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78" r:id="rId3"/>
    <p:sldId id="413" r:id="rId4"/>
    <p:sldId id="377" r:id="rId5"/>
    <p:sldId id="379" r:id="rId6"/>
    <p:sldId id="380" r:id="rId7"/>
    <p:sldId id="381" r:id="rId8"/>
    <p:sldId id="385" r:id="rId9"/>
    <p:sldId id="387" r:id="rId10"/>
    <p:sldId id="414" r:id="rId11"/>
    <p:sldId id="415" r:id="rId12"/>
    <p:sldId id="416" r:id="rId13"/>
    <p:sldId id="417" r:id="rId14"/>
    <p:sldId id="418" r:id="rId15"/>
    <p:sldId id="419" r:id="rId16"/>
    <p:sldId id="420" r:id="rId17"/>
    <p:sldId id="421" r:id="rId18"/>
    <p:sldId id="422" r:id="rId19"/>
    <p:sldId id="423" r:id="rId20"/>
    <p:sldId id="424" r:id="rId21"/>
    <p:sldId id="425" r:id="rId22"/>
    <p:sldId id="426" r:id="rId23"/>
    <p:sldId id="427" r:id="rId24"/>
    <p:sldId id="428" r:id="rId25"/>
    <p:sldId id="429" r:id="rId26"/>
    <p:sldId id="383" r:id="rId27"/>
    <p:sldId id="388" r:id="rId28"/>
    <p:sldId id="382" r:id="rId29"/>
    <p:sldId id="366" r:id="rId30"/>
    <p:sldId id="369" r:id="rId31"/>
    <p:sldId id="371" r:id="rId32"/>
    <p:sldId id="327" r:id="rId33"/>
    <p:sldId id="330" r:id="rId34"/>
    <p:sldId id="389" r:id="rId35"/>
    <p:sldId id="390" r:id="rId36"/>
    <p:sldId id="391" r:id="rId37"/>
    <p:sldId id="392" r:id="rId38"/>
    <p:sldId id="394" r:id="rId39"/>
    <p:sldId id="412" r:id="rId40"/>
    <p:sldId id="395" r:id="rId41"/>
    <p:sldId id="396" r:id="rId42"/>
    <p:sldId id="400" r:id="rId43"/>
    <p:sldId id="411" r:id="rId44"/>
    <p:sldId id="401" r:id="rId45"/>
    <p:sldId id="402" r:id="rId46"/>
    <p:sldId id="403" r:id="rId47"/>
    <p:sldId id="404" r:id="rId48"/>
    <p:sldId id="405" r:id="rId49"/>
    <p:sldId id="406" r:id="rId50"/>
    <p:sldId id="407" r:id="rId51"/>
    <p:sldId id="408" r:id="rId52"/>
    <p:sldId id="409" r:id="rId53"/>
    <p:sldId id="410" r:id="rId54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82D"/>
    <a:srgbClr val="1F4E79"/>
    <a:srgbClr val="265F92"/>
    <a:srgbClr val="001E0E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06" autoAdjust="0"/>
    <p:restoredTop sz="94660"/>
  </p:normalViewPr>
  <p:slideViewPr>
    <p:cSldViewPr snapToGrid="0">
      <p:cViewPr varScale="1">
        <p:scale>
          <a:sx n="90" d="100"/>
          <a:sy n="90" d="100"/>
        </p:scale>
        <p:origin x="582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69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FF6759-CC7E-4419-87D6-F3B274A84933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B135614-4436-4FA9-9619-440C3E53B28E}">
      <dgm:prSet phldrT="[Texto]"/>
      <dgm:spPr/>
      <dgm:t>
        <a:bodyPr/>
        <a:lstStyle/>
        <a:p>
          <a:r>
            <a:rPr lang="pt-BR" dirty="0">
              <a:solidFill>
                <a:schemeClr val="accent1">
                  <a:lumMod val="50000"/>
                </a:schemeClr>
              </a:solidFill>
            </a:rPr>
            <a:t>Adesão Voluntária</a:t>
          </a:r>
        </a:p>
      </dgm:t>
    </dgm:pt>
    <dgm:pt modelId="{638F3F6E-2863-4A3E-B4CE-39A4135F0ADC}" type="parTrans" cxnId="{80B84281-B4D1-4C8A-BD41-3B442A9C2C39}">
      <dgm:prSet/>
      <dgm:spPr/>
      <dgm:t>
        <a:bodyPr/>
        <a:lstStyle/>
        <a:p>
          <a:endParaRPr lang="pt-BR"/>
        </a:p>
      </dgm:t>
    </dgm:pt>
    <dgm:pt modelId="{CF6BD618-338E-4547-AB73-872EFB02B5E0}" type="sibTrans" cxnId="{80B84281-B4D1-4C8A-BD41-3B442A9C2C39}">
      <dgm:prSet/>
      <dgm:spPr/>
      <dgm:t>
        <a:bodyPr/>
        <a:lstStyle/>
        <a:p>
          <a:endParaRPr lang="pt-BR"/>
        </a:p>
      </dgm:t>
    </dgm:pt>
    <dgm:pt modelId="{1884FD32-8670-460C-AB4A-53099E50DFE2}">
      <dgm:prSet phldrT="[Texto]"/>
      <dgm:spPr/>
      <dgm:t>
        <a:bodyPr/>
        <a:lstStyle/>
        <a:p>
          <a:r>
            <a:rPr lang="pt-BR" dirty="0">
              <a:solidFill>
                <a:schemeClr val="bg2">
                  <a:lumMod val="10000"/>
                </a:schemeClr>
              </a:solidFill>
            </a:rPr>
            <a:t>Requisitos de entrada</a:t>
          </a:r>
        </a:p>
      </dgm:t>
    </dgm:pt>
    <dgm:pt modelId="{52BDAA21-C122-4AF3-832C-E50B6EAE8082}" type="parTrans" cxnId="{A7B5A75C-CE11-4A57-B4AC-5E267380AA70}">
      <dgm:prSet/>
      <dgm:spPr/>
      <dgm:t>
        <a:bodyPr/>
        <a:lstStyle/>
        <a:p>
          <a:endParaRPr lang="pt-BR"/>
        </a:p>
      </dgm:t>
    </dgm:pt>
    <dgm:pt modelId="{415D5D33-24FA-4D08-9AFD-5DB1186DB7A4}" type="sibTrans" cxnId="{A7B5A75C-CE11-4A57-B4AC-5E267380AA70}">
      <dgm:prSet/>
      <dgm:spPr/>
      <dgm:t>
        <a:bodyPr/>
        <a:lstStyle/>
        <a:p>
          <a:endParaRPr lang="pt-BR"/>
        </a:p>
      </dgm:t>
    </dgm:pt>
    <dgm:pt modelId="{0D942D86-1D14-4B82-B884-B55F07626A9C}">
      <dgm:prSet phldrT="[Texto]"/>
      <dgm:spPr/>
      <dgm:t>
        <a:bodyPr/>
        <a:lstStyle/>
        <a:p>
          <a:r>
            <a:rPr lang="pt-BR" dirty="0">
              <a:solidFill>
                <a:schemeClr val="bg2">
                  <a:lumMod val="10000"/>
                </a:schemeClr>
              </a:solidFill>
            </a:rPr>
            <a:t>Diagnóstico situacional</a:t>
          </a:r>
        </a:p>
      </dgm:t>
    </dgm:pt>
    <dgm:pt modelId="{FAAD831E-8B2F-4383-8319-ECD849D94ED4}" type="parTrans" cxnId="{08B72884-1E0B-4169-A8D2-74BFBF06117C}">
      <dgm:prSet/>
      <dgm:spPr/>
      <dgm:t>
        <a:bodyPr/>
        <a:lstStyle/>
        <a:p>
          <a:endParaRPr lang="pt-BR"/>
        </a:p>
      </dgm:t>
    </dgm:pt>
    <dgm:pt modelId="{F77F605B-6D83-4DCC-B890-1F234CF8AB63}" type="sibTrans" cxnId="{08B72884-1E0B-4169-A8D2-74BFBF06117C}">
      <dgm:prSet/>
      <dgm:spPr/>
      <dgm:t>
        <a:bodyPr/>
        <a:lstStyle/>
        <a:p>
          <a:endParaRPr lang="pt-BR"/>
        </a:p>
      </dgm:t>
    </dgm:pt>
    <dgm:pt modelId="{5C266C2F-8F98-4A36-8136-9D1566506D3A}">
      <dgm:prSet phldrT="[Texto]"/>
      <dgm:spPr/>
      <dgm:t>
        <a:bodyPr/>
        <a:lstStyle/>
        <a:p>
          <a:r>
            <a:rPr lang="pt-BR" dirty="0">
              <a:solidFill>
                <a:schemeClr val="accent1">
                  <a:lumMod val="50000"/>
                </a:schemeClr>
              </a:solidFill>
            </a:rPr>
            <a:t>Plano de Ação</a:t>
          </a:r>
        </a:p>
      </dgm:t>
    </dgm:pt>
    <dgm:pt modelId="{D48B64C8-D09F-4996-8461-B4E149A690A5}" type="parTrans" cxnId="{A1C78BF8-A51C-4303-B807-FA1B6549409A}">
      <dgm:prSet/>
      <dgm:spPr/>
      <dgm:t>
        <a:bodyPr/>
        <a:lstStyle/>
        <a:p>
          <a:endParaRPr lang="pt-BR"/>
        </a:p>
      </dgm:t>
    </dgm:pt>
    <dgm:pt modelId="{FEE514E0-5B45-4E72-87E1-525F3B0B8582}" type="sibTrans" cxnId="{A1C78BF8-A51C-4303-B807-FA1B6549409A}">
      <dgm:prSet/>
      <dgm:spPr/>
      <dgm:t>
        <a:bodyPr/>
        <a:lstStyle/>
        <a:p>
          <a:endParaRPr lang="pt-BR"/>
        </a:p>
      </dgm:t>
    </dgm:pt>
    <dgm:pt modelId="{30CAA216-26FC-4E95-95EF-A22A088FEE71}">
      <dgm:prSet phldrT="[Texto]"/>
      <dgm:spPr/>
      <dgm:t>
        <a:bodyPr/>
        <a:lstStyle/>
        <a:p>
          <a:r>
            <a:rPr lang="pt-BR" dirty="0">
              <a:solidFill>
                <a:schemeClr val="bg2">
                  <a:lumMod val="10000"/>
                </a:schemeClr>
              </a:solidFill>
            </a:rPr>
            <a:t>Priorização</a:t>
          </a:r>
        </a:p>
      </dgm:t>
    </dgm:pt>
    <dgm:pt modelId="{D4278E95-FF10-46CB-9D52-6C1163625A41}" type="parTrans" cxnId="{5A1A1B7E-0C6D-4B4A-AA4F-1508A08F0C4B}">
      <dgm:prSet/>
      <dgm:spPr/>
      <dgm:t>
        <a:bodyPr/>
        <a:lstStyle/>
        <a:p>
          <a:endParaRPr lang="pt-BR"/>
        </a:p>
      </dgm:t>
    </dgm:pt>
    <dgm:pt modelId="{25344F2D-3968-4371-9575-4D3C6AF5B0ED}" type="sibTrans" cxnId="{5A1A1B7E-0C6D-4B4A-AA4F-1508A08F0C4B}">
      <dgm:prSet/>
      <dgm:spPr/>
      <dgm:t>
        <a:bodyPr/>
        <a:lstStyle/>
        <a:p>
          <a:endParaRPr lang="pt-BR"/>
        </a:p>
      </dgm:t>
    </dgm:pt>
    <dgm:pt modelId="{F5EBC268-4F19-4BCE-B168-D7AAA46A7EF6}">
      <dgm:prSet phldrT="[Texto]"/>
      <dgm:spPr/>
      <dgm:t>
        <a:bodyPr/>
        <a:lstStyle/>
        <a:p>
          <a:pPr algn="l"/>
          <a:r>
            <a:rPr lang="pt-BR" dirty="0">
              <a:solidFill>
                <a:schemeClr val="bg2">
                  <a:lumMod val="10000"/>
                </a:schemeClr>
              </a:solidFill>
            </a:rPr>
            <a:t>Publicidade</a:t>
          </a:r>
        </a:p>
      </dgm:t>
    </dgm:pt>
    <dgm:pt modelId="{9834AE04-C5FE-428E-94D5-6755462BC859}" type="parTrans" cxnId="{DDDA09B9-6B28-41FF-A6FB-DC7DEE30B4F6}">
      <dgm:prSet/>
      <dgm:spPr/>
      <dgm:t>
        <a:bodyPr/>
        <a:lstStyle/>
        <a:p>
          <a:endParaRPr lang="pt-BR"/>
        </a:p>
      </dgm:t>
    </dgm:pt>
    <dgm:pt modelId="{9A0783ED-DBB4-4D11-8CC8-11D20823C7FF}" type="sibTrans" cxnId="{DDDA09B9-6B28-41FF-A6FB-DC7DEE30B4F6}">
      <dgm:prSet/>
      <dgm:spPr/>
      <dgm:t>
        <a:bodyPr/>
        <a:lstStyle/>
        <a:p>
          <a:endParaRPr lang="pt-BR"/>
        </a:p>
      </dgm:t>
    </dgm:pt>
    <dgm:pt modelId="{1D2DDE77-CE50-47DE-BD37-751D9909CD89}">
      <dgm:prSet phldrT="[Texto]"/>
      <dgm:spPr/>
      <dgm:t>
        <a:bodyPr/>
        <a:lstStyle/>
        <a:p>
          <a:pPr algn="l"/>
          <a:r>
            <a:rPr lang="pt-BR" dirty="0">
              <a:solidFill>
                <a:schemeClr val="bg2">
                  <a:lumMod val="10000"/>
                </a:schemeClr>
              </a:solidFill>
            </a:rPr>
            <a:t>Capacitação</a:t>
          </a:r>
        </a:p>
      </dgm:t>
    </dgm:pt>
    <dgm:pt modelId="{2D388936-6982-4B4B-A7CA-F75855A77F73}" type="parTrans" cxnId="{85F2789A-3B87-45F3-A4EA-959D04BF23A4}">
      <dgm:prSet/>
      <dgm:spPr/>
      <dgm:t>
        <a:bodyPr/>
        <a:lstStyle/>
        <a:p>
          <a:endParaRPr lang="pt-BR"/>
        </a:p>
      </dgm:t>
    </dgm:pt>
    <dgm:pt modelId="{09839842-D388-44A7-88D8-960A3DCDB304}" type="sibTrans" cxnId="{85F2789A-3B87-45F3-A4EA-959D04BF23A4}">
      <dgm:prSet/>
      <dgm:spPr/>
      <dgm:t>
        <a:bodyPr/>
        <a:lstStyle/>
        <a:p>
          <a:endParaRPr lang="pt-BR"/>
        </a:p>
      </dgm:t>
    </dgm:pt>
    <dgm:pt modelId="{9474FDAD-4184-4C75-B7BF-CEC84AD875B8}">
      <dgm:prSet phldrT="[Texto]"/>
      <dgm:spPr/>
      <dgm:t>
        <a:bodyPr/>
        <a:lstStyle/>
        <a:p>
          <a:pPr algn="l"/>
          <a:r>
            <a:rPr lang="pt-BR" dirty="0">
              <a:solidFill>
                <a:schemeClr val="bg2">
                  <a:lumMod val="10000"/>
                </a:schemeClr>
              </a:solidFill>
            </a:rPr>
            <a:t>Implementação</a:t>
          </a:r>
        </a:p>
      </dgm:t>
    </dgm:pt>
    <dgm:pt modelId="{46DF334C-F939-4F45-86A4-30AFA6EBE385}" type="parTrans" cxnId="{2E9600A1-49FC-4678-AFE5-AFF687A5FB20}">
      <dgm:prSet/>
      <dgm:spPr/>
      <dgm:t>
        <a:bodyPr/>
        <a:lstStyle/>
        <a:p>
          <a:endParaRPr lang="pt-BR"/>
        </a:p>
      </dgm:t>
    </dgm:pt>
    <dgm:pt modelId="{FFC89F6C-2B7D-483D-997D-7BB7D4BCCEBB}" type="sibTrans" cxnId="{2E9600A1-49FC-4678-AFE5-AFF687A5FB20}">
      <dgm:prSet/>
      <dgm:spPr/>
      <dgm:t>
        <a:bodyPr/>
        <a:lstStyle/>
        <a:p>
          <a:endParaRPr lang="pt-BR"/>
        </a:p>
      </dgm:t>
    </dgm:pt>
    <dgm:pt modelId="{E22A5772-E1BA-499F-BC44-92ED9A7D64A3}">
      <dgm:prSet phldrT="[Texto]"/>
      <dgm:spPr/>
      <dgm:t>
        <a:bodyPr/>
        <a:lstStyle/>
        <a:p>
          <a:pPr algn="l"/>
          <a:r>
            <a:rPr lang="pt-BR" dirty="0">
              <a:solidFill>
                <a:schemeClr val="accent1">
                  <a:lumMod val="50000"/>
                </a:schemeClr>
              </a:solidFill>
            </a:rPr>
            <a:t>Monitoramento</a:t>
          </a:r>
        </a:p>
      </dgm:t>
    </dgm:pt>
    <dgm:pt modelId="{82303FBD-4CF6-4FAB-96B5-22789AD7DC75}" type="parTrans" cxnId="{0C89DAF0-7E2A-4B98-9A3B-915D5281D317}">
      <dgm:prSet/>
      <dgm:spPr/>
      <dgm:t>
        <a:bodyPr/>
        <a:lstStyle/>
        <a:p>
          <a:endParaRPr lang="pt-BR"/>
        </a:p>
      </dgm:t>
    </dgm:pt>
    <dgm:pt modelId="{634EDA5C-7840-4DEB-A3D0-6D21EC2AB82F}" type="sibTrans" cxnId="{0C89DAF0-7E2A-4B98-9A3B-915D5281D317}">
      <dgm:prSet/>
      <dgm:spPr/>
      <dgm:t>
        <a:bodyPr/>
        <a:lstStyle/>
        <a:p>
          <a:endParaRPr lang="pt-BR"/>
        </a:p>
      </dgm:t>
    </dgm:pt>
    <dgm:pt modelId="{CCFAE707-A56B-4554-BB70-630E4090DD8B}">
      <dgm:prSet phldrT="[Texto]"/>
      <dgm:spPr/>
      <dgm:t>
        <a:bodyPr/>
        <a:lstStyle/>
        <a:p>
          <a:pPr algn="l"/>
          <a:r>
            <a:rPr lang="pt-BR" dirty="0">
              <a:solidFill>
                <a:schemeClr val="bg2">
                  <a:lumMod val="10000"/>
                </a:schemeClr>
              </a:solidFill>
            </a:rPr>
            <a:t>Coleta de dados</a:t>
          </a:r>
        </a:p>
      </dgm:t>
    </dgm:pt>
    <dgm:pt modelId="{8CEA85CC-024F-49B2-92C5-D4AFCD03C949}" type="parTrans" cxnId="{EC50B01E-3CF7-4641-BDDF-AFEBC680D697}">
      <dgm:prSet/>
      <dgm:spPr/>
      <dgm:t>
        <a:bodyPr/>
        <a:lstStyle/>
        <a:p>
          <a:endParaRPr lang="pt-BR"/>
        </a:p>
      </dgm:t>
    </dgm:pt>
    <dgm:pt modelId="{C2D0D186-2498-4851-A908-57F16CC5C827}" type="sibTrans" cxnId="{EC50B01E-3CF7-4641-BDDF-AFEBC680D697}">
      <dgm:prSet/>
      <dgm:spPr/>
      <dgm:t>
        <a:bodyPr/>
        <a:lstStyle/>
        <a:p>
          <a:endParaRPr lang="pt-BR"/>
        </a:p>
      </dgm:t>
    </dgm:pt>
    <dgm:pt modelId="{40ADF458-26BF-4216-BB3E-EEBB64B6C5AE}">
      <dgm:prSet phldrT="[Texto]"/>
      <dgm:spPr/>
      <dgm:t>
        <a:bodyPr/>
        <a:lstStyle/>
        <a:p>
          <a:pPr algn="l"/>
          <a:r>
            <a:rPr lang="pt-BR" dirty="0">
              <a:solidFill>
                <a:schemeClr val="bg2">
                  <a:lumMod val="10000"/>
                </a:schemeClr>
              </a:solidFill>
            </a:rPr>
            <a:t>Controle Social</a:t>
          </a:r>
        </a:p>
      </dgm:t>
    </dgm:pt>
    <dgm:pt modelId="{212E074E-EF76-4446-9490-21ABAE2411DC}" type="parTrans" cxnId="{2E2C6BCE-638C-43B0-BCCF-E43F7F13E4F6}">
      <dgm:prSet/>
      <dgm:spPr/>
      <dgm:t>
        <a:bodyPr/>
        <a:lstStyle/>
        <a:p>
          <a:endParaRPr lang="pt-BR"/>
        </a:p>
      </dgm:t>
    </dgm:pt>
    <dgm:pt modelId="{A7CFF1C9-EBCA-4DA3-A5D2-455487426591}" type="sibTrans" cxnId="{2E2C6BCE-638C-43B0-BCCF-E43F7F13E4F6}">
      <dgm:prSet/>
      <dgm:spPr/>
      <dgm:t>
        <a:bodyPr/>
        <a:lstStyle/>
        <a:p>
          <a:endParaRPr lang="pt-BR"/>
        </a:p>
      </dgm:t>
    </dgm:pt>
    <dgm:pt modelId="{B18A9464-2799-48C5-931B-598237EE1277}">
      <dgm:prSet phldrT="[Texto]"/>
      <dgm:spPr/>
      <dgm:t>
        <a:bodyPr/>
        <a:lstStyle/>
        <a:p>
          <a:pPr algn="l"/>
          <a:r>
            <a:rPr lang="pt-BR" dirty="0">
              <a:solidFill>
                <a:schemeClr val="accent1">
                  <a:lumMod val="50000"/>
                </a:schemeClr>
              </a:solidFill>
            </a:rPr>
            <a:t>Execução</a:t>
          </a:r>
        </a:p>
      </dgm:t>
    </dgm:pt>
    <dgm:pt modelId="{3B7D9629-9081-41FF-A37F-B96756C1383D}" type="sibTrans" cxnId="{97E90808-3A16-43EE-8B04-2DD39F22B258}">
      <dgm:prSet/>
      <dgm:spPr/>
      <dgm:t>
        <a:bodyPr/>
        <a:lstStyle/>
        <a:p>
          <a:endParaRPr lang="pt-BR"/>
        </a:p>
      </dgm:t>
    </dgm:pt>
    <dgm:pt modelId="{751042BE-2D68-49DC-9295-4F7C09C94DDD}" type="parTrans" cxnId="{97E90808-3A16-43EE-8B04-2DD39F22B258}">
      <dgm:prSet/>
      <dgm:spPr/>
      <dgm:t>
        <a:bodyPr/>
        <a:lstStyle/>
        <a:p>
          <a:endParaRPr lang="pt-BR"/>
        </a:p>
      </dgm:t>
    </dgm:pt>
    <dgm:pt modelId="{FB620297-33BE-4626-B505-8013D4210FB1}" type="pres">
      <dgm:prSet presAssocID="{E2FF6759-CC7E-4419-87D6-F3B274A84933}" presName="Name0" presStyleCnt="0">
        <dgm:presLayoutVars>
          <dgm:dir/>
        </dgm:presLayoutVars>
      </dgm:prSet>
      <dgm:spPr/>
    </dgm:pt>
    <dgm:pt modelId="{AC6D02F3-D35D-486A-AD47-05B8ED34AD58}" type="pres">
      <dgm:prSet presAssocID="{8B135614-4436-4FA9-9619-440C3E53B28E}" presName="parComposite" presStyleCnt="0"/>
      <dgm:spPr/>
    </dgm:pt>
    <dgm:pt modelId="{6541532E-4649-48F0-A920-0F5D496F8D8D}" type="pres">
      <dgm:prSet presAssocID="{8B135614-4436-4FA9-9619-440C3E53B28E}" presName="parBigCircle" presStyleLbl="node0" presStyleIdx="0" presStyleCnt="4"/>
      <dgm:spPr>
        <a:solidFill>
          <a:schemeClr val="accent5">
            <a:lumMod val="75000"/>
          </a:schemeClr>
        </a:solidFill>
      </dgm:spPr>
    </dgm:pt>
    <dgm:pt modelId="{E038DF6F-989E-4513-92D4-F2DE9057451E}" type="pres">
      <dgm:prSet presAssocID="{8B135614-4436-4FA9-9619-440C3E53B28E}" presName="parTx" presStyleLbl="revTx" presStyleIdx="0" presStyleCnt="20"/>
      <dgm:spPr/>
    </dgm:pt>
    <dgm:pt modelId="{D1CE0223-CFFB-4E2B-9CC8-24B062646519}" type="pres">
      <dgm:prSet presAssocID="{8B135614-4436-4FA9-9619-440C3E53B28E}" presName="bSpace" presStyleCnt="0"/>
      <dgm:spPr/>
    </dgm:pt>
    <dgm:pt modelId="{88247E63-6891-4222-9269-0EE6646277D1}" type="pres">
      <dgm:prSet presAssocID="{8B135614-4436-4FA9-9619-440C3E53B28E}" presName="parBackupNorm" presStyleCnt="0"/>
      <dgm:spPr/>
    </dgm:pt>
    <dgm:pt modelId="{05386BE1-7FC4-491C-BCF6-D69EA00492EE}" type="pres">
      <dgm:prSet presAssocID="{CF6BD618-338E-4547-AB73-872EFB02B5E0}" presName="parSpace" presStyleCnt="0"/>
      <dgm:spPr/>
    </dgm:pt>
    <dgm:pt modelId="{9A4CAE8A-F693-4FE9-A5BE-3CBAE9CA13F9}" type="pres">
      <dgm:prSet presAssocID="{1884FD32-8670-460C-AB4A-53099E50DFE2}" presName="desBackupLeftNorm" presStyleCnt="0"/>
      <dgm:spPr/>
    </dgm:pt>
    <dgm:pt modelId="{F1107153-A8E1-49FD-BE45-953A2FBAFEE4}" type="pres">
      <dgm:prSet presAssocID="{1884FD32-8670-460C-AB4A-53099E50DFE2}" presName="desComposite" presStyleCnt="0"/>
      <dgm:spPr/>
    </dgm:pt>
    <dgm:pt modelId="{5AF7776D-9228-44D5-A7C5-65C0C6AE48A1}" type="pres">
      <dgm:prSet presAssocID="{1884FD32-8670-460C-AB4A-53099E50DFE2}" presName="desCircle" presStyleLbl="node1" presStyleIdx="0" presStyleCnt="8"/>
      <dgm:spPr>
        <a:solidFill>
          <a:schemeClr val="bg2">
            <a:lumMod val="75000"/>
          </a:schemeClr>
        </a:solidFill>
      </dgm:spPr>
    </dgm:pt>
    <dgm:pt modelId="{A7E126C7-203B-411A-842A-BAB00753B729}" type="pres">
      <dgm:prSet presAssocID="{1884FD32-8670-460C-AB4A-53099E50DFE2}" presName="chTx" presStyleLbl="revTx" presStyleIdx="1" presStyleCnt="20"/>
      <dgm:spPr/>
    </dgm:pt>
    <dgm:pt modelId="{01AA8090-FD8B-456A-B8AE-E77FBD2F2625}" type="pres">
      <dgm:prSet presAssocID="{1884FD32-8670-460C-AB4A-53099E50DFE2}" presName="desTx" presStyleLbl="revTx" presStyleIdx="2" presStyleCnt="20">
        <dgm:presLayoutVars>
          <dgm:bulletEnabled val="1"/>
        </dgm:presLayoutVars>
      </dgm:prSet>
      <dgm:spPr/>
    </dgm:pt>
    <dgm:pt modelId="{3117FFE1-D2CA-4112-8A3E-D4729D97D187}" type="pres">
      <dgm:prSet presAssocID="{1884FD32-8670-460C-AB4A-53099E50DFE2}" presName="desBackupRightNorm" presStyleCnt="0"/>
      <dgm:spPr/>
    </dgm:pt>
    <dgm:pt modelId="{022AA4E0-A058-4E60-BD5A-DFBD9A773222}" type="pres">
      <dgm:prSet presAssocID="{415D5D33-24FA-4D08-9AFD-5DB1186DB7A4}" presName="desSpace" presStyleCnt="0"/>
      <dgm:spPr/>
    </dgm:pt>
    <dgm:pt modelId="{4D22062D-7920-4A50-BF5F-2133BD3C4FC7}" type="pres">
      <dgm:prSet presAssocID="{0D942D86-1D14-4B82-B884-B55F07626A9C}" presName="desBackupLeftNorm" presStyleCnt="0"/>
      <dgm:spPr/>
    </dgm:pt>
    <dgm:pt modelId="{5EEB3392-98E5-47E8-9B58-9A27D83BE871}" type="pres">
      <dgm:prSet presAssocID="{0D942D86-1D14-4B82-B884-B55F07626A9C}" presName="desComposite" presStyleCnt="0"/>
      <dgm:spPr/>
    </dgm:pt>
    <dgm:pt modelId="{FE1D61EE-54BD-47F6-9B37-0E34C47D9FD5}" type="pres">
      <dgm:prSet presAssocID="{0D942D86-1D14-4B82-B884-B55F07626A9C}" presName="desCircle" presStyleLbl="node1" presStyleIdx="1" presStyleCnt="8"/>
      <dgm:spPr>
        <a:solidFill>
          <a:schemeClr val="bg2">
            <a:lumMod val="75000"/>
          </a:schemeClr>
        </a:solidFill>
      </dgm:spPr>
    </dgm:pt>
    <dgm:pt modelId="{3E73290F-630C-4FFF-892E-B4C3164125B7}" type="pres">
      <dgm:prSet presAssocID="{0D942D86-1D14-4B82-B884-B55F07626A9C}" presName="chTx" presStyleLbl="revTx" presStyleIdx="3" presStyleCnt="20"/>
      <dgm:spPr/>
    </dgm:pt>
    <dgm:pt modelId="{14BA0654-5D78-4BF4-BA1C-2470E0CDFD69}" type="pres">
      <dgm:prSet presAssocID="{0D942D86-1D14-4B82-B884-B55F07626A9C}" presName="desTx" presStyleLbl="revTx" presStyleIdx="4" presStyleCnt="20">
        <dgm:presLayoutVars>
          <dgm:bulletEnabled val="1"/>
        </dgm:presLayoutVars>
      </dgm:prSet>
      <dgm:spPr/>
    </dgm:pt>
    <dgm:pt modelId="{A1E4532D-6378-4075-8866-C3E37AC6959C}" type="pres">
      <dgm:prSet presAssocID="{0D942D86-1D14-4B82-B884-B55F07626A9C}" presName="desBackupRightNorm" presStyleCnt="0"/>
      <dgm:spPr/>
    </dgm:pt>
    <dgm:pt modelId="{6E3C3A4E-7A24-4308-B9BB-1EE22BB26B9E}" type="pres">
      <dgm:prSet presAssocID="{F77F605B-6D83-4DCC-B890-1F234CF8AB63}" presName="desSpace" presStyleCnt="0"/>
      <dgm:spPr/>
    </dgm:pt>
    <dgm:pt modelId="{8EBFF430-B062-4674-BBF3-AEA8AE9B2D7F}" type="pres">
      <dgm:prSet presAssocID="{5C266C2F-8F98-4A36-8136-9D1566506D3A}" presName="parComposite" presStyleCnt="0"/>
      <dgm:spPr/>
    </dgm:pt>
    <dgm:pt modelId="{4712E9F2-A4E9-4254-B371-D4415C85457F}" type="pres">
      <dgm:prSet presAssocID="{5C266C2F-8F98-4A36-8136-9D1566506D3A}" presName="parBigCircle" presStyleLbl="node0" presStyleIdx="1" presStyleCnt="4"/>
      <dgm:spPr>
        <a:solidFill>
          <a:schemeClr val="accent5">
            <a:lumMod val="75000"/>
          </a:schemeClr>
        </a:solidFill>
      </dgm:spPr>
    </dgm:pt>
    <dgm:pt modelId="{0A4E37F3-D3B6-462C-B4B6-CEC158F4CFF8}" type="pres">
      <dgm:prSet presAssocID="{5C266C2F-8F98-4A36-8136-9D1566506D3A}" presName="parTx" presStyleLbl="revTx" presStyleIdx="5" presStyleCnt="20"/>
      <dgm:spPr/>
    </dgm:pt>
    <dgm:pt modelId="{3DFD1BDC-1B9D-4278-A206-914F8333F603}" type="pres">
      <dgm:prSet presAssocID="{5C266C2F-8F98-4A36-8136-9D1566506D3A}" presName="bSpace" presStyleCnt="0"/>
      <dgm:spPr/>
    </dgm:pt>
    <dgm:pt modelId="{FAAD3122-AB99-4899-AEB3-FD285A429F9F}" type="pres">
      <dgm:prSet presAssocID="{5C266C2F-8F98-4A36-8136-9D1566506D3A}" presName="parBackupNorm" presStyleCnt="0"/>
      <dgm:spPr/>
    </dgm:pt>
    <dgm:pt modelId="{A1493D3E-389B-4DA9-8AAF-F13165317BC7}" type="pres">
      <dgm:prSet presAssocID="{FEE514E0-5B45-4E72-87E1-525F3B0B8582}" presName="parSpace" presStyleCnt="0"/>
      <dgm:spPr/>
    </dgm:pt>
    <dgm:pt modelId="{51EDF32E-34A7-4914-B396-FF4DFEFAD2E9}" type="pres">
      <dgm:prSet presAssocID="{30CAA216-26FC-4E95-95EF-A22A088FEE71}" presName="desBackupLeftNorm" presStyleCnt="0"/>
      <dgm:spPr/>
    </dgm:pt>
    <dgm:pt modelId="{9EE53648-5C60-4CF6-BDE9-C4503A0E5009}" type="pres">
      <dgm:prSet presAssocID="{30CAA216-26FC-4E95-95EF-A22A088FEE71}" presName="desComposite" presStyleCnt="0"/>
      <dgm:spPr/>
    </dgm:pt>
    <dgm:pt modelId="{3AC52CBE-8EBF-4433-83FC-822247E4AAFD}" type="pres">
      <dgm:prSet presAssocID="{30CAA216-26FC-4E95-95EF-A22A088FEE71}" presName="desCircle" presStyleLbl="node1" presStyleIdx="2" presStyleCnt="8"/>
      <dgm:spPr>
        <a:solidFill>
          <a:schemeClr val="bg2">
            <a:lumMod val="75000"/>
          </a:schemeClr>
        </a:solidFill>
      </dgm:spPr>
    </dgm:pt>
    <dgm:pt modelId="{66B85FA1-22D9-4499-B825-A58FA6374342}" type="pres">
      <dgm:prSet presAssocID="{30CAA216-26FC-4E95-95EF-A22A088FEE71}" presName="chTx" presStyleLbl="revTx" presStyleIdx="6" presStyleCnt="20"/>
      <dgm:spPr/>
    </dgm:pt>
    <dgm:pt modelId="{30E538A2-679E-4581-9BE0-1AA592F31407}" type="pres">
      <dgm:prSet presAssocID="{30CAA216-26FC-4E95-95EF-A22A088FEE71}" presName="desTx" presStyleLbl="revTx" presStyleIdx="7" presStyleCnt="20">
        <dgm:presLayoutVars>
          <dgm:bulletEnabled val="1"/>
        </dgm:presLayoutVars>
      </dgm:prSet>
      <dgm:spPr/>
    </dgm:pt>
    <dgm:pt modelId="{53465673-E7D2-4B2D-BCF9-936EED3196A3}" type="pres">
      <dgm:prSet presAssocID="{30CAA216-26FC-4E95-95EF-A22A088FEE71}" presName="desBackupRightNorm" presStyleCnt="0"/>
      <dgm:spPr/>
    </dgm:pt>
    <dgm:pt modelId="{AEE685BB-0D80-47E4-8534-B6653B298BAA}" type="pres">
      <dgm:prSet presAssocID="{25344F2D-3968-4371-9575-4D3C6AF5B0ED}" presName="desSpace" presStyleCnt="0"/>
      <dgm:spPr/>
    </dgm:pt>
    <dgm:pt modelId="{6C2034DA-5DAC-48BE-930B-FED21BC4C0BD}" type="pres">
      <dgm:prSet presAssocID="{F5EBC268-4F19-4BCE-B168-D7AAA46A7EF6}" presName="desBackupLeftNorm" presStyleCnt="0"/>
      <dgm:spPr/>
    </dgm:pt>
    <dgm:pt modelId="{0052EB0A-21AA-4025-8B0A-15C4AB4D8A24}" type="pres">
      <dgm:prSet presAssocID="{F5EBC268-4F19-4BCE-B168-D7AAA46A7EF6}" presName="desComposite" presStyleCnt="0"/>
      <dgm:spPr/>
    </dgm:pt>
    <dgm:pt modelId="{9D9C24DA-0BB9-4D91-B3A0-7EEA21D7253F}" type="pres">
      <dgm:prSet presAssocID="{F5EBC268-4F19-4BCE-B168-D7AAA46A7EF6}" presName="desCircle" presStyleLbl="node1" presStyleIdx="3" presStyleCnt="8"/>
      <dgm:spPr>
        <a:solidFill>
          <a:schemeClr val="bg2">
            <a:lumMod val="75000"/>
          </a:schemeClr>
        </a:solidFill>
      </dgm:spPr>
    </dgm:pt>
    <dgm:pt modelId="{0DE90E12-0019-49DA-98C3-29EAB660517E}" type="pres">
      <dgm:prSet presAssocID="{F5EBC268-4F19-4BCE-B168-D7AAA46A7EF6}" presName="chTx" presStyleLbl="revTx" presStyleIdx="8" presStyleCnt="20" custLinFactNeighborX="25755" custLinFactNeighborY="-17889"/>
      <dgm:spPr/>
    </dgm:pt>
    <dgm:pt modelId="{F0D6DE3E-D8A1-44FD-8581-4B522C4D9064}" type="pres">
      <dgm:prSet presAssocID="{F5EBC268-4F19-4BCE-B168-D7AAA46A7EF6}" presName="desTx" presStyleLbl="revTx" presStyleIdx="9" presStyleCnt="20">
        <dgm:presLayoutVars>
          <dgm:bulletEnabled val="1"/>
        </dgm:presLayoutVars>
      </dgm:prSet>
      <dgm:spPr/>
    </dgm:pt>
    <dgm:pt modelId="{38057ABE-F732-49A2-A43E-87D3B9820A00}" type="pres">
      <dgm:prSet presAssocID="{F5EBC268-4F19-4BCE-B168-D7AAA46A7EF6}" presName="desBackupRightNorm" presStyleCnt="0"/>
      <dgm:spPr/>
    </dgm:pt>
    <dgm:pt modelId="{8BD1419C-6D41-4168-B3FF-B503CEF2B1BB}" type="pres">
      <dgm:prSet presAssocID="{9A0783ED-DBB4-4D11-8CC8-11D20823C7FF}" presName="desSpace" presStyleCnt="0"/>
      <dgm:spPr/>
    </dgm:pt>
    <dgm:pt modelId="{2598F8FD-66DC-43C6-939D-AE3E757B9506}" type="pres">
      <dgm:prSet presAssocID="{B18A9464-2799-48C5-931B-598237EE1277}" presName="parComposite" presStyleCnt="0"/>
      <dgm:spPr/>
    </dgm:pt>
    <dgm:pt modelId="{EBC6AD47-DDF2-4CF9-919B-302BDA7BBE8E}" type="pres">
      <dgm:prSet presAssocID="{B18A9464-2799-48C5-931B-598237EE1277}" presName="parBigCircle" presStyleLbl="node0" presStyleIdx="2" presStyleCnt="4"/>
      <dgm:spPr>
        <a:solidFill>
          <a:schemeClr val="accent5">
            <a:lumMod val="75000"/>
          </a:schemeClr>
        </a:solidFill>
      </dgm:spPr>
    </dgm:pt>
    <dgm:pt modelId="{D6C51D39-646D-4445-B144-D3A45F1B764E}" type="pres">
      <dgm:prSet presAssocID="{B18A9464-2799-48C5-931B-598237EE1277}" presName="parTx" presStyleLbl="revTx" presStyleIdx="10" presStyleCnt="20"/>
      <dgm:spPr/>
    </dgm:pt>
    <dgm:pt modelId="{CCDBAAF4-E9A6-486C-9916-938378874176}" type="pres">
      <dgm:prSet presAssocID="{B18A9464-2799-48C5-931B-598237EE1277}" presName="bSpace" presStyleCnt="0"/>
      <dgm:spPr/>
    </dgm:pt>
    <dgm:pt modelId="{1C4EC8DC-720F-44FD-B25C-2582715C06A1}" type="pres">
      <dgm:prSet presAssocID="{B18A9464-2799-48C5-931B-598237EE1277}" presName="parBackupNorm" presStyleCnt="0"/>
      <dgm:spPr/>
    </dgm:pt>
    <dgm:pt modelId="{07A4DC78-7836-4C6B-85E0-C9DC54101B6F}" type="pres">
      <dgm:prSet presAssocID="{3B7D9629-9081-41FF-A37F-B96756C1383D}" presName="parSpace" presStyleCnt="0"/>
      <dgm:spPr/>
    </dgm:pt>
    <dgm:pt modelId="{DFD85D39-B856-45F2-BA6A-116AE7D52448}" type="pres">
      <dgm:prSet presAssocID="{1D2DDE77-CE50-47DE-BD37-751D9909CD89}" presName="desBackupLeftNorm" presStyleCnt="0"/>
      <dgm:spPr/>
    </dgm:pt>
    <dgm:pt modelId="{F4BB5032-8B7F-4E75-9288-98889AEBD48C}" type="pres">
      <dgm:prSet presAssocID="{1D2DDE77-CE50-47DE-BD37-751D9909CD89}" presName="desComposite" presStyleCnt="0"/>
      <dgm:spPr/>
    </dgm:pt>
    <dgm:pt modelId="{1405C47E-675B-4D00-85BE-8EB4DBD83B00}" type="pres">
      <dgm:prSet presAssocID="{1D2DDE77-CE50-47DE-BD37-751D9909CD89}" presName="desCircle" presStyleLbl="node1" presStyleIdx="4" presStyleCnt="8"/>
      <dgm:spPr>
        <a:solidFill>
          <a:schemeClr val="bg2">
            <a:lumMod val="75000"/>
          </a:schemeClr>
        </a:solidFill>
      </dgm:spPr>
    </dgm:pt>
    <dgm:pt modelId="{3A4F6340-A09F-4D9E-86D1-A994BAC78897}" type="pres">
      <dgm:prSet presAssocID="{1D2DDE77-CE50-47DE-BD37-751D9909CD89}" presName="chTx" presStyleLbl="revTx" presStyleIdx="11" presStyleCnt="20" custLinFactNeighborX="10843" custLinFactNeighborY="-13994"/>
      <dgm:spPr/>
    </dgm:pt>
    <dgm:pt modelId="{D6718DAA-CF40-4553-97CC-FF08E8410500}" type="pres">
      <dgm:prSet presAssocID="{1D2DDE77-CE50-47DE-BD37-751D9909CD89}" presName="desTx" presStyleLbl="revTx" presStyleIdx="12" presStyleCnt="20">
        <dgm:presLayoutVars>
          <dgm:bulletEnabled val="1"/>
        </dgm:presLayoutVars>
      </dgm:prSet>
      <dgm:spPr/>
    </dgm:pt>
    <dgm:pt modelId="{75217A0C-7A90-4E83-ADB3-9A6BE3A16283}" type="pres">
      <dgm:prSet presAssocID="{1D2DDE77-CE50-47DE-BD37-751D9909CD89}" presName="desBackupRightNorm" presStyleCnt="0"/>
      <dgm:spPr/>
    </dgm:pt>
    <dgm:pt modelId="{6B80AA75-A781-4E5C-BBE5-8A188E31972F}" type="pres">
      <dgm:prSet presAssocID="{09839842-D388-44A7-88D8-960A3DCDB304}" presName="desSpace" presStyleCnt="0"/>
      <dgm:spPr/>
    </dgm:pt>
    <dgm:pt modelId="{6328E353-053D-4CA4-9DEC-A5AF825B42C0}" type="pres">
      <dgm:prSet presAssocID="{9474FDAD-4184-4C75-B7BF-CEC84AD875B8}" presName="desBackupLeftNorm" presStyleCnt="0"/>
      <dgm:spPr/>
    </dgm:pt>
    <dgm:pt modelId="{F53E56D0-B8E0-4999-BF2E-D899321A6383}" type="pres">
      <dgm:prSet presAssocID="{9474FDAD-4184-4C75-B7BF-CEC84AD875B8}" presName="desComposite" presStyleCnt="0"/>
      <dgm:spPr/>
    </dgm:pt>
    <dgm:pt modelId="{C636CB84-3CA1-4270-B447-CEA1C81D0D60}" type="pres">
      <dgm:prSet presAssocID="{9474FDAD-4184-4C75-B7BF-CEC84AD875B8}" presName="desCircle" presStyleLbl="node1" presStyleIdx="5" presStyleCnt="8"/>
      <dgm:spPr>
        <a:solidFill>
          <a:schemeClr val="bg2">
            <a:lumMod val="75000"/>
          </a:schemeClr>
        </a:solidFill>
      </dgm:spPr>
    </dgm:pt>
    <dgm:pt modelId="{C14A68F3-0133-4E60-87C8-1F8B37BF58AC}" type="pres">
      <dgm:prSet presAssocID="{9474FDAD-4184-4C75-B7BF-CEC84AD875B8}" presName="chTx" presStyleLbl="revTx" presStyleIdx="13" presStyleCnt="20"/>
      <dgm:spPr/>
    </dgm:pt>
    <dgm:pt modelId="{1D2F2E53-5A17-4DBD-B422-2338B4692E4E}" type="pres">
      <dgm:prSet presAssocID="{9474FDAD-4184-4C75-B7BF-CEC84AD875B8}" presName="desTx" presStyleLbl="revTx" presStyleIdx="14" presStyleCnt="20">
        <dgm:presLayoutVars>
          <dgm:bulletEnabled val="1"/>
        </dgm:presLayoutVars>
      </dgm:prSet>
      <dgm:spPr/>
    </dgm:pt>
    <dgm:pt modelId="{FB4CCB55-44AD-4F0E-821D-B474F89237FF}" type="pres">
      <dgm:prSet presAssocID="{9474FDAD-4184-4C75-B7BF-CEC84AD875B8}" presName="desBackupRightNorm" presStyleCnt="0"/>
      <dgm:spPr/>
    </dgm:pt>
    <dgm:pt modelId="{82E5B1CD-404B-442C-AAF4-229DFDC3798A}" type="pres">
      <dgm:prSet presAssocID="{FFC89F6C-2B7D-483D-997D-7BB7D4BCCEBB}" presName="desSpace" presStyleCnt="0"/>
      <dgm:spPr/>
    </dgm:pt>
    <dgm:pt modelId="{3EFBC597-8E06-4F03-B798-08AC4FA84E4A}" type="pres">
      <dgm:prSet presAssocID="{E22A5772-E1BA-499F-BC44-92ED9A7D64A3}" presName="parComposite" presStyleCnt="0"/>
      <dgm:spPr/>
    </dgm:pt>
    <dgm:pt modelId="{E66BD782-F9B1-47EE-B645-7F1865A66093}" type="pres">
      <dgm:prSet presAssocID="{E22A5772-E1BA-499F-BC44-92ED9A7D64A3}" presName="parBigCircle" presStyleLbl="node0" presStyleIdx="3" presStyleCnt="4"/>
      <dgm:spPr>
        <a:solidFill>
          <a:schemeClr val="accent5">
            <a:lumMod val="75000"/>
          </a:schemeClr>
        </a:solidFill>
      </dgm:spPr>
    </dgm:pt>
    <dgm:pt modelId="{C76EAC3D-CA62-4FEE-9388-F77336E13E53}" type="pres">
      <dgm:prSet presAssocID="{E22A5772-E1BA-499F-BC44-92ED9A7D64A3}" presName="parTx" presStyleLbl="revTx" presStyleIdx="15" presStyleCnt="20"/>
      <dgm:spPr/>
    </dgm:pt>
    <dgm:pt modelId="{FF5F2845-297D-47C3-B9BE-A19E217FAEFA}" type="pres">
      <dgm:prSet presAssocID="{E22A5772-E1BA-499F-BC44-92ED9A7D64A3}" presName="bSpace" presStyleCnt="0"/>
      <dgm:spPr/>
    </dgm:pt>
    <dgm:pt modelId="{C44474A4-9D1E-4203-855D-22EB402DCD82}" type="pres">
      <dgm:prSet presAssocID="{E22A5772-E1BA-499F-BC44-92ED9A7D64A3}" presName="parBackupNorm" presStyleCnt="0"/>
      <dgm:spPr/>
    </dgm:pt>
    <dgm:pt modelId="{5EBDD7EF-F4AF-4D18-9D7D-8841887DFC2D}" type="pres">
      <dgm:prSet presAssocID="{634EDA5C-7840-4DEB-A3D0-6D21EC2AB82F}" presName="parSpace" presStyleCnt="0"/>
      <dgm:spPr/>
    </dgm:pt>
    <dgm:pt modelId="{C85CB110-D3C8-488D-8CB3-2BB10BD499F5}" type="pres">
      <dgm:prSet presAssocID="{CCFAE707-A56B-4554-BB70-630E4090DD8B}" presName="desBackupLeftNorm" presStyleCnt="0"/>
      <dgm:spPr/>
    </dgm:pt>
    <dgm:pt modelId="{19CE78FB-5EF9-4E9F-870A-926D24F8B83C}" type="pres">
      <dgm:prSet presAssocID="{CCFAE707-A56B-4554-BB70-630E4090DD8B}" presName="desComposite" presStyleCnt="0"/>
      <dgm:spPr/>
    </dgm:pt>
    <dgm:pt modelId="{5583D4EE-4D5D-461A-BBFC-9726BB60A27C}" type="pres">
      <dgm:prSet presAssocID="{CCFAE707-A56B-4554-BB70-630E4090DD8B}" presName="desCircle" presStyleLbl="node1" presStyleIdx="6" presStyleCnt="8"/>
      <dgm:spPr>
        <a:solidFill>
          <a:schemeClr val="bg2">
            <a:lumMod val="75000"/>
          </a:schemeClr>
        </a:solidFill>
      </dgm:spPr>
    </dgm:pt>
    <dgm:pt modelId="{CA1BF819-01CD-4382-8C37-5574C510048D}" type="pres">
      <dgm:prSet presAssocID="{CCFAE707-A56B-4554-BB70-630E4090DD8B}" presName="chTx" presStyleLbl="revTx" presStyleIdx="16" presStyleCnt="20"/>
      <dgm:spPr/>
    </dgm:pt>
    <dgm:pt modelId="{5CDCA431-CA10-4874-A5D6-70F4D476DAD1}" type="pres">
      <dgm:prSet presAssocID="{CCFAE707-A56B-4554-BB70-630E4090DD8B}" presName="desTx" presStyleLbl="revTx" presStyleIdx="17" presStyleCnt="20">
        <dgm:presLayoutVars>
          <dgm:bulletEnabled val="1"/>
        </dgm:presLayoutVars>
      </dgm:prSet>
      <dgm:spPr/>
    </dgm:pt>
    <dgm:pt modelId="{E058A0BB-83F3-4D10-B043-3063FBEFB844}" type="pres">
      <dgm:prSet presAssocID="{CCFAE707-A56B-4554-BB70-630E4090DD8B}" presName="desBackupRightNorm" presStyleCnt="0"/>
      <dgm:spPr/>
    </dgm:pt>
    <dgm:pt modelId="{1BE3921B-A492-4DC2-A9E9-A765BBCDE974}" type="pres">
      <dgm:prSet presAssocID="{C2D0D186-2498-4851-A908-57F16CC5C827}" presName="desSpace" presStyleCnt="0"/>
      <dgm:spPr/>
    </dgm:pt>
    <dgm:pt modelId="{ECA877D0-ABA4-462A-84DF-3DC73DECD70E}" type="pres">
      <dgm:prSet presAssocID="{40ADF458-26BF-4216-BB3E-EEBB64B6C5AE}" presName="desBackupLeftNorm" presStyleCnt="0"/>
      <dgm:spPr/>
    </dgm:pt>
    <dgm:pt modelId="{DDDA17A1-DF0D-4D71-8C39-4FC25EC3F5AF}" type="pres">
      <dgm:prSet presAssocID="{40ADF458-26BF-4216-BB3E-EEBB64B6C5AE}" presName="desComposite" presStyleCnt="0"/>
      <dgm:spPr/>
    </dgm:pt>
    <dgm:pt modelId="{A467C4A7-5501-43CD-9796-1490E7D4A09B}" type="pres">
      <dgm:prSet presAssocID="{40ADF458-26BF-4216-BB3E-EEBB64B6C5AE}" presName="desCircle" presStyleLbl="node1" presStyleIdx="7" presStyleCnt="8"/>
      <dgm:spPr>
        <a:solidFill>
          <a:schemeClr val="bg2">
            <a:lumMod val="75000"/>
          </a:schemeClr>
        </a:solidFill>
      </dgm:spPr>
    </dgm:pt>
    <dgm:pt modelId="{832A785E-40C3-4B6D-984F-8B4D96239CA5}" type="pres">
      <dgm:prSet presAssocID="{40ADF458-26BF-4216-BB3E-EEBB64B6C5AE}" presName="chTx" presStyleLbl="revTx" presStyleIdx="18" presStyleCnt="20"/>
      <dgm:spPr/>
    </dgm:pt>
    <dgm:pt modelId="{47314ABC-FE02-47E6-840C-E178DF6D48DE}" type="pres">
      <dgm:prSet presAssocID="{40ADF458-26BF-4216-BB3E-EEBB64B6C5AE}" presName="desTx" presStyleLbl="revTx" presStyleIdx="19" presStyleCnt="20">
        <dgm:presLayoutVars>
          <dgm:bulletEnabled val="1"/>
        </dgm:presLayoutVars>
      </dgm:prSet>
      <dgm:spPr/>
    </dgm:pt>
    <dgm:pt modelId="{AE15E4E1-76B5-4E5E-B003-44313FB9667B}" type="pres">
      <dgm:prSet presAssocID="{40ADF458-26BF-4216-BB3E-EEBB64B6C5AE}" presName="desBackupRightNorm" presStyleCnt="0"/>
      <dgm:spPr/>
    </dgm:pt>
    <dgm:pt modelId="{812052CC-C572-4F1D-A395-F6F4FEF200C2}" type="pres">
      <dgm:prSet presAssocID="{A7CFF1C9-EBCA-4DA3-A5D2-455487426591}" presName="desSpace" presStyleCnt="0"/>
      <dgm:spPr/>
    </dgm:pt>
  </dgm:ptLst>
  <dgm:cxnLst>
    <dgm:cxn modelId="{97E90808-3A16-43EE-8B04-2DD39F22B258}" srcId="{E2FF6759-CC7E-4419-87D6-F3B274A84933}" destId="{B18A9464-2799-48C5-931B-598237EE1277}" srcOrd="2" destOrd="0" parTransId="{751042BE-2D68-49DC-9295-4F7C09C94DDD}" sibTransId="{3B7D9629-9081-41FF-A37F-B96756C1383D}"/>
    <dgm:cxn modelId="{3D72391C-C3E6-4623-B2C0-04F7051D7867}" type="presOf" srcId="{1884FD32-8670-460C-AB4A-53099E50DFE2}" destId="{A7E126C7-203B-411A-842A-BAB00753B729}" srcOrd="0" destOrd="0" presId="urn:microsoft.com/office/officeart/2008/layout/CircleAccentTimeline"/>
    <dgm:cxn modelId="{EC50B01E-3CF7-4641-BDDF-AFEBC680D697}" srcId="{E22A5772-E1BA-499F-BC44-92ED9A7D64A3}" destId="{CCFAE707-A56B-4554-BB70-630E4090DD8B}" srcOrd="0" destOrd="0" parTransId="{8CEA85CC-024F-49B2-92C5-D4AFCD03C949}" sibTransId="{C2D0D186-2498-4851-A908-57F16CC5C827}"/>
    <dgm:cxn modelId="{2DB0D821-EF63-482B-9676-F0FDE96CB52A}" type="presOf" srcId="{40ADF458-26BF-4216-BB3E-EEBB64B6C5AE}" destId="{832A785E-40C3-4B6D-984F-8B4D96239CA5}" srcOrd="0" destOrd="0" presId="urn:microsoft.com/office/officeart/2008/layout/CircleAccentTimeline"/>
    <dgm:cxn modelId="{2DD83640-12D6-4C87-B38F-D82E335DB530}" type="presOf" srcId="{30CAA216-26FC-4E95-95EF-A22A088FEE71}" destId="{66B85FA1-22D9-4499-B825-A58FA6374342}" srcOrd="0" destOrd="0" presId="urn:microsoft.com/office/officeart/2008/layout/CircleAccentTimeline"/>
    <dgm:cxn modelId="{EB31945B-2FC5-4995-A58E-40F08C2A14B1}" type="presOf" srcId="{E22A5772-E1BA-499F-BC44-92ED9A7D64A3}" destId="{C76EAC3D-CA62-4FEE-9388-F77336E13E53}" srcOrd="0" destOrd="0" presId="urn:microsoft.com/office/officeart/2008/layout/CircleAccentTimeline"/>
    <dgm:cxn modelId="{A7B5A75C-CE11-4A57-B4AC-5E267380AA70}" srcId="{8B135614-4436-4FA9-9619-440C3E53B28E}" destId="{1884FD32-8670-460C-AB4A-53099E50DFE2}" srcOrd="0" destOrd="0" parTransId="{52BDAA21-C122-4AF3-832C-E50B6EAE8082}" sibTransId="{415D5D33-24FA-4D08-9AFD-5DB1186DB7A4}"/>
    <dgm:cxn modelId="{E9C4066D-EC28-448F-846A-29BC7723601D}" type="presOf" srcId="{E2FF6759-CC7E-4419-87D6-F3B274A84933}" destId="{FB620297-33BE-4626-B505-8013D4210FB1}" srcOrd="0" destOrd="0" presId="urn:microsoft.com/office/officeart/2008/layout/CircleAccentTimeline"/>
    <dgm:cxn modelId="{ED205459-A829-4181-9F05-EB5DF653FD2E}" type="presOf" srcId="{8B135614-4436-4FA9-9619-440C3E53B28E}" destId="{E038DF6F-989E-4513-92D4-F2DE9057451E}" srcOrd="0" destOrd="0" presId="urn:microsoft.com/office/officeart/2008/layout/CircleAccentTimeline"/>
    <dgm:cxn modelId="{5A1A1B7E-0C6D-4B4A-AA4F-1508A08F0C4B}" srcId="{5C266C2F-8F98-4A36-8136-9D1566506D3A}" destId="{30CAA216-26FC-4E95-95EF-A22A088FEE71}" srcOrd="0" destOrd="0" parTransId="{D4278E95-FF10-46CB-9D52-6C1163625A41}" sibTransId="{25344F2D-3968-4371-9575-4D3C6AF5B0ED}"/>
    <dgm:cxn modelId="{80B84281-B4D1-4C8A-BD41-3B442A9C2C39}" srcId="{E2FF6759-CC7E-4419-87D6-F3B274A84933}" destId="{8B135614-4436-4FA9-9619-440C3E53B28E}" srcOrd="0" destOrd="0" parTransId="{638F3F6E-2863-4A3E-B4CE-39A4135F0ADC}" sibTransId="{CF6BD618-338E-4547-AB73-872EFB02B5E0}"/>
    <dgm:cxn modelId="{08B72884-1E0B-4169-A8D2-74BFBF06117C}" srcId="{8B135614-4436-4FA9-9619-440C3E53B28E}" destId="{0D942D86-1D14-4B82-B884-B55F07626A9C}" srcOrd="1" destOrd="0" parTransId="{FAAD831E-8B2F-4383-8319-ECD849D94ED4}" sibTransId="{F77F605B-6D83-4DCC-B890-1F234CF8AB63}"/>
    <dgm:cxn modelId="{92279288-5055-4345-AE62-057D977E657E}" type="presOf" srcId="{9474FDAD-4184-4C75-B7BF-CEC84AD875B8}" destId="{C14A68F3-0133-4E60-87C8-1F8B37BF58AC}" srcOrd="0" destOrd="0" presId="urn:microsoft.com/office/officeart/2008/layout/CircleAccentTimeline"/>
    <dgm:cxn modelId="{2E9B0292-873C-4755-A63D-9598BEFD8900}" type="presOf" srcId="{CCFAE707-A56B-4554-BB70-630E4090DD8B}" destId="{CA1BF819-01CD-4382-8C37-5574C510048D}" srcOrd="0" destOrd="0" presId="urn:microsoft.com/office/officeart/2008/layout/CircleAccentTimeline"/>
    <dgm:cxn modelId="{85F2789A-3B87-45F3-A4EA-959D04BF23A4}" srcId="{B18A9464-2799-48C5-931B-598237EE1277}" destId="{1D2DDE77-CE50-47DE-BD37-751D9909CD89}" srcOrd="0" destOrd="0" parTransId="{2D388936-6982-4B4B-A7CA-F75855A77F73}" sibTransId="{09839842-D388-44A7-88D8-960A3DCDB304}"/>
    <dgm:cxn modelId="{2E9600A1-49FC-4678-AFE5-AFF687A5FB20}" srcId="{B18A9464-2799-48C5-931B-598237EE1277}" destId="{9474FDAD-4184-4C75-B7BF-CEC84AD875B8}" srcOrd="1" destOrd="0" parTransId="{46DF334C-F939-4F45-86A4-30AFA6EBE385}" sibTransId="{FFC89F6C-2B7D-483D-997D-7BB7D4BCCEBB}"/>
    <dgm:cxn modelId="{DDDA09B9-6B28-41FF-A6FB-DC7DEE30B4F6}" srcId="{5C266C2F-8F98-4A36-8136-9D1566506D3A}" destId="{F5EBC268-4F19-4BCE-B168-D7AAA46A7EF6}" srcOrd="1" destOrd="0" parTransId="{9834AE04-C5FE-428E-94D5-6755462BC859}" sibTransId="{9A0783ED-DBB4-4D11-8CC8-11D20823C7FF}"/>
    <dgm:cxn modelId="{CE0670C5-558A-425A-A904-2F303873264B}" type="presOf" srcId="{0D942D86-1D14-4B82-B884-B55F07626A9C}" destId="{3E73290F-630C-4FFF-892E-B4C3164125B7}" srcOrd="0" destOrd="0" presId="urn:microsoft.com/office/officeart/2008/layout/CircleAccentTimeline"/>
    <dgm:cxn modelId="{2E2C6BCE-638C-43B0-BCCF-E43F7F13E4F6}" srcId="{E22A5772-E1BA-499F-BC44-92ED9A7D64A3}" destId="{40ADF458-26BF-4216-BB3E-EEBB64B6C5AE}" srcOrd="1" destOrd="0" parTransId="{212E074E-EF76-4446-9490-21ABAE2411DC}" sibTransId="{A7CFF1C9-EBCA-4DA3-A5D2-455487426591}"/>
    <dgm:cxn modelId="{1279DDE6-4DA2-41AA-B6D6-71DB7627A200}" type="presOf" srcId="{5C266C2F-8F98-4A36-8136-9D1566506D3A}" destId="{0A4E37F3-D3B6-462C-B4B6-CEC158F4CFF8}" srcOrd="0" destOrd="0" presId="urn:microsoft.com/office/officeart/2008/layout/CircleAccentTimeline"/>
    <dgm:cxn modelId="{CFB295ED-EC6E-4D06-9976-8EEF092391FB}" type="presOf" srcId="{B18A9464-2799-48C5-931B-598237EE1277}" destId="{D6C51D39-646D-4445-B144-D3A45F1B764E}" srcOrd="0" destOrd="0" presId="urn:microsoft.com/office/officeart/2008/layout/CircleAccentTimeline"/>
    <dgm:cxn modelId="{0D4C65EF-96DE-4BED-8EBC-B68B18C04BEE}" type="presOf" srcId="{F5EBC268-4F19-4BCE-B168-D7AAA46A7EF6}" destId="{0DE90E12-0019-49DA-98C3-29EAB660517E}" srcOrd="0" destOrd="0" presId="urn:microsoft.com/office/officeart/2008/layout/CircleAccentTimeline"/>
    <dgm:cxn modelId="{0C89DAF0-7E2A-4B98-9A3B-915D5281D317}" srcId="{E2FF6759-CC7E-4419-87D6-F3B274A84933}" destId="{E22A5772-E1BA-499F-BC44-92ED9A7D64A3}" srcOrd="3" destOrd="0" parTransId="{82303FBD-4CF6-4FAB-96B5-22789AD7DC75}" sibTransId="{634EDA5C-7840-4DEB-A3D0-6D21EC2AB82F}"/>
    <dgm:cxn modelId="{6EB872F1-CDD1-4537-B8BC-74DB3C4766A9}" type="presOf" srcId="{1D2DDE77-CE50-47DE-BD37-751D9909CD89}" destId="{3A4F6340-A09F-4D9E-86D1-A994BAC78897}" srcOrd="0" destOrd="0" presId="urn:microsoft.com/office/officeart/2008/layout/CircleAccentTimeline"/>
    <dgm:cxn modelId="{A1C78BF8-A51C-4303-B807-FA1B6549409A}" srcId="{E2FF6759-CC7E-4419-87D6-F3B274A84933}" destId="{5C266C2F-8F98-4A36-8136-9D1566506D3A}" srcOrd="1" destOrd="0" parTransId="{D48B64C8-D09F-4996-8461-B4E149A690A5}" sibTransId="{FEE514E0-5B45-4E72-87E1-525F3B0B8582}"/>
    <dgm:cxn modelId="{1FECE53A-B6EF-407F-A64F-1F5A1020F12B}" type="presParOf" srcId="{FB620297-33BE-4626-B505-8013D4210FB1}" destId="{AC6D02F3-D35D-486A-AD47-05B8ED34AD58}" srcOrd="0" destOrd="0" presId="urn:microsoft.com/office/officeart/2008/layout/CircleAccentTimeline"/>
    <dgm:cxn modelId="{886CFCEE-F070-4E24-ACDE-1D8AF668078A}" type="presParOf" srcId="{AC6D02F3-D35D-486A-AD47-05B8ED34AD58}" destId="{6541532E-4649-48F0-A920-0F5D496F8D8D}" srcOrd="0" destOrd="0" presId="urn:microsoft.com/office/officeart/2008/layout/CircleAccentTimeline"/>
    <dgm:cxn modelId="{C5A56829-D327-499C-BF46-B786EDB4CDD8}" type="presParOf" srcId="{AC6D02F3-D35D-486A-AD47-05B8ED34AD58}" destId="{E038DF6F-989E-4513-92D4-F2DE9057451E}" srcOrd="1" destOrd="0" presId="urn:microsoft.com/office/officeart/2008/layout/CircleAccentTimeline"/>
    <dgm:cxn modelId="{6AF4D8BF-5297-47D8-83C0-BA77C6A34983}" type="presParOf" srcId="{AC6D02F3-D35D-486A-AD47-05B8ED34AD58}" destId="{D1CE0223-CFFB-4E2B-9CC8-24B062646519}" srcOrd="2" destOrd="0" presId="urn:microsoft.com/office/officeart/2008/layout/CircleAccentTimeline"/>
    <dgm:cxn modelId="{78B34AB7-9028-4149-8D4F-AD93C5C2FC28}" type="presParOf" srcId="{FB620297-33BE-4626-B505-8013D4210FB1}" destId="{88247E63-6891-4222-9269-0EE6646277D1}" srcOrd="1" destOrd="0" presId="urn:microsoft.com/office/officeart/2008/layout/CircleAccentTimeline"/>
    <dgm:cxn modelId="{98AC2187-930F-41BB-BA94-51BBAAE75B67}" type="presParOf" srcId="{FB620297-33BE-4626-B505-8013D4210FB1}" destId="{05386BE1-7FC4-491C-BCF6-D69EA00492EE}" srcOrd="2" destOrd="0" presId="urn:microsoft.com/office/officeart/2008/layout/CircleAccentTimeline"/>
    <dgm:cxn modelId="{9019AFDE-E905-4353-8F42-96E3D5570F71}" type="presParOf" srcId="{FB620297-33BE-4626-B505-8013D4210FB1}" destId="{9A4CAE8A-F693-4FE9-A5BE-3CBAE9CA13F9}" srcOrd="3" destOrd="0" presId="urn:microsoft.com/office/officeart/2008/layout/CircleAccentTimeline"/>
    <dgm:cxn modelId="{6D3F39CB-5D17-4F86-9D80-E8B7BE5436C6}" type="presParOf" srcId="{FB620297-33BE-4626-B505-8013D4210FB1}" destId="{F1107153-A8E1-49FD-BE45-953A2FBAFEE4}" srcOrd="4" destOrd="0" presId="urn:microsoft.com/office/officeart/2008/layout/CircleAccentTimeline"/>
    <dgm:cxn modelId="{C9A17485-34E7-45C9-9E6F-0173155F717D}" type="presParOf" srcId="{F1107153-A8E1-49FD-BE45-953A2FBAFEE4}" destId="{5AF7776D-9228-44D5-A7C5-65C0C6AE48A1}" srcOrd="0" destOrd="0" presId="urn:microsoft.com/office/officeart/2008/layout/CircleAccentTimeline"/>
    <dgm:cxn modelId="{F499A1B8-6BBA-486F-A81C-E09DF810325E}" type="presParOf" srcId="{F1107153-A8E1-49FD-BE45-953A2FBAFEE4}" destId="{A7E126C7-203B-411A-842A-BAB00753B729}" srcOrd="1" destOrd="0" presId="urn:microsoft.com/office/officeart/2008/layout/CircleAccentTimeline"/>
    <dgm:cxn modelId="{CD8ED551-F177-491B-A62E-1331E5971DBA}" type="presParOf" srcId="{F1107153-A8E1-49FD-BE45-953A2FBAFEE4}" destId="{01AA8090-FD8B-456A-B8AE-E77FBD2F2625}" srcOrd="2" destOrd="0" presId="urn:microsoft.com/office/officeart/2008/layout/CircleAccentTimeline"/>
    <dgm:cxn modelId="{7088544B-80A8-4536-9470-678B354628B0}" type="presParOf" srcId="{FB620297-33BE-4626-B505-8013D4210FB1}" destId="{3117FFE1-D2CA-4112-8A3E-D4729D97D187}" srcOrd="5" destOrd="0" presId="urn:microsoft.com/office/officeart/2008/layout/CircleAccentTimeline"/>
    <dgm:cxn modelId="{F2D7E118-9E46-4CAD-956A-500B9BB417AA}" type="presParOf" srcId="{FB620297-33BE-4626-B505-8013D4210FB1}" destId="{022AA4E0-A058-4E60-BD5A-DFBD9A773222}" srcOrd="6" destOrd="0" presId="urn:microsoft.com/office/officeart/2008/layout/CircleAccentTimeline"/>
    <dgm:cxn modelId="{F2B10C3D-D07C-46A0-9C54-3053AA41FC98}" type="presParOf" srcId="{FB620297-33BE-4626-B505-8013D4210FB1}" destId="{4D22062D-7920-4A50-BF5F-2133BD3C4FC7}" srcOrd="7" destOrd="0" presId="urn:microsoft.com/office/officeart/2008/layout/CircleAccentTimeline"/>
    <dgm:cxn modelId="{97C110E8-4106-44EA-B541-C664C45CE3B7}" type="presParOf" srcId="{FB620297-33BE-4626-B505-8013D4210FB1}" destId="{5EEB3392-98E5-47E8-9B58-9A27D83BE871}" srcOrd="8" destOrd="0" presId="urn:microsoft.com/office/officeart/2008/layout/CircleAccentTimeline"/>
    <dgm:cxn modelId="{5EFC5535-4E90-48F9-A680-574D4660957F}" type="presParOf" srcId="{5EEB3392-98E5-47E8-9B58-9A27D83BE871}" destId="{FE1D61EE-54BD-47F6-9B37-0E34C47D9FD5}" srcOrd="0" destOrd="0" presId="urn:microsoft.com/office/officeart/2008/layout/CircleAccentTimeline"/>
    <dgm:cxn modelId="{24D257A0-4C8A-4C9B-9C79-A13F4B208EB6}" type="presParOf" srcId="{5EEB3392-98E5-47E8-9B58-9A27D83BE871}" destId="{3E73290F-630C-4FFF-892E-B4C3164125B7}" srcOrd="1" destOrd="0" presId="urn:microsoft.com/office/officeart/2008/layout/CircleAccentTimeline"/>
    <dgm:cxn modelId="{936F0805-1743-4DA9-A7AE-F9E84FDBA71A}" type="presParOf" srcId="{5EEB3392-98E5-47E8-9B58-9A27D83BE871}" destId="{14BA0654-5D78-4BF4-BA1C-2470E0CDFD69}" srcOrd="2" destOrd="0" presId="urn:microsoft.com/office/officeart/2008/layout/CircleAccentTimeline"/>
    <dgm:cxn modelId="{645533A7-F888-4FEB-A3C0-4BC36F5DBDB3}" type="presParOf" srcId="{FB620297-33BE-4626-B505-8013D4210FB1}" destId="{A1E4532D-6378-4075-8866-C3E37AC6959C}" srcOrd="9" destOrd="0" presId="urn:microsoft.com/office/officeart/2008/layout/CircleAccentTimeline"/>
    <dgm:cxn modelId="{28AE8EAF-0B3F-48F0-AE21-C91A789998FD}" type="presParOf" srcId="{FB620297-33BE-4626-B505-8013D4210FB1}" destId="{6E3C3A4E-7A24-4308-B9BB-1EE22BB26B9E}" srcOrd="10" destOrd="0" presId="urn:microsoft.com/office/officeart/2008/layout/CircleAccentTimeline"/>
    <dgm:cxn modelId="{94E9A251-7C21-46C9-8B4D-49272B4ECF71}" type="presParOf" srcId="{FB620297-33BE-4626-B505-8013D4210FB1}" destId="{8EBFF430-B062-4674-BBF3-AEA8AE9B2D7F}" srcOrd="11" destOrd="0" presId="urn:microsoft.com/office/officeart/2008/layout/CircleAccentTimeline"/>
    <dgm:cxn modelId="{0002CED0-E525-40E8-8B56-B5DA4DDA5860}" type="presParOf" srcId="{8EBFF430-B062-4674-BBF3-AEA8AE9B2D7F}" destId="{4712E9F2-A4E9-4254-B371-D4415C85457F}" srcOrd="0" destOrd="0" presId="urn:microsoft.com/office/officeart/2008/layout/CircleAccentTimeline"/>
    <dgm:cxn modelId="{0024B455-6212-4831-93B0-D01CB428B223}" type="presParOf" srcId="{8EBFF430-B062-4674-BBF3-AEA8AE9B2D7F}" destId="{0A4E37F3-D3B6-462C-B4B6-CEC158F4CFF8}" srcOrd="1" destOrd="0" presId="urn:microsoft.com/office/officeart/2008/layout/CircleAccentTimeline"/>
    <dgm:cxn modelId="{F70A4A77-33E6-4A0B-9FE1-472D9E85E00C}" type="presParOf" srcId="{8EBFF430-B062-4674-BBF3-AEA8AE9B2D7F}" destId="{3DFD1BDC-1B9D-4278-A206-914F8333F603}" srcOrd="2" destOrd="0" presId="urn:microsoft.com/office/officeart/2008/layout/CircleAccentTimeline"/>
    <dgm:cxn modelId="{86E4D1E5-038A-4ECC-B96A-F938579FF6FE}" type="presParOf" srcId="{FB620297-33BE-4626-B505-8013D4210FB1}" destId="{FAAD3122-AB99-4899-AEB3-FD285A429F9F}" srcOrd="12" destOrd="0" presId="urn:microsoft.com/office/officeart/2008/layout/CircleAccentTimeline"/>
    <dgm:cxn modelId="{ED329865-A447-47FD-9FC7-F61368CFDE4B}" type="presParOf" srcId="{FB620297-33BE-4626-B505-8013D4210FB1}" destId="{A1493D3E-389B-4DA9-8AAF-F13165317BC7}" srcOrd="13" destOrd="0" presId="urn:microsoft.com/office/officeart/2008/layout/CircleAccentTimeline"/>
    <dgm:cxn modelId="{4BA71A00-9CE5-461C-B97E-AF05A27E4BAE}" type="presParOf" srcId="{FB620297-33BE-4626-B505-8013D4210FB1}" destId="{51EDF32E-34A7-4914-B396-FF4DFEFAD2E9}" srcOrd="14" destOrd="0" presId="urn:microsoft.com/office/officeart/2008/layout/CircleAccentTimeline"/>
    <dgm:cxn modelId="{08F43618-6DF4-469C-91B3-95841DF8D91C}" type="presParOf" srcId="{FB620297-33BE-4626-B505-8013D4210FB1}" destId="{9EE53648-5C60-4CF6-BDE9-C4503A0E5009}" srcOrd="15" destOrd="0" presId="urn:microsoft.com/office/officeart/2008/layout/CircleAccentTimeline"/>
    <dgm:cxn modelId="{B313F417-10FB-48A2-AAE7-E0CF5D556D0C}" type="presParOf" srcId="{9EE53648-5C60-4CF6-BDE9-C4503A0E5009}" destId="{3AC52CBE-8EBF-4433-83FC-822247E4AAFD}" srcOrd="0" destOrd="0" presId="urn:microsoft.com/office/officeart/2008/layout/CircleAccentTimeline"/>
    <dgm:cxn modelId="{78C57CBA-2E76-486E-A27F-7BFA888211C6}" type="presParOf" srcId="{9EE53648-5C60-4CF6-BDE9-C4503A0E5009}" destId="{66B85FA1-22D9-4499-B825-A58FA6374342}" srcOrd="1" destOrd="0" presId="urn:microsoft.com/office/officeart/2008/layout/CircleAccentTimeline"/>
    <dgm:cxn modelId="{C3C93E41-E74A-4FE0-9DBF-81CF2CFC041C}" type="presParOf" srcId="{9EE53648-5C60-4CF6-BDE9-C4503A0E5009}" destId="{30E538A2-679E-4581-9BE0-1AA592F31407}" srcOrd="2" destOrd="0" presId="urn:microsoft.com/office/officeart/2008/layout/CircleAccentTimeline"/>
    <dgm:cxn modelId="{AB9DA8CE-C442-4CA2-8162-4FB3001F6687}" type="presParOf" srcId="{FB620297-33BE-4626-B505-8013D4210FB1}" destId="{53465673-E7D2-4B2D-BCF9-936EED3196A3}" srcOrd="16" destOrd="0" presId="urn:microsoft.com/office/officeart/2008/layout/CircleAccentTimeline"/>
    <dgm:cxn modelId="{F096AA40-A9B2-42C1-84B2-E60007567FF8}" type="presParOf" srcId="{FB620297-33BE-4626-B505-8013D4210FB1}" destId="{AEE685BB-0D80-47E4-8534-B6653B298BAA}" srcOrd="17" destOrd="0" presId="urn:microsoft.com/office/officeart/2008/layout/CircleAccentTimeline"/>
    <dgm:cxn modelId="{8D8ACD12-53F7-4FFF-A576-ED1EE3A981E0}" type="presParOf" srcId="{FB620297-33BE-4626-B505-8013D4210FB1}" destId="{6C2034DA-5DAC-48BE-930B-FED21BC4C0BD}" srcOrd="18" destOrd="0" presId="urn:microsoft.com/office/officeart/2008/layout/CircleAccentTimeline"/>
    <dgm:cxn modelId="{B458AFE4-819D-49C7-BDDC-38E27B1A3976}" type="presParOf" srcId="{FB620297-33BE-4626-B505-8013D4210FB1}" destId="{0052EB0A-21AA-4025-8B0A-15C4AB4D8A24}" srcOrd="19" destOrd="0" presId="urn:microsoft.com/office/officeart/2008/layout/CircleAccentTimeline"/>
    <dgm:cxn modelId="{4B61C6D6-A508-4103-8DB3-CCE5DFAE531D}" type="presParOf" srcId="{0052EB0A-21AA-4025-8B0A-15C4AB4D8A24}" destId="{9D9C24DA-0BB9-4D91-B3A0-7EEA21D7253F}" srcOrd="0" destOrd="0" presId="urn:microsoft.com/office/officeart/2008/layout/CircleAccentTimeline"/>
    <dgm:cxn modelId="{51A1948B-E91B-4101-BE70-DE5C290C2B38}" type="presParOf" srcId="{0052EB0A-21AA-4025-8B0A-15C4AB4D8A24}" destId="{0DE90E12-0019-49DA-98C3-29EAB660517E}" srcOrd="1" destOrd="0" presId="urn:microsoft.com/office/officeart/2008/layout/CircleAccentTimeline"/>
    <dgm:cxn modelId="{D3D9B11A-154C-4DF7-9C0D-38334CEFCF10}" type="presParOf" srcId="{0052EB0A-21AA-4025-8B0A-15C4AB4D8A24}" destId="{F0D6DE3E-D8A1-44FD-8581-4B522C4D9064}" srcOrd="2" destOrd="0" presId="urn:microsoft.com/office/officeart/2008/layout/CircleAccentTimeline"/>
    <dgm:cxn modelId="{579FBA9F-CBA2-44F0-AE9C-E669D75FD3BD}" type="presParOf" srcId="{FB620297-33BE-4626-B505-8013D4210FB1}" destId="{38057ABE-F732-49A2-A43E-87D3B9820A00}" srcOrd="20" destOrd="0" presId="urn:microsoft.com/office/officeart/2008/layout/CircleAccentTimeline"/>
    <dgm:cxn modelId="{04707C4F-08E9-41B4-921C-E62451321839}" type="presParOf" srcId="{FB620297-33BE-4626-B505-8013D4210FB1}" destId="{8BD1419C-6D41-4168-B3FF-B503CEF2B1BB}" srcOrd="21" destOrd="0" presId="urn:microsoft.com/office/officeart/2008/layout/CircleAccentTimeline"/>
    <dgm:cxn modelId="{A2BF143D-9BA6-4FAE-AC1E-739861EC5CF5}" type="presParOf" srcId="{FB620297-33BE-4626-B505-8013D4210FB1}" destId="{2598F8FD-66DC-43C6-939D-AE3E757B9506}" srcOrd="22" destOrd="0" presId="urn:microsoft.com/office/officeart/2008/layout/CircleAccentTimeline"/>
    <dgm:cxn modelId="{28D53EE3-3B4B-4051-BA09-79FC6DDA274A}" type="presParOf" srcId="{2598F8FD-66DC-43C6-939D-AE3E757B9506}" destId="{EBC6AD47-DDF2-4CF9-919B-302BDA7BBE8E}" srcOrd="0" destOrd="0" presId="urn:microsoft.com/office/officeart/2008/layout/CircleAccentTimeline"/>
    <dgm:cxn modelId="{9D17E8B7-0CB2-48C4-86BC-5563170F2124}" type="presParOf" srcId="{2598F8FD-66DC-43C6-939D-AE3E757B9506}" destId="{D6C51D39-646D-4445-B144-D3A45F1B764E}" srcOrd="1" destOrd="0" presId="urn:microsoft.com/office/officeart/2008/layout/CircleAccentTimeline"/>
    <dgm:cxn modelId="{8D88C2CE-37B5-4510-8B59-089E3E6DC47D}" type="presParOf" srcId="{2598F8FD-66DC-43C6-939D-AE3E757B9506}" destId="{CCDBAAF4-E9A6-486C-9916-938378874176}" srcOrd="2" destOrd="0" presId="urn:microsoft.com/office/officeart/2008/layout/CircleAccentTimeline"/>
    <dgm:cxn modelId="{7F599C35-A13F-4CA2-A0A6-E4FFC9544BF5}" type="presParOf" srcId="{FB620297-33BE-4626-B505-8013D4210FB1}" destId="{1C4EC8DC-720F-44FD-B25C-2582715C06A1}" srcOrd="23" destOrd="0" presId="urn:microsoft.com/office/officeart/2008/layout/CircleAccentTimeline"/>
    <dgm:cxn modelId="{D317F030-4502-4572-A724-2C6B564E9E2C}" type="presParOf" srcId="{FB620297-33BE-4626-B505-8013D4210FB1}" destId="{07A4DC78-7836-4C6B-85E0-C9DC54101B6F}" srcOrd="24" destOrd="0" presId="urn:microsoft.com/office/officeart/2008/layout/CircleAccentTimeline"/>
    <dgm:cxn modelId="{69FCE901-DD5C-40A9-873B-2800CF1620C6}" type="presParOf" srcId="{FB620297-33BE-4626-B505-8013D4210FB1}" destId="{DFD85D39-B856-45F2-BA6A-116AE7D52448}" srcOrd="25" destOrd="0" presId="urn:microsoft.com/office/officeart/2008/layout/CircleAccentTimeline"/>
    <dgm:cxn modelId="{FF5F0A24-16FE-4BE6-8F86-590BA70A54BA}" type="presParOf" srcId="{FB620297-33BE-4626-B505-8013D4210FB1}" destId="{F4BB5032-8B7F-4E75-9288-98889AEBD48C}" srcOrd="26" destOrd="0" presId="urn:microsoft.com/office/officeart/2008/layout/CircleAccentTimeline"/>
    <dgm:cxn modelId="{55BA8523-0386-48C4-AB08-979C58494BDF}" type="presParOf" srcId="{F4BB5032-8B7F-4E75-9288-98889AEBD48C}" destId="{1405C47E-675B-4D00-85BE-8EB4DBD83B00}" srcOrd="0" destOrd="0" presId="urn:microsoft.com/office/officeart/2008/layout/CircleAccentTimeline"/>
    <dgm:cxn modelId="{6AD1B7AC-70FC-43EF-8889-A1854A7DAFD5}" type="presParOf" srcId="{F4BB5032-8B7F-4E75-9288-98889AEBD48C}" destId="{3A4F6340-A09F-4D9E-86D1-A994BAC78897}" srcOrd="1" destOrd="0" presId="urn:microsoft.com/office/officeart/2008/layout/CircleAccentTimeline"/>
    <dgm:cxn modelId="{1B34515D-7BD8-4E14-A43E-5430B913D0A2}" type="presParOf" srcId="{F4BB5032-8B7F-4E75-9288-98889AEBD48C}" destId="{D6718DAA-CF40-4553-97CC-FF08E8410500}" srcOrd="2" destOrd="0" presId="urn:microsoft.com/office/officeart/2008/layout/CircleAccentTimeline"/>
    <dgm:cxn modelId="{7D032775-E68E-45F8-9B05-53210CC7CF2C}" type="presParOf" srcId="{FB620297-33BE-4626-B505-8013D4210FB1}" destId="{75217A0C-7A90-4E83-ADB3-9A6BE3A16283}" srcOrd="27" destOrd="0" presId="urn:microsoft.com/office/officeart/2008/layout/CircleAccentTimeline"/>
    <dgm:cxn modelId="{0C5A5E47-91A5-491A-A030-CC158AE9A95E}" type="presParOf" srcId="{FB620297-33BE-4626-B505-8013D4210FB1}" destId="{6B80AA75-A781-4E5C-BBE5-8A188E31972F}" srcOrd="28" destOrd="0" presId="urn:microsoft.com/office/officeart/2008/layout/CircleAccentTimeline"/>
    <dgm:cxn modelId="{F55BF8D3-4B2E-4B3A-A5BB-9645189945A5}" type="presParOf" srcId="{FB620297-33BE-4626-B505-8013D4210FB1}" destId="{6328E353-053D-4CA4-9DEC-A5AF825B42C0}" srcOrd="29" destOrd="0" presId="urn:microsoft.com/office/officeart/2008/layout/CircleAccentTimeline"/>
    <dgm:cxn modelId="{C642A5C9-B7D9-404A-97BE-0702E3B061BE}" type="presParOf" srcId="{FB620297-33BE-4626-B505-8013D4210FB1}" destId="{F53E56D0-B8E0-4999-BF2E-D899321A6383}" srcOrd="30" destOrd="0" presId="urn:microsoft.com/office/officeart/2008/layout/CircleAccentTimeline"/>
    <dgm:cxn modelId="{94412F81-D37F-4009-A113-76074AA19977}" type="presParOf" srcId="{F53E56D0-B8E0-4999-BF2E-D899321A6383}" destId="{C636CB84-3CA1-4270-B447-CEA1C81D0D60}" srcOrd="0" destOrd="0" presId="urn:microsoft.com/office/officeart/2008/layout/CircleAccentTimeline"/>
    <dgm:cxn modelId="{66951A6B-5F5C-4B23-9FE9-ECEB7F52570C}" type="presParOf" srcId="{F53E56D0-B8E0-4999-BF2E-D899321A6383}" destId="{C14A68F3-0133-4E60-87C8-1F8B37BF58AC}" srcOrd="1" destOrd="0" presId="urn:microsoft.com/office/officeart/2008/layout/CircleAccentTimeline"/>
    <dgm:cxn modelId="{0820F68F-F878-498D-A9D2-8D9F8C78E1DD}" type="presParOf" srcId="{F53E56D0-B8E0-4999-BF2E-D899321A6383}" destId="{1D2F2E53-5A17-4DBD-B422-2338B4692E4E}" srcOrd="2" destOrd="0" presId="urn:microsoft.com/office/officeart/2008/layout/CircleAccentTimeline"/>
    <dgm:cxn modelId="{49132BA4-3062-42BA-8FB5-5798A01AB8B3}" type="presParOf" srcId="{FB620297-33BE-4626-B505-8013D4210FB1}" destId="{FB4CCB55-44AD-4F0E-821D-B474F89237FF}" srcOrd="31" destOrd="0" presId="urn:microsoft.com/office/officeart/2008/layout/CircleAccentTimeline"/>
    <dgm:cxn modelId="{F61FFEF6-5DED-49C8-8B55-565F460613A4}" type="presParOf" srcId="{FB620297-33BE-4626-B505-8013D4210FB1}" destId="{82E5B1CD-404B-442C-AAF4-229DFDC3798A}" srcOrd="32" destOrd="0" presId="urn:microsoft.com/office/officeart/2008/layout/CircleAccentTimeline"/>
    <dgm:cxn modelId="{81A8AA8D-0AFF-458D-8312-3F6AC8B8D0CC}" type="presParOf" srcId="{FB620297-33BE-4626-B505-8013D4210FB1}" destId="{3EFBC597-8E06-4F03-B798-08AC4FA84E4A}" srcOrd="33" destOrd="0" presId="urn:microsoft.com/office/officeart/2008/layout/CircleAccentTimeline"/>
    <dgm:cxn modelId="{63DF16FA-0B85-4864-8C23-E4A926756F2D}" type="presParOf" srcId="{3EFBC597-8E06-4F03-B798-08AC4FA84E4A}" destId="{E66BD782-F9B1-47EE-B645-7F1865A66093}" srcOrd="0" destOrd="0" presId="urn:microsoft.com/office/officeart/2008/layout/CircleAccentTimeline"/>
    <dgm:cxn modelId="{FD5A4F23-D8F9-4214-8B12-3433BE2DDCE6}" type="presParOf" srcId="{3EFBC597-8E06-4F03-B798-08AC4FA84E4A}" destId="{C76EAC3D-CA62-4FEE-9388-F77336E13E53}" srcOrd="1" destOrd="0" presId="urn:microsoft.com/office/officeart/2008/layout/CircleAccentTimeline"/>
    <dgm:cxn modelId="{4D757DCF-4803-4EAA-BBD7-00527AEEE3A5}" type="presParOf" srcId="{3EFBC597-8E06-4F03-B798-08AC4FA84E4A}" destId="{FF5F2845-297D-47C3-B9BE-A19E217FAEFA}" srcOrd="2" destOrd="0" presId="urn:microsoft.com/office/officeart/2008/layout/CircleAccentTimeline"/>
    <dgm:cxn modelId="{5333610A-F306-4161-9062-DF8382700A53}" type="presParOf" srcId="{FB620297-33BE-4626-B505-8013D4210FB1}" destId="{C44474A4-9D1E-4203-855D-22EB402DCD82}" srcOrd="34" destOrd="0" presId="urn:microsoft.com/office/officeart/2008/layout/CircleAccentTimeline"/>
    <dgm:cxn modelId="{12698351-C8B2-45E5-B7FF-DD4E76BC64B1}" type="presParOf" srcId="{FB620297-33BE-4626-B505-8013D4210FB1}" destId="{5EBDD7EF-F4AF-4D18-9D7D-8841887DFC2D}" srcOrd="35" destOrd="0" presId="urn:microsoft.com/office/officeart/2008/layout/CircleAccentTimeline"/>
    <dgm:cxn modelId="{36BFBDBC-C8CA-4B37-8412-491EB4A2566A}" type="presParOf" srcId="{FB620297-33BE-4626-B505-8013D4210FB1}" destId="{C85CB110-D3C8-488D-8CB3-2BB10BD499F5}" srcOrd="36" destOrd="0" presId="urn:microsoft.com/office/officeart/2008/layout/CircleAccentTimeline"/>
    <dgm:cxn modelId="{731DAD1D-D392-4A98-A088-65B7F5D72C20}" type="presParOf" srcId="{FB620297-33BE-4626-B505-8013D4210FB1}" destId="{19CE78FB-5EF9-4E9F-870A-926D24F8B83C}" srcOrd="37" destOrd="0" presId="urn:microsoft.com/office/officeart/2008/layout/CircleAccentTimeline"/>
    <dgm:cxn modelId="{1807A5F4-8309-43E8-8E4A-3185B586D70E}" type="presParOf" srcId="{19CE78FB-5EF9-4E9F-870A-926D24F8B83C}" destId="{5583D4EE-4D5D-461A-BBFC-9726BB60A27C}" srcOrd="0" destOrd="0" presId="urn:microsoft.com/office/officeart/2008/layout/CircleAccentTimeline"/>
    <dgm:cxn modelId="{D7DEB3DF-19D1-410C-B0D4-3FCBC2D43606}" type="presParOf" srcId="{19CE78FB-5EF9-4E9F-870A-926D24F8B83C}" destId="{CA1BF819-01CD-4382-8C37-5574C510048D}" srcOrd="1" destOrd="0" presId="urn:microsoft.com/office/officeart/2008/layout/CircleAccentTimeline"/>
    <dgm:cxn modelId="{261018C7-1EEB-4360-9BC2-05A06C847117}" type="presParOf" srcId="{19CE78FB-5EF9-4E9F-870A-926D24F8B83C}" destId="{5CDCA431-CA10-4874-A5D6-70F4D476DAD1}" srcOrd="2" destOrd="0" presId="urn:microsoft.com/office/officeart/2008/layout/CircleAccentTimeline"/>
    <dgm:cxn modelId="{F9FF3646-C77C-4A4C-8A28-8E20D1B2D26C}" type="presParOf" srcId="{FB620297-33BE-4626-B505-8013D4210FB1}" destId="{E058A0BB-83F3-4D10-B043-3063FBEFB844}" srcOrd="38" destOrd="0" presId="urn:microsoft.com/office/officeart/2008/layout/CircleAccentTimeline"/>
    <dgm:cxn modelId="{0EA20FFF-E304-4A42-A52F-28033975F054}" type="presParOf" srcId="{FB620297-33BE-4626-B505-8013D4210FB1}" destId="{1BE3921B-A492-4DC2-A9E9-A765BBCDE974}" srcOrd="39" destOrd="0" presId="urn:microsoft.com/office/officeart/2008/layout/CircleAccentTimeline"/>
    <dgm:cxn modelId="{FB1CF59C-8224-4A0A-9876-3E2EBBEBDF36}" type="presParOf" srcId="{FB620297-33BE-4626-B505-8013D4210FB1}" destId="{ECA877D0-ABA4-462A-84DF-3DC73DECD70E}" srcOrd="40" destOrd="0" presId="urn:microsoft.com/office/officeart/2008/layout/CircleAccentTimeline"/>
    <dgm:cxn modelId="{6B6BB6A9-5E81-48D4-A2FF-72540E123FF9}" type="presParOf" srcId="{FB620297-33BE-4626-B505-8013D4210FB1}" destId="{DDDA17A1-DF0D-4D71-8C39-4FC25EC3F5AF}" srcOrd="41" destOrd="0" presId="urn:microsoft.com/office/officeart/2008/layout/CircleAccentTimeline"/>
    <dgm:cxn modelId="{7A9CC8F1-D5AA-4866-A54E-88BFE764F4C5}" type="presParOf" srcId="{DDDA17A1-DF0D-4D71-8C39-4FC25EC3F5AF}" destId="{A467C4A7-5501-43CD-9796-1490E7D4A09B}" srcOrd="0" destOrd="0" presId="urn:microsoft.com/office/officeart/2008/layout/CircleAccentTimeline"/>
    <dgm:cxn modelId="{07C5492E-3BFC-4E6A-8638-4082BFD2DAA1}" type="presParOf" srcId="{DDDA17A1-DF0D-4D71-8C39-4FC25EC3F5AF}" destId="{832A785E-40C3-4B6D-984F-8B4D96239CA5}" srcOrd="1" destOrd="0" presId="urn:microsoft.com/office/officeart/2008/layout/CircleAccentTimeline"/>
    <dgm:cxn modelId="{DDF4D9E5-4710-43AB-8FE3-DD50621187FB}" type="presParOf" srcId="{DDDA17A1-DF0D-4D71-8C39-4FC25EC3F5AF}" destId="{47314ABC-FE02-47E6-840C-E178DF6D48DE}" srcOrd="2" destOrd="0" presId="urn:microsoft.com/office/officeart/2008/layout/CircleAccentTimeline"/>
    <dgm:cxn modelId="{2001FBAE-738B-4FE2-AAC8-49DA8A2BB1B5}" type="presParOf" srcId="{FB620297-33BE-4626-B505-8013D4210FB1}" destId="{AE15E4E1-76B5-4E5E-B003-44313FB9667B}" srcOrd="42" destOrd="0" presId="urn:microsoft.com/office/officeart/2008/layout/CircleAccentTimeline"/>
    <dgm:cxn modelId="{AD196C5B-44E8-4AC5-A784-1A9EC579FA8F}" type="presParOf" srcId="{FB620297-33BE-4626-B505-8013D4210FB1}" destId="{812052CC-C572-4F1D-A395-F6F4FEF200C2}" srcOrd="43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41532E-4649-48F0-A920-0F5D496F8D8D}">
      <dsp:nvSpPr>
        <dsp:cNvPr id="0" name=""/>
        <dsp:cNvSpPr/>
      </dsp:nvSpPr>
      <dsp:spPr>
        <a:xfrm>
          <a:off x="3288" y="3092129"/>
          <a:ext cx="1098273" cy="1098273"/>
        </a:xfrm>
        <a:prstGeom prst="donut">
          <a:avLst>
            <a:gd name="adj" fmla="val 2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38DF6F-989E-4513-92D4-F2DE9057451E}">
      <dsp:nvSpPr>
        <dsp:cNvPr id="0" name=""/>
        <dsp:cNvSpPr/>
      </dsp:nvSpPr>
      <dsp:spPr>
        <a:xfrm rot="17700000">
          <a:off x="390270" y="2196811"/>
          <a:ext cx="1365275" cy="657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solidFill>
                <a:schemeClr val="accent1">
                  <a:lumMod val="50000"/>
                </a:schemeClr>
              </a:solidFill>
            </a:rPr>
            <a:t>Adesão Voluntária</a:t>
          </a:r>
        </a:p>
      </dsp:txBody>
      <dsp:txXfrm>
        <a:off x="390270" y="2196811"/>
        <a:ext cx="1365275" cy="657957"/>
      </dsp:txXfrm>
    </dsp:sp>
    <dsp:sp modelId="{5AF7776D-9228-44D5-A7C5-65C0C6AE48A1}">
      <dsp:nvSpPr>
        <dsp:cNvPr id="0" name=""/>
        <dsp:cNvSpPr/>
      </dsp:nvSpPr>
      <dsp:spPr>
        <a:xfrm>
          <a:off x="1184287" y="3356229"/>
          <a:ext cx="570073" cy="570073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126C7-203B-411A-842A-BAB00753B729}">
      <dsp:nvSpPr>
        <dsp:cNvPr id="0" name=""/>
        <dsp:cNvSpPr/>
      </dsp:nvSpPr>
      <dsp:spPr>
        <a:xfrm rot="17700000">
          <a:off x="509113" y="4149681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560" bIns="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2">
                  <a:lumMod val="10000"/>
                </a:schemeClr>
              </a:solidFill>
            </a:rPr>
            <a:t>Requisitos de entrada</a:t>
          </a:r>
        </a:p>
      </dsp:txBody>
      <dsp:txXfrm>
        <a:off x="509113" y="4149681"/>
        <a:ext cx="1181027" cy="569447"/>
      </dsp:txXfrm>
    </dsp:sp>
    <dsp:sp modelId="{01AA8090-FD8B-456A-B8AE-E77FBD2F2625}">
      <dsp:nvSpPr>
        <dsp:cNvPr id="0" name=""/>
        <dsp:cNvSpPr/>
      </dsp:nvSpPr>
      <dsp:spPr>
        <a:xfrm rot="17700000">
          <a:off x="1248507" y="2563402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D61EE-54BD-47F6-9B37-0E34C47D9FD5}">
      <dsp:nvSpPr>
        <dsp:cNvPr id="0" name=""/>
        <dsp:cNvSpPr/>
      </dsp:nvSpPr>
      <dsp:spPr>
        <a:xfrm>
          <a:off x="1836999" y="3356229"/>
          <a:ext cx="570073" cy="570073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3290F-630C-4FFF-892E-B4C3164125B7}">
      <dsp:nvSpPr>
        <dsp:cNvPr id="0" name=""/>
        <dsp:cNvSpPr/>
      </dsp:nvSpPr>
      <dsp:spPr>
        <a:xfrm rot="17700000">
          <a:off x="1161825" y="4149681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560" bIns="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2">
                  <a:lumMod val="10000"/>
                </a:schemeClr>
              </a:solidFill>
            </a:rPr>
            <a:t>Diagnóstico situacional</a:t>
          </a:r>
        </a:p>
      </dsp:txBody>
      <dsp:txXfrm>
        <a:off x="1161825" y="4149681"/>
        <a:ext cx="1181027" cy="569447"/>
      </dsp:txXfrm>
    </dsp:sp>
    <dsp:sp modelId="{14BA0654-5D78-4BF4-BA1C-2470E0CDFD69}">
      <dsp:nvSpPr>
        <dsp:cNvPr id="0" name=""/>
        <dsp:cNvSpPr/>
      </dsp:nvSpPr>
      <dsp:spPr>
        <a:xfrm rot="17700000">
          <a:off x="1901218" y="2563402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2E9F2-A4E9-4254-B371-D4415C85457F}">
      <dsp:nvSpPr>
        <dsp:cNvPr id="0" name=""/>
        <dsp:cNvSpPr/>
      </dsp:nvSpPr>
      <dsp:spPr>
        <a:xfrm>
          <a:off x="2489798" y="3092129"/>
          <a:ext cx="1098273" cy="1098273"/>
        </a:xfrm>
        <a:prstGeom prst="donut">
          <a:avLst>
            <a:gd name="adj" fmla="val 2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E37F3-D3B6-462C-B4B6-CEC158F4CFF8}">
      <dsp:nvSpPr>
        <dsp:cNvPr id="0" name=""/>
        <dsp:cNvSpPr/>
      </dsp:nvSpPr>
      <dsp:spPr>
        <a:xfrm rot="17700000">
          <a:off x="2876780" y="2196811"/>
          <a:ext cx="1365275" cy="657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solidFill>
                <a:schemeClr val="accent1">
                  <a:lumMod val="50000"/>
                </a:schemeClr>
              </a:solidFill>
            </a:rPr>
            <a:t>Plano de Ação</a:t>
          </a:r>
        </a:p>
      </dsp:txBody>
      <dsp:txXfrm>
        <a:off x="2876780" y="2196811"/>
        <a:ext cx="1365275" cy="657957"/>
      </dsp:txXfrm>
    </dsp:sp>
    <dsp:sp modelId="{3AC52CBE-8EBF-4433-83FC-822247E4AAFD}">
      <dsp:nvSpPr>
        <dsp:cNvPr id="0" name=""/>
        <dsp:cNvSpPr/>
      </dsp:nvSpPr>
      <dsp:spPr>
        <a:xfrm>
          <a:off x="3670797" y="3356229"/>
          <a:ext cx="570073" cy="570073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85FA1-22D9-4499-B825-A58FA6374342}">
      <dsp:nvSpPr>
        <dsp:cNvPr id="0" name=""/>
        <dsp:cNvSpPr/>
      </dsp:nvSpPr>
      <dsp:spPr>
        <a:xfrm rot="17700000">
          <a:off x="2995623" y="4149681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560" bIns="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2">
                  <a:lumMod val="10000"/>
                </a:schemeClr>
              </a:solidFill>
            </a:rPr>
            <a:t>Priorização</a:t>
          </a:r>
        </a:p>
      </dsp:txBody>
      <dsp:txXfrm>
        <a:off x="2995623" y="4149681"/>
        <a:ext cx="1181027" cy="569447"/>
      </dsp:txXfrm>
    </dsp:sp>
    <dsp:sp modelId="{30E538A2-679E-4581-9BE0-1AA592F31407}">
      <dsp:nvSpPr>
        <dsp:cNvPr id="0" name=""/>
        <dsp:cNvSpPr/>
      </dsp:nvSpPr>
      <dsp:spPr>
        <a:xfrm rot="17700000">
          <a:off x="3735017" y="2563402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9C24DA-0BB9-4D91-B3A0-7EEA21D7253F}">
      <dsp:nvSpPr>
        <dsp:cNvPr id="0" name=""/>
        <dsp:cNvSpPr/>
      </dsp:nvSpPr>
      <dsp:spPr>
        <a:xfrm>
          <a:off x="4323509" y="3356229"/>
          <a:ext cx="570073" cy="570073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E90E12-0019-49DA-98C3-29EAB660517E}">
      <dsp:nvSpPr>
        <dsp:cNvPr id="0" name=""/>
        <dsp:cNvSpPr/>
      </dsp:nvSpPr>
      <dsp:spPr>
        <a:xfrm rot="17700000">
          <a:off x="3909804" y="3915150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56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2">
                  <a:lumMod val="10000"/>
                </a:schemeClr>
              </a:solidFill>
            </a:rPr>
            <a:t>Publicidade</a:t>
          </a:r>
        </a:p>
      </dsp:txBody>
      <dsp:txXfrm>
        <a:off x="3909804" y="3915150"/>
        <a:ext cx="1181027" cy="569447"/>
      </dsp:txXfrm>
    </dsp:sp>
    <dsp:sp modelId="{F0D6DE3E-D8A1-44FD-8581-4B522C4D9064}">
      <dsp:nvSpPr>
        <dsp:cNvPr id="0" name=""/>
        <dsp:cNvSpPr/>
      </dsp:nvSpPr>
      <dsp:spPr>
        <a:xfrm rot="17700000">
          <a:off x="4387728" y="2563402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C6AD47-DDF2-4CF9-919B-302BDA7BBE8E}">
      <dsp:nvSpPr>
        <dsp:cNvPr id="0" name=""/>
        <dsp:cNvSpPr/>
      </dsp:nvSpPr>
      <dsp:spPr>
        <a:xfrm>
          <a:off x="4976308" y="3092129"/>
          <a:ext cx="1098273" cy="1098273"/>
        </a:xfrm>
        <a:prstGeom prst="donut">
          <a:avLst>
            <a:gd name="adj" fmla="val 2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51D39-646D-4445-B144-D3A45F1B764E}">
      <dsp:nvSpPr>
        <dsp:cNvPr id="0" name=""/>
        <dsp:cNvSpPr/>
      </dsp:nvSpPr>
      <dsp:spPr>
        <a:xfrm rot="17700000">
          <a:off x="5363290" y="2196811"/>
          <a:ext cx="1365275" cy="657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solidFill>
                <a:schemeClr val="accent1">
                  <a:lumMod val="50000"/>
                </a:schemeClr>
              </a:solidFill>
            </a:rPr>
            <a:t>Execução</a:t>
          </a:r>
        </a:p>
      </dsp:txBody>
      <dsp:txXfrm>
        <a:off x="5363290" y="2196811"/>
        <a:ext cx="1365275" cy="657957"/>
      </dsp:txXfrm>
    </dsp:sp>
    <dsp:sp modelId="{1405C47E-675B-4D00-85BE-8EB4DBD83B00}">
      <dsp:nvSpPr>
        <dsp:cNvPr id="0" name=""/>
        <dsp:cNvSpPr/>
      </dsp:nvSpPr>
      <dsp:spPr>
        <a:xfrm>
          <a:off x="6157308" y="3356229"/>
          <a:ext cx="570073" cy="570073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4F6340-A09F-4D9E-86D1-A994BAC78897}">
      <dsp:nvSpPr>
        <dsp:cNvPr id="0" name=""/>
        <dsp:cNvSpPr/>
      </dsp:nvSpPr>
      <dsp:spPr>
        <a:xfrm rot="17700000">
          <a:off x="5592214" y="3966215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56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2">
                  <a:lumMod val="10000"/>
                </a:schemeClr>
              </a:solidFill>
            </a:rPr>
            <a:t>Capacitação</a:t>
          </a:r>
        </a:p>
      </dsp:txBody>
      <dsp:txXfrm>
        <a:off x="5592214" y="3966215"/>
        <a:ext cx="1181027" cy="569447"/>
      </dsp:txXfrm>
    </dsp:sp>
    <dsp:sp modelId="{D6718DAA-CF40-4553-97CC-FF08E8410500}">
      <dsp:nvSpPr>
        <dsp:cNvPr id="0" name=""/>
        <dsp:cNvSpPr/>
      </dsp:nvSpPr>
      <dsp:spPr>
        <a:xfrm rot="17700000">
          <a:off x="6221527" y="2563402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6CB84-3CA1-4270-B447-CEA1C81D0D60}">
      <dsp:nvSpPr>
        <dsp:cNvPr id="0" name=""/>
        <dsp:cNvSpPr/>
      </dsp:nvSpPr>
      <dsp:spPr>
        <a:xfrm>
          <a:off x="6810019" y="3356229"/>
          <a:ext cx="570073" cy="570073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4A68F3-0133-4E60-87C8-1F8B37BF58AC}">
      <dsp:nvSpPr>
        <dsp:cNvPr id="0" name=""/>
        <dsp:cNvSpPr/>
      </dsp:nvSpPr>
      <dsp:spPr>
        <a:xfrm rot="17700000">
          <a:off x="6134845" y="4149681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56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2">
                  <a:lumMod val="10000"/>
                </a:schemeClr>
              </a:solidFill>
            </a:rPr>
            <a:t>Implementação</a:t>
          </a:r>
        </a:p>
      </dsp:txBody>
      <dsp:txXfrm>
        <a:off x="6134845" y="4149681"/>
        <a:ext cx="1181027" cy="569447"/>
      </dsp:txXfrm>
    </dsp:sp>
    <dsp:sp modelId="{1D2F2E53-5A17-4DBD-B422-2338B4692E4E}">
      <dsp:nvSpPr>
        <dsp:cNvPr id="0" name=""/>
        <dsp:cNvSpPr/>
      </dsp:nvSpPr>
      <dsp:spPr>
        <a:xfrm rot="17700000">
          <a:off x="6874239" y="2563402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6BD782-F9B1-47EE-B645-7F1865A66093}">
      <dsp:nvSpPr>
        <dsp:cNvPr id="0" name=""/>
        <dsp:cNvSpPr/>
      </dsp:nvSpPr>
      <dsp:spPr>
        <a:xfrm>
          <a:off x="7462819" y="3092129"/>
          <a:ext cx="1098273" cy="1098273"/>
        </a:xfrm>
        <a:prstGeom prst="donut">
          <a:avLst>
            <a:gd name="adj" fmla="val 2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6EAC3D-CA62-4FEE-9388-F77336E13E53}">
      <dsp:nvSpPr>
        <dsp:cNvPr id="0" name=""/>
        <dsp:cNvSpPr/>
      </dsp:nvSpPr>
      <dsp:spPr>
        <a:xfrm rot="17700000">
          <a:off x="7849801" y="2196811"/>
          <a:ext cx="1365275" cy="657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solidFill>
                <a:schemeClr val="accent1">
                  <a:lumMod val="50000"/>
                </a:schemeClr>
              </a:solidFill>
            </a:rPr>
            <a:t>Monitoramento</a:t>
          </a:r>
        </a:p>
      </dsp:txBody>
      <dsp:txXfrm>
        <a:off x="7849801" y="2196811"/>
        <a:ext cx="1365275" cy="657957"/>
      </dsp:txXfrm>
    </dsp:sp>
    <dsp:sp modelId="{5583D4EE-4D5D-461A-BBFC-9726BB60A27C}">
      <dsp:nvSpPr>
        <dsp:cNvPr id="0" name=""/>
        <dsp:cNvSpPr/>
      </dsp:nvSpPr>
      <dsp:spPr>
        <a:xfrm>
          <a:off x="8643818" y="3356229"/>
          <a:ext cx="570073" cy="570073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1BF819-01CD-4382-8C37-5574C510048D}">
      <dsp:nvSpPr>
        <dsp:cNvPr id="0" name=""/>
        <dsp:cNvSpPr/>
      </dsp:nvSpPr>
      <dsp:spPr>
        <a:xfrm rot="17700000">
          <a:off x="7968644" y="4149681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56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2">
                  <a:lumMod val="10000"/>
                </a:schemeClr>
              </a:solidFill>
            </a:rPr>
            <a:t>Coleta de dados</a:t>
          </a:r>
        </a:p>
      </dsp:txBody>
      <dsp:txXfrm>
        <a:off x="7968644" y="4149681"/>
        <a:ext cx="1181027" cy="569447"/>
      </dsp:txXfrm>
    </dsp:sp>
    <dsp:sp modelId="{5CDCA431-CA10-4874-A5D6-70F4D476DAD1}">
      <dsp:nvSpPr>
        <dsp:cNvPr id="0" name=""/>
        <dsp:cNvSpPr/>
      </dsp:nvSpPr>
      <dsp:spPr>
        <a:xfrm rot="17700000">
          <a:off x="8708037" y="2563402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67C4A7-5501-43CD-9796-1490E7D4A09B}">
      <dsp:nvSpPr>
        <dsp:cNvPr id="0" name=""/>
        <dsp:cNvSpPr/>
      </dsp:nvSpPr>
      <dsp:spPr>
        <a:xfrm>
          <a:off x="9296529" y="3356229"/>
          <a:ext cx="570073" cy="570073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2A785E-40C3-4B6D-984F-8B4D96239CA5}">
      <dsp:nvSpPr>
        <dsp:cNvPr id="0" name=""/>
        <dsp:cNvSpPr/>
      </dsp:nvSpPr>
      <dsp:spPr>
        <a:xfrm rot="17700000">
          <a:off x="8621355" y="4149681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56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2">
                  <a:lumMod val="10000"/>
                </a:schemeClr>
              </a:solidFill>
            </a:rPr>
            <a:t>Controle Social</a:t>
          </a:r>
        </a:p>
      </dsp:txBody>
      <dsp:txXfrm>
        <a:off x="8621355" y="4149681"/>
        <a:ext cx="1181027" cy="569447"/>
      </dsp:txXfrm>
    </dsp:sp>
    <dsp:sp modelId="{47314ABC-FE02-47E6-840C-E178DF6D48DE}">
      <dsp:nvSpPr>
        <dsp:cNvPr id="0" name=""/>
        <dsp:cNvSpPr/>
      </dsp:nvSpPr>
      <dsp:spPr>
        <a:xfrm rot="17700000">
          <a:off x="9360749" y="2563402"/>
          <a:ext cx="1181027" cy="5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034276-1552-4CD1-9AAF-11C9AB0C0E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B186095-F443-48BC-8DB4-35AEAE43DD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521AB4-5E9D-471F-9F14-C8ADBEDA5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FA2930-687C-4E9A-B655-868D3818A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6BD73CE-FF49-4321-BEBC-084296B1A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44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690DBC-D95B-4700-9D96-CB5AE2247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232F53F-6230-4318-9BBF-D05517CBDE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73AF354-A7DA-4CC8-B041-34F0B39D9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D4507E1-B078-4247-A0E1-66402775D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E0B00B6-3DBA-4782-A7A4-B7A3D95B0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281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C0ED406-720E-4159-B2A2-73D245FC9E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BA3F108-A88D-49CB-8BB9-D329F26F1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00392CD-A98F-49CB-8551-6F61C3DF0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F499897-F2A0-4276-A7FE-AD0C1736F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4021AB8-E098-4F5A-863F-9D1987B75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475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7B6AB-F368-4462-98A0-6BE6C8F1FA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21DD4F-749C-41C9-A542-E47B7DA71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4BC00-695C-422E-980B-09CBD6ABC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05647-77A8-4A77-A582-456F8E8D6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F05054-AC23-4A95-ABF0-42C911EAC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04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D5918-4942-4C96-8153-AD3CCDF19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E0D50-39DC-442A-9F49-FE9D61434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783F1-D7BA-4287-9694-8E8A53FB3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4ACDE-7636-4C73-AC5E-6C49A4718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7464D-8501-4B14-8B21-D689A2DF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40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C3E7F-4E9F-4782-A017-17EF774AC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685E9E-DD60-47A7-8A5D-957E343DA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BD29E-B4F2-4805-902E-FDB9F6D31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5E36F-3B87-4C79-B396-39C668420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BE5D6-713A-4B49-BAD3-BD0E091F7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02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60F0F-7739-4640-BC23-FDCCD5BA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DDD73-DBDD-4E3C-8E23-A6134B55C6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BD2756-4F70-43BE-85CF-6A3C29AB17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80AC09-73D4-4268-83CE-04B1DFABD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6C1D0B-FEED-48D2-8E76-1EDD3C647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DF008F-835F-4CAA-B83B-F660059E3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1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142F4-9BD8-4866-9C97-591BF5B9D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20AC67-9ED9-42E1-8EBB-B187201D4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F86A5B-1547-4721-B27A-3AB275194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93FD7D-A086-478F-9D22-1C24C1EFDC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2AC545-03C5-4C16-8EBC-15265C055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E40294-BA1F-4EC4-A48E-84F8D51DA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CBAE4-8977-4A7E-A511-E939EC871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2380D7-EEDD-429D-A1E5-F3127433C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6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AD318-E23E-4FC7-A973-5076AF7C9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6DC961-EA3B-4CBF-ADC5-329DEE390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C5ACB2-DD03-4632-BB5E-C2E5CE35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913C90-CBC1-4771-95DC-AA3F4F59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98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B206C7-A2FD-44DB-B3A3-3FA1EE7DB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9A9EAF-E5D0-4991-87F7-F2E61F0DD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D74C5-9EE0-4F18-8BC6-3809D5261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45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D4FA4-49F6-4D49-B359-0DD005973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27D4D-BC4A-44AA-AC30-D21CE0344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F73034-95A5-4CF3-82FC-C1AD2936F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7A5E8E-D01E-4BD9-B529-2939E2862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D6FBA-56C1-4963-94C1-96BC29669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0752E3-5FA8-46ED-9357-CF8773335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24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D08231-9BFC-40DA-8537-072325AB8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A20211-EE29-456D-BEC7-8237BE50D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C941178-7EEB-4B60-9939-DDB1D5E75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22B542D-5E77-46CD-B346-AB2FB8BC1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D1E5C02-047B-43E1-8531-BE9BCEAE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95069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5DA7A-7F92-4C03-A1FE-D23EB3314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298208-E549-4DBD-82C9-B3A7EE8E05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3AB0FB-FCA2-459E-BE96-9F56C0900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F22B19-B2B1-4CF9-827D-57D32A11E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1B85F-1FC8-4C8E-AA14-554967123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194DB-49C3-4F11-A674-8ED4FF84D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420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5ABD6-D4ED-4496-BF50-14EBE6479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9D18C8-3C1C-4250-9C72-F09474068B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674F8-6C6D-4C4A-980D-21A326279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AD998-3995-48C3-8618-015694BD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0D46E-AB31-4123-B58E-6AE180474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62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943927-9D58-44E2-A287-2A68D15423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C13D5B-125B-4DA0-9E55-2A10311239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DD75A-2697-4440-B61B-3FD05315A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60A58-F2B3-4784-BFF7-0A07F8A10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893C7-9064-4D68-B40E-4AB8C17E3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19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005463-D604-46C5-8FE3-5FC0F954D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2826CCD-3841-45D4-810F-900D6EE88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E2CB74-69CF-4669-8113-6E106AABD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6E8FF0B-1655-442B-9FD5-C9DDA6BE6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2A745D-BDE7-4F32-9F20-E8E1BE02F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4380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E38BE8-D369-457D-B58F-A46658ABA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065D7B-D290-4F65-8608-B2C63A9E1F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A578746-3F28-43D2-9702-C974C221D6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B3302E9-A992-4F2B-9A57-D74EB5C42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1A23D25-438A-44B3-AF22-A87E140BF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8A375C7-48ED-44AB-A2C9-C4EC8818B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729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637824-988C-45FE-BDB4-3A7EBBEC3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205ED3E-54DD-42B0-8E0E-36C4BFFB8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5DBA60B-11FB-48F8-A9EA-3B3E52066C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937E1A9-620C-4225-B850-B488646B13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5D9B510-0549-46C5-860A-5CED19DE57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1E592DAA-8857-488D-AD3F-DCE9C4B7D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69A1409-0F47-49BC-A4AC-E0518EFC8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112AE66-CC3F-4752-AD70-A6FE837E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9634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6B74CE-489C-43E8-B7E6-7951D79AE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8AAE1F5-9B7B-4F16-B430-D9C978B86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8772288-FAC1-48D5-8FFF-86FA6F17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FB94D02-5122-428E-B693-5EFD9F856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67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9919955-904D-4665-93B2-F24A17B89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F2A885C-B7E5-4681-AB18-F3A1E3A2F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E82A22F-D72A-42A9-800B-9BF44DD08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563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533BF4-42D2-4080-8167-2F556A98E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329F50-68FC-46EE-9066-99C0D1111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2DAEA5-2249-46A1-8EAA-2A7570AED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FABE9CF-AAFF-41A8-9B54-A0188025E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C0A2BC2-005E-4704-A5A5-F7E950A54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A2B6C2A-44AC-46D5-9753-FF1EB3B3F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639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944601-EEAE-41CA-995B-E02BA4CBE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56D440A-AE4B-4D79-830B-8621DBA0EB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31A214D-2FB7-4E5B-AA8A-A049E258E5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730CD73-8E31-43DA-AEFC-071296AB9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C81B96D-6567-4CD9-8742-7805786C1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79F4C4D-0593-420B-83FD-843E2424B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8731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4FBAAAD-1AA3-4E78-BE0A-DF39D792C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F454B11-962A-4899-B53D-62BF1A9D3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3C43580-9DA5-4C76-BFE2-5C6522D3D8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7B2E8-B91E-402C-9474-AE749E58A057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0228C11-DE75-4809-9EE9-BB4524CBBF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87980DD-B1EB-428E-B7A6-B9E6B9DBD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38A5B-A503-4DAC-8375-DD2C32E735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8418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5F0B1A-1885-49B5-9753-40D93CA08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08B3A-C663-4BAC-976E-F5064535B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05FDB-32B8-4A99-BE7C-4F425E9122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68B75-6D23-4C32-9F29-8F040A332BAC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DF1E1-CEF4-4245-90BE-D3C6BD210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996EA-5145-4FEE-8F87-86E1E8ACCA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99BD-2875-47F8-BC5A-5F7C36AE4C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5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16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mp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tmp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tmp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vernoaberto.cgu.gov.br/central-de-conteudo/documentos/metodologia-diagramada-1.pdf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mp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9C7B2B9-DEC7-4D68-AC92-EDE398F6A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51" y="0"/>
            <a:ext cx="11325498" cy="685800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60A15821-902C-4947-8A06-E40B9558CC43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F502BB-3742-4DE1-B96A-106D486C7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9189"/>
            <a:ext cx="9144000" cy="2387600"/>
          </a:xfrm>
        </p:spPr>
        <p:txBody>
          <a:bodyPr anchor="ctr">
            <a:normAutofit/>
          </a:bodyPr>
          <a:lstStyle/>
          <a:p>
            <a:pPr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POLÍTICA NACIONAL DE</a:t>
            </a:r>
            <a:b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</a:br>
            <a:r>
              <a:rPr lang="pt-BR" sz="13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 </a:t>
            </a:r>
            <a:b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</a:b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TRANSPARÊNCIA</a:t>
            </a:r>
          </a:p>
        </p:txBody>
      </p:sp>
      <p:sp>
        <p:nvSpPr>
          <p:cNvPr id="5" name="Meio-quadro 4">
            <a:extLst>
              <a:ext uri="{FF2B5EF4-FFF2-40B4-BE49-F238E27FC236}">
                <a16:creationId xmlns:a16="http://schemas.microsoft.com/office/drawing/2014/main" id="{2BBE1E45-8185-452D-BB18-752B45F55290}"/>
              </a:ext>
            </a:extLst>
          </p:cNvPr>
          <p:cNvSpPr/>
          <p:nvPr/>
        </p:nvSpPr>
        <p:spPr>
          <a:xfrm>
            <a:off x="1291444" y="1508166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Meio-quadro 8">
            <a:extLst>
              <a:ext uri="{FF2B5EF4-FFF2-40B4-BE49-F238E27FC236}">
                <a16:creationId xmlns:a16="http://schemas.microsoft.com/office/drawing/2014/main" id="{6E45D3E9-4E88-48EB-8458-3FB65DD29B96}"/>
              </a:ext>
            </a:extLst>
          </p:cNvPr>
          <p:cNvSpPr/>
          <p:nvPr/>
        </p:nvSpPr>
        <p:spPr>
          <a:xfrm rot="16200000">
            <a:off x="1291444" y="3610903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Meio-quadro 9">
            <a:extLst>
              <a:ext uri="{FF2B5EF4-FFF2-40B4-BE49-F238E27FC236}">
                <a16:creationId xmlns:a16="http://schemas.microsoft.com/office/drawing/2014/main" id="{68E72664-0990-425D-9BC8-619FD72E1C2B}"/>
              </a:ext>
            </a:extLst>
          </p:cNvPr>
          <p:cNvSpPr/>
          <p:nvPr/>
        </p:nvSpPr>
        <p:spPr>
          <a:xfrm flipH="1">
            <a:off x="9629896" y="1508166"/>
            <a:ext cx="1270660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Meio-quadro 10">
            <a:extLst>
              <a:ext uri="{FF2B5EF4-FFF2-40B4-BE49-F238E27FC236}">
                <a16:creationId xmlns:a16="http://schemas.microsoft.com/office/drawing/2014/main" id="{6412D34B-E382-4017-B00D-BBBFB097F8FD}"/>
              </a:ext>
            </a:extLst>
          </p:cNvPr>
          <p:cNvSpPr/>
          <p:nvPr/>
        </p:nvSpPr>
        <p:spPr>
          <a:xfrm rot="16200000" flipV="1">
            <a:off x="9641771" y="3599027"/>
            <a:ext cx="1246909" cy="1270660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92DACA9D-2DC8-4474-9305-9FEC51A79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5629"/>
            <a:ext cx="12192000" cy="10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57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A49F075-189E-40AF-8C8F-475DA1219140}"/>
              </a:ext>
            </a:extLst>
          </p:cNvPr>
          <p:cNvSpPr/>
          <p:nvPr/>
        </p:nvSpPr>
        <p:spPr>
          <a:xfrm>
            <a:off x="7590118" y="2912289"/>
            <a:ext cx="3460376" cy="9246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EC3920E-EBAC-40B6-B31E-EF6E2E416AEB}"/>
              </a:ext>
            </a:extLst>
          </p:cNvPr>
          <p:cNvSpPr txBox="1">
            <a:spLocks/>
          </p:cNvSpPr>
          <p:nvPr/>
        </p:nvSpPr>
        <p:spPr>
          <a:xfrm>
            <a:off x="1251339" y="2912289"/>
            <a:ext cx="10062120" cy="10334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TRANSPARENCIA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F0F3643-0EE6-40C0-A849-D3B1FBDE9F9C}"/>
              </a:ext>
            </a:extLst>
          </p:cNvPr>
          <p:cNvSpPr txBox="1">
            <a:spLocks/>
          </p:cNvSpPr>
          <p:nvPr/>
        </p:nvSpPr>
        <p:spPr>
          <a:xfrm>
            <a:off x="7584142" y="2912289"/>
            <a:ext cx="3356520" cy="10334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7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.GOV.BR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468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342F6A-A9ED-4E79-9207-E899EF8E12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7" b="10683"/>
          <a:stretch/>
        </p:blipFill>
        <p:spPr>
          <a:xfrm>
            <a:off x="1" y="-1"/>
            <a:ext cx="12192000" cy="685800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CD28FEA-8D49-43C9-A4A8-DC926533D2B0}"/>
              </a:ext>
            </a:extLst>
          </p:cNvPr>
          <p:cNvSpPr/>
          <p:nvPr/>
        </p:nvSpPr>
        <p:spPr>
          <a:xfrm>
            <a:off x="11207" y="5248102"/>
            <a:ext cx="12192000" cy="1609898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3214968" y="5333702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NOVA INTERFACE</a:t>
            </a:r>
          </a:p>
        </p:txBody>
      </p:sp>
    </p:spTree>
    <p:extLst>
      <p:ext uri="{BB962C8B-B14F-4D97-AF65-F5344CB8AC3E}">
        <p14:creationId xmlns:p14="http://schemas.microsoft.com/office/powerpoint/2010/main" val="400063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omepage_Médio">
            <a:hlinkClick r:id="" action="ppaction://media"/>
            <a:extLst>
              <a:ext uri="{FF2B5EF4-FFF2-40B4-BE49-F238E27FC236}">
                <a16:creationId xmlns:a16="http://schemas.microsoft.com/office/drawing/2014/main" id="{DE3B1893-0243-4E5F-80CC-D412C09A71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1715" y="97117"/>
            <a:ext cx="11846694" cy="666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2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C4CC37-88F5-46DE-8306-9B8CAD75FE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19AD24-B4AB-4105-BE4F-14D1B54AEA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1571811" y="2581487"/>
            <a:ext cx="9138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RESPONSIVIDADE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3B80174-9D88-42EA-B554-08A3915226E1}"/>
              </a:ext>
            </a:extLst>
          </p:cNvPr>
          <p:cNvCxnSpPr>
            <a:cxnSpLocks/>
          </p:cNvCxnSpPr>
          <p:nvPr/>
        </p:nvCxnSpPr>
        <p:spPr>
          <a:xfrm>
            <a:off x="1571811" y="2277034"/>
            <a:ext cx="2850777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FA58E46-D06A-4A69-8F06-7F04F1EF89DF}"/>
              </a:ext>
            </a:extLst>
          </p:cNvPr>
          <p:cNvCxnSpPr>
            <a:cxnSpLocks/>
          </p:cNvCxnSpPr>
          <p:nvPr/>
        </p:nvCxnSpPr>
        <p:spPr>
          <a:xfrm>
            <a:off x="7547956" y="4345823"/>
            <a:ext cx="362486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5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E2E52-80DB-4825-A6F4-E3A1CE0C4F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49"/>
          <a:stretch/>
        </p:blipFill>
        <p:spPr>
          <a:xfrm>
            <a:off x="-17930" y="-1"/>
            <a:ext cx="12209930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19AD24-B4AB-4105-BE4F-14D1B54AEA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2014241" y="2581487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ACESSIBILIDADE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CABBCB-DCDB-449A-8099-70D743A9FEB1}"/>
              </a:ext>
            </a:extLst>
          </p:cNvPr>
          <p:cNvCxnSpPr>
            <a:cxnSpLocks/>
          </p:cNvCxnSpPr>
          <p:nvPr/>
        </p:nvCxnSpPr>
        <p:spPr>
          <a:xfrm flipV="1">
            <a:off x="2927687" y="2235478"/>
            <a:ext cx="0" cy="145306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7209321-302A-432B-B40B-027405F7C128}"/>
              </a:ext>
            </a:extLst>
          </p:cNvPr>
          <p:cNvCxnSpPr>
            <a:cxnSpLocks/>
          </p:cNvCxnSpPr>
          <p:nvPr/>
        </p:nvCxnSpPr>
        <p:spPr>
          <a:xfrm flipV="1">
            <a:off x="9685991" y="2821172"/>
            <a:ext cx="0" cy="132041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25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F216104-9857-4D18-96A6-E7CE771E6A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600CBBC-D82F-40FF-945B-8ED1CA425893}"/>
              </a:ext>
            </a:extLst>
          </p:cNvPr>
          <p:cNvSpPr/>
          <p:nvPr/>
        </p:nvSpPr>
        <p:spPr>
          <a:xfrm>
            <a:off x="11207" y="5248102"/>
            <a:ext cx="12192000" cy="1609898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925347" y="5329776"/>
            <a:ext cx="10363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ARQUITETURA DE NAVEGAÇÃO</a:t>
            </a:r>
          </a:p>
        </p:txBody>
      </p:sp>
    </p:spTree>
    <p:extLst>
      <p:ext uri="{BB962C8B-B14F-4D97-AF65-F5344CB8AC3E}">
        <p14:creationId xmlns:p14="http://schemas.microsoft.com/office/powerpoint/2010/main" val="2059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CCEB15F-3323-4666-8F0F-2A67E9A1E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 b="781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19AD24-B4AB-4105-BE4F-14D1B54AEA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2334205" y="497505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FERRAMENTA DE BUSCA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0B7367-A19C-4407-94E0-708D5C0B1E95}"/>
              </a:ext>
            </a:extLst>
          </p:cNvPr>
          <p:cNvCxnSpPr>
            <a:cxnSpLocks/>
          </p:cNvCxnSpPr>
          <p:nvPr/>
        </p:nvCxnSpPr>
        <p:spPr>
          <a:xfrm flipH="1">
            <a:off x="1720026" y="1514215"/>
            <a:ext cx="89786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E1D6F95-F98E-435D-A81D-6701938AD650}"/>
              </a:ext>
            </a:extLst>
          </p:cNvPr>
          <p:cNvCxnSpPr>
            <a:cxnSpLocks/>
          </p:cNvCxnSpPr>
          <p:nvPr/>
        </p:nvCxnSpPr>
        <p:spPr>
          <a:xfrm flipH="1">
            <a:off x="1720026" y="1307321"/>
            <a:ext cx="89786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D7F05E-D17E-4E0E-A13D-72362317544D}"/>
              </a:ext>
            </a:extLst>
          </p:cNvPr>
          <p:cNvCxnSpPr>
            <a:cxnSpLocks/>
          </p:cNvCxnSpPr>
          <p:nvPr/>
        </p:nvCxnSpPr>
        <p:spPr>
          <a:xfrm flipH="1">
            <a:off x="1720026" y="1100426"/>
            <a:ext cx="89786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EA2E418-F16E-4909-876F-3C15250ADAB6}"/>
              </a:ext>
            </a:extLst>
          </p:cNvPr>
          <p:cNvCxnSpPr>
            <a:cxnSpLocks/>
          </p:cNvCxnSpPr>
          <p:nvPr/>
        </p:nvCxnSpPr>
        <p:spPr>
          <a:xfrm flipH="1">
            <a:off x="1720026" y="893531"/>
            <a:ext cx="89786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4">
            <a:extLst>
              <a:ext uri="{FF2B5EF4-FFF2-40B4-BE49-F238E27FC236}">
                <a16:creationId xmlns:a16="http://schemas.microsoft.com/office/drawing/2014/main" id="{D88ACAB1-981B-4C1F-9177-991FF3CF0BAD}"/>
              </a:ext>
            </a:extLst>
          </p:cNvPr>
          <p:cNvSpPr txBox="1"/>
          <p:nvPr/>
        </p:nvSpPr>
        <p:spPr>
          <a:xfrm>
            <a:off x="1720026" y="2016283"/>
            <a:ext cx="88533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VISUALIZAÇÃO GRÁFICA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56138169-314C-407B-8363-4EC7CA2F6B15}"/>
              </a:ext>
            </a:extLst>
          </p:cNvPr>
          <p:cNvSpPr txBox="1"/>
          <p:nvPr/>
        </p:nvSpPr>
        <p:spPr>
          <a:xfrm>
            <a:off x="2989255" y="3535061"/>
            <a:ext cx="72402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TABELAS INTERATIVAS</a:t>
            </a:r>
          </a:p>
        </p:txBody>
      </p:sp>
      <p:cxnSp>
        <p:nvCxnSpPr>
          <p:cNvPr id="16" name="Straight Connector 19">
            <a:extLst>
              <a:ext uri="{FF2B5EF4-FFF2-40B4-BE49-F238E27FC236}">
                <a16:creationId xmlns:a16="http://schemas.microsoft.com/office/drawing/2014/main" id="{FEB48B47-4A5B-4FD0-9516-A6164DBFEE22}"/>
              </a:ext>
            </a:extLst>
          </p:cNvPr>
          <p:cNvCxnSpPr>
            <a:cxnSpLocks/>
          </p:cNvCxnSpPr>
          <p:nvPr/>
        </p:nvCxnSpPr>
        <p:spPr>
          <a:xfrm flipH="1">
            <a:off x="2622053" y="4551770"/>
            <a:ext cx="36720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20">
            <a:extLst>
              <a:ext uri="{FF2B5EF4-FFF2-40B4-BE49-F238E27FC236}">
                <a16:creationId xmlns:a16="http://schemas.microsoft.com/office/drawing/2014/main" id="{585F853F-E3F9-465E-A5A7-1E4D31226970}"/>
              </a:ext>
            </a:extLst>
          </p:cNvPr>
          <p:cNvCxnSpPr>
            <a:cxnSpLocks/>
          </p:cNvCxnSpPr>
          <p:nvPr/>
        </p:nvCxnSpPr>
        <p:spPr>
          <a:xfrm flipH="1">
            <a:off x="2622053" y="4344876"/>
            <a:ext cx="36720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21">
            <a:extLst>
              <a:ext uri="{FF2B5EF4-FFF2-40B4-BE49-F238E27FC236}">
                <a16:creationId xmlns:a16="http://schemas.microsoft.com/office/drawing/2014/main" id="{23A4888A-A01D-4638-BF37-92FBA8EB5F41}"/>
              </a:ext>
            </a:extLst>
          </p:cNvPr>
          <p:cNvCxnSpPr>
            <a:cxnSpLocks/>
          </p:cNvCxnSpPr>
          <p:nvPr/>
        </p:nvCxnSpPr>
        <p:spPr>
          <a:xfrm flipH="1">
            <a:off x="2622053" y="4137981"/>
            <a:ext cx="36720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2">
            <a:extLst>
              <a:ext uri="{FF2B5EF4-FFF2-40B4-BE49-F238E27FC236}">
                <a16:creationId xmlns:a16="http://schemas.microsoft.com/office/drawing/2014/main" id="{EBE61087-6F60-4D85-9CCE-BFBB58F3C3BC}"/>
              </a:ext>
            </a:extLst>
          </p:cNvPr>
          <p:cNvCxnSpPr>
            <a:cxnSpLocks/>
          </p:cNvCxnSpPr>
          <p:nvPr/>
        </p:nvCxnSpPr>
        <p:spPr>
          <a:xfrm flipH="1">
            <a:off x="2622053" y="3931086"/>
            <a:ext cx="36720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3">
            <a:extLst>
              <a:ext uri="{FF2B5EF4-FFF2-40B4-BE49-F238E27FC236}">
                <a16:creationId xmlns:a16="http://schemas.microsoft.com/office/drawing/2014/main" id="{511B6D49-C52F-48D6-B517-792684B689B9}"/>
              </a:ext>
            </a:extLst>
          </p:cNvPr>
          <p:cNvCxnSpPr>
            <a:cxnSpLocks/>
          </p:cNvCxnSpPr>
          <p:nvPr/>
        </p:nvCxnSpPr>
        <p:spPr>
          <a:xfrm flipH="1">
            <a:off x="2132931" y="4551770"/>
            <a:ext cx="36720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4">
            <a:extLst>
              <a:ext uri="{FF2B5EF4-FFF2-40B4-BE49-F238E27FC236}">
                <a16:creationId xmlns:a16="http://schemas.microsoft.com/office/drawing/2014/main" id="{8A1DD491-927F-4C26-8246-2B9289486CFD}"/>
              </a:ext>
            </a:extLst>
          </p:cNvPr>
          <p:cNvCxnSpPr>
            <a:cxnSpLocks/>
          </p:cNvCxnSpPr>
          <p:nvPr/>
        </p:nvCxnSpPr>
        <p:spPr>
          <a:xfrm flipH="1">
            <a:off x="2132931" y="4344876"/>
            <a:ext cx="36720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5">
            <a:extLst>
              <a:ext uri="{FF2B5EF4-FFF2-40B4-BE49-F238E27FC236}">
                <a16:creationId xmlns:a16="http://schemas.microsoft.com/office/drawing/2014/main" id="{1AA1EC2E-C93A-45A6-BB21-2B5C9F3B50FF}"/>
              </a:ext>
            </a:extLst>
          </p:cNvPr>
          <p:cNvCxnSpPr>
            <a:cxnSpLocks/>
          </p:cNvCxnSpPr>
          <p:nvPr/>
        </p:nvCxnSpPr>
        <p:spPr>
          <a:xfrm flipH="1">
            <a:off x="2132931" y="4137981"/>
            <a:ext cx="36720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6">
            <a:extLst>
              <a:ext uri="{FF2B5EF4-FFF2-40B4-BE49-F238E27FC236}">
                <a16:creationId xmlns:a16="http://schemas.microsoft.com/office/drawing/2014/main" id="{6D738324-8988-460C-8C72-98BA697EEBC7}"/>
              </a:ext>
            </a:extLst>
          </p:cNvPr>
          <p:cNvCxnSpPr>
            <a:cxnSpLocks/>
          </p:cNvCxnSpPr>
          <p:nvPr/>
        </p:nvCxnSpPr>
        <p:spPr>
          <a:xfrm flipH="1">
            <a:off x="2132931" y="3931086"/>
            <a:ext cx="36720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91D84FE6-7D80-49C1-AD81-51600874B230}"/>
              </a:ext>
            </a:extLst>
          </p:cNvPr>
          <p:cNvCxnSpPr>
            <a:cxnSpLocks/>
          </p:cNvCxnSpPr>
          <p:nvPr/>
        </p:nvCxnSpPr>
        <p:spPr>
          <a:xfrm>
            <a:off x="2601079" y="6591014"/>
            <a:ext cx="7287491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4">
            <a:extLst>
              <a:ext uri="{FF2B5EF4-FFF2-40B4-BE49-F238E27FC236}">
                <a16:creationId xmlns:a16="http://schemas.microsoft.com/office/drawing/2014/main" id="{021C3121-BDCF-4CC9-8FB3-098AFC75C4F7}"/>
              </a:ext>
            </a:extLst>
          </p:cNvPr>
          <p:cNvSpPr txBox="1"/>
          <p:nvPr/>
        </p:nvSpPr>
        <p:spPr>
          <a:xfrm>
            <a:off x="1857513" y="5056883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NAVEGAÇÃO MATRICIAL</a:t>
            </a:r>
          </a:p>
        </p:txBody>
      </p:sp>
    </p:spTree>
    <p:extLst>
      <p:ext uri="{BB962C8B-B14F-4D97-AF65-F5344CB8AC3E}">
        <p14:creationId xmlns:p14="http://schemas.microsoft.com/office/powerpoint/2010/main" val="179315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5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FF7657-919C-4F04-80AA-5341F889F7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6"/>
          <a:stretch/>
        </p:blipFill>
        <p:spPr>
          <a:xfrm>
            <a:off x="-44335" y="-1"/>
            <a:ext cx="12242000" cy="68580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600CBBC-D82F-40FF-945B-8ED1CA425893}"/>
              </a:ext>
            </a:extLst>
          </p:cNvPr>
          <p:cNvSpPr/>
          <p:nvPr/>
        </p:nvSpPr>
        <p:spPr>
          <a:xfrm>
            <a:off x="-44335" y="5248102"/>
            <a:ext cx="12247542" cy="1609898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925347" y="5329776"/>
            <a:ext cx="10363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NOVAS INFORMAÇÕES</a:t>
            </a:r>
          </a:p>
        </p:txBody>
      </p:sp>
    </p:spTree>
    <p:extLst>
      <p:ext uri="{BB962C8B-B14F-4D97-AF65-F5344CB8AC3E}">
        <p14:creationId xmlns:p14="http://schemas.microsoft.com/office/powerpoint/2010/main" val="226155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257AF3-3A9C-466A-83DA-171F31CC0B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19AD24-B4AB-4105-BE4F-14D1B54AEA4D}"/>
              </a:ext>
            </a:extLst>
          </p:cNvPr>
          <p:cNvSpPr/>
          <p:nvPr/>
        </p:nvSpPr>
        <p:spPr>
          <a:xfrm>
            <a:off x="0" y="0"/>
            <a:ext cx="12192000" cy="7006856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2084350" y="1240249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LICITAÇÕES E CONTRATOS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244892D7-A3A5-479C-BE5B-053469BD0E68}"/>
              </a:ext>
            </a:extLst>
          </p:cNvPr>
          <p:cNvSpPr txBox="1"/>
          <p:nvPr/>
        </p:nvSpPr>
        <p:spPr>
          <a:xfrm>
            <a:off x="2354954" y="2781896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VIAGENS A SERVIÇO</a:t>
            </a:r>
          </a:p>
        </p:txBody>
      </p:sp>
      <p:cxnSp>
        <p:nvCxnSpPr>
          <p:cNvPr id="10" name="Straight Connector 11">
            <a:extLst>
              <a:ext uri="{FF2B5EF4-FFF2-40B4-BE49-F238E27FC236}">
                <a16:creationId xmlns:a16="http://schemas.microsoft.com/office/drawing/2014/main" id="{2AA4A15E-33FC-47C1-A097-CD0005BC432B}"/>
              </a:ext>
            </a:extLst>
          </p:cNvPr>
          <p:cNvCxnSpPr>
            <a:cxnSpLocks/>
          </p:cNvCxnSpPr>
          <p:nvPr/>
        </p:nvCxnSpPr>
        <p:spPr>
          <a:xfrm flipV="1">
            <a:off x="2550326" y="2921944"/>
            <a:ext cx="0" cy="117482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69E5F187-F527-4EF7-BA3A-E2E7BCE69DFD}"/>
              </a:ext>
            </a:extLst>
          </p:cNvPr>
          <p:cNvCxnSpPr>
            <a:cxnSpLocks/>
          </p:cNvCxnSpPr>
          <p:nvPr/>
        </p:nvCxnSpPr>
        <p:spPr>
          <a:xfrm flipH="1" flipV="1">
            <a:off x="2550326" y="3254087"/>
            <a:ext cx="440393" cy="50216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5D6258C1-CA0D-43C9-BCE8-29A8BE88A73E}"/>
              </a:ext>
            </a:extLst>
          </p:cNvPr>
          <p:cNvCxnSpPr>
            <a:cxnSpLocks/>
          </p:cNvCxnSpPr>
          <p:nvPr/>
        </p:nvCxnSpPr>
        <p:spPr>
          <a:xfrm flipV="1">
            <a:off x="2109934" y="3254087"/>
            <a:ext cx="440392" cy="51715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4">
            <a:extLst>
              <a:ext uri="{FF2B5EF4-FFF2-40B4-BE49-F238E27FC236}">
                <a16:creationId xmlns:a16="http://schemas.microsoft.com/office/drawing/2014/main" id="{A0BC8C37-666C-4B3E-8FE4-0767D5DADC8D}"/>
              </a:ext>
            </a:extLst>
          </p:cNvPr>
          <p:cNvSpPr txBox="1"/>
          <p:nvPr/>
        </p:nvSpPr>
        <p:spPr>
          <a:xfrm>
            <a:off x="2460808" y="4169906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RELATÓRIOS DA CGU</a:t>
            </a:r>
          </a:p>
        </p:txBody>
      </p:sp>
      <p:cxnSp>
        <p:nvCxnSpPr>
          <p:cNvPr id="15" name="Straight Connector 11">
            <a:extLst>
              <a:ext uri="{FF2B5EF4-FFF2-40B4-BE49-F238E27FC236}">
                <a16:creationId xmlns:a16="http://schemas.microsoft.com/office/drawing/2014/main" id="{A935DDB9-690B-4875-9B92-C669BD1A4C1F}"/>
              </a:ext>
            </a:extLst>
          </p:cNvPr>
          <p:cNvCxnSpPr>
            <a:cxnSpLocks/>
          </p:cNvCxnSpPr>
          <p:nvPr/>
        </p:nvCxnSpPr>
        <p:spPr>
          <a:xfrm flipH="1" flipV="1">
            <a:off x="2184737" y="4857778"/>
            <a:ext cx="275980" cy="379339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4">
            <a:extLst>
              <a:ext uri="{FF2B5EF4-FFF2-40B4-BE49-F238E27FC236}">
                <a16:creationId xmlns:a16="http://schemas.microsoft.com/office/drawing/2014/main" id="{A3F2051E-091A-44A3-9DEC-7FF4C8FDA59D}"/>
              </a:ext>
            </a:extLst>
          </p:cNvPr>
          <p:cNvCxnSpPr>
            <a:cxnSpLocks/>
          </p:cNvCxnSpPr>
          <p:nvPr/>
        </p:nvCxnSpPr>
        <p:spPr>
          <a:xfrm flipV="1">
            <a:off x="2460717" y="4511002"/>
            <a:ext cx="740042" cy="75881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39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7/74/Brasilia_Congresso_Nacional_05_2007_221.jpg">
            <a:extLst>
              <a:ext uri="{FF2B5EF4-FFF2-40B4-BE49-F238E27FC236}">
                <a16:creationId xmlns:a16="http://schemas.microsoft.com/office/drawing/2014/main" id="{2D36F984-76B5-47B1-8364-7438495F4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19AD24-B4AB-4105-BE4F-14D1B54AEA4D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2309211" y="412445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EMENDAS PARLAMENTARES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2EB9A1A-1563-4479-8A09-1175B919299E}"/>
              </a:ext>
            </a:extLst>
          </p:cNvPr>
          <p:cNvCxnSpPr>
            <a:cxnSpLocks/>
          </p:cNvCxnSpPr>
          <p:nvPr/>
        </p:nvCxnSpPr>
        <p:spPr>
          <a:xfrm flipV="1">
            <a:off x="1714851" y="643255"/>
            <a:ext cx="0" cy="97176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7E5E296-DAD4-40B7-A87A-E37E86338219}"/>
              </a:ext>
            </a:extLst>
          </p:cNvPr>
          <p:cNvCxnSpPr>
            <a:cxnSpLocks/>
          </p:cNvCxnSpPr>
          <p:nvPr/>
        </p:nvCxnSpPr>
        <p:spPr>
          <a:xfrm flipV="1">
            <a:off x="1912971" y="643255"/>
            <a:ext cx="0" cy="97176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99479E7-91BC-4BA4-84E0-6C944C051786}"/>
              </a:ext>
            </a:extLst>
          </p:cNvPr>
          <p:cNvCxnSpPr>
            <a:cxnSpLocks/>
          </p:cNvCxnSpPr>
          <p:nvPr/>
        </p:nvCxnSpPr>
        <p:spPr>
          <a:xfrm flipV="1">
            <a:off x="2111091" y="643255"/>
            <a:ext cx="0" cy="97176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4">
            <a:extLst>
              <a:ext uri="{FF2B5EF4-FFF2-40B4-BE49-F238E27FC236}">
                <a16:creationId xmlns:a16="http://schemas.microsoft.com/office/drawing/2014/main" id="{B30FB9C7-13DF-4F37-9BAE-10800B429B4F}"/>
              </a:ext>
            </a:extLst>
          </p:cNvPr>
          <p:cNvSpPr txBox="1"/>
          <p:nvPr/>
        </p:nvSpPr>
        <p:spPr>
          <a:xfrm>
            <a:off x="1714851" y="2066683"/>
            <a:ext cx="95730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ACORDOS DE LENIÊNCIA</a:t>
            </a:r>
          </a:p>
        </p:txBody>
      </p:sp>
      <p:cxnSp>
        <p:nvCxnSpPr>
          <p:cNvPr id="9" name="Straight Connector 15">
            <a:extLst>
              <a:ext uri="{FF2B5EF4-FFF2-40B4-BE49-F238E27FC236}">
                <a16:creationId xmlns:a16="http://schemas.microsoft.com/office/drawing/2014/main" id="{9D7CA7BA-E878-4568-BB0D-2C4557B5FE94}"/>
              </a:ext>
            </a:extLst>
          </p:cNvPr>
          <p:cNvCxnSpPr>
            <a:cxnSpLocks/>
          </p:cNvCxnSpPr>
          <p:nvPr/>
        </p:nvCxnSpPr>
        <p:spPr>
          <a:xfrm flipV="1">
            <a:off x="10028073" y="2319660"/>
            <a:ext cx="396240" cy="97176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6">
            <a:extLst>
              <a:ext uri="{FF2B5EF4-FFF2-40B4-BE49-F238E27FC236}">
                <a16:creationId xmlns:a16="http://schemas.microsoft.com/office/drawing/2014/main" id="{198B499E-2A49-44F1-A74C-1CC6786EFD96}"/>
              </a:ext>
            </a:extLst>
          </p:cNvPr>
          <p:cNvCxnSpPr>
            <a:cxnSpLocks/>
          </p:cNvCxnSpPr>
          <p:nvPr/>
        </p:nvCxnSpPr>
        <p:spPr>
          <a:xfrm flipV="1">
            <a:off x="10223174" y="2319660"/>
            <a:ext cx="396240" cy="97176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7">
            <a:extLst>
              <a:ext uri="{FF2B5EF4-FFF2-40B4-BE49-F238E27FC236}">
                <a16:creationId xmlns:a16="http://schemas.microsoft.com/office/drawing/2014/main" id="{DDBBA6EC-F942-42EA-BAAB-A3DC2F2D7782}"/>
              </a:ext>
            </a:extLst>
          </p:cNvPr>
          <p:cNvCxnSpPr>
            <a:cxnSpLocks/>
          </p:cNvCxnSpPr>
          <p:nvPr/>
        </p:nvCxnSpPr>
        <p:spPr>
          <a:xfrm flipV="1">
            <a:off x="10424313" y="2319660"/>
            <a:ext cx="390203" cy="97176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4">
            <a:extLst>
              <a:ext uri="{FF2B5EF4-FFF2-40B4-BE49-F238E27FC236}">
                <a16:creationId xmlns:a16="http://schemas.microsoft.com/office/drawing/2014/main" id="{076B4CC4-E6FA-4EC0-906F-7F07056051FB}"/>
              </a:ext>
            </a:extLst>
          </p:cNvPr>
          <p:cNvSpPr txBox="1"/>
          <p:nvPr/>
        </p:nvSpPr>
        <p:spPr>
          <a:xfrm>
            <a:off x="1823230" y="3766210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PROGRAMAS DE GOVERNO</a:t>
            </a:r>
          </a:p>
        </p:txBody>
      </p:sp>
    </p:spTree>
    <p:extLst>
      <p:ext uri="{BB962C8B-B14F-4D97-AF65-F5344CB8AC3E}">
        <p14:creationId xmlns:p14="http://schemas.microsoft.com/office/powerpoint/2010/main" val="397903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Agrupar 43">
            <a:extLst>
              <a:ext uri="{FF2B5EF4-FFF2-40B4-BE49-F238E27FC236}">
                <a16:creationId xmlns:a16="http://schemas.microsoft.com/office/drawing/2014/main" id="{E417EF71-EB6A-412D-BA0A-17FFD998BF42}"/>
              </a:ext>
            </a:extLst>
          </p:cNvPr>
          <p:cNvGrpSpPr/>
          <p:nvPr/>
        </p:nvGrpSpPr>
        <p:grpSpPr>
          <a:xfrm>
            <a:off x="313709" y="111210"/>
            <a:ext cx="11878291" cy="6677653"/>
            <a:chOff x="326066" y="55705"/>
            <a:chExt cx="11774719" cy="6745764"/>
          </a:xfrm>
        </p:grpSpPr>
        <p:sp>
          <p:nvSpPr>
            <p:cNvPr id="50" name="CaixaDeTexto 49">
              <a:extLst>
                <a:ext uri="{FF2B5EF4-FFF2-40B4-BE49-F238E27FC236}">
                  <a16:creationId xmlns:a16="http://schemas.microsoft.com/office/drawing/2014/main" id="{688973D6-EC45-43D6-BB1E-D5FB03053B7D}"/>
                </a:ext>
              </a:extLst>
            </p:cNvPr>
            <p:cNvSpPr txBox="1"/>
            <p:nvPr/>
          </p:nvSpPr>
          <p:spPr>
            <a:xfrm rot="16200000">
              <a:off x="-179536" y="5963506"/>
              <a:ext cx="1318981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FERRAMENTAS</a:t>
              </a:r>
            </a:p>
          </p:txBody>
        </p:sp>
        <p:sp>
          <p:nvSpPr>
            <p:cNvPr id="51" name="CaixaDeTexto 50">
              <a:extLst>
                <a:ext uri="{FF2B5EF4-FFF2-40B4-BE49-F238E27FC236}">
                  <a16:creationId xmlns:a16="http://schemas.microsoft.com/office/drawing/2014/main" id="{F861514A-5C21-4102-9DAC-D997EE2D972B}"/>
                </a:ext>
              </a:extLst>
            </p:cNvPr>
            <p:cNvSpPr txBox="1"/>
            <p:nvPr/>
          </p:nvSpPr>
          <p:spPr>
            <a:xfrm rot="16200000">
              <a:off x="-1026724" y="3797335"/>
              <a:ext cx="3013359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OBJETOS</a:t>
              </a:r>
            </a:p>
          </p:txBody>
        </p:sp>
        <p:sp>
          <p:nvSpPr>
            <p:cNvPr id="52" name="CaixaDeTexto 51">
              <a:extLst>
                <a:ext uri="{FF2B5EF4-FFF2-40B4-BE49-F238E27FC236}">
                  <a16:creationId xmlns:a16="http://schemas.microsoft.com/office/drawing/2014/main" id="{CCA6856E-3A1C-4841-8EFC-1197B7523501}"/>
                </a:ext>
              </a:extLst>
            </p:cNvPr>
            <p:cNvSpPr txBox="1"/>
            <p:nvPr/>
          </p:nvSpPr>
          <p:spPr>
            <a:xfrm rot="16200000">
              <a:off x="-287875" y="1083053"/>
              <a:ext cx="1535666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ESTRATÉGIAS</a:t>
              </a:r>
            </a:p>
          </p:txBody>
        </p:sp>
        <p:sp>
          <p:nvSpPr>
            <p:cNvPr id="53" name="Retângulo 52">
              <a:extLst>
                <a:ext uri="{FF2B5EF4-FFF2-40B4-BE49-F238E27FC236}">
                  <a16:creationId xmlns:a16="http://schemas.microsoft.com/office/drawing/2014/main" id="{77E0B175-4027-4A4C-8118-9E7275DB1ABE}"/>
                </a:ext>
              </a:extLst>
            </p:cNvPr>
            <p:cNvSpPr/>
            <p:nvPr/>
          </p:nvSpPr>
          <p:spPr>
            <a:xfrm>
              <a:off x="772394" y="2448542"/>
              <a:ext cx="5611238" cy="30133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Retângulo 53">
              <a:extLst>
                <a:ext uri="{FF2B5EF4-FFF2-40B4-BE49-F238E27FC236}">
                  <a16:creationId xmlns:a16="http://schemas.microsoft.com/office/drawing/2014/main" id="{C19D075A-294E-4AAA-B605-5839DE4622F5}"/>
                </a:ext>
              </a:extLst>
            </p:cNvPr>
            <p:cNvSpPr/>
            <p:nvPr/>
          </p:nvSpPr>
          <p:spPr>
            <a:xfrm>
              <a:off x="6428877" y="2434825"/>
              <a:ext cx="2809504" cy="30133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Pedidos de acesso a informação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Retângulo 54">
              <a:extLst>
                <a:ext uri="{FF2B5EF4-FFF2-40B4-BE49-F238E27FC236}">
                  <a16:creationId xmlns:a16="http://schemas.microsoft.com/office/drawing/2014/main" id="{F0B93F24-032B-4ADE-AD72-FD9ABD279F25}"/>
                </a:ext>
              </a:extLst>
            </p:cNvPr>
            <p:cNvSpPr/>
            <p:nvPr/>
          </p:nvSpPr>
          <p:spPr>
            <a:xfrm>
              <a:off x="633849" y="5457906"/>
              <a:ext cx="5749783" cy="13092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Retângulo 55">
              <a:extLst>
                <a:ext uri="{FF2B5EF4-FFF2-40B4-BE49-F238E27FC236}">
                  <a16:creationId xmlns:a16="http://schemas.microsoft.com/office/drawing/2014/main" id="{91071B68-03F9-4F64-840D-F7C8914E7A73}"/>
                </a:ext>
              </a:extLst>
            </p:cNvPr>
            <p:cNvSpPr/>
            <p:nvPr/>
          </p:nvSpPr>
          <p:spPr>
            <a:xfrm>
              <a:off x="6428876" y="5448187"/>
              <a:ext cx="2809505" cy="13092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E-SIC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Banco de perguntas/respostas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Informacao.gov.br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Mapa Brasil Transparente</a:t>
              </a:r>
            </a:p>
          </p:txBody>
        </p:sp>
        <p:sp>
          <p:nvSpPr>
            <p:cNvPr id="57" name="Retângulo 56">
              <a:extLst>
                <a:ext uri="{FF2B5EF4-FFF2-40B4-BE49-F238E27FC236}">
                  <a16:creationId xmlns:a16="http://schemas.microsoft.com/office/drawing/2014/main" id="{736811C6-0C54-46B0-B8D4-28B210051C52}"/>
                </a:ext>
              </a:extLst>
            </p:cNvPr>
            <p:cNvSpPr/>
            <p:nvPr/>
          </p:nvSpPr>
          <p:spPr>
            <a:xfrm>
              <a:off x="633849" y="2444544"/>
              <a:ext cx="1476654" cy="9559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Execução orçamentária-financeira</a:t>
              </a:r>
            </a:p>
          </p:txBody>
        </p:sp>
        <p:sp>
          <p:nvSpPr>
            <p:cNvPr id="58" name="Retângulo 57">
              <a:extLst>
                <a:ext uri="{FF2B5EF4-FFF2-40B4-BE49-F238E27FC236}">
                  <a16:creationId xmlns:a16="http://schemas.microsoft.com/office/drawing/2014/main" id="{B7A6C436-633A-4CEF-B80C-4509A9B70485}"/>
                </a:ext>
              </a:extLst>
            </p:cNvPr>
            <p:cNvSpPr/>
            <p:nvPr/>
          </p:nvSpPr>
          <p:spPr>
            <a:xfrm>
              <a:off x="633849" y="3400509"/>
              <a:ext cx="1476654" cy="9663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Contratos e Licitações</a:t>
              </a:r>
            </a:p>
          </p:txBody>
        </p:sp>
        <p:sp>
          <p:nvSpPr>
            <p:cNvPr id="59" name="Retângulo 58">
              <a:extLst>
                <a:ext uri="{FF2B5EF4-FFF2-40B4-BE49-F238E27FC236}">
                  <a16:creationId xmlns:a16="http://schemas.microsoft.com/office/drawing/2014/main" id="{0258DEA9-D16D-4B29-823A-3DDCDC710EB4}"/>
                </a:ext>
              </a:extLst>
            </p:cNvPr>
            <p:cNvSpPr/>
            <p:nvPr/>
          </p:nvSpPr>
          <p:spPr>
            <a:xfrm>
              <a:off x="633849" y="4366861"/>
              <a:ext cx="1476654" cy="4572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Servidores</a:t>
              </a:r>
            </a:p>
          </p:txBody>
        </p:sp>
        <p:sp>
          <p:nvSpPr>
            <p:cNvPr id="60" name="Retângulo 59">
              <a:extLst>
                <a:ext uri="{FF2B5EF4-FFF2-40B4-BE49-F238E27FC236}">
                  <a16:creationId xmlns:a16="http://schemas.microsoft.com/office/drawing/2014/main" id="{58396160-7905-4160-83DF-E9FA30B3A39D}"/>
                </a:ext>
              </a:extLst>
            </p:cNvPr>
            <p:cNvSpPr/>
            <p:nvPr/>
          </p:nvSpPr>
          <p:spPr>
            <a:xfrm>
              <a:off x="633849" y="4824064"/>
              <a:ext cx="1476654" cy="6338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Planos, ações e programas</a:t>
              </a:r>
            </a:p>
          </p:txBody>
        </p:sp>
        <p:sp>
          <p:nvSpPr>
            <p:cNvPr id="61" name="Retângulo 60">
              <a:extLst>
                <a:ext uri="{FF2B5EF4-FFF2-40B4-BE49-F238E27FC236}">
                  <a16:creationId xmlns:a16="http://schemas.microsoft.com/office/drawing/2014/main" id="{13870D92-424D-4196-9A6D-1D125BA81E24}"/>
                </a:ext>
              </a:extLst>
            </p:cNvPr>
            <p:cNvSpPr/>
            <p:nvPr/>
          </p:nvSpPr>
          <p:spPr>
            <a:xfrm>
              <a:off x="2121549" y="2442131"/>
              <a:ext cx="1420082" cy="957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Agenda de autoridades</a:t>
              </a:r>
            </a:p>
          </p:txBody>
        </p:sp>
        <p:sp>
          <p:nvSpPr>
            <p:cNvPr id="62" name="Retângulo 61">
              <a:extLst>
                <a:ext uri="{FF2B5EF4-FFF2-40B4-BE49-F238E27FC236}">
                  <a16:creationId xmlns:a16="http://schemas.microsoft.com/office/drawing/2014/main" id="{89991698-EBEC-4E08-B05E-D61120508A1D}"/>
                </a:ext>
              </a:extLst>
            </p:cNvPr>
            <p:cNvSpPr/>
            <p:nvPr/>
          </p:nvSpPr>
          <p:spPr>
            <a:xfrm>
              <a:off x="2121549" y="4021550"/>
              <a:ext cx="1420082" cy="80010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Sanções: CEIS, CEPIM, CEAF, CNEP</a:t>
              </a:r>
            </a:p>
          </p:txBody>
        </p:sp>
        <p:sp>
          <p:nvSpPr>
            <p:cNvPr id="63" name="Retângulo 62">
              <a:extLst>
                <a:ext uri="{FF2B5EF4-FFF2-40B4-BE49-F238E27FC236}">
                  <a16:creationId xmlns:a16="http://schemas.microsoft.com/office/drawing/2014/main" id="{1F80A943-30FB-4484-BB4D-A27742525867}"/>
                </a:ext>
              </a:extLst>
            </p:cNvPr>
            <p:cNvSpPr/>
            <p:nvPr/>
          </p:nvSpPr>
          <p:spPr>
            <a:xfrm>
              <a:off x="2121549" y="4821650"/>
              <a:ext cx="1420082" cy="6338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Convênios e transferência</a:t>
              </a:r>
            </a:p>
          </p:txBody>
        </p:sp>
        <p:sp>
          <p:nvSpPr>
            <p:cNvPr id="64" name="Retângulo 63">
              <a:extLst>
                <a:ext uri="{FF2B5EF4-FFF2-40B4-BE49-F238E27FC236}">
                  <a16:creationId xmlns:a16="http://schemas.microsoft.com/office/drawing/2014/main" id="{6AEDF89E-A316-41E5-A9F1-0B6BBFB9F32F}"/>
                </a:ext>
              </a:extLst>
            </p:cNvPr>
            <p:cNvSpPr/>
            <p:nvPr/>
          </p:nvSpPr>
          <p:spPr>
            <a:xfrm>
              <a:off x="2121549" y="3397925"/>
              <a:ext cx="1420082" cy="6236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Imóveis funcionais</a:t>
              </a:r>
            </a:p>
          </p:txBody>
        </p:sp>
        <p:sp>
          <p:nvSpPr>
            <p:cNvPr id="65" name="Retângulo 64">
              <a:extLst>
                <a:ext uri="{FF2B5EF4-FFF2-40B4-BE49-F238E27FC236}">
                  <a16:creationId xmlns:a16="http://schemas.microsoft.com/office/drawing/2014/main" id="{31132238-8E19-4C57-9F38-DC21F2291733}"/>
                </a:ext>
              </a:extLst>
            </p:cNvPr>
            <p:cNvSpPr/>
            <p:nvPr/>
          </p:nvSpPr>
          <p:spPr>
            <a:xfrm>
              <a:off x="3535296" y="2448542"/>
              <a:ext cx="1381993" cy="8208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Rol de informações classificadas</a:t>
              </a:r>
            </a:p>
          </p:txBody>
        </p:sp>
        <p:sp>
          <p:nvSpPr>
            <p:cNvPr id="66" name="Retângulo 65">
              <a:extLst>
                <a:ext uri="{FF2B5EF4-FFF2-40B4-BE49-F238E27FC236}">
                  <a16:creationId xmlns:a16="http://schemas.microsoft.com/office/drawing/2014/main" id="{AF2785C0-9558-4F55-897F-679A5F1DAA89}"/>
                </a:ext>
              </a:extLst>
            </p:cNvPr>
            <p:cNvSpPr/>
            <p:nvPr/>
          </p:nvSpPr>
          <p:spPr>
            <a:xfrm>
              <a:off x="3530244" y="3264632"/>
              <a:ext cx="1381993" cy="77752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Programas sociais</a:t>
              </a:r>
            </a:p>
          </p:txBody>
        </p:sp>
        <p:sp>
          <p:nvSpPr>
            <p:cNvPr id="67" name="Retângulo 66">
              <a:extLst>
                <a:ext uri="{FF2B5EF4-FFF2-40B4-BE49-F238E27FC236}">
                  <a16:creationId xmlns:a16="http://schemas.microsoft.com/office/drawing/2014/main" id="{0B3DDEED-187D-4222-8CC5-024FE5DCC003}"/>
                </a:ext>
              </a:extLst>
            </p:cNvPr>
            <p:cNvSpPr/>
            <p:nvPr/>
          </p:nvSpPr>
          <p:spPr>
            <a:xfrm>
              <a:off x="4917289" y="4904987"/>
              <a:ext cx="1466343" cy="543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Renúncias fiscais</a:t>
              </a:r>
            </a:p>
          </p:txBody>
        </p:sp>
        <p:sp>
          <p:nvSpPr>
            <p:cNvPr id="68" name="Retângulo 67">
              <a:extLst>
                <a:ext uri="{FF2B5EF4-FFF2-40B4-BE49-F238E27FC236}">
                  <a16:creationId xmlns:a16="http://schemas.microsoft.com/office/drawing/2014/main" id="{FF5CC08F-BAF0-4797-BD55-35A19B027068}"/>
                </a:ext>
              </a:extLst>
            </p:cNvPr>
            <p:cNvSpPr/>
            <p:nvPr/>
          </p:nvSpPr>
          <p:spPr>
            <a:xfrm>
              <a:off x="4917289" y="4403707"/>
              <a:ext cx="1466343" cy="50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Notas fiscais eletrônicas</a:t>
              </a:r>
            </a:p>
          </p:txBody>
        </p:sp>
        <p:sp>
          <p:nvSpPr>
            <p:cNvPr id="69" name="Retângulo 68">
              <a:extLst>
                <a:ext uri="{FF2B5EF4-FFF2-40B4-BE49-F238E27FC236}">
                  <a16:creationId xmlns:a16="http://schemas.microsoft.com/office/drawing/2014/main" id="{9F6BFFBC-29F4-4C7A-8F0B-A46CF9733164}"/>
                </a:ext>
              </a:extLst>
            </p:cNvPr>
            <p:cNvSpPr/>
            <p:nvPr/>
          </p:nvSpPr>
          <p:spPr>
            <a:xfrm>
              <a:off x="3532020" y="4770440"/>
              <a:ext cx="1387987" cy="6850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Ocupação de cargos</a:t>
              </a:r>
            </a:p>
          </p:txBody>
        </p:sp>
        <p:sp>
          <p:nvSpPr>
            <p:cNvPr id="70" name="Retângulo 69">
              <a:extLst>
                <a:ext uri="{FF2B5EF4-FFF2-40B4-BE49-F238E27FC236}">
                  <a16:creationId xmlns:a16="http://schemas.microsoft.com/office/drawing/2014/main" id="{A38BE46F-0CCE-48F2-89DB-FF444CE7902C}"/>
                </a:ext>
              </a:extLst>
            </p:cNvPr>
            <p:cNvSpPr/>
            <p:nvPr/>
          </p:nvSpPr>
          <p:spPr>
            <a:xfrm>
              <a:off x="3535296" y="4018494"/>
              <a:ext cx="1381993" cy="7566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Viagens a serviço</a:t>
              </a:r>
            </a:p>
          </p:txBody>
        </p:sp>
        <p:sp>
          <p:nvSpPr>
            <p:cNvPr id="71" name="Retângulo 70">
              <a:extLst>
                <a:ext uri="{FF2B5EF4-FFF2-40B4-BE49-F238E27FC236}">
                  <a16:creationId xmlns:a16="http://schemas.microsoft.com/office/drawing/2014/main" id="{4867B73F-69FF-4F2B-AC25-1991F429FBA6}"/>
                </a:ext>
              </a:extLst>
            </p:cNvPr>
            <p:cNvSpPr/>
            <p:nvPr/>
          </p:nvSpPr>
          <p:spPr>
            <a:xfrm>
              <a:off x="4908041" y="2452444"/>
              <a:ext cx="1476665" cy="65797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Salários e Jetons</a:t>
              </a:r>
            </a:p>
          </p:txBody>
        </p:sp>
        <p:sp>
          <p:nvSpPr>
            <p:cNvPr id="72" name="Retângulo 71">
              <a:extLst>
                <a:ext uri="{FF2B5EF4-FFF2-40B4-BE49-F238E27FC236}">
                  <a16:creationId xmlns:a16="http://schemas.microsoft.com/office/drawing/2014/main" id="{465BE16D-579C-4332-8E68-C1A338FD80E0}"/>
                </a:ext>
              </a:extLst>
            </p:cNvPr>
            <p:cNvSpPr/>
            <p:nvPr/>
          </p:nvSpPr>
          <p:spPr>
            <a:xfrm>
              <a:off x="4908041" y="3110415"/>
              <a:ext cx="1476665" cy="66844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Honorários advocatícios</a:t>
              </a:r>
            </a:p>
          </p:txBody>
        </p:sp>
        <p:sp>
          <p:nvSpPr>
            <p:cNvPr id="73" name="Retângulo 72">
              <a:extLst>
                <a:ext uri="{FF2B5EF4-FFF2-40B4-BE49-F238E27FC236}">
                  <a16:creationId xmlns:a16="http://schemas.microsoft.com/office/drawing/2014/main" id="{BDD5E36D-E35B-4B87-927C-85AC5C13BFE6}"/>
                </a:ext>
              </a:extLst>
            </p:cNvPr>
            <p:cNvSpPr/>
            <p:nvPr/>
          </p:nvSpPr>
          <p:spPr>
            <a:xfrm>
              <a:off x="4906967" y="3764653"/>
              <a:ext cx="1476665" cy="6338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Rede de Transparência</a:t>
              </a:r>
            </a:p>
          </p:txBody>
        </p:sp>
        <p:sp>
          <p:nvSpPr>
            <p:cNvPr id="74" name="CaixaDeTexto 73">
              <a:extLst>
                <a:ext uri="{FF2B5EF4-FFF2-40B4-BE49-F238E27FC236}">
                  <a16:creationId xmlns:a16="http://schemas.microsoft.com/office/drawing/2014/main" id="{D1E4E980-2F45-4290-A73F-FF84B21FF69E}"/>
                </a:ext>
              </a:extLst>
            </p:cNvPr>
            <p:cNvSpPr txBox="1"/>
            <p:nvPr/>
          </p:nvSpPr>
          <p:spPr>
            <a:xfrm>
              <a:off x="657354" y="5601140"/>
              <a:ext cx="572068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2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Portal da Transparência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Páginas de Transparência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Sistema </a:t>
              </a:r>
              <a:r>
                <a:rPr kumimoji="0" lang="pt-BR" sz="18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Push</a:t>
              </a:r>
              <a:endParaRPr kumimoji="0" lang="pt-BR" sz="1800" b="0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Retângulo 74">
              <a:extLst>
                <a:ext uri="{FF2B5EF4-FFF2-40B4-BE49-F238E27FC236}">
                  <a16:creationId xmlns:a16="http://schemas.microsoft.com/office/drawing/2014/main" id="{A9E99402-6A5D-4263-973A-563FD01ABA8B}"/>
                </a:ext>
              </a:extLst>
            </p:cNvPr>
            <p:cNvSpPr/>
            <p:nvPr/>
          </p:nvSpPr>
          <p:spPr>
            <a:xfrm>
              <a:off x="633848" y="469109"/>
              <a:ext cx="11367655" cy="15356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CaixaDeTexto 75">
              <a:extLst>
                <a:ext uri="{FF2B5EF4-FFF2-40B4-BE49-F238E27FC236}">
                  <a16:creationId xmlns:a16="http://schemas.microsoft.com/office/drawing/2014/main" id="{59F311E7-34F6-426F-9990-3ED1A596EF46}"/>
                </a:ext>
              </a:extLst>
            </p:cNvPr>
            <p:cNvSpPr txBox="1"/>
            <p:nvPr/>
          </p:nvSpPr>
          <p:spPr>
            <a:xfrm>
              <a:off x="633846" y="542041"/>
              <a:ext cx="11466939" cy="13369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MONITORAMENTO E AVALIAÇÃO: </a:t>
              </a:r>
              <a:r>
                <a:rPr kumimoji="0" lang="pt-B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omissões, cumprimento de prazos, painel da LAI, relatórios da LAI, painel dos PDAs, EBT, transparência ativa, avaliação qualitativa de transparência, relatório anual do Congresso Nacional, </a:t>
              </a:r>
              <a:r>
                <a:rPr kumimoji="0" lang="pt-B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painel da LAI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CAPACITAÇÃO E INSTRUMENTALIZAÇÃO: </a:t>
              </a:r>
              <a:r>
                <a:rPr kumimoji="0" lang="pt-B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sistemas de transparência, recursos educativos, suporte, normas modelo, capacitação, cursos </a:t>
              </a:r>
              <a:r>
                <a:rPr kumimoji="0" lang="pt-B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EaD</a:t>
              </a:r>
              <a:r>
                <a:rPr kumimoji="0" lang="pt-B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vídeos </a:t>
              </a:r>
              <a:endPara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FOMENTO E CONTROLE SOCIAL: </a:t>
              </a:r>
              <a:r>
                <a:rPr kumimoji="0" lang="pt-BR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RedeSIC</a:t>
              </a:r>
              <a:r>
                <a:rPr kumimoji="0" lang="pt-B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EBT, Programa Pacto, abertura de bases, eventos e palestras, Olho Vivo no Dinheiro Público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NORMATIZAÇÃO: Leis, decretos, portarias, resoluções, enunciados etc.</a:t>
              </a:r>
            </a:p>
          </p:txBody>
        </p:sp>
        <p:sp>
          <p:nvSpPr>
            <p:cNvPr id="77" name="CaixaDeTexto 76">
              <a:extLst>
                <a:ext uri="{FF2B5EF4-FFF2-40B4-BE49-F238E27FC236}">
                  <a16:creationId xmlns:a16="http://schemas.microsoft.com/office/drawing/2014/main" id="{2246C6AE-DD0B-4DE5-AF2D-6BEA5264E7EC}"/>
                </a:ext>
              </a:extLst>
            </p:cNvPr>
            <p:cNvSpPr txBox="1"/>
            <p:nvPr/>
          </p:nvSpPr>
          <p:spPr>
            <a:xfrm>
              <a:off x="326067" y="55705"/>
              <a:ext cx="11675436" cy="37309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POLÍTICA DE TRANSPARÊNCIA</a:t>
              </a:r>
            </a:p>
          </p:txBody>
        </p:sp>
        <p:sp>
          <p:nvSpPr>
            <p:cNvPr id="78" name="CaixaDeTexto 77">
              <a:extLst>
                <a:ext uri="{FF2B5EF4-FFF2-40B4-BE49-F238E27FC236}">
                  <a16:creationId xmlns:a16="http://schemas.microsoft.com/office/drawing/2014/main" id="{9E46469F-E4F1-4AC1-A966-5E9C3E14EF52}"/>
                </a:ext>
              </a:extLst>
            </p:cNvPr>
            <p:cNvSpPr txBox="1"/>
            <p:nvPr/>
          </p:nvSpPr>
          <p:spPr>
            <a:xfrm>
              <a:off x="633847" y="2037057"/>
              <a:ext cx="5749785" cy="3693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TRANSPARÊNCIA ATIVA (Ampla divulgação)</a:t>
              </a:r>
            </a:p>
          </p:txBody>
        </p:sp>
        <p:sp>
          <p:nvSpPr>
            <p:cNvPr id="79" name="CaixaDeTexto 78">
              <a:extLst>
                <a:ext uri="{FF2B5EF4-FFF2-40B4-BE49-F238E27FC236}">
                  <a16:creationId xmlns:a16="http://schemas.microsoft.com/office/drawing/2014/main" id="{1C2919B2-6813-4378-86CD-3254B59A8ACC}"/>
                </a:ext>
              </a:extLst>
            </p:cNvPr>
            <p:cNvSpPr txBox="1"/>
            <p:nvPr/>
          </p:nvSpPr>
          <p:spPr>
            <a:xfrm>
              <a:off x="6395322" y="2048845"/>
              <a:ext cx="2857735" cy="36933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TRANSPARÊNCIA PASSIVA</a:t>
              </a:r>
            </a:p>
          </p:txBody>
        </p:sp>
        <p:pic>
          <p:nvPicPr>
            <p:cNvPr id="80" name="Imagem 79">
              <a:extLst>
                <a:ext uri="{FF2B5EF4-FFF2-40B4-BE49-F238E27FC236}">
                  <a16:creationId xmlns:a16="http://schemas.microsoft.com/office/drawing/2014/main" id="{53EDD55A-5A98-41C4-9A66-D4899BA87C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77" t="2242" r="477" b="1932"/>
            <a:stretch/>
          </p:blipFill>
          <p:spPr>
            <a:xfrm>
              <a:off x="6678800" y="3540520"/>
              <a:ext cx="2227054" cy="1322493"/>
            </a:xfrm>
            <a:prstGeom prst="rect">
              <a:avLst/>
            </a:prstGeom>
          </p:spPr>
        </p:pic>
        <p:sp>
          <p:nvSpPr>
            <p:cNvPr id="81" name="CaixaDeTexto 80">
              <a:extLst>
                <a:ext uri="{FF2B5EF4-FFF2-40B4-BE49-F238E27FC236}">
                  <a16:creationId xmlns:a16="http://schemas.microsoft.com/office/drawing/2014/main" id="{FCB250F0-3F23-4772-BA87-5300004FD573}"/>
                </a:ext>
              </a:extLst>
            </p:cNvPr>
            <p:cNvSpPr txBox="1"/>
            <p:nvPr/>
          </p:nvSpPr>
          <p:spPr>
            <a:xfrm>
              <a:off x="9253057" y="2048845"/>
              <a:ext cx="2740057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DADOS ABERTOS</a:t>
              </a:r>
            </a:p>
          </p:txBody>
        </p:sp>
        <p:sp>
          <p:nvSpPr>
            <p:cNvPr id="82" name="Retângulo 81">
              <a:extLst>
                <a:ext uri="{FF2B5EF4-FFF2-40B4-BE49-F238E27FC236}">
                  <a16:creationId xmlns:a16="http://schemas.microsoft.com/office/drawing/2014/main" id="{1DC689E4-EE1B-4906-A0B7-0CBC951FC1FE}"/>
                </a:ext>
              </a:extLst>
            </p:cNvPr>
            <p:cNvSpPr/>
            <p:nvPr/>
          </p:nvSpPr>
          <p:spPr>
            <a:xfrm>
              <a:off x="9278223" y="2442127"/>
              <a:ext cx="2698113" cy="30133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Planos de Dados Abertos 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Publicação de bases em formato aberto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Retângulo 82">
              <a:extLst>
                <a:ext uri="{FF2B5EF4-FFF2-40B4-BE49-F238E27FC236}">
                  <a16:creationId xmlns:a16="http://schemas.microsoft.com/office/drawing/2014/main" id="{91344B29-DB6D-46BE-BB71-74F43EA88698}"/>
                </a:ext>
              </a:extLst>
            </p:cNvPr>
            <p:cNvSpPr/>
            <p:nvPr/>
          </p:nvSpPr>
          <p:spPr>
            <a:xfrm>
              <a:off x="9278222" y="5455491"/>
              <a:ext cx="2698113" cy="13092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Painel dos Planos de Dados Abertos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Portal de Dados Abertos</a:t>
              </a:r>
            </a:p>
          </p:txBody>
        </p:sp>
        <p:sp>
          <p:nvSpPr>
            <p:cNvPr id="84" name="CaixaDeTexto 83">
              <a:extLst>
                <a:ext uri="{FF2B5EF4-FFF2-40B4-BE49-F238E27FC236}">
                  <a16:creationId xmlns:a16="http://schemas.microsoft.com/office/drawing/2014/main" id="{69522C10-754F-4E92-ADF5-33CF088D0277}"/>
                </a:ext>
              </a:extLst>
            </p:cNvPr>
            <p:cNvSpPr txBox="1"/>
            <p:nvPr/>
          </p:nvSpPr>
          <p:spPr>
            <a:xfrm>
              <a:off x="3397810" y="5547450"/>
              <a:ext cx="3207385" cy="12125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Sistema de Transparência Ativa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Painel de Municípios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Mapa Brasil Transparente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5" name="Imagem 84">
              <a:extLst>
                <a:ext uri="{FF2B5EF4-FFF2-40B4-BE49-F238E27FC236}">
                  <a16:creationId xmlns:a16="http://schemas.microsoft.com/office/drawing/2014/main" id="{9D7F65FE-DE1A-4EAB-A214-63CEE81B11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14950" y="3744918"/>
              <a:ext cx="2416270" cy="10255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1162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9B0796-76B3-40BB-8A1A-8D6D4D24E8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1" b="1210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600CBBC-D82F-40FF-945B-8ED1CA425893}"/>
              </a:ext>
            </a:extLst>
          </p:cNvPr>
          <p:cNvSpPr/>
          <p:nvPr/>
        </p:nvSpPr>
        <p:spPr>
          <a:xfrm>
            <a:off x="11207" y="5248102"/>
            <a:ext cx="12192000" cy="1609898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925347" y="5329776"/>
            <a:ext cx="10363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NOVAS FERRAMENTAS</a:t>
            </a:r>
          </a:p>
        </p:txBody>
      </p:sp>
    </p:spTree>
    <p:extLst>
      <p:ext uri="{BB962C8B-B14F-4D97-AF65-F5344CB8AC3E}">
        <p14:creationId xmlns:p14="http://schemas.microsoft.com/office/powerpoint/2010/main" val="255756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725E05B0-09D5-425A-BC4A-3FFE93DC9E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4" b="2863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19AD24-B4AB-4105-BE4F-14D1B54AEA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2239523" y="865456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REDES SOCIAIS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67C7276-E953-4688-AB94-C0E02607CA58}"/>
              </a:ext>
            </a:extLst>
          </p:cNvPr>
          <p:cNvCxnSpPr>
            <a:cxnSpLocks/>
          </p:cNvCxnSpPr>
          <p:nvPr/>
        </p:nvCxnSpPr>
        <p:spPr>
          <a:xfrm flipH="1" flipV="1">
            <a:off x="3045512" y="1534679"/>
            <a:ext cx="515479" cy="392929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CFBAC83-56F2-4D44-96B1-AFCE64E17C54}"/>
              </a:ext>
            </a:extLst>
          </p:cNvPr>
          <p:cNvCxnSpPr>
            <a:cxnSpLocks/>
          </p:cNvCxnSpPr>
          <p:nvPr/>
        </p:nvCxnSpPr>
        <p:spPr>
          <a:xfrm flipV="1">
            <a:off x="3045512" y="1158810"/>
            <a:ext cx="515479" cy="41041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F617B8C-50E6-4640-945E-FC312ABB004F}"/>
              </a:ext>
            </a:extLst>
          </p:cNvPr>
          <p:cNvCxnSpPr>
            <a:cxnSpLocks/>
          </p:cNvCxnSpPr>
          <p:nvPr/>
        </p:nvCxnSpPr>
        <p:spPr>
          <a:xfrm flipV="1">
            <a:off x="3049943" y="1401914"/>
            <a:ext cx="0" cy="28334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2972907-37DD-4A97-AF50-23EC49A5087E}"/>
              </a:ext>
            </a:extLst>
          </p:cNvPr>
          <p:cNvCxnSpPr>
            <a:cxnSpLocks/>
          </p:cNvCxnSpPr>
          <p:nvPr/>
        </p:nvCxnSpPr>
        <p:spPr>
          <a:xfrm flipV="1">
            <a:off x="3559325" y="1785935"/>
            <a:ext cx="0" cy="28334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E8C88FE-1829-422C-988B-CD70B61865D2}"/>
              </a:ext>
            </a:extLst>
          </p:cNvPr>
          <p:cNvCxnSpPr>
            <a:cxnSpLocks/>
          </p:cNvCxnSpPr>
          <p:nvPr/>
        </p:nvCxnSpPr>
        <p:spPr>
          <a:xfrm flipV="1">
            <a:off x="3559325" y="1058321"/>
            <a:ext cx="0" cy="28334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4">
            <a:extLst>
              <a:ext uri="{FF2B5EF4-FFF2-40B4-BE49-F238E27FC236}">
                <a16:creationId xmlns:a16="http://schemas.microsoft.com/office/drawing/2014/main" id="{13863069-E76E-4943-9BA2-FAD4B0D9E423}"/>
              </a:ext>
            </a:extLst>
          </p:cNvPr>
          <p:cNvSpPr txBox="1"/>
          <p:nvPr/>
        </p:nvSpPr>
        <p:spPr>
          <a:xfrm>
            <a:off x="4267200" y="2609196"/>
            <a:ext cx="6752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COLABORAÇÃO</a:t>
            </a:r>
          </a:p>
        </p:txBody>
      </p:sp>
      <p:cxnSp>
        <p:nvCxnSpPr>
          <p:cNvPr id="12" name="Straight Connector 7">
            <a:extLst>
              <a:ext uri="{FF2B5EF4-FFF2-40B4-BE49-F238E27FC236}">
                <a16:creationId xmlns:a16="http://schemas.microsoft.com/office/drawing/2014/main" id="{E26FD1B3-947C-4E38-9305-3F1BD8BF7312}"/>
              </a:ext>
            </a:extLst>
          </p:cNvPr>
          <p:cNvCxnSpPr>
            <a:cxnSpLocks/>
          </p:cNvCxnSpPr>
          <p:nvPr/>
        </p:nvCxnSpPr>
        <p:spPr>
          <a:xfrm>
            <a:off x="2510444" y="3634780"/>
            <a:ext cx="1379913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">
            <a:extLst>
              <a:ext uri="{FF2B5EF4-FFF2-40B4-BE49-F238E27FC236}">
                <a16:creationId xmlns:a16="http://schemas.microsoft.com/office/drawing/2014/main" id="{28841D68-2A52-4813-BCC5-46D5197B1BDC}"/>
              </a:ext>
            </a:extLst>
          </p:cNvPr>
          <p:cNvCxnSpPr>
            <a:cxnSpLocks/>
          </p:cNvCxnSpPr>
          <p:nvPr/>
        </p:nvCxnSpPr>
        <p:spPr>
          <a:xfrm flipH="1" flipV="1">
            <a:off x="2887287" y="2677238"/>
            <a:ext cx="708242" cy="95754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9">
            <a:extLst>
              <a:ext uri="{FF2B5EF4-FFF2-40B4-BE49-F238E27FC236}">
                <a16:creationId xmlns:a16="http://schemas.microsoft.com/office/drawing/2014/main" id="{FAC3ECA6-F9D7-4F1E-84D0-E2B441997468}"/>
              </a:ext>
            </a:extLst>
          </p:cNvPr>
          <p:cNvCxnSpPr>
            <a:cxnSpLocks/>
          </p:cNvCxnSpPr>
          <p:nvPr/>
        </p:nvCxnSpPr>
        <p:spPr>
          <a:xfrm flipV="1">
            <a:off x="2324583" y="2920214"/>
            <a:ext cx="767841" cy="94797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4">
            <a:extLst>
              <a:ext uri="{FF2B5EF4-FFF2-40B4-BE49-F238E27FC236}">
                <a16:creationId xmlns:a16="http://schemas.microsoft.com/office/drawing/2014/main" id="{A5903DB2-1E00-4D67-8330-CED3F6B0B0D5}"/>
              </a:ext>
            </a:extLst>
          </p:cNvPr>
          <p:cNvSpPr txBox="1"/>
          <p:nvPr/>
        </p:nvSpPr>
        <p:spPr>
          <a:xfrm>
            <a:off x="2144345" y="4354087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INCORPORAR GRÁFICO</a:t>
            </a:r>
          </a:p>
        </p:txBody>
      </p:sp>
      <p:cxnSp>
        <p:nvCxnSpPr>
          <p:cNvPr id="16" name="Straight Connector 11">
            <a:extLst>
              <a:ext uri="{FF2B5EF4-FFF2-40B4-BE49-F238E27FC236}">
                <a16:creationId xmlns:a16="http://schemas.microsoft.com/office/drawing/2014/main" id="{9CEB07CD-AEBC-46EA-8553-CC1B245BBB3E}"/>
              </a:ext>
            </a:extLst>
          </p:cNvPr>
          <p:cNvCxnSpPr>
            <a:cxnSpLocks/>
          </p:cNvCxnSpPr>
          <p:nvPr/>
        </p:nvCxnSpPr>
        <p:spPr>
          <a:xfrm flipV="1">
            <a:off x="9854884" y="4981313"/>
            <a:ext cx="0" cy="45514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4">
            <a:extLst>
              <a:ext uri="{FF2B5EF4-FFF2-40B4-BE49-F238E27FC236}">
                <a16:creationId xmlns:a16="http://schemas.microsoft.com/office/drawing/2014/main" id="{41146029-CAD4-48D4-A864-B79FE9CD3E4D}"/>
              </a:ext>
            </a:extLst>
          </p:cNvPr>
          <p:cNvCxnSpPr>
            <a:cxnSpLocks/>
          </p:cNvCxnSpPr>
          <p:nvPr/>
        </p:nvCxnSpPr>
        <p:spPr>
          <a:xfrm flipV="1">
            <a:off x="10044506" y="4611939"/>
            <a:ext cx="0" cy="82451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D786C460-7368-4B79-9AFF-99F4EF678196}"/>
              </a:ext>
            </a:extLst>
          </p:cNvPr>
          <p:cNvCxnSpPr>
            <a:cxnSpLocks/>
          </p:cNvCxnSpPr>
          <p:nvPr/>
        </p:nvCxnSpPr>
        <p:spPr>
          <a:xfrm flipV="1">
            <a:off x="10234498" y="4981313"/>
            <a:ext cx="0" cy="45514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9D093EEB-3F70-4A95-9329-EE70043A959B}"/>
              </a:ext>
            </a:extLst>
          </p:cNvPr>
          <p:cNvCxnSpPr>
            <a:cxnSpLocks/>
          </p:cNvCxnSpPr>
          <p:nvPr/>
        </p:nvCxnSpPr>
        <p:spPr>
          <a:xfrm flipV="1">
            <a:off x="10424120" y="4611939"/>
            <a:ext cx="0" cy="82451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56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9DEBA2-E3B5-41A1-BF94-5516EE5090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98"/>
          <a:stretch/>
        </p:blipFill>
        <p:spPr>
          <a:xfrm>
            <a:off x="-16064" y="0"/>
            <a:ext cx="12208064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19AD24-B4AB-4105-BE4F-14D1B54AEA4D}"/>
              </a:ext>
            </a:extLst>
          </p:cNvPr>
          <p:cNvSpPr/>
          <p:nvPr/>
        </p:nvSpPr>
        <p:spPr>
          <a:xfrm>
            <a:off x="0" y="0"/>
            <a:ext cx="12208064" cy="6858000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2332526" y="933440"/>
            <a:ext cx="82603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NOTIFICAÇÕES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D9167BF-1EBB-4D7B-852F-A2374E9F9108}"/>
              </a:ext>
            </a:extLst>
          </p:cNvPr>
          <p:cNvCxnSpPr>
            <a:cxnSpLocks/>
          </p:cNvCxnSpPr>
          <p:nvPr/>
        </p:nvCxnSpPr>
        <p:spPr>
          <a:xfrm flipH="1">
            <a:off x="3069588" y="1950149"/>
            <a:ext cx="89786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7CCF3C-7B2E-48E8-BDEB-00B0FE0D0157}"/>
              </a:ext>
            </a:extLst>
          </p:cNvPr>
          <p:cNvCxnSpPr>
            <a:cxnSpLocks/>
          </p:cNvCxnSpPr>
          <p:nvPr/>
        </p:nvCxnSpPr>
        <p:spPr>
          <a:xfrm flipH="1">
            <a:off x="3219217" y="1743255"/>
            <a:ext cx="748231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9D41B03-3B73-4685-AD51-F7289B3BE597}"/>
              </a:ext>
            </a:extLst>
          </p:cNvPr>
          <p:cNvCxnSpPr>
            <a:cxnSpLocks/>
          </p:cNvCxnSpPr>
          <p:nvPr/>
        </p:nvCxnSpPr>
        <p:spPr>
          <a:xfrm flipH="1">
            <a:off x="3352220" y="1536360"/>
            <a:ext cx="61522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CBA2F48-FA44-476F-A170-9B3DFACA521D}"/>
              </a:ext>
            </a:extLst>
          </p:cNvPr>
          <p:cNvCxnSpPr>
            <a:cxnSpLocks/>
          </p:cNvCxnSpPr>
          <p:nvPr/>
        </p:nvCxnSpPr>
        <p:spPr>
          <a:xfrm flipH="1">
            <a:off x="3485224" y="1329465"/>
            <a:ext cx="48222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">
            <a:extLst>
              <a:ext uri="{FF2B5EF4-FFF2-40B4-BE49-F238E27FC236}">
                <a16:creationId xmlns:a16="http://schemas.microsoft.com/office/drawing/2014/main" id="{0F1A2CD3-1B20-4865-BEB5-2BFA41B79AC1}"/>
              </a:ext>
            </a:extLst>
          </p:cNvPr>
          <p:cNvSpPr txBox="1"/>
          <p:nvPr/>
        </p:nvSpPr>
        <p:spPr>
          <a:xfrm>
            <a:off x="2968629" y="2449170"/>
            <a:ext cx="7955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DADOS ABERTOS E APIs</a:t>
            </a:r>
          </a:p>
        </p:txBody>
      </p:sp>
      <p:cxnSp>
        <p:nvCxnSpPr>
          <p:cNvPr id="22" name="Straight Connector 12">
            <a:extLst>
              <a:ext uri="{FF2B5EF4-FFF2-40B4-BE49-F238E27FC236}">
                <a16:creationId xmlns:a16="http://schemas.microsoft.com/office/drawing/2014/main" id="{E702673A-76FB-471B-A149-315FBA231E6E}"/>
              </a:ext>
            </a:extLst>
          </p:cNvPr>
          <p:cNvCxnSpPr>
            <a:cxnSpLocks/>
          </p:cNvCxnSpPr>
          <p:nvPr/>
        </p:nvCxnSpPr>
        <p:spPr>
          <a:xfrm>
            <a:off x="1613292" y="2884280"/>
            <a:ext cx="82070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3">
            <a:extLst>
              <a:ext uri="{FF2B5EF4-FFF2-40B4-BE49-F238E27FC236}">
                <a16:creationId xmlns:a16="http://schemas.microsoft.com/office/drawing/2014/main" id="{36CA4187-FDA8-4283-AA6C-ECE3FA3E9730}"/>
              </a:ext>
            </a:extLst>
          </p:cNvPr>
          <p:cNvCxnSpPr>
            <a:cxnSpLocks/>
          </p:cNvCxnSpPr>
          <p:nvPr/>
        </p:nvCxnSpPr>
        <p:spPr>
          <a:xfrm>
            <a:off x="1613292" y="3708796"/>
            <a:ext cx="82070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1">
            <a:extLst>
              <a:ext uri="{FF2B5EF4-FFF2-40B4-BE49-F238E27FC236}">
                <a16:creationId xmlns:a16="http://schemas.microsoft.com/office/drawing/2014/main" id="{C1C542CD-6362-47B8-A4E2-D13A7062F292}"/>
              </a:ext>
            </a:extLst>
          </p:cNvPr>
          <p:cNvCxnSpPr>
            <a:cxnSpLocks/>
          </p:cNvCxnSpPr>
          <p:nvPr/>
        </p:nvCxnSpPr>
        <p:spPr>
          <a:xfrm flipV="1">
            <a:off x="1639891" y="2884280"/>
            <a:ext cx="0" cy="8245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14">
            <a:extLst>
              <a:ext uri="{FF2B5EF4-FFF2-40B4-BE49-F238E27FC236}">
                <a16:creationId xmlns:a16="http://schemas.microsoft.com/office/drawing/2014/main" id="{E77260A6-87A8-450A-B7D8-BA0B510BD4C1}"/>
              </a:ext>
            </a:extLst>
          </p:cNvPr>
          <p:cNvCxnSpPr>
            <a:cxnSpLocks/>
          </p:cNvCxnSpPr>
          <p:nvPr/>
        </p:nvCxnSpPr>
        <p:spPr>
          <a:xfrm flipV="1">
            <a:off x="2405860" y="2884280"/>
            <a:ext cx="0" cy="82451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5">
            <a:extLst>
              <a:ext uri="{FF2B5EF4-FFF2-40B4-BE49-F238E27FC236}">
                <a16:creationId xmlns:a16="http://schemas.microsoft.com/office/drawing/2014/main" id="{6EECB8C0-0EDE-45E6-877E-87E278614281}"/>
              </a:ext>
            </a:extLst>
          </p:cNvPr>
          <p:cNvCxnSpPr>
            <a:cxnSpLocks/>
          </p:cNvCxnSpPr>
          <p:nvPr/>
        </p:nvCxnSpPr>
        <p:spPr>
          <a:xfrm>
            <a:off x="1816492" y="2696320"/>
            <a:ext cx="82070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6">
            <a:extLst>
              <a:ext uri="{FF2B5EF4-FFF2-40B4-BE49-F238E27FC236}">
                <a16:creationId xmlns:a16="http://schemas.microsoft.com/office/drawing/2014/main" id="{B3C50462-04FE-46BD-BE6D-F70FDBFB98D2}"/>
              </a:ext>
            </a:extLst>
          </p:cNvPr>
          <p:cNvCxnSpPr>
            <a:cxnSpLocks/>
          </p:cNvCxnSpPr>
          <p:nvPr/>
        </p:nvCxnSpPr>
        <p:spPr>
          <a:xfrm>
            <a:off x="1816492" y="3520836"/>
            <a:ext cx="82070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17">
            <a:extLst>
              <a:ext uri="{FF2B5EF4-FFF2-40B4-BE49-F238E27FC236}">
                <a16:creationId xmlns:a16="http://schemas.microsoft.com/office/drawing/2014/main" id="{4934D2A7-1212-435D-9DB7-2E1F8D83A853}"/>
              </a:ext>
            </a:extLst>
          </p:cNvPr>
          <p:cNvCxnSpPr>
            <a:cxnSpLocks/>
          </p:cNvCxnSpPr>
          <p:nvPr/>
        </p:nvCxnSpPr>
        <p:spPr>
          <a:xfrm flipV="1">
            <a:off x="1843091" y="2696320"/>
            <a:ext cx="0" cy="8245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8">
            <a:extLst>
              <a:ext uri="{FF2B5EF4-FFF2-40B4-BE49-F238E27FC236}">
                <a16:creationId xmlns:a16="http://schemas.microsoft.com/office/drawing/2014/main" id="{45F49AC7-E39F-47FB-A248-28C9E1516943}"/>
              </a:ext>
            </a:extLst>
          </p:cNvPr>
          <p:cNvCxnSpPr>
            <a:cxnSpLocks/>
          </p:cNvCxnSpPr>
          <p:nvPr/>
        </p:nvCxnSpPr>
        <p:spPr>
          <a:xfrm flipV="1">
            <a:off x="2609060" y="2696320"/>
            <a:ext cx="0" cy="82451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">
            <a:extLst>
              <a:ext uri="{FF2B5EF4-FFF2-40B4-BE49-F238E27FC236}">
                <a16:creationId xmlns:a16="http://schemas.microsoft.com/office/drawing/2014/main" id="{6D0433C4-89A4-4461-BEF2-E575B1AECE65}"/>
              </a:ext>
            </a:extLst>
          </p:cNvPr>
          <p:cNvSpPr txBox="1"/>
          <p:nvPr/>
        </p:nvSpPr>
        <p:spPr>
          <a:xfrm>
            <a:off x="3543147" y="4105885"/>
            <a:ext cx="73126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QR CODE</a:t>
            </a:r>
          </a:p>
        </p:txBody>
      </p:sp>
      <p:cxnSp>
        <p:nvCxnSpPr>
          <p:cNvPr id="31" name="Straight Connector 12">
            <a:extLst>
              <a:ext uri="{FF2B5EF4-FFF2-40B4-BE49-F238E27FC236}">
                <a16:creationId xmlns:a16="http://schemas.microsoft.com/office/drawing/2014/main" id="{B3DCC048-A47F-4A8C-9989-A44953333E80}"/>
              </a:ext>
            </a:extLst>
          </p:cNvPr>
          <p:cNvCxnSpPr>
            <a:cxnSpLocks/>
          </p:cNvCxnSpPr>
          <p:nvPr/>
        </p:nvCxnSpPr>
        <p:spPr>
          <a:xfrm>
            <a:off x="7110013" y="4221610"/>
            <a:ext cx="3512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11">
            <a:extLst>
              <a:ext uri="{FF2B5EF4-FFF2-40B4-BE49-F238E27FC236}">
                <a16:creationId xmlns:a16="http://schemas.microsoft.com/office/drawing/2014/main" id="{C2255117-B018-48CE-9820-DA7EBA885EC3}"/>
              </a:ext>
            </a:extLst>
          </p:cNvPr>
          <p:cNvCxnSpPr>
            <a:cxnSpLocks/>
          </p:cNvCxnSpPr>
          <p:nvPr/>
        </p:nvCxnSpPr>
        <p:spPr>
          <a:xfrm flipV="1">
            <a:off x="7115555" y="4193209"/>
            <a:ext cx="0" cy="40035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2">
            <a:extLst>
              <a:ext uri="{FF2B5EF4-FFF2-40B4-BE49-F238E27FC236}">
                <a16:creationId xmlns:a16="http://schemas.microsoft.com/office/drawing/2014/main" id="{AF666D7D-A35D-4A47-86DD-7A1C447C574D}"/>
              </a:ext>
            </a:extLst>
          </p:cNvPr>
          <p:cNvCxnSpPr>
            <a:cxnSpLocks/>
          </p:cNvCxnSpPr>
          <p:nvPr/>
        </p:nvCxnSpPr>
        <p:spPr>
          <a:xfrm>
            <a:off x="7104471" y="5447271"/>
            <a:ext cx="3512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23">
            <a:extLst>
              <a:ext uri="{FF2B5EF4-FFF2-40B4-BE49-F238E27FC236}">
                <a16:creationId xmlns:a16="http://schemas.microsoft.com/office/drawing/2014/main" id="{31C22663-169B-48C0-86ED-556C5122637D}"/>
              </a:ext>
            </a:extLst>
          </p:cNvPr>
          <p:cNvCxnSpPr>
            <a:cxnSpLocks/>
          </p:cNvCxnSpPr>
          <p:nvPr/>
        </p:nvCxnSpPr>
        <p:spPr>
          <a:xfrm flipV="1">
            <a:off x="7110013" y="5075318"/>
            <a:ext cx="0" cy="40035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24">
            <a:extLst>
              <a:ext uri="{FF2B5EF4-FFF2-40B4-BE49-F238E27FC236}">
                <a16:creationId xmlns:a16="http://schemas.microsoft.com/office/drawing/2014/main" id="{D442C84B-B790-400C-BFE4-9CC0AAF05FB4}"/>
              </a:ext>
            </a:extLst>
          </p:cNvPr>
          <p:cNvCxnSpPr>
            <a:cxnSpLocks/>
          </p:cNvCxnSpPr>
          <p:nvPr/>
        </p:nvCxnSpPr>
        <p:spPr>
          <a:xfrm>
            <a:off x="7944057" y="4221610"/>
            <a:ext cx="3512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25">
            <a:extLst>
              <a:ext uri="{FF2B5EF4-FFF2-40B4-BE49-F238E27FC236}">
                <a16:creationId xmlns:a16="http://schemas.microsoft.com/office/drawing/2014/main" id="{D5E635CF-6DAF-40EF-AC11-D18DAACD80CB}"/>
              </a:ext>
            </a:extLst>
          </p:cNvPr>
          <p:cNvCxnSpPr>
            <a:cxnSpLocks/>
          </p:cNvCxnSpPr>
          <p:nvPr/>
        </p:nvCxnSpPr>
        <p:spPr>
          <a:xfrm flipV="1">
            <a:off x="8295257" y="4193209"/>
            <a:ext cx="0" cy="40035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26">
            <a:extLst>
              <a:ext uri="{FF2B5EF4-FFF2-40B4-BE49-F238E27FC236}">
                <a16:creationId xmlns:a16="http://schemas.microsoft.com/office/drawing/2014/main" id="{F83F32D5-5336-48D0-8391-E2E1C6B1D05A}"/>
              </a:ext>
            </a:extLst>
          </p:cNvPr>
          <p:cNvCxnSpPr>
            <a:cxnSpLocks/>
          </p:cNvCxnSpPr>
          <p:nvPr/>
        </p:nvCxnSpPr>
        <p:spPr>
          <a:xfrm>
            <a:off x="7971767" y="5447271"/>
            <a:ext cx="34565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27">
            <a:extLst>
              <a:ext uri="{FF2B5EF4-FFF2-40B4-BE49-F238E27FC236}">
                <a16:creationId xmlns:a16="http://schemas.microsoft.com/office/drawing/2014/main" id="{DFBAD39B-CBDD-461E-A84A-CF9E4BF3561F}"/>
              </a:ext>
            </a:extLst>
          </p:cNvPr>
          <p:cNvCxnSpPr>
            <a:cxnSpLocks/>
          </p:cNvCxnSpPr>
          <p:nvPr/>
        </p:nvCxnSpPr>
        <p:spPr>
          <a:xfrm flipV="1">
            <a:off x="8289715" y="5046915"/>
            <a:ext cx="0" cy="40035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95A4292-A231-4648-A022-84528D5DC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80792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600CBBC-D82F-40FF-945B-8ED1CA425893}"/>
              </a:ext>
            </a:extLst>
          </p:cNvPr>
          <p:cNvSpPr/>
          <p:nvPr/>
        </p:nvSpPr>
        <p:spPr>
          <a:xfrm>
            <a:off x="-21" y="5248102"/>
            <a:ext cx="12203228" cy="1609898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925347" y="5329776"/>
            <a:ext cx="10363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RECURSOS DE APOIO</a:t>
            </a:r>
          </a:p>
        </p:txBody>
      </p:sp>
    </p:spTree>
    <p:extLst>
      <p:ext uri="{BB962C8B-B14F-4D97-AF65-F5344CB8AC3E}">
        <p14:creationId xmlns:p14="http://schemas.microsoft.com/office/powerpoint/2010/main" val="81579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1EAC99-810C-4714-976E-4E0EE95D1D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6" b="968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19AD24-B4AB-4105-BE4F-14D1B54AEA4D}"/>
              </a:ext>
            </a:extLst>
          </p:cNvPr>
          <p:cNvSpPr/>
          <p:nvPr/>
        </p:nvSpPr>
        <p:spPr>
          <a:xfrm>
            <a:off x="10632" y="0"/>
            <a:ext cx="12191999" cy="6858000"/>
          </a:xfrm>
          <a:prstGeom prst="rect">
            <a:avLst/>
          </a:prstGeom>
          <a:solidFill>
            <a:schemeClr val="accent1">
              <a:lumMod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EF07D-5F9E-45CD-AC16-81358BE2E5FE}"/>
              </a:ext>
            </a:extLst>
          </p:cNvPr>
          <p:cNvSpPr txBox="1"/>
          <p:nvPr/>
        </p:nvSpPr>
        <p:spPr>
          <a:xfrm>
            <a:off x="1758836" y="844192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AJUDA DE CONTEXTO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CABBCB-DCDB-449A-8099-70D743A9FEB1}"/>
              </a:ext>
            </a:extLst>
          </p:cNvPr>
          <p:cNvCxnSpPr>
            <a:cxnSpLocks/>
          </p:cNvCxnSpPr>
          <p:nvPr/>
        </p:nvCxnSpPr>
        <p:spPr>
          <a:xfrm flipV="1">
            <a:off x="2092971" y="728814"/>
            <a:ext cx="0" cy="124331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FDC382-BC38-40F5-9235-B791AF27C00B}"/>
              </a:ext>
            </a:extLst>
          </p:cNvPr>
          <p:cNvCxnSpPr>
            <a:cxnSpLocks/>
          </p:cNvCxnSpPr>
          <p:nvPr/>
        </p:nvCxnSpPr>
        <p:spPr>
          <a:xfrm flipV="1">
            <a:off x="10120294" y="1156919"/>
            <a:ext cx="0" cy="124331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4">
            <a:extLst>
              <a:ext uri="{FF2B5EF4-FFF2-40B4-BE49-F238E27FC236}">
                <a16:creationId xmlns:a16="http://schemas.microsoft.com/office/drawing/2014/main" id="{B917425D-EAF4-4299-878C-ACE9F8BCED3B}"/>
              </a:ext>
            </a:extLst>
          </p:cNvPr>
          <p:cNvSpPr txBox="1"/>
          <p:nvPr/>
        </p:nvSpPr>
        <p:spPr>
          <a:xfrm>
            <a:off x="2434701" y="3182566"/>
            <a:ext cx="86955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 Condensed" panose="020B0506020104020203" pitchFamily="34" charset="0"/>
                <a:ea typeface="+mn-ea"/>
                <a:cs typeface="+mn-cs"/>
              </a:rPr>
              <a:t>REDE DE TRANSPARÊNCIA</a:t>
            </a:r>
          </a:p>
        </p:txBody>
      </p:sp>
      <p:cxnSp>
        <p:nvCxnSpPr>
          <p:cNvPr id="15" name="Straight Connector 13">
            <a:extLst>
              <a:ext uri="{FF2B5EF4-FFF2-40B4-BE49-F238E27FC236}">
                <a16:creationId xmlns:a16="http://schemas.microsoft.com/office/drawing/2014/main" id="{F9A026AC-36DC-4D63-8188-CB3852432BAD}"/>
              </a:ext>
            </a:extLst>
          </p:cNvPr>
          <p:cNvCxnSpPr>
            <a:cxnSpLocks/>
          </p:cNvCxnSpPr>
          <p:nvPr/>
        </p:nvCxnSpPr>
        <p:spPr>
          <a:xfrm>
            <a:off x="1426610" y="4020316"/>
            <a:ext cx="764212" cy="372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1">
            <a:extLst>
              <a:ext uri="{FF2B5EF4-FFF2-40B4-BE49-F238E27FC236}">
                <a16:creationId xmlns:a16="http://schemas.microsoft.com/office/drawing/2014/main" id="{404E0456-718B-4D02-B75C-E08522D5C9B0}"/>
              </a:ext>
            </a:extLst>
          </p:cNvPr>
          <p:cNvCxnSpPr>
            <a:cxnSpLocks/>
          </p:cNvCxnSpPr>
          <p:nvPr/>
        </p:nvCxnSpPr>
        <p:spPr>
          <a:xfrm flipV="1">
            <a:off x="1634916" y="3551727"/>
            <a:ext cx="207051" cy="7082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8">
            <a:extLst>
              <a:ext uri="{FF2B5EF4-FFF2-40B4-BE49-F238E27FC236}">
                <a16:creationId xmlns:a16="http://schemas.microsoft.com/office/drawing/2014/main" id="{3F268597-A04B-4EF3-983B-9AD42BCBC6D9}"/>
              </a:ext>
            </a:extLst>
          </p:cNvPr>
          <p:cNvCxnSpPr>
            <a:cxnSpLocks/>
          </p:cNvCxnSpPr>
          <p:nvPr/>
        </p:nvCxnSpPr>
        <p:spPr>
          <a:xfrm flipV="1">
            <a:off x="1915818" y="3560860"/>
            <a:ext cx="207051" cy="70822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9">
            <a:extLst>
              <a:ext uri="{FF2B5EF4-FFF2-40B4-BE49-F238E27FC236}">
                <a16:creationId xmlns:a16="http://schemas.microsoft.com/office/drawing/2014/main" id="{C095901D-F758-458D-B715-94543FC8B48E}"/>
              </a:ext>
            </a:extLst>
          </p:cNvPr>
          <p:cNvCxnSpPr>
            <a:cxnSpLocks/>
          </p:cNvCxnSpPr>
          <p:nvPr/>
        </p:nvCxnSpPr>
        <p:spPr>
          <a:xfrm>
            <a:off x="1533712" y="3784160"/>
            <a:ext cx="764212" cy="372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45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esultado de imagem para ACESSO A INFORMAÇÃO">
            <a:extLst>
              <a:ext uri="{FF2B5EF4-FFF2-40B4-BE49-F238E27FC236}">
                <a16:creationId xmlns:a16="http://schemas.microsoft.com/office/drawing/2014/main" id="{8409A93D-2A14-4BFE-935C-63F338381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75" y="0"/>
            <a:ext cx="6800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60A15821-902C-4947-8A06-E40B9558CC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F502BB-3742-4DE1-B96A-106D486C7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75641"/>
            <a:ext cx="9144000" cy="2387600"/>
          </a:xfrm>
        </p:spPr>
        <p:txBody>
          <a:bodyPr anchor="ctr">
            <a:normAutofit/>
          </a:bodyPr>
          <a:lstStyle/>
          <a:p>
            <a:pPr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ACESSO À INFORMAÇÃO</a:t>
            </a:r>
          </a:p>
        </p:txBody>
      </p:sp>
      <p:sp>
        <p:nvSpPr>
          <p:cNvPr id="5" name="Meio-quadro 4">
            <a:extLst>
              <a:ext uri="{FF2B5EF4-FFF2-40B4-BE49-F238E27FC236}">
                <a16:creationId xmlns:a16="http://schemas.microsoft.com/office/drawing/2014/main" id="{2BBE1E45-8185-452D-BB18-752B45F55290}"/>
              </a:ext>
            </a:extLst>
          </p:cNvPr>
          <p:cNvSpPr/>
          <p:nvPr/>
        </p:nvSpPr>
        <p:spPr>
          <a:xfrm>
            <a:off x="2293917" y="1508166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Meio-quadro 8">
            <a:extLst>
              <a:ext uri="{FF2B5EF4-FFF2-40B4-BE49-F238E27FC236}">
                <a16:creationId xmlns:a16="http://schemas.microsoft.com/office/drawing/2014/main" id="{6E45D3E9-4E88-48EB-8458-3FB65DD29B96}"/>
              </a:ext>
            </a:extLst>
          </p:cNvPr>
          <p:cNvSpPr/>
          <p:nvPr/>
        </p:nvSpPr>
        <p:spPr>
          <a:xfrm rot="16200000">
            <a:off x="2293917" y="3610903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Meio-quadro 9">
            <a:extLst>
              <a:ext uri="{FF2B5EF4-FFF2-40B4-BE49-F238E27FC236}">
                <a16:creationId xmlns:a16="http://schemas.microsoft.com/office/drawing/2014/main" id="{68E72664-0990-425D-9BC8-619FD72E1C2B}"/>
              </a:ext>
            </a:extLst>
          </p:cNvPr>
          <p:cNvSpPr/>
          <p:nvPr/>
        </p:nvSpPr>
        <p:spPr>
          <a:xfrm flipH="1">
            <a:off x="8562111" y="1508166"/>
            <a:ext cx="1270660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Meio-quadro 10">
            <a:extLst>
              <a:ext uri="{FF2B5EF4-FFF2-40B4-BE49-F238E27FC236}">
                <a16:creationId xmlns:a16="http://schemas.microsoft.com/office/drawing/2014/main" id="{6412D34B-E382-4017-B00D-BBBFB097F8FD}"/>
              </a:ext>
            </a:extLst>
          </p:cNvPr>
          <p:cNvSpPr/>
          <p:nvPr/>
        </p:nvSpPr>
        <p:spPr>
          <a:xfrm rot="16200000" flipV="1">
            <a:off x="8573986" y="3599027"/>
            <a:ext cx="1246909" cy="1270660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5BF72405-4006-4441-985F-EFFBD0328299}"/>
              </a:ext>
            </a:extLst>
          </p:cNvPr>
          <p:cNvSpPr txBox="1">
            <a:spLocks/>
          </p:cNvSpPr>
          <p:nvPr/>
        </p:nvSpPr>
        <p:spPr>
          <a:xfrm>
            <a:off x="2410691" y="3457883"/>
            <a:ext cx="7338952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pt-BR" sz="28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IMPLEMENTAÇÃO E MONITORAMENTO</a:t>
            </a:r>
          </a:p>
        </p:txBody>
      </p:sp>
    </p:spTree>
    <p:extLst>
      <p:ext uri="{BB962C8B-B14F-4D97-AF65-F5344CB8AC3E}">
        <p14:creationId xmlns:p14="http://schemas.microsoft.com/office/powerpoint/2010/main" val="4284561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>
            <a:extLst>
              <a:ext uri="{FF2B5EF4-FFF2-40B4-BE49-F238E27FC236}">
                <a16:creationId xmlns:a16="http://schemas.microsoft.com/office/drawing/2014/main" id="{67DE5672-922A-4457-BB70-6F7D3527FE75}"/>
              </a:ext>
            </a:extLst>
          </p:cNvPr>
          <p:cNvSpPr txBox="1">
            <a:spLocks/>
          </p:cNvSpPr>
          <p:nvPr/>
        </p:nvSpPr>
        <p:spPr>
          <a:xfrm>
            <a:off x="743" y="0"/>
            <a:ext cx="4677583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 algn="ctr">
              <a:lnSpc>
                <a:spcPct val="70000"/>
              </a:lnSpc>
            </a:pPr>
            <a:r>
              <a:rPr lang="pt-BR" sz="70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MONITORAMENTO</a:t>
            </a:r>
          </a:p>
          <a:p>
            <a:pPr marL="108000" algn="ctr">
              <a:lnSpc>
                <a:spcPct val="70000"/>
              </a:lnSpc>
            </a:pPr>
            <a:r>
              <a:rPr lang="pt-BR" sz="70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DA LAI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462CD2CD-3927-4B91-B85B-5BD06911D1E2}"/>
              </a:ext>
            </a:extLst>
          </p:cNvPr>
          <p:cNvSpPr txBox="1"/>
          <p:nvPr/>
        </p:nvSpPr>
        <p:spPr>
          <a:xfrm>
            <a:off x="5478151" y="382567"/>
            <a:ext cx="6071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solidFill>
                  <a:srgbClr val="002543"/>
                </a:solidFill>
              </a:rPr>
              <a:t>Implementação e monitoramento da LAI</a:t>
            </a:r>
          </a:p>
        </p:txBody>
      </p:sp>
      <p:pic>
        <p:nvPicPr>
          <p:cNvPr id="26" name="Picture 2" descr="Resultado de imagem para LUPA ICONE FREE">
            <a:extLst>
              <a:ext uri="{FF2B5EF4-FFF2-40B4-BE49-F238E27FC236}">
                <a16:creationId xmlns:a16="http://schemas.microsoft.com/office/drawing/2014/main" id="{6F66A54F-B56B-4B70-9D1F-501F9FBDC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060" y="1614697"/>
            <a:ext cx="320046" cy="32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Resultado de imagem para SUPPORT ICON FREE">
            <a:extLst>
              <a:ext uri="{FF2B5EF4-FFF2-40B4-BE49-F238E27FC236}">
                <a16:creationId xmlns:a16="http://schemas.microsoft.com/office/drawing/2014/main" id="{58915969-A305-4FBC-AEA1-4D4571001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214" y="2440607"/>
            <a:ext cx="443130" cy="44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Resultado de imagem para REPORT ICON FREE">
            <a:extLst>
              <a:ext uri="{FF2B5EF4-FFF2-40B4-BE49-F238E27FC236}">
                <a16:creationId xmlns:a16="http://schemas.microsoft.com/office/drawing/2014/main" id="{41B0D6B8-CB8E-476B-8CE4-BFB4E5383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985" y="3359947"/>
            <a:ext cx="380855" cy="38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Resultado de imagem para TRAINING ICON FREE">
            <a:extLst>
              <a:ext uri="{FF2B5EF4-FFF2-40B4-BE49-F238E27FC236}">
                <a16:creationId xmlns:a16="http://schemas.microsoft.com/office/drawing/2014/main" id="{63B43D0B-7452-4794-8969-05877A9DD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832" y="4402670"/>
            <a:ext cx="432322" cy="41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0" descr="Resultado de imagem para COMPASS ICON FREE">
            <a:extLst>
              <a:ext uri="{FF2B5EF4-FFF2-40B4-BE49-F238E27FC236}">
                <a16:creationId xmlns:a16="http://schemas.microsoft.com/office/drawing/2014/main" id="{B8175A49-44B2-4FDA-AA9F-BC79A08C6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412" y="5345696"/>
            <a:ext cx="380855" cy="40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aixaDeTexto 30">
            <a:extLst>
              <a:ext uri="{FF2B5EF4-FFF2-40B4-BE49-F238E27FC236}">
                <a16:creationId xmlns:a16="http://schemas.microsoft.com/office/drawing/2014/main" id="{83E0FDBB-B8C6-4570-A352-77A1AA85E1DF}"/>
              </a:ext>
            </a:extLst>
          </p:cNvPr>
          <p:cNvSpPr txBox="1"/>
          <p:nvPr/>
        </p:nvSpPr>
        <p:spPr>
          <a:xfrm>
            <a:off x="5555841" y="1359221"/>
            <a:ext cx="6559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Processos de monitoramento: omissões, avaliação qualitativa, abertura de dados, transparência ativa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EE70FB91-98C5-47A9-93FE-5436C615146E}"/>
              </a:ext>
            </a:extLst>
          </p:cNvPr>
          <p:cNvSpPr txBox="1"/>
          <p:nvPr/>
        </p:nvSpPr>
        <p:spPr>
          <a:xfrm>
            <a:off x="5555841" y="2294643"/>
            <a:ext cx="6636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Apoio: mais de 300 órgãos/entidades/empresas do Governo Federal têm SIC e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e-SIC</a:t>
            </a:r>
            <a:endParaRPr lang="pt-BR" sz="2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8CC6A0B3-86E2-4B84-ACF6-37F827993345}"/>
              </a:ext>
            </a:extLst>
          </p:cNvPr>
          <p:cNvSpPr txBox="1"/>
          <p:nvPr/>
        </p:nvSpPr>
        <p:spPr>
          <a:xfrm>
            <a:off x="5555842" y="3324729"/>
            <a:ext cx="6559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Acesso público aos relatórios, avaliações, dados, pedidos e respostas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B705D371-ADA1-42BD-8F14-DEAB41C07579}"/>
              </a:ext>
            </a:extLst>
          </p:cNvPr>
          <p:cNvSpPr txBox="1"/>
          <p:nvPr/>
        </p:nvSpPr>
        <p:spPr>
          <a:xfrm>
            <a:off x="5478151" y="4196958"/>
            <a:ext cx="65614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Capacitação: suporte, guias, manuais e treinamentos presenciais e online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FC46E55-7245-4908-8AFA-38B0A03D71EB}"/>
              </a:ext>
            </a:extLst>
          </p:cNvPr>
          <p:cNvSpPr txBox="1"/>
          <p:nvPr/>
        </p:nvSpPr>
        <p:spPr>
          <a:xfrm>
            <a:off x="5478151" y="5132380"/>
            <a:ext cx="6713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Diretrizes: guias de transparência ativa, classificação de informação, uso de sistemas</a:t>
            </a:r>
          </a:p>
        </p:txBody>
      </p:sp>
    </p:spTree>
    <p:extLst>
      <p:ext uri="{BB962C8B-B14F-4D97-AF65-F5344CB8AC3E}">
        <p14:creationId xmlns:p14="http://schemas.microsoft.com/office/powerpoint/2010/main" val="32669632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Resultado de imagem para brasil natureza">
            <a:extLst>
              <a:ext uri="{FF2B5EF4-FFF2-40B4-BE49-F238E27FC236}">
                <a16:creationId xmlns:a16="http://schemas.microsoft.com/office/drawing/2014/main" id="{4548C8A7-3D38-4104-A407-F53BDA132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DB77B015-0059-44CE-83B2-A75652B38A5B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F502BB-3742-4DE1-B96A-106D486C7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6758"/>
            <a:ext cx="9144000" cy="2387600"/>
          </a:xfrm>
        </p:spPr>
        <p:txBody>
          <a:bodyPr anchor="ctr">
            <a:normAutofit/>
          </a:bodyPr>
          <a:lstStyle/>
          <a:p>
            <a:pPr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ESCALA BRASIL</a:t>
            </a:r>
            <a:b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</a:b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TRANSPARENTE</a:t>
            </a:r>
          </a:p>
        </p:txBody>
      </p:sp>
      <p:sp>
        <p:nvSpPr>
          <p:cNvPr id="5" name="Meio-quadro 4">
            <a:extLst>
              <a:ext uri="{FF2B5EF4-FFF2-40B4-BE49-F238E27FC236}">
                <a16:creationId xmlns:a16="http://schemas.microsoft.com/office/drawing/2014/main" id="{2BBE1E45-8185-452D-BB18-752B45F55290}"/>
              </a:ext>
            </a:extLst>
          </p:cNvPr>
          <p:cNvSpPr/>
          <p:nvPr/>
        </p:nvSpPr>
        <p:spPr>
          <a:xfrm>
            <a:off x="2911434" y="1508166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Meio-quadro 8">
            <a:extLst>
              <a:ext uri="{FF2B5EF4-FFF2-40B4-BE49-F238E27FC236}">
                <a16:creationId xmlns:a16="http://schemas.microsoft.com/office/drawing/2014/main" id="{6E45D3E9-4E88-48EB-8458-3FB65DD29B96}"/>
              </a:ext>
            </a:extLst>
          </p:cNvPr>
          <p:cNvSpPr/>
          <p:nvPr/>
        </p:nvSpPr>
        <p:spPr>
          <a:xfrm rot="16200000">
            <a:off x="2911434" y="3610903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Meio-quadro 9">
            <a:extLst>
              <a:ext uri="{FF2B5EF4-FFF2-40B4-BE49-F238E27FC236}">
                <a16:creationId xmlns:a16="http://schemas.microsoft.com/office/drawing/2014/main" id="{68E72664-0990-425D-9BC8-619FD72E1C2B}"/>
              </a:ext>
            </a:extLst>
          </p:cNvPr>
          <p:cNvSpPr/>
          <p:nvPr/>
        </p:nvSpPr>
        <p:spPr>
          <a:xfrm flipH="1">
            <a:off x="8039596" y="1508166"/>
            <a:ext cx="1270660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Meio-quadro 10">
            <a:extLst>
              <a:ext uri="{FF2B5EF4-FFF2-40B4-BE49-F238E27FC236}">
                <a16:creationId xmlns:a16="http://schemas.microsoft.com/office/drawing/2014/main" id="{6412D34B-E382-4017-B00D-BBBFB097F8FD}"/>
              </a:ext>
            </a:extLst>
          </p:cNvPr>
          <p:cNvSpPr/>
          <p:nvPr/>
        </p:nvSpPr>
        <p:spPr>
          <a:xfrm rot="16200000" flipV="1">
            <a:off x="8051471" y="3599027"/>
            <a:ext cx="1246909" cy="1270660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8DC84DA0-13F9-46EA-A2D7-05A811266631}"/>
              </a:ext>
            </a:extLst>
          </p:cNvPr>
          <p:cNvSpPr txBox="1">
            <a:spLocks/>
          </p:cNvSpPr>
          <p:nvPr/>
        </p:nvSpPr>
        <p:spPr>
          <a:xfrm>
            <a:off x="5420097" y="3937071"/>
            <a:ext cx="1357744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endParaRPr lang="pt-BR" sz="2000" dirty="0">
              <a:solidFill>
                <a:schemeClr val="bg1"/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1212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1E48B9F6-26A6-4071-AFB3-1C1F04B3D985}"/>
              </a:ext>
            </a:extLst>
          </p:cNvPr>
          <p:cNvSpPr txBox="1">
            <a:spLocks/>
          </p:cNvSpPr>
          <p:nvPr/>
        </p:nvSpPr>
        <p:spPr>
          <a:xfrm>
            <a:off x="5581602" y="1599016"/>
            <a:ext cx="6116474" cy="182998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57175" indent="-257175" algn="l" defTabSz="685800">
              <a:lnSpc>
                <a:spcPct val="200000"/>
              </a:lnSpc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rgbClr val="E7E6E6">
                    <a:lumMod val="25000"/>
                  </a:srgbClr>
                </a:solidFill>
                <a:latin typeface="+mn-lt"/>
              </a:rPr>
              <a:t>Direito do cidadão de solicitar informação específica e receber em prazo legalmente determinado </a:t>
            </a:r>
          </a:p>
          <a:p>
            <a:pPr marL="257175" indent="-257175" algn="l" defTabSz="685800">
              <a:lnSpc>
                <a:spcPct val="200000"/>
              </a:lnSpc>
              <a:buFont typeface="Wingdings" panose="05000000000000000000" pitchFamily="2" charset="2"/>
              <a:buChar char="ü"/>
              <a:defRPr/>
            </a:pPr>
            <a:endParaRPr lang="pt-BR" sz="2400" dirty="0">
              <a:solidFill>
                <a:srgbClr val="E7E6E6">
                  <a:lumMod val="25000"/>
                </a:srgbClr>
              </a:solidFill>
              <a:latin typeface="Calibri Light" panose="020F0302020204030204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65E16A16-C824-40DD-850C-18CB2C4626F7}"/>
              </a:ext>
            </a:extLst>
          </p:cNvPr>
          <p:cNvSpPr txBox="1">
            <a:spLocks/>
          </p:cNvSpPr>
          <p:nvPr/>
        </p:nvSpPr>
        <p:spPr>
          <a:xfrm>
            <a:off x="5581602" y="633625"/>
            <a:ext cx="6116474" cy="44592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85800">
              <a:lnSpc>
                <a:spcPct val="70000"/>
              </a:lnSpc>
              <a:defRPr/>
            </a:pPr>
            <a:r>
              <a:rPr lang="pt-BR" sz="3300" dirty="0">
                <a:solidFill>
                  <a:srgbClr val="5B9BD5">
                    <a:lumMod val="50000"/>
                  </a:srgbClr>
                </a:solidFill>
                <a:latin typeface="+mn-lt"/>
              </a:rPr>
              <a:t>Avaliação de estados e municípios quanto à </a:t>
            </a:r>
            <a:r>
              <a:rPr lang="pt-BR" sz="3300" u="sng" dirty="0">
                <a:solidFill>
                  <a:srgbClr val="5B9BD5">
                    <a:lumMod val="50000"/>
                  </a:srgbClr>
                </a:solidFill>
                <a:latin typeface="+mn-lt"/>
              </a:rPr>
              <a:t>transparência passiva</a:t>
            </a:r>
          </a:p>
        </p:txBody>
      </p:sp>
      <p:grpSp>
        <p:nvGrpSpPr>
          <p:cNvPr id="8" name="Grupo 15"/>
          <p:cNvGrpSpPr/>
          <p:nvPr/>
        </p:nvGrpSpPr>
        <p:grpSpPr>
          <a:xfrm>
            <a:off x="5885533" y="4295853"/>
            <a:ext cx="5508612" cy="1514475"/>
            <a:chOff x="1115616" y="2419350"/>
            <a:chExt cx="7344816" cy="2019300"/>
          </a:xfrm>
        </p:grpSpPr>
        <p:sp>
          <p:nvSpPr>
            <p:cNvPr id="9" name="Retângulo 8"/>
            <p:cNvSpPr/>
            <p:nvPr/>
          </p:nvSpPr>
          <p:spPr>
            <a:xfrm>
              <a:off x="1115616" y="2481873"/>
              <a:ext cx="2376264" cy="1415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342900"/>
              <a:r>
                <a:rPr lang="pt-BR" altLang="pt-BR" sz="3300" b="1" dirty="0">
                  <a:solidFill>
                    <a:srgbClr val="0070C0"/>
                  </a:solidFill>
                  <a:latin typeface="Arial Black" panose="020B0A04020102020204" pitchFamily="34" charset="0"/>
                  <a:cs typeface="Times New Roman" panose="02020603050405020304" pitchFamily="18" charset="0"/>
                </a:rPr>
                <a:t>25% </a:t>
              </a:r>
              <a:r>
                <a:rPr lang="pt-BR" altLang="pt-BR" sz="1500" b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REGULAMENTAÇÃO DA LAI</a:t>
              </a:r>
              <a:endParaRPr lang="pt-BR" altLang="pt-BR" sz="1500" b="1" dirty="0">
                <a:solidFill>
                  <a:srgbClr val="0070C0"/>
                </a:solidFill>
                <a:cs typeface="Vani" panose="020B0502040204020203" pitchFamily="34" charset="0"/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5652120" y="2481873"/>
              <a:ext cx="2808312" cy="1415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342900"/>
              <a:r>
                <a:rPr lang="pt-BR" altLang="pt-BR" sz="3300" b="1" dirty="0">
                  <a:solidFill>
                    <a:srgbClr val="4472C4">
                      <a:lumMod val="75000"/>
                    </a:srgbClr>
                  </a:solidFill>
                  <a:latin typeface="Arial Black" panose="020B0A04020102020204" pitchFamily="34" charset="0"/>
                  <a:cs typeface="Times New Roman" panose="02020603050405020304" pitchFamily="18" charset="0"/>
                </a:rPr>
                <a:t>75% </a:t>
              </a:r>
              <a:r>
                <a:rPr lang="pt-BR" altLang="pt-BR" sz="1500" b="1" dirty="0">
                  <a:solidFill>
                    <a:srgbClr val="4472C4">
                      <a:lumMod val="75000"/>
                    </a:srgbClr>
                  </a:solidFill>
                  <a:cs typeface="Times New Roman" panose="02020603050405020304" pitchFamily="18" charset="0"/>
                </a:rPr>
                <a:t>TRANSPARÊNCIA PASSIVA</a:t>
              </a:r>
              <a:endParaRPr lang="pt-BR" altLang="pt-BR" sz="1500" b="1" dirty="0">
                <a:solidFill>
                  <a:srgbClr val="4472C4">
                    <a:lumMod val="75000"/>
                  </a:srgbClr>
                </a:solidFill>
                <a:cs typeface="Vani" panose="020B0502040204020203" pitchFamily="34" charset="0"/>
              </a:endParaRPr>
            </a:p>
          </p:txBody>
        </p:sp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5050" y="2419350"/>
              <a:ext cx="1993900" cy="201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ítulo 1">
            <a:extLst>
              <a:ext uri="{FF2B5EF4-FFF2-40B4-BE49-F238E27FC236}">
                <a16:creationId xmlns:a16="http://schemas.microsoft.com/office/drawing/2014/main" id="{67DE5672-922A-4457-BB70-6F7D3527FE75}"/>
              </a:ext>
            </a:extLst>
          </p:cNvPr>
          <p:cNvSpPr txBox="1">
            <a:spLocks/>
          </p:cNvSpPr>
          <p:nvPr/>
        </p:nvSpPr>
        <p:spPr>
          <a:xfrm>
            <a:off x="743" y="0"/>
            <a:ext cx="496984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ESCALA BRASIL</a:t>
            </a:r>
          </a:p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TRANSPARENTE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922B82A7-5B5F-4CAE-A94D-6E4188711E90}"/>
              </a:ext>
            </a:extLst>
          </p:cNvPr>
          <p:cNvSpPr txBox="1">
            <a:spLocks/>
          </p:cNvSpPr>
          <p:nvPr/>
        </p:nvSpPr>
        <p:spPr>
          <a:xfrm>
            <a:off x="1190762" y="4154715"/>
            <a:ext cx="2793881" cy="12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pt-BR" sz="7200" dirty="0">
                <a:solidFill>
                  <a:schemeClr val="accent1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  <a:sym typeface="Wingdings" panose="05000000000000000000" pitchFamily="2" charset="2"/>
              </a:rPr>
              <a:t>I II III</a:t>
            </a:r>
            <a:endParaRPr lang="pt-BR" sz="7200" dirty="0">
              <a:solidFill>
                <a:schemeClr val="accent1">
                  <a:lumMod val="40000"/>
                  <a:lumOff val="60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546F8A8-3772-4434-A300-BFC272C195DF}"/>
              </a:ext>
            </a:extLst>
          </p:cNvPr>
          <p:cNvSpPr txBox="1"/>
          <p:nvPr/>
        </p:nvSpPr>
        <p:spPr>
          <a:xfrm>
            <a:off x="7475574" y="6049926"/>
            <a:ext cx="2328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Composição da nota</a:t>
            </a:r>
          </a:p>
        </p:txBody>
      </p:sp>
    </p:spTree>
    <p:extLst>
      <p:ext uri="{BB962C8B-B14F-4D97-AF65-F5344CB8AC3E}">
        <p14:creationId xmlns:p14="http://schemas.microsoft.com/office/powerpoint/2010/main" val="34132864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C99CD072-09F4-4DB9-98C6-0F78C4AAD0A0}"/>
              </a:ext>
            </a:extLst>
          </p:cNvPr>
          <p:cNvSpPr txBox="1">
            <a:spLocks/>
          </p:cNvSpPr>
          <p:nvPr/>
        </p:nvSpPr>
        <p:spPr>
          <a:xfrm>
            <a:off x="562708" y="678927"/>
            <a:ext cx="5357446" cy="92217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  EBT 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7ED31950-B5D6-4216-826B-63891CBE1887}"/>
              </a:ext>
            </a:extLst>
          </p:cNvPr>
          <p:cNvSpPr/>
          <p:nvPr/>
        </p:nvSpPr>
        <p:spPr>
          <a:xfrm>
            <a:off x="5750004" y="122201"/>
            <a:ext cx="2035632" cy="2035632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000" b="-1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0141740-1BFD-4047-863B-8B5729471F85}"/>
              </a:ext>
            </a:extLst>
          </p:cNvPr>
          <p:cNvSpPr txBox="1">
            <a:spLocks/>
          </p:cNvSpPr>
          <p:nvPr/>
        </p:nvSpPr>
        <p:spPr>
          <a:xfrm>
            <a:off x="7922004" y="806564"/>
            <a:ext cx="3460228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519 AVALIADOS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CF0595A4-C7C2-461C-A9EA-113BFE2B7878}"/>
              </a:ext>
            </a:extLst>
          </p:cNvPr>
          <p:cNvSpPr txBox="1">
            <a:spLocks/>
          </p:cNvSpPr>
          <p:nvPr/>
        </p:nvSpPr>
        <p:spPr>
          <a:xfrm>
            <a:off x="562708" y="2992923"/>
            <a:ext cx="5357446" cy="92217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  EBT 1I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24A7F02C-2A1C-41E6-88EC-E51053582A8A}"/>
              </a:ext>
            </a:extLst>
          </p:cNvPr>
          <p:cNvSpPr txBox="1">
            <a:spLocks/>
          </p:cNvSpPr>
          <p:nvPr/>
        </p:nvSpPr>
        <p:spPr>
          <a:xfrm>
            <a:off x="562708" y="5358129"/>
            <a:ext cx="5357446" cy="92217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  EBT III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6CAE0B3F-1B79-42B6-853B-9A4B9D14B622}"/>
              </a:ext>
            </a:extLst>
          </p:cNvPr>
          <p:cNvSpPr/>
          <p:nvPr/>
        </p:nvSpPr>
        <p:spPr>
          <a:xfrm>
            <a:off x="5747107" y="2436196"/>
            <a:ext cx="2042193" cy="2042193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00" b="-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F2BA9CE2-AE27-46EE-9F2F-870AF903F147}"/>
              </a:ext>
            </a:extLst>
          </p:cNvPr>
          <p:cNvSpPr/>
          <p:nvPr/>
        </p:nvSpPr>
        <p:spPr>
          <a:xfrm>
            <a:off x="5747106" y="4605139"/>
            <a:ext cx="2038529" cy="2038529"/>
          </a:xfrm>
          <a:prstGeom prst="ellipse">
            <a:avLst/>
          </a:prstGeom>
          <a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000" b="-5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AF757521-184F-414F-B6CE-849FD2BD6D5B}"/>
              </a:ext>
            </a:extLst>
          </p:cNvPr>
          <p:cNvSpPr txBox="1">
            <a:spLocks/>
          </p:cNvSpPr>
          <p:nvPr/>
        </p:nvSpPr>
        <p:spPr>
          <a:xfrm>
            <a:off x="7922004" y="3156726"/>
            <a:ext cx="3460228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1.614 AVALIADOS</a:t>
            </a: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AFBB0600-D1DF-4F34-A090-994B5568887F}"/>
              </a:ext>
            </a:extLst>
          </p:cNvPr>
          <p:cNvSpPr txBox="1">
            <a:spLocks/>
          </p:cNvSpPr>
          <p:nvPr/>
        </p:nvSpPr>
        <p:spPr>
          <a:xfrm>
            <a:off x="7922004" y="5486660"/>
            <a:ext cx="3460228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2.355 AVALIADOS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5770EEA8-E950-4C21-BA33-DEFE5EE822AF}"/>
              </a:ext>
            </a:extLst>
          </p:cNvPr>
          <p:cNvSpPr txBox="1">
            <a:spLocks/>
          </p:cNvSpPr>
          <p:nvPr/>
        </p:nvSpPr>
        <p:spPr>
          <a:xfrm>
            <a:off x="11711354" y="678927"/>
            <a:ext cx="164123" cy="92217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  </a:t>
            </a: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348D6632-3125-45F1-8F28-3B3A4411BC41}"/>
              </a:ext>
            </a:extLst>
          </p:cNvPr>
          <p:cNvSpPr txBox="1">
            <a:spLocks/>
          </p:cNvSpPr>
          <p:nvPr/>
        </p:nvSpPr>
        <p:spPr>
          <a:xfrm>
            <a:off x="11711354" y="2992923"/>
            <a:ext cx="164123" cy="92217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  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C978C723-B270-4046-B2D2-A850AEA09493}"/>
              </a:ext>
            </a:extLst>
          </p:cNvPr>
          <p:cNvSpPr txBox="1">
            <a:spLocks/>
          </p:cNvSpPr>
          <p:nvPr/>
        </p:nvSpPr>
        <p:spPr>
          <a:xfrm>
            <a:off x="11711354" y="5358129"/>
            <a:ext cx="164123" cy="92217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2107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>
            <a:extLst>
              <a:ext uri="{FF2B5EF4-FFF2-40B4-BE49-F238E27FC236}">
                <a16:creationId xmlns:a16="http://schemas.microsoft.com/office/drawing/2014/main" id="{67DE5672-922A-4457-BB70-6F7D3527FE75}"/>
              </a:ext>
            </a:extLst>
          </p:cNvPr>
          <p:cNvSpPr txBox="1">
            <a:spLocks/>
          </p:cNvSpPr>
          <p:nvPr/>
        </p:nvSpPr>
        <p:spPr>
          <a:xfrm>
            <a:off x="743" y="0"/>
            <a:ext cx="496984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OBJETIVOS DA</a:t>
            </a:r>
          </a:p>
          <a:p>
            <a:pPr marL="108000" algn="ctr">
              <a:lnSpc>
                <a:spcPct val="70000"/>
              </a:lnSpc>
            </a:pPr>
            <a:endParaRPr lang="pt-BR" sz="2800" dirty="0">
              <a:solidFill>
                <a:schemeClr val="bg1"/>
              </a:solidFill>
              <a:latin typeface="Gill Sans MT Condensed" panose="020B0506020104020203" pitchFamily="34" charset="0"/>
            </a:endParaRPr>
          </a:p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POLÍTICA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5E3CC728-0C57-4109-A63A-B92E47E24436}"/>
              </a:ext>
            </a:extLst>
          </p:cNvPr>
          <p:cNvSpPr txBox="1"/>
          <p:nvPr/>
        </p:nvSpPr>
        <p:spPr>
          <a:xfrm>
            <a:off x="5126528" y="582028"/>
            <a:ext cx="70654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Promover a </a:t>
            </a:r>
            <a:r>
              <a:rPr lang="pt-BR" sz="2400" b="1" dirty="0">
                <a:solidFill>
                  <a:schemeClr val="bg2">
                    <a:lumMod val="25000"/>
                  </a:schemeClr>
                </a:solidFill>
              </a:rPr>
              <a:t>melhoria da gestão pública</a:t>
            </a: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 com maior </a:t>
            </a:r>
            <a:r>
              <a:rPr lang="pt-BR" sz="2400" i="1" dirty="0" err="1">
                <a:solidFill>
                  <a:schemeClr val="bg2">
                    <a:lumMod val="25000"/>
                  </a:schemeClr>
                </a:solidFill>
              </a:rPr>
              <a:t>accountability</a:t>
            </a:r>
            <a:endParaRPr lang="pt-BR" sz="2400" i="1" dirty="0">
              <a:solidFill>
                <a:schemeClr val="bg2">
                  <a:lumMod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b="1" dirty="0">
                <a:solidFill>
                  <a:schemeClr val="bg2">
                    <a:lumMod val="25000"/>
                  </a:schemeClr>
                </a:solidFill>
              </a:rPr>
              <a:t>Inibir desvios de conduta</a:t>
            </a: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 e mau uso de recursos públicos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Possibilitar a </a:t>
            </a:r>
            <a:r>
              <a:rPr lang="pt-BR" sz="2400" b="1" dirty="0">
                <a:solidFill>
                  <a:schemeClr val="bg2">
                    <a:lumMod val="25000"/>
                  </a:schemeClr>
                </a:solidFill>
              </a:rPr>
              <a:t>detecção de problemas</a:t>
            </a: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, corrupção e ilícitos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b="1" dirty="0">
                <a:solidFill>
                  <a:schemeClr val="bg2">
                    <a:lumMod val="25000"/>
                  </a:schemeClr>
                </a:solidFill>
              </a:rPr>
              <a:t>Reduzir a assimetria</a:t>
            </a: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 de informações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Viabilizar o acesso a </a:t>
            </a:r>
            <a:r>
              <a:rPr lang="pt-BR" sz="2400" b="1" dirty="0">
                <a:solidFill>
                  <a:schemeClr val="bg2">
                    <a:lumMod val="25000"/>
                  </a:schemeClr>
                </a:solidFill>
              </a:rPr>
              <a:t>outros direitos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Fomentar a prática do </a:t>
            </a:r>
            <a:r>
              <a:rPr lang="pt-BR" sz="2400" b="1" dirty="0">
                <a:solidFill>
                  <a:schemeClr val="bg2">
                    <a:lumMod val="25000"/>
                  </a:schemeClr>
                </a:solidFill>
              </a:rPr>
              <a:t>controle social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Garantir o acesso a documentos e </a:t>
            </a:r>
            <a:r>
              <a:rPr lang="pt-BR" sz="2400" b="1" dirty="0">
                <a:solidFill>
                  <a:schemeClr val="bg2">
                    <a:lumMod val="25000"/>
                  </a:schemeClr>
                </a:solidFill>
              </a:rPr>
              <a:t>informações públicas</a:t>
            </a:r>
            <a:endParaRPr lang="pt-BR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72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C99CD072-09F4-4DB9-98C6-0F78C4AAD0A0}"/>
              </a:ext>
            </a:extLst>
          </p:cNvPr>
          <p:cNvSpPr txBox="1">
            <a:spLocks/>
          </p:cNvSpPr>
          <p:nvPr/>
        </p:nvSpPr>
        <p:spPr>
          <a:xfrm>
            <a:off x="562708" y="2828360"/>
            <a:ext cx="4994031" cy="92217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  EBT 1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0141740-1BFD-4047-863B-8B5729471F85}"/>
              </a:ext>
            </a:extLst>
          </p:cNvPr>
          <p:cNvSpPr txBox="1">
            <a:spLocks/>
          </p:cNvSpPr>
          <p:nvPr/>
        </p:nvSpPr>
        <p:spPr>
          <a:xfrm>
            <a:off x="1697488" y="4280031"/>
            <a:ext cx="2218020" cy="1393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pt-BR" sz="54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62%</a:t>
            </a: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08C1BA27-30D6-4E96-B3C8-BCB16DE2C3FC}"/>
              </a:ext>
            </a:extLst>
          </p:cNvPr>
          <p:cNvSpPr txBox="1">
            <a:spLocks/>
          </p:cNvSpPr>
          <p:nvPr/>
        </p:nvSpPr>
        <p:spPr>
          <a:xfrm>
            <a:off x="6388201" y="2828360"/>
            <a:ext cx="4994031" cy="92217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  	EBT III</a:t>
            </a:r>
          </a:p>
        </p:txBody>
      </p:sp>
      <p:sp>
        <p:nvSpPr>
          <p:cNvPr id="2" name="Triângulo isósceles 1">
            <a:extLst>
              <a:ext uri="{FF2B5EF4-FFF2-40B4-BE49-F238E27FC236}">
                <a16:creationId xmlns:a16="http://schemas.microsoft.com/office/drawing/2014/main" id="{28E639D9-EB9E-4212-A928-0C4E18B4A30D}"/>
              </a:ext>
            </a:extLst>
          </p:cNvPr>
          <p:cNvSpPr/>
          <p:nvPr/>
        </p:nvSpPr>
        <p:spPr>
          <a:xfrm rot="5400000">
            <a:off x="5114333" y="2342253"/>
            <a:ext cx="1981160" cy="1894393"/>
          </a:xfrm>
          <a:prstGeom prst="triangle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70000"/>
              </a:lnSpc>
              <a:spcBef>
                <a:spcPct val="0"/>
              </a:spcBef>
            </a:pPr>
            <a:endParaRPr lang="pt-BR" sz="3200">
              <a:solidFill>
                <a:schemeClr val="bg1"/>
              </a:solidFill>
              <a:latin typeface="Gill Sans MT Condensed" panose="020B0506020104020203" pitchFamily="34" charset="0"/>
              <a:ea typeface="+mj-ea"/>
              <a:cs typeface="+mj-cs"/>
            </a:endParaRPr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939A341E-C83B-48FF-AAC1-806E1B0ACE66}"/>
              </a:ext>
            </a:extLst>
          </p:cNvPr>
          <p:cNvSpPr txBox="1">
            <a:spLocks/>
          </p:cNvSpPr>
          <p:nvPr/>
        </p:nvSpPr>
        <p:spPr>
          <a:xfrm>
            <a:off x="8108161" y="4280031"/>
            <a:ext cx="2218020" cy="1393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pt-BR" sz="54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22%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BA8105F1-B274-4A39-8406-36F459C34A0C}"/>
              </a:ext>
            </a:extLst>
          </p:cNvPr>
          <p:cNvSpPr txBox="1">
            <a:spLocks/>
          </p:cNvSpPr>
          <p:nvPr/>
        </p:nvSpPr>
        <p:spPr>
          <a:xfrm>
            <a:off x="2945219" y="472839"/>
            <a:ext cx="5550195" cy="1393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pt-BR" sz="54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DIMINUIÇÃO DE NOTAS 0</a:t>
            </a:r>
          </a:p>
        </p:txBody>
      </p:sp>
    </p:spTree>
    <p:extLst>
      <p:ext uri="{BB962C8B-B14F-4D97-AF65-F5344CB8AC3E}">
        <p14:creationId xmlns:p14="http://schemas.microsoft.com/office/powerpoint/2010/main" val="3374974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731688-D25B-43B7-AF29-E85ABD875250}"/>
              </a:ext>
            </a:extLst>
          </p:cNvPr>
          <p:cNvSpPr txBox="1">
            <a:spLocks/>
          </p:cNvSpPr>
          <p:nvPr/>
        </p:nvSpPr>
        <p:spPr>
          <a:xfrm>
            <a:off x="7992094" y="0"/>
            <a:ext cx="419990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NOVA</a:t>
            </a:r>
          </a:p>
          <a:p>
            <a:pPr marL="108000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METODOLOGIA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56CB302-FCEA-4067-962F-342A6D3DC262}"/>
              </a:ext>
            </a:extLst>
          </p:cNvPr>
          <p:cNvSpPr txBox="1">
            <a:spLocks/>
          </p:cNvSpPr>
          <p:nvPr/>
        </p:nvSpPr>
        <p:spPr>
          <a:xfrm>
            <a:off x="741217" y="2962088"/>
            <a:ext cx="6953993" cy="24399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Avaliação da Transparência Ativa e Passiva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Coleta de dados sobre boas práticas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ü"/>
            </a:pPr>
            <a:endParaRPr lang="pt-BR" sz="2400" dirty="0">
              <a:solidFill>
                <a:schemeClr val="bg2">
                  <a:lumMod val="2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1C3312B-631B-4D8B-9B70-E901F9A66BD1}"/>
              </a:ext>
            </a:extLst>
          </p:cNvPr>
          <p:cNvSpPr txBox="1">
            <a:spLocks/>
          </p:cNvSpPr>
          <p:nvPr/>
        </p:nvSpPr>
        <p:spPr>
          <a:xfrm>
            <a:off x="741217" y="2166441"/>
            <a:ext cx="4262126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32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PRINCIPAIS MUDANÇAS – NOVA EBT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9A39F9C-4733-4A58-83EE-AF6F57233A6C}"/>
              </a:ext>
            </a:extLst>
          </p:cNvPr>
          <p:cNvSpPr txBox="1">
            <a:spLocks/>
          </p:cNvSpPr>
          <p:nvPr/>
        </p:nvSpPr>
        <p:spPr>
          <a:xfrm>
            <a:off x="9674925" y="2463727"/>
            <a:ext cx="1218211" cy="12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9600" dirty="0">
                <a:solidFill>
                  <a:schemeClr val="accent1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  <a:sym typeface="Wingdings" panose="05000000000000000000" pitchFamily="2" charset="2"/>
              </a:rPr>
              <a:t></a:t>
            </a:r>
            <a:endParaRPr lang="pt-BR" sz="9600" dirty="0">
              <a:solidFill>
                <a:schemeClr val="accent1">
                  <a:lumMod val="40000"/>
                  <a:lumOff val="60000"/>
                </a:schemeClr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1999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sultado de imagem para pesquisa">
            <a:extLst>
              <a:ext uri="{FF2B5EF4-FFF2-40B4-BE49-F238E27FC236}">
                <a16:creationId xmlns:a16="http://schemas.microsoft.com/office/drawing/2014/main" id="{F87E8B4E-AEF1-4459-BF8B-C43C4F91C9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3" r="16643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3099CA7D-33E8-49FF-8654-A5B05773F12C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56CB302-FCEA-4067-962F-342A6D3DC262}"/>
              </a:ext>
            </a:extLst>
          </p:cNvPr>
          <p:cNvSpPr txBox="1">
            <a:spLocks/>
          </p:cNvSpPr>
          <p:nvPr/>
        </p:nvSpPr>
        <p:spPr>
          <a:xfrm>
            <a:off x="741217" y="3716977"/>
            <a:ext cx="2940133" cy="16981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pt-BR" sz="2400" b="1" dirty="0">
                <a:solidFill>
                  <a:schemeClr val="bg1"/>
                </a:solidFill>
                <a:latin typeface="+mn-lt"/>
              </a:rPr>
              <a:t>Visão integral da transparência pública dos municípios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1C3312B-631B-4D8B-9B70-E901F9A66BD1}"/>
              </a:ext>
            </a:extLst>
          </p:cNvPr>
          <p:cNvSpPr txBox="1">
            <a:spLocks/>
          </p:cNvSpPr>
          <p:nvPr/>
        </p:nvSpPr>
        <p:spPr>
          <a:xfrm>
            <a:off x="4125685" y="589188"/>
            <a:ext cx="4187042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RESULTADOS ESPERADOS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2B65E37-7F9A-49FB-9E4D-AD1423E572B9}"/>
              </a:ext>
            </a:extLst>
          </p:cNvPr>
          <p:cNvSpPr txBox="1">
            <a:spLocks/>
          </p:cNvSpPr>
          <p:nvPr/>
        </p:nvSpPr>
        <p:spPr>
          <a:xfrm>
            <a:off x="4626674" y="3716977"/>
            <a:ext cx="2940133" cy="16981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pt-BR" sz="2400" b="1" dirty="0">
                <a:solidFill>
                  <a:schemeClr val="bg1"/>
                </a:solidFill>
                <a:latin typeface="+mn-lt"/>
              </a:rPr>
              <a:t>Levantamento de boas práticas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7E069974-8343-4BFB-9F4F-BA6845087F9A}"/>
              </a:ext>
            </a:extLst>
          </p:cNvPr>
          <p:cNvSpPr txBox="1">
            <a:spLocks/>
          </p:cNvSpPr>
          <p:nvPr/>
        </p:nvSpPr>
        <p:spPr>
          <a:xfrm>
            <a:off x="8312727" y="3716977"/>
            <a:ext cx="3289465" cy="16981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pt-BR" sz="2400" b="1" dirty="0">
                <a:solidFill>
                  <a:schemeClr val="bg1"/>
                </a:solidFill>
                <a:latin typeface="+mn-lt"/>
              </a:rPr>
              <a:t>Banco de dados dos portais de transparência</a:t>
            </a:r>
          </a:p>
        </p:txBody>
      </p:sp>
      <p:pic>
        <p:nvPicPr>
          <p:cNvPr id="4100" name="Picture 4" descr="Resultado de imagem para database icon">
            <a:extLst>
              <a:ext uri="{FF2B5EF4-FFF2-40B4-BE49-F238E27FC236}">
                <a16:creationId xmlns:a16="http://schemas.microsoft.com/office/drawing/2014/main" id="{E93ADCE3-A12F-49EF-BA93-F479FEDDF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718" y="2743200"/>
            <a:ext cx="811481" cy="811481"/>
          </a:xfrm>
          <a:prstGeom prst="rect">
            <a:avLst/>
          </a:prstGeom>
          <a:noFill/>
          <a:effectLst>
            <a:glow>
              <a:schemeClr val="accent1">
                <a:alpha val="48000"/>
              </a:schemeClr>
            </a:glow>
          </a:effectLst>
        </p:spPr>
      </p:pic>
      <p:pic>
        <p:nvPicPr>
          <p:cNvPr id="4102" name="Picture 6" descr="Resultado de imagem para like icon">
            <a:extLst>
              <a:ext uri="{FF2B5EF4-FFF2-40B4-BE49-F238E27FC236}">
                <a16:creationId xmlns:a16="http://schemas.microsoft.com/office/drawing/2014/main" id="{13F76982-39F9-4850-804F-AD859DA8F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388" y="2683328"/>
            <a:ext cx="931224" cy="93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Resultado de imagem para brasil transparente mapa">
            <a:extLst>
              <a:ext uri="{FF2B5EF4-FFF2-40B4-BE49-F238E27FC236}">
                <a16:creationId xmlns:a16="http://schemas.microsoft.com/office/drawing/2014/main" id="{74FAB93F-32C9-4B2B-B9D0-C1BD7D3DB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024" y="2481942"/>
            <a:ext cx="1197263" cy="116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2183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Brasil - Google Maps - Google Chrome">
            <a:extLst>
              <a:ext uri="{FF2B5EF4-FFF2-40B4-BE49-F238E27FC236}">
                <a16:creationId xmlns:a16="http://schemas.microsoft.com/office/drawing/2014/main" id="{C125FAAA-A042-46CA-AC0A-AF09E29C42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1" t="4242" r="2417" b="43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60A15821-902C-4947-8A06-E40B9558CC43}"/>
              </a:ext>
            </a:extLst>
          </p:cNvPr>
          <p:cNvSpPr/>
          <p:nvPr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F502BB-3742-4DE1-B96A-106D486C7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9189"/>
            <a:ext cx="9144000" cy="2387600"/>
          </a:xfrm>
        </p:spPr>
        <p:txBody>
          <a:bodyPr anchor="ctr">
            <a:normAutofit/>
          </a:bodyPr>
          <a:lstStyle/>
          <a:p>
            <a:pPr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MAPA BRASIL</a:t>
            </a:r>
            <a:b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</a:b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TRANSPARENTE</a:t>
            </a:r>
          </a:p>
        </p:txBody>
      </p:sp>
      <p:sp>
        <p:nvSpPr>
          <p:cNvPr id="5" name="Meio-quadro 4">
            <a:extLst>
              <a:ext uri="{FF2B5EF4-FFF2-40B4-BE49-F238E27FC236}">
                <a16:creationId xmlns:a16="http://schemas.microsoft.com/office/drawing/2014/main" id="{2BBE1E45-8185-452D-BB18-752B45F55290}"/>
              </a:ext>
            </a:extLst>
          </p:cNvPr>
          <p:cNvSpPr/>
          <p:nvPr/>
        </p:nvSpPr>
        <p:spPr>
          <a:xfrm>
            <a:off x="2911434" y="1508166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Meio-quadro 8">
            <a:extLst>
              <a:ext uri="{FF2B5EF4-FFF2-40B4-BE49-F238E27FC236}">
                <a16:creationId xmlns:a16="http://schemas.microsoft.com/office/drawing/2014/main" id="{6E45D3E9-4E88-48EB-8458-3FB65DD29B96}"/>
              </a:ext>
            </a:extLst>
          </p:cNvPr>
          <p:cNvSpPr/>
          <p:nvPr/>
        </p:nvSpPr>
        <p:spPr>
          <a:xfrm rot="16200000">
            <a:off x="2911434" y="3610903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Meio-quadro 9">
            <a:extLst>
              <a:ext uri="{FF2B5EF4-FFF2-40B4-BE49-F238E27FC236}">
                <a16:creationId xmlns:a16="http://schemas.microsoft.com/office/drawing/2014/main" id="{68E72664-0990-425D-9BC8-619FD72E1C2B}"/>
              </a:ext>
            </a:extLst>
          </p:cNvPr>
          <p:cNvSpPr/>
          <p:nvPr/>
        </p:nvSpPr>
        <p:spPr>
          <a:xfrm flipH="1">
            <a:off x="8039596" y="1508166"/>
            <a:ext cx="1270660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Meio-quadro 10">
            <a:extLst>
              <a:ext uri="{FF2B5EF4-FFF2-40B4-BE49-F238E27FC236}">
                <a16:creationId xmlns:a16="http://schemas.microsoft.com/office/drawing/2014/main" id="{6412D34B-E382-4017-B00D-BBBFB097F8FD}"/>
              </a:ext>
            </a:extLst>
          </p:cNvPr>
          <p:cNvSpPr/>
          <p:nvPr/>
        </p:nvSpPr>
        <p:spPr>
          <a:xfrm rot="16200000" flipV="1">
            <a:off x="8051471" y="3599027"/>
            <a:ext cx="1246909" cy="1270660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145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Controladoria-Geral da União (CGU) - Google Maps - Google Chrome">
            <a:extLst>
              <a:ext uri="{FF2B5EF4-FFF2-40B4-BE49-F238E27FC236}">
                <a16:creationId xmlns:a16="http://schemas.microsoft.com/office/drawing/2014/main" id="{0A76D49B-ABEB-4F54-B1B3-A99CA9B283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6" t="8788" r="9546" b="15104"/>
          <a:stretch/>
        </p:blipFill>
        <p:spPr>
          <a:xfrm>
            <a:off x="486889" y="0"/>
            <a:ext cx="11705111" cy="6858000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1434733A-0F0E-4FDF-B40B-FCD66744F7CE}"/>
              </a:ext>
            </a:extLst>
          </p:cNvPr>
          <p:cNvSpPr/>
          <p:nvPr/>
        </p:nvSpPr>
        <p:spPr>
          <a:xfrm>
            <a:off x="0" y="10633"/>
            <a:ext cx="12192000" cy="685800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2000">
                <a:schemeClr val="bg2">
                  <a:lumMod val="90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  <a:alpha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1E48B9F6-26A6-4071-AFB3-1C1F04B3D985}"/>
              </a:ext>
            </a:extLst>
          </p:cNvPr>
          <p:cNvSpPr txBox="1">
            <a:spLocks/>
          </p:cNvSpPr>
          <p:nvPr/>
        </p:nvSpPr>
        <p:spPr>
          <a:xfrm>
            <a:off x="669965" y="2760208"/>
            <a:ext cx="8474035" cy="24399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Plataforma colaborativa (</a:t>
            </a:r>
            <a:r>
              <a:rPr lang="pt-BR" sz="2800" i="1" dirty="0" err="1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crowdsourcing</a:t>
            </a:r>
            <a:r>
              <a:rPr lang="pt-BR" sz="2800" i="1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) </a:t>
            </a: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de instrumentos de questionários e visualização de dados, para monitorar a transparência e o acesso à informação em Estados e Municípios.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65E16A16-C824-40DD-850C-18CB2C4626F7}"/>
              </a:ext>
            </a:extLst>
          </p:cNvPr>
          <p:cNvSpPr txBox="1">
            <a:spLocks/>
          </p:cNvSpPr>
          <p:nvPr/>
        </p:nvSpPr>
        <p:spPr>
          <a:xfrm>
            <a:off x="669965" y="735867"/>
            <a:ext cx="9127178" cy="1271063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8000" algn="l">
              <a:lnSpc>
                <a:spcPct val="70000"/>
              </a:lnSpc>
            </a:pPr>
            <a:r>
              <a:rPr lang="pt-BR" sz="36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MAPA BRASIL TRANSPARENTE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EA57DA52-FC93-4250-B2D9-90D3CD29447D}"/>
              </a:ext>
            </a:extLst>
          </p:cNvPr>
          <p:cNvSpPr txBox="1">
            <a:spLocks/>
          </p:cNvSpPr>
          <p:nvPr/>
        </p:nvSpPr>
        <p:spPr>
          <a:xfrm>
            <a:off x="669965" y="5608204"/>
            <a:ext cx="9127178" cy="1271063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8000" algn="l">
              <a:lnSpc>
                <a:spcPct val="70000"/>
              </a:lnSpc>
            </a:pPr>
            <a:r>
              <a:rPr lang="pt-BR" sz="36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PREVISÃO DE LANÇAMENTO: FINAL DE 2018</a:t>
            </a:r>
          </a:p>
        </p:txBody>
      </p:sp>
    </p:spTree>
    <p:extLst>
      <p:ext uri="{BB962C8B-B14F-4D97-AF65-F5344CB8AC3E}">
        <p14:creationId xmlns:p14="http://schemas.microsoft.com/office/powerpoint/2010/main" val="34703150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Resultado de imagem para brasil transparente mapa">
            <a:extLst>
              <a:ext uri="{FF2B5EF4-FFF2-40B4-BE49-F238E27FC236}">
                <a16:creationId xmlns:a16="http://schemas.microsoft.com/office/drawing/2014/main" id="{412A4CC7-E595-4B62-BCAB-7B097D0E8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122" y="-1122021"/>
            <a:ext cx="8571878" cy="83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1E48B9F6-26A6-4071-AFB3-1C1F04B3D985}"/>
              </a:ext>
            </a:extLst>
          </p:cNvPr>
          <p:cNvSpPr txBox="1">
            <a:spLocks/>
          </p:cNvSpPr>
          <p:nvPr/>
        </p:nvSpPr>
        <p:spPr>
          <a:xfrm>
            <a:off x="1397327" y="2760208"/>
            <a:ext cx="4641965" cy="5960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Controladoria-Geral da União (EBT)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65E16A16-C824-40DD-850C-18CB2C4626F7}"/>
              </a:ext>
            </a:extLst>
          </p:cNvPr>
          <p:cNvSpPr txBox="1">
            <a:spLocks/>
          </p:cNvSpPr>
          <p:nvPr/>
        </p:nvSpPr>
        <p:spPr>
          <a:xfrm>
            <a:off x="669965" y="735867"/>
            <a:ext cx="9127178" cy="12710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8000" algn="l">
              <a:lnSpc>
                <a:spcPct val="70000"/>
              </a:lnSpc>
            </a:pPr>
            <a:r>
              <a:rPr lang="pt-BR" sz="3600" dirty="0">
                <a:solidFill>
                  <a:schemeClr val="accent1">
                    <a:lumMod val="50000"/>
                  </a:schemeClr>
                </a:solidFill>
                <a:latin typeface="Gill Sans MT Condensed" panose="020B0506020104020203" pitchFamily="34" charset="0"/>
              </a:rPr>
              <a:t>QUEM AVALIA?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1D18791-11E3-4C83-A7F6-AFE550FB4839}"/>
              </a:ext>
            </a:extLst>
          </p:cNvPr>
          <p:cNvSpPr txBox="1">
            <a:spLocks/>
          </p:cNvSpPr>
          <p:nvPr/>
        </p:nvSpPr>
        <p:spPr>
          <a:xfrm>
            <a:off x="1684810" y="3356264"/>
            <a:ext cx="3548744" cy="5960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Gestor local (autoavaliação)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0F07C764-87AC-409C-AEE4-9E569B696982}"/>
              </a:ext>
            </a:extLst>
          </p:cNvPr>
          <p:cNvSpPr txBox="1">
            <a:spLocks/>
          </p:cNvSpPr>
          <p:nvPr/>
        </p:nvSpPr>
        <p:spPr>
          <a:xfrm>
            <a:off x="2090055" y="3948639"/>
            <a:ext cx="3822372" cy="5960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Organizações da sociedade civil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EBD8990-5E98-4882-B8F4-9975382CFFF3}"/>
              </a:ext>
            </a:extLst>
          </p:cNvPr>
          <p:cNvSpPr txBox="1">
            <a:spLocks/>
          </p:cNvSpPr>
          <p:nvPr/>
        </p:nvSpPr>
        <p:spPr>
          <a:xfrm>
            <a:off x="2623335" y="4544695"/>
            <a:ext cx="3822372" cy="5960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Centros de pesquisa acadêmica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3F91E11F-BF1D-4AAC-8960-A97A79686769}"/>
              </a:ext>
            </a:extLst>
          </p:cNvPr>
          <p:cNvSpPr txBox="1">
            <a:spLocks/>
          </p:cNvSpPr>
          <p:nvPr/>
        </p:nvSpPr>
        <p:spPr>
          <a:xfrm>
            <a:off x="3108363" y="5119410"/>
            <a:ext cx="3822372" cy="5960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Cidadãos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B86EF236-AE97-40A6-82C9-27B4112B329C}"/>
              </a:ext>
            </a:extLst>
          </p:cNvPr>
          <p:cNvSpPr/>
          <p:nvPr/>
        </p:nvSpPr>
        <p:spPr>
          <a:xfrm>
            <a:off x="1151906" y="2933205"/>
            <a:ext cx="245422" cy="2454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9266296C-D0C8-4A89-896D-71979B726A2B}"/>
              </a:ext>
            </a:extLst>
          </p:cNvPr>
          <p:cNvSpPr/>
          <p:nvPr/>
        </p:nvSpPr>
        <p:spPr>
          <a:xfrm>
            <a:off x="1151906" y="3529261"/>
            <a:ext cx="532904" cy="2454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D044C6E4-02C2-4255-887C-136C270E32AA}"/>
              </a:ext>
            </a:extLst>
          </p:cNvPr>
          <p:cNvSpPr/>
          <p:nvPr/>
        </p:nvSpPr>
        <p:spPr>
          <a:xfrm>
            <a:off x="1151905" y="4125316"/>
            <a:ext cx="938149" cy="2685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BA6E068-372E-4F33-BF5E-9CC0A39D6617}"/>
              </a:ext>
            </a:extLst>
          </p:cNvPr>
          <p:cNvSpPr/>
          <p:nvPr/>
        </p:nvSpPr>
        <p:spPr>
          <a:xfrm>
            <a:off x="1151905" y="4709684"/>
            <a:ext cx="1447304" cy="2898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50240B97-6D4B-4B59-9796-E2F1EF35C9C3}"/>
              </a:ext>
            </a:extLst>
          </p:cNvPr>
          <p:cNvSpPr/>
          <p:nvPr/>
        </p:nvSpPr>
        <p:spPr>
          <a:xfrm>
            <a:off x="1151905" y="5272524"/>
            <a:ext cx="1956458" cy="2898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EF2B7CB6-6ED1-4693-970D-4CB63831A968}"/>
              </a:ext>
            </a:extLst>
          </p:cNvPr>
          <p:cNvSpPr txBox="1">
            <a:spLocks/>
          </p:cNvSpPr>
          <p:nvPr/>
        </p:nvSpPr>
        <p:spPr>
          <a:xfrm>
            <a:off x="3620121" y="5715466"/>
            <a:ext cx="3310613" cy="5960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ENCCLA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D820C47F-1134-4749-9B91-F17AC5E54D70}"/>
              </a:ext>
            </a:extLst>
          </p:cNvPr>
          <p:cNvSpPr/>
          <p:nvPr/>
        </p:nvSpPr>
        <p:spPr>
          <a:xfrm>
            <a:off x="1151904" y="5868580"/>
            <a:ext cx="2468215" cy="2898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74460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Mapa Brasil Transparente - Google Chrome">
            <a:extLst>
              <a:ext uri="{FF2B5EF4-FFF2-40B4-BE49-F238E27FC236}">
                <a16:creationId xmlns:a16="http://schemas.microsoft.com/office/drawing/2014/main" id="{FB3D0871-5783-46AD-A044-1DDC9DC3B5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4188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oficinas governo aberto cgu">
            <a:extLst>
              <a:ext uri="{FF2B5EF4-FFF2-40B4-BE49-F238E27FC236}">
                <a16:creationId xmlns:a16="http://schemas.microsoft.com/office/drawing/2014/main" id="{0D6524F7-46A1-43E0-8E68-3F545A404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60A15821-902C-4947-8A06-E40B9558CC43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F502BB-3742-4DE1-B96A-106D486C7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31620"/>
            <a:ext cx="9144000" cy="2387600"/>
          </a:xfrm>
        </p:spPr>
        <p:txBody>
          <a:bodyPr anchor="ctr">
            <a:normAutofit/>
          </a:bodyPr>
          <a:lstStyle/>
          <a:p>
            <a:pPr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GOVERNO ABERTO</a:t>
            </a:r>
          </a:p>
        </p:txBody>
      </p:sp>
      <p:sp>
        <p:nvSpPr>
          <p:cNvPr id="5" name="Meio-quadro 4">
            <a:extLst>
              <a:ext uri="{FF2B5EF4-FFF2-40B4-BE49-F238E27FC236}">
                <a16:creationId xmlns:a16="http://schemas.microsoft.com/office/drawing/2014/main" id="{2BBE1E45-8185-452D-BB18-752B45F55290}"/>
              </a:ext>
            </a:extLst>
          </p:cNvPr>
          <p:cNvSpPr/>
          <p:nvPr/>
        </p:nvSpPr>
        <p:spPr>
          <a:xfrm>
            <a:off x="2911434" y="1508166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Meio-quadro 8">
            <a:extLst>
              <a:ext uri="{FF2B5EF4-FFF2-40B4-BE49-F238E27FC236}">
                <a16:creationId xmlns:a16="http://schemas.microsoft.com/office/drawing/2014/main" id="{6E45D3E9-4E88-48EB-8458-3FB65DD29B96}"/>
              </a:ext>
            </a:extLst>
          </p:cNvPr>
          <p:cNvSpPr/>
          <p:nvPr/>
        </p:nvSpPr>
        <p:spPr>
          <a:xfrm rot="16200000">
            <a:off x="2911434" y="3610903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Meio-quadro 9">
            <a:extLst>
              <a:ext uri="{FF2B5EF4-FFF2-40B4-BE49-F238E27FC236}">
                <a16:creationId xmlns:a16="http://schemas.microsoft.com/office/drawing/2014/main" id="{68E72664-0990-425D-9BC8-619FD72E1C2B}"/>
              </a:ext>
            </a:extLst>
          </p:cNvPr>
          <p:cNvSpPr/>
          <p:nvPr/>
        </p:nvSpPr>
        <p:spPr>
          <a:xfrm flipH="1">
            <a:off x="8039596" y="1508166"/>
            <a:ext cx="1270660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Meio-quadro 10">
            <a:extLst>
              <a:ext uri="{FF2B5EF4-FFF2-40B4-BE49-F238E27FC236}">
                <a16:creationId xmlns:a16="http://schemas.microsoft.com/office/drawing/2014/main" id="{6412D34B-E382-4017-B00D-BBBFB097F8FD}"/>
              </a:ext>
            </a:extLst>
          </p:cNvPr>
          <p:cNvSpPr/>
          <p:nvPr/>
        </p:nvSpPr>
        <p:spPr>
          <a:xfrm rot="16200000" flipV="1">
            <a:off x="8051471" y="3599027"/>
            <a:ext cx="1246909" cy="1270660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332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46047" y="1638341"/>
            <a:ext cx="7326353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543"/>
                </a:solidFill>
              </a:rPr>
              <a:t>PLANO DE GOVERNO ABERTO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46047" y="2156242"/>
            <a:ext cx="7720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Busca de soluções conjuntas governo-sociedade para problemas diversos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598273" y="2818208"/>
            <a:ext cx="68338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>
                <a:solidFill>
                  <a:schemeClr val="bg2">
                    <a:lumMod val="25000"/>
                  </a:schemeClr>
                </a:solidFill>
              </a:rPr>
              <a:t>O Governo Federal constrói </a:t>
            </a:r>
            <a:r>
              <a:rPr lang="pt-BR" sz="2400" b="1" i="1" dirty="0">
                <a:solidFill>
                  <a:schemeClr val="bg2">
                    <a:lumMod val="25000"/>
                  </a:schemeClr>
                </a:solidFill>
              </a:rPr>
              <a:t>planos de ação </a:t>
            </a:r>
            <a:r>
              <a:rPr lang="pt-BR" sz="2400" i="1" dirty="0">
                <a:solidFill>
                  <a:schemeClr val="bg2">
                    <a:lumMod val="25000"/>
                  </a:schemeClr>
                </a:solidFill>
              </a:rPr>
              <a:t>englobando diversas áreas, feito em conjunto com organizações da sociedade civil.</a:t>
            </a:r>
          </a:p>
          <a:p>
            <a:endParaRPr lang="pt-BR" sz="2400" i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pt-BR" sz="2400" i="1" dirty="0">
                <a:solidFill>
                  <a:schemeClr val="bg2">
                    <a:lumMod val="25000"/>
                  </a:schemeClr>
                </a:solidFill>
              </a:rPr>
              <a:t>Os planos preveem </a:t>
            </a:r>
            <a:r>
              <a:rPr lang="pt-BR" sz="2400" b="1" i="1" dirty="0">
                <a:solidFill>
                  <a:schemeClr val="bg2">
                    <a:lumMod val="25000"/>
                  </a:schemeClr>
                </a:solidFill>
              </a:rPr>
              <a:t>ações concretas </a:t>
            </a:r>
            <a:r>
              <a:rPr lang="pt-BR" sz="2400" i="1" dirty="0">
                <a:solidFill>
                  <a:schemeClr val="bg2">
                    <a:lumMod val="25000"/>
                  </a:schemeClr>
                </a:solidFill>
              </a:rPr>
              <a:t>para avançar em temas atuais , também escolhidos em conjunto.</a:t>
            </a:r>
          </a:p>
          <a:p>
            <a:endParaRPr lang="pt-BR" sz="2400" i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pt-BR" sz="2400" i="1" dirty="0">
                <a:solidFill>
                  <a:schemeClr val="bg2">
                    <a:lumMod val="25000"/>
                  </a:schemeClr>
                </a:solidFill>
              </a:rPr>
              <a:t>Ações dos planos viram </a:t>
            </a:r>
            <a:r>
              <a:rPr lang="pt-BR" sz="2400" b="1" i="1" dirty="0">
                <a:solidFill>
                  <a:schemeClr val="bg2">
                    <a:lumMod val="25000"/>
                  </a:schemeClr>
                </a:solidFill>
              </a:rPr>
              <a:t>compromissos internacionais</a:t>
            </a:r>
            <a:r>
              <a:rPr lang="pt-BR" sz="2400" i="1" dirty="0">
                <a:solidFill>
                  <a:schemeClr val="bg2">
                    <a:lumMod val="25000"/>
                  </a:schemeClr>
                </a:solidFill>
              </a:rPr>
              <a:t> na Parceria para Governo Aberto - OGP</a:t>
            </a:r>
          </a:p>
        </p:txBody>
      </p:sp>
      <p:pic>
        <p:nvPicPr>
          <p:cNvPr id="5" name="Imagem 4" descr="plano_port_web-3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3" t="7596" r="26614" b="2949"/>
          <a:stretch/>
        </p:blipFill>
        <p:spPr>
          <a:xfrm>
            <a:off x="8064471" y="2673751"/>
            <a:ext cx="3678841" cy="387647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CaixaDeTexto 6"/>
          <p:cNvSpPr txBox="1"/>
          <p:nvPr/>
        </p:nvSpPr>
        <p:spPr>
          <a:xfrm>
            <a:off x="7991791" y="6550223"/>
            <a:ext cx="380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Conheça o 3º Plano em governoaberto.cgu.gov.br</a:t>
            </a:r>
          </a:p>
        </p:txBody>
      </p:sp>
      <p:pic>
        <p:nvPicPr>
          <p:cNvPr id="1026" name="Picture 2" descr="Resultado de imagem para ogp">
            <a:extLst>
              <a:ext uri="{FF2B5EF4-FFF2-40B4-BE49-F238E27FC236}">
                <a16:creationId xmlns:a16="http://schemas.microsoft.com/office/drawing/2014/main" id="{B258A835-C739-4135-B0AB-9591218F9E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9348"/>
          <a:stretch/>
        </p:blipFill>
        <p:spPr bwMode="auto">
          <a:xfrm>
            <a:off x="0" y="0"/>
            <a:ext cx="12192000" cy="166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1006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1F6D24-644A-4E7A-A9F9-2233488D0595}"/>
              </a:ext>
            </a:extLst>
          </p:cNvPr>
          <p:cNvSpPr txBox="1">
            <a:spLocks/>
          </p:cNvSpPr>
          <p:nvPr/>
        </p:nvSpPr>
        <p:spPr>
          <a:xfrm>
            <a:off x="741217" y="843326"/>
            <a:ext cx="5648432" cy="53713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Dados abertos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Transparência dos recursos públicos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Acesso à informação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Participação Social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Educação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Saúde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Prevenção à tortura e tratamentos cruéis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Meio ambiente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Cultura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Serviços públicos: inovação e melhoria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Governo aberto no Legislativo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Governo Aberto em estados e municípios</a:t>
            </a:r>
          </a:p>
          <a:p>
            <a:pPr marL="108000"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Transparência no Judiciário</a:t>
            </a:r>
            <a:endParaRPr lang="pt-BR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F70DB8DD-3C9D-4531-8E3D-78788DE9D4BD}"/>
              </a:ext>
            </a:extLst>
          </p:cNvPr>
          <p:cNvSpPr txBox="1">
            <a:spLocks/>
          </p:cNvSpPr>
          <p:nvPr/>
        </p:nvSpPr>
        <p:spPr>
          <a:xfrm>
            <a:off x="741217" y="450348"/>
            <a:ext cx="5012812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28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3º PLANO DE GOVERNO ABERTO (2017-2018)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5B12B48-C9AF-4FCD-BE3F-1E1EEC1EB249}"/>
              </a:ext>
            </a:extLst>
          </p:cNvPr>
          <p:cNvSpPr txBox="1">
            <a:spLocks/>
          </p:cNvSpPr>
          <p:nvPr/>
        </p:nvSpPr>
        <p:spPr>
          <a:xfrm>
            <a:off x="7170234" y="5404338"/>
            <a:ext cx="4018156" cy="91840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pt-BR" sz="2000" dirty="0">
                <a:solidFill>
                  <a:schemeClr val="bg1"/>
                </a:solidFill>
              </a:rPr>
              <a:t>Monitoramento aberto pelo site governoaberto.cgu.gov.br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bg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2330581-B5C2-495D-A636-5869CC082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272" y="1619232"/>
            <a:ext cx="4426080" cy="2408129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E68DA7AC-DAF4-47DE-888D-7E1167EC810E}"/>
              </a:ext>
            </a:extLst>
          </p:cNvPr>
          <p:cNvSpPr txBox="1">
            <a:spLocks/>
          </p:cNvSpPr>
          <p:nvPr/>
        </p:nvSpPr>
        <p:spPr>
          <a:xfrm>
            <a:off x="7170234" y="4418564"/>
            <a:ext cx="4018156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pt-BR" sz="28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Projeção atual até 2018: 100%</a:t>
            </a:r>
          </a:p>
        </p:txBody>
      </p:sp>
    </p:spTree>
    <p:extLst>
      <p:ext uri="{BB962C8B-B14F-4D97-AF65-F5344CB8AC3E}">
        <p14:creationId xmlns:p14="http://schemas.microsoft.com/office/powerpoint/2010/main" val="3337965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3052AD-B165-4DC4-81E1-16654C41BEBB}"/>
              </a:ext>
            </a:extLst>
          </p:cNvPr>
          <p:cNvSpPr txBox="1">
            <a:spLocks/>
          </p:cNvSpPr>
          <p:nvPr/>
        </p:nvSpPr>
        <p:spPr>
          <a:xfrm>
            <a:off x="6700405" y="353927"/>
            <a:ext cx="3013612" cy="3767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Governo Federal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57821F5A-8674-41DE-8AF1-B01CC4DBE6E0}"/>
              </a:ext>
            </a:extLst>
          </p:cNvPr>
          <p:cNvSpPr txBox="1">
            <a:spLocks/>
          </p:cNvSpPr>
          <p:nvPr/>
        </p:nvSpPr>
        <p:spPr>
          <a:xfrm>
            <a:off x="6700404" y="1201769"/>
            <a:ext cx="3856759" cy="3767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Sociedade Civil Organizada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D8AD1EA-EF78-4ED5-9734-73A756B673C8}"/>
              </a:ext>
            </a:extLst>
          </p:cNvPr>
          <p:cNvSpPr txBox="1">
            <a:spLocks/>
          </p:cNvSpPr>
          <p:nvPr/>
        </p:nvSpPr>
        <p:spPr>
          <a:xfrm>
            <a:off x="6700405" y="2059735"/>
            <a:ext cx="3013612" cy="3767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Imprensa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8DD8EDDA-3F86-4F25-A9AB-D1071D79D4CA}"/>
              </a:ext>
            </a:extLst>
          </p:cNvPr>
          <p:cNvSpPr txBox="1">
            <a:spLocks/>
          </p:cNvSpPr>
          <p:nvPr/>
        </p:nvSpPr>
        <p:spPr>
          <a:xfrm>
            <a:off x="6700405" y="3631507"/>
            <a:ext cx="3013612" cy="5428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Cidadãos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917AD75A-7F48-4C85-9C01-76A7CE2B2A2B}"/>
              </a:ext>
            </a:extLst>
          </p:cNvPr>
          <p:cNvSpPr txBox="1">
            <a:spLocks/>
          </p:cNvSpPr>
          <p:nvPr/>
        </p:nvSpPr>
        <p:spPr>
          <a:xfrm>
            <a:off x="6700405" y="4466952"/>
            <a:ext cx="3013612" cy="5347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Setor Privado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7FF79AAD-2895-41D1-BAF7-7FD54D1029AB}"/>
              </a:ext>
            </a:extLst>
          </p:cNvPr>
          <p:cNvSpPr txBox="1">
            <a:spLocks/>
          </p:cNvSpPr>
          <p:nvPr/>
        </p:nvSpPr>
        <p:spPr>
          <a:xfrm>
            <a:off x="6700405" y="5420927"/>
            <a:ext cx="3013612" cy="6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Setor de Educação</a:t>
            </a: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D8387211-19A2-441C-AE5F-69C76AC3A59C}"/>
              </a:ext>
            </a:extLst>
          </p:cNvPr>
          <p:cNvSpPr txBox="1">
            <a:spLocks/>
          </p:cNvSpPr>
          <p:nvPr/>
        </p:nvSpPr>
        <p:spPr>
          <a:xfrm>
            <a:off x="6700405" y="6218615"/>
            <a:ext cx="3013612" cy="6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Conselhos</a:t>
            </a:r>
          </a:p>
        </p:txBody>
      </p:sp>
      <p:pic>
        <p:nvPicPr>
          <p:cNvPr id="17" name="Picture 2" descr="Resultado de imagem para press icon free png">
            <a:extLst>
              <a:ext uri="{FF2B5EF4-FFF2-40B4-BE49-F238E27FC236}">
                <a16:creationId xmlns:a16="http://schemas.microsoft.com/office/drawing/2014/main" id="{EE14A44A-0FE2-4FB6-A576-C084B4CBF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165" y="1913432"/>
            <a:ext cx="663132" cy="66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Resultado de imagem para society icon free png">
            <a:extLst>
              <a:ext uri="{FF2B5EF4-FFF2-40B4-BE49-F238E27FC236}">
                <a16:creationId xmlns:a16="http://schemas.microsoft.com/office/drawing/2014/main" id="{C9FF018D-765F-4F13-BB4E-F115AEE6C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866" y="1006531"/>
            <a:ext cx="660903" cy="66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Resultado de imagem para brasil icon free png">
            <a:extLst>
              <a:ext uri="{FF2B5EF4-FFF2-40B4-BE49-F238E27FC236}">
                <a16:creationId xmlns:a16="http://schemas.microsoft.com/office/drawing/2014/main" id="{1867150F-A095-4B98-AEF5-C0C0CFA2F7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5790" r="15000" b="19711"/>
          <a:stretch/>
        </p:blipFill>
        <p:spPr bwMode="auto">
          <a:xfrm>
            <a:off x="5644419" y="252513"/>
            <a:ext cx="594644" cy="60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Resultado de imagem para citizen icon free png">
            <a:extLst>
              <a:ext uri="{FF2B5EF4-FFF2-40B4-BE49-F238E27FC236}">
                <a16:creationId xmlns:a16="http://schemas.microsoft.com/office/drawing/2014/main" id="{1CFE9C08-F9CF-4E5B-B231-02E20967A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739" y="3385353"/>
            <a:ext cx="694774" cy="69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6" descr="Resultado de imagem para council icon free png">
            <a:extLst>
              <a:ext uri="{FF2B5EF4-FFF2-40B4-BE49-F238E27FC236}">
                <a16:creationId xmlns:a16="http://schemas.microsoft.com/office/drawing/2014/main" id="{D0EEF566-1C71-4FCB-9917-BFBF43520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737" y="2704057"/>
            <a:ext cx="530565" cy="53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8" descr="Resultado de imagem para university icon free png">
            <a:extLst>
              <a:ext uri="{FF2B5EF4-FFF2-40B4-BE49-F238E27FC236}">
                <a16:creationId xmlns:a16="http://schemas.microsoft.com/office/drawing/2014/main" id="{625441C5-DCAD-43ED-81B3-19780C469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681" y="5217380"/>
            <a:ext cx="724994" cy="72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0" descr="Resultado de imagem para council icon free png">
            <a:extLst>
              <a:ext uri="{FF2B5EF4-FFF2-40B4-BE49-F238E27FC236}">
                <a16:creationId xmlns:a16="http://schemas.microsoft.com/office/drawing/2014/main" id="{129C8ED1-52E7-4C31-8B04-4F496800E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738" y="6110670"/>
            <a:ext cx="625683" cy="62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2" descr="Resultado de imagem para profit icon free png">
            <a:extLst>
              <a:ext uri="{FF2B5EF4-FFF2-40B4-BE49-F238E27FC236}">
                <a16:creationId xmlns:a16="http://schemas.microsoft.com/office/drawing/2014/main" id="{92B0BBE0-D236-44FD-8426-093FFCE41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737" y="4368281"/>
            <a:ext cx="594981" cy="51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ítulo 1">
            <a:extLst>
              <a:ext uri="{FF2B5EF4-FFF2-40B4-BE49-F238E27FC236}">
                <a16:creationId xmlns:a16="http://schemas.microsoft.com/office/drawing/2014/main" id="{2B6BF269-6B17-4CF1-A72A-FDABAFE8CB9E}"/>
              </a:ext>
            </a:extLst>
          </p:cNvPr>
          <p:cNvSpPr txBox="1">
            <a:spLocks/>
          </p:cNvSpPr>
          <p:nvPr/>
        </p:nvSpPr>
        <p:spPr>
          <a:xfrm>
            <a:off x="6700404" y="2857892"/>
            <a:ext cx="4759283" cy="3767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Governos Estaduais e Municipais</a:t>
            </a:r>
          </a:p>
        </p:txBody>
      </p:sp>
      <p:sp>
        <p:nvSpPr>
          <p:cNvPr id="26" name="Título 1">
            <a:extLst>
              <a:ext uri="{FF2B5EF4-FFF2-40B4-BE49-F238E27FC236}">
                <a16:creationId xmlns:a16="http://schemas.microsoft.com/office/drawing/2014/main" id="{CAAC7DCC-D9C9-4257-88AA-E9C79E7F8BB3}"/>
              </a:ext>
            </a:extLst>
          </p:cNvPr>
          <p:cNvSpPr txBox="1">
            <a:spLocks/>
          </p:cNvSpPr>
          <p:nvPr/>
        </p:nvSpPr>
        <p:spPr>
          <a:xfrm>
            <a:off x="743" y="0"/>
            <a:ext cx="496984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PÚBLICO</a:t>
            </a:r>
          </a:p>
          <a:p>
            <a:pPr marL="108000" algn="ctr">
              <a:lnSpc>
                <a:spcPct val="70000"/>
              </a:lnSpc>
            </a:pPr>
            <a:endParaRPr lang="pt-BR" sz="2800" dirty="0">
              <a:solidFill>
                <a:schemeClr val="bg1"/>
              </a:solidFill>
              <a:latin typeface="Gill Sans MT Condensed" panose="020B0506020104020203" pitchFamily="34" charset="0"/>
            </a:endParaRPr>
          </a:p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ALVO</a:t>
            </a:r>
          </a:p>
        </p:txBody>
      </p:sp>
    </p:spTree>
    <p:extLst>
      <p:ext uri="{BB962C8B-B14F-4D97-AF65-F5344CB8AC3E}">
        <p14:creationId xmlns:p14="http://schemas.microsoft.com/office/powerpoint/2010/main" val="36406668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5754D6-52D0-4D12-B960-81C0D25B430A}"/>
              </a:ext>
            </a:extLst>
          </p:cNvPr>
          <p:cNvSpPr txBox="1">
            <a:spLocks/>
          </p:cNvSpPr>
          <p:nvPr/>
        </p:nvSpPr>
        <p:spPr>
          <a:xfrm>
            <a:off x="741217" y="546041"/>
            <a:ext cx="5012812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28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4º PLANO DE GOVERNO ABERTO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56D41638-F196-4FB4-8A83-6920D1A7170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037062"/>
          </a:xfrm>
          <a:prstGeom prst="rect">
            <a:avLst/>
          </a:prstGeom>
          <a:solidFill>
            <a:srgbClr val="265F92"/>
          </a:solidFill>
        </p:spPr>
        <p:txBody>
          <a:bodyPr anchor="ctr">
            <a:normAutofit/>
          </a:bodyPr>
          <a:lstStyle>
            <a:defPPr>
              <a:defRPr lang="pt-BR"/>
            </a:defPPr>
            <a:lvl1pPr marL="108000">
              <a:lnSpc>
                <a:spcPct val="70000"/>
              </a:lnSpc>
              <a:spcBef>
                <a:spcPct val="0"/>
              </a:spcBef>
              <a:buNone/>
              <a:defRPr sz="7200">
                <a:solidFill>
                  <a:schemeClr val="bg1"/>
                </a:solidFill>
                <a:latin typeface="Gill Sans MT Condensed" panose="020B05060201040202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4800" dirty="0"/>
              <a:t>4º PLANO DE GOVERNO ABERTO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6EE924B7-35B3-4425-BF89-FAE01E00345B}"/>
              </a:ext>
            </a:extLst>
          </p:cNvPr>
          <p:cNvSpPr txBox="1">
            <a:spLocks/>
          </p:cNvSpPr>
          <p:nvPr/>
        </p:nvSpPr>
        <p:spPr>
          <a:xfrm>
            <a:off x="2753136" y="3957493"/>
            <a:ext cx="2838324" cy="24399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Em Construção</a:t>
            </a:r>
          </a:p>
          <a:p>
            <a:pPr>
              <a:lnSpc>
                <a:spcPct val="150000"/>
              </a:lnSpc>
            </a:pP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Validade até 2020</a:t>
            </a:r>
          </a:p>
          <a:p>
            <a:pPr>
              <a:lnSpc>
                <a:spcPct val="150000"/>
              </a:lnSpc>
            </a:pPr>
            <a:endParaRPr lang="pt-BR" sz="2400" dirty="0">
              <a:solidFill>
                <a:schemeClr val="bg2">
                  <a:lumMod val="2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2050" name="Picture 2" descr="Imagem relacionada">
            <a:extLst>
              <a:ext uri="{FF2B5EF4-FFF2-40B4-BE49-F238E27FC236}">
                <a16:creationId xmlns:a16="http://schemas.microsoft.com/office/drawing/2014/main" id="{87778315-3EBA-4D1A-BAFD-12A34A624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026" y="2443975"/>
            <a:ext cx="1178545" cy="11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Resultado de imagem para features ICON png">
            <a:extLst>
              <a:ext uri="{FF2B5EF4-FFF2-40B4-BE49-F238E27FC236}">
                <a16:creationId xmlns:a16="http://schemas.microsoft.com/office/drawing/2014/main" id="{B7888340-C0BA-434D-ABF5-E063F9A2B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380" y="2403203"/>
            <a:ext cx="1260088" cy="126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47F7DD7D-60D8-42C8-A22C-F2B327A361CA}"/>
              </a:ext>
            </a:extLst>
          </p:cNvPr>
          <p:cNvSpPr txBox="1">
            <a:spLocks/>
          </p:cNvSpPr>
          <p:nvPr/>
        </p:nvSpPr>
        <p:spPr>
          <a:xfrm>
            <a:off x="6576261" y="3957493"/>
            <a:ext cx="3120631" cy="24399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  <a:hlinkClick r:id="rId4"/>
              </a:rPr>
              <a:t>Metodologia</a:t>
            </a: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 semelhante a utilizado para o 3º plano</a:t>
            </a:r>
          </a:p>
        </p:txBody>
      </p:sp>
    </p:spTree>
    <p:extLst>
      <p:ext uri="{BB962C8B-B14F-4D97-AF65-F5344CB8AC3E}">
        <p14:creationId xmlns:p14="http://schemas.microsoft.com/office/powerpoint/2010/main" val="31943630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Resultado de imagem para smart cities">
            <a:extLst>
              <a:ext uri="{FF2B5EF4-FFF2-40B4-BE49-F238E27FC236}">
                <a16:creationId xmlns:a16="http://schemas.microsoft.com/office/drawing/2014/main" id="{1F1203F8-A02C-4A79-A5A3-AFC8A84B4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680"/>
            <a:ext cx="12192002" cy="685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60A15821-902C-4947-8A06-E40B9558CC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F502BB-3742-4DE1-B96A-106D486C7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31620"/>
            <a:ext cx="9144000" cy="2387600"/>
          </a:xfrm>
        </p:spPr>
        <p:txBody>
          <a:bodyPr anchor="ctr">
            <a:normAutofit/>
          </a:bodyPr>
          <a:lstStyle/>
          <a:p>
            <a:pPr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DADOS ABERTOS</a:t>
            </a:r>
          </a:p>
        </p:txBody>
      </p:sp>
      <p:sp>
        <p:nvSpPr>
          <p:cNvPr id="5" name="Meio-quadro 4">
            <a:extLst>
              <a:ext uri="{FF2B5EF4-FFF2-40B4-BE49-F238E27FC236}">
                <a16:creationId xmlns:a16="http://schemas.microsoft.com/office/drawing/2014/main" id="{2BBE1E45-8185-452D-BB18-752B45F55290}"/>
              </a:ext>
            </a:extLst>
          </p:cNvPr>
          <p:cNvSpPr/>
          <p:nvPr/>
        </p:nvSpPr>
        <p:spPr>
          <a:xfrm>
            <a:off x="2911434" y="1508166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Meio-quadro 8">
            <a:extLst>
              <a:ext uri="{FF2B5EF4-FFF2-40B4-BE49-F238E27FC236}">
                <a16:creationId xmlns:a16="http://schemas.microsoft.com/office/drawing/2014/main" id="{6E45D3E9-4E88-48EB-8458-3FB65DD29B96}"/>
              </a:ext>
            </a:extLst>
          </p:cNvPr>
          <p:cNvSpPr/>
          <p:nvPr/>
        </p:nvSpPr>
        <p:spPr>
          <a:xfrm rot="16200000">
            <a:off x="2911434" y="3610903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Meio-quadro 9">
            <a:extLst>
              <a:ext uri="{FF2B5EF4-FFF2-40B4-BE49-F238E27FC236}">
                <a16:creationId xmlns:a16="http://schemas.microsoft.com/office/drawing/2014/main" id="{68E72664-0990-425D-9BC8-619FD72E1C2B}"/>
              </a:ext>
            </a:extLst>
          </p:cNvPr>
          <p:cNvSpPr/>
          <p:nvPr/>
        </p:nvSpPr>
        <p:spPr>
          <a:xfrm flipH="1">
            <a:off x="8039596" y="1508166"/>
            <a:ext cx="1270660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Meio-quadro 10">
            <a:extLst>
              <a:ext uri="{FF2B5EF4-FFF2-40B4-BE49-F238E27FC236}">
                <a16:creationId xmlns:a16="http://schemas.microsoft.com/office/drawing/2014/main" id="{6412D34B-E382-4017-B00D-BBBFB097F8FD}"/>
              </a:ext>
            </a:extLst>
          </p:cNvPr>
          <p:cNvSpPr/>
          <p:nvPr/>
        </p:nvSpPr>
        <p:spPr>
          <a:xfrm rot="16200000" flipV="1">
            <a:off x="8051471" y="3599027"/>
            <a:ext cx="1246909" cy="1270660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9742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7747416" y="1568960"/>
            <a:ext cx="4174508" cy="5078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lvl="1"/>
            <a:endParaRPr lang="pt-BR" sz="20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pt-BR" sz="2400" b="1" i="1" dirty="0">
                <a:solidFill>
                  <a:schemeClr val="accent1">
                    <a:lumMod val="75000"/>
                  </a:schemeClr>
                </a:solidFill>
              </a:rPr>
              <a:t>DADOS ABERTOS </a:t>
            </a:r>
            <a:br>
              <a:rPr lang="pt-BR" sz="2000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t-BR" sz="2000" i="1" dirty="0">
                <a:solidFill>
                  <a:schemeClr val="accent1">
                    <a:lumMod val="75000"/>
                  </a:schemeClr>
                </a:solidFill>
              </a:rPr>
              <a:t>são aqueles de acesso:</a:t>
            </a:r>
          </a:p>
          <a:p>
            <a:pPr lvl="1"/>
            <a:endParaRPr lang="pt-BR" sz="2000" i="1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i="1" dirty="0">
                <a:solidFill>
                  <a:schemeClr val="accent1">
                    <a:lumMod val="75000"/>
                  </a:schemeClr>
                </a:solidFill>
              </a:rPr>
              <a:t>Público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i="1" dirty="0">
                <a:solidFill>
                  <a:schemeClr val="accent1">
                    <a:lumMod val="75000"/>
                  </a:schemeClr>
                </a:solidFill>
              </a:rPr>
              <a:t>Gratuito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i="1" dirty="0">
                <a:solidFill>
                  <a:schemeClr val="accent1">
                    <a:lumMod val="75000"/>
                  </a:schemeClr>
                </a:solidFill>
              </a:rPr>
              <a:t>Legíveis por máquina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i="1" dirty="0">
                <a:solidFill>
                  <a:schemeClr val="accent1">
                    <a:lumMod val="75000"/>
                  </a:schemeClr>
                </a:solidFill>
              </a:rPr>
              <a:t>Sem necessidade de aquisição de software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i="1" dirty="0">
                <a:solidFill>
                  <a:schemeClr val="accent1">
                    <a:lumMod val="75000"/>
                  </a:schemeClr>
                </a:solidFill>
              </a:rPr>
              <a:t>Sem restrições legais para o uso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pt-BR" sz="2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370282" y="1653750"/>
            <a:ext cx="6757570" cy="38321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Aft>
                <a:spcPts val="1200"/>
              </a:spcAft>
            </a:pPr>
            <a:r>
              <a:rPr lang="pt-BR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Promoção da </a:t>
            </a:r>
            <a:r>
              <a:rPr lang="pt-B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abertura das bases de dados governamentais em formato aberto </a:t>
            </a:r>
            <a:r>
              <a:rPr lang="pt-BR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incentivar: </a:t>
            </a:r>
          </a:p>
          <a:p>
            <a:pPr marL="800100" lvl="1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Controle social e fiscalização cidadã</a:t>
            </a:r>
          </a:p>
          <a:p>
            <a:pPr marL="800100" lvl="1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Investigações jornalísticas</a:t>
            </a:r>
          </a:p>
          <a:p>
            <a:pPr marL="800100" lvl="1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Monitoramento de políticas públicas</a:t>
            </a:r>
          </a:p>
          <a:p>
            <a:pPr marL="800100" lvl="1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Estudos comparativos, pesquisas acadêmicos</a:t>
            </a:r>
          </a:p>
          <a:p>
            <a:pPr marL="800100" lvl="1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Geração de novos negócios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476E0BB-1AB1-4E25-89BF-C296E625368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271063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8000" algn="l">
              <a:lnSpc>
                <a:spcPct val="70000"/>
              </a:lnSpc>
            </a:pPr>
            <a:r>
              <a:rPr lang="pt-BR" sz="36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POLÍTICA DE DADOS ABERTOS</a:t>
            </a:r>
          </a:p>
        </p:txBody>
      </p:sp>
    </p:spTree>
    <p:extLst>
      <p:ext uri="{BB962C8B-B14F-4D97-AF65-F5344CB8AC3E}">
        <p14:creationId xmlns:p14="http://schemas.microsoft.com/office/powerpoint/2010/main" val="227685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1F6D24-644A-4E7A-A9F9-2233488D0595}"/>
              </a:ext>
            </a:extLst>
          </p:cNvPr>
          <p:cNvSpPr txBox="1">
            <a:spLocks/>
          </p:cNvSpPr>
          <p:nvPr/>
        </p:nvSpPr>
        <p:spPr>
          <a:xfrm>
            <a:off x="741218" y="1341688"/>
            <a:ext cx="5648432" cy="53713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 algn="l">
              <a:lnSpc>
                <a:spcPct val="150000"/>
              </a:lnSpc>
            </a:pP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Institui a Política Nacional de Dados Abertos</a:t>
            </a:r>
          </a:p>
          <a:p>
            <a:pPr marL="108000" algn="l">
              <a:lnSpc>
                <a:spcPct val="150000"/>
              </a:lnSpc>
            </a:pPr>
            <a:endParaRPr lang="pt-BR" sz="2800" dirty="0">
              <a:solidFill>
                <a:schemeClr val="bg2">
                  <a:lumMod val="25000"/>
                </a:schemeClr>
              </a:solidFill>
              <a:latin typeface="Gill Sans MT Condensed" panose="020B0506020104020203" pitchFamily="34" charset="0"/>
            </a:endParaRPr>
          </a:p>
          <a:p>
            <a:pPr marL="108000" algn="l">
              <a:lnSpc>
                <a:spcPct val="150000"/>
              </a:lnSpc>
            </a:pP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Todo órgão ou entidade pública precisa desenvolver um Plano Nacional de Dados Abertos</a:t>
            </a:r>
          </a:p>
          <a:p>
            <a:pPr marL="108000" algn="l">
              <a:lnSpc>
                <a:spcPct val="150000"/>
              </a:lnSpc>
            </a:pPr>
            <a:endParaRPr lang="pt-BR" sz="2800" dirty="0">
              <a:solidFill>
                <a:schemeClr val="bg2">
                  <a:lumMod val="25000"/>
                </a:schemeClr>
              </a:solidFill>
              <a:latin typeface="Gill Sans MT Condensed" panose="020B0506020104020203" pitchFamily="34" charset="0"/>
            </a:endParaRPr>
          </a:p>
          <a:p>
            <a:pPr marL="108000" algn="l">
              <a:lnSpc>
                <a:spcPct val="150000"/>
              </a:lnSpc>
            </a:pPr>
            <a:r>
              <a:rPr lang="pt-BR" sz="2800" dirty="0">
                <a:solidFill>
                  <a:schemeClr val="bg2">
                    <a:lumMod val="25000"/>
                  </a:schemeClr>
                </a:solidFill>
                <a:latin typeface="Gill Sans MT Condensed" panose="020B0506020104020203" pitchFamily="34" charset="0"/>
              </a:rPr>
              <a:t>CGU está encarregada do monitoramento</a:t>
            </a:r>
            <a:endParaRPr lang="pt-BR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F70DB8DD-3C9D-4531-8E3D-78788DE9D4BD}"/>
              </a:ext>
            </a:extLst>
          </p:cNvPr>
          <p:cNvSpPr txBox="1">
            <a:spLocks/>
          </p:cNvSpPr>
          <p:nvPr/>
        </p:nvSpPr>
        <p:spPr>
          <a:xfrm>
            <a:off x="741217" y="546041"/>
            <a:ext cx="5012812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28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DECRETO 8.777 / 2016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5B12B48-C9AF-4FCD-BE3F-1E1EEC1EB249}"/>
              </a:ext>
            </a:extLst>
          </p:cNvPr>
          <p:cNvSpPr txBox="1">
            <a:spLocks/>
          </p:cNvSpPr>
          <p:nvPr/>
        </p:nvSpPr>
        <p:spPr>
          <a:xfrm>
            <a:off x="7573995" y="546041"/>
            <a:ext cx="4218202" cy="583100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r>
              <a:rPr lang="pt-BR" sz="2400" dirty="0">
                <a:solidFill>
                  <a:schemeClr val="bg1"/>
                </a:solidFill>
                <a:latin typeface="Gill Sans MT" panose="020B0502020104020203" pitchFamily="34" charset="0"/>
              </a:rPr>
              <a:t>Plano de Dados Abertos (PDA)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Inventário de dados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Consulta pública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Seleção de bases para abertura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Cronograma de abertura das bases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Publicação no catálogo de dados abertos: dados.gov.br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Monitoramento pela CGU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2382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5754D6-52D0-4D12-B960-81C0D25B430A}"/>
              </a:ext>
            </a:extLst>
          </p:cNvPr>
          <p:cNvSpPr txBox="1">
            <a:spLocks/>
          </p:cNvSpPr>
          <p:nvPr/>
        </p:nvSpPr>
        <p:spPr>
          <a:xfrm>
            <a:off x="741217" y="546041"/>
            <a:ext cx="5012812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28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4º PLANO DE GOVERNO ABERTO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56D41638-F196-4FB4-8A83-6920D1A7170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037062"/>
          </a:xfrm>
          <a:prstGeom prst="rect">
            <a:avLst/>
          </a:prstGeom>
          <a:solidFill>
            <a:srgbClr val="265F92"/>
          </a:solidFill>
        </p:spPr>
        <p:txBody>
          <a:bodyPr anchor="ctr">
            <a:normAutofit/>
          </a:bodyPr>
          <a:lstStyle>
            <a:defPPr>
              <a:defRPr lang="pt-BR"/>
            </a:defPPr>
            <a:lvl1pPr marL="108000">
              <a:lnSpc>
                <a:spcPct val="70000"/>
              </a:lnSpc>
              <a:spcBef>
                <a:spcPct val="0"/>
              </a:spcBef>
              <a:buNone/>
              <a:defRPr sz="7200">
                <a:solidFill>
                  <a:schemeClr val="bg1"/>
                </a:solidFill>
                <a:latin typeface="Gill Sans MT Condensed" panose="020B05060201040202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4800" dirty="0"/>
              <a:t>paineis.cgu.gov.br/</a:t>
            </a:r>
            <a:r>
              <a:rPr lang="en-US" sz="4800" dirty="0" err="1"/>
              <a:t>dadosabertos</a:t>
            </a:r>
            <a:endParaRPr lang="en-US" sz="4800" dirty="0"/>
          </a:p>
        </p:txBody>
      </p:sp>
      <p:pic>
        <p:nvPicPr>
          <p:cNvPr id="6" name="Imagem 5" descr="Dados Abertos - Google Chrome">
            <a:extLst>
              <a:ext uri="{FF2B5EF4-FFF2-40B4-BE49-F238E27FC236}">
                <a16:creationId xmlns:a16="http://schemas.microsoft.com/office/drawing/2014/main" id="{A8165B2A-68CF-4469-848A-8858339DCE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4" b="10649"/>
          <a:stretch/>
        </p:blipFill>
        <p:spPr>
          <a:xfrm>
            <a:off x="1401289" y="1473121"/>
            <a:ext cx="9316902" cy="498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3635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ados abertos governo federal">
            <a:extLst>
              <a:ext uri="{FF2B5EF4-FFF2-40B4-BE49-F238E27FC236}">
                <a16:creationId xmlns:a16="http://schemas.microsoft.com/office/drawing/2014/main" id="{90327B8E-5C18-40E7-86E7-52074C160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377" y="1875691"/>
            <a:ext cx="3141785" cy="314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A42E4D9E-D2D6-4B47-BB7D-923CCEF9E931}"/>
              </a:ext>
            </a:extLst>
          </p:cNvPr>
          <p:cNvSpPr txBox="1">
            <a:spLocks/>
          </p:cNvSpPr>
          <p:nvPr/>
        </p:nvSpPr>
        <p:spPr>
          <a:xfrm>
            <a:off x="9013372" y="0"/>
            <a:ext cx="3178628" cy="6858001"/>
          </a:xfrm>
          <a:prstGeom prst="rect">
            <a:avLst/>
          </a:prstGeom>
          <a:solidFill>
            <a:schemeClr val="accent5">
              <a:lumMod val="50000"/>
              <a:alpha val="80000"/>
            </a:schemeClr>
          </a:solidFill>
        </p:spPr>
        <p:txBody>
          <a:bodyPr vert="horz" lIns="91440" tIns="45720" rIns="91440" bIns="45720" numCol="1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73050">
              <a:lnSpc>
                <a:spcPct val="160000"/>
              </a:lnSpc>
            </a:pPr>
            <a:endParaRPr lang="pt-BR" sz="66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85754D6-52D0-4D12-B960-81C0D25B430A}"/>
              </a:ext>
            </a:extLst>
          </p:cNvPr>
          <p:cNvSpPr txBox="1">
            <a:spLocks/>
          </p:cNvSpPr>
          <p:nvPr/>
        </p:nvSpPr>
        <p:spPr>
          <a:xfrm>
            <a:off x="741217" y="2632548"/>
            <a:ext cx="7690264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70000"/>
              </a:lnSpc>
            </a:pPr>
            <a:r>
              <a:rPr lang="pt-BR" sz="4400" dirty="0">
                <a:solidFill>
                  <a:schemeClr val="accent5">
                    <a:lumMod val="50000"/>
                  </a:schemeClr>
                </a:solidFill>
                <a:latin typeface="Gill Sans MT Condensed" panose="020B0506020104020203" pitchFamily="34" charset="0"/>
              </a:rPr>
              <a:t>FUTURO DA POLÍTICA DE DADOS ABERTOS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66CC00A-08E8-4A03-A83C-88944EC2F4E3}"/>
              </a:ext>
            </a:extLst>
          </p:cNvPr>
          <p:cNvSpPr txBox="1">
            <a:spLocks/>
          </p:cNvSpPr>
          <p:nvPr/>
        </p:nvSpPr>
        <p:spPr>
          <a:xfrm>
            <a:off x="741217" y="3312772"/>
            <a:ext cx="7690264" cy="8912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pt-BR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Gill Sans MT Condensed" panose="020B0506020104020203" pitchFamily="34" charset="0"/>
              </a:rPr>
              <a:t>Após negociação com o Ministério do Planejamento, CGU ficará à frente da política de dados abertos </a:t>
            </a:r>
          </a:p>
        </p:txBody>
      </p:sp>
    </p:spTree>
    <p:extLst>
      <p:ext uri="{BB962C8B-B14F-4D97-AF65-F5344CB8AC3E}">
        <p14:creationId xmlns:p14="http://schemas.microsoft.com/office/powerpoint/2010/main" val="17641709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agem relacionada">
            <a:extLst>
              <a:ext uri="{FF2B5EF4-FFF2-40B4-BE49-F238E27FC236}">
                <a16:creationId xmlns:a16="http://schemas.microsoft.com/office/drawing/2014/main" id="{EE63F317-8A02-414B-B1C8-6DD13D19F7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0" b="16266"/>
          <a:stretch/>
        </p:blipFill>
        <p:spPr bwMode="auto">
          <a:xfrm>
            <a:off x="1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60A15821-902C-4947-8A06-E40B9558CC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F502BB-3742-4DE1-B96A-106D486C7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31620"/>
            <a:ext cx="9144000" cy="2387600"/>
          </a:xfrm>
        </p:spPr>
        <p:txBody>
          <a:bodyPr anchor="ctr">
            <a:normAutofit/>
          </a:bodyPr>
          <a:lstStyle/>
          <a:p>
            <a:pPr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EDUCAÇÃO À DISTÂNCIA</a:t>
            </a:r>
          </a:p>
        </p:txBody>
      </p:sp>
      <p:sp>
        <p:nvSpPr>
          <p:cNvPr id="5" name="Meio-quadro 4">
            <a:extLst>
              <a:ext uri="{FF2B5EF4-FFF2-40B4-BE49-F238E27FC236}">
                <a16:creationId xmlns:a16="http://schemas.microsoft.com/office/drawing/2014/main" id="{2BBE1E45-8185-452D-BB18-752B45F55290}"/>
              </a:ext>
            </a:extLst>
          </p:cNvPr>
          <p:cNvSpPr/>
          <p:nvPr/>
        </p:nvSpPr>
        <p:spPr>
          <a:xfrm>
            <a:off x="2495798" y="1508166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Meio-quadro 8">
            <a:extLst>
              <a:ext uri="{FF2B5EF4-FFF2-40B4-BE49-F238E27FC236}">
                <a16:creationId xmlns:a16="http://schemas.microsoft.com/office/drawing/2014/main" id="{6E45D3E9-4E88-48EB-8458-3FB65DD29B96}"/>
              </a:ext>
            </a:extLst>
          </p:cNvPr>
          <p:cNvSpPr/>
          <p:nvPr/>
        </p:nvSpPr>
        <p:spPr>
          <a:xfrm rot="16200000">
            <a:off x="2495798" y="3610903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Meio-quadro 9">
            <a:extLst>
              <a:ext uri="{FF2B5EF4-FFF2-40B4-BE49-F238E27FC236}">
                <a16:creationId xmlns:a16="http://schemas.microsoft.com/office/drawing/2014/main" id="{68E72664-0990-425D-9BC8-619FD72E1C2B}"/>
              </a:ext>
            </a:extLst>
          </p:cNvPr>
          <p:cNvSpPr/>
          <p:nvPr/>
        </p:nvSpPr>
        <p:spPr>
          <a:xfrm flipH="1">
            <a:off x="8277102" y="1508166"/>
            <a:ext cx="1270660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Meio-quadro 10">
            <a:extLst>
              <a:ext uri="{FF2B5EF4-FFF2-40B4-BE49-F238E27FC236}">
                <a16:creationId xmlns:a16="http://schemas.microsoft.com/office/drawing/2014/main" id="{6412D34B-E382-4017-B00D-BBBFB097F8FD}"/>
              </a:ext>
            </a:extLst>
          </p:cNvPr>
          <p:cNvSpPr/>
          <p:nvPr/>
        </p:nvSpPr>
        <p:spPr>
          <a:xfrm rot="16200000" flipV="1">
            <a:off x="8288977" y="3599027"/>
            <a:ext cx="1246909" cy="1270660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776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85C24F2D-D880-4EAC-B944-42B83DDF88D2}"/>
              </a:ext>
            </a:extLst>
          </p:cNvPr>
          <p:cNvSpPr txBox="1">
            <a:spLocks/>
          </p:cNvSpPr>
          <p:nvPr/>
        </p:nvSpPr>
        <p:spPr>
          <a:xfrm>
            <a:off x="6157255" y="1475277"/>
            <a:ext cx="5019220" cy="5886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10 novos cursos em produção</a:t>
            </a: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F7C8EE68-EA87-48F0-B9FC-75434427F400}"/>
              </a:ext>
            </a:extLst>
          </p:cNvPr>
          <p:cNvSpPr txBox="1">
            <a:spLocks/>
          </p:cNvSpPr>
          <p:nvPr/>
        </p:nvSpPr>
        <p:spPr>
          <a:xfrm>
            <a:off x="6157256" y="2886740"/>
            <a:ext cx="5623619" cy="9287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Cobertura de várias áreas (controle interno, transparência, controle social, dados abertos, governo aberto etc.)</a:t>
            </a:r>
          </a:p>
        </p:txBody>
      </p:sp>
      <p:pic>
        <p:nvPicPr>
          <p:cNvPr id="10242" name="Picture 2" descr="Resultado de imagem para educação á distancia">
            <a:extLst>
              <a:ext uri="{FF2B5EF4-FFF2-40B4-BE49-F238E27FC236}">
                <a16:creationId xmlns:a16="http://schemas.microsoft.com/office/drawing/2014/main" id="{BFB9A4E2-5072-481D-9EBE-D6958400CC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52" r="30752"/>
          <a:stretch/>
        </p:blipFill>
        <p:spPr bwMode="auto">
          <a:xfrm>
            <a:off x="0" y="0"/>
            <a:ext cx="54721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FEBDB956-5B37-49B6-86CB-8AC1159C96F5}"/>
              </a:ext>
            </a:extLst>
          </p:cNvPr>
          <p:cNvSpPr/>
          <p:nvPr/>
        </p:nvSpPr>
        <p:spPr>
          <a:xfrm>
            <a:off x="0" y="0"/>
            <a:ext cx="5472150" cy="6858000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6649EBB0-6FDA-4CB9-A607-94FDB37C1396}"/>
              </a:ext>
            </a:extLst>
          </p:cNvPr>
          <p:cNvSpPr txBox="1">
            <a:spLocks/>
          </p:cNvSpPr>
          <p:nvPr/>
        </p:nvSpPr>
        <p:spPr>
          <a:xfrm>
            <a:off x="6157255" y="4348138"/>
            <a:ext cx="5623619" cy="9287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Direcionados para servidores públicos e sociedade civil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FA5D670-D6A7-45FF-B7CE-048CD222729C}"/>
              </a:ext>
            </a:extLst>
          </p:cNvPr>
          <p:cNvSpPr txBox="1">
            <a:spLocks/>
          </p:cNvSpPr>
          <p:nvPr/>
        </p:nvSpPr>
        <p:spPr>
          <a:xfrm>
            <a:off x="6157255" y="2235046"/>
            <a:ext cx="5623619" cy="9287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Conteúdo atualizado com exemplos práticos</a:t>
            </a:r>
          </a:p>
        </p:txBody>
      </p:sp>
    </p:spTree>
    <p:extLst>
      <p:ext uri="{BB962C8B-B14F-4D97-AF65-F5344CB8AC3E}">
        <p14:creationId xmlns:p14="http://schemas.microsoft.com/office/powerpoint/2010/main" val="5401351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Resultado de imagem para obama un speech">
            <a:extLst>
              <a:ext uri="{FF2B5EF4-FFF2-40B4-BE49-F238E27FC236}">
                <a16:creationId xmlns:a16="http://schemas.microsoft.com/office/drawing/2014/main" id="{6D7E17BF-9B14-4D7D-B8E8-3CC7C38A3B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6" t="17731" r="15981" b="18276"/>
          <a:stretch/>
        </p:blipFill>
        <p:spPr bwMode="auto">
          <a:xfrm>
            <a:off x="-18675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60A15821-902C-4947-8A06-E40B9558CC43}"/>
              </a:ext>
            </a:extLst>
          </p:cNvPr>
          <p:cNvSpPr/>
          <p:nvPr/>
        </p:nvSpPr>
        <p:spPr>
          <a:xfrm>
            <a:off x="-18675" y="0"/>
            <a:ext cx="12192001" cy="6858000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F502BB-3742-4DE1-B96A-106D486C7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5325" y="1875641"/>
            <a:ext cx="9144000" cy="2387600"/>
          </a:xfrm>
        </p:spPr>
        <p:txBody>
          <a:bodyPr anchor="ctr">
            <a:normAutofit/>
          </a:bodyPr>
          <a:lstStyle/>
          <a:p>
            <a:pPr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NOVO PROGRAMA</a:t>
            </a:r>
            <a:b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</a:b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PACTO</a:t>
            </a:r>
            <a:b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</a:br>
            <a:r>
              <a:rPr lang="pt-BR" sz="3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pela Transparência, Integridade e Participação</a:t>
            </a:r>
            <a:endParaRPr lang="pt-BR" sz="7200" dirty="0">
              <a:solidFill>
                <a:schemeClr val="bg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5" name="Meio-quadro 4">
            <a:extLst>
              <a:ext uri="{FF2B5EF4-FFF2-40B4-BE49-F238E27FC236}">
                <a16:creationId xmlns:a16="http://schemas.microsoft.com/office/drawing/2014/main" id="{2BBE1E45-8185-452D-BB18-752B45F55290}"/>
              </a:ext>
            </a:extLst>
          </p:cNvPr>
          <p:cNvSpPr/>
          <p:nvPr/>
        </p:nvSpPr>
        <p:spPr>
          <a:xfrm>
            <a:off x="2911434" y="1508166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Meio-quadro 8">
            <a:extLst>
              <a:ext uri="{FF2B5EF4-FFF2-40B4-BE49-F238E27FC236}">
                <a16:creationId xmlns:a16="http://schemas.microsoft.com/office/drawing/2014/main" id="{6E45D3E9-4E88-48EB-8458-3FB65DD29B96}"/>
              </a:ext>
            </a:extLst>
          </p:cNvPr>
          <p:cNvSpPr/>
          <p:nvPr/>
        </p:nvSpPr>
        <p:spPr>
          <a:xfrm rot="16200000">
            <a:off x="2911434" y="3610903"/>
            <a:ext cx="1246909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Meio-quadro 9">
            <a:extLst>
              <a:ext uri="{FF2B5EF4-FFF2-40B4-BE49-F238E27FC236}">
                <a16:creationId xmlns:a16="http://schemas.microsoft.com/office/drawing/2014/main" id="{68E72664-0990-425D-9BC8-619FD72E1C2B}"/>
              </a:ext>
            </a:extLst>
          </p:cNvPr>
          <p:cNvSpPr/>
          <p:nvPr/>
        </p:nvSpPr>
        <p:spPr>
          <a:xfrm flipH="1">
            <a:off x="8039596" y="1508166"/>
            <a:ext cx="1270660" cy="1246909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Meio-quadro 10">
            <a:extLst>
              <a:ext uri="{FF2B5EF4-FFF2-40B4-BE49-F238E27FC236}">
                <a16:creationId xmlns:a16="http://schemas.microsoft.com/office/drawing/2014/main" id="{6412D34B-E382-4017-B00D-BBBFB097F8FD}"/>
              </a:ext>
            </a:extLst>
          </p:cNvPr>
          <p:cNvSpPr/>
          <p:nvPr/>
        </p:nvSpPr>
        <p:spPr>
          <a:xfrm rot="16200000" flipV="1">
            <a:off x="8051471" y="3599027"/>
            <a:ext cx="1246909" cy="1270660"/>
          </a:xfrm>
          <a:prstGeom prst="halfFrame">
            <a:avLst>
              <a:gd name="adj1" fmla="val 3809"/>
              <a:gd name="adj2" fmla="val 380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D756A4EC-8BE4-418E-AE02-31F2B0E0C5E7}"/>
              </a:ext>
            </a:extLst>
          </p:cNvPr>
          <p:cNvSpPr txBox="1">
            <a:spLocks/>
          </p:cNvSpPr>
          <p:nvPr/>
        </p:nvSpPr>
        <p:spPr>
          <a:xfrm>
            <a:off x="5176524" y="3865821"/>
            <a:ext cx="1893254" cy="594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pt-BR" sz="20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PROJETO PILOTO</a:t>
            </a:r>
          </a:p>
        </p:txBody>
      </p:sp>
    </p:spTree>
    <p:extLst>
      <p:ext uri="{BB962C8B-B14F-4D97-AF65-F5344CB8AC3E}">
        <p14:creationId xmlns:p14="http://schemas.microsoft.com/office/powerpoint/2010/main" val="37197716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1B306BF-8067-4503-B9B3-4B454FE1BB2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68322" y="273133"/>
            <a:ext cx="6892859" cy="6475110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1E48B9F6-26A6-4071-AFB3-1C1F04B3D985}"/>
              </a:ext>
            </a:extLst>
          </p:cNvPr>
          <p:cNvSpPr txBox="1">
            <a:spLocks/>
          </p:cNvSpPr>
          <p:nvPr/>
        </p:nvSpPr>
        <p:spPr>
          <a:xfrm>
            <a:off x="669965" y="3252912"/>
            <a:ext cx="6390054" cy="24399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Programa de apoio à implementação de medidas de transparência e integridade em estados e municípios que demonstram vontade política e comprometimento. </a:t>
            </a:r>
          </a:p>
          <a:p>
            <a:pPr algn="l">
              <a:lnSpc>
                <a:spcPct val="150000"/>
              </a:lnSpc>
            </a:pPr>
            <a:endParaRPr lang="pt-BR" sz="2000" dirty="0">
              <a:solidFill>
                <a:schemeClr val="bg2">
                  <a:lumMod val="2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65E16A16-C824-40DD-850C-18CB2C4626F7}"/>
              </a:ext>
            </a:extLst>
          </p:cNvPr>
          <p:cNvSpPr txBox="1">
            <a:spLocks/>
          </p:cNvSpPr>
          <p:nvPr/>
        </p:nvSpPr>
        <p:spPr>
          <a:xfrm>
            <a:off x="669965" y="735867"/>
            <a:ext cx="9127178" cy="1567946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8000" algn="l">
              <a:lnSpc>
                <a:spcPct val="70000"/>
              </a:lnSpc>
            </a:pPr>
            <a:r>
              <a:rPr lang="pt-BR" sz="36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PACTO </a:t>
            </a:r>
            <a:br>
              <a:rPr lang="pt-BR" sz="3600" dirty="0">
                <a:solidFill>
                  <a:schemeClr val="bg1"/>
                </a:solidFill>
                <a:latin typeface="Gill Sans MT Condensed" panose="020B0506020104020203" pitchFamily="34" charset="0"/>
              </a:rPr>
            </a:br>
            <a:r>
              <a:rPr lang="pt-BR" sz="36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pela Transparência, Integridade e Participação</a:t>
            </a:r>
          </a:p>
        </p:txBody>
      </p:sp>
    </p:spTree>
    <p:extLst>
      <p:ext uri="{BB962C8B-B14F-4D97-AF65-F5344CB8AC3E}">
        <p14:creationId xmlns:p14="http://schemas.microsoft.com/office/powerpoint/2010/main" val="3370857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3052AD-B165-4DC4-81E1-16654C41BEBB}"/>
              </a:ext>
            </a:extLst>
          </p:cNvPr>
          <p:cNvSpPr txBox="1">
            <a:spLocks/>
          </p:cNvSpPr>
          <p:nvPr/>
        </p:nvSpPr>
        <p:spPr>
          <a:xfrm>
            <a:off x="6700405" y="353927"/>
            <a:ext cx="3013612" cy="3767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Instrumentalização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57821F5A-8674-41DE-8AF1-B01CC4DBE6E0}"/>
              </a:ext>
            </a:extLst>
          </p:cNvPr>
          <p:cNvSpPr txBox="1">
            <a:spLocks/>
          </p:cNvSpPr>
          <p:nvPr/>
        </p:nvSpPr>
        <p:spPr>
          <a:xfrm>
            <a:off x="6700405" y="1233918"/>
            <a:ext cx="3013612" cy="3767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Capacitação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D8AD1EA-EF78-4ED5-9734-73A756B673C8}"/>
              </a:ext>
            </a:extLst>
          </p:cNvPr>
          <p:cNvSpPr txBox="1">
            <a:spLocks/>
          </p:cNvSpPr>
          <p:nvPr/>
        </p:nvSpPr>
        <p:spPr>
          <a:xfrm>
            <a:off x="6700405" y="2181305"/>
            <a:ext cx="3013612" cy="3767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Normatização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8DD8EDDA-3F86-4F25-A9AB-D1071D79D4CA}"/>
              </a:ext>
            </a:extLst>
          </p:cNvPr>
          <p:cNvSpPr txBox="1">
            <a:spLocks/>
          </p:cNvSpPr>
          <p:nvPr/>
        </p:nvSpPr>
        <p:spPr>
          <a:xfrm>
            <a:off x="6700405" y="3160841"/>
            <a:ext cx="3013612" cy="5428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Monitoramento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917AD75A-7F48-4C85-9C01-76A7CE2B2A2B}"/>
              </a:ext>
            </a:extLst>
          </p:cNvPr>
          <p:cNvSpPr txBox="1">
            <a:spLocks/>
          </p:cNvSpPr>
          <p:nvPr/>
        </p:nvSpPr>
        <p:spPr>
          <a:xfrm>
            <a:off x="6700405" y="4098484"/>
            <a:ext cx="3013612" cy="5347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Formação de redes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7FF79AAD-2895-41D1-BAF7-7FD54D1029AB}"/>
              </a:ext>
            </a:extLst>
          </p:cNvPr>
          <p:cNvSpPr txBox="1">
            <a:spLocks/>
          </p:cNvSpPr>
          <p:nvPr/>
        </p:nvSpPr>
        <p:spPr>
          <a:xfrm>
            <a:off x="6700405" y="5111148"/>
            <a:ext cx="3013612" cy="6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Financiamento</a:t>
            </a:r>
          </a:p>
        </p:txBody>
      </p:sp>
      <p:pic>
        <p:nvPicPr>
          <p:cNvPr id="8" name="Picture 2" descr="Resultado de imagem para MONEY ICON FREE">
            <a:extLst>
              <a:ext uri="{FF2B5EF4-FFF2-40B4-BE49-F238E27FC236}">
                <a16:creationId xmlns:a16="http://schemas.microsoft.com/office/drawing/2014/main" id="{027EC0D9-09BE-4599-8CE3-DD7F4D1F8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611" y="4984367"/>
            <a:ext cx="657079" cy="65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sultado de imagem para tool icon free">
            <a:extLst>
              <a:ext uri="{FF2B5EF4-FFF2-40B4-BE49-F238E27FC236}">
                <a16:creationId xmlns:a16="http://schemas.microsoft.com/office/drawing/2014/main" id="{FFF7D0AB-9922-4F46-8597-6CFC6F1F8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414" y="213753"/>
            <a:ext cx="657079" cy="65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m relacionada">
            <a:extLst>
              <a:ext uri="{FF2B5EF4-FFF2-40B4-BE49-F238E27FC236}">
                <a16:creationId xmlns:a16="http://schemas.microsoft.com/office/drawing/2014/main" id="{9F81E8F4-30EA-450C-AD56-441DB1211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611" y="2077690"/>
            <a:ext cx="657079" cy="65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Resultado de imagem para training icon free">
            <a:extLst>
              <a:ext uri="{FF2B5EF4-FFF2-40B4-BE49-F238E27FC236}">
                <a16:creationId xmlns:a16="http://schemas.microsoft.com/office/drawing/2014/main" id="{94F09D03-140A-4200-BB3A-68303E550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456" y="1161303"/>
            <a:ext cx="657079" cy="63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Imagem relacionada">
            <a:extLst>
              <a:ext uri="{FF2B5EF4-FFF2-40B4-BE49-F238E27FC236}">
                <a16:creationId xmlns:a16="http://schemas.microsoft.com/office/drawing/2014/main" id="{D9DF6D48-887C-4C30-9EC9-A77B364AE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611" y="3995842"/>
            <a:ext cx="657079" cy="65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Resultado de imagem para monitoring icon free">
            <a:extLst>
              <a:ext uri="{FF2B5EF4-FFF2-40B4-BE49-F238E27FC236}">
                <a16:creationId xmlns:a16="http://schemas.microsoft.com/office/drawing/2014/main" id="{FB4460D5-074C-4E0F-A456-309B7D6FD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611" y="3046582"/>
            <a:ext cx="657079" cy="65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Resultado de imagem para megaphone icon free">
            <a:extLst>
              <a:ext uri="{FF2B5EF4-FFF2-40B4-BE49-F238E27FC236}">
                <a16:creationId xmlns:a16="http://schemas.microsoft.com/office/drawing/2014/main" id="{D8CD726C-0146-49C5-8F53-46382BA6B1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7" t="11187" r="10937" b="11229"/>
          <a:stretch/>
        </p:blipFill>
        <p:spPr bwMode="auto">
          <a:xfrm>
            <a:off x="5537612" y="5933627"/>
            <a:ext cx="720685" cy="69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ítulo 1">
            <a:extLst>
              <a:ext uri="{FF2B5EF4-FFF2-40B4-BE49-F238E27FC236}">
                <a16:creationId xmlns:a16="http://schemas.microsoft.com/office/drawing/2014/main" id="{D8387211-19A2-441C-AE5F-69C76AC3A59C}"/>
              </a:ext>
            </a:extLst>
          </p:cNvPr>
          <p:cNvSpPr txBox="1">
            <a:spLocks/>
          </p:cNvSpPr>
          <p:nvPr/>
        </p:nvSpPr>
        <p:spPr>
          <a:xfrm>
            <a:off x="6700405" y="6016700"/>
            <a:ext cx="3013612" cy="6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Comunicação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3C669FBA-BFDF-4A41-9657-5F4B94643024}"/>
              </a:ext>
            </a:extLst>
          </p:cNvPr>
          <p:cNvSpPr txBox="1">
            <a:spLocks/>
          </p:cNvSpPr>
          <p:nvPr/>
        </p:nvSpPr>
        <p:spPr>
          <a:xfrm>
            <a:off x="743" y="0"/>
            <a:ext cx="496984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EIXOS DE</a:t>
            </a:r>
          </a:p>
          <a:p>
            <a:pPr marL="108000" algn="ctr">
              <a:lnSpc>
                <a:spcPct val="70000"/>
              </a:lnSpc>
            </a:pPr>
            <a:endParaRPr lang="pt-BR" sz="2800" dirty="0">
              <a:solidFill>
                <a:schemeClr val="bg1"/>
              </a:solidFill>
              <a:latin typeface="Gill Sans MT Condensed" panose="020B0506020104020203" pitchFamily="34" charset="0"/>
            </a:endParaRPr>
          </a:p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TRABALHO</a:t>
            </a:r>
          </a:p>
        </p:txBody>
      </p:sp>
    </p:spTree>
    <p:extLst>
      <p:ext uri="{BB962C8B-B14F-4D97-AF65-F5344CB8AC3E}">
        <p14:creationId xmlns:p14="http://schemas.microsoft.com/office/powerpoint/2010/main" val="21926582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sultado de imagem para município">
            <a:extLst>
              <a:ext uri="{FF2B5EF4-FFF2-40B4-BE49-F238E27FC236}">
                <a16:creationId xmlns:a16="http://schemas.microsoft.com/office/drawing/2014/main" id="{C9A18E05-4743-4ECB-99F8-0576EA8936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9" r="14461"/>
          <a:stretch/>
        </p:blipFill>
        <p:spPr bwMode="auto">
          <a:xfrm>
            <a:off x="6015" y="1"/>
            <a:ext cx="442348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48F067DB-6E97-45E7-A338-D9C87A20A5FA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4429497" cy="6858000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pt-BR" sz="36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CARACTERÍSTICAS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85C24F2D-D880-4EAC-B944-42B83DDF88D2}"/>
              </a:ext>
            </a:extLst>
          </p:cNvPr>
          <p:cNvSpPr txBox="1">
            <a:spLocks/>
          </p:cNvSpPr>
          <p:nvPr/>
        </p:nvSpPr>
        <p:spPr>
          <a:xfrm>
            <a:off x="6499845" y="785127"/>
            <a:ext cx="5019220" cy="5886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Adesão voluntária, com critérios</a:t>
            </a:r>
          </a:p>
        </p:txBody>
      </p:sp>
      <p:pic>
        <p:nvPicPr>
          <p:cNvPr id="13316" name="Picture 4" descr="Resultado de imagem para volunteer icon">
            <a:extLst>
              <a:ext uri="{FF2B5EF4-FFF2-40B4-BE49-F238E27FC236}">
                <a16:creationId xmlns:a16="http://schemas.microsoft.com/office/drawing/2014/main" id="{DD9BEF9D-91F8-4E77-9099-0FA0C1E18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863" y="566163"/>
            <a:ext cx="937814" cy="93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Resultado de imagem para commitment icon">
            <a:extLst>
              <a:ext uri="{FF2B5EF4-FFF2-40B4-BE49-F238E27FC236}">
                <a16:creationId xmlns:a16="http://schemas.microsoft.com/office/drawing/2014/main" id="{5F0782EE-9E6C-4271-809B-701193735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755" y="1681856"/>
            <a:ext cx="714018" cy="71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ítulo 1">
            <a:extLst>
              <a:ext uri="{FF2B5EF4-FFF2-40B4-BE49-F238E27FC236}">
                <a16:creationId xmlns:a16="http://schemas.microsoft.com/office/drawing/2014/main" id="{F7C8EE68-EA87-48F0-B9FC-75434427F400}"/>
              </a:ext>
            </a:extLst>
          </p:cNvPr>
          <p:cNvSpPr txBox="1">
            <a:spLocks/>
          </p:cNvSpPr>
          <p:nvPr/>
        </p:nvSpPr>
        <p:spPr>
          <a:xfrm>
            <a:off x="6499846" y="1729356"/>
            <a:ext cx="3629806" cy="5886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Compromisso de implementação</a:t>
            </a:r>
          </a:p>
        </p:txBody>
      </p:sp>
      <p:pic>
        <p:nvPicPr>
          <p:cNvPr id="13320" name="Picture 8" descr="Resultado de imagem para monitoring  icon">
            <a:extLst>
              <a:ext uri="{FF2B5EF4-FFF2-40B4-BE49-F238E27FC236}">
                <a16:creationId xmlns:a16="http://schemas.microsoft.com/office/drawing/2014/main" id="{86CE521D-A8B7-4E9D-973B-927E4BA51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664" y="2680000"/>
            <a:ext cx="602877" cy="60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D17618DA-A952-4D88-8181-A557E6CE2889}"/>
              </a:ext>
            </a:extLst>
          </p:cNvPr>
          <p:cNvSpPr txBox="1">
            <a:spLocks/>
          </p:cNvSpPr>
          <p:nvPr/>
        </p:nvSpPr>
        <p:spPr>
          <a:xfrm>
            <a:off x="6499846" y="2680000"/>
            <a:ext cx="4247322" cy="5886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Acompanhamento da execução</a:t>
            </a:r>
          </a:p>
        </p:txBody>
      </p:sp>
      <p:pic>
        <p:nvPicPr>
          <p:cNvPr id="14340" name="Picture 4" descr="Resultado de imagem para society icon">
            <a:extLst>
              <a:ext uri="{FF2B5EF4-FFF2-40B4-BE49-F238E27FC236}">
                <a16:creationId xmlns:a16="http://schemas.microsoft.com/office/drawing/2014/main" id="{42E7B553-9504-4BDF-BB1A-E2B0DC9E6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586" y="3638573"/>
            <a:ext cx="578403" cy="49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55429BE5-FE82-41C1-AE7A-260E97EF3A77}"/>
              </a:ext>
            </a:extLst>
          </p:cNvPr>
          <p:cNvSpPr txBox="1">
            <a:spLocks/>
          </p:cNvSpPr>
          <p:nvPr/>
        </p:nvSpPr>
        <p:spPr>
          <a:xfrm>
            <a:off x="6499846" y="3590077"/>
            <a:ext cx="4247322" cy="5886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Envolvimento da sociedade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641C5D61-3FD4-4A74-9F9B-C3E6C3875E0A}"/>
              </a:ext>
            </a:extLst>
          </p:cNvPr>
          <p:cNvSpPr txBox="1">
            <a:spLocks/>
          </p:cNvSpPr>
          <p:nvPr/>
        </p:nvSpPr>
        <p:spPr>
          <a:xfrm>
            <a:off x="6499846" y="5437117"/>
            <a:ext cx="4247322" cy="5886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Apoio na implementação</a:t>
            </a: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F74235CF-8779-4A5D-BBEE-E09F28C869AB}"/>
              </a:ext>
            </a:extLst>
          </p:cNvPr>
          <p:cNvSpPr txBox="1">
            <a:spLocks/>
          </p:cNvSpPr>
          <p:nvPr/>
        </p:nvSpPr>
        <p:spPr>
          <a:xfrm>
            <a:off x="6499846" y="4513597"/>
            <a:ext cx="4247322" cy="5886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Seleção de projetos</a:t>
            </a:r>
          </a:p>
        </p:txBody>
      </p:sp>
      <p:pic>
        <p:nvPicPr>
          <p:cNvPr id="14344" name="Picture 8" descr="Resultado de imagem para money icon">
            <a:extLst>
              <a:ext uri="{FF2B5EF4-FFF2-40B4-BE49-F238E27FC236}">
                <a16:creationId xmlns:a16="http://schemas.microsoft.com/office/drawing/2014/main" id="{D1DB4845-B60E-4A5A-86BD-1C8FC5E0C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408" y="4498658"/>
            <a:ext cx="570016" cy="57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0" name="Picture 14" descr="Imagem relacionada">
            <a:extLst>
              <a:ext uri="{FF2B5EF4-FFF2-40B4-BE49-F238E27FC236}">
                <a16:creationId xmlns:a16="http://schemas.microsoft.com/office/drawing/2014/main" id="{33B9FAAD-A4BD-443C-967D-710E134AC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408" y="5437116"/>
            <a:ext cx="618389" cy="61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9762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E3A33B87-CE8D-40AE-BCD4-0E1768317974}"/>
              </a:ext>
            </a:extLst>
          </p:cNvPr>
          <p:cNvSpPr/>
          <p:nvPr/>
        </p:nvSpPr>
        <p:spPr>
          <a:xfrm>
            <a:off x="6092042" y="0"/>
            <a:ext cx="6099958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8F067DB-6E97-45E7-A338-D9C87A20A5FA}"/>
              </a:ext>
            </a:extLst>
          </p:cNvPr>
          <p:cNvSpPr txBox="1">
            <a:spLocks/>
          </p:cNvSpPr>
          <p:nvPr/>
        </p:nvSpPr>
        <p:spPr>
          <a:xfrm>
            <a:off x="289955" y="1163379"/>
            <a:ext cx="5540829" cy="9741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8000" algn="l">
              <a:lnSpc>
                <a:spcPct val="70000"/>
              </a:lnSpc>
            </a:pPr>
            <a:r>
              <a:rPr lang="pt-BR" sz="3600" dirty="0">
                <a:solidFill>
                  <a:schemeClr val="accent1">
                    <a:lumMod val="50000"/>
                  </a:schemeClr>
                </a:solidFill>
                <a:latin typeface="Gill Sans MT Condensed" panose="020B0506020104020203" pitchFamily="34" charset="0"/>
              </a:rPr>
              <a:t>OBRIGAÇÕES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CA462FC-BFC4-4097-9460-54ABCDF59278}"/>
              </a:ext>
            </a:extLst>
          </p:cNvPr>
          <p:cNvSpPr txBox="1">
            <a:spLocks/>
          </p:cNvSpPr>
          <p:nvPr/>
        </p:nvSpPr>
        <p:spPr>
          <a:xfrm>
            <a:off x="6092043" y="1163379"/>
            <a:ext cx="5961412" cy="9741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8000" algn="l">
              <a:lnSpc>
                <a:spcPct val="70000"/>
              </a:lnSpc>
            </a:pPr>
            <a:r>
              <a:rPr lang="pt-BR" sz="36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BENEFÍCIOS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3CCAD52-8DD2-4893-B9B4-6990EBEF0488}"/>
              </a:ext>
            </a:extLst>
          </p:cNvPr>
          <p:cNvSpPr txBox="1">
            <a:spLocks/>
          </p:cNvSpPr>
          <p:nvPr/>
        </p:nvSpPr>
        <p:spPr>
          <a:xfrm>
            <a:off x="952830" y="3873116"/>
            <a:ext cx="4913247" cy="6242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pt-BR" sz="2000" dirty="0">
              <a:solidFill>
                <a:schemeClr val="bg2">
                  <a:lumMod val="2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E1980524-7C7B-48B4-A1FB-CFD84DE9DA23}"/>
              </a:ext>
            </a:extLst>
          </p:cNvPr>
          <p:cNvSpPr txBox="1">
            <a:spLocks/>
          </p:cNvSpPr>
          <p:nvPr/>
        </p:nvSpPr>
        <p:spPr>
          <a:xfrm>
            <a:off x="9370867" y="4185246"/>
            <a:ext cx="2682588" cy="11705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pt-BR" sz="2000" dirty="0">
              <a:solidFill>
                <a:schemeClr val="bg2">
                  <a:lumMod val="2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4C8BECC5-4A11-4088-A383-30323B076C06}"/>
              </a:ext>
            </a:extLst>
          </p:cNvPr>
          <p:cNvSpPr txBox="1">
            <a:spLocks/>
          </p:cNvSpPr>
          <p:nvPr/>
        </p:nvSpPr>
        <p:spPr>
          <a:xfrm>
            <a:off x="1097477" y="2427698"/>
            <a:ext cx="4856020" cy="31774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Atender requisitos mínimos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Realizar um diagnóstico sobre os temas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Criar um plano de ação e torná-lo público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Implementar o plano de ação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Fornecer dados e informações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2">
                    <a:lumMod val="25000"/>
                  </a:schemeClr>
                </a:solidFill>
                <a:latin typeface="Gill Sans MT" panose="020B0502020104020203" pitchFamily="34" charset="0"/>
              </a:rPr>
              <a:t>Dialogar com a sociedade civil</a:t>
            </a:r>
          </a:p>
          <a:p>
            <a:pPr algn="l">
              <a:lnSpc>
                <a:spcPct val="150000"/>
              </a:lnSpc>
            </a:pPr>
            <a:endParaRPr lang="pt-BR" sz="2000" dirty="0">
              <a:solidFill>
                <a:schemeClr val="bg2">
                  <a:lumMod val="25000"/>
                </a:schemeClr>
              </a:solidFill>
              <a:latin typeface="Gill Sans MT" panose="020B0502020104020203" pitchFamily="34" charset="0"/>
            </a:endParaRPr>
          </a:p>
          <a:p>
            <a:pPr algn="l">
              <a:lnSpc>
                <a:spcPct val="150000"/>
              </a:lnSpc>
            </a:pPr>
            <a:endParaRPr lang="pt-BR" sz="2000" dirty="0">
              <a:solidFill>
                <a:schemeClr val="bg2">
                  <a:lumMod val="25000"/>
                </a:schemeClr>
              </a:solidFill>
              <a:latin typeface="Gill Sans MT" panose="020B0502020104020203" pitchFamily="34" charset="0"/>
            </a:endParaRPr>
          </a:p>
          <a:p>
            <a:pPr algn="l">
              <a:lnSpc>
                <a:spcPct val="150000"/>
              </a:lnSpc>
            </a:pPr>
            <a:endParaRPr lang="pt-BR" sz="2000" dirty="0">
              <a:solidFill>
                <a:schemeClr val="bg2">
                  <a:lumMod val="2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EB7DFBF-EBF7-4988-975D-26E92E12CF38}"/>
              </a:ext>
            </a:extLst>
          </p:cNvPr>
          <p:cNvSpPr txBox="1">
            <a:spLocks/>
          </p:cNvSpPr>
          <p:nvPr/>
        </p:nvSpPr>
        <p:spPr>
          <a:xfrm>
            <a:off x="6688279" y="4185246"/>
            <a:ext cx="2682588" cy="11705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pt-BR" sz="2000" dirty="0">
              <a:solidFill>
                <a:schemeClr val="bg2">
                  <a:lumMod val="2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0F935F2D-C34F-4517-A498-499061E08FD1}"/>
              </a:ext>
            </a:extLst>
          </p:cNvPr>
          <p:cNvSpPr txBox="1">
            <a:spLocks/>
          </p:cNvSpPr>
          <p:nvPr/>
        </p:nvSpPr>
        <p:spPr>
          <a:xfrm>
            <a:off x="735609" y="2427697"/>
            <a:ext cx="434440" cy="29280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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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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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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</a:t>
            </a:r>
            <a:endParaRPr lang="pt-BR" sz="2000" dirty="0">
              <a:solidFill>
                <a:schemeClr val="accent1">
                  <a:lumMod val="75000"/>
                </a:schemeClr>
              </a:solidFill>
              <a:latin typeface="Gill Sans MT" panose="020B0502020104020203" pitchFamily="34" charset="0"/>
            </a:endParaRPr>
          </a:p>
          <a:p>
            <a:pPr algn="l">
              <a:lnSpc>
                <a:spcPct val="150000"/>
              </a:lnSpc>
            </a:pPr>
            <a:endParaRPr lang="pt-BR" sz="2000" dirty="0">
              <a:solidFill>
                <a:schemeClr val="accent1">
                  <a:lumMod val="75000"/>
                </a:schemeClr>
              </a:solidFill>
              <a:latin typeface="Gill Sans MT" panose="020B0502020104020203" pitchFamily="34" charset="0"/>
            </a:endParaRPr>
          </a:p>
          <a:p>
            <a:pPr algn="l">
              <a:lnSpc>
                <a:spcPct val="150000"/>
              </a:lnSpc>
            </a:pPr>
            <a:endParaRPr lang="pt-BR" sz="2000" dirty="0">
              <a:solidFill>
                <a:schemeClr val="accent1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2BFD93D-5C64-4A41-83D5-30F07CDA14AD}"/>
              </a:ext>
            </a:extLst>
          </p:cNvPr>
          <p:cNvSpPr txBox="1">
            <a:spLocks/>
          </p:cNvSpPr>
          <p:nvPr/>
        </p:nvSpPr>
        <p:spPr>
          <a:xfrm>
            <a:off x="6549734" y="2427697"/>
            <a:ext cx="434440" cy="29280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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</a:t>
            </a:r>
            <a:endParaRPr lang="pt-BR" sz="20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l">
              <a:lnSpc>
                <a:spcPct val="150000"/>
              </a:lnSpc>
            </a:pPr>
            <a:endParaRPr lang="pt-BR" sz="20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758F4AA6-5DF0-4FA0-B39F-A6382578E37D}"/>
              </a:ext>
            </a:extLst>
          </p:cNvPr>
          <p:cNvSpPr txBox="1">
            <a:spLocks/>
          </p:cNvSpPr>
          <p:nvPr/>
        </p:nvSpPr>
        <p:spPr>
          <a:xfrm>
            <a:off x="7050147" y="2427698"/>
            <a:ext cx="4856020" cy="29280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Adesão voluntária e plano flexível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Capacitação de servidores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Acesso a sistemas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Roteiros de implementação de ações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Rede de implementadores</a:t>
            </a:r>
          </a:p>
          <a:p>
            <a:pPr algn="l"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ill Sans MT" panose="020B0502020104020203" pitchFamily="34" charset="0"/>
              </a:rPr>
              <a:t>Concurso de projetos</a:t>
            </a:r>
          </a:p>
        </p:txBody>
      </p:sp>
    </p:spTree>
    <p:extLst>
      <p:ext uri="{BB962C8B-B14F-4D97-AF65-F5344CB8AC3E}">
        <p14:creationId xmlns:p14="http://schemas.microsoft.com/office/powerpoint/2010/main" val="22713137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797C61BB-F02C-4F0B-A2C1-5FA47CD538D0}"/>
              </a:ext>
            </a:extLst>
          </p:cNvPr>
          <p:cNvGrpSpPr/>
          <p:nvPr/>
        </p:nvGrpSpPr>
        <p:grpSpPr>
          <a:xfrm>
            <a:off x="1140031" y="0"/>
            <a:ext cx="10462161" cy="6858000"/>
            <a:chOff x="831273" y="0"/>
            <a:chExt cx="10462161" cy="6858000"/>
          </a:xfrm>
        </p:grpSpPr>
        <p:graphicFrame>
          <p:nvGraphicFramePr>
            <p:cNvPr id="2" name="Diagrama 1">
              <a:extLst>
                <a:ext uri="{FF2B5EF4-FFF2-40B4-BE49-F238E27FC236}">
                  <a16:creationId xmlns:a16="http://schemas.microsoft.com/office/drawing/2014/main" id="{14203BA8-08BB-439D-AD5E-41AF57FDB678}"/>
                </a:ext>
              </a:extLst>
            </p:cNvPr>
            <p:cNvGraphicFramePr/>
            <p:nvPr>
              <p:extLst/>
            </p:nvPr>
          </p:nvGraphicFramePr>
          <p:xfrm>
            <a:off x="831273" y="0"/>
            <a:ext cx="10462161" cy="685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28889396-8553-4A7E-8856-4EF9FD1DF038}"/>
                </a:ext>
              </a:extLst>
            </p:cNvPr>
            <p:cNvSpPr txBox="1"/>
            <p:nvPr/>
          </p:nvSpPr>
          <p:spPr>
            <a:xfrm>
              <a:off x="1211283" y="338150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800" b="1" dirty="0">
                  <a:solidFill>
                    <a:schemeClr val="bg2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B904EA99-E5B8-4EC9-B18E-C1A41A96AB33}"/>
                </a:ext>
              </a:extLst>
            </p:cNvPr>
            <p:cNvSpPr txBox="1"/>
            <p:nvPr/>
          </p:nvSpPr>
          <p:spPr>
            <a:xfrm>
              <a:off x="3705101" y="338150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800" b="1" dirty="0">
                  <a:solidFill>
                    <a:schemeClr val="bg2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89CD58EA-EF6E-48BB-8936-DA67D5905C57}"/>
                </a:ext>
              </a:extLst>
            </p:cNvPr>
            <p:cNvSpPr txBox="1"/>
            <p:nvPr/>
          </p:nvSpPr>
          <p:spPr>
            <a:xfrm>
              <a:off x="6198919" y="338150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800" b="1" dirty="0">
                  <a:solidFill>
                    <a:schemeClr val="bg2">
                      <a:lumMod val="50000"/>
                    </a:schemeClr>
                  </a:solidFill>
                </a:rPr>
                <a:t>3</a:t>
              </a:r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84BBD35B-A272-42B1-B14D-FD47005CD8C8}"/>
                </a:ext>
              </a:extLst>
            </p:cNvPr>
            <p:cNvSpPr txBox="1"/>
            <p:nvPr/>
          </p:nvSpPr>
          <p:spPr>
            <a:xfrm>
              <a:off x="8692737" y="338150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800" b="1" dirty="0">
                  <a:solidFill>
                    <a:schemeClr val="bg2">
                      <a:lumMod val="50000"/>
                    </a:schemeClr>
                  </a:solidFill>
                </a:rPr>
                <a:t>4</a:t>
              </a:r>
            </a:p>
          </p:txBody>
        </p:sp>
      </p:grpSp>
      <p:sp>
        <p:nvSpPr>
          <p:cNvPr id="12" name="Título 1">
            <a:extLst>
              <a:ext uri="{FF2B5EF4-FFF2-40B4-BE49-F238E27FC236}">
                <a16:creationId xmlns:a16="http://schemas.microsoft.com/office/drawing/2014/main" id="{77010A3F-DBEA-4BF7-A8C6-285FBB8AB241}"/>
              </a:ext>
            </a:extLst>
          </p:cNvPr>
          <p:cNvSpPr txBox="1">
            <a:spLocks/>
          </p:cNvSpPr>
          <p:nvPr/>
        </p:nvSpPr>
        <p:spPr>
          <a:xfrm>
            <a:off x="693716" y="248979"/>
            <a:ext cx="10908476" cy="12710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8000">
              <a:lnSpc>
                <a:spcPct val="70000"/>
              </a:lnSpc>
            </a:pPr>
            <a:r>
              <a:rPr lang="pt-BR" sz="3600" dirty="0">
                <a:solidFill>
                  <a:schemeClr val="accent1">
                    <a:lumMod val="50000"/>
                  </a:schemeClr>
                </a:solidFill>
                <a:latin typeface="Gill Sans MT Condensed" panose="020B0506020104020203" pitchFamily="34" charset="0"/>
              </a:rPr>
              <a:t>ETAPAS</a:t>
            </a:r>
          </a:p>
        </p:txBody>
      </p:sp>
    </p:spTree>
    <p:extLst>
      <p:ext uri="{BB962C8B-B14F-4D97-AF65-F5344CB8AC3E}">
        <p14:creationId xmlns:p14="http://schemas.microsoft.com/office/powerpoint/2010/main" val="1229218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>
            <a:extLst>
              <a:ext uri="{FF2B5EF4-FFF2-40B4-BE49-F238E27FC236}">
                <a16:creationId xmlns:a16="http://schemas.microsoft.com/office/drawing/2014/main" id="{67DE5672-922A-4457-BB70-6F7D3527FE75}"/>
              </a:ext>
            </a:extLst>
          </p:cNvPr>
          <p:cNvSpPr txBox="1">
            <a:spLocks/>
          </p:cNvSpPr>
          <p:nvPr/>
        </p:nvSpPr>
        <p:spPr>
          <a:xfrm>
            <a:off x="743" y="0"/>
            <a:ext cx="496984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PRINCIPAIS</a:t>
            </a:r>
          </a:p>
          <a:p>
            <a:pPr marL="108000" algn="ctr">
              <a:lnSpc>
                <a:spcPct val="70000"/>
              </a:lnSpc>
            </a:pPr>
            <a:endParaRPr lang="pt-BR" sz="2800" dirty="0">
              <a:solidFill>
                <a:schemeClr val="bg1"/>
              </a:solidFill>
              <a:latin typeface="Gill Sans MT Condensed" panose="020B0506020104020203" pitchFamily="34" charset="0"/>
            </a:endParaRPr>
          </a:p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RESULTADOS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F2986A9-5805-40FA-B664-34265A576F20}"/>
              </a:ext>
            </a:extLst>
          </p:cNvPr>
          <p:cNvSpPr txBox="1"/>
          <p:nvPr/>
        </p:nvSpPr>
        <p:spPr>
          <a:xfrm>
            <a:off x="5117886" y="225078"/>
            <a:ext cx="68672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Menos de 0,2% de omissões na LAI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Respostas da LAI em menos de 15 dias (mais de 600 mil pedidos)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Novo Portal da Transparência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Dados abertos: avanço na abertura de bases e plataformas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EBT 1 a 3: melhoria significativa da transparência passiva no cenário nacional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Aproximação do governo com a sociedade civil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Reconhecimento Internacional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pt-BR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72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>
            <a:extLst>
              <a:ext uri="{FF2B5EF4-FFF2-40B4-BE49-F238E27FC236}">
                <a16:creationId xmlns:a16="http://schemas.microsoft.com/office/drawing/2014/main" id="{67DE5672-922A-4457-BB70-6F7D3527FE75}"/>
              </a:ext>
            </a:extLst>
          </p:cNvPr>
          <p:cNvSpPr txBox="1">
            <a:spLocks/>
          </p:cNvSpPr>
          <p:nvPr/>
        </p:nvSpPr>
        <p:spPr>
          <a:xfrm>
            <a:off x="743" y="0"/>
            <a:ext cx="496984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A POLÍTICA</a:t>
            </a:r>
          </a:p>
          <a:p>
            <a:pPr marL="108000" algn="ctr">
              <a:lnSpc>
                <a:spcPct val="70000"/>
              </a:lnSpc>
            </a:pPr>
            <a:endParaRPr lang="pt-BR" sz="2800" dirty="0">
              <a:solidFill>
                <a:schemeClr val="bg1"/>
              </a:solidFill>
              <a:latin typeface="Gill Sans MT Condensed" panose="020B0506020104020203" pitchFamily="34" charset="0"/>
            </a:endParaRPr>
          </a:p>
          <a:p>
            <a:pPr marL="108000" algn="ctr">
              <a:lnSpc>
                <a:spcPct val="70000"/>
              </a:lnSpc>
            </a:pPr>
            <a:r>
              <a:rPr lang="pt-BR" sz="7200" dirty="0">
                <a:solidFill>
                  <a:schemeClr val="bg1"/>
                </a:solidFill>
                <a:latin typeface="Gill Sans MT Condensed" panose="020B0506020104020203" pitchFamily="34" charset="0"/>
              </a:rPr>
              <a:t>EM NÚMEROS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E42B0CC-D43F-4D12-ACEE-66468C8EBDE1}"/>
              </a:ext>
            </a:extLst>
          </p:cNvPr>
          <p:cNvSpPr txBox="1"/>
          <p:nvPr/>
        </p:nvSpPr>
        <p:spPr>
          <a:xfrm>
            <a:off x="5086545" y="331978"/>
            <a:ext cx="6724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21 milhões de visitas </a:t>
            </a: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ao Portal da Transparência em 2017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4EDA6BA-78E3-452E-811A-19DF75F33B54}"/>
              </a:ext>
            </a:extLst>
          </p:cNvPr>
          <p:cNvSpPr txBox="1"/>
          <p:nvPr/>
        </p:nvSpPr>
        <p:spPr>
          <a:xfrm>
            <a:off x="5086545" y="1681021"/>
            <a:ext cx="6974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+ 600 mil pedidos de acesso a informação </a:t>
            </a: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com taxa de resposta </a:t>
            </a: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&gt; 99%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2E9CBA8-9E60-4130-9B89-140C5BAFF220}"/>
              </a:ext>
            </a:extLst>
          </p:cNvPr>
          <p:cNvSpPr txBox="1"/>
          <p:nvPr/>
        </p:nvSpPr>
        <p:spPr>
          <a:xfrm>
            <a:off x="5086545" y="2921315"/>
            <a:ext cx="6974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+ 5000 bases de dados abertas </a:t>
            </a: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e outras programadas para abertura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3CE2A39-4A39-4947-999E-C8223493800E}"/>
              </a:ext>
            </a:extLst>
          </p:cNvPr>
          <p:cNvSpPr txBox="1"/>
          <p:nvPr/>
        </p:nvSpPr>
        <p:spPr>
          <a:xfrm>
            <a:off x="5086545" y="4058752"/>
            <a:ext cx="6974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+300 órgãos/entidades/empresas públicas </a:t>
            </a: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engajados e monitorados na política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0876C0B-7468-473F-B711-C6E7B97D0FEE}"/>
              </a:ext>
            </a:extLst>
          </p:cNvPr>
          <p:cNvSpPr txBox="1"/>
          <p:nvPr/>
        </p:nvSpPr>
        <p:spPr>
          <a:xfrm>
            <a:off x="5086545" y="5322323"/>
            <a:ext cx="6974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+2300 </a:t>
            </a:r>
            <a:r>
              <a:rPr lang="pt-BR" sz="2400" dirty="0">
                <a:solidFill>
                  <a:schemeClr val="bg2">
                    <a:lumMod val="25000"/>
                  </a:schemeClr>
                </a:solidFill>
              </a:rPr>
              <a:t>Estados e Municípios avaliados quanto ao cumprimento da LAI (EBT)</a:t>
            </a:r>
          </a:p>
        </p:txBody>
      </p:sp>
    </p:spTree>
    <p:extLst>
      <p:ext uri="{BB962C8B-B14F-4D97-AF65-F5344CB8AC3E}">
        <p14:creationId xmlns:p14="http://schemas.microsoft.com/office/powerpoint/2010/main" val="416108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2D5247-CA20-4F09-8135-83EB57582D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504" y="509155"/>
            <a:ext cx="11045632" cy="841664"/>
          </a:xfrm>
        </p:spPr>
        <p:txBody>
          <a:bodyPr anchor="t">
            <a:noAutofit/>
          </a:bodyPr>
          <a:lstStyle/>
          <a:p>
            <a:pPr algn="just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TRANSPARÊNCIA COMO SOLUÇÃO: EXEMPLOS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6DD99B4B-D203-4BA6-BD22-1CB0CD443492}"/>
              </a:ext>
            </a:extLst>
          </p:cNvPr>
          <p:cNvSpPr txBox="1">
            <a:spLocks/>
          </p:cNvSpPr>
          <p:nvPr/>
        </p:nvSpPr>
        <p:spPr>
          <a:xfrm>
            <a:off x="0" y="1350819"/>
            <a:ext cx="6153665" cy="550718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chemeClr val="bg1"/>
                </a:solidFill>
                <a:latin typeface="+mn-lt"/>
              </a:rPr>
              <a:t>Transparência dos gastos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chemeClr val="bg1"/>
                </a:solidFill>
                <a:latin typeface="+mn-lt"/>
              </a:rPr>
              <a:t>Transparência de servidores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chemeClr val="bg1"/>
                </a:solidFill>
                <a:latin typeface="+mn-lt"/>
              </a:rPr>
              <a:t>Transparência de convênios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chemeClr val="bg1"/>
                </a:solidFill>
                <a:latin typeface="+mn-lt"/>
              </a:rPr>
              <a:t>Transparência de sanções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chemeClr val="bg1"/>
                </a:solidFill>
                <a:latin typeface="+mn-lt"/>
              </a:rPr>
              <a:t>Transparência das licitações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chemeClr val="bg1"/>
                </a:solidFill>
                <a:latin typeface="+mn-lt"/>
              </a:rPr>
              <a:t>Transparência de renúncias fiscais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chemeClr val="bg1"/>
                </a:solidFill>
                <a:latin typeface="+mn-lt"/>
              </a:rPr>
              <a:t>Transparência dos cartões do Governo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75A715B-1E9B-41CF-BEAA-574FC3C789E2}"/>
              </a:ext>
            </a:extLst>
          </p:cNvPr>
          <p:cNvSpPr txBox="1">
            <a:spLocks/>
          </p:cNvSpPr>
          <p:nvPr/>
        </p:nvSpPr>
        <p:spPr>
          <a:xfrm>
            <a:off x="6154975" y="1350819"/>
            <a:ext cx="6037025" cy="55071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Melhor qualidade de gastos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Inibe nepotismo, conflito de interesses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Controle social sobre obras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Menos contratações de alto risco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Menos desvios de conduta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Melhor avaliação da política pública</a:t>
            </a:r>
          </a:p>
          <a:p>
            <a:pPr marL="514350" indent="-514350" algn="just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Redução de gastos</a:t>
            </a:r>
          </a:p>
        </p:txBody>
      </p:sp>
    </p:spTree>
    <p:extLst>
      <p:ext uri="{BB962C8B-B14F-4D97-AF65-F5344CB8AC3E}">
        <p14:creationId xmlns:p14="http://schemas.microsoft.com/office/powerpoint/2010/main" val="842246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 novo portal">
            <a:extLst>
              <a:ext uri="{FF2B5EF4-FFF2-40B4-BE49-F238E27FC236}">
                <a16:creationId xmlns:a16="http://schemas.microsoft.com/office/drawing/2014/main" id="{1C9A2AB5-AE99-4B7B-AAE2-F84BC0578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12199773" cy="369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5676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16620</TotalTime>
  <Words>1316</Words>
  <Application>Microsoft Office PowerPoint</Application>
  <PresentationFormat>Widescreen</PresentationFormat>
  <Paragraphs>318</Paragraphs>
  <Slides>52</Slides>
  <Notes>0</Notes>
  <HiddenSlides>0</HiddenSlides>
  <MMClips>1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52</vt:i4>
      </vt:variant>
    </vt:vector>
  </HeadingPairs>
  <TitlesOfParts>
    <vt:vector size="63" baseType="lpstr">
      <vt:lpstr>Arial</vt:lpstr>
      <vt:lpstr>Arial Black</vt:lpstr>
      <vt:lpstr>Calibri</vt:lpstr>
      <vt:lpstr>Calibri Light</vt:lpstr>
      <vt:lpstr>Gill Sans MT</vt:lpstr>
      <vt:lpstr>Gill Sans MT Condensed</vt:lpstr>
      <vt:lpstr>Times New Roman</vt:lpstr>
      <vt:lpstr>Vani</vt:lpstr>
      <vt:lpstr>Wingdings</vt:lpstr>
      <vt:lpstr>Tema do Office</vt:lpstr>
      <vt:lpstr>Office Theme</vt:lpstr>
      <vt:lpstr>POLÍTICA NACIONAL DE   TRANSPARÊNCIA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TRANSPARÊNCIA COMO SOLUÇÃO: EXEMPLOS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ACESSO À INFORMAÇÃO</vt:lpstr>
      <vt:lpstr>Apresentação do PowerPoint</vt:lpstr>
      <vt:lpstr>ESCALA BRASIL TRANSPARENTE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MAPA BRASIL TRANSPARENTE</vt:lpstr>
      <vt:lpstr>Apresentação do PowerPoint</vt:lpstr>
      <vt:lpstr>Apresentação do PowerPoint</vt:lpstr>
      <vt:lpstr>Apresentação do PowerPoint</vt:lpstr>
      <vt:lpstr>GOVERNO ABERTO</vt:lpstr>
      <vt:lpstr>Apresentação do PowerPoint</vt:lpstr>
      <vt:lpstr>Apresentação do PowerPoint</vt:lpstr>
      <vt:lpstr>Apresentação do PowerPoint</vt:lpstr>
      <vt:lpstr>DADOS ABERTOS</vt:lpstr>
      <vt:lpstr>Apresentação do PowerPoint</vt:lpstr>
      <vt:lpstr>Apresentação do PowerPoint</vt:lpstr>
      <vt:lpstr>Apresentação do PowerPoint</vt:lpstr>
      <vt:lpstr>Apresentação do PowerPoint</vt:lpstr>
      <vt:lpstr>EDUCAÇÃO À DISTÂNCIA</vt:lpstr>
      <vt:lpstr>Apresentação do PowerPoint</vt:lpstr>
      <vt:lpstr>NOVO PROGRAMA PACTO pela Transparência, Integridade e Participação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BRASIL TRANSPARENTE</dc:title>
  <dc:creator>Otavio Moreira de Castro Neves</dc:creator>
  <cp:lastModifiedBy>Marcelo de Brito Vidal</cp:lastModifiedBy>
  <cp:revision>184</cp:revision>
  <dcterms:created xsi:type="dcterms:W3CDTF">2018-01-18T14:02:52Z</dcterms:created>
  <dcterms:modified xsi:type="dcterms:W3CDTF">2018-07-06T15:42:02Z</dcterms:modified>
</cp:coreProperties>
</file>