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0"/>
  </p:notesMasterIdLst>
  <p:sldIdLst>
    <p:sldId id="257" r:id="rId5"/>
    <p:sldId id="633" r:id="rId6"/>
    <p:sldId id="635" r:id="rId7"/>
    <p:sldId id="625" r:id="rId8"/>
    <p:sldId id="260" r:id="rId9"/>
    <p:sldId id="626" r:id="rId10"/>
    <p:sldId id="279" r:id="rId11"/>
    <p:sldId id="589" r:id="rId12"/>
    <p:sldId id="287" r:id="rId13"/>
    <p:sldId id="591" r:id="rId14"/>
    <p:sldId id="494" r:id="rId15"/>
    <p:sldId id="291" r:id="rId16"/>
    <p:sldId id="292" r:id="rId17"/>
    <p:sldId id="289" r:id="rId18"/>
    <p:sldId id="288" r:id="rId19"/>
    <p:sldId id="290" r:id="rId20"/>
    <p:sldId id="492" r:id="rId21"/>
    <p:sldId id="493" r:id="rId22"/>
    <p:sldId id="491" r:id="rId23"/>
    <p:sldId id="592" r:id="rId24"/>
    <p:sldId id="615" r:id="rId25"/>
    <p:sldId id="296" r:id="rId26"/>
    <p:sldId id="297" r:id="rId27"/>
    <p:sldId id="299" r:id="rId28"/>
    <p:sldId id="300" r:id="rId29"/>
    <p:sldId id="498" r:id="rId30"/>
    <p:sldId id="596" r:id="rId31"/>
    <p:sldId id="305" r:id="rId32"/>
    <p:sldId id="306" r:id="rId33"/>
    <p:sldId id="307" r:id="rId34"/>
    <p:sldId id="308" r:id="rId35"/>
    <p:sldId id="309" r:id="rId36"/>
    <p:sldId id="310" r:id="rId37"/>
    <p:sldId id="311" r:id="rId38"/>
    <p:sldId id="312" r:id="rId39"/>
    <p:sldId id="313" r:id="rId40"/>
    <p:sldId id="314" r:id="rId41"/>
    <p:sldId id="315" r:id="rId42"/>
    <p:sldId id="316" r:id="rId43"/>
    <p:sldId id="317" r:id="rId44"/>
    <p:sldId id="616" r:id="rId45"/>
    <p:sldId id="318" r:id="rId46"/>
    <p:sldId id="319" r:id="rId47"/>
    <p:sldId id="321" r:id="rId48"/>
    <p:sldId id="322" r:id="rId49"/>
    <p:sldId id="323" r:id="rId50"/>
    <p:sldId id="597" r:id="rId51"/>
    <p:sldId id="324" r:id="rId52"/>
    <p:sldId id="598" r:id="rId53"/>
    <p:sldId id="599" r:id="rId54"/>
    <p:sldId id="326" r:id="rId55"/>
    <p:sldId id="327" r:id="rId56"/>
    <p:sldId id="328" r:id="rId57"/>
    <p:sldId id="329" r:id="rId58"/>
    <p:sldId id="630" r:id="rId59"/>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0" d="100"/>
          <a:sy n="90" d="100"/>
        </p:scale>
        <p:origin x="528" y="9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_rels/data1.xml.rels><?xml version="1.0" encoding="UTF-8" standalone="yes"?>
<Relationships xmlns="http://schemas.openxmlformats.org/package/2006/relationships"><Relationship Id="rId1" Type="http://schemas.openxmlformats.org/officeDocument/2006/relationships/image" Target="../media/image7.png"/></Relationships>
</file>

<file path=ppt/diagrams/_rels/drawing1.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9E76B2-1B2F-F644-A338-9993EB7F3099}" type="doc">
      <dgm:prSet loTypeId="urn:microsoft.com/office/officeart/2005/8/layout/vList3" loCatId="list" qsTypeId="urn:microsoft.com/office/officeart/2005/8/quickstyle/simple4" qsCatId="simple" csTypeId="urn:microsoft.com/office/officeart/2005/8/colors/accent1_2" csCatId="accent1" phldr="1"/>
      <dgm:spPr/>
      <dgm:t>
        <a:bodyPr/>
        <a:lstStyle/>
        <a:p>
          <a:endParaRPr lang="pt-BR"/>
        </a:p>
      </dgm:t>
    </dgm:pt>
    <dgm:pt modelId="{D3125B84-EA66-964D-9758-CC62B85B55D8}">
      <dgm:prSet phldrT="[Texto]" custT="1"/>
      <dgm:spPr/>
      <dgm:t>
        <a:bodyPr/>
        <a:lstStyle/>
        <a:p>
          <a:r>
            <a:rPr lang="pt-BR" sz="1600" dirty="0"/>
            <a:t>Gestão em Ouvidoria - 20h</a:t>
          </a:r>
        </a:p>
      </dgm:t>
    </dgm:pt>
    <dgm:pt modelId="{EA8337F7-8E70-514F-85B0-2DD572DD372A}" type="parTrans" cxnId="{A7032A40-6E59-2F4C-9E6B-9B8522F9E63A}">
      <dgm:prSet/>
      <dgm:spPr/>
      <dgm:t>
        <a:bodyPr/>
        <a:lstStyle/>
        <a:p>
          <a:endParaRPr lang="pt-BR"/>
        </a:p>
      </dgm:t>
    </dgm:pt>
    <dgm:pt modelId="{5546E10C-9B36-394A-ACB3-07B9C164D767}" type="sibTrans" cxnId="{A7032A40-6E59-2F4C-9E6B-9B8522F9E63A}">
      <dgm:prSet/>
      <dgm:spPr/>
      <dgm:t>
        <a:bodyPr/>
        <a:lstStyle/>
        <a:p>
          <a:endParaRPr lang="pt-BR"/>
        </a:p>
      </dgm:t>
    </dgm:pt>
    <dgm:pt modelId="{16E357F6-3DF1-C547-BBE9-0A07C09FC4DB}">
      <dgm:prSet phldrT="[Texto]" custT="1"/>
      <dgm:spPr/>
      <dgm:t>
        <a:bodyPr/>
        <a:lstStyle/>
        <a:p>
          <a:r>
            <a:rPr lang="pt-BR" sz="1600" dirty="0"/>
            <a:t>Controle Social - 20h</a:t>
          </a:r>
        </a:p>
      </dgm:t>
    </dgm:pt>
    <dgm:pt modelId="{777E2375-419D-B144-B838-02D1F82A5555}" type="parTrans" cxnId="{3901986E-925F-E84B-9A2E-30EB5FBF52AF}">
      <dgm:prSet/>
      <dgm:spPr/>
      <dgm:t>
        <a:bodyPr/>
        <a:lstStyle/>
        <a:p>
          <a:endParaRPr lang="pt-BR"/>
        </a:p>
      </dgm:t>
    </dgm:pt>
    <dgm:pt modelId="{D617B673-D952-CD4F-BC2E-92A50D3015A4}" type="sibTrans" cxnId="{3901986E-925F-E84B-9A2E-30EB5FBF52AF}">
      <dgm:prSet/>
      <dgm:spPr/>
      <dgm:t>
        <a:bodyPr/>
        <a:lstStyle/>
        <a:p>
          <a:endParaRPr lang="pt-BR"/>
        </a:p>
      </dgm:t>
    </dgm:pt>
    <dgm:pt modelId="{2EFD0B99-89FE-7341-ACFD-07AA3DD257D5}">
      <dgm:prSet phldrT="[Texto]" custT="1"/>
      <dgm:spPr/>
      <dgm:t>
        <a:bodyPr/>
        <a:lstStyle/>
        <a:p>
          <a:r>
            <a:rPr lang="pt-BR" sz="1600" dirty="0"/>
            <a:t>Resolução de Conflitos Aplicada ao Contexto das Ouvidorias Públicas - 20h</a:t>
          </a:r>
        </a:p>
      </dgm:t>
    </dgm:pt>
    <dgm:pt modelId="{651FC527-513B-D945-B0AC-F007B68F8968}" type="parTrans" cxnId="{E457949A-5833-E143-87E4-2EF5489D3770}">
      <dgm:prSet/>
      <dgm:spPr/>
      <dgm:t>
        <a:bodyPr/>
        <a:lstStyle/>
        <a:p>
          <a:endParaRPr lang="pt-BR"/>
        </a:p>
      </dgm:t>
    </dgm:pt>
    <dgm:pt modelId="{6864945B-2602-4B44-B90E-DF61B167B1E3}" type="sibTrans" cxnId="{E457949A-5833-E143-87E4-2EF5489D3770}">
      <dgm:prSet/>
      <dgm:spPr/>
      <dgm:t>
        <a:bodyPr/>
        <a:lstStyle/>
        <a:p>
          <a:endParaRPr lang="pt-BR"/>
        </a:p>
      </dgm:t>
    </dgm:pt>
    <dgm:pt modelId="{1B31A06C-A12F-F840-B051-B7B98EB45284}">
      <dgm:prSet custT="1"/>
      <dgm:spPr/>
      <dgm:t>
        <a:bodyPr/>
        <a:lstStyle/>
        <a:p>
          <a:r>
            <a:rPr lang="pt-BR" sz="1600" dirty="0"/>
            <a:t>Ética e Serviço Público - 20h</a:t>
          </a:r>
        </a:p>
      </dgm:t>
    </dgm:pt>
    <dgm:pt modelId="{57D66D97-F3E5-1248-83C2-60FE9DC6DE56}" type="parTrans" cxnId="{09271083-4398-EE49-B39A-B579BC8279D9}">
      <dgm:prSet/>
      <dgm:spPr/>
      <dgm:t>
        <a:bodyPr/>
        <a:lstStyle/>
        <a:p>
          <a:endParaRPr lang="pt-BR"/>
        </a:p>
      </dgm:t>
    </dgm:pt>
    <dgm:pt modelId="{06183842-D819-0744-B658-27B1FEB1A996}" type="sibTrans" cxnId="{09271083-4398-EE49-B39A-B579BC8279D9}">
      <dgm:prSet/>
      <dgm:spPr/>
      <dgm:t>
        <a:bodyPr/>
        <a:lstStyle/>
        <a:p>
          <a:endParaRPr lang="pt-BR"/>
        </a:p>
      </dgm:t>
    </dgm:pt>
    <dgm:pt modelId="{2F55655B-5D67-F445-BAE4-E625B7FCEFBB}">
      <dgm:prSet custT="1"/>
      <dgm:spPr/>
      <dgm:t>
        <a:bodyPr/>
        <a:lstStyle/>
        <a:p>
          <a:r>
            <a:rPr lang="pt-BR" sz="1600" dirty="0"/>
            <a:t>Introdução à Gestão de Processos - 20h</a:t>
          </a:r>
        </a:p>
      </dgm:t>
    </dgm:pt>
    <dgm:pt modelId="{0A5286E7-7AE6-AB41-8F07-5D190BFDF19A}" type="parTrans" cxnId="{27A15603-6E0A-E148-BA1B-09B4D6D50119}">
      <dgm:prSet/>
      <dgm:spPr/>
      <dgm:t>
        <a:bodyPr/>
        <a:lstStyle/>
        <a:p>
          <a:endParaRPr lang="pt-BR"/>
        </a:p>
      </dgm:t>
    </dgm:pt>
    <dgm:pt modelId="{07E9F59B-2EEF-824C-BEA5-B6CD6E9248DF}" type="sibTrans" cxnId="{27A15603-6E0A-E148-BA1B-09B4D6D50119}">
      <dgm:prSet/>
      <dgm:spPr/>
      <dgm:t>
        <a:bodyPr/>
        <a:lstStyle/>
        <a:p>
          <a:endParaRPr lang="pt-BR"/>
        </a:p>
      </dgm:t>
    </dgm:pt>
    <dgm:pt modelId="{705DC5F0-0DD0-A748-A91E-440C13CC1DBE}">
      <dgm:prSet custT="1"/>
      <dgm:spPr/>
      <dgm:t>
        <a:bodyPr/>
        <a:lstStyle/>
        <a:p>
          <a:r>
            <a:rPr lang="pt-BR" sz="1600" dirty="0"/>
            <a:t>Acesso à Informação - 20h</a:t>
          </a:r>
        </a:p>
      </dgm:t>
    </dgm:pt>
    <dgm:pt modelId="{01F09C2C-DDB7-8142-84B9-272B9DE4D9DC}" type="parTrans" cxnId="{B73B7901-B8AA-C540-93F9-5E940E7D7FBC}">
      <dgm:prSet/>
      <dgm:spPr/>
      <dgm:t>
        <a:bodyPr/>
        <a:lstStyle/>
        <a:p>
          <a:endParaRPr lang="pt-BR"/>
        </a:p>
      </dgm:t>
    </dgm:pt>
    <dgm:pt modelId="{E5F36BB4-9187-8947-99C5-7E40281BC722}" type="sibTrans" cxnId="{B73B7901-B8AA-C540-93F9-5E940E7D7FBC}">
      <dgm:prSet/>
      <dgm:spPr/>
      <dgm:t>
        <a:bodyPr/>
        <a:lstStyle/>
        <a:p>
          <a:endParaRPr lang="pt-BR"/>
        </a:p>
      </dgm:t>
    </dgm:pt>
    <dgm:pt modelId="{F83B1D60-FBC7-4F67-BCB9-28F7A4C37D9E}">
      <dgm:prSet custT="1"/>
      <dgm:spPr/>
      <dgm:t>
        <a:bodyPr/>
        <a:lstStyle/>
        <a:p>
          <a:r>
            <a:rPr lang="pt-BR" sz="1600" dirty="0"/>
            <a:t>Tratamento de denúncias em ouvidoria - 20h</a:t>
          </a:r>
        </a:p>
      </dgm:t>
    </dgm:pt>
    <dgm:pt modelId="{7236979C-42C2-4E09-8542-8916682A4D22}" type="parTrans" cxnId="{55164B7E-24C3-41A6-9337-EE307E5DDF09}">
      <dgm:prSet/>
      <dgm:spPr/>
      <dgm:t>
        <a:bodyPr/>
        <a:lstStyle/>
        <a:p>
          <a:endParaRPr lang="pt-BR"/>
        </a:p>
      </dgm:t>
    </dgm:pt>
    <dgm:pt modelId="{BA4E6FFA-5A9D-4A27-88E2-A6F3CA30DFCE}" type="sibTrans" cxnId="{55164B7E-24C3-41A6-9337-EE307E5DDF09}">
      <dgm:prSet/>
      <dgm:spPr/>
      <dgm:t>
        <a:bodyPr/>
        <a:lstStyle/>
        <a:p>
          <a:endParaRPr lang="pt-BR"/>
        </a:p>
      </dgm:t>
    </dgm:pt>
    <dgm:pt modelId="{8E80BD59-CCD9-48C7-9EF8-629F5FF26351}">
      <dgm:prSet custT="1"/>
      <dgm:spPr/>
      <dgm:t>
        <a:bodyPr/>
        <a:lstStyle/>
        <a:p>
          <a:r>
            <a:rPr lang="pt-BR" sz="1600" dirty="0"/>
            <a:t>Defesa do Usuário e Simplificação – 20h</a:t>
          </a:r>
        </a:p>
      </dgm:t>
    </dgm:pt>
    <dgm:pt modelId="{D9C04B77-AA9E-4BB7-B95F-B09A9CD968BB}" type="parTrans" cxnId="{94129933-2F34-462B-B01F-95E653662CFA}">
      <dgm:prSet/>
      <dgm:spPr/>
      <dgm:t>
        <a:bodyPr/>
        <a:lstStyle/>
        <a:p>
          <a:endParaRPr lang="pt-BR"/>
        </a:p>
      </dgm:t>
    </dgm:pt>
    <dgm:pt modelId="{F05B0D79-0ECD-4202-A054-04D9CF9E27DE}" type="sibTrans" cxnId="{94129933-2F34-462B-B01F-95E653662CFA}">
      <dgm:prSet/>
      <dgm:spPr/>
      <dgm:t>
        <a:bodyPr/>
        <a:lstStyle/>
        <a:p>
          <a:endParaRPr lang="pt-BR"/>
        </a:p>
      </dgm:t>
    </dgm:pt>
    <dgm:pt modelId="{93370491-DC4B-4B8C-AFA6-AEDD8557579A}" type="pres">
      <dgm:prSet presAssocID="{429E76B2-1B2F-F644-A338-9993EB7F3099}" presName="linearFlow" presStyleCnt="0">
        <dgm:presLayoutVars>
          <dgm:dir/>
          <dgm:resizeHandles val="exact"/>
        </dgm:presLayoutVars>
      </dgm:prSet>
      <dgm:spPr/>
    </dgm:pt>
    <dgm:pt modelId="{9DCCCE21-9CA9-46D6-B20D-BA735DC63723}" type="pres">
      <dgm:prSet presAssocID="{F83B1D60-FBC7-4F67-BCB9-28F7A4C37D9E}" presName="composite" presStyleCnt="0"/>
      <dgm:spPr/>
    </dgm:pt>
    <dgm:pt modelId="{0543498B-9CFF-42A5-9895-25A505E8956B}" type="pres">
      <dgm:prSet presAssocID="{F83B1D60-FBC7-4F67-BCB9-28F7A4C37D9E}" presName="imgShp" presStyleLbl="fgImgPlace1" presStyleIdx="0" presStyleCnt="8"/>
      <dgm:spPr>
        <a:blipFill rotWithShape="1">
          <a:blip xmlns:r="http://schemas.openxmlformats.org/officeDocument/2006/relationships" r:embed="rId1"/>
          <a:stretch>
            <a:fillRect/>
          </a:stretch>
        </a:blipFill>
      </dgm:spPr>
    </dgm:pt>
    <dgm:pt modelId="{343D4CC8-CD56-4641-983E-A74782907772}" type="pres">
      <dgm:prSet presAssocID="{F83B1D60-FBC7-4F67-BCB9-28F7A4C37D9E}" presName="txShp" presStyleLbl="node1" presStyleIdx="0" presStyleCnt="8">
        <dgm:presLayoutVars>
          <dgm:bulletEnabled val="1"/>
        </dgm:presLayoutVars>
      </dgm:prSet>
      <dgm:spPr/>
    </dgm:pt>
    <dgm:pt modelId="{EEF6FB33-13D8-4B15-A6C6-D132BDA19670}" type="pres">
      <dgm:prSet presAssocID="{BA4E6FFA-5A9D-4A27-88E2-A6F3CA30DFCE}" presName="spacing" presStyleCnt="0"/>
      <dgm:spPr/>
    </dgm:pt>
    <dgm:pt modelId="{BE5BB6D1-1DA9-4E52-84BF-1A92319B032F}" type="pres">
      <dgm:prSet presAssocID="{8E80BD59-CCD9-48C7-9EF8-629F5FF26351}" presName="composite" presStyleCnt="0"/>
      <dgm:spPr/>
    </dgm:pt>
    <dgm:pt modelId="{AA7BEFCF-54F9-42F3-A376-AE27EAC7A5D8}" type="pres">
      <dgm:prSet presAssocID="{8E80BD59-CCD9-48C7-9EF8-629F5FF26351}" presName="imgShp" presStyleLbl="fgImgPlace1" presStyleIdx="1" presStyleCnt="8" custLinFactNeighborY="2371"/>
      <dgm:spPr>
        <a:blipFill rotWithShape="1">
          <a:blip xmlns:r="http://schemas.openxmlformats.org/officeDocument/2006/relationships" r:embed="rId1"/>
          <a:stretch>
            <a:fillRect/>
          </a:stretch>
        </a:blipFill>
      </dgm:spPr>
    </dgm:pt>
    <dgm:pt modelId="{0DBC6358-CA79-4018-AAA5-C3AC5C06A1BF}" type="pres">
      <dgm:prSet presAssocID="{8E80BD59-CCD9-48C7-9EF8-629F5FF26351}" presName="txShp" presStyleLbl="node1" presStyleIdx="1" presStyleCnt="8">
        <dgm:presLayoutVars>
          <dgm:bulletEnabled val="1"/>
        </dgm:presLayoutVars>
      </dgm:prSet>
      <dgm:spPr/>
    </dgm:pt>
    <dgm:pt modelId="{13EDFEB7-F509-477D-9D44-0FEEC4EE132F}" type="pres">
      <dgm:prSet presAssocID="{F05B0D79-0ECD-4202-A054-04D9CF9E27DE}" presName="spacing" presStyleCnt="0"/>
      <dgm:spPr/>
    </dgm:pt>
    <dgm:pt modelId="{F21065F9-4E2A-414E-BEEA-8B424DAAB6A0}" type="pres">
      <dgm:prSet presAssocID="{1B31A06C-A12F-F840-B051-B7B98EB45284}" presName="composite" presStyleCnt="0"/>
      <dgm:spPr/>
    </dgm:pt>
    <dgm:pt modelId="{E311AAE3-3946-40C3-8D6C-963946A84B75}" type="pres">
      <dgm:prSet presAssocID="{1B31A06C-A12F-F840-B051-B7B98EB45284}" presName="imgShp" presStyleLbl="fgImgPlace1" presStyleIdx="2" presStyleCnt="8"/>
      <dgm:spPr>
        <a:blipFill rotWithShape="1">
          <a:blip xmlns:r="http://schemas.openxmlformats.org/officeDocument/2006/relationships" r:embed="rId1"/>
          <a:stretch>
            <a:fillRect/>
          </a:stretch>
        </a:blipFill>
      </dgm:spPr>
    </dgm:pt>
    <dgm:pt modelId="{F02AA87F-5512-4EB7-8131-670E48201453}" type="pres">
      <dgm:prSet presAssocID="{1B31A06C-A12F-F840-B051-B7B98EB45284}" presName="txShp" presStyleLbl="node1" presStyleIdx="2" presStyleCnt="8">
        <dgm:presLayoutVars>
          <dgm:bulletEnabled val="1"/>
        </dgm:presLayoutVars>
      </dgm:prSet>
      <dgm:spPr/>
    </dgm:pt>
    <dgm:pt modelId="{3EF9740F-DA78-4A11-A0DD-7362AB76C77F}" type="pres">
      <dgm:prSet presAssocID="{06183842-D819-0744-B658-27B1FEB1A996}" presName="spacing" presStyleCnt="0"/>
      <dgm:spPr/>
    </dgm:pt>
    <dgm:pt modelId="{C112C711-EC07-4A1E-A156-FC316EF087C4}" type="pres">
      <dgm:prSet presAssocID="{D3125B84-EA66-964D-9758-CC62B85B55D8}" presName="composite" presStyleCnt="0"/>
      <dgm:spPr/>
    </dgm:pt>
    <dgm:pt modelId="{7AEF25C1-EBE1-4E41-B5BA-096AC42436B0}" type="pres">
      <dgm:prSet presAssocID="{D3125B84-EA66-964D-9758-CC62B85B55D8}" presName="imgShp" presStyleLbl="fgImgPlace1" presStyleIdx="3" presStyleCnt="8"/>
      <dgm:spPr>
        <a:blipFill rotWithShape="1">
          <a:blip xmlns:r="http://schemas.openxmlformats.org/officeDocument/2006/relationships" r:embed="rId1"/>
          <a:stretch>
            <a:fillRect/>
          </a:stretch>
        </a:blipFill>
      </dgm:spPr>
    </dgm:pt>
    <dgm:pt modelId="{DEDBDEB4-55DC-4CE2-A872-25FEA4301859}" type="pres">
      <dgm:prSet presAssocID="{D3125B84-EA66-964D-9758-CC62B85B55D8}" presName="txShp" presStyleLbl="node1" presStyleIdx="3" presStyleCnt="8">
        <dgm:presLayoutVars>
          <dgm:bulletEnabled val="1"/>
        </dgm:presLayoutVars>
      </dgm:prSet>
      <dgm:spPr/>
    </dgm:pt>
    <dgm:pt modelId="{35B4E5E4-6414-4C03-A212-42A6A895F5DA}" type="pres">
      <dgm:prSet presAssocID="{5546E10C-9B36-394A-ACB3-07B9C164D767}" presName="spacing" presStyleCnt="0"/>
      <dgm:spPr/>
    </dgm:pt>
    <dgm:pt modelId="{24EACAC0-FBF5-417A-8506-7C879FC70747}" type="pres">
      <dgm:prSet presAssocID="{2F55655B-5D67-F445-BAE4-E625B7FCEFBB}" presName="composite" presStyleCnt="0"/>
      <dgm:spPr/>
    </dgm:pt>
    <dgm:pt modelId="{7AAE442D-8288-465C-89CB-7CD9434585ED}" type="pres">
      <dgm:prSet presAssocID="{2F55655B-5D67-F445-BAE4-E625B7FCEFBB}" presName="imgShp" presStyleLbl="fgImgPlace1" presStyleIdx="4" presStyleCnt="8"/>
      <dgm:spPr>
        <a:blipFill rotWithShape="1">
          <a:blip xmlns:r="http://schemas.openxmlformats.org/officeDocument/2006/relationships" r:embed="rId1"/>
          <a:stretch>
            <a:fillRect/>
          </a:stretch>
        </a:blipFill>
      </dgm:spPr>
    </dgm:pt>
    <dgm:pt modelId="{D93B4F06-3998-4D10-AE53-257F805084B5}" type="pres">
      <dgm:prSet presAssocID="{2F55655B-5D67-F445-BAE4-E625B7FCEFBB}" presName="txShp" presStyleLbl="node1" presStyleIdx="4" presStyleCnt="8">
        <dgm:presLayoutVars>
          <dgm:bulletEnabled val="1"/>
        </dgm:presLayoutVars>
      </dgm:prSet>
      <dgm:spPr/>
    </dgm:pt>
    <dgm:pt modelId="{E09675A0-B8CE-4667-AE78-398CDA1AE9E4}" type="pres">
      <dgm:prSet presAssocID="{07E9F59B-2EEF-824C-BEA5-B6CD6E9248DF}" presName="spacing" presStyleCnt="0"/>
      <dgm:spPr/>
    </dgm:pt>
    <dgm:pt modelId="{FFC482C8-84F9-41ED-ADAC-9BFE27C4AD48}" type="pres">
      <dgm:prSet presAssocID="{705DC5F0-0DD0-A748-A91E-440C13CC1DBE}" presName="composite" presStyleCnt="0"/>
      <dgm:spPr/>
    </dgm:pt>
    <dgm:pt modelId="{742E8ADA-502F-489A-B83A-F9F6AB5176E7}" type="pres">
      <dgm:prSet presAssocID="{705DC5F0-0DD0-A748-A91E-440C13CC1DBE}" presName="imgShp" presStyleLbl="fgImgPlace1" presStyleIdx="5" presStyleCnt="8"/>
      <dgm:spPr>
        <a:blipFill rotWithShape="1">
          <a:blip xmlns:r="http://schemas.openxmlformats.org/officeDocument/2006/relationships" r:embed="rId1"/>
          <a:stretch>
            <a:fillRect/>
          </a:stretch>
        </a:blipFill>
      </dgm:spPr>
    </dgm:pt>
    <dgm:pt modelId="{41BE4F2D-58BE-4FCD-9FE2-DCBAB8B89BF3}" type="pres">
      <dgm:prSet presAssocID="{705DC5F0-0DD0-A748-A91E-440C13CC1DBE}" presName="txShp" presStyleLbl="node1" presStyleIdx="5" presStyleCnt="8">
        <dgm:presLayoutVars>
          <dgm:bulletEnabled val="1"/>
        </dgm:presLayoutVars>
      </dgm:prSet>
      <dgm:spPr/>
    </dgm:pt>
    <dgm:pt modelId="{0A01F0AF-CA98-4542-B01B-A493710799EA}" type="pres">
      <dgm:prSet presAssocID="{E5F36BB4-9187-8947-99C5-7E40281BC722}" presName="spacing" presStyleCnt="0"/>
      <dgm:spPr/>
    </dgm:pt>
    <dgm:pt modelId="{7F8C9E8C-E2C8-4300-9D06-8280ED159E70}" type="pres">
      <dgm:prSet presAssocID="{16E357F6-3DF1-C547-BBE9-0A07C09FC4DB}" presName="composite" presStyleCnt="0"/>
      <dgm:spPr/>
    </dgm:pt>
    <dgm:pt modelId="{A80CF70E-DF4E-4A04-B98B-64311577E190}" type="pres">
      <dgm:prSet presAssocID="{16E357F6-3DF1-C547-BBE9-0A07C09FC4DB}" presName="imgShp" presStyleLbl="fgImgPlace1" presStyleIdx="6" presStyleCnt="8"/>
      <dgm:spPr>
        <a:blipFill rotWithShape="1">
          <a:blip xmlns:r="http://schemas.openxmlformats.org/officeDocument/2006/relationships" r:embed="rId1"/>
          <a:stretch>
            <a:fillRect/>
          </a:stretch>
        </a:blipFill>
      </dgm:spPr>
    </dgm:pt>
    <dgm:pt modelId="{8073AB78-AC15-4FF5-83B0-5D805B5111A6}" type="pres">
      <dgm:prSet presAssocID="{16E357F6-3DF1-C547-BBE9-0A07C09FC4DB}" presName="txShp" presStyleLbl="node1" presStyleIdx="6" presStyleCnt="8">
        <dgm:presLayoutVars>
          <dgm:bulletEnabled val="1"/>
        </dgm:presLayoutVars>
      </dgm:prSet>
      <dgm:spPr/>
    </dgm:pt>
    <dgm:pt modelId="{D19679FB-4EDB-49E5-8D77-A685D71A64EA}" type="pres">
      <dgm:prSet presAssocID="{D617B673-D952-CD4F-BC2E-92A50D3015A4}" presName="spacing" presStyleCnt="0"/>
      <dgm:spPr/>
    </dgm:pt>
    <dgm:pt modelId="{6F75F77C-D48C-4D9E-B728-8564364042B4}" type="pres">
      <dgm:prSet presAssocID="{2EFD0B99-89FE-7341-ACFD-07AA3DD257D5}" presName="composite" presStyleCnt="0"/>
      <dgm:spPr/>
    </dgm:pt>
    <dgm:pt modelId="{496F072F-BF62-4A50-B7FB-5DFF81B0277A}" type="pres">
      <dgm:prSet presAssocID="{2EFD0B99-89FE-7341-ACFD-07AA3DD257D5}" presName="imgShp" presStyleLbl="fgImgPlace1" presStyleIdx="7" presStyleCnt="8"/>
      <dgm:spPr>
        <a:blipFill rotWithShape="1">
          <a:blip xmlns:r="http://schemas.openxmlformats.org/officeDocument/2006/relationships" r:embed="rId1"/>
          <a:stretch>
            <a:fillRect/>
          </a:stretch>
        </a:blipFill>
      </dgm:spPr>
    </dgm:pt>
    <dgm:pt modelId="{FF06266D-EA80-4EDF-B44C-E43E80375E83}" type="pres">
      <dgm:prSet presAssocID="{2EFD0B99-89FE-7341-ACFD-07AA3DD257D5}" presName="txShp" presStyleLbl="node1" presStyleIdx="7" presStyleCnt="8">
        <dgm:presLayoutVars>
          <dgm:bulletEnabled val="1"/>
        </dgm:presLayoutVars>
      </dgm:prSet>
      <dgm:spPr/>
    </dgm:pt>
  </dgm:ptLst>
  <dgm:cxnLst>
    <dgm:cxn modelId="{B73B7901-B8AA-C540-93F9-5E940E7D7FBC}" srcId="{429E76B2-1B2F-F644-A338-9993EB7F3099}" destId="{705DC5F0-0DD0-A748-A91E-440C13CC1DBE}" srcOrd="5" destOrd="0" parTransId="{01F09C2C-DDB7-8142-84B9-272B9DE4D9DC}" sibTransId="{E5F36BB4-9187-8947-99C5-7E40281BC722}"/>
    <dgm:cxn modelId="{27A15603-6E0A-E148-BA1B-09B4D6D50119}" srcId="{429E76B2-1B2F-F644-A338-9993EB7F3099}" destId="{2F55655B-5D67-F445-BAE4-E625B7FCEFBB}" srcOrd="4" destOrd="0" parTransId="{0A5286E7-7AE6-AB41-8F07-5D190BFDF19A}" sibTransId="{07E9F59B-2EEF-824C-BEA5-B6CD6E9248DF}"/>
    <dgm:cxn modelId="{7E20CC21-AE94-469E-98ED-D1EA40DFE2B5}" type="presOf" srcId="{8E80BD59-CCD9-48C7-9EF8-629F5FF26351}" destId="{0DBC6358-CA79-4018-AAA5-C3AC5C06A1BF}" srcOrd="0" destOrd="0" presId="urn:microsoft.com/office/officeart/2005/8/layout/vList3"/>
    <dgm:cxn modelId="{5F112625-62E1-4208-8FAD-A9F57473DD7D}" type="presOf" srcId="{F83B1D60-FBC7-4F67-BCB9-28F7A4C37D9E}" destId="{343D4CC8-CD56-4641-983E-A74782907772}" srcOrd="0" destOrd="0" presId="urn:microsoft.com/office/officeart/2005/8/layout/vList3"/>
    <dgm:cxn modelId="{94129933-2F34-462B-B01F-95E653662CFA}" srcId="{429E76B2-1B2F-F644-A338-9993EB7F3099}" destId="{8E80BD59-CCD9-48C7-9EF8-629F5FF26351}" srcOrd="1" destOrd="0" parTransId="{D9C04B77-AA9E-4BB7-B95F-B09A9CD968BB}" sibTransId="{F05B0D79-0ECD-4202-A054-04D9CF9E27DE}"/>
    <dgm:cxn modelId="{A7032A40-6E59-2F4C-9E6B-9B8522F9E63A}" srcId="{429E76B2-1B2F-F644-A338-9993EB7F3099}" destId="{D3125B84-EA66-964D-9758-CC62B85B55D8}" srcOrd="3" destOrd="0" parTransId="{EA8337F7-8E70-514F-85B0-2DD572DD372A}" sibTransId="{5546E10C-9B36-394A-ACB3-07B9C164D767}"/>
    <dgm:cxn modelId="{2D72A143-2E03-43C1-AB90-FC647388CC05}" type="presOf" srcId="{1B31A06C-A12F-F840-B051-B7B98EB45284}" destId="{F02AA87F-5512-4EB7-8131-670E48201453}" srcOrd="0" destOrd="0" presId="urn:microsoft.com/office/officeart/2005/8/layout/vList3"/>
    <dgm:cxn modelId="{3901986E-925F-E84B-9A2E-30EB5FBF52AF}" srcId="{429E76B2-1B2F-F644-A338-9993EB7F3099}" destId="{16E357F6-3DF1-C547-BBE9-0A07C09FC4DB}" srcOrd="6" destOrd="0" parTransId="{777E2375-419D-B144-B838-02D1F82A5555}" sibTransId="{D617B673-D952-CD4F-BC2E-92A50D3015A4}"/>
    <dgm:cxn modelId="{F8F6B76F-D0B6-4E5B-ABF3-9051B9AB8496}" type="presOf" srcId="{D3125B84-EA66-964D-9758-CC62B85B55D8}" destId="{DEDBDEB4-55DC-4CE2-A872-25FEA4301859}" srcOrd="0" destOrd="0" presId="urn:microsoft.com/office/officeart/2005/8/layout/vList3"/>
    <dgm:cxn modelId="{55164B7E-24C3-41A6-9337-EE307E5DDF09}" srcId="{429E76B2-1B2F-F644-A338-9993EB7F3099}" destId="{F83B1D60-FBC7-4F67-BCB9-28F7A4C37D9E}" srcOrd="0" destOrd="0" parTransId="{7236979C-42C2-4E09-8542-8916682A4D22}" sibTransId="{BA4E6FFA-5A9D-4A27-88E2-A6F3CA30DFCE}"/>
    <dgm:cxn modelId="{09271083-4398-EE49-B39A-B579BC8279D9}" srcId="{429E76B2-1B2F-F644-A338-9993EB7F3099}" destId="{1B31A06C-A12F-F840-B051-B7B98EB45284}" srcOrd="2" destOrd="0" parTransId="{57D66D97-F3E5-1248-83C2-60FE9DC6DE56}" sibTransId="{06183842-D819-0744-B658-27B1FEB1A996}"/>
    <dgm:cxn modelId="{72836497-4210-413D-9C15-6C232A91859F}" type="presOf" srcId="{429E76B2-1B2F-F644-A338-9993EB7F3099}" destId="{93370491-DC4B-4B8C-AFA6-AEDD8557579A}" srcOrd="0" destOrd="0" presId="urn:microsoft.com/office/officeart/2005/8/layout/vList3"/>
    <dgm:cxn modelId="{E457949A-5833-E143-87E4-2EF5489D3770}" srcId="{429E76B2-1B2F-F644-A338-9993EB7F3099}" destId="{2EFD0B99-89FE-7341-ACFD-07AA3DD257D5}" srcOrd="7" destOrd="0" parTransId="{651FC527-513B-D945-B0AC-F007B68F8968}" sibTransId="{6864945B-2602-4B44-B90E-DF61B167B1E3}"/>
    <dgm:cxn modelId="{9A54E3B2-1021-4A37-8D06-D32F33DEB4F9}" type="presOf" srcId="{16E357F6-3DF1-C547-BBE9-0A07C09FC4DB}" destId="{8073AB78-AC15-4FF5-83B0-5D805B5111A6}" srcOrd="0" destOrd="0" presId="urn:microsoft.com/office/officeart/2005/8/layout/vList3"/>
    <dgm:cxn modelId="{E2A44BEA-8689-48E2-A6B4-EDE4B4E66A68}" type="presOf" srcId="{2EFD0B99-89FE-7341-ACFD-07AA3DD257D5}" destId="{FF06266D-EA80-4EDF-B44C-E43E80375E83}" srcOrd="0" destOrd="0" presId="urn:microsoft.com/office/officeart/2005/8/layout/vList3"/>
    <dgm:cxn modelId="{01EB3FF9-E25B-4C7E-8F33-6EA92C97EE15}" type="presOf" srcId="{705DC5F0-0DD0-A748-A91E-440C13CC1DBE}" destId="{41BE4F2D-58BE-4FCD-9FE2-DCBAB8B89BF3}" srcOrd="0" destOrd="0" presId="urn:microsoft.com/office/officeart/2005/8/layout/vList3"/>
    <dgm:cxn modelId="{3FB5E3FD-0FA8-48F2-B5FB-F9F3F7DE70F0}" type="presOf" srcId="{2F55655B-5D67-F445-BAE4-E625B7FCEFBB}" destId="{D93B4F06-3998-4D10-AE53-257F805084B5}" srcOrd="0" destOrd="0" presId="urn:microsoft.com/office/officeart/2005/8/layout/vList3"/>
    <dgm:cxn modelId="{DEE6AD05-9653-48A7-85CF-69F68E5E1B18}" type="presParOf" srcId="{93370491-DC4B-4B8C-AFA6-AEDD8557579A}" destId="{9DCCCE21-9CA9-46D6-B20D-BA735DC63723}" srcOrd="0" destOrd="0" presId="urn:microsoft.com/office/officeart/2005/8/layout/vList3"/>
    <dgm:cxn modelId="{85A96003-B1FE-44F1-8C01-84EFBC87B9CE}" type="presParOf" srcId="{9DCCCE21-9CA9-46D6-B20D-BA735DC63723}" destId="{0543498B-9CFF-42A5-9895-25A505E8956B}" srcOrd="0" destOrd="0" presId="urn:microsoft.com/office/officeart/2005/8/layout/vList3"/>
    <dgm:cxn modelId="{51EB6DC4-6EBD-4F20-917A-D7C60C842485}" type="presParOf" srcId="{9DCCCE21-9CA9-46D6-B20D-BA735DC63723}" destId="{343D4CC8-CD56-4641-983E-A74782907772}" srcOrd="1" destOrd="0" presId="urn:microsoft.com/office/officeart/2005/8/layout/vList3"/>
    <dgm:cxn modelId="{640B7228-49F6-4480-AD70-6B36DED92DCF}" type="presParOf" srcId="{93370491-DC4B-4B8C-AFA6-AEDD8557579A}" destId="{EEF6FB33-13D8-4B15-A6C6-D132BDA19670}" srcOrd="1" destOrd="0" presId="urn:microsoft.com/office/officeart/2005/8/layout/vList3"/>
    <dgm:cxn modelId="{6FE3B995-05C0-4F1B-9970-0A8FBCB5A117}" type="presParOf" srcId="{93370491-DC4B-4B8C-AFA6-AEDD8557579A}" destId="{BE5BB6D1-1DA9-4E52-84BF-1A92319B032F}" srcOrd="2" destOrd="0" presId="urn:microsoft.com/office/officeart/2005/8/layout/vList3"/>
    <dgm:cxn modelId="{85268B43-F3BE-4CB1-B9A0-3EF7BA946535}" type="presParOf" srcId="{BE5BB6D1-1DA9-4E52-84BF-1A92319B032F}" destId="{AA7BEFCF-54F9-42F3-A376-AE27EAC7A5D8}" srcOrd="0" destOrd="0" presId="urn:microsoft.com/office/officeart/2005/8/layout/vList3"/>
    <dgm:cxn modelId="{02C4662D-9BEF-48C0-A700-8F6DEFC9789A}" type="presParOf" srcId="{BE5BB6D1-1DA9-4E52-84BF-1A92319B032F}" destId="{0DBC6358-CA79-4018-AAA5-C3AC5C06A1BF}" srcOrd="1" destOrd="0" presId="urn:microsoft.com/office/officeart/2005/8/layout/vList3"/>
    <dgm:cxn modelId="{82D71EEF-A5FB-41A2-9D38-D21B9988D99C}" type="presParOf" srcId="{93370491-DC4B-4B8C-AFA6-AEDD8557579A}" destId="{13EDFEB7-F509-477D-9D44-0FEEC4EE132F}" srcOrd="3" destOrd="0" presId="urn:microsoft.com/office/officeart/2005/8/layout/vList3"/>
    <dgm:cxn modelId="{453A4B78-6F54-47C3-9B50-7BD60116B1A2}" type="presParOf" srcId="{93370491-DC4B-4B8C-AFA6-AEDD8557579A}" destId="{F21065F9-4E2A-414E-BEEA-8B424DAAB6A0}" srcOrd="4" destOrd="0" presId="urn:microsoft.com/office/officeart/2005/8/layout/vList3"/>
    <dgm:cxn modelId="{6CB1ED1B-11D8-4A8F-97BD-79BD9209275F}" type="presParOf" srcId="{F21065F9-4E2A-414E-BEEA-8B424DAAB6A0}" destId="{E311AAE3-3946-40C3-8D6C-963946A84B75}" srcOrd="0" destOrd="0" presId="urn:microsoft.com/office/officeart/2005/8/layout/vList3"/>
    <dgm:cxn modelId="{45F160EC-8B84-4976-BD8B-0C28C5D7472A}" type="presParOf" srcId="{F21065F9-4E2A-414E-BEEA-8B424DAAB6A0}" destId="{F02AA87F-5512-4EB7-8131-670E48201453}" srcOrd="1" destOrd="0" presId="urn:microsoft.com/office/officeart/2005/8/layout/vList3"/>
    <dgm:cxn modelId="{4209F0F9-2284-4DC3-8CD0-1E35AB37ABFA}" type="presParOf" srcId="{93370491-DC4B-4B8C-AFA6-AEDD8557579A}" destId="{3EF9740F-DA78-4A11-A0DD-7362AB76C77F}" srcOrd="5" destOrd="0" presId="urn:microsoft.com/office/officeart/2005/8/layout/vList3"/>
    <dgm:cxn modelId="{82E3C34B-CC5E-4FAE-AF53-0921B0DDB6DB}" type="presParOf" srcId="{93370491-DC4B-4B8C-AFA6-AEDD8557579A}" destId="{C112C711-EC07-4A1E-A156-FC316EF087C4}" srcOrd="6" destOrd="0" presId="urn:microsoft.com/office/officeart/2005/8/layout/vList3"/>
    <dgm:cxn modelId="{3730F136-E340-4A0B-A1CA-42A7FFFA0F37}" type="presParOf" srcId="{C112C711-EC07-4A1E-A156-FC316EF087C4}" destId="{7AEF25C1-EBE1-4E41-B5BA-096AC42436B0}" srcOrd="0" destOrd="0" presId="urn:microsoft.com/office/officeart/2005/8/layout/vList3"/>
    <dgm:cxn modelId="{A709C3E0-0965-4807-98A1-3CD80E90B8D2}" type="presParOf" srcId="{C112C711-EC07-4A1E-A156-FC316EF087C4}" destId="{DEDBDEB4-55DC-4CE2-A872-25FEA4301859}" srcOrd="1" destOrd="0" presId="urn:microsoft.com/office/officeart/2005/8/layout/vList3"/>
    <dgm:cxn modelId="{6C2AA303-513F-406C-BABF-3AC7E80EA775}" type="presParOf" srcId="{93370491-DC4B-4B8C-AFA6-AEDD8557579A}" destId="{35B4E5E4-6414-4C03-A212-42A6A895F5DA}" srcOrd="7" destOrd="0" presId="urn:microsoft.com/office/officeart/2005/8/layout/vList3"/>
    <dgm:cxn modelId="{B6B3EFCA-7BAA-459A-8AC2-45BC5A6F7C47}" type="presParOf" srcId="{93370491-DC4B-4B8C-AFA6-AEDD8557579A}" destId="{24EACAC0-FBF5-417A-8506-7C879FC70747}" srcOrd="8" destOrd="0" presId="urn:microsoft.com/office/officeart/2005/8/layout/vList3"/>
    <dgm:cxn modelId="{C4DAF08A-DAB7-4B20-BD15-4363E2C07E91}" type="presParOf" srcId="{24EACAC0-FBF5-417A-8506-7C879FC70747}" destId="{7AAE442D-8288-465C-89CB-7CD9434585ED}" srcOrd="0" destOrd="0" presId="urn:microsoft.com/office/officeart/2005/8/layout/vList3"/>
    <dgm:cxn modelId="{77E903B4-6CF9-44D2-9D1F-4BA5386B5BBC}" type="presParOf" srcId="{24EACAC0-FBF5-417A-8506-7C879FC70747}" destId="{D93B4F06-3998-4D10-AE53-257F805084B5}" srcOrd="1" destOrd="0" presId="urn:microsoft.com/office/officeart/2005/8/layout/vList3"/>
    <dgm:cxn modelId="{6D344852-6DC1-42A9-B454-26D1387A94F7}" type="presParOf" srcId="{93370491-DC4B-4B8C-AFA6-AEDD8557579A}" destId="{E09675A0-B8CE-4667-AE78-398CDA1AE9E4}" srcOrd="9" destOrd="0" presId="urn:microsoft.com/office/officeart/2005/8/layout/vList3"/>
    <dgm:cxn modelId="{C9F32B24-1B34-4D3F-81B3-340D9521D965}" type="presParOf" srcId="{93370491-DC4B-4B8C-AFA6-AEDD8557579A}" destId="{FFC482C8-84F9-41ED-ADAC-9BFE27C4AD48}" srcOrd="10" destOrd="0" presId="urn:microsoft.com/office/officeart/2005/8/layout/vList3"/>
    <dgm:cxn modelId="{B354B61D-88E4-47C4-96C5-157F148FE2F9}" type="presParOf" srcId="{FFC482C8-84F9-41ED-ADAC-9BFE27C4AD48}" destId="{742E8ADA-502F-489A-B83A-F9F6AB5176E7}" srcOrd="0" destOrd="0" presId="urn:microsoft.com/office/officeart/2005/8/layout/vList3"/>
    <dgm:cxn modelId="{3CC67932-5F3E-439D-829E-B6A9DD0795A5}" type="presParOf" srcId="{FFC482C8-84F9-41ED-ADAC-9BFE27C4AD48}" destId="{41BE4F2D-58BE-4FCD-9FE2-DCBAB8B89BF3}" srcOrd="1" destOrd="0" presId="urn:microsoft.com/office/officeart/2005/8/layout/vList3"/>
    <dgm:cxn modelId="{65509AD1-4635-4265-9169-38AA4DF87D6F}" type="presParOf" srcId="{93370491-DC4B-4B8C-AFA6-AEDD8557579A}" destId="{0A01F0AF-CA98-4542-B01B-A493710799EA}" srcOrd="11" destOrd="0" presId="urn:microsoft.com/office/officeart/2005/8/layout/vList3"/>
    <dgm:cxn modelId="{2269F3D1-CE91-4F4B-A750-2508768B9433}" type="presParOf" srcId="{93370491-DC4B-4B8C-AFA6-AEDD8557579A}" destId="{7F8C9E8C-E2C8-4300-9D06-8280ED159E70}" srcOrd="12" destOrd="0" presId="urn:microsoft.com/office/officeart/2005/8/layout/vList3"/>
    <dgm:cxn modelId="{7720011C-BF63-469D-9F42-E898766EE488}" type="presParOf" srcId="{7F8C9E8C-E2C8-4300-9D06-8280ED159E70}" destId="{A80CF70E-DF4E-4A04-B98B-64311577E190}" srcOrd="0" destOrd="0" presId="urn:microsoft.com/office/officeart/2005/8/layout/vList3"/>
    <dgm:cxn modelId="{22F1067A-CE83-4A56-922A-450633186DE7}" type="presParOf" srcId="{7F8C9E8C-E2C8-4300-9D06-8280ED159E70}" destId="{8073AB78-AC15-4FF5-83B0-5D805B5111A6}" srcOrd="1" destOrd="0" presId="urn:microsoft.com/office/officeart/2005/8/layout/vList3"/>
    <dgm:cxn modelId="{D6C4BC2A-5CB0-4AAB-8183-70F575490EED}" type="presParOf" srcId="{93370491-DC4B-4B8C-AFA6-AEDD8557579A}" destId="{D19679FB-4EDB-49E5-8D77-A685D71A64EA}" srcOrd="13" destOrd="0" presId="urn:microsoft.com/office/officeart/2005/8/layout/vList3"/>
    <dgm:cxn modelId="{8FBD9681-E0ED-4A70-9868-3DC36D4D195E}" type="presParOf" srcId="{93370491-DC4B-4B8C-AFA6-AEDD8557579A}" destId="{6F75F77C-D48C-4D9E-B728-8564364042B4}" srcOrd="14" destOrd="0" presId="urn:microsoft.com/office/officeart/2005/8/layout/vList3"/>
    <dgm:cxn modelId="{03543553-31CB-4798-82C1-8E00ACF9B330}" type="presParOf" srcId="{6F75F77C-D48C-4D9E-B728-8564364042B4}" destId="{496F072F-BF62-4A50-B7FB-5DFF81B0277A}" srcOrd="0" destOrd="0" presId="urn:microsoft.com/office/officeart/2005/8/layout/vList3"/>
    <dgm:cxn modelId="{44459A1D-FCE7-4F22-865C-6A309C6B8F4F}" type="presParOf" srcId="{6F75F77C-D48C-4D9E-B728-8564364042B4}" destId="{FF06266D-EA80-4EDF-B44C-E43E80375E8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0BCA64-AC3F-4830-9554-55D5F22C4F10}"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pt-BR"/>
        </a:p>
      </dgm:t>
    </dgm:pt>
    <dgm:pt modelId="{36673E07-7A2C-44EA-83E7-DB6FA1F02432}">
      <dgm:prSet phldrT="[Texto]"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pt-BR" sz="1800" b="0" cap="none" spc="0" dirty="0">
              <a:ln w="0"/>
              <a:solidFill>
                <a:schemeClr val="bg1"/>
              </a:solidFill>
              <a:effectLst>
                <a:outerShdw blurRad="38100" dist="25400" dir="5400000" algn="ctr" rotWithShape="0">
                  <a:srgbClr val="6E747A">
                    <a:alpha val="43000"/>
                  </a:srgbClr>
                </a:outerShdw>
              </a:effectLst>
            </a:rPr>
            <a:t>Ouvidoria</a:t>
          </a:r>
        </a:p>
      </dgm:t>
    </dgm:pt>
    <dgm:pt modelId="{03283689-3B1E-4913-A1DF-725727D5D61F}" type="parTrans" cxnId="{18B768AD-FBE8-4E81-B3B2-7BEA30058316}">
      <dgm:prSet/>
      <dgm:spPr/>
      <dgm:t>
        <a:bodyPr/>
        <a:lstStyle/>
        <a:p>
          <a:endParaRPr lang="pt-BR" sz="1600"/>
        </a:p>
      </dgm:t>
    </dgm:pt>
    <dgm:pt modelId="{A9414B2C-2468-4BF3-B36C-F2BA9F22B71F}" type="sibTrans" cxnId="{18B768AD-FBE8-4E81-B3B2-7BEA30058316}">
      <dgm:prSet/>
      <dgm:spPr/>
      <dgm:t>
        <a:bodyPr/>
        <a:lstStyle/>
        <a:p>
          <a:endParaRPr lang="pt-BR" sz="1600"/>
        </a:p>
      </dgm:t>
    </dgm:pt>
    <dgm:pt modelId="{2D553886-FA27-4E8D-86E3-38FF4F39825B}">
      <dgm:prSet phldrT="[Texto]" custT="1">
        <dgm:style>
          <a:lnRef idx="2">
            <a:schemeClr val="accent1"/>
          </a:lnRef>
          <a:fillRef idx="1">
            <a:schemeClr val="lt1"/>
          </a:fillRef>
          <a:effectRef idx="0">
            <a:schemeClr val="accent1"/>
          </a:effectRef>
          <a:fontRef idx="minor">
            <a:schemeClr val="dk1"/>
          </a:fontRef>
        </dgm:style>
      </dgm:prSet>
      <dgm:spPr/>
      <dgm:t>
        <a:bodyPr/>
        <a:lstStyle/>
        <a:p>
          <a:r>
            <a:rPr lang="pt-BR" sz="1700" dirty="0"/>
            <a:t>30 dias corridos</a:t>
          </a:r>
        </a:p>
      </dgm:t>
    </dgm:pt>
    <dgm:pt modelId="{EB23861A-3F99-49E2-988F-5375209EDCAD}" type="parTrans" cxnId="{3D5E2CA5-8BA2-4AEF-AAEE-401146BD7B88}">
      <dgm:prSet>
        <dgm:style>
          <a:lnRef idx="1">
            <a:schemeClr val="accent1"/>
          </a:lnRef>
          <a:fillRef idx="0">
            <a:schemeClr val="accent1"/>
          </a:fillRef>
          <a:effectRef idx="0">
            <a:schemeClr val="accent1"/>
          </a:effectRef>
          <a:fontRef idx="minor">
            <a:schemeClr val="tx1"/>
          </a:fontRef>
        </dgm:style>
      </dgm:prSet>
      <dgm:spPr/>
      <dgm:t>
        <a:bodyPr/>
        <a:lstStyle/>
        <a:p>
          <a:endParaRPr lang="pt-BR" sz="1600"/>
        </a:p>
      </dgm:t>
    </dgm:pt>
    <dgm:pt modelId="{B7D57F71-6B3D-4E42-BA5B-5BFE1A186442}" type="sibTrans" cxnId="{3D5E2CA5-8BA2-4AEF-AAEE-401146BD7B88}">
      <dgm:prSet/>
      <dgm:spPr/>
      <dgm:t>
        <a:bodyPr/>
        <a:lstStyle/>
        <a:p>
          <a:endParaRPr lang="pt-BR" sz="1600"/>
        </a:p>
      </dgm:t>
    </dgm:pt>
    <dgm:pt modelId="{7E26DA89-2038-4D28-A09A-D16253B3521B}">
      <dgm:prSet phldrT="[Texto]" custT="1">
        <dgm:style>
          <a:lnRef idx="2">
            <a:schemeClr val="accent1"/>
          </a:lnRef>
          <a:fillRef idx="1">
            <a:schemeClr val="lt1"/>
          </a:fillRef>
          <a:effectRef idx="0">
            <a:schemeClr val="accent1"/>
          </a:effectRef>
          <a:fontRef idx="minor">
            <a:schemeClr val="dk1"/>
          </a:fontRef>
        </dgm:style>
      </dgm:prSet>
      <dgm:spPr/>
      <dgm:t>
        <a:bodyPr/>
        <a:lstStyle/>
        <a:p>
          <a:r>
            <a:rPr lang="pt-BR" sz="1700" dirty="0"/>
            <a:t>Prorrogável uma única vez por 30 dias corridos</a:t>
          </a:r>
        </a:p>
      </dgm:t>
    </dgm:pt>
    <dgm:pt modelId="{3A4B5AD3-E60B-488E-9EFC-BB9D0ED4C229}" type="parTrans" cxnId="{5D726679-0E35-4770-BD59-C1F7D78CB093}">
      <dgm:prSet>
        <dgm:style>
          <a:lnRef idx="1">
            <a:schemeClr val="accent1"/>
          </a:lnRef>
          <a:fillRef idx="0">
            <a:schemeClr val="accent1"/>
          </a:fillRef>
          <a:effectRef idx="0">
            <a:schemeClr val="accent1"/>
          </a:effectRef>
          <a:fontRef idx="minor">
            <a:schemeClr val="tx1"/>
          </a:fontRef>
        </dgm:style>
      </dgm:prSet>
      <dgm:spPr/>
      <dgm:t>
        <a:bodyPr/>
        <a:lstStyle/>
        <a:p>
          <a:endParaRPr lang="pt-BR" sz="1600"/>
        </a:p>
      </dgm:t>
    </dgm:pt>
    <dgm:pt modelId="{7828FCA9-D2F6-402C-A730-ACA707547A8A}" type="sibTrans" cxnId="{5D726679-0E35-4770-BD59-C1F7D78CB093}">
      <dgm:prSet/>
      <dgm:spPr/>
      <dgm:t>
        <a:bodyPr/>
        <a:lstStyle/>
        <a:p>
          <a:endParaRPr lang="pt-BR" sz="1600"/>
        </a:p>
      </dgm:t>
    </dgm:pt>
    <dgm:pt modelId="{5ED8952B-DDA8-410A-B8E8-07AB4C58669A}">
      <dgm:prSet phldrT="[Texto]"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pt-BR" sz="1800" b="0" cap="none" spc="0" dirty="0">
              <a:ln w="0"/>
              <a:solidFill>
                <a:schemeClr val="bg1"/>
              </a:solidFill>
              <a:effectLst>
                <a:outerShdw blurRad="38100" dist="25400" dir="5400000" algn="ctr" rotWithShape="0">
                  <a:srgbClr val="6E747A">
                    <a:alpha val="43000"/>
                  </a:srgbClr>
                </a:outerShdw>
              </a:effectLst>
            </a:rPr>
            <a:t>Gestor</a:t>
          </a:r>
        </a:p>
      </dgm:t>
    </dgm:pt>
    <dgm:pt modelId="{2745CA65-7BAD-4B90-A9A0-0A0A0147A5F7}" type="parTrans" cxnId="{5F4A316A-D594-4722-A1CA-9D205731057E}">
      <dgm:prSet/>
      <dgm:spPr/>
      <dgm:t>
        <a:bodyPr/>
        <a:lstStyle/>
        <a:p>
          <a:endParaRPr lang="pt-BR" sz="1600"/>
        </a:p>
      </dgm:t>
    </dgm:pt>
    <dgm:pt modelId="{DCA87B7C-FEBA-409F-B9D2-89371130C097}" type="sibTrans" cxnId="{5F4A316A-D594-4722-A1CA-9D205731057E}">
      <dgm:prSet/>
      <dgm:spPr/>
      <dgm:t>
        <a:bodyPr/>
        <a:lstStyle/>
        <a:p>
          <a:endParaRPr lang="pt-BR" sz="1600"/>
        </a:p>
      </dgm:t>
    </dgm:pt>
    <dgm:pt modelId="{9EA04AE3-D284-4F3D-BD3B-18E0724AAA19}">
      <dgm:prSet phldrT="[Texto]" custT="1">
        <dgm:style>
          <a:lnRef idx="2">
            <a:schemeClr val="accent4"/>
          </a:lnRef>
          <a:fillRef idx="1">
            <a:schemeClr val="lt1"/>
          </a:fillRef>
          <a:effectRef idx="0">
            <a:schemeClr val="accent4"/>
          </a:effectRef>
          <a:fontRef idx="minor">
            <a:schemeClr val="dk1"/>
          </a:fontRef>
        </dgm:style>
      </dgm:prSet>
      <dgm:spPr/>
      <dgm:t>
        <a:bodyPr/>
        <a:lstStyle/>
        <a:p>
          <a:r>
            <a:rPr lang="pt-BR" sz="1700" dirty="0"/>
            <a:t>20 dias corridos</a:t>
          </a:r>
        </a:p>
      </dgm:t>
    </dgm:pt>
    <dgm:pt modelId="{7814493D-C70D-4176-90FA-6EEB81EAFE69}" type="parTrans" cxnId="{C712ABAD-689F-4329-B40F-489EA776D5F7}">
      <dgm:prSet>
        <dgm:style>
          <a:lnRef idx="1">
            <a:schemeClr val="accent4"/>
          </a:lnRef>
          <a:fillRef idx="0">
            <a:schemeClr val="accent4"/>
          </a:fillRef>
          <a:effectRef idx="0">
            <a:schemeClr val="accent4"/>
          </a:effectRef>
          <a:fontRef idx="minor">
            <a:schemeClr val="tx1"/>
          </a:fontRef>
        </dgm:style>
      </dgm:prSet>
      <dgm:spPr/>
      <dgm:t>
        <a:bodyPr/>
        <a:lstStyle/>
        <a:p>
          <a:endParaRPr lang="pt-BR" sz="1600"/>
        </a:p>
      </dgm:t>
    </dgm:pt>
    <dgm:pt modelId="{853FB5FD-D970-439E-B5B0-958D5C12F0C9}" type="sibTrans" cxnId="{C712ABAD-689F-4329-B40F-489EA776D5F7}">
      <dgm:prSet/>
      <dgm:spPr/>
      <dgm:t>
        <a:bodyPr/>
        <a:lstStyle/>
        <a:p>
          <a:endParaRPr lang="pt-BR" sz="1600"/>
        </a:p>
      </dgm:t>
    </dgm:pt>
    <dgm:pt modelId="{5327020A-1EF0-4503-858C-04594C0EA639}">
      <dgm:prSet phldrT="[Texto]" custT="1">
        <dgm:style>
          <a:lnRef idx="2">
            <a:schemeClr val="accent4"/>
          </a:lnRef>
          <a:fillRef idx="1">
            <a:schemeClr val="lt1"/>
          </a:fillRef>
          <a:effectRef idx="0">
            <a:schemeClr val="accent4"/>
          </a:effectRef>
          <a:fontRef idx="minor">
            <a:schemeClr val="dk1"/>
          </a:fontRef>
        </dgm:style>
      </dgm:prSet>
      <dgm:spPr/>
      <dgm:t>
        <a:bodyPr/>
        <a:lstStyle/>
        <a:p>
          <a:r>
            <a:rPr lang="pt-BR" sz="1700" dirty="0"/>
            <a:t>Prorrogável uma única vez por 20 dias corridos</a:t>
          </a:r>
        </a:p>
      </dgm:t>
    </dgm:pt>
    <dgm:pt modelId="{0A2ABDDE-75B2-4057-8267-030533F65E59}" type="parTrans" cxnId="{55FE2955-FAC6-4E29-9467-FFA40B423188}">
      <dgm:prSet>
        <dgm:style>
          <a:lnRef idx="0">
            <a:scrgbClr r="0" g="0" b="0"/>
          </a:lnRef>
          <a:fillRef idx="0">
            <a:scrgbClr r="0" g="0" b="0"/>
          </a:fillRef>
          <a:effectRef idx="0">
            <a:scrgbClr r="0" g="0" b="0"/>
          </a:effectRef>
          <a:fontRef idx="minor">
            <a:schemeClr val="tx1"/>
          </a:fontRef>
        </dgm:style>
      </dgm:prSet>
      <dgm:spPr>
        <a:ln w="9525" cap="flat" cmpd="sng" algn="ctr">
          <a:solidFill>
            <a:schemeClr val="accent4"/>
          </a:solidFill>
          <a:prstDash val="solid"/>
          <a:round/>
          <a:headEnd type="arrow" w="med" len="med"/>
          <a:tailEnd type="arrow" w="med" len="med"/>
        </a:ln>
      </dgm:spPr>
      <dgm:t>
        <a:bodyPr/>
        <a:lstStyle/>
        <a:p>
          <a:endParaRPr lang="pt-BR" sz="1600"/>
        </a:p>
      </dgm:t>
    </dgm:pt>
    <dgm:pt modelId="{14A2C4BC-631A-43C6-9DAC-497D34FD50D5}" type="sibTrans" cxnId="{55FE2955-FAC6-4E29-9467-FFA40B423188}">
      <dgm:prSet/>
      <dgm:spPr/>
      <dgm:t>
        <a:bodyPr/>
        <a:lstStyle/>
        <a:p>
          <a:endParaRPr lang="pt-BR" sz="1600"/>
        </a:p>
      </dgm:t>
    </dgm:pt>
    <dgm:pt modelId="{7AB5C2B1-A6FC-4589-AB27-35212466C58E}" type="pres">
      <dgm:prSet presAssocID="{DA0BCA64-AC3F-4830-9554-55D5F22C4F10}" presName="diagram" presStyleCnt="0">
        <dgm:presLayoutVars>
          <dgm:chPref val="1"/>
          <dgm:dir/>
          <dgm:animOne val="branch"/>
          <dgm:animLvl val="lvl"/>
          <dgm:resizeHandles/>
        </dgm:presLayoutVars>
      </dgm:prSet>
      <dgm:spPr/>
    </dgm:pt>
    <dgm:pt modelId="{4E4AFF0D-79CB-4DF8-9EE9-A9488F126270}" type="pres">
      <dgm:prSet presAssocID="{36673E07-7A2C-44EA-83E7-DB6FA1F02432}" presName="root" presStyleCnt="0"/>
      <dgm:spPr/>
    </dgm:pt>
    <dgm:pt modelId="{227E1C25-F86B-474B-9114-4D597248B02E}" type="pres">
      <dgm:prSet presAssocID="{36673E07-7A2C-44EA-83E7-DB6FA1F02432}" presName="rootComposite" presStyleCnt="0"/>
      <dgm:spPr/>
    </dgm:pt>
    <dgm:pt modelId="{F75AFA87-4CB3-4059-81A5-BD971F2310F1}" type="pres">
      <dgm:prSet presAssocID="{36673E07-7A2C-44EA-83E7-DB6FA1F02432}" presName="rootText" presStyleLbl="node1" presStyleIdx="0" presStyleCnt="2"/>
      <dgm:spPr/>
    </dgm:pt>
    <dgm:pt modelId="{C67E46A3-BBDB-4999-B993-3411E32FCC16}" type="pres">
      <dgm:prSet presAssocID="{36673E07-7A2C-44EA-83E7-DB6FA1F02432}" presName="rootConnector" presStyleLbl="node1" presStyleIdx="0" presStyleCnt="2"/>
      <dgm:spPr/>
    </dgm:pt>
    <dgm:pt modelId="{84348C9C-CB19-4A5F-95FE-A408A38873B0}" type="pres">
      <dgm:prSet presAssocID="{36673E07-7A2C-44EA-83E7-DB6FA1F02432}" presName="childShape" presStyleCnt="0"/>
      <dgm:spPr/>
    </dgm:pt>
    <dgm:pt modelId="{D399068B-7A5E-40FA-A6DC-AF6620E71AB0}" type="pres">
      <dgm:prSet presAssocID="{EB23861A-3F99-49E2-988F-5375209EDCAD}" presName="Name13" presStyleLbl="parChTrans1D2" presStyleIdx="0" presStyleCnt="4"/>
      <dgm:spPr/>
    </dgm:pt>
    <dgm:pt modelId="{D1F60E92-4ED4-43C8-B92C-3E4D7A210486}" type="pres">
      <dgm:prSet presAssocID="{2D553886-FA27-4E8D-86E3-38FF4F39825B}" presName="childText" presStyleLbl="bgAcc1" presStyleIdx="0" presStyleCnt="4" custScaleX="110277" custScaleY="102349">
        <dgm:presLayoutVars>
          <dgm:bulletEnabled val="1"/>
        </dgm:presLayoutVars>
      </dgm:prSet>
      <dgm:spPr/>
    </dgm:pt>
    <dgm:pt modelId="{E042EC95-3000-4630-97B3-52D1E342E7CE}" type="pres">
      <dgm:prSet presAssocID="{3A4B5AD3-E60B-488E-9EFC-BB9D0ED4C229}" presName="Name13" presStyleLbl="parChTrans1D2" presStyleIdx="1" presStyleCnt="4"/>
      <dgm:spPr/>
    </dgm:pt>
    <dgm:pt modelId="{6E919DB8-D656-4DBD-945A-89EE3ECC93E1}" type="pres">
      <dgm:prSet presAssocID="{7E26DA89-2038-4D28-A09A-D16253B3521B}" presName="childText" presStyleLbl="bgAcc1" presStyleIdx="1" presStyleCnt="4" custScaleX="113569" custScaleY="118223">
        <dgm:presLayoutVars>
          <dgm:bulletEnabled val="1"/>
        </dgm:presLayoutVars>
      </dgm:prSet>
      <dgm:spPr/>
    </dgm:pt>
    <dgm:pt modelId="{BD72A0E7-D9AD-46D4-A35D-BA0EEDF0F349}" type="pres">
      <dgm:prSet presAssocID="{5ED8952B-DDA8-410A-B8E8-07AB4C58669A}" presName="root" presStyleCnt="0"/>
      <dgm:spPr/>
    </dgm:pt>
    <dgm:pt modelId="{53F47701-9E1F-4E2D-8C42-3653FA8E3535}" type="pres">
      <dgm:prSet presAssocID="{5ED8952B-DDA8-410A-B8E8-07AB4C58669A}" presName="rootComposite" presStyleCnt="0"/>
      <dgm:spPr/>
    </dgm:pt>
    <dgm:pt modelId="{80C1A30C-2115-405D-906F-8F8D6B37801D}" type="pres">
      <dgm:prSet presAssocID="{5ED8952B-DDA8-410A-B8E8-07AB4C58669A}" presName="rootText" presStyleLbl="node1" presStyleIdx="1" presStyleCnt="2" custLinFactNeighborY="2415"/>
      <dgm:spPr/>
    </dgm:pt>
    <dgm:pt modelId="{04A430CE-647E-4E44-B203-B0009C72E692}" type="pres">
      <dgm:prSet presAssocID="{5ED8952B-DDA8-410A-B8E8-07AB4C58669A}" presName="rootConnector" presStyleLbl="node1" presStyleIdx="1" presStyleCnt="2"/>
      <dgm:spPr/>
    </dgm:pt>
    <dgm:pt modelId="{98576731-A968-4C6D-B1F6-DDCA18A9D14E}" type="pres">
      <dgm:prSet presAssocID="{5ED8952B-DDA8-410A-B8E8-07AB4C58669A}" presName="childShape" presStyleCnt="0"/>
      <dgm:spPr/>
    </dgm:pt>
    <dgm:pt modelId="{AD8693C9-3307-4B34-BCCF-61C8F6BC5DB6}" type="pres">
      <dgm:prSet presAssocID="{7814493D-C70D-4176-90FA-6EEB81EAFE69}" presName="Name13" presStyleLbl="parChTrans1D2" presStyleIdx="2" presStyleCnt="4"/>
      <dgm:spPr/>
    </dgm:pt>
    <dgm:pt modelId="{7C0F8D80-0BF4-4171-83D5-609A88333C39}" type="pres">
      <dgm:prSet presAssocID="{9EA04AE3-D284-4F3D-BD3B-18E0724AAA19}" presName="childText" presStyleLbl="bgAcc1" presStyleIdx="2" presStyleCnt="4" custScaleX="112086" custScaleY="100226">
        <dgm:presLayoutVars>
          <dgm:bulletEnabled val="1"/>
        </dgm:presLayoutVars>
      </dgm:prSet>
      <dgm:spPr/>
    </dgm:pt>
    <dgm:pt modelId="{053B4ED9-8480-4AD2-89B3-B9747FC26CF1}" type="pres">
      <dgm:prSet presAssocID="{0A2ABDDE-75B2-4057-8267-030533F65E59}" presName="Name13" presStyleLbl="parChTrans1D2" presStyleIdx="3" presStyleCnt="4"/>
      <dgm:spPr/>
    </dgm:pt>
    <dgm:pt modelId="{379F37B8-F983-46B4-BEE2-FA3F40C266F3}" type="pres">
      <dgm:prSet presAssocID="{5327020A-1EF0-4503-858C-04594C0EA639}" presName="childText" presStyleLbl="bgAcc1" presStyleIdx="3" presStyleCnt="4" custScaleX="111229" custScaleY="120507">
        <dgm:presLayoutVars>
          <dgm:bulletEnabled val="1"/>
        </dgm:presLayoutVars>
      </dgm:prSet>
      <dgm:spPr/>
    </dgm:pt>
  </dgm:ptLst>
  <dgm:cxnLst>
    <dgm:cxn modelId="{3405B70A-790D-3049-B4DF-4916E2A83EA5}" type="presOf" srcId="{7E26DA89-2038-4D28-A09A-D16253B3521B}" destId="{6E919DB8-D656-4DBD-945A-89EE3ECC93E1}" srcOrd="0" destOrd="0" presId="urn:microsoft.com/office/officeart/2005/8/layout/hierarchy3"/>
    <dgm:cxn modelId="{C645DD0C-343B-BC47-8AE2-20905D355917}" type="presOf" srcId="{0A2ABDDE-75B2-4057-8267-030533F65E59}" destId="{053B4ED9-8480-4AD2-89B3-B9747FC26CF1}" srcOrd="0" destOrd="0" presId="urn:microsoft.com/office/officeart/2005/8/layout/hierarchy3"/>
    <dgm:cxn modelId="{170F6C1F-4B3D-E648-A360-1CF4225D64D9}" type="presOf" srcId="{5327020A-1EF0-4503-858C-04594C0EA639}" destId="{379F37B8-F983-46B4-BEE2-FA3F40C266F3}" srcOrd="0" destOrd="0" presId="urn:microsoft.com/office/officeart/2005/8/layout/hierarchy3"/>
    <dgm:cxn modelId="{244EC536-EDCD-984E-87C4-370CB07AED12}" type="presOf" srcId="{5ED8952B-DDA8-410A-B8E8-07AB4C58669A}" destId="{04A430CE-647E-4E44-B203-B0009C72E692}" srcOrd="1" destOrd="0" presId="urn:microsoft.com/office/officeart/2005/8/layout/hierarchy3"/>
    <dgm:cxn modelId="{94528A37-AA7F-9C4D-9895-71CF62D9A5B6}" type="presOf" srcId="{36673E07-7A2C-44EA-83E7-DB6FA1F02432}" destId="{C67E46A3-BBDB-4999-B993-3411E32FCC16}" srcOrd="1" destOrd="0" presId="urn:microsoft.com/office/officeart/2005/8/layout/hierarchy3"/>
    <dgm:cxn modelId="{8D71E740-49DE-9C4A-959D-A80E0042FB44}" type="presOf" srcId="{2D553886-FA27-4E8D-86E3-38FF4F39825B}" destId="{D1F60E92-4ED4-43C8-B92C-3E4D7A210486}" srcOrd="0" destOrd="0" presId="urn:microsoft.com/office/officeart/2005/8/layout/hierarchy3"/>
    <dgm:cxn modelId="{5F4A316A-D594-4722-A1CA-9D205731057E}" srcId="{DA0BCA64-AC3F-4830-9554-55D5F22C4F10}" destId="{5ED8952B-DDA8-410A-B8E8-07AB4C58669A}" srcOrd="1" destOrd="0" parTransId="{2745CA65-7BAD-4B90-A9A0-0A0A0147A5F7}" sibTransId="{DCA87B7C-FEBA-409F-B9D2-89371130C097}"/>
    <dgm:cxn modelId="{FC0BB34F-44A0-1847-8445-E9CE86C063AE}" type="presOf" srcId="{36673E07-7A2C-44EA-83E7-DB6FA1F02432}" destId="{F75AFA87-4CB3-4059-81A5-BD971F2310F1}" srcOrd="0" destOrd="0" presId="urn:microsoft.com/office/officeart/2005/8/layout/hierarchy3"/>
    <dgm:cxn modelId="{E29F6453-4CEC-5F44-B9E4-1366ED65889A}" type="presOf" srcId="{7814493D-C70D-4176-90FA-6EEB81EAFE69}" destId="{AD8693C9-3307-4B34-BCCF-61C8F6BC5DB6}" srcOrd="0" destOrd="0" presId="urn:microsoft.com/office/officeart/2005/8/layout/hierarchy3"/>
    <dgm:cxn modelId="{55FE2955-FAC6-4E29-9467-FFA40B423188}" srcId="{5ED8952B-DDA8-410A-B8E8-07AB4C58669A}" destId="{5327020A-1EF0-4503-858C-04594C0EA639}" srcOrd="1" destOrd="0" parTransId="{0A2ABDDE-75B2-4057-8267-030533F65E59}" sibTransId="{14A2C4BC-631A-43C6-9DAC-497D34FD50D5}"/>
    <dgm:cxn modelId="{1F071E57-96DD-3E43-95C7-B066E7578EBE}" type="presOf" srcId="{3A4B5AD3-E60B-488E-9EFC-BB9D0ED4C229}" destId="{E042EC95-3000-4630-97B3-52D1E342E7CE}" srcOrd="0" destOrd="0" presId="urn:microsoft.com/office/officeart/2005/8/layout/hierarchy3"/>
    <dgm:cxn modelId="{5D726679-0E35-4770-BD59-C1F7D78CB093}" srcId="{36673E07-7A2C-44EA-83E7-DB6FA1F02432}" destId="{7E26DA89-2038-4D28-A09A-D16253B3521B}" srcOrd="1" destOrd="0" parTransId="{3A4B5AD3-E60B-488E-9EFC-BB9D0ED4C229}" sibTransId="{7828FCA9-D2F6-402C-A730-ACA707547A8A}"/>
    <dgm:cxn modelId="{8E80B879-639D-E04B-9C35-8C1DEBA2787E}" type="presOf" srcId="{9EA04AE3-D284-4F3D-BD3B-18E0724AAA19}" destId="{7C0F8D80-0BF4-4171-83D5-609A88333C39}" srcOrd="0" destOrd="0" presId="urn:microsoft.com/office/officeart/2005/8/layout/hierarchy3"/>
    <dgm:cxn modelId="{D11ED683-80A7-1B41-AC1A-53F534BAA576}" type="presOf" srcId="{5ED8952B-DDA8-410A-B8E8-07AB4C58669A}" destId="{80C1A30C-2115-405D-906F-8F8D6B37801D}" srcOrd="0" destOrd="0" presId="urn:microsoft.com/office/officeart/2005/8/layout/hierarchy3"/>
    <dgm:cxn modelId="{3D5E2CA5-8BA2-4AEF-AAEE-401146BD7B88}" srcId="{36673E07-7A2C-44EA-83E7-DB6FA1F02432}" destId="{2D553886-FA27-4E8D-86E3-38FF4F39825B}" srcOrd="0" destOrd="0" parTransId="{EB23861A-3F99-49E2-988F-5375209EDCAD}" sibTransId="{B7D57F71-6B3D-4E42-BA5B-5BFE1A186442}"/>
    <dgm:cxn modelId="{18B768AD-FBE8-4E81-B3B2-7BEA30058316}" srcId="{DA0BCA64-AC3F-4830-9554-55D5F22C4F10}" destId="{36673E07-7A2C-44EA-83E7-DB6FA1F02432}" srcOrd="0" destOrd="0" parTransId="{03283689-3B1E-4913-A1DF-725727D5D61F}" sibTransId="{A9414B2C-2468-4BF3-B36C-F2BA9F22B71F}"/>
    <dgm:cxn modelId="{C712ABAD-689F-4329-B40F-489EA776D5F7}" srcId="{5ED8952B-DDA8-410A-B8E8-07AB4C58669A}" destId="{9EA04AE3-D284-4F3D-BD3B-18E0724AAA19}" srcOrd="0" destOrd="0" parTransId="{7814493D-C70D-4176-90FA-6EEB81EAFE69}" sibTransId="{853FB5FD-D970-439E-B5B0-958D5C12F0C9}"/>
    <dgm:cxn modelId="{F19ECFC1-AA83-8A49-891B-1B148EAB3CC6}" type="presOf" srcId="{EB23861A-3F99-49E2-988F-5375209EDCAD}" destId="{D399068B-7A5E-40FA-A6DC-AF6620E71AB0}" srcOrd="0" destOrd="0" presId="urn:microsoft.com/office/officeart/2005/8/layout/hierarchy3"/>
    <dgm:cxn modelId="{6548A7EB-8C44-F54E-A22D-0CFFC00A0FF8}" type="presOf" srcId="{DA0BCA64-AC3F-4830-9554-55D5F22C4F10}" destId="{7AB5C2B1-A6FC-4589-AB27-35212466C58E}" srcOrd="0" destOrd="0" presId="urn:microsoft.com/office/officeart/2005/8/layout/hierarchy3"/>
    <dgm:cxn modelId="{CB4A732C-E231-2748-B354-6E1508D35ED2}" type="presParOf" srcId="{7AB5C2B1-A6FC-4589-AB27-35212466C58E}" destId="{4E4AFF0D-79CB-4DF8-9EE9-A9488F126270}" srcOrd="0" destOrd="0" presId="urn:microsoft.com/office/officeart/2005/8/layout/hierarchy3"/>
    <dgm:cxn modelId="{82B17388-2A40-DB49-994B-01585A64FBF9}" type="presParOf" srcId="{4E4AFF0D-79CB-4DF8-9EE9-A9488F126270}" destId="{227E1C25-F86B-474B-9114-4D597248B02E}" srcOrd="0" destOrd="0" presId="urn:microsoft.com/office/officeart/2005/8/layout/hierarchy3"/>
    <dgm:cxn modelId="{FB6CB722-39C5-5B4B-9FDE-D6D9F8F7452D}" type="presParOf" srcId="{227E1C25-F86B-474B-9114-4D597248B02E}" destId="{F75AFA87-4CB3-4059-81A5-BD971F2310F1}" srcOrd="0" destOrd="0" presId="urn:microsoft.com/office/officeart/2005/8/layout/hierarchy3"/>
    <dgm:cxn modelId="{B52730B7-9289-5B40-B9B3-1F6136A97502}" type="presParOf" srcId="{227E1C25-F86B-474B-9114-4D597248B02E}" destId="{C67E46A3-BBDB-4999-B993-3411E32FCC16}" srcOrd="1" destOrd="0" presId="urn:microsoft.com/office/officeart/2005/8/layout/hierarchy3"/>
    <dgm:cxn modelId="{2EB0C1D8-4D04-174E-9CAE-6C9075E34E4E}" type="presParOf" srcId="{4E4AFF0D-79CB-4DF8-9EE9-A9488F126270}" destId="{84348C9C-CB19-4A5F-95FE-A408A38873B0}" srcOrd="1" destOrd="0" presId="urn:microsoft.com/office/officeart/2005/8/layout/hierarchy3"/>
    <dgm:cxn modelId="{2C817C8F-54C3-A642-8E4D-4257D1895E09}" type="presParOf" srcId="{84348C9C-CB19-4A5F-95FE-A408A38873B0}" destId="{D399068B-7A5E-40FA-A6DC-AF6620E71AB0}" srcOrd="0" destOrd="0" presId="urn:microsoft.com/office/officeart/2005/8/layout/hierarchy3"/>
    <dgm:cxn modelId="{96E7B600-D261-F942-8AD4-19937F169980}" type="presParOf" srcId="{84348C9C-CB19-4A5F-95FE-A408A38873B0}" destId="{D1F60E92-4ED4-43C8-B92C-3E4D7A210486}" srcOrd="1" destOrd="0" presId="urn:microsoft.com/office/officeart/2005/8/layout/hierarchy3"/>
    <dgm:cxn modelId="{FBEDED52-4742-8349-B686-FE05BEE73B84}" type="presParOf" srcId="{84348C9C-CB19-4A5F-95FE-A408A38873B0}" destId="{E042EC95-3000-4630-97B3-52D1E342E7CE}" srcOrd="2" destOrd="0" presId="urn:microsoft.com/office/officeart/2005/8/layout/hierarchy3"/>
    <dgm:cxn modelId="{6AB6BFD7-031C-4742-80E7-55890732A673}" type="presParOf" srcId="{84348C9C-CB19-4A5F-95FE-A408A38873B0}" destId="{6E919DB8-D656-4DBD-945A-89EE3ECC93E1}" srcOrd="3" destOrd="0" presId="urn:microsoft.com/office/officeart/2005/8/layout/hierarchy3"/>
    <dgm:cxn modelId="{B89408FC-6F8A-9142-8F04-B10E1C4E1C96}" type="presParOf" srcId="{7AB5C2B1-A6FC-4589-AB27-35212466C58E}" destId="{BD72A0E7-D9AD-46D4-A35D-BA0EEDF0F349}" srcOrd="1" destOrd="0" presId="urn:microsoft.com/office/officeart/2005/8/layout/hierarchy3"/>
    <dgm:cxn modelId="{F882A988-1542-8348-B97E-1F42B2AB9BE4}" type="presParOf" srcId="{BD72A0E7-D9AD-46D4-A35D-BA0EEDF0F349}" destId="{53F47701-9E1F-4E2D-8C42-3653FA8E3535}" srcOrd="0" destOrd="0" presId="urn:microsoft.com/office/officeart/2005/8/layout/hierarchy3"/>
    <dgm:cxn modelId="{3FF605B9-FDD8-B848-BB15-D2F364E37E52}" type="presParOf" srcId="{53F47701-9E1F-4E2D-8C42-3653FA8E3535}" destId="{80C1A30C-2115-405D-906F-8F8D6B37801D}" srcOrd="0" destOrd="0" presId="urn:microsoft.com/office/officeart/2005/8/layout/hierarchy3"/>
    <dgm:cxn modelId="{36A82A4C-B4E7-B640-980C-68811B73F091}" type="presParOf" srcId="{53F47701-9E1F-4E2D-8C42-3653FA8E3535}" destId="{04A430CE-647E-4E44-B203-B0009C72E692}" srcOrd="1" destOrd="0" presId="urn:microsoft.com/office/officeart/2005/8/layout/hierarchy3"/>
    <dgm:cxn modelId="{0E1AA72F-8394-984E-AC05-258A6496F1FF}" type="presParOf" srcId="{BD72A0E7-D9AD-46D4-A35D-BA0EEDF0F349}" destId="{98576731-A968-4C6D-B1F6-DDCA18A9D14E}" srcOrd="1" destOrd="0" presId="urn:microsoft.com/office/officeart/2005/8/layout/hierarchy3"/>
    <dgm:cxn modelId="{77B4B3AF-5FE2-DB4F-9997-992BEAE02741}" type="presParOf" srcId="{98576731-A968-4C6D-B1F6-DDCA18A9D14E}" destId="{AD8693C9-3307-4B34-BCCF-61C8F6BC5DB6}" srcOrd="0" destOrd="0" presId="urn:microsoft.com/office/officeart/2005/8/layout/hierarchy3"/>
    <dgm:cxn modelId="{DDF01CE5-AF66-AF45-9D7F-3BAFDB88E906}" type="presParOf" srcId="{98576731-A968-4C6D-B1F6-DDCA18A9D14E}" destId="{7C0F8D80-0BF4-4171-83D5-609A88333C39}" srcOrd="1" destOrd="0" presId="urn:microsoft.com/office/officeart/2005/8/layout/hierarchy3"/>
    <dgm:cxn modelId="{C44B94FF-CB7E-6540-A969-6900122D7D79}" type="presParOf" srcId="{98576731-A968-4C6D-B1F6-DDCA18A9D14E}" destId="{053B4ED9-8480-4AD2-89B3-B9747FC26CF1}" srcOrd="2" destOrd="0" presId="urn:microsoft.com/office/officeart/2005/8/layout/hierarchy3"/>
    <dgm:cxn modelId="{16614A12-A2A1-7C41-AC35-55B1502673A6}" type="presParOf" srcId="{98576731-A968-4C6D-B1F6-DDCA18A9D14E}" destId="{379F37B8-F983-46B4-BEE2-FA3F40C266F3}"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7B8DB4-4124-46EF-B650-23982A46D740}" type="doc">
      <dgm:prSet loTypeId="urn:microsoft.com/office/officeart/2005/8/layout/equation1" loCatId="relationship" qsTypeId="urn:microsoft.com/office/officeart/2005/8/quickstyle/simple1" qsCatId="simple" csTypeId="urn:microsoft.com/office/officeart/2005/8/colors/accent2_2" csCatId="accent2" phldr="1"/>
      <dgm:spPr/>
      <dgm:t>
        <a:bodyPr/>
        <a:lstStyle/>
        <a:p>
          <a:endParaRPr lang="en-US"/>
        </a:p>
      </dgm:t>
    </dgm:pt>
    <dgm:pt modelId="{99476691-6149-4832-B727-1B2C14604EE9}">
      <dgm:prSet custT="1">
        <dgm:style>
          <a:lnRef idx="2">
            <a:schemeClr val="dk1"/>
          </a:lnRef>
          <a:fillRef idx="1">
            <a:schemeClr val="lt1"/>
          </a:fillRef>
          <a:effectRef idx="0">
            <a:schemeClr val="dk1"/>
          </a:effectRef>
          <a:fontRef idx="minor">
            <a:schemeClr val="dk1"/>
          </a:fontRef>
        </dgm:style>
      </dgm:prSet>
      <dgm:spPr/>
      <dgm:t>
        <a:bodyPr/>
        <a:lstStyle/>
        <a:p>
          <a:pPr algn="l"/>
          <a:r>
            <a:rPr lang="pt-BR" sz="2000" b="0" i="0" dirty="0"/>
            <a:t>Na </a:t>
          </a:r>
          <a:r>
            <a:rPr lang="pt-BR" sz="2000" b="1" i="0" u="none" dirty="0">
              <a:uFillTx/>
            </a:rPr>
            <a:t>análise preliminar</a:t>
          </a:r>
          <a:r>
            <a:rPr lang="pt-BR" sz="2000" b="1" i="0" u="none" dirty="0"/>
            <a:t> </a:t>
          </a:r>
          <a:r>
            <a:rPr lang="pt-BR" sz="2000" b="0" i="0" dirty="0"/>
            <a:t>não se faz juízo de valor acerca dos fatos narrados, e sim a avaliação da </a:t>
          </a:r>
          <a:r>
            <a:rPr lang="pt-BR" sz="2000" b="1" i="0" u="none" dirty="0">
              <a:effectLst>
                <a:outerShdw blurRad="38100" dist="38100" dir="2700000" algn="tl">
                  <a:srgbClr val="000000">
                    <a:alpha val="43137"/>
                  </a:srgbClr>
                </a:outerShdw>
              </a:effectLst>
              <a:uFillTx/>
            </a:rPr>
            <a:t>existência de elementos de convicção</a:t>
          </a:r>
          <a:r>
            <a:rPr lang="pt-BR" sz="2000" b="1" i="0" u="none" dirty="0">
              <a:effectLst>
                <a:outerShdw blurRad="38100" dist="38100" dir="2700000" algn="tl">
                  <a:srgbClr val="000000">
                    <a:alpha val="43137"/>
                  </a:srgbClr>
                </a:outerShdw>
              </a:effectLst>
            </a:rPr>
            <a:t> </a:t>
          </a:r>
          <a:r>
            <a:rPr lang="pt-BR" sz="2000" b="0" i="0" dirty="0"/>
            <a:t>sobre a aptidão da denúncia para apuração.</a:t>
          </a:r>
          <a:endParaRPr lang="en-US" sz="2000" b="0" i="0" dirty="0"/>
        </a:p>
      </dgm:t>
    </dgm:pt>
    <dgm:pt modelId="{ABAF1759-1726-42A7-8F0E-4DEB875ACDA5}" type="parTrans" cxnId="{2A0363FC-1194-49FB-832C-765CE287DFE7}">
      <dgm:prSet/>
      <dgm:spPr/>
      <dgm:t>
        <a:bodyPr/>
        <a:lstStyle/>
        <a:p>
          <a:endParaRPr lang="en-US"/>
        </a:p>
      </dgm:t>
    </dgm:pt>
    <dgm:pt modelId="{48E649D1-966F-47B8-8475-AE4150C0445E}" type="sibTrans" cxnId="{2A0363FC-1194-49FB-832C-765CE287DFE7}">
      <dgm:prSet/>
      <dgm:spPr/>
      <dgm:t>
        <a:bodyPr/>
        <a:lstStyle/>
        <a:p>
          <a:endParaRPr lang="en-US"/>
        </a:p>
      </dgm:t>
    </dgm:pt>
    <dgm:pt modelId="{6A2A62A4-81BE-4E33-8F8E-E1C7F8C2392B}">
      <dgm:prSet custT="1">
        <dgm:style>
          <a:lnRef idx="2">
            <a:schemeClr val="dk1"/>
          </a:lnRef>
          <a:fillRef idx="1">
            <a:schemeClr val="lt1"/>
          </a:fillRef>
          <a:effectRef idx="0">
            <a:schemeClr val="dk1"/>
          </a:effectRef>
          <a:fontRef idx="minor">
            <a:schemeClr val="dk1"/>
          </a:fontRef>
        </dgm:style>
      </dgm:prSet>
      <dgm:spPr/>
      <dgm:t>
        <a:bodyPr/>
        <a:lstStyle/>
        <a:p>
          <a:pPr algn="l"/>
          <a:r>
            <a:rPr lang="pt-BR" sz="2000" b="0" i="0" dirty="0"/>
            <a:t>A análise preliminar serve para verificar se, diante das informações apresentadas pelo cidadão, é possível dar início ao procedimento de apuração.</a:t>
          </a:r>
          <a:endParaRPr lang="en-US" sz="2000" b="0" i="0" dirty="0"/>
        </a:p>
      </dgm:t>
    </dgm:pt>
    <dgm:pt modelId="{C973CF8A-E19E-4820-881B-03BF48C963C1}" type="parTrans" cxnId="{6FB2C939-E94D-4919-9D23-C8A51ABED2C4}">
      <dgm:prSet/>
      <dgm:spPr/>
      <dgm:t>
        <a:bodyPr/>
        <a:lstStyle/>
        <a:p>
          <a:endParaRPr lang="en-US"/>
        </a:p>
      </dgm:t>
    </dgm:pt>
    <dgm:pt modelId="{45B85F77-A10D-4D51-A3A3-D8AAD6E82EA3}" type="sibTrans" cxnId="{6FB2C939-E94D-4919-9D23-C8A51ABED2C4}">
      <dgm:prSet/>
      <dgm:spPr/>
      <dgm:t>
        <a:bodyPr/>
        <a:lstStyle/>
        <a:p>
          <a:endParaRPr lang="en-US"/>
        </a:p>
      </dgm:t>
    </dgm:pt>
    <dgm:pt modelId="{E14FA35B-570F-4E6E-96D0-1FA52078CD7C}" type="pres">
      <dgm:prSet presAssocID="{7F7B8DB4-4124-46EF-B650-23982A46D740}" presName="linearFlow" presStyleCnt="0">
        <dgm:presLayoutVars>
          <dgm:dir/>
          <dgm:resizeHandles val="exact"/>
        </dgm:presLayoutVars>
      </dgm:prSet>
      <dgm:spPr/>
    </dgm:pt>
    <dgm:pt modelId="{1C3E1E13-F493-4737-890E-A6C567D31F5D}" type="pres">
      <dgm:prSet presAssocID="{99476691-6149-4832-B727-1B2C14604EE9}" presName="node" presStyleLbl="node1" presStyleIdx="0" presStyleCnt="2" custScaleX="176271" custScaleY="153212" custLinFactX="5047" custLinFactNeighborX="100000" custLinFactNeighborY="-1200">
        <dgm:presLayoutVars>
          <dgm:bulletEnabled val="1"/>
        </dgm:presLayoutVars>
      </dgm:prSet>
      <dgm:spPr>
        <a:prstGeom prst="roundRect">
          <a:avLst/>
        </a:prstGeom>
      </dgm:spPr>
    </dgm:pt>
    <dgm:pt modelId="{DA88AE8A-081E-43C3-A3A8-E55476950B19}" type="pres">
      <dgm:prSet presAssocID="{48E649D1-966F-47B8-8475-AE4150C0445E}" presName="spacerL" presStyleCnt="0"/>
      <dgm:spPr/>
    </dgm:pt>
    <dgm:pt modelId="{F8E48D7C-48C2-4A18-913E-B242FF17E1A3}" type="pres">
      <dgm:prSet presAssocID="{48E649D1-966F-47B8-8475-AE4150C0445E}" presName="sibTrans" presStyleLbl="sibTrans2D1" presStyleIdx="0" presStyleCnt="1" custScaleX="84729" custScaleY="80633" custLinFactNeighborX="32830" custLinFactNeighborY="-934"/>
      <dgm:spPr/>
    </dgm:pt>
    <dgm:pt modelId="{7439C9A3-2DC8-4C6D-A1DD-038167FC0A35}" type="pres">
      <dgm:prSet presAssocID="{48E649D1-966F-47B8-8475-AE4150C0445E}" presName="spacerR" presStyleCnt="0"/>
      <dgm:spPr/>
    </dgm:pt>
    <dgm:pt modelId="{180E4461-94DC-4EA2-A510-BF66AB3ACD39}" type="pres">
      <dgm:prSet presAssocID="{6A2A62A4-81BE-4E33-8F8E-E1C7F8C2392B}" presName="node" presStyleLbl="node1" presStyleIdx="1" presStyleCnt="2" custScaleX="163435" custScaleY="153127" custLinFactNeighborX="-95477" custLinFactNeighborY="600">
        <dgm:presLayoutVars>
          <dgm:bulletEnabled val="1"/>
        </dgm:presLayoutVars>
      </dgm:prSet>
      <dgm:spPr>
        <a:prstGeom prst="roundRect">
          <a:avLst/>
        </a:prstGeom>
      </dgm:spPr>
    </dgm:pt>
  </dgm:ptLst>
  <dgm:cxnLst>
    <dgm:cxn modelId="{6FB2C939-E94D-4919-9D23-C8A51ABED2C4}" srcId="{7F7B8DB4-4124-46EF-B650-23982A46D740}" destId="{6A2A62A4-81BE-4E33-8F8E-E1C7F8C2392B}" srcOrd="1" destOrd="0" parTransId="{C973CF8A-E19E-4820-881B-03BF48C963C1}" sibTransId="{45B85F77-A10D-4D51-A3A3-D8AAD6E82EA3}"/>
    <dgm:cxn modelId="{687B367C-E5E1-4FE6-923C-7929753239D3}" type="presOf" srcId="{6A2A62A4-81BE-4E33-8F8E-E1C7F8C2392B}" destId="{180E4461-94DC-4EA2-A510-BF66AB3ACD39}" srcOrd="0" destOrd="0" presId="urn:microsoft.com/office/officeart/2005/8/layout/equation1"/>
    <dgm:cxn modelId="{10718E9D-C4AE-450A-B2DD-D09AD9738076}" type="presOf" srcId="{7F7B8DB4-4124-46EF-B650-23982A46D740}" destId="{E14FA35B-570F-4E6E-96D0-1FA52078CD7C}" srcOrd="0" destOrd="0" presId="urn:microsoft.com/office/officeart/2005/8/layout/equation1"/>
    <dgm:cxn modelId="{3547DDC1-715F-4623-8F5C-3793D1546A02}" type="presOf" srcId="{99476691-6149-4832-B727-1B2C14604EE9}" destId="{1C3E1E13-F493-4737-890E-A6C567D31F5D}" srcOrd="0" destOrd="0" presId="urn:microsoft.com/office/officeart/2005/8/layout/equation1"/>
    <dgm:cxn modelId="{C9BED3C3-8B96-471B-B5C3-FDCA46329BCA}" type="presOf" srcId="{48E649D1-966F-47B8-8475-AE4150C0445E}" destId="{F8E48D7C-48C2-4A18-913E-B242FF17E1A3}" srcOrd="0" destOrd="0" presId="urn:microsoft.com/office/officeart/2005/8/layout/equation1"/>
    <dgm:cxn modelId="{2A0363FC-1194-49FB-832C-765CE287DFE7}" srcId="{7F7B8DB4-4124-46EF-B650-23982A46D740}" destId="{99476691-6149-4832-B727-1B2C14604EE9}" srcOrd="0" destOrd="0" parTransId="{ABAF1759-1726-42A7-8F0E-4DEB875ACDA5}" sibTransId="{48E649D1-966F-47B8-8475-AE4150C0445E}"/>
    <dgm:cxn modelId="{7D287985-D540-4CC8-9A49-DBC5EC6E84C7}" type="presParOf" srcId="{E14FA35B-570F-4E6E-96D0-1FA52078CD7C}" destId="{1C3E1E13-F493-4737-890E-A6C567D31F5D}" srcOrd="0" destOrd="0" presId="urn:microsoft.com/office/officeart/2005/8/layout/equation1"/>
    <dgm:cxn modelId="{C54C2568-4BA0-41C1-9156-FD2DFBFBA01E}" type="presParOf" srcId="{E14FA35B-570F-4E6E-96D0-1FA52078CD7C}" destId="{DA88AE8A-081E-43C3-A3A8-E55476950B19}" srcOrd="1" destOrd="0" presId="urn:microsoft.com/office/officeart/2005/8/layout/equation1"/>
    <dgm:cxn modelId="{4F012DD0-52E9-47A3-ABCE-E992EE810E1F}" type="presParOf" srcId="{E14FA35B-570F-4E6E-96D0-1FA52078CD7C}" destId="{F8E48D7C-48C2-4A18-913E-B242FF17E1A3}" srcOrd="2" destOrd="0" presId="urn:microsoft.com/office/officeart/2005/8/layout/equation1"/>
    <dgm:cxn modelId="{E1C2ABE0-13FF-4901-B0E6-4C7CDCE33985}" type="presParOf" srcId="{E14FA35B-570F-4E6E-96D0-1FA52078CD7C}" destId="{7439C9A3-2DC8-4C6D-A1DD-038167FC0A35}" srcOrd="3" destOrd="0" presId="urn:microsoft.com/office/officeart/2005/8/layout/equation1"/>
    <dgm:cxn modelId="{AD3630D1-00E1-48D8-84C6-2071A6F731F6}" type="presParOf" srcId="{E14FA35B-570F-4E6E-96D0-1FA52078CD7C}" destId="{180E4461-94DC-4EA2-A510-BF66AB3ACD39}" srcOrd="4"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3D4CC8-CD56-4641-983E-A74782907772}">
      <dsp:nvSpPr>
        <dsp:cNvPr id="0" name=""/>
        <dsp:cNvSpPr/>
      </dsp:nvSpPr>
      <dsp:spPr>
        <a:xfrm rot="10800000">
          <a:off x="1451446" y="2832"/>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Tratamento de denúncias em ouvidoria - 20h</a:t>
          </a:r>
        </a:p>
      </dsp:txBody>
      <dsp:txXfrm rot="10800000">
        <a:off x="1578221" y="2832"/>
        <a:ext cx="5132369" cy="507100"/>
      </dsp:txXfrm>
    </dsp:sp>
    <dsp:sp modelId="{0543498B-9CFF-42A5-9895-25A505E8956B}">
      <dsp:nvSpPr>
        <dsp:cNvPr id="0" name=""/>
        <dsp:cNvSpPr/>
      </dsp:nvSpPr>
      <dsp:spPr>
        <a:xfrm>
          <a:off x="1197896" y="2832"/>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0DBC6358-CA79-4018-AAA5-C3AC5C06A1BF}">
      <dsp:nvSpPr>
        <dsp:cNvPr id="0" name=""/>
        <dsp:cNvSpPr/>
      </dsp:nvSpPr>
      <dsp:spPr>
        <a:xfrm rot="10800000">
          <a:off x="1451446" y="661307"/>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Defesa do Usuário e Simplificação – 20h</a:t>
          </a:r>
        </a:p>
      </dsp:txBody>
      <dsp:txXfrm rot="10800000">
        <a:off x="1578221" y="661307"/>
        <a:ext cx="5132369" cy="507100"/>
      </dsp:txXfrm>
    </dsp:sp>
    <dsp:sp modelId="{AA7BEFCF-54F9-42F3-A376-AE27EAC7A5D8}">
      <dsp:nvSpPr>
        <dsp:cNvPr id="0" name=""/>
        <dsp:cNvSpPr/>
      </dsp:nvSpPr>
      <dsp:spPr>
        <a:xfrm>
          <a:off x="1197896" y="673330"/>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F02AA87F-5512-4EB7-8131-670E48201453}">
      <dsp:nvSpPr>
        <dsp:cNvPr id="0" name=""/>
        <dsp:cNvSpPr/>
      </dsp:nvSpPr>
      <dsp:spPr>
        <a:xfrm rot="10800000">
          <a:off x="1451446" y="1319781"/>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Ética e Serviço Público - 20h</a:t>
          </a:r>
        </a:p>
      </dsp:txBody>
      <dsp:txXfrm rot="10800000">
        <a:off x="1578221" y="1319781"/>
        <a:ext cx="5132369" cy="507100"/>
      </dsp:txXfrm>
    </dsp:sp>
    <dsp:sp modelId="{E311AAE3-3946-40C3-8D6C-963946A84B75}">
      <dsp:nvSpPr>
        <dsp:cNvPr id="0" name=""/>
        <dsp:cNvSpPr/>
      </dsp:nvSpPr>
      <dsp:spPr>
        <a:xfrm>
          <a:off x="1197896" y="1319781"/>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DEDBDEB4-55DC-4CE2-A872-25FEA4301859}">
      <dsp:nvSpPr>
        <dsp:cNvPr id="0" name=""/>
        <dsp:cNvSpPr/>
      </dsp:nvSpPr>
      <dsp:spPr>
        <a:xfrm rot="10800000">
          <a:off x="1451446" y="1978255"/>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Gestão em Ouvidoria - 20h</a:t>
          </a:r>
        </a:p>
      </dsp:txBody>
      <dsp:txXfrm rot="10800000">
        <a:off x="1578221" y="1978255"/>
        <a:ext cx="5132369" cy="507100"/>
      </dsp:txXfrm>
    </dsp:sp>
    <dsp:sp modelId="{7AEF25C1-EBE1-4E41-B5BA-096AC42436B0}">
      <dsp:nvSpPr>
        <dsp:cNvPr id="0" name=""/>
        <dsp:cNvSpPr/>
      </dsp:nvSpPr>
      <dsp:spPr>
        <a:xfrm>
          <a:off x="1197896" y="1978255"/>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D93B4F06-3998-4D10-AE53-257F805084B5}">
      <dsp:nvSpPr>
        <dsp:cNvPr id="0" name=""/>
        <dsp:cNvSpPr/>
      </dsp:nvSpPr>
      <dsp:spPr>
        <a:xfrm rot="10800000">
          <a:off x="1451446" y="2636730"/>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Introdução à Gestão de Processos - 20h</a:t>
          </a:r>
        </a:p>
      </dsp:txBody>
      <dsp:txXfrm rot="10800000">
        <a:off x="1578221" y="2636730"/>
        <a:ext cx="5132369" cy="507100"/>
      </dsp:txXfrm>
    </dsp:sp>
    <dsp:sp modelId="{7AAE442D-8288-465C-89CB-7CD9434585ED}">
      <dsp:nvSpPr>
        <dsp:cNvPr id="0" name=""/>
        <dsp:cNvSpPr/>
      </dsp:nvSpPr>
      <dsp:spPr>
        <a:xfrm>
          <a:off x="1197896" y="2636730"/>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41BE4F2D-58BE-4FCD-9FE2-DCBAB8B89BF3}">
      <dsp:nvSpPr>
        <dsp:cNvPr id="0" name=""/>
        <dsp:cNvSpPr/>
      </dsp:nvSpPr>
      <dsp:spPr>
        <a:xfrm rot="10800000">
          <a:off x="1451446" y="3295204"/>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Acesso à Informação - 20h</a:t>
          </a:r>
        </a:p>
      </dsp:txBody>
      <dsp:txXfrm rot="10800000">
        <a:off x="1578221" y="3295204"/>
        <a:ext cx="5132369" cy="507100"/>
      </dsp:txXfrm>
    </dsp:sp>
    <dsp:sp modelId="{742E8ADA-502F-489A-B83A-F9F6AB5176E7}">
      <dsp:nvSpPr>
        <dsp:cNvPr id="0" name=""/>
        <dsp:cNvSpPr/>
      </dsp:nvSpPr>
      <dsp:spPr>
        <a:xfrm>
          <a:off x="1197896" y="3295204"/>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8073AB78-AC15-4FF5-83B0-5D805B5111A6}">
      <dsp:nvSpPr>
        <dsp:cNvPr id="0" name=""/>
        <dsp:cNvSpPr/>
      </dsp:nvSpPr>
      <dsp:spPr>
        <a:xfrm rot="10800000">
          <a:off x="1451446" y="3953678"/>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Controle Social - 20h</a:t>
          </a:r>
        </a:p>
      </dsp:txBody>
      <dsp:txXfrm rot="10800000">
        <a:off x="1578221" y="3953678"/>
        <a:ext cx="5132369" cy="507100"/>
      </dsp:txXfrm>
    </dsp:sp>
    <dsp:sp modelId="{A80CF70E-DF4E-4A04-B98B-64311577E190}">
      <dsp:nvSpPr>
        <dsp:cNvPr id="0" name=""/>
        <dsp:cNvSpPr/>
      </dsp:nvSpPr>
      <dsp:spPr>
        <a:xfrm>
          <a:off x="1197896" y="3953678"/>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FF06266D-EA80-4EDF-B44C-E43E80375E83}">
      <dsp:nvSpPr>
        <dsp:cNvPr id="0" name=""/>
        <dsp:cNvSpPr/>
      </dsp:nvSpPr>
      <dsp:spPr>
        <a:xfrm rot="10800000">
          <a:off x="1451446" y="4612153"/>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Resolução de Conflitos Aplicada ao Contexto das Ouvidorias Públicas - 20h</a:t>
          </a:r>
        </a:p>
      </dsp:txBody>
      <dsp:txXfrm rot="10800000">
        <a:off x="1578221" y="4612153"/>
        <a:ext cx="5132369" cy="507100"/>
      </dsp:txXfrm>
    </dsp:sp>
    <dsp:sp modelId="{496F072F-BF62-4A50-B7FB-5DFF81B0277A}">
      <dsp:nvSpPr>
        <dsp:cNvPr id="0" name=""/>
        <dsp:cNvSpPr/>
      </dsp:nvSpPr>
      <dsp:spPr>
        <a:xfrm>
          <a:off x="1197896" y="4612153"/>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AFA87-4CB3-4059-81A5-BD971F2310F1}">
      <dsp:nvSpPr>
        <dsp:cNvPr id="0" name=""/>
        <dsp:cNvSpPr/>
      </dsp:nvSpPr>
      <dsp:spPr>
        <a:xfrm>
          <a:off x="1103695" y="2154"/>
          <a:ext cx="1807475" cy="903737"/>
        </a:xfrm>
        <a:prstGeom prst="roundRect">
          <a:avLst>
            <a:gd name="adj" fmla="val 10000"/>
          </a:avLst>
        </a:prstGeom>
        <a:solidFill>
          <a:schemeClr val="accent1"/>
        </a:solidFill>
        <a:ln w="12700" cap="flat" cmpd="sng" algn="ctr">
          <a:solidFill>
            <a:schemeClr val="accent1">
              <a:shade val="50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0"/>
              <a:solidFill>
                <a:schemeClr val="bg1"/>
              </a:solidFill>
              <a:effectLst>
                <a:outerShdw blurRad="38100" dist="25400" dir="5400000" algn="ctr" rotWithShape="0">
                  <a:srgbClr val="6E747A">
                    <a:alpha val="43000"/>
                  </a:srgbClr>
                </a:outerShdw>
              </a:effectLst>
            </a:rPr>
            <a:t>Ouvidoria</a:t>
          </a:r>
        </a:p>
      </dsp:txBody>
      <dsp:txXfrm>
        <a:off x="1130165" y="28624"/>
        <a:ext cx="1754535" cy="850797"/>
      </dsp:txXfrm>
    </dsp:sp>
    <dsp:sp modelId="{D399068B-7A5E-40FA-A6DC-AF6620E71AB0}">
      <dsp:nvSpPr>
        <dsp:cNvPr id="0" name=""/>
        <dsp:cNvSpPr/>
      </dsp:nvSpPr>
      <dsp:spPr>
        <a:xfrm>
          <a:off x="1284442" y="905892"/>
          <a:ext cx="180747" cy="688417"/>
        </a:xfrm>
        <a:custGeom>
          <a:avLst/>
          <a:gdLst/>
          <a:ahLst/>
          <a:cxnLst/>
          <a:rect l="0" t="0" r="0" b="0"/>
          <a:pathLst>
            <a:path>
              <a:moveTo>
                <a:pt x="0" y="0"/>
              </a:moveTo>
              <a:lnTo>
                <a:pt x="0" y="688417"/>
              </a:lnTo>
              <a:lnTo>
                <a:pt x="180747" y="688417"/>
              </a:lnTo>
            </a:path>
          </a:pathLst>
        </a:custGeom>
        <a:noFill/>
        <a:ln w="6350" cap="flat" cmpd="sng" algn="ctr">
          <a:solidFill>
            <a:schemeClr val="accent1"/>
          </a:solidFill>
          <a:prstDash val="solid"/>
          <a:miter lim="800000"/>
        </a:ln>
        <a:effectLst/>
      </dsp:spPr>
      <dsp:style>
        <a:lnRef idx="1">
          <a:schemeClr val="accent1"/>
        </a:lnRef>
        <a:fillRef idx="0">
          <a:schemeClr val="accent1"/>
        </a:fillRef>
        <a:effectRef idx="0">
          <a:schemeClr val="accent1"/>
        </a:effectRef>
        <a:fontRef idx="minor">
          <a:schemeClr val="tx1"/>
        </a:fontRef>
      </dsp:style>
    </dsp:sp>
    <dsp:sp modelId="{D1F60E92-4ED4-43C8-B92C-3E4D7A210486}">
      <dsp:nvSpPr>
        <dsp:cNvPr id="0" name=""/>
        <dsp:cNvSpPr/>
      </dsp:nvSpPr>
      <dsp:spPr>
        <a:xfrm>
          <a:off x="1465190" y="1131826"/>
          <a:ext cx="1594583" cy="924966"/>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30 dias corridos</a:t>
          </a:r>
        </a:p>
      </dsp:txBody>
      <dsp:txXfrm>
        <a:off x="1492281" y="1158917"/>
        <a:ext cx="1540401" cy="870784"/>
      </dsp:txXfrm>
    </dsp:sp>
    <dsp:sp modelId="{E042EC95-3000-4630-97B3-52D1E342E7CE}">
      <dsp:nvSpPr>
        <dsp:cNvPr id="0" name=""/>
        <dsp:cNvSpPr/>
      </dsp:nvSpPr>
      <dsp:spPr>
        <a:xfrm>
          <a:off x="1284442" y="905892"/>
          <a:ext cx="180747" cy="1911048"/>
        </a:xfrm>
        <a:custGeom>
          <a:avLst/>
          <a:gdLst/>
          <a:ahLst/>
          <a:cxnLst/>
          <a:rect l="0" t="0" r="0" b="0"/>
          <a:pathLst>
            <a:path>
              <a:moveTo>
                <a:pt x="0" y="0"/>
              </a:moveTo>
              <a:lnTo>
                <a:pt x="0" y="1911048"/>
              </a:lnTo>
              <a:lnTo>
                <a:pt x="180747" y="1911048"/>
              </a:lnTo>
            </a:path>
          </a:pathLst>
        </a:custGeom>
        <a:noFill/>
        <a:ln w="6350" cap="flat" cmpd="sng" algn="ctr">
          <a:solidFill>
            <a:schemeClr val="accent1"/>
          </a:solidFill>
          <a:prstDash val="solid"/>
          <a:miter lim="800000"/>
        </a:ln>
        <a:effectLst/>
      </dsp:spPr>
      <dsp:style>
        <a:lnRef idx="1">
          <a:schemeClr val="accent1"/>
        </a:lnRef>
        <a:fillRef idx="0">
          <a:schemeClr val="accent1"/>
        </a:fillRef>
        <a:effectRef idx="0">
          <a:schemeClr val="accent1"/>
        </a:effectRef>
        <a:fontRef idx="minor">
          <a:schemeClr val="tx1"/>
        </a:fontRef>
      </dsp:style>
    </dsp:sp>
    <dsp:sp modelId="{6E919DB8-D656-4DBD-945A-89EE3ECC93E1}">
      <dsp:nvSpPr>
        <dsp:cNvPr id="0" name=""/>
        <dsp:cNvSpPr/>
      </dsp:nvSpPr>
      <dsp:spPr>
        <a:xfrm>
          <a:off x="1465190" y="2282727"/>
          <a:ext cx="1642185" cy="1068425"/>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Prorrogável uma única vez por 30 dias corridos</a:t>
          </a:r>
        </a:p>
      </dsp:txBody>
      <dsp:txXfrm>
        <a:off x="1496483" y="2314020"/>
        <a:ext cx="1579599" cy="1005839"/>
      </dsp:txXfrm>
    </dsp:sp>
    <dsp:sp modelId="{80C1A30C-2115-405D-906F-8F8D6B37801D}">
      <dsp:nvSpPr>
        <dsp:cNvPr id="0" name=""/>
        <dsp:cNvSpPr/>
      </dsp:nvSpPr>
      <dsp:spPr>
        <a:xfrm>
          <a:off x="3363039" y="23979"/>
          <a:ext cx="1807475" cy="903737"/>
        </a:xfrm>
        <a:prstGeom prst="roundRect">
          <a:avLst>
            <a:gd name="adj" fmla="val 10000"/>
          </a:avLst>
        </a:prstGeom>
        <a:solidFill>
          <a:schemeClr val="accent4"/>
        </a:solidFill>
        <a:ln w="12700" cap="flat" cmpd="sng" algn="ctr">
          <a:solidFill>
            <a:schemeClr val="accent4">
              <a:shade val="50000"/>
            </a:schemeClr>
          </a:solidFill>
          <a:prstDash val="solid"/>
          <a:miter lim="800000"/>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0"/>
              <a:solidFill>
                <a:schemeClr val="bg1"/>
              </a:solidFill>
              <a:effectLst>
                <a:outerShdw blurRad="38100" dist="25400" dir="5400000" algn="ctr" rotWithShape="0">
                  <a:srgbClr val="6E747A">
                    <a:alpha val="43000"/>
                  </a:srgbClr>
                </a:outerShdw>
              </a:effectLst>
            </a:rPr>
            <a:t>Gestor</a:t>
          </a:r>
        </a:p>
      </dsp:txBody>
      <dsp:txXfrm>
        <a:off x="3389509" y="50449"/>
        <a:ext cx="1754535" cy="850797"/>
      </dsp:txXfrm>
    </dsp:sp>
    <dsp:sp modelId="{AD8693C9-3307-4B34-BCCF-61C8F6BC5DB6}">
      <dsp:nvSpPr>
        <dsp:cNvPr id="0" name=""/>
        <dsp:cNvSpPr/>
      </dsp:nvSpPr>
      <dsp:spPr>
        <a:xfrm>
          <a:off x="3543787" y="927717"/>
          <a:ext cx="180747" cy="656999"/>
        </a:xfrm>
        <a:custGeom>
          <a:avLst/>
          <a:gdLst/>
          <a:ahLst/>
          <a:cxnLst/>
          <a:rect l="0" t="0" r="0" b="0"/>
          <a:pathLst>
            <a:path>
              <a:moveTo>
                <a:pt x="0" y="0"/>
              </a:moveTo>
              <a:lnTo>
                <a:pt x="0" y="656999"/>
              </a:lnTo>
              <a:lnTo>
                <a:pt x="180747" y="656999"/>
              </a:lnTo>
            </a:path>
          </a:pathLst>
        </a:custGeom>
        <a:noFill/>
        <a:ln w="6350" cap="flat" cmpd="sng" algn="ctr">
          <a:solidFill>
            <a:schemeClr val="accent4"/>
          </a:solidFill>
          <a:prstDash val="solid"/>
          <a:miter lim="800000"/>
        </a:ln>
        <a:effectLst/>
      </dsp:spPr>
      <dsp:style>
        <a:lnRef idx="1">
          <a:schemeClr val="accent4"/>
        </a:lnRef>
        <a:fillRef idx="0">
          <a:schemeClr val="accent4"/>
        </a:fillRef>
        <a:effectRef idx="0">
          <a:schemeClr val="accent4"/>
        </a:effectRef>
        <a:fontRef idx="minor">
          <a:schemeClr val="tx1"/>
        </a:fontRef>
      </dsp:style>
    </dsp:sp>
    <dsp:sp modelId="{7C0F8D80-0BF4-4171-83D5-609A88333C39}">
      <dsp:nvSpPr>
        <dsp:cNvPr id="0" name=""/>
        <dsp:cNvSpPr/>
      </dsp:nvSpPr>
      <dsp:spPr>
        <a:xfrm>
          <a:off x="3724534" y="1131826"/>
          <a:ext cx="1620741" cy="905780"/>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20 dias corridos</a:t>
          </a:r>
        </a:p>
      </dsp:txBody>
      <dsp:txXfrm>
        <a:off x="3751063" y="1158355"/>
        <a:ext cx="1567683" cy="852722"/>
      </dsp:txXfrm>
    </dsp:sp>
    <dsp:sp modelId="{053B4ED9-8480-4AD2-89B3-B9747FC26CF1}">
      <dsp:nvSpPr>
        <dsp:cNvPr id="0" name=""/>
        <dsp:cNvSpPr/>
      </dsp:nvSpPr>
      <dsp:spPr>
        <a:xfrm>
          <a:off x="3543787" y="927717"/>
          <a:ext cx="180747" cy="1880357"/>
        </a:xfrm>
        <a:custGeom>
          <a:avLst/>
          <a:gdLst/>
          <a:ahLst/>
          <a:cxnLst/>
          <a:rect l="0" t="0" r="0" b="0"/>
          <a:pathLst>
            <a:path>
              <a:moveTo>
                <a:pt x="0" y="0"/>
              </a:moveTo>
              <a:lnTo>
                <a:pt x="0" y="1880357"/>
              </a:lnTo>
              <a:lnTo>
                <a:pt x="180747" y="1880357"/>
              </a:lnTo>
            </a:path>
          </a:pathLst>
        </a:custGeom>
        <a:noFill/>
        <a:ln w="9525" cap="flat" cmpd="sng" algn="ctr">
          <a:solidFill>
            <a:schemeClr val="accent4"/>
          </a:solidFill>
          <a:prstDash val="solid"/>
          <a:round/>
          <a:headEnd type="arrow" w="med" len="med"/>
          <a:tailEnd type="arrow" w="med" len="med"/>
        </a:ln>
        <a:effectLst/>
      </dsp:spPr>
      <dsp:style>
        <a:lnRef idx="0">
          <a:scrgbClr r="0" g="0" b="0"/>
        </a:lnRef>
        <a:fillRef idx="0">
          <a:scrgbClr r="0" g="0" b="0"/>
        </a:fillRef>
        <a:effectRef idx="0">
          <a:scrgbClr r="0" g="0" b="0"/>
        </a:effectRef>
        <a:fontRef idx="minor">
          <a:schemeClr val="tx1"/>
        </a:fontRef>
      </dsp:style>
    </dsp:sp>
    <dsp:sp modelId="{379F37B8-F983-46B4-BEE2-FA3F40C266F3}">
      <dsp:nvSpPr>
        <dsp:cNvPr id="0" name=""/>
        <dsp:cNvSpPr/>
      </dsp:nvSpPr>
      <dsp:spPr>
        <a:xfrm>
          <a:off x="3724534" y="2263541"/>
          <a:ext cx="1608349" cy="1089067"/>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Prorrogável uma única vez por 20 dias corridos</a:t>
          </a:r>
        </a:p>
      </dsp:txBody>
      <dsp:txXfrm>
        <a:off x="3756432" y="2295439"/>
        <a:ext cx="1544553" cy="10252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3E1E13-F493-4737-890E-A6C567D31F5D}">
      <dsp:nvSpPr>
        <dsp:cNvPr id="0" name=""/>
        <dsp:cNvSpPr/>
      </dsp:nvSpPr>
      <dsp:spPr>
        <a:xfrm>
          <a:off x="297792" y="1050796"/>
          <a:ext cx="3978398" cy="3457961"/>
        </a:xfrm>
        <a:prstGeom prst="round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25400" tIns="25400" rIns="25400" bIns="25400" numCol="1" spcCol="1270" anchor="ctr" anchorCtr="0">
          <a:noAutofit/>
        </a:bodyPr>
        <a:lstStyle/>
        <a:p>
          <a:pPr marL="0" lvl="0" indent="0" algn="l" defTabSz="889000">
            <a:lnSpc>
              <a:spcPct val="90000"/>
            </a:lnSpc>
            <a:spcBef>
              <a:spcPct val="0"/>
            </a:spcBef>
            <a:spcAft>
              <a:spcPct val="35000"/>
            </a:spcAft>
            <a:buNone/>
          </a:pPr>
          <a:r>
            <a:rPr lang="pt-BR" sz="2000" b="0" i="0" kern="1200" dirty="0"/>
            <a:t>Na </a:t>
          </a:r>
          <a:r>
            <a:rPr lang="pt-BR" sz="2000" b="1" i="0" u="none" kern="1200" dirty="0">
              <a:uFillTx/>
            </a:rPr>
            <a:t>análise preliminar</a:t>
          </a:r>
          <a:r>
            <a:rPr lang="pt-BR" sz="2000" b="1" i="0" u="none" kern="1200" dirty="0"/>
            <a:t> </a:t>
          </a:r>
          <a:r>
            <a:rPr lang="pt-BR" sz="2000" b="0" i="0" kern="1200" dirty="0"/>
            <a:t>não se faz juízo de valor acerca dos fatos narrados, e sim a avaliação da </a:t>
          </a:r>
          <a:r>
            <a:rPr lang="pt-BR" sz="2000" b="1" i="0" u="none" kern="1200" dirty="0">
              <a:effectLst>
                <a:outerShdw blurRad="38100" dist="38100" dir="2700000" algn="tl">
                  <a:srgbClr val="000000">
                    <a:alpha val="43137"/>
                  </a:srgbClr>
                </a:outerShdw>
              </a:effectLst>
              <a:uFillTx/>
            </a:rPr>
            <a:t>existência de elementos de convicção</a:t>
          </a:r>
          <a:r>
            <a:rPr lang="pt-BR" sz="2000" b="1" i="0" u="none" kern="1200" dirty="0">
              <a:effectLst>
                <a:outerShdw blurRad="38100" dist="38100" dir="2700000" algn="tl">
                  <a:srgbClr val="000000">
                    <a:alpha val="43137"/>
                  </a:srgbClr>
                </a:outerShdw>
              </a:effectLst>
            </a:rPr>
            <a:t> </a:t>
          </a:r>
          <a:r>
            <a:rPr lang="pt-BR" sz="2000" b="0" i="0" kern="1200" dirty="0"/>
            <a:t>sobre a aptidão da denúncia para apuração.</a:t>
          </a:r>
          <a:endParaRPr lang="en-US" sz="2000" b="0" i="0" kern="1200" dirty="0"/>
        </a:p>
      </dsp:txBody>
      <dsp:txXfrm>
        <a:off x="466596" y="1219600"/>
        <a:ext cx="3640790" cy="3120353"/>
      </dsp:txXfrm>
    </dsp:sp>
    <dsp:sp modelId="{F8E48D7C-48C2-4A18-913E-B242FF17E1A3}">
      <dsp:nvSpPr>
        <dsp:cNvPr id="0" name=""/>
        <dsp:cNvSpPr/>
      </dsp:nvSpPr>
      <dsp:spPr>
        <a:xfrm>
          <a:off x="4222447" y="2266872"/>
          <a:ext cx="1109142" cy="1055524"/>
        </a:xfrm>
        <a:prstGeom prst="mathEqual">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endParaRPr lang="en-US" sz="4400" kern="1200"/>
        </a:p>
      </dsp:txBody>
      <dsp:txXfrm>
        <a:off x="4369464" y="2484310"/>
        <a:ext cx="815108" cy="620648"/>
      </dsp:txXfrm>
    </dsp:sp>
    <dsp:sp modelId="{180E4461-94DC-4EA2-A510-BF66AB3ACD39}">
      <dsp:nvSpPr>
        <dsp:cNvPr id="0" name=""/>
        <dsp:cNvSpPr/>
      </dsp:nvSpPr>
      <dsp:spPr>
        <a:xfrm>
          <a:off x="5279713" y="1092381"/>
          <a:ext cx="3688692" cy="3456043"/>
        </a:xfrm>
        <a:prstGeom prst="round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25400" tIns="25400" rIns="25400" bIns="25400" numCol="1" spcCol="1270" anchor="ctr" anchorCtr="0">
          <a:noAutofit/>
        </a:bodyPr>
        <a:lstStyle/>
        <a:p>
          <a:pPr marL="0" lvl="0" indent="0" algn="l" defTabSz="889000">
            <a:lnSpc>
              <a:spcPct val="90000"/>
            </a:lnSpc>
            <a:spcBef>
              <a:spcPct val="0"/>
            </a:spcBef>
            <a:spcAft>
              <a:spcPct val="35000"/>
            </a:spcAft>
            <a:buNone/>
          </a:pPr>
          <a:r>
            <a:rPr lang="pt-BR" sz="2000" b="0" i="0" kern="1200" dirty="0"/>
            <a:t>A análise preliminar serve para verificar se, diante das informações apresentadas pelo cidadão, é possível dar início ao procedimento de apuração.</a:t>
          </a:r>
          <a:endParaRPr lang="en-US" sz="2000" b="0" i="0" kern="1200" dirty="0"/>
        </a:p>
      </dsp:txBody>
      <dsp:txXfrm>
        <a:off x="5448423" y="1261091"/>
        <a:ext cx="3351272" cy="3118623"/>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DE3137-326A-45DF-A4C8-DD116C1209EE}" type="datetimeFigureOut">
              <a:rPr lang="pt-BR" smtClean="0"/>
              <a:t>16/04/2019</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3927D9-8CA6-4694-BB3A-42CBAD60EF05}" type="slidenum">
              <a:rPr lang="pt-BR" smtClean="0"/>
              <a:t>‹nº›</a:t>
            </a:fld>
            <a:endParaRPr lang="pt-BR"/>
          </a:p>
        </p:txBody>
      </p:sp>
    </p:spTree>
    <p:extLst>
      <p:ext uri="{BB962C8B-B14F-4D97-AF65-F5344CB8AC3E}">
        <p14:creationId xmlns:p14="http://schemas.microsoft.com/office/powerpoint/2010/main" val="1398351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200" kern="1200" dirty="0">
                <a:solidFill>
                  <a:schemeClr val="tx1"/>
                </a:solidFill>
                <a:effectLst/>
                <a:latin typeface="+mn-lt"/>
                <a:ea typeface="MS PGothic" pitchFamily="34" charset="-128"/>
                <a:cs typeface="ＭＳ Ｐゴシック" charset="0"/>
              </a:rPr>
              <a:t>O (a) Chefe da Regional da CGU saúda os presentes e faz uma fala breve para acolhimento dos participantes.</a:t>
            </a:r>
            <a:endParaRPr lang="pt-BR" dirty="0"/>
          </a:p>
          <a:p>
            <a:endParaRPr lang="pt-BR" dirty="0"/>
          </a:p>
        </p:txBody>
      </p:sp>
      <p:sp>
        <p:nvSpPr>
          <p:cNvPr id="4" name="Espaço Reservado para Número de Slide 3"/>
          <p:cNvSpPr>
            <a:spLocks noGrp="1"/>
          </p:cNvSpPr>
          <p:nvPr>
            <p:ph type="sldNum"/>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1</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89516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35f391192_0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Google Shape;73;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pt-BR" dirty="0"/>
              <a:t>Os facilitadores apresentam-se sucintamente, dão as boas-vindas e convidam os participantes a se apresentarem informando: nome, instituição que trabalha e área de atuação.</a:t>
            </a:r>
            <a:endParaRPr dirty="0"/>
          </a:p>
        </p:txBody>
      </p:sp>
    </p:spTree>
    <p:extLst>
      <p:ext uri="{BB962C8B-B14F-4D97-AF65-F5344CB8AC3E}">
        <p14:creationId xmlns:p14="http://schemas.microsoft.com/office/powerpoint/2010/main" val="3514835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35f391192_0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Google Shape;73;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pt-BR" dirty="0"/>
              <a:t>Os facilitadores apresentam-se sucintamente, dão as boas-vindas e convidam os participantes a se apresentarem informando: nome, instituição que trabalha e área de atuação.</a:t>
            </a:r>
            <a:endParaRPr dirty="0"/>
          </a:p>
        </p:txBody>
      </p:sp>
    </p:spTree>
    <p:extLst>
      <p:ext uri="{BB962C8B-B14F-4D97-AF65-F5344CB8AC3E}">
        <p14:creationId xmlns:p14="http://schemas.microsoft.com/office/powerpoint/2010/main" val="159357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altLang="pt-BR" dirty="0"/>
              <a:t>Em agosto de 2018, dois novos cursos serão acrescentados aos módulos já existentes: Defesa do Usuário e Simplificação e Tratamento de Denúncias em Ouvidoria. Os slides já contemplam essa informação. </a:t>
            </a:r>
          </a:p>
          <a:p>
            <a:endParaRPr lang="pt-BR" dirty="0"/>
          </a:p>
        </p:txBody>
      </p:sp>
      <p:sp>
        <p:nvSpPr>
          <p:cNvPr id="4" name="Espaço Reservado para Número de Slide 3"/>
          <p:cNvSpPr>
            <a:spLocks noGrp="1"/>
          </p:cNvSpPr>
          <p:nvPr>
            <p:ph type="sldNum"/>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6</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038505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idx="10"/>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9</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24862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Tela</a:t>
            </a:r>
            <a:r>
              <a:rPr lang="pt-BR" baseline="0" dirty="0"/>
              <a:t> de apoio para a atividade de elaboração de exemplo de manifestações.</a:t>
            </a:r>
          </a:p>
          <a:p>
            <a:r>
              <a:rPr lang="pt-BR" baseline="0" dirty="0"/>
              <a:t>Obs.: a versão do material do aluno que o Rafael enviou em 19/03 não foi atualizada com os ajustes ao texto do elogio e à comunicação (já realizadas neste slide). O material que será impresso para os alunos já conterá esses ajustes.</a:t>
            </a:r>
          </a:p>
          <a:p>
            <a:r>
              <a:rPr lang="pt-BR" baseline="0" dirty="0"/>
              <a:t>A descrição da comunicação foi ajustada de acordo com a última versão do decreto que regulamentará o </a:t>
            </a:r>
            <a:r>
              <a:rPr lang="pt-BR" baseline="0" dirty="0" err="1"/>
              <a:t>Sisouv</a:t>
            </a:r>
            <a:r>
              <a:rPr lang="pt-BR" baseline="0" dirty="0"/>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effectLst/>
                <a:latin typeface="+mn-lt"/>
                <a:ea typeface="MS PGothic" pitchFamily="34" charset="-128"/>
                <a:cs typeface="ＭＳ Ｐゴシック" charset="0"/>
              </a:rPr>
              <a:t>É provável que haja dúvida em relação à classificação das manifestações. Enfatizar que nenhuma classificação é perfeita, que muitas manifestações podem ser classificadas de mais de uma maneira. A classificação deve ser feita tendo em vista o melhor atendimento do cidadão. O novo tipo “comunicação” poderá suscitar polêmica. É importante informar que essa categoria estará contemplada pelo Decreto que regulamentará o </a:t>
            </a:r>
            <a:r>
              <a:rPr lang="pt-BR" sz="1200" kern="1200" dirty="0" err="1">
                <a:solidFill>
                  <a:schemeClr val="tx1"/>
                </a:solidFill>
                <a:effectLst/>
                <a:latin typeface="+mn-lt"/>
                <a:ea typeface="MS PGothic" pitchFamily="34" charset="-128"/>
                <a:cs typeface="ＭＳ Ｐゴシック" charset="0"/>
              </a:rPr>
              <a:t>SisOuv</a:t>
            </a:r>
            <a:r>
              <a:rPr lang="pt-BR" sz="1200" kern="1200" dirty="0">
                <a:solidFill>
                  <a:schemeClr val="tx1"/>
                </a:solidFill>
                <a:effectLst/>
                <a:latin typeface="+mn-lt"/>
                <a:ea typeface="MS PGothic" pitchFamily="34" charset="-128"/>
                <a:cs typeface="ＭＳ Ｐゴシック" charset="0"/>
              </a:rPr>
              <a:t>. Os prazos, por serem novos, também causarão estranhamento. </a:t>
            </a:r>
          </a:p>
          <a:p>
            <a:endParaRPr lang="pt-BR" baseline="0" dirty="0"/>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a:t>
            </a:fld>
            <a:endParaRPr lang="pt-BR" altLang="pt-BR"/>
          </a:p>
        </p:txBody>
      </p:sp>
    </p:spTree>
    <p:extLst>
      <p:ext uri="{BB962C8B-B14F-4D97-AF65-F5344CB8AC3E}">
        <p14:creationId xmlns:p14="http://schemas.microsoft.com/office/powerpoint/2010/main" val="687084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idx="10"/>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15</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841927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26</a:t>
            </a:fld>
            <a:endParaRPr lang="pt-BR" altLang="pt-BR"/>
          </a:p>
        </p:txBody>
      </p:sp>
    </p:spTree>
    <p:extLst>
      <p:ext uri="{BB962C8B-B14F-4D97-AF65-F5344CB8AC3E}">
        <p14:creationId xmlns:p14="http://schemas.microsoft.com/office/powerpoint/2010/main" val="3959815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p:cNvSpPr>
          <p:nvPr>
            <p:ph type="body"/>
          </p:nvPr>
        </p:nvSpPr>
        <p:spPr>
          <a:xfrm>
            <a:off x="685800" y="4400640"/>
            <a:ext cx="5486040" cy="3600000"/>
          </a:xfrm>
          <a:prstGeom prst="rect">
            <a:avLst/>
          </a:prstGeom>
        </p:spPr>
        <p:txBody>
          <a:bodyPr/>
          <a:lstStyle/>
          <a:p>
            <a:endParaRPr lang="pt-BR" sz="2000" b="0" strike="noStrike" spc="-1">
              <a:solidFill>
                <a:srgbClr val="000000"/>
              </a:solidFill>
              <a:uFill>
                <a:solidFill>
                  <a:srgbClr val="FFFFFF"/>
                </a:solidFill>
              </a:uFill>
              <a:latin typeface="Arial"/>
            </a:endParaRPr>
          </a:p>
        </p:txBody>
      </p:sp>
      <p:sp>
        <p:nvSpPr>
          <p:cNvPr id="525" name="TextShape 2"/>
          <p:cNvSpPr txBox="1"/>
          <p:nvPr/>
        </p:nvSpPr>
        <p:spPr>
          <a:xfrm>
            <a:off x="3884760" y="8685360"/>
            <a:ext cx="2971440" cy="458280"/>
          </a:xfrm>
          <a:prstGeom prst="rect">
            <a:avLst/>
          </a:prstGeom>
          <a:noFill/>
          <a:ln>
            <a:noFill/>
          </a:ln>
        </p:spPr>
        <p:txBody>
          <a:bodyPr anchor="b"/>
          <a:lstStyle/>
          <a:p>
            <a:pPr algn="r">
              <a:lnSpc>
                <a:spcPct val="100000"/>
              </a:lnSpc>
            </a:pPr>
            <a:fld id="{1000DB69-AFB0-4895-8375-56798BB460F3}" type="slidenum">
              <a:rPr lang="pt-BR" sz="1200" b="0" strike="noStrike" spc="-1">
                <a:solidFill>
                  <a:srgbClr val="000000"/>
                </a:solidFill>
                <a:uFill>
                  <a:solidFill>
                    <a:srgbClr val="FFFFFF"/>
                  </a:solidFill>
                </a:uFill>
                <a:latin typeface="+mn-lt"/>
                <a:ea typeface="+mn-ea"/>
              </a:rPr>
              <a:t>39</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0231861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lide de Título">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8"/>
            <a:ext cx="12193922" cy="6856921"/>
          </a:xfrm>
          <a:prstGeom prst="rect">
            <a:avLst/>
          </a:prstGeom>
        </p:spPr>
      </p:pic>
    </p:spTree>
    <p:extLst>
      <p:ext uri="{BB962C8B-B14F-4D97-AF65-F5344CB8AC3E}">
        <p14:creationId xmlns:p14="http://schemas.microsoft.com/office/powerpoint/2010/main" val="2833475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16/04/2019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227007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16/04/2019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84977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600" y="273600"/>
            <a:ext cx="10972320" cy="1144800"/>
          </a:xfrm>
          <a:prstGeom prst="rect">
            <a:avLst/>
          </a:prstGeom>
        </p:spPr>
        <p:txBody>
          <a:bodyPr lIns="0" tIns="0" rIns="0" bIns="0" anchor="ctr"/>
          <a:lstStyle/>
          <a:p>
            <a:endParaRPr lang="en-US" sz="1800" b="0" strike="noStrike" spc="-1" dirty="0">
              <a:solidFill>
                <a:srgbClr val="000000"/>
              </a:solidFill>
              <a:uFill>
                <a:solidFill>
                  <a:srgbClr val="FFFFFF"/>
                </a:solidFill>
              </a:uFill>
              <a:latin typeface="Calibri"/>
            </a:endParaRPr>
          </a:p>
        </p:txBody>
      </p:sp>
      <p:sp>
        <p:nvSpPr>
          <p:cNvPr id="7" name="PlaceHolder 2"/>
          <p:cNvSpPr>
            <a:spLocks noGrp="1"/>
          </p:cNvSpPr>
          <p:nvPr>
            <p:ph type="subTitle"/>
          </p:nvPr>
        </p:nvSpPr>
        <p:spPr>
          <a:xfrm>
            <a:off x="609600" y="1604520"/>
            <a:ext cx="10972320" cy="397728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93458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53"/>
        <p:cNvGrpSpPr/>
        <p:nvPr/>
      </p:nvGrpSpPr>
      <p:grpSpPr>
        <a:xfrm>
          <a:off x="0" y="0"/>
          <a:ext cx="0" cy="0"/>
          <a:chOff x="0" y="0"/>
          <a:chExt cx="0" cy="0"/>
        </a:xfrm>
      </p:grpSpPr>
      <p:sp>
        <p:nvSpPr>
          <p:cNvPr id="54" name="Google Shape;54;p11"/>
          <p:cNvSpPr txBox="1">
            <a:spLocks noGrp="1"/>
          </p:cNvSpPr>
          <p:nvPr>
            <p:ph type="sldNum" idx="12"/>
          </p:nvPr>
        </p:nvSpPr>
        <p:spPr>
          <a:xfrm>
            <a:off x="145433" y="194699"/>
            <a:ext cx="2409600" cy="1670400"/>
          </a:xfrm>
          <a:prstGeom prst="rect">
            <a:avLst/>
          </a:prstGeom>
        </p:spPr>
        <p:txBody>
          <a:bodyPr spcFirstLastPara="1" wrap="square" lIns="91425" tIns="91425" rIns="91425" bIns="91425" anchor="t" anchorCtr="0">
            <a:noAutofit/>
          </a:bodyPr>
          <a:lstStyle>
            <a:lvl1pPr lvl="0" rtl="0">
              <a:buNone/>
              <a:defRPr>
                <a:solidFill>
                  <a:srgbClr val="9FC5E8"/>
                </a:solidFill>
              </a:defRPr>
            </a:lvl1pPr>
            <a:lvl2pPr lvl="1" rtl="0">
              <a:buNone/>
              <a:defRPr>
                <a:solidFill>
                  <a:srgbClr val="9FC5E8"/>
                </a:solidFill>
              </a:defRPr>
            </a:lvl2pPr>
            <a:lvl3pPr lvl="2" rtl="0">
              <a:buNone/>
              <a:defRPr>
                <a:solidFill>
                  <a:srgbClr val="9FC5E8"/>
                </a:solidFill>
              </a:defRPr>
            </a:lvl3pPr>
            <a:lvl4pPr lvl="3" rtl="0">
              <a:buNone/>
              <a:defRPr>
                <a:solidFill>
                  <a:srgbClr val="9FC5E8"/>
                </a:solidFill>
              </a:defRPr>
            </a:lvl4pPr>
            <a:lvl5pPr lvl="4" rtl="0">
              <a:buNone/>
              <a:defRPr>
                <a:solidFill>
                  <a:srgbClr val="9FC5E8"/>
                </a:solidFill>
              </a:defRPr>
            </a:lvl5pPr>
            <a:lvl6pPr lvl="5" rtl="0">
              <a:buNone/>
              <a:defRPr>
                <a:solidFill>
                  <a:srgbClr val="9FC5E8"/>
                </a:solidFill>
              </a:defRPr>
            </a:lvl6pPr>
            <a:lvl7pPr lvl="6" rtl="0">
              <a:buNone/>
              <a:defRPr>
                <a:solidFill>
                  <a:srgbClr val="9FC5E8"/>
                </a:solidFill>
              </a:defRPr>
            </a:lvl7pPr>
            <a:lvl8pPr lvl="7" rtl="0">
              <a:buNone/>
              <a:defRPr>
                <a:solidFill>
                  <a:srgbClr val="9FC5E8"/>
                </a:solidFill>
              </a:defRPr>
            </a:lvl8pPr>
            <a:lvl9pPr lvl="8" rtl="0">
              <a:buNone/>
              <a:defRPr>
                <a:solidFill>
                  <a:srgbClr val="9FC5E8"/>
                </a:solidFill>
              </a:defRPr>
            </a:lvl9pPr>
          </a:lstStyle>
          <a:p>
            <a:fld id="{00000000-1234-1234-1234-123412341234}" type="slidenum">
              <a:rPr lang="nb-NO" smtClean="0"/>
              <a:pPr/>
              <a:t>‹nº›</a:t>
            </a:fld>
            <a:endParaRPr lang="nb-NO"/>
          </a:p>
        </p:txBody>
      </p:sp>
    </p:spTree>
    <p:extLst>
      <p:ext uri="{BB962C8B-B14F-4D97-AF65-F5344CB8AC3E}">
        <p14:creationId xmlns:p14="http://schemas.microsoft.com/office/powerpoint/2010/main" val="2128121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16/04/2019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8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16/04/2019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3960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16/04/2019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78234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16/04/2019</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0866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16/04/2019</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49586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16/04/2019</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2170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16/04/2019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38154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16/04/2019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55423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7C14E-9AA3-40E0-BA2F-8ABEB8D63F17}" type="datetimeFigureOut">
              <a:rPr lang="pt-BR" smtClean="0"/>
              <a:t>16/04/2019</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3149718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hyperlink" Target="http://www.planalto.gov.br/ccivil_03/LEIS/L8112cons.htm#art126a" TargetMode="Externa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2"/>
          <p:cNvSpPr txBox="1"/>
          <p:nvPr/>
        </p:nvSpPr>
        <p:spPr>
          <a:xfrm>
            <a:off x="2667000" y="3602160"/>
            <a:ext cx="6857640" cy="1655280"/>
          </a:xfrm>
          <a:prstGeom prst="rect">
            <a:avLst/>
          </a:prstGeom>
          <a:noFill/>
          <a:ln>
            <a:noFill/>
          </a:ln>
        </p:spPr>
        <p:txBody>
          <a:bodyPr/>
          <a:lstStyle/>
          <a:p>
            <a:pPr algn="ctr">
              <a:spcBef>
                <a:spcPts val="1001"/>
              </a:spcBef>
            </a:pPr>
            <a:endParaRPr lang="pt-BR" sz="3200" spc="-1">
              <a:solidFill>
                <a:srgbClr val="000000"/>
              </a:solidFill>
              <a:uFill>
                <a:solidFill>
                  <a:srgbClr val="FFFFFF"/>
                </a:solidFill>
              </a:uFill>
              <a:latin typeface="Arial"/>
            </a:endParaRPr>
          </a:p>
          <a:p>
            <a:pPr algn="ctr">
              <a:spcBef>
                <a:spcPts val="1001"/>
              </a:spcBef>
            </a:pPr>
            <a:endParaRPr lang="pt-BR" sz="3200" spc="-1">
              <a:solidFill>
                <a:srgbClr val="000000"/>
              </a:solidFill>
              <a:uFill>
                <a:solidFill>
                  <a:srgbClr val="FFFFFF"/>
                </a:solidFill>
              </a:uFill>
              <a:latin typeface="Arial"/>
            </a:endParaRPr>
          </a:p>
          <a:p>
            <a:pPr algn="ctr">
              <a:spcBef>
                <a:spcPts val="1001"/>
              </a:spcBef>
            </a:pPr>
            <a:r>
              <a:rPr lang="pt-BR" sz="5200" spc="-1">
                <a:solidFill>
                  <a:srgbClr val="000000"/>
                </a:solidFill>
                <a:uFill>
                  <a:solidFill>
                    <a:srgbClr val="FFFFFF"/>
                  </a:solidFill>
                </a:uFill>
                <a:latin typeface="Calibri"/>
              </a:rPr>
              <a:t> </a:t>
            </a:r>
            <a:endParaRPr lang="pt-BR" sz="3200" spc="-1">
              <a:solidFill>
                <a:srgbClr val="000000"/>
              </a:solidFill>
              <a:uFill>
                <a:solidFill>
                  <a:srgbClr val="FFFFFF"/>
                </a:solidFill>
              </a:uFill>
              <a:latin typeface="Arial"/>
            </a:endParaRPr>
          </a:p>
        </p:txBody>
      </p:sp>
      <p:pic>
        <p:nvPicPr>
          <p:cNvPr id="5" name="Imagem 4">
            <a:extLst>
              <a:ext uri="{FF2B5EF4-FFF2-40B4-BE49-F238E27FC236}">
                <a16:creationId xmlns:a16="http://schemas.microsoft.com/office/drawing/2014/main" id="{9A1C74A7-1C18-D841-B419-F722A07D7CAF}"/>
              </a:ext>
            </a:extLst>
          </p:cNvPr>
          <p:cNvPicPr>
            <a:picLocks noChangeAspect="1"/>
          </p:cNvPicPr>
          <p:nvPr/>
        </p:nvPicPr>
        <p:blipFill>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1524001" y="1210690"/>
            <a:ext cx="9210783" cy="4584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ângulo 1">
            <a:extLst>
              <a:ext uri="{FF2B5EF4-FFF2-40B4-BE49-F238E27FC236}">
                <a16:creationId xmlns:a16="http://schemas.microsoft.com/office/drawing/2014/main" id="{950E5CDA-1A3C-9946-BA35-62FC6D909E6B}"/>
              </a:ext>
            </a:extLst>
          </p:cNvPr>
          <p:cNvSpPr/>
          <p:nvPr/>
        </p:nvSpPr>
        <p:spPr>
          <a:xfrm>
            <a:off x="3139043" y="3182587"/>
            <a:ext cx="5866412" cy="605642"/>
          </a:xfrm>
          <a:prstGeom prst="rect">
            <a:avLst/>
          </a:prstGeom>
          <a:solidFill>
            <a:srgbClr val="0070C0"/>
          </a:solidFill>
          <a:ln>
            <a:solidFill>
              <a:schemeClr val="tx1"/>
            </a:solidFill>
          </a:ln>
        </p:spPr>
        <p:style>
          <a:lnRef idx="1">
            <a:schemeClr val="accent6"/>
          </a:lnRef>
          <a:fillRef idx="1001">
            <a:schemeClr val="dk2"/>
          </a:fillRef>
          <a:effectRef idx="2">
            <a:schemeClr val="accent6"/>
          </a:effectRef>
          <a:fontRef idx="minor">
            <a:schemeClr val="lt1"/>
          </a:fontRef>
        </p:style>
        <p:txBody>
          <a:bodyPr rtlCol="0" anchor="ctr"/>
          <a:lstStyle/>
          <a:p>
            <a:pPr algn="ctr"/>
            <a:r>
              <a:rPr lang="pt-BR" sz="2200" dirty="0">
                <a:ln w="0"/>
                <a:solidFill>
                  <a:schemeClr val="bg1"/>
                </a:solidFill>
                <a:effectLst>
                  <a:outerShdw blurRad="38100" dist="25400" dir="5400000" algn="ctr" rotWithShape="0">
                    <a:srgbClr val="6E747A">
                      <a:alpha val="43000"/>
                    </a:srgbClr>
                  </a:outerShdw>
                </a:effectLst>
                <a:latin typeface="Calibri" panose="020F0502020204030204" pitchFamily="34" charset="0"/>
                <a:cs typeface="Calibri" panose="020F0502020204030204" pitchFamily="34" charset="0"/>
              </a:rPr>
              <a:t>PROTEÇÃO AO DENUNCIANTE</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2">
            <a:extLst>
              <a:ext uri="{FF2B5EF4-FFF2-40B4-BE49-F238E27FC236}">
                <a16:creationId xmlns:a16="http://schemas.microsoft.com/office/drawing/2014/main" id="{30F32CC3-4BD0-2E4A-A8DD-C0035D81734E}"/>
              </a:ext>
            </a:extLst>
          </p:cNvPr>
          <p:cNvSpPr txBox="1"/>
          <p:nvPr/>
        </p:nvSpPr>
        <p:spPr>
          <a:xfrm>
            <a:off x="2151321" y="3071973"/>
            <a:ext cx="7846828" cy="4134740"/>
          </a:xfrm>
          <a:prstGeom prst="rect">
            <a:avLst/>
          </a:prstGeom>
          <a:noFill/>
          <a:ln>
            <a:noFill/>
          </a:ln>
        </p:spPr>
        <p:txBody>
          <a:bodyPr/>
          <a:lstStyle/>
          <a:p>
            <a:pPr algn="just"/>
            <a:endParaRPr lang="pt-BR" sz="2400" dirty="0">
              <a:solidFill>
                <a:schemeClr val="accent1">
                  <a:lumMod val="75000"/>
                </a:schemeClr>
              </a:solidFill>
              <a:latin typeface="Calibri" panose="020F0502020204030204" pitchFamily="34" charset="0"/>
            </a:endParaRPr>
          </a:p>
          <a:p>
            <a:pPr algn="just"/>
            <a:endParaRPr lang="pt-BR" sz="2400" i="1" dirty="0">
              <a:solidFill>
                <a:schemeClr val="accent1">
                  <a:lumMod val="75000"/>
                </a:schemeClr>
              </a:solidFill>
              <a:latin typeface="Calibri" panose="020F0502020204030204" pitchFamily="34" charset="0"/>
            </a:endParaRPr>
          </a:p>
          <a:p>
            <a:pPr algn="just"/>
            <a:endParaRPr lang="pt-BR" sz="2400" i="1" dirty="0">
              <a:solidFill>
                <a:schemeClr val="accent1">
                  <a:lumMod val="75000"/>
                </a:schemeClr>
              </a:solidFill>
              <a:latin typeface="Calibri" panose="020F0502020204030204" pitchFamily="34" charset="0"/>
            </a:endParaRPr>
          </a:p>
          <a:p>
            <a:pPr algn="just"/>
            <a:r>
              <a:rPr lang="pt-BR" sz="2400" dirty="0">
                <a:solidFill>
                  <a:schemeClr val="accent1">
                    <a:lumMod val="75000"/>
                  </a:schemeClr>
                </a:solidFill>
                <a:latin typeface="Calibri" panose="020F0502020204030204" pitchFamily="34" charset="0"/>
              </a:rPr>
              <a:t>As </a:t>
            </a:r>
            <a:r>
              <a:rPr lang="pt-BR" sz="2400" b="1" dirty="0">
                <a:solidFill>
                  <a:schemeClr val="accent1">
                    <a:lumMod val="75000"/>
                  </a:schemeClr>
                </a:solidFill>
                <a:latin typeface="Calibri" panose="020F0502020204030204" pitchFamily="34" charset="0"/>
              </a:rPr>
              <a:t>solicitações de simplificação </a:t>
            </a:r>
            <a:r>
              <a:rPr lang="pt-BR" sz="2400" dirty="0">
                <a:solidFill>
                  <a:schemeClr val="accent1">
                    <a:lumMod val="75000"/>
                  </a:schemeClr>
                </a:solidFill>
                <a:latin typeface="Calibri" panose="020F0502020204030204" pitchFamily="34" charset="0"/>
              </a:rPr>
              <a:t>previstas pelo Decreto nº 9.094/2017 e regulamentada pela Instrução Normativa conjunta CGU/MP nº 1/2018 também são consideradas manifestações de ouvidoria.</a:t>
            </a:r>
          </a:p>
          <a:p>
            <a:pPr algn="just">
              <a:spcBef>
                <a:spcPts val="1001"/>
              </a:spcBef>
            </a:pPr>
            <a:endParaRPr lang="pt-BR" sz="3200" spc="-1" dirty="0">
              <a:solidFill>
                <a:srgbClr val="000000"/>
              </a:solidFill>
              <a:uFill>
                <a:solidFill>
                  <a:srgbClr val="FFFFFF"/>
                </a:solidFill>
              </a:uFill>
              <a:latin typeface="Arial"/>
            </a:endParaRPr>
          </a:p>
        </p:txBody>
      </p:sp>
      <p:pic>
        <p:nvPicPr>
          <p:cNvPr id="7" name="Imagem 6">
            <a:extLst>
              <a:ext uri="{FF2B5EF4-FFF2-40B4-BE49-F238E27FC236}">
                <a16:creationId xmlns:a16="http://schemas.microsoft.com/office/drawing/2014/main" id="{6DF5740E-CE6B-EC45-932D-988DFEBE41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4334" y="1769867"/>
            <a:ext cx="2474873" cy="2062394"/>
          </a:xfrm>
          <a:prstGeom prst="rect">
            <a:avLst/>
          </a:prstGeom>
        </p:spPr>
      </p:pic>
      <p:sp>
        <p:nvSpPr>
          <p:cNvPr id="5" name="TextShape 1">
            <a:extLst>
              <a:ext uri="{FF2B5EF4-FFF2-40B4-BE49-F238E27FC236}">
                <a16:creationId xmlns:a16="http://schemas.microsoft.com/office/drawing/2014/main" id="{D4B8D5D0-5290-4304-BD99-A7B04468064E}"/>
              </a:ext>
            </a:extLst>
          </p:cNvPr>
          <p:cNvSpPr txBox="1"/>
          <p:nvPr/>
        </p:nvSpPr>
        <p:spPr>
          <a:xfrm>
            <a:off x="1524001" y="1148954"/>
            <a:ext cx="2442257" cy="381964"/>
          </a:xfrm>
          <a:prstGeom prst="rect">
            <a:avLst/>
          </a:prstGeom>
          <a:solidFill>
            <a:srgbClr val="C00000"/>
          </a:solidFill>
          <a:ln>
            <a:noFill/>
          </a:ln>
        </p:spPr>
        <p:txBody>
          <a:bodyPr anchor="b"/>
          <a:lstStyle/>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Tipos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manifestação</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16397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nvPr>
        </p:nvGraphicFramePr>
        <p:xfrm>
          <a:off x="1811347" y="1162204"/>
          <a:ext cx="8569307" cy="4533592"/>
        </p:xfrm>
        <a:graphic>
          <a:graphicData uri="http://schemas.openxmlformats.org/drawingml/2006/table">
            <a:tbl>
              <a:tblPr firstRow="1" firstCol="1" bandRow="1">
                <a:tableStyleId>{6E25E649-3F16-4E02-A733-19D2CDBF48F0}</a:tableStyleId>
              </a:tblPr>
              <a:tblGrid>
                <a:gridCol w="1944216">
                  <a:extLst>
                    <a:ext uri="{9D8B030D-6E8A-4147-A177-3AD203B41FA5}">
                      <a16:colId xmlns:a16="http://schemas.microsoft.com/office/drawing/2014/main" val="20000"/>
                    </a:ext>
                  </a:extLst>
                </a:gridCol>
                <a:gridCol w="6625091">
                  <a:extLst>
                    <a:ext uri="{9D8B030D-6E8A-4147-A177-3AD203B41FA5}">
                      <a16:colId xmlns:a16="http://schemas.microsoft.com/office/drawing/2014/main" val="20001"/>
                    </a:ext>
                  </a:extLst>
                </a:gridCol>
              </a:tblGrid>
              <a:tr h="401176">
                <a:tc>
                  <a:txBody>
                    <a:bodyPr/>
                    <a:lstStyle/>
                    <a:p>
                      <a:pPr algn="ctr">
                        <a:spcBef>
                          <a:spcPts val="200"/>
                        </a:spcBef>
                        <a:spcAft>
                          <a:spcPts val="0"/>
                        </a:spcAft>
                      </a:pPr>
                      <a:r>
                        <a:rPr lang="pt-BR" sz="2000" b="1" i="0" dirty="0">
                          <a:solidFill>
                            <a:schemeClr val="bg1"/>
                          </a:solidFill>
                          <a:effectLst/>
                          <a:latin typeface="Calibri" charset="0"/>
                          <a:ea typeface="Times New Roman" charset="0"/>
                          <a:cs typeface="Times New Roman" charset="0"/>
                        </a:rPr>
                        <a:t>TIPO</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spcBef>
                          <a:spcPts val="200"/>
                        </a:spcBef>
                        <a:spcAft>
                          <a:spcPts val="0"/>
                        </a:spcAft>
                      </a:pPr>
                      <a:r>
                        <a:rPr lang="pt-BR" sz="2000" b="1" i="0" dirty="0">
                          <a:solidFill>
                            <a:schemeClr val="bg1"/>
                          </a:solidFill>
                          <a:effectLst/>
                          <a:latin typeface="Calibri" charset="0"/>
                          <a:ea typeface="Times New Roman" charset="0"/>
                          <a:cs typeface="Times New Roman" charset="0"/>
                        </a:rPr>
                        <a:t>CONCEITO</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155697292"/>
                  </a:ext>
                </a:extLst>
              </a:tr>
              <a:tr h="401176">
                <a:tc>
                  <a:txBody>
                    <a:bodyPr/>
                    <a:lstStyle/>
                    <a:p>
                      <a:pPr algn="ctr">
                        <a:spcBef>
                          <a:spcPts val="200"/>
                        </a:spcBef>
                        <a:spcAft>
                          <a:spcPts val="0"/>
                        </a:spcAft>
                      </a:pPr>
                      <a:r>
                        <a:rPr lang="pt-BR" sz="1800" dirty="0">
                          <a:effectLst/>
                        </a:rPr>
                        <a:t>Reclamação</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Demonstração de insatisfação relativa a serviço público.</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09309">
                <a:tc>
                  <a:txBody>
                    <a:bodyPr/>
                    <a:lstStyle/>
                    <a:p>
                      <a:pPr algn="ctr">
                        <a:spcBef>
                          <a:spcPts val="200"/>
                        </a:spcBef>
                        <a:spcAft>
                          <a:spcPts val="0"/>
                        </a:spcAft>
                      </a:pPr>
                      <a:r>
                        <a:rPr lang="pt-BR" sz="1800" dirty="0">
                          <a:effectLst/>
                        </a:rPr>
                        <a:t>Denúncia</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Comunicação de prática de ato ilícito cuja solução dependa da atuação dos órgãos </a:t>
                      </a:r>
                      <a:r>
                        <a:rPr lang="pt-BR" sz="1800" dirty="0" err="1">
                          <a:effectLst/>
                        </a:rPr>
                        <a:t>apuratórios</a:t>
                      </a:r>
                      <a:r>
                        <a:rPr lang="pt-BR" sz="1800" dirty="0">
                          <a:effectLst/>
                        </a:rPr>
                        <a:t> competentes.</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20080">
                <a:tc>
                  <a:txBody>
                    <a:bodyPr/>
                    <a:lstStyle/>
                    <a:p>
                      <a:pPr algn="ctr">
                        <a:spcBef>
                          <a:spcPts val="200"/>
                        </a:spcBef>
                        <a:spcAft>
                          <a:spcPts val="0"/>
                        </a:spcAft>
                      </a:pPr>
                      <a:r>
                        <a:rPr lang="pt-BR" sz="1800" dirty="0">
                          <a:effectLst/>
                        </a:rPr>
                        <a:t>Elogio</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Demonstração de reconhecimento ou satisfação sobre o serviço oferecido ou atendimento recebido.</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870952">
                <a:tc>
                  <a:txBody>
                    <a:bodyPr/>
                    <a:lstStyle/>
                    <a:p>
                      <a:pPr algn="ctr">
                        <a:spcBef>
                          <a:spcPts val="200"/>
                        </a:spcBef>
                        <a:spcAft>
                          <a:spcPts val="0"/>
                        </a:spcAft>
                      </a:pPr>
                      <a:r>
                        <a:rPr lang="pt-BR" sz="1800" dirty="0">
                          <a:effectLst/>
                        </a:rPr>
                        <a:t>Sugestão</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Proposição de ideia ou formulação de proposta de aprimoramento de políticas e serviços prestados pela Administração Pública federal.</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725465">
                <a:tc>
                  <a:txBody>
                    <a:bodyPr/>
                    <a:lstStyle/>
                    <a:p>
                      <a:pPr algn="ctr">
                        <a:spcBef>
                          <a:spcPts val="200"/>
                        </a:spcBef>
                        <a:spcAft>
                          <a:spcPts val="0"/>
                        </a:spcAft>
                      </a:pPr>
                      <a:r>
                        <a:rPr lang="pt-BR" sz="1800" dirty="0">
                          <a:effectLst/>
                        </a:rPr>
                        <a:t>Solicitação de providências</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Requerimento de adoção de providência por parte da Administração.</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705434">
                <a:tc>
                  <a:txBody>
                    <a:bodyPr/>
                    <a:lstStyle/>
                    <a:p>
                      <a:pPr algn="ctr">
                        <a:spcBef>
                          <a:spcPts val="200"/>
                        </a:spcBef>
                        <a:spcAft>
                          <a:spcPts val="0"/>
                        </a:spcAft>
                      </a:pPr>
                      <a:r>
                        <a:rPr lang="pt-BR" sz="1800" dirty="0">
                          <a:effectLst/>
                        </a:rPr>
                        <a:t>Solicitação de simplificação</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Reclamações, denúncias e solicitações relativas à simplificação de serviços públicos.</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419253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8" name="TextShape 2"/>
          <p:cNvSpPr txBox="1"/>
          <p:nvPr/>
        </p:nvSpPr>
        <p:spPr>
          <a:xfrm>
            <a:off x="2608521" y="2605765"/>
            <a:ext cx="7283302" cy="2965696"/>
          </a:xfrm>
          <a:prstGeom prst="rect">
            <a:avLst/>
          </a:prstGeom>
          <a:noFill/>
          <a:ln>
            <a:noFill/>
          </a:ln>
        </p:spPr>
        <p:txBody>
          <a:bodyPr/>
          <a:lstStyle/>
          <a:p>
            <a:pPr algn="just">
              <a:spcBef>
                <a:spcPts val="1001"/>
              </a:spcBef>
            </a:pPr>
            <a:r>
              <a:rPr lang="pt-BR" sz="3000" b="1" spc="-1" dirty="0">
                <a:solidFill>
                  <a:srgbClr val="1F4E79"/>
                </a:solidFill>
                <a:uFill>
                  <a:solidFill>
                    <a:srgbClr val="FFFFFF"/>
                  </a:solidFill>
                </a:uFill>
                <a:latin typeface="Calibri"/>
              </a:rPr>
              <a:t>Demonstração de insatisfação relativa à prestação de serviço público e à conduta de agentes públicos na prestação e na fiscalização desse serviço</a:t>
            </a:r>
            <a:endParaRPr lang="pt-BR" sz="3200" spc="-1" dirty="0">
              <a:solidFill>
                <a:srgbClr val="000000"/>
              </a:solidFill>
              <a:uFill>
                <a:solidFill>
                  <a:srgbClr val="FFFFFF"/>
                </a:solidFill>
              </a:uFill>
              <a:latin typeface="Arial"/>
            </a:endParaRPr>
          </a:p>
          <a:p>
            <a:pPr algn="just">
              <a:spcBef>
                <a:spcPts val="1001"/>
              </a:spcBef>
            </a:pPr>
            <a:r>
              <a:rPr lang="pt-BR" sz="2200" i="1" spc="-1" dirty="0">
                <a:solidFill>
                  <a:srgbClr val="1F4E79"/>
                </a:solidFill>
                <a:uFill>
                  <a:solidFill>
                    <a:srgbClr val="FFFFFF"/>
                  </a:solidFill>
                </a:uFill>
                <a:latin typeface="Calibri"/>
              </a:rPr>
              <a:t>“A Escola em que minha filha estuda está sem professor de Educação Física há um mês. Segundo a Diretoria, foi informado aos alunos que reivindicasse em nossa SEE.”</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C66A040E-B083-5945-974C-AB78217D4C50}"/>
              </a:ext>
            </a:extLst>
          </p:cNvPr>
          <p:cNvSpPr txBox="1"/>
          <p:nvPr/>
        </p:nvSpPr>
        <p:spPr>
          <a:xfrm>
            <a:off x="1524001" y="1350335"/>
            <a:ext cx="2169043" cy="765544"/>
          </a:xfrm>
          <a:prstGeom prst="rect">
            <a:avLst/>
          </a:prstGeom>
          <a:solidFill>
            <a:srgbClr val="C00000"/>
          </a:solidFill>
          <a:ln>
            <a:noFill/>
          </a:ln>
        </p:spPr>
        <p:txBody>
          <a:bodyPr anchor="b"/>
          <a:lstStyle/>
          <a:p>
            <a:pPr algn="ctr">
              <a:lnSpc>
                <a:spcPct val="100000"/>
              </a:lnSpc>
            </a:pP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Tipos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manifestação</a:t>
            </a: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r>
              <a:rPr lang="en-US" sz="2200" b="1" spc="-1" dirty="0">
                <a:solidFill>
                  <a:schemeClr val="bg1"/>
                </a:solidFill>
                <a:uFill>
                  <a:solidFill>
                    <a:srgbClr val="FFFFFF"/>
                  </a:solidFill>
                </a:uFill>
                <a:latin typeface="Calibri" charset="0"/>
                <a:ea typeface="Calibri" charset="0"/>
                <a:cs typeface="Calibri" charset="0"/>
              </a:rPr>
              <a:t>RECLAMAÇÃO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Shape 2"/>
          <p:cNvSpPr txBox="1"/>
          <p:nvPr/>
        </p:nvSpPr>
        <p:spPr>
          <a:xfrm>
            <a:off x="2098158" y="2370798"/>
            <a:ext cx="7974418" cy="4157593"/>
          </a:xfrm>
          <a:prstGeom prst="rect">
            <a:avLst/>
          </a:prstGeom>
          <a:noFill/>
          <a:ln>
            <a:noFill/>
          </a:ln>
        </p:spPr>
        <p:txBody>
          <a:bodyPr/>
          <a:lstStyle/>
          <a:p>
            <a:pPr algn="just">
              <a:spcBef>
                <a:spcPts val="1001"/>
              </a:spcBef>
            </a:pPr>
            <a:r>
              <a:rPr lang="pt-BR" sz="2400" spc="-1" dirty="0">
                <a:solidFill>
                  <a:srgbClr val="1F4E79"/>
                </a:solidFill>
                <a:uFill>
                  <a:solidFill>
                    <a:srgbClr val="FFFFFF"/>
                  </a:solidFill>
                </a:uFill>
                <a:latin typeface="Calibri"/>
              </a:rPr>
              <a:t>Ato que indica a prática de irregularidade ou de ilícito cuja</a:t>
            </a:r>
            <a:r>
              <a:rPr lang="pt-BR" sz="2400" b="1" spc="-1" dirty="0">
                <a:solidFill>
                  <a:srgbClr val="1F4E79"/>
                </a:solidFill>
                <a:uFill>
                  <a:solidFill>
                    <a:srgbClr val="FFFFFF"/>
                  </a:solidFill>
                </a:uFill>
                <a:latin typeface="Calibri"/>
              </a:rPr>
              <a:t> solução dependa</a:t>
            </a:r>
            <a:r>
              <a:rPr lang="pt-BR" sz="2400" spc="-1" dirty="0">
                <a:solidFill>
                  <a:srgbClr val="1F4E79"/>
                </a:solidFill>
                <a:uFill>
                  <a:solidFill>
                    <a:srgbClr val="FFFFFF"/>
                  </a:solidFill>
                </a:uFill>
                <a:latin typeface="Calibri"/>
              </a:rPr>
              <a:t> da atuação dos </a:t>
            </a:r>
            <a:r>
              <a:rPr lang="pt-BR" sz="2400" b="1" spc="-1" dirty="0">
                <a:solidFill>
                  <a:srgbClr val="1F4E79"/>
                </a:solidFill>
                <a:uFill>
                  <a:solidFill>
                    <a:srgbClr val="FFFFFF"/>
                  </a:solidFill>
                </a:uFill>
                <a:latin typeface="Calibri"/>
              </a:rPr>
              <a:t>órgãos </a:t>
            </a:r>
            <a:r>
              <a:rPr lang="pt-BR" sz="2400" b="1" spc="-1" dirty="0" err="1">
                <a:solidFill>
                  <a:srgbClr val="1F4E79"/>
                </a:solidFill>
                <a:uFill>
                  <a:solidFill>
                    <a:srgbClr val="FFFFFF"/>
                  </a:solidFill>
                </a:uFill>
                <a:latin typeface="Calibri"/>
              </a:rPr>
              <a:t>apuratórios</a:t>
            </a:r>
            <a:r>
              <a:rPr lang="pt-BR" sz="2400" b="1" spc="-1" dirty="0">
                <a:solidFill>
                  <a:srgbClr val="1F4E79"/>
                </a:solidFill>
                <a:uFill>
                  <a:solidFill>
                    <a:srgbClr val="FFFFFF"/>
                  </a:solidFill>
                </a:uFill>
                <a:latin typeface="Calibri"/>
              </a:rPr>
              <a:t> competentes.</a:t>
            </a:r>
            <a:endParaRPr lang="pt-BR" sz="24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“Sou cidadão do Município de </a:t>
            </a:r>
            <a:r>
              <a:rPr lang="pt-BR" sz="2000" i="1" spc="-1" dirty="0" err="1">
                <a:solidFill>
                  <a:srgbClr val="1F4E79"/>
                </a:solidFill>
                <a:uFill>
                  <a:solidFill>
                    <a:srgbClr val="FFFFFF"/>
                  </a:solidFill>
                </a:uFill>
                <a:latin typeface="Calibri"/>
              </a:rPr>
              <a:t>xxx</a:t>
            </a:r>
            <a:r>
              <a:rPr lang="pt-BR" sz="2000" i="1" spc="-1" dirty="0">
                <a:solidFill>
                  <a:srgbClr val="1F4E79"/>
                </a:solidFill>
                <a:uFill>
                  <a:solidFill>
                    <a:srgbClr val="FFFFFF"/>
                  </a:solidFill>
                </a:uFill>
                <a:latin typeface="Calibri"/>
              </a:rPr>
              <a:t> e estou indignado com tanta corrupção na Administração dos Recursos Públicos no Poder Executivo Municipal. Há fortes indícios de conluio e superfaturamento envolvendo vários contratos da área da saúde e obras públicas, ambos funcionam com base nos recursos federais. Não há no município nenhum setor ou servidor com capacitação para apurar ou sanar tais irregularidades e desvios, isso é caso de policia, envolve muito gente de má fé e perigosa, que tem ameaçado vários servidores para garantir a impunidade dos envolvidos. Solicitamos SOCORRO a este órgão, pois os envolvidos são do alto escalão e vem há anos ficando impunes e cometendo cada dia mais danos ao erário.”</a:t>
            </a:r>
            <a:endParaRPr lang="pt-BR" sz="20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B070818A-9DAC-F34E-9EF7-B08A5237CB30}"/>
              </a:ext>
            </a:extLst>
          </p:cNvPr>
          <p:cNvSpPr txBox="1"/>
          <p:nvPr/>
        </p:nvSpPr>
        <p:spPr>
          <a:xfrm>
            <a:off x="1524001" y="1350335"/>
            <a:ext cx="2169043" cy="765544"/>
          </a:xfrm>
          <a:prstGeom prst="rect">
            <a:avLst/>
          </a:prstGeom>
          <a:solidFill>
            <a:srgbClr val="C00000"/>
          </a:solidFill>
          <a:ln>
            <a:noFill/>
          </a:ln>
        </p:spPr>
        <p:txBody>
          <a:bodyPr anchor="b"/>
          <a:lstStyle/>
          <a:p>
            <a:pPr algn="ctr">
              <a:lnSpc>
                <a:spcPct val="100000"/>
              </a:lnSpc>
            </a:pP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Tipos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manifestação</a:t>
            </a: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r>
              <a:rPr lang="en-US" sz="2200" b="1" spc="-1" dirty="0">
                <a:solidFill>
                  <a:schemeClr val="bg1"/>
                </a:solidFill>
                <a:uFill>
                  <a:solidFill>
                    <a:srgbClr val="FFFFFF"/>
                  </a:solidFill>
                </a:uFill>
                <a:latin typeface="Calibri" charset="0"/>
                <a:ea typeface="Calibri" charset="0"/>
                <a:cs typeface="Calibri" charset="0"/>
              </a:rPr>
              <a:t>DENÚNCIA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4" name="TextShape 2"/>
          <p:cNvSpPr txBox="1"/>
          <p:nvPr/>
        </p:nvSpPr>
        <p:spPr>
          <a:xfrm>
            <a:off x="2980661" y="2591088"/>
            <a:ext cx="6400866" cy="3671491"/>
          </a:xfrm>
          <a:prstGeom prst="rect">
            <a:avLst/>
          </a:prstGeom>
          <a:noFill/>
          <a:ln>
            <a:noFill/>
          </a:ln>
        </p:spPr>
        <p:txBody>
          <a:bodyPr/>
          <a:lstStyle/>
          <a:p>
            <a:pPr algn="just">
              <a:spcBef>
                <a:spcPts val="1001"/>
              </a:spcBef>
            </a:pPr>
            <a:r>
              <a:rPr lang="pt-BR" sz="3000" b="1" spc="-1" dirty="0">
                <a:solidFill>
                  <a:srgbClr val="1F4E79"/>
                </a:solidFill>
                <a:uFill>
                  <a:solidFill>
                    <a:srgbClr val="FFFFFF"/>
                  </a:solidFill>
                </a:uFill>
                <a:latin typeface="Calibri"/>
              </a:rPr>
              <a:t>Demonstração ou reconhecimento ou satisfação sobre o serviço público oferecido ou o atendimento recebido.</a:t>
            </a:r>
            <a:endParaRPr lang="pt-BR" sz="3200" b="1"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“Pela acolhida na OGU; pela orientação e demais aspectos orientados e prestados pelos servidores com os respectivos contatos para futuras ações de meu interesse, faço registrar a satisfação do atendimento ora recebido na OGU.”</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6C9E3C57-5E66-4F46-B85D-4837030F139A}"/>
              </a:ext>
            </a:extLst>
          </p:cNvPr>
          <p:cNvSpPr txBox="1"/>
          <p:nvPr/>
        </p:nvSpPr>
        <p:spPr>
          <a:xfrm>
            <a:off x="1502734" y="1360967"/>
            <a:ext cx="2169043" cy="754913"/>
          </a:xfrm>
          <a:prstGeom prst="rect">
            <a:avLst/>
          </a:prstGeom>
          <a:solidFill>
            <a:srgbClr val="C00000"/>
          </a:solidFill>
          <a:ln>
            <a:noFill/>
          </a:ln>
        </p:spPr>
        <p:txBody>
          <a:bodyPr anchor="b"/>
          <a:lstStyle/>
          <a:p>
            <a:pPr algn="ctr">
              <a:lnSpc>
                <a:spcPct val="100000"/>
              </a:lnSpc>
            </a:pP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Tipos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manifestação</a:t>
            </a: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r>
              <a:rPr lang="en-US" sz="2200" b="1" spc="-1" dirty="0">
                <a:solidFill>
                  <a:schemeClr val="bg1"/>
                </a:solidFill>
                <a:uFill>
                  <a:solidFill>
                    <a:srgbClr val="FFFFFF"/>
                  </a:solidFill>
                </a:uFill>
                <a:latin typeface="Calibri" charset="0"/>
                <a:ea typeface="Calibri" charset="0"/>
                <a:cs typeface="Calibri" charset="0"/>
              </a:rPr>
              <a:t>ELOGIO</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2" name="TextShape 2"/>
          <p:cNvSpPr txBox="1"/>
          <p:nvPr/>
        </p:nvSpPr>
        <p:spPr>
          <a:xfrm>
            <a:off x="2044995" y="2327368"/>
            <a:ext cx="8208335" cy="4179758"/>
          </a:xfrm>
          <a:prstGeom prst="rect">
            <a:avLst/>
          </a:prstGeom>
          <a:noFill/>
          <a:ln>
            <a:noFill/>
          </a:ln>
        </p:spPr>
        <p:txBody>
          <a:bodyPr/>
          <a:lstStyle/>
          <a:p>
            <a:pPr algn="just">
              <a:spcBef>
                <a:spcPts val="1001"/>
              </a:spcBef>
            </a:pPr>
            <a:r>
              <a:rPr lang="pt-BR" sz="2400" b="1" spc="-1" dirty="0">
                <a:solidFill>
                  <a:srgbClr val="1F4E79"/>
                </a:solidFill>
                <a:uFill>
                  <a:solidFill>
                    <a:srgbClr val="FFFFFF"/>
                  </a:solidFill>
                </a:uFill>
                <a:latin typeface="Calibri"/>
              </a:rPr>
              <a:t>Apresentação de ideia ou formulação de proposta de aprimoramento de serviços públicos prestados por órgãos e entidades da administração pública federal</a:t>
            </a:r>
            <a:r>
              <a:rPr lang="pt-BR" sz="2400" b="1" i="1" spc="-1" dirty="0">
                <a:solidFill>
                  <a:srgbClr val="1F4E79"/>
                </a:solidFill>
                <a:uFill>
                  <a:solidFill>
                    <a:srgbClr val="FFFFFF"/>
                  </a:solidFill>
                </a:uFill>
                <a:latin typeface="Calibri"/>
              </a:rPr>
              <a:t>.</a:t>
            </a:r>
          </a:p>
          <a:p>
            <a:pPr algn="just">
              <a:spcBef>
                <a:spcPts val="1001"/>
              </a:spcBef>
            </a:pPr>
            <a:r>
              <a:rPr lang="pt-BR" sz="2400" spc="-1" dirty="0">
                <a:solidFill>
                  <a:srgbClr val="000000"/>
                </a:solidFill>
                <a:uFill>
                  <a:solidFill>
                    <a:srgbClr val="FFFFFF"/>
                  </a:solidFill>
                </a:uFill>
                <a:latin typeface="Arial"/>
              </a:rPr>
              <a:t> </a:t>
            </a:r>
          </a:p>
          <a:p>
            <a:pPr algn="just">
              <a:spcBef>
                <a:spcPts val="1001"/>
              </a:spcBef>
            </a:pPr>
            <a:r>
              <a:rPr lang="pt-BR" sz="2000" i="1" spc="-1" dirty="0">
                <a:solidFill>
                  <a:srgbClr val="1F4E79"/>
                </a:solidFill>
                <a:uFill>
                  <a:solidFill>
                    <a:srgbClr val="FFFFFF"/>
                  </a:solidFill>
                </a:uFill>
                <a:latin typeface="Calibri"/>
              </a:rPr>
              <a:t>“Faz-se necessário a  criação de um sistema  de incentivo a "delação premiada" de terceiros, ou seja, premiar-se a denúncia fornecida que permitir  a devolução dos valores desviados  dos cofres públicos. Mas  para isto, precisa-se criar um sistema amplo de colaboração popular, com número fácil de decorar, senha  para  pagamento da recompensa e campanha publicitária  para popularizar a nova ferramenta. A mesma deve ser destinada a órgãos específicos de fiscalização e combate a corrupção.  Não sei se especificamente a CGU. Pode ser a Policia Federal, ou qualquer outro órgão afim.”</a:t>
            </a:r>
            <a:endParaRPr lang="pt-BR" sz="20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86DB05A4-10F0-8C4A-B753-35806A4F1B53}"/>
              </a:ext>
            </a:extLst>
          </p:cNvPr>
          <p:cNvSpPr txBox="1"/>
          <p:nvPr/>
        </p:nvSpPr>
        <p:spPr>
          <a:xfrm>
            <a:off x="1502735" y="1360967"/>
            <a:ext cx="2169043" cy="744280"/>
          </a:xfrm>
          <a:prstGeom prst="rect">
            <a:avLst/>
          </a:prstGeom>
          <a:solidFill>
            <a:srgbClr val="C00000"/>
          </a:solidFill>
          <a:ln>
            <a:noFill/>
          </a:ln>
        </p:spPr>
        <p:txBody>
          <a:bodyPr anchor="b"/>
          <a:lstStyle/>
          <a:p>
            <a:pPr algn="ctr">
              <a:lnSpc>
                <a:spcPct val="100000"/>
              </a:lnSpc>
            </a:pP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Tipos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manifestação</a:t>
            </a: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r>
              <a:rPr lang="en-US" sz="2200" b="1" spc="-1" dirty="0">
                <a:solidFill>
                  <a:schemeClr val="bg1"/>
                </a:solidFill>
                <a:uFill>
                  <a:solidFill>
                    <a:srgbClr val="FFFFFF"/>
                  </a:solidFill>
                </a:uFill>
                <a:latin typeface="Calibri" charset="0"/>
                <a:ea typeface="Calibri" charset="0"/>
                <a:cs typeface="Calibri" charset="0"/>
              </a:rPr>
              <a:t>SUGESTÃO</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6" name="TextShape 2"/>
          <p:cNvSpPr txBox="1"/>
          <p:nvPr/>
        </p:nvSpPr>
        <p:spPr>
          <a:xfrm>
            <a:off x="2863702" y="2936980"/>
            <a:ext cx="6666614" cy="2995989"/>
          </a:xfrm>
          <a:prstGeom prst="rect">
            <a:avLst/>
          </a:prstGeom>
          <a:ln>
            <a:noFill/>
          </a:ln>
        </p:spPr>
        <p:style>
          <a:lnRef idx="2">
            <a:schemeClr val="accent2"/>
          </a:lnRef>
          <a:fillRef idx="1">
            <a:schemeClr val="lt1"/>
          </a:fillRef>
          <a:effectRef idx="0">
            <a:schemeClr val="accent2"/>
          </a:effectRef>
          <a:fontRef idx="minor">
            <a:schemeClr val="dk1"/>
          </a:fontRef>
        </p:style>
        <p:txBody>
          <a:bodyPr/>
          <a:lstStyle/>
          <a:p>
            <a:pPr algn="just">
              <a:spcBef>
                <a:spcPts val="1001"/>
              </a:spcBef>
            </a:pPr>
            <a:r>
              <a:rPr lang="pt-BR" sz="3000" b="1" spc="-1" dirty="0">
                <a:solidFill>
                  <a:srgbClr val="1F4E79"/>
                </a:solidFill>
                <a:uFill>
                  <a:solidFill>
                    <a:srgbClr val="FFFFFF"/>
                  </a:solidFill>
                </a:uFill>
                <a:latin typeface="Calibri"/>
              </a:rPr>
              <a:t>Pedido para adoção de providências por parte dos órgãos e das entidades administração pública federal</a:t>
            </a:r>
            <a:endParaRPr lang="pt-BR" sz="3200" spc="-1" dirty="0">
              <a:solidFill>
                <a:srgbClr val="000000"/>
              </a:solidFill>
              <a:uFill>
                <a:solidFill>
                  <a:srgbClr val="FFFFFF"/>
                </a:solidFill>
              </a:uFill>
              <a:latin typeface="Arial"/>
            </a:endParaRPr>
          </a:p>
          <a:p>
            <a:pPr algn="just">
              <a:spcBef>
                <a:spcPts val="1001"/>
              </a:spcBef>
            </a:pPr>
            <a:r>
              <a:rPr lang="pt-BR" sz="2400" i="1" spc="-1" dirty="0">
                <a:solidFill>
                  <a:srgbClr val="1F4E79"/>
                </a:solidFill>
                <a:uFill>
                  <a:solidFill>
                    <a:srgbClr val="FFFFFF"/>
                  </a:solidFill>
                </a:uFill>
                <a:latin typeface="Calibri"/>
              </a:rPr>
              <a:t>“Solicito orientação quanto aos elementos básicos que devem conter numa denúncia para fins de averiguação junto a esta CGU.”</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A34F4B49-877A-A64C-B308-66A6D6E171D0}"/>
              </a:ext>
            </a:extLst>
          </p:cNvPr>
          <p:cNvSpPr txBox="1"/>
          <p:nvPr/>
        </p:nvSpPr>
        <p:spPr>
          <a:xfrm>
            <a:off x="1524000" y="1350335"/>
            <a:ext cx="4186238" cy="765544"/>
          </a:xfrm>
          <a:prstGeom prst="rect">
            <a:avLst/>
          </a:prstGeom>
          <a:solidFill>
            <a:srgbClr val="C00000"/>
          </a:solidFill>
          <a:ln>
            <a:noFill/>
          </a:ln>
        </p:spPr>
        <p:txBody>
          <a:bodyPr anchor="b"/>
          <a:lstStyle/>
          <a:p>
            <a:pPr algn="ctr">
              <a:lnSpc>
                <a:spcPct val="100000"/>
              </a:lnSpc>
            </a:pP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Tipos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manifestação</a:t>
            </a: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2200" b="1" spc="-1" dirty="0">
                <a:solidFill>
                  <a:schemeClr val="bg1"/>
                </a:solidFill>
                <a:uFill>
                  <a:solidFill>
                    <a:srgbClr val="FFFFFF"/>
                  </a:solidFill>
                </a:uFill>
                <a:latin typeface="Calibri" charset="0"/>
                <a:ea typeface="Calibri" charset="0"/>
                <a:cs typeface="Calibri" charset="0"/>
              </a:rPr>
              <a:t>SOLICITAÇÃO DE PROVIDÊNCIAS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0" name="TextShape 2"/>
          <p:cNvSpPr txBox="1"/>
          <p:nvPr/>
        </p:nvSpPr>
        <p:spPr>
          <a:xfrm>
            <a:off x="1959936" y="2477124"/>
            <a:ext cx="8176437" cy="4040635"/>
          </a:xfrm>
          <a:prstGeom prst="rect">
            <a:avLst/>
          </a:prstGeom>
          <a:noFill/>
          <a:ln>
            <a:noFill/>
          </a:ln>
        </p:spPr>
        <p:txBody>
          <a:bodyPr/>
          <a:lstStyle/>
          <a:p>
            <a:pPr algn="just">
              <a:spcBef>
                <a:spcPts val="1001"/>
              </a:spcBef>
            </a:pPr>
            <a:r>
              <a:rPr lang="pt-BR" sz="2400" b="1" spc="-1" dirty="0">
                <a:solidFill>
                  <a:srgbClr val="1F4E79"/>
                </a:solidFill>
                <a:uFill>
                  <a:solidFill>
                    <a:srgbClr val="FFFFFF"/>
                  </a:solidFill>
                </a:uFill>
                <a:latin typeface="Calibri"/>
              </a:rPr>
              <a:t>Reclamações, denúncias e solicitações relativas à simplificação de serviços públicos.</a:t>
            </a:r>
          </a:p>
          <a:p>
            <a:pPr algn="just">
              <a:spcBef>
                <a:spcPts val="1001"/>
              </a:spcBef>
            </a:pPr>
            <a:endParaRPr lang="pt-BR" sz="1400" spc="-1" dirty="0">
              <a:solidFill>
                <a:srgbClr val="1F4E79"/>
              </a:solidFill>
              <a:uFill>
                <a:solidFill>
                  <a:srgbClr val="FFFFFF"/>
                </a:solidFill>
              </a:uFill>
              <a:latin typeface="Calibri"/>
            </a:endParaRPr>
          </a:p>
          <a:p>
            <a:pPr algn="just"/>
            <a:r>
              <a:rPr lang="pt-BR" i="1" dirty="0">
                <a:solidFill>
                  <a:schemeClr val="accent1">
                    <a:lumMod val="75000"/>
                  </a:schemeClr>
                </a:solidFill>
                <a:latin typeface="Calibri" panose="020F0502020204030204" pitchFamily="34" charset="0"/>
              </a:rPr>
              <a:t>Estive hoje na Unidade de Atendimento Integrado (UAI) de XXXXXXXXX para requerer emissão de novo passaporte. No atendimento me foi exigido apresentação de certificado de reservista original. Na ocasião portava cópia do referido documento. A atendente, senhora </a:t>
            </a:r>
            <a:r>
              <a:rPr lang="pt-BR" i="1" dirty="0" err="1">
                <a:solidFill>
                  <a:schemeClr val="accent1">
                    <a:lumMod val="75000"/>
                  </a:schemeClr>
                </a:solidFill>
                <a:latin typeface="Calibri" panose="020F0502020204030204" pitchFamily="34" charset="0"/>
              </a:rPr>
              <a:t>xxxxx</a:t>
            </a:r>
            <a:r>
              <a:rPr lang="pt-BR" i="1" dirty="0">
                <a:solidFill>
                  <a:schemeClr val="accent1">
                    <a:lumMod val="75000"/>
                  </a:schemeClr>
                </a:solidFill>
                <a:latin typeface="Calibri" panose="020F0502020204030204" pitchFamily="34" charset="0"/>
              </a:rPr>
              <a:t>, sequer dignou-se a tocar a cópia do documento para verificação. Subitamente interrompeu o atendimento e disse que não poderia prosseguir. Pedi para falar com o supervisor dela e um funcionário que se identificou como </a:t>
            </a:r>
            <a:r>
              <a:rPr lang="pt-BR" i="1" dirty="0" err="1">
                <a:solidFill>
                  <a:schemeClr val="accent1">
                    <a:lumMod val="75000"/>
                  </a:schemeClr>
                </a:solidFill>
                <a:latin typeface="Calibri" panose="020F0502020204030204" pitchFamily="34" charset="0"/>
              </a:rPr>
              <a:t>xxx</a:t>
            </a:r>
            <a:r>
              <a:rPr lang="pt-BR" i="1" dirty="0">
                <a:solidFill>
                  <a:schemeClr val="accent1">
                    <a:lumMod val="75000"/>
                  </a:schemeClr>
                </a:solidFill>
                <a:latin typeface="Calibri" panose="020F0502020204030204" pitchFamily="34" charset="0"/>
              </a:rPr>
              <a:t>, agente federal, matrícula </a:t>
            </a:r>
            <a:r>
              <a:rPr lang="pt-BR" i="1" dirty="0" err="1">
                <a:solidFill>
                  <a:schemeClr val="accent1">
                    <a:lumMod val="75000"/>
                  </a:schemeClr>
                </a:solidFill>
                <a:latin typeface="Calibri" panose="020F0502020204030204" pitchFamily="34" charset="0"/>
              </a:rPr>
              <a:t>xxx</a:t>
            </a:r>
            <a:r>
              <a:rPr lang="pt-BR" i="1" dirty="0">
                <a:solidFill>
                  <a:schemeClr val="accent1">
                    <a:lumMod val="75000"/>
                  </a:schemeClr>
                </a:solidFill>
                <a:latin typeface="Calibri" panose="020F0502020204030204" pitchFamily="34" charset="0"/>
              </a:rPr>
              <a:t> foi chamado. Questionei o senhor XXXXX da necessidade de apresentação do documento original e, de modo pouco elegante, ele me informou que não aceitaria minha cópia. Argumentei dizendo que eu, como advogado, talvez pudesse declarar autenticidade da cópia, porém em vão. (...)</a:t>
            </a:r>
            <a:endParaRPr lang="pt-BR" sz="3200" spc="-1" dirty="0">
              <a:solidFill>
                <a:schemeClr val="accent1">
                  <a:lumMod val="75000"/>
                </a:schemeClr>
              </a:solidFill>
              <a:uFill>
                <a:solidFill>
                  <a:srgbClr val="FFFFFF"/>
                </a:solidFill>
              </a:uFill>
              <a:latin typeface="Calibri" panose="020F0502020204030204" pitchFamily="34" charset="0"/>
            </a:endParaRPr>
          </a:p>
        </p:txBody>
      </p:sp>
      <p:sp>
        <p:nvSpPr>
          <p:cNvPr id="5" name="TextShape 1">
            <a:extLst>
              <a:ext uri="{FF2B5EF4-FFF2-40B4-BE49-F238E27FC236}">
                <a16:creationId xmlns:a16="http://schemas.microsoft.com/office/drawing/2014/main" id="{47927272-AD09-944B-ACB2-71D3E4A14755}"/>
              </a:ext>
            </a:extLst>
          </p:cNvPr>
          <p:cNvSpPr txBox="1"/>
          <p:nvPr/>
        </p:nvSpPr>
        <p:spPr>
          <a:xfrm>
            <a:off x="1524001" y="1350335"/>
            <a:ext cx="4043363" cy="765544"/>
          </a:xfrm>
          <a:prstGeom prst="rect">
            <a:avLst/>
          </a:prstGeom>
          <a:solidFill>
            <a:srgbClr val="C00000"/>
          </a:solidFill>
          <a:ln>
            <a:noFill/>
          </a:ln>
        </p:spPr>
        <p:txBody>
          <a:bodyPr anchor="b"/>
          <a:lstStyle/>
          <a:p>
            <a:pPr algn="ctr">
              <a:lnSpc>
                <a:spcPct val="100000"/>
              </a:lnSpc>
            </a:pP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Tipos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manifestação</a:t>
            </a: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r>
              <a:rPr lang="en-US" sz="2200" b="1" spc="-1" dirty="0">
                <a:solidFill>
                  <a:schemeClr val="bg1"/>
                </a:solidFill>
                <a:uFill>
                  <a:solidFill>
                    <a:srgbClr val="FFFFFF"/>
                  </a:solidFill>
                </a:uFill>
                <a:latin typeface="Calibri" charset="0"/>
                <a:ea typeface="Calibri" charset="0"/>
                <a:cs typeface="Calibri" charset="0"/>
              </a:rPr>
              <a:t>SOLICITAÇÃO DE SIMPLIFICAÇÃO</a:t>
            </a:r>
          </a:p>
        </p:txBody>
      </p:sp>
    </p:spTree>
    <p:extLst>
      <p:ext uri="{BB962C8B-B14F-4D97-AF65-F5344CB8AC3E}">
        <p14:creationId xmlns:p14="http://schemas.microsoft.com/office/powerpoint/2010/main" val="1606992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0" name="TextShape 2"/>
          <p:cNvSpPr txBox="1"/>
          <p:nvPr/>
        </p:nvSpPr>
        <p:spPr>
          <a:xfrm>
            <a:off x="2236381" y="2477122"/>
            <a:ext cx="7719238" cy="3540906"/>
          </a:xfrm>
          <a:prstGeom prst="rect">
            <a:avLst/>
          </a:prstGeom>
          <a:noFill/>
          <a:ln>
            <a:noFill/>
          </a:ln>
        </p:spPr>
        <p:txBody>
          <a:bodyPr/>
          <a:lstStyle/>
          <a:p>
            <a:pPr algn="just"/>
            <a:r>
              <a:rPr lang="pt-BR" i="1" dirty="0">
                <a:solidFill>
                  <a:schemeClr val="accent1">
                    <a:lumMod val="75000"/>
                  </a:schemeClr>
                </a:solidFill>
                <a:latin typeface="Calibri" panose="020F0502020204030204" pitchFamily="34" charset="0"/>
              </a:rPr>
              <a:t>(...) A narrativa acima demonstra um série de violações dignas de apuração, a começar pelo art. 37 da Lei 9.784/99. Vale lembrar que o Código de Processo Civil também vincula a Administração Pública por força do seu artigo 15. Dessa maneira, dentre outras, houve afronta ao art. 422 do mesmo diploma. Também é útil lembrar o espírito dos Decretos 1.171/94 e 9.094/2017 foi violentamente ultrajado com os fatos narrados acima. Face ao exposto, peço encaminhamento desta mensagem para a assunção das providências que couberem.</a:t>
            </a:r>
          </a:p>
          <a:p>
            <a:pPr algn="just"/>
            <a:endParaRPr lang="pt-BR" dirty="0">
              <a:solidFill>
                <a:schemeClr val="accent1">
                  <a:lumMod val="75000"/>
                </a:schemeClr>
              </a:solidFill>
              <a:latin typeface="Calibri" panose="020F0502020204030204" pitchFamily="34" charset="0"/>
            </a:endParaRPr>
          </a:p>
          <a:p>
            <a:pPr algn="just"/>
            <a:r>
              <a:rPr lang="pt-BR" b="1" i="1" u="sng" dirty="0">
                <a:solidFill>
                  <a:schemeClr val="accent1">
                    <a:lumMod val="75000"/>
                  </a:schemeClr>
                </a:solidFill>
                <a:latin typeface="Calibri" panose="020F0502020204030204" pitchFamily="34" charset="0"/>
              </a:rPr>
              <a:t>Proposta de Melhoria:</a:t>
            </a:r>
            <a:endParaRPr lang="pt-BR" b="1" dirty="0">
              <a:solidFill>
                <a:schemeClr val="accent1">
                  <a:lumMod val="75000"/>
                </a:schemeClr>
              </a:solidFill>
              <a:latin typeface="Calibri" panose="020F0502020204030204" pitchFamily="34" charset="0"/>
            </a:endParaRPr>
          </a:p>
          <a:p>
            <a:pPr algn="just"/>
            <a:r>
              <a:rPr lang="pt-BR" i="1" dirty="0">
                <a:solidFill>
                  <a:schemeClr val="accent1">
                    <a:lumMod val="75000"/>
                  </a:schemeClr>
                </a:solidFill>
                <a:latin typeface="Calibri" panose="020F0502020204030204" pitchFamily="34" charset="0"/>
              </a:rPr>
              <a:t>Aceitação de cópia de documentos, sobretudo quando se tratar de nova emissão ou for possível a validação da cópia por internet, como no caso de reservista: http://www.alistamento.eb.mil.br/cidadao/</a:t>
            </a:r>
            <a:r>
              <a:rPr lang="pt-BR" i="1" dirty="0" err="1">
                <a:solidFill>
                  <a:schemeClr val="accent1">
                    <a:lumMod val="75000"/>
                  </a:schemeClr>
                </a:solidFill>
                <a:latin typeface="Calibri" panose="020F0502020204030204" pitchFamily="34" charset="0"/>
              </a:rPr>
              <a:t>situacao.action</a:t>
            </a:r>
            <a:r>
              <a:rPr lang="pt-BR" i="1" dirty="0">
                <a:solidFill>
                  <a:schemeClr val="accent1">
                    <a:lumMod val="75000"/>
                  </a:schemeClr>
                </a:solidFill>
                <a:latin typeface="Calibri" panose="020F0502020204030204" pitchFamily="34" charset="0"/>
              </a:rPr>
              <a:t>.</a:t>
            </a:r>
            <a:endParaRPr lang="pt-BR" dirty="0">
              <a:solidFill>
                <a:schemeClr val="accent1">
                  <a:lumMod val="75000"/>
                </a:schemeClr>
              </a:solidFill>
              <a:latin typeface="Calibri" panose="020F0502020204030204" pitchFamily="34" charset="0"/>
            </a:endParaRPr>
          </a:p>
        </p:txBody>
      </p:sp>
      <p:sp>
        <p:nvSpPr>
          <p:cNvPr id="5" name="TextShape 1">
            <a:extLst>
              <a:ext uri="{FF2B5EF4-FFF2-40B4-BE49-F238E27FC236}">
                <a16:creationId xmlns:a16="http://schemas.microsoft.com/office/drawing/2014/main" id="{5632D29D-7E60-A446-8A50-926A6F3E8EDF}"/>
              </a:ext>
            </a:extLst>
          </p:cNvPr>
          <p:cNvSpPr txBox="1"/>
          <p:nvPr/>
        </p:nvSpPr>
        <p:spPr>
          <a:xfrm>
            <a:off x="1524001" y="1350335"/>
            <a:ext cx="2169043" cy="765544"/>
          </a:xfrm>
          <a:prstGeom prst="rect">
            <a:avLst/>
          </a:prstGeom>
          <a:solidFill>
            <a:srgbClr val="C00000"/>
          </a:solidFill>
          <a:ln>
            <a:noFill/>
          </a:ln>
        </p:spPr>
        <p:txBody>
          <a:bodyPr anchor="b"/>
          <a:lstStyle/>
          <a:p>
            <a:pPr algn="ctr">
              <a:lnSpc>
                <a:spcPct val="100000"/>
              </a:lnSpc>
            </a:pP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Tipos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manifestação</a:t>
            </a: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r>
              <a:rPr lang="en-US" sz="2200" b="1" spc="-1" dirty="0">
                <a:solidFill>
                  <a:schemeClr val="bg1"/>
                </a:solidFill>
                <a:uFill>
                  <a:solidFill>
                    <a:srgbClr val="FFFFFF"/>
                  </a:solidFill>
                </a:uFill>
                <a:latin typeface="Calibri" charset="0"/>
                <a:ea typeface="Calibri" charset="0"/>
                <a:cs typeface="Calibri" charset="0"/>
              </a:rPr>
              <a:t>SIMPLIFICAÇÃO</a:t>
            </a:r>
          </a:p>
        </p:txBody>
      </p:sp>
    </p:spTree>
    <p:extLst>
      <p:ext uri="{BB962C8B-B14F-4D97-AF65-F5344CB8AC3E}">
        <p14:creationId xmlns:p14="http://schemas.microsoft.com/office/powerpoint/2010/main" val="697536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Shape 2"/>
          <p:cNvSpPr txBox="1"/>
          <p:nvPr/>
        </p:nvSpPr>
        <p:spPr>
          <a:xfrm>
            <a:off x="1806427" y="1228726"/>
            <a:ext cx="8335926" cy="5001955"/>
          </a:xfrm>
          <a:prstGeom prst="rect">
            <a:avLst/>
          </a:prstGeom>
          <a:noFill/>
          <a:ln>
            <a:noFill/>
          </a:ln>
        </p:spPr>
        <p:txBody>
          <a:bodyPr/>
          <a:lstStyle/>
          <a:p>
            <a:pPr algn="just">
              <a:spcBef>
                <a:spcPts val="1001"/>
              </a:spcBef>
            </a:pPr>
            <a:r>
              <a:rPr lang="pt-BR" sz="2400" b="1" spc="-1" dirty="0">
                <a:solidFill>
                  <a:srgbClr val="1F4E79"/>
                </a:solidFill>
                <a:uFill>
                  <a:solidFill>
                    <a:srgbClr val="FFFFFF"/>
                  </a:solidFill>
                </a:uFill>
                <a:latin typeface="Calibri" panose="020F0502020204030204" pitchFamily="34" charset="0"/>
                <a:cs typeface="Calibri" panose="020F0502020204030204" pitchFamily="34" charset="0"/>
              </a:rPr>
              <a:t>Comunicações de Irregularidade – Decreto 9.492/18Art. 23, </a:t>
            </a:r>
            <a:r>
              <a:rPr lang="pt-BR" b="1" spc="-1" dirty="0">
                <a:solidFill>
                  <a:srgbClr val="1F4E79"/>
                </a:solidFill>
                <a:uFill>
                  <a:solidFill>
                    <a:srgbClr val="FFFFFF"/>
                  </a:solidFill>
                </a:uFill>
                <a:latin typeface="Calibri" panose="020F0502020204030204" pitchFamily="34" charset="0"/>
                <a:cs typeface="Calibri" panose="020F0502020204030204" pitchFamily="34" charset="0"/>
              </a:rPr>
              <a:t>§</a:t>
            </a:r>
            <a:r>
              <a:rPr lang="pt-BR" sz="2400" b="1" spc="-1" dirty="0">
                <a:solidFill>
                  <a:srgbClr val="1F4E79"/>
                </a:solidFill>
                <a:uFill>
                  <a:solidFill>
                    <a:srgbClr val="FFFFFF"/>
                  </a:solidFill>
                </a:uFill>
                <a:latin typeface="Calibri" panose="020F0502020204030204" pitchFamily="34" charset="0"/>
                <a:cs typeface="Calibri" panose="020F0502020204030204" pitchFamily="34" charset="0"/>
              </a:rPr>
              <a:t> 2º, </a:t>
            </a:r>
          </a:p>
          <a:p>
            <a:pPr algn="just">
              <a:spcBef>
                <a:spcPts val="1001"/>
              </a:spcBef>
            </a:pPr>
            <a:endParaRPr lang="pt-BR" sz="2400" b="1" spc="-1" dirty="0">
              <a:solidFill>
                <a:srgbClr val="1F4E79"/>
              </a:solidFill>
              <a:uFill>
                <a:solidFill>
                  <a:srgbClr val="FFFFFF"/>
                </a:solidFill>
              </a:uFill>
              <a:latin typeface="Calibri" panose="020F0502020204030204" pitchFamily="34" charset="0"/>
              <a:cs typeface="Calibri" panose="020F0502020204030204" pitchFamily="34" charset="0"/>
            </a:endParaRPr>
          </a:p>
          <a:p>
            <a:pPr algn="just">
              <a:spcBef>
                <a:spcPts val="1001"/>
              </a:spcBef>
            </a:pPr>
            <a:r>
              <a:rPr lang="pt-BR" sz="2400" b="1" spc="-1" dirty="0">
                <a:solidFill>
                  <a:srgbClr val="1F4E79"/>
                </a:solidFill>
                <a:uFill>
                  <a:solidFill>
                    <a:srgbClr val="FFFFFF"/>
                  </a:solidFill>
                </a:uFill>
                <a:latin typeface="Calibri" panose="020F0502020204030204" pitchFamily="34" charset="0"/>
                <a:cs typeface="Calibri" panose="020F0502020204030204" pitchFamily="34" charset="0"/>
              </a:rPr>
              <a:t>Informações de origem anônima que comunicam irregularidades ou ilícitos com indícios mínimos de relevância, autoria e materialidade</a:t>
            </a:r>
            <a:r>
              <a:rPr lang="pt-BR" sz="2800" b="1" spc="-1" dirty="0">
                <a:solidFill>
                  <a:srgbClr val="1F4E79"/>
                </a:solidFill>
                <a:uFill>
                  <a:solidFill>
                    <a:srgbClr val="FFFFFF"/>
                  </a:solidFill>
                </a:uFill>
                <a:latin typeface="Calibri" panose="020F0502020204030204" pitchFamily="34" charset="0"/>
                <a:cs typeface="Calibri" panose="020F0502020204030204" pitchFamily="34" charset="0"/>
              </a:rPr>
              <a:t>.</a:t>
            </a:r>
          </a:p>
          <a:p>
            <a:pPr algn="just">
              <a:spcBef>
                <a:spcPts val="1001"/>
              </a:spcBef>
            </a:pPr>
            <a:endParaRPr lang="pt-BR" sz="2800" spc="-1" dirty="0">
              <a:solidFill>
                <a:srgbClr val="000000"/>
              </a:solidFill>
              <a:uFill>
                <a:solidFill>
                  <a:srgbClr val="FFFFFF"/>
                </a:solidFill>
              </a:uFill>
              <a:latin typeface="Calibri" panose="020F0502020204030204" pitchFamily="34" charset="0"/>
              <a:cs typeface="Calibri" panose="020F0502020204030204" pitchFamily="34" charset="0"/>
            </a:endParaRPr>
          </a:p>
          <a:p>
            <a:pPr algn="just"/>
            <a:r>
              <a:rPr lang="pt-BR" i="1" dirty="0">
                <a:solidFill>
                  <a:schemeClr val="accent1">
                    <a:lumMod val="75000"/>
                  </a:schemeClr>
                </a:solidFill>
                <a:latin typeface="Calibri" panose="020F0502020204030204" pitchFamily="34" charset="0"/>
                <a:cs typeface="Calibri" panose="020F0502020204030204" pitchFamily="34" charset="0"/>
              </a:rPr>
              <a:t>“Quero denunciar que o servidor </a:t>
            </a:r>
            <a:r>
              <a:rPr lang="pt-BR" i="1" dirty="0" err="1">
                <a:solidFill>
                  <a:schemeClr val="accent1">
                    <a:lumMod val="75000"/>
                  </a:schemeClr>
                </a:solidFill>
                <a:latin typeface="Calibri" panose="020F0502020204030204" pitchFamily="34" charset="0"/>
                <a:cs typeface="Calibri" panose="020F0502020204030204" pitchFamily="34" charset="0"/>
              </a:rPr>
              <a:t>xxxxxx</a:t>
            </a:r>
            <a:r>
              <a:rPr lang="pt-BR" i="1" dirty="0">
                <a:solidFill>
                  <a:schemeClr val="accent1">
                    <a:lumMod val="75000"/>
                  </a:schemeClr>
                </a:solidFill>
                <a:latin typeface="Calibri" panose="020F0502020204030204" pitchFamily="34" charset="0"/>
                <a:cs typeface="Calibri" panose="020F0502020204030204" pitchFamily="34" charset="0"/>
              </a:rPr>
              <a:t> está cobrando uma “taxa extra” para emitir a certidão para a minha empresa. Ele diz que é para ajudar a acelerar o processo mas sei que se eu não passar o valor que ele quer minha certidão não vai sair nunca. Conversei com outros empresários que estão em situação igual a minha e ele está fazendo a mesma coisa com todos. A gente já paga tanto imposto e pra ter um serviço público ainda temos que ficar pagando por fora. É só chamar todos os que pediram a certidão que eles vão confirmar. Não posso me identificar pois com certeza ele vai me retaliar e aí que nunca vou ter a certidão”. </a:t>
            </a:r>
            <a:endParaRPr lang="pt-BR" dirty="0">
              <a:solidFill>
                <a:schemeClr val="accent1">
                  <a:lumMod val="75000"/>
                </a:schemeClr>
              </a:solidFill>
              <a:latin typeface="Calibri" panose="020F0502020204030204" pitchFamily="34" charset="0"/>
              <a:cs typeface="Calibri" panose="020F0502020204030204" pitchFamily="34" charset="0"/>
            </a:endParaRPr>
          </a:p>
          <a:p>
            <a:pPr algn="just">
              <a:spcBef>
                <a:spcPts val="1001"/>
              </a:spcBef>
            </a:pPr>
            <a:endParaRPr lang="pt-BR" sz="32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59634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8" name="Google Shape;78;p15"/>
          <p:cNvSpPr txBox="1">
            <a:spLocks noGrp="1"/>
          </p:cNvSpPr>
          <p:nvPr>
            <p:ph type="sldNum" idx="12"/>
          </p:nvPr>
        </p:nvSpPr>
        <p:spPr>
          <a:xfrm>
            <a:off x="1633075" y="1003274"/>
            <a:ext cx="1807200" cy="1252800"/>
          </a:xfrm>
          <a:prstGeom prst="rect">
            <a:avLst/>
          </a:prstGeom>
        </p:spPr>
        <p:txBody>
          <a:bodyPr spcFirstLastPara="1" vert="horz" wrap="square" lIns="91425" tIns="91425" rIns="91425" bIns="91425" rtlCol="0" anchor="t" anchorCtr="0">
            <a:noAutofit/>
          </a:bodyPr>
          <a:lstStyle/>
          <a:p>
            <a:fld id="{00000000-1234-1234-1234-123412341234}" type="slidenum">
              <a:rPr lang="en">
                <a:solidFill>
                  <a:srgbClr val="FFFFFF"/>
                </a:solidFill>
              </a:rPr>
              <a:pPr/>
              <a:t>2</a:t>
            </a:fld>
            <a:endParaRPr>
              <a:solidFill>
                <a:srgbClr val="FFFFFF"/>
              </a:solidFill>
            </a:endParaRPr>
          </a:p>
        </p:txBody>
      </p:sp>
      <p:sp>
        <p:nvSpPr>
          <p:cNvPr id="5" name="Título 4">
            <a:extLst>
              <a:ext uri="{FF2B5EF4-FFF2-40B4-BE49-F238E27FC236}">
                <a16:creationId xmlns:a16="http://schemas.microsoft.com/office/drawing/2014/main" id="{F210902A-431D-428F-8DAE-96B97FE74932}"/>
              </a:ext>
            </a:extLst>
          </p:cNvPr>
          <p:cNvSpPr txBox="1">
            <a:spLocks/>
          </p:cNvSpPr>
          <p:nvPr/>
        </p:nvSpPr>
        <p:spPr>
          <a:xfrm>
            <a:off x="1692975" y="1573962"/>
            <a:ext cx="8867933" cy="151815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3200" b="1" dirty="0">
                <a:solidFill>
                  <a:srgbClr val="0070C0"/>
                </a:solidFill>
                <a:latin typeface="Calibri" panose="020F0502020204030204" pitchFamily="34" charset="0"/>
              </a:rPr>
              <a:t>Conhecendo a Controladoria-Geral da União - CGU</a:t>
            </a:r>
          </a:p>
        </p:txBody>
      </p:sp>
      <p:sp>
        <p:nvSpPr>
          <p:cNvPr id="6" name="CaixaDeTexto 5">
            <a:extLst>
              <a:ext uri="{FF2B5EF4-FFF2-40B4-BE49-F238E27FC236}">
                <a16:creationId xmlns:a16="http://schemas.microsoft.com/office/drawing/2014/main" id="{FC70967C-E404-4823-99C3-4CA70B94ACBF}"/>
              </a:ext>
            </a:extLst>
          </p:cNvPr>
          <p:cNvSpPr txBox="1"/>
          <p:nvPr/>
        </p:nvSpPr>
        <p:spPr>
          <a:xfrm>
            <a:off x="1761319" y="3211912"/>
            <a:ext cx="9104389" cy="1938992"/>
          </a:xfrm>
          <a:prstGeom prst="rect">
            <a:avLst/>
          </a:prstGeom>
          <a:noFill/>
        </p:spPr>
        <p:txBody>
          <a:bodyPr wrap="square" rtlCol="0">
            <a:spAutoFit/>
          </a:bodyPr>
          <a:lstStyle/>
          <a:p>
            <a:pPr algn="just"/>
            <a:r>
              <a:rPr lang="pt-BR" sz="2400" b="1" dirty="0">
                <a:latin typeface="Calibri" panose="020F0502020204030204" pitchFamily="34" charset="0"/>
              </a:rPr>
              <a:t>A CGU é o Órgão Central de Controle Interno do Poder Executivo Federal. </a:t>
            </a:r>
          </a:p>
          <a:p>
            <a:pPr algn="just"/>
            <a:endParaRPr lang="pt-BR" sz="2400" b="1" dirty="0">
              <a:latin typeface="Calibri" panose="020F0502020204030204" pitchFamily="34" charset="0"/>
            </a:endParaRPr>
          </a:p>
          <a:p>
            <a:pPr algn="just"/>
            <a:r>
              <a:rPr lang="pt-BR" sz="2400" b="1" dirty="0">
                <a:latin typeface="Calibri" panose="020F0502020204030204" pitchFamily="34" charset="0"/>
              </a:rPr>
              <a:t>É formada por cinco órgãos singulares mais as unidades regionais em todos os Estados da Federação</a:t>
            </a:r>
            <a:endParaRPr lang="pt-BR" sz="2400" b="1" kern="0" dirty="0">
              <a:latin typeface="Calibri" panose="020F0502020204030204" pitchFamily="34" charset="0"/>
            </a:endParaRPr>
          </a:p>
        </p:txBody>
      </p:sp>
    </p:spTree>
    <p:extLst>
      <p:ext uri="{BB962C8B-B14F-4D97-AF65-F5344CB8AC3E}">
        <p14:creationId xmlns:p14="http://schemas.microsoft.com/office/powerpoint/2010/main" val="3617611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1C581A59-FA6F-8942-91C7-4B67FE0F1CD0}"/>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392336" flipH="1">
            <a:off x="7497670" y="3678211"/>
            <a:ext cx="2314776" cy="219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ângulo 4">
            <a:extLst>
              <a:ext uri="{FF2B5EF4-FFF2-40B4-BE49-F238E27FC236}">
                <a16:creationId xmlns:a16="http://schemas.microsoft.com/office/drawing/2014/main" id="{F10A0B40-BCF4-4745-827B-B808D884392A}"/>
              </a:ext>
            </a:extLst>
          </p:cNvPr>
          <p:cNvSpPr/>
          <p:nvPr/>
        </p:nvSpPr>
        <p:spPr>
          <a:xfrm>
            <a:off x="2069678" y="2313458"/>
            <a:ext cx="7438210" cy="1323439"/>
          </a:xfrm>
          <a:prstGeom prst="rect">
            <a:avLst/>
          </a:prstGeom>
        </p:spPr>
        <p:txBody>
          <a:bodyPr wrap="square">
            <a:spAutoFit/>
          </a:bodyPr>
          <a:lstStyle/>
          <a:p>
            <a:r>
              <a:rPr lang="pt-BR" sz="4000" dirty="0">
                <a:solidFill>
                  <a:srgbClr val="073763"/>
                </a:solidFill>
                <a:latin typeface="+mj-lt"/>
              </a:rPr>
              <a:t>ENTIDADES OBRIGADAS A INSTITUIR CANAIS DE DENÚNCIA</a:t>
            </a:r>
            <a:endParaRPr lang="pt-BR" sz="4000" dirty="0">
              <a:latin typeface="+mj-lt"/>
            </a:endParaRPr>
          </a:p>
        </p:txBody>
      </p:sp>
    </p:spTree>
    <p:extLst>
      <p:ext uri="{BB962C8B-B14F-4D97-AF65-F5344CB8AC3E}">
        <p14:creationId xmlns:p14="http://schemas.microsoft.com/office/powerpoint/2010/main" val="2456402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TextShape 2"/>
          <p:cNvSpPr txBox="1"/>
          <p:nvPr/>
        </p:nvSpPr>
        <p:spPr>
          <a:xfrm>
            <a:off x="5606902" y="1635162"/>
            <a:ext cx="4306187" cy="4651376"/>
          </a:xfrm>
          <a:prstGeom prst="rect">
            <a:avLst/>
          </a:prstGeom>
          <a:noFill/>
          <a:ln>
            <a:noFill/>
          </a:ln>
        </p:spPr>
        <p:txBody>
          <a:bodyPr/>
          <a:lstStyle/>
          <a:p>
            <a:pPr algn="just">
              <a:lnSpc>
                <a:spcPct val="150000"/>
              </a:lnSpc>
              <a:spcBef>
                <a:spcPts val="1001"/>
              </a:spcBef>
            </a:pPr>
            <a:r>
              <a:rPr lang="pt-BR" sz="2400" spc="-1" dirty="0">
                <a:solidFill>
                  <a:srgbClr val="1F4E79"/>
                </a:solidFill>
                <a:uFill>
                  <a:solidFill>
                    <a:srgbClr val="FFFFFF"/>
                  </a:solidFill>
                </a:uFill>
                <a:latin typeface="Calibri"/>
              </a:rPr>
              <a:t>Tem o objetivo de incentivar e capacitar </a:t>
            </a:r>
            <a:r>
              <a:rPr lang="pt-BR" sz="2400" b="1" i="1" spc="-1" dirty="0">
                <a:solidFill>
                  <a:srgbClr val="1F4E79"/>
                </a:solidFill>
                <a:uFill>
                  <a:solidFill>
                    <a:srgbClr val="FFFFFF"/>
                  </a:solidFill>
                </a:uFill>
                <a:latin typeface="Calibri"/>
              </a:rPr>
              <a:t>os órgãos e entidades do Poder Executivo Federal a implementarem programas de integridade</a:t>
            </a:r>
            <a:r>
              <a:rPr lang="pt-BR" sz="2400" spc="-1" dirty="0">
                <a:solidFill>
                  <a:srgbClr val="1F4E79"/>
                </a:solidFill>
                <a:uFill>
                  <a:solidFill>
                    <a:srgbClr val="FFFFFF"/>
                  </a:solidFill>
                </a:uFill>
                <a:latin typeface="Calibri"/>
              </a:rPr>
              <a:t>. Uma das principais diretrizes é a criação de canais para denúncias e outros tipos de manifestação.</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pic>
        <p:nvPicPr>
          <p:cNvPr id="6" name="Imagem 5">
            <a:extLst>
              <a:ext uri="{FF2B5EF4-FFF2-40B4-BE49-F238E27FC236}">
                <a16:creationId xmlns:a16="http://schemas.microsoft.com/office/drawing/2014/main" id="{2C1AB628-A628-3148-B0C9-937364CEB1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3090" y="2272474"/>
            <a:ext cx="3022600" cy="3136900"/>
          </a:xfrm>
          <a:prstGeom prst="rect">
            <a:avLst/>
          </a:prstGeom>
        </p:spPr>
      </p:pic>
      <p:sp>
        <p:nvSpPr>
          <p:cNvPr id="9" name="TextShape 1">
            <a:extLst>
              <a:ext uri="{FF2B5EF4-FFF2-40B4-BE49-F238E27FC236}">
                <a16:creationId xmlns:a16="http://schemas.microsoft.com/office/drawing/2014/main" id="{24F15A96-6B11-6542-A8D3-BB1759CA7138}"/>
              </a:ext>
            </a:extLst>
          </p:cNvPr>
          <p:cNvSpPr txBox="1"/>
          <p:nvPr/>
        </p:nvSpPr>
        <p:spPr>
          <a:xfrm>
            <a:off x="2156079" y="5226215"/>
            <a:ext cx="2887298" cy="794403"/>
          </a:xfrm>
          <a:prstGeom prst="rect">
            <a:avLst/>
          </a:prstGeom>
          <a:noFill/>
          <a:ln>
            <a:noFill/>
          </a:ln>
        </p:spPr>
        <p:txBody>
          <a:bodyPr anchor="b"/>
          <a:lstStyle/>
          <a:p>
            <a:pPr algn="ctr">
              <a:lnSpc>
                <a:spcPct val="100000"/>
              </a:lnSpc>
            </a:pPr>
            <a:r>
              <a:rPr lang="pt-BR" sz="1600" b="1" spc="-1" dirty="0">
                <a:solidFill>
                  <a:schemeClr val="bg1">
                    <a:lumMod val="50000"/>
                  </a:schemeClr>
                </a:solidFill>
                <a:uFill>
                  <a:solidFill>
                    <a:srgbClr val="FFFFFF"/>
                  </a:solidFill>
                </a:uFill>
                <a:latin typeface="Calibri"/>
              </a:rPr>
              <a:t>Programa de Fomento à Integridade Pública</a:t>
            </a:r>
            <a:endParaRPr lang="en-US" sz="1600" spc="-1" dirty="0">
              <a:solidFill>
                <a:schemeClr val="bg1">
                  <a:lumMod val="50000"/>
                </a:schemeClr>
              </a:solidFill>
              <a:uFill>
                <a:solidFill>
                  <a:srgbClr val="FFFFFF"/>
                </a:solidFill>
              </a:uFill>
              <a:latin typeface="Calibri" panose="020F0502020204030204" pitchFamily="34" charset="0"/>
              <a:cs typeface="Calibri" panose="020F0502020204030204" pitchFamily="34" charset="0"/>
            </a:endParaRPr>
          </a:p>
        </p:txBody>
      </p:sp>
      <p:sp>
        <p:nvSpPr>
          <p:cNvPr id="10" name="TextShape 1">
            <a:extLst>
              <a:ext uri="{FF2B5EF4-FFF2-40B4-BE49-F238E27FC236}">
                <a16:creationId xmlns:a16="http://schemas.microsoft.com/office/drawing/2014/main" id="{B948E338-790B-3148-A3AB-7F3A1EE471CD}"/>
              </a:ext>
            </a:extLst>
          </p:cNvPr>
          <p:cNvSpPr txBox="1"/>
          <p:nvPr/>
        </p:nvSpPr>
        <p:spPr>
          <a:xfrm>
            <a:off x="1524000" y="1203924"/>
            <a:ext cx="3519377" cy="582346"/>
          </a:xfrm>
          <a:prstGeom prst="rect">
            <a:avLst/>
          </a:prstGeom>
          <a:solidFill>
            <a:srgbClr val="C00000"/>
          </a:solidFill>
          <a:ln>
            <a:noFill/>
          </a:ln>
        </p:spPr>
        <p:txBody>
          <a:bodyPr anchor="b"/>
          <a:lstStyle/>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Entidades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obrigadas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instituir</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canais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denúncia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880537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TextShape 2"/>
          <p:cNvSpPr txBox="1"/>
          <p:nvPr/>
        </p:nvSpPr>
        <p:spPr>
          <a:xfrm>
            <a:off x="2560247" y="2217672"/>
            <a:ext cx="6953760" cy="3821622"/>
          </a:xfrm>
          <a:prstGeom prst="rect">
            <a:avLst/>
          </a:prstGeom>
          <a:noFill/>
          <a:ln>
            <a:noFill/>
          </a:ln>
        </p:spPr>
        <p:txBody>
          <a:bodyPr/>
          <a:lstStyle/>
          <a:p>
            <a:pPr algn="just">
              <a:spcBef>
                <a:spcPts val="1001"/>
              </a:spcBef>
            </a:pPr>
            <a:r>
              <a:rPr lang="pt-BR" sz="2400" b="1" spc="-1" dirty="0">
                <a:solidFill>
                  <a:srgbClr val="1F4E79"/>
                </a:solidFill>
                <a:uFill>
                  <a:solidFill>
                    <a:srgbClr val="FFFFFF"/>
                  </a:solidFill>
                </a:uFill>
                <a:latin typeface="Calibri"/>
              </a:rPr>
              <a:t>Lei nº 13.303/2016 – dispõe sobre o estatuto jurídico da empresa pública, da sociedade de economia mista e de suas subsidiárias.</a:t>
            </a:r>
          </a:p>
          <a:p>
            <a:pPr algn="just">
              <a:spcBef>
                <a:spcPts val="1001"/>
              </a:spcBef>
            </a:pPr>
            <a:endParaRPr lang="pt-BR" sz="2400" spc="-1" dirty="0">
              <a:solidFill>
                <a:srgbClr val="1F4E79"/>
              </a:solidFill>
              <a:uFill>
                <a:solidFill>
                  <a:srgbClr val="FFFFFF"/>
                </a:solidFill>
              </a:uFill>
              <a:latin typeface="Calibri"/>
            </a:endParaRPr>
          </a:p>
          <a:p>
            <a:pPr algn="just">
              <a:lnSpc>
                <a:spcPct val="150000"/>
              </a:lnSpc>
              <a:spcBef>
                <a:spcPts val="1001"/>
              </a:spcBef>
            </a:pPr>
            <a:r>
              <a:rPr lang="pt-BR" sz="2400" b="1" u="sng" spc="-1" dirty="0">
                <a:solidFill>
                  <a:srgbClr val="1F4E79"/>
                </a:solidFill>
                <a:uFill>
                  <a:solidFill>
                    <a:srgbClr val="FFFFFF"/>
                  </a:solidFill>
                </a:uFill>
                <a:latin typeface="Calibri"/>
              </a:rPr>
              <a:t>Determina que empresas estatais </a:t>
            </a:r>
            <a:r>
              <a:rPr lang="pt-BR" sz="2400" spc="-1" dirty="0">
                <a:solidFill>
                  <a:srgbClr val="1F4E79"/>
                </a:solidFill>
                <a:uFill>
                  <a:solidFill>
                    <a:srgbClr val="FFFFFF"/>
                  </a:solidFill>
                </a:uFill>
                <a:latin typeface="Calibri"/>
              </a:rPr>
              <a:t>devem adotar regras de estruturas e práticas de gestão de riscos e controle interno específicos, entre elas a instituição de canais para receber denúncias.</a:t>
            </a: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9ADD3207-7518-0444-92FE-591BD6159618}"/>
              </a:ext>
            </a:extLst>
          </p:cNvPr>
          <p:cNvSpPr txBox="1"/>
          <p:nvPr/>
        </p:nvSpPr>
        <p:spPr>
          <a:xfrm>
            <a:off x="1524000" y="1320882"/>
            <a:ext cx="2477386" cy="550448"/>
          </a:xfrm>
          <a:prstGeom prst="rect">
            <a:avLst/>
          </a:prstGeom>
          <a:solidFill>
            <a:srgbClr val="C00000"/>
          </a:solidFill>
          <a:ln>
            <a:noFill/>
          </a:ln>
        </p:spPr>
        <p:txBody>
          <a:bodyPr anchor="b"/>
          <a:lstStyle/>
          <a:p>
            <a:pPr>
              <a:lnSpc>
                <a:spcPct val="100000"/>
              </a:lnSpc>
            </a:pP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Entidades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obrigadas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a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instituir</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canais</a:t>
            </a:r>
            <a:r>
              <a:rPr lang="en-US" sz="1600"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spc="-1" dirty="0" err="1">
                <a:solidFill>
                  <a:schemeClr val="bg1"/>
                </a:solidFill>
                <a:uFill>
                  <a:solidFill>
                    <a:srgbClr val="FFFFFF"/>
                  </a:solidFill>
                </a:uFill>
                <a:latin typeface="Calibri" panose="020F0502020204030204" pitchFamily="34" charset="0"/>
                <a:cs typeface="Calibri" panose="020F0502020204030204" pitchFamily="34" charset="0"/>
              </a:rPr>
              <a:t>denúncia</a:t>
            </a: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p:txBody>
      </p:sp>
      <p:pic>
        <p:nvPicPr>
          <p:cNvPr id="7" name="Gráfico 6" descr="Edifício">
            <a:extLst>
              <a:ext uri="{FF2B5EF4-FFF2-40B4-BE49-F238E27FC236}">
                <a16:creationId xmlns:a16="http://schemas.microsoft.com/office/drawing/2014/main" id="{49F3C7E7-1771-614A-904E-7D2DAFD0FB8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5847" y="2301949"/>
            <a:ext cx="914400" cy="91440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TextShape 2"/>
          <p:cNvSpPr txBox="1"/>
          <p:nvPr/>
        </p:nvSpPr>
        <p:spPr>
          <a:xfrm>
            <a:off x="2869017" y="2349270"/>
            <a:ext cx="7384312" cy="3987735"/>
          </a:xfrm>
          <a:prstGeom prst="rect">
            <a:avLst/>
          </a:prstGeom>
          <a:noFill/>
          <a:ln>
            <a:noFill/>
          </a:ln>
        </p:spPr>
        <p:txBody>
          <a:bodyPr/>
          <a:lstStyle/>
          <a:p>
            <a:pPr algn="just">
              <a:spcBef>
                <a:spcPts val="1001"/>
              </a:spcBef>
            </a:pPr>
            <a:r>
              <a:rPr lang="pt-BR" sz="2400" b="1" spc="-1" dirty="0">
                <a:solidFill>
                  <a:srgbClr val="1F4E79"/>
                </a:solidFill>
                <a:uFill>
                  <a:solidFill>
                    <a:srgbClr val="FFFFFF"/>
                  </a:solidFill>
                </a:uFill>
                <a:latin typeface="Calibri"/>
              </a:rPr>
              <a:t>Resolução nº 4.433/2015, do Conselho Monetário Nacional; Resolução nº 279/2013, do Conselho Nacional de Seguros Privados e Resolução nº 323/2013 da Agência Nacional de Saúde Suplementar.</a:t>
            </a:r>
          </a:p>
          <a:p>
            <a:pPr algn="just">
              <a:spcBef>
                <a:spcPts val="1001"/>
              </a:spcBef>
            </a:pPr>
            <a:endParaRPr lang="pt-BR" sz="2400" spc="-1" dirty="0">
              <a:solidFill>
                <a:srgbClr val="1F4E79"/>
              </a:solidFill>
              <a:uFill>
                <a:solidFill>
                  <a:srgbClr val="FFFFFF"/>
                </a:solidFill>
              </a:uFill>
              <a:latin typeface="Calibri"/>
            </a:endParaRPr>
          </a:p>
          <a:p>
            <a:pPr algn="just">
              <a:lnSpc>
                <a:spcPct val="150000"/>
              </a:lnSpc>
              <a:spcBef>
                <a:spcPts val="1001"/>
              </a:spcBef>
            </a:pPr>
            <a:r>
              <a:rPr lang="pt-BR" sz="2400" spc="-1" dirty="0">
                <a:solidFill>
                  <a:srgbClr val="1F4E79"/>
                </a:solidFill>
                <a:uFill>
                  <a:solidFill>
                    <a:srgbClr val="FFFFFF"/>
                  </a:solidFill>
                </a:uFill>
                <a:latin typeface="Calibri"/>
              </a:rPr>
              <a:t>Determinam que </a:t>
            </a:r>
            <a:r>
              <a:rPr lang="pt-BR" sz="2400" b="1" u="sng" spc="-1" dirty="0">
                <a:solidFill>
                  <a:srgbClr val="1F4E79"/>
                </a:solidFill>
                <a:uFill>
                  <a:solidFill>
                    <a:srgbClr val="FFFFFF"/>
                  </a:solidFill>
                </a:uFill>
                <a:latin typeface="Calibri"/>
              </a:rPr>
              <a:t>instituições financeiras</a:t>
            </a:r>
            <a:r>
              <a:rPr lang="pt-BR" sz="2400" spc="-1" dirty="0">
                <a:solidFill>
                  <a:srgbClr val="1F4E79"/>
                </a:solidFill>
                <a:uFill>
                  <a:solidFill>
                    <a:srgbClr val="FFFFFF"/>
                  </a:solidFill>
                </a:uFill>
                <a:latin typeface="Calibri"/>
              </a:rPr>
              <a:t>, seguradoras e planos de saúde criem ouvidorias e recebam denúncias. </a:t>
            </a:r>
            <a:endParaRPr lang="pt-BR" sz="3200" spc="-1" dirty="0">
              <a:solidFill>
                <a:srgbClr val="000000"/>
              </a:solidFill>
              <a:uFill>
                <a:solidFill>
                  <a:srgbClr val="FFFFFF"/>
                </a:solidFill>
              </a:uFill>
              <a:latin typeface="Arial"/>
            </a:endParaRPr>
          </a:p>
          <a:p>
            <a:pPr algn="just">
              <a:lnSpc>
                <a:spcPct val="150000"/>
              </a:lnSpc>
              <a:spcBef>
                <a:spcPts val="1001"/>
              </a:spcBef>
            </a:pPr>
            <a:r>
              <a:rPr lang="pt-BR" sz="24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p:txBody>
      </p:sp>
      <p:pic>
        <p:nvPicPr>
          <p:cNvPr id="3" name="Gráfico 2" descr="Email">
            <a:extLst>
              <a:ext uri="{FF2B5EF4-FFF2-40B4-BE49-F238E27FC236}">
                <a16:creationId xmlns:a16="http://schemas.microsoft.com/office/drawing/2014/main" id="{AFC07AE1-DE90-0D47-AA5D-4E773A56FB8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36651" y="4928191"/>
            <a:ext cx="914400" cy="914400"/>
          </a:xfrm>
          <a:prstGeom prst="rect">
            <a:avLst/>
          </a:prstGeom>
        </p:spPr>
      </p:pic>
      <p:sp>
        <p:nvSpPr>
          <p:cNvPr id="5" name="TextShape 1">
            <a:extLst>
              <a:ext uri="{FF2B5EF4-FFF2-40B4-BE49-F238E27FC236}">
                <a16:creationId xmlns:a16="http://schemas.microsoft.com/office/drawing/2014/main" id="{8FF83794-CF9B-4E33-B01A-9B71450770A9}"/>
              </a:ext>
            </a:extLst>
          </p:cNvPr>
          <p:cNvSpPr txBox="1"/>
          <p:nvPr/>
        </p:nvSpPr>
        <p:spPr>
          <a:xfrm>
            <a:off x="1524000" y="1203924"/>
            <a:ext cx="2951544" cy="582346"/>
          </a:xfrm>
          <a:prstGeom prst="rect">
            <a:avLst/>
          </a:prstGeom>
          <a:solidFill>
            <a:srgbClr val="C00000"/>
          </a:solidFill>
          <a:ln>
            <a:noFill/>
          </a:ln>
        </p:spPr>
        <p:txBody>
          <a:bodyPr anchor="b"/>
          <a:lstStyle/>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Entidades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obrigadas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instituir</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canais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denúncia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Shape 1">
            <a:extLst>
              <a:ext uri="{FF2B5EF4-FFF2-40B4-BE49-F238E27FC236}">
                <a16:creationId xmlns:a16="http://schemas.microsoft.com/office/drawing/2014/main" id="{9A08D2D8-60B0-4105-8D94-D875E83C1D3F}"/>
              </a:ext>
            </a:extLst>
          </p:cNvPr>
          <p:cNvSpPr txBox="1"/>
          <p:nvPr/>
        </p:nvSpPr>
        <p:spPr>
          <a:xfrm>
            <a:off x="1524000" y="1105785"/>
            <a:ext cx="2013995" cy="398924"/>
          </a:xfrm>
          <a:prstGeom prst="rect">
            <a:avLst/>
          </a:prstGeom>
          <a:solidFill>
            <a:srgbClr val="C00000"/>
          </a:solidFill>
          <a:ln>
            <a:noFill/>
          </a:ln>
        </p:spPr>
        <p:txBody>
          <a:bodyPr anchor="b"/>
          <a:lstStyle/>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Normas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aplicáveis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2">
            <a:extLst>
              <a:ext uri="{FF2B5EF4-FFF2-40B4-BE49-F238E27FC236}">
                <a16:creationId xmlns:a16="http://schemas.microsoft.com/office/drawing/2014/main" id="{DA5A5231-5598-46F4-AAB1-F6DB8125B14E}"/>
              </a:ext>
            </a:extLst>
          </p:cNvPr>
          <p:cNvSpPr txBox="1"/>
          <p:nvPr/>
        </p:nvSpPr>
        <p:spPr>
          <a:xfrm>
            <a:off x="1795464" y="1504709"/>
            <a:ext cx="8301037" cy="1263205"/>
          </a:xfrm>
          <a:prstGeom prst="rect">
            <a:avLst/>
          </a:prstGeom>
          <a:noFill/>
          <a:ln>
            <a:noFill/>
          </a:ln>
        </p:spPr>
        <p:txBody>
          <a:bodyPr/>
          <a:lstStyle/>
          <a:p>
            <a:pPr algn="ctr">
              <a:lnSpc>
                <a:spcPct val="150000"/>
              </a:lnSpc>
              <a:spcBef>
                <a:spcPts val="1001"/>
              </a:spcBef>
            </a:pPr>
            <a:r>
              <a:rPr lang="pt-BR" sz="4000" b="1" u="sng" spc="-1" dirty="0">
                <a:solidFill>
                  <a:srgbClr val="1F4E79"/>
                </a:solidFill>
                <a:uFill>
                  <a:solidFill>
                    <a:srgbClr val="FFFFFF"/>
                  </a:solidFill>
                </a:uFill>
                <a:latin typeface="Calibri"/>
              </a:rPr>
              <a:t>Decreto nº 9.492/2018</a:t>
            </a:r>
          </a:p>
          <a:p>
            <a:pPr algn="just">
              <a:lnSpc>
                <a:spcPct val="150000"/>
              </a:lnSpc>
              <a:spcBef>
                <a:spcPts val="1001"/>
              </a:spcBef>
            </a:pPr>
            <a:endParaRPr lang="pt-BR" sz="2400" spc="-1" dirty="0">
              <a:solidFill>
                <a:srgbClr val="1F4E79"/>
              </a:solidFill>
              <a:uFill>
                <a:solidFill>
                  <a:srgbClr val="FFFFFF"/>
                </a:solidFill>
              </a:uFill>
              <a:latin typeface="Calibri"/>
            </a:endParaRPr>
          </a:p>
          <a:p>
            <a:pPr algn="just">
              <a:lnSpc>
                <a:spcPct val="150000"/>
              </a:lnSpc>
              <a:spcBef>
                <a:spcPts val="1001"/>
              </a:spcBef>
            </a:pPr>
            <a:r>
              <a:rPr lang="pt-BR" sz="2400" spc="-1" dirty="0">
                <a:solidFill>
                  <a:srgbClr val="1F4E79"/>
                </a:solidFill>
                <a:uFill>
                  <a:solidFill>
                    <a:srgbClr val="FFFFFF"/>
                  </a:solidFill>
                </a:uFill>
                <a:latin typeface="Calibri"/>
              </a:rPr>
              <a:t>Art. 22. A denúncia recebida pela unidade setorial do Sistema de Ouvidoria do Poder Executivo federal </a:t>
            </a:r>
            <a:r>
              <a:rPr lang="pt-BR" sz="2400" b="1" spc="-1" dirty="0">
                <a:solidFill>
                  <a:srgbClr val="1F4E79"/>
                </a:solidFill>
                <a:uFill>
                  <a:solidFill>
                    <a:srgbClr val="FFFFFF"/>
                  </a:solidFill>
                </a:uFill>
                <a:latin typeface="Calibri"/>
              </a:rPr>
              <a:t>será conhecida na hipótese de conter elementos mínimos descritivos de irregularidade </a:t>
            </a:r>
            <a:r>
              <a:rPr lang="pt-BR" sz="2400" spc="-1" dirty="0">
                <a:solidFill>
                  <a:srgbClr val="1F4E79"/>
                </a:solidFill>
                <a:uFill>
                  <a:solidFill>
                    <a:srgbClr val="FFFFFF"/>
                  </a:solidFill>
                </a:uFill>
                <a:latin typeface="Calibri"/>
              </a:rPr>
              <a:t>ou </a:t>
            </a:r>
            <a:r>
              <a:rPr lang="pt-BR" sz="2400" b="1" spc="-1" dirty="0">
                <a:solidFill>
                  <a:srgbClr val="1F4E79"/>
                </a:solidFill>
                <a:uFill>
                  <a:solidFill>
                    <a:srgbClr val="FFFFFF"/>
                  </a:solidFill>
                </a:uFill>
                <a:latin typeface="Calibri"/>
              </a:rPr>
              <a:t>indícios que permitam a administração pública federal a chegar a tais elementos</a:t>
            </a:r>
            <a:r>
              <a:rPr lang="pt-BR" sz="2400" spc="-1" dirty="0">
                <a:solidFill>
                  <a:srgbClr val="1F4E79"/>
                </a:solidFill>
                <a:uFill>
                  <a:solidFill>
                    <a:srgbClr val="FFFFFF"/>
                  </a:solidFill>
                </a:uFill>
                <a:latin typeface="Calibri"/>
              </a:rPr>
              <a:t>.</a:t>
            </a:r>
          </a:p>
          <a:p>
            <a:pPr algn="just">
              <a:lnSpc>
                <a:spcPct val="150000"/>
              </a:lnSpc>
              <a:spcBef>
                <a:spcPts val="1001"/>
              </a:spcBef>
            </a:pPr>
            <a:endParaRPr lang="pt-BR" sz="2400" spc="-1" dirty="0">
              <a:solidFill>
                <a:srgbClr val="1F4E79"/>
              </a:solidFill>
              <a:uFill>
                <a:solidFill>
                  <a:srgbClr val="FFFFFF"/>
                </a:solidFill>
              </a:uFill>
              <a:latin typeface="Calibri"/>
            </a:endParaRPr>
          </a:p>
          <a:p>
            <a:pPr algn="just">
              <a:lnSpc>
                <a:spcPct val="150000"/>
              </a:lnSpc>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i="1" spc="-1" dirty="0">
              <a:solidFill>
                <a:srgbClr val="1F4E79"/>
              </a:solidFill>
              <a:uFill>
                <a:solidFill>
                  <a:srgbClr val="FFFFFF"/>
                </a:solidFill>
              </a:uFill>
              <a:latin typeface="Calibri"/>
            </a:endParaRPr>
          </a:p>
          <a:p>
            <a:pPr algn="just">
              <a:lnSpc>
                <a:spcPct val="150000"/>
              </a:lnSpc>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r>
              <a:rPr lang="pt-BR" sz="24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TextShape 2"/>
          <p:cNvSpPr txBox="1"/>
          <p:nvPr/>
        </p:nvSpPr>
        <p:spPr>
          <a:xfrm>
            <a:off x="2164612" y="1516284"/>
            <a:ext cx="8203020" cy="749654"/>
          </a:xfrm>
          <a:prstGeom prst="rect">
            <a:avLst/>
          </a:prstGeom>
          <a:noFill/>
          <a:ln>
            <a:noFill/>
          </a:ln>
        </p:spPr>
        <p:txBody>
          <a:bodyPr/>
          <a:lstStyle/>
          <a:p>
            <a:pPr algn="ctr">
              <a:lnSpc>
                <a:spcPct val="150000"/>
              </a:lnSpc>
              <a:spcBef>
                <a:spcPts val="1001"/>
              </a:spcBef>
            </a:pPr>
            <a:r>
              <a:rPr lang="pt-BR"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LEI Nº 13.460/2017</a:t>
            </a:r>
          </a:p>
          <a:p>
            <a:pPr algn="just">
              <a:lnSpc>
                <a:spcPct val="150000"/>
              </a:lnSpc>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5" name="Google Shape;130;p21">
            <a:extLst>
              <a:ext uri="{FF2B5EF4-FFF2-40B4-BE49-F238E27FC236}">
                <a16:creationId xmlns:a16="http://schemas.microsoft.com/office/drawing/2014/main" id="{0B70758A-0F87-E147-883A-80685A756881}"/>
              </a:ext>
            </a:extLst>
          </p:cNvPr>
          <p:cNvSpPr txBox="1">
            <a:spLocks/>
          </p:cNvSpPr>
          <p:nvPr/>
        </p:nvSpPr>
        <p:spPr>
          <a:xfrm>
            <a:off x="1621145" y="2462124"/>
            <a:ext cx="4458697" cy="2483554"/>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pt-BR" sz="3000" b="1" dirty="0">
                <a:solidFill>
                  <a:schemeClr val="tx2"/>
                </a:solidFill>
                <a:latin typeface="Calibri" charset="0"/>
                <a:ea typeface="Calibri" charset="0"/>
                <a:cs typeface="Calibri" charset="0"/>
              </a:rPr>
              <a:t>PRAZOS DA OUVIDORIA</a:t>
            </a:r>
            <a:endParaRPr lang="pt-BR" sz="3000" b="1" dirty="0"/>
          </a:p>
          <a:p>
            <a:pPr marL="0" indent="0">
              <a:spcBef>
                <a:spcPts val="600"/>
              </a:spcBef>
              <a:buNone/>
            </a:pPr>
            <a:r>
              <a:rPr lang="pt-BR" sz="2400" spc="-1" dirty="0">
                <a:solidFill>
                  <a:srgbClr val="1F4E79"/>
                </a:solidFill>
                <a:uFill>
                  <a:solidFill>
                    <a:srgbClr val="FFFFFF"/>
                  </a:solidFill>
                </a:uFill>
                <a:latin typeface="Calibri"/>
              </a:rPr>
              <a:t>30 dias, prorrogáveis por mais 30, </a:t>
            </a:r>
            <a:r>
              <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a:rPr>
              <a:t>mediante justificativa</a:t>
            </a:r>
            <a:r>
              <a:rPr lang="pt-BR" sz="2400" spc="-1" dirty="0">
                <a:solidFill>
                  <a:srgbClr val="1F4E79"/>
                </a:solidFill>
                <a:uFill>
                  <a:solidFill>
                    <a:srgbClr val="FFFFFF"/>
                  </a:solidFill>
                </a:uFill>
                <a:latin typeface="Calibri"/>
              </a:rPr>
              <a:t>.</a:t>
            </a:r>
          </a:p>
          <a:p>
            <a:pPr marL="0" indent="0">
              <a:spcBef>
                <a:spcPts val="600"/>
              </a:spcBef>
              <a:buNone/>
            </a:pPr>
            <a:endParaRPr lang="pt-BR" sz="2400" spc="-1" dirty="0">
              <a:solidFill>
                <a:srgbClr val="1F4E79"/>
              </a:solidFill>
              <a:uFill>
                <a:solidFill>
                  <a:srgbClr val="FFFFFF"/>
                </a:solidFill>
              </a:uFill>
              <a:latin typeface="Calibri"/>
            </a:endParaRPr>
          </a:p>
          <a:p>
            <a:pPr marL="0" indent="0">
              <a:spcBef>
                <a:spcPts val="600"/>
              </a:spcBef>
              <a:buNone/>
            </a:pPr>
            <a:r>
              <a:rPr lang="pt-BR" sz="2400" spc="-1" dirty="0">
                <a:solidFill>
                  <a:srgbClr val="1F4E79"/>
                </a:solidFill>
                <a:uFill>
                  <a:solidFill>
                    <a:srgbClr val="FFFFFF"/>
                  </a:solidFill>
                </a:uFill>
                <a:latin typeface="Calibri"/>
              </a:rPr>
              <a:t>Prazos diferenciados: poderão ser menores, de acordo com normativos específicos</a:t>
            </a:r>
            <a:endParaRPr lang="en" sz="2400" b="1" dirty="0"/>
          </a:p>
        </p:txBody>
      </p:sp>
      <p:sp>
        <p:nvSpPr>
          <p:cNvPr id="6" name="Google Shape;130;p21">
            <a:extLst>
              <a:ext uri="{FF2B5EF4-FFF2-40B4-BE49-F238E27FC236}">
                <a16:creationId xmlns:a16="http://schemas.microsoft.com/office/drawing/2014/main" id="{F032BA30-ACD6-5B4B-B103-B7C3A819D705}"/>
              </a:ext>
            </a:extLst>
          </p:cNvPr>
          <p:cNvSpPr txBox="1">
            <a:spLocks/>
          </p:cNvSpPr>
          <p:nvPr/>
        </p:nvSpPr>
        <p:spPr>
          <a:xfrm>
            <a:off x="6266122" y="3983274"/>
            <a:ext cx="3817088" cy="2557982"/>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600"/>
              </a:spcBef>
              <a:buNone/>
            </a:pPr>
            <a:r>
              <a:rPr lang="pt-BR" sz="3000" b="1" dirty="0">
                <a:solidFill>
                  <a:schemeClr val="tx2"/>
                </a:solidFill>
                <a:latin typeface="Calibri" charset="0"/>
                <a:ea typeface="Calibri" charset="0"/>
                <a:cs typeface="Calibri" charset="0"/>
              </a:rPr>
              <a:t>RESPOSTA CONCLUSIVA</a:t>
            </a:r>
            <a:endParaRPr lang="pt-BR" sz="3000" b="1" dirty="0"/>
          </a:p>
          <a:p>
            <a:pPr marL="0" indent="0" algn="r">
              <a:spcBef>
                <a:spcPts val="600"/>
              </a:spcBef>
              <a:buNone/>
            </a:pPr>
            <a:r>
              <a:rPr lang="pt-BR" sz="2400" spc="-1" dirty="0">
                <a:solidFill>
                  <a:srgbClr val="1F4E79"/>
                </a:solidFill>
                <a:uFill>
                  <a:solidFill>
                    <a:srgbClr val="FFFFFF"/>
                  </a:solidFill>
                </a:uFill>
                <a:latin typeface="Calibri"/>
              </a:rPr>
              <a:t>Informa o encaminhamento, ou não, ao órgão de controle interno ou externo responsável pela apuração.</a:t>
            </a:r>
            <a:endParaRPr lang="en" sz="2400" b="1" dirty="0"/>
          </a:p>
        </p:txBody>
      </p:sp>
      <p:sp>
        <p:nvSpPr>
          <p:cNvPr id="7" name="TextShape 1">
            <a:extLst>
              <a:ext uri="{FF2B5EF4-FFF2-40B4-BE49-F238E27FC236}">
                <a16:creationId xmlns:a16="http://schemas.microsoft.com/office/drawing/2014/main" id="{92CC153C-57F5-45E1-B50B-1FBAD37BC9C9}"/>
              </a:ext>
            </a:extLst>
          </p:cNvPr>
          <p:cNvSpPr txBox="1"/>
          <p:nvPr/>
        </p:nvSpPr>
        <p:spPr>
          <a:xfrm>
            <a:off x="1524000" y="1105786"/>
            <a:ext cx="2013995" cy="410499"/>
          </a:xfrm>
          <a:prstGeom prst="rect">
            <a:avLst/>
          </a:prstGeom>
          <a:solidFill>
            <a:srgbClr val="C00000"/>
          </a:solidFill>
          <a:ln>
            <a:noFill/>
          </a:ln>
        </p:spPr>
        <p:txBody>
          <a:bodyPr anchor="b"/>
          <a:lstStyle/>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Normas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aplicáveis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ço Reservado para Conteúdo 8"/>
          <p:cNvGraphicFramePr>
            <a:graphicFrameLocks noGrp="1"/>
          </p:cNvGraphicFramePr>
          <p:nvPr>
            <p:extLst/>
          </p:nvPr>
        </p:nvGraphicFramePr>
        <p:xfrm>
          <a:off x="2783633" y="2812122"/>
          <a:ext cx="6448972" cy="3354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aixaDeTexto 4"/>
          <p:cNvSpPr txBox="1">
            <a:spLocks noChangeArrowheads="1"/>
          </p:cNvSpPr>
          <p:nvPr/>
        </p:nvSpPr>
        <p:spPr bwMode="auto">
          <a:xfrm>
            <a:off x="1957770" y="1694919"/>
            <a:ext cx="8396674" cy="754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lnSpc>
                <a:spcPct val="150000"/>
              </a:lnSpc>
              <a:spcBef>
                <a:spcPts val="1001"/>
              </a:spcBef>
            </a:pPr>
            <a:r>
              <a:rPr lang="pt-BR" altLang="pt-BR" sz="3200" b="1" dirty="0">
                <a:solidFill>
                  <a:schemeClr val="accent1">
                    <a:lumMod val="75000"/>
                  </a:schemeClr>
                </a:solidFill>
                <a:latin typeface="Calibri" panose="020F0502020204030204" pitchFamily="34" charset="0"/>
                <a:cs typeface="Calibri" panose="020F0502020204030204" pitchFamily="34" charset="0"/>
              </a:rPr>
              <a:t>PRAZOS DE ATENDIMENTO – LEI nº 13.460/2017</a:t>
            </a:r>
          </a:p>
        </p:txBody>
      </p:sp>
      <p:sp>
        <p:nvSpPr>
          <p:cNvPr id="6" name="TextShape 1">
            <a:extLst>
              <a:ext uri="{FF2B5EF4-FFF2-40B4-BE49-F238E27FC236}">
                <a16:creationId xmlns:a16="http://schemas.microsoft.com/office/drawing/2014/main" id="{35C17DAB-5B61-4B0C-B171-E239EF97AA86}"/>
              </a:ext>
            </a:extLst>
          </p:cNvPr>
          <p:cNvSpPr txBox="1"/>
          <p:nvPr/>
        </p:nvSpPr>
        <p:spPr>
          <a:xfrm>
            <a:off x="1524000" y="1105785"/>
            <a:ext cx="2013995" cy="398924"/>
          </a:xfrm>
          <a:prstGeom prst="rect">
            <a:avLst/>
          </a:prstGeom>
          <a:solidFill>
            <a:srgbClr val="C00000"/>
          </a:solidFill>
          <a:ln>
            <a:noFill/>
          </a:ln>
        </p:spPr>
        <p:txBody>
          <a:bodyPr anchor="b"/>
          <a:lstStyle/>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Normas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aplicáveis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746991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áfico 8" descr="Chat">
            <a:extLst>
              <a:ext uri="{FF2B5EF4-FFF2-40B4-BE49-F238E27FC236}">
                <a16:creationId xmlns:a16="http://schemas.microsoft.com/office/drawing/2014/main" id="{174C4877-7667-4B48-A37C-DB102EFD82F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867873" y="2050166"/>
            <a:ext cx="914400" cy="914400"/>
          </a:xfrm>
          <a:prstGeom prst="rect">
            <a:avLst/>
          </a:prstGeom>
        </p:spPr>
      </p:pic>
      <p:pic>
        <p:nvPicPr>
          <p:cNvPr id="11" name="Gráfico 10" descr="Banco de dados">
            <a:extLst>
              <a:ext uri="{FF2B5EF4-FFF2-40B4-BE49-F238E27FC236}">
                <a16:creationId xmlns:a16="http://schemas.microsoft.com/office/drawing/2014/main" id="{D7BDE2F6-FA94-4A19-A133-0BAF72CFF1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41756" y="5108777"/>
            <a:ext cx="914400" cy="914400"/>
          </a:xfrm>
          <a:prstGeom prst="rect">
            <a:avLst/>
          </a:prstGeom>
        </p:spPr>
      </p:pic>
      <p:pic>
        <p:nvPicPr>
          <p:cNvPr id="13" name="Gráfico 12" descr="Lupa">
            <a:extLst>
              <a:ext uri="{FF2B5EF4-FFF2-40B4-BE49-F238E27FC236}">
                <a16:creationId xmlns:a16="http://schemas.microsoft.com/office/drawing/2014/main" id="{42F5DC31-56A9-408E-BE74-FAFCA2F3B00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594317" y="2981927"/>
            <a:ext cx="914400" cy="914400"/>
          </a:xfrm>
          <a:prstGeom prst="rect">
            <a:avLst/>
          </a:prstGeom>
        </p:spPr>
      </p:pic>
      <p:sp>
        <p:nvSpPr>
          <p:cNvPr id="14" name="TextShape 1">
            <a:extLst>
              <a:ext uri="{FF2B5EF4-FFF2-40B4-BE49-F238E27FC236}">
                <a16:creationId xmlns:a16="http://schemas.microsoft.com/office/drawing/2014/main" id="{96A19DEF-252B-430F-B029-884BD262212A}"/>
              </a:ext>
            </a:extLst>
          </p:cNvPr>
          <p:cNvSpPr txBox="1"/>
          <p:nvPr/>
        </p:nvSpPr>
        <p:spPr>
          <a:xfrm>
            <a:off x="1524000" y="1215342"/>
            <a:ext cx="3565003" cy="35013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Ouvidoria x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unidade</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apuração</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15" name="CustomShape 3">
            <a:extLst>
              <a:ext uri="{FF2B5EF4-FFF2-40B4-BE49-F238E27FC236}">
                <a16:creationId xmlns:a16="http://schemas.microsoft.com/office/drawing/2014/main" id="{B67E8635-0974-47BD-A828-E09FF0C97A89}"/>
              </a:ext>
            </a:extLst>
          </p:cNvPr>
          <p:cNvSpPr/>
          <p:nvPr/>
        </p:nvSpPr>
        <p:spPr>
          <a:xfrm>
            <a:off x="1696787" y="2497963"/>
            <a:ext cx="3798164" cy="1678329"/>
          </a:xfrm>
          <a:prstGeom prst="rect">
            <a:avLst/>
          </a:prstGeom>
          <a:noFill/>
          <a:ln>
            <a:noFill/>
          </a:ln>
          <a:effectLst/>
        </p:spPr>
        <p:style>
          <a:lnRef idx="0">
            <a:scrgbClr r="0" g="0" b="0"/>
          </a:lnRef>
          <a:fillRef idx="0">
            <a:scrgbClr r="0" g="0" b="0"/>
          </a:fillRef>
          <a:effectRef idx="0">
            <a:scrgbClr r="0" g="0" b="0"/>
          </a:effectRef>
          <a:fontRef idx="minor"/>
        </p:style>
        <p:txBody>
          <a:bodyPr lIns="90000" tIns="45000" rIns="90000" bIns="45000"/>
          <a:lstStyle/>
          <a:p>
            <a:pPr marL="360">
              <a:buClr>
                <a:srgbClr val="1F4E79"/>
              </a:buClr>
            </a:pPr>
            <a:r>
              <a:rPr lang="pt-BR" sz="2400" b="1" spc="-1" dirty="0">
                <a:solidFill>
                  <a:srgbClr val="0070C0"/>
                </a:solidFill>
                <a:uFill>
                  <a:solidFill>
                    <a:srgbClr val="FFFFFF"/>
                  </a:solidFill>
                </a:uFill>
                <a:latin typeface="Calibri" panose="020F0502020204030204" pitchFamily="34" charset="0"/>
              </a:rPr>
              <a:t>OUVIDORIA</a:t>
            </a:r>
          </a:p>
          <a:p>
            <a:pPr marL="360">
              <a:buClr>
                <a:srgbClr val="1F4E79"/>
              </a:buClr>
            </a:pPr>
            <a:r>
              <a:rPr lang="pt-BR" b="1" spc="-1" dirty="0">
                <a:solidFill>
                  <a:srgbClr val="1F4E79"/>
                </a:solidFill>
                <a:uFill>
                  <a:solidFill>
                    <a:srgbClr val="FFFFFF"/>
                  </a:solidFill>
                </a:uFill>
                <a:latin typeface="Calibri" panose="020F0502020204030204" pitchFamily="34" charset="0"/>
              </a:rPr>
              <a:t>Mediação</a:t>
            </a:r>
            <a:r>
              <a:rPr lang="pt-BR" spc="-1" dirty="0">
                <a:solidFill>
                  <a:srgbClr val="1F4E79"/>
                </a:solidFill>
                <a:uFill>
                  <a:solidFill>
                    <a:srgbClr val="FFFFFF"/>
                  </a:solidFill>
                </a:uFill>
                <a:latin typeface="Calibri" panose="020F0502020204030204" pitchFamily="34" charset="0"/>
              </a:rPr>
              <a:t> entre o cidadão e a Administração Pública;</a:t>
            </a:r>
            <a:endParaRPr lang="pt-BR" spc="-1" dirty="0">
              <a:solidFill>
                <a:srgbClr val="000000"/>
              </a:solidFill>
              <a:uFill>
                <a:solidFill>
                  <a:srgbClr val="FFFFFF"/>
                </a:solidFill>
              </a:uFill>
              <a:latin typeface="Calibri" panose="020F0502020204030204" pitchFamily="34" charset="0"/>
            </a:endParaRPr>
          </a:p>
          <a:p>
            <a:pPr marL="360">
              <a:buClr>
                <a:srgbClr val="1F4E79"/>
              </a:buClr>
            </a:pPr>
            <a:r>
              <a:rPr lang="pt-BR" spc="-1" dirty="0">
                <a:solidFill>
                  <a:srgbClr val="1F4E79"/>
                </a:solidFill>
                <a:uFill>
                  <a:solidFill>
                    <a:srgbClr val="FFFFFF"/>
                  </a:solidFill>
                </a:uFill>
                <a:latin typeface="Calibri" panose="020F0502020204030204" pitchFamily="34" charset="0"/>
              </a:rPr>
              <a:t>Decifrar e canalizar as aspirações, por meio de uma </a:t>
            </a:r>
            <a:r>
              <a:rPr lang="pt-BR" b="1" spc="-1" dirty="0">
                <a:solidFill>
                  <a:srgbClr val="1F4E79"/>
                </a:solidFill>
                <a:uFill>
                  <a:solidFill>
                    <a:srgbClr val="FFFFFF"/>
                  </a:solidFill>
                </a:uFill>
                <a:latin typeface="Calibri" panose="020F0502020204030204" pitchFamily="34" charset="0"/>
              </a:rPr>
              <a:t>análise empática.</a:t>
            </a:r>
            <a:endParaRPr lang="pt-BR" b="1" spc="-1" dirty="0">
              <a:solidFill>
                <a:srgbClr val="000000"/>
              </a:solidFill>
              <a:uFill>
                <a:solidFill>
                  <a:srgbClr val="FFFFFF"/>
                </a:solidFill>
              </a:uFill>
              <a:latin typeface="Calibri" panose="020F0502020204030204" pitchFamily="34" charset="0"/>
            </a:endParaRPr>
          </a:p>
        </p:txBody>
      </p:sp>
      <p:sp>
        <p:nvSpPr>
          <p:cNvPr id="17" name="CustomShape 3">
            <a:extLst>
              <a:ext uri="{FF2B5EF4-FFF2-40B4-BE49-F238E27FC236}">
                <a16:creationId xmlns:a16="http://schemas.microsoft.com/office/drawing/2014/main" id="{90CE2392-ADC9-4A58-BAE6-E8ADE5B4024D}"/>
              </a:ext>
            </a:extLst>
          </p:cNvPr>
          <p:cNvSpPr/>
          <p:nvPr/>
        </p:nvSpPr>
        <p:spPr>
          <a:xfrm>
            <a:off x="4956156" y="4502552"/>
            <a:ext cx="3798164" cy="1756458"/>
          </a:xfrm>
          <a:prstGeom prst="rect">
            <a:avLst/>
          </a:prstGeom>
          <a:noFill/>
          <a:ln>
            <a:noFill/>
          </a:ln>
          <a:effectLst/>
        </p:spPr>
        <p:style>
          <a:lnRef idx="0">
            <a:scrgbClr r="0" g="0" b="0"/>
          </a:lnRef>
          <a:fillRef idx="0">
            <a:scrgbClr r="0" g="0" b="0"/>
          </a:fillRef>
          <a:effectRef idx="0">
            <a:scrgbClr r="0" g="0" b="0"/>
          </a:effectRef>
          <a:fontRef idx="minor"/>
        </p:style>
        <p:txBody>
          <a:bodyPr lIns="90000" tIns="45000" rIns="90000" bIns="45000"/>
          <a:lstStyle/>
          <a:p>
            <a:pPr marL="360">
              <a:buClr>
                <a:srgbClr val="1F4E79"/>
              </a:buClr>
            </a:pPr>
            <a:r>
              <a:rPr lang="pt-BR" sz="2400" b="1" spc="-1" dirty="0">
                <a:solidFill>
                  <a:srgbClr val="0070C0"/>
                </a:solidFill>
                <a:uFill>
                  <a:solidFill>
                    <a:srgbClr val="FFFFFF"/>
                  </a:solidFill>
                </a:uFill>
                <a:latin typeface="Calibri" panose="020F0502020204030204" pitchFamily="34" charset="0"/>
              </a:rPr>
              <a:t>OUVIDORIA</a:t>
            </a:r>
          </a:p>
          <a:p>
            <a:pPr marL="360">
              <a:buClr>
                <a:srgbClr val="1F4E79"/>
              </a:buClr>
            </a:pPr>
            <a:r>
              <a:rPr lang="pt-BR" b="1" u="sng" spc="-1" dirty="0">
                <a:solidFill>
                  <a:srgbClr val="1F4E79"/>
                </a:solidFill>
                <a:latin typeface="Calibri" panose="020F0502020204030204" pitchFamily="34" charset="0"/>
              </a:rPr>
              <a:t>Análise preliminar</a:t>
            </a:r>
            <a:r>
              <a:rPr lang="pt-BR" b="1" spc="-1" dirty="0">
                <a:solidFill>
                  <a:srgbClr val="1F4E79"/>
                </a:solidFill>
                <a:latin typeface="Calibri" panose="020F0502020204030204" pitchFamily="34" charset="0"/>
              </a:rPr>
              <a:t> </a:t>
            </a:r>
            <a:r>
              <a:rPr lang="pt-BR" b="1" spc="-1" dirty="0">
                <a:solidFill>
                  <a:srgbClr val="1F4E79"/>
                </a:solidFill>
                <a:uFill>
                  <a:solidFill>
                    <a:srgbClr val="FFFFFF"/>
                  </a:solidFill>
                </a:uFill>
                <a:latin typeface="Calibri" panose="020F0502020204030204" pitchFamily="34" charset="0"/>
              </a:rPr>
              <a:t>da denúncia</a:t>
            </a:r>
            <a:r>
              <a:rPr lang="pt-BR" spc="-1" dirty="0">
                <a:solidFill>
                  <a:srgbClr val="1F4E79"/>
                </a:solidFill>
                <a:uFill>
                  <a:solidFill>
                    <a:srgbClr val="FFFFFF"/>
                  </a:solidFill>
                </a:uFill>
                <a:latin typeface="Calibri" panose="020F0502020204030204" pitchFamily="34" charset="0"/>
              </a:rPr>
              <a:t>. Coleta da maior quantidade possível de elementos de convicção para formar juízo quanto à aptidão da denúncia para apuração</a:t>
            </a:r>
            <a:r>
              <a:rPr lang="pt-BR" spc="-1" dirty="0">
                <a:solidFill>
                  <a:srgbClr val="1F4E79"/>
                </a:solidFill>
                <a:uFill>
                  <a:solidFill>
                    <a:srgbClr val="FFFFFF"/>
                  </a:solidFill>
                </a:uFill>
                <a:latin typeface="Calibri"/>
              </a:rPr>
              <a:t>.</a:t>
            </a:r>
            <a:endParaRPr lang="pt-BR" spc="-1" dirty="0">
              <a:solidFill>
                <a:srgbClr val="000000"/>
              </a:solidFill>
              <a:uFill>
                <a:solidFill>
                  <a:srgbClr val="FFFFFF"/>
                </a:solidFill>
              </a:uFill>
              <a:latin typeface="Arial"/>
            </a:endParaRPr>
          </a:p>
        </p:txBody>
      </p:sp>
      <p:sp>
        <p:nvSpPr>
          <p:cNvPr id="18" name="CustomShape 3">
            <a:extLst>
              <a:ext uri="{FF2B5EF4-FFF2-40B4-BE49-F238E27FC236}">
                <a16:creationId xmlns:a16="http://schemas.microsoft.com/office/drawing/2014/main" id="{92AEEC3A-606B-411B-B2EB-F7AD70AB1E18}"/>
              </a:ext>
            </a:extLst>
          </p:cNvPr>
          <p:cNvSpPr/>
          <p:nvPr/>
        </p:nvSpPr>
        <p:spPr>
          <a:xfrm>
            <a:off x="6524264" y="2139869"/>
            <a:ext cx="3353635" cy="1756458"/>
          </a:xfrm>
          <a:prstGeom prst="rect">
            <a:avLst/>
          </a:prstGeom>
          <a:noFill/>
          <a:ln>
            <a:noFill/>
          </a:ln>
          <a:effectLst/>
        </p:spPr>
        <p:style>
          <a:lnRef idx="0">
            <a:scrgbClr r="0" g="0" b="0"/>
          </a:lnRef>
          <a:fillRef idx="0">
            <a:scrgbClr r="0" g="0" b="0"/>
          </a:fillRef>
          <a:effectRef idx="0">
            <a:scrgbClr r="0" g="0" b="0"/>
          </a:effectRef>
          <a:fontRef idx="minor"/>
        </p:style>
        <p:txBody>
          <a:bodyPr lIns="90000" tIns="45000" rIns="90000" bIns="45000"/>
          <a:lstStyle/>
          <a:p>
            <a:pPr marL="360" algn="ctr">
              <a:buClr>
                <a:srgbClr val="1F4E79"/>
              </a:buClr>
            </a:pPr>
            <a:r>
              <a:rPr lang="pt-BR" sz="2400" b="1" spc="-1" dirty="0">
                <a:solidFill>
                  <a:srgbClr val="0070C0"/>
                </a:solidFill>
                <a:uFill>
                  <a:solidFill>
                    <a:srgbClr val="FFFFFF"/>
                  </a:solidFill>
                </a:uFill>
                <a:latin typeface="Calibri" panose="020F0502020204030204" pitchFamily="34" charset="0"/>
              </a:rPr>
              <a:t>UNIDADE DE APURAÇÃO</a:t>
            </a:r>
          </a:p>
          <a:p>
            <a:pPr marL="360">
              <a:buClr>
                <a:srgbClr val="1F4E79"/>
              </a:buClr>
            </a:pPr>
            <a:r>
              <a:rPr lang="pt-BR" spc="-1" dirty="0">
                <a:solidFill>
                  <a:srgbClr val="1F4E79"/>
                </a:solidFill>
                <a:uFill>
                  <a:solidFill>
                    <a:srgbClr val="FFFFFF"/>
                  </a:solidFill>
                </a:uFill>
                <a:latin typeface="Calibri" panose="020F0502020204030204" pitchFamily="34" charset="0"/>
              </a:rPr>
              <a:t>Procedimentos de </a:t>
            </a:r>
            <a:r>
              <a:rPr lang="pt-BR" b="1" spc="-1" dirty="0">
                <a:solidFill>
                  <a:srgbClr val="1F4E79"/>
                </a:solidFill>
                <a:uFill>
                  <a:solidFill>
                    <a:srgbClr val="FFFFFF"/>
                  </a:solidFill>
                </a:uFill>
                <a:latin typeface="Calibri" panose="020F0502020204030204" pitchFamily="34" charset="0"/>
              </a:rPr>
              <a:t>juízo de admissibilidade ou investigação preliminar</a:t>
            </a:r>
            <a:r>
              <a:rPr lang="pt-BR" spc="-1" dirty="0">
                <a:solidFill>
                  <a:srgbClr val="1F4E79"/>
                </a:solidFill>
                <a:uFill>
                  <a:solidFill>
                    <a:srgbClr val="FFFFFF"/>
                  </a:solidFill>
                </a:uFill>
                <a:latin typeface="Calibri" panose="020F0502020204030204" pitchFamily="34" charset="0"/>
              </a:rPr>
              <a:t>, diferente da análise preliminar da ouvidoria.</a:t>
            </a:r>
            <a:endParaRPr lang="pt-BR"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8663107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9" name="TextShape 2">
            <a:extLst>
              <a:ext uri="{FF2B5EF4-FFF2-40B4-BE49-F238E27FC236}">
                <a16:creationId xmlns:a16="http://schemas.microsoft.com/office/drawing/2014/main" id="{A7A4B997-284A-49CF-A908-B58D5876F009}"/>
              </a:ext>
            </a:extLst>
          </p:cNvPr>
          <p:cNvGraphicFramePr/>
          <p:nvPr>
            <p:extLst/>
          </p:nvPr>
        </p:nvGraphicFramePr>
        <p:xfrm>
          <a:off x="1524000" y="775505"/>
          <a:ext cx="9144000" cy="56137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Shape 1">
            <a:extLst>
              <a:ext uri="{FF2B5EF4-FFF2-40B4-BE49-F238E27FC236}">
                <a16:creationId xmlns:a16="http://schemas.microsoft.com/office/drawing/2014/main" id="{58E7B20C-7EC9-42E7-BD5E-70D2BB743FDF}"/>
              </a:ext>
            </a:extLst>
          </p:cNvPr>
          <p:cNvSpPr txBox="1"/>
          <p:nvPr/>
        </p:nvSpPr>
        <p:spPr>
          <a:xfrm>
            <a:off x="1524001" y="775505"/>
            <a:ext cx="3565003" cy="35013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uFill>
                  <a:solidFill>
                    <a:srgbClr val="FFFFFF"/>
                  </a:solidFill>
                </a:uFill>
                <a:latin typeface="Calibri" panose="020F0502020204030204" pitchFamily="34" charset="0"/>
                <a:cs typeface="Calibri" panose="020F0502020204030204" pitchFamily="34" charset="0"/>
              </a:rPr>
              <a:t>Ouvidoria x </a:t>
            </a:r>
            <a:r>
              <a:rPr lang="en-US" sz="1600" b="1" cap="all" spc="-1" dirty="0" err="1">
                <a:uFill>
                  <a:solidFill>
                    <a:srgbClr val="FFFFFF"/>
                  </a:solidFill>
                </a:uFill>
                <a:latin typeface="Calibri" panose="020F0502020204030204" pitchFamily="34" charset="0"/>
                <a:cs typeface="Calibri" panose="020F0502020204030204" pitchFamily="34" charset="0"/>
              </a:rPr>
              <a:t>unidade</a:t>
            </a:r>
            <a:r>
              <a:rPr lang="en-US" sz="1600" b="1" cap="all" spc="-1" dirty="0">
                <a:uFill>
                  <a:solidFill>
                    <a:srgbClr val="FFFFFF"/>
                  </a:solidFill>
                </a:uFill>
                <a:latin typeface="Calibri" panose="020F0502020204030204" pitchFamily="34" charset="0"/>
                <a:cs typeface="Calibri" panose="020F0502020204030204" pitchFamily="34" charset="0"/>
              </a:rPr>
              <a:t> de </a:t>
            </a:r>
            <a:r>
              <a:rPr lang="en-US" sz="1600" b="1" cap="all" spc="-1" dirty="0" err="1">
                <a:uFill>
                  <a:solidFill>
                    <a:srgbClr val="FFFFFF"/>
                  </a:solidFill>
                </a:uFill>
                <a:latin typeface="Calibri" panose="020F0502020204030204" pitchFamily="34" charset="0"/>
                <a:cs typeface="Calibri" panose="020F0502020204030204" pitchFamily="34" charset="0"/>
              </a:rPr>
              <a:t>apuração</a:t>
            </a:r>
            <a:endParaRPr lang="en-US" sz="1600" b="1" cap="all" spc="-1" dirty="0">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extShape 2"/>
          <p:cNvSpPr txBox="1"/>
          <p:nvPr/>
        </p:nvSpPr>
        <p:spPr>
          <a:xfrm>
            <a:off x="2570880" y="1895040"/>
            <a:ext cx="6953760" cy="4359600"/>
          </a:xfrm>
          <a:prstGeom prst="rect">
            <a:avLst/>
          </a:prstGeom>
          <a:noFill/>
          <a:ln>
            <a:noFill/>
          </a:ln>
        </p:spPr>
        <p:txBody>
          <a:bodyPr/>
          <a:lstStyle/>
          <a:p>
            <a:pPr algn="ctr">
              <a:spcBef>
                <a:spcPts val="1001"/>
              </a:spcBef>
            </a:pP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400" b="1" spc="-1" dirty="0">
                <a:solidFill>
                  <a:srgbClr val="1F4E79"/>
                </a:solidFill>
                <a:uFill>
                  <a:solidFill>
                    <a:srgbClr val="FFFFFF"/>
                  </a:solidFill>
                </a:uFill>
                <a:latin typeface="Calibri"/>
              </a:rPr>
              <a:t>Representação</a:t>
            </a:r>
            <a:r>
              <a:rPr lang="pt-BR" sz="2400" spc="-1" dirty="0">
                <a:solidFill>
                  <a:srgbClr val="1F4E79"/>
                </a:solidFill>
                <a:uFill>
                  <a:solidFill>
                    <a:srgbClr val="FFFFFF"/>
                  </a:solidFill>
                </a:uFill>
                <a:latin typeface="Calibri"/>
              </a:rPr>
              <a:t>: encaminhada por órgãos ou entidades públicas ou servidor público que tem conhecimento de irregularidade, conforme disposto na Lei nº 8.112/90;</a:t>
            </a:r>
            <a:endParaRPr lang="pt-BR" sz="3200" spc="-1" dirty="0">
              <a:solidFill>
                <a:srgbClr val="000000"/>
              </a:solidFill>
              <a:uFill>
                <a:solidFill>
                  <a:srgbClr val="FFFFFF"/>
                </a:solidFill>
              </a:uFill>
              <a:latin typeface="Arial"/>
            </a:endParaRPr>
          </a:p>
          <a:p>
            <a:pPr>
              <a:spcBef>
                <a:spcPts val="1001"/>
              </a:spcBef>
            </a:pP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400" b="1" spc="-1" dirty="0">
                <a:solidFill>
                  <a:srgbClr val="1F4E79"/>
                </a:solidFill>
                <a:uFill>
                  <a:solidFill>
                    <a:srgbClr val="FFFFFF"/>
                  </a:solidFill>
                </a:uFill>
                <a:latin typeface="Calibri"/>
              </a:rPr>
              <a:t>Denúncia</a:t>
            </a:r>
            <a:r>
              <a:rPr lang="pt-BR" sz="2400" spc="-1" dirty="0">
                <a:solidFill>
                  <a:srgbClr val="1F4E79"/>
                </a:solidFill>
                <a:uFill>
                  <a:solidFill>
                    <a:srgbClr val="FFFFFF"/>
                  </a:solidFill>
                </a:uFill>
                <a:latin typeface="Calibri"/>
              </a:rPr>
              <a:t>: encaminhadas por cidadão ou pessoa jurídica.   </a:t>
            </a: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C44FA8BA-9342-4423-80DE-AA803F7617D4}"/>
              </a:ext>
            </a:extLst>
          </p:cNvPr>
          <p:cNvSpPr txBox="1"/>
          <p:nvPr/>
        </p:nvSpPr>
        <p:spPr>
          <a:xfrm>
            <a:off x="1524000" y="1215342"/>
            <a:ext cx="3565003" cy="35013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Ouvidoria x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unidade</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apuração</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8" name="Google Shape;78;p15"/>
          <p:cNvSpPr txBox="1">
            <a:spLocks noGrp="1"/>
          </p:cNvSpPr>
          <p:nvPr>
            <p:ph type="sldNum" idx="12"/>
          </p:nvPr>
        </p:nvSpPr>
        <p:spPr>
          <a:xfrm>
            <a:off x="1633075" y="1003274"/>
            <a:ext cx="1807200" cy="1252800"/>
          </a:xfrm>
          <a:prstGeom prst="rect">
            <a:avLst/>
          </a:prstGeom>
        </p:spPr>
        <p:txBody>
          <a:bodyPr spcFirstLastPara="1" vert="horz" wrap="square" lIns="91425" tIns="91425" rIns="91425" bIns="91425" rtlCol="0" anchor="t" anchorCtr="0">
            <a:noAutofit/>
          </a:bodyPr>
          <a:lstStyle/>
          <a:p>
            <a:fld id="{00000000-1234-1234-1234-123412341234}" type="slidenum">
              <a:rPr lang="en">
                <a:solidFill>
                  <a:srgbClr val="FFFFFF"/>
                </a:solidFill>
              </a:rPr>
              <a:pPr/>
              <a:t>3</a:t>
            </a:fld>
            <a:endParaRPr>
              <a:solidFill>
                <a:srgbClr val="FFFFFF"/>
              </a:solidFill>
            </a:endParaRPr>
          </a:p>
        </p:txBody>
      </p:sp>
      <p:sp>
        <p:nvSpPr>
          <p:cNvPr id="5" name="Título 4">
            <a:extLst>
              <a:ext uri="{FF2B5EF4-FFF2-40B4-BE49-F238E27FC236}">
                <a16:creationId xmlns:a16="http://schemas.microsoft.com/office/drawing/2014/main" id="{F210902A-431D-428F-8DAE-96B97FE74932}"/>
              </a:ext>
            </a:extLst>
          </p:cNvPr>
          <p:cNvSpPr txBox="1">
            <a:spLocks/>
          </p:cNvSpPr>
          <p:nvPr/>
        </p:nvSpPr>
        <p:spPr>
          <a:xfrm>
            <a:off x="1692975" y="1573962"/>
            <a:ext cx="3901545" cy="151815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3200" b="1" dirty="0">
                <a:solidFill>
                  <a:srgbClr val="0070C0"/>
                </a:solidFill>
                <a:latin typeface="Calibri" panose="020F0502020204030204" pitchFamily="34" charset="0"/>
              </a:rPr>
              <a:t>Conhecendo a Controladoria-Geral da União - CGU</a:t>
            </a:r>
          </a:p>
        </p:txBody>
      </p:sp>
      <p:sp>
        <p:nvSpPr>
          <p:cNvPr id="6" name="CaixaDeTexto 5">
            <a:extLst>
              <a:ext uri="{FF2B5EF4-FFF2-40B4-BE49-F238E27FC236}">
                <a16:creationId xmlns:a16="http://schemas.microsoft.com/office/drawing/2014/main" id="{FC70967C-E404-4823-99C3-4CA70B94ACBF}"/>
              </a:ext>
            </a:extLst>
          </p:cNvPr>
          <p:cNvSpPr txBox="1"/>
          <p:nvPr/>
        </p:nvSpPr>
        <p:spPr>
          <a:xfrm>
            <a:off x="1761319" y="3211912"/>
            <a:ext cx="3764859" cy="2554545"/>
          </a:xfrm>
          <a:prstGeom prst="rect">
            <a:avLst/>
          </a:prstGeom>
          <a:noFill/>
        </p:spPr>
        <p:txBody>
          <a:bodyPr wrap="square" rtlCol="0">
            <a:spAutoFit/>
          </a:bodyPr>
          <a:lstStyle/>
          <a:p>
            <a:pPr algn="just"/>
            <a:r>
              <a:rPr lang="pt-BR" sz="2000" b="1" dirty="0">
                <a:latin typeface="Calibri" panose="020F0502020204030204" pitchFamily="34" charset="0"/>
              </a:rPr>
              <a:t>A CGU é o Órgão Central de Controle Interno do Poder Executivo Federal. </a:t>
            </a:r>
          </a:p>
          <a:p>
            <a:pPr algn="just"/>
            <a:endParaRPr lang="pt-BR" sz="2000" b="1" dirty="0">
              <a:latin typeface="Calibri" panose="020F0502020204030204" pitchFamily="34" charset="0"/>
            </a:endParaRPr>
          </a:p>
          <a:p>
            <a:pPr algn="just"/>
            <a:r>
              <a:rPr lang="pt-BR" sz="2000" b="1" dirty="0">
                <a:latin typeface="Calibri" panose="020F0502020204030204" pitchFamily="34" charset="0"/>
              </a:rPr>
              <a:t>É formada por cinco órgãos singulares mais as unidades regionais em todos os Estados da Federação</a:t>
            </a:r>
            <a:endParaRPr lang="pt-BR" sz="2000" b="1" kern="0" dirty="0">
              <a:latin typeface="Calibri" panose="020F0502020204030204" pitchFamily="34" charset="0"/>
            </a:endParaRPr>
          </a:p>
        </p:txBody>
      </p:sp>
      <p:pic>
        <p:nvPicPr>
          <p:cNvPr id="2" name="Imagem 1"/>
          <p:cNvPicPr>
            <a:picLocks noChangeAspect="1"/>
          </p:cNvPicPr>
          <p:nvPr/>
        </p:nvPicPr>
        <p:blipFill>
          <a:blip r:embed="rId3"/>
          <a:stretch>
            <a:fillRect/>
          </a:stretch>
        </p:blipFill>
        <p:spPr>
          <a:xfrm>
            <a:off x="655782" y="87551"/>
            <a:ext cx="10092930" cy="6770449"/>
          </a:xfrm>
          <a:prstGeom prst="rect">
            <a:avLst/>
          </a:prstGeom>
          <a:ln w="63500">
            <a:solidFill>
              <a:schemeClr val="tx1"/>
            </a:solidFill>
          </a:ln>
        </p:spPr>
      </p:pic>
    </p:spTree>
    <p:extLst>
      <p:ext uri="{BB962C8B-B14F-4D97-AF65-F5344CB8AC3E}">
        <p14:creationId xmlns:p14="http://schemas.microsoft.com/office/powerpoint/2010/main" val="15926883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extShape 1"/>
          <p:cNvSpPr txBox="1"/>
          <p:nvPr/>
        </p:nvSpPr>
        <p:spPr>
          <a:xfrm>
            <a:off x="1677726" y="1313334"/>
            <a:ext cx="8990275" cy="846666"/>
          </a:xfrm>
          <a:prstGeom prst="rect">
            <a:avLst/>
          </a:prstGeom>
          <a:noFill/>
          <a:ln>
            <a:noFill/>
          </a:ln>
        </p:spPr>
        <p:txBody>
          <a:bodyPr anchor="b"/>
          <a:lstStyle/>
          <a:p>
            <a:pPr algn="ctr">
              <a:lnSpc>
                <a:spcPct val="100000"/>
              </a:lnSpc>
            </a:pPr>
            <a:r>
              <a:rPr lang="en-US" sz="30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RESTRIÇÃO DE ACESSO E PROTEÇÃO DO DENUNCIANTE</a:t>
            </a:r>
          </a:p>
        </p:txBody>
      </p:sp>
      <p:sp>
        <p:nvSpPr>
          <p:cNvPr id="201" name="TextShape 2"/>
          <p:cNvSpPr txBox="1"/>
          <p:nvPr/>
        </p:nvSpPr>
        <p:spPr>
          <a:xfrm>
            <a:off x="2531280" y="2160000"/>
            <a:ext cx="6927120" cy="3882600"/>
          </a:xfrm>
          <a:prstGeom prst="rect">
            <a:avLst/>
          </a:prstGeom>
          <a:noFill/>
          <a:ln>
            <a:noFill/>
          </a:ln>
        </p:spPr>
        <p:txBody>
          <a:bodyPr/>
          <a:lstStyle/>
          <a:p>
            <a:pPr algn="just">
              <a:lnSpc>
                <a:spcPct val="150000"/>
              </a:lnSpc>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r>
              <a:rPr lang="pt-BR" sz="2800" spc="-1" dirty="0">
                <a:solidFill>
                  <a:srgbClr val="1F4E79"/>
                </a:solidFill>
                <a:uFill>
                  <a:solidFill>
                    <a:srgbClr val="FFFFFF"/>
                  </a:solidFill>
                </a:uFill>
                <a:latin typeface="Calibri"/>
              </a:rPr>
              <a:t>A </a:t>
            </a:r>
            <a:r>
              <a:rPr lang="pt-BR" sz="2800" b="1" spc="-1" dirty="0">
                <a:solidFill>
                  <a:schemeClr val="accent1">
                    <a:lumMod val="75000"/>
                  </a:schemeClr>
                </a:solidFill>
                <a:uFill>
                  <a:solidFill>
                    <a:srgbClr val="FFFFFF"/>
                  </a:solidFill>
                </a:uFill>
                <a:latin typeface="Calibri"/>
              </a:rPr>
              <a:t>proteção do denunciante </a:t>
            </a:r>
            <a:r>
              <a:rPr lang="pt-BR" sz="2800" spc="-1" dirty="0">
                <a:solidFill>
                  <a:srgbClr val="1F4E79"/>
                </a:solidFill>
                <a:uFill>
                  <a:solidFill>
                    <a:srgbClr val="FFFFFF"/>
                  </a:solidFill>
                </a:uFill>
                <a:latin typeface="Calibri"/>
              </a:rPr>
              <a:t>deve ser encarada como uma estratégia de combate à corrupção e à pratica de outros ilícitos.</a:t>
            </a: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TextShape 2"/>
          <p:cNvSpPr txBox="1"/>
          <p:nvPr/>
        </p:nvSpPr>
        <p:spPr>
          <a:xfrm>
            <a:off x="2403676" y="3434473"/>
            <a:ext cx="7592992" cy="2457042"/>
          </a:xfrm>
          <a:prstGeom prst="rect">
            <a:avLst/>
          </a:prstGeom>
          <a:noFill/>
          <a:ln>
            <a:noFill/>
          </a:ln>
        </p:spPr>
        <p:txBody>
          <a:bodyPr/>
          <a:lstStyle/>
          <a:p>
            <a:pPr marL="360" algn="just">
              <a:spcBef>
                <a:spcPts val="1001"/>
              </a:spcBef>
              <a:buClr>
                <a:srgbClr val="1F4E79"/>
              </a:buClr>
            </a:pPr>
            <a:r>
              <a:rPr lang="pt-BR" sz="2400" spc="-1" dirty="0">
                <a:solidFill>
                  <a:srgbClr val="1F4E79"/>
                </a:solidFill>
                <a:uFill>
                  <a:solidFill>
                    <a:srgbClr val="FFFFFF"/>
                  </a:solidFill>
                </a:uFill>
                <a:latin typeface="Calibri"/>
              </a:rPr>
              <a:t>O Art. 4º, inciso III, da Lei nº 12.527/2011- LAI conceitua os termos informação </a:t>
            </a:r>
            <a:r>
              <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a:rPr>
              <a:t>sigilosa</a:t>
            </a:r>
            <a:r>
              <a:rPr lang="pt-BR" sz="2400" spc="-1" dirty="0">
                <a:solidFill>
                  <a:srgbClr val="1F4E79"/>
                </a:solidFill>
                <a:uFill>
                  <a:solidFill>
                    <a:srgbClr val="FFFFFF"/>
                  </a:solidFill>
                </a:uFill>
                <a:latin typeface="Calibri"/>
              </a:rPr>
              <a:t> como </a:t>
            </a:r>
            <a:r>
              <a:rPr lang="pt-BR" sz="2400" i="1" spc="-1" dirty="0">
                <a:solidFill>
                  <a:srgbClr val="1F4E79"/>
                </a:solidFill>
                <a:uFill>
                  <a:solidFill>
                    <a:srgbClr val="FFFFFF"/>
                  </a:solidFill>
                </a:uFill>
                <a:latin typeface="Calibri"/>
              </a:rPr>
              <a:t>aquela </a:t>
            </a:r>
            <a:r>
              <a:rPr lang="pt-BR" sz="2400" i="1" spc="-1" dirty="0">
                <a:solidFill>
                  <a:srgbClr val="1F4E79"/>
                </a:solidFill>
                <a:effectLst>
                  <a:outerShdw blurRad="38100" dist="38100" dir="2700000" algn="tl">
                    <a:srgbClr val="000000">
                      <a:alpha val="43137"/>
                    </a:srgbClr>
                  </a:outerShdw>
                </a:effectLst>
                <a:uFill>
                  <a:solidFill>
                    <a:srgbClr val="FFFFFF"/>
                  </a:solidFill>
                </a:uFill>
                <a:latin typeface="Calibri"/>
              </a:rPr>
              <a:t>submetida temporariamente à restrição de acesso</a:t>
            </a:r>
            <a:r>
              <a:rPr lang="pt-BR" sz="2400" i="1" spc="-1" dirty="0">
                <a:solidFill>
                  <a:srgbClr val="1F4E79"/>
                </a:solidFill>
                <a:uFill>
                  <a:solidFill>
                    <a:srgbClr val="FFFFFF"/>
                  </a:solidFill>
                </a:uFill>
                <a:latin typeface="Calibri"/>
              </a:rPr>
              <a:t> público em razão de sua imprescindibilidade para a segurança da sociedade e do Estado</a:t>
            </a:r>
            <a:r>
              <a:rPr lang="pt-BR" sz="2400" spc="-1" dirty="0">
                <a:solidFill>
                  <a:srgbClr val="1F4E79"/>
                </a:solidFill>
                <a:uFill>
                  <a:solidFill>
                    <a:srgbClr val="FFFFFF"/>
                  </a:solidFill>
                </a:uFill>
                <a:latin typeface="Calibri"/>
              </a:rPr>
              <a:t>. </a:t>
            </a:r>
          </a:p>
          <a:p>
            <a:pPr marL="360" algn="just">
              <a:spcBef>
                <a:spcPts val="1001"/>
              </a:spcBef>
              <a:buClr>
                <a:srgbClr val="1F4E79"/>
              </a:buClr>
            </a:pPr>
            <a:r>
              <a:rPr lang="pt-BR" sz="2400" spc="-1" dirty="0">
                <a:solidFill>
                  <a:srgbClr val="1F4E79"/>
                </a:solidFill>
                <a:uFill>
                  <a:solidFill>
                    <a:srgbClr val="FFFFFF"/>
                  </a:solidFill>
                </a:uFill>
                <a:latin typeface="Calibri"/>
              </a:rPr>
              <a:t>Classificadas em ultrassecreta, secreta ou reservada. </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828DC8CC-1667-4AA2-848C-1CB484AEF6CE}"/>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5" name="TextShape 1">
            <a:extLst>
              <a:ext uri="{FF2B5EF4-FFF2-40B4-BE49-F238E27FC236}">
                <a16:creationId xmlns:a16="http://schemas.microsoft.com/office/drawing/2014/main" id="{D3E0B886-3CC8-4132-AB6E-0F78CDCB846E}"/>
              </a:ext>
            </a:extLst>
          </p:cNvPr>
          <p:cNvSpPr txBox="1"/>
          <p:nvPr/>
        </p:nvSpPr>
        <p:spPr>
          <a:xfrm>
            <a:off x="1705035" y="2167792"/>
            <a:ext cx="8990275" cy="846666"/>
          </a:xfrm>
          <a:prstGeom prst="rect">
            <a:avLst/>
          </a:prstGeom>
          <a:noFill/>
          <a:ln>
            <a:noFill/>
          </a:ln>
        </p:spPr>
        <p:txBody>
          <a:bodyPr anchor="b"/>
          <a:lstStyle/>
          <a:p>
            <a:pPr algn="ct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DIFERENÇA ENTRE INFORMAÇÃO SIGILOSA E INFORMAÇÃO PESSOAL</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TextShape 2"/>
          <p:cNvSpPr txBox="1"/>
          <p:nvPr/>
        </p:nvSpPr>
        <p:spPr>
          <a:xfrm>
            <a:off x="2403677" y="3133530"/>
            <a:ext cx="7569843" cy="3163098"/>
          </a:xfrm>
          <a:prstGeom prst="rect">
            <a:avLst/>
          </a:prstGeom>
          <a:noFill/>
          <a:ln>
            <a:noFill/>
          </a:ln>
        </p:spPr>
        <p:txBody>
          <a:bodyPr/>
          <a:lstStyle/>
          <a:p>
            <a:pPr algn="just">
              <a:spcBef>
                <a:spcPts val="1001"/>
              </a:spcBef>
            </a:pPr>
            <a:r>
              <a:rPr lang="pt-BR" sz="2400" spc="-1" dirty="0">
                <a:solidFill>
                  <a:srgbClr val="1F4E79"/>
                </a:solidFill>
                <a:uFill>
                  <a:solidFill>
                    <a:srgbClr val="FFFFFF"/>
                  </a:solidFill>
                </a:uFill>
                <a:latin typeface="Calibri"/>
              </a:rPr>
              <a:t>A proteção das informações pessoais está prevista no art. 31 da Lei nº 12.527/2011 - LAI  </a:t>
            </a:r>
            <a:r>
              <a:rPr lang="pt-BR" sz="2400" b="1" spc="-1" dirty="0">
                <a:solidFill>
                  <a:srgbClr val="1F4E79"/>
                </a:solidFill>
                <a:uFill>
                  <a:solidFill>
                    <a:srgbClr val="FFFFFF"/>
                  </a:solidFill>
                </a:uFill>
                <a:latin typeface="Calibri"/>
              </a:rPr>
              <a:t>e são protegidas por até 100 </a:t>
            </a:r>
            <a:r>
              <a:rPr lang="pt-BR" sz="2400" spc="-1" dirty="0">
                <a:solidFill>
                  <a:srgbClr val="1F4E79"/>
                </a:solidFill>
                <a:uFill>
                  <a:solidFill>
                    <a:srgbClr val="FFFFFF"/>
                  </a:solidFill>
                </a:uFill>
                <a:latin typeface="Calibri"/>
              </a:rPr>
              <a:t>anos a contar de sua data de produção, independentemente de serem informações classificadas como sigilosas ou não. Poderão ser divulgadas ou acessada por terceiros nos casos de previsão legal ou consentimento expresso da pessoa a que elas se referirem. </a:t>
            </a:r>
            <a:endParaRPr lang="pt-BR" sz="3200"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210645B0-6FCC-40FC-BD9C-4CF1DA2DCDA5}"/>
              </a:ext>
            </a:extLst>
          </p:cNvPr>
          <p:cNvSpPr txBox="1"/>
          <p:nvPr/>
        </p:nvSpPr>
        <p:spPr>
          <a:xfrm>
            <a:off x="1705035" y="2167792"/>
            <a:ext cx="8990275" cy="846666"/>
          </a:xfrm>
          <a:prstGeom prst="rect">
            <a:avLst/>
          </a:prstGeom>
          <a:noFill/>
          <a:ln>
            <a:noFill/>
          </a:ln>
        </p:spPr>
        <p:txBody>
          <a:bodyPr anchor="b"/>
          <a:lstStyle/>
          <a:p>
            <a:pPr algn="ct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DIFERENÇA ENTRE INFORMAÇÃO SIGILOSA E INFORMAÇÃO PESSOAL</a:t>
            </a:r>
          </a:p>
        </p:txBody>
      </p:sp>
      <p:sp>
        <p:nvSpPr>
          <p:cNvPr id="7" name="TextShape 1">
            <a:extLst>
              <a:ext uri="{FF2B5EF4-FFF2-40B4-BE49-F238E27FC236}">
                <a16:creationId xmlns:a16="http://schemas.microsoft.com/office/drawing/2014/main" id="{3E2F63E5-77BD-4D53-8550-32FE14F7E416}"/>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TextShape 2"/>
          <p:cNvSpPr txBox="1"/>
          <p:nvPr/>
        </p:nvSpPr>
        <p:spPr>
          <a:xfrm>
            <a:off x="1982827" y="3321933"/>
            <a:ext cx="8403220" cy="2824224"/>
          </a:xfrm>
          <a:prstGeom prst="rect">
            <a:avLst/>
          </a:prstGeom>
          <a:noFill/>
          <a:ln>
            <a:noFill/>
          </a:ln>
        </p:spPr>
        <p:txBody>
          <a:bodyPr/>
          <a:lstStyle/>
          <a:p>
            <a:pPr marL="342900" indent="-342900" algn="just">
              <a:spcBef>
                <a:spcPts val="1001"/>
              </a:spcBef>
              <a:buFont typeface="Arial" panose="020B0604020202020204" pitchFamily="34" charset="0"/>
              <a:buChar char="•"/>
            </a:pPr>
            <a:r>
              <a:rPr lang="pt-BR" sz="2400" spc="-1" dirty="0">
                <a:solidFill>
                  <a:srgbClr val="1F4E79"/>
                </a:solidFill>
                <a:uFill>
                  <a:solidFill>
                    <a:srgbClr val="FFFFFF"/>
                  </a:solidFill>
                </a:uFill>
                <a:latin typeface="Calibri"/>
              </a:rPr>
              <a:t>Convenção das Nações Unidas contra a Corrupção, art. 33:</a:t>
            </a:r>
            <a:endParaRPr lang="pt-BR" sz="3200" spc="-1" dirty="0">
              <a:solidFill>
                <a:srgbClr val="000000"/>
              </a:solidFill>
              <a:uFill>
                <a:solidFill>
                  <a:srgbClr val="FFFFFF"/>
                </a:solidFill>
              </a:uFill>
              <a:latin typeface="Arial"/>
            </a:endParaRPr>
          </a:p>
          <a:p>
            <a:pPr algn="just">
              <a:spcBef>
                <a:spcPts val="1001"/>
              </a:spcBef>
            </a:pPr>
            <a:r>
              <a:rPr lang="pt-BR" sz="2200" i="1" spc="-1" dirty="0">
                <a:solidFill>
                  <a:srgbClr val="1F4E79"/>
                </a:solidFill>
                <a:uFill>
                  <a:solidFill>
                    <a:srgbClr val="FFFFFF"/>
                  </a:solidFill>
                </a:uFill>
                <a:latin typeface="Calibri"/>
              </a:rPr>
              <a:t>“</a:t>
            </a:r>
            <a:r>
              <a:rPr lang="pt-BR" sz="2200" b="1" i="1" spc="-1" dirty="0">
                <a:solidFill>
                  <a:srgbClr val="1F4E79"/>
                </a:solidFill>
                <a:uFill>
                  <a:solidFill>
                    <a:srgbClr val="FFFFFF"/>
                  </a:solidFill>
                </a:uFill>
                <a:latin typeface="Calibri"/>
              </a:rPr>
              <a:t>Proteção aos denunciantes </a:t>
            </a:r>
            <a:r>
              <a:rPr lang="pt-BR" sz="2200" i="1" spc="-1" dirty="0">
                <a:solidFill>
                  <a:srgbClr val="1F4E79"/>
                </a:solidFill>
                <a:uFill>
                  <a:solidFill>
                    <a:srgbClr val="FFFFFF"/>
                  </a:solidFill>
                </a:uFill>
                <a:latin typeface="Calibri"/>
              </a:rPr>
              <a:t>- Cada Estado Parte considerará a possibilidade de incorporar em seu ordenamento jurídico interno medidas apropriadas para proporcionar </a:t>
            </a:r>
            <a:r>
              <a:rPr lang="pt-BR" sz="2200" i="1" u="sng" spc="-1" dirty="0">
                <a:solidFill>
                  <a:srgbClr val="1F4E79"/>
                </a:solidFill>
                <a:uFill>
                  <a:solidFill>
                    <a:srgbClr val="FFFFFF"/>
                  </a:solidFill>
                </a:uFill>
                <a:latin typeface="Calibri"/>
              </a:rPr>
              <a:t>proteção contra todo trato injusto às pessoas que denunciem ante as autoridades competentes, de boa-fé e com motivos razoáveis</a:t>
            </a:r>
            <a:r>
              <a:rPr lang="pt-BR" sz="2200" i="1" spc="-1" dirty="0">
                <a:solidFill>
                  <a:srgbClr val="1F4E79"/>
                </a:solidFill>
                <a:uFill>
                  <a:solidFill>
                    <a:srgbClr val="FFFFFF"/>
                  </a:solidFill>
                </a:uFill>
                <a:latin typeface="Calibri"/>
              </a:rPr>
              <a:t>, quaisquer feitos relacionados com os delitos qualificados de acordo com a presente Convenção”.</a:t>
            </a:r>
            <a:endParaRPr lang="pt-BR" sz="3200" spc="-1" dirty="0">
              <a:solidFill>
                <a:srgbClr val="000000"/>
              </a:solidFill>
              <a:uFill>
                <a:solidFill>
                  <a:srgbClr val="FFFFFF"/>
                </a:solidFill>
              </a:uFill>
              <a:latin typeface="Arial"/>
            </a:endParaRPr>
          </a:p>
          <a:p>
            <a:pPr algn="just">
              <a:spcBef>
                <a:spcPts val="1001"/>
              </a:spcBef>
            </a:pPr>
            <a:r>
              <a:rPr lang="pt-BR" sz="22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D6694126-B16D-45FE-B23F-1D7BE385E212}"/>
              </a:ext>
            </a:extLst>
          </p:cNvPr>
          <p:cNvSpPr txBox="1"/>
          <p:nvPr/>
        </p:nvSpPr>
        <p:spPr>
          <a:xfrm>
            <a:off x="1689300" y="2227269"/>
            <a:ext cx="8990275" cy="846666"/>
          </a:xfrm>
          <a:prstGeom prst="rect">
            <a:avLst/>
          </a:prstGeom>
          <a:noFill/>
          <a:ln>
            <a:noFill/>
          </a:ln>
        </p:spPr>
        <p:txBody>
          <a:bodyPr anchor="b"/>
          <a:lstStyle/>
          <a:p>
            <a:pPr algn="ct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NORMAS INTERNACIONAIS QUE PREVEEM A PROTEÇÃO AO DENUNCIANTE</a:t>
            </a:r>
          </a:p>
        </p:txBody>
      </p:sp>
      <p:sp>
        <p:nvSpPr>
          <p:cNvPr id="6" name="TextShape 1">
            <a:extLst>
              <a:ext uri="{FF2B5EF4-FFF2-40B4-BE49-F238E27FC236}">
                <a16:creationId xmlns:a16="http://schemas.microsoft.com/office/drawing/2014/main" id="{C55D6D11-4AE4-4823-926C-9E99BE7891BD}"/>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extShape 2"/>
          <p:cNvSpPr txBox="1"/>
          <p:nvPr/>
        </p:nvSpPr>
        <p:spPr>
          <a:xfrm>
            <a:off x="2010135" y="2958189"/>
            <a:ext cx="8275898" cy="3716189"/>
          </a:xfrm>
          <a:prstGeom prst="rect">
            <a:avLst/>
          </a:prstGeom>
          <a:noFill/>
          <a:ln>
            <a:noFill/>
          </a:ln>
        </p:spPr>
        <p:txBody>
          <a:bodyPr/>
          <a:lstStyle/>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Convenção da Organização dos Estados Americanos contra a Corrupção, art. III:</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“Medidas preventivas</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 Para os fins estabelecidos no artigo II desta Convenção, os Estados Partes convêm em considerar a aplicabilidade de medidas, em seus próprios sistemas institucionais destinadas a criar, manter e fortalecer:</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8. Sistemas para </a:t>
            </a:r>
            <a:r>
              <a:rPr lang="pt-BR" sz="2000" b="1" i="1" spc="-1" dirty="0">
                <a:solidFill>
                  <a:srgbClr val="1F4E79"/>
                </a:solidFill>
                <a:uFill>
                  <a:solidFill>
                    <a:srgbClr val="FFFFFF"/>
                  </a:solidFill>
                </a:uFill>
                <a:latin typeface="Calibri"/>
              </a:rPr>
              <a:t>proteger funcionários públicos e cidadãos particulares que denunciarem de boa-fé atos de corrupção, inclusive a proteção de sua identidade</a:t>
            </a:r>
            <a:r>
              <a:rPr lang="pt-BR" sz="2000" i="1" spc="-1" dirty="0">
                <a:solidFill>
                  <a:srgbClr val="1F4E79"/>
                </a:solidFill>
                <a:uFill>
                  <a:solidFill>
                    <a:srgbClr val="FFFFFF"/>
                  </a:solidFill>
                </a:uFill>
                <a:latin typeface="Calibri"/>
              </a:rPr>
              <a:t>, sem prejuízo da Constituição do Estado e dos princípios fundamentais de seu ordenamento jurídico interno.” </a:t>
            </a:r>
            <a:endParaRPr lang="pt-BR" sz="20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6FD2C6BD-F783-4865-8937-DC0EE10129EA}"/>
              </a:ext>
            </a:extLst>
          </p:cNvPr>
          <p:cNvSpPr txBox="1"/>
          <p:nvPr/>
        </p:nvSpPr>
        <p:spPr>
          <a:xfrm>
            <a:off x="1652948" y="2111523"/>
            <a:ext cx="8990275" cy="631678"/>
          </a:xfrm>
          <a:prstGeom prst="rect">
            <a:avLst/>
          </a:prstGeom>
          <a:noFill/>
          <a:ln>
            <a:noFill/>
          </a:ln>
        </p:spPr>
        <p:txBody>
          <a:bodyPr anchor="b"/>
          <a:lstStyle/>
          <a:p>
            <a:pPr algn="ctr">
              <a:lnSpc>
                <a:spcPct val="100000"/>
              </a:lnSpc>
            </a:pPr>
            <a:r>
              <a:rPr lang="en-US" sz="2100" b="1" spc="-1" dirty="0">
                <a:solidFill>
                  <a:srgbClr val="3D67A0"/>
                </a:solidFill>
                <a:uFill>
                  <a:solidFill>
                    <a:srgbClr val="FFFFFF"/>
                  </a:solidFill>
                </a:uFill>
                <a:latin typeface="Calibri" panose="020F0502020204030204" pitchFamily="34" charset="0"/>
              </a:rPr>
              <a:t>NORMAS INTERNACIONAIS QUE PREVEEM A PROTEÇÃO AO DENUNCIANTE</a:t>
            </a:r>
          </a:p>
        </p:txBody>
      </p:sp>
      <p:sp>
        <p:nvSpPr>
          <p:cNvPr id="8" name="TextShape 1">
            <a:extLst>
              <a:ext uri="{FF2B5EF4-FFF2-40B4-BE49-F238E27FC236}">
                <a16:creationId xmlns:a16="http://schemas.microsoft.com/office/drawing/2014/main" id="{8B87DB96-A5E0-43FD-B4E3-98CB8E224A3C}"/>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TextShape 2"/>
          <p:cNvSpPr txBox="1"/>
          <p:nvPr/>
        </p:nvSpPr>
        <p:spPr>
          <a:xfrm>
            <a:off x="2079586" y="2669609"/>
            <a:ext cx="8160151" cy="3673318"/>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No G-20, grupo formado pelas maiores economias do mundo mais a União Europeia, do qual o Brasil é membro, foi firmado o compromisso para adoção e aplicação de regras ao denunciante:</a:t>
            </a:r>
            <a:endParaRPr lang="pt-BR" sz="2000" spc="-1" dirty="0">
              <a:solidFill>
                <a:srgbClr val="000000"/>
              </a:solidFill>
              <a:uFill>
                <a:solidFill>
                  <a:srgbClr val="FFFFFF"/>
                </a:solidFill>
              </a:uFill>
              <a:latin typeface="Arial"/>
            </a:endParaRPr>
          </a:p>
          <a:p>
            <a:pPr algn="just">
              <a:spcBef>
                <a:spcPts val="1001"/>
              </a:spcBef>
            </a:pPr>
            <a:r>
              <a:rPr lang="pt-BR" sz="2000" spc="-1" dirty="0">
                <a:solidFill>
                  <a:srgbClr val="1F4E79"/>
                </a:solidFill>
                <a:uFill>
                  <a:solidFill>
                    <a:srgbClr val="FFFFFF"/>
                  </a:solidFill>
                </a:uFill>
                <a:latin typeface="Calibri"/>
              </a:rPr>
              <a:t> </a:t>
            </a:r>
            <a:r>
              <a:rPr lang="pt-BR" sz="2000" i="1" spc="-1" dirty="0">
                <a:solidFill>
                  <a:srgbClr val="1F4E79"/>
                </a:solidFill>
                <a:uFill>
                  <a:solidFill>
                    <a:srgbClr val="FFFFFF"/>
                  </a:solidFill>
                </a:uFill>
                <a:latin typeface="Calibri"/>
              </a:rPr>
              <a:t>“Os países do G20 que ainda não têm proteções ao denunciante irá adotar e aplicar regras de proteção ao  denunciante, baseando-se nos princípios desenvolvidos no Grupo de Trabalho, para o qual os líderes expressaram seu apoio em Cannes e também tomar medidas específicas, adequadas à jurisdição, para garantir  que os relatórios sobre a corrupção, incluindo jornalistas, possam exercer a sua função, sem medo de qualquer tipo de assédio ou ameaça de ação legal ou privada ou do governo para relatar de boa fé.”</a:t>
            </a:r>
            <a:endParaRPr lang="pt-BR" sz="20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5629ED5F-107C-4818-917A-13F965F44EC0}"/>
              </a:ext>
            </a:extLst>
          </p:cNvPr>
          <p:cNvSpPr txBox="1"/>
          <p:nvPr/>
        </p:nvSpPr>
        <p:spPr>
          <a:xfrm>
            <a:off x="1677726" y="1822155"/>
            <a:ext cx="8990275" cy="539080"/>
          </a:xfrm>
          <a:prstGeom prst="rect">
            <a:avLst/>
          </a:prstGeom>
          <a:noFill/>
          <a:ln>
            <a:noFill/>
          </a:ln>
        </p:spPr>
        <p:txBody>
          <a:bodyPr anchor="b"/>
          <a:lstStyle/>
          <a:p>
            <a:pPr algn="ctr">
              <a:lnSpc>
                <a:spcPct val="100000"/>
              </a:lnSpc>
            </a:pPr>
            <a:r>
              <a:rPr lang="en-US" sz="2100" b="1" spc="-1" dirty="0">
                <a:solidFill>
                  <a:srgbClr val="3D67A0"/>
                </a:solidFill>
                <a:uFill>
                  <a:solidFill>
                    <a:srgbClr val="FFFFFF"/>
                  </a:solidFill>
                </a:uFill>
                <a:latin typeface="Calibri" panose="020F0502020204030204" pitchFamily="34" charset="0"/>
              </a:rPr>
              <a:t>NORMAS INTERNACIONAIS QUE PREVEEM A PROTEÇÃO AO DENUNCIANTE</a:t>
            </a:r>
          </a:p>
        </p:txBody>
      </p:sp>
      <p:sp>
        <p:nvSpPr>
          <p:cNvPr id="6" name="TextShape 1">
            <a:extLst>
              <a:ext uri="{FF2B5EF4-FFF2-40B4-BE49-F238E27FC236}">
                <a16:creationId xmlns:a16="http://schemas.microsoft.com/office/drawing/2014/main" id="{F9AE8C71-97DD-4C31-9C9C-051D6C001E3E}"/>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TextShape 2"/>
          <p:cNvSpPr txBox="1"/>
          <p:nvPr/>
        </p:nvSpPr>
        <p:spPr>
          <a:xfrm>
            <a:off x="2033269" y="2361235"/>
            <a:ext cx="8279186" cy="4287348"/>
          </a:xfrm>
          <a:prstGeom prst="rect">
            <a:avLst/>
          </a:prstGeom>
          <a:noFill/>
          <a:ln>
            <a:noFill/>
          </a:ln>
        </p:spPr>
        <p:txBody>
          <a:bodyPr/>
          <a:lstStyle/>
          <a:p>
            <a:pPr algn="just">
              <a:spcBef>
                <a:spcPts val="1001"/>
              </a:spcBef>
            </a:pPr>
            <a:endParaRPr lang="pt-BR" sz="800" spc="-1" dirty="0">
              <a:solidFill>
                <a:srgbClr val="000000"/>
              </a:solidFill>
              <a:uFill>
                <a:solidFill>
                  <a:srgbClr val="FFFFFF"/>
                </a:solidFill>
              </a:uFill>
              <a:latin typeface="Arial"/>
            </a:endParaRPr>
          </a:p>
          <a:p>
            <a:pPr algn="just">
              <a:spcBef>
                <a:spcPts val="1001"/>
              </a:spcBef>
            </a:pPr>
            <a:r>
              <a:rPr lang="pt-BR" sz="2000" spc="-1" dirty="0">
                <a:solidFill>
                  <a:srgbClr val="1F4E79"/>
                </a:solidFill>
                <a:uFill>
                  <a:solidFill>
                    <a:srgbClr val="FFFFFF"/>
                  </a:solidFill>
                </a:uFill>
                <a:latin typeface="Calibri"/>
              </a:rPr>
              <a:t>Lei nº 13.460/2017, art. 16 – a proteção das informações pessoais é um direito básico protegido com restrição de acesso, nos termos da Lei nº 12.527/2011.</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“Art. 6º São direitos básicos do usuário:</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IV - </a:t>
            </a:r>
            <a:r>
              <a:rPr lang="pt-BR" sz="2000" b="1" i="1" spc="-1" dirty="0">
                <a:solidFill>
                  <a:srgbClr val="1F4E79"/>
                </a:solidFill>
                <a:uFill>
                  <a:solidFill>
                    <a:srgbClr val="FFFFFF"/>
                  </a:solidFill>
                </a:uFill>
                <a:latin typeface="Calibri"/>
              </a:rPr>
              <a:t>proteção de suas informações pessoais</a:t>
            </a:r>
            <a:r>
              <a:rPr lang="pt-BR" sz="2000" i="1" spc="-1" dirty="0">
                <a:solidFill>
                  <a:srgbClr val="1F4E79"/>
                </a:solidFill>
                <a:uFill>
                  <a:solidFill>
                    <a:srgbClr val="FFFFFF"/>
                  </a:solidFill>
                </a:uFill>
                <a:latin typeface="Calibri"/>
              </a:rPr>
              <a:t>, nos termos da Lei nº 12.527, de 18 de novembro de 2011;</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  Art. 10. A manifestação será dirigida à ouvidoria do órgão ou entidade responsável e conterá a identificação do requerente.</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  § 7º </a:t>
            </a:r>
            <a:r>
              <a:rPr lang="pt-BR" sz="2000" b="1" i="1" spc="-1" dirty="0">
                <a:solidFill>
                  <a:srgbClr val="1F4E79"/>
                </a:solidFill>
                <a:uFill>
                  <a:solidFill>
                    <a:srgbClr val="FFFFFF"/>
                  </a:solidFill>
                </a:uFill>
                <a:latin typeface="Calibri"/>
              </a:rPr>
              <a:t>A identificação do requerente </a:t>
            </a:r>
            <a:r>
              <a:rPr lang="pt-BR" sz="2000" i="1" spc="-1" dirty="0">
                <a:solidFill>
                  <a:srgbClr val="1F4E79"/>
                </a:solidFill>
                <a:uFill>
                  <a:solidFill>
                    <a:srgbClr val="FFFFFF"/>
                  </a:solidFill>
                </a:uFill>
                <a:latin typeface="Calibri"/>
              </a:rPr>
              <a:t>é informação pessoal </a:t>
            </a:r>
            <a:r>
              <a:rPr lang="pt-BR" sz="2000" b="1" i="1" spc="-1" dirty="0">
                <a:solidFill>
                  <a:srgbClr val="1F4E79"/>
                </a:solidFill>
                <a:uFill>
                  <a:solidFill>
                    <a:srgbClr val="FFFFFF"/>
                  </a:solidFill>
                </a:uFill>
                <a:latin typeface="Calibri"/>
              </a:rPr>
              <a:t>protegida com restrição de acesso</a:t>
            </a:r>
            <a:r>
              <a:rPr lang="pt-BR" sz="2000" i="1" spc="-1" dirty="0">
                <a:solidFill>
                  <a:srgbClr val="1F4E79"/>
                </a:solidFill>
                <a:uFill>
                  <a:solidFill>
                    <a:srgbClr val="FFFFFF"/>
                  </a:solidFill>
                </a:uFill>
                <a:latin typeface="Calibri"/>
              </a:rPr>
              <a:t> nos termos da Lei nº 12.527/2011, de 18 de novembro de 2011.”</a:t>
            </a: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D5AA66D8-482E-4FB3-979A-8FD1BCE8BF93}"/>
              </a:ext>
            </a:extLst>
          </p:cNvPr>
          <p:cNvSpPr txBox="1"/>
          <p:nvPr/>
        </p:nvSpPr>
        <p:spPr>
          <a:xfrm>
            <a:off x="1677726" y="1822155"/>
            <a:ext cx="8990275"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QUE PREVEEM A PROTEÇÃO AO DENUNCIANTE</a:t>
            </a:r>
          </a:p>
        </p:txBody>
      </p:sp>
      <p:sp>
        <p:nvSpPr>
          <p:cNvPr id="6" name="TextShape 1">
            <a:extLst>
              <a:ext uri="{FF2B5EF4-FFF2-40B4-BE49-F238E27FC236}">
                <a16:creationId xmlns:a16="http://schemas.microsoft.com/office/drawing/2014/main" id="{D0554120-AACD-4480-B0FA-7CE6C919E398}"/>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Shape 2"/>
          <p:cNvSpPr txBox="1"/>
          <p:nvPr/>
        </p:nvSpPr>
        <p:spPr>
          <a:xfrm>
            <a:off x="1950635" y="2639813"/>
            <a:ext cx="8137003" cy="3888308"/>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Lei nº 12.527/2011 - LAI, expressamente protege o cidadão por meio da reserva de identidade durante 100 anos, conforme expresso no art. 31 inciso I, salvo exceções previstas no mesmo artigo.</a:t>
            </a:r>
            <a:endParaRPr lang="pt-BR" sz="2000" spc="-1" dirty="0">
              <a:solidFill>
                <a:srgbClr val="000000"/>
              </a:solidFill>
              <a:uFill>
                <a:solidFill>
                  <a:srgbClr val="FFFFFF"/>
                </a:solidFill>
              </a:uFill>
              <a:latin typeface="Arial"/>
            </a:endParaRPr>
          </a:p>
          <a:p>
            <a:pPr algn="just">
              <a:spcBef>
                <a:spcPts val="1001"/>
              </a:spcBef>
            </a:pPr>
            <a:endParaRPr lang="pt-BR" i="1" spc="-1" dirty="0">
              <a:solidFill>
                <a:srgbClr val="1F4E79"/>
              </a:solidFill>
              <a:uFill>
                <a:solidFill>
                  <a:srgbClr val="FFFFFF"/>
                </a:solidFill>
              </a:uFill>
              <a:latin typeface="Calibri"/>
            </a:endParaRPr>
          </a:p>
          <a:p>
            <a:pPr algn="just">
              <a:spcBef>
                <a:spcPts val="1001"/>
              </a:spcBef>
            </a:pPr>
            <a:r>
              <a:rPr lang="pt-BR" i="1" spc="-1" dirty="0">
                <a:solidFill>
                  <a:srgbClr val="1F4E79"/>
                </a:solidFill>
                <a:uFill>
                  <a:solidFill>
                    <a:srgbClr val="FFFFFF"/>
                  </a:solidFill>
                </a:uFill>
                <a:latin typeface="Calibri"/>
              </a:rPr>
              <a:t>“Art. 31.  O tratamento das informações pessoais deve ser feito de forma transparente e com respeito à intimidade, vida privada, honra e imagem das pessoas, bem como às liberdades e garantias individuais. </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1</a:t>
            </a:r>
            <a:r>
              <a:rPr lang="pt-BR" i="1" u="sng" spc="-1" baseline="30000" dirty="0">
                <a:solidFill>
                  <a:srgbClr val="1F4E79"/>
                </a:solidFill>
                <a:uFill>
                  <a:solidFill>
                    <a:srgbClr val="FFFFFF"/>
                  </a:solidFill>
                </a:uFill>
                <a:latin typeface="Calibri"/>
              </a:rPr>
              <a:t>o</a:t>
            </a:r>
            <a:r>
              <a:rPr lang="pt-BR" i="1" spc="-1" dirty="0">
                <a:solidFill>
                  <a:srgbClr val="1F4E79"/>
                </a:solidFill>
                <a:uFill>
                  <a:solidFill>
                    <a:srgbClr val="FFFFFF"/>
                  </a:solidFill>
                </a:uFill>
                <a:latin typeface="Calibri"/>
              </a:rPr>
              <a:t>  As </a:t>
            </a:r>
            <a:r>
              <a:rPr lang="pt-BR" b="1" i="1" spc="-1" dirty="0">
                <a:solidFill>
                  <a:srgbClr val="1F4E79"/>
                </a:solidFill>
                <a:uFill>
                  <a:solidFill>
                    <a:srgbClr val="FFFFFF"/>
                  </a:solidFill>
                </a:uFill>
                <a:latin typeface="Calibri"/>
              </a:rPr>
              <a:t>informações pessoais</a:t>
            </a:r>
            <a:r>
              <a:rPr lang="pt-BR" i="1" spc="-1" dirty="0">
                <a:solidFill>
                  <a:srgbClr val="1F4E79"/>
                </a:solidFill>
                <a:uFill>
                  <a:solidFill>
                    <a:srgbClr val="FFFFFF"/>
                  </a:solidFill>
                </a:uFill>
                <a:latin typeface="Calibri"/>
              </a:rPr>
              <a:t>, a que se refere este artigo, relativas à </a:t>
            </a:r>
            <a:r>
              <a:rPr lang="pt-BR" b="1" i="1" spc="-1" dirty="0">
                <a:solidFill>
                  <a:srgbClr val="1F4E79"/>
                </a:solidFill>
                <a:uFill>
                  <a:solidFill>
                    <a:srgbClr val="FFFFFF"/>
                  </a:solidFill>
                </a:uFill>
                <a:latin typeface="Calibri"/>
              </a:rPr>
              <a:t>intimidade, vida privada, honra e imagem: </a:t>
            </a:r>
            <a:endParaRPr lang="pt-BR" b="1"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I - terão seu acesso restrito, independentemente de classificação de sigilo e pelo prazo máximo de 100 (cem) anos a contar da sua data de produção, a agentes públicos legalmente autorizados e à pessoa a que elas se referirem;” </a:t>
            </a:r>
            <a:r>
              <a:rPr lang="pt-BR" sz="2000" i="1" spc="-1" dirty="0">
                <a:solidFill>
                  <a:srgbClr val="1F4E79"/>
                </a:solidFill>
                <a:uFill>
                  <a:solidFill>
                    <a:srgbClr val="FFFFFF"/>
                  </a:solidFill>
                </a:uFill>
                <a:latin typeface="Calibri"/>
              </a:rPr>
              <a:t> </a:t>
            </a: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D91B9E7E-201F-4C61-B4CD-54F50EEE40AE}"/>
              </a:ext>
            </a:extLst>
          </p:cNvPr>
          <p:cNvSpPr txBox="1"/>
          <p:nvPr/>
        </p:nvSpPr>
        <p:spPr>
          <a:xfrm>
            <a:off x="1524000" y="1872169"/>
            <a:ext cx="8990275"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QUE PREVEEM A PROTEÇÃO AO DENUNCIANTE</a:t>
            </a:r>
          </a:p>
        </p:txBody>
      </p:sp>
      <p:sp>
        <p:nvSpPr>
          <p:cNvPr id="6" name="TextShape 1">
            <a:extLst>
              <a:ext uri="{FF2B5EF4-FFF2-40B4-BE49-F238E27FC236}">
                <a16:creationId xmlns:a16="http://schemas.microsoft.com/office/drawing/2014/main" id="{D2C86CD8-E706-4C55-8E95-50AC6237D180}"/>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TextShape 2"/>
          <p:cNvSpPr txBox="1"/>
          <p:nvPr/>
        </p:nvSpPr>
        <p:spPr>
          <a:xfrm>
            <a:off x="1915910" y="2712191"/>
            <a:ext cx="8391646" cy="4035850"/>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Lei nº 12.527/2011 - LAI, art. 31, § 2º  e art. 32, inciso IV - proteção do cidadão por meio da </a:t>
            </a:r>
            <a:r>
              <a:rPr lang="pt-BR" sz="2000" b="1" u="sng" spc="-1" dirty="0">
                <a:solidFill>
                  <a:srgbClr val="1F4E79"/>
                </a:solidFill>
                <a:uFill>
                  <a:solidFill>
                    <a:srgbClr val="FFFFFF"/>
                  </a:solidFill>
                </a:uFill>
                <a:latin typeface="Calibri"/>
              </a:rPr>
              <a:t>penalização</a:t>
            </a:r>
            <a:r>
              <a:rPr lang="pt-BR" sz="2000" spc="-1" dirty="0">
                <a:solidFill>
                  <a:srgbClr val="1F4E79"/>
                </a:solidFill>
                <a:uFill>
                  <a:solidFill>
                    <a:srgbClr val="FFFFFF"/>
                  </a:solidFill>
                </a:uFill>
                <a:latin typeface="Calibri"/>
              </a:rPr>
              <a:t> daquele que divulgar informações que deveriam permanecer restritas.</a:t>
            </a:r>
            <a:endParaRPr lang="pt-BR" sz="2000"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“Art. 31.  O tratamento das informações pessoais deve ser feito de forma transparente e com respeito à intimidade, vida privada, honra e imagem das pessoas, bem como às liberdades e garantias individuais. </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2</a:t>
            </a:r>
            <a:r>
              <a:rPr lang="pt-BR" i="1" u="sng" spc="-1" baseline="30000" dirty="0">
                <a:solidFill>
                  <a:srgbClr val="1F4E79"/>
                </a:solidFill>
                <a:uFill>
                  <a:solidFill>
                    <a:srgbClr val="FFFFFF"/>
                  </a:solidFill>
                </a:uFill>
                <a:latin typeface="Calibri"/>
              </a:rPr>
              <a:t>o</a:t>
            </a:r>
            <a:r>
              <a:rPr lang="pt-BR" i="1" spc="-1" dirty="0">
                <a:solidFill>
                  <a:srgbClr val="1F4E79"/>
                </a:solidFill>
                <a:uFill>
                  <a:solidFill>
                    <a:srgbClr val="FFFFFF"/>
                  </a:solidFill>
                </a:uFill>
                <a:latin typeface="Calibri"/>
              </a:rPr>
              <a:t>  Aquele que obtiver acesso às informações de que trata este artigo será responsabilizado por seu uso indevido.”</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“Art. 32 Constituem condutas ilícitas que ensejam responsabilidade do agente público ou militar:</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IV – divulgar ou permitir a divulgação ou acessar ou permitir acesso indevido à informação sigilosa ou informação pessoal;”</a:t>
            </a:r>
            <a:endParaRPr lang="pt-BR"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 </a:t>
            </a: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D1EE71AD-E6FA-410C-BF6B-AB33253A1BF9}"/>
              </a:ext>
            </a:extLst>
          </p:cNvPr>
          <p:cNvSpPr txBox="1"/>
          <p:nvPr/>
        </p:nvSpPr>
        <p:spPr>
          <a:xfrm>
            <a:off x="1524000" y="1872169"/>
            <a:ext cx="8990275"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QUE PREVEEM A PROTEÇÃO AO DENUNCIANTE</a:t>
            </a:r>
          </a:p>
        </p:txBody>
      </p:sp>
      <p:sp>
        <p:nvSpPr>
          <p:cNvPr id="6" name="TextShape 1">
            <a:extLst>
              <a:ext uri="{FF2B5EF4-FFF2-40B4-BE49-F238E27FC236}">
                <a16:creationId xmlns:a16="http://schemas.microsoft.com/office/drawing/2014/main" id="{7A2E5BFD-6B47-446C-892A-6D5F4D0A7307}"/>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TextShape 2"/>
          <p:cNvSpPr txBox="1"/>
          <p:nvPr/>
        </p:nvSpPr>
        <p:spPr>
          <a:xfrm>
            <a:off x="1952263" y="2721909"/>
            <a:ext cx="8218026" cy="3354800"/>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Lei nº 13.303/2016, que dispõe sobre o estatuto jurídico das empresas estatais, determina a criação de mecanismo de proteção ao denunciante.</a:t>
            </a:r>
            <a:endParaRPr lang="pt-BR" sz="2000" spc="-1" dirty="0">
              <a:solidFill>
                <a:srgbClr val="000000"/>
              </a:solidFill>
              <a:uFill>
                <a:solidFill>
                  <a:srgbClr val="FFFFFF"/>
                </a:solidFill>
              </a:uFill>
              <a:latin typeface="Arial"/>
            </a:endParaRPr>
          </a:p>
          <a:p>
            <a:pPr algn="just">
              <a:spcBef>
                <a:spcPts val="1001"/>
              </a:spcBef>
            </a:pPr>
            <a:endParaRPr lang="pt-BR" sz="12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a:t>
            </a:r>
            <a:r>
              <a:rPr lang="pt-BR" i="1" spc="-1" dirty="0">
                <a:solidFill>
                  <a:srgbClr val="1F4E79"/>
                </a:solidFill>
                <a:uFill>
                  <a:solidFill>
                    <a:srgbClr val="FFFFFF"/>
                  </a:solidFill>
                </a:uFill>
                <a:latin typeface="Calibri"/>
              </a:rPr>
              <a:t>Art. 9º A empresa pública e a sociedade de economia mista adotarão regras de estruturas e práticas de gestão de riscos e controle interno que abranjam: </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 1º Deverá ser elaborado e divulgado Código de Conduta e Integridade, que disponha sobre: </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IV - Mecanismos de proteção que impeçam qualquer espécie de retaliação a pessoa que utilize o canal de denúncias.”</a:t>
            </a:r>
            <a:endParaRPr lang="pt-BR" spc="-1" dirty="0">
              <a:solidFill>
                <a:srgbClr val="000000"/>
              </a:solidFill>
              <a:uFill>
                <a:solidFill>
                  <a:srgbClr val="FFFFFF"/>
                </a:solidFill>
              </a:uFill>
              <a:latin typeface="Arial"/>
            </a:endParaRPr>
          </a:p>
          <a:p>
            <a:pPr algn="just">
              <a:spcBef>
                <a:spcPts val="1001"/>
              </a:spcBef>
            </a:pPr>
            <a:r>
              <a:rPr lang="pt-BR" sz="80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0FDB8853-3B77-4AE2-935C-657F49D00DE7}"/>
              </a:ext>
            </a:extLst>
          </p:cNvPr>
          <p:cNvSpPr txBox="1"/>
          <p:nvPr/>
        </p:nvSpPr>
        <p:spPr>
          <a:xfrm>
            <a:off x="1524000" y="1872169"/>
            <a:ext cx="8990275"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QUE PREVEEM A PROTEÇÃO AO DENUNCIANTE</a:t>
            </a:r>
          </a:p>
        </p:txBody>
      </p:sp>
      <p:sp>
        <p:nvSpPr>
          <p:cNvPr id="6" name="TextShape 1">
            <a:extLst>
              <a:ext uri="{FF2B5EF4-FFF2-40B4-BE49-F238E27FC236}">
                <a16:creationId xmlns:a16="http://schemas.microsoft.com/office/drawing/2014/main" id="{5A2CC168-91E6-4F8B-B0F5-7227F9CCAD6A}"/>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3784316" y="3912154"/>
            <a:ext cx="6482993" cy="707886"/>
          </a:xfrm>
          <a:prstGeom prst="rect">
            <a:avLst/>
          </a:prstGeom>
        </p:spPr>
        <p:txBody>
          <a:bodyPr wrap="square">
            <a:spAutoFit/>
          </a:bodyPr>
          <a:lstStyle/>
          <a:p>
            <a:pPr algn="r"/>
            <a:r>
              <a:rPr lang="pt-BR" sz="4000" dirty="0">
                <a:solidFill>
                  <a:srgbClr val="073763"/>
                </a:solidFill>
                <a:latin typeface="+mj-lt"/>
              </a:rPr>
              <a:t>PROFOCO</a:t>
            </a:r>
            <a:endParaRPr lang="pt-BR" sz="4000" dirty="0">
              <a:latin typeface="+mj-lt"/>
            </a:endParaRPr>
          </a:p>
        </p:txBody>
      </p:sp>
      <p:sp>
        <p:nvSpPr>
          <p:cNvPr id="12" name="Google Shape;84;p16"/>
          <p:cNvSpPr txBox="1">
            <a:spLocks noGrp="1"/>
          </p:cNvSpPr>
          <p:nvPr>
            <p:ph type="subTitle" idx="4294967295"/>
          </p:nvPr>
        </p:nvSpPr>
        <p:spPr>
          <a:xfrm>
            <a:off x="3172327" y="4834901"/>
            <a:ext cx="7094982" cy="784800"/>
          </a:xfrm>
          <a:prstGeom prst="rect">
            <a:avLst/>
          </a:prstGeom>
        </p:spPr>
        <p:txBody>
          <a:bodyPr spcFirstLastPara="1" vert="horz" wrap="square" lIns="91425" tIns="91425" rIns="91425" bIns="91425" rtlCol="0" anchor="b" anchorCtr="0">
            <a:noAutofit/>
          </a:bodyPr>
          <a:lstStyle/>
          <a:p>
            <a:pPr marL="0" indent="0" algn="r">
              <a:buNone/>
            </a:pPr>
            <a:r>
              <a:rPr lang="pt-BR" sz="3200" dirty="0">
                <a:solidFill>
                  <a:schemeClr val="accent5"/>
                </a:solidFill>
              </a:rPr>
              <a:t>Programa de Formação Continuada em Ouvidorias</a:t>
            </a:r>
          </a:p>
        </p:txBody>
      </p:sp>
      <p:pic>
        <p:nvPicPr>
          <p:cNvPr id="5" name="Imagem 4"/>
          <p:cNvPicPr/>
          <p:nvPr/>
        </p:nvPicPr>
        <p:blipFill>
          <a:blip r:embed="rId2" cstate="print">
            <a:extLst>
              <a:ext uri="{28A0092B-C50C-407E-A947-70E740481C1C}">
                <a14:useLocalDpi xmlns:a14="http://schemas.microsoft.com/office/drawing/2010/main" val="0"/>
              </a:ext>
            </a:extLst>
          </a:blip>
          <a:stretch>
            <a:fillRect/>
          </a:stretch>
        </p:blipFill>
        <p:spPr>
          <a:xfrm>
            <a:off x="2190634" y="1623197"/>
            <a:ext cx="4133967" cy="2069516"/>
          </a:xfrm>
          <a:prstGeom prst="rect">
            <a:avLst/>
          </a:prstGeom>
        </p:spPr>
      </p:pic>
    </p:spTree>
    <p:extLst>
      <p:ext uri="{BB962C8B-B14F-4D97-AF65-F5344CB8AC3E}">
        <p14:creationId xmlns:p14="http://schemas.microsoft.com/office/powerpoint/2010/main" val="15870903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extShape 2"/>
          <p:cNvSpPr txBox="1"/>
          <p:nvPr/>
        </p:nvSpPr>
        <p:spPr>
          <a:xfrm>
            <a:off x="1917540" y="2411250"/>
            <a:ext cx="8345347" cy="3899335"/>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Instrução Normativa OGU nº 05/2018 – estabeleceu diretrizes para </a:t>
            </a:r>
            <a:r>
              <a:rPr lang="pt-BR" sz="2000" b="1" spc="-1" dirty="0">
                <a:solidFill>
                  <a:srgbClr val="1F4E79"/>
                </a:solidFill>
                <a:uFill>
                  <a:solidFill>
                    <a:srgbClr val="FFFFFF"/>
                  </a:solidFill>
                </a:uFill>
                <a:latin typeface="Calibri"/>
              </a:rPr>
              <a:t>assegurar a proteção da identidade do denunciante:</a:t>
            </a:r>
          </a:p>
          <a:p>
            <a:pPr algn="just">
              <a:spcBef>
                <a:spcPts val="1001"/>
              </a:spcBef>
            </a:pPr>
            <a:endParaRPr lang="pt-BR" sz="1200" spc="-1" dirty="0">
              <a:solidFill>
                <a:srgbClr val="000000"/>
              </a:solidFill>
              <a:uFill>
                <a:solidFill>
                  <a:srgbClr val="FFFFFF"/>
                </a:solidFill>
              </a:uFill>
              <a:latin typeface="Arial"/>
            </a:endParaRPr>
          </a:p>
          <a:p>
            <a:pPr algn="just"/>
            <a:r>
              <a:rPr lang="pt-BR" i="1" spc="-1" dirty="0">
                <a:solidFill>
                  <a:schemeClr val="accent1">
                    <a:lumMod val="75000"/>
                  </a:schemeClr>
                </a:solidFill>
                <a:uFill>
                  <a:solidFill>
                    <a:srgbClr val="FFFFFF"/>
                  </a:solidFill>
                </a:uFill>
                <a:latin typeface="Calibri"/>
              </a:rPr>
              <a:t>“</a:t>
            </a:r>
            <a:r>
              <a:rPr lang="pt-BR" i="1" dirty="0">
                <a:solidFill>
                  <a:schemeClr val="accent1">
                    <a:lumMod val="75000"/>
                  </a:schemeClr>
                </a:solidFill>
              </a:rPr>
              <a:t>Art. 17. As unidades de ouvidoria assegurarão a proteção da identidade e dos elementos que permitam a identificação do usuário ou do autor da manifestação, nos termos do art. 31 da Lei nº 12.527, de 2011, sujeitando-se o agente público às penalidades legais pelo seu uso indevido.</a:t>
            </a:r>
          </a:p>
          <a:p>
            <a:pPr algn="just"/>
            <a:endParaRPr lang="pt-BR" i="1" dirty="0">
              <a:solidFill>
                <a:schemeClr val="accent1">
                  <a:lumMod val="75000"/>
                </a:schemeClr>
              </a:solidFill>
            </a:endParaRPr>
          </a:p>
          <a:p>
            <a:pPr algn="just"/>
            <a:r>
              <a:rPr lang="pt-BR" i="1" dirty="0">
                <a:solidFill>
                  <a:schemeClr val="accent1">
                    <a:lumMod val="75000"/>
                  </a:schemeClr>
                </a:solidFill>
              </a:rPr>
              <a:t>§ 1º Caso indispensável à apuração dos fatos, o nome do denunciante será encaminhado ao órgão </a:t>
            </a:r>
            <a:r>
              <a:rPr lang="pt-BR" i="1" dirty="0" err="1">
                <a:solidFill>
                  <a:schemeClr val="accent1">
                    <a:lumMod val="75000"/>
                  </a:schemeClr>
                </a:solidFill>
              </a:rPr>
              <a:t>apuratório</a:t>
            </a:r>
            <a:r>
              <a:rPr lang="pt-BR" i="1" dirty="0">
                <a:solidFill>
                  <a:schemeClr val="accent1">
                    <a:lumMod val="75000"/>
                  </a:schemeClr>
                </a:solidFill>
              </a:rPr>
              <a:t>, que ficará responsável a restringir acesso à identidade do manifestante à terceiros.”</a:t>
            </a:r>
          </a:p>
          <a:p>
            <a:pPr algn="just">
              <a:spcBef>
                <a:spcPts val="1001"/>
              </a:spcBef>
            </a:pPr>
            <a:endParaRPr lang="pt-BR" i="1" spc="-1" dirty="0">
              <a:solidFill>
                <a:schemeClr val="accent1">
                  <a:lumMod val="75000"/>
                </a:schemeClr>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C4867538-62BC-485B-8043-9705DAE0892F}"/>
              </a:ext>
            </a:extLst>
          </p:cNvPr>
          <p:cNvSpPr txBox="1"/>
          <p:nvPr/>
        </p:nvSpPr>
        <p:spPr>
          <a:xfrm>
            <a:off x="1524000" y="1872169"/>
            <a:ext cx="8990275"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QUE PREVEEM A PROTEÇÃO AO DENUNCIANTE</a:t>
            </a:r>
          </a:p>
        </p:txBody>
      </p:sp>
      <p:sp>
        <p:nvSpPr>
          <p:cNvPr id="6" name="TextShape 1">
            <a:extLst>
              <a:ext uri="{FF2B5EF4-FFF2-40B4-BE49-F238E27FC236}">
                <a16:creationId xmlns:a16="http://schemas.microsoft.com/office/drawing/2014/main" id="{0DE77C7C-37E4-4669-A6D9-8011F60B4629}"/>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extShape 2"/>
          <p:cNvSpPr txBox="1"/>
          <p:nvPr/>
        </p:nvSpPr>
        <p:spPr>
          <a:xfrm>
            <a:off x="1917540" y="2411250"/>
            <a:ext cx="8345347" cy="3899335"/>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Instrução Normativa OGU-CRG nº 01/2014 – estabeleceu diretrizes para </a:t>
            </a:r>
            <a:r>
              <a:rPr lang="pt-BR" sz="2000" b="1" spc="-1" dirty="0">
                <a:solidFill>
                  <a:srgbClr val="1F4E79"/>
                </a:solidFill>
                <a:uFill>
                  <a:solidFill>
                    <a:srgbClr val="FFFFFF"/>
                  </a:solidFill>
                </a:uFill>
                <a:latin typeface="Calibri"/>
              </a:rPr>
              <a:t>assegurar a restrição da identidade do denunciante</a:t>
            </a:r>
            <a:r>
              <a:rPr lang="pt-BR" sz="2000" spc="-1" dirty="0">
                <a:solidFill>
                  <a:srgbClr val="1F4E79"/>
                </a:solidFill>
                <a:uFill>
                  <a:solidFill>
                    <a:srgbClr val="FFFFFF"/>
                  </a:solidFill>
                </a:uFill>
                <a:latin typeface="Calibri"/>
              </a:rPr>
              <a:t>, bem como o recebimento de denúncias anônimas no âmbito da Administração Pública Federal. </a:t>
            </a:r>
            <a:endParaRPr lang="pt-BR" sz="2000" spc="-1" dirty="0">
              <a:solidFill>
                <a:srgbClr val="000000"/>
              </a:solidFill>
              <a:uFill>
                <a:solidFill>
                  <a:srgbClr val="FFFFFF"/>
                </a:solidFill>
              </a:uFill>
              <a:latin typeface="Arial"/>
            </a:endParaRPr>
          </a:p>
          <a:p>
            <a:pPr algn="just">
              <a:spcBef>
                <a:spcPts val="1001"/>
              </a:spcBef>
            </a:pPr>
            <a:endParaRPr lang="pt-BR" sz="1200"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“Art. 3º. Sempre que solicitado, a ouvidoria deve garantir acesso restrito à identidade do requerente e às demais informações pessoais constantes das manifestações recebidas.</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 1º A ouvidoria, de ofício ou mediante solicitação de reserva de identidade, deverá encaminhar a manifestação aos órgãos de apuração sem o nome do demandante, hipótese em que o tratamento da denúncia será o previsto no art. 2º deste normativo;</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 2º Caso indispensável à apuração dos fatos, o nome do denunciante será encaminhado ao órgão apuratório, que ficará responsável a restringir acesso à identidade do manifestante à terceiros.” </a:t>
            </a:r>
            <a:endParaRPr lang="pt-BR"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C4867538-62BC-485B-8043-9705DAE0892F}"/>
              </a:ext>
            </a:extLst>
          </p:cNvPr>
          <p:cNvSpPr txBox="1"/>
          <p:nvPr/>
        </p:nvSpPr>
        <p:spPr>
          <a:xfrm>
            <a:off x="1524000" y="1872169"/>
            <a:ext cx="8990275"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QUE PREVEEM A PROTEÇÃO AO DENUNCIANTE</a:t>
            </a:r>
          </a:p>
        </p:txBody>
      </p:sp>
      <p:sp>
        <p:nvSpPr>
          <p:cNvPr id="6" name="TextShape 1">
            <a:extLst>
              <a:ext uri="{FF2B5EF4-FFF2-40B4-BE49-F238E27FC236}">
                <a16:creationId xmlns:a16="http://schemas.microsoft.com/office/drawing/2014/main" id="{0DE77C7C-37E4-4669-A6D9-8011F60B4629}"/>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4881592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extShape 2"/>
          <p:cNvSpPr txBox="1"/>
          <p:nvPr/>
        </p:nvSpPr>
        <p:spPr>
          <a:xfrm>
            <a:off x="2002408" y="2693694"/>
            <a:ext cx="8252749" cy="3394590"/>
          </a:xfrm>
          <a:prstGeom prst="rect">
            <a:avLst/>
          </a:prstGeom>
          <a:noFill/>
          <a:ln>
            <a:noFill/>
          </a:ln>
        </p:spPr>
        <p:txBody>
          <a:bodyPr/>
          <a:lstStyle/>
          <a:p>
            <a:pPr marL="342900" indent="-342900" algn="just">
              <a:spcBef>
                <a:spcPts val="1001"/>
              </a:spcBef>
              <a:buFont typeface="Arial" panose="020B0604020202020204" pitchFamily="34" charset="0"/>
              <a:buChar char="•"/>
            </a:pPr>
            <a:r>
              <a:rPr lang="pt-BR" sz="2400" spc="-1" dirty="0">
                <a:solidFill>
                  <a:srgbClr val="1F4E79"/>
                </a:solidFill>
                <a:uFill>
                  <a:solidFill>
                    <a:srgbClr val="FFFFFF"/>
                  </a:solidFill>
                </a:uFill>
                <a:latin typeface="Calibri"/>
              </a:rPr>
              <a:t>Especificamente em relação aos </a:t>
            </a:r>
            <a:r>
              <a:rPr lang="pt-BR" sz="2400" b="1" u="sng" spc="-1" dirty="0">
                <a:solidFill>
                  <a:srgbClr val="1F4E79"/>
                </a:solidFill>
                <a:uFill>
                  <a:solidFill>
                    <a:srgbClr val="FFFFFF"/>
                  </a:solidFill>
                </a:uFill>
                <a:latin typeface="Calibri"/>
              </a:rPr>
              <a:t>servidores públicos</a:t>
            </a:r>
            <a:r>
              <a:rPr lang="pt-BR" sz="2400" spc="-1" dirty="0">
                <a:solidFill>
                  <a:srgbClr val="1F4E79"/>
                </a:solidFill>
                <a:uFill>
                  <a:solidFill>
                    <a:srgbClr val="FFFFFF"/>
                  </a:solidFill>
                </a:uFill>
                <a:latin typeface="Calibri"/>
              </a:rPr>
              <a:t>, na Administração Pública Federal,  conforme art. 116, inciso VI e XII da Lei nº 8112/90, é </a:t>
            </a:r>
            <a:r>
              <a:rPr lang="pt-BR" sz="2400" b="1" u="sng" spc="-1" dirty="0">
                <a:solidFill>
                  <a:srgbClr val="1F4E79"/>
                </a:solidFill>
                <a:uFill>
                  <a:solidFill>
                    <a:srgbClr val="FFFFFF"/>
                  </a:solidFill>
                </a:uFill>
                <a:latin typeface="Calibri"/>
              </a:rPr>
              <a:t>dever destes representarem contra suposta irregularidade</a:t>
            </a:r>
            <a:r>
              <a:rPr lang="pt-BR" sz="2400" spc="-1" dirty="0">
                <a:solidFill>
                  <a:srgbClr val="1F4E79"/>
                </a:solidFill>
                <a:uFill>
                  <a:solidFill>
                    <a:srgbClr val="FFFFFF"/>
                  </a:solidFill>
                </a:uFill>
                <a:latin typeface="Calibri"/>
              </a:rPr>
              <a:t>, seja cometida por qualquer outro servidor ou não, de que tiver ciência em razão do cargo, bem como contra ato ilegal, omissivo ou abusivo cometido por autoridade. </a:t>
            </a:r>
          </a:p>
          <a:p>
            <a:pPr marL="342900" indent="-342900" algn="just">
              <a:spcBef>
                <a:spcPts val="1001"/>
              </a:spcBef>
              <a:buFont typeface="Arial" panose="020B0604020202020204" pitchFamily="34" charset="0"/>
              <a:buChar char="•"/>
            </a:pPr>
            <a:r>
              <a:rPr lang="pt-BR" sz="2400" spc="-1" dirty="0">
                <a:solidFill>
                  <a:srgbClr val="1F4E79"/>
                </a:solidFill>
                <a:uFill>
                  <a:solidFill>
                    <a:srgbClr val="FFFFFF"/>
                  </a:solidFill>
                </a:uFill>
                <a:latin typeface="Calibri"/>
              </a:rPr>
              <a:t>A representação, neste caso, é uma espécie de denúncia.  </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0EB6D6B7-5A56-4AB3-8FA0-87C4AAE50EFD}"/>
              </a:ext>
            </a:extLst>
          </p:cNvPr>
          <p:cNvSpPr txBox="1"/>
          <p:nvPr/>
        </p:nvSpPr>
        <p:spPr>
          <a:xfrm>
            <a:off x="1677726" y="1847023"/>
            <a:ext cx="8990275"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QUE PREVEEM A PROTEÇÃO AO DENUNCIANTE</a:t>
            </a:r>
          </a:p>
        </p:txBody>
      </p:sp>
      <p:sp>
        <p:nvSpPr>
          <p:cNvPr id="6" name="TextShape 1">
            <a:extLst>
              <a:ext uri="{FF2B5EF4-FFF2-40B4-BE49-F238E27FC236}">
                <a16:creationId xmlns:a16="http://schemas.microsoft.com/office/drawing/2014/main" id="{1AED3F9D-A649-4ED7-AB70-B330DDAF3E43}"/>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TextShape 2"/>
          <p:cNvSpPr txBox="1"/>
          <p:nvPr/>
        </p:nvSpPr>
        <p:spPr>
          <a:xfrm>
            <a:off x="2068011" y="1764211"/>
            <a:ext cx="8009681" cy="4740761"/>
          </a:xfrm>
          <a:prstGeom prst="rect">
            <a:avLst/>
          </a:prstGeom>
          <a:noFill/>
          <a:ln>
            <a:noFill/>
          </a:ln>
        </p:spPr>
        <p:txBody>
          <a:bodyPr/>
          <a:lstStyle/>
          <a:p>
            <a:pPr algn="just">
              <a:lnSpc>
                <a:spcPct val="150000"/>
              </a:lnSpc>
              <a:spcBef>
                <a:spcPts val="1001"/>
              </a:spcBef>
            </a:pPr>
            <a:r>
              <a:rPr lang="pt-BR" sz="2400" i="1" u="sng" spc="-1" dirty="0">
                <a:solidFill>
                  <a:srgbClr val="033261"/>
                </a:solidFill>
                <a:uFill>
                  <a:solidFill>
                    <a:srgbClr val="FFFFFF"/>
                  </a:solidFill>
                </a:uFill>
                <a:latin typeface="Calibri"/>
                <a:hlinkClick r:id="rId2"/>
              </a:rPr>
              <a:t>“Art. 126-A.</a:t>
            </a:r>
            <a:r>
              <a:rPr lang="pt-BR" sz="2400" i="1" spc="-1" dirty="0">
                <a:solidFill>
                  <a:srgbClr val="1F4E79"/>
                </a:solidFill>
                <a:uFill>
                  <a:solidFill>
                    <a:srgbClr val="FFFFFF"/>
                  </a:solidFill>
                </a:uFill>
                <a:latin typeface="Calibri"/>
              </a:rPr>
              <a:t> Nenhum servidor poderá ser responsabilizado civil, penal ou administrativamente por dar ciência à autoridade superior ou, quando houver suspeita de envolvimento desta, a outra autoridade competente para apuração de informação concernente à prática de crimes ou improbidade de que tenha conhecimento, ainda que em decorrência do exercício do cargo, emprego ou função pública.”</a:t>
            </a:r>
            <a:endParaRPr lang="pt-BR" sz="2400" spc="-1" dirty="0">
              <a:solidFill>
                <a:srgbClr val="000000"/>
              </a:solidFill>
              <a:uFill>
                <a:solidFill>
                  <a:srgbClr val="FFFFFF"/>
                </a:solidFill>
              </a:uFill>
            </a:endParaRPr>
          </a:p>
          <a:p>
            <a:pPr algn="r">
              <a:lnSpc>
                <a:spcPct val="150000"/>
              </a:lnSpc>
              <a:spcBef>
                <a:spcPts val="1001"/>
              </a:spcBef>
            </a:pPr>
            <a:r>
              <a:rPr lang="pt-BR" sz="2400" i="1" spc="-1" dirty="0">
                <a:solidFill>
                  <a:srgbClr val="1F4E79"/>
                </a:solidFill>
                <a:uFill>
                  <a:solidFill>
                    <a:srgbClr val="FFFFFF"/>
                  </a:solidFill>
                </a:uFill>
                <a:latin typeface="Calibri"/>
              </a:rPr>
              <a:t>Lei nº 8112/90, com base na Lei de Acesso à Informação</a:t>
            </a:r>
            <a:endParaRPr lang="pt-BR" sz="2400" i="1"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9C8CA67E-BF3E-4958-A26E-C3CCFB65AD7C}"/>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TextShape 2"/>
          <p:cNvSpPr txBox="1"/>
          <p:nvPr/>
        </p:nvSpPr>
        <p:spPr>
          <a:xfrm>
            <a:off x="1882815" y="1953692"/>
            <a:ext cx="8380071" cy="4319786"/>
          </a:xfrm>
          <a:prstGeom prst="rect">
            <a:avLst/>
          </a:prstGeom>
          <a:noFill/>
          <a:ln>
            <a:noFill/>
          </a:ln>
        </p:spPr>
        <p:txBody>
          <a:bodyPr/>
          <a:lstStyle/>
          <a:p>
            <a:pPr algn="just">
              <a:lnSpc>
                <a:spcPct val="150000"/>
              </a:lnSpc>
            </a:pPr>
            <a:r>
              <a:rPr lang="pt-BR" sz="2000" b="1" dirty="0">
                <a:solidFill>
                  <a:schemeClr val="accent1">
                    <a:lumMod val="75000"/>
                  </a:schemeClr>
                </a:solidFill>
                <a:latin typeface="Calibri" panose="020F0502020204030204" pitchFamily="34" charset="0"/>
              </a:rPr>
              <a:t>Denúncias realizadas por servidores públicos diretamente aos órgãos de controle </a:t>
            </a:r>
            <a:r>
              <a:rPr lang="pt-BR" sz="2000" dirty="0">
                <a:solidFill>
                  <a:schemeClr val="accent1">
                    <a:lumMod val="75000"/>
                  </a:schemeClr>
                </a:solidFill>
                <a:latin typeface="Calibri" panose="020F0502020204030204" pitchFamily="34" charset="0"/>
              </a:rPr>
              <a:t>e não no órgão do cometimento do fato, fora da via hierárquica, </a:t>
            </a:r>
            <a:r>
              <a:rPr lang="pt-BR" sz="2000" b="1" dirty="0">
                <a:solidFill>
                  <a:schemeClr val="accent1">
                    <a:lumMod val="75000"/>
                  </a:schemeClr>
                </a:solidFill>
                <a:latin typeface="Calibri" panose="020F0502020204030204" pitchFamily="34" charset="0"/>
              </a:rPr>
              <a:t>são passíveis de proteção quanto à qualquer prejuízo ao denunciante</a:t>
            </a:r>
            <a:r>
              <a:rPr lang="pt-BR" sz="2000" dirty="0">
                <a:solidFill>
                  <a:schemeClr val="accent1">
                    <a:lumMod val="75000"/>
                  </a:schemeClr>
                </a:solidFill>
                <a:latin typeface="Calibri" panose="020F0502020204030204" pitchFamily="34" charset="0"/>
              </a:rPr>
              <a:t>, salvo em caso de indícios de má-fé. </a:t>
            </a:r>
          </a:p>
          <a:p>
            <a:pPr algn="just">
              <a:lnSpc>
                <a:spcPct val="150000"/>
              </a:lnSpc>
            </a:pPr>
            <a:endParaRPr lang="pt-BR" sz="2000" dirty="0">
              <a:solidFill>
                <a:schemeClr val="accent1">
                  <a:lumMod val="75000"/>
                </a:schemeClr>
              </a:solidFill>
              <a:latin typeface="Calibri" panose="020F0502020204030204" pitchFamily="34" charset="0"/>
            </a:endParaRPr>
          </a:p>
          <a:p>
            <a:pPr algn="just">
              <a:lnSpc>
                <a:spcPct val="150000"/>
              </a:lnSpc>
            </a:pPr>
            <a:r>
              <a:rPr lang="pt-BR" sz="2000" dirty="0">
                <a:solidFill>
                  <a:schemeClr val="accent1">
                    <a:lumMod val="75000"/>
                  </a:schemeClr>
                </a:solidFill>
                <a:latin typeface="Calibri" panose="020F0502020204030204" pitchFamily="34" charset="0"/>
              </a:rPr>
              <a:t>Entendimento da </a:t>
            </a:r>
            <a:r>
              <a:rPr lang="pt-BR" sz="2000" u="sng" dirty="0">
                <a:solidFill>
                  <a:schemeClr val="accent1">
                    <a:lumMod val="75000"/>
                  </a:schemeClr>
                </a:solidFill>
                <a:latin typeface="Calibri" panose="020F0502020204030204" pitchFamily="34" charset="0"/>
              </a:rPr>
              <a:t>Comissão de Coordenação de Correição</a:t>
            </a:r>
            <a:r>
              <a:rPr lang="pt-BR" sz="2000" dirty="0">
                <a:solidFill>
                  <a:schemeClr val="accent1">
                    <a:lumMod val="75000"/>
                  </a:schemeClr>
                </a:solidFill>
                <a:latin typeface="Calibri" panose="020F0502020204030204" pitchFamily="34" charset="0"/>
              </a:rPr>
              <a:t>, por meio do seguinte enunciado: “</a:t>
            </a:r>
            <a:r>
              <a:rPr lang="pt-BR" sz="2000" b="1" dirty="0">
                <a:solidFill>
                  <a:schemeClr val="accent1">
                    <a:lumMod val="75000"/>
                  </a:schemeClr>
                </a:solidFill>
                <a:latin typeface="Calibri" panose="020F0502020204030204" pitchFamily="34" charset="0"/>
              </a:rPr>
              <a:t>Inexistência de Infração disciplinar decorrente de realização de denúncia por servidor público diretamente ao órgão central de correição</a:t>
            </a:r>
            <a:r>
              <a:rPr lang="pt-BR" sz="2000" dirty="0">
                <a:solidFill>
                  <a:schemeClr val="accent1">
                    <a:lumMod val="75000"/>
                  </a:schemeClr>
                </a:solidFill>
                <a:latin typeface="Calibri" panose="020F0502020204030204" pitchFamily="34" charset="0"/>
              </a:rPr>
              <a:t>”. </a:t>
            </a:r>
          </a:p>
          <a:p>
            <a:pPr algn="r">
              <a:lnSpc>
                <a:spcPct val="150000"/>
              </a:lnSpc>
            </a:pPr>
            <a:endParaRPr lang="pt-BR" sz="2000" dirty="0">
              <a:solidFill>
                <a:schemeClr val="accent1">
                  <a:lumMod val="50000"/>
                </a:schemeClr>
              </a:solidFill>
              <a:latin typeface="Calibri" panose="020F0502020204030204" pitchFamily="34" charset="0"/>
            </a:endParaRPr>
          </a:p>
          <a:p>
            <a:pPr algn="r">
              <a:lnSpc>
                <a:spcPct val="150000"/>
              </a:lnSpc>
            </a:pPr>
            <a:endParaRPr lang="pt-BR" sz="2000" dirty="0">
              <a:solidFill>
                <a:schemeClr val="accent1">
                  <a:lumMod val="50000"/>
                </a:schemeClr>
              </a:solidFill>
            </a:endParaRPr>
          </a:p>
          <a:p>
            <a:pPr algn="just">
              <a:lnSpc>
                <a:spcPct val="150000"/>
              </a:lnSpc>
              <a:spcBef>
                <a:spcPts val="1001"/>
              </a:spcBef>
            </a:pPr>
            <a:endParaRPr lang="pt-BR" sz="2200" u="sng" spc="-1" dirty="0">
              <a:solidFill>
                <a:srgbClr val="1F4E79"/>
              </a:solidFill>
              <a:uFill>
                <a:solidFill>
                  <a:srgbClr val="FFFFFF"/>
                </a:solidFill>
              </a:uFill>
              <a:latin typeface="Calibri"/>
            </a:endParaRPr>
          </a:p>
          <a:p>
            <a:pPr algn="ctr">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612C8B0B-B9C3-41B1-8BEC-02F7524A0F6D}"/>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TextShape 2"/>
          <p:cNvSpPr txBox="1"/>
          <p:nvPr/>
        </p:nvSpPr>
        <p:spPr>
          <a:xfrm>
            <a:off x="2293087" y="3159888"/>
            <a:ext cx="6395642" cy="2739467"/>
          </a:xfrm>
          <a:prstGeom prst="rect">
            <a:avLst/>
          </a:prstGeom>
          <a:noFill/>
          <a:ln>
            <a:noFill/>
          </a:ln>
        </p:spPr>
        <p:txBody>
          <a:bodyPr/>
          <a:lstStyle/>
          <a:p>
            <a:pPr algn="just">
              <a:lnSpc>
                <a:spcPct val="150000"/>
              </a:lnSpc>
              <a:spcBef>
                <a:spcPts val="1001"/>
              </a:spcBef>
            </a:pPr>
            <a:r>
              <a:rPr lang="pt-BR" sz="2400" u="sng" spc="-1" dirty="0">
                <a:solidFill>
                  <a:srgbClr val="1F4E79"/>
                </a:solidFill>
                <a:uFill>
                  <a:solidFill>
                    <a:srgbClr val="FFFFFF"/>
                  </a:solidFill>
                </a:uFill>
                <a:latin typeface="Calibri"/>
              </a:rPr>
              <a:t>Previstas </a:t>
            </a:r>
            <a:r>
              <a:rPr lang="pt-BR" sz="2400" spc="-1" dirty="0">
                <a:solidFill>
                  <a:srgbClr val="1F4E79"/>
                </a:solidFill>
                <a:uFill>
                  <a:solidFill>
                    <a:srgbClr val="FFFFFF"/>
                  </a:solidFill>
                </a:uFill>
                <a:latin typeface="Calibri"/>
              </a:rPr>
              <a:t>no §3º do art. 3º da Instrução Normativa Conjunta CRG-OGU n</a:t>
            </a:r>
            <a:r>
              <a:rPr lang="pt-BR" sz="2400" spc="-1" baseline="30000" dirty="0">
                <a:solidFill>
                  <a:srgbClr val="1F4E79"/>
                </a:solidFill>
                <a:uFill>
                  <a:solidFill>
                    <a:srgbClr val="FFFFFF"/>
                  </a:solidFill>
                </a:uFill>
                <a:latin typeface="Calibri"/>
              </a:rPr>
              <a:t>o</a:t>
            </a:r>
            <a:r>
              <a:rPr lang="pt-BR" sz="2400" spc="-1" dirty="0">
                <a:solidFill>
                  <a:srgbClr val="1F4E79"/>
                </a:solidFill>
                <a:uFill>
                  <a:solidFill>
                    <a:srgbClr val="FFFFFF"/>
                  </a:solidFill>
                </a:uFill>
                <a:latin typeface="Calibri"/>
              </a:rPr>
              <a:t> 01/2014, e  no §2º do art. 17º da Instrução Normativa OGU n</a:t>
            </a:r>
            <a:r>
              <a:rPr lang="pt-BR" sz="2400" spc="-1" baseline="30000" dirty="0">
                <a:solidFill>
                  <a:srgbClr val="1F4E79"/>
                </a:solidFill>
                <a:uFill>
                  <a:solidFill>
                    <a:srgbClr val="FFFFFF"/>
                  </a:solidFill>
                </a:uFill>
                <a:latin typeface="Calibri"/>
              </a:rPr>
              <a:t>o</a:t>
            </a:r>
            <a:r>
              <a:rPr lang="pt-BR" sz="2400" spc="-1" dirty="0">
                <a:solidFill>
                  <a:srgbClr val="1F4E79"/>
                </a:solidFill>
                <a:uFill>
                  <a:solidFill>
                    <a:srgbClr val="FFFFFF"/>
                  </a:solidFill>
                </a:uFill>
                <a:latin typeface="Calibri"/>
              </a:rPr>
              <a:t> 05/2018,  nas hipóteses de denunciação caluniosa ou flagrante má-fé do denunciante.</a:t>
            </a: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F22C5692-37AD-46C6-A860-72A3A892185D}"/>
              </a:ext>
            </a:extLst>
          </p:cNvPr>
          <p:cNvSpPr txBox="1"/>
          <p:nvPr/>
        </p:nvSpPr>
        <p:spPr>
          <a:xfrm>
            <a:off x="2061595" y="2275286"/>
            <a:ext cx="2876937" cy="884602"/>
          </a:xfrm>
          <a:prstGeom prst="rect">
            <a:avLst/>
          </a:prstGeom>
          <a:noFill/>
          <a:ln>
            <a:noFill/>
          </a:ln>
        </p:spPr>
        <p:txBody>
          <a:bodyPr anchor="b"/>
          <a:lstStyle/>
          <a:p>
            <a:pPr algn="ctr">
              <a:lnSpc>
                <a:spcPct val="100000"/>
              </a:lnSpc>
            </a:pPr>
            <a:r>
              <a:rPr lang="en-US" sz="4800" b="1" spc="-1" dirty="0">
                <a:solidFill>
                  <a:srgbClr val="C00000"/>
                </a:solidFill>
                <a:uFill>
                  <a:solidFill>
                    <a:srgbClr val="FFFFFF"/>
                  </a:solidFill>
                </a:uFill>
                <a:latin typeface="Calibri" panose="020F0502020204030204" pitchFamily="34" charset="0"/>
              </a:rPr>
              <a:t>EXCEÇÕES</a:t>
            </a:r>
          </a:p>
        </p:txBody>
      </p:sp>
      <p:sp>
        <p:nvSpPr>
          <p:cNvPr id="7" name="TextShape 1">
            <a:extLst>
              <a:ext uri="{FF2B5EF4-FFF2-40B4-BE49-F238E27FC236}">
                <a16:creationId xmlns:a16="http://schemas.microsoft.com/office/drawing/2014/main" id="{FC62C02E-FBC4-4767-8641-C5B61B520346}"/>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extShape 2"/>
          <p:cNvSpPr txBox="1"/>
          <p:nvPr/>
        </p:nvSpPr>
        <p:spPr>
          <a:xfrm>
            <a:off x="2443560" y="2569582"/>
            <a:ext cx="6953760" cy="2430683"/>
          </a:xfrm>
          <a:prstGeom prst="rect">
            <a:avLst/>
          </a:prstGeom>
          <a:noFill/>
          <a:ln>
            <a:noFill/>
          </a:ln>
        </p:spPr>
        <p:txBody>
          <a:bodyPr/>
          <a:lstStyle/>
          <a:p>
            <a:pPr>
              <a:lnSpc>
                <a:spcPct val="150000"/>
              </a:lnSpc>
              <a:spcBef>
                <a:spcPts val="1001"/>
              </a:spcBef>
            </a:pPr>
            <a:r>
              <a:rPr lang="pt-BR" sz="2400" spc="-1" dirty="0">
                <a:solidFill>
                  <a:srgbClr val="1F4E79"/>
                </a:solidFill>
                <a:uFill>
                  <a:solidFill>
                    <a:srgbClr val="FFFFFF"/>
                  </a:solidFill>
                </a:uFill>
                <a:latin typeface="Calibri"/>
              </a:rPr>
              <a:t>Caso seja determinado em decisões judiciais e em requisições do Ministério Público e de Comissões Parlamentares de Inquérito, a identidade do denunciante deverá ser informada. </a:t>
            </a:r>
            <a:endParaRPr lang="pt-BR" sz="3200" spc="-1" dirty="0">
              <a:solidFill>
                <a:srgbClr val="000000"/>
              </a:solidFill>
              <a:uFill>
                <a:solidFill>
                  <a:srgbClr val="FFFFFF"/>
                </a:solidFill>
              </a:uFill>
              <a:latin typeface="Arial"/>
            </a:endParaRPr>
          </a:p>
        </p:txBody>
      </p:sp>
      <p:pic>
        <p:nvPicPr>
          <p:cNvPr id="3" name="Gráfico 2" descr="Abrir Pasta">
            <a:extLst>
              <a:ext uri="{FF2B5EF4-FFF2-40B4-BE49-F238E27FC236}">
                <a16:creationId xmlns:a16="http://schemas.microsoft.com/office/drawing/2014/main" id="{D7A3D2E2-122A-4C34-8817-85D43FF900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48892" y="4288422"/>
            <a:ext cx="1637818" cy="1637818"/>
          </a:xfrm>
          <a:prstGeom prst="rect">
            <a:avLst/>
          </a:prstGeom>
        </p:spPr>
      </p:pic>
      <p:sp>
        <p:nvSpPr>
          <p:cNvPr id="7" name="TextShape 1">
            <a:extLst>
              <a:ext uri="{FF2B5EF4-FFF2-40B4-BE49-F238E27FC236}">
                <a16:creationId xmlns:a16="http://schemas.microsoft.com/office/drawing/2014/main" id="{F07EAADE-4347-42D3-814F-315283C6CA52}"/>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1">
            <a:extLst>
              <a:ext uri="{FF2B5EF4-FFF2-40B4-BE49-F238E27FC236}">
                <a16:creationId xmlns:a16="http://schemas.microsoft.com/office/drawing/2014/main" id="{577E55C8-99CF-4C87-AD26-D8945DDCBB72}"/>
              </a:ext>
            </a:extLst>
          </p:cNvPr>
          <p:cNvSpPr txBox="1"/>
          <p:nvPr/>
        </p:nvSpPr>
        <p:spPr>
          <a:xfrm>
            <a:off x="1735600" y="3414533"/>
            <a:ext cx="8770355" cy="1261639"/>
          </a:xfrm>
          <a:prstGeom prst="rect">
            <a:avLst/>
          </a:prstGeom>
          <a:noFill/>
          <a:ln>
            <a:noFill/>
          </a:ln>
        </p:spPr>
        <p:txBody>
          <a:bodyPr anchor="b"/>
          <a:lstStyle/>
          <a:p>
            <a:pPr algn="ctr">
              <a:lnSpc>
                <a:spcPct val="100000"/>
              </a:lnSpc>
            </a:pPr>
            <a:r>
              <a:rPr lang="en-US" sz="3600" b="1" spc="-1" dirty="0">
                <a:solidFill>
                  <a:srgbClr val="C00000"/>
                </a:solidFill>
                <a:uFill>
                  <a:solidFill>
                    <a:srgbClr val="FFFFFF"/>
                  </a:solidFill>
                </a:uFill>
                <a:latin typeface="Calibri" panose="020F0502020204030204" pitchFamily="34" charset="0"/>
              </a:rPr>
              <a:t>COMO AS OUVIDORIAS PODEM PROMOVER A PROTEÇÃO AO TRATAR AS DENÚNCIAS?</a:t>
            </a:r>
          </a:p>
        </p:txBody>
      </p:sp>
      <p:sp>
        <p:nvSpPr>
          <p:cNvPr id="6" name="TextShape 1">
            <a:extLst>
              <a:ext uri="{FF2B5EF4-FFF2-40B4-BE49-F238E27FC236}">
                <a16:creationId xmlns:a16="http://schemas.microsoft.com/office/drawing/2014/main" id="{989A28AC-F8E6-4DC4-8432-3F82C7A35963}"/>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426659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TextShape 2"/>
          <p:cNvSpPr txBox="1"/>
          <p:nvPr/>
        </p:nvSpPr>
        <p:spPr>
          <a:xfrm>
            <a:off x="2646745" y="3009418"/>
            <a:ext cx="6898510" cy="1666754"/>
          </a:xfrm>
          <a:prstGeom prst="rect">
            <a:avLst/>
          </a:prstGeom>
          <a:noFill/>
          <a:ln>
            <a:noFill/>
          </a:ln>
        </p:spPr>
        <p:txBody>
          <a:bodyPr/>
          <a:lstStyle/>
          <a:p>
            <a:pPr marL="343080" indent="-342720" algn="just">
              <a:lnSpc>
                <a:spcPct val="150000"/>
              </a:lnSpc>
              <a:spcBef>
                <a:spcPts val="1001"/>
              </a:spcBef>
              <a:buClr>
                <a:srgbClr val="1F4E79"/>
              </a:buClr>
              <a:buFont typeface="Arial"/>
              <a:buChar char="•"/>
            </a:pPr>
            <a:r>
              <a:rPr lang="pt-BR" sz="2400" b="1" spc="-1" dirty="0">
                <a:solidFill>
                  <a:srgbClr val="1F4E79"/>
                </a:solidFill>
                <a:uFill>
                  <a:solidFill>
                    <a:srgbClr val="FFFFFF"/>
                  </a:solidFill>
                </a:uFill>
                <a:latin typeface="Calibri"/>
              </a:rPr>
              <a:t>Tramitação</a:t>
            </a:r>
            <a:r>
              <a:rPr lang="pt-BR" sz="2400" spc="-1" dirty="0">
                <a:solidFill>
                  <a:srgbClr val="1F4E79"/>
                </a:solidFill>
                <a:uFill>
                  <a:solidFill>
                    <a:srgbClr val="FFFFFF"/>
                  </a:solidFill>
                </a:uFill>
                <a:latin typeface="Calibri"/>
              </a:rPr>
              <a:t> interna, das ouvidorias para as unidades de apuração do órgão, </a:t>
            </a:r>
            <a:r>
              <a:rPr lang="pt-BR" sz="2400" b="1" spc="-1" dirty="0">
                <a:solidFill>
                  <a:srgbClr val="1F4E79"/>
                </a:solidFill>
                <a:uFill>
                  <a:solidFill>
                    <a:srgbClr val="FFFFFF"/>
                  </a:solidFill>
                </a:uFill>
                <a:latin typeface="Calibri"/>
              </a:rPr>
              <a:t>diferenciada</a:t>
            </a:r>
            <a:r>
              <a:rPr lang="pt-BR" sz="2400" spc="-1" dirty="0">
                <a:solidFill>
                  <a:srgbClr val="1F4E79"/>
                </a:solidFill>
                <a:uFill>
                  <a:solidFill>
                    <a:srgbClr val="FFFFFF"/>
                  </a:solidFill>
                </a:uFill>
                <a:latin typeface="Calibri"/>
              </a:rPr>
              <a:t> da tramitação dos demais documentos não restritos. </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10" name="TextShape 1">
            <a:extLst>
              <a:ext uri="{FF2B5EF4-FFF2-40B4-BE49-F238E27FC236}">
                <a16:creationId xmlns:a16="http://schemas.microsoft.com/office/drawing/2014/main" id="{83E1F78E-7E7C-4AC3-86DA-A07844B598BA}"/>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4DBA027E-EA7E-4DFD-AEBE-C7183F765328}"/>
              </a:ext>
            </a:extLst>
          </p:cNvPr>
          <p:cNvSpPr/>
          <p:nvPr/>
        </p:nvSpPr>
        <p:spPr>
          <a:xfrm>
            <a:off x="1807579" y="2709822"/>
            <a:ext cx="3871732" cy="2350965"/>
          </a:xfrm>
          <a:prstGeom prst="rect">
            <a:avLst/>
          </a:prstGeom>
        </p:spPr>
        <p:txBody>
          <a:bodyPr wrap="square">
            <a:spAutoFit/>
          </a:bodyPr>
          <a:lstStyle/>
          <a:p>
            <a:pPr marL="360" algn="just">
              <a:lnSpc>
                <a:spcPct val="150000"/>
              </a:lnSpc>
              <a:spcBef>
                <a:spcPts val="1001"/>
              </a:spcBef>
              <a:buClr>
                <a:srgbClr val="1F4E79"/>
              </a:buClr>
            </a:pPr>
            <a:r>
              <a:rPr lang="pt-BR" sz="2000" spc="-1" dirty="0">
                <a:solidFill>
                  <a:srgbClr val="1F4E79"/>
                </a:solidFill>
                <a:uFill>
                  <a:solidFill>
                    <a:srgbClr val="FFFFFF"/>
                  </a:solidFill>
                </a:uFill>
                <a:latin typeface="Calibri"/>
              </a:rPr>
              <a:t>Preservar a denúncia em um envelope lacrado a ser entregue ao chefe da unidade de apuração competente, com o devido registro do recebimento. </a:t>
            </a:r>
            <a:endParaRPr lang="pt-BR" sz="2000" spc="-1" dirty="0">
              <a:solidFill>
                <a:srgbClr val="000000"/>
              </a:solidFill>
              <a:uFill>
                <a:solidFill>
                  <a:srgbClr val="FFFFFF"/>
                </a:solidFill>
              </a:uFill>
            </a:endParaRPr>
          </a:p>
        </p:txBody>
      </p:sp>
      <p:sp>
        <p:nvSpPr>
          <p:cNvPr id="7" name="TextShape 2">
            <a:extLst>
              <a:ext uri="{FF2B5EF4-FFF2-40B4-BE49-F238E27FC236}">
                <a16:creationId xmlns:a16="http://schemas.microsoft.com/office/drawing/2014/main" id="{1B5EC5E7-1BB1-4100-ACBD-D3A07E8C3D41}"/>
              </a:ext>
            </a:extLst>
          </p:cNvPr>
          <p:cNvSpPr txBox="1"/>
          <p:nvPr/>
        </p:nvSpPr>
        <p:spPr>
          <a:xfrm>
            <a:off x="6112735" y="3746630"/>
            <a:ext cx="4352082" cy="2801074"/>
          </a:xfrm>
          <a:prstGeom prst="rect">
            <a:avLst/>
          </a:prstGeom>
          <a:noFill/>
          <a:ln>
            <a:noFill/>
          </a:ln>
        </p:spPr>
        <p:txBody>
          <a:bodyPr/>
          <a:lstStyle/>
          <a:p>
            <a:pPr algn="just">
              <a:lnSpc>
                <a:spcPct val="150000"/>
              </a:lnSpc>
              <a:spcBef>
                <a:spcPts val="1001"/>
              </a:spcBef>
            </a:pPr>
            <a:r>
              <a:rPr lang="pt-BR" sz="2000" spc="-1" dirty="0">
                <a:solidFill>
                  <a:srgbClr val="1F4E79"/>
                </a:solidFill>
                <a:uFill>
                  <a:solidFill>
                    <a:srgbClr val="FFFFFF"/>
                  </a:solidFill>
                </a:uFill>
                <a:latin typeface="Calibri"/>
              </a:rPr>
              <a:t>Deverá ser encaminhada sem a identificação do denunciante, a qual deverá ser tarjada, juntamente com qualquer informação no corpo da manifestação a qual possa identificar o signatário</a:t>
            </a:r>
            <a:r>
              <a:rPr lang="pt-BR" sz="2200" spc="-1" dirty="0">
                <a:solidFill>
                  <a:srgbClr val="1F4E79"/>
                </a:solidFill>
                <a:uFill>
                  <a:solidFill>
                    <a:srgbClr val="FFFFFF"/>
                  </a:solidFill>
                </a:uFill>
                <a:latin typeface="Calibri"/>
              </a:rPr>
              <a:t>. </a:t>
            </a:r>
            <a:endParaRPr lang="pt-BR" sz="2200" spc="-1" dirty="0">
              <a:solidFill>
                <a:srgbClr val="000000"/>
              </a:solidFill>
              <a:uFill>
                <a:solidFill>
                  <a:srgbClr val="FFFFFF"/>
                </a:solidFill>
              </a:uFill>
              <a:latin typeface="Arial"/>
            </a:endParaRPr>
          </a:p>
        </p:txBody>
      </p:sp>
      <p:sp>
        <p:nvSpPr>
          <p:cNvPr id="8" name="TextShape 1">
            <a:extLst>
              <a:ext uri="{FF2B5EF4-FFF2-40B4-BE49-F238E27FC236}">
                <a16:creationId xmlns:a16="http://schemas.microsoft.com/office/drawing/2014/main" id="{EC669A75-7A4E-4033-94B1-07C793CDCBE4}"/>
              </a:ext>
            </a:extLst>
          </p:cNvPr>
          <p:cNvSpPr txBox="1"/>
          <p:nvPr/>
        </p:nvSpPr>
        <p:spPr>
          <a:xfrm>
            <a:off x="1524001" y="2142663"/>
            <a:ext cx="4588735" cy="567158"/>
          </a:xfrm>
          <a:prstGeom prst="rect">
            <a:avLst/>
          </a:prstGeom>
          <a:noFill/>
          <a:ln>
            <a:noFill/>
          </a:ln>
        </p:spPr>
        <p:txBody>
          <a:bodyPr anchor="b"/>
          <a:lstStyle/>
          <a:p>
            <a:pPr algn="ctr">
              <a:lnSpc>
                <a:spcPct val="100000"/>
              </a:lnSpc>
            </a:pPr>
            <a:r>
              <a:rPr lang="en-US" sz="3200" b="1" spc="-1" dirty="0">
                <a:solidFill>
                  <a:srgbClr val="C00000"/>
                </a:solidFill>
                <a:uFill>
                  <a:solidFill>
                    <a:srgbClr val="FFFFFF"/>
                  </a:solidFill>
                </a:uFill>
                <a:latin typeface="Calibri" panose="020F0502020204030204" pitchFamily="34" charset="0"/>
              </a:rPr>
              <a:t>DOCUMENTOS FÍSICOS</a:t>
            </a:r>
          </a:p>
        </p:txBody>
      </p:sp>
      <p:sp>
        <p:nvSpPr>
          <p:cNvPr id="9" name="TextShape 1">
            <a:extLst>
              <a:ext uri="{FF2B5EF4-FFF2-40B4-BE49-F238E27FC236}">
                <a16:creationId xmlns:a16="http://schemas.microsoft.com/office/drawing/2014/main" id="{122ED9F1-7561-41B2-A1E1-C89FFDE712C5}"/>
              </a:ext>
            </a:extLst>
          </p:cNvPr>
          <p:cNvSpPr txBox="1"/>
          <p:nvPr/>
        </p:nvSpPr>
        <p:spPr>
          <a:xfrm>
            <a:off x="1523999" y="1215341"/>
            <a:ext cx="4213186"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76075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CustomShape 1"/>
          <p:cNvSpPr/>
          <p:nvPr/>
        </p:nvSpPr>
        <p:spPr>
          <a:xfrm>
            <a:off x="7647206" y="940088"/>
            <a:ext cx="2754787" cy="457199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50000"/>
              </a:lnSpc>
            </a:pPr>
            <a:endParaRPr lang="pt-BR" spc="-1" dirty="0">
              <a:solidFill>
                <a:srgbClr val="000000"/>
              </a:solidFill>
              <a:uFill>
                <a:solidFill>
                  <a:srgbClr val="FFFFFF"/>
                </a:solidFill>
              </a:uFill>
              <a:latin typeface="Arial"/>
            </a:endParaRPr>
          </a:p>
          <a:p>
            <a:pPr algn="just">
              <a:lnSpc>
                <a:spcPct val="150000"/>
              </a:lnSpc>
            </a:pPr>
            <a:endParaRPr lang="pt-BR" spc="-1" dirty="0">
              <a:solidFill>
                <a:srgbClr val="000000"/>
              </a:solidFill>
              <a:uFill>
                <a:solidFill>
                  <a:srgbClr val="FFFFFF"/>
                </a:solidFill>
              </a:uFill>
              <a:latin typeface="Arial"/>
            </a:endParaRPr>
          </a:p>
          <a:p>
            <a:pPr marL="360">
              <a:lnSpc>
                <a:spcPct val="150000"/>
              </a:lnSpc>
              <a:buClr>
                <a:srgbClr val="002060"/>
              </a:buClr>
            </a:pPr>
            <a:r>
              <a:rPr lang="pt-BR" sz="2200" b="1" i="1" spc="-1" dirty="0">
                <a:solidFill>
                  <a:srgbClr val="002060"/>
                </a:solidFill>
                <a:uFill>
                  <a:solidFill>
                    <a:srgbClr val="FFFFFF"/>
                  </a:solidFill>
                </a:uFill>
                <a:latin typeface="Calibri"/>
              </a:rPr>
              <a:t>Cursos gratuitos </a:t>
            </a:r>
            <a:r>
              <a:rPr lang="pt-BR" sz="2200" i="1" spc="-1" dirty="0">
                <a:solidFill>
                  <a:srgbClr val="002060"/>
                </a:solidFill>
                <a:uFill>
                  <a:solidFill>
                    <a:srgbClr val="FFFFFF"/>
                  </a:solidFill>
                </a:uFill>
                <a:latin typeface="Calibri"/>
              </a:rPr>
              <a:t>à distância e presenciais desenvolvidos pela Ouvidoria-Geral da União, unidade da CGU, para capacitar trabalhadores em ouvidorias públicas.</a:t>
            </a:r>
            <a:endParaRPr lang="pt-BR" sz="2200" i="1" spc="-1" dirty="0">
              <a:solidFill>
                <a:srgbClr val="000000"/>
              </a:solidFill>
              <a:uFill>
                <a:solidFill>
                  <a:srgbClr val="FFFFFF"/>
                </a:solidFill>
              </a:uFill>
              <a:latin typeface="Arial"/>
            </a:endParaRPr>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1" y="769766"/>
            <a:ext cx="5650786" cy="6088234"/>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1598583A-9FE1-4CBC-ACC1-A85A09900E8A}"/>
              </a:ext>
            </a:extLst>
          </p:cNvPr>
          <p:cNvSpPr/>
          <p:nvPr/>
        </p:nvSpPr>
        <p:spPr>
          <a:xfrm>
            <a:off x="2599766" y="1936376"/>
            <a:ext cx="7339028" cy="2805063"/>
          </a:xfrm>
          <a:prstGeom prst="rect">
            <a:avLst/>
          </a:prstGeom>
        </p:spPr>
        <p:txBody>
          <a:bodyPr wrap="square">
            <a:spAutoFit/>
          </a:bodyPr>
          <a:lstStyle/>
          <a:p>
            <a:pPr algn="just">
              <a:lnSpc>
                <a:spcPct val="150000"/>
              </a:lnSpc>
              <a:spcBef>
                <a:spcPts val="1001"/>
              </a:spcBef>
            </a:pPr>
            <a:r>
              <a:rPr lang="pt-BR" sz="2400" spc="-1" dirty="0">
                <a:solidFill>
                  <a:srgbClr val="1F4E79"/>
                </a:solidFill>
                <a:uFill>
                  <a:solidFill>
                    <a:srgbClr val="FFFFFF"/>
                  </a:solidFill>
                </a:uFill>
                <a:latin typeface="Calibri"/>
              </a:rPr>
              <a:t>No âmbito de ouvidorias que tenham um sistema eletrônico, denúncia realizada em modo físico deverá ser convertida em modo eletrônico, visando inclusive maior segurança no trâmite interno, conforme disposto no art. 9º</a:t>
            </a:r>
            <a:r>
              <a:rPr lang="pt-BR" sz="2400" i="1" spc="-1" dirty="0">
                <a:solidFill>
                  <a:srgbClr val="1F4E79"/>
                </a:solidFill>
                <a:uFill>
                  <a:solidFill>
                    <a:srgbClr val="FFFFFF"/>
                  </a:solidFill>
                </a:uFill>
                <a:latin typeface="Calibri"/>
              </a:rPr>
              <a:t> </a:t>
            </a:r>
            <a:r>
              <a:rPr lang="pt-BR" sz="2400" spc="-1" dirty="0">
                <a:solidFill>
                  <a:srgbClr val="1F4E79"/>
                </a:solidFill>
                <a:uFill>
                  <a:solidFill>
                    <a:srgbClr val="FFFFFF"/>
                  </a:solidFill>
                </a:uFill>
                <a:latin typeface="Calibri"/>
              </a:rPr>
              <a:t>§2º da </a:t>
            </a:r>
            <a:r>
              <a:rPr lang="pt-BR" sz="2400" b="1" spc="-1" dirty="0">
                <a:solidFill>
                  <a:srgbClr val="1F4E79"/>
                </a:solidFill>
                <a:uFill>
                  <a:solidFill>
                    <a:srgbClr val="FFFFFF"/>
                  </a:solidFill>
                </a:uFill>
                <a:latin typeface="Calibri"/>
              </a:rPr>
              <a:t>Instrução Normativa OGU nº 05/2018.</a:t>
            </a:r>
            <a:endParaRPr lang="pt-BR" sz="3200" spc="-1" dirty="0">
              <a:solidFill>
                <a:srgbClr val="000000"/>
              </a:solidFill>
              <a:uFill>
                <a:solidFill>
                  <a:srgbClr val="FFFFFF"/>
                </a:solidFill>
              </a:uFill>
            </a:endParaRPr>
          </a:p>
        </p:txBody>
      </p:sp>
      <p:pic>
        <p:nvPicPr>
          <p:cNvPr id="8" name="Gráfico 7" descr="Fax">
            <a:extLst>
              <a:ext uri="{FF2B5EF4-FFF2-40B4-BE49-F238E27FC236}">
                <a16:creationId xmlns:a16="http://schemas.microsoft.com/office/drawing/2014/main" id="{79CB8216-228C-47B4-B38A-35E324E5B45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59785" y="5002307"/>
            <a:ext cx="1830601" cy="1830601"/>
          </a:xfrm>
          <a:prstGeom prst="rect">
            <a:avLst/>
          </a:prstGeom>
        </p:spPr>
      </p:pic>
      <p:sp>
        <p:nvSpPr>
          <p:cNvPr id="10" name="TextShape 1">
            <a:extLst>
              <a:ext uri="{FF2B5EF4-FFF2-40B4-BE49-F238E27FC236}">
                <a16:creationId xmlns:a16="http://schemas.microsoft.com/office/drawing/2014/main" id="{D32F41CF-B0D5-4AE6-9ADF-385E74DDC865}"/>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822291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TextShape 2"/>
          <p:cNvSpPr txBox="1"/>
          <p:nvPr/>
        </p:nvSpPr>
        <p:spPr>
          <a:xfrm>
            <a:off x="2168788" y="3240769"/>
            <a:ext cx="7927712" cy="3194755"/>
          </a:xfrm>
          <a:prstGeom prst="rect">
            <a:avLst/>
          </a:prstGeom>
          <a:noFill/>
          <a:ln>
            <a:noFill/>
          </a:ln>
        </p:spPr>
        <p:txBody>
          <a:bodyPr/>
          <a:lstStyle/>
          <a:p>
            <a:pPr marL="343080" indent="-342720" algn="just">
              <a:lnSpc>
                <a:spcPct val="120000"/>
              </a:lnSpc>
              <a:spcBef>
                <a:spcPts val="1001"/>
              </a:spcBef>
              <a:buClr>
                <a:srgbClr val="1F4E79"/>
              </a:buClr>
              <a:buFont typeface="Arial"/>
              <a:buChar char="•"/>
            </a:pPr>
            <a:r>
              <a:rPr lang="pt-BR" sz="2200" b="1" u="sng" spc="-1" dirty="0">
                <a:solidFill>
                  <a:srgbClr val="1F4E79"/>
                </a:solidFill>
                <a:uFill>
                  <a:solidFill>
                    <a:srgbClr val="FFFFFF"/>
                  </a:solidFill>
                </a:uFill>
                <a:latin typeface="Calibri"/>
              </a:rPr>
              <a:t>Documentos eletrônicos</a:t>
            </a:r>
            <a:r>
              <a:rPr lang="pt-BR" sz="2200" spc="-1" dirty="0">
                <a:solidFill>
                  <a:srgbClr val="1F4E79"/>
                </a:solidFill>
                <a:uFill>
                  <a:solidFill>
                    <a:srgbClr val="FFFFFF"/>
                  </a:solidFill>
                </a:uFill>
                <a:latin typeface="Calibri"/>
              </a:rPr>
              <a:t>: recomenda-se que os sistemas utilizados já prevejam o encaminhamento das denúncias para as unidades de apuração sem a identificação do denunciante, bem como a </a:t>
            </a:r>
            <a:r>
              <a:rPr lang="pt-BR" sz="2200" b="1" spc="-1" dirty="0">
                <a:solidFill>
                  <a:srgbClr val="1F4E79"/>
                </a:solidFill>
                <a:uFill>
                  <a:solidFill>
                    <a:srgbClr val="FFFFFF"/>
                  </a:solidFill>
                </a:uFill>
                <a:latin typeface="Calibri"/>
              </a:rPr>
              <a:t>possibilidade de tarjar informações</a:t>
            </a:r>
            <a:r>
              <a:rPr lang="pt-BR" sz="2200" spc="-1" dirty="0">
                <a:solidFill>
                  <a:srgbClr val="1F4E79"/>
                </a:solidFill>
                <a:uFill>
                  <a:solidFill>
                    <a:srgbClr val="FFFFFF"/>
                  </a:solidFill>
                </a:uFill>
                <a:latin typeface="Calibri"/>
              </a:rPr>
              <a:t>, caso necessário;</a:t>
            </a:r>
            <a:endParaRPr lang="pt-BR" sz="2200" spc="-1" dirty="0">
              <a:solidFill>
                <a:srgbClr val="000000"/>
              </a:solidFill>
              <a:uFill>
                <a:solidFill>
                  <a:srgbClr val="FFFFFF"/>
                </a:solidFill>
              </a:uFill>
              <a:latin typeface="Arial"/>
            </a:endParaRPr>
          </a:p>
          <a:p>
            <a:pPr marL="343080" indent="-342720" algn="just">
              <a:lnSpc>
                <a:spcPct val="120000"/>
              </a:lnSpc>
              <a:spcBef>
                <a:spcPts val="1001"/>
              </a:spcBef>
              <a:buClr>
                <a:srgbClr val="1F4E79"/>
              </a:buClr>
              <a:buFont typeface="Arial"/>
              <a:buChar char="•"/>
            </a:pPr>
            <a:r>
              <a:rPr lang="pt-BR" sz="2200" spc="-1" dirty="0">
                <a:solidFill>
                  <a:srgbClr val="1F4E79"/>
                </a:solidFill>
                <a:uFill>
                  <a:solidFill>
                    <a:srgbClr val="FFFFFF"/>
                  </a:solidFill>
                </a:uFill>
                <a:latin typeface="Calibri"/>
              </a:rPr>
              <a:t> O </a:t>
            </a:r>
            <a:r>
              <a:rPr lang="pt-BR" sz="2200" b="1" spc="-1" dirty="0">
                <a:solidFill>
                  <a:srgbClr val="1F4E79"/>
                </a:solidFill>
                <a:uFill>
                  <a:solidFill>
                    <a:srgbClr val="FFFFFF"/>
                  </a:solidFill>
                </a:uFill>
                <a:latin typeface="Calibri"/>
              </a:rPr>
              <a:t>acesso ao sistema eletrônico deverá ser restrito </a:t>
            </a:r>
            <a:r>
              <a:rPr lang="pt-BR" sz="2200" spc="-1" dirty="0">
                <a:solidFill>
                  <a:srgbClr val="1F4E79"/>
                </a:solidFill>
                <a:uFill>
                  <a:solidFill>
                    <a:srgbClr val="FFFFFF"/>
                  </a:solidFill>
                </a:uFill>
                <a:latin typeface="Calibri"/>
              </a:rPr>
              <a:t>somente aos servidores que tenham </a:t>
            </a:r>
            <a:r>
              <a:rPr lang="pt-BR" sz="2200" b="1" spc="-1" dirty="0">
                <a:solidFill>
                  <a:srgbClr val="1F4E79"/>
                </a:solidFill>
                <a:uFill>
                  <a:solidFill>
                    <a:srgbClr val="FFFFFF"/>
                  </a:solidFill>
                </a:uFill>
                <a:latin typeface="Calibri"/>
              </a:rPr>
              <a:t>necessidade de conhecer </a:t>
            </a:r>
            <a:r>
              <a:rPr lang="pt-BR" sz="2200" spc="-1" dirty="0">
                <a:solidFill>
                  <a:srgbClr val="1F4E79"/>
                </a:solidFill>
                <a:uFill>
                  <a:solidFill>
                    <a:srgbClr val="FFFFFF"/>
                  </a:solidFill>
                </a:uFill>
                <a:latin typeface="Calibri"/>
              </a:rPr>
              <a:t>o teor da denúncia com o objetivo de promover a efetiva investigação preliminar.</a:t>
            </a:r>
            <a:endParaRPr lang="pt-BR" sz="2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6D740B15-BAF6-450E-A8EA-15FCC06F47FF}"/>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1">
            <a:extLst>
              <a:ext uri="{FF2B5EF4-FFF2-40B4-BE49-F238E27FC236}">
                <a16:creationId xmlns:a16="http://schemas.microsoft.com/office/drawing/2014/main" id="{9950E58B-AF2B-7A42-9438-A4404B7E54D7}"/>
              </a:ext>
            </a:extLst>
          </p:cNvPr>
          <p:cNvSpPr txBox="1"/>
          <p:nvPr/>
        </p:nvSpPr>
        <p:spPr>
          <a:xfrm>
            <a:off x="2024063" y="2002350"/>
            <a:ext cx="8513046" cy="983847"/>
          </a:xfrm>
          <a:prstGeom prst="rect">
            <a:avLst/>
          </a:prstGeom>
          <a:noFill/>
          <a:ln>
            <a:noFill/>
          </a:ln>
        </p:spPr>
        <p:txBody>
          <a:bodyPr anchor="b"/>
          <a:lstStyle/>
          <a:p>
            <a:pPr algn="ct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COMO AS OUVIDORIAS PODEM PROMOVER A PROTEÇÃO AO TRATAR AS DENÚNCIAS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extShape 2"/>
          <p:cNvSpPr txBox="1"/>
          <p:nvPr/>
        </p:nvSpPr>
        <p:spPr>
          <a:xfrm>
            <a:off x="2570879" y="2720050"/>
            <a:ext cx="6953760" cy="3136740"/>
          </a:xfrm>
          <a:prstGeom prst="rect">
            <a:avLst/>
          </a:prstGeom>
          <a:noFill/>
          <a:ln>
            <a:noFill/>
          </a:ln>
        </p:spPr>
        <p:txBody>
          <a:bodyPr/>
          <a:lstStyle/>
          <a:p>
            <a:pPr algn="just">
              <a:lnSpc>
                <a:spcPct val="150000"/>
              </a:lnSpc>
              <a:spcBef>
                <a:spcPts val="1001"/>
              </a:spcBef>
            </a:pPr>
            <a:endParaRPr lang="pt-BR" sz="2400" spc="-1" dirty="0">
              <a:solidFill>
                <a:srgbClr val="000000"/>
              </a:solidFill>
              <a:uFill>
                <a:solidFill>
                  <a:srgbClr val="FFFFFF"/>
                </a:solidFill>
              </a:uFill>
              <a:latin typeface="Arial"/>
            </a:endParaRPr>
          </a:p>
          <a:p>
            <a:pPr marL="343080" indent="-342720" algn="just">
              <a:lnSpc>
                <a:spcPct val="150000"/>
              </a:lnSpc>
              <a:spcBef>
                <a:spcPts val="1001"/>
              </a:spcBef>
              <a:buClr>
                <a:srgbClr val="1F4E79"/>
              </a:buClr>
              <a:buFont typeface="Arial"/>
              <a:buChar char="•"/>
            </a:pPr>
            <a:r>
              <a:rPr lang="pt-BR" sz="2400" b="1" u="sng" spc="-1" dirty="0">
                <a:solidFill>
                  <a:srgbClr val="1F4E79"/>
                </a:solidFill>
                <a:uFill>
                  <a:solidFill>
                    <a:srgbClr val="FFFFFF"/>
                  </a:solidFill>
                </a:uFill>
                <a:latin typeface="Calibri"/>
              </a:rPr>
              <a:t>Documentos eletrônicos</a:t>
            </a:r>
            <a:r>
              <a:rPr lang="pt-BR" sz="2400" spc="-1" dirty="0">
                <a:solidFill>
                  <a:srgbClr val="1F4E79"/>
                </a:solidFill>
                <a:uFill>
                  <a:solidFill>
                    <a:srgbClr val="FFFFFF"/>
                  </a:solidFill>
                </a:uFill>
                <a:latin typeface="Calibri"/>
              </a:rPr>
              <a:t>: Importante que o sistema eletrônico registre todos os acessos realizados junto à denúncia, visando inclusive a responsabilização funcional do servidor que der causa à vazamentos de identidade do denunciante. </a:t>
            </a:r>
            <a:endParaRPr lang="pt-BR" sz="24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5D27F4B6-86F9-4EE4-B103-80E159ACD416}"/>
              </a:ext>
            </a:extLst>
          </p:cNvPr>
          <p:cNvSpPr txBox="1"/>
          <p:nvPr/>
        </p:nvSpPr>
        <p:spPr>
          <a:xfrm>
            <a:off x="1766755" y="2002350"/>
            <a:ext cx="8770355" cy="983847"/>
          </a:xfrm>
          <a:prstGeom prst="rect">
            <a:avLst/>
          </a:prstGeom>
          <a:noFill/>
          <a:ln>
            <a:noFill/>
          </a:ln>
        </p:spPr>
        <p:txBody>
          <a:bodyPr anchor="b"/>
          <a:lstStyle/>
          <a:p>
            <a:pPr algn="ctr"/>
            <a:r>
              <a:rPr lang="en-US" sz="30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COMO AS OUVIDORIAS PODEM PROMOVER A PROTEÇÃO AO TRATAR AS DENÚNCIAS</a:t>
            </a:r>
          </a:p>
        </p:txBody>
      </p:sp>
      <p:sp>
        <p:nvSpPr>
          <p:cNvPr id="6" name="TextShape 1">
            <a:extLst>
              <a:ext uri="{FF2B5EF4-FFF2-40B4-BE49-F238E27FC236}">
                <a16:creationId xmlns:a16="http://schemas.microsoft.com/office/drawing/2014/main" id="{247503C3-E4CF-47F7-8DDD-2E02406B1993}"/>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TextShape 2"/>
          <p:cNvSpPr txBox="1"/>
          <p:nvPr/>
        </p:nvSpPr>
        <p:spPr>
          <a:xfrm>
            <a:off x="2427462" y="2775474"/>
            <a:ext cx="7448938" cy="3872752"/>
          </a:xfrm>
          <a:prstGeom prst="rect">
            <a:avLst/>
          </a:prstGeom>
          <a:noFill/>
          <a:ln>
            <a:noFill/>
          </a:ln>
        </p:spPr>
        <p:txBody>
          <a:bodyPr/>
          <a:lstStyle/>
          <a:p>
            <a:pPr algn="just">
              <a:lnSpc>
                <a:spcPct val="120000"/>
              </a:lnSpc>
              <a:spcBef>
                <a:spcPts val="1001"/>
              </a:spcBef>
            </a:pPr>
            <a:r>
              <a:rPr lang="pt-BR" sz="2000" spc="-1" dirty="0">
                <a:solidFill>
                  <a:srgbClr val="1F4E79"/>
                </a:solidFill>
                <a:uFill>
                  <a:solidFill>
                    <a:srgbClr val="FFFFFF"/>
                  </a:solidFill>
                </a:uFill>
                <a:latin typeface="Calibri"/>
              </a:rPr>
              <a:t>Caso seja imprescindível para a apuração dos fatos a ciência de todas as informações constantes na denúncia, a denúncia completa deverá ser encaminhada à unidade de apuração, inclusive para que esta área possa, se for o caso, solicitar maiores esclarecimentos ao denunciante no decorrer da investigação preliminar a ser realizada. Neste caso, </a:t>
            </a:r>
            <a:r>
              <a:rPr lang="pt-BR" sz="2000" b="1" spc="-1" dirty="0">
                <a:solidFill>
                  <a:srgbClr val="1F4E79"/>
                </a:solidFill>
                <a:uFill>
                  <a:solidFill>
                    <a:srgbClr val="FFFFFF"/>
                  </a:solidFill>
                </a:uFill>
                <a:latin typeface="Calibri"/>
              </a:rPr>
              <a:t>a unidade de apuração tem a obrigação de manter o sigilo da identidade do denunciante. </a:t>
            </a:r>
            <a:endParaRPr lang="pt-BR" sz="2000" b="1" spc="-1" dirty="0">
              <a:solidFill>
                <a:srgbClr val="000000"/>
              </a:solidFill>
              <a:uFill>
                <a:solidFill>
                  <a:srgbClr val="FFFFFF"/>
                </a:solidFill>
              </a:uFill>
              <a:latin typeface="Arial"/>
            </a:endParaRPr>
          </a:p>
          <a:p>
            <a:pPr algn="ctr">
              <a:spcBef>
                <a:spcPts val="1001"/>
              </a:spcBef>
            </a:pPr>
            <a:r>
              <a:rPr lang="pt-BR" b="1" spc="-1" dirty="0">
                <a:solidFill>
                  <a:srgbClr val="1F4E79"/>
                </a:solidFill>
                <a:uFill>
                  <a:solidFill>
                    <a:srgbClr val="FFFFFF"/>
                  </a:solidFill>
                </a:uFill>
                <a:latin typeface="Calibri"/>
              </a:rPr>
              <a:t>§2º do Art. 3º da Instrução Normativa Conjunta CRG-OGU n</a:t>
            </a:r>
            <a:r>
              <a:rPr lang="pt-BR" b="1" spc="-1" baseline="30000" dirty="0">
                <a:solidFill>
                  <a:srgbClr val="1F4E79"/>
                </a:solidFill>
                <a:uFill>
                  <a:solidFill>
                    <a:srgbClr val="FFFFFF"/>
                  </a:solidFill>
                </a:uFill>
                <a:latin typeface="Calibri"/>
              </a:rPr>
              <a:t>o</a:t>
            </a:r>
            <a:r>
              <a:rPr lang="pt-BR" b="1" spc="-1" dirty="0">
                <a:solidFill>
                  <a:srgbClr val="1F4E79"/>
                </a:solidFill>
                <a:uFill>
                  <a:solidFill>
                    <a:srgbClr val="FFFFFF"/>
                  </a:solidFill>
                </a:uFill>
                <a:latin typeface="Calibri"/>
              </a:rPr>
              <a:t> 01/2014 </a:t>
            </a:r>
          </a:p>
          <a:p>
            <a:pPr algn="ctr">
              <a:spcBef>
                <a:spcPts val="1001"/>
              </a:spcBef>
            </a:pPr>
            <a:r>
              <a:rPr lang="pt-BR" sz="2000" spc="-1" dirty="0">
                <a:solidFill>
                  <a:srgbClr val="1F4E79"/>
                </a:solidFill>
                <a:uFill>
                  <a:solidFill>
                    <a:srgbClr val="FFFFFF"/>
                  </a:solidFill>
                </a:uFill>
                <a:latin typeface="Calibri"/>
              </a:rPr>
              <a:t>e</a:t>
            </a:r>
          </a:p>
          <a:p>
            <a:pPr algn="ctr">
              <a:spcBef>
                <a:spcPts val="1001"/>
              </a:spcBef>
            </a:pPr>
            <a:r>
              <a:rPr lang="pt-BR" b="1" spc="-1" dirty="0">
                <a:solidFill>
                  <a:srgbClr val="1F4E79"/>
                </a:solidFill>
                <a:uFill>
                  <a:solidFill>
                    <a:srgbClr val="FFFFFF"/>
                  </a:solidFill>
                </a:uFill>
                <a:latin typeface="Calibri" panose="020F0502020204030204" pitchFamily="34" charset="0"/>
                <a:cs typeface="Calibri" panose="020F0502020204030204" pitchFamily="34" charset="0"/>
              </a:rPr>
              <a:t>§1º do Art. 17º da Instrução Normativa OGU n</a:t>
            </a:r>
            <a:r>
              <a:rPr lang="pt-BR" b="1" spc="-1" baseline="30000" dirty="0">
                <a:solidFill>
                  <a:srgbClr val="1F4E79"/>
                </a:solidFill>
                <a:uFill>
                  <a:solidFill>
                    <a:srgbClr val="FFFFFF"/>
                  </a:solidFill>
                </a:uFill>
                <a:latin typeface="Calibri" panose="020F0502020204030204" pitchFamily="34" charset="0"/>
                <a:cs typeface="Calibri" panose="020F0502020204030204" pitchFamily="34" charset="0"/>
              </a:rPr>
              <a:t>o</a:t>
            </a:r>
            <a:r>
              <a:rPr lang="pt-BR" b="1" spc="-1" dirty="0">
                <a:solidFill>
                  <a:srgbClr val="1F4E79"/>
                </a:solidFill>
                <a:uFill>
                  <a:solidFill>
                    <a:srgbClr val="FFFFFF"/>
                  </a:solidFill>
                </a:uFill>
                <a:latin typeface="Calibri" panose="020F0502020204030204" pitchFamily="34" charset="0"/>
                <a:cs typeface="Calibri" panose="020F0502020204030204" pitchFamily="34" charset="0"/>
              </a:rPr>
              <a:t> 05/2018</a:t>
            </a:r>
          </a:p>
          <a:p>
            <a:pPr algn="ctr">
              <a:spcBef>
                <a:spcPts val="1001"/>
              </a:spcBef>
            </a:pPr>
            <a:endParaRPr lang="pt-BR" b="1" spc="-1" dirty="0">
              <a:solidFill>
                <a:srgbClr val="000000"/>
              </a:solidFill>
              <a:uFill>
                <a:solidFill>
                  <a:srgbClr val="FFFFFF"/>
                </a:solidFill>
              </a:uFill>
              <a:latin typeface="Calibri" panose="020F0502020204030204" pitchFamily="34" charset="0"/>
              <a:cs typeface="Calibri" panose="020F0502020204030204" pitchFamily="34" charset="0"/>
            </a:endParaRPr>
          </a:p>
          <a:p>
            <a:pPr algn="ctr">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46A5BD03-1C34-4163-8BE2-B38C729EA066}"/>
              </a:ext>
            </a:extLst>
          </p:cNvPr>
          <p:cNvSpPr txBox="1"/>
          <p:nvPr/>
        </p:nvSpPr>
        <p:spPr>
          <a:xfrm>
            <a:off x="1766755" y="1747778"/>
            <a:ext cx="8770355" cy="1027696"/>
          </a:xfrm>
          <a:prstGeom prst="rect">
            <a:avLst/>
          </a:prstGeom>
          <a:noFill/>
          <a:ln>
            <a:noFill/>
          </a:ln>
        </p:spPr>
        <p:txBody>
          <a:bodyPr anchor="b"/>
          <a:lstStyle/>
          <a:p>
            <a:pPr algn="ctr">
              <a:lnSpc>
                <a:spcPct val="100000"/>
              </a:lnSpc>
            </a:pPr>
            <a:r>
              <a:rPr lang="en-US" sz="30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COMO AS OUVIDORIAS PODEM PROMOVER A PROTEÇÃO AO TRATAR AS DENÚNCIAS</a:t>
            </a:r>
          </a:p>
        </p:txBody>
      </p:sp>
      <p:sp>
        <p:nvSpPr>
          <p:cNvPr id="6" name="TextShape 1">
            <a:extLst>
              <a:ext uri="{FF2B5EF4-FFF2-40B4-BE49-F238E27FC236}">
                <a16:creationId xmlns:a16="http://schemas.microsoft.com/office/drawing/2014/main" id="{5C1F06AE-F2DB-414C-BA36-0617B74F043F}"/>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TextShape 2"/>
          <p:cNvSpPr txBox="1"/>
          <p:nvPr/>
        </p:nvSpPr>
        <p:spPr>
          <a:xfrm>
            <a:off x="2209800" y="1885244"/>
            <a:ext cx="7679267" cy="4369396"/>
          </a:xfrm>
          <a:prstGeom prst="rect">
            <a:avLst/>
          </a:prstGeom>
          <a:noFill/>
          <a:ln>
            <a:noFill/>
          </a:ln>
        </p:spPr>
        <p:txBody>
          <a:bodyPr/>
          <a:lstStyle/>
          <a:p>
            <a:pPr algn="just">
              <a:lnSpc>
                <a:spcPct val="150000"/>
              </a:lnSpc>
              <a:spcBef>
                <a:spcPts val="1001"/>
              </a:spcBef>
            </a:pPr>
            <a:r>
              <a:rPr lang="pt-BR" sz="2400" spc="-1" dirty="0">
                <a:solidFill>
                  <a:srgbClr val="1F4E79"/>
                </a:solidFill>
                <a:uFill>
                  <a:solidFill>
                    <a:srgbClr val="FFFFFF"/>
                  </a:solidFill>
                </a:uFill>
                <a:latin typeface="Calibri"/>
              </a:rPr>
              <a:t>A Lei n</a:t>
            </a:r>
            <a:r>
              <a:rPr lang="pt-BR" sz="2400" spc="-1" baseline="30000" dirty="0">
                <a:solidFill>
                  <a:srgbClr val="1F4E79"/>
                </a:solidFill>
                <a:uFill>
                  <a:solidFill>
                    <a:srgbClr val="FFFFFF"/>
                  </a:solidFill>
                </a:uFill>
                <a:latin typeface="Calibri"/>
              </a:rPr>
              <a:t>o</a:t>
            </a:r>
            <a:r>
              <a:rPr lang="pt-BR" sz="2400" spc="-1" dirty="0">
                <a:solidFill>
                  <a:srgbClr val="1F4E79"/>
                </a:solidFill>
                <a:uFill>
                  <a:solidFill>
                    <a:srgbClr val="FFFFFF"/>
                  </a:solidFill>
                </a:uFill>
                <a:latin typeface="Calibri"/>
              </a:rPr>
              <a:t> 12.527/2011 – LAI, traz dispositivos de </a:t>
            </a:r>
            <a:r>
              <a:rPr lang="pt-BR" sz="2400" b="1" u="sng" spc="-1" dirty="0">
                <a:solidFill>
                  <a:srgbClr val="1F4E79"/>
                </a:solidFill>
                <a:uFill>
                  <a:solidFill>
                    <a:srgbClr val="FFFFFF"/>
                  </a:solidFill>
                </a:uFill>
                <a:latin typeface="Calibri"/>
              </a:rPr>
              <a:t>proteção estritamente para pessoa física</a:t>
            </a:r>
            <a:r>
              <a:rPr lang="pt-BR" sz="2400" spc="-1" dirty="0">
                <a:solidFill>
                  <a:srgbClr val="1F4E79"/>
                </a:solidFill>
                <a:uFill>
                  <a:solidFill>
                    <a:srgbClr val="FFFFFF"/>
                  </a:solidFill>
                </a:uFill>
                <a:latin typeface="Calibri"/>
              </a:rPr>
              <a:t>. Desta forma, denunciantes pessoas jurídicas atualmente não são passíveis de proteção. </a:t>
            </a:r>
          </a:p>
          <a:p>
            <a:pPr algn="just">
              <a:lnSpc>
                <a:spcPct val="150000"/>
              </a:lnSpc>
              <a:spcBef>
                <a:spcPts val="1001"/>
              </a:spcBef>
            </a:pPr>
            <a:endParaRPr lang="pt-BR" sz="800" spc="-1" dirty="0">
              <a:solidFill>
                <a:srgbClr val="1F4E79"/>
              </a:solidFill>
              <a:uFill>
                <a:solidFill>
                  <a:srgbClr val="FFFFFF"/>
                </a:solidFill>
              </a:uFill>
              <a:latin typeface="Calibri"/>
            </a:endParaRPr>
          </a:p>
          <a:p>
            <a:pPr algn="just">
              <a:lnSpc>
                <a:spcPct val="150000"/>
              </a:lnSpc>
              <a:spcBef>
                <a:spcPts val="1001"/>
              </a:spcBef>
            </a:pPr>
            <a:r>
              <a:rPr lang="pt-BR" sz="2400" spc="-1" dirty="0">
                <a:solidFill>
                  <a:srgbClr val="1F4E79"/>
                </a:solidFill>
                <a:uFill>
                  <a:solidFill>
                    <a:srgbClr val="FFFFFF"/>
                  </a:solidFill>
                </a:uFill>
                <a:latin typeface="Calibri"/>
              </a:rPr>
              <a:t>Para tanto, verifica-se a necessidade de que seja elaborado normativo legal que contemple  a proteção das associações, sociedades, fundações, organizações religiosas e partidos políticos.</a:t>
            </a:r>
            <a:endParaRPr lang="pt-BR" sz="24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D048BEFF-ED5A-47E8-ABFE-4FA204BC90D3}"/>
              </a:ext>
            </a:extLst>
          </p:cNvPr>
          <p:cNvSpPr txBox="1"/>
          <p:nvPr/>
        </p:nvSpPr>
        <p:spPr>
          <a:xfrm>
            <a:off x="1524000" y="1215341"/>
            <a:ext cx="2777925"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CustomShape 1"/>
          <p:cNvSpPr/>
          <p:nvPr/>
        </p:nvSpPr>
        <p:spPr>
          <a:xfrm>
            <a:off x="1789320" y="712800"/>
            <a:ext cx="1244880" cy="2275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endParaRPr lang="pt-BR" spc="-1" dirty="0">
              <a:solidFill>
                <a:srgbClr val="000000"/>
              </a:solidFill>
              <a:uFill>
                <a:solidFill>
                  <a:srgbClr val="FFFFFF"/>
                </a:solidFill>
              </a:uFill>
              <a:latin typeface="Arial"/>
            </a:endParaRPr>
          </a:p>
        </p:txBody>
      </p:sp>
      <p:sp>
        <p:nvSpPr>
          <p:cNvPr id="518" name="CustomShape 2"/>
          <p:cNvSpPr/>
          <p:nvPr/>
        </p:nvSpPr>
        <p:spPr>
          <a:xfrm>
            <a:off x="8610600" y="6356520"/>
            <a:ext cx="2057040" cy="364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fld id="{C39A12B4-1747-4E4F-A3D1-696DC6A6DBBA}" type="slidenum">
              <a:rPr lang="pt-BR" sz="1200" spc="-1">
                <a:solidFill>
                  <a:srgbClr val="8B8B8B"/>
                </a:solidFill>
                <a:uFill>
                  <a:solidFill>
                    <a:srgbClr val="FFFFFF"/>
                  </a:solidFill>
                </a:uFill>
                <a:latin typeface="Calibri"/>
              </a:rPr>
              <a:t>55</a:t>
            </a:fld>
            <a:endParaRPr lang="pt-BR" sz="1200" spc="-1">
              <a:solidFill>
                <a:srgbClr val="000000"/>
              </a:solidFill>
              <a:uFill>
                <a:solidFill>
                  <a:srgbClr val="FFFFFF"/>
                </a:solidFill>
              </a:uFill>
              <a:latin typeface="Arial"/>
            </a:endParaRPr>
          </a:p>
        </p:txBody>
      </p:sp>
      <p:sp>
        <p:nvSpPr>
          <p:cNvPr id="519" name="CustomShape 3"/>
          <p:cNvSpPr/>
          <p:nvPr/>
        </p:nvSpPr>
        <p:spPr>
          <a:xfrm>
            <a:off x="1949520" y="3233520"/>
            <a:ext cx="8206920" cy="3472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lang="pt-BR" spc="-1" dirty="0">
              <a:solidFill>
                <a:srgbClr val="000000"/>
              </a:solidFill>
              <a:uFill>
                <a:solidFill>
                  <a:srgbClr val="FFFFFF"/>
                </a:solidFill>
              </a:uFill>
              <a:latin typeface="Arial"/>
            </a:endParaRPr>
          </a:p>
          <a:p>
            <a:pPr algn="ctr">
              <a:lnSpc>
                <a:spcPct val="100000"/>
              </a:lnSpc>
            </a:pPr>
            <a:endParaRPr lang="pt-BR" spc="-1" dirty="0">
              <a:solidFill>
                <a:srgbClr val="000000"/>
              </a:solidFill>
              <a:uFill>
                <a:solidFill>
                  <a:srgbClr val="FFFFFF"/>
                </a:solidFill>
              </a:uFill>
              <a:latin typeface="Arial"/>
            </a:endParaRPr>
          </a:p>
          <a:p>
            <a:pPr algn="ctr">
              <a:lnSpc>
                <a:spcPct val="100000"/>
              </a:lnSpc>
            </a:pPr>
            <a:endParaRPr lang="pt-BR" spc="-1" dirty="0">
              <a:solidFill>
                <a:srgbClr val="000000"/>
              </a:solidFill>
              <a:uFill>
                <a:solidFill>
                  <a:srgbClr val="FFFFFF"/>
                </a:solidFill>
              </a:uFill>
              <a:latin typeface="Arial"/>
            </a:endParaRPr>
          </a:p>
          <a:p>
            <a:pPr algn="ctr">
              <a:lnSpc>
                <a:spcPct val="100000"/>
              </a:lnSpc>
            </a:pPr>
            <a:endParaRPr lang="pt-BR" spc="-1" dirty="0">
              <a:solidFill>
                <a:srgbClr val="000000"/>
              </a:solidFill>
              <a:uFill>
                <a:solidFill>
                  <a:srgbClr val="FFFFFF"/>
                </a:solidFill>
              </a:uFill>
              <a:latin typeface="Arial"/>
            </a:endParaRPr>
          </a:p>
          <a:p>
            <a:pPr algn="ctr">
              <a:lnSpc>
                <a:spcPct val="100000"/>
              </a:lnSpc>
            </a:pPr>
            <a:endParaRPr lang="pt-BR" spc="-1" dirty="0">
              <a:solidFill>
                <a:srgbClr val="000000"/>
              </a:solidFill>
              <a:uFill>
                <a:solidFill>
                  <a:srgbClr val="FFFFFF"/>
                </a:solidFill>
              </a:uFill>
              <a:latin typeface="Arial"/>
            </a:endParaRPr>
          </a:p>
          <a:p>
            <a:pPr algn="ctr">
              <a:lnSpc>
                <a:spcPct val="100000"/>
              </a:lnSpc>
            </a:pPr>
            <a:endParaRPr lang="pt-BR" spc="-1" dirty="0">
              <a:solidFill>
                <a:srgbClr val="000000"/>
              </a:solidFill>
              <a:uFill>
                <a:solidFill>
                  <a:srgbClr val="FFFFFF"/>
                </a:solidFill>
              </a:uFill>
              <a:latin typeface="Arial"/>
            </a:endParaRPr>
          </a:p>
          <a:p>
            <a:pPr algn="ctr">
              <a:lnSpc>
                <a:spcPct val="100000"/>
              </a:lnSpc>
            </a:pPr>
            <a:r>
              <a:rPr lang="pt-BR" sz="1900" spc="-1" dirty="0">
                <a:solidFill>
                  <a:srgbClr val="1E77AE"/>
                </a:solidFill>
                <a:uFill>
                  <a:solidFill>
                    <a:srgbClr val="FFFFFF"/>
                  </a:solidFill>
                </a:uFill>
                <a:latin typeface="Calibri" charset="0"/>
                <a:ea typeface="Calibri" charset="0"/>
                <a:cs typeface="Calibri" charset="0"/>
              </a:rPr>
              <a:t>Controladoria-Geral da União</a:t>
            </a:r>
            <a:endParaRPr lang="pt-BR" spc="-1" dirty="0">
              <a:solidFill>
                <a:srgbClr val="000000"/>
              </a:solidFill>
              <a:uFill>
                <a:solidFill>
                  <a:srgbClr val="FFFFFF"/>
                </a:solidFill>
              </a:uFill>
              <a:latin typeface="Arial"/>
            </a:endParaRPr>
          </a:p>
          <a:p>
            <a:pPr algn="ctr">
              <a:lnSpc>
                <a:spcPct val="100000"/>
              </a:lnSpc>
            </a:pPr>
            <a:endParaRPr lang="pt-BR" spc="-1" dirty="0">
              <a:solidFill>
                <a:srgbClr val="000000"/>
              </a:solidFill>
              <a:uFill>
                <a:solidFill>
                  <a:srgbClr val="FFFFFF"/>
                </a:solidFill>
              </a:uFill>
              <a:latin typeface="Arial"/>
            </a:endParaRPr>
          </a:p>
        </p:txBody>
      </p:sp>
      <p:sp>
        <p:nvSpPr>
          <p:cNvPr id="520" name="CustomShape 4"/>
          <p:cNvSpPr/>
          <p:nvPr/>
        </p:nvSpPr>
        <p:spPr>
          <a:xfrm>
            <a:off x="3034200" y="1828181"/>
            <a:ext cx="5798880" cy="395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3200" b="1" spc="-1" dirty="0">
                <a:solidFill>
                  <a:srgbClr val="0070C0"/>
                </a:solidFill>
                <a:uFill>
                  <a:solidFill>
                    <a:srgbClr val="FFFFFF"/>
                  </a:solidFill>
                </a:uFill>
                <a:latin typeface="Calibri" charset="0"/>
                <a:ea typeface="Calibri" charset="0"/>
                <a:cs typeface="Calibri" charset="0"/>
              </a:rPr>
              <a:t>Obrigado!</a:t>
            </a:r>
            <a:endParaRPr lang="pt-BR" sz="3200" spc="-1" dirty="0">
              <a:solidFill>
                <a:srgbClr val="0070C0"/>
              </a:solidFill>
              <a:uFill>
                <a:solidFill>
                  <a:srgbClr val="FFFFFF"/>
                </a:solidFill>
              </a:uFill>
              <a:latin typeface="Calibri" charset="0"/>
              <a:ea typeface="Calibri" charset="0"/>
              <a:cs typeface="Calibri" charset="0"/>
            </a:endParaRPr>
          </a:p>
        </p:txBody>
      </p:sp>
    </p:spTree>
    <p:extLst>
      <p:ext uri="{BB962C8B-B14F-4D97-AF65-F5344CB8AC3E}">
        <p14:creationId xmlns:p14="http://schemas.microsoft.com/office/powerpoint/2010/main" val="554367288"/>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3168587" y="914401"/>
          <a:ext cx="7908488" cy="5122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aixaDeTexto 4">
            <a:extLst>
              <a:ext uri="{FF2B5EF4-FFF2-40B4-BE49-F238E27FC236}">
                <a16:creationId xmlns:a16="http://schemas.microsoft.com/office/drawing/2014/main" id="{BE722247-51E0-B749-997B-37FD53BE6CE0}"/>
              </a:ext>
            </a:extLst>
          </p:cNvPr>
          <p:cNvSpPr txBox="1">
            <a:spLocks noChangeArrowheads="1"/>
          </p:cNvSpPr>
          <p:nvPr/>
        </p:nvSpPr>
        <p:spPr bwMode="auto">
          <a:xfrm>
            <a:off x="1892033" y="2529666"/>
            <a:ext cx="2275414"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marL="360" algn="ctr">
              <a:lnSpc>
                <a:spcPct val="150000"/>
              </a:lnSpc>
              <a:buClr>
                <a:srgbClr val="002060"/>
              </a:buClr>
            </a:pPr>
            <a:r>
              <a:rPr lang="pt-BR" sz="2400" b="1" spc="-1" dirty="0">
                <a:solidFill>
                  <a:schemeClr val="accent1">
                    <a:lumMod val="75000"/>
                  </a:schemeClr>
                </a:solidFill>
                <a:uFill>
                  <a:solidFill>
                    <a:srgbClr val="FFFFFF"/>
                  </a:solidFill>
                </a:uFill>
                <a:latin typeface="Calibri"/>
              </a:rPr>
              <a:t>CERTIFICAÇÃO EM OUVIDORIA </a:t>
            </a:r>
            <a:r>
              <a:rPr lang="pt-BR" spc="-1" dirty="0">
                <a:solidFill>
                  <a:schemeClr val="accent1">
                    <a:lumMod val="75000"/>
                  </a:schemeClr>
                </a:solidFill>
                <a:uFill>
                  <a:solidFill>
                    <a:srgbClr val="FFFFFF"/>
                  </a:solidFill>
                </a:uFill>
                <a:latin typeface="Calibri"/>
              </a:rPr>
              <a:t>(Parceria OGU/</a:t>
            </a:r>
            <a:r>
              <a:rPr lang="pt-BR" spc="-1" dirty="0" err="1">
                <a:solidFill>
                  <a:schemeClr val="accent1">
                    <a:lumMod val="75000"/>
                  </a:schemeClr>
                </a:solidFill>
                <a:uFill>
                  <a:solidFill>
                    <a:srgbClr val="FFFFFF"/>
                  </a:solidFill>
                </a:uFill>
                <a:latin typeface="Calibri"/>
              </a:rPr>
              <a:t>Enap</a:t>
            </a:r>
            <a:r>
              <a:rPr lang="pt-BR" spc="-1" dirty="0">
                <a:solidFill>
                  <a:schemeClr val="accent1">
                    <a:lumMod val="75000"/>
                  </a:schemeClr>
                </a:solidFill>
                <a:uFill>
                  <a:solidFill>
                    <a:srgbClr val="FFFFFF"/>
                  </a:solidFill>
                </a:uFill>
                <a:latin typeface="Calibri"/>
              </a:rPr>
              <a:t>)</a:t>
            </a:r>
            <a:endParaRPr lang="pt-BR" spc="-1" dirty="0">
              <a:solidFill>
                <a:schemeClr val="accent1">
                  <a:lumMod val="75000"/>
                </a:schemeClr>
              </a:solidFill>
              <a:uFill>
                <a:solidFill>
                  <a:srgbClr val="FFFFFF"/>
                </a:solidFill>
              </a:uFill>
              <a:latin typeface="Arial"/>
            </a:endParaRPr>
          </a:p>
        </p:txBody>
      </p:sp>
      <p:sp>
        <p:nvSpPr>
          <p:cNvPr id="7" name="CaixaDeTexto 3">
            <a:extLst>
              <a:ext uri="{FF2B5EF4-FFF2-40B4-BE49-F238E27FC236}">
                <a16:creationId xmlns:a16="http://schemas.microsoft.com/office/drawing/2014/main" id="{584BEBF7-EE89-234E-96D3-BFD471658891}"/>
              </a:ext>
            </a:extLst>
          </p:cNvPr>
          <p:cNvSpPr txBox="1">
            <a:spLocks noChangeArrowheads="1"/>
          </p:cNvSpPr>
          <p:nvPr/>
        </p:nvSpPr>
        <p:spPr bwMode="auto">
          <a:xfrm>
            <a:off x="4167448" y="6036488"/>
            <a:ext cx="54282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800" dirty="0">
                <a:solidFill>
                  <a:schemeClr val="accent5">
                    <a:lumMod val="50000"/>
                  </a:schemeClr>
                </a:solidFill>
                <a:latin typeface="Calibri" panose="020F0502020204030204" pitchFamily="34" charset="0"/>
                <a:cs typeface="Calibri" panose="020F0502020204030204" pitchFamily="34" charset="0"/>
              </a:rPr>
              <a:t>Inscrições: </a:t>
            </a:r>
            <a:r>
              <a:rPr lang="pt-BR" altLang="pt-BR" sz="2800" dirty="0" err="1">
                <a:solidFill>
                  <a:schemeClr val="accent5">
                    <a:lumMod val="50000"/>
                  </a:schemeClr>
                </a:solidFill>
                <a:latin typeface="Calibri" panose="020F0502020204030204" pitchFamily="34" charset="0"/>
                <a:cs typeface="Calibri" panose="020F0502020204030204" pitchFamily="34" charset="0"/>
              </a:rPr>
              <a:t>www.enap.gov.br</a:t>
            </a:r>
            <a:endParaRPr lang="pt-BR" altLang="pt-BR" sz="2800" dirty="0">
              <a:solidFill>
                <a:schemeClr val="accent5">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56326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extShape 2"/>
          <p:cNvSpPr txBox="1"/>
          <p:nvPr/>
        </p:nvSpPr>
        <p:spPr>
          <a:xfrm>
            <a:off x="2741001" y="2554258"/>
            <a:ext cx="6953760" cy="2868346"/>
          </a:xfrm>
          <a:prstGeom prst="rect">
            <a:avLst/>
          </a:prstGeom>
          <a:noFill/>
          <a:ln>
            <a:noFill/>
          </a:ln>
        </p:spPr>
        <p:txBody>
          <a:bodyPr/>
          <a:lstStyle/>
          <a:p>
            <a:pPr algn="just">
              <a:lnSpc>
                <a:spcPct val="150000"/>
              </a:lnSpc>
              <a:spcBef>
                <a:spcPts val="1001"/>
              </a:spcBef>
            </a:pPr>
            <a:r>
              <a:rPr lang="pt-BR" sz="2400" spc="-1" dirty="0">
                <a:solidFill>
                  <a:srgbClr val="1F4E79"/>
                </a:solidFill>
                <a:uFill>
                  <a:solidFill>
                    <a:srgbClr val="FFFFFF"/>
                  </a:solidFill>
                </a:uFill>
                <a:latin typeface="Calibri"/>
              </a:rPr>
              <a:t>Por meio da </a:t>
            </a:r>
            <a:r>
              <a:rPr lang="pt-BR" sz="2400" b="1" spc="-1" dirty="0">
                <a:solidFill>
                  <a:srgbClr val="1F4E79"/>
                </a:solidFill>
                <a:uFill>
                  <a:solidFill>
                    <a:srgbClr val="FFFFFF"/>
                  </a:solidFill>
                </a:uFill>
                <a:latin typeface="Calibri"/>
              </a:rPr>
              <a:t>DENÚNCIA</a:t>
            </a:r>
            <a:r>
              <a:rPr lang="pt-BR" sz="2400" spc="-1" dirty="0">
                <a:solidFill>
                  <a:srgbClr val="1F4E79"/>
                </a:solidFill>
                <a:uFill>
                  <a:solidFill>
                    <a:srgbClr val="FFFFFF"/>
                  </a:solidFill>
                </a:uFill>
                <a:latin typeface="Calibri"/>
              </a:rPr>
              <a:t>, o cidadão que tem conhecimento sobre irregularidades pode informá-las aos órgãos de controle, contribuindo de forma direta no </a:t>
            </a:r>
            <a:r>
              <a:rPr lang="pt-BR" sz="2400" b="1" spc="-1" dirty="0">
                <a:solidFill>
                  <a:srgbClr val="1F4E79"/>
                </a:solidFill>
                <a:uFill>
                  <a:solidFill>
                    <a:srgbClr val="FFFFFF"/>
                  </a:solidFill>
                </a:uFill>
                <a:latin typeface="Calibri"/>
              </a:rPr>
              <a:t>combate à corrupção</a:t>
            </a:r>
            <a:r>
              <a:rPr lang="pt-BR" sz="2400" spc="-1" dirty="0">
                <a:solidFill>
                  <a:srgbClr val="1F4E79"/>
                </a:solidFill>
                <a:uFill>
                  <a:solidFill>
                    <a:srgbClr val="FFFFFF"/>
                  </a:solidFill>
                </a:uFill>
                <a:latin typeface="Calibri"/>
              </a:rPr>
              <a:t>, bem como no aprimoramento da atuação da Administração Pública.</a:t>
            </a:r>
            <a:endParaRPr lang="pt-BR" sz="3200" spc="-1" dirty="0">
              <a:solidFill>
                <a:srgbClr val="000000"/>
              </a:solidFill>
              <a:uFill>
                <a:solidFill>
                  <a:srgbClr val="FFFFFF"/>
                </a:solidFill>
              </a:uFill>
              <a:latin typeface="Arial"/>
            </a:endParaRPr>
          </a:p>
          <a:p>
            <a:pP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A73CB190-6BB3-424E-8AC5-E2612825666A}"/>
              </a:ext>
            </a:extLst>
          </p:cNvPr>
          <p:cNvSpPr txBox="1"/>
          <p:nvPr/>
        </p:nvSpPr>
        <p:spPr>
          <a:xfrm>
            <a:off x="1502511" y="1165668"/>
            <a:ext cx="2476981" cy="556698"/>
          </a:xfrm>
          <a:prstGeom prst="rect">
            <a:avLst/>
          </a:prstGeom>
          <a:solidFill>
            <a:srgbClr val="C00000"/>
          </a:solidFill>
          <a:ln>
            <a:noFill/>
          </a:ln>
        </p:spPr>
        <p:txBody>
          <a:bodyPr anchor="b"/>
          <a:lstStyle/>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papel</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das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ouvidorias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públicas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249122" y="5161681"/>
            <a:ext cx="7438210" cy="646331"/>
          </a:xfrm>
          <a:prstGeom prst="rect">
            <a:avLst/>
          </a:prstGeom>
        </p:spPr>
        <p:txBody>
          <a:bodyPr wrap="square">
            <a:spAutoFit/>
          </a:bodyPr>
          <a:lstStyle/>
          <a:p>
            <a:pPr algn="ctr"/>
            <a:r>
              <a:rPr lang="pt-BR" sz="3600" b="1" dirty="0">
                <a:solidFill>
                  <a:schemeClr val="accent1">
                    <a:lumMod val="75000"/>
                  </a:schemeClr>
                </a:solidFill>
                <a:latin typeface="Calibri" charset="0"/>
                <a:ea typeface="Calibri" charset="0"/>
                <a:cs typeface="Calibri" charset="0"/>
              </a:rPr>
              <a:t>Definidos pela Lei 13.460</a:t>
            </a:r>
            <a:r>
              <a:rPr lang="pt-BR" sz="3600" b="1" spc="-1" dirty="0">
                <a:solidFill>
                  <a:schemeClr val="accent1">
                    <a:lumMod val="75000"/>
                  </a:schemeClr>
                </a:solidFill>
                <a:uFill>
                  <a:solidFill>
                    <a:srgbClr val="FFFFFF"/>
                  </a:solidFill>
                </a:uFill>
                <a:latin typeface="Calibri"/>
              </a:rPr>
              <a:t>/</a:t>
            </a:r>
            <a:r>
              <a:rPr lang="pt-BR" sz="3600" b="1" dirty="0">
                <a:solidFill>
                  <a:schemeClr val="accent1">
                    <a:lumMod val="75000"/>
                  </a:schemeClr>
                </a:solidFill>
                <a:latin typeface="Calibri" charset="0"/>
                <a:ea typeface="Calibri" charset="0"/>
                <a:cs typeface="Calibri" charset="0"/>
              </a:rPr>
              <a:t>2017</a:t>
            </a:r>
          </a:p>
        </p:txBody>
      </p:sp>
      <p:sp>
        <p:nvSpPr>
          <p:cNvPr id="8" name="Retângulo 7"/>
          <p:cNvSpPr/>
          <p:nvPr/>
        </p:nvSpPr>
        <p:spPr>
          <a:xfrm>
            <a:off x="2355631" y="1992430"/>
            <a:ext cx="7438210" cy="707886"/>
          </a:xfrm>
          <a:prstGeom prst="rect">
            <a:avLst/>
          </a:prstGeom>
        </p:spPr>
        <p:txBody>
          <a:bodyPr wrap="square">
            <a:spAutoFit/>
          </a:bodyPr>
          <a:lstStyle/>
          <a:p>
            <a:pPr algn="ctr"/>
            <a:r>
              <a:rPr lang="pt-BR" sz="4000" b="1" dirty="0">
                <a:solidFill>
                  <a:schemeClr val="accent1">
                    <a:lumMod val="75000"/>
                  </a:schemeClr>
                </a:solidFill>
                <a:latin typeface="Calibri" charset="0"/>
                <a:ea typeface="Calibri" charset="0"/>
                <a:cs typeface="Calibri" charset="0"/>
              </a:rPr>
              <a:t>TIPOS DE MANIFESTAÇÃO</a:t>
            </a:r>
          </a:p>
        </p:txBody>
      </p:sp>
      <p:pic>
        <p:nvPicPr>
          <p:cNvPr id="9" name="Imagem 8">
            <a:extLst>
              <a:ext uri="{FF2B5EF4-FFF2-40B4-BE49-F238E27FC236}">
                <a16:creationId xmlns:a16="http://schemas.microsoft.com/office/drawing/2014/main" id="{65B3C0FE-7588-6345-BA39-5E2006824B01}"/>
              </a:ext>
            </a:extLst>
          </p:cNvPr>
          <p:cNvPicPr>
            <a:picLocks noChangeAspect="1"/>
          </p:cNvPicPr>
          <p:nvPr/>
        </p:nvPicPr>
        <p:blipFill rotWithShape="1">
          <a:blip r:embed="rId2">
            <a:extLst>
              <a:ext uri="{28A0092B-C50C-407E-A947-70E740481C1C}">
                <a14:useLocalDpi xmlns:a14="http://schemas.microsoft.com/office/drawing/2010/main" val="0"/>
              </a:ext>
            </a:extLst>
          </a:blip>
          <a:srcRect r="59951" b="2998"/>
          <a:stretch/>
        </p:blipFill>
        <p:spPr>
          <a:xfrm>
            <a:off x="2745910" y="3131189"/>
            <a:ext cx="3328827" cy="1507301"/>
          </a:xfrm>
          <a:prstGeom prst="rect">
            <a:avLst/>
          </a:prstGeom>
        </p:spPr>
      </p:pic>
      <p:pic>
        <p:nvPicPr>
          <p:cNvPr id="10" name="Imagem 9">
            <a:extLst>
              <a:ext uri="{FF2B5EF4-FFF2-40B4-BE49-F238E27FC236}">
                <a16:creationId xmlns:a16="http://schemas.microsoft.com/office/drawing/2014/main" id="{566AEDBC-BD4E-334B-A955-78A08747E8EC}"/>
              </a:ext>
            </a:extLst>
          </p:cNvPr>
          <p:cNvPicPr>
            <a:picLocks noChangeAspect="1"/>
          </p:cNvPicPr>
          <p:nvPr/>
        </p:nvPicPr>
        <p:blipFill rotWithShape="1">
          <a:blip r:embed="rId2">
            <a:extLst>
              <a:ext uri="{28A0092B-C50C-407E-A947-70E740481C1C}">
                <a14:useLocalDpi xmlns:a14="http://schemas.microsoft.com/office/drawing/2010/main" val="0"/>
              </a:ext>
            </a:extLst>
          </a:blip>
          <a:srcRect l="60074" t="2152" b="2998"/>
          <a:stretch/>
        </p:blipFill>
        <p:spPr>
          <a:xfrm>
            <a:off x="6074737" y="3164609"/>
            <a:ext cx="3318553" cy="1473880"/>
          </a:xfrm>
          <a:prstGeom prst="rect">
            <a:avLst/>
          </a:prstGeom>
        </p:spPr>
      </p:pic>
    </p:spTree>
    <p:extLst>
      <p:ext uri="{BB962C8B-B14F-4D97-AF65-F5344CB8AC3E}">
        <p14:creationId xmlns:p14="http://schemas.microsoft.com/office/powerpoint/2010/main" val="1073400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2"/>
          <p:cNvSpPr txBox="1"/>
          <p:nvPr/>
        </p:nvSpPr>
        <p:spPr>
          <a:xfrm>
            <a:off x="2225747" y="1956393"/>
            <a:ext cx="7671030" cy="2903932"/>
          </a:xfrm>
          <a:prstGeom prst="rect">
            <a:avLst/>
          </a:prstGeom>
          <a:noFill/>
          <a:ln>
            <a:noFill/>
          </a:ln>
        </p:spPr>
        <p:txBody>
          <a:bodyPr/>
          <a:lstStyle/>
          <a:p>
            <a:pPr algn="just">
              <a:spcBef>
                <a:spcPts val="1001"/>
              </a:spcBef>
            </a:pPr>
            <a:r>
              <a:rPr lang="pt-BR" sz="2200" spc="-1" dirty="0">
                <a:solidFill>
                  <a:srgbClr val="3D67A0"/>
                </a:solidFill>
                <a:uFill>
                  <a:solidFill>
                    <a:srgbClr val="FFFFFF"/>
                  </a:solidFill>
                </a:uFill>
                <a:latin typeface="Calibri" panose="020F0502020204030204" pitchFamily="34" charset="0"/>
                <a:cs typeface="Calibri" panose="020F0502020204030204" pitchFamily="34" charset="0"/>
              </a:rPr>
              <a:t>O Decreto nº 9.492/2018 estabeleceu:</a:t>
            </a:r>
          </a:p>
          <a:p>
            <a:pPr marL="342900" indent="-342900" algn="just">
              <a:spcBef>
                <a:spcPts val="1001"/>
              </a:spcBef>
              <a:buFont typeface="Arial" panose="020B0604020202020204" pitchFamily="34" charset="0"/>
              <a:buChar char="•"/>
            </a:pPr>
            <a:r>
              <a:rPr lang="pt-BR" sz="2200" dirty="0">
                <a:solidFill>
                  <a:srgbClr val="3D67A0"/>
                </a:solidFill>
                <a:latin typeface="Calibri" panose="020F0502020204030204" pitchFamily="34" charset="0"/>
                <a:cs typeface="Calibri" panose="020F0502020204030204" pitchFamily="34" charset="0"/>
              </a:rPr>
              <a:t>denúncia;</a:t>
            </a:r>
          </a:p>
          <a:p>
            <a:pPr marL="342900" indent="-342900" algn="just">
              <a:spcBef>
                <a:spcPts val="1001"/>
              </a:spcBef>
              <a:buFont typeface="Arial" panose="020B0604020202020204" pitchFamily="34" charset="0"/>
              <a:buChar char="•"/>
            </a:pPr>
            <a:r>
              <a:rPr lang="pt-BR" sz="2200" dirty="0">
                <a:solidFill>
                  <a:srgbClr val="3D67A0"/>
                </a:solidFill>
                <a:latin typeface="Calibri" panose="020F0502020204030204" pitchFamily="34" charset="0"/>
                <a:cs typeface="Calibri" panose="020F0502020204030204" pitchFamily="34" charset="0"/>
              </a:rPr>
              <a:t>reclamação;</a:t>
            </a:r>
          </a:p>
          <a:p>
            <a:pPr marL="342900" indent="-342900" algn="just">
              <a:spcBef>
                <a:spcPts val="1001"/>
              </a:spcBef>
              <a:buFont typeface="Arial" panose="020B0604020202020204" pitchFamily="34" charset="0"/>
              <a:buChar char="•"/>
            </a:pPr>
            <a:r>
              <a:rPr lang="pt-BR" sz="2200" dirty="0">
                <a:solidFill>
                  <a:srgbClr val="3D67A0"/>
                </a:solidFill>
                <a:latin typeface="Calibri" panose="020F0502020204030204" pitchFamily="34" charset="0"/>
                <a:cs typeface="Calibri" panose="020F0502020204030204" pitchFamily="34" charset="0"/>
              </a:rPr>
              <a:t>sugestão;</a:t>
            </a:r>
          </a:p>
          <a:p>
            <a:pPr marL="342900" indent="-342900" algn="just">
              <a:spcBef>
                <a:spcPts val="1001"/>
              </a:spcBef>
              <a:buFont typeface="Arial" panose="020B0604020202020204" pitchFamily="34" charset="0"/>
              <a:buChar char="•"/>
            </a:pPr>
            <a:r>
              <a:rPr lang="pt-BR" sz="2200" dirty="0">
                <a:solidFill>
                  <a:srgbClr val="3D67A0"/>
                </a:solidFill>
                <a:latin typeface="Calibri" panose="020F0502020204030204" pitchFamily="34" charset="0"/>
                <a:cs typeface="Calibri" panose="020F0502020204030204" pitchFamily="34" charset="0"/>
              </a:rPr>
              <a:t>elogio;</a:t>
            </a:r>
          </a:p>
          <a:p>
            <a:pPr marL="342900" indent="-342900" algn="just">
              <a:spcBef>
                <a:spcPts val="1001"/>
              </a:spcBef>
              <a:buFont typeface="Arial" panose="020B0604020202020204" pitchFamily="34" charset="0"/>
              <a:buChar char="•"/>
            </a:pPr>
            <a:r>
              <a:rPr lang="pt-BR" sz="2200" b="1" i="1" dirty="0">
                <a:solidFill>
                  <a:srgbClr val="3D67A0"/>
                </a:solidFill>
                <a:latin typeface="Calibri" panose="020F0502020204030204" pitchFamily="34" charset="0"/>
                <a:cs typeface="Calibri" panose="020F0502020204030204" pitchFamily="34" charset="0"/>
              </a:rPr>
              <a:t>solicitação de providências.</a:t>
            </a: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6B126456-64EB-4340-BDBB-AD0FC4A64CBB}"/>
              </a:ext>
            </a:extLst>
          </p:cNvPr>
          <p:cNvSpPr txBox="1"/>
          <p:nvPr/>
        </p:nvSpPr>
        <p:spPr>
          <a:xfrm>
            <a:off x="1524001" y="1127933"/>
            <a:ext cx="2442257" cy="381964"/>
          </a:xfrm>
          <a:prstGeom prst="rect">
            <a:avLst/>
          </a:prstGeom>
          <a:solidFill>
            <a:srgbClr val="C00000"/>
          </a:solidFill>
          <a:ln>
            <a:noFill/>
          </a:ln>
        </p:spPr>
        <p:txBody>
          <a:bodyPr anchor="b"/>
          <a:lstStyle/>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Tipos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manifestação</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1E465DB345C3DD4EAF4B67B8D324887D" ma:contentTypeVersion="5" ma:contentTypeDescription="Crie um novo documento." ma:contentTypeScope="" ma:versionID="acb3eee73bfe778a2c090fe91331c9d7">
  <xsd:schema xmlns:xsd="http://www.w3.org/2001/XMLSchema" xmlns:xs="http://www.w3.org/2001/XMLSchema" xmlns:p="http://schemas.microsoft.com/office/2006/metadata/properties" xmlns:ns2="93d72014-7836-4b73-8639-3bf39feb55bb" xmlns:ns3="67d0ff93-9992-4754-ba7a-dbbf76807a01" targetNamespace="http://schemas.microsoft.com/office/2006/metadata/properties" ma:root="true" ma:fieldsID="6d5023be33e0c1b6acb10d5523149f6b" ns2:_="" ns3:_="">
    <xsd:import namespace="93d72014-7836-4b73-8639-3bf39feb55bb"/>
    <xsd:import namespace="67d0ff93-9992-4754-ba7a-dbbf76807a0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d72014-7836-4b73-8639-3bf39feb55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d0ff93-9992-4754-ba7a-dbbf76807a01" elementFormDefault="qualified">
    <xsd:import namespace="http://schemas.microsoft.com/office/2006/documentManagement/types"/>
    <xsd:import namespace="http://schemas.microsoft.com/office/infopath/2007/PartnerControls"/>
    <xsd:element name="SharedWithUsers" ma:index="10"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hes de Compartilhado Com"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EE0A933-B308-4D97-AA6A-829628D362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d72014-7836-4b73-8639-3bf39feb55bb"/>
    <ds:schemaRef ds:uri="67d0ff93-9992-4754-ba7a-dbbf76807a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12A2DA4-DCF0-4D47-8C9F-372128E76E7F}">
  <ds:schemaRefs>
    <ds:schemaRef ds:uri="http://schemas.microsoft.com/sharepoint/v3/contenttype/forms"/>
  </ds:schemaRefs>
</ds:datastoreItem>
</file>

<file path=customXml/itemProps3.xml><?xml version="1.0" encoding="utf-8"?>
<ds:datastoreItem xmlns:ds="http://schemas.openxmlformats.org/officeDocument/2006/customXml" ds:itemID="{A48A31F9-4E26-478F-B5FC-4608FDE10B0D}">
  <ds:schemaRefs>
    <ds:schemaRef ds:uri="http://purl.org/dc/elements/1.1/"/>
    <ds:schemaRef ds:uri="http://www.w3.org/XML/1998/namespace"/>
    <ds:schemaRef ds:uri="67d0ff93-9992-4754-ba7a-dbbf76807a01"/>
    <ds:schemaRef ds:uri="http://purl.org/dc/terms/"/>
    <ds:schemaRef ds:uri="http://schemas.microsoft.com/office/2006/documentManagement/types"/>
    <ds:schemaRef ds:uri="http://purl.org/dc/dcmitype/"/>
    <ds:schemaRef ds:uri="93d72014-7836-4b73-8639-3bf39feb55bb"/>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67</TotalTime>
  <Words>3567</Words>
  <Application>Microsoft Office PowerPoint</Application>
  <PresentationFormat>Widescreen</PresentationFormat>
  <Paragraphs>367</Paragraphs>
  <Slides>55</Slides>
  <Notes>9</Notes>
  <HiddenSlides>6</HiddenSlides>
  <MMClips>0</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55</vt:i4>
      </vt:variant>
    </vt:vector>
  </HeadingPairs>
  <TitlesOfParts>
    <vt:vector size="62" baseType="lpstr">
      <vt:lpstr>MS PGothic</vt:lpstr>
      <vt:lpstr>MS PGothic</vt:lpstr>
      <vt:lpstr>Arial</vt:lpstr>
      <vt:lpstr>Calibri</vt:lpstr>
      <vt:lpstr>Calibri Light</vt:lpstr>
      <vt:lpstr>Times New Roman</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Anne Nogueira Hernandes</dc:creator>
  <cp:lastModifiedBy>Nayane do Vale Tavares</cp:lastModifiedBy>
  <cp:revision>15</cp:revision>
  <dcterms:created xsi:type="dcterms:W3CDTF">2017-06-05T18:09:13Z</dcterms:created>
  <dcterms:modified xsi:type="dcterms:W3CDTF">2019-04-16T14:00:30Z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0x0101001E465DB345C3DD4EAF4B67B8D324887D</vt:lpwstr>
  </property>
</Properties>
</file>