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  <p:sldMasterId id="2147483707" r:id="rId2"/>
    <p:sldMasterId id="2147483720" r:id="rId3"/>
  </p:sldMasterIdLst>
  <p:notesMasterIdLst>
    <p:notesMasterId r:id="rId17"/>
  </p:notesMasterIdLst>
  <p:handoutMasterIdLst>
    <p:handoutMasterId r:id="rId18"/>
  </p:handoutMasterIdLst>
  <p:sldIdLst>
    <p:sldId id="407" r:id="rId4"/>
    <p:sldId id="526" r:id="rId5"/>
    <p:sldId id="530" r:id="rId6"/>
    <p:sldId id="531" r:id="rId7"/>
    <p:sldId id="516" r:id="rId8"/>
    <p:sldId id="523" r:id="rId9"/>
    <p:sldId id="536" r:id="rId10"/>
    <p:sldId id="532" r:id="rId11"/>
    <p:sldId id="533" r:id="rId12"/>
    <p:sldId id="534" r:id="rId13"/>
    <p:sldId id="521" r:id="rId14"/>
    <p:sldId id="520" r:id="rId15"/>
    <p:sldId id="511" r:id="rId16"/>
  </p:sldIdLst>
  <p:sldSz cx="10080625" cy="7559675"/>
  <p:notesSz cx="6797675" cy="9926638"/>
  <p:defaultTextStyle>
    <a:defPPr>
      <a:defRPr lang="pt-BR"/>
    </a:defPPr>
    <a:lvl1pPr marL="0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868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736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604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472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341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210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078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946" algn="l" defTabSz="9137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  <p15:guide id="3" orient="horz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tricia Alvares de Azevedo Oliveira" initials="PAdAO" lastIdx="2" clrIdx="0"/>
  <p:cmAuthor id="1" name="Renato Machado de Souza" initials="" lastIdx="0" clrIdx="1"/>
  <p:cmAuthor id="2" name="Renato Machado de Souza" initials="RMS" lastIdx="3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3A57"/>
    <a:srgbClr val="002042"/>
    <a:srgbClr val="438FA4"/>
    <a:srgbClr val="F47F40"/>
    <a:srgbClr val="AEA49D"/>
    <a:srgbClr val="001237"/>
    <a:srgbClr val="4F81BD"/>
    <a:srgbClr val="0E1C1E"/>
    <a:srgbClr val="005F6D"/>
    <a:srgbClr val="9984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572" y="10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26"/>
        <p:guide pos="2141"/>
        <p:guide orient="horz" pos="31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F9B72F-6994-450A-9270-9DE7F14A19C2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</dgm:pt>
    <dgm:pt modelId="{0B508CD9-1A1B-4420-BDD1-35B6F0033914}">
      <dgm:prSet phldrT="[Texto]"/>
      <dgm:spPr/>
      <dgm:t>
        <a:bodyPr/>
        <a:lstStyle/>
        <a:p>
          <a:r>
            <a:rPr lang="pt-BR" dirty="0"/>
            <a:t>Comissão de Ética</a:t>
          </a:r>
        </a:p>
      </dgm:t>
    </dgm:pt>
    <dgm:pt modelId="{19E4865E-E824-44AF-9B74-3EF388CBBB9E}" type="parTrans" cxnId="{0D9F818C-C44D-477C-9311-430275E8A54A}">
      <dgm:prSet/>
      <dgm:spPr/>
      <dgm:t>
        <a:bodyPr/>
        <a:lstStyle/>
        <a:p>
          <a:endParaRPr lang="pt-BR"/>
        </a:p>
      </dgm:t>
    </dgm:pt>
    <dgm:pt modelId="{5FDEC2B7-D561-42A7-9E19-8BE94927E103}" type="sibTrans" cxnId="{0D9F818C-C44D-477C-9311-430275E8A54A}">
      <dgm:prSet/>
      <dgm:spPr/>
      <dgm:t>
        <a:bodyPr/>
        <a:lstStyle/>
        <a:p>
          <a:endParaRPr lang="pt-BR"/>
        </a:p>
      </dgm:t>
    </dgm:pt>
    <dgm:pt modelId="{2D8EECB9-07BB-4C6A-9FDF-DED822E1C20F}">
      <dgm:prSet phldrT="[Texto]"/>
      <dgm:spPr/>
      <dgm:t>
        <a:bodyPr/>
        <a:lstStyle/>
        <a:p>
          <a:r>
            <a:rPr lang="pt-BR" dirty="0"/>
            <a:t>Controle Interno</a:t>
          </a:r>
        </a:p>
      </dgm:t>
    </dgm:pt>
    <dgm:pt modelId="{90EFAA98-3A63-49ED-BF06-F3D2F669E964}" type="parTrans" cxnId="{1D0F0926-B0A2-4D44-8428-42BA60B32A7D}">
      <dgm:prSet/>
      <dgm:spPr/>
      <dgm:t>
        <a:bodyPr/>
        <a:lstStyle/>
        <a:p>
          <a:endParaRPr lang="pt-BR"/>
        </a:p>
      </dgm:t>
    </dgm:pt>
    <dgm:pt modelId="{390D6581-F634-4E28-BF67-8940C5B8BFFE}" type="sibTrans" cxnId="{1D0F0926-B0A2-4D44-8428-42BA60B32A7D}">
      <dgm:prSet/>
      <dgm:spPr/>
      <dgm:t>
        <a:bodyPr/>
        <a:lstStyle/>
        <a:p>
          <a:endParaRPr lang="pt-BR"/>
        </a:p>
      </dgm:t>
    </dgm:pt>
    <dgm:pt modelId="{6A679D34-DF3B-400B-9008-21A5DFF9A94C}">
      <dgm:prSet phldrT="[Texto]"/>
      <dgm:spPr/>
      <dgm:t>
        <a:bodyPr/>
        <a:lstStyle/>
        <a:p>
          <a:r>
            <a:rPr lang="pt-BR"/>
            <a:t>Ouvidoria</a:t>
          </a:r>
        </a:p>
      </dgm:t>
    </dgm:pt>
    <dgm:pt modelId="{3FD288FB-A3D1-4B3E-89D8-9DFD75974E0D}" type="parTrans" cxnId="{AF1B8050-355E-4F02-AB4E-599F7D1F1009}">
      <dgm:prSet/>
      <dgm:spPr/>
      <dgm:t>
        <a:bodyPr/>
        <a:lstStyle/>
        <a:p>
          <a:endParaRPr lang="pt-BR"/>
        </a:p>
      </dgm:t>
    </dgm:pt>
    <dgm:pt modelId="{12CE89E1-7EA2-46E8-8049-C4AA087BAC13}" type="sibTrans" cxnId="{AF1B8050-355E-4F02-AB4E-599F7D1F1009}">
      <dgm:prSet/>
      <dgm:spPr/>
      <dgm:t>
        <a:bodyPr/>
        <a:lstStyle/>
        <a:p>
          <a:endParaRPr lang="pt-BR"/>
        </a:p>
      </dgm:t>
    </dgm:pt>
    <dgm:pt modelId="{0602E179-5088-48B8-B3FA-21594FE90023}">
      <dgm:prSet phldrT="[Texto]"/>
      <dgm:spPr/>
      <dgm:t>
        <a:bodyPr/>
        <a:lstStyle/>
        <a:p>
          <a:r>
            <a:rPr lang="pt-BR" dirty="0"/>
            <a:t>Transparência Ativa e LAI</a:t>
          </a:r>
        </a:p>
      </dgm:t>
    </dgm:pt>
    <dgm:pt modelId="{8B473105-8C4E-44F4-998C-7947A6E26896}" type="parTrans" cxnId="{ADAA5086-6387-4579-B4FC-969ED8EB3714}">
      <dgm:prSet/>
      <dgm:spPr/>
      <dgm:t>
        <a:bodyPr/>
        <a:lstStyle/>
        <a:p>
          <a:endParaRPr lang="pt-BR"/>
        </a:p>
      </dgm:t>
    </dgm:pt>
    <dgm:pt modelId="{008EF0C7-F1B3-456B-8380-D285679C333F}" type="sibTrans" cxnId="{ADAA5086-6387-4579-B4FC-969ED8EB3714}">
      <dgm:prSet/>
      <dgm:spPr/>
      <dgm:t>
        <a:bodyPr/>
        <a:lstStyle/>
        <a:p>
          <a:endParaRPr lang="pt-BR"/>
        </a:p>
      </dgm:t>
    </dgm:pt>
    <dgm:pt modelId="{6FE22E28-6AAE-402D-9F1C-CC97D9E1EB26}">
      <dgm:prSet phldrT="[Texto]"/>
      <dgm:spPr/>
      <dgm:t>
        <a:bodyPr/>
        <a:lstStyle/>
        <a:p>
          <a:r>
            <a:rPr lang="pt-BR" dirty="0"/>
            <a:t>Corregedoria</a:t>
          </a:r>
        </a:p>
      </dgm:t>
    </dgm:pt>
    <dgm:pt modelId="{6B552303-4F82-42F9-8312-95B597DC286A}" type="parTrans" cxnId="{872E85B2-0999-4ABF-9742-7FFBCB1B4543}">
      <dgm:prSet/>
      <dgm:spPr/>
      <dgm:t>
        <a:bodyPr/>
        <a:lstStyle/>
        <a:p>
          <a:endParaRPr lang="pt-BR"/>
        </a:p>
      </dgm:t>
    </dgm:pt>
    <dgm:pt modelId="{603AE0F7-1546-406D-8076-E0C63B861B7E}" type="sibTrans" cxnId="{872E85B2-0999-4ABF-9742-7FFBCB1B4543}">
      <dgm:prSet/>
      <dgm:spPr/>
      <dgm:t>
        <a:bodyPr/>
        <a:lstStyle/>
        <a:p>
          <a:endParaRPr lang="pt-BR"/>
        </a:p>
      </dgm:t>
    </dgm:pt>
    <dgm:pt modelId="{B6CE9D4C-A166-4932-B04D-96AE9AEF8235}" type="pres">
      <dgm:prSet presAssocID="{E6F9B72F-6994-450A-9270-9DE7F14A19C2}" presName="diagram" presStyleCnt="0">
        <dgm:presLayoutVars>
          <dgm:dir/>
          <dgm:resizeHandles val="exact"/>
        </dgm:presLayoutVars>
      </dgm:prSet>
      <dgm:spPr/>
    </dgm:pt>
    <dgm:pt modelId="{5D6EA488-61D4-43FC-8EBD-71F62551FAC2}" type="pres">
      <dgm:prSet presAssocID="{0B508CD9-1A1B-4420-BDD1-35B6F0033914}" presName="node" presStyleLbl="node1" presStyleIdx="0" presStyleCnt="5">
        <dgm:presLayoutVars>
          <dgm:bulletEnabled val="1"/>
        </dgm:presLayoutVars>
      </dgm:prSet>
      <dgm:spPr/>
    </dgm:pt>
    <dgm:pt modelId="{715B16B6-6591-48FB-BB71-9A3C9236640B}" type="pres">
      <dgm:prSet presAssocID="{5FDEC2B7-D561-42A7-9E19-8BE94927E103}" presName="sibTrans" presStyleCnt="0"/>
      <dgm:spPr/>
    </dgm:pt>
    <dgm:pt modelId="{4A918D56-6958-456B-B797-592132BC9C5B}" type="pres">
      <dgm:prSet presAssocID="{6A679D34-DF3B-400B-9008-21A5DFF9A94C}" presName="node" presStyleLbl="node1" presStyleIdx="1" presStyleCnt="5">
        <dgm:presLayoutVars>
          <dgm:bulletEnabled val="1"/>
        </dgm:presLayoutVars>
      </dgm:prSet>
      <dgm:spPr/>
    </dgm:pt>
    <dgm:pt modelId="{FD4631C6-320C-45C5-86D5-4A36279AEFB2}" type="pres">
      <dgm:prSet presAssocID="{12CE89E1-7EA2-46E8-8049-C4AA087BAC13}" presName="sibTrans" presStyleCnt="0"/>
      <dgm:spPr/>
    </dgm:pt>
    <dgm:pt modelId="{4F1C9C97-DE98-4A9E-8D03-9182A9745042}" type="pres">
      <dgm:prSet presAssocID="{2D8EECB9-07BB-4C6A-9FDF-DED822E1C20F}" presName="node" presStyleLbl="node1" presStyleIdx="2" presStyleCnt="5" custLinFactNeighborX="1153" custLinFactNeighborY="2245">
        <dgm:presLayoutVars>
          <dgm:bulletEnabled val="1"/>
        </dgm:presLayoutVars>
      </dgm:prSet>
      <dgm:spPr/>
    </dgm:pt>
    <dgm:pt modelId="{860ACE56-3A82-4BCA-9A67-E25D5B3E16E9}" type="pres">
      <dgm:prSet presAssocID="{390D6581-F634-4E28-BF67-8940C5B8BFFE}" presName="sibTrans" presStyleCnt="0"/>
      <dgm:spPr/>
    </dgm:pt>
    <dgm:pt modelId="{BD37D983-5C9D-4760-863C-B0D4F0BA7A96}" type="pres">
      <dgm:prSet presAssocID="{0602E179-5088-48B8-B3FA-21594FE90023}" presName="node" presStyleLbl="node1" presStyleIdx="3" presStyleCnt="5" custLinFactNeighborX="2306" custLinFactNeighborY="2245">
        <dgm:presLayoutVars>
          <dgm:bulletEnabled val="1"/>
        </dgm:presLayoutVars>
      </dgm:prSet>
      <dgm:spPr/>
    </dgm:pt>
    <dgm:pt modelId="{8C2D5DC9-DFCF-40FF-BFE4-73450514F32C}" type="pres">
      <dgm:prSet presAssocID="{008EF0C7-F1B3-456B-8380-D285679C333F}" presName="sibTrans" presStyleCnt="0"/>
      <dgm:spPr/>
    </dgm:pt>
    <dgm:pt modelId="{37BB6BB0-2D90-43AE-96DE-07B369E9BDB9}" type="pres">
      <dgm:prSet presAssocID="{6FE22E28-6AAE-402D-9F1C-CC97D9E1EB26}" presName="node" presStyleLbl="node1" presStyleIdx="4" presStyleCnt="5">
        <dgm:presLayoutVars>
          <dgm:bulletEnabled val="1"/>
        </dgm:presLayoutVars>
      </dgm:prSet>
      <dgm:spPr/>
    </dgm:pt>
  </dgm:ptLst>
  <dgm:cxnLst>
    <dgm:cxn modelId="{A3B34F03-4BF4-49D6-93C6-579E6A82B472}" type="presOf" srcId="{6FE22E28-6AAE-402D-9F1C-CC97D9E1EB26}" destId="{37BB6BB0-2D90-43AE-96DE-07B369E9BDB9}" srcOrd="0" destOrd="0" presId="urn:microsoft.com/office/officeart/2005/8/layout/default"/>
    <dgm:cxn modelId="{1D680D0E-0CD7-456E-8FEE-86FAE25DCF47}" type="presOf" srcId="{6A679D34-DF3B-400B-9008-21A5DFF9A94C}" destId="{4A918D56-6958-456B-B797-592132BC9C5B}" srcOrd="0" destOrd="0" presId="urn:microsoft.com/office/officeart/2005/8/layout/default"/>
    <dgm:cxn modelId="{1D0F0926-B0A2-4D44-8428-42BA60B32A7D}" srcId="{E6F9B72F-6994-450A-9270-9DE7F14A19C2}" destId="{2D8EECB9-07BB-4C6A-9FDF-DED822E1C20F}" srcOrd="2" destOrd="0" parTransId="{90EFAA98-3A63-49ED-BF06-F3D2F669E964}" sibTransId="{390D6581-F634-4E28-BF67-8940C5B8BFFE}"/>
    <dgm:cxn modelId="{AF1B8050-355E-4F02-AB4E-599F7D1F1009}" srcId="{E6F9B72F-6994-450A-9270-9DE7F14A19C2}" destId="{6A679D34-DF3B-400B-9008-21A5DFF9A94C}" srcOrd="1" destOrd="0" parTransId="{3FD288FB-A3D1-4B3E-89D8-9DFD75974E0D}" sibTransId="{12CE89E1-7EA2-46E8-8049-C4AA087BAC13}"/>
    <dgm:cxn modelId="{ADAA5086-6387-4579-B4FC-969ED8EB3714}" srcId="{E6F9B72F-6994-450A-9270-9DE7F14A19C2}" destId="{0602E179-5088-48B8-B3FA-21594FE90023}" srcOrd="3" destOrd="0" parTransId="{8B473105-8C4E-44F4-998C-7947A6E26896}" sibTransId="{008EF0C7-F1B3-456B-8380-D285679C333F}"/>
    <dgm:cxn modelId="{0D9F818C-C44D-477C-9311-430275E8A54A}" srcId="{E6F9B72F-6994-450A-9270-9DE7F14A19C2}" destId="{0B508CD9-1A1B-4420-BDD1-35B6F0033914}" srcOrd="0" destOrd="0" parTransId="{19E4865E-E824-44AF-9B74-3EF388CBBB9E}" sibTransId="{5FDEC2B7-D561-42A7-9E19-8BE94927E103}"/>
    <dgm:cxn modelId="{B619109A-5367-424E-B7D2-280199E25F08}" type="presOf" srcId="{2D8EECB9-07BB-4C6A-9FDF-DED822E1C20F}" destId="{4F1C9C97-DE98-4A9E-8D03-9182A9745042}" srcOrd="0" destOrd="0" presId="urn:microsoft.com/office/officeart/2005/8/layout/default"/>
    <dgm:cxn modelId="{6B0669A0-17F7-4F18-8D59-06F2B0E11A36}" type="presOf" srcId="{E6F9B72F-6994-450A-9270-9DE7F14A19C2}" destId="{B6CE9D4C-A166-4932-B04D-96AE9AEF8235}" srcOrd="0" destOrd="0" presId="urn:microsoft.com/office/officeart/2005/8/layout/default"/>
    <dgm:cxn modelId="{8C479AAD-CBCC-4135-B970-A026D0D467CE}" type="presOf" srcId="{0B508CD9-1A1B-4420-BDD1-35B6F0033914}" destId="{5D6EA488-61D4-43FC-8EBD-71F62551FAC2}" srcOrd="0" destOrd="0" presId="urn:microsoft.com/office/officeart/2005/8/layout/default"/>
    <dgm:cxn modelId="{872E85B2-0999-4ABF-9742-7FFBCB1B4543}" srcId="{E6F9B72F-6994-450A-9270-9DE7F14A19C2}" destId="{6FE22E28-6AAE-402D-9F1C-CC97D9E1EB26}" srcOrd="4" destOrd="0" parTransId="{6B552303-4F82-42F9-8312-95B597DC286A}" sibTransId="{603AE0F7-1546-406D-8076-E0C63B861B7E}"/>
    <dgm:cxn modelId="{B2AFFFD7-7BA0-4E23-92F8-62FDE46084B7}" type="presOf" srcId="{0602E179-5088-48B8-B3FA-21594FE90023}" destId="{BD37D983-5C9D-4760-863C-B0D4F0BA7A96}" srcOrd="0" destOrd="0" presId="urn:microsoft.com/office/officeart/2005/8/layout/default"/>
    <dgm:cxn modelId="{3DDD3370-FABA-4C67-98E3-FA468BCCD452}" type="presParOf" srcId="{B6CE9D4C-A166-4932-B04D-96AE9AEF8235}" destId="{5D6EA488-61D4-43FC-8EBD-71F62551FAC2}" srcOrd="0" destOrd="0" presId="urn:microsoft.com/office/officeart/2005/8/layout/default"/>
    <dgm:cxn modelId="{155E5D91-0247-4388-BB5A-E82F9D7B235A}" type="presParOf" srcId="{B6CE9D4C-A166-4932-B04D-96AE9AEF8235}" destId="{715B16B6-6591-48FB-BB71-9A3C9236640B}" srcOrd="1" destOrd="0" presId="urn:microsoft.com/office/officeart/2005/8/layout/default"/>
    <dgm:cxn modelId="{7CA57785-2D95-4205-8792-EE300EAFBC16}" type="presParOf" srcId="{B6CE9D4C-A166-4932-B04D-96AE9AEF8235}" destId="{4A918D56-6958-456B-B797-592132BC9C5B}" srcOrd="2" destOrd="0" presId="urn:microsoft.com/office/officeart/2005/8/layout/default"/>
    <dgm:cxn modelId="{BFAC992A-741A-4E46-B00F-FC227F412F62}" type="presParOf" srcId="{B6CE9D4C-A166-4932-B04D-96AE9AEF8235}" destId="{FD4631C6-320C-45C5-86D5-4A36279AEFB2}" srcOrd="3" destOrd="0" presId="urn:microsoft.com/office/officeart/2005/8/layout/default"/>
    <dgm:cxn modelId="{8739CF0B-C7EC-41B1-8DCC-6138FFDF64A4}" type="presParOf" srcId="{B6CE9D4C-A166-4932-B04D-96AE9AEF8235}" destId="{4F1C9C97-DE98-4A9E-8D03-9182A9745042}" srcOrd="4" destOrd="0" presId="urn:microsoft.com/office/officeart/2005/8/layout/default"/>
    <dgm:cxn modelId="{AA2F2AC8-22CE-4F98-AD99-8B0581A20653}" type="presParOf" srcId="{B6CE9D4C-A166-4932-B04D-96AE9AEF8235}" destId="{860ACE56-3A82-4BCA-9A67-E25D5B3E16E9}" srcOrd="5" destOrd="0" presId="urn:microsoft.com/office/officeart/2005/8/layout/default"/>
    <dgm:cxn modelId="{52918A02-238B-4EDB-8ADA-8F92A4530629}" type="presParOf" srcId="{B6CE9D4C-A166-4932-B04D-96AE9AEF8235}" destId="{BD37D983-5C9D-4760-863C-B0D4F0BA7A96}" srcOrd="6" destOrd="0" presId="urn:microsoft.com/office/officeart/2005/8/layout/default"/>
    <dgm:cxn modelId="{C7DEC64B-48D1-4590-8C4F-06C19A4FC93A}" type="presParOf" srcId="{B6CE9D4C-A166-4932-B04D-96AE9AEF8235}" destId="{8C2D5DC9-DFCF-40FF-BFE4-73450514F32C}" srcOrd="7" destOrd="0" presId="urn:microsoft.com/office/officeart/2005/8/layout/default"/>
    <dgm:cxn modelId="{6F7541FE-B16D-4A63-A115-8F653A95160D}" type="presParOf" srcId="{B6CE9D4C-A166-4932-B04D-96AE9AEF8235}" destId="{37BB6BB0-2D90-43AE-96DE-07B369E9BDB9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6EA488-61D4-43FC-8EBD-71F62551FAC2}">
      <dsp:nvSpPr>
        <dsp:cNvPr id="0" name=""/>
        <dsp:cNvSpPr/>
      </dsp:nvSpPr>
      <dsp:spPr>
        <a:xfrm>
          <a:off x="418611" y="2326"/>
          <a:ext cx="2172140" cy="13032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Comissão de Ética</a:t>
          </a:r>
        </a:p>
      </dsp:txBody>
      <dsp:txXfrm>
        <a:off x="418611" y="2326"/>
        <a:ext cx="2172140" cy="1303284"/>
      </dsp:txXfrm>
    </dsp:sp>
    <dsp:sp modelId="{4A918D56-6958-456B-B797-592132BC9C5B}">
      <dsp:nvSpPr>
        <dsp:cNvPr id="0" name=""/>
        <dsp:cNvSpPr/>
      </dsp:nvSpPr>
      <dsp:spPr>
        <a:xfrm>
          <a:off x="2807966" y="2326"/>
          <a:ext cx="2172140" cy="13032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/>
            <a:t>Ouvidoria</a:t>
          </a:r>
        </a:p>
      </dsp:txBody>
      <dsp:txXfrm>
        <a:off x="2807966" y="2326"/>
        <a:ext cx="2172140" cy="1303284"/>
      </dsp:txXfrm>
    </dsp:sp>
    <dsp:sp modelId="{4F1C9C97-DE98-4A9E-8D03-9182A9745042}">
      <dsp:nvSpPr>
        <dsp:cNvPr id="0" name=""/>
        <dsp:cNvSpPr/>
      </dsp:nvSpPr>
      <dsp:spPr>
        <a:xfrm>
          <a:off x="443656" y="1552083"/>
          <a:ext cx="2172140" cy="13032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Controle Interno</a:t>
          </a:r>
        </a:p>
      </dsp:txBody>
      <dsp:txXfrm>
        <a:off x="443656" y="1552083"/>
        <a:ext cx="2172140" cy="1303284"/>
      </dsp:txXfrm>
    </dsp:sp>
    <dsp:sp modelId="{BD37D983-5C9D-4760-863C-B0D4F0BA7A96}">
      <dsp:nvSpPr>
        <dsp:cNvPr id="0" name=""/>
        <dsp:cNvSpPr/>
      </dsp:nvSpPr>
      <dsp:spPr>
        <a:xfrm>
          <a:off x="2858055" y="1552083"/>
          <a:ext cx="2172140" cy="13032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Transparência Ativa e LAI</a:t>
          </a:r>
        </a:p>
      </dsp:txBody>
      <dsp:txXfrm>
        <a:off x="2858055" y="1552083"/>
        <a:ext cx="2172140" cy="1303284"/>
      </dsp:txXfrm>
    </dsp:sp>
    <dsp:sp modelId="{37BB6BB0-2D90-43AE-96DE-07B369E9BDB9}">
      <dsp:nvSpPr>
        <dsp:cNvPr id="0" name=""/>
        <dsp:cNvSpPr/>
      </dsp:nvSpPr>
      <dsp:spPr>
        <a:xfrm>
          <a:off x="1613288" y="3043323"/>
          <a:ext cx="2172140" cy="13032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Corregedoria</a:t>
          </a:r>
        </a:p>
      </dsp:txBody>
      <dsp:txXfrm>
        <a:off x="1613288" y="3043323"/>
        <a:ext cx="2172140" cy="13032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E2AB40-8707-4422-96D0-C0E10E944141}" type="datetimeFigureOut">
              <a:rPr lang="pt-BR" smtClean="0"/>
              <a:pPr/>
              <a:t>02/03/2018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51D86-822E-4E6A-A8CC-16C652B23A3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78408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325" cy="496702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>
              <a:defRPr sz="11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924" y="1"/>
            <a:ext cx="2946325" cy="496702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r">
              <a:defRPr sz="1100"/>
            </a:lvl1pPr>
          </a:lstStyle>
          <a:p>
            <a:fld id="{CD8FDF96-7BF8-4FE2-BA88-E0BF15C6CD45}" type="datetimeFigureOut">
              <a:rPr lang="pt-BR" smtClean="0"/>
              <a:pPr/>
              <a:t>02/03/2018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786" tIns="41893" rIns="83786" bIns="41893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83" y="4714970"/>
            <a:ext cx="5438711" cy="4467355"/>
          </a:xfrm>
          <a:prstGeom prst="rect">
            <a:avLst/>
          </a:prstGeom>
        </p:spPr>
        <p:txBody>
          <a:bodyPr vert="horz" lIns="83786" tIns="41893" rIns="83786" bIns="41893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1" y="9428464"/>
            <a:ext cx="2946325" cy="496700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>
              <a:defRPr sz="11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924" y="9428464"/>
            <a:ext cx="2946325" cy="496700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r">
              <a:defRPr sz="1100"/>
            </a:lvl1pPr>
          </a:lstStyle>
          <a:p>
            <a:fld id="{E195B3D0-BAD4-404C-9295-8ABE4EC6313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8910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868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736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604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472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341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210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078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946" algn="l" defTabSz="9137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3726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CE109F-89AC-490B-9D5C-C6BDC92BB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3150" cy="1460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D646DFD-1D8A-4EBA-82C2-041BE1C4D9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3738" y="2012950"/>
            <a:ext cx="4270375" cy="4795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62BEA10-AED8-4896-A5A6-6ACBFAE0A7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6513" y="2012950"/>
            <a:ext cx="4270375" cy="4795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21C1642-CC58-4413-A49F-F3B4B07B63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02/03/2018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A7E800B-AAC7-41BC-B2BC-C16276C29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23A0C21-204E-4FB3-9B72-BEC30CF1D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5668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3564A9-A1DF-4B36-8ED6-340862453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AC39231-CBC2-4C46-B4F6-D32DE07F1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DD734C1-035B-4515-B9D1-0CB794AB5B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9E3BFEC-EF12-48EB-92E7-3554672C05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A975A2B-D9C8-4945-877D-195ACFF719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22B357A5-E6AC-4D22-B077-D1DB844D40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02/03/2018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B9A0AAA-F4B6-4E23-B8E5-AC12FB8A2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B8F6B814-BC10-46EF-A62D-8D206CB7E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44787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6C1C4C-2ABF-4DC4-9160-28AFED186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3150" cy="1460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83FC244-59D5-4570-A86E-20832BC7CB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02/03/2018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434FF22-A998-4F58-83A8-02147572F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23C6D5A-8643-4785-B845-9CF7C8A27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94415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377E3971-88F0-48B2-B5D3-5324A0068E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02/03/2018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1D66D848-0FA9-4178-9ACE-007ED22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ED48ACE-A9F3-4AB7-94DE-45C8F6A1D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49110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EA5B62-0357-4452-896B-85465B2C1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2922FC1-F812-4A01-8796-7B4D76B68A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9052134-AD1F-45BB-B31C-583DEC74D7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54B2F0B-A8ED-4EA7-9097-CB039EB1CB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02/03/2018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0D82413-78A2-4341-9D98-ED359ED5B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C2E19D0-6880-40A7-9ECB-43B1740BD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4095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5F2828-1904-4D35-BA2A-75BF4D45C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32DDA8F7-2D84-4C47-B8F8-DA0012A61E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7ED9880-A763-468F-B9C6-5986153B4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7E67946-8ACC-4930-8D2B-F23220F9C0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02/03/2018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49317BD-425A-4EEF-99AC-AAB233F22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BE72253-EC90-4A32-BBE4-66D0753AD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25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46E199-4CB6-41FC-9232-7E783BE5A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3150" cy="1460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8732C69-92FC-4645-BC79-C38DFEC3C7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3738" y="2012950"/>
            <a:ext cx="8693150" cy="4795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B9D0BE3-6E18-46E6-A4D4-353D4E0C1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02/03/2018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AABC246-3BFA-45D8-B8E7-E5F46B1A9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9613ADF-F121-48EE-8FC1-58B34F964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8582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A90DCB7-025C-48F5-A180-41F282756A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13600" y="403225"/>
            <a:ext cx="2173288" cy="6405563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35A5B66-C01D-48D0-81A7-7C6D332EE2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3738" y="403225"/>
            <a:ext cx="6367462" cy="6405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C2C631-EB5C-4B47-AAD2-FC68525653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02/03/2018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585300-DF50-4E2F-8F09-0C33D9103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61BB0F0-2693-4EB7-809A-F52AAA2B8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87760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8870400" cy="43840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119906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412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124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1_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14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839141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6DB35-312E-410D-AB95-CBB7E19108B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1254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2084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762" y="-69457"/>
            <a:ext cx="10166132" cy="765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080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2FFCA0-7367-4F65-B28D-7BEE2E860A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AE45D25-3B62-4D96-9344-36E46D4AF5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D30311A-F07F-4D4A-866A-3EDDED4C3F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02/03/2018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26EC158-C927-4E29-8AD3-A0368CF7D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B6AEDB1-B625-403F-B787-1817FA4E4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8511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0C940D-F156-4401-AAC3-DBCE2CE07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3150" cy="14605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207DC20-206F-477C-BE91-6C2C82A16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738" y="2012950"/>
            <a:ext cx="8693150" cy="4795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D794AF9-9E77-43CE-81D8-B5CA4A7F35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02/03/2018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0FD984-16B6-4B17-8C04-2CA7D0FBE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C85888C-F2A1-4288-94FB-D9DD9471D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6117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24975A-1509-49A5-9C67-6AC5EB0CF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FC67DE6-6E72-4D3D-B016-693283413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FEDDAE4-E52E-4E0B-9C8A-A3F9AD4231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37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FF95B71A-A469-4340-93B2-B6AD4F70999C}" type="datetimeFigureOut">
              <a:rPr lang="pt-BR" smtClean="0"/>
              <a:t>02/03/2018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1B5EF65-88FC-4460-B5FB-196446851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8513" y="7007225"/>
            <a:ext cx="3403600" cy="4016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5BB1C7E-C6C2-476C-BC7D-0A489A780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938" y="7007225"/>
            <a:ext cx="2266950" cy="401638"/>
          </a:xfrm>
          <a:prstGeom prst="rect">
            <a:avLst/>
          </a:prstGeom>
        </p:spPr>
        <p:txBody>
          <a:bodyPr/>
          <a:lstStyle/>
          <a:p>
            <a:fld id="{C8DAD093-071B-4466-B0F7-4E6145178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7905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0"/>
            <a:ext cx="10070212" cy="101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604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0" r:id="rId3"/>
    <p:sldLayoutId id="2147483705" r:id="rId4"/>
    <p:sldLayoutId id="2147483706" r:id="rId5"/>
    <p:sldLayoutId id="2147483719" r:id="rId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0039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814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6"/>
          <p:cNvSpPr>
            <a:spLocks noGrp="1"/>
          </p:cNvSpPr>
          <p:nvPr>
            <p:ph type="subTitle" idx="4294967295"/>
          </p:nvPr>
        </p:nvSpPr>
        <p:spPr>
          <a:xfrm>
            <a:off x="764275" y="1575122"/>
            <a:ext cx="8682113" cy="2726115"/>
          </a:xfrm>
          <a:prstGeom prst="rect">
            <a:avLst/>
          </a:prstGeom>
        </p:spPr>
        <p:txBody>
          <a:bodyPr/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5700" b="1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O papel da governança pública no combate à corrupção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3836479" y="6747998"/>
            <a:ext cx="249890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b="1">
                <a:solidFill>
                  <a:srgbClr val="002042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AGU - Março/2018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0707C0DF-F93F-4968-9E66-89B88D74AE59}"/>
              </a:ext>
            </a:extLst>
          </p:cNvPr>
          <p:cNvSpPr txBox="1"/>
          <p:nvPr/>
        </p:nvSpPr>
        <p:spPr>
          <a:xfrm>
            <a:off x="1132909" y="4906166"/>
            <a:ext cx="79060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2800" b="1">
                <a:solidFill>
                  <a:srgbClr val="002042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Wagner de Campos Rosário</a:t>
            </a:r>
          </a:p>
          <a:p>
            <a:pPr algn="ctr">
              <a:lnSpc>
                <a:spcPct val="150000"/>
              </a:lnSpc>
            </a:pPr>
            <a:r>
              <a:rPr lang="pt-BR" sz="2100" b="1">
                <a:solidFill>
                  <a:srgbClr val="002042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Ministro da Transparência e Controladoria-Geral da União (CGU)</a:t>
            </a:r>
          </a:p>
        </p:txBody>
      </p:sp>
    </p:spTree>
    <p:extLst>
      <p:ext uri="{BB962C8B-B14F-4D97-AF65-F5344CB8AC3E}">
        <p14:creationId xmlns:p14="http://schemas.microsoft.com/office/powerpoint/2010/main" val="322987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/>
          </p:cNvPr>
          <p:cNvSpPr/>
          <p:nvPr/>
        </p:nvSpPr>
        <p:spPr>
          <a:xfrm>
            <a:off x="388" y="1345173"/>
            <a:ext cx="7437642" cy="87802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3D13CBB-D61F-46C4-BC6A-17E394D9CE48}"/>
              </a:ext>
            </a:extLst>
          </p:cNvPr>
          <p:cNvSpPr txBox="1"/>
          <p:nvPr/>
        </p:nvSpPr>
        <p:spPr>
          <a:xfrm>
            <a:off x="83854" y="1450335"/>
            <a:ext cx="727070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Calibri" panose="020F0502020204030204" pitchFamily="34" charset="0"/>
              </a:rPr>
              <a:t>Como concretizar a integridade?</a:t>
            </a:r>
          </a:p>
          <a:p>
            <a:endParaRPr lang="pt-BR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69BD0C8D-AB9D-4AEB-BE61-7F765EC5C65E}"/>
              </a:ext>
            </a:extLst>
          </p:cNvPr>
          <p:cNvSpPr txBox="1"/>
          <p:nvPr/>
        </p:nvSpPr>
        <p:spPr>
          <a:xfrm>
            <a:off x="4030723" y="3464153"/>
            <a:ext cx="606217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3000" dirty="0">
                <a:latin typeface="Gadugi" panose="020B0502040204020203" pitchFamily="34" charset="0"/>
              </a:rPr>
              <a:t>Mais segurança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3000" dirty="0">
                <a:latin typeface="Gadugi" panose="020B0502040204020203" pitchFamily="34" charset="0"/>
              </a:rPr>
              <a:t>Maior conhecimento da organização, suas áreas e riscos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3000" dirty="0">
                <a:latin typeface="Gadugi" panose="020B0502040204020203" pitchFamily="34" charset="0"/>
              </a:rPr>
              <a:t>Pontos de atenção</a:t>
            </a:r>
          </a:p>
        </p:txBody>
      </p: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5651D66C-1B0F-4408-8501-F8AF414CFB83}"/>
              </a:ext>
            </a:extLst>
          </p:cNvPr>
          <p:cNvGrpSpPr/>
          <p:nvPr/>
        </p:nvGrpSpPr>
        <p:grpSpPr>
          <a:xfrm>
            <a:off x="83854" y="3113406"/>
            <a:ext cx="3915874" cy="3563816"/>
            <a:chOff x="5810302" y="3109005"/>
            <a:chExt cx="3915874" cy="3563816"/>
          </a:xfrm>
        </p:grpSpPr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259399D8-0B8B-4B29-B5A5-3D304635CD15}"/>
                </a:ext>
              </a:extLst>
            </p:cNvPr>
            <p:cNvSpPr/>
            <p:nvPr/>
          </p:nvSpPr>
          <p:spPr>
            <a:xfrm>
              <a:off x="5841297" y="3109005"/>
              <a:ext cx="3763108" cy="3563816"/>
            </a:xfrm>
            <a:prstGeom prst="ellipse">
              <a:avLst/>
            </a:prstGeom>
            <a:solidFill>
              <a:schemeClr val="accent5">
                <a:lumMod val="75000"/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3" name="CaixaDeTexto 12">
              <a:extLst>
                <a:ext uri="{FF2B5EF4-FFF2-40B4-BE49-F238E27FC236}">
                  <a16:creationId xmlns:a16="http://schemas.microsoft.com/office/drawing/2014/main" id="{4C620183-95EC-4634-BAB3-BFAC5F4C7555}"/>
                </a:ext>
              </a:extLst>
            </p:cNvPr>
            <p:cNvSpPr txBox="1"/>
            <p:nvPr/>
          </p:nvSpPr>
          <p:spPr>
            <a:xfrm>
              <a:off x="5810302" y="3772663"/>
              <a:ext cx="3915874" cy="2446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500" b="1">
                  <a:solidFill>
                    <a:srgbClr val="F47F4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  <a:cs typeface="Miriam" panose="020B0502050101010101" pitchFamily="34" charset="-79"/>
                </a:rPr>
                <a:t>Subsídios à tomada de decisão</a:t>
              </a:r>
            </a:p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9202479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e 2"/>
          <p:cNvSpPr/>
          <p:nvPr/>
        </p:nvSpPr>
        <p:spPr>
          <a:xfrm>
            <a:off x="81159" y="3109007"/>
            <a:ext cx="3763108" cy="3563816"/>
          </a:xfrm>
          <a:prstGeom prst="ellipse">
            <a:avLst/>
          </a:prstGeom>
          <a:solidFill>
            <a:schemeClr val="accent5">
              <a:lumMod val="7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433ABF5B-0819-4BC8-AB36-2D8D0D3C08F5}"/>
              </a:ext>
            </a:extLst>
          </p:cNvPr>
          <p:cNvSpPr txBox="1"/>
          <p:nvPr/>
        </p:nvSpPr>
        <p:spPr>
          <a:xfrm>
            <a:off x="192102" y="3768511"/>
            <a:ext cx="3541222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500" b="1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Miriam" panose="020B0502050101010101" pitchFamily="34" charset="-79"/>
              </a:rPr>
              <a:t>Cultura </a:t>
            </a:r>
          </a:p>
          <a:p>
            <a:pPr algn="ctr"/>
            <a:r>
              <a:rPr lang="pt-BR" sz="4500" b="1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Miriam" panose="020B0502050101010101" pitchFamily="34" charset="-79"/>
              </a:rPr>
              <a:t>de Integridade</a:t>
            </a:r>
          </a:p>
          <a:p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4135749" y="2999101"/>
            <a:ext cx="574668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t-BR" sz="2500" dirty="0">
                <a:solidFill>
                  <a:srgbClr val="002042"/>
                </a:solidFill>
                <a:latin typeface="Gadugi" panose="020B0502040204020203" pitchFamily="34" charset="0"/>
              </a:rPr>
              <a:t>Disseminação da cultura de integridade dentro da organização, por meio de treinamentos e campanhas;</a:t>
            </a:r>
          </a:p>
          <a:p>
            <a:pPr algn="just">
              <a:lnSpc>
                <a:spcPct val="120000"/>
              </a:lnSpc>
            </a:pPr>
            <a:endParaRPr lang="pt-BR" sz="2500" dirty="0">
              <a:solidFill>
                <a:srgbClr val="002042"/>
              </a:solidFill>
              <a:latin typeface="Gadugi" panose="020B0502040204020203" pitchFamily="34" charset="0"/>
            </a:endParaRPr>
          </a:p>
          <a:p>
            <a:pPr marL="571500" indent="-5715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t-BR" sz="2500" dirty="0">
                <a:solidFill>
                  <a:srgbClr val="002042"/>
                </a:solidFill>
                <a:latin typeface="Gadugi" panose="020B0502040204020203" pitchFamily="34" charset="0"/>
              </a:rPr>
              <a:t>estruturação de um sistema de gestão com diretrizes e requisitos de comportamento, inclusive para a alta direção.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EE3BB152-34E6-498B-876A-C883BE1F1FB1}"/>
              </a:ext>
            </a:extLst>
          </p:cNvPr>
          <p:cNvSpPr/>
          <p:nvPr/>
        </p:nvSpPr>
        <p:spPr>
          <a:xfrm>
            <a:off x="388" y="1345173"/>
            <a:ext cx="7437642" cy="87802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4000" dirty="0">
                <a:latin typeface="Calibri" panose="020F0502020204030204" pitchFamily="34" charset="0"/>
              </a:rPr>
              <a:t>Como concretizar a integridade?</a:t>
            </a:r>
          </a:p>
        </p:txBody>
      </p:sp>
    </p:spTree>
    <p:extLst>
      <p:ext uri="{BB962C8B-B14F-4D97-AF65-F5344CB8AC3E}">
        <p14:creationId xmlns:p14="http://schemas.microsoft.com/office/powerpoint/2010/main" val="127634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0" y="1018903"/>
            <a:ext cx="10080625" cy="6540772"/>
          </a:xfrm>
          <a:prstGeom prst="rect">
            <a:avLst/>
          </a:prstGeom>
          <a:solidFill>
            <a:srgbClr val="00204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861591" y="1825951"/>
            <a:ext cx="8357439" cy="762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</a:pPr>
            <a:endParaRPr lang="pt-BR" sz="4000">
              <a:solidFill>
                <a:srgbClr val="EBECEE"/>
              </a:solidFill>
              <a:latin typeface="Gadug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4769B7B-2A04-47EF-9A18-EA8587DE6120}"/>
              </a:ext>
            </a:extLst>
          </p:cNvPr>
          <p:cNvSpPr txBox="1"/>
          <p:nvPr/>
        </p:nvSpPr>
        <p:spPr>
          <a:xfrm>
            <a:off x="411216" y="1825951"/>
            <a:ext cx="81049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A CGU regulamentará os artigos 19 e 20 do Decreto nº 9.203/2017 para orientar os órgãos e entidades a construírem programas de integridade.</a:t>
            </a:r>
          </a:p>
        </p:txBody>
      </p:sp>
    </p:spTree>
    <p:extLst>
      <p:ext uri="{BB962C8B-B14F-4D97-AF65-F5344CB8AC3E}">
        <p14:creationId xmlns:p14="http://schemas.microsoft.com/office/powerpoint/2010/main" val="57425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8EC8FECB-DE08-478F-A6F1-C2BFD4101B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812" y="6414868"/>
            <a:ext cx="4663982" cy="928669"/>
          </a:xfrm>
          <a:prstGeom prst="rect">
            <a:avLst/>
          </a:prstGeom>
        </p:spPr>
      </p:pic>
      <p:grpSp>
        <p:nvGrpSpPr>
          <p:cNvPr id="4" name="Agrupar 3"/>
          <p:cNvGrpSpPr/>
          <p:nvPr/>
        </p:nvGrpSpPr>
        <p:grpSpPr>
          <a:xfrm>
            <a:off x="0" y="2306471"/>
            <a:ext cx="6933063" cy="3093154"/>
            <a:chOff x="0" y="2579426"/>
            <a:chExt cx="6933063" cy="3093154"/>
          </a:xfrm>
        </p:grpSpPr>
        <p:sp>
          <p:nvSpPr>
            <p:cNvPr id="6" name="Retângulo 5"/>
            <p:cNvSpPr/>
            <p:nvPr/>
          </p:nvSpPr>
          <p:spPr>
            <a:xfrm>
              <a:off x="0" y="2579426"/>
              <a:ext cx="6933063" cy="3093154"/>
            </a:xfrm>
            <a:prstGeom prst="rect">
              <a:avLst/>
            </a:prstGeom>
            <a:solidFill>
              <a:srgbClr val="F47F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" name="CaixaDeTexto 2"/>
            <p:cNvSpPr txBox="1"/>
            <p:nvPr/>
          </p:nvSpPr>
          <p:spPr>
            <a:xfrm>
              <a:off x="342227" y="2579426"/>
              <a:ext cx="6031278" cy="3093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pt-BR" sz="3000" b="1">
                  <a:solidFill>
                    <a:srgbClr val="002042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Wagner de Campos Rosário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pt-BR" sz="2500" i="1">
                  <a:solidFill>
                    <a:srgbClr val="002042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Ministro da Transparência e Controladoria-Geral da União - CGU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pt-BR" sz="2500">
                  <a:solidFill>
                    <a:srgbClr val="002042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cgugabin@cgu.gov.br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pt-BR" sz="2500">
                  <a:solidFill>
                    <a:srgbClr val="002042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+55 (61) 2020-7241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289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/>
          </p:cNvPr>
          <p:cNvSpPr/>
          <p:nvPr/>
        </p:nvSpPr>
        <p:spPr>
          <a:xfrm>
            <a:off x="388" y="1345173"/>
            <a:ext cx="7437642" cy="87802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3D13CBB-D61F-46C4-BC6A-17E394D9CE48}"/>
              </a:ext>
            </a:extLst>
          </p:cNvPr>
          <p:cNvSpPr txBox="1"/>
          <p:nvPr/>
        </p:nvSpPr>
        <p:spPr>
          <a:xfrm>
            <a:off x="83854" y="1450335"/>
            <a:ext cx="727070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>
                <a:solidFill>
                  <a:schemeClr val="bg1"/>
                </a:solidFill>
                <a:latin typeface="Calibri" panose="020F0502020204030204" pitchFamily="34" charset="0"/>
              </a:rPr>
              <a:t>Decreto nº 9.203/2017</a:t>
            </a:r>
          </a:p>
          <a:p>
            <a:endParaRPr lang="pt-BR"/>
          </a:p>
        </p:txBody>
      </p:sp>
      <p:sp>
        <p:nvSpPr>
          <p:cNvPr id="20" name="Elipse 19"/>
          <p:cNvSpPr/>
          <p:nvPr/>
        </p:nvSpPr>
        <p:spPr>
          <a:xfrm>
            <a:off x="83854" y="3109007"/>
            <a:ext cx="3763108" cy="3563816"/>
          </a:xfrm>
          <a:prstGeom prst="ellipse">
            <a:avLst/>
          </a:prstGeom>
          <a:solidFill>
            <a:schemeClr val="accent5">
              <a:lumMod val="7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CaixaDeTexto 20">
            <a:extLst/>
          </p:cNvPr>
          <p:cNvSpPr txBox="1"/>
          <p:nvPr/>
        </p:nvSpPr>
        <p:spPr>
          <a:xfrm>
            <a:off x="83854" y="3644159"/>
            <a:ext cx="391587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500" b="1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Miriam" panose="020B0502050101010101" pitchFamily="34" charset="-79"/>
              </a:rPr>
              <a:t>Política de governança da administração pública federal </a:t>
            </a:r>
            <a:endParaRPr lang="pt-BR" sz="3500"/>
          </a:p>
        </p:txBody>
      </p:sp>
      <p:sp>
        <p:nvSpPr>
          <p:cNvPr id="22" name="CaixaDeTexto 21">
            <a:extLst/>
          </p:cNvPr>
          <p:cNvSpPr txBox="1"/>
          <p:nvPr/>
        </p:nvSpPr>
        <p:spPr>
          <a:xfrm>
            <a:off x="4144963" y="2609850"/>
            <a:ext cx="5800703" cy="45243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endParaRPr lang="pt-BR" dirty="0">
              <a:latin typeface="Arial"/>
              <a:cs typeface="Arial"/>
            </a:endParaRPr>
          </a:p>
          <a:p>
            <a:pPr algn="just">
              <a:lnSpc>
                <a:spcPct val="150000"/>
              </a:lnSpc>
            </a:pPr>
            <a:r>
              <a:rPr lang="pt-BR" sz="2400" b="1" dirty="0">
                <a:latin typeface="Calibri"/>
              </a:rPr>
              <a:t>Governança Pública</a:t>
            </a:r>
            <a:r>
              <a:rPr lang="pt-BR" sz="2400" dirty="0">
                <a:latin typeface="Calibri"/>
              </a:rPr>
              <a:t> - conjunto de mecanismos de liderança, estratégia e controle postos em prática para avaliar, direcionar e monitorar a gestão, com vistas à condução de políticas públicas e à prestação de serviços de interesse da sociedade.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endParaRPr lang="pt-BR" sz="3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7380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/>
          </p:cNvPr>
          <p:cNvSpPr/>
          <p:nvPr/>
        </p:nvSpPr>
        <p:spPr>
          <a:xfrm>
            <a:off x="388" y="1345173"/>
            <a:ext cx="7437642" cy="87802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3D13CBB-D61F-46C4-BC6A-17E394D9CE48}"/>
              </a:ext>
            </a:extLst>
          </p:cNvPr>
          <p:cNvSpPr txBox="1"/>
          <p:nvPr/>
        </p:nvSpPr>
        <p:spPr>
          <a:xfrm>
            <a:off x="83854" y="1450335"/>
            <a:ext cx="727070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>
                <a:solidFill>
                  <a:schemeClr val="bg1"/>
                </a:solidFill>
                <a:latin typeface="Calibri" panose="020F0502020204030204" pitchFamily="34" charset="0"/>
              </a:rPr>
              <a:t>Princípios da Governança Pública</a:t>
            </a:r>
          </a:p>
          <a:p>
            <a:endParaRPr lang="pt-BR"/>
          </a:p>
        </p:txBody>
      </p:sp>
      <p:sp>
        <p:nvSpPr>
          <p:cNvPr id="21" name="CaixaDeTexto 20">
            <a:extLst/>
          </p:cNvPr>
          <p:cNvSpPr txBox="1"/>
          <p:nvPr/>
        </p:nvSpPr>
        <p:spPr>
          <a:xfrm>
            <a:off x="670560" y="2435220"/>
            <a:ext cx="8656320" cy="5068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pt-BR" sz="3500" dirty="0">
                <a:solidFill>
                  <a:schemeClr val="tx2">
                    <a:lumMod val="50000"/>
                  </a:schemeClr>
                </a:solidFill>
                <a:latin typeface="Berlin Sans FB Demi" panose="020E0802020502020306" pitchFamily="34" charset="0"/>
                <a:cs typeface="Miriam" panose="020B0502050101010101" pitchFamily="34" charset="-79"/>
              </a:rPr>
              <a:t>Capacidade de resposta</a:t>
            </a:r>
          </a:p>
          <a:p>
            <a:pPr algn="ctr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pt-BR" sz="3500" dirty="0">
                <a:solidFill>
                  <a:schemeClr val="accent6">
                    <a:lumMod val="75000"/>
                  </a:schemeClr>
                </a:solidFill>
                <a:latin typeface="Berlin Sans FB Demi" panose="020E0802020502020306" pitchFamily="34" charset="0"/>
                <a:cs typeface="Miriam" panose="020B0502050101010101" pitchFamily="34" charset="-79"/>
              </a:rPr>
              <a:t>Integridade</a:t>
            </a:r>
          </a:p>
          <a:p>
            <a:pPr algn="ctr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pt-BR" sz="3500" dirty="0">
                <a:solidFill>
                  <a:schemeClr val="tx2">
                    <a:lumMod val="50000"/>
                  </a:schemeClr>
                </a:solidFill>
                <a:latin typeface="Berlin Sans FB Demi" panose="020E0802020502020306" pitchFamily="34" charset="0"/>
                <a:cs typeface="Miriam" panose="020B0502050101010101" pitchFamily="34" charset="-79"/>
              </a:rPr>
              <a:t>Confiabilidade</a:t>
            </a:r>
          </a:p>
          <a:p>
            <a:pPr algn="ctr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pt-BR" sz="3500" dirty="0">
                <a:solidFill>
                  <a:schemeClr val="tx2">
                    <a:lumMod val="50000"/>
                  </a:schemeClr>
                </a:solidFill>
                <a:latin typeface="Berlin Sans FB Demi" panose="020E0802020502020306" pitchFamily="34" charset="0"/>
                <a:cs typeface="Miriam" panose="020B0502050101010101" pitchFamily="34" charset="-79"/>
              </a:rPr>
              <a:t>Melhoria regulatória</a:t>
            </a:r>
          </a:p>
          <a:p>
            <a:pPr algn="ctr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pt-BR" sz="3500" dirty="0">
                <a:solidFill>
                  <a:schemeClr val="tx2">
                    <a:lumMod val="50000"/>
                  </a:schemeClr>
                </a:solidFill>
                <a:latin typeface="Berlin Sans FB Demi" panose="020E0802020502020306" pitchFamily="34" charset="0"/>
                <a:cs typeface="Miriam" panose="020B0502050101010101" pitchFamily="34" charset="-79"/>
              </a:rPr>
              <a:t>Prestação de contas e responsabilidade</a:t>
            </a:r>
          </a:p>
          <a:p>
            <a:pPr algn="ctr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pt-BR" sz="3500" dirty="0">
                <a:solidFill>
                  <a:schemeClr val="tx2">
                    <a:lumMod val="50000"/>
                  </a:schemeClr>
                </a:solidFill>
                <a:latin typeface="Berlin Sans FB Demi" panose="020E0802020502020306" pitchFamily="34" charset="0"/>
                <a:cs typeface="Miriam" panose="020B0502050101010101" pitchFamily="34" charset="-79"/>
              </a:rPr>
              <a:t>Transparência</a:t>
            </a:r>
            <a:endParaRPr lang="pt-BR" sz="35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60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261049" y="1232905"/>
            <a:ext cx="4779264" cy="5436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3736" rtl="0" eaLnBrk="1" fontAlgn="auto" latinLnBrk="0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srgbClr val="253A57"/>
                </a:solidFill>
                <a:effectLst/>
                <a:uLnTx/>
                <a:uFillTx/>
                <a:latin typeface="Gadugi" panose="020B0502040204020203" pitchFamily="34" charset="0"/>
                <a:ea typeface="DejaVu Sans"/>
                <a:cs typeface="Segoe UI" panose="020B0502040204020203" pitchFamily="34" charset="0"/>
              </a:rPr>
              <a:t>Integridade pública</a:t>
            </a: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srgbClr val="253A57"/>
                </a:solidFill>
                <a:effectLst/>
                <a:uLnTx/>
                <a:uFillTx/>
                <a:latin typeface="Gadugi" panose="020B0502040204020203" pitchFamily="34" charset="0"/>
                <a:ea typeface="DejaVu Sans"/>
                <a:cs typeface="Segoe UI" panose="020B0502040204020203" pitchFamily="34" charset="0"/>
              </a:rPr>
              <a:t> </a:t>
            </a:r>
            <a:r>
              <a:rPr lang="pt-BR" sz="3200" dirty="0">
                <a:solidFill>
                  <a:srgbClr val="253A57"/>
                </a:solidFill>
                <a:latin typeface="Gadugi" panose="020B0502040204020203" pitchFamily="34" charset="0"/>
                <a:ea typeface="DejaVu Sans"/>
                <a:cs typeface="Segoe UI" panose="020B0502040204020203" pitchFamily="34" charset="0"/>
              </a:rPr>
              <a:t>é </a:t>
            </a: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srgbClr val="253A57"/>
                </a:solidFill>
                <a:effectLst/>
                <a:uLnTx/>
                <a:uFillTx/>
                <a:latin typeface="Gadugi" panose="020B0502040204020203" pitchFamily="34" charset="0"/>
                <a:ea typeface="DejaVu Sans"/>
                <a:cs typeface="Segoe UI" panose="020B0502040204020203" pitchFamily="34" charset="0"/>
              </a:rPr>
              <a:t>o alinhamento consistente e a aderência a valores éticos compartilhados, princípios e normas para garantir e </a:t>
            </a:r>
          </a:p>
          <a:p>
            <a:pPr marL="0" marR="0" lvl="0" indent="0" algn="ctr" defTabSz="913736" rtl="0" eaLnBrk="1" fontAlgn="auto" latinLnBrk="0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srgbClr val="253A57"/>
                </a:solidFill>
                <a:effectLst/>
                <a:uLnTx/>
                <a:uFillTx/>
                <a:latin typeface="Gadugi" panose="020B0502040204020203" pitchFamily="34" charset="0"/>
                <a:ea typeface="DejaVu Sans"/>
                <a:cs typeface="Segoe UI" panose="020B0502040204020203" pitchFamily="34" charset="0"/>
              </a:rPr>
              <a:t>priorizar os interesses públicos sobre os interesses privados.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336168C-9A82-4286-8D07-ED5C18E237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8482" y="530212"/>
            <a:ext cx="4165371" cy="1060867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1BD4D07C-79E9-4DD4-B377-A68B8F1D44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8483" y="1833389"/>
            <a:ext cx="4165370" cy="548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46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0" y="1026273"/>
            <a:ext cx="10080625" cy="6533402"/>
          </a:xfrm>
          <a:prstGeom prst="rect">
            <a:avLst/>
          </a:prstGeom>
          <a:solidFill>
            <a:srgbClr val="AEA49D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Elipse 1"/>
          <p:cNvSpPr/>
          <p:nvPr/>
        </p:nvSpPr>
        <p:spPr>
          <a:xfrm>
            <a:off x="2017068" y="1244126"/>
            <a:ext cx="6344491" cy="6097696"/>
          </a:xfrm>
          <a:prstGeom prst="ellipse">
            <a:avLst/>
          </a:prstGeom>
          <a:solidFill>
            <a:srgbClr val="E2804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/>
          <p:cNvSpPr txBox="1"/>
          <p:nvPr/>
        </p:nvSpPr>
        <p:spPr>
          <a:xfrm>
            <a:off x="2552129" y="1992901"/>
            <a:ext cx="5274367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Miriam" panose="020B0502050101010101" pitchFamily="34" charset="-79"/>
              </a:rPr>
              <a:t>Os programas de  integridade no setor público são um primeiro passo para as organizações combaterem a corrupção</a:t>
            </a:r>
          </a:p>
          <a:p>
            <a:pPr algn="ctr"/>
            <a:endParaRPr lang="pt-BR" sz="200" b="1">
              <a:solidFill>
                <a:srgbClr val="EBECEE"/>
              </a:solidFill>
              <a:latin typeface="Berlin Sans FB Demi" panose="020E0802020502020306" pitchFamily="34" charset="0"/>
              <a:cs typeface="Miriam" panose="020B05020501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9628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2529977"/>
            <a:ext cx="7584831" cy="1031631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265811" y="2630293"/>
            <a:ext cx="70338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dirty="0">
                <a:solidFill>
                  <a:schemeClr val="bg1"/>
                </a:solidFill>
                <a:latin typeface="Eras Demi ITC" panose="020B0805030504020804" pitchFamily="34" charset="0"/>
              </a:rPr>
              <a:t>Foco na prevenção, detecção e remediação dos atos de fraude e corrupção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-9682" y="3843695"/>
            <a:ext cx="7584831" cy="1859265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/>
          <p:cNvSpPr txBox="1"/>
          <p:nvPr/>
        </p:nvSpPr>
        <p:spPr>
          <a:xfrm>
            <a:off x="275492" y="3988497"/>
            <a:ext cx="70338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>
                <a:solidFill>
                  <a:schemeClr val="bg1"/>
                </a:solidFill>
                <a:latin typeface="Eras Demi ITC" panose="020B0805030504020804" pitchFamily="34" charset="0"/>
              </a:rPr>
              <a:t>Levantamento de riscos mais críticos e controles existentes, sugerindo a melhoria ou criação de controles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0" y="5985048"/>
            <a:ext cx="7584831" cy="1031631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CaixaDeTexto 14"/>
          <p:cNvSpPr txBox="1"/>
          <p:nvPr/>
        </p:nvSpPr>
        <p:spPr>
          <a:xfrm>
            <a:off x="275492" y="6085364"/>
            <a:ext cx="70338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>
                <a:solidFill>
                  <a:schemeClr val="bg1"/>
                </a:solidFill>
                <a:latin typeface="Eras Demi ITC" panose="020B0805030504020804" pitchFamily="34" charset="0"/>
              </a:rPr>
              <a:t>Adaptado para atender às especificidades de cada organização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7D2A6BE3-1F91-4D73-804F-203A3F2CF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811" y="917324"/>
            <a:ext cx="9072000" cy="1262160"/>
          </a:xfrm>
        </p:spPr>
        <p:txBody>
          <a:bodyPr/>
          <a:lstStyle/>
          <a:p>
            <a:pPr algn="ctr"/>
            <a:r>
              <a:rPr lang="pt-BR" dirty="0">
                <a:solidFill>
                  <a:schemeClr val="accent6">
                    <a:lumMod val="75000"/>
                  </a:schemeClr>
                </a:solidFill>
              </a:rPr>
              <a:t>Programa de Integridade</a:t>
            </a:r>
          </a:p>
        </p:txBody>
      </p:sp>
    </p:spTree>
    <p:extLst>
      <p:ext uri="{BB962C8B-B14F-4D97-AF65-F5344CB8AC3E}">
        <p14:creationId xmlns:p14="http://schemas.microsoft.com/office/powerpoint/2010/main" val="40651220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11" grpId="0" animBg="1"/>
      <p:bldP spid="12" grpId="0"/>
      <p:bldP spid="13" grpId="0" animBg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/>
          </p:cNvPr>
          <p:cNvSpPr/>
          <p:nvPr/>
        </p:nvSpPr>
        <p:spPr>
          <a:xfrm>
            <a:off x="388" y="1345173"/>
            <a:ext cx="7437642" cy="87802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3D13CBB-D61F-46C4-BC6A-17E394D9CE48}"/>
              </a:ext>
            </a:extLst>
          </p:cNvPr>
          <p:cNvSpPr txBox="1"/>
          <p:nvPr/>
        </p:nvSpPr>
        <p:spPr>
          <a:xfrm>
            <a:off x="83854" y="1450335"/>
            <a:ext cx="727070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Calibri" panose="020F0502020204030204" pitchFamily="34" charset="0"/>
              </a:rPr>
              <a:t>Decreto nº 9.203/2017</a:t>
            </a:r>
          </a:p>
          <a:p>
            <a:endParaRPr lang="pt-BR" dirty="0"/>
          </a:p>
        </p:txBody>
      </p:sp>
      <p:sp>
        <p:nvSpPr>
          <p:cNvPr id="20" name="Elipse 19"/>
          <p:cNvSpPr/>
          <p:nvPr/>
        </p:nvSpPr>
        <p:spPr>
          <a:xfrm>
            <a:off x="83854" y="3319397"/>
            <a:ext cx="3335751" cy="3340900"/>
          </a:xfrm>
          <a:prstGeom prst="ellipse">
            <a:avLst/>
          </a:prstGeom>
          <a:solidFill>
            <a:schemeClr val="accent5">
              <a:lumMod val="7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CaixaDeTexto 20">
            <a:extLst/>
          </p:cNvPr>
          <p:cNvSpPr txBox="1"/>
          <p:nvPr/>
        </p:nvSpPr>
        <p:spPr>
          <a:xfrm>
            <a:off x="-158642" y="4135767"/>
            <a:ext cx="391587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500" b="1" dirty="0">
                <a:solidFill>
                  <a:srgbClr val="F47F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Miriam" panose="020B0502050101010101" pitchFamily="34" charset="-79"/>
              </a:rPr>
              <a:t>Eixos do Programa de Integridade</a:t>
            </a:r>
            <a:endParaRPr lang="pt-BR" sz="3500" dirty="0"/>
          </a:p>
        </p:txBody>
      </p:sp>
      <p:sp>
        <p:nvSpPr>
          <p:cNvPr id="22" name="CaixaDeTexto 21">
            <a:extLst/>
          </p:cNvPr>
          <p:cNvSpPr txBox="1"/>
          <p:nvPr/>
        </p:nvSpPr>
        <p:spPr>
          <a:xfrm>
            <a:off x="3840698" y="2223196"/>
            <a:ext cx="5929603" cy="50783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pt-BR" sz="2400" dirty="0">
                <a:solidFill>
                  <a:schemeClr val="accent6">
                    <a:lumMod val="75000"/>
                  </a:schemeClr>
                </a:solidFill>
                <a:latin typeface="Gadugi" panose="020B0502040204020203" pitchFamily="34" charset="0"/>
              </a:rPr>
              <a:t>Comprometimento e apoio da alta administração;</a:t>
            </a: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pt-BR" sz="2400" dirty="0">
                <a:latin typeface="Gadugi" panose="020B0502040204020203" pitchFamily="34" charset="0"/>
              </a:rPr>
              <a:t>existência de unidade responsável pela implementação no órgão ou na entidade;</a:t>
            </a: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pt-BR" sz="2400" dirty="0">
                <a:latin typeface="Gadugi" panose="020B0502040204020203" pitchFamily="34" charset="0"/>
              </a:rPr>
              <a:t>análise, avaliação e gestão dos riscos associados ao tema da integridade; e</a:t>
            </a: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pt-BR" sz="2400" dirty="0">
                <a:latin typeface="Gadugi" panose="020B0502040204020203" pitchFamily="34" charset="0"/>
              </a:rPr>
              <a:t>monitoramento contínuo dos atributos do programa de integridade. </a:t>
            </a:r>
          </a:p>
        </p:txBody>
      </p:sp>
    </p:spTree>
    <p:extLst>
      <p:ext uri="{BB962C8B-B14F-4D97-AF65-F5344CB8AC3E}">
        <p14:creationId xmlns:p14="http://schemas.microsoft.com/office/powerpoint/2010/main" val="23095954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/>
          </p:cNvPr>
          <p:cNvSpPr/>
          <p:nvPr/>
        </p:nvSpPr>
        <p:spPr>
          <a:xfrm>
            <a:off x="388" y="1345173"/>
            <a:ext cx="7437642" cy="87802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3D13CBB-D61F-46C4-BC6A-17E394D9CE48}"/>
              </a:ext>
            </a:extLst>
          </p:cNvPr>
          <p:cNvSpPr txBox="1"/>
          <p:nvPr/>
        </p:nvSpPr>
        <p:spPr>
          <a:xfrm>
            <a:off x="83854" y="1450335"/>
            <a:ext cx="727070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>
                <a:solidFill>
                  <a:schemeClr val="bg1"/>
                </a:solidFill>
                <a:latin typeface="Calibri" panose="020F0502020204030204" pitchFamily="34" charset="0"/>
              </a:rPr>
              <a:t>Como concretizar a integridade?</a:t>
            </a:r>
          </a:p>
          <a:p>
            <a:endParaRPr lang="pt-BR"/>
          </a:p>
        </p:txBody>
      </p:sp>
      <p:grpSp>
        <p:nvGrpSpPr>
          <p:cNvPr id="3" name="Agrupar 2"/>
          <p:cNvGrpSpPr/>
          <p:nvPr/>
        </p:nvGrpSpPr>
        <p:grpSpPr>
          <a:xfrm>
            <a:off x="91675" y="3113406"/>
            <a:ext cx="3915874" cy="3563816"/>
            <a:chOff x="7471" y="3109007"/>
            <a:chExt cx="3915874" cy="3563816"/>
          </a:xfrm>
        </p:grpSpPr>
        <p:sp>
          <p:nvSpPr>
            <p:cNvPr id="20" name="Elipse 19"/>
            <p:cNvSpPr/>
            <p:nvPr/>
          </p:nvSpPr>
          <p:spPr>
            <a:xfrm>
              <a:off x="83854" y="3109007"/>
              <a:ext cx="3763108" cy="3563816"/>
            </a:xfrm>
            <a:prstGeom prst="ellipse">
              <a:avLst/>
            </a:prstGeom>
            <a:solidFill>
              <a:schemeClr val="accent5">
                <a:lumMod val="75000"/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1" name="CaixaDeTexto 20">
              <a:extLst/>
            </p:cNvPr>
            <p:cNvSpPr txBox="1"/>
            <p:nvPr/>
          </p:nvSpPr>
          <p:spPr>
            <a:xfrm>
              <a:off x="7471" y="3930550"/>
              <a:ext cx="3915874" cy="2446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500" b="1" dirty="0">
                  <a:solidFill>
                    <a:srgbClr val="F47F4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  <a:cs typeface="Miriam" panose="020B0502050101010101" pitchFamily="34" charset="-79"/>
                </a:rPr>
                <a:t>Detecção prévia de riscos</a:t>
              </a:r>
            </a:p>
            <a:p>
              <a:endParaRPr lang="pt-BR" dirty="0"/>
            </a:p>
          </p:txBody>
        </p:sp>
      </p:grp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69BD0C8D-AB9D-4AEB-BE61-7F765EC5C65E}"/>
              </a:ext>
            </a:extLst>
          </p:cNvPr>
          <p:cNvSpPr txBox="1"/>
          <p:nvPr/>
        </p:nvSpPr>
        <p:spPr>
          <a:xfrm>
            <a:off x="4323478" y="3233091"/>
            <a:ext cx="512114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3000" b="1" dirty="0">
                <a:latin typeface="Gadugi" panose="020B0502040204020203" pitchFamily="34" charset="0"/>
              </a:rPr>
              <a:t>Riscos à integridade: </a:t>
            </a:r>
          </a:p>
          <a:p>
            <a:pPr algn="just">
              <a:lnSpc>
                <a:spcPct val="150000"/>
              </a:lnSpc>
            </a:pPr>
            <a:r>
              <a:rPr lang="pt-BR" sz="2400" dirty="0">
                <a:latin typeface="Gadugi" panose="020B0502040204020203" pitchFamily="34" charset="0"/>
              </a:rPr>
              <a:t>vulnerabilidades em normas, estruturas, políticas, processos, sistemas e condutas que podem favorecer ou facilitar a ocorrência de fraudes e atos de corrupção.</a:t>
            </a:r>
          </a:p>
        </p:txBody>
      </p:sp>
    </p:spTree>
    <p:extLst>
      <p:ext uri="{BB962C8B-B14F-4D97-AF65-F5344CB8AC3E}">
        <p14:creationId xmlns:p14="http://schemas.microsoft.com/office/powerpoint/2010/main" val="37220128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/>
          </p:cNvPr>
          <p:cNvSpPr/>
          <p:nvPr/>
        </p:nvSpPr>
        <p:spPr>
          <a:xfrm>
            <a:off x="388" y="1345173"/>
            <a:ext cx="7437642" cy="87802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3D13CBB-D61F-46C4-BC6A-17E394D9CE48}"/>
              </a:ext>
            </a:extLst>
          </p:cNvPr>
          <p:cNvSpPr txBox="1"/>
          <p:nvPr/>
        </p:nvSpPr>
        <p:spPr>
          <a:xfrm>
            <a:off x="83854" y="1450335"/>
            <a:ext cx="727070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Calibri" panose="020F0502020204030204" pitchFamily="34" charset="0"/>
              </a:rPr>
              <a:t>Como concretizar a integridade?</a:t>
            </a:r>
          </a:p>
          <a:p>
            <a:endParaRPr lang="pt-BR" dirty="0"/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92570ECC-C5BC-4DAA-A011-AD1E47D5EA8C}"/>
              </a:ext>
            </a:extLst>
          </p:cNvPr>
          <p:cNvGrpSpPr/>
          <p:nvPr/>
        </p:nvGrpSpPr>
        <p:grpSpPr>
          <a:xfrm>
            <a:off x="83854" y="2982397"/>
            <a:ext cx="3799214" cy="3468508"/>
            <a:chOff x="5795909" y="3109005"/>
            <a:chExt cx="3915874" cy="3563816"/>
          </a:xfrm>
        </p:grpSpPr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FACBEEBF-E83B-4288-89FE-CEE8E69D5CC1}"/>
                </a:ext>
              </a:extLst>
            </p:cNvPr>
            <p:cNvSpPr/>
            <p:nvPr/>
          </p:nvSpPr>
          <p:spPr>
            <a:xfrm>
              <a:off x="5841297" y="3109005"/>
              <a:ext cx="3763108" cy="3563816"/>
            </a:xfrm>
            <a:prstGeom prst="ellipse">
              <a:avLst/>
            </a:prstGeom>
            <a:solidFill>
              <a:schemeClr val="accent5">
                <a:lumMod val="75000"/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CaixaDeTexto 9">
              <a:extLst>
                <a:ext uri="{FF2B5EF4-FFF2-40B4-BE49-F238E27FC236}">
                  <a16:creationId xmlns:a16="http://schemas.microsoft.com/office/drawing/2014/main" id="{83BF4C56-2183-422F-85F1-180FBC2F4BD5}"/>
                </a:ext>
              </a:extLst>
            </p:cNvPr>
            <p:cNvSpPr txBox="1"/>
            <p:nvPr/>
          </p:nvSpPr>
          <p:spPr>
            <a:xfrm>
              <a:off x="5795909" y="3772663"/>
              <a:ext cx="3915874" cy="2514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500" b="1" dirty="0">
                  <a:solidFill>
                    <a:srgbClr val="F47F4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  <a:cs typeface="Miriam" panose="020B0502050101010101" pitchFamily="34" charset="-79"/>
                </a:rPr>
                <a:t>Organização das </a:t>
              </a:r>
            </a:p>
            <a:p>
              <a:pPr algn="ctr"/>
              <a:r>
                <a:rPr lang="pt-BR" sz="4500" b="1" dirty="0">
                  <a:solidFill>
                    <a:srgbClr val="F47F4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  <a:cs typeface="Miriam" panose="020B0502050101010101" pitchFamily="34" charset="-79"/>
                </a:rPr>
                <a:t>unidades</a:t>
              </a:r>
            </a:p>
            <a:p>
              <a:endParaRPr lang="pt-BR" dirty="0"/>
            </a:p>
          </p:txBody>
        </p:sp>
      </p:grp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1D99E1FE-3C13-4A00-8D7F-10F2651824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8555462"/>
              </p:ext>
            </p:extLst>
          </p:nvPr>
        </p:nvGraphicFramePr>
        <p:xfrm>
          <a:off x="3927104" y="2512928"/>
          <a:ext cx="5398718" cy="4348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376907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408</Words>
  <Application>Microsoft Office PowerPoint</Application>
  <PresentationFormat>Personalizar</PresentationFormat>
  <Paragraphs>56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13</vt:i4>
      </vt:variant>
      <vt:variant>
        <vt:lpstr>Tema</vt:lpstr>
      </vt:variant>
      <vt:variant>
        <vt:i4>3</vt:i4>
      </vt:variant>
      <vt:variant>
        <vt:lpstr>Títulos de slides</vt:lpstr>
      </vt:variant>
      <vt:variant>
        <vt:i4>13</vt:i4>
      </vt:variant>
    </vt:vector>
  </HeadingPairs>
  <TitlesOfParts>
    <vt:vector size="29" baseType="lpstr">
      <vt:lpstr>Arial</vt:lpstr>
      <vt:lpstr>Bell MT</vt:lpstr>
      <vt:lpstr>Berlin Sans FB Demi</vt:lpstr>
      <vt:lpstr>Calibri</vt:lpstr>
      <vt:lpstr>Calibri Light</vt:lpstr>
      <vt:lpstr>Century Gothic</vt:lpstr>
      <vt:lpstr>DejaVu Sans</vt:lpstr>
      <vt:lpstr>Eras Demi ITC</vt:lpstr>
      <vt:lpstr>Gadugi</vt:lpstr>
      <vt:lpstr>Georgia</vt:lpstr>
      <vt:lpstr>Miriam</vt:lpstr>
      <vt:lpstr>Segoe UI</vt:lpstr>
      <vt:lpstr>Verdana</vt:lpstr>
      <vt:lpstr>1_Office Theme</vt:lpstr>
      <vt:lpstr>Personalizar design</vt:lpstr>
      <vt:lpstr>2_Office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Programa de Integridade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Carolina Souto Carballido</dc:creator>
  <cp:lastModifiedBy>Carolina Souto Carballido</cp:lastModifiedBy>
  <cp:revision>10</cp:revision>
  <dcterms:modified xsi:type="dcterms:W3CDTF">2018-03-02T18:24:53Z</dcterms:modified>
</cp:coreProperties>
</file>