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332" r:id="rId3"/>
    <p:sldId id="347" r:id="rId4"/>
    <p:sldId id="336" r:id="rId5"/>
    <p:sldId id="262" r:id="rId6"/>
    <p:sldId id="341" r:id="rId7"/>
    <p:sldId id="327" r:id="rId8"/>
    <p:sldId id="337" r:id="rId9"/>
    <p:sldId id="266" r:id="rId10"/>
    <p:sldId id="284" r:id="rId11"/>
    <p:sldId id="306" r:id="rId12"/>
    <p:sldId id="280" r:id="rId13"/>
    <p:sldId id="307" r:id="rId14"/>
    <p:sldId id="281" r:id="rId15"/>
    <p:sldId id="308" r:id="rId16"/>
    <p:sldId id="265" r:id="rId17"/>
    <p:sldId id="309" r:id="rId18"/>
    <p:sldId id="263" r:id="rId19"/>
    <p:sldId id="310" r:id="rId20"/>
    <p:sldId id="285" r:id="rId21"/>
    <p:sldId id="268" r:id="rId22"/>
    <p:sldId id="311" r:id="rId23"/>
    <p:sldId id="267" r:id="rId24"/>
    <p:sldId id="312" r:id="rId25"/>
    <p:sldId id="269" r:id="rId26"/>
    <p:sldId id="313" r:id="rId27"/>
    <p:sldId id="287" r:id="rId28"/>
    <p:sldId id="315" r:id="rId29"/>
    <p:sldId id="288" r:id="rId30"/>
    <p:sldId id="272" r:id="rId31"/>
    <p:sldId id="317" r:id="rId32"/>
    <p:sldId id="289" r:id="rId33"/>
    <p:sldId id="318" r:id="rId34"/>
    <p:sldId id="271" r:id="rId35"/>
    <p:sldId id="319" r:id="rId36"/>
    <p:sldId id="273" r:id="rId37"/>
    <p:sldId id="320" r:id="rId38"/>
    <p:sldId id="290" r:id="rId39"/>
    <p:sldId id="322" r:id="rId40"/>
    <p:sldId id="274" r:id="rId41"/>
    <p:sldId id="321" r:id="rId42"/>
    <p:sldId id="291" r:id="rId43"/>
    <p:sldId id="275" r:id="rId44"/>
    <p:sldId id="323" r:id="rId45"/>
    <p:sldId id="277" r:id="rId46"/>
    <p:sldId id="325" r:id="rId47"/>
    <p:sldId id="345" r:id="rId48"/>
    <p:sldId id="348" r:id="rId49"/>
    <p:sldId id="328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75B6"/>
    <a:srgbClr val="FEDA44"/>
    <a:srgbClr val="FEEC40"/>
    <a:srgbClr val="FFFF7C"/>
    <a:srgbClr val="FFFF33"/>
    <a:srgbClr val="FFFF66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-648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7B6AB-F368-4462-98A0-6BE6C8F1F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21DD4F-749C-41C9-A542-E47B7DA714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4BC00-695C-422E-980B-09CBD6ABC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05647-77A8-4A77-A582-456F8E8D6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05054-AC23-4A95-ABF0-42C911EAC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52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D5918-4942-4C96-8153-AD3CCDF19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E0D50-39DC-442A-9F49-FE9D61434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783F1-D7BA-4287-9694-8E8A53FB3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B4ACDE-7636-4C73-AC5E-6C49A4718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7464D-8501-4B14-8B21-D689A2DF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25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C3E7F-4E9F-4782-A017-17EF774AC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685E9E-DD60-47A7-8A5D-957E343DA1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BD29E-B4F2-4805-902E-FDB9F6D31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5E36F-3B87-4C79-B396-39C668420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BE5D6-713A-4B49-BAD3-BD0E091F7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639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0F0F-7739-4640-BC23-FDCCD5BAC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DDD73-DBDD-4E3C-8E23-A6134B55C6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BD2756-4F70-43BE-85CF-6A3C29AB17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0AC09-73D4-4268-83CE-04B1DFABD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6C1D0B-FEED-48D2-8E76-1EDD3C647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DF008F-835F-4CAA-B83B-F660059E3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76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142F4-9BD8-4866-9C97-591BF5B9D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0AC67-9ED9-42E1-8EBB-B187201D4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F86A5B-1547-4721-B27A-3AB275194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93FD7D-A086-478F-9D22-1C24C1EFDC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2AC545-03C5-4C16-8EBC-15265C0551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E40294-BA1F-4EC4-A48E-84F8D51DA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7CBAE4-8977-4A7E-A511-E939EC871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2380D7-EEDD-429D-A1E5-F3127433C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192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D318-E23E-4FC7-A973-5076AF7C9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6DC961-EA3B-4CBF-ADC5-329DEE390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C5ACB2-DD03-4632-BB5E-C2E5CE352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913C90-CBC1-4771-95DC-AA3F4F59A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688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B206C7-A2FD-44DB-B3A3-3FA1EE7DB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9A9EAF-E5D0-4991-87F7-F2E61F0DD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74C5-9EE0-4F18-8BC6-3809D5261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520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D4FA4-49F6-4D49-B359-0DD005973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27D4D-BC4A-44AA-AC30-D21CE0344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F73034-95A5-4CF3-82FC-C1AD2936F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A5E8E-D01E-4BD9-B529-2939E2862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BD6FBA-56C1-4963-94C1-96BC29669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752E3-5FA8-46ED-9357-CF8773335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0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5DA7A-7F92-4C03-A1FE-D23EB3314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298208-E549-4DBD-82C9-B3A7EE8E05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3AB0FB-FCA2-459E-BE96-9F56C0900A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22B19-B2B1-4CF9-827D-57D32A11E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D1B85F-1FC8-4C8E-AA14-554967123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1194DB-49C3-4F11-A674-8ED4FF84D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616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5ABD6-D4ED-4496-BF50-14EBE6479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9D18C8-3C1C-4250-9C72-F09474068B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674F8-6C6D-4C4A-980D-21A326279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AD998-3995-48C3-8618-015694BD5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0D46E-AB31-4123-B58E-6AE180474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632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943927-9D58-44E2-A287-2A68D15423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C13D5B-125B-4DA0-9E55-2A10311239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DD75A-2697-4440-B61B-3FD05315A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60A58-F2B3-4784-BFF7-0A07F8A10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93C7-9064-4D68-B40E-4AB8C17E3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073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5F0B1A-1885-49B5-9753-40D93CA08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C08B3A-C663-4BAC-976E-F5064535B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05FDB-32B8-4A99-BE7C-4F425E9122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68B75-6D23-4C32-9F29-8F040A332BAC}" type="datetimeFigureOut">
              <a:rPr lang="en-US" smtClean="0"/>
              <a:t>2/27/2020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DF1E1-CEF4-4245-90BE-D3C6BD210E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96EA-5145-4FEE-8F87-86E1E8ACCA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199BD-2875-47F8-BC5A-5F7C36AE4CF0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171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4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2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21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22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23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2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4" Type="http://schemas.openxmlformats.org/officeDocument/2006/relationships/image" Target="../media/image25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27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4" Type="http://schemas.openxmlformats.org/officeDocument/2006/relationships/image" Target="../media/image28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49F075-189E-40AF-8C8F-475DA1219140}"/>
              </a:ext>
            </a:extLst>
          </p:cNvPr>
          <p:cNvSpPr/>
          <p:nvPr/>
        </p:nvSpPr>
        <p:spPr>
          <a:xfrm>
            <a:off x="7590118" y="2912289"/>
            <a:ext cx="3460376" cy="9246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C3920E-EBAC-40B6-B31E-EF6E2E416AEB}"/>
              </a:ext>
            </a:extLst>
          </p:cNvPr>
          <p:cNvSpPr txBox="1">
            <a:spLocks/>
          </p:cNvSpPr>
          <p:nvPr/>
        </p:nvSpPr>
        <p:spPr>
          <a:xfrm>
            <a:off x="1251339" y="2912289"/>
            <a:ext cx="10062120" cy="10334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t-BR" sz="7200" b="1" dirty="0">
                <a:solidFill>
                  <a:schemeClr val="bg1"/>
                </a:solidFill>
                <a:latin typeface="+mn-lt"/>
              </a:rPr>
              <a:t>TRANSPARENCIA</a:t>
            </a:r>
            <a:endParaRPr lang="en-US" sz="72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F0F3643-0EE6-40C0-A849-D3B1FBDE9F9C}"/>
              </a:ext>
            </a:extLst>
          </p:cNvPr>
          <p:cNvSpPr txBox="1">
            <a:spLocks/>
          </p:cNvSpPr>
          <p:nvPr/>
        </p:nvSpPr>
        <p:spPr>
          <a:xfrm>
            <a:off x="7584142" y="2912289"/>
            <a:ext cx="3356520" cy="10334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t-BR" sz="7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.GOV.BR</a:t>
            </a:r>
            <a:endParaRPr lang="en-US" sz="72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2050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859013" y="452553"/>
            <a:ext cx="998364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POR DENTRO DO PORTAL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pt-BR" sz="4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Negociação das Informações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Operacionalização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Números do Portal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pt-BR" sz="4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44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426128" y="100216"/>
            <a:ext cx="941652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Exemplo Notas Fiscais Eletrônicas (</a:t>
            </a:r>
            <a:r>
              <a:rPr lang="pt-BR" sz="5400" b="1" dirty="0" err="1">
                <a:solidFill>
                  <a:schemeClr val="bg1"/>
                </a:solidFill>
                <a:latin typeface="Gill Sans MT Condensed" panose="020B0506020104020203" pitchFamily="34" charset="0"/>
              </a:rPr>
              <a:t>NFes</a:t>
            </a: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)</a:t>
            </a:r>
          </a:p>
          <a:p>
            <a:pPr algn="ctr"/>
            <a:endParaRPr lang="pt-BR" sz="5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Ação ENCCLA 2015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Sigilo Fiscal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Parecer PGFN/CAT/Nº 1479/2017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Ação ENCCLA 2018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GT ENCCLA 2019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Decreto</a:t>
            </a:r>
          </a:p>
        </p:txBody>
      </p:sp>
    </p:spTree>
    <p:extLst>
      <p:ext uri="{BB962C8B-B14F-4D97-AF65-F5344CB8AC3E}">
        <p14:creationId xmlns:p14="http://schemas.microsoft.com/office/powerpoint/2010/main" val="418788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887588" y="185853"/>
            <a:ext cx="9983643" cy="9356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NÚMEROS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6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4800" b="1">
                <a:solidFill>
                  <a:schemeClr val="bg1"/>
                </a:solidFill>
                <a:latin typeface="Gill Sans MT Condensed" panose="020B0506020104020203" pitchFamily="34" charset="0"/>
              </a:rPr>
              <a:t>+9 </a:t>
            </a:r>
            <a:r>
              <a:rPr lang="pt-BR" sz="4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milhões de registros atualizados por dia*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4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18 assuntos integrados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Orçamento Anual, Receitas Públicas, Despesas Públicas, Recursos Transferidos, Cartão de Pagamento, Áreas de Atuação do Governo, Programas de Governo, Benefícios aos Cidadãos, Emendas Parlamentares, Servidores Públicos, Viagens a Serviço, Imóveis Funcionais, Licitações, Contratos, Convênios e Outros Acordos, Sanções, Relatórios de Auditoria e Rede de Transparência.</a:t>
            </a:r>
            <a:endParaRPr lang="pt-BR" sz="5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4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32 bases de dados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4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2019: 17 milhões de sessões / Média: 1,45 milhões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48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r>
              <a:rPr lang="pt-BR" sz="4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*exceção SIASG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48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48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2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2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pt-BR" sz="2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828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61C400A-E6B6-48F6-9A71-7B2182A731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07" y="0"/>
            <a:ext cx="12192000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CD28FEA-8D49-43C9-A4A8-DC926533D2B0}"/>
              </a:ext>
            </a:extLst>
          </p:cNvPr>
          <p:cNvSpPr/>
          <p:nvPr/>
        </p:nvSpPr>
        <p:spPr>
          <a:xfrm>
            <a:off x="-11207" y="5248102"/>
            <a:ext cx="12192000" cy="1609898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3214968" y="5333702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NOVO PORTAL</a:t>
            </a:r>
          </a:p>
        </p:txBody>
      </p:sp>
    </p:spTree>
    <p:extLst>
      <p:ext uri="{BB962C8B-B14F-4D97-AF65-F5344CB8AC3E}">
        <p14:creationId xmlns:p14="http://schemas.microsoft.com/office/powerpoint/2010/main" val="4000630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859013" y="452553"/>
            <a:ext cx="9983643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NOVO PORTAL</a:t>
            </a:r>
          </a:p>
          <a:p>
            <a:pPr marL="1143000" indent="-1143000" algn="ctr">
              <a:buFont typeface="Arial" panose="020B0604020202020204" pitchFamily="34" charset="0"/>
              <a:buChar char="•"/>
            </a:pPr>
            <a:endParaRPr lang="pt-BR" sz="48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Necessidade de atendimento de demandas da</a:t>
            </a: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:</a:t>
            </a:r>
          </a:p>
          <a:p>
            <a:pPr marL="1600200" lvl="1" indent="-1143000">
              <a:buFont typeface="Arial" panose="020B0604020202020204" pitchFamily="34" charset="0"/>
              <a:buChar char="•"/>
            </a:pPr>
            <a:r>
              <a:rPr lang="pt-BR" sz="4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Sociedade</a:t>
            </a:r>
          </a:p>
          <a:p>
            <a:pPr marL="1600200" lvl="1" indent="-1143000">
              <a:buFont typeface="Arial" panose="020B0604020202020204" pitchFamily="34" charset="0"/>
              <a:buChar char="•"/>
            </a:pPr>
            <a:r>
              <a:rPr lang="pt-BR" sz="4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Imprensa</a:t>
            </a:r>
          </a:p>
          <a:p>
            <a:pPr marL="1600200" lvl="1" indent="-1143000">
              <a:buFont typeface="Arial" panose="020B0604020202020204" pitchFamily="34" charset="0"/>
              <a:buChar char="•"/>
            </a:pPr>
            <a:r>
              <a:rPr lang="pt-BR" sz="4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Órgãos</a:t>
            </a:r>
          </a:p>
          <a:p>
            <a:pPr marL="1600200" lvl="1" indent="-1143000">
              <a:buFont typeface="Arial" panose="020B0604020202020204" pitchFamily="34" charset="0"/>
              <a:buChar char="•"/>
            </a:pPr>
            <a:r>
              <a:rPr lang="pt-BR" sz="40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Academia</a:t>
            </a:r>
            <a:endParaRPr lang="pt-BR" sz="72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3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ício - Portal da transparência - Google Chrome 04_10_2019 13_57_24">
            <a:hlinkClick r:id="" action="ppaction://media"/>
            <a:extLst>
              <a:ext uri="{FF2B5EF4-FFF2-40B4-BE49-F238E27FC236}">
                <a16:creationId xmlns:a16="http://schemas.microsoft.com/office/drawing/2014/main" id="{3B59C798-7F3E-45B4-AE28-B36147E5FB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826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859013" y="452553"/>
            <a:ext cx="99836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Não é apenas INTERFACE...</a:t>
            </a:r>
          </a:p>
          <a:p>
            <a:pPr algn="ctr"/>
            <a:r>
              <a:rPr lang="pt-BR" sz="32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Mudança completa desde a origem até a apresentação dos dados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E730CE37-C75C-47A7-8CE2-1BCBE153D02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422" y="2698012"/>
            <a:ext cx="6298387" cy="3940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280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F216104-9857-4D18-96A6-E7CE771E6A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600CBBC-D82F-40FF-945B-8ED1CA425893}"/>
              </a:ext>
            </a:extLst>
          </p:cNvPr>
          <p:cNvSpPr/>
          <p:nvPr/>
        </p:nvSpPr>
        <p:spPr>
          <a:xfrm>
            <a:off x="11207" y="5248102"/>
            <a:ext cx="12192000" cy="1609898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925347" y="5329776"/>
            <a:ext cx="103637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ARQUITETURA DE NAVEGAÇÃO</a:t>
            </a:r>
          </a:p>
        </p:txBody>
      </p:sp>
    </p:spTree>
    <p:extLst>
      <p:ext uri="{BB962C8B-B14F-4D97-AF65-F5344CB8AC3E}">
        <p14:creationId xmlns:p14="http://schemas.microsoft.com/office/powerpoint/2010/main" val="205938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121554" y="2581486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FERRAMENTA DE BUSCA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A0B7367-A19C-4407-94E0-708D5C0B1E95}"/>
              </a:ext>
            </a:extLst>
          </p:cNvPr>
          <p:cNvCxnSpPr>
            <a:cxnSpLocks/>
          </p:cNvCxnSpPr>
          <p:nvPr/>
        </p:nvCxnSpPr>
        <p:spPr>
          <a:xfrm flipH="1">
            <a:off x="1507375" y="3598196"/>
            <a:ext cx="89786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1D6F95-F98E-435D-A81D-6701938AD650}"/>
              </a:ext>
            </a:extLst>
          </p:cNvPr>
          <p:cNvCxnSpPr>
            <a:cxnSpLocks/>
          </p:cNvCxnSpPr>
          <p:nvPr/>
        </p:nvCxnSpPr>
        <p:spPr>
          <a:xfrm flipH="1">
            <a:off x="1507375" y="3391302"/>
            <a:ext cx="89786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CD7F05E-D17E-4E0E-A13D-72362317544D}"/>
              </a:ext>
            </a:extLst>
          </p:cNvPr>
          <p:cNvCxnSpPr>
            <a:cxnSpLocks/>
          </p:cNvCxnSpPr>
          <p:nvPr/>
        </p:nvCxnSpPr>
        <p:spPr>
          <a:xfrm flipH="1">
            <a:off x="1507375" y="3184407"/>
            <a:ext cx="89786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EA2E418-F16E-4909-876F-3C15250ADAB6}"/>
              </a:ext>
            </a:extLst>
          </p:cNvPr>
          <p:cNvCxnSpPr>
            <a:cxnSpLocks/>
          </p:cNvCxnSpPr>
          <p:nvPr/>
        </p:nvCxnSpPr>
        <p:spPr>
          <a:xfrm flipH="1">
            <a:off x="1507375" y="2977512"/>
            <a:ext cx="89786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315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ício - Portal da transparência - Mozilla Firefox 04_10_2019 14_36_07">
            <a:hlinkClick r:id="" action="ppaction://media"/>
            <a:extLst>
              <a:ext uri="{FF2B5EF4-FFF2-40B4-BE49-F238E27FC236}">
                <a16:creationId xmlns:a16="http://schemas.microsoft.com/office/drawing/2014/main" id="{5EB8AA19-CFB1-46FB-B589-23F3EABE20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3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717971" y="2581487"/>
            <a:ext cx="88533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VISUALIZAÇÃO GRÁFICA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3B80174-9D88-42EA-B554-08A3915226E1}"/>
              </a:ext>
            </a:extLst>
          </p:cNvPr>
          <p:cNvCxnSpPr>
            <a:cxnSpLocks/>
          </p:cNvCxnSpPr>
          <p:nvPr/>
        </p:nvCxnSpPr>
        <p:spPr>
          <a:xfrm>
            <a:off x="1433265" y="2277034"/>
            <a:ext cx="2850777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58E46-D06A-4A69-8F06-7F04F1EF89DF}"/>
              </a:ext>
            </a:extLst>
          </p:cNvPr>
          <p:cNvCxnSpPr>
            <a:cxnSpLocks/>
          </p:cNvCxnSpPr>
          <p:nvPr/>
        </p:nvCxnSpPr>
        <p:spPr>
          <a:xfrm>
            <a:off x="8401831" y="4345823"/>
            <a:ext cx="263244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V="1">
            <a:off x="1456387" y="2254174"/>
            <a:ext cx="0" cy="71818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209321-302A-432B-B40B-027405F7C128}"/>
              </a:ext>
            </a:extLst>
          </p:cNvPr>
          <p:cNvCxnSpPr>
            <a:cxnSpLocks/>
          </p:cNvCxnSpPr>
          <p:nvPr/>
        </p:nvCxnSpPr>
        <p:spPr>
          <a:xfrm flipV="1">
            <a:off x="11011681" y="3538452"/>
            <a:ext cx="0" cy="82451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54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co_Médio">
            <a:hlinkClick r:id="" action="ppaction://media"/>
            <a:extLst>
              <a:ext uri="{FF2B5EF4-FFF2-40B4-BE49-F238E27FC236}">
                <a16:creationId xmlns:a16="http://schemas.microsoft.com/office/drawing/2014/main" id="{79624E1E-8873-4291-B232-BD8F49808D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0210" y="180118"/>
            <a:ext cx="11551580" cy="6497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87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3138111" y="2581487"/>
            <a:ext cx="72402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TABELAS INTERATIVAS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9344F99-9FB6-4200-94E5-D4F181B41BDB}"/>
              </a:ext>
            </a:extLst>
          </p:cNvPr>
          <p:cNvCxnSpPr>
            <a:cxnSpLocks/>
          </p:cNvCxnSpPr>
          <p:nvPr/>
        </p:nvCxnSpPr>
        <p:spPr>
          <a:xfrm flipH="1">
            <a:off x="2770909" y="3598196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9357FDE-D3E0-4121-A7D0-DB6508CBE425}"/>
              </a:ext>
            </a:extLst>
          </p:cNvPr>
          <p:cNvCxnSpPr>
            <a:cxnSpLocks/>
          </p:cNvCxnSpPr>
          <p:nvPr/>
        </p:nvCxnSpPr>
        <p:spPr>
          <a:xfrm flipH="1">
            <a:off x="2770909" y="3391302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E9A2D1F-0466-46DF-82B7-B9A9186312AD}"/>
              </a:ext>
            </a:extLst>
          </p:cNvPr>
          <p:cNvCxnSpPr>
            <a:cxnSpLocks/>
          </p:cNvCxnSpPr>
          <p:nvPr/>
        </p:nvCxnSpPr>
        <p:spPr>
          <a:xfrm flipH="1">
            <a:off x="2770909" y="3184407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1590ABB-C8EB-4DE3-BFDA-8923DFE611FB}"/>
              </a:ext>
            </a:extLst>
          </p:cNvPr>
          <p:cNvCxnSpPr>
            <a:cxnSpLocks/>
          </p:cNvCxnSpPr>
          <p:nvPr/>
        </p:nvCxnSpPr>
        <p:spPr>
          <a:xfrm flipH="1">
            <a:off x="2770909" y="2977512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0C96D76-7B32-488B-A8BC-2D9196A057CA}"/>
              </a:ext>
            </a:extLst>
          </p:cNvPr>
          <p:cNvCxnSpPr>
            <a:cxnSpLocks/>
          </p:cNvCxnSpPr>
          <p:nvPr/>
        </p:nvCxnSpPr>
        <p:spPr>
          <a:xfrm flipH="1">
            <a:off x="2281787" y="3598196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3D8363B-46BB-4C81-A23A-2BFFDBC2F5DF}"/>
              </a:ext>
            </a:extLst>
          </p:cNvPr>
          <p:cNvCxnSpPr>
            <a:cxnSpLocks/>
          </p:cNvCxnSpPr>
          <p:nvPr/>
        </p:nvCxnSpPr>
        <p:spPr>
          <a:xfrm flipH="1">
            <a:off x="2281787" y="3391302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8C35BE4-6080-466F-B4A9-067132582EFB}"/>
              </a:ext>
            </a:extLst>
          </p:cNvPr>
          <p:cNvCxnSpPr>
            <a:cxnSpLocks/>
          </p:cNvCxnSpPr>
          <p:nvPr/>
        </p:nvCxnSpPr>
        <p:spPr>
          <a:xfrm flipH="1">
            <a:off x="2281787" y="3184407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A725ED7-0D7F-4D5D-A007-2514FE16794A}"/>
              </a:ext>
            </a:extLst>
          </p:cNvPr>
          <p:cNvCxnSpPr>
            <a:cxnSpLocks/>
          </p:cNvCxnSpPr>
          <p:nvPr/>
        </p:nvCxnSpPr>
        <p:spPr>
          <a:xfrm flipH="1">
            <a:off x="2281787" y="2977512"/>
            <a:ext cx="36720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79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elas_Médio">
            <a:hlinkClick r:id="" action="ppaction://media"/>
            <a:extLst>
              <a:ext uri="{FF2B5EF4-FFF2-40B4-BE49-F238E27FC236}">
                <a16:creationId xmlns:a16="http://schemas.microsoft.com/office/drawing/2014/main" id="{15015956-7018-48C6-8814-B7E8E63B50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1680" y="242879"/>
            <a:ext cx="11328429" cy="637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49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8485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-3939" y="0"/>
            <a:ext cx="12294523" cy="6930044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748234" y="2592570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PÁGINAS INTEGRADAS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3B80174-9D88-42EA-B554-08A3915226E1}"/>
              </a:ext>
            </a:extLst>
          </p:cNvPr>
          <p:cNvCxnSpPr>
            <a:cxnSpLocks/>
          </p:cNvCxnSpPr>
          <p:nvPr/>
        </p:nvCxnSpPr>
        <p:spPr>
          <a:xfrm>
            <a:off x="2771345" y="2542348"/>
            <a:ext cx="6743957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58E46-D06A-4A69-8F06-7F04F1EF89DF}"/>
              </a:ext>
            </a:extLst>
          </p:cNvPr>
          <p:cNvCxnSpPr>
            <a:cxnSpLocks/>
          </p:cNvCxnSpPr>
          <p:nvPr/>
        </p:nvCxnSpPr>
        <p:spPr>
          <a:xfrm>
            <a:off x="2771345" y="4024400"/>
            <a:ext cx="678829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49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aineis_Médio">
            <a:hlinkClick r:id="" action="ppaction://media"/>
            <a:extLst>
              <a:ext uri="{FF2B5EF4-FFF2-40B4-BE49-F238E27FC236}">
                <a16:creationId xmlns:a16="http://schemas.microsoft.com/office/drawing/2014/main" id="{631399BA-593F-4995-8F4D-33F151F7A1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3317" y="167434"/>
            <a:ext cx="11596677" cy="6523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24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1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A4F1B0F-B717-4EF4-9384-37CE7E92F328}"/>
              </a:ext>
            </a:extLst>
          </p:cNvPr>
          <p:cNvCxnSpPr>
            <a:cxnSpLocks/>
          </p:cNvCxnSpPr>
          <p:nvPr/>
        </p:nvCxnSpPr>
        <p:spPr>
          <a:xfrm>
            <a:off x="2576945" y="4169946"/>
            <a:ext cx="728749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977F07D-5D03-4BB9-9E4A-7F2827FB6CF3}"/>
              </a:ext>
            </a:extLst>
          </p:cNvPr>
          <p:cNvCxnSpPr>
            <a:cxnSpLocks/>
          </p:cNvCxnSpPr>
          <p:nvPr/>
        </p:nvCxnSpPr>
        <p:spPr>
          <a:xfrm>
            <a:off x="2576945" y="3994782"/>
            <a:ext cx="728749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833379" y="2635815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NAVEGAÇÃO MATRICIAL</a:t>
            </a:r>
          </a:p>
        </p:txBody>
      </p:sp>
    </p:spTree>
    <p:extLst>
      <p:ext uri="{BB962C8B-B14F-4D97-AF65-F5344CB8AC3E}">
        <p14:creationId xmlns:p14="http://schemas.microsoft.com/office/powerpoint/2010/main" val="5736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tricial_Médio - Copy">
            <a:hlinkClick r:id="" action="ppaction://media"/>
            <a:extLst>
              <a:ext uri="{FF2B5EF4-FFF2-40B4-BE49-F238E27FC236}">
                <a16:creationId xmlns:a16="http://schemas.microsoft.com/office/drawing/2014/main" id="{EB7C3418-9B76-4F6F-9456-ADB647B6AB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4570" y="71718"/>
            <a:ext cx="11793568" cy="6633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62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FF7657-919C-4F04-80AA-5341F889F7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86"/>
          <a:stretch/>
        </p:blipFill>
        <p:spPr>
          <a:xfrm>
            <a:off x="-44335" y="-1"/>
            <a:ext cx="12242000" cy="685800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600CBBC-D82F-40FF-945B-8ED1CA425893}"/>
              </a:ext>
            </a:extLst>
          </p:cNvPr>
          <p:cNvSpPr/>
          <p:nvPr/>
        </p:nvSpPr>
        <p:spPr>
          <a:xfrm>
            <a:off x="-44335" y="5248102"/>
            <a:ext cx="12247542" cy="1609898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925347" y="5329776"/>
            <a:ext cx="103637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NOVAS INFORMAÇÕES</a:t>
            </a:r>
          </a:p>
        </p:txBody>
      </p:sp>
    </p:spTree>
    <p:extLst>
      <p:ext uri="{BB962C8B-B14F-4D97-AF65-F5344CB8AC3E}">
        <p14:creationId xmlns:p14="http://schemas.microsoft.com/office/powerpoint/2010/main" val="226155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886776" y="2581487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LICITAÇÕES E CONTRATOS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AB326D-EE46-45DF-AF01-956CF7AA340D}"/>
              </a:ext>
            </a:extLst>
          </p:cNvPr>
          <p:cNvCxnSpPr>
            <a:cxnSpLocks/>
          </p:cNvCxnSpPr>
          <p:nvPr/>
        </p:nvCxnSpPr>
        <p:spPr>
          <a:xfrm>
            <a:off x="2090540" y="4009593"/>
            <a:ext cx="8491829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85525E-9FE7-49E1-B183-639FBE85C281}"/>
              </a:ext>
            </a:extLst>
          </p:cNvPr>
          <p:cNvCxnSpPr>
            <a:cxnSpLocks/>
          </p:cNvCxnSpPr>
          <p:nvPr/>
        </p:nvCxnSpPr>
        <p:spPr>
          <a:xfrm flipV="1">
            <a:off x="10582369" y="2848407"/>
            <a:ext cx="556686" cy="1179631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39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C_Médio">
            <a:hlinkClick r:id="" action="ppaction://media"/>
            <a:extLst>
              <a:ext uri="{FF2B5EF4-FFF2-40B4-BE49-F238E27FC236}">
                <a16:creationId xmlns:a16="http://schemas.microsoft.com/office/drawing/2014/main" id="{52E508B9-53AA-4CE4-B1F5-1FF2B6A4F7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0578" y="160713"/>
            <a:ext cx="11406345" cy="6416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168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014241" y="2581487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VIAGENS A SERVIÇO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V="1">
            <a:off x="2209613" y="2721535"/>
            <a:ext cx="0" cy="117482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209321-302A-432B-B40B-027405F7C128}"/>
              </a:ext>
            </a:extLst>
          </p:cNvPr>
          <p:cNvCxnSpPr>
            <a:cxnSpLocks/>
          </p:cNvCxnSpPr>
          <p:nvPr/>
        </p:nvCxnSpPr>
        <p:spPr>
          <a:xfrm flipH="1" flipV="1">
            <a:off x="2209613" y="3053678"/>
            <a:ext cx="440393" cy="50216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B18592E-BF39-46A7-924B-B933ED3E3018}"/>
              </a:ext>
            </a:extLst>
          </p:cNvPr>
          <p:cNvCxnSpPr>
            <a:cxnSpLocks/>
          </p:cNvCxnSpPr>
          <p:nvPr/>
        </p:nvCxnSpPr>
        <p:spPr>
          <a:xfrm flipV="1">
            <a:off x="1769221" y="3053678"/>
            <a:ext cx="440392" cy="51715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834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agens_Médio">
            <a:hlinkClick r:id="" action="ppaction://media"/>
            <a:extLst>
              <a:ext uri="{FF2B5EF4-FFF2-40B4-BE49-F238E27FC236}">
                <a16:creationId xmlns:a16="http://schemas.microsoft.com/office/drawing/2014/main" id="{4529982E-D2A8-4D6D-84C1-7148E363C3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4911" y="116378"/>
            <a:ext cx="11536834" cy="6489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35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1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014241" y="2581487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RELATÓRIOS DA CGU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H="1" flipV="1">
            <a:off x="1738170" y="3269359"/>
            <a:ext cx="275980" cy="37933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209321-302A-432B-B40B-027405F7C128}"/>
              </a:ext>
            </a:extLst>
          </p:cNvPr>
          <p:cNvCxnSpPr>
            <a:cxnSpLocks/>
          </p:cNvCxnSpPr>
          <p:nvPr/>
        </p:nvCxnSpPr>
        <p:spPr>
          <a:xfrm flipV="1">
            <a:off x="2014150" y="2922583"/>
            <a:ext cx="740042" cy="75881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85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toria">
            <a:hlinkClick r:id="" action="ppaction://media"/>
            <a:extLst>
              <a:ext uri="{FF2B5EF4-FFF2-40B4-BE49-F238E27FC236}">
                <a16:creationId xmlns:a16="http://schemas.microsoft.com/office/drawing/2014/main" id="{89425E24-52FF-47B0-A343-485679C9BE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0038" y="195349"/>
            <a:ext cx="11491924" cy="646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87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1"/>
            <a:ext cx="12191999" cy="6857999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224150" y="2581487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EMENDAS PARLAMENTARES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2EB9A1A-1563-4479-8A09-1175B919299E}"/>
              </a:ext>
            </a:extLst>
          </p:cNvPr>
          <p:cNvCxnSpPr>
            <a:cxnSpLocks/>
          </p:cNvCxnSpPr>
          <p:nvPr/>
        </p:nvCxnSpPr>
        <p:spPr>
          <a:xfrm flipV="1">
            <a:off x="1629790" y="2812297"/>
            <a:ext cx="0" cy="971763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7E5E296-DAD4-40B7-A87A-E37E86338219}"/>
              </a:ext>
            </a:extLst>
          </p:cNvPr>
          <p:cNvCxnSpPr>
            <a:cxnSpLocks/>
          </p:cNvCxnSpPr>
          <p:nvPr/>
        </p:nvCxnSpPr>
        <p:spPr>
          <a:xfrm flipV="1">
            <a:off x="1827910" y="2812297"/>
            <a:ext cx="0" cy="971763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99479E7-91BC-4BA4-84E0-6C944C051786}"/>
              </a:ext>
            </a:extLst>
          </p:cNvPr>
          <p:cNvCxnSpPr>
            <a:cxnSpLocks/>
          </p:cNvCxnSpPr>
          <p:nvPr/>
        </p:nvCxnSpPr>
        <p:spPr>
          <a:xfrm flipV="1">
            <a:off x="2026030" y="2812297"/>
            <a:ext cx="0" cy="971763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9034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mendas_Médio">
            <a:hlinkClick r:id="" action="ppaction://media"/>
            <a:extLst>
              <a:ext uri="{FF2B5EF4-FFF2-40B4-BE49-F238E27FC236}">
                <a16:creationId xmlns:a16="http://schemas.microsoft.com/office/drawing/2014/main" id="{55ABB895-57B9-446D-BB1E-FB96B8113B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389" y="115047"/>
            <a:ext cx="11782944" cy="662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41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9B0796-76B3-40BB-8A1A-8D6D4D24E8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1" b="1210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600CBBC-D82F-40FF-945B-8ED1CA425893}"/>
              </a:ext>
            </a:extLst>
          </p:cNvPr>
          <p:cNvSpPr/>
          <p:nvPr/>
        </p:nvSpPr>
        <p:spPr>
          <a:xfrm>
            <a:off x="11207" y="5248102"/>
            <a:ext cx="12192000" cy="1609898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925347" y="5329776"/>
            <a:ext cx="103637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NOVAS FERRAMENTAS</a:t>
            </a:r>
          </a:p>
        </p:txBody>
      </p:sp>
    </p:spTree>
    <p:extLst>
      <p:ext uri="{BB962C8B-B14F-4D97-AF65-F5344CB8AC3E}">
        <p14:creationId xmlns:p14="http://schemas.microsoft.com/office/powerpoint/2010/main" val="25575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275796" y="226786"/>
            <a:ext cx="869559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REDES SOCIAIS</a:t>
            </a:r>
          </a:p>
          <a:p>
            <a:endParaRPr lang="pt-BR" sz="5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COLABORAÇÃO</a:t>
            </a:r>
            <a:b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</a:br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     </a:t>
            </a:r>
          </a:p>
          <a:p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QR CODE</a:t>
            </a:r>
            <a:b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</a:br>
            <a:endParaRPr lang="pt-BR" sz="5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r>
              <a:rPr lang="pt-BR" sz="5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INCORPORAR GRÁFICO</a:t>
            </a:r>
          </a:p>
        </p:txBody>
      </p: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59493D1F-0516-4325-910A-FEF6499E6CF0}"/>
              </a:ext>
            </a:extLst>
          </p:cNvPr>
          <p:cNvGrpSpPr/>
          <p:nvPr/>
        </p:nvGrpSpPr>
        <p:grpSpPr>
          <a:xfrm>
            <a:off x="900303" y="3328126"/>
            <a:ext cx="934124" cy="979974"/>
            <a:chOff x="928025" y="2447138"/>
            <a:chExt cx="934124" cy="979974"/>
          </a:xfrm>
        </p:grpSpPr>
        <p:cxnSp>
          <p:nvCxnSpPr>
            <p:cNvPr id="10" name="Straight Connector 12">
              <a:extLst>
                <a:ext uri="{FF2B5EF4-FFF2-40B4-BE49-F238E27FC236}">
                  <a16:creationId xmlns:a16="http://schemas.microsoft.com/office/drawing/2014/main" id="{5B41FDB4-0BAD-4985-ABB0-C8A47E37AEBA}"/>
                </a:ext>
              </a:extLst>
            </p:cNvPr>
            <p:cNvCxnSpPr>
              <a:cxnSpLocks/>
            </p:cNvCxnSpPr>
            <p:nvPr/>
          </p:nvCxnSpPr>
          <p:spPr>
            <a:xfrm>
              <a:off x="938084" y="2475539"/>
              <a:ext cx="351200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9A76767-92E6-491E-94F0-E63303161BF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43626" y="2447138"/>
              <a:ext cx="0" cy="400356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22">
              <a:extLst>
                <a:ext uri="{FF2B5EF4-FFF2-40B4-BE49-F238E27FC236}">
                  <a16:creationId xmlns:a16="http://schemas.microsoft.com/office/drawing/2014/main" id="{CAE15F32-0A37-4B2D-B3C9-6D8006F46A03}"/>
                </a:ext>
              </a:extLst>
            </p:cNvPr>
            <p:cNvCxnSpPr>
              <a:cxnSpLocks/>
            </p:cNvCxnSpPr>
            <p:nvPr/>
          </p:nvCxnSpPr>
          <p:spPr>
            <a:xfrm>
              <a:off x="928025" y="3398709"/>
              <a:ext cx="351200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23">
              <a:extLst>
                <a:ext uri="{FF2B5EF4-FFF2-40B4-BE49-F238E27FC236}">
                  <a16:creationId xmlns:a16="http://schemas.microsoft.com/office/drawing/2014/main" id="{6C1A4585-1AC2-4F32-B7BC-31D04D5B57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33567" y="3026756"/>
              <a:ext cx="0" cy="400356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24">
              <a:extLst>
                <a:ext uri="{FF2B5EF4-FFF2-40B4-BE49-F238E27FC236}">
                  <a16:creationId xmlns:a16="http://schemas.microsoft.com/office/drawing/2014/main" id="{2593B261-E132-4244-8092-5EC4157CA194}"/>
                </a:ext>
              </a:extLst>
            </p:cNvPr>
            <p:cNvCxnSpPr>
              <a:cxnSpLocks/>
            </p:cNvCxnSpPr>
            <p:nvPr/>
          </p:nvCxnSpPr>
          <p:spPr>
            <a:xfrm>
              <a:off x="1483239" y="2475539"/>
              <a:ext cx="351200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25">
              <a:extLst>
                <a:ext uri="{FF2B5EF4-FFF2-40B4-BE49-F238E27FC236}">
                  <a16:creationId xmlns:a16="http://schemas.microsoft.com/office/drawing/2014/main" id="{C83D0847-D4DB-44B6-BACA-76BD435E215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834439" y="2447138"/>
              <a:ext cx="0" cy="400356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26">
              <a:extLst>
                <a:ext uri="{FF2B5EF4-FFF2-40B4-BE49-F238E27FC236}">
                  <a16:creationId xmlns:a16="http://schemas.microsoft.com/office/drawing/2014/main" id="{FD151BD6-DB0F-453B-AF42-B35091020E2A}"/>
                </a:ext>
              </a:extLst>
            </p:cNvPr>
            <p:cNvCxnSpPr>
              <a:cxnSpLocks/>
            </p:cNvCxnSpPr>
            <p:nvPr/>
          </p:nvCxnSpPr>
          <p:spPr>
            <a:xfrm>
              <a:off x="1516491" y="3398709"/>
              <a:ext cx="345658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7">
              <a:extLst>
                <a:ext uri="{FF2B5EF4-FFF2-40B4-BE49-F238E27FC236}">
                  <a16:creationId xmlns:a16="http://schemas.microsoft.com/office/drawing/2014/main" id="{DD98BEE1-45CE-497D-8F84-FBC3BA32F27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834439" y="2998353"/>
              <a:ext cx="0" cy="400356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F786C9DF-BA2C-494A-9366-EF32DC441682}"/>
              </a:ext>
            </a:extLst>
          </p:cNvPr>
          <p:cNvGrpSpPr/>
          <p:nvPr/>
        </p:nvGrpSpPr>
        <p:grpSpPr>
          <a:xfrm>
            <a:off x="886292" y="5010053"/>
            <a:ext cx="920425" cy="938329"/>
            <a:chOff x="914003" y="4778976"/>
            <a:chExt cx="569236" cy="824516"/>
          </a:xfrm>
        </p:grpSpPr>
        <p:cxnSp>
          <p:nvCxnSpPr>
            <p:cNvPr id="19" name="Straight Connector 11">
              <a:extLst>
                <a:ext uri="{FF2B5EF4-FFF2-40B4-BE49-F238E27FC236}">
                  <a16:creationId xmlns:a16="http://schemas.microsoft.com/office/drawing/2014/main" id="{FAEE7D80-FBD8-4FBB-A313-7A1450AF85E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4003" y="5148350"/>
              <a:ext cx="0" cy="455142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4">
              <a:extLst>
                <a:ext uri="{FF2B5EF4-FFF2-40B4-BE49-F238E27FC236}">
                  <a16:creationId xmlns:a16="http://schemas.microsoft.com/office/drawing/2014/main" id="{15B7493B-CD0C-4DAB-B60C-74B4D91C39A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03625" y="4778976"/>
              <a:ext cx="0" cy="824516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5">
              <a:extLst>
                <a:ext uri="{FF2B5EF4-FFF2-40B4-BE49-F238E27FC236}">
                  <a16:creationId xmlns:a16="http://schemas.microsoft.com/office/drawing/2014/main" id="{284FF909-AEDF-4F09-82D5-115CE2577C7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93617" y="5148350"/>
              <a:ext cx="0" cy="455142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6">
              <a:extLst>
                <a:ext uri="{FF2B5EF4-FFF2-40B4-BE49-F238E27FC236}">
                  <a16:creationId xmlns:a16="http://schemas.microsoft.com/office/drawing/2014/main" id="{DFB23DD0-116D-4CFC-ACAE-3DC087C5572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83239" y="4778976"/>
              <a:ext cx="0" cy="824516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5" name="Gráfico 24" descr="Usuários">
            <a:extLst>
              <a:ext uri="{FF2B5EF4-FFF2-40B4-BE49-F238E27FC236}">
                <a16:creationId xmlns:a16="http://schemas.microsoft.com/office/drawing/2014/main" id="{1AA643B5-ACB6-4EA5-AB47-74AC2DB6F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9949" y="170152"/>
            <a:ext cx="914400" cy="914400"/>
          </a:xfrm>
          <a:prstGeom prst="rect">
            <a:avLst/>
          </a:prstGeom>
        </p:spPr>
      </p:pic>
      <p:pic>
        <p:nvPicPr>
          <p:cNvPr id="27" name="Gráfico 26" descr="Link">
            <a:extLst>
              <a:ext uri="{FF2B5EF4-FFF2-40B4-BE49-F238E27FC236}">
                <a16:creationId xmlns:a16="http://schemas.microsoft.com/office/drawing/2014/main" id="{1D6AEF8F-39F9-4AC3-8614-29DD7EE3FD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0303" y="179895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6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desSociais_Médio">
            <a:hlinkClick r:id="" action="ppaction://media"/>
            <a:extLst>
              <a:ext uri="{FF2B5EF4-FFF2-40B4-BE49-F238E27FC236}">
                <a16:creationId xmlns:a16="http://schemas.microsoft.com/office/drawing/2014/main" id="{0034E2CE-8171-4984-8900-1E3347DA73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4372" y="81429"/>
            <a:ext cx="11840052" cy="66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71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4267200" y="2609196"/>
            <a:ext cx="67529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COLABORAÇÃO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D1DF0D1-F9A0-4E92-9139-82CAD9847685}"/>
              </a:ext>
            </a:extLst>
          </p:cNvPr>
          <p:cNvCxnSpPr>
            <a:cxnSpLocks/>
          </p:cNvCxnSpPr>
          <p:nvPr/>
        </p:nvCxnSpPr>
        <p:spPr>
          <a:xfrm>
            <a:off x="2510444" y="3634780"/>
            <a:ext cx="1379913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1F0C6C-CB5A-4B35-8762-C821E62CB14A}"/>
              </a:ext>
            </a:extLst>
          </p:cNvPr>
          <p:cNvCxnSpPr>
            <a:cxnSpLocks/>
          </p:cNvCxnSpPr>
          <p:nvPr/>
        </p:nvCxnSpPr>
        <p:spPr>
          <a:xfrm flipH="1" flipV="1">
            <a:off x="2887287" y="2677238"/>
            <a:ext cx="708242" cy="95754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0D8859-0EBF-4B8B-A0D3-E397136F15FB}"/>
              </a:ext>
            </a:extLst>
          </p:cNvPr>
          <p:cNvCxnSpPr>
            <a:cxnSpLocks/>
          </p:cNvCxnSpPr>
          <p:nvPr/>
        </p:nvCxnSpPr>
        <p:spPr>
          <a:xfrm flipV="1">
            <a:off x="2324583" y="2920214"/>
            <a:ext cx="767841" cy="94797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97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rowdsourcing_Médio">
            <a:hlinkClick r:id="" action="ppaction://media"/>
            <a:extLst>
              <a:ext uri="{FF2B5EF4-FFF2-40B4-BE49-F238E27FC236}">
                <a16:creationId xmlns:a16="http://schemas.microsoft.com/office/drawing/2014/main" id="{CD13F054-C145-49CE-966A-F65A8AC4A0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6089" y="125506"/>
            <a:ext cx="11559822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77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3397134" y="2581487"/>
            <a:ext cx="73126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QR CODE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3B80174-9D88-42EA-B554-08A3915226E1}"/>
              </a:ext>
            </a:extLst>
          </p:cNvPr>
          <p:cNvCxnSpPr>
            <a:cxnSpLocks/>
          </p:cNvCxnSpPr>
          <p:nvPr/>
        </p:nvCxnSpPr>
        <p:spPr>
          <a:xfrm>
            <a:off x="6964000" y="2697212"/>
            <a:ext cx="351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V="1">
            <a:off x="6969542" y="2668811"/>
            <a:ext cx="0" cy="40035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739E0A0-DB75-4B1D-A430-8D6C1CFE6A7A}"/>
              </a:ext>
            </a:extLst>
          </p:cNvPr>
          <p:cNvCxnSpPr>
            <a:cxnSpLocks/>
          </p:cNvCxnSpPr>
          <p:nvPr/>
        </p:nvCxnSpPr>
        <p:spPr>
          <a:xfrm>
            <a:off x="6958458" y="3922873"/>
            <a:ext cx="351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90D08D0-7C14-4D72-B92D-123BBE207081}"/>
              </a:ext>
            </a:extLst>
          </p:cNvPr>
          <p:cNvCxnSpPr>
            <a:cxnSpLocks/>
          </p:cNvCxnSpPr>
          <p:nvPr/>
        </p:nvCxnSpPr>
        <p:spPr>
          <a:xfrm flipV="1">
            <a:off x="6964000" y="3550920"/>
            <a:ext cx="0" cy="40035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9E276E1-5E5B-48D5-8212-EBA046975A5C}"/>
              </a:ext>
            </a:extLst>
          </p:cNvPr>
          <p:cNvCxnSpPr>
            <a:cxnSpLocks/>
          </p:cNvCxnSpPr>
          <p:nvPr/>
        </p:nvCxnSpPr>
        <p:spPr>
          <a:xfrm>
            <a:off x="7798044" y="2697212"/>
            <a:ext cx="351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037D95D-3694-4082-A0A3-EDEF86661796}"/>
              </a:ext>
            </a:extLst>
          </p:cNvPr>
          <p:cNvCxnSpPr>
            <a:cxnSpLocks/>
          </p:cNvCxnSpPr>
          <p:nvPr/>
        </p:nvCxnSpPr>
        <p:spPr>
          <a:xfrm flipV="1">
            <a:off x="8149244" y="2668811"/>
            <a:ext cx="0" cy="40035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19FA8FA-E3CC-4519-B0B0-50CF4252ED37}"/>
              </a:ext>
            </a:extLst>
          </p:cNvPr>
          <p:cNvCxnSpPr>
            <a:cxnSpLocks/>
          </p:cNvCxnSpPr>
          <p:nvPr/>
        </p:nvCxnSpPr>
        <p:spPr>
          <a:xfrm>
            <a:off x="7825754" y="3922873"/>
            <a:ext cx="34565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FEBEF06-D087-4859-81A0-F8F91975CCCF}"/>
              </a:ext>
            </a:extLst>
          </p:cNvPr>
          <p:cNvCxnSpPr>
            <a:cxnSpLocks/>
          </p:cNvCxnSpPr>
          <p:nvPr/>
        </p:nvCxnSpPr>
        <p:spPr>
          <a:xfrm flipV="1">
            <a:off x="8143702" y="3522517"/>
            <a:ext cx="0" cy="40035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85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QRCode_Médio">
            <a:hlinkClick r:id="" action="ppaction://media"/>
            <a:extLst>
              <a:ext uri="{FF2B5EF4-FFF2-40B4-BE49-F238E27FC236}">
                <a16:creationId xmlns:a16="http://schemas.microsoft.com/office/drawing/2014/main" id="{16772628-B8E4-48A1-9405-F71F907B58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055" y="185272"/>
            <a:ext cx="11692633" cy="657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56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1780" y="0"/>
            <a:ext cx="1219022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814736" y="2581487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INCORPORAR GRÁFICO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V="1">
            <a:off x="9525275" y="3208713"/>
            <a:ext cx="0" cy="45514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209321-302A-432B-B40B-027405F7C128}"/>
              </a:ext>
            </a:extLst>
          </p:cNvPr>
          <p:cNvCxnSpPr>
            <a:cxnSpLocks/>
          </p:cNvCxnSpPr>
          <p:nvPr/>
        </p:nvCxnSpPr>
        <p:spPr>
          <a:xfrm flipV="1">
            <a:off x="9714897" y="2839339"/>
            <a:ext cx="0" cy="82451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7C8CB0F-B048-4ED2-9849-084715DFB733}"/>
              </a:ext>
            </a:extLst>
          </p:cNvPr>
          <p:cNvCxnSpPr>
            <a:cxnSpLocks/>
          </p:cNvCxnSpPr>
          <p:nvPr/>
        </p:nvCxnSpPr>
        <p:spPr>
          <a:xfrm flipV="1">
            <a:off x="9904889" y="3208713"/>
            <a:ext cx="0" cy="45514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29032BE-7F16-4DF7-A96D-99D901CE3744}"/>
              </a:ext>
            </a:extLst>
          </p:cNvPr>
          <p:cNvCxnSpPr>
            <a:cxnSpLocks/>
          </p:cNvCxnSpPr>
          <p:nvPr/>
        </p:nvCxnSpPr>
        <p:spPr>
          <a:xfrm flipV="1">
            <a:off x="10094511" y="2839339"/>
            <a:ext cx="0" cy="82451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371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corporar_Médio">
            <a:hlinkClick r:id="" action="ppaction://media"/>
            <a:extLst>
              <a:ext uri="{FF2B5EF4-FFF2-40B4-BE49-F238E27FC236}">
                <a16:creationId xmlns:a16="http://schemas.microsoft.com/office/drawing/2014/main" id="{37FB7552-B952-4721-8FE6-2BC830EE61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3312" y="119529"/>
            <a:ext cx="11634198" cy="654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63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694" y="0"/>
            <a:ext cx="12191306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3266341" y="2581487"/>
            <a:ext cx="79558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DADOS ABERTOS E APIs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3B80174-9D88-42EA-B554-08A3915226E1}"/>
              </a:ext>
            </a:extLst>
          </p:cNvPr>
          <p:cNvCxnSpPr>
            <a:cxnSpLocks/>
          </p:cNvCxnSpPr>
          <p:nvPr/>
        </p:nvCxnSpPr>
        <p:spPr>
          <a:xfrm>
            <a:off x="1911004" y="3016597"/>
            <a:ext cx="82070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58E46-D06A-4A69-8F06-7F04F1EF89DF}"/>
              </a:ext>
            </a:extLst>
          </p:cNvPr>
          <p:cNvCxnSpPr>
            <a:cxnSpLocks/>
          </p:cNvCxnSpPr>
          <p:nvPr/>
        </p:nvCxnSpPr>
        <p:spPr>
          <a:xfrm>
            <a:off x="1911004" y="3841113"/>
            <a:ext cx="82070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V="1">
            <a:off x="1937603" y="3016597"/>
            <a:ext cx="0" cy="824517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209321-302A-432B-B40B-027405F7C128}"/>
              </a:ext>
            </a:extLst>
          </p:cNvPr>
          <p:cNvCxnSpPr>
            <a:cxnSpLocks/>
          </p:cNvCxnSpPr>
          <p:nvPr/>
        </p:nvCxnSpPr>
        <p:spPr>
          <a:xfrm flipV="1">
            <a:off x="2703572" y="3016597"/>
            <a:ext cx="0" cy="82451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41F508A-4269-4BBD-AD64-A980FB8D198B}"/>
              </a:ext>
            </a:extLst>
          </p:cNvPr>
          <p:cNvCxnSpPr>
            <a:cxnSpLocks/>
          </p:cNvCxnSpPr>
          <p:nvPr/>
        </p:nvCxnSpPr>
        <p:spPr>
          <a:xfrm>
            <a:off x="2114204" y="2828637"/>
            <a:ext cx="82070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6C78F17-BC24-4AE3-8E95-8332EEA4348F}"/>
              </a:ext>
            </a:extLst>
          </p:cNvPr>
          <p:cNvCxnSpPr>
            <a:cxnSpLocks/>
          </p:cNvCxnSpPr>
          <p:nvPr/>
        </p:nvCxnSpPr>
        <p:spPr>
          <a:xfrm>
            <a:off x="2114204" y="3653153"/>
            <a:ext cx="82070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2B1A19-D216-4B2E-A713-16DA68776030}"/>
              </a:ext>
            </a:extLst>
          </p:cNvPr>
          <p:cNvCxnSpPr>
            <a:cxnSpLocks/>
          </p:cNvCxnSpPr>
          <p:nvPr/>
        </p:nvCxnSpPr>
        <p:spPr>
          <a:xfrm flipV="1">
            <a:off x="2140803" y="2828637"/>
            <a:ext cx="0" cy="824517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E1BEEE6-A137-4698-95DB-F10689B4228A}"/>
              </a:ext>
            </a:extLst>
          </p:cNvPr>
          <p:cNvCxnSpPr>
            <a:cxnSpLocks/>
          </p:cNvCxnSpPr>
          <p:nvPr/>
        </p:nvCxnSpPr>
        <p:spPr>
          <a:xfrm flipV="1">
            <a:off x="2906772" y="2828637"/>
            <a:ext cx="0" cy="82451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049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nício - Portal da transparência - Google Chrome 04_10_2019 15_20_49">
            <a:hlinkClick r:id="" action="ppaction://media"/>
            <a:extLst>
              <a:ext uri="{FF2B5EF4-FFF2-40B4-BE49-F238E27FC236}">
                <a16:creationId xmlns:a16="http://schemas.microsoft.com/office/drawing/2014/main" id="{5A6DE44B-569B-44F2-8C66-AC0CF59F68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5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-8032" y="0"/>
            <a:ext cx="12208064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449484" y="2581487"/>
            <a:ext cx="82603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NOTIFICAÇÕES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9167BF-1EBB-4D7B-852F-A2374E9F9108}"/>
              </a:ext>
            </a:extLst>
          </p:cNvPr>
          <p:cNvCxnSpPr>
            <a:cxnSpLocks/>
          </p:cNvCxnSpPr>
          <p:nvPr/>
        </p:nvCxnSpPr>
        <p:spPr>
          <a:xfrm flipH="1">
            <a:off x="3186546" y="3598196"/>
            <a:ext cx="89786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77CCF3C-7B2E-48E8-BDEB-00B0FE0D0157}"/>
              </a:ext>
            </a:extLst>
          </p:cNvPr>
          <p:cNvCxnSpPr>
            <a:cxnSpLocks/>
          </p:cNvCxnSpPr>
          <p:nvPr/>
        </p:nvCxnSpPr>
        <p:spPr>
          <a:xfrm flipH="1">
            <a:off x="3336175" y="3391302"/>
            <a:ext cx="74823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9D41B03-3B73-4685-AD51-F7289B3BE597}"/>
              </a:ext>
            </a:extLst>
          </p:cNvPr>
          <p:cNvCxnSpPr>
            <a:cxnSpLocks/>
          </p:cNvCxnSpPr>
          <p:nvPr/>
        </p:nvCxnSpPr>
        <p:spPr>
          <a:xfrm flipH="1">
            <a:off x="3469178" y="3184407"/>
            <a:ext cx="61522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CBA2F48-FA44-476F-A170-9B3DFACA521D}"/>
              </a:ext>
            </a:extLst>
          </p:cNvPr>
          <p:cNvCxnSpPr>
            <a:cxnSpLocks/>
          </p:cNvCxnSpPr>
          <p:nvPr/>
        </p:nvCxnSpPr>
        <p:spPr>
          <a:xfrm flipH="1">
            <a:off x="3602182" y="2977512"/>
            <a:ext cx="482224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nício - Portal da transparência - Google Chrome 04_10_2019 15_31_50">
            <a:hlinkClick r:id="" action="ppaction://media"/>
            <a:extLst>
              <a:ext uri="{FF2B5EF4-FFF2-40B4-BE49-F238E27FC236}">
                <a16:creationId xmlns:a16="http://schemas.microsoft.com/office/drawing/2014/main" id="{FBD11152-90AA-4853-93BD-4958A651A7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06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95A4292-A231-4648-A022-84528D5DC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0792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600CBBC-D82F-40FF-945B-8ED1CA425893}"/>
              </a:ext>
            </a:extLst>
          </p:cNvPr>
          <p:cNvSpPr/>
          <p:nvPr/>
        </p:nvSpPr>
        <p:spPr>
          <a:xfrm>
            <a:off x="-21" y="5248102"/>
            <a:ext cx="12203228" cy="1609898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925347" y="5329776"/>
            <a:ext cx="103637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RECURSOS DE APOIO</a:t>
            </a:r>
          </a:p>
        </p:txBody>
      </p:sp>
    </p:spTree>
    <p:extLst>
      <p:ext uri="{BB962C8B-B14F-4D97-AF65-F5344CB8AC3E}">
        <p14:creationId xmlns:p14="http://schemas.microsoft.com/office/powerpoint/2010/main" val="81579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014241" y="2581487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APRENDA MAIS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3B80174-9D88-42EA-B554-08A3915226E1}"/>
              </a:ext>
            </a:extLst>
          </p:cNvPr>
          <p:cNvCxnSpPr>
            <a:cxnSpLocks/>
          </p:cNvCxnSpPr>
          <p:nvPr/>
        </p:nvCxnSpPr>
        <p:spPr>
          <a:xfrm>
            <a:off x="4126829" y="2610585"/>
            <a:ext cx="3335739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58E46-D06A-4A69-8F06-7F04F1EF89DF}"/>
              </a:ext>
            </a:extLst>
          </p:cNvPr>
          <p:cNvCxnSpPr>
            <a:cxnSpLocks/>
          </p:cNvCxnSpPr>
          <p:nvPr/>
        </p:nvCxnSpPr>
        <p:spPr>
          <a:xfrm>
            <a:off x="5702965" y="3885852"/>
            <a:ext cx="337453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90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ducativo">
            <a:hlinkClick r:id="" action="ppaction://media"/>
            <a:extLst>
              <a:ext uri="{FF2B5EF4-FFF2-40B4-BE49-F238E27FC236}">
                <a16:creationId xmlns:a16="http://schemas.microsoft.com/office/drawing/2014/main" id="{27A4ADB3-D69F-4A63-A59A-C528BADB0F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0105" y="137851"/>
            <a:ext cx="10663035" cy="6582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46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6885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2477232" y="2596273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REDE DE TRANSPARÊNCIA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58E46-D06A-4A69-8F06-7F04F1EF89DF}"/>
              </a:ext>
            </a:extLst>
          </p:cNvPr>
          <p:cNvCxnSpPr>
            <a:cxnSpLocks/>
          </p:cNvCxnSpPr>
          <p:nvPr/>
        </p:nvCxnSpPr>
        <p:spPr>
          <a:xfrm>
            <a:off x="1469141" y="3434023"/>
            <a:ext cx="764212" cy="3724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CABBCB-DCDB-449A-8099-70D743A9FEB1}"/>
              </a:ext>
            </a:extLst>
          </p:cNvPr>
          <p:cNvCxnSpPr>
            <a:cxnSpLocks/>
          </p:cNvCxnSpPr>
          <p:nvPr/>
        </p:nvCxnSpPr>
        <p:spPr>
          <a:xfrm flipV="1">
            <a:off x="1677447" y="2965434"/>
            <a:ext cx="207051" cy="70822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775C18-9700-46E0-B49D-7589E775049D}"/>
              </a:ext>
            </a:extLst>
          </p:cNvPr>
          <p:cNvCxnSpPr>
            <a:cxnSpLocks/>
          </p:cNvCxnSpPr>
          <p:nvPr/>
        </p:nvCxnSpPr>
        <p:spPr>
          <a:xfrm flipV="1">
            <a:off x="1958349" y="2974567"/>
            <a:ext cx="207051" cy="70822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3BE35A6-1769-4583-8697-41D4E9DF044D}"/>
              </a:ext>
            </a:extLst>
          </p:cNvPr>
          <p:cNvCxnSpPr>
            <a:cxnSpLocks/>
          </p:cNvCxnSpPr>
          <p:nvPr/>
        </p:nvCxnSpPr>
        <p:spPr>
          <a:xfrm>
            <a:off x="1576243" y="3197867"/>
            <a:ext cx="764212" cy="3724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943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de de Transparência_Médio">
            <a:hlinkClick r:id="" action="ppaction://media"/>
            <a:extLst>
              <a:ext uri="{FF2B5EF4-FFF2-40B4-BE49-F238E27FC236}">
                <a16:creationId xmlns:a16="http://schemas.microsoft.com/office/drawing/2014/main" id="{53954A03-3ED5-4497-9EAC-317A2503C0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774" y="71718"/>
            <a:ext cx="11857318" cy="6669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22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6885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1748203" y="2567244"/>
            <a:ext cx="86955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88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O QUE VEM POR AÍ</a:t>
            </a:r>
          </a:p>
        </p:txBody>
      </p:sp>
    </p:spTree>
    <p:extLst>
      <p:ext uri="{BB962C8B-B14F-4D97-AF65-F5344CB8AC3E}">
        <p14:creationId xmlns:p14="http://schemas.microsoft.com/office/powerpoint/2010/main" val="369416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19AD24-B4AB-4105-BE4F-14D1B54AEA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6EF07D-5F9E-45CD-AC16-81358BE2E5FE}"/>
              </a:ext>
            </a:extLst>
          </p:cNvPr>
          <p:cNvSpPr txBox="1"/>
          <p:nvPr/>
        </p:nvSpPr>
        <p:spPr>
          <a:xfrm>
            <a:off x="347989" y="548246"/>
            <a:ext cx="11177043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Inativos e Pensionistas - Executivo Federal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Notas Fiscais Eletrônicas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Bolsa Permanência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Outros cartões de pagamento (PDDE, Pesquisa, Rouanet, PNAE)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Transferências Voluntárias FNDE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Acordos de Cooperação Internacional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pt-BR" sz="4400" b="1" dirty="0">
                <a:solidFill>
                  <a:schemeClr val="bg1"/>
                </a:solidFill>
                <a:latin typeface="Gill Sans MT Condensed" panose="020B0506020104020203" pitchFamily="34" charset="0"/>
              </a:rPr>
              <a:t>Novos Dados da Saúde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pt-BR" sz="4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pt-BR" sz="4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pt-BR" sz="4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pt-BR" sz="4400" b="1" dirty="0">
              <a:solidFill>
                <a:schemeClr val="bg1"/>
              </a:solidFill>
              <a:latin typeface="Gill Sans MT Condensed" panose="020B0506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415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49F075-189E-40AF-8C8F-475DA1219140}"/>
              </a:ext>
            </a:extLst>
          </p:cNvPr>
          <p:cNvSpPr/>
          <p:nvPr/>
        </p:nvSpPr>
        <p:spPr>
          <a:xfrm>
            <a:off x="7590118" y="2912289"/>
            <a:ext cx="3460376" cy="9246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C3920E-EBAC-40B6-B31E-EF6E2E416AEB}"/>
              </a:ext>
            </a:extLst>
          </p:cNvPr>
          <p:cNvSpPr txBox="1">
            <a:spLocks/>
          </p:cNvSpPr>
          <p:nvPr/>
        </p:nvSpPr>
        <p:spPr>
          <a:xfrm>
            <a:off x="1251339" y="2912289"/>
            <a:ext cx="10062120" cy="10334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t-BR" sz="7200" b="1" dirty="0">
                <a:solidFill>
                  <a:schemeClr val="bg1"/>
                </a:solidFill>
                <a:latin typeface="+mn-lt"/>
              </a:rPr>
              <a:t>TRANSPARENCIA</a:t>
            </a:r>
            <a:endParaRPr lang="en-US" sz="72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F0F3643-0EE6-40C0-A849-D3B1FBDE9F9C}"/>
              </a:ext>
            </a:extLst>
          </p:cNvPr>
          <p:cNvSpPr txBox="1">
            <a:spLocks/>
          </p:cNvSpPr>
          <p:nvPr/>
        </p:nvSpPr>
        <p:spPr>
          <a:xfrm>
            <a:off x="7584142" y="2912289"/>
            <a:ext cx="3356520" cy="10334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t-BR" sz="7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.GOV.BR</a:t>
            </a:r>
            <a:endParaRPr lang="en-US" sz="72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956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6253</TotalTime>
  <Words>260</Words>
  <Application>Microsoft Office PowerPoint</Application>
  <PresentationFormat>Widescreen</PresentationFormat>
  <Paragraphs>74</Paragraphs>
  <Slides>49</Slides>
  <Notes>0</Notes>
  <HiddenSlides>0</HiddenSlides>
  <MMClips>18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49</vt:i4>
      </vt:variant>
    </vt:vector>
  </HeadingPairs>
  <TitlesOfParts>
    <vt:vector size="54" baseType="lpstr">
      <vt:lpstr>Arial</vt:lpstr>
      <vt:lpstr>Calibri</vt:lpstr>
      <vt:lpstr>Calibri Light</vt:lpstr>
      <vt:lpstr>Gill Sans MT Condensed</vt:lpstr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Otavio Neves</dc:creator>
  <cp:lastModifiedBy>Giovanni Bogea Viana</cp:lastModifiedBy>
  <cp:revision>172</cp:revision>
  <dcterms:created xsi:type="dcterms:W3CDTF">2018-06-24T18:15:10Z</dcterms:created>
  <dcterms:modified xsi:type="dcterms:W3CDTF">2020-02-27T12:59:23Z</dcterms:modified>
</cp:coreProperties>
</file>