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9" r:id="rId2"/>
    <p:sldId id="347" r:id="rId3"/>
    <p:sldId id="348" r:id="rId4"/>
    <p:sldId id="349" r:id="rId5"/>
    <p:sldId id="350" r:id="rId6"/>
    <p:sldId id="286" r:id="rId7"/>
    <p:sldId id="344" r:id="rId8"/>
    <p:sldId id="346" r:id="rId9"/>
    <p:sldId id="287" r:id="rId10"/>
    <p:sldId id="289" r:id="rId11"/>
    <p:sldId id="296" r:id="rId12"/>
    <p:sldId id="288" r:id="rId13"/>
    <p:sldId id="297" r:id="rId14"/>
    <p:sldId id="298" r:id="rId15"/>
    <p:sldId id="299" r:id="rId16"/>
    <p:sldId id="300" r:id="rId17"/>
    <p:sldId id="285" r:id="rId18"/>
    <p:sldId id="284" r:id="rId19"/>
    <p:sldId id="270" r:id="rId20"/>
    <p:sldId id="268" r:id="rId21"/>
    <p:sldId id="267" r:id="rId22"/>
    <p:sldId id="278" r:id="rId23"/>
    <p:sldId id="283" r:id="rId24"/>
    <p:sldId id="282" r:id="rId25"/>
    <p:sldId id="277" r:id="rId26"/>
    <p:sldId id="271" r:id="rId27"/>
    <p:sldId id="266" r:id="rId28"/>
    <p:sldId id="272" r:id="rId29"/>
    <p:sldId id="281" r:id="rId30"/>
    <p:sldId id="280" r:id="rId31"/>
    <p:sldId id="301" r:id="rId32"/>
    <p:sldId id="314" r:id="rId33"/>
    <p:sldId id="316" r:id="rId34"/>
    <p:sldId id="315" r:id="rId35"/>
    <p:sldId id="317" r:id="rId36"/>
    <p:sldId id="320" r:id="rId37"/>
    <p:sldId id="321" r:id="rId38"/>
    <p:sldId id="322" r:id="rId39"/>
    <p:sldId id="323" r:id="rId40"/>
    <p:sldId id="324" r:id="rId41"/>
    <p:sldId id="259" r:id="rId42"/>
    <p:sldId id="307" r:id="rId43"/>
    <p:sldId id="310" r:id="rId44"/>
    <p:sldId id="311" r:id="rId45"/>
    <p:sldId id="312" r:id="rId46"/>
    <p:sldId id="308" r:id="rId47"/>
    <p:sldId id="309" r:id="rId48"/>
    <p:sldId id="313" r:id="rId49"/>
    <p:sldId id="263" r:id="rId50"/>
    <p:sldId id="256" r:id="rId51"/>
    <p:sldId id="258" r:id="rId52"/>
    <p:sldId id="257" r:id="rId53"/>
    <p:sldId id="262" r:id="rId54"/>
    <p:sldId id="261" r:id="rId55"/>
    <p:sldId id="264" r:id="rId56"/>
    <p:sldId id="265" r:id="rId57"/>
    <p:sldId id="302" r:id="rId58"/>
    <p:sldId id="304" r:id="rId59"/>
    <p:sldId id="303" r:id="rId60"/>
    <p:sldId id="305" r:id="rId61"/>
    <p:sldId id="306" r:id="rId62"/>
    <p:sldId id="276" r:id="rId63"/>
    <p:sldId id="275" r:id="rId64"/>
    <p:sldId id="326" r:id="rId65"/>
    <p:sldId id="327" r:id="rId66"/>
    <p:sldId id="328" r:id="rId67"/>
    <p:sldId id="329" r:id="rId68"/>
    <p:sldId id="330" r:id="rId69"/>
    <p:sldId id="331" r:id="rId70"/>
    <p:sldId id="332" r:id="rId71"/>
    <p:sldId id="333" r:id="rId72"/>
    <p:sldId id="325" r:id="rId73"/>
    <p:sldId id="339" r:id="rId74"/>
    <p:sldId id="341" r:id="rId75"/>
    <p:sldId id="342" r:id="rId76"/>
    <p:sldId id="343" r:id="rId77"/>
    <p:sldId id="318" r:id="rId78"/>
    <p:sldId id="334" r:id="rId79"/>
    <p:sldId id="338" r:id="rId80"/>
    <p:sldId id="335" r:id="rId81"/>
    <p:sldId id="336" r:id="rId82"/>
    <p:sldId id="337" r:id="rId83"/>
    <p:sldId id="340" r:id="rId8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microsoft.com/office/2015/10/relationships/revisionInfo" Target="revisionInfo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818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664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30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888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009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727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62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7609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225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8651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968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77EC6-A9F9-4486-BD4F-55300157E019}" type="datetimeFigureOut">
              <a:rPr lang="pt-BR" smtClean="0"/>
              <a:t>18/03/2019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85FC-4197-4B77-89B2-77BE8784CC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434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3" Type="http://schemas.openxmlformats.org/officeDocument/2006/relationships/hyperlink" Target="https://pt.wikipedia.org/w/index.php?title=Minist%C3%A9rio_da_Fazenda_(Espanha)&amp;action=edit&amp;redlink=1" TargetMode="External"/><Relationship Id="rId18" Type="http://schemas.openxmlformats.org/officeDocument/2006/relationships/hyperlink" Target="https://pt.wikipedia.org/w/index.php?title=Jos%C3%A9_Luis_%C3%81balos&amp;action=edit&amp;redlink=1" TargetMode="External"/><Relationship Id="rId26" Type="http://schemas.openxmlformats.org/officeDocument/2006/relationships/hyperlink" Target="https://pt.wikipedia.org/w/index.php?title=Luis_Planas&amp;action=edit&amp;redlink=1" TargetMode="External"/><Relationship Id="rId21" Type="http://schemas.openxmlformats.org/officeDocument/2006/relationships/hyperlink" Target="https://pt.wikipedia.org/w/index.php?title=Minist%C3%A9rio_do_Trabalho,_Migra%C3%A7%C3%B5es_e_Seguran%C3%A7a_Social&amp;action=edit&amp;redlink=1" TargetMode="External"/><Relationship Id="rId34" Type="http://schemas.openxmlformats.org/officeDocument/2006/relationships/hyperlink" Target="https://pt.wikipedia.org/w/index.php?title=Nadia_Calvi%C3%B1o&amp;action=edit&amp;redlink=1" TargetMode="External"/><Relationship Id="rId7" Type="http://schemas.openxmlformats.org/officeDocument/2006/relationships/hyperlink" Target="https://pt.wikipedia.org/w/index.php?title=Minist%C3%A9rio_dos_Assuntos_Exteriores_(Espanha)&amp;action=edit&amp;redlink=1" TargetMode="External"/><Relationship Id="rId12" Type="http://schemas.openxmlformats.org/officeDocument/2006/relationships/hyperlink" Target="https://pt.wikipedia.org/w/index.php?title=Margarita_Robles&amp;action=edit&amp;redlink=1" TargetMode="External"/><Relationship Id="rId17" Type="http://schemas.openxmlformats.org/officeDocument/2006/relationships/hyperlink" Target="https://pt.wikipedia.org/w/index.php?title=Minist%C3%A9rio_do_Fomento_(Espanha)&amp;action=edit&amp;redlink=1" TargetMode="External"/><Relationship Id="rId25" Type="http://schemas.openxmlformats.org/officeDocument/2006/relationships/hyperlink" Target="https://pt.wikipedia.org/w/index.php?title=Ministerio_da_Agricultura,_Pesca_e_Alimenta%C3%A7%C3%A3o_(Espanha)&amp;action=edit&amp;redlink=1" TargetMode="External"/><Relationship Id="rId33" Type="http://schemas.openxmlformats.org/officeDocument/2006/relationships/hyperlink" Target="https://pt.wikipedia.org/w/index.php?title=Ministerio_da_Economia_e_Empresa_(Espanha)&amp;action=edit&amp;redlink=1" TargetMode="External"/><Relationship Id="rId38" Type="http://schemas.openxmlformats.org/officeDocument/2006/relationships/hyperlink" Target="https://pt.wikipedia.org/wiki/Pedro_Duque" TargetMode="External"/><Relationship Id="rId2" Type="http://schemas.openxmlformats.org/officeDocument/2006/relationships/hyperlink" Target="https://pt.wikipedia.org/wiki/Presidente_do_Governo_da_Espanha" TargetMode="External"/><Relationship Id="rId16" Type="http://schemas.openxmlformats.org/officeDocument/2006/relationships/hyperlink" Target="https://pt.wikipedia.org/w/index.php?title=Fernando_Grande-Marlaska&amp;action=edit&amp;redlink=1" TargetMode="External"/><Relationship Id="rId20" Type="http://schemas.openxmlformats.org/officeDocument/2006/relationships/hyperlink" Target="https://pt.wikipedia.org/wiki/Isabel_Cela%C3%A1" TargetMode="External"/><Relationship Id="rId29" Type="http://schemas.openxmlformats.org/officeDocument/2006/relationships/hyperlink" Target="https://pt.wikipedia.org/w/index.php?title=Ministerio_do_Meio_Ambiente_(Espanha)&amp;action=edit&amp;redlink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t.wikipedia.org/w/index.php?title=Carmen_Calvo&amp;action=edit&amp;redlink=1" TargetMode="External"/><Relationship Id="rId11" Type="http://schemas.openxmlformats.org/officeDocument/2006/relationships/hyperlink" Target="https://pt.wikipedia.org/wiki/Minist%C3%A9rio_da_Defesa_(Espanha)" TargetMode="External"/><Relationship Id="rId24" Type="http://schemas.openxmlformats.org/officeDocument/2006/relationships/hyperlink" Target="https://pt.wikipedia.org/w/index.php?title=Reyes_Maroto&amp;action=edit&amp;redlink=1" TargetMode="External"/><Relationship Id="rId32" Type="http://schemas.openxmlformats.org/officeDocument/2006/relationships/hyperlink" Target="https://pt.wikipedia.org/w/index.php?title=Jos%C3%A9_Guirao&amp;action=edit&amp;redlink=1" TargetMode="External"/><Relationship Id="rId37" Type="http://schemas.openxmlformats.org/officeDocument/2006/relationships/hyperlink" Target="https://pt.wikipedia.org/w/index.php?title=Minist%C3%A9rio_da_Ci%C3%AAncia_(Espanha)&amp;action=edit&amp;redlink=1" TargetMode="External"/><Relationship Id="rId5" Type="http://schemas.openxmlformats.org/officeDocument/2006/relationships/hyperlink" Target="https://pt.wikipedia.org/w/index.php?title=Minist%C3%A9rio_da_Presid%C3%AAncia_(Espanha)&amp;action=edit&amp;redlink=1" TargetMode="External"/><Relationship Id="rId15" Type="http://schemas.openxmlformats.org/officeDocument/2006/relationships/hyperlink" Target="https://pt.wikipedia.org/w/index.php?title=Minist%C3%A9rio_do_Interior_(Espanha)&amp;action=edit&amp;redlink=1" TargetMode="External"/><Relationship Id="rId23" Type="http://schemas.openxmlformats.org/officeDocument/2006/relationships/hyperlink" Target="https://pt.wikipedia.org/w/index.php?title=Minist%C3%A9rio_da_Ind%C3%BAstria,_Com%C3%A9rcio_e_Turismo&amp;action=edit&amp;redlink=1" TargetMode="External"/><Relationship Id="rId28" Type="http://schemas.openxmlformats.org/officeDocument/2006/relationships/hyperlink" Target="https://pt.wikipedia.org/w/index.php?title=Meritxel_Batet&amp;action=edit&amp;redlink=1" TargetMode="External"/><Relationship Id="rId36" Type="http://schemas.openxmlformats.org/officeDocument/2006/relationships/hyperlink" Target="https://pt.wikipedia.org/w/index.php?title=Carmen_Mont%C3%B3n&amp;action=edit&amp;redlink=1" TargetMode="External"/><Relationship Id="rId10" Type="http://schemas.openxmlformats.org/officeDocument/2006/relationships/hyperlink" Target="https://pt.wikipedia.org/w/index.php?title=Dolores_Delgado&amp;action=edit&amp;redlink=1" TargetMode="External"/><Relationship Id="rId19" Type="http://schemas.openxmlformats.org/officeDocument/2006/relationships/hyperlink" Target="https://pt.wikipedia.org/w/index.php?title=Minist%C3%A9rio_da_Educa%C3%A7%C3%A3o_(Espanha)&amp;action=edit&amp;redlink=1" TargetMode="External"/><Relationship Id="rId31" Type="http://schemas.openxmlformats.org/officeDocument/2006/relationships/hyperlink" Target="https://pt.wikipedia.org/w/index.php?title=Ministerio_da_Cultura_(Espanha)&amp;action=edit&amp;redlink=1" TargetMode="External"/><Relationship Id="rId4" Type="http://schemas.openxmlformats.org/officeDocument/2006/relationships/hyperlink" Target="https://pt.wikipedia.org/w/index.php?title=Vice-presidente_do_Governo_da_Espanha&amp;action=edit&amp;redlink=1" TargetMode="External"/><Relationship Id="rId9" Type="http://schemas.openxmlformats.org/officeDocument/2006/relationships/hyperlink" Target="https://pt.wikipedia.org/w/index.php?title=Minist%C3%A9rio_da_Justi%C3%A7a_(Espanha)&amp;action=edit&amp;redlink=1" TargetMode="External"/><Relationship Id="rId14" Type="http://schemas.openxmlformats.org/officeDocument/2006/relationships/hyperlink" Target="https://pt.wikipedia.org/w/index.php?title=Mar%C3%ADa_Jes%C3%BAs_Montero&amp;action=edit&amp;redlink=1" TargetMode="External"/><Relationship Id="rId22" Type="http://schemas.openxmlformats.org/officeDocument/2006/relationships/hyperlink" Target="https://pt.wikipedia.org/w/index.php?title=Magdalena_Valerio&amp;action=edit&amp;redlink=1" TargetMode="External"/><Relationship Id="rId27" Type="http://schemas.openxmlformats.org/officeDocument/2006/relationships/hyperlink" Target="https://pt.wikipedia.org/w/index.php?title=Ministerio_das_Administra%C3%A7%C3%B5es_P%C3%BAblicas_(Espanha)&amp;action=edit&amp;redlink=1" TargetMode="External"/><Relationship Id="rId30" Type="http://schemas.openxmlformats.org/officeDocument/2006/relationships/hyperlink" Target="https://pt.wikipedia.org/w/index.php?title=Teresa_Ribera&amp;action=edit&amp;redlink=1" TargetMode="External"/><Relationship Id="rId35" Type="http://schemas.openxmlformats.org/officeDocument/2006/relationships/hyperlink" Target="https://pt.wikipedia.org/w/index.php?title=Minist%C3%A9rio_da_Sa%C3%BAde_(Espanha)&amp;action=edit&amp;redlink=1" TargetMode="External"/><Relationship Id="rId8" Type="http://schemas.openxmlformats.org/officeDocument/2006/relationships/hyperlink" Target="https://pt.wikipedia.org/wiki/Josep_Borrell" TargetMode="External"/><Relationship Id="rId3" Type="http://schemas.openxmlformats.org/officeDocument/2006/relationships/hyperlink" Target="https://pt.wikipedia.org/wiki/Pedro_S%C3%A1nchez_P%C3%A9rez-Castej%C3%B3n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276708" y="2610340"/>
            <a:ext cx="71041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C00000"/>
                </a:solidFill>
              </a:rPr>
              <a:t>PRESUPUESTACIÓN, CONTABILIDADE Y CONTROL DEL GASTO PÚBLICO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99738" y="154745"/>
            <a:ext cx="8466036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dirty="0"/>
              <a:t>CURSO INTERNACIONAL</a:t>
            </a:r>
          </a:p>
          <a:p>
            <a:pPr algn="ctr"/>
            <a:r>
              <a:rPr lang="pt-BR" sz="5400" dirty="0"/>
              <a:t>XVII EDIÇÃO</a:t>
            </a:r>
          </a:p>
          <a:p>
            <a:endParaRPr lang="pt-BR" sz="66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3766025" y="6358597"/>
            <a:ext cx="4125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FFC000"/>
                </a:solidFill>
              </a:rPr>
              <a:t>OUTUBRO DE 2018 – MADRID - ESPANHA</a:t>
            </a:r>
          </a:p>
        </p:txBody>
      </p:sp>
    </p:spTree>
    <p:extLst>
      <p:ext uri="{BB962C8B-B14F-4D97-AF65-F5344CB8AC3E}">
        <p14:creationId xmlns:p14="http://schemas.microsoft.com/office/powerpoint/2010/main" val="1466091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m para hotel villa madr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80" y="394847"/>
            <a:ext cx="11844168" cy="62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733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m para hotel villa madr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41" y="238833"/>
            <a:ext cx="11872304" cy="648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833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10819" y="281354"/>
            <a:ext cx="44924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/>
              <a:t>DADOS DO CURSO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294228" y="1828800"/>
            <a:ext cx="7873502" cy="4739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/>
              <a:t>20 PARTICIPANTES DE VÁRIOS PAÍSES DA AMÉRICA LATINA</a:t>
            </a:r>
          </a:p>
          <a:p>
            <a:endParaRPr lang="pt-BR" dirty="0"/>
          </a:p>
          <a:p>
            <a:r>
              <a:rPr lang="pt-BR" dirty="0"/>
              <a:t> </a:t>
            </a:r>
            <a:r>
              <a:rPr lang="pt-BR" sz="2000" b="1" dirty="0"/>
              <a:t>2 DA ARGENTINA</a:t>
            </a:r>
          </a:p>
          <a:p>
            <a:r>
              <a:rPr lang="pt-BR" sz="2000" b="1" dirty="0"/>
              <a:t> 1 DA BOLÍVIA </a:t>
            </a:r>
          </a:p>
          <a:p>
            <a:r>
              <a:rPr lang="pt-BR" sz="2000" b="1" dirty="0"/>
              <a:t> 2 DA COLÔMBIA</a:t>
            </a:r>
          </a:p>
          <a:p>
            <a:r>
              <a:rPr lang="pt-BR" sz="2000" b="1" dirty="0"/>
              <a:t> 1 DA COSTA RICA</a:t>
            </a:r>
          </a:p>
          <a:p>
            <a:r>
              <a:rPr lang="pt-BR" sz="2000" b="1" dirty="0"/>
              <a:t> 2 DO EQUADOR</a:t>
            </a:r>
          </a:p>
          <a:p>
            <a:r>
              <a:rPr lang="pt-BR" sz="2000" b="1" dirty="0"/>
              <a:t> 1 DA GUATEMALA </a:t>
            </a:r>
          </a:p>
          <a:p>
            <a:r>
              <a:rPr lang="pt-BR" sz="2000" b="1" dirty="0"/>
              <a:t> 3 DE  HONDURAS </a:t>
            </a:r>
          </a:p>
          <a:p>
            <a:r>
              <a:rPr lang="pt-BR" sz="2000" b="1" dirty="0"/>
              <a:t> 1 DO PANAMÁ </a:t>
            </a:r>
          </a:p>
          <a:p>
            <a:r>
              <a:rPr lang="pt-BR" sz="2000" b="1" dirty="0"/>
              <a:t> 3 DO PARAGUAI</a:t>
            </a:r>
          </a:p>
          <a:p>
            <a:r>
              <a:rPr lang="pt-BR" sz="2000" b="1" dirty="0"/>
              <a:t> 1 DO PERU</a:t>
            </a:r>
          </a:p>
          <a:p>
            <a:r>
              <a:rPr lang="pt-BR" sz="2000" b="1" dirty="0"/>
              <a:t> 1 DA REPÚBLICA DOMINICANA</a:t>
            </a:r>
          </a:p>
          <a:p>
            <a:r>
              <a:rPr lang="pt-BR" sz="2000" b="1" dirty="0"/>
              <a:t> 1 DO URUGUAI</a:t>
            </a:r>
          </a:p>
          <a:p>
            <a:r>
              <a:rPr lang="pt-BR" sz="2000" b="1" dirty="0"/>
              <a:t> 1 DO BRASIL</a:t>
            </a:r>
          </a:p>
        </p:txBody>
      </p:sp>
    </p:spTree>
    <p:extLst>
      <p:ext uri="{BB962C8B-B14F-4D97-AF65-F5344CB8AC3E}">
        <p14:creationId xmlns:p14="http://schemas.microsoft.com/office/powerpoint/2010/main" val="1780507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10819" y="281354"/>
            <a:ext cx="44924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/>
              <a:t>DADOS DO CURSO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759656" y="1392701"/>
            <a:ext cx="783570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ÁREAS DE ATUAÇÃO DOS PARTICIPANTES</a:t>
            </a:r>
            <a:r>
              <a:rPr lang="pt-BR" sz="2000" b="1" dirty="0"/>
              <a:t>:</a:t>
            </a:r>
          </a:p>
          <a:p>
            <a:endParaRPr lang="pt-BR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ARGENTINA: ORÇAMENTO E FINANÇAS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BOLÍVIA: ORÇAMENTO E FINANÇAS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COLÔMBIA: DOCÊNCIA / CONTROLADORIA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COSTA RICA: CONTROLADORIA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EQUADOR: ORÇAMENTO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GUATEMALA: ORÇAMENTO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HONDURAS: ORÇAMENTO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PANAMÁ: ORÇAMENTO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PARAGUAI: CONTROLADORIA E ORÇAMENTO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PERÚ: ORÇAMENTO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REPÚBLICA DOMINICANA: ORÇAMENTO / CONTABILIDADE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URUGUAI: CONTABILIDADE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/>
              <a:t>BRASIL: CONTROLADORIA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4310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22" y="112543"/>
            <a:ext cx="11789184" cy="65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51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7" y="140678"/>
            <a:ext cx="11873132" cy="655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02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45" y="98474"/>
            <a:ext cx="11901267" cy="659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77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3157552" y="928467"/>
            <a:ext cx="53761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>
                <a:solidFill>
                  <a:srgbClr val="FF0000"/>
                </a:solidFill>
              </a:rPr>
              <a:t>ENTIDADES</a:t>
            </a:r>
            <a:r>
              <a:rPr lang="pt-BR" sz="3200" dirty="0"/>
              <a:t> </a:t>
            </a:r>
            <a:r>
              <a:rPr lang="pt-BR" sz="3200" b="1" dirty="0">
                <a:solidFill>
                  <a:srgbClr val="FF0000"/>
                </a:solidFill>
              </a:rPr>
              <a:t>PATROCINADORAS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33046" y="2087004"/>
            <a:ext cx="11386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AECID - </a:t>
            </a:r>
            <a:r>
              <a:rPr lang="es-ES" sz="2400" b="1" dirty="0">
                <a:solidFill>
                  <a:srgbClr val="FFC000"/>
                </a:solidFill>
              </a:rPr>
              <a:t>AGENCIA ESPAÑOLA DE COOPERACIÓN INTERNACIONAL PARA EL DESARROLLO</a:t>
            </a:r>
            <a:r>
              <a:rPr lang="es-ES" sz="2400" dirty="0">
                <a:solidFill>
                  <a:srgbClr val="FF0000"/>
                </a:solidFill>
              </a:rPr>
              <a:t> </a:t>
            </a:r>
            <a:r>
              <a:rPr lang="pt-BR" sz="2400" dirty="0"/>
              <a:t> 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45588" y="2897945"/>
            <a:ext cx="51176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IEF - </a:t>
            </a:r>
            <a:r>
              <a:rPr lang="pt-BR" sz="2400" b="1" dirty="0">
                <a:solidFill>
                  <a:srgbClr val="FFC000"/>
                </a:solidFill>
              </a:rPr>
              <a:t>INSTITUTO DE ESTUDIOS FISCALES</a:t>
            </a:r>
          </a:p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633046" y="3801219"/>
            <a:ext cx="40530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CEDDET - </a:t>
            </a:r>
            <a:r>
              <a:rPr lang="pt-BR" sz="2400" b="1" dirty="0">
                <a:solidFill>
                  <a:srgbClr val="FFC000"/>
                </a:solidFill>
              </a:rPr>
              <a:t>FUNDACIÓN CEDDET</a:t>
            </a:r>
          </a:p>
          <a:p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148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474991" y="2502794"/>
            <a:ext cx="68012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0" dirty="0"/>
              <a:t>WWW.AECID.ES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83448" y="3826233"/>
            <a:ext cx="10245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AGENCIA ESPAÑOLA DE COOPERACIÓN INTERNACIONAL PARA EL DESARROLLO</a:t>
            </a:r>
            <a:r>
              <a:rPr lang="es-ES" dirty="0">
                <a:solidFill>
                  <a:srgbClr val="FF0000"/>
                </a:solidFill>
              </a:rPr>
              <a:t> 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77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8843"/>
            <a:ext cx="12192000" cy="7984672"/>
          </a:xfrm>
          <a:prstGeom prst="rect">
            <a:avLst/>
          </a:prstGeom>
        </p:spPr>
      </p:pic>
      <p:cxnSp>
        <p:nvCxnSpPr>
          <p:cNvPr id="5" name="Conector de seta reta 4"/>
          <p:cNvCxnSpPr/>
          <p:nvPr/>
        </p:nvCxnSpPr>
        <p:spPr>
          <a:xfrm>
            <a:off x="7968343" y="4947557"/>
            <a:ext cx="914400" cy="104400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327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177DC73-1BCD-4479-9AEC-4C20B1B0CD47}"/>
              </a:ext>
            </a:extLst>
          </p:cNvPr>
          <p:cNvSpPr txBox="1"/>
          <p:nvPr/>
        </p:nvSpPr>
        <p:spPr>
          <a:xfrm>
            <a:off x="5011321" y="381288"/>
            <a:ext cx="1886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800" b="1" dirty="0"/>
              <a:t>DESCRIÇÃO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5E0A7B7-206B-4879-BE1B-4F6ED866B505}"/>
              </a:ext>
            </a:extLst>
          </p:cNvPr>
          <p:cNvSpPr txBox="1"/>
          <p:nvPr/>
        </p:nvSpPr>
        <p:spPr>
          <a:xfrm>
            <a:off x="240459" y="1055288"/>
            <a:ext cx="11655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0000"/>
                </a:solidFill>
              </a:rPr>
              <a:t>REALIZAR UMA ANÁLISE DO PROCESSO DO CICLO FINANCEIRO PÚBLICO, INCLUINDO TODOS OS ASPECTOS: ORÇAMENTO,</a:t>
            </a:r>
          </a:p>
          <a:p>
            <a:pPr algn="ctr"/>
            <a:r>
              <a:rPr lang="pt-BR" sz="2400" b="1" dirty="0">
                <a:solidFill>
                  <a:srgbClr val="FF0000"/>
                </a:solidFill>
              </a:rPr>
              <a:t>GESTÃO, CONTROLE E AVALIAÇÃO DE POLÍTICAS PÚBLICAS E ORÇAMENTÁRIAS, TANTO DO PONTO DE VISTA TEÓRICO QUANTO PRÁTICO.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20065D4-4206-4D71-B08B-6569AD21ADCC}"/>
              </a:ext>
            </a:extLst>
          </p:cNvPr>
          <p:cNvSpPr txBox="1"/>
          <p:nvPr/>
        </p:nvSpPr>
        <p:spPr>
          <a:xfrm>
            <a:off x="4462358" y="3195943"/>
            <a:ext cx="2984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OBJETIVOS GERAIS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98FEC14-272C-41D9-89AD-BBC2EC4D3099}"/>
              </a:ext>
            </a:extLst>
          </p:cNvPr>
          <p:cNvSpPr txBox="1"/>
          <p:nvPr/>
        </p:nvSpPr>
        <p:spPr>
          <a:xfrm>
            <a:off x="487407" y="4127775"/>
            <a:ext cx="114083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0070C0"/>
                </a:solidFill>
              </a:rPr>
              <a:t>O OBJETIVO FINAL DO CURSO É OFERECER AOS PARTICIPANTES UMA PREPARAÇÃO VOLTADA A GARANTIR UMA EXECUÇÃO EFICIENTE DO GASTO, COM A TRANSPARÊNCIA NECESSÁRIA EM TODO O PROCESSO DE GESTÃO DO GASTO PÚBLICO, DE FORMA QUE AS POLÍTICAS QUE SEJAM LEVADAS A CABO CONTRIBUAM PARA A GOVERNABILIDADE, A COESÃO SOCIAL E O DESENVOLVIMENTO ECONÔMICO.</a:t>
            </a:r>
          </a:p>
        </p:txBody>
      </p:sp>
    </p:spTree>
    <p:extLst>
      <p:ext uri="{BB962C8B-B14F-4D97-AF65-F5344CB8AC3E}">
        <p14:creationId xmlns:p14="http://schemas.microsoft.com/office/powerpoint/2010/main" val="7642555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Conector de seta reta 4"/>
          <p:cNvCxnSpPr/>
          <p:nvPr/>
        </p:nvCxnSpPr>
        <p:spPr>
          <a:xfrm>
            <a:off x="900332" y="4628272"/>
            <a:ext cx="91440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28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Conector de seta reta 4"/>
          <p:cNvCxnSpPr/>
          <p:nvPr/>
        </p:nvCxnSpPr>
        <p:spPr>
          <a:xfrm>
            <a:off x="7315200" y="4118596"/>
            <a:ext cx="91440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134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03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4" name="Conector de seta reta 3"/>
          <p:cNvCxnSpPr/>
          <p:nvPr/>
        </p:nvCxnSpPr>
        <p:spPr>
          <a:xfrm>
            <a:off x="8004517" y="3910819"/>
            <a:ext cx="91440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219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393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3223595" y="1209841"/>
            <a:ext cx="54346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0" dirty="0"/>
              <a:t>WWW.IEF.ES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596820" y="2637510"/>
            <a:ext cx="6688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solidFill>
                  <a:srgbClr val="FF0000"/>
                </a:solidFill>
              </a:rPr>
              <a:t>INSTITUTO DE ESTUDIOS FISCALES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817637" y="4178105"/>
            <a:ext cx="4055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b="1" dirty="0">
                <a:solidFill>
                  <a:srgbClr val="FF0000"/>
                </a:solidFill>
              </a:rPr>
              <a:t>CAMPUS.IEF.ES</a:t>
            </a:r>
          </a:p>
        </p:txBody>
      </p:sp>
    </p:spTree>
    <p:extLst>
      <p:ext uri="{BB962C8B-B14F-4D97-AF65-F5344CB8AC3E}">
        <p14:creationId xmlns:p14="http://schemas.microsoft.com/office/powerpoint/2010/main" val="3730406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07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29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52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1901232" y="1628742"/>
            <a:ext cx="83944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0" dirty="0"/>
              <a:t>WWW.CEDDET.ORG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769675" y="3384610"/>
            <a:ext cx="4151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solidFill>
                  <a:srgbClr val="FF0000"/>
                </a:solidFill>
              </a:rPr>
              <a:t>FUNDACIÓN CEDDET</a:t>
            </a:r>
          </a:p>
        </p:txBody>
      </p:sp>
    </p:spTree>
    <p:extLst>
      <p:ext uri="{BB962C8B-B14F-4D97-AF65-F5344CB8AC3E}">
        <p14:creationId xmlns:p14="http://schemas.microsoft.com/office/powerpoint/2010/main" val="279922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20065D4-4206-4D71-B08B-6569AD21ADCC}"/>
              </a:ext>
            </a:extLst>
          </p:cNvPr>
          <p:cNvSpPr txBox="1"/>
          <p:nvPr/>
        </p:nvSpPr>
        <p:spPr>
          <a:xfrm>
            <a:off x="4274351" y="290373"/>
            <a:ext cx="3744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OBJETIVOS ESPECÍFICOS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3AC15E5-93C3-4686-A2C9-80B1CEA45AEB}"/>
              </a:ext>
            </a:extLst>
          </p:cNvPr>
          <p:cNvSpPr txBox="1"/>
          <p:nvPr/>
        </p:nvSpPr>
        <p:spPr>
          <a:xfrm>
            <a:off x="137910" y="1106608"/>
            <a:ext cx="1181883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just">
              <a:buAutoNum type="arabicParenR"/>
            </a:pPr>
            <a:r>
              <a:rPr lang="pt-BR" sz="2000" b="1" dirty="0">
                <a:solidFill>
                  <a:srgbClr val="0070C0"/>
                </a:solidFill>
              </a:rPr>
              <a:t>REALIZAR UMA ANÁLISE DO PROCESSO DO CICLO FINANCEIRO PÚBLICO, INCLUINDO TODAS AS VERTENTES DA ADMINISTRAÇÃO: ORÇAMENTAÇÃO, GESTÃO, CONTROLE E AVALIAÇÃO DE POLÍTICAS PÚBLICAS E ORÇAMENTÁRIAS, TANTO NUMA PERSPECTIVA TEÓRICA COMO PRÁTICA.</a:t>
            </a:r>
          </a:p>
          <a:p>
            <a:pPr algn="just"/>
            <a:endParaRPr lang="pt-BR" sz="2000" b="1" dirty="0">
              <a:solidFill>
                <a:srgbClr val="0070C0"/>
              </a:solidFill>
            </a:endParaRPr>
          </a:p>
          <a:p>
            <a:pPr algn="just"/>
            <a:r>
              <a:rPr lang="pt-BR" sz="2000" b="1" dirty="0">
                <a:solidFill>
                  <a:srgbClr val="0070C0"/>
                </a:solidFill>
              </a:rPr>
              <a:t>2)   INTERCAMBIAR EXPERIÊNCIAS EM MATÉRIA DE GESTÃO ECONÔMICA E ORÇAMENTÁRIA, REFLETINDO SOBRE OS GARGALOS E PRINCIPAIS PROBLEMAS POR QUE PASSAM AS ADMINISTRAÇÕES FINANCEIRAS DOS PAÍSES PARTICIPANTES DO CURSO.</a:t>
            </a:r>
          </a:p>
          <a:p>
            <a:pPr algn="just"/>
            <a:endParaRPr lang="pt-BR" sz="2000" b="1" dirty="0">
              <a:solidFill>
                <a:srgbClr val="0070C0"/>
              </a:solidFill>
            </a:endParaRPr>
          </a:p>
          <a:p>
            <a:pPr indent="-457200" algn="just">
              <a:buAutoNum type="arabicParenR" startAt="3"/>
            </a:pPr>
            <a:r>
              <a:rPr lang="pt-BR" sz="2000" b="1" dirty="0">
                <a:solidFill>
                  <a:srgbClr val="0070C0"/>
                </a:solidFill>
              </a:rPr>
              <a:t>FAVORECER O INTERCÂMBIO DE EXPERIÊNCIAS E INFORMAÇÕES EM RELAÇÃO ÀS DISTINTAS FORMAS DE ENCARAR O CONTROLE FINANCEIRO EM ÉPOCAS DE CRISES ECONÔMICAS.</a:t>
            </a:r>
          </a:p>
          <a:p>
            <a:pPr algn="just"/>
            <a:endParaRPr lang="pt-BR" sz="2000" b="1" dirty="0">
              <a:solidFill>
                <a:srgbClr val="0070C0"/>
              </a:solidFill>
            </a:endParaRPr>
          </a:p>
          <a:p>
            <a:pPr indent="-457200" algn="just">
              <a:buAutoNum type="arabicParenR" startAt="3"/>
            </a:pPr>
            <a:r>
              <a:rPr lang="pt-BR" sz="2000" b="1" dirty="0">
                <a:solidFill>
                  <a:srgbClr val="0070C0"/>
                </a:solidFill>
              </a:rPr>
              <a:t>ELABORAR UM RESUMO OU INFORME SOBRE AS PRINCIPAIS CONCLUSÕES ALCANÇADAS, COM RECOMENDAÇÕES DE POSSÍVEIS LINHAS DE TRABALHO FUTURAS.</a:t>
            </a:r>
          </a:p>
          <a:p>
            <a:pPr marL="457200" indent="-457200" algn="just">
              <a:buAutoNum type="arabicParenR" startAt="3"/>
            </a:pPr>
            <a:endParaRPr lang="pt-BR" sz="2000" b="1" dirty="0">
              <a:solidFill>
                <a:srgbClr val="0070C0"/>
              </a:solidFill>
            </a:endParaRPr>
          </a:p>
          <a:p>
            <a:pPr indent="-457200" algn="just">
              <a:buAutoNum type="arabicParenR" startAt="3"/>
            </a:pPr>
            <a:r>
              <a:rPr lang="pt-BR" sz="2000" b="1" dirty="0">
                <a:solidFill>
                  <a:srgbClr val="0070C0"/>
                </a:solidFill>
              </a:rPr>
              <a:t>ATUALIZAR A CAPACITAÇÃO DOS FUNCIONÁRIOS DAS ADMINISTRAÇÕES FINANCEIRAS DE DIFERENTES PAÍSES LATINOAMERICANOS EM TÉCNICAS DE MELHORIA DA GOVERNANÇA COM FERRAMENTAS QUE SÃO UTILIZADAS DIARIAMENTE EM SEUS LOCAIS DE TRABALHO.</a:t>
            </a:r>
          </a:p>
        </p:txBody>
      </p:sp>
    </p:spTree>
    <p:extLst>
      <p:ext uri="{BB962C8B-B14F-4D97-AF65-F5344CB8AC3E}">
        <p14:creationId xmlns:p14="http://schemas.microsoft.com/office/powerpoint/2010/main" val="3200993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114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659981" y="928468"/>
            <a:ext cx="3331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800" b="1" dirty="0"/>
              <a:t>TRÂMITES INTERNOS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96948" y="2053882"/>
            <a:ext cx="1177533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pt-BR" sz="2000" b="1" dirty="0"/>
              <a:t>APÓS A APROVAÇÃO NO CURSO ABRIR PROCESSO NO SEI – CAPACITAÇÃO DE CURTA E MÉDIA DURAÇÃO</a:t>
            </a:r>
          </a:p>
          <a:p>
            <a:pPr marL="342900" indent="-342900">
              <a:buAutoNum type="alphaUcParenR"/>
            </a:pPr>
            <a:r>
              <a:rPr lang="pt-BR" sz="2000" b="1" dirty="0"/>
              <a:t>INCLUIR TODA DOCUMENTAÇÃO SOBRE O CURSO E A SUA SELEÇÃO</a:t>
            </a:r>
          </a:p>
          <a:p>
            <a:pPr marL="342900" indent="-342900">
              <a:buAutoNum type="alphaUcParenR"/>
            </a:pPr>
            <a:r>
              <a:rPr lang="pt-BR" sz="2000" b="1" dirty="0"/>
              <a:t>SUBMETER AO CHEFE PARA APROVAÇÃO (CASO HAJA CUSTOS TEM QUE SER ABSORVIDO PELA REGIONAL)</a:t>
            </a:r>
          </a:p>
          <a:p>
            <a:pPr marL="342900" indent="-342900">
              <a:buAutoNum type="alphaUcParenR"/>
            </a:pPr>
            <a:r>
              <a:rPr lang="pt-BR" sz="2000" b="1" dirty="0"/>
              <a:t>ENVIAR PARA A CDCAP</a:t>
            </a:r>
          </a:p>
          <a:p>
            <a:pPr marL="342900" indent="-342900">
              <a:buAutoNum type="alphaUcParenR"/>
            </a:pPr>
            <a:r>
              <a:rPr lang="pt-BR" sz="2000" b="1" dirty="0"/>
              <a:t>CASO SOLICITE AS PASSAGENS INCLUIR COTAÇÃO</a:t>
            </a:r>
          </a:p>
          <a:p>
            <a:pPr marL="342900" indent="-342900">
              <a:buAutoNum type="alphaUcParenR"/>
            </a:pPr>
            <a:r>
              <a:rPr lang="pt-BR" sz="2000" b="1" dirty="0"/>
              <a:t>ACOMPANHAR REGULARMENTE O ANDAMENTO</a:t>
            </a:r>
          </a:p>
        </p:txBody>
      </p:sp>
    </p:spTree>
    <p:extLst>
      <p:ext uri="{BB962C8B-B14F-4D97-AF65-F5344CB8AC3E}">
        <p14:creationId xmlns:p14="http://schemas.microsoft.com/office/powerpoint/2010/main" val="2561736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46917" y="703385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039894" y="2541734"/>
            <a:ext cx="986256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algn="just"/>
            <a:r>
              <a:rPr lang="pt-BR" sz="3200" b="1" dirty="0"/>
              <a:t>A União Europeia é composta por 28 Estados soberanos.</a:t>
            </a:r>
          </a:p>
          <a:p>
            <a:pPr algn="just"/>
            <a:endParaRPr lang="pt-BR" sz="32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Bandeira europe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932" y="1502966"/>
            <a:ext cx="3128816" cy="207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422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46917" y="703385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84738" y="1226605"/>
            <a:ext cx="9777047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pPr algn="ctr"/>
            <a:r>
              <a:rPr lang="pt-BR" sz="3200" b="1" dirty="0"/>
              <a:t>Estados que compõem a União Europeia:</a:t>
            </a:r>
          </a:p>
          <a:p>
            <a:pPr algn="just"/>
            <a:endParaRPr lang="pt-BR" sz="3200" b="1" dirty="0">
              <a:solidFill>
                <a:srgbClr val="0070C0"/>
              </a:solidFill>
            </a:endParaRPr>
          </a:p>
          <a:p>
            <a:pPr algn="just"/>
            <a:r>
              <a:rPr lang="pt-BR" sz="3200" b="1" dirty="0">
                <a:solidFill>
                  <a:srgbClr val="0070C0"/>
                </a:solidFill>
              </a:rPr>
              <a:t>Alemanha, Áustria, Bélgica, Bulgária, Chipre, Croácia, Dinamarca, Eslováquia, Eslovénia, Espanha, Estónia, Finlândia, França, Grécia, Hungria, Irlanda, Itália, Letónia, Lituânia, Luxemburgo, Malta, Países Baixos, Polónia, Portugal, República Checa, Reino Unido, Roménia e Suécia.</a:t>
            </a:r>
          </a:p>
        </p:txBody>
      </p:sp>
    </p:spTree>
    <p:extLst>
      <p:ext uri="{BB962C8B-B14F-4D97-AF65-F5344CB8AC3E}">
        <p14:creationId xmlns:p14="http://schemas.microsoft.com/office/powerpoint/2010/main" val="4266604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22030" y="706101"/>
            <a:ext cx="1139483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pPr algn="just"/>
            <a:r>
              <a:rPr lang="pt-BR" sz="3200" b="1" dirty="0"/>
              <a:t>A Zona do Euro é composta por 19 países.</a:t>
            </a:r>
          </a:p>
          <a:p>
            <a:pPr algn="just"/>
            <a:endParaRPr lang="pt-BR" sz="3000" b="1" dirty="0">
              <a:solidFill>
                <a:srgbClr val="0070C0"/>
              </a:solidFill>
            </a:endParaRPr>
          </a:p>
          <a:p>
            <a:pPr algn="just"/>
            <a:r>
              <a:rPr lang="pt-BR" sz="3000" b="1" dirty="0">
                <a:solidFill>
                  <a:srgbClr val="0070C0"/>
                </a:solidFill>
              </a:rPr>
              <a:t>Todos os outros Estados-membros da UE, com exceção da Dinamarca e do Reino Unido, são legalmente obrigados a aderir ao euro, quando os critérios de convergência forem atendidos, no entanto apenas alguns países estabeleceram datas para a adesão. A Suécia tem contornado a exigência para aderir ao euro por não cumprir os critérios de adesão.</a:t>
            </a:r>
          </a:p>
          <a:p>
            <a:pPr algn="just"/>
            <a:endParaRPr lang="pt-BR" sz="3000" b="1" dirty="0">
              <a:solidFill>
                <a:srgbClr val="0070C0"/>
              </a:solidFill>
            </a:endParaRPr>
          </a:p>
          <a:p>
            <a:pPr algn="just"/>
            <a:r>
              <a:rPr lang="pt-BR" sz="3000" b="1" dirty="0">
                <a:solidFill>
                  <a:srgbClr val="0070C0"/>
                </a:solidFill>
              </a:rPr>
              <a:t>O euro e as políticas monetárias dos que o adotaram, de acordo com a UE, estão sob o controlo do Banco Central Europeu (BCE).</a:t>
            </a:r>
          </a:p>
          <a:p>
            <a:pPr algn="just"/>
            <a:endParaRPr lang="pt-BR" sz="3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428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22030" y="706101"/>
            <a:ext cx="113948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pPr algn="ctr"/>
            <a:r>
              <a:rPr lang="pt-BR" sz="3000" b="1" dirty="0"/>
              <a:t>PAÍSES QUE COMPÕEM A ZONA DO EURO:</a:t>
            </a:r>
          </a:p>
          <a:p>
            <a:pPr algn="just"/>
            <a:endParaRPr lang="pt-BR" sz="3000" b="1" dirty="0">
              <a:solidFill>
                <a:srgbClr val="0070C0"/>
              </a:solidFill>
            </a:endParaRPr>
          </a:p>
          <a:p>
            <a:pPr algn="just"/>
            <a:r>
              <a:rPr lang="pt-BR" sz="3000" b="1" dirty="0">
                <a:solidFill>
                  <a:srgbClr val="0070C0"/>
                </a:solidFill>
              </a:rPr>
              <a:t>Alemanha, Áustria, Bélgica, Chipre, Eslováquia, Eslovênia, Estônia, Finlândia, França, Grécia, Irlanda, Itália, Letônia, Lituânia, Luxemburgo, Malta, Holanda, Portugal e Espanha.</a:t>
            </a:r>
          </a:p>
        </p:txBody>
      </p:sp>
      <p:sp>
        <p:nvSpPr>
          <p:cNvPr id="4" name="Retângulo 3"/>
          <p:cNvSpPr/>
          <p:nvPr/>
        </p:nvSpPr>
        <p:spPr>
          <a:xfrm>
            <a:off x="422030" y="4990905"/>
            <a:ext cx="112682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b="1" dirty="0">
                <a:solidFill>
                  <a:srgbClr val="C00000"/>
                </a:solidFill>
              </a:rPr>
              <a:t>Bulgária, Croácia, Dinamarca, Hungria, Polónia, Roménia, Reino Unido, República Checa e Suécia.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855420" y="3780369"/>
            <a:ext cx="546829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/>
              <a:t>PAÍSES FORA DA ZONA DO EURO:</a:t>
            </a:r>
          </a:p>
        </p:txBody>
      </p:sp>
    </p:spTree>
    <p:extLst>
      <p:ext uri="{BB962C8B-B14F-4D97-AF65-F5344CB8AC3E}">
        <p14:creationId xmlns:p14="http://schemas.microsoft.com/office/powerpoint/2010/main" val="35947983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11082" y="1336430"/>
            <a:ext cx="672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PRINCIPAIS INSTITUIÇÕES</a:t>
            </a:r>
          </a:p>
        </p:txBody>
      </p:sp>
      <p:sp>
        <p:nvSpPr>
          <p:cNvPr id="7" name="Retângulo 6"/>
          <p:cNvSpPr/>
          <p:nvPr/>
        </p:nvSpPr>
        <p:spPr>
          <a:xfrm>
            <a:off x="337625" y="3217373"/>
            <a:ext cx="1135262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rgbClr val="0070C0"/>
                </a:solidFill>
              </a:rPr>
              <a:t>O Parlamento Europeu (também conhecido como </a:t>
            </a:r>
            <a:r>
              <a:rPr lang="pt-BR" sz="2800" b="1" dirty="0" err="1">
                <a:solidFill>
                  <a:srgbClr val="0070C0"/>
                </a:solidFill>
              </a:rPr>
              <a:t>Eurocâmara</a:t>
            </a:r>
            <a:r>
              <a:rPr lang="pt-BR" sz="2800" b="1" dirty="0">
                <a:solidFill>
                  <a:srgbClr val="0070C0"/>
                </a:solidFill>
              </a:rPr>
              <a:t> ou </a:t>
            </a:r>
            <a:r>
              <a:rPr lang="pt-BR" sz="2800" b="1" dirty="0" err="1">
                <a:solidFill>
                  <a:srgbClr val="0070C0"/>
                </a:solidFill>
              </a:rPr>
              <a:t>Europarlamento</a:t>
            </a:r>
            <a:r>
              <a:rPr lang="pt-BR" sz="2800" b="1" dirty="0">
                <a:solidFill>
                  <a:srgbClr val="0070C0"/>
                </a:solidFill>
              </a:rPr>
              <a:t>) é uma das três principais instituições da União Europeia e tem como objetivo defender o interesse comum da UE. O Parlamento Europeu representa os povos da Europa, enquanto o Conselho representa os Estados; constituem o segundo maior eleitorado democrático do mundo. É a única instituição diretamente eleita pelos cidadãos europeus, as eleições acontecem de cinco em cinco anos.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111348" y="2588455"/>
            <a:ext cx="3610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accent4"/>
                </a:solidFill>
              </a:rPr>
              <a:t>1) PARLAMENTO EUROPEU</a:t>
            </a:r>
          </a:p>
        </p:txBody>
      </p:sp>
    </p:spTree>
    <p:extLst>
      <p:ext uri="{BB962C8B-B14F-4D97-AF65-F5344CB8AC3E}">
        <p14:creationId xmlns:p14="http://schemas.microsoft.com/office/powerpoint/2010/main" val="9487220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11082" y="1336430"/>
            <a:ext cx="672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PRINCIPAIS INSTITUIÇÕES</a:t>
            </a:r>
          </a:p>
        </p:txBody>
      </p:sp>
      <p:sp>
        <p:nvSpPr>
          <p:cNvPr id="7" name="Retângulo 6"/>
          <p:cNvSpPr/>
          <p:nvPr/>
        </p:nvSpPr>
        <p:spPr>
          <a:xfrm>
            <a:off x="499695" y="3709742"/>
            <a:ext cx="1120462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>
                <a:solidFill>
                  <a:srgbClr val="0070C0"/>
                </a:solidFill>
              </a:rPr>
              <a:t>O Conselho da União Europeia, ou simplesmente Conselho constitui a principal instância de decisão da União Europeia. É a expressão da vontade dos Estados-Membros, cujos representantes se reúnem regularmente a nível ministerial.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111348" y="2588455"/>
            <a:ext cx="4670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accent4"/>
                </a:solidFill>
              </a:rPr>
              <a:t>2) CONSELHO 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26477543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11082" y="919106"/>
            <a:ext cx="672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PRINCIPAIS INSTITUIÇÕES</a:t>
            </a:r>
          </a:p>
        </p:txBody>
      </p:sp>
      <p:sp>
        <p:nvSpPr>
          <p:cNvPr id="7" name="Retângulo 6"/>
          <p:cNvSpPr/>
          <p:nvPr/>
        </p:nvSpPr>
        <p:spPr>
          <a:xfrm>
            <a:off x="225083" y="2228027"/>
            <a:ext cx="117746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rgbClr val="0070C0"/>
                </a:solidFill>
              </a:rPr>
              <a:t>A Comissão Europeia é a instituição politicamente independente e que representa e defende os interesses da União Europeia (UE) na sua globalidade. Propõe além da legislação, política e programas de ação e é responsável por aplicar as decisões do Parlamento Europeu e do Conselho da União Europeia.</a:t>
            </a:r>
          </a:p>
          <a:p>
            <a:pPr algn="just"/>
            <a:endParaRPr lang="pt-BR" sz="2800" b="1" dirty="0">
              <a:solidFill>
                <a:srgbClr val="0070C0"/>
              </a:solidFill>
            </a:endParaRPr>
          </a:p>
          <a:p>
            <a:pPr algn="just"/>
            <a:r>
              <a:rPr lang="pt-BR" sz="2800" b="1" dirty="0">
                <a:solidFill>
                  <a:srgbClr val="0070C0"/>
                </a:solidFill>
              </a:rPr>
              <a:t>A Comissão Europeia materializa e defende o interesse geral da Comunidade Europeia. O presidente da Comissão é eleito pelo Parlamento Europeu, por proposta do Conselho Europeu. Os restantes comissários são escolhidos com base num sistema de rotação estabelecido por unanimidade pelo Conselho Europeu.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364566" y="1573566"/>
            <a:ext cx="3803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chemeClr val="accent4"/>
                </a:solidFill>
              </a:rPr>
              <a:t>3) COMISSÃO EUROPEIA</a:t>
            </a:r>
          </a:p>
        </p:txBody>
      </p:sp>
    </p:spTree>
    <p:extLst>
      <p:ext uri="{BB962C8B-B14F-4D97-AF65-F5344CB8AC3E}">
        <p14:creationId xmlns:p14="http://schemas.microsoft.com/office/powerpoint/2010/main" val="10326518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11082" y="919106"/>
            <a:ext cx="672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PRINCIPAIS INSTITUIÇÕES</a:t>
            </a:r>
          </a:p>
        </p:txBody>
      </p:sp>
      <p:sp>
        <p:nvSpPr>
          <p:cNvPr id="7" name="Retângulo 6"/>
          <p:cNvSpPr/>
          <p:nvPr/>
        </p:nvSpPr>
        <p:spPr>
          <a:xfrm>
            <a:off x="225083" y="2228027"/>
            <a:ext cx="117746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>
                <a:solidFill>
                  <a:srgbClr val="0070C0"/>
                </a:solidFill>
              </a:rPr>
              <a:t>O Conselho Europeu (cujas reuniões são também conhecidas por Cimeiras Europeias), é uma instituição da União Europeia de caráter eminentemente político. É composto pelos Chefes de Estado ou de Governo dos países membros da União, pelo Presidente da Comissão Europeia e pelo Presidente do Conselho Europeu, que preside às reuniões.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364566" y="1573566"/>
            <a:ext cx="372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chemeClr val="accent4"/>
                </a:solidFill>
              </a:rPr>
              <a:t>4) CONSELHO EUROPEU</a:t>
            </a:r>
          </a:p>
        </p:txBody>
      </p:sp>
    </p:spTree>
    <p:extLst>
      <p:ext uri="{BB962C8B-B14F-4D97-AF65-F5344CB8AC3E}">
        <p14:creationId xmlns:p14="http://schemas.microsoft.com/office/powerpoint/2010/main" val="406876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20065D4-4206-4D71-B08B-6569AD21ADCC}"/>
              </a:ext>
            </a:extLst>
          </p:cNvPr>
          <p:cNvSpPr txBox="1"/>
          <p:nvPr/>
        </p:nvSpPr>
        <p:spPr>
          <a:xfrm>
            <a:off x="4274351" y="290373"/>
            <a:ext cx="3939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RESULTADOS ESPERADOS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3AC15E5-93C3-4686-A2C9-80B1CEA45AEB}"/>
              </a:ext>
            </a:extLst>
          </p:cNvPr>
          <p:cNvSpPr txBox="1"/>
          <p:nvPr/>
        </p:nvSpPr>
        <p:spPr>
          <a:xfrm>
            <a:off x="137910" y="1106608"/>
            <a:ext cx="11818833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just">
              <a:buAutoNum type="arabicParenR"/>
            </a:pPr>
            <a:r>
              <a:rPr lang="pt-BR" sz="2400" b="1" dirty="0">
                <a:solidFill>
                  <a:srgbClr val="C00000"/>
                </a:solidFill>
              </a:rPr>
              <a:t>CRIAR UMA REDE DE CONHECIMENTO. ESTABELECER REDES DE CONTATO PERMANENTES INSTITUCIONAIS E PESSOAIS ENTRE OS PAÍSES PARTICIPANTES E A ESPANHAPARA O INTERCÂMBIO CONTÍNUO DE INFORMAÇÕES E EXPERIÊNCIAS. ESTAS REDES DEVEM PERMITIR AVANÇAR NO DESENHO DE MECANISMOS DE APOIO À EFICIÊNCIA DAS ADMINISTRAÇÕES FINANCEIRAS IBEROAMERICANAS.</a:t>
            </a:r>
          </a:p>
          <a:p>
            <a:pPr algn="just"/>
            <a:endParaRPr lang="pt-BR" sz="2400" b="1" dirty="0">
              <a:solidFill>
                <a:srgbClr val="C00000"/>
              </a:solidFill>
            </a:endParaRPr>
          </a:p>
          <a:p>
            <a:pPr algn="just"/>
            <a:r>
              <a:rPr lang="pt-BR" sz="2400" b="1" dirty="0">
                <a:solidFill>
                  <a:srgbClr val="C00000"/>
                </a:solidFill>
              </a:rPr>
              <a:t>2) FORTALER OS MECANISMOS DE COLABORAÇÃO HORIZONTAL ENTRE ADMINISTRAÇÕES PÚBLICAS. ESTIMULAR A PARTICIPAÇÃO DAS INSTITUIÇÕES EM ABRIR PORTAS PARA A IMPLEMENTAÇÃO DE CONVÊNIOS DE COLABORAÇÃO. </a:t>
            </a:r>
          </a:p>
          <a:p>
            <a:pPr algn="just"/>
            <a:endParaRPr lang="pt-BR" sz="2400" b="1" dirty="0">
              <a:solidFill>
                <a:srgbClr val="C00000"/>
              </a:solidFill>
            </a:endParaRPr>
          </a:p>
          <a:p>
            <a:pPr indent="-457200" algn="just">
              <a:buAutoNum type="arabicParenR" startAt="3"/>
            </a:pPr>
            <a:r>
              <a:rPr lang="pt-BR" sz="2400" b="1" dirty="0">
                <a:solidFill>
                  <a:srgbClr val="C00000"/>
                </a:solidFill>
              </a:rPr>
              <a:t>OBTER UM DOCUMENTO RESUMO EM RELAÇÃO AO QUE FOI VISTO NAS PALESTRAS E OFICINAS AGREGANDO AO MESMO A EXPERIÊNCIA DE CADA ALUNO EM SEU PAÍS DE ORIGEM NA TEMÁTICA ABORDADA. ELABORAR RECOMENDAÇÕES PARA TRATAMENTO DE TEMAS DISCUTIDOS, DE FORMA A FAVORECER A INCORPORAÇÃO DE SUGESTÕES NAS LEGISLAÇÕES DOS PAÍSES PARTICIPANTES.</a:t>
            </a:r>
          </a:p>
          <a:p>
            <a:pPr algn="just"/>
            <a:endParaRPr lang="pt-BR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95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4285" y="309489"/>
            <a:ext cx="2817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UNIÃO EUROPEIA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11082" y="919106"/>
            <a:ext cx="672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OUTROS ÓRGÃOS IMPORTANTES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29994" y="2208628"/>
            <a:ext cx="107899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pt-BR" sz="3200" b="1" dirty="0">
                <a:solidFill>
                  <a:srgbClr val="0070C0"/>
                </a:solidFill>
              </a:rPr>
              <a:t>TRIBUNAL DE JUSTIÇA DA UNIÃO EUROPEIA (Luxemburgo)</a:t>
            </a:r>
          </a:p>
          <a:p>
            <a:pPr marL="342900" indent="-342900">
              <a:buAutoNum type="arabicParenR"/>
            </a:pPr>
            <a:endParaRPr lang="pt-BR" sz="3200" b="1" dirty="0">
              <a:solidFill>
                <a:srgbClr val="0070C0"/>
              </a:solidFill>
            </a:endParaRPr>
          </a:p>
          <a:p>
            <a:pPr marL="342900" indent="-342900">
              <a:buAutoNum type="arabicParenR"/>
            </a:pPr>
            <a:r>
              <a:rPr lang="pt-BR" sz="3200" b="1" dirty="0">
                <a:solidFill>
                  <a:srgbClr val="0070C0"/>
                </a:solidFill>
              </a:rPr>
              <a:t>TRIBUNAL DE CONTAS EUROPEU (Luxemburgo)</a:t>
            </a:r>
          </a:p>
          <a:p>
            <a:pPr marL="342900" indent="-342900">
              <a:buAutoNum type="arabicParenR"/>
            </a:pPr>
            <a:endParaRPr lang="pt-BR" sz="3200" b="1" dirty="0">
              <a:solidFill>
                <a:srgbClr val="0070C0"/>
              </a:solidFill>
            </a:endParaRPr>
          </a:p>
          <a:p>
            <a:pPr marL="342900" indent="-342900">
              <a:buAutoNum type="arabicParenR"/>
            </a:pPr>
            <a:r>
              <a:rPr lang="pt-BR" sz="3200" b="1" dirty="0">
                <a:solidFill>
                  <a:srgbClr val="0070C0"/>
                </a:solidFill>
              </a:rPr>
              <a:t>BANCO CENTRAL EUROPEU (Frankfurt)</a:t>
            </a:r>
          </a:p>
          <a:p>
            <a:pPr marL="342900" indent="-342900">
              <a:buAutoNum type="arabicParenR"/>
            </a:pPr>
            <a:endParaRPr lang="pt-BR" dirty="0"/>
          </a:p>
          <a:p>
            <a:pPr marL="342900" indent="-342900">
              <a:buAutoNum type="arabicParenR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04872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653143" y="1582341"/>
            <a:ext cx="108258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Capital</a:t>
            </a:r>
            <a:r>
              <a:rPr lang="pt-BR" sz="2800" b="0" i="0" dirty="0">
                <a:effectLst/>
                <a:latin typeface="Droid Serif"/>
              </a:rPr>
              <a:t>: Madrid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População</a:t>
            </a:r>
            <a:r>
              <a:rPr lang="pt-BR" sz="2800" b="0" i="0" dirty="0">
                <a:effectLst/>
                <a:latin typeface="Droid Serif"/>
              </a:rPr>
              <a:t>: 46.549.045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Superfície</a:t>
            </a:r>
            <a:r>
              <a:rPr lang="pt-BR" sz="2800" b="0" i="0" dirty="0">
                <a:effectLst/>
                <a:latin typeface="Droid Serif"/>
              </a:rPr>
              <a:t>: 505.940 km</a:t>
            </a:r>
            <a:r>
              <a:rPr lang="pt-BR" sz="2800" b="0" i="0" baseline="30000" dirty="0">
                <a:effectLst/>
                <a:latin typeface="Droid Serif"/>
              </a:rPr>
              <a:t>2</a:t>
            </a:r>
            <a:endParaRPr lang="pt-BR" sz="2800" b="0" i="0" dirty="0">
              <a:effectLst/>
              <a:latin typeface="Droid Serif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Densidade demográfica</a:t>
            </a:r>
            <a:r>
              <a:rPr lang="pt-BR" sz="2800" b="0" i="0" dirty="0">
                <a:effectLst/>
                <a:latin typeface="Droid Serif"/>
              </a:rPr>
              <a:t>: 92 habitantes por km</a:t>
            </a:r>
            <a:r>
              <a:rPr lang="pt-BR" sz="2800" b="0" i="0" baseline="30000" dirty="0">
                <a:effectLst/>
                <a:latin typeface="Droid Serif"/>
              </a:rPr>
              <a:t>2</a:t>
            </a:r>
            <a:endParaRPr lang="pt-BR" sz="2800" b="0" i="0" dirty="0">
              <a:effectLst/>
              <a:latin typeface="Droid Serif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Regime de Governo</a:t>
            </a:r>
            <a:r>
              <a:rPr lang="pt-BR" sz="2800" b="0" i="0" dirty="0">
                <a:effectLst/>
                <a:latin typeface="Droid Serif"/>
              </a:rPr>
              <a:t>: Monarquia Parlamentarista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Chefe de Estado:</a:t>
            </a:r>
            <a:r>
              <a:rPr lang="pt-BR" sz="2800" b="0" i="0" dirty="0">
                <a:effectLst/>
                <a:latin typeface="Droid Serif"/>
              </a:rPr>
              <a:t> Rei Felipe VI - desde 19 de junho de 2014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Chefe de Governo</a:t>
            </a:r>
            <a:r>
              <a:rPr lang="pt-BR" sz="2800" b="0" i="0" dirty="0">
                <a:effectLst/>
                <a:latin typeface="Droid Serif"/>
              </a:rPr>
              <a:t>: Pedro Sánchez – desde 02 de junho de 2018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Idioma</a:t>
            </a:r>
            <a:r>
              <a:rPr lang="pt-BR" sz="2800" b="0" i="0" dirty="0">
                <a:effectLst/>
                <a:latin typeface="Droid Serif"/>
              </a:rPr>
              <a:t>: castelhano ou espanhol e mais quatro línguas </a:t>
            </a:r>
            <a:r>
              <a:rPr lang="pt-BR" sz="2800" b="0" i="0" dirty="0" err="1">
                <a:effectLst/>
                <a:latin typeface="Droid Serif"/>
              </a:rPr>
              <a:t>co-oficiais</a:t>
            </a:r>
            <a:r>
              <a:rPr lang="pt-BR" sz="2800" b="0" i="0" dirty="0">
                <a:effectLst/>
                <a:latin typeface="Droid Serif"/>
              </a:rPr>
              <a:t>: basco, catalão, galego e </a:t>
            </a:r>
            <a:r>
              <a:rPr lang="pt-BR" sz="2800" b="0" i="0" dirty="0" err="1">
                <a:effectLst/>
                <a:latin typeface="Droid Serif"/>
              </a:rPr>
              <a:t>aranês</a:t>
            </a:r>
            <a:r>
              <a:rPr lang="pt-BR" sz="2800" b="0" i="0" dirty="0">
                <a:effectLst/>
                <a:latin typeface="Droid Serif"/>
              </a:rPr>
              <a:t>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Moeda</a:t>
            </a:r>
            <a:r>
              <a:rPr lang="pt-BR" sz="2800" b="0" i="0" dirty="0">
                <a:effectLst/>
                <a:latin typeface="Droid Serif"/>
              </a:rPr>
              <a:t>: Euro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IDH</a:t>
            </a:r>
            <a:r>
              <a:rPr lang="pt-BR" sz="2800" b="0" i="0" dirty="0">
                <a:effectLst/>
                <a:latin typeface="Droid Serif"/>
              </a:rPr>
              <a:t>: 0,884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Religião</a:t>
            </a:r>
            <a:r>
              <a:rPr lang="pt-BR" sz="2800" b="0" i="0" dirty="0">
                <a:effectLst/>
                <a:latin typeface="Droid Serif"/>
              </a:rPr>
              <a:t>: Cristianismo e islamismo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</p:spTree>
    <p:extLst>
      <p:ext uri="{BB962C8B-B14F-4D97-AF65-F5344CB8AC3E}">
        <p14:creationId xmlns:p14="http://schemas.microsoft.com/office/powerpoint/2010/main" val="8224636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63335" y="1118107"/>
            <a:ext cx="1082584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dirty="0">
                <a:latin typeface="Droid Serif"/>
              </a:rPr>
              <a:t> Salário Mínimo em 2018: € 735,90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 Salário Mínimo em 2019: € 900,00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dirty="0">
                <a:latin typeface="Droid Serif"/>
              </a:rPr>
              <a:t> Salário Médio Nacional em 2018: € 2.225,00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dirty="0">
                <a:latin typeface="Droid Serif"/>
              </a:rPr>
              <a:t> 14 salários ao ano.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 </a:t>
            </a:r>
            <a:r>
              <a:rPr lang="pt-BR" sz="2800" b="1" dirty="0">
                <a:latin typeface="Droid Serif"/>
              </a:rPr>
              <a:t>M</a:t>
            </a:r>
            <a:r>
              <a:rPr lang="pt-BR" sz="2800" b="1" i="0" dirty="0">
                <a:effectLst/>
                <a:latin typeface="Droid Serif"/>
              </a:rPr>
              <a:t>aiores despesas: Locação de Imóveis para moradia / alimentação.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dirty="0">
                <a:latin typeface="Droid Serif"/>
              </a:rPr>
              <a:t> Governo possuiu vários programas de complementação de renda, especialmente no que diz respeito a ajuda para locação de imóveis residenciais.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 Índice de desemprego: 15,2%.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dirty="0">
                <a:latin typeface="Droid Serif"/>
              </a:rPr>
              <a:t> Inflação 2018: 1,67%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i="0" dirty="0">
                <a:effectLst/>
                <a:latin typeface="Droid Serif"/>
              </a:rPr>
              <a:t> Inflação 2017: 1,96%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pt-BR" sz="2800" b="1" dirty="0">
                <a:latin typeface="Droid Serif"/>
              </a:rPr>
              <a:t> Inflação 2016: - 0,20%</a:t>
            </a:r>
            <a:endParaRPr lang="pt-BR" sz="2800" b="0" i="0" dirty="0">
              <a:effectLst/>
              <a:latin typeface="Droid Serif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</p:spTree>
    <p:extLst>
      <p:ext uri="{BB962C8B-B14F-4D97-AF65-F5344CB8AC3E}">
        <p14:creationId xmlns:p14="http://schemas.microsoft.com/office/powerpoint/2010/main" val="6929536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  <p:sp>
        <p:nvSpPr>
          <p:cNvPr id="5" name="Retângulo 4"/>
          <p:cNvSpPr/>
          <p:nvPr/>
        </p:nvSpPr>
        <p:spPr>
          <a:xfrm>
            <a:off x="1167618" y="1422681"/>
            <a:ext cx="10058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>
                <a:solidFill>
                  <a:srgbClr val="002060"/>
                </a:solidFill>
              </a:rPr>
              <a:t>Segundo o Instituto Nacional de Estatísticas da Espanha, dados de 2017, as profissões com os melhores salários na Espanha são:</a:t>
            </a:r>
          </a:p>
          <a:p>
            <a:endParaRPr lang="pt-BR" sz="3200" b="1" dirty="0">
              <a:solidFill>
                <a:srgbClr val="002060"/>
              </a:solidFill>
            </a:endParaRPr>
          </a:p>
          <a:p>
            <a:r>
              <a:rPr lang="pt-BR" sz="3200" b="1" dirty="0">
                <a:solidFill>
                  <a:srgbClr val="002060"/>
                </a:solidFill>
              </a:rPr>
              <a:t>Dentista (60.000 € anual bruto);</a:t>
            </a:r>
          </a:p>
          <a:p>
            <a:r>
              <a:rPr lang="pt-BR" sz="3200" b="1" dirty="0">
                <a:solidFill>
                  <a:srgbClr val="002060"/>
                </a:solidFill>
              </a:rPr>
              <a:t>Pediatra (56.000 € anual bruto);</a:t>
            </a:r>
          </a:p>
          <a:p>
            <a:r>
              <a:rPr lang="pt-BR" sz="3200" b="1" dirty="0">
                <a:solidFill>
                  <a:srgbClr val="002060"/>
                </a:solidFill>
              </a:rPr>
              <a:t>Advogado (45.000 € anual bruto).</a:t>
            </a:r>
          </a:p>
        </p:txBody>
      </p:sp>
    </p:spTree>
    <p:extLst>
      <p:ext uri="{BB962C8B-B14F-4D97-AF65-F5344CB8AC3E}">
        <p14:creationId xmlns:p14="http://schemas.microsoft.com/office/powerpoint/2010/main" val="533782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  <p:sp>
        <p:nvSpPr>
          <p:cNvPr id="2" name="Retângulo 1"/>
          <p:cNvSpPr/>
          <p:nvPr/>
        </p:nvSpPr>
        <p:spPr>
          <a:xfrm>
            <a:off x="590844" y="1205693"/>
            <a:ext cx="110994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i="0" dirty="0">
                <a:solidFill>
                  <a:srgbClr val="555555"/>
                </a:solidFill>
                <a:effectLst/>
                <a:latin typeface="Open Sans"/>
              </a:rPr>
              <a:t>Ainda são consideradas profissões com salários médios altos:</a:t>
            </a:r>
          </a:p>
          <a:p>
            <a:endParaRPr lang="pt-BR" sz="2800" b="0" i="0" dirty="0">
              <a:solidFill>
                <a:srgbClr val="555555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800" b="0" i="0" dirty="0">
                <a:solidFill>
                  <a:srgbClr val="555555"/>
                </a:solidFill>
                <a:effectLst/>
                <a:latin typeface="Open Sans"/>
              </a:rPr>
              <a:t>Juiz;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b="0" i="0" dirty="0">
                <a:solidFill>
                  <a:srgbClr val="555555"/>
                </a:solidFill>
                <a:effectLst/>
                <a:latin typeface="Open Sans"/>
              </a:rPr>
              <a:t>Médico especializado em ginecologia;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b="0" i="0" dirty="0">
                <a:solidFill>
                  <a:srgbClr val="555555"/>
                </a:solidFill>
                <a:effectLst/>
                <a:latin typeface="Open Sans"/>
              </a:rPr>
              <a:t>Diretor de cinema;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b="0" i="0" dirty="0">
                <a:solidFill>
                  <a:srgbClr val="555555"/>
                </a:solidFill>
                <a:effectLst/>
                <a:latin typeface="Open Sans"/>
              </a:rPr>
              <a:t>Professor de Ciências Políticas;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b="0" i="0" dirty="0">
                <a:solidFill>
                  <a:srgbClr val="555555"/>
                </a:solidFill>
                <a:effectLst/>
                <a:latin typeface="Open Sans"/>
              </a:rPr>
              <a:t>Terapeuta ocupacional;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b="0" i="0" dirty="0">
                <a:solidFill>
                  <a:srgbClr val="555555"/>
                </a:solidFill>
                <a:effectLst/>
                <a:latin typeface="Open Sans"/>
              </a:rPr>
              <a:t>Professores e pesquisadores universitários.</a:t>
            </a:r>
          </a:p>
        </p:txBody>
      </p:sp>
    </p:spTree>
    <p:extLst>
      <p:ext uri="{BB962C8B-B14F-4D97-AF65-F5344CB8AC3E}">
        <p14:creationId xmlns:p14="http://schemas.microsoft.com/office/powerpoint/2010/main" val="16411518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  <p:sp>
        <p:nvSpPr>
          <p:cNvPr id="5" name="Retângulo 4"/>
          <p:cNvSpPr/>
          <p:nvPr/>
        </p:nvSpPr>
        <p:spPr>
          <a:xfrm>
            <a:off x="693838" y="2359020"/>
            <a:ext cx="105648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600" b="1" dirty="0"/>
              <a:t>A maioria dos outros serviços sofrem com o baixo salário. Os últimos dados de 2017 revelaram que quase 13 milhões de pessoas, o que representa 27,9% da população espanhola, estavam em risco de pobreza ou exclusão social.</a:t>
            </a:r>
          </a:p>
        </p:txBody>
      </p:sp>
    </p:spTree>
    <p:extLst>
      <p:ext uri="{BB962C8B-B14F-4D97-AF65-F5344CB8AC3E}">
        <p14:creationId xmlns:p14="http://schemas.microsoft.com/office/powerpoint/2010/main" val="5201618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780379" y="1224700"/>
            <a:ext cx="6074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MAIORES SALÁRIOS MÍNIMOS DA EUROPA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  <p:sp>
        <p:nvSpPr>
          <p:cNvPr id="5" name="Retângulo 4"/>
          <p:cNvSpPr/>
          <p:nvPr/>
        </p:nvSpPr>
        <p:spPr>
          <a:xfrm>
            <a:off x="1814732" y="2274838"/>
            <a:ext cx="73292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Luxemburgo: 2.485,29 € (qualificados);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Luxemburgo: 2.071,00 € (não qualificado);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Irlanda: 1.656,00 €;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Holanda: 1.642,00 €;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Bélgica: 1.562,59 €;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Alemanha: 1.557,00 €;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Inglaterra: 1.535,00 €;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França: 1.521,00 €</a:t>
            </a:r>
          </a:p>
          <a:p>
            <a:endParaRPr lang="pt-B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943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499025" y="1566263"/>
            <a:ext cx="6074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MENORES SALÁRIOS MÍNIMOS DA EUROPA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  <p:sp>
        <p:nvSpPr>
          <p:cNvPr id="2" name="Retângulo 1"/>
          <p:cNvSpPr/>
          <p:nvPr/>
        </p:nvSpPr>
        <p:spPr>
          <a:xfrm>
            <a:off x="2710376" y="2131984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Espanha: 900,00 €;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Eslovênia: 886,00 €;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Malta: 660,00 €;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Portugal: 600,00 €;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Letônia: 430,00 €;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Hungria: 418,00 €;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Romênia: 407,45 €;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Lituânia: 400,00 €;</a:t>
            </a:r>
          </a:p>
          <a:p>
            <a:r>
              <a:rPr lang="pt-BR" sz="3200" b="1" dirty="0">
                <a:solidFill>
                  <a:schemeClr val="accent1">
                    <a:lumMod val="75000"/>
                  </a:schemeClr>
                </a:solidFill>
              </a:rPr>
              <a:t>Bulgária: 260,76 €</a:t>
            </a:r>
          </a:p>
          <a:p>
            <a:endParaRPr lang="pt-B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048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698171" y="359229"/>
            <a:ext cx="8556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</a:rPr>
              <a:t>ESPANHA  EM DADOS</a:t>
            </a:r>
          </a:p>
        </p:txBody>
      </p:sp>
      <p:sp>
        <p:nvSpPr>
          <p:cNvPr id="5" name="Retângulo 4"/>
          <p:cNvSpPr/>
          <p:nvPr/>
        </p:nvSpPr>
        <p:spPr>
          <a:xfrm>
            <a:off x="1814789" y="2751965"/>
            <a:ext cx="8439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/>
              <a:t>Dinamarca, Itália, Suécia, Áustria e Finlândia</a:t>
            </a:r>
          </a:p>
        </p:txBody>
      </p:sp>
    </p:spTree>
    <p:extLst>
      <p:ext uri="{BB962C8B-B14F-4D97-AF65-F5344CB8AC3E}">
        <p14:creationId xmlns:p14="http://schemas.microsoft.com/office/powerpoint/2010/main" val="16850153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87829" y="718457"/>
            <a:ext cx="111197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A </a:t>
            </a:r>
            <a:r>
              <a:rPr lang="pt-BR" sz="2400" b="1" dirty="0"/>
              <a:t>moção de censura</a:t>
            </a:r>
            <a:r>
              <a:rPr lang="pt-BR" sz="2400" dirty="0"/>
              <a:t> contra o governo de Mariano Rajoy, primeiro-ministro da Espanha  foi realizada entre 31 de maio e 1º de junho de 2018, no Parlamento da Espanha. A moção foi apresentada pelo Partido Socialista Operário Espanhol (PSOE) em 25 de maio, depois de se ter descoberto que o Partido Popular (PP) beneficiara do esquema de subornos ilegais para contratos do chamado caso </a:t>
            </a:r>
            <a:r>
              <a:rPr lang="pt-BR" sz="2400" dirty="0" err="1"/>
              <a:t>Gürtel</a:t>
            </a:r>
            <a:r>
              <a:rPr lang="pt-BR" sz="2400" dirty="0"/>
              <a:t>, com os tribunais a confirmarem a existência de uma estrutura de contabilidade e financiamento ilegal que se desenvolveu em paralelo com a oficial à época da fundação do partido em 1989. O Supremo Tribunal Nacional Espanhol confirmou que o PP ajudou a estabelecer "um sistema genuíno e efetivo de corrupção institucional através da manipulação de aquisições públicas centrais, regionais e locais", e considerou que Rajoy não tinha sido completamente "verdadeiro" no seu depoimento como testemunha durante o julgamento.</a:t>
            </a:r>
          </a:p>
        </p:txBody>
      </p:sp>
    </p:spTree>
    <p:extLst>
      <p:ext uri="{BB962C8B-B14F-4D97-AF65-F5344CB8AC3E}">
        <p14:creationId xmlns:p14="http://schemas.microsoft.com/office/powerpoint/2010/main" val="3071526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20065D4-4206-4D71-B08B-6569AD21ADCC}"/>
              </a:ext>
            </a:extLst>
          </p:cNvPr>
          <p:cNvSpPr txBox="1"/>
          <p:nvPr/>
        </p:nvSpPr>
        <p:spPr>
          <a:xfrm>
            <a:off x="4903526" y="341062"/>
            <a:ext cx="199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PROGRAMA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5441922-84F6-4A2A-8D79-DC1087110968}"/>
              </a:ext>
            </a:extLst>
          </p:cNvPr>
          <p:cNvSpPr txBox="1"/>
          <p:nvPr/>
        </p:nvSpPr>
        <p:spPr>
          <a:xfrm>
            <a:off x="820553" y="948690"/>
            <a:ext cx="1148218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1 – MECANISMOS DE MODERNIZAÇÃO E DESENVOLVIMENTO DA GESTÃO PÚBLICA</a:t>
            </a:r>
          </a:p>
          <a:p>
            <a:r>
              <a:rPr lang="pt-BR" b="1" dirty="0"/>
              <a:t>1.1 – PRINCÍPIOS QUE REGEM A ADMINISTRAÇÃO PÚBLICA TRANSPARENTE.</a:t>
            </a:r>
          </a:p>
          <a:p>
            <a:r>
              <a:rPr lang="pt-BR" b="1" dirty="0"/>
              <a:t>1.2 – A MELHORA DA QUALIDADE E FLEXIBILIDADE DO GASTO PÚBLICO.</a:t>
            </a:r>
          </a:p>
          <a:p>
            <a:r>
              <a:rPr lang="pt-BR" b="1" dirty="0"/>
              <a:t>1.3 – A CONTABILIDADE PÚBLICA E A ORGANIZAÇÃO CONTÁBIL DO SETOR PÚBLICO COMO MECANISMO DE BUSCA DA </a:t>
            </a:r>
          </a:p>
          <a:p>
            <a:r>
              <a:rPr lang="pt-BR" b="1" dirty="0"/>
              <a:t>          QUALIDADE.</a:t>
            </a:r>
          </a:p>
          <a:p>
            <a:endParaRPr lang="pt-BR" b="1" dirty="0"/>
          </a:p>
          <a:p>
            <a:r>
              <a:rPr lang="pt-BR" b="1" dirty="0">
                <a:solidFill>
                  <a:srgbClr val="C00000"/>
                </a:solidFill>
              </a:rPr>
              <a:t>2 – SUPERVISÃO E CONTROLE DA GESTÃO ECONÔMICA</a:t>
            </a:r>
          </a:p>
          <a:p>
            <a:r>
              <a:rPr lang="pt-BR" b="1" dirty="0"/>
              <a:t>2.1 – LINHAS DE REFORMA DA SUPERVISÃO: CONTROLE ORIENTADO À EFICIÊNCIA NA GESTÃO DO GASTO PÚBLICO.</a:t>
            </a:r>
          </a:p>
          <a:p>
            <a:r>
              <a:rPr lang="pt-BR" b="1" dirty="0"/>
              <a:t>2.2 – O CONTROLE FINANCEIRO COMO VEÍCULO DE COESÃO SOCIAL.</a:t>
            </a:r>
          </a:p>
          <a:p>
            <a:r>
              <a:rPr lang="pt-BR" b="1" dirty="0"/>
              <a:t>2.3 -  A NECESSÁRIA COMPLEMENTARIEDADE DOS MECANISMOS DE CONTROLE: CONTROLE INTERNO, AUDITORIA</a:t>
            </a:r>
          </a:p>
          <a:p>
            <a:r>
              <a:rPr lang="pt-BR" b="1" dirty="0"/>
              <a:t>          PÚBLICA E CONTROLE EXTERNO.</a:t>
            </a:r>
          </a:p>
          <a:p>
            <a:r>
              <a:rPr lang="pt-BR" b="1" dirty="0"/>
              <a:t>2.4 – A AVALIAÇÃO DAS POLÍTICAS PÚBLICAS</a:t>
            </a:r>
          </a:p>
          <a:p>
            <a:endParaRPr lang="pt-BR" b="1" dirty="0"/>
          </a:p>
          <a:p>
            <a:r>
              <a:rPr lang="pt-BR" b="1" dirty="0">
                <a:solidFill>
                  <a:srgbClr val="C00000"/>
                </a:solidFill>
              </a:rPr>
              <a:t>3 -  TENDÊNCIAS DA ORÇAMENTAÇÃO</a:t>
            </a:r>
          </a:p>
          <a:p>
            <a:r>
              <a:rPr lang="pt-BR" b="1" dirty="0"/>
              <a:t>3.1 – A ORÇAMENTAÇÃO NO CONTEXTO ECONÔMICO ATUAL: TENDÊNCIAS DA ORÇAMENTAÇÃO.</a:t>
            </a:r>
          </a:p>
          <a:p>
            <a:r>
              <a:rPr lang="pt-BR" b="1" dirty="0"/>
              <a:t>3.2 – A ORÇAMENTAÇÃO NO CONTEXTO ECONÔMICO ATUAL: REGRAS FISCAIS ENSINADAS PELA CRISE.</a:t>
            </a:r>
          </a:p>
          <a:p>
            <a:r>
              <a:rPr lang="pt-BR" b="1" dirty="0"/>
              <a:t>3.3 -  A PROGRAMAÇÃO PLURIANUAL E POR OBJETIVOS: OS CENÁRIOS ORÇAMENTÁRIOS.</a:t>
            </a:r>
          </a:p>
          <a:p>
            <a:r>
              <a:rPr lang="pt-BR" b="1" dirty="0"/>
              <a:t>3.4 – A QUALIDADE DAS FINANÇAS PÚBLICAS. CONCEITO. POLÍTICA ORÇAMENTÁRIA E CRESCIMENTO ECONÔMICO. </a:t>
            </a:r>
          </a:p>
          <a:p>
            <a:r>
              <a:rPr lang="pt-BR" b="1" dirty="0"/>
              <a:t>          POLÍTICA  ORÇAMENTÁRIA E REDISTRIBUIÇÃO DE RENDA. SERVIÇOS PÚBLICOS BÁSICOS. IMPOSTOS E ATIVIDA-</a:t>
            </a:r>
          </a:p>
          <a:p>
            <a:r>
              <a:rPr lang="pt-BR" b="1" dirty="0"/>
              <a:t>          DE ECONÔMICA.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87326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375556" y="1040564"/>
            <a:ext cx="1120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 Estado organiza-se territorialmente em municípios, em províncias e em Comunidades Autónomas. Todas estas entidades gozam de autonomia para a gestão dos seus respetivos interesses.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329292" y="4665049"/>
            <a:ext cx="11247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Judicialmente, o Estado divide-se em Municípios, Partidos Judiciais, Províncias e Comunidades Autónomas. Um partido judicial pode estar composto por vários municípios.</a:t>
            </a:r>
            <a:endParaRPr lang="pt-BR" sz="2400" dirty="0"/>
          </a:p>
        </p:txBody>
      </p:sp>
      <p:sp>
        <p:nvSpPr>
          <p:cNvPr id="7" name="Retângulo 6"/>
          <p:cNvSpPr/>
          <p:nvPr/>
        </p:nvSpPr>
        <p:spPr>
          <a:xfrm>
            <a:off x="375556" y="2668141"/>
            <a:ext cx="1120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Existem outras entidades territoriais com personalidade jurídica que consistem em agrupamentos de municípios (comarca e </a:t>
            </a:r>
            <a:r>
              <a:rPr lang="pt-BR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mancomunidade</a:t>
            </a:r>
            <a:r>
              <a:rPr lang="pt-BR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de municípios) ou em entidades de âmbito inferior ao município, conhecidas como entidades locais menores.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9177330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636814" y="1113750"/>
            <a:ext cx="1113608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i="0" dirty="0">
                <a:solidFill>
                  <a:srgbClr val="404040"/>
                </a:solidFill>
                <a:effectLst/>
                <a:latin typeface="Droid Serif"/>
              </a:rPr>
              <a:t>A Espanha está dividida em 17 comunidades autónomas, incluindo uma comunidade foral (Navarra), e duas cidades autónomas (Ceuta e </a:t>
            </a:r>
            <a:r>
              <a:rPr lang="pt-BR" sz="2800" b="1" i="0" dirty="0" err="1">
                <a:solidFill>
                  <a:srgbClr val="404040"/>
                </a:solidFill>
                <a:effectLst/>
                <a:latin typeface="Droid Serif"/>
              </a:rPr>
              <a:t>Melilla</a:t>
            </a:r>
            <a:r>
              <a:rPr lang="pt-BR" sz="2800" b="1" i="0" dirty="0">
                <a:solidFill>
                  <a:srgbClr val="404040"/>
                </a:solidFill>
                <a:effectLst/>
                <a:latin typeface="Droid Serif"/>
              </a:rPr>
              <a:t>). Cada comunidade autónoma é formada por uma os várias províncias até um total de 50 em todo o território nacional. Por sua vez, cada província está dividida num número variável de municípios que em toda a Espanha somam um total de 8.118. Os municípios são as entidades territoriais básicas na organização territorial da Espanha.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21998599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026" name="Picture 2" descr="Mapa da Espan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6" y="179614"/>
            <a:ext cx="11805557" cy="659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2282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457199" y="1871561"/>
            <a:ext cx="111360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As 17 comunidades autónomas são: Andaluzia, Aragão, Ilhas Baleares, </a:t>
            </a:r>
            <a:r>
              <a:rPr lang="pt-BR" sz="32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Cnárias</a:t>
            </a:r>
            <a:r>
              <a:rPr lang="pt-BR" sz="32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, Cantábria, </a:t>
            </a:r>
            <a:r>
              <a:rPr lang="pt-BR" sz="32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Castilla-La</a:t>
            </a:r>
            <a:r>
              <a:rPr lang="pt-BR" sz="32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Mancha, Castela e Leão, Catalunha, Comunidade de Madrid, Comunidade Foral de Navarra, Comunidade Valenciana, </a:t>
            </a:r>
            <a:r>
              <a:rPr lang="pt-BR" sz="32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Extremadura</a:t>
            </a:r>
            <a:r>
              <a:rPr lang="pt-BR" sz="32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, Galiza, País Basco, Principado das Astúrias, Região de </a:t>
            </a:r>
            <a:r>
              <a:rPr lang="pt-BR" sz="32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Múrcia</a:t>
            </a:r>
            <a:r>
              <a:rPr lang="pt-BR" sz="32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e La Rioja.</a:t>
            </a:r>
            <a:endParaRPr lang="pt-B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801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90157" y="555172"/>
            <a:ext cx="6074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DIVISÃO POLÍTICO-ADMINISTRATIVA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4765638" y="1465050"/>
            <a:ext cx="2323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 17 MINISTÉRIOS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567390" y="1966518"/>
            <a:ext cx="2967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CONSELHO DE MINISTROS</a:t>
            </a:r>
          </a:p>
        </p:txBody>
      </p:sp>
      <p:sp>
        <p:nvSpPr>
          <p:cNvPr id="5" name="Seta para baixo 4"/>
          <p:cNvSpPr/>
          <p:nvPr/>
        </p:nvSpPr>
        <p:spPr>
          <a:xfrm>
            <a:off x="5684954" y="433417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4041320" y="5365168"/>
            <a:ext cx="37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ÚLTIMA INSTÂNCIA ADMINISTRATIVA PARA RESOLUÇÃO DAS MAIS DIVERSAS QUESTÕES , INCLUSIVE AS QUE ENVOLVEM A INTERVENTORIA (CONTROLE)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979715" y="2518291"/>
            <a:ext cx="109891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>
                <a:solidFill>
                  <a:srgbClr val="FF0000"/>
                </a:solidFill>
              </a:rPr>
              <a:t>O Conselho de Ministros da Espanha é um órgão colegiado político-constitucional formado pelo presidente do governo da Espanha, o vice, os ministros e os outros membros que estabelecem a lei, e em alguns casos os Secretários de Estado.</a:t>
            </a:r>
          </a:p>
        </p:txBody>
      </p:sp>
    </p:spTree>
    <p:extLst>
      <p:ext uri="{BB962C8B-B14F-4D97-AF65-F5344CB8AC3E}">
        <p14:creationId xmlns:p14="http://schemas.microsoft.com/office/powerpoint/2010/main" val="2080373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54453"/>
              </p:ext>
            </p:extLst>
          </p:nvPr>
        </p:nvGraphicFramePr>
        <p:xfrm>
          <a:off x="293913" y="163294"/>
          <a:ext cx="11478986" cy="6580402"/>
        </p:xfrm>
        <a:graphic>
          <a:graphicData uri="http://schemas.openxmlformats.org/drawingml/2006/table">
            <a:tbl>
              <a:tblPr/>
              <a:tblGrid>
                <a:gridCol w="7968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0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0B0080"/>
                          </a:solidFill>
                          <a:effectLst/>
                          <a:hlinkClick r:id="rId2" tooltip="Presidente do Governo da Espanha"/>
                        </a:rPr>
                        <a:t>Presidência do Governo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0B0080"/>
                          </a:solidFill>
                          <a:effectLst/>
                          <a:hlinkClick r:id="rId3" tooltip="Pedro Sánchez Pérez-Castejón"/>
                        </a:rPr>
                        <a:t>Pedro Sánchez Pérez-</a:t>
                      </a:r>
                      <a:r>
                        <a:rPr lang="pt-BR" sz="1600" u="none" strike="noStrike" dirty="0" err="1">
                          <a:solidFill>
                            <a:srgbClr val="0B0080"/>
                          </a:solidFill>
                          <a:effectLst/>
                          <a:hlinkClick r:id="rId3" tooltip="Pedro Sánchez Pérez-Castejón"/>
                        </a:rPr>
                        <a:t>Castejón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6872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4" tooltip="Vice-presidente do Governo da Espanha (página não existe)"/>
                        </a:rPr>
                        <a:t>Vice-presidência do Governo</a:t>
                      </a:r>
                      <a:br>
                        <a:rPr lang="pt-BR" sz="1600" dirty="0">
                          <a:effectLst/>
                        </a:rPr>
                      </a:b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5" tooltip="Ministério da Presidência (Espanha) (página não existe)"/>
                        </a:rPr>
                        <a:t>Ministério da Presidência, das Relações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5" tooltip="Ministério da Presidência (Espanha) (página não existe)"/>
                        </a:rPr>
                        <a:t>con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5" tooltip="Ministério da Presidência (Espanha) (página não existe)"/>
                        </a:rPr>
                        <a:t> o Parlamento e da Igualdade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u="none" strike="noStrike" dirty="0">
                          <a:solidFill>
                            <a:srgbClr val="A55858"/>
                          </a:solidFill>
                          <a:effectLst/>
                          <a:hlinkClick r:id="rId6" tooltip="Carmen Calvo (página não existe)"/>
                        </a:rPr>
                        <a:t>María del Carmen Calvo Poyato</a:t>
                      </a:r>
                      <a:endParaRPr lang="es-ES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895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7" tooltip="Ministério dos Assuntos Exteriores (Espanha) (página não existe)"/>
                        </a:rPr>
                        <a:t>Ministério dos Assuntos Exteriores, União Europeia e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7" tooltip="Ministério dos Assuntos Exteriores (Espanha) (página não existe)"/>
                        </a:rPr>
                        <a:t>Cooperacão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 err="1">
                          <a:solidFill>
                            <a:srgbClr val="0B0080"/>
                          </a:solidFill>
                          <a:effectLst/>
                          <a:hlinkClick r:id="rId8" tooltip="Josep Borrell"/>
                        </a:rPr>
                        <a:t>Josep</a:t>
                      </a:r>
                      <a:r>
                        <a:rPr lang="pt-BR" sz="1600" u="none" strike="noStrike" dirty="0">
                          <a:solidFill>
                            <a:srgbClr val="0B0080"/>
                          </a:solidFill>
                          <a:effectLst/>
                          <a:hlinkClick r:id="rId8" tooltip="Josep Borrell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0B0080"/>
                          </a:solidFill>
                          <a:effectLst/>
                          <a:hlinkClick r:id="rId8" tooltip="Josep Borrell"/>
                        </a:rPr>
                        <a:t>Borrell</a:t>
                      </a:r>
                      <a:r>
                        <a:rPr lang="pt-BR" sz="1600" u="none" strike="noStrike" dirty="0">
                          <a:solidFill>
                            <a:srgbClr val="0B0080"/>
                          </a:solidFill>
                          <a:effectLst/>
                          <a:hlinkClick r:id="rId8" tooltip="Josep Borrell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0B0080"/>
                          </a:solidFill>
                          <a:effectLst/>
                          <a:hlinkClick r:id="rId8" tooltip="Josep Borrell"/>
                        </a:rPr>
                        <a:t>Fontelles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9" tooltip="Ministério da Justiça (Espanha) (página não existe)"/>
                        </a:rPr>
                        <a:t>Ministério da Justiça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0" tooltip="Dolores Delgado (página não existe)"/>
                        </a:rPr>
                        <a:t>Dolores Delgado García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0B0080"/>
                          </a:solidFill>
                          <a:effectLst/>
                          <a:hlinkClick r:id="rId11" tooltip="Ministério da Defesa (Espanha)"/>
                        </a:rPr>
                        <a:t>Ministério da Defesa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2" tooltip="Margarita Robles (página não existe)"/>
                        </a:rPr>
                        <a:t>Margarita Robles Fernández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3" tooltip="Ministério da Fazenda (Espanha) (página não existe)"/>
                        </a:rPr>
                        <a:t>Ministério da Fazenda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María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Jesús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Montero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14" tooltip="María Jesús Montero (página não existe)"/>
                        </a:rPr>
                        <a:t>Cuadrado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5" tooltip="Ministério do Interior (Espanha) (página não existe)"/>
                        </a:rPr>
                        <a:t>Ministério do Interior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6" tooltip="Fernando Grande-Marlaska (página não existe)"/>
                        </a:rPr>
                        <a:t>Fernando Grande-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16" tooltip="Fernando Grande-Marlaska (página não existe)"/>
                        </a:rPr>
                        <a:t>Marlaska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6" tooltip="Fernando Grande-Marlaska (página não existe)"/>
                        </a:rPr>
                        <a:t> Gómez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7" tooltip="Ministério do Fomento (Espanha) (página não existe)"/>
                        </a:rPr>
                        <a:t>Ministério do Fomento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>
                          <a:solidFill>
                            <a:srgbClr val="A55858"/>
                          </a:solidFill>
                          <a:effectLst/>
                          <a:hlinkClick r:id="rId18" tooltip="José Luis Ábalos (página não existe)"/>
                        </a:rPr>
                        <a:t>José Luis Ábalos Mendo</a:t>
                      </a:r>
                      <a:endParaRPr lang="pt-BR" sz="160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19" tooltip="Ministério da Educação (Espanha) (página não existe)"/>
                        </a:rPr>
                        <a:t>Ministério da Educação e Formação Profissional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>
                          <a:solidFill>
                            <a:srgbClr val="0B0080"/>
                          </a:solidFill>
                          <a:effectLst/>
                          <a:hlinkClick r:id="rId20" tooltip="Isabel Celaá"/>
                        </a:rPr>
                        <a:t>María Isabel Celaá Diéguez</a:t>
                      </a:r>
                      <a:endParaRPr lang="pt-BR" sz="160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9895">
                <a:tc>
                  <a:txBody>
                    <a:bodyPr/>
                    <a:lstStyle/>
                    <a:p>
                      <a:r>
                        <a:rPr lang="pt-BR" sz="1600" u="sng" dirty="0">
                          <a:solidFill>
                            <a:schemeClr val="tx1"/>
                          </a:solidFill>
                          <a:effectLst/>
                          <a:hlinkClick r:id="rId21" tooltip="Ministério do Trabalho, Migrações e Segurança Social (página não existe)"/>
                        </a:rPr>
                        <a:t>Ministério do Trabalho, Migrações e Segurança Social</a:t>
                      </a:r>
                      <a:endParaRPr lang="pt-BR" sz="1600" u="sng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2" tooltip="Magdalena Valerio (página não existe)"/>
                        </a:rPr>
                        <a:t>Magdalena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22" tooltip="Magdalena Valerio (página não existe)"/>
                        </a:rPr>
                        <a:t>Valerio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2" tooltip="Magdalena Valerio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22" tooltip="Magdalena Valerio (página não existe)"/>
                        </a:rPr>
                        <a:t>Cordero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3" tooltip="Ministério da Indústria, Comércio e Turismo (página não existe)"/>
                        </a:rPr>
                        <a:t>Ministério da Indústria, Comércio e Turismo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4" tooltip="Reyes Maroto (página não existe)"/>
                        </a:rPr>
                        <a:t>Reyes Maroto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24" tooltip="Reyes Maroto (página não existe)"/>
                        </a:rPr>
                        <a:t>Illera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5" tooltip="Ministerio da Agricultura, Pesca e Alimentação (Espanha) (página não existe)"/>
                        </a:rPr>
                        <a:t>Ministério da Agricultura, Pesca e Alimentação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>
                          <a:solidFill>
                            <a:srgbClr val="A55858"/>
                          </a:solidFill>
                          <a:effectLst/>
                          <a:hlinkClick r:id="rId26" tooltip="Luis Planas (página não existe)"/>
                        </a:rPr>
                        <a:t>Luis Planas Puchades</a:t>
                      </a:r>
                      <a:endParaRPr lang="pt-BR" sz="160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7" tooltip="Ministerio das Administrações Públicas (Espanha) (página não existe)"/>
                        </a:rPr>
                        <a:t>Ministério da Política Territorial e Função Pública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28" tooltip="Meritxel Batet (página não existe)"/>
                        </a:rPr>
                        <a:t>Meritxel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8" tooltip="Meritxel Batet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28" tooltip="Meritxel Batet (página não existe)"/>
                        </a:rPr>
                        <a:t>Batet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8" tooltip="Meritxel Batet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28" tooltip="Meritxel Batet (página não existe)"/>
                        </a:rPr>
                        <a:t>Lamaña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29" tooltip="Ministerio do Meio Ambiente (Espanha) (página não existe)"/>
                        </a:rPr>
                        <a:t>Ministério da Transição Ecológica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0" tooltip="Teresa Ribera (página não existe)"/>
                        </a:rPr>
                        <a:t>Teresa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30" tooltip="Teresa Ribera (página não existe)"/>
                        </a:rPr>
                        <a:t>Ribera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0" tooltip="Teresa Ribera (página não existe)"/>
                        </a:rPr>
                        <a:t> Rodríguez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1" tooltip="Ministerio da Cultura (Espanha) (página não existe)"/>
                        </a:rPr>
                        <a:t>Ministério da Cultura e Esporte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2" tooltip="José Guirao (página não existe)"/>
                        </a:rPr>
                        <a:t>José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32" tooltip="José Guirao (página não existe)"/>
                        </a:rPr>
                        <a:t>Guirao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2" tooltip="José Guirao (página não existe)"/>
                        </a:rPr>
                        <a:t> Cabrera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3" tooltip="Ministerio da Economia e Empresa (Espanha) (página não existe)"/>
                        </a:rPr>
                        <a:t>Ministério da Economia e Empresa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34" tooltip="Nadia Calviño (página não existe)"/>
                        </a:rPr>
                        <a:t>Nadia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4" tooltip="Nadia Calviño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34" tooltip="Nadia Calviño (página não existe)"/>
                        </a:rPr>
                        <a:t>Calviño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4" tooltip="Nadia Calviño (página não existe)"/>
                        </a:rPr>
                        <a:t>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34" tooltip="Nadia Calviño (página não existe)"/>
                        </a:rPr>
                        <a:t>Santamaría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5" tooltip="Ministério da Saúde (Espanha) (página não existe)"/>
                        </a:rPr>
                        <a:t>Ministério da Saúde, Consumo e Bem-Estar Social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>
                          <a:solidFill>
                            <a:srgbClr val="A55858"/>
                          </a:solidFill>
                          <a:effectLst/>
                          <a:hlinkClick r:id="rId36" tooltip="Carmen Montón (página não existe)"/>
                        </a:rPr>
                        <a:t>Carmen Montón Giménez</a:t>
                      </a:r>
                      <a:endParaRPr lang="pt-BR" sz="160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916"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7" tooltip="Ministério da Ciência (Espanha) (página não existe)"/>
                        </a:rPr>
                        <a:t>Ministério da Ciência, </a:t>
                      </a:r>
                      <a:r>
                        <a:rPr lang="pt-BR" sz="1600" u="none" strike="noStrike" dirty="0" err="1">
                          <a:solidFill>
                            <a:srgbClr val="A55858"/>
                          </a:solidFill>
                          <a:effectLst/>
                          <a:hlinkClick r:id="rId37" tooltip="Ministério da Ciência (Espanha) (página não existe)"/>
                        </a:rPr>
                        <a:t>Innovação</a:t>
                      </a:r>
                      <a:r>
                        <a:rPr lang="pt-BR" sz="1600" u="none" strike="noStrike" dirty="0">
                          <a:solidFill>
                            <a:srgbClr val="A55858"/>
                          </a:solidFill>
                          <a:effectLst/>
                          <a:hlinkClick r:id="rId37" tooltip="Ministério da Ciência (Espanha) (página não existe)"/>
                        </a:rPr>
                        <a:t> e Universidades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u="none" strike="noStrike" dirty="0">
                          <a:solidFill>
                            <a:srgbClr val="0B0080"/>
                          </a:solidFill>
                          <a:effectLst/>
                          <a:hlinkClick r:id="rId38" tooltip="Pedro Duque"/>
                        </a:rPr>
                        <a:t>Pedro Francisco Duque </a:t>
                      </a:r>
                      <a:r>
                        <a:rPr lang="pt-BR" sz="1600" u="none" strike="noStrike" dirty="0" err="1">
                          <a:solidFill>
                            <a:srgbClr val="0B0080"/>
                          </a:solidFill>
                          <a:effectLst/>
                          <a:hlinkClick r:id="rId38" tooltip="Pedro Duque"/>
                        </a:rPr>
                        <a:t>Duque</a:t>
                      </a:r>
                      <a:endParaRPr lang="pt-BR" sz="1600" dirty="0">
                        <a:effectLst/>
                      </a:endParaRPr>
                    </a:p>
                  </a:txBody>
                  <a:tcPr marL="53720" marR="53720" marT="26860" marB="2686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373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92256" y="379828"/>
            <a:ext cx="10489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IGAE – INTERVENCIÓN GENERAL DE LA ADMINISTRAÇÃO DEL ESTADO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023474" y="551215"/>
            <a:ext cx="104371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                                 </a:t>
            </a:r>
            <a:br>
              <a:rPr lang="pt-BR" sz="2800" b="1" dirty="0"/>
            </a:br>
            <a:endParaRPr lang="pt-BR" sz="2800" b="1" dirty="0"/>
          </a:p>
          <a:p>
            <a:pPr algn="just"/>
            <a:r>
              <a:rPr lang="pt-BR" sz="2800" b="1" dirty="0"/>
              <a:t>A Intervenção Geral da Administração do Estado é o órgão de controle interno do setor público estatal e o centro de direção e gestão da contabilidade pública (Administração Central, Comunidades Autônomas, Corporações Locais e Seguridade Social).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082319" y="3851627"/>
            <a:ext cx="1795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/>
              <a:t>FUNÇÕES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023474" y="5078437"/>
            <a:ext cx="27126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pt-BR" sz="2400" b="1" dirty="0"/>
              <a:t> AUDITORIA</a:t>
            </a:r>
          </a:p>
          <a:p>
            <a:endParaRPr lang="pt-BR" sz="2400" b="1" dirty="0"/>
          </a:p>
          <a:p>
            <a:endParaRPr lang="pt-BR" sz="2400" b="1" dirty="0"/>
          </a:p>
          <a:p>
            <a:r>
              <a:rPr lang="pt-BR" sz="2400" b="1" dirty="0"/>
              <a:t>2)   CONTABILIDADE</a:t>
            </a:r>
          </a:p>
        </p:txBody>
      </p:sp>
    </p:spTree>
    <p:extLst>
      <p:ext uri="{BB962C8B-B14F-4D97-AF65-F5344CB8AC3E}">
        <p14:creationId xmlns:p14="http://schemas.microsoft.com/office/powerpoint/2010/main" val="33305703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92256" y="1122401"/>
            <a:ext cx="103025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Como órgão de controle, o IGAE é responsável por verificar, por meio do controle prévio da legalidade, do controle financeiro permanente, da auditoria pública e do controle financeiro dos subsídios, que a atividade econômico-financeira do setor público estatal está em conformidade com os princípios de legalidade, economia, eficiência e eficácia.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092256" y="379828"/>
            <a:ext cx="10609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IGAE – INTERVENCIÓN GENERAL DE LA ADMINISTRACIÓN DEL ESTADO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089409" y="4135902"/>
            <a:ext cx="109251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1 – CONTROLE PRÉVIO DA LEGALIDADE (DESTAQUE)</a:t>
            </a:r>
          </a:p>
          <a:p>
            <a:endParaRPr lang="pt-BR" b="1" dirty="0"/>
          </a:p>
          <a:p>
            <a:r>
              <a:rPr lang="pt-BR" b="1" dirty="0"/>
              <a:t>2 – CONTROLE FINANCEIRO PERMANENTE (INTENSO)</a:t>
            </a:r>
          </a:p>
          <a:p>
            <a:endParaRPr lang="pt-BR" b="1" dirty="0"/>
          </a:p>
          <a:p>
            <a:r>
              <a:rPr lang="pt-BR" b="1" dirty="0"/>
              <a:t>3 – AUDITORIA PÚBLICA (INCLUINDO AUDITORIA DE CONTAS) – REALIZADA POR MEIO DAS OFICINAS NACIONAIS</a:t>
            </a:r>
          </a:p>
          <a:p>
            <a:r>
              <a:rPr lang="pt-BR" b="1" dirty="0"/>
              <a:t>DE AUDITORIA (SIMILARES A NOSSAS CISET’S) OU PELA PRÓPRIA INTERVENTORIA</a:t>
            </a:r>
          </a:p>
          <a:p>
            <a:endParaRPr lang="pt-BR" b="1" dirty="0"/>
          </a:p>
          <a:p>
            <a:r>
              <a:rPr lang="pt-BR" b="1" dirty="0"/>
              <a:t>4  - CONTROLE FINANCEIRO DOS SUBSÍDIOS </a:t>
            </a:r>
          </a:p>
        </p:txBody>
      </p:sp>
    </p:spTree>
    <p:extLst>
      <p:ext uri="{BB962C8B-B14F-4D97-AF65-F5344CB8AC3E}">
        <p14:creationId xmlns:p14="http://schemas.microsoft.com/office/powerpoint/2010/main" val="2985771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919350" y="371439"/>
            <a:ext cx="10609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IGAE – INTERVENCIÓN GENERAL DE LA ADMINISTRACIÓN DEL ESTADO</a:t>
            </a:r>
          </a:p>
        </p:txBody>
      </p:sp>
      <p:sp>
        <p:nvSpPr>
          <p:cNvPr id="5" name="CaixaDeTexto 4"/>
          <p:cNvSpPr txBox="1"/>
          <p:nvPr/>
        </p:nvSpPr>
        <p:spPr>
          <a:xfrm flipH="1">
            <a:off x="1137975" y="1336431"/>
            <a:ext cx="101724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O IGAE é classificado administrativamente como um Centro Diretivo dentro do Ministério da Fazenda, com status de </a:t>
            </a:r>
            <a:r>
              <a:rPr lang="pt-BR" sz="2800" b="1" dirty="0" err="1"/>
              <a:t>Sub-Secretaria</a:t>
            </a:r>
            <a:r>
              <a:rPr lang="pt-BR" sz="2800" b="1" dirty="0"/>
              <a:t>. </a:t>
            </a:r>
          </a:p>
          <a:p>
            <a:pPr algn="just"/>
            <a:endParaRPr lang="pt-BR" sz="2800" b="1" dirty="0"/>
          </a:p>
          <a:p>
            <a:pPr algn="just"/>
            <a:r>
              <a:rPr lang="pt-BR" sz="2800" b="1" dirty="0"/>
              <a:t>As suas funções são desenvolvidas com autonomia funcional e independência profissional, apoiadas pelo corpo Superior de Interventores e Auditores de Estado, além do Corpo Técnico de Auditoria e Contabilidade.</a:t>
            </a:r>
          </a:p>
          <a:p>
            <a:pPr algn="just"/>
            <a:endParaRPr lang="pt-BR" sz="2800" b="1" dirty="0"/>
          </a:p>
          <a:p>
            <a:pPr algn="just"/>
            <a:r>
              <a:rPr lang="pt-BR" sz="2800" b="1" dirty="0"/>
              <a:t> </a:t>
            </a:r>
          </a:p>
          <a:p>
            <a:pPr algn="just"/>
            <a:endParaRPr lang="pt-BR" sz="2800" b="1" dirty="0"/>
          </a:p>
          <a:p>
            <a:pPr algn="just"/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29005446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82531" y="325880"/>
            <a:ext cx="10609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IGAE – INTERVENCIÓN GENERAL DE LA ADMINISTRACIÓN DEL ESTADO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15626" y="1420836"/>
            <a:ext cx="119643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dirty="0"/>
              <a:t>ALÉM DA INTERVENTORIA GERAL, CADA MINISTÉRIO POSSUI UMA INTERVENTORIA DELEGADA</a:t>
            </a:r>
          </a:p>
          <a:p>
            <a:pPr algn="ctr"/>
            <a:r>
              <a:rPr lang="pt-BR" sz="2400" dirty="0"/>
              <a:t>COM A ESTRUTURA A SEGUIR:</a:t>
            </a:r>
          </a:p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237957" y="3362178"/>
            <a:ext cx="36284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pt-BR" dirty="0"/>
              <a:t>CHEFATURA</a:t>
            </a:r>
          </a:p>
          <a:p>
            <a:pPr marL="342900" indent="-342900">
              <a:buAutoNum type="arabicParenR"/>
            </a:pPr>
            <a:r>
              <a:rPr lang="pt-BR" dirty="0"/>
              <a:t>ÁREA DE CONTABILIDADE</a:t>
            </a:r>
          </a:p>
          <a:p>
            <a:pPr marL="342900" indent="-342900">
              <a:buAutoNum type="arabicParenR"/>
            </a:pPr>
            <a:r>
              <a:rPr lang="pt-BR" dirty="0"/>
              <a:t>ÁREA DE FISCALIZAÇÃO</a:t>
            </a:r>
          </a:p>
          <a:p>
            <a:pPr marL="342900" indent="-342900">
              <a:buAutoNum type="arabicParenR"/>
            </a:pPr>
            <a:r>
              <a:rPr lang="pt-BR" dirty="0"/>
              <a:t>ÁREA DE CONTROLE FINANCEIRO</a:t>
            </a:r>
          </a:p>
        </p:txBody>
      </p:sp>
    </p:spTree>
    <p:extLst>
      <p:ext uri="{BB962C8B-B14F-4D97-AF65-F5344CB8AC3E}">
        <p14:creationId xmlns:p14="http://schemas.microsoft.com/office/powerpoint/2010/main" val="1804933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972488" y="1328046"/>
            <a:ext cx="573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20 HORAS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17785" y="844062"/>
            <a:ext cx="338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CURSO PRIMEIRA FASE ON-LINE   </a:t>
            </a:r>
          </a:p>
        </p:txBody>
      </p:sp>
      <p:sp>
        <p:nvSpPr>
          <p:cNvPr id="3" name="Seta para a direita 2"/>
          <p:cNvSpPr/>
          <p:nvPr/>
        </p:nvSpPr>
        <p:spPr>
          <a:xfrm>
            <a:off x="4904979" y="915497"/>
            <a:ext cx="443884" cy="226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972488" y="844062"/>
            <a:ext cx="482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ALINHAMENTO E PRÉ-VISUALIZAÇÃO CONTEÚDO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894869" y="1411859"/>
            <a:ext cx="443884" cy="226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617785" y="2672862"/>
            <a:ext cx="4600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CURSO SEGUNDA FASE PRESENCIAL – MADRID  </a:t>
            </a:r>
          </a:p>
        </p:txBody>
      </p:sp>
      <p:sp>
        <p:nvSpPr>
          <p:cNvPr id="8" name="Seta para a direita 7"/>
          <p:cNvSpPr/>
          <p:nvPr/>
        </p:nvSpPr>
        <p:spPr>
          <a:xfrm>
            <a:off x="6363351" y="2744297"/>
            <a:ext cx="443884" cy="226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6952666" y="2672862"/>
            <a:ext cx="507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PALESTRAS / OFICINAS / VISITAS / APRESENTAÇÕES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6363351" y="3192119"/>
            <a:ext cx="443884" cy="226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6952666" y="3098721"/>
            <a:ext cx="1178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60 HORAS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6363351" y="3654140"/>
            <a:ext cx="443884" cy="226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6952666" y="3582705"/>
            <a:ext cx="3077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18 A 31 DE OUTUBRO DE 2018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564DEA2-852D-439C-B2B2-354B53942C1F}"/>
              </a:ext>
            </a:extLst>
          </p:cNvPr>
          <p:cNvSpPr txBox="1"/>
          <p:nvPr/>
        </p:nvSpPr>
        <p:spPr>
          <a:xfrm>
            <a:off x="2457974" y="5343787"/>
            <a:ext cx="64259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20</a:t>
            </a:r>
            <a:r>
              <a:rPr lang="pt-BR" sz="3200" dirty="0"/>
              <a:t> </a:t>
            </a:r>
            <a:r>
              <a:rPr lang="pt-BR" sz="3200" b="1" dirty="0"/>
              <a:t>VAGAS</a:t>
            </a:r>
          </a:p>
          <a:p>
            <a:pPr algn="ctr"/>
            <a:r>
              <a:rPr lang="pt-BR" sz="3200" b="1" dirty="0"/>
              <a:t>5 SUPLENTES</a:t>
            </a:r>
          </a:p>
        </p:txBody>
      </p:sp>
      <p:sp>
        <p:nvSpPr>
          <p:cNvPr id="15" name="Seta para a direita 5">
            <a:extLst>
              <a:ext uri="{FF2B5EF4-FFF2-40B4-BE49-F238E27FC236}">
                <a16:creationId xmlns:a16="http://schemas.microsoft.com/office/drawing/2014/main" id="{F5BAA3C8-C389-4727-92CA-9D9A3825071A}"/>
              </a:ext>
            </a:extLst>
          </p:cNvPr>
          <p:cNvSpPr/>
          <p:nvPr/>
        </p:nvSpPr>
        <p:spPr>
          <a:xfrm>
            <a:off x="4883167" y="1815898"/>
            <a:ext cx="443884" cy="226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5805A2C-E050-4868-ACFF-BD65B6B1C208}"/>
              </a:ext>
            </a:extLst>
          </p:cNvPr>
          <p:cNvSpPr txBox="1"/>
          <p:nvPr/>
        </p:nvSpPr>
        <p:spPr>
          <a:xfrm>
            <a:off x="5973660" y="1773638"/>
            <a:ext cx="455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24 DE SETEMBRO A 05 DE OUTUBRO DE 2018 </a:t>
            </a:r>
          </a:p>
        </p:txBody>
      </p:sp>
    </p:spTree>
    <p:extLst>
      <p:ext uri="{BB962C8B-B14F-4D97-AF65-F5344CB8AC3E}">
        <p14:creationId xmlns:p14="http://schemas.microsoft.com/office/powerpoint/2010/main" val="8981783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92256" y="379828"/>
            <a:ext cx="10489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IGAE – INTERVENCIÓN GENERAL DE LA ADMINISTRAÇÃO DEL ESTADO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788682" y="1280159"/>
            <a:ext cx="60555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PRINCIPAIS FUNÇÕES DE CONTROLE INTERNO</a:t>
            </a:r>
            <a:r>
              <a:rPr lang="pt-BR" sz="2400" dirty="0"/>
              <a:t> </a:t>
            </a:r>
          </a:p>
          <a:p>
            <a:pPr algn="ctr"/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35306" y="1804868"/>
            <a:ext cx="115825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arenR"/>
            </a:pPr>
            <a:r>
              <a:rPr lang="pt-BR" sz="2000" b="1" dirty="0">
                <a:solidFill>
                  <a:srgbClr val="FFC000"/>
                </a:solidFill>
              </a:rPr>
              <a:t>FUNÇÃO INTERVENTORA </a:t>
            </a:r>
            <a:r>
              <a:rPr lang="pt-BR" sz="2000" dirty="0"/>
              <a:t>– FISCALIZAÇÃO PRÉVIA DA LEGALIDADE DE TODOS OS ATOS ADMINISTRATIVOS  QUE GEREM DESEMBOLSOS IGUAIS OU ACIMA DE € 50.000,00 E  FISCALIZAÇÃO PRÉVIA ALEATÓRIA DE ATOS ADMINISTRATIVOS QUE GEREM DESEMBOLSO ABAIXO DE € 50.000,00.</a:t>
            </a:r>
          </a:p>
          <a:p>
            <a:pPr algn="just"/>
            <a:endParaRPr lang="pt-BR" sz="2000" dirty="0"/>
          </a:p>
          <a:p>
            <a:pPr marL="342900" indent="-342900" algn="just">
              <a:buAutoNum type="arabicParenR" startAt="2"/>
            </a:pPr>
            <a:r>
              <a:rPr lang="pt-BR" sz="2000" b="1" dirty="0">
                <a:solidFill>
                  <a:srgbClr val="FFC000"/>
                </a:solidFill>
              </a:rPr>
              <a:t>CONTROLE FINANCEIRO PERMANENTE </a:t>
            </a:r>
            <a:r>
              <a:rPr lang="pt-BR" sz="2000" dirty="0"/>
              <a:t>– VERIFICAR DE FORMA CONTÍNUA A SITUAÇÃO E O FUNCIONAMENTO DAS ENTIDADES DO SETOR PÚBLICO ESTATAL NO ASPECTO ECONÔMICO-FINANCEIRO, PARA COMPROVAR O CUMPLIMENTO DAS NORMAS E SE SUA GESTÃO SE AJUSTA AOS PRINCÍPIOS DA BOA GESTÃO FINANCEIRA.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2.1 – Verificação do cumprimento das normativas  e  procedimentos que não foram objeto da Função Interventora.</a:t>
            </a:r>
          </a:p>
          <a:p>
            <a:pPr algn="just"/>
            <a:r>
              <a:rPr lang="pt-BR" sz="2000" dirty="0"/>
              <a:t>2.2 -  Rastreamento da execução orçamentária e verificação do cumprimento dos objetivos orçamentários.</a:t>
            </a:r>
          </a:p>
          <a:p>
            <a:pPr algn="just"/>
            <a:r>
              <a:rPr lang="pt-BR" sz="2000" dirty="0"/>
              <a:t>2.3 -  Análise das operações e procedimentos no tocante a sua adequação aos princípios da boa gestão.</a:t>
            </a:r>
          </a:p>
          <a:p>
            <a:pPr algn="just"/>
            <a:r>
              <a:rPr lang="pt-BR" sz="2000" dirty="0"/>
              <a:t>2.4 -  Determinação da dívida de cada Ministério não contabilizada no encerramento do exercício.</a:t>
            </a:r>
          </a:p>
          <a:p>
            <a:pPr algn="just"/>
            <a:r>
              <a:rPr lang="pt-BR" sz="2000" dirty="0"/>
              <a:t>2.5 – Envio ao Conselho de Ministros de informes anuais com os principais resultados obtidos.</a:t>
            </a:r>
          </a:p>
        </p:txBody>
      </p:sp>
    </p:spTree>
    <p:extLst>
      <p:ext uri="{BB962C8B-B14F-4D97-AF65-F5344CB8AC3E}">
        <p14:creationId xmlns:p14="http://schemas.microsoft.com/office/powerpoint/2010/main" val="389701822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92256" y="379828"/>
            <a:ext cx="10489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IGAE – INTERVENCIÓN GENERAL DE LA ADMINISTRAÇÃO DEL ESTADO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730625" y="903048"/>
            <a:ext cx="60555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PRINCIPAIS FUNÇÕES DE CONTROLE INTERNO</a:t>
            </a:r>
            <a:r>
              <a:rPr lang="pt-BR" sz="2400" dirty="0"/>
              <a:t> </a:t>
            </a:r>
          </a:p>
          <a:p>
            <a:pPr algn="ctr"/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59534" y="1529097"/>
            <a:ext cx="115825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>
                <a:solidFill>
                  <a:srgbClr val="FFC000"/>
                </a:solidFill>
              </a:rPr>
              <a:t>3) AUDITORIA PÚBLICA </a:t>
            </a:r>
            <a:r>
              <a:rPr lang="pt-BR" sz="2000" dirty="0"/>
              <a:t>– VERIFICAR A POSTERIORI E DE FORMA SISTEMÁTICA A ATIVIDDADE ECONÔMICA-FINANCEIRA DO SETOR PÚBLICO ESTATAL, MEDIANTE A APLICAÇÃO DOS PROCEDIMENTOS DE REVISÃO SELETIVOS CONTIDOS NAS NORMAS INTERNAS DE AUDITORIA E INSTRUÇÕES GERAIS.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>
                <a:solidFill>
                  <a:srgbClr val="C00000"/>
                </a:solidFill>
              </a:rPr>
              <a:t>3.1 – AUDITORIA DE CONTAS ANUAIS </a:t>
            </a:r>
            <a:r>
              <a:rPr lang="pt-BR" sz="2000" dirty="0"/>
              <a:t>– REVISÃO DA INFORMAÇÃO CONTÁBIL COM O OBJETIVO DE COMPROVAR A SUA ADEQUAÇÃO À NORMATIVA CONTÁBIL E ORÇAMENTÁRIA APLICÁVEL.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>
                <a:solidFill>
                  <a:srgbClr val="C00000"/>
                </a:solidFill>
              </a:rPr>
              <a:t>3.2  -</a:t>
            </a:r>
            <a:r>
              <a:rPr lang="pt-BR" sz="2000" dirty="0"/>
              <a:t>   </a:t>
            </a:r>
            <a:r>
              <a:rPr lang="pt-BR" sz="2000" dirty="0">
                <a:solidFill>
                  <a:srgbClr val="C00000"/>
                </a:solidFill>
              </a:rPr>
              <a:t>AUDITORIA DE CUMPRIMENTO </a:t>
            </a:r>
            <a:r>
              <a:rPr lang="pt-BR" sz="2000" dirty="0"/>
              <a:t>– VERIFICAÇÃO DE QUE AS OPERAÇÕES E PROCEDIMENTOS DE GESTÃO FORAM DESENVOLVIDOS EM CONFORMIDADE COM AS NORMAS APLICÁVEIS.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3.3 -  </a:t>
            </a:r>
            <a:r>
              <a:rPr lang="pt-BR" sz="2000" dirty="0">
                <a:solidFill>
                  <a:srgbClr val="C00000"/>
                </a:solidFill>
              </a:rPr>
              <a:t>AUDITORIA OPERACIONAL </a:t>
            </a:r>
            <a:r>
              <a:rPr lang="pt-BR" sz="2000" dirty="0"/>
              <a:t>– EXAME DAS OPERÇÕES E PROCEDIMENTOS DE DETERMINADA ORGANIZAÇÃO, PROGRAMA OU ATIVIDADE, COM O OBJETIVO DE PROPORCIONAR UMA VALORIZAÇÃO  DE SUA RACIONALIDADE ECONÔMICO-FINANCEIRA E SUA ADEQUAÇÃO AOS PRINCÍPIOS DA BOA GESTÃO.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3.4 -  </a:t>
            </a:r>
            <a:r>
              <a:rPr lang="pt-BR" sz="2000" dirty="0">
                <a:solidFill>
                  <a:srgbClr val="C00000"/>
                </a:solidFill>
              </a:rPr>
              <a:t>AUDITORIA DE SUBVENÇÕES NACIONAIS.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3.5 -  </a:t>
            </a:r>
            <a:r>
              <a:rPr lang="pt-BR" sz="2000" dirty="0">
                <a:solidFill>
                  <a:srgbClr val="C00000"/>
                </a:solidFill>
              </a:rPr>
              <a:t>AUDITORIA DE FUNDOS  COMUNITÁRIOS.</a:t>
            </a:r>
          </a:p>
        </p:txBody>
      </p:sp>
    </p:spTree>
    <p:extLst>
      <p:ext uri="{BB962C8B-B14F-4D97-AF65-F5344CB8AC3E}">
        <p14:creationId xmlns:p14="http://schemas.microsoft.com/office/powerpoint/2010/main" val="40326561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906483" y="894749"/>
            <a:ext cx="6074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ALGUMAS FUNÇÕES </a:t>
            </a:r>
          </a:p>
        </p:txBody>
      </p:sp>
      <p:sp>
        <p:nvSpPr>
          <p:cNvPr id="3" name="Retângulo 2"/>
          <p:cNvSpPr/>
          <p:nvPr/>
        </p:nvSpPr>
        <p:spPr>
          <a:xfrm>
            <a:off x="2275208" y="433084"/>
            <a:ext cx="7594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>
                <a:solidFill>
                  <a:srgbClr val="FF0000"/>
                </a:solidFill>
              </a:rPr>
              <a:t>INTERVENÇÕES GERAIS DAS COMUNIDADES AUTÔNOMAS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33043" y="1417969"/>
            <a:ext cx="1062110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arenR"/>
            </a:pPr>
            <a:r>
              <a:rPr lang="pt-BR" b="1" dirty="0"/>
              <a:t>Gestão superior das Intervenções Delegadas e Provinciais, bem como a gestão funcional das unidades de controle interno das demais entidades.</a:t>
            </a:r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r>
              <a:rPr lang="pt-BR" b="1" dirty="0"/>
              <a:t>Controle prévio das operações de conteúdo econômico dos órgãos da Administração da Comunidade Autônoma e suas agências administrativas.</a:t>
            </a:r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r>
              <a:rPr lang="pt-BR" b="1" dirty="0"/>
              <a:t>Controle prévio das operações das entidades sujeitas ao controle financeiro determinado pela Intervenção Geral.</a:t>
            </a:r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r>
              <a:rPr lang="pt-BR" b="1" dirty="0"/>
              <a:t>Controle financeiro da Administração da Junta de Comunidade Autônoma, suas entidades instrumentais, os fundos sem personalidade jurídica e os consórcios.</a:t>
            </a:r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r>
              <a:rPr lang="pt-BR" b="1" dirty="0"/>
              <a:t>Controle financeiro das operações e subvenções financiadas com fundos europeus e subvenções financiados por impostos e recursos próprios.</a:t>
            </a:r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r>
              <a:rPr lang="pt-BR" b="1" dirty="0"/>
              <a:t>Contratação das auditorias das contas anuais das entidades instrumentais sujeitas ao controle financeiro permanente e a realização das auditorias das contas anuais das fundações do setor público foram obrigadas a serem auditadas por sua regulamentação específica, bem como a auditoria das contas anuais de fundos sem personalidade jurídica.</a:t>
            </a:r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endParaRPr lang="pt-BR" b="1" dirty="0"/>
          </a:p>
          <a:p>
            <a:pPr marL="342900" indent="-342900" algn="just">
              <a:buAutoNum type="arabicParenR"/>
            </a:pP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7710758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1389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914401" y="3021197"/>
            <a:ext cx="10156874" cy="3435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914400" y="1608291"/>
            <a:ext cx="10156874" cy="1055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3" y="1250462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14401" y="1588737"/>
            <a:ext cx="1015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PROGRAMA 1: SUBSÍDIOS PARA EMPRÉSTIMOS ACORDADOS.</a:t>
            </a:r>
          </a:p>
          <a:p>
            <a:endParaRPr lang="es-ES" dirty="0"/>
          </a:p>
          <a:p>
            <a:r>
              <a:rPr lang="pt-BR" dirty="0"/>
              <a:t>O objetivo deste programa é a manutenção dos subsídios dos empréstimos contratados anteriores.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914400" y="3021197"/>
            <a:ext cx="1015687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PROGRAMA 2: AJUDA PARA ALUGUEL DE MORADIA (VIVIENDA).</a:t>
            </a:r>
          </a:p>
          <a:p>
            <a:pPr algn="just"/>
            <a:r>
              <a:rPr lang="pt-BR" dirty="0"/>
              <a:t>O objetivo deste programa é facilitar o acesso e permanência de população de baixa renda à locação de imóveis residenciais.</a:t>
            </a:r>
          </a:p>
          <a:p>
            <a:pPr algn="just"/>
            <a:r>
              <a:rPr lang="es-ES" dirty="0"/>
              <a:t>Condições de elegibilidade: definidas pela renda familiar:</a:t>
            </a:r>
          </a:p>
          <a:p>
            <a:pPr algn="just"/>
            <a:r>
              <a:rPr lang="es-ES" dirty="0"/>
              <a:t>3  IPREM</a:t>
            </a:r>
          </a:p>
          <a:p>
            <a:pPr algn="just"/>
            <a:r>
              <a:rPr lang="es-ES" dirty="0"/>
              <a:t>4  IPREM: família numerosa e pessoas com </a:t>
            </a:r>
            <a:r>
              <a:rPr lang="pt-BR" dirty="0"/>
              <a:t>deficiência</a:t>
            </a:r>
            <a:r>
              <a:rPr lang="es-ES" dirty="0"/>
              <a:t>.</a:t>
            </a:r>
          </a:p>
          <a:p>
            <a:pPr algn="just"/>
            <a:r>
              <a:rPr lang="es-ES" dirty="0"/>
              <a:t>5  IPREM: família numerosa e pessoas com grau elevado de deficiência.</a:t>
            </a:r>
          </a:p>
          <a:p>
            <a:pPr algn="just"/>
            <a:r>
              <a:rPr lang="es-ES" dirty="0"/>
              <a:t>Faixa de aluguel: 600 a 900 euros</a:t>
            </a:r>
          </a:p>
          <a:p>
            <a:pPr algn="just"/>
            <a:r>
              <a:rPr lang="es-ES" dirty="0"/>
              <a:t>Valor da ajuda: 30 a 50% da renda familiar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IPREM: INDICADOR PÚBLICO DE RENDAS COM EFEITOS MÚLTIPLOS</a:t>
            </a:r>
          </a:p>
          <a:p>
            <a:pPr algn="just"/>
            <a:r>
              <a:rPr lang="pt-BR" sz="2400" b="1" dirty="0">
                <a:solidFill>
                  <a:srgbClr val="FF0000"/>
                </a:solidFill>
              </a:rPr>
              <a:t>IPREM mensal: 537,84 euros/mês</a:t>
            </a:r>
          </a:p>
        </p:txBody>
      </p:sp>
    </p:spTree>
    <p:extLst>
      <p:ext uri="{BB962C8B-B14F-4D97-AF65-F5344CB8AC3E}">
        <p14:creationId xmlns:p14="http://schemas.microsoft.com/office/powerpoint/2010/main" val="36260643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2426674"/>
            <a:ext cx="10156874" cy="2921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90" y="2464303"/>
            <a:ext cx="101568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PROGRAMA 3: AJUDA PARA PESSOAS EM SITUAÇÃO DE DESPEJO OU RETIRADA DE SUA HABITAÇÃO</a:t>
            </a:r>
          </a:p>
          <a:p>
            <a:pPr algn="just"/>
            <a:r>
              <a:rPr lang="pt-BR" dirty="0"/>
              <a:t>O objetivo deste programa proporcionar às pessoas que estão em situação de despejo de sua residência habitual e em situação de vulnerabilidade especial que os impede de acessar outra residência por conta própria, uma habitação em regime de aluguel social. Condições</a:t>
            </a:r>
            <a:r>
              <a:rPr lang="es-ES" dirty="0"/>
              <a:t> de elegibilidade: definidas pela renda familiar:</a:t>
            </a:r>
          </a:p>
          <a:p>
            <a:pPr algn="just"/>
            <a:r>
              <a:rPr lang="es-ES" dirty="0"/>
              <a:t>3  IPREM</a:t>
            </a:r>
          </a:p>
          <a:p>
            <a:pPr algn="just"/>
            <a:r>
              <a:rPr lang="es-ES" dirty="0"/>
              <a:t>4  IPREM: família numerosa e pessoas com </a:t>
            </a:r>
            <a:r>
              <a:rPr lang="pt-BR" dirty="0"/>
              <a:t>deficiência</a:t>
            </a:r>
            <a:r>
              <a:rPr lang="es-ES" dirty="0"/>
              <a:t>.</a:t>
            </a:r>
          </a:p>
          <a:p>
            <a:pPr algn="just"/>
            <a:r>
              <a:rPr lang="es-ES" dirty="0"/>
              <a:t>5  IPREM: família numerosa e pessoas com grau elevado de deficiência.</a:t>
            </a:r>
          </a:p>
          <a:p>
            <a:pPr algn="just"/>
            <a:r>
              <a:rPr lang="es-ES" dirty="0"/>
              <a:t>Faixa de aluguel: 400 euros.</a:t>
            </a:r>
          </a:p>
          <a:p>
            <a:pPr algn="just"/>
            <a:r>
              <a:rPr lang="es-ES" dirty="0"/>
              <a:t>Valor da ajuda: Até  100% do </a:t>
            </a:r>
            <a:r>
              <a:rPr lang="pt-BR" dirty="0"/>
              <a:t>aluguel</a:t>
            </a:r>
            <a:r>
              <a:rPr lang="es-ES" dirty="0"/>
              <a:t>.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2969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2426674"/>
            <a:ext cx="10156874" cy="2921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89" y="2426674"/>
            <a:ext cx="10156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PROGRAMA 4: Promover o parque habitacional (novo ou proveniente da reabilitação) destinado ao aluguel ou transferido em uso, tanto de propriedade pública quanto privada, durante um prazo mínimo de 25 anos.</a:t>
            </a:r>
          </a:p>
          <a:p>
            <a:pPr algn="just"/>
            <a:endParaRPr lang="pt-BR" b="1" dirty="0"/>
          </a:p>
          <a:p>
            <a:pPr algn="just"/>
            <a:r>
              <a:rPr lang="pt-BR" dirty="0"/>
              <a:t>Até 36.750 euros / habitação com um limite de 50% do investimento (até 3 IPREM – 5,5 euro / m²)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Até 31.550 euros / habitação com um limite de 40% do investimento (até 4,5 IPREM -  7,0 euro / m²)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32308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1878034"/>
            <a:ext cx="10156874" cy="4086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89" y="1888530"/>
            <a:ext cx="101568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PROGRAMA 5: Promover a melhoria da eficiência energética e sustentabilidade na habitação.</a:t>
            </a:r>
          </a:p>
          <a:p>
            <a:pPr algn="just"/>
            <a:endParaRPr lang="pt-BR" b="1" dirty="0"/>
          </a:p>
          <a:p>
            <a:pPr algn="just"/>
            <a:r>
              <a:rPr lang="pt-BR" dirty="0"/>
              <a:t>Regular ajuda financeira a obras para melhorar a eficiência energética e a sustentabilidade de habitações unifamiliares e edifícios de tipologia de residência coletiva.</a:t>
            </a:r>
          </a:p>
          <a:p>
            <a:pPr algn="just"/>
            <a:endParaRPr lang="pt-BR" b="1" dirty="0"/>
          </a:p>
          <a:p>
            <a:pPr algn="just"/>
            <a:r>
              <a:rPr lang="es-ES" dirty="0"/>
              <a:t>Limite de ajuda: Moradias unifamiliares -  Edifícios</a:t>
            </a:r>
          </a:p>
          <a:p>
            <a:pPr algn="just"/>
            <a:endParaRPr lang="pt-BR" dirty="0"/>
          </a:p>
          <a:p>
            <a:pPr algn="just"/>
            <a:r>
              <a:rPr lang="es-ES" dirty="0"/>
              <a:t>Em caráter geral: 40% do investimento.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75% do investimento em caso de gastos abaixo de 3 IPREM.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Até 12.000 euros</a:t>
            </a:r>
          </a:p>
          <a:p>
            <a:pPr algn="just"/>
            <a:r>
              <a:rPr lang="es-ES" dirty="0"/>
              <a:t>Até 18.000 euros para pessoas com deficiencia</a:t>
            </a:r>
          </a:p>
          <a:p>
            <a:pPr algn="just"/>
            <a:r>
              <a:rPr lang="es-ES" dirty="0"/>
              <a:t>Até 24.000 euros para pessoas com elevado grau de deficiencia</a:t>
            </a:r>
          </a:p>
        </p:txBody>
      </p:sp>
    </p:spTree>
    <p:extLst>
      <p:ext uri="{BB962C8B-B14F-4D97-AF65-F5344CB8AC3E}">
        <p14:creationId xmlns:p14="http://schemas.microsoft.com/office/powerpoint/2010/main" val="5514669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1878034"/>
            <a:ext cx="10156874" cy="4086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89" y="1888530"/>
            <a:ext cx="101568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PROGRAMA 6: Promoção de conservação, melhoria de segurança de uso e acessibilidade em alojamento.</a:t>
            </a:r>
          </a:p>
          <a:p>
            <a:pPr algn="just"/>
            <a:r>
              <a:rPr lang="pt-BR" dirty="0"/>
              <a:t>Financiar a execução de obras para conservação, melhorando a segurança de uso e acessibilidade universal tanto em edifícios residenciais de tipo residencial como em residências unifamiliares sejam elas urbanas ou rurais e em moradias localizadas em edifícios de tipologia residencial.</a:t>
            </a:r>
          </a:p>
          <a:p>
            <a:pPr algn="just"/>
            <a:endParaRPr lang="pt-BR" b="1" dirty="0"/>
          </a:p>
          <a:p>
            <a:pPr algn="just"/>
            <a:r>
              <a:rPr lang="es-ES" dirty="0"/>
              <a:t>Limite de ajuda: Moradias unifamiliares -  Edifícios</a:t>
            </a:r>
          </a:p>
          <a:p>
            <a:pPr algn="just"/>
            <a:endParaRPr lang="pt-BR" dirty="0"/>
          </a:p>
          <a:p>
            <a:pPr algn="just"/>
            <a:r>
              <a:rPr lang="es-ES" dirty="0"/>
              <a:t>Em caráter geral: 40% do investimento.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75% do investimento em caso de gastos abaixo de 3 IPREM ou de obras de a</a:t>
            </a:r>
            <a:r>
              <a:rPr lang="pt-BR" dirty="0"/>
              <a:t>cessibilidade quando os moradores são deficientes ou maiores de 65 anos.</a:t>
            </a:r>
            <a:endParaRPr lang="es-ES" dirty="0"/>
          </a:p>
          <a:p>
            <a:pPr algn="just"/>
            <a:r>
              <a:rPr lang="es-ES" dirty="0"/>
              <a:t>Até 8.000 euros</a:t>
            </a:r>
          </a:p>
          <a:p>
            <a:pPr algn="just"/>
            <a:r>
              <a:rPr lang="es-ES" dirty="0"/>
              <a:t>Até 14.000 euros para pessoas com deficiencia.</a:t>
            </a:r>
          </a:p>
          <a:p>
            <a:pPr algn="just"/>
            <a:r>
              <a:rPr lang="es-ES" dirty="0"/>
              <a:t>Até 17.000 euros para pessoas com elevado grau de deficiencia.</a:t>
            </a:r>
          </a:p>
        </p:txBody>
      </p:sp>
    </p:spTree>
    <p:extLst>
      <p:ext uri="{BB962C8B-B14F-4D97-AF65-F5344CB8AC3E}">
        <p14:creationId xmlns:p14="http://schemas.microsoft.com/office/powerpoint/2010/main" val="14899927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1878034"/>
            <a:ext cx="10156874" cy="4086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89" y="1888530"/>
            <a:ext cx="101568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PROGRAMA 7: Promoção da regeneração urbana e renovação.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Financiar as obras de reabilitação de edifícios residenciais e habitações individuais, bem como obras de urbanização de espaços públicos adjacentes e obras para a construção de edifícios e casas que substituam outras que tenham sido anteriormente demolidas na mesma área.</a:t>
            </a:r>
            <a:endParaRPr lang="pt-BR" b="1" dirty="0"/>
          </a:p>
          <a:p>
            <a:pPr algn="just"/>
            <a:r>
              <a:rPr lang="es-ES" dirty="0"/>
              <a:t>Limite de ajuda: Moradias unifamiliares -  Edifícios</a:t>
            </a:r>
          </a:p>
          <a:p>
            <a:pPr algn="just"/>
            <a:endParaRPr lang="pt-BR" dirty="0"/>
          </a:p>
          <a:p>
            <a:pPr algn="just"/>
            <a:r>
              <a:rPr lang="es-ES" dirty="0"/>
              <a:t>Em caráter geral: 40% do investimento.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75% do investimento em caso de gastos abaixo de 3 IPREM ou de obras de a</a:t>
            </a:r>
            <a:r>
              <a:rPr lang="pt-BR" dirty="0"/>
              <a:t>cessibilidade quando os moradores tenha mobilidade reduzida ou maiores de 65 anos.</a:t>
            </a:r>
            <a:endParaRPr lang="es-ES" dirty="0"/>
          </a:p>
          <a:p>
            <a:pPr algn="just"/>
            <a:r>
              <a:rPr lang="es-ES" dirty="0"/>
              <a:t>Reabilitação até 12.000 euros.</a:t>
            </a:r>
          </a:p>
          <a:p>
            <a:pPr algn="just"/>
            <a:r>
              <a:rPr lang="es-ES" dirty="0"/>
              <a:t>Renovação / Nova construção  até 30.000 euros.</a:t>
            </a:r>
          </a:p>
          <a:p>
            <a:pPr algn="just"/>
            <a:r>
              <a:rPr lang="es-ES" dirty="0"/>
              <a:t>Urbanização até 2.000 euros.</a:t>
            </a:r>
          </a:p>
        </p:txBody>
      </p:sp>
    </p:spTree>
    <p:extLst>
      <p:ext uri="{BB962C8B-B14F-4D97-AF65-F5344CB8AC3E}">
        <p14:creationId xmlns:p14="http://schemas.microsoft.com/office/powerpoint/2010/main" val="2723329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AE0B840-051A-467D-84B0-D97D0095A37E}"/>
              </a:ext>
            </a:extLst>
          </p:cNvPr>
          <p:cNvSpPr txBox="1"/>
          <p:nvPr/>
        </p:nvSpPr>
        <p:spPr>
          <a:xfrm>
            <a:off x="2009774" y="419450"/>
            <a:ext cx="7017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600" b="1" dirty="0"/>
              <a:t>DOCUMENTOS PARA SOLICITAÇÃO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D83059-434E-456B-8201-383189BCF6CA}"/>
              </a:ext>
            </a:extLst>
          </p:cNvPr>
          <p:cNvSpPr txBox="1"/>
          <p:nvPr/>
        </p:nvSpPr>
        <p:spPr>
          <a:xfrm>
            <a:off x="780176" y="1988191"/>
            <a:ext cx="79527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pt-BR" sz="2800" b="1" dirty="0"/>
              <a:t>Curriculum Vitae</a:t>
            </a:r>
          </a:p>
          <a:p>
            <a:pPr marL="342900" indent="-342900">
              <a:buAutoNum type="arabicParenR"/>
            </a:pPr>
            <a:r>
              <a:rPr lang="pt-BR" sz="2800" b="1" dirty="0"/>
              <a:t>Carta Aval da Instituição</a:t>
            </a:r>
          </a:p>
          <a:p>
            <a:pPr marL="342900" indent="-342900">
              <a:buAutoNum type="arabicParenR"/>
            </a:pPr>
            <a:r>
              <a:rPr lang="pt-BR" sz="2800" b="1" dirty="0"/>
              <a:t>Formulário de candidatura</a:t>
            </a:r>
          </a:p>
          <a:p>
            <a:pPr marL="342900" indent="-342900">
              <a:buAutoNum type="arabicParenR"/>
            </a:pPr>
            <a:r>
              <a:rPr lang="pt-BR" sz="2800" b="1" dirty="0"/>
              <a:t>Exposição de motivos</a:t>
            </a:r>
          </a:p>
          <a:p>
            <a:endParaRPr lang="pt-BR" sz="2800" dirty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78646356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1878034"/>
            <a:ext cx="10156874" cy="4086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89" y="1888530"/>
            <a:ext cx="101568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PROGRAMA 8: Ajuda aos jovens.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Facilitar o aproveitamento de moradia digna e adequada para jovens menores de 35 anos, seja por meio de aluguel, seja por meio de ajuda direta para a aquisição de moradias localizadas em municípios com menos de 5 mil habitantes.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Ajuda para aluguel: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Até 50% do aluguel mensal até 600 euros.</a:t>
            </a:r>
          </a:p>
          <a:p>
            <a:pPr algn="just"/>
            <a:r>
              <a:rPr lang="pt-BR" dirty="0"/>
              <a:t>Até 30% do aluguel mensal entre 601 e 900 euros.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Ajuda para aquisição: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Até 10.800 euros com limite de 20% do preço total que seja inferior a 100.000 euros.</a:t>
            </a:r>
            <a:endParaRPr lang="es-ES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255933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7189" y="1878034"/>
            <a:ext cx="10156874" cy="4086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808512" y="2099545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565243" y="407962"/>
            <a:ext cx="6560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MINISTÉRIO DO FOMENTO</a:t>
            </a:r>
          </a:p>
          <a:p>
            <a:endParaRPr lang="pt-BR" sz="2400" b="1" dirty="0">
              <a:solidFill>
                <a:srgbClr val="FF0000"/>
              </a:solidFill>
            </a:endParaRPr>
          </a:p>
          <a:p>
            <a:r>
              <a:rPr lang="pt-BR" sz="2400" b="1" dirty="0">
                <a:solidFill>
                  <a:srgbClr val="FF0000"/>
                </a:solidFill>
              </a:rPr>
              <a:t>PROGRAMAS DE APOIO A VIVENDAS (MORADIAS)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189" y="1888530"/>
            <a:ext cx="101568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PROGRAMA 9: Programa para a promoção de habitação para idosos e pessoas com deficiência.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Promover a adequação de habitação ou reabilitação para alocar por um período mínimo de 40 anos para alugar ou cessão de uso para idosos ou deficientes, com instalações e serviços comuns adaptados.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Pessoas com mais de 65 anos ou com deficiência</a:t>
            </a:r>
          </a:p>
          <a:p>
            <a:pPr algn="just"/>
            <a:r>
              <a:rPr lang="pt-BR" dirty="0"/>
              <a:t>Renda menor que 5 vezes IPREM</a:t>
            </a:r>
          </a:p>
          <a:p>
            <a:pPr algn="just"/>
            <a:r>
              <a:rPr lang="pt-BR" dirty="0"/>
              <a:t>Não possuir propriedade própria</a:t>
            </a:r>
          </a:p>
          <a:p>
            <a:pPr algn="just"/>
            <a:r>
              <a:rPr lang="pt-BR" dirty="0"/>
              <a:t>Menos de 200.000 € de patrimônio</a:t>
            </a:r>
          </a:p>
          <a:p>
            <a:pPr algn="just"/>
            <a:r>
              <a:rPr lang="pt-BR" dirty="0"/>
              <a:t>Aluguel / consignação em uso mês: até 9,5 euros / m² habitação</a:t>
            </a:r>
          </a:p>
          <a:p>
            <a:pPr algn="just"/>
            <a:endParaRPr lang="pt-BR" dirty="0"/>
          </a:p>
          <a:p>
            <a:pPr algn="just"/>
            <a:r>
              <a:rPr lang="es-ES" dirty="0"/>
              <a:t>Até 400€ / m² útil com limite de até 40% do investimento.</a:t>
            </a:r>
          </a:p>
        </p:txBody>
      </p:sp>
    </p:spTree>
    <p:extLst>
      <p:ext uri="{BB962C8B-B14F-4D97-AF65-F5344CB8AC3E}">
        <p14:creationId xmlns:p14="http://schemas.microsoft.com/office/powerpoint/2010/main" val="12403850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8756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24133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45822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1991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93939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08514" y="1502229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16487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2874" y="0"/>
            <a:ext cx="13927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1462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133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AE0B840-051A-467D-84B0-D97D0095A37E}"/>
              </a:ext>
            </a:extLst>
          </p:cNvPr>
          <p:cNvSpPr txBox="1"/>
          <p:nvPr/>
        </p:nvSpPr>
        <p:spPr>
          <a:xfrm>
            <a:off x="2796111" y="419450"/>
            <a:ext cx="5445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600" b="1" dirty="0"/>
              <a:t>DOCUMENTOS PARA ENVIO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D83059-434E-456B-8201-383189BCF6CA}"/>
              </a:ext>
            </a:extLst>
          </p:cNvPr>
          <p:cNvSpPr txBox="1"/>
          <p:nvPr/>
        </p:nvSpPr>
        <p:spPr>
          <a:xfrm>
            <a:off x="662730" y="1266738"/>
            <a:ext cx="7706277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pt-BR" sz="2400" b="1" dirty="0"/>
              <a:t>Cópia de Passaporte válido</a:t>
            </a:r>
          </a:p>
          <a:p>
            <a:pPr marL="342900" indent="-342900">
              <a:buAutoNum type="arabicParenR"/>
            </a:pPr>
            <a:r>
              <a:rPr lang="pt-BR" sz="2400" b="1" dirty="0"/>
              <a:t>Curriculum Vitae</a:t>
            </a:r>
          </a:p>
          <a:p>
            <a:pPr marL="342900" indent="-342900">
              <a:buAutoNum type="arabicParenR"/>
            </a:pPr>
            <a:r>
              <a:rPr lang="pt-BR" sz="2400" b="1" dirty="0"/>
              <a:t>Cópias dos títulos acadêmicos e diplomas / certificados</a:t>
            </a:r>
          </a:p>
          <a:p>
            <a:pPr marL="342900" indent="-342900">
              <a:buAutoNum type="arabicParenR"/>
            </a:pPr>
            <a:r>
              <a:rPr lang="pt-BR" sz="2400" b="1" dirty="0"/>
              <a:t>Certificado de conhecimento de espanhol</a:t>
            </a:r>
          </a:p>
          <a:p>
            <a:pPr marL="342900" indent="-342900">
              <a:buAutoNum type="arabicParenR"/>
            </a:pPr>
            <a:r>
              <a:rPr lang="pt-BR" sz="2400" b="1" dirty="0"/>
              <a:t>Duas fotografias 3 x 4</a:t>
            </a:r>
          </a:p>
          <a:p>
            <a:pPr marL="342900" indent="-342900">
              <a:buAutoNum type="arabicParenR"/>
            </a:pPr>
            <a:r>
              <a:rPr lang="pt-BR" sz="2400" b="1" dirty="0"/>
              <a:t>Original da Carta de Aval</a:t>
            </a:r>
          </a:p>
          <a:p>
            <a:pPr marL="342900" indent="-342900">
              <a:buAutoNum type="arabicParenR"/>
            </a:pPr>
            <a:r>
              <a:rPr lang="pt-BR" sz="2400" b="1" dirty="0"/>
              <a:t>Atestado Médico Original</a:t>
            </a:r>
          </a:p>
          <a:p>
            <a:pPr marL="342900" indent="-342900">
              <a:buAutoNum type="arabicParenR"/>
            </a:pPr>
            <a:r>
              <a:rPr lang="pt-BR" sz="2400" b="1" dirty="0"/>
              <a:t>Formulário com dados pessoais e profissionais</a:t>
            </a:r>
          </a:p>
          <a:p>
            <a:pPr marL="342900" indent="-342900">
              <a:buAutoNum type="arabicParenR"/>
            </a:pPr>
            <a:r>
              <a:rPr lang="pt-BR" sz="2400" b="1" dirty="0"/>
              <a:t>Carta de Aceitação Original</a:t>
            </a:r>
          </a:p>
          <a:p>
            <a:pPr marL="342900" indent="-342900">
              <a:buAutoNum type="arabicParenR"/>
            </a:pPr>
            <a:r>
              <a:rPr lang="pt-BR" sz="2400" b="1" dirty="0"/>
              <a:t>Declaração de Responsabilidade Original</a:t>
            </a:r>
          </a:p>
          <a:p>
            <a:pPr marL="342900" indent="-342900">
              <a:buAutoNum type="arabicParenR"/>
            </a:pPr>
            <a:r>
              <a:rPr lang="pt-BR" sz="2400" b="1" dirty="0"/>
              <a:t>Cópia do Bilhete Aéreo</a:t>
            </a:r>
          </a:p>
          <a:p>
            <a:pPr marL="342900" indent="-342900">
              <a:buAutoNum type="arabicParenR"/>
            </a:pPr>
            <a:r>
              <a:rPr lang="pt-BR" sz="2400" b="1" dirty="0"/>
              <a:t>Certificado de Residência Fiscal (RFB)</a:t>
            </a:r>
          </a:p>
          <a:p>
            <a:endParaRPr lang="pt-BR" dirty="0"/>
          </a:p>
          <a:p>
            <a:r>
              <a:rPr lang="pt-BR" sz="2400" b="1" dirty="0">
                <a:solidFill>
                  <a:srgbClr val="FF0000"/>
                </a:solidFill>
              </a:rPr>
              <a:t>Envio pelo Consulado para a AECID em Malote Diplomático</a:t>
            </a:r>
          </a:p>
          <a:p>
            <a:pPr marL="342900" indent="-342900">
              <a:buAutoNum type="arabicParenR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910112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22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442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800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04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242057" y="260435"/>
            <a:ext cx="2730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b="1" dirty="0"/>
              <a:t>BENEFÍCIOS</a:t>
            </a:r>
            <a:r>
              <a:rPr lang="pt-BR" dirty="0"/>
              <a:t> 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56602" y="1406769"/>
            <a:ext cx="107755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pt-BR" sz="2400" b="1" dirty="0"/>
              <a:t>INSCRIÇÃO E CURSO GRATUITOS</a:t>
            </a:r>
          </a:p>
          <a:p>
            <a:pPr marL="342900" indent="-342900">
              <a:buAutoNum type="alphaUcParenR"/>
            </a:pPr>
            <a:r>
              <a:rPr lang="pt-BR" sz="2400" b="1" dirty="0"/>
              <a:t>MATERIAL DIDÁTICO GRATUITO</a:t>
            </a:r>
          </a:p>
          <a:p>
            <a:pPr marL="342900" indent="-342900">
              <a:buAutoNum type="alphaUcParenR"/>
            </a:pPr>
            <a:r>
              <a:rPr lang="pt-BR" sz="2400" b="1" dirty="0"/>
              <a:t>AJUDA  DE CUSTO PARA REFEIÇÕES E DESLOCAMENTOS (€ 300,00)</a:t>
            </a:r>
          </a:p>
          <a:p>
            <a:pPr marL="342900" indent="-342900">
              <a:buAutoNum type="alphaUcParenR"/>
            </a:pPr>
            <a:r>
              <a:rPr lang="pt-BR" sz="2400" b="1" dirty="0"/>
              <a:t>HOTEL COM QUARTO INDIVIDUAL (HOTEL VILLAMADRID) COM CAFÉ DA MANHÃ</a:t>
            </a:r>
          </a:p>
          <a:p>
            <a:pPr marL="342900" indent="-342900">
              <a:buAutoNum type="alphaUcParenR"/>
            </a:pPr>
            <a:r>
              <a:rPr lang="pt-BR" sz="2400" b="1" dirty="0"/>
              <a:t>TRANSFER DIÁRIO HOTEL  X LOCAL DO CURSO X HOTEL</a:t>
            </a:r>
          </a:p>
          <a:p>
            <a:pPr marL="342900" indent="-342900">
              <a:buAutoNum type="alphaUcParenR"/>
            </a:pPr>
            <a:r>
              <a:rPr lang="pt-BR" sz="2400" b="1" dirty="0"/>
              <a:t>REFEIÇÃO COMPLETA NO LOCAL DO CURSO AO CUSTO DE € 6,60</a:t>
            </a:r>
          </a:p>
          <a:p>
            <a:pPr marL="342900" indent="-342900">
              <a:buAutoNum type="alphaUcParenR"/>
            </a:pPr>
            <a:r>
              <a:rPr lang="pt-BR" sz="2400" b="1" dirty="0"/>
              <a:t>SEGURO VIAGEM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56602" y="4712677"/>
            <a:ext cx="10100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OBS: O ÚNICO CUSTO NÃO ABSORVIDO PELAS INSTITUIÇÕES PATROCINADORAS FOI A PASSAGEM AÉREA, QUE DEVERIA SER CUSTEADA PELO ALUNO OU PELA INSTITUIÇÃO DE ORIGEM DO MESMO.</a:t>
            </a:r>
          </a:p>
        </p:txBody>
      </p:sp>
    </p:spTree>
    <p:extLst>
      <p:ext uri="{BB962C8B-B14F-4D97-AF65-F5344CB8AC3E}">
        <p14:creationId xmlns:p14="http://schemas.microsoft.com/office/powerpoint/2010/main" val="40466386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2210</TotalTime>
  <Words>4073</Words>
  <Application>Microsoft Office PowerPoint</Application>
  <PresentationFormat>Widescreen</PresentationFormat>
  <Paragraphs>480</Paragraphs>
  <Slides>83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83</vt:i4>
      </vt:variant>
    </vt:vector>
  </HeadingPairs>
  <TitlesOfParts>
    <vt:vector size="89" baseType="lpstr">
      <vt:lpstr>Arial</vt:lpstr>
      <vt:lpstr>Calibri</vt:lpstr>
      <vt:lpstr>Calibri Light</vt:lpstr>
      <vt:lpstr>Droid Serif</vt:lpstr>
      <vt:lpstr>Open Sans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fjapva@outlook.com</dc:creator>
  <cp:lastModifiedBy>Antonio Lazaro Soares do Amparo</cp:lastModifiedBy>
  <cp:revision>172</cp:revision>
  <dcterms:created xsi:type="dcterms:W3CDTF">2019-03-16T13:40:55Z</dcterms:created>
  <dcterms:modified xsi:type="dcterms:W3CDTF">2019-03-18T12:50:19Z</dcterms:modified>
</cp:coreProperties>
</file>