
<file path=[Content_Types].xml><?xml version="1.0" encoding="utf-8"?>
<Types xmlns="http://schemas.openxmlformats.org/package/2006/content-types">
  <Default Extension="gif" ContentType="video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43"/>
  </p:notesMasterIdLst>
  <p:handoutMasterIdLst>
    <p:handoutMasterId r:id="rId44"/>
  </p:handoutMasterIdLst>
  <p:sldIdLst>
    <p:sldId id="361" r:id="rId2"/>
    <p:sldId id="259" r:id="rId3"/>
    <p:sldId id="1561" r:id="rId4"/>
    <p:sldId id="1562" r:id="rId5"/>
    <p:sldId id="328" r:id="rId6"/>
    <p:sldId id="1558" r:id="rId7"/>
    <p:sldId id="354" r:id="rId8"/>
    <p:sldId id="529" r:id="rId9"/>
    <p:sldId id="258" r:id="rId10"/>
    <p:sldId id="1548" r:id="rId11"/>
    <p:sldId id="1565" r:id="rId12"/>
    <p:sldId id="519" r:id="rId13"/>
    <p:sldId id="555" r:id="rId14"/>
    <p:sldId id="556" r:id="rId15"/>
    <p:sldId id="559" r:id="rId16"/>
    <p:sldId id="560" r:id="rId17"/>
    <p:sldId id="561" r:id="rId18"/>
    <p:sldId id="564" r:id="rId19"/>
    <p:sldId id="309" r:id="rId20"/>
    <p:sldId id="351" r:id="rId21"/>
    <p:sldId id="357" r:id="rId22"/>
    <p:sldId id="1564" r:id="rId23"/>
    <p:sldId id="359" r:id="rId24"/>
    <p:sldId id="321" r:id="rId25"/>
    <p:sldId id="346" r:id="rId26"/>
    <p:sldId id="315" r:id="rId27"/>
    <p:sldId id="1566" r:id="rId28"/>
    <p:sldId id="312" r:id="rId29"/>
    <p:sldId id="271" r:id="rId30"/>
    <p:sldId id="347" r:id="rId31"/>
    <p:sldId id="1567" r:id="rId32"/>
    <p:sldId id="329" r:id="rId33"/>
    <p:sldId id="355" r:id="rId34"/>
    <p:sldId id="350" r:id="rId35"/>
    <p:sldId id="307" r:id="rId36"/>
    <p:sldId id="330" r:id="rId37"/>
    <p:sldId id="269" r:id="rId38"/>
    <p:sldId id="270" r:id="rId39"/>
    <p:sldId id="465" r:id="rId40"/>
    <p:sldId id="261" r:id="rId41"/>
    <p:sldId id="344" r:id="rId4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ilherme Guimaraes Fortuna" initials="GGF" lastIdx="1" clrIdx="0">
    <p:extLst>
      <p:ext uri="{19B8F6BF-5375-455C-9EA6-DF929625EA0E}">
        <p15:presenceInfo xmlns:p15="http://schemas.microsoft.com/office/powerpoint/2012/main" userId="S-1-5-21-2321219463-4261475146-1807988925-57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462E"/>
    <a:srgbClr val="0B0C8C"/>
    <a:srgbClr val="A5C83B"/>
    <a:srgbClr val="241E40"/>
    <a:srgbClr val="2873B6"/>
    <a:srgbClr val="206327"/>
    <a:srgbClr val="0E68A3"/>
    <a:srgbClr val="00942D"/>
    <a:srgbClr val="006B33"/>
    <a:srgbClr val="162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Estilo Claro 2 - Ênfas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8" autoAdjust="0"/>
    <p:restoredTop sz="94558"/>
  </p:normalViewPr>
  <p:slideViewPr>
    <p:cSldViewPr snapToGrid="0">
      <p:cViewPr>
        <p:scale>
          <a:sx n="50" d="100"/>
          <a:sy n="50" d="100"/>
        </p:scale>
        <p:origin x="2680" y="15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sfc-restrito\OPERA&#199;&#213;ES%20ESPECIAIS%20GABINETE\0-Administrativo\1%20-%20CONTROLE%20DE%20OPERA&#199;&#213;ES\Opera&#231;&#245;es%20em%20andamento%20-%20deflagradas%20-%20pris&#245;es%20e%20preju&#237;zo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sfc-restrito\x\OPERA&#199;&#213;ES%20ESPECIAIS%20GABINETE\0-Administrativo\3%20-%20ORGANIZA&#199;&#195;O%20GSOPE\LEVANTAMENTOS%20REALIZADOS\OPERA&#199;&#213;ES%20%20AUTORIZADAS%20(EM%20ANDAMENTO)\Opera&#231;&#245;es%20por%20&#225;rea%20(%20junho%202015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225648877223687E-2"/>
          <c:y val="7.4678338527291818E-2"/>
          <c:w val="0.94977438534468905"/>
          <c:h val="0.8323285025989268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DEFLAGRADAS!$P$5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9215686274509803E-3"/>
                  <c:y val="-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73F-4DED-A74E-B77191147C82}"/>
                </c:ext>
              </c:extLst>
            </c:dLbl>
            <c:dLbl>
              <c:idx val="1"/>
              <c:layout>
                <c:manualLayout>
                  <c:x val="0"/>
                  <c:y val="-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3F-4DED-A74E-B77191147C82}"/>
                </c:ext>
              </c:extLst>
            </c:dLbl>
            <c:dLbl>
              <c:idx val="2"/>
              <c:layout>
                <c:manualLayout>
                  <c:x val="9.9850753949873913E-4"/>
                  <c:y val="-9.2753606252907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3F-4DED-A74E-B77191147C82}"/>
                </c:ext>
              </c:extLst>
            </c:dLbl>
            <c:dLbl>
              <c:idx val="3"/>
              <c:layout>
                <c:manualLayout>
                  <c:x val="1.6400596984200504E-3"/>
                  <c:y val="-2.3188766734905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3F-4DED-A74E-B77191147C82}"/>
                </c:ext>
              </c:extLst>
            </c:dLbl>
            <c:dLbl>
              <c:idx val="4"/>
              <c:layout>
                <c:manualLayout>
                  <c:x val="3.2799135402192372E-3"/>
                  <c:y val="-1.85510864222596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3F-4DED-A74E-B77191147C82}"/>
                </c:ext>
              </c:extLst>
            </c:dLbl>
            <c:dLbl>
              <c:idx val="5"/>
              <c:layout>
                <c:manualLayout>
                  <c:x val="9.9845124537421078E-4"/>
                  <c:y val="-9.2753606252907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3F-4DED-A74E-B77191147C82}"/>
                </c:ext>
              </c:extLst>
            </c:dLbl>
            <c:dLbl>
              <c:idx val="6"/>
              <c:layout>
                <c:manualLayout>
                  <c:x val="1.30718954248366E-3"/>
                  <c:y val="-3.2463762188517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73F-4DED-A74E-B77191147C82}"/>
                </c:ext>
              </c:extLst>
            </c:dLbl>
            <c:dLbl>
              <c:idx val="7"/>
              <c:layout>
                <c:manualLayout>
                  <c:x val="2.4534976606185098E-3"/>
                  <c:y val="-7.4203250174004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73F-4DED-A74E-B77191147C82}"/>
                </c:ext>
              </c:extLst>
            </c:dLbl>
            <c:dLbl>
              <c:idx val="8"/>
              <c:layout>
                <c:manualLayout>
                  <c:x val="2.1205523222640648E-3"/>
                  <c:y val="-6.9565204689680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73F-4DED-A74E-B77191147C82}"/>
                </c:ext>
              </c:extLst>
            </c:dLbl>
            <c:dLbl>
              <c:idx val="9"/>
              <c:layout>
                <c:manualLayout>
                  <c:x val="7.3626718990223313E-4"/>
                  <c:y val="-5.56521637517446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73F-4DED-A74E-B77191147C82}"/>
                </c:ext>
              </c:extLst>
            </c:dLbl>
            <c:dLbl>
              <c:idx val="10"/>
              <c:layout>
                <c:manualLayout>
                  <c:x val="3.017664863089525E-3"/>
                  <c:y val="-4.6376803126453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73F-4DED-A74E-B77191147C82}"/>
                </c:ext>
              </c:extLst>
            </c:dLbl>
            <c:dLbl>
              <c:idx val="11"/>
              <c:layout>
                <c:manualLayout>
                  <c:x val="4.278526672839034E-3"/>
                  <c:y val="-4.63768031264538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73F-4DED-A74E-B77191147C82}"/>
                </c:ext>
              </c:extLst>
            </c:dLbl>
            <c:dLbl>
              <c:idx val="12"/>
              <c:layout>
                <c:manualLayout>
                  <c:x val="6.0500528048880627E-4"/>
                  <c:y val="-9.7391286565553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73F-4DED-A74E-B77191147C8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DEFLAGRADAS!$V$4:$AK$4</c:f>
              <c:numCache>
                <c:formatCode>General</c:formatCode>
                <c:ptCount val="16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  <c:pt idx="15">
                  <c:v>2018</c:v>
                </c:pt>
              </c:numCache>
            </c:numRef>
          </c:cat>
          <c:val>
            <c:numRef>
              <c:f>DEFLAGRADAS!$V$5:$AK$5</c:f>
              <c:numCache>
                <c:formatCode>General</c:formatCode>
                <c:ptCount val="16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8</c:v>
                </c:pt>
                <c:pt idx="5">
                  <c:v>13</c:v>
                </c:pt>
                <c:pt idx="6">
                  <c:v>12</c:v>
                </c:pt>
                <c:pt idx="7">
                  <c:v>26</c:v>
                </c:pt>
                <c:pt idx="8">
                  <c:v>25</c:v>
                </c:pt>
                <c:pt idx="9">
                  <c:v>26</c:v>
                </c:pt>
                <c:pt idx="10">
                  <c:v>21</c:v>
                </c:pt>
                <c:pt idx="11">
                  <c:v>21</c:v>
                </c:pt>
                <c:pt idx="12">
                  <c:v>32</c:v>
                </c:pt>
                <c:pt idx="13">
                  <c:v>53</c:v>
                </c:pt>
                <c:pt idx="14">
                  <c:v>68</c:v>
                </c:pt>
                <c:pt idx="15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773F-4DED-A74E-B77191147C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52736"/>
        <c:axId val="116581504"/>
        <c:axId val="0"/>
      </c:bar3DChart>
      <c:catAx>
        <c:axId val="11645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581504"/>
        <c:crosses val="autoZero"/>
        <c:auto val="1"/>
        <c:lblAlgn val="ctr"/>
        <c:lblOffset val="100"/>
        <c:noMultiLvlLbl val="0"/>
      </c:catAx>
      <c:valAx>
        <c:axId val="116581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6452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092372986280949"/>
          <c:y val="8.0025510903170671E-2"/>
          <c:w val="0.5837752248182092"/>
          <c:h val="0.69923955690752959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explosion val="6"/>
            <c:spPr>
              <a:solidFill>
                <a:srgbClr val="99CCFF"/>
              </a:solidFill>
              <a:ln>
                <a:solidFill>
                  <a:srgbClr val="91A8D1"/>
                </a:solidFill>
              </a:ln>
              <a:effectLst/>
              <a:sp3d>
                <a:contourClr>
                  <a:srgbClr val="91A8D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832-4519-AEEE-6CEC8A380B55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7832-4519-AEEE-6CEC8A380B55}"/>
              </c:ext>
            </c:extLst>
          </c:dPt>
          <c:dPt>
            <c:idx val="2"/>
            <c:bubble3D val="0"/>
            <c:spPr>
              <a:solidFill>
                <a:srgbClr val="16275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7832-4519-AEEE-6CEC8A380B55}"/>
              </c:ext>
            </c:extLst>
          </c:dPt>
          <c:dPt>
            <c:idx val="3"/>
            <c:bubble3D val="0"/>
            <c:spPr>
              <a:solidFill>
                <a:srgbClr val="0A6637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7832-4519-AEEE-6CEC8A380B55}"/>
              </c:ext>
            </c:extLst>
          </c:dPt>
          <c:dLbls>
            <c:dLbl>
              <c:idx val="0"/>
              <c:layout>
                <c:manualLayout>
                  <c:x val="-0.13252618817829898"/>
                  <c:y val="6.1101945546018617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SAÚDE</a:t>
                    </a:r>
                    <a:r>
                      <a:rPr lang="en-US" sz="1600" b="1" baseline="0" dirty="0">
                        <a:solidFill>
                          <a:schemeClr val="bg1"/>
                        </a:solidFill>
                      </a:rPr>
                      <a:t> 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27%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32-4519-AEEE-6CEC8A380B55}"/>
                </c:ext>
              </c:extLst>
            </c:dLbl>
            <c:dLbl>
              <c:idx val="1"/>
              <c:layout>
                <c:manualLayout>
                  <c:x val="-0.13388353976702769"/>
                  <c:y val="-0.17707778682998149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21%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32-4519-AEEE-6CEC8A380B55}"/>
                </c:ext>
              </c:extLst>
            </c:dLbl>
            <c:dLbl>
              <c:idx val="2"/>
              <c:layout>
                <c:manualLayout>
                  <c:x val="0.13602293085912809"/>
                  <c:y val="-0.25847588048313136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SAÚDE/EDUCAÇÃO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21%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32-4519-AEEE-6CEC8A380B55}"/>
                </c:ext>
              </c:extLst>
            </c:dLbl>
            <c:dLbl>
              <c:idx val="3"/>
              <c:layout>
                <c:manualLayout>
                  <c:x val="0.17388199076068728"/>
                  <c:y val="7.0776515123039188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DEMAIS</a:t>
                    </a:r>
                    <a:r>
                      <a:rPr lang="en-US" sz="1600" b="1" baseline="0" dirty="0">
                        <a:solidFill>
                          <a:schemeClr val="bg1"/>
                        </a:solidFill>
                      </a:rPr>
                      <a:t> ÁREAS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31%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832-4519-AEEE-6CEC8A380B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Plan1!$E$180:$H$180</c:f>
              <c:strCache>
                <c:ptCount val="4"/>
                <c:pt idx="0">
                  <c:v>Saúde</c:v>
                </c:pt>
                <c:pt idx="1">
                  <c:v>Educação</c:v>
                </c:pt>
                <c:pt idx="2">
                  <c:v>Sáude/Educação</c:v>
                </c:pt>
                <c:pt idx="3">
                  <c:v>Demais Áreas</c:v>
                </c:pt>
              </c:strCache>
            </c:strRef>
          </c:cat>
          <c:val>
            <c:numRef>
              <c:f>Plan1!$E$181:$H$181</c:f>
              <c:numCache>
                <c:formatCode>General</c:formatCode>
                <c:ptCount val="4"/>
                <c:pt idx="0">
                  <c:v>53</c:v>
                </c:pt>
                <c:pt idx="1">
                  <c:v>24</c:v>
                </c:pt>
                <c:pt idx="2">
                  <c:v>41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832-4519-AEEE-6CEC8A380B5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6E4B74-3466-487E-A6BE-EAE5251AE037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1E818E14-6473-44A1-964D-BFA70E6A5DBD}">
      <dgm:prSet phldrT="[Texto]" custT="1"/>
      <dgm:spPr/>
      <dgm:t>
        <a:bodyPr/>
        <a:lstStyle/>
        <a:p>
          <a:r>
            <a:rPr lang="pt-BR" sz="2400" b="1"/>
            <a:t>Passivos de</a:t>
          </a:r>
        </a:p>
        <a:p>
          <a:r>
            <a:rPr lang="pt-BR" sz="2400" b="1"/>
            <a:t>Convênios</a:t>
          </a:r>
        </a:p>
      </dgm:t>
    </dgm:pt>
    <dgm:pt modelId="{D15A06A2-414B-4285-A110-A7E035EAE3EC}" type="parTrans" cxnId="{157FD4F7-1021-43A2-843B-6C926424EEB5}">
      <dgm:prSet/>
      <dgm:spPr/>
      <dgm:t>
        <a:bodyPr/>
        <a:lstStyle/>
        <a:p>
          <a:endParaRPr lang="pt-BR"/>
        </a:p>
      </dgm:t>
    </dgm:pt>
    <dgm:pt modelId="{B8411617-6EC2-41AD-9693-80E731D1BE77}" type="sibTrans" cxnId="{157FD4F7-1021-43A2-843B-6C926424EEB5}">
      <dgm:prSet/>
      <dgm:spPr/>
      <dgm:t>
        <a:bodyPr/>
        <a:lstStyle/>
        <a:p>
          <a:endParaRPr lang="pt-BR"/>
        </a:p>
      </dgm:t>
    </dgm:pt>
    <dgm:pt modelId="{CCC867A1-42C9-47A2-9B7D-7D9A236FAE2C}">
      <dgm:prSet phldrT="[Texto]" custT="1"/>
      <dgm:spPr/>
      <dgm:t>
        <a:bodyPr/>
        <a:lstStyle/>
        <a:p>
          <a:r>
            <a:rPr lang="pt-BR" sz="1800" b="1" dirty="0"/>
            <a:t>Trilhas de Auditoria</a:t>
          </a:r>
        </a:p>
      </dgm:t>
    </dgm:pt>
    <dgm:pt modelId="{A1556B2C-F7E1-4792-B267-4CCB21E24676}" type="parTrans" cxnId="{41249A6C-3E9E-48B0-849F-A7A8A3C4A938}">
      <dgm:prSet/>
      <dgm:spPr/>
      <dgm:t>
        <a:bodyPr/>
        <a:lstStyle/>
        <a:p>
          <a:endParaRPr lang="pt-BR"/>
        </a:p>
      </dgm:t>
    </dgm:pt>
    <dgm:pt modelId="{F9F065CC-7D10-4E87-BA96-71DE98549D22}" type="sibTrans" cxnId="{41249A6C-3E9E-48B0-849F-A7A8A3C4A938}">
      <dgm:prSet/>
      <dgm:spPr/>
      <dgm:t>
        <a:bodyPr/>
        <a:lstStyle/>
        <a:p>
          <a:endParaRPr lang="pt-BR"/>
        </a:p>
      </dgm:t>
    </dgm:pt>
    <dgm:pt modelId="{5B719F9F-B371-49C3-8131-076FB5BE4D47}" type="pres">
      <dgm:prSet presAssocID="{B36E4B74-3466-487E-A6BE-EAE5251AE03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13BD776-C86F-445F-A316-CC5C90A689D3}" type="pres">
      <dgm:prSet presAssocID="{1E818E14-6473-44A1-964D-BFA70E6A5DBD}" presName="gear1" presStyleLbl="node1" presStyleIdx="0" presStyleCnt="2">
        <dgm:presLayoutVars>
          <dgm:chMax val="1"/>
          <dgm:bulletEnabled val="1"/>
        </dgm:presLayoutVars>
      </dgm:prSet>
      <dgm:spPr/>
    </dgm:pt>
    <dgm:pt modelId="{669E7544-F413-4E4D-A0F1-71F91019AB0E}" type="pres">
      <dgm:prSet presAssocID="{1E818E14-6473-44A1-964D-BFA70E6A5DBD}" presName="gear1srcNode" presStyleLbl="node1" presStyleIdx="0" presStyleCnt="2"/>
      <dgm:spPr/>
    </dgm:pt>
    <dgm:pt modelId="{12B5313F-1EF9-4FCE-9DDC-7D103CCAA680}" type="pres">
      <dgm:prSet presAssocID="{1E818E14-6473-44A1-964D-BFA70E6A5DBD}" presName="gear1dstNode" presStyleLbl="node1" presStyleIdx="0" presStyleCnt="2"/>
      <dgm:spPr/>
    </dgm:pt>
    <dgm:pt modelId="{93D3C282-04ED-4B6A-AD91-A2FD6C71B59D}" type="pres">
      <dgm:prSet presAssocID="{CCC867A1-42C9-47A2-9B7D-7D9A236FAE2C}" presName="gear2" presStyleLbl="node1" presStyleIdx="1" presStyleCnt="2" custScaleX="109604">
        <dgm:presLayoutVars>
          <dgm:chMax val="1"/>
          <dgm:bulletEnabled val="1"/>
        </dgm:presLayoutVars>
      </dgm:prSet>
      <dgm:spPr/>
    </dgm:pt>
    <dgm:pt modelId="{620B6253-03CD-49B0-BA62-2D40E2E8F3A4}" type="pres">
      <dgm:prSet presAssocID="{CCC867A1-42C9-47A2-9B7D-7D9A236FAE2C}" presName="gear2srcNode" presStyleLbl="node1" presStyleIdx="1" presStyleCnt="2"/>
      <dgm:spPr/>
    </dgm:pt>
    <dgm:pt modelId="{77ECCBB7-C6D0-44E9-BB47-B793AED8C6F4}" type="pres">
      <dgm:prSet presAssocID="{CCC867A1-42C9-47A2-9B7D-7D9A236FAE2C}" presName="gear2dstNode" presStyleLbl="node1" presStyleIdx="1" presStyleCnt="2"/>
      <dgm:spPr/>
    </dgm:pt>
    <dgm:pt modelId="{7D69C0E4-BF8A-4096-A22D-520C0941EFED}" type="pres">
      <dgm:prSet presAssocID="{B8411617-6EC2-41AD-9693-80E731D1BE77}" presName="connector1" presStyleLbl="sibTrans2D1" presStyleIdx="0" presStyleCnt="2"/>
      <dgm:spPr/>
    </dgm:pt>
    <dgm:pt modelId="{EEA22EDB-5E13-4165-A16E-58B076A163BD}" type="pres">
      <dgm:prSet presAssocID="{F9F065CC-7D10-4E87-BA96-71DE98549D22}" presName="connector2" presStyleLbl="sibTrans2D1" presStyleIdx="1" presStyleCnt="2"/>
      <dgm:spPr/>
    </dgm:pt>
  </dgm:ptLst>
  <dgm:cxnLst>
    <dgm:cxn modelId="{89E36519-8304-4267-BBB6-880185B55E80}" type="presOf" srcId="{CCC867A1-42C9-47A2-9B7D-7D9A236FAE2C}" destId="{620B6253-03CD-49B0-BA62-2D40E2E8F3A4}" srcOrd="1" destOrd="0" presId="urn:microsoft.com/office/officeart/2005/8/layout/gear1"/>
    <dgm:cxn modelId="{2C1F1F67-AB97-41A0-AB09-B41C47738DA7}" type="presOf" srcId="{B36E4B74-3466-487E-A6BE-EAE5251AE037}" destId="{5B719F9F-B371-49C3-8131-076FB5BE4D47}" srcOrd="0" destOrd="0" presId="urn:microsoft.com/office/officeart/2005/8/layout/gear1"/>
    <dgm:cxn modelId="{41249A6C-3E9E-48B0-849F-A7A8A3C4A938}" srcId="{B36E4B74-3466-487E-A6BE-EAE5251AE037}" destId="{CCC867A1-42C9-47A2-9B7D-7D9A236FAE2C}" srcOrd="1" destOrd="0" parTransId="{A1556B2C-F7E1-4792-B267-4CCB21E24676}" sibTransId="{F9F065CC-7D10-4E87-BA96-71DE98549D22}"/>
    <dgm:cxn modelId="{BE70C78F-D6C4-4249-A302-C0A675C83994}" type="presOf" srcId="{1E818E14-6473-44A1-964D-BFA70E6A5DBD}" destId="{E13BD776-C86F-445F-A316-CC5C90A689D3}" srcOrd="0" destOrd="0" presId="urn:microsoft.com/office/officeart/2005/8/layout/gear1"/>
    <dgm:cxn modelId="{09786996-67C3-4BE5-8789-EA5FD8F235D3}" type="presOf" srcId="{1E818E14-6473-44A1-964D-BFA70E6A5DBD}" destId="{12B5313F-1EF9-4FCE-9DDC-7D103CCAA680}" srcOrd="2" destOrd="0" presId="urn:microsoft.com/office/officeart/2005/8/layout/gear1"/>
    <dgm:cxn modelId="{93B5EDB5-2DE7-42EF-B07B-C685CE86A326}" type="presOf" srcId="{B8411617-6EC2-41AD-9693-80E731D1BE77}" destId="{7D69C0E4-BF8A-4096-A22D-520C0941EFED}" srcOrd="0" destOrd="0" presId="urn:microsoft.com/office/officeart/2005/8/layout/gear1"/>
    <dgm:cxn modelId="{6964EFC4-3B23-4288-91B8-2AD74A7DB9CC}" type="presOf" srcId="{CCC867A1-42C9-47A2-9B7D-7D9A236FAE2C}" destId="{93D3C282-04ED-4B6A-AD91-A2FD6C71B59D}" srcOrd="0" destOrd="0" presId="urn:microsoft.com/office/officeart/2005/8/layout/gear1"/>
    <dgm:cxn modelId="{B225F3CA-50C0-4960-85C0-2987E680C092}" type="presOf" srcId="{1E818E14-6473-44A1-964D-BFA70E6A5DBD}" destId="{669E7544-F413-4E4D-A0F1-71F91019AB0E}" srcOrd="1" destOrd="0" presId="urn:microsoft.com/office/officeart/2005/8/layout/gear1"/>
    <dgm:cxn modelId="{F05E0DCB-678C-4F58-B1B8-CDEE02769733}" type="presOf" srcId="{F9F065CC-7D10-4E87-BA96-71DE98549D22}" destId="{EEA22EDB-5E13-4165-A16E-58B076A163BD}" srcOrd="0" destOrd="0" presId="urn:microsoft.com/office/officeart/2005/8/layout/gear1"/>
    <dgm:cxn modelId="{B802E0DC-9DC5-49F0-9433-33F17D4A3A98}" type="presOf" srcId="{CCC867A1-42C9-47A2-9B7D-7D9A236FAE2C}" destId="{77ECCBB7-C6D0-44E9-BB47-B793AED8C6F4}" srcOrd="2" destOrd="0" presId="urn:microsoft.com/office/officeart/2005/8/layout/gear1"/>
    <dgm:cxn modelId="{157FD4F7-1021-43A2-843B-6C926424EEB5}" srcId="{B36E4B74-3466-487E-A6BE-EAE5251AE037}" destId="{1E818E14-6473-44A1-964D-BFA70E6A5DBD}" srcOrd="0" destOrd="0" parTransId="{D15A06A2-414B-4285-A110-A7E035EAE3EC}" sibTransId="{B8411617-6EC2-41AD-9693-80E731D1BE77}"/>
    <dgm:cxn modelId="{87D45EC4-A426-462C-B4D6-BDE3E4976D2D}" type="presParOf" srcId="{5B719F9F-B371-49C3-8131-076FB5BE4D47}" destId="{E13BD776-C86F-445F-A316-CC5C90A689D3}" srcOrd="0" destOrd="0" presId="urn:microsoft.com/office/officeart/2005/8/layout/gear1"/>
    <dgm:cxn modelId="{395B67DD-6D36-4A95-9DE8-CDA0A9E35E3B}" type="presParOf" srcId="{5B719F9F-B371-49C3-8131-076FB5BE4D47}" destId="{669E7544-F413-4E4D-A0F1-71F91019AB0E}" srcOrd="1" destOrd="0" presId="urn:microsoft.com/office/officeart/2005/8/layout/gear1"/>
    <dgm:cxn modelId="{EBFE68D4-4CDD-4E4C-A5A7-48DF6AA2EEFB}" type="presParOf" srcId="{5B719F9F-B371-49C3-8131-076FB5BE4D47}" destId="{12B5313F-1EF9-4FCE-9DDC-7D103CCAA680}" srcOrd="2" destOrd="0" presId="urn:microsoft.com/office/officeart/2005/8/layout/gear1"/>
    <dgm:cxn modelId="{C75232E9-D0EF-4E82-AF2D-53D665BDF8F4}" type="presParOf" srcId="{5B719F9F-B371-49C3-8131-076FB5BE4D47}" destId="{93D3C282-04ED-4B6A-AD91-A2FD6C71B59D}" srcOrd="3" destOrd="0" presId="urn:microsoft.com/office/officeart/2005/8/layout/gear1"/>
    <dgm:cxn modelId="{FD33CFC6-C96F-457F-9776-3E8CD3DF2F8A}" type="presParOf" srcId="{5B719F9F-B371-49C3-8131-076FB5BE4D47}" destId="{620B6253-03CD-49B0-BA62-2D40E2E8F3A4}" srcOrd="4" destOrd="0" presId="urn:microsoft.com/office/officeart/2005/8/layout/gear1"/>
    <dgm:cxn modelId="{EDFCF049-6FE4-4CBD-BBC1-F8AEC86ACBE9}" type="presParOf" srcId="{5B719F9F-B371-49C3-8131-076FB5BE4D47}" destId="{77ECCBB7-C6D0-44E9-BB47-B793AED8C6F4}" srcOrd="5" destOrd="0" presId="urn:microsoft.com/office/officeart/2005/8/layout/gear1"/>
    <dgm:cxn modelId="{E8F796F7-2F2C-4598-9914-3848D080130E}" type="presParOf" srcId="{5B719F9F-B371-49C3-8131-076FB5BE4D47}" destId="{7D69C0E4-BF8A-4096-A22D-520C0941EFED}" srcOrd="6" destOrd="0" presId="urn:microsoft.com/office/officeart/2005/8/layout/gear1"/>
    <dgm:cxn modelId="{1B3DF18D-FBBE-4A74-B68D-2C970859FAB7}" type="presParOf" srcId="{5B719F9F-B371-49C3-8131-076FB5BE4D47}" destId="{EEA22EDB-5E13-4165-A16E-58B076A163BD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3BD776-C86F-445F-A316-CC5C90A689D3}">
      <dsp:nvSpPr>
        <dsp:cNvPr id="0" name=""/>
        <dsp:cNvSpPr/>
      </dsp:nvSpPr>
      <dsp:spPr>
        <a:xfrm>
          <a:off x="2211493" y="1499446"/>
          <a:ext cx="2356273" cy="2356273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/>
            <a:t>Passivos de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/>
            <a:t>Convênios</a:t>
          </a:r>
        </a:p>
      </dsp:txBody>
      <dsp:txXfrm>
        <a:off x="2685209" y="2051392"/>
        <a:ext cx="1408841" cy="1211173"/>
      </dsp:txXfrm>
    </dsp:sp>
    <dsp:sp modelId="{93D3C282-04ED-4B6A-AD91-A2FD6C71B59D}">
      <dsp:nvSpPr>
        <dsp:cNvPr id="0" name=""/>
        <dsp:cNvSpPr/>
      </dsp:nvSpPr>
      <dsp:spPr>
        <a:xfrm>
          <a:off x="758281" y="942509"/>
          <a:ext cx="1878232" cy="171365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Trilhas de Auditoria</a:t>
          </a:r>
        </a:p>
      </dsp:txBody>
      <dsp:txXfrm>
        <a:off x="1213622" y="1376534"/>
        <a:ext cx="967550" cy="845603"/>
      </dsp:txXfrm>
    </dsp:sp>
    <dsp:sp modelId="{7D69C0E4-BF8A-4096-A22D-520C0941EFED}">
      <dsp:nvSpPr>
        <dsp:cNvPr id="0" name=""/>
        <dsp:cNvSpPr/>
      </dsp:nvSpPr>
      <dsp:spPr>
        <a:xfrm>
          <a:off x="2322687" y="1096857"/>
          <a:ext cx="2898215" cy="2898215"/>
        </a:xfrm>
        <a:prstGeom prst="circularArrow">
          <a:avLst>
            <a:gd name="adj1" fmla="val 4878"/>
            <a:gd name="adj2" fmla="val 312630"/>
            <a:gd name="adj3" fmla="val 3150016"/>
            <a:gd name="adj4" fmla="val 15211337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A22EDB-5E13-4165-A16E-58B076A163BD}">
      <dsp:nvSpPr>
        <dsp:cNvPr id="0" name=""/>
        <dsp:cNvSpPr/>
      </dsp:nvSpPr>
      <dsp:spPr>
        <a:xfrm>
          <a:off x="537086" y="562957"/>
          <a:ext cx="2191334" cy="219133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8515D-69AE-44D4-9282-744081F6226F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87C47-FCF5-44F8-8CA4-37794C83D3D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68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6E44-5743-4DD5-A6D9-6A570AAF8DDA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90407-50E1-48C0-946E-284B06A34D3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9528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dirty="0"/>
              <a:t>Essa figura ilustra bem o reposicionamento da CGU:</a:t>
            </a:r>
          </a:p>
          <a:p>
            <a:endParaRPr lang="pt-BR" dirty="0"/>
          </a:p>
          <a:p>
            <a:pPr marL="171450" indent="-171450">
              <a:buFontTx/>
              <a:buChar char="-"/>
            </a:pPr>
            <a:r>
              <a:rPr lang="pt-BR" dirty="0"/>
              <a:t>Antes o foco era o passado, ou seja, os trabalhos basicamente olhavam os processos para buscar o que aconteceu errado....</a:t>
            </a:r>
          </a:p>
          <a:p>
            <a:pPr marL="0" indent="0">
              <a:buFontTx/>
              <a:buNone/>
            </a:pPr>
            <a:endParaRPr lang="pt-BR" dirty="0"/>
          </a:p>
          <a:p>
            <a:pPr marL="171450" indent="-171450">
              <a:buFontTx/>
              <a:buChar char="-"/>
            </a:pPr>
            <a:r>
              <a:rPr lang="pt-BR" dirty="0"/>
              <a:t>Agora, o foco é no futuro, olhando para frente, apoiando o aprimoramento da governança, da gestão de riscos e dos controles, com foco no atingimento dos objetivos do estado brasileiro</a:t>
            </a:r>
          </a:p>
          <a:p>
            <a:pPr marL="0" indent="0">
              <a:buFontTx/>
              <a:buNone/>
            </a:pPr>
            <a:endParaRPr lang="pt-BR" dirty="0"/>
          </a:p>
          <a:p>
            <a:pPr marL="0" indent="0">
              <a:buFontTx/>
              <a:buNone/>
            </a:pPr>
            <a:r>
              <a:rPr lang="pt-BR" dirty="0"/>
              <a:t> MAS, sem esquecer de com a “ponta de olho” verificar o retrovisor, atento à ocorrência de desvios ou fraudes</a:t>
            </a:r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Destaca-se a participação da CGU nos seguintes fóruns relacionados com o aprimoramento da governança no Poder Executivo Federal, os quais estão em concordância com o disposto no Decreto n° 9.203/2017:</a:t>
            </a:r>
          </a:p>
          <a:p>
            <a:r>
              <a:rPr lang="pt-BR" dirty="0"/>
              <a:t>Comitê Interministerial de Governança (</a:t>
            </a:r>
            <a:r>
              <a:rPr lang="pt-BR" i="1" dirty="0"/>
              <a:t>CIG</a:t>
            </a:r>
            <a:r>
              <a:rPr lang="pt-BR" dirty="0"/>
              <a:t>)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Conselho de Monitoramento e Avaliação de Políticas Públicas (CMAP):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- o Comitê de Monitoramento e Avaliação de Gastos Diretos, com a finalidade de prover suporte técnico às atribuições do Conselho de Monitoramento e Avaliação de Políticas Públicas no que se refere às políticas públicas financiadas por gastos diretos; e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 - o Comitê de Monitoramento e Avaliação dos Subsídios da União, com a finalidade de prover suporte técnico às atribuições do Conselho de Monitoramento e Avaliação de Políticas Públicas no que se refere às políticas públicas financiadas por subsídios da União.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0892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Trilhas de Auditoria de Pessoal (SIAPE) 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Trilhas de Auditoria de Pessoal representam uma ferramenta/mecanismo que viabiliza a coleta de evidências por dados pré-existentes (cruzamento de informações contidas nas bases de dados da Previdência Social e do Sistema Integrado de Administração de Recursos Humanos - SIAPE) que demonstram situações de inconsistências cadastrais e/ou de pagamentos que se revelam incompatíveis com o ordenamento legal.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Foram criadas 94 trilhas de auditoria de pessoal, com um total de 148.833 ocorrências com possíveis inconsistências, que até 04 de julho de 2019, 99,36% destas haviam sido justificadas pelos gestores. A CGU está migrando as informações sobre trilhas de pessoal do Sistema de Trilhas de Auditoria (STA), descontinuado em agosto de 2019 para o e-Aud. Por uma questão de capacidade operacional serão migradas apenas algumas trilhas, algo em torno de quinze trilhas. 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Trilhas de Auditoria de Pessoal Estatais (CLT) 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Controladoria-Geral da União (CGU) iniciou em julho de 2019, os trabalhos de desenvolvimento e execução de trilhas de auditoria de pessoal na Furnas Centrais Elétricas (Furnas) e na Empresa Brasileira de Serviços Hospitalares (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Ebserh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como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piloto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projeto "Trilhas de Pessoal da CLT", desenvolvido pela CGU.  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objetivo do projeto "Trilhas de Pessoal da CLT" consiste em implantar uma estratégia de auditoria de pessoal, com elaboração de trilhas de auditoria de pessoal e posterior repasse de tecnologia para a entidade auditada. A partir da execução das trilhas, as inconsistências identificadas deverão ser objeto de exame e justificativas por parte das estatais, e posteriormente submetidas à análise da CGU.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Ressalto que a participação da Auditoria Interna das duas empresas está sendo fundamental para o êxito do projeto, em especial no que concerne ao processo de planejamento da auditoria e à interlocução com as áreas de recursos humanos e tecnologia da informação da empresa.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9255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r>
              <a:rPr lang="pt-BR" dirty="0"/>
              <a:t>#dinheiro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78171-4324-4D28-9C00-69FBC2F2FFBF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3742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CGU desenvolveu sistema que utiliza a tecnologia de aprendizado de máquina (em inglês,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para análise automatizada das prestações de conta em transferências voluntárias da União.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 base nas características de cada convênio ou contrato de repasse, a ferramenta reconhece padrões e permite prever, com elevado grau de precisão, o resultado da análise de contas, no caso de avaliação manual por servidores dos órgãos federais concedentes. Na prática, a aplicação - espécie de “Malha Fina de Convênios” que verifica os instrumentos firmados no Sistema de Gestão de Convênios e Contratos de Repasse (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Siconv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- utiliza algoritmos e se baseia numa nota de risco para medir a probabilidade de aprovação ou reprovação das contas. 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metodologia combina também a emissão de alertas gerados nas trilhas de auditoria aplicadas pela CGU, na busca por padrões pré-definidos de indícios de impropriedades ou irregularidades, as quais são classificadas em três categorias: descumprimento de norma; conflito de interesse; e falhas na execução financeira, a exemplo de pagamentos a fornecedores fora da vigência do convênio. 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sistema é resultado de pesquisas e soluções conjuntas com os extintos Ministério da Fazenda (MF) e Ministério do Planejamento, Desenvolvimento e Gestão (MP), atual Ministério da Economia, para tornar a prestação de contas mais célere e reduzir o estoque de termos em atraso, após auditoria da CGU sobre a gestão do processo de transferências voluntárias da União, divulgada em julho de 2018.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Desde 2008, foram firmados com estados, municípios e Distrito Federal quase 150 mil instrumentos (convênios, acordos, ajustes e similares) para realização de obras, serviços ou bens de interesse público, em montante que ultrapassa R$ 100 bilhões. Dentre outras constatações, a auditoria da CGU evidenciou um desequilíbrio entre a capacidade operacional dos órgãos federais concedentes e o volume de trabalho requerido para analisar a prestações de contas recebidas, o que gerou um passivo de quase 11 mil instrumentos pendentes de análise.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análise automatizada proporcionará maior celeridade na identificação e apuração de eventuais irregularidades, além da otimização de todo fluxo processual dos instrumentos de convênios e contratos de repasse. O principal objetivo da “Malha Fina de Convênios” é solucionar o problema crítico de falta de capacidade operacional que envolve o processo de transferências voluntárias da União.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 a inovação, estima-se um benefício imediato de aproximadamente R$ 114 milhões decorrentes da redução dos custos administrativos (a exemplo da remuneração de servidores) relacionados à análise do passivo existente. A metodologia também possibilitará maior rapidez na adoção de providências nos casos de ressarcimento de valores aos cofres públicos.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sistema corrobora a atuação CGU, no exercício da atividade de auditoria interna governamental, no sentido de proteger e adicionar valor aos órgãos e entidades federais e às respectivas políticas públicas. O investimento em inovação, com auxílio da tecnologia da informação, tem sido crescente para fomentar a melhoria dos processos de governança, gerenciamento de riscos e controles internos.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7111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SFC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356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SFC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590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>
                <a:solidFill>
                  <a:schemeClr val="bg1">
                    <a:lumMod val="65000"/>
                  </a:schemeClr>
                </a:solidFill>
              </a:rPr>
              <a:t>Mecanismos para prevenir, detectar, remediar e punir fraudes e atos de corrupção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3426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Reconhecimento às empresa que adotam medidas de </a:t>
            </a:r>
            <a:r>
              <a:rPr lang="pt-BR" sz="1200" dirty="0">
                <a:solidFill>
                  <a:srgbClr val="E1462E"/>
                </a:solidFill>
              </a:rPr>
              <a:t>integridade</a:t>
            </a:r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para </a:t>
            </a:r>
            <a:r>
              <a:rPr lang="pt-BR" sz="1200" dirty="0">
                <a:solidFill>
                  <a:srgbClr val="E1462E"/>
                </a:solidFill>
              </a:rPr>
              <a:t>prevenção e combate à corrupção </a:t>
            </a:r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em seus negócios no país. Em 2017, o programa bateu recordes de participação com aprovação final de 23 empresas. 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número de solicitações de inscrição teve aumento de 92% em relação à edição anterior. Após análise preliminar do comitê-gestor, 171 cumpriram os requisitos de admissibilidade e tiveram os respectivos programas de </a:t>
            </a:r>
            <a:r>
              <a:rPr lang="pt-B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compliance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avaliados – número 131% superior a 2016.</a:t>
            </a:r>
            <a:r>
              <a:rPr lang="pt-B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pt-BR" sz="1200" i="1" dirty="0">
                <a:solidFill>
                  <a:schemeClr val="bg1">
                    <a:lumMod val="50000"/>
                  </a:schemeClr>
                </a:solidFill>
              </a:rPr>
            </a:br>
            <a:br>
              <a:rPr lang="pt-BR" sz="1200" i="1" dirty="0">
                <a:solidFill>
                  <a:schemeClr val="bg1">
                    <a:lumMod val="50000"/>
                  </a:schemeClr>
                </a:solidFill>
              </a:rPr>
            </a:br>
            <a:endParaRPr lang="pt-B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253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Expansão inicial prevê a distribuição inicial de 2 milhões de revistinhas ao alunos do 1º Ano do Ensino Fundamental. No meio do ano, a CGU finalizará o kit completo que alcançará os estudantes do 1º ao 5º Ano.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2297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i="1" dirty="0">
                <a:solidFill>
                  <a:schemeClr val="bg1">
                    <a:lumMod val="50000"/>
                  </a:schemeClr>
                </a:solidFill>
              </a:rPr>
              <a:t>Do total de pedidos desde a vigência da LAI, foram registrados 124 mil pedidos de acesso à informação somente em 2018, maior número da comparação anual. Em 2017, o total foi de 121 mil. </a:t>
            </a:r>
            <a:br>
              <a:rPr lang="pt-BR" sz="12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t-BR" sz="1200" i="1" dirty="0">
                <a:solidFill>
                  <a:schemeClr val="bg1">
                    <a:lumMod val="50000"/>
                  </a:schemeClr>
                </a:solidFill>
              </a:rPr>
              <a:t>*Período: maio de 2012 até novembro de 2018</a:t>
            </a:r>
            <a:br>
              <a:rPr lang="pt-BR" sz="1200" i="1" dirty="0">
                <a:solidFill>
                  <a:schemeClr val="bg1">
                    <a:lumMod val="50000"/>
                  </a:schemeClr>
                </a:solidFill>
              </a:rPr>
            </a:br>
            <a:endParaRPr lang="pt-BR" sz="1200" i="1" dirty="0">
              <a:solidFill>
                <a:schemeClr val="bg1">
                  <a:lumMod val="50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i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ó seis países no mundo permitem que se faça pedidos de acesso à informação ao governo de forma anônima: Finlândia, Suécia, Itália, Índia, Sri Lanka e Kosovo.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 dados pessoais só ficam disponíveis para a CGU, órgão de controle interno. O órgão que responde à solicitação, no entanto, não fica sabendo a identidade de quem enviou as perguntas.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3668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241E40"/>
                </a:solidFill>
              </a:rPr>
              <a:t>Decreto nº 9.492/2018 instituiu o e-</a:t>
            </a:r>
            <a:r>
              <a:rPr lang="pt-BR" sz="2800" dirty="0" err="1">
                <a:solidFill>
                  <a:srgbClr val="241E40"/>
                </a:solidFill>
              </a:rPr>
              <a:t>Ouv</a:t>
            </a:r>
            <a:r>
              <a:rPr lang="pt-BR" sz="2800" dirty="0">
                <a:solidFill>
                  <a:srgbClr val="241E40"/>
                </a:solidFill>
              </a:rPr>
              <a:t> como canal único e integrado no Governo Federal:</a:t>
            </a:r>
          </a:p>
          <a:p>
            <a:pPr lvl="1">
              <a:lnSpc>
                <a:spcPct val="150000"/>
              </a:lnSpc>
            </a:pP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354 órgãos federais</a:t>
            </a:r>
          </a:p>
          <a:p>
            <a:pPr lvl="1">
              <a:lnSpc>
                <a:spcPct val="150000"/>
              </a:lnSpc>
            </a:pPr>
            <a:r>
              <a:rPr lang="pt-BR" sz="4800" b="1" dirty="0">
                <a:solidFill>
                  <a:srgbClr val="2873B6"/>
                </a:solidFill>
              </a:rPr>
              <a:t>555</a:t>
            </a:r>
            <a:r>
              <a:rPr lang="pt-BR" sz="4000" b="1" dirty="0">
                <a:solidFill>
                  <a:schemeClr val="accent2"/>
                </a:solidFill>
              </a:rPr>
              <a:t> </a:t>
            </a: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órgãos municipais</a:t>
            </a:r>
          </a:p>
          <a:p>
            <a:pPr lvl="1">
              <a:lnSpc>
                <a:spcPct val="150000"/>
              </a:lnSpc>
            </a:pPr>
            <a:r>
              <a:rPr lang="pt-BR" sz="4800" b="1" dirty="0">
                <a:solidFill>
                  <a:srgbClr val="2873B6"/>
                </a:solidFill>
              </a:rPr>
              <a:t>171</a:t>
            </a:r>
            <a:r>
              <a:rPr lang="pt-BR" sz="4000" b="1" dirty="0">
                <a:solidFill>
                  <a:schemeClr val="accent2"/>
                </a:solidFill>
              </a:rPr>
              <a:t> </a:t>
            </a:r>
            <a:r>
              <a:rPr lang="pt-BR" sz="2800" b="1" dirty="0">
                <a:solidFill>
                  <a:schemeClr val="bg1">
                    <a:lumMod val="65000"/>
                  </a:schemeClr>
                </a:solidFill>
              </a:rPr>
              <a:t>órgãos estaduais</a:t>
            </a:r>
          </a:p>
          <a:p>
            <a:pPr lvl="1"/>
            <a:r>
              <a:rPr lang="pt-BR" i="1" dirty="0">
                <a:solidFill>
                  <a:srgbClr val="2873B6"/>
                </a:solidFill>
              </a:rPr>
              <a:t>www.ouvidoria.gov.br</a:t>
            </a:r>
          </a:p>
          <a:p>
            <a:pPr lvl="1"/>
            <a:endParaRPr lang="pt-BR" i="1" dirty="0">
              <a:solidFill>
                <a:srgbClr val="2873B6"/>
              </a:solidFill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7030A0"/>
                </a:solidFill>
              </a:rPr>
              <a:t>13 mil são denúncias, sugestões, solicitações, reclamações, elogios ou pedidos de simplificação recebidos pelos órgãos e entidades do Governo Federal pelo e-</a:t>
            </a:r>
            <a:r>
              <a:rPr lang="pt-BR" dirty="0" err="1">
                <a:solidFill>
                  <a:srgbClr val="7030A0"/>
                </a:solidFill>
              </a:rPr>
              <a:t>Ouv</a:t>
            </a:r>
            <a:r>
              <a:rPr lang="pt-BR" dirty="0">
                <a:solidFill>
                  <a:srgbClr val="7030A0"/>
                </a:solidFill>
              </a:rPr>
              <a:t>. Desses, </a:t>
            </a:r>
            <a:r>
              <a:rPr lang="pt-BR" dirty="0"/>
              <a:t>11 mil manifestações foram enviada à CGU, sendo cerca de 3 mil denúncias. </a:t>
            </a:r>
          </a:p>
          <a:p>
            <a:pPr lvl="1"/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9734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dirty="0"/>
              <a:t>Benefícios financeiros decorrentes da atividade de auditoria interna governamental nos últimos 6 anos!</a:t>
            </a:r>
          </a:p>
          <a:p>
            <a:endParaRPr lang="pt-BR" dirty="0"/>
          </a:p>
          <a:p>
            <a:r>
              <a:rPr lang="pt-BR" dirty="0"/>
              <a:t>Ressalta-se que a contabilização realizada pela SFC possui metodologia conservadora.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0841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Incluir principais medidas em 2018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7495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70791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145D68-AECA-42F6-98D5-747DD272AA9B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2641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Governo Federal expulsou 566 servidores públicos federais por atividades contrárias à lei, de janeiro a novembro de 2018. O número já é o mais alto no comparativo anual, desde o início da série histórica, em 2003, consolidada pela CGU. A prática de atos relacionados à corrupção foi o principal motivo das punições, com 371 penalidades (65,5% dos casos). No ano, foram 467 demissões de servidores efetivos; 73 cassações de aposentadorias; e 26 destituições de ocupantes de cargos em comissão. De 2003 a novembro de 2018, foram expulsos 7.281 servidores.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17443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93879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dirty="0"/>
              <a:t>SCC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932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INSS: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identificação e cancelamento de 96 mil benefícios pagos a beneficiários já falecidos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MCTIC: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devolução ao FNDCT dos recursos da equalização de taxa de juros em financiamentos concedidos pela Finep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srgbClr val="241E40"/>
                </a:solidFill>
              </a:rPr>
              <a:t>PLANEJAMENTO: </a:t>
            </a: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aumento dos limites de dispensa em licitações públicas baseado em Nota Técnica da CGU (85% dos órgãos federais eram deficitários nas compras por pregão eletrônico)</a:t>
            </a:r>
            <a:endParaRPr lang="pt-BR" b="1" dirty="0">
              <a:solidFill>
                <a:srgbClr val="241E40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0407-50E1-48C0-946E-284B06A34D39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059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Objetivos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ALICE é o acrônimo de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nalisador de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citações,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ontratos e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ditais. Essa ferramenta propõe a análise contínua de artefatos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textuais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(não estruturados) produzidos antes, durante e após a licitação (TR, Editais, Contratos, Pesquisa de Preços) possibilitando: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Aumento da produtividade do auditor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Aumento da Auditoria preventiva/concorrente das compras públicas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Justificativa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ferramenta Alice foi criada e deve ser aperfeiçoada devido aos motivos: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Sistema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Comprasnet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foi responsável por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R$ 190 bilhões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 compras nos últimos 4 anos. Em média,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250 editais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são publicados diariamente (cerca de 4800 páginas);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corrupção tende a começar na fase de licitação;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auditoria preventiva/concorrente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custa menos e tem maior possibilidade de devolução de recursos desviados do que a </a:t>
            </a:r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auditoria a posteriori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Dada a capacidade operacional e necessidade de melhoria da atuação da CGU, com o foco deve no aumento da produtividade dos auditores e o uso intensivo da TI.</a:t>
            </a: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do Novo ALICE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Projeto do Novo Alice está estruturado em dois subprojetos:</a:t>
            </a:r>
          </a:p>
          <a:p>
            <a:endParaRPr lang="pt-BR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Alice Gestor – Alice 1ª linha de defesa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ainda em discussão entre a CGU, TCU e Ministério da Economia para implementação de análise de editais e outros documentos diretamente na plataforma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Comprasnet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uso dos gestores e pregoeiros.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Pode-se fazer uma analogia da Alice 1ª linha de defesa com o Programa de Declaração de IRPF, que alerta o contribuinte sobre falhas na declaração, as quais podem ser impeditivas para o envio da declaração, ou servirem apenas de alerta. O fato de o Programa não emitir nenhum alerta para o contribuinte não o isenta de cair em uma “malha fina” e ter sua declaração de imposto de renda analisada pela Receita.</a:t>
            </a:r>
          </a:p>
          <a:p>
            <a:endParaRPr lang="pt-BR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Alice CGU – Alice 3ª linha de defesa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Projeto para uso interno na CGU para a automatização de tarefas realizadas pelo auditor em auditorias de processos de licitação na forma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atuação preventiva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ações de combate à corrupção.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Esse projeto pretende automatizar o trabalho maçante de leitura de diversos documentos para extração de informações relevantes para a auditoria. Por exemplo, as compras de TI geram diversos documentos que o auditor precisa analisar: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partir de técnicas de </a:t>
            </a:r>
            <a:r>
              <a:rPr lang="pt-BR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análise de linguagem natural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ferramenta ALICE fornecerá maiores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subsídios para uma atuação preventiva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com a indicação de risco de erros e fraudes, além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automatizar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várias análises e consultas hoje realizadas pelo auditor.</a:t>
            </a: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0826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#fluxo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778171-4324-4D28-9C00-69FBC2F2FFBF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7263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endParaRPr lang="pt-BR" dirty="0"/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Atuação Preventiva em Licitações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partir dos e-mails diários da ferramenta ALICE, é possível realizar atuações preventivas nas licitações tão logo são publicadas no sistema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Comprasnet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Essa análise foca na necessidade do órgão, volumetria, pesquisa de preços e cláusulas que restringem a competitividade.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Cada análise preventiva dura cerca de </a:t>
            </a:r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 dias com 2 auditores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3666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  <a:p>
            <a:endParaRPr lang="pt-BR" dirty="0"/>
          </a:p>
          <a:p>
            <a:r>
              <a:rPr lang="pt-B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Ações em 2018 e 2019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CGU decide pelo uso da ferramenta com o foco nas licitações com objeto em TI, considerando as repetidas fraudes em licitações e contratos de TI.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Envio de alertas diários por e-mail para as Assessorias de Controle Interno;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Implementação do Classificador de editais de TI, usando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Learning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Implementação de processo para análise preventiva de editais de TI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Implementação do Classificador de Editais de Medicamentos, usando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Learning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atuação preventiva no âmbito da CGU, resultou até agosto/19 no cancelamento/suspensão de 15 pregões no montante de cerca de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R$ 812 milhões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pt-B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Vale salientar que a atuação preventiva contou com a participação das Unidades Regionais da CGU e Coordenações Finalísticas na interlocução com as Unidades Auditadas e circularizações.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78171-4324-4D28-9C00-69FBC2F2FFBF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5279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1068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SFC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8B14E-F452-4041-93B5-DF6280AAE244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230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393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17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035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55661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0" y="0"/>
            <a:ext cx="121429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6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91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098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817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319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223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232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510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4847F6D-E1C8-454B-B631-F3CF88E05159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11F2936-8D06-40F0-8FC3-C6D1DD291C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432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66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9" r:id="rId12"/>
    <p:sldLayoutId id="2147483700" r:id="rId13"/>
    <p:sldLayoutId id="214748370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3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http/www.transparencia.gov.br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slide" Target="slide35.xml"/><Relationship Id="rId4" Type="http://schemas.openxmlformats.org/officeDocument/2006/relationships/slide" Target="slide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3567042B-6A35-4548-8E9D-B5B8A9B70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7"/>
            <a:ext cx="12192000" cy="68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599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40907B4F-B325-4D7E-8125-8AE4F10A035C}"/>
              </a:ext>
            </a:extLst>
          </p:cNvPr>
          <p:cNvSpPr txBox="1"/>
          <p:nvPr/>
        </p:nvSpPr>
        <p:spPr>
          <a:xfrm>
            <a:off x="463327" y="1136851"/>
            <a:ext cx="1105468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>
                <a:solidFill>
                  <a:srgbClr val="002060"/>
                </a:solidFill>
              </a:rPr>
              <a:t>AUDITORIA PREVENTIVA EM LICITAÇÕES</a:t>
            </a:r>
          </a:p>
          <a:p>
            <a:pPr algn="just"/>
            <a:endParaRPr lang="pt-BR" sz="3200">
              <a:solidFill>
                <a:srgbClr val="002060"/>
              </a:solidFill>
            </a:endParaRPr>
          </a:p>
          <a:p>
            <a:pPr algn="just"/>
            <a:r>
              <a:rPr lang="pt-BR" sz="3200">
                <a:solidFill>
                  <a:srgbClr val="002060"/>
                </a:solidFill>
              </a:rPr>
              <a:t>A ferramenta Alice permite a selecionar automaticamente editais para </a:t>
            </a:r>
            <a:r>
              <a:rPr lang="pt-BR" sz="3200" b="1">
                <a:solidFill>
                  <a:srgbClr val="002060"/>
                </a:solidFill>
              </a:rPr>
              <a:t>alertar a gestão </a:t>
            </a:r>
            <a:r>
              <a:rPr lang="pt-BR" sz="3200">
                <a:solidFill>
                  <a:srgbClr val="002060"/>
                </a:solidFill>
              </a:rPr>
              <a:t>quanto a </a:t>
            </a:r>
            <a:r>
              <a:rPr lang="pt-BR" sz="3200" b="1">
                <a:solidFill>
                  <a:srgbClr val="002060"/>
                </a:solidFill>
              </a:rPr>
              <a:t>riscos</a:t>
            </a:r>
            <a:r>
              <a:rPr lang="pt-BR" sz="3200">
                <a:solidFill>
                  <a:srgbClr val="002060"/>
                </a:solidFill>
              </a:rPr>
              <a:t> na contratação e </a:t>
            </a:r>
            <a:r>
              <a:rPr lang="pt-BR" sz="3200" b="1" u="sng">
                <a:solidFill>
                  <a:srgbClr val="002060"/>
                </a:solidFill>
              </a:rPr>
              <a:t>evitar</a:t>
            </a:r>
            <a:r>
              <a:rPr lang="pt-BR" sz="3200" b="1">
                <a:solidFill>
                  <a:srgbClr val="002060"/>
                </a:solidFill>
              </a:rPr>
              <a:t> o dispêndio de recursos</a:t>
            </a:r>
            <a:r>
              <a:rPr lang="pt-BR" sz="3200">
                <a:solidFill>
                  <a:srgbClr val="002060"/>
                </a:solidFill>
              </a:rPr>
              <a:t> da União mediante:</a:t>
            </a:r>
          </a:p>
          <a:p>
            <a:pPr algn="just"/>
            <a:endParaRPr lang="pt-BR" sz="3200">
              <a:solidFill>
                <a:srgbClr val="002060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200" b="1">
                <a:solidFill>
                  <a:srgbClr val="002060"/>
                </a:solidFill>
              </a:rPr>
              <a:t>Cancelamento</a:t>
            </a:r>
            <a:r>
              <a:rPr lang="pt-BR" sz="3200">
                <a:solidFill>
                  <a:srgbClr val="002060"/>
                </a:solidFill>
              </a:rPr>
              <a:t> de </a:t>
            </a:r>
            <a:r>
              <a:rPr lang="pt-BR" sz="3200" b="1">
                <a:solidFill>
                  <a:srgbClr val="002060"/>
                </a:solidFill>
              </a:rPr>
              <a:t>pregões desnecessários </a:t>
            </a:r>
            <a:r>
              <a:rPr lang="pt-BR" sz="3200">
                <a:solidFill>
                  <a:srgbClr val="002060"/>
                </a:solidFill>
              </a:rPr>
              <a:t>ou com </a:t>
            </a:r>
            <a:r>
              <a:rPr lang="pt-BR" sz="3200" b="1">
                <a:solidFill>
                  <a:srgbClr val="002060"/>
                </a:solidFill>
              </a:rPr>
              <a:t>indícios de fraudes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200" b="1">
                <a:solidFill>
                  <a:srgbClr val="002060"/>
                </a:solidFill>
              </a:rPr>
              <a:t>Ajustes</a:t>
            </a:r>
            <a:r>
              <a:rPr lang="pt-BR" sz="3200">
                <a:solidFill>
                  <a:srgbClr val="002060"/>
                </a:solidFill>
              </a:rPr>
              <a:t> nos valores e quantidades estimadas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32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16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4AB0161-D5DA-524F-B970-E34173677BFA}"/>
              </a:ext>
            </a:extLst>
          </p:cNvPr>
          <p:cNvSpPr txBox="1">
            <a:spLocks/>
          </p:cNvSpPr>
          <p:nvPr/>
        </p:nvSpPr>
        <p:spPr>
          <a:xfrm>
            <a:off x="1" y="1597147"/>
            <a:ext cx="12191999" cy="34151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0700" b="1">
                <a:solidFill>
                  <a:srgbClr val="002060"/>
                </a:solidFill>
                <a:latin typeface="+mn-lt"/>
              </a:rPr>
              <a:t>R$ 812 MILHÕES </a:t>
            </a:r>
            <a:br>
              <a:rPr lang="en-US" sz="6000">
                <a:solidFill>
                  <a:srgbClr val="002060"/>
                </a:solidFill>
                <a:latin typeface="+mn-lt"/>
              </a:rPr>
            </a:br>
            <a:r>
              <a:rPr lang="en-US" b="1">
                <a:solidFill>
                  <a:srgbClr val="002060"/>
                </a:solidFill>
                <a:latin typeface="+mn-lt"/>
              </a:rPr>
              <a:t>15 </a:t>
            </a:r>
            <a:r>
              <a:rPr lang="en-US" sz="4000" b="1">
                <a:solidFill>
                  <a:srgbClr val="002060"/>
                </a:solidFill>
                <a:latin typeface="+mn-lt"/>
              </a:rPr>
              <a:t>PREGÕES CANCELADOS OU SUSPENSOS </a:t>
            </a:r>
            <a:br>
              <a:rPr lang="en-US" sz="4000" b="1">
                <a:solidFill>
                  <a:srgbClr val="002060"/>
                </a:solidFill>
                <a:latin typeface="+mn-lt"/>
              </a:rPr>
            </a:br>
            <a:r>
              <a:rPr lang="en-US" sz="4000" b="1">
                <a:solidFill>
                  <a:srgbClr val="002060"/>
                </a:solidFill>
                <a:latin typeface="+mn-lt"/>
              </a:rPr>
              <a:t>DE </a:t>
            </a:r>
            <a:r>
              <a:rPr lang="en-US" sz="4000" b="1">
                <a:solidFill>
                  <a:srgbClr val="29874D"/>
                </a:solidFill>
                <a:latin typeface="+mn-lt"/>
              </a:rPr>
              <a:t>DEZ/18 A AGO/19</a:t>
            </a:r>
            <a:endParaRPr lang="en-US" sz="6000" b="1" dirty="0">
              <a:solidFill>
                <a:srgbClr val="2987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1020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72824A1-9FA6-4623-A38B-0E2A3348D5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9" r="20780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45C2C5AD-A703-47E0-9D95-0352B5EEE0D4}"/>
              </a:ext>
            </a:extLst>
          </p:cNvPr>
          <p:cNvSpPr txBox="1">
            <a:spLocks/>
          </p:cNvSpPr>
          <p:nvPr/>
        </p:nvSpPr>
        <p:spPr>
          <a:xfrm>
            <a:off x="182880" y="252318"/>
            <a:ext cx="11395363" cy="150875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EXEMPLO 1</a:t>
            </a:r>
            <a:br>
              <a:rPr lang="en-US" dirty="0">
                <a:solidFill>
                  <a:srgbClr val="FFFFFF"/>
                </a:solidFill>
                <a:latin typeface="+mn-lt"/>
              </a:rPr>
            </a:br>
            <a:r>
              <a:rPr lang="en-US" b="1" dirty="0">
                <a:solidFill>
                  <a:srgbClr val="FFFFFF"/>
                </a:solidFill>
                <a:latin typeface="+mn-lt"/>
              </a:rPr>
              <a:t>AQUISIÇÃO DE STORAGE </a:t>
            </a:r>
            <a:br>
              <a:rPr lang="en-US" b="1" dirty="0">
                <a:solidFill>
                  <a:srgbClr val="FFFFFF"/>
                </a:solidFill>
                <a:latin typeface="+mn-lt"/>
              </a:rPr>
            </a:br>
            <a:r>
              <a:rPr lang="en-US" sz="5300" b="1" dirty="0">
                <a:solidFill>
                  <a:srgbClr val="FFFFFF"/>
                </a:solidFill>
                <a:latin typeface="+mn-lt"/>
              </a:rPr>
              <a:t>R$ 89 MILHÕES</a:t>
            </a:r>
            <a:endParaRPr lang="en-US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B47E8BD-7C05-49BC-93F0-193F8F1ACDC8}"/>
              </a:ext>
            </a:extLst>
          </p:cNvPr>
          <p:cNvSpPr txBox="1"/>
          <p:nvPr/>
        </p:nvSpPr>
        <p:spPr>
          <a:xfrm>
            <a:off x="182880" y="2115239"/>
            <a:ext cx="1801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/>
              <a:t>CONSTATAÇÕES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BBDBB5A8-F9FB-430F-AECC-94719515046D}"/>
              </a:ext>
            </a:extLst>
          </p:cNvPr>
          <p:cNvSpPr/>
          <p:nvPr/>
        </p:nvSpPr>
        <p:spPr>
          <a:xfrm>
            <a:off x="0" y="2013385"/>
            <a:ext cx="6492240" cy="484461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3B21DEA9-AFD3-48F2-AD24-5F24B2AAF163}"/>
              </a:ext>
            </a:extLst>
          </p:cNvPr>
          <p:cNvSpPr/>
          <p:nvPr/>
        </p:nvSpPr>
        <p:spPr>
          <a:xfrm>
            <a:off x="182880" y="2746999"/>
            <a:ext cx="3406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Falta de aderência à IN 04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3C46FEA-92C1-4128-A746-2013007A3F77}"/>
              </a:ext>
            </a:extLst>
          </p:cNvPr>
          <p:cNvSpPr/>
          <p:nvPr/>
        </p:nvSpPr>
        <p:spPr>
          <a:xfrm>
            <a:off x="170084" y="3243982"/>
            <a:ext cx="56609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err="1">
                <a:solidFill>
                  <a:schemeClr val="bg1"/>
                </a:solidFill>
              </a:rPr>
              <a:t>Superestimativa</a:t>
            </a:r>
            <a:r>
              <a:rPr lang="pt-BR" sz="2400">
                <a:solidFill>
                  <a:schemeClr val="bg1"/>
                </a:solidFill>
              </a:rPr>
              <a:t> na quantidade pretendida 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5336DBC8-D1BE-48D1-98AD-41A4E3C4144B}"/>
              </a:ext>
            </a:extLst>
          </p:cNvPr>
          <p:cNvSpPr/>
          <p:nvPr/>
        </p:nvSpPr>
        <p:spPr>
          <a:xfrm>
            <a:off x="540625" y="3644144"/>
            <a:ext cx="5135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>
                <a:solidFill>
                  <a:schemeClr val="bg1"/>
                </a:solidFill>
              </a:rPr>
              <a:t>Iriam adquirir 3.242 TB (3 </a:t>
            </a:r>
            <a:r>
              <a:rPr lang="pt-BR" err="1">
                <a:solidFill>
                  <a:schemeClr val="bg1"/>
                </a:solidFill>
              </a:rPr>
              <a:t>petabytes</a:t>
            </a:r>
            <a:r>
              <a:rPr lang="pt-BR">
                <a:solidFill>
                  <a:schemeClr val="bg1"/>
                </a:solidFill>
              </a:rPr>
              <a:t>) </a:t>
            </a:r>
          </a:p>
          <a:p>
            <a:r>
              <a:rPr lang="pt-BR">
                <a:solidFill>
                  <a:schemeClr val="bg1"/>
                </a:solidFill>
              </a:rPr>
              <a:t>43 vezes a necessidade de espaço estimada pela própria Unidade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9EA7E9E-296A-4C28-8C47-EE2DBF8A1FB6}"/>
              </a:ext>
            </a:extLst>
          </p:cNvPr>
          <p:cNvSpPr/>
          <p:nvPr/>
        </p:nvSpPr>
        <p:spPr>
          <a:xfrm>
            <a:off x="182880" y="4507613"/>
            <a:ext cx="586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Preços estimados superiores aos praticados no mercado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93C77DB-A04B-439C-9C23-B5A6E02CF6A6}"/>
              </a:ext>
            </a:extLst>
          </p:cNvPr>
          <p:cNvSpPr/>
          <p:nvPr/>
        </p:nvSpPr>
        <p:spPr>
          <a:xfrm>
            <a:off x="170084" y="5332800"/>
            <a:ext cx="5928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Ausência de justificativa para a adoção do SRP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BF2295BD-D44F-4913-8E56-C03977155230}"/>
              </a:ext>
            </a:extLst>
          </p:cNvPr>
          <p:cNvSpPr/>
          <p:nvPr/>
        </p:nvSpPr>
        <p:spPr>
          <a:xfrm>
            <a:off x="162962" y="587664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400">
                <a:solidFill>
                  <a:schemeClr val="bg1"/>
                </a:solidFill>
              </a:rPr>
              <a:t>Cotação de preços com empresas de </a:t>
            </a:r>
            <a:r>
              <a:rPr lang="pt-BR" sz="2400" b="1">
                <a:solidFill>
                  <a:srgbClr val="FFFF00"/>
                </a:solidFill>
              </a:rPr>
              <a:t>porte incompatível</a:t>
            </a:r>
            <a:r>
              <a:rPr lang="pt-BR" sz="2400">
                <a:solidFill>
                  <a:schemeClr val="bg1"/>
                </a:solidFill>
              </a:rPr>
              <a:t> com a magnitude da contratação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04028F09-8904-45BE-8EAC-9A9DE52AF9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363"/>
          <a:stretch/>
        </p:blipFill>
        <p:spPr>
          <a:xfrm>
            <a:off x="6217110" y="2664888"/>
            <a:ext cx="5918537" cy="32893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FE628567-9F8F-4A5F-BDF0-3F03D76DE1F1}"/>
              </a:ext>
            </a:extLst>
          </p:cNvPr>
          <p:cNvSpPr txBox="1"/>
          <p:nvPr/>
        </p:nvSpPr>
        <p:spPr>
          <a:xfrm>
            <a:off x="182880" y="2298822"/>
            <a:ext cx="1832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>
                <a:solidFill>
                  <a:schemeClr val="bg2">
                    <a:lumMod val="90000"/>
                  </a:schemeClr>
                </a:solidFill>
              </a:rPr>
              <a:t>CONSTATAÇÕES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3B72AE13-FD63-4EDA-8BC7-DE7312BA29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40" y="287246"/>
            <a:ext cx="4486921" cy="238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3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72F1D4C4-1A92-43A9-85F2-69BE706EFE10}"/>
              </a:ext>
            </a:extLst>
          </p:cNvPr>
          <p:cNvSpPr txBox="1">
            <a:spLocks/>
          </p:cNvSpPr>
          <p:nvPr/>
        </p:nvSpPr>
        <p:spPr>
          <a:xfrm>
            <a:off x="182880" y="1120200"/>
            <a:ext cx="11395363" cy="150875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2060"/>
                </a:solidFill>
                <a:latin typeface="+mn-lt"/>
              </a:rPr>
              <a:t>EXEMPLO 2</a:t>
            </a:r>
            <a:br>
              <a:rPr lang="en-US" dirty="0">
                <a:solidFill>
                  <a:srgbClr val="002060"/>
                </a:solidFill>
                <a:latin typeface="+mn-lt"/>
              </a:rPr>
            </a:br>
            <a:r>
              <a:rPr lang="en-US" b="1" dirty="0">
                <a:solidFill>
                  <a:srgbClr val="002060"/>
                </a:solidFill>
                <a:latin typeface="+mn-lt"/>
              </a:rPr>
              <a:t>AQUISIÇÃO DE MEDICAMENTOS</a:t>
            </a:r>
            <a:br>
              <a:rPr lang="en-US" b="1" dirty="0">
                <a:solidFill>
                  <a:srgbClr val="002060"/>
                </a:solidFill>
                <a:latin typeface="+mn-lt"/>
              </a:rPr>
            </a:br>
            <a:r>
              <a:rPr lang="en-US" sz="5300" b="1" dirty="0">
                <a:solidFill>
                  <a:srgbClr val="002060"/>
                </a:solidFill>
                <a:latin typeface="+mn-lt"/>
              </a:rPr>
              <a:t>R$ 75 MILHÕES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89BFBC11-6A67-4F06-978A-01B2AED732E0}"/>
              </a:ext>
            </a:extLst>
          </p:cNvPr>
          <p:cNvSpPr/>
          <p:nvPr/>
        </p:nvSpPr>
        <p:spPr>
          <a:xfrm>
            <a:off x="182880" y="3509497"/>
            <a:ext cx="1166959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002060"/>
                </a:solidFill>
              </a:rPr>
              <a:t>As duas licitações previam a aquisição de 322 itens num valor estimado de R$ </a:t>
            </a:r>
            <a:r>
              <a:rPr lang="pt-BR" sz="3200" dirty="0">
                <a:solidFill>
                  <a:srgbClr val="002060"/>
                </a:solidFill>
              </a:rPr>
              <a:t>75.239.914,20</a:t>
            </a:r>
            <a:r>
              <a:rPr lang="pt-BR" sz="2800" dirty="0">
                <a:solidFill>
                  <a:srgbClr val="002060"/>
                </a:solidFill>
              </a:rPr>
              <a:t>. Da amostra analisada, no montante de R$ </a:t>
            </a:r>
            <a:r>
              <a:rPr lang="pt-BR" sz="3200" dirty="0">
                <a:solidFill>
                  <a:srgbClr val="002060"/>
                </a:solidFill>
              </a:rPr>
              <a:t>62.751.255,60</a:t>
            </a:r>
            <a:r>
              <a:rPr lang="pt-BR" sz="2800" dirty="0">
                <a:solidFill>
                  <a:srgbClr val="002060"/>
                </a:solidFill>
              </a:rPr>
              <a:t>, verificou-se uma diferença entre o valor estimado pelos editais e o valor de mercado de R$ </a:t>
            </a:r>
            <a:r>
              <a:rPr lang="pt-BR" sz="3200" dirty="0">
                <a:solidFill>
                  <a:srgbClr val="002060"/>
                </a:solidFill>
              </a:rPr>
              <a:t>51.958.973,60</a:t>
            </a:r>
            <a:r>
              <a:rPr lang="pt-BR" sz="2800" dirty="0">
                <a:solidFill>
                  <a:srgbClr val="002060"/>
                </a:solidFill>
              </a:rPr>
              <a:t> milhões.</a:t>
            </a:r>
          </a:p>
          <a:p>
            <a:endParaRPr lang="pt-BR" sz="2800" dirty="0">
              <a:solidFill>
                <a:srgbClr val="002060"/>
              </a:solidFill>
            </a:endParaRPr>
          </a:p>
          <a:p>
            <a:r>
              <a:rPr lang="pt-BR" sz="2800" dirty="0">
                <a:solidFill>
                  <a:srgbClr val="002060"/>
                </a:solidFill>
              </a:rPr>
              <a:t>Após atuação da CGU, as duas licitações foram suspensas e nova pesquisa de preço está sendo realizada pelo hospital.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D3F1E48-6BA2-451A-81EE-355EF4012D75}"/>
              </a:ext>
            </a:extLst>
          </p:cNvPr>
          <p:cNvSpPr txBox="1"/>
          <p:nvPr/>
        </p:nvSpPr>
        <p:spPr>
          <a:xfrm>
            <a:off x="182880" y="2857070"/>
            <a:ext cx="2162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2060"/>
                </a:solidFill>
              </a:rPr>
              <a:t>CONSTATAÇÕES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D607E0DA-C885-4D06-8711-D383484855A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633" y="1418825"/>
            <a:ext cx="28575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9BFA633-A768-4CF8-8E81-4EA4F4AB3F0C}"/>
              </a:ext>
            </a:extLst>
          </p:cNvPr>
          <p:cNvCxnSpPr>
            <a:cxnSpLocks/>
          </p:cNvCxnSpPr>
          <p:nvPr/>
        </p:nvCxnSpPr>
        <p:spPr>
          <a:xfrm>
            <a:off x="5012955" y="1320654"/>
            <a:ext cx="0" cy="3728533"/>
          </a:xfrm>
          <a:prstGeom prst="line">
            <a:avLst/>
          </a:prstGeom>
          <a:ln>
            <a:solidFill>
              <a:srgbClr val="00216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20EC567-98DF-4AB5-8669-1FEE0CE7D14E}"/>
              </a:ext>
            </a:extLst>
          </p:cNvPr>
          <p:cNvSpPr txBox="1"/>
          <p:nvPr/>
        </p:nvSpPr>
        <p:spPr>
          <a:xfrm>
            <a:off x="-28817" y="2684226"/>
            <a:ext cx="4966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rgbClr val="002060"/>
                </a:solidFill>
              </a:rPr>
              <a:t>Trilhas de Auditoria de Pessoal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00E1ADC-F792-41B9-8436-B9CA08F70A95}"/>
              </a:ext>
            </a:extLst>
          </p:cNvPr>
          <p:cNvSpPr/>
          <p:nvPr/>
        </p:nvSpPr>
        <p:spPr>
          <a:xfrm>
            <a:off x="5128785" y="1094120"/>
            <a:ext cx="677903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rgbClr val="002060"/>
                </a:solidFill>
              </a:rPr>
              <a:t>é uma ferramenta que viabiliza a coleta de evidências por dados pré-existentes</a:t>
            </a:r>
          </a:p>
          <a:p>
            <a:endParaRPr lang="pt-BR" sz="3200" dirty="0">
              <a:solidFill>
                <a:srgbClr val="002060"/>
              </a:solidFill>
            </a:endParaRPr>
          </a:p>
          <a:p>
            <a:r>
              <a:rPr lang="pt-BR" sz="3200" dirty="0">
                <a:solidFill>
                  <a:srgbClr val="002060"/>
                </a:solidFill>
              </a:rPr>
              <a:t>Cruzamento de informações contidas em base de dados</a:t>
            </a:r>
          </a:p>
          <a:p>
            <a:endParaRPr lang="pt-BR" sz="3200" dirty="0">
              <a:solidFill>
                <a:srgbClr val="002060"/>
              </a:solidFill>
            </a:endParaRPr>
          </a:p>
          <a:p>
            <a:r>
              <a:rPr lang="pt-BR" sz="3200" dirty="0">
                <a:solidFill>
                  <a:srgbClr val="002060"/>
                </a:solidFill>
              </a:rPr>
              <a:t>Nos últimos cinco anos a CGU elaborou 94 trilhas – 148.833 ocorrências de possíveis inconsistências</a:t>
            </a:r>
          </a:p>
          <a:p>
            <a:endParaRPr lang="pt-BR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72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A9F95CF-6948-6842-A930-F60DFBDE3827}"/>
              </a:ext>
            </a:extLst>
          </p:cNvPr>
          <p:cNvSpPr/>
          <p:nvPr/>
        </p:nvSpPr>
        <p:spPr>
          <a:xfrm>
            <a:off x="0" y="0"/>
            <a:ext cx="12192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5400" b="1" dirty="0">
                <a:solidFill>
                  <a:srgbClr val="002060"/>
                </a:solidFill>
              </a:rPr>
              <a:t>BENEFÍCIOS FINANCEIROS (últimos 5 anos)</a:t>
            </a:r>
            <a:br>
              <a:rPr lang="pt-BR" sz="5400" b="1" dirty="0">
                <a:solidFill>
                  <a:srgbClr val="002060"/>
                </a:solidFill>
              </a:rPr>
            </a:br>
            <a:br>
              <a:rPr lang="pt-BR" sz="3200" b="1" dirty="0">
                <a:solidFill>
                  <a:srgbClr val="002060"/>
                </a:solidFill>
              </a:rPr>
            </a:br>
            <a:r>
              <a:rPr lang="pt-BR" sz="3600" b="1" dirty="0">
                <a:solidFill>
                  <a:srgbClr val="002060"/>
                </a:solidFill>
              </a:rPr>
              <a:t>Valor devolvido ao Erário informado pelo gestor (RH) </a:t>
            </a:r>
            <a:br>
              <a:rPr lang="pt-BR" sz="3600" b="1" dirty="0">
                <a:solidFill>
                  <a:srgbClr val="002060"/>
                </a:solidFill>
              </a:rPr>
            </a:br>
            <a:r>
              <a:rPr lang="pt-BR" sz="3600" b="1" dirty="0" err="1">
                <a:solidFill>
                  <a:srgbClr val="29874D"/>
                </a:solidFill>
              </a:rPr>
              <a:t>R</a:t>
            </a:r>
            <a:r>
              <a:rPr lang="pt-BR" sz="3600" b="1" dirty="0">
                <a:solidFill>
                  <a:srgbClr val="29874D"/>
                </a:solidFill>
              </a:rPr>
              <a:t>$ 64.270.963,04 </a:t>
            </a:r>
            <a:br>
              <a:rPr lang="pt-BR" sz="3600" b="1" dirty="0">
                <a:solidFill>
                  <a:srgbClr val="002060"/>
                </a:solidFill>
              </a:rPr>
            </a:br>
            <a:r>
              <a:rPr lang="pt-BR" sz="3600" b="1" dirty="0">
                <a:solidFill>
                  <a:srgbClr val="002060"/>
                </a:solidFill>
              </a:rPr>
              <a:t>Valor de benefício financeiro de valores pontuais (benefício não continuado)  </a:t>
            </a:r>
            <a:br>
              <a:rPr lang="pt-BR" sz="3600" b="1" dirty="0">
                <a:solidFill>
                  <a:srgbClr val="002060"/>
                </a:solidFill>
              </a:rPr>
            </a:br>
            <a:r>
              <a:rPr lang="pt-BR" sz="3600" b="1" dirty="0" err="1">
                <a:solidFill>
                  <a:srgbClr val="29874D"/>
                </a:solidFill>
              </a:rPr>
              <a:t>R</a:t>
            </a:r>
            <a:r>
              <a:rPr lang="pt-BR" sz="3600" b="1" dirty="0">
                <a:solidFill>
                  <a:srgbClr val="29874D"/>
                </a:solidFill>
              </a:rPr>
              <a:t>$ 166.944.093,70</a:t>
            </a:r>
            <a:br>
              <a:rPr lang="pt-BR" sz="3600" b="1" dirty="0">
                <a:solidFill>
                  <a:srgbClr val="002060"/>
                </a:solidFill>
              </a:rPr>
            </a:br>
            <a:r>
              <a:rPr lang="pt-BR" sz="3600" b="1" dirty="0">
                <a:solidFill>
                  <a:srgbClr val="002060"/>
                </a:solidFill>
              </a:rPr>
              <a:t>Valor de benefício financeiro de valores não pontuais (benefício continuado)  </a:t>
            </a:r>
            <a:br>
              <a:rPr lang="pt-BR" sz="3600" b="1" dirty="0">
                <a:solidFill>
                  <a:srgbClr val="002060"/>
                </a:solidFill>
              </a:rPr>
            </a:br>
            <a:r>
              <a:rPr lang="pt-BR" sz="3600" b="1" dirty="0" err="1">
                <a:solidFill>
                  <a:srgbClr val="29874D"/>
                </a:solidFill>
              </a:rPr>
              <a:t>R</a:t>
            </a:r>
            <a:r>
              <a:rPr lang="pt-BR" sz="3600" b="1" dirty="0">
                <a:solidFill>
                  <a:srgbClr val="29874D"/>
                </a:solidFill>
              </a:rPr>
              <a:t>$ 797.053.767,10</a:t>
            </a:r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2985811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Resultado de imagem para transferÃªncia de dinheiro">
            <a:extLst>
              <a:ext uri="{FF2B5EF4-FFF2-40B4-BE49-F238E27FC236}">
                <a16:creationId xmlns:a16="http://schemas.microsoft.com/office/drawing/2014/main" id="{EE8BA127-BF66-4083-9C49-421CD4A43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499" y="2814510"/>
            <a:ext cx="3477681" cy="158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9BFA633-A768-4CF8-8E81-4EA4F4AB3F0C}"/>
              </a:ext>
            </a:extLst>
          </p:cNvPr>
          <p:cNvCxnSpPr>
            <a:cxnSpLocks/>
          </p:cNvCxnSpPr>
          <p:nvPr/>
        </p:nvCxnSpPr>
        <p:spPr>
          <a:xfrm>
            <a:off x="3793317" y="1842241"/>
            <a:ext cx="0" cy="3728533"/>
          </a:xfrm>
          <a:prstGeom prst="line">
            <a:avLst/>
          </a:prstGeom>
          <a:ln>
            <a:solidFill>
              <a:srgbClr val="00216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20EC567-98DF-4AB5-8669-1FEE0CE7D14E}"/>
              </a:ext>
            </a:extLst>
          </p:cNvPr>
          <p:cNvSpPr txBox="1"/>
          <p:nvPr/>
        </p:nvSpPr>
        <p:spPr>
          <a:xfrm>
            <a:off x="252911" y="2548777"/>
            <a:ext cx="3540406" cy="28315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>
                <a:solidFill>
                  <a:srgbClr val="002060"/>
                </a:solidFill>
                <a:ea typeface="+mn-lt"/>
                <a:cs typeface="+mn-lt"/>
              </a:rPr>
              <a:t>Transferências Voluntárias</a:t>
            </a:r>
          </a:p>
          <a:p>
            <a:pPr algn="ctr"/>
            <a:r>
              <a:rPr lang="pt-BR" sz="2400" i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Malha Fina</a:t>
            </a:r>
          </a:p>
          <a:p>
            <a:pPr algn="ctr"/>
            <a:r>
              <a:rPr lang="pt-BR" sz="2400" i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Passivo de Prestação de Contas - SICONV</a:t>
            </a:r>
          </a:p>
          <a:p>
            <a:pPr algn="ctr"/>
            <a:endParaRPr lang="pt-BR">
              <a:solidFill>
                <a:srgbClr val="002060"/>
              </a:solidFill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1FB5812-6167-4F0A-B391-567971C30273}"/>
              </a:ext>
            </a:extLst>
          </p:cNvPr>
          <p:cNvSpPr/>
          <p:nvPr/>
        </p:nvSpPr>
        <p:spPr>
          <a:xfrm>
            <a:off x="3901870" y="2391377"/>
            <a:ext cx="2613225" cy="2075246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/>
              <a:t>União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1DD04C79-2D96-4161-BCCE-A61DC0C3C083}"/>
              </a:ext>
            </a:extLst>
          </p:cNvPr>
          <p:cNvSpPr/>
          <p:nvPr/>
        </p:nvSpPr>
        <p:spPr>
          <a:xfrm>
            <a:off x="9453820" y="2391377"/>
            <a:ext cx="2613225" cy="2075246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/>
              <a:t>Outros Entes e Entidades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F48B2A9C-5F47-47B5-ADB1-40F76B561BA5}"/>
              </a:ext>
            </a:extLst>
          </p:cNvPr>
          <p:cNvSpPr/>
          <p:nvPr/>
        </p:nvSpPr>
        <p:spPr>
          <a:xfrm>
            <a:off x="6001514" y="1480072"/>
            <a:ext cx="4047650" cy="1122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3200" b="1" i="1">
                <a:solidFill>
                  <a:schemeClr val="accent2"/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Transferências Voluntárias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366D87E3-12F2-4AAC-8CFA-283402E4F60D}"/>
              </a:ext>
            </a:extLst>
          </p:cNvPr>
          <p:cNvCxnSpPr>
            <a:cxnSpLocks/>
          </p:cNvCxnSpPr>
          <p:nvPr/>
        </p:nvCxnSpPr>
        <p:spPr>
          <a:xfrm>
            <a:off x="6096000" y="5029335"/>
            <a:ext cx="3860680" cy="0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Retângulo 1">
            <a:extLst>
              <a:ext uri="{FF2B5EF4-FFF2-40B4-BE49-F238E27FC236}">
                <a16:creationId xmlns:a16="http://schemas.microsoft.com/office/drawing/2014/main" id="{6AA18DB0-3443-4739-BEB6-A4DDE3D8428B}"/>
              </a:ext>
            </a:extLst>
          </p:cNvPr>
          <p:cNvSpPr/>
          <p:nvPr/>
        </p:nvSpPr>
        <p:spPr>
          <a:xfrm>
            <a:off x="6093884" y="5054483"/>
            <a:ext cx="3680046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000" b="1" i="1">
                <a:solidFill>
                  <a:schemeClr val="accent2"/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R$ 132 bilhões entre 2008 e 2018</a:t>
            </a:r>
          </a:p>
        </p:txBody>
      </p:sp>
    </p:spTree>
    <p:extLst>
      <p:ext uri="{BB962C8B-B14F-4D97-AF65-F5344CB8AC3E}">
        <p14:creationId xmlns:p14="http://schemas.microsoft.com/office/powerpoint/2010/main" val="2120998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" descr="Resultado de imagem para aprimoramento">
            <a:extLst>
              <a:ext uri="{FF2B5EF4-FFF2-40B4-BE49-F238E27FC236}">
                <a16:creationId xmlns:a16="http://schemas.microsoft.com/office/drawing/2014/main" id="{5C2A7209-1CFA-4537-A566-A765F53CA6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22615" y="2833412"/>
            <a:ext cx="422729" cy="42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65710F04-8FF7-477E-8E49-B3F58F19F8A2}"/>
              </a:ext>
            </a:extLst>
          </p:cNvPr>
          <p:cNvSpPr/>
          <p:nvPr/>
        </p:nvSpPr>
        <p:spPr>
          <a:xfrm>
            <a:off x="3918385" y="4017523"/>
            <a:ext cx="4571201" cy="1758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400" b="1" i="1">
                <a:solidFill>
                  <a:schemeClr val="tx2"/>
                </a:solidFill>
                <a:latin typeface="Calibri Ligh"/>
                <a:ea typeface="Calibri" panose="020F0502020204030204" pitchFamily="34" charset="0"/>
                <a:cs typeface="Times New Roman"/>
              </a:rPr>
              <a:t>Por que ele ocorre?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400" i="1">
                <a:solidFill>
                  <a:schemeClr val="tx2"/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Desequilíbrio entre volume de instrumentos e capacidade dos órgãos</a:t>
            </a:r>
            <a:r>
              <a:rPr lang="pt-BR" sz="2000" i="1">
                <a:solidFill>
                  <a:schemeClr val="tx2"/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6" name="Picture 4" descr="Resultado de imagem para interrogaÃ§Ã£o">
            <a:extLst>
              <a:ext uri="{FF2B5EF4-FFF2-40B4-BE49-F238E27FC236}">
                <a16:creationId xmlns:a16="http://schemas.microsoft.com/office/drawing/2014/main" id="{21857407-2720-4A38-BCD9-D0E3D0E6B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559" y="1901589"/>
            <a:ext cx="3322882" cy="180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7EC3DB13-0F9D-4C3F-9292-8E7FBADD0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408" y="1928330"/>
            <a:ext cx="3381828" cy="1826208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602C5F9E-2230-459A-96C1-5001DE2B2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254" y="1846441"/>
            <a:ext cx="3300044" cy="1901933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FF43FE77-CE76-4D91-9C3C-9D748014306C}"/>
              </a:ext>
            </a:extLst>
          </p:cNvPr>
          <p:cNvSpPr/>
          <p:nvPr/>
        </p:nvSpPr>
        <p:spPr>
          <a:xfrm>
            <a:off x="-66307" y="4053731"/>
            <a:ext cx="3927888" cy="1758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400" b="1" i="1">
                <a:solidFill>
                  <a:srgbClr val="C00000"/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Qual o Problema?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400">
                <a:solidFill>
                  <a:srgbClr val="C00000"/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Passivo de 15 mil instrumentos em prestação de contas.</a:t>
            </a: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AA76A86C-8685-4C9A-8E67-69F357C7B024}"/>
              </a:ext>
            </a:extLst>
          </p:cNvPr>
          <p:cNvSpPr/>
          <p:nvPr/>
        </p:nvSpPr>
        <p:spPr>
          <a:xfrm>
            <a:off x="8159827" y="4068350"/>
            <a:ext cx="4160989" cy="1758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400" b="1" i="1">
                <a:solidFill>
                  <a:schemeClr val="accent6">
                    <a:lumMod val="75000"/>
                  </a:schemeClr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Proposta de Solução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400" i="1">
                <a:solidFill>
                  <a:schemeClr val="accent6">
                    <a:lumMod val="75000"/>
                  </a:schemeClr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Uso de inteligência artificial para automatizar a prestação de contas</a:t>
            </a:r>
            <a:r>
              <a:rPr lang="pt-BR" sz="2000" i="1">
                <a:solidFill>
                  <a:schemeClr val="accent6">
                    <a:lumMod val="75000"/>
                  </a:schemeClr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220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inal de Adição 9">
            <a:extLst>
              <a:ext uri="{FF2B5EF4-FFF2-40B4-BE49-F238E27FC236}">
                <a16:creationId xmlns:a16="http://schemas.microsoft.com/office/drawing/2014/main" id="{94C1E365-6550-4538-9B7A-7FF525884799}"/>
              </a:ext>
            </a:extLst>
          </p:cNvPr>
          <p:cNvSpPr/>
          <p:nvPr/>
        </p:nvSpPr>
        <p:spPr>
          <a:xfrm>
            <a:off x="4497243" y="3457734"/>
            <a:ext cx="990600" cy="93133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Igual a 10">
            <a:extLst>
              <a:ext uri="{FF2B5EF4-FFF2-40B4-BE49-F238E27FC236}">
                <a16:creationId xmlns:a16="http://schemas.microsoft.com/office/drawing/2014/main" id="{A216F54E-9BF2-4935-B26E-66B3446384AE}"/>
              </a:ext>
            </a:extLst>
          </p:cNvPr>
          <p:cNvSpPr/>
          <p:nvPr/>
        </p:nvSpPr>
        <p:spPr>
          <a:xfrm>
            <a:off x="8465738" y="3574393"/>
            <a:ext cx="1054100" cy="69003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08D67266-B1FD-46F6-A438-15D0B1B312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3" t="5401" r="5776" b="7011"/>
          <a:stretch/>
        </p:blipFill>
        <p:spPr>
          <a:xfrm>
            <a:off x="9745090" y="3034431"/>
            <a:ext cx="2222501" cy="1593466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F8554BAC-717D-4B63-B191-8480C5FE58B8}"/>
              </a:ext>
            </a:extLst>
          </p:cNvPr>
          <p:cNvSpPr/>
          <p:nvPr/>
        </p:nvSpPr>
        <p:spPr>
          <a:xfrm>
            <a:off x="9745090" y="1756125"/>
            <a:ext cx="2339796" cy="126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400" b="1" i="1">
                <a:solidFill>
                  <a:schemeClr val="accent6">
                    <a:lumMod val="75000"/>
                  </a:schemeClr>
                </a:solidFill>
                <a:effectLst/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Prestação de Contas Automatizada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1C8F76A8-CFDE-4BB3-A0C7-82C80A7CF238}"/>
              </a:ext>
            </a:extLst>
          </p:cNvPr>
          <p:cNvSpPr/>
          <p:nvPr/>
        </p:nvSpPr>
        <p:spPr>
          <a:xfrm>
            <a:off x="5463721" y="3170503"/>
            <a:ext cx="2776766" cy="1321323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/>
              <a:t>Inteligência Artificial</a:t>
            </a:r>
            <a:endParaRPr lang="pt-BR" sz="2000"/>
          </a:p>
        </p:txBody>
      </p:sp>
      <p:sp>
        <p:nvSpPr>
          <p:cNvPr id="22" name="Seta: Pentágono 21">
            <a:extLst>
              <a:ext uri="{FF2B5EF4-FFF2-40B4-BE49-F238E27FC236}">
                <a16:creationId xmlns:a16="http://schemas.microsoft.com/office/drawing/2014/main" id="{7D53D37F-7A37-4FA3-AD1F-075ADFE06309}"/>
              </a:ext>
            </a:extLst>
          </p:cNvPr>
          <p:cNvSpPr/>
          <p:nvPr/>
        </p:nvSpPr>
        <p:spPr>
          <a:xfrm>
            <a:off x="4772835" y="5569241"/>
            <a:ext cx="4466394" cy="1096602"/>
          </a:xfrm>
          <a:prstGeom prst="homePlat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/>
          </a:p>
          <a:p>
            <a:pPr algn="ctr"/>
            <a:endParaRPr lang="pt-BR" b="1"/>
          </a:p>
          <a:p>
            <a:pPr algn="ctr"/>
            <a:r>
              <a:rPr lang="pt-BR" b="1"/>
              <a:t>Catalisadores</a:t>
            </a:r>
          </a:p>
          <a:p>
            <a:pPr marL="342900" indent="-342900" algn="ctr">
              <a:buAutoNum type="arabicParenR"/>
            </a:pPr>
            <a:r>
              <a:rPr lang="pt-BR" b="1"/>
              <a:t>Apetite ao Risco </a:t>
            </a:r>
          </a:p>
          <a:p>
            <a:pPr marL="342900" indent="-342900" algn="ctr">
              <a:buAutoNum type="arabicParenR"/>
            </a:pPr>
            <a:r>
              <a:rPr lang="pt-BR" b="1"/>
              <a:t>Equilíbrio do Custo Benefício</a:t>
            </a:r>
          </a:p>
          <a:p>
            <a:pPr algn="ctr"/>
            <a:endParaRPr lang="pt-BR"/>
          </a:p>
          <a:p>
            <a:pPr algn="ctr"/>
            <a:endParaRPr lang="pt-BR"/>
          </a:p>
        </p:txBody>
      </p:sp>
      <p:sp>
        <p:nvSpPr>
          <p:cNvPr id="23" name="Seta: para Cima 22">
            <a:extLst>
              <a:ext uri="{FF2B5EF4-FFF2-40B4-BE49-F238E27FC236}">
                <a16:creationId xmlns:a16="http://schemas.microsoft.com/office/drawing/2014/main" id="{7B584E93-C534-4E23-B189-4988203BE2A5}"/>
              </a:ext>
            </a:extLst>
          </p:cNvPr>
          <p:cNvSpPr/>
          <p:nvPr/>
        </p:nvSpPr>
        <p:spPr>
          <a:xfrm>
            <a:off x="6662586" y="4555898"/>
            <a:ext cx="437638" cy="846513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0A91B5EC-57DC-455D-8DAF-5A6C9AB63A48}"/>
              </a:ext>
            </a:extLst>
          </p:cNvPr>
          <p:cNvSpPr txBox="1">
            <a:spLocks/>
          </p:cNvSpPr>
          <p:nvPr/>
        </p:nvSpPr>
        <p:spPr>
          <a:xfrm>
            <a:off x="853983" y="820408"/>
            <a:ext cx="9840876" cy="1207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>
                <a:solidFill>
                  <a:srgbClr val="002060"/>
                </a:solidFill>
              </a:rPr>
              <a:t>Proposta de análise automatizada</a:t>
            </a:r>
          </a:p>
        </p:txBody>
      </p:sp>
      <p:graphicFrame>
        <p:nvGraphicFramePr>
          <p:cNvPr id="25" name="Diagrama 24">
            <a:extLst>
              <a:ext uri="{FF2B5EF4-FFF2-40B4-BE49-F238E27FC236}">
                <a16:creationId xmlns:a16="http://schemas.microsoft.com/office/drawing/2014/main" id="{78B43A81-6004-47BA-B65D-C5F28FE2428E}"/>
              </a:ext>
            </a:extLst>
          </p:cNvPr>
          <p:cNvGraphicFramePr/>
          <p:nvPr/>
        </p:nvGraphicFramePr>
        <p:xfrm>
          <a:off x="-584426" y="1301751"/>
          <a:ext cx="4851400" cy="4284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23817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F3A987C9-F452-47B7-877C-BD097EF0267C}"/>
              </a:ext>
            </a:extLst>
          </p:cNvPr>
          <p:cNvSpPr txBox="1">
            <a:spLocks/>
          </p:cNvSpPr>
          <p:nvPr/>
        </p:nvSpPr>
        <p:spPr>
          <a:xfrm>
            <a:off x="454437" y="1397488"/>
            <a:ext cx="7865473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E1462E"/>
                </a:solidFill>
                <a:latin typeface="+mn-lt"/>
              </a:rPr>
              <a:t>PRINCIPAIS PROGRAMAS AUDITADOS - 2018</a:t>
            </a:r>
            <a:endParaRPr lang="pt-BR" sz="3200" b="1" dirty="0">
              <a:solidFill>
                <a:srgbClr val="E1462E"/>
              </a:solidFill>
              <a:highlight>
                <a:srgbClr val="FFFF00"/>
              </a:highlight>
              <a:latin typeface="+mn-lt"/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53B76A40-1910-43A7-BEB7-E8473C554556}"/>
              </a:ext>
            </a:extLst>
          </p:cNvPr>
          <p:cNvCxnSpPr>
            <a:cxnSpLocks/>
          </p:cNvCxnSpPr>
          <p:nvPr/>
        </p:nvCxnSpPr>
        <p:spPr>
          <a:xfrm>
            <a:off x="575494" y="2008058"/>
            <a:ext cx="9729091" cy="0"/>
          </a:xfrm>
          <a:prstGeom prst="line">
            <a:avLst/>
          </a:prstGeom>
          <a:ln>
            <a:solidFill>
              <a:srgbClr val="E146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Agrupar 2">
            <a:extLst>
              <a:ext uri="{FF2B5EF4-FFF2-40B4-BE49-F238E27FC236}">
                <a16:creationId xmlns:a16="http://schemas.microsoft.com/office/drawing/2014/main" id="{669FD1F0-228A-476F-BC64-A43272FEF0C3}"/>
              </a:ext>
            </a:extLst>
          </p:cNvPr>
          <p:cNvGrpSpPr/>
          <p:nvPr/>
        </p:nvGrpSpPr>
        <p:grpSpPr>
          <a:xfrm>
            <a:off x="-1051351" y="2012496"/>
            <a:ext cx="1626845" cy="1598400"/>
            <a:chOff x="9367230" y="2000773"/>
            <a:chExt cx="1626845" cy="1598400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AC8B3C94-7E8F-4B43-AD59-B6083A7651C7}"/>
                </a:ext>
              </a:extLst>
            </p:cNvPr>
            <p:cNvSpPr/>
            <p:nvPr/>
          </p:nvSpPr>
          <p:spPr>
            <a:xfrm>
              <a:off x="9445109" y="2000773"/>
              <a:ext cx="1461120" cy="1556306"/>
            </a:xfrm>
            <a:prstGeom prst="rect">
              <a:avLst/>
            </a:prstGeom>
            <a:solidFill>
              <a:srgbClr val="E14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61168A82-962B-4E3A-8047-E9E11B63D879}"/>
                </a:ext>
              </a:extLst>
            </p:cNvPr>
            <p:cNvSpPr txBox="1"/>
            <p:nvPr/>
          </p:nvSpPr>
          <p:spPr>
            <a:xfrm>
              <a:off x="9367230" y="2048491"/>
              <a:ext cx="16268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PROGRAMAS</a:t>
              </a:r>
            </a:p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AVALIADOS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FDF4C842-DC30-47FD-A96B-88339FD65547}"/>
                </a:ext>
              </a:extLst>
            </p:cNvPr>
            <p:cNvSpPr txBox="1"/>
            <p:nvPr/>
          </p:nvSpPr>
          <p:spPr>
            <a:xfrm>
              <a:off x="9451209" y="2829732"/>
              <a:ext cx="14779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schemeClr val="bg1"/>
                  </a:solidFill>
                </a:rPr>
                <a:t>11</a:t>
              </a:r>
              <a:endParaRPr lang="pt-BR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ABF6253-AEEB-42DB-B424-9D1DCA191BE3}"/>
              </a:ext>
            </a:extLst>
          </p:cNvPr>
          <p:cNvSpPr txBox="1"/>
          <p:nvPr/>
        </p:nvSpPr>
        <p:spPr>
          <a:xfrm>
            <a:off x="527858" y="2071503"/>
            <a:ext cx="82323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MAIS MÉDICOS 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DRENAGEM URBANA E MANEJO DAS ÁGUAS PLUVIAIS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SUBVENÇÃO SEGURO RURAL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CENTRO NACIONAL DE MONITORAMENTO E ALERTA DE DESASTRES NATURAIS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PRONATEC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MANUTENÇÃO DE RODOVIAS - PROCREMA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SEGURANÇA E SINALIZAÇÃO DE RODOVIAS - BR LEGAL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CONSTRUÇÃO DE FERROVIAS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TRANSPOSIÇÃO DO RIO SÃO FRANCISCO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PROINFÂNCIA - CONSTRUÇÃO DE CRECHES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CENTROS DE INICIAÇÃO AO ESPORTE </a:t>
            </a:r>
          </a:p>
          <a:p>
            <a:endParaRPr lang="pt-BR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D330506E-370C-4DF0-BABB-514CD2EC1529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lang="pt-BR" sz="2400" b="1" dirty="0">
                <a:solidFill>
                  <a:srgbClr val="241E40"/>
                </a:solidFill>
              </a:rPr>
              <a:t>AVALIAÇÃO DA EXECUÇÃO DE PROGRAMAS DE GOVERNO</a:t>
            </a:r>
            <a:endParaRPr lang="pt-BR" sz="2400" dirty="0">
              <a:solidFill>
                <a:srgbClr val="241E40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DD04446-E5FB-47E0-A9A6-188AD67C0781}"/>
              </a:ext>
            </a:extLst>
          </p:cNvPr>
          <p:cNvSpPr/>
          <p:nvPr/>
        </p:nvSpPr>
        <p:spPr>
          <a:xfrm>
            <a:off x="-128954" y="1916832"/>
            <a:ext cx="692562" cy="1764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86457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6 L 0.80924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56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EC45D980-B6FC-487C-A09A-2D6786AF97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4" b="95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1E89CB38-E2BE-4D33-9626-6228E923891B}"/>
              </a:ext>
            </a:extLst>
          </p:cNvPr>
          <p:cNvSpPr txBox="1"/>
          <p:nvPr/>
        </p:nvSpPr>
        <p:spPr>
          <a:xfrm>
            <a:off x="606016" y="862830"/>
            <a:ext cx="44965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+mj-lt"/>
              </a:rPr>
              <a:t>Órgão de </a:t>
            </a:r>
            <a:r>
              <a:rPr lang="pt-BR" sz="2000" b="1" dirty="0">
                <a:solidFill>
                  <a:schemeClr val="bg1"/>
                </a:solidFill>
              </a:rPr>
              <a:t>CONTROLE INTERNO 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do Governo Federal responsável pela </a:t>
            </a:r>
            <a:r>
              <a:rPr lang="pt-BR" sz="2000" b="1" dirty="0">
                <a:solidFill>
                  <a:schemeClr val="bg1"/>
                </a:solidFill>
              </a:rPr>
              <a:t>DEFESA DO PATRIMÔNIO PÚBLICO 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e pelo </a:t>
            </a:r>
            <a:r>
              <a:rPr lang="pt-BR" sz="2000" b="1" dirty="0">
                <a:solidFill>
                  <a:schemeClr val="bg1"/>
                </a:solidFill>
              </a:rPr>
              <a:t>INCREMENTO DA TRANSPARÊNCIA 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na gestão, por meio de ações de</a:t>
            </a:r>
          </a:p>
          <a:p>
            <a:r>
              <a:rPr lang="pt-BR" sz="2000" b="1" dirty="0">
                <a:solidFill>
                  <a:schemeClr val="bg1"/>
                </a:solidFill>
              </a:rPr>
              <a:t>AUDITORIA E FISCALIZAÇÃO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, </a:t>
            </a:r>
            <a:r>
              <a:rPr lang="pt-BR" sz="2000" b="1" dirty="0">
                <a:solidFill>
                  <a:schemeClr val="bg1"/>
                </a:solidFill>
              </a:rPr>
              <a:t>CORREIÇÃO</a:t>
            </a:r>
            <a:r>
              <a:rPr lang="pt-BR" sz="2000" dirty="0">
                <a:solidFill>
                  <a:schemeClr val="bg1"/>
                </a:solidFill>
                <a:latin typeface="+mj-lt"/>
              </a:rPr>
              <a:t>,</a:t>
            </a:r>
          </a:p>
          <a:p>
            <a:r>
              <a:rPr lang="pt-BR" sz="2000" b="1" dirty="0">
                <a:solidFill>
                  <a:schemeClr val="bg1"/>
                </a:solidFill>
              </a:rPr>
              <a:t>PREVENÇÃO E COMBATE À CORRUPÇÃO</a:t>
            </a:r>
            <a:endParaRPr lang="pt-BR" sz="2000" b="1" dirty="0">
              <a:solidFill>
                <a:schemeClr val="bg1"/>
              </a:solidFill>
              <a:latin typeface="+mj-lt"/>
            </a:endParaRPr>
          </a:p>
          <a:p>
            <a:r>
              <a:rPr lang="pt-BR" sz="2000" dirty="0">
                <a:solidFill>
                  <a:schemeClr val="bg1"/>
                </a:solidFill>
                <a:latin typeface="+mj-lt"/>
              </a:rPr>
              <a:t>e </a:t>
            </a:r>
            <a:r>
              <a:rPr lang="pt-BR" sz="2000" b="1" dirty="0">
                <a:solidFill>
                  <a:schemeClr val="bg1"/>
                </a:solidFill>
              </a:rPr>
              <a:t>OUVIDORIA</a:t>
            </a:r>
          </a:p>
        </p:txBody>
      </p:sp>
    </p:spTree>
    <p:extLst>
      <p:ext uri="{BB962C8B-B14F-4D97-AF65-F5344CB8AC3E}">
        <p14:creationId xmlns:p14="http://schemas.microsoft.com/office/powerpoint/2010/main" val="124293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F3A987C9-F452-47B7-877C-BD097EF0267C}"/>
              </a:ext>
            </a:extLst>
          </p:cNvPr>
          <p:cNvSpPr txBox="1">
            <a:spLocks/>
          </p:cNvSpPr>
          <p:nvPr/>
        </p:nvSpPr>
        <p:spPr>
          <a:xfrm>
            <a:off x="454438" y="1388689"/>
            <a:ext cx="7589442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E1462E"/>
                </a:solidFill>
                <a:latin typeface="+mn-lt"/>
              </a:rPr>
              <a:t>PRINCIPAIS POLÍTICAS PÚBLICAS</a:t>
            </a:r>
            <a:endParaRPr lang="pt-BR" sz="3200" b="1" dirty="0">
              <a:solidFill>
                <a:srgbClr val="E1462E"/>
              </a:solidFill>
              <a:highlight>
                <a:srgbClr val="FFFF00"/>
              </a:highlight>
              <a:latin typeface="+mn-lt"/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53B76A40-1910-43A7-BEB7-E8473C554556}"/>
              </a:ext>
            </a:extLst>
          </p:cNvPr>
          <p:cNvCxnSpPr>
            <a:cxnSpLocks/>
          </p:cNvCxnSpPr>
          <p:nvPr/>
        </p:nvCxnSpPr>
        <p:spPr>
          <a:xfrm>
            <a:off x="562104" y="1991931"/>
            <a:ext cx="8864118" cy="266"/>
          </a:xfrm>
          <a:prstGeom prst="line">
            <a:avLst/>
          </a:prstGeom>
          <a:ln>
            <a:solidFill>
              <a:srgbClr val="E146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Agrupar 1">
            <a:extLst>
              <a:ext uri="{FF2B5EF4-FFF2-40B4-BE49-F238E27FC236}">
                <a16:creationId xmlns:a16="http://schemas.microsoft.com/office/drawing/2014/main" id="{B9CDDDE1-9769-4E23-AEBC-6927FD222247}"/>
              </a:ext>
            </a:extLst>
          </p:cNvPr>
          <p:cNvGrpSpPr/>
          <p:nvPr/>
        </p:nvGrpSpPr>
        <p:grpSpPr>
          <a:xfrm>
            <a:off x="-1064741" y="1989085"/>
            <a:ext cx="1626845" cy="1556306"/>
            <a:chOff x="7873806" y="1989085"/>
            <a:chExt cx="1626845" cy="1556306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AC8B3C94-7E8F-4B43-AD59-B6083A7651C7}"/>
                </a:ext>
              </a:extLst>
            </p:cNvPr>
            <p:cNvSpPr/>
            <p:nvPr/>
          </p:nvSpPr>
          <p:spPr>
            <a:xfrm>
              <a:off x="7965102" y="1989085"/>
              <a:ext cx="1461120" cy="1556306"/>
            </a:xfrm>
            <a:prstGeom prst="rect">
              <a:avLst/>
            </a:prstGeom>
            <a:solidFill>
              <a:srgbClr val="E14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E1462E"/>
                </a:solidFill>
              </a:endParaRPr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61168A82-962B-4E3A-8047-E9E11B63D879}"/>
                </a:ext>
              </a:extLst>
            </p:cNvPr>
            <p:cNvSpPr txBox="1"/>
            <p:nvPr/>
          </p:nvSpPr>
          <p:spPr>
            <a:xfrm>
              <a:off x="7873806" y="2036049"/>
              <a:ext cx="16268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TEMAS</a:t>
              </a:r>
            </a:p>
            <a:p>
              <a:pPr algn="ctr"/>
              <a:r>
                <a:rPr lang="pt-BR" sz="1600" b="1" dirty="0">
                  <a:solidFill>
                    <a:schemeClr val="bg1"/>
                  </a:solidFill>
                </a:rPr>
                <a:t>PRIORIZADOS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FDF4C842-DC30-47FD-A96B-88339FD65547}"/>
                </a:ext>
              </a:extLst>
            </p:cNvPr>
            <p:cNvSpPr txBox="1"/>
            <p:nvPr/>
          </p:nvSpPr>
          <p:spPr>
            <a:xfrm>
              <a:off x="7948233" y="2654841"/>
              <a:ext cx="14779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b="1" dirty="0">
                  <a:solidFill>
                    <a:schemeClr val="bg1"/>
                  </a:solidFill>
                </a:rPr>
                <a:t>13</a:t>
              </a:r>
              <a:endParaRPr lang="pt-BR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ABF6253-AEEB-42DB-B424-9D1DCA191BE3}"/>
              </a:ext>
            </a:extLst>
          </p:cNvPr>
          <p:cNvSpPr txBox="1"/>
          <p:nvPr/>
        </p:nvSpPr>
        <p:spPr>
          <a:xfrm>
            <a:off x="521950" y="2049145"/>
            <a:ext cx="645458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GOVERNANÇA DO BENEFÍCIOS FINANCEIROS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DESENVOLVIMENTO INFANTIL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EFICIÊNCIA ALOCATIVA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GOVERNANÇA DAS EMPRESAS ESTATAIS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MULTIPLICIDADE DE CADASTROS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QUALIDADE DO GASTO PÚBLICO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REGULAÇÃO ECONÔMICA E DE SERVIÇOS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COMPETITIVIDADE DA CADEIA AGRÍCOLA 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ECONOMIA DA SAÚDE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GESTÃO HÍDRICA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GOVERNANÇA UNIVERSITÁRIA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CIDADANIA NO SISTEMA PRISIONAL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SEGURANÇA ENERGÉTICA </a:t>
            </a:r>
          </a:p>
          <a:p>
            <a:endParaRPr lang="pt-BR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9041B267-7232-40C9-9D2D-483BD20AECEE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lang="pt-BR" sz="2400" b="1" dirty="0">
                <a:solidFill>
                  <a:srgbClr val="241E40"/>
                </a:solidFill>
              </a:rPr>
              <a:t>PLANO TÁTICO 2018/2019 – TEMAS PRIORITÁRIOS</a:t>
            </a:r>
            <a:endParaRPr lang="pt-BR" sz="2400" dirty="0">
              <a:solidFill>
                <a:srgbClr val="241E40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4F79D40-ED4A-4FFE-9235-EAC1E7466AE2}"/>
              </a:ext>
            </a:extLst>
          </p:cNvPr>
          <p:cNvSpPr/>
          <p:nvPr/>
        </p:nvSpPr>
        <p:spPr>
          <a:xfrm>
            <a:off x="-257908" y="1916832"/>
            <a:ext cx="820012" cy="182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58834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22222E-6 L 0.73502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74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>
            <a:extLst>
              <a:ext uri="{FF2B5EF4-FFF2-40B4-BE49-F238E27FC236}">
                <a16:creationId xmlns:a16="http://schemas.microsoft.com/office/drawing/2014/main" id="{2DD4B7C3-7050-437D-9775-98BFD2B156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59" b="9335"/>
          <a:stretch/>
        </p:blipFill>
        <p:spPr>
          <a:xfrm>
            <a:off x="0" y="-227640"/>
            <a:ext cx="12192000" cy="729448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1589651" y="660811"/>
            <a:ext cx="9012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rgbClr val="241E40"/>
                </a:solidFill>
                <a:latin typeface="+mj-lt"/>
              </a:rPr>
              <a:t>Atuação em todo o país para                                                 casos de corrupção e má gestão dos recursos públicos federais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048E22F-F88D-44BB-ACA3-7EBEA8E51C0B}"/>
              </a:ext>
            </a:extLst>
          </p:cNvPr>
          <p:cNvSpPr txBox="1"/>
          <p:nvPr/>
        </p:nvSpPr>
        <p:spPr>
          <a:xfrm>
            <a:off x="5796018" y="666867"/>
            <a:ext cx="3974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241E40"/>
                </a:solidFill>
              </a:rPr>
              <a:t>prevenir, detectar e punir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727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926476C-BE05-4E4D-903F-2C95E1088A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48"/>
            <a:ext cx="12192000" cy="68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130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BD3C4CA-B963-4898-8E0A-D87454DC394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3E6DB52-29A5-424A-978A-E3478CA9717E}"/>
              </a:ext>
            </a:extLst>
          </p:cNvPr>
          <p:cNvSpPr/>
          <p:nvPr/>
        </p:nvSpPr>
        <p:spPr>
          <a:xfrm>
            <a:off x="717071" y="1011328"/>
            <a:ext cx="3048655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pt-BR" sz="32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PORTAL DA</a:t>
            </a: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pt-BR" sz="32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TRANSPARÊNCIA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5E1C74D-89B1-4B41-9ED1-EFDFED8D4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74" y="2067895"/>
            <a:ext cx="3108997" cy="3886247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474ADA4-7232-4B79-8097-52D1DCE7E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757" y="2301488"/>
            <a:ext cx="751839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19,2</a:t>
            </a:r>
            <a:r>
              <a:rPr lang="pt-BR" altLang="pt-BR" sz="40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de visitas em 2018</a:t>
            </a:r>
          </a:p>
          <a:p>
            <a:pPr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</a:rPr>
              <a:t>8,6</a:t>
            </a:r>
            <a:r>
              <a:rPr lang="pt-BR" altLang="pt-BR" sz="4000" b="1" dirty="0">
                <a:solidFill>
                  <a:schemeClr val="accent6"/>
                </a:solidFill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</a:rPr>
              <a:t>MILHÕES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</a:rPr>
              <a:t>de visitas no 1º Sem 2019</a:t>
            </a:r>
          </a:p>
          <a:p>
            <a:pPr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132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</a:t>
            </a: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</a:rPr>
              <a:t>de visitas (desde lançamento em 2004)</a:t>
            </a:r>
          </a:p>
          <a:p>
            <a:pPr eaLnBrk="1" hangingPunct="1">
              <a:spcBef>
                <a:spcPct val="0"/>
              </a:spcBef>
              <a:buNone/>
            </a:pPr>
            <a:b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NOVO PORTAL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Lançado em junho de 2018</a:t>
            </a:r>
            <a:br>
              <a:rPr lang="pt-BR" altLang="pt-BR" sz="2400" b="1" dirty="0">
                <a:solidFill>
                  <a:schemeClr val="accent6"/>
                </a:solidFill>
                <a:latin typeface="+mn-lt"/>
              </a:rPr>
            </a:br>
            <a:r>
              <a:rPr lang="pt-BR" altLang="pt-BR" sz="2400" b="1" i="1" dirty="0">
                <a:solidFill>
                  <a:schemeClr val="accent6"/>
                </a:solidFill>
                <a:latin typeface="+mn-lt"/>
                <a:hlinkClick r:id="rId3"/>
              </a:rPr>
              <a:t>transparencia.gov.br</a:t>
            </a:r>
            <a:endParaRPr lang="pt-BR" altLang="pt-BR" sz="2400" b="1" i="1" dirty="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43925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116832" y="1462590"/>
            <a:ext cx="68029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pt-BR" sz="2800" b="1" dirty="0">
                <a:solidFill>
                  <a:srgbClr val="002060"/>
                </a:solidFill>
              </a:rPr>
              <a:t>PROGRAMAS DE INTEGRIDADE</a:t>
            </a:r>
          </a:p>
          <a:p>
            <a:pPr lvl="0" defTabSz="914400">
              <a:defRPr/>
            </a:pPr>
            <a:r>
              <a:rPr lang="pt-BR" sz="2800" b="1" dirty="0">
                <a:solidFill>
                  <a:srgbClr val="002060"/>
                </a:solidFill>
              </a:rPr>
              <a:t>DO GOVERNO FEDERAL</a:t>
            </a:r>
            <a:endParaRPr kumimoji="0" lang="pt-BR" sz="20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EA742D9-6B66-49B5-8025-BC5BFBCFED23}"/>
              </a:ext>
            </a:extLst>
          </p:cNvPr>
          <p:cNvSpPr txBox="1"/>
          <p:nvPr/>
        </p:nvSpPr>
        <p:spPr>
          <a:xfrm>
            <a:off x="7110058" y="2314746"/>
            <a:ext cx="488207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000" b="1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r>
              <a:rPr lang="pt-BR" sz="4800" b="1" dirty="0">
                <a:solidFill>
                  <a:srgbClr val="E1462E"/>
                </a:solidFill>
                <a:latin typeface="Calibri" panose="020F0502020204030204"/>
              </a:rPr>
              <a:t>143 – 76%</a:t>
            </a:r>
            <a:endParaRPr lang="pt-BR" sz="2000" b="1" dirty="0">
              <a:solidFill>
                <a:srgbClr val="E1462E"/>
              </a:solidFill>
              <a:latin typeface="Calibri" panose="020F0502020204030204"/>
            </a:endParaRPr>
          </a:p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ORGÃOS E ENTIDADES COM UNIDADES</a:t>
            </a:r>
          </a:p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</a:rPr>
              <a:t>DE GESTÃO DE INTEGRIDADE</a:t>
            </a:r>
          </a:p>
          <a:p>
            <a:endParaRPr lang="pt-BR" sz="2000" b="1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r>
              <a:rPr lang="pt-BR" sz="4800" b="1" dirty="0">
                <a:solidFill>
                  <a:srgbClr val="E1462E"/>
                </a:solidFill>
              </a:rPr>
              <a:t>125 – 67%</a:t>
            </a:r>
            <a:r>
              <a:rPr lang="pt-BR" sz="2000" b="1" dirty="0">
                <a:solidFill>
                  <a:srgbClr val="E1462E"/>
                </a:solidFill>
              </a:rPr>
              <a:t> </a:t>
            </a:r>
          </a:p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</a:rPr>
              <a:t>ORGÃOS E ENTIDADES COM</a:t>
            </a:r>
          </a:p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</a:rPr>
              <a:t>PLANOS DE INTEGRIDADE</a:t>
            </a:r>
          </a:p>
          <a:p>
            <a:endParaRPr lang="pt-BR" sz="2000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pt-BR" sz="2000" b="1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  <a:p>
            <a:endParaRPr lang="pt-BR" sz="2000" b="1" dirty="0">
              <a:solidFill>
                <a:schemeClr val="bg1">
                  <a:lumMod val="65000"/>
                </a:schemeClr>
              </a:solidFill>
              <a:latin typeface="Calibri" panose="020F0502020204030204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779C292-BAE0-407A-A92C-6B7DE887BFC4}"/>
              </a:ext>
            </a:extLst>
          </p:cNvPr>
          <p:cNvSpPr txBox="1"/>
          <p:nvPr/>
        </p:nvSpPr>
        <p:spPr>
          <a:xfrm>
            <a:off x="7110058" y="6227896"/>
            <a:ext cx="425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>
                <a:solidFill>
                  <a:srgbClr val="E1462E"/>
                </a:solidFill>
              </a:rPr>
              <a:t>www.paineis.cgu.gov.br/integridadepublica</a:t>
            </a:r>
          </a:p>
          <a:p>
            <a:endParaRPr lang="pt-BR" dirty="0"/>
          </a:p>
        </p:txBody>
      </p:sp>
      <p:pic>
        <p:nvPicPr>
          <p:cNvPr id="5" name="Int11">
            <a:hlinkClick r:id="" action="ppaction://media"/>
            <a:extLst>
              <a:ext uri="{FF2B5EF4-FFF2-40B4-BE49-F238E27FC236}">
                <a16:creationId xmlns:a16="http://schemas.microsoft.com/office/drawing/2014/main" id="{813FD714-D492-402C-BC2F-1F860808209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37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1A1A17B-8273-4A07-AE6A-1C3D49AA4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D5A0C102-4F09-45EE-96A0-1171787634BF}"/>
              </a:ext>
            </a:extLst>
          </p:cNvPr>
          <p:cNvSpPr/>
          <p:nvPr/>
        </p:nvSpPr>
        <p:spPr>
          <a:xfrm>
            <a:off x="4597129" y="-21431"/>
            <a:ext cx="7620000" cy="636028"/>
          </a:xfrm>
          <a:prstGeom prst="rect">
            <a:avLst/>
          </a:prstGeom>
          <a:solidFill>
            <a:srgbClr val="A5C83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1BCA7EBA-AD89-4E17-A00F-8E6222955A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658" y="3760575"/>
            <a:ext cx="5796817" cy="324280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A335DA9-E628-4C84-9640-DBA283C8FF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234" y="2930349"/>
            <a:ext cx="1323975" cy="199072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5FE725BD-DBD6-4258-A379-5D1D75B60404}"/>
              </a:ext>
            </a:extLst>
          </p:cNvPr>
          <p:cNvSpPr txBox="1"/>
          <p:nvPr/>
        </p:nvSpPr>
        <p:spPr>
          <a:xfrm>
            <a:off x="809469" y="74950"/>
            <a:ext cx="11272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Reconhece as empresas que adotam medidas de integridade para prevenção e combate à corrupção em seus negócios </a:t>
            </a:r>
            <a:endParaRPr lang="pt-B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1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75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5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50"/>
                            </p:stCondLst>
                            <p:childTnLst>
                              <p:par>
                                <p:cTn id="19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3B639637-2B1B-4A8B-B627-275042520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9" y="-9178"/>
            <a:ext cx="12214578" cy="687635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8A746E1F-5DC9-4910-A7D9-32843C8D9D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08" y="0"/>
            <a:ext cx="10287000" cy="245745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6466044-4CE8-C040-A6D0-925E96C3F14B}"/>
              </a:ext>
            </a:extLst>
          </p:cNvPr>
          <p:cNvSpPr txBox="1"/>
          <p:nvPr/>
        </p:nvSpPr>
        <p:spPr>
          <a:xfrm>
            <a:off x="2798957" y="132144"/>
            <a:ext cx="9584932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err="1">
                <a:latin typeface="+mj-lt"/>
              </a:rPr>
              <a:t>Parceria</a:t>
            </a:r>
            <a:r>
              <a:rPr lang="es-ES_tradnl" sz="3200" dirty="0">
                <a:latin typeface="+mj-lt"/>
              </a:rPr>
              <a:t> CGU, MEC, Instituto </a:t>
            </a:r>
            <a:r>
              <a:rPr lang="es-ES_tradnl" sz="3200" dirty="0" err="1">
                <a:latin typeface="+mj-lt"/>
              </a:rPr>
              <a:t>Maurício</a:t>
            </a:r>
            <a:r>
              <a:rPr lang="es-ES_tradnl" sz="3200" dirty="0">
                <a:latin typeface="+mj-lt"/>
              </a:rPr>
              <a:t> de Sousa e SENAR </a:t>
            </a:r>
          </a:p>
          <a:p>
            <a:r>
              <a:rPr lang="es-ES_tradnl" sz="3200" dirty="0" err="1">
                <a:latin typeface="+mj-lt"/>
              </a:rPr>
              <a:t>Universalização</a:t>
            </a:r>
            <a:r>
              <a:rPr lang="es-ES_tradnl" sz="3200" dirty="0">
                <a:latin typeface="+mj-lt"/>
              </a:rPr>
              <a:t> </a:t>
            </a:r>
            <a:r>
              <a:rPr lang="es-ES_tradnl" sz="3200" dirty="0" err="1">
                <a:latin typeface="+mj-lt"/>
              </a:rPr>
              <a:t>em</a:t>
            </a:r>
            <a:r>
              <a:rPr lang="es-ES_tradnl" sz="3200" dirty="0">
                <a:latin typeface="+mj-lt"/>
              </a:rPr>
              <a:t> 2018/2019 permitirá atingir:</a:t>
            </a:r>
            <a:endParaRPr lang="es-ES_tradnl" sz="2800" dirty="0">
              <a:latin typeface="+mj-lt"/>
            </a:endParaRPr>
          </a:p>
          <a:p>
            <a:endParaRPr lang="es-ES_tradnl" sz="2800" dirty="0">
              <a:latin typeface="+mj-lt"/>
            </a:endParaRPr>
          </a:p>
          <a:p>
            <a:r>
              <a:rPr lang="es-ES_tradnl" sz="4400" b="1" dirty="0">
                <a:solidFill>
                  <a:schemeClr val="bg1"/>
                </a:solidFill>
                <a:latin typeface="Stencil" pitchFamily="82" charset="77"/>
                <a:cs typeface="Phosphate Inline" panose="02000506050000020004" pitchFamily="2" charset="77"/>
              </a:rPr>
              <a:t>27 </a:t>
            </a:r>
            <a:r>
              <a:rPr lang="es-ES_tradnl" sz="4400" b="1" dirty="0" err="1">
                <a:solidFill>
                  <a:schemeClr val="bg1"/>
                </a:solidFill>
                <a:latin typeface="Stencil" pitchFamily="82" charset="77"/>
                <a:cs typeface="Phosphate Inline" panose="02000506050000020004" pitchFamily="2" charset="77"/>
              </a:rPr>
              <a:t>milhões</a:t>
            </a:r>
            <a:r>
              <a:rPr lang="es-ES_tradnl" sz="3200" dirty="0">
                <a:latin typeface="+mj-lt"/>
              </a:rPr>
              <a:t> de </a:t>
            </a:r>
            <a:r>
              <a:rPr lang="es-ES_tradnl" sz="3200" dirty="0" err="1">
                <a:latin typeface="+mj-lt"/>
              </a:rPr>
              <a:t>alunos</a:t>
            </a:r>
            <a:r>
              <a:rPr lang="es-ES_tradnl" sz="3200" dirty="0">
                <a:latin typeface="+mj-lt"/>
              </a:rPr>
              <a:t> do </a:t>
            </a:r>
            <a:r>
              <a:rPr lang="es-ES_tradnl" sz="3200" dirty="0" err="1">
                <a:latin typeface="+mj-lt"/>
              </a:rPr>
              <a:t>ensino</a:t>
            </a:r>
            <a:r>
              <a:rPr lang="es-ES_tradnl" sz="3200" dirty="0">
                <a:latin typeface="+mj-lt"/>
              </a:rPr>
              <a:t> fundamental </a:t>
            </a:r>
            <a:endParaRPr lang="es-ES_tradnl" sz="2800" dirty="0">
              <a:latin typeface="+mj-lt"/>
            </a:endParaRPr>
          </a:p>
          <a:p>
            <a:endParaRPr lang="es-ES_tradnl" sz="2800" dirty="0">
              <a:latin typeface="+mj-lt"/>
            </a:endParaRPr>
          </a:p>
          <a:p>
            <a:r>
              <a:rPr lang="es-ES_tradnl" sz="4400" dirty="0">
                <a:solidFill>
                  <a:schemeClr val="bg1"/>
                </a:solidFill>
                <a:latin typeface="Stencil" pitchFamily="82" charset="77"/>
                <a:cs typeface="Phosphate Inline" panose="02000506050000020004" pitchFamily="2" charset="77"/>
              </a:rPr>
              <a:t>170 mil</a:t>
            </a:r>
            <a:r>
              <a:rPr lang="es-ES_tradnl" sz="4400" dirty="0">
                <a:solidFill>
                  <a:schemeClr val="bg1"/>
                </a:solidFill>
                <a:latin typeface="Bernard MT Condensed" panose="02050806060905020404" pitchFamily="18" charset="77"/>
                <a:cs typeface="Aharoni" panose="020F0502020204030204" pitchFamily="34" charset="0"/>
              </a:rPr>
              <a:t> </a:t>
            </a:r>
            <a:r>
              <a:rPr lang="es-ES_tradnl" sz="3200" dirty="0" err="1">
                <a:latin typeface="+mj-lt"/>
              </a:rPr>
              <a:t>escolas</a:t>
            </a:r>
            <a:r>
              <a:rPr lang="es-ES_tradnl" sz="3200" dirty="0">
                <a:latin typeface="+mj-lt"/>
              </a:rPr>
              <a:t> da rede pública</a:t>
            </a:r>
            <a:endParaRPr lang="es-ES_tradnl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116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 para 4º plano de ação ogp">
            <a:extLst>
              <a:ext uri="{FF2B5EF4-FFF2-40B4-BE49-F238E27FC236}">
                <a16:creationId xmlns:a16="http://schemas.microsoft.com/office/drawing/2014/main" id="{993B75A0-C9EF-5F4B-ACC0-9C87DBB5F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315" y="-12864"/>
            <a:ext cx="12903818" cy="687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3383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1BAAAD5-EDCC-4A82-8C4E-602A03C754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2" y="-44304"/>
            <a:ext cx="12171747" cy="6958183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0FF181D-FBA2-4553-A176-E5FFAAAA27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700" y="688622"/>
            <a:ext cx="2087654" cy="6169378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F91BD367-F8C9-43FB-88AE-35AC0D7C8F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500" y="-270933"/>
            <a:ext cx="2320677" cy="6858000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0B5709D3-0027-446B-931A-B573AB9B12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499" y="-282222"/>
            <a:ext cx="2320677" cy="6858000"/>
          </a:xfrm>
          <a:prstGeom prst="rect">
            <a:avLst/>
          </a:prstGeom>
        </p:spPr>
      </p:pic>
      <p:pic>
        <p:nvPicPr>
          <p:cNvPr id="4098" name="Picture 2" descr="Resultado de imagem para e sic">
            <a:extLst>
              <a:ext uri="{FF2B5EF4-FFF2-40B4-BE49-F238E27FC236}">
                <a16:creationId xmlns:a16="http://schemas.microsoft.com/office/drawing/2014/main" id="{334D80E4-9696-2746-BEC2-76596940D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1" y="-30479"/>
            <a:ext cx="1840390" cy="102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50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3DC9C90A-2E9D-405E-81CF-0DA59B381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120" y="-39511"/>
            <a:ext cx="12314240" cy="693702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4DA59C7-7CE1-4022-AB31-9D1A64256D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1" y="549563"/>
            <a:ext cx="1230556" cy="1230556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A4C3690C-D390-4D95-A6E4-B16AD40F0A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970" y="4130719"/>
            <a:ext cx="1547120" cy="154712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19DA64B-0DCF-BD44-9410-FD52471F1B46}"/>
              </a:ext>
            </a:extLst>
          </p:cNvPr>
          <p:cNvSpPr txBox="1"/>
          <p:nvPr/>
        </p:nvSpPr>
        <p:spPr>
          <a:xfrm>
            <a:off x="6084849" y="228581"/>
            <a:ext cx="5332357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3200" b="1" dirty="0">
                <a:solidFill>
                  <a:schemeClr val="accent4">
                    <a:lumMod val="60000"/>
                    <a:lumOff val="40000"/>
                  </a:schemeClr>
                </a:solidFill>
                <a:cs typeface="Arial Hebrew" pitchFamily="2" charset="-79"/>
              </a:rPr>
              <a:t>+ de 177 mil</a:t>
            </a:r>
          </a:p>
          <a:p>
            <a:r>
              <a:rPr lang="es-ES_tradnl" sz="2800" dirty="0" err="1">
                <a:solidFill>
                  <a:schemeClr val="accent4">
                    <a:lumMod val="60000"/>
                    <a:lumOff val="40000"/>
                  </a:schemeClr>
                </a:solidFill>
                <a:cs typeface="Arial Hebrew" pitchFamily="2" charset="-79"/>
              </a:rPr>
              <a:t>Manifestações</a:t>
            </a:r>
            <a:r>
              <a:rPr lang="es-ES_tradnl" sz="2800" dirty="0">
                <a:solidFill>
                  <a:schemeClr val="accent4">
                    <a:lumMod val="60000"/>
                    <a:lumOff val="40000"/>
                  </a:schemeClr>
                </a:solidFill>
                <a:cs typeface="Arial Hebrew" pitchFamily="2" charset="-79"/>
              </a:rPr>
              <a:t> registradas </a:t>
            </a:r>
            <a:r>
              <a:rPr lang="es-ES_tradnl" sz="2800" dirty="0" err="1">
                <a:solidFill>
                  <a:schemeClr val="accent4">
                    <a:lumMod val="60000"/>
                    <a:lumOff val="40000"/>
                  </a:schemeClr>
                </a:solidFill>
                <a:cs typeface="Arial Hebrew" pitchFamily="2" charset="-79"/>
              </a:rPr>
              <a:t>em</a:t>
            </a:r>
            <a:r>
              <a:rPr lang="es-ES_tradnl" sz="2800" dirty="0">
                <a:solidFill>
                  <a:schemeClr val="accent4">
                    <a:lumMod val="60000"/>
                    <a:lumOff val="40000"/>
                  </a:schemeClr>
                </a:solidFill>
                <a:cs typeface="Arial Hebrew" pitchFamily="2" charset="-79"/>
              </a:rPr>
              <a:t> 2019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404E321-0B03-444D-9E58-A5F369C4C82B}"/>
              </a:ext>
            </a:extLst>
          </p:cNvPr>
          <p:cNvSpPr txBox="1"/>
          <p:nvPr/>
        </p:nvSpPr>
        <p:spPr>
          <a:xfrm>
            <a:off x="6115329" y="5196821"/>
            <a:ext cx="3579954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3200" b="1" dirty="0">
                <a:solidFill>
                  <a:schemeClr val="accent4">
                    <a:lumMod val="60000"/>
                    <a:lumOff val="40000"/>
                  </a:schemeClr>
                </a:solidFill>
                <a:cs typeface="Arial Hebrew" pitchFamily="2" charset="-79"/>
              </a:rPr>
              <a:t>+ de 1740</a:t>
            </a:r>
          </a:p>
          <a:p>
            <a:r>
              <a:rPr lang="es-ES_tradnl" sz="2800" dirty="0" err="1">
                <a:solidFill>
                  <a:schemeClr val="accent4">
                    <a:lumMod val="60000"/>
                    <a:lumOff val="40000"/>
                  </a:schemeClr>
                </a:solidFill>
                <a:cs typeface="Arial Hebrew" pitchFamily="2" charset="-79"/>
              </a:rPr>
              <a:t>Instituições</a:t>
            </a:r>
            <a:r>
              <a:rPr lang="es-ES_tradnl" sz="2800" dirty="0">
                <a:solidFill>
                  <a:schemeClr val="accent4">
                    <a:lumMod val="60000"/>
                    <a:lumOff val="40000"/>
                  </a:schemeClr>
                </a:solidFill>
                <a:cs typeface="Arial Hebrew" pitchFamily="2" charset="-79"/>
              </a:rPr>
              <a:t> conectadas</a:t>
            </a:r>
          </a:p>
        </p:txBody>
      </p:sp>
    </p:spTree>
    <p:extLst>
      <p:ext uri="{BB962C8B-B14F-4D97-AF65-F5344CB8AC3E}">
        <p14:creationId xmlns:p14="http://schemas.microsoft.com/office/powerpoint/2010/main" val="28137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8BB6D984-6D95-47C3-9193-AD25C76977DA}"/>
              </a:ext>
            </a:extLst>
          </p:cNvPr>
          <p:cNvSpPr txBox="1"/>
          <p:nvPr/>
        </p:nvSpPr>
        <p:spPr>
          <a:xfrm>
            <a:off x="148860" y="2553010"/>
            <a:ext cx="115044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rgbClr val="002060"/>
                </a:solidFill>
              </a:rPr>
              <a:t>APOIAR A GOVERNANÇA E A GESTÃO</a:t>
            </a:r>
            <a:endParaRPr lang="pt-BR" sz="3600" dirty="0">
              <a:solidFill>
                <a:srgbClr val="002060"/>
              </a:solidFill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pt-BR" sz="3600" dirty="0">
              <a:solidFill>
                <a:srgbClr val="00206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b="1" dirty="0">
              <a:solidFill>
                <a:srgbClr val="00206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b="1" dirty="0">
              <a:solidFill>
                <a:srgbClr val="00206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b="1" dirty="0">
              <a:solidFill>
                <a:srgbClr val="00206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rgbClr val="002060"/>
                </a:solidFill>
              </a:rPr>
              <a:t>COMBATER E PREVENIR A CORRUPÇÃO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F33EA6A-6B4F-C749-9407-9E34372DAC3A}"/>
              </a:ext>
            </a:extLst>
          </p:cNvPr>
          <p:cNvSpPr txBox="1"/>
          <p:nvPr/>
        </p:nvSpPr>
        <p:spPr>
          <a:xfrm>
            <a:off x="4246075" y="873553"/>
            <a:ext cx="3869970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_tradnl" sz="4000" b="1" dirty="0">
                <a:solidFill>
                  <a:srgbClr val="002060"/>
                </a:solidFill>
              </a:rPr>
              <a:t>MISSÕES DA CGU</a:t>
            </a:r>
          </a:p>
        </p:txBody>
      </p:sp>
      <p:pic>
        <p:nvPicPr>
          <p:cNvPr id="1026" name="Picture 2" descr="Resultado de imagem para diferença entre governança e gestão">
            <a:extLst>
              <a:ext uri="{FF2B5EF4-FFF2-40B4-BE49-F238E27FC236}">
                <a16:creationId xmlns:a16="http://schemas.microsoft.com/office/drawing/2014/main" id="{3E78AD77-98C7-4744-A964-A3F8CFA7B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292" y="1751559"/>
            <a:ext cx="34925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m para combate a corrupção">
            <a:extLst>
              <a:ext uri="{FF2B5EF4-FFF2-40B4-BE49-F238E27FC236}">
                <a16:creationId xmlns:a16="http://schemas.microsoft.com/office/drawing/2014/main" id="{1F67C902-CB7C-7E4E-BA47-5EF88CF39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377" y="4535877"/>
            <a:ext cx="3937000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6381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1C213F09-9BB4-4A52-BD47-D13DE446584C}"/>
              </a:ext>
            </a:extLst>
          </p:cNvPr>
          <p:cNvSpPr txBox="1">
            <a:spLocks/>
          </p:cNvSpPr>
          <p:nvPr/>
        </p:nvSpPr>
        <p:spPr>
          <a:xfrm>
            <a:off x="750965" y="788448"/>
            <a:ext cx="7351086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002060"/>
                </a:solidFill>
                <a:latin typeface="+mn-lt"/>
              </a:rPr>
              <a:t>OUVIDORIA – SIMPLIFIQUE!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2779C65-F14E-4362-BAE9-84F144AFFE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7946"/>
            <a:ext cx="12192000" cy="450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00211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m para fala br">
            <a:extLst>
              <a:ext uri="{FF2B5EF4-FFF2-40B4-BE49-F238E27FC236}">
                <a16:creationId xmlns:a16="http://schemas.microsoft.com/office/drawing/2014/main" id="{AFEAF191-D78D-AA41-AB6C-3D2F38009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58" y="55787"/>
            <a:ext cx="6650083" cy="277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m para e ouv">
            <a:extLst>
              <a:ext uri="{FF2B5EF4-FFF2-40B4-BE49-F238E27FC236}">
                <a16:creationId xmlns:a16="http://schemas.microsoft.com/office/drawing/2014/main" id="{3B23F9EB-A719-074A-ABD4-DDAA85874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" y="3352800"/>
            <a:ext cx="4572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46438804-6D5C-F74B-99E6-5F34C7E8A4B7}"/>
              </a:ext>
            </a:extLst>
          </p:cNvPr>
          <p:cNvSpPr txBox="1"/>
          <p:nvPr/>
        </p:nvSpPr>
        <p:spPr>
          <a:xfrm>
            <a:off x="5516880" y="2758440"/>
            <a:ext cx="1244251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600" dirty="0">
                <a:solidFill>
                  <a:srgbClr val="FF0000"/>
                </a:solidFill>
              </a:rPr>
              <a:t>+</a:t>
            </a:r>
          </a:p>
        </p:txBody>
      </p:sp>
      <p:pic>
        <p:nvPicPr>
          <p:cNvPr id="3078" name="Picture 6" descr="Resultado de imagem para e sic">
            <a:extLst>
              <a:ext uri="{FF2B5EF4-FFF2-40B4-BE49-F238E27FC236}">
                <a16:creationId xmlns:a16="http://schemas.microsoft.com/office/drawing/2014/main" id="{BFF4BF92-3DDF-5645-A3B7-D8EB18289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420" y="3168650"/>
            <a:ext cx="378460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45620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389B3475-CECD-4C60-B824-4783D8454C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48"/>
            <a:ext cx="12192000" cy="68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9778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033660" y="3767079"/>
            <a:ext cx="9158340" cy="2785398"/>
          </a:xfrm>
          <a:prstGeom prst="rect">
            <a:avLst/>
          </a:prstGeom>
          <a:solidFill>
            <a:srgbClr val="B3D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r="7517"/>
          <a:stretch/>
        </p:blipFill>
        <p:spPr>
          <a:xfrm>
            <a:off x="0" y="3767079"/>
            <a:ext cx="3033660" cy="2785398"/>
          </a:xfrm>
          <a:prstGeom prst="rect">
            <a:avLst/>
          </a:prstGeom>
          <a:effectLst>
            <a:glow rad="63500">
              <a:schemeClr val="accent3">
                <a:lumMod val="20000"/>
                <a:lumOff val="80000"/>
                <a:alpha val="0"/>
              </a:schemeClr>
            </a:glow>
          </a:effec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99E8DE2B-FECC-41FF-8043-121F564B9FF0}"/>
              </a:ext>
            </a:extLst>
          </p:cNvPr>
          <p:cNvSpPr/>
          <p:nvPr/>
        </p:nvSpPr>
        <p:spPr>
          <a:xfrm>
            <a:off x="454438" y="682041"/>
            <a:ext cx="105748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 </a:t>
            </a:r>
          </a:p>
          <a:p>
            <a:pPr defTabSz="914400">
              <a:defRPr/>
            </a:pPr>
            <a:r>
              <a:rPr kumimoji="0" lang="pt-BR" sz="2400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</a:rPr>
              <a:t>Operações Especiais (CGU, PF e MPF)</a:t>
            </a:r>
            <a:endParaRPr lang="pt-BR" dirty="0">
              <a:solidFill>
                <a:srgbClr val="241E40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0BCBD5E-C199-4857-A934-3236924B9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937" y="2223976"/>
            <a:ext cx="54359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360</a:t>
            </a: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+ </a:t>
            </a:r>
            <a:r>
              <a:rPr lang="pt-BR" altLang="pt-BR" sz="4000" b="1" dirty="0" err="1">
                <a:solidFill>
                  <a:srgbClr val="E1462E"/>
                </a:solidFill>
                <a:latin typeface="+mn-lt"/>
              </a:rPr>
              <a:t>R</a:t>
            </a: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$ 5 </a:t>
            </a:r>
            <a:r>
              <a:rPr lang="pt-BR" altLang="pt-BR" sz="3200" b="1" dirty="0">
                <a:solidFill>
                  <a:srgbClr val="E1462E"/>
                </a:solidFill>
                <a:latin typeface="+mn-lt"/>
              </a:rPr>
              <a:t>BILHÕES</a:t>
            </a:r>
            <a:r>
              <a:rPr lang="pt-BR" altLang="pt-BR" sz="4000" b="1" dirty="0">
                <a:solidFill>
                  <a:srgbClr val="E1462E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42AEDC1-62D3-4141-8582-D28C1F954D24}"/>
              </a:ext>
            </a:extLst>
          </p:cNvPr>
          <p:cNvSpPr txBox="1"/>
          <p:nvPr/>
        </p:nvSpPr>
        <p:spPr>
          <a:xfrm>
            <a:off x="691937" y="1902035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2003 - 2018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7DF1E7D9-98FC-4474-AA86-98B5D6474885}"/>
              </a:ext>
            </a:extLst>
          </p:cNvPr>
          <p:cNvCxnSpPr>
            <a:cxnSpLocks/>
          </p:cNvCxnSpPr>
          <p:nvPr/>
        </p:nvCxnSpPr>
        <p:spPr>
          <a:xfrm>
            <a:off x="691937" y="2271367"/>
            <a:ext cx="53564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00000000-0008-0000-08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112080"/>
              </p:ext>
            </p:extLst>
          </p:nvPr>
        </p:nvGraphicFramePr>
        <p:xfrm>
          <a:off x="2786259" y="3814039"/>
          <a:ext cx="8829675" cy="273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62993446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129968" y="2842813"/>
            <a:ext cx="4090617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bg1">
                    <a:lumMod val="50000"/>
                  </a:schemeClr>
                </a:solidFill>
              </a:rPr>
              <a:t>PRINCIPAIS POLÍTICAS PÚBLICAS AFETADAS NAS OPERAÇÕES (%)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/>
        </p:nvGraphicFramePr>
        <p:xfrm>
          <a:off x="3756210" y="1894535"/>
          <a:ext cx="8624884" cy="4655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tângulo 6">
            <a:extLst>
              <a:ext uri="{FF2B5EF4-FFF2-40B4-BE49-F238E27FC236}">
                <a16:creationId xmlns:a16="http://schemas.microsoft.com/office/drawing/2014/main" id="{9188955E-CE97-444B-8CB7-83EC5FF5F89F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 </a:t>
            </a:r>
          </a:p>
        </p:txBody>
      </p:sp>
    </p:spTree>
    <p:extLst>
      <p:ext uri="{BB962C8B-B14F-4D97-AF65-F5344CB8AC3E}">
        <p14:creationId xmlns:p14="http://schemas.microsoft.com/office/powerpoint/2010/main" val="2829500995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1524000" y="8367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800" b="1">
              <a:solidFill>
                <a:srgbClr val="002060"/>
              </a:solidFill>
              <a:latin typeface="Calibri Light" panose="020F0302020204030204"/>
            </a:endParaRP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77">
            <a:off x="4515568" y="1863775"/>
            <a:ext cx="4058282" cy="4206043"/>
          </a:xfrm>
          <a:prstGeom prst="rect">
            <a:avLst/>
          </a:prstGeom>
        </p:spPr>
      </p:pic>
      <p:sp>
        <p:nvSpPr>
          <p:cNvPr id="20" name="Elipse 19">
            <a:hlinkClick r:id="rId4" action="ppaction://hlinksldjump"/>
          </p:cNvPr>
          <p:cNvSpPr/>
          <p:nvPr/>
        </p:nvSpPr>
        <p:spPr>
          <a:xfrm>
            <a:off x="7245303" y="2776202"/>
            <a:ext cx="1512169" cy="9361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Nordeste</a:t>
            </a:r>
          </a:p>
        </p:txBody>
      </p:sp>
      <p:sp>
        <p:nvSpPr>
          <p:cNvPr id="21" name="Elipse 20">
            <a:hlinkClick r:id="" action="ppaction://noaction"/>
          </p:cNvPr>
          <p:cNvSpPr/>
          <p:nvPr/>
        </p:nvSpPr>
        <p:spPr>
          <a:xfrm>
            <a:off x="5114676" y="2426123"/>
            <a:ext cx="1656184" cy="79290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Norte</a:t>
            </a:r>
          </a:p>
        </p:txBody>
      </p:sp>
      <p:sp>
        <p:nvSpPr>
          <p:cNvPr id="22" name="Elipse 21">
            <a:hlinkClick r:id="" action="ppaction://noaction"/>
          </p:cNvPr>
          <p:cNvSpPr/>
          <p:nvPr/>
        </p:nvSpPr>
        <p:spPr>
          <a:xfrm>
            <a:off x="6003410" y="3567779"/>
            <a:ext cx="1368152" cy="9361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Centro</a:t>
            </a:r>
          </a:p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Oeste</a:t>
            </a:r>
          </a:p>
        </p:txBody>
      </p:sp>
      <p:sp>
        <p:nvSpPr>
          <p:cNvPr id="23" name="Botão de ação: Personalizar 22">
            <a:hlinkClick r:id="" action="ppaction://noaction" highlightClick="1"/>
          </p:cNvPr>
          <p:cNvSpPr/>
          <p:nvPr/>
        </p:nvSpPr>
        <p:spPr>
          <a:xfrm>
            <a:off x="7131573" y="4061059"/>
            <a:ext cx="1080120" cy="72008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Sudeste</a:t>
            </a:r>
            <a:endParaRPr lang="pt-BR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4" name="Botão de ação: Personalizar 23">
            <a:hlinkClick r:id="" action="ppaction://noaction" highlightClick="1"/>
          </p:cNvPr>
          <p:cNvSpPr/>
          <p:nvPr/>
        </p:nvSpPr>
        <p:spPr>
          <a:xfrm>
            <a:off x="6532280" y="5085557"/>
            <a:ext cx="720080" cy="79208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pt-BR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Sul</a:t>
            </a:r>
            <a:endParaRPr lang="pt-BR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8" name="CaixaDeTexto 27">
            <a:hlinkClick r:id="rId5" action="ppaction://hlinksldjump"/>
          </p:cNvPr>
          <p:cNvSpPr txBox="1"/>
          <p:nvPr/>
        </p:nvSpPr>
        <p:spPr>
          <a:xfrm>
            <a:off x="5170864" y="904538"/>
            <a:ext cx="2405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9 Municípios</a:t>
            </a:r>
          </a:p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47 Fiscalizações</a:t>
            </a:r>
          </a:p>
          <a:p>
            <a:pPr defTabSz="914400"/>
            <a:r>
              <a:rPr lang="pt-BR" b="1" dirty="0">
                <a:solidFill>
                  <a:srgbClr val="0B8E36"/>
                </a:solidFill>
                <a:latin typeface="Calibri" panose="020F0502020204030204"/>
              </a:rPr>
              <a:t>R$ 587 milhões </a:t>
            </a:r>
          </a:p>
        </p:txBody>
      </p:sp>
      <p:sp>
        <p:nvSpPr>
          <p:cNvPr id="29" name="CaixaDeTexto 28">
            <a:hlinkClick r:id="" action="ppaction://noaction"/>
          </p:cNvPr>
          <p:cNvSpPr txBox="1"/>
          <p:nvPr/>
        </p:nvSpPr>
        <p:spPr>
          <a:xfrm>
            <a:off x="8308348" y="1916832"/>
            <a:ext cx="2359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20 Municípios</a:t>
            </a:r>
          </a:p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129 Fiscalizações</a:t>
            </a:r>
          </a:p>
          <a:p>
            <a:pPr defTabSz="914400"/>
            <a:r>
              <a:rPr lang="pt-BR" b="1" dirty="0">
                <a:solidFill>
                  <a:srgbClr val="F9B233"/>
                </a:solidFill>
                <a:latin typeface="Calibri" panose="020F0502020204030204"/>
              </a:rPr>
              <a:t>R$ 591 milhões </a:t>
            </a:r>
          </a:p>
        </p:txBody>
      </p:sp>
      <p:sp>
        <p:nvSpPr>
          <p:cNvPr id="30" name="CaixaDeTexto 29">
            <a:hlinkClick r:id="" action="ppaction://noaction"/>
          </p:cNvPr>
          <p:cNvSpPr txBox="1"/>
          <p:nvPr/>
        </p:nvSpPr>
        <p:spPr>
          <a:xfrm>
            <a:off x="8277972" y="4155797"/>
            <a:ext cx="2175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16 Municípios</a:t>
            </a:r>
          </a:p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98 Fiscalizações</a:t>
            </a:r>
          </a:p>
          <a:p>
            <a:pPr defTabSz="914400"/>
            <a:r>
              <a:rPr lang="pt-BR" b="1" dirty="0">
                <a:solidFill>
                  <a:srgbClr val="E94E1B"/>
                </a:solidFill>
                <a:latin typeface="Calibri" panose="020F0502020204030204"/>
              </a:rPr>
              <a:t>R$ 4 bilhões </a:t>
            </a:r>
          </a:p>
        </p:txBody>
      </p:sp>
      <p:sp>
        <p:nvSpPr>
          <p:cNvPr id="31" name="CaixaDeTexto 30">
            <a:hlinkClick r:id="" action="ppaction://noaction"/>
          </p:cNvPr>
          <p:cNvSpPr txBox="1"/>
          <p:nvPr/>
        </p:nvSpPr>
        <p:spPr>
          <a:xfrm>
            <a:off x="4544798" y="4171899"/>
            <a:ext cx="2226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3 Municípios</a:t>
            </a:r>
          </a:p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16 Fiscalizações</a:t>
            </a:r>
          </a:p>
          <a:p>
            <a:pPr defTabSz="914400"/>
            <a:r>
              <a:rPr lang="pt-BR" b="1" dirty="0">
                <a:solidFill>
                  <a:srgbClr val="0967A4"/>
                </a:solidFill>
                <a:latin typeface="Calibri" panose="020F0502020204030204"/>
              </a:rPr>
              <a:t>R$ 347 milhões </a:t>
            </a:r>
          </a:p>
          <a:p>
            <a:pPr defTabSz="914400"/>
            <a:endParaRPr lang="pt-BR" b="1" dirty="0">
              <a:solidFill>
                <a:srgbClr val="0967A4"/>
              </a:solidFill>
              <a:latin typeface="Calibri" panose="020F0502020204030204"/>
            </a:endParaRPr>
          </a:p>
        </p:txBody>
      </p:sp>
      <p:sp>
        <p:nvSpPr>
          <p:cNvPr id="32" name="CaixaDeTexto 31">
            <a:hlinkClick r:id="" action="ppaction://noaction"/>
          </p:cNvPr>
          <p:cNvSpPr txBox="1"/>
          <p:nvPr/>
        </p:nvSpPr>
        <p:spPr>
          <a:xfrm>
            <a:off x="7345320" y="522463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7 Municípios</a:t>
            </a:r>
          </a:p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45 Fiscalizações</a:t>
            </a:r>
          </a:p>
          <a:p>
            <a:pPr defTabSz="914400"/>
            <a:r>
              <a:rPr lang="pt-BR" b="1" dirty="0">
                <a:solidFill>
                  <a:srgbClr val="432A19"/>
                </a:solidFill>
                <a:latin typeface="Calibri" panose="020F0502020204030204"/>
              </a:rPr>
              <a:t>R$ 382 milhões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228CE5B-5384-4A41-8E28-0F48D634EBE0}"/>
              </a:ext>
            </a:extLst>
          </p:cNvPr>
          <p:cNvSpPr txBox="1"/>
          <p:nvPr/>
        </p:nvSpPr>
        <p:spPr>
          <a:xfrm>
            <a:off x="454438" y="1505676"/>
            <a:ext cx="38775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1462E"/>
                </a:solidFill>
              </a:rPr>
              <a:t>5.570 </a:t>
            </a:r>
            <a:r>
              <a:rPr lang="pt-BR" sz="2400" dirty="0">
                <a:solidFill>
                  <a:schemeClr val="bg1">
                    <a:lumMod val="50000"/>
                  </a:schemeClr>
                </a:solidFill>
              </a:rPr>
              <a:t>municípios</a:t>
            </a:r>
            <a:endParaRPr lang="pt-BR" sz="2400" b="1" dirty="0">
              <a:solidFill>
                <a:srgbClr val="E1462E"/>
              </a:solidFill>
            </a:endParaRPr>
          </a:p>
          <a:p>
            <a:r>
              <a:rPr lang="pt-BR" sz="4000" b="1" dirty="0">
                <a:solidFill>
                  <a:srgbClr val="E1462E"/>
                </a:solidFill>
              </a:rPr>
              <a:t>55 </a:t>
            </a:r>
            <a:r>
              <a:rPr lang="pt-BR" sz="2400" dirty="0">
                <a:solidFill>
                  <a:schemeClr val="bg1">
                    <a:lumMod val="50000"/>
                  </a:schemeClr>
                </a:solidFill>
              </a:rPr>
              <a:t>fiscalizados</a:t>
            </a:r>
          </a:p>
          <a:p>
            <a:r>
              <a:rPr lang="pt-BR" sz="4000" b="1" dirty="0">
                <a:solidFill>
                  <a:srgbClr val="E1462E"/>
                </a:solidFill>
              </a:rPr>
              <a:t>R$ 5,9 </a:t>
            </a:r>
            <a:r>
              <a:rPr lang="pt-BR" sz="3200" b="1" dirty="0">
                <a:solidFill>
                  <a:srgbClr val="E1462E"/>
                </a:solidFill>
              </a:rPr>
              <a:t>bilhões</a:t>
            </a:r>
            <a:endParaRPr lang="pt-BR" sz="2400" b="1" dirty="0">
              <a:solidFill>
                <a:srgbClr val="E1462E"/>
              </a:solidFill>
            </a:endParaRPr>
          </a:p>
          <a:p>
            <a:r>
              <a:rPr lang="pt-BR" sz="2400" dirty="0">
                <a:solidFill>
                  <a:schemeClr val="bg1">
                    <a:lumMod val="50000"/>
                  </a:schemeClr>
                </a:solidFill>
              </a:rPr>
              <a:t>em recursos</a:t>
            </a:r>
          </a:p>
          <a:p>
            <a:r>
              <a:rPr lang="pt-BR" sz="2400" dirty="0">
                <a:solidFill>
                  <a:schemeClr val="bg1">
                    <a:lumMod val="50000"/>
                  </a:schemeClr>
                </a:solidFill>
              </a:rPr>
              <a:t>públicos federais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71CD4AB-01DE-4E7C-8DFC-5880AD83DED1}"/>
              </a:ext>
            </a:extLst>
          </p:cNvPr>
          <p:cNvSpPr/>
          <p:nvPr/>
        </p:nvSpPr>
        <p:spPr>
          <a:xfrm>
            <a:off x="454438" y="682041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241E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5º CICLO DE FISCALIZAÇÃO </a:t>
            </a:r>
          </a:p>
        </p:txBody>
      </p:sp>
    </p:spTree>
    <p:extLst>
      <p:ext uri="{BB962C8B-B14F-4D97-AF65-F5344CB8AC3E}">
        <p14:creationId xmlns:p14="http://schemas.microsoft.com/office/powerpoint/2010/main" val="15555896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C3755B36-68EE-40C5-BAFC-AA282A94EA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48"/>
            <a:ext cx="12192000" cy="68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688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370971" y="3665638"/>
            <a:ext cx="2818016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e empregados federais expulsos desde 2003 no Poder Executivo Federal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800924" y="2667381"/>
            <a:ext cx="209784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16.460</a:t>
            </a:r>
            <a:endParaRPr lang="pt-BR" sz="4800" dirty="0">
              <a:solidFill>
                <a:srgbClr val="241E4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745941" y="3665638"/>
            <a:ext cx="281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expulsos entre Jan e Mai 2019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302895" y="2667381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197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891347" y="3650490"/>
            <a:ext cx="2489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decorrentes de atos de corrupção, em 2018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8182523" y="2652233"/>
            <a:ext cx="197762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241E40"/>
                </a:solidFill>
              </a:rPr>
              <a:t>50,7%</a:t>
            </a:r>
            <a:endParaRPr lang="pt-BR" sz="4800" dirty="0">
              <a:solidFill>
                <a:srgbClr val="241E40"/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984344" y="1546639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RESPONSABILIZAÇÃO DE SERVIDORES PÚBLICOS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1446314" y="2336941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3249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7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7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931597" y="3754781"/>
            <a:ext cx="2923952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Processos Administrativos de Responsabilização (PAR) concluídos no Poder Executivo Federal 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560004" y="2658559"/>
            <a:ext cx="170410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241E40"/>
                </a:solidFill>
              </a:rPr>
              <a:t>189 </a:t>
            </a:r>
            <a:endParaRPr lang="pt-BR" sz="4400" dirty="0">
              <a:solidFill>
                <a:srgbClr val="241E4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534403" y="3756072"/>
            <a:ext cx="32239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Benefício financeiro estimados para 2019</a:t>
            </a:r>
            <a:endParaRPr lang="pt-B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910233" y="2659850"/>
            <a:ext cx="4472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 err="1">
                <a:solidFill>
                  <a:srgbClr val="241E40"/>
                </a:solidFill>
              </a:rPr>
              <a:t>R</a:t>
            </a:r>
            <a:r>
              <a:rPr lang="pt-BR" sz="4400" b="1" dirty="0">
                <a:solidFill>
                  <a:srgbClr val="241E40"/>
                </a:solidFill>
              </a:rPr>
              <a:t>$ 70 milhões</a:t>
            </a:r>
            <a:endParaRPr lang="pt-BR" sz="3600" dirty="0">
              <a:solidFill>
                <a:srgbClr val="241E4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897858" y="3754781"/>
            <a:ext cx="2909021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Entes privados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punidos por irregularidades no Poder Executivo Federal no 1º Semestre de 2019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812153" y="2658558"/>
            <a:ext cx="311885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241E40"/>
                </a:solidFill>
              </a:rPr>
              <a:t>966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059FECA7-DF41-4F00-9679-A21EE433F355}"/>
              </a:ext>
            </a:extLst>
          </p:cNvPr>
          <p:cNvSpPr txBox="1">
            <a:spLocks/>
          </p:cNvSpPr>
          <p:nvPr/>
        </p:nvSpPr>
        <p:spPr>
          <a:xfrm>
            <a:off x="2107243" y="1546639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RESPONSABILIZAÇÃO DE EMPRESAS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D79E724A-E5D8-4F9A-8844-AFA7B7D400E9}"/>
              </a:ext>
            </a:extLst>
          </p:cNvPr>
          <p:cNvCxnSpPr/>
          <p:nvPr/>
        </p:nvCxnSpPr>
        <p:spPr>
          <a:xfrm>
            <a:off x="1559202" y="2336941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7093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75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82CA29F-55FC-4F29-B155-AED4752485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D663041-C5B0-49DB-8AFA-48F054B045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00" t="12012" r="24800" b="3570"/>
          <a:stretch/>
        </p:blipFill>
        <p:spPr>
          <a:xfrm>
            <a:off x="1165883" y="1487563"/>
            <a:ext cx="5499248" cy="5155545"/>
          </a:xfrm>
          <a:prstGeom prst="rect">
            <a:avLst/>
          </a:prstGeom>
        </p:spPr>
      </p:pic>
      <p:sp>
        <p:nvSpPr>
          <p:cNvPr id="8" name="Título 4">
            <a:extLst>
              <a:ext uri="{FF2B5EF4-FFF2-40B4-BE49-F238E27FC236}">
                <a16:creationId xmlns:a16="http://schemas.microsoft.com/office/drawing/2014/main" id="{B3D90663-959E-4976-BDD5-6E561E729A3B}"/>
              </a:ext>
            </a:extLst>
          </p:cNvPr>
          <p:cNvSpPr>
            <a:spLocks noGrp="1"/>
          </p:cNvSpPr>
          <p:nvPr/>
        </p:nvSpPr>
        <p:spPr>
          <a:xfrm>
            <a:off x="838200" y="47122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>
                <a:solidFill>
                  <a:srgbClr val="002060"/>
                </a:solidFill>
              </a:rPr>
              <a:t>Acordos de Leniência – Resultados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863EC568-0E83-4CD5-884D-66B0D7F5FE97}"/>
              </a:ext>
            </a:extLst>
          </p:cNvPr>
          <p:cNvSpPr/>
          <p:nvPr/>
        </p:nvSpPr>
        <p:spPr>
          <a:xfrm rot="20717105">
            <a:off x="7260289" y="2306782"/>
            <a:ext cx="4360182" cy="266901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0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Valores Recebidos </a:t>
            </a:r>
          </a:p>
          <a:p>
            <a:pPr algn="ctr"/>
            <a:r>
              <a:rPr lang="pt-BR" sz="30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R$ 3,13 BILHÕES</a:t>
            </a:r>
          </a:p>
        </p:txBody>
      </p:sp>
    </p:spTree>
    <p:extLst>
      <p:ext uri="{BB962C8B-B14F-4D97-AF65-F5344CB8AC3E}">
        <p14:creationId xmlns:p14="http://schemas.microsoft.com/office/powerpoint/2010/main" val="102455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>
            <a:extLst>
              <a:ext uri="{FF2B5EF4-FFF2-40B4-BE49-F238E27FC236}">
                <a16:creationId xmlns:a16="http://schemas.microsoft.com/office/drawing/2014/main" id="{A28B404F-6615-4EF1-B8CC-B6810592D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85800"/>
            <a:ext cx="11430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100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C24D19FE-50D7-4692-A0D1-AFDB3BC7F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403" y="3011279"/>
            <a:ext cx="3838575" cy="3314700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F4081A6F-DDD1-42CA-A112-75C6A838E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6216" y="4537667"/>
            <a:ext cx="2456769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 previsão de aposentarias para os próximos cinco anos é de 266 servidores, ou seja, mais de 13% do efetivo atual.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1E23962-D57E-4A08-8346-773C13B38319}"/>
              </a:ext>
            </a:extLst>
          </p:cNvPr>
          <p:cNvSpPr txBox="1">
            <a:spLocks/>
          </p:cNvSpPr>
          <p:nvPr/>
        </p:nvSpPr>
        <p:spPr>
          <a:xfrm>
            <a:off x="569595" y="611475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FORÇA DE TRABALHO</a:t>
            </a:r>
          </a:p>
          <a:p>
            <a:pPr algn="ctr"/>
            <a:r>
              <a:rPr lang="pt-BR" sz="2400" dirty="0">
                <a:solidFill>
                  <a:srgbClr val="241E40"/>
                </a:solidFill>
                <a:latin typeface="+mn-lt"/>
              </a:rPr>
              <a:t>quantidade de servidores ano a ano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4BA9E84-620A-477E-9A94-EF8BCFF949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0" t="9218" r="56924" b="11440"/>
          <a:stretch/>
        </p:blipFill>
        <p:spPr>
          <a:xfrm>
            <a:off x="694263" y="1549809"/>
            <a:ext cx="2730216" cy="477617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1884D1A-F241-4EA9-8AAD-B171BE98B9C8}"/>
              </a:ext>
            </a:extLst>
          </p:cNvPr>
          <p:cNvSpPr txBox="1"/>
          <p:nvPr/>
        </p:nvSpPr>
        <p:spPr>
          <a:xfrm>
            <a:off x="5444787" y="3273977"/>
            <a:ext cx="5838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 lotação autorizada para a CGU é de</a:t>
            </a:r>
          </a:p>
          <a:p>
            <a:pPr algn="r"/>
            <a:r>
              <a:rPr lang="pt-BR" altLang="pt-BR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5.000 servidores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6C3321A9-B6CE-48D1-9971-46BDC2CC7D81}"/>
              </a:ext>
            </a:extLst>
          </p:cNvPr>
          <p:cNvCxnSpPr/>
          <p:nvPr/>
        </p:nvCxnSpPr>
        <p:spPr>
          <a:xfrm>
            <a:off x="7281789" y="4310760"/>
            <a:ext cx="3919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5602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89441-E056-4CCB-ACE2-4DCDEF42332B}"/>
              </a:ext>
            </a:extLst>
          </p:cNvPr>
          <p:cNvSpPr txBox="1">
            <a:spLocks/>
          </p:cNvSpPr>
          <p:nvPr/>
        </p:nvSpPr>
        <p:spPr>
          <a:xfrm>
            <a:off x="1966458" y="1666050"/>
            <a:ext cx="7886700" cy="605275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700" b="1" dirty="0">
                <a:solidFill>
                  <a:srgbClr val="002060"/>
                </a:solidFill>
                <a:latin typeface="+mn-lt"/>
              </a:rPr>
              <a:t>OBRIGADO!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7178760-8262-4549-9830-5FE5714CD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368" y="2929006"/>
            <a:ext cx="1706880" cy="211828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5536344-46B4-41F8-B14C-F881AA7E3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21" y="5177481"/>
            <a:ext cx="4591758" cy="105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1893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87500">
              <a:srgbClr val="264376"/>
            </a:gs>
            <a:gs pos="63000">
              <a:schemeClr val="accent5">
                <a:lumMod val="75000"/>
              </a:schemeClr>
            </a:gs>
            <a:gs pos="37000">
              <a:schemeClr val="accent5">
                <a:lumMod val="75000"/>
              </a:schemeClr>
            </a:gs>
            <a:gs pos="0">
              <a:schemeClr val="accent5">
                <a:lumMod val="50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25B1FEA-5965-384A-A073-DF0BD91CD54B}"/>
              </a:ext>
            </a:extLst>
          </p:cNvPr>
          <p:cNvSpPr txBox="1"/>
          <p:nvPr/>
        </p:nvSpPr>
        <p:spPr>
          <a:xfrm>
            <a:off x="2499360" y="2987040"/>
            <a:ext cx="7043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600" b="1" dirty="0">
                <a:solidFill>
                  <a:schemeClr val="bg1"/>
                </a:solidFill>
              </a:rPr>
              <a:t>APOIO A GOVERNANÇA E A GESTÃO</a:t>
            </a:r>
          </a:p>
        </p:txBody>
      </p:sp>
    </p:spTree>
    <p:extLst>
      <p:ext uri="{BB962C8B-B14F-4D97-AF65-F5344CB8AC3E}">
        <p14:creationId xmlns:p14="http://schemas.microsoft.com/office/powerpoint/2010/main" val="3520644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294721" y="4663651"/>
            <a:ext cx="94920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altLang="pt-BR" b="1" dirty="0">
                <a:solidFill>
                  <a:srgbClr val="002060"/>
                </a:solidFill>
              </a:rPr>
              <a:t>Diminuição de desperdícios, aumento da eficiência e retorno de recursos com aplicação indevida</a:t>
            </a:r>
          </a:p>
          <a:p>
            <a:pPr algn="ctr"/>
            <a:r>
              <a:rPr lang="pt-BR" altLang="pt-BR" b="1" dirty="0">
                <a:solidFill>
                  <a:srgbClr val="002060"/>
                </a:solidFill>
              </a:rPr>
              <a:t>(Exemplo: suspensão de pagamentos indevidos e redução/cancelamento de licitações)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094" y="2073178"/>
            <a:ext cx="2441195" cy="2441195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2810222" y="2939833"/>
            <a:ext cx="4360533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4800" b="1" dirty="0">
                <a:solidFill>
                  <a:srgbClr val="002060"/>
                </a:solidFill>
              </a:rPr>
              <a:t>R$</a:t>
            </a:r>
            <a:r>
              <a:rPr lang="pt-BR" sz="4400" b="1" dirty="0">
                <a:solidFill>
                  <a:srgbClr val="002060"/>
                </a:solidFill>
              </a:rPr>
              <a:t> </a:t>
            </a:r>
            <a:r>
              <a:rPr lang="pt-BR" sz="4800" b="1" dirty="0">
                <a:solidFill>
                  <a:srgbClr val="002060"/>
                </a:solidFill>
              </a:rPr>
              <a:t>29,8</a:t>
            </a:r>
            <a:r>
              <a:rPr lang="pt-BR" sz="4400" b="1" dirty="0">
                <a:solidFill>
                  <a:srgbClr val="002060"/>
                </a:solidFill>
              </a:rPr>
              <a:t> bilhões</a:t>
            </a:r>
            <a:endParaRPr lang="pt-BR" sz="2000" b="1" dirty="0">
              <a:solidFill>
                <a:srgbClr val="002060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3353601" y="3742373"/>
            <a:ext cx="3267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i="1" dirty="0">
                <a:solidFill>
                  <a:srgbClr val="002060"/>
                </a:solidFill>
              </a:rPr>
              <a:t>De 2012 até 2018</a:t>
            </a:r>
            <a:endParaRPr lang="pt-BR" sz="900" i="1" dirty="0">
              <a:solidFill>
                <a:srgbClr val="002060"/>
              </a:solidFill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5478C6AD-493B-4E27-AD42-2F20005AE1C1}"/>
              </a:ext>
            </a:extLst>
          </p:cNvPr>
          <p:cNvSpPr txBox="1">
            <a:spLocks/>
          </p:cNvSpPr>
          <p:nvPr/>
        </p:nvSpPr>
        <p:spPr>
          <a:xfrm>
            <a:off x="514350" y="985567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BENEFÍCIOS FINANCEIROS:</a:t>
            </a:r>
          </a:p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Economia</a:t>
            </a:r>
            <a:r>
              <a:rPr lang="pt-BR" sz="3200" b="1" dirty="0">
                <a:solidFill>
                  <a:srgbClr val="241E40"/>
                </a:solidFill>
                <a:latin typeface="+mn-lt"/>
              </a:rPr>
              <a:t> </a:t>
            </a:r>
            <a:r>
              <a:rPr lang="pt-BR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efetiva</a:t>
            </a:r>
            <a:r>
              <a:rPr lang="pt-BR" sz="3200" b="1" dirty="0">
                <a:solidFill>
                  <a:srgbClr val="002060"/>
                </a:solidFill>
                <a:latin typeface="+mn-lt"/>
              </a:rPr>
              <a:t> aos cofres públicos</a:t>
            </a:r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34F05CA5-A5CD-46EF-8DE0-84E7D8983702}"/>
              </a:ext>
            </a:extLst>
          </p:cNvPr>
          <p:cNvCxnSpPr>
            <a:cxnSpLocks/>
          </p:cNvCxnSpPr>
          <p:nvPr/>
        </p:nvCxnSpPr>
        <p:spPr>
          <a:xfrm>
            <a:off x="1294721" y="2023419"/>
            <a:ext cx="9492069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4778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>
            <a:extLst>
              <a:ext uri="{FF2B5EF4-FFF2-40B4-BE49-F238E27FC236}">
                <a16:creationId xmlns:a16="http://schemas.microsoft.com/office/drawing/2014/main" id="{5478C6AD-493B-4E27-AD42-2F20005AE1C1}"/>
              </a:ext>
            </a:extLst>
          </p:cNvPr>
          <p:cNvSpPr txBox="1">
            <a:spLocks/>
          </p:cNvSpPr>
          <p:nvPr/>
        </p:nvSpPr>
        <p:spPr>
          <a:xfrm>
            <a:off x="514350" y="975236"/>
            <a:ext cx="11052810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PRINCIPAIS BENEFÍCIOS FINANCEIROS:</a:t>
            </a:r>
          </a:p>
          <a:p>
            <a:pPr algn="ctr"/>
            <a:r>
              <a:rPr lang="pt-BR" sz="3200" b="1" dirty="0">
                <a:solidFill>
                  <a:srgbClr val="241E40"/>
                </a:solidFill>
                <a:latin typeface="+mn-lt"/>
              </a:rPr>
              <a:t>Economia </a:t>
            </a:r>
            <a:r>
              <a:rPr lang="pt-BR" sz="3200" b="1" dirty="0">
                <a:solidFill>
                  <a:srgbClr val="E1462E"/>
                </a:solidFill>
                <a:latin typeface="+mn-lt"/>
              </a:rPr>
              <a:t>efetiva</a:t>
            </a:r>
            <a:r>
              <a:rPr lang="pt-BR" sz="32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pt-BR" sz="3200" b="1" dirty="0">
                <a:solidFill>
                  <a:srgbClr val="241E40"/>
                </a:solidFill>
                <a:latin typeface="+mn-lt"/>
              </a:rPr>
              <a:t>aos cofres públicos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686" y="2183844"/>
            <a:ext cx="1245735" cy="1245735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650BD07A-C282-43FB-B347-11415759DD0C}"/>
              </a:ext>
            </a:extLst>
          </p:cNvPr>
          <p:cNvSpPr/>
          <p:nvPr/>
        </p:nvSpPr>
        <p:spPr>
          <a:xfrm>
            <a:off x="849620" y="4039806"/>
            <a:ext cx="10631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241E40"/>
                </a:solidFill>
              </a:rPr>
              <a:t>INSS - SUSPENSÃO DE PAGAMENTO CONTINUADO INDEVIDO: </a:t>
            </a:r>
            <a:r>
              <a:rPr lang="pt-BR" sz="2800" b="1" dirty="0">
                <a:solidFill>
                  <a:srgbClr val="E1462E"/>
                </a:solidFill>
                <a:ea typeface="+mj-ea"/>
                <a:cs typeface="+mj-cs"/>
              </a:rPr>
              <a:t>R$ 5,8 BILHÕES</a:t>
            </a:r>
            <a:endParaRPr lang="pt-BR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897495" y="2475896"/>
            <a:ext cx="3457523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/>
            <a:r>
              <a:rPr lang="pt-BR" sz="4000" b="1" dirty="0">
                <a:solidFill>
                  <a:srgbClr val="241E40"/>
                </a:solidFill>
              </a:rPr>
              <a:t>R$</a:t>
            </a:r>
            <a:r>
              <a:rPr lang="pt-BR" sz="3600" b="1" dirty="0">
                <a:solidFill>
                  <a:srgbClr val="241E40"/>
                </a:solidFill>
              </a:rPr>
              <a:t> </a:t>
            </a:r>
            <a:r>
              <a:rPr lang="pt-BR" sz="4000" b="1" dirty="0">
                <a:solidFill>
                  <a:srgbClr val="241E40"/>
                </a:solidFill>
              </a:rPr>
              <a:t>7,3</a:t>
            </a:r>
            <a:r>
              <a:rPr lang="pt-BR" sz="3600" b="1" dirty="0">
                <a:solidFill>
                  <a:srgbClr val="241E40"/>
                </a:solidFill>
              </a:rPr>
              <a:t> bilhões</a:t>
            </a:r>
            <a:endParaRPr lang="pt-BR" sz="1600" b="1" dirty="0">
              <a:solidFill>
                <a:srgbClr val="241E40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09522" y="3080707"/>
            <a:ext cx="206245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1600" i="1" dirty="0">
                <a:solidFill>
                  <a:srgbClr val="241E40"/>
                </a:solidFill>
              </a:rPr>
              <a:t>2018</a:t>
            </a:r>
            <a:endParaRPr lang="pt-BR" sz="900" i="1" dirty="0">
              <a:solidFill>
                <a:srgbClr val="241E40"/>
              </a:solidFill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55426000-96D8-42A2-B8AB-AB6CA4F04B6A}"/>
              </a:ext>
            </a:extLst>
          </p:cNvPr>
          <p:cNvCxnSpPr>
            <a:cxnSpLocks/>
          </p:cNvCxnSpPr>
          <p:nvPr/>
        </p:nvCxnSpPr>
        <p:spPr>
          <a:xfrm>
            <a:off x="1294721" y="2023419"/>
            <a:ext cx="9492069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59D6C230-02ED-4481-ACEA-070B1C50886D}"/>
              </a:ext>
            </a:extLst>
          </p:cNvPr>
          <p:cNvSpPr txBox="1"/>
          <p:nvPr/>
        </p:nvSpPr>
        <p:spPr>
          <a:xfrm>
            <a:off x="1946904" y="5534936"/>
            <a:ext cx="843705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>
                <a:solidFill>
                  <a:srgbClr val="241E40"/>
                </a:solidFill>
              </a:rPr>
              <a:t>PLANEJAMENTO - REDUÇÃO DE CUSTOS ADMINISTRATIVOS: </a:t>
            </a:r>
            <a:r>
              <a:rPr lang="pt-BR" sz="2800" b="1" dirty="0">
                <a:solidFill>
                  <a:srgbClr val="E1462E"/>
                </a:solidFill>
              </a:rPr>
              <a:t>R$ 431 MILHÕES</a:t>
            </a:r>
            <a:endParaRPr lang="pt-BR" b="1" dirty="0">
              <a:solidFill>
                <a:srgbClr val="E1462E"/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8DD2213-8A94-4AFE-9D3B-99ED7BAF7A60}"/>
              </a:ext>
            </a:extLst>
          </p:cNvPr>
          <p:cNvSpPr txBox="1"/>
          <p:nvPr/>
        </p:nvSpPr>
        <p:spPr>
          <a:xfrm>
            <a:off x="1715910" y="4787371"/>
            <a:ext cx="8899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>
                <a:solidFill>
                  <a:srgbClr val="241E40"/>
                </a:solidFill>
              </a:rPr>
              <a:t>MCTIC - RECUPERAÇÃO DE VALORES PAGOS INDEVIDAMENTE: </a:t>
            </a:r>
            <a:r>
              <a:rPr lang="pt-BR" sz="2800" b="1" dirty="0">
                <a:solidFill>
                  <a:srgbClr val="E1462E"/>
                </a:solidFill>
              </a:rPr>
              <a:t>R$ 736,1 MILHÕES</a:t>
            </a:r>
            <a:endParaRPr lang="pt-BR" b="1" dirty="0">
              <a:solidFill>
                <a:srgbClr val="E146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1035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>
            <a:extLst>
              <a:ext uri="{FF2B5EF4-FFF2-40B4-BE49-F238E27FC236}">
                <a16:creationId xmlns:a16="http://schemas.microsoft.com/office/drawing/2014/main" id="{218ED66E-F22F-4351-8781-9E43E47DEE22}"/>
              </a:ext>
            </a:extLst>
          </p:cNvPr>
          <p:cNvSpPr txBox="1">
            <a:spLocks/>
          </p:cNvSpPr>
          <p:nvPr/>
        </p:nvSpPr>
        <p:spPr>
          <a:xfrm>
            <a:off x="679447" y="2486797"/>
            <a:ext cx="3645244" cy="17867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1500" b="1">
                <a:solidFill>
                  <a:srgbClr val="002060"/>
                </a:solidFill>
                <a:latin typeface="+mn-lt"/>
              </a:rPr>
              <a:t>ALICE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9BFA633-A768-4CF8-8E81-4EA4F4AB3F0C}"/>
              </a:ext>
            </a:extLst>
          </p:cNvPr>
          <p:cNvCxnSpPr>
            <a:cxnSpLocks/>
          </p:cNvCxnSpPr>
          <p:nvPr/>
        </p:nvCxnSpPr>
        <p:spPr>
          <a:xfrm>
            <a:off x="4920190" y="1887184"/>
            <a:ext cx="0" cy="3728533"/>
          </a:xfrm>
          <a:prstGeom prst="line">
            <a:avLst/>
          </a:prstGeom>
          <a:ln>
            <a:solidFill>
              <a:srgbClr val="00216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20EC567-98DF-4AB5-8669-1FEE0CE7D14E}"/>
              </a:ext>
            </a:extLst>
          </p:cNvPr>
          <p:cNvSpPr txBox="1"/>
          <p:nvPr/>
        </p:nvSpPr>
        <p:spPr>
          <a:xfrm>
            <a:off x="484899" y="3968769"/>
            <a:ext cx="4330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>
                <a:solidFill>
                  <a:srgbClr val="001D3F"/>
                </a:solidFill>
              </a:rPr>
              <a:t>Analisador de Licitações e Editais</a:t>
            </a:r>
          </a:p>
          <a:p>
            <a:pPr algn="ctr"/>
            <a:r>
              <a:rPr lang="pt-BR" sz="2400">
                <a:solidFill>
                  <a:srgbClr val="001D3F"/>
                </a:solidFill>
              </a:rPr>
              <a:t>para auditoria preventiva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00E1ADC-F792-41B9-8436-B9CA08F70A95}"/>
              </a:ext>
            </a:extLst>
          </p:cNvPr>
          <p:cNvSpPr/>
          <p:nvPr/>
        </p:nvSpPr>
        <p:spPr>
          <a:xfrm>
            <a:off x="5128785" y="1094120"/>
            <a:ext cx="677903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>
                <a:solidFill>
                  <a:srgbClr val="002060"/>
                </a:solidFill>
              </a:rPr>
              <a:t>é uma ferramenta de análise automatizada de licitações mediante técnicas de </a:t>
            </a:r>
            <a:r>
              <a:rPr lang="pt-BR" sz="3200" err="1">
                <a:solidFill>
                  <a:srgbClr val="002060"/>
                </a:solidFill>
              </a:rPr>
              <a:t>machine</a:t>
            </a:r>
            <a:r>
              <a:rPr lang="pt-BR" sz="3200">
                <a:solidFill>
                  <a:srgbClr val="002060"/>
                </a:solidFill>
              </a:rPr>
              <a:t> </a:t>
            </a:r>
            <a:r>
              <a:rPr lang="pt-BR" sz="3200" err="1">
                <a:solidFill>
                  <a:srgbClr val="002060"/>
                </a:solidFill>
              </a:rPr>
              <a:t>learning</a:t>
            </a:r>
            <a:endParaRPr lang="pt-BR" sz="3200">
              <a:solidFill>
                <a:srgbClr val="002060"/>
              </a:solidFill>
            </a:endParaRPr>
          </a:p>
          <a:p>
            <a:endParaRPr lang="pt-BR" sz="3200">
              <a:solidFill>
                <a:srgbClr val="002060"/>
              </a:solidFill>
            </a:endParaRPr>
          </a:p>
          <a:p>
            <a:r>
              <a:rPr lang="pt-BR" sz="3200">
                <a:solidFill>
                  <a:srgbClr val="002060"/>
                </a:solidFill>
              </a:rPr>
              <a:t>nasceu na CGU da necessidade de respostas tempestivas frente aos processos licitatórios publicados</a:t>
            </a:r>
          </a:p>
          <a:p>
            <a:endParaRPr lang="pt-BR" sz="3200">
              <a:solidFill>
                <a:srgbClr val="002060"/>
              </a:solidFill>
            </a:endParaRPr>
          </a:p>
          <a:p>
            <a:r>
              <a:rPr lang="pt-BR" sz="3200">
                <a:solidFill>
                  <a:srgbClr val="002060"/>
                </a:solidFill>
              </a:rPr>
              <a:t>cerca de </a:t>
            </a:r>
            <a:r>
              <a:rPr lang="pt-BR" sz="3200" b="1">
                <a:solidFill>
                  <a:srgbClr val="002060"/>
                </a:solidFill>
              </a:rPr>
              <a:t>250 </a:t>
            </a:r>
            <a:r>
              <a:rPr lang="pt-BR" sz="3200">
                <a:solidFill>
                  <a:srgbClr val="002060"/>
                </a:solidFill>
              </a:rPr>
              <a:t>licitações são publicadas diariamente no sistema </a:t>
            </a:r>
            <a:r>
              <a:rPr lang="pt-BR" sz="3200" err="1">
                <a:solidFill>
                  <a:srgbClr val="002060"/>
                </a:solidFill>
              </a:rPr>
              <a:t>Comprasnet</a:t>
            </a:r>
            <a:endParaRPr lang="pt-BR" sz="3200">
              <a:solidFill>
                <a:srgbClr val="002060"/>
              </a:solidFill>
            </a:endParaRPr>
          </a:p>
          <a:p>
            <a:endParaRPr lang="pt-BR" sz="32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76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79DE559-6F7F-4A4A-B604-DA1AB018C6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BBD1E09-3907-4890-B371-1AC0A4B3A7D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/>
              <a:t>Clique para editar o título mestre</a:t>
            </a:r>
            <a:endParaRPr lang="pt-BR" dirty="0">
              <a:solidFill>
                <a:schemeClr val="bg1"/>
              </a:solidFill>
            </a:endParaRPr>
          </a:p>
        </p:txBody>
      </p: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AAD7FAA3-5DAD-4823-8521-CAEA56BF3D45}"/>
              </a:ext>
            </a:extLst>
          </p:cNvPr>
          <p:cNvGrpSpPr/>
          <p:nvPr/>
        </p:nvGrpSpPr>
        <p:grpSpPr>
          <a:xfrm>
            <a:off x="6939748" y="4601920"/>
            <a:ext cx="3759891" cy="2112307"/>
            <a:chOff x="6999982" y="4966161"/>
            <a:chExt cx="3759891" cy="2112307"/>
          </a:xfrm>
        </p:grpSpPr>
        <p:pic>
          <p:nvPicPr>
            <p:cNvPr id="27" name="Imagem 26">
              <a:extLst>
                <a:ext uri="{FF2B5EF4-FFF2-40B4-BE49-F238E27FC236}">
                  <a16:creationId xmlns:a16="http://schemas.microsoft.com/office/drawing/2014/main" id="{E5C0E127-F2C0-4C8E-979A-DB265211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79384" y="4966161"/>
              <a:ext cx="2097560" cy="1398373"/>
            </a:xfrm>
            <a:prstGeom prst="rect">
              <a:avLst/>
            </a:prstGeom>
          </p:spPr>
        </p:pic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69925943-346B-4FB3-8771-F31806FC90DB}"/>
                </a:ext>
              </a:extLst>
            </p:cNvPr>
            <p:cNvSpPr txBox="1"/>
            <p:nvPr/>
          </p:nvSpPr>
          <p:spPr>
            <a:xfrm>
              <a:off x="7559842" y="6370582"/>
              <a:ext cx="320003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processa o texto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 base em trilhas</a:t>
              </a:r>
            </a:p>
          </p:txBody>
        </p:sp>
        <p:cxnSp>
          <p:nvCxnSpPr>
            <p:cNvPr id="29" name="Conector de Seta Reta 28">
              <a:extLst>
                <a:ext uri="{FF2B5EF4-FFF2-40B4-BE49-F238E27FC236}">
                  <a16:creationId xmlns:a16="http://schemas.microsoft.com/office/drawing/2014/main" id="{B5D67391-E64E-4BAD-A3CF-82F8117B21B8}"/>
                </a:ext>
              </a:extLst>
            </p:cNvPr>
            <p:cNvCxnSpPr>
              <a:cxnSpLocks/>
            </p:cNvCxnSpPr>
            <p:nvPr/>
          </p:nvCxnSpPr>
          <p:spPr>
            <a:xfrm>
              <a:off x="6999982" y="5665348"/>
              <a:ext cx="1182690" cy="0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6106E054-598A-4717-87B2-AF7D3BBEC644}"/>
              </a:ext>
            </a:extLst>
          </p:cNvPr>
          <p:cNvGrpSpPr/>
          <p:nvPr/>
        </p:nvGrpSpPr>
        <p:grpSpPr>
          <a:xfrm>
            <a:off x="4726802" y="3121248"/>
            <a:ext cx="4272419" cy="3222347"/>
            <a:chOff x="4726802" y="3121248"/>
            <a:chExt cx="4272419" cy="3222347"/>
          </a:xfrm>
        </p:grpSpPr>
        <p:pic>
          <p:nvPicPr>
            <p:cNvPr id="31" name="Imagem 30">
              <a:extLst>
                <a:ext uri="{FF2B5EF4-FFF2-40B4-BE49-F238E27FC236}">
                  <a16:creationId xmlns:a16="http://schemas.microsoft.com/office/drawing/2014/main" id="{19654A5A-C319-4833-AC34-D7D319C3C7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072" t="5573" r="13604"/>
            <a:stretch/>
          </p:blipFill>
          <p:spPr>
            <a:xfrm>
              <a:off x="4726802" y="4444150"/>
              <a:ext cx="2212946" cy="1899445"/>
            </a:xfrm>
            <a:prstGeom prst="rect">
              <a:avLst/>
            </a:prstGeom>
          </p:spPr>
        </p:pic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4664C288-2B35-4007-BD8A-E7F59759DC6A}"/>
                </a:ext>
              </a:extLst>
            </p:cNvPr>
            <p:cNvSpPr txBox="1"/>
            <p:nvPr/>
          </p:nvSpPr>
          <p:spPr>
            <a:xfrm>
              <a:off x="6083217" y="3155746"/>
              <a:ext cx="29160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download do arquivo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do edital e anexos</a:t>
              </a:r>
            </a:p>
          </p:txBody>
        </p:sp>
        <p:cxnSp>
          <p:nvCxnSpPr>
            <p:cNvPr id="33" name="Conector de Seta Reta 32">
              <a:extLst>
                <a:ext uri="{FF2B5EF4-FFF2-40B4-BE49-F238E27FC236}">
                  <a16:creationId xmlns:a16="http://schemas.microsoft.com/office/drawing/2014/main" id="{84C068A6-0341-421D-BD80-351EE8BACB7F}"/>
                </a:ext>
              </a:extLst>
            </p:cNvPr>
            <p:cNvCxnSpPr/>
            <p:nvPr/>
          </p:nvCxnSpPr>
          <p:spPr>
            <a:xfrm>
              <a:off x="5833275" y="3121248"/>
              <a:ext cx="0" cy="1322902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B608CF6E-4E16-44DB-8F53-BCD55CEF3AE5}"/>
              </a:ext>
            </a:extLst>
          </p:cNvPr>
          <p:cNvGrpSpPr/>
          <p:nvPr/>
        </p:nvGrpSpPr>
        <p:grpSpPr>
          <a:xfrm>
            <a:off x="10107827" y="3514363"/>
            <a:ext cx="2347501" cy="2939444"/>
            <a:chOff x="10107827" y="3788683"/>
            <a:chExt cx="2347501" cy="2939444"/>
          </a:xfrm>
        </p:grpSpPr>
        <p:pic>
          <p:nvPicPr>
            <p:cNvPr id="35" name="Imagem 34">
              <a:extLst>
                <a:ext uri="{FF2B5EF4-FFF2-40B4-BE49-F238E27FC236}">
                  <a16:creationId xmlns:a16="http://schemas.microsoft.com/office/drawing/2014/main" id="{37342892-B38E-4848-B612-59D4DFBDD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81689">
              <a:off x="10600519" y="3788683"/>
              <a:ext cx="1232186" cy="1232186"/>
            </a:xfrm>
            <a:prstGeom prst="rect">
              <a:avLst/>
            </a:prstGeom>
          </p:spPr>
        </p:pic>
        <p:pic>
          <p:nvPicPr>
            <p:cNvPr id="36" name="Imagem 35">
              <a:extLst>
                <a:ext uri="{FF2B5EF4-FFF2-40B4-BE49-F238E27FC236}">
                  <a16:creationId xmlns:a16="http://schemas.microsoft.com/office/drawing/2014/main" id="{043258DF-2CAE-4577-BA68-8452719233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9729"/>
            <a:stretch/>
          </p:blipFill>
          <p:spPr>
            <a:xfrm>
              <a:off x="10861008" y="5409510"/>
              <a:ext cx="961656" cy="955695"/>
            </a:xfrm>
            <a:prstGeom prst="rect">
              <a:avLst/>
            </a:prstGeom>
          </p:spPr>
        </p:pic>
        <p:sp>
          <p:nvSpPr>
            <p:cNvPr id="37" name="CaixaDeTexto 36">
              <a:extLst>
                <a:ext uri="{FF2B5EF4-FFF2-40B4-BE49-F238E27FC236}">
                  <a16:creationId xmlns:a16="http://schemas.microsoft.com/office/drawing/2014/main" id="{725D4423-13ED-41A4-9AC1-A6ABB9C0F0A1}"/>
                </a:ext>
              </a:extLst>
            </p:cNvPr>
            <p:cNvSpPr txBox="1"/>
            <p:nvPr/>
          </p:nvSpPr>
          <p:spPr>
            <a:xfrm>
              <a:off x="10639885" y="4850728"/>
              <a:ext cx="1815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Envia e-mails</a:t>
              </a:r>
            </a:p>
          </p:txBody>
        </p:sp>
        <p:sp>
          <p:nvSpPr>
            <p:cNvPr id="38" name="CaixaDeTexto 37">
              <a:extLst>
                <a:ext uri="{FF2B5EF4-FFF2-40B4-BE49-F238E27FC236}">
                  <a16:creationId xmlns:a16="http://schemas.microsoft.com/office/drawing/2014/main" id="{9473EBA0-35A4-4489-B5A3-50E9F638B7BF}"/>
                </a:ext>
              </a:extLst>
            </p:cNvPr>
            <p:cNvSpPr txBox="1"/>
            <p:nvPr/>
          </p:nvSpPr>
          <p:spPr>
            <a:xfrm>
              <a:off x="10333617" y="6328017"/>
              <a:ext cx="1858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Base de dados</a:t>
              </a:r>
            </a:p>
          </p:txBody>
        </p:sp>
        <p:cxnSp>
          <p:nvCxnSpPr>
            <p:cNvPr id="39" name="Conector de Seta Reta 38">
              <a:extLst>
                <a:ext uri="{FF2B5EF4-FFF2-40B4-BE49-F238E27FC236}">
                  <a16:creationId xmlns:a16="http://schemas.microsoft.com/office/drawing/2014/main" id="{61918521-3139-4B4C-8773-AD137C9019BA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 flipV="1">
              <a:off x="10107827" y="4760836"/>
              <a:ext cx="606001" cy="417336"/>
            </a:xfrm>
            <a:prstGeom prst="straightConnector1">
              <a:avLst/>
            </a:prstGeom>
            <a:ln w="762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de Seta Reta 39">
              <a:extLst>
                <a:ext uri="{FF2B5EF4-FFF2-40B4-BE49-F238E27FC236}">
                  <a16:creationId xmlns:a16="http://schemas.microsoft.com/office/drawing/2014/main" id="{CC8FE5B5-61E7-4EA7-ADF8-9D66A8F5DDE6}"/>
                </a:ext>
              </a:extLst>
            </p:cNvPr>
            <p:cNvCxnSpPr>
              <a:cxnSpLocks/>
            </p:cNvCxnSpPr>
            <p:nvPr/>
          </p:nvCxnSpPr>
          <p:spPr>
            <a:xfrm>
              <a:off x="10107827" y="6057428"/>
              <a:ext cx="675309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Agrupar 4">
            <a:extLst>
              <a:ext uri="{FF2B5EF4-FFF2-40B4-BE49-F238E27FC236}">
                <a16:creationId xmlns:a16="http://schemas.microsoft.com/office/drawing/2014/main" id="{7315ADF8-C852-463D-8DBF-358F22B65700}"/>
              </a:ext>
            </a:extLst>
          </p:cNvPr>
          <p:cNvGrpSpPr/>
          <p:nvPr/>
        </p:nvGrpSpPr>
        <p:grpSpPr>
          <a:xfrm>
            <a:off x="933143" y="923936"/>
            <a:ext cx="7189295" cy="3272252"/>
            <a:chOff x="933143" y="923936"/>
            <a:chExt cx="7189295" cy="3272252"/>
          </a:xfrm>
        </p:grpSpPr>
        <p:pic>
          <p:nvPicPr>
            <p:cNvPr id="44" name="Imagem 43">
              <a:extLst>
                <a:ext uri="{FF2B5EF4-FFF2-40B4-BE49-F238E27FC236}">
                  <a16:creationId xmlns:a16="http://schemas.microsoft.com/office/drawing/2014/main" id="{DD1D8AA3-EBB7-4C0C-9406-1AA32B1B4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51416" y="923936"/>
              <a:ext cx="3971022" cy="19743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9E2FBDF2-8F9D-4EA0-92CE-939155A35A4B}"/>
                </a:ext>
              </a:extLst>
            </p:cNvPr>
            <p:cNvSpPr txBox="1"/>
            <p:nvPr/>
          </p:nvSpPr>
          <p:spPr>
            <a:xfrm>
              <a:off x="933143" y="2449691"/>
              <a:ext cx="19086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acessa o </a:t>
              </a:r>
              <a:r>
                <a:rPr kumimoji="0" lang="pt-B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comprasnet</a:t>
              </a:r>
              <a:endPara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7" name="Conector de Seta Reta 46">
              <a:extLst>
                <a:ext uri="{FF2B5EF4-FFF2-40B4-BE49-F238E27FC236}">
                  <a16:creationId xmlns:a16="http://schemas.microsoft.com/office/drawing/2014/main" id="{4A08E044-9B66-437F-B085-53D64E79106D}"/>
                </a:ext>
              </a:extLst>
            </p:cNvPr>
            <p:cNvCxnSpPr/>
            <p:nvPr/>
          </p:nvCxnSpPr>
          <p:spPr>
            <a:xfrm flipV="1">
              <a:off x="1741808" y="2061107"/>
              <a:ext cx="2199997" cy="2135081"/>
            </a:xfrm>
            <a:prstGeom prst="straightConnector1">
              <a:avLst/>
            </a:prstGeom>
            <a:ln w="152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3F79D97E-3507-4F51-8F2E-000A2246CC4A}"/>
              </a:ext>
            </a:extLst>
          </p:cNvPr>
          <p:cNvGrpSpPr/>
          <p:nvPr/>
        </p:nvGrpSpPr>
        <p:grpSpPr>
          <a:xfrm>
            <a:off x="365902" y="4196188"/>
            <a:ext cx="2809979" cy="2119039"/>
            <a:chOff x="365902" y="4196188"/>
            <a:chExt cx="2809979" cy="2119039"/>
          </a:xfrm>
        </p:grpSpPr>
        <p:pic>
          <p:nvPicPr>
            <p:cNvPr id="45" name="Imagem 44">
              <a:extLst>
                <a:ext uri="{FF2B5EF4-FFF2-40B4-BE49-F238E27FC236}">
                  <a16:creationId xmlns:a16="http://schemas.microsoft.com/office/drawing/2014/main" id="{25B3C904-372F-4CEF-968F-E0237E336C6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5902" y="4196188"/>
              <a:ext cx="2662799" cy="177575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1E6E316B-DE07-41A8-A436-52953684D5D8}"/>
                </a:ext>
              </a:extLst>
            </p:cNvPr>
            <p:cNvSpPr txBox="1"/>
            <p:nvPr/>
          </p:nvSpPr>
          <p:spPr>
            <a:xfrm>
              <a:off x="525665" y="5915117"/>
              <a:ext cx="2650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algoritmo autônomo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498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7047</TotalTime>
  <Words>2786</Words>
  <Application>Microsoft Macintosh PowerPoint</Application>
  <PresentationFormat>Widescreen</PresentationFormat>
  <Paragraphs>403</Paragraphs>
  <Slides>41</Slides>
  <Notes>25</Notes>
  <HiddenSlides>0</HiddenSlides>
  <MMClips>1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50" baseType="lpstr">
      <vt:lpstr>Arial</vt:lpstr>
      <vt:lpstr>Bernard MT Condensed</vt:lpstr>
      <vt:lpstr>Calibri</vt:lpstr>
      <vt:lpstr>Calibri Ligh</vt:lpstr>
      <vt:lpstr>Calibri Light</vt:lpstr>
      <vt:lpstr>Humanst521 BT</vt:lpstr>
      <vt:lpstr>Open Sans</vt:lpstr>
      <vt:lpstr>Stencil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Clique para editar o título mestre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de Alencar Araripe Pereira</dc:creator>
  <cp:lastModifiedBy>Microsoft Office User</cp:lastModifiedBy>
  <cp:revision>276</cp:revision>
  <cp:lastPrinted>2019-02-15T18:12:31Z</cp:lastPrinted>
  <dcterms:modified xsi:type="dcterms:W3CDTF">2019-09-18T10:52:59Z</dcterms:modified>
</cp:coreProperties>
</file>