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2.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comments/comment3.xml" ContentType="application/vnd.openxmlformats-officedocument.presentationml.comments+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omments/comment4.xml" ContentType="application/vnd.openxmlformats-officedocument.presentationml.comments+xml"/>
  <Override PartName="/ppt/comments/comment5.xml" ContentType="application/vnd.openxmlformats-officedocument.presentationml.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omments/comment6.xml" ContentType="application/vnd.openxmlformats-officedocument.presentationml.comment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omments/comment7.xml" ContentType="application/vnd.openxmlformats-officedocument.presentationml.comment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omments/comment8.xml" ContentType="application/vnd.openxmlformats-officedocument.presentationml.comment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omments/comment9.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9"/>
  </p:notesMasterIdLst>
  <p:sldIdLst>
    <p:sldId id="257" r:id="rId5"/>
    <p:sldId id="536" r:id="rId6"/>
    <p:sldId id="625" r:id="rId7"/>
    <p:sldId id="260" r:id="rId8"/>
    <p:sldId id="626" r:id="rId9"/>
    <p:sldId id="631" r:id="rId10"/>
    <p:sldId id="632" r:id="rId11"/>
    <p:sldId id="628" r:id="rId12"/>
    <p:sldId id="635" r:id="rId13"/>
    <p:sldId id="634" r:id="rId14"/>
    <p:sldId id="546" r:id="rId15"/>
    <p:sldId id="666" r:id="rId16"/>
    <p:sldId id="274" r:id="rId17"/>
    <p:sldId id="661" r:id="rId18"/>
    <p:sldId id="662" r:id="rId19"/>
    <p:sldId id="667" r:id="rId20"/>
    <p:sldId id="665" r:id="rId21"/>
    <p:sldId id="669" r:id="rId22"/>
    <p:sldId id="306" r:id="rId23"/>
    <p:sldId id="491" r:id="rId24"/>
    <p:sldId id="660" r:id="rId25"/>
    <p:sldId id="275" r:id="rId26"/>
    <p:sldId id="276" r:id="rId27"/>
    <p:sldId id="576" r:id="rId28"/>
    <p:sldId id="579" r:id="rId29"/>
    <p:sldId id="357" r:id="rId30"/>
    <p:sldId id="675" r:id="rId31"/>
    <p:sldId id="285" r:id="rId32"/>
    <p:sldId id="592" r:id="rId33"/>
    <p:sldId id="668" r:id="rId34"/>
    <p:sldId id="615" r:id="rId35"/>
    <p:sldId id="645" r:id="rId36"/>
    <p:sldId id="485" r:id="rId37"/>
    <p:sldId id="593" r:id="rId38"/>
    <p:sldId id="643" r:id="rId39"/>
    <p:sldId id="498" r:id="rId40"/>
    <p:sldId id="299" r:id="rId41"/>
    <p:sldId id="670" r:id="rId42"/>
    <p:sldId id="502" r:id="rId43"/>
    <p:sldId id="503" r:id="rId44"/>
    <p:sldId id="555" r:id="rId45"/>
    <p:sldId id="671" r:id="rId46"/>
    <p:sldId id="307" r:id="rId47"/>
    <p:sldId id="673" r:id="rId48"/>
    <p:sldId id="674" r:id="rId49"/>
    <p:sldId id="309" r:id="rId50"/>
    <p:sldId id="676" r:id="rId51"/>
    <p:sldId id="310" r:id="rId52"/>
    <p:sldId id="311" r:id="rId53"/>
    <p:sldId id="313" r:id="rId54"/>
    <p:sldId id="314" r:id="rId55"/>
    <p:sldId id="315" r:id="rId56"/>
    <p:sldId id="316" r:id="rId57"/>
    <p:sldId id="650" r:id="rId58"/>
    <p:sldId id="651" r:id="rId59"/>
    <p:sldId id="655" r:id="rId60"/>
    <p:sldId id="653" r:id="rId61"/>
    <p:sldId id="654" r:id="rId62"/>
    <p:sldId id="656" r:id="rId63"/>
    <p:sldId id="657" r:id="rId64"/>
    <p:sldId id="644" r:id="rId65"/>
    <p:sldId id="317" r:id="rId66"/>
    <p:sldId id="318" r:id="rId67"/>
    <p:sldId id="319" r:id="rId68"/>
    <p:sldId id="321" r:id="rId69"/>
    <p:sldId id="322" r:id="rId70"/>
    <p:sldId id="323" r:id="rId71"/>
    <p:sldId id="597" r:id="rId72"/>
    <p:sldId id="324" r:id="rId73"/>
    <p:sldId id="599" r:id="rId74"/>
    <p:sldId id="326" r:id="rId75"/>
    <p:sldId id="327" r:id="rId76"/>
    <p:sldId id="328" r:id="rId77"/>
    <p:sldId id="329" r:id="rId78"/>
    <p:sldId id="596" r:id="rId79"/>
    <p:sldId id="305" r:id="rId80"/>
    <p:sldId id="402" r:id="rId81"/>
    <p:sldId id="602" r:id="rId82"/>
    <p:sldId id="600" r:id="rId83"/>
    <p:sldId id="617" r:id="rId84"/>
    <p:sldId id="331" r:id="rId85"/>
    <p:sldId id="618" r:id="rId86"/>
    <p:sldId id="333" r:id="rId87"/>
    <p:sldId id="334" r:id="rId88"/>
    <p:sldId id="335" r:id="rId89"/>
    <p:sldId id="652" r:id="rId90"/>
    <p:sldId id="337" r:id="rId91"/>
    <p:sldId id="338" r:id="rId92"/>
    <p:sldId id="339" r:id="rId93"/>
    <p:sldId id="340" r:id="rId94"/>
    <p:sldId id="341" r:id="rId95"/>
    <p:sldId id="342" r:id="rId96"/>
    <p:sldId id="343" r:id="rId97"/>
    <p:sldId id="344" r:id="rId98"/>
    <p:sldId id="345" r:id="rId99"/>
    <p:sldId id="346" r:id="rId100"/>
    <p:sldId id="347" r:id="rId101"/>
    <p:sldId id="348" r:id="rId102"/>
    <p:sldId id="610" r:id="rId103"/>
    <p:sldId id="351" r:id="rId104"/>
    <p:sldId id="352" r:id="rId105"/>
    <p:sldId id="607" r:id="rId106"/>
    <p:sldId id="354" r:id="rId107"/>
    <p:sldId id="355" r:id="rId108"/>
    <p:sldId id="356" r:id="rId109"/>
    <p:sldId id="508" r:id="rId110"/>
    <p:sldId id="509" r:id="rId111"/>
    <p:sldId id="510" r:id="rId112"/>
    <p:sldId id="511" r:id="rId113"/>
    <p:sldId id="608" r:id="rId114"/>
    <p:sldId id="512" r:id="rId115"/>
    <p:sldId id="513" r:id="rId116"/>
    <p:sldId id="637" r:id="rId117"/>
    <p:sldId id="514" r:id="rId118"/>
    <p:sldId id="515" r:id="rId119"/>
    <p:sldId id="516" r:id="rId120"/>
    <p:sldId id="517" r:id="rId121"/>
    <p:sldId id="518" r:id="rId122"/>
    <p:sldId id="609" r:id="rId123"/>
    <p:sldId id="358" r:id="rId124"/>
    <p:sldId id="359" r:id="rId125"/>
    <p:sldId id="360" r:id="rId126"/>
    <p:sldId id="361" r:id="rId127"/>
    <p:sldId id="362" r:id="rId128"/>
    <p:sldId id="363" r:id="rId129"/>
    <p:sldId id="364" r:id="rId130"/>
    <p:sldId id="482" r:id="rId131"/>
    <p:sldId id="365" r:id="rId132"/>
    <p:sldId id="366" r:id="rId133"/>
    <p:sldId id="367" r:id="rId134"/>
    <p:sldId id="372" r:id="rId135"/>
    <p:sldId id="373" r:id="rId136"/>
    <p:sldId id="374" r:id="rId137"/>
    <p:sldId id="375" r:id="rId138"/>
    <p:sldId id="376" r:id="rId139"/>
    <p:sldId id="377" r:id="rId140"/>
    <p:sldId id="378" r:id="rId141"/>
    <p:sldId id="559" r:id="rId142"/>
    <p:sldId id="561" r:id="rId143"/>
    <p:sldId id="605" r:id="rId144"/>
    <p:sldId id="381" r:id="rId145"/>
    <p:sldId id="382" r:id="rId146"/>
    <p:sldId id="383" r:id="rId147"/>
    <p:sldId id="384" r:id="rId148"/>
    <p:sldId id="385" r:id="rId149"/>
    <p:sldId id="386" r:id="rId150"/>
    <p:sldId id="387" r:id="rId151"/>
    <p:sldId id="349" r:id="rId152"/>
    <p:sldId id="388" r:id="rId153"/>
    <p:sldId id="520" r:id="rId154"/>
    <p:sldId id="389" r:id="rId155"/>
    <p:sldId id="604" r:id="rId156"/>
    <p:sldId id="390" r:id="rId157"/>
    <p:sldId id="619" r:id="rId158"/>
    <p:sldId id="524" r:id="rId159"/>
    <p:sldId id="391" r:id="rId160"/>
    <p:sldId id="658" r:id="rId161"/>
    <p:sldId id="572" r:id="rId162"/>
    <p:sldId id="484" r:id="rId163"/>
    <p:sldId id="563" r:id="rId164"/>
    <p:sldId id="564" r:id="rId165"/>
    <p:sldId id="566" r:id="rId166"/>
    <p:sldId id="621" r:id="rId167"/>
    <p:sldId id="630" r:id="rId16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o Hermann Domingos Magalhaes" initials="CHDM" lastIdx="0" clrIdx="0">
    <p:extLst>
      <p:ext uri="{19B8F6BF-5375-455C-9EA6-DF929625EA0E}">
        <p15:presenceInfo xmlns:p15="http://schemas.microsoft.com/office/powerpoint/2012/main" userId="S-1-5-21-2321219463-4261475146-1807988925-61345" providerId="AD"/>
      </p:ext>
    </p:extLst>
  </p:cmAuthor>
  <p:cmAuthor id="2" name="Paulo Emilio Miranda" initials="PEM" lastIdx="11" clrIdx="1">
    <p:extLst>
      <p:ext uri="{19B8F6BF-5375-455C-9EA6-DF929625EA0E}">
        <p15:presenceInfo xmlns:p15="http://schemas.microsoft.com/office/powerpoint/2012/main" userId="0a071cccf067b75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4" autoAdjust="0"/>
    <p:restoredTop sz="93037" autoAdjust="0"/>
  </p:normalViewPr>
  <p:slideViewPr>
    <p:cSldViewPr snapToGrid="0">
      <p:cViewPr varScale="1">
        <p:scale>
          <a:sx n="60" d="100"/>
          <a:sy n="60" d="100"/>
        </p:scale>
        <p:origin x="96" y="222"/>
      </p:cViewPr>
      <p:guideLst/>
    </p:cSldViewPr>
  </p:slideViewPr>
  <p:notesTextViewPr>
    <p:cViewPr>
      <p:scale>
        <a:sx n="3" d="2"/>
        <a:sy n="3" d="2"/>
      </p:scale>
      <p:origin x="0" y="0"/>
    </p:cViewPr>
  </p:notesTextViewPr>
  <p:sorterViewPr>
    <p:cViewPr>
      <p:scale>
        <a:sx n="100" d="100"/>
        <a:sy n="100" d="100"/>
      </p:scale>
      <p:origin x="0" y="-580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38" Type="http://schemas.openxmlformats.org/officeDocument/2006/relationships/slide" Target="slides/slide134.xml"/><Relationship Id="rId154" Type="http://schemas.openxmlformats.org/officeDocument/2006/relationships/slide" Target="slides/slide150.xml"/><Relationship Id="rId159" Type="http://schemas.openxmlformats.org/officeDocument/2006/relationships/slide" Target="slides/slide155.xml"/><Relationship Id="rId170" Type="http://schemas.openxmlformats.org/officeDocument/2006/relationships/commentAuthors" Target="commentAuthors.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144" Type="http://schemas.openxmlformats.org/officeDocument/2006/relationships/slide" Target="slides/slide140.xml"/><Relationship Id="rId149" Type="http://schemas.openxmlformats.org/officeDocument/2006/relationships/slide" Target="slides/slide14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160" Type="http://schemas.openxmlformats.org/officeDocument/2006/relationships/slide" Target="slides/slide156.xml"/><Relationship Id="rId165" Type="http://schemas.openxmlformats.org/officeDocument/2006/relationships/slide" Target="slides/slide16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slide" Target="slides/slide130.xml"/><Relationship Id="rId139" Type="http://schemas.openxmlformats.org/officeDocument/2006/relationships/slide" Target="slides/slide135.xml"/><Relationship Id="rId80" Type="http://schemas.openxmlformats.org/officeDocument/2006/relationships/slide" Target="slides/slide76.xml"/><Relationship Id="rId85" Type="http://schemas.openxmlformats.org/officeDocument/2006/relationships/slide" Target="slides/slide81.xml"/><Relationship Id="rId150" Type="http://schemas.openxmlformats.org/officeDocument/2006/relationships/slide" Target="slides/slide146.xml"/><Relationship Id="rId155" Type="http://schemas.openxmlformats.org/officeDocument/2006/relationships/slide" Target="slides/slide151.xml"/><Relationship Id="rId171" Type="http://schemas.openxmlformats.org/officeDocument/2006/relationships/presProps" Target="presProps.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slide" Target="slides/slide136.xml"/><Relationship Id="rId145" Type="http://schemas.openxmlformats.org/officeDocument/2006/relationships/slide" Target="slides/slide141.xml"/><Relationship Id="rId161" Type="http://schemas.openxmlformats.org/officeDocument/2006/relationships/slide" Target="slides/slide157.xml"/><Relationship Id="rId166" Type="http://schemas.openxmlformats.org/officeDocument/2006/relationships/slide" Target="slides/slide16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slide" Target="slides/slide115.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30" Type="http://schemas.openxmlformats.org/officeDocument/2006/relationships/slide" Target="slides/slide126.xml"/><Relationship Id="rId135" Type="http://schemas.openxmlformats.org/officeDocument/2006/relationships/slide" Target="slides/slide131.xml"/><Relationship Id="rId143" Type="http://schemas.openxmlformats.org/officeDocument/2006/relationships/slide" Target="slides/slide139.xml"/><Relationship Id="rId148" Type="http://schemas.openxmlformats.org/officeDocument/2006/relationships/slide" Target="slides/slide144.xml"/><Relationship Id="rId151" Type="http://schemas.openxmlformats.org/officeDocument/2006/relationships/slide" Target="slides/slide147.xml"/><Relationship Id="rId156" Type="http://schemas.openxmlformats.org/officeDocument/2006/relationships/slide" Target="slides/slide152.xml"/><Relationship Id="rId164" Type="http://schemas.openxmlformats.org/officeDocument/2006/relationships/slide" Target="slides/slide160.xml"/><Relationship Id="rId16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72" Type="http://schemas.openxmlformats.org/officeDocument/2006/relationships/viewProps" Target="viewProps.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0-04-17T16:09:33.209" idx="5">
    <p:pos x="10" y="10"/>
    <p:text>Como sugestão entendo que o curso de tratamento de denúncias deve ser apresentado de inicio após uma breve introdução dos tópicos que serão apresentados no curso. Acredito ser importante logo a partir do 3 slide ser apresentado aos alunos os tópicos que serão estudados. Os slides 3 a 8 podem ser apresentados ao final da apresentação do curso para que os alunos tomem conhecimento sobre a existência da certificação de ouvidoria e outros cursos da área que possam ter interesse em cursar.</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20-04-17T16:27:25.443" idx="6">
    <p:pos x="10" y="10"/>
    <p:text>Como sugestão de outros colegas esse video pode ser retirado.</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20-04-17T16:31:33.630" idx="7">
    <p:pos x="10" y="10"/>
    <p:text>Nesse slide sugiro que poderia ser alterado por novo slide que trate sobre a importância do servidor de Ouvidoria em saber classificar o que seria uma denúncia e diferenciar por eexemplo de uma reclamação.</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2" dt="2020-04-17T16:42:35.515" idx="9">
    <p:pos x="10" y="10"/>
    <p:text>Conforme o slide 42 senti falta de dar sequência com slidees abordando os tópicos "Recebimento de Denúncias e Comunicações" e "Análise Preliminar"</p:text>
    <p:extLst>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2" dt="2020-04-17T16:37:00.160" idx="8">
    <p:pos x="10" y="10"/>
    <p:text>Do slide 48 a 64 pode ser feito como sugestão um único quadro sintético com pontos em comum entre normas internacionais e normas nacionais.</p:text>
    <p:extLst>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2" dt="2020-04-17T17:05:04.862" idx="11">
    <p:pos x="10" y="10"/>
    <p:text>Após o slide 70 entendo que a título de conhecimento pode ser apresentado aos alunos a plataforma Fala.Br mesmo sabendo que nem todos utilizam.</p:text>
    <p:extLst>
      <p:ext uri="{C676402C-5697-4E1C-873F-D02D1690AC5C}">
        <p15:threadingInfo xmlns:p15="http://schemas.microsoft.com/office/powerpoint/2012/main" timeZoneBias="18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2" dt="2020-04-17T14:55:08.227" idx="1">
    <p:pos x="6048" y="927"/>
    <p:text>No meu entendimento a sequência de slides 82 a 87 pode ser retirada por se tratar de procimentos a serem realizados na unidade de apuração, e não na unidade de Ouvidoria que deve ser o foco do curso em questão.</p:text>
    <p:extLst>
      <p:ext uri="{C676402C-5697-4E1C-873F-D02D1690AC5C}">
        <p15:threadingInfo xmlns:p15="http://schemas.microsoft.com/office/powerpoint/2012/main" timeZoneBias="18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2" dt="2020-04-17T15:07:09.698" idx="2">
    <p:pos x="10" y="10"/>
    <p:text>Se possível, sugiro que os slides 89 a 97 sejam retirados por se tratarem da jurisprudência, assunto que pode ser lido no material do aluno, pois entendo que o foco do curso seja os procedimentos a serem adotados pelo Ouvidor e sua equipe no tratamento de denúncias que estejam aptas para serem encaminhadas para apuração das unidades competentes.</p:text>
    <p:extLst>
      <p:ext uri="{C676402C-5697-4E1C-873F-D02D1690AC5C}">
        <p15:threadingInfo xmlns:p15="http://schemas.microsoft.com/office/powerpoint/2012/main" timeZoneBias="18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2" dt="2020-04-17T15:34:44.066" idx="4">
    <p:pos x="10" y="10"/>
    <p:text>Conforme alguns relatos de colegas de outros NAOPs apenas ter o cuidado de não darem exemplos fazendo referência a nome de cidades, datas, valores pois podem conotar a exemplos reais para que não haja nenhum constrangimento de alunos do curso que possam ter participado do ocorrido conforme o exemplo.</p:text>
    <p:extLst>
      <p:ext uri="{C676402C-5697-4E1C-873F-D02D1690AC5C}">
        <p15:threadingInfo xmlns:p15="http://schemas.microsoft.com/office/powerpoint/2012/main" timeZoneBias="180"/>
      </p:ext>
    </p:extLst>
  </p:cm>
</p:cmLst>
</file>

<file path=ppt/diagrams/_rels/data1.xml.rels><?xml version="1.0" encoding="UTF-8" standalone="yes"?>
<Relationships xmlns="http://schemas.openxmlformats.org/package/2006/relationships"><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9E76B2-1B2F-F644-A338-9993EB7F3099}" type="doc">
      <dgm:prSet loTypeId="urn:microsoft.com/office/officeart/2005/8/layout/vList3" loCatId="list" qsTypeId="urn:microsoft.com/office/officeart/2005/8/quickstyle/simple4" qsCatId="simple" csTypeId="urn:microsoft.com/office/officeart/2005/8/colors/accent1_2" csCatId="accent1" phldr="1"/>
      <dgm:spPr/>
      <dgm:t>
        <a:bodyPr/>
        <a:lstStyle/>
        <a:p>
          <a:endParaRPr lang="pt-BR"/>
        </a:p>
      </dgm:t>
    </dgm:pt>
    <dgm:pt modelId="{D3125B84-EA66-964D-9758-CC62B85B55D8}">
      <dgm:prSet phldrT="[Texto]" custT="1"/>
      <dgm:spPr/>
      <dgm:t>
        <a:bodyPr/>
        <a:lstStyle/>
        <a:p>
          <a:r>
            <a:rPr lang="pt-BR" sz="1600" dirty="0"/>
            <a:t>Gestão em Ouvidoria - 20h</a:t>
          </a:r>
        </a:p>
      </dgm:t>
    </dgm:pt>
    <dgm:pt modelId="{EA8337F7-8E70-514F-85B0-2DD572DD372A}" type="parTrans" cxnId="{A7032A40-6E59-2F4C-9E6B-9B8522F9E63A}">
      <dgm:prSet/>
      <dgm:spPr/>
      <dgm:t>
        <a:bodyPr/>
        <a:lstStyle/>
        <a:p>
          <a:endParaRPr lang="pt-BR"/>
        </a:p>
      </dgm:t>
    </dgm:pt>
    <dgm:pt modelId="{5546E10C-9B36-394A-ACB3-07B9C164D767}" type="sibTrans" cxnId="{A7032A40-6E59-2F4C-9E6B-9B8522F9E63A}">
      <dgm:prSet/>
      <dgm:spPr/>
      <dgm:t>
        <a:bodyPr/>
        <a:lstStyle/>
        <a:p>
          <a:endParaRPr lang="pt-BR"/>
        </a:p>
      </dgm:t>
    </dgm:pt>
    <dgm:pt modelId="{16E357F6-3DF1-C547-BBE9-0A07C09FC4DB}">
      <dgm:prSet phldrT="[Texto]" custT="1"/>
      <dgm:spPr/>
      <dgm:t>
        <a:bodyPr/>
        <a:lstStyle/>
        <a:p>
          <a:r>
            <a:rPr lang="pt-BR" sz="1600" dirty="0"/>
            <a:t>Controle Social - 20h</a:t>
          </a:r>
        </a:p>
      </dgm:t>
    </dgm:pt>
    <dgm:pt modelId="{777E2375-419D-B144-B838-02D1F82A5555}" type="parTrans" cxnId="{3901986E-925F-E84B-9A2E-30EB5FBF52AF}">
      <dgm:prSet/>
      <dgm:spPr/>
      <dgm:t>
        <a:bodyPr/>
        <a:lstStyle/>
        <a:p>
          <a:endParaRPr lang="pt-BR"/>
        </a:p>
      </dgm:t>
    </dgm:pt>
    <dgm:pt modelId="{D617B673-D952-CD4F-BC2E-92A50D3015A4}" type="sibTrans" cxnId="{3901986E-925F-E84B-9A2E-30EB5FBF52AF}">
      <dgm:prSet/>
      <dgm:spPr/>
      <dgm:t>
        <a:bodyPr/>
        <a:lstStyle/>
        <a:p>
          <a:endParaRPr lang="pt-BR"/>
        </a:p>
      </dgm:t>
    </dgm:pt>
    <dgm:pt modelId="{2EFD0B99-89FE-7341-ACFD-07AA3DD257D5}">
      <dgm:prSet phldrT="[Texto]" custT="1"/>
      <dgm:spPr/>
      <dgm:t>
        <a:bodyPr/>
        <a:lstStyle/>
        <a:p>
          <a:r>
            <a:rPr lang="pt-BR" sz="1600" dirty="0"/>
            <a:t>Resolução de Conflitos Aplicada ao Contexto das Ouvidorias Públicas - 20h</a:t>
          </a:r>
        </a:p>
      </dgm:t>
    </dgm:pt>
    <dgm:pt modelId="{651FC527-513B-D945-B0AC-F007B68F8968}" type="parTrans" cxnId="{E457949A-5833-E143-87E4-2EF5489D3770}">
      <dgm:prSet/>
      <dgm:spPr/>
      <dgm:t>
        <a:bodyPr/>
        <a:lstStyle/>
        <a:p>
          <a:endParaRPr lang="pt-BR"/>
        </a:p>
      </dgm:t>
    </dgm:pt>
    <dgm:pt modelId="{6864945B-2602-4B44-B90E-DF61B167B1E3}" type="sibTrans" cxnId="{E457949A-5833-E143-87E4-2EF5489D3770}">
      <dgm:prSet/>
      <dgm:spPr/>
      <dgm:t>
        <a:bodyPr/>
        <a:lstStyle/>
        <a:p>
          <a:endParaRPr lang="pt-BR"/>
        </a:p>
      </dgm:t>
    </dgm:pt>
    <dgm:pt modelId="{1B31A06C-A12F-F840-B051-B7B98EB45284}">
      <dgm:prSet custT="1"/>
      <dgm:spPr/>
      <dgm:t>
        <a:bodyPr/>
        <a:lstStyle/>
        <a:p>
          <a:r>
            <a:rPr lang="pt-BR" sz="1600" dirty="0"/>
            <a:t>Ética e Serviço Público - 20h</a:t>
          </a:r>
        </a:p>
      </dgm:t>
    </dgm:pt>
    <dgm:pt modelId="{57D66D97-F3E5-1248-83C2-60FE9DC6DE56}" type="parTrans" cxnId="{09271083-4398-EE49-B39A-B579BC8279D9}">
      <dgm:prSet/>
      <dgm:spPr/>
      <dgm:t>
        <a:bodyPr/>
        <a:lstStyle/>
        <a:p>
          <a:endParaRPr lang="pt-BR"/>
        </a:p>
      </dgm:t>
    </dgm:pt>
    <dgm:pt modelId="{06183842-D819-0744-B658-27B1FEB1A996}" type="sibTrans" cxnId="{09271083-4398-EE49-B39A-B579BC8279D9}">
      <dgm:prSet/>
      <dgm:spPr/>
      <dgm:t>
        <a:bodyPr/>
        <a:lstStyle/>
        <a:p>
          <a:endParaRPr lang="pt-BR"/>
        </a:p>
      </dgm:t>
    </dgm:pt>
    <dgm:pt modelId="{2F55655B-5D67-F445-BAE4-E625B7FCEFBB}">
      <dgm:prSet custT="1"/>
      <dgm:spPr/>
      <dgm:t>
        <a:bodyPr/>
        <a:lstStyle/>
        <a:p>
          <a:r>
            <a:rPr lang="pt-BR" sz="1600" dirty="0"/>
            <a:t>Introdução à Gestão de Processos - 20h</a:t>
          </a:r>
        </a:p>
      </dgm:t>
    </dgm:pt>
    <dgm:pt modelId="{0A5286E7-7AE6-AB41-8F07-5D190BFDF19A}" type="parTrans" cxnId="{27A15603-6E0A-E148-BA1B-09B4D6D50119}">
      <dgm:prSet/>
      <dgm:spPr/>
      <dgm:t>
        <a:bodyPr/>
        <a:lstStyle/>
        <a:p>
          <a:endParaRPr lang="pt-BR"/>
        </a:p>
      </dgm:t>
    </dgm:pt>
    <dgm:pt modelId="{07E9F59B-2EEF-824C-BEA5-B6CD6E9248DF}" type="sibTrans" cxnId="{27A15603-6E0A-E148-BA1B-09B4D6D50119}">
      <dgm:prSet/>
      <dgm:spPr/>
      <dgm:t>
        <a:bodyPr/>
        <a:lstStyle/>
        <a:p>
          <a:endParaRPr lang="pt-BR"/>
        </a:p>
      </dgm:t>
    </dgm:pt>
    <dgm:pt modelId="{705DC5F0-0DD0-A748-A91E-440C13CC1DBE}">
      <dgm:prSet custT="1"/>
      <dgm:spPr/>
      <dgm:t>
        <a:bodyPr/>
        <a:lstStyle/>
        <a:p>
          <a:r>
            <a:rPr lang="pt-BR" sz="1600" dirty="0"/>
            <a:t>Acesso à Informação - 20h</a:t>
          </a:r>
        </a:p>
      </dgm:t>
    </dgm:pt>
    <dgm:pt modelId="{01F09C2C-DDB7-8142-84B9-272B9DE4D9DC}" type="parTrans" cxnId="{B73B7901-B8AA-C540-93F9-5E940E7D7FBC}">
      <dgm:prSet/>
      <dgm:spPr/>
      <dgm:t>
        <a:bodyPr/>
        <a:lstStyle/>
        <a:p>
          <a:endParaRPr lang="pt-BR"/>
        </a:p>
      </dgm:t>
    </dgm:pt>
    <dgm:pt modelId="{E5F36BB4-9187-8947-99C5-7E40281BC722}" type="sibTrans" cxnId="{B73B7901-B8AA-C540-93F9-5E940E7D7FBC}">
      <dgm:prSet/>
      <dgm:spPr/>
      <dgm:t>
        <a:bodyPr/>
        <a:lstStyle/>
        <a:p>
          <a:endParaRPr lang="pt-BR"/>
        </a:p>
      </dgm:t>
    </dgm:pt>
    <dgm:pt modelId="{F83B1D60-FBC7-4F67-BCB9-28F7A4C37D9E}">
      <dgm:prSet custT="1"/>
      <dgm:spPr/>
      <dgm:t>
        <a:bodyPr/>
        <a:lstStyle/>
        <a:p>
          <a:r>
            <a:rPr lang="pt-BR" sz="1600" dirty="0"/>
            <a:t>Tratamento de denúncias em ouvidoria - 20h</a:t>
          </a:r>
        </a:p>
      </dgm:t>
    </dgm:pt>
    <dgm:pt modelId="{7236979C-42C2-4E09-8542-8916682A4D22}" type="parTrans" cxnId="{55164B7E-24C3-41A6-9337-EE307E5DDF09}">
      <dgm:prSet/>
      <dgm:spPr/>
      <dgm:t>
        <a:bodyPr/>
        <a:lstStyle/>
        <a:p>
          <a:endParaRPr lang="pt-BR"/>
        </a:p>
      </dgm:t>
    </dgm:pt>
    <dgm:pt modelId="{BA4E6FFA-5A9D-4A27-88E2-A6F3CA30DFCE}" type="sibTrans" cxnId="{55164B7E-24C3-41A6-9337-EE307E5DDF09}">
      <dgm:prSet/>
      <dgm:spPr/>
      <dgm:t>
        <a:bodyPr/>
        <a:lstStyle/>
        <a:p>
          <a:endParaRPr lang="pt-BR"/>
        </a:p>
      </dgm:t>
    </dgm:pt>
    <dgm:pt modelId="{8E80BD59-CCD9-48C7-9EF8-629F5FF26351}">
      <dgm:prSet custT="1"/>
      <dgm:spPr/>
      <dgm:t>
        <a:bodyPr/>
        <a:lstStyle/>
        <a:p>
          <a:r>
            <a:rPr lang="pt-BR" sz="1600" dirty="0"/>
            <a:t>Defesa do Usuário e Simplificação – 20h</a:t>
          </a:r>
        </a:p>
      </dgm:t>
    </dgm:pt>
    <dgm:pt modelId="{D9C04B77-AA9E-4BB7-B95F-B09A9CD968BB}" type="parTrans" cxnId="{94129933-2F34-462B-B01F-95E653662CFA}">
      <dgm:prSet/>
      <dgm:spPr/>
      <dgm:t>
        <a:bodyPr/>
        <a:lstStyle/>
        <a:p>
          <a:endParaRPr lang="pt-BR"/>
        </a:p>
      </dgm:t>
    </dgm:pt>
    <dgm:pt modelId="{F05B0D79-0ECD-4202-A054-04D9CF9E27DE}" type="sibTrans" cxnId="{94129933-2F34-462B-B01F-95E653662CFA}">
      <dgm:prSet/>
      <dgm:spPr/>
      <dgm:t>
        <a:bodyPr/>
        <a:lstStyle/>
        <a:p>
          <a:endParaRPr lang="pt-BR"/>
        </a:p>
      </dgm:t>
    </dgm:pt>
    <dgm:pt modelId="{93370491-DC4B-4B8C-AFA6-AEDD8557579A}" type="pres">
      <dgm:prSet presAssocID="{429E76B2-1B2F-F644-A338-9993EB7F3099}" presName="linearFlow" presStyleCnt="0">
        <dgm:presLayoutVars>
          <dgm:dir/>
          <dgm:resizeHandles val="exact"/>
        </dgm:presLayoutVars>
      </dgm:prSet>
      <dgm:spPr/>
    </dgm:pt>
    <dgm:pt modelId="{9DCCCE21-9CA9-46D6-B20D-BA735DC63723}" type="pres">
      <dgm:prSet presAssocID="{F83B1D60-FBC7-4F67-BCB9-28F7A4C37D9E}" presName="composite" presStyleCnt="0"/>
      <dgm:spPr/>
    </dgm:pt>
    <dgm:pt modelId="{0543498B-9CFF-42A5-9895-25A505E8956B}" type="pres">
      <dgm:prSet presAssocID="{F83B1D60-FBC7-4F67-BCB9-28F7A4C37D9E}" presName="imgShp" presStyleLbl="fgImgPlace1" presStyleIdx="0" presStyleCnt="8"/>
      <dgm:spPr>
        <a:blipFill rotWithShape="1">
          <a:blip xmlns:r="http://schemas.openxmlformats.org/officeDocument/2006/relationships" r:embed="rId1"/>
          <a:stretch>
            <a:fillRect/>
          </a:stretch>
        </a:blipFill>
      </dgm:spPr>
    </dgm:pt>
    <dgm:pt modelId="{343D4CC8-CD56-4641-983E-A74782907772}" type="pres">
      <dgm:prSet presAssocID="{F83B1D60-FBC7-4F67-BCB9-28F7A4C37D9E}" presName="txShp" presStyleLbl="node1" presStyleIdx="0" presStyleCnt="8">
        <dgm:presLayoutVars>
          <dgm:bulletEnabled val="1"/>
        </dgm:presLayoutVars>
      </dgm:prSet>
      <dgm:spPr/>
    </dgm:pt>
    <dgm:pt modelId="{EEF6FB33-13D8-4B15-A6C6-D132BDA19670}" type="pres">
      <dgm:prSet presAssocID="{BA4E6FFA-5A9D-4A27-88E2-A6F3CA30DFCE}" presName="spacing" presStyleCnt="0"/>
      <dgm:spPr/>
    </dgm:pt>
    <dgm:pt modelId="{BE5BB6D1-1DA9-4E52-84BF-1A92319B032F}" type="pres">
      <dgm:prSet presAssocID="{8E80BD59-CCD9-48C7-9EF8-629F5FF26351}" presName="composite" presStyleCnt="0"/>
      <dgm:spPr/>
    </dgm:pt>
    <dgm:pt modelId="{AA7BEFCF-54F9-42F3-A376-AE27EAC7A5D8}" type="pres">
      <dgm:prSet presAssocID="{8E80BD59-CCD9-48C7-9EF8-629F5FF26351}" presName="imgShp" presStyleLbl="fgImgPlace1" presStyleIdx="1" presStyleCnt="8" custLinFactNeighborY="2371"/>
      <dgm:spPr>
        <a:blipFill rotWithShape="1">
          <a:blip xmlns:r="http://schemas.openxmlformats.org/officeDocument/2006/relationships" r:embed="rId1"/>
          <a:stretch>
            <a:fillRect/>
          </a:stretch>
        </a:blipFill>
      </dgm:spPr>
    </dgm:pt>
    <dgm:pt modelId="{0DBC6358-CA79-4018-AAA5-C3AC5C06A1BF}" type="pres">
      <dgm:prSet presAssocID="{8E80BD59-CCD9-48C7-9EF8-629F5FF26351}" presName="txShp" presStyleLbl="node1" presStyleIdx="1" presStyleCnt="8">
        <dgm:presLayoutVars>
          <dgm:bulletEnabled val="1"/>
        </dgm:presLayoutVars>
      </dgm:prSet>
      <dgm:spPr/>
    </dgm:pt>
    <dgm:pt modelId="{13EDFEB7-F509-477D-9D44-0FEEC4EE132F}" type="pres">
      <dgm:prSet presAssocID="{F05B0D79-0ECD-4202-A054-04D9CF9E27DE}" presName="spacing" presStyleCnt="0"/>
      <dgm:spPr/>
    </dgm:pt>
    <dgm:pt modelId="{F21065F9-4E2A-414E-BEEA-8B424DAAB6A0}" type="pres">
      <dgm:prSet presAssocID="{1B31A06C-A12F-F840-B051-B7B98EB45284}" presName="composite" presStyleCnt="0"/>
      <dgm:spPr/>
    </dgm:pt>
    <dgm:pt modelId="{E311AAE3-3946-40C3-8D6C-963946A84B75}" type="pres">
      <dgm:prSet presAssocID="{1B31A06C-A12F-F840-B051-B7B98EB45284}" presName="imgShp" presStyleLbl="fgImgPlace1" presStyleIdx="2" presStyleCnt="8"/>
      <dgm:spPr>
        <a:blipFill rotWithShape="1">
          <a:blip xmlns:r="http://schemas.openxmlformats.org/officeDocument/2006/relationships" r:embed="rId1"/>
          <a:stretch>
            <a:fillRect/>
          </a:stretch>
        </a:blipFill>
      </dgm:spPr>
    </dgm:pt>
    <dgm:pt modelId="{F02AA87F-5512-4EB7-8131-670E48201453}" type="pres">
      <dgm:prSet presAssocID="{1B31A06C-A12F-F840-B051-B7B98EB45284}" presName="txShp" presStyleLbl="node1" presStyleIdx="2" presStyleCnt="8">
        <dgm:presLayoutVars>
          <dgm:bulletEnabled val="1"/>
        </dgm:presLayoutVars>
      </dgm:prSet>
      <dgm:spPr/>
    </dgm:pt>
    <dgm:pt modelId="{3EF9740F-DA78-4A11-A0DD-7362AB76C77F}" type="pres">
      <dgm:prSet presAssocID="{06183842-D819-0744-B658-27B1FEB1A996}" presName="spacing" presStyleCnt="0"/>
      <dgm:spPr/>
    </dgm:pt>
    <dgm:pt modelId="{C112C711-EC07-4A1E-A156-FC316EF087C4}" type="pres">
      <dgm:prSet presAssocID="{D3125B84-EA66-964D-9758-CC62B85B55D8}" presName="composite" presStyleCnt="0"/>
      <dgm:spPr/>
    </dgm:pt>
    <dgm:pt modelId="{7AEF25C1-EBE1-4E41-B5BA-096AC42436B0}" type="pres">
      <dgm:prSet presAssocID="{D3125B84-EA66-964D-9758-CC62B85B55D8}" presName="imgShp" presStyleLbl="fgImgPlace1" presStyleIdx="3" presStyleCnt="8"/>
      <dgm:spPr>
        <a:blipFill rotWithShape="1">
          <a:blip xmlns:r="http://schemas.openxmlformats.org/officeDocument/2006/relationships" r:embed="rId1"/>
          <a:stretch>
            <a:fillRect/>
          </a:stretch>
        </a:blipFill>
      </dgm:spPr>
    </dgm:pt>
    <dgm:pt modelId="{DEDBDEB4-55DC-4CE2-A872-25FEA4301859}" type="pres">
      <dgm:prSet presAssocID="{D3125B84-EA66-964D-9758-CC62B85B55D8}" presName="txShp" presStyleLbl="node1" presStyleIdx="3" presStyleCnt="8">
        <dgm:presLayoutVars>
          <dgm:bulletEnabled val="1"/>
        </dgm:presLayoutVars>
      </dgm:prSet>
      <dgm:spPr/>
    </dgm:pt>
    <dgm:pt modelId="{35B4E5E4-6414-4C03-A212-42A6A895F5DA}" type="pres">
      <dgm:prSet presAssocID="{5546E10C-9B36-394A-ACB3-07B9C164D767}" presName="spacing" presStyleCnt="0"/>
      <dgm:spPr/>
    </dgm:pt>
    <dgm:pt modelId="{24EACAC0-FBF5-417A-8506-7C879FC70747}" type="pres">
      <dgm:prSet presAssocID="{2F55655B-5D67-F445-BAE4-E625B7FCEFBB}" presName="composite" presStyleCnt="0"/>
      <dgm:spPr/>
    </dgm:pt>
    <dgm:pt modelId="{7AAE442D-8288-465C-89CB-7CD9434585ED}" type="pres">
      <dgm:prSet presAssocID="{2F55655B-5D67-F445-BAE4-E625B7FCEFBB}" presName="imgShp" presStyleLbl="fgImgPlace1" presStyleIdx="4" presStyleCnt="8"/>
      <dgm:spPr>
        <a:blipFill rotWithShape="1">
          <a:blip xmlns:r="http://schemas.openxmlformats.org/officeDocument/2006/relationships" r:embed="rId1"/>
          <a:stretch>
            <a:fillRect/>
          </a:stretch>
        </a:blipFill>
      </dgm:spPr>
    </dgm:pt>
    <dgm:pt modelId="{D93B4F06-3998-4D10-AE53-257F805084B5}" type="pres">
      <dgm:prSet presAssocID="{2F55655B-5D67-F445-BAE4-E625B7FCEFBB}" presName="txShp" presStyleLbl="node1" presStyleIdx="4" presStyleCnt="8">
        <dgm:presLayoutVars>
          <dgm:bulletEnabled val="1"/>
        </dgm:presLayoutVars>
      </dgm:prSet>
      <dgm:spPr/>
    </dgm:pt>
    <dgm:pt modelId="{E09675A0-B8CE-4667-AE78-398CDA1AE9E4}" type="pres">
      <dgm:prSet presAssocID="{07E9F59B-2EEF-824C-BEA5-B6CD6E9248DF}" presName="spacing" presStyleCnt="0"/>
      <dgm:spPr/>
    </dgm:pt>
    <dgm:pt modelId="{FFC482C8-84F9-41ED-ADAC-9BFE27C4AD48}" type="pres">
      <dgm:prSet presAssocID="{705DC5F0-0DD0-A748-A91E-440C13CC1DBE}" presName="composite" presStyleCnt="0"/>
      <dgm:spPr/>
    </dgm:pt>
    <dgm:pt modelId="{742E8ADA-502F-489A-B83A-F9F6AB5176E7}" type="pres">
      <dgm:prSet presAssocID="{705DC5F0-0DD0-A748-A91E-440C13CC1DBE}" presName="imgShp" presStyleLbl="fgImgPlace1" presStyleIdx="5" presStyleCnt="8"/>
      <dgm:spPr>
        <a:blipFill rotWithShape="1">
          <a:blip xmlns:r="http://schemas.openxmlformats.org/officeDocument/2006/relationships" r:embed="rId1"/>
          <a:stretch>
            <a:fillRect/>
          </a:stretch>
        </a:blipFill>
      </dgm:spPr>
    </dgm:pt>
    <dgm:pt modelId="{41BE4F2D-58BE-4FCD-9FE2-DCBAB8B89BF3}" type="pres">
      <dgm:prSet presAssocID="{705DC5F0-0DD0-A748-A91E-440C13CC1DBE}" presName="txShp" presStyleLbl="node1" presStyleIdx="5" presStyleCnt="8">
        <dgm:presLayoutVars>
          <dgm:bulletEnabled val="1"/>
        </dgm:presLayoutVars>
      </dgm:prSet>
      <dgm:spPr/>
    </dgm:pt>
    <dgm:pt modelId="{0A01F0AF-CA98-4542-B01B-A493710799EA}" type="pres">
      <dgm:prSet presAssocID="{E5F36BB4-9187-8947-99C5-7E40281BC722}" presName="spacing" presStyleCnt="0"/>
      <dgm:spPr/>
    </dgm:pt>
    <dgm:pt modelId="{7F8C9E8C-E2C8-4300-9D06-8280ED159E70}" type="pres">
      <dgm:prSet presAssocID="{16E357F6-3DF1-C547-BBE9-0A07C09FC4DB}" presName="composite" presStyleCnt="0"/>
      <dgm:spPr/>
    </dgm:pt>
    <dgm:pt modelId="{A80CF70E-DF4E-4A04-B98B-64311577E190}" type="pres">
      <dgm:prSet presAssocID="{16E357F6-3DF1-C547-BBE9-0A07C09FC4DB}" presName="imgShp" presStyleLbl="fgImgPlace1" presStyleIdx="6" presStyleCnt="8"/>
      <dgm:spPr>
        <a:blipFill rotWithShape="1">
          <a:blip xmlns:r="http://schemas.openxmlformats.org/officeDocument/2006/relationships" r:embed="rId1"/>
          <a:stretch>
            <a:fillRect/>
          </a:stretch>
        </a:blipFill>
      </dgm:spPr>
    </dgm:pt>
    <dgm:pt modelId="{8073AB78-AC15-4FF5-83B0-5D805B5111A6}" type="pres">
      <dgm:prSet presAssocID="{16E357F6-3DF1-C547-BBE9-0A07C09FC4DB}" presName="txShp" presStyleLbl="node1" presStyleIdx="6" presStyleCnt="8">
        <dgm:presLayoutVars>
          <dgm:bulletEnabled val="1"/>
        </dgm:presLayoutVars>
      </dgm:prSet>
      <dgm:spPr/>
    </dgm:pt>
    <dgm:pt modelId="{D19679FB-4EDB-49E5-8D77-A685D71A64EA}" type="pres">
      <dgm:prSet presAssocID="{D617B673-D952-CD4F-BC2E-92A50D3015A4}" presName="spacing" presStyleCnt="0"/>
      <dgm:spPr/>
    </dgm:pt>
    <dgm:pt modelId="{6F75F77C-D48C-4D9E-B728-8564364042B4}" type="pres">
      <dgm:prSet presAssocID="{2EFD0B99-89FE-7341-ACFD-07AA3DD257D5}" presName="composite" presStyleCnt="0"/>
      <dgm:spPr/>
    </dgm:pt>
    <dgm:pt modelId="{496F072F-BF62-4A50-B7FB-5DFF81B0277A}" type="pres">
      <dgm:prSet presAssocID="{2EFD0B99-89FE-7341-ACFD-07AA3DD257D5}" presName="imgShp" presStyleLbl="fgImgPlace1" presStyleIdx="7" presStyleCnt="8"/>
      <dgm:spPr>
        <a:blipFill rotWithShape="1">
          <a:blip xmlns:r="http://schemas.openxmlformats.org/officeDocument/2006/relationships" r:embed="rId1"/>
          <a:stretch>
            <a:fillRect/>
          </a:stretch>
        </a:blipFill>
      </dgm:spPr>
    </dgm:pt>
    <dgm:pt modelId="{FF06266D-EA80-4EDF-B44C-E43E80375E83}" type="pres">
      <dgm:prSet presAssocID="{2EFD0B99-89FE-7341-ACFD-07AA3DD257D5}" presName="txShp" presStyleLbl="node1" presStyleIdx="7" presStyleCnt="8">
        <dgm:presLayoutVars>
          <dgm:bulletEnabled val="1"/>
        </dgm:presLayoutVars>
      </dgm:prSet>
      <dgm:spPr/>
    </dgm:pt>
  </dgm:ptLst>
  <dgm:cxnLst>
    <dgm:cxn modelId="{B73B7901-B8AA-C540-93F9-5E940E7D7FBC}" srcId="{429E76B2-1B2F-F644-A338-9993EB7F3099}" destId="{705DC5F0-0DD0-A748-A91E-440C13CC1DBE}" srcOrd="5" destOrd="0" parTransId="{01F09C2C-DDB7-8142-84B9-272B9DE4D9DC}" sibTransId="{E5F36BB4-9187-8947-99C5-7E40281BC722}"/>
    <dgm:cxn modelId="{27A15603-6E0A-E148-BA1B-09B4D6D50119}" srcId="{429E76B2-1B2F-F644-A338-9993EB7F3099}" destId="{2F55655B-5D67-F445-BAE4-E625B7FCEFBB}" srcOrd="4" destOrd="0" parTransId="{0A5286E7-7AE6-AB41-8F07-5D190BFDF19A}" sibTransId="{07E9F59B-2EEF-824C-BEA5-B6CD6E9248DF}"/>
    <dgm:cxn modelId="{7E20CC21-AE94-469E-98ED-D1EA40DFE2B5}" type="presOf" srcId="{8E80BD59-CCD9-48C7-9EF8-629F5FF26351}" destId="{0DBC6358-CA79-4018-AAA5-C3AC5C06A1BF}" srcOrd="0" destOrd="0" presId="urn:microsoft.com/office/officeart/2005/8/layout/vList3"/>
    <dgm:cxn modelId="{5F112625-62E1-4208-8FAD-A9F57473DD7D}" type="presOf" srcId="{F83B1D60-FBC7-4F67-BCB9-28F7A4C37D9E}" destId="{343D4CC8-CD56-4641-983E-A74782907772}" srcOrd="0" destOrd="0" presId="urn:microsoft.com/office/officeart/2005/8/layout/vList3"/>
    <dgm:cxn modelId="{94129933-2F34-462B-B01F-95E653662CFA}" srcId="{429E76B2-1B2F-F644-A338-9993EB7F3099}" destId="{8E80BD59-CCD9-48C7-9EF8-629F5FF26351}" srcOrd="1" destOrd="0" parTransId="{D9C04B77-AA9E-4BB7-B95F-B09A9CD968BB}" sibTransId="{F05B0D79-0ECD-4202-A054-04D9CF9E27DE}"/>
    <dgm:cxn modelId="{A7032A40-6E59-2F4C-9E6B-9B8522F9E63A}" srcId="{429E76B2-1B2F-F644-A338-9993EB7F3099}" destId="{D3125B84-EA66-964D-9758-CC62B85B55D8}" srcOrd="3" destOrd="0" parTransId="{EA8337F7-8E70-514F-85B0-2DD572DD372A}" sibTransId="{5546E10C-9B36-394A-ACB3-07B9C164D767}"/>
    <dgm:cxn modelId="{2D72A143-2E03-43C1-AB90-FC647388CC05}" type="presOf" srcId="{1B31A06C-A12F-F840-B051-B7B98EB45284}" destId="{F02AA87F-5512-4EB7-8131-670E48201453}" srcOrd="0" destOrd="0" presId="urn:microsoft.com/office/officeart/2005/8/layout/vList3"/>
    <dgm:cxn modelId="{3901986E-925F-E84B-9A2E-30EB5FBF52AF}" srcId="{429E76B2-1B2F-F644-A338-9993EB7F3099}" destId="{16E357F6-3DF1-C547-BBE9-0A07C09FC4DB}" srcOrd="6" destOrd="0" parTransId="{777E2375-419D-B144-B838-02D1F82A5555}" sibTransId="{D617B673-D952-CD4F-BC2E-92A50D3015A4}"/>
    <dgm:cxn modelId="{F8F6B76F-D0B6-4E5B-ABF3-9051B9AB8496}" type="presOf" srcId="{D3125B84-EA66-964D-9758-CC62B85B55D8}" destId="{DEDBDEB4-55DC-4CE2-A872-25FEA4301859}" srcOrd="0" destOrd="0" presId="urn:microsoft.com/office/officeart/2005/8/layout/vList3"/>
    <dgm:cxn modelId="{55164B7E-24C3-41A6-9337-EE307E5DDF09}" srcId="{429E76B2-1B2F-F644-A338-9993EB7F3099}" destId="{F83B1D60-FBC7-4F67-BCB9-28F7A4C37D9E}" srcOrd="0" destOrd="0" parTransId="{7236979C-42C2-4E09-8542-8916682A4D22}" sibTransId="{BA4E6FFA-5A9D-4A27-88E2-A6F3CA30DFCE}"/>
    <dgm:cxn modelId="{09271083-4398-EE49-B39A-B579BC8279D9}" srcId="{429E76B2-1B2F-F644-A338-9993EB7F3099}" destId="{1B31A06C-A12F-F840-B051-B7B98EB45284}" srcOrd="2" destOrd="0" parTransId="{57D66D97-F3E5-1248-83C2-60FE9DC6DE56}" sibTransId="{06183842-D819-0744-B658-27B1FEB1A996}"/>
    <dgm:cxn modelId="{72836497-4210-413D-9C15-6C232A91859F}" type="presOf" srcId="{429E76B2-1B2F-F644-A338-9993EB7F3099}" destId="{93370491-DC4B-4B8C-AFA6-AEDD8557579A}" srcOrd="0" destOrd="0" presId="urn:microsoft.com/office/officeart/2005/8/layout/vList3"/>
    <dgm:cxn modelId="{E457949A-5833-E143-87E4-2EF5489D3770}" srcId="{429E76B2-1B2F-F644-A338-9993EB7F3099}" destId="{2EFD0B99-89FE-7341-ACFD-07AA3DD257D5}" srcOrd="7" destOrd="0" parTransId="{651FC527-513B-D945-B0AC-F007B68F8968}" sibTransId="{6864945B-2602-4B44-B90E-DF61B167B1E3}"/>
    <dgm:cxn modelId="{9A54E3B2-1021-4A37-8D06-D32F33DEB4F9}" type="presOf" srcId="{16E357F6-3DF1-C547-BBE9-0A07C09FC4DB}" destId="{8073AB78-AC15-4FF5-83B0-5D805B5111A6}" srcOrd="0" destOrd="0" presId="urn:microsoft.com/office/officeart/2005/8/layout/vList3"/>
    <dgm:cxn modelId="{E2A44BEA-8689-48E2-A6B4-EDE4B4E66A68}" type="presOf" srcId="{2EFD0B99-89FE-7341-ACFD-07AA3DD257D5}" destId="{FF06266D-EA80-4EDF-B44C-E43E80375E83}" srcOrd="0" destOrd="0" presId="urn:microsoft.com/office/officeart/2005/8/layout/vList3"/>
    <dgm:cxn modelId="{01EB3FF9-E25B-4C7E-8F33-6EA92C97EE15}" type="presOf" srcId="{705DC5F0-0DD0-A748-A91E-440C13CC1DBE}" destId="{41BE4F2D-58BE-4FCD-9FE2-DCBAB8B89BF3}" srcOrd="0" destOrd="0" presId="urn:microsoft.com/office/officeart/2005/8/layout/vList3"/>
    <dgm:cxn modelId="{3FB5E3FD-0FA8-48F2-B5FB-F9F3F7DE70F0}" type="presOf" srcId="{2F55655B-5D67-F445-BAE4-E625B7FCEFBB}" destId="{D93B4F06-3998-4D10-AE53-257F805084B5}" srcOrd="0" destOrd="0" presId="urn:microsoft.com/office/officeart/2005/8/layout/vList3"/>
    <dgm:cxn modelId="{DEE6AD05-9653-48A7-85CF-69F68E5E1B18}" type="presParOf" srcId="{93370491-DC4B-4B8C-AFA6-AEDD8557579A}" destId="{9DCCCE21-9CA9-46D6-B20D-BA735DC63723}" srcOrd="0" destOrd="0" presId="urn:microsoft.com/office/officeart/2005/8/layout/vList3"/>
    <dgm:cxn modelId="{85A96003-B1FE-44F1-8C01-84EFBC87B9CE}" type="presParOf" srcId="{9DCCCE21-9CA9-46D6-B20D-BA735DC63723}" destId="{0543498B-9CFF-42A5-9895-25A505E8956B}" srcOrd="0" destOrd="0" presId="urn:microsoft.com/office/officeart/2005/8/layout/vList3"/>
    <dgm:cxn modelId="{51EB6DC4-6EBD-4F20-917A-D7C60C842485}" type="presParOf" srcId="{9DCCCE21-9CA9-46D6-B20D-BA735DC63723}" destId="{343D4CC8-CD56-4641-983E-A74782907772}" srcOrd="1" destOrd="0" presId="urn:microsoft.com/office/officeart/2005/8/layout/vList3"/>
    <dgm:cxn modelId="{640B7228-49F6-4480-AD70-6B36DED92DCF}" type="presParOf" srcId="{93370491-DC4B-4B8C-AFA6-AEDD8557579A}" destId="{EEF6FB33-13D8-4B15-A6C6-D132BDA19670}" srcOrd="1" destOrd="0" presId="urn:microsoft.com/office/officeart/2005/8/layout/vList3"/>
    <dgm:cxn modelId="{6FE3B995-05C0-4F1B-9970-0A8FBCB5A117}" type="presParOf" srcId="{93370491-DC4B-4B8C-AFA6-AEDD8557579A}" destId="{BE5BB6D1-1DA9-4E52-84BF-1A92319B032F}" srcOrd="2" destOrd="0" presId="urn:microsoft.com/office/officeart/2005/8/layout/vList3"/>
    <dgm:cxn modelId="{85268B43-F3BE-4CB1-B9A0-3EF7BA946535}" type="presParOf" srcId="{BE5BB6D1-1DA9-4E52-84BF-1A92319B032F}" destId="{AA7BEFCF-54F9-42F3-A376-AE27EAC7A5D8}" srcOrd="0" destOrd="0" presId="urn:microsoft.com/office/officeart/2005/8/layout/vList3"/>
    <dgm:cxn modelId="{02C4662D-9BEF-48C0-A700-8F6DEFC9789A}" type="presParOf" srcId="{BE5BB6D1-1DA9-4E52-84BF-1A92319B032F}" destId="{0DBC6358-CA79-4018-AAA5-C3AC5C06A1BF}" srcOrd="1" destOrd="0" presId="urn:microsoft.com/office/officeart/2005/8/layout/vList3"/>
    <dgm:cxn modelId="{82D71EEF-A5FB-41A2-9D38-D21B9988D99C}" type="presParOf" srcId="{93370491-DC4B-4B8C-AFA6-AEDD8557579A}" destId="{13EDFEB7-F509-477D-9D44-0FEEC4EE132F}" srcOrd="3" destOrd="0" presId="urn:microsoft.com/office/officeart/2005/8/layout/vList3"/>
    <dgm:cxn modelId="{453A4B78-6F54-47C3-9B50-7BD60116B1A2}" type="presParOf" srcId="{93370491-DC4B-4B8C-AFA6-AEDD8557579A}" destId="{F21065F9-4E2A-414E-BEEA-8B424DAAB6A0}" srcOrd="4" destOrd="0" presId="urn:microsoft.com/office/officeart/2005/8/layout/vList3"/>
    <dgm:cxn modelId="{6CB1ED1B-11D8-4A8F-97BD-79BD9209275F}" type="presParOf" srcId="{F21065F9-4E2A-414E-BEEA-8B424DAAB6A0}" destId="{E311AAE3-3946-40C3-8D6C-963946A84B75}" srcOrd="0" destOrd="0" presId="urn:microsoft.com/office/officeart/2005/8/layout/vList3"/>
    <dgm:cxn modelId="{45F160EC-8B84-4976-BD8B-0C28C5D7472A}" type="presParOf" srcId="{F21065F9-4E2A-414E-BEEA-8B424DAAB6A0}" destId="{F02AA87F-5512-4EB7-8131-670E48201453}" srcOrd="1" destOrd="0" presId="urn:microsoft.com/office/officeart/2005/8/layout/vList3"/>
    <dgm:cxn modelId="{4209F0F9-2284-4DC3-8CD0-1E35AB37ABFA}" type="presParOf" srcId="{93370491-DC4B-4B8C-AFA6-AEDD8557579A}" destId="{3EF9740F-DA78-4A11-A0DD-7362AB76C77F}" srcOrd="5" destOrd="0" presId="urn:microsoft.com/office/officeart/2005/8/layout/vList3"/>
    <dgm:cxn modelId="{82E3C34B-CC5E-4FAE-AF53-0921B0DDB6DB}" type="presParOf" srcId="{93370491-DC4B-4B8C-AFA6-AEDD8557579A}" destId="{C112C711-EC07-4A1E-A156-FC316EF087C4}" srcOrd="6" destOrd="0" presId="urn:microsoft.com/office/officeart/2005/8/layout/vList3"/>
    <dgm:cxn modelId="{3730F136-E340-4A0B-A1CA-42A7FFFA0F37}" type="presParOf" srcId="{C112C711-EC07-4A1E-A156-FC316EF087C4}" destId="{7AEF25C1-EBE1-4E41-B5BA-096AC42436B0}" srcOrd="0" destOrd="0" presId="urn:microsoft.com/office/officeart/2005/8/layout/vList3"/>
    <dgm:cxn modelId="{A709C3E0-0965-4807-98A1-3CD80E90B8D2}" type="presParOf" srcId="{C112C711-EC07-4A1E-A156-FC316EF087C4}" destId="{DEDBDEB4-55DC-4CE2-A872-25FEA4301859}" srcOrd="1" destOrd="0" presId="urn:microsoft.com/office/officeart/2005/8/layout/vList3"/>
    <dgm:cxn modelId="{6C2AA303-513F-406C-BABF-3AC7E80EA775}" type="presParOf" srcId="{93370491-DC4B-4B8C-AFA6-AEDD8557579A}" destId="{35B4E5E4-6414-4C03-A212-42A6A895F5DA}" srcOrd="7" destOrd="0" presId="urn:microsoft.com/office/officeart/2005/8/layout/vList3"/>
    <dgm:cxn modelId="{B6B3EFCA-7BAA-459A-8AC2-45BC5A6F7C47}" type="presParOf" srcId="{93370491-DC4B-4B8C-AFA6-AEDD8557579A}" destId="{24EACAC0-FBF5-417A-8506-7C879FC70747}" srcOrd="8" destOrd="0" presId="urn:microsoft.com/office/officeart/2005/8/layout/vList3"/>
    <dgm:cxn modelId="{C4DAF08A-DAB7-4B20-BD15-4363E2C07E91}" type="presParOf" srcId="{24EACAC0-FBF5-417A-8506-7C879FC70747}" destId="{7AAE442D-8288-465C-89CB-7CD9434585ED}" srcOrd="0" destOrd="0" presId="urn:microsoft.com/office/officeart/2005/8/layout/vList3"/>
    <dgm:cxn modelId="{77E903B4-6CF9-44D2-9D1F-4BA5386B5BBC}" type="presParOf" srcId="{24EACAC0-FBF5-417A-8506-7C879FC70747}" destId="{D93B4F06-3998-4D10-AE53-257F805084B5}" srcOrd="1" destOrd="0" presId="urn:microsoft.com/office/officeart/2005/8/layout/vList3"/>
    <dgm:cxn modelId="{6D344852-6DC1-42A9-B454-26D1387A94F7}" type="presParOf" srcId="{93370491-DC4B-4B8C-AFA6-AEDD8557579A}" destId="{E09675A0-B8CE-4667-AE78-398CDA1AE9E4}" srcOrd="9" destOrd="0" presId="urn:microsoft.com/office/officeart/2005/8/layout/vList3"/>
    <dgm:cxn modelId="{C9F32B24-1B34-4D3F-81B3-340D9521D965}" type="presParOf" srcId="{93370491-DC4B-4B8C-AFA6-AEDD8557579A}" destId="{FFC482C8-84F9-41ED-ADAC-9BFE27C4AD48}" srcOrd="10" destOrd="0" presId="urn:microsoft.com/office/officeart/2005/8/layout/vList3"/>
    <dgm:cxn modelId="{B354B61D-88E4-47C4-96C5-157F148FE2F9}" type="presParOf" srcId="{FFC482C8-84F9-41ED-ADAC-9BFE27C4AD48}" destId="{742E8ADA-502F-489A-B83A-F9F6AB5176E7}" srcOrd="0" destOrd="0" presId="urn:microsoft.com/office/officeart/2005/8/layout/vList3"/>
    <dgm:cxn modelId="{3CC67932-5F3E-439D-829E-B6A9DD0795A5}" type="presParOf" srcId="{FFC482C8-84F9-41ED-ADAC-9BFE27C4AD48}" destId="{41BE4F2D-58BE-4FCD-9FE2-DCBAB8B89BF3}" srcOrd="1" destOrd="0" presId="urn:microsoft.com/office/officeart/2005/8/layout/vList3"/>
    <dgm:cxn modelId="{65509AD1-4635-4265-9169-38AA4DF87D6F}" type="presParOf" srcId="{93370491-DC4B-4B8C-AFA6-AEDD8557579A}" destId="{0A01F0AF-CA98-4542-B01B-A493710799EA}" srcOrd="11" destOrd="0" presId="urn:microsoft.com/office/officeart/2005/8/layout/vList3"/>
    <dgm:cxn modelId="{2269F3D1-CE91-4F4B-A750-2508768B9433}" type="presParOf" srcId="{93370491-DC4B-4B8C-AFA6-AEDD8557579A}" destId="{7F8C9E8C-E2C8-4300-9D06-8280ED159E70}" srcOrd="12" destOrd="0" presId="urn:microsoft.com/office/officeart/2005/8/layout/vList3"/>
    <dgm:cxn modelId="{7720011C-BF63-469D-9F42-E898766EE488}" type="presParOf" srcId="{7F8C9E8C-E2C8-4300-9D06-8280ED159E70}" destId="{A80CF70E-DF4E-4A04-B98B-64311577E190}" srcOrd="0" destOrd="0" presId="urn:microsoft.com/office/officeart/2005/8/layout/vList3"/>
    <dgm:cxn modelId="{22F1067A-CE83-4A56-922A-450633186DE7}" type="presParOf" srcId="{7F8C9E8C-E2C8-4300-9D06-8280ED159E70}" destId="{8073AB78-AC15-4FF5-83B0-5D805B5111A6}" srcOrd="1" destOrd="0" presId="urn:microsoft.com/office/officeart/2005/8/layout/vList3"/>
    <dgm:cxn modelId="{D6C4BC2A-5CB0-4AAB-8183-70F575490EED}" type="presParOf" srcId="{93370491-DC4B-4B8C-AFA6-AEDD8557579A}" destId="{D19679FB-4EDB-49E5-8D77-A685D71A64EA}" srcOrd="13" destOrd="0" presId="urn:microsoft.com/office/officeart/2005/8/layout/vList3"/>
    <dgm:cxn modelId="{8FBD9681-E0ED-4A70-9868-3DC36D4D195E}" type="presParOf" srcId="{93370491-DC4B-4B8C-AFA6-AEDD8557579A}" destId="{6F75F77C-D48C-4D9E-B728-8564364042B4}" srcOrd="14" destOrd="0" presId="urn:microsoft.com/office/officeart/2005/8/layout/vList3"/>
    <dgm:cxn modelId="{03543553-31CB-4798-82C1-8E00ACF9B330}" type="presParOf" srcId="{6F75F77C-D48C-4D9E-B728-8564364042B4}" destId="{496F072F-BF62-4A50-B7FB-5DFF81B0277A}" srcOrd="0" destOrd="0" presId="urn:microsoft.com/office/officeart/2005/8/layout/vList3"/>
    <dgm:cxn modelId="{44459A1D-FCE7-4F22-865C-6A309C6B8F4F}" type="presParOf" srcId="{6F75F77C-D48C-4D9E-B728-8564364042B4}" destId="{FF06266D-EA80-4EDF-B44C-E43E80375E8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0BCA64-AC3F-4830-9554-55D5F22C4F10}"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pt-BR"/>
        </a:p>
      </dgm:t>
    </dgm:pt>
    <dgm:pt modelId="{36673E07-7A2C-44EA-83E7-DB6FA1F02432}">
      <dgm:prSet phldrT="[Texto]"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pt-BR" sz="1800" b="0" cap="none" spc="0" dirty="0">
              <a:ln w="0"/>
              <a:solidFill>
                <a:schemeClr val="bg1"/>
              </a:solidFill>
              <a:effectLst>
                <a:outerShdw blurRad="38100" dist="25400" dir="5400000" algn="ctr" rotWithShape="0">
                  <a:srgbClr val="6E747A">
                    <a:alpha val="43000"/>
                  </a:srgbClr>
                </a:outerShdw>
              </a:effectLst>
            </a:rPr>
            <a:t>Ouvidoria</a:t>
          </a:r>
        </a:p>
      </dgm:t>
    </dgm:pt>
    <dgm:pt modelId="{03283689-3B1E-4913-A1DF-725727D5D61F}" type="parTrans" cxnId="{18B768AD-FBE8-4E81-B3B2-7BEA30058316}">
      <dgm:prSet/>
      <dgm:spPr/>
      <dgm:t>
        <a:bodyPr/>
        <a:lstStyle/>
        <a:p>
          <a:endParaRPr lang="pt-BR" sz="1600"/>
        </a:p>
      </dgm:t>
    </dgm:pt>
    <dgm:pt modelId="{A9414B2C-2468-4BF3-B36C-F2BA9F22B71F}" type="sibTrans" cxnId="{18B768AD-FBE8-4E81-B3B2-7BEA30058316}">
      <dgm:prSet/>
      <dgm:spPr/>
      <dgm:t>
        <a:bodyPr/>
        <a:lstStyle/>
        <a:p>
          <a:endParaRPr lang="pt-BR" sz="1600"/>
        </a:p>
      </dgm:t>
    </dgm:pt>
    <dgm:pt modelId="{2D553886-FA27-4E8D-86E3-38FF4F39825B}">
      <dgm:prSet phldrT="[Texto]" custT="1">
        <dgm:style>
          <a:lnRef idx="2">
            <a:schemeClr val="accent1"/>
          </a:lnRef>
          <a:fillRef idx="1">
            <a:schemeClr val="lt1"/>
          </a:fillRef>
          <a:effectRef idx="0">
            <a:schemeClr val="accent1"/>
          </a:effectRef>
          <a:fontRef idx="minor">
            <a:schemeClr val="dk1"/>
          </a:fontRef>
        </dgm:style>
      </dgm:prSet>
      <dgm:spPr/>
      <dgm:t>
        <a:bodyPr/>
        <a:lstStyle/>
        <a:p>
          <a:r>
            <a:rPr lang="pt-BR" sz="1700" dirty="0"/>
            <a:t>30 dias corridos</a:t>
          </a:r>
        </a:p>
      </dgm:t>
    </dgm:pt>
    <dgm:pt modelId="{EB23861A-3F99-49E2-988F-5375209EDCAD}" type="parTrans" cxnId="{3D5E2CA5-8BA2-4AEF-AAEE-401146BD7B88}">
      <dgm:prSet>
        <dgm:style>
          <a:lnRef idx="1">
            <a:schemeClr val="accent1"/>
          </a:lnRef>
          <a:fillRef idx="0">
            <a:schemeClr val="accent1"/>
          </a:fillRef>
          <a:effectRef idx="0">
            <a:schemeClr val="accent1"/>
          </a:effectRef>
          <a:fontRef idx="minor">
            <a:schemeClr val="tx1"/>
          </a:fontRef>
        </dgm:style>
      </dgm:prSet>
      <dgm:spPr/>
      <dgm:t>
        <a:bodyPr/>
        <a:lstStyle/>
        <a:p>
          <a:endParaRPr lang="pt-BR" sz="1600"/>
        </a:p>
      </dgm:t>
    </dgm:pt>
    <dgm:pt modelId="{B7D57F71-6B3D-4E42-BA5B-5BFE1A186442}" type="sibTrans" cxnId="{3D5E2CA5-8BA2-4AEF-AAEE-401146BD7B88}">
      <dgm:prSet/>
      <dgm:spPr/>
      <dgm:t>
        <a:bodyPr/>
        <a:lstStyle/>
        <a:p>
          <a:endParaRPr lang="pt-BR" sz="1600"/>
        </a:p>
      </dgm:t>
    </dgm:pt>
    <dgm:pt modelId="{7E26DA89-2038-4D28-A09A-D16253B3521B}">
      <dgm:prSet phldrT="[Texto]" custT="1">
        <dgm:style>
          <a:lnRef idx="2">
            <a:schemeClr val="accent1"/>
          </a:lnRef>
          <a:fillRef idx="1">
            <a:schemeClr val="lt1"/>
          </a:fillRef>
          <a:effectRef idx="0">
            <a:schemeClr val="accent1"/>
          </a:effectRef>
          <a:fontRef idx="minor">
            <a:schemeClr val="dk1"/>
          </a:fontRef>
        </dgm:style>
      </dgm:prSet>
      <dgm:spPr/>
      <dgm:t>
        <a:bodyPr/>
        <a:lstStyle/>
        <a:p>
          <a:r>
            <a:rPr lang="pt-BR" sz="1700" dirty="0"/>
            <a:t>Prorrogável uma única vez por 30 dias corridos</a:t>
          </a:r>
        </a:p>
      </dgm:t>
    </dgm:pt>
    <dgm:pt modelId="{3A4B5AD3-E60B-488E-9EFC-BB9D0ED4C229}" type="parTrans" cxnId="{5D726679-0E35-4770-BD59-C1F7D78CB093}">
      <dgm:prSet>
        <dgm:style>
          <a:lnRef idx="1">
            <a:schemeClr val="accent1"/>
          </a:lnRef>
          <a:fillRef idx="0">
            <a:schemeClr val="accent1"/>
          </a:fillRef>
          <a:effectRef idx="0">
            <a:schemeClr val="accent1"/>
          </a:effectRef>
          <a:fontRef idx="minor">
            <a:schemeClr val="tx1"/>
          </a:fontRef>
        </dgm:style>
      </dgm:prSet>
      <dgm:spPr/>
      <dgm:t>
        <a:bodyPr/>
        <a:lstStyle/>
        <a:p>
          <a:endParaRPr lang="pt-BR" sz="1600"/>
        </a:p>
      </dgm:t>
    </dgm:pt>
    <dgm:pt modelId="{7828FCA9-D2F6-402C-A730-ACA707547A8A}" type="sibTrans" cxnId="{5D726679-0E35-4770-BD59-C1F7D78CB093}">
      <dgm:prSet/>
      <dgm:spPr/>
      <dgm:t>
        <a:bodyPr/>
        <a:lstStyle/>
        <a:p>
          <a:endParaRPr lang="pt-BR" sz="1600"/>
        </a:p>
      </dgm:t>
    </dgm:pt>
    <dgm:pt modelId="{5ED8952B-DDA8-410A-B8E8-07AB4C58669A}">
      <dgm:prSet phldrT="[Texto]"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pt-BR" sz="1800" b="0" cap="none" spc="0" dirty="0">
              <a:ln w="0"/>
              <a:solidFill>
                <a:schemeClr val="bg1"/>
              </a:solidFill>
              <a:effectLst>
                <a:outerShdw blurRad="38100" dist="25400" dir="5400000" algn="ctr" rotWithShape="0">
                  <a:srgbClr val="6E747A">
                    <a:alpha val="43000"/>
                  </a:srgbClr>
                </a:outerShdw>
              </a:effectLst>
            </a:rPr>
            <a:t>Gestor</a:t>
          </a:r>
        </a:p>
      </dgm:t>
    </dgm:pt>
    <dgm:pt modelId="{2745CA65-7BAD-4B90-A9A0-0A0A0147A5F7}" type="parTrans" cxnId="{5F4A316A-D594-4722-A1CA-9D205731057E}">
      <dgm:prSet/>
      <dgm:spPr/>
      <dgm:t>
        <a:bodyPr/>
        <a:lstStyle/>
        <a:p>
          <a:endParaRPr lang="pt-BR" sz="1600"/>
        </a:p>
      </dgm:t>
    </dgm:pt>
    <dgm:pt modelId="{DCA87B7C-FEBA-409F-B9D2-89371130C097}" type="sibTrans" cxnId="{5F4A316A-D594-4722-A1CA-9D205731057E}">
      <dgm:prSet/>
      <dgm:spPr/>
      <dgm:t>
        <a:bodyPr/>
        <a:lstStyle/>
        <a:p>
          <a:endParaRPr lang="pt-BR" sz="1600"/>
        </a:p>
      </dgm:t>
    </dgm:pt>
    <dgm:pt modelId="{9EA04AE3-D284-4F3D-BD3B-18E0724AAA19}">
      <dgm:prSet phldrT="[Texto]" custT="1">
        <dgm:style>
          <a:lnRef idx="2">
            <a:schemeClr val="accent4"/>
          </a:lnRef>
          <a:fillRef idx="1">
            <a:schemeClr val="lt1"/>
          </a:fillRef>
          <a:effectRef idx="0">
            <a:schemeClr val="accent4"/>
          </a:effectRef>
          <a:fontRef idx="minor">
            <a:schemeClr val="dk1"/>
          </a:fontRef>
        </dgm:style>
      </dgm:prSet>
      <dgm:spPr/>
      <dgm:t>
        <a:bodyPr/>
        <a:lstStyle/>
        <a:p>
          <a:r>
            <a:rPr lang="pt-BR" sz="1700" dirty="0"/>
            <a:t>20 dias corridos</a:t>
          </a:r>
        </a:p>
      </dgm:t>
    </dgm:pt>
    <dgm:pt modelId="{7814493D-C70D-4176-90FA-6EEB81EAFE69}" type="parTrans" cxnId="{C712ABAD-689F-4329-B40F-489EA776D5F7}">
      <dgm:prSet>
        <dgm:style>
          <a:lnRef idx="1">
            <a:schemeClr val="accent4"/>
          </a:lnRef>
          <a:fillRef idx="0">
            <a:schemeClr val="accent4"/>
          </a:fillRef>
          <a:effectRef idx="0">
            <a:schemeClr val="accent4"/>
          </a:effectRef>
          <a:fontRef idx="minor">
            <a:schemeClr val="tx1"/>
          </a:fontRef>
        </dgm:style>
      </dgm:prSet>
      <dgm:spPr/>
      <dgm:t>
        <a:bodyPr/>
        <a:lstStyle/>
        <a:p>
          <a:endParaRPr lang="pt-BR" sz="1600"/>
        </a:p>
      </dgm:t>
    </dgm:pt>
    <dgm:pt modelId="{853FB5FD-D970-439E-B5B0-958D5C12F0C9}" type="sibTrans" cxnId="{C712ABAD-689F-4329-B40F-489EA776D5F7}">
      <dgm:prSet/>
      <dgm:spPr/>
      <dgm:t>
        <a:bodyPr/>
        <a:lstStyle/>
        <a:p>
          <a:endParaRPr lang="pt-BR" sz="1600"/>
        </a:p>
      </dgm:t>
    </dgm:pt>
    <dgm:pt modelId="{5327020A-1EF0-4503-858C-04594C0EA639}">
      <dgm:prSet phldrT="[Texto]" custT="1">
        <dgm:style>
          <a:lnRef idx="2">
            <a:schemeClr val="accent4"/>
          </a:lnRef>
          <a:fillRef idx="1">
            <a:schemeClr val="lt1"/>
          </a:fillRef>
          <a:effectRef idx="0">
            <a:schemeClr val="accent4"/>
          </a:effectRef>
          <a:fontRef idx="minor">
            <a:schemeClr val="dk1"/>
          </a:fontRef>
        </dgm:style>
      </dgm:prSet>
      <dgm:spPr/>
      <dgm:t>
        <a:bodyPr/>
        <a:lstStyle/>
        <a:p>
          <a:r>
            <a:rPr lang="pt-BR" sz="1700" dirty="0"/>
            <a:t>Prorrogável uma única vez por 20 dias corridos</a:t>
          </a:r>
        </a:p>
      </dgm:t>
    </dgm:pt>
    <dgm:pt modelId="{0A2ABDDE-75B2-4057-8267-030533F65E59}" type="parTrans" cxnId="{55FE2955-FAC6-4E29-9467-FFA40B423188}">
      <dgm:prSet>
        <dgm:style>
          <a:lnRef idx="0">
            <a:scrgbClr r="0" g="0" b="0"/>
          </a:lnRef>
          <a:fillRef idx="0">
            <a:scrgbClr r="0" g="0" b="0"/>
          </a:fillRef>
          <a:effectRef idx="0">
            <a:scrgbClr r="0" g="0" b="0"/>
          </a:effectRef>
          <a:fontRef idx="minor">
            <a:schemeClr val="tx1"/>
          </a:fontRef>
        </dgm:style>
      </dgm:prSet>
      <dgm:spPr>
        <a:ln w="9525" cap="flat" cmpd="sng" algn="ctr">
          <a:solidFill>
            <a:schemeClr val="accent4"/>
          </a:solidFill>
          <a:prstDash val="solid"/>
          <a:round/>
          <a:headEnd type="arrow" w="med" len="med"/>
          <a:tailEnd type="arrow" w="med" len="med"/>
        </a:ln>
      </dgm:spPr>
      <dgm:t>
        <a:bodyPr/>
        <a:lstStyle/>
        <a:p>
          <a:endParaRPr lang="pt-BR" sz="1600"/>
        </a:p>
      </dgm:t>
    </dgm:pt>
    <dgm:pt modelId="{14A2C4BC-631A-43C6-9DAC-497D34FD50D5}" type="sibTrans" cxnId="{55FE2955-FAC6-4E29-9467-FFA40B423188}">
      <dgm:prSet/>
      <dgm:spPr/>
      <dgm:t>
        <a:bodyPr/>
        <a:lstStyle/>
        <a:p>
          <a:endParaRPr lang="pt-BR" sz="1600"/>
        </a:p>
      </dgm:t>
    </dgm:pt>
    <dgm:pt modelId="{7AB5C2B1-A6FC-4589-AB27-35212466C58E}" type="pres">
      <dgm:prSet presAssocID="{DA0BCA64-AC3F-4830-9554-55D5F22C4F10}" presName="diagram" presStyleCnt="0">
        <dgm:presLayoutVars>
          <dgm:chPref val="1"/>
          <dgm:dir/>
          <dgm:animOne val="branch"/>
          <dgm:animLvl val="lvl"/>
          <dgm:resizeHandles/>
        </dgm:presLayoutVars>
      </dgm:prSet>
      <dgm:spPr/>
    </dgm:pt>
    <dgm:pt modelId="{4E4AFF0D-79CB-4DF8-9EE9-A9488F126270}" type="pres">
      <dgm:prSet presAssocID="{36673E07-7A2C-44EA-83E7-DB6FA1F02432}" presName="root" presStyleCnt="0"/>
      <dgm:spPr/>
    </dgm:pt>
    <dgm:pt modelId="{227E1C25-F86B-474B-9114-4D597248B02E}" type="pres">
      <dgm:prSet presAssocID="{36673E07-7A2C-44EA-83E7-DB6FA1F02432}" presName="rootComposite" presStyleCnt="0"/>
      <dgm:spPr/>
    </dgm:pt>
    <dgm:pt modelId="{F75AFA87-4CB3-4059-81A5-BD971F2310F1}" type="pres">
      <dgm:prSet presAssocID="{36673E07-7A2C-44EA-83E7-DB6FA1F02432}" presName="rootText" presStyleLbl="node1" presStyleIdx="0" presStyleCnt="2"/>
      <dgm:spPr/>
    </dgm:pt>
    <dgm:pt modelId="{C67E46A3-BBDB-4999-B993-3411E32FCC16}" type="pres">
      <dgm:prSet presAssocID="{36673E07-7A2C-44EA-83E7-DB6FA1F02432}" presName="rootConnector" presStyleLbl="node1" presStyleIdx="0" presStyleCnt="2"/>
      <dgm:spPr/>
    </dgm:pt>
    <dgm:pt modelId="{84348C9C-CB19-4A5F-95FE-A408A38873B0}" type="pres">
      <dgm:prSet presAssocID="{36673E07-7A2C-44EA-83E7-DB6FA1F02432}" presName="childShape" presStyleCnt="0"/>
      <dgm:spPr/>
    </dgm:pt>
    <dgm:pt modelId="{D399068B-7A5E-40FA-A6DC-AF6620E71AB0}" type="pres">
      <dgm:prSet presAssocID="{EB23861A-3F99-49E2-988F-5375209EDCAD}" presName="Name13" presStyleLbl="parChTrans1D2" presStyleIdx="0" presStyleCnt="4"/>
      <dgm:spPr/>
    </dgm:pt>
    <dgm:pt modelId="{D1F60E92-4ED4-43C8-B92C-3E4D7A210486}" type="pres">
      <dgm:prSet presAssocID="{2D553886-FA27-4E8D-86E3-38FF4F39825B}" presName="childText" presStyleLbl="bgAcc1" presStyleIdx="0" presStyleCnt="4" custScaleX="110277" custScaleY="102349">
        <dgm:presLayoutVars>
          <dgm:bulletEnabled val="1"/>
        </dgm:presLayoutVars>
      </dgm:prSet>
      <dgm:spPr/>
    </dgm:pt>
    <dgm:pt modelId="{E042EC95-3000-4630-97B3-52D1E342E7CE}" type="pres">
      <dgm:prSet presAssocID="{3A4B5AD3-E60B-488E-9EFC-BB9D0ED4C229}" presName="Name13" presStyleLbl="parChTrans1D2" presStyleIdx="1" presStyleCnt="4"/>
      <dgm:spPr/>
    </dgm:pt>
    <dgm:pt modelId="{6E919DB8-D656-4DBD-945A-89EE3ECC93E1}" type="pres">
      <dgm:prSet presAssocID="{7E26DA89-2038-4D28-A09A-D16253B3521B}" presName="childText" presStyleLbl="bgAcc1" presStyleIdx="1" presStyleCnt="4" custScaleX="113569" custScaleY="118223">
        <dgm:presLayoutVars>
          <dgm:bulletEnabled val="1"/>
        </dgm:presLayoutVars>
      </dgm:prSet>
      <dgm:spPr/>
    </dgm:pt>
    <dgm:pt modelId="{BD72A0E7-D9AD-46D4-A35D-BA0EEDF0F349}" type="pres">
      <dgm:prSet presAssocID="{5ED8952B-DDA8-410A-B8E8-07AB4C58669A}" presName="root" presStyleCnt="0"/>
      <dgm:spPr/>
    </dgm:pt>
    <dgm:pt modelId="{53F47701-9E1F-4E2D-8C42-3653FA8E3535}" type="pres">
      <dgm:prSet presAssocID="{5ED8952B-DDA8-410A-B8E8-07AB4C58669A}" presName="rootComposite" presStyleCnt="0"/>
      <dgm:spPr/>
    </dgm:pt>
    <dgm:pt modelId="{80C1A30C-2115-405D-906F-8F8D6B37801D}" type="pres">
      <dgm:prSet presAssocID="{5ED8952B-DDA8-410A-B8E8-07AB4C58669A}" presName="rootText" presStyleLbl="node1" presStyleIdx="1" presStyleCnt="2" custLinFactNeighborY="2415"/>
      <dgm:spPr/>
    </dgm:pt>
    <dgm:pt modelId="{04A430CE-647E-4E44-B203-B0009C72E692}" type="pres">
      <dgm:prSet presAssocID="{5ED8952B-DDA8-410A-B8E8-07AB4C58669A}" presName="rootConnector" presStyleLbl="node1" presStyleIdx="1" presStyleCnt="2"/>
      <dgm:spPr/>
    </dgm:pt>
    <dgm:pt modelId="{98576731-A968-4C6D-B1F6-DDCA18A9D14E}" type="pres">
      <dgm:prSet presAssocID="{5ED8952B-DDA8-410A-B8E8-07AB4C58669A}" presName="childShape" presStyleCnt="0"/>
      <dgm:spPr/>
    </dgm:pt>
    <dgm:pt modelId="{AD8693C9-3307-4B34-BCCF-61C8F6BC5DB6}" type="pres">
      <dgm:prSet presAssocID="{7814493D-C70D-4176-90FA-6EEB81EAFE69}" presName="Name13" presStyleLbl="parChTrans1D2" presStyleIdx="2" presStyleCnt="4"/>
      <dgm:spPr/>
    </dgm:pt>
    <dgm:pt modelId="{7C0F8D80-0BF4-4171-83D5-609A88333C39}" type="pres">
      <dgm:prSet presAssocID="{9EA04AE3-D284-4F3D-BD3B-18E0724AAA19}" presName="childText" presStyleLbl="bgAcc1" presStyleIdx="2" presStyleCnt="4" custScaleX="112086" custScaleY="100226">
        <dgm:presLayoutVars>
          <dgm:bulletEnabled val="1"/>
        </dgm:presLayoutVars>
      </dgm:prSet>
      <dgm:spPr/>
    </dgm:pt>
    <dgm:pt modelId="{053B4ED9-8480-4AD2-89B3-B9747FC26CF1}" type="pres">
      <dgm:prSet presAssocID="{0A2ABDDE-75B2-4057-8267-030533F65E59}" presName="Name13" presStyleLbl="parChTrans1D2" presStyleIdx="3" presStyleCnt="4"/>
      <dgm:spPr/>
    </dgm:pt>
    <dgm:pt modelId="{379F37B8-F983-46B4-BEE2-FA3F40C266F3}" type="pres">
      <dgm:prSet presAssocID="{5327020A-1EF0-4503-858C-04594C0EA639}" presName="childText" presStyleLbl="bgAcc1" presStyleIdx="3" presStyleCnt="4" custScaleX="111229" custScaleY="120507">
        <dgm:presLayoutVars>
          <dgm:bulletEnabled val="1"/>
        </dgm:presLayoutVars>
      </dgm:prSet>
      <dgm:spPr/>
    </dgm:pt>
  </dgm:ptLst>
  <dgm:cxnLst>
    <dgm:cxn modelId="{3405B70A-790D-3049-B4DF-4916E2A83EA5}" type="presOf" srcId="{7E26DA89-2038-4D28-A09A-D16253B3521B}" destId="{6E919DB8-D656-4DBD-945A-89EE3ECC93E1}" srcOrd="0" destOrd="0" presId="urn:microsoft.com/office/officeart/2005/8/layout/hierarchy3"/>
    <dgm:cxn modelId="{C645DD0C-343B-BC47-8AE2-20905D355917}" type="presOf" srcId="{0A2ABDDE-75B2-4057-8267-030533F65E59}" destId="{053B4ED9-8480-4AD2-89B3-B9747FC26CF1}" srcOrd="0" destOrd="0" presId="urn:microsoft.com/office/officeart/2005/8/layout/hierarchy3"/>
    <dgm:cxn modelId="{170F6C1F-4B3D-E648-A360-1CF4225D64D9}" type="presOf" srcId="{5327020A-1EF0-4503-858C-04594C0EA639}" destId="{379F37B8-F983-46B4-BEE2-FA3F40C266F3}" srcOrd="0" destOrd="0" presId="urn:microsoft.com/office/officeart/2005/8/layout/hierarchy3"/>
    <dgm:cxn modelId="{244EC536-EDCD-984E-87C4-370CB07AED12}" type="presOf" srcId="{5ED8952B-DDA8-410A-B8E8-07AB4C58669A}" destId="{04A430CE-647E-4E44-B203-B0009C72E692}" srcOrd="1" destOrd="0" presId="urn:microsoft.com/office/officeart/2005/8/layout/hierarchy3"/>
    <dgm:cxn modelId="{94528A37-AA7F-9C4D-9895-71CF62D9A5B6}" type="presOf" srcId="{36673E07-7A2C-44EA-83E7-DB6FA1F02432}" destId="{C67E46A3-BBDB-4999-B993-3411E32FCC16}" srcOrd="1" destOrd="0" presId="urn:microsoft.com/office/officeart/2005/8/layout/hierarchy3"/>
    <dgm:cxn modelId="{8D71E740-49DE-9C4A-959D-A80E0042FB44}" type="presOf" srcId="{2D553886-FA27-4E8D-86E3-38FF4F39825B}" destId="{D1F60E92-4ED4-43C8-B92C-3E4D7A210486}" srcOrd="0" destOrd="0" presId="urn:microsoft.com/office/officeart/2005/8/layout/hierarchy3"/>
    <dgm:cxn modelId="{5F4A316A-D594-4722-A1CA-9D205731057E}" srcId="{DA0BCA64-AC3F-4830-9554-55D5F22C4F10}" destId="{5ED8952B-DDA8-410A-B8E8-07AB4C58669A}" srcOrd="1" destOrd="0" parTransId="{2745CA65-7BAD-4B90-A9A0-0A0A0147A5F7}" sibTransId="{DCA87B7C-FEBA-409F-B9D2-89371130C097}"/>
    <dgm:cxn modelId="{FC0BB34F-44A0-1847-8445-E9CE86C063AE}" type="presOf" srcId="{36673E07-7A2C-44EA-83E7-DB6FA1F02432}" destId="{F75AFA87-4CB3-4059-81A5-BD971F2310F1}" srcOrd="0" destOrd="0" presId="urn:microsoft.com/office/officeart/2005/8/layout/hierarchy3"/>
    <dgm:cxn modelId="{E29F6453-4CEC-5F44-B9E4-1366ED65889A}" type="presOf" srcId="{7814493D-C70D-4176-90FA-6EEB81EAFE69}" destId="{AD8693C9-3307-4B34-BCCF-61C8F6BC5DB6}" srcOrd="0" destOrd="0" presId="urn:microsoft.com/office/officeart/2005/8/layout/hierarchy3"/>
    <dgm:cxn modelId="{55FE2955-FAC6-4E29-9467-FFA40B423188}" srcId="{5ED8952B-DDA8-410A-B8E8-07AB4C58669A}" destId="{5327020A-1EF0-4503-858C-04594C0EA639}" srcOrd="1" destOrd="0" parTransId="{0A2ABDDE-75B2-4057-8267-030533F65E59}" sibTransId="{14A2C4BC-631A-43C6-9DAC-497D34FD50D5}"/>
    <dgm:cxn modelId="{1F071E57-96DD-3E43-95C7-B066E7578EBE}" type="presOf" srcId="{3A4B5AD3-E60B-488E-9EFC-BB9D0ED4C229}" destId="{E042EC95-3000-4630-97B3-52D1E342E7CE}" srcOrd="0" destOrd="0" presId="urn:microsoft.com/office/officeart/2005/8/layout/hierarchy3"/>
    <dgm:cxn modelId="{5D726679-0E35-4770-BD59-C1F7D78CB093}" srcId="{36673E07-7A2C-44EA-83E7-DB6FA1F02432}" destId="{7E26DA89-2038-4D28-A09A-D16253B3521B}" srcOrd="1" destOrd="0" parTransId="{3A4B5AD3-E60B-488E-9EFC-BB9D0ED4C229}" sibTransId="{7828FCA9-D2F6-402C-A730-ACA707547A8A}"/>
    <dgm:cxn modelId="{8E80B879-639D-E04B-9C35-8C1DEBA2787E}" type="presOf" srcId="{9EA04AE3-D284-4F3D-BD3B-18E0724AAA19}" destId="{7C0F8D80-0BF4-4171-83D5-609A88333C39}" srcOrd="0" destOrd="0" presId="urn:microsoft.com/office/officeart/2005/8/layout/hierarchy3"/>
    <dgm:cxn modelId="{D11ED683-80A7-1B41-AC1A-53F534BAA576}" type="presOf" srcId="{5ED8952B-DDA8-410A-B8E8-07AB4C58669A}" destId="{80C1A30C-2115-405D-906F-8F8D6B37801D}" srcOrd="0" destOrd="0" presId="urn:microsoft.com/office/officeart/2005/8/layout/hierarchy3"/>
    <dgm:cxn modelId="{3D5E2CA5-8BA2-4AEF-AAEE-401146BD7B88}" srcId="{36673E07-7A2C-44EA-83E7-DB6FA1F02432}" destId="{2D553886-FA27-4E8D-86E3-38FF4F39825B}" srcOrd="0" destOrd="0" parTransId="{EB23861A-3F99-49E2-988F-5375209EDCAD}" sibTransId="{B7D57F71-6B3D-4E42-BA5B-5BFE1A186442}"/>
    <dgm:cxn modelId="{18B768AD-FBE8-4E81-B3B2-7BEA30058316}" srcId="{DA0BCA64-AC3F-4830-9554-55D5F22C4F10}" destId="{36673E07-7A2C-44EA-83E7-DB6FA1F02432}" srcOrd="0" destOrd="0" parTransId="{03283689-3B1E-4913-A1DF-725727D5D61F}" sibTransId="{A9414B2C-2468-4BF3-B36C-F2BA9F22B71F}"/>
    <dgm:cxn modelId="{C712ABAD-689F-4329-B40F-489EA776D5F7}" srcId="{5ED8952B-DDA8-410A-B8E8-07AB4C58669A}" destId="{9EA04AE3-D284-4F3D-BD3B-18E0724AAA19}" srcOrd="0" destOrd="0" parTransId="{7814493D-C70D-4176-90FA-6EEB81EAFE69}" sibTransId="{853FB5FD-D970-439E-B5B0-958D5C12F0C9}"/>
    <dgm:cxn modelId="{F19ECFC1-AA83-8A49-891B-1B148EAB3CC6}" type="presOf" srcId="{EB23861A-3F99-49E2-988F-5375209EDCAD}" destId="{D399068B-7A5E-40FA-A6DC-AF6620E71AB0}" srcOrd="0" destOrd="0" presId="urn:microsoft.com/office/officeart/2005/8/layout/hierarchy3"/>
    <dgm:cxn modelId="{6548A7EB-8C44-F54E-A22D-0CFFC00A0FF8}" type="presOf" srcId="{DA0BCA64-AC3F-4830-9554-55D5F22C4F10}" destId="{7AB5C2B1-A6FC-4589-AB27-35212466C58E}" srcOrd="0" destOrd="0" presId="urn:microsoft.com/office/officeart/2005/8/layout/hierarchy3"/>
    <dgm:cxn modelId="{CB4A732C-E231-2748-B354-6E1508D35ED2}" type="presParOf" srcId="{7AB5C2B1-A6FC-4589-AB27-35212466C58E}" destId="{4E4AFF0D-79CB-4DF8-9EE9-A9488F126270}" srcOrd="0" destOrd="0" presId="urn:microsoft.com/office/officeart/2005/8/layout/hierarchy3"/>
    <dgm:cxn modelId="{82B17388-2A40-DB49-994B-01585A64FBF9}" type="presParOf" srcId="{4E4AFF0D-79CB-4DF8-9EE9-A9488F126270}" destId="{227E1C25-F86B-474B-9114-4D597248B02E}" srcOrd="0" destOrd="0" presId="urn:microsoft.com/office/officeart/2005/8/layout/hierarchy3"/>
    <dgm:cxn modelId="{FB6CB722-39C5-5B4B-9FDE-D6D9F8F7452D}" type="presParOf" srcId="{227E1C25-F86B-474B-9114-4D597248B02E}" destId="{F75AFA87-4CB3-4059-81A5-BD971F2310F1}" srcOrd="0" destOrd="0" presId="urn:microsoft.com/office/officeart/2005/8/layout/hierarchy3"/>
    <dgm:cxn modelId="{B52730B7-9289-5B40-B9B3-1F6136A97502}" type="presParOf" srcId="{227E1C25-F86B-474B-9114-4D597248B02E}" destId="{C67E46A3-BBDB-4999-B993-3411E32FCC16}" srcOrd="1" destOrd="0" presId="urn:microsoft.com/office/officeart/2005/8/layout/hierarchy3"/>
    <dgm:cxn modelId="{2EB0C1D8-4D04-174E-9CAE-6C9075E34E4E}" type="presParOf" srcId="{4E4AFF0D-79CB-4DF8-9EE9-A9488F126270}" destId="{84348C9C-CB19-4A5F-95FE-A408A38873B0}" srcOrd="1" destOrd="0" presId="urn:microsoft.com/office/officeart/2005/8/layout/hierarchy3"/>
    <dgm:cxn modelId="{2C817C8F-54C3-A642-8E4D-4257D1895E09}" type="presParOf" srcId="{84348C9C-CB19-4A5F-95FE-A408A38873B0}" destId="{D399068B-7A5E-40FA-A6DC-AF6620E71AB0}" srcOrd="0" destOrd="0" presId="urn:microsoft.com/office/officeart/2005/8/layout/hierarchy3"/>
    <dgm:cxn modelId="{96E7B600-D261-F942-8AD4-19937F169980}" type="presParOf" srcId="{84348C9C-CB19-4A5F-95FE-A408A38873B0}" destId="{D1F60E92-4ED4-43C8-B92C-3E4D7A210486}" srcOrd="1" destOrd="0" presId="urn:microsoft.com/office/officeart/2005/8/layout/hierarchy3"/>
    <dgm:cxn modelId="{FBEDED52-4742-8349-B686-FE05BEE73B84}" type="presParOf" srcId="{84348C9C-CB19-4A5F-95FE-A408A38873B0}" destId="{E042EC95-3000-4630-97B3-52D1E342E7CE}" srcOrd="2" destOrd="0" presId="urn:microsoft.com/office/officeart/2005/8/layout/hierarchy3"/>
    <dgm:cxn modelId="{6AB6BFD7-031C-4742-80E7-55890732A673}" type="presParOf" srcId="{84348C9C-CB19-4A5F-95FE-A408A38873B0}" destId="{6E919DB8-D656-4DBD-945A-89EE3ECC93E1}" srcOrd="3" destOrd="0" presId="urn:microsoft.com/office/officeart/2005/8/layout/hierarchy3"/>
    <dgm:cxn modelId="{B89408FC-6F8A-9142-8F04-B10E1C4E1C96}" type="presParOf" srcId="{7AB5C2B1-A6FC-4589-AB27-35212466C58E}" destId="{BD72A0E7-D9AD-46D4-A35D-BA0EEDF0F349}" srcOrd="1" destOrd="0" presId="urn:microsoft.com/office/officeart/2005/8/layout/hierarchy3"/>
    <dgm:cxn modelId="{F882A988-1542-8348-B97E-1F42B2AB9BE4}" type="presParOf" srcId="{BD72A0E7-D9AD-46D4-A35D-BA0EEDF0F349}" destId="{53F47701-9E1F-4E2D-8C42-3653FA8E3535}" srcOrd="0" destOrd="0" presId="urn:microsoft.com/office/officeart/2005/8/layout/hierarchy3"/>
    <dgm:cxn modelId="{3FF605B9-FDD8-B848-BB15-D2F364E37E52}" type="presParOf" srcId="{53F47701-9E1F-4E2D-8C42-3653FA8E3535}" destId="{80C1A30C-2115-405D-906F-8F8D6B37801D}" srcOrd="0" destOrd="0" presId="urn:microsoft.com/office/officeart/2005/8/layout/hierarchy3"/>
    <dgm:cxn modelId="{36A82A4C-B4E7-B640-980C-68811B73F091}" type="presParOf" srcId="{53F47701-9E1F-4E2D-8C42-3653FA8E3535}" destId="{04A430CE-647E-4E44-B203-B0009C72E692}" srcOrd="1" destOrd="0" presId="urn:microsoft.com/office/officeart/2005/8/layout/hierarchy3"/>
    <dgm:cxn modelId="{0E1AA72F-8394-984E-AC05-258A6496F1FF}" type="presParOf" srcId="{BD72A0E7-D9AD-46D4-A35D-BA0EEDF0F349}" destId="{98576731-A968-4C6D-B1F6-DDCA18A9D14E}" srcOrd="1" destOrd="0" presId="urn:microsoft.com/office/officeart/2005/8/layout/hierarchy3"/>
    <dgm:cxn modelId="{77B4B3AF-5FE2-DB4F-9997-992BEAE02741}" type="presParOf" srcId="{98576731-A968-4C6D-B1F6-DDCA18A9D14E}" destId="{AD8693C9-3307-4B34-BCCF-61C8F6BC5DB6}" srcOrd="0" destOrd="0" presId="urn:microsoft.com/office/officeart/2005/8/layout/hierarchy3"/>
    <dgm:cxn modelId="{DDF01CE5-AF66-AF45-9D7F-3BAFDB88E906}" type="presParOf" srcId="{98576731-A968-4C6D-B1F6-DDCA18A9D14E}" destId="{7C0F8D80-0BF4-4171-83D5-609A88333C39}" srcOrd="1" destOrd="0" presId="urn:microsoft.com/office/officeart/2005/8/layout/hierarchy3"/>
    <dgm:cxn modelId="{C44B94FF-CB7E-6540-A969-6900122D7D79}" type="presParOf" srcId="{98576731-A968-4C6D-B1F6-DDCA18A9D14E}" destId="{053B4ED9-8480-4AD2-89B3-B9747FC26CF1}" srcOrd="2" destOrd="0" presId="urn:microsoft.com/office/officeart/2005/8/layout/hierarchy3"/>
    <dgm:cxn modelId="{16614A12-A2A1-7C41-AC35-55B1502673A6}" type="presParOf" srcId="{98576731-A968-4C6D-B1F6-DDCA18A9D14E}" destId="{379F37B8-F983-46B4-BEE2-FA3F40C266F3}"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1500C1-A6B0-7D4A-B4D3-B919B5AB0791}" type="doc">
      <dgm:prSet loTypeId="urn:microsoft.com/office/officeart/2005/8/layout/hProcess9" loCatId="" qsTypeId="urn:microsoft.com/office/officeart/2005/8/quickstyle/simple4" qsCatId="simple" csTypeId="urn:microsoft.com/office/officeart/2005/8/colors/colorful5" csCatId="colorful" phldr="1"/>
      <dgm:spPr/>
    </dgm:pt>
    <dgm:pt modelId="{5CD8CAE2-8EBB-C04B-8CFC-94F9A5E96FF7}">
      <dgm:prSet phldrT="[Texto]"/>
      <dgm:spPr>
        <a:solidFill>
          <a:srgbClr val="0070C0"/>
        </a:solidFill>
      </dgm:spPr>
      <dgm:t>
        <a:bodyPr/>
        <a:lstStyle/>
        <a:p>
          <a:r>
            <a:rPr lang="pt-BR" dirty="0"/>
            <a:t>Ouvidoria analisa</a:t>
          </a:r>
        </a:p>
      </dgm:t>
    </dgm:pt>
    <dgm:pt modelId="{4187DEA9-4432-8144-84BF-2DDB30F79AD9}" type="parTrans" cxnId="{92783026-7DFC-8842-95A5-C6D8BCFEACC2}">
      <dgm:prSet/>
      <dgm:spPr/>
      <dgm:t>
        <a:bodyPr/>
        <a:lstStyle/>
        <a:p>
          <a:endParaRPr lang="pt-BR"/>
        </a:p>
      </dgm:t>
    </dgm:pt>
    <dgm:pt modelId="{5D39D397-ABB0-3344-862A-1D985EA79B04}" type="sibTrans" cxnId="{92783026-7DFC-8842-95A5-C6D8BCFEACC2}">
      <dgm:prSet/>
      <dgm:spPr/>
      <dgm:t>
        <a:bodyPr/>
        <a:lstStyle/>
        <a:p>
          <a:endParaRPr lang="pt-BR"/>
        </a:p>
      </dgm:t>
    </dgm:pt>
    <dgm:pt modelId="{BD90CE09-BABA-694D-BB6E-7791689F78D8}">
      <dgm:prSet phldrT="[Texto]">
        <dgm:style>
          <a:lnRef idx="1">
            <a:schemeClr val="accent1"/>
          </a:lnRef>
          <a:fillRef idx="3">
            <a:schemeClr val="accent1"/>
          </a:fillRef>
          <a:effectRef idx="2">
            <a:schemeClr val="accent1"/>
          </a:effectRef>
          <a:fontRef idx="minor">
            <a:schemeClr val="lt1"/>
          </a:fontRef>
        </dgm:style>
      </dgm:prSet>
      <dgm:spPr/>
      <dgm:t>
        <a:bodyPr/>
        <a:lstStyle/>
        <a:p>
          <a:r>
            <a:rPr lang="pt-BR" dirty="0"/>
            <a:t>Área interna responde</a:t>
          </a:r>
        </a:p>
      </dgm:t>
    </dgm:pt>
    <dgm:pt modelId="{8B0CABE0-7A77-B34D-A488-E97A60A6835E}" type="parTrans" cxnId="{63115F08-07CD-A34D-9F2E-DC3A819DD832}">
      <dgm:prSet/>
      <dgm:spPr/>
      <dgm:t>
        <a:bodyPr/>
        <a:lstStyle/>
        <a:p>
          <a:endParaRPr lang="pt-BR"/>
        </a:p>
      </dgm:t>
    </dgm:pt>
    <dgm:pt modelId="{E69DF8F2-CE37-314A-BF6B-6105F312D7DE}" type="sibTrans" cxnId="{63115F08-07CD-A34D-9F2E-DC3A819DD832}">
      <dgm:prSet/>
      <dgm:spPr/>
      <dgm:t>
        <a:bodyPr/>
        <a:lstStyle/>
        <a:p>
          <a:endParaRPr lang="pt-BR"/>
        </a:p>
      </dgm:t>
    </dgm:pt>
    <dgm:pt modelId="{3D2D0D32-6890-3B42-A87B-DEA8DFD00E95}">
      <dgm:prSet phldrT="[Texto]">
        <dgm:style>
          <a:lnRef idx="1">
            <a:schemeClr val="accent1"/>
          </a:lnRef>
          <a:fillRef idx="3">
            <a:schemeClr val="accent1"/>
          </a:fillRef>
          <a:effectRef idx="2">
            <a:schemeClr val="accent1"/>
          </a:effectRef>
          <a:fontRef idx="minor">
            <a:schemeClr val="lt1"/>
          </a:fontRef>
        </dgm:style>
      </dgm:prSet>
      <dgm:spPr>
        <a:solidFill>
          <a:schemeClr val="bg1">
            <a:lumMod val="50000"/>
          </a:schemeClr>
        </a:solidFill>
      </dgm:spPr>
      <dgm:t>
        <a:bodyPr/>
        <a:lstStyle/>
        <a:p>
          <a:r>
            <a:rPr lang="pt-BR" dirty="0"/>
            <a:t>Ouvidoria encerra</a:t>
          </a:r>
        </a:p>
      </dgm:t>
    </dgm:pt>
    <dgm:pt modelId="{B7CF3FA3-4EB7-1B4C-BF65-BD3FE1B5E5ED}" type="parTrans" cxnId="{E93238F6-DAFF-184E-82DA-1F7B9C261D5C}">
      <dgm:prSet/>
      <dgm:spPr/>
      <dgm:t>
        <a:bodyPr/>
        <a:lstStyle/>
        <a:p>
          <a:endParaRPr lang="pt-BR"/>
        </a:p>
      </dgm:t>
    </dgm:pt>
    <dgm:pt modelId="{33811A00-17AF-6945-831C-9D9696E5790C}" type="sibTrans" cxnId="{E93238F6-DAFF-184E-82DA-1F7B9C261D5C}">
      <dgm:prSet/>
      <dgm:spPr/>
      <dgm:t>
        <a:bodyPr/>
        <a:lstStyle/>
        <a:p>
          <a:endParaRPr lang="pt-BR"/>
        </a:p>
      </dgm:t>
    </dgm:pt>
    <dgm:pt modelId="{F9E9BFA3-5081-4B46-97F3-59B92C5F52CE}" type="pres">
      <dgm:prSet presAssocID="{561500C1-A6B0-7D4A-B4D3-B919B5AB0791}" presName="CompostProcess" presStyleCnt="0">
        <dgm:presLayoutVars>
          <dgm:dir/>
          <dgm:resizeHandles val="exact"/>
        </dgm:presLayoutVars>
      </dgm:prSet>
      <dgm:spPr/>
    </dgm:pt>
    <dgm:pt modelId="{94C2E3B6-E810-7A4F-AC5F-07A64C6E61FF}" type="pres">
      <dgm:prSet presAssocID="{561500C1-A6B0-7D4A-B4D3-B919B5AB0791}" presName="arrow" presStyleLbl="bgShp" presStyleIdx="0" presStyleCnt="1" custScaleX="117647" custLinFactNeighborX="-321" custLinFactNeighborY="78522"/>
      <dgm:spPr/>
    </dgm:pt>
    <dgm:pt modelId="{6353B1D5-A6EA-864C-B753-A9545F89781B}" type="pres">
      <dgm:prSet presAssocID="{561500C1-A6B0-7D4A-B4D3-B919B5AB0791}" presName="linearProcess" presStyleCnt="0"/>
      <dgm:spPr/>
    </dgm:pt>
    <dgm:pt modelId="{A728C58D-C392-8946-B993-A2C81753A62D}" type="pres">
      <dgm:prSet presAssocID="{5CD8CAE2-8EBB-C04B-8CFC-94F9A5E96FF7}" presName="textNode" presStyleLbl="node1" presStyleIdx="0" presStyleCnt="3">
        <dgm:presLayoutVars>
          <dgm:bulletEnabled val="1"/>
        </dgm:presLayoutVars>
      </dgm:prSet>
      <dgm:spPr/>
    </dgm:pt>
    <dgm:pt modelId="{46CB0B46-AC26-0446-BAB5-404E02C4AD12}" type="pres">
      <dgm:prSet presAssocID="{5D39D397-ABB0-3344-862A-1D985EA79B04}" presName="sibTrans" presStyleCnt="0"/>
      <dgm:spPr/>
    </dgm:pt>
    <dgm:pt modelId="{38F5C38B-94A7-0040-A0E8-D376051A403B}" type="pres">
      <dgm:prSet presAssocID="{BD90CE09-BABA-694D-BB6E-7791689F78D8}" presName="textNode" presStyleLbl="node1" presStyleIdx="1" presStyleCnt="3">
        <dgm:presLayoutVars>
          <dgm:bulletEnabled val="1"/>
        </dgm:presLayoutVars>
      </dgm:prSet>
      <dgm:spPr/>
    </dgm:pt>
    <dgm:pt modelId="{6ACD13A9-A22B-DD4B-B4C8-0173B9BEC70E}" type="pres">
      <dgm:prSet presAssocID="{E69DF8F2-CE37-314A-BF6B-6105F312D7DE}" presName="sibTrans" presStyleCnt="0"/>
      <dgm:spPr/>
    </dgm:pt>
    <dgm:pt modelId="{9175B782-A456-C949-B38B-8B3C642F1836}" type="pres">
      <dgm:prSet presAssocID="{3D2D0D32-6890-3B42-A87B-DEA8DFD00E95}" presName="textNode" presStyleLbl="node1" presStyleIdx="2" presStyleCnt="3">
        <dgm:presLayoutVars>
          <dgm:bulletEnabled val="1"/>
        </dgm:presLayoutVars>
      </dgm:prSet>
      <dgm:spPr/>
    </dgm:pt>
  </dgm:ptLst>
  <dgm:cxnLst>
    <dgm:cxn modelId="{63115F08-07CD-A34D-9F2E-DC3A819DD832}" srcId="{561500C1-A6B0-7D4A-B4D3-B919B5AB0791}" destId="{BD90CE09-BABA-694D-BB6E-7791689F78D8}" srcOrd="1" destOrd="0" parTransId="{8B0CABE0-7A77-B34D-A488-E97A60A6835E}" sibTransId="{E69DF8F2-CE37-314A-BF6B-6105F312D7DE}"/>
    <dgm:cxn modelId="{C823BD1B-E0C0-204F-BE23-3A88F55A7C7E}" type="presOf" srcId="{BD90CE09-BABA-694D-BB6E-7791689F78D8}" destId="{38F5C38B-94A7-0040-A0E8-D376051A403B}" srcOrd="0" destOrd="0" presId="urn:microsoft.com/office/officeart/2005/8/layout/hProcess9"/>
    <dgm:cxn modelId="{92783026-7DFC-8842-95A5-C6D8BCFEACC2}" srcId="{561500C1-A6B0-7D4A-B4D3-B919B5AB0791}" destId="{5CD8CAE2-8EBB-C04B-8CFC-94F9A5E96FF7}" srcOrd="0" destOrd="0" parTransId="{4187DEA9-4432-8144-84BF-2DDB30F79AD9}" sibTransId="{5D39D397-ABB0-3344-862A-1D985EA79B04}"/>
    <dgm:cxn modelId="{23B1963A-BE97-AF48-9C1F-FEC8B82DF8B0}" type="presOf" srcId="{3D2D0D32-6890-3B42-A87B-DEA8DFD00E95}" destId="{9175B782-A456-C949-B38B-8B3C642F1836}" srcOrd="0" destOrd="0" presId="urn:microsoft.com/office/officeart/2005/8/layout/hProcess9"/>
    <dgm:cxn modelId="{9E6FED56-5704-DE42-BD88-23577957D5BC}" type="presOf" srcId="{5CD8CAE2-8EBB-C04B-8CFC-94F9A5E96FF7}" destId="{A728C58D-C392-8946-B993-A2C81753A62D}" srcOrd="0" destOrd="0" presId="urn:microsoft.com/office/officeart/2005/8/layout/hProcess9"/>
    <dgm:cxn modelId="{FF9B54AE-BBFE-BE49-8C03-19F021CAB911}" type="presOf" srcId="{561500C1-A6B0-7D4A-B4D3-B919B5AB0791}" destId="{F9E9BFA3-5081-4B46-97F3-59B92C5F52CE}" srcOrd="0" destOrd="0" presId="urn:microsoft.com/office/officeart/2005/8/layout/hProcess9"/>
    <dgm:cxn modelId="{E93238F6-DAFF-184E-82DA-1F7B9C261D5C}" srcId="{561500C1-A6B0-7D4A-B4D3-B919B5AB0791}" destId="{3D2D0D32-6890-3B42-A87B-DEA8DFD00E95}" srcOrd="2" destOrd="0" parTransId="{B7CF3FA3-4EB7-1B4C-BF65-BD3FE1B5E5ED}" sibTransId="{33811A00-17AF-6945-831C-9D9696E5790C}"/>
    <dgm:cxn modelId="{0C638EBF-B47F-6F45-AA0E-D7FDF83E8FAF}" type="presParOf" srcId="{F9E9BFA3-5081-4B46-97F3-59B92C5F52CE}" destId="{94C2E3B6-E810-7A4F-AC5F-07A64C6E61FF}" srcOrd="0" destOrd="0" presId="urn:microsoft.com/office/officeart/2005/8/layout/hProcess9"/>
    <dgm:cxn modelId="{338DDF75-BA53-FD4F-8233-7CDC8B438205}" type="presParOf" srcId="{F9E9BFA3-5081-4B46-97F3-59B92C5F52CE}" destId="{6353B1D5-A6EA-864C-B753-A9545F89781B}" srcOrd="1" destOrd="0" presId="urn:microsoft.com/office/officeart/2005/8/layout/hProcess9"/>
    <dgm:cxn modelId="{9DA74C17-BB78-5F49-B795-DDD1520B96EF}" type="presParOf" srcId="{6353B1D5-A6EA-864C-B753-A9545F89781B}" destId="{A728C58D-C392-8946-B993-A2C81753A62D}" srcOrd="0" destOrd="0" presId="urn:microsoft.com/office/officeart/2005/8/layout/hProcess9"/>
    <dgm:cxn modelId="{292CECE6-72D4-E741-B0BF-3CE72E52D46E}" type="presParOf" srcId="{6353B1D5-A6EA-864C-B753-A9545F89781B}" destId="{46CB0B46-AC26-0446-BAB5-404E02C4AD12}" srcOrd="1" destOrd="0" presId="urn:microsoft.com/office/officeart/2005/8/layout/hProcess9"/>
    <dgm:cxn modelId="{25D176FF-7A83-FD48-A408-0D7C555E0C73}" type="presParOf" srcId="{6353B1D5-A6EA-864C-B753-A9545F89781B}" destId="{38F5C38B-94A7-0040-A0E8-D376051A403B}" srcOrd="2" destOrd="0" presId="urn:microsoft.com/office/officeart/2005/8/layout/hProcess9"/>
    <dgm:cxn modelId="{B5D42A74-B686-5047-867C-E1C4C5E2D020}" type="presParOf" srcId="{6353B1D5-A6EA-864C-B753-A9545F89781B}" destId="{6ACD13A9-A22B-DD4B-B4C8-0173B9BEC70E}" srcOrd="3" destOrd="0" presId="urn:microsoft.com/office/officeart/2005/8/layout/hProcess9"/>
    <dgm:cxn modelId="{F7D86656-BCB0-5746-A16D-B620BC89C748}" type="presParOf" srcId="{6353B1D5-A6EA-864C-B753-A9545F89781B}" destId="{9175B782-A456-C949-B38B-8B3C642F183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1500C1-A6B0-7D4A-B4D3-B919B5AB0791}" type="doc">
      <dgm:prSet loTypeId="urn:microsoft.com/office/officeart/2005/8/layout/hProcess9" loCatId="" qsTypeId="urn:microsoft.com/office/officeart/2005/8/quickstyle/simple4" qsCatId="simple" csTypeId="urn:microsoft.com/office/officeart/2005/8/colors/accent1_2" csCatId="accent1" phldr="1"/>
      <dgm:spPr/>
    </dgm:pt>
    <dgm:pt modelId="{5CD8CAE2-8EBB-C04B-8CFC-94F9A5E96FF7}">
      <dgm:prSet phldrT="[Texto]" custT="1"/>
      <dgm:spPr/>
      <dgm:t>
        <a:bodyPr/>
        <a:lstStyle/>
        <a:p>
          <a:r>
            <a:rPr lang="pt-BR" sz="1400" dirty="0"/>
            <a:t>Ouvidoria analisa</a:t>
          </a:r>
        </a:p>
      </dgm:t>
    </dgm:pt>
    <dgm:pt modelId="{4187DEA9-4432-8144-84BF-2DDB30F79AD9}" type="parTrans" cxnId="{92783026-7DFC-8842-95A5-C6D8BCFEACC2}">
      <dgm:prSet/>
      <dgm:spPr/>
      <dgm:t>
        <a:bodyPr/>
        <a:lstStyle/>
        <a:p>
          <a:endParaRPr lang="pt-BR" sz="1400"/>
        </a:p>
      </dgm:t>
    </dgm:pt>
    <dgm:pt modelId="{5D39D397-ABB0-3344-862A-1D985EA79B04}" type="sibTrans" cxnId="{92783026-7DFC-8842-95A5-C6D8BCFEACC2}">
      <dgm:prSet/>
      <dgm:spPr/>
      <dgm:t>
        <a:bodyPr/>
        <a:lstStyle/>
        <a:p>
          <a:endParaRPr lang="pt-BR" sz="1400"/>
        </a:p>
      </dgm:t>
    </dgm:pt>
    <dgm:pt modelId="{BD90CE09-BABA-694D-BB6E-7791689F78D8}">
      <dgm:prSet phldrT="[Texto]" custT="1"/>
      <dgm:spPr/>
      <dgm:t>
        <a:bodyPr/>
        <a:lstStyle/>
        <a:p>
          <a:r>
            <a:rPr lang="pt-BR" sz="1400" dirty="0"/>
            <a:t>Envia pedido de complementação</a:t>
          </a:r>
        </a:p>
      </dgm:t>
    </dgm:pt>
    <dgm:pt modelId="{8B0CABE0-7A77-B34D-A488-E97A60A6835E}" type="parTrans" cxnId="{63115F08-07CD-A34D-9F2E-DC3A819DD832}">
      <dgm:prSet/>
      <dgm:spPr/>
      <dgm:t>
        <a:bodyPr/>
        <a:lstStyle/>
        <a:p>
          <a:endParaRPr lang="pt-BR" sz="1400"/>
        </a:p>
      </dgm:t>
    </dgm:pt>
    <dgm:pt modelId="{E69DF8F2-CE37-314A-BF6B-6105F312D7DE}" type="sibTrans" cxnId="{63115F08-07CD-A34D-9F2E-DC3A819DD832}">
      <dgm:prSet/>
      <dgm:spPr/>
      <dgm:t>
        <a:bodyPr/>
        <a:lstStyle/>
        <a:p>
          <a:endParaRPr lang="pt-BR" sz="1400"/>
        </a:p>
      </dgm:t>
    </dgm:pt>
    <dgm:pt modelId="{F9E9BFA3-5081-4B46-97F3-59B92C5F52CE}" type="pres">
      <dgm:prSet presAssocID="{561500C1-A6B0-7D4A-B4D3-B919B5AB0791}" presName="CompostProcess" presStyleCnt="0">
        <dgm:presLayoutVars>
          <dgm:dir/>
          <dgm:resizeHandles val="exact"/>
        </dgm:presLayoutVars>
      </dgm:prSet>
      <dgm:spPr/>
    </dgm:pt>
    <dgm:pt modelId="{94C2E3B6-E810-7A4F-AC5F-07A64C6E61FF}" type="pres">
      <dgm:prSet presAssocID="{561500C1-A6B0-7D4A-B4D3-B919B5AB0791}" presName="arrow" presStyleLbl="bgShp" presStyleIdx="0" presStyleCnt="1" custScaleX="112302"/>
      <dgm:spPr/>
    </dgm:pt>
    <dgm:pt modelId="{6353B1D5-A6EA-864C-B753-A9545F89781B}" type="pres">
      <dgm:prSet presAssocID="{561500C1-A6B0-7D4A-B4D3-B919B5AB0791}" presName="linearProcess" presStyleCnt="0"/>
      <dgm:spPr/>
    </dgm:pt>
    <dgm:pt modelId="{A728C58D-C392-8946-B993-A2C81753A62D}" type="pres">
      <dgm:prSet presAssocID="{5CD8CAE2-8EBB-C04B-8CFC-94F9A5E96FF7}" presName="textNode" presStyleLbl="node1" presStyleIdx="0" presStyleCnt="2" custScaleY="229934" custLinFactNeighborX="-39738" custLinFactNeighborY="7295">
        <dgm:presLayoutVars>
          <dgm:bulletEnabled val="1"/>
        </dgm:presLayoutVars>
      </dgm:prSet>
      <dgm:spPr/>
    </dgm:pt>
    <dgm:pt modelId="{46CB0B46-AC26-0446-BAB5-404E02C4AD12}" type="pres">
      <dgm:prSet presAssocID="{5D39D397-ABB0-3344-862A-1D985EA79B04}" presName="sibTrans" presStyleCnt="0"/>
      <dgm:spPr/>
    </dgm:pt>
    <dgm:pt modelId="{38F5C38B-94A7-0040-A0E8-D376051A403B}" type="pres">
      <dgm:prSet presAssocID="{BD90CE09-BABA-694D-BB6E-7791689F78D8}" presName="textNode" presStyleLbl="node1" presStyleIdx="1" presStyleCnt="2" custScaleX="113600" custScaleY="206627">
        <dgm:presLayoutVars>
          <dgm:bulletEnabled val="1"/>
        </dgm:presLayoutVars>
      </dgm:prSet>
      <dgm:spPr/>
    </dgm:pt>
  </dgm:ptLst>
  <dgm:cxnLst>
    <dgm:cxn modelId="{63115F08-07CD-A34D-9F2E-DC3A819DD832}" srcId="{561500C1-A6B0-7D4A-B4D3-B919B5AB0791}" destId="{BD90CE09-BABA-694D-BB6E-7791689F78D8}" srcOrd="1" destOrd="0" parTransId="{8B0CABE0-7A77-B34D-A488-E97A60A6835E}" sibTransId="{E69DF8F2-CE37-314A-BF6B-6105F312D7DE}"/>
    <dgm:cxn modelId="{EFAD2911-5D19-0D4A-A727-79BB8D475C89}" type="presOf" srcId="{BD90CE09-BABA-694D-BB6E-7791689F78D8}" destId="{38F5C38B-94A7-0040-A0E8-D376051A403B}" srcOrd="0" destOrd="0" presId="urn:microsoft.com/office/officeart/2005/8/layout/hProcess9"/>
    <dgm:cxn modelId="{92783026-7DFC-8842-95A5-C6D8BCFEACC2}" srcId="{561500C1-A6B0-7D4A-B4D3-B919B5AB0791}" destId="{5CD8CAE2-8EBB-C04B-8CFC-94F9A5E96FF7}" srcOrd="0" destOrd="0" parTransId="{4187DEA9-4432-8144-84BF-2DDB30F79AD9}" sibTransId="{5D39D397-ABB0-3344-862A-1D985EA79B04}"/>
    <dgm:cxn modelId="{2692D894-ED25-FC49-A865-5008B260D744}" type="presOf" srcId="{5CD8CAE2-8EBB-C04B-8CFC-94F9A5E96FF7}" destId="{A728C58D-C392-8946-B993-A2C81753A62D}" srcOrd="0" destOrd="0" presId="urn:microsoft.com/office/officeart/2005/8/layout/hProcess9"/>
    <dgm:cxn modelId="{FB4EB5D9-8D1D-2744-8260-F2197D20002C}" type="presOf" srcId="{561500C1-A6B0-7D4A-B4D3-B919B5AB0791}" destId="{F9E9BFA3-5081-4B46-97F3-59B92C5F52CE}" srcOrd="0" destOrd="0" presId="urn:microsoft.com/office/officeart/2005/8/layout/hProcess9"/>
    <dgm:cxn modelId="{084499F9-306E-5B4D-846F-9E6F6F43C87D}" type="presParOf" srcId="{F9E9BFA3-5081-4B46-97F3-59B92C5F52CE}" destId="{94C2E3B6-E810-7A4F-AC5F-07A64C6E61FF}" srcOrd="0" destOrd="0" presId="urn:microsoft.com/office/officeart/2005/8/layout/hProcess9"/>
    <dgm:cxn modelId="{0E2DA130-BF57-7B46-AE76-4F5405649FCC}" type="presParOf" srcId="{F9E9BFA3-5081-4B46-97F3-59B92C5F52CE}" destId="{6353B1D5-A6EA-864C-B753-A9545F89781B}" srcOrd="1" destOrd="0" presId="urn:microsoft.com/office/officeart/2005/8/layout/hProcess9"/>
    <dgm:cxn modelId="{A883696A-3A95-B948-BDD4-52E7BBD9806E}" type="presParOf" srcId="{6353B1D5-A6EA-864C-B753-A9545F89781B}" destId="{A728C58D-C392-8946-B993-A2C81753A62D}" srcOrd="0" destOrd="0" presId="urn:microsoft.com/office/officeart/2005/8/layout/hProcess9"/>
    <dgm:cxn modelId="{A7F2BA8A-251A-B846-9164-D23582AB7915}" type="presParOf" srcId="{6353B1D5-A6EA-864C-B753-A9545F89781B}" destId="{46CB0B46-AC26-0446-BAB5-404E02C4AD12}" srcOrd="1" destOrd="0" presId="urn:microsoft.com/office/officeart/2005/8/layout/hProcess9"/>
    <dgm:cxn modelId="{54F57737-B4FE-4343-8A18-176663DE22E3}" type="presParOf" srcId="{6353B1D5-A6EA-864C-B753-A9545F89781B}" destId="{38F5C38B-94A7-0040-A0E8-D376051A403B}" srcOrd="2" destOrd="0" presId="urn:microsoft.com/office/officeart/2005/8/layout/hProcess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AAE004-20C6-4FF2-B24A-B50CC189F249}"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pt-BR"/>
        </a:p>
      </dgm:t>
    </dgm:pt>
    <dgm:pt modelId="{C8EAC113-2C5E-4510-A698-12A2962B2D9E}">
      <dgm:prSet phldrT="[Texto]"/>
      <dgm:spPr/>
      <dgm:t>
        <a:bodyPr/>
        <a:lstStyle/>
        <a:p>
          <a:r>
            <a:rPr lang="pt-BR" b="1" dirty="0">
              <a:solidFill>
                <a:srgbClr val="FFFF00"/>
              </a:solidFill>
              <a:effectLst>
                <a:outerShdw blurRad="38100" dist="38100" dir="2700000" algn="tl">
                  <a:srgbClr val="000000">
                    <a:alpha val="43137"/>
                  </a:srgbClr>
                </a:outerShdw>
              </a:effectLst>
            </a:rPr>
            <a:t>Proteção ao Denunciante</a:t>
          </a:r>
        </a:p>
      </dgm:t>
    </dgm:pt>
    <dgm:pt modelId="{B13016B0-4EA8-4197-8FFF-8A00EB9F894C}" type="parTrans" cxnId="{8D894553-B6A9-4BDB-8B4E-7DA5A998B827}">
      <dgm:prSet/>
      <dgm:spPr/>
      <dgm:t>
        <a:bodyPr/>
        <a:lstStyle/>
        <a:p>
          <a:endParaRPr lang="pt-BR"/>
        </a:p>
      </dgm:t>
    </dgm:pt>
    <dgm:pt modelId="{1BF1D97A-DF31-4976-93A0-C0BD0CF01C57}" type="sibTrans" cxnId="{8D894553-B6A9-4BDB-8B4E-7DA5A998B827}">
      <dgm:prSet/>
      <dgm:spPr/>
      <dgm:t>
        <a:bodyPr/>
        <a:lstStyle/>
        <a:p>
          <a:endParaRPr lang="pt-BR"/>
        </a:p>
      </dgm:t>
    </dgm:pt>
    <dgm:pt modelId="{51B12418-0279-45E5-932C-EE8BF1D28AFB}">
      <dgm:prSet phldrT="[Texto]"/>
      <dgm:spPr/>
      <dgm:t>
        <a:bodyPr/>
        <a:lstStyle/>
        <a:p>
          <a:r>
            <a:rPr lang="pt-BR" b="1" dirty="0">
              <a:solidFill>
                <a:srgbClr val="FFFF00"/>
              </a:solidFill>
              <a:effectLst/>
            </a:rPr>
            <a:t>Decreto nº 10.153/2019</a:t>
          </a:r>
        </a:p>
      </dgm:t>
    </dgm:pt>
    <dgm:pt modelId="{3EE2D4D5-775C-49E2-971D-A4151F7BF647}" type="parTrans" cxnId="{3FE4D70B-ED4F-4983-BB0A-D9EDC7C7D73C}">
      <dgm:prSet/>
      <dgm:spPr/>
      <dgm:t>
        <a:bodyPr/>
        <a:lstStyle/>
        <a:p>
          <a:endParaRPr lang="pt-BR"/>
        </a:p>
      </dgm:t>
    </dgm:pt>
    <dgm:pt modelId="{B41EE2F0-8E66-469A-9CC8-FDCA65FE72CB}" type="sibTrans" cxnId="{3FE4D70B-ED4F-4983-BB0A-D9EDC7C7D73C}">
      <dgm:prSet/>
      <dgm:spPr/>
      <dgm:t>
        <a:bodyPr/>
        <a:lstStyle/>
        <a:p>
          <a:endParaRPr lang="pt-BR"/>
        </a:p>
      </dgm:t>
    </dgm:pt>
    <dgm:pt modelId="{76565E15-B226-41B0-BEAB-9E855A72A649}">
      <dgm:prSet phldrT="[Texto]"/>
      <dgm:spPr/>
      <dgm:t>
        <a:bodyPr/>
        <a:lstStyle/>
        <a:p>
          <a:r>
            <a:rPr lang="pt-BR" b="1" dirty="0">
              <a:solidFill>
                <a:srgbClr val="FFFF00"/>
              </a:solidFill>
              <a:effectLst>
                <a:outerShdw blurRad="38100" dist="38100" dir="2700000" algn="tl">
                  <a:srgbClr val="000000">
                    <a:alpha val="43137"/>
                  </a:srgbClr>
                </a:outerShdw>
              </a:effectLst>
            </a:rPr>
            <a:t>Lei nº 13.608/2016</a:t>
          </a:r>
        </a:p>
      </dgm:t>
    </dgm:pt>
    <dgm:pt modelId="{6C30A1C1-694E-44FE-8746-C14A906377FE}" type="parTrans" cxnId="{254955C9-FFBE-4ADE-AEBC-86C3C061B0A8}">
      <dgm:prSet/>
      <dgm:spPr/>
      <dgm:t>
        <a:bodyPr/>
        <a:lstStyle/>
        <a:p>
          <a:endParaRPr lang="pt-BR"/>
        </a:p>
      </dgm:t>
    </dgm:pt>
    <dgm:pt modelId="{CAAE2E7A-97F6-41BA-9009-E99C61407A0D}" type="sibTrans" cxnId="{254955C9-FFBE-4ADE-AEBC-86C3C061B0A8}">
      <dgm:prSet/>
      <dgm:spPr/>
      <dgm:t>
        <a:bodyPr/>
        <a:lstStyle/>
        <a:p>
          <a:endParaRPr lang="pt-BR"/>
        </a:p>
      </dgm:t>
    </dgm:pt>
    <dgm:pt modelId="{74CD8D12-D2E6-4FE1-BEC5-36A12E69C505}">
      <dgm:prSet phldrT="[Texto]"/>
      <dgm:spPr/>
      <dgm:t>
        <a:bodyPr/>
        <a:lstStyle/>
        <a:p>
          <a:r>
            <a:rPr lang="pt-BR" b="1" dirty="0">
              <a:solidFill>
                <a:srgbClr val="FFFF00"/>
              </a:solidFill>
              <a:effectLst>
                <a:outerShdw blurRad="38100" dist="38100" dir="2700000" algn="tl">
                  <a:srgbClr val="000000">
                    <a:alpha val="43137"/>
                  </a:srgbClr>
                </a:outerShdw>
              </a:effectLst>
            </a:rPr>
            <a:t>Lei nº 12.527/2011</a:t>
          </a:r>
        </a:p>
        <a:p>
          <a:r>
            <a:rPr lang="pt-BR" b="1" dirty="0">
              <a:solidFill>
                <a:srgbClr val="FFFF00"/>
              </a:solidFill>
              <a:effectLst>
                <a:outerShdw blurRad="38100" dist="38100" dir="2700000" algn="tl">
                  <a:srgbClr val="000000">
                    <a:alpha val="43137"/>
                  </a:srgbClr>
                </a:outerShdw>
              </a:effectLst>
            </a:rPr>
            <a:t>LAI</a:t>
          </a:r>
        </a:p>
      </dgm:t>
    </dgm:pt>
    <dgm:pt modelId="{4753BEDB-1877-4E66-BB7C-EF7202F17762}" type="parTrans" cxnId="{69941D8A-7FC5-4FA2-A956-ADC36148FE62}">
      <dgm:prSet/>
      <dgm:spPr/>
      <dgm:t>
        <a:bodyPr/>
        <a:lstStyle/>
        <a:p>
          <a:endParaRPr lang="pt-BR"/>
        </a:p>
      </dgm:t>
    </dgm:pt>
    <dgm:pt modelId="{5D45EDF2-F6CB-4DF4-B94B-26345148F4C9}" type="sibTrans" cxnId="{69941D8A-7FC5-4FA2-A956-ADC36148FE62}">
      <dgm:prSet/>
      <dgm:spPr/>
      <dgm:t>
        <a:bodyPr/>
        <a:lstStyle/>
        <a:p>
          <a:endParaRPr lang="pt-BR"/>
        </a:p>
      </dgm:t>
    </dgm:pt>
    <dgm:pt modelId="{DDE2CC15-F6DC-4825-827F-F9BB2BEB7091}">
      <dgm:prSet phldrT="[Texto]"/>
      <dgm:spPr/>
      <dgm:t>
        <a:bodyPr/>
        <a:lstStyle/>
        <a:p>
          <a:r>
            <a:rPr lang="pt-BR" b="1" dirty="0">
              <a:solidFill>
                <a:srgbClr val="FFFF00"/>
              </a:solidFill>
              <a:effectLst>
                <a:outerShdw blurRad="38100" dist="38100" dir="2700000" algn="tl">
                  <a:srgbClr val="000000">
                    <a:alpha val="43137"/>
                  </a:srgbClr>
                </a:outerShdw>
              </a:effectLst>
            </a:rPr>
            <a:t>Convenção Interamericana contra Corrupção</a:t>
          </a:r>
        </a:p>
      </dgm:t>
    </dgm:pt>
    <dgm:pt modelId="{013D1B13-4ECC-4F38-9CEC-1D0223FC1AC3}" type="parTrans" cxnId="{4283C410-9F20-4E84-8385-DA2E453F9EB1}">
      <dgm:prSet/>
      <dgm:spPr/>
      <dgm:t>
        <a:bodyPr/>
        <a:lstStyle/>
        <a:p>
          <a:endParaRPr lang="pt-BR"/>
        </a:p>
      </dgm:t>
    </dgm:pt>
    <dgm:pt modelId="{2A4BAD35-DDB1-4EA8-8E70-D8F05E7531BB}" type="sibTrans" cxnId="{4283C410-9F20-4E84-8385-DA2E453F9EB1}">
      <dgm:prSet/>
      <dgm:spPr/>
      <dgm:t>
        <a:bodyPr/>
        <a:lstStyle/>
        <a:p>
          <a:endParaRPr lang="pt-BR"/>
        </a:p>
      </dgm:t>
    </dgm:pt>
    <dgm:pt modelId="{57A83F37-80CF-4A1D-BCA7-D1B3386A4840}">
      <dgm:prSet/>
      <dgm:spPr/>
      <dgm:t>
        <a:bodyPr/>
        <a:lstStyle/>
        <a:p>
          <a:r>
            <a:rPr lang="pt-BR" b="1" dirty="0">
              <a:solidFill>
                <a:srgbClr val="FFFF00"/>
              </a:solidFill>
              <a:effectLst>
                <a:outerShdw blurRad="38100" dist="38100" dir="2700000" algn="tl">
                  <a:srgbClr val="000000">
                    <a:alpha val="43137"/>
                  </a:srgbClr>
                </a:outerShdw>
              </a:effectLst>
            </a:rPr>
            <a:t>Convenção das Nações Unidas Contra Corrupção</a:t>
          </a:r>
        </a:p>
      </dgm:t>
    </dgm:pt>
    <dgm:pt modelId="{E863C42C-134A-45D4-A7EA-38DEAEE3CC57}" type="parTrans" cxnId="{2D282A21-1EEF-4BB2-815E-F24737BF5689}">
      <dgm:prSet/>
      <dgm:spPr/>
      <dgm:t>
        <a:bodyPr/>
        <a:lstStyle/>
        <a:p>
          <a:endParaRPr lang="pt-BR"/>
        </a:p>
      </dgm:t>
    </dgm:pt>
    <dgm:pt modelId="{B5927C82-BEE8-4829-8763-D1A8721DEFEA}" type="sibTrans" cxnId="{2D282A21-1EEF-4BB2-815E-F24737BF5689}">
      <dgm:prSet/>
      <dgm:spPr/>
      <dgm:t>
        <a:bodyPr/>
        <a:lstStyle/>
        <a:p>
          <a:endParaRPr lang="pt-BR"/>
        </a:p>
      </dgm:t>
    </dgm:pt>
    <dgm:pt modelId="{07EB57CF-1E26-4642-A70A-1ACEE76BC253}">
      <dgm:prSet/>
      <dgm:spPr/>
      <dgm:t>
        <a:bodyPr/>
        <a:lstStyle/>
        <a:p>
          <a:r>
            <a:rPr lang="pt-BR" b="1" dirty="0">
              <a:solidFill>
                <a:srgbClr val="FFFF00"/>
              </a:solidFill>
              <a:effectLst>
                <a:outerShdw blurRad="38100" dist="38100" dir="2700000" algn="tl">
                  <a:srgbClr val="000000">
                    <a:alpha val="43137"/>
                  </a:srgbClr>
                </a:outerShdw>
              </a:effectLst>
            </a:rPr>
            <a:t>Resolução nº 03/2019 Rede Nacional de Ouvidorias</a:t>
          </a:r>
        </a:p>
      </dgm:t>
    </dgm:pt>
    <dgm:pt modelId="{A63DC845-BC6C-48D2-9328-DB245F1FA5C5}" type="parTrans" cxnId="{23634AC9-B6F8-4DDE-84D6-FB83F2D9F942}">
      <dgm:prSet/>
      <dgm:spPr/>
      <dgm:t>
        <a:bodyPr/>
        <a:lstStyle/>
        <a:p>
          <a:endParaRPr lang="pt-BR"/>
        </a:p>
      </dgm:t>
    </dgm:pt>
    <dgm:pt modelId="{1D59C258-F6B8-4C5F-B0AF-AA7217464060}" type="sibTrans" cxnId="{23634AC9-B6F8-4DDE-84D6-FB83F2D9F942}">
      <dgm:prSet/>
      <dgm:spPr/>
      <dgm:t>
        <a:bodyPr/>
        <a:lstStyle/>
        <a:p>
          <a:endParaRPr lang="pt-BR"/>
        </a:p>
      </dgm:t>
    </dgm:pt>
    <dgm:pt modelId="{41268388-871E-4D13-8A4D-99D068D24F67}">
      <dgm:prSet/>
      <dgm:spPr/>
      <dgm:t>
        <a:bodyPr/>
        <a:lstStyle/>
        <a:p>
          <a:r>
            <a:rPr lang="pt-BR" b="1" dirty="0">
              <a:solidFill>
                <a:srgbClr val="FFFF00"/>
              </a:solidFill>
              <a:effectLst>
                <a:outerShdw blurRad="38100" dist="38100" dir="2700000" algn="tl">
                  <a:srgbClr val="000000">
                    <a:alpha val="43137"/>
                  </a:srgbClr>
                </a:outerShdw>
              </a:effectLst>
            </a:rPr>
            <a:t>Lei nº 13.709/2018</a:t>
          </a:r>
        </a:p>
        <a:p>
          <a:r>
            <a:rPr lang="pt-BR" b="1" dirty="0">
              <a:solidFill>
                <a:srgbClr val="FFFF00"/>
              </a:solidFill>
              <a:effectLst>
                <a:outerShdw blurRad="38100" dist="38100" dir="2700000" algn="tl">
                  <a:srgbClr val="000000">
                    <a:alpha val="43137"/>
                  </a:srgbClr>
                </a:outerShdw>
              </a:effectLst>
            </a:rPr>
            <a:t>LGPD</a:t>
          </a:r>
        </a:p>
      </dgm:t>
    </dgm:pt>
    <dgm:pt modelId="{D4E493CD-9099-4D08-AD18-F671DC2AB301}" type="parTrans" cxnId="{F258F314-E140-4D9A-9109-C9D259BE7A5C}">
      <dgm:prSet/>
      <dgm:spPr/>
      <dgm:t>
        <a:bodyPr/>
        <a:lstStyle/>
        <a:p>
          <a:endParaRPr lang="pt-BR"/>
        </a:p>
      </dgm:t>
    </dgm:pt>
    <dgm:pt modelId="{D77D3A47-7CEC-48F4-9E45-F4470CACEB7E}" type="sibTrans" cxnId="{F258F314-E140-4D9A-9109-C9D259BE7A5C}">
      <dgm:prSet/>
      <dgm:spPr/>
      <dgm:t>
        <a:bodyPr/>
        <a:lstStyle/>
        <a:p>
          <a:endParaRPr lang="pt-BR"/>
        </a:p>
      </dgm:t>
    </dgm:pt>
    <dgm:pt modelId="{87C5CC37-8119-42B4-8FD0-30AA09E974FE}">
      <dgm:prSet/>
      <dgm:spPr/>
      <dgm:t>
        <a:bodyPr/>
        <a:lstStyle/>
        <a:p>
          <a:r>
            <a:rPr lang="pt-BR" b="1" dirty="0">
              <a:solidFill>
                <a:srgbClr val="FFFF00"/>
              </a:solidFill>
              <a:effectLst>
                <a:outerShdw blurRad="38100" dist="38100" dir="2700000" algn="tl">
                  <a:srgbClr val="000000">
                    <a:alpha val="43137"/>
                  </a:srgbClr>
                </a:outerShdw>
              </a:effectLst>
            </a:rPr>
            <a:t>Lei nº 13.460/2017</a:t>
          </a:r>
        </a:p>
      </dgm:t>
    </dgm:pt>
    <dgm:pt modelId="{24408918-7D77-4A4F-B310-1C50A24BD1E8}" type="parTrans" cxnId="{0851EABF-061F-4DDC-9C2E-ACA8C9845AB0}">
      <dgm:prSet/>
      <dgm:spPr/>
      <dgm:t>
        <a:bodyPr/>
        <a:lstStyle/>
        <a:p>
          <a:endParaRPr lang="pt-BR"/>
        </a:p>
      </dgm:t>
    </dgm:pt>
    <dgm:pt modelId="{5F2E18F5-037A-4BF5-8294-D5426B0A4445}" type="sibTrans" cxnId="{0851EABF-061F-4DDC-9C2E-ACA8C9845AB0}">
      <dgm:prSet/>
      <dgm:spPr/>
      <dgm:t>
        <a:bodyPr/>
        <a:lstStyle/>
        <a:p>
          <a:endParaRPr lang="pt-BR"/>
        </a:p>
      </dgm:t>
    </dgm:pt>
    <dgm:pt modelId="{A4FEFE0D-C927-4A79-BFA5-BCC0E48303CA}">
      <dgm:prSet/>
      <dgm:spPr/>
      <dgm:t>
        <a:bodyPr/>
        <a:lstStyle/>
        <a:p>
          <a:r>
            <a:rPr lang="pt-BR" b="1" dirty="0">
              <a:solidFill>
                <a:srgbClr val="FFFF00"/>
              </a:solidFill>
              <a:effectLst>
                <a:outerShdw blurRad="38100" dist="38100" dir="2700000" algn="tl">
                  <a:srgbClr val="000000">
                    <a:alpha val="43137"/>
                  </a:srgbClr>
                </a:outerShdw>
              </a:effectLst>
            </a:rPr>
            <a:t>Decreto nº 9.492/2018</a:t>
          </a:r>
        </a:p>
      </dgm:t>
    </dgm:pt>
    <dgm:pt modelId="{37C2A51D-4747-403F-BD53-C67F3DD4C325}" type="parTrans" cxnId="{90B65A5B-46EA-4528-88FB-412AB7EE4256}">
      <dgm:prSet/>
      <dgm:spPr/>
      <dgm:t>
        <a:bodyPr/>
        <a:lstStyle/>
        <a:p>
          <a:endParaRPr lang="pt-BR"/>
        </a:p>
      </dgm:t>
    </dgm:pt>
    <dgm:pt modelId="{A84AF991-EC2F-400B-A298-CB31D7D5C830}" type="sibTrans" cxnId="{90B65A5B-46EA-4528-88FB-412AB7EE4256}">
      <dgm:prSet/>
      <dgm:spPr/>
      <dgm:t>
        <a:bodyPr/>
        <a:lstStyle/>
        <a:p>
          <a:endParaRPr lang="pt-BR"/>
        </a:p>
      </dgm:t>
    </dgm:pt>
    <dgm:pt modelId="{6C399617-275E-482C-B241-4578949490B4}">
      <dgm:prSet/>
      <dgm:spPr/>
      <dgm:t>
        <a:bodyPr/>
        <a:lstStyle/>
        <a:p>
          <a:r>
            <a:rPr lang="pt-BR" b="1" dirty="0">
              <a:solidFill>
                <a:srgbClr val="FFFF00"/>
              </a:solidFill>
              <a:effectLst>
                <a:outerShdw blurRad="38100" dist="38100" dir="2700000" algn="tl">
                  <a:srgbClr val="000000">
                    <a:alpha val="43137"/>
                  </a:srgbClr>
                </a:outerShdw>
              </a:effectLst>
            </a:rPr>
            <a:t>Lei nº 13.303/2016</a:t>
          </a:r>
        </a:p>
        <a:p>
          <a:r>
            <a:rPr lang="pt-BR" b="1" dirty="0">
              <a:solidFill>
                <a:srgbClr val="FFFF00"/>
              </a:solidFill>
              <a:effectLst>
                <a:outerShdw blurRad="38100" dist="38100" dir="2700000" algn="tl">
                  <a:srgbClr val="000000">
                    <a:alpha val="43137"/>
                  </a:srgbClr>
                </a:outerShdw>
              </a:effectLst>
            </a:rPr>
            <a:t>Estatuto Jurídico das Estatais</a:t>
          </a:r>
        </a:p>
      </dgm:t>
    </dgm:pt>
    <dgm:pt modelId="{EA60936B-16E6-45D5-9EAA-0BE4EDD76523}" type="parTrans" cxnId="{4CD2B4CD-DC18-45EB-8729-9B654AD53EC3}">
      <dgm:prSet/>
      <dgm:spPr/>
      <dgm:t>
        <a:bodyPr/>
        <a:lstStyle/>
        <a:p>
          <a:endParaRPr lang="pt-BR"/>
        </a:p>
      </dgm:t>
    </dgm:pt>
    <dgm:pt modelId="{8AD5FFC8-A96A-4073-BD8F-D33C454CBA91}" type="sibTrans" cxnId="{4CD2B4CD-DC18-45EB-8729-9B654AD53EC3}">
      <dgm:prSet/>
      <dgm:spPr/>
      <dgm:t>
        <a:bodyPr/>
        <a:lstStyle/>
        <a:p>
          <a:endParaRPr lang="pt-BR"/>
        </a:p>
      </dgm:t>
    </dgm:pt>
    <dgm:pt modelId="{348907BD-F5DD-471A-B15D-C6D33121213F}" type="pres">
      <dgm:prSet presAssocID="{10AAE004-20C6-4FF2-B24A-B50CC189F249}" presName="Name0" presStyleCnt="0">
        <dgm:presLayoutVars>
          <dgm:chMax val="1"/>
          <dgm:dir/>
          <dgm:animLvl val="ctr"/>
          <dgm:resizeHandles val="exact"/>
        </dgm:presLayoutVars>
      </dgm:prSet>
      <dgm:spPr/>
    </dgm:pt>
    <dgm:pt modelId="{D7EE8193-ADE1-40F8-ACA9-7F76838EF7A4}" type="pres">
      <dgm:prSet presAssocID="{C8EAC113-2C5E-4510-A698-12A2962B2D9E}" presName="centerShape" presStyleLbl="node0" presStyleIdx="0" presStyleCnt="1"/>
      <dgm:spPr/>
    </dgm:pt>
    <dgm:pt modelId="{41D5FCD4-9C6A-40F4-B60F-B5999EF4B2BD}" type="pres">
      <dgm:prSet presAssocID="{51B12418-0279-45E5-932C-EE8BF1D28AFB}" presName="node" presStyleLbl="node1" presStyleIdx="0" presStyleCnt="10">
        <dgm:presLayoutVars>
          <dgm:bulletEnabled val="1"/>
        </dgm:presLayoutVars>
      </dgm:prSet>
      <dgm:spPr/>
    </dgm:pt>
    <dgm:pt modelId="{161722F1-279F-4AD8-A05C-B50B5DCEE1ED}" type="pres">
      <dgm:prSet presAssocID="{51B12418-0279-45E5-932C-EE8BF1D28AFB}" presName="dummy" presStyleCnt="0"/>
      <dgm:spPr/>
    </dgm:pt>
    <dgm:pt modelId="{12EB5226-1CDA-4098-A041-5D17D12C7DDD}" type="pres">
      <dgm:prSet presAssocID="{B41EE2F0-8E66-469A-9CC8-FDCA65FE72CB}" presName="sibTrans" presStyleLbl="sibTrans2D1" presStyleIdx="0" presStyleCnt="10"/>
      <dgm:spPr/>
    </dgm:pt>
    <dgm:pt modelId="{80F654BB-CB3D-484B-AF83-95C7E94C8983}" type="pres">
      <dgm:prSet presAssocID="{76565E15-B226-41B0-BEAB-9E855A72A649}" presName="node" presStyleLbl="node1" presStyleIdx="1" presStyleCnt="10">
        <dgm:presLayoutVars>
          <dgm:bulletEnabled val="1"/>
        </dgm:presLayoutVars>
      </dgm:prSet>
      <dgm:spPr/>
    </dgm:pt>
    <dgm:pt modelId="{DE1422B6-271A-491E-A4B6-3463CD26D9DE}" type="pres">
      <dgm:prSet presAssocID="{76565E15-B226-41B0-BEAB-9E855A72A649}" presName="dummy" presStyleCnt="0"/>
      <dgm:spPr/>
    </dgm:pt>
    <dgm:pt modelId="{7E1FF356-BCFC-4A31-88E9-4EAB3E2D27DD}" type="pres">
      <dgm:prSet presAssocID="{CAAE2E7A-97F6-41BA-9009-E99C61407A0D}" presName="sibTrans" presStyleLbl="sibTrans2D1" presStyleIdx="1" presStyleCnt="10"/>
      <dgm:spPr/>
    </dgm:pt>
    <dgm:pt modelId="{7084BF6A-EF9B-4B09-BE7C-98254640D296}" type="pres">
      <dgm:prSet presAssocID="{74CD8D12-D2E6-4FE1-BEC5-36A12E69C505}" presName="node" presStyleLbl="node1" presStyleIdx="2" presStyleCnt="10">
        <dgm:presLayoutVars>
          <dgm:bulletEnabled val="1"/>
        </dgm:presLayoutVars>
      </dgm:prSet>
      <dgm:spPr/>
    </dgm:pt>
    <dgm:pt modelId="{79C48DCE-F6E3-418B-A6B9-9B48712CCF10}" type="pres">
      <dgm:prSet presAssocID="{74CD8D12-D2E6-4FE1-BEC5-36A12E69C505}" presName="dummy" presStyleCnt="0"/>
      <dgm:spPr/>
    </dgm:pt>
    <dgm:pt modelId="{F1BA2E4D-D676-4875-B9A6-AC2DADFD9167}" type="pres">
      <dgm:prSet presAssocID="{5D45EDF2-F6CB-4DF4-B94B-26345148F4C9}" presName="sibTrans" presStyleLbl="sibTrans2D1" presStyleIdx="2" presStyleCnt="10"/>
      <dgm:spPr/>
    </dgm:pt>
    <dgm:pt modelId="{E7285DBB-E8C4-4835-88B8-8C4DA339D2F9}" type="pres">
      <dgm:prSet presAssocID="{A4FEFE0D-C927-4A79-BFA5-BCC0E48303CA}" presName="node" presStyleLbl="node1" presStyleIdx="3" presStyleCnt="10">
        <dgm:presLayoutVars>
          <dgm:bulletEnabled val="1"/>
        </dgm:presLayoutVars>
      </dgm:prSet>
      <dgm:spPr/>
    </dgm:pt>
    <dgm:pt modelId="{22A8F90B-80CF-4104-B5C3-C574E1E79693}" type="pres">
      <dgm:prSet presAssocID="{A4FEFE0D-C927-4A79-BFA5-BCC0E48303CA}" presName="dummy" presStyleCnt="0"/>
      <dgm:spPr/>
    </dgm:pt>
    <dgm:pt modelId="{180C8DCA-4CA4-455F-94EE-C708C2C0B786}" type="pres">
      <dgm:prSet presAssocID="{A84AF991-EC2F-400B-A298-CB31D7D5C830}" presName="sibTrans" presStyleLbl="sibTrans2D1" presStyleIdx="3" presStyleCnt="10"/>
      <dgm:spPr/>
    </dgm:pt>
    <dgm:pt modelId="{665B8E77-BED6-42B8-BBD9-4216B7CEEB24}" type="pres">
      <dgm:prSet presAssocID="{6C399617-275E-482C-B241-4578949490B4}" presName="node" presStyleLbl="node1" presStyleIdx="4" presStyleCnt="10">
        <dgm:presLayoutVars>
          <dgm:bulletEnabled val="1"/>
        </dgm:presLayoutVars>
      </dgm:prSet>
      <dgm:spPr/>
    </dgm:pt>
    <dgm:pt modelId="{F4617512-F037-4A06-B8CF-B86B1F468924}" type="pres">
      <dgm:prSet presAssocID="{6C399617-275E-482C-B241-4578949490B4}" presName="dummy" presStyleCnt="0"/>
      <dgm:spPr/>
    </dgm:pt>
    <dgm:pt modelId="{7D4585FF-852C-4090-BDB5-33F7233E6A16}" type="pres">
      <dgm:prSet presAssocID="{8AD5FFC8-A96A-4073-BD8F-D33C454CBA91}" presName="sibTrans" presStyleLbl="sibTrans2D1" presStyleIdx="4" presStyleCnt="10"/>
      <dgm:spPr/>
    </dgm:pt>
    <dgm:pt modelId="{D8E7487A-7289-4546-9C01-B097951FA1FD}" type="pres">
      <dgm:prSet presAssocID="{07EB57CF-1E26-4642-A70A-1ACEE76BC253}" presName="node" presStyleLbl="node1" presStyleIdx="5" presStyleCnt="10">
        <dgm:presLayoutVars>
          <dgm:bulletEnabled val="1"/>
        </dgm:presLayoutVars>
      </dgm:prSet>
      <dgm:spPr/>
    </dgm:pt>
    <dgm:pt modelId="{09AEF634-A267-427F-822D-7086EAF96EF1}" type="pres">
      <dgm:prSet presAssocID="{07EB57CF-1E26-4642-A70A-1ACEE76BC253}" presName="dummy" presStyleCnt="0"/>
      <dgm:spPr/>
    </dgm:pt>
    <dgm:pt modelId="{D038C482-EA46-4A03-B2A3-9910C1BA04FE}" type="pres">
      <dgm:prSet presAssocID="{1D59C258-F6B8-4C5F-B0AF-AA7217464060}" presName="sibTrans" presStyleLbl="sibTrans2D1" presStyleIdx="5" presStyleCnt="10"/>
      <dgm:spPr/>
    </dgm:pt>
    <dgm:pt modelId="{EAE584AB-ABF8-46FF-ACE6-9EF9D722624D}" type="pres">
      <dgm:prSet presAssocID="{DDE2CC15-F6DC-4825-827F-F9BB2BEB7091}" presName="node" presStyleLbl="node1" presStyleIdx="6" presStyleCnt="10">
        <dgm:presLayoutVars>
          <dgm:bulletEnabled val="1"/>
        </dgm:presLayoutVars>
      </dgm:prSet>
      <dgm:spPr/>
    </dgm:pt>
    <dgm:pt modelId="{BAD75657-157D-4F5A-B5D2-283A236A4E79}" type="pres">
      <dgm:prSet presAssocID="{DDE2CC15-F6DC-4825-827F-F9BB2BEB7091}" presName="dummy" presStyleCnt="0"/>
      <dgm:spPr/>
    </dgm:pt>
    <dgm:pt modelId="{C3E1523A-AEC9-4A96-819C-585DA0D62528}" type="pres">
      <dgm:prSet presAssocID="{2A4BAD35-DDB1-4EA8-8E70-D8F05E7531BB}" presName="sibTrans" presStyleLbl="sibTrans2D1" presStyleIdx="6" presStyleCnt="10"/>
      <dgm:spPr/>
    </dgm:pt>
    <dgm:pt modelId="{B13F7590-4ABF-48E0-BA91-1B1498263F14}" type="pres">
      <dgm:prSet presAssocID="{57A83F37-80CF-4A1D-BCA7-D1B3386A4840}" presName="node" presStyleLbl="node1" presStyleIdx="7" presStyleCnt="10">
        <dgm:presLayoutVars>
          <dgm:bulletEnabled val="1"/>
        </dgm:presLayoutVars>
      </dgm:prSet>
      <dgm:spPr/>
    </dgm:pt>
    <dgm:pt modelId="{A45466E9-AB10-4AEE-9C58-626BF0A75AEA}" type="pres">
      <dgm:prSet presAssocID="{57A83F37-80CF-4A1D-BCA7-D1B3386A4840}" presName="dummy" presStyleCnt="0"/>
      <dgm:spPr/>
    </dgm:pt>
    <dgm:pt modelId="{3331DB49-D0B9-4D7F-836E-B5718E434A21}" type="pres">
      <dgm:prSet presAssocID="{B5927C82-BEE8-4829-8763-D1A8721DEFEA}" presName="sibTrans" presStyleLbl="sibTrans2D1" presStyleIdx="7" presStyleCnt="10"/>
      <dgm:spPr/>
    </dgm:pt>
    <dgm:pt modelId="{A1867B0D-AEB4-4368-B2CD-8C06FBDABB92}" type="pres">
      <dgm:prSet presAssocID="{41268388-871E-4D13-8A4D-99D068D24F67}" presName="node" presStyleLbl="node1" presStyleIdx="8" presStyleCnt="10">
        <dgm:presLayoutVars>
          <dgm:bulletEnabled val="1"/>
        </dgm:presLayoutVars>
      </dgm:prSet>
      <dgm:spPr/>
    </dgm:pt>
    <dgm:pt modelId="{B0462549-3FA2-46E4-8301-5DE3F6306F5F}" type="pres">
      <dgm:prSet presAssocID="{41268388-871E-4D13-8A4D-99D068D24F67}" presName="dummy" presStyleCnt="0"/>
      <dgm:spPr/>
    </dgm:pt>
    <dgm:pt modelId="{7C1428F4-CD22-41D1-94EC-BC1CC16D6175}" type="pres">
      <dgm:prSet presAssocID="{D77D3A47-7CEC-48F4-9E45-F4470CACEB7E}" presName="sibTrans" presStyleLbl="sibTrans2D1" presStyleIdx="8" presStyleCnt="10"/>
      <dgm:spPr/>
    </dgm:pt>
    <dgm:pt modelId="{C6D11A2B-C43C-4A67-A420-EEB0E36FDE94}" type="pres">
      <dgm:prSet presAssocID="{87C5CC37-8119-42B4-8FD0-30AA09E974FE}" presName="node" presStyleLbl="node1" presStyleIdx="9" presStyleCnt="10">
        <dgm:presLayoutVars>
          <dgm:bulletEnabled val="1"/>
        </dgm:presLayoutVars>
      </dgm:prSet>
      <dgm:spPr/>
    </dgm:pt>
    <dgm:pt modelId="{FDE07D88-3A0E-41F0-A3FE-00C009B4FEBE}" type="pres">
      <dgm:prSet presAssocID="{87C5CC37-8119-42B4-8FD0-30AA09E974FE}" presName="dummy" presStyleCnt="0"/>
      <dgm:spPr/>
    </dgm:pt>
    <dgm:pt modelId="{CE2DA76C-4721-43C6-9D3F-1506D149108C}" type="pres">
      <dgm:prSet presAssocID="{5F2E18F5-037A-4BF5-8294-D5426B0A4445}" presName="sibTrans" presStyleLbl="sibTrans2D1" presStyleIdx="9" presStyleCnt="10"/>
      <dgm:spPr/>
    </dgm:pt>
  </dgm:ptLst>
  <dgm:cxnLst>
    <dgm:cxn modelId="{BE02A200-6106-46E7-8794-91C1EE15BB71}" type="presOf" srcId="{41268388-871E-4D13-8A4D-99D068D24F67}" destId="{A1867B0D-AEB4-4368-B2CD-8C06FBDABB92}" srcOrd="0" destOrd="0" presId="urn:microsoft.com/office/officeart/2005/8/layout/radial6"/>
    <dgm:cxn modelId="{0865E800-BA89-46B2-9C7E-C5D510868B7F}" type="presOf" srcId="{76565E15-B226-41B0-BEAB-9E855A72A649}" destId="{80F654BB-CB3D-484B-AF83-95C7E94C8983}" srcOrd="0" destOrd="0" presId="urn:microsoft.com/office/officeart/2005/8/layout/radial6"/>
    <dgm:cxn modelId="{61084703-36FB-48C1-AD73-969C0E86BC6A}" type="presOf" srcId="{1D59C258-F6B8-4C5F-B0AF-AA7217464060}" destId="{D038C482-EA46-4A03-B2A3-9910C1BA04FE}" srcOrd="0" destOrd="0" presId="urn:microsoft.com/office/officeart/2005/8/layout/radial6"/>
    <dgm:cxn modelId="{3FE4D70B-ED4F-4983-BB0A-D9EDC7C7D73C}" srcId="{C8EAC113-2C5E-4510-A698-12A2962B2D9E}" destId="{51B12418-0279-45E5-932C-EE8BF1D28AFB}" srcOrd="0" destOrd="0" parTransId="{3EE2D4D5-775C-49E2-971D-A4151F7BF647}" sibTransId="{B41EE2F0-8E66-469A-9CC8-FDCA65FE72CB}"/>
    <dgm:cxn modelId="{4283C410-9F20-4E84-8385-DA2E453F9EB1}" srcId="{C8EAC113-2C5E-4510-A698-12A2962B2D9E}" destId="{DDE2CC15-F6DC-4825-827F-F9BB2BEB7091}" srcOrd="6" destOrd="0" parTransId="{013D1B13-4ECC-4F38-9CEC-1D0223FC1AC3}" sibTransId="{2A4BAD35-DDB1-4EA8-8E70-D8F05E7531BB}"/>
    <dgm:cxn modelId="{00DBDF13-760A-4AAD-B4D6-AFA7594CA3F8}" type="presOf" srcId="{DDE2CC15-F6DC-4825-827F-F9BB2BEB7091}" destId="{EAE584AB-ABF8-46FF-ACE6-9EF9D722624D}" srcOrd="0" destOrd="0" presId="urn:microsoft.com/office/officeart/2005/8/layout/radial6"/>
    <dgm:cxn modelId="{F258F314-E140-4D9A-9109-C9D259BE7A5C}" srcId="{C8EAC113-2C5E-4510-A698-12A2962B2D9E}" destId="{41268388-871E-4D13-8A4D-99D068D24F67}" srcOrd="8" destOrd="0" parTransId="{D4E493CD-9099-4D08-AD18-F671DC2AB301}" sibTransId="{D77D3A47-7CEC-48F4-9E45-F4470CACEB7E}"/>
    <dgm:cxn modelId="{7DA8391A-4E54-4A31-9F5E-1F198614EC27}" type="presOf" srcId="{D77D3A47-7CEC-48F4-9E45-F4470CACEB7E}" destId="{7C1428F4-CD22-41D1-94EC-BC1CC16D6175}" srcOrd="0" destOrd="0" presId="urn:microsoft.com/office/officeart/2005/8/layout/radial6"/>
    <dgm:cxn modelId="{2D282A21-1EEF-4BB2-815E-F24737BF5689}" srcId="{C8EAC113-2C5E-4510-A698-12A2962B2D9E}" destId="{57A83F37-80CF-4A1D-BCA7-D1B3386A4840}" srcOrd="7" destOrd="0" parTransId="{E863C42C-134A-45D4-A7EA-38DEAEE3CC57}" sibTransId="{B5927C82-BEE8-4829-8763-D1A8721DEFEA}"/>
    <dgm:cxn modelId="{C6CAD92B-3967-4DB7-B679-833F86D1BD2A}" type="presOf" srcId="{10AAE004-20C6-4FF2-B24A-B50CC189F249}" destId="{348907BD-F5DD-471A-B15D-C6D33121213F}" srcOrd="0" destOrd="0" presId="urn:microsoft.com/office/officeart/2005/8/layout/radial6"/>
    <dgm:cxn modelId="{90B65A5B-46EA-4528-88FB-412AB7EE4256}" srcId="{C8EAC113-2C5E-4510-A698-12A2962B2D9E}" destId="{A4FEFE0D-C927-4A79-BFA5-BCC0E48303CA}" srcOrd="3" destOrd="0" parTransId="{37C2A51D-4747-403F-BD53-C67F3DD4C325}" sibTransId="{A84AF991-EC2F-400B-A298-CB31D7D5C830}"/>
    <dgm:cxn modelId="{AF878A5F-416C-4050-9DA9-4CB026573B59}" type="presOf" srcId="{74CD8D12-D2E6-4FE1-BEC5-36A12E69C505}" destId="{7084BF6A-EF9B-4B09-BE7C-98254640D296}" srcOrd="0" destOrd="0" presId="urn:microsoft.com/office/officeart/2005/8/layout/radial6"/>
    <dgm:cxn modelId="{74E03067-A652-4940-8F0D-C9BEFB47F2A6}" type="presOf" srcId="{C8EAC113-2C5E-4510-A698-12A2962B2D9E}" destId="{D7EE8193-ADE1-40F8-ACA9-7F76838EF7A4}" srcOrd="0" destOrd="0" presId="urn:microsoft.com/office/officeart/2005/8/layout/radial6"/>
    <dgm:cxn modelId="{EBF8B96B-2BB7-41FD-8472-58665EED09B1}" type="presOf" srcId="{A4FEFE0D-C927-4A79-BFA5-BCC0E48303CA}" destId="{E7285DBB-E8C4-4835-88B8-8C4DA339D2F9}" srcOrd="0" destOrd="0" presId="urn:microsoft.com/office/officeart/2005/8/layout/radial6"/>
    <dgm:cxn modelId="{8D894553-B6A9-4BDB-8B4E-7DA5A998B827}" srcId="{10AAE004-20C6-4FF2-B24A-B50CC189F249}" destId="{C8EAC113-2C5E-4510-A698-12A2962B2D9E}" srcOrd="0" destOrd="0" parTransId="{B13016B0-4EA8-4197-8FFF-8A00EB9F894C}" sibTransId="{1BF1D97A-DF31-4976-93A0-C0BD0CF01C57}"/>
    <dgm:cxn modelId="{DD2E8154-7819-41C5-A9AA-719AD813B06E}" type="presOf" srcId="{6C399617-275E-482C-B241-4578949490B4}" destId="{665B8E77-BED6-42B8-BBD9-4216B7CEEB24}" srcOrd="0" destOrd="0" presId="urn:microsoft.com/office/officeart/2005/8/layout/radial6"/>
    <dgm:cxn modelId="{0DD82C56-7A14-4E18-BD12-3C9A39EE351E}" type="presOf" srcId="{8AD5FFC8-A96A-4073-BD8F-D33C454CBA91}" destId="{7D4585FF-852C-4090-BDB5-33F7233E6A16}" srcOrd="0" destOrd="0" presId="urn:microsoft.com/office/officeart/2005/8/layout/radial6"/>
    <dgm:cxn modelId="{A9766A76-D888-429A-AB1E-542072DF7323}" type="presOf" srcId="{57A83F37-80CF-4A1D-BCA7-D1B3386A4840}" destId="{B13F7590-4ABF-48E0-BA91-1B1498263F14}" srcOrd="0" destOrd="0" presId="urn:microsoft.com/office/officeart/2005/8/layout/radial6"/>
    <dgm:cxn modelId="{B1E1827D-CDC9-495C-A6B0-02A74640D3C9}" type="presOf" srcId="{B5927C82-BEE8-4829-8763-D1A8721DEFEA}" destId="{3331DB49-D0B9-4D7F-836E-B5718E434A21}" srcOrd="0" destOrd="0" presId="urn:microsoft.com/office/officeart/2005/8/layout/radial6"/>
    <dgm:cxn modelId="{69941D8A-7FC5-4FA2-A956-ADC36148FE62}" srcId="{C8EAC113-2C5E-4510-A698-12A2962B2D9E}" destId="{74CD8D12-D2E6-4FE1-BEC5-36A12E69C505}" srcOrd="2" destOrd="0" parTransId="{4753BEDB-1877-4E66-BB7C-EF7202F17762}" sibTransId="{5D45EDF2-F6CB-4DF4-B94B-26345148F4C9}"/>
    <dgm:cxn modelId="{896B6592-54B8-46A7-BED9-0C85F29ADD77}" type="presOf" srcId="{87C5CC37-8119-42B4-8FD0-30AA09E974FE}" destId="{C6D11A2B-C43C-4A67-A420-EEB0E36FDE94}" srcOrd="0" destOrd="0" presId="urn:microsoft.com/office/officeart/2005/8/layout/radial6"/>
    <dgm:cxn modelId="{D3B34698-6114-45F6-9AC4-B2A4A60CFA1D}" type="presOf" srcId="{5D45EDF2-F6CB-4DF4-B94B-26345148F4C9}" destId="{F1BA2E4D-D676-4875-B9A6-AC2DADFD9167}" srcOrd="0" destOrd="0" presId="urn:microsoft.com/office/officeart/2005/8/layout/radial6"/>
    <dgm:cxn modelId="{A8F9359D-72E5-419C-8E28-0CC708BFCDA8}" type="presOf" srcId="{5F2E18F5-037A-4BF5-8294-D5426B0A4445}" destId="{CE2DA76C-4721-43C6-9D3F-1506D149108C}" srcOrd="0" destOrd="0" presId="urn:microsoft.com/office/officeart/2005/8/layout/radial6"/>
    <dgm:cxn modelId="{BDF9BEB4-8C04-4EBC-9A10-2D2763A6003C}" type="presOf" srcId="{07EB57CF-1E26-4642-A70A-1ACEE76BC253}" destId="{D8E7487A-7289-4546-9C01-B097951FA1FD}" srcOrd="0" destOrd="0" presId="urn:microsoft.com/office/officeart/2005/8/layout/radial6"/>
    <dgm:cxn modelId="{BCF168B8-2808-4E83-8077-16591F13263E}" type="presOf" srcId="{2A4BAD35-DDB1-4EA8-8E70-D8F05E7531BB}" destId="{C3E1523A-AEC9-4A96-819C-585DA0D62528}" srcOrd="0" destOrd="0" presId="urn:microsoft.com/office/officeart/2005/8/layout/radial6"/>
    <dgm:cxn modelId="{81060BBD-B4DF-4CB6-B71F-A6E351F219E4}" type="presOf" srcId="{A84AF991-EC2F-400B-A298-CB31D7D5C830}" destId="{180C8DCA-4CA4-455F-94EE-C708C2C0B786}" srcOrd="0" destOrd="0" presId="urn:microsoft.com/office/officeart/2005/8/layout/radial6"/>
    <dgm:cxn modelId="{0851EABF-061F-4DDC-9C2E-ACA8C9845AB0}" srcId="{C8EAC113-2C5E-4510-A698-12A2962B2D9E}" destId="{87C5CC37-8119-42B4-8FD0-30AA09E974FE}" srcOrd="9" destOrd="0" parTransId="{24408918-7D77-4A4F-B310-1C50A24BD1E8}" sibTransId="{5F2E18F5-037A-4BF5-8294-D5426B0A4445}"/>
    <dgm:cxn modelId="{23634AC9-B6F8-4DDE-84D6-FB83F2D9F942}" srcId="{C8EAC113-2C5E-4510-A698-12A2962B2D9E}" destId="{07EB57CF-1E26-4642-A70A-1ACEE76BC253}" srcOrd="5" destOrd="0" parTransId="{A63DC845-BC6C-48D2-9328-DB245F1FA5C5}" sibTransId="{1D59C258-F6B8-4C5F-B0AF-AA7217464060}"/>
    <dgm:cxn modelId="{254955C9-FFBE-4ADE-AEBC-86C3C061B0A8}" srcId="{C8EAC113-2C5E-4510-A698-12A2962B2D9E}" destId="{76565E15-B226-41B0-BEAB-9E855A72A649}" srcOrd="1" destOrd="0" parTransId="{6C30A1C1-694E-44FE-8746-C14A906377FE}" sibTransId="{CAAE2E7A-97F6-41BA-9009-E99C61407A0D}"/>
    <dgm:cxn modelId="{4CD2B4CD-DC18-45EB-8729-9B654AD53EC3}" srcId="{C8EAC113-2C5E-4510-A698-12A2962B2D9E}" destId="{6C399617-275E-482C-B241-4578949490B4}" srcOrd="4" destOrd="0" parTransId="{EA60936B-16E6-45D5-9EAA-0BE4EDD76523}" sibTransId="{8AD5FFC8-A96A-4073-BD8F-D33C454CBA91}"/>
    <dgm:cxn modelId="{F39C00D8-914F-4C2B-9492-E6DA5CADB10A}" type="presOf" srcId="{B41EE2F0-8E66-469A-9CC8-FDCA65FE72CB}" destId="{12EB5226-1CDA-4098-A041-5D17D12C7DDD}" srcOrd="0" destOrd="0" presId="urn:microsoft.com/office/officeart/2005/8/layout/radial6"/>
    <dgm:cxn modelId="{D9C0B4ED-4308-4109-AD96-BF6623D90E85}" type="presOf" srcId="{CAAE2E7A-97F6-41BA-9009-E99C61407A0D}" destId="{7E1FF356-BCFC-4A31-88E9-4EAB3E2D27DD}" srcOrd="0" destOrd="0" presId="urn:microsoft.com/office/officeart/2005/8/layout/radial6"/>
    <dgm:cxn modelId="{AB604DF2-2240-4719-AB4D-6911772E3DDC}" type="presOf" srcId="{51B12418-0279-45E5-932C-EE8BF1D28AFB}" destId="{41D5FCD4-9C6A-40F4-B60F-B5999EF4B2BD}" srcOrd="0" destOrd="0" presId="urn:microsoft.com/office/officeart/2005/8/layout/radial6"/>
    <dgm:cxn modelId="{F13A0CE1-69C3-42DC-BE89-C20876F31DD6}" type="presParOf" srcId="{348907BD-F5DD-471A-B15D-C6D33121213F}" destId="{D7EE8193-ADE1-40F8-ACA9-7F76838EF7A4}" srcOrd="0" destOrd="0" presId="urn:microsoft.com/office/officeart/2005/8/layout/radial6"/>
    <dgm:cxn modelId="{98CB1EEF-9B5E-4D04-AD2C-F3681434C52A}" type="presParOf" srcId="{348907BD-F5DD-471A-B15D-C6D33121213F}" destId="{41D5FCD4-9C6A-40F4-B60F-B5999EF4B2BD}" srcOrd="1" destOrd="0" presId="urn:microsoft.com/office/officeart/2005/8/layout/radial6"/>
    <dgm:cxn modelId="{2F42C14A-4527-4F23-97E9-A3FAC50E672B}" type="presParOf" srcId="{348907BD-F5DD-471A-B15D-C6D33121213F}" destId="{161722F1-279F-4AD8-A05C-B50B5DCEE1ED}" srcOrd="2" destOrd="0" presId="urn:microsoft.com/office/officeart/2005/8/layout/radial6"/>
    <dgm:cxn modelId="{542947DD-D1C8-44AC-AF45-4508BEBD4FA0}" type="presParOf" srcId="{348907BD-F5DD-471A-B15D-C6D33121213F}" destId="{12EB5226-1CDA-4098-A041-5D17D12C7DDD}" srcOrd="3" destOrd="0" presId="urn:microsoft.com/office/officeart/2005/8/layout/radial6"/>
    <dgm:cxn modelId="{4624C4CB-F439-497B-BC08-BEDA397D7FED}" type="presParOf" srcId="{348907BD-F5DD-471A-B15D-C6D33121213F}" destId="{80F654BB-CB3D-484B-AF83-95C7E94C8983}" srcOrd="4" destOrd="0" presId="urn:microsoft.com/office/officeart/2005/8/layout/radial6"/>
    <dgm:cxn modelId="{DABEB3B6-DB4B-438F-8B48-E86E0C176E82}" type="presParOf" srcId="{348907BD-F5DD-471A-B15D-C6D33121213F}" destId="{DE1422B6-271A-491E-A4B6-3463CD26D9DE}" srcOrd="5" destOrd="0" presId="urn:microsoft.com/office/officeart/2005/8/layout/radial6"/>
    <dgm:cxn modelId="{84128A4C-A4FE-4313-AA56-C069A0A8904C}" type="presParOf" srcId="{348907BD-F5DD-471A-B15D-C6D33121213F}" destId="{7E1FF356-BCFC-4A31-88E9-4EAB3E2D27DD}" srcOrd="6" destOrd="0" presId="urn:microsoft.com/office/officeart/2005/8/layout/radial6"/>
    <dgm:cxn modelId="{F3B7BBE2-280C-4CDE-9436-4F6076F800FC}" type="presParOf" srcId="{348907BD-F5DD-471A-B15D-C6D33121213F}" destId="{7084BF6A-EF9B-4B09-BE7C-98254640D296}" srcOrd="7" destOrd="0" presId="urn:microsoft.com/office/officeart/2005/8/layout/radial6"/>
    <dgm:cxn modelId="{E8372B68-A870-4BEF-A7BB-97AC0B3E6D9F}" type="presParOf" srcId="{348907BD-F5DD-471A-B15D-C6D33121213F}" destId="{79C48DCE-F6E3-418B-A6B9-9B48712CCF10}" srcOrd="8" destOrd="0" presId="urn:microsoft.com/office/officeart/2005/8/layout/radial6"/>
    <dgm:cxn modelId="{70345562-CA03-415D-A2A4-3FB419006667}" type="presParOf" srcId="{348907BD-F5DD-471A-B15D-C6D33121213F}" destId="{F1BA2E4D-D676-4875-B9A6-AC2DADFD9167}" srcOrd="9" destOrd="0" presId="urn:microsoft.com/office/officeart/2005/8/layout/radial6"/>
    <dgm:cxn modelId="{EFD8492C-4320-43AE-8701-9D965D9EC5CF}" type="presParOf" srcId="{348907BD-F5DD-471A-B15D-C6D33121213F}" destId="{E7285DBB-E8C4-4835-88B8-8C4DA339D2F9}" srcOrd="10" destOrd="0" presId="urn:microsoft.com/office/officeart/2005/8/layout/radial6"/>
    <dgm:cxn modelId="{14E73AE6-6DE4-4457-AF75-149AB73D1D10}" type="presParOf" srcId="{348907BD-F5DD-471A-B15D-C6D33121213F}" destId="{22A8F90B-80CF-4104-B5C3-C574E1E79693}" srcOrd="11" destOrd="0" presId="urn:microsoft.com/office/officeart/2005/8/layout/radial6"/>
    <dgm:cxn modelId="{606A74D9-E62D-4D31-8826-4921070DD066}" type="presParOf" srcId="{348907BD-F5DD-471A-B15D-C6D33121213F}" destId="{180C8DCA-4CA4-455F-94EE-C708C2C0B786}" srcOrd="12" destOrd="0" presId="urn:microsoft.com/office/officeart/2005/8/layout/radial6"/>
    <dgm:cxn modelId="{396CA740-E745-4F4C-977B-AE237EB3BB2F}" type="presParOf" srcId="{348907BD-F5DD-471A-B15D-C6D33121213F}" destId="{665B8E77-BED6-42B8-BBD9-4216B7CEEB24}" srcOrd="13" destOrd="0" presId="urn:microsoft.com/office/officeart/2005/8/layout/radial6"/>
    <dgm:cxn modelId="{4016EA01-028E-439D-A36E-B3ECF84C7743}" type="presParOf" srcId="{348907BD-F5DD-471A-B15D-C6D33121213F}" destId="{F4617512-F037-4A06-B8CF-B86B1F468924}" srcOrd="14" destOrd="0" presId="urn:microsoft.com/office/officeart/2005/8/layout/radial6"/>
    <dgm:cxn modelId="{B70B6975-0D6D-4302-B9BB-FE540944029C}" type="presParOf" srcId="{348907BD-F5DD-471A-B15D-C6D33121213F}" destId="{7D4585FF-852C-4090-BDB5-33F7233E6A16}" srcOrd="15" destOrd="0" presId="urn:microsoft.com/office/officeart/2005/8/layout/radial6"/>
    <dgm:cxn modelId="{DAF57DD6-EBB3-44AC-88BC-764573549FEE}" type="presParOf" srcId="{348907BD-F5DD-471A-B15D-C6D33121213F}" destId="{D8E7487A-7289-4546-9C01-B097951FA1FD}" srcOrd="16" destOrd="0" presId="urn:microsoft.com/office/officeart/2005/8/layout/radial6"/>
    <dgm:cxn modelId="{0C55CB65-2B02-4D06-ABA8-83173B04EC18}" type="presParOf" srcId="{348907BD-F5DD-471A-B15D-C6D33121213F}" destId="{09AEF634-A267-427F-822D-7086EAF96EF1}" srcOrd="17" destOrd="0" presId="urn:microsoft.com/office/officeart/2005/8/layout/radial6"/>
    <dgm:cxn modelId="{D2DF991F-E544-43E1-930C-3EB77D9AC87A}" type="presParOf" srcId="{348907BD-F5DD-471A-B15D-C6D33121213F}" destId="{D038C482-EA46-4A03-B2A3-9910C1BA04FE}" srcOrd="18" destOrd="0" presId="urn:microsoft.com/office/officeart/2005/8/layout/radial6"/>
    <dgm:cxn modelId="{BDE8EBF5-C4E6-49AB-8ED3-D1A33C3F7B88}" type="presParOf" srcId="{348907BD-F5DD-471A-B15D-C6D33121213F}" destId="{EAE584AB-ABF8-46FF-ACE6-9EF9D722624D}" srcOrd="19" destOrd="0" presId="urn:microsoft.com/office/officeart/2005/8/layout/radial6"/>
    <dgm:cxn modelId="{95197882-98E8-4D74-BF59-DA4B4A19C089}" type="presParOf" srcId="{348907BD-F5DD-471A-B15D-C6D33121213F}" destId="{BAD75657-157D-4F5A-B5D2-283A236A4E79}" srcOrd="20" destOrd="0" presId="urn:microsoft.com/office/officeart/2005/8/layout/radial6"/>
    <dgm:cxn modelId="{A5A8A770-C8E4-4E32-97C1-52E4F7050B37}" type="presParOf" srcId="{348907BD-F5DD-471A-B15D-C6D33121213F}" destId="{C3E1523A-AEC9-4A96-819C-585DA0D62528}" srcOrd="21" destOrd="0" presId="urn:microsoft.com/office/officeart/2005/8/layout/radial6"/>
    <dgm:cxn modelId="{2D356082-DE48-4D7E-9C4D-4465EBBE9FA2}" type="presParOf" srcId="{348907BD-F5DD-471A-B15D-C6D33121213F}" destId="{B13F7590-4ABF-48E0-BA91-1B1498263F14}" srcOrd="22" destOrd="0" presId="urn:microsoft.com/office/officeart/2005/8/layout/radial6"/>
    <dgm:cxn modelId="{C45E3955-687A-4688-A3DF-CC30254FF946}" type="presParOf" srcId="{348907BD-F5DD-471A-B15D-C6D33121213F}" destId="{A45466E9-AB10-4AEE-9C58-626BF0A75AEA}" srcOrd="23" destOrd="0" presId="urn:microsoft.com/office/officeart/2005/8/layout/radial6"/>
    <dgm:cxn modelId="{5397FADA-79DC-4C4C-B17C-55CB1E3D1904}" type="presParOf" srcId="{348907BD-F5DD-471A-B15D-C6D33121213F}" destId="{3331DB49-D0B9-4D7F-836E-B5718E434A21}" srcOrd="24" destOrd="0" presId="urn:microsoft.com/office/officeart/2005/8/layout/radial6"/>
    <dgm:cxn modelId="{A3C95F26-FA6E-421C-8502-F3866327ED98}" type="presParOf" srcId="{348907BD-F5DD-471A-B15D-C6D33121213F}" destId="{A1867B0D-AEB4-4368-B2CD-8C06FBDABB92}" srcOrd="25" destOrd="0" presId="urn:microsoft.com/office/officeart/2005/8/layout/radial6"/>
    <dgm:cxn modelId="{C4A14498-0FDA-4775-8804-C0BD896DAE8C}" type="presParOf" srcId="{348907BD-F5DD-471A-B15D-C6D33121213F}" destId="{B0462549-3FA2-46E4-8301-5DE3F6306F5F}" srcOrd="26" destOrd="0" presId="urn:microsoft.com/office/officeart/2005/8/layout/radial6"/>
    <dgm:cxn modelId="{2BC2947B-7019-4FA3-9EC1-7F8931FA5FD1}" type="presParOf" srcId="{348907BD-F5DD-471A-B15D-C6D33121213F}" destId="{7C1428F4-CD22-41D1-94EC-BC1CC16D6175}" srcOrd="27" destOrd="0" presId="urn:microsoft.com/office/officeart/2005/8/layout/radial6"/>
    <dgm:cxn modelId="{377CCBEC-465F-450C-8BC2-1A9A79ABE28F}" type="presParOf" srcId="{348907BD-F5DD-471A-B15D-C6D33121213F}" destId="{C6D11A2B-C43C-4A67-A420-EEB0E36FDE94}" srcOrd="28" destOrd="0" presId="urn:microsoft.com/office/officeart/2005/8/layout/radial6"/>
    <dgm:cxn modelId="{D023EF42-FF52-459C-9C3F-A665B3935C96}" type="presParOf" srcId="{348907BD-F5DD-471A-B15D-C6D33121213F}" destId="{FDE07D88-3A0E-41F0-A3FE-00C009B4FEBE}" srcOrd="29" destOrd="0" presId="urn:microsoft.com/office/officeart/2005/8/layout/radial6"/>
    <dgm:cxn modelId="{70C2B1FF-45AC-4932-90E4-A627221A794C}" type="presParOf" srcId="{348907BD-F5DD-471A-B15D-C6D33121213F}" destId="{CE2DA76C-4721-43C6-9D3F-1506D149108C}" srcOrd="30"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F7B8DB4-4124-46EF-B650-23982A46D740}" type="doc">
      <dgm:prSet loTypeId="urn:microsoft.com/office/officeart/2005/8/layout/equation1" loCatId="relationship" qsTypeId="urn:microsoft.com/office/officeart/2005/8/quickstyle/simple1" qsCatId="simple" csTypeId="urn:microsoft.com/office/officeart/2005/8/colors/accent2_2" csCatId="accent2" phldr="1"/>
      <dgm:spPr/>
      <dgm:t>
        <a:bodyPr/>
        <a:lstStyle/>
        <a:p>
          <a:endParaRPr lang="en-US"/>
        </a:p>
      </dgm:t>
    </dgm:pt>
    <dgm:pt modelId="{99476691-6149-4832-B727-1B2C14604EE9}">
      <dgm:prSet custT="1">
        <dgm:style>
          <a:lnRef idx="2">
            <a:schemeClr val="dk1"/>
          </a:lnRef>
          <a:fillRef idx="1">
            <a:schemeClr val="lt1"/>
          </a:fillRef>
          <a:effectRef idx="0">
            <a:schemeClr val="dk1"/>
          </a:effectRef>
          <a:fontRef idx="minor">
            <a:schemeClr val="dk1"/>
          </a:fontRef>
        </dgm:style>
      </dgm:prSet>
      <dgm:spPr/>
      <dgm:t>
        <a:bodyPr/>
        <a:lstStyle/>
        <a:p>
          <a:pPr algn="l"/>
          <a:r>
            <a:rPr lang="pt-BR" sz="2000" b="0" i="0" dirty="0"/>
            <a:t>Na </a:t>
          </a:r>
          <a:r>
            <a:rPr lang="pt-BR" sz="2000" b="1" i="0" u="none" dirty="0">
              <a:uFillTx/>
            </a:rPr>
            <a:t>análise preliminar</a:t>
          </a:r>
          <a:r>
            <a:rPr lang="pt-BR" sz="2000" b="1" i="0" u="none" dirty="0"/>
            <a:t> </a:t>
          </a:r>
          <a:r>
            <a:rPr lang="pt-BR" sz="2000" b="0" i="0" u="sng" dirty="0"/>
            <a:t>não se faz juízo de valor</a:t>
          </a:r>
          <a:r>
            <a:rPr lang="pt-BR" sz="2000" b="0" i="0" dirty="0"/>
            <a:t> acerca dos fatos narrados, e sim a avaliação da </a:t>
          </a:r>
          <a:r>
            <a:rPr lang="pt-BR" sz="2000" b="1" i="0" u="none" dirty="0">
              <a:effectLst>
                <a:outerShdw blurRad="38100" dist="38100" dir="2700000" algn="tl">
                  <a:srgbClr val="000000">
                    <a:alpha val="43137"/>
                  </a:srgbClr>
                </a:outerShdw>
              </a:effectLst>
              <a:uFillTx/>
            </a:rPr>
            <a:t>existência de elementos de convicção</a:t>
          </a:r>
          <a:r>
            <a:rPr lang="pt-BR" sz="2000" b="1" i="0" u="none" dirty="0">
              <a:effectLst>
                <a:outerShdw blurRad="38100" dist="38100" dir="2700000" algn="tl">
                  <a:srgbClr val="000000">
                    <a:alpha val="43137"/>
                  </a:srgbClr>
                </a:outerShdw>
              </a:effectLst>
            </a:rPr>
            <a:t> </a:t>
          </a:r>
          <a:r>
            <a:rPr lang="pt-BR" sz="2000" b="0" i="0" dirty="0"/>
            <a:t>sobre a aptidão da denúncia para apuração.</a:t>
          </a:r>
          <a:endParaRPr lang="en-US" sz="2000" b="0" i="0" dirty="0"/>
        </a:p>
      </dgm:t>
    </dgm:pt>
    <dgm:pt modelId="{ABAF1759-1726-42A7-8F0E-4DEB875ACDA5}" type="parTrans" cxnId="{2A0363FC-1194-49FB-832C-765CE287DFE7}">
      <dgm:prSet/>
      <dgm:spPr/>
      <dgm:t>
        <a:bodyPr/>
        <a:lstStyle/>
        <a:p>
          <a:endParaRPr lang="en-US"/>
        </a:p>
      </dgm:t>
    </dgm:pt>
    <dgm:pt modelId="{48E649D1-966F-47B8-8475-AE4150C0445E}" type="sibTrans" cxnId="{2A0363FC-1194-49FB-832C-765CE287DFE7}">
      <dgm:prSet/>
      <dgm:spPr/>
      <dgm:t>
        <a:bodyPr/>
        <a:lstStyle/>
        <a:p>
          <a:endParaRPr lang="en-US"/>
        </a:p>
      </dgm:t>
    </dgm:pt>
    <dgm:pt modelId="{6A2A62A4-81BE-4E33-8F8E-E1C7F8C2392B}">
      <dgm:prSet custT="1">
        <dgm:style>
          <a:lnRef idx="2">
            <a:schemeClr val="dk1"/>
          </a:lnRef>
          <a:fillRef idx="1">
            <a:schemeClr val="lt1"/>
          </a:fillRef>
          <a:effectRef idx="0">
            <a:schemeClr val="dk1"/>
          </a:effectRef>
          <a:fontRef idx="minor">
            <a:schemeClr val="dk1"/>
          </a:fontRef>
        </dgm:style>
      </dgm:prSet>
      <dgm:spPr/>
      <dgm:t>
        <a:bodyPr/>
        <a:lstStyle/>
        <a:p>
          <a:pPr algn="l"/>
          <a:r>
            <a:rPr lang="pt-BR" sz="2000" b="0" i="0" dirty="0"/>
            <a:t>A análise preliminar serve para </a:t>
          </a:r>
          <a:r>
            <a:rPr lang="pt-BR" sz="2000" b="1" i="0" dirty="0">
              <a:effectLst>
                <a:outerShdw blurRad="38100" dist="38100" dir="2700000" algn="tl">
                  <a:srgbClr val="000000">
                    <a:alpha val="43137"/>
                  </a:srgbClr>
                </a:outerShdw>
              </a:effectLst>
            </a:rPr>
            <a:t>verificar se</a:t>
          </a:r>
          <a:r>
            <a:rPr lang="pt-BR" sz="2000" b="0" i="0" dirty="0"/>
            <a:t>, diante das informações apresentadas pelo usuário, </a:t>
          </a:r>
          <a:r>
            <a:rPr lang="pt-BR" sz="2000" b="1" i="0" dirty="0">
              <a:effectLst>
                <a:outerShdw blurRad="38100" dist="38100" dir="2700000" algn="tl">
                  <a:srgbClr val="000000">
                    <a:alpha val="43137"/>
                  </a:srgbClr>
                </a:outerShdw>
              </a:effectLst>
            </a:rPr>
            <a:t>é possível dar início ao procedimento de apuração</a:t>
          </a:r>
          <a:r>
            <a:rPr lang="pt-BR" sz="2000" b="0" i="0" dirty="0"/>
            <a:t>.</a:t>
          </a:r>
          <a:endParaRPr lang="en-US" sz="2000" b="0" i="0" dirty="0"/>
        </a:p>
      </dgm:t>
    </dgm:pt>
    <dgm:pt modelId="{C973CF8A-E19E-4820-881B-03BF48C963C1}" type="parTrans" cxnId="{6FB2C939-E94D-4919-9D23-C8A51ABED2C4}">
      <dgm:prSet/>
      <dgm:spPr/>
      <dgm:t>
        <a:bodyPr/>
        <a:lstStyle/>
        <a:p>
          <a:endParaRPr lang="en-US"/>
        </a:p>
      </dgm:t>
    </dgm:pt>
    <dgm:pt modelId="{45B85F77-A10D-4D51-A3A3-D8AAD6E82EA3}" type="sibTrans" cxnId="{6FB2C939-E94D-4919-9D23-C8A51ABED2C4}">
      <dgm:prSet/>
      <dgm:spPr/>
      <dgm:t>
        <a:bodyPr/>
        <a:lstStyle/>
        <a:p>
          <a:endParaRPr lang="en-US"/>
        </a:p>
      </dgm:t>
    </dgm:pt>
    <dgm:pt modelId="{E14FA35B-570F-4E6E-96D0-1FA52078CD7C}" type="pres">
      <dgm:prSet presAssocID="{7F7B8DB4-4124-46EF-B650-23982A46D740}" presName="linearFlow" presStyleCnt="0">
        <dgm:presLayoutVars>
          <dgm:dir/>
          <dgm:resizeHandles val="exact"/>
        </dgm:presLayoutVars>
      </dgm:prSet>
      <dgm:spPr/>
    </dgm:pt>
    <dgm:pt modelId="{1C3E1E13-F493-4737-890E-A6C567D31F5D}" type="pres">
      <dgm:prSet presAssocID="{99476691-6149-4832-B727-1B2C14604EE9}" presName="node" presStyleLbl="node1" presStyleIdx="0" presStyleCnt="2" custScaleX="176271" custScaleY="153212" custLinFactX="5047" custLinFactNeighborX="100000" custLinFactNeighborY="2800">
        <dgm:presLayoutVars>
          <dgm:bulletEnabled val="1"/>
        </dgm:presLayoutVars>
      </dgm:prSet>
      <dgm:spPr>
        <a:prstGeom prst="roundRect">
          <a:avLst/>
        </a:prstGeom>
      </dgm:spPr>
    </dgm:pt>
    <dgm:pt modelId="{DA88AE8A-081E-43C3-A3A8-E55476950B19}" type="pres">
      <dgm:prSet presAssocID="{48E649D1-966F-47B8-8475-AE4150C0445E}" presName="spacerL" presStyleCnt="0"/>
      <dgm:spPr/>
    </dgm:pt>
    <dgm:pt modelId="{F8E48D7C-48C2-4A18-913E-B242FF17E1A3}" type="pres">
      <dgm:prSet presAssocID="{48E649D1-966F-47B8-8475-AE4150C0445E}" presName="sibTrans" presStyleLbl="sibTrans2D1" presStyleIdx="0" presStyleCnt="1" custScaleX="84729" custScaleY="80633" custLinFactNeighborX="32830" custLinFactNeighborY="5963"/>
      <dgm:spPr/>
    </dgm:pt>
    <dgm:pt modelId="{7439C9A3-2DC8-4C6D-A1DD-038167FC0A35}" type="pres">
      <dgm:prSet presAssocID="{48E649D1-966F-47B8-8475-AE4150C0445E}" presName="spacerR" presStyleCnt="0"/>
      <dgm:spPr/>
    </dgm:pt>
    <dgm:pt modelId="{180E4461-94DC-4EA2-A510-BF66AB3ACD39}" type="pres">
      <dgm:prSet presAssocID="{6A2A62A4-81BE-4E33-8F8E-E1C7F8C2392B}" presName="node" presStyleLbl="node1" presStyleIdx="1" presStyleCnt="2" custScaleX="163435" custScaleY="153127" custLinFactNeighborX="-95477" custLinFactNeighborY="4600">
        <dgm:presLayoutVars>
          <dgm:bulletEnabled val="1"/>
        </dgm:presLayoutVars>
      </dgm:prSet>
      <dgm:spPr>
        <a:prstGeom prst="roundRect">
          <a:avLst/>
        </a:prstGeom>
      </dgm:spPr>
    </dgm:pt>
  </dgm:ptLst>
  <dgm:cxnLst>
    <dgm:cxn modelId="{6FB2C939-E94D-4919-9D23-C8A51ABED2C4}" srcId="{7F7B8DB4-4124-46EF-B650-23982A46D740}" destId="{6A2A62A4-81BE-4E33-8F8E-E1C7F8C2392B}" srcOrd="1" destOrd="0" parTransId="{C973CF8A-E19E-4820-881B-03BF48C963C1}" sibTransId="{45B85F77-A10D-4D51-A3A3-D8AAD6E82EA3}"/>
    <dgm:cxn modelId="{687B367C-E5E1-4FE6-923C-7929753239D3}" type="presOf" srcId="{6A2A62A4-81BE-4E33-8F8E-E1C7F8C2392B}" destId="{180E4461-94DC-4EA2-A510-BF66AB3ACD39}" srcOrd="0" destOrd="0" presId="urn:microsoft.com/office/officeart/2005/8/layout/equation1"/>
    <dgm:cxn modelId="{10718E9D-C4AE-450A-B2DD-D09AD9738076}" type="presOf" srcId="{7F7B8DB4-4124-46EF-B650-23982A46D740}" destId="{E14FA35B-570F-4E6E-96D0-1FA52078CD7C}" srcOrd="0" destOrd="0" presId="urn:microsoft.com/office/officeart/2005/8/layout/equation1"/>
    <dgm:cxn modelId="{3547DDC1-715F-4623-8F5C-3793D1546A02}" type="presOf" srcId="{99476691-6149-4832-B727-1B2C14604EE9}" destId="{1C3E1E13-F493-4737-890E-A6C567D31F5D}" srcOrd="0" destOrd="0" presId="urn:microsoft.com/office/officeart/2005/8/layout/equation1"/>
    <dgm:cxn modelId="{C9BED3C3-8B96-471B-B5C3-FDCA46329BCA}" type="presOf" srcId="{48E649D1-966F-47B8-8475-AE4150C0445E}" destId="{F8E48D7C-48C2-4A18-913E-B242FF17E1A3}" srcOrd="0" destOrd="0" presId="urn:microsoft.com/office/officeart/2005/8/layout/equation1"/>
    <dgm:cxn modelId="{2A0363FC-1194-49FB-832C-765CE287DFE7}" srcId="{7F7B8DB4-4124-46EF-B650-23982A46D740}" destId="{99476691-6149-4832-B727-1B2C14604EE9}" srcOrd="0" destOrd="0" parTransId="{ABAF1759-1726-42A7-8F0E-4DEB875ACDA5}" sibTransId="{48E649D1-966F-47B8-8475-AE4150C0445E}"/>
    <dgm:cxn modelId="{7D287985-D540-4CC8-9A49-DBC5EC6E84C7}" type="presParOf" srcId="{E14FA35B-570F-4E6E-96D0-1FA52078CD7C}" destId="{1C3E1E13-F493-4737-890E-A6C567D31F5D}" srcOrd="0" destOrd="0" presId="urn:microsoft.com/office/officeart/2005/8/layout/equation1"/>
    <dgm:cxn modelId="{C54C2568-4BA0-41C1-9156-FD2DFBFBA01E}" type="presParOf" srcId="{E14FA35B-570F-4E6E-96D0-1FA52078CD7C}" destId="{DA88AE8A-081E-43C3-A3A8-E55476950B19}" srcOrd="1" destOrd="0" presId="urn:microsoft.com/office/officeart/2005/8/layout/equation1"/>
    <dgm:cxn modelId="{4F012DD0-52E9-47A3-ABCE-E992EE810E1F}" type="presParOf" srcId="{E14FA35B-570F-4E6E-96D0-1FA52078CD7C}" destId="{F8E48D7C-48C2-4A18-913E-B242FF17E1A3}" srcOrd="2" destOrd="0" presId="urn:microsoft.com/office/officeart/2005/8/layout/equation1"/>
    <dgm:cxn modelId="{E1C2ABE0-13FF-4901-B0E6-4C7CDCE33985}" type="presParOf" srcId="{E14FA35B-570F-4E6E-96D0-1FA52078CD7C}" destId="{7439C9A3-2DC8-4C6D-A1DD-038167FC0A35}" srcOrd="3" destOrd="0" presId="urn:microsoft.com/office/officeart/2005/8/layout/equation1"/>
    <dgm:cxn modelId="{AD3630D1-00E1-48D8-84C6-2071A6F731F6}" type="presParOf" srcId="{E14FA35B-570F-4E6E-96D0-1FA52078CD7C}" destId="{180E4461-94DC-4EA2-A510-BF66AB3ACD39}" srcOrd="4"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3252F02-1CCE-4F90-92C9-3728C016A663}" type="doc">
      <dgm:prSet loTypeId="urn:microsoft.com/office/officeart/2016/7/layout/BasicProcessNew" loCatId="process" qsTypeId="urn:microsoft.com/office/officeart/2005/8/quickstyle/simple1" qsCatId="simple" csTypeId="urn:microsoft.com/office/officeart/2005/8/colors/accent2_3" csCatId="accent2" phldr="1"/>
      <dgm:spPr/>
      <dgm:t>
        <a:bodyPr/>
        <a:lstStyle/>
        <a:p>
          <a:endParaRPr lang="en-US"/>
        </a:p>
      </dgm:t>
    </dgm:pt>
    <dgm:pt modelId="{D0FCC330-B5D4-475B-A08D-BE65C7FCBF1A}">
      <dgm:prSet/>
      <dgm:spPr>
        <a:solidFill>
          <a:schemeClr val="accent3">
            <a:lumMod val="75000"/>
          </a:schemeClr>
        </a:solidFill>
      </dgm:spPr>
      <dgm:t>
        <a:bodyPr/>
        <a:lstStyle/>
        <a:p>
          <a:r>
            <a:rPr lang="pt-BR" b="1" dirty="0"/>
            <a:t>A Comissão de Coordenação de Correição - CCC, por meio do Enunciado CGU nº 03, de 05 de julho de 2017, asseverou que a partir de uma denúncia anônima pode ser instaurada uma apuração preliminar para a colheita de mais elementos que comprovem o fato:</a:t>
          </a:r>
          <a:endParaRPr lang="en-US" b="1" dirty="0"/>
        </a:p>
      </dgm:t>
    </dgm:pt>
    <dgm:pt modelId="{08CE6510-7073-490D-829D-636CBBD04E07}" type="parTrans" cxnId="{1DF1AE67-E422-4B4F-A855-CFDC8B65F6D4}">
      <dgm:prSet/>
      <dgm:spPr/>
      <dgm:t>
        <a:bodyPr/>
        <a:lstStyle/>
        <a:p>
          <a:endParaRPr lang="en-US"/>
        </a:p>
      </dgm:t>
    </dgm:pt>
    <dgm:pt modelId="{74622ED8-1EC3-4757-942D-C7B66707B777}" type="sibTrans" cxnId="{1DF1AE67-E422-4B4F-A855-CFDC8B65F6D4}">
      <dgm:prSet/>
      <dgm:spPr/>
      <dgm:t>
        <a:bodyPr/>
        <a:lstStyle/>
        <a:p>
          <a:endParaRPr lang="en-US"/>
        </a:p>
      </dgm:t>
    </dgm:pt>
    <dgm:pt modelId="{B2402C85-2560-46D9-A53F-6547DAAE8B33}">
      <dgm:prSet/>
      <dgm:spPr>
        <a:solidFill>
          <a:schemeClr val="bg1">
            <a:lumMod val="50000"/>
          </a:schemeClr>
        </a:solidFill>
      </dgm:spPr>
      <dgm:t>
        <a:bodyPr/>
        <a:lstStyle/>
        <a:p>
          <a:r>
            <a:rPr lang="pt-BR" b="1" i="1" dirty="0"/>
            <a:t>“A delação anônima é apta a deflagrar apuração preliminar no âmbito da Administração Pública, devendo ser colhidos outros elementos que a comprovem</a:t>
          </a:r>
          <a:r>
            <a:rPr lang="pt-BR" b="0" i="1" dirty="0"/>
            <a:t>.”</a:t>
          </a:r>
          <a:endParaRPr lang="en-US" dirty="0"/>
        </a:p>
      </dgm:t>
    </dgm:pt>
    <dgm:pt modelId="{821DA82F-A713-4FEF-A97E-0C082E89C1C7}" type="parTrans" cxnId="{03836222-91A1-4228-9AFB-791F75011A43}">
      <dgm:prSet/>
      <dgm:spPr/>
      <dgm:t>
        <a:bodyPr/>
        <a:lstStyle/>
        <a:p>
          <a:endParaRPr lang="en-US"/>
        </a:p>
      </dgm:t>
    </dgm:pt>
    <dgm:pt modelId="{661241D3-E882-471F-805C-A6872602D0CA}" type="sibTrans" cxnId="{03836222-91A1-4228-9AFB-791F75011A43}">
      <dgm:prSet/>
      <dgm:spPr/>
      <dgm:t>
        <a:bodyPr/>
        <a:lstStyle/>
        <a:p>
          <a:endParaRPr lang="en-US"/>
        </a:p>
      </dgm:t>
    </dgm:pt>
    <dgm:pt modelId="{9EC1EAE2-B643-9C42-BC32-2730BEEB82CA}" type="pres">
      <dgm:prSet presAssocID="{C3252F02-1CCE-4F90-92C9-3728C016A663}" presName="Name0" presStyleCnt="0">
        <dgm:presLayoutVars>
          <dgm:dir/>
          <dgm:resizeHandles val="exact"/>
        </dgm:presLayoutVars>
      </dgm:prSet>
      <dgm:spPr/>
    </dgm:pt>
    <dgm:pt modelId="{E1A29E56-3414-B24C-BFEB-8E6B751AED03}" type="pres">
      <dgm:prSet presAssocID="{D0FCC330-B5D4-475B-A08D-BE65C7FCBF1A}" presName="node" presStyleLbl="node1" presStyleIdx="0" presStyleCnt="3">
        <dgm:presLayoutVars>
          <dgm:bulletEnabled val="1"/>
        </dgm:presLayoutVars>
      </dgm:prSet>
      <dgm:spPr/>
    </dgm:pt>
    <dgm:pt modelId="{E1F951B7-C04F-394D-A160-29C18F1A2436}" type="pres">
      <dgm:prSet presAssocID="{74622ED8-1EC3-4757-942D-C7B66707B777}" presName="sibTransSpacerBeforeConnector" presStyleCnt="0"/>
      <dgm:spPr/>
    </dgm:pt>
    <dgm:pt modelId="{FA3CD44C-3ACF-3B48-BEAF-0A1EF2A179FF}" type="pres">
      <dgm:prSet presAssocID="{74622ED8-1EC3-4757-942D-C7B66707B777}" presName="sibTrans" presStyleLbl="node1" presStyleIdx="1" presStyleCnt="3"/>
      <dgm:spPr/>
    </dgm:pt>
    <dgm:pt modelId="{BF9F5CB7-A3D4-E648-8ABC-2799D9EA0E64}" type="pres">
      <dgm:prSet presAssocID="{74622ED8-1EC3-4757-942D-C7B66707B777}" presName="sibTransSpacerAfterConnector" presStyleCnt="0"/>
      <dgm:spPr/>
    </dgm:pt>
    <dgm:pt modelId="{D13DF9A6-F3E1-5749-AE52-A2A2E6B6DDFD}" type="pres">
      <dgm:prSet presAssocID="{B2402C85-2560-46D9-A53F-6547DAAE8B33}" presName="node" presStyleLbl="node1" presStyleIdx="2" presStyleCnt="3">
        <dgm:presLayoutVars>
          <dgm:bulletEnabled val="1"/>
        </dgm:presLayoutVars>
      </dgm:prSet>
      <dgm:spPr/>
    </dgm:pt>
  </dgm:ptLst>
  <dgm:cxnLst>
    <dgm:cxn modelId="{03836222-91A1-4228-9AFB-791F75011A43}" srcId="{C3252F02-1CCE-4F90-92C9-3728C016A663}" destId="{B2402C85-2560-46D9-A53F-6547DAAE8B33}" srcOrd="1" destOrd="0" parTransId="{821DA82F-A713-4FEF-A97E-0C082E89C1C7}" sibTransId="{661241D3-E882-471F-805C-A6872602D0CA}"/>
    <dgm:cxn modelId="{F8D2AC2A-49EE-0E44-8F45-47CF524460F6}" type="presOf" srcId="{74622ED8-1EC3-4757-942D-C7B66707B777}" destId="{FA3CD44C-3ACF-3B48-BEAF-0A1EF2A179FF}" srcOrd="0" destOrd="0" presId="urn:microsoft.com/office/officeart/2016/7/layout/BasicProcessNew"/>
    <dgm:cxn modelId="{1DF1AE67-E422-4B4F-A855-CFDC8B65F6D4}" srcId="{C3252F02-1CCE-4F90-92C9-3728C016A663}" destId="{D0FCC330-B5D4-475B-A08D-BE65C7FCBF1A}" srcOrd="0" destOrd="0" parTransId="{08CE6510-7073-490D-829D-636CBBD04E07}" sibTransId="{74622ED8-1EC3-4757-942D-C7B66707B777}"/>
    <dgm:cxn modelId="{87812781-94F7-C049-ADEC-D4A218EF19CB}" type="presOf" srcId="{C3252F02-1CCE-4F90-92C9-3728C016A663}" destId="{9EC1EAE2-B643-9C42-BC32-2730BEEB82CA}" srcOrd="0" destOrd="0" presId="urn:microsoft.com/office/officeart/2016/7/layout/BasicProcessNew"/>
    <dgm:cxn modelId="{7ED36CC2-AB8E-EF49-B688-C0284C20B78D}" type="presOf" srcId="{D0FCC330-B5D4-475B-A08D-BE65C7FCBF1A}" destId="{E1A29E56-3414-B24C-BFEB-8E6B751AED03}" srcOrd="0" destOrd="0" presId="urn:microsoft.com/office/officeart/2016/7/layout/BasicProcessNew"/>
    <dgm:cxn modelId="{29E993D6-8C80-CA42-A0EC-FBA2168D1911}" type="presOf" srcId="{B2402C85-2560-46D9-A53F-6547DAAE8B33}" destId="{D13DF9A6-F3E1-5749-AE52-A2A2E6B6DDFD}" srcOrd="0" destOrd="0" presId="urn:microsoft.com/office/officeart/2016/7/layout/BasicProcessNew"/>
    <dgm:cxn modelId="{8915E343-5071-FA43-9735-AB22509F8DF0}" type="presParOf" srcId="{9EC1EAE2-B643-9C42-BC32-2730BEEB82CA}" destId="{E1A29E56-3414-B24C-BFEB-8E6B751AED03}" srcOrd="0" destOrd="0" presId="urn:microsoft.com/office/officeart/2016/7/layout/BasicProcessNew"/>
    <dgm:cxn modelId="{F128EE2F-D69A-8048-9989-548DC05FDE94}" type="presParOf" srcId="{9EC1EAE2-B643-9C42-BC32-2730BEEB82CA}" destId="{E1F951B7-C04F-394D-A160-29C18F1A2436}" srcOrd="1" destOrd="0" presId="urn:microsoft.com/office/officeart/2016/7/layout/BasicProcessNew"/>
    <dgm:cxn modelId="{86834E49-833F-5E48-ADE5-9ED3544323E3}" type="presParOf" srcId="{9EC1EAE2-B643-9C42-BC32-2730BEEB82CA}" destId="{FA3CD44C-3ACF-3B48-BEAF-0A1EF2A179FF}" srcOrd="2" destOrd="0" presId="urn:microsoft.com/office/officeart/2016/7/layout/BasicProcessNew"/>
    <dgm:cxn modelId="{907CE5DB-92DC-A54A-8FE6-2D3B32E092C5}" type="presParOf" srcId="{9EC1EAE2-B643-9C42-BC32-2730BEEB82CA}" destId="{BF9F5CB7-A3D4-E648-8ABC-2799D9EA0E64}" srcOrd="3" destOrd="0" presId="urn:microsoft.com/office/officeart/2016/7/layout/BasicProcessNew"/>
    <dgm:cxn modelId="{D277EEB9-6796-A848-AD30-B8A7093C982A}" type="presParOf" srcId="{9EC1EAE2-B643-9C42-BC32-2730BEEB82CA}" destId="{D13DF9A6-F3E1-5749-AE52-A2A2E6B6DDFD}" srcOrd="4" destOrd="0" presId="urn:microsoft.com/office/officeart/2016/7/layout/Basic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B52AC21-125B-7744-AD30-9BD3714229E2}" type="doc">
      <dgm:prSet loTypeId="urn:microsoft.com/office/officeart/2005/8/layout/radial4" loCatId="" qsTypeId="urn:microsoft.com/office/officeart/2005/8/quickstyle/simple1" qsCatId="simple" csTypeId="urn:microsoft.com/office/officeart/2005/8/colors/accent1_1" csCatId="accent1" phldr="1"/>
      <dgm:spPr/>
      <dgm:t>
        <a:bodyPr/>
        <a:lstStyle/>
        <a:p>
          <a:endParaRPr lang="pt-BR"/>
        </a:p>
      </dgm:t>
    </dgm:pt>
    <dgm:pt modelId="{418A9C88-8F0E-6749-8504-53501E31EDF4}">
      <dgm:prSet phldrT="[Texto]"/>
      <dgm:spPr>
        <a:solidFill>
          <a:schemeClr val="accent4">
            <a:lumMod val="60000"/>
            <a:lumOff val="40000"/>
          </a:schemeClr>
        </a:solidFill>
      </dgm:spPr>
      <dgm:t>
        <a:bodyPr/>
        <a:lstStyle/>
        <a:p>
          <a:r>
            <a:rPr lang="pt-BR" b="1" dirty="0"/>
            <a:t>ANÁLISE PRELIMINAR</a:t>
          </a:r>
        </a:p>
      </dgm:t>
    </dgm:pt>
    <dgm:pt modelId="{ABFBA5B2-C39A-8C4E-817A-AEC05979070A}" type="parTrans" cxnId="{47C499E1-C4D2-EB4F-ABBA-131A3B302671}">
      <dgm:prSet/>
      <dgm:spPr/>
      <dgm:t>
        <a:bodyPr/>
        <a:lstStyle/>
        <a:p>
          <a:endParaRPr lang="pt-BR"/>
        </a:p>
      </dgm:t>
    </dgm:pt>
    <dgm:pt modelId="{DF3E0BC9-E99C-C34E-B894-10B6B62E2BDC}" type="sibTrans" cxnId="{47C499E1-C4D2-EB4F-ABBA-131A3B302671}">
      <dgm:prSet/>
      <dgm:spPr/>
      <dgm:t>
        <a:bodyPr/>
        <a:lstStyle/>
        <a:p>
          <a:endParaRPr lang="pt-BR"/>
        </a:p>
      </dgm:t>
    </dgm:pt>
    <dgm:pt modelId="{FEE6D21D-AB3A-5145-964B-FC2057E4606D}">
      <dgm:prSet phldrT="[Texto]"/>
      <dgm:spPr/>
      <dgm:t>
        <a:bodyPr/>
        <a:lstStyle/>
        <a:p>
          <a:r>
            <a:rPr lang="pt-BR" b="1" dirty="0"/>
            <a:t>CORREGEDORIA OU SIMILAR</a:t>
          </a:r>
        </a:p>
      </dgm:t>
    </dgm:pt>
    <dgm:pt modelId="{A951A506-7619-1F48-B961-CA3CACC9E6DA}" type="parTrans" cxnId="{7197DB69-DB23-7F45-B346-C478EF0F4CA7}">
      <dgm:prSet/>
      <dgm:spPr>
        <a:solidFill>
          <a:schemeClr val="bg1"/>
        </a:solidFill>
      </dgm:spPr>
      <dgm:t>
        <a:bodyPr/>
        <a:lstStyle/>
        <a:p>
          <a:endParaRPr lang="pt-BR"/>
        </a:p>
      </dgm:t>
    </dgm:pt>
    <dgm:pt modelId="{0118338D-BD32-8A40-8501-2AA081F8CA85}" type="sibTrans" cxnId="{7197DB69-DB23-7F45-B346-C478EF0F4CA7}">
      <dgm:prSet/>
      <dgm:spPr/>
      <dgm:t>
        <a:bodyPr/>
        <a:lstStyle/>
        <a:p>
          <a:endParaRPr lang="pt-BR"/>
        </a:p>
      </dgm:t>
    </dgm:pt>
    <dgm:pt modelId="{1F423838-5D6C-DC4C-95FE-D37F0D61870A}">
      <dgm:prSet phldrT="[Texto]"/>
      <dgm:spPr/>
      <dgm:t>
        <a:bodyPr/>
        <a:lstStyle/>
        <a:p>
          <a:r>
            <a:rPr lang="pt-BR" b="1" dirty="0"/>
            <a:t>COMISSÃO DE ÉTICA</a:t>
          </a:r>
        </a:p>
      </dgm:t>
    </dgm:pt>
    <dgm:pt modelId="{B50E976C-31B4-F04C-8F7F-5F74F0F1A760}" type="parTrans" cxnId="{78F446F9-52D4-CA4D-AFFB-8D5BFAAEE0BC}">
      <dgm:prSet/>
      <dgm:spPr>
        <a:solidFill>
          <a:schemeClr val="bg1"/>
        </a:solidFill>
      </dgm:spPr>
      <dgm:t>
        <a:bodyPr/>
        <a:lstStyle/>
        <a:p>
          <a:endParaRPr lang="pt-BR"/>
        </a:p>
      </dgm:t>
    </dgm:pt>
    <dgm:pt modelId="{21C2697E-0D0E-9947-A112-E98DD6D3759D}" type="sibTrans" cxnId="{78F446F9-52D4-CA4D-AFFB-8D5BFAAEE0BC}">
      <dgm:prSet/>
      <dgm:spPr/>
      <dgm:t>
        <a:bodyPr/>
        <a:lstStyle/>
        <a:p>
          <a:endParaRPr lang="pt-BR"/>
        </a:p>
      </dgm:t>
    </dgm:pt>
    <dgm:pt modelId="{5B3B4788-A525-EE4E-ABEE-2B6A5A5F6897}" type="pres">
      <dgm:prSet presAssocID="{DB52AC21-125B-7744-AD30-9BD3714229E2}" presName="cycle" presStyleCnt="0">
        <dgm:presLayoutVars>
          <dgm:chMax val="1"/>
          <dgm:dir/>
          <dgm:animLvl val="ctr"/>
          <dgm:resizeHandles val="exact"/>
        </dgm:presLayoutVars>
      </dgm:prSet>
      <dgm:spPr/>
    </dgm:pt>
    <dgm:pt modelId="{F2B2358E-BF3A-AC4B-A752-D36FF3EBA043}" type="pres">
      <dgm:prSet presAssocID="{418A9C88-8F0E-6749-8504-53501E31EDF4}" presName="centerShape" presStyleLbl="node0" presStyleIdx="0" presStyleCnt="1" custLinFactNeighborX="333" custLinFactNeighborY="7787"/>
      <dgm:spPr/>
    </dgm:pt>
    <dgm:pt modelId="{61BE25EF-5899-D449-ACB6-9AED21B08525}" type="pres">
      <dgm:prSet presAssocID="{A951A506-7619-1F48-B961-CA3CACC9E6DA}" presName="parTrans" presStyleLbl="bgSibTrans2D1" presStyleIdx="0" presStyleCnt="2" custAng="10760636" custLinFactY="100000" custLinFactNeighborX="-42579" custLinFactNeighborY="147056"/>
      <dgm:spPr/>
    </dgm:pt>
    <dgm:pt modelId="{AF492BCA-19B4-2D4C-9E8A-DB4A74F1C6FA}" type="pres">
      <dgm:prSet presAssocID="{FEE6D21D-AB3A-5145-964B-FC2057E4606D}" presName="node" presStyleLbl="node1" presStyleIdx="0" presStyleCnt="2" custScaleX="103194" custRadScaleRad="105703" custRadScaleInc="-2616">
        <dgm:presLayoutVars>
          <dgm:bulletEnabled val="1"/>
        </dgm:presLayoutVars>
      </dgm:prSet>
      <dgm:spPr/>
    </dgm:pt>
    <dgm:pt modelId="{EF9BD10A-48F6-2D45-82FD-5295C78317AD}" type="pres">
      <dgm:prSet presAssocID="{B50E976C-31B4-F04C-8F7F-5F74F0F1A760}" presName="parTrans" presStyleLbl="bgSibTrans2D1" presStyleIdx="1" presStyleCnt="2" custAng="10691791" custLinFactX="-100000" custLinFactY="100000" custLinFactNeighborX="-150329" custLinFactNeighborY="152218"/>
      <dgm:spPr/>
    </dgm:pt>
    <dgm:pt modelId="{5407F221-C940-7E46-BA5A-AA128BAEEAF2}" type="pres">
      <dgm:prSet presAssocID="{1F423838-5D6C-DC4C-95FE-D37F0D61870A}" presName="node" presStyleLbl="node1" presStyleIdx="1" presStyleCnt="2">
        <dgm:presLayoutVars>
          <dgm:bulletEnabled val="1"/>
        </dgm:presLayoutVars>
      </dgm:prSet>
      <dgm:spPr/>
    </dgm:pt>
  </dgm:ptLst>
  <dgm:cxnLst>
    <dgm:cxn modelId="{8AA03041-7EAB-3F4D-96A9-F8DDBC2DB6D3}" type="presOf" srcId="{FEE6D21D-AB3A-5145-964B-FC2057E4606D}" destId="{AF492BCA-19B4-2D4C-9E8A-DB4A74F1C6FA}" srcOrd="0" destOrd="0" presId="urn:microsoft.com/office/officeart/2005/8/layout/radial4"/>
    <dgm:cxn modelId="{7197DB69-DB23-7F45-B346-C478EF0F4CA7}" srcId="{418A9C88-8F0E-6749-8504-53501E31EDF4}" destId="{FEE6D21D-AB3A-5145-964B-FC2057E4606D}" srcOrd="0" destOrd="0" parTransId="{A951A506-7619-1F48-B961-CA3CACC9E6DA}" sibTransId="{0118338D-BD32-8A40-8501-2AA081F8CA85}"/>
    <dgm:cxn modelId="{04F29975-A29E-8B43-8EAA-2E85B7CE8D91}" type="presOf" srcId="{DB52AC21-125B-7744-AD30-9BD3714229E2}" destId="{5B3B4788-A525-EE4E-ABEE-2B6A5A5F6897}" srcOrd="0" destOrd="0" presId="urn:microsoft.com/office/officeart/2005/8/layout/radial4"/>
    <dgm:cxn modelId="{B1461B57-C644-2D42-AE52-5031C2D4F5AC}" type="presOf" srcId="{B50E976C-31B4-F04C-8F7F-5F74F0F1A760}" destId="{EF9BD10A-48F6-2D45-82FD-5295C78317AD}" srcOrd="0" destOrd="0" presId="urn:microsoft.com/office/officeart/2005/8/layout/radial4"/>
    <dgm:cxn modelId="{B50AAF79-50A8-6A4B-B711-9730A5965227}" type="presOf" srcId="{418A9C88-8F0E-6749-8504-53501E31EDF4}" destId="{F2B2358E-BF3A-AC4B-A752-D36FF3EBA043}" srcOrd="0" destOrd="0" presId="urn:microsoft.com/office/officeart/2005/8/layout/radial4"/>
    <dgm:cxn modelId="{17BB76B5-3A74-FA45-82B2-B8D1C994D227}" type="presOf" srcId="{1F423838-5D6C-DC4C-95FE-D37F0D61870A}" destId="{5407F221-C940-7E46-BA5A-AA128BAEEAF2}" srcOrd="0" destOrd="0" presId="urn:microsoft.com/office/officeart/2005/8/layout/radial4"/>
    <dgm:cxn modelId="{F0509AB5-A1E8-CF47-82EE-9AE775F6E7A2}" type="presOf" srcId="{A951A506-7619-1F48-B961-CA3CACC9E6DA}" destId="{61BE25EF-5899-D449-ACB6-9AED21B08525}" srcOrd="0" destOrd="0" presId="urn:microsoft.com/office/officeart/2005/8/layout/radial4"/>
    <dgm:cxn modelId="{47C499E1-C4D2-EB4F-ABBA-131A3B302671}" srcId="{DB52AC21-125B-7744-AD30-9BD3714229E2}" destId="{418A9C88-8F0E-6749-8504-53501E31EDF4}" srcOrd="0" destOrd="0" parTransId="{ABFBA5B2-C39A-8C4E-817A-AEC05979070A}" sibTransId="{DF3E0BC9-E99C-C34E-B894-10B6B62E2BDC}"/>
    <dgm:cxn modelId="{78F446F9-52D4-CA4D-AFFB-8D5BFAAEE0BC}" srcId="{418A9C88-8F0E-6749-8504-53501E31EDF4}" destId="{1F423838-5D6C-DC4C-95FE-D37F0D61870A}" srcOrd="1" destOrd="0" parTransId="{B50E976C-31B4-F04C-8F7F-5F74F0F1A760}" sibTransId="{21C2697E-0D0E-9947-A112-E98DD6D3759D}"/>
    <dgm:cxn modelId="{0E926918-5ABC-E342-8F2F-33C66EABF137}" type="presParOf" srcId="{5B3B4788-A525-EE4E-ABEE-2B6A5A5F6897}" destId="{F2B2358E-BF3A-AC4B-A752-D36FF3EBA043}" srcOrd="0" destOrd="0" presId="urn:microsoft.com/office/officeart/2005/8/layout/radial4"/>
    <dgm:cxn modelId="{00DEF322-D68F-C74E-B30E-C6463FC69D8B}" type="presParOf" srcId="{5B3B4788-A525-EE4E-ABEE-2B6A5A5F6897}" destId="{61BE25EF-5899-D449-ACB6-9AED21B08525}" srcOrd="1" destOrd="0" presId="urn:microsoft.com/office/officeart/2005/8/layout/radial4"/>
    <dgm:cxn modelId="{69AA4412-8D16-C64B-8C6B-155B988F76EC}" type="presParOf" srcId="{5B3B4788-A525-EE4E-ABEE-2B6A5A5F6897}" destId="{AF492BCA-19B4-2D4C-9E8A-DB4A74F1C6FA}" srcOrd="2" destOrd="0" presId="urn:microsoft.com/office/officeart/2005/8/layout/radial4"/>
    <dgm:cxn modelId="{574C8226-4861-D84A-B1F9-7FCC73AD5BE8}" type="presParOf" srcId="{5B3B4788-A525-EE4E-ABEE-2B6A5A5F6897}" destId="{EF9BD10A-48F6-2D45-82FD-5295C78317AD}" srcOrd="3" destOrd="0" presId="urn:microsoft.com/office/officeart/2005/8/layout/radial4"/>
    <dgm:cxn modelId="{97DFC9C3-1772-694A-AD5A-DB25F50DC8FA}" type="presParOf" srcId="{5B3B4788-A525-EE4E-ABEE-2B6A5A5F6897}" destId="{5407F221-C940-7E46-BA5A-AA128BAEEAF2}"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3D4CC8-CD56-4641-983E-A74782907772}">
      <dsp:nvSpPr>
        <dsp:cNvPr id="0" name=""/>
        <dsp:cNvSpPr/>
      </dsp:nvSpPr>
      <dsp:spPr>
        <a:xfrm rot="10800000">
          <a:off x="1451446" y="2832"/>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Tratamento de denúncias em ouvidoria - 20h</a:t>
          </a:r>
        </a:p>
      </dsp:txBody>
      <dsp:txXfrm rot="10800000">
        <a:off x="1578221" y="2832"/>
        <a:ext cx="5132369" cy="507100"/>
      </dsp:txXfrm>
    </dsp:sp>
    <dsp:sp modelId="{0543498B-9CFF-42A5-9895-25A505E8956B}">
      <dsp:nvSpPr>
        <dsp:cNvPr id="0" name=""/>
        <dsp:cNvSpPr/>
      </dsp:nvSpPr>
      <dsp:spPr>
        <a:xfrm>
          <a:off x="1197896" y="2832"/>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0DBC6358-CA79-4018-AAA5-C3AC5C06A1BF}">
      <dsp:nvSpPr>
        <dsp:cNvPr id="0" name=""/>
        <dsp:cNvSpPr/>
      </dsp:nvSpPr>
      <dsp:spPr>
        <a:xfrm rot="10800000">
          <a:off x="1451446" y="661307"/>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Defesa do Usuário e Simplificação – 20h</a:t>
          </a:r>
        </a:p>
      </dsp:txBody>
      <dsp:txXfrm rot="10800000">
        <a:off x="1578221" y="661307"/>
        <a:ext cx="5132369" cy="507100"/>
      </dsp:txXfrm>
    </dsp:sp>
    <dsp:sp modelId="{AA7BEFCF-54F9-42F3-A376-AE27EAC7A5D8}">
      <dsp:nvSpPr>
        <dsp:cNvPr id="0" name=""/>
        <dsp:cNvSpPr/>
      </dsp:nvSpPr>
      <dsp:spPr>
        <a:xfrm>
          <a:off x="1197896" y="673330"/>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F02AA87F-5512-4EB7-8131-670E48201453}">
      <dsp:nvSpPr>
        <dsp:cNvPr id="0" name=""/>
        <dsp:cNvSpPr/>
      </dsp:nvSpPr>
      <dsp:spPr>
        <a:xfrm rot="10800000">
          <a:off x="1451446" y="1319781"/>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Ética e Serviço Público - 20h</a:t>
          </a:r>
        </a:p>
      </dsp:txBody>
      <dsp:txXfrm rot="10800000">
        <a:off x="1578221" y="1319781"/>
        <a:ext cx="5132369" cy="507100"/>
      </dsp:txXfrm>
    </dsp:sp>
    <dsp:sp modelId="{E311AAE3-3946-40C3-8D6C-963946A84B75}">
      <dsp:nvSpPr>
        <dsp:cNvPr id="0" name=""/>
        <dsp:cNvSpPr/>
      </dsp:nvSpPr>
      <dsp:spPr>
        <a:xfrm>
          <a:off x="1197896" y="1319781"/>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DEDBDEB4-55DC-4CE2-A872-25FEA4301859}">
      <dsp:nvSpPr>
        <dsp:cNvPr id="0" name=""/>
        <dsp:cNvSpPr/>
      </dsp:nvSpPr>
      <dsp:spPr>
        <a:xfrm rot="10800000">
          <a:off x="1451446" y="1978255"/>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Gestão em Ouvidoria - 20h</a:t>
          </a:r>
        </a:p>
      </dsp:txBody>
      <dsp:txXfrm rot="10800000">
        <a:off x="1578221" y="1978255"/>
        <a:ext cx="5132369" cy="507100"/>
      </dsp:txXfrm>
    </dsp:sp>
    <dsp:sp modelId="{7AEF25C1-EBE1-4E41-B5BA-096AC42436B0}">
      <dsp:nvSpPr>
        <dsp:cNvPr id="0" name=""/>
        <dsp:cNvSpPr/>
      </dsp:nvSpPr>
      <dsp:spPr>
        <a:xfrm>
          <a:off x="1197896" y="1978255"/>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D93B4F06-3998-4D10-AE53-257F805084B5}">
      <dsp:nvSpPr>
        <dsp:cNvPr id="0" name=""/>
        <dsp:cNvSpPr/>
      </dsp:nvSpPr>
      <dsp:spPr>
        <a:xfrm rot="10800000">
          <a:off x="1451446" y="2636730"/>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Introdução à Gestão de Processos - 20h</a:t>
          </a:r>
        </a:p>
      </dsp:txBody>
      <dsp:txXfrm rot="10800000">
        <a:off x="1578221" y="2636730"/>
        <a:ext cx="5132369" cy="507100"/>
      </dsp:txXfrm>
    </dsp:sp>
    <dsp:sp modelId="{7AAE442D-8288-465C-89CB-7CD9434585ED}">
      <dsp:nvSpPr>
        <dsp:cNvPr id="0" name=""/>
        <dsp:cNvSpPr/>
      </dsp:nvSpPr>
      <dsp:spPr>
        <a:xfrm>
          <a:off x="1197896" y="2636730"/>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41BE4F2D-58BE-4FCD-9FE2-DCBAB8B89BF3}">
      <dsp:nvSpPr>
        <dsp:cNvPr id="0" name=""/>
        <dsp:cNvSpPr/>
      </dsp:nvSpPr>
      <dsp:spPr>
        <a:xfrm rot="10800000">
          <a:off x="1451446" y="3295204"/>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Acesso à Informação - 20h</a:t>
          </a:r>
        </a:p>
      </dsp:txBody>
      <dsp:txXfrm rot="10800000">
        <a:off x="1578221" y="3295204"/>
        <a:ext cx="5132369" cy="507100"/>
      </dsp:txXfrm>
    </dsp:sp>
    <dsp:sp modelId="{742E8ADA-502F-489A-B83A-F9F6AB5176E7}">
      <dsp:nvSpPr>
        <dsp:cNvPr id="0" name=""/>
        <dsp:cNvSpPr/>
      </dsp:nvSpPr>
      <dsp:spPr>
        <a:xfrm>
          <a:off x="1197896" y="3295204"/>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8073AB78-AC15-4FF5-83B0-5D805B5111A6}">
      <dsp:nvSpPr>
        <dsp:cNvPr id="0" name=""/>
        <dsp:cNvSpPr/>
      </dsp:nvSpPr>
      <dsp:spPr>
        <a:xfrm rot="10800000">
          <a:off x="1451446" y="3953678"/>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Controle Social - 20h</a:t>
          </a:r>
        </a:p>
      </dsp:txBody>
      <dsp:txXfrm rot="10800000">
        <a:off x="1578221" y="3953678"/>
        <a:ext cx="5132369" cy="507100"/>
      </dsp:txXfrm>
    </dsp:sp>
    <dsp:sp modelId="{A80CF70E-DF4E-4A04-B98B-64311577E190}">
      <dsp:nvSpPr>
        <dsp:cNvPr id="0" name=""/>
        <dsp:cNvSpPr/>
      </dsp:nvSpPr>
      <dsp:spPr>
        <a:xfrm>
          <a:off x="1197896" y="3953678"/>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 modelId="{FF06266D-EA80-4EDF-B44C-E43E80375E83}">
      <dsp:nvSpPr>
        <dsp:cNvPr id="0" name=""/>
        <dsp:cNvSpPr/>
      </dsp:nvSpPr>
      <dsp:spPr>
        <a:xfrm rot="10800000">
          <a:off x="1451446" y="4612153"/>
          <a:ext cx="5259144" cy="50710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3617" tIns="60960" rIns="113792" bIns="60960" numCol="1" spcCol="1270" anchor="ctr" anchorCtr="0">
          <a:noAutofit/>
        </a:bodyPr>
        <a:lstStyle/>
        <a:p>
          <a:pPr marL="0" lvl="0" indent="0" algn="ctr" defTabSz="711200">
            <a:lnSpc>
              <a:spcPct val="90000"/>
            </a:lnSpc>
            <a:spcBef>
              <a:spcPct val="0"/>
            </a:spcBef>
            <a:spcAft>
              <a:spcPct val="35000"/>
            </a:spcAft>
            <a:buNone/>
          </a:pPr>
          <a:r>
            <a:rPr lang="pt-BR" sz="1600" kern="1200" dirty="0"/>
            <a:t>Resolução de Conflitos Aplicada ao Contexto das Ouvidorias Públicas - 20h</a:t>
          </a:r>
        </a:p>
      </dsp:txBody>
      <dsp:txXfrm rot="10800000">
        <a:off x="1578221" y="4612153"/>
        <a:ext cx="5132369" cy="507100"/>
      </dsp:txXfrm>
    </dsp:sp>
    <dsp:sp modelId="{496F072F-BF62-4A50-B7FB-5DFF81B0277A}">
      <dsp:nvSpPr>
        <dsp:cNvPr id="0" name=""/>
        <dsp:cNvSpPr/>
      </dsp:nvSpPr>
      <dsp:spPr>
        <a:xfrm>
          <a:off x="1197896" y="4612153"/>
          <a:ext cx="507100" cy="507100"/>
        </a:xfrm>
        <a:prstGeom prst="ellipse">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AFA87-4CB3-4059-81A5-BD971F2310F1}">
      <dsp:nvSpPr>
        <dsp:cNvPr id="0" name=""/>
        <dsp:cNvSpPr/>
      </dsp:nvSpPr>
      <dsp:spPr>
        <a:xfrm>
          <a:off x="577249" y="2151"/>
          <a:ext cx="1807479" cy="903739"/>
        </a:xfrm>
        <a:prstGeom prst="roundRect">
          <a:avLst>
            <a:gd name="adj" fmla="val 10000"/>
          </a:avLst>
        </a:prstGeom>
        <a:solidFill>
          <a:schemeClr val="accent1"/>
        </a:solidFill>
        <a:ln w="12700" cap="flat" cmpd="sng" algn="ctr">
          <a:solidFill>
            <a:schemeClr val="accent1">
              <a:shade val="50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0"/>
              <a:solidFill>
                <a:schemeClr val="bg1"/>
              </a:solidFill>
              <a:effectLst>
                <a:outerShdw blurRad="38100" dist="25400" dir="5400000" algn="ctr" rotWithShape="0">
                  <a:srgbClr val="6E747A">
                    <a:alpha val="43000"/>
                  </a:srgbClr>
                </a:outerShdw>
              </a:effectLst>
            </a:rPr>
            <a:t>Ouvidoria</a:t>
          </a:r>
        </a:p>
      </dsp:txBody>
      <dsp:txXfrm>
        <a:off x="603719" y="28621"/>
        <a:ext cx="1754539" cy="850799"/>
      </dsp:txXfrm>
    </dsp:sp>
    <dsp:sp modelId="{D399068B-7A5E-40FA-A6DC-AF6620E71AB0}">
      <dsp:nvSpPr>
        <dsp:cNvPr id="0" name=""/>
        <dsp:cNvSpPr/>
      </dsp:nvSpPr>
      <dsp:spPr>
        <a:xfrm>
          <a:off x="757997" y="905890"/>
          <a:ext cx="180747" cy="688419"/>
        </a:xfrm>
        <a:custGeom>
          <a:avLst/>
          <a:gdLst/>
          <a:ahLst/>
          <a:cxnLst/>
          <a:rect l="0" t="0" r="0" b="0"/>
          <a:pathLst>
            <a:path>
              <a:moveTo>
                <a:pt x="0" y="0"/>
              </a:moveTo>
              <a:lnTo>
                <a:pt x="0" y="688419"/>
              </a:lnTo>
              <a:lnTo>
                <a:pt x="180747" y="688419"/>
              </a:lnTo>
            </a:path>
          </a:pathLst>
        </a:custGeom>
        <a:noFill/>
        <a:ln w="6350" cap="flat" cmpd="sng" algn="ctr">
          <a:solidFill>
            <a:schemeClr val="accent1"/>
          </a:solidFill>
          <a:prstDash val="solid"/>
          <a:miter lim="800000"/>
        </a:ln>
        <a:effectLst/>
      </dsp:spPr>
      <dsp:style>
        <a:lnRef idx="1">
          <a:schemeClr val="accent1"/>
        </a:lnRef>
        <a:fillRef idx="0">
          <a:schemeClr val="accent1"/>
        </a:fillRef>
        <a:effectRef idx="0">
          <a:schemeClr val="accent1"/>
        </a:effectRef>
        <a:fontRef idx="minor">
          <a:schemeClr val="tx1"/>
        </a:fontRef>
      </dsp:style>
    </dsp:sp>
    <dsp:sp modelId="{D1F60E92-4ED4-43C8-B92C-3E4D7A210486}">
      <dsp:nvSpPr>
        <dsp:cNvPr id="0" name=""/>
        <dsp:cNvSpPr/>
      </dsp:nvSpPr>
      <dsp:spPr>
        <a:xfrm>
          <a:off x="938745" y="1131825"/>
          <a:ext cx="1594586" cy="924968"/>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30 dias corridos</a:t>
          </a:r>
        </a:p>
      </dsp:txBody>
      <dsp:txXfrm>
        <a:off x="965836" y="1158916"/>
        <a:ext cx="1540404" cy="870786"/>
      </dsp:txXfrm>
    </dsp:sp>
    <dsp:sp modelId="{E042EC95-3000-4630-97B3-52D1E342E7CE}">
      <dsp:nvSpPr>
        <dsp:cNvPr id="0" name=""/>
        <dsp:cNvSpPr/>
      </dsp:nvSpPr>
      <dsp:spPr>
        <a:xfrm>
          <a:off x="757997" y="905890"/>
          <a:ext cx="180747" cy="1911052"/>
        </a:xfrm>
        <a:custGeom>
          <a:avLst/>
          <a:gdLst/>
          <a:ahLst/>
          <a:cxnLst/>
          <a:rect l="0" t="0" r="0" b="0"/>
          <a:pathLst>
            <a:path>
              <a:moveTo>
                <a:pt x="0" y="0"/>
              </a:moveTo>
              <a:lnTo>
                <a:pt x="0" y="1911052"/>
              </a:lnTo>
              <a:lnTo>
                <a:pt x="180747" y="1911052"/>
              </a:lnTo>
            </a:path>
          </a:pathLst>
        </a:custGeom>
        <a:noFill/>
        <a:ln w="6350" cap="flat" cmpd="sng" algn="ctr">
          <a:solidFill>
            <a:schemeClr val="accent1"/>
          </a:solidFill>
          <a:prstDash val="solid"/>
          <a:miter lim="800000"/>
        </a:ln>
        <a:effectLst/>
      </dsp:spPr>
      <dsp:style>
        <a:lnRef idx="1">
          <a:schemeClr val="accent1"/>
        </a:lnRef>
        <a:fillRef idx="0">
          <a:schemeClr val="accent1"/>
        </a:fillRef>
        <a:effectRef idx="0">
          <a:schemeClr val="accent1"/>
        </a:effectRef>
        <a:fontRef idx="minor">
          <a:schemeClr val="tx1"/>
        </a:fontRef>
      </dsp:style>
    </dsp:sp>
    <dsp:sp modelId="{6E919DB8-D656-4DBD-945A-89EE3ECC93E1}">
      <dsp:nvSpPr>
        <dsp:cNvPr id="0" name=""/>
        <dsp:cNvSpPr/>
      </dsp:nvSpPr>
      <dsp:spPr>
        <a:xfrm>
          <a:off x="938745" y="2282728"/>
          <a:ext cx="1642188" cy="1068427"/>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Prorrogável uma única vez por 30 dias corridos</a:t>
          </a:r>
        </a:p>
      </dsp:txBody>
      <dsp:txXfrm>
        <a:off x="970038" y="2314021"/>
        <a:ext cx="1579602" cy="1005841"/>
      </dsp:txXfrm>
    </dsp:sp>
    <dsp:sp modelId="{80C1A30C-2115-405D-906F-8F8D6B37801D}">
      <dsp:nvSpPr>
        <dsp:cNvPr id="0" name=""/>
        <dsp:cNvSpPr/>
      </dsp:nvSpPr>
      <dsp:spPr>
        <a:xfrm>
          <a:off x="2836598" y="23976"/>
          <a:ext cx="1807479" cy="903739"/>
        </a:xfrm>
        <a:prstGeom prst="roundRect">
          <a:avLst>
            <a:gd name="adj" fmla="val 10000"/>
          </a:avLst>
        </a:prstGeom>
        <a:solidFill>
          <a:schemeClr val="accent4"/>
        </a:solidFill>
        <a:ln w="12700" cap="flat" cmpd="sng" algn="ctr">
          <a:solidFill>
            <a:schemeClr val="accent4">
              <a:shade val="50000"/>
            </a:schemeClr>
          </a:solidFill>
          <a:prstDash val="solid"/>
          <a:miter lim="800000"/>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0"/>
              <a:solidFill>
                <a:schemeClr val="bg1"/>
              </a:solidFill>
              <a:effectLst>
                <a:outerShdw blurRad="38100" dist="25400" dir="5400000" algn="ctr" rotWithShape="0">
                  <a:srgbClr val="6E747A">
                    <a:alpha val="43000"/>
                  </a:srgbClr>
                </a:outerShdw>
              </a:effectLst>
            </a:rPr>
            <a:t>Gestor</a:t>
          </a:r>
        </a:p>
      </dsp:txBody>
      <dsp:txXfrm>
        <a:off x="2863068" y="50446"/>
        <a:ext cx="1754539" cy="850799"/>
      </dsp:txXfrm>
    </dsp:sp>
    <dsp:sp modelId="{AD8693C9-3307-4B34-BCCF-61C8F6BC5DB6}">
      <dsp:nvSpPr>
        <dsp:cNvPr id="0" name=""/>
        <dsp:cNvSpPr/>
      </dsp:nvSpPr>
      <dsp:spPr>
        <a:xfrm>
          <a:off x="3017346" y="927716"/>
          <a:ext cx="180747" cy="657000"/>
        </a:xfrm>
        <a:custGeom>
          <a:avLst/>
          <a:gdLst/>
          <a:ahLst/>
          <a:cxnLst/>
          <a:rect l="0" t="0" r="0" b="0"/>
          <a:pathLst>
            <a:path>
              <a:moveTo>
                <a:pt x="0" y="0"/>
              </a:moveTo>
              <a:lnTo>
                <a:pt x="0" y="657000"/>
              </a:lnTo>
              <a:lnTo>
                <a:pt x="180747" y="657000"/>
              </a:lnTo>
            </a:path>
          </a:pathLst>
        </a:custGeom>
        <a:noFill/>
        <a:ln w="6350" cap="flat" cmpd="sng" algn="ctr">
          <a:solidFill>
            <a:schemeClr val="accent4"/>
          </a:solidFill>
          <a:prstDash val="solid"/>
          <a:miter lim="800000"/>
        </a:ln>
        <a:effectLst/>
      </dsp:spPr>
      <dsp:style>
        <a:lnRef idx="1">
          <a:schemeClr val="accent4"/>
        </a:lnRef>
        <a:fillRef idx="0">
          <a:schemeClr val="accent4"/>
        </a:fillRef>
        <a:effectRef idx="0">
          <a:schemeClr val="accent4"/>
        </a:effectRef>
        <a:fontRef idx="minor">
          <a:schemeClr val="tx1"/>
        </a:fontRef>
      </dsp:style>
    </dsp:sp>
    <dsp:sp modelId="{7C0F8D80-0BF4-4171-83D5-609A88333C39}">
      <dsp:nvSpPr>
        <dsp:cNvPr id="0" name=""/>
        <dsp:cNvSpPr/>
      </dsp:nvSpPr>
      <dsp:spPr>
        <a:xfrm>
          <a:off x="3198094" y="1131825"/>
          <a:ext cx="1620744" cy="905781"/>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20 dias corridos</a:t>
          </a:r>
        </a:p>
      </dsp:txBody>
      <dsp:txXfrm>
        <a:off x="3224623" y="1158354"/>
        <a:ext cx="1567686" cy="852723"/>
      </dsp:txXfrm>
    </dsp:sp>
    <dsp:sp modelId="{053B4ED9-8480-4AD2-89B3-B9747FC26CF1}">
      <dsp:nvSpPr>
        <dsp:cNvPr id="0" name=""/>
        <dsp:cNvSpPr/>
      </dsp:nvSpPr>
      <dsp:spPr>
        <a:xfrm>
          <a:off x="3017346" y="927716"/>
          <a:ext cx="180747" cy="1880361"/>
        </a:xfrm>
        <a:custGeom>
          <a:avLst/>
          <a:gdLst/>
          <a:ahLst/>
          <a:cxnLst/>
          <a:rect l="0" t="0" r="0" b="0"/>
          <a:pathLst>
            <a:path>
              <a:moveTo>
                <a:pt x="0" y="0"/>
              </a:moveTo>
              <a:lnTo>
                <a:pt x="0" y="1880361"/>
              </a:lnTo>
              <a:lnTo>
                <a:pt x="180747" y="1880361"/>
              </a:lnTo>
            </a:path>
          </a:pathLst>
        </a:custGeom>
        <a:noFill/>
        <a:ln w="9525" cap="flat" cmpd="sng" algn="ctr">
          <a:solidFill>
            <a:schemeClr val="accent4"/>
          </a:solidFill>
          <a:prstDash val="solid"/>
          <a:round/>
          <a:headEnd type="arrow" w="med" len="med"/>
          <a:tailEnd type="arrow" w="med" len="med"/>
        </a:ln>
        <a:effectLst/>
      </dsp:spPr>
      <dsp:style>
        <a:lnRef idx="0">
          <a:scrgbClr r="0" g="0" b="0"/>
        </a:lnRef>
        <a:fillRef idx="0">
          <a:scrgbClr r="0" g="0" b="0"/>
        </a:fillRef>
        <a:effectRef idx="0">
          <a:scrgbClr r="0" g="0" b="0"/>
        </a:effectRef>
        <a:fontRef idx="minor">
          <a:schemeClr val="tx1"/>
        </a:fontRef>
      </dsp:style>
    </dsp:sp>
    <dsp:sp modelId="{379F37B8-F983-46B4-BEE2-FA3F40C266F3}">
      <dsp:nvSpPr>
        <dsp:cNvPr id="0" name=""/>
        <dsp:cNvSpPr/>
      </dsp:nvSpPr>
      <dsp:spPr>
        <a:xfrm>
          <a:off x="3198094" y="2263542"/>
          <a:ext cx="1608352" cy="1089069"/>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Prorrogável uma única vez por 20 dias corridos</a:t>
          </a:r>
        </a:p>
      </dsp:txBody>
      <dsp:txXfrm>
        <a:off x="3229992" y="2295440"/>
        <a:ext cx="1544556" cy="10252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2E3B6-E810-7A4F-AC5F-07A64C6E61FF}">
      <dsp:nvSpPr>
        <dsp:cNvPr id="0" name=""/>
        <dsp:cNvSpPr/>
      </dsp:nvSpPr>
      <dsp:spPr>
        <a:xfrm>
          <a:off x="0" y="0"/>
          <a:ext cx="8271267" cy="1039417"/>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728C58D-C392-8946-B993-A2C81753A62D}">
      <dsp:nvSpPr>
        <dsp:cNvPr id="0" name=""/>
        <dsp:cNvSpPr/>
      </dsp:nvSpPr>
      <dsp:spPr>
        <a:xfrm>
          <a:off x="244341" y="311825"/>
          <a:ext cx="2481381" cy="415766"/>
        </a:xfrm>
        <a:prstGeom prst="roundRect">
          <a:avLst/>
        </a:prstGeom>
        <a:solidFill>
          <a:srgbClr val="0070C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pt-BR" sz="1700" kern="1200" dirty="0"/>
            <a:t>Ouvidoria analisa</a:t>
          </a:r>
        </a:p>
      </dsp:txBody>
      <dsp:txXfrm>
        <a:off x="264637" y="332121"/>
        <a:ext cx="2440789" cy="375174"/>
      </dsp:txXfrm>
    </dsp:sp>
    <dsp:sp modelId="{38F5C38B-94A7-0040-A0E8-D376051A403B}">
      <dsp:nvSpPr>
        <dsp:cNvPr id="0" name=""/>
        <dsp:cNvSpPr/>
      </dsp:nvSpPr>
      <dsp:spPr>
        <a:xfrm>
          <a:off x="2894945" y="311825"/>
          <a:ext cx="2481381" cy="415766"/>
        </a:xfrm>
        <a:prstGeom prst="roundRect">
          <a:avLst/>
        </a:prstGeom>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accent1"/>
          </a:solidFill>
          <a:prstDash val="solid"/>
          <a:miter lim="800000"/>
        </a:ln>
        <a:effectLst/>
      </dsp:spPr>
      <dsp:style>
        <a:lnRef idx="1">
          <a:schemeClr val="accent1"/>
        </a:lnRef>
        <a:fillRef idx="3">
          <a:schemeClr val="accent1"/>
        </a:fillRef>
        <a:effectRef idx="2">
          <a:schemeClr val="accent1"/>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pt-BR" sz="1700" kern="1200" dirty="0"/>
            <a:t>Área interna responde</a:t>
          </a:r>
        </a:p>
      </dsp:txBody>
      <dsp:txXfrm>
        <a:off x="2915241" y="332121"/>
        <a:ext cx="2440789" cy="375174"/>
      </dsp:txXfrm>
    </dsp:sp>
    <dsp:sp modelId="{9175B782-A456-C949-B38B-8B3C642F1836}">
      <dsp:nvSpPr>
        <dsp:cNvPr id="0" name=""/>
        <dsp:cNvSpPr/>
      </dsp:nvSpPr>
      <dsp:spPr>
        <a:xfrm>
          <a:off x="5545548" y="311825"/>
          <a:ext cx="2481381" cy="415766"/>
        </a:xfrm>
        <a:prstGeom prst="roundRect">
          <a:avLst/>
        </a:prstGeom>
        <a:solidFill>
          <a:schemeClr val="bg1">
            <a:lumMod val="50000"/>
          </a:schemeClr>
        </a:solidFill>
        <a:ln w="6350" cap="flat" cmpd="sng" algn="ctr">
          <a:solidFill>
            <a:schemeClr val="accent1"/>
          </a:solidFill>
          <a:prstDash val="solid"/>
          <a:miter lim="800000"/>
        </a:ln>
        <a:effectLst/>
      </dsp:spPr>
      <dsp:style>
        <a:lnRef idx="1">
          <a:schemeClr val="accent1"/>
        </a:lnRef>
        <a:fillRef idx="3">
          <a:schemeClr val="accent1"/>
        </a:fillRef>
        <a:effectRef idx="2">
          <a:schemeClr val="accent1"/>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pt-BR" sz="1700" kern="1200" dirty="0"/>
            <a:t>Ouvidoria encerra</a:t>
          </a:r>
        </a:p>
      </dsp:txBody>
      <dsp:txXfrm>
        <a:off x="5565844" y="332121"/>
        <a:ext cx="2440789" cy="3751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2E3B6-E810-7A4F-AC5F-07A64C6E61FF}">
      <dsp:nvSpPr>
        <dsp:cNvPr id="0" name=""/>
        <dsp:cNvSpPr/>
      </dsp:nvSpPr>
      <dsp:spPr>
        <a:xfrm>
          <a:off x="95745" y="0"/>
          <a:ext cx="4023320" cy="123407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728C58D-C392-8946-B993-A2C81753A62D}">
      <dsp:nvSpPr>
        <dsp:cNvPr id="0" name=""/>
        <dsp:cNvSpPr/>
      </dsp:nvSpPr>
      <dsp:spPr>
        <a:xfrm>
          <a:off x="278614" y="85536"/>
          <a:ext cx="1535278" cy="1135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kern="1200" dirty="0"/>
            <a:t>Ouvidoria analisa</a:t>
          </a:r>
        </a:p>
      </dsp:txBody>
      <dsp:txXfrm>
        <a:off x="334021" y="140943"/>
        <a:ext cx="1424464" cy="1024209"/>
      </dsp:txXfrm>
    </dsp:sp>
    <dsp:sp modelId="{38F5C38B-94A7-0040-A0E8-D376051A403B}">
      <dsp:nvSpPr>
        <dsp:cNvPr id="0" name=""/>
        <dsp:cNvSpPr/>
      </dsp:nvSpPr>
      <dsp:spPr>
        <a:xfrm>
          <a:off x="2108377" y="107051"/>
          <a:ext cx="1744076" cy="1019972"/>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kern="1200" dirty="0"/>
            <a:t>Envia pedido de complementação</a:t>
          </a:r>
        </a:p>
      </dsp:txBody>
      <dsp:txXfrm>
        <a:off x="2158168" y="156842"/>
        <a:ext cx="1644494" cy="9203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2DA76C-4721-43C6-9D3F-1506D149108C}">
      <dsp:nvSpPr>
        <dsp:cNvPr id="0" name=""/>
        <dsp:cNvSpPr/>
      </dsp:nvSpPr>
      <dsp:spPr>
        <a:xfrm>
          <a:off x="720558" y="441614"/>
          <a:ext cx="4937105" cy="4937105"/>
        </a:xfrm>
        <a:prstGeom prst="blockArc">
          <a:avLst>
            <a:gd name="adj1" fmla="val 14040000"/>
            <a:gd name="adj2" fmla="val 1620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C1428F4-CD22-41D1-94EC-BC1CC16D6175}">
      <dsp:nvSpPr>
        <dsp:cNvPr id="0" name=""/>
        <dsp:cNvSpPr/>
      </dsp:nvSpPr>
      <dsp:spPr>
        <a:xfrm>
          <a:off x="720558" y="441614"/>
          <a:ext cx="4937105" cy="4937105"/>
        </a:xfrm>
        <a:prstGeom prst="blockArc">
          <a:avLst>
            <a:gd name="adj1" fmla="val 11880000"/>
            <a:gd name="adj2" fmla="val 1404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1DB49-D0B9-4D7F-836E-B5718E434A21}">
      <dsp:nvSpPr>
        <dsp:cNvPr id="0" name=""/>
        <dsp:cNvSpPr/>
      </dsp:nvSpPr>
      <dsp:spPr>
        <a:xfrm>
          <a:off x="720558" y="441614"/>
          <a:ext cx="4937105" cy="4937105"/>
        </a:xfrm>
        <a:prstGeom prst="blockArc">
          <a:avLst>
            <a:gd name="adj1" fmla="val 9720000"/>
            <a:gd name="adj2" fmla="val 1188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E1523A-AEC9-4A96-819C-585DA0D62528}">
      <dsp:nvSpPr>
        <dsp:cNvPr id="0" name=""/>
        <dsp:cNvSpPr/>
      </dsp:nvSpPr>
      <dsp:spPr>
        <a:xfrm>
          <a:off x="720558" y="441614"/>
          <a:ext cx="4937105" cy="4937105"/>
        </a:xfrm>
        <a:prstGeom prst="blockArc">
          <a:avLst>
            <a:gd name="adj1" fmla="val 7560000"/>
            <a:gd name="adj2" fmla="val 972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038C482-EA46-4A03-B2A3-9910C1BA04FE}">
      <dsp:nvSpPr>
        <dsp:cNvPr id="0" name=""/>
        <dsp:cNvSpPr/>
      </dsp:nvSpPr>
      <dsp:spPr>
        <a:xfrm>
          <a:off x="720558" y="441614"/>
          <a:ext cx="4937105" cy="4937105"/>
        </a:xfrm>
        <a:prstGeom prst="blockArc">
          <a:avLst>
            <a:gd name="adj1" fmla="val 5400000"/>
            <a:gd name="adj2" fmla="val 756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4585FF-852C-4090-BDB5-33F7233E6A16}">
      <dsp:nvSpPr>
        <dsp:cNvPr id="0" name=""/>
        <dsp:cNvSpPr/>
      </dsp:nvSpPr>
      <dsp:spPr>
        <a:xfrm>
          <a:off x="720558" y="441614"/>
          <a:ext cx="4937105" cy="4937105"/>
        </a:xfrm>
        <a:prstGeom prst="blockArc">
          <a:avLst>
            <a:gd name="adj1" fmla="val 3240000"/>
            <a:gd name="adj2" fmla="val 540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0C8DCA-4CA4-455F-94EE-C708C2C0B786}">
      <dsp:nvSpPr>
        <dsp:cNvPr id="0" name=""/>
        <dsp:cNvSpPr/>
      </dsp:nvSpPr>
      <dsp:spPr>
        <a:xfrm>
          <a:off x="720558" y="441614"/>
          <a:ext cx="4937105" cy="4937105"/>
        </a:xfrm>
        <a:prstGeom prst="blockArc">
          <a:avLst>
            <a:gd name="adj1" fmla="val 1080000"/>
            <a:gd name="adj2" fmla="val 324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1BA2E4D-D676-4875-B9A6-AC2DADFD9167}">
      <dsp:nvSpPr>
        <dsp:cNvPr id="0" name=""/>
        <dsp:cNvSpPr/>
      </dsp:nvSpPr>
      <dsp:spPr>
        <a:xfrm>
          <a:off x="720558" y="441614"/>
          <a:ext cx="4937105" cy="4937105"/>
        </a:xfrm>
        <a:prstGeom prst="blockArc">
          <a:avLst>
            <a:gd name="adj1" fmla="val 20520000"/>
            <a:gd name="adj2" fmla="val 108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1FF356-BCFC-4A31-88E9-4EAB3E2D27DD}">
      <dsp:nvSpPr>
        <dsp:cNvPr id="0" name=""/>
        <dsp:cNvSpPr/>
      </dsp:nvSpPr>
      <dsp:spPr>
        <a:xfrm>
          <a:off x="720558" y="441614"/>
          <a:ext cx="4937105" cy="4937105"/>
        </a:xfrm>
        <a:prstGeom prst="blockArc">
          <a:avLst>
            <a:gd name="adj1" fmla="val 18360000"/>
            <a:gd name="adj2" fmla="val 2052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EB5226-1CDA-4098-A041-5D17D12C7DDD}">
      <dsp:nvSpPr>
        <dsp:cNvPr id="0" name=""/>
        <dsp:cNvSpPr/>
      </dsp:nvSpPr>
      <dsp:spPr>
        <a:xfrm>
          <a:off x="720558" y="441614"/>
          <a:ext cx="4937105" cy="4937105"/>
        </a:xfrm>
        <a:prstGeom prst="blockArc">
          <a:avLst>
            <a:gd name="adj1" fmla="val 16200000"/>
            <a:gd name="adj2" fmla="val 18360000"/>
            <a:gd name="adj3" fmla="val 27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7EE8193-ADE1-40F8-ACA9-7F76838EF7A4}">
      <dsp:nvSpPr>
        <dsp:cNvPr id="0" name=""/>
        <dsp:cNvSpPr/>
      </dsp:nvSpPr>
      <dsp:spPr>
        <a:xfrm>
          <a:off x="2514850" y="2235906"/>
          <a:ext cx="1348520" cy="134852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1" kern="1200" dirty="0">
              <a:solidFill>
                <a:srgbClr val="FFFF00"/>
              </a:solidFill>
              <a:effectLst>
                <a:outerShdw blurRad="38100" dist="38100" dir="2700000" algn="tl">
                  <a:srgbClr val="000000">
                    <a:alpha val="43137"/>
                  </a:srgbClr>
                </a:outerShdw>
              </a:effectLst>
            </a:rPr>
            <a:t>Proteção ao Denunciante</a:t>
          </a:r>
        </a:p>
      </dsp:txBody>
      <dsp:txXfrm>
        <a:off x="2712336" y="2433392"/>
        <a:ext cx="953548" cy="953548"/>
      </dsp:txXfrm>
    </dsp:sp>
    <dsp:sp modelId="{41D5FCD4-9C6A-40F4-B60F-B5999EF4B2BD}">
      <dsp:nvSpPr>
        <dsp:cNvPr id="0" name=""/>
        <dsp:cNvSpPr/>
      </dsp:nvSpPr>
      <dsp:spPr>
        <a:xfrm>
          <a:off x="2717128" y="3614"/>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rPr>
            <a:t>Decreto nº 10.153/2019</a:t>
          </a:r>
        </a:p>
      </dsp:txBody>
      <dsp:txXfrm>
        <a:off x="2855368" y="141854"/>
        <a:ext cx="667484" cy="667484"/>
      </dsp:txXfrm>
    </dsp:sp>
    <dsp:sp modelId="{80F654BB-CB3D-484B-AF83-95C7E94C8983}">
      <dsp:nvSpPr>
        <dsp:cNvPr id="0" name=""/>
        <dsp:cNvSpPr/>
      </dsp:nvSpPr>
      <dsp:spPr>
        <a:xfrm>
          <a:off x="4148133" y="468576"/>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Lei nº 13.608/2016</a:t>
          </a:r>
        </a:p>
      </dsp:txBody>
      <dsp:txXfrm>
        <a:off x="4286373" y="606816"/>
        <a:ext cx="667484" cy="667484"/>
      </dsp:txXfrm>
    </dsp:sp>
    <dsp:sp modelId="{7084BF6A-EF9B-4B09-BE7C-98254640D296}">
      <dsp:nvSpPr>
        <dsp:cNvPr id="0" name=""/>
        <dsp:cNvSpPr/>
      </dsp:nvSpPr>
      <dsp:spPr>
        <a:xfrm>
          <a:off x="5032542" y="1685861"/>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Lei nº 12.527/2011</a:t>
          </a:r>
        </a:p>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LAI</a:t>
          </a:r>
        </a:p>
      </dsp:txBody>
      <dsp:txXfrm>
        <a:off x="5170782" y="1824101"/>
        <a:ext cx="667484" cy="667484"/>
      </dsp:txXfrm>
    </dsp:sp>
    <dsp:sp modelId="{E7285DBB-E8C4-4835-88B8-8C4DA339D2F9}">
      <dsp:nvSpPr>
        <dsp:cNvPr id="0" name=""/>
        <dsp:cNvSpPr/>
      </dsp:nvSpPr>
      <dsp:spPr>
        <a:xfrm>
          <a:off x="5032542" y="3190508"/>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Decreto nº 9.492/2018</a:t>
          </a:r>
        </a:p>
      </dsp:txBody>
      <dsp:txXfrm>
        <a:off x="5170782" y="3328748"/>
        <a:ext cx="667484" cy="667484"/>
      </dsp:txXfrm>
    </dsp:sp>
    <dsp:sp modelId="{665B8E77-BED6-42B8-BBD9-4216B7CEEB24}">
      <dsp:nvSpPr>
        <dsp:cNvPr id="0" name=""/>
        <dsp:cNvSpPr/>
      </dsp:nvSpPr>
      <dsp:spPr>
        <a:xfrm>
          <a:off x="4148133" y="4407793"/>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Lei nº 13.303/2016</a:t>
          </a:r>
        </a:p>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Estatuto Jurídico das Estatais</a:t>
          </a:r>
        </a:p>
      </dsp:txBody>
      <dsp:txXfrm>
        <a:off x="4286373" y="4546033"/>
        <a:ext cx="667484" cy="667484"/>
      </dsp:txXfrm>
    </dsp:sp>
    <dsp:sp modelId="{D8E7487A-7289-4546-9C01-B097951FA1FD}">
      <dsp:nvSpPr>
        <dsp:cNvPr id="0" name=""/>
        <dsp:cNvSpPr/>
      </dsp:nvSpPr>
      <dsp:spPr>
        <a:xfrm>
          <a:off x="2717128" y="4872755"/>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Resolução nº 03/2019 Rede Nacional de Ouvidorias</a:t>
          </a:r>
        </a:p>
      </dsp:txBody>
      <dsp:txXfrm>
        <a:off x="2855368" y="5010995"/>
        <a:ext cx="667484" cy="667484"/>
      </dsp:txXfrm>
    </dsp:sp>
    <dsp:sp modelId="{EAE584AB-ABF8-46FF-ACE6-9EF9D722624D}">
      <dsp:nvSpPr>
        <dsp:cNvPr id="0" name=""/>
        <dsp:cNvSpPr/>
      </dsp:nvSpPr>
      <dsp:spPr>
        <a:xfrm>
          <a:off x="1286124" y="4407793"/>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Convenção Interamericana contra Corrupção</a:t>
          </a:r>
        </a:p>
      </dsp:txBody>
      <dsp:txXfrm>
        <a:off x="1424364" y="4546033"/>
        <a:ext cx="667484" cy="667484"/>
      </dsp:txXfrm>
    </dsp:sp>
    <dsp:sp modelId="{B13F7590-4ABF-48E0-BA91-1B1498263F14}">
      <dsp:nvSpPr>
        <dsp:cNvPr id="0" name=""/>
        <dsp:cNvSpPr/>
      </dsp:nvSpPr>
      <dsp:spPr>
        <a:xfrm>
          <a:off x="401714" y="3190508"/>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Convenção das Nações Unidas Contra Corrupção</a:t>
          </a:r>
        </a:p>
      </dsp:txBody>
      <dsp:txXfrm>
        <a:off x="539954" y="3328748"/>
        <a:ext cx="667484" cy="667484"/>
      </dsp:txXfrm>
    </dsp:sp>
    <dsp:sp modelId="{A1867B0D-AEB4-4368-B2CD-8C06FBDABB92}">
      <dsp:nvSpPr>
        <dsp:cNvPr id="0" name=""/>
        <dsp:cNvSpPr/>
      </dsp:nvSpPr>
      <dsp:spPr>
        <a:xfrm>
          <a:off x="401714" y="1685861"/>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Lei nº 13.709/2018</a:t>
          </a:r>
        </a:p>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LGPD</a:t>
          </a:r>
        </a:p>
      </dsp:txBody>
      <dsp:txXfrm>
        <a:off x="539954" y="1824101"/>
        <a:ext cx="667484" cy="667484"/>
      </dsp:txXfrm>
    </dsp:sp>
    <dsp:sp modelId="{C6D11A2B-C43C-4A67-A420-EEB0E36FDE94}">
      <dsp:nvSpPr>
        <dsp:cNvPr id="0" name=""/>
        <dsp:cNvSpPr/>
      </dsp:nvSpPr>
      <dsp:spPr>
        <a:xfrm>
          <a:off x="1286124" y="468576"/>
          <a:ext cx="943964" cy="94396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pt-BR" sz="800" b="1" kern="1200" dirty="0">
              <a:solidFill>
                <a:srgbClr val="FFFF00"/>
              </a:solidFill>
              <a:effectLst>
                <a:outerShdw blurRad="38100" dist="38100" dir="2700000" algn="tl">
                  <a:srgbClr val="000000">
                    <a:alpha val="43137"/>
                  </a:srgbClr>
                </a:outerShdw>
              </a:effectLst>
            </a:rPr>
            <a:t>Lei nº 13.460/2017</a:t>
          </a:r>
        </a:p>
      </dsp:txBody>
      <dsp:txXfrm>
        <a:off x="1424364" y="606816"/>
        <a:ext cx="667484" cy="6674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3E1E13-F493-4737-890E-A6C567D31F5D}">
      <dsp:nvSpPr>
        <dsp:cNvPr id="0" name=""/>
        <dsp:cNvSpPr/>
      </dsp:nvSpPr>
      <dsp:spPr>
        <a:xfrm>
          <a:off x="297792" y="358156"/>
          <a:ext cx="3978398" cy="3457961"/>
        </a:xfrm>
        <a:prstGeom prst="round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25400" tIns="25400" rIns="25400" bIns="25400" numCol="1" spcCol="1270" anchor="ctr" anchorCtr="0">
          <a:noAutofit/>
        </a:bodyPr>
        <a:lstStyle/>
        <a:p>
          <a:pPr marL="0" lvl="0" indent="0" algn="l" defTabSz="889000">
            <a:lnSpc>
              <a:spcPct val="90000"/>
            </a:lnSpc>
            <a:spcBef>
              <a:spcPct val="0"/>
            </a:spcBef>
            <a:spcAft>
              <a:spcPct val="35000"/>
            </a:spcAft>
            <a:buNone/>
          </a:pPr>
          <a:r>
            <a:rPr lang="pt-BR" sz="2000" b="0" i="0" kern="1200" dirty="0"/>
            <a:t>Na </a:t>
          </a:r>
          <a:r>
            <a:rPr lang="pt-BR" sz="2000" b="1" i="0" u="none" kern="1200" dirty="0">
              <a:uFillTx/>
            </a:rPr>
            <a:t>análise preliminar</a:t>
          </a:r>
          <a:r>
            <a:rPr lang="pt-BR" sz="2000" b="1" i="0" u="none" kern="1200" dirty="0"/>
            <a:t> </a:t>
          </a:r>
          <a:r>
            <a:rPr lang="pt-BR" sz="2000" b="0" i="0" u="sng" kern="1200" dirty="0"/>
            <a:t>não se faz juízo de valor</a:t>
          </a:r>
          <a:r>
            <a:rPr lang="pt-BR" sz="2000" b="0" i="0" kern="1200" dirty="0"/>
            <a:t> acerca dos fatos narrados, e sim a avaliação da </a:t>
          </a:r>
          <a:r>
            <a:rPr lang="pt-BR" sz="2000" b="1" i="0" u="none" kern="1200" dirty="0">
              <a:effectLst>
                <a:outerShdw blurRad="38100" dist="38100" dir="2700000" algn="tl">
                  <a:srgbClr val="000000">
                    <a:alpha val="43137"/>
                  </a:srgbClr>
                </a:outerShdw>
              </a:effectLst>
              <a:uFillTx/>
            </a:rPr>
            <a:t>existência de elementos de convicção</a:t>
          </a:r>
          <a:r>
            <a:rPr lang="pt-BR" sz="2000" b="1" i="0" u="none" kern="1200" dirty="0">
              <a:effectLst>
                <a:outerShdw blurRad="38100" dist="38100" dir="2700000" algn="tl">
                  <a:srgbClr val="000000">
                    <a:alpha val="43137"/>
                  </a:srgbClr>
                </a:outerShdw>
              </a:effectLst>
            </a:rPr>
            <a:t> </a:t>
          </a:r>
          <a:r>
            <a:rPr lang="pt-BR" sz="2000" b="0" i="0" kern="1200" dirty="0"/>
            <a:t>sobre a aptidão da denúncia para apuração.</a:t>
          </a:r>
          <a:endParaRPr lang="en-US" sz="2000" b="0" i="0" kern="1200" dirty="0"/>
        </a:p>
      </dsp:txBody>
      <dsp:txXfrm>
        <a:off x="466596" y="526960"/>
        <a:ext cx="3640790" cy="3120353"/>
      </dsp:txXfrm>
    </dsp:sp>
    <dsp:sp modelId="{F8E48D7C-48C2-4A18-913E-B242FF17E1A3}">
      <dsp:nvSpPr>
        <dsp:cNvPr id="0" name=""/>
        <dsp:cNvSpPr/>
      </dsp:nvSpPr>
      <dsp:spPr>
        <a:xfrm>
          <a:off x="4222447" y="1574238"/>
          <a:ext cx="1109142" cy="1055524"/>
        </a:xfrm>
        <a:prstGeom prst="mathEqual">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endParaRPr lang="en-US" sz="4400" kern="1200"/>
        </a:p>
      </dsp:txBody>
      <dsp:txXfrm>
        <a:off x="4369464" y="1791676"/>
        <a:ext cx="815108" cy="620648"/>
      </dsp:txXfrm>
    </dsp:sp>
    <dsp:sp modelId="{180E4461-94DC-4EA2-A510-BF66AB3ACD39}">
      <dsp:nvSpPr>
        <dsp:cNvPr id="0" name=""/>
        <dsp:cNvSpPr/>
      </dsp:nvSpPr>
      <dsp:spPr>
        <a:xfrm>
          <a:off x="5279713" y="399741"/>
          <a:ext cx="3688692" cy="3456043"/>
        </a:xfrm>
        <a:prstGeom prst="round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25400" tIns="25400" rIns="25400" bIns="25400" numCol="1" spcCol="1270" anchor="ctr" anchorCtr="0">
          <a:noAutofit/>
        </a:bodyPr>
        <a:lstStyle/>
        <a:p>
          <a:pPr marL="0" lvl="0" indent="0" algn="l" defTabSz="889000">
            <a:lnSpc>
              <a:spcPct val="90000"/>
            </a:lnSpc>
            <a:spcBef>
              <a:spcPct val="0"/>
            </a:spcBef>
            <a:spcAft>
              <a:spcPct val="35000"/>
            </a:spcAft>
            <a:buNone/>
          </a:pPr>
          <a:r>
            <a:rPr lang="pt-BR" sz="2000" b="0" i="0" kern="1200" dirty="0"/>
            <a:t>A análise preliminar serve para </a:t>
          </a:r>
          <a:r>
            <a:rPr lang="pt-BR" sz="2000" b="1" i="0" kern="1200" dirty="0">
              <a:effectLst>
                <a:outerShdw blurRad="38100" dist="38100" dir="2700000" algn="tl">
                  <a:srgbClr val="000000">
                    <a:alpha val="43137"/>
                  </a:srgbClr>
                </a:outerShdw>
              </a:effectLst>
            </a:rPr>
            <a:t>verificar se</a:t>
          </a:r>
          <a:r>
            <a:rPr lang="pt-BR" sz="2000" b="0" i="0" kern="1200" dirty="0"/>
            <a:t>, diante das informações apresentadas pelo usuário, </a:t>
          </a:r>
          <a:r>
            <a:rPr lang="pt-BR" sz="2000" b="1" i="0" kern="1200" dirty="0">
              <a:effectLst>
                <a:outerShdw blurRad="38100" dist="38100" dir="2700000" algn="tl">
                  <a:srgbClr val="000000">
                    <a:alpha val="43137"/>
                  </a:srgbClr>
                </a:outerShdw>
              </a:effectLst>
            </a:rPr>
            <a:t>é possível dar início ao procedimento de apuração</a:t>
          </a:r>
          <a:r>
            <a:rPr lang="pt-BR" sz="2000" b="0" i="0" kern="1200" dirty="0"/>
            <a:t>.</a:t>
          </a:r>
          <a:endParaRPr lang="en-US" sz="2000" b="0" i="0" kern="1200" dirty="0"/>
        </a:p>
      </dsp:txBody>
      <dsp:txXfrm>
        <a:off x="5448423" y="568451"/>
        <a:ext cx="3351272" cy="311862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A29E56-3414-B24C-BFEB-8E6B751AED03}">
      <dsp:nvSpPr>
        <dsp:cNvPr id="0" name=""/>
        <dsp:cNvSpPr/>
      </dsp:nvSpPr>
      <dsp:spPr>
        <a:xfrm>
          <a:off x="568" y="763277"/>
          <a:ext cx="3485484" cy="2091290"/>
        </a:xfrm>
        <a:prstGeom prst="rect">
          <a:avLst/>
        </a:prstGeom>
        <a:solidFill>
          <a:schemeClr val="accent3">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711200">
            <a:lnSpc>
              <a:spcPct val="90000"/>
            </a:lnSpc>
            <a:spcBef>
              <a:spcPct val="0"/>
            </a:spcBef>
            <a:spcAft>
              <a:spcPct val="35000"/>
            </a:spcAft>
            <a:buNone/>
          </a:pPr>
          <a:r>
            <a:rPr lang="pt-BR" sz="1600" b="1" kern="1200" dirty="0"/>
            <a:t>A Comissão de Coordenação de Correição - CCC, por meio do Enunciado CGU nº 03, de 05 de julho de 2017, asseverou que a partir de uma denúncia anônima pode ser instaurada uma apuração preliminar para a colheita de mais elementos que comprovem o fato:</a:t>
          </a:r>
          <a:endParaRPr lang="en-US" sz="1600" b="1" kern="1200" dirty="0"/>
        </a:p>
      </dsp:txBody>
      <dsp:txXfrm>
        <a:off x="568" y="763277"/>
        <a:ext cx="3485484" cy="2091290"/>
      </dsp:txXfrm>
    </dsp:sp>
    <dsp:sp modelId="{FA3CD44C-3ACF-3B48-BEAF-0A1EF2A179FF}">
      <dsp:nvSpPr>
        <dsp:cNvPr id="0" name=""/>
        <dsp:cNvSpPr/>
      </dsp:nvSpPr>
      <dsp:spPr>
        <a:xfrm>
          <a:off x="3559933" y="1687422"/>
          <a:ext cx="522822" cy="243000"/>
        </a:xfrm>
        <a:prstGeom prst="rightArrow">
          <a:avLst>
            <a:gd name="adj1" fmla="val 50000"/>
            <a:gd name="adj2" fmla="val 50000"/>
          </a:avLst>
        </a:prstGeom>
        <a:solidFill>
          <a:schemeClr val="accent2">
            <a:shade val="80000"/>
            <a:hueOff val="-240708"/>
            <a:satOff val="5083"/>
            <a:lumOff val="135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3DF9A6-F3E1-5749-AE52-A2A2E6B6DDFD}">
      <dsp:nvSpPr>
        <dsp:cNvPr id="0" name=""/>
        <dsp:cNvSpPr/>
      </dsp:nvSpPr>
      <dsp:spPr>
        <a:xfrm>
          <a:off x="4156636" y="763277"/>
          <a:ext cx="3485484" cy="2091290"/>
        </a:xfrm>
        <a:prstGeom prst="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711200">
            <a:lnSpc>
              <a:spcPct val="90000"/>
            </a:lnSpc>
            <a:spcBef>
              <a:spcPct val="0"/>
            </a:spcBef>
            <a:spcAft>
              <a:spcPct val="35000"/>
            </a:spcAft>
            <a:buNone/>
          </a:pPr>
          <a:r>
            <a:rPr lang="pt-BR" sz="1600" b="1" i="1" kern="1200" dirty="0"/>
            <a:t>“A delação anônima é apta a deflagrar apuração preliminar no âmbito da Administração Pública, devendo ser colhidos outros elementos que a comprovem</a:t>
          </a:r>
          <a:r>
            <a:rPr lang="pt-BR" sz="1600" b="0" i="1" kern="1200" dirty="0"/>
            <a:t>.”</a:t>
          </a:r>
          <a:endParaRPr lang="en-US" sz="1600" kern="1200" dirty="0"/>
        </a:p>
      </dsp:txBody>
      <dsp:txXfrm>
        <a:off x="4156636" y="763277"/>
        <a:ext cx="3485484" cy="209129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B2358E-BF3A-AC4B-A752-D36FF3EBA043}">
      <dsp:nvSpPr>
        <dsp:cNvPr id="0" name=""/>
        <dsp:cNvSpPr/>
      </dsp:nvSpPr>
      <dsp:spPr>
        <a:xfrm>
          <a:off x="2476763" y="2203397"/>
          <a:ext cx="2250069" cy="2250069"/>
        </a:xfrm>
        <a:prstGeom prst="ellipse">
          <a:avLst/>
        </a:prstGeom>
        <a:solidFill>
          <a:schemeClr val="accent4">
            <a:lumMod val="60000"/>
            <a:lumOff val="4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pt-BR" sz="2300" b="1" kern="1200" dirty="0"/>
            <a:t>ANÁLISE PRELIMINAR</a:t>
          </a:r>
        </a:p>
      </dsp:txBody>
      <dsp:txXfrm>
        <a:off x="2806278" y="2532912"/>
        <a:ext cx="1591039" cy="1591039"/>
      </dsp:txXfrm>
    </dsp:sp>
    <dsp:sp modelId="{61BE25EF-5899-D449-ACB6-9AED21B08525}">
      <dsp:nvSpPr>
        <dsp:cNvPr id="0" name=""/>
        <dsp:cNvSpPr/>
      </dsp:nvSpPr>
      <dsp:spPr>
        <a:xfrm rot="2353136">
          <a:off x="-11691" y="3144046"/>
          <a:ext cx="2030816" cy="641269"/>
        </a:xfrm>
        <a:prstGeom prst="leftArrow">
          <a:avLst>
            <a:gd name="adj1" fmla="val 600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AF492BCA-19B4-2D4C-9E8A-DB4A74F1C6FA}">
      <dsp:nvSpPr>
        <dsp:cNvPr id="0" name=""/>
        <dsp:cNvSpPr/>
      </dsp:nvSpPr>
      <dsp:spPr>
        <a:xfrm>
          <a:off x="-13771" y="374365"/>
          <a:ext cx="2205839" cy="1710052"/>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marL="0" lvl="0" indent="0" algn="ctr" defTabSz="1022350">
            <a:lnSpc>
              <a:spcPct val="90000"/>
            </a:lnSpc>
            <a:spcBef>
              <a:spcPct val="0"/>
            </a:spcBef>
            <a:spcAft>
              <a:spcPct val="35000"/>
            </a:spcAft>
            <a:buNone/>
          </a:pPr>
          <a:r>
            <a:rPr lang="pt-BR" sz="2300" b="1" kern="1200" dirty="0"/>
            <a:t>CORREGEDORIA OU SIMILAR</a:t>
          </a:r>
        </a:p>
      </dsp:txBody>
      <dsp:txXfrm>
        <a:off x="36315" y="424451"/>
        <a:ext cx="2105667" cy="1609880"/>
      </dsp:txXfrm>
    </dsp:sp>
    <dsp:sp modelId="{EF9BD10A-48F6-2D45-82FD-5295C78317AD}">
      <dsp:nvSpPr>
        <dsp:cNvPr id="0" name=""/>
        <dsp:cNvSpPr/>
      </dsp:nvSpPr>
      <dsp:spPr>
        <a:xfrm rot="8263476">
          <a:off x="-719792" y="3167506"/>
          <a:ext cx="2007804" cy="641269"/>
        </a:xfrm>
        <a:prstGeom prst="leftArrow">
          <a:avLst>
            <a:gd name="adj1" fmla="val 600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407F221-C940-7E46-BA5A-AA128BAEEAF2}">
      <dsp:nvSpPr>
        <dsp:cNvPr id="0" name=""/>
        <dsp:cNvSpPr/>
      </dsp:nvSpPr>
      <dsp:spPr>
        <a:xfrm>
          <a:off x="5005137" y="364109"/>
          <a:ext cx="2137565" cy="1710052"/>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marL="0" lvl="0" indent="0" algn="ctr" defTabSz="1022350">
            <a:lnSpc>
              <a:spcPct val="90000"/>
            </a:lnSpc>
            <a:spcBef>
              <a:spcPct val="0"/>
            </a:spcBef>
            <a:spcAft>
              <a:spcPct val="35000"/>
            </a:spcAft>
            <a:buNone/>
          </a:pPr>
          <a:r>
            <a:rPr lang="pt-BR" sz="2300" b="1" kern="1200" dirty="0"/>
            <a:t>COMISSÃO DE ÉTICA</a:t>
          </a:r>
        </a:p>
      </dsp:txBody>
      <dsp:txXfrm>
        <a:off x="5055223" y="414195"/>
        <a:ext cx="2037393" cy="1609880"/>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6/7/layout/BasicProcessNew">
  <dgm:title val="Basic Process New"/>
  <dgm:desc val=""/>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fact="0.15"/>
      <dgm:constr type="h" for="ch" forName="sibTrans" op="equ"/>
    </dgm:constrLst>
    <dgm:ruleLst>
      <dgm:rule type="h" for="ch" forName="sibTrans" val="6.75" fact="NaN" max="NaN"/>
      <dgm:rule type="w" for="ch" forName="sibTrans" val="8.75" fact="NaN" max="NaN"/>
    </dgm:ruleLst>
    <dgm:forEach name="nodesForEach" axis="ch" ptType="node">
      <dgm:layoutNode name="node">
        <dgm:varLst>
          <dgm:bulletEnabled val="1"/>
        </dgm:varLst>
        <dgm:alg type="tx"/>
        <dgm:shape xmlns:r="http://schemas.openxmlformats.org/officeDocument/2006/relationships" type="rect" r:blip="">
          <dgm:adjLst>
            <dgm:adj idx="1" val="0.1"/>
          </dgm:adjLst>
        </dgm:shape>
        <dgm:presOf axis="desOrSelf" ptType="node"/>
        <dgm:constrLst>
          <dgm:constr type="h" refType="w" fact="0.6"/>
          <dgm:constr type="lMarg" val="12"/>
          <dgm:constr type="rMarg" val="12"/>
          <dgm:constr type="tMarg" val="12"/>
          <dgm:constr type="bMarg" val="12"/>
        </dgm:constrLst>
        <dgm:ruleLst>
          <dgm:rule type="primFontSz" val="11" fact="NaN" max="NaN"/>
          <dgm:rule type="primFontSz" val="18" fact="NaN" max="NaN"/>
          <dgm:rule type="h" val="NaN" fact="1.5" max="NaN"/>
          <dgm:rule type="primFontSz" val="11" fact="NaN" max="NaN"/>
          <dgm:rule type="h" val="INF" fact="NaN" max="NaN"/>
        </dgm:ruleLst>
      </dgm:layoutNode>
      <dgm:forEach name="sibTransForEach" axis="followSib" ptType="sibTrans" cnt="1">
        <dgm:layoutNode name="sibTransSpacerBeforeConnector" styleLbl="node1">
          <dgm:alg type="sp"/>
          <dgm:shape xmlns:r="http://schemas.openxmlformats.org/officeDocument/2006/relationships" r:blip="">
            <dgm:adjLst/>
          </dgm:shape>
          <dgm:constrLst>
            <dgm:constr type="w" val="4.5"/>
          </dgm:constrLst>
          <dgm:presOf/>
          <dgm:ruleLst>
            <dgm:rule type="w" val="4.5" fact="NaN" max="NaN"/>
          </dgm:ruleLst>
        </dgm:layoutNode>
        <dgm:layoutNode name="sibTrans" styleLbl="node1">
          <dgm:alg type="sp"/>
          <dgm:shape xmlns:r="http://schemas.openxmlformats.org/officeDocument/2006/relationships" type="rightArrow" r:blip="">
            <dgm:adjLst>
              <dgm:adj idx="1" val="0.5"/>
            </dgm:adjLst>
          </dgm:shape>
          <dgm:presOf axis="self"/>
          <dgm:constrLst>
            <dgm:constr type="h" val="6.75"/>
          </dgm:constrLst>
          <dgm:ruleLst>
            <dgm:rule type="h" val="6.75" fact="NaN" max="NaN"/>
            <dgm:rule type="w" val="8.75" fact="NaN" max="NaN"/>
          </dgm:ruleLst>
        </dgm:layoutNode>
        <dgm:layoutNode name="sibTransSpacerAfterConnector">
          <dgm:alg type="sp"/>
          <dgm:shape xmlns:r="http://schemas.openxmlformats.org/officeDocument/2006/relationships" r:blip="">
            <dgm:adjLst/>
          </dgm:shape>
          <dgm:constrLst>
            <dgm:constr type="w" val="4.5"/>
          </dgm:constrLst>
          <dgm:presOf/>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DE3137-326A-45DF-A4C8-DD116C1209EE}" type="datetimeFigureOut">
              <a:rPr lang="pt-BR" smtClean="0"/>
              <a:t>17/04/2020</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3927D9-8CA6-4694-BB3A-42CBAD60EF05}" type="slidenum">
              <a:rPr lang="pt-BR" smtClean="0"/>
              <a:t>‹nº›</a:t>
            </a:fld>
            <a:endParaRPr lang="pt-BR"/>
          </a:p>
        </p:txBody>
      </p:sp>
    </p:spTree>
    <p:extLst>
      <p:ext uri="{BB962C8B-B14F-4D97-AF65-F5344CB8AC3E}">
        <p14:creationId xmlns:p14="http://schemas.microsoft.com/office/powerpoint/2010/main" val="1398351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200" kern="1200" dirty="0">
                <a:solidFill>
                  <a:schemeClr val="tx1"/>
                </a:solidFill>
                <a:effectLst/>
                <a:latin typeface="+mn-lt"/>
                <a:ea typeface="MS PGothic" pitchFamily="34" charset="-128"/>
                <a:cs typeface="ＭＳ Ｐゴシック" charset="0"/>
              </a:rPr>
              <a:t>O (a) Chefe da Regional da CGU saúda os presentes e faz uma fala breve para acolhimento dos participantes.</a:t>
            </a:r>
            <a:endParaRPr lang="pt-BR" dirty="0"/>
          </a:p>
          <a:p>
            <a:endParaRPr lang="pt-BR" dirty="0"/>
          </a:p>
        </p:txBody>
      </p:sp>
      <p:sp>
        <p:nvSpPr>
          <p:cNvPr id="4" name="Espaço Reservado para Número de Slide 3"/>
          <p:cNvSpPr>
            <a:spLocks noGrp="1"/>
          </p:cNvSpPr>
          <p:nvPr>
            <p:ph type="sldNum"/>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1</a:t>
            </a:fld>
            <a:endParaRPr lang="pt-BR" sz="1400" b="0" strike="noStrike" spc="-1" dirty="0">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895164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F93927D9-8CA6-4694-BB3A-42CBAD60EF05}" type="slidenum">
              <a:rPr lang="pt-BR" smtClean="0"/>
              <a:t>37</a:t>
            </a:fld>
            <a:endParaRPr lang="pt-BR"/>
          </a:p>
        </p:txBody>
      </p:sp>
    </p:spTree>
    <p:extLst>
      <p:ext uri="{BB962C8B-B14F-4D97-AF65-F5344CB8AC3E}">
        <p14:creationId xmlns:p14="http://schemas.microsoft.com/office/powerpoint/2010/main" val="641629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idx="10"/>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38</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270246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Destacar que se a ouvidoria tem 60 dias, desses 40 dias são destinados à área interna.</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39</a:t>
            </a:fld>
            <a:endParaRPr lang="pt-BR" altLang="pt-BR"/>
          </a:p>
        </p:txBody>
      </p:sp>
    </p:spTree>
    <p:extLst>
      <p:ext uri="{BB962C8B-B14F-4D97-AF65-F5344CB8AC3E}">
        <p14:creationId xmlns:p14="http://schemas.microsoft.com/office/powerpoint/2010/main" val="1856840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idx="10"/>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40</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505283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F93927D9-8CA6-4694-BB3A-42CBAD60EF05}" type="slidenum">
              <a:rPr lang="pt-BR" smtClean="0"/>
              <a:t>42</a:t>
            </a:fld>
            <a:endParaRPr lang="pt-BR"/>
          </a:p>
        </p:txBody>
      </p:sp>
    </p:spTree>
    <p:extLst>
      <p:ext uri="{BB962C8B-B14F-4D97-AF65-F5344CB8AC3E}">
        <p14:creationId xmlns:p14="http://schemas.microsoft.com/office/powerpoint/2010/main" val="28392187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p:cNvSpPr>
          <p:nvPr>
            <p:ph type="body"/>
          </p:nvPr>
        </p:nvSpPr>
        <p:spPr>
          <a:xfrm>
            <a:off x="685800" y="4400640"/>
            <a:ext cx="5486040" cy="3600000"/>
          </a:xfrm>
          <a:prstGeom prst="rect">
            <a:avLst/>
          </a:prstGeom>
        </p:spPr>
        <p:txBody>
          <a:bodyPr/>
          <a:lstStyle/>
          <a:p>
            <a:endParaRPr lang="pt-BR" sz="2000" b="0" strike="noStrike" spc="-1">
              <a:solidFill>
                <a:srgbClr val="000000"/>
              </a:solidFill>
              <a:uFill>
                <a:solidFill>
                  <a:srgbClr val="FFFFFF"/>
                </a:solidFill>
              </a:uFill>
              <a:latin typeface="Arial"/>
            </a:endParaRPr>
          </a:p>
        </p:txBody>
      </p:sp>
      <p:sp>
        <p:nvSpPr>
          <p:cNvPr id="525" name="TextShape 2"/>
          <p:cNvSpPr txBox="1"/>
          <p:nvPr/>
        </p:nvSpPr>
        <p:spPr>
          <a:xfrm>
            <a:off x="3884760" y="8685360"/>
            <a:ext cx="2971440" cy="458280"/>
          </a:xfrm>
          <a:prstGeom prst="rect">
            <a:avLst/>
          </a:prstGeom>
          <a:noFill/>
          <a:ln>
            <a:noFill/>
          </a:ln>
        </p:spPr>
        <p:txBody>
          <a:bodyPr anchor="b"/>
          <a:lstStyle/>
          <a:p>
            <a:pPr algn="r">
              <a:lnSpc>
                <a:spcPct val="100000"/>
              </a:lnSpc>
            </a:pPr>
            <a:fld id="{1000DB69-AFB0-4895-8375-56798BB460F3}" type="slidenum">
              <a:rPr lang="pt-BR" sz="1200" b="0" strike="noStrike" spc="-1">
                <a:solidFill>
                  <a:srgbClr val="000000"/>
                </a:solidFill>
                <a:uFill>
                  <a:solidFill>
                    <a:srgbClr val="FFFFFF"/>
                  </a:solidFill>
                </a:uFill>
                <a:latin typeface="+mn-lt"/>
                <a:ea typeface="+mn-ea"/>
              </a:rPr>
              <a:t>53</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854259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p:cNvSpPr>
          <p:nvPr>
            <p:ph type="body"/>
          </p:nvPr>
        </p:nvSpPr>
        <p:spPr>
          <a:xfrm>
            <a:off x="685800" y="4400640"/>
            <a:ext cx="5486040" cy="3600000"/>
          </a:xfrm>
          <a:prstGeom prst="rect">
            <a:avLst/>
          </a:prstGeom>
        </p:spPr>
        <p:txBody>
          <a:bodyPr/>
          <a:lstStyle/>
          <a:p>
            <a:endParaRPr lang="pt-BR" sz="2000" b="0" strike="noStrike" spc="-1">
              <a:solidFill>
                <a:srgbClr val="000000"/>
              </a:solidFill>
              <a:uFill>
                <a:solidFill>
                  <a:srgbClr val="FFFFFF"/>
                </a:solidFill>
              </a:uFill>
              <a:latin typeface="Arial"/>
            </a:endParaRPr>
          </a:p>
        </p:txBody>
      </p:sp>
      <p:sp>
        <p:nvSpPr>
          <p:cNvPr id="525" name="TextShape 2"/>
          <p:cNvSpPr txBox="1"/>
          <p:nvPr/>
        </p:nvSpPr>
        <p:spPr>
          <a:xfrm>
            <a:off x="3884760" y="8685360"/>
            <a:ext cx="2971440" cy="458280"/>
          </a:xfrm>
          <a:prstGeom prst="rect">
            <a:avLst/>
          </a:prstGeom>
          <a:noFill/>
          <a:ln>
            <a:noFill/>
          </a:ln>
        </p:spPr>
        <p:txBody>
          <a:bodyPr anchor="b"/>
          <a:lstStyle/>
          <a:p>
            <a:pPr algn="r">
              <a:lnSpc>
                <a:spcPct val="100000"/>
              </a:lnSpc>
            </a:pPr>
            <a:fld id="{1000DB69-AFB0-4895-8375-56798BB460F3}" type="slidenum">
              <a:rPr lang="pt-BR" sz="1200" b="0" strike="noStrike" spc="-1">
                <a:solidFill>
                  <a:srgbClr val="000000"/>
                </a:solidFill>
                <a:uFill>
                  <a:solidFill>
                    <a:srgbClr val="FFFFFF"/>
                  </a:solidFill>
                </a:uFill>
                <a:latin typeface="+mn-lt"/>
                <a:ea typeface="+mn-ea"/>
              </a:rPr>
              <a:t>54</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989822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p:cNvSpPr>
          <p:nvPr>
            <p:ph type="body"/>
          </p:nvPr>
        </p:nvSpPr>
        <p:spPr>
          <a:xfrm>
            <a:off x="685800" y="4400640"/>
            <a:ext cx="5486040" cy="3600000"/>
          </a:xfrm>
          <a:prstGeom prst="rect">
            <a:avLst/>
          </a:prstGeom>
        </p:spPr>
        <p:txBody>
          <a:bodyPr/>
          <a:lstStyle/>
          <a:p>
            <a:endParaRPr lang="pt-BR" sz="2000" b="0" strike="noStrike" spc="-1">
              <a:solidFill>
                <a:srgbClr val="000000"/>
              </a:solidFill>
              <a:uFill>
                <a:solidFill>
                  <a:srgbClr val="FFFFFF"/>
                </a:solidFill>
              </a:uFill>
              <a:latin typeface="Arial"/>
            </a:endParaRPr>
          </a:p>
        </p:txBody>
      </p:sp>
      <p:sp>
        <p:nvSpPr>
          <p:cNvPr id="525" name="TextShape 2"/>
          <p:cNvSpPr txBox="1"/>
          <p:nvPr/>
        </p:nvSpPr>
        <p:spPr>
          <a:xfrm>
            <a:off x="3884760" y="8685360"/>
            <a:ext cx="2971440" cy="458280"/>
          </a:xfrm>
          <a:prstGeom prst="rect">
            <a:avLst/>
          </a:prstGeom>
          <a:noFill/>
          <a:ln>
            <a:noFill/>
          </a:ln>
        </p:spPr>
        <p:txBody>
          <a:bodyPr anchor="b"/>
          <a:lstStyle/>
          <a:p>
            <a:pPr algn="r">
              <a:lnSpc>
                <a:spcPct val="100000"/>
              </a:lnSpc>
            </a:pPr>
            <a:fld id="{1000DB69-AFB0-4895-8375-56798BB460F3}" type="slidenum">
              <a:rPr lang="pt-BR" sz="1200" b="0" strike="noStrike" spc="-1">
                <a:solidFill>
                  <a:srgbClr val="000000"/>
                </a:solidFill>
                <a:uFill>
                  <a:solidFill>
                    <a:srgbClr val="FFFFFF"/>
                  </a:solidFill>
                </a:uFill>
                <a:latin typeface="+mn-lt"/>
                <a:ea typeface="+mn-ea"/>
              </a:rPr>
              <a:t>55</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3503615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p:cNvSpPr>
          <p:nvPr>
            <p:ph type="body"/>
          </p:nvPr>
        </p:nvSpPr>
        <p:spPr>
          <a:xfrm>
            <a:off x="685800" y="4400640"/>
            <a:ext cx="5486040" cy="3600000"/>
          </a:xfrm>
          <a:prstGeom prst="rect">
            <a:avLst/>
          </a:prstGeom>
        </p:spPr>
        <p:txBody>
          <a:bodyPr/>
          <a:lstStyle/>
          <a:p>
            <a:endParaRPr lang="pt-BR" sz="2000" b="0" strike="noStrike" spc="-1">
              <a:solidFill>
                <a:srgbClr val="000000"/>
              </a:solidFill>
              <a:uFill>
                <a:solidFill>
                  <a:srgbClr val="FFFFFF"/>
                </a:solidFill>
              </a:uFill>
              <a:latin typeface="Arial"/>
            </a:endParaRPr>
          </a:p>
        </p:txBody>
      </p:sp>
      <p:sp>
        <p:nvSpPr>
          <p:cNvPr id="525" name="TextShape 2"/>
          <p:cNvSpPr txBox="1"/>
          <p:nvPr/>
        </p:nvSpPr>
        <p:spPr>
          <a:xfrm>
            <a:off x="3884760" y="8685360"/>
            <a:ext cx="2971440" cy="458280"/>
          </a:xfrm>
          <a:prstGeom prst="rect">
            <a:avLst/>
          </a:prstGeom>
          <a:noFill/>
          <a:ln>
            <a:noFill/>
          </a:ln>
        </p:spPr>
        <p:txBody>
          <a:bodyPr anchor="b"/>
          <a:lstStyle/>
          <a:p>
            <a:pPr algn="r">
              <a:lnSpc>
                <a:spcPct val="100000"/>
              </a:lnSpc>
            </a:pPr>
            <a:fld id="{1000DB69-AFB0-4895-8375-56798BB460F3}" type="slidenum">
              <a:rPr lang="pt-BR" sz="1200" b="0" strike="noStrike" spc="-1">
                <a:solidFill>
                  <a:srgbClr val="000000"/>
                </a:solidFill>
                <a:uFill>
                  <a:solidFill>
                    <a:srgbClr val="FFFFFF"/>
                  </a:solidFill>
                </a:uFill>
                <a:latin typeface="+mn-lt"/>
                <a:ea typeface="+mn-ea"/>
              </a:rPr>
              <a:t>56</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4679592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p:cNvSpPr>
          <p:nvPr>
            <p:ph type="body"/>
          </p:nvPr>
        </p:nvSpPr>
        <p:spPr>
          <a:xfrm>
            <a:off x="685800" y="4400640"/>
            <a:ext cx="5486040" cy="3600000"/>
          </a:xfrm>
          <a:prstGeom prst="rect">
            <a:avLst/>
          </a:prstGeom>
        </p:spPr>
        <p:txBody>
          <a:bodyPr/>
          <a:lstStyle/>
          <a:p>
            <a:endParaRPr lang="pt-BR" sz="2000" b="0" strike="noStrike" spc="-1">
              <a:solidFill>
                <a:srgbClr val="000000"/>
              </a:solidFill>
              <a:uFill>
                <a:solidFill>
                  <a:srgbClr val="FFFFFF"/>
                </a:solidFill>
              </a:uFill>
              <a:latin typeface="Arial"/>
            </a:endParaRPr>
          </a:p>
        </p:txBody>
      </p:sp>
      <p:sp>
        <p:nvSpPr>
          <p:cNvPr id="525" name="TextShape 2"/>
          <p:cNvSpPr txBox="1"/>
          <p:nvPr/>
        </p:nvSpPr>
        <p:spPr>
          <a:xfrm>
            <a:off x="3884760" y="8685360"/>
            <a:ext cx="2971440" cy="458280"/>
          </a:xfrm>
          <a:prstGeom prst="rect">
            <a:avLst/>
          </a:prstGeom>
          <a:noFill/>
          <a:ln>
            <a:noFill/>
          </a:ln>
        </p:spPr>
        <p:txBody>
          <a:bodyPr anchor="b"/>
          <a:lstStyle/>
          <a:p>
            <a:pPr algn="r">
              <a:lnSpc>
                <a:spcPct val="100000"/>
              </a:lnSpc>
            </a:pPr>
            <a:fld id="{1000DB69-AFB0-4895-8375-56798BB460F3}" type="slidenum">
              <a:rPr lang="pt-BR" sz="1200" b="0" strike="noStrike" spc="-1">
                <a:solidFill>
                  <a:srgbClr val="000000"/>
                </a:solidFill>
                <a:uFill>
                  <a:solidFill>
                    <a:srgbClr val="FFFFFF"/>
                  </a:solidFill>
                </a:uFill>
                <a:latin typeface="+mn-lt"/>
                <a:ea typeface="+mn-ea"/>
              </a:rPr>
              <a:t>57</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175172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35f391192_0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Google Shape;73;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pt-BR" dirty="0"/>
              <a:t>Os facilitadores apresentam-se sucintamente, dão as boas-vindas e convidam os participantes a se apresentarem informando: nome, instituição que trabalha e área de atuação.</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p:cNvSpPr>
          <p:nvPr>
            <p:ph type="body"/>
          </p:nvPr>
        </p:nvSpPr>
        <p:spPr>
          <a:xfrm>
            <a:off x="685800" y="4400640"/>
            <a:ext cx="5486040" cy="3600000"/>
          </a:xfrm>
          <a:prstGeom prst="rect">
            <a:avLst/>
          </a:prstGeom>
        </p:spPr>
        <p:txBody>
          <a:bodyPr/>
          <a:lstStyle/>
          <a:p>
            <a:endParaRPr lang="pt-BR" sz="2000" b="0" strike="noStrike" spc="-1">
              <a:solidFill>
                <a:srgbClr val="000000"/>
              </a:solidFill>
              <a:uFill>
                <a:solidFill>
                  <a:srgbClr val="FFFFFF"/>
                </a:solidFill>
              </a:uFill>
              <a:latin typeface="Arial"/>
            </a:endParaRPr>
          </a:p>
        </p:txBody>
      </p:sp>
      <p:sp>
        <p:nvSpPr>
          <p:cNvPr id="525" name="TextShape 2"/>
          <p:cNvSpPr txBox="1"/>
          <p:nvPr/>
        </p:nvSpPr>
        <p:spPr>
          <a:xfrm>
            <a:off x="3884760" y="8685360"/>
            <a:ext cx="2971440" cy="458280"/>
          </a:xfrm>
          <a:prstGeom prst="rect">
            <a:avLst/>
          </a:prstGeom>
          <a:noFill/>
          <a:ln>
            <a:noFill/>
          </a:ln>
        </p:spPr>
        <p:txBody>
          <a:bodyPr anchor="b"/>
          <a:lstStyle/>
          <a:p>
            <a:pPr algn="r">
              <a:lnSpc>
                <a:spcPct val="100000"/>
              </a:lnSpc>
            </a:pPr>
            <a:fld id="{1000DB69-AFB0-4895-8375-56798BB460F3}" type="slidenum">
              <a:rPr lang="pt-BR" sz="1200" b="0" strike="noStrike" spc="-1">
                <a:solidFill>
                  <a:srgbClr val="000000"/>
                </a:solidFill>
                <a:uFill>
                  <a:solidFill>
                    <a:srgbClr val="FFFFFF"/>
                  </a:solidFill>
                </a:uFill>
                <a:latin typeface="+mn-lt"/>
                <a:ea typeface="+mn-ea"/>
              </a:rPr>
              <a:t>58</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765188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p:cNvSpPr>
          <p:nvPr>
            <p:ph type="body"/>
          </p:nvPr>
        </p:nvSpPr>
        <p:spPr>
          <a:xfrm>
            <a:off x="685800" y="4400640"/>
            <a:ext cx="5486040" cy="3600000"/>
          </a:xfrm>
          <a:prstGeom prst="rect">
            <a:avLst/>
          </a:prstGeom>
        </p:spPr>
        <p:txBody>
          <a:bodyPr/>
          <a:lstStyle/>
          <a:p>
            <a:endParaRPr lang="pt-BR" sz="2000" b="0" strike="noStrike" spc="-1">
              <a:solidFill>
                <a:srgbClr val="000000"/>
              </a:solidFill>
              <a:uFill>
                <a:solidFill>
                  <a:srgbClr val="FFFFFF"/>
                </a:solidFill>
              </a:uFill>
              <a:latin typeface="Arial"/>
            </a:endParaRPr>
          </a:p>
        </p:txBody>
      </p:sp>
      <p:sp>
        <p:nvSpPr>
          <p:cNvPr id="525" name="TextShape 2"/>
          <p:cNvSpPr txBox="1"/>
          <p:nvPr/>
        </p:nvSpPr>
        <p:spPr>
          <a:xfrm>
            <a:off x="3884760" y="8685360"/>
            <a:ext cx="2971440" cy="458280"/>
          </a:xfrm>
          <a:prstGeom prst="rect">
            <a:avLst/>
          </a:prstGeom>
          <a:noFill/>
          <a:ln>
            <a:noFill/>
          </a:ln>
        </p:spPr>
        <p:txBody>
          <a:bodyPr anchor="b"/>
          <a:lstStyle/>
          <a:p>
            <a:pPr algn="r">
              <a:lnSpc>
                <a:spcPct val="100000"/>
              </a:lnSpc>
            </a:pPr>
            <a:fld id="{1000DB69-AFB0-4895-8375-56798BB460F3}" type="slidenum">
              <a:rPr lang="pt-BR" sz="1200" b="0" strike="noStrike" spc="-1">
                <a:solidFill>
                  <a:srgbClr val="000000"/>
                </a:solidFill>
                <a:uFill>
                  <a:solidFill>
                    <a:srgbClr val="FFFFFF"/>
                  </a:solidFill>
                </a:uFill>
                <a:latin typeface="+mn-lt"/>
                <a:ea typeface="+mn-ea"/>
              </a:rPr>
              <a:t>59</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7247855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p:cNvSpPr>
          <p:nvPr>
            <p:ph type="body"/>
          </p:nvPr>
        </p:nvSpPr>
        <p:spPr>
          <a:xfrm>
            <a:off x="685800" y="4400640"/>
            <a:ext cx="5486040" cy="3600000"/>
          </a:xfrm>
          <a:prstGeom prst="rect">
            <a:avLst/>
          </a:prstGeom>
        </p:spPr>
        <p:txBody>
          <a:bodyPr/>
          <a:lstStyle/>
          <a:p>
            <a:endParaRPr lang="pt-BR" sz="2000" b="0" strike="noStrike" spc="-1">
              <a:solidFill>
                <a:srgbClr val="000000"/>
              </a:solidFill>
              <a:uFill>
                <a:solidFill>
                  <a:srgbClr val="FFFFFF"/>
                </a:solidFill>
              </a:uFill>
              <a:latin typeface="Arial"/>
            </a:endParaRPr>
          </a:p>
        </p:txBody>
      </p:sp>
      <p:sp>
        <p:nvSpPr>
          <p:cNvPr id="525" name="TextShape 2"/>
          <p:cNvSpPr txBox="1"/>
          <p:nvPr/>
        </p:nvSpPr>
        <p:spPr>
          <a:xfrm>
            <a:off x="3884760" y="8685360"/>
            <a:ext cx="2971440" cy="458280"/>
          </a:xfrm>
          <a:prstGeom prst="rect">
            <a:avLst/>
          </a:prstGeom>
          <a:noFill/>
          <a:ln>
            <a:noFill/>
          </a:ln>
        </p:spPr>
        <p:txBody>
          <a:bodyPr anchor="b"/>
          <a:lstStyle/>
          <a:p>
            <a:pPr algn="r">
              <a:lnSpc>
                <a:spcPct val="100000"/>
              </a:lnSpc>
            </a:pPr>
            <a:fld id="{1000DB69-AFB0-4895-8375-56798BB460F3}" type="slidenum">
              <a:rPr lang="pt-BR" sz="1200" b="0" strike="noStrike" spc="-1">
                <a:solidFill>
                  <a:srgbClr val="000000"/>
                </a:solidFill>
                <a:uFill>
                  <a:solidFill>
                    <a:srgbClr val="FFFFFF"/>
                  </a:solidFill>
                </a:uFill>
                <a:latin typeface="+mn-lt"/>
                <a:ea typeface="+mn-ea"/>
              </a:rPr>
              <a:t>60</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036554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altLang="pt-BR" dirty="0"/>
              <a:t>Em agosto de 2018, dois novos cursos serão acrescentados aos módulos já existentes: Defesa do Usuário e Simplificação e Tratamento de Denúncias em Ouvidoria. Os slides já contemplam essa informação. </a:t>
            </a:r>
          </a:p>
          <a:p>
            <a:endParaRPr lang="pt-BR" dirty="0"/>
          </a:p>
        </p:txBody>
      </p:sp>
      <p:sp>
        <p:nvSpPr>
          <p:cNvPr id="4" name="Espaço Reservado para Número de Slide 3"/>
          <p:cNvSpPr>
            <a:spLocks noGrp="1"/>
          </p:cNvSpPr>
          <p:nvPr>
            <p:ph type="sldNum"/>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5</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038505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altLang="pt-BR" dirty="0"/>
              <a:t>Em agosto de 2018, dois novos cursos serão acrescentados aos módulos já existentes: Defesa do Usuário e Simplificação e Tratamento de Denúncias em Ouvidoria. Os slides já contemplam essa informação. </a:t>
            </a:r>
          </a:p>
          <a:p>
            <a:endParaRPr lang="pt-BR" dirty="0"/>
          </a:p>
        </p:txBody>
      </p:sp>
      <p:sp>
        <p:nvSpPr>
          <p:cNvPr id="4" name="Espaço Reservado para Número de Slide 3"/>
          <p:cNvSpPr>
            <a:spLocks noGrp="1"/>
          </p:cNvSpPr>
          <p:nvPr>
            <p:ph type="sldNum"/>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6</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328885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altLang="pt-BR" dirty="0"/>
              <a:t>Em agosto de 2018, dois novos cursos serão acrescentados aos módulos já existentes: Defesa do Usuário e Simplificação e Tratamento de Denúncias em Ouvidoria. Os slides já contemplam essa informação. </a:t>
            </a:r>
          </a:p>
          <a:p>
            <a:endParaRPr lang="pt-BR" dirty="0"/>
          </a:p>
        </p:txBody>
      </p:sp>
      <p:sp>
        <p:nvSpPr>
          <p:cNvPr id="4" name="Espaço Reservado para Número de Slide 3"/>
          <p:cNvSpPr>
            <a:spLocks noGrp="1"/>
          </p:cNvSpPr>
          <p:nvPr>
            <p:ph type="sldNum"/>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7</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768272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35f391192_0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Google Shape;73;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pt-BR" dirty="0"/>
              <a:t>Os facilitadores apresentam-se sucintamente, dão as boas-vindas e convidam os participantes a se apresentarem informando: nome, instituição que trabalha e área de atuação.</a:t>
            </a:r>
            <a:endParaRPr dirty="0"/>
          </a:p>
        </p:txBody>
      </p:sp>
    </p:spTree>
    <p:extLst>
      <p:ext uri="{BB962C8B-B14F-4D97-AF65-F5344CB8AC3E}">
        <p14:creationId xmlns:p14="http://schemas.microsoft.com/office/powerpoint/2010/main" val="3514835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35f391192_0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Google Shape;73;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pt-BR" dirty="0"/>
              <a:t>Os facilitadores apresentam-se sucintamente, dão as boas-vindas e convidam os participantes a se apresentarem informando: nome, instituição que trabalha e área de atuação.</a:t>
            </a:r>
            <a:endParaRPr dirty="0"/>
          </a:p>
        </p:txBody>
      </p:sp>
    </p:spTree>
    <p:extLst>
      <p:ext uri="{BB962C8B-B14F-4D97-AF65-F5344CB8AC3E}">
        <p14:creationId xmlns:p14="http://schemas.microsoft.com/office/powerpoint/2010/main" val="30712566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Espaço Reservado para Anotações 2"/>
          <p:cNvSpPr>
            <a:spLocks noGrp="1"/>
          </p:cNvSpPr>
          <p:nvPr>
            <p:ph type="body" idx="1"/>
          </p:nvPr>
        </p:nvSpPr>
        <p:spPr/>
        <p:txBody>
          <a:bodyPr/>
          <a:lstStyle/>
          <a:p>
            <a:r>
              <a:rPr lang="pt-BR" b="1" dirty="0"/>
              <a:t>SECOM – SECRETARIA ESPECIAL DE COMUNICAÇÃO SOCIAL DA PRESIDÊNCIA DA REPÚBLICA</a:t>
            </a:r>
          </a:p>
        </p:txBody>
      </p:sp>
      <p:sp>
        <p:nvSpPr>
          <p:cNvPr id="4" name="Espaço Reservado para Número de Slide 3"/>
          <p:cNvSpPr>
            <a:spLocks noGrp="1"/>
          </p:cNvSpPr>
          <p:nvPr>
            <p:ph type="sldNum" idx="10"/>
          </p:nvPr>
        </p:nvSpPr>
        <p:spPr/>
        <p:txBody>
          <a:bodyPr/>
          <a:lstStyle/>
          <a:p>
            <a:pPr algn="r"/>
            <a:fld id="{4B3569FD-AF75-4012-A6CF-819FABF40D62}" type="slidenum">
              <a:rPr lang="pt-BR" sz="1400" b="0" strike="noStrike" spc="-1" smtClean="0">
                <a:solidFill>
                  <a:srgbClr val="000000"/>
                </a:solidFill>
                <a:uFill>
                  <a:solidFill>
                    <a:srgbClr val="FFFFFF"/>
                  </a:solidFill>
                </a:uFill>
                <a:latin typeface="Times New Roman"/>
              </a:rPr>
              <a:t>33</a:t>
            </a:fld>
            <a:endParaRPr lang="pt-B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271824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36</a:t>
            </a:fld>
            <a:endParaRPr lang="pt-BR" altLang="pt-BR"/>
          </a:p>
        </p:txBody>
      </p:sp>
    </p:spTree>
    <p:extLst>
      <p:ext uri="{BB962C8B-B14F-4D97-AF65-F5344CB8AC3E}">
        <p14:creationId xmlns:p14="http://schemas.microsoft.com/office/powerpoint/2010/main" val="39598152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lide de Título">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8"/>
            <a:ext cx="12193922" cy="6856921"/>
          </a:xfrm>
          <a:prstGeom prst="rect">
            <a:avLst/>
          </a:prstGeom>
        </p:spPr>
      </p:pic>
    </p:spTree>
    <p:extLst>
      <p:ext uri="{BB962C8B-B14F-4D97-AF65-F5344CB8AC3E}">
        <p14:creationId xmlns:p14="http://schemas.microsoft.com/office/powerpoint/2010/main" val="2833475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17/04/2020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227007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17/04/2020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84977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600" y="273600"/>
            <a:ext cx="10972320" cy="1144800"/>
          </a:xfrm>
          <a:prstGeom prst="rect">
            <a:avLst/>
          </a:prstGeom>
        </p:spPr>
        <p:txBody>
          <a:bodyPr lIns="0" tIns="0" rIns="0" bIns="0" anchor="ctr"/>
          <a:lstStyle/>
          <a:p>
            <a:endParaRPr lang="en-US" sz="1800" b="0" strike="noStrike" spc="-1" dirty="0">
              <a:solidFill>
                <a:srgbClr val="000000"/>
              </a:solidFill>
              <a:uFill>
                <a:solidFill>
                  <a:srgbClr val="FFFFFF"/>
                </a:solidFill>
              </a:uFill>
              <a:latin typeface="Calibri"/>
            </a:endParaRPr>
          </a:p>
        </p:txBody>
      </p:sp>
      <p:sp>
        <p:nvSpPr>
          <p:cNvPr id="7" name="PlaceHolder 2"/>
          <p:cNvSpPr>
            <a:spLocks noGrp="1"/>
          </p:cNvSpPr>
          <p:nvPr>
            <p:ph type="subTitle"/>
          </p:nvPr>
        </p:nvSpPr>
        <p:spPr>
          <a:xfrm>
            <a:off x="609600" y="1604520"/>
            <a:ext cx="10972320" cy="397728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93458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53"/>
        <p:cNvGrpSpPr/>
        <p:nvPr/>
      </p:nvGrpSpPr>
      <p:grpSpPr>
        <a:xfrm>
          <a:off x="0" y="0"/>
          <a:ext cx="0" cy="0"/>
          <a:chOff x="0" y="0"/>
          <a:chExt cx="0" cy="0"/>
        </a:xfrm>
      </p:grpSpPr>
      <p:sp>
        <p:nvSpPr>
          <p:cNvPr id="54" name="Google Shape;54;p11"/>
          <p:cNvSpPr txBox="1">
            <a:spLocks noGrp="1"/>
          </p:cNvSpPr>
          <p:nvPr>
            <p:ph type="sldNum" idx="12"/>
          </p:nvPr>
        </p:nvSpPr>
        <p:spPr>
          <a:xfrm>
            <a:off x="145433" y="194699"/>
            <a:ext cx="2409600" cy="1670400"/>
          </a:xfrm>
          <a:prstGeom prst="rect">
            <a:avLst/>
          </a:prstGeom>
        </p:spPr>
        <p:txBody>
          <a:bodyPr spcFirstLastPara="1" wrap="square" lIns="91425" tIns="91425" rIns="91425" bIns="91425" anchor="t" anchorCtr="0">
            <a:noAutofit/>
          </a:bodyPr>
          <a:lstStyle>
            <a:lvl1pPr lvl="0" rtl="0">
              <a:buNone/>
              <a:defRPr>
                <a:solidFill>
                  <a:srgbClr val="9FC5E8"/>
                </a:solidFill>
              </a:defRPr>
            </a:lvl1pPr>
            <a:lvl2pPr lvl="1" rtl="0">
              <a:buNone/>
              <a:defRPr>
                <a:solidFill>
                  <a:srgbClr val="9FC5E8"/>
                </a:solidFill>
              </a:defRPr>
            </a:lvl2pPr>
            <a:lvl3pPr lvl="2" rtl="0">
              <a:buNone/>
              <a:defRPr>
                <a:solidFill>
                  <a:srgbClr val="9FC5E8"/>
                </a:solidFill>
              </a:defRPr>
            </a:lvl3pPr>
            <a:lvl4pPr lvl="3" rtl="0">
              <a:buNone/>
              <a:defRPr>
                <a:solidFill>
                  <a:srgbClr val="9FC5E8"/>
                </a:solidFill>
              </a:defRPr>
            </a:lvl4pPr>
            <a:lvl5pPr lvl="4" rtl="0">
              <a:buNone/>
              <a:defRPr>
                <a:solidFill>
                  <a:srgbClr val="9FC5E8"/>
                </a:solidFill>
              </a:defRPr>
            </a:lvl5pPr>
            <a:lvl6pPr lvl="5" rtl="0">
              <a:buNone/>
              <a:defRPr>
                <a:solidFill>
                  <a:srgbClr val="9FC5E8"/>
                </a:solidFill>
              </a:defRPr>
            </a:lvl6pPr>
            <a:lvl7pPr lvl="6" rtl="0">
              <a:buNone/>
              <a:defRPr>
                <a:solidFill>
                  <a:srgbClr val="9FC5E8"/>
                </a:solidFill>
              </a:defRPr>
            </a:lvl7pPr>
            <a:lvl8pPr lvl="7" rtl="0">
              <a:buNone/>
              <a:defRPr>
                <a:solidFill>
                  <a:srgbClr val="9FC5E8"/>
                </a:solidFill>
              </a:defRPr>
            </a:lvl8pPr>
            <a:lvl9pPr lvl="8" rtl="0">
              <a:buNone/>
              <a:defRPr>
                <a:solidFill>
                  <a:srgbClr val="9FC5E8"/>
                </a:solidFill>
              </a:defRPr>
            </a:lvl9pPr>
          </a:lstStyle>
          <a:p>
            <a:fld id="{00000000-1234-1234-1234-123412341234}" type="slidenum">
              <a:rPr lang="nb-NO" smtClean="0"/>
              <a:pPr/>
              <a:t>‹nº›</a:t>
            </a:fld>
            <a:endParaRPr lang="nb-NO"/>
          </a:p>
        </p:txBody>
      </p:sp>
    </p:spTree>
    <p:extLst>
      <p:ext uri="{BB962C8B-B14F-4D97-AF65-F5344CB8AC3E}">
        <p14:creationId xmlns:p14="http://schemas.microsoft.com/office/powerpoint/2010/main" val="2128121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17/04/2020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8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17/04/2020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3960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17/04/2020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78234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17/04/2020</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0866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17/04/2020</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49586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17/04/2020</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2170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17/04/2020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38154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17/04/2020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55423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7C14E-9AA3-40E0-BA2F-8ABEB8D63F17}" type="datetimeFigureOut">
              <a:rPr lang="pt-BR" smtClean="0"/>
              <a:t>17/04/2020</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3149718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54.png"/><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12.xml"/><Relationship Id="rId5" Type="http://schemas.openxmlformats.org/officeDocument/2006/relationships/image" Target="../media/image59.svg"/><Relationship Id="rId4" Type="http://schemas.openxmlformats.org/officeDocument/2006/relationships/image" Target="../media/image58.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svg"/><Relationship Id="rId7" Type="http://schemas.openxmlformats.org/officeDocument/2006/relationships/image" Target="../media/image65.svg"/><Relationship Id="rId2" Type="http://schemas.openxmlformats.org/officeDocument/2006/relationships/image" Target="../media/image60.png"/><Relationship Id="rId1" Type="http://schemas.openxmlformats.org/officeDocument/2006/relationships/slideLayout" Target="../slideLayouts/slideLayout12.xml"/><Relationship Id="rId6" Type="http://schemas.openxmlformats.org/officeDocument/2006/relationships/image" Target="../media/image64.png"/><Relationship Id="rId11" Type="http://schemas.openxmlformats.org/officeDocument/2006/relationships/image" Target="../media/image69.svg"/><Relationship Id="rId5" Type="http://schemas.openxmlformats.org/officeDocument/2006/relationships/image" Target="../media/image63.svg"/><Relationship Id="rId10" Type="http://schemas.openxmlformats.org/officeDocument/2006/relationships/image" Target="../media/image68.png"/><Relationship Id="rId4" Type="http://schemas.openxmlformats.org/officeDocument/2006/relationships/image" Target="../media/image62.png"/><Relationship Id="rId9" Type="http://schemas.openxmlformats.org/officeDocument/2006/relationships/image" Target="../media/image67.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8.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1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0.xml.rels><?xml version="1.0" encoding="UTF-8" standalone="yes"?>
<Relationships xmlns="http://schemas.openxmlformats.org/package/2006/relationships"><Relationship Id="rId3" Type="http://schemas.openxmlformats.org/officeDocument/2006/relationships/image" Target="../media/image72.svg"/><Relationship Id="rId2" Type="http://schemas.openxmlformats.org/officeDocument/2006/relationships/image" Target="../media/image71.png"/><Relationship Id="rId1" Type="http://schemas.openxmlformats.org/officeDocument/2006/relationships/slideLayout" Target="../slideLayouts/slideLayout1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7.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73.png"/><Relationship Id="rId1" Type="http://schemas.openxmlformats.org/officeDocument/2006/relationships/slideLayout" Target="../slideLayouts/slideLayout1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1.xml.rels><?xml version="1.0" encoding="UTF-8" standalone="yes"?>
<Relationships xmlns="http://schemas.openxmlformats.org/package/2006/relationships"><Relationship Id="rId3" Type="http://schemas.openxmlformats.org/officeDocument/2006/relationships/image" Target="../media/image76.svg"/><Relationship Id="rId2" Type="http://schemas.openxmlformats.org/officeDocument/2006/relationships/image" Target="../media/image75.png"/><Relationship Id="rId1" Type="http://schemas.openxmlformats.org/officeDocument/2006/relationships/slideLayout" Target="../slideLayouts/slideLayout12.xml"/></Relationships>
</file>

<file path=ppt/slides/_rels/slide152.xml.rels><?xml version="1.0" encoding="UTF-8" standalone="yes"?>
<Relationships xmlns="http://schemas.openxmlformats.org/package/2006/relationships"><Relationship Id="rId3" Type="http://schemas.openxmlformats.org/officeDocument/2006/relationships/image" Target="../media/image78.svg"/><Relationship Id="rId2" Type="http://schemas.openxmlformats.org/officeDocument/2006/relationships/image" Target="../media/image77.png"/><Relationship Id="rId1" Type="http://schemas.openxmlformats.org/officeDocument/2006/relationships/slideLayout" Target="../slideLayouts/slideLayout1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6.xml.rels><?xml version="1.0" encoding="UTF-8" standalone="yes"?>
<Relationships xmlns="http://schemas.openxmlformats.org/package/2006/relationships"><Relationship Id="rId8" Type="http://schemas.openxmlformats.org/officeDocument/2006/relationships/hyperlink" Target="http://simec.mec.gov.br/login.php" TargetMode="External"/><Relationship Id="rId3" Type="http://schemas.openxmlformats.org/officeDocument/2006/relationships/hyperlink" Target="http://www.portaltransparencia.gov.br/" TargetMode="External"/><Relationship Id="rId7" Type="http://schemas.openxmlformats.org/officeDocument/2006/relationships/hyperlink" Target="https://www.fnde.gov.br/" TargetMode="External"/><Relationship Id="rId2" Type="http://schemas.openxmlformats.org/officeDocument/2006/relationships/hyperlink" Target="http://www.tesouro.fazenda.gov.br/" TargetMode="External"/><Relationship Id="rId1" Type="http://schemas.openxmlformats.org/officeDocument/2006/relationships/slideLayout" Target="../slideLayouts/slideLayout12.xml"/><Relationship Id="rId6" Type="http://schemas.openxmlformats.org/officeDocument/2006/relationships/hyperlink" Target="http://sis2.funasa.gov.br/sigob/transparenciapublica/" TargetMode="External"/><Relationship Id="rId5" Type="http://schemas.openxmlformats.org/officeDocument/2006/relationships/hyperlink" Target="https://webp.caixa.gov.br/siurb/ao/pag/index.asp" TargetMode="External"/><Relationship Id="rId4" Type="http://schemas.openxmlformats.org/officeDocument/2006/relationships/hyperlink" Target="http://plataformamaisbrasil.gov.br/acesso-livre" TargetMode="External"/><Relationship Id="rId9" Type="http://schemas.openxmlformats.org/officeDocument/2006/relationships/hyperlink" Target="https://portal.dataprev.gov.br/sistemas-de-concessao-e-pagamento-beneficios-previdenciarios" TargetMode="External"/></Relationships>
</file>

<file path=ppt/slides/_rels/slide157.xml.rels><?xml version="1.0" encoding="UTF-8" standalone="yes"?>
<Relationships xmlns="http://schemas.openxmlformats.org/package/2006/relationships"><Relationship Id="rId3" Type="http://schemas.openxmlformats.org/officeDocument/2006/relationships/hyperlink" Target="http://cnes.datasus.gov.br/" TargetMode="External"/><Relationship Id="rId2" Type="http://schemas.openxmlformats.org/officeDocument/2006/relationships/hyperlink" Target="https://www.comprasgovernamentais.gov.br/" TargetMode="External"/><Relationship Id="rId1" Type="http://schemas.openxmlformats.org/officeDocument/2006/relationships/slideLayout" Target="../slideLayouts/slideLayout12.xml"/><Relationship Id="rId6" Type="http://schemas.openxmlformats.org/officeDocument/2006/relationships/hyperlink" Target="http://legis.senado.leg.br/geosenado/" TargetMode="External"/><Relationship Id="rId5" Type="http://schemas.openxmlformats.org/officeDocument/2006/relationships/hyperlink" Target="http://blog.mds.gov.br/redesuas/sistemas/consultas-publicas/" TargetMode="External"/><Relationship Id="rId4" Type="http://schemas.openxmlformats.org/officeDocument/2006/relationships/hyperlink" Target="https://consultafns.saude.gov.br/#/repasse-dia" TargetMode="External"/></Relationships>
</file>

<file path=ppt/slides/_rels/slide15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12.xml"/></Relationships>
</file>

<file path=ppt/slides/_rels/slide15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60.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1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3.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12.xml"/></Relationships>
</file>

<file path=ppt/slides/_rels/slide16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mailto:cguouvidor@cgu.gov.br"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hyperlink" Target="http://www.cgu.gov.br/" TargetMode="External"/><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8" Type="http://schemas.openxmlformats.org/officeDocument/2006/relationships/image" Target="../media/image37.sv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svg"/><Relationship Id="rId2" Type="http://schemas.openxmlformats.org/officeDocument/2006/relationships/notesSlide" Target="../notesSlides/notesSlide14.xml"/><Relationship Id="rId16" Type="http://schemas.openxmlformats.org/officeDocument/2006/relationships/image" Target="../media/image45.svg"/><Relationship Id="rId1" Type="http://schemas.openxmlformats.org/officeDocument/2006/relationships/slideLayout" Target="../slideLayouts/slideLayout12.xml"/><Relationship Id="rId6" Type="http://schemas.openxmlformats.org/officeDocument/2006/relationships/image" Target="../media/image35.svg"/><Relationship Id="rId11" Type="http://schemas.openxmlformats.org/officeDocument/2006/relationships/image" Target="../media/image40.png"/><Relationship Id="rId5" Type="http://schemas.openxmlformats.org/officeDocument/2006/relationships/image" Target="../media/image34.png"/><Relationship Id="rId15" Type="http://schemas.openxmlformats.org/officeDocument/2006/relationships/image" Target="../media/image4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 Id="rId14" Type="http://schemas.openxmlformats.org/officeDocument/2006/relationships/image" Target="../media/image43.sv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5.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hyperlink" Target="http://www.planalto.gov.br/ccivil_03/_Ato2015-2018/2017/Lei/L13460.htm#art10%C2%A77"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hyperlink" Target="http://www.planalto.gov.br/ccivil_03/_Ato2011-2014/2011/Lei/L12527.htm#art31%C2%A71i"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www.planalto.gov.br/ccivil_03/_Ato2015-2018/2017/Lei/L13460.htm#art10%C2%A77" TargetMode="External"/><Relationship Id="rId7" Type="http://schemas.openxmlformats.org/officeDocument/2006/relationships/hyperlink" Target="http://www.planalto.gov.br/ccivil_03/_Ato2015-2018/2018/Decreto/D9492.htm#art3v"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hyperlink" Target="http://www.planalto.gov.br/ccivil_03/_Ato2015-2018/2018/Decreto/D9492.htm#art3iv" TargetMode="External"/><Relationship Id="rId5" Type="http://schemas.openxmlformats.org/officeDocument/2006/relationships/hyperlink" Target="http://www.planalto.gov.br/ccivil_03/_Ato2015-2018/2018/Decreto/D9492.htm#art3iii" TargetMode="External"/><Relationship Id="rId4" Type="http://schemas.openxmlformats.org/officeDocument/2006/relationships/hyperlink" Target="http://www.planalto.gov.br/ccivil_03/_Ato2015-2018/2018/Decreto/D9492.htm#art3i"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hyperlink" Target="http://www.planalto.gov.br/ccivil_03/_Ato2015-2018/2018/Decreto/D9492.htm"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hyperlink" Target="http://www.planalto.gov.br/ccivil_03/LEIS/L8112cons.htm#art126a" TargetMode="Externa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47.svg"/><Relationship Id="rId2" Type="http://schemas.openxmlformats.org/officeDocument/2006/relationships/image" Target="../media/image46.png"/><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12.xml"/><Relationship Id="rId4" Type="http://schemas.openxmlformats.org/officeDocument/2006/relationships/comments" Target="../comments/commen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3" Type="http://schemas.openxmlformats.org/officeDocument/2006/relationships/image" Target="../media/image33.svg"/><Relationship Id="rId7" Type="http://schemas.openxmlformats.org/officeDocument/2006/relationships/image" Target="../media/image51.svg"/><Relationship Id="rId2"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image" Target="../media/image35.svg"/><Relationship Id="rId4" Type="http://schemas.openxmlformats.org/officeDocument/2006/relationships/image" Target="../media/image34.png"/></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7.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3" Type="http://schemas.openxmlformats.org/officeDocument/2006/relationships/image" Target="../media/image53.svg"/><Relationship Id="rId2" Type="http://schemas.openxmlformats.org/officeDocument/2006/relationships/image" Target="../media/image5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saberes.senado.leg.br/" TargetMode="External"/><Relationship Id="rId2" Type="http://schemas.openxmlformats.org/officeDocument/2006/relationships/image" Target="../media/image7.wmf"/><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9.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2"/>
          <p:cNvSpPr txBox="1"/>
          <p:nvPr/>
        </p:nvSpPr>
        <p:spPr>
          <a:xfrm>
            <a:off x="2667000" y="3602160"/>
            <a:ext cx="6857640" cy="1655280"/>
          </a:xfrm>
          <a:prstGeom prst="rect">
            <a:avLst/>
          </a:prstGeom>
          <a:noFill/>
          <a:ln>
            <a:noFill/>
          </a:ln>
        </p:spPr>
        <p:txBody>
          <a:bodyPr/>
          <a:lstStyle/>
          <a:p>
            <a:pPr algn="ctr">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a:p>
            <a:pPr algn="ctr">
              <a:spcBef>
                <a:spcPts val="1001"/>
              </a:spcBef>
            </a:pPr>
            <a:r>
              <a:rPr lang="pt-BR" sz="5200" spc="-1" dirty="0">
                <a:solidFill>
                  <a:srgbClr val="000000"/>
                </a:solidFill>
                <a:uFill>
                  <a:solidFill>
                    <a:srgbClr val="FFFFFF"/>
                  </a:solidFill>
                </a:uFill>
                <a:latin typeface="Calibri"/>
              </a:rPr>
              <a:t> </a:t>
            </a:r>
            <a:endParaRPr lang="pt-BR" sz="3200" spc="-1" dirty="0">
              <a:solidFill>
                <a:srgbClr val="000000"/>
              </a:solidFill>
              <a:uFill>
                <a:solidFill>
                  <a:srgbClr val="FFFFFF"/>
                </a:solidFill>
              </a:uFill>
              <a:latin typeface="Arial"/>
            </a:endParaRPr>
          </a:p>
        </p:txBody>
      </p:sp>
      <p:pic>
        <p:nvPicPr>
          <p:cNvPr id="5" name="Imagem 4">
            <a:extLst>
              <a:ext uri="{FF2B5EF4-FFF2-40B4-BE49-F238E27FC236}">
                <a16:creationId xmlns:a16="http://schemas.microsoft.com/office/drawing/2014/main" id="{9A1C74A7-1C18-D841-B419-F722A07D7CAF}"/>
              </a:ext>
            </a:extLst>
          </p:cNvPr>
          <p:cNvPicPr>
            <a:picLocks noChangeAspect="1"/>
          </p:cNvPicPr>
          <p:nvPr/>
        </p:nvPicPr>
        <p:blipFill>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1524001" y="1210690"/>
            <a:ext cx="9210783" cy="4584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ângulo 1">
            <a:extLst>
              <a:ext uri="{FF2B5EF4-FFF2-40B4-BE49-F238E27FC236}">
                <a16:creationId xmlns:a16="http://schemas.microsoft.com/office/drawing/2014/main" id="{950E5CDA-1A3C-9946-BA35-62FC6D909E6B}"/>
              </a:ext>
            </a:extLst>
          </p:cNvPr>
          <p:cNvSpPr/>
          <p:nvPr/>
        </p:nvSpPr>
        <p:spPr>
          <a:xfrm>
            <a:off x="3139043" y="3182587"/>
            <a:ext cx="5866412" cy="605642"/>
          </a:xfrm>
          <a:prstGeom prst="rect">
            <a:avLst/>
          </a:prstGeom>
          <a:solidFill>
            <a:srgbClr val="0070C0"/>
          </a:solidFill>
          <a:ln>
            <a:solidFill>
              <a:schemeClr val="tx1"/>
            </a:solidFill>
          </a:ln>
        </p:spPr>
        <p:style>
          <a:lnRef idx="1">
            <a:schemeClr val="accent6"/>
          </a:lnRef>
          <a:fillRef idx="1001">
            <a:schemeClr val="dk2"/>
          </a:fillRef>
          <a:effectRef idx="2">
            <a:schemeClr val="accent6"/>
          </a:effectRef>
          <a:fontRef idx="minor">
            <a:schemeClr val="lt1"/>
          </a:fontRef>
        </p:style>
        <p:txBody>
          <a:bodyPr rtlCol="0" anchor="ctr"/>
          <a:lstStyle/>
          <a:p>
            <a:pPr algn="ctr"/>
            <a:r>
              <a:rPr lang="pt-BR" sz="2200" dirty="0">
                <a:ln w="0"/>
                <a:solidFill>
                  <a:schemeClr val="bg1"/>
                </a:solidFill>
                <a:effectLst>
                  <a:outerShdw blurRad="38100" dist="25400" dir="5400000" algn="ctr" rotWithShape="0">
                    <a:srgbClr val="6E747A">
                      <a:alpha val="43000"/>
                    </a:srgbClr>
                  </a:outerShdw>
                </a:effectLst>
                <a:latin typeface="Calibri" panose="020F0502020204030204" pitchFamily="34" charset="0"/>
                <a:cs typeface="Calibri" panose="020F0502020204030204" pitchFamily="34" charset="0"/>
              </a:rPr>
              <a:t>TRATAMENTO DE DENÚNCIAS EM OUVIDORIA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8" name="Google Shape;78;p15"/>
          <p:cNvSpPr txBox="1">
            <a:spLocks noGrp="1"/>
          </p:cNvSpPr>
          <p:nvPr>
            <p:ph type="sldNum" idx="12"/>
          </p:nvPr>
        </p:nvSpPr>
        <p:spPr>
          <a:xfrm>
            <a:off x="1633075" y="1003274"/>
            <a:ext cx="1807200" cy="1252800"/>
          </a:xfrm>
          <a:prstGeom prst="rect">
            <a:avLst/>
          </a:prstGeom>
        </p:spPr>
        <p:txBody>
          <a:bodyPr spcFirstLastPara="1" vert="horz" wrap="square" lIns="91425" tIns="91425" rIns="91425" bIns="91425" rtlCol="0" anchor="t" anchorCtr="0">
            <a:noAutofit/>
          </a:bodyPr>
          <a:lstStyle/>
          <a:p>
            <a:fld id="{00000000-1234-1234-1234-123412341234}" type="slidenum">
              <a:rPr lang="en">
                <a:solidFill>
                  <a:srgbClr val="FFFFFF"/>
                </a:solidFill>
              </a:rPr>
              <a:pPr/>
              <a:t>10</a:t>
            </a:fld>
            <a:endParaRPr>
              <a:solidFill>
                <a:srgbClr val="FFFFFF"/>
              </a:solidFill>
            </a:endParaRPr>
          </a:p>
        </p:txBody>
      </p:sp>
      <p:sp>
        <p:nvSpPr>
          <p:cNvPr id="8" name="CaixaDeTexto 3">
            <a:extLst>
              <a:ext uri="{FF2B5EF4-FFF2-40B4-BE49-F238E27FC236}">
                <a16:creationId xmlns:a16="http://schemas.microsoft.com/office/drawing/2014/main" id="{BF7E76AC-A1A9-4268-BC4A-4183F8336968}"/>
              </a:ext>
            </a:extLst>
          </p:cNvPr>
          <p:cNvSpPr txBox="1">
            <a:spLocks noChangeArrowheads="1"/>
          </p:cNvSpPr>
          <p:nvPr/>
        </p:nvSpPr>
        <p:spPr bwMode="auto">
          <a:xfrm>
            <a:off x="792556" y="933890"/>
            <a:ext cx="350166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pt-BR" altLang="pt-BR" sz="3200" b="1" dirty="0">
                <a:solidFill>
                  <a:srgbClr val="0070C0"/>
                </a:solidFill>
                <a:latin typeface="Calibri" panose="020F0502020204030204" pitchFamily="34" charset="0"/>
              </a:rPr>
              <a:t>Conhecendo a</a:t>
            </a:r>
          </a:p>
          <a:p>
            <a:pPr algn="ctr" eaLnBrk="1" hangingPunct="1"/>
            <a:r>
              <a:rPr lang="pt-BR" altLang="pt-BR" sz="3200" b="1" dirty="0">
                <a:solidFill>
                  <a:srgbClr val="0070C0"/>
                </a:solidFill>
                <a:latin typeface="Calibri" panose="020F0502020204030204" pitchFamily="34" charset="0"/>
              </a:rPr>
              <a:t>Ouvidoria-Geral da</a:t>
            </a:r>
          </a:p>
          <a:p>
            <a:pPr algn="ctr" eaLnBrk="1" hangingPunct="1"/>
            <a:r>
              <a:rPr lang="pt-BR" altLang="pt-BR" sz="3200" b="1" dirty="0">
                <a:solidFill>
                  <a:srgbClr val="0070C0"/>
                </a:solidFill>
                <a:latin typeface="Calibri" panose="020F0502020204030204" pitchFamily="34" charset="0"/>
              </a:rPr>
              <a:t>União – OGU</a:t>
            </a:r>
          </a:p>
        </p:txBody>
      </p:sp>
      <p:sp>
        <p:nvSpPr>
          <p:cNvPr id="9" name="CaixaDeTexto 8">
            <a:extLst>
              <a:ext uri="{FF2B5EF4-FFF2-40B4-BE49-F238E27FC236}">
                <a16:creationId xmlns:a16="http://schemas.microsoft.com/office/drawing/2014/main" id="{7D64D893-E06A-4E32-AE87-B31DF7D4A814}"/>
              </a:ext>
            </a:extLst>
          </p:cNvPr>
          <p:cNvSpPr txBox="1">
            <a:spLocks noChangeArrowheads="1"/>
          </p:cNvSpPr>
          <p:nvPr/>
        </p:nvSpPr>
        <p:spPr bwMode="auto">
          <a:xfrm>
            <a:off x="792556" y="2400297"/>
            <a:ext cx="4374008"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marL="214313" indent="-214313">
              <a:buFont typeface="Wingdings" panose="05000000000000000000" pitchFamily="2" charset="2"/>
              <a:buChar char="v"/>
            </a:pPr>
            <a:r>
              <a:rPr lang="pt-BR" sz="1400" b="1" dirty="0">
                <a:latin typeface="Calibri" panose="020F0502020204030204" pitchFamily="34" charset="0"/>
              </a:rPr>
              <a:t>Órgão Central do Sistema de Ouvidoria o Poder Executivo federal: coordenação técnica e monitoramento das ouvidorias </a:t>
            </a:r>
            <a:r>
              <a:rPr lang="pt-BR" sz="1400" b="1" dirty="0" err="1">
                <a:latin typeface="Calibri" panose="020F0502020204030204" pitchFamily="34" charset="0"/>
              </a:rPr>
              <a:t>setorais</a:t>
            </a:r>
            <a:r>
              <a:rPr lang="pt-BR" sz="1400" b="1" dirty="0">
                <a:latin typeface="Calibri" panose="020F0502020204030204" pitchFamily="34" charset="0"/>
              </a:rPr>
              <a:t>.</a:t>
            </a:r>
          </a:p>
          <a:p>
            <a:endParaRPr lang="pt-BR" sz="1400" b="1" dirty="0">
              <a:latin typeface="Calibri" panose="020F0502020204030204" pitchFamily="34" charset="0"/>
            </a:endParaRPr>
          </a:p>
          <a:p>
            <a:pPr marL="214313" indent="-214313">
              <a:buFont typeface="Wingdings" panose="05000000000000000000" pitchFamily="2" charset="2"/>
              <a:buChar char="v"/>
            </a:pPr>
            <a:r>
              <a:rPr lang="pt-BR" sz="1400" b="1" dirty="0">
                <a:latin typeface="Calibri" panose="020F0502020204030204" pitchFamily="34" charset="0"/>
              </a:rPr>
              <a:t>Instancia recursal da Lei de Acesso à Informação no âmbito da Administração Pública Federal. </a:t>
            </a:r>
          </a:p>
          <a:p>
            <a:endParaRPr lang="pt-BR" sz="1400" b="1" dirty="0">
              <a:latin typeface="Calibri" panose="020F0502020204030204" pitchFamily="34" charset="0"/>
            </a:endParaRPr>
          </a:p>
          <a:p>
            <a:pPr marL="214313" indent="-214313">
              <a:buFont typeface="Wingdings" panose="05000000000000000000" pitchFamily="2" charset="2"/>
              <a:buChar char="v"/>
            </a:pPr>
            <a:r>
              <a:rPr lang="pt-BR" sz="1400" b="1" dirty="0">
                <a:latin typeface="Calibri" panose="020F0502020204030204" pitchFamily="34" charset="0"/>
              </a:rPr>
              <a:t>Promoção da mediação na resolução de conflitos entre usuários de serviços públicos e órgãos da Administração Pública Federal.</a:t>
            </a:r>
          </a:p>
          <a:p>
            <a:pPr marL="214313" indent="-214313">
              <a:buFont typeface="Wingdings" panose="05000000000000000000" pitchFamily="2" charset="2"/>
              <a:buChar char="v"/>
            </a:pPr>
            <a:endParaRPr lang="pt-BR" sz="1400" b="1" dirty="0">
              <a:latin typeface="Calibri" panose="020F0502020204030204" pitchFamily="34" charset="0"/>
            </a:endParaRPr>
          </a:p>
          <a:p>
            <a:pPr marL="214313" indent="-214313">
              <a:buFont typeface="Wingdings" panose="05000000000000000000" pitchFamily="2" charset="2"/>
              <a:buChar char="v"/>
            </a:pPr>
            <a:r>
              <a:rPr lang="pt-BR" sz="1400" b="1" dirty="0">
                <a:latin typeface="Calibri" panose="020F0502020204030204" pitchFamily="34" charset="0"/>
              </a:rPr>
              <a:t>Coordenação da Rede de Ouvidorias Públicas</a:t>
            </a:r>
          </a:p>
          <a:p>
            <a:endParaRPr lang="pt-BR" sz="1400" b="1" dirty="0">
              <a:latin typeface="Calibri" panose="020F0502020204030204" pitchFamily="34" charset="0"/>
            </a:endParaRPr>
          </a:p>
          <a:p>
            <a:pPr marL="214313" indent="-214313">
              <a:buFont typeface="Wingdings" panose="05000000000000000000" pitchFamily="2" charset="2"/>
              <a:buChar char="v"/>
            </a:pPr>
            <a:r>
              <a:rPr lang="pt-BR" sz="1400" b="1" dirty="0">
                <a:latin typeface="Calibri" panose="020F0502020204030204" pitchFamily="34" charset="0"/>
              </a:rPr>
              <a:t>Execução de Programas de Fortalecimento de Ouvidorias e de participação social. </a:t>
            </a:r>
          </a:p>
          <a:p>
            <a:endParaRPr lang="pt-BR" sz="1400" b="1" dirty="0">
              <a:latin typeface="Calibri" panose="020F0502020204030204" pitchFamily="34" charset="0"/>
            </a:endParaRPr>
          </a:p>
          <a:p>
            <a:pPr marL="214313" indent="-214313">
              <a:buFont typeface="Wingdings" panose="05000000000000000000" pitchFamily="2" charset="2"/>
              <a:buChar char="v"/>
            </a:pPr>
            <a:r>
              <a:rPr lang="pt-BR" sz="1400" b="1" dirty="0">
                <a:latin typeface="Calibri" panose="020F0502020204030204" pitchFamily="34" charset="0"/>
              </a:rPr>
              <a:t>Recebimento, análise e encaminhamento de manifestações de ouvidoria referentes a procedimentos e ações de agentes, órgãos e entidades do Poder Executivo Federal.</a:t>
            </a:r>
          </a:p>
        </p:txBody>
      </p:sp>
      <p:pic>
        <p:nvPicPr>
          <p:cNvPr id="10" name="Imagem 9">
            <a:extLst>
              <a:ext uri="{FF2B5EF4-FFF2-40B4-BE49-F238E27FC236}">
                <a16:creationId xmlns:a16="http://schemas.microsoft.com/office/drawing/2014/main" id="{6C4278F2-F487-4D6E-A82A-2CC232A632CE}"/>
              </a:ext>
            </a:extLst>
          </p:cNvPr>
          <p:cNvPicPr>
            <a:picLocks noChangeAspect="1"/>
          </p:cNvPicPr>
          <p:nvPr/>
        </p:nvPicPr>
        <p:blipFill>
          <a:blip r:embed="rId3" cstate="print"/>
          <a:stretch>
            <a:fillRect/>
          </a:stretch>
        </p:blipFill>
        <p:spPr>
          <a:xfrm>
            <a:off x="7281429" y="855374"/>
            <a:ext cx="3188579" cy="3391827"/>
          </a:xfrm>
          <a:prstGeom prst="rect">
            <a:avLst/>
          </a:prstGeom>
        </p:spPr>
      </p:pic>
      <p:sp>
        <p:nvSpPr>
          <p:cNvPr id="11" name="CaixaDeTexto 10">
            <a:extLst>
              <a:ext uri="{FF2B5EF4-FFF2-40B4-BE49-F238E27FC236}">
                <a16:creationId xmlns:a16="http://schemas.microsoft.com/office/drawing/2014/main" id="{D32ED721-8831-42B7-8E6A-3593166BC0FE}"/>
              </a:ext>
            </a:extLst>
          </p:cNvPr>
          <p:cNvSpPr txBox="1">
            <a:spLocks noChangeArrowheads="1"/>
          </p:cNvSpPr>
          <p:nvPr/>
        </p:nvSpPr>
        <p:spPr bwMode="auto">
          <a:xfrm>
            <a:off x="6369143" y="4247201"/>
            <a:ext cx="5303444"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r>
              <a:rPr lang="pt-BR" altLang="pt-BR" sz="1400" b="1" dirty="0" err="1">
                <a:latin typeface="Calibri" panose="020F0502020204030204" pitchFamily="34" charset="0"/>
              </a:rPr>
              <a:t>CGOuv</a:t>
            </a:r>
            <a:endParaRPr lang="pt-BR" altLang="pt-BR" sz="1400" b="1" dirty="0">
              <a:latin typeface="Calibri" panose="020F0502020204030204" pitchFamily="34" charset="0"/>
            </a:endParaRPr>
          </a:p>
          <a:p>
            <a:r>
              <a:rPr lang="pt-BR" altLang="pt-BR" sz="1400" dirty="0">
                <a:latin typeface="Calibri" panose="020F0502020204030204" pitchFamily="34" charset="0"/>
              </a:rPr>
              <a:t>Coordenação-Geral de Orientação e Acompanhamento de Ouvidorias</a:t>
            </a:r>
          </a:p>
          <a:p>
            <a:endParaRPr lang="pt-BR" altLang="pt-BR" sz="1400" dirty="0">
              <a:latin typeface="Calibri" panose="020F0502020204030204" pitchFamily="34" charset="0"/>
            </a:endParaRPr>
          </a:p>
          <a:p>
            <a:r>
              <a:rPr lang="pt-BR" altLang="pt-BR" sz="1400" b="1" dirty="0" err="1">
                <a:latin typeface="Calibri" panose="020F0502020204030204" pitchFamily="34" charset="0"/>
              </a:rPr>
              <a:t>CGCid</a:t>
            </a:r>
            <a:endParaRPr lang="pt-BR" altLang="pt-BR" sz="1400" b="1" dirty="0">
              <a:latin typeface="Calibri" panose="020F0502020204030204" pitchFamily="34" charset="0"/>
            </a:endParaRPr>
          </a:p>
          <a:p>
            <a:r>
              <a:rPr lang="pt-BR" altLang="pt-BR" sz="1400" dirty="0">
                <a:latin typeface="Calibri" panose="020F0502020204030204" pitchFamily="34" charset="0"/>
              </a:rPr>
              <a:t>Coordenação-Geral de Atendimento ao Cidadão</a:t>
            </a:r>
          </a:p>
          <a:p>
            <a:endParaRPr lang="pt-BR" altLang="pt-BR" sz="1400" dirty="0">
              <a:latin typeface="Calibri" panose="020F0502020204030204" pitchFamily="34" charset="0"/>
            </a:endParaRPr>
          </a:p>
          <a:p>
            <a:r>
              <a:rPr lang="pt-BR" altLang="pt-BR" sz="1400" b="1" dirty="0">
                <a:latin typeface="Calibri" panose="020F0502020204030204" pitchFamily="34" charset="0"/>
              </a:rPr>
              <a:t>CGRAI</a:t>
            </a:r>
          </a:p>
          <a:p>
            <a:r>
              <a:rPr lang="pt-BR" altLang="pt-BR" sz="1400" dirty="0">
                <a:latin typeface="Calibri" panose="020F0502020204030204" pitchFamily="34" charset="0"/>
              </a:rPr>
              <a:t>Coordenação-Geral de Recursos de Acesso à Informação</a:t>
            </a:r>
          </a:p>
          <a:p>
            <a:endParaRPr lang="pt-BR" altLang="pt-BR" sz="1400" dirty="0">
              <a:latin typeface="Calibri" panose="020F0502020204030204" pitchFamily="34" charset="0"/>
            </a:endParaRPr>
          </a:p>
          <a:p>
            <a:r>
              <a:rPr lang="pt-BR" altLang="pt-BR" sz="1400" b="1" dirty="0">
                <a:latin typeface="Calibri" panose="020F0502020204030204" pitchFamily="34" charset="0"/>
              </a:rPr>
              <a:t>SIC</a:t>
            </a:r>
          </a:p>
          <a:p>
            <a:r>
              <a:rPr lang="pt-BR" altLang="pt-BR" sz="1400" dirty="0">
                <a:latin typeface="Calibri" panose="020F0502020204030204" pitchFamily="34" charset="0"/>
              </a:rPr>
              <a:t>Serviço de Informação ao Cidadão</a:t>
            </a:r>
          </a:p>
        </p:txBody>
      </p:sp>
    </p:spTree>
    <p:extLst>
      <p:ext uri="{BB962C8B-B14F-4D97-AF65-F5344CB8AC3E}">
        <p14:creationId xmlns:p14="http://schemas.microsoft.com/office/powerpoint/2010/main" val="84815161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TextShape 2"/>
          <p:cNvSpPr txBox="1"/>
          <p:nvPr/>
        </p:nvSpPr>
        <p:spPr>
          <a:xfrm>
            <a:off x="2709333" y="2375317"/>
            <a:ext cx="8367107" cy="3833572"/>
          </a:xfrm>
          <a:prstGeom prst="rect">
            <a:avLst/>
          </a:prstGeom>
          <a:noFill/>
          <a:ln>
            <a:noFill/>
          </a:ln>
        </p:spPr>
        <p:txBody>
          <a:bodyPr/>
          <a:lstStyle/>
          <a:p>
            <a:pPr marL="342900" indent="-342900" algn="just">
              <a:lnSpc>
                <a:spcPct val="150000"/>
              </a:lnSpc>
              <a:spcBef>
                <a:spcPts val="1001"/>
              </a:spcBef>
              <a:buFont typeface="Wingdings" panose="05000000000000000000" pitchFamily="2" charset="2"/>
              <a:buChar char="Ø"/>
            </a:pPr>
            <a:r>
              <a:rPr lang="pt-BR" sz="2400" spc="-1" dirty="0">
                <a:solidFill>
                  <a:srgbClr val="1F4E79"/>
                </a:solidFill>
                <a:uFill>
                  <a:solidFill>
                    <a:srgbClr val="FFFFFF"/>
                  </a:solidFill>
                </a:uFill>
                <a:latin typeface="Calibri"/>
              </a:rPr>
              <a:t>A OGU entende que comunicação anônima (do tipo denúncia) não é passível de acompanhamento pelo denunciante.</a:t>
            </a:r>
          </a:p>
          <a:p>
            <a:pPr marL="342900" indent="-342900" algn="just">
              <a:lnSpc>
                <a:spcPct val="150000"/>
              </a:lnSpc>
              <a:spcBef>
                <a:spcPts val="1001"/>
              </a:spcBef>
              <a:buFont typeface="Wingdings" panose="05000000000000000000" pitchFamily="2" charset="2"/>
              <a:buChar char="Ø"/>
            </a:pPr>
            <a:endParaRPr lang="pt-BR" sz="2400" spc="-1" dirty="0">
              <a:solidFill>
                <a:srgbClr val="1F4E79"/>
              </a:solidFill>
              <a:uFill>
                <a:solidFill>
                  <a:srgbClr val="FFFFFF"/>
                </a:solidFill>
              </a:uFill>
              <a:latin typeface="Calibri"/>
            </a:endParaRPr>
          </a:p>
          <a:p>
            <a:pPr marL="342900" indent="-342900" algn="just">
              <a:lnSpc>
                <a:spcPct val="150000"/>
              </a:lnSpc>
              <a:spcBef>
                <a:spcPts val="1001"/>
              </a:spcBef>
              <a:buFont typeface="Wingdings" panose="05000000000000000000" pitchFamily="2" charset="2"/>
              <a:buChar char="Ø"/>
            </a:pPr>
            <a:r>
              <a:rPr lang="pt-BR" sz="2400" spc="-1" dirty="0">
                <a:solidFill>
                  <a:srgbClr val="1F4E79"/>
                </a:solidFill>
                <a:uFill>
                  <a:solidFill>
                    <a:srgbClr val="FFFFFF"/>
                  </a:solidFill>
                </a:uFill>
                <a:latin typeface="Calibri"/>
              </a:rPr>
              <a:t> Conforme previsto no art. 22, §1º, do Decreto nº 9.492/2018, as comunicações não acarretam obrigação de criação de resposta conclusiva.</a:t>
            </a: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6C2FD878-4721-704F-B2D3-27AA9F62D84E}"/>
              </a:ext>
            </a:extLst>
          </p:cNvPr>
          <p:cNvSpPr txBox="1"/>
          <p:nvPr/>
        </p:nvSpPr>
        <p:spPr>
          <a:xfrm>
            <a:off x="0" y="1313208"/>
            <a:ext cx="2709333" cy="385727"/>
          </a:xfrm>
          <a:prstGeom prst="rect">
            <a:avLst/>
          </a:prstGeom>
          <a:solidFill>
            <a:srgbClr val="C00000"/>
          </a:solidFill>
          <a:ln>
            <a:noFill/>
          </a:ln>
        </p:spPr>
        <p:txBody>
          <a:bodyPr anchor="b"/>
          <a:lstStyle/>
          <a:p>
            <a:pPr algn="ct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Shape 2"/>
          <p:cNvSpPr txBox="1"/>
          <p:nvPr/>
        </p:nvSpPr>
        <p:spPr>
          <a:xfrm>
            <a:off x="2207062" y="1984354"/>
            <a:ext cx="9228582" cy="4326135"/>
          </a:xfrm>
          <a:prstGeom prst="rect">
            <a:avLst/>
          </a:prstGeom>
          <a:noFill/>
          <a:ln>
            <a:noFill/>
          </a:ln>
        </p:spPr>
        <p:txBody>
          <a:bodyPr/>
          <a:lstStyle/>
          <a:p>
            <a:pPr marL="343260" indent="-342900" algn="just">
              <a:spcBef>
                <a:spcPts val="1001"/>
              </a:spcBef>
              <a:buClr>
                <a:srgbClr val="1F4E79"/>
              </a:buClr>
              <a:buFont typeface="Arial" panose="020B0604020202020204" pitchFamily="34" charset="0"/>
              <a:buChar char="•"/>
            </a:pPr>
            <a:r>
              <a:rPr lang="pt-BR" sz="2400" spc="-1" dirty="0">
                <a:solidFill>
                  <a:srgbClr val="1F4E79"/>
                </a:solidFill>
                <a:uFill>
                  <a:solidFill>
                    <a:srgbClr val="FFFFFF"/>
                  </a:solidFill>
                </a:uFill>
                <a:latin typeface="Calibri"/>
              </a:rPr>
              <a:t>Art. 10 da Lei nº 13.460/2017, assevera que a manifestação dirigida à ouvidoria deverá conter a </a:t>
            </a:r>
            <a:r>
              <a:rPr lang="pt-BR" sz="2400" b="1" spc="-1" dirty="0">
                <a:solidFill>
                  <a:srgbClr val="002060"/>
                </a:solidFill>
                <a:effectLst>
                  <a:outerShdw blurRad="38100" dist="38100" dir="2700000" algn="tl">
                    <a:srgbClr val="000000">
                      <a:alpha val="43137"/>
                    </a:srgbClr>
                  </a:outerShdw>
                </a:effectLst>
                <a:uFill>
                  <a:solidFill>
                    <a:srgbClr val="FFFFFF"/>
                  </a:solidFill>
                </a:uFill>
                <a:latin typeface="Calibri"/>
              </a:rPr>
              <a:t>identificação do requerente</a:t>
            </a:r>
            <a:r>
              <a:rPr lang="pt-BR" sz="24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400" spc="-1" dirty="0">
                <a:solidFill>
                  <a:srgbClr val="1F4E79"/>
                </a:solidFill>
                <a:uFill>
                  <a:solidFill>
                    <a:srgbClr val="FFFFFF"/>
                  </a:solidFill>
                </a:uFill>
                <a:latin typeface="Calibri"/>
              </a:rPr>
              <a:t>A OGU entende esta identificação do requerente como a individualização do usuário, ou seja, o </a:t>
            </a:r>
            <a:r>
              <a:rPr lang="pt-BR" sz="2400" b="1" spc="-1" dirty="0">
                <a:solidFill>
                  <a:srgbClr val="1F4E79"/>
                </a:solidFill>
                <a:uFill>
                  <a:solidFill>
                    <a:srgbClr val="FFFFFF"/>
                  </a:solidFill>
                </a:uFill>
                <a:latin typeface="Calibri"/>
              </a:rPr>
              <a:t>usuário poderá se identificar como entender melhor, inclusive com a intenção se manter no anonimato</a:t>
            </a:r>
            <a:r>
              <a:rPr lang="pt-BR" sz="2400" spc="-1" dirty="0">
                <a:solidFill>
                  <a:srgbClr val="1F4E79"/>
                </a:solidFill>
                <a:uFill>
                  <a:solidFill>
                    <a:srgbClr val="FFFFFF"/>
                  </a:solidFill>
                </a:uFill>
                <a:latin typeface="Calibri"/>
              </a:rPr>
              <a:t>. </a:t>
            </a:r>
          </a:p>
          <a:p>
            <a:pPr marL="360" algn="just">
              <a:spcBef>
                <a:spcPts val="1001"/>
              </a:spcBef>
              <a:buClr>
                <a:srgbClr val="1F4E79"/>
              </a:buClr>
            </a:pPr>
            <a:endParaRPr lang="pt-BR" sz="2400" spc="-1" dirty="0">
              <a:solidFill>
                <a:srgbClr val="1F4E79"/>
              </a:solidFill>
              <a:uFill>
                <a:solidFill>
                  <a:srgbClr val="FFFFFF"/>
                </a:solidFill>
              </a:uFill>
              <a:latin typeface="Calibri"/>
            </a:endParaRPr>
          </a:p>
          <a:p>
            <a:pPr marL="343080" indent="-342720" algn="just">
              <a:spcBef>
                <a:spcPts val="1001"/>
              </a:spcBef>
              <a:buClr>
                <a:srgbClr val="1F4E79"/>
              </a:buClr>
              <a:buFont typeface="Arial"/>
              <a:buChar char="•"/>
            </a:pPr>
            <a:r>
              <a:rPr lang="pt-BR" sz="2400" spc="-1" dirty="0">
                <a:solidFill>
                  <a:srgbClr val="1F4E79"/>
                </a:solidFill>
                <a:uFill>
                  <a:solidFill>
                    <a:srgbClr val="FFFFFF"/>
                  </a:solidFill>
                </a:uFill>
                <a:latin typeface="Calibri"/>
              </a:rPr>
              <a:t>Tal atitude não inviabiliza a análise preliminar da manifestação e possível investigação na unidade de apuração.           </a:t>
            </a:r>
            <a:endParaRPr lang="pt-BR" sz="3200" spc="-1" dirty="0">
              <a:solidFill>
                <a:srgbClr val="000000"/>
              </a:solidFill>
              <a:uFill>
                <a:solidFill>
                  <a:srgbClr val="FFFFFF"/>
                </a:solidFill>
              </a:uFill>
              <a:latin typeface="Arial"/>
            </a:endParaRPr>
          </a:p>
          <a:p>
            <a:pPr algn="just">
              <a:spcBef>
                <a:spcPts val="1001"/>
              </a:spcBef>
            </a:pPr>
            <a:r>
              <a:rPr lang="pt-BR" sz="24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890B8980-AE29-B44E-9A39-8834AD0DBF9D}"/>
              </a:ext>
            </a:extLst>
          </p:cNvPr>
          <p:cNvSpPr txBox="1"/>
          <p:nvPr/>
        </p:nvSpPr>
        <p:spPr>
          <a:xfrm>
            <a:off x="0" y="1245587"/>
            <a:ext cx="2630311" cy="374297"/>
          </a:xfrm>
          <a:prstGeom prst="rect">
            <a:avLst/>
          </a:prstGeom>
          <a:solidFill>
            <a:srgbClr val="C00000"/>
          </a:solidFill>
          <a:ln>
            <a:noFill/>
          </a:ln>
        </p:spPr>
        <p:txBody>
          <a:bodyPr anchor="b"/>
          <a:lstStyle/>
          <a:p>
            <a:pPr algn="ct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áfico 2" descr="Professor">
            <a:extLst>
              <a:ext uri="{FF2B5EF4-FFF2-40B4-BE49-F238E27FC236}">
                <a16:creationId xmlns:a16="http://schemas.microsoft.com/office/drawing/2014/main" id="{C61CAB35-B711-45A6-8345-60C9DDA2FFC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9068" y="3086808"/>
            <a:ext cx="1780953" cy="1780953"/>
          </a:xfrm>
          <a:prstGeom prst="rect">
            <a:avLst/>
          </a:prstGeom>
        </p:spPr>
      </p:pic>
      <p:sp>
        <p:nvSpPr>
          <p:cNvPr id="4" name="TextShape 1">
            <a:extLst>
              <a:ext uri="{FF2B5EF4-FFF2-40B4-BE49-F238E27FC236}">
                <a16:creationId xmlns:a16="http://schemas.microsoft.com/office/drawing/2014/main" id="{99CF487C-398C-4504-B80A-FB341AF5D9BC}"/>
              </a:ext>
            </a:extLst>
          </p:cNvPr>
          <p:cNvSpPr txBox="1"/>
          <p:nvPr/>
        </p:nvSpPr>
        <p:spPr>
          <a:xfrm>
            <a:off x="2986264" y="1654126"/>
            <a:ext cx="6635110" cy="659219"/>
          </a:xfrm>
          <a:prstGeom prst="rect">
            <a:avLst/>
          </a:prstGeom>
          <a:noFill/>
          <a:ln>
            <a:noFill/>
          </a:ln>
        </p:spPr>
        <p:txBody>
          <a:bodyPr anchor="b"/>
          <a:lstStyle/>
          <a:p>
            <a:pPr>
              <a:lnSpc>
                <a:spcPct val="100000"/>
              </a:lnSpc>
            </a:pPr>
            <a:r>
              <a:rPr lang="en-US" sz="36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DENÚNCIA CONTRA AUTORIDADE</a:t>
            </a:r>
            <a:endParaRPr lang="en-US" sz="36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
        <p:nvSpPr>
          <p:cNvPr id="5" name="Retângulo 4">
            <a:extLst>
              <a:ext uri="{FF2B5EF4-FFF2-40B4-BE49-F238E27FC236}">
                <a16:creationId xmlns:a16="http://schemas.microsoft.com/office/drawing/2014/main" id="{E93AD665-0294-4665-929D-C138C2A95BEE}"/>
              </a:ext>
            </a:extLst>
          </p:cNvPr>
          <p:cNvSpPr/>
          <p:nvPr/>
        </p:nvSpPr>
        <p:spPr>
          <a:xfrm>
            <a:off x="3127022" y="3192454"/>
            <a:ext cx="7854310" cy="1569660"/>
          </a:xfrm>
          <a:prstGeom prst="rect">
            <a:avLst/>
          </a:prstGeom>
        </p:spPr>
        <p:txBody>
          <a:bodyPr wrap="square">
            <a:spAutoFit/>
          </a:bodyPr>
          <a:lstStyle/>
          <a:p>
            <a:pPr algn="just"/>
            <a:r>
              <a:rPr lang="pt-BR" sz="2400" spc="-1" dirty="0">
                <a:solidFill>
                  <a:srgbClr val="1F4E79"/>
                </a:solidFill>
                <a:uFill>
                  <a:solidFill>
                    <a:srgbClr val="FFFFFF"/>
                  </a:solidFill>
                </a:uFill>
                <a:latin typeface="Calibri"/>
              </a:rPr>
              <a:t>As ouvidorias devem informar à OGU/CGU quando receberem denúncias envolvendo agente público no exercício de cargos comissionados do Grupo Direção e Assessoramento Superiores – DAS a partir do nível 4 ou equivalente.</a:t>
            </a:r>
            <a:endParaRPr lang="pt-BR" sz="2400" dirty="0"/>
          </a:p>
        </p:txBody>
      </p:sp>
      <p:sp>
        <p:nvSpPr>
          <p:cNvPr id="6" name="TextShape 1">
            <a:extLst>
              <a:ext uri="{FF2B5EF4-FFF2-40B4-BE49-F238E27FC236}">
                <a16:creationId xmlns:a16="http://schemas.microsoft.com/office/drawing/2014/main" id="{0232E805-2BB1-46F0-BCA9-DB4D9E2FF2AA}"/>
              </a:ext>
            </a:extLst>
          </p:cNvPr>
          <p:cNvSpPr txBox="1"/>
          <p:nvPr/>
        </p:nvSpPr>
        <p:spPr>
          <a:xfrm>
            <a:off x="6303819" y="5861114"/>
            <a:ext cx="4677513" cy="289502"/>
          </a:xfrm>
          <a:prstGeom prst="rect">
            <a:avLst/>
          </a:prstGeom>
          <a:noFill/>
          <a:ln>
            <a:noFill/>
          </a:ln>
        </p:spPr>
        <p:txBody>
          <a:bodyPr anchor="b"/>
          <a:lstStyle/>
          <a:p>
            <a:pPr algn="ctr">
              <a:lnSpc>
                <a:spcPct val="100000"/>
              </a:lnSpc>
            </a:pPr>
            <a:r>
              <a:rPr lang="pt-BR" sz="1600" b="1" dirty="0">
                <a:solidFill>
                  <a:schemeClr val="accent1">
                    <a:lumMod val="75000"/>
                  </a:schemeClr>
                </a:solidFill>
              </a:rPr>
              <a:t>Instrução Normativa OGU nº 05/2018, §3º do art. 15</a:t>
            </a:r>
            <a:endParaRPr lang="en-US" sz="1600" b="1" spc="-1" dirty="0">
              <a:solidFill>
                <a:schemeClr val="accent1">
                  <a:lumMod val="75000"/>
                </a:schemeClr>
              </a:solidFill>
              <a:uFill>
                <a:solidFill>
                  <a:srgbClr val="FFFFFF"/>
                </a:solidFill>
              </a:uFill>
              <a:latin typeface="Calibri" panose="020F0502020204030204" pitchFamily="34" charset="0"/>
            </a:endParaRPr>
          </a:p>
        </p:txBody>
      </p:sp>
    </p:spTree>
    <p:extLst>
      <p:ext uri="{BB962C8B-B14F-4D97-AF65-F5344CB8AC3E}">
        <p14:creationId xmlns:p14="http://schemas.microsoft.com/office/powerpoint/2010/main" val="333595379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TextShape 2"/>
          <p:cNvSpPr txBox="1"/>
          <p:nvPr/>
        </p:nvSpPr>
        <p:spPr>
          <a:xfrm>
            <a:off x="3595078" y="1777210"/>
            <a:ext cx="7094520" cy="4440868"/>
          </a:xfrm>
          <a:prstGeom prst="rect">
            <a:avLst/>
          </a:prstGeom>
          <a:noFill/>
          <a:ln>
            <a:noFill/>
          </a:ln>
        </p:spPr>
        <p:txBody>
          <a:bodyPr/>
          <a:lstStyle/>
          <a:p>
            <a:pPr marL="343080" indent="-342720" algn="just">
              <a:spcBef>
                <a:spcPts val="1001"/>
              </a:spcBef>
              <a:buClr>
                <a:srgbClr val="1F4E79"/>
              </a:buClr>
              <a:buFont typeface="Arial"/>
              <a:buChar char="•"/>
            </a:pPr>
            <a:r>
              <a:rPr lang="pt-BR" sz="2200" spc="-1" dirty="0">
                <a:solidFill>
                  <a:srgbClr val="1F4E79"/>
                </a:solidFill>
                <a:uFill>
                  <a:solidFill>
                    <a:srgbClr val="FFFFFF"/>
                  </a:solidFill>
                </a:uFill>
                <a:latin typeface="Calibri"/>
              </a:rPr>
              <a:t>Essa informação </a:t>
            </a:r>
            <a:r>
              <a:rPr lang="pt-BR" sz="2200" b="1" spc="-1" dirty="0">
                <a:solidFill>
                  <a:schemeClr val="tx2">
                    <a:lumMod val="75000"/>
                  </a:schemeClr>
                </a:solidFill>
                <a:uFill>
                  <a:solidFill>
                    <a:srgbClr val="FFFFFF"/>
                  </a:solidFill>
                </a:uFill>
                <a:latin typeface="Calibri"/>
              </a:rPr>
              <a:t>não enseja juízo de valor</a:t>
            </a:r>
            <a:r>
              <a:rPr lang="pt-BR" sz="2200" spc="-1" dirty="0">
                <a:solidFill>
                  <a:srgbClr val="1F4E79"/>
                </a:solidFill>
                <a:uFill>
                  <a:solidFill>
                    <a:srgbClr val="FFFFFF"/>
                  </a:solidFill>
                </a:uFill>
                <a:latin typeface="Calibri"/>
              </a:rPr>
              <a:t>, ou seja, o fato de a ouvidoria federal informar à OGU a existência da denúncia não influencia a apuração no próprio órgão onde ocorreu o fato, e </a:t>
            </a:r>
            <a:r>
              <a:rPr lang="pt-BR" sz="2200" b="1" spc="-1" dirty="0">
                <a:solidFill>
                  <a:schemeClr val="tx2">
                    <a:lumMod val="75000"/>
                  </a:schemeClr>
                </a:solidFill>
                <a:uFill>
                  <a:solidFill>
                    <a:srgbClr val="FFFFFF"/>
                  </a:solidFill>
                </a:uFill>
                <a:latin typeface="Calibri"/>
              </a:rPr>
              <a:t>nem significa que o ouvidor ou o responsável pela análise esteja declarando que os fatos narrados realmente ocorreram</a:t>
            </a:r>
            <a:r>
              <a:rPr lang="pt-BR" sz="2200" spc="-1" dirty="0">
                <a:solidFill>
                  <a:srgbClr val="1F4E79"/>
                </a:solidFill>
                <a:uFill>
                  <a:solidFill>
                    <a:srgbClr val="FFFFFF"/>
                  </a:solidFill>
                </a:uFill>
                <a:latin typeface="Calibri"/>
              </a:rPr>
              <a:t>, ou que o denunciado tenha responsabilidade;</a:t>
            </a:r>
          </a:p>
          <a:p>
            <a:pPr marL="360" algn="just">
              <a:spcBef>
                <a:spcPts val="1001"/>
              </a:spcBef>
              <a:buClr>
                <a:srgbClr val="1F4E79"/>
              </a:buClr>
            </a:pPr>
            <a:endParaRPr lang="pt-BR" sz="2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200" spc="-1" dirty="0">
                <a:solidFill>
                  <a:srgbClr val="1F4E79"/>
                </a:solidFill>
                <a:uFill>
                  <a:solidFill>
                    <a:srgbClr val="FFFFFF"/>
                  </a:solidFill>
                </a:uFill>
                <a:latin typeface="Calibri"/>
              </a:rPr>
              <a:t>O papel da ouvidoria federal é informar acerca de quaisquer denúncias contra esses agentes, e o papel da CGU é acompanhar ou proceder diretamente, caso julgue necessário, a correta apuração dos fatos. </a:t>
            </a:r>
            <a:endParaRPr lang="pt-BR" sz="2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B87951E4-301C-4553-935F-2AC44D1E6A02}"/>
              </a:ext>
            </a:extLst>
          </p:cNvPr>
          <p:cNvSpPr txBox="1"/>
          <p:nvPr/>
        </p:nvSpPr>
        <p:spPr>
          <a:xfrm>
            <a:off x="0" y="1136320"/>
            <a:ext cx="3072810"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CONTRA AUTORIDADE</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TextShape 2"/>
          <p:cNvSpPr txBox="1"/>
          <p:nvPr/>
        </p:nvSpPr>
        <p:spPr>
          <a:xfrm>
            <a:off x="2899190" y="4827272"/>
            <a:ext cx="8690212" cy="1710182"/>
          </a:xfrm>
          <a:prstGeom prst="rect">
            <a:avLst/>
          </a:prstGeom>
          <a:ln/>
        </p:spPr>
        <p:style>
          <a:lnRef idx="2">
            <a:schemeClr val="accent5"/>
          </a:lnRef>
          <a:fillRef idx="1">
            <a:schemeClr val="lt1"/>
          </a:fillRef>
          <a:effectRef idx="0">
            <a:schemeClr val="accent5"/>
          </a:effectRef>
          <a:fontRef idx="minor">
            <a:schemeClr val="dk1"/>
          </a:fontRef>
        </p:style>
        <p:txBody>
          <a:bodyPr/>
          <a:lstStyle/>
          <a:p>
            <a:pPr marL="343260" indent="-342900" algn="just">
              <a:spcBef>
                <a:spcPts val="1001"/>
              </a:spcBef>
              <a:buClr>
                <a:srgbClr val="1F4E79"/>
              </a:buClr>
              <a:buFont typeface="Wingdings" panose="05000000000000000000" pitchFamily="2" charset="2"/>
              <a:buChar char="ü"/>
            </a:pPr>
            <a:r>
              <a:rPr lang="pt-BR" sz="2000" spc="-1" dirty="0">
                <a:solidFill>
                  <a:srgbClr val="1F4E79"/>
                </a:solidFill>
                <a:uFill>
                  <a:solidFill>
                    <a:srgbClr val="FFFFFF"/>
                  </a:solidFill>
                </a:uFill>
              </a:rPr>
              <a:t>A Orientação Normativa nº 11/2013, da Secretaria de Gestão Pública do Ministério do Planejamento, veio disciplinar a correlação dos cargos comissionados DAS e </a:t>
            </a:r>
            <a:r>
              <a:rPr lang="pt-BR" sz="2000" spc="-1" dirty="0" err="1">
                <a:solidFill>
                  <a:srgbClr val="1F4E79"/>
                </a:solidFill>
                <a:uFill>
                  <a:solidFill>
                    <a:srgbClr val="FFFFFF"/>
                  </a:solidFill>
                </a:uFill>
              </a:rPr>
              <a:t>FGs</a:t>
            </a:r>
            <a:r>
              <a:rPr lang="pt-BR" sz="2000" spc="-1" dirty="0">
                <a:solidFill>
                  <a:srgbClr val="1F4E79"/>
                </a:solidFill>
                <a:uFill>
                  <a:solidFill>
                    <a:srgbClr val="FFFFFF"/>
                  </a:solidFill>
                </a:uFill>
              </a:rPr>
              <a:t> do Poder Executivo Federal com os cargos e funções integrantes da Administração Federal direta e indireta dos Estados, do DF e dos municípios.</a:t>
            </a:r>
            <a:endParaRPr lang="pt-BR" sz="2000" spc="-1" dirty="0">
              <a:solidFill>
                <a:srgbClr val="000000"/>
              </a:solidFill>
              <a:uFill>
                <a:solidFill>
                  <a:srgbClr val="FFFFFF"/>
                </a:solidFill>
              </a:uFil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2C5FBB15-F72F-4761-A430-D6197C6EA3B4}"/>
              </a:ext>
            </a:extLst>
          </p:cNvPr>
          <p:cNvSpPr txBox="1"/>
          <p:nvPr/>
        </p:nvSpPr>
        <p:spPr>
          <a:xfrm>
            <a:off x="0" y="1249208"/>
            <a:ext cx="3072810"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CONTRA AUTORIDADE</a:t>
            </a:r>
          </a:p>
        </p:txBody>
      </p:sp>
      <p:sp>
        <p:nvSpPr>
          <p:cNvPr id="5" name="TextShape 2">
            <a:extLst>
              <a:ext uri="{FF2B5EF4-FFF2-40B4-BE49-F238E27FC236}">
                <a16:creationId xmlns:a16="http://schemas.microsoft.com/office/drawing/2014/main" id="{E30B053C-D341-4B74-8A80-9B40A7044112}"/>
              </a:ext>
            </a:extLst>
          </p:cNvPr>
          <p:cNvSpPr txBox="1"/>
          <p:nvPr/>
        </p:nvSpPr>
        <p:spPr>
          <a:xfrm>
            <a:off x="520861" y="1982186"/>
            <a:ext cx="8545260" cy="2427855"/>
          </a:xfrm>
          <a:prstGeom prst="rect">
            <a:avLst/>
          </a:prstGeom>
          <a:ln/>
        </p:spPr>
        <p:style>
          <a:lnRef idx="2">
            <a:schemeClr val="accent5"/>
          </a:lnRef>
          <a:fillRef idx="1">
            <a:schemeClr val="lt1"/>
          </a:fillRef>
          <a:effectRef idx="0">
            <a:schemeClr val="accent5"/>
          </a:effectRef>
          <a:fontRef idx="minor">
            <a:schemeClr val="dk1"/>
          </a:fontRef>
        </p:style>
        <p:txBody>
          <a:bodyPr/>
          <a:lstStyle/>
          <a:p>
            <a:pPr marL="343260" indent="-342900" algn="just">
              <a:spcBef>
                <a:spcPts val="1001"/>
              </a:spcBef>
              <a:buClr>
                <a:srgbClr val="1F4E79"/>
              </a:buClr>
              <a:buFont typeface="Wingdings" panose="05000000000000000000" pitchFamily="2" charset="2"/>
              <a:buChar char="Ø"/>
            </a:pPr>
            <a:r>
              <a:rPr lang="pt-BR" sz="2200" spc="-1" dirty="0">
                <a:solidFill>
                  <a:srgbClr val="1F4E79"/>
                </a:solidFill>
                <a:uFill>
                  <a:solidFill>
                    <a:srgbClr val="FFFFFF"/>
                  </a:solidFill>
                </a:uFill>
                <a:latin typeface="Calibri"/>
              </a:rPr>
              <a:t>Sobre autoridades ocupantes de cargos nas empresas públicas e sociedades de economia mista:</a:t>
            </a:r>
          </a:p>
          <a:p>
            <a:pPr marL="800460" lvl="1" indent="-342900" algn="just">
              <a:spcBef>
                <a:spcPts val="1001"/>
              </a:spcBef>
              <a:buClr>
                <a:srgbClr val="1F4E79"/>
              </a:buClr>
              <a:buFont typeface="Arial" panose="020B0604020202020204" pitchFamily="34" charset="0"/>
              <a:buChar char="•"/>
            </a:pPr>
            <a:r>
              <a:rPr lang="pt-BR" sz="2200" spc="-1" dirty="0">
                <a:solidFill>
                  <a:srgbClr val="1F4E79"/>
                </a:solidFill>
                <a:uFill>
                  <a:solidFill>
                    <a:srgbClr val="FFFFFF"/>
                  </a:solidFill>
                </a:uFill>
                <a:latin typeface="Calibri"/>
              </a:rPr>
              <a:t>deve ser feita a correlação destes cargos com aqueles expressos na Instrução Normativa OGU nº 05/2018, §3º do art. 15, para estabelecer quais denúncias destes órgãos da administração indireta devem ser encaminhadas para a OGU.</a:t>
            </a:r>
            <a:endParaRPr lang="pt-BR" sz="2200"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3534443" y="1678102"/>
            <a:ext cx="7094520" cy="4624560"/>
          </a:xfrm>
          <a:prstGeom prst="rect">
            <a:avLst/>
          </a:prstGeom>
          <a:noFill/>
          <a:ln>
            <a:noFill/>
          </a:ln>
        </p:spPr>
        <p:txBody>
          <a:bodyPr/>
          <a:lstStyle/>
          <a:p>
            <a:pPr marL="343080" indent="-342720" algn="just">
              <a:spcBef>
                <a:spcPts val="1001"/>
              </a:spcBef>
              <a:buClr>
                <a:srgbClr val="1F4E79"/>
              </a:buClr>
              <a:buFont typeface="Arial"/>
              <a:buChar char="•"/>
            </a:pPr>
            <a:r>
              <a:rPr lang="pt-BR" sz="2400" spc="-1" dirty="0">
                <a:solidFill>
                  <a:srgbClr val="1F4E79"/>
                </a:solidFill>
                <a:uFill>
                  <a:solidFill>
                    <a:srgbClr val="FFFFFF"/>
                  </a:solidFill>
                </a:uFill>
                <a:latin typeface="Calibri"/>
              </a:rPr>
              <a:t>Em relação às denúncias contra autoridades realizadas junto às ouvidorias estaduais, distritais e municipais, cabe a elaboração de normativos que definam procedimentos específicos de atuação;</a:t>
            </a:r>
            <a:endParaRPr lang="pt-BR" sz="3200" spc="-1" dirty="0">
              <a:solidFill>
                <a:srgbClr val="000000"/>
              </a:solidFill>
              <a:uFill>
                <a:solidFill>
                  <a:srgbClr val="FFFFFF"/>
                </a:solidFill>
              </a:uFill>
              <a:latin typeface="Arial"/>
            </a:endParaRPr>
          </a:p>
          <a:p>
            <a:pPr algn="just">
              <a:spcBef>
                <a:spcPts val="1001"/>
              </a:spcBef>
            </a:pPr>
            <a:endParaRPr lang="pt-BR" sz="10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400" spc="-1" dirty="0">
                <a:solidFill>
                  <a:srgbClr val="1F4E79"/>
                </a:solidFill>
                <a:uFill>
                  <a:solidFill>
                    <a:srgbClr val="FFFFFF"/>
                  </a:solidFill>
                </a:uFill>
                <a:latin typeface="Calibri"/>
              </a:rPr>
              <a:t>Nos estados e municípios que possuem controladorias-gerais, entendemos pertinente que estas denúncias sejam objeto de ciência e possível apuração desses órgãos;</a:t>
            </a:r>
            <a:endParaRPr lang="pt-BR" sz="3200" spc="-1" dirty="0">
              <a:solidFill>
                <a:srgbClr val="000000"/>
              </a:solidFill>
              <a:uFill>
                <a:solidFill>
                  <a:srgbClr val="FFFFFF"/>
                </a:solidFill>
              </a:uFill>
              <a:latin typeface="Arial"/>
            </a:endParaRPr>
          </a:p>
          <a:p>
            <a:pPr algn="just">
              <a:spcBef>
                <a:spcPts val="1001"/>
              </a:spcBef>
            </a:pPr>
            <a:endParaRPr lang="pt-BR" sz="10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400" spc="-1" dirty="0">
                <a:solidFill>
                  <a:srgbClr val="1F4E79"/>
                </a:solidFill>
                <a:uFill>
                  <a:solidFill>
                    <a:srgbClr val="FFFFFF"/>
                  </a:solidFill>
                </a:uFill>
                <a:latin typeface="Calibri"/>
              </a:rPr>
              <a:t>Tribunais de contas estaduais e municipais também se apresentam como órgãos de apuração. </a:t>
            </a: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13918C07-C767-4782-B390-CF1581972F88}"/>
              </a:ext>
            </a:extLst>
          </p:cNvPr>
          <p:cNvSpPr txBox="1"/>
          <p:nvPr/>
        </p:nvSpPr>
        <p:spPr>
          <a:xfrm>
            <a:off x="0" y="1203768"/>
            <a:ext cx="3072810"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CONTRA AUTORIDADE</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5179446" y="2231914"/>
            <a:ext cx="6040975" cy="4626086"/>
          </a:xfrm>
          <a:prstGeom prst="rect">
            <a:avLst/>
          </a:prstGeom>
          <a:noFill/>
          <a:ln>
            <a:noFill/>
          </a:ln>
        </p:spPr>
        <p:txBody>
          <a:bodyPr/>
          <a:lstStyle/>
          <a:p>
            <a:pPr marL="360" algn="just">
              <a:spcBef>
                <a:spcPts val="1001"/>
              </a:spcBef>
              <a:buClr>
                <a:srgbClr val="1F4E79"/>
              </a:buClr>
            </a:pPr>
            <a:r>
              <a:rPr lang="pt-BR" sz="2800" spc="-1" dirty="0">
                <a:solidFill>
                  <a:srgbClr val="1F4E79"/>
                </a:solidFill>
                <a:uFill>
                  <a:solidFill>
                    <a:srgbClr val="FFFFFF"/>
                  </a:solidFill>
                </a:uFill>
                <a:latin typeface="Calibri"/>
              </a:rPr>
              <a:t>“</a:t>
            </a:r>
            <a:r>
              <a:rPr lang="pt-BR" sz="2800" i="1" spc="-1" dirty="0">
                <a:solidFill>
                  <a:srgbClr val="1F4E79"/>
                </a:solidFill>
                <a:uFill>
                  <a:solidFill>
                    <a:srgbClr val="FFFFFF"/>
                  </a:solidFill>
                </a:uFill>
                <a:latin typeface="Calibri"/>
              </a:rPr>
              <a:t>Assédio Moral no trabalho é toda e qualquer conduta abusiva (gesto, palavra, comportamento, atitude...) que atente, por sua </a:t>
            </a:r>
            <a:r>
              <a:rPr lang="pt-BR" sz="2800" b="1" i="1" spc="-1" dirty="0">
                <a:solidFill>
                  <a:srgbClr val="1F4E79"/>
                </a:solidFill>
                <a:effectLst>
                  <a:outerShdw blurRad="38100" dist="38100" dir="2700000" algn="tl">
                    <a:srgbClr val="000000">
                      <a:alpha val="43137"/>
                    </a:srgbClr>
                  </a:outerShdw>
                </a:effectLst>
                <a:uFill>
                  <a:solidFill>
                    <a:srgbClr val="FFFFFF"/>
                  </a:solidFill>
                </a:uFill>
                <a:latin typeface="Calibri"/>
              </a:rPr>
              <a:t>repetição ou sistematização</a:t>
            </a:r>
            <a:r>
              <a:rPr lang="pt-BR" sz="2800" i="1" spc="-1" dirty="0">
                <a:solidFill>
                  <a:srgbClr val="1F4E79"/>
                </a:solidFill>
                <a:uFill>
                  <a:solidFill>
                    <a:srgbClr val="FFFFFF"/>
                  </a:solidFill>
                </a:uFill>
                <a:latin typeface="Calibri"/>
              </a:rPr>
              <a:t>, contra a dignidade ou a integridade psíquica ou física de uma pessoa, ameaçando seu emprego ou degradando o clima de trabalho</a:t>
            </a:r>
            <a:r>
              <a:rPr lang="pt-BR" sz="2800" spc="-1" dirty="0">
                <a:solidFill>
                  <a:srgbClr val="1F4E79"/>
                </a:solidFill>
                <a:uFill>
                  <a:solidFill>
                    <a:srgbClr val="FFFFFF"/>
                  </a:solidFill>
                </a:uFill>
                <a:latin typeface="Calibri"/>
              </a:rPr>
              <a:t>.”  </a:t>
            </a:r>
          </a:p>
          <a:p>
            <a:pPr marL="360" algn="just">
              <a:spcBef>
                <a:spcPts val="1001"/>
              </a:spcBef>
              <a:buClr>
                <a:srgbClr val="1F4E79"/>
              </a:buClr>
            </a:pPr>
            <a:endParaRPr lang="pt-BR" sz="2800" spc="-1" dirty="0">
              <a:solidFill>
                <a:srgbClr val="1F4E79"/>
              </a:solidFill>
              <a:uFill>
                <a:solidFill>
                  <a:srgbClr val="FFFFFF"/>
                </a:solidFill>
              </a:uFill>
              <a:latin typeface="Calibri"/>
            </a:endParaRPr>
          </a:p>
          <a:p>
            <a:pPr marL="360" algn="r">
              <a:spcBef>
                <a:spcPts val="1001"/>
              </a:spcBef>
              <a:buClr>
                <a:srgbClr val="1F4E79"/>
              </a:buClr>
            </a:pPr>
            <a:r>
              <a:rPr lang="pt-BR" spc="-1" dirty="0" err="1">
                <a:solidFill>
                  <a:srgbClr val="1F4E79"/>
                </a:solidFill>
                <a:uFill>
                  <a:solidFill>
                    <a:srgbClr val="FFFFFF"/>
                  </a:solidFill>
                </a:uFill>
                <a:latin typeface="Calibri"/>
              </a:rPr>
              <a:t>Ref</a:t>
            </a:r>
            <a:r>
              <a:rPr lang="pt-BR" spc="-1" dirty="0">
                <a:solidFill>
                  <a:srgbClr val="1F4E79"/>
                </a:solidFill>
                <a:uFill>
                  <a:solidFill>
                    <a:srgbClr val="FFFFFF"/>
                  </a:solidFill>
                </a:uFill>
                <a:latin typeface="Calibri"/>
              </a:rPr>
              <a:t>: Marie France </a:t>
            </a:r>
            <a:r>
              <a:rPr lang="pt-BR" spc="-1" dirty="0" err="1">
                <a:solidFill>
                  <a:srgbClr val="1F4E79"/>
                </a:solidFill>
                <a:uFill>
                  <a:solidFill>
                    <a:srgbClr val="FFFFFF"/>
                  </a:solidFill>
                </a:uFill>
                <a:latin typeface="Calibri"/>
              </a:rPr>
              <a:t>Hirugoyen</a:t>
            </a:r>
            <a:endParaRPr lang="pt-BR" spc="-1" dirty="0">
              <a:solidFill>
                <a:srgbClr val="000000"/>
              </a:solidFill>
              <a:uFill>
                <a:solidFill>
                  <a:srgbClr val="FFFFFF"/>
                </a:solidFill>
              </a:uFill>
              <a:latin typeface="Arial"/>
            </a:endParaRPr>
          </a:p>
          <a:p>
            <a:pPr algn="just">
              <a:spcBef>
                <a:spcPts val="1001"/>
              </a:spcBef>
            </a:pPr>
            <a:endParaRPr lang="pt-BR" sz="28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F6095B59-E68C-1C4A-94F1-1256510C556B}"/>
              </a:ext>
            </a:extLst>
          </p:cNvPr>
          <p:cNvSpPr txBox="1"/>
          <p:nvPr/>
        </p:nvSpPr>
        <p:spPr>
          <a:xfrm>
            <a:off x="332958" y="929101"/>
            <a:ext cx="3245621" cy="2887723"/>
          </a:xfrm>
          <a:prstGeom prst="rect">
            <a:avLst/>
          </a:prstGeom>
          <a:noFill/>
          <a:ln>
            <a:noFill/>
          </a:ln>
        </p:spPr>
        <p:txBody>
          <a:bodyPr anchor="b"/>
          <a:lstStyle/>
          <a:p>
            <a:pPr algn="ct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DENÚNCIA </a:t>
            </a:r>
          </a:p>
          <a:p>
            <a:pPr algn="ctr">
              <a:lnSpc>
                <a:spcPct val="100000"/>
              </a:lnSpc>
            </a:pP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endParaRPr>
          </a:p>
          <a:p>
            <a:pPr algn="ct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 </a:t>
            </a:r>
          </a:p>
          <a:p>
            <a:pPr algn="ctr">
              <a:lnSpc>
                <a:spcPct val="100000"/>
              </a:lnSpc>
            </a:pP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endParaRPr>
          </a:p>
          <a:p>
            <a:pPr algn="ct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ASSÉDIO MORAL</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extLst>
      <p:ext uri="{BB962C8B-B14F-4D97-AF65-F5344CB8AC3E}">
        <p14:creationId xmlns:p14="http://schemas.microsoft.com/office/powerpoint/2010/main" val="182000431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3275182" y="1644893"/>
            <a:ext cx="7454907" cy="5049418"/>
          </a:xfrm>
          <a:prstGeom prst="rect">
            <a:avLst/>
          </a:prstGeom>
          <a:noFill/>
          <a:ln>
            <a:noFill/>
          </a:ln>
        </p:spPr>
        <p:txBody>
          <a:bodyPr/>
          <a:lstStyle/>
          <a:p>
            <a:pPr marL="343260" indent="-342900" algn="just">
              <a:spcBef>
                <a:spcPts val="1001"/>
              </a:spcBef>
              <a:buClr>
                <a:srgbClr val="1F4E79"/>
              </a:buClr>
              <a:buFont typeface="Arial" panose="020B0604020202020204" pitchFamily="34" charset="0"/>
              <a:buChar char="•"/>
            </a:pPr>
            <a:r>
              <a:rPr lang="pt-BR" sz="2200" spc="-1" dirty="0">
                <a:solidFill>
                  <a:srgbClr val="1F4E79"/>
                </a:solidFill>
                <a:uFill>
                  <a:solidFill>
                    <a:srgbClr val="FFFFFF"/>
                  </a:solidFill>
                </a:uFill>
                <a:latin typeface="Calibri"/>
              </a:rPr>
              <a:t>Prática de comportamentos humilhantes, constrangedores, torturantes, vexatórios, por um lapso temporal demorado, que causam degradação das condições de trabalho; </a:t>
            </a:r>
          </a:p>
          <a:p>
            <a:pPr marL="343260" indent="-342900" algn="just">
              <a:spcBef>
                <a:spcPts val="1001"/>
              </a:spcBef>
              <a:buClr>
                <a:srgbClr val="1F4E79"/>
              </a:buClr>
              <a:buFont typeface="Arial" panose="020B0604020202020204" pitchFamily="34" charset="0"/>
              <a:buChar char="•"/>
            </a:pPr>
            <a:endParaRPr lang="pt-BR" sz="2200" spc="-1" dirty="0">
              <a:solidFill>
                <a:srgbClr val="1F4E79"/>
              </a:solidFill>
              <a:uFill>
                <a:solidFill>
                  <a:srgbClr val="FFFFFF"/>
                </a:solidFill>
              </a:uFill>
              <a:latin typeface="Calibri"/>
            </a:endParaRPr>
          </a:p>
          <a:p>
            <a:pPr marL="343260" indent="-342900" algn="just">
              <a:spcBef>
                <a:spcPts val="1001"/>
              </a:spcBef>
              <a:buClr>
                <a:srgbClr val="1F4E79"/>
              </a:buClr>
              <a:buFont typeface="Arial" panose="020B0604020202020204" pitchFamily="34" charset="0"/>
              <a:buChar char="•"/>
            </a:pPr>
            <a:r>
              <a:rPr lang="pt-BR" sz="2200" spc="-1" dirty="0">
                <a:solidFill>
                  <a:srgbClr val="1F4E79"/>
                </a:solidFill>
                <a:uFill>
                  <a:solidFill>
                    <a:srgbClr val="FFFFFF"/>
                  </a:solidFill>
                </a:uFill>
                <a:latin typeface="Calibri"/>
              </a:rPr>
              <a:t>Apresenta um viés discriminatório e perseguidor, com o objetivo de eliminar a pessoa do local de trabalho, causando distúrbios emocionais, físicos, psicológicos e ruína da autoestima;</a:t>
            </a:r>
          </a:p>
          <a:p>
            <a:pPr marL="343260" indent="-342900" algn="just">
              <a:spcBef>
                <a:spcPts val="1001"/>
              </a:spcBef>
              <a:buClr>
                <a:srgbClr val="1F4E79"/>
              </a:buClr>
              <a:buFont typeface="Arial" panose="020B0604020202020204" pitchFamily="34" charset="0"/>
              <a:buChar char="•"/>
            </a:pPr>
            <a:endParaRPr lang="pt-BR" sz="2200" spc="-1" dirty="0">
              <a:solidFill>
                <a:srgbClr val="1F4E79"/>
              </a:solidFill>
              <a:uFill>
                <a:solidFill>
                  <a:srgbClr val="FFFFFF"/>
                </a:solidFill>
              </a:uFill>
              <a:latin typeface="Calibri"/>
            </a:endParaRPr>
          </a:p>
          <a:p>
            <a:pPr marL="343260" indent="-342900" algn="just">
              <a:spcBef>
                <a:spcPts val="1001"/>
              </a:spcBef>
              <a:buClr>
                <a:srgbClr val="1F4E79"/>
              </a:buClr>
              <a:buFont typeface="Arial" panose="020B0604020202020204" pitchFamily="34" charset="0"/>
              <a:buChar char="•"/>
            </a:pPr>
            <a:r>
              <a:rPr lang="pt-BR" sz="2200" spc="-1" dirty="0">
                <a:solidFill>
                  <a:srgbClr val="1F4E79"/>
                </a:solidFill>
                <a:uFill>
                  <a:solidFill>
                    <a:srgbClr val="FFFFFF"/>
                  </a:solidFill>
                </a:uFill>
                <a:latin typeface="Calibri"/>
              </a:rPr>
              <a:t>Mais comum entre chefe e subordinado, mas pode ocorrer entre colegas de serviço ou um subordinado em relação ao chefe. </a:t>
            </a:r>
          </a:p>
          <a:p>
            <a:pPr marL="343080" indent="-342720" algn="just">
              <a:spcBef>
                <a:spcPts val="1001"/>
              </a:spcBef>
              <a:buClr>
                <a:srgbClr val="1F4E79"/>
              </a:buClr>
              <a:buFont typeface="Arial"/>
              <a:buChar char="•"/>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3A02A1AA-4AF3-9D40-A812-640DEE9DFC48}"/>
              </a:ext>
            </a:extLst>
          </p:cNvPr>
          <p:cNvSpPr txBox="1"/>
          <p:nvPr/>
        </p:nvSpPr>
        <p:spPr>
          <a:xfrm>
            <a:off x="0" y="1204053"/>
            <a:ext cx="2844801"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MORAL</a:t>
            </a:r>
          </a:p>
        </p:txBody>
      </p:sp>
    </p:spTree>
    <p:extLst>
      <p:ext uri="{BB962C8B-B14F-4D97-AF65-F5344CB8AC3E}">
        <p14:creationId xmlns:p14="http://schemas.microsoft.com/office/powerpoint/2010/main" val="353616267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4739739" y="951810"/>
            <a:ext cx="5599648" cy="5677591"/>
          </a:xfrm>
          <a:prstGeom prst="rect">
            <a:avLst/>
          </a:prstGeom>
          <a:noFill/>
          <a:ln>
            <a:noFill/>
          </a:ln>
        </p:spPr>
        <p:txBody>
          <a:bodyPr/>
          <a:lstStyle/>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Dar instruções confusas e imprecisas;</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Bloquear o andamento do trabalho;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Atribuir erros imaginários;</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Ignorar a presença de funcionário na frente de outros;</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Pedir trabalhos urgentes sem necessidade;</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Pedir a execução de tarefas sem interesse;</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Fazer críticas em público;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Sobrecarregar o funcionário de trabalho;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Não cumprimentar e não dirigir a palavra ao empregado;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Impor horários injustificados;</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Fazer circular boatos maldosos e calúnias sobre a pessoa;</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Insinuar que o funcionário tem problemas mentais ou familiares;</a:t>
            </a:r>
          </a:p>
          <a:p>
            <a:pPr marL="286110" indent="-285750" algn="just">
              <a:spcBef>
                <a:spcPts val="1001"/>
              </a:spcBef>
              <a:buClr>
                <a:srgbClr val="1F4E79"/>
              </a:buClr>
              <a:buFont typeface="Arial" panose="020B0604020202020204" pitchFamily="34" charset="0"/>
              <a:buChar char="•"/>
            </a:pPr>
            <a:endParaRPr lang="pt-BR" sz="1600" spc="-1" dirty="0">
              <a:solidFill>
                <a:schemeClr val="tx2">
                  <a:lumMod val="75000"/>
                </a:schemeClr>
              </a:solidFill>
              <a:uFill>
                <a:solidFill>
                  <a:srgbClr val="FFFFFF"/>
                </a:solidFill>
              </a:uFill>
              <a:latin typeface="Arial"/>
            </a:endParaRPr>
          </a:p>
        </p:txBody>
      </p:sp>
      <p:sp>
        <p:nvSpPr>
          <p:cNvPr id="4" name="TextShape 1">
            <a:extLst>
              <a:ext uri="{FF2B5EF4-FFF2-40B4-BE49-F238E27FC236}">
                <a16:creationId xmlns:a16="http://schemas.microsoft.com/office/drawing/2014/main" id="{735863FE-5AA0-C74A-853C-249EDE55AAD3}"/>
              </a:ext>
            </a:extLst>
          </p:cNvPr>
          <p:cNvSpPr txBox="1"/>
          <p:nvPr/>
        </p:nvSpPr>
        <p:spPr>
          <a:xfrm>
            <a:off x="0" y="1192764"/>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MORAL</a:t>
            </a:r>
          </a:p>
        </p:txBody>
      </p:sp>
      <p:sp>
        <p:nvSpPr>
          <p:cNvPr id="5" name="TextShape 1">
            <a:extLst>
              <a:ext uri="{FF2B5EF4-FFF2-40B4-BE49-F238E27FC236}">
                <a16:creationId xmlns:a16="http://schemas.microsoft.com/office/drawing/2014/main" id="{B6D88186-378A-1B4E-B17B-DAD49E765476}"/>
              </a:ext>
            </a:extLst>
          </p:cNvPr>
          <p:cNvSpPr txBox="1"/>
          <p:nvPr/>
        </p:nvSpPr>
        <p:spPr>
          <a:xfrm>
            <a:off x="1439334" y="3146968"/>
            <a:ext cx="3011311" cy="1287273"/>
          </a:xfrm>
          <a:prstGeom prst="rect">
            <a:avLst/>
          </a:prstGeom>
          <a:noFill/>
          <a:ln>
            <a:noFill/>
          </a:ln>
        </p:spPr>
        <p:txBody>
          <a:bodyPr anchor="b"/>
          <a:lstStyle/>
          <a:p>
            <a:pPr>
              <a:lnSpc>
                <a:spcPct val="100000"/>
              </a:lnSpc>
            </a:pPr>
            <a:r>
              <a:rPr lang="en-US" sz="2400" spc="-1" dirty="0">
                <a:solidFill>
                  <a:srgbClr val="00206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COMPORTAMENTOS MAIS RECORRENTES</a:t>
            </a:r>
            <a:endParaRPr lang="en-US" sz="1200" spc="-1" dirty="0">
              <a:solidFill>
                <a:srgbClr val="00206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endParaRPr>
          </a:p>
          <a:p>
            <a:pPr>
              <a:lnSpc>
                <a:spcPct val="100000"/>
              </a:lnSpc>
            </a:pPr>
            <a:endParaRPr lang="en-US" sz="2200" spc="-1" dirty="0">
              <a:solidFill>
                <a:srgbClr val="C00000"/>
              </a:solidFill>
              <a:uFill>
                <a:solidFill>
                  <a:srgbClr val="FFFFFF"/>
                </a:solidFill>
              </a:uFill>
              <a:latin typeface="Calibri" charset="0"/>
              <a:ea typeface="Calibri" charset="0"/>
              <a:cs typeface="Calibri" charset="0"/>
            </a:endParaRPr>
          </a:p>
        </p:txBody>
      </p:sp>
    </p:spTree>
    <p:extLst>
      <p:ext uri="{BB962C8B-B14F-4D97-AF65-F5344CB8AC3E}">
        <p14:creationId xmlns:p14="http://schemas.microsoft.com/office/powerpoint/2010/main" val="151834652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4450645" y="1068633"/>
            <a:ext cx="6500812" cy="5151592"/>
          </a:xfrm>
          <a:prstGeom prst="rect">
            <a:avLst/>
          </a:prstGeom>
          <a:noFill/>
          <a:ln>
            <a:noFill/>
          </a:ln>
        </p:spPr>
        <p:txBody>
          <a:bodyPr/>
          <a:lstStyle/>
          <a:p>
            <a:pPr marL="286110" indent="-285750" algn="just">
              <a:spcBef>
                <a:spcPts val="1001"/>
              </a:spcBef>
              <a:buClr>
                <a:srgbClr val="1F4E79"/>
              </a:buClr>
              <a:buFont typeface="Arial" panose="020B0604020202020204" pitchFamily="34" charset="0"/>
              <a:buChar char="•"/>
            </a:pPr>
            <a:r>
              <a:rPr lang="pt-BR" sz="1600" spc="-1" dirty="0">
                <a:solidFill>
                  <a:schemeClr val="tx2">
                    <a:lumMod val="75000"/>
                  </a:schemeClr>
                </a:solidFill>
                <a:uFill>
                  <a:solidFill>
                    <a:srgbClr val="FFFFFF"/>
                  </a:solidFill>
                </a:uFill>
                <a:latin typeface="Calibri" panose="020F0502020204030204" pitchFamily="34" charset="0"/>
              </a:rPr>
              <a:t>Transferir o empregado de setor ou de horário, para isolá-lo;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Não lhe atribuir tarefas;</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Agredir preferencialmente quando está a sós com o assediado;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Fazer gestos de desprezo, tais como suspiros e olhares;</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Marcação sobre o número de vezes e tempo que vai ou fica no banheiro;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Vigilância constante sobre o trabalho que está sendo feito;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Exigir tarefas impossíveis de serem executadas ou realização de atividades complexas em tempo demasiado curto;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Ridicularizar as convicções religiosas e ou políticas do trabalhador;</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Exigir que cumpra tarefas fora da jornada de trabalho;</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Não permitir ao trabalhador que se submeta a treinamentos;</a:t>
            </a:r>
          </a:p>
          <a:p>
            <a:pPr marL="286110" indent="-285750" algn="just">
              <a:spcBef>
                <a:spcPts val="1001"/>
              </a:spcBef>
              <a:buClr>
                <a:srgbClr val="1F4E79"/>
              </a:buClr>
              <a:buFont typeface="Arial" panose="020B0604020202020204" pitchFamily="34" charset="0"/>
              <a:buChar char="•"/>
            </a:pPr>
            <a:r>
              <a:rPr lang="pt-BR" spc="-1" dirty="0">
                <a:solidFill>
                  <a:schemeClr val="tx2">
                    <a:lumMod val="75000"/>
                  </a:schemeClr>
                </a:solidFill>
                <a:uFill>
                  <a:solidFill>
                    <a:srgbClr val="FFFFFF"/>
                  </a:solidFill>
                </a:uFill>
                <a:latin typeface="Calibri" panose="020F0502020204030204" pitchFamily="34" charset="0"/>
              </a:rPr>
              <a:t>Marcar reuniões sem avisar o empregado e cobrar sua ausência na frente dos colegas.</a:t>
            </a:r>
          </a:p>
          <a:p>
            <a:pPr marL="286110" indent="-285750" algn="just">
              <a:spcBef>
                <a:spcPts val="1001"/>
              </a:spcBef>
              <a:buClr>
                <a:srgbClr val="1F4E79"/>
              </a:buClr>
              <a:buFont typeface="Arial" panose="020B0604020202020204" pitchFamily="34" charset="0"/>
              <a:buChar char="•"/>
            </a:pPr>
            <a:endParaRPr lang="pt-BR" sz="1600" spc="-1" dirty="0">
              <a:solidFill>
                <a:schemeClr val="tx2">
                  <a:lumMod val="75000"/>
                </a:schemeClr>
              </a:solidFill>
              <a:uFill>
                <a:solidFill>
                  <a:srgbClr val="FFFFFF"/>
                </a:solidFill>
              </a:uFill>
              <a:latin typeface="Arial"/>
            </a:endParaRPr>
          </a:p>
        </p:txBody>
      </p:sp>
      <p:sp>
        <p:nvSpPr>
          <p:cNvPr id="6" name="TextShape 1">
            <a:extLst>
              <a:ext uri="{FF2B5EF4-FFF2-40B4-BE49-F238E27FC236}">
                <a16:creationId xmlns:a16="http://schemas.microsoft.com/office/drawing/2014/main" id="{458E4970-48A9-45F7-B799-83908F462DD7}"/>
              </a:ext>
            </a:extLst>
          </p:cNvPr>
          <p:cNvSpPr txBox="1"/>
          <p:nvPr/>
        </p:nvSpPr>
        <p:spPr>
          <a:xfrm>
            <a:off x="0" y="1192764"/>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MORAL</a:t>
            </a:r>
          </a:p>
        </p:txBody>
      </p:sp>
      <p:sp>
        <p:nvSpPr>
          <p:cNvPr id="7" name="TextShape 1">
            <a:extLst>
              <a:ext uri="{FF2B5EF4-FFF2-40B4-BE49-F238E27FC236}">
                <a16:creationId xmlns:a16="http://schemas.microsoft.com/office/drawing/2014/main" id="{AAFAC0A9-D6C0-4396-8A29-B1D06360B681}"/>
              </a:ext>
            </a:extLst>
          </p:cNvPr>
          <p:cNvSpPr txBox="1"/>
          <p:nvPr/>
        </p:nvSpPr>
        <p:spPr>
          <a:xfrm>
            <a:off x="1439334" y="3146968"/>
            <a:ext cx="3011311" cy="1287273"/>
          </a:xfrm>
          <a:prstGeom prst="rect">
            <a:avLst/>
          </a:prstGeom>
          <a:noFill/>
          <a:ln>
            <a:noFill/>
          </a:ln>
        </p:spPr>
        <p:txBody>
          <a:bodyPr anchor="b"/>
          <a:lstStyle/>
          <a:p>
            <a:pPr>
              <a:lnSpc>
                <a:spcPct val="100000"/>
              </a:lnSpc>
            </a:pPr>
            <a:r>
              <a:rPr lang="en-US" sz="2400" spc="-1" dirty="0">
                <a:solidFill>
                  <a:srgbClr val="00206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COMPORTAMENTOS MAIS RECORRENTES</a:t>
            </a:r>
            <a:endParaRPr lang="en-US" sz="1200" spc="-1" dirty="0">
              <a:solidFill>
                <a:srgbClr val="00206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endParaRPr>
          </a:p>
          <a:p>
            <a:pPr>
              <a:lnSpc>
                <a:spcPct val="100000"/>
              </a:lnSpc>
            </a:pPr>
            <a:endParaRPr lang="en-US" sz="2200" spc="-1" dirty="0">
              <a:solidFill>
                <a:srgbClr val="C00000"/>
              </a:solidFill>
              <a:uFill>
                <a:solidFill>
                  <a:srgbClr val="FFFFFF"/>
                </a:solidFill>
              </a:uFill>
              <a:latin typeface="Calibri" charset="0"/>
              <a:ea typeface="Calibri" charset="0"/>
              <a:cs typeface="Calibri" charset="0"/>
            </a:endParaRPr>
          </a:p>
        </p:txBody>
      </p:sp>
    </p:spTree>
    <p:extLst>
      <p:ext uri="{BB962C8B-B14F-4D97-AF65-F5344CB8AC3E}">
        <p14:creationId xmlns:p14="http://schemas.microsoft.com/office/powerpoint/2010/main" val="239424899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3">
            <a:extLst>
              <a:ext uri="{FF2B5EF4-FFF2-40B4-BE49-F238E27FC236}">
                <a16:creationId xmlns:a16="http://schemas.microsoft.com/office/drawing/2014/main" id="{55901681-6C13-4216-9799-E06E0D901AF0}"/>
              </a:ext>
            </a:extLst>
          </p:cNvPr>
          <p:cNvSpPr txBox="1">
            <a:spLocks noChangeArrowheads="1"/>
          </p:cNvSpPr>
          <p:nvPr/>
        </p:nvSpPr>
        <p:spPr bwMode="auto">
          <a:xfrm>
            <a:off x="311918" y="2092641"/>
            <a:ext cx="256722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pt-BR" altLang="pt-BR" sz="2400" b="1" dirty="0">
                <a:solidFill>
                  <a:srgbClr val="0070C0"/>
                </a:solidFill>
                <a:latin typeface="Calibri" panose="020F0502020204030204" pitchFamily="34" charset="0"/>
              </a:rPr>
              <a:t>Na CGU</a:t>
            </a:r>
          </a:p>
          <a:p>
            <a:pPr algn="ctr" eaLnBrk="1" hangingPunct="1"/>
            <a:endParaRPr lang="pt-BR" altLang="pt-BR" sz="2400" b="1" dirty="0">
              <a:solidFill>
                <a:srgbClr val="0070C0"/>
              </a:solidFill>
              <a:latin typeface="Calibri" panose="020F0502020204030204" pitchFamily="34" charset="0"/>
            </a:endParaRPr>
          </a:p>
          <a:p>
            <a:pPr algn="ctr" eaLnBrk="1" hangingPunct="1"/>
            <a:r>
              <a:rPr lang="pt-BR" altLang="pt-BR" sz="2400" b="1" dirty="0">
                <a:solidFill>
                  <a:srgbClr val="0070C0"/>
                </a:solidFill>
                <a:latin typeface="Calibri" panose="020F0502020204030204" pitchFamily="34" charset="0"/>
              </a:rPr>
              <a:t>a </a:t>
            </a:r>
            <a:r>
              <a:rPr lang="pt-BR" altLang="pt-BR" sz="2400" b="1" dirty="0">
                <a:solidFill>
                  <a:srgbClr val="0070C0"/>
                </a:solidFill>
                <a:effectLst>
                  <a:outerShdw blurRad="38100" dist="38100" dir="2700000" algn="tl">
                    <a:srgbClr val="000000">
                      <a:alpha val="43137"/>
                    </a:srgbClr>
                  </a:outerShdw>
                </a:effectLst>
                <a:latin typeface="Calibri" panose="020F0502020204030204" pitchFamily="34" charset="0"/>
              </a:rPr>
              <a:t>Ouvidoria</a:t>
            </a:r>
            <a:r>
              <a:rPr lang="pt-BR" altLang="pt-BR" sz="2400" b="1" dirty="0">
                <a:solidFill>
                  <a:srgbClr val="0070C0"/>
                </a:solidFill>
                <a:latin typeface="Calibri" panose="020F0502020204030204" pitchFamily="34" charset="0"/>
              </a:rPr>
              <a:t> </a:t>
            </a:r>
          </a:p>
          <a:p>
            <a:pPr algn="ctr" eaLnBrk="1" hangingPunct="1"/>
            <a:r>
              <a:rPr lang="pt-BR" altLang="pt-BR" sz="2400" b="1" dirty="0">
                <a:solidFill>
                  <a:srgbClr val="0070C0"/>
                </a:solidFill>
                <a:latin typeface="Calibri" panose="020F0502020204030204" pitchFamily="34" charset="0"/>
              </a:rPr>
              <a:t>(OGU) </a:t>
            </a:r>
          </a:p>
          <a:p>
            <a:pPr algn="ctr" eaLnBrk="1" hangingPunct="1"/>
            <a:endParaRPr lang="pt-BR" altLang="pt-BR" sz="2400" b="1" dirty="0">
              <a:solidFill>
                <a:srgbClr val="0070C0"/>
              </a:solidFill>
              <a:effectLst>
                <a:outerShdw blurRad="38100" dist="38100" dir="2700000" algn="tl">
                  <a:srgbClr val="000000">
                    <a:alpha val="43137"/>
                  </a:srgbClr>
                </a:outerShdw>
              </a:effectLst>
              <a:latin typeface="Calibri" panose="020F0502020204030204" pitchFamily="34" charset="0"/>
            </a:endParaRPr>
          </a:p>
          <a:p>
            <a:pPr algn="ctr" eaLnBrk="1" hangingPunct="1"/>
            <a:r>
              <a:rPr lang="pt-BR" altLang="pt-BR" sz="2400" b="1" dirty="0">
                <a:solidFill>
                  <a:srgbClr val="0070C0"/>
                </a:solidFill>
                <a:effectLst>
                  <a:outerShdw blurRad="38100" dist="38100" dir="2700000" algn="tl">
                    <a:srgbClr val="000000">
                      <a:alpha val="43137"/>
                    </a:srgbClr>
                  </a:outerShdw>
                </a:effectLst>
                <a:latin typeface="Calibri" panose="020F0502020204030204" pitchFamily="34" charset="0"/>
              </a:rPr>
              <a:t>é o canal exclusivo para receber</a:t>
            </a:r>
          </a:p>
          <a:p>
            <a:pPr algn="ctr" eaLnBrk="1" hangingPunct="1"/>
            <a:endParaRPr lang="pt-BR" altLang="pt-BR" sz="2400" b="1" dirty="0">
              <a:solidFill>
                <a:srgbClr val="0070C0"/>
              </a:solidFill>
              <a:effectLst>
                <a:outerShdw blurRad="38100" dist="38100" dir="2700000" algn="tl">
                  <a:srgbClr val="000000">
                    <a:alpha val="43137"/>
                  </a:srgbClr>
                </a:outerShdw>
              </a:effectLst>
              <a:latin typeface="Calibri" panose="020F0502020204030204" pitchFamily="34" charset="0"/>
            </a:endParaRPr>
          </a:p>
          <a:p>
            <a:pPr algn="ctr" eaLnBrk="1" hangingPunct="1"/>
            <a:r>
              <a:rPr lang="pt-BR" altLang="pt-BR" sz="2400" b="1" dirty="0">
                <a:solidFill>
                  <a:srgbClr val="0070C0"/>
                </a:solidFill>
                <a:effectLst>
                  <a:outerShdw blurRad="38100" dist="38100" dir="2700000" algn="tl">
                    <a:srgbClr val="000000">
                      <a:alpha val="43137"/>
                    </a:srgbClr>
                  </a:outerShdw>
                </a:effectLst>
                <a:latin typeface="Calibri" panose="020F0502020204030204" pitchFamily="34" charset="0"/>
              </a:rPr>
              <a:t>DENÚNCIAS</a:t>
            </a:r>
          </a:p>
        </p:txBody>
      </p:sp>
      <p:pic>
        <p:nvPicPr>
          <p:cNvPr id="8" name="Gráfico 7" descr="Globo Terrestre: Américas">
            <a:extLst>
              <a:ext uri="{FF2B5EF4-FFF2-40B4-BE49-F238E27FC236}">
                <a16:creationId xmlns:a16="http://schemas.microsoft.com/office/drawing/2014/main" id="{D63A7284-BEDD-44BF-A0D7-BEDEB7D7B33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57952" y="5733291"/>
            <a:ext cx="1106424" cy="1106424"/>
          </a:xfrm>
          <a:prstGeom prst="rect">
            <a:avLst/>
          </a:prstGeom>
        </p:spPr>
      </p:pic>
      <p:sp>
        <p:nvSpPr>
          <p:cNvPr id="9" name="CaixaDeTexto 8">
            <a:extLst>
              <a:ext uri="{FF2B5EF4-FFF2-40B4-BE49-F238E27FC236}">
                <a16:creationId xmlns:a16="http://schemas.microsoft.com/office/drawing/2014/main" id="{BDBD76A7-2C97-446E-BC7F-6F8FAAC6647A}"/>
              </a:ext>
            </a:extLst>
          </p:cNvPr>
          <p:cNvSpPr txBox="1"/>
          <p:nvPr/>
        </p:nvSpPr>
        <p:spPr>
          <a:xfrm>
            <a:off x="5027439" y="2809020"/>
            <a:ext cx="805295" cy="558615"/>
          </a:xfrm>
          <a:prstGeom prst="rect">
            <a:avLst/>
          </a:prstGeom>
          <a:noFill/>
        </p:spPr>
        <p:txBody>
          <a:bodyPr wrap="square" rtlCol="0">
            <a:spAutoFit/>
          </a:bodyPr>
          <a:lstStyle/>
          <a:p>
            <a:r>
              <a:rPr lang="pt-BR" sz="2400" b="1" dirty="0">
                <a:solidFill>
                  <a:srgbClr val="002060"/>
                </a:solidFill>
                <a:effectLst>
                  <a:outerShdw blurRad="38100" dist="38100" dir="2700000" algn="tl">
                    <a:srgbClr val="000000">
                      <a:alpha val="43137"/>
                    </a:srgbClr>
                  </a:outerShdw>
                </a:effectLst>
              </a:rPr>
              <a:t>SFC</a:t>
            </a:r>
          </a:p>
        </p:txBody>
      </p:sp>
      <p:sp>
        <p:nvSpPr>
          <p:cNvPr id="10" name="CaixaDeTexto 9">
            <a:extLst>
              <a:ext uri="{FF2B5EF4-FFF2-40B4-BE49-F238E27FC236}">
                <a16:creationId xmlns:a16="http://schemas.microsoft.com/office/drawing/2014/main" id="{0C00AB5B-68B8-4D88-AD8A-EAE420E68727}"/>
              </a:ext>
            </a:extLst>
          </p:cNvPr>
          <p:cNvSpPr txBox="1"/>
          <p:nvPr/>
        </p:nvSpPr>
        <p:spPr>
          <a:xfrm>
            <a:off x="7008516" y="3834817"/>
            <a:ext cx="805295" cy="461665"/>
          </a:xfrm>
          <a:prstGeom prst="rect">
            <a:avLst/>
          </a:prstGeom>
          <a:noFill/>
        </p:spPr>
        <p:txBody>
          <a:bodyPr wrap="square" rtlCol="0">
            <a:spAutoFit/>
          </a:bodyPr>
          <a:lstStyle/>
          <a:p>
            <a:r>
              <a:rPr lang="pt-BR" sz="2400" b="1" dirty="0">
                <a:solidFill>
                  <a:srgbClr val="0070C0"/>
                </a:solidFill>
                <a:effectLst>
                  <a:outerShdw blurRad="38100" dist="38100" dir="2700000" algn="tl">
                    <a:srgbClr val="000000">
                      <a:alpha val="43137"/>
                    </a:srgbClr>
                  </a:outerShdw>
                </a:effectLst>
              </a:rPr>
              <a:t>OGU</a:t>
            </a:r>
          </a:p>
        </p:txBody>
      </p:sp>
      <p:sp>
        <p:nvSpPr>
          <p:cNvPr id="11" name="CaixaDeTexto 10">
            <a:extLst>
              <a:ext uri="{FF2B5EF4-FFF2-40B4-BE49-F238E27FC236}">
                <a16:creationId xmlns:a16="http://schemas.microsoft.com/office/drawing/2014/main" id="{B212EE5A-D06B-44F4-AEE8-BB00B98304F2}"/>
              </a:ext>
            </a:extLst>
          </p:cNvPr>
          <p:cNvSpPr txBox="1"/>
          <p:nvPr/>
        </p:nvSpPr>
        <p:spPr>
          <a:xfrm>
            <a:off x="5940851" y="1892528"/>
            <a:ext cx="805295" cy="558615"/>
          </a:xfrm>
          <a:prstGeom prst="rect">
            <a:avLst/>
          </a:prstGeom>
          <a:noFill/>
        </p:spPr>
        <p:txBody>
          <a:bodyPr wrap="square" rtlCol="0">
            <a:spAutoFit/>
          </a:bodyPr>
          <a:lstStyle/>
          <a:p>
            <a:r>
              <a:rPr lang="pt-BR" sz="2400" b="1" dirty="0">
                <a:solidFill>
                  <a:srgbClr val="002060"/>
                </a:solidFill>
                <a:effectLst>
                  <a:outerShdw blurRad="38100" dist="38100" dir="2700000" algn="tl">
                    <a:srgbClr val="000000">
                      <a:alpha val="43137"/>
                    </a:srgbClr>
                  </a:outerShdw>
                </a:effectLst>
              </a:rPr>
              <a:t>STPC</a:t>
            </a:r>
          </a:p>
        </p:txBody>
      </p:sp>
      <p:sp>
        <p:nvSpPr>
          <p:cNvPr id="13" name="CaixaDeTexto 12">
            <a:extLst>
              <a:ext uri="{FF2B5EF4-FFF2-40B4-BE49-F238E27FC236}">
                <a16:creationId xmlns:a16="http://schemas.microsoft.com/office/drawing/2014/main" id="{1312041D-4E75-4065-8CBF-03AE00E36FB4}"/>
              </a:ext>
            </a:extLst>
          </p:cNvPr>
          <p:cNvSpPr txBox="1"/>
          <p:nvPr/>
        </p:nvSpPr>
        <p:spPr>
          <a:xfrm>
            <a:off x="8070987" y="1892528"/>
            <a:ext cx="805295" cy="558615"/>
          </a:xfrm>
          <a:prstGeom prst="rect">
            <a:avLst/>
          </a:prstGeom>
          <a:noFill/>
        </p:spPr>
        <p:txBody>
          <a:bodyPr wrap="square" rtlCol="0">
            <a:spAutoFit/>
          </a:bodyPr>
          <a:lstStyle/>
          <a:p>
            <a:r>
              <a:rPr lang="pt-BR" sz="2400" b="1" dirty="0">
                <a:solidFill>
                  <a:srgbClr val="002060"/>
                </a:solidFill>
                <a:effectLst>
                  <a:outerShdw blurRad="38100" dist="38100" dir="2700000" algn="tl">
                    <a:srgbClr val="000000">
                      <a:alpha val="43137"/>
                    </a:srgbClr>
                  </a:outerShdw>
                </a:effectLst>
              </a:rPr>
              <a:t>CRG</a:t>
            </a:r>
          </a:p>
        </p:txBody>
      </p:sp>
      <p:sp>
        <p:nvSpPr>
          <p:cNvPr id="14" name="CaixaDeTexto 13">
            <a:extLst>
              <a:ext uri="{FF2B5EF4-FFF2-40B4-BE49-F238E27FC236}">
                <a16:creationId xmlns:a16="http://schemas.microsoft.com/office/drawing/2014/main" id="{D2C918E7-CE85-4E2A-972F-870154C1BE28}"/>
              </a:ext>
            </a:extLst>
          </p:cNvPr>
          <p:cNvSpPr txBox="1"/>
          <p:nvPr/>
        </p:nvSpPr>
        <p:spPr>
          <a:xfrm>
            <a:off x="9003693" y="2809020"/>
            <a:ext cx="805295" cy="558615"/>
          </a:xfrm>
          <a:prstGeom prst="rect">
            <a:avLst/>
          </a:prstGeom>
          <a:noFill/>
        </p:spPr>
        <p:txBody>
          <a:bodyPr wrap="square" rtlCol="0">
            <a:spAutoFit/>
          </a:bodyPr>
          <a:lstStyle/>
          <a:p>
            <a:r>
              <a:rPr lang="pt-BR" sz="2400" b="1" dirty="0">
                <a:solidFill>
                  <a:srgbClr val="002060"/>
                </a:solidFill>
                <a:effectLst>
                  <a:outerShdw blurRad="38100" dist="38100" dir="2700000" algn="tl">
                    <a:srgbClr val="000000">
                      <a:alpha val="43137"/>
                    </a:srgbClr>
                  </a:outerShdw>
                </a:effectLst>
              </a:rPr>
              <a:t>SCC</a:t>
            </a:r>
          </a:p>
        </p:txBody>
      </p:sp>
      <p:sp>
        <p:nvSpPr>
          <p:cNvPr id="15" name="CaixaDeTexto 14">
            <a:extLst>
              <a:ext uri="{FF2B5EF4-FFF2-40B4-BE49-F238E27FC236}">
                <a16:creationId xmlns:a16="http://schemas.microsoft.com/office/drawing/2014/main" id="{76ED3F6D-A70D-48B4-ABB8-53AE651D0AE2}"/>
              </a:ext>
            </a:extLst>
          </p:cNvPr>
          <p:cNvSpPr txBox="1"/>
          <p:nvPr/>
        </p:nvSpPr>
        <p:spPr>
          <a:xfrm>
            <a:off x="7158318" y="1440421"/>
            <a:ext cx="512828" cy="558615"/>
          </a:xfrm>
          <a:prstGeom prst="rect">
            <a:avLst/>
          </a:prstGeom>
          <a:noFill/>
        </p:spPr>
        <p:txBody>
          <a:bodyPr wrap="square" rtlCol="0">
            <a:spAutoFit/>
          </a:bodyPr>
          <a:lstStyle/>
          <a:p>
            <a:r>
              <a:rPr lang="pt-BR" sz="2400" b="1" dirty="0">
                <a:solidFill>
                  <a:srgbClr val="002060"/>
                </a:solidFill>
                <a:effectLst>
                  <a:outerShdw blurRad="38100" dist="38100" dir="2700000" algn="tl">
                    <a:srgbClr val="000000">
                      <a:alpha val="43137"/>
                    </a:srgbClr>
                  </a:outerShdw>
                </a:effectLst>
              </a:rPr>
              <a:t>SE</a:t>
            </a:r>
          </a:p>
        </p:txBody>
      </p:sp>
      <p:cxnSp>
        <p:nvCxnSpPr>
          <p:cNvPr id="16" name="Conector de Seta Reta 15">
            <a:extLst>
              <a:ext uri="{FF2B5EF4-FFF2-40B4-BE49-F238E27FC236}">
                <a16:creationId xmlns:a16="http://schemas.microsoft.com/office/drawing/2014/main" id="{4B640225-C71E-4D07-8D7F-C2C63112C0D0}"/>
              </a:ext>
            </a:extLst>
          </p:cNvPr>
          <p:cNvCxnSpPr>
            <a:cxnSpLocks/>
          </p:cNvCxnSpPr>
          <p:nvPr/>
        </p:nvCxnSpPr>
        <p:spPr>
          <a:xfrm flipH="1" flipV="1">
            <a:off x="5689738" y="3147913"/>
            <a:ext cx="1264226" cy="84428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Conector de Seta Reta 16">
            <a:extLst>
              <a:ext uri="{FF2B5EF4-FFF2-40B4-BE49-F238E27FC236}">
                <a16:creationId xmlns:a16="http://schemas.microsoft.com/office/drawing/2014/main" id="{9B77B423-1052-4AF3-AB8A-905F5256542F}"/>
              </a:ext>
            </a:extLst>
          </p:cNvPr>
          <p:cNvCxnSpPr>
            <a:cxnSpLocks/>
            <a:stCxn id="8" idx="0"/>
          </p:cNvCxnSpPr>
          <p:nvPr/>
        </p:nvCxnSpPr>
        <p:spPr>
          <a:xfrm flipV="1">
            <a:off x="7411164" y="5284631"/>
            <a:ext cx="0" cy="4486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Conector de Seta Reta 17">
            <a:extLst>
              <a:ext uri="{FF2B5EF4-FFF2-40B4-BE49-F238E27FC236}">
                <a16:creationId xmlns:a16="http://schemas.microsoft.com/office/drawing/2014/main" id="{B8BB3DE9-D6F2-4DFC-B9D6-BBC6BD1144FB}"/>
              </a:ext>
            </a:extLst>
          </p:cNvPr>
          <p:cNvCxnSpPr>
            <a:cxnSpLocks/>
            <a:endCxn id="11" idx="2"/>
          </p:cNvCxnSpPr>
          <p:nvPr/>
        </p:nvCxnSpPr>
        <p:spPr>
          <a:xfrm flipH="1" flipV="1">
            <a:off x="6343499" y="2451143"/>
            <a:ext cx="814076" cy="139910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Conector de Seta Reta 18">
            <a:extLst>
              <a:ext uri="{FF2B5EF4-FFF2-40B4-BE49-F238E27FC236}">
                <a16:creationId xmlns:a16="http://schemas.microsoft.com/office/drawing/2014/main" id="{70A3EC21-2A56-427E-A6BD-5CE8332BADAD}"/>
              </a:ext>
            </a:extLst>
          </p:cNvPr>
          <p:cNvCxnSpPr>
            <a:stCxn id="15" idx="2"/>
          </p:cNvCxnSpPr>
          <p:nvPr/>
        </p:nvCxnSpPr>
        <p:spPr>
          <a:xfrm flipH="1">
            <a:off x="7411164" y="1999036"/>
            <a:ext cx="3568" cy="18821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Conector de Seta Reta 19">
            <a:extLst>
              <a:ext uri="{FF2B5EF4-FFF2-40B4-BE49-F238E27FC236}">
                <a16:creationId xmlns:a16="http://schemas.microsoft.com/office/drawing/2014/main" id="{AB082ED4-5BE1-4231-8516-698937289A12}"/>
              </a:ext>
            </a:extLst>
          </p:cNvPr>
          <p:cNvCxnSpPr>
            <a:cxnSpLocks/>
            <a:stCxn id="13" idx="2"/>
          </p:cNvCxnSpPr>
          <p:nvPr/>
        </p:nvCxnSpPr>
        <p:spPr>
          <a:xfrm flipH="1">
            <a:off x="7667577" y="2451143"/>
            <a:ext cx="806058" cy="14517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Conector de Seta Reta 20">
            <a:extLst>
              <a:ext uri="{FF2B5EF4-FFF2-40B4-BE49-F238E27FC236}">
                <a16:creationId xmlns:a16="http://schemas.microsoft.com/office/drawing/2014/main" id="{FE3ACD9B-7CC6-47CF-8978-85E0B941D886}"/>
              </a:ext>
            </a:extLst>
          </p:cNvPr>
          <p:cNvCxnSpPr>
            <a:stCxn id="14" idx="2"/>
          </p:cNvCxnSpPr>
          <p:nvPr/>
        </p:nvCxnSpPr>
        <p:spPr>
          <a:xfrm flipH="1">
            <a:off x="7806183" y="3367635"/>
            <a:ext cx="1600158" cy="73591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CaixaDeTexto 21">
            <a:extLst>
              <a:ext uri="{FF2B5EF4-FFF2-40B4-BE49-F238E27FC236}">
                <a16:creationId xmlns:a16="http://schemas.microsoft.com/office/drawing/2014/main" id="{11A38CE2-A096-49E6-ABF5-71F71DEE72C1}"/>
              </a:ext>
            </a:extLst>
          </p:cNvPr>
          <p:cNvSpPr txBox="1"/>
          <p:nvPr/>
        </p:nvSpPr>
        <p:spPr>
          <a:xfrm>
            <a:off x="9153993" y="4044709"/>
            <a:ext cx="2484165" cy="338554"/>
          </a:xfrm>
          <a:prstGeom prst="rect">
            <a:avLst/>
          </a:prstGeom>
          <a:noFill/>
        </p:spPr>
        <p:txBody>
          <a:bodyPr wrap="square" rtlCol="0">
            <a:spAutoFit/>
          </a:bodyPr>
          <a:lstStyle/>
          <a:p>
            <a:r>
              <a:rPr lang="pt-BR" sz="1600" b="1" dirty="0">
                <a:solidFill>
                  <a:srgbClr val="002060"/>
                </a:solidFill>
                <a:effectLst>
                  <a:outerShdw blurRad="38100" dist="38100" dir="2700000" algn="tl">
                    <a:srgbClr val="000000">
                      <a:alpha val="43137"/>
                    </a:srgbClr>
                  </a:outerShdw>
                </a:effectLst>
              </a:rPr>
              <a:t>Ouvidorias </a:t>
            </a:r>
            <a:r>
              <a:rPr lang="pt-BR" sz="1600" b="1" dirty="0" err="1">
                <a:solidFill>
                  <a:srgbClr val="002060"/>
                </a:solidFill>
                <a:effectLst>
                  <a:outerShdw blurRad="38100" dist="38100" dir="2700000" algn="tl">
                    <a:srgbClr val="000000">
                      <a:alpha val="43137"/>
                    </a:srgbClr>
                  </a:outerShdw>
                </a:effectLst>
              </a:rPr>
              <a:t>Setorias</a:t>
            </a:r>
            <a:endParaRPr lang="pt-BR" sz="1600" b="1" dirty="0">
              <a:solidFill>
                <a:srgbClr val="002060"/>
              </a:solidFill>
              <a:effectLst>
                <a:outerShdw blurRad="38100" dist="38100" dir="2700000" algn="tl">
                  <a:srgbClr val="000000">
                    <a:alpha val="43137"/>
                  </a:srgbClr>
                </a:outerShdw>
              </a:effectLst>
            </a:endParaRPr>
          </a:p>
        </p:txBody>
      </p:sp>
      <p:sp>
        <p:nvSpPr>
          <p:cNvPr id="23" name="CaixaDeTexto 22">
            <a:extLst>
              <a:ext uri="{FF2B5EF4-FFF2-40B4-BE49-F238E27FC236}">
                <a16:creationId xmlns:a16="http://schemas.microsoft.com/office/drawing/2014/main" id="{53BEAF75-453D-40C9-A3DB-5053EAB5EDE7}"/>
              </a:ext>
            </a:extLst>
          </p:cNvPr>
          <p:cNvSpPr txBox="1"/>
          <p:nvPr/>
        </p:nvSpPr>
        <p:spPr>
          <a:xfrm>
            <a:off x="4439364" y="3932488"/>
            <a:ext cx="1833984" cy="338554"/>
          </a:xfrm>
          <a:prstGeom prst="rect">
            <a:avLst/>
          </a:prstGeom>
          <a:noFill/>
        </p:spPr>
        <p:txBody>
          <a:bodyPr wrap="square" rtlCol="0">
            <a:spAutoFit/>
          </a:bodyPr>
          <a:lstStyle/>
          <a:p>
            <a:r>
              <a:rPr lang="pt-BR" sz="1600" b="1" dirty="0">
                <a:solidFill>
                  <a:srgbClr val="002060"/>
                </a:solidFill>
                <a:effectLst>
                  <a:outerShdw blurRad="38100" dist="38100" dir="2700000" algn="tl">
                    <a:srgbClr val="000000">
                      <a:alpha val="43137"/>
                    </a:srgbClr>
                  </a:outerShdw>
                </a:effectLst>
              </a:rPr>
              <a:t>Rede de Ouvidorias</a:t>
            </a:r>
          </a:p>
        </p:txBody>
      </p:sp>
      <p:sp>
        <p:nvSpPr>
          <p:cNvPr id="24" name="CaixaDeTexto 23">
            <a:extLst>
              <a:ext uri="{FF2B5EF4-FFF2-40B4-BE49-F238E27FC236}">
                <a16:creationId xmlns:a16="http://schemas.microsoft.com/office/drawing/2014/main" id="{251191DC-45F7-4B38-AC49-52A96339F663}"/>
              </a:ext>
            </a:extLst>
          </p:cNvPr>
          <p:cNvSpPr txBox="1"/>
          <p:nvPr/>
        </p:nvSpPr>
        <p:spPr>
          <a:xfrm>
            <a:off x="3746644" y="4383263"/>
            <a:ext cx="2768672" cy="338554"/>
          </a:xfrm>
          <a:prstGeom prst="rect">
            <a:avLst/>
          </a:prstGeom>
          <a:noFill/>
        </p:spPr>
        <p:txBody>
          <a:bodyPr wrap="square" rtlCol="0">
            <a:spAutoFit/>
          </a:bodyPr>
          <a:lstStyle/>
          <a:p>
            <a:r>
              <a:rPr lang="pt-BR" sz="1600" b="1" dirty="0">
                <a:solidFill>
                  <a:srgbClr val="002060"/>
                </a:solidFill>
                <a:effectLst>
                  <a:outerShdw blurRad="38100" dist="38100" dir="2700000" algn="tl">
                    <a:srgbClr val="000000">
                      <a:alpha val="43137"/>
                    </a:srgbClr>
                  </a:outerShdw>
                </a:effectLst>
              </a:rPr>
              <a:t>Ouvidorias de Outras Esferas</a:t>
            </a:r>
          </a:p>
        </p:txBody>
      </p:sp>
      <p:cxnSp>
        <p:nvCxnSpPr>
          <p:cNvPr id="25" name="Conector de Seta Reta 24">
            <a:extLst>
              <a:ext uri="{FF2B5EF4-FFF2-40B4-BE49-F238E27FC236}">
                <a16:creationId xmlns:a16="http://schemas.microsoft.com/office/drawing/2014/main" id="{0045F23B-CFC3-4AFC-AB37-28BC8E13FFE3}"/>
              </a:ext>
            </a:extLst>
          </p:cNvPr>
          <p:cNvCxnSpPr>
            <a:cxnSpLocks/>
          </p:cNvCxnSpPr>
          <p:nvPr/>
        </p:nvCxnSpPr>
        <p:spPr>
          <a:xfrm flipV="1">
            <a:off x="6491946" y="4232480"/>
            <a:ext cx="411790" cy="1156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Conector de Seta Reta 25">
            <a:extLst>
              <a:ext uri="{FF2B5EF4-FFF2-40B4-BE49-F238E27FC236}">
                <a16:creationId xmlns:a16="http://schemas.microsoft.com/office/drawing/2014/main" id="{2047E657-075C-4FB1-BAEE-E7FB9F2E12F7}"/>
              </a:ext>
            </a:extLst>
          </p:cNvPr>
          <p:cNvCxnSpPr>
            <a:cxnSpLocks/>
          </p:cNvCxnSpPr>
          <p:nvPr/>
        </p:nvCxnSpPr>
        <p:spPr>
          <a:xfrm>
            <a:off x="7905109" y="4178780"/>
            <a:ext cx="1098584" cy="6979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Chave Direita 26">
            <a:extLst>
              <a:ext uri="{FF2B5EF4-FFF2-40B4-BE49-F238E27FC236}">
                <a16:creationId xmlns:a16="http://schemas.microsoft.com/office/drawing/2014/main" id="{3E071F6C-B9BB-4730-B559-9B341EDB5187}"/>
              </a:ext>
            </a:extLst>
          </p:cNvPr>
          <p:cNvSpPr/>
          <p:nvPr/>
        </p:nvSpPr>
        <p:spPr>
          <a:xfrm>
            <a:off x="6229379" y="3931831"/>
            <a:ext cx="179236" cy="8350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cxnSp>
        <p:nvCxnSpPr>
          <p:cNvPr id="28" name="Conector de Seta Reta 27">
            <a:extLst>
              <a:ext uri="{FF2B5EF4-FFF2-40B4-BE49-F238E27FC236}">
                <a16:creationId xmlns:a16="http://schemas.microsoft.com/office/drawing/2014/main" id="{CDEB7633-6884-4FD3-B92A-F24B61A99F4A}"/>
              </a:ext>
            </a:extLst>
          </p:cNvPr>
          <p:cNvCxnSpPr>
            <a:cxnSpLocks/>
          </p:cNvCxnSpPr>
          <p:nvPr/>
        </p:nvCxnSpPr>
        <p:spPr>
          <a:xfrm flipH="1">
            <a:off x="7411163" y="4310304"/>
            <a:ext cx="1" cy="53783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Retângulo 28">
            <a:extLst>
              <a:ext uri="{FF2B5EF4-FFF2-40B4-BE49-F238E27FC236}">
                <a16:creationId xmlns:a16="http://schemas.microsoft.com/office/drawing/2014/main" id="{47A540E9-4B93-4540-A18D-03C9F16165D8}"/>
              </a:ext>
            </a:extLst>
          </p:cNvPr>
          <p:cNvSpPr/>
          <p:nvPr/>
        </p:nvSpPr>
        <p:spPr>
          <a:xfrm>
            <a:off x="6782764" y="4842092"/>
            <a:ext cx="1452743" cy="523220"/>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pt-BR" sz="2800" b="1" cap="none" spc="0" dirty="0">
                <a:ln/>
                <a:solidFill>
                  <a:schemeClr val="accent4"/>
                </a:solidFill>
                <a:effectLst/>
              </a:rPr>
              <a:t>Fala.BR*</a:t>
            </a:r>
          </a:p>
        </p:txBody>
      </p:sp>
      <p:sp>
        <p:nvSpPr>
          <p:cNvPr id="30" name="CaixaDeTexto 29">
            <a:extLst>
              <a:ext uri="{FF2B5EF4-FFF2-40B4-BE49-F238E27FC236}">
                <a16:creationId xmlns:a16="http://schemas.microsoft.com/office/drawing/2014/main" id="{1A7CA22F-2741-47DA-B23B-CC1B8CC4F7BC}"/>
              </a:ext>
            </a:extLst>
          </p:cNvPr>
          <p:cNvSpPr txBox="1"/>
          <p:nvPr/>
        </p:nvSpPr>
        <p:spPr>
          <a:xfrm>
            <a:off x="9153992" y="6024893"/>
            <a:ext cx="2484165" cy="523220"/>
          </a:xfrm>
          <a:prstGeom prst="rect">
            <a:avLst/>
          </a:prstGeom>
          <a:noFill/>
        </p:spPr>
        <p:txBody>
          <a:bodyPr wrap="square" rtlCol="0">
            <a:spAutoFit/>
          </a:bodyPr>
          <a:lstStyle/>
          <a:p>
            <a:r>
              <a:rPr lang="pt-BR" sz="1400" b="1" dirty="0">
                <a:solidFill>
                  <a:srgbClr val="FFC000"/>
                </a:solidFill>
                <a:effectLst>
                  <a:outerShdw blurRad="38100" dist="38100" dir="2700000" algn="tl">
                    <a:srgbClr val="000000">
                      <a:alpha val="43137"/>
                    </a:srgbClr>
                  </a:outerShdw>
                </a:effectLst>
              </a:rPr>
              <a:t>* Também por: e-mail, carta ou presencial.</a:t>
            </a:r>
          </a:p>
        </p:txBody>
      </p:sp>
    </p:spTree>
    <p:extLst>
      <p:ext uri="{BB962C8B-B14F-4D97-AF65-F5344CB8AC3E}">
        <p14:creationId xmlns:p14="http://schemas.microsoft.com/office/powerpoint/2010/main" val="22410733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ta para a Direita 7">
            <a:extLst>
              <a:ext uri="{FF2B5EF4-FFF2-40B4-BE49-F238E27FC236}">
                <a16:creationId xmlns:a16="http://schemas.microsoft.com/office/drawing/2014/main" id="{7DC33D05-CF89-A043-9736-831D301A5B98}"/>
              </a:ext>
            </a:extLst>
          </p:cNvPr>
          <p:cNvSpPr/>
          <p:nvPr/>
        </p:nvSpPr>
        <p:spPr>
          <a:xfrm rot="19547394">
            <a:off x="6650567" y="3354314"/>
            <a:ext cx="806234" cy="4806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Seta para a Direita 8">
            <a:extLst>
              <a:ext uri="{FF2B5EF4-FFF2-40B4-BE49-F238E27FC236}">
                <a16:creationId xmlns:a16="http://schemas.microsoft.com/office/drawing/2014/main" id="{63E3A6A1-1D25-C54B-B27C-7AE238EC1406}"/>
              </a:ext>
            </a:extLst>
          </p:cNvPr>
          <p:cNvSpPr/>
          <p:nvPr/>
        </p:nvSpPr>
        <p:spPr>
          <a:xfrm rot="12978338">
            <a:off x="4660030" y="3387700"/>
            <a:ext cx="821266" cy="4995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5" name="Diagrama 4">
            <a:extLst>
              <a:ext uri="{FF2B5EF4-FFF2-40B4-BE49-F238E27FC236}">
                <a16:creationId xmlns:a16="http://schemas.microsoft.com/office/drawing/2014/main" id="{AA411319-686F-4045-82B4-795836FE9B2A}"/>
              </a:ext>
            </a:extLst>
          </p:cNvPr>
          <p:cNvGraphicFramePr/>
          <p:nvPr>
            <p:extLst>
              <p:ext uri="{D42A27DB-BD31-4B8C-83A1-F6EECF244321}">
                <p14:modId xmlns:p14="http://schemas.microsoft.com/office/powerpoint/2010/main" val="1521703638"/>
              </p:ext>
            </p:extLst>
          </p:nvPr>
        </p:nvGraphicFramePr>
        <p:xfrm>
          <a:off x="2514601" y="1718733"/>
          <a:ext cx="7128932" cy="4453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aixaDeTexto 5">
            <a:extLst>
              <a:ext uri="{FF2B5EF4-FFF2-40B4-BE49-F238E27FC236}">
                <a16:creationId xmlns:a16="http://schemas.microsoft.com/office/drawing/2014/main" id="{360527A7-055F-2341-B322-012415EB7734}"/>
              </a:ext>
            </a:extLst>
          </p:cNvPr>
          <p:cNvSpPr txBox="1"/>
          <p:nvPr/>
        </p:nvSpPr>
        <p:spPr>
          <a:xfrm>
            <a:off x="3699934" y="3835400"/>
            <a:ext cx="1100667" cy="369332"/>
          </a:xfrm>
          <a:prstGeom prst="rect">
            <a:avLst/>
          </a:prstGeom>
          <a:noFill/>
        </p:spPr>
        <p:txBody>
          <a:bodyPr wrap="square" rtlCol="0">
            <a:spAutoFit/>
          </a:bodyPr>
          <a:lstStyle/>
          <a:p>
            <a:r>
              <a:rPr lang="pt-BR" dirty="0"/>
              <a:t>+ graves</a:t>
            </a:r>
          </a:p>
        </p:txBody>
      </p:sp>
      <p:sp>
        <p:nvSpPr>
          <p:cNvPr id="7" name="CaixaDeTexto 6">
            <a:extLst>
              <a:ext uri="{FF2B5EF4-FFF2-40B4-BE49-F238E27FC236}">
                <a16:creationId xmlns:a16="http://schemas.microsoft.com/office/drawing/2014/main" id="{66357D85-2654-4E44-AF20-CA5EAFAD033E}"/>
              </a:ext>
            </a:extLst>
          </p:cNvPr>
          <p:cNvSpPr txBox="1"/>
          <p:nvPr/>
        </p:nvSpPr>
        <p:spPr>
          <a:xfrm>
            <a:off x="7255934" y="3835400"/>
            <a:ext cx="1100667" cy="369332"/>
          </a:xfrm>
          <a:prstGeom prst="rect">
            <a:avLst/>
          </a:prstGeom>
          <a:noFill/>
        </p:spPr>
        <p:txBody>
          <a:bodyPr wrap="square" rtlCol="0">
            <a:spAutoFit/>
          </a:bodyPr>
          <a:lstStyle/>
          <a:p>
            <a:r>
              <a:rPr lang="pt-BR" dirty="0"/>
              <a:t>- graves</a:t>
            </a:r>
          </a:p>
        </p:txBody>
      </p:sp>
      <p:sp>
        <p:nvSpPr>
          <p:cNvPr id="10" name="TextShape 1">
            <a:extLst>
              <a:ext uri="{FF2B5EF4-FFF2-40B4-BE49-F238E27FC236}">
                <a16:creationId xmlns:a16="http://schemas.microsoft.com/office/drawing/2014/main" id="{18312FDA-A8A3-104B-A97C-F0F2B0545AED}"/>
              </a:ext>
            </a:extLst>
          </p:cNvPr>
          <p:cNvSpPr txBox="1"/>
          <p:nvPr/>
        </p:nvSpPr>
        <p:spPr>
          <a:xfrm>
            <a:off x="0" y="1170186"/>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MORAL</a:t>
            </a:r>
          </a:p>
        </p:txBody>
      </p:sp>
    </p:spTree>
    <p:extLst>
      <p:ext uri="{BB962C8B-B14F-4D97-AF65-F5344CB8AC3E}">
        <p14:creationId xmlns:p14="http://schemas.microsoft.com/office/powerpoint/2010/main" val="193208813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2544227" y="2373027"/>
            <a:ext cx="7818973" cy="3576217"/>
          </a:xfrm>
          <a:prstGeom prst="rect">
            <a:avLst/>
          </a:prstGeom>
          <a:noFill/>
          <a:ln>
            <a:noFill/>
          </a:ln>
        </p:spPr>
        <p:txBody>
          <a:bodyPr/>
          <a:lstStyle/>
          <a:p>
            <a:pPr marL="360" algn="just">
              <a:spcBef>
                <a:spcPts val="1001"/>
              </a:spcBef>
              <a:buClr>
                <a:srgbClr val="1F4E79"/>
              </a:buClr>
            </a:pPr>
            <a:r>
              <a:rPr lang="pt-BR" sz="2400" b="1" spc="-1" dirty="0">
                <a:solidFill>
                  <a:srgbClr val="FF0000"/>
                </a:solidFill>
                <a:effectLst>
                  <a:outerShdw blurRad="38100" dist="38100" dir="2700000" algn="tl">
                    <a:srgbClr val="000000">
                      <a:alpha val="43137"/>
                    </a:srgbClr>
                  </a:outerShdw>
                </a:effectLst>
                <a:uFill>
                  <a:solidFill>
                    <a:srgbClr val="FFFFFF"/>
                  </a:solidFill>
                </a:uFill>
              </a:rPr>
              <a:t>Atenção!</a:t>
            </a:r>
          </a:p>
          <a:p>
            <a:pPr marL="360" algn="just">
              <a:spcBef>
                <a:spcPts val="1001"/>
              </a:spcBef>
              <a:buClr>
                <a:srgbClr val="1F4E79"/>
              </a:buClr>
            </a:pPr>
            <a:endParaRPr lang="pt-BR" sz="2400" b="1" spc="-1" dirty="0">
              <a:solidFill>
                <a:srgbClr val="002060"/>
              </a:solidFill>
              <a:effectLst>
                <a:outerShdw blurRad="38100" dist="38100" dir="2700000" algn="tl">
                  <a:srgbClr val="000000">
                    <a:alpha val="43137"/>
                  </a:srgbClr>
                </a:outerShdw>
              </a:effectLst>
              <a:uFill>
                <a:solidFill>
                  <a:srgbClr val="FFFFFF"/>
                </a:solidFill>
              </a:uFill>
            </a:endParaRPr>
          </a:p>
          <a:p>
            <a:pPr marL="360" algn="just">
              <a:spcBef>
                <a:spcPts val="1001"/>
              </a:spcBef>
              <a:buClr>
                <a:srgbClr val="1F4E79"/>
              </a:buClr>
            </a:pPr>
            <a:r>
              <a:rPr lang="pt-BR" sz="2400" spc="-1" dirty="0">
                <a:solidFill>
                  <a:srgbClr val="002060"/>
                </a:solidFill>
                <a:uFill>
                  <a:solidFill>
                    <a:srgbClr val="FFFFFF"/>
                  </a:solidFill>
                </a:uFill>
              </a:rPr>
              <a:t>Assédio Moral </a:t>
            </a:r>
            <a:r>
              <a:rPr lang="pt-BR" sz="2400" b="1" spc="-1" dirty="0">
                <a:solidFill>
                  <a:srgbClr val="002060"/>
                </a:solidFill>
                <a:effectLst>
                  <a:outerShdw blurRad="38100" dist="38100" dir="2700000" algn="tl">
                    <a:srgbClr val="000000">
                      <a:alpha val="43137"/>
                    </a:srgbClr>
                  </a:outerShdw>
                </a:effectLst>
                <a:uFill>
                  <a:solidFill>
                    <a:srgbClr val="FFFFFF"/>
                  </a:solidFill>
                </a:uFill>
              </a:rPr>
              <a:t>não pode ser confundido com o </a:t>
            </a:r>
            <a:r>
              <a:rPr lang="pt-BR" sz="2400" b="1" dirty="0">
                <a:solidFill>
                  <a:srgbClr val="FF0000"/>
                </a:solidFill>
                <a:effectLst>
                  <a:outerShdw blurRad="38100" dist="38100" dir="2700000" algn="tl">
                    <a:srgbClr val="000000">
                      <a:alpha val="43137"/>
                    </a:srgbClr>
                  </a:outerShdw>
                </a:effectLst>
              </a:rPr>
              <a:t>poder-dever</a:t>
            </a:r>
            <a:r>
              <a:rPr lang="pt-BR" sz="2400" dirty="0">
                <a:solidFill>
                  <a:srgbClr val="002060"/>
                </a:solidFill>
              </a:rPr>
              <a:t> </a:t>
            </a:r>
            <a:r>
              <a:rPr lang="pt-BR" sz="2400" b="1" dirty="0">
                <a:solidFill>
                  <a:srgbClr val="002060"/>
                </a:solidFill>
                <a:effectLst>
                  <a:outerShdw blurRad="38100" dist="38100" dir="2700000" algn="tl">
                    <a:srgbClr val="000000">
                      <a:alpha val="43137"/>
                    </a:srgbClr>
                  </a:outerShdw>
                </a:effectLst>
              </a:rPr>
              <a:t>que os superiores hierárquicos possuem</a:t>
            </a:r>
            <a:r>
              <a:rPr lang="pt-BR" sz="2400" dirty="0">
                <a:solidFill>
                  <a:srgbClr val="002060"/>
                </a:solidFill>
              </a:rPr>
              <a:t> para organizar, gerenciar, coordenar e controlar os serviços de seus subordinados, inclusive promovendo as correções necessárias, visando o bom cumprimento da atividade pública.</a:t>
            </a:r>
            <a:endParaRPr lang="pt-BR" sz="2400" spc="-1" dirty="0">
              <a:solidFill>
                <a:srgbClr val="002060"/>
              </a:solidFill>
              <a:uFill>
                <a:solidFill>
                  <a:srgbClr val="FFFFFF"/>
                </a:solidFill>
              </a:uFill>
            </a:endParaRPr>
          </a:p>
        </p:txBody>
      </p:sp>
      <p:sp>
        <p:nvSpPr>
          <p:cNvPr id="5" name="TextShape 1">
            <a:extLst>
              <a:ext uri="{FF2B5EF4-FFF2-40B4-BE49-F238E27FC236}">
                <a16:creationId xmlns:a16="http://schemas.microsoft.com/office/drawing/2014/main" id="{613EEEEF-C7F6-754F-8246-1C81673A63C7}"/>
              </a:ext>
            </a:extLst>
          </p:cNvPr>
          <p:cNvSpPr txBox="1"/>
          <p:nvPr/>
        </p:nvSpPr>
        <p:spPr>
          <a:xfrm>
            <a:off x="0" y="1271786"/>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MORAL</a:t>
            </a:r>
          </a:p>
        </p:txBody>
      </p:sp>
    </p:spTree>
    <p:extLst>
      <p:ext uri="{BB962C8B-B14F-4D97-AF65-F5344CB8AC3E}">
        <p14:creationId xmlns:p14="http://schemas.microsoft.com/office/powerpoint/2010/main" val="80149940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4588934" y="1616638"/>
            <a:ext cx="7022546" cy="4626149"/>
          </a:xfrm>
          <a:prstGeom prst="rect">
            <a:avLst/>
          </a:prstGeom>
          <a:noFill/>
          <a:ln>
            <a:noFill/>
          </a:ln>
        </p:spPr>
        <p:txBody>
          <a:bodyPr/>
          <a:lstStyle/>
          <a:p>
            <a:pPr marL="360" algn="just">
              <a:spcBef>
                <a:spcPts val="1001"/>
              </a:spcBef>
              <a:buClr>
                <a:srgbClr val="1F4E79"/>
              </a:buClr>
            </a:pPr>
            <a:r>
              <a:rPr lang="pt-BR" sz="2800" spc="-1" dirty="0">
                <a:solidFill>
                  <a:srgbClr val="002060"/>
                </a:solidFill>
                <a:uFill>
                  <a:solidFill>
                    <a:srgbClr val="FFFFFF"/>
                  </a:solidFill>
                </a:uFill>
              </a:rPr>
              <a:t>Assédio Sexual </a:t>
            </a:r>
            <a:r>
              <a:rPr lang="pt-BR" sz="2800" spc="-1" dirty="0">
                <a:solidFill>
                  <a:srgbClr val="002060"/>
                </a:solidFill>
                <a:effectLst>
                  <a:outerShdw blurRad="38100" dist="38100" dir="2700000" algn="tl">
                    <a:srgbClr val="000000">
                      <a:alpha val="43137"/>
                    </a:srgbClr>
                  </a:outerShdw>
                </a:effectLst>
                <a:uFill>
                  <a:solidFill>
                    <a:srgbClr val="FFFFFF"/>
                  </a:solidFill>
                </a:uFill>
              </a:rPr>
              <a:t>é conduta criminosa.</a:t>
            </a:r>
          </a:p>
          <a:p>
            <a:pPr marL="360" algn="just">
              <a:spcBef>
                <a:spcPts val="1001"/>
              </a:spcBef>
              <a:buClr>
                <a:srgbClr val="1F4E79"/>
              </a:buClr>
            </a:pPr>
            <a:endParaRPr lang="pt-BR" sz="2800" spc="-1" dirty="0">
              <a:solidFill>
                <a:srgbClr val="002060"/>
              </a:solidFill>
              <a:effectLst>
                <a:outerShdw blurRad="38100" dist="38100" dir="2700000" algn="tl">
                  <a:srgbClr val="000000">
                    <a:alpha val="43137"/>
                  </a:srgbClr>
                </a:outerShdw>
              </a:effectLst>
              <a:uFill>
                <a:solidFill>
                  <a:srgbClr val="FFFFFF"/>
                </a:solidFill>
              </a:uFill>
            </a:endParaRPr>
          </a:p>
          <a:p>
            <a:pPr marL="360" algn="r">
              <a:spcBef>
                <a:spcPts val="1001"/>
              </a:spcBef>
              <a:buClr>
                <a:srgbClr val="1F4E79"/>
              </a:buClr>
            </a:pPr>
            <a:r>
              <a:rPr lang="pt-BR" sz="2400" spc="-1" dirty="0">
                <a:solidFill>
                  <a:srgbClr val="002060"/>
                </a:solidFill>
                <a:uFill>
                  <a:solidFill>
                    <a:srgbClr val="FFFFFF"/>
                  </a:solidFill>
                </a:uFill>
              </a:rPr>
              <a:t>É tipificada no art. 216-A do Código Penal  </a:t>
            </a:r>
          </a:p>
          <a:p>
            <a:pPr marL="360" algn="r">
              <a:spcBef>
                <a:spcPts val="1001"/>
              </a:spcBef>
              <a:buClr>
                <a:srgbClr val="1F4E79"/>
              </a:buClr>
            </a:pPr>
            <a:endParaRPr lang="pt-BR" sz="2400" i="1" spc="-1" dirty="0">
              <a:solidFill>
                <a:srgbClr val="002060"/>
              </a:solidFill>
              <a:uFill>
                <a:solidFill>
                  <a:srgbClr val="FFFFFF"/>
                </a:solidFill>
              </a:uFill>
            </a:endParaRPr>
          </a:p>
          <a:p>
            <a:pPr marL="360" algn="just">
              <a:spcBef>
                <a:spcPts val="1001"/>
              </a:spcBef>
              <a:buClr>
                <a:srgbClr val="1F4E79"/>
              </a:buClr>
            </a:pPr>
            <a:r>
              <a:rPr lang="pt-BR" sz="2200" i="1" spc="-1" dirty="0">
                <a:solidFill>
                  <a:srgbClr val="002060"/>
                </a:solidFill>
                <a:uFill>
                  <a:solidFill>
                    <a:srgbClr val="FFFFFF"/>
                  </a:solidFill>
                </a:uFill>
              </a:rPr>
              <a:t>“Constranger alguém com o intuito de </a:t>
            </a:r>
            <a:r>
              <a:rPr lang="pt-BR" sz="2200" b="1" i="1" spc="-1" dirty="0">
                <a:solidFill>
                  <a:srgbClr val="002060"/>
                </a:solidFill>
                <a:effectLst>
                  <a:outerShdw blurRad="38100" dist="38100" dir="2700000" algn="tl">
                    <a:srgbClr val="000000">
                      <a:alpha val="43137"/>
                    </a:srgbClr>
                  </a:outerShdw>
                </a:effectLst>
                <a:uFill>
                  <a:solidFill>
                    <a:srgbClr val="FFFFFF"/>
                  </a:solidFill>
                </a:uFill>
              </a:rPr>
              <a:t>obter vantagem ou favorecimento sexual, prevalecendo-se o agente da sua condição de superior hierárquico ou ascendência </a:t>
            </a:r>
            <a:r>
              <a:rPr lang="pt-BR" sz="2200" i="1" spc="-1" dirty="0">
                <a:solidFill>
                  <a:srgbClr val="002060"/>
                </a:solidFill>
                <a:uFill>
                  <a:solidFill>
                    <a:srgbClr val="FFFFFF"/>
                  </a:solidFill>
                </a:uFill>
              </a:rPr>
              <a:t>inerentes ao exercício de emprego, cargo ou função.</a:t>
            </a:r>
          </a:p>
          <a:p>
            <a:pPr marL="360" algn="just">
              <a:spcBef>
                <a:spcPts val="1001"/>
              </a:spcBef>
              <a:buClr>
                <a:srgbClr val="1F4E79"/>
              </a:buClr>
            </a:pPr>
            <a:endParaRPr lang="pt-BR" sz="2200" i="1" spc="-1" dirty="0">
              <a:solidFill>
                <a:srgbClr val="002060"/>
              </a:solidFill>
              <a:uFill>
                <a:solidFill>
                  <a:srgbClr val="FFFFFF"/>
                </a:solidFill>
              </a:uFill>
            </a:endParaRPr>
          </a:p>
          <a:p>
            <a:pPr marL="360" algn="just">
              <a:spcBef>
                <a:spcPts val="1001"/>
              </a:spcBef>
              <a:buClr>
                <a:srgbClr val="1F4E79"/>
              </a:buClr>
            </a:pPr>
            <a:r>
              <a:rPr lang="pt-BR" sz="2200" i="1" spc="-1" dirty="0">
                <a:solidFill>
                  <a:srgbClr val="002060"/>
                </a:solidFill>
                <a:uFill>
                  <a:solidFill>
                    <a:srgbClr val="FFFFFF"/>
                  </a:solidFill>
                </a:uFill>
              </a:rPr>
              <a:t>Pena – detenção, de 01 (um) a 2 (dois) anos.” </a:t>
            </a:r>
          </a:p>
          <a:p>
            <a:pPr marL="743310" lvl="1" indent="-285750" algn="just">
              <a:spcBef>
                <a:spcPts val="1001"/>
              </a:spcBef>
              <a:buClr>
                <a:srgbClr val="1F4E79"/>
              </a:buClr>
              <a:buFont typeface="Wingdings" panose="05000000000000000000" pitchFamily="2" charset="2"/>
              <a:buChar char="Ø"/>
            </a:pPr>
            <a:endParaRPr lang="pt-BR" sz="1600" spc="-1" dirty="0">
              <a:solidFill>
                <a:schemeClr val="tx2">
                  <a:lumMod val="75000"/>
                </a:schemeClr>
              </a:solidFill>
              <a:uFill>
                <a:solidFill>
                  <a:srgbClr val="FFFFFF"/>
                </a:solidFill>
              </a:uFill>
              <a:latin typeface="Arial"/>
            </a:endParaRPr>
          </a:p>
        </p:txBody>
      </p:sp>
      <p:sp>
        <p:nvSpPr>
          <p:cNvPr id="5" name="TextShape 1">
            <a:extLst>
              <a:ext uri="{FF2B5EF4-FFF2-40B4-BE49-F238E27FC236}">
                <a16:creationId xmlns:a16="http://schemas.microsoft.com/office/drawing/2014/main" id="{F1218BA0-5F53-425C-8384-5A79B458C24F}"/>
              </a:ext>
            </a:extLst>
          </p:cNvPr>
          <p:cNvSpPr txBox="1"/>
          <p:nvPr/>
        </p:nvSpPr>
        <p:spPr>
          <a:xfrm>
            <a:off x="580520" y="2147215"/>
            <a:ext cx="3245621" cy="3350473"/>
          </a:xfrm>
          <a:prstGeom prst="rect">
            <a:avLst/>
          </a:prstGeom>
          <a:ln/>
        </p:spPr>
        <p:style>
          <a:lnRef idx="2">
            <a:schemeClr val="accent5"/>
          </a:lnRef>
          <a:fillRef idx="1">
            <a:schemeClr val="lt1"/>
          </a:fillRef>
          <a:effectRef idx="0">
            <a:schemeClr val="accent5"/>
          </a:effectRef>
          <a:fontRef idx="minor">
            <a:schemeClr val="dk1"/>
          </a:fontRef>
        </p:style>
        <p:txBody>
          <a:bodyPr anchor="b"/>
          <a:lstStyle/>
          <a:p>
            <a:pPr algn="ctr">
              <a:lnSpc>
                <a:spcPct val="100000"/>
              </a:lnSpc>
            </a:pPr>
            <a:r>
              <a:rPr lang="en-US" sz="3200" b="1"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DENÚNCIA </a:t>
            </a:r>
          </a:p>
          <a:p>
            <a:pPr algn="ctr">
              <a:lnSpc>
                <a:spcPct val="100000"/>
              </a:lnSpc>
            </a:pPr>
            <a:endParaRPr lang="en-US" sz="3200" b="1"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sym typeface="Symbol" panose="05050102010706020507" pitchFamily="18" charset="2"/>
            </a:endParaRPr>
          </a:p>
          <a:p>
            <a:pPr algn="ctr">
              <a:lnSpc>
                <a:spcPct val="100000"/>
              </a:lnSpc>
            </a:pPr>
            <a:r>
              <a:rPr lang="en-US" sz="3200" b="1"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 </a:t>
            </a:r>
          </a:p>
          <a:p>
            <a:pPr algn="ctr">
              <a:lnSpc>
                <a:spcPct val="100000"/>
              </a:lnSpc>
            </a:pPr>
            <a:endParaRPr lang="en-US" sz="3200" b="1"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sym typeface="Symbol" panose="05050102010706020507" pitchFamily="18" charset="2"/>
            </a:endParaRPr>
          </a:p>
          <a:p>
            <a:pPr algn="ctr">
              <a:lnSpc>
                <a:spcPct val="100000"/>
              </a:lnSpc>
            </a:pPr>
            <a:r>
              <a:rPr lang="en-US" sz="3200" b="1"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ASSÉDIO SEXUAL</a:t>
            </a:r>
          </a:p>
          <a:p>
            <a:pPr algn="ctr">
              <a:lnSpc>
                <a:spcPct val="100000"/>
              </a:lnSpc>
            </a:pPr>
            <a:endParaRPr lang="en-US" sz="3200" b="1"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endParaRPr>
          </a:p>
        </p:txBody>
      </p:sp>
      <p:sp>
        <p:nvSpPr>
          <p:cNvPr id="3" name="Chave Esquerda 2">
            <a:extLst>
              <a:ext uri="{FF2B5EF4-FFF2-40B4-BE49-F238E27FC236}">
                <a16:creationId xmlns:a16="http://schemas.microsoft.com/office/drawing/2014/main" id="{DFC87822-8B0B-48E8-9CE6-35501D1E47DA}"/>
              </a:ext>
            </a:extLst>
          </p:cNvPr>
          <p:cNvSpPr/>
          <p:nvPr/>
        </p:nvSpPr>
        <p:spPr>
          <a:xfrm>
            <a:off x="4129812" y="1616638"/>
            <a:ext cx="459121" cy="4626148"/>
          </a:xfrm>
          <a:prstGeom prst="leftBrace">
            <a:avLst>
              <a:gd name="adj1" fmla="val 14754"/>
              <a:gd name="adj2" fmla="val 4804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dirty="0"/>
          </a:p>
        </p:txBody>
      </p:sp>
    </p:spTree>
    <p:extLst>
      <p:ext uri="{BB962C8B-B14F-4D97-AF65-F5344CB8AC3E}">
        <p14:creationId xmlns:p14="http://schemas.microsoft.com/office/powerpoint/2010/main" val="95849389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3476978" y="2253747"/>
            <a:ext cx="8143701" cy="4203497"/>
          </a:xfrm>
          <a:prstGeom prst="rect">
            <a:avLst/>
          </a:prstGeom>
          <a:noFill/>
          <a:ln>
            <a:noFill/>
          </a:ln>
        </p:spPr>
        <p:txBody>
          <a:bodyPr/>
          <a:lstStyle/>
          <a:p>
            <a:pPr marL="457560" indent="-457200" algn="just">
              <a:spcBef>
                <a:spcPts val="1001"/>
              </a:spcBef>
              <a:buClr>
                <a:srgbClr val="1F4E79"/>
              </a:buClr>
              <a:buFont typeface="Wingdings" panose="05000000000000000000" pitchFamily="2" charset="2"/>
              <a:buChar char="ü"/>
            </a:pPr>
            <a:r>
              <a:rPr lang="pt-BR" sz="2800" b="1" spc="-1" dirty="0">
                <a:solidFill>
                  <a:srgbClr val="002060"/>
                </a:solidFill>
                <a:effectLst>
                  <a:outerShdw blurRad="38100" dist="38100" dir="2700000" algn="tl">
                    <a:srgbClr val="000000">
                      <a:alpha val="43137"/>
                    </a:srgbClr>
                  </a:outerShdw>
                </a:effectLst>
                <a:uFill>
                  <a:solidFill>
                    <a:srgbClr val="FFFFFF"/>
                  </a:solidFill>
                </a:uFill>
                <a:latin typeface="Calibri" panose="020F0502020204030204" pitchFamily="34" charset="0"/>
              </a:rPr>
              <a:t>Assédio Sexual (art. 216-A)</a:t>
            </a:r>
          </a:p>
          <a:p>
            <a:pPr marL="360" algn="just">
              <a:spcBef>
                <a:spcPts val="1001"/>
              </a:spcBef>
              <a:buClr>
                <a:srgbClr val="1F4E79"/>
              </a:buClr>
            </a:pPr>
            <a:r>
              <a:rPr lang="pt-BR" sz="2000" spc="-1" dirty="0">
                <a:solidFill>
                  <a:srgbClr val="002060"/>
                </a:solidFill>
                <a:uFill>
                  <a:solidFill>
                    <a:srgbClr val="FFFFFF"/>
                  </a:solidFill>
                </a:uFill>
                <a:latin typeface="Calibri" panose="020F0502020204030204" pitchFamily="34" charset="0"/>
              </a:rPr>
              <a:t>“Constranger alguém com o intuito de obter vantagem ou favorecimento sexual, prevalecendo-se o agente da sua condição de superior hierárquico ou ascendência inerentes ao exercício de emprego cargo ou função”</a:t>
            </a:r>
          </a:p>
          <a:p>
            <a:pPr marL="360" algn="ctr">
              <a:spcBef>
                <a:spcPts val="3000"/>
              </a:spcBef>
              <a:spcAft>
                <a:spcPts val="3000"/>
              </a:spcAft>
              <a:buClr>
                <a:srgbClr val="1F4E79"/>
              </a:buClr>
            </a:pPr>
            <a:r>
              <a:rPr lang="pt-BR" sz="2800" b="1" spc="-1" dirty="0">
                <a:solidFill>
                  <a:srgbClr val="002060"/>
                </a:solidFill>
                <a:uFill>
                  <a:solidFill>
                    <a:srgbClr val="FFFFFF"/>
                  </a:solidFill>
                </a:uFill>
                <a:latin typeface="Calibri" panose="020F0502020204030204" pitchFamily="34" charset="0"/>
              </a:rPr>
              <a:t>é conduta criminosa DIFERENTE de</a:t>
            </a:r>
          </a:p>
          <a:p>
            <a:pPr marL="457560" indent="-457200" algn="just">
              <a:spcBef>
                <a:spcPts val="1001"/>
              </a:spcBef>
              <a:buClr>
                <a:srgbClr val="1F4E79"/>
              </a:buClr>
              <a:buFont typeface="Wingdings" panose="05000000000000000000" pitchFamily="2" charset="2"/>
              <a:buChar char="ü"/>
            </a:pPr>
            <a:r>
              <a:rPr lang="pt-BR" sz="2800" b="1" spc="-1" dirty="0">
                <a:solidFill>
                  <a:srgbClr val="002060"/>
                </a:solidFill>
                <a:effectLst>
                  <a:outerShdw blurRad="38100" dist="38100" dir="2700000" algn="tl">
                    <a:srgbClr val="000000">
                      <a:alpha val="43137"/>
                    </a:srgbClr>
                  </a:outerShdw>
                </a:effectLst>
                <a:uFill>
                  <a:solidFill>
                    <a:srgbClr val="FFFFFF"/>
                  </a:solidFill>
                </a:uFill>
                <a:latin typeface="Calibri" panose="020F0502020204030204" pitchFamily="34" charset="0"/>
              </a:rPr>
              <a:t>Importunação Sexual (art. 215-A)</a:t>
            </a:r>
          </a:p>
          <a:p>
            <a:pPr marL="360" algn="just">
              <a:spcBef>
                <a:spcPts val="1001"/>
              </a:spcBef>
              <a:buClr>
                <a:srgbClr val="1F4E79"/>
              </a:buClr>
            </a:pPr>
            <a:r>
              <a:rPr lang="pt-BR" sz="2000" spc="-1" dirty="0">
                <a:solidFill>
                  <a:srgbClr val="002060"/>
                </a:solidFill>
                <a:uFill>
                  <a:solidFill>
                    <a:srgbClr val="FFFFFF"/>
                  </a:solidFill>
                </a:uFill>
                <a:latin typeface="Calibri" panose="020F0502020204030204" pitchFamily="34" charset="0"/>
              </a:rPr>
              <a:t>“Praticar contra alguém e sem a sua anuência ato libidinoso com o objetivo de satisfazer a própria lascívia ou a de terceiro.”</a:t>
            </a:r>
          </a:p>
        </p:txBody>
      </p:sp>
      <p:sp>
        <p:nvSpPr>
          <p:cNvPr id="4" name="TextShape 1">
            <a:extLst>
              <a:ext uri="{FF2B5EF4-FFF2-40B4-BE49-F238E27FC236}">
                <a16:creationId xmlns:a16="http://schemas.microsoft.com/office/drawing/2014/main" id="{050A1E22-0347-2F47-938F-714A1B16241C}"/>
              </a:ext>
            </a:extLst>
          </p:cNvPr>
          <p:cNvSpPr txBox="1"/>
          <p:nvPr/>
        </p:nvSpPr>
        <p:spPr>
          <a:xfrm>
            <a:off x="278668" y="4025885"/>
            <a:ext cx="2600000" cy="659219"/>
          </a:xfrm>
          <a:prstGeom prst="rect">
            <a:avLst/>
          </a:prstGeom>
          <a:noFill/>
          <a:ln>
            <a:noFill/>
          </a:ln>
        </p:spPr>
        <p:txBody>
          <a:bodyPr anchor="b"/>
          <a:lstStyle/>
          <a:p>
            <a:pPr algn="ct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ATENÇÃO!!!</a:t>
            </a:r>
          </a:p>
        </p:txBody>
      </p:sp>
      <p:sp>
        <p:nvSpPr>
          <p:cNvPr id="5" name="TextShape 1">
            <a:extLst>
              <a:ext uri="{FF2B5EF4-FFF2-40B4-BE49-F238E27FC236}">
                <a16:creationId xmlns:a16="http://schemas.microsoft.com/office/drawing/2014/main" id="{261C9608-F29D-425D-A6E7-A36D9B819A7E}"/>
              </a:ext>
            </a:extLst>
          </p:cNvPr>
          <p:cNvSpPr txBox="1"/>
          <p:nvPr/>
        </p:nvSpPr>
        <p:spPr>
          <a:xfrm>
            <a:off x="0" y="1237920"/>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sexual</a:t>
            </a:r>
          </a:p>
        </p:txBody>
      </p:sp>
      <p:sp>
        <p:nvSpPr>
          <p:cNvPr id="6" name="TextShape 1">
            <a:extLst>
              <a:ext uri="{FF2B5EF4-FFF2-40B4-BE49-F238E27FC236}">
                <a16:creationId xmlns:a16="http://schemas.microsoft.com/office/drawing/2014/main" id="{DC814179-8305-47D1-BDB3-F6A4D148FDA7}"/>
              </a:ext>
            </a:extLst>
          </p:cNvPr>
          <p:cNvSpPr txBox="1"/>
          <p:nvPr/>
        </p:nvSpPr>
        <p:spPr>
          <a:xfrm>
            <a:off x="4500828" y="1103181"/>
            <a:ext cx="6096000" cy="585224"/>
          </a:xfrm>
          <a:prstGeom prst="rect">
            <a:avLst/>
          </a:prstGeom>
          <a:noFill/>
          <a:ln>
            <a:noFill/>
          </a:ln>
        </p:spPr>
        <p:txBody>
          <a:bodyPr anchor="b"/>
          <a:lstStyle/>
          <a:p>
            <a:pPr algn="ct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NÃO CONFUNDA OS CRIMES!!!</a:t>
            </a:r>
          </a:p>
        </p:txBody>
      </p:sp>
    </p:spTree>
    <p:extLst>
      <p:ext uri="{BB962C8B-B14F-4D97-AF65-F5344CB8AC3E}">
        <p14:creationId xmlns:p14="http://schemas.microsoft.com/office/powerpoint/2010/main" val="128584393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2878668" y="2635954"/>
            <a:ext cx="7094520" cy="3412067"/>
          </a:xfrm>
          <a:prstGeom prst="rect">
            <a:avLst/>
          </a:prstGeom>
          <a:noFill/>
          <a:ln>
            <a:noFill/>
          </a:ln>
        </p:spPr>
        <p:txBody>
          <a:bodyPr/>
          <a:lstStyle/>
          <a:p>
            <a:pPr marL="343260" indent="-342900" algn="just">
              <a:spcBef>
                <a:spcPts val="1001"/>
              </a:spcBef>
              <a:buClr>
                <a:srgbClr val="1F4E79"/>
              </a:buClr>
              <a:buFont typeface="Arial" panose="020B0604020202020204" pitchFamily="34" charset="0"/>
              <a:buChar char="•"/>
            </a:pPr>
            <a:r>
              <a:rPr lang="pt-BR" sz="2400" spc="-1" dirty="0">
                <a:solidFill>
                  <a:srgbClr val="002060"/>
                </a:solidFill>
                <a:uFill>
                  <a:solidFill>
                    <a:srgbClr val="FFFFFF"/>
                  </a:solidFill>
                </a:uFill>
                <a:latin typeface="Calibri" panose="020F0502020204030204" pitchFamily="34" charset="0"/>
              </a:rPr>
              <a:t>Existência de constrangimento;</a:t>
            </a:r>
          </a:p>
          <a:p>
            <a:pPr marL="286110" indent="-285750" algn="just">
              <a:spcBef>
                <a:spcPts val="1001"/>
              </a:spcBef>
              <a:buClr>
                <a:srgbClr val="1F4E79"/>
              </a:buClr>
              <a:buFont typeface="Arial" panose="020B0604020202020204" pitchFamily="34" charset="0"/>
              <a:buChar char="•"/>
            </a:pPr>
            <a:endParaRPr lang="pt-BR" sz="2400" spc="-1" dirty="0">
              <a:solidFill>
                <a:srgbClr val="002060"/>
              </a:solidFill>
              <a:uFill>
                <a:solidFill>
                  <a:srgbClr val="FFFFFF"/>
                </a:solidFill>
              </a:uFill>
              <a:latin typeface="Calibri" panose="020F0502020204030204" pitchFamily="34" charset="0"/>
            </a:endParaRPr>
          </a:p>
          <a:p>
            <a:pPr marL="286110" indent="-285750" algn="just">
              <a:spcBef>
                <a:spcPts val="1001"/>
              </a:spcBef>
              <a:buClr>
                <a:srgbClr val="1F4E79"/>
              </a:buClr>
              <a:buFont typeface="Arial" panose="020B0604020202020204" pitchFamily="34" charset="0"/>
              <a:buChar char="•"/>
            </a:pPr>
            <a:r>
              <a:rPr lang="pt-BR" sz="2400" spc="-1" dirty="0">
                <a:solidFill>
                  <a:srgbClr val="002060"/>
                </a:solidFill>
                <a:uFill>
                  <a:solidFill>
                    <a:srgbClr val="FFFFFF"/>
                  </a:solidFill>
                </a:uFill>
                <a:latin typeface="Calibri" panose="020F0502020204030204" pitchFamily="34" charset="0"/>
              </a:rPr>
              <a:t>Objetivo de alcançar alguma vantagem ou favorecimento de cunho sexual;</a:t>
            </a:r>
          </a:p>
          <a:p>
            <a:pPr marL="286110" indent="-285750" algn="just">
              <a:spcBef>
                <a:spcPts val="1001"/>
              </a:spcBef>
              <a:buClr>
                <a:srgbClr val="1F4E79"/>
              </a:buClr>
              <a:buFont typeface="Arial" panose="020B0604020202020204" pitchFamily="34" charset="0"/>
              <a:buChar char="•"/>
            </a:pPr>
            <a:endParaRPr lang="pt-BR" sz="2400" spc="-1" dirty="0">
              <a:solidFill>
                <a:srgbClr val="002060"/>
              </a:solidFill>
              <a:uFill>
                <a:solidFill>
                  <a:srgbClr val="FFFFFF"/>
                </a:solidFill>
              </a:uFill>
              <a:latin typeface="Calibri" panose="020F0502020204030204" pitchFamily="34" charset="0"/>
            </a:endParaRPr>
          </a:p>
          <a:p>
            <a:pPr marL="286110" indent="-285750" algn="just">
              <a:spcBef>
                <a:spcPts val="1001"/>
              </a:spcBef>
              <a:buClr>
                <a:srgbClr val="1F4E79"/>
              </a:buClr>
              <a:buFont typeface="Arial" panose="020B0604020202020204" pitchFamily="34" charset="0"/>
              <a:buChar char="•"/>
            </a:pPr>
            <a:r>
              <a:rPr lang="pt-BR" sz="2400" spc="-1" dirty="0">
                <a:solidFill>
                  <a:srgbClr val="002060"/>
                </a:solidFill>
                <a:uFill>
                  <a:solidFill>
                    <a:srgbClr val="FFFFFF"/>
                  </a:solidFill>
                </a:uFill>
                <a:latin typeface="Calibri" panose="020F0502020204030204" pitchFamily="34" charset="0"/>
              </a:rPr>
              <a:t>Utilização da condição de chefe/autoridade para obter o favorecimento ou vantagem sexual.  </a:t>
            </a:r>
          </a:p>
          <a:p>
            <a:pPr marL="457560" lvl="1" algn="just">
              <a:spcBef>
                <a:spcPts val="1001"/>
              </a:spcBef>
              <a:buClr>
                <a:srgbClr val="1F4E79"/>
              </a:buClr>
            </a:pPr>
            <a:endParaRPr lang="pt-BR" sz="1600" spc="-1" dirty="0">
              <a:solidFill>
                <a:schemeClr val="tx2">
                  <a:lumMod val="75000"/>
                </a:schemeClr>
              </a:solidFill>
              <a:uFill>
                <a:solidFill>
                  <a:srgbClr val="FFFFFF"/>
                </a:solidFill>
              </a:uFill>
              <a:latin typeface="Arial"/>
            </a:endParaRPr>
          </a:p>
        </p:txBody>
      </p:sp>
      <p:sp>
        <p:nvSpPr>
          <p:cNvPr id="4" name="TextShape 1">
            <a:extLst>
              <a:ext uri="{FF2B5EF4-FFF2-40B4-BE49-F238E27FC236}">
                <a16:creationId xmlns:a16="http://schemas.microsoft.com/office/drawing/2014/main" id="{6F577B02-73FE-874E-BA7D-C3955595787C}"/>
              </a:ext>
            </a:extLst>
          </p:cNvPr>
          <p:cNvSpPr txBox="1"/>
          <p:nvPr/>
        </p:nvSpPr>
        <p:spPr>
          <a:xfrm>
            <a:off x="0" y="1237920"/>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sexual</a:t>
            </a:r>
          </a:p>
        </p:txBody>
      </p:sp>
      <p:sp>
        <p:nvSpPr>
          <p:cNvPr id="5" name="TextShape 1">
            <a:extLst>
              <a:ext uri="{FF2B5EF4-FFF2-40B4-BE49-F238E27FC236}">
                <a16:creationId xmlns:a16="http://schemas.microsoft.com/office/drawing/2014/main" id="{AB7555CD-7856-9246-99B8-DC778688BC65}"/>
              </a:ext>
            </a:extLst>
          </p:cNvPr>
          <p:cNvSpPr txBox="1"/>
          <p:nvPr/>
        </p:nvSpPr>
        <p:spPr>
          <a:xfrm>
            <a:off x="5269757" y="1066183"/>
            <a:ext cx="4627777" cy="659219"/>
          </a:xfrm>
          <a:prstGeom prst="rect">
            <a:avLst/>
          </a:prstGeom>
          <a:noFill/>
          <a:ln>
            <a:noFill/>
          </a:ln>
        </p:spPr>
        <p:txBody>
          <a:bodyPr anchor="b"/>
          <a:lstStyle/>
          <a:p>
            <a:pP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ELEMENTOS ESSENCIAIS</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extLst>
      <p:ext uri="{BB962C8B-B14F-4D97-AF65-F5344CB8AC3E}">
        <p14:creationId xmlns:p14="http://schemas.microsoft.com/office/powerpoint/2010/main" val="325656796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3419116" y="1865027"/>
            <a:ext cx="7094520" cy="4366440"/>
          </a:xfrm>
          <a:prstGeom prst="rect">
            <a:avLst/>
          </a:prstGeom>
          <a:noFill/>
          <a:ln>
            <a:noFill/>
          </a:ln>
        </p:spPr>
        <p:txBody>
          <a:bodyPr/>
          <a:lstStyle/>
          <a:p>
            <a:pPr marL="286110" indent="-285750" algn="just">
              <a:spcBef>
                <a:spcPts val="1001"/>
              </a:spcBef>
              <a:buClr>
                <a:srgbClr val="1F4E79"/>
              </a:buClr>
              <a:buFont typeface="Arial" panose="020B0604020202020204" pitchFamily="34" charset="0"/>
              <a:buChar char="•"/>
            </a:pPr>
            <a:r>
              <a:rPr lang="pt-BR" sz="2400" spc="-1" dirty="0">
                <a:solidFill>
                  <a:srgbClr val="002060"/>
                </a:solidFill>
                <a:uFill>
                  <a:solidFill>
                    <a:srgbClr val="FFFFFF"/>
                  </a:solidFill>
                </a:uFill>
                <a:latin typeface="Calibri" panose="020F0502020204030204" pitchFamily="34" charset="0"/>
              </a:rPr>
              <a:t>O assédio sexual pode ser praticado com ou sem ameaça;</a:t>
            </a:r>
          </a:p>
          <a:p>
            <a:pPr marL="286110" indent="-285750" algn="just">
              <a:spcBef>
                <a:spcPts val="1001"/>
              </a:spcBef>
              <a:buClr>
                <a:srgbClr val="1F4E79"/>
              </a:buClr>
              <a:buFont typeface="Arial" panose="020B0604020202020204" pitchFamily="34" charset="0"/>
              <a:buChar char="•"/>
            </a:pPr>
            <a:endParaRPr lang="pt-BR" sz="2400" spc="-1" dirty="0">
              <a:solidFill>
                <a:srgbClr val="002060"/>
              </a:solidFill>
              <a:uFill>
                <a:solidFill>
                  <a:srgbClr val="FFFFFF"/>
                </a:solidFill>
              </a:uFill>
              <a:latin typeface="Calibri" panose="020F0502020204030204" pitchFamily="34" charset="0"/>
            </a:endParaRPr>
          </a:p>
          <a:p>
            <a:pPr marL="286110" indent="-285750" algn="just">
              <a:spcBef>
                <a:spcPts val="1001"/>
              </a:spcBef>
              <a:buClr>
                <a:srgbClr val="1F4E79"/>
              </a:buClr>
              <a:buFont typeface="Arial" panose="020B0604020202020204" pitchFamily="34" charset="0"/>
              <a:buChar char="•"/>
            </a:pPr>
            <a:r>
              <a:rPr lang="pt-BR" sz="2400" spc="-1" dirty="0">
                <a:solidFill>
                  <a:srgbClr val="002060"/>
                </a:solidFill>
                <a:uFill>
                  <a:solidFill>
                    <a:srgbClr val="FFFFFF"/>
                  </a:solidFill>
                </a:uFill>
                <a:latin typeface="Calibri" panose="020F0502020204030204" pitchFamily="34" charset="0"/>
              </a:rPr>
              <a:t>Exemplo de ameaça: transferência para horário de trabalho desfavorável para o servidor, caso não ceda às investidas;</a:t>
            </a:r>
          </a:p>
          <a:p>
            <a:pPr marL="286110" indent="-285750" algn="just">
              <a:spcBef>
                <a:spcPts val="1001"/>
              </a:spcBef>
              <a:buClr>
                <a:srgbClr val="1F4E79"/>
              </a:buClr>
              <a:buFont typeface="Arial" panose="020B0604020202020204" pitchFamily="34" charset="0"/>
              <a:buChar char="•"/>
            </a:pPr>
            <a:endParaRPr lang="pt-BR" sz="2400" spc="-1" dirty="0">
              <a:solidFill>
                <a:srgbClr val="002060"/>
              </a:solidFill>
              <a:uFill>
                <a:solidFill>
                  <a:srgbClr val="FFFFFF"/>
                </a:solidFill>
              </a:uFill>
              <a:latin typeface="Calibri" panose="020F0502020204030204" pitchFamily="34" charset="0"/>
            </a:endParaRPr>
          </a:p>
          <a:p>
            <a:pPr marL="286110" indent="-285750" algn="just">
              <a:spcBef>
                <a:spcPts val="1001"/>
              </a:spcBef>
              <a:buClr>
                <a:srgbClr val="1F4E79"/>
              </a:buClr>
              <a:buFont typeface="Arial" panose="020B0604020202020204" pitchFamily="34" charset="0"/>
              <a:buChar char="•"/>
            </a:pPr>
            <a:r>
              <a:rPr lang="pt-BR" sz="2400" spc="-1" dirty="0">
                <a:solidFill>
                  <a:srgbClr val="002060"/>
                </a:solidFill>
                <a:uFill>
                  <a:solidFill>
                    <a:srgbClr val="FFFFFF"/>
                  </a:solidFill>
                </a:uFill>
                <a:latin typeface="Calibri" panose="020F0502020204030204" pitchFamily="34" charset="0"/>
              </a:rPr>
              <a:t>A ameaça deve estar ligada ao exercício do emprego, cargo ou função, sempre vinculada à relação hierárquica ou de ascendência.</a:t>
            </a:r>
          </a:p>
        </p:txBody>
      </p:sp>
      <p:sp>
        <p:nvSpPr>
          <p:cNvPr id="4" name="TextShape 1">
            <a:extLst>
              <a:ext uri="{FF2B5EF4-FFF2-40B4-BE49-F238E27FC236}">
                <a16:creationId xmlns:a16="http://schemas.microsoft.com/office/drawing/2014/main" id="{443D9F48-6C76-984A-9858-01E6C69C3542}"/>
              </a:ext>
            </a:extLst>
          </p:cNvPr>
          <p:cNvSpPr txBox="1"/>
          <p:nvPr/>
        </p:nvSpPr>
        <p:spPr>
          <a:xfrm>
            <a:off x="0" y="1260497"/>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sexual</a:t>
            </a:r>
          </a:p>
        </p:txBody>
      </p:sp>
    </p:spTree>
    <p:extLst>
      <p:ext uri="{BB962C8B-B14F-4D97-AF65-F5344CB8AC3E}">
        <p14:creationId xmlns:p14="http://schemas.microsoft.com/office/powerpoint/2010/main" val="114115748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2174516" y="2298904"/>
            <a:ext cx="9125662" cy="3593896"/>
          </a:xfrm>
          <a:prstGeom prst="rect">
            <a:avLst/>
          </a:prstGeom>
          <a:noFill/>
          <a:ln>
            <a:noFill/>
          </a:ln>
        </p:spPr>
        <p:txBody>
          <a:bodyPr/>
          <a:lstStyle/>
          <a:p>
            <a:pPr marL="286110" indent="-285750" algn="just">
              <a:spcBef>
                <a:spcPts val="1001"/>
              </a:spcBef>
              <a:buClr>
                <a:srgbClr val="1F4E79"/>
              </a:buClr>
              <a:buFont typeface="Arial" panose="020B0604020202020204" pitchFamily="34" charset="0"/>
              <a:buChar char="•"/>
            </a:pPr>
            <a:r>
              <a:rPr lang="pt-BR" sz="2400" spc="-1" dirty="0">
                <a:solidFill>
                  <a:srgbClr val="002060"/>
                </a:solidFill>
                <a:uFill>
                  <a:solidFill>
                    <a:srgbClr val="FFFFFF"/>
                  </a:solidFill>
                </a:uFill>
                <a:latin typeface="Calibri" panose="020F0502020204030204" pitchFamily="34" charset="0"/>
              </a:rPr>
              <a:t>Exemplo sem ameaça: superior promete algum benefício caso o subordinado aceite a proposta de cunho sexual.</a:t>
            </a:r>
          </a:p>
          <a:p>
            <a:pPr marL="286110" indent="-285750" algn="just">
              <a:spcBef>
                <a:spcPts val="1001"/>
              </a:spcBef>
              <a:buClr>
                <a:srgbClr val="1F4E79"/>
              </a:buClr>
              <a:buFont typeface="Arial" panose="020B0604020202020204" pitchFamily="34" charset="0"/>
              <a:buChar char="•"/>
            </a:pPr>
            <a:endParaRPr lang="pt-BR" sz="2400" spc="-1" dirty="0">
              <a:solidFill>
                <a:srgbClr val="002060"/>
              </a:solidFill>
              <a:uFill>
                <a:solidFill>
                  <a:srgbClr val="FFFFFF"/>
                </a:solidFill>
              </a:uFill>
              <a:latin typeface="Calibri" panose="020F0502020204030204" pitchFamily="34" charset="0"/>
            </a:endParaRPr>
          </a:p>
          <a:p>
            <a:pPr marL="286110" indent="-285750" algn="just">
              <a:spcBef>
                <a:spcPts val="1001"/>
              </a:spcBef>
              <a:buClr>
                <a:srgbClr val="1F4E79"/>
              </a:buClr>
              <a:buFont typeface="Arial" panose="020B0604020202020204" pitchFamily="34" charset="0"/>
              <a:buChar char="•"/>
            </a:pPr>
            <a:r>
              <a:rPr lang="pt-BR" sz="2400" spc="-1" dirty="0">
                <a:solidFill>
                  <a:srgbClr val="002060"/>
                </a:solidFill>
                <a:uFill>
                  <a:solidFill>
                    <a:srgbClr val="FFFFFF"/>
                  </a:solidFill>
                </a:uFill>
                <a:latin typeface="Calibri" panose="020F0502020204030204" pitchFamily="34" charset="0"/>
              </a:rPr>
              <a:t>Constrangimento pode ser:</a:t>
            </a:r>
          </a:p>
          <a:p>
            <a:pPr marL="360" algn="just">
              <a:spcBef>
                <a:spcPts val="1001"/>
              </a:spcBef>
              <a:buClr>
                <a:srgbClr val="1F4E79"/>
              </a:buClr>
            </a:pPr>
            <a:endParaRPr lang="pt-BR" sz="2400" spc="-1" dirty="0">
              <a:solidFill>
                <a:srgbClr val="002060"/>
              </a:solidFill>
              <a:uFill>
                <a:solidFill>
                  <a:srgbClr val="FFFFFF"/>
                </a:solidFill>
              </a:uFill>
              <a:latin typeface="Calibri" panose="020F0502020204030204" pitchFamily="34" charset="0"/>
            </a:endParaRPr>
          </a:p>
          <a:p>
            <a:pPr marL="1829160" lvl="3" indent="-457200" algn="just">
              <a:spcBef>
                <a:spcPts val="1001"/>
              </a:spcBef>
              <a:buClr>
                <a:srgbClr val="1F4E79"/>
              </a:buClr>
              <a:buFont typeface="Wingdings" panose="05000000000000000000" pitchFamily="2" charset="2"/>
              <a:buChar char="Ø"/>
            </a:pPr>
            <a:r>
              <a:rPr lang="pt-BR" sz="2400" spc="-1" dirty="0">
                <a:solidFill>
                  <a:srgbClr val="002060"/>
                </a:solidFill>
                <a:uFill>
                  <a:solidFill>
                    <a:srgbClr val="FFFFFF"/>
                  </a:solidFill>
                </a:uFill>
                <a:latin typeface="Calibri" panose="020F0502020204030204" pitchFamily="34" charset="0"/>
              </a:rPr>
              <a:t>Ostensivo – verbalmente, em público;</a:t>
            </a:r>
          </a:p>
          <a:p>
            <a:pPr marL="1829160" lvl="3" indent="-457200" algn="just">
              <a:spcBef>
                <a:spcPts val="1001"/>
              </a:spcBef>
              <a:buClr>
                <a:srgbClr val="1F4E79"/>
              </a:buClr>
              <a:buFont typeface="Wingdings" panose="05000000000000000000" pitchFamily="2" charset="2"/>
              <a:buChar char="Ø"/>
            </a:pPr>
            <a:r>
              <a:rPr lang="pt-BR" sz="2400" spc="-1" dirty="0">
                <a:solidFill>
                  <a:srgbClr val="002060"/>
                </a:solidFill>
                <a:uFill>
                  <a:solidFill>
                    <a:srgbClr val="FFFFFF"/>
                  </a:solidFill>
                </a:uFill>
                <a:latin typeface="Calibri" panose="020F0502020204030204" pitchFamily="34" charset="0"/>
              </a:rPr>
              <a:t>Discreto – gesto, escrito, gravações, vídeos, não público.</a:t>
            </a:r>
            <a:endParaRPr lang="pt-BR" sz="2400" spc="-1" dirty="0">
              <a:solidFill>
                <a:schemeClr val="tx2">
                  <a:lumMod val="75000"/>
                </a:schemeClr>
              </a:solidFill>
              <a:uFill>
                <a:solidFill>
                  <a:srgbClr val="FFFFFF"/>
                </a:solidFill>
              </a:uFill>
              <a:latin typeface="Arial"/>
            </a:endParaRPr>
          </a:p>
        </p:txBody>
      </p:sp>
      <p:sp>
        <p:nvSpPr>
          <p:cNvPr id="4" name="TextShape 1">
            <a:extLst>
              <a:ext uri="{FF2B5EF4-FFF2-40B4-BE49-F238E27FC236}">
                <a16:creationId xmlns:a16="http://schemas.microsoft.com/office/drawing/2014/main" id="{349E9A99-1487-6F40-8CF4-F2455C2BF391}"/>
              </a:ext>
            </a:extLst>
          </p:cNvPr>
          <p:cNvSpPr txBox="1"/>
          <p:nvPr/>
        </p:nvSpPr>
        <p:spPr>
          <a:xfrm>
            <a:off x="0" y="1215343"/>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sexual</a:t>
            </a:r>
          </a:p>
        </p:txBody>
      </p:sp>
    </p:spTree>
    <p:extLst>
      <p:ext uri="{BB962C8B-B14F-4D97-AF65-F5344CB8AC3E}">
        <p14:creationId xmlns:p14="http://schemas.microsoft.com/office/powerpoint/2010/main" val="38526454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2878668" y="2244961"/>
            <a:ext cx="8128000" cy="4360565"/>
          </a:xfrm>
          <a:prstGeom prst="rect">
            <a:avLst/>
          </a:prstGeom>
          <a:noFill/>
          <a:ln>
            <a:noFill/>
          </a:ln>
        </p:spPr>
        <p:txBody>
          <a:bodyPr/>
          <a:lstStyle/>
          <a:p>
            <a:pPr marL="343260" indent="-342900" algn="just">
              <a:spcBef>
                <a:spcPts val="1001"/>
              </a:spcBef>
              <a:buClr>
                <a:srgbClr val="1F4E79"/>
              </a:buClr>
              <a:buFont typeface="Arial" panose="020B0604020202020204" pitchFamily="34" charset="0"/>
              <a:buChar char="•"/>
            </a:pPr>
            <a:r>
              <a:rPr lang="pt-BR" sz="2400" dirty="0">
                <a:solidFill>
                  <a:srgbClr val="002060"/>
                </a:solidFill>
                <a:latin typeface="Calibri" panose="020F0502020204030204" pitchFamily="34" charset="0"/>
              </a:rPr>
              <a:t>Superior é gente como a gente.</a:t>
            </a:r>
          </a:p>
          <a:p>
            <a:pPr marL="360" algn="just">
              <a:spcBef>
                <a:spcPts val="1001"/>
              </a:spcBef>
              <a:buClr>
                <a:srgbClr val="1F4E79"/>
              </a:buClr>
            </a:pPr>
            <a:endParaRPr lang="pt-BR" sz="2400" dirty="0">
              <a:solidFill>
                <a:srgbClr val="002060"/>
              </a:solidFill>
              <a:latin typeface="Calibri" panose="020F0502020204030204" pitchFamily="34" charset="0"/>
            </a:endParaRPr>
          </a:p>
          <a:p>
            <a:pPr marL="343260" indent="-342900" algn="just">
              <a:spcBef>
                <a:spcPts val="1001"/>
              </a:spcBef>
              <a:buClr>
                <a:srgbClr val="1F4E79"/>
              </a:buClr>
              <a:buFont typeface="Arial" panose="020B0604020202020204" pitchFamily="34" charset="0"/>
              <a:buChar char="•"/>
            </a:pPr>
            <a:r>
              <a:rPr lang="pt-BR" sz="2400" dirty="0">
                <a:solidFill>
                  <a:srgbClr val="002060"/>
                </a:solidFill>
                <a:latin typeface="Calibri" panose="020F0502020204030204" pitchFamily="34" charset="0"/>
              </a:rPr>
              <a:t>Pode haver sentimentos amorosos em relação ao subordinado, com intenção de uma relação afetiva estável, ausente o objetivo de obtenção de vantagem ou favorecimento sexual.</a:t>
            </a:r>
          </a:p>
          <a:p>
            <a:pPr marL="360" algn="just">
              <a:spcBef>
                <a:spcPts val="1001"/>
              </a:spcBef>
              <a:buClr>
                <a:srgbClr val="1F4E79"/>
              </a:buClr>
            </a:pPr>
            <a:endParaRPr lang="pt-BR" sz="2400" dirty="0">
              <a:solidFill>
                <a:srgbClr val="002060"/>
              </a:solidFill>
              <a:latin typeface="Calibri" panose="020F0502020204030204" pitchFamily="34" charset="0"/>
            </a:endParaRPr>
          </a:p>
          <a:p>
            <a:pPr marL="343260" indent="-342900" algn="just">
              <a:spcBef>
                <a:spcPts val="1001"/>
              </a:spcBef>
              <a:buClr>
                <a:srgbClr val="1F4E79"/>
              </a:buClr>
              <a:buFont typeface="Arial" panose="020B0604020202020204" pitchFamily="34" charset="0"/>
              <a:buChar char="•"/>
            </a:pPr>
            <a:r>
              <a:rPr lang="pt-BR" sz="2400" dirty="0">
                <a:solidFill>
                  <a:srgbClr val="002060"/>
                </a:solidFill>
                <a:latin typeface="Calibri" panose="020F0502020204030204" pitchFamily="34" charset="0"/>
              </a:rPr>
              <a:t>Neste caso, não se configura a conduta de assédio sexual e sim a ocorrência de uma emoção natural, e, caso os sentimentos sejam mútuos, uma relação amorosa normal. </a:t>
            </a:r>
          </a:p>
          <a:p>
            <a:pPr marL="360">
              <a:spcBef>
                <a:spcPts val="1001"/>
              </a:spcBef>
              <a:buClr>
                <a:srgbClr val="1F4E79"/>
              </a:buClr>
            </a:pPr>
            <a:endParaRPr lang="pt-BR" sz="2400" b="1" u="sng" spc="-1" dirty="0">
              <a:solidFill>
                <a:schemeClr val="tx2">
                  <a:lumMod val="75000"/>
                </a:schemeClr>
              </a:solidFill>
              <a:effectLst>
                <a:outerShdw blurRad="38100" dist="38100" dir="2700000" algn="tl">
                  <a:srgbClr val="000000">
                    <a:alpha val="43137"/>
                  </a:srgbClr>
                </a:outerShdw>
              </a:effectLst>
              <a:uFill>
                <a:solidFill>
                  <a:srgbClr val="FFFFFF"/>
                </a:solidFill>
              </a:uFill>
              <a:latin typeface="Calibri" panose="020F0502020204030204" pitchFamily="34" charset="0"/>
            </a:endParaRPr>
          </a:p>
          <a:p>
            <a:pPr marL="457560" lvl="1" algn="just">
              <a:spcBef>
                <a:spcPts val="1001"/>
              </a:spcBef>
              <a:buClr>
                <a:srgbClr val="1F4E79"/>
              </a:buClr>
            </a:pPr>
            <a:endParaRPr lang="pt-BR" sz="1600" spc="-1" dirty="0">
              <a:solidFill>
                <a:schemeClr val="tx2">
                  <a:lumMod val="75000"/>
                </a:schemeClr>
              </a:solidFill>
              <a:uFill>
                <a:solidFill>
                  <a:srgbClr val="FFFFFF"/>
                </a:solidFill>
              </a:uFill>
              <a:latin typeface="Arial"/>
            </a:endParaRPr>
          </a:p>
        </p:txBody>
      </p:sp>
      <p:sp>
        <p:nvSpPr>
          <p:cNvPr id="4" name="TextShape 1">
            <a:extLst>
              <a:ext uri="{FF2B5EF4-FFF2-40B4-BE49-F238E27FC236}">
                <a16:creationId xmlns:a16="http://schemas.microsoft.com/office/drawing/2014/main" id="{5621BE2B-2404-4A4C-BE6A-F17D453E4B0C}"/>
              </a:ext>
            </a:extLst>
          </p:cNvPr>
          <p:cNvSpPr txBox="1"/>
          <p:nvPr/>
        </p:nvSpPr>
        <p:spPr>
          <a:xfrm>
            <a:off x="0" y="1294801"/>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sexual</a:t>
            </a:r>
          </a:p>
        </p:txBody>
      </p:sp>
      <p:pic>
        <p:nvPicPr>
          <p:cNvPr id="6" name="Gráfico 5" descr="Sinal de Polegar para Cima">
            <a:extLst>
              <a:ext uri="{FF2B5EF4-FFF2-40B4-BE49-F238E27FC236}">
                <a16:creationId xmlns:a16="http://schemas.microsoft.com/office/drawing/2014/main" id="{AE6EEB0D-C58B-D143-B81A-09CAFACD13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39334" y="3510844"/>
            <a:ext cx="914400" cy="914400"/>
          </a:xfrm>
          <a:prstGeom prst="rect">
            <a:avLst/>
          </a:prstGeom>
        </p:spPr>
      </p:pic>
      <p:sp>
        <p:nvSpPr>
          <p:cNvPr id="9" name="TextShape 1">
            <a:extLst>
              <a:ext uri="{FF2B5EF4-FFF2-40B4-BE49-F238E27FC236}">
                <a16:creationId xmlns:a16="http://schemas.microsoft.com/office/drawing/2014/main" id="{4D6C3218-B32F-E94E-8183-A690FF1DCF8A}"/>
              </a:ext>
            </a:extLst>
          </p:cNvPr>
          <p:cNvSpPr txBox="1"/>
          <p:nvPr/>
        </p:nvSpPr>
        <p:spPr>
          <a:xfrm>
            <a:off x="6009369" y="1280866"/>
            <a:ext cx="1634066" cy="474134"/>
          </a:xfrm>
          <a:prstGeom prst="rect">
            <a:avLst/>
          </a:prstGeom>
          <a:noFill/>
          <a:ln>
            <a:noFill/>
          </a:ln>
        </p:spPr>
        <p:txBody>
          <a:bodyPr anchor="b"/>
          <a:lstStyle/>
          <a:p>
            <a:pPr>
              <a:lnSpc>
                <a:spcPct val="100000"/>
              </a:lnSpc>
            </a:pPr>
            <a:r>
              <a:rPr lang="en-US" sz="2400" b="1" spc="-1" dirty="0">
                <a:solidFill>
                  <a:srgbClr val="C00000"/>
                </a:solidFill>
                <a:uFill>
                  <a:solidFill>
                    <a:srgbClr val="FFFFFF"/>
                  </a:solidFill>
                </a:uFill>
                <a:latin typeface="Calibri" charset="0"/>
                <a:ea typeface="Calibri" charset="0"/>
                <a:cs typeface="Calibri" charset="0"/>
              </a:rPr>
              <a:t>ATENÇÃO!</a:t>
            </a:r>
            <a:endParaRPr lang="en-US" sz="2200" spc="-1" dirty="0">
              <a:solidFill>
                <a:srgbClr val="C00000"/>
              </a:solidFill>
              <a:uFill>
                <a:solidFill>
                  <a:srgbClr val="FFFFFF"/>
                </a:solidFill>
              </a:uFill>
              <a:latin typeface="Calibri" charset="0"/>
              <a:ea typeface="Calibri" charset="0"/>
              <a:cs typeface="Calibri" charset="0"/>
            </a:endParaRPr>
          </a:p>
        </p:txBody>
      </p:sp>
      <p:pic>
        <p:nvPicPr>
          <p:cNvPr id="3" name="Gráfico 2" descr="Rosto apaixonado sem preenchimento">
            <a:extLst>
              <a:ext uri="{FF2B5EF4-FFF2-40B4-BE49-F238E27FC236}">
                <a16:creationId xmlns:a16="http://schemas.microsoft.com/office/drawing/2014/main" id="{3594D136-BA63-4AED-B85E-D5B81AB5569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89911" y="1285535"/>
            <a:ext cx="1416757" cy="1416757"/>
          </a:xfrm>
          <a:prstGeom prst="rect">
            <a:avLst/>
          </a:prstGeom>
        </p:spPr>
      </p:pic>
    </p:spTree>
    <p:extLst>
      <p:ext uri="{BB962C8B-B14F-4D97-AF65-F5344CB8AC3E}">
        <p14:creationId xmlns:p14="http://schemas.microsoft.com/office/powerpoint/2010/main" val="27707115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2"/>
          <p:cNvSpPr txBox="1"/>
          <p:nvPr/>
        </p:nvSpPr>
        <p:spPr>
          <a:xfrm>
            <a:off x="3012716" y="1865027"/>
            <a:ext cx="8163284" cy="4679708"/>
          </a:xfrm>
          <a:prstGeom prst="rect">
            <a:avLst/>
          </a:prstGeom>
          <a:noFill/>
          <a:ln>
            <a:noFill/>
          </a:ln>
        </p:spPr>
        <p:txBody>
          <a:bodyPr/>
          <a:lstStyle/>
          <a:p>
            <a:pPr marL="286110" indent="-285750" algn="just">
              <a:spcBef>
                <a:spcPts val="1001"/>
              </a:spcBef>
              <a:buClr>
                <a:srgbClr val="1F4E79"/>
              </a:buClr>
              <a:buFont typeface="Arial" panose="020B0604020202020204" pitchFamily="34" charset="0"/>
              <a:buChar char="•"/>
            </a:pPr>
            <a:r>
              <a:rPr lang="pt-BR" sz="2000" spc="-1" dirty="0">
                <a:solidFill>
                  <a:srgbClr val="002060"/>
                </a:solidFill>
                <a:uFill>
                  <a:solidFill>
                    <a:srgbClr val="FFFFFF"/>
                  </a:solidFill>
                </a:uFill>
                <a:latin typeface="Calibri" panose="020F0502020204030204" pitchFamily="34" charset="0"/>
              </a:rPr>
              <a:t>Realizar a análise preliminar da denúncia para verificar indícios de veracidade. Caso o denunciante possuir comprovação documental do assédio, solicitar cópia para anexar à denúncia;   </a:t>
            </a:r>
          </a:p>
          <a:p>
            <a:pPr marL="286110" indent="-285750" algn="just">
              <a:spcBef>
                <a:spcPts val="1001"/>
              </a:spcBef>
              <a:buClr>
                <a:srgbClr val="1F4E79"/>
              </a:buClr>
              <a:buFont typeface="Arial" panose="020B0604020202020204" pitchFamily="34" charset="0"/>
              <a:buChar char="•"/>
            </a:pPr>
            <a:endParaRPr lang="pt-BR" sz="2000" spc="-1" dirty="0">
              <a:solidFill>
                <a:srgbClr val="002060"/>
              </a:solidFill>
              <a:uFill>
                <a:solidFill>
                  <a:srgbClr val="FFFFFF"/>
                </a:solidFill>
              </a:uFill>
              <a:latin typeface="Calibri" panose="020F0502020204030204" pitchFamily="34" charset="0"/>
            </a:endParaRPr>
          </a:p>
          <a:p>
            <a:pPr marL="286110" indent="-285750" algn="just">
              <a:spcBef>
                <a:spcPts val="1001"/>
              </a:spcBef>
              <a:buClr>
                <a:srgbClr val="1F4E79"/>
              </a:buClr>
              <a:buFont typeface="Arial" panose="020B0604020202020204" pitchFamily="34" charset="0"/>
              <a:buChar char="•"/>
            </a:pPr>
            <a:r>
              <a:rPr lang="pt-BR" sz="2000" spc="-1" dirty="0">
                <a:solidFill>
                  <a:srgbClr val="002060"/>
                </a:solidFill>
                <a:uFill>
                  <a:solidFill>
                    <a:srgbClr val="FFFFFF"/>
                  </a:solidFill>
                </a:uFill>
                <a:latin typeface="Calibri" panose="020F0502020204030204" pitchFamily="34" charset="0"/>
              </a:rPr>
              <a:t>Caso seja considerada apta, </a:t>
            </a:r>
            <a:r>
              <a:rPr lang="pt-BR" sz="2000" b="1" spc="-1" dirty="0">
                <a:solidFill>
                  <a:srgbClr val="002060"/>
                </a:solidFill>
                <a:uFill>
                  <a:solidFill>
                    <a:srgbClr val="FFFFFF"/>
                  </a:solidFill>
                </a:uFill>
                <a:latin typeface="Calibri" panose="020F0502020204030204" pitchFamily="34" charset="0"/>
              </a:rPr>
              <a:t>necessariamente encaminhar para a Corregedoria ou setor similar</a:t>
            </a:r>
            <a:r>
              <a:rPr lang="pt-BR" sz="2000" spc="-1" dirty="0">
                <a:solidFill>
                  <a:srgbClr val="002060"/>
                </a:solidFill>
                <a:uFill>
                  <a:solidFill>
                    <a:srgbClr val="FFFFFF"/>
                  </a:solidFill>
                </a:uFill>
                <a:latin typeface="Calibri" panose="020F0502020204030204" pitchFamily="34" charset="0"/>
              </a:rPr>
              <a:t>, tendo em vista a gravidade da conduta;</a:t>
            </a:r>
          </a:p>
          <a:p>
            <a:pPr marL="286110" indent="-285750" algn="just">
              <a:spcBef>
                <a:spcPts val="1001"/>
              </a:spcBef>
              <a:buClr>
                <a:srgbClr val="1F4E79"/>
              </a:buClr>
              <a:buFont typeface="Arial" panose="020B0604020202020204" pitchFamily="34" charset="0"/>
              <a:buChar char="•"/>
            </a:pPr>
            <a:endParaRPr lang="pt-BR" sz="2000" spc="-1" dirty="0">
              <a:solidFill>
                <a:srgbClr val="002060"/>
              </a:solidFill>
              <a:uFill>
                <a:solidFill>
                  <a:srgbClr val="FFFFFF"/>
                </a:solidFill>
              </a:uFill>
              <a:latin typeface="Calibri" panose="020F0502020204030204" pitchFamily="34" charset="0"/>
            </a:endParaRPr>
          </a:p>
          <a:p>
            <a:pPr marL="286110" indent="-285750" algn="just">
              <a:spcBef>
                <a:spcPts val="1001"/>
              </a:spcBef>
              <a:buClr>
                <a:srgbClr val="1F4E79"/>
              </a:buClr>
              <a:buFont typeface="Arial" panose="020B0604020202020204" pitchFamily="34" charset="0"/>
              <a:buChar char="•"/>
            </a:pPr>
            <a:r>
              <a:rPr lang="pt-BR" sz="2000" spc="-1" dirty="0">
                <a:solidFill>
                  <a:srgbClr val="002060"/>
                </a:solidFill>
                <a:uFill>
                  <a:solidFill>
                    <a:srgbClr val="FFFFFF"/>
                  </a:solidFill>
                </a:uFill>
                <a:latin typeface="Calibri" panose="020F0502020204030204" pitchFamily="34" charset="0"/>
              </a:rPr>
              <a:t>Denúncias de constrangimento de cunho sexual entre agentes públicos que </a:t>
            </a:r>
            <a:r>
              <a:rPr lang="pt-BR" sz="2000" b="1" spc="-1" dirty="0">
                <a:solidFill>
                  <a:srgbClr val="002060"/>
                </a:solidFill>
                <a:uFill>
                  <a:solidFill>
                    <a:srgbClr val="FFFFFF"/>
                  </a:solidFill>
                </a:uFill>
                <a:latin typeface="Calibri" panose="020F0502020204030204" pitchFamily="34" charset="0"/>
              </a:rPr>
              <a:t>não tenham relação de subordinação </a:t>
            </a:r>
            <a:r>
              <a:rPr lang="pt-BR" sz="2000" spc="-1" dirty="0">
                <a:solidFill>
                  <a:srgbClr val="002060"/>
                </a:solidFill>
                <a:uFill>
                  <a:solidFill>
                    <a:srgbClr val="FFFFFF"/>
                  </a:solidFill>
                </a:uFill>
                <a:latin typeface="Calibri" panose="020F0502020204030204" pitchFamily="34" charset="0"/>
              </a:rPr>
              <a:t>devem ser tratados pela ouvidoria como </a:t>
            </a:r>
            <a:r>
              <a:rPr lang="pt-BR" sz="2000" b="1" spc="-1" dirty="0">
                <a:solidFill>
                  <a:srgbClr val="002060"/>
                </a:solidFill>
                <a:uFill>
                  <a:solidFill>
                    <a:srgbClr val="FFFFFF"/>
                  </a:solidFill>
                </a:uFill>
                <a:latin typeface="Calibri" panose="020F0502020204030204" pitchFamily="34" charset="0"/>
              </a:rPr>
              <a:t>descumprimento de normas regulamentares.  </a:t>
            </a:r>
            <a:r>
              <a:rPr lang="pt-BR" sz="2000" spc="-1" dirty="0">
                <a:solidFill>
                  <a:srgbClr val="002060"/>
                </a:solidFill>
                <a:uFill>
                  <a:solidFill>
                    <a:srgbClr val="FFFFFF"/>
                  </a:solidFill>
                </a:uFill>
                <a:latin typeface="Calibri" panose="020F0502020204030204" pitchFamily="34" charset="0"/>
              </a:rPr>
              <a:t>Deverão ser encaminhadas para as unidades técnicas mais adequadas, conforme gravidade apresentada. </a:t>
            </a:r>
            <a:endParaRPr lang="pt-BR" sz="1600" spc="-1" dirty="0">
              <a:solidFill>
                <a:srgbClr val="002060"/>
              </a:solidFill>
              <a:uFill>
                <a:solidFill>
                  <a:srgbClr val="FFFFFF"/>
                </a:solidFill>
              </a:uFill>
              <a:latin typeface="Arial"/>
            </a:endParaRPr>
          </a:p>
        </p:txBody>
      </p:sp>
      <p:sp>
        <p:nvSpPr>
          <p:cNvPr id="4" name="TextShape 1">
            <a:extLst>
              <a:ext uri="{FF2B5EF4-FFF2-40B4-BE49-F238E27FC236}">
                <a16:creationId xmlns:a16="http://schemas.microsoft.com/office/drawing/2014/main" id="{A5513234-DF8C-6A4C-8B95-481202BABE35}"/>
              </a:ext>
            </a:extLst>
          </p:cNvPr>
          <p:cNvSpPr txBox="1"/>
          <p:nvPr/>
        </p:nvSpPr>
        <p:spPr>
          <a:xfrm>
            <a:off x="0" y="1192764"/>
            <a:ext cx="2878668"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DENÚNCIA DE ASSÉDIO sexual</a:t>
            </a:r>
          </a:p>
        </p:txBody>
      </p:sp>
    </p:spTree>
    <p:extLst>
      <p:ext uri="{BB962C8B-B14F-4D97-AF65-F5344CB8AC3E}">
        <p14:creationId xmlns:p14="http://schemas.microsoft.com/office/powerpoint/2010/main" val="209780502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C5393BFF-0700-F542-A456-F657C998858B}"/>
              </a:ext>
            </a:extLst>
          </p:cNvPr>
          <p:cNvSpPr/>
          <p:nvPr/>
        </p:nvSpPr>
        <p:spPr>
          <a:xfrm>
            <a:off x="3407833" y="2574315"/>
            <a:ext cx="2588683" cy="400110"/>
          </a:xfrm>
          <a:prstGeom prst="rect">
            <a:avLst/>
          </a:prstGeom>
        </p:spPr>
        <p:txBody>
          <a:bodyPr wrap="square">
            <a:spAutoFit/>
          </a:bodyPr>
          <a:lstStyle/>
          <a:p>
            <a:pPr marL="360" algn="just">
              <a:spcBef>
                <a:spcPts val="1001"/>
              </a:spcBef>
              <a:buClr>
                <a:srgbClr val="1F4E79"/>
              </a:buClr>
            </a:pPr>
            <a:r>
              <a:rPr lang="pt-BR" sz="2000" spc="-1" dirty="0">
                <a:solidFill>
                  <a:srgbClr val="1F4E79"/>
                </a:solidFill>
                <a:uFill>
                  <a:solidFill>
                    <a:srgbClr val="FFFFFF"/>
                  </a:solidFill>
                </a:uFill>
                <a:latin typeface="Calibri"/>
              </a:rPr>
              <a:t>OBJETO DE APURAÇÃO</a:t>
            </a:r>
            <a:endParaRPr lang="pt-BR" sz="2000" spc="-1" dirty="0">
              <a:solidFill>
                <a:srgbClr val="000000"/>
              </a:solidFill>
              <a:uFill>
                <a:solidFill>
                  <a:srgbClr val="FFFFFF"/>
                </a:solidFill>
              </a:uFill>
            </a:endParaRPr>
          </a:p>
        </p:txBody>
      </p:sp>
      <p:sp>
        <p:nvSpPr>
          <p:cNvPr id="5" name="Retângulo 4">
            <a:extLst>
              <a:ext uri="{FF2B5EF4-FFF2-40B4-BE49-F238E27FC236}">
                <a16:creationId xmlns:a16="http://schemas.microsoft.com/office/drawing/2014/main" id="{AFFCD889-B13B-B14E-8371-6885B3FB1518}"/>
              </a:ext>
            </a:extLst>
          </p:cNvPr>
          <p:cNvSpPr/>
          <p:nvPr/>
        </p:nvSpPr>
        <p:spPr>
          <a:xfrm>
            <a:off x="6239934" y="5533770"/>
            <a:ext cx="1896533" cy="805349"/>
          </a:xfrm>
          <a:prstGeom prst="rect">
            <a:avLst/>
          </a:prstGeom>
        </p:spPr>
        <p:txBody>
          <a:bodyPr wrap="square">
            <a:spAutoFit/>
          </a:bodyPr>
          <a:lstStyle/>
          <a:p>
            <a:pPr marL="360" algn="just">
              <a:spcBef>
                <a:spcPts val="1001"/>
              </a:spcBef>
              <a:buClr>
                <a:srgbClr val="1F4E79"/>
              </a:buClr>
            </a:pPr>
            <a:r>
              <a:rPr lang="pt-BR" sz="2000" spc="-1" dirty="0">
                <a:solidFill>
                  <a:srgbClr val="1F4E79"/>
                </a:solidFill>
                <a:uFill>
                  <a:solidFill>
                    <a:srgbClr val="FFFFFF"/>
                  </a:solidFill>
                </a:uFill>
                <a:latin typeface="Calibri"/>
              </a:rPr>
              <a:t>MATERIALIDADE</a:t>
            </a:r>
          </a:p>
          <a:p>
            <a:pPr marL="360" algn="just">
              <a:spcBef>
                <a:spcPts val="1001"/>
              </a:spcBef>
              <a:buClr>
                <a:srgbClr val="1F4E79"/>
              </a:buClr>
            </a:pPr>
            <a:endParaRPr lang="pt-BR" spc="-1" dirty="0">
              <a:solidFill>
                <a:srgbClr val="1F4E79"/>
              </a:solidFill>
              <a:uFill>
                <a:solidFill>
                  <a:srgbClr val="FFFFFF"/>
                </a:solidFill>
              </a:uFill>
              <a:latin typeface="Calibri"/>
            </a:endParaRPr>
          </a:p>
        </p:txBody>
      </p:sp>
      <p:sp>
        <p:nvSpPr>
          <p:cNvPr id="6" name="Retângulo 5">
            <a:extLst>
              <a:ext uri="{FF2B5EF4-FFF2-40B4-BE49-F238E27FC236}">
                <a16:creationId xmlns:a16="http://schemas.microsoft.com/office/drawing/2014/main" id="{5981538D-3ACB-9F46-AFAC-7B0BD65454B9}"/>
              </a:ext>
            </a:extLst>
          </p:cNvPr>
          <p:cNvSpPr/>
          <p:nvPr/>
        </p:nvSpPr>
        <p:spPr>
          <a:xfrm>
            <a:off x="7687733" y="3561238"/>
            <a:ext cx="1879600" cy="400110"/>
          </a:xfrm>
          <a:prstGeom prst="rect">
            <a:avLst/>
          </a:prstGeom>
        </p:spPr>
        <p:txBody>
          <a:bodyPr wrap="square">
            <a:spAutoFit/>
          </a:bodyPr>
          <a:lstStyle/>
          <a:p>
            <a:pPr marL="360" algn="just">
              <a:spcBef>
                <a:spcPts val="1001"/>
              </a:spcBef>
              <a:buClr>
                <a:srgbClr val="1F4E79"/>
              </a:buClr>
            </a:pPr>
            <a:r>
              <a:rPr lang="pt-BR" sz="2000" spc="-1" dirty="0">
                <a:solidFill>
                  <a:srgbClr val="1F4E79"/>
                </a:solidFill>
                <a:uFill>
                  <a:solidFill>
                    <a:srgbClr val="FFFFFF"/>
                  </a:solidFill>
                </a:uFill>
                <a:latin typeface="Calibri"/>
              </a:rPr>
              <a:t>COMPREENSÃO</a:t>
            </a:r>
            <a:endParaRPr lang="pt-BR" sz="2000" spc="-1" dirty="0">
              <a:solidFill>
                <a:srgbClr val="000000"/>
              </a:solidFill>
              <a:uFill>
                <a:solidFill>
                  <a:srgbClr val="FFFFFF"/>
                </a:solidFill>
              </a:uFill>
            </a:endParaRPr>
          </a:p>
        </p:txBody>
      </p:sp>
      <p:sp>
        <p:nvSpPr>
          <p:cNvPr id="7" name="Retângulo 6">
            <a:extLst>
              <a:ext uri="{FF2B5EF4-FFF2-40B4-BE49-F238E27FC236}">
                <a16:creationId xmlns:a16="http://schemas.microsoft.com/office/drawing/2014/main" id="{ED4CC575-36A1-D84D-A751-0484E6BEAEE3}"/>
              </a:ext>
            </a:extLst>
          </p:cNvPr>
          <p:cNvSpPr/>
          <p:nvPr/>
        </p:nvSpPr>
        <p:spPr>
          <a:xfrm>
            <a:off x="3875615" y="3872317"/>
            <a:ext cx="2120900" cy="400110"/>
          </a:xfrm>
          <a:prstGeom prst="rect">
            <a:avLst/>
          </a:prstGeom>
        </p:spPr>
        <p:txBody>
          <a:bodyPr wrap="square">
            <a:spAutoFit/>
          </a:bodyPr>
          <a:lstStyle/>
          <a:p>
            <a:pPr marL="360" algn="just">
              <a:spcBef>
                <a:spcPts val="1001"/>
              </a:spcBef>
              <a:buClr>
                <a:srgbClr val="1F4E79"/>
              </a:buClr>
            </a:pPr>
            <a:r>
              <a:rPr lang="pt-BR" sz="2000" spc="-1" dirty="0">
                <a:solidFill>
                  <a:srgbClr val="1F4E79"/>
                </a:solidFill>
                <a:uFill>
                  <a:solidFill>
                    <a:srgbClr val="FFFFFF"/>
                  </a:solidFill>
                </a:uFill>
                <a:latin typeface="Calibri"/>
              </a:rPr>
              <a:t>AUTORIA DO FATO</a:t>
            </a:r>
            <a:endParaRPr lang="pt-BR" sz="2000" spc="-1" dirty="0">
              <a:solidFill>
                <a:srgbClr val="000000"/>
              </a:solidFill>
              <a:uFill>
                <a:solidFill>
                  <a:srgbClr val="FFFFFF"/>
                </a:solidFill>
              </a:uFill>
            </a:endParaRPr>
          </a:p>
        </p:txBody>
      </p:sp>
      <p:sp>
        <p:nvSpPr>
          <p:cNvPr id="8" name="Retângulo 7">
            <a:extLst>
              <a:ext uri="{FF2B5EF4-FFF2-40B4-BE49-F238E27FC236}">
                <a16:creationId xmlns:a16="http://schemas.microsoft.com/office/drawing/2014/main" id="{8ED67245-8144-264A-8D9D-66EC31609CB8}"/>
              </a:ext>
            </a:extLst>
          </p:cNvPr>
          <p:cNvSpPr/>
          <p:nvPr/>
        </p:nvSpPr>
        <p:spPr>
          <a:xfrm>
            <a:off x="2516716" y="5533769"/>
            <a:ext cx="1805517" cy="400110"/>
          </a:xfrm>
          <a:prstGeom prst="rect">
            <a:avLst/>
          </a:prstGeom>
        </p:spPr>
        <p:txBody>
          <a:bodyPr wrap="square">
            <a:spAutoFit/>
          </a:bodyPr>
          <a:lstStyle/>
          <a:p>
            <a:pPr marL="360" algn="just">
              <a:spcBef>
                <a:spcPts val="1001"/>
              </a:spcBef>
              <a:buClr>
                <a:srgbClr val="1F4E79"/>
              </a:buClr>
            </a:pPr>
            <a:r>
              <a:rPr lang="pt-BR" sz="2000" spc="-1" dirty="0">
                <a:solidFill>
                  <a:srgbClr val="1F4E79"/>
                </a:solidFill>
                <a:uFill>
                  <a:solidFill>
                    <a:srgbClr val="FFFFFF"/>
                  </a:solidFill>
                </a:uFill>
                <a:latin typeface="Calibri"/>
              </a:rPr>
              <a:t>COMPETÊNCIA</a:t>
            </a:r>
            <a:endParaRPr lang="pt-BR" sz="2000" spc="-1" dirty="0">
              <a:solidFill>
                <a:srgbClr val="000000"/>
              </a:solidFill>
              <a:uFill>
                <a:solidFill>
                  <a:srgbClr val="FFFFFF"/>
                </a:solidFill>
              </a:uFill>
            </a:endParaRPr>
          </a:p>
        </p:txBody>
      </p:sp>
      <p:pic>
        <p:nvPicPr>
          <p:cNvPr id="10" name="Gráfico 9" descr="Bolha de pensamento">
            <a:extLst>
              <a:ext uri="{FF2B5EF4-FFF2-40B4-BE49-F238E27FC236}">
                <a16:creationId xmlns:a16="http://schemas.microsoft.com/office/drawing/2014/main" id="{117E8543-4511-2545-B2EE-43852D14B27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12200" y="2670634"/>
            <a:ext cx="914400" cy="914400"/>
          </a:xfrm>
          <a:prstGeom prst="rect">
            <a:avLst/>
          </a:prstGeom>
        </p:spPr>
      </p:pic>
      <p:pic>
        <p:nvPicPr>
          <p:cNvPr id="12" name="Gráfico 11" descr="Pasta">
            <a:extLst>
              <a:ext uri="{FF2B5EF4-FFF2-40B4-BE49-F238E27FC236}">
                <a16:creationId xmlns:a16="http://schemas.microsoft.com/office/drawing/2014/main" id="{F9ABEF91-39C4-D14B-9DE9-45217FA806A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82757" y="2173738"/>
            <a:ext cx="914400" cy="914400"/>
          </a:xfrm>
          <a:prstGeom prst="rect">
            <a:avLst/>
          </a:prstGeom>
        </p:spPr>
      </p:pic>
      <p:pic>
        <p:nvPicPr>
          <p:cNvPr id="14" name="Gráfico 13" descr="Dinheiro">
            <a:extLst>
              <a:ext uri="{FF2B5EF4-FFF2-40B4-BE49-F238E27FC236}">
                <a16:creationId xmlns:a16="http://schemas.microsoft.com/office/drawing/2014/main" id="{EA41A89D-5355-9141-99B2-7D6EA3E35D2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255000" y="5169190"/>
            <a:ext cx="914400" cy="914400"/>
          </a:xfrm>
          <a:prstGeom prst="rect">
            <a:avLst/>
          </a:prstGeom>
        </p:spPr>
      </p:pic>
      <p:pic>
        <p:nvPicPr>
          <p:cNvPr id="16" name="Gráfico 15" descr="Usuários">
            <a:extLst>
              <a:ext uri="{FF2B5EF4-FFF2-40B4-BE49-F238E27FC236}">
                <a16:creationId xmlns:a16="http://schemas.microsoft.com/office/drawing/2014/main" id="{80019E59-8068-5042-8BD5-184C5BF96B7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5599" y="3531594"/>
            <a:ext cx="914400" cy="914400"/>
          </a:xfrm>
          <a:prstGeom prst="rect">
            <a:avLst/>
          </a:prstGeom>
        </p:spPr>
      </p:pic>
      <p:pic>
        <p:nvPicPr>
          <p:cNvPr id="18" name="Gráfico 17" descr="Banco">
            <a:extLst>
              <a:ext uri="{FF2B5EF4-FFF2-40B4-BE49-F238E27FC236}">
                <a16:creationId xmlns:a16="http://schemas.microsoft.com/office/drawing/2014/main" id="{AAFCD489-303E-DB4F-A3A2-06D79BD011E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322232" y="5256758"/>
            <a:ext cx="914400" cy="914400"/>
          </a:xfrm>
          <a:prstGeom prst="rect">
            <a:avLst/>
          </a:prstGeom>
        </p:spPr>
      </p:pic>
      <p:sp>
        <p:nvSpPr>
          <p:cNvPr id="19" name="TextShape 1">
            <a:extLst>
              <a:ext uri="{FF2B5EF4-FFF2-40B4-BE49-F238E27FC236}">
                <a16:creationId xmlns:a16="http://schemas.microsoft.com/office/drawing/2014/main" id="{482D5EF4-8244-8242-966D-48A1444E7639}"/>
              </a:ext>
            </a:extLst>
          </p:cNvPr>
          <p:cNvSpPr txBox="1"/>
          <p:nvPr/>
        </p:nvSpPr>
        <p:spPr>
          <a:xfrm>
            <a:off x="2442634" y="1053104"/>
            <a:ext cx="7594599" cy="659219"/>
          </a:xfrm>
          <a:prstGeom prst="rect">
            <a:avLst/>
          </a:prstGeom>
          <a:noFill/>
          <a:ln>
            <a:noFill/>
          </a:ln>
        </p:spPr>
        <p:txBody>
          <a:bodyPr anchor="b"/>
          <a:lstStyle/>
          <a:p>
            <a:pPr>
              <a:lnSpc>
                <a:spcPct val="100000"/>
              </a:lnSpc>
            </a:pPr>
            <a:r>
              <a:rPr lang="en-US" sz="3200" b="1" dirty="0">
                <a:solidFill>
                  <a:srgbClr val="3D67A0"/>
                </a:solidFill>
                <a:latin typeface="Arial" panose="020B0604020202020204" pitchFamily="34" charset="0"/>
                <a:ea typeface="ＭＳ Ｐゴシック" pitchFamily="34" charset="-128"/>
                <a:cs typeface="Arial" panose="020B0604020202020204" pitchFamily="34" charset="0"/>
                <a:sym typeface="Symbol" panose="05050102010706020507" pitchFamily="18" charset="2"/>
              </a:rPr>
              <a:t>CARACTERÍSTICAS</a:t>
            </a:r>
            <a:r>
              <a:rPr lang="en-US" sz="3400" b="1" spc="-1" dirty="0">
                <a:solidFill>
                  <a:srgbClr val="3D67A0"/>
                </a:solidFill>
                <a:uFill>
                  <a:solidFill>
                    <a:srgbClr val="FFFFFF"/>
                  </a:solidFill>
                </a:uFill>
                <a:latin typeface="Arial" panose="020B0604020202020204" pitchFamily="34" charset="0"/>
                <a:cs typeface="Arial" panose="020B0604020202020204" pitchFamily="34" charset="0"/>
                <a:sym typeface="Symbol" panose="05050102010706020507" pitchFamily="18" charset="2"/>
              </a:rPr>
              <a:t> </a:t>
            </a:r>
            <a:r>
              <a:rPr lang="en-US" sz="3200" b="1" dirty="0">
                <a:solidFill>
                  <a:srgbClr val="3D67A0"/>
                </a:solidFill>
                <a:latin typeface="Arial" panose="020B0604020202020204" pitchFamily="34" charset="0"/>
                <a:ea typeface="ＭＳ Ｐゴシック" pitchFamily="34" charset="-128"/>
                <a:cs typeface="Arial" panose="020B0604020202020204" pitchFamily="34" charset="0"/>
                <a:sym typeface="Symbol" panose="05050102010706020507" pitchFamily="18" charset="2"/>
              </a:rPr>
              <a:t>DAS DENÚNCIAS</a:t>
            </a:r>
            <a:endParaRPr lang="en-US" sz="3200" b="1" dirty="0">
              <a:solidFill>
                <a:srgbClr val="3D67A0"/>
              </a:solidFill>
              <a:latin typeface="Arial" panose="020B0604020202020204" pitchFamily="34" charset="0"/>
              <a:ea typeface="ＭＳ Ｐゴシック" pitchFamily="34" charset="-128"/>
              <a:cs typeface="Arial" panose="020B0604020202020204" pitchFamily="34" charset="0"/>
            </a:endParaRPr>
          </a:p>
        </p:txBody>
      </p:sp>
    </p:spTree>
    <p:extLst>
      <p:ext uri="{BB962C8B-B14F-4D97-AF65-F5344CB8AC3E}">
        <p14:creationId xmlns:p14="http://schemas.microsoft.com/office/powerpoint/2010/main" val="562726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1072444" y="1918086"/>
            <a:ext cx="5023556" cy="1938992"/>
          </a:xfrm>
          <a:prstGeom prst="rect">
            <a:avLst/>
          </a:prstGeom>
        </p:spPr>
        <p:txBody>
          <a:bodyPr wrap="square">
            <a:spAutoFit/>
          </a:bodyPr>
          <a:lstStyle/>
          <a:p>
            <a:pPr algn="r"/>
            <a:r>
              <a:rPr lang="pt-BR" sz="4000" b="1" dirty="0">
                <a:solidFill>
                  <a:srgbClr val="073763"/>
                </a:solidFill>
                <a:latin typeface="+mj-lt"/>
              </a:rPr>
              <a:t>OUVIDORIAS PÚBLICAS </a:t>
            </a:r>
          </a:p>
          <a:p>
            <a:pPr algn="r"/>
            <a:r>
              <a:rPr lang="pt-BR" sz="4000" b="1" dirty="0">
                <a:solidFill>
                  <a:srgbClr val="073763"/>
                </a:solidFill>
                <a:latin typeface="+mj-lt"/>
              </a:rPr>
              <a:t>E</a:t>
            </a:r>
          </a:p>
          <a:p>
            <a:pPr algn="r"/>
            <a:r>
              <a:rPr lang="pt-BR" sz="4000" b="1" dirty="0">
                <a:solidFill>
                  <a:srgbClr val="073763"/>
                </a:solidFill>
                <a:latin typeface="+mj-lt"/>
              </a:rPr>
              <a:t>DENÚNCIAS</a:t>
            </a:r>
            <a:endParaRPr lang="pt-BR" sz="4000" b="1" dirty="0">
              <a:latin typeface="+mj-lt"/>
            </a:endParaRPr>
          </a:p>
        </p:txBody>
      </p:sp>
      <p:sp>
        <p:nvSpPr>
          <p:cNvPr id="12" name="Google Shape;84;p16"/>
          <p:cNvSpPr txBox="1">
            <a:spLocks noGrp="1"/>
          </p:cNvSpPr>
          <p:nvPr>
            <p:ph type="subTitle" idx="4294967295"/>
          </p:nvPr>
        </p:nvSpPr>
        <p:spPr>
          <a:xfrm>
            <a:off x="6096000" y="4168296"/>
            <a:ext cx="4515556" cy="1388532"/>
          </a:xfrm>
          <a:prstGeom prst="rect">
            <a:avLst/>
          </a:prstGeom>
        </p:spPr>
        <p:txBody>
          <a:bodyPr spcFirstLastPara="1" vert="horz" wrap="square" lIns="91425" tIns="91425" rIns="91425" bIns="91425" rtlCol="0" anchor="b" anchorCtr="0">
            <a:noAutofit/>
          </a:bodyPr>
          <a:lstStyle/>
          <a:p>
            <a:pPr marL="0" indent="0">
              <a:buNone/>
            </a:pPr>
            <a:r>
              <a:rPr lang="pt-BR" sz="3200" b="1" dirty="0">
                <a:solidFill>
                  <a:srgbClr val="0070C0"/>
                </a:solidFill>
                <a:effectLst>
                  <a:outerShdw blurRad="38100" dist="38100" dir="2700000" algn="tl">
                    <a:srgbClr val="000000">
                      <a:alpha val="43137"/>
                    </a:srgbClr>
                  </a:outerShdw>
                </a:effectLst>
              </a:rPr>
              <a:t>Aspectos introdutórios</a:t>
            </a:r>
          </a:p>
          <a:p>
            <a:pPr marL="0" indent="0">
              <a:buNone/>
            </a:pPr>
            <a:r>
              <a:rPr lang="pt-BR" sz="3200" b="1" dirty="0">
                <a:solidFill>
                  <a:srgbClr val="0070C0"/>
                </a:solidFill>
                <a:effectLst>
                  <a:outerShdw blurRad="38100" dist="38100" dir="2700000" algn="tl">
                    <a:srgbClr val="000000">
                      <a:alpha val="43137"/>
                    </a:srgbClr>
                  </a:outerShdw>
                </a:effectLst>
              </a:rPr>
              <a:t>A ouvidoria como gestora</a:t>
            </a:r>
            <a:endParaRPr sz="32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8522123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TextShape 2"/>
          <p:cNvSpPr txBox="1"/>
          <p:nvPr/>
        </p:nvSpPr>
        <p:spPr>
          <a:xfrm>
            <a:off x="3166534" y="2593162"/>
            <a:ext cx="8269110" cy="2667461"/>
          </a:xfrm>
          <a:prstGeom prst="rect">
            <a:avLst/>
          </a:prstGeom>
          <a:noFill/>
          <a:ln>
            <a:noFill/>
          </a:ln>
        </p:spPr>
        <p:txBody>
          <a:bodyPr/>
          <a:lstStyle/>
          <a:p>
            <a:pPr algn="just">
              <a:spcBef>
                <a:spcPts val="1001"/>
              </a:spcBef>
            </a:pPr>
            <a:endParaRPr lang="pt-BR" sz="1000" spc="-1" dirty="0">
              <a:solidFill>
                <a:srgbClr val="000000"/>
              </a:solidFill>
              <a:uFill>
                <a:solidFill>
                  <a:srgbClr val="FFFFFF"/>
                </a:solidFill>
              </a:uFill>
              <a:latin typeface="Arial"/>
            </a:endParaRPr>
          </a:p>
          <a:p>
            <a:pPr algn="just">
              <a:spcBef>
                <a:spcPts val="1001"/>
              </a:spcBef>
            </a:pPr>
            <a:r>
              <a:rPr lang="pt-BR" sz="3600" spc="-1" dirty="0">
                <a:solidFill>
                  <a:srgbClr val="1F4E79"/>
                </a:solidFill>
                <a:uFill>
                  <a:solidFill>
                    <a:srgbClr val="FFFFFF"/>
                  </a:solidFill>
                </a:uFill>
                <a:latin typeface="Calibri"/>
              </a:rPr>
              <a:t>As denúncias podem apresentar diversas características, as quais podem se apresentar em separado ou em conjunto.</a:t>
            </a:r>
          </a:p>
          <a:p>
            <a:pPr algn="just">
              <a:spcBef>
                <a:spcPts val="1001"/>
              </a:spcBef>
            </a:pPr>
            <a:endParaRPr lang="pt-BR" sz="10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E6F8CBFC-EF02-0240-A7BC-9F6D95E2B8B5}"/>
              </a:ext>
            </a:extLst>
          </p:cNvPr>
          <p:cNvSpPr txBox="1"/>
          <p:nvPr/>
        </p:nvSpPr>
        <p:spPr>
          <a:xfrm>
            <a:off x="0" y="1192765"/>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Shape 2"/>
          <p:cNvSpPr txBox="1"/>
          <p:nvPr/>
        </p:nvSpPr>
        <p:spPr>
          <a:xfrm>
            <a:off x="1818213" y="2102093"/>
            <a:ext cx="8555574" cy="4242262"/>
          </a:xfrm>
          <a:prstGeom prst="rect">
            <a:avLst/>
          </a:prstGeom>
          <a:noFill/>
          <a:ln>
            <a:noFill/>
          </a:ln>
        </p:spPr>
        <p:txBody>
          <a:bodyPr/>
          <a:lstStyle/>
          <a:p>
            <a:pPr marL="343080" indent="-342720" algn="just">
              <a:spcBef>
                <a:spcPts val="1800"/>
              </a:spcBef>
              <a:spcAft>
                <a:spcPts val="1800"/>
              </a:spcAft>
              <a:buClr>
                <a:srgbClr val="1F4E79"/>
              </a:buClr>
              <a:buFont typeface="Arial"/>
              <a:buChar char="•"/>
            </a:pPr>
            <a:r>
              <a:rPr lang="pt-BR" sz="2400" spc="-1" dirty="0">
                <a:solidFill>
                  <a:srgbClr val="1F4E79"/>
                </a:solidFill>
                <a:uFill>
                  <a:solidFill>
                    <a:srgbClr val="FFFFFF"/>
                  </a:solidFill>
                </a:uFill>
                <a:latin typeface="Calibri"/>
              </a:rPr>
              <a:t>O ideal é que denúncias apresentem autoria;</a:t>
            </a:r>
            <a:endParaRPr lang="pt-BR" sz="3200" spc="-1" dirty="0">
              <a:solidFill>
                <a:srgbClr val="000000"/>
              </a:solidFill>
              <a:uFill>
                <a:solidFill>
                  <a:srgbClr val="FFFFFF"/>
                </a:solidFill>
              </a:uFill>
              <a:latin typeface="Arial"/>
            </a:endParaRPr>
          </a:p>
          <a:p>
            <a:pPr marL="343080" indent="-342720" algn="just">
              <a:spcBef>
                <a:spcPts val="1800"/>
              </a:spcBef>
              <a:spcAft>
                <a:spcPts val="1800"/>
              </a:spcAft>
              <a:buClr>
                <a:srgbClr val="1F4E79"/>
              </a:buClr>
              <a:buFont typeface="Arial"/>
              <a:buChar char="•"/>
            </a:pPr>
            <a:r>
              <a:rPr lang="pt-BR" sz="2400" spc="-1" dirty="0">
                <a:solidFill>
                  <a:srgbClr val="1F4E79"/>
                </a:solidFill>
                <a:uFill>
                  <a:solidFill>
                    <a:srgbClr val="FFFFFF"/>
                  </a:solidFill>
                </a:uFill>
                <a:latin typeface="Calibri"/>
              </a:rPr>
              <a:t>Por vezes o denunciante tem conhecimento do fato irregular, mas não tem ciência de quem realizou ou permitiu a impropriedade. Por conseguinte, a denúncia vem relatando o fato sem afirmar quem é o responsável;</a:t>
            </a:r>
            <a:endParaRPr lang="pt-BR" sz="3200" spc="-1" dirty="0">
              <a:solidFill>
                <a:srgbClr val="000000"/>
              </a:solidFill>
              <a:uFill>
                <a:solidFill>
                  <a:srgbClr val="FFFFFF"/>
                </a:solidFill>
              </a:uFill>
              <a:latin typeface="Arial"/>
            </a:endParaRPr>
          </a:p>
          <a:p>
            <a:pPr marL="343080" indent="-342720" algn="just">
              <a:spcBef>
                <a:spcPts val="1800"/>
              </a:spcBef>
              <a:spcAft>
                <a:spcPts val="1800"/>
              </a:spcAft>
              <a:buClr>
                <a:srgbClr val="1F4E79"/>
              </a:buClr>
              <a:buFont typeface="Arial"/>
              <a:buChar char="•"/>
            </a:pPr>
            <a:r>
              <a:rPr lang="pt-BR" sz="2400" spc="-1" dirty="0">
                <a:solidFill>
                  <a:srgbClr val="1F4E79"/>
                </a:solidFill>
                <a:uFill>
                  <a:solidFill>
                    <a:srgbClr val="FFFFFF"/>
                  </a:solidFill>
                </a:uFill>
                <a:latin typeface="Calibri"/>
              </a:rPr>
              <a:t> </a:t>
            </a:r>
            <a:r>
              <a:rPr lang="pt-BR" sz="2400" b="1" u="sng" spc="-1" dirty="0">
                <a:solidFill>
                  <a:srgbClr val="1F4E79"/>
                </a:solidFill>
                <a:uFill>
                  <a:solidFill>
                    <a:srgbClr val="FFFFFF"/>
                  </a:solidFill>
                </a:uFill>
                <a:latin typeface="Calibri"/>
              </a:rPr>
              <a:t>A ausência de autoria não impede que a denúncia seja aceita</a:t>
            </a:r>
            <a:r>
              <a:rPr lang="pt-BR" sz="2400" spc="-1" dirty="0">
                <a:solidFill>
                  <a:srgbClr val="1F4E79"/>
                </a:solidFill>
                <a:uFill>
                  <a:solidFill>
                    <a:srgbClr val="FFFFFF"/>
                  </a:solidFill>
                </a:uFill>
                <a:latin typeface="Calibri"/>
              </a:rPr>
              <a:t>, tendo em vista uma análise preliminar na ouvidoria ou uma investigação na unidade de apuração pode identificar a autoria.</a:t>
            </a: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D75CCBA2-6C3D-454D-A570-8F5E01A0B6DC}"/>
              </a:ext>
            </a:extLst>
          </p:cNvPr>
          <p:cNvSpPr txBox="1"/>
          <p:nvPr/>
        </p:nvSpPr>
        <p:spPr>
          <a:xfrm>
            <a:off x="0" y="1260498"/>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7CF5DB13-E16F-C74C-947D-D323218BD7F4}"/>
              </a:ext>
            </a:extLst>
          </p:cNvPr>
          <p:cNvSpPr txBox="1"/>
          <p:nvPr/>
        </p:nvSpPr>
        <p:spPr>
          <a:xfrm>
            <a:off x="6846866" y="1088761"/>
            <a:ext cx="3526921" cy="659219"/>
          </a:xfrm>
          <a:prstGeom prst="rect">
            <a:avLst/>
          </a:prstGeom>
          <a:noFill/>
          <a:ln>
            <a:noFill/>
          </a:ln>
        </p:spPr>
        <p:txBody>
          <a:bodyPr anchor="b"/>
          <a:lstStyle/>
          <a:p>
            <a:pP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AUTORIA DO FATO</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extShape 2"/>
          <p:cNvSpPr txBox="1"/>
          <p:nvPr/>
        </p:nvSpPr>
        <p:spPr>
          <a:xfrm>
            <a:off x="2298693" y="1587893"/>
            <a:ext cx="7751240" cy="4757760"/>
          </a:xfrm>
          <a:prstGeom prst="rect">
            <a:avLst/>
          </a:prstGeom>
          <a:noFill/>
          <a:ln>
            <a:noFill/>
          </a:ln>
        </p:spPr>
        <p:txBody>
          <a:bodyPr/>
          <a:lstStyle/>
          <a:p>
            <a:pPr algn="ctr">
              <a:spcBef>
                <a:spcPts val="1001"/>
              </a:spcBef>
            </a:pPr>
            <a:r>
              <a:rPr lang="pt-BR"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DENÚNCIA COM AUTORIA</a:t>
            </a:r>
          </a:p>
          <a:p>
            <a:pPr algn="just">
              <a:spcBef>
                <a:spcPts val="1001"/>
              </a:spcBef>
            </a:pPr>
            <a:r>
              <a:rPr lang="pt-BR" sz="1400" spc="-1" dirty="0">
                <a:solidFill>
                  <a:srgbClr val="1F4E79"/>
                </a:solidFill>
                <a:uFill>
                  <a:solidFill>
                    <a:srgbClr val="FFFFFF"/>
                  </a:solidFill>
                </a:uFill>
                <a:latin typeface="Calibri"/>
              </a:rPr>
              <a:t>“Gostaria de informar irregularidades (vide anexos): uma Servidora Federal, do Instituto Federal de XX, chamada “ROSA", com </a:t>
            </a:r>
            <a:r>
              <a:rPr lang="pt-BR" sz="1400" spc="-1" dirty="0" err="1">
                <a:solidFill>
                  <a:srgbClr val="1F4E79"/>
                </a:solidFill>
                <a:uFill>
                  <a:solidFill>
                    <a:srgbClr val="FFFFFF"/>
                  </a:solidFill>
                </a:uFill>
                <a:latin typeface="Calibri"/>
              </a:rPr>
              <a:t>sérissimos</a:t>
            </a:r>
            <a:r>
              <a:rPr lang="pt-BR" sz="1400" spc="-1" dirty="0">
                <a:solidFill>
                  <a:srgbClr val="1F4E79"/>
                </a:solidFill>
                <a:uFill>
                  <a:solidFill>
                    <a:srgbClr val="FFFFFF"/>
                  </a:solidFill>
                </a:uFill>
                <a:latin typeface="Calibri"/>
              </a:rPr>
              <a:t> problemas de saúde, foi induzida pelo diretor geral do Campus XX -  OSWALDO, pelo diretor de ensino - TADEU, e outros interessados -  MARCOS, seu ex-chefe, a pedir exoneração. O fato é que a mesma estava sendo assediada moralmente por seu ex-chefe MARCOS. Ela reclamou, denunciou, pediu respeito e, sem êxito, por isso, começou a ter depressão e outros problemas de saúde. Reclamou a ambos os diretores, que preferiram não por a mão no problema. E tudo isso ela tem documentado em papel/e-mail. Assim, começou a faltar do serviço e sem atestado, mas tentou se restabelecer. Dessa forma, </a:t>
            </a:r>
            <a:r>
              <a:rPr lang="pt-BR" sz="1400" spc="-1" dirty="0" err="1">
                <a:solidFill>
                  <a:srgbClr val="1F4E79"/>
                </a:solidFill>
                <a:uFill>
                  <a:solidFill>
                    <a:srgbClr val="FFFFFF"/>
                  </a:solidFill>
                </a:uFill>
                <a:latin typeface="Calibri"/>
              </a:rPr>
              <a:t>qdo</a:t>
            </a:r>
            <a:r>
              <a:rPr lang="pt-BR" sz="1400" spc="-1" dirty="0">
                <a:solidFill>
                  <a:srgbClr val="1F4E79"/>
                </a:solidFill>
                <a:uFill>
                  <a:solidFill>
                    <a:srgbClr val="FFFFFF"/>
                  </a:solidFill>
                </a:uFill>
                <a:latin typeface="Calibri"/>
              </a:rPr>
              <a:t> a mesmo começou a se defender do assédio, ambos os diretores e chefe, abriram processo administrativo disciplinar para assustá-la, pois a mesma </a:t>
            </a:r>
            <a:r>
              <a:rPr lang="pt-BR" sz="1400" spc="-1" dirty="0" err="1">
                <a:solidFill>
                  <a:srgbClr val="1F4E79"/>
                </a:solidFill>
                <a:uFill>
                  <a:solidFill>
                    <a:srgbClr val="FFFFFF"/>
                  </a:solidFill>
                </a:uFill>
                <a:latin typeface="Calibri"/>
              </a:rPr>
              <a:t>tava</a:t>
            </a:r>
            <a:r>
              <a:rPr lang="pt-BR" sz="1400" spc="-1" dirty="0">
                <a:solidFill>
                  <a:srgbClr val="1F4E79"/>
                </a:solidFill>
                <a:uFill>
                  <a:solidFill>
                    <a:srgbClr val="FFFFFF"/>
                  </a:solidFill>
                </a:uFill>
                <a:latin typeface="Calibri"/>
              </a:rPr>
              <a:t> em estágio probatório. Fizeram de tudo com ela, trancaram-na em sala fechada e torturam ela dizendo que se o processo seguisse, ela poderia ser exonerada a bem do serv. público e não mais ser servidora pública em nenhum lugar. Acabaram com nossa colega, e mais, ao fazer isso tudo, ainda obrigaram ela a pedir exoneração e, a presidente da comissão de sindicância do processo administrativo - FRANCISCA, também responsável e a mando dos mesmos senhores e do sr. TIBÉRIO, professor lotado na reitoria, aceitou pedido de exoneração, contrariando a lei, que proíbe pedido de demissão durante processo adminº disciplinar, até sua conclusão. A FRANCISCA só aceitou, </a:t>
            </a:r>
            <a:r>
              <a:rPr lang="pt-BR" sz="1400" spc="-1" dirty="0" err="1">
                <a:solidFill>
                  <a:srgbClr val="1F4E79"/>
                </a:solidFill>
                <a:uFill>
                  <a:solidFill>
                    <a:srgbClr val="FFFFFF"/>
                  </a:solidFill>
                </a:uFill>
                <a:latin typeface="Calibri"/>
              </a:rPr>
              <a:t>pq</a:t>
            </a:r>
            <a:r>
              <a:rPr lang="pt-BR" sz="1400" spc="-1" dirty="0">
                <a:solidFill>
                  <a:srgbClr val="1F4E79"/>
                </a:solidFill>
                <a:uFill>
                  <a:solidFill>
                    <a:srgbClr val="FFFFFF"/>
                  </a:solidFill>
                </a:uFill>
                <a:latin typeface="Calibri"/>
              </a:rPr>
              <a:t> a ROSA pediu apurar suas denúncias de assédio e isso envolveria gente grande, e para isso não acontecer e tudo ser arquivado, resolveram dar cabo da ROSA, q agora está muito ruim de saúde e, sem o emprego federal. E outra coisa, a FRANCISCA foi eleita </a:t>
            </a:r>
            <a:r>
              <a:rPr lang="pt-BR" sz="1400" spc="-1" dirty="0" err="1">
                <a:solidFill>
                  <a:srgbClr val="1F4E79"/>
                </a:solidFill>
                <a:uFill>
                  <a:solidFill>
                    <a:srgbClr val="FFFFFF"/>
                  </a:solidFill>
                </a:uFill>
                <a:latin typeface="Calibri"/>
              </a:rPr>
              <a:t>recentemte</a:t>
            </a:r>
            <a:r>
              <a:rPr lang="pt-BR" sz="1400" spc="-1" dirty="0">
                <a:solidFill>
                  <a:srgbClr val="1F4E79"/>
                </a:solidFill>
                <a:uFill>
                  <a:solidFill>
                    <a:srgbClr val="FFFFFF"/>
                  </a:solidFill>
                </a:uFill>
                <a:latin typeface="Calibri"/>
              </a:rPr>
              <a:t> p/ representar os servidores administrativos na XXXXX, uma Comissão, e nunca poderia fazer isso com uma colega. Falem c a ROSA. CGU, pedimos justiça, pois no IFXX, tem muita coisa errada mesmo.”  </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3CB2635A-A45D-FF4C-B4AB-02564A9D784D}"/>
              </a:ext>
            </a:extLst>
          </p:cNvPr>
          <p:cNvSpPr txBox="1"/>
          <p:nvPr/>
        </p:nvSpPr>
        <p:spPr>
          <a:xfrm>
            <a:off x="0" y="1150792"/>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TextShape 2"/>
          <p:cNvSpPr txBox="1"/>
          <p:nvPr/>
        </p:nvSpPr>
        <p:spPr>
          <a:xfrm>
            <a:off x="2349494" y="2161360"/>
            <a:ext cx="7094520" cy="4081396"/>
          </a:xfrm>
          <a:prstGeom prst="rect">
            <a:avLst/>
          </a:prstGeom>
          <a:noFill/>
          <a:ln>
            <a:noFill/>
          </a:ln>
        </p:spPr>
        <p:txBody>
          <a:bodyPr/>
          <a:lstStyle/>
          <a:p>
            <a:pPr algn="ctr">
              <a:spcBef>
                <a:spcPts val="1001"/>
              </a:spcBef>
            </a:pPr>
            <a:r>
              <a:rPr lang="pt-BR"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DENÚNCIA SEM AUTORIA</a:t>
            </a:r>
          </a:p>
          <a:p>
            <a:pPr algn="just">
              <a:lnSpc>
                <a:spcPct val="150000"/>
              </a:lnSpc>
              <a:spcBef>
                <a:spcPts val="1001"/>
              </a:spcBef>
            </a:pPr>
            <a:endParaRPr lang="pt-BR" sz="1100" spc="-1" dirty="0">
              <a:solidFill>
                <a:srgbClr val="1F4E79"/>
              </a:solidFill>
              <a:uFill>
                <a:solidFill>
                  <a:srgbClr val="FFFFFF"/>
                </a:solidFill>
              </a:uFill>
              <a:latin typeface="Calibri"/>
            </a:endParaRPr>
          </a:p>
          <a:p>
            <a:pPr algn="just">
              <a:lnSpc>
                <a:spcPct val="150000"/>
              </a:lnSpc>
              <a:spcBef>
                <a:spcPts val="1001"/>
              </a:spcBef>
            </a:pPr>
            <a:r>
              <a:rPr lang="pt-BR" sz="2000" spc="-1" dirty="0">
                <a:solidFill>
                  <a:srgbClr val="1F4E79"/>
                </a:solidFill>
                <a:uFill>
                  <a:solidFill>
                    <a:srgbClr val="FFFFFF"/>
                  </a:solidFill>
                </a:uFill>
                <a:latin typeface="Calibri"/>
              </a:rPr>
              <a:t>“Boa tarde, gostaria de fazer uma denuncia de um Servidor Público Federal, ele trabalha no setor de recursos humanos, e faz o cadastro para ter acesso ao contracheque, mas nunca se encontra no lugar do trabalho, saí cedo para o almoço e só volta às 3 da tarde. Mas outra pessoa fez o cadastro pra mim. Mas como fica esse funcionário? Porque ganha bem e não trabalha”</a:t>
            </a:r>
            <a:endParaRPr lang="pt-BR" sz="20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00905BE3-2998-2A49-A763-43636A1A0D00}"/>
              </a:ext>
            </a:extLst>
          </p:cNvPr>
          <p:cNvSpPr txBox="1"/>
          <p:nvPr/>
        </p:nvSpPr>
        <p:spPr>
          <a:xfrm>
            <a:off x="0" y="1229814"/>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TextShape 2"/>
          <p:cNvSpPr txBox="1"/>
          <p:nvPr/>
        </p:nvSpPr>
        <p:spPr>
          <a:xfrm>
            <a:off x="993422" y="2166899"/>
            <a:ext cx="9990667" cy="4158572"/>
          </a:xfrm>
          <a:prstGeom prst="rect">
            <a:avLst/>
          </a:prstGeom>
          <a:noFill/>
          <a:ln>
            <a:noFill/>
          </a:ln>
        </p:spPr>
        <p:txBody>
          <a:bodyPr/>
          <a:lstStyle/>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A percepção da gravidade do fato pelo denunciante muitas vezes não corresponde à realidade fática do órgão. </a:t>
            </a:r>
          </a:p>
          <a:p>
            <a:pPr marL="343080" indent="-342720" algn="just">
              <a:spcBef>
                <a:spcPts val="1001"/>
              </a:spcBef>
              <a:buClr>
                <a:srgbClr val="1F4E79"/>
              </a:buClr>
              <a:buFont typeface="Arial"/>
              <a:buChar char="•"/>
            </a:pPr>
            <a:endParaRPr lang="pt-BR" sz="8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Em algumas situações o usuário entende que uma situação é grave e merece uma apuração e aplicação de penalidade, entretanto, muitas vezes um simples esclarecimento administrativo elucida a questão, não caracterizando uma irregularidade.</a:t>
            </a:r>
          </a:p>
          <a:p>
            <a:pPr marL="343080" indent="-342720" algn="just">
              <a:spcBef>
                <a:spcPts val="1001"/>
              </a:spcBef>
              <a:buClr>
                <a:srgbClr val="1F4E79"/>
              </a:buClr>
              <a:buFont typeface="Arial"/>
              <a:buChar char="•"/>
            </a:pPr>
            <a:endParaRPr lang="pt-BR" sz="8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Por outro lado, a denúncia pode relatar fatos gravosos, com a existência de detalhes específicos dos fatos, o que caracteriza a materialidade dos fatos. </a:t>
            </a:r>
          </a:p>
          <a:p>
            <a:pPr marL="343080" indent="-342720" algn="just">
              <a:spcBef>
                <a:spcPts val="1001"/>
              </a:spcBef>
              <a:buClr>
                <a:srgbClr val="1F4E79"/>
              </a:buClr>
              <a:buFont typeface="Arial"/>
              <a:buChar char="•"/>
            </a:pPr>
            <a:endParaRPr lang="pt-BR" sz="800" spc="-1" dirty="0">
              <a:solidFill>
                <a:srgbClr val="1F4E79"/>
              </a:solidFill>
              <a:uFill>
                <a:solidFill>
                  <a:srgbClr val="FFFFFF"/>
                </a:solidFill>
              </a:uFill>
              <a:latin typeface="Calibri"/>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Denúncias que apresentam requisitos para apuração, ou sejam, são passíveis de serem apuradas. </a:t>
            </a:r>
            <a:endParaRPr lang="pt-BR" sz="20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B530E8A9-F142-FF4B-A664-33088F41CAB8}"/>
              </a:ext>
            </a:extLst>
          </p:cNvPr>
          <p:cNvSpPr txBox="1"/>
          <p:nvPr/>
        </p:nvSpPr>
        <p:spPr>
          <a:xfrm>
            <a:off x="0" y="1221345"/>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2C7038D0-DBC5-E14A-BD1D-A25330E05357}"/>
              </a:ext>
            </a:extLst>
          </p:cNvPr>
          <p:cNvSpPr txBox="1"/>
          <p:nvPr/>
        </p:nvSpPr>
        <p:spPr>
          <a:xfrm>
            <a:off x="7785248" y="1192776"/>
            <a:ext cx="3198841" cy="659219"/>
          </a:xfrm>
          <a:prstGeom prst="rect">
            <a:avLst/>
          </a:prstGeom>
          <a:noFill/>
          <a:ln>
            <a:noFill/>
          </a:ln>
        </p:spPr>
        <p:txBody>
          <a:bodyPr anchor="b"/>
          <a:lstStyle/>
          <a:p>
            <a:pPr algn="ctr">
              <a:spcBef>
                <a:spcPts val="1001"/>
              </a:spcBef>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MATERIALIDADE</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TextShape 2"/>
          <p:cNvSpPr txBox="1"/>
          <p:nvPr/>
        </p:nvSpPr>
        <p:spPr>
          <a:xfrm>
            <a:off x="2040466" y="2064569"/>
            <a:ext cx="7823200" cy="4700298"/>
          </a:xfrm>
          <a:prstGeom prst="rect">
            <a:avLst/>
          </a:prstGeom>
          <a:noFill/>
          <a:ln>
            <a:noFill/>
          </a:ln>
        </p:spPr>
        <p:txBody>
          <a:bodyPr/>
          <a:lstStyle/>
          <a:p>
            <a:pPr algn="just">
              <a:spcBef>
                <a:spcPts val="1001"/>
              </a:spcBef>
            </a:pPr>
            <a:r>
              <a:rPr lang="pt-BR" sz="1500" spc="-1" dirty="0">
                <a:solidFill>
                  <a:srgbClr val="1F4E79"/>
                </a:solidFill>
                <a:uFill>
                  <a:solidFill>
                    <a:srgbClr val="FFFFFF"/>
                  </a:solidFill>
                </a:uFill>
                <a:latin typeface="Calibri"/>
              </a:rPr>
              <a:t>“O Governo Federal, através do Minº das Cidades, disponibilizou por empréstimo recursos do Programa de Aceleração do Crescimento (PAC-2) no valor de R$ 250 milhões ao município de XXXXXX (MG) para combater as consequências das frequentes enchentes que vêm assolando a cidade nos últimos anos, trazendo graves danos à população. Segundo informações, o pagamento deste empréstimo concedido ao município de XXXX pelo Governo Federal foi assumido pelo Estado de Minas Gerais, que ainda acrescentou uma contrapartida de R$ 50 milhões, resultando numa verba total a ser disponibilizada em R$ 300 milhões. Para realizar os estudos necessários para alocar estes recursos foram contratadas empresas públicas e privadas: DEPARTAMENTO DE OBRAS PUBLICAS DO ESTADO DE MINAS GERAIS (DEOP-MG), YYYYYYY e ZZZZZZ. Na segunda audiência pública, realizada no dia 10.03.11, em XXXX, declarações feitas por uma técnica da YYYYYYY deram conta que o valor pago pela Administração Pública de XXXXXX pelo pré-projeto tinha chegado a R$ 7,5 milhões. Conforme foi apontado, também pelo representante do Ministério Público na primeira audiência pública, houve inclusive o uso de ‘</a:t>
            </a:r>
            <a:r>
              <a:rPr lang="pt-BR" sz="1500" spc="-1" dirty="0" err="1">
                <a:solidFill>
                  <a:srgbClr val="1F4E79"/>
                </a:solidFill>
                <a:uFill>
                  <a:solidFill>
                    <a:srgbClr val="FFFFFF"/>
                  </a:solidFill>
                </a:uFill>
                <a:latin typeface="Calibri"/>
              </a:rPr>
              <a:t>control</a:t>
            </a:r>
            <a:r>
              <a:rPr lang="pt-BR" sz="1500" spc="-1" dirty="0">
                <a:solidFill>
                  <a:srgbClr val="1F4E79"/>
                </a:solidFill>
                <a:uFill>
                  <a:solidFill>
                    <a:srgbClr val="FFFFFF"/>
                  </a:solidFill>
                </a:uFill>
                <a:latin typeface="Calibri"/>
              </a:rPr>
              <a:t> C e </a:t>
            </a:r>
            <a:r>
              <a:rPr lang="pt-BR" sz="1500" spc="-1" dirty="0" err="1">
                <a:solidFill>
                  <a:srgbClr val="1F4E79"/>
                </a:solidFill>
                <a:uFill>
                  <a:solidFill>
                    <a:srgbClr val="FFFFFF"/>
                  </a:solidFill>
                </a:uFill>
                <a:latin typeface="Calibri"/>
              </a:rPr>
              <a:t>control</a:t>
            </a:r>
            <a:r>
              <a:rPr lang="pt-BR" sz="1500" spc="-1" dirty="0">
                <a:solidFill>
                  <a:srgbClr val="1F4E79"/>
                </a:solidFill>
                <a:uFill>
                  <a:solidFill>
                    <a:srgbClr val="FFFFFF"/>
                  </a:solidFill>
                </a:uFill>
                <a:latin typeface="Calibri"/>
              </a:rPr>
              <a:t> V’, recurso no computador do recorta e cola, de um EIA realizado no Rio A e Rio B, tendo indícios de que o elaborador do EIA do Sistema do Rio XXX apenas trocou os nomes dos rios (para C e D) no texto. Ou seja, o EIA caríssimo foi feito sem estudos ambientais adequados. É evidente a falta informações à população, obrigatória por lei, por parte dos órgãos públicos. Neste sentido peço a ajuda da CGU, na fiscalização do uso do dinheiro público (250 milhões de reais do Governo Federal) e determinação de que a Administração Pública de XXXXXX pratique o mínimo de transparência exigida por lei. Agradeço desde já a atenção.”</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78CE23DC-A8FB-774F-89BC-5963751312AB}"/>
              </a:ext>
            </a:extLst>
          </p:cNvPr>
          <p:cNvSpPr txBox="1"/>
          <p:nvPr/>
        </p:nvSpPr>
        <p:spPr>
          <a:xfrm>
            <a:off x="0" y="1060363"/>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9035D709-8AAB-364C-BC0A-4B9100F46590}"/>
              </a:ext>
            </a:extLst>
          </p:cNvPr>
          <p:cNvSpPr txBox="1"/>
          <p:nvPr/>
        </p:nvSpPr>
        <p:spPr>
          <a:xfrm>
            <a:off x="2997201" y="1376110"/>
            <a:ext cx="6256867" cy="659219"/>
          </a:xfrm>
          <a:prstGeom prst="rect">
            <a:avLst/>
          </a:prstGeom>
          <a:noFill/>
          <a:ln>
            <a:noFill/>
          </a:ln>
        </p:spPr>
        <p:txBody>
          <a:bodyPr anchor="b"/>
          <a:lstStyle/>
          <a:p>
            <a:pPr algn="ctr">
              <a:spcBef>
                <a:spcPts val="1001"/>
              </a:spcBef>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DENÚNCIA COM MATERIALIDADE</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Shape 2"/>
          <p:cNvSpPr txBox="1"/>
          <p:nvPr/>
        </p:nvSpPr>
        <p:spPr>
          <a:xfrm>
            <a:off x="2422871" y="2725389"/>
            <a:ext cx="7094520" cy="3443573"/>
          </a:xfrm>
          <a:prstGeom prst="rect">
            <a:avLst/>
          </a:prstGeom>
          <a:noFill/>
          <a:ln>
            <a:noFill/>
          </a:ln>
        </p:spPr>
        <p:txBody>
          <a:bodyPr/>
          <a:lstStyle/>
          <a:p>
            <a:pPr algn="just">
              <a:spcBef>
                <a:spcPts val="1001"/>
              </a:spcBef>
            </a:pPr>
            <a:r>
              <a:rPr lang="pt-BR" sz="2200" spc="-1" dirty="0">
                <a:solidFill>
                  <a:srgbClr val="1F4E79"/>
                </a:solidFill>
                <a:uFill>
                  <a:solidFill>
                    <a:srgbClr val="FFFFFF"/>
                  </a:solidFill>
                </a:uFill>
                <a:latin typeface="Calibri"/>
              </a:rPr>
              <a:t>“Diversos servidores não comparecem para trabalhar por longo período ou apenas passam alguns minutos durante o dia e muitos funcionários terceirizados faltam constantemente e não cumprem horário, tudo com consentimento do superintendente. Seguraram a implantação do ponto por muitos meses e quando funcionar será apenas para os servidores e os terceirizados, principalmente os administrados, não serão controlados, ficando largados e liberados para continuarem faltando e sem compromisso de horário.”</a:t>
            </a:r>
          </a:p>
          <a:p>
            <a:pPr algn="just">
              <a:spcBef>
                <a:spcPts val="1001"/>
              </a:spcBef>
            </a:pPr>
            <a:endParaRPr lang="pt-BR" sz="2200" spc="-1" dirty="0">
              <a:solidFill>
                <a:srgbClr val="1F4E79"/>
              </a:solidFill>
              <a:uFill>
                <a:solidFill>
                  <a:srgbClr val="FFFFFF"/>
                </a:solidFill>
              </a:uFill>
              <a:latin typeface="Calibri"/>
            </a:endParaRPr>
          </a:p>
        </p:txBody>
      </p:sp>
      <p:sp>
        <p:nvSpPr>
          <p:cNvPr id="4" name="TextShape 1">
            <a:extLst>
              <a:ext uri="{FF2B5EF4-FFF2-40B4-BE49-F238E27FC236}">
                <a16:creationId xmlns:a16="http://schemas.microsoft.com/office/drawing/2014/main" id="{8DE4564E-3EA0-5C49-954F-23018373964E}"/>
              </a:ext>
            </a:extLst>
          </p:cNvPr>
          <p:cNvSpPr txBox="1"/>
          <p:nvPr/>
        </p:nvSpPr>
        <p:spPr>
          <a:xfrm>
            <a:off x="2988454" y="1760651"/>
            <a:ext cx="6256867" cy="659219"/>
          </a:xfrm>
          <a:prstGeom prst="rect">
            <a:avLst/>
          </a:prstGeom>
          <a:noFill/>
          <a:ln>
            <a:noFill/>
          </a:ln>
        </p:spPr>
        <p:txBody>
          <a:bodyPr anchor="b"/>
          <a:lstStyle/>
          <a:p>
            <a:pPr algn="ctr">
              <a:spcBef>
                <a:spcPts val="1001"/>
              </a:spcBef>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DENÚNCIA SEM MATERIALIDADE</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
        <p:nvSpPr>
          <p:cNvPr id="5" name="TextShape 1">
            <a:extLst>
              <a:ext uri="{FF2B5EF4-FFF2-40B4-BE49-F238E27FC236}">
                <a16:creationId xmlns:a16="http://schemas.microsoft.com/office/drawing/2014/main" id="{683DB796-0012-E146-AECA-42CAE47C2866}"/>
              </a:ext>
            </a:extLst>
          </p:cNvPr>
          <p:cNvSpPr txBox="1"/>
          <p:nvPr/>
        </p:nvSpPr>
        <p:spPr>
          <a:xfrm>
            <a:off x="0" y="1139385"/>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Shape 2"/>
          <p:cNvSpPr txBox="1"/>
          <p:nvPr/>
        </p:nvSpPr>
        <p:spPr>
          <a:xfrm>
            <a:off x="3680600" y="3522133"/>
            <a:ext cx="4872573" cy="1337735"/>
          </a:xfrm>
          <a:prstGeom prst="rect">
            <a:avLst/>
          </a:prstGeom>
          <a:noFill/>
          <a:ln>
            <a:noFill/>
          </a:ln>
        </p:spPr>
        <p:txBody>
          <a:bodyPr/>
          <a:lstStyle/>
          <a:p>
            <a:pPr algn="just">
              <a:spcBef>
                <a:spcPts val="1001"/>
              </a:spcBef>
            </a:pPr>
            <a:endParaRPr lang="pt-BR" sz="2200" spc="-1" dirty="0">
              <a:solidFill>
                <a:srgbClr val="1F4E79"/>
              </a:solidFill>
              <a:uFill>
                <a:solidFill>
                  <a:srgbClr val="FFFFFF"/>
                </a:solidFill>
              </a:uFill>
              <a:latin typeface="Calibri"/>
            </a:endParaRPr>
          </a:p>
          <a:p>
            <a:pPr algn="just">
              <a:spcBef>
                <a:spcPts val="1001"/>
              </a:spcBef>
            </a:pPr>
            <a:r>
              <a:rPr lang="pt-BR" sz="4000" spc="-1" dirty="0">
                <a:solidFill>
                  <a:srgbClr val="1F4E79"/>
                </a:solidFill>
                <a:uFill>
                  <a:solidFill>
                    <a:srgbClr val="FFFFFF"/>
                  </a:solidFill>
                </a:uFill>
                <a:latin typeface="Calibri"/>
              </a:rPr>
              <a:t>“licitações duvidosas”</a:t>
            </a:r>
            <a:endParaRPr lang="pt-BR" sz="40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382106B5-97BD-374D-967D-A10A1863F27E}"/>
              </a:ext>
            </a:extLst>
          </p:cNvPr>
          <p:cNvSpPr txBox="1"/>
          <p:nvPr/>
        </p:nvSpPr>
        <p:spPr>
          <a:xfrm>
            <a:off x="0" y="1296380"/>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D6F73B6F-A1F1-2C41-9402-A0D2E7E3CA70}"/>
              </a:ext>
            </a:extLst>
          </p:cNvPr>
          <p:cNvSpPr txBox="1"/>
          <p:nvPr/>
        </p:nvSpPr>
        <p:spPr>
          <a:xfrm>
            <a:off x="2988454" y="2158584"/>
            <a:ext cx="6256867" cy="659219"/>
          </a:xfrm>
          <a:prstGeom prst="rect">
            <a:avLst/>
          </a:prstGeom>
          <a:noFill/>
          <a:ln>
            <a:noFill/>
          </a:ln>
        </p:spPr>
        <p:txBody>
          <a:bodyPr anchor="b"/>
          <a:lstStyle/>
          <a:p>
            <a:pPr algn="ctr">
              <a:spcBef>
                <a:spcPts val="1001"/>
              </a:spcBef>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DENÚNCIA SEM MATERIALIDADE</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extLst>
      <p:ext uri="{BB962C8B-B14F-4D97-AF65-F5344CB8AC3E}">
        <p14:creationId xmlns:p14="http://schemas.microsoft.com/office/powerpoint/2010/main" val="187678029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TextShape 2"/>
          <p:cNvSpPr txBox="1"/>
          <p:nvPr/>
        </p:nvSpPr>
        <p:spPr>
          <a:xfrm>
            <a:off x="1490133" y="2209800"/>
            <a:ext cx="9101807" cy="3991920"/>
          </a:xfrm>
          <a:prstGeom prst="rect">
            <a:avLst/>
          </a:prstGeom>
          <a:noFill/>
          <a:ln>
            <a:noFill/>
          </a:ln>
        </p:spPr>
        <p:txBody>
          <a:bodyPr/>
          <a:lstStyle/>
          <a:p>
            <a:pPr algn="just">
              <a:spcBef>
                <a:spcPts val="1001"/>
              </a:spcBef>
            </a:pPr>
            <a:endParaRPr lang="pt-BR" sz="10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200" spc="-1" dirty="0">
                <a:solidFill>
                  <a:srgbClr val="1F4E79"/>
                </a:solidFill>
                <a:uFill>
                  <a:solidFill>
                    <a:srgbClr val="FFFFFF"/>
                  </a:solidFill>
                </a:uFill>
                <a:latin typeface="Calibri"/>
              </a:rPr>
              <a:t>Como qualquer manifestação de ouvidoria, a denúncia pode se apresentar de forma clara, concisa e com boa ortografia. </a:t>
            </a:r>
          </a:p>
          <a:p>
            <a:pPr marL="343080" indent="-342720" algn="just">
              <a:spcBef>
                <a:spcPts val="1001"/>
              </a:spcBef>
              <a:buClr>
                <a:srgbClr val="1F4E79"/>
              </a:buClr>
              <a:buFont typeface="Arial"/>
              <a:buChar char="•"/>
            </a:pPr>
            <a:endParaRPr lang="pt-BR" sz="8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200" spc="-1" dirty="0">
                <a:solidFill>
                  <a:srgbClr val="1F4E79"/>
                </a:solidFill>
                <a:uFill>
                  <a:solidFill>
                    <a:srgbClr val="FFFFFF"/>
                  </a:solidFill>
                </a:uFill>
                <a:latin typeface="Calibri"/>
              </a:rPr>
              <a:t>Todavia, em alguns casos, o usuário não consegue se expressar adequadamente, mesmo tendo boa ortografia, o que impede a compreensão dos termos da denúncia, inviabilizando a análise preliminar na ouvidoria. </a:t>
            </a:r>
          </a:p>
          <a:p>
            <a:pPr marL="343080" indent="-342720" algn="just">
              <a:spcBef>
                <a:spcPts val="1001"/>
              </a:spcBef>
              <a:buClr>
                <a:srgbClr val="1F4E79"/>
              </a:buClr>
              <a:buFont typeface="Arial"/>
              <a:buChar char="•"/>
            </a:pPr>
            <a:endParaRPr lang="pt-BR" sz="8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200" spc="-1" dirty="0">
                <a:solidFill>
                  <a:srgbClr val="1F4E79"/>
                </a:solidFill>
                <a:uFill>
                  <a:solidFill>
                    <a:srgbClr val="FFFFFF"/>
                  </a:solidFill>
                </a:uFill>
                <a:latin typeface="Calibri"/>
              </a:rPr>
              <a:t>Em outros casos, mesmo a ortografia sendo precária, consegue-se entender os termos da denúncia.</a:t>
            </a:r>
            <a:endParaRPr lang="pt-BR" sz="2200" spc="-1" dirty="0">
              <a:solidFill>
                <a:srgbClr val="000000"/>
              </a:solidFill>
              <a:uFill>
                <a:solidFill>
                  <a:srgbClr val="FFFFFF"/>
                </a:solidFill>
              </a:uFill>
              <a:latin typeface="Arial"/>
            </a:endParaRPr>
          </a:p>
          <a:p>
            <a:pPr algn="just">
              <a:spcBef>
                <a:spcPts val="1001"/>
              </a:spcBef>
            </a:pPr>
            <a:r>
              <a:rPr lang="pt-BR" sz="2200" spc="-1" dirty="0">
                <a:solidFill>
                  <a:srgbClr val="1F4E79"/>
                </a:solidFill>
                <a:uFill>
                  <a:solidFill>
                    <a:srgbClr val="FFFFFF"/>
                  </a:solidFill>
                </a:uFill>
                <a:latin typeface="Calibri"/>
              </a:rPr>
              <a:t> </a:t>
            </a:r>
            <a:endParaRPr lang="pt-BR" sz="2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47A97A9D-4270-2044-B5FA-4E5F77BC46A1}"/>
              </a:ext>
            </a:extLst>
          </p:cNvPr>
          <p:cNvSpPr txBox="1"/>
          <p:nvPr/>
        </p:nvSpPr>
        <p:spPr>
          <a:xfrm>
            <a:off x="0" y="1229697"/>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C73FF061-189A-3547-A2B7-DFDAB72931A2}"/>
              </a:ext>
            </a:extLst>
          </p:cNvPr>
          <p:cNvSpPr txBox="1"/>
          <p:nvPr/>
        </p:nvSpPr>
        <p:spPr>
          <a:xfrm>
            <a:off x="7458994" y="1229697"/>
            <a:ext cx="3132947" cy="659219"/>
          </a:xfrm>
          <a:prstGeom prst="rect">
            <a:avLst/>
          </a:prstGeom>
          <a:noFill/>
          <a:ln>
            <a:noFill/>
          </a:ln>
        </p:spPr>
        <p:txBody>
          <a:bodyPr anchor="b"/>
          <a:lstStyle/>
          <a:p>
            <a:pPr algn="ctr">
              <a:spcBef>
                <a:spcPts val="1001"/>
              </a:spcBef>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COMPREENSÃO</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extShape 2"/>
          <p:cNvSpPr txBox="1"/>
          <p:nvPr/>
        </p:nvSpPr>
        <p:spPr>
          <a:xfrm>
            <a:off x="2349493" y="2115068"/>
            <a:ext cx="7094520" cy="4624560"/>
          </a:xfrm>
          <a:prstGeom prst="rect">
            <a:avLst/>
          </a:prstGeom>
          <a:noFill/>
          <a:ln>
            <a:noFill/>
          </a:ln>
        </p:spPr>
        <p:txBody>
          <a:bodyPr/>
          <a:lstStyle/>
          <a:p>
            <a:pPr algn="just">
              <a:spcBef>
                <a:spcPts val="1001"/>
              </a:spcBef>
            </a:pPr>
            <a:r>
              <a:rPr lang="pt-BR" sz="2400" spc="-1" dirty="0">
                <a:solidFill>
                  <a:srgbClr val="1F4E79"/>
                </a:solidFill>
                <a:uFill>
                  <a:solidFill>
                    <a:srgbClr val="FFFFFF"/>
                  </a:solidFill>
                </a:uFill>
                <a:latin typeface="Calibri"/>
              </a:rPr>
              <a:t>“A Superintendência Federal do </a:t>
            </a:r>
            <a:r>
              <a:rPr lang="pt-BR" sz="2400" spc="-1" dirty="0" err="1">
                <a:solidFill>
                  <a:srgbClr val="1F4E79"/>
                </a:solidFill>
                <a:uFill>
                  <a:solidFill>
                    <a:srgbClr val="FFFFFF"/>
                  </a:solidFill>
                </a:uFill>
                <a:latin typeface="Calibri"/>
              </a:rPr>
              <a:t>xxxxx</a:t>
            </a:r>
            <a:r>
              <a:rPr lang="pt-BR" sz="2400" spc="-1" dirty="0">
                <a:solidFill>
                  <a:srgbClr val="1F4E79"/>
                </a:solidFill>
                <a:uFill>
                  <a:solidFill>
                    <a:srgbClr val="FFFFFF"/>
                  </a:solidFill>
                </a:uFill>
                <a:latin typeface="Calibri"/>
              </a:rPr>
              <a:t> (Ministério da Agricultura Pecuária e Abastecimento), lançou uma aviso de licitação superfaturado. Pregão eletrônico numero </a:t>
            </a:r>
            <a:r>
              <a:rPr lang="pt-BR" sz="2400" spc="-1" dirty="0" err="1">
                <a:solidFill>
                  <a:srgbClr val="1F4E79"/>
                </a:solidFill>
                <a:uFill>
                  <a:solidFill>
                    <a:srgbClr val="FFFFFF"/>
                  </a:solidFill>
                </a:uFill>
                <a:latin typeface="Calibri"/>
              </a:rPr>
              <a:t>xx</a:t>
            </a:r>
            <a:r>
              <a:rPr lang="pt-BR" sz="2400" spc="-1" dirty="0">
                <a:solidFill>
                  <a:srgbClr val="1F4E79"/>
                </a:solidFill>
                <a:uFill>
                  <a:solidFill>
                    <a:srgbClr val="FFFFFF"/>
                  </a:solidFill>
                </a:uFill>
                <a:latin typeface="Calibri"/>
              </a:rPr>
              <a:t>/20xx- </a:t>
            </a:r>
            <a:r>
              <a:rPr lang="pt-BR" sz="2400" spc="-1" dirty="0" err="1">
                <a:solidFill>
                  <a:srgbClr val="1F4E79"/>
                </a:solidFill>
                <a:uFill>
                  <a:solidFill>
                    <a:srgbClr val="FFFFFF"/>
                  </a:solidFill>
                </a:uFill>
                <a:latin typeface="Calibri"/>
              </a:rPr>
              <a:t>uasg</a:t>
            </a:r>
            <a:r>
              <a:rPr lang="pt-BR" sz="2400" spc="-1" dirty="0">
                <a:solidFill>
                  <a:srgbClr val="1F4E79"/>
                </a:solidFill>
                <a:uFill>
                  <a:solidFill>
                    <a:srgbClr val="FFFFFF"/>
                  </a:solidFill>
                </a:uFill>
                <a:latin typeface="Calibri"/>
              </a:rPr>
              <a:t> </a:t>
            </a:r>
            <a:r>
              <a:rPr lang="pt-BR" sz="2400" spc="-1" dirty="0" err="1">
                <a:solidFill>
                  <a:srgbClr val="1F4E79"/>
                </a:solidFill>
                <a:uFill>
                  <a:solidFill>
                    <a:srgbClr val="FFFFFF"/>
                  </a:solidFill>
                </a:uFill>
                <a:latin typeface="Calibri"/>
              </a:rPr>
              <a:t>xxxxxx</a:t>
            </a:r>
            <a:r>
              <a:rPr lang="pt-BR" sz="2400" spc="-1" dirty="0">
                <a:solidFill>
                  <a:srgbClr val="1F4E79"/>
                </a:solidFill>
                <a:uFill>
                  <a:solidFill>
                    <a:srgbClr val="FFFFFF"/>
                  </a:solidFill>
                </a:uFill>
                <a:latin typeface="Calibri"/>
              </a:rPr>
              <a:t>. O pregão visava a contratação de recepcionista, com um salário 2 vezes maior que o piso da categoria. O edital estipulava um valor mínimo a ser pago as </a:t>
            </a:r>
            <a:r>
              <a:rPr lang="pt-BR" sz="2400" spc="-1" dirty="0" err="1">
                <a:solidFill>
                  <a:srgbClr val="1F4E79"/>
                </a:solidFill>
                <a:uFill>
                  <a:solidFill>
                    <a:srgbClr val="FFFFFF"/>
                  </a:solidFill>
                </a:uFill>
                <a:latin typeface="Calibri"/>
              </a:rPr>
              <a:t>recepcionstas</a:t>
            </a:r>
            <a:r>
              <a:rPr lang="pt-BR" sz="2400" spc="-1" dirty="0">
                <a:solidFill>
                  <a:srgbClr val="1F4E79"/>
                </a:solidFill>
                <a:uFill>
                  <a:solidFill>
                    <a:srgbClr val="FFFFFF"/>
                  </a:solidFill>
                </a:uFill>
                <a:latin typeface="Calibri"/>
              </a:rPr>
              <a:t> (valor duas vezes maior que o piso da categoria), vale salientar que o valor de 1800 </a:t>
            </a:r>
            <a:r>
              <a:rPr lang="pt-BR" sz="2400" spc="-1" dirty="0" err="1">
                <a:solidFill>
                  <a:srgbClr val="1F4E79"/>
                </a:solidFill>
                <a:uFill>
                  <a:solidFill>
                    <a:srgbClr val="FFFFFF"/>
                  </a:solidFill>
                </a:uFill>
                <a:latin typeface="Calibri"/>
              </a:rPr>
              <a:t>reias</a:t>
            </a:r>
            <a:r>
              <a:rPr lang="pt-BR" sz="2400" spc="-1" dirty="0">
                <a:solidFill>
                  <a:srgbClr val="1F4E79"/>
                </a:solidFill>
                <a:uFill>
                  <a:solidFill>
                    <a:srgbClr val="FFFFFF"/>
                  </a:solidFill>
                </a:uFill>
                <a:latin typeface="Calibri"/>
              </a:rPr>
              <a:t> é duas vezes maior que o pago por todos os </a:t>
            </a:r>
            <a:r>
              <a:rPr lang="pt-BR" sz="2400" spc="-1" dirty="0" err="1">
                <a:solidFill>
                  <a:srgbClr val="1F4E79"/>
                </a:solidFill>
                <a:uFill>
                  <a:solidFill>
                    <a:srgbClr val="FFFFFF"/>
                  </a:solidFill>
                </a:uFill>
                <a:latin typeface="Calibri"/>
              </a:rPr>
              <a:t>órgaos</a:t>
            </a:r>
            <a:r>
              <a:rPr lang="pt-BR" sz="2400" spc="-1" dirty="0">
                <a:solidFill>
                  <a:srgbClr val="1F4E79"/>
                </a:solidFill>
                <a:uFill>
                  <a:solidFill>
                    <a:srgbClr val="FFFFFF"/>
                  </a:solidFill>
                </a:uFill>
                <a:latin typeface="Calibri"/>
              </a:rPr>
              <a:t> pesquisados. O edital dizia que as empresas </a:t>
            </a:r>
            <a:r>
              <a:rPr lang="pt-BR" sz="2400" spc="-1" dirty="0" err="1">
                <a:solidFill>
                  <a:srgbClr val="1F4E79"/>
                </a:solidFill>
                <a:uFill>
                  <a:solidFill>
                    <a:srgbClr val="FFFFFF"/>
                  </a:solidFill>
                </a:uFill>
                <a:latin typeface="Calibri"/>
              </a:rPr>
              <a:t>so</a:t>
            </a:r>
            <a:r>
              <a:rPr lang="pt-BR" sz="2400" spc="-1" dirty="0">
                <a:solidFill>
                  <a:srgbClr val="1F4E79"/>
                </a:solidFill>
                <a:uFill>
                  <a:solidFill>
                    <a:srgbClr val="FFFFFF"/>
                  </a:solidFill>
                </a:uFill>
                <a:latin typeface="Calibri"/>
              </a:rPr>
              <a:t> poderiam oferecer lances a partir de 1800 </a:t>
            </a:r>
            <a:r>
              <a:rPr lang="pt-BR" sz="2400" spc="-1" dirty="0" err="1">
                <a:solidFill>
                  <a:srgbClr val="1F4E79"/>
                </a:solidFill>
                <a:uFill>
                  <a:solidFill>
                    <a:srgbClr val="FFFFFF"/>
                  </a:solidFill>
                </a:uFill>
                <a:latin typeface="Calibri"/>
              </a:rPr>
              <a:t>reias</a:t>
            </a:r>
            <a:r>
              <a:rPr lang="pt-BR" sz="2400" spc="-1" dirty="0">
                <a:solidFill>
                  <a:srgbClr val="1F4E79"/>
                </a:solidFill>
                <a:uFill>
                  <a:solidFill>
                    <a:srgbClr val="FFFFFF"/>
                  </a:solidFill>
                </a:uFill>
                <a:latin typeface="Calibri"/>
              </a:rPr>
              <a:t>. Totalmente ilegal.”</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62C63BD8-53FB-B543-A9FD-B8A2C8607D6D}"/>
              </a:ext>
            </a:extLst>
          </p:cNvPr>
          <p:cNvSpPr txBox="1"/>
          <p:nvPr/>
        </p:nvSpPr>
        <p:spPr>
          <a:xfrm>
            <a:off x="0" y="1218237"/>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42524DFC-4659-4F4C-95D7-C92441D438B6}"/>
              </a:ext>
            </a:extLst>
          </p:cNvPr>
          <p:cNvSpPr txBox="1"/>
          <p:nvPr/>
        </p:nvSpPr>
        <p:spPr>
          <a:xfrm>
            <a:off x="3081868" y="1415980"/>
            <a:ext cx="5799667" cy="659219"/>
          </a:xfrm>
          <a:prstGeom prst="rect">
            <a:avLst/>
          </a:prstGeom>
          <a:noFill/>
          <a:ln>
            <a:noFill/>
          </a:ln>
        </p:spPr>
        <p:txBody>
          <a:bodyPr anchor="b"/>
          <a:lstStyle/>
          <a:p>
            <a:pPr algn="ctr">
              <a:spcBef>
                <a:spcPts val="1001"/>
              </a:spcBef>
            </a:pP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DENÚNCIA COM COMPREENSÃO</a:t>
            </a:r>
            <a:endPar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Shape 1">
            <a:extLst>
              <a:ext uri="{FF2B5EF4-FFF2-40B4-BE49-F238E27FC236}">
                <a16:creationId xmlns:a16="http://schemas.microsoft.com/office/drawing/2014/main" id="{62D4D70C-C8F6-45AB-B39D-CEEAC5C846DF}"/>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11" name="CaixaDeTexto 4">
            <a:extLst>
              <a:ext uri="{FF2B5EF4-FFF2-40B4-BE49-F238E27FC236}">
                <a16:creationId xmlns:a16="http://schemas.microsoft.com/office/drawing/2014/main" id="{11B53B4F-2386-4777-98AE-767EF74E3637}"/>
              </a:ext>
            </a:extLst>
          </p:cNvPr>
          <p:cNvSpPr txBox="1">
            <a:spLocks noChangeArrowheads="1"/>
          </p:cNvSpPr>
          <p:nvPr/>
        </p:nvSpPr>
        <p:spPr bwMode="auto">
          <a:xfrm>
            <a:off x="846666" y="2321004"/>
            <a:ext cx="9144000"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3300" b="1" dirty="0">
                <a:solidFill>
                  <a:srgbClr val="002060"/>
                </a:solidFill>
                <a:latin typeface="Calibri" charset="0"/>
                <a:ea typeface="Calibri" charset="0"/>
                <a:cs typeface="Calibri" charset="0"/>
              </a:rPr>
              <a:t>O que são manifestações de ouvidoria?</a:t>
            </a:r>
          </a:p>
          <a:p>
            <a:pPr eaLnBrk="1" hangingPunct="1"/>
            <a:endParaRPr lang="pt-BR" altLang="pt-BR" sz="3300" b="1" dirty="0">
              <a:solidFill>
                <a:srgbClr val="002060"/>
              </a:solidFill>
              <a:latin typeface="Calibri" charset="0"/>
              <a:ea typeface="Calibri" charset="0"/>
              <a:cs typeface="Calibri" charset="0"/>
            </a:endParaRPr>
          </a:p>
          <a:p>
            <a:pPr marL="457200" indent="-457200" eaLnBrk="1" hangingPunct="1">
              <a:buFont typeface="Wingdings" panose="05000000000000000000" pitchFamily="2" charset="2"/>
              <a:buChar char="ü"/>
            </a:pPr>
            <a:r>
              <a:rPr lang="pt-BR" altLang="pt-BR" sz="3300" b="1" dirty="0">
                <a:solidFill>
                  <a:srgbClr val="002060"/>
                </a:solidFill>
                <a:latin typeface="Calibri" charset="0"/>
                <a:ea typeface="Calibri" charset="0"/>
                <a:cs typeface="Calibri" charset="0"/>
              </a:rPr>
              <a:t>Afinal, qual a sua essência?</a:t>
            </a:r>
          </a:p>
        </p:txBody>
      </p:sp>
      <p:pic>
        <p:nvPicPr>
          <p:cNvPr id="12" name="Picture 2" descr="Resultado de imagem para dúvida">
            <a:extLst>
              <a:ext uri="{FF2B5EF4-FFF2-40B4-BE49-F238E27FC236}">
                <a16:creationId xmlns:a16="http://schemas.microsoft.com/office/drawing/2014/main" id="{DE9FD9EE-2127-4128-B3FB-D1D5F8A55D9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93632" y="3388512"/>
            <a:ext cx="2916324" cy="29163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TextShape 2"/>
          <p:cNvSpPr txBox="1"/>
          <p:nvPr/>
        </p:nvSpPr>
        <p:spPr>
          <a:xfrm>
            <a:off x="2307160" y="2075198"/>
            <a:ext cx="7094520" cy="4624560"/>
          </a:xfrm>
          <a:prstGeom prst="rect">
            <a:avLst/>
          </a:prstGeom>
          <a:noFill/>
          <a:ln>
            <a:noFill/>
          </a:ln>
        </p:spPr>
        <p:txBody>
          <a:bodyPr/>
          <a:lstStyle/>
          <a:p>
            <a:pPr algn="just">
              <a:spcBef>
                <a:spcPts val="1001"/>
              </a:spcBef>
            </a:pPr>
            <a:r>
              <a:rPr lang="pt-BR" spc="-1" dirty="0">
                <a:solidFill>
                  <a:srgbClr val="1F4E79"/>
                </a:solidFill>
                <a:uFill>
                  <a:solidFill>
                    <a:srgbClr val="FFFFFF"/>
                  </a:solidFill>
                </a:uFill>
                <a:latin typeface="Calibri"/>
              </a:rPr>
              <a:t>“Fui ao Bacen em 25/09/201X e retirei a resposta de um SISBACEN nº XXXXXXX o qual é indigno de licitude de fatos e lógica. Diz que tem que ser aberto ouvidoria e não processo interno ou externo. O advogado da ação trabalhista é demitido a bem do serviço público e ameaça parte para compra de imóveis. O auditor Antonio XXXXXX roubou chave da casa de Gisele e a estupro </a:t>
            </a:r>
            <a:r>
              <a:rPr lang="pt-BR" spc="-1" dirty="0" err="1">
                <a:solidFill>
                  <a:srgbClr val="1F4E79"/>
                </a:solidFill>
                <a:uFill>
                  <a:solidFill>
                    <a:srgbClr val="FFFFFF"/>
                  </a:solidFill>
                </a:uFill>
                <a:latin typeface="Calibri"/>
              </a:rPr>
              <a:t>alérm</a:t>
            </a:r>
            <a:r>
              <a:rPr lang="pt-BR" spc="-1" dirty="0">
                <a:solidFill>
                  <a:srgbClr val="1F4E79"/>
                </a:solidFill>
                <a:uFill>
                  <a:solidFill>
                    <a:srgbClr val="FFFFFF"/>
                  </a:solidFill>
                </a:uFill>
                <a:latin typeface="Calibri"/>
              </a:rPr>
              <a:t> de roubar processos no judiciário como parte interessada. A gerente </a:t>
            </a:r>
            <a:r>
              <a:rPr lang="pt-BR" spc="-1" dirty="0" err="1">
                <a:solidFill>
                  <a:srgbClr val="1F4E79"/>
                </a:solidFill>
                <a:uFill>
                  <a:solidFill>
                    <a:srgbClr val="FFFFFF"/>
                  </a:solidFill>
                </a:uFill>
                <a:latin typeface="Calibri"/>
              </a:rPr>
              <a:t>atinga</a:t>
            </a:r>
            <a:r>
              <a:rPr lang="pt-BR" spc="-1" dirty="0">
                <a:solidFill>
                  <a:srgbClr val="1F4E79"/>
                </a:solidFill>
                <a:uFill>
                  <a:solidFill>
                    <a:srgbClr val="FFFFFF"/>
                  </a:solidFill>
                </a:uFill>
                <a:latin typeface="Calibri"/>
              </a:rPr>
              <a:t> da agência XXXXX, Marcia XXXXXXX roubou e copiou chaves da casa de Gisele para invasão de domicílio. Gisele se encontra sequestrada e em </a:t>
            </a:r>
            <a:r>
              <a:rPr lang="pt-BR" spc="-1" dirty="0" err="1">
                <a:solidFill>
                  <a:srgbClr val="1F4E79"/>
                </a:solidFill>
                <a:uFill>
                  <a:solidFill>
                    <a:srgbClr val="FFFFFF"/>
                  </a:solidFill>
                </a:uFill>
                <a:latin typeface="Calibri"/>
              </a:rPr>
              <a:t>carcere</a:t>
            </a:r>
            <a:r>
              <a:rPr lang="pt-BR" spc="-1" dirty="0">
                <a:solidFill>
                  <a:srgbClr val="1F4E79"/>
                </a:solidFill>
                <a:uFill>
                  <a:solidFill>
                    <a:srgbClr val="FFFFFF"/>
                  </a:solidFill>
                </a:uFill>
                <a:latin typeface="Calibri"/>
              </a:rPr>
              <a:t> privado em domicílio. Foi estuprada na unidade de trabalho e no departamento de recursos humanos durante falso PRO por Vera XXXXXX e Ricardo XXXXXX. Funcionária </a:t>
            </a:r>
            <a:r>
              <a:rPr lang="pt-BR" spc="-1" dirty="0" err="1">
                <a:solidFill>
                  <a:srgbClr val="1F4E79"/>
                </a:solidFill>
                <a:uFill>
                  <a:solidFill>
                    <a:srgbClr val="FFFFFF"/>
                  </a:solidFill>
                </a:uFill>
                <a:latin typeface="Calibri"/>
              </a:rPr>
              <a:t>presidenciavel</a:t>
            </a:r>
            <a:r>
              <a:rPr lang="pt-BR" spc="-1" dirty="0">
                <a:solidFill>
                  <a:srgbClr val="1F4E79"/>
                </a:solidFill>
                <a:uFill>
                  <a:solidFill>
                    <a:srgbClr val="FFFFFF"/>
                  </a:solidFill>
                </a:uFill>
                <a:latin typeface="Calibri"/>
              </a:rPr>
              <a:t> não consegue atuar como devido a humilhação e ligação de ameaça a outros com difamação, calúnia e injuria de Gisele por Cristina XXXXXX e companhia. Geraldo XXXXXX e Francisco XXXXXX fingem ser médicos do trabalho e entregam pareces de interdição e internação de empregada aposentada por invalidez a sequestradores.”</a:t>
            </a: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D639FFFB-648F-C944-B442-236FB3C7A91A}"/>
              </a:ext>
            </a:extLst>
          </p:cNvPr>
          <p:cNvSpPr txBox="1"/>
          <p:nvPr/>
        </p:nvSpPr>
        <p:spPr>
          <a:xfrm>
            <a:off x="3293534" y="1415980"/>
            <a:ext cx="5435600" cy="659219"/>
          </a:xfrm>
          <a:prstGeom prst="rect">
            <a:avLst/>
          </a:prstGeom>
          <a:noFill/>
          <a:ln>
            <a:noFill/>
          </a:ln>
        </p:spPr>
        <p:txBody>
          <a:bodyPr anchor="b"/>
          <a:lstStyle/>
          <a:p>
            <a:pPr algn="ctr">
              <a:spcBef>
                <a:spcPts val="1001"/>
              </a:spcBef>
            </a:pP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DENÚNCIA SEM COMPREENSÃO</a:t>
            </a:r>
            <a:endPar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
        <p:nvSpPr>
          <p:cNvPr id="5" name="TextShape 1">
            <a:extLst>
              <a:ext uri="{FF2B5EF4-FFF2-40B4-BE49-F238E27FC236}">
                <a16:creationId xmlns:a16="http://schemas.microsoft.com/office/drawing/2014/main" id="{0EED3834-F7B0-0444-8E7B-A98A547DC28C}"/>
              </a:ext>
            </a:extLst>
          </p:cNvPr>
          <p:cNvSpPr txBox="1"/>
          <p:nvPr/>
        </p:nvSpPr>
        <p:spPr>
          <a:xfrm>
            <a:off x="0" y="1100233"/>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TextShape 2"/>
          <p:cNvSpPr txBox="1"/>
          <p:nvPr/>
        </p:nvSpPr>
        <p:spPr>
          <a:xfrm>
            <a:off x="2606314" y="2277029"/>
            <a:ext cx="7937507" cy="3373853"/>
          </a:xfrm>
          <a:prstGeom prst="rect">
            <a:avLst/>
          </a:prstGeom>
          <a:noFill/>
          <a:ln>
            <a:noFill/>
          </a:ln>
        </p:spPr>
        <p:txBody>
          <a:bodyPr/>
          <a:lstStyle/>
          <a:p>
            <a:pPr algn="just">
              <a:spcBef>
                <a:spcPts val="1001"/>
              </a:spcBef>
            </a:pP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400" spc="-1" dirty="0">
                <a:solidFill>
                  <a:srgbClr val="1F4E79"/>
                </a:solidFill>
                <a:uFill>
                  <a:solidFill>
                    <a:srgbClr val="FFFFFF"/>
                  </a:solidFill>
                </a:uFill>
                <a:latin typeface="Calibri"/>
              </a:rPr>
              <a:t>Denúncias apresentam vários assuntos.</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400" spc="-1" dirty="0">
                <a:solidFill>
                  <a:srgbClr val="1F4E79"/>
                </a:solidFill>
                <a:uFill>
                  <a:solidFill>
                    <a:srgbClr val="FFFFFF"/>
                  </a:solidFill>
                </a:uFill>
                <a:latin typeface="Calibri"/>
              </a:rPr>
              <a:t>Em geral, a maioria das denúncias possuem objeto passível de ser apurado por unidades de apuração específicas de </a:t>
            </a:r>
            <a:r>
              <a:rPr lang="pt-BR" sz="2400" b="1" spc="-1" dirty="0">
                <a:solidFill>
                  <a:srgbClr val="1F4E79"/>
                </a:solidFill>
                <a:uFill>
                  <a:solidFill>
                    <a:srgbClr val="FFFFFF"/>
                  </a:solidFill>
                </a:uFill>
                <a:latin typeface="Calibri"/>
              </a:rPr>
              <a:t>auditoria </a:t>
            </a:r>
            <a:r>
              <a:rPr lang="pt-BR" sz="2400" spc="-1" dirty="0">
                <a:solidFill>
                  <a:srgbClr val="1F4E79"/>
                </a:solidFill>
                <a:uFill>
                  <a:solidFill>
                    <a:srgbClr val="FFFFFF"/>
                  </a:solidFill>
                </a:uFill>
                <a:latin typeface="Calibri"/>
              </a:rPr>
              <a:t>ou de </a:t>
            </a:r>
            <a:r>
              <a:rPr lang="pt-BR" sz="2400" b="1" spc="-1" dirty="0">
                <a:solidFill>
                  <a:srgbClr val="1F4E79"/>
                </a:solidFill>
                <a:uFill>
                  <a:solidFill>
                    <a:srgbClr val="FFFFFF"/>
                  </a:solidFill>
                </a:uFill>
                <a:latin typeface="Calibri"/>
              </a:rPr>
              <a:t>correição</a:t>
            </a:r>
            <a:r>
              <a:rPr lang="pt-BR" sz="2400" spc="-1" dirty="0">
                <a:solidFill>
                  <a:srgbClr val="1F4E79"/>
                </a:solidFill>
                <a:uFill>
                  <a:solidFill>
                    <a:srgbClr val="FFFFFF"/>
                  </a:solidFill>
                </a:uFill>
                <a:latin typeface="Calibri"/>
              </a:rPr>
              <a:t> ou de </a:t>
            </a:r>
            <a:r>
              <a:rPr lang="pt-BR" sz="2400" b="1" spc="-1" dirty="0">
                <a:solidFill>
                  <a:srgbClr val="1F4E79"/>
                </a:solidFill>
                <a:uFill>
                  <a:solidFill>
                    <a:srgbClr val="FFFFFF"/>
                  </a:solidFill>
                </a:uFill>
                <a:latin typeface="Calibri"/>
              </a:rPr>
              <a:t>ética</a:t>
            </a:r>
            <a:r>
              <a:rPr lang="pt-BR" sz="24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704C7678-CBD2-A348-B063-77CF07EF4AFB}"/>
              </a:ext>
            </a:extLst>
          </p:cNvPr>
          <p:cNvSpPr txBox="1"/>
          <p:nvPr/>
        </p:nvSpPr>
        <p:spPr>
          <a:xfrm>
            <a:off x="0" y="1207118"/>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B9646F15-9757-E74A-85BA-84F24D11D66C}"/>
              </a:ext>
            </a:extLst>
          </p:cNvPr>
          <p:cNvSpPr txBox="1"/>
          <p:nvPr/>
        </p:nvSpPr>
        <p:spPr>
          <a:xfrm>
            <a:off x="6193086" y="1207118"/>
            <a:ext cx="4432580" cy="659219"/>
          </a:xfrm>
          <a:prstGeom prst="rect">
            <a:avLst/>
          </a:prstGeom>
          <a:noFill/>
          <a:ln>
            <a:noFill/>
          </a:ln>
        </p:spPr>
        <p:txBody>
          <a:bodyPr anchor="b"/>
          <a:lstStyle/>
          <a:p>
            <a:pPr algn="ctr">
              <a:spcBef>
                <a:spcPts val="1001"/>
              </a:spcBef>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OBJETO DE APURAÇÃO</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TextShape 2"/>
          <p:cNvSpPr txBox="1"/>
          <p:nvPr/>
        </p:nvSpPr>
        <p:spPr>
          <a:xfrm>
            <a:off x="2324093" y="1924293"/>
            <a:ext cx="7094520" cy="4624560"/>
          </a:xfrm>
          <a:prstGeom prst="rect">
            <a:avLst/>
          </a:prstGeom>
          <a:noFill/>
          <a:ln>
            <a:noFill/>
          </a:ln>
        </p:spPr>
        <p:txBody>
          <a:bodyPr/>
          <a:lstStyle/>
          <a:p>
            <a:pPr algn="just">
              <a:spcBef>
                <a:spcPts val="1001"/>
              </a:spcBef>
            </a:pPr>
            <a:r>
              <a:rPr lang="pt-BR" sz="2400" spc="-1" dirty="0">
                <a:solidFill>
                  <a:srgbClr val="1F4E79"/>
                </a:solidFill>
                <a:uFill>
                  <a:solidFill>
                    <a:srgbClr val="FFFFFF"/>
                  </a:solidFill>
                </a:uFill>
                <a:latin typeface="Calibri"/>
              </a:rPr>
              <a:t>“Desvio </a:t>
            </a:r>
            <a:r>
              <a:rPr lang="pt-BR" sz="2400" spc="-1" dirty="0" err="1">
                <a:solidFill>
                  <a:srgbClr val="1F4E79"/>
                </a:solidFill>
                <a:uFill>
                  <a:solidFill>
                    <a:srgbClr val="FFFFFF"/>
                  </a:solidFill>
                </a:uFill>
                <a:latin typeface="Calibri"/>
              </a:rPr>
              <a:t>ds</a:t>
            </a:r>
            <a:r>
              <a:rPr lang="pt-BR" sz="2400" spc="-1" dirty="0">
                <a:solidFill>
                  <a:srgbClr val="1F4E79"/>
                </a:solidFill>
                <a:uFill>
                  <a:solidFill>
                    <a:srgbClr val="FFFFFF"/>
                  </a:solidFill>
                </a:uFill>
                <a:latin typeface="Calibri"/>
              </a:rPr>
              <a:t> recurso do IGD M Bolsa </a:t>
            </a:r>
            <a:r>
              <a:rPr lang="pt-BR" sz="2400" spc="-1" dirty="0" err="1">
                <a:solidFill>
                  <a:srgbClr val="1F4E79"/>
                </a:solidFill>
                <a:uFill>
                  <a:solidFill>
                    <a:srgbClr val="FFFFFF"/>
                  </a:solidFill>
                </a:uFill>
                <a:latin typeface="Calibri"/>
              </a:rPr>
              <a:t>Familia</a:t>
            </a:r>
            <a:r>
              <a:rPr lang="pt-BR" sz="2400" spc="-1" dirty="0">
                <a:solidFill>
                  <a:srgbClr val="1F4E79"/>
                </a:solidFill>
                <a:uFill>
                  <a:solidFill>
                    <a:srgbClr val="FFFFFF"/>
                  </a:solidFill>
                </a:uFill>
                <a:latin typeface="Calibri"/>
              </a:rPr>
              <a:t> pela Secretaria da </a:t>
            </a:r>
            <a:r>
              <a:rPr lang="pt-BR" sz="2400" spc="-1" dirty="0" err="1">
                <a:solidFill>
                  <a:srgbClr val="1F4E79"/>
                </a:solidFill>
                <a:uFill>
                  <a:solidFill>
                    <a:srgbClr val="FFFFFF"/>
                  </a:solidFill>
                </a:uFill>
                <a:latin typeface="Calibri"/>
              </a:rPr>
              <a:t>Assitencia</a:t>
            </a:r>
            <a:r>
              <a:rPr lang="pt-BR" sz="2400" spc="-1" dirty="0">
                <a:solidFill>
                  <a:srgbClr val="1F4E79"/>
                </a:solidFill>
                <a:uFill>
                  <a:solidFill>
                    <a:srgbClr val="FFFFFF"/>
                  </a:solidFill>
                </a:uFill>
                <a:latin typeface="Calibri"/>
              </a:rPr>
              <a:t> Social e primeira dama Maria XXXXXXX foram vários entre 2013 e 2016, por último um saque no mês de novembro de 2016 um saque de 42 mil sem que </a:t>
            </a:r>
            <a:r>
              <a:rPr lang="pt-BR" sz="2400" spc="-1" dirty="0" err="1">
                <a:solidFill>
                  <a:srgbClr val="1F4E79"/>
                </a:solidFill>
                <a:uFill>
                  <a:solidFill>
                    <a:srgbClr val="FFFFFF"/>
                  </a:solidFill>
                </a:uFill>
                <a:latin typeface="Calibri"/>
              </a:rPr>
              <a:t>houvese</a:t>
            </a:r>
            <a:r>
              <a:rPr lang="pt-BR" sz="2400" spc="-1" dirty="0">
                <a:solidFill>
                  <a:srgbClr val="1F4E79"/>
                </a:solidFill>
                <a:uFill>
                  <a:solidFill>
                    <a:srgbClr val="FFFFFF"/>
                  </a:solidFill>
                </a:uFill>
                <a:latin typeface="Calibri"/>
              </a:rPr>
              <a:t> despesas que </a:t>
            </a:r>
            <a:r>
              <a:rPr lang="pt-BR" sz="2400" spc="-1" dirty="0" err="1">
                <a:solidFill>
                  <a:srgbClr val="1F4E79"/>
                </a:solidFill>
                <a:uFill>
                  <a:solidFill>
                    <a:srgbClr val="FFFFFF"/>
                  </a:solidFill>
                </a:uFill>
                <a:latin typeface="Calibri"/>
              </a:rPr>
              <a:t>justificases</a:t>
            </a:r>
            <a:r>
              <a:rPr lang="pt-BR" sz="2400" spc="-1" dirty="0">
                <a:solidFill>
                  <a:srgbClr val="1F4E79"/>
                </a:solidFill>
                <a:uFill>
                  <a:solidFill>
                    <a:srgbClr val="FFFFFF"/>
                  </a:solidFill>
                </a:uFill>
                <a:latin typeface="Calibri"/>
              </a:rPr>
              <a:t> pra esse </a:t>
            </a:r>
            <a:r>
              <a:rPr lang="pt-BR" sz="2400" spc="-1" dirty="0" err="1">
                <a:solidFill>
                  <a:srgbClr val="1F4E79"/>
                </a:solidFill>
                <a:uFill>
                  <a:solidFill>
                    <a:srgbClr val="FFFFFF"/>
                  </a:solidFill>
                </a:uFill>
                <a:latin typeface="Calibri"/>
              </a:rPr>
              <a:t>pereiodo</a:t>
            </a:r>
            <a:r>
              <a:rPr lang="pt-BR" sz="2400" spc="-1" dirty="0">
                <a:solidFill>
                  <a:srgbClr val="1F4E79"/>
                </a:solidFill>
                <a:uFill>
                  <a:solidFill>
                    <a:srgbClr val="FFFFFF"/>
                  </a:solidFill>
                </a:uFill>
                <a:latin typeface="Calibri"/>
              </a:rPr>
              <a:t>, roubo </a:t>
            </a:r>
            <a:r>
              <a:rPr lang="pt-BR" sz="2400" spc="-1" dirty="0" err="1">
                <a:solidFill>
                  <a:srgbClr val="1F4E79"/>
                </a:solidFill>
                <a:uFill>
                  <a:solidFill>
                    <a:srgbClr val="FFFFFF"/>
                  </a:solidFill>
                </a:uFill>
                <a:latin typeface="Calibri"/>
              </a:rPr>
              <a:t>ants</a:t>
            </a:r>
            <a:r>
              <a:rPr lang="pt-BR" sz="2400" spc="-1" dirty="0">
                <a:solidFill>
                  <a:srgbClr val="1F4E79"/>
                </a:solidFill>
                <a:uFill>
                  <a:solidFill>
                    <a:srgbClr val="FFFFFF"/>
                  </a:solidFill>
                </a:uFill>
                <a:latin typeface="Calibri"/>
              </a:rPr>
              <a:t> de sair da administração, contabilizados todos esses anos com notas fria adquiridas em XXXXXX e com </a:t>
            </a:r>
            <a:r>
              <a:rPr lang="pt-BR" sz="2400" spc="-1" dirty="0" err="1">
                <a:solidFill>
                  <a:srgbClr val="1F4E79"/>
                </a:solidFill>
                <a:uFill>
                  <a:solidFill>
                    <a:srgbClr val="FFFFFF"/>
                  </a:solidFill>
                </a:uFill>
                <a:latin typeface="Calibri"/>
              </a:rPr>
              <a:t>foncedor</a:t>
            </a:r>
            <a:r>
              <a:rPr lang="pt-BR" sz="2400" spc="-1" dirty="0">
                <a:solidFill>
                  <a:srgbClr val="1F4E79"/>
                </a:solidFill>
                <a:uFill>
                  <a:solidFill>
                    <a:srgbClr val="FFFFFF"/>
                  </a:solidFill>
                </a:uFill>
                <a:latin typeface="Calibri"/>
              </a:rPr>
              <a:t> local, XXXXXXX, </a:t>
            </a:r>
            <a:r>
              <a:rPr lang="pt-BR" sz="2400" spc="-1" dirty="0" err="1">
                <a:solidFill>
                  <a:srgbClr val="1F4E79"/>
                </a:solidFill>
                <a:uFill>
                  <a:solidFill>
                    <a:srgbClr val="FFFFFF"/>
                  </a:solidFill>
                </a:uFill>
                <a:latin typeface="Calibri"/>
              </a:rPr>
              <a:t>od</a:t>
            </a:r>
            <a:r>
              <a:rPr lang="pt-BR" sz="2400" spc="-1" dirty="0">
                <a:solidFill>
                  <a:srgbClr val="1F4E79"/>
                </a:solidFill>
                <a:uFill>
                  <a:solidFill>
                    <a:srgbClr val="FFFFFF"/>
                  </a:solidFill>
                </a:uFill>
                <a:latin typeface="Calibri"/>
              </a:rPr>
              <a:t> projetos pra gastos feitos pela funcionaria Ana XXXXXX e as falsas </a:t>
            </a:r>
            <a:r>
              <a:rPr lang="pt-BR" sz="2400" spc="-1" dirty="0" err="1">
                <a:solidFill>
                  <a:srgbClr val="1F4E79"/>
                </a:solidFill>
                <a:uFill>
                  <a:solidFill>
                    <a:srgbClr val="FFFFFF"/>
                  </a:solidFill>
                </a:uFill>
                <a:latin typeface="Calibri"/>
              </a:rPr>
              <a:t>pretações</a:t>
            </a:r>
            <a:r>
              <a:rPr lang="pt-BR" sz="2400" spc="-1" dirty="0">
                <a:solidFill>
                  <a:srgbClr val="1F4E79"/>
                </a:solidFill>
                <a:uFill>
                  <a:solidFill>
                    <a:srgbClr val="FFFFFF"/>
                  </a:solidFill>
                </a:uFill>
                <a:latin typeface="Calibri"/>
              </a:rPr>
              <a:t> de contas pela Assistente </a:t>
            </a:r>
            <a:r>
              <a:rPr lang="pt-BR" sz="2400" spc="-1" dirty="0" err="1">
                <a:solidFill>
                  <a:srgbClr val="1F4E79"/>
                </a:solidFill>
                <a:uFill>
                  <a:solidFill>
                    <a:srgbClr val="FFFFFF"/>
                  </a:solidFill>
                </a:uFill>
                <a:latin typeface="Calibri"/>
              </a:rPr>
              <a:t>Socail</a:t>
            </a:r>
            <a:r>
              <a:rPr lang="pt-BR" sz="2400" spc="-1" dirty="0">
                <a:solidFill>
                  <a:srgbClr val="1F4E79"/>
                </a:solidFill>
                <a:uFill>
                  <a:solidFill>
                    <a:srgbClr val="FFFFFF"/>
                  </a:solidFill>
                </a:uFill>
                <a:latin typeface="Calibri"/>
              </a:rPr>
              <a:t> Juliana XXXXXX. essa é a </a:t>
            </a:r>
            <a:r>
              <a:rPr lang="pt-BR" sz="2400" spc="-1" dirty="0" err="1">
                <a:solidFill>
                  <a:srgbClr val="1F4E79"/>
                </a:solidFill>
                <a:uFill>
                  <a:solidFill>
                    <a:srgbClr val="FFFFFF"/>
                  </a:solidFill>
                </a:uFill>
                <a:latin typeface="Calibri"/>
              </a:rPr>
              <a:t>segun</a:t>
            </a:r>
            <a:r>
              <a:rPr lang="pt-BR" sz="2400" spc="-1" dirty="0">
                <a:solidFill>
                  <a:srgbClr val="1F4E79"/>
                </a:solidFill>
                <a:uFill>
                  <a:solidFill>
                    <a:srgbClr val="FFFFFF"/>
                  </a:solidFill>
                </a:uFill>
                <a:latin typeface="Calibri"/>
              </a:rPr>
              <a:t> vez que faço essa denuncia! Houve desvios no outros </a:t>
            </a:r>
            <a:r>
              <a:rPr lang="pt-BR" sz="2400" spc="-1" dirty="0" err="1">
                <a:solidFill>
                  <a:srgbClr val="1F4E79"/>
                </a:solidFill>
                <a:uFill>
                  <a:solidFill>
                    <a:srgbClr val="FFFFFF"/>
                  </a:solidFill>
                </a:uFill>
                <a:latin typeface="Calibri"/>
              </a:rPr>
              <a:t>benficios</a:t>
            </a:r>
            <a:r>
              <a:rPr lang="pt-BR" sz="2400" spc="-1" dirty="0">
                <a:solidFill>
                  <a:srgbClr val="1F4E79"/>
                </a:solidFill>
                <a:uFill>
                  <a:solidFill>
                    <a:srgbClr val="FFFFFF"/>
                  </a:solidFill>
                </a:uFill>
                <a:latin typeface="Calibri"/>
              </a:rPr>
              <a:t>, serviços </a:t>
            </a:r>
            <a:r>
              <a:rPr lang="pt-BR" sz="2400" spc="-1" dirty="0" err="1">
                <a:solidFill>
                  <a:srgbClr val="1F4E79"/>
                </a:solidFill>
                <a:uFill>
                  <a:solidFill>
                    <a:srgbClr val="FFFFFF"/>
                  </a:solidFill>
                </a:uFill>
                <a:latin typeface="Calibri"/>
              </a:rPr>
              <a:t>fantamas</a:t>
            </a:r>
            <a:r>
              <a:rPr lang="pt-BR" sz="2400" spc="-1" dirty="0">
                <a:solidFill>
                  <a:srgbClr val="1F4E79"/>
                </a:solidFill>
                <a:uFill>
                  <a:solidFill>
                    <a:srgbClr val="FFFFFF"/>
                  </a:solidFill>
                </a:uFill>
                <a:latin typeface="Calibri"/>
              </a:rPr>
              <a:t> e notas frias em todos!”</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AC86388D-D345-A84A-9B85-909240887CA3}"/>
              </a:ext>
            </a:extLst>
          </p:cNvPr>
          <p:cNvSpPr txBox="1"/>
          <p:nvPr/>
        </p:nvSpPr>
        <p:spPr>
          <a:xfrm>
            <a:off x="0" y="1306696"/>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8A229677-FEC7-9A49-8993-5EACBED8599C}"/>
              </a:ext>
            </a:extLst>
          </p:cNvPr>
          <p:cNvSpPr txBox="1"/>
          <p:nvPr/>
        </p:nvSpPr>
        <p:spPr>
          <a:xfrm>
            <a:off x="4926765" y="1320593"/>
            <a:ext cx="4491848" cy="659219"/>
          </a:xfrm>
          <a:prstGeom prst="rect">
            <a:avLst/>
          </a:prstGeom>
          <a:noFill/>
          <a:ln>
            <a:noFill/>
          </a:ln>
        </p:spPr>
        <p:txBody>
          <a:bodyPr anchor="b"/>
          <a:lstStyle/>
          <a:p>
            <a:pPr>
              <a:lnSpc>
                <a:spcPct val="100000"/>
              </a:lnSpc>
            </a:pP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APURAÇÃO PELA AUDITORIA</a:t>
            </a:r>
            <a:endPar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TextShape 2"/>
          <p:cNvSpPr txBox="1"/>
          <p:nvPr/>
        </p:nvSpPr>
        <p:spPr>
          <a:xfrm>
            <a:off x="2332560" y="1941227"/>
            <a:ext cx="7094520" cy="4624560"/>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“Alguma providência precisa ser tomada na Superintendência de Tecnologia da Informação no que tange a pessoa do gestor XXXXXX. O comportamento deste cidadão perante as mulheres é simplesmente deplorável. Sempre fazendo comentários indiscretos, solicitando reuniões a porta fechadas sempre com mulheres, forçando cumprimentos de forma mais próxima, sendo indiscreto nos comentários. É muito desrespeito numa Superintendência que já possui tanto trabalho a ser feito ainda termos, nós mulheres, que passar por um constrangimento deste e uma conduta imprópria caracterizada por investidas insistentes a cada mulher da STI. Alguma providência precisa ser tomada em relação a esse senhor desqualificado e assediador de mulheres na Superintendência de Tecnologia da Informação e provavelmente deve manter o mesmo comportamento com outras mulheres da instituição.”</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D19AE648-C937-7443-BC4F-338A4EFDE2F4}"/>
              </a:ext>
            </a:extLst>
          </p:cNvPr>
          <p:cNvSpPr txBox="1"/>
          <p:nvPr/>
        </p:nvSpPr>
        <p:spPr>
          <a:xfrm>
            <a:off x="4309534" y="1376110"/>
            <a:ext cx="5202213" cy="659219"/>
          </a:xfrm>
          <a:prstGeom prst="rect">
            <a:avLst/>
          </a:prstGeom>
          <a:noFill/>
          <a:ln>
            <a:noFill/>
          </a:ln>
        </p:spPr>
        <p:txBody>
          <a:bodyPr anchor="b"/>
          <a:lstStyle/>
          <a:p>
            <a:pPr>
              <a:lnSpc>
                <a:spcPct val="100000"/>
              </a:lnSpc>
            </a:pP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APURAÇÃO PELA CORREGEDORIA</a:t>
            </a:r>
            <a:endPar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
        <p:nvSpPr>
          <p:cNvPr id="5" name="TextShape 1">
            <a:extLst>
              <a:ext uri="{FF2B5EF4-FFF2-40B4-BE49-F238E27FC236}">
                <a16:creationId xmlns:a16="http://schemas.microsoft.com/office/drawing/2014/main" id="{B1B30834-76DA-5641-8A73-8F480EBDCFCB}"/>
              </a:ext>
            </a:extLst>
          </p:cNvPr>
          <p:cNvSpPr txBox="1"/>
          <p:nvPr/>
        </p:nvSpPr>
        <p:spPr>
          <a:xfrm>
            <a:off x="0" y="1342921"/>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TextShape 2"/>
          <p:cNvSpPr txBox="1"/>
          <p:nvPr/>
        </p:nvSpPr>
        <p:spPr>
          <a:xfrm>
            <a:off x="2959094" y="2560041"/>
            <a:ext cx="7094520" cy="3107266"/>
          </a:xfrm>
          <a:prstGeom prst="rect">
            <a:avLst/>
          </a:prstGeom>
          <a:noFill/>
          <a:ln>
            <a:noFill/>
          </a:ln>
        </p:spPr>
        <p:txBody>
          <a:bodyPr/>
          <a:lstStyle/>
          <a:p>
            <a:pPr algn="just">
              <a:spcBef>
                <a:spcPts val="1001"/>
              </a:spcBef>
            </a:pPr>
            <a:r>
              <a:rPr lang="pt-BR" sz="2400" spc="-1" dirty="0">
                <a:solidFill>
                  <a:srgbClr val="1F4E79"/>
                </a:solidFill>
                <a:uFill>
                  <a:solidFill>
                    <a:srgbClr val="FFFFFF"/>
                  </a:solidFill>
                </a:uFill>
                <a:latin typeface="Calibri"/>
              </a:rPr>
              <a:t>“Quero denunciar o servidor </a:t>
            </a:r>
            <a:r>
              <a:rPr lang="pt-BR" sz="2400" spc="-1" dirty="0" err="1">
                <a:solidFill>
                  <a:srgbClr val="1F4E79"/>
                </a:solidFill>
                <a:uFill>
                  <a:solidFill>
                    <a:srgbClr val="FFFFFF"/>
                  </a:solidFill>
                </a:uFill>
                <a:latin typeface="Calibri"/>
              </a:rPr>
              <a:t>xxxx</a:t>
            </a:r>
            <a:r>
              <a:rPr lang="pt-BR" sz="2400" spc="-1" dirty="0">
                <a:solidFill>
                  <a:srgbClr val="1F4E79"/>
                </a:solidFill>
                <a:uFill>
                  <a:solidFill>
                    <a:srgbClr val="FFFFFF"/>
                  </a:solidFill>
                </a:uFill>
                <a:latin typeface="Calibri"/>
              </a:rPr>
              <a:t>, lotado na </a:t>
            </a:r>
            <a:r>
              <a:rPr lang="pt-BR" sz="2400" spc="-1" dirty="0" err="1">
                <a:solidFill>
                  <a:srgbClr val="1F4E79"/>
                </a:solidFill>
                <a:uFill>
                  <a:solidFill>
                    <a:srgbClr val="FFFFFF"/>
                  </a:solidFill>
                </a:uFill>
                <a:latin typeface="Calibri"/>
              </a:rPr>
              <a:t>yyyyy</a:t>
            </a:r>
            <a:r>
              <a:rPr lang="pt-BR" sz="2400" spc="-1" dirty="0">
                <a:solidFill>
                  <a:srgbClr val="1F4E79"/>
                </a:solidFill>
                <a:uFill>
                  <a:solidFill>
                    <a:srgbClr val="FFFFFF"/>
                  </a:solidFill>
                </a:uFill>
                <a:latin typeface="Calibri"/>
              </a:rPr>
              <a:t>, que fica toda hora pedindo dinheiro emprestado para os colegas. Pior, ele não paga os empréstimos. E ainda por cima temos que ficar atendendo um monte de ligações de pessoas cobrando dívidas dele. Chegou ao ponto dele ter desligado o telefone para não receber mais ligações, pode? Esta situação está atrapalhando o bom andamento do serviço. Peço providências.” </a:t>
            </a:r>
            <a:endParaRPr lang="pt-BR" sz="3200" spc="-1" dirty="0">
              <a:solidFill>
                <a:srgbClr val="000000"/>
              </a:solidFill>
              <a:uFill>
                <a:solidFill>
                  <a:srgbClr val="FFFFFF"/>
                </a:solidFill>
              </a:uFill>
              <a:latin typeface="Arial"/>
            </a:endParaRPr>
          </a:p>
          <a:p>
            <a:pPr algn="ctr">
              <a:spcBef>
                <a:spcPts val="1001"/>
              </a:spcBef>
            </a:pPr>
            <a:r>
              <a:rPr lang="pt-BR" sz="2400" spc="-1" dirty="0">
                <a:solidFill>
                  <a:srgbClr val="000000"/>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1FD4B272-C9F5-F24B-B5ED-045BDAB88DEC}"/>
              </a:ext>
            </a:extLst>
          </p:cNvPr>
          <p:cNvSpPr txBox="1"/>
          <p:nvPr/>
        </p:nvSpPr>
        <p:spPr>
          <a:xfrm>
            <a:off x="3608914" y="1706311"/>
            <a:ext cx="5794880" cy="659219"/>
          </a:xfrm>
          <a:prstGeom prst="rect">
            <a:avLst/>
          </a:prstGeom>
          <a:noFill/>
          <a:ln>
            <a:noFill/>
          </a:ln>
        </p:spPr>
        <p:txBody>
          <a:bodyPr anchor="b"/>
          <a:lstStyle/>
          <a:p>
            <a:pPr>
              <a:lnSpc>
                <a:spcPct val="100000"/>
              </a:lnSpc>
            </a:pP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APURAÇÃO PELA COMISSÃO DE ÉTICA</a:t>
            </a:r>
            <a:endPar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
        <p:nvSpPr>
          <p:cNvPr id="5" name="TextShape 1">
            <a:extLst>
              <a:ext uri="{FF2B5EF4-FFF2-40B4-BE49-F238E27FC236}">
                <a16:creationId xmlns:a16="http://schemas.microsoft.com/office/drawing/2014/main" id="{ECF568FD-8C38-1F45-A3A3-1A2A9B064F85}"/>
              </a:ext>
            </a:extLst>
          </p:cNvPr>
          <p:cNvSpPr txBox="1"/>
          <p:nvPr/>
        </p:nvSpPr>
        <p:spPr>
          <a:xfrm>
            <a:off x="0" y="1190693"/>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extShape 2"/>
          <p:cNvSpPr txBox="1"/>
          <p:nvPr/>
        </p:nvSpPr>
        <p:spPr>
          <a:xfrm>
            <a:off x="1061156" y="2421467"/>
            <a:ext cx="9737938" cy="3674533"/>
          </a:xfrm>
          <a:prstGeom prst="rect">
            <a:avLst/>
          </a:prstGeom>
          <a:noFill/>
          <a:ln>
            <a:noFill/>
          </a:ln>
        </p:spPr>
        <p:txBody>
          <a:bodyPr/>
          <a:lstStyle/>
          <a:p>
            <a:pPr algn="just">
              <a:spcBef>
                <a:spcPts val="1001"/>
              </a:spcBef>
            </a:pPr>
            <a:endParaRPr lang="pt-BR" sz="10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200" spc="-1" dirty="0">
                <a:solidFill>
                  <a:srgbClr val="1F4E79"/>
                </a:solidFill>
                <a:uFill>
                  <a:solidFill>
                    <a:srgbClr val="FFFFFF"/>
                  </a:solidFill>
                </a:uFill>
                <a:latin typeface="Calibri"/>
              </a:rPr>
              <a:t>Por desconhecimento do usuário, algumas vezes denúncias são encaminhadas para órgão que não tem competência para apurar os fatos. </a:t>
            </a:r>
          </a:p>
          <a:p>
            <a:pPr marL="343080" indent="-342720" algn="just">
              <a:spcBef>
                <a:spcPts val="1001"/>
              </a:spcBef>
              <a:buClr>
                <a:srgbClr val="1F4E79"/>
              </a:buClr>
              <a:buFont typeface="Arial"/>
              <a:buChar char="•"/>
            </a:pPr>
            <a:endParaRPr lang="pt-BR" sz="8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200" spc="-1" dirty="0">
                <a:solidFill>
                  <a:schemeClr val="accent1">
                    <a:lumMod val="75000"/>
                  </a:schemeClr>
                </a:solidFill>
                <a:uFill>
                  <a:solidFill>
                    <a:srgbClr val="FFFFFF"/>
                  </a:solidFill>
                </a:uFill>
                <a:latin typeface="Calibri"/>
              </a:rPr>
              <a:t>Neste caso, a ouvidoria deverá fazer o encaminhamento para o órgão competente, conforme a </a:t>
            </a:r>
            <a:r>
              <a:rPr lang="pt-BR" sz="2200" dirty="0">
                <a:solidFill>
                  <a:schemeClr val="accent1">
                    <a:lumMod val="75000"/>
                  </a:schemeClr>
                </a:solidFill>
                <a:latin typeface="Calibri" panose="020F0502020204030204" pitchFamily="34" charset="0"/>
                <a:cs typeface="Calibri" panose="020F0502020204030204" pitchFamily="34" charset="0"/>
              </a:rPr>
              <a:t>Instrução Normativa OGU nº 05/2018, §3º do art. 9º.</a:t>
            </a:r>
            <a:endParaRPr lang="en-US" sz="2200" spc="-1" dirty="0">
              <a:solidFill>
                <a:schemeClr val="accent1">
                  <a:lumMod val="75000"/>
                </a:schemeClr>
              </a:solidFill>
              <a:uFill>
                <a:solidFill>
                  <a:srgbClr val="FFFFFF"/>
                </a:solidFill>
              </a:uFill>
              <a:latin typeface="Calibri" panose="020F0502020204030204" pitchFamily="34" charset="0"/>
              <a:cs typeface="Calibri" panose="020F0502020204030204" pitchFamily="34" charset="0"/>
            </a:endParaRPr>
          </a:p>
          <a:p>
            <a:pPr marL="360" algn="just">
              <a:spcBef>
                <a:spcPts val="1001"/>
              </a:spcBef>
              <a:buClr>
                <a:srgbClr val="1F4E79"/>
              </a:buClr>
            </a:pPr>
            <a:endParaRPr lang="pt-BR" sz="8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200" spc="-1" dirty="0">
                <a:solidFill>
                  <a:srgbClr val="1F4E79"/>
                </a:solidFill>
                <a:uFill>
                  <a:solidFill>
                    <a:srgbClr val="FFFFFF"/>
                  </a:solidFill>
                </a:uFill>
                <a:latin typeface="Calibri"/>
              </a:rPr>
              <a:t>No Poder Executivo Federal, por meio do </a:t>
            </a:r>
            <a:r>
              <a:rPr lang="pt-BR" sz="2200" b="1" spc="-1" dirty="0">
                <a:solidFill>
                  <a:srgbClr val="1F4E79"/>
                </a:solidFill>
                <a:uFill>
                  <a:solidFill>
                    <a:srgbClr val="FFFFFF"/>
                  </a:solidFill>
                </a:uFill>
                <a:latin typeface="Calibri"/>
              </a:rPr>
              <a:t>Fala.BR</a:t>
            </a:r>
            <a:r>
              <a:rPr lang="pt-BR" sz="2200" spc="-1" dirty="0">
                <a:solidFill>
                  <a:srgbClr val="1F4E79"/>
                </a:solidFill>
                <a:uFill>
                  <a:solidFill>
                    <a:srgbClr val="FFFFFF"/>
                  </a:solidFill>
                </a:uFill>
                <a:latin typeface="Calibri"/>
              </a:rPr>
              <a:t>, é possível encaminhar automaticamente a manifestação para o órgão que detém a competência de apuração. </a:t>
            </a:r>
            <a:endParaRPr lang="pt-BR" sz="2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B193AF19-47EC-E644-882B-545A1154F794}"/>
              </a:ext>
            </a:extLst>
          </p:cNvPr>
          <p:cNvSpPr txBox="1"/>
          <p:nvPr/>
        </p:nvSpPr>
        <p:spPr>
          <a:xfrm>
            <a:off x="0" y="1304733"/>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D4A0EE71-9431-D44A-A98F-3BAE504A9F7A}"/>
              </a:ext>
            </a:extLst>
          </p:cNvPr>
          <p:cNvSpPr txBox="1"/>
          <p:nvPr/>
        </p:nvSpPr>
        <p:spPr>
          <a:xfrm>
            <a:off x="7666147" y="1132996"/>
            <a:ext cx="3132947" cy="659219"/>
          </a:xfrm>
          <a:prstGeom prst="rect">
            <a:avLst/>
          </a:prstGeom>
          <a:noFill/>
          <a:ln>
            <a:noFill/>
          </a:ln>
        </p:spPr>
        <p:txBody>
          <a:bodyPr anchor="b"/>
          <a:lstStyle/>
          <a:p>
            <a:pPr algn="ctr">
              <a:spcBef>
                <a:spcPts val="1001"/>
              </a:spcBef>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COMPETÊNCIA</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TextShape 2"/>
          <p:cNvSpPr txBox="1"/>
          <p:nvPr/>
        </p:nvSpPr>
        <p:spPr>
          <a:xfrm>
            <a:off x="2040467" y="1862668"/>
            <a:ext cx="7857066" cy="4707466"/>
          </a:xfrm>
          <a:prstGeom prst="rect">
            <a:avLst/>
          </a:prstGeom>
          <a:noFill/>
          <a:ln>
            <a:noFill/>
          </a:ln>
        </p:spPr>
        <p:txBody>
          <a:bodyPr/>
          <a:lstStyle/>
          <a:p>
            <a:pPr algn="just">
              <a:spcBef>
                <a:spcPts val="1001"/>
              </a:spcBef>
            </a:pPr>
            <a:r>
              <a:rPr lang="pt-BR" sz="2400" spc="-1" dirty="0">
                <a:solidFill>
                  <a:srgbClr val="1F4E79"/>
                </a:solidFill>
                <a:uFill>
                  <a:solidFill>
                    <a:srgbClr val="FFFFFF"/>
                  </a:solidFill>
                </a:uFill>
                <a:latin typeface="Calibri"/>
              </a:rPr>
              <a:t>“Tenho informações de que uma mulher de nome FERNANDA XXXXXXXX, residente em São Bernardo do Campo, SP, à Rua XXXXX nº YYY, bairro XXXXXXX, CEP XXXXX-200, ela recebe o bolsa família, porém, ela trabalha, o pai dela é autônomo (pedreiro), a mãe dela, dona Solange, trabalha em indústria há muitos anos (é registrada), o pai do filho dela paga pensão ao filho, enfim, ela tem uma rede de proteção que não justifica receber o benefício. Ela nasceu em 12/06/19XX.</a:t>
            </a:r>
            <a:endParaRPr lang="pt-BR" sz="3200" spc="-1" dirty="0">
              <a:solidFill>
                <a:srgbClr val="000000"/>
              </a:solidFill>
              <a:uFill>
                <a:solidFill>
                  <a:srgbClr val="FFFFFF"/>
                </a:solidFill>
              </a:uFill>
              <a:latin typeface="Arial"/>
            </a:endParaRPr>
          </a:p>
          <a:p>
            <a:pPr algn="just">
              <a:spcBef>
                <a:spcPts val="1001"/>
              </a:spcBef>
            </a:pPr>
            <a:r>
              <a:rPr lang="pt-BR" sz="2400" spc="-1" dirty="0">
                <a:solidFill>
                  <a:srgbClr val="1F4E79"/>
                </a:solidFill>
                <a:uFill>
                  <a:solidFill>
                    <a:srgbClr val="FFFFFF"/>
                  </a:solidFill>
                </a:uFill>
                <a:latin typeface="Calibri"/>
              </a:rPr>
              <a:t>Ela tem um filho que se chama XXXXXX, de 6 anos de idade. Ela mora com o pai e a mãe que possui casa própria (sem escritura). Vejam o </a:t>
            </a:r>
            <a:r>
              <a:rPr lang="pt-BR" sz="2400" spc="-1" dirty="0" err="1">
                <a:solidFill>
                  <a:srgbClr val="1F4E79"/>
                </a:solidFill>
                <a:uFill>
                  <a:solidFill>
                    <a:srgbClr val="FFFFFF"/>
                  </a:solidFill>
                </a:uFill>
                <a:latin typeface="Calibri"/>
              </a:rPr>
              <a:t>facebook</a:t>
            </a:r>
            <a:r>
              <a:rPr lang="pt-BR" sz="2400" spc="-1" dirty="0">
                <a:solidFill>
                  <a:srgbClr val="1F4E79"/>
                </a:solidFill>
                <a:uFill>
                  <a:solidFill>
                    <a:srgbClr val="FFFFFF"/>
                  </a:solidFill>
                </a:uFill>
                <a:latin typeface="Calibri"/>
              </a:rPr>
              <a:t> dela em - https://www.facebook.com/</a:t>
            </a:r>
            <a:r>
              <a:rPr lang="pt-BR" sz="2400" spc="-1" dirty="0" err="1">
                <a:solidFill>
                  <a:srgbClr val="1F4E79"/>
                </a:solidFill>
                <a:uFill>
                  <a:solidFill>
                    <a:srgbClr val="FFFFFF"/>
                  </a:solidFill>
                </a:uFill>
                <a:latin typeface="Calibri"/>
              </a:rPr>
              <a:t>profile.php?id</a:t>
            </a:r>
            <a:r>
              <a:rPr lang="pt-BR" sz="2400" spc="-1" dirty="0">
                <a:solidFill>
                  <a:srgbClr val="1F4E79"/>
                </a:solidFill>
                <a:uFill>
                  <a:solidFill>
                    <a:srgbClr val="FFFFFF"/>
                  </a:solidFill>
                </a:uFill>
                <a:latin typeface="Calibri"/>
              </a:rPr>
              <a:t>=XXXXXXXX</a:t>
            </a:r>
            <a:r>
              <a:rPr lang="pt-BR" sz="2400" spc="-1" dirty="0">
                <a:solidFill>
                  <a:srgbClr val="000000"/>
                </a:solidFill>
                <a:uFill>
                  <a:solidFill>
                    <a:srgbClr val="FFFFFF"/>
                  </a:solidFill>
                </a:uFill>
                <a:latin typeface="Calibri"/>
              </a:rPr>
              <a:t>”</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1637322B-316F-1C45-AD6B-B367B378026F}"/>
              </a:ext>
            </a:extLst>
          </p:cNvPr>
          <p:cNvSpPr txBox="1"/>
          <p:nvPr/>
        </p:nvSpPr>
        <p:spPr>
          <a:xfrm>
            <a:off x="0" y="1286226"/>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E15DF851-BFAE-E64C-A272-C32FF81CDA84}"/>
              </a:ext>
            </a:extLst>
          </p:cNvPr>
          <p:cNvSpPr txBox="1"/>
          <p:nvPr/>
        </p:nvSpPr>
        <p:spPr>
          <a:xfrm>
            <a:off x="6430986" y="1272364"/>
            <a:ext cx="3407280" cy="659219"/>
          </a:xfrm>
          <a:prstGeom prst="rect">
            <a:avLst/>
          </a:prstGeom>
          <a:noFill/>
          <a:ln>
            <a:noFill/>
          </a:ln>
        </p:spPr>
        <p:txBody>
          <a:bodyPr anchor="b"/>
          <a:lstStyle/>
          <a:p>
            <a:pPr>
              <a:lnSpc>
                <a:spcPct val="100000"/>
              </a:lnSpc>
            </a:pP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APURAÇÃO PELA CGU</a:t>
            </a:r>
            <a:endPar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TextShape 2"/>
          <p:cNvSpPr txBox="1"/>
          <p:nvPr/>
        </p:nvSpPr>
        <p:spPr>
          <a:xfrm>
            <a:off x="2417227" y="2904067"/>
            <a:ext cx="7094520" cy="3175001"/>
          </a:xfrm>
          <a:prstGeom prst="rect">
            <a:avLst/>
          </a:prstGeom>
          <a:noFill/>
          <a:ln>
            <a:noFill/>
          </a:ln>
        </p:spPr>
        <p:txBody>
          <a:bodyPr/>
          <a:lstStyle/>
          <a:p>
            <a:pPr algn="just">
              <a:spcBef>
                <a:spcPts val="1001"/>
              </a:spcBef>
            </a:pPr>
            <a:r>
              <a:rPr lang="pt-BR" sz="2800" spc="-1" dirty="0">
                <a:solidFill>
                  <a:srgbClr val="1F4E79"/>
                </a:solidFill>
                <a:uFill>
                  <a:solidFill>
                    <a:srgbClr val="FFFFFF"/>
                  </a:solidFill>
                </a:uFill>
                <a:latin typeface="Calibri"/>
              </a:rPr>
              <a:t>“estava parado num ponto </a:t>
            </a:r>
            <a:r>
              <a:rPr lang="pt-BR" sz="2800" spc="-1" dirty="0" err="1">
                <a:solidFill>
                  <a:srgbClr val="1F4E79"/>
                </a:solidFill>
                <a:uFill>
                  <a:solidFill>
                    <a:srgbClr val="FFFFFF"/>
                  </a:solidFill>
                </a:uFill>
                <a:latin typeface="Calibri"/>
              </a:rPr>
              <a:t>proximo</a:t>
            </a:r>
            <a:r>
              <a:rPr lang="pt-BR" sz="2800" spc="-1" dirty="0">
                <a:solidFill>
                  <a:srgbClr val="1F4E79"/>
                </a:solidFill>
                <a:uFill>
                  <a:solidFill>
                    <a:srgbClr val="FFFFFF"/>
                  </a:solidFill>
                </a:uFill>
                <a:latin typeface="Calibri"/>
              </a:rPr>
              <a:t> ao </a:t>
            </a:r>
            <a:r>
              <a:rPr lang="pt-BR" sz="2800" spc="-1" dirty="0" err="1">
                <a:solidFill>
                  <a:srgbClr val="1F4E79"/>
                </a:solidFill>
                <a:uFill>
                  <a:solidFill>
                    <a:srgbClr val="FFFFFF"/>
                  </a:solidFill>
                </a:uFill>
                <a:latin typeface="Calibri"/>
              </a:rPr>
              <a:t>cemiterio</a:t>
            </a:r>
            <a:r>
              <a:rPr lang="pt-BR" sz="2800" spc="-1" dirty="0">
                <a:solidFill>
                  <a:srgbClr val="1F4E79"/>
                </a:solidFill>
                <a:uFill>
                  <a:solidFill>
                    <a:srgbClr val="FFFFFF"/>
                  </a:solidFill>
                </a:uFill>
                <a:latin typeface="Calibri"/>
              </a:rPr>
              <a:t> do picanço quando veio um veiculo da placa nwa59XX veio e </a:t>
            </a:r>
            <a:r>
              <a:rPr lang="pt-BR" sz="2800" spc="-1" dirty="0" err="1">
                <a:solidFill>
                  <a:srgbClr val="1F4E79"/>
                </a:solidFill>
                <a:uFill>
                  <a:solidFill>
                    <a:srgbClr val="FFFFFF"/>
                  </a:solidFill>
                </a:uFill>
                <a:latin typeface="Calibri"/>
              </a:rPr>
              <a:t>colidio</a:t>
            </a:r>
            <a:r>
              <a:rPr lang="pt-BR" sz="2800" spc="-1" dirty="0">
                <a:solidFill>
                  <a:srgbClr val="1F4E79"/>
                </a:solidFill>
                <a:uFill>
                  <a:solidFill>
                    <a:srgbClr val="FFFFFF"/>
                  </a:solidFill>
                </a:uFill>
                <a:latin typeface="Calibri"/>
              </a:rPr>
              <a:t> com meu carro e saiu como se </a:t>
            </a:r>
            <a:r>
              <a:rPr lang="pt-BR" sz="2800" spc="-1" dirty="0" err="1">
                <a:solidFill>
                  <a:srgbClr val="1F4E79"/>
                </a:solidFill>
                <a:uFill>
                  <a:solidFill>
                    <a:srgbClr val="FFFFFF"/>
                  </a:solidFill>
                </a:uFill>
                <a:latin typeface="Calibri"/>
              </a:rPr>
              <a:t>nao</a:t>
            </a:r>
            <a:r>
              <a:rPr lang="pt-BR" sz="2800" spc="-1" dirty="0">
                <a:solidFill>
                  <a:srgbClr val="1F4E79"/>
                </a:solidFill>
                <a:uFill>
                  <a:solidFill>
                    <a:srgbClr val="FFFFFF"/>
                  </a:solidFill>
                </a:uFill>
                <a:latin typeface="Calibri"/>
              </a:rPr>
              <a:t> </a:t>
            </a:r>
            <a:r>
              <a:rPr lang="pt-BR" sz="2800" spc="-1" dirty="0" err="1">
                <a:solidFill>
                  <a:srgbClr val="1F4E79"/>
                </a:solidFill>
                <a:uFill>
                  <a:solidFill>
                    <a:srgbClr val="FFFFFF"/>
                  </a:solidFill>
                </a:uFill>
                <a:latin typeface="Calibri"/>
              </a:rPr>
              <a:t>tivese</a:t>
            </a:r>
            <a:r>
              <a:rPr lang="pt-BR" sz="2800" spc="-1" dirty="0">
                <a:solidFill>
                  <a:srgbClr val="1F4E79"/>
                </a:solidFill>
                <a:uFill>
                  <a:solidFill>
                    <a:srgbClr val="FFFFFF"/>
                  </a:solidFill>
                </a:uFill>
                <a:latin typeface="Calibri"/>
              </a:rPr>
              <a:t> </a:t>
            </a:r>
            <a:r>
              <a:rPr lang="pt-BR" sz="2800" spc="-1" dirty="0" err="1">
                <a:solidFill>
                  <a:srgbClr val="1F4E79"/>
                </a:solidFill>
                <a:uFill>
                  <a:solidFill>
                    <a:srgbClr val="FFFFFF"/>
                  </a:solidFill>
                </a:uFill>
                <a:latin typeface="Calibri"/>
              </a:rPr>
              <a:t>acontcido</a:t>
            </a:r>
            <a:r>
              <a:rPr lang="pt-BR" sz="2800" spc="-1" dirty="0">
                <a:solidFill>
                  <a:srgbClr val="1F4E79"/>
                </a:solidFill>
                <a:uFill>
                  <a:solidFill>
                    <a:srgbClr val="FFFFFF"/>
                  </a:solidFill>
                </a:uFill>
                <a:latin typeface="Calibri"/>
              </a:rPr>
              <a:t> nada mas fiquei com um grande </a:t>
            </a:r>
            <a:r>
              <a:rPr lang="pt-BR" sz="2800" spc="-1" dirty="0" err="1">
                <a:solidFill>
                  <a:srgbClr val="1F4E79"/>
                </a:solidFill>
                <a:uFill>
                  <a:solidFill>
                    <a:srgbClr val="FFFFFF"/>
                  </a:solidFill>
                </a:uFill>
                <a:latin typeface="Calibri"/>
              </a:rPr>
              <a:t>prejuiso</a:t>
            </a:r>
            <a:r>
              <a:rPr lang="pt-BR" sz="2800" spc="-1" dirty="0">
                <a:solidFill>
                  <a:srgbClr val="1F4E79"/>
                </a:solidFill>
                <a:uFill>
                  <a:solidFill>
                    <a:srgbClr val="FFFFFF"/>
                  </a:solidFill>
                </a:uFill>
                <a:latin typeface="Calibri"/>
              </a:rPr>
              <a:t> e o carro se </a:t>
            </a:r>
            <a:r>
              <a:rPr lang="pt-BR" sz="2800" spc="-1" dirty="0" err="1">
                <a:solidFill>
                  <a:srgbClr val="1F4E79"/>
                </a:solidFill>
                <a:uFill>
                  <a:solidFill>
                    <a:srgbClr val="FFFFFF"/>
                  </a:solidFill>
                </a:uFill>
                <a:latin typeface="Calibri"/>
              </a:rPr>
              <a:t>esvadiu</a:t>
            </a:r>
            <a:r>
              <a:rPr lang="pt-BR" sz="2800" spc="-1" dirty="0">
                <a:solidFill>
                  <a:srgbClr val="1F4E79"/>
                </a:solidFill>
                <a:uFill>
                  <a:solidFill>
                    <a:srgbClr val="FFFFFF"/>
                  </a:solidFill>
                </a:uFill>
                <a:latin typeface="Calibri"/>
              </a:rPr>
              <a:t> do local quando cheguei </a:t>
            </a:r>
            <a:r>
              <a:rPr lang="pt-BR" sz="2800" spc="-1" dirty="0" err="1">
                <a:solidFill>
                  <a:srgbClr val="1F4E79"/>
                </a:solidFill>
                <a:uFill>
                  <a:solidFill>
                    <a:srgbClr val="FFFFFF"/>
                  </a:solidFill>
                </a:uFill>
                <a:latin typeface="Calibri"/>
              </a:rPr>
              <a:t>ja</a:t>
            </a:r>
            <a:r>
              <a:rPr lang="pt-BR" sz="2800" spc="-1" dirty="0">
                <a:solidFill>
                  <a:srgbClr val="1F4E79"/>
                </a:solidFill>
                <a:uFill>
                  <a:solidFill>
                    <a:srgbClr val="FFFFFF"/>
                  </a:solidFill>
                </a:uFill>
                <a:latin typeface="Calibri"/>
              </a:rPr>
              <a:t> estava com o prejuízo”</a:t>
            </a:r>
            <a:endParaRPr lang="pt-BR" sz="3200" spc="-1" dirty="0">
              <a:solidFill>
                <a:srgbClr val="000000"/>
              </a:solidFill>
              <a:uFill>
                <a:solidFill>
                  <a:srgbClr val="FFFFFF"/>
                </a:solidFill>
              </a:uFill>
              <a:latin typeface="Arial"/>
            </a:endParaRPr>
          </a:p>
          <a:p>
            <a:pPr algn="just">
              <a:spcBef>
                <a:spcPts val="1001"/>
              </a:spcBef>
            </a:pPr>
            <a:r>
              <a:rPr lang="pt-BR" sz="28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7E7C1D08-7959-6D4B-8FC8-39BF2286F53F}"/>
              </a:ext>
            </a:extLst>
          </p:cNvPr>
          <p:cNvSpPr txBox="1"/>
          <p:nvPr/>
        </p:nvSpPr>
        <p:spPr>
          <a:xfrm>
            <a:off x="0" y="1348564"/>
            <a:ext cx="3166534" cy="315747"/>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CARACTERÍSTICAS DAS DENÚNCIAS</a:t>
            </a:r>
          </a:p>
        </p:txBody>
      </p:sp>
      <p:sp>
        <p:nvSpPr>
          <p:cNvPr id="5" name="TextShape 1">
            <a:extLst>
              <a:ext uri="{FF2B5EF4-FFF2-40B4-BE49-F238E27FC236}">
                <a16:creationId xmlns:a16="http://schemas.microsoft.com/office/drawing/2014/main" id="{9F864C1A-54AD-DA40-9D7F-5DC0833CDD00}"/>
              </a:ext>
            </a:extLst>
          </p:cNvPr>
          <p:cNvSpPr txBox="1"/>
          <p:nvPr/>
        </p:nvSpPr>
        <p:spPr>
          <a:xfrm>
            <a:off x="2768601" y="1875643"/>
            <a:ext cx="6519333" cy="659219"/>
          </a:xfrm>
          <a:prstGeom prst="rect">
            <a:avLst/>
          </a:prstGeom>
          <a:noFill/>
          <a:ln>
            <a:noFill/>
          </a:ln>
        </p:spPr>
        <p:txBody>
          <a:bodyPr anchor="b"/>
          <a:lstStyle/>
          <a:p>
            <a:pP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AUSÊNCIA DE COMPETÊNCIA DA CGU</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3486246" y="4631703"/>
            <a:ext cx="6482993" cy="646331"/>
          </a:xfrm>
          <a:prstGeom prst="rect">
            <a:avLst/>
          </a:prstGeom>
        </p:spPr>
        <p:txBody>
          <a:bodyPr wrap="square">
            <a:spAutoFit/>
          </a:bodyPr>
          <a:lstStyle/>
          <a:p>
            <a:pPr algn="r"/>
            <a:r>
              <a:rPr lang="pt-BR" sz="3600" dirty="0">
                <a:solidFill>
                  <a:srgbClr val="073763"/>
                </a:solidFill>
                <a:latin typeface="+mj-lt"/>
              </a:rPr>
              <a:t>JOGO EM GRUPO</a:t>
            </a:r>
            <a:endParaRPr lang="pt-BR" sz="3600" dirty="0">
              <a:latin typeface="+mj-lt"/>
            </a:endParaRPr>
          </a:p>
        </p:txBody>
      </p:sp>
      <p:sp>
        <p:nvSpPr>
          <p:cNvPr id="11" name="TextShape 1"/>
          <p:cNvSpPr txBox="1"/>
          <p:nvPr/>
        </p:nvSpPr>
        <p:spPr>
          <a:xfrm>
            <a:off x="819218" y="0"/>
            <a:ext cx="3242498" cy="2404212"/>
          </a:xfrm>
          <a:prstGeom prst="rect">
            <a:avLst/>
          </a:prstGeom>
          <a:noFill/>
          <a:ln>
            <a:noFill/>
          </a:ln>
        </p:spPr>
        <p:txBody>
          <a:bodyPr anchor="b"/>
          <a:lstStyle/>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2200" b="1" spc="-1" dirty="0">
                <a:solidFill>
                  <a:srgbClr val="C00000"/>
                </a:solidFill>
                <a:uFill>
                  <a:solidFill>
                    <a:srgbClr val="FFFFFF"/>
                  </a:solidFill>
                </a:uFill>
                <a:latin typeface="Calibri" panose="020F0502020204030204" pitchFamily="34" charset="0"/>
                <a:cs typeface="Calibri" panose="020F0502020204030204" pitchFamily="34" charset="0"/>
              </a:rPr>
              <a:t>ATIVIDADE</a:t>
            </a:r>
          </a:p>
          <a:p>
            <a:pPr algn="ctr">
              <a:lnSpc>
                <a:spcPct val="100000"/>
              </a:lnSpc>
            </a:pPr>
            <a:r>
              <a:rPr lang="en-US" sz="6000" b="1" spc="-1" dirty="0">
                <a:solidFill>
                  <a:srgbClr val="C00000"/>
                </a:solidFill>
                <a:uFill>
                  <a:solidFill>
                    <a:srgbClr val="FFFFFF"/>
                  </a:solidFill>
                </a:uFill>
                <a:latin typeface="Calibri" panose="020F0502020204030204" pitchFamily="34" charset="0"/>
                <a:cs typeface="Calibri" panose="020F0502020204030204" pitchFamily="34" charset="0"/>
              </a:rPr>
              <a:t>2</a:t>
            </a:r>
            <a:endParaRPr lang="en-US" sz="6000" spc="-1" dirty="0">
              <a:solidFill>
                <a:srgbClr val="C00000"/>
              </a:solidFill>
              <a:uFill>
                <a:solidFill>
                  <a:srgbClr val="FFFFFF"/>
                </a:solidFill>
              </a:uFill>
              <a:latin typeface="Calibri" panose="020F0502020204030204" pitchFamily="34" charset="0"/>
              <a:cs typeface="Calibri" panose="020F0502020204030204" pitchFamily="34" charset="0"/>
            </a:endParaRPr>
          </a:p>
        </p:txBody>
      </p:sp>
      <p:pic>
        <p:nvPicPr>
          <p:cNvPr id="4" name="Picture 2" descr="Resultado de imagem para JOGO">
            <a:extLst>
              <a:ext uri="{FF2B5EF4-FFF2-40B4-BE49-F238E27FC236}">
                <a16:creationId xmlns:a16="http://schemas.microsoft.com/office/drawing/2014/main" id="{E107522D-E5AF-46D5-9504-A406907D0CC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54582" y="2404213"/>
            <a:ext cx="1864407" cy="1864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47243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Shape 1"/>
          <p:cNvSpPr txBox="1"/>
          <p:nvPr/>
        </p:nvSpPr>
        <p:spPr>
          <a:xfrm>
            <a:off x="840989" y="0"/>
            <a:ext cx="3242498" cy="2404212"/>
          </a:xfrm>
          <a:prstGeom prst="rect">
            <a:avLst/>
          </a:prstGeom>
          <a:noFill/>
          <a:ln>
            <a:noFill/>
          </a:ln>
        </p:spPr>
        <p:txBody>
          <a:bodyPr anchor="b"/>
          <a:lstStyle/>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2200" b="1" spc="-1" dirty="0">
                <a:solidFill>
                  <a:srgbClr val="C00000"/>
                </a:solidFill>
                <a:uFill>
                  <a:solidFill>
                    <a:srgbClr val="FFFFFF"/>
                  </a:solidFill>
                </a:uFill>
                <a:latin typeface="Calibri" panose="020F0502020204030204" pitchFamily="34" charset="0"/>
                <a:cs typeface="Calibri" panose="020F0502020204030204" pitchFamily="34" charset="0"/>
              </a:rPr>
              <a:t>ATIVIDADE</a:t>
            </a:r>
          </a:p>
          <a:p>
            <a:pPr algn="ctr">
              <a:lnSpc>
                <a:spcPct val="100000"/>
              </a:lnSpc>
            </a:pPr>
            <a:r>
              <a:rPr lang="en-US" sz="6000" b="1" spc="-1" dirty="0">
                <a:solidFill>
                  <a:srgbClr val="C00000"/>
                </a:solidFill>
                <a:uFill>
                  <a:solidFill>
                    <a:srgbClr val="FFFFFF"/>
                  </a:solidFill>
                </a:uFill>
                <a:latin typeface="Calibri" panose="020F0502020204030204" pitchFamily="34" charset="0"/>
                <a:cs typeface="Calibri" panose="020F0502020204030204" pitchFamily="34" charset="0"/>
              </a:rPr>
              <a:t>3</a:t>
            </a:r>
          </a:p>
        </p:txBody>
      </p:sp>
      <p:sp>
        <p:nvSpPr>
          <p:cNvPr id="5" name="TextShape 2"/>
          <p:cNvSpPr txBox="1"/>
          <p:nvPr/>
        </p:nvSpPr>
        <p:spPr>
          <a:xfrm>
            <a:off x="3012559" y="1600201"/>
            <a:ext cx="6464595" cy="5040086"/>
          </a:xfrm>
          <a:prstGeom prst="rect">
            <a:avLst/>
          </a:prstGeom>
          <a:noFill/>
          <a:ln>
            <a:noFill/>
          </a:ln>
          <a:effectLst/>
        </p:spPr>
        <p:txBody>
          <a:bodyPr/>
          <a:lstStyle/>
          <a:p>
            <a:pPr algn="ctr">
              <a:lnSpc>
                <a:spcPct val="150000"/>
              </a:lnSpc>
              <a:spcBef>
                <a:spcPts val="1001"/>
              </a:spcBef>
            </a:pPr>
            <a:r>
              <a:rPr lang="pt-BR" sz="2800" b="1" u="sng" spc="-1" dirty="0">
                <a:solidFill>
                  <a:srgbClr val="1F4E79"/>
                </a:solidFill>
                <a:effectLst>
                  <a:outerShdw blurRad="38100" dist="38100" dir="2700000" algn="tl">
                    <a:srgbClr val="000000">
                      <a:alpha val="43137"/>
                    </a:srgbClr>
                  </a:outerShdw>
                </a:effectLst>
                <a:uFill>
                  <a:solidFill>
                    <a:srgbClr val="FFFFFF"/>
                  </a:solidFill>
                </a:uFill>
                <a:latin typeface="Calibri"/>
              </a:rPr>
              <a:t>ESTUDO DE CASOS</a:t>
            </a:r>
          </a:p>
          <a:p>
            <a:pPr marL="457200" indent="-457200">
              <a:lnSpc>
                <a:spcPct val="150000"/>
              </a:lnSpc>
              <a:spcBef>
                <a:spcPts val="1001"/>
              </a:spcBef>
              <a:buFont typeface="Arial" panose="020B0604020202020204" pitchFamily="34" charset="0"/>
              <a:buChar char="•"/>
            </a:pPr>
            <a:r>
              <a:rPr lang="pt-BR" sz="2800" spc="-1" dirty="0">
                <a:solidFill>
                  <a:srgbClr val="1F4E79"/>
                </a:solidFill>
                <a:uFill>
                  <a:solidFill>
                    <a:srgbClr val="FFFFFF"/>
                  </a:solidFill>
                </a:uFill>
                <a:latin typeface="Calibri"/>
              </a:rPr>
              <a:t>Cada grupo receberá uma denúncia distinta dos outros grupos para realização de análise preliminar;</a:t>
            </a:r>
          </a:p>
          <a:p>
            <a:pPr marL="457200" indent="-457200">
              <a:lnSpc>
                <a:spcPct val="150000"/>
              </a:lnSpc>
              <a:spcBef>
                <a:spcPts val="1001"/>
              </a:spcBef>
              <a:buFont typeface="Arial" panose="020B0604020202020204" pitchFamily="34" charset="0"/>
              <a:buChar char="•"/>
            </a:pPr>
            <a:endParaRPr lang="pt-BR" sz="2800" spc="-1" dirty="0">
              <a:solidFill>
                <a:srgbClr val="1F4E79"/>
              </a:solidFill>
              <a:effectLst>
                <a:outerShdw blurRad="38100" dist="38100" dir="2700000" algn="tl">
                  <a:srgbClr val="000000">
                    <a:alpha val="43137"/>
                  </a:srgbClr>
                </a:outerShdw>
              </a:effectLst>
              <a:uFill>
                <a:solidFill>
                  <a:srgbClr val="FFFFFF"/>
                </a:solidFill>
              </a:uFill>
              <a:latin typeface="Calibri"/>
            </a:endParaRPr>
          </a:p>
          <a:p>
            <a:pPr marL="457200" indent="-457200">
              <a:lnSpc>
                <a:spcPct val="150000"/>
              </a:lnSpc>
              <a:spcBef>
                <a:spcPts val="1001"/>
              </a:spcBef>
              <a:buFont typeface="Arial" panose="020B0604020202020204" pitchFamily="34" charset="0"/>
              <a:buChar char="•"/>
            </a:pPr>
            <a:r>
              <a:rPr lang="pt-BR" sz="2800" spc="-1" dirty="0">
                <a:solidFill>
                  <a:srgbClr val="1F4E79"/>
                </a:solidFill>
                <a:uFill>
                  <a:solidFill>
                    <a:srgbClr val="FFFFFF"/>
                  </a:solidFill>
                </a:uFill>
                <a:latin typeface="Calibri"/>
              </a:rPr>
              <a:t>Apresentação do resultado da análise por um representante do grupo. </a:t>
            </a:r>
            <a:endParaRPr lang="pt-BR" sz="28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444978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Shape 1">
            <a:extLst>
              <a:ext uri="{FF2B5EF4-FFF2-40B4-BE49-F238E27FC236}">
                <a16:creationId xmlns:a16="http://schemas.microsoft.com/office/drawing/2014/main" id="{62D4D70C-C8F6-45AB-B39D-CEEAC5C846DF}"/>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5" name="TextShape 2">
            <a:extLst>
              <a:ext uri="{FF2B5EF4-FFF2-40B4-BE49-F238E27FC236}">
                <a16:creationId xmlns:a16="http://schemas.microsoft.com/office/drawing/2014/main" id="{CEC368D6-F4B8-4B63-8500-B0B30869B3AA}"/>
              </a:ext>
            </a:extLst>
          </p:cNvPr>
          <p:cNvSpPr txBox="1"/>
          <p:nvPr/>
        </p:nvSpPr>
        <p:spPr>
          <a:xfrm>
            <a:off x="2189018" y="1912129"/>
            <a:ext cx="7813964" cy="4429151"/>
          </a:xfrm>
          <a:prstGeom prst="rect">
            <a:avLst/>
          </a:prstGeom>
          <a:noFill/>
          <a:ln>
            <a:noFill/>
          </a:ln>
        </p:spPr>
        <p:txBody>
          <a:bodyPr/>
          <a:lstStyle/>
          <a:p>
            <a:r>
              <a:rPr lang="pt-BR" sz="2400" spc="-1" dirty="0">
                <a:solidFill>
                  <a:srgbClr val="1F4E79"/>
                </a:solidFill>
                <a:uFill>
                  <a:solidFill>
                    <a:srgbClr val="FFFFFF"/>
                  </a:solidFill>
                </a:uFill>
                <a:latin typeface="Calibri"/>
              </a:rPr>
              <a:t>Em essência a manifestação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é o pronunciamento de usuário</a:t>
            </a:r>
            <a:r>
              <a:rPr lang="pt-BR" sz="2400" b="1" spc="-1" dirty="0">
                <a:solidFill>
                  <a:srgbClr val="1F4E79"/>
                </a:solidFill>
                <a:uFill>
                  <a:solidFill>
                    <a:srgbClr val="FFFFFF"/>
                  </a:solidFill>
                </a:uFill>
                <a:latin typeface="Calibri"/>
              </a:rPr>
              <a:t> </a:t>
            </a:r>
            <a:r>
              <a:rPr lang="pt-BR" sz="2400" spc="-1" dirty="0">
                <a:solidFill>
                  <a:srgbClr val="1F4E79"/>
                </a:solidFill>
                <a:uFill>
                  <a:solidFill>
                    <a:srgbClr val="FFFFFF"/>
                  </a:solidFill>
                </a:uFill>
                <a:latin typeface="Calibri"/>
              </a:rPr>
              <a:t>de serviço público que tenha por objeto:</a:t>
            </a:r>
          </a:p>
          <a:p>
            <a:endParaRPr lang="pt-BR" sz="2400" spc="-1" dirty="0">
              <a:solidFill>
                <a:srgbClr val="1F4E79"/>
              </a:solidFill>
              <a:uFill>
                <a:solidFill>
                  <a:srgbClr val="FFFFFF"/>
                </a:solidFill>
              </a:uFill>
              <a:latin typeface="Calibri"/>
            </a:endParaRPr>
          </a:p>
          <a:p>
            <a:pPr marL="800100" lvl="1" indent="-342900">
              <a:spcBef>
                <a:spcPts val="600"/>
              </a:spcBef>
              <a:spcAft>
                <a:spcPts val="600"/>
              </a:spcAft>
              <a:buFont typeface="Wingdings" panose="05000000000000000000" pitchFamily="2" charset="2"/>
              <a:buChar char="ü"/>
            </a:pPr>
            <a:r>
              <a:rPr lang="pt-BR" sz="2400" spc="-1" dirty="0">
                <a:solidFill>
                  <a:srgbClr val="1F4E79"/>
                </a:solidFill>
                <a:uFill>
                  <a:solidFill>
                    <a:srgbClr val="FFFFFF"/>
                  </a:solidFill>
                </a:uFill>
                <a:latin typeface="Calibri"/>
              </a:rPr>
              <a:t>a </a:t>
            </a:r>
            <a:r>
              <a:rPr lang="pt-BR" sz="2400" b="1" spc="-1" dirty="0">
                <a:solidFill>
                  <a:srgbClr val="1F4E79"/>
                </a:solidFill>
                <a:uFill>
                  <a:solidFill>
                    <a:srgbClr val="FFFFFF"/>
                  </a:solidFill>
                </a:uFill>
                <a:latin typeface="Calibri"/>
              </a:rPr>
              <a:t>prestação</a:t>
            </a:r>
            <a:r>
              <a:rPr lang="pt-BR" sz="2400" spc="-1" dirty="0">
                <a:solidFill>
                  <a:srgbClr val="1F4E79"/>
                </a:solidFill>
                <a:uFill>
                  <a:solidFill>
                    <a:srgbClr val="FFFFFF"/>
                  </a:solidFill>
                </a:uFill>
                <a:latin typeface="Calibri"/>
              </a:rPr>
              <a:t> de serviços públicos;</a:t>
            </a:r>
          </a:p>
          <a:p>
            <a:pPr marL="800100" lvl="1" indent="-342900">
              <a:spcBef>
                <a:spcPts val="600"/>
              </a:spcBef>
              <a:spcAft>
                <a:spcPts val="600"/>
              </a:spcAft>
              <a:buFont typeface="Wingdings" panose="05000000000000000000" pitchFamily="2" charset="2"/>
              <a:buChar char="ü"/>
            </a:pPr>
            <a:r>
              <a:rPr lang="pt-BR" sz="2400" spc="-1" dirty="0">
                <a:solidFill>
                  <a:srgbClr val="1F4E79"/>
                </a:solidFill>
                <a:uFill>
                  <a:solidFill>
                    <a:srgbClr val="FFFFFF"/>
                  </a:solidFill>
                </a:uFill>
                <a:latin typeface="Calibri"/>
              </a:rPr>
              <a:t>a </a:t>
            </a:r>
            <a:r>
              <a:rPr lang="pt-BR" sz="2400" b="1" spc="-1" dirty="0">
                <a:solidFill>
                  <a:srgbClr val="1F4E79"/>
                </a:solidFill>
                <a:uFill>
                  <a:solidFill>
                    <a:srgbClr val="FFFFFF"/>
                  </a:solidFill>
                </a:uFill>
                <a:latin typeface="Calibri"/>
              </a:rPr>
              <a:t>conduta de agentes públicos na prestação</a:t>
            </a:r>
            <a:r>
              <a:rPr lang="pt-BR" sz="2400" spc="-1" dirty="0">
                <a:solidFill>
                  <a:srgbClr val="1F4E79"/>
                </a:solidFill>
                <a:uFill>
                  <a:solidFill>
                    <a:srgbClr val="FFFFFF"/>
                  </a:solidFill>
                </a:uFill>
                <a:latin typeface="Calibri"/>
              </a:rPr>
              <a:t> de serviços públicos; e</a:t>
            </a:r>
          </a:p>
          <a:p>
            <a:pPr marL="800100" lvl="1" indent="-342900">
              <a:spcBef>
                <a:spcPts val="600"/>
              </a:spcBef>
              <a:spcAft>
                <a:spcPts val="600"/>
              </a:spcAft>
              <a:buFont typeface="Wingdings" panose="05000000000000000000" pitchFamily="2" charset="2"/>
              <a:buChar char="ü"/>
            </a:pPr>
            <a:r>
              <a:rPr lang="pt-BR" sz="2400" spc="-1" dirty="0">
                <a:solidFill>
                  <a:srgbClr val="1F4E79"/>
                </a:solidFill>
                <a:uFill>
                  <a:solidFill>
                    <a:srgbClr val="FFFFFF"/>
                  </a:solidFill>
                </a:uFill>
                <a:latin typeface="Calibri"/>
              </a:rPr>
              <a:t>a conduta de agentes públicos </a:t>
            </a:r>
            <a:r>
              <a:rPr lang="pt-BR" sz="2400" b="1" spc="-1" dirty="0">
                <a:solidFill>
                  <a:srgbClr val="1F4E79"/>
                </a:solidFill>
                <a:uFill>
                  <a:solidFill>
                    <a:srgbClr val="FFFFFF"/>
                  </a:solidFill>
                </a:uFill>
                <a:latin typeface="Calibri"/>
              </a:rPr>
              <a:t>na fiscalização</a:t>
            </a:r>
            <a:r>
              <a:rPr lang="pt-BR" sz="2400" spc="-1" dirty="0">
                <a:solidFill>
                  <a:srgbClr val="1F4E79"/>
                </a:solidFill>
                <a:uFill>
                  <a:solidFill>
                    <a:srgbClr val="FFFFFF"/>
                  </a:solidFill>
                </a:uFill>
                <a:latin typeface="Calibri"/>
              </a:rPr>
              <a:t> dos serviços públicos.</a:t>
            </a:r>
            <a:endParaRPr lang="pt-BR" sz="3200" spc="-1" dirty="0">
              <a:solidFill>
                <a:srgbClr val="000000"/>
              </a:solidFill>
              <a:uFill>
                <a:solidFill>
                  <a:srgbClr val="FFFFFF"/>
                </a:solidFill>
              </a:uFill>
              <a:latin typeface="Arial"/>
            </a:endParaRPr>
          </a:p>
          <a:p>
            <a:pPr lvl="8" algn="r">
              <a:spcBef>
                <a:spcPts val="600"/>
              </a:spcBef>
              <a:spcAft>
                <a:spcPts val="600"/>
              </a:spcAft>
            </a:pPr>
            <a:endParaRPr lang="pt-BR" spc="-1" dirty="0">
              <a:solidFill>
                <a:srgbClr val="000000"/>
              </a:solidFill>
              <a:uFill>
                <a:solidFill>
                  <a:srgbClr val="FFFFFF"/>
                </a:solidFill>
              </a:uFill>
            </a:endParaRPr>
          </a:p>
          <a:p>
            <a:pPr lvl="8" algn="r">
              <a:spcBef>
                <a:spcPts val="600"/>
              </a:spcBef>
              <a:spcAft>
                <a:spcPts val="600"/>
              </a:spcAft>
            </a:pPr>
            <a:r>
              <a:rPr lang="pt-BR" spc="-1" dirty="0">
                <a:solidFill>
                  <a:srgbClr val="0070C0"/>
                </a:solidFill>
                <a:uFill>
                  <a:solidFill>
                    <a:srgbClr val="FFFFFF"/>
                  </a:solidFill>
                </a:uFill>
              </a:rPr>
              <a:t>Art. 2º, V, Lei nº 13.460/2017</a:t>
            </a:r>
          </a:p>
        </p:txBody>
      </p:sp>
    </p:spTree>
    <p:extLst>
      <p:ext uri="{BB962C8B-B14F-4D97-AF65-F5344CB8AC3E}">
        <p14:creationId xmlns:p14="http://schemas.microsoft.com/office/powerpoint/2010/main" val="282694658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áfico 3" descr="Filtro">
            <a:extLst>
              <a:ext uri="{FF2B5EF4-FFF2-40B4-BE49-F238E27FC236}">
                <a16:creationId xmlns:a16="http://schemas.microsoft.com/office/drawing/2014/main" id="{5E7264C5-B2A8-4D6B-BFE9-B5052B39043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6891" y="2705725"/>
            <a:ext cx="1892595" cy="1892595"/>
          </a:xfrm>
          <a:prstGeom prst="rect">
            <a:avLst/>
          </a:prstGeom>
        </p:spPr>
      </p:pic>
      <p:sp>
        <p:nvSpPr>
          <p:cNvPr id="5" name="Retângulo 4">
            <a:extLst>
              <a:ext uri="{FF2B5EF4-FFF2-40B4-BE49-F238E27FC236}">
                <a16:creationId xmlns:a16="http://schemas.microsoft.com/office/drawing/2014/main" id="{1A9D0B94-C7D4-4899-A528-377EA178B116}"/>
              </a:ext>
            </a:extLst>
          </p:cNvPr>
          <p:cNvSpPr/>
          <p:nvPr/>
        </p:nvSpPr>
        <p:spPr>
          <a:xfrm>
            <a:off x="664638" y="1122606"/>
            <a:ext cx="2397103" cy="1077218"/>
          </a:xfrm>
          <a:prstGeom prst="rect">
            <a:avLst/>
          </a:prstGeom>
        </p:spPr>
        <p:txBody>
          <a:bodyPr wrap="square">
            <a:spAutoFit/>
          </a:bodyPr>
          <a:lstStyle/>
          <a:p>
            <a:pPr algn="ctr"/>
            <a:r>
              <a:rPr lang="pt-BR" sz="3200" b="1" dirty="0">
                <a:solidFill>
                  <a:srgbClr val="073763"/>
                </a:solidFill>
                <a:effectLst>
                  <a:outerShdw blurRad="38100" dist="38100" dir="2700000" algn="tl">
                    <a:srgbClr val="000000">
                      <a:alpha val="43137"/>
                    </a:srgbClr>
                  </a:outerShdw>
                </a:effectLst>
              </a:rPr>
              <a:t>ANÁLISE PRELIMINAR</a:t>
            </a:r>
            <a:endParaRPr lang="pt-BR" sz="3200" b="1" dirty="0">
              <a:effectLst>
                <a:outerShdw blurRad="38100" dist="38100" dir="2700000" algn="tl">
                  <a:srgbClr val="000000">
                    <a:alpha val="43137"/>
                  </a:srgbClr>
                </a:outerShdw>
              </a:effectLst>
            </a:endParaRPr>
          </a:p>
        </p:txBody>
      </p:sp>
      <p:sp>
        <p:nvSpPr>
          <p:cNvPr id="6" name="Retângulo 5">
            <a:extLst>
              <a:ext uri="{FF2B5EF4-FFF2-40B4-BE49-F238E27FC236}">
                <a16:creationId xmlns:a16="http://schemas.microsoft.com/office/drawing/2014/main" id="{05625F35-7CB2-4551-B809-DF936F1B97A7}"/>
              </a:ext>
            </a:extLst>
          </p:cNvPr>
          <p:cNvSpPr/>
          <p:nvPr/>
        </p:nvSpPr>
        <p:spPr>
          <a:xfrm>
            <a:off x="5049769" y="1982450"/>
            <a:ext cx="5361697" cy="1446550"/>
          </a:xfrm>
          <a:prstGeom prst="rect">
            <a:avLst/>
          </a:prstGeom>
        </p:spPr>
        <p:txBody>
          <a:bodyPr wrap="square">
            <a:spAutoFit/>
          </a:bodyPr>
          <a:lstStyle/>
          <a:p>
            <a:pPr marL="360" algn="just">
              <a:spcBef>
                <a:spcPts val="1001"/>
              </a:spcBef>
              <a:buClr>
                <a:srgbClr val="1F4E79"/>
              </a:buClr>
            </a:pPr>
            <a:r>
              <a:rPr lang="pt-BR" sz="2200" b="1" spc="-1" dirty="0">
                <a:solidFill>
                  <a:srgbClr val="1F4E79"/>
                </a:solidFill>
                <a:uFill>
                  <a:solidFill>
                    <a:srgbClr val="FFFFFF"/>
                  </a:solidFill>
                </a:uFill>
                <a:latin typeface="Calibri"/>
              </a:rPr>
              <a:t>OBJETIVO</a:t>
            </a:r>
            <a:r>
              <a:rPr lang="pt-BR" sz="2200" spc="-1" dirty="0">
                <a:solidFill>
                  <a:srgbClr val="1F4E79"/>
                </a:solidFill>
                <a:uFill>
                  <a:solidFill>
                    <a:srgbClr val="FFFFFF"/>
                  </a:solidFill>
                </a:uFill>
                <a:latin typeface="Calibri"/>
              </a:rPr>
              <a:t>: avaliar a existência de requisitos que amparem a recepção da denúncia no órgão. Estes requisitos podem se apresentar em conjunto ou separados</a:t>
            </a:r>
            <a:r>
              <a:rPr lang="pt-BR" spc="-1" dirty="0">
                <a:solidFill>
                  <a:srgbClr val="1F4E79"/>
                </a:solidFill>
                <a:uFill>
                  <a:solidFill>
                    <a:srgbClr val="FFFFFF"/>
                  </a:solidFill>
                </a:uFill>
                <a:latin typeface="Calibri"/>
              </a:rPr>
              <a:t>.</a:t>
            </a:r>
            <a:endParaRPr lang="pt-BR" sz="2000" spc="-1" dirty="0">
              <a:solidFill>
                <a:srgbClr val="000000"/>
              </a:solidFill>
              <a:uFill>
                <a:solidFill>
                  <a:srgbClr val="FFFFFF"/>
                </a:solidFill>
              </a:uFill>
            </a:endParaRPr>
          </a:p>
        </p:txBody>
      </p:sp>
      <p:sp>
        <p:nvSpPr>
          <p:cNvPr id="7" name="Retângulo 6">
            <a:extLst>
              <a:ext uri="{FF2B5EF4-FFF2-40B4-BE49-F238E27FC236}">
                <a16:creationId xmlns:a16="http://schemas.microsoft.com/office/drawing/2014/main" id="{151E7ED7-943D-4430-808B-0F28AA9B8935}"/>
              </a:ext>
            </a:extLst>
          </p:cNvPr>
          <p:cNvSpPr/>
          <p:nvPr/>
        </p:nvSpPr>
        <p:spPr>
          <a:xfrm>
            <a:off x="2946400" y="3848360"/>
            <a:ext cx="7382407" cy="897682"/>
          </a:xfrm>
          <a:prstGeom prst="rect">
            <a:avLst/>
          </a:prstGeom>
        </p:spPr>
        <p:txBody>
          <a:bodyPr wrap="square">
            <a:spAutoFit/>
          </a:bodyPr>
          <a:lstStyle/>
          <a:p>
            <a:pPr marL="343260" indent="-342900" algn="just">
              <a:spcBef>
                <a:spcPts val="1001"/>
              </a:spcBef>
              <a:buClr>
                <a:srgbClr val="1F4E79"/>
              </a:buClr>
              <a:buFont typeface="Wingdings" panose="05000000000000000000" pitchFamily="2" charset="2"/>
              <a:buChar char="Ø"/>
            </a:pPr>
            <a:r>
              <a:rPr lang="pt-BR" sz="2200" u="sng" spc="-1" dirty="0">
                <a:solidFill>
                  <a:srgbClr val="1F4E79"/>
                </a:solidFill>
                <a:uFill>
                  <a:solidFill>
                    <a:srgbClr val="FFFFFF"/>
                  </a:solidFill>
                </a:uFill>
                <a:latin typeface="Calibri"/>
              </a:rPr>
              <a:t>Primeiramente, verificar se realmente se trata de denúncia</a:t>
            </a:r>
            <a:r>
              <a:rPr lang="pt-BR" sz="2200" spc="-1" dirty="0">
                <a:solidFill>
                  <a:srgbClr val="1F4E79"/>
                </a:solidFill>
                <a:uFill>
                  <a:solidFill>
                    <a:srgbClr val="FFFFFF"/>
                  </a:solidFill>
                </a:uFill>
                <a:latin typeface="Calibri"/>
              </a:rPr>
              <a:t>. </a:t>
            </a:r>
          </a:p>
          <a:p>
            <a:pPr marL="343260" indent="-342900" algn="just">
              <a:spcBef>
                <a:spcPts val="1001"/>
              </a:spcBef>
              <a:buClr>
                <a:srgbClr val="1F4E79"/>
              </a:buClr>
              <a:buFont typeface="Wingdings" panose="05000000000000000000" pitchFamily="2" charset="2"/>
              <a:buChar char="Ø"/>
            </a:pPr>
            <a:r>
              <a:rPr lang="pt-BR" sz="2200" spc="-1" dirty="0">
                <a:solidFill>
                  <a:srgbClr val="1F4E79"/>
                </a:solidFill>
                <a:uFill>
                  <a:solidFill>
                    <a:srgbClr val="FFFFFF"/>
                  </a:solidFill>
                </a:uFill>
                <a:latin typeface="Calibri"/>
              </a:rPr>
              <a:t>Em caso negativo, reclassificar.</a:t>
            </a:r>
          </a:p>
        </p:txBody>
      </p:sp>
      <p:sp>
        <p:nvSpPr>
          <p:cNvPr id="8" name="Retângulo 7">
            <a:extLst>
              <a:ext uri="{FF2B5EF4-FFF2-40B4-BE49-F238E27FC236}">
                <a16:creationId xmlns:a16="http://schemas.microsoft.com/office/drawing/2014/main" id="{D324857E-AAC6-4BC0-8C1A-B19491807A50}"/>
              </a:ext>
            </a:extLst>
          </p:cNvPr>
          <p:cNvSpPr/>
          <p:nvPr/>
        </p:nvSpPr>
        <p:spPr>
          <a:xfrm>
            <a:off x="2491561" y="5694904"/>
            <a:ext cx="7919905" cy="769441"/>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360" algn="just">
              <a:spcBef>
                <a:spcPts val="1001"/>
              </a:spcBef>
              <a:buClr>
                <a:srgbClr val="1F4E79"/>
              </a:buClr>
            </a:pPr>
            <a:r>
              <a:rPr lang="pt-BR" sz="2200" dirty="0">
                <a:solidFill>
                  <a:schemeClr val="bg1"/>
                </a:solidFill>
                <a:latin typeface="Calibri" panose="020F0502020204030204" pitchFamily="34" charset="0"/>
              </a:rPr>
              <a:t>LEMBRAR: denúncia é a </a:t>
            </a:r>
            <a:r>
              <a:rPr lang="pt-BR" sz="2200" dirty="0">
                <a:solidFill>
                  <a:schemeClr val="bg1"/>
                </a:solidFill>
                <a:effectLst>
                  <a:outerShdw blurRad="38100" dist="38100" dir="2700000" algn="tl">
                    <a:srgbClr val="000000">
                      <a:alpha val="43137"/>
                    </a:srgbClr>
                  </a:outerShdw>
                </a:effectLst>
                <a:latin typeface="Calibri" panose="020F0502020204030204" pitchFamily="34" charset="0"/>
              </a:rPr>
              <a:t>comunicação de prática de ato ilícito </a:t>
            </a:r>
            <a:r>
              <a:rPr lang="pt-BR" sz="2200" dirty="0">
                <a:solidFill>
                  <a:schemeClr val="bg1"/>
                </a:solidFill>
                <a:latin typeface="Calibri" panose="020F0502020204030204" pitchFamily="34" charset="0"/>
              </a:rPr>
              <a:t>cuja solução dependa da atuação dos órgãos </a:t>
            </a:r>
            <a:r>
              <a:rPr lang="pt-BR" sz="2200" dirty="0" err="1">
                <a:solidFill>
                  <a:schemeClr val="bg1"/>
                </a:solidFill>
                <a:latin typeface="Calibri" panose="020F0502020204030204" pitchFamily="34" charset="0"/>
              </a:rPr>
              <a:t>apuratórios</a:t>
            </a:r>
            <a:r>
              <a:rPr lang="pt-BR" sz="2200" dirty="0">
                <a:solidFill>
                  <a:schemeClr val="bg1"/>
                </a:solidFill>
                <a:latin typeface="Calibri" panose="020F0502020204030204" pitchFamily="34" charset="0"/>
              </a:rPr>
              <a:t> competentes. </a:t>
            </a:r>
          </a:p>
        </p:txBody>
      </p:sp>
    </p:spTree>
    <p:extLst>
      <p:ext uri="{BB962C8B-B14F-4D97-AF65-F5344CB8AC3E}">
        <p14:creationId xmlns:p14="http://schemas.microsoft.com/office/powerpoint/2010/main" val="75588160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TextShape 2"/>
          <p:cNvSpPr txBox="1"/>
          <p:nvPr/>
        </p:nvSpPr>
        <p:spPr>
          <a:xfrm>
            <a:off x="2230960" y="1881960"/>
            <a:ext cx="8820862" cy="4214040"/>
          </a:xfrm>
          <a:prstGeom prst="rect">
            <a:avLst/>
          </a:prstGeom>
          <a:noFill/>
          <a:ln>
            <a:noFill/>
          </a:ln>
        </p:spPr>
        <p:txBody>
          <a:bodyPr/>
          <a:lstStyle/>
          <a:p>
            <a:pPr marL="457200" indent="-456840" algn="just">
              <a:spcBef>
                <a:spcPts val="1001"/>
              </a:spcBef>
              <a:buClr>
                <a:srgbClr val="1F4E79"/>
              </a:buClr>
              <a:buFont typeface="Wingdings" panose="05000000000000000000" pitchFamily="2" charset="2"/>
              <a:buChar char="Ø"/>
            </a:pPr>
            <a:r>
              <a:rPr lang="pt-BR" sz="2400" spc="-1" dirty="0">
                <a:solidFill>
                  <a:srgbClr val="1F4E79"/>
                </a:solidFill>
                <a:uFill>
                  <a:solidFill>
                    <a:srgbClr val="FFFFFF"/>
                  </a:solidFill>
                </a:uFill>
                <a:latin typeface="Calibri"/>
              </a:rPr>
              <a:t>Exemplo de denúncia reclassificada para reclamação: </a:t>
            </a:r>
          </a:p>
          <a:p>
            <a:pPr marL="360" algn="ctr">
              <a:spcBef>
                <a:spcPts val="1001"/>
              </a:spcBef>
              <a:buClr>
                <a:srgbClr val="1F4E79"/>
              </a:buClr>
            </a:pPr>
            <a:r>
              <a:rPr lang="pt-BR" sz="2400" b="1" spc="-1" dirty="0">
                <a:solidFill>
                  <a:srgbClr val="1F4E79"/>
                </a:solidFill>
                <a:uFill>
                  <a:solidFill>
                    <a:srgbClr val="FFFFFF"/>
                  </a:solidFill>
                </a:uFill>
                <a:latin typeface="Calibri"/>
              </a:rPr>
              <a:t>ausência de medicamento em Posto de Saúde</a:t>
            </a:r>
            <a:r>
              <a:rPr lang="pt-BR" sz="2400" spc="-1" dirty="0">
                <a:solidFill>
                  <a:srgbClr val="1F4E79"/>
                </a:solidFill>
                <a:uFill>
                  <a:solidFill>
                    <a:srgbClr val="FFFFFF"/>
                  </a:solidFill>
                </a:uFill>
                <a:latin typeface="Calibri"/>
              </a:rPr>
              <a:t>.</a:t>
            </a:r>
          </a:p>
          <a:p>
            <a:pPr marL="360" algn="just">
              <a:spcBef>
                <a:spcPts val="1001"/>
              </a:spcBef>
              <a:buClr>
                <a:srgbClr val="1F4E79"/>
              </a:buClr>
            </a:pPr>
            <a:endParaRPr lang="pt-BR" sz="3200" spc="-1" dirty="0">
              <a:solidFill>
                <a:srgbClr val="000000"/>
              </a:solidFill>
              <a:uFill>
                <a:solidFill>
                  <a:srgbClr val="FFFFFF"/>
                </a:solidFill>
              </a:uFill>
              <a:latin typeface="Arial"/>
            </a:endParaRPr>
          </a:p>
          <a:p>
            <a:pPr marL="457200" indent="-456840" algn="just">
              <a:spcBef>
                <a:spcPts val="1001"/>
              </a:spcBef>
              <a:buClr>
                <a:srgbClr val="1F4E79"/>
              </a:buClr>
              <a:buFont typeface="Wingdings" panose="05000000000000000000" pitchFamily="2" charset="2"/>
              <a:buChar char="Ø"/>
            </a:pPr>
            <a:r>
              <a:rPr lang="pt-BR" sz="2400" spc="-1" dirty="0">
                <a:solidFill>
                  <a:srgbClr val="1F4E79"/>
                </a:solidFill>
                <a:uFill>
                  <a:solidFill>
                    <a:srgbClr val="FFFFFF"/>
                  </a:solidFill>
                </a:uFill>
                <a:latin typeface="Calibri"/>
              </a:rPr>
              <a:t>O encaminhamento dessa denúncia à Auditoria, por exemplo, não ajudaria diretamente, pois o processo de apuração das causas da falta de medicamento demorariam meses ou anos. Por isso a manifestação do usuário deveria ser reclassificada como uma reclamação e enviada imediatamente à área capaz de solucionar o suprimento de medicamentos, dando-se a devida ciência ao usuário acerca das providências que serão adotadas.</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487F8991-58FF-4D42-83AF-78BA59F77F41}"/>
              </a:ext>
            </a:extLst>
          </p:cNvPr>
          <p:cNvSpPr txBox="1"/>
          <p:nvPr/>
        </p:nvSpPr>
        <p:spPr>
          <a:xfrm>
            <a:off x="0" y="1197204"/>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TextShape 2"/>
          <p:cNvSpPr txBox="1"/>
          <p:nvPr/>
        </p:nvSpPr>
        <p:spPr>
          <a:xfrm>
            <a:off x="824089" y="2286601"/>
            <a:ext cx="10543821" cy="3177220"/>
          </a:xfrm>
          <a:prstGeom prst="rect">
            <a:avLst/>
          </a:prstGeom>
          <a:noFill/>
          <a:ln>
            <a:noFill/>
          </a:ln>
        </p:spPr>
        <p:txBody>
          <a:bodyPr/>
          <a:lstStyle/>
          <a:p>
            <a:pPr marL="457200" indent="-456840" algn="just">
              <a:spcBef>
                <a:spcPts val="1800"/>
              </a:spcBef>
              <a:spcAft>
                <a:spcPts val="1800"/>
              </a:spcAft>
              <a:buClr>
                <a:srgbClr val="1F4E79"/>
              </a:buClr>
              <a:buFont typeface="Arial"/>
              <a:buChar char="•"/>
            </a:pPr>
            <a:r>
              <a:rPr lang="pt-BR" sz="2800" spc="-1" dirty="0">
                <a:solidFill>
                  <a:srgbClr val="1F4E79"/>
                </a:solidFill>
                <a:uFill>
                  <a:solidFill>
                    <a:srgbClr val="FFFFFF"/>
                  </a:solidFill>
                </a:uFill>
                <a:latin typeface="Calibri"/>
              </a:rPr>
              <a:t>Não devem ser admitidas denúncias vazias, superficiais ou confusas. </a:t>
            </a:r>
            <a:endParaRPr lang="pt-BR" sz="800" spc="-1" dirty="0">
              <a:solidFill>
                <a:srgbClr val="000000"/>
              </a:solidFill>
              <a:uFill>
                <a:solidFill>
                  <a:srgbClr val="FFFFFF"/>
                </a:solidFill>
              </a:uFill>
              <a:latin typeface="Arial"/>
            </a:endParaRPr>
          </a:p>
          <a:p>
            <a:pPr marL="457200" indent="-456840" algn="just">
              <a:spcBef>
                <a:spcPts val="1800"/>
              </a:spcBef>
              <a:spcAft>
                <a:spcPts val="1800"/>
              </a:spcAft>
              <a:buClr>
                <a:srgbClr val="1F4E79"/>
              </a:buClr>
              <a:buFont typeface="Arial"/>
              <a:buChar char="•"/>
            </a:pPr>
            <a:r>
              <a:rPr lang="pt-BR" sz="2800" b="1" spc="-1" dirty="0">
                <a:solidFill>
                  <a:srgbClr val="1F4E79"/>
                </a:solidFill>
                <a:uFill>
                  <a:solidFill>
                    <a:srgbClr val="FFFFFF"/>
                  </a:solidFill>
                </a:uFill>
                <a:latin typeface="Calibri"/>
              </a:rPr>
              <a:t>As denúncias vazias e superficiais são aquelas que não oferecem elementos que apontem para irregularidades </a:t>
            </a:r>
            <a:r>
              <a:rPr lang="pt-BR" sz="2800" spc="-1" dirty="0">
                <a:solidFill>
                  <a:srgbClr val="1F4E79"/>
                </a:solidFill>
                <a:uFill>
                  <a:solidFill>
                    <a:srgbClr val="FFFFFF"/>
                  </a:solidFill>
                </a:uFill>
                <a:latin typeface="Calibri"/>
              </a:rPr>
              <a:t>que possam servir de fundamento para a apuração realizada pela área competente. </a:t>
            </a:r>
          </a:p>
          <a:p>
            <a:pPr marL="457200" indent="-456840" algn="just">
              <a:spcBef>
                <a:spcPts val="1800"/>
              </a:spcBef>
              <a:spcAft>
                <a:spcPts val="1800"/>
              </a:spcAft>
              <a:buClr>
                <a:srgbClr val="1F4E79"/>
              </a:buClr>
              <a:buFont typeface="Arial"/>
              <a:buChar char="•"/>
            </a:pPr>
            <a:r>
              <a:rPr lang="pt-BR" sz="2800" spc="-1" dirty="0">
                <a:solidFill>
                  <a:srgbClr val="1F4E79"/>
                </a:solidFill>
                <a:uFill>
                  <a:solidFill>
                    <a:srgbClr val="FFFFFF"/>
                  </a:solidFill>
                </a:uFill>
                <a:latin typeface="Calibri"/>
              </a:rPr>
              <a:t>Neste caso, a denúncia não se apresentará apta para ser apurada.</a:t>
            </a: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B3A53914-821D-4E8B-9AF1-FA4C5540FE70}"/>
              </a:ext>
            </a:extLst>
          </p:cNvPr>
          <p:cNvSpPr txBox="1"/>
          <p:nvPr/>
        </p:nvSpPr>
        <p:spPr>
          <a:xfrm>
            <a:off x="0" y="1197204"/>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TextShape 2"/>
          <p:cNvSpPr txBox="1"/>
          <p:nvPr/>
        </p:nvSpPr>
        <p:spPr>
          <a:xfrm>
            <a:off x="2009553" y="2319080"/>
            <a:ext cx="9408540" cy="3991410"/>
          </a:xfrm>
          <a:prstGeom prst="rect">
            <a:avLst/>
          </a:prstGeom>
          <a:noFill/>
          <a:ln>
            <a:noFill/>
          </a:ln>
        </p:spPr>
        <p:txBody>
          <a:bodyPr/>
          <a:lstStyle/>
          <a:p>
            <a:pPr marL="457200" indent="-456840" algn="just">
              <a:spcBef>
                <a:spcPts val="1001"/>
              </a:spcBef>
              <a:buClr>
                <a:srgbClr val="1F4E79"/>
              </a:buClr>
              <a:buFont typeface="Arial"/>
              <a:buChar char="•"/>
            </a:pPr>
            <a:r>
              <a:rPr lang="pt-BR" sz="2400" b="1" spc="-1" dirty="0">
                <a:solidFill>
                  <a:srgbClr val="1F4E79"/>
                </a:solidFill>
                <a:uFill>
                  <a:solidFill>
                    <a:srgbClr val="FFFFFF"/>
                  </a:solidFill>
                </a:uFill>
                <a:latin typeface="Calibri"/>
              </a:rPr>
              <a:t>A ouvidoria não tem a função de demandar junto ao denunciado </a:t>
            </a:r>
            <a:r>
              <a:rPr lang="pt-BR" sz="2400" spc="-1" dirty="0">
                <a:solidFill>
                  <a:srgbClr val="1F4E79"/>
                </a:solidFill>
                <a:uFill>
                  <a:solidFill>
                    <a:srgbClr val="FFFFFF"/>
                  </a:solidFill>
                </a:uFill>
                <a:latin typeface="Calibri"/>
              </a:rPr>
              <a:t>informações acerca do fato, procedimento este que será exercido pela unidade de apuração.</a:t>
            </a:r>
            <a:endParaRPr lang="pt-BR" sz="3200" spc="-1" dirty="0">
              <a:solidFill>
                <a:srgbClr val="000000"/>
              </a:solidFill>
              <a:uFill>
                <a:solidFill>
                  <a:srgbClr val="FFFFFF"/>
                </a:solidFill>
              </a:uFill>
              <a:latin typeface="Arial"/>
            </a:endParaRPr>
          </a:p>
          <a:p>
            <a:pPr algn="just">
              <a:spcBef>
                <a:spcPts val="1001"/>
              </a:spcBef>
            </a:pPr>
            <a:endParaRPr lang="pt-BR" sz="1000" spc="-1" dirty="0">
              <a:solidFill>
                <a:srgbClr val="000000"/>
              </a:solidFill>
              <a:uFill>
                <a:solidFill>
                  <a:srgbClr val="FFFFFF"/>
                </a:solidFill>
              </a:uFill>
              <a:latin typeface="Arial"/>
            </a:endParaRPr>
          </a:p>
          <a:p>
            <a:pPr marL="457200" indent="-456840" algn="just">
              <a:spcBef>
                <a:spcPts val="1001"/>
              </a:spcBef>
              <a:buClr>
                <a:srgbClr val="1F4E79"/>
              </a:buClr>
              <a:buFont typeface="Arial"/>
              <a:buChar char="•"/>
            </a:pPr>
            <a:r>
              <a:rPr lang="pt-BR" sz="2400" spc="-1" dirty="0">
                <a:solidFill>
                  <a:srgbClr val="1F4E79"/>
                </a:solidFill>
                <a:uFill>
                  <a:solidFill>
                    <a:srgbClr val="FFFFFF"/>
                  </a:solidFill>
                </a:uFill>
                <a:latin typeface="Calibri"/>
              </a:rPr>
              <a:t>Os fatos denunciados devem ser considerados como </a:t>
            </a:r>
            <a:r>
              <a:rPr lang="pt-BR" sz="2400" b="1" spc="-1" dirty="0">
                <a:solidFill>
                  <a:srgbClr val="1F4E79"/>
                </a:solidFill>
                <a:uFill>
                  <a:solidFill>
                    <a:srgbClr val="FFFFFF"/>
                  </a:solidFill>
                </a:uFill>
                <a:latin typeface="Calibri"/>
              </a:rPr>
              <a:t>supostas irregularidades</a:t>
            </a:r>
            <a:r>
              <a:rPr lang="pt-BR" sz="2400" spc="-1" dirty="0">
                <a:solidFill>
                  <a:srgbClr val="1F4E79"/>
                </a:solidFill>
                <a:uFill>
                  <a:solidFill>
                    <a:srgbClr val="FFFFFF"/>
                  </a:solidFill>
                </a:uFill>
                <a:latin typeface="Calibri"/>
              </a:rPr>
              <a:t>, tendo em vista que no momento da análise preliminar, haja vista não ser um procedimento administrativo aprofundado e definitivo, não tem como se afirmar a ocorrência da impropriedade, o que somente será possível ser confirmado após a completa apuração dos fatos pela unidade de apuração. </a:t>
            </a: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B25C4970-9D56-4DC6-83C1-66E3103C67E2}"/>
              </a:ext>
            </a:extLst>
          </p:cNvPr>
          <p:cNvSpPr txBox="1"/>
          <p:nvPr/>
        </p:nvSpPr>
        <p:spPr>
          <a:xfrm>
            <a:off x="0" y="1208890"/>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TextShape 2"/>
          <p:cNvSpPr txBox="1"/>
          <p:nvPr/>
        </p:nvSpPr>
        <p:spPr>
          <a:xfrm>
            <a:off x="1505791" y="2445226"/>
            <a:ext cx="9180416" cy="3504018"/>
          </a:xfrm>
          <a:prstGeom prst="rect">
            <a:avLst/>
          </a:prstGeom>
          <a:noFill/>
          <a:ln>
            <a:noFill/>
          </a:ln>
        </p:spPr>
        <p:txBody>
          <a:bodyPr/>
          <a:lstStyle/>
          <a:p>
            <a:pPr marL="343080" indent="-342720" algn="just">
              <a:spcBef>
                <a:spcPts val="1200"/>
              </a:spcBef>
              <a:spcAft>
                <a:spcPts val="1200"/>
              </a:spcAft>
              <a:buClr>
                <a:srgbClr val="1F4E79"/>
              </a:buClr>
              <a:buFont typeface="Arial"/>
              <a:buChar char="•"/>
            </a:pPr>
            <a:r>
              <a:rPr lang="pt-BR" sz="2400" b="1" spc="-1" dirty="0">
                <a:solidFill>
                  <a:srgbClr val="1F4E79"/>
                </a:solidFill>
                <a:uFill>
                  <a:solidFill>
                    <a:srgbClr val="FFFFFF"/>
                  </a:solidFill>
                </a:uFill>
              </a:rPr>
              <a:t>Referir-se a matéria de competência da instituição da qual a ouvidoria faz parte.</a:t>
            </a:r>
            <a:endParaRPr lang="pt-BR" sz="2400" b="1" spc="-1" dirty="0">
              <a:solidFill>
                <a:srgbClr val="000000"/>
              </a:solidFill>
              <a:uFill>
                <a:solidFill>
                  <a:srgbClr val="FFFFFF"/>
                </a:solidFill>
              </a:uFill>
            </a:endParaRPr>
          </a:p>
          <a:p>
            <a:pPr marL="343080" indent="-342720" algn="just">
              <a:spcBef>
                <a:spcPts val="1200"/>
              </a:spcBef>
              <a:spcAft>
                <a:spcPts val="1200"/>
              </a:spcAft>
              <a:buClr>
                <a:srgbClr val="1F4E79"/>
              </a:buClr>
              <a:buFont typeface="Arial"/>
              <a:buChar char="•"/>
            </a:pPr>
            <a:r>
              <a:rPr lang="pt-BR" sz="2400" b="1" spc="-1" dirty="0">
                <a:solidFill>
                  <a:srgbClr val="1F4E79"/>
                </a:solidFill>
                <a:uFill>
                  <a:solidFill>
                    <a:srgbClr val="FFFFFF"/>
                  </a:solidFill>
                </a:uFill>
              </a:rPr>
              <a:t>Ser redigida com suficiente clareza, de maneira inteligível.</a:t>
            </a:r>
            <a:endParaRPr lang="pt-BR" sz="2400" b="1" spc="-1" dirty="0">
              <a:solidFill>
                <a:srgbClr val="000000"/>
              </a:solidFill>
              <a:uFill>
                <a:solidFill>
                  <a:srgbClr val="FFFFFF"/>
                </a:solidFill>
              </a:uFill>
            </a:endParaRPr>
          </a:p>
          <a:p>
            <a:pPr marL="343080" indent="-342720" algn="just">
              <a:spcBef>
                <a:spcPts val="1200"/>
              </a:spcBef>
              <a:spcAft>
                <a:spcPts val="1200"/>
              </a:spcAft>
              <a:buClr>
                <a:srgbClr val="1F4E79"/>
              </a:buClr>
              <a:buFont typeface="Arial"/>
              <a:buChar char="•"/>
            </a:pPr>
            <a:r>
              <a:rPr lang="pt-BR" sz="2400" b="1" spc="-1" dirty="0">
                <a:solidFill>
                  <a:srgbClr val="1F4E79"/>
                </a:solidFill>
                <a:uFill>
                  <a:solidFill>
                    <a:srgbClr val="FFFFFF"/>
                  </a:solidFill>
                </a:uFill>
              </a:rPr>
              <a:t>Conter informações, autoria e circunstâncias do fato.</a:t>
            </a:r>
            <a:endParaRPr lang="pt-BR" sz="2400" b="1" spc="-1" dirty="0">
              <a:solidFill>
                <a:srgbClr val="000000"/>
              </a:solidFill>
              <a:uFill>
                <a:solidFill>
                  <a:srgbClr val="FFFFFF"/>
                </a:solidFill>
              </a:uFill>
            </a:endParaRPr>
          </a:p>
          <a:p>
            <a:pPr marL="343080" indent="-342720" algn="just">
              <a:spcBef>
                <a:spcPts val="1200"/>
              </a:spcBef>
              <a:spcAft>
                <a:spcPts val="1200"/>
              </a:spcAft>
              <a:buClr>
                <a:srgbClr val="1F4E79"/>
              </a:buClr>
              <a:buFont typeface="Arial"/>
              <a:buChar char="•"/>
            </a:pPr>
            <a:r>
              <a:rPr lang="pt-BR" sz="2400" b="1" spc="-1" dirty="0">
                <a:solidFill>
                  <a:srgbClr val="1F4E79"/>
                </a:solidFill>
                <a:uFill>
                  <a:solidFill>
                    <a:srgbClr val="FFFFFF"/>
                  </a:solidFill>
                </a:uFill>
              </a:rPr>
              <a:t>Se for denúncia sobre conduta, esta deve se referir a servidor público.</a:t>
            </a:r>
            <a:endParaRPr lang="pt-BR" sz="3200" b="1" spc="-1" dirty="0">
              <a:solidFill>
                <a:srgbClr val="000000"/>
              </a:solidFill>
              <a:uFill>
                <a:solidFill>
                  <a:srgbClr val="FFFFFF"/>
                </a:solidFill>
              </a:uFill>
            </a:endParaRPr>
          </a:p>
        </p:txBody>
      </p:sp>
      <p:sp>
        <p:nvSpPr>
          <p:cNvPr id="4" name="TextShape 1">
            <a:extLst>
              <a:ext uri="{FF2B5EF4-FFF2-40B4-BE49-F238E27FC236}">
                <a16:creationId xmlns:a16="http://schemas.microsoft.com/office/drawing/2014/main" id="{DDC50228-3605-4535-A036-E91BDC5C5C56}"/>
              </a:ext>
            </a:extLst>
          </p:cNvPr>
          <p:cNvSpPr txBox="1"/>
          <p:nvPr/>
        </p:nvSpPr>
        <p:spPr>
          <a:xfrm>
            <a:off x="0" y="1287913"/>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sp>
        <p:nvSpPr>
          <p:cNvPr id="5" name="Retângulo 4">
            <a:extLst>
              <a:ext uri="{FF2B5EF4-FFF2-40B4-BE49-F238E27FC236}">
                <a16:creationId xmlns:a16="http://schemas.microsoft.com/office/drawing/2014/main" id="{F50879FB-5C6F-480A-9599-A86DCB9AB153}"/>
              </a:ext>
            </a:extLst>
          </p:cNvPr>
          <p:cNvSpPr/>
          <p:nvPr/>
        </p:nvSpPr>
        <p:spPr>
          <a:xfrm>
            <a:off x="5091223" y="1216281"/>
            <a:ext cx="2009553" cy="523220"/>
          </a:xfrm>
          <a:prstGeom prst="rect">
            <a:avLst/>
          </a:prstGeom>
        </p:spPr>
        <p:txBody>
          <a:bodyPr wrap="square">
            <a:spAutoFit/>
          </a:bodyPr>
          <a:lstStyle/>
          <a:p>
            <a:pPr algn="ctr"/>
            <a:r>
              <a:rPr lang="pt-BR" sz="2800" b="1" dirty="0">
                <a:solidFill>
                  <a:srgbClr val="0070C0"/>
                </a:solidFill>
                <a:effectLst>
                  <a:outerShdw blurRad="38100" dist="38100" dir="2700000" algn="tl">
                    <a:srgbClr val="000000">
                      <a:alpha val="43137"/>
                    </a:srgbClr>
                  </a:outerShdw>
                </a:effectLst>
                <a:latin typeface="+mj-lt"/>
              </a:rPr>
              <a:t>REQUISITOS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TextShape 2"/>
          <p:cNvSpPr txBox="1"/>
          <p:nvPr/>
        </p:nvSpPr>
        <p:spPr>
          <a:xfrm>
            <a:off x="2230960" y="1960982"/>
            <a:ext cx="9069218" cy="4055996"/>
          </a:xfrm>
          <a:prstGeom prst="rect">
            <a:avLst/>
          </a:prstGeom>
          <a:noFill/>
          <a:ln>
            <a:noFill/>
          </a:ln>
        </p:spPr>
        <p:txBody>
          <a:bodyPr/>
          <a:lstStyle/>
          <a:p>
            <a:pPr algn="just">
              <a:spcBef>
                <a:spcPts val="1001"/>
              </a:spcBef>
            </a:pPr>
            <a:endParaRPr lang="pt-BR" sz="10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800" spc="-1" dirty="0">
                <a:solidFill>
                  <a:srgbClr val="1F4E79"/>
                </a:solidFill>
                <a:uFill>
                  <a:solidFill>
                    <a:srgbClr val="FFFFFF"/>
                  </a:solidFill>
                </a:uFill>
                <a:latin typeface="Calibri"/>
              </a:rPr>
              <a:t>Para identificar indícios de veracidade da questão denunciada, pesquisas deverão ser realizadas junto aos sistemas internos do órgão, bem como às fontes de consulta externas pertinentes.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800" spc="-1" dirty="0">
                <a:solidFill>
                  <a:srgbClr val="1F4E79"/>
                </a:solidFill>
                <a:uFill>
                  <a:solidFill>
                    <a:srgbClr val="FFFFFF"/>
                  </a:solidFill>
                </a:uFill>
                <a:latin typeface="Calibri"/>
              </a:rPr>
              <a:t>Dada a diversidade de assuntos denunciados, as pesquisas também se apresentam diversas e dinâmicas.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943F96C7-291C-4539-BDE4-5841DAAE47B3}"/>
              </a:ext>
            </a:extLst>
          </p:cNvPr>
          <p:cNvSpPr txBox="1"/>
          <p:nvPr/>
        </p:nvSpPr>
        <p:spPr>
          <a:xfrm>
            <a:off x="0" y="1197204"/>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TextShape 2"/>
          <p:cNvSpPr txBox="1"/>
          <p:nvPr/>
        </p:nvSpPr>
        <p:spPr>
          <a:xfrm>
            <a:off x="2685050" y="1507988"/>
            <a:ext cx="8144539" cy="4892209"/>
          </a:xfrm>
          <a:prstGeom prst="rect">
            <a:avLst/>
          </a:prstGeom>
          <a:noFill/>
          <a:ln>
            <a:noFill/>
          </a:ln>
        </p:spPr>
        <p:txBody>
          <a:bodyPr/>
          <a:lstStyle/>
          <a:p>
            <a:pPr algn="just">
              <a:spcBef>
                <a:spcPts val="1001"/>
              </a:spcBef>
            </a:pPr>
            <a:r>
              <a:rPr lang="pt-BR" sz="2000" b="1" u="sng" spc="-1" dirty="0">
                <a:solidFill>
                  <a:srgbClr val="1F4E79"/>
                </a:solidFill>
                <a:uFill>
                  <a:solidFill>
                    <a:srgbClr val="FFFFFF"/>
                  </a:solidFill>
                </a:uFill>
                <a:latin typeface="Calibri"/>
              </a:rPr>
              <a:t>Rol exemplificativo, não exaustivo, de pesquisas que podem ser realizadas:</a:t>
            </a:r>
            <a:endParaRPr lang="pt-BR" sz="2000" b="1"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Se o fato denunciado tem relação com o órgão que recebeu a denúncia;</a:t>
            </a: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Se a pessoa denunciada realmente é agente público;</a:t>
            </a: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Se a pessoa denunciada realmente ocupa o cargo público que é citado na denúncia;</a:t>
            </a: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Se a pessoa denunciada trabalha no órgão onde ocorreu o suposto fato irregular;</a:t>
            </a: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Se o contrato citado na denúncia existe;</a:t>
            </a: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Se o processo administrativo citado na denúncia existe;</a:t>
            </a: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Se o certame licitatório denunciado existe;</a:t>
            </a: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Se o objeto do contrato denunciado já foi cumprido;</a:t>
            </a: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latin typeface="Calibri"/>
              </a:rPr>
              <a:t>Se o pagamento do contrato denunciado já foi realizado.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C0D6DAD0-2B0B-47B1-A961-C346FB4D5568}"/>
              </a:ext>
            </a:extLst>
          </p:cNvPr>
          <p:cNvSpPr txBox="1"/>
          <p:nvPr/>
        </p:nvSpPr>
        <p:spPr>
          <a:xfrm>
            <a:off x="0" y="1198127"/>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TextShape 2"/>
          <p:cNvSpPr txBox="1"/>
          <p:nvPr/>
        </p:nvSpPr>
        <p:spPr>
          <a:xfrm>
            <a:off x="2889824" y="1747282"/>
            <a:ext cx="8929512" cy="4360570"/>
          </a:xfrm>
          <a:prstGeom prst="rect">
            <a:avLst/>
          </a:prstGeom>
          <a:noFill/>
          <a:ln>
            <a:noFill/>
          </a:ln>
        </p:spPr>
        <p:txBody>
          <a:bodyPr/>
          <a:lstStyle/>
          <a:p>
            <a:pPr marL="342900" indent="-342900" algn="just">
              <a:lnSpc>
                <a:spcPct val="150000"/>
              </a:lnSpc>
              <a:spcBef>
                <a:spcPts val="1001"/>
              </a:spcBef>
              <a:buFont typeface="Wingdings" panose="05000000000000000000" pitchFamily="2" charset="2"/>
              <a:buChar char="Ø"/>
            </a:pPr>
            <a:r>
              <a:rPr lang="pt-BR" sz="2400" spc="-1" dirty="0">
                <a:solidFill>
                  <a:srgbClr val="1F4E79"/>
                </a:solidFill>
                <a:uFill>
                  <a:solidFill>
                    <a:srgbClr val="FFFFFF"/>
                  </a:solidFill>
                </a:uFill>
                <a:latin typeface="Calibri"/>
              </a:rPr>
              <a:t>Após a análise preliminar, atendidos os requisitos de aceitação, a denúncia será encaminhada à unidade responsável pela apuração, seja...</a:t>
            </a:r>
          </a:p>
          <a:p>
            <a:pPr lvl="2" algn="just">
              <a:lnSpc>
                <a:spcPct val="150000"/>
              </a:lnSpc>
              <a:spcBef>
                <a:spcPts val="1001"/>
              </a:spcBef>
            </a:pPr>
            <a:r>
              <a:rPr lang="pt-BR" sz="2400" spc="-1" dirty="0">
                <a:solidFill>
                  <a:srgbClr val="1F4E79"/>
                </a:solidFill>
                <a:uFill>
                  <a:solidFill>
                    <a:srgbClr val="FFFFFF"/>
                  </a:solidFill>
                </a:uFill>
                <a:latin typeface="Calibri"/>
              </a:rPr>
              <a:t>...a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auditoria</a:t>
            </a:r>
            <a:r>
              <a:rPr lang="pt-BR" sz="2400" spc="-1" dirty="0">
                <a:solidFill>
                  <a:srgbClr val="1F4E79"/>
                </a:solidFill>
                <a:uFill>
                  <a:solidFill>
                    <a:srgbClr val="FFFFFF"/>
                  </a:solidFill>
                </a:uFill>
                <a:latin typeface="Calibri"/>
              </a:rPr>
              <a:t>;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corregedoria</a:t>
            </a:r>
            <a:r>
              <a:rPr lang="pt-BR" sz="2400" spc="-1" dirty="0">
                <a:solidFill>
                  <a:srgbClr val="1F4E79"/>
                </a:solidFill>
                <a:uFill>
                  <a:solidFill>
                    <a:srgbClr val="FFFFFF"/>
                  </a:solidFill>
                </a:uFill>
                <a:latin typeface="Calibri"/>
              </a:rPr>
              <a:t>;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comissão de ética</a:t>
            </a:r>
            <a:r>
              <a:rPr lang="pt-BR" sz="2400" spc="-1" dirty="0">
                <a:solidFill>
                  <a:srgbClr val="1F4E79"/>
                </a:solidFill>
                <a:uFill>
                  <a:solidFill>
                    <a:srgbClr val="FFFFFF"/>
                  </a:solidFill>
                </a:uFill>
                <a:latin typeface="Calibri"/>
              </a:rPr>
              <a:t> ou outra unidade administrativa ou autoridade investida. </a:t>
            </a:r>
          </a:p>
          <a:p>
            <a:pPr marL="342900" indent="-342900" algn="just">
              <a:lnSpc>
                <a:spcPct val="150000"/>
              </a:lnSpc>
              <a:spcBef>
                <a:spcPts val="1001"/>
              </a:spcBef>
              <a:spcAft>
                <a:spcPts val="1800"/>
              </a:spcAft>
              <a:buFont typeface="Wingdings" panose="05000000000000000000" pitchFamily="2" charset="2"/>
              <a:buChar char="Ø"/>
            </a:pPr>
            <a:r>
              <a:rPr lang="pt-BR" sz="2400" spc="-1" dirty="0">
                <a:solidFill>
                  <a:srgbClr val="1F4E79"/>
                </a:solidFill>
                <a:uFill>
                  <a:solidFill>
                    <a:srgbClr val="FFFFFF"/>
                  </a:solidFill>
                </a:uFill>
                <a:latin typeface="Calibri"/>
              </a:rPr>
              <a:t>Poderá ser encaminhada também para o Ministério Público ou Tribunal de Contas.</a:t>
            </a: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6E030613-9DB2-430A-B3B1-079592BFBDE8}"/>
              </a:ext>
            </a:extLst>
          </p:cNvPr>
          <p:cNvSpPr txBox="1"/>
          <p:nvPr/>
        </p:nvSpPr>
        <p:spPr>
          <a:xfrm>
            <a:off x="0" y="1367326"/>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pic>
        <p:nvPicPr>
          <p:cNvPr id="3" name="Gráfico 2" descr="Enviar">
            <a:extLst>
              <a:ext uri="{FF2B5EF4-FFF2-40B4-BE49-F238E27FC236}">
                <a16:creationId xmlns:a16="http://schemas.microsoft.com/office/drawing/2014/main" id="{D8A7A465-0F65-45CD-B7A8-F1584361CEE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2664" y="3429000"/>
            <a:ext cx="1524000" cy="152400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TextShape 2"/>
          <p:cNvSpPr txBox="1"/>
          <p:nvPr/>
        </p:nvSpPr>
        <p:spPr>
          <a:xfrm>
            <a:off x="1591735" y="2169245"/>
            <a:ext cx="9697154" cy="3491551"/>
          </a:xfrm>
          <a:prstGeom prst="rect">
            <a:avLst/>
          </a:prstGeom>
          <a:noFill/>
          <a:ln>
            <a:noFill/>
          </a:ln>
        </p:spPr>
        <p:txBody>
          <a:bodyPr/>
          <a:lstStyle/>
          <a:p>
            <a:pPr algn="just">
              <a:spcBef>
                <a:spcPts val="1001"/>
              </a:spcBef>
            </a:pPr>
            <a:endParaRPr lang="pt-BR" sz="1000" spc="-1" dirty="0">
              <a:solidFill>
                <a:srgbClr val="000000"/>
              </a:solidFill>
              <a:uFill>
                <a:solidFill>
                  <a:srgbClr val="FFFFFF"/>
                </a:solidFill>
              </a:uFill>
              <a:latin typeface="Arial"/>
            </a:endParaRPr>
          </a:p>
          <a:p>
            <a:pPr algn="just">
              <a:lnSpc>
                <a:spcPct val="150000"/>
              </a:lnSpc>
              <a:spcBef>
                <a:spcPts val="1001"/>
              </a:spcBef>
            </a:pPr>
            <a:r>
              <a:rPr lang="pt-BR" sz="2400" spc="-1" dirty="0">
                <a:solidFill>
                  <a:srgbClr val="1F4E79"/>
                </a:solidFill>
                <a:uFill>
                  <a:solidFill>
                    <a:srgbClr val="FFFFFF"/>
                  </a:solidFill>
                </a:uFill>
                <a:latin typeface="Calibri"/>
              </a:rPr>
              <a:t>A denúncia que adentrar ao órgão por intermédio da ouvidoria, caso seja considerada procedente, passará por dois filtros de verificação: </a:t>
            </a:r>
          </a:p>
          <a:p>
            <a:pPr algn="just">
              <a:lnSpc>
                <a:spcPct val="150000"/>
              </a:lnSpc>
              <a:spcBef>
                <a:spcPts val="1001"/>
              </a:spcBef>
            </a:pPr>
            <a:endParaRPr lang="pt-BR" sz="1000" spc="-1" dirty="0">
              <a:solidFill>
                <a:srgbClr val="000000"/>
              </a:solidFill>
              <a:uFill>
                <a:solidFill>
                  <a:srgbClr val="FFFFFF"/>
                </a:solidFill>
              </a:uFill>
              <a:latin typeface="Arial"/>
            </a:endParaRPr>
          </a:p>
          <a:p>
            <a:pPr marL="1428840" lvl="2" indent="-514080" algn="just">
              <a:lnSpc>
                <a:spcPct val="150000"/>
              </a:lnSpc>
              <a:spcBef>
                <a:spcPts val="1001"/>
              </a:spcBef>
              <a:buClr>
                <a:srgbClr val="1F4E79"/>
              </a:buClr>
              <a:buFont typeface="Arial"/>
              <a:buAutoNum type="romanLcParenR"/>
            </a:pPr>
            <a:r>
              <a:rPr lang="pt-BR" sz="2400" spc="-1" dirty="0">
                <a:solidFill>
                  <a:srgbClr val="1F4E79"/>
                </a:solidFill>
                <a:uFill>
                  <a:solidFill>
                    <a:srgbClr val="FFFFFF"/>
                  </a:solidFill>
                </a:uFill>
                <a:latin typeface="Calibri"/>
              </a:rPr>
              <a:t>a </a:t>
            </a:r>
            <a:r>
              <a:rPr lang="pt-BR" sz="2400" b="1" spc="-1" dirty="0">
                <a:solidFill>
                  <a:srgbClr val="1F4E79"/>
                </a:solidFill>
                <a:uFill>
                  <a:solidFill>
                    <a:srgbClr val="FFFFFF"/>
                  </a:solidFill>
                </a:uFill>
                <a:latin typeface="Calibri"/>
              </a:rPr>
              <a:t>análise preliminar </a:t>
            </a:r>
            <a:r>
              <a:rPr lang="pt-BR" sz="2400" spc="-1" dirty="0">
                <a:solidFill>
                  <a:srgbClr val="1F4E79"/>
                </a:solidFill>
                <a:uFill>
                  <a:solidFill>
                    <a:srgbClr val="FFFFFF"/>
                  </a:solidFill>
                </a:uFill>
                <a:latin typeface="Calibri"/>
              </a:rPr>
              <a:t>realizada na </a:t>
            </a:r>
            <a:r>
              <a:rPr lang="pt-BR" sz="2400" spc="-1" dirty="0">
                <a:solidFill>
                  <a:srgbClr val="FF0000"/>
                </a:solidFill>
                <a:uFill>
                  <a:solidFill>
                    <a:srgbClr val="FFFFFF"/>
                  </a:solidFill>
                </a:uFill>
                <a:latin typeface="Calibri"/>
              </a:rPr>
              <a:t>ouvidoria</a:t>
            </a:r>
            <a:r>
              <a:rPr lang="pt-BR" sz="2400" spc="-1" dirty="0">
                <a:solidFill>
                  <a:srgbClr val="1F4E79"/>
                </a:solidFill>
                <a:uFill>
                  <a:solidFill>
                    <a:srgbClr val="FFFFFF"/>
                  </a:solidFill>
                </a:uFill>
                <a:latin typeface="Calibri"/>
              </a:rPr>
              <a:t>; e</a:t>
            </a:r>
            <a:endParaRPr lang="pt-BR" sz="3200" spc="-1" dirty="0">
              <a:solidFill>
                <a:srgbClr val="000000"/>
              </a:solidFill>
              <a:uFill>
                <a:solidFill>
                  <a:srgbClr val="FFFFFF"/>
                </a:solidFill>
              </a:uFill>
              <a:latin typeface="Arial"/>
            </a:endParaRPr>
          </a:p>
          <a:p>
            <a:pPr marL="1428840" lvl="2" indent="-514080" algn="just">
              <a:lnSpc>
                <a:spcPct val="150000"/>
              </a:lnSpc>
              <a:spcBef>
                <a:spcPts val="1001"/>
              </a:spcBef>
              <a:buClr>
                <a:srgbClr val="1F4E79"/>
              </a:buClr>
              <a:buFont typeface="Arial"/>
              <a:buAutoNum type="romanLcParenR"/>
            </a:pPr>
            <a:r>
              <a:rPr lang="pt-BR" sz="2400" spc="-1" dirty="0">
                <a:solidFill>
                  <a:srgbClr val="1F4E79"/>
                </a:solidFill>
                <a:uFill>
                  <a:solidFill>
                    <a:srgbClr val="FFFFFF"/>
                  </a:solidFill>
                </a:uFill>
                <a:latin typeface="Calibri"/>
              </a:rPr>
              <a:t>o </a:t>
            </a:r>
            <a:r>
              <a:rPr lang="pt-BR" sz="2400" b="1" spc="-1" dirty="0">
                <a:solidFill>
                  <a:srgbClr val="1F4E79"/>
                </a:solidFill>
                <a:uFill>
                  <a:solidFill>
                    <a:srgbClr val="FFFFFF"/>
                  </a:solidFill>
                </a:uFill>
                <a:latin typeface="Calibri"/>
              </a:rPr>
              <a:t>exame de admissibilidade </a:t>
            </a:r>
            <a:r>
              <a:rPr lang="pt-BR" sz="2400" spc="-1" dirty="0">
                <a:solidFill>
                  <a:srgbClr val="1F4E79"/>
                </a:solidFill>
                <a:uFill>
                  <a:solidFill>
                    <a:srgbClr val="FFFFFF"/>
                  </a:solidFill>
                </a:uFill>
                <a:latin typeface="Calibri"/>
              </a:rPr>
              <a:t>realizado pela </a:t>
            </a:r>
            <a:r>
              <a:rPr lang="pt-BR" sz="2400" spc="-1" dirty="0">
                <a:solidFill>
                  <a:srgbClr val="FF0000"/>
                </a:solidFill>
                <a:uFill>
                  <a:solidFill>
                    <a:srgbClr val="FFFFFF"/>
                  </a:solidFill>
                </a:uFill>
                <a:latin typeface="Calibri"/>
              </a:rPr>
              <a:t>unidade de apuração</a:t>
            </a:r>
            <a:r>
              <a:rPr lang="pt-BR" sz="2400" spc="-1" dirty="0">
                <a:solidFill>
                  <a:srgbClr val="1F4E79"/>
                </a:solidFill>
                <a:uFill>
                  <a:solidFill>
                    <a:srgbClr val="FFFFFF"/>
                  </a:solidFill>
                </a:uFill>
                <a:latin typeface="Calibri"/>
              </a:rPr>
              <a:t>.</a:t>
            </a: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37752DD2-C54D-49DB-88A8-EF0A87E9E3EF}"/>
              </a:ext>
            </a:extLst>
          </p:cNvPr>
          <p:cNvSpPr txBox="1"/>
          <p:nvPr/>
        </p:nvSpPr>
        <p:spPr>
          <a:xfrm>
            <a:off x="0" y="1197204"/>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TextShape 2"/>
          <p:cNvSpPr txBox="1"/>
          <p:nvPr/>
        </p:nvSpPr>
        <p:spPr>
          <a:xfrm>
            <a:off x="2009553" y="2411617"/>
            <a:ext cx="9371393" cy="3977893"/>
          </a:xfrm>
          <a:prstGeom prst="rect">
            <a:avLst/>
          </a:prstGeom>
          <a:noFill/>
          <a:ln>
            <a:noFill/>
          </a:ln>
        </p:spPr>
        <p:txBody>
          <a:bodyPr/>
          <a:lstStyle/>
          <a:p>
            <a:pPr marL="343080" indent="-342720" algn="just">
              <a:lnSpc>
                <a:spcPct val="150000"/>
              </a:lnSpc>
              <a:spcBef>
                <a:spcPts val="1001"/>
              </a:spcBef>
              <a:buClr>
                <a:srgbClr val="1F4E79"/>
              </a:buClr>
              <a:buFont typeface="Arial"/>
              <a:buChar char="•"/>
            </a:pPr>
            <a:r>
              <a:rPr lang="pt-BR" sz="2400" spc="-1" dirty="0">
                <a:solidFill>
                  <a:srgbClr val="1F4E79"/>
                </a:solidFill>
                <a:uFill>
                  <a:solidFill>
                    <a:srgbClr val="FFFFFF"/>
                  </a:solidFill>
                </a:uFill>
                <a:latin typeface="Calibri"/>
              </a:rPr>
              <a:t>Após o encaminhamento ou não para a unidade de apuração, deverá ser fornecida uma resposta conclusiva da ouvidoria ao usuário.</a:t>
            </a:r>
            <a:endParaRPr lang="pt-BR" sz="2400" spc="-1" dirty="0">
              <a:solidFill>
                <a:srgbClr val="000000"/>
              </a:solidFill>
              <a:uFill>
                <a:solidFill>
                  <a:srgbClr val="FFFFFF"/>
                </a:solidFill>
              </a:uFill>
              <a:latin typeface="Arial"/>
            </a:endParaRPr>
          </a:p>
          <a:p>
            <a:pPr algn="just">
              <a:lnSpc>
                <a:spcPct val="150000"/>
              </a:lnSpc>
              <a:spcBef>
                <a:spcPts val="1001"/>
              </a:spcBef>
            </a:pPr>
            <a:endParaRPr lang="pt-BR" sz="2400" spc="-1" dirty="0">
              <a:solidFill>
                <a:srgbClr val="000000"/>
              </a:solidFill>
              <a:uFill>
                <a:solidFill>
                  <a:srgbClr val="FFFFFF"/>
                </a:solidFill>
              </a:uFill>
              <a:latin typeface="Arial"/>
            </a:endParaRPr>
          </a:p>
          <a:p>
            <a:pPr marL="343080" indent="-342720" algn="just">
              <a:lnSpc>
                <a:spcPct val="150000"/>
              </a:lnSpc>
              <a:spcBef>
                <a:spcPts val="1001"/>
              </a:spcBef>
              <a:buClr>
                <a:srgbClr val="1F4E79"/>
              </a:buClr>
              <a:buFont typeface="Arial"/>
              <a:buChar char="•"/>
            </a:pPr>
            <a:r>
              <a:rPr lang="pt-BR" sz="2400" spc="-1" dirty="0">
                <a:solidFill>
                  <a:srgbClr val="1F4E79"/>
                </a:solidFill>
                <a:uFill>
                  <a:solidFill>
                    <a:srgbClr val="FFFFFF"/>
                  </a:solidFill>
                </a:uFill>
                <a:latin typeface="Calibri"/>
              </a:rPr>
              <a:t>A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resposta conclusiva</a:t>
            </a:r>
            <a:r>
              <a:rPr lang="pt-BR" sz="2400" b="1" spc="-1" dirty="0">
                <a:solidFill>
                  <a:srgbClr val="1F4E79"/>
                </a:solidFill>
                <a:uFill>
                  <a:solidFill>
                    <a:srgbClr val="FFFFFF"/>
                  </a:solidFill>
                </a:uFill>
                <a:latin typeface="Calibri"/>
              </a:rPr>
              <a:t> </a:t>
            </a:r>
            <a:r>
              <a:rPr lang="pt-BR" sz="2400" spc="-1" dirty="0">
                <a:solidFill>
                  <a:srgbClr val="1F4E79"/>
                </a:solidFill>
                <a:uFill>
                  <a:solidFill>
                    <a:srgbClr val="FFFFFF"/>
                  </a:solidFill>
                </a:uFill>
                <a:latin typeface="Calibri"/>
              </a:rPr>
              <a:t>ao usuário sobre a denúncia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informa seu encaminhamento, ou não, aos órgãos de apuração</a:t>
            </a:r>
            <a:r>
              <a:rPr lang="pt-BR" sz="2400" spc="-1" dirty="0">
                <a:solidFill>
                  <a:srgbClr val="1F4E79"/>
                </a:solidFill>
                <a:uFill>
                  <a:solidFill>
                    <a:srgbClr val="FFFFFF"/>
                  </a:solidFill>
                </a:uFill>
                <a:latin typeface="Calibri"/>
              </a:rPr>
              <a:t>.</a:t>
            </a:r>
          </a:p>
          <a:p>
            <a:pPr marL="360" algn="r">
              <a:lnSpc>
                <a:spcPct val="150000"/>
              </a:lnSpc>
              <a:spcBef>
                <a:spcPts val="1001"/>
              </a:spcBef>
              <a:buClr>
                <a:srgbClr val="1F4E79"/>
              </a:buClr>
            </a:pPr>
            <a:endParaRPr lang="pt-BR" sz="1600" b="1" spc="-1" dirty="0">
              <a:solidFill>
                <a:srgbClr val="1F4E79"/>
              </a:solidFill>
              <a:uFill>
                <a:solidFill>
                  <a:srgbClr val="FFFFFF"/>
                </a:solidFill>
              </a:uFill>
              <a:latin typeface="Calibri"/>
            </a:endParaRPr>
          </a:p>
          <a:p>
            <a:pPr marL="360" algn="r">
              <a:lnSpc>
                <a:spcPct val="150000"/>
              </a:lnSpc>
              <a:spcBef>
                <a:spcPts val="1001"/>
              </a:spcBef>
              <a:buClr>
                <a:srgbClr val="1F4E79"/>
              </a:buClr>
            </a:pPr>
            <a:r>
              <a:rPr lang="pt-BR" sz="1600" b="1" spc="-1" dirty="0">
                <a:solidFill>
                  <a:srgbClr val="1F4E79"/>
                </a:solidFill>
                <a:uFill>
                  <a:solidFill>
                    <a:srgbClr val="FFFFFF"/>
                  </a:solidFill>
                </a:uFill>
                <a:latin typeface="Calibri"/>
              </a:rPr>
              <a:t>Parágrafo único do art. 22 do Decreto nº 9.492/2018</a:t>
            </a:r>
            <a:endParaRPr lang="pt-BR" sz="16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C39B1B4B-168B-49AD-A706-20113CA4FEFB}"/>
              </a:ext>
            </a:extLst>
          </p:cNvPr>
          <p:cNvSpPr txBox="1"/>
          <p:nvPr/>
        </p:nvSpPr>
        <p:spPr>
          <a:xfrm>
            <a:off x="0" y="1287913"/>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Shape 1">
            <a:extLst>
              <a:ext uri="{FF2B5EF4-FFF2-40B4-BE49-F238E27FC236}">
                <a16:creationId xmlns:a16="http://schemas.microsoft.com/office/drawing/2014/main" id="{62D4D70C-C8F6-45AB-B39D-CEEAC5C846DF}"/>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11" name="CaixaDeTexto 4">
            <a:extLst>
              <a:ext uri="{FF2B5EF4-FFF2-40B4-BE49-F238E27FC236}">
                <a16:creationId xmlns:a16="http://schemas.microsoft.com/office/drawing/2014/main" id="{11B53B4F-2386-4777-98AE-767EF74E3637}"/>
              </a:ext>
            </a:extLst>
          </p:cNvPr>
          <p:cNvSpPr txBox="1">
            <a:spLocks noChangeArrowheads="1"/>
          </p:cNvSpPr>
          <p:nvPr/>
        </p:nvSpPr>
        <p:spPr bwMode="auto">
          <a:xfrm>
            <a:off x="2169360" y="1814899"/>
            <a:ext cx="3362196"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marL="457200" indent="-457200" algn="just">
              <a:buFont typeface="Wingdings" panose="05000000000000000000" pitchFamily="2" charset="2"/>
              <a:buChar char="ü"/>
            </a:pPr>
            <a:r>
              <a:rPr lang="pt-BR" altLang="pt-BR" sz="3300" b="1" dirty="0">
                <a:solidFill>
                  <a:srgbClr val="002060"/>
                </a:solidFill>
                <a:latin typeface="Calibri" charset="0"/>
                <a:ea typeface="Calibri" charset="0"/>
                <a:cs typeface="Calibri" charset="0"/>
              </a:rPr>
              <a:t>Então, qual é a essência da manifestação tipificada como </a:t>
            </a:r>
          </a:p>
          <a:p>
            <a:pPr algn="just"/>
            <a:endParaRPr lang="pt-BR" altLang="pt-BR" sz="3300" b="1" dirty="0">
              <a:solidFill>
                <a:srgbClr val="002060"/>
              </a:solidFill>
              <a:latin typeface="Calibri" charset="0"/>
              <a:ea typeface="Calibri" charset="0"/>
              <a:cs typeface="Calibri" charset="0"/>
            </a:endParaRPr>
          </a:p>
          <a:p>
            <a:pPr algn="just"/>
            <a:r>
              <a:rPr lang="pt-BR" altLang="pt-BR" sz="3300" b="1" dirty="0">
                <a:solidFill>
                  <a:srgbClr val="002060"/>
                </a:solidFill>
                <a:latin typeface="Calibri" charset="0"/>
                <a:ea typeface="Calibri" charset="0"/>
                <a:cs typeface="Calibri" charset="0"/>
              </a:rPr>
              <a:t>     </a:t>
            </a:r>
            <a:r>
              <a:rPr lang="pt-BR" altLang="pt-BR" sz="3300" b="1" dirty="0">
                <a:solidFill>
                  <a:srgbClr val="FF0000"/>
                </a:solidFill>
                <a:effectLst>
                  <a:outerShdw blurRad="38100" dist="38100" dir="2700000" algn="tl">
                    <a:srgbClr val="000000">
                      <a:alpha val="43137"/>
                    </a:srgbClr>
                  </a:outerShdw>
                </a:effectLst>
                <a:latin typeface="Calibri" charset="0"/>
                <a:ea typeface="Calibri" charset="0"/>
                <a:cs typeface="Calibri" charset="0"/>
              </a:rPr>
              <a:t>DENÚNCIA </a:t>
            </a:r>
            <a:r>
              <a:rPr lang="pt-BR" altLang="pt-BR" sz="3300" b="1" dirty="0">
                <a:solidFill>
                  <a:srgbClr val="002060"/>
                </a:solidFill>
                <a:latin typeface="Calibri" charset="0"/>
                <a:ea typeface="Calibri" charset="0"/>
                <a:cs typeface="Calibri" charset="0"/>
              </a:rPr>
              <a:t>?</a:t>
            </a:r>
          </a:p>
          <a:p>
            <a:pPr eaLnBrk="1" hangingPunct="1"/>
            <a:endParaRPr lang="pt-BR" altLang="pt-BR" sz="3300" b="1" dirty="0">
              <a:solidFill>
                <a:srgbClr val="002060"/>
              </a:solidFill>
              <a:latin typeface="Calibri" charset="0"/>
              <a:ea typeface="Calibri" charset="0"/>
              <a:cs typeface="Calibri" charset="0"/>
            </a:endParaRPr>
          </a:p>
        </p:txBody>
      </p:sp>
      <p:pic>
        <p:nvPicPr>
          <p:cNvPr id="12" name="Picture 2" descr="Resultado de imagem para dúvida">
            <a:extLst>
              <a:ext uri="{FF2B5EF4-FFF2-40B4-BE49-F238E27FC236}">
                <a16:creationId xmlns:a16="http://schemas.microsoft.com/office/drawing/2014/main" id="{DE9FD9EE-2127-4128-B3FB-D1D5F8A55D9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26284" y="2108410"/>
            <a:ext cx="2916324" cy="2916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793814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extShape 2"/>
          <p:cNvSpPr txBox="1"/>
          <p:nvPr/>
        </p:nvSpPr>
        <p:spPr>
          <a:xfrm>
            <a:off x="2009553" y="1746492"/>
            <a:ext cx="9407884" cy="4462397"/>
          </a:xfrm>
          <a:prstGeom prst="rect">
            <a:avLst/>
          </a:prstGeom>
          <a:noFill/>
          <a:ln>
            <a:noFill/>
          </a:ln>
        </p:spPr>
        <p:txBody>
          <a:bodyPr/>
          <a:lstStyle/>
          <a:p>
            <a:pPr marL="171450" indent="-171450" algn="just">
              <a:lnSpc>
                <a:spcPct val="150000"/>
              </a:lnSpc>
              <a:spcBef>
                <a:spcPts val="1001"/>
              </a:spcBef>
              <a:buFont typeface="Wingdings" panose="05000000000000000000" pitchFamily="2" charset="2"/>
              <a:buChar char="Ø"/>
            </a:pPr>
            <a:endParaRPr lang="pt-BR" sz="1000" spc="-1" dirty="0">
              <a:solidFill>
                <a:srgbClr val="000000"/>
              </a:solidFill>
              <a:uFill>
                <a:solidFill>
                  <a:srgbClr val="FFFFFF"/>
                </a:solidFill>
              </a:uFill>
              <a:latin typeface="Arial"/>
            </a:endParaRPr>
          </a:p>
          <a:p>
            <a:pPr marL="342900" indent="-342900" algn="just">
              <a:lnSpc>
                <a:spcPct val="150000"/>
              </a:lnSpc>
              <a:spcBef>
                <a:spcPts val="1001"/>
              </a:spcBef>
              <a:buFont typeface="Wingdings" panose="05000000000000000000" pitchFamily="2" charset="2"/>
              <a:buChar char="Ø"/>
            </a:pPr>
            <a:r>
              <a:rPr lang="pt-BR" sz="2400" spc="-1" dirty="0">
                <a:solidFill>
                  <a:srgbClr val="1F4E79"/>
                </a:solidFill>
                <a:uFill>
                  <a:solidFill>
                    <a:srgbClr val="FFFFFF"/>
                  </a:solidFill>
                </a:uFill>
              </a:rPr>
              <a:t>Na análise preliminar realizada pela ouvidoria, </a:t>
            </a:r>
            <a:r>
              <a:rPr lang="pt-BR" sz="2400" b="1" spc="-1" dirty="0">
                <a:solidFill>
                  <a:srgbClr val="1F4E79"/>
                </a:solidFill>
                <a:effectLst>
                  <a:outerShdw blurRad="38100" dist="38100" dir="2700000" algn="tl">
                    <a:srgbClr val="000000">
                      <a:alpha val="43137"/>
                    </a:srgbClr>
                  </a:outerShdw>
                </a:effectLst>
                <a:uFill>
                  <a:solidFill>
                    <a:srgbClr val="FFFFFF"/>
                  </a:solidFill>
                </a:uFill>
              </a:rPr>
              <a:t>a denúncia poderá ser encerrada e arquivada por não apresentar requisitos suficientes de aceitação</a:t>
            </a:r>
            <a:r>
              <a:rPr lang="pt-BR" sz="2400" spc="-1" dirty="0">
                <a:solidFill>
                  <a:srgbClr val="1F4E79"/>
                </a:solidFill>
                <a:uFill>
                  <a:solidFill>
                    <a:srgbClr val="FFFFFF"/>
                  </a:solidFill>
                </a:uFill>
              </a:rPr>
              <a:t>.</a:t>
            </a:r>
          </a:p>
          <a:p>
            <a:pPr marL="342900" indent="-342900" algn="just">
              <a:lnSpc>
                <a:spcPct val="150000"/>
              </a:lnSpc>
              <a:spcBef>
                <a:spcPts val="1001"/>
              </a:spcBef>
              <a:spcAft>
                <a:spcPts val="1800"/>
              </a:spcAft>
              <a:buFont typeface="Wingdings" panose="05000000000000000000" pitchFamily="2" charset="2"/>
              <a:buChar char="Ø"/>
            </a:pPr>
            <a:r>
              <a:rPr lang="pt-BR" sz="2400" spc="-1" dirty="0">
                <a:solidFill>
                  <a:srgbClr val="1F4E79"/>
                </a:solidFill>
                <a:uFill>
                  <a:solidFill>
                    <a:srgbClr val="FFFFFF"/>
                  </a:solidFill>
                </a:uFill>
              </a:rPr>
              <a:t>O mesmo também poderá ocorrer na unidade de apuração caso esta não verifique a existência suficiente de elementos para ensejar uma investigação ou, se após a realização da investigação, os termos da denúncia não forem comprovados.</a:t>
            </a:r>
            <a:endParaRPr lang="pt-BR" sz="3200" spc="-1" dirty="0">
              <a:solidFill>
                <a:srgbClr val="000000"/>
              </a:solidFill>
              <a:uFill>
                <a:solidFill>
                  <a:srgbClr val="FFFFFF"/>
                </a:solidFill>
              </a:uFill>
            </a:endParaRPr>
          </a:p>
        </p:txBody>
      </p:sp>
      <p:sp>
        <p:nvSpPr>
          <p:cNvPr id="4" name="TextShape 1">
            <a:extLst>
              <a:ext uri="{FF2B5EF4-FFF2-40B4-BE49-F238E27FC236}">
                <a16:creationId xmlns:a16="http://schemas.microsoft.com/office/drawing/2014/main" id="{0DA9D7C9-6272-494F-9CFE-4B6AEF446132}"/>
              </a:ext>
            </a:extLst>
          </p:cNvPr>
          <p:cNvSpPr txBox="1"/>
          <p:nvPr/>
        </p:nvSpPr>
        <p:spPr>
          <a:xfrm>
            <a:off x="0" y="1197204"/>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spTree>
    <p:extLst>
      <p:ext uri="{BB962C8B-B14F-4D97-AF65-F5344CB8AC3E}">
        <p14:creationId xmlns:p14="http://schemas.microsoft.com/office/powerpoint/2010/main" val="315152252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extShape 2"/>
          <p:cNvSpPr txBox="1"/>
          <p:nvPr/>
        </p:nvSpPr>
        <p:spPr>
          <a:xfrm>
            <a:off x="3217333" y="2522149"/>
            <a:ext cx="8105422" cy="2907807"/>
          </a:xfrm>
          <a:prstGeom prst="rect">
            <a:avLst/>
          </a:prstGeom>
          <a:noFill/>
          <a:ln>
            <a:noFill/>
          </a:ln>
        </p:spPr>
        <p:txBody>
          <a:bodyPr/>
          <a:lstStyle/>
          <a:p>
            <a:pPr algn="just">
              <a:lnSpc>
                <a:spcPct val="150000"/>
              </a:lnSpc>
              <a:spcBef>
                <a:spcPts val="1001"/>
              </a:spcBef>
            </a:pPr>
            <a:r>
              <a:rPr lang="pt-BR" sz="2800" spc="-1" dirty="0">
                <a:solidFill>
                  <a:srgbClr val="1F4E79"/>
                </a:solidFill>
                <a:uFill>
                  <a:solidFill>
                    <a:srgbClr val="FFFFFF"/>
                  </a:solidFill>
                </a:uFill>
                <a:latin typeface="Calibri"/>
              </a:rPr>
              <a:t>É desejável que a ouvidoria possua instrumentos de classificação de denúncias que apresentem caráter de urgência, tais como atentados à vida, à integridade física, cometimentos de crimes e similares.</a:t>
            </a: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3B2180FC-F10B-415C-ABCF-5899E5A6BCD0}"/>
              </a:ext>
            </a:extLst>
          </p:cNvPr>
          <p:cNvSpPr txBox="1"/>
          <p:nvPr/>
        </p:nvSpPr>
        <p:spPr>
          <a:xfrm>
            <a:off x="0" y="1242757"/>
            <a:ext cx="2009553"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ANÁLISE PRELIMINAR</a:t>
            </a:r>
          </a:p>
        </p:txBody>
      </p:sp>
      <p:pic>
        <p:nvPicPr>
          <p:cNvPr id="3" name="Gráfico 2" descr="Ampulheta">
            <a:extLst>
              <a:ext uri="{FF2B5EF4-FFF2-40B4-BE49-F238E27FC236}">
                <a16:creationId xmlns:a16="http://schemas.microsoft.com/office/drawing/2014/main" id="{AF87857D-B17D-4A77-B088-91FF850BF14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0800000">
            <a:off x="1552353" y="3220156"/>
            <a:ext cx="914400" cy="91440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áfico 7" descr="Mão Levantada">
            <a:extLst>
              <a:ext uri="{FF2B5EF4-FFF2-40B4-BE49-F238E27FC236}">
                <a16:creationId xmlns:a16="http://schemas.microsoft.com/office/drawing/2014/main" id="{4246BB69-A798-453D-A8E6-030F3F57FD6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59934" y="1334386"/>
            <a:ext cx="2945220" cy="2945220"/>
          </a:xfrm>
          <a:prstGeom prst="rect">
            <a:avLst/>
          </a:prstGeom>
        </p:spPr>
      </p:pic>
      <p:sp>
        <p:nvSpPr>
          <p:cNvPr id="9" name="Retângulo 8">
            <a:extLst>
              <a:ext uri="{FF2B5EF4-FFF2-40B4-BE49-F238E27FC236}">
                <a16:creationId xmlns:a16="http://schemas.microsoft.com/office/drawing/2014/main" id="{880D3B6E-F695-4223-B0DF-25420E498F97}"/>
              </a:ext>
            </a:extLst>
          </p:cNvPr>
          <p:cNvSpPr/>
          <p:nvPr/>
        </p:nvSpPr>
        <p:spPr>
          <a:xfrm>
            <a:off x="3757377" y="4026980"/>
            <a:ext cx="6510469" cy="2123658"/>
          </a:xfrm>
          <a:prstGeom prst="rect">
            <a:avLst/>
          </a:prstGeom>
        </p:spPr>
        <p:txBody>
          <a:bodyPr wrap="square">
            <a:spAutoFit/>
          </a:bodyPr>
          <a:lstStyle/>
          <a:p>
            <a:pPr algn="r"/>
            <a:r>
              <a:rPr lang="pt-BR" sz="4400" dirty="0">
                <a:solidFill>
                  <a:srgbClr val="073763"/>
                </a:solidFill>
                <a:latin typeface="+mj-lt"/>
              </a:rPr>
              <a:t>HIPÓTESES DE ENCERRAMENTO DE DENÚNCIA</a:t>
            </a:r>
            <a:endParaRPr lang="pt-BR" sz="4400" dirty="0">
              <a:latin typeface="+mj-lt"/>
            </a:endParaRPr>
          </a:p>
        </p:txBody>
      </p:sp>
    </p:spTree>
    <p:extLst>
      <p:ext uri="{BB962C8B-B14F-4D97-AF65-F5344CB8AC3E}">
        <p14:creationId xmlns:p14="http://schemas.microsoft.com/office/powerpoint/2010/main" val="3510831281"/>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TextShape 2"/>
          <p:cNvSpPr txBox="1"/>
          <p:nvPr/>
        </p:nvSpPr>
        <p:spPr>
          <a:xfrm>
            <a:off x="1365955" y="2353601"/>
            <a:ext cx="9460089" cy="3753689"/>
          </a:xfrm>
          <a:prstGeom prst="rect">
            <a:avLst/>
          </a:prstGeom>
          <a:noFill/>
          <a:ln>
            <a:noFill/>
          </a:ln>
        </p:spPr>
        <p:txBody>
          <a:bodyPr/>
          <a:lstStyle/>
          <a:p>
            <a:pPr algn="just">
              <a:spcBef>
                <a:spcPts val="1001"/>
              </a:spcBef>
            </a:pPr>
            <a:r>
              <a:rPr lang="pt-BR" sz="2400" spc="-1" dirty="0">
                <a:solidFill>
                  <a:srgbClr val="1F4E79"/>
                </a:solidFill>
                <a:uFill>
                  <a:solidFill>
                    <a:srgbClr val="FFFFFF"/>
                  </a:solidFill>
                </a:uFill>
                <a:latin typeface="Calibri"/>
              </a:rPr>
              <a:t> </a:t>
            </a:r>
            <a:r>
              <a:rPr lang="pt-BR" sz="2400" b="1" dirty="0">
                <a:solidFill>
                  <a:schemeClr val="accent1">
                    <a:lumMod val="75000"/>
                  </a:schemeClr>
                </a:solidFill>
                <a:latin typeface="Calibri" panose="020F0502020204030204" pitchFamily="34" charset="0"/>
                <a:cs typeface="Calibri" panose="020F0502020204030204" pitchFamily="34" charset="0"/>
              </a:rPr>
              <a:t>Instrução Normativa OGU nº 05/2018, §2º do art. 15 </a:t>
            </a:r>
            <a:r>
              <a:rPr lang="pt-BR" sz="2400" b="1" spc="-1" dirty="0">
                <a:solidFill>
                  <a:srgbClr val="1F4E79"/>
                </a:solidFill>
                <a:uFill>
                  <a:solidFill>
                    <a:srgbClr val="FFFFFF"/>
                  </a:solidFill>
                </a:uFill>
                <a:latin typeface="Calibri"/>
              </a:rPr>
              <a:t>:</a:t>
            </a:r>
          </a:p>
          <a:p>
            <a:pPr algn="just">
              <a:spcBef>
                <a:spcPts val="1001"/>
              </a:spcBef>
            </a:pPr>
            <a:endParaRPr lang="pt-BR" sz="2400" spc="-1" dirty="0">
              <a:solidFill>
                <a:srgbClr val="000000"/>
              </a:solidFill>
              <a:uFill>
                <a:solidFill>
                  <a:srgbClr val="FFFFFF"/>
                </a:solidFill>
              </a:uFill>
              <a:latin typeface="Arial"/>
            </a:endParaRPr>
          </a:p>
          <a:p>
            <a:pPr algn="just">
              <a:spcBef>
                <a:spcPts val="1001"/>
              </a:spcBef>
            </a:pPr>
            <a:r>
              <a:rPr lang="pt-BR" sz="2400" i="1" spc="-1" dirty="0">
                <a:solidFill>
                  <a:srgbClr val="002060"/>
                </a:solidFill>
                <a:uFill>
                  <a:solidFill>
                    <a:srgbClr val="FFFFFF"/>
                  </a:solidFill>
                </a:uFill>
                <a:latin typeface="Calibri"/>
              </a:rPr>
              <a:t>§2º A denúncia poderá ser encerrada quando:</a:t>
            </a:r>
          </a:p>
          <a:p>
            <a:pPr algn="just">
              <a:spcBef>
                <a:spcPts val="1001"/>
              </a:spcBef>
            </a:pPr>
            <a:endParaRPr lang="pt-BR" sz="2400" i="1" spc="-1" dirty="0">
              <a:solidFill>
                <a:srgbClr val="002060"/>
              </a:solidFill>
              <a:uFill>
                <a:solidFill>
                  <a:srgbClr val="FFFFFF"/>
                </a:solidFill>
              </a:uFill>
              <a:latin typeface="Calibri"/>
            </a:endParaRPr>
          </a:p>
          <a:p>
            <a:pPr algn="just">
              <a:spcBef>
                <a:spcPts val="1001"/>
              </a:spcBef>
            </a:pPr>
            <a:r>
              <a:rPr lang="pt-BR" sz="2400" i="1" spc="-1" dirty="0">
                <a:solidFill>
                  <a:srgbClr val="002060"/>
                </a:solidFill>
                <a:uFill>
                  <a:solidFill>
                    <a:srgbClr val="FFFFFF"/>
                  </a:solidFill>
                </a:uFill>
                <a:latin typeface="Calibri"/>
              </a:rPr>
              <a:t>I - estiver dirigida a órgão não pertencente ao Poder Executivo federal; ou </a:t>
            </a:r>
          </a:p>
          <a:p>
            <a:pPr algn="just">
              <a:spcBef>
                <a:spcPts val="1001"/>
              </a:spcBef>
            </a:pPr>
            <a:endParaRPr lang="pt-BR" sz="2400" i="1" spc="-1" dirty="0">
              <a:solidFill>
                <a:srgbClr val="002060"/>
              </a:solidFill>
              <a:uFill>
                <a:solidFill>
                  <a:srgbClr val="FFFFFF"/>
                </a:solidFill>
              </a:uFill>
              <a:latin typeface="Calibri"/>
            </a:endParaRPr>
          </a:p>
          <a:p>
            <a:pPr algn="just">
              <a:spcBef>
                <a:spcPts val="1001"/>
              </a:spcBef>
            </a:pPr>
            <a:r>
              <a:rPr lang="pt-BR" sz="2400" i="1" spc="-1" dirty="0">
                <a:solidFill>
                  <a:srgbClr val="002060"/>
                </a:solidFill>
                <a:uFill>
                  <a:solidFill>
                    <a:srgbClr val="FFFFFF"/>
                  </a:solidFill>
                </a:uFill>
                <a:latin typeface="Calibri"/>
              </a:rPr>
              <a:t>II - não contenha elementos mínimos indispensáveis à sua apuração.</a:t>
            </a:r>
          </a:p>
        </p:txBody>
      </p:sp>
      <p:sp>
        <p:nvSpPr>
          <p:cNvPr id="6" name="TextShape 1">
            <a:extLst>
              <a:ext uri="{FF2B5EF4-FFF2-40B4-BE49-F238E27FC236}">
                <a16:creationId xmlns:a16="http://schemas.microsoft.com/office/drawing/2014/main" id="{AA69580E-092B-4164-BD95-6C6B2460300C}"/>
              </a:ext>
            </a:extLst>
          </p:cNvPr>
          <p:cNvSpPr txBox="1"/>
          <p:nvPr/>
        </p:nvSpPr>
        <p:spPr>
          <a:xfrm>
            <a:off x="0" y="1208890"/>
            <a:ext cx="4104167"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HIPÓTESES DE ENCERRAMENTO DE DENÚNCIA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TextShape 2"/>
          <p:cNvSpPr txBox="1"/>
          <p:nvPr/>
        </p:nvSpPr>
        <p:spPr>
          <a:xfrm>
            <a:off x="1072444" y="2172977"/>
            <a:ext cx="10047112" cy="4160089"/>
          </a:xfrm>
          <a:prstGeom prst="rect">
            <a:avLst/>
          </a:prstGeom>
          <a:noFill/>
          <a:ln>
            <a:noFill/>
          </a:ln>
        </p:spPr>
        <p:txBody>
          <a:bodyPr/>
          <a:lstStyle/>
          <a:p>
            <a:pPr algn="just">
              <a:spcBef>
                <a:spcPts val="1001"/>
              </a:spcBef>
            </a:pPr>
            <a:r>
              <a:rPr lang="pt-BR" sz="2400" spc="-1" dirty="0">
                <a:solidFill>
                  <a:srgbClr val="1F4E79"/>
                </a:solidFill>
                <a:uFill>
                  <a:solidFill>
                    <a:srgbClr val="FFFFFF"/>
                  </a:solidFill>
                </a:uFill>
                <a:latin typeface="Calibri"/>
              </a:rPr>
              <a:t> </a:t>
            </a:r>
            <a:r>
              <a:rPr lang="pt-BR" sz="2400" b="1" dirty="0">
                <a:solidFill>
                  <a:schemeClr val="accent1">
                    <a:lumMod val="75000"/>
                  </a:schemeClr>
                </a:solidFill>
                <a:latin typeface="Calibri" panose="020F0502020204030204" pitchFamily="34" charset="0"/>
                <a:cs typeface="Calibri" panose="020F0502020204030204" pitchFamily="34" charset="0"/>
              </a:rPr>
              <a:t>Instrução Normativa OGU nº 05/2018, §7º do art. 11 </a:t>
            </a:r>
            <a:r>
              <a:rPr lang="pt-BR" sz="2400" b="1" spc="-1" dirty="0">
                <a:solidFill>
                  <a:srgbClr val="1F4E79"/>
                </a:solidFill>
                <a:uFill>
                  <a:solidFill>
                    <a:srgbClr val="FFFFFF"/>
                  </a:solidFill>
                </a:uFill>
                <a:latin typeface="Calibri"/>
              </a:rPr>
              <a:t>:</a:t>
            </a:r>
          </a:p>
          <a:p>
            <a:pPr algn="just">
              <a:spcBef>
                <a:spcPts val="1001"/>
              </a:spcBef>
            </a:pPr>
            <a:endParaRPr lang="pt-BR" sz="2400" spc="-1" dirty="0">
              <a:solidFill>
                <a:srgbClr val="002060"/>
              </a:solidFill>
              <a:uFill>
                <a:solidFill>
                  <a:srgbClr val="FFFFFF"/>
                </a:solidFill>
              </a:uFill>
              <a:latin typeface="Arial"/>
            </a:endParaRPr>
          </a:p>
          <a:p>
            <a:pPr algn="just"/>
            <a:r>
              <a:rPr lang="pt-BR" sz="2400" i="1" dirty="0">
                <a:solidFill>
                  <a:srgbClr val="002060"/>
                </a:solidFill>
                <a:latin typeface="Calibri" panose="020F0502020204030204" pitchFamily="34" charset="0"/>
                <a:cs typeface="Calibri" panose="020F0502020204030204" pitchFamily="34" charset="0"/>
              </a:rPr>
              <a:t>“§ 7º A manifestação poderá ser encerrada, sem produção de resposta conclusiva, quando o seu autor descumprir os deveres de:</a:t>
            </a:r>
          </a:p>
          <a:p>
            <a:pPr algn="just"/>
            <a:endParaRPr lang="pt-BR" sz="2400" i="1" dirty="0">
              <a:solidFill>
                <a:srgbClr val="002060"/>
              </a:solidFill>
              <a:latin typeface="Calibri" panose="020F0502020204030204" pitchFamily="34" charset="0"/>
              <a:cs typeface="Calibri" panose="020F0502020204030204" pitchFamily="34" charset="0"/>
            </a:endParaRPr>
          </a:p>
          <a:p>
            <a:pPr algn="just"/>
            <a:r>
              <a:rPr lang="pt-BR" sz="2400" i="1" dirty="0" err="1">
                <a:solidFill>
                  <a:srgbClr val="002060"/>
                </a:solidFill>
                <a:latin typeface="Calibri" panose="020F0502020204030204" pitchFamily="34" charset="0"/>
                <a:cs typeface="Calibri" panose="020F0502020204030204" pitchFamily="34" charset="0"/>
              </a:rPr>
              <a:t>I</a:t>
            </a:r>
            <a:r>
              <a:rPr lang="pt-BR" sz="2400" i="1" dirty="0">
                <a:solidFill>
                  <a:srgbClr val="002060"/>
                </a:solidFill>
                <a:latin typeface="Calibri" panose="020F0502020204030204" pitchFamily="34" charset="0"/>
                <a:cs typeface="Calibri" panose="020F0502020204030204" pitchFamily="34" charset="0"/>
              </a:rPr>
              <a:t> - expor os fatos conforme a verdade;</a:t>
            </a:r>
          </a:p>
          <a:p>
            <a:pPr algn="just"/>
            <a:r>
              <a:rPr lang="pt-BR" sz="2400" i="1" dirty="0">
                <a:solidFill>
                  <a:srgbClr val="002060"/>
                </a:solidFill>
                <a:latin typeface="Calibri" panose="020F0502020204030204" pitchFamily="34" charset="0"/>
                <a:cs typeface="Calibri" panose="020F0502020204030204" pitchFamily="34" charset="0"/>
              </a:rPr>
              <a:t>II - proceder com lealdade, urbanidade e boa-fé;</a:t>
            </a:r>
          </a:p>
          <a:p>
            <a:pPr algn="just"/>
            <a:r>
              <a:rPr lang="pt-BR" sz="2400" i="1" dirty="0">
                <a:solidFill>
                  <a:srgbClr val="002060"/>
                </a:solidFill>
                <a:latin typeface="Calibri" panose="020F0502020204030204" pitchFamily="34" charset="0"/>
                <a:cs typeface="Calibri" panose="020F0502020204030204" pitchFamily="34" charset="0"/>
              </a:rPr>
              <a:t>III - não agir de modo temerário; ou</a:t>
            </a:r>
          </a:p>
          <a:p>
            <a:pPr algn="just"/>
            <a:r>
              <a:rPr lang="pt-BR" sz="2400" i="1" dirty="0">
                <a:solidFill>
                  <a:srgbClr val="002060"/>
                </a:solidFill>
                <a:latin typeface="Calibri" panose="020F0502020204030204" pitchFamily="34" charset="0"/>
                <a:cs typeface="Calibri" panose="020F0502020204030204" pitchFamily="34" charset="0"/>
              </a:rPr>
              <a:t>IV - prestar as informações que lhe forem solicitadas para o esclarecimento dos fatos.”</a:t>
            </a:r>
          </a:p>
        </p:txBody>
      </p:sp>
      <p:sp>
        <p:nvSpPr>
          <p:cNvPr id="6" name="TextShape 1">
            <a:extLst>
              <a:ext uri="{FF2B5EF4-FFF2-40B4-BE49-F238E27FC236}">
                <a16:creationId xmlns:a16="http://schemas.microsoft.com/office/drawing/2014/main" id="{AA69580E-092B-4164-BD95-6C6B2460300C}"/>
              </a:ext>
            </a:extLst>
          </p:cNvPr>
          <p:cNvSpPr txBox="1"/>
          <p:nvPr/>
        </p:nvSpPr>
        <p:spPr>
          <a:xfrm>
            <a:off x="0" y="1169582"/>
            <a:ext cx="4104167"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HIPÓTESES DE ENCERRAMENTO DE DENÚNCIA</a:t>
            </a:r>
          </a:p>
        </p:txBody>
      </p:sp>
    </p:spTree>
    <p:extLst>
      <p:ext uri="{BB962C8B-B14F-4D97-AF65-F5344CB8AC3E}">
        <p14:creationId xmlns:p14="http://schemas.microsoft.com/office/powerpoint/2010/main" val="169034691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TextShape 2"/>
          <p:cNvSpPr txBox="1"/>
          <p:nvPr/>
        </p:nvSpPr>
        <p:spPr>
          <a:xfrm>
            <a:off x="1106311" y="1924754"/>
            <a:ext cx="9234311" cy="4634090"/>
          </a:xfrm>
          <a:prstGeom prst="rect">
            <a:avLst/>
          </a:prstGeom>
          <a:noFill/>
          <a:ln>
            <a:noFill/>
          </a:ln>
        </p:spPr>
        <p:txBody>
          <a:bodyPr/>
          <a:lstStyle/>
          <a:p>
            <a:pPr algn="just">
              <a:spcBef>
                <a:spcPts val="1001"/>
              </a:spcBef>
            </a:pPr>
            <a:r>
              <a:rPr lang="pt-BR" sz="2200" spc="-1" dirty="0">
                <a:solidFill>
                  <a:srgbClr val="1F4E79"/>
                </a:solidFill>
                <a:uFill>
                  <a:solidFill>
                    <a:srgbClr val="FFFFFF"/>
                  </a:solidFill>
                </a:uFill>
                <a:latin typeface="Calibri"/>
              </a:rPr>
              <a:t> </a:t>
            </a:r>
            <a:r>
              <a:rPr lang="pt-BR" sz="2400" spc="-1" dirty="0">
                <a:solidFill>
                  <a:schemeClr val="accent1">
                    <a:lumMod val="50000"/>
                  </a:schemeClr>
                </a:solidFill>
                <a:uFill>
                  <a:solidFill>
                    <a:srgbClr val="FFFFFF"/>
                  </a:solidFill>
                </a:uFill>
                <a:latin typeface="Calibri" panose="020F0502020204030204" pitchFamily="34" charset="0"/>
              </a:rPr>
              <a:t>A </a:t>
            </a:r>
            <a:r>
              <a:rPr lang="pt-BR" sz="2400" b="1" spc="-1" dirty="0">
                <a:solidFill>
                  <a:schemeClr val="accent1">
                    <a:lumMod val="50000"/>
                  </a:schemeClr>
                </a:solidFill>
                <a:uFill>
                  <a:solidFill>
                    <a:srgbClr val="FFFFFF"/>
                  </a:solidFill>
                </a:uFill>
                <a:latin typeface="Calibri" panose="020F0502020204030204" pitchFamily="34" charset="0"/>
              </a:rPr>
              <a:t>Lei nº 13.460/2017</a:t>
            </a:r>
            <a:r>
              <a:rPr lang="pt-BR" sz="2400" spc="-1" dirty="0">
                <a:solidFill>
                  <a:schemeClr val="accent1">
                    <a:lumMod val="50000"/>
                  </a:schemeClr>
                </a:solidFill>
                <a:uFill>
                  <a:solidFill>
                    <a:srgbClr val="FFFFFF"/>
                  </a:solidFill>
                </a:uFill>
                <a:latin typeface="Calibri" panose="020F0502020204030204" pitchFamily="34" charset="0"/>
              </a:rPr>
              <a:t>, art. 8º, também especifica os deveres dos usuários:</a:t>
            </a:r>
          </a:p>
          <a:p>
            <a:pPr algn="just">
              <a:spcBef>
                <a:spcPts val="1001"/>
              </a:spcBef>
            </a:pPr>
            <a:endParaRPr lang="pt-BR" sz="2400" spc="-1" dirty="0">
              <a:solidFill>
                <a:schemeClr val="accent1">
                  <a:lumMod val="50000"/>
                </a:schemeClr>
              </a:solidFill>
              <a:uFill>
                <a:solidFill>
                  <a:srgbClr val="FFFFFF"/>
                </a:solidFill>
              </a:uFill>
              <a:latin typeface="Calibri" panose="020F0502020204030204" pitchFamily="34" charset="0"/>
            </a:endParaRPr>
          </a:p>
          <a:p>
            <a:pPr lvl="1" algn="just"/>
            <a:r>
              <a:rPr lang="pt-BR" sz="2400" i="1" dirty="0">
                <a:solidFill>
                  <a:schemeClr val="accent1">
                    <a:lumMod val="50000"/>
                  </a:schemeClr>
                </a:solidFill>
                <a:latin typeface="Calibri" panose="020F0502020204030204" pitchFamily="34" charset="0"/>
              </a:rPr>
              <a:t>Art. 8º  São deveres do usuário: </a:t>
            </a:r>
            <a:endParaRPr lang="pt-BR" sz="2400" dirty="0">
              <a:solidFill>
                <a:schemeClr val="accent1">
                  <a:lumMod val="50000"/>
                </a:schemeClr>
              </a:solidFill>
              <a:latin typeface="Calibri" panose="020F0502020204030204" pitchFamily="34" charset="0"/>
            </a:endParaRPr>
          </a:p>
          <a:p>
            <a:pPr lvl="1" algn="just"/>
            <a:r>
              <a:rPr lang="pt-BR" sz="2400" i="1" dirty="0">
                <a:solidFill>
                  <a:schemeClr val="accent1">
                    <a:lumMod val="50000"/>
                  </a:schemeClr>
                </a:solidFill>
                <a:latin typeface="Calibri" panose="020F0502020204030204" pitchFamily="34" charset="0"/>
              </a:rPr>
              <a:t>I - utilizar adequadamente os serviços, procedendo com urbanidade e boa-fé; </a:t>
            </a:r>
            <a:endParaRPr lang="pt-BR" sz="2400" dirty="0">
              <a:solidFill>
                <a:schemeClr val="accent1">
                  <a:lumMod val="50000"/>
                </a:schemeClr>
              </a:solidFill>
              <a:latin typeface="Calibri" panose="020F0502020204030204" pitchFamily="34" charset="0"/>
            </a:endParaRPr>
          </a:p>
          <a:p>
            <a:pPr lvl="1" algn="just"/>
            <a:r>
              <a:rPr lang="pt-BR" sz="2400" i="1" dirty="0">
                <a:solidFill>
                  <a:schemeClr val="accent1">
                    <a:lumMod val="50000"/>
                  </a:schemeClr>
                </a:solidFill>
                <a:latin typeface="Calibri" panose="020F0502020204030204" pitchFamily="34" charset="0"/>
              </a:rPr>
              <a:t>II - prestar as informações pertinentes ao serviço prestado quando solicitadas; </a:t>
            </a:r>
            <a:endParaRPr lang="pt-BR" sz="2400" dirty="0">
              <a:solidFill>
                <a:schemeClr val="accent1">
                  <a:lumMod val="50000"/>
                </a:schemeClr>
              </a:solidFill>
              <a:latin typeface="Calibri" panose="020F0502020204030204" pitchFamily="34" charset="0"/>
            </a:endParaRPr>
          </a:p>
          <a:p>
            <a:pPr lvl="1" algn="just"/>
            <a:r>
              <a:rPr lang="pt-BR" sz="2400" i="1" dirty="0">
                <a:solidFill>
                  <a:schemeClr val="accent1">
                    <a:lumMod val="50000"/>
                  </a:schemeClr>
                </a:solidFill>
                <a:latin typeface="Calibri" panose="020F0502020204030204" pitchFamily="34" charset="0"/>
              </a:rPr>
              <a:t>III - colaborar para a adequada prestação do serviço; e </a:t>
            </a:r>
            <a:endParaRPr lang="pt-BR" sz="2400" dirty="0">
              <a:solidFill>
                <a:schemeClr val="accent1">
                  <a:lumMod val="50000"/>
                </a:schemeClr>
              </a:solidFill>
              <a:latin typeface="Calibri" panose="020F0502020204030204" pitchFamily="34" charset="0"/>
            </a:endParaRPr>
          </a:p>
          <a:p>
            <a:pPr lvl="1" algn="just"/>
            <a:r>
              <a:rPr lang="pt-BR" sz="2400" i="1" dirty="0">
                <a:solidFill>
                  <a:schemeClr val="accent1">
                    <a:lumMod val="50000"/>
                  </a:schemeClr>
                </a:solidFill>
                <a:latin typeface="Calibri" panose="020F0502020204030204" pitchFamily="34" charset="0"/>
              </a:rPr>
              <a:t>IV - preservar as condições dos bens públicos por meio dos quais lhe são prestados os serviços de que trata esta Lei. </a:t>
            </a:r>
            <a:endParaRPr lang="pt-BR" sz="10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A464E8F6-6F83-4B31-AD12-76D39B78690B}"/>
              </a:ext>
            </a:extLst>
          </p:cNvPr>
          <p:cNvSpPr txBox="1"/>
          <p:nvPr/>
        </p:nvSpPr>
        <p:spPr>
          <a:xfrm>
            <a:off x="0" y="1234354"/>
            <a:ext cx="4104167" cy="379956"/>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HIPÓTESES DE ENCERRAMENTO DE DENÚNCIA</a:t>
            </a:r>
          </a:p>
        </p:txBody>
      </p:sp>
    </p:spTree>
    <p:extLst>
      <p:ext uri="{BB962C8B-B14F-4D97-AF65-F5344CB8AC3E}">
        <p14:creationId xmlns:p14="http://schemas.microsoft.com/office/powerpoint/2010/main" val="231088351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TextShape 2"/>
          <p:cNvSpPr txBox="1"/>
          <p:nvPr/>
        </p:nvSpPr>
        <p:spPr>
          <a:xfrm>
            <a:off x="474134" y="1576857"/>
            <a:ext cx="10362283" cy="5027143"/>
          </a:xfrm>
          <a:prstGeom prst="rect">
            <a:avLst/>
          </a:prstGeom>
          <a:noFill/>
          <a:ln>
            <a:noFill/>
          </a:ln>
        </p:spPr>
        <p:txBody>
          <a:bodyPr/>
          <a:lstStyle/>
          <a:p>
            <a:pPr marL="343080" indent="-342720" algn="just">
              <a:spcBef>
                <a:spcPts val="1001"/>
              </a:spcBef>
              <a:buClr>
                <a:srgbClr val="1F4E79"/>
              </a:buClr>
              <a:buFont typeface="Arial"/>
              <a:buChar char="•"/>
            </a:pPr>
            <a:r>
              <a:rPr lang="pt-BR" sz="2300" spc="-1" dirty="0">
                <a:solidFill>
                  <a:srgbClr val="1F4E79"/>
                </a:solidFill>
                <a:uFill>
                  <a:solidFill>
                    <a:srgbClr val="FFFFFF"/>
                  </a:solidFill>
                </a:uFill>
              </a:rPr>
              <a:t>Página do Tesouro Nacional (</a:t>
            </a:r>
            <a:r>
              <a:rPr lang="pt-BR" sz="2300" dirty="0">
                <a:hlinkClick r:id="rId2"/>
              </a:rPr>
              <a:t>http://www.tesouro.fazenda.gov.br/</a:t>
            </a:r>
            <a:r>
              <a:rPr lang="pt-BR" sz="2300" dirty="0"/>
              <a:t> </a:t>
            </a:r>
            <a:r>
              <a:rPr lang="pt-BR" sz="2300" spc="-1" dirty="0">
                <a:solidFill>
                  <a:srgbClr val="1F4E79"/>
                </a:solidFill>
                <a:uFill>
                  <a:solidFill>
                    <a:srgbClr val="FFFFFF"/>
                  </a:solidFill>
                </a:uFill>
              </a:rPr>
              <a:t>);</a:t>
            </a:r>
            <a:endParaRPr lang="pt-BR" sz="23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300" spc="-1" dirty="0">
                <a:solidFill>
                  <a:srgbClr val="1F4E79"/>
                </a:solidFill>
                <a:uFill>
                  <a:solidFill>
                    <a:srgbClr val="FFFFFF"/>
                  </a:solidFill>
                </a:uFill>
              </a:rPr>
              <a:t>Portal da Transparência (</a:t>
            </a:r>
            <a:r>
              <a:rPr lang="pt-BR" sz="2300" dirty="0">
                <a:hlinkClick r:id="rId3"/>
              </a:rPr>
              <a:t>http://www.portaltransparencia.gov.br/</a:t>
            </a:r>
            <a:r>
              <a:rPr lang="pt-BR" sz="2300" dirty="0"/>
              <a:t> </a:t>
            </a:r>
            <a:r>
              <a:rPr lang="pt-BR" sz="2300" spc="-1" dirty="0">
                <a:solidFill>
                  <a:srgbClr val="1F4E79"/>
                </a:solidFill>
                <a:uFill>
                  <a:solidFill>
                    <a:srgbClr val="FFFFFF"/>
                  </a:solidFill>
                </a:uFill>
              </a:rPr>
              <a:t>);</a:t>
            </a:r>
            <a:endParaRPr lang="pt-BR" sz="23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300" spc="-1" dirty="0">
                <a:solidFill>
                  <a:srgbClr val="1F4E79"/>
                </a:solidFill>
                <a:uFill>
                  <a:solidFill>
                    <a:srgbClr val="FFFFFF"/>
                  </a:solidFill>
                </a:uFill>
              </a:rPr>
              <a:t>Sistema de convênios – SICONV (</a:t>
            </a:r>
            <a:r>
              <a:rPr lang="pt-BR" sz="2300" dirty="0">
                <a:hlinkClick r:id="rId4"/>
              </a:rPr>
              <a:t>http://plataformamaisbrasil.gov.br/acesso-livre</a:t>
            </a:r>
            <a:r>
              <a:rPr lang="pt-BR" sz="2300" dirty="0"/>
              <a:t> </a:t>
            </a:r>
            <a:r>
              <a:rPr lang="pt-BR" sz="2300" spc="-1" dirty="0">
                <a:solidFill>
                  <a:srgbClr val="1F4E79"/>
                </a:solidFill>
                <a:uFill>
                  <a:solidFill>
                    <a:srgbClr val="FFFFFF"/>
                  </a:solidFill>
                </a:uFill>
              </a:rPr>
              <a:t>);</a:t>
            </a:r>
            <a:endParaRPr lang="pt-BR" sz="23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300" spc="-1" dirty="0">
                <a:solidFill>
                  <a:srgbClr val="1F4E79"/>
                </a:solidFill>
                <a:uFill>
                  <a:solidFill>
                    <a:srgbClr val="FFFFFF"/>
                  </a:solidFill>
                </a:uFill>
              </a:rPr>
              <a:t>SIURB-CEF (</a:t>
            </a:r>
            <a:r>
              <a:rPr lang="pt-BR" sz="2300" dirty="0">
                <a:hlinkClick r:id="rId5"/>
              </a:rPr>
              <a:t>https://webp.caixa.gov.br/siurb/ao/pag/index.asp</a:t>
            </a:r>
            <a:r>
              <a:rPr lang="pt-BR" sz="2300" dirty="0"/>
              <a:t> </a:t>
            </a:r>
            <a:r>
              <a:rPr lang="pt-BR" sz="2300" spc="-1" dirty="0">
                <a:solidFill>
                  <a:srgbClr val="1F4E79"/>
                </a:solidFill>
                <a:uFill>
                  <a:solidFill>
                    <a:srgbClr val="FFFFFF"/>
                  </a:solidFill>
                </a:uFill>
              </a:rPr>
              <a:t>);</a:t>
            </a:r>
            <a:endParaRPr lang="pt-BR" sz="23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300" spc="-1" dirty="0">
                <a:solidFill>
                  <a:srgbClr val="1F4E79"/>
                </a:solidFill>
                <a:uFill>
                  <a:solidFill>
                    <a:srgbClr val="FFFFFF"/>
                  </a:solidFill>
                </a:uFill>
              </a:rPr>
              <a:t>Sistema Integrado de Monitoramento de Convênios da FUNASA – SISMOC (</a:t>
            </a:r>
            <a:r>
              <a:rPr lang="pt-BR" sz="2300" dirty="0">
                <a:hlinkClick r:id="rId6"/>
              </a:rPr>
              <a:t>http://sis2.funasa.gov.br/sigob/transparenciapublica/</a:t>
            </a:r>
            <a:r>
              <a:rPr lang="pt-BR" sz="2300" dirty="0"/>
              <a:t> </a:t>
            </a:r>
            <a:r>
              <a:rPr lang="pt-BR" sz="2300" spc="-1" dirty="0">
                <a:solidFill>
                  <a:srgbClr val="1F4E79"/>
                </a:solidFill>
                <a:uFill>
                  <a:solidFill>
                    <a:srgbClr val="FFFFFF"/>
                  </a:solidFill>
                </a:uFill>
              </a:rPr>
              <a:t>);</a:t>
            </a:r>
            <a:endParaRPr lang="pt-BR" sz="23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300" spc="-1" dirty="0">
                <a:solidFill>
                  <a:srgbClr val="1F4E79"/>
                </a:solidFill>
                <a:uFill>
                  <a:solidFill>
                    <a:srgbClr val="FFFFFF"/>
                  </a:solidFill>
                </a:uFill>
              </a:rPr>
              <a:t>Portal do FNDE (</a:t>
            </a:r>
            <a:r>
              <a:rPr lang="pt-BR" sz="2300" dirty="0">
                <a:hlinkClick r:id="rId7"/>
              </a:rPr>
              <a:t>https://www.fnde.gov.br/</a:t>
            </a:r>
            <a:r>
              <a:rPr lang="pt-BR" sz="2300" dirty="0"/>
              <a:t> </a:t>
            </a:r>
            <a:r>
              <a:rPr lang="pt-BR" sz="2300" spc="-1" dirty="0">
                <a:solidFill>
                  <a:srgbClr val="1F4E79"/>
                </a:solidFill>
                <a:uFill>
                  <a:solidFill>
                    <a:srgbClr val="FFFFFF"/>
                  </a:solidFill>
                </a:uFill>
              </a:rPr>
              <a:t>);</a:t>
            </a:r>
            <a:endParaRPr lang="pt-BR" sz="23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300" spc="-1" dirty="0">
                <a:solidFill>
                  <a:srgbClr val="1F4E79"/>
                </a:solidFill>
                <a:uFill>
                  <a:solidFill>
                    <a:srgbClr val="FFFFFF"/>
                  </a:solidFill>
                </a:uFill>
              </a:rPr>
              <a:t>Sistema de acompanhamento de obras do FNDE - SIMEC (</a:t>
            </a:r>
            <a:r>
              <a:rPr lang="pt-BR" sz="2300" dirty="0">
                <a:hlinkClick r:id="rId8"/>
              </a:rPr>
              <a:t>http://simec.mec.gov.br/login.php</a:t>
            </a:r>
            <a:r>
              <a:rPr lang="pt-BR" sz="2300" dirty="0"/>
              <a:t> </a:t>
            </a:r>
            <a:r>
              <a:rPr lang="pt-BR" sz="2300" spc="-1" dirty="0">
                <a:solidFill>
                  <a:srgbClr val="1F4E79"/>
                </a:solidFill>
                <a:uFill>
                  <a:solidFill>
                    <a:srgbClr val="FFFFFF"/>
                  </a:solidFill>
                </a:uFill>
              </a:rPr>
              <a:t>);</a:t>
            </a:r>
            <a:endParaRPr lang="pt-BR" sz="23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300" spc="-1" dirty="0">
                <a:solidFill>
                  <a:srgbClr val="1F4E79"/>
                </a:solidFill>
                <a:uFill>
                  <a:solidFill>
                    <a:srgbClr val="FFFFFF"/>
                  </a:solidFill>
                </a:uFill>
              </a:rPr>
              <a:t>Sistemas DATAPREV (</a:t>
            </a:r>
            <a:r>
              <a:rPr lang="pt-BR" sz="2300" dirty="0">
                <a:hlinkClick r:id="rId9"/>
              </a:rPr>
              <a:t>https://portal.dataprev.gov.br/sistemas-de-concessao-e-pagamento-beneficios-previdenciarios</a:t>
            </a:r>
            <a:r>
              <a:rPr lang="pt-BR" sz="2300" dirty="0"/>
              <a:t> </a:t>
            </a:r>
            <a:r>
              <a:rPr lang="pt-BR" sz="2300" spc="-1" dirty="0">
                <a:solidFill>
                  <a:srgbClr val="1F4E79"/>
                </a:solidFill>
                <a:uFill>
                  <a:solidFill>
                    <a:srgbClr val="FFFFFF"/>
                  </a:solidFill>
                </a:uFill>
              </a:rPr>
              <a:t>); </a:t>
            </a:r>
            <a:endParaRPr lang="pt-BR" sz="2300" spc="-1" dirty="0">
              <a:solidFill>
                <a:srgbClr val="000000"/>
              </a:solidFill>
              <a:uFill>
                <a:solidFill>
                  <a:srgbClr val="FFFFFF"/>
                </a:solidFill>
              </a:uFil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AA955C91-B5D1-4D80-A818-0EBCB3F16EEB}"/>
              </a:ext>
            </a:extLst>
          </p:cNvPr>
          <p:cNvSpPr txBox="1"/>
          <p:nvPr/>
        </p:nvSpPr>
        <p:spPr>
          <a:xfrm>
            <a:off x="135468" y="936976"/>
            <a:ext cx="3691466" cy="639881"/>
          </a:xfrm>
          <a:prstGeom prst="rect">
            <a:avLst/>
          </a:prstGeom>
          <a:noFill/>
          <a:ln>
            <a:noFill/>
          </a:ln>
        </p:spPr>
        <p:txBody>
          <a:bodyPr anchor="b"/>
          <a:lstStyle/>
          <a:p>
            <a:pPr>
              <a:lnSpc>
                <a:spcPct val="100000"/>
              </a:lnSpc>
            </a:pPr>
            <a:r>
              <a:rPr lang="en-US" sz="2400" b="1" spc="-1" dirty="0">
                <a:solidFill>
                  <a:srgbClr val="C00000"/>
                </a:solidFill>
                <a:uFill>
                  <a:solidFill>
                    <a:srgbClr val="FFFFFF"/>
                  </a:solidFill>
                </a:uFill>
                <a:latin typeface="Calibri" charset="0"/>
                <a:ea typeface="Calibri" charset="0"/>
                <a:cs typeface="Calibri" charset="0"/>
              </a:rPr>
              <a:t>FONTES DE CONSULTA</a:t>
            </a:r>
            <a:endParaRPr lang="en-US" sz="2400" spc="-1" dirty="0">
              <a:solidFill>
                <a:srgbClr val="C00000"/>
              </a:solidFill>
              <a:uFill>
                <a:solidFill>
                  <a:srgbClr val="FFFFFF"/>
                </a:solidFill>
              </a:uFill>
              <a:latin typeface="Calibri" charset="0"/>
              <a:ea typeface="Calibri" charset="0"/>
              <a:cs typeface="Calibri"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Shape 1">
            <a:extLst>
              <a:ext uri="{FF2B5EF4-FFF2-40B4-BE49-F238E27FC236}">
                <a16:creationId xmlns:a16="http://schemas.microsoft.com/office/drawing/2014/main" id="{AA955C91-B5D1-4D80-A818-0EBCB3F16EEB}"/>
              </a:ext>
            </a:extLst>
          </p:cNvPr>
          <p:cNvSpPr txBox="1"/>
          <p:nvPr/>
        </p:nvSpPr>
        <p:spPr>
          <a:xfrm>
            <a:off x="180624" y="936976"/>
            <a:ext cx="3691466" cy="639881"/>
          </a:xfrm>
          <a:prstGeom prst="rect">
            <a:avLst/>
          </a:prstGeom>
          <a:noFill/>
          <a:ln>
            <a:noFill/>
          </a:ln>
        </p:spPr>
        <p:txBody>
          <a:bodyPr anchor="b"/>
          <a:lstStyle/>
          <a:p>
            <a:pPr>
              <a:lnSpc>
                <a:spcPct val="100000"/>
              </a:lnSpc>
            </a:pPr>
            <a:r>
              <a:rPr lang="en-US" sz="3000" b="1" spc="-1" dirty="0">
                <a:solidFill>
                  <a:srgbClr val="C00000"/>
                </a:solidFill>
                <a:uFill>
                  <a:solidFill>
                    <a:srgbClr val="FFFFFF"/>
                  </a:solidFill>
                </a:uFill>
                <a:latin typeface="Calibri" charset="0"/>
                <a:ea typeface="Calibri" charset="0"/>
                <a:cs typeface="Calibri" charset="0"/>
              </a:rPr>
              <a:t>FONTES DE CONSULTA</a:t>
            </a:r>
            <a:endParaRPr lang="en-US" sz="2200" spc="-1" dirty="0">
              <a:solidFill>
                <a:srgbClr val="C00000"/>
              </a:solidFill>
              <a:uFill>
                <a:solidFill>
                  <a:srgbClr val="FFFFFF"/>
                </a:solidFill>
              </a:uFill>
              <a:latin typeface="Calibri" charset="0"/>
              <a:ea typeface="Calibri" charset="0"/>
              <a:cs typeface="Calibri" charset="0"/>
            </a:endParaRPr>
          </a:p>
        </p:txBody>
      </p:sp>
      <p:sp>
        <p:nvSpPr>
          <p:cNvPr id="4" name="TextShape 2">
            <a:extLst>
              <a:ext uri="{FF2B5EF4-FFF2-40B4-BE49-F238E27FC236}">
                <a16:creationId xmlns:a16="http://schemas.microsoft.com/office/drawing/2014/main" id="{A5462A2B-7B5A-4C7B-9B92-26EF9BDE380C}"/>
              </a:ext>
            </a:extLst>
          </p:cNvPr>
          <p:cNvSpPr txBox="1"/>
          <p:nvPr/>
        </p:nvSpPr>
        <p:spPr>
          <a:xfrm>
            <a:off x="1093785" y="1723610"/>
            <a:ext cx="10004429" cy="4835234"/>
          </a:xfrm>
          <a:prstGeom prst="rect">
            <a:avLst/>
          </a:prstGeom>
          <a:noFill/>
          <a:ln>
            <a:noFill/>
          </a:ln>
        </p:spPr>
        <p:txBody>
          <a:bodyPr/>
          <a:lstStyle/>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rPr>
              <a:t>SIAFI;</a:t>
            </a:r>
            <a:endParaRPr lang="pt-BR" sz="20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rPr>
              <a:t>SIAPE;</a:t>
            </a:r>
            <a:endParaRPr lang="pt-BR" sz="20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000" spc="-1" dirty="0" err="1">
                <a:solidFill>
                  <a:srgbClr val="1F4E79"/>
                </a:solidFill>
                <a:uFill>
                  <a:solidFill>
                    <a:srgbClr val="FFFFFF"/>
                  </a:solidFill>
                </a:uFill>
              </a:rPr>
              <a:t>Comprasnet</a:t>
            </a:r>
            <a:r>
              <a:rPr lang="pt-BR" sz="2000" spc="-1" dirty="0">
                <a:solidFill>
                  <a:srgbClr val="1F4E79"/>
                </a:solidFill>
                <a:uFill>
                  <a:solidFill>
                    <a:srgbClr val="FFFFFF"/>
                  </a:solidFill>
                </a:uFill>
              </a:rPr>
              <a:t> (</a:t>
            </a:r>
            <a:r>
              <a:rPr lang="pt-BR" sz="2000" dirty="0">
                <a:hlinkClick r:id="rId2"/>
              </a:rPr>
              <a:t>https://www.comprasgovernamentais.gov.br/</a:t>
            </a:r>
            <a:r>
              <a:rPr lang="pt-BR" sz="2000" dirty="0"/>
              <a:t> </a:t>
            </a:r>
            <a:r>
              <a:rPr lang="pt-BR" sz="2000" spc="-1" dirty="0">
                <a:solidFill>
                  <a:srgbClr val="1F4E79"/>
                </a:solidFill>
                <a:uFill>
                  <a:solidFill>
                    <a:srgbClr val="FFFFFF"/>
                  </a:solidFill>
                </a:uFill>
              </a:rPr>
              <a:t>);</a:t>
            </a:r>
            <a:endParaRPr lang="pt-BR" sz="20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rPr>
              <a:t>CNESWEB (</a:t>
            </a:r>
            <a:r>
              <a:rPr lang="pt-BR" sz="2000" dirty="0">
                <a:hlinkClick r:id="rId3"/>
              </a:rPr>
              <a:t>http://cnes.datasus.gov.br/</a:t>
            </a:r>
            <a:r>
              <a:rPr lang="pt-BR" sz="2000" dirty="0"/>
              <a:t> </a:t>
            </a:r>
            <a:r>
              <a:rPr lang="pt-BR" sz="2000" spc="-1" dirty="0">
                <a:solidFill>
                  <a:srgbClr val="1F4E79"/>
                </a:solidFill>
                <a:uFill>
                  <a:solidFill>
                    <a:srgbClr val="FFFFFF"/>
                  </a:solidFill>
                </a:uFill>
              </a:rPr>
              <a:t>);</a:t>
            </a:r>
            <a:endParaRPr lang="pt-BR" sz="20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rPr>
              <a:t>Página do Fundo Nacional de Saúde (</a:t>
            </a:r>
            <a:r>
              <a:rPr lang="pt-BR" sz="2000" dirty="0">
                <a:hlinkClick r:id="rId4"/>
              </a:rPr>
              <a:t>https://consultafns.saude.gov.br/#/repasse-dia</a:t>
            </a:r>
            <a:r>
              <a:rPr lang="pt-BR" sz="2000" dirty="0"/>
              <a:t> </a:t>
            </a:r>
            <a:r>
              <a:rPr lang="pt-BR" sz="2000" spc="-1" dirty="0">
                <a:solidFill>
                  <a:srgbClr val="1F4E79"/>
                </a:solidFill>
                <a:uFill>
                  <a:solidFill>
                    <a:srgbClr val="FFFFFF"/>
                  </a:solidFill>
                </a:uFill>
              </a:rPr>
              <a:t>);</a:t>
            </a:r>
            <a:endParaRPr lang="pt-BR" sz="20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rPr>
              <a:t>Página do Fundo Nacional de Assistência Social (</a:t>
            </a:r>
            <a:r>
              <a:rPr lang="pt-BR" sz="2000" dirty="0">
                <a:hlinkClick r:id="rId5"/>
              </a:rPr>
              <a:t>http://blog.mds.gov.br/redesuas/sistemas/consultas-publicas/</a:t>
            </a:r>
            <a:r>
              <a:rPr lang="pt-BR" sz="2000" dirty="0"/>
              <a:t> </a:t>
            </a:r>
            <a:r>
              <a:rPr lang="pt-BR" sz="2000" spc="-1" dirty="0">
                <a:solidFill>
                  <a:srgbClr val="1F4E79"/>
                </a:solidFill>
                <a:uFill>
                  <a:solidFill>
                    <a:srgbClr val="FFFFFF"/>
                  </a:solidFill>
                </a:uFill>
              </a:rPr>
              <a:t>);</a:t>
            </a:r>
            <a:endParaRPr lang="pt-BR" sz="20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rPr>
              <a:t>Página dos tribunais de contas estaduais;</a:t>
            </a:r>
            <a:endParaRPr lang="pt-BR" sz="20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rPr>
              <a:t>Páginas de transparências municipais; </a:t>
            </a:r>
            <a:endParaRPr lang="pt-BR" sz="20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rPr>
              <a:t>Sistema de Informações Orçamentárias do Senado Federal - SIGA Brasil; </a:t>
            </a:r>
            <a:endParaRPr lang="pt-BR" sz="2000" spc="-1" dirty="0">
              <a:solidFill>
                <a:srgbClr val="000000"/>
              </a:solidFill>
              <a:uFill>
                <a:solidFill>
                  <a:srgbClr val="FFFFFF"/>
                </a:solidFill>
              </a:uFill>
            </a:endParaRPr>
          </a:p>
          <a:p>
            <a:pPr marL="343080" indent="-342720" algn="just">
              <a:spcBef>
                <a:spcPts val="1001"/>
              </a:spcBef>
              <a:buClr>
                <a:srgbClr val="1F4E79"/>
              </a:buClr>
              <a:buFont typeface="Arial"/>
              <a:buChar char="•"/>
            </a:pPr>
            <a:r>
              <a:rPr lang="pt-BR" sz="2000" spc="-1" dirty="0">
                <a:solidFill>
                  <a:srgbClr val="1F4E79"/>
                </a:solidFill>
                <a:uFill>
                  <a:solidFill>
                    <a:srgbClr val="FFFFFF"/>
                  </a:solidFill>
                </a:uFill>
              </a:rPr>
              <a:t>Sistema do Senado Federal – GEOSIGA (</a:t>
            </a:r>
            <a:r>
              <a:rPr lang="pt-BR" sz="2000" dirty="0">
                <a:hlinkClick r:id="rId6"/>
              </a:rPr>
              <a:t>http://legis.senado.leg.br/geosenado/</a:t>
            </a:r>
            <a:r>
              <a:rPr lang="pt-BR" sz="2000" dirty="0"/>
              <a:t> </a:t>
            </a:r>
            <a:r>
              <a:rPr lang="pt-BR" sz="2000" spc="-1" dirty="0">
                <a:solidFill>
                  <a:srgbClr val="1F4E79"/>
                </a:solidFill>
                <a:uFill>
                  <a:solidFill>
                    <a:srgbClr val="FFFFFF"/>
                  </a:solidFill>
                </a:uFill>
              </a:rPr>
              <a:t>).</a:t>
            </a:r>
            <a:endParaRPr lang="pt-BR" sz="2000" spc="-1" dirty="0">
              <a:solidFill>
                <a:srgbClr val="000000"/>
              </a:solidFill>
              <a:uFill>
                <a:solidFill>
                  <a:srgbClr val="FFFFFF"/>
                </a:solidFill>
              </a:uFill>
            </a:endParaRPr>
          </a:p>
        </p:txBody>
      </p:sp>
    </p:spTree>
    <p:extLst>
      <p:ext uri="{BB962C8B-B14F-4D97-AF65-F5344CB8AC3E}">
        <p14:creationId xmlns:p14="http://schemas.microsoft.com/office/powerpoint/2010/main" val="333214949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3320028" y="4158084"/>
            <a:ext cx="6482993" cy="769441"/>
          </a:xfrm>
          <a:prstGeom prst="rect">
            <a:avLst/>
          </a:prstGeom>
        </p:spPr>
        <p:txBody>
          <a:bodyPr wrap="square">
            <a:spAutoFit/>
          </a:bodyPr>
          <a:lstStyle/>
          <a:p>
            <a:pPr algn="r"/>
            <a:r>
              <a:rPr lang="pt-BR" sz="4400" dirty="0">
                <a:solidFill>
                  <a:srgbClr val="073763"/>
                </a:solidFill>
                <a:latin typeface="+mj-lt"/>
              </a:rPr>
              <a:t>FLUXO DE TRATAMENTO</a:t>
            </a:r>
            <a:endParaRPr lang="pt-BR" sz="4400" dirty="0">
              <a:latin typeface="+mj-lt"/>
            </a:endParaRPr>
          </a:p>
        </p:txBody>
      </p:sp>
      <p:pic>
        <p:nvPicPr>
          <p:cNvPr id="3" name="Imagem 2">
            <a:extLst>
              <a:ext uri="{FF2B5EF4-FFF2-40B4-BE49-F238E27FC236}">
                <a16:creationId xmlns:a16="http://schemas.microsoft.com/office/drawing/2014/main" id="{06FB4448-8D9D-435D-932C-FE4D9439D9BA}"/>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58192" y="2642067"/>
            <a:ext cx="1308497" cy="1308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607224"/>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TextShape 1"/>
          <p:cNvSpPr txBox="1"/>
          <p:nvPr/>
        </p:nvSpPr>
        <p:spPr>
          <a:xfrm>
            <a:off x="2209800" y="821520"/>
            <a:ext cx="7772040" cy="3418560"/>
          </a:xfrm>
          <a:prstGeom prst="rect">
            <a:avLst/>
          </a:prstGeom>
          <a:noFill/>
          <a:ln>
            <a:noFill/>
          </a:ln>
        </p:spPr>
        <p:txBody>
          <a:bodyPr anchor="b"/>
          <a:lstStyle/>
          <a:p>
            <a:pPr algn="ctr">
              <a:lnSpc>
                <a:spcPct val="100000"/>
              </a:lnSpc>
            </a:pPr>
            <a:r>
              <a:rPr lang="en-US" sz="4400" spc="-1">
                <a:solidFill>
                  <a:srgbClr val="C55A11"/>
                </a:solidFill>
                <a:uFill>
                  <a:solidFill>
                    <a:srgbClr val="FFFFFF"/>
                  </a:solidFill>
                </a:uFill>
                <a:latin typeface="Calibri Light"/>
              </a:rPr>
              <a:t>Fluxo de Tratamento</a:t>
            </a:r>
            <a:endParaRPr lang="en-US" spc="-1">
              <a:solidFill>
                <a:srgbClr val="000000"/>
              </a:solidFill>
              <a:uFill>
                <a:solidFill>
                  <a:srgbClr val="FFFFFF"/>
                </a:solidFill>
              </a:uFill>
              <a:latin typeface="Calibri"/>
            </a:endParaRPr>
          </a:p>
        </p:txBody>
      </p:sp>
      <p:sp>
        <p:nvSpPr>
          <p:cNvPr id="405" name="TextShape 2"/>
          <p:cNvSpPr txBox="1"/>
          <p:nvPr/>
        </p:nvSpPr>
        <p:spPr>
          <a:xfrm>
            <a:off x="1524000" y="722490"/>
            <a:ext cx="9144000" cy="6135511"/>
          </a:xfrm>
          <a:prstGeom prst="rect">
            <a:avLst/>
          </a:prstGeom>
          <a:noFill/>
          <a:ln>
            <a:noFill/>
          </a:ln>
        </p:spPr>
        <p:txBody>
          <a:bodyPr/>
          <a:lstStyle/>
          <a:p>
            <a:pPr algn="ctr"/>
            <a:endParaRPr lang="pt-BR" sz="3200" spc="-1" dirty="0">
              <a:solidFill>
                <a:srgbClr val="000000"/>
              </a:solidFill>
              <a:uFill>
                <a:solidFill>
                  <a:srgbClr val="FFFFFF"/>
                </a:solidFill>
              </a:uFill>
              <a:latin typeface="Arial"/>
            </a:endParaRPr>
          </a:p>
        </p:txBody>
      </p:sp>
      <p:pic>
        <p:nvPicPr>
          <p:cNvPr id="3" name="Imagem 2"/>
          <p:cNvPicPr>
            <a:picLocks noChangeAspect="1"/>
          </p:cNvPicPr>
          <p:nvPr/>
        </p:nvPicPr>
        <p:blipFill>
          <a:blip r:embed="rId2"/>
          <a:stretch>
            <a:fillRect/>
          </a:stretch>
        </p:blipFill>
        <p:spPr>
          <a:xfrm>
            <a:off x="1524000" y="798942"/>
            <a:ext cx="9144000" cy="6036480"/>
          </a:xfrm>
          <a:prstGeom prst="rect">
            <a:avLst/>
          </a:prstGeom>
        </p:spPr>
      </p:pic>
    </p:spTree>
    <p:extLst>
      <p:ext uri="{BB962C8B-B14F-4D97-AF65-F5344CB8AC3E}">
        <p14:creationId xmlns:p14="http://schemas.microsoft.com/office/powerpoint/2010/main" val="1030054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Shape 1">
            <a:extLst>
              <a:ext uri="{FF2B5EF4-FFF2-40B4-BE49-F238E27FC236}">
                <a16:creationId xmlns:a16="http://schemas.microsoft.com/office/drawing/2014/main" id="{62D4D70C-C8F6-45AB-B39D-CEEAC5C846DF}"/>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5" name="TextShape 2">
            <a:extLst>
              <a:ext uri="{FF2B5EF4-FFF2-40B4-BE49-F238E27FC236}">
                <a16:creationId xmlns:a16="http://schemas.microsoft.com/office/drawing/2014/main" id="{CEC368D6-F4B8-4B63-8500-B0B30869B3AA}"/>
              </a:ext>
            </a:extLst>
          </p:cNvPr>
          <p:cNvSpPr txBox="1"/>
          <p:nvPr/>
        </p:nvSpPr>
        <p:spPr>
          <a:xfrm>
            <a:off x="2990467" y="1956742"/>
            <a:ext cx="8701954" cy="4429151"/>
          </a:xfrm>
          <a:prstGeom prst="rect">
            <a:avLst/>
          </a:prstGeom>
          <a:noFill/>
          <a:ln>
            <a:noFill/>
          </a:ln>
        </p:spPr>
        <p:txBody>
          <a:bodyPr/>
          <a:lstStyle/>
          <a:p>
            <a:r>
              <a:rPr lang="pt-BR" sz="2400" spc="-1" dirty="0">
                <a:solidFill>
                  <a:srgbClr val="1F4E79"/>
                </a:solidFill>
                <a:uFill>
                  <a:solidFill>
                    <a:srgbClr val="FFFFFF"/>
                  </a:solidFill>
                </a:uFill>
                <a:latin typeface="Calibri"/>
              </a:rPr>
              <a:t>Em essência a DENÚNCIA </a:t>
            </a:r>
            <a:r>
              <a:rPr lang="pt-BR" sz="2400" b="1" spc="-1" dirty="0">
                <a:solidFill>
                  <a:srgbClr val="FF0000"/>
                </a:solidFill>
                <a:effectLst>
                  <a:outerShdw blurRad="38100" dist="38100" dir="2700000" algn="tl">
                    <a:srgbClr val="000000">
                      <a:alpha val="43137"/>
                    </a:srgbClr>
                  </a:outerShdw>
                </a:effectLst>
                <a:uFill>
                  <a:solidFill>
                    <a:srgbClr val="FFFFFF"/>
                  </a:solidFill>
                </a:uFill>
                <a:latin typeface="Calibri"/>
              </a:rPr>
              <a:t>é o pronunciamento de usuário</a:t>
            </a:r>
            <a:r>
              <a:rPr lang="pt-BR" sz="2400" b="1" spc="-1" dirty="0">
                <a:solidFill>
                  <a:srgbClr val="1F4E79"/>
                </a:solidFill>
                <a:uFill>
                  <a:solidFill>
                    <a:srgbClr val="FFFFFF"/>
                  </a:solidFill>
                </a:uFill>
                <a:latin typeface="Calibri"/>
              </a:rPr>
              <a:t> </a:t>
            </a:r>
            <a:r>
              <a:rPr lang="pt-BR" sz="2400" spc="-1" dirty="0">
                <a:solidFill>
                  <a:srgbClr val="1F4E79"/>
                </a:solidFill>
                <a:uFill>
                  <a:solidFill>
                    <a:srgbClr val="FFFFFF"/>
                  </a:solidFill>
                </a:uFill>
                <a:latin typeface="Calibri"/>
              </a:rPr>
              <a:t>de serviço público </a:t>
            </a:r>
            <a:r>
              <a:rPr lang="pt-BR" sz="2400" spc="-1" dirty="0">
                <a:solidFill>
                  <a:srgbClr val="FF0000"/>
                </a:solidFill>
                <a:uFill>
                  <a:solidFill>
                    <a:srgbClr val="FFFFFF"/>
                  </a:solidFill>
                </a:uFill>
                <a:latin typeface="Calibri"/>
              </a:rPr>
              <a:t>que </a:t>
            </a:r>
            <a:r>
              <a:rPr lang="pt-BR" sz="2400" b="1" spc="-1" dirty="0">
                <a:solidFill>
                  <a:srgbClr val="FF0000"/>
                </a:solidFill>
                <a:uFill>
                  <a:solidFill>
                    <a:srgbClr val="FFFFFF"/>
                  </a:solidFill>
                </a:uFill>
                <a:latin typeface="Calibri"/>
              </a:rPr>
              <a:t>INFORMA suposta</a:t>
            </a:r>
            <a:r>
              <a:rPr lang="pt-BR" sz="2400" spc="-1" dirty="0">
                <a:solidFill>
                  <a:srgbClr val="1F4E79"/>
                </a:solidFill>
                <a:uFill>
                  <a:solidFill>
                    <a:srgbClr val="FFFFFF"/>
                  </a:solidFill>
                </a:uFill>
                <a:latin typeface="Calibri"/>
              </a:rPr>
              <a:t>... </a:t>
            </a:r>
          </a:p>
          <a:p>
            <a:endParaRPr lang="pt-BR" sz="2400" spc="-1" dirty="0">
              <a:solidFill>
                <a:srgbClr val="1F4E79"/>
              </a:solidFill>
              <a:uFill>
                <a:solidFill>
                  <a:srgbClr val="FFFFFF"/>
                </a:solidFill>
              </a:uFill>
              <a:latin typeface="Calibri"/>
            </a:endParaRPr>
          </a:p>
          <a:p>
            <a:r>
              <a:rPr lang="pt-BR" sz="2400" spc="-1" dirty="0">
                <a:solidFill>
                  <a:srgbClr val="1F4E79"/>
                </a:solidFill>
                <a:uFill>
                  <a:solidFill>
                    <a:srgbClr val="FFFFFF"/>
                  </a:solidFill>
                </a:uFill>
                <a:latin typeface="Calibri"/>
              </a:rPr>
              <a:t>		... </a:t>
            </a:r>
            <a:r>
              <a:rPr lang="pt-BR" sz="2400" spc="-1" dirty="0">
                <a:solidFill>
                  <a:srgbClr val="FF0000"/>
                </a:solidFill>
                <a:uFill>
                  <a:solidFill>
                    <a:srgbClr val="FFFFFF"/>
                  </a:solidFill>
                </a:uFill>
                <a:latin typeface="Calibri"/>
              </a:rPr>
              <a:t>IRREGULARIDADE</a:t>
            </a:r>
            <a:r>
              <a:rPr lang="pt-BR" sz="2400" spc="-1" dirty="0">
                <a:solidFill>
                  <a:srgbClr val="1F4E79"/>
                </a:solidFill>
                <a:uFill>
                  <a:solidFill>
                    <a:srgbClr val="FFFFFF"/>
                  </a:solidFill>
                </a:uFill>
                <a:latin typeface="Calibri"/>
              </a:rPr>
              <a:t> ou </a:t>
            </a:r>
            <a:r>
              <a:rPr lang="pt-BR" sz="2400" spc="-1" dirty="0">
                <a:solidFill>
                  <a:srgbClr val="FF0000"/>
                </a:solidFill>
                <a:uFill>
                  <a:solidFill>
                    <a:srgbClr val="FFFFFF"/>
                  </a:solidFill>
                </a:uFill>
                <a:latin typeface="Calibri"/>
              </a:rPr>
              <a:t>PRÁTICA ILÍCITA </a:t>
            </a:r>
            <a:r>
              <a:rPr lang="pt-BR" sz="2400" spc="-1" dirty="0">
                <a:solidFill>
                  <a:srgbClr val="1F4E79"/>
                </a:solidFill>
                <a:uFill>
                  <a:solidFill>
                    <a:srgbClr val="FFFFFF"/>
                  </a:solidFill>
                </a:uFill>
                <a:latin typeface="Calibri"/>
              </a:rPr>
              <a:t>na:</a:t>
            </a:r>
          </a:p>
          <a:p>
            <a:endParaRPr lang="pt-BR" sz="2400" spc="-1" dirty="0">
              <a:solidFill>
                <a:srgbClr val="1F4E79"/>
              </a:solidFill>
              <a:uFill>
                <a:solidFill>
                  <a:srgbClr val="FFFFFF"/>
                </a:solidFill>
              </a:uFill>
              <a:latin typeface="Calibri"/>
            </a:endParaRPr>
          </a:p>
          <a:p>
            <a:pPr marL="800100" lvl="1" indent="-342900">
              <a:spcBef>
                <a:spcPts val="600"/>
              </a:spcBef>
              <a:spcAft>
                <a:spcPts val="600"/>
              </a:spcAft>
              <a:buFont typeface="Wingdings" panose="05000000000000000000" pitchFamily="2" charset="2"/>
              <a:buChar char="ü"/>
            </a:pPr>
            <a:r>
              <a:rPr lang="pt-BR" sz="2400" b="1" spc="-1" dirty="0">
                <a:solidFill>
                  <a:srgbClr val="1F4E79"/>
                </a:solidFill>
                <a:uFill>
                  <a:solidFill>
                    <a:srgbClr val="FFFFFF"/>
                  </a:solidFill>
                </a:uFill>
                <a:latin typeface="Calibri"/>
              </a:rPr>
              <a:t>prestação</a:t>
            </a:r>
            <a:r>
              <a:rPr lang="pt-BR" sz="2400" spc="-1" dirty="0">
                <a:solidFill>
                  <a:srgbClr val="1F4E79"/>
                </a:solidFill>
                <a:uFill>
                  <a:solidFill>
                    <a:srgbClr val="FFFFFF"/>
                  </a:solidFill>
                </a:uFill>
                <a:latin typeface="Calibri"/>
              </a:rPr>
              <a:t> de serviços públicos;</a:t>
            </a:r>
          </a:p>
          <a:p>
            <a:pPr marL="800100" lvl="1" indent="-342900">
              <a:spcBef>
                <a:spcPts val="600"/>
              </a:spcBef>
              <a:spcAft>
                <a:spcPts val="600"/>
              </a:spcAft>
              <a:buFont typeface="Wingdings" panose="05000000000000000000" pitchFamily="2" charset="2"/>
              <a:buChar char="ü"/>
            </a:pPr>
            <a:r>
              <a:rPr lang="pt-BR" sz="2400" b="1" spc="-1" dirty="0">
                <a:solidFill>
                  <a:srgbClr val="1F4E79"/>
                </a:solidFill>
                <a:uFill>
                  <a:solidFill>
                    <a:srgbClr val="FFFFFF"/>
                  </a:solidFill>
                </a:uFill>
                <a:latin typeface="Calibri"/>
              </a:rPr>
              <a:t>conduta de agentes públicos na prestação</a:t>
            </a:r>
            <a:r>
              <a:rPr lang="pt-BR" sz="2400" spc="-1" dirty="0">
                <a:solidFill>
                  <a:srgbClr val="1F4E79"/>
                </a:solidFill>
                <a:uFill>
                  <a:solidFill>
                    <a:srgbClr val="FFFFFF"/>
                  </a:solidFill>
                </a:uFill>
                <a:latin typeface="Calibri"/>
              </a:rPr>
              <a:t> de serviços públicos; e</a:t>
            </a:r>
          </a:p>
          <a:p>
            <a:pPr marL="800100" lvl="1" indent="-342900">
              <a:spcBef>
                <a:spcPts val="600"/>
              </a:spcBef>
              <a:spcAft>
                <a:spcPts val="600"/>
              </a:spcAft>
              <a:buFont typeface="Wingdings" panose="05000000000000000000" pitchFamily="2" charset="2"/>
              <a:buChar char="ü"/>
            </a:pPr>
            <a:r>
              <a:rPr lang="pt-BR" sz="2400" spc="-1" dirty="0">
                <a:solidFill>
                  <a:srgbClr val="1F4E79"/>
                </a:solidFill>
                <a:uFill>
                  <a:solidFill>
                    <a:srgbClr val="FFFFFF"/>
                  </a:solidFill>
                </a:uFill>
                <a:latin typeface="Calibri"/>
              </a:rPr>
              <a:t>Conduta de agentes públicos </a:t>
            </a:r>
            <a:r>
              <a:rPr lang="pt-BR" sz="2400" b="1" spc="-1" dirty="0">
                <a:solidFill>
                  <a:srgbClr val="1F4E79"/>
                </a:solidFill>
                <a:uFill>
                  <a:solidFill>
                    <a:srgbClr val="FFFFFF"/>
                  </a:solidFill>
                </a:uFill>
                <a:latin typeface="Calibri"/>
              </a:rPr>
              <a:t>na fiscalização</a:t>
            </a:r>
            <a:r>
              <a:rPr lang="pt-BR" sz="2400" spc="-1" dirty="0">
                <a:solidFill>
                  <a:srgbClr val="1F4E79"/>
                </a:solidFill>
                <a:uFill>
                  <a:solidFill>
                    <a:srgbClr val="FFFFFF"/>
                  </a:solidFill>
                </a:uFill>
                <a:latin typeface="Calibri"/>
              </a:rPr>
              <a:t> dos serviços públicos.</a:t>
            </a:r>
            <a:endParaRPr lang="pt-BR" spc="-1" dirty="0">
              <a:solidFill>
                <a:srgbClr val="000000"/>
              </a:solidFill>
              <a:uFill>
                <a:solidFill>
                  <a:srgbClr val="FFFFFF"/>
                </a:solidFill>
              </a:uFill>
            </a:endParaRPr>
          </a:p>
        </p:txBody>
      </p:sp>
      <p:pic>
        <p:nvPicPr>
          <p:cNvPr id="4" name="Gráfico 3" descr="Marketing">
            <a:extLst>
              <a:ext uri="{FF2B5EF4-FFF2-40B4-BE49-F238E27FC236}">
                <a16:creationId xmlns:a16="http://schemas.microsoft.com/office/drawing/2014/main" id="{8F6F1A12-1CB4-4E71-8927-45A8C5AFC26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9157" y="4171318"/>
            <a:ext cx="2332151" cy="2332151"/>
          </a:xfrm>
          <a:prstGeom prst="rect">
            <a:avLst/>
          </a:prstGeom>
        </p:spPr>
      </p:pic>
    </p:spTree>
    <p:extLst>
      <p:ext uri="{BB962C8B-B14F-4D97-AF65-F5344CB8AC3E}">
        <p14:creationId xmlns:p14="http://schemas.microsoft.com/office/powerpoint/2010/main" val="88837923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3794590" y="4621071"/>
            <a:ext cx="6482993" cy="646331"/>
          </a:xfrm>
          <a:prstGeom prst="rect">
            <a:avLst/>
          </a:prstGeom>
        </p:spPr>
        <p:txBody>
          <a:bodyPr wrap="square">
            <a:spAutoFit/>
          </a:bodyPr>
          <a:lstStyle/>
          <a:p>
            <a:pPr algn="r"/>
            <a:r>
              <a:rPr lang="pt-BR" sz="3600" dirty="0">
                <a:solidFill>
                  <a:srgbClr val="073763"/>
                </a:solidFill>
                <a:latin typeface="+mj-lt"/>
              </a:rPr>
              <a:t>JOGO EM GRUPO</a:t>
            </a:r>
            <a:endParaRPr lang="pt-BR" sz="3600" dirty="0">
              <a:latin typeface="+mj-lt"/>
            </a:endParaRPr>
          </a:p>
        </p:txBody>
      </p:sp>
      <p:sp>
        <p:nvSpPr>
          <p:cNvPr id="11" name="TextShape 1"/>
          <p:cNvSpPr txBox="1"/>
          <p:nvPr/>
        </p:nvSpPr>
        <p:spPr>
          <a:xfrm>
            <a:off x="819218" y="0"/>
            <a:ext cx="3242498" cy="2404212"/>
          </a:xfrm>
          <a:prstGeom prst="rect">
            <a:avLst/>
          </a:prstGeom>
          <a:noFill/>
          <a:ln>
            <a:noFill/>
          </a:ln>
        </p:spPr>
        <p:txBody>
          <a:bodyPr anchor="b"/>
          <a:lstStyle/>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2200" b="1" spc="-1" dirty="0">
                <a:solidFill>
                  <a:srgbClr val="C00000"/>
                </a:solidFill>
                <a:uFill>
                  <a:solidFill>
                    <a:srgbClr val="FFFFFF"/>
                  </a:solidFill>
                </a:uFill>
                <a:latin typeface="Calibri" panose="020F0502020204030204" pitchFamily="34" charset="0"/>
                <a:cs typeface="Calibri" panose="020F0502020204030204" pitchFamily="34" charset="0"/>
              </a:rPr>
              <a:t>ATIVIDADE</a:t>
            </a:r>
          </a:p>
          <a:p>
            <a:pPr algn="ctr">
              <a:lnSpc>
                <a:spcPct val="100000"/>
              </a:lnSpc>
            </a:pPr>
            <a:r>
              <a:rPr lang="en-US" sz="6000" b="1" spc="-1" dirty="0">
                <a:solidFill>
                  <a:srgbClr val="C00000"/>
                </a:solidFill>
                <a:uFill>
                  <a:solidFill>
                    <a:srgbClr val="FFFFFF"/>
                  </a:solidFill>
                </a:uFill>
                <a:latin typeface="Calibri" panose="020F0502020204030204" pitchFamily="34" charset="0"/>
                <a:cs typeface="Calibri" panose="020F0502020204030204" pitchFamily="34" charset="0"/>
              </a:rPr>
              <a:t>4</a:t>
            </a:r>
          </a:p>
        </p:txBody>
      </p:sp>
      <p:pic>
        <p:nvPicPr>
          <p:cNvPr id="4" name="Picture 2" descr="Resultado de imagem para JOGO">
            <a:extLst>
              <a:ext uri="{FF2B5EF4-FFF2-40B4-BE49-F238E27FC236}">
                <a16:creationId xmlns:a16="http://schemas.microsoft.com/office/drawing/2014/main" id="{E107522D-E5AF-46D5-9504-A406907D0CC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54582" y="2404213"/>
            <a:ext cx="1864407" cy="1864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616203"/>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Shape 1"/>
          <p:cNvSpPr txBox="1"/>
          <p:nvPr/>
        </p:nvSpPr>
        <p:spPr>
          <a:xfrm>
            <a:off x="819218" y="0"/>
            <a:ext cx="3242498" cy="2404212"/>
          </a:xfrm>
          <a:prstGeom prst="rect">
            <a:avLst/>
          </a:prstGeom>
          <a:noFill/>
          <a:ln>
            <a:noFill/>
          </a:ln>
        </p:spPr>
        <p:txBody>
          <a:bodyPr anchor="b"/>
          <a:lstStyle/>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2200" b="1" spc="-1" dirty="0">
                <a:solidFill>
                  <a:srgbClr val="C00000"/>
                </a:solidFill>
                <a:uFill>
                  <a:solidFill>
                    <a:srgbClr val="FFFFFF"/>
                  </a:solidFill>
                </a:uFill>
                <a:latin typeface="Calibri" panose="020F0502020204030204" pitchFamily="34" charset="0"/>
                <a:cs typeface="Calibri" panose="020F0502020204030204" pitchFamily="34" charset="0"/>
              </a:rPr>
              <a:t>ATIVIDADE</a:t>
            </a:r>
          </a:p>
          <a:p>
            <a:pPr algn="ctr">
              <a:lnSpc>
                <a:spcPct val="100000"/>
              </a:lnSpc>
            </a:pPr>
            <a:r>
              <a:rPr lang="en-US" sz="6000" b="1" spc="-1" dirty="0">
                <a:solidFill>
                  <a:srgbClr val="C00000"/>
                </a:solidFill>
                <a:uFill>
                  <a:solidFill>
                    <a:srgbClr val="FFFFFF"/>
                  </a:solidFill>
                </a:uFill>
                <a:latin typeface="Calibri" panose="020F0502020204030204" pitchFamily="34" charset="0"/>
                <a:cs typeface="Calibri" panose="020F0502020204030204" pitchFamily="34" charset="0"/>
              </a:rPr>
              <a:t>5</a:t>
            </a:r>
          </a:p>
        </p:txBody>
      </p:sp>
      <p:sp>
        <p:nvSpPr>
          <p:cNvPr id="5" name="TextShape 2"/>
          <p:cNvSpPr txBox="1"/>
          <p:nvPr/>
        </p:nvSpPr>
        <p:spPr>
          <a:xfrm>
            <a:off x="2960915" y="1730830"/>
            <a:ext cx="6487885" cy="4605592"/>
          </a:xfrm>
          <a:prstGeom prst="rect">
            <a:avLst/>
          </a:prstGeom>
          <a:noFill/>
          <a:ln>
            <a:noFill/>
          </a:ln>
          <a:effectLst/>
        </p:spPr>
        <p:txBody>
          <a:bodyPr/>
          <a:lstStyle/>
          <a:p>
            <a:pPr algn="ctr">
              <a:lnSpc>
                <a:spcPct val="150000"/>
              </a:lnSpc>
              <a:spcBef>
                <a:spcPts val="1001"/>
              </a:spcBef>
            </a:pPr>
            <a:r>
              <a:rPr lang="pt-BR" sz="2800" b="1" u="sng" spc="-1" dirty="0">
                <a:solidFill>
                  <a:srgbClr val="1F4E79"/>
                </a:solidFill>
                <a:effectLst>
                  <a:outerShdw blurRad="38100" dist="38100" dir="2700000" algn="tl">
                    <a:srgbClr val="000000">
                      <a:alpha val="43137"/>
                    </a:srgbClr>
                  </a:outerShdw>
                </a:effectLst>
                <a:uFill>
                  <a:solidFill>
                    <a:srgbClr val="FFFFFF"/>
                  </a:solidFill>
                </a:uFill>
                <a:latin typeface="Calibri"/>
              </a:rPr>
              <a:t>ESTUDO DE CASOS</a:t>
            </a:r>
          </a:p>
          <a:p>
            <a:pPr algn="ctr">
              <a:lnSpc>
                <a:spcPct val="150000"/>
              </a:lnSpc>
              <a:spcBef>
                <a:spcPts val="1001"/>
              </a:spcBef>
            </a:pPr>
            <a:r>
              <a:rPr lang="pt-BR" sz="900" b="1" spc="-1" dirty="0">
                <a:solidFill>
                  <a:srgbClr val="1F4E79"/>
                </a:solidFill>
                <a:uFill>
                  <a:solidFill>
                    <a:srgbClr val="FFFFFF"/>
                  </a:solidFill>
                </a:uFill>
                <a:latin typeface="Calibri"/>
              </a:rPr>
              <a:t> </a:t>
            </a:r>
            <a:endParaRPr lang="pt-BR" sz="2000" spc="-1" dirty="0">
              <a:solidFill>
                <a:srgbClr val="1F4E79"/>
              </a:solidFill>
              <a:effectLst>
                <a:outerShdw blurRad="38100" dist="38100" dir="2700000" algn="tl">
                  <a:srgbClr val="000000">
                    <a:alpha val="43137"/>
                  </a:srgbClr>
                </a:outerShdw>
              </a:effectLst>
              <a:uFill>
                <a:solidFill>
                  <a:srgbClr val="FFFFFF"/>
                </a:solidFill>
              </a:uFill>
              <a:latin typeface="Calibri"/>
            </a:endParaRPr>
          </a:p>
          <a:p>
            <a:pPr marL="457200" indent="-457200">
              <a:lnSpc>
                <a:spcPct val="150000"/>
              </a:lnSpc>
              <a:spcBef>
                <a:spcPts val="1001"/>
              </a:spcBef>
              <a:buFont typeface="Arial" panose="020B0604020202020204" pitchFamily="34" charset="0"/>
              <a:buChar char="•"/>
            </a:pPr>
            <a:r>
              <a:rPr lang="pt-BR" sz="2400" spc="-1" dirty="0">
                <a:solidFill>
                  <a:srgbClr val="1F4E79"/>
                </a:solidFill>
                <a:uFill>
                  <a:solidFill>
                    <a:srgbClr val="FFFFFF"/>
                  </a:solidFill>
                </a:uFill>
                <a:latin typeface="Calibri"/>
              </a:rPr>
              <a:t>Cada grupo receberá uma denúncia distinta dos outros grupos para realização de análise preliminar;</a:t>
            </a:r>
          </a:p>
          <a:p>
            <a:pPr marL="457200" indent="-457200">
              <a:lnSpc>
                <a:spcPct val="150000"/>
              </a:lnSpc>
              <a:spcBef>
                <a:spcPts val="1001"/>
              </a:spcBef>
              <a:buFont typeface="Arial" panose="020B0604020202020204" pitchFamily="34" charset="0"/>
              <a:buChar char="•"/>
            </a:pPr>
            <a:endPar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a:endParaRPr>
          </a:p>
          <a:p>
            <a:pPr marL="457200" indent="-457200">
              <a:lnSpc>
                <a:spcPct val="150000"/>
              </a:lnSpc>
              <a:spcBef>
                <a:spcPts val="1001"/>
              </a:spcBef>
              <a:buFont typeface="Arial" panose="020B0604020202020204" pitchFamily="34" charset="0"/>
              <a:buChar char="•"/>
            </a:pPr>
            <a:r>
              <a:rPr lang="pt-BR" sz="2400" spc="-1" dirty="0">
                <a:solidFill>
                  <a:srgbClr val="1F4E79"/>
                </a:solidFill>
                <a:uFill>
                  <a:solidFill>
                    <a:srgbClr val="FFFFFF"/>
                  </a:solidFill>
                </a:uFill>
                <a:latin typeface="Calibri"/>
              </a:rPr>
              <a:t>Apresentação do resultado da análise por um representante do grupo. </a:t>
            </a:r>
            <a:endParaRPr lang="pt-BR"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65011338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3794590" y="4621071"/>
            <a:ext cx="6482993" cy="646331"/>
          </a:xfrm>
          <a:prstGeom prst="rect">
            <a:avLst/>
          </a:prstGeom>
        </p:spPr>
        <p:txBody>
          <a:bodyPr wrap="square">
            <a:spAutoFit/>
          </a:bodyPr>
          <a:lstStyle/>
          <a:p>
            <a:pPr algn="r"/>
            <a:r>
              <a:rPr lang="pt-BR" sz="3600">
                <a:solidFill>
                  <a:srgbClr val="073763"/>
                </a:solidFill>
                <a:latin typeface="+mj-lt"/>
              </a:rPr>
              <a:t>ANÁLISE DE DENÚNCIA</a:t>
            </a:r>
            <a:endParaRPr lang="pt-BR" sz="3600" dirty="0">
              <a:latin typeface="+mj-lt"/>
            </a:endParaRPr>
          </a:p>
        </p:txBody>
      </p:sp>
      <p:sp>
        <p:nvSpPr>
          <p:cNvPr id="11" name="TextShape 1"/>
          <p:cNvSpPr txBox="1"/>
          <p:nvPr/>
        </p:nvSpPr>
        <p:spPr>
          <a:xfrm>
            <a:off x="819218" y="0"/>
            <a:ext cx="3242498" cy="2404212"/>
          </a:xfrm>
          <a:prstGeom prst="rect">
            <a:avLst/>
          </a:prstGeom>
          <a:noFill/>
          <a:ln>
            <a:noFill/>
          </a:ln>
        </p:spPr>
        <p:txBody>
          <a:bodyPr anchor="b"/>
          <a:lstStyle/>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2200" b="1" spc="-1" dirty="0">
                <a:solidFill>
                  <a:srgbClr val="C00000"/>
                </a:solidFill>
                <a:uFill>
                  <a:solidFill>
                    <a:srgbClr val="FFFFFF"/>
                  </a:solidFill>
                </a:uFill>
                <a:latin typeface="Calibri" panose="020F0502020204030204" pitchFamily="34" charset="0"/>
                <a:cs typeface="Calibri" panose="020F0502020204030204" pitchFamily="34" charset="0"/>
              </a:rPr>
              <a:t>ATIVIDADE</a:t>
            </a:r>
          </a:p>
          <a:p>
            <a:pPr algn="ctr">
              <a:lnSpc>
                <a:spcPct val="100000"/>
              </a:lnSpc>
            </a:pPr>
            <a:r>
              <a:rPr lang="en-US" sz="6000" b="1" spc="-1" dirty="0">
                <a:solidFill>
                  <a:srgbClr val="C00000"/>
                </a:solidFill>
                <a:uFill>
                  <a:solidFill>
                    <a:srgbClr val="FFFFFF"/>
                  </a:solidFill>
                </a:uFill>
                <a:latin typeface="Calibri" panose="020F0502020204030204" pitchFamily="34" charset="0"/>
                <a:cs typeface="Calibri" panose="020F0502020204030204" pitchFamily="34" charset="0"/>
              </a:rPr>
              <a:t>6</a:t>
            </a:r>
          </a:p>
        </p:txBody>
      </p:sp>
      <p:sp>
        <p:nvSpPr>
          <p:cNvPr id="5" name="Retângulo 4"/>
          <p:cNvSpPr/>
          <p:nvPr/>
        </p:nvSpPr>
        <p:spPr>
          <a:xfrm>
            <a:off x="3794590" y="5194711"/>
            <a:ext cx="6482993" cy="646331"/>
          </a:xfrm>
          <a:prstGeom prst="rect">
            <a:avLst/>
          </a:prstGeom>
        </p:spPr>
        <p:txBody>
          <a:bodyPr wrap="square">
            <a:spAutoFit/>
          </a:bodyPr>
          <a:lstStyle/>
          <a:p>
            <a:pPr algn="r"/>
            <a:r>
              <a:rPr lang="pt-BR" sz="3600" dirty="0">
                <a:solidFill>
                  <a:schemeClr val="tx2">
                    <a:lumMod val="60000"/>
                    <a:lumOff val="40000"/>
                  </a:schemeClr>
                </a:solidFill>
                <a:latin typeface="+mj-lt"/>
              </a:rPr>
              <a:t>Lei Anticorrupção</a:t>
            </a:r>
          </a:p>
        </p:txBody>
      </p:sp>
    </p:spTree>
    <p:extLst>
      <p:ext uri="{BB962C8B-B14F-4D97-AF65-F5344CB8AC3E}">
        <p14:creationId xmlns:p14="http://schemas.microsoft.com/office/powerpoint/2010/main" val="1929813013"/>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3794590" y="4621071"/>
            <a:ext cx="6482993" cy="646331"/>
          </a:xfrm>
          <a:prstGeom prst="rect">
            <a:avLst/>
          </a:prstGeom>
        </p:spPr>
        <p:txBody>
          <a:bodyPr wrap="square">
            <a:spAutoFit/>
          </a:bodyPr>
          <a:lstStyle/>
          <a:p>
            <a:pPr algn="r"/>
            <a:r>
              <a:rPr lang="pt-BR" sz="3600" dirty="0">
                <a:solidFill>
                  <a:srgbClr val="073763"/>
                </a:solidFill>
                <a:latin typeface="+mj-lt"/>
              </a:rPr>
              <a:t>JOGO EM GRUPO</a:t>
            </a:r>
            <a:endParaRPr lang="pt-BR" sz="3600" dirty="0">
              <a:latin typeface="+mj-lt"/>
            </a:endParaRPr>
          </a:p>
        </p:txBody>
      </p:sp>
      <p:sp>
        <p:nvSpPr>
          <p:cNvPr id="11" name="TextShape 1"/>
          <p:cNvSpPr txBox="1"/>
          <p:nvPr/>
        </p:nvSpPr>
        <p:spPr>
          <a:xfrm>
            <a:off x="819218" y="0"/>
            <a:ext cx="3242498" cy="2404212"/>
          </a:xfrm>
          <a:prstGeom prst="rect">
            <a:avLst/>
          </a:prstGeom>
          <a:noFill/>
          <a:ln>
            <a:noFill/>
          </a:ln>
        </p:spPr>
        <p:txBody>
          <a:bodyPr anchor="b"/>
          <a:lstStyle/>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2200" b="1" spc="-1" dirty="0">
                <a:solidFill>
                  <a:srgbClr val="C00000"/>
                </a:solidFill>
                <a:uFill>
                  <a:solidFill>
                    <a:srgbClr val="FFFFFF"/>
                  </a:solidFill>
                </a:uFill>
                <a:latin typeface="Calibri" panose="020F0502020204030204" pitchFamily="34" charset="0"/>
                <a:cs typeface="Calibri" panose="020F0502020204030204" pitchFamily="34" charset="0"/>
              </a:rPr>
              <a:t>ATIVIDADE</a:t>
            </a:r>
          </a:p>
          <a:p>
            <a:pPr algn="ctr">
              <a:lnSpc>
                <a:spcPct val="100000"/>
              </a:lnSpc>
            </a:pPr>
            <a:r>
              <a:rPr lang="en-US" sz="6000" b="1" spc="-1" dirty="0">
                <a:solidFill>
                  <a:srgbClr val="C00000"/>
                </a:solidFill>
                <a:uFill>
                  <a:solidFill>
                    <a:srgbClr val="FFFFFF"/>
                  </a:solidFill>
                </a:uFill>
                <a:latin typeface="Calibri" panose="020F0502020204030204" pitchFamily="34" charset="0"/>
                <a:cs typeface="Calibri" panose="020F0502020204030204" pitchFamily="34" charset="0"/>
              </a:rPr>
              <a:t>7</a:t>
            </a:r>
          </a:p>
        </p:txBody>
      </p:sp>
      <p:pic>
        <p:nvPicPr>
          <p:cNvPr id="4" name="Picture 2" descr="Resultado de imagem para JOGO">
            <a:extLst>
              <a:ext uri="{FF2B5EF4-FFF2-40B4-BE49-F238E27FC236}">
                <a16:creationId xmlns:a16="http://schemas.microsoft.com/office/drawing/2014/main" id="{E107522D-E5AF-46D5-9504-A406907D0CC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54582" y="2404213"/>
            <a:ext cx="1864407" cy="1864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8325728"/>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CustomShape 1"/>
          <p:cNvSpPr/>
          <p:nvPr/>
        </p:nvSpPr>
        <p:spPr>
          <a:xfrm>
            <a:off x="1789320" y="712800"/>
            <a:ext cx="1244880" cy="2275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endParaRPr lang="pt-BR" spc="-1" dirty="0">
              <a:solidFill>
                <a:srgbClr val="000000"/>
              </a:solidFill>
              <a:uFill>
                <a:solidFill>
                  <a:srgbClr val="FFFFFF"/>
                </a:solidFill>
              </a:uFill>
              <a:latin typeface="Arial"/>
            </a:endParaRPr>
          </a:p>
        </p:txBody>
      </p:sp>
      <p:sp>
        <p:nvSpPr>
          <p:cNvPr id="518" name="CustomShape 2"/>
          <p:cNvSpPr/>
          <p:nvPr/>
        </p:nvSpPr>
        <p:spPr>
          <a:xfrm>
            <a:off x="8610600" y="6356520"/>
            <a:ext cx="2057040" cy="364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fld id="{C39A12B4-1747-4E4F-A3D1-696DC6A6DBBA}" type="slidenum">
              <a:rPr lang="pt-BR" sz="1200" spc="-1">
                <a:solidFill>
                  <a:srgbClr val="8B8B8B"/>
                </a:solidFill>
                <a:uFill>
                  <a:solidFill>
                    <a:srgbClr val="FFFFFF"/>
                  </a:solidFill>
                </a:uFill>
                <a:latin typeface="Calibri"/>
              </a:rPr>
              <a:t>164</a:t>
            </a:fld>
            <a:endParaRPr lang="pt-BR" sz="1200" spc="-1">
              <a:solidFill>
                <a:srgbClr val="000000"/>
              </a:solidFill>
              <a:uFill>
                <a:solidFill>
                  <a:srgbClr val="FFFFFF"/>
                </a:solidFill>
              </a:uFill>
              <a:latin typeface="Arial"/>
            </a:endParaRPr>
          </a:p>
        </p:txBody>
      </p:sp>
      <p:sp>
        <p:nvSpPr>
          <p:cNvPr id="519" name="CustomShape 3"/>
          <p:cNvSpPr/>
          <p:nvPr/>
        </p:nvSpPr>
        <p:spPr>
          <a:xfrm>
            <a:off x="1992540" y="4673881"/>
            <a:ext cx="8206920" cy="186497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2400" spc="-1" dirty="0">
                <a:solidFill>
                  <a:srgbClr val="002060"/>
                </a:solidFill>
                <a:uFill>
                  <a:solidFill>
                    <a:srgbClr val="FFFFFF"/>
                  </a:solidFill>
                </a:uFill>
                <a:latin typeface="Calibri" charset="0"/>
                <a:ea typeface="Calibri" charset="0"/>
                <a:cs typeface="Calibri" charset="0"/>
              </a:rPr>
              <a:t>Controladoria-Geral da União (CGU)</a:t>
            </a:r>
          </a:p>
          <a:p>
            <a:pPr algn="ctr">
              <a:lnSpc>
                <a:spcPct val="100000"/>
              </a:lnSpc>
            </a:pPr>
            <a:r>
              <a:rPr lang="pt-BR" sz="2000" spc="-1" dirty="0">
                <a:solidFill>
                  <a:srgbClr val="002060"/>
                </a:solidFill>
                <a:uFill>
                  <a:solidFill>
                    <a:srgbClr val="FFFFFF"/>
                  </a:solidFill>
                </a:uFill>
                <a:latin typeface="Calibri" charset="0"/>
                <a:ea typeface="Calibri" charset="0"/>
                <a:cs typeface="Calibri" charset="0"/>
              </a:rPr>
              <a:t>Ouvidoria-Geral da União (OGU)</a:t>
            </a:r>
          </a:p>
          <a:p>
            <a:pPr algn="ctr">
              <a:lnSpc>
                <a:spcPct val="100000"/>
              </a:lnSpc>
            </a:pPr>
            <a:endParaRPr lang="pt-BR" spc="-1" dirty="0">
              <a:solidFill>
                <a:srgbClr val="002060"/>
              </a:solidFill>
              <a:uFill>
                <a:solidFill>
                  <a:srgbClr val="FFFFFF"/>
                </a:solidFill>
              </a:uFill>
              <a:latin typeface="Arial"/>
            </a:endParaRPr>
          </a:p>
          <a:p>
            <a:pPr algn="ctr">
              <a:lnSpc>
                <a:spcPct val="100000"/>
              </a:lnSpc>
            </a:pPr>
            <a:endParaRPr lang="pt-BR" spc="-1" dirty="0">
              <a:solidFill>
                <a:srgbClr val="002060"/>
              </a:solidFill>
              <a:uFill>
                <a:solidFill>
                  <a:srgbClr val="FFFFFF"/>
                </a:solidFill>
              </a:uFill>
              <a:latin typeface="Arial"/>
            </a:endParaRPr>
          </a:p>
          <a:p>
            <a:pPr algn="ctr"/>
            <a:r>
              <a:rPr lang="pt-BR" b="1" spc="-1" dirty="0">
                <a:solidFill>
                  <a:srgbClr val="002060"/>
                </a:solidFill>
                <a:effectLst>
                  <a:outerShdw blurRad="38100" dist="38100" dir="2700000" algn="tl">
                    <a:srgbClr val="000000">
                      <a:alpha val="43137"/>
                    </a:srgbClr>
                  </a:outerShdw>
                </a:effectLst>
                <a:uFill>
                  <a:solidFill>
                    <a:srgbClr val="FFFFFF"/>
                  </a:solidFill>
                </a:uFill>
                <a:latin typeface="Calibri" charset="0"/>
                <a:cs typeface="Calibri" charset="0"/>
                <a:hlinkClick r:id="rId2">
                  <a:extLst>
                    <a:ext uri="{A12FA001-AC4F-418D-AE19-62706E023703}">
                      <ahyp:hlinkClr xmlns:ahyp="http://schemas.microsoft.com/office/drawing/2018/hyperlinkcolor" val="tx"/>
                    </a:ext>
                  </a:extLst>
                </a:hlinkClick>
              </a:rPr>
              <a:t>cguouvidor@cgu.gov.br</a:t>
            </a:r>
            <a:r>
              <a:rPr lang="pt-BR" b="1" spc="-1" dirty="0">
                <a:solidFill>
                  <a:srgbClr val="002060"/>
                </a:solidFill>
                <a:effectLst>
                  <a:outerShdw blurRad="38100" dist="38100" dir="2700000" algn="tl">
                    <a:srgbClr val="000000">
                      <a:alpha val="43137"/>
                    </a:srgbClr>
                  </a:outerShdw>
                </a:effectLst>
                <a:uFill>
                  <a:solidFill>
                    <a:srgbClr val="FFFFFF"/>
                  </a:solidFill>
                </a:uFill>
                <a:latin typeface="Calibri" charset="0"/>
                <a:cs typeface="Calibri" charset="0"/>
              </a:rPr>
              <a:t> (Gabinete OGU)</a:t>
            </a:r>
          </a:p>
          <a:p>
            <a:pPr algn="ctr">
              <a:lnSpc>
                <a:spcPct val="100000"/>
              </a:lnSpc>
            </a:pPr>
            <a:endParaRPr lang="pt-BR" spc="-1" dirty="0">
              <a:solidFill>
                <a:srgbClr val="002060"/>
              </a:solidFill>
              <a:uFill>
                <a:solidFill>
                  <a:srgbClr val="FFFFFF"/>
                </a:solidFill>
              </a:uFill>
              <a:latin typeface="Arial"/>
            </a:endParaRPr>
          </a:p>
        </p:txBody>
      </p:sp>
      <p:sp>
        <p:nvSpPr>
          <p:cNvPr id="520" name="CustomShape 4"/>
          <p:cNvSpPr/>
          <p:nvPr/>
        </p:nvSpPr>
        <p:spPr>
          <a:xfrm>
            <a:off x="2955177" y="1079100"/>
            <a:ext cx="5798880" cy="395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3200" b="1" spc="-1" dirty="0">
                <a:solidFill>
                  <a:srgbClr val="0070C0"/>
                </a:solidFill>
                <a:uFill>
                  <a:solidFill>
                    <a:srgbClr val="FFFFFF"/>
                  </a:solidFill>
                </a:uFill>
                <a:latin typeface="Calibri" charset="0"/>
                <a:ea typeface="Calibri" charset="0"/>
                <a:cs typeface="Calibri" charset="0"/>
              </a:rPr>
              <a:t>Obrigado!</a:t>
            </a:r>
            <a:endParaRPr lang="pt-BR" sz="3200" spc="-1" dirty="0">
              <a:solidFill>
                <a:srgbClr val="0070C0"/>
              </a:solidFill>
              <a:uFill>
                <a:solidFill>
                  <a:srgbClr val="FFFFFF"/>
                </a:solidFill>
              </a:uFill>
              <a:latin typeface="Calibri" charset="0"/>
              <a:ea typeface="Calibri" charset="0"/>
              <a:cs typeface="Calibri" charset="0"/>
            </a:endParaRPr>
          </a:p>
        </p:txBody>
      </p:sp>
      <p:pic>
        <p:nvPicPr>
          <p:cNvPr id="7" name="Imagem 6"/>
          <p:cNvPicPr/>
          <p:nvPr/>
        </p:nvPicPr>
        <p:blipFill>
          <a:blip r:embed="rId3">
            <a:extLst>
              <a:ext uri="{28A0092B-C50C-407E-A947-70E740481C1C}">
                <a14:useLocalDpi xmlns:a14="http://schemas.microsoft.com/office/drawing/2010/main" val="0"/>
              </a:ext>
            </a:extLst>
          </a:blip>
          <a:stretch>
            <a:fillRect/>
          </a:stretch>
        </p:blipFill>
        <p:spPr>
          <a:xfrm>
            <a:off x="4196549" y="2301030"/>
            <a:ext cx="3712862" cy="1864979"/>
          </a:xfrm>
          <a:prstGeom prst="rect">
            <a:avLst/>
          </a:prstGeom>
        </p:spPr>
      </p:pic>
    </p:spTree>
    <p:extLst>
      <p:ext uri="{BB962C8B-B14F-4D97-AF65-F5344CB8AC3E}">
        <p14:creationId xmlns:p14="http://schemas.microsoft.com/office/powerpoint/2010/main" val="554367288"/>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Shape 1">
            <a:extLst>
              <a:ext uri="{FF2B5EF4-FFF2-40B4-BE49-F238E27FC236}">
                <a16:creationId xmlns:a16="http://schemas.microsoft.com/office/drawing/2014/main" id="{62D4D70C-C8F6-45AB-B39D-CEEAC5C846DF}"/>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6" name="TextShape 2">
            <a:extLst>
              <a:ext uri="{FF2B5EF4-FFF2-40B4-BE49-F238E27FC236}">
                <a16:creationId xmlns:a16="http://schemas.microsoft.com/office/drawing/2014/main" id="{CB856C24-8611-44E0-8937-042C0975D19F}"/>
              </a:ext>
            </a:extLst>
          </p:cNvPr>
          <p:cNvSpPr txBox="1"/>
          <p:nvPr/>
        </p:nvSpPr>
        <p:spPr>
          <a:xfrm>
            <a:off x="2402287" y="1904283"/>
            <a:ext cx="9211736" cy="3646775"/>
          </a:xfrm>
          <a:prstGeom prst="rect">
            <a:avLst/>
          </a:prstGeom>
          <a:noFill/>
          <a:ln>
            <a:noFill/>
          </a:ln>
        </p:spPr>
        <p:txBody>
          <a:bodyPr/>
          <a:lstStyle/>
          <a:p>
            <a:pPr algn="ctr">
              <a:lnSpc>
                <a:spcPct val="150000"/>
              </a:lnSpc>
              <a:spcAft>
                <a:spcPts val="1800"/>
              </a:spcAft>
            </a:pPr>
            <a:r>
              <a:rPr lang="pt-BR" sz="2400" spc="-1" dirty="0">
                <a:solidFill>
                  <a:srgbClr val="1F4E79"/>
                </a:solidFill>
                <a:uFill>
                  <a:solidFill>
                    <a:srgbClr val="FFFFFF"/>
                  </a:solidFill>
                </a:uFill>
                <a:latin typeface="Calibri"/>
              </a:rPr>
              <a:t>CONCEITO NORMATIVO</a:t>
            </a:r>
          </a:p>
          <a:p>
            <a:pPr algn="just">
              <a:lnSpc>
                <a:spcPct val="150000"/>
              </a:lnSpc>
              <a:spcBef>
                <a:spcPts val="1800"/>
              </a:spcBef>
            </a:pPr>
            <a:r>
              <a:rPr lang="pt-BR" sz="2400" b="1" spc="-1" dirty="0">
                <a:solidFill>
                  <a:srgbClr val="FF0000"/>
                </a:solidFill>
                <a:effectLst>
                  <a:outerShdw blurRad="38100" dist="38100" dir="2700000" algn="tl">
                    <a:srgbClr val="000000">
                      <a:alpha val="43137"/>
                    </a:srgbClr>
                  </a:outerShdw>
                </a:effectLst>
                <a:uFill>
                  <a:solidFill>
                    <a:srgbClr val="FFFFFF"/>
                  </a:solidFill>
                </a:uFill>
                <a:latin typeface="Calibri"/>
              </a:rPr>
              <a:t>DENÚNCIA</a:t>
            </a:r>
            <a:endParaRPr lang="pt-BR" sz="2400" spc="-1" dirty="0">
              <a:solidFill>
                <a:srgbClr val="1F4E79"/>
              </a:solidFill>
              <a:uFill>
                <a:solidFill>
                  <a:srgbClr val="FFFFFF"/>
                </a:solidFill>
              </a:uFill>
              <a:latin typeface="Calibri"/>
            </a:endParaRPr>
          </a:p>
          <a:p>
            <a:pPr marL="342900" indent="-342900" algn="just">
              <a:lnSpc>
                <a:spcPct val="150000"/>
              </a:lnSpc>
              <a:spcBef>
                <a:spcPts val="1800"/>
              </a:spcBef>
              <a:buFont typeface="Wingdings" panose="05000000000000000000" pitchFamily="2" charset="2"/>
              <a:buChar char="ü"/>
            </a:pPr>
            <a:r>
              <a:rPr lang="pt-BR" sz="2400" spc="-1" dirty="0">
                <a:solidFill>
                  <a:srgbClr val="1F4E79"/>
                </a:solidFill>
                <a:uFill>
                  <a:solidFill>
                    <a:srgbClr val="FFFFFF"/>
                  </a:solidFill>
                </a:uFill>
                <a:latin typeface="Calibri"/>
              </a:rPr>
              <a:t>Ato que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indica a prática</a:t>
            </a:r>
            <a:r>
              <a:rPr lang="pt-BR" sz="2400" spc="-1" dirty="0">
                <a:solidFill>
                  <a:srgbClr val="1F4E79"/>
                </a:solidFill>
                <a:uFill>
                  <a:solidFill>
                    <a:srgbClr val="FFFFFF"/>
                  </a:solidFill>
                </a:uFill>
                <a:latin typeface="Calibri"/>
              </a:rPr>
              <a:t> de irregularidade ou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de ilícito</a:t>
            </a:r>
            <a:r>
              <a:rPr lang="pt-BR" sz="2400" b="1" spc="-1" dirty="0">
                <a:solidFill>
                  <a:srgbClr val="1F4E79"/>
                </a:solidFill>
                <a:uFill>
                  <a:solidFill>
                    <a:srgbClr val="FFFFFF"/>
                  </a:solidFill>
                </a:uFill>
                <a:latin typeface="Calibri"/>
              </a:rPr>
              <a:t> </a:t>
            </a:r>
            <a:r>
              <a:rPr lang="pt-BR" sz="2400" spc="-1" dirty="0">
                <a:solidFill>
                  <a:srgbClr val="1F4E79"/>
                </a:solidFill>
                <a:uFill>
                  <a:solidFill>
                    <a:srgbClr val="FFFFFF"/>
                  </a:solidFill>
                </a:uFill>
                <a:latin typeface="Calibri"/>
              </a:rPr>
              <a:t>cuja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solução</a:t>
            </a:r>
            <a:r>
              <a:rPr lang="pt-BR" sz="2400" spc="-1" dirty="0">
                <a:solidFill>
                  <a:srgbClr val="1F4E79"/>
                </a:solidFill>
                <a:uFill>
                  <a:solidFill>
                    <a:srgbClr val="FFFFFF"/>
                  </a:solidFill>
                </a:uFill>
                <a:latin typeface="Calibri"/>
              </a:rPr>
              <a:t> dependa da atuação dos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órgãos </a:t>
            </a:r>
            <a:r>
              <a:rPr lang="pt-BR" sz="2400" b="1" spc="-1" dirty="0" err="1">
                <a:solidFill>
                  <a:srgbClr val="1F4E79"/>
                </a:solidFill>
                <a:effectLst>
                  <a:outerShdw blurRad="38100" dist="38100" dir="2700000" algn="tl">
                    <a:srgbClr val="000000">
                      <a:alpha val="43137"/>
                    </a:srgbClr>
                  </a:outerShdw>
                </a:effectLst>
                <a:uFill>
                  <a:solidFill>
                    <a:srgbClr val="FFFFFF"/>
                  </a:solidFill>
                </a:uFill>
                <a:latin typeface="Calibri"/>
              </a:rPr>
              <a:t>apuratórios</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 competentes.</a:t>
            </a:r>
            <a:r>
              <a:rPr lang="pt-BR" sz="2400" b="1" spc="-1" dirty="0">
                <a:solidFill>
                  <a:srgbClr val="1F4E79"/>
                </a:solidFill>
                <a:uFill>
                  <a:solidFill>
                    <a:srgbClr val="FFFFFF"/>
                  </a:solidFill>
                </a:uFill>
              </a:rPr>
              <a:t> *</a:t>
            </a:r>
            <a:endParaRPr lang="pt-BR" sz="2400" spc="-1" dirty="0">
              <a:solidFill>
                <a:srgbClr val="1F4E79"/>
              </a:solidFill>
              <a:uFill>
                <a:solidFill>
                  <a:srgbClr val="FFFFFF"/>
                </a:solidFill>
              </a:uFill>
              <a:latin typeface="Calibri"/>
            </a:endParaRPr>
          </a:p>
          <a:p>
            <a:pPr algn="r">
              <a:lnSpc>
                <a:spcPct val="150000"/>
              </a:lnSpc>
              <a:spcBef>
                <a:spcPts val="1001"/>
              </a:spcBef>
            </a:pPr>
            <a:r>
              <a:rPr lang="pt-BR" sz="1600" b="1" spc="-1" dirty="0">
                <a:solidFill>
                  <a:srgbClr val="0070C0"/>
                </a:solidFill>
                <a:effectLst>
                  <a:outerShdw blurRad="38100" dist="38100" dir="2700000" algn="tl">
                    <a:srgbClr val="000000">
                      <a:alpha val="43137"/>
                    </a:srgbClr>
                  </a:outerShdw>
                </a:effectLst>
                <a:uFill>
                  <a:solidFill>
                    <a:srgbClr val="FFFFFF"/>
                  </a:solidFill>
                </a:uFill>
                <a:latin typeface="Calibri"/>
              </a:rPr>
              <a:t>*inciso II art. Decreto nº 9.492/2018.</a:t>
            </a:r>
            <a:endParaRPr lang="pt-BR" sz="1600" spc="-1" dirty="0">
              <a:solidFill>
                <a:srgbClr val="0070C0"/>
              </a:solidFill>
              <a:effectLst>
                <a:outerShdw blurRad="38100" dist="38100" dir="2700000" algn="tl">
                  <a:srgbClr val="000000">
                    <a:alpha val="43137"/>
                  </a:srgbClr>
                </a:outerShdw>
              </a:effectLst>
              <a:uFill>
                <a:solidFill>
                  <a:srgbClr val="FFFFFF"/>
                </a:solidFill>
              </a:uFill>
              <a:latin typeface="Arial"/>
            </a:endParaRPr>
          </a:p>
        </p:txBody>
      </p:sp>
      <p:pic>
        <p:nvPicPr>
          <p:cNvPr id="11" name="Imagem 10">
            <a:extLst>
              <a:ext uri="{FF2B5EF4-FFF2-40B4-BE49-F238E27FC236}">
                <a16:creationId xmlns:a16="http://schemas.microsoft.com/office/drawing/2014/main" id="{554F6E2F-31B2-43CD-A6A7-84ACE0E661D1}"/>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25961">
            <a:off x="239623" y="2614267"/>
            <a:ext cx="1720998" cy="162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149858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Shape 1">
            <a:extLst>
              <a:ext uri="{FF2B5EF4-FFF2-40B4-BE49-F238E27FC236}">
                <a16:creationId xmlns:a16="http://schemas.microsoft.com/office/drawing/2014/main" id="{62D4D70C-C8F6-45AB-B39D-CEEAC5C846DF}"/>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4" name="TextShape 2">
            <a:extLst>
              <a:ext uri="{FF2B5EF4-FFF2-40B4-BE49-F238E27FC236}">
                <a16:creationId xmlns:a16="http://schemas.microsoft.com/office/drawing/2014/main" id="{65AA8DD9-7323-4A84-B1C4-E843E0AC1382}"/>
              </a:ext>
            </a:extLst>
          </p:cNvPr>
          <p:cNvSpPr txBox="1"/>
          <p:nvPr/>
        </p:nvSpPr>
        <p:spPr>
          <a:xfrm>
            <a:off x="3440912" y="5536020"/>
            <a:ext cx="5646643" cy="1073550"/>
          </a:xfrm>
          <a:prstGeom prst="rect">
            <a:avLst/>
          </a:prstGeom>
          <a:noFill/>
          <a:ln>
            <a:noFill/>
          </a:ln>
        </p:spPr>
        <p:txBody>
          <a:bodyPr/>
          <a:lstStyle/>
          <a:p>
            <a:pPr algn="just">
              <a:lnSpc>
                <a:spcPct val="150000"/>
              </a:lnSpc>
              <a:spcBef>
                <a:spcPts val="1001"/>
              </a:spcBef>
            </a:pPr>
            <a:r>
              <a:rPr lang="pt-BR" spc="-1" dirty="0">
                <a:solidFill>
                  <a:srgbClr val="1F4E79"/>
                </a:solidFill>
                <a:uFill>
                  <a:solidFill>
                    <a:srgbClr val="FFFFFF"/>
                  </a:solidFill>
                </a:uFill>
                <a:latin typeface="Calibri"/>
              </a:rPr>
              <a:t>Antecipando um pouco a matéria...</a:t>
            </a:r>
          </a:p>
          <a:p>
            <a:pPr marL="342900" indent="-342900" algn="just">
              <a:lnSpc>
                <a:spcPct val="150000"/>
              </a:lnSpc>
              <a:spcBef>
                <a:spcPts val="1001"/>
              </a:spcBef>
              <a:buFont typeface="Wingdings" panose="05000000000000000000" pitchFamily="2" charset="2"/>
              <a:buChar char="ü"/>
            </a:pPr>
            <a:r>
              <a:rPr lang="pt-BR" spc="-1" dirty="0">
                <a:solidFill>
                  <a:srgbClr val="1F4E79"/>
                </a:solidFill>
                <a:uFill>
                  <a:solidFill>
                    <a:srgbClr val="FFFFFF"/>
                  </a:solidFill>
                </a:uFill>
                <a:latin typeface="Calibri"/>
              </a:rPr>
              <a:t>Do conceito acima, a </a:t>
            </a:r>
            <a:r>
              <a:rPr lang="pt-BR" b="1" spc="-1" dirty="0">
                <a:solidFill>
                  <a:srgbClr val="1F4E79"/>
                </a:solidFill>
                <a:uFill>
                  <a:solidFill>
                    <a:srgbClr val="FFFFFF"/>
                  </a:solidFill>
                </a:uFill>
                <a:latin typeface="Calibri"/>
              </a:rPr>
              <a:t>ouvidoria é unidade </a:t>
            </a:r>
            <a:r>
              <a:rPr lang="pt-BR" b="1" spc="-1" dirty="0" err="1">
                <a:solidFill>
                  <a:srgbClr val="1F4E79"/>
                </a:solidFill>
                <a:uFill>
                  <a:solidFill>
                    <a:srgbClr val="FFFFFF"/>
                  </a:solidFill>
                </a:uFill>
                <a:latin typeface="Calibri"/>
              </a:rPr>
              <a:t>apuratória</a:t>
            </a:r>
            <a:r>
              <a:rPr lang="pt-BR" spc="-1" dirty="0">
                <a:solidFill>
                  <a:srgbClr val="1F4E79"/>
                </a:solidFill>
                <a:uFill>
                  <a:solidFill>
                    <a:srgbClr val="FFFFFF"/>
                  </a:solidFill>
                </a:uFill>
                <a:latin typeface="Calibri"/>
              </a:rPr>
              <a:t>?</a:t>
            </a:r>
          </a:p>
        </p:txBody>
      </p:sp>
      <p:sp>
        <p:nvSpPr>
          <p:cNvPr id="6" name="TextShape 2">
            <a:extLst>
              <a:ext uri="{FF2B5EF4-FFF2-40B4-BE49-F238E27FC236}">
                <a16:creationId xmlns:a16="http://schemas.microsoft.com/office/drawing/2014/main" id="{CB856C24-8611-44E0-8937-042C0975D19F}"/>
              </a:ext>
            </a:extLst>
          </p:cNvPr>
          <p:cNvSpPr txBox="1"/>
          <p:nvPr/>
        </p:nvSpPr>
        <p:spPr>
          <a:xfrm>
            <a:off x="595012" y="3716867"/>
            <a:ext cx="8852687" cy="1315155"/>
          </a:xfrm>
          <a:prstGeom prst="rect">
            <a:avLst/>
          </a:prstGeom>
          <a:ln/>
        </p:spPr>
        <p:style>
          <a:lnRef idx="2">
            <a:schemeClr val="accent5"/>
          </a:lnRef>
          <a:fillRef idx="1">
            <a:schemeClr val="lt1"/>
          </a:fillRef>
          <a:effectRef idx="0">
            <a:schemeClr val="accent5"/>
          </a:effectRef>
          <a:fontRef idx="minor">
            <a:schemeClr val="dk1"/>
          </a:fontRef>
        </p:style>
        <p:txBody>
          <a:bodyPr/>
          <a:lstStyle/>
          <a:p>
            <a:pPr marL="342900" indent="-342900" algn="just">
              <a:spcBef>
                <a:spcPts val="751"/>
              </a:spcBef>
              <a:buFont typeface="Wingdings" panose="05000000000000000000" pitchFamily="2" charset="2"/>
              <a:buChar char="ü"/>
            </a:pPr>
            <a:r>
              <a:rPr lang="pt-BR" sz="2400" spc="-1" dirty="0">
                <a:solidFill>
                  <a:srgbClr val="1F4E79"/>
                </a:solidFill>
                <a:uFill>
                  <a:solidFill>
                    <a:srgbClr val="FFFFFF"/>
                  </a:solidFill>
                </a:uFill>
              </a:rPr>
              <a:t>O ilícito pode ser nas esferas: </a:t>
            </a:r>
            <a:r>
              <a:rPr lang="pt-BR" sz="2400" b="1" spc="-1" dirty="0">
                <a:solidFill>
                  <a:srgbClr val="FF0000"/>
                </a:solidFill>
                <a:uFill>
                  <a:solidFill>
                    <a:srgbClr val="FFFFFF"/>
                  </a:solidFill>
                </a:uFill>
              </a:rPr>
              <a:t>administrativa</a:t>
            </a:r>
            <a:r>
              <a:rPr lang="pt-BR" sz="2400" spc="-1" dirty="0">
                <a:solidFill>
                  <a:srgbClr val="1F4E79"/>
                </a:solidFill>
                <a:uFill>
                  <a:solidFill>
                    <a:srgbClr val="FFFFFF"/>
                  </a:solidFill>
                </a:uFill>
              </a:rPr>
              <a:t>; </a:t>
            </a:r>
            <a:r>
              <a:rPr lang="pt-BR" sz="2400" b="1" spc="-1" dirty="0">
                <a:solidFill>
                  <a:srgbClr val="FF0000"/>
                </a:solidFill>
                <a:uFill>
                  <a:solidFill>
                    <a:srgbClr val="FFFFFF"/>
                  </a:solidFill>
                </a:uFill>
              </a:rPr>
              <a:t>cível</a:t>
            </a:r>
            <a:r>
              <a:rPr lang="pt-BR" sz="2400" spc="-1" dirty="0">
                <a:solidFill>
                  <a:srgbClr val="1F4E79"/>
                </a:solidFill>
                <a:uFill>
                  <a:solidFill>
                    <a:srgbClr val="FFFFFF"/>
                  </a:solidFill>
                </a:uFill>
              </a:rPr>
              <a:t>; </a:t>
            </a:r>
            <a:r>
              <a:rPr lang="pt-BR" sz="2400" b="1" spc="-1" dirty="0">
                <a:solidFill>
                  <a:srgbClr val="FF0000"/>
                </a:solidFill>
                <a:uFill>
                  <a:solidFill>
                    <a:srgbClr val="FFFFFF"/>
                  </a:solidFill>
                </a:uFill>
              </a:rPr>
              <a:t>ética</a:t>
            </a:r>
            <a:r>
              <a:rPr lang="pt-BR" sz="2400" spc="-1" dirty="0">
                <a:solidFill>
                  <a:srgbClr val="1F4E79"/>
                </a:solidFill>
                <a:uFill>
                  <a:solidFill>
                    <a:srgbClr val="FFFFFF"/>
                  </a:solidFill>
                </a:uFill>
              </a:rPr>
              <a:t> ou </a:t>
            </a:r>
            <a:r>
              <a:rPr lang="pt-BR" sz="2400" b="1" spc="-1" dirty="0">
                <a:solidFill>
                  <a:srgbClr val="FF0000"/>
                </a:solidFill>
                <a:uFill>
                  <a:solidFill>
                    <a:srgbClr val="FFFFFF"/>
                  </a:solidFill>
                </a:uFill>
              </a:rPr>
              <a:t>penal</a:t>
            </a:r>
            <a:r>
              <a:rPr lang="pt-BR" sz="2400" spc="-1" dirty="0">
                <a:solidFill>
                  <a:srgbClr val="1F4E79"/>
                </a:solidFill>
                <a:uFill>
                  <a:solidFill>
                    <a:srgbClr val="FFFFFF"/>
                  </a:solidFill>
                </a:uFill>
              </a:rPr>
              <a:t>. </a:t>
            </a:r>
          </a:p>
          <a:p>
            <a:pPr marL="342900" indent="-342900" algn="just">
              <a:spcBef>
                <a:spcPts val="751"/>
              </a:spcBef>
              <a:buFont typeface="Wingdings" panose="05000000000000000000" pitchFamily="2" charset="2"/>
              <a:buChar char="ü"/>
            </a:pPr>
            <a:r>
              <a:rPr lang="pt-BR" sz="2400" spc="-1" dirty="0">
                <a:solidFill>
                  <a:srgbClr val="1F4E79"/>
                </a:solidFill>
                <a:uFill>
                  <a:solidFill>
                    <a:srgbClr val="FFFFFF"/>
                  </a:solidFill>
                </a:uFill>
              </a:rPr>
              <a:t>São esferas independentes e todas podem ser acionadas ao mesmo tempo.</a:t>
            </a:r>
          </a:p>
          <a:p>
            <a:pPr algn="just">
              <a:lnSpc>
                <a:spcPct val="150000"/>
              </a:lnSpc>
              <a:spcBef>
                <a:spcPts val="1800"/>
              </a:spcBef>
            </a:pPr>
            <a:endParaRPr lang="pt-BR" sz="2400" spc="-1" dirty="0">
              <a:solidFill>
                <a:srgbClr val="1F4E79"/>
              </a:solidFill>
              <a:uFill>
                <a:solidFill>
                  <a:srgbClr val="FFFFFF"/>
                </a:solidFill>
              </a:uFill>
              <a:latin typeface="Calibri"/>
            </a:endParaRPr>
          </a:p>
        </p:txBody>
      </p:sp>
      <p:pic>
        <p:nvPicPr>
          <p:cNvPr id="9" name="Gráfico 8" descr="Pesquisa">
            <a:extLst>
              <a:ext uri="{FF2B5EF4-FFF2-40B4-BE49-F238E27FC236}">
                <a16:creationId xmlns:a16="http://schemas.microsoft.com/office/drawing/2014/main" id="{65C19198-6E54-4870-B2C7-C1A7A0180A8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00911" y="5294415"/>
            <a:ext cx="1315155" cy="1315155"/>
          </a:xfrm>
          <a:prstGeom prst="rect">
            <a:avLst/>
          </a:prstGeom>
        </p:spPr>
      </p:pic>
      <p:sp>
        <p:nvSpPr>
          <p:cNvPr id="7" name="TextShape 2">
            <a:extLst>
              <a:ext uri="{FF2B5EF4-FFF2-40B4-BE49-F238E27FC236}">
                <a16:creationId xmlns:a16="http://schemas.microsoft.com/office/drawing/2014/main" id="{13768D90-BE68-416A-BE9C-EAAF03D2DA0C}"/>
              </a:ext>
            </a:extLst>
          </p:cNvPr>
          <p:cNvSpPr txBox="1"/>
          <p:nvPr/>
        </p:nvSpPr>
        <p:spPr>
          <a:xfrm>
            <a:off x="6095998" y="1142252"/>
            <a:ext cx="4933246" cy="1873957"/>
          </a:xfrm>
          <a:prstGeom prst="rect">
            <a:avLst/>
          </a:prstGeom>
          <a:ln/>
        </p:spPr>
        <p:style>
          <a:lnRef idx="2">
            <a:schemeClr val="accent5"/>
          </a:lnRef>
          <a:fillRef idx="1">
            <a:schemeClr val="lt1"/>
          </a:fillRef>
          <a:effectRef idx="0">
            <a:schemeClr val="accent5"/>
          </a:effectRef>
          <a:fontRef idx="minor">
            <a:schemeClr val="dk1"/>
          </a:fontRef>
        </p:style>
        <p:txBody>
          <a:bodyPr/>
          <a:lstStyle/>
          <a:p>
            <a:pPr algn="just">
              <a:lnSpc>
                <a:spcPct val="150000"/>
              </a:lnSpc>
              <a:spcBef>
                <a:spcPts val="1800"/>
              </a:spcBef>
            </a:pPr>
            <a:r>
              <a:rPr lang="pt-BR" sz="2400" b="1" spc="-1" dirty="0">
                <a:solidFill>
                  <a:srgbClr val="FF0000"/>
                </a:solidFill>
                <a:effectLst>
                  <a:outerShdw blurRad="38100" dist="38100" dir="2700000" algn="tl">
                    <a:srgbClr val="000000">
                      <a:alpha val="43137"/>
                    </a:srgbClr>
                  </a:outerShdw>
                </a:effectLst>
                <a:uFill>
                  <a:solidFill>
                    <a:srgbClr val="FFFFFF"/>
                  </a:solidFill>
                </a:uFill>
                <a:latin typeface="Calibri"/>
              </a:rPr>
              <a:t>DENÚNCIA</a:t>
            </a:r>
            <a:endParaRPr lang="pt-BR" sz="2400" spc="-1" dirty="0">
              <a:solidFill>
                <a:srgbClr val="1F4E79"/>
              </a:solidFill>
              <a:uFill>
                <a:solidFill>
                  <a:srgbClr val="FFFFFF"/>
                </a:solidFill>
              </a:uFill>
              <a:latin typeface="Calibri"/>
            </a:endParaRPr>
          </a:p>
          <a:p>
            <a:pPr algn="just">
              <a:lnSpc>
                <a:spcPct val="150000"/>
              </a:lnSpc>
              <a:spcBef>
                <a:spcPts val="1800"/>
              </a:spcBef>
            </a:pPr>
            <a:r>
              <a:rPr lang="pt-BR" sz="2400" spc="-1" dirty="0">
                <a:solidFill>
                  <a:srgbClr val="1F4E79"/>
                </a:solidFill>
                <a:uFill>
                  <a:solidFill>
                    <a:srgbClr val="FFFFFF"/>
                  </a:solidFill>
                </a:uFill>
                <a:latin typeface="Calibri"/>
              </a:rPr>
              <a:t>pode ser feita tanto por </a:t>
            </a:r>
            <a:r>
              <a:rPr lang="pt-BR" sz="2400" b="1" spc="-1" dirty="0">
                <a:solidFill>
                  <a:srgbClr val="1F4E79"/>
                </a:solidFill>
                <a:uFill>
                  <a:solidFill>
                    <a:srgbClr val="FFFFFF"/>
                  </a:solidFill>
                </a:uFill>
                <a:latin typeface="Calibri"/>
              </a:rPr>
              <a:t>pessoa física</a:t>
            </a:r>
            <a:r>
              <a:rPr lang="pt-BR" sz="2400" spc="-1" dirty="0">
                <a:solidFill>
                  <a:srgbClr val="1F4E79"/>
                </a:solidFill>
                <a:uFill>
                  <a:solidFill>
                    <a:srgbClr val="FFFFFF"/>
                  </a:solidFill>
                </a:uFill>
                <a:latin typeface="Calibri"/>
              </a:rPr>
              <a:t> quanto </a:t>
            </a:r>
            <a:r>
              <a:rPr lang="pt-BR" sz="2400" b="1" spc="-1" dirty="0">
                <a:solidFill>
                  <a:srgbClr val="1F4E79"/>
                </a:solidFill>
                <a:uFill>
                  <a:solidFill>
                    <a:srgbClr val="FFFFFF"/>
                  </a:solidFill>
                </a:uFill>
                <a:latin typeface="Calibri"/>
              </a:rPr>
              <a:t>pessoa jurídica</a:t>
            </a:r>
            <a:r>
              <a:rPr lang="pt-BR" sz="2400" spc="-1" dirty="0">
                <a:solidFill>
                  <a:srgbClr val="1F4E79"/>
                </a:solidFill>
                <a:uFill>
                  <a:solidFill>
                    <a:srgbClr val="FFFFFF"/>
                  </a:solidFill>
                </a:uFill>
                <a:latin typeface="Calibri"/>
              </a:rPr>
              <a:t>.</a:t>
            </a:r>
          </a:p>
        </p:txBody>
      </p:sp>
    </p:spTree>
    <p:extLst>
      <p:ext uri="{BB962C8B-B14F-4D97-AF65-F5344CB8AC3E}">
        <p14:creationId xmlns:p14="http://schemas.microsoft.com/office/powerpoint/2010/main" val="103851969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extShape 2"/>
          <p:cNvSpPr txBox="1"/>
          <p:nvPr/>
        </p:nvSpPr>
        <p:spPr>
          <a:xfrm>
            <a:off x="3079943" y="2061447"/>
            <a:ext cx="7538252" cy="2799645"/>
          </a:xfrm>
          <a:prstGeom prst="rect">
            <a:avLst/>
          </a:prstGeom>
          <a:noFill/>
          <a:ln>
            <a:noFill/>
          </a:ln>
        </p:spPr>
        <p:txBody>
          <a:bodyPr/>
          <a:lstStyle/>
          <a:p>
            <a:pPr marL="343080" indent="-342720" algn="just">
              <a:spcBef>
                <a:spcPts val="1001"/>
              </a:spcBef>
              <a:buClr>
                <a:srgbClr val="1F4E79"/>
              </a:buClr>
              <a:buFont typeface="Arial"/>
              <a:buChar char="•"/>
            </a:pPr>
            <a:r>
              <a:rPr lang="pt-BR" sz="2400" b="1" spc="-1" dirty="0">
                <a:solidFill>
                  <a:srgbClr val="1F4E79"/>
                </a:solidFill>
                <a:uFill>
                  <a:solidFill>
                    <a:srgbClr val="FFFFFF"/>
                  </a:solidFill>
                </a:uFill>
                <a:latin typeface="Calibri"/>
              </a:rPr>
              <a:t>Denúncia</a:t>
            </a:r>
            <a:r>
              <a:rPr lang="pt-BR" sz="2400" spc="-1" dirty="0">
                <a:solidFill>
                  <a:srgbClr val="1F4E79"/>
                </a:solidFill>
                <a:uFill>
                  <a:solidFill>
                    <a:srgbClr val="FFFFFF"/>
                  </a:solidFill>
                </a:uFill>
                <a:latin typeface="Calibri"/>
              </a:rPr>
              <a:t>: encaminhadas por </a:t>
            </a:r>
            <a:r>
              <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a:rPr>
              <a:t>usuário de serviço público</a:t>
            </a:r>
            <a:r>
              <a:rPr lang="pt-BR" sz="2400" spc="-1" dirty="0">
                <a:solidFill>
                  <a:srgbClr val="1F4E79"/>
                </a:solidFill>
                <a:uFill>
                  <a:solidFill>
                    <a:srgbClr val="FFFFFF"/>
                  </a:solidFill>
                </a:uFill>
                <a:latin typeface="Calibri"/>
              </a:rPr>
              <a:t>, que pode ser pessoa física ou pessoa jurídica.   </a:t>
            </a:r>
          </a:p>
          <a:p>
            <a:pPr marL="343080" indent="-342720" algn="just">
              <a:spcBef>
                <a:spcPts val="1001"/>
              </a:spcBef>
              <a:buClr>
                <a:srgbClr val="1F4E79"/>
              </a:buClr>
              <a:buFont typeface="Arial"/>
              <a:buChar char="•"/>
            </a:pPr>
            <a:endParaRPr lang="pt-BR" spc="-1" dirty="0">
              <a:solidFill>
                <a:srgbClr val="1F4E79"/>
              </a:solidFill>
              <a:uFill>
                <a:solidFill>
                  <a:srgbClr val="FFFFFF"/>
                </a:solidFill>
              </a:uFill>
              <a:latin typeface="Calibri"/>
            </a:endParaRPr>
          </a:p>
          <a:p>
            <a:pPr marL="343080" indent="-342720" algn="just">
              <a:spcBef>
                <a:spcPts val="1001"/>
              </a:spcBef>
              <a:buClr>
                <a:srgbClr val="1F4E79"/>
              </a:buClr>
              <a:buFont typeface="Arial"/>
              <a:buChar char="•"/>
            </a:pPr>
            <a:r>
              <a:rPr lang="pt-BR" sz="2400" b="1" spc="-1" dirty="0">
                <a:solidFill>
                  <a:srgbClr val="1F4E79"/>
                </a:solidFill>
                <a:uFill>
                  <a:solidFill>
                    <a:srgbClr val="FFFFFF"/>
                  </a:solidFill>
                </a:uFill>
                <a:latin typeface="Calibri"/>
              </a:rPr>
              <a:t>Representação: </a:t>
            </a:r>
            <a:r>
              <a:rPr lang="pt-BR" sz="2400" spc="-1" dirty="0">
                <a:solidFill>
                  <a:srgbClr val="1F4E79"/>
                </a:solidFill>
                <a:uFill>
                  <a:solidFill>
                    <a:srgbClr val="FFFFFF"/>
                  </a:solidFill>
                </a:uFill>
                <a:latin typeface="Calibri"/>
              </a:rPr>
              <a:t>encaminhada por servidor público que tem conhecimento de irregularidade, conforme disposto na Lei nº 8.112/1990 (neste caso, </a:t>
            </a:r>
            <a:r>
              <a:rPr lang="pt-BR" sz="2400" spc="-1" dirty="0">
                <a:solidFill>
                  <a:srgbClr val="FF0000"/>
                </a:solidFill>
                <a:uFill>
                  <a:solidFill>
                    <a:srgbClr val="FFFFFF"/>
                  </a:solidFill>
                </a:uFill>
                <a:latin typeface="Calibri"/>
              </a:rPr>
              <a:t>‘poderá’</a:t>
            </a:r>
            <a:r>
              <a:rPr lang="pt-BR" sz="2400" spc="-1" dirty="0">
                <a:solidFill>
                  <a:srgbClr val="1F4E79"/>
                </a:solidFill>
                <a:uFill>
                  <a:solidFill>
                    <a:srgbClr val="FFFFFF"/>
                  </a:solidFill>
                </a:uFill>
                <a:latin typeface="Calibri"/>
              </a:rPr>
              <a:t> vir pela ouvidoria interna).</a:t>
            </a:r>
          </a:p>
          <a:p>
            <a:pPr marL="343080" indent="-342720" algn="just">
              <a:spcBef>
                <a:spcPts val="1001"/>
              </a:spcBef>
              <a:buClr>
                <a:srgbClr val="1F4E79"/>
              </a:buClr>
              <a:buFont typeface="Arial"/>
              <a:buChar char="•"/>
            </a:pPr>
            <a:endParaRPr lang="pt-BR" sz="3200" spc="-1" dirty="0">
              <a:solidFill>
                <a:srgbClr val="000000"/>
              </a:solidFill>
              <a:uFill>
                <a:solidFill>
                  <a:srgbClr val="FFFFFF"/>
                </a:solidFill>
              </a:uFill>
              <a:latin typeface="Arial"/>
            </a:endParaRPr>
          </a:p>
        </p:txBody>
      </p:sp>
      <p:sp>
        <p:nvSpPr>
          <p:cNvPr id="3" name="TextShape 1">
            <a:extLst>
              <a:ext uri="{FF2B5EF4-FFF2-40B4-BE49-F238E27FC236}">
                <a16:creationId xmlns:a16="http://schemas.microsoft.com/office/drawing/2014/main" id="{A96272CD-46C7-422B-9228-5D527A2A39BC}"/>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4" name="CaixaDeTexto 3">
            <a:extLst>
              <a:ext uri="{FF2B5EF4-FFF2-40B4-BE49-F238E27FC236}">
                <a16:creationId xmlns:a16="http://schemas.microsoft.com/office/drawing/2014/main" id="{22B09A2A-92A0-45FD-8B96-51B6306CB4C3}"/>
              </a:ext>
            </a:extLst>
          </p:cNvPr>
          <p:cNvSpPr txBox="1"/>
          <p:nvPr/>
        </p:nvSpPr>
        <p:spPr>
          <a:xfrm>
            <a:off x="4386648" y="5548642"/>
            <a:ext cx="7538251" cy="1323439"/>
          </a:xfrm>
          <a:prstGeom prst="rect">
            <a:avLst/>
          </a:prstGeom>
          <a:noFill/>
        </p:spPr>
        <p:txBody>
          <a:bodyPr wrap="square" rtlCol="0">
            <a:spAutoFit/>
          </a:bodyPr>
          <a:lstStyle/>
          <a:p>
            <a:pPr marL="360" algn="just">
              <a:spcBef>
                <a:spcPts val="1001"/>
              </a:spcBef>
              <a:buClr>
                <a:srgbClr val="1F4E79"/>
              </a:buClr>
            </a:pPr>
            <a:r>
              <a:rPr lang="pt-BR" sz="1600" b="1" spc="-1" dirty="0">
                <a:solidFill>
                  <a:srgbClr val="1F4E79"/>
                </a:solidFill>
                <a:effectLst>
                  <a:outerShdw blurRad="38100" dist="38100" dir="2700000" algn="tl">
                    <a:srgbClr val="000000">
                      <a:alpha val="43137"/>
                    </a:srgbClr>
                  </a:outerShdw>
                </a:effectLst>
                <a:uFill>
                  <a:solidFill>
                    <a:srgbClr val="FFFFFF"/>
                  </a:solidFill>
                </a:uFill>
              </a:rPr>
              <a:t>Observação:</a:t>
            </a:r>
            <a:r>
              <a:rPr lang="pt-BR" sz="1600" b="1" spc="-1" dirty="0">
                <a:solidFill>
                  <a:srgbClr val="1F4E79"/>
                </a:solidFill>
                <a:uFill>
                  <a:solidFill>
                    <a:srgbClr val="FFFFFF"/>
                  </a:solidFill>
                </a:uFill>
              </a:rPr>
              <a:t> </a:t>
            </a:r>
            <a:r>
              <a:rPr lang="pt-BR" sz="1600" spc="-1" dirty="0">
                <a:solidFill>
                  <a:srgbClr val="1F4E79"/>
                </a:solidFill>
                <a:uFill>
                  <a:solidFill>
                    <a:srgbClr val="FFFFFF"/>
                  </a:solidFill>
                </a:uFill>
              </a:rPr>
              <a:t>O termo </a:t>
            </a:r>
            <a:r>
              <a:rPr lang="pt-BR" sz="1600" b="1" spc="-1" dirty="0">
                <a:solidFill>
                  <a:srgbClr val="1F4E79"/>
                </a:solidFill>
                <a:uFill>
                  <a:solidFill>
                    <a:srgbClr val="FFFFFF"/>
                  </a:solidFill>
                </a:uFill>
              </a:rPr>
              <a:t>‘representação’</a:t>
            </a:r>
            <a:r>
              <a:rPr lang="pt-BR" sz="1600" spc="-1" dirty="0">
                <a:solidFill>
                  <a:srgbClr val="1F4E79"/>
                </a:solidFill>
                <a:uFill>
                  <a:solidFill>
                    <a:srgbClr val="FFFFFF"/>
                  </a:solidFill>
                </a:uFill>
              </a:rPr>
              <a:t>, em algumas instituições, também pode se referir a demandas (solicitações ou determinações) </a:t>
            </a:r>
            <a:r>
              <a:rPr lang="pt-BR" sz="1600" b="1" spc="-1" dirty="0">
                <a:solidFill>
                  <a:srgbClr val="1F4E79"/>
                </a:solidFill>
                <a:effectLst>
                  <a:outerShdw blurRad="38100" dist="38100" dir="2700000" algn="tl">
                    <a:srgbClr val="000000">
                      <a:alpha val="43137"/>
                    </a:srgbClr>
                  </a:outerShdw>
                </a:effectLst>
                <a:uFill>
                  <a:solidFill>
                    <a:srgbClr val="FFFFFF"/>
                  </a:solidFill>
                </a:uFill>
              </a:rPr>
              <a:t>oriundas de autoridades ou outras instituições públicas</a:t>
            </a:r>
            <a:r>
              <a:rPr lang="pt-BR" sz="1600" spc="-1" dirty="0">
                <a:solidFill>
                  <a:srgbClr val="1F4E79"/>
                </a:solidFill>
                <a:uFill>
                  <a:solidFill>
                    <a:srgbClr val="FFFFFF"/>
                  </a:solidFill>
                </a:uFill>
              </a:rPr>
              <a:t>. Neste caso, este tipo de demanda não se configura como ‘manifestação de ouvidoria’ do tipo denúncia, pois este tipo de representação </a:t>
            </a:r>
            <a:r>
              <a:rPr lang="pt-BR" sz="1600" b="1" spc="-1" dirty="0">
                <a:solidFill>
                  <a:srgbClr val="1F4E79"/>
                </a:solidFill>
                <a:uFill>
                  <a:solidFill>
                    <a:srgbClr val="FFFFFF"/>
                  </a:solidFill>
                </a:uFill>
              </a:rPr>
              <a:t>não é pronunciamento de usuário de serviço público</a:t>
            </a:r>
            <a:r>
              <a:rPr lang="pt-BR" sz="1600" spc="-1" dirty="0">
                <a:solidFill>
                  <a:srgbClr val="1F4E79"/>
                </a:solidFill>
                <a:uFill>
                  <a:solidFill>
                    <a:srgbClr val="FFFFFF"/>
                  </a:solidFill>
                </a:uFill>
              </a:rPr>
              <a:t>.</a:t>
            </a:r>
            <a:endParaRPr lang="pt-BR" sz="1600" spc="-1" dirty="0">
              <a:solidFill>
                <a:srgbClr val="000000"/>
              </a:solidFill>
              <a:uFill>
                <a:solidFill>
                  <a:srgbClr val="FFFFFF"/>
                </a:solidFill>
              </a:uFill>
              <a:latin typeface="Arial"/>
            </a:endParaRPr>
          </a:p>
        </p:txBody>
      </p:sp>
      <p:sp>
        <p:nvSpPr>
          <p:cNvPr id="6" name="TextShape 2">
            <a:extLst>
              <a:ext uri="{FF2B5EF4-FFF2-40B4-BE49-F238E27FC236}">
                <a16:creationId xmlns:a16="http://schemas.microsoft.com/office/drawing/2014/main" id="{6C365C18-03B1-431F-8F24-0D4C32DAE77E}"/>
              </a:ext>
            </a:extLst>
          </p:cNvPr>
          <p:cNvSpPr txBox="1"/>
          <p:nvPr/>
        </p:nvSpPr>
        <p:spPr>
          <a:xfrm>
            <a:off x="1013549" y="3015357"/>
            <a:ext cx="1592823" cy="722490"/>
          </a:xfrm>
          <a:prstGeom prst="rect">
            <a:avLst/>
          </a:prstGeom>
          <a:ln>
            <a:noFill/>
          </a:ln>
        </p:spPr>
        <p:style>
          <a:lnRef idx="2">
            <a:schemeClr val="accent5"/>
          </a:lnRef>
          <a:fillRef idx="1">
            <a:schemeClr val="lt1"/>
          </a:fillRef>
          <a:effectRef idx="0">
            <a:schemeClr val="accent5"/>
          </a:effectRef>
          <a:fontRef idx="minor">
            <a:schemeClr val="dk1"/>
          </a:fontRef>
        </p:style>
        <p:txBody>
          <a:bodyPr/>
          <a:lstStyle/>
          <a:p>
            <a:pPr algn="just">
              <a:lnSpc>
                <a:spcPct val="150000"/>
              </a:lnSpc>
              <a:spcBef>
                <a:spcPts val="1800"/>
              </a:spcBef>
            </a:pPr>
            <a:r>
              <a:rPr lang="pt-BR" sz="2400" b="1" spc="-1" dirty="0">
                <a:solidFill>
                  <a:srgbClr val="FF0000"/>
                </a:solidFill>
                <a:effectLst>
                  <a:outerShdw blurRad="38100" dist="38100" dir="2700000" algn="tl">
                    <a:srgbClr val="000000">
                      <a:alpha val="43137"/>
                    </a:srgbClr>
                  </a:outerShdw>
                </a:effectLst>
                <a:uFill>
                  <a:solidFill>
                    <a:srgbClr val="FFFFFF"/>
                  </a:solidFill>
                </a:uFill>
                <a:latin typeface="Calibri"/>
              </a:rPr>
              <a:t>DENÚNCIA</a:t>
            </a:r>
            <a:endParaRPr lang="pt-BR" sz="2400" spc="-1" dirty="0">
              <a:solidFill>
                <a:srgbClr val="1F4E79"/>
              </a:solidFill>
              <a:uFill>
                <a:solidFill>
                  <a:srgbClr val="FFFFFF"/>
                </a:solidFill>
              </a:uFill>
              <a:latin typeface="Calibri"/>
            </a:endParaRPr>
          </a:p>
        </p:txBody>
      </p:sp>
      <p:sp>
        <p:nvSpPr>
          <p:cNvPr id="5" name="Chave Esquerda 4">
            <a:extLst>
              <a:ext uri="{FF2B5EF4-FFF2-40B4-BE49-F238E27FC236}">
                <a16:creationId xmlns:a16="http://schemas.microsoft.com/office/drawing/2014/main" id="{D7DC2664-4EC6-41EF-9F26-F37B2E1AC6A6}"/>
              </a:ext>
            </a:extLst>
          </p:cNvPr>
          <p:cNvSpPr/>
          <p:nvPr/>
        </p:nvSpPr>
        <p:spPr>
          <a:xfrm>
            <a:off x="2820297" y="1892114"/>
            <a:ext cx="46471" cy="3087660"/>
          </a:xfrm>
          <a:prstGeom prst="leftBrace">
            <a:avLst/>
          </a:prstGeom>
          <a:effectLst>
            <a:glow rad="228600">
              <a:schemeClr val="accent5">
                <a:satMod val="175000"/>
                <a:alpha val="40000"/>
              </a:schemeClr>
            </a:glow>
          </a:effectLst>
        </p:spPr>
        <p:style>
          <a:lnRef idx="1">
            <a:schemeClr val="dk1"/>
          </a:lnRef>
          <a:fillRef idx="0">
            <a:schemeClr val="dk1"/>
          </a:fillRef>
          <a:effectRef idx="0">
            <a:schemeClr val="dk1"/>
          </a:effectRef>
          <a:fontRef idx="minor">
            <a:schemeClr val="tx1"/>
          </a:fontRef>
        </p:style>
        <p:txBody>
          <a:bodyPr rtlCol="0" anchor="ctr"/>
          <a:lstStyle/>
          <a:p>
            <a:pPr algn="ctr"/>
            <a:endParaRPr lang="pt-BR"/>
          </a:p>
        </p:txBody>
      </p:sp>
    </p:spTree>
    <p:extLst>
      <p:ext uri="{BB962C8B-B14F-4D97-AF65-F5344CB8AC3E}">
        <p14:creationId xmlns:p14="http://schemas.microsoft.com/office/powerpoint/2010/main" val="142569873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5"/>
          <p:cNvSpPr txBox="1">
            <a:spLocks noGrp="1"/>
          </p:cNvSpPr>
          <p:nvPr>
            <p:ph type="ctrTitle" idx="4294967295"/>
          </p:nvPr>
        </p:nvSpPr>
        <p:spPr>
          <a:xfrm>
            <a:off x="4200043" y="1385107"/>
            <a:ext cx="3791913" cy="1741934"/>
          </a:xfrm>
          <a:prstGeom prst="rect">
            <a:avLst/>
          </a:prstGeom>
        </p:spPr>
        <p:txBody>
          <a:bodyPr spcFirstLastPara="1" vert="horz" wrap="square" lIns="91425" tIns="91425" rIns="91425" bIns="91425" rtlCol="0" anchor="t" anchorCtr="0">
            <a:noAutofit/>
          </a:bodyPr>
          <a:lstStyle/>
          <a:p>
            <a:pPr>
              <a:spcBef>
                <a:spcPts val="0"/>
              </a:spcBef>
            </a:pPr>
            <a:r>
              <a:rPr lang="en" sz="12000" dirty="0">
                <a:solidFill>
                  <a:srgbClr val="0070C0"/>
                </a:solidFill>
                <a:latin typeface="Calibri" charset="0"/>
                <a:ea typeface="Calibri" charset="0"/>
                <a:cs typeface="Calibri" charset="0"/>
              </a:rPr>
              <a:t>O</a:t>
            </a:r>
            <a:r>
              <a:rPr lang="pt-BR" sz="12000" dirty="0">
                <a:solidFill>
                  <a:srgbClr val="0070C0"/>
                </a:solidFill>
                <a:latin typeface="Calibri" charset="0"/>
                <a:ea typeface="Calibri" charset="0"/>
                <a:cs typeface="Calibri" charset="0"/>
              </a:rPr>
              <a:t>LÁ</a:t>
            </a:r>
            <a:r>
              <a:rPr lang="en" sz="12000" dirty="0">
                <a:solidFill>
                  <a:srgbClr val="0070C0"/>
                </a:solidFill>
                <a:latin typeface="Calibri" charset="0"/>
                <a:ea typeface="Calibri" charset="0"/>
                <a:cs typeface="Calibri" charset="0"/>
              </a:rPr>
              <a:t>!</a:t>
            </a:r>
            <a:endParaRPr sz="12000" dirty="0">
              <a:solidFill>
                <a:srgbClr val="0070C0"/>
              </a:solidFill>
              <a:latin typeface="Calibri" charset="0"/>
              <a:ea typeface="Calibri" charset="0"/>
              <a:cs typeface="Calibri" charset="0"/>
            </a:endParaRPr>
          </a:p>
        </p:txBody>
      </p:sp>
      <p:sp>
        <p:nvSpPr>
          <p:cNvPr id="76" name="Google Shape;76;p15"/>
          <p:cNvSpPr txBox="1">
            <a:spLocks noGrp="1"/>
          </p:cNvSpPr>
          <p:nvPr>
            <p:ph type="subTitle" idx="4294967295"/>
          </p:nvPr>
        </p:nvSpPr>
        <p:spPr>
          <a:xfrm>
            <a:off x="2536675" y="3730960"/>
            <a:ext cx="7995858" cy="2557800"/>
          </a:xfrm>
          <a:prstGeom prst="rect">
            <a:avLst/>
          </a:prstGeom>
        </p:spPr>
        <p:txBody>
          <a:bodyPr spcFirstLastPara="1" vert="horz" wrap="square" lIns="91425" tIns="91425" rIns="91425" bIns="91425" rtlCol="0" anchor="t" anchorCtr="0">
            <a:noAutofit/>
          </a:bodyPr>
          <a:lstStyle/>
          <a:p>
            <a:pPr marL="0" indent="0">
              <a:spcBef>
                <a:spcPts val="600"/>
              </a:spcBef>
              <a:buNone/>
            </a:pPr>
            <a:r>
              <a:rPr lang="pt-BR" sz="4000" b="1" dirty="0">
                <a:latin typeface="Calibri" charset="0"/>
                <a:ea typeface="Calibri" charset="0"/>
                <a:cs typeface="Calibri" charset="0"/>
              </a:rPr>
              <a:t>Meu nome é... </a:t>
            </a:r>
            <a:endParaRPr sz="4000" dirty="0">
              <a:latin typeface="Calibri" charset="0"/>
              <a:ea typeface="Calibri" charset="0"/>
              <a:cs typeface="Calibri" charset="0"/>
            </a:endParaRPr>
          </a:p>
          <a:p>
            <a:pPr marL="0" indent="0">
              <a:buClr>
                <a:schemeClr val="dk1"/>
              </a:buClr>
              <a:buSzPts val="1100"/>
              <a:buNone/>
            </a:pPr>
            <a:r>
              <a:rPr lang="pt-BR" sz="4000" dirty="0">
                <a:latin typeface="Calibri" charset="0"/>
                <a:ea typeface="Calibri" charset="0"/>
                <a:cs typeface="Calibri" charset="0"/>
              </a:rPr>
              <a:t>Trabalho no (órgão/Poder/esfera) ...</a:t>
            </a:r>
          </a:p>
          <a:p>
            <a:pPr marL="0" indent="0">
              <a:buClr>
                <a:schemeClr val="dk1"/>
              </a:buClr>
              <a:buSzPts val="1100"/>
              <a:buNone/>
            </a:pPr>
            <a:r>
              <a:rPr lang="pt-BR" sz="4000" dirty="0">
                <a:latin typeface="Calibri" charset="0"/>
                <a:ea typeface="Calibri" charset="0"/>
                <a:cs typeface="Calibri" charset="0"/>
              </a:rPr>
              <a:t>Na área de ...</a:t>
            </a:r>
            <a:endParaRPr sz="4000" dirty="0">
              <a:latin typeface="Calibri" charset="0"/>
              <a:ea typeface="Calibri" charset="0"/>
              <a:cs typeface="Calibri" charset="0"/>
            </a:endParaRPr>
          </a:p>
        </p:txBody>
      </p:sp>
      <p:sp>
        <p:nvSpPr>
          <p:cNvPr id="78" name="Google Shape;78;p15"/>
          <p:cNvSpPr txBox="1">
            <a:spLocks noGrp="1"/>
          </p:cNvSpPr>
          <p:nvPr>
            <p:ph type="sldNum" idx="12"/>
          </p:nvPr>
        </p:nvSpPr>
        <p:spPr>
          <a:xfrm>
            <a:off x="1633075" y="1003274"/>
            <a:ext cx="1807200" cy="1252800"/>
          </a:xfrm>
          <a:prstGeom prst="rect">
            <a:avLst/>
          </a:prstGeom>
        </p:spPr>
        <p:txBody>
          <a:bodyPr spcFirstLastPara="1" vert="horz" wrap="square" lIns="91425" tIns="91425" rIns="91425" bIns="91425" rtlCol="0" anchor="t" anchorCtr="0">
            <a:noAutofit/>
          </a:bodyPr>
          <a:lstStyle/>
          <a:p>
            <a:fld id="{00000000-1234-1234-1234-123412341234}" type="slidenum">
              <a:rPr lang="en">
                <a:solidFill>
                  <a:srgbClr val="FFFFFF"/>
                </a:solidFill>
              </a:rPr>
              <a:pPr/>
              <a:t>2</a:t>
            </a:fld>
            <a:endParaRPr dirty="0">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Shape 2"/>
          <p:cNvSpPr txBox="1"/>
          <p:nvPr/>
        </p:nvSpPr>
        <p:spPr>
          <a:xfrm>
            <a:off x="2007058" y="1577234"/>
            <a:ext cx="8773830" cy="4902588"/>
          </a:xfrm>
          <a:prstGeom prst="rect">
            <a:avLst/>
          </a:prstGeom>
          <a:noFill/>
          <a:ln>
            <a:noFill/>
          </a:ln>
        </p:spPr>
        <p:txBody>
          <a:bodyPr/>
          <a:lstStyle/>
          <a:p>
            <a:pPr algn="ct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COMUNICAÇÕES DE IRREGULARIDADE</a:t>
            </a:r>
          </a:p>
          <a:p>
            <a:pPr algn="ct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‘Comunicações Anônimas’          </a:t>
            </a:r>
          </a:p>
          <a:p>
            <a:pPr algn="just">
              <a:spcBef>
                <a:spcPts val="1001"/>
              </a:spcBef>
            </a:pPr>
            <a:endParaRPr lang="pt-BR" sz="2400" b="1" spc="-1" dirty="0">
              <a:solidFill>
                <a:srgbClr val="1F4E79"/>
              </a:solidFill>
              <a:uFill>
                <a:solidFill>
                  <a:srgbClr val="FFFFFF"/>
                </a:solidFill>
              </a:uFill>
              <a:latin typeface="Calibri" panose="020F0502020204030204" pitchFamily="34" charset="0"/>
              <a:cs typeface="Calibri" panose="020F0502020204030204" pitchFamily="34" charset="0"/>
            </a:endParaRPr>
          </a:p>
          <a:p>
            <a:pPr algn="just">
              <a:spcBef>
                <a:spcPts val="1001"/>
              </a:spcBef>
            </a:pPr>
            <a:r>
              <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Informações de origem anônima que comunicam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irregularidades</a:t>
            </a:r>
            <a:r>
              <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 ou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ilícitos</a:t>
            </a:r>
            <a:r>
              <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 com indícios mínimos de relevância, autoria e materialidade</a:t>
            </a:r>
            <a:r>
              <a:rPr lang="pt-BR" sz="2800" spc="-1" dirty="0">
                <a:solidFill>
                  <a:srgbClr val="1F4E79"/>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a:t>
            </a:r>
          </a:p>
          <a:p>
            <a:pPr algn="just">
              <a:spcBef>
                <a:spcPts val="1001"/>
              </a:spcBef>
            </a:pPr>
            <a:endParaRPr lang="pt-BR" sz="2800" b="1" spc="-1" dirty="0">
              <a:solidFill>
                <a:srgbClr val="1F4E79"/>
              </a:solidFill>
              <a:uFill>
                <a:solidFill>
                  <a:srgbClr val="FFFFFF"/>
                </a:solidFill>
              </a:uFill>
              <a:latin typeface="Calibri" panose="020F0502020204030204" pitchFamily="34" charset="0"/>
              <a:cs typeface="Calibri" panose="020F0502020204030204" pitchFamily="34" charset="0"/>
            </a:endParaRPr>
          </a:p>
          <a:p>
            <a:pPr algn="just">
              <a:spcBef>
                <a:spcPts val="1001"/>
              </a:spcBef>
            </a:pPr>
            <a:r>
              <a:rPr lang="pt-BR" sz="2000" b="1" spc="-1" dirty="0">
                <a:solidFill>
                  <a:srgbClr val="FF0000"/>
                </a:solidFill>
                <a:uFill>
                  <a:solidFill>
                    <a:srgbClr val="FFFFFF"/>
                  </a:solidFill>
                </a:uFill>
                <a:latin typeface="Calibri" panose="020F0502020204030204" pitchFamily="34" charset="0"/>
                <a:cs typeface="Calibri" panose="020F0502020204030204" pitchFamily="34" charset="0"/>
              </a:rPr>
              <a:t>Comunicação </a:t>
            </a:r>
            <a:r>
              <a:rPr lang="pt-BR" sz="2000" b="1" spc="-1" dirty="0">
                <a:solidFill>
                  <a:srgbClr val="FF0000"/>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NÃO</a:t>
            </a:r>
            <a:r>
              <a:rPr lang="pt-BR" sz="2000" b="1" spc="-1" dirty="0">
                <a:solidFill>
                  <a:srgbClr val="FF0000"/>
                </a:solidFill>
                <a:uFill>
                  <a:solidFill>
                    <a:srgbClr val="FFFFFF"/>
                  </a:solidFill>
                </a:uFill>
                <a:latin typeface="Calibri" panose="020F0502020204030204" pitchFamily="34" charset="0"/>
                <a:cs typeface="Calibri" panose="020F0502020204030204" pitchFamily="34" charset="0"/>
              </a:rPr>
              <a:t> é manifestação de ouvidoria!!!</a:t>
            </a:r>
          </a:p>
          <a:p>
            <a:pPr algn="just">
              <a:spcBef>
                <a:spcPts val="1001"/>
              </a:spcBef>
            </a:pPr>
            <a:endParaRPr lang="pt-BR" sz="2400" b="1" spc="-1" dirty="0">
              <a:solidFill>
                <a:srgbClr val="FF0000"/>
              </a:solidFill>
              <a:uFill>
                <a:solidFill>
                  <a:srgbClr val="FFFFFF"/>
                </a:solidFill>
              </a:uFill>
              <a:latin typeface="Calibri" panose="020F0502020204030204" pitchFamily="34" charset="0"/>
              <a:cs typeface="Calibri" panose="020F0502020204030204" pitchFamily="34" charset="0"/>
            </a:endParaRPr>
          </a:p>
          <a:p>
            <a:pPr algn="r"/>
            <a:r>
              <a:rPr lang="pt-BR" sz="1600" b="1" spc="-1" dirty="0">
                <a:solidFill>
                  <a:srgbClr val="1F4E79"/>
                </a:solidFill>
                <a:uFill>
                  <a:solidFill>
                    <a:srgbClr val="FFFFFF"/>
                  </a:solidFill>
                </a:uFill>
                <a:latin typeface="Calibri" panose="020F0502020204030204" pitchFamily="34" charset="0"/>
                <a:cs typeface="Calibri" panose="020F0502020204030204" pitchFamily="34" charset="0"/>
              </a:rPr>
              <a:t>Em essência</a:t>
            </a:r>
            <a:r>
              <a:rPr lang="pt-BR" sz="1600" b="1" spc="-1" dirty="0">
                <a:solidFill>
                  <a:srgbClr val="1F4E79"/>
                </a:solidFill>
                <a:effectLst>
                  <a:outerShdw blurRad="38100" dist="38100" dir="2700000" algn="tl">
                    <a:srgbClr val="000000">
                      <a:alpha val="43137"/>
                    </a:srgbClr>
                  </a:outerShdw>
                </a:effectLst>
                <a:uFill>
                  <a:solidFill>
                    <a:srgbClr val="FFFFFF"/>
                  </a:solidFill>
                </a:uFill>
                <a:latin typeface="Calibri" panose="020F0502020204030204" pitchFamily="34" charset="0"/>
                <a:cs typeface="Calibri" panose="020F0502020204030204" pitchFamily="34" charset="0"/>
              </a:rPr>
              <a:t>, ‘comunicações são informações coletadas junto aos usuários’ </a:t>
            </a:r>
            <a:r>
              <a:rPr lang="pt-BR" sz="1600" b="1" spc="-1" dirty="0">
                <a:solidFill>
                  <a:srgbClr val="1F4E79"/>
                </a:solidFill>
                <a:uFill>
                  <a:solidFill>
                    <a:srgbClr val="FFFFFF"/>
                  </a:solidFill>
                </a:uFill>
                <a:latin typeface="Calibri" panose="020F0502020204030204" pitchFamily="34" charset="0"/>
                <a:cs typeface="Calibri" panose="020F0502020204030204" pitchFamily="34" charset="0"/>
              </a:rPr>
              <a:t>de serviço público. </a:t>
            </a:r>
          </a:p>
          <a:p>
            <a:pPr algn="r"/>
            <a:r>
              <a:rPr lang="pt-BR" sz="1600" b="1" spc="-1" dirty="0">
                <a:solidFill>
                  <a:srgbClr val="1F4E79"/>
                </a:solidFill>
                <a:uFill>
                  <a:solidFill>
                    <a:srgbClr val="FFFFFF"/>
                  </a:solidFill>
                </a:uFill>
                <a:latin typeface="Calibri" panose="020F0502020204030204" pitchFamily="34" charset="0"/>
                <a:cs typeface="Calibri" panose="020F0502020204030204" pitchFamily="34" charset="0"/>
              </a:rPr>
              <a:t>E esta coleta pode ser de forma reativa ou </a:t>
            </a:r>
            <a:r>
              <a:rPr lang="pt-BR" sz="1600" b="1" spc="-1" dirty="0" err="1">
                <a:solidFill>
                  <a:srgbClr val="1F4E79"/>
                </a:solidFill>
                <a:uFill>
                  <a:solidFill>
                    <a:srgbClr val="FFFFFF"/>
                  </a:solidFill>
                </a:uFill>
                <a:latin typeface="Calibri" panose="020F0502020204030204" pitchFamily="34" charset="0"/>
                <a:cs typeface="Calibri" panose="020F0502020204030204" pitchFamily="34" charset="0"/>
              </a:rPr>
              <a:t>pró-ativa</a:t>
            </a:r>
            <a:r>
              <a:rPr lang="pt-BR" sz="1600" b="1" spc="-1" dirty="0">
                <a:solidFill>
                  <a:srgbClr val="1F4E79"/>
                </a:solidFill>
                <a:uFill>
                  <a:solidFill>
                    <a:srgbClr val="FFFFFF"/>
                  </a:solidFill>
                </a:uFill>
                <a:latin typeface="Calibri" panose="020F0502020204030204" pitchFamily="34" charset="0"/>
                <a:cs typeface="Calibri" panose="020F0502020204030204" pitchFamily="34" charset="0"/>
              </a:rPr>
              <a:t>.</a:t>
            </a:r>
          </a:p>
          <a:p>
            <a:pPr algn="r">
              <a:spcBef>
                <a:spcPts val="1001"/>
              </a:spcBef>
            </a:pPr>
            <a:endParaRPr lang="pt-BR" sz="1600" b="1" spc="-1" dirty="0">
              <a:solidFill>
                <a:srgbClr val="1F4E79"/>
              </a:solidFill>
              <a:uFill>
                <a:solidFill>
                  <a:srgbClr val="FFFFFF"/>
                </a:solidFill>
              </a:uFill>
              <a:latin typeface="Calibri" panose="020F0502020204030204" pitchFamily="34" charset="0"/>
              <a:cs typeface="Calibri" panose="020F0502020204030204" pitchFamily="34" charset="0"/>
            </a:endParaRPr>
          </a:p>
          <a:p>
            <a:pPr algn="r">
              <a:spcBef>
                <a:spcPts val="1001"/>
              </a:spcBef>
            </a:pPr>
            <a:r>
              <a:rPr lang="pt-BR" sz="1600" b="1" spc="-1" dirty="0">
                <a:solidFill>
                  <a:srgbClr val="1F4E79"/>
                </a:solidFill>
                <a:uFill>
                  <a:solidFill>
                    <a:srgbClr val="FFFFFF"/>
                  </a:solidFill>
                </a:uFill>
                <a:latin typeface="Calibri" panose="020F0502020204030204" pitchFamily="34" charset="0"/>
                <a:cs typeface="Calibri" panose="020F0502020204030204" pitchFamily="34" charset="0"/>
              </a:rPr>
              <a:t>Decreto nº 9.492/2018, art. 23, §§ 1º e 2º</a:t>
            </a:r>
          </a:p>
          <a:p>
            <a:pPr algn="just">
              <a:spcBef>
                <a:spcPts val="1001"/>
              </a:spcBef>
            </a:pPr>
            <a:endParaRPr lang="pt-BR" sz="2800" spc="-1" dirty="0">
              <a:solidFill>
                <a:srgbClr val="000000"/>
              </a:solidFill>
              <a:uFill>
                <a:solidFill>
                  <a:srgbClr val="FFFFFF"/>
                </a:solidFill>
              </a:uFill>
              <a:latin typeface="Calibri" panose="020F0502020204030204" pitchFamily="34" charset="0"/>
              <a:cs typeface="Calibri" panose="020F0502020204030204" pitchFamily="34" charset="0"/>
            </a:endParaRPr>
          </a:p>
          <a:p>
            <a:pPr algn="just">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FB3DB01D-6871-4931-BE89-FEFCCA3D5986}"/>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pic>
        <p:nvPicPr>
          <p:cNvPr id="5" name="Gráfico 4" descr="Pesquisa">
            <a:extLst>
              <a:ext uri="{FF2B5EF4-FFF2-40B4-BE49-F238E27FC236}">
                <a16:creationId xmlns:a16="http://schemas.microsoft.com/office/drawing/2014/main" id="{15BF6D75-E42C-40CD-B1E2-774B8312C18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586227">
            <a:off x="657263" y="4528641"/>
            <a:ext cx="1315155" cy="1315155"/>
          </a:xfrm>
          <a:prstGeom prst="rect">
            <a:avLst/>
          </a:prstGeom>
        </p:spPr>
      </p:pic>
    </p:spTree>
    <p:extLst>
      <p:ext uri="{BB962C8B-B14F-4D97-AF65-F5344CB8AC3E}">
        <p14:creationId xmlns:p14="http://schemas.microsoft.com/office/powerpoint/2010/main" val="18959553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CustomShape 4"/>
          <p:cNvSpPr/>
          <p:nvPr/>
        </p:nvSpPr>
        <p:spPr>
          <a:xfrm>
            <a:off x="2878357" y="3238058"/>
            <a:ext cx="8362604" cy="206601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50000"/>
              </a:lnSpc>
            </a:pPr>
            <a:r>
              <a:rPr lang="pt-BR" sz="4400" i="1" spc="-1" dirty="0">
                <a:solidFill>
                  <a:srgbClr val="1F4E79"/>
                </a:solidFill>
                <a:uFill>
                  <a:solidFill>
                    <a:srgbClr val="FFFFFF"/>
                  </a:solidFill>
                </a:uFill>
                <a:latin typeface="Arial Narrow"/>
              </a:rPr>
              <a:t>“</a:t>
            </a:r>
            <a:r>
              <a:rPr lang="pt-BR" sz="4400" i="1" spc="-1" dirty="0">
                <a:solidFill>
                  <a:srgbClr val="1F4E79"/>
                </a:solidFill>
                <a:uFill>
                  <a:solidFill>
                    <a:srgbClr val="FFFFFF"/>
                  </a:solidFill>
                </a:uFill>
                <a:latin typeface="Calibri" charset="0"/>
                <a:ea typeface="Calibri" charset="0"/>
                <a:cs typeface="Calibri" charset="0"/>
              </a:rPr>
              <a:t>O que difere uma ouvidoria pública de uma ouvidoria privada?”</a:t>
            </a:r>
          </a:p>
          <a:p>
            <a:pPr algn="just">
              <a:lnSpc>
                <a:spcPct val="150000"/>
              </a:lnSpc>
            </a:pPr>
            <a:endParaRPr lang="pt-BR" sz="3200" i="1" spc="-1" dirty="0">
              <a:solidFill>
                <a:srgbClr val="1F4E79"/>
              </a:solidFill>
              <a:uFill>
                <a:solidFill>
                  <a:srgbClr val="FFFFFF"/>
                </a:solidFill>
              </a:uFill>
              <a:latin typeface="Arial Narrow"/>
            </a:endParaRPr>
          </a:p>
          <a:p>
            <a:pPr algn="just">
              <a:lnSpc>
                <a:spcPct val="150000"/>
              </a:lnSpc>
            </a:pPr>
            <a:endParaRPr lang="pt-BR" spc="-1" dirty="0">
              <a:solidFill>
                <a:srgbClr val="000000"/>
              </a:solidFill>
              <a:uFill>
                <a:solidFill>
                  <a:srgbClr val="FFFFFF"/>
                </a:solidFill>
              </a:uFill>
              <a:latin typeface="Arial"/>
            </a:endParaRPr>
          </a:p>
        </p:txBody>
      </p:sp>
      <p:sp>
        <p:nvSpPr>
          <p:cNvPr id="8" name="Google Shape;402;p40"/>
          <p:cNvSpPr/>
          <p:nvPr/>
        </p:nvSpPr>
        <p:spPr>
          <a:xfrm>
            <a:off x="3530667" y="1004019"/>
            <a:ext cx="1116520" cy="1127054"/>
          </a:xfrm>
          <a:custGeom>
            <a:avLst/>
            <a:gdLst/>
            <a:ahLst/>
            <a:cxnLst/>
            <a:rect l="0" t="0" r="0" b="0"/>
            <a:pathLst>
              <a:path w="16173" h="14711" fill="none" extrusionOk="0">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w="12175" cap="rnd"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9" name="TextShape 1"/>
          <p:cNvSpPr txBox="1"/>
          <p:nvPr/>
        </p:nvSpPr>
        <p:spPr>
          <a:xfrm>
            <a:off x="648958" y="2627728"/>
            <a:ext cx="2405896" cy="489801"/>
          </a:xfrm>
          <a:prstGeom prst="rect">
            <a:avLst/>
          </a:prstGeom>
          <a:noFill/>
          <a:ln>
            <a:noFill/>
          </a:ln>
        </p:spPr>
        <p:txBody>
          <a:bodyPr anchor="b"/>
          <a:lstStyle/>
          <a:p>
            <a:pPr algn="ctr">
              <a:lnSpc>
                <a:spcPct val="100000"/>
              </a:lnSpc>
            </a:pPr>
            <a:r>
              <a:rPr lang="en-US" sz="2800" b="1" spc="-1" dirty="0">
                <a:solidFill>
                  <a:srgbClr val="C55A11"/>
                </a:solidFill>
                <a:uFill>
                  <a:solidFill>
                    <a:srgbClr val="FFFFFF"/>
                  </a:solidFill>
                </a:uFill>
                <a:latin typeface="Calibri Light"/>
              </a:rPr>
              <a:t>
</a:t>
            </a:r>
          </a:p>
          <a:p>
            <a:pPr algn="ctr">
              <a:lnSpc>
                <a:spcPct val="100000"/>
              </a:lnSpc>
            </a:pPr>
            <a:endParaRPr lang="en-US" sz="2800" b="1" spc="-1" dirty="0">
              <a:solidFill>
                <a:srgbClr val="C55A11"/>
              </a:solidFill>
              <a:uFill>
                <a:solidFill>
                  <a:srgbClr val="FFFFFF"/>
                </a:solidFill>
              </a:uFill>
              <a:latin typeface="Calibri Light"/>
            </a:endParaRPr>
          </a:p>
          <a:p>
            <a:pPr algn="ctr">
              <a:lnSpc>
                <a:spcPct val="100000"/>
              </a:lnSpc>
            </a:pPr>
            <a:r>
              <a:rPr lang="en-US" sz="2800" b="1" spc="-1" dirty="0">
                <a:solidFill>
                  <a:srgbClr val="002060"/>
                </a:solidFill>
                <a:uFill>
                  <a:solidFill>
                    <a:srgbClr val="FFFFFF"/>
                  </a:solidFill>
                </a:uFill>
                <a:latin typeface="Calibri" panose="020F0502020204030204" pitchFamily="34" charset="0"/>
                <a:cs typeface="Calibri" panose="020F0502020204030204" pitchFamily="34" charset="0"/>
              </a:rPr>
              <a:t>
</a:t>
            </a:r>
            <a:endParaRPr lang="en-US" sz="2700" spc="-1" dirty="0">
              <a:solidFill>
                <a:srgbClr val="002060"/>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4000" spc="-1" dirty="0" err="1">
                <a:solidFill>
                  <a:srgbClr val="0070C0"/>
                </a:solidFill>
                <a:uFill>
                  <a:solidFill>
                    <a:srgbClr val="FFFFFF"/>
                  </a:solidFill>
                </a:uFill>
                <a:latin typeface="Calibri" panose="020F0502020204030204" pitchFamily="34" charset="0"/>
                <a:cs typeface="Calibri" panose="020F0502020204030204" pitchFamily="34" charset="0"/>
              </a:rPr>
              <a:t>Discussão</a:t>
            </a:r>
            <a:r>
              <a:rPr lang="en-US" sz="4000" spc="-1" dirty="0">
                <a:solidFill>
                  <a:srgbClr val="0070C0"/>
                </a:solidFill>
                <a:uFill>
                  <a:solidFill>
                    <a:srgbClr val="FFFFFF"/>
                  </a:solidFill>
                </a:uFill>
                <a:latin typeface="Calibri" panose="020F0502020204030204" pitchFamily="34" charset="0"/>
                <a:cs typeface="Calibri" panose="020F0502020204030204" pitchFamily="34" charset="0"/>
              </a:rPr>
              <a:t>:</a:t>
            </a:r>
          </a:p>
        </p:txBody>
      </p:sp>
      <p:sp>
        <p:nvSpPr>
          <p:cNvPr id="6" name="TextShape 1">
            <a:extLst>
              <a:ext uri="{FF2B5EF4-FFF2-40B4-BE49-F238E27FC236}">
                <a16:creationId xmlns:a16="http://schemas.microsoft.com/office/drawing/2014/main" id="{E38CB0A0-1BDF-9E40-9E9A-492816716CF0}"/>
              </a:ext>
            </a:extLst>
          </p:cNvPr>
          <p:cNvSpPr txBox="1"/>
          <p:nvPr/>
        </p:nvSpPr>
        <p:spPr>
          <a:xfrm>
            <a:off x="3744" y="1306093"/>
            <a:ext cx="2551814" cy="555217"/>
          </a:xfrm>
          <a:prstGeom prst="rect">
            <a:avLst/>
          </a:prstGeom>
          <a:solidFill>
            <a:srgbClr val="C00000"/>
          </a:solidFill>
          <a:ln>
            <a:noFill/>
          </a:ln>
        </p:spPr>
        <p:txBody>
          <a:bodyPr anchor="b"/>
          <a:lstStyle/>
          <a:p>
            <a:pPr algn="ct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OUVIDORIAS PÚBLICAS E PRIVADAS</a:t>
            </a:r>
          </a:p>
        </p:txBody>
      </p:sp>
      <p:sp>
        <p:nvSpPr>
          <p:cNvPr id="7" name="Google Shape;402;p40">
            <a:extLst>
              <a:ext uri="{FF2B5EF4-FFF2-40B4-BE49-F238E27FC236}">
                <a16:creationId xmlns:a16="http://schemas.microsoft.com/office/drawing/2014/main" id="{900CE673-F6B5-49D4-83E8-9561EBD1CAE4}"/>
              </a:ext>
            </a:extLst>
          </p:cNvPr>
          <p:cNvSpPr/>
          <p:nvPr/>
        </p:nvSpPr>
        <p:spPr>
          <a:xfrm rot="11866574">
            <a:off x="1293646" y="3572531"/>
            <a:ext cx="1116520" cy="1127054"/>
          </a:xfrm>
          <a:custGeom>
            <a:avLst/>
            <a:gdLst/>
            <a:ahLst/>
            <a:cxnLst/>
            <a:rect l="0" t="0" r="0" b="0"/>
            <a:pathLst>
              <a:path w="16173" h="14711" fill="none" extrusionOk="0">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w="12175" cap="rnd"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0" name="TextShape 1">
            <a:extLst>
              <a:ext uri="{FF2B5EF4-FFF2-40B4-BE49-F238E27FC236}">
                <a16:creationId xmlns:a16="http://schemas.microsoft.com/office/drawing/2014/main" id="{FBFD00AC-E657-45F0-9A37-6A872F689867}"/>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Tree>
    <p:extLst>
      <p:ext uri="{BB962C8B-B14F-4D97-AF65-F5344CB8AC3E}">
        <p14:creationId xmlns:p14="http://schemas.microsoft.com/office/powerpoint/2010/main" val="199238484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CustomShape 3"/>
          <p:cNvSpPr/>
          <p:nvPr/>
        </p:nvSpPr>
        <p:spPr>
          <a:xfrm>
            <a:off x="4911182" y="1502264"/>
            <a:ext cx="6359735" cy="270933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571680" indent="-571320" algn="just">
              <a:buClr>
                <a:srgbClr val="1F4E79"/>
              </a:buClr>
              <a:buFont typeface="Arial"/>
              <a:buChar char="•"/>
            </a:pPr>
            <a:r>
              <a:rPr lang="pt-BR" sz="2400" b="1" spc="-1" dirty="0">
                <a:solidFill>
                  <a:srgbClr val="1F4E79"/>
                </a:solidFill>
                <a:uFill>
                  <a:solidFill>
                    <a:srgbClr val="FFFFFF"/>
                  </a:solidFill>
                </a:uFill>
                <a:latin typeface="Calibri" charset="0"/>
                <a:ea typeface="Calibri" charset="0"/>
                <a:cs typeface="Calibri" charset="0"/>
              </a:rPr>
              <a:t>Ouvidorias públicas </a:t>
            </a:r>
            <a:r>
              <a:rPr lang="pt-BR" sz="2400" spc="-1" dirty="0">
                <a:solidFill>
                  <a:srgbClr val="1F4E79"/>
                </a:solidFill>
                <a:uFill>
                  <a:solidFill>
                    <a:srgbClr val="FFFFFF"/>
                  </a:solidFill>
                </a:uFill>
                <a:latin typeface="Calibri" charset="0"/>
                <a:ea typeface="Calibri" charset="0"/>
                <a:cs typeface="Calibri" charset="0"/>
              </a:rPr>
              <a:t>- espaços de </a:t>
            </a:r>
            <a:r>
              <a:rPr lang="pt-BR" sz="2400" spc="-1" dirty="0">
                <a:solidFill>
                  <a:srgbClr val="FF000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participação</a:t>
            </a:r>
            <a:r>
              <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 </a:t>
            </a:r>
            <a:r>
              <a:rPr lang="pt-BR" sz="2400" spc="-1" dirty="0">
                <a:solidFill>
                  <a:srgbClr val="1F4E79"/>
                </a:solidFill>
                <a:uFill>
                  <a:solidFill>
                    <a:srgbClr val="FFFFFF"/>
                  </a:solidFill>
                </a:uFill>
                <a:latin typeface="Calibri" charset="0"/>
                <a:ea typeface="Calibri" charset="0"/>
                <a:cs typeface="Calibri" charset="0"/>
              </a:rPr>
              <a:t>e</a:t>
            </a:r>
            <a:r>
              <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 </a:t>
            </a:r>
            <a:r>
              <a:rPr lang="pt-BR" sz="2400" spc="-1" dirty="0">
                <a:solidFill>
                  <a:srgbClr val="FF000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controle social</a:t>
            </a:r>
            <a:r>
              <a:rPr lang="pt-BR" sz="2400" spc="-1" dirty="0">
                <a:solidFill>
                  <a:srgbClr val="1F4E79"/>
                </a:solidFill>
                <a:uFill>
                  <a:solidFill>
                    <a:srgbClr val="FFFFFF"/>
                  </a:solidFill>
                </a:uFill>
                <a:latin typeface="Calibri" charset="0"/>
                <a:ea typeface="Calibri" charset="0"/>
                <a:cs typeface="Calibri" charset="0"/>
              </a:rPr>
              <a:t>, com o objetivo de aprimorar a gestão Pública e melhorar os serviços oferecidos. Atua no combate à corrupção, especialmente por meio das denúncias. </a:t>
            </a:r>
            <a:endParaRPr lang="pt-BR" sz="2400" spc="-1" dirty="0">
              <a:solidFill>
                <a:srgbClr val="000000"/>
              </a:solidFill>
              <a:uFill>
                <a:solidFill>
                  <a:srgbClr val="FFFFFF"/>
                </a:solidFill>
              </a:uFill>
              <a:latin typeface="Calibri" charset="0"/>
              <a:ea typeface="Calibri" charset="0"/>
              <a:cs typeface="Calibri" charset="0"/>
            </a:endParaRPr>
          </a:p>
        </p:txBody>
      </p:sp>
      <p:sp>
        <p:nvSpPr>
          <p:cNvPr id="5" name="TextShape 1">
            <a:extLst>
              <a:ext uri="{FF2B5EF4-FFF2-40B4-BE49-F238E27FC236}">
                <a16:creationId xmlns:a16="http://schemas.microsoft.com/office/drawing/2014/main" id="{B1AFDAFE-75D6-4ABD-8658-A4E454A2241D}"/>
              </a:ext>
            </a:extLst>
          </p:cNvPr>
          <p:cNvSpPr txBox="1"/>
          <p:nvPr/>
        </p:nvSpPr>
        <p:spPr>
          <a:xfrm>
            <a:off x="0" y="1304940"/>
            <a:ext cx="2551814" cy="555217"/>
          </a:xfrm>
          <a:prstGeom prst="rect">
            <a:avLst/>
          </a:prstGeom>
          <a:solidFill>
            <a:srgbClr val="C00000"/>
          </a:solidFill>
          <a:ln>
            <a:noFill/>
          </a:ln>
        </p:spPr>
        <p:txBody>
          <a:bodyPr anchor="b"/>
          <a:lstStyle/>
          <a:p>
            <a:pPr algn="ct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OUVIDORIAS PÚBLICAS E PRIVADAS</a:t>
            </a:r>
          </a:p>
        </p:txBody>
      </p:sp>
      <p:sp>
        <p:nvSpPr>
          <p:cNvPr id="6" name="TextShape 1">
            <a:extLst>
              <a:ext uri="{FF2B5EF4-FFF2-40B4-BE49-F238E27FC236}">
                <a16:creationId xmlns:a16="http://schemas.microsoft.com/office/drawing/2014/main" id="{F68C8067-10C8-4089-B3E0-BBFA561A1F59}"/>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7" name="CustomShape 3">
            <a:extLst>
              <a:ext uri="{FF2B5EF4-FFF2-40B4-BE49-F238E27FC236}">
                <a16:creationId xmlns:a16="http://schemas.microsoft.com/office/drawing/2014/main" id="{9A9711BF-8059-49E2-AF7F-1EF1792632B9}"/>
              </a:ext>
            </a:extLst>
          </p:cNvPr>
          <p:cNvSpPr/>
          <p:nvPr/>
        </p:nvSpPr>
        <p:spPr>
          <a:xfrm>
            <a:off x="-3575" y="4408921"/>
            <a:ext cx="4914757" cy="160180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571680" indent="-571320" algn="just">
              <a:buClr>
                <a:srgbClr val="1F4E79"/>
              </a:buClr>
              <a:buFont typeface="Arial"/>
              <a:buChar char="•"/>
            </a:pPr>
            <a:r>
              <a:rPr lang="pt-BR" sz="2400" b="1" spc="-1" dirty="0">
                <a:solidFill>
                  <a:srgbClr val="1F4E79"/>
                </a:solidFill>
                <a:uFill>
                  <a:solidFill>
                    <a:srgbClr val="FFFFFF"/>
                  </a:solidFill>
                </a:uFill>
                <a:latin typeface="Calibri" charset="0"/>
                <a:ea typeface="Calibri" charset="0"/>
                <a:cs typeface="Calibri" charset="0"/>
              </a:rPr>
              <a:t>Ouvidorias privadas </a:t>
            </a:r>
            <a:r>
              <a:rPr lang="pt-BR" sz="2400" spc="-1" dirty="0">
                <a:solidFill>
                  <a:srgbClr val="1F4E79"/>
                </a:solidFill>
                <a:uFill>
                  <a:solidFill>
                    <a:srgbClr val="FFFFFF"/>
                  </a:solidFill>
                </a:uFill>
                <a:latin typeface="Calibri" charset="0"/>
                <a:ea typeface="Calibri" charset="0"/>
                <a:cs typeface="Calibri" charset="0"/>
              </a:rPr>
              <a:t>– recebem reclamações relativas à prestação de serviços de empresa. Objetivo de </a:t>
            </a:r>
            <a:r>
              <a:rPr lang="pt-BR" sz="2400" spc="-1" dirty="0">
                <a:solidFill>
                  <a:srgbClr val="FF000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fidelizar o cliente</a:t>
            </a:r>
            <a:r>
              <a:rPr lang="pt-BR" sz="2400" spc="-1" dirty="0">
                <a:solidFill>
                  <a:srgbClr val="1F4E79"/>
                </a:solidFill>
                <a:uFill>
                  <a:solidFill>
                    <a:srgbClr val="FFFFFF"/>
                  </a:solidFill>
                </a:uFill>
                <a:latin typeface="Calibri" charset="0"/>
                <a:ea typeface="Calibri" charset="0"/>
                <a:cs typeface="Calibri" charset="0"/>
              </a:rPr>
              <a:t>;</a:t>
            </a:r>
            <a:endParaRPr lang="pt-BR" sz="2400" spc="-1" dirty="0">
              <a:solidFill>
                <a:srgbClr val="000000"/>
              </a:solidFill>
              <a:uFill>
                <a:solidFill>
                  <a:srgbClr val="FFFFFF"/>
                </a:solidFill>
              </a:uFill>
              <a:latin typeface="Calibri" charset="0"/>
              <a:ea typeface="Calibri" charset="0"/>
              <a:cs typeface="Calibri" charset="0"/>
            </a:endParaRPr>
          </a:p>
        </p:txBody>
      </p:sp>
      <p:pic>
        <p:nvPicPr>
          <p:cNvPr id="3" name="Gráfico 2" descr="Círculos com setas">
            <a:extLst>
              <a:ext uri="{FF2B5EF4-FFF2-40B4-BE49-F238E27FC236}">
                <a16:creationId xmlns:a16="http://schemas.microsoft.com/office/drawing/2014/main" id="{975E43FD-CBDF-4435-927D-01BDB503B9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11154" y="4128910"/>
            <a:ext cx="2161823" cy="2161823"/>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extShape 2"/>
          <p:cNvSpPr txBox="1"/>
          <p:nvPr/>
        </p:nvSpPr>
        <p:spPr>
          <a:xfrm>
            <a:off x="316090" y="2329754"/>
            <a:ext cx="5779910" cy="1809200"/>
          </a:xfrm>
          <a:prstGeom prst="rect">
            <a:avLst/>
          </a:prstGeom>
          <a:noFill/>
          <a:ln>
            <a:noFill/>
          </a:ln>
        </p:spPr>
        <p:txBody>
          <a:bodyPr/>
          <a:lstStyle/>
          <a:p>
            <a:pPr marL="343260" indent="-342900" algn="just">
              <a:spcBef>
                <a:spcPts val="1001"/>
              </a:spcBef>
              <a:buClr>
                <a:srgbClr val="1F4E79"/>
              </a:buClr>
              <a:buFont typeface="Wingdings" panose="05000000000000000000" pitchFamily="2" charset="2"/>
              <a:buChar char="ü"/>
            </a:pPr>
            <a:r>
              <a:rPr lang="pt-BR" sz="2400" b="1" spc="-1" dirty="0">
                <a:solidFill>
                  <a:srgbClr val="1F4E79"/>
                </a:solidFill>
                <a:uFill>
                  <a:solidFill>
                    <a:srgbClr val="FFFFFF"/>
                  </a:solidFill>
                </a:uFill>
                <a:latin typeface="Calibri" charset="0"/>
                <a:ea typeface="Calibri" charset="0"/>
                <a:cs typeface="Calibri" charset="0"/>
              </a:rPr>
              <a:t>Direito assegurado pela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Constituição</a:t>
            </a:r>
            <a:r>
              <a:rPr lang="pt-BR" sz="2400" b="1" spc="-1" dirty="0">
                <a:solidFill>
                  <a:srgbClr val="1F4E79"/>
                </a:solidFill>
                <a:uFill>
                  <a:solidFill>
                    <a:srgbClr val="FFFFFF"/>
                  </a:solidFill>
                </a:uFill>
                <a:latin typeface="Calibri" charset="0"/>
                <a:ea typeface="Calibri" charset="0"/>
                <a:cs typeface="Calibri" charset="0"/>
              </a:rPr>
              <a:t>;</a:t>
            </a:r>
          </a:p>
          <a:p>
            <a:pPr marL="343260" indent="-342900" algn="just">
              <a:spcBef>
                <a:spcPts val="1001"/>
              </a:spcBef>
              <a:buClr>
                <a:srgbClr val="1F4E79"/>
              </a:buClr>
              <a:buFont typeface="Wingdings" panose="05000000000000000000" pitchFamily="2" charset="2"/>
              <a:buChar char="ü"/>
            </a:pPr>
            <a:endParaRPr lang="pt-BR" sz="2400" b="1" spc="-1" dirty="0">
              <a:solidFill>
                <a:srgbClr val="1F4E79"/>
              </a:solidFill>
              <a:uFill>
                <a:solidFill>
                  <a:srgbClr val="FFFFFF"/>
                </a:solidFill>
              </a:uFill>
              <a:latin typeface="Calibri" charset="0"/>
              <a:ea typeface="Calibri" charset="0"/>
              <a:cs typeface="Calibri" charset="0"/>
            </a:endParaRPr>
          </a:p>
          <a:p>
            <a:pPr marL="343260" indent="-342900" algn="just">
              <a:spcBef>
                <a:spcPts val="1001"/>
              </a:spcBef>
              <a:buClr>
                <a:srgbClr val="1F4E79"/>
              </a:buClr>
              <a:buFont typeface="Wingdings" panose="05000000000000000000" pitchFamily="2" charset="2"/>
              <a:buChar char="ü"/>
            </a:pPr>
            <a:r>
              <a:rPr lang="pt-BR" sz="2400" b="1" spc="-1" dirty="0">
                <a:solidFill>
                  <a:srgbClr val="1F4E79"/>
                </a:solidFill>
                <a:uFill>
                  <a:solidFill>
                    <a:srgbClr val="FFFFFF"/>
                  </a:solidFill>
                </a:uFill>
                <a:latin typeface="Calibri" charset="0"/>
                <a:ea typeface="Calibri" charset="0"/>
                <a:cs typeface="Calibri" charset="0"/>
              </a:rPr>
              <a:t>Participação na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formulação</a:t>
            </a:r>
            <a:r>
              <a:rPr lang="pt-BR" sz="2400" b="1" spc="-1" dirty="0">
                <a:solidFill>
                  <a:srgbClr val="1F4E79"/>
                </a:solidFill>
                <a:uFill>
                  <a:solidFill>
                    <a:srgbClr val="FFFFFF"/>
                  </a:solidFill>
                </a:uFill>
                <a:latin typeface="Calibri" charset="0"/>
                <a:ea typeface="Calibri" charset="0"/>
                <a:cs typeface="Calibri" charset="0"/>
              </a:rPr>
              <a:t> das políticas públicas e na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fiscalização</a:t>
            </a:r>
            <a:r>
              <a:rPr lang="pt-BR" sz="2400" b="1" spc="-1" dirty="0">
                <a:solidFill>
                  <a:srgbClr val="1F4E79"/>
                </a:solidFill>
                <a:uFill>
                  <a:solidFill>
                    <a:srgbClr val="FFFFFF"/>
                  </a:solidFill>
                </a:uFill>
                <a:latin typeface="Calibri" charset="0"/>
                <a:ea typeface="Calibri" charset="0"/>
                <a:cs typeface="Calibri" charset="0"/>
              </a:rPr>
              <a:t> da aplicação dos recursos.</a:t>
            </a:r>
            <a:endParaRPr lang="pt-BR" sz="2400" b="1" spc="-1" dirty="0">
              <a:solidFill>
                <a:srgbClr val="000000"/>
              </a:solidFill>
              <a:uFill>
                <a:solidFill>
                  <a:srgbClr val="FFFFFF"/>
                </a:solidFill>
              </a:uFill>
              <a:latin typeface="Calibri" charset="0"/>
              <a:ea typeface="Calibri" charset="0"/>
              <a:cs typeface="Calibri" charset="0"/>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spcBef>
                <a:spcPts val="1001"/>
              </a:spcBef>
            </a:pPr>
            <a:endParaRPr lang="pt-BR" sz="3200" spc="-1" dirty="0">
              <a:solidFill>
                <a:srgbClr val="000000"/>
              </a:solidFill>
              <a:uFill>
                <a:solidFill>
                  <a:srgbClr val="FFFFFF"/>
                </a:solidFill>
              </a:uFill>
              <a:latin typeface="Arial"/>
            </a:endParaRPr>
          </a:p>
        </p:txBody>
      </p:sp>
      <p:sp>
        <p:nvSpPr>
          <p:cNvPr id="5" name="TextShape 1"/>
          <p:cNvSpPr txBox="1"/>
          <p:nvPr/>
        </p:nvSpPr>
        <p:spPr>
          <a:xfrm>
            <a:off x="3727680" y="1261959"/>
            <a:ext cx="7555447" cy="848161"/>
          </a:xfrm>
          <a:prstGeom prst="rect">
            <a:avLst/>
          </a:prstGeom>
          <a:noFill/>
          <a:ln>
            <a:noFill/>
          </a:ln>
        </p:spPr>
        <p:txBody>
          <a:bodyPr anchor="b"/>
          <a:lstStyle/>
          <a:p>
            <a:pPr algn="ctr">
              <a:lnSpc>
                <a:spcPct val="100000"/>
              </a:lnSpc>
            </a:pPr>
            <a:r>
              <a:rPr lang="en-US" sz="2800" b="1" spc="-1" dirty="0">
                <a:solidFill>
                  <a:srgbClr val="C55A11"/>
                </a:solidFill>
                <a:uFill>
                  <a:solidFill>
                    <a:srgbClr val="FFFFFF"/>
                  </a:solidFill>
                </a:uFill>
                <a:latin typeface="Calibri Light"/>
              </a:rPr>
              <a:t>
</a:t>
            </a:r>
          </a:p>
          <a:p>
            <a:pPr algn="ctr">
              <a:lnSpc>
                <a:spcPct val="100000"/>
              </a:lnSpc>
            </a:pPr>
            <a:endParaRPr lang="en-US" sz="2800" b="1" spc="-1" dirty="0">
              <a:solidFill>
                <a:srgbClr val="C55A11"/>
              </a:solidFill>
              <a:uFill>
                <a:solidFill>
                  <a:srgbClr val="FFFFFF"/>
                </a:solidFill>
              </a:uFill>
              <a:latin typeface="Calibri Light"/>
            </a:endParaRPr>
          </a:p>
          <a:p>
            <a:pPr algn="ctr">
              <a:lnSpc>
                <a:spcPct val="100000"/>
              </a:lnSpc>
            </a:pPr>
            <a:r>
              <a:rPr lang="en-US" sz="3600" b="1" spc="-1" dirty="0">
                <a:solidFill>
                  <a:schemeClr val="accent1">
                    <a:lumMod val="75000"/>
                  </a:schemeClr>
                </a:solidFill>
                <a:uFill>
                  <a:solidFill>
                    <a:srgbClr val="FFFFFF"/>
                  </a:solidFill>
                </a:uFill>
                <a:latin typeface="Calibri" panose="020F0502020204030204" pitchFamily="34" charset="0"/>
                <a:cs typeface="Calibri" panose="020F0502020204030204" pitchFamily="34" charset="0"/>
              </a:rPr>
              <a:t>PARTICIPAÇÃO DA SOCIEDADE </a:t>
            </a:r>
            <a:endParaRPr lang="en-US" sz="3600" spc="-1" dirty="0">
              <a:solidFill>
                <a:schemeClr val="accent1">
                  <a:lumMod val="75000"/>
                </a:schemeClr>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pc="-1" dirty="0">
              <a:solidFill>
                <a:srgbClr val="0070C0"/>
              </a:solidFill>
              <a:uFill>
                <a:solidFill>
                  <a:srgbClr val="FFFFFF"/>
                </a:solidFill>
              </a:uFill>
              <a:latin typeface="Calibri" panose="020F0502020204030204" pitchFamily="34" charset="0"/>
              <a:cs typeface="Calibri" panose="020F0502020204030204" pitchFamily="34" charset="0"/>
            </a:endParaRPr>
          </a:p>
        </p:txBody>
      </p:sp>
      <p:sp>
        <p:nvSpPr>
          <p:cNvPr id="6" name="TextShape 2"/>
          <p:cNvSpPr txBox="1"/>
          <p:nvPr/>
        </p:nvSpPr>
        <p:spPr>
          <a:xfrm>
            <a:off x="4533244" y="4569453"/>
            <a:ext cx="7043394" cy="2053176"/>
          </a:xfrm>
          <a:prstGeom prst="rect">
            <a:avLst/>
          </a:prstGeom>
          <a:noFill/>
          <a:ln>
            <a:noFill/>
          </a:ln>
        </p:spPr>
        <p:txBody>
          <a:bodyPr/>
          <a:lstStyle/>
          <a:p>
            <a:pPr marL="343260" indent="-342900" algn="just">
              <a:spcBef>
                <a:spcPts val="1001"/>
              </a:spcBef>
              <a:buClr>
                <a:srgbClr val="1F4E79"/>
              </a:buClr>
              <a:buFont typeface="Wingdings" panose="05000000000000000000" pitchFamily="2" charset="2"/>
              <a:buChar char="Ø"/>
            </a:pPr>
            <a:r>
              <a:rPr lang="pt-BR" sz="2400" b="1" spc="-1" dirty="0">
                <a:solidFill>
                  <a:srgbClr val="1F4E79"/>
                </a:solidFill>
                <a:uFill>
                  <a:solidFill>
                    <a:srgbClr val="FFFFFF"/>
                  </a:solidFill>
                </a:uFill>
                <a:latin typeface="Calibri" charset="0"/>
                <a:ea typeface="Calibri" charset="0"/>
                <a:cs typeface="Calibri" charset="0"/>
              </a:rPr>
              <a:t>Por meio das ouvidorias, o usuário pode intervir na tomada de decisão e controlar a ação do Estado;</a:t>
            </a:r>
          </a:p>
          <a:p>
            <a:pPr marL="343260" indent="-342900" algn="r">
              <a:spcBef>
                <a:spcPts val="1001"/>
              </a:spcBef>
              <a:buClr>
                <a:srgbClr val="1F4E79"/>
              </a:buClr>
              <a:buFont typeface="Wingdings" panose="05000000000000000000" pitchFamily="2" charset="2"/>
              <a:buChar char="Ø"/>
            </a:pPr>
            <a:endParaRPr lang="pt-BR" sz="2400" b="1" spc="-1" dirty="0">
              <a:solidFill>
                <a:srgbClr val="1F4E79"/>
              </a:solidFill>
              <a:uFill>
                <a:solidFill>
                  <a:srgbClr val="FFFFFF"/>
                </a:solidFill>
              </a:uFill>
              <a:latin typeface="Calibri" charset="0"/>
              <a:ea typeface="Calibri" charset="0"/>
              <a:cs typeface="Calibri" charset="0"/>
            </a:endParaRPr>
          </a:p>
          <a:p>
            <a:pPr marL="343260" indent="-342900" algn="just">
              <a:spcBef>
                <a:spcPts val="1001"/>
              </a:spcBef>
              <a:buClr>
                <a:srgbClr val="1F4E79"/>
              </a:buClr>
              <a:buFont typeface="Wingdings" panose="05000000000000000000" pitchFamily="2" charset="2"/>
              <a:buChar char="Ø"/>
            </a:pPr>
            <a:r>
              <a:rPr lang="pt-BR" sz="2400" b="1" spc="-1" dirty="0">
                <a:solidFill>
                  <a:srgbClr val="1F4E79"/>
                </a:solidFill>
                <a:uFill>
                  <a:solidFill>
                    <a:srgbClr val="FFFFFF"/>
                  </a:solidFill>
                </a:uFill>
                <a:latin typeface="Calibri" charset="0"/>
                <a:ea typeface="Calibri" charset="0"/>
                <a:cs typeface="Calibri" charset="0"/>
              </a:rPr>
              <a:t>Contribui para o aprimoramento da gestão pública.</a:t>
            </a:r>
            <a:endParaRPr lang="pt-BR" sz="2400" b="1" spc="-1" dirty="0">
              <a:solidFill>
                <a:srgbClr val="000000"/>
              </a:solidFill>
              <a:uFill>
                <a:solidFill>
                  <a:srgbClr val="FFFFFF"/>
                </a:solidFill>
              </a:uFill>
              <a:latin typeface="Calibri" charset="0"/>
              <a:ea typeface="Calibri" charset="0"/>
              <a:cs typeface="Calibri" charset="0"/>
            </a:endParaRPr>
          </a:p>
          <a:p>
            <a:pPr marL="343080" indent="-342720">
              <a:spcBef>
                <a:spcPts val="1001"/>
              </a:spcBef>
              <a:buClr>
                <a:srgbClr val="1F4E79"/>
              </a:buClr>
              <a:buFont typeface="Arial"/>
              <a:buChar char="•"/>
            </a:pPr>
            <a:endParaRPr lang="pt-BR" sz="2200" b="1" spc="-1" dirty="0">
              <a:solidFill>
                <a:srgbClr val="000000"/>
              </a:solidFill>
              <a:uFill>
                <a:solidFill>
                  <a:srgbClr val="FFFFFF"/>
                </a:solidFill>
              </a:uFill>
              <a:latin typeface="Calibri" charset="0"/>
              <a:ea typeface="Calibri" charset="0"/>
              <a:cs typeface="Calibri" charset="0"/>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87DAB6EB-DA11-064E-845A-DB9B3A98FB76}"/>
              </a:ext>
            </a:extLst>
          </p:cNvPr>
          <p:cNvSpPr txBox="1"/>
          <p:nvPr/>
        </p:nvSpPr>
        <p:spPr>
          <a:xfrm>
            <a:off x="0" y="1304940"/>
            <a:ext cx="2476981" cy="556698"/>
          </a:xfrm>
          <a:prstGeom prst="rect">
            <a:avLst/>
          </a:prstGeom>
          <a:solidFill>
            <a:srgbClr val="C00000"/>
          </a:solidFill>
          <a:ln>
            <a:noFill/>
          </a:ln>
        </p:spPr>
        <p:txBody>
          <a:bodyPr anchor="b"/>
          <a:lstStyle/>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papel</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das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ouvidorias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públicas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pic>
        <p:nvPicPr>
          <p:cNvPr id="8" name="Gráfico 7" descr="Seta: girar para a direita">
            <a:extLst>
              <a:ext uri="{FF2B5EF4-FFF2-40B4-BE49-F238E27FC236}">
                <a16:creationId xmlns:a16="http://schemas.microsoft.com/office/drawing/2014/main" id="{DAAD10DD-5D38-744A-AAA8-2FEA7D716F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889587">
            <a:off x="6211156" y="2655775"/>
            <a:ext cx="1034658" cy="1034658"/>
          </a:xfrm>
          <a:prstGeom prst="rect">
            <a:avLst/>
          </a:prstGeom>
        </p:spPr>
      </p:pic>
      <p:sp>
        <p:nvSpPr>
          <p:cNvPr id="9" name="TextShape 1">
            <a:extLst>
              <a:ext uri="{FF2B5EF4-FFF2-40B4-BE49-F238E27FC236}">
                <a16:creationId xmlns:a16="http://schemas.microsoft.com/office/drawing/2014/main" id="{CFD73318-282C-4D7A-913D-28472A4B59F6}"/>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972043" y="1795635"/>
            <a:ext cx="4866618" cy="4657685"/>
          </a:xfrm>
          <a:prstGeom prst="rect">
            <a:avLst/>
          </a:prstGeom>
        </p:spPr>
        <p:txBody>
          <a:bodyPr wrap="square">
            <a:spAutoFit/>
          </a:bodyPr>
          <a:lstStyle/>
          <a:p>
            <a:pPr algn="just">
              <a:spcBef>
                <a:spcPts val="1001"/>
              </a:spcBef>
            </a:pPr>
            <a:r>
              <a:rPr lang="pt-BR" sz="2800" i="1" spc="-1" dirty="0">
                <a:solidFill>
                  <a:srgbClr val="1F4E79"/>
                </a:solidFill>
                <a:uFill>
                  <a:solidFill>
                    <a:srgbClr val="FFFFFF"/>
                  </a:solidFill>
                </a:uFill>
                <a:latin typeface="Calibri"/>
              </a:rPr>
              <a:t>Art. 13. As ouvidorias terão como </a:t>
            </a:r>
            <a:r>
              <a:rPr lang="pt-BR" sz="2800" i="1" spc="-1" dirty="0">
                <a:solidFill>
                  <a:srgbClr val="0070C0"/>
                </a:solidFill>
                <a:effectLst>
                  <a:outerShdw blurRad="38100" dist="38100" dir="2700000" algn="tl">
                    <a:srgbClr val="000000">
                      <a:alpha val="43137"/>
                    </a:srgbClr>
                  </a:outerShdw>
                </a:effectLst>
                <a:uFill>
                  <a:solidFill>
                    <a:srgbClr val="FFFFFF"/>
                  </a:solidFill>
                </a:uFill>
                <a:latin typeface="Calibri"/>
              </a:rPr>
              <a:t>atribuições precípuas</a:t>
            </a:r>
            <a:r>
              <a:rPr lang="pt-BR" sz="2800" i="1" spc="-1" dirty="0">
                <a:solidFill>
                  <a:srgbClr val="1F4E79"/>
                </a:solidFill>
                <a:uFill>
                  <a:solidFill>
                    <a:srgbClr val="FFFFFF"/>
                  </a:solidFill>
                </a:uFill>
                <a:latin typeface="Calibri"/>
              </a:rPr>
              <a:t>, sem prejuízo de outras estabelecidas em regulamento específico:</a:t>
            </a:r>
          </a:p>
          <a:p>
            <a:pPr algn="just">
              <a:spcBef>
                <a:spcPts val="1001"/>
              </a:spcBef>
            </a:pPr>
            <a:endParaRPr lang="pt-BR" sz="2800" spc="-1" dirty="0">
              <a:solidFill>
                <a:srgbClr val="000000"/>
              </a:solidFill>
              <a:uFill>
                <a:solidFill>
                  <a:srgbClr val="FFFFFF"/>
                </a:solidFill>
              </a:uFill>
            </a:endParaRPr>
          </a:p>
          <a:p>
            <a:pPr algn="just">
              <a:spcBef>
                <a:spcPts val="1001"/>
              </a:spcBef>
            </a:pPr>
            <a:r>
              <a:rPr lang="pt-BR" sz="2800" i="1" spc="-1" dirty="0">
                <a:solidFill>
                  <a:srgbClr val="1F4E79"/>
                </a:solidFill>
                <a:uFill>
                  <a:solidFill>
                    <a:srgbClr val="FFFFFF"/>
                  </a:solidFill>
                </a:uFill>
                <a:latin typeface="Calibri"/>
              </a:rPr>
              <a:t>I – promover a </a:t>
            </a:r>
            <a:r>
              <a:rPr lang="pt-BR" sz="2800" i="1" spc="-1" dirty="0">
                <a:solidFill>
                  <a:srgbClr val="0070C0"/>
                </a:solidFill>
                <a:effectLst>
                  <a:outerShdw blurRad="38100" dist="38100" dir="2700000" algn="tl">
                    <a:srgbClr val="000000">
                      <a:alpha val="43137"/>
                    </a:srgbClr>
                  </a:outerShdw>
                </a:effectLst>
                <a:uFill>
                  <a:solidFill>
                    <a:srgbClr val="FFFFFF"/>
                  </a:solidFill>
                </a:uFill>
                <a:latin typeface="Calibri"/>
              </a:rPr>
              <a:t>participação do usuário</a:t>
            </a:r>
            <a:r>
              <a:rPr lang="pt-BR" sz="2800" i="1" spc="-1" dirty="0">
                <a:solidFill>
                  <a:srgbClr val="1F4E79"/>
                </a:solidFill>
                <a:uFill>
                  <a:solidFill>
                    <a:srgbClr val="FFFFFF"/>
                  </a:solidFill>
                </a:uFill>
                <a:latin typeface="Calibri"/>
              </a:rPr>
              <a:t> na administração pública, em cooperação com outras entidades de defesa do usuário;</a:t>
            </a:r>
          </a:p>
        </p:txBody>
      </p:sp>
      <p:sp>
        <p:nvSpPr>
          <p:cNvPr id="7" name="TextShape 1"/>
          <p:cNvSpPr txBox="1"/>
          <p:nvPr/>
        </p:nvSpPr>
        <p:spPr>
          <a:xfrm>
            <a:off x="1180912" y="3093156"/>
            <a:ext cx="2662134" cy="2309622"/>
          </a:xfrm>
          <a:prstGeom prst="rect">
            <a:avLst/>
          </a:prstGeom>
          <a:noFill/>
          <a:ln>
            <a:noFill/>
          </a:ln>
        </p:spPr>
        <p:txBody>
          <a:bodyPr anchor="b"/>
          <a:lstStyle/>
          <a:p>
            <a:pPr>
              <a:lnSpc>
                <a:spcPct val="100000"/>
              </a:lnSpc>
            </a:pPr>
            <a:r>
              <a:rPr lang="en-US" sz="2400" b="1" spc="-1" dirty="0">
                <a:solidFill>
                  <a:srgbClr val="C00000"/>
                </a:solidFill>
                <a:uFill>
                  <a:solidFill>
                    <a:srgbClr val="FFFFFF"/>
                  </a:solidFill>
                </a:uFill>
                <a:latin typeface="Calibri" charset="0"/>
                <a:ea typeface="Calibri" charset="0"/>
                <a:cs typeface="Calibri" charset="0"/>
              </a:rPr>
              <a:t>Lei nº 13.460/2017</a:t>
            </a:r>
          </a:p>
          <a:p>
            <a:pPr>
              <a:lnSpc>
                <a:spcPct val="100000"/>
              </a:lnSpc>
            </a:pPr>
            <a:endParaRPr lang="en-US" sz="2200" spc="-1" dirty="0">
              <a:solidFill>
                <a:srgbClr val="C00000"/>
              </a:solidFill>
              <a:uFill>
                <a:solidFill>
                  <a:srgbClr val="FFFFFF"/>
                </a:solidFill>
              </a:uFill>
              <a:latin typeface="Calibri" charset="0"/>
              <a:ea typeface="Calibri" charset="0"/>
              <a:cs typeface="Calibri" charset="0"/>
            </a:endParaRPr>
          </a:p>
          <a:p>
            <a:pPr>
              <a:lnSpc>
                <a:spcPct val="100000"/>
              </a:lnSpc>
            </a:pPr>
            <a:r>
              <a:rPr lang="en-US" spc="-1" dirty="0" err="1">
                <a:solidFill>
                  <a:srgbClr val="C00000"/>
                </a:solidFill>
                <a:uFill>
                  <a:solidFill>
                    <a:srgbClr val="FFFFFF"/>
                  </a:solidFill>
                </a:uFill>
                <a:latin typeface="Calibri" charset="0"/>
                <a:ea typeface="Calibri" charset="0"/>
                <a:cs typeface="Calibri" charset="0"/>
              </a:rPr>
              <a:t>Definiu</a:t>
            </a:r>
            <a:r>
              <a:rPr lang="en-US" spc="-1" dirty="0">
                <a:solidFill>
                  <a:srgbClr val="C00000"/>
                </a:solidFill>
                <a:uFill>
                  <a:solidFill>
                    <a:srgbClr val="FFFFFF"/>
                  </a:solidFill>
                </a:uFill>
                <a:latin typeface="Calibri" charset="0"/>
                <a:ea typeface="Calibri" charset="0"/>
                <a:cs typeface="Calibri" charset="0"/>
              </a:rPr>
              <a:t> a </a:t>
            </a:r>
            <a:r>
              <a:rPr lang="en-US" spc="-1" dirty="0" err="1">
                <a:solidFill>
                  <a:srgbClr val="C00000"/>
                </a:solidFill>
                <a:uFill>
                  <a:solidFill>
                    <a:srgbClr val="FFFFFF"/>
                  </a:solidFill>
                </a:uFill>
                <a:latin typeface="Calibri" charset="0"/>
                <a:ea typeface="Calibri" charset="0"/>
                <a:cs typeface="Calibri" charset="0"/>
              </a:rPr>
              <a:t>atuação</a:t>
            </a:r>
            <a:r>
              <a:rPr lang="en-US" spc="-1" dirty="0">
                <a:solidFill>
                  <a:srgbClr val="C00000"/>
                </a:solidFill>
                <a:uFill>
                  <a:solidFill>
                    <a:srgbClr val="FFFFFF"/>
                  </a:solidFill>
                </a:uFill>
                <a:latin typeface="Calibri" charset="0"/>
                <a:ea typeface="Calibri" charset="0"/>
                <a:cs typeface="Calibri" charset="0"/>
              </a:rPr>
              <a:t> das </a:t>
            </a:r>
            <a:r>
              <a:rPr lang="en-US" spc="-1" dirty="0" err="1">
                <a:solidFill>
                  <a:srgbClr val="C00000"/>
                </a:solidFill>
                <a:uFill>
                  <a:solidFill>
                    <a:srgbClr val="FFFFFF"/>
                  </a:solidFill>
                </a:uFill>
                <a:latin typeface="Calibri" charset="0"/>
                <a:ea typeface="Calibri" charset="0"/>
                <a:cs typeface="Calibri" charset="0"/>
              </a:rPr>
              <a:t>ouvidorias</a:t>
            </a:r>
            <a:r>
              <a:rPr lang="en-US" spc="-1" dirty="0">
                <a:solidFill>
                  <a:srgbClr val="C00000"/>
                </a:solidFill>
                <a:uFill>
                  <a:solidFill>
                    <a:srgbClr val="FFFFFF"/>
                  </a:solidFill>
                </a:uFill>
                <a:latin typeface="Calibri" charset="0"/>
                <a:ea typeface="Calibri" charset="0"/>
                <a:cs typeface="Calibri" charset="0"/>
              </a:rPr>
              <a:t>.</a:t>
            </a:r>
          </a:p>
          <a:p>
            <a:pPr>
              <a:lnSpc>
                <a:spcPct val="100000"/>
              </a:lnSpc>
            </a:pPr>
            <a:endParaRPr lang="en-US" sz="2200" spc="-1" dirty="0">
              <a:solidFill>
                <a:srgbClr val="C00000"/>
              </a:solidFill>
              <a:uFill>
                <a:solidFill>
                  <a:srgbClr val="FFFFFF"/>
                </a:solidFill>
              </a:uFill>
              <a:latin typeface="Calibri" charset="0"/>
              <a:ea typeface="Calibri" charset="0"/>
              <a:cs typeface="Calibri" charset="0"/>
            </a:endParaRPr>
          </a:p>
          <a:p>
            <a:pPr>
              <a:lnSpc>
                <a:spcPct val="100000"/>
              </a:lnSpc>
            </a:pPr>
            <a:r>
              <a:rPr lang="en-US" b="1" spc="-1" dirty="0" err="1">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Aplica</a:t>
            </a:r>
            <a:r>
              <a:rPr lang="en-US" b="1" spc="-1" dirty="0">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-se a </a:t>
            </a:r>
            <a:r>
              <a:rPr lang="en-US" b="1" spc="-1" dirty="0" err="1">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todos</a:t>
            </a:r>
            <a:r>
              <a:rPr lang="en-US" b="1" spc="-1" dirty="0">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 </a:t>
            </a:r>
            <a:r>
              <a:rPr lang="en-US" b="1" spc="-1" dirty="0" err="1">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os</a:t>
            </a:r>
            <a:r>
              <a:rPr lang="en-US" b="1" spc="-1" dirty="0">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 </a:t>
            </a:r>
            <a:r>
              <a:rPr lang="en-US" b="1" spc="-1" dirty="0" err="1">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entes</a:t>
            </a:r>
            <a:r>
              <a:rPr lang="en-US" b="1" spc="-1" dirty="0">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 da </a:t>
            </a:r>
            <a:r>
              <a:rPr lang="en-US" b="1" spc="-1" dirty="0" err="1">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federação</a:t>
            </a:r>
            <a:r>
              <a:rPr lang="en-US" b="1" spc="-1" dirty="0">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 e </a:t>
            </a:r>
            <a:r>
              <a:rPr lang="en-US" b="1" spc="-1" dirty="0" err="1">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Poderes</a:t>
            </a:r>
            <a:r>
              <a:rPr lang="en-US" b="1" spc="-1" dirty="0">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rPr>
              <a:t>.</a:t>
            </a:r>
            <a:endParaRPr lang="en-US" sz="2200" b="1" spc="-1" dirty="0">
              <a:solidFill>
                <a:srgbClr val="0070C0"/>
              </a:solidFill>
              <a:effectLst>
                <a:outerShdw blurRad="38100" dist="38100" dir="2700000" algn="tl">
                  <a:srgbClr val="000000">
                    <a:alpha val="43137"/>
                  </a:srgbClr>
                </a:outerShdw>
              </a:effectLst>
              <a:uFill>
                <a:solidFill>
                  <a:srgbClr val="FFFFFF"/>
                </a:solidFill>
              </a:uFill>
              <a:latin typeface="Calibri" charset="0"/>
              <a:ea typeface="Calibri" charset="0"/>
              <a:cs typeface="Calibri" charset="0"/>
            </a:endParaRPr>
          </a:p>
        </p:txBody>
      </p:sp>
      <p:sp>
        <p:nvSpPr>
          <p:cNvPr id="8" name="TextShape 1">
            <a:extLst>
              <a:ext uri="{FF2B5EF4-FFF2-40B4-BE49-F238E27FC236}">
                <a16:creationId xmlns:a16="http://schemas.microsoft.com/office/drawing/2014/main" id="{8E9B315C-A364-445A-BE3D-EEF4067A5EFB}"/>
              </a:ext>
            </a:extLst>
          </p:cNvPr>
          <p:cNvSpPr txBox="1"/>
          <p:nvPr/>
        </p:nvSpPr>
        <p:spPr>
          <a:xfrm>
            <a:off x="0" y="1304940"/>
            <a:ext cx="2476981" cy="556698"/>
          </a:xfrm>
          <a:prstGeom prst="rect">
            <a:avLst/>
          </a:prstGeom>
          <a:solidFill>
            <a:srgbClr val="C00000"/>
          </a:solidFill>
          <a:ln>
            <a:noFill/>
          </a:ln>
        </p:spPr>
        <p:txBody>
          <a:bodyPr anchor="b"/>
          <a:lstStyle/>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papel</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das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ouvidorias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públicas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5" name="TextShape 1">
            <a:extLst>
              <a:ext uri="{FF2B5EF4-FFF2-40B4-BE49-F238E27FC236}">
                <a16:creationId xmlns:a16="http://schemas.microsoft.com/office/drawing/2014/main" id="{95134EE6-48FE-4EAC-99B4-2EF4DA04D486}"/>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Tree>
    <p:extLst>
      <p:ext uri="{BB962C8B-B14F-4D97-AF65-F5344CB8AC3E}">
        <p14:creationId xmlns:p14="http://schemas.microsoft.com/office/powerpoint/2010/main" val="5851274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2077723" y="3798285"/>
            <a:ext cx="8036553" cy="2492990"/>
          </a:xfrm>
          <a:prstGeom prst="rect">
            <a:avLst/>
          </a:prstGeom>
        </p:spPr>
        <p:txBody>
          <a:bodyPr wrap="square">
            <a:spAutoFit/>
          </a:bodyPr>
          <a:lstStyle/>
          <a:p>
            <a:r>
              <a:rPr lang="pt-BR" sz="2400" spc="-1" dirty="0">
                <a:solidFill>
                  <a:srgbClr val="1F4E79"/>
                </a:solidFill>
                <a:effectLst>
                  <a:outerShdw blurRad="38100" dist="38100" dir="2700000" algn="tl">
                    <a:srgbClr val="000000">
                      <a:alpha val="43137"/>
                    </a:srgbClr>
                  </a:outerShdw>
                </a:effectLst>
                <a:uFill>
                  <a:solidFill>
                    <a:srgbClr val="FFFFFF"/>
                  </a:solidFill>
                </a:uFill>
                <a:latin typeface="Calibri"/>
              </a:rPr>
              <a:t>Porque...</a:t>
            </a:r>
          </a:p>
          <a:p>
            <a:r>
              <a:rPr lang="pt-BR" sz="2400" b="1" spc="-1" dirty="0">
                <a:solidFill>
                  <a:srgbClr val="FF0000"/>
                </a:solidFill>
                <a:effectLst>
                  <a:outerShdw blurRad="38100" dist="38100" dir="2700000" algn="tl">
                    <a:srgbClr val="000000">
                      <a:alpha val="43137"/>
                    </a:srgbClr>
                  </a:outerShdw>
                </a:effectLst>
                <a:uFill>
                  <a:solidFill>
                    <a:srgbClr val="FFFFFF"/>
                  </a:solidFill>
                </a:uFill>
              </a:rPr>
              <a:t>...DENÚNCIA</a:t>
            </a:r>
            <a:r>
              <a:rPr lang="pt-BR" sz="2400" b="1" spc="-1" dirty="0">
                <a:solidFill>
                  <a:srgbClr val="1F4E79"/>
                </a:solidFill>
                <a:uFill>
                  <a:solidFill>
                    <a:srgbClr val="FFFFFF"/>
                  </a:solidFill>
                </a:uFill>
              </a:rPr>
              <a:t> </a:t>
            </a:r>
            <a:r>
              <a:rPr lang="pt-BR" sz="2400" spc="-1" dirty="0">
                <a:solidFill>
                  <a:srgbClr val="1F4E79"/>
                </a:solidFill>
                <a:uFill>
                  <a:solidFill>
                    <a:srgbClr val="FFFFFF"/>
                  </a:solidFill>
                </a:uFill>
              </a:rPr>
              <a:t>é o ato que </a:t>
            </a:r>
            <a:r>
              <a:rPr lang="pt-BR" sz="2400" spc="-1" dirty="0">
                <a:solidFill>
                  <a:srgbClr val="FF0000"/>
                </a:solidFill>
                <a:effectLst>
                  <a:outerShdw blurRad="38100" dist="38100" dir="2700000" algn="tl">
                    <a:srgbClr val="000000">
                      <a:alpha val="43137"/>
                    </a:srgbClr>
                  </a:outerShdw>
                </a:effectLst>
                <a:uFill>
                  <a:solidFill>
                    <a:srgbClr val="FFFFFF"/>
                  </a:solidFill>
                </a:uFill>
              </a:rPr>
              <a:t>indica a prática</a:t>
            </a:r>
            <a:r>
              <a:rPr lang="pt-BR" sz="2400" spc="-1" dirty="0">
                <a:solidFill>
                  <a:srgbClr val="1F4E79"/>
                </a:solidFill>
                <a:uFill>
                  <a:solidFill>
                    <a:srgbClr val="FFFFFF"/>
                  </a:solidFill>
                </a:uFill>
              </a:rPr>
              <a:t> de </a:t>
            </a:r>
            <a:r>
              <a:rPr lang="pt-BR" sz="2400" spc="-1" dirty="0">
                <a:solidFill>
                  <a:srgbClr val="FF0000"/>
                </a:solidFill>
                <a:uFill>
                  <a:solidFill>
                    <a:srgbClr val="FFFFFF"/>
                  </a:solidFill>
                </a:uFill>
              </a:rPr>
              <a:t>irregularidade</a:t>
            </a:r>
            <a:r>
              <a:rPr lang="pt-BR" sz="2400" spc="-1" dirty="0">
                <a:solidFill>
                  <a:srgbClr val="1F4E79"/>
                </a:solidFill>
                <a:uFill>
                  <a:solidFill>
                    <a:srgbClr val="FFFFFF"/>
                  </a:solidFill>
                </a:uFill>
              </a:rPr>
              <a:t> ou de </a:t>
            </a:r>
            <a:r>
              <a:rPr lang="pt-BR" sz="2400" spc="-1" dirty="0">
                <a:solidFill>
                  <a:srgbClr val="FF0000"/>
                </a:solidFill>
                <a:uFill>
                  <a:solidFill>
                    <a:srgbClr val="FFFFFF"/>
                  </a:solidFill>
                </a:uFill>
              </a:rPr>
              <a:t>ilícito</a:t>
            </a:r>
            <a:r>
              <a:rPr lang="pt-BR" sz="2400" b="1" spc="-1" dirty="0">
                <a:solidFill>
                  <a:srgbClr val="1F4E79"/>
                </a:solidFill>
                <a:uFill>
                  <a:solidFill>
                    <a:srgbClr val="FFFFFF"/>
                  </a:solidFill>
                </a:uFill>
              </a:rPr>
              <a:t> </a:t>
            </a:r>
            <a:r>
              <a:rPr lang="pt-BR" sz="2400" spc="-1" dirty="0">
                <a:solidFill>
                  <a:srgbClr val="1F4E79"/>
                </a:solidFill>
                <a:uFill>
                  <a:solidFill>
                    <a:srgbClr val="FFFFFF"/>
                  </a:solidFill>
                </a:uFill>
              </a:rPr>
              <a:t>cuja </a:t>
            </a:r>
            <a:r>
              <a:rPr lang="pt-BR" sz="2400" spc="-1" dirty="0">
                <a:solidFill>
                  <a:srgbClr val="FF0000"/>
                </a:solidFill>
                <a:effectLst>
                  <a:outerShdw blurRad="38100" dist="38100" dir="2700000" algn="tl">
                    <a:srgbClr val="000000">
                      <a:alpha val="43137"/>
                    </a:srgbClr>
                  </a:outerShdw>
                </a:effectLst>
                <a:uFill>
                  <a:solidFill>
                    <a:srgbClr val="FFFFFF"/>
                  </a:solidFill>
                </a:uFill>
              </a:rPr>
              <a:t>solução</a:t>
            </a:r>
            <a:r>
              <a:rPr lang="pt-BR" sz="2400" spc="-1" dirty="0">
                <a:solidFill>
                  <a:srgbClr val="1F4E79"/>
                </a:solidFill>
                <a:uFill>
                  <a:solidFill>
                    <a:srgbClr val="FFFFFF"/>
                  </a:solidFill>
                </a:uFill>
              </a:rPr>
              <a:t> dependa da atuação dos </a:t>
            </a:r>
            <a:r>
              <a:rPr lang="pt-BR" sz="2400" spc="-1" dirty="0">
                <a:solidFill>
                  <a:srgbClr val="FF0000"/>
                </a:solidFill>
                <a:effectLst>
                  <a:outerShdw blurRad="38100" dist="38100" dir="2700000" algn="tl">
                    <a:srgbClr val="000000">
                      <a:alpha val="43137"/>
                    </a:srgbClr>
                  </a:outerShdw>
                </a:effectLst>
                <a:uFill>
                  <a:solidFill>
                    <a:srgbClr val="FFFFFF"/>
                  </a:solidFill>
                </a:uFill>
              </a:rPr>
              <a:t>órgãos* </a:t>
            </a:r>
            <a:r>
              <a:rPr lang="pt-BR" sz="2400" spc="-1" dirty="0" err="1">
                <a:solidFill>
                  <a:srgbClr val="FF0000"/>
                </a:solidFill>
                <a:effectLst>
                  <a:outerShdw blurRad="38100" dist="38100" dir="2700000" algn="tl">
                    <a:srgbClr val="000000">
                      <a:alpha val="43137"/>
                    </a:srgbClr>
                  </a:outerShdw>
                </a:effectLst>
                <a:uFill>
                  <a:solidFill>
                    <a:srgbClr val="FFFFFF"/>
                  </a:solidFill>
                </a:uFill>
              </a:rPr>
              <a:t>apuratórios</a:t>
            </a:r>
            <a:r>
              <a:rPr lang="pt-BR" sz="2400" spc="-1" dirty="0">
                <a:solidFill>
                  <a:srgbClr val="FF0000"/>
                </a:solidFill>
                <a:effectLst>
                  <a:outerShdw blurRad="38100" dist="38100" dir="2700000" algn="tl">
                    <a:srgbClr val="000000">
                      <a:alpha val="43137"/>
                    </a:srgbClr>
                  </a:outerShdw>
                </a:effectLst>
                <a:uFill>
                  <a:solidFill>
                    <a:srgbClr val="FFFFFF"/>
                  </a:solidFill>
                </a:uFill>
              </a:rPr>
              <a:t> ‘competentes’</a:t>
            </a:r>
            <a:r>
              <a:rPr lang="pt-BR" sz="2400" spc="-1" dirty="0">
                <a:solidFill>
                  <a:srgbClr val="1F4E79"/>
                </a:solidFill>
                <a:effectLst>
                  <a:outerShdw blurRad="38100" dist="38100" dir="2700000" algn="tl">
                    <a:srgbClr val="000000">
                      <a:alpha val="43137"/>
                    </a:srgbClr>
                  </a:outerShdw>
                </a:effectLst>
                <a:uFill>
                  <a:solidFill>
                    <a:srgbClr val="FFFFFF"/>
                  </a:solidFill>
                </a:uFill>
              </a:rPr>
              <a:t>.</a:t>
            </a:r>
          </a:p>
          <a:p>
            <a:endParaRPr lang="pt-BR" sz="2000" spc="-1" dirty="0">
              <a:solidFill>
                <a:srgbClr val="1F4E79"/>
              </a:solidFill>
              <a:uFill>
                <a:solidFill>
                  <a:srgbClr val="FFFFFF"/>
                </a:solidFill>
              </a:uFill>
            </a:endParaRPr>
          </a:p>
          <a:p>
            <a:pPr algn="r"/>
            <a:endParaRPr lang="pt-BR" sz="2000" spc="-1" dirty="0">
              <a:solidFill>
                <a:srgbClr val="1F4E79"/>
              </a:solidFill>
              <a:uFill>
                <a:solidFill>
                  <a:srgbClr val="FFFFFF"/>
                </a:solidFill>
              </a:uFill>
            </a:endParaRPr>
          </a:p>
          <a:p>
            <a:pPr algn="r"/>
            <a:r>
              <a:rPr lang="pt-BR" sz="2000" b="1" spc="-1" dirty="0">
                <a:solidFill>
                  <a:srgbClr val="0070C0"/>
                </a:solidFill>
                <a:uFill>
                  <a:solidFill>
                    <a:srgbClr val="FFFFFF"/>
                  </a:solidFill>
                </a:uFill>
              </a:rPr>
              <a:t>* Afinal, é só ‘órgão/entidade’ ou a ‘autoridade’ também pode???</a:t>
            </a:r>
            <a:endParaRPr lang="pt-BR" sz="2000" b="1" dirty="0">
              <a:solidFill>
                <a:srgbClr val="0070C0"/>
              </a:solidFill>
            </a:endParaRPr>
          </a:p>
        </p:txBody>
      </p:sp>
      <p:sp>
        <p:nvSpPr>
          <p:cNvPr id="6" name="Retângulo 5"/>
          <p:cNvSpPr/>
          <p:nvPr/>
        </p:nvSpPr>
        <p:spPr>
          <a:xfrm>
            <a:off x="5621866" y="3105835"/>
            <a:ext cx="2069721" cy="646331"/>
          </a:xfrm>
          <a:prstGeom prst="rect">
            <a:avLst/>
          </a:prstGeom>
        </p:spPr>
        <p:txBody>
          <a:bodyPr wrap="square">
            <a:spAutoFit/>
          </a:bodyPr>
          <a:lstStyle/>
          <a:p>
            <a:pPr algn="r"/>
            <a:r>
              <a:rPr lang="pt-BR" sz="3600" b="1" dirty="0">
                <a:solidFill>
                  <a:srgbClr val="C00000"/>
                </a:solidFill>
              </a:rPr>
              <a:t>POR</a:t>
            </a:r>
            <a:r>
              <a:rPr lang="pt-BR" sz="3200" b="1" dirty="0">
                <a:solidFill>
                  <a:srgbClr val="C00000"/>
                </a:solidFill>
              </a:rPr>
              <a:t> QUÊ</a:t>
            </a:r>
            <a:r>
              <a:rPr lang="pt-BR" sz="3200" b="1" spc="-1" dirty="0">
                <a:solidFill>
                  <a:srgbClr val="C00000"/>
                </a:solidFill>
                <a:uFill>
                  <a:solidFill>
                    <a:srgbClr val="FFFFFF"/>
                  </a:solidFill>
                </a:uFill>
                <a:ea typeface="Calibri" charset="0"/>
                <a:cs typeface="Calibri" charset="0"/>
              </a:rPr>
              <a:t>?</a:t>
            </a:r>
            <a:endParaRPr lang="pt-BR" sz="3200" b="1" dirty="0">
              <a:solidFill>
                <a:srgbClr val="C00000"/>
              </a:solidFill>
            </a:endParaRPr>
          </a:p>
        </p:txBody>
      </p:sp>
      <p:sp>
        <p:nvSpPr>
          <p:cNvPr id="8" name="TextShape 1">
            <a:extLst>
              <a:ext uri="{FF2B5EF4-FFF2-40B4-BE49-F238E27FC236}">
                <a16:creationId xmlns:a16="http://schemas.microsoft.com/office/drawing/2014/main" id="{F211B38F-3C4D-4198-8AF9-0F063F5B6271}"/>
              </a:ext>
            </a:extLst>
          </p:cNvPr>
          <p:cNvSpPr txBox="1"/>
          <p:nvPr/>
        </p:nvSpPr>
        <p:spPr>
          <a:xfrm>
            <a:off x="0" y="1304940"/>
            <a:ext cx="2990467" cy="556698"/>
          </a:xfrm>
          <a:prstGeom prst="rect">
            <a:avLst/>
          </a:prstGeom>
          <a:solidFill>
            <a:srgbClr val="C00000"/>
          </a:solidFill>
          <a:ln>
            <a:noFill/>
          </a:ln>
        </p:spPr>
        <p:txBody>
          <a:bodyPr anchor="b"/>
          <a:lstStyle/>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papel</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das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ouvidorias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públicas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1">
            <a:extLst>
              <a:ext uri="{FF2B5EF4-FFF2-40B4-BE49-F238E27FC236}">
                <a16:creationId xmlns:a16="http://schemas.microsoft.com/office/drawing/2014/main" id="{A3B8A8EF-A39E-4DE5-A2BB-90F123B5D5A0}"/>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2" name="Balão de Pensamento: Nuvem 1">
            <a:extLst>
              <a:ext uri="{FF2B5EF4-FFF2-40B4-BE49-F238E27FC236}">
                <a16:creationId xmlns:a16="http://schemas.microsoft.com/office/drawing/2014/main" id="{C9DF7509-8044-4D71-A041-2EDBD294C549}"/>
              </a:ext>
            </a:extLst>
          </p:cNvPr>
          <p:cNvSpPr/>
          <p:nvPr/>
        </p:nvSpPr>
        <p:spPr>
          <a:xfrm>
            <a:off x="9884351" y="5246737"/>
            <a:ext cx="914400" cy="61264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effectLst>
                  <a:outerShdw blurRad="38100" dist="38100" dir="2700000" algn="tl">
                    <a:srgbClr val="000000">
                      <a:alpha val="43137"/>
                    </a:srgbClr>
                  </a:outerShdw>
                </a:effectLst>
              </a:rPr>
              <a:t>???</a:t>
            </a:r>
          </a:p>
        </p:txBody>
      </p:sp>
      <p:sp>
        <p:nvSpPr>
          <p:cNvPr id="9" name="Retângulo 8">
            <a:extLst>
              <a:ext uri="{FF2B5EF4-FFF2-40B4-BE49-F238E27FC236}">
                <a16:creationId xmlns:a16="http://schemas.microsoft.com/office/drawing/2014/main" id="{51F65AB3-26E2-47B1-BF29-A2845344906D}"/>
              </a:ext>
            </a:extLst>
          </p:cNvPr>
          <p:cNvSpPr/>
          <p:nvPr/>
        </p:nvSpPr>
        <p:spPr>
          <a:xfrm>
            <a:off x="3134731" y="1859387"/>
            <a:ext cx="8036553" cy="1200329"/>
          </a:xfrm>
          <a:prstGeom prst="rect">
            <a:avLst/>
          </a:prstGeom>
        </p:spPr>
        <p:txBody>
          <a:bodyPr wrap="square">
            <a:spAutoFit/>
          </a:bodyPr>
          <a:lstStyle/>
          <a:p>
            <a:r>
              <a:rPr lang="pt-BR" sz="2400" spc="-1" dirty="0">
                <a:solidFill>
                  <a:srgbClr val="1F4E79"/>
                </a:solidFill>
                <a:uFill>
                  <a:solidFill>
                    <a:srgbClr val="FFFFFF"/>
                  </a:solidFill>
                </a:uFill>
                <a:latin typeface="Calibri"/>
              </a:rPr>
              <a:t>O papel das ouvidorias de </a:t>
            </a:r>
            <a:r>
              <a:rPr lang="pt-BR" sz="2400" b="1" spc="-1" dirty="0">
                <a:solidFill>
                  <a:srgbClr val="002060"/>
                </a:solidFill>
                <a:effectLst>
                  <a:outerShdw blurRad="38100" dist="38100" dir="2700000" algn="tl">
                    <a:srgbClr val="000000">
                      <a:alpha val="43137"/>
                    </a:srgbClr>
                  </a:outerShdw>
                </a:effectLst>
                <a:uFill>
                  <a:solidFill>
                    <a:srgbClr val="FFFFFF"/>
                  </a:solidFill>
                </a:uFill>
                <a:latin typeface="Calibri"/>
              </a:rPr>
              <a:t>controle social</a:t>
            </a:r>
            <a:r>
              <a:rPr lang="pt-BR" sz="2400" spc="-1" dirty="0">
                <a:solidFill>
                  <a:srgbClr val="002060"/>
                </a:solidFill>
                <a:uFill>
                  <a:solidFill>
                    <a:srgbClr val="FFFFFF"/>
                  </a:solidFill>
                </a:uFill>
                <a:latin typeface="Calibri"/>
              </a:rPr>
              <a:t> </a:t>
            </a:r>
            <a:r>
              <a:rPr lang="pt-BR" sz="2400" spc="-1" dirty="0">
                <a:solidFill>
                  <a:srgbClr val="1F4E79"/>
                </a:solidFill>
                <a:uFill>
                  <a:solidFill>
                    <a:srgbClr val="FFFFFF"/>
                  </a:solidFill>
                </a:uFill>
                <a:latin typeface="Calibri"/>
              </a:rPr>
              <a:t>pode e deve ser exercido de várias formas, e uma das mais importantes é a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denúncia.</a:t>
            </a:r>
          </a:p>
        </p:txBody>
      </p:sp>
    </p:spTree>
    <p:extLst>
      <p:ext uri="{BB962C8B-B14F-4D97-AF65-F5344CB8AC3E}">
        <p14:creationId xmlns:p14="http://schemas.microsoft.com/office/powerpoint/2010/main" val="2206897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TextShape 2"/>
          <p:cNvSpPr txBox="1"/>
          <p:nvPr/>
        </p:nvSpPr>
        <p:spPr>
          <a:xfrm>
            <a:off x="4262960" y="1519428"/>
            <a:ext cx="7094520" cy="4624560"/>
          </a:xfrm>
          <a:prstGeom prst="rect">
            <a:avLst/>
          </a:prstGeom>
          <a:noFill/>
          <a:ln>
            <a:noFill/>
          </a:ln>
        </p:spPr>
        <p:txBody>
          <a:bodyPr/>
          <a:lstStyle/>
          <a:p>
            <a:pPr marL="343260" indent="-342900" algn="just">
              <a:spcBef>
                <a:spcPts val="1001"/>
              </a:spcBef>
              <a:buClr>
                <a:srgbClr val="1F4E79"/>
              </a:buClr>
              <a:buFont typeface="Wingdings" panose="05000000000000000000" pitchFamily="2" charset="2"/>
              <a:buChar char="Ø"/>
            </a:pPr>
            <a:r>
              <a:rPr lang="pt-BR" sz="2400" b="1" spc="-1" dirty="0">
                <a:solidFill>
                  <a:srgbClr val="C00000"/>
                </a:solidFill>
                <a:uFill>
                  <a:solidFill>
                    <a:srgbClr val="FFFFFF"/>
                  </a:solidFill>
                </a:uFill>
                <a:latin typeface="Calibri"/>
              </a:rPr>
              <a:t>Fraude</a:t>
            </a:r>
            <a:r>
              <a:rPr lang="pt-BR" sz="2400" spc="-1" dirty="0">
                <a:solidFill>
                  <a:srgbClr val="1F4E79"/>
                </a:solidFill>
                <a:uFill>
                  <a:solidFill>
                    <a:srgbClr val="FFFFFF"/>
                  </a:solidFill>
                </a:uFill>
                <a:latin typeface="Calibri"/>
              </a:rPr>
              <a:t> - </a:t>
            </a:r>
            <a:r>
              <a:rPr lang="pt-BR" sz="2400" b="1" u="sng" spc="-1" dirty="0">
                <a:solidFill>
                  <a:srgbClr val="1F4E79"/>
                </a:solidFill>
                <a:uFill>
                  <a:solidFill>
                    <a:srgbClr val="FFFFFF"/>
                  </a:solidFill>
                </a:uFill>
                <a:latin typeface="Calibri"/>
              </a:rPr>
              <a:t>ato intencional </a:t>
            </a:r>
            <a:r>
              <a:rPr lang="pt-BR" sz="2400" spc="-1" dirty="0">
                <a:solidFill>
                  <a:srgbClr val="1F4E79"/>
                </a:solidFill>
                <a:uFill>
                  <a:solidFill>
                    <a:srgbClr val="FFFFFF"/>
                  </a:solidFill>
                </a:uFill>
                <a:latin typeface="Calibri"/>
              </a:rPr>
              <a:t>de omissão ou manipulação de transações, adulteração de documentos, registros, demonstrações contábeis e dispositivos legais com a finalidade de obter vantagem indevida. </a:t>
            </a:r>
            <a:endParaRPr lang="pt-BR" sz="3200" spc="-1" dirty="0">
              <a:solidFill>
                <a:srgbClr val="000000"/>
              </a:solidFill>
              <a:uFill>
                <a:solidFill>
                  <a:srgbClr val="FFFFFF"/>
                </a:solidFill>
              </a:uFill>
              <a:latin typeface="Arial"/>
            </a:endParaRPr>
          </a:p>
          <a:p>
            <a:pPr marL="171450" indent="-171450" algn="just">
              <a:spcBef>
                <a:spcPts val="1001"/>
              </a:spcBef>
              <a:buFont typeface="Wingdings" panose="05000000000000000000" pitchFamily="2" charset="2"/>
              <a:buChar char="Ø"/>
            </a:pPr>
            <a:endParaRPr lang="pt-BR" sz="800" spc="-1" dirty="0">
              <a:solidFill>
                <a:srgbClr val="000000"/>
              </a:solidFill>
              <a:uFill>
                <a:solidFill>
                  <a:srgbClr val="FFFFFF"/>
                </a:solidFill>
              </a:uFill>
              <a:latin typeface="Arial"/>
            </a:endParaRPr>
          </a:p>
          <a:p>
            <a:pPr marL="343260" indent="-342900" algn="just">
              <a:spcBef>
                <a:spcPts val="1001"/>
              </a:spcBef>
              <a:buClr>
                <a:srgbClr val="1F4E79"/>
              </a:buClr>
              <a:buFont typeface="Wingdings" panose="05000000000000000000" pitchFamily="2" charset="2"/>
              <a:buChar char="Ø"/>
            </a:pPr>
            <a:r>
              <a:rPr lang="pt-BR" sz="2400" b="1" spc="-1" dirty="0">
                <a:solidFill>
                  <a:srgbClr val="C00000"/>
                </a:solidFill>
                <a:uFill>
                  <a:solidFill>
                    <a:srgbClr val="FFFFFF"/>
                  </a:solidFill>
                </a:uFill>
                <a:latin typeface="Calibri"/>
              </a:rPr>
              <a:t>Erro</a:t>
            </a:r>
            <a:r>
              <a:rPr lang="pt-BR" sz="2400" b="1" spc="-1" dirty="0">
                <a:solidFill>
                  <a:srgbClr val="1F4E79"/>
                </a:solidFill>
                <a:uFill>
                  <a:solidFill>
                    <a:srgbClr val="FFFFFF"/>
                  </a:solidFill>
                </a:uFill>
                <a:latin typeface="Calibri"/>
              </a:rPr>
              <a:t> -</a:t>
            </a:r>
            <a:r>
              <a:rPr lang="pt-BR" sz="2400" spc="-1" dirty="0">
                <a:solidFill>
                  <a:srgbClr val="1F4E79"/>
                </a:solidFill>
                <a:uFill>
                  <a:solidFill>
                    <a:srgbClr val="FFFFFF"/>
                  </a:solidFill>
                </a:uFill>
                <a:latin typeface="Calibri"/>
              </a:rPr>
              <a:t> </a:t>
            </a:r>
            <a:r>
              <a:rPr lang="pt-BR" sz="2400" b="1" spc="-1" dirty="0">
                <a:solidFill>
                  <a:srgbClr val="1F4E79"/>
                </a:solidFill>
                <a:uFill>
                  <a:solidFill>
                    <a:srgbClr val="FFFFFF"/>
                  </a:solidFill>
                </a:uFill>
                <a:latin typeface="Calibri"/>
              </a:rPr>
              <a:t>ato </a:t>
            </a:r>
            <a:r>
              <a:rPr lang="pt-BR" sz="2400" b="1" u="sng" spc="-1" dirty="0">
                <a:solidFill>
                  <a:srgbClr val="1F4E79"/>
                </a:solidFill>
                <a:uFill>
                  <a:solidFill>
                    <a:srgbClr val="FFFFFF"/>
                  </a:solidFill>
                </a:uFill>
                <a:latin typeface="Calibri"/>
              </a:rPr>
              <a:t>não-intencional</a:t>
            </a:r>
            <a:r>
              <a:rPr lang="pt-BR" sz="2400" b="1" spc="-1" dirty="0">
                <a:solidFill>
                  <a:srgbClr val="1F4E79"/>
                </a:solidFill>
                <a:uFill>
                  <a:solidFill>
                    <a:srgbClr val="FFFFFF"/>
                  </a:solidFill>
                </a:uFill>
                <a:latin typeface="Calibri"/>
              </a:rPr>
              <a:t> </a:t>
            </a:r>
            <a:r>
              <a:rPr lang="pt-BR" sz="2400" spc="-1" dirty="0">
                <a:solidFill>
                  <a:srgbClr val="1F4E79"/>
                </a:solidFill>
                <a:uFill>
                  <a:solidFill>
                    <a:srgbClr val="FFFFFF"/>
                  </a:solidFill>
                </a:uFill>
                <a:latin typeface="Calibri"/>
              </a:rPr>
              <a:t>na elaboração de registros, que resulte em incorreções, ou na aplicação incorreta de normas. </a:t>
            </a:r>
            <a:endParaRPr lang="pt-BR" sz="3200" spc="-1" dirty="0">
              <a:solidFill>
                <a:srgbClr val="000000"/>
              </a:solidFill>
              <a:uFill>
                <a:solidFill>
                  <a:srgbClr val="FFFFFF"/>
                </a:solidFill>
              </a:uFill>
              <a:latin typeface="Arial"/>
            </a:endParaRPr>
          </a:p>
          <a:p>
            <a:pPr marL="171450" indent="-171450" algn="just">
              <a:spcBef>
                <a:spcPts val="1001"/>
              </a:spcBef>
              <a:buFont typeface="Wingdings" panose="05000000000000000000" pitchFamily="2" charset="2"/>
              <a:buChar char="Ø"/>
            </a:pPr>
            <a:endParaRPr lang="pt-BR" sz="800" spc="-1" dirty="0">
              <a:solidFill>
                <a:srgbClr val="000000"/>
              </a:solidFill>
              <a:uFill>
                <a:solidFill>
                  <a:srgbClr val="FFFFFF"/>
                </a:solidFill>
              </a:uFill>
              <a:latin typeface="Arial"/>
            </a:endParaRPr>
          </a:p>
          <a:p>
            <a:pPr marL="343260" indent="-342900" algn="just">
              <a:spcBef>
                <a:spcPts val="1001"/>
              </a:spcBef>
              <a:buClr>
                <a:srgbClr val="1F4E79"/>
              </a:buClr>
              <a:buFont typeface="Wingdings" panose="05000000000000000000" pitchFamily="2" charset="2"/>
              <a:buChar char="Ø"/>
            </a:pPr>
            <a:r>
              <a:rPr lang="pt-BR" sz="2400" b="1" spc="-1" dirty="0">
                <a:solidFill>
                  <a:srgbClr val="C00000"/>
                </a:solidFill>
                <a:uFill>
                  <a:solidFill>
                    <a:srgbClr val="FFFFFF"/>
                  </a:solidFill>
                </a:uFill>
                <a:latin typeface="Calibri"/>
              </a:rPr>
              <a:t>Corrupção</a:t>
            </a:r>
            <a:r>
              <a:rPr lang="pt-BR" sz="2400" spc="-1" dirty="0">
                <a:solidFill>
                  <a:srgbClr val="1F4E79"/>
                </a:solidFill>
                <a:uFill>
                  <a:solidFill>
                    <a:srgbClr val="FFFFFF"/>
                  </a:solidFill>
                </a:uFill>
                <a:latin typeface="Calibri"/>
              </a:rPr>
              <a:t> - livre adesão a condutas que violem normas éticas ou jurídicas visando um benefício indevido para outrem ou para si.</a:t>
            </a: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40F8BD0A-FE70-9B42-B723-E33D817BF97C}"/>
              </a:ext>
            </a:extLst>
          </p:cNvPr>
          <p:cNvSpPr txBox="1"/>
          <p:nvPr/>
        </p:nvSpPr>
        <p:spPr>
          <a:xfrm>
            <a:off x="834520" y="2485197"/>
            <a:ext cx="2473124" cy="1887605"/>
          </a:xfrm>
          <a:prstGeom prst="rect">
            <a:avLst/>
          </a:prstGeom>
          <a:noFill/>
          <a:ln>
            <a:noFill/>
          </a:ln>
        </p:spPr>
        <p:txBody>
          <a:bodyPr anchor="b"/>
          <a:lstStyle/>
          <a:p>
            <a:pP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ERRO, </a:t>
            </a:r>
          </a:p>
          <a:p>
            <a:pP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FRAUDE E </a:t>
            </a:r>
          </a:p>
          <a:p>
            <a:pPr>
              <a:lnSpc>
                <a:spcPct val="100000"/>
              </a:lnSpc>
            </a:pPr>
            <a:r>
              <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CORRUPÇÃO</a:t>
            </a:r>
            <a:endParaRPr lang="en-US"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
        <p:nvSpPr>
          <p:cNvPr id="5" name="TextShape 1">
            <a:extLst>
              <a:ext uri="{FF2B5EF4-FFF2-40B4-BE49-F238E27FC236}">
                <a16:creationId xmlns:a16="http://schemas.microsoft.com/office/drawing/2014/main" id="{428C00A9-316D-46ED-8FC1-158456AC87E2}"/>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Tree>
    <p:extLst>
      <p:ext uri="{BB962C8B-B14F-4D97-AF65-F5344CB8AC3E}">
        <p14:creationId xmlns:p14="http://schemas.microsoft.com/office/powerpoint/2010/main" val="381106980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1">
            <a:extLst>
              <a:ext uri="{FF2B5EF4-FFF2-40B4-BE49-F238E27FC236}">
                <a16:creationId xmlns:a16="http://schemas.microsoft.com/office/drawing/2014/main" id="{FB3DB01D-6871-4931-BE89-FEFCCA3D5986}"/>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6" name="TextShape 2">
            <a:extLst>
              <a:ext uri="{FF2B5EF4-FFF2-40B4-BE49-F238E27FC236}">
                <a16:creationId xmlns:a16="http://schemas.microsoft.com/office/drawing/2014/main" id="{E63A0A71-E395-430B-AB8D-C922D9BDBE39}"/>
              </a:ext>
            </a:extLst>
          </p:cNvPr>
          <p:cNvSpPr txBox="1"/>
          <p:nvPr/>
        </p:nvSpPr>
        <p:spPr>
          <a:xfrm>
            <a:off x="2246490" y="1543080"/>
            <a:ext cx="9017944" cy="5287771"/>
          </a:xfrm>
          <a:prstGeom prst="rect">
            <a:avLst/>
          </a:prstGeom>
          <a:noFill/>
          <a:ln>
            <a:noFill/>
          </a:ln>
        </p:spPr>
        <p:txBody>
          <a:bodyPr/>
          <a:lstStyle/>
          <a:p>
            <a:pPr algn="ctr">
              <a:spcBef>
                <a:spcPts val="1200"/>
              </a:spcBef>
            </a:pPr>
            <a:r>
              <a:rPr lang="pt-BR" sz="2400" b="1" dirty="0">
                <a:solidFill>
                  <a:srgbClr val="FF0000"/>
                </a:solidFill>
              </a:rPr>
              <a:t>PSEUDONIMIZAÇÃO </a:t>
            </a:r>
            <a:r>
              <a:rPr lang="pt-BR" sz="2400" b="1" dirty="0">
                <a:solidFill>
                  <a:srgbClr val="002060"/>
                </a:solidFill>
              </a:rPr>
              <a:t>x</a:t>
            </a:r>
            <a:r>
              <a:rPr lang="pt-BR" sz="2400" b="1" dirty="0">
                <a:solidFill>
                  <a:srgbClr val="FF0000"/>
                </a:solidFill>
              </a:rPr>
              <a:t> ANONIMIZAÇÃO</a:t>
            </a:r>
            <a:r>
              <a:rPr lang="pt-BR" sz="2400" dirty="0">
                <a:solidFill>
                  <a:srgbClr val="002060"/>
                </a:solidFill>
              </a:rPr>
              <a:t> </a:t>
            </a:r>
          </a:p>
          <a:p>
            <a:endParaRPr lang="pt-BR" sz="2400" dirty="0">
              <a:solidFill>
                <a:srgbClr val="002060"/>
              </a:solidFill>
            </a:endParaRPr>
          </a:p>
          <a:p>
            <a:r>
              <a:rPr lang="pt-BR" sz="2400" b="1" dirty="0">
                <a:solidFill>
                  <a:srgbClr val="002060"/>
                </a:solidFill>
              </a:rPr>
              <a:t>Lei nº 13.709/2018</a:t>
            </a:r>
          </a:p>
          <a:p>
            <a:r>
              <a:rPr lang="pt-BR" sz="1200" dirty="0">
                <a:solidFill>
                  <a:srgbClr val="002060"/>
                </a:solidFill>
              </a:rPr>
              <a:t> </a:t>
            </a:r>
          </a:p>
          <a:p>
            <a:r>
              <a:rPr lang="pt-BR" sz="2000" dirty="0">
                <a:solidFill>
                  <a:srgbClr val="002060"/>
                </a:solidFill>
              </a:rPr>
              <a:t>Art. 5º Para os fins desta Lei, considera-se:</a:t>
            </a:r>
          </a:p>
          <a:p>
            <a:endParaRPr lang="pt-BR" sz="2000" dirty="0">
              <a:solidFill>
                <a:srgbClr val="002060"/>
              </a:solidFill>
            </a:endParaRPr>
          </a:p>
          <a:p>
            <a:r>
              <a:rPr lang="pt-BR" sz="2000" dirty="0">
                <a:solidFill>
                  <a:srgbClr val="002060"/>
                </a:solidFill>
              </a:rPr>
              <a:t>XI - </a:t>
            </a:r>
            <a:r>
              <a:rPr lang="pt-BR" sz="2000" u="sng" dirty="0" err="1">
                <a:solidFill>
                  <a:srgbClr val="FF0000"/>
                </a:solidFill>
              </a:rPr>
              <a:t>anonimização</a:t>
            </a:r>
            <a:r>
              <a:rPr lang="pt-BR" sz="2000" dirty="0">
                <a:solidFill>
                  <a:srgbClr val="002060"/>
                </a:solidFill>
              </a:rPr>
              <a:t>: utilização de meios técnicos razoáveis e disponíveis no momento do tratamento, por meio dos quais um dado</a:t>
            </a:r>
            <a:r>
              <a:rPr lang="pt-BR" sz="2000" u="sng" dirty="0">
                <a:solidFill>
                  <a:srgbClr val="002060"/>
                </a:solidFill>
              </a:rPr>
              <a:t> perde a possibilidade de associação, direta ou indireta, a um indivíduo</a:t>
            </a:r>
            <a:r>
              <a:rPr lang="pt-BR" sz="2000" dirty="0">
                <a:solidFill>
                  <a:srgbClr val="002060"/>
                </a:solidFill>
              </a:rPr>
              <a:t>;</a:t>
            </a:r>
          </a:p>
          <a:p>
            <a:endParaRPr lang="pt-BR" sz="2000" dirty="0">
              <a:solidFill>
                <a:srgbClr val="002060"/>
              </a:solidFill>
            </a:endParaRPr>
          </a:p>
          <a:p>
            <a:r>
              <a:rPr lang="pt-BR" sz="2000" dirty="0">
                <a:solidFill>
                  <a:srgbClr val="002060"/>
                </a:solidFill>
              </a:rPr>
              <a:t>Art. 13</a:t>
            </a:r>
          </a:p>
          <a:p>
            <a:r>
              <a:rPr lang="pt-BR" sz="2000" dirty="0">
                <a:solidFill>
                  <a:srgbClr val="002060"/>
                </a:solidFill>
              </a:rPr>
              <a:t>...</a:t>
            </a:r>
          </a:p>
          <a:p>
            <a:r>
              <a:rPr lang="pt-BR" sz="2000" dirty="0">
                <a:solidFill>
                  <a:srgbClr val="002060"/>
                </a:solidFill>
              </a:rPr>
              <a:t>§ 4º Para os efeitos deste artigo, a </a:t>
            </a:r>
            <a:r>
              <a:rPr lang="pt-BR" sz="2000" b="1" u="sng" dirty="0" err="1">
                <a:solidFill>
                  <a:srgbClr val="FF0000"/>
                </a:solidFill>
                <a:effectLst>
                  <a:outerShdw blurRad="38100" dist="38100" dir="2700000" algn="tl">
                    <a:srgbClr val="000000">
                      <a:alpha val="43137"/>
                    </a:srgbClr>
                  </a:outerShdw>
                </a:effectLst>
              </a:rPr>
              <a:t>pseudonimização</a:t>
            </a:r>
            <a:r>
              <a:rPr lang="pt-BR" sz="2000" dirty="0">
                <a:solidFill>
                  <a:srgbClr val="002060"/>
                </a:solidFill>
              </a:rPr>
              <a:t> é o tratamento por meio do qual um dado perde a possibilidade de associação, direta ou indireta, a um indivíduo, senão pelo uso de </a:t>
            </a:r>
            <a:r>
              <a:rPr lang="pt-BR" sz="2000" u="sng" dirty="0">
                <a:solidFill>
                  <a:srgbClr val="002060"/>
                </a:solidFill>
              </a:rPr>
              <a:t>informação adicional mantida separadamente pelo controlador em ambiente controlado e seguro</a:t>
            </a:r>
            <a:r>
              <a:rPr lang="pt-BR" sz="2000" dirty="0">
                <a:solidFill>
                  <a:srgbClr val="002060"/>
                </a:solidFill>
              </a:rPr>
              <a:t>.</a:t>
            </a:r>
          </a:p>
          <a:p>
            <a:endParaRPr lang="pt-BR" sz="1350" dirty="0">
              <a:solidFill>
                <a:srgbClr val="002060"/>
              </a:solidFill>
            </a:endParaRPr>
          </a:p>
          <a:p>
            <a:endParaRPr lang="pt-BR" sz="1350" dirty="0">
              <a:solidFill>
                <a:srgbClr val="002060"/>
              </a:solidFill>
            </a:endParaRPr>
          </a:p>
          <a:p>
            <a:endParaRPr lang="pt-BR" sz="1350" dirty="0">
              <a:solidFill>
                <a:srgbClr val="002060"/>
              </a:solidFill>
            </a:endParaRPr>
          </a:p>
          <a:p>
            <a:endParaRPr lang="pt-BR" sz="1350" dirty="0">
              <a:solidFill>
                <a:srgbClr val="002060"/>
              </a:solidFill>
            </a:endParaRPr>
          </a:p>
        </p:txBody>
      </p:sp>
      <p:pic>
        <p:nvPicPr>
          <p:cNvPr id="3" name="Gráfico 2" descr="Sala de aula">
            <a:extLst>
              <a:ext uri="{FF2B5EF4-FFF2-40B4-BE49-F238E27FC236}">
                <a16:creationId xmlns:a16="http://schemas.microsoft.com/office/drawing/2014/main" id="{22FFFDAB-FB1D-41EB-9CBD-7FF7214C02D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0522" y="3623734"/>
            <a:ext cx="1026860" cy="1026860"/>
          </a:xfrm>
          <a:prstGeom prst="rect">
            <a:avLst/>
          </a:prstGeom>
        </p:spPr>
      </p:pic>
    </p:spTree>
    <p:extLst>
      <p:ext uri="{BB962C8B-B14F-4D97-AF65-F5344CB8AC3E}">
        <p14:creationId xmlns:p14="http://schemas.microsoft.com/office/powerpoint/2010/main" val="3545339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2"/>
          <p:cNvSpPr txBox="1"/>
          <p:nvPr/>
        </p:nvSpPr>
        <p:spPr>
          <a:xfrm>
            <a:off x="2570880" y="1895040"/>
            <a:ext cx="6953760" cy="4359600"/>
          </a:xfrm>
          <a:prstGeom prst="rect">
            <a:avLst/>
          </a:prstGeom>
          <a:noFill/>
          <a:ln>
            <a:noFill/>
          </a:ln>
        </p:spPr>
        <p:txBody>
          <a:bodyPr/>
          <a:lstStyle/>
          <a:p>
            <a:pPr algn="ctr"/>
            <a:endParaRPr lang="pt-BR" sz="3200" spc="-1">
              <a:solidFill>
                <a:srgbClr val="000000"/>
              </a:solidFill>
              <a:uFill>
                <a:solidFill>
                  <a:srgbClr val="FFFFFF"/>
                </a:solidFill>
              </a:uFill>
              <a:latin typeface="Arial"/>
            </a:endParaRPr>
          </a:p>
        </p:txBody>
      </p:sp>
      <p:pic>
        <p:nvPicPr>
          <p:cNvPr id="156" name="Picture 2"/>
          <p:cNvPicPr/>
          <p:nvPr/>
        </p:nvPicPr>
        <p:blipFill>
          <a:blip r:embed="rId2"/>
          <a:stretch/>
        </p:blipFill>
        <p:spPr>
          <a:xfrm>
            <a:off x="3195480" y="1895040"/>
            <a:ext cx="5837040" cy="4378320"/>
          </a:xfrm>
          <a:prstGeom prst="rect">
            <a:avLst/>
          </a:prstGeom>
          <a:ln>
            <a:noFill/>
          </a:ln>
        </p:spPr>
      </p:pic>
      <p:sp>
        <p:nvSpPr>
          <p:cNvPr id="5" name="TextShape 1">
            <a:extLst>
              <a:ext uri="{FF2B5EF4-FFF2-40B4-BE49-F238E27FC236}">
                <a16:creationId xmlns:a16="http://schemas.microsoft.com/office/drawing/2014/main" id="{8EA9BFC5-FAEC-4082-8E58-0C8250CFB819}"/>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
        <p:nvSpPr>
          <p:cNvPr id="7" name="TextShape 1">
            <a:extLst>
              <a:ext uri="{FF2B5EF4-FFF2-40B4-BE49-F238E27FC236}">
                <a16:creationId xmlns:a16="http://schemas.microsoft.com/office/drawing/2014/main" id="{BE017FD1-C46B-4714-A612-992AA6A022A2}"/>
              </a:ext>
            </a:extLst>
          </p:cNvPr>
          <p:cNvSpPr txBox="1"/>
          <p:nvPr/>
        </p:nvSpPr>
        <p:spPr>
          <a:xfrm>
            <a:off x="0" y="1304940"/>
            <a:ext cx="2476981" cy="556698"/>
          </a:xfrm>
          <a:prstGeom prst="rect">
            <a:avLst/>
          </a:prstGeom>
          <a:solidFill>
            <a:srgbClr val="C00000"/>
          </a:solidFill>
          <a:ln>
            <a:noFill/>
          </a:ln>
        </p:spPr>
        <p:txBody>
          <a:bodyPr anchor="b"/>
          <a:lstStyle/>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papel</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das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ouvidorias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públicas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Retângulo 5">
            <a:extLst>
              <a:ext uri="{FF2B5EF4-FFF2-40B4-BE49-F238E27FC236}">
                <a16:creationId xmlns:a16="http://schemas.microsoft.com/office/drawing/2014/main" id="{24B6B8BB-C50D-4748-AD3C-9EEC63E6756C}"/>
              </a:ext>
            </a:extLst>
          </p:cNvPr>
          <p:cNvSpPr/>
          <p:nvPr/>
        </p:nvSpPr>
        <p:spPr>
          <a:xfrm>
            <a:off x="3744925" y="979564"/>
            <a:ext cx="7438210" cy="1323439"/>
          </a:xfrm>
          <a:prstGeom prst="rect">
            <a:avLst/>
          </a:prstGeom>
        </p:spPr>
        <p:txBody>
          <a:bodyPr wrap="square">
            <a:spAutoFit/>
          </a:bodyPr>
          <a:lstStyle/>
          <a:p>
            <a:r>
              <a:rPr lang="pt-BR" sz="4000" dirty="0">
                <a:solidFill>
                  <a:srgbClr val="FF0000"/>
                </a:solidFill>
                <a:highlight>
                  <a:srgbClr val="FFFF00"/>
                </a:highlight>
                <a:latin typeface="+mj-lt"/>
              </a:rPr>
              <a:t>Será que ainda vale apresentarmos este vídeo??????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1C581A59-FA6F-8942-91C7-4B67FE0F1CD0}"/>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392336" flipH="1">
            <a:off x="7497670" y="3678211"/>
            <a:ext cx="2314776" cy="219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ângulo 4">
            <a:extLst>
              <a:ext uri="{FF2B5EF4-FFF2-40B4-BE49-F238E27FC236}">
                <a16:creationId xmlns:a16="http://schemas.microsoft.com/office/drawing/2014/main" id="{F10A0B40-BCF4-4745-827B-B808D884392A}"/>
              </a:ext>
            </a:extLst>
          </p:cNvPr>
          <p:cNvSpPr/>
          <p:nvPr/>
        </p:nvSpPr>
        <p:spPr>
          <a:xfrm>
            <a:off x="2069678" y="2313458"/>
            <a:ext cx="7438210" cy="1323439"/>
          </a:xfrm>
          <a:prstGeom prst="rect">
            <a:avLst/>
          </a:prstGeom>
        </p:spPr>
        <p:txBody>
          <a:bodyPr wrap="square">
            <a:spAutoFit/>
          </a:bodyPr>
          <a:lstStyle/>
          <a:p>
            <a:r>
              <a:rPr lang="pt-BR" sz="4000" dirty="0">
                <a:solidFill>
                  <a:srgbClr val="073763"/>
                </a:solidFill>
                <a:latin typeface="+mj-lt"/>
              </a:rPr>
              <a:t>ENTIDADES OBRIGADAS A INSTITUIR CANAIS DE DENÚNCIA</a:t>
            </a:r>
            <a:endParaRPr lang="pt-BR" sz="4000" dirty="0">
              <a:latin typeface="+mj-lt"/>
            </a:endParaRPr>
          </a:p>
        </p:txBody>
      </p:sp>
      <p:sp>
        <p:nvSpPr>
          <p:cNvPr id="6" name="TextShape 1">
            <a:extLst>
              <a:ext uri="{FF2B5EF4-FFF2-40B4-BE49-F238E27FC236}">
                <a16:creationId xmlns:a16="http://schemas.microsoft.com/office/drawing/2014/main" id="{5C35322D-7B6E-4C3A-A37F-1D08CF6557A6}"/>
              </a:ext>
            </a:extLst>
          </p:cNvPr>
          <p:cNvSpPr txBox="1"/>
          <p:nvPr/>
        </p:nvSpPr>
        <p:spPr>
          <a:xfrm>
            <a:off x="0" y="979564"/>
            <a:ext cx="2990467"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CONCEITOS</a:t>
            </a:r>
          </a:p>
        </p:txBody>
      </p:sp>
    </p:spTree>
    <p:extLst>
      <p:ext uri="{BB962C8B-B14F-4D97-AF65-F5344CB8AC3E}">
        <p14:creationId xmlns:p14="http://schemas.microsoft.com/office/powerpoint/2010/main" val="2456402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3784316" y="3912154"/>
            <a:ext cx="6482993" cy="707886"/>
          </a:xfrm>
          <a:prstGeom prst="rect">
            <a:avLst/>
          </a:prstGeom>
        </p:spPr>
        <p:txBody>
          <a:bodyPr wrap="square">
            <a:spAutoFit/>
          </a:bodyPr>
          <a:lstStyle/>
          <a:p>
            <a:pPr algn="r"/>
            <a:r>
              <a:rPr lang="pt-BR" sz="4000" dirty="0">
                <a:solidFill>
                  <a:srgbClr val="073763"/>
                </a:solidFill>
                <a:latin typeface="+mj-lt"/>
              </a:rPr>
              <a:t>PROFOCO</a:t>
            </a:r>
            <a:endParaRPr lang="pt-BR" sz="4000" dirty="0">
              <a:latin typeface="+mj-lt"/>
            </a:endParaRPr>
          </a:p>
        </p:txBody>
      </p:sp>
      <p:sp>
        <p:nvSpPr>
          <p:cNvPr id="12" name="Google Shape;84;p16"/>
          <p:cNvSpPr txBox="1">
            <a:spLocks noGrp="1"/>
          </p:cNvSpPr>
          <p:nvPr>
            <p:ph type="subTitle" idx="4294967295"/>
          </p:nvPr>
        </p:nvSpPr>
        <p:spPr>
          <a:xfrm>
            <a:off x="3172327" y="4834901"/>
            <a:ext cx="7094982" cy="784800"/>
          </a:xfrm>
          <a:prstGeom prst="rect">
            <a:avLst/>
          </a:prstGeom>
        </p:spPr>
        <p:txBody>
          <a:bodyPr spcFirstLastPara="1" vert="horz" wrap="square" lIns="91425" tIns="91425" rIns="91425" bIns="91425" rtlCol="0" anchor="b" anchorCtr="0">
            <a:noAutofit/>
          </a:bodyPr>
          <a:lstStyle/>
          <a:p>
            <a:pPr marL="0" indent="0" algn="r">
              <a:buNone/>
            </a:pPr>
            <a:r>
              <a:rPr lang="pt-BR" sz="3200" dirty="0">
                <a:solidFill>
                  <a:schemeClr val="accent5"/>
                </a:solidFill>
              </a:rPr>
              <a:t>Programa de Formação Continuada em Ouvidorias</a:t>
            </a:r>
          </a:p>
        </p:txBody>
      </p:sp>
      <p:pic>
        <p:nvPicPr>
          <p:cNvPr id="5" name="Imagem 4"/>
          <p:cNvPicPr/>
          <p:nvPr/>
        </p:nvPicPr>
        <p:blipFill>
          <a:blip r:embed="rId2">
            <a:extLst>
              <a:ext uri="{28A0092B-C50C-407E-A947-70E740481C1C}">
                <a14:useLocalDpi xmlns:a14="http://schemas.microsoft.com/office/drawing/2010/main" val="0"/>
              </a:ext>
            </a:extLst>
          </a:blip>
          <a:stretch>
            <a:fillRect/>
          </a:stretch>
        </p:blipFill>
        <p:spPr>
          <a:xfrm>
            <a:off x="2190634" y="1623197"/>
            <a:ext cx="4133967" cy="2069516"/>
          </a:xfrm>
          <a:prstGeom prst="rect">
            <a:avLst/>
          </a:prstGeom>
        </p:spPr>
      </p:pic>
    </p:spTree>
    <p:extLst>
      <p:ext uri="{BB962C8B-B14F-4D97-AF65-F5344CB8AC3E}">
        <p14:creationId xmlns:p14="http://schemas.microsoft.com/office/powerpoint/2010/main" val="15870903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Shape 1">
            <a:extLst>
              <a:ext uri="{FF2B5EF4-FFF2-40B4-BE49-F238E27FC236}">
                <a16:creationId xmlns:a16="http://schemas.microsoft.com/office/drawing/2014/main" id="{00E4152D-D4A1-4BEA-AFB3-7C6CA8999BCE}"/>
              </a:ext>
            </a:extLst>
          </p:cNvPr>
          <p:cNvSpPr txBox="1"/>
          <p:nvPr/>
        </p:nvSpPr>
        <p:spPr>
          <a:xfrm>
            <a:off x="1" y="1041528"/>
            <a:ext cx="3273778" cy="582346"/>
          </a:xfrm>
          <a:prstGeom prst="rect">
            <a:avLst/>
          </a:prstGeom>
          <a:solidFill>
            <a:srgbClr val="C00000"/>
          </a:solidFill>
          <a:ln>
            <a:noFill/>
          </a:ln>
        </p:spPr>
        <p:txBody>
          <a:bodyPr anchor="b"/>
          <a:lstStyle/>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Entidades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obrigadas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instituir</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canais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denúncia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graphicFrame>
        <p:nvGraphicFramePr>
          <p:cNvPr id="2" name="Tabela 1">
            <a:extLst>
              <a:ext uri="{FF2B5EF4-FFF2-40B4-BE49-F238E27FC236}">
                <a16:creationId xmlns:a16="http://schemas.microsoft.com/office/drawing/2014/main" id="{08F2B82E-DA84-42A6-9281-7339AD689651}"/>
              </a:ext>
            </a:extLst>
          </p:cNvPr>
          <p:cNvGraphicFramePr>
            <a:graphicFrameLocks noGrp="1"/>
          </p:cNvGraphicFramePr>
          <p:nvPr>
            <p:extLst>
              <p:ext uri="{D42A27DB-BD31-4B8C-83A1-F6EECF244321}">
                <p14:modId xmlns:p14="http://schemas.microsoft.com/office/powerpoint/2010/main" val="2903625912"/>
              </p:ext>
            </p:extLst>
          </p:nvPr>
        </p:nvGraphicFramePr>
        <p:xfrm>
          <a:off x="1351843" y="3330784"/>
          <a:ext cx="4854220" cy="3205480"/>
        </p:xfrm>
        <a:graphic>
          <a:graphicData uri="http://schemas.openxmlformats.org/drawingml/2006/table">
            <a:tbl>
              <a:tblPr firstRow="1" bandRow="1">
                <a:tableStyleId>{5C22544A-7EE6-4342-B048-85BDC9FD1C3A}</a:tableStyleId>
              </a:tblPr>
              <a:tblGrid>
                <a:gridCol w="4854220">
                  <a:extLst>
                    <a:ext uri="{9D8B030D-6E8A-4147-A177-3AD203B41FA5}">
                      <a16:colId xmlns:a16="http://schemas.microsoft.com/office/drawing/2014/main" val="1725914219"/>
                    </a:ext>
                  </a:extLst>
                </a:gridCol>
              </a:tblGrid>
              <a:tr h="400685">
                <a:tc>
                  <a:txBody>
                    <a:bodyPr/>
                    <a:lstStyle/>
                    <a:p>
                      <a:r>
                        <a:rPr lang="pt-BR" dirty="0"/>
                        <a:t>Antes...</a:t>
                      </a:r>
                    </a:p>
                  </a:txBody>
                  <a:tcPr/>
                </a:tc>
                <a:extLst>
                  <a:ext uri="{0D108BD9-81ED-4DB2-BD59-A6C34878D82A}">
                    <a16:rowId xmlns:a16="http://schemas.microsoft.com/office/drawing/2014/main" val="804921440"/>
                  </a:ext>
                </a:extLst>
              </a:tr>
              <a:tr h="400685">
                <a:tc>
                  <a:txBody>
                    <a:bodyPr/>
                    <a:lstStyle/>
                    <a:p>
                      <a:r>
                        <a:rPr lang="pt-BR" dirty="0"/>
                        <a:t>Lei nº 12.846/2013 – Lei Anticorrupção</a:t>
                      </a:r>
                    </a:p>
                  </a:txBody>
                  <a:tcPr/>
                </a:tc>
                <a:extLst>
                  <a:ext uri="{0D108BD9-81ED-4DB2-BD59-A6C34878D82A}">
                    <a16:rowId xmlns:a16="http://schemas.microsoft.com/office/drawing/2014/main" val="3765194072"/>
                  </a:ext>
                </a:extLst>
              </a:tr>
              <a:tr h="400685">
                <a:tc>
                  <a:txBody>
                    <a:bodyPr/>
                    <a:lstStyle/>
                    <a:p>
                      <a:r>
                        <a:rPr lang="pt-BR" dirty="0"/>
                        <a:t>Lei nº 13.303/2016 – Estatuto Jurídico das Estatais</a:t>
                      </a:r>
                    </a:p>
                  </a:txBody>
                  <a:tcPr/>
                </a:tc>
                <a:extLst>
                  <a:ext uri="{0D108BD9-81ED-4DB2-BD59-A6C34878D82A}">
                    <a16:rowId xmlns:a16="http://schemas.microsoft.com/office/drawing/2014/main" val="2306621052"/>
                  </a:ext>
                </a:extLst>
              </a:tr>
              <a:tr h="400685">
                <a:tc>
                  <a:txBody>
                    <a:bodyPr/>
                    <a:lstStyle/>
                    <a:p>
                      <a:r>
                        <a:rPr lang="pt-BR" dirty="0"/>
                        <a:t>Portaria Interministerial nº 424/2016</a:t>
                      </a:r>
                    </a:p>
                  </a:txBody>
                  <a:tcPr/>
                </a:tc>
                <a:extLst>
                  <a:ext uri="{0D108BD9-81ED-4DB2-BD59-A6C34878D82A}">
                    <a16:rowId xmlns:a16="http://schemas.microsoft.com/office/drawing/2014/main" val="2626393696"/>
                  </a:ext>
                </a:extLst>
              </a:tr>
              <a:tr h="400685">
                <a:tc>
                  <a:txBody>
                    <a:bodyPr/>
                    <a:lstStyle/>
                    <a:p>
                      <a:r>
                        <a:rPr lang="pt-BR" dirty="0"/>
                        <a:t>Portaria nº 57/2019 – CGU – </a:t>
                      </a:r>
                      <a:r>
                        <a:rPr lang="pt-BR" dirty="0" err="1"/>
                        <a:t>Prog</a:t>
                      </a:r>
                      <a:r>
                        <a:rPr lang="pt-BR" dirty="0"/>
                        <a:t>. Integridade</a:t>
                      </a:r>
                    </a:p>
                  </a:txBody>
                  <a:tcPr/>
                </a:tc>
                <a:extLst>
                  <a:ext uri="{0D108BD9-81ED-4DB2-BD59-A6C34878D82A}">
                    <a16:rowId xmlns:a16="http://schemas.microsoft.com/office/drawing/2014/main" val="2308103645"/>
                  </a:ext>
                </a:extLst>
              </a:tr>
              <a:tr h="4006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dirty="0"/>
                        <a:t>Resolução nº 279/2013, Com. Nac. Seg. Privados</a:t>
                      </a:r>
                    </a:p>
                  </a:txBody>
                  <a:tcPr/>
                </a:tc>
                <a:extLst>
                  <a:ext uri="{0D108BD9-81ED-4DB2-BD59-A6C34878D82A}">
                    <a16:rowId xmlns:a16="http://schemas.microsoft.com/office/drawing/2014/main" val="3487754055"/>
                  </a:ext>
                </a:extLst>
              </a:tr>
              <a:tr h="4006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dirty="0"/>
                        <a:t>Resolução nº 323/2013 – ANS</a:t>
                      </a:r>
                    </a:p>
                  </a:txBody>
                  <a:tcPr/>
                </a:tc>
                <a:extLst>
                  <a:ext uri="{0D108BD9-81ED-4DB2-BD59-A6C34878D82A}">
                    <a16:rowId xmlns:a16="http://schemas.microsoft.com/office/drawing/2014/main" val="3594236026"/>
                  </a:ext>
                </a:extLst>
              </a:tr>
              <a:tr h="4006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dirty="0"/>
                        <a:t>Resolução nº 4.433/2015 – Com. Monetário Nac.</a:t>
                      </a:r>
                    </a:p>
                  </a:txBody>
                  <a:tcPr/>
                </a:tc>
                <a:extLst>
                  <a:ext uri="{0D108BD9-81ED-4DB2-BD59-A6C34878D82A}">
                    <a16:rowId xmlns:a16="http://schemas.microsoft.com/office/drawing/2014/main" val="3269717893"/>
                  </a:ext>
                </a:extLst>
              </a:tr>
            </a:tbl>
          </a:graphicData>
        </a:graphic>
      </p:graphicFrame>
      <p:graphicFrame>
        <p:nvGraphicFramePr>
          <p:cNvPr id="7" name="Tabela 6">
            <a:extLst>
              <a:ext uri="{FF2B5EF4-FFF2-40B4-BE49-F238E27FC236}">
                <a16:creationId xmlns:a16="http://schemas.microsoft.com/office/drawing/2014/main" id="{E2CA506C-F9C6-4573-8F4E-CA597084DB10}"/>
              </a:ext>
            </a:extLst>
          </p:cNvPr>
          <p:cNvGraphicFramePr>
            <a:graphicFrameLocks noGrp="1"/>
          </p:cNvGraphicFramePr>
          <p:nvPr>
            <p:extLst>
              <p:ext uri="{D42A27DB-BD31-4B8C-83A1-F6EECF244321}">
                <p14:modId xmlns:p14="http://schemas.microsoft.com/office/powerpoint/2010/main" val="4278990371"/>
              </p:ext>
            </p:extLst>
          </p:nvPr>
        </p:nvGraphicFramePr>
        <p:xfrm>
          <a:off x="6392333" y="3330784"/>
          <a:ext cx="4447822" cy="3205480"/>
        </p:xfrm>
        <a:graphic>
          <a:graphicData uri="http://schemas.openxmlformats.org/drawingml/2006/table">
            <a:tbl>
              <a:tblPr firstRow="1" bandRow="1">
                <a:tableStyleId>{5C22544A-7EE6-4342-B048-85BDC9FD1C3A}</a:tableStyleId>
              </a:tblPr>
              <a:tblGrid>
                <a:gridCol w="4447822">
                  <a:extLst>
                    <a:ext uri="{9D8B030D-6E8A-4147-A177-3AD203B41FA5}">
                      <a16:colId xmlns:a16="http://schemas.microsoft.com/office/drawing/2014/main" val="1725914219"/>
                    </a:ext>
                  </a:extLst>
                </a:gridCol>
              </a:tblGrid>
              <a:tr h="370840">
                <a:tc>
                  <a:txBody>
                    <a:bodyPr/>
                    <a:lstStyle/>
                    <a:p>
                      <a:r>
                        <a:rPr lang="pt-BR" dirty="0"/>
                        <a:t>Na atualidade...</a:t>
                      </a:r>
                    </a:p>
                  </a:txBody>
                  <a:tcPr/>
                </a:tc>
                <a:extLst>
                  <a:ext uri="{0D108BD9-81ED-4DB2-BD59-A6C34878D82A}">
                    <a16:rowId xmlns:a16="http://schemas.microsoft.com/office/drawing/2014/main" val="804921440"/>
                  </a:ext>
                </a:extLst>
              </a:tr>
              <a:tr h="370840">
                <a:tc>
                  <a:txBody>
                    <a:bodyPr/>
                    <a:lstStyle/>
                    <a:p>
                      <a:pPr algn="just"/>
                      <a:r>
                        <a:rPr lang="pt-BR" sz="1800" b="0" i="0" kern="1200" dirty="0">
                          <a:solidFill>
                            <a:schemeClr val="dk1"/>
                          </a:solidFill>
                          <a:effectLst/>
                          <a:latin typeface="+mn-lt"/>
                          <a:ea typeface="+mn-ea"/>
                          <a:cs typeface="+mn-cs"/>
                        </a:rPr>
                        <a:t>A </a:t>
                      </a:r>
                      <a:r>
                        <a:rPr lang="pt-BR" sz="1800" b="1" i="0" kern="1200" dirty="0">
                          <a:solidFill>
                            <a:schemeClr val="dk1"/>
                          </a:solidFill>
                          <a:effectLst/>
                          <a:latin typeface="+mn-lt"/>
                          <a:ea typeface="+mn-ea"/>
                          <a:cs typeface="+mn-cs"/>
                        </a:rPr>
                        <a:t>União</a:t>
                      </a:r>
                      <a:r>
                        <a:rPr lang="pt-BR" sz="1800" b="0" i="0" kern="1200" dirty="0">
                          <a:solidFill>
                            <a:schemeClr val="dk1"/>
                          </a:solidFill>
                          <a:effectLst/>
                          <a:latin typeface="+mn-lt"/>
                          <a:ea typeface="+mn-ea"/>
                          <a:cs typeface="+mn-cs"/>
                        </a:rPr>
                        <a:t>, os </a:t>
                      </a:r>
                      <a:r>
                        <a:rPr lang="pt-BR" sz="1800" b="1" i="0" kern="1200" dirty="0">
                          <a:solidFill>
                            <a:schemeClr val="dk1"/>
                          </a:solidFill>
                          <a:effectLst/>
                          <a:latin typeface="+mn-lt"/>
                          <a:ea typeface="+mn-ea"/>
                          <a:cs typeface="+mn-cs"/>
                        </a:rPr>
                        <a:t>Estados,</a:t>
                      </a:r>
                      <a:r>
                        <a:rPr lang="pt-BR" sz="1800" b="0" i="0" kern="1200" dirty="0">
                          <a:solidFill>
                            <a:schemeClr val="dk1"/>
                          </a:solidFill>
                          <a:effectLst/>
                          <a:latin typeface="+mn-lt"/>
                          <a:ea typeface="+mn-ea"/>
                          <a:cs typeface="+mn-cs"/>
                        </a:rPr>
                        <a:t> o </a:t>
                      </a:r>
                      <a:r>
                        <a:rPr lang="pt-BR" sz="1800" b="1" i="0" kern="1200" dirty="0">
                          <a:solidFill>
                            <a:schemeClr val="dk1"/>
                          </a:solidFill>
                          <a:effectLst/>
                          <a:latin typeface="+mn-lt"/>
                          <a:ea typeface="+mn-ea"/>
                          <a:cs typeface="+mn-cs"/>
                        </a:rPr>
                        <a:t>Distrito Federal</a:t>
                      </a:r>
                      <a:r>
                        <a:rPr lang="pt-BR" sz="1800" b="0" i="0" kern="1200" dirty="0">
                          <a:solidFill>
                            <a:schemeClr val="dk1"/>
                          </a:solidFill>
                          <a:effectLst/>
                          <a:latin typeface="+mn-lt"/>
                          <a:ea typeface="+mn-ea"/>
                          <a:cs typeface="+mn-cs"/>
                        </a:rPr>
                        <a:t> e os </a:t>
                      </a:r>
                      <a:r>
                        <a:rPr lang="pt-BR" sz="1800" b="1" i="0" kern="1200" dirty="0">
                          <a:solidFill>
                            <a:schemeClr val="dk1"/>
                          </a:solidFill>
                          <a:effectLst/>
                          <a:latin typeface="+mn-lt"/>
                          <a:ea typeface="+mn-ea"/>
                          <a:cs typeface="+mn-cs"/>
                        </a:rPr>
                        <a:t>Municípios</a:t>
                      </a:r>
                      <a:r>
                        <a:rPr lang="pt-BR" sz="1800" b="0" i="0" kern="1200" dirty="0">
                          <a:solidFill>
                            <a:schemeClr val="dk1"/>
                          </a:solidFill>
                          <a:effectLst/>
                          <a:latin typeface="+mn-lt"/>
                          <a:ea typeface="+mn-ea"/>
                          <a:cs typeface="+mn-cs"/>
                        </a:rPr>
                        <a:t> </a:t>
                      </a:r>
                      <a:r>
                        <a:rPr lang="pt-BR" sz="1800" b="0" i="0" kern="1200" dirty="0">
                          <a:solidFill>
                            <a:srgbClr val="FF0000"/>
                          </a:solidFill>
                          <a:effectLst/>
                          <a:latin typeface="+mn-lt"/>
                          <a:ea typeface="+mn-ea"/>
                          <a:cs typeface="+mn-cs"/>
                        </a:rPr>
                        <a:t>e</a:t>
                      </a:r>
                      <a:r>
                        <a:rPr lang="pt-BR" sz="1800" b="0" i="0" kern="1200" dirty="0">
                          <a:solidFill>
                            <a:schemeClr val="dk1"/>
                          </a:solidFill>
                          <a:effectLst/>
                          <a:latin typeface="+mn-lt"/>
                          <a:ea typeface="+mn-ea"/>
                          <a:cs typeface="+mn-cs"/>
                        </a:rPr>
                        <a:t> </a:t>
                      </a:r>
                      <a:r>
                        <a:rPr lang="pt-BR" sz="1800" b="0" i="0" kern="1200" dirty="0">
                          <a:solidFill>
                            <a:srgbClr val="FF0000"/>
                          </a:solidFill>
                          <a:effectLst/>
                          <a:latin typeface="+mn-lt"/>
                          <a:ea typeface="+mn-ea"/>
                          <a:cs typeface="+mn-cs"/>
                        </a:rPr>
                        <a:t>suas</a:t>
                      </a:r>
                      <a:r>
                        <a:rPr lang="pt-BR" sz="1800" b="0" i="0" kern="1200" dirty="0">
                          <a:solidFill>
                            <a:schemeClr val="dk1"/>
                          </a:solidFill>
                          <a:effectLst/>
                          <a:latin typeface="+mn-lt"/>
                          <a:ea typeface="+mn-ea"/>
                          <a:cs typeface="+mn-cs"/>
                        </a:rPr>
                        <a:t> </a:t>
                      </a:r>
                      <a:r>
                        <a:rPr lang="pt-BR" sz="1800" b="1" i="0" kern="1200" dirty="0">
                          <a:solidFill>
                            <a:schemeClr val="dk1"/>
                          </a:solidFill>
                          <a:effectLst/>
                          <a:latin typeface="+mn-lt"/>
                          <a:ea typeface="+mn-ea"/>
                          <a:cs typeface="+mn-cs"/>
                        </a:rPr>
                        <a:t>autarquias e fundações</a:t>
                      </a:r>
                      <a:r>
                        <a:rPr lang="pt-BR" sz="1800" b="0" i="0" kern="1200" dirty="0">
                          <a:solidFill>
                            <a:schemeClr val="dk1"/>
                          </a:solidFill>
                          <a:effectLst/>
                          <a:latin typeface="+mn-lt"/>
                          <a:ea typeface="+mn-ea"/>
                          <a:cs typeface="+mn-cs"/>
                        </a:rPr>
                        <a:t>, </a:t>
                      </a:r>
                      <a:r>
                        <a:rPr lang="pt-BR" sz="1800" b="1" i="0" kern="1200" dirty="0">
                          <a:solidFill>
                            <a:schemeClr val="dk1"/>
                          </a:solidFill>
                          <a:effectLst/>
                          <a:latin typeface="+mn-lt"/>
                          <a:ea typeface="+mn-ea"/>
                          <a:cs typeface="+mn-cs"/>
                        </a:rPr>
                        <a:t>empresas públicas</a:t>
                      </a:r>
                      <a:r>
                        <a:rPr lang="pt-BR" sz="1800" b="0" i="0" kern="1200" dirty="0">
                          <a:solidFill>
                            <a:schemeClr val="dk1"/>
                          </a:solidFill>
                          <a:effectLst/>
                          <a:latin typeface="+mn-lt"/>
                          <a:ea typeface="+mn-ea"/>
                          <a:cs typeface="+mn-cs"/>
                        </a:rPr>
                        <a:t> e </a:t>
                      </a:r>
                      <a:r>
                        <a:rPr lang="pt-BR" sz="1800" b="1" i="0" kern="1200" dirty="0">
                          <a:solidFill>
                            <a:schemeClr val="dk1"/>
                          </a:solidFill>
                          <a:effectLst/>
                          <a:latin typeface="+mn-lt"/>
                          <a:ea typeface="+mn-ea"/>
                          <a:cs typeface="+mn-cs"/>
                        </a:rPr>
                        <a:t>sociedades de economia mista</a:t>
                      </a:r>
                      <a:r>
                        <a:rPr lang="pt-BR" sz="1800" b="0" i="0" kern="1200" dirty="0">
                          <a:solidFill>
                            <a:schemeClr val="dk1"/>
                          </a:solidFill>
                          <a:effectLst/>
                          <a:latin typeface="+mn-lt"/>
                          <a:ea typeface="+mn-ea"/>
                          <a:cs typeface="+mn-cs"/>
                        </a:rPr>
                        <a:t> </a:t>
                      </a:r>
                      <a:r>
                        <a:rPr lang="pt-BR" sz="1800" b="0" i="0" kern="1200" dirty="0">
                          <a:solidFill>
                            <a:srgbClr val="FF0000"/>
                          </a:solidFill>
                          <a:effectLst/>
                          <a:latin typeface="+mn-lt"/>
                          <a:ea typeface="+mn-ea"/>
                          <a:cs typeface="+mn-cs"/>
                        </a:rPr>
                        <a:t>’manterão’ unidade de ouvidoria</a:t>
                      </a:r>
                      <a:r>
                        <a:rPr lang="pt-BR" sz="1800" b="0" i="0" kern="1200" dirty="0">
                          <a:solidFill>
                            <a:schemeClr val="dk1"/>
                          </a:solidFill>
                          <a:effectLst/>
                          <a:latin typeface="+mn-lt"/>
                          <a:ea typeface="+mn-ea"/>
                          <a:cs typeface="+mn-cs"/>
                        </a:rPr>
                        <a:t> ou correição, para assegurar a qualquer pessoa o direito de relatar informações sobre crimes contra a administração pública, ilícitos administrativos ou quaisquer ações ou omissões lesivas ao interesse público.</a:t>
                      </a:r>
                      <a:endParaRPr lang="pt-BR" b="0" dirty="0"/>
                    </a:p>
                  </a:txBody>
                  <a:tcPr/>
                </a:tc>
                <a:extLst>
                  <a:ext uri="{0D108BD9-81ED-4DB2-BD59-A6C34878D82A}">
                    <a16:rowId xmlns:a16="http://schemas.microsoft.com/office/drawing/2014/main" val="1145828856"/>
                  </a:ext>
                </a:extLst>
              </a:tr>
            </a:tbl>
          </a:graphicData>
        </a:graphic>
      </p:graphicFrame>
      <p:graphicFrame>
        <p:nvGraphicFramePr>
          <p:cNvPr id="3" name="Tabela 2">
            <a:extLst>
              <a:ext uri="{FF2B5EF4-FFF2-40B4-BE49-F238E27FC236}">
                <a16:creationId xmlns:a16="http://schemas.microsoft.com/office/drawing/2014/main" id="{9D8AEEB8-67D2-46BE-B950-F844F0F965D6}"/>
              </a:ext>
            </a:extLst>
          </p:cNvPr>
          <p:cNvGraphicFramePr>
            <a:graphicFrameLocks noGrp="1"/>
          </p:cNvGraphicFramePr>
          <p:nvPr>
            <p:extLst>
              <p:ext uri="{D42A27DB-BD31-4B8C-83A1-F6EECF244321}">
                <p14:modId xmlns:p14="http://schemas.microsoft.com/office/powerpoint/2010/main" val="2411810641"/>
              </p:ext>
            </p:extLst>
          </p:nvPr>
        </p:nvGraphicFramePr>
        <p:xfrm>
          <a:off x="1351843" y="1741282"/>
          <a:ext cx="9488312" cy="741680"/>
        </p:xfrm>
        <a:graphic>
          <a:graphicData uri="http://schemas.openxmlformats.org/drawingml/2006/table">
            <a:tbl>
              <a:tblPr firstRow="1" bandRow="1">
                <a:tableStyleId>{5C22544A-7EE6-4342-B048-85BDC9FD1C3A}</a:tableStyleId>
              </a:tblPr>
              <a:tblGrid>
                <a:gridCol w="9488312">
                  <a:extLst>
                    <a:ext uri="{9D8B030D-6E8A-4147-A177-3AD203B41FA5}">
                      <a16:colId xmlns:a16="http://schemas.microsoft.com/office/drawing/2014/main" val="2641358036"/>
                    </a:ext>
                  </a:extLst>
                </a:gridCol>
              </a:tblGrid>
              <a:tr h="370840">
                <a:tc>
                  <a:txBody>
                    <a:bodyPr/>
                    <a:lstStyle/>
                    <a:p>
                      <a:pPr algn="ctr"/>
                      <a:r>
                        <a:rPr lang="pt-BR" b="1" dirty="0">
                          <a:effectLst>
                            <a:outerShdw blurRad="38100" dist="38100" dir="2700000" algn="tl">
                              <a:srgbClr val="000000">
                                <a:alpha val="43137"/>
                              </a:srgbClr>
                            </a:outerShdw>
                          </a:effectLst>
                        </a:rPr>
                        <a:t>NOVO PARADIGMA, NOVO MARCO LEGAL</a:t>
                      </a:r>
                    </a:p>
                  </a:txBody>
                  <a:tcPr/>
                </a:tc>
                <a:extLst>
                  <a:ext uri="{0D108BD9-81ED-4DB2-BD59-A6C34878D82A}">
                    <a16:rowId xmlns:a16="http://schemas.microsoft.com/office/drawing/2014/main" val="281954538"/>
                  </a:ext>
                </a:extLst>
              </a:tr>
              <a:tr h="370840">
                <a:tc>
                  <a:txBody>
                    <a:bodyPr/>
                    <a:lstStyle/>
                    <a:p>
                      <a:pPr algn="ctr"/>
                      <a:r>
                        <a:rPr lang="pt-BR" b="1" dirty="0">
                          <a:solidFill>
                            <a:srgbClr val="FF0000"/>
                          </a:solidFill>
                          <a:effectLst/>
                        </a:rPr>
                        <a:t>Lei nº 13.608</a:t>
                      </a:r>
                      <a:r>
                        <a:rPr lang="pt-BR" b="1" dirty="0">
                          <a:effectLst/>
                        </a:rPr>
                        <a:t>, de 10 de janeiro de 2018, </a:t>
                      </a:r>
                      <a:r>
                        <a:rPr lang="pt-BR" b="1" dirty="0">
                          <a:solidFill>
                            <a:srgbClr val="FF0000"/>
                          </a:solidFill>
                          <a:effectLst>
                            <a:outerShdw blurRad="38100" dist="38100" dir="2700000" algn="tl">
                              <a:srgbClr val="000000">
                                <a:alpha val="43137"/>
                              </a:srgbClr>
                            </a:outerShdw>
                          </a:effectLst>
                        </a:rPr>
                        <a:t>alterada</a:t>
                      </a:r>
                      <a:r>
                        <a:rPr lang="pt-BR" b="1" dirty="0">
                          <a:effectLst/>
                        </a:rPr>
                        <a:t> pela </a:t>
                      </a:r>
                      <a:r>
                        <a:rPr lang="pt-BR" b="1" dirty="0">
                          <a:solidFill>
                            <a:srgbClr val="FF0000"/>
                          </a:solidFill>
                          <a:effectLst/>
                        </a:rPr>
                        <a:t>Lei nº 13.964</a:t>
                      </a:r>
                      <a:r>
                        <a:rPr lang="pt-BR" b="1" dirty="0">
                          <a:effectLst/>
                        </a:rPr>
                        <a:t>, de 24 de dezembro de 2019</a:t>
                      </a:r>
                    </a:p>
                  </a:txBody>
                  <a:tcPr/>
                </a:tc>
                <a:extLst>
                  <a:ext uri="{0D108BD9-81ED-4DB2-BD59-A6C34878D82A}">
                    <a16:rowId xmlns:a16="http://schemas.microsoft.com/office/drawing/2014/main" val="4182400460"/>
                  </a:ext>
                </a:extLst>
              </a:tr>
            </a:tbl>
          </a:graphicData>
        </a:graphic>
      </p:graphicFrame>
      <p:graphicFrame>
        <p:nvGraphicFramePr>
          <p:cNvPr id="8" name="Tabela 7">
            <a:extLst>
              <a:ext uri="{FF2B5EF4-FFF2-40B4-BE49-F238E27FC236}">
                <a16:creationId xmlns:a16="http://schemas.microsoft.com/office/drawing/2014/main" id="{818E9A61-4FF3-45B8-BE58-AC17E0C54CFC}"/>
              </a:ext>
            </a:extLst>
          </p:cNvPr>
          <p:cNvGraphicFramePr>
            <a:graphicFrameLocks noGrp="1"/>
          </p:cNvGraphicFramePr>
          <p:nvPr>
            <p:extLst>
              <p:ext uri="{D42A27DB-BD31-4B8C-83A1-F6EECF244321}">
                <p14:modId xmlns:p14="http://schemas.microsoft.com/office/powerpoint/2010/main" val="3051362805"/>
              </p:ext>
            </p:extLst>
          </p:nvPr>
        </p:nvGraphicFramePr>
        <p:xfrm>
          <a:off x="1868309" y="2721453"/>
          <a:ext cx="8455379" cy="370840"/>
        </p:xfrm>
        <a:graphic>
          <a:graphicData uri="http://schemas.openxmlformats.org/drawingml/2006/table">
            <a:tbl>
              <a:tblPr firstRow="1" bandRow="1">
                <a:tableStyleId>{5C22544A-7EE6-4342-B048-85BDC9FD1C3A}</a:tableStyleId>
              </a:tblPr>
              <a:tblGrid>
                <a:gridCol w="8455379">
                  <a:extLst>
                    <a:ext uri="{9D8B030D-6E8A-4147-A177-3AD203B41FA5}">
                      <a16:colId xmlns:a16="http://schemas.microsoft.com/office/drawing/2014/main" val="1375251904"/>
                    </a:ext>
                  </a:extLst>
                </a:gridCol>
              </a:tblGrid>
              <a:tr h="370840">
                <a:tc>
                  <a:txBody>
                    <a:bodyPr/>
                    <a:lstStyle/>
                    <a:p>
                      <a:r>
                        <a:rPr lang="pt-BR" dirty="0"/>
                        <a:t>É uma </a:t>
                      </a:r>
                      <a:r>
                        <a:rPr lang="pt-BR" dirty="0">
                          <a:effectLst>
                            <a:outerShdw blurRad="38100" dist="38100" dir="2700000" algn="tl">
                              <a:srgbClr val="000000">
                                <a:alpha val="43137"/>
                              </a:srgbClr>
                            </a:outerShdw>
                          </a:effectLst>
                        </a:rPr>
                        <a:t>Lei NACIONAL</a:t>
                      </a:r>
                      <a:r>
                        <a:rPr lang="pt-BR" dirty="0"/>
                        <a:t>, portanto, se aplica: União, estados, Distrito Federal e municípios</a:t>
                      </a:r>
                    </a:p>
                  </a:txBody>
                  <a:tcPr/>
                </a:tc>
                <a:extLst>
                  <a:ext uri="{0D108BD9-81ED-4DB2-BD59-A6C34878D82A}">
                    <a16:rowId xmlns:a16="http://schemas.microsoft.com/office/drawing/2014/main" val="1267569508"/>
                  </a:ext>
                </a:extLst>
              </a:tr>
            </a:tbl>
          </a:graphicData>
        </a:graphic>
      </p:graphicFrame>
    </p:spTree>
    <p:extLst>
      <p:ext uri="{BB962C8B-B14F-4D97-AF65-F5344CB8AC3E}">
        <p14:creationId xmlns:p14="http://schemas.microsoft.com/office/powerpoint/2010/main" val="8111792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TextShape 2"/>
          <p:cNvSpPr txBox="1"/>
          <p:nvPr/>
        </p:nvSpPr>
        <p:spPr>
          <a:xfrm>
            <a:off x="5606902" y="1635162"/>
            <a:ext cx="5518298" cy="4778338"/>
          </a:xfrm>
          <a:prstGeom prst="rect">
            <a:avLst/>
          </a:prstGeom>
          <a:noFill/>
          <a:ln>
            <a:noFill/>
          </a:ln>
        </p:spPr>
        <p:txBody>
          <a:bodyPr/>
          <a:lstStyle/>
          <a:p>
            <a:pPr algn="just">
              <a:spcBef>
                <a:spcPts val="600"/>
              </a:spcBef>
            </a:pPr>
            <a:r>
              <a:rPr lang="pt-BR" sz="2400" spc="-1" dirty="0">
                <a:solidFill>
                  <a:srgbClr val="1F4E79"/>
                </a:solidFill>
                <a:uFill>
                  <a:solidFill>
                    <a:srgbClr val="FFFFFF"/>
                  </a:solidFill>
                </a:uFill>
                <a:latin typeface="Calibri"/>
              </a:rPr>
              <a:t>Determina aos órgãos e entidades do </a:t>
            </a:r>
            <a:r>
              <a:rPr lang="pt-BR" sz="2400" b="1" spc="-1" dirty="0">
                <a:solidFill>
                  <a:srgbClr val="1F4E79"/>
                </a:solidFill>
                <a:uFill>
                  <a:solidFill>
                    <a:srgbClr val="FFFFFF"/>
                  </a:solidFill>
                </a:uFill>
                <a:latin typeface="Calibri"/>
              </a:rPr>
              <a:t>Poder Executivo Federal</a:t>
            </a:r>
            <a:r>
              <a:rPr lang="pt-BR" sz="2400" spc="-1" dirty="0">
                <a:solidFill>
                  <a:srgbClr val="1F4E79"/>
                </a:solidFill>
                <a:uFill>
                  <a:solidFill>
                    <a:srgbClr val="FFFFFF"/>
                  </a:solidFill>
                </a:uFill>
                <a:latin typeface="Calibri"/>
              </a:rPr>
              <a:t> a instituírem Programas de Integridade. </a:t>
            </a:r>
          </a:p>
          <a:p>
            <a:pPr algn="just">
              <a:spcBef>
                <a:spcPts val="600"/>
              </a:spcBef>
            </a:pPr>
            <a:endParaRPr lang="pt-BR" sz="2400" spc="-1" dirty="0">
              <a:solidFill>
                <a:srgbClr val="1F4E79"/>
              </a:solidFill>
              <a:uFill>
                <a:solidFill>
                  <a:srgbClr val="FFFFFF"/>
                </a:solidFill>
              </a:uFill>
              <a:latin typeface="Calibri"/>
            </a:endParaRPr>
          </a:p>
          <a:p>
            <a:pPr algn="just">
              <a:spcBef>
                <a:spcPts val="600"/>
              </a:spcBef>
            </a:pPr>
            <a:endParaRPr lang="pt-BR" sz="2400" spc="-1" dirty="0">
              <a:solidFill>
                <a:srgbClr val="1F4E79"/>
              </a:solidFill>
              <a:uFill>
                <a:solidFill>
                  <a:srgbClr val="FFFFFF"/>
                </a:solidFill>
              </a:uFill>
              <a:latin typeface="Calibri"/>
            </a:endParaRPr>
          </a:p>
          <a:p>
            <a:pPr algn="just">
              <a:spcBef>
                <a:spcPts val="600"/>
              </a:spcBef>
            </a:pPr>
            <a:r>
              <a:rPr lang="pt-BR" sz="2400" b="1" spc="-1" dirty="0">
                <a:solidFill>
                  <a:srgbClr val="1F4E79"/>
                </a:solidFill>
                <a:uFill>
                  <a:solidFill>
                    <a:srgbClr val="FFFFFF"/>
                  </a:solidFill>
                </a:uFill>
                <a:latin typeface="Calibri"/>
              </a:rPr>
              <a:t>Programa de Integridade</a:t>
            </a:r>
            <a:r>
              <a:rPr lang="pt-BR" sz="2400" spc="-1" dirty="0">
                <a:solidFill>
                  <a:srgbClr val="1F4E79"/>
                </a:solidFill>
                <a:uFill>
                  <a:solidFill>
                    <a:srgbClr val="FFFFFF"/>
                  </a:solidFill>
                </a:uFill>
                <a:latin typeface="Calibri"/>
              </a:rPr>
              <a:t>: conjunto estruturado de medidas institucionais voltadas para a prevenção, </a:t>
            </a:r>
            <a:r>
              <a:rPr lang="pt-BR" sz="2400" u="sng" spc="-1" dirty="0">
                <a:solidFill>
                  <a:srgbClr val="1F4E79"/>
                </a:solidFill>
                <a:uFill>
                  <a:solidFill>
                    <a:srgbClr val="FFFFFF"/>
                  </a:solidFill>
                </a:uFill>
                <a:latin typeface="Calibri"/>
              </a:rPr>
              <a:t>detecção</a:t>
            </a:r>
            <a:r>
              <a:rPr lang="pt-BR" sz="2400" spc="-1" dirty="0">
                <a:solidFill>
                  <a:srgbClr val="1F4E79"/>
                </a:solidFill>
                <a:uFill>
                  <a:solidFill>
                    <a:srgbClr val="FFFFFF"/>
                  </a:solidFill>
                </a:uFill>
                <a:latin typeface="Calibri"/>
              </a:rPr>
              <a:t>, punição e remediação de práticas de corrupção, fraudes, irregularidades e desvios ético e de conduta.</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10" name="TextShape 1">
            <a:extLst>
              <a:ext uri="{FF2B5EF4-FFF2-40B4-BE49-F238E27FC236}">
                <a16:creationId xmlns:a16="http://schemas.microsoft.com/office/drawing/2014/main" id="{B948E338-790B-3148-A3AB-7F3A1EE471CD}"/>
              </a:ext>
            </a:extLst>
          </p:cNvPr>
          <p:cNvSpPr txBox="1"/>
          <p:nvPr/>
        </p:nvSpPr>
        <p:spPr>
          <a:xfrm>
            <a:off x="0" y="1052816"/>
            <a:ext cx="3519377" cy="582346"/>
          </a:xfrm>
          <a:prstGeom prst="rect">
            <a:avLst/>
          </a:prstGeom>
          <a:solidFill>
            <a:srgbClr val="C00000"/>
          </a:solidFill>
          <a:ln>
            <a:noFill/>
          </a:ln>
        </p:spPr>
        <p:txBody>
          <a:bodyPr anchor="b"/>
          <a:lstStyle/>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Entidades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obrigadas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instituir</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canais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denúncia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pic>
        <p:nvPicPr>
          <p:cNvPr id="2050" name="Picture 2" descr="http://www.cgu.gov.br/assuntos/etica-e-integridade/programa-de-integridade/imagens/Programadeintegridade.png">
            <a:extLst>
              <a:ext uri="{FF2B5EF4-FFF2-40B4-BE49-F238E27FC236}">
                <a16:creationId xmlns:a16="http://schemas.microsoft.com/office/drawing/2014/main" id="{17BFF2F2-C424-4C4F-9E0A-DF777843CB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3438" y="1981200"/>
            <a:ext cx="2781300" cy="2895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Shape 1">
            <a:extLst>
              <a:ext uri="{FF2B5EF4-FFF2-40B4-BE49-F238E27FC236}">
                <a16:creationId xmlns:a16="http://schemas.microsoft.com/office/drawing/2014/main" id="{E5A6F63A-CA81-451A-B691-FD16F67B24DF}"/>
              </a:ext>
            </a:extLst>
          </p:cNvPr>
          <p:cNvSpPr txBox="1"/>
          <p:nvPr/>
        </p:nvSpPr>
        <p:spPr>
          <a:xfrm>
            <a:off x="1283438" y="5222838"/>
            <a:ext cx="2781300" cy="1052816"/>
          </a:xfrm>
          <a:prstGeom prst="rect">
            <a:avLst/>
          </a:prstGeom>
          <a:noFill/>
          <a:ln>
            <a:noFill/>
          </a:ln>
        </p:spPr>
        <p:txBody>
          <a:bodyPr anchor="b"/>
          <a:lstStyle/>
          <a:p>
            <a:pPr>
              <a:lnSpc>
                <a:spcPct val="100000"/>
              </a:lnSpc>
            </a:pPr>
            <a:r>
              <a:rPr lang="pt-BR" sz="1600" b="1" spc="-1" dirty="0">
                <a:solidFill>
                  <a:schemeClr val="accent1">
                    <a:lumMod val="50000"/>
                  </a:schemeClr>
                </a:solidFill>
                <a:uFill>
                  <a:solidFill>
                    <a:srgbClr val="FFFFFF"/>
                  </a:solidFill>
                </a:uFill>
                <a:latin typeface="Calibri"/>
              </a:rPr>
              <a:t>Para mais informações visite o</a:t>
            </a:r>
          </a:p>
          <a:p>
            <a:pPr>
              <a:lnSpc>
                <a:spcPct val="100000"/>
              </a:lnSpc>
            </a:pPr>
            <a:r>
              <a:rPr lang="pt-BR" sz="1600" b="1" spc="-1" dirty="0">
                <a:solidFill>
                  <a:schemeClr val="accent1">
                    <a:lumMod val="50000"/>
                  </a:schemeClr>
                </a:solidFill>
                <a:uFill>
                  <a:solidFill>
                    <a:srgbClr val="FFFFFF"/>
                  </a:solidFill>
                </a:uFill>
                <a:latin typeface="Calibri"/>
                <a:cs typeface="Calibri" panose="020F0502020204030204" pitchFamily="34" charset="0"/>
              </a:rPr>
              <a:t>Portal da CGU:  </a:t>
            </a:r>
          </a:p>
          <a:p>
            <a:pPr>
              <a:lnSpc>
                <a:spcPct val="100000"/>
              </a:lnSpc>
            </a:pPr>
            <a:endParaRPr lang="pt-BR" sz="1600" dirty="0">
              <a:hlinkClick r:id="rId3"/>
            </a:endParaRPr>
          </a:p>
          <a:p>
            <a:pPr>
              <a:lnSpc>
                <a:spcPct val="100000"/>
              </a:lnSpc>
            </a:pPr>
            <a:r>
              <a:rPr lang="pt-BR" sz="1600" dirty="0">
                <a:hlinkClick r:id="rId3"/>
              </a:rPr>
              <a:t>http://www.cgu.gov.br/</a:t>
            </a:r>
            <a:endParaRPr lang="en-US" sz="1600" spc="-1" dirty="0">
              <a:solidFill>
                <a:schemeClr val="bg1">
                  <a:lumMod val="50000"/>
                </a:schemeClr>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880537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TextShape 2"/>
          <p:cNvSpPr txBox="1"/>
          <p:nvPr/>
        </p:nvSpPr>
        <p:spPr>
          <a:xfrm>
            <a:off x="5257800" y="1635162"/>
            <a:ext cx="5867400" cy="4651376"/>
          </a:xfrm>
          <a:prstGeom prst="rect">
            <a:avLst/>
          </a:prstGeom>
          <a:noFill/>
          <a:ln>
            <a:noFill/>
          </a:ln>
        </p:spPr>
        <p:txBody>
          <a:bodyPr/>
          <a:lstStyle/>
          <a:p>
            <a:pPr algn="just">
              <a:spcBef>
                <a:spcPts val="600"/>
              </a:spcBef>
            </a:pPr>
            <a:r>
              <a:rPr lang="pt-BR" dirty="0">
                <a:solidFill>
                  <a:schemeClr val="accent1">
                    <a:lumMod val="50000"/>
                  </a:schemeClr>
                </a:solidFill>
              </a:rPr>
              <a:t>PORTARIA Nº 57, DE 4 DE JANEIRO DE 2019</a:t>
            </a:r>
          </a:p>
          <a:p>
            <a:pPr algn="just">
              <a:spcBef>
                <a:spcPts val="600"/>
              </a:spcBef>
            </a:pPr>
            <a:endParaRPr lang="pt-BR" dirty="0">
              <a:solidFill>
                <a:schemeClr val="accent1">
                  <a:lumMod val="50000"/>
                </a:schemeClr>
              </a:solidFill>
            </a:endParaRPr>
          </a:p>
          <a:p>
            <a:pPr algn="just">
              <a:spcBef>
                <a:spcPts val="600"/>
              </a:spcBef>
            </a:pPr>
            <a:r>
              <a:rPr lang="pt-BR" dirty="0">
                <a:solidFill>
                  <a:schemeClr val="accent1">
                    <a:lumMod val="50000"/>
                  </a:schemeClr>
                </a:solidFill>
              </a:rPr>
              <a:t>Art. 6º Para o cumprimento do disposto no inciso II do art. 5º desta Portaria, os órgãos e as entidades </a:t>
            </a:r>
            <a:r>
              <a:rPr lang="pt-BR" u="sng" dirty="0">
                <a:solidFill>
                  <a:schemeClr val="accent1">
                    <a:lumMod val="50000"/>
                  </a:schemeClr>
                </a:solidFill>
              </a:rPr>
              <a:t>deverão atribuir a unidades novas ou já existentes as competências correspondentes aos seguintes processos e funções</a:t>
            </a:r>
            <a:r>
              <a:rPr lang="pt-BR" dirty="0">
                <a:solidFill>
                  <a:schemeClr val="accent1">
                    <a:lumMod val="50000"/>
                  </a:schemeClr>
                </a:solidFill>
              </a:rPr>
              <a:t>:</a:t>
            </a:r>
          </a:p>
          <a:p>
            <a:pPr algn="just">
              <a:spcBef>
                <a:spcPts val="600"/>
              </a:spcBef>
            </a:pPr>
            <a:endParaRPr lang="pt-BR" dirty="0">
              <a:solidFill>
                <a:schemeClr val="accent1">
                  <a:lumMod val="50000"/>
                </a:schemeClr>
              </a:solidFill>
            </a:endParaRPr>
          </a:p>
          <a:p>
            <a:pPr algn="just">
              <a:spcBef>
                <a:spcPts val="600"/>
              </a:spcBef>
            </a:pPr>
            <a:endParaRPr lang="pt-BR" dirty="0">
              <a:solidFill>
                <a:schemeClr val="accent1">
                  <a:lumMod val="50000"/>
                </a:schemeClr>
              </a:solidFill>
            </a:endParaRPr>
          </a:p>
          <a:p>
            <a:pPr algn="just">
              <a:spcBef>
                <a:spcPts val="600"/>
              </a:spcBef>
            </a:pPr>
            <a:r>
              <a:rPr lang="pt-BR" dirty="0">
                <a:solidFill>
                  <a:schemeClr val="accent1">
                    <a:lumMod val="50000"/>
                  </a:schemeClr>
                </a:solidFill>
              </a:rPr>
              <a:t>IV - </a:t>
            </a:r>
            <a:r>
              <a:rPr lang="pt-BR" b="1" dirty="0">
                <a:solidFill>
                  <a:schemeClr val="accent1">
                    <a:lumMod val="50000"/>
                  </a:schemeClr>
                </a:solidFill>
              </a:rPr>
              <a:t>tratamento de denúncias</a:t>
            </a:r>
            <a:r>
              <a:rPr lang="pt-BR" dirty="0">
                <a:solidFill>
                  <a:schemeClr val="accent1">
                    <a:lumMod val="50000"/>
                  </a:schemeClr>
                </a:solidFill>
              </a:rPr>
              <a:t>, observado, no mínimo, o disposto no Decreto nº 9.492, de 5 de setembro de 2018, na Lei nº 13.460 de 26 de junho de 2017, na Instrução Normativa Conjunta nº 1 da Corregedoria-Geral da União e da </a:t>
            </a:r>
            <a:r>
              <a:rPr lang="pt-BR" dirty="0" err="1">
                <a:solidFill>
                  <a:schemeClr val="accent1">
                    <a:lumMod val="50000"/>
                  </a:schemeClr>
                </a:solidFill>
              </a:rPr>
              <a:t>Ouvidoria-Geral</a:t>
            </a:r>
            <a:r>
              <a:rPr lang="pt-BR" dirty="0">
                <a:solidFill>
                  <a:schemeClr val="accent1">
                    <a:lumMod val="50000"/>
                  </a:schemeClr>
                </a:solidFill>
              </a:rPr>
              <a:t> da União, de 24 de junho de 2014, e na Instrução Normativa nº 1 da </a:t>
            </a:r>
            <a:r>
              <a:rPr lang="pt-BR" dirty="0" err="1">
                <a:solidFill>
                  <a:schemeClr val="accent1">
                    <a:lumMod val="50000"/>
                  </a:schemeClr>
                </a:solidFill>
              </a:rPr>
              <a:t>Ouvidoria-Geral</a:t>
            </a:r>
            <a:r>
              <a:rPr lang="pt-BR" dirty="0">
                <a:solidFill>
                  <a:schemeClr val="accent1">
                    <a:lumMod val="50000"/>
                  </a:schemeClr>
                </a:solidFill>
              </a:rPr>
              <a:t> da União, de 05 de novembro de 2014;</a:t>
            </a:r>
            <a:endParaRPr lang="pt-BR" sz="3200" spc="-1" dirty="0">
              <a:solidFill>
                <a:schemeClr val="accent1">
                  <a:lumMod val="50000"/>
                </a:schemeClr>
              </a:solidFill>
              <a:uFill>
                <a:solidFill>
                  <a:srgbClr val="FFFFFF"/>
                </a:solidFill>
              </a:uFill>
              <a:latin typeface="Arial"/>
            </a:endParaRPr>
          </a:p>
        </p:txBody>
      </p:sp>
      <p:sp>
        <p:nvSpPr>
          <p:cNvPr id="9" name="TextShape 1">
            <a:extLst>
              <a:ext uri="{FF2B5EF4-FFF2-40B4-BE49-F238E27FC236}">
                <a16:creationId xmlns:a16="http://schemas.microsoft.com/office/drawing/2014/main" id="{24F15A96-6B11-6542-A8D3-BB1759CA7138}"/>
              </a:ext>
            </a:extLst>
          </p:cNvPr>
          <p:cNvSpPr txBox="1"/>
          <p:nvPr/>
        </p:nvSpPr>
        <p:spPr>
          <a:xfrm>
            <a:off x="1092937" y="5074980"/>
            <a:ext cx="2781300" cy="1744330"/>
          </a:xfrm>
          <a:prstGeom prst="rect">
            <a:avLst/>
          </a:prstGeom>
          <a:noFill/>
          <a:ln>
            <a:noFill/>
          </a:ln>
        </p:spPr>
        <p:txBody>
          <a:bodyPr anchor="b"/>
          <a:lstStyle/>
          <a:p>
            <a:pPr algn="just">
              <a:lnSpc>
                <a:spcPct val="100000"/>
              </a:lnSpc>
            </a:pPr>
            <a:r>
              <a:rPr lang="pt-BR" sz="1600" b="1" spc="-1" dirty="0">
                <a:solidFill>
                  <a:schemeClr val="accent1">
                    <a:lumMod val="50000"/>
                  </a:schemeClr>
                </a:solidFill>
                <a:uFill>
                  <a:solidFill>
                    <a:srgbClr val="FFFFFF"/>
                  </a:solidFill>
                </a:uFill>
                <a:latin typeface="Calibri"/>
              </a:rPr>
              <a:t>Fomento à Integridade Pública</a:t>
            </a:r>
          </a:p>
          <a:p>
            <a:pPr algn="just">
              <a:lnSpc>
                <a:spcPct val="100000"/>
              </a:lnSpc>
            </a:pPr>
            <a:endParaRPr lang="pt-BR" sz="1600" b="1" spc="-1" dirty="0">
              <a:solidFill>
                <a:schemeClr val="accent1">
                  <a:lumMod val="50000"/>
                </a:schemeClr>
              </a:solidFill>
              <a:uFill>
                <a:solidFill>
                  <a:srgbClr val="FFFFFF"/>
                </a:solidFill>
              </a:uFill>
              <a:latin typeface="Calibri"/>
              <a:cs typeface="Calibri" panose="020F0502020204030204" pitchFamily="34" charset="0"/>
            </a:endParaRPr>
          </a:p>
          <a:p>
            <a:pPr algn="ctr">
              <a:lnSpc>
                <a:spcPct val="100000"/>
              </a:lnSpc>
            </a:pPr>
            <a:r>
              <a:rPr lang="pt-BR" sz="1600" b="1" spc="-1" dirty="0">
                <a:solidFill>
                  <a:schemeClr val="accent1">
                    <a:lumMod val="50000"/>
                  </a:schemeClr>
                </a:solidFill>
                <a:uFill>
                  <a:solidFill>
                    <a:srgbClr val="FFFFFF"/>
                  </a:solidFill>
                </a:uFill>
                <a:latin typeface="Calibri"/>
                <a:cs typeface="Calibri" panose="020F0502020204030204" pitchFamily="34" charset="0"/>
              </a:rPr>
              <a:t>Uma das diretrizes:</a:t>
            </a:r>
          </a:p>
          <a:p>
            <a:pPr algn="ctr">
              <a:lnSpc>
                <a:spcPct val="100000"/>
              </a:lnSpc>
            </a:pPr>
            <a:r>
              <a:rPr lang="pt-BR" sz="1600" b="1" spc="-1" dirty="0">
                <a:solidFill>
                  <a:schemeClr val="accent1">
                    <a:lumMod val="50000"/>
                  </a:schemeClr>
                </a:solidFill>
                <a:uFill>
                  <a:solidFill>
                    <a:srgbClr val="FFFFFF"/>
                  </a:solidFill>
                </a:uFill>
                <a:latin typeface="Calibri"/>
                <a:cs typeface="Calibri" panose="020F0502020204030204" pitchFamily="34" charset="0"/>
              </a:rPr>
              <a:t>Criação ou atribuição de canais para tratamento de denúncias</a:t>
            </a:r>
          </a:p>
          <a:p>
            <a:pPr algn="ctr">
              <a:lnSpc>
                <a:spcPct val="100000"/>
              </a:lnSpc>
            </a:pPr>
            <a:endParaRPr lang="en-US" sz="1600" spc="-1" dirty="0">
              <a:solidFill>
                <a:schemeClr val="bg1">
                  <a:lumMod val="50000"/>
                </a:schemeClr>
              </a:solidFill>
              <a:uFill>
                <a:solidFill>
                  <a:srgbClr val="FFFFFF"/>
                </a:solidFill>
              </a:uFill>
              <a:latin typeface="Calibri" panose="020F0502020204030204" pitchFamily="34" charset="0"/>
              <a:cs typeface="Calibri" panose="020F0502020204030204" pitchFamily="34" charset="0"/>
            </a:endParaRPr>
          </a:p>
        </p:txBody>
      </p:sp>
      <p:sp>
        <p:nvSpPr>
          <p:cNvPr id="10" name="TextShape 1">
            <a:extLst>
              <a:ext uri="{FF2B5EF4-FFF2-40B4-BE49-F238E27FC236}">
                <a16:creationId xmlns:a16="http://schemas.microsoft.com/office/drawing/2014/main" id="{B948E338-790B-3148-A3AB-7F3A1EE471CD}"/>
              </a:ext>
            </a:extLst>
          </p:cNvPr>
          <p:cNvSpPr txBox="1"/>
          <p:nvPr/>
        </p:nvSpPr>
        <p:spPr>
          <a:xfrm>
            <a:off x="0" y="1061676"/>
            <a:ext cx="3519377" cy="582346"/>
          </a:xfrm>
          <a:prstGeom prst="rect">
            <a:avLst/>
          </a:prstGeom>
          <a:solidFill>
            <a:srgbClr val="C00000"/>
          </a:solidFill>
          <a:ln>
            <a:noFill/>
          </a:ln>
        </p:spPr>
        <p:txBody>
          <a:bodyPr anchor="b"/>
          <a:lstStyle/>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Entidades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obrigadas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instituir</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canais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denúncia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pic>
        <p:nvPicPr>
          <p:cNvPr id="2050" name="Picture 2" descr="http://www.cgu.gov.br/assuntos/etica-e-integridade/programa-de-integridade/imagens/Programadeintegridade.png">
            <a:extLst>
              <a:ext uri="{FF2B5EF4-FFF2-40B4-BE49-F238E27FC236}">
                <a16:creationId xmlns:a16="http://schemas.microsoft.com/office/drawing/2014/main" id="{17BFF2F2-C424-4C4F-9E0A-DF777843CB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937" y="1911701"/>
            <a:ext cx="27813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01712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BF131D69-84CC-8F44-9F21-72C176DF44D9}"/>
              </a:ext>
            </a:extLst>
          </p:cNvPr>
          <p:cNvSpPr/>
          <p:nvPr/>
        </p:nvSpPr>
        <p:spPr>
          <a:xfrm>
            <a:off x="1683488" y="2298356"/>
            <a:ext cx="8825023" cy="461665"/>
          </a:xfrm>
          <a:prstGeom prst="rect">
            <a:avLst/>
          </a:prstGeom>
        </p:spPr>
        <p:txBody>
          <a:bodyPr wrap="square">
            <a:spAutoFit/>
          </a:bodyPr>
          <a:lstStyle/>
          <a:p>
            <a:r>
              <a:rPr lang="pt-BR" sz="2400" b="1" dirty="0">
                <a:solidFill>
                  <a:srgbClr val="3D67A0"/>
                </a:solidFill>
                <a:latin typeface="Calibri" panose="020F0502020204030204" pitchFamily="34" charset="0"/>
                <a:cs typeface="Calibri" panose="020F0502020204030204" pitchFamily="34" charset="0"/>
              </a:rPr>
              <a:t>Manual de Uso da Marca do Governo Federal em Obras (SECOM-PR)</a:t>
            </a:r>
          </a:p>
        </p:txBody>
      </p:sp>
      <p:sp>
        <p:nvSpPr>
          <p:cNvPr id="7" name="TextShape 2">
            <a:extLst>
              <a:ext uri="{FF2B5EF4-FFF2-40B4-BE49-F238E27FC236}">
                <a16:creationId xmlns:a16="http://schemas.microsoft.com/office/drawing/2014/main" id="{2174560A-38CD-634C-AB78-A5D07B0115FF}"/>
              </a:ext>
            </a:extLst>
          </p:cNvPr>
          <p:cNvSpPr txBox="1"/>
          <p:nvPr/>
        </p:nvSpPr>
        <p:spPr>
          <a:xfrm>
            <a:off x="1683488" y="3448924"/>
            <a:ext cx="8579243" cy="1552053"/>
          </a:xfrm>
          <a:prstGeom prst="rect">
            <a:avLst/>
          </a:prstGeom>
          <a:noFill/>
          <a:ln>
            <a:noFill/>
          </a:ln>
        </p:spPr>
        <p:txBody>
          <a:bodyPr/>
          <a:lstStyle/>
          <a:p>
            <a:pPr algn="just">
              <a:lnSpc>
                <a:spcPct val="150000"/>
              </a:lnSpc>
              <a:spcBef>
                <a:spcPts val="1001"/>
              </a:spcBef>
            </a:pPr>
            <a:r>
              <a:rPr lang="pt-BR" sz="2000" b="1" spc="-1" dirty="0">
                <a:solidFill>
                  <a:srgbClr val="1F4E79"/>
                </a:solidFill>
                <a:uFill>
                  <a:solidFill>
                    <a:srgbClr val="FFFFFF"/>
                  </a:solidFill>
                </a:uFill>
                <a:latin typeface="Calibri"/>
              </a:rPr>
              <a:t>Determina a divulgação de contato com a ouvidoria nas placas de obras financiadas pelo governo federal, para que a população possa realizar manifestações sobre a construção.   </a:t>
            </a:r>
            <a:endParaRPr lang="pt-BR" sz="2000" b="1" spc="-1" dirty="0">
              <a:solidFill>
                <a:srgbClr val="000000"/>
              </a:solidFill>
              <a:uFill>
                <a:solidFill>
                  <a:srgbClr val="FFFFFF"/>
                </a:solidFill>
              </a:uFill>
              <a:latin typeface="Arial"/>
            </a:endParaRPr>
          </a:p>
          <a:p>
            <a:pPr algn="just">
              <a:lnSpc>
                <a:spcPct val="150000"/>
              </a:lnSpc>
              <a:spcBef>
                <a:spcPts val="1001"/>
              </a:spcBef>
            </a:pPr>
            <a:r>
              <a:rPr lang="pt-BR" spc="-1" dirty="0">
                <a:solidFill>
                  <a:srgbClr val="1F4E79"/>
                </a:solidFill>
                <a:uFill>
                  <a:solidFill>
                    <a:srgbClr val="FFFFFF"/>
                  </a:solidFill>
                </a:uFill>
                <a:latin typeface="Calibri"/>
              </a:rPr>
              <a:t> </a:t>
            </a:r>
            <a:endParaRPr lang="pt-BR" spc="-1" dirty="0">
              <a:solidFill>
                <a:srgbClr val="000000"/>
              </a:solidFill>
              <a:uFill>
                <a:solidFill>
                  <a:srgbClr val="FFFFFF"/>
                </a:solidFill>
              </a:uFill>
              <a:latin typeface="Arial"/>
            </a:endParaRPr>
          </a:p>
        </p:txBody>
      </p:sp>
      <p:sp>
        <p:nvSpPr>
          <p:cNvPr id="8" name="TextShape 1">
            <a:extLst>
              <a:ext uri="{FF2B5EF4-FFF2-40B4-BE49-F238E27FC236}">
                <a16:creationId xmlns:a16="http://schemas.microsoft.com/office/drawing/2014/main" id="{45FC5D01-56C3-4929-8FD5-8999E7012555}"/>
              </a:ext>
            </a:extLst>
          </p:cNvPr>
          <p:cNvSpPr txBox="1"/>
          <p:nvPr/>
        </p:nvSpPr>
        <p:spPr>
          <a:xfrm>
            <a:off x="-1" y="1268160"/>
            <a:ext cx="3978877" cy="341292"/>
          </a:xfrm>
          <a:prstGeom prst="rect">
            <a:avLst/>
          </a:prstGeom>
          <a:solidFill>
            <a:srgbClr val="C00000"/>
          </a:solidFill>
          <a:ln>
            <a:noFill/>
          </a:ln>
        </p:spPr>
        <p:txBody>
          <a:bodyPr anchor="b"/>
          <a:lstStyle/>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HARMONIZANDO CONCEITOS: OBSERVAÇÃO</a:t>
            </a:r>
          </a:p>
        </p:txBody>
      </p:sp>
    </p:spTree>
    <p:extLst>
      <p:ext uri="{BB962C8B-B14F-4D97-AF65-F5344CB8AC3E}">
        <p14:creationId xmlns:p14="http://schemas.microsoft.com/office/powerpoint/2010/main" val="23594821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EB628523-0FB9-4F1D-B2A6-8AB4C1578E83}"/>
              </a:ext>
            </a:extLst>
          </p:cNvPr>
          <p:cNvPicPr>
            <a:picLocks noChangeAspect="1"/>
          </p:cNvPicPr>
          <p:nvPr/>
        </p:nvPicPr>
        <p:blipFill>
          <a:blip r:embed="rId2"/>
          <a:stretch>
            <a:fillRect/>
          </a:stretch>
        </p:blipFill>
        <p:spPr>
          <a:xfrm>
            <a:off x="1177062" y="824887"/>
            <a:ext cx="9598970" cy="6033113"/>
          </a:xfrm>
          <a:prstGeom prst="rect">
            <a:avLst/>
          </a:prstGeom>
        </p:spPr>
      </p:pic>
      <p:sp>
        <p:nvSpPr>
          <p:cNvPr id="7" name="Seta: para a Direita 6">
            <a:extLst>
              <a:ext uri="{FF2B5EF4-FFF2-40B4-BE49-F238E27FC236}">
                <a16:creationId xmlns:a16="http://schemas.microsoft.com/office/drawing/2014/main" id="{FC1B0984-82DE-4046-A2F1-B8C6EA09FF7B}"/>
              </a:ext>
            </a:extLst>
          </p:cNvPr>
          <p:cNvSpPr/>
          <p:nvPr/>
        </p:nvSpPr>
        <p:spPr>
          <a:xfrm rot="1058676" flipH="1">
            <a:off x="10152421" y="4796891"/>
            <a:ext cx="1419777" cy="577229"/>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1357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áfico 4" descr="Documento">
            <a:extLst>
              <a:ext uri="{FF2B5EF4-FFF2-40B4-BE49-F238E27FC236}">
                <a16:creationId xmlns:a16="http://schemas.microsoft.com/office/drawing/2014/main" id="{FBEE6404-2EBB-A94A-B03C-7AFBEB4924F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61864" y="2627118"/>
            <a:ext cx="1568302" cy="1568302"/>
          </a:xfrm>
          <a:prstGeom prst="rect">
            <a:avLst/>
          </a:prstGeom>
        </p:spPr>
      </p:pic>
      <p:sp>
        <p:nvSpPr>
          <p:cNvPr id="6" name="Retângulo 5">
            <a:extLst>
              <a:ext uri="{FF2B5EF4-FFF2-40B4-BE49-F238E27FC236}">
                <a16:creationId xmlns:a16="http://schemas.microsoft.com/office/drawing/2014/main" id="{E39D7555-EB2C-4A4D-8EC2-6C18FA7AE344}"/>
              </a:ext>
            </a:extLst>
          </p:cNvPr>
          <p:cNvSpPr/>
          <p:nvPr/>
        </p:nvSpPr>
        <p:spPr>
          <a:xfrm>
            <a:off x="4469219" y="4546294"/>
            <a:ext cx="5644726" cy="1323439"/>
          </a:xfrm>
          <a:prstGeom prst="rect">
            <a:avLst/>
          </a:prstGeom>
        </p:spPr>
        <p:txBody>
          <a:bodyPr wrap="square">
            <a:spAutoFit/>
          </a:bodyPr>
          <a:lstStyle/>
          <a:p>
            <a:pPr algn="r"/>
            <a:r>
              <a:rPr lang="pt-BR" sz="4000" dirty="0">
                <a:solidFill>
                  <a:srgbClr val="073763"/>
                </a:solidFill>
                <a:latin typeface="+mj-lt"/>
              </a:rPr>
              <a:t>PRAZOS </a:t>
            </a:r>
          </a:p>
          <a:p>
            <a:pPr algn="r"/>
            <a:r>
              <a:rPr lang="pt-BR" sz="4000" dirty="0">
                <a:solidFill>
                  <a:srgbClr val="073763"/>
                </a:solidFill>
                <a:latin typeface="+mj-lt"/>
              </a:rPr>
              <a:t>APLICÁVEIS</a:t>
            </a:r>
            <a:endParaRPr lang="pt-BR" sz="4000" dirty="0">
              <a:latin typeface="+mj-lt"/>
            </a:endParaRPr>
          </a:p>
        </p:txBody>
      </p:sp>
      <p:sp>
        <p:nvSpPr>
          <p:cNvPr id="4" name="TextShape 1">
            <a:extLst>
              <a:ext uri="{FF2B5EF4-FFF2-40B4-BE49-F238E27FC236}">
                <a16:creationId xmlns:a16="http://schemas.microsoft.com/office/drawing/2014/main" id="{D3A384AA-C197-4ABA-A507-7CD854C8791E}"/>
              </a:ext>
            </a:extLst>
          </p:cNvPr>
          <p:cNvSpPr txBox="1"/>
          <p:nvPr/>
        </p:nvSpPr>
        <p:spPr>
          <a:xfrm>
            <a:off x="1" y="979564"/>
            <a:ext cx="3431822"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HARMONIZANDO ENTENDIMENTOS</a:t>
            </a:r>
          </a:p>
        </p:txBody>
      </p:sp>
    </p:spTree>
    <p:extLst>
      <p:ext uri="{BB962C8B-B14F-4D97-AF65-F5344CB8AC3E}">
        <p14:creationId xmlns:p14="http://schemas.microsoft.com/office/powerpoint/2010/main" val="23482731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ço Reservado para Conteúdo 8"/>
          <p:cNvGraphicFramePr>
            <a:graphicFrameLocks noGrp="1"/>
          </p:cNvGraphicFramePr>
          <p:nvPr>
            <p:extLst>
              <p:ext uri="{D42A27DB-BD31-4B8C-83A1-F6EECF244321}">
                <p14:modId xmlns:p14="http://schemas.microsoft.com/office/powerpoint/2010/main" val="571059078"/>
              </p:ext>
            </p:extLst>
          </p:nvPr>
        </p:nvGraphicFramePr>
        <p:xfrm>
          <a:off x="5998856" y="2904762"/>
          <a:ext cx="5396089" cy="3354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aixaDeTexto 4"/>
          <p:cNvSpPr txBox="1">
            <a:spLocks noChangeArrowheads="1"/>
          </p:cNvSpPr>
          <p:nvPr/>
        </p:nvSpPr>
        <p:spPr bwMode="auto">
          <a:xfrm>
            <a:off x="1800519" y="1546899"/>
            <a:ext cx="8396674" cy="754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lnSpc>
                <a:spcPct val="150000"/>
              </a:lnSpc>
              <a:spcBef>
                <a:spcPts val="1001"/>
              </a:spcBef>
            </a:pPr>
            <a:r>
              <a:rPr lang="pt-BR" altLang="pt-BR" sz="3200" b="1" dirty="0">
                <a:solidFill>
                  <a:schemeClr val="accent1">
                    <a:lumMod val="75000"/>
                  </a:schemeClr>
                </a:solidFill>
                <a:latin typeface="Calibri" panose="020F0502020204030204" pitchFamily="34" charset="0"/>
                <a:cs typeface="Calibri" panose="020F0502020204030204" pitchFamily="34" charset="0"/>
              </a:rPr>
              <a:t>PRAZOS DE ATENDIMENTO – Lei nº 13.460/2017</a:t>
            </a:r>
          </a:p>
        </p:txBody>
      </p:sp>
      <p:sp>
        <p:nvSpPr>
          <p:cNvPr id="6" name="TextShape 1">
            <a:extLst>
              <a:ext uri="{FF2B5EF4-FFF2-40B4-BE49-F238E27FC236}">
                <a16:creationId xmlns:a16="http://schemas.microsoft.com/office/drawing/2014/main" id="{35C17DAB-5B61-4B0C-B171-E239EF97AA86}"/>
              </a:ext>
            </a:extLst>
          </p:cNvPr>
          <p:cNvSpPr txBox="1"/>
          <p:nvPr/>
        </p:nvSpPr>
        <p:spPr>
          <a:xfrm>
            <a:off x="0" y="1090343"/>
            <a:ext cx="3139440" cy="398924"/>
          </a:xfrm>
          <a:prstGeom prst="rect">
            <a:avLst/>
          </a:prstGeom>
          <a:solidFill>
            <a:srgbClr val="C00000"/>
          </a:solidFill>
          <a:ln>
            <a:noFill/>
          </a:ln>
        </p:spPr>
        <p:txBody>
          <a:bodyPr anchor="b"/>
          <a:lstStyle/>
          <a:p>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Denúncia</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Normas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aplicáveis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5" name="Google Shape;130;p21">
            <a:extLst>
              <a:ext uri="{FF2B5EF4-FFF2-40B4-BE49-F238E27FC236}">
                <a16:creationId xmlns:a16="http://schemas.microsoft.com/office/drawing/2014/main" id="{4431C424-F52F-4C13-8A21-5D12D530EEE2}"/>
              </a:ext>
            </a:extLst>
          </p:cNvPr>
          <p:cNvSpPr txBox="1">
            <a:spLocks/>
          </p:cNvSpPr>
          <p:nvPr/>
        </p:nvSpPr>
        <p:spPr>
          <a:xfrm>
            <a:off x="797055" y="2750520"/>
            <a:ext cx="4458697" cy="3663249"/>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pt-BR" sz="2400" b="1" dirty="0">
                <a:solidFill>
                  <a:schemeClr val="tx2"/>
                </a:solidFill>
                <a:ea typeface="Calibri" charset="0"/>
                <a:cs typeface="Calibri" charset="0"/>
              </a:rPr>
              <a:t>PRAZOS DA OUVIDORIA</a:t>
            </a:r>
            <a:endParaRPr lang="pt-BR" sz="2400" b="1" dirty="0"/>
          </a:p>
          <a:p>
            <a:pPr marL="0" indent="0">
              <a:spcBef>
                <a:spcPts val="600"/>
              </a:spcBef>
              <a:buNone/>
            </a:pPr>
            <a:endParaRPr lang="pt-BR" sz="2400" spc="-1" dirty="0">
              <a:solidFill>
                <a:srgbClr val="1F4E79"/>
              </a:solidFill>
              <a:uFill>
                <a:solidFill>
                  <a:srgbClr val="FFFFFF"/>
                </a:solidFill>
              </a:uFill>
            </a:endParaRPr>
          </a:p>
          <a:p>
            <a:pPr marL="0" indent="0">
              <a:spcBef>
                <a:spcPts val="600"/>
              </a:spcBef>
              <a:buNone/>
            </a:pPr>
            <a:r>
              <a:rPr lang="pt-BR" sz="2400" spc="-1" dirty="0">
                <a:solidFill>
                  <a:srgbClr val="1F4E79"/>
                </a:solidFill>
                <a:uFill>
                  <a:solidFill>
                    <a:srgbClr val="FFFFFF"/>
                  </a:solidFill>
                </a:uFill>
              </a:rPr>
              <a:t>30 dias, prorrogáveis por mais 30, </a:t>
            </a:r>
            <a:r>
              <a:rPr lang="pt-BR" sz="2400" spc="-1" dirty="0">
                <a:solidFill>
                  <a:srgbClr val="1F4E79"/>
                </a:solidFill>
                <a:effectLst>
                  <a:outerShdw blurRad="38100" dist="38100" dir="2700000" algn="tl">
                    <a:srgbClr val="000000">
                      <a:alpha val="43137"/>
                    </a:srgbClr>
                  </a:outerShdw>
                </a:effectLst>
                <a:uFill>
                  <a:solidFill>
                    <a:srgbClr val="FFFFFF"/>
                  </a:solidFill>
                </a:uFill>
              </a:rPr>
              <a:t>mediante justificativa</a:t>
            </a:r>
            <a:r>
              <a:rPr lang="pt-BR" sz="2400" spc="-1" dirty="0">
                <a:solidFill>
                  <a:srgbClr val="1F4E79"/>
                </a:solidFill>
                <a:uFill>
                  <a:solidFill>
                    <a:srgbClr val="FFFFFF"/>
                  </a:solidFill>
                </a:uFill>
              </a:rPr>
              <a:t>.</a:t>
            </a:r>
          </a:p>
          <a:p>
            <a:pPr marL="0" indent="0">
              <a:spcBef>
                <a:spcPts val="600"/>
              </a:spcBef>
              <a:buNone/>
            </a:pPr>
            <a:endParaRPr lang="pt-BR" sz="2400" spc="-1" dirty="0">
              <a:solidFill>
                <a:srgbClr val="1F4E79"/>
              </a:solidFill>
              <a:uFill>
                <a:solidFill>
                  <a:srgbClr val="FFFFFF"/>
                </a:solidFill>
              </a:uFill>
            </a:endParaRPr>
          </a:p>
          <a:p>
            <a:pPr marL="0" indent="0">
              <a:spcBef>
                <a:spcPts val="600"/>
              </a:spcBef>
              <a:buNone/>
            </a:pPr>
            <a:r>
              <a:rPr lang="pt-BR" sz="2400" spc="-1" dirty="0">
                <a:solidFill>
                  <a:srgbClr val="1F4E79"/>
                </a:solidFill>
                <a:uFill>
                  <a:solidFill>
                    <a:srgbClr val="FFFFFF"/>
                  </a:solidFill>
                </a:uFill>
              </a:rPr>
              <a:t>Prazos diferenciados: poderão ser menores, de acordo com normativos específicos.</a:t>
            </a:r>
            <a:endParaRPr lang="en" sz="2400" b="1" dirty="0"/>
          </a:p>
        </p:txBody>
      </p:sp>
    </p:spTree>
    <p:extLst>
      <p:ext uri="{BB962C8B-B14F-4D97-AF65-F5344CB8AC3E}">
        <p14:creationId xmlns:p14="http://schemas.microsoft.com/office/powerpoint/2010/main" val="774699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Shape 2">
            <a:extLst>
              <a:ext uri="{FF2B5EF4-FFF2-40B4-BE49-F238E27FC236}">
                <a16:creationId xmlns:a16="http://schemas.microsoft.com/office/drawing/2014/main" id="{DA5A5231-5598-46F4-AAB1-F6DB8125B14E}"/>
              </a:ext>
            </a:extLst>
          </p:cNvPr>
          <p:cNvSpPr txBox="1"/>
          <p:nvPr/>
        </p:nvSpPr>
        <p:spPr>
          <a:xfrm>
            <a:off x="5715949" y="848311"/>
            <a:ext cx="5053629" cy="3338221"/>
          </a:xfrm>
          <a:prstGeom prst="rect">
            <a:avLst/>
          </a:prstGeom>
          <a:noFill/>
          <a:ln>
            <a:noFill/>
          </a:ln>
        </p:spPr>
        <p:txBody>
          <a:bodyPr/>
          <a:lstStyle/>
          <a:p>
            <a:pPr algn="just">
              <a:lnSpc>
                <a:spcPct val="150000"/>
              </a:lnSpc>
              <a:spcBef>
                <a:spcPts val="1001"/>
              </a:spcBef>
            </a:pPr>
            <a:r>
              <a:rPr lang="pt-BR" sz="2000" spc="-1" dirty="0">
                <a:solidFill>
                  <a:srgbClr val="1F4E79"/>
                </a:solidFill>
                <a:uFill>
                  <a:solidFill>
                    <a:srgbClr val="FFFFFF"/>
                  </a:solidFill>
                </a:uFill>
                <a:latin typeface="Calibri"/>
              </a:rPr>
              <a:t>Art. 22. A denúncia recebida pela unidade setorial do Sistema de Ouvidoria do Poder Executivo federal </a:t>
            </a:r>
            <a:r>
              <a:rPr lang="pt-BR" sz="2000" b="1" spc="-1" dirty="0">
                <a:solidFill>
                  <a:srgbClr val="1F4E79"/>
                </a:solidFill>
                <a:uFill>
                  <a:solidFill>
                    <a:srgbClr val="FFFFFF"/>
                  </a:solidFill>
                </a:uFill>
                <a:latin typeface="Calibri"/>
              </a:rPr>
              <a:t>será conhecida na hipótese de conter elementos mínimos descritivos</a:t>
            </a:r>
            <a:r>
              <a:rPr lang="pt-BR" sz="2000" spc="-1" dirty="0">
                <a:solidFill>
                  <a:srgbClr val="1F4E79"/>
                </a:solidFill>
                <a:uFill>
                  <a:solidFill>
                    <a:srgbClr val="FFFFFF"/>
                  </a:solidFill>
                </a:uFill>
                <a:latin typeface="Calibri"/>
              </a:rPr>
              <a:t> de irregularidade ou indícios </a:t>
            </a:r>
            <a:r>
              <a:rPr lang="pt-BR" sz="2000" b="1" spc="-1" dirty="0">
                <a:solidFill>
                  <a:srgbClr val="1F4E79"/>
                </a:solidFill>
                <a:uFill>
                  <a:solidFill>
                    <a:srgbClr val="FFFFFF"/>
                  </a:solidFill>
                </a:uFill>
                <a:latin typeface="Calibri"/>
              </a:rPr>
              <a:t>que permitam a administração pública federal a chegar a tais elementos</a:t>
            </a:r>
            <a:r>
              <a:rPr lang="pt-BR" sz="2000" spc="-1" dirty="0">
                <a:solidFill>
                  <a:srgbClr val="1F4E79"/>
                </a:solidFill>
                <a:uFill>
                  <a:solidFill>
                    <a:srgbClr val="FFFFFF"/>
                  </a:solidFill>
                </a:uFill>
                <a:latin typeface="Calibri"/>
              </a:rPr>
              <a:t>.</a:t>
            </a:r>
            <a:endParaRPr lang="pt-BR" sz="20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5790549D-3A7F-44B9-8856-1B24C0C764B4}"/>
              </a:ext>
            </a:extLst>
          </p:cNvPr>
          <p:cNvSpPr txBox="1"/>
          <p:nvPr/>
        </p:nvSpPr>
        <p:spPr>
          <a:xfrm>
            <a:off x="0" y="1117600"/>
            <a:ext cx="1964267" cy="361244"/>
          </a:xfrm>
          <a:prstGeom prst="rect">
            <a:avLst/>
          </a:prstGeom>
          <a:solidFill>
            <a:srgbClr val="C00000"/>
          </a:solidFill>
          <a:ln>
            <a:noFill/>
          </a:ln>
        </p:spPr>
        <p:txBody>
          <a:bodyPr anchor="b"/>
          <a:lstStyle/>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Denúncia</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prazos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p>
        </p:txBody>
      </p:sp>
      <p:sp>
        <p:nvSpPr>
          <p:cNvPr id="8" name="TextShape 2">
            <a:extLst>
              <a:ext uri="{FF2B5EF4-FFF2-40B4-BE49-F238E27FC236}">
                <a16:creationId xmlns:a16="http://schemas.microsoft.com/office/drawing/2014/main" id="{FE74AEF6-8909-4199-A8AC-C853A351732E}"/>
              </a:ext>
            </a:extLst>
          </p:cNvPr>
          <p:cNvSpPr txBox="1"/>
          <p:nvPr/>
        </p:nvSpPr>
        <p:spPr>
          <a:xfrm>
            <a:off x="515530" y="2227197"/>
            <a:ext cx="3397955" cy="4546134"/>
          </a:xfrm>
          <a:prstGeom prst="rect">
            <a:avLst/>
          </a:prstGeom>
          <a:noFill/>
          <a:ln>
            <a:noFill/>
          </a:ln>
        </p:spPr>
        <p:txBody>
          <a:bodyPr/>
          <a:lstStyle/>
          <a:p>
            <a:pPr>
              <a:lnSpc>
                <a:spcPct val="150000"/>
              </a:lnSpc>
              <a:spcBef>
                <a:spcPts val="1001"/>
              </a:spcBef>
            </a:pPr>
            <a:r>
              <a:rPr lang="pt-BR" sz="2400" b="1" u="sng" spc="-1" dirty="0">
                <a:solidFill>
                  <a:srgbClr val="1F4E79"/>
                </a:solidFill>
                <a:uFill>
                  <a:solidFill>
                    <a:srgbClr val="FFFFFF"/>
                  </a:solidFill>
                </a:uFill>
                <a:latin typeface="Calibri"/>
              </a:rPr>
              <a:t>Decreto nº 9.492/2018 </a:t>
            </a:r>
          </a:p>
          <a:p>
            <a:pPr>
              <a:lnSpc>
                <a:spcPct val="150000"/>
              </a:lnSpc>
              <a:spcBef>
                <a:spcPts val="1001"/>
              </a:spcBef>
            </a:pPr>
            <a:endParaRPr lang="pt-BR" sz="2400" b="1" u="sng" spc="-1" dirty="0">
              <a:solidFill>
                <a:srgbClr val="1F4E79"/>
              </a:solidFill>
              <a:uFill>
                <a:solidFill>
                  <a:srgbClr val="FFFFFF"/>
                </a:solidFill>
              </a:uFill>
              <a:latin typeface="Calibri"/>
            </a:endParaRPr>
          </a:p>
          <a:p>
            <a:pPr marL="342900" indent="-342900" algn="just">
              <a:lnSpc>
                <a:spcPct val="150000"/>
              </a:lnSpc>
              <a:spcBef>
                <a:spcPts val="1001"/>
              </a:spcBef>
              <a:buFont typeface="Wingdings" panose="05000000000000000000" pitchFamily="2" charset="2"/>
              <a:buChar char="ü"/>
            </a:pPr>
            <a:r>
              <a:rPr lang="pt-BR" sz="2000" spc="-1" dirty="0">
                <a:solidFill>
                  <a:srgbClr val="1F4E79"/>
                </a:solidFill>
                <a:uFill>
                  <a:solidFill>
                    <a:srgbClr val="FFFFFF"/>
                  </a:solidFill>
                </a:uFill>
                <a:latin typeface="Calibri"/>
              </a:rPr>
              <a:t>Regulamenta a Lei nº 13.460/2017 no âmbito federal.</a:t>
            </a:r>
          </a:p>
          <a:p>
            <a:pPr marL="342900" indent="-342900" algn="just">
              <a:lnSpc>
                <a:spcPct val="150000"/>
              </a:lnSpc>
              <a:spcBef>
                <a:spcPts val="1001"/>
              </a:spcBef>
              <a:buFont typeface="Wingdings" panose="05000000000000000000" pitchFamily="2" charset="2"/>
              <a:buChar char="ü"/>
            </a:pPr>
            <a:r>
              <a:rPr lang="pt-BR" sz="2000" spc="-1" dirty="0">
                <a:solidFill>
                  <a:srgbClr val="1F4E79"/>
                </a:solidFill>
                <a:uFill>
                  <a:solidFill>
                    <a:srgbClr val="FFFFFF"/>
                  </a:solidFill>
                </a:uFill>
                <a:latin typeface="Calibri"/>
              </a:rPr>
              <a:t>É a norma que traz o conceito do termo “denúncia”</a:t>
            </a:r>
          </a:p>
          <a:p>
            <a:pPr algn="just">
              <a:lnSpc>
                <a:spcPct val="150000"/>
              </a:lnSpc>
              <a:spcBef>
                <a:spcPts val="1001"/>
              </a:spcBef>
            </a:pPr>
            <a:endParaRPr lang="pt-BR" sz="2400" spc="-1" dirty="0">
              <a:solidFill>
                <a:srgbClr val="1F4E79"/>
              </a:solidFill>
              <a:uFill>
                <a:solidFill>
                  <a:srgbClr val="FFFFFF"/>
                </a:solidFill>
              </a:uFill>
              <a:latin typeface="Calibri"/>
            </a:endParaRPr>
          </a:p>
          <a:p>
            <a:pPr algn="just">
              <a:lnSpc>
                <a:spcPct val="150000"/>
              </a:lnSpc>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i="1" spc="-1" dirty="0">
              <a:solidFill>
                <a:srgbClr val="1F4E79"/>
              </a:solidFill>
              <a:uFill>
                <a:solidFill>
                  <a:srgbClr val="FFFFFF"/>
                </a:solidFill>
              </a:uFill>
              <a:latin typeface="Calibri"/>
            </a:endParaRPr>
          </a:p>
          <a:p>
            <a:pPr algn="just">
              <a:lnSpc>
                <a:spcPct val="150000"/>
              </a:lnSpc>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r>
              <a:rPr lang="pt-BR" sz="24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p:txBody>
      </p:sp>
      <p:cxnSp>
        <p:nvCxnSpPr>
          <p:cNvPr id="3" name="Conector de Seta Reta 2">
            <a:extLst>
              <a:ext uri="{FF2B5EF4-FFF2-40B4-BE49-F238E27FC236}">
                <a16:creationId xmlns:a16="http://schemas.microsoft.com/office/drawing/2014/main" id="{A4E7844E-CF97-4315-BC47-A272E3485718}"/>
              </a:ext>
            </a:extLst>
          </p:cNvPr>
          <p:cNvCxnSpPr>
            <a:cxnSpLocks/>
          </p:cNvCxnSpPr>
          <p:nvPr/>
        </p:nvCxnSpPr>
        <p:spPr>
          <a:xfrm flipV="1">
            <a:off x="3736622" y="1298222"/>
            <a:ext cx="1896534" cy="121920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2" name="Conector de Seta Reta 21">
            <a:extLst>
              <a:ext uri="{FF2B5EF4-FFF2-40B4-BE49-F238E27FC236}">
                <a16:creationId xmlns:a16="http://schemas.microsoft.com/office/drawing/2014/main" id="{278AEBF0-7261-41B5-A8E5-8A66EA6DEAC7}"/>
              </a:ext>
            </a:extLst>
          </p:cNvPr>
          <p:cNvCxnSpPr/>
          <p:nvPr/>
        </p:nvCxnSpPr>
        <p:spPr>
          <a:xfrm>
            <a:off x="1277540" y="2777066"/>
            <a:ext cx="282222" cy="8240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Google Shape;130;p21">
            <a:extLst>
              <a:ext uri="{FF2B5EF4-FFF2-40B4-BE49-F238E27FC236}">
                <a16:creationId xmlns:a16="http://schemas.microsoft.com/office/drawing/2014/main" id="{0FCF8942-3AAC-454C-9013-848E5CA63D3C}"/>
              </a:ext>
            </a:extLst>
          </p:cNvPr>
          <p:cNvSpPr txBox="1">
            <a:spLocks/>
          </p:cNvSpPr>
          <p:nvPr/>
        </p:nvSpPr>
        <p:spPr>
          <a:xfrm>
            <a:off x="6042522" y="4186532"/>
            <a:ext cx="4727056" cy="2462624"/>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600"/>
              </a:spcBef>
              <a:buNone/>
            </a:pPr>
            <a:r>
              <a:rPr lang="pt-BR" sz="2400" dirty="0">
                <a:solidFill>
                  <a:schemeClr val="tx2"/>
                </a:solidFill>
                <a:latin typeface="Calibri" charset="0"/>
                <a:ea typeface="Calibri" charset="0"/>
                <a:cs typeface="Calibri" charset="0"/>
              </a:rPr>
              <a:t>Define, para a denúncia, o que é</a:t>
            </a:r>
          </a:p>
          <a:p>
            <a:pPr marL="0" indent="0" algn="r">
              <a:spcBef>
                <a:spcPts val="600"/>
              </a:spcBef>
              <a:buNone/>
            </a:pPr>
            <a:r>
              <a:rPr lang="pt-BR" b="1" dirty="0">
                <a:solidFill>
                  <a:schemeClr val="tx2"/>
                </a:solidFill>
                <a:ea typeface="Calibri" charset="0"/>
                <a:cs typeface="Calibri" charset="0"/>
              </a:rPr>
              <a:t>RESPOSTA CONCLUSIVA:</a:t>
            </a:r>
            <a:endParaRPr lang="pt-BR" b="1" dirty="0"/>
          </a:p>
          <a:p>
            <a:pPr marL="0" indent="0" algn="r">
              <a:spcBef>
                <a:spcPts val="600"/>
              </a:spcBef>
              <a:buNone/>
            </a:pPr>
            <a:r>
              <a:rPr lang="pt-BR" sz="2400" spc="-1" dirty="0">
                <a:solidFill>
                  <a:srgbClr val="1F4E79"/>
                </a:solidFill>
                <a:uFill>
                  <a:solidFill>
                    <a:srgbClr val="FFFFFF"/>
                  </a:solidFill>
                </a:uFill>
                <a:latin typeface="Calibri"/>
              </a:rPr>
              <a:t>Informa o encaminhamento, ou não, ao órgão de controle interno ou externo responsável pela apuração.</a:t>
            </a:r>
          </a:p>
          <a:p>
            <a:pPr marL="0" indent="0" algn="r">
              <a:spcBef>
                <a:spcPts val="600"/>
              </a:spcBef>
              <a:buNone/>
            </a:pPr>
            <a:r>
              <a:rPr lang="pt-BR" sz="1600" spc="-1" dirty="0">
                <a:solidFill>
                  <a:srgbClr val="1F4E79"/>
                </a:solidFill>
                <a:uFill>
                  <a:solidFill>
                    <a:srgbClr val="FFFFFF"/>
                  </a:solidFill>
                </a:uFill>
                <a:latin typeface="Calibri"/>
              </a:rPr>
              <a:t>Parágrafo único do art. 22</a:t>
            </a:r>
            <a:endParaRPr lang="en" sz="1600" dirty="0"/>
          </a:p>
        </p:txBody>
      </p:sp>
      <p:cxnSp>
        <p:nvCxnSpPr>
          <p:cNvPr id="10" name="Conector de Seta Reta 9">
            <a:extLst>
              <a:ext uri="{FF2B5EF4-FFF2-40B4-BE49-F238E27FC236}">
                <a16:creationId xmlns:a16="http://schemas.microsoft.com/office/drawing/2014/main" id="{DA145346-3B44-4781-A35A-E8C8C49904A7}"/>
              </a:ext>
            </a:extLst>
          </p:cNvPr>
          <p:cNvCxnSpPr>
            <a:cxnSpLocks/>
            <a:endCxn id="9" idx="1"/>
          </p:cNvCxnSpPr>
          <p:nvPr/>
        </p:nvCxnSpPr>
        <p:spPr>
          <a:xfrm>
            <a:off x="3736622" y="2671468"/>
            <a:ext cx="2305900" cy="274637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TextShape 2"/>
          <p:cNvSpPr txBox="1"/>
          <p:nvPr/>
        </p:nvSpPr>
        <p:spPr>
          <a:xfrm>
            <a:off x="4496088" y="1353607"/>
            <a:ext cx="4104215" cy="1053851"/>
          </a:xfrm>
          <a:prstGeom prst="rect">
            <a:avLst/>
          </a:prstGeom>
          <a:noFill/>
          <a:ln>
            <a:noFill/>
          </a:ln>
        </p:spPr>
        <p:txBody>
          <a:bodyPr/>
          <a:lstStyle/>
          <a:p>
            <a:r>
              <a:rPr lang="pt-BR"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Decreto nº 9.492/2018</a:t>
            </a:r>
          </a:p>
          <a:p>
            <a:r>
              <a:rPr lang="pt-BR" sz="2200" b="1" spc="-1" dirty="0">
                <a:solidFill>
                  <a:schemeClr val="tx2"/>
                </a:solidFill>
                <a:uFill>
                  <a:solidFill>
                    <a:srgbClr val="FFFFFF"/>
                  </a:solidFill>
                </a:uFill>
                <a:latin typeface="Calibri"/>
              </a:rPr>
              <a:t>PEDIDO DE COMPLEMENTAÇÃO</a:t>
            </a:r>
            <a:endParaRPr lang="pt-BR" sz="2200" b="1" spc="-1" dirty="0">
              <a:solidFill>
                <a:schemeClr val="tx2"/>
              </a:solidFill>
              <a:uFill>
                <a:solidFill>
                  <a:srgbClr val="FFFFFF"/>
                </a:solidFill>
              </a:uFill>
            </a:endParaRPr>
          </a:p>
          <a:p>
            <a:pPr marL="360" algn="just">
              <a:lnSpc>
                <a:spcPct val="150000"/>
              </a:lnSpc>
              <a:spcBef>
                <a:spcPts val="1001"/>
              </a:spcBef>
              <a:buClr>
                <a:srgbClr val="1F4E79"/>
              </a:buClr>
            </a:pPr>
            <a:endParaRPr lang="pt-BR" sz="2400" spc="-1" dirty="0">
              <a:solidFill>
                <a:srgbClr val="1F4E79"/>
              </a:solidFill>
              <a:uFill>
                <a:solidFill>
                  <a:srgbClr val="FFFFFF"/>
                </a:solidFill>
              </a:uFill>
              <a:latin typeface="Calibri"/>
            </a:endParaRPr>
          </a:p>
          <a:p>
            <a:pPr marL="343080" indent="-342720" algn="just">
              <a:lnSpc>
                <a:spcPct val="150000"/>
              </a:lnSpc>
              <a:spcBef>
                <a:spcPts val="1001"/>
              </a:spcBef>
              <a:buClr>
                <a:srgbClr val="1F4E79"/>
              </a:buClr>
              <a:buFont typeface="Arial"/>
              <a:buChar char="•"/>
            </a:pPr>
            <a:endParaRPr lang="pt-BR" sz="14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5" name="Google Shape;333;p28">
            <a:extLst>
              <a:ext uri="{FF2B5EF4-FFF2-40B4-BE49-F238E27FC236}">
                <a16:creationId xmlns:a16="http://schemas.microsoft.com/office/drawing/2014/main" id="{FB2BF799-AD3F-5C43-ADE9-5BDDC638FAFB}"/>
              </a:ext>
            </a:extLst>
          </p:cNvPr>
          <p:cNvSpPr txBox="1">
            <a:spLocks/>
          </p:cNvSpPr>
          <p:nvPr/>
        </p:nvSpPr>
        <p:spPr>
          <a:xfrm>
            <a:off x="1811856" y="2507948"/>
            <a:ext cx="2840222" cy="865672"/>
          </a:xfrm>
          <a:prstGeom prst="rect">
            <a:avLst/>
          </a:prstGeom>
          <a:solidFill>
            <a:srgbClr val="C00000"/>
          </a:solidFill>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1800" b="1" dirty="0">
                <a:solidFill>
                  <a:schemeClr val="bg1"/>
                </a:solidFill>
                <a:latin typeface="Calibri" panose="020F0502020204030204" pitchFamily="34" charset="0"/>
                <a:cs typeface="Calibri" panose="020F0502020204030204" pitchFamily="34" charset="0"/>
              </a:rPr>
              <a:t>Reúne todas as exigências e pendências.</a:t>
            </a:r>
          </a:p>
        </p:txBody>
      </p:sp>
      <p:sp>
        <p:nvSpPr>
          <p:cNvPr id="6" name="Google Shape;333;p28">
            <a:extLst>
              <a:ext uri="{FF2B5EF4-FFF2-40B4-BE49-F238E27FC236}">
                <a16:creationId xmlns:a16="http://schemas.microsoft.com/office/drawing/2014/main" id="{213F3D0D-A869-B546-92E2-126A0A1F10ED}"/>
              </a:ext>
            </a:extLst>
          </p:cNvPr>
          <p:cNvSpPr txBox="1">
            <a:spLocks/>
          </p:cNvSpPr>
          <p:nvPr/>
        </p:nvSpPr>
        <p:spPr>
          <a:xfrm>
            <a:off x="1786526" y="3452915"/>
            <a:ext cx="2841093" cy="2047509"/>
          </a:xfrm>
          <a:prstGeom prst="rect">
            <a:avLst/>
          </a:prstGeom>
          <a:solidFill>
            <a:srgbClr val="0F2641"/>
          </a:solidFill>
          <a:ln>
            <a:solidFill>
              <a:schemeClr val="bg2">
                <a:lumMod val="25000"/>
              </a:schemeClr>
            </a:solidFill>
          </a:ln>
        </p:spPr>
        <p:style>
          <a:lnRef idx="2">
            <a:schemeClr val="accent5"/>
          </a:lnRef>
          <a:fillRef idx="1">
            <a:schemeClr val="lt1"/>
          </a:fillRef>
          <a:effectRef idx="0">
            <a:schemeClr val="accent5"/>
          </a:effectRef>
          <a:fontRef idx="minor">
            <a:schemeClr val="dk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1800" b="1" dirty="0">
                <a:solidFill>
                  <a:schemeClr val="bg1"/>
                </a:solidFill>
                <a:latin typeface="Calibri" panose="020F0502020204030204" pitchFamily="34" charset="0"/>
                <a:cs typeface="Calibri" panose="020F0502020204030204" pitchFamily="34" charset="0"/>
              </a:rPr>
              <a:t>Não são admitidos pedidos de complementação sucessivos, exceto se referentes a situação surgida com a nova documentação ou com as informações apresentadas</a:t>
            </a:r>
          </a:p>
          <a:p>
            <a:pPr marL="0" indent="0">
              <a:buNone/>
            </a:pPr>
            <a:r>
              <a:rPr lang="pt-BR" sz="1800" b="1" dirty="0">
                <a:solidFill>
                  <a:schemeClr val="bg1"/>
                </a:solidFill>
                <a:latin typeface="Calibri" panose="020F0502020204030204" pitchFamily="34" charset="0"/>
                <a:cs typeface="Calibri" panose="020F0502020204030204" pitchFamily="34" charset="0"/>
              </a:rPr>
              <a:t> </a:t>
            </a:r>
          </a:p>
        </p:txBody>
      </p:sp>
      <p:sp>
        <p:nvSpPr>
          <p:cNvPr id="7" name="Google Shape;333;p28">
            <a:extLst>
              <a:ext uri="{FF2B5EF4-FFF2-40B4-BE49-F238E27FC236}">
                <a16:creationId xmlns:a16="http://schemas.microsoft.com/office/drawing/2014/main" id="{38A06B28-7437-1E49-B1EA-FC3C678D108D}"/>
              </a:ext>
            </a:extLst>
          </p:cNvPr>
          <p:cNvSpPr txBox="1">
            <a:spLocks/>
          </p:cNvSpPr>
          <p:nvPr/>
        </p:nvSpPr>
        <p:spPr>
          <a:xfrm>
            <a:off x="1788279" y="5610452"/>
            <a:ext cx="2840222" cy="10538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1800" b="1" dirty="0">
                <a:solidFill>
                  <a:schemeClr val="bg1"/>
                </a:solidFill>
                <a:latin typeface="Calibri" panose="020F0502020204030204" pitchFamily="34" charset="0"/>
                <a:cs typeface="Calibri" panose="020F0502020204030204" pitchFamily="34" charset="0"/>
              </a:rPr>
              <a:t>Enviado em até 30 dias do recebimento da manifestação.</a:t>
            </a:r>
          </a:p>
        </p:txBody>
      </p:sp>
      <p:sp>
        <p:nvSpPr>
          <p:cNvPr id="8" name="Google Shape;333;p28">
            <a:extLst>
              <a:ext uri="{FF2B5EF4-FFF2-40B4-BE49-F238E27FC236}">
                <a16:creationId xmlns:a16="http://schemas.microsoft.com/office/drawing/2014/main" id="{4C730B86-3CE7-774B-A545-C65B4E967290}"/>
              </a:ext>
            </a:extLst>
          </p:cNvPr>
          <p:cNvSpPr txBox="1">
            <a:spLocks/>
          </p:cNvSpPr>
          <p:nvPr/>
        </p:nvSpPr>
        <p:spPr>
          <a:xfrm>
            <a:off x="7894673" y="2940785"/>
            <a:ext cx="2484600" cy="1312239"/>
          </a:xfrm>
          <a:prstGeom prst="rect">
            <a:avLst/>
          </a:prstGeom>
          <a:solidFill>
            <a:schemeClr val="accent6">
              <a:lumMod val="50000"/>
            </a:schemeClr>
          </a:solidFill>
          <a:ln>
            <a:noFill/>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1800" dirty="0">
                <a:solidFill>
                  <a:schemeClr val="bg1"/>
                </a:solidFill>
                <a:latin typeface="Calibri" panose="020F0502020204030204" pitchFamily="34" charset="0"/>
                <a:cs typeface="Calibri" panose="020F0502020204030204" pitchFamily="34" charset="0"/>
              </a:rPr>
              <a:t>Importante orientar o usuário, informando como deve ser feita a complementação.</a:t>
            </a:r>
          </a:p>
        </p:txBody>
      </p:sp>
      <p:sp>
        <p:nvSpPr>
          <p:cNvPr id="9" name="Google Shape;333;p28">
            <a:extLst>
              <a:ext uri="{FF2B5EF4-FFF2-40B4-BE49-F238E27FC236}">
                <a16:creationId xmlns:a16="http://schemas.microsoft.com/office/drawing/2014/main" id="{CEFC1733-8A27-864C-BC59-C16DF50DA347}"/>
              </a:ext>
            </a:extLst>
          </p:cNvPr>
          <p:cNvSpPr txBox="1">
            <a:spLocks/>
          </p:cNvSpPr>
          <p:nvPr/>
        </p:nvSpPr>
        <p:spPr>
          <a:xfrm>
            <a:off x="4945911" y="4195426"/>
            <a:ext cx="2841092" cy="1132930"/>
          </a:xfrm>
          <a:prstGeom prst="rect">
            <a:avLst/>
          </a:prstGeom>
          <a:ln>
            <a:noFill/>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18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SUSPENDE</a:t>
            </a:r>
            <a:r>
              <a:rPr lang="pt-BR" sz="1800" b="1" dirty="0">
                <a:solidFill>
                  <a:srgbClr val="C00000"/>
                </a:solidFill>
                <a:latin typeface="Calibri" panose="020F0502020204030204" pitchFamily="34" charset="0"/>
                <a:cs typeface="Calibri" panose="020F0502020204030204" pitchFamily="34" charset="0"/>
              </a:rPr>
              <a:t> </a:t>
            </a:r>
          </a:p>
          <a:p>
            <a:pPr marL="0" indent="0" algn="ctr">
              <a:buNone/>
            </a:pPr>
            <a:r>
              <a:rPr lang="pt-BR" sz="1800" b="1" dirty="0">
                <a:solidFill>
                  <a:srgbClr val="C00000"/>
                </a:solidFill>
                <a:latin typeface="Calibri" panose="020F0502020204030204" pitchFamily="34" charset="0"/>
                <a:cs typeface="Calibri" panose="020F0502020204030204" pitchFamily="34" charset="0"/>
              </a:rPr>
              <a:t>O PRAZO DE CONTAGEM.</a:t>
            </a:r>
          </a:p>
        </p:txBody>
      </p:sp>
      <p:sp>
        <p:nvSpPr>
          <p:cNvPr id="10" name="Google Shape;333;p28">
            <a:extLst>
              <a:ext uri="{FF2B5EF4-FFF2-40B4-BE49-F238E27FC236}">
                <a16:creationId xmlns:a16="http://schemas.microsoft.com/office/drawing/2014/main" id="{97F5A54E-C3D9-3E4C-AB48-A0B7ACC3C773}"/>
              </a:ext>
            </a:extLst>
          </p:cNvPr>
          <p:cNvSpPr txBox="1">
            <a:spLocks/>
          </p:cNvSpPr>
          <p:nvPr/>
        </p:nvSpPr>
        <p:spPr>
          <a:xfrm>
            <a:off x="7894673" y="5046754"/>
            <a:ext cx="2484600" cy="1312239"/>
          </a:xfrm>
          <a:prstGeom prst="rect">
            <a:avLst/>
          </a:prstGeom>
          <a:solidFill>
            <a:schemeClr val="accent3">
              <a:lumMod val="75000"/>
            </a:schemeClr>
          </a:solidFill>
          <a:ln>
            <a:solidFill>
              <a:schemeClr val="accent3">
                <a:lumMod val="75000"/>
              </a:schemeClr>
            </a:solidFill>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1800" dirty="0">
                <a:solidFill>
                  <a:schemeClr val="bg1"/>
                </a:solidFill>
                <a:latin typeface="Calibri" panose="020F0502020204030204" pitchFamily="34" charset="0"/>
                <a:cs typeface="Calibri" panose="020F0502020204030204" pitchFamily="34" charset="0"/>
              </a:rPr>
              <a:t>Abre-se o prazo de 20 dias para o usuário fornecer as informações.</a:t>
            </a:r>
          </a:p>
        </p:txBody>
      </p:sp>
      <p:sp>
        <p:nvSpPr>
          <p:cNvPr id="11" name="TextShape 1">
            <a:extLst>
              <a:ext uri="{FF2B5EF4-FFF2-40B4-BE49-F238E27FC236}">
                <a16:creationId xmlns:a16="http://schemas.microsoft.com/office/drawing/2014/main" id="{40F4C089-D9CA-48CD-AB5D-707659DD29BC}"/>
              </a:ext>
            </a:extLst>
          </p:cNvPr>
          <p:cNvSpPr txBox="1"/>
          <p:nvPr/>
        </p:nvSpPr>
        <p:spPr>
          <a:xfrm>
            <a:off x="0" y="933486"/>
            <a:ext cx="3139440" cy="398924"/>
          </a:xfrm>
          <a:prstGeom prst="rect">
            <a:avLst/>
          </a:prstGeom>
          <a:solidFill>
            <a:srgbClr val="C00000"/>
          </a:solidFill>
          <a:ln>
            <a:noFill/>
          </a:ln>
        </p:spPr>
        <p:txBody>
          <a:bodyPr anchor="b"/>
          <a:lstStyle/>
          <a:p>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Denúncia</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Normas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aplicáveis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4190647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nvGraphicFramePr>
        <p:xfrm>
          <a:off x="2091928" y="5168679"/>
          <a:ext cx="8271272" cy="10394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tângulo 2"/>
          <p:cNvSpPr/>
          <p:nvPr/>
        </p:nvSpPr>
        <p:spPr>
          <a:xfrm>
            <a:off x="2017500" y="4818680"/>
            <a:ext cx="7950994" cy="500137"/>
          </a:xfrm>
          <a:prstGeom prst="rect">
            <a:avLst/>
          </a:prstGeom>
          <a:noFill/>
        </p:spPr>
        <p:txBody>
          <a:bodyPr wrap="square" lIns="68580" tIns="34290" rIns="68580" bIns="34290">
            <a:spAutoFit/>
          </a:bodyPr>
          <a:lstStyle/>
          <a:p>
            <a:pPr algn="ctr"/>
            <a:r>
              <a:rPr lang="pt-BR" sz="2800" dirty="0">
                <a:ln w="0"/>
                <a:solidFill>
                  <a:schemeClr val="tx2"/>
                </a:solidFill>
                <a:effectLst>
                  <a:outerShdw blurRad="38100" dist="25400" dir="5400000" algn="ctr" rotWithShape="0">
                    <a:srgbClr val="6E747A">
                      <a:alpha val="43000"/>
                    </a:srgbClr>
                  </a:outerShdw>
                </a:effectLst>
              </a:rPr>
              <a:t> </a:t>
            </a:r>
            <a:r>
              <a:rPr lang="pt-BR" sz="2400" dirty="0">
                <a:ln w="0"/>
                <a:solidFill>
                  <a:schemeClr val="tx2"/>
                </a:solidFill>
                <a:effectLst>
                  <a:outerShdw blurRad="38100" dist="25400" dir="5400000" algn="ctr" rotWithShape="0">
                    <a:srgbClr val="6E747A">
                      <a:alpha val="43000"/>
                    </a:srgbClr>
                  </a:outerShdw>
                </a:effectLst>
              </a:rPr>
              <a:t>Prazo de 30 + 30 = 60 dias</a:t>
            </a:r>
          </a:p>
        </p:txBody>
      </p:sp>
      <p:sp>
        <p:nvSpPr>
          <p:cNvPr id="4" name="Retângulo 3"/>
          <p:cNvSpPr/>
          <p:nvPr/>
        </p:nvSpPr>
        <p:spPr>
          <a:xfrm>
            <a:off x="5135167" y="6058054"/>
            <a:ext cx="1896668" cy="300082"/>
          </a:xfrm>
          <a:prstGeom prst="rect">
            <a:avLst/>
          </a:prstGeom>
          <a:noFill/>
        </p:spPr>
        <p:txBody>
          <a:bodyPr wrap="square" lIns="68580" tIns="34290" rIns="68580" bIns="34290">
            <a:spAutoFit/>
          </a:bodyPr>
          <a:lstStyle/>
          <a:p>
            <a:pPr algn="ctr"/>
            <a:r>
              <a:rPr lang="pt-BR" sz="1500" dirty="0">
                <a:ln w="0"/>
                <a:solidFill>
                  <a:schemeClr val="tx2"/>
                </a:solidFill>
                <a:effectLst>
                  <a:outerShdw blurRad="38100" dist="25400" dir="5400000" algn="ctr" rotWithShape="0">
                    <a:srgbClr val="6E747A">
                      <a:alpha val="43000"/>
                    </a:srgbClr>
                  </a:outerShdw>
                </a:effectLst>
              </a:rPr>
              <a:t>(20 + 20 dias)</a:t>
            </a:r>
          </a:p>
        </p:txBody>
      </p:sp>
      <p:sp>
        <p:nvSpPr>
          <p:cNvPr id="5" name="Retângulo 4"/>
          <p:cNvSpPr/>
          <p:nvPr/>
        </p:nvSpPr>
        <p:spPr>
          <a:xfrm>
            <a:off x="5923748" y="1951840"/>
            <a:ext cx="1896668" cy="461665"/>
          </a:xfrm>
          <a:prstGeom prst="rect">
            <a:avLst/>
          </a:prstGeom>
          <a:noFill/>
        </p:spPr>
        <p:txBody>
          <a:bodyPr wrap="square" lIns="68580" tIns="34290" rIns="68580" bIns="34290">
            <a:spAutoFit/>
          </a:bodyPr>
          <a:lstStyle/>
          <a:p>
            <a:pPr algn="ctr"/>
            <a:r>
              <a:rPr lang="pt-BR" sz="2550" dirty="0">
                <a:ln w="0"/>
                <a:solidFill>
                  <a:srgbClr val="C00000"/>
                </a:solidFill>
                <a:effectLst>
                  <a:outerShdw blurRad="38100" dist="25400" dir="5400000" algn="ctr" rotWithShape="0">
                    <a:srgbClr val="6E747A">
                      <a:alpha val="43000"/>
                    </a:srgbClr>
                  </a:outerShdw>
                </a:effectLst>
              </a:rPr>
              <a:t>20 dias</a:t>
            </a:r>
          </a:p>
        </p:txBody>
      </p:sp>
      <p:sp>
        <p:nvSpPr>
          <p:cNvPr id="6" name="Retângulo 5"/>
          <p:cNvSpPr/>
          <p:nvPr/>
        </p:nvSpPr>
        <p:spPr>
          <a:xfrm>
            <a:off x="2661760" y="1891031"/>
            <a:ext cx="1896668" cy="461665"/>
          </a:xfrm>
          <a:prstGeom prst="rect">
            <a:avLst/>
          </a:prstGeom>
          <a:noFill/>
        </p:spPr>
        <p:txBody>
          <a:bodyPr wrap="square" lIns="68580" tIns="34290" rIns="68580" bIns="34290">
            <a:spAutoFit/>
          </a:bodyPr>
          <a:lstStyle/>
          <a:p>
            <a:pPr algn="ctr"/>
            <a:r>
              <a:rPr lang="pt-BR" sz="2550" dirty="0">
                <a:ln w="0"/>
                <a:solidFill>
                  <a:schemeClr val="accent1"/>
                </a:solidFill>
                <a:effectLst>
                  <a:outerShdw blurRad="38100" dist="25400" dir="5400000" algn="ctr" rotWithShape="0">
                    <a:srgbClr val="6E747A">
                      <a:alpha val="43000"/>
                    </a:srgbClr>
                  </a:outerShdw>
                </a:effectLst>
              </a:rPr>
              <a:t>30 dias</a:t>
            </a:r>
          </a:p>
        </p:txBody>
      </p:sp>
      <p:sp>
        <p:nvSpPr>
          <p:cNvPr id="7" name="Retângulo 6"/>
          <p:cNvSpPr/>
          <p:nvPr/>
        </p:nvSpPr>
        <p:spPr>
          <a:xfrm>
            <a:off x="8446294" y="2520506"/>
            <a:ext cx="1843088" cy="669164"/>
          </a:xfrm>
          <a:prstGeom prst="rect">
            <a:avLst/>
          </a:prstGeom>
          <a:solidFill>
            <a:schemeClr val="bg1">
              <a:lumMod val="50000"/>
            </a:schemeClr>
          </a:solidFill>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pt-BR" dirty="0">
                <a:solidFill>
                  <a:schemeClr val="bg1"/>
                </a:solidFill>
              </a:rPr>
              <a:t>Manifestação encerrada</a:t>
            </a:r>
          </a:p>
        </p:txBody>
      </p:sp>
      <p:sp>
        <p:nvSpPr>
          <p:cNvPr id="8" name="Retângulo 7"/>
          <p:cNvSpPr/>
          <p:nvPr/>
        </p:nvSpPr>
        <p:spPr>
          <a:xfrm>
            <a:off x="5892403" y="2532786"/>
            <a:ext cx="1959358" cy="656885"/>
          </a:xfrm>
          <a:prstGeom prst="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pt-BR" sz="1600" dirty="0">
                <a:solidFill>
                  <a:schemeClr val="bg1"/>
                </a:solidFill>
              </a:rPr>
              <a:t>Usuário respondeu?</a:t>
            </a:r>
          </a:p>
        </p:txBody>
      </p:sp>
      <p:sp>
        <p:nvSpPr>
          <p:cNvPr id="9" name="Seta para a Direita Listrada 8"/>
          <p:cNvSpPr/>
          <p:nvPr/>
        </p:nvSpPr>
        <p:spPr>
          <a:xfrm rot="5400000">
            <a:off x="6503448" y="3368945"/>
            <a:ext cx="625494" cy="458626"/>
          </a:xfrm>
          <a:prstGeom prst="stripedRightArrow">
            <a:avLst/>
          </a:prstGeom>
          <a:solidFill>
            <a:schemeClr val="tx1"/>
          </a:solidFill>
          <a:ln>
            <a:solidFill>
              <a:schemeClr val="tx1"/>
            </a:solidFill>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pt-BR"/>
          </a:p>
        </p:txBody>
      </p:sp>
      <p:sp>
        <p:nvSpPr>
          <p:cNvPr id="10" name="CaixaDeTexto 9"/>
          <p:cNvSpPr txBox="1"/>
          <p:nvPr/>
        </p:nvSpPr>
        <p:spPr>
          <a:xfrm>
            <a:off x="2017501" y="4312385"/>
            <a:ext cx="2313495" cy="338554"/>
          </a:xfrm>
          <a:prstGeom prst="rect">
            <a:avLst/>
          </a:prstGeom>
          <a:noFill/>
        </p:spPr>
        <p:txBody>
          <a:bodyPr wrap="square" rtlCol="0">
            <a:spAutoFit/>
          </a:bodyPr>
          <a:lstStyle/>
          <a:p>
            <a:r>
              <a:rPr lang="pt-BR" sz="1600" b="1" dirty="0" err="1"/>
              <a:t>b</a:t>
            </a:r>
            <a:r>
              <a:rPr lang="pt-BR" sz="1600" b="1" dirty="0"/>
              <a:t>) FLUXO PADRÃO</a:t>
            </a:r>
          </a:p>
        </p:txBody>
      </p:sp>
      <p:sp>
        <p:nvSpPr>
          <p:cNvPr id="11" name="Seta para a Direita Listrada 10"/>
          <p:cNvSpPr/>
          <p:nvPr/>
        </p:nvSpPr>
        <p:spPr>
          <a:xfrm flipV="1">
            <a:off x="8005168" y="2732450"/>
            <a:ext cx="325039" cy="209925"/>
          </a:xfrm>
          <a:prstGeom prst="stripedRightArrow">
            <a:avLst/>
          </a:prstGeom>
          <a:solidFill>
            <a:schemeClr val="tx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pt-BR"/>
          </a:p>
        </p:txBody>
      </p:sp>
      <p:sp>
        <p:nvSpPr>
          <p:cNvPr id="12" name="CaixaDeTexto 11"/>
          <p:cNvSpPr txBox="1"/>
          <p:nvPr/>
        </p:nvSpPr>
        <p:spPr>
          <a:xfrm>
            <a:off x="7807990" y="3126084"/>
            <a:ext cx="757237" cy="369332"/>
          </a:xfrm>
          <a:prstGeom prst="rect">
            <a:avLst/>
          </a:prstGeom>
          <a:noFill/>
        </p:spPr>
        <p:txBody>
          <a:bodyPr wrap="square" rtlCol="0">
            <a:spAutoFit/>
          </a:bodyPr>
          <a:lstStyle/>
          <a:p>
            <a:r>
              <a:rPr lang="pt-BR" b="1" dirty="0"/>
              <a:t>Não</a:t>
            </a:r>
          </a:p>
        </p:txBody>
      </p:sp>
      <p:sp>
        <p:nvSpPr>
          <p:cNvPr id="13" name="CaixaDeTexto 12"/>
          <p:cNvSpPr txBox="1"/>
          <p:nvPr/>
        </p:nvSpPr>
        <p:spPr>
          <a:xfrm>
            <a:off x="7031836" y="3365501"/>
            <a:ext cx="2734464" cy="615553"/>
          </a:xfrm>
          <a:prstGeom prst="rect">
            <a:avLst/>
          </a:prstGeom>
          <a:noFill/>
        </p:spPr>
        <p:txBody>
          <a:bodyPr wrap="square" rtlCol="0">
            <a:spAutoFit/>
          </a:bodyPr>
          <a:lstStyle/>
          <a:p>
            <a:r>
              <a:rPr lang="pt-BR" b="1" dirty="0"/>
              <a:t>Sim</a:t>
            </a:r>
            <a:r>
              <a:rPr lang="pt-BR" dirty="0"/>
              <a:t> </a:t>
            </a:r>
          </a:p>
          <a:p>
            <a:r>
              <a:rPr lang="pt-BR" sz="1600" dirty="0">
                <a:solidFill>
                  <a:srgbClr val="FF0000"/>
                </a:solidFill>
              </a:rPr>
              <a:t>(prazo restante volta a correr)</a:t>
            </a:r>
          </a:p>
        </p:txBody>
      </p:sp>
      <p:graphicFrame>
        <p:nvGraphicFramePr>
          <p:cNvPr id="14" name="Diagrama 13"/>
          <p:cNvGraphicFramePr/>
          <p:nvPr/>
        </p:nvGraphicFramePr>
        <p:xfrm>
          <a:off x="1677591" y="2341364"/>
          <a:ext cx="4214812" cy="123407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5" name="CaixaDeTexto 14"/>
          <p:cNvSpPr txBox="1"/>
          <p:nvPr/>
        </p:nvSpPr>
        <p:spPr>
          <a:xfrm>
            <a:off x="1844401" y="1107530"/>
            <a:ext cx="5112836" cy="338554"/>
          </a:xfrm>
          <a:prstGeom prst="rect">
            <a:avLst/>
          </a:prstGeom>
          <a:noFill/>
        </p:spPr>
        <p:txBody>
          <a:bodyPr wrap="square" rtlCol="0">
            <a:spAutoFit/>
          </a:bodyPr>
          <a:lstStyle/>
          <a:p>
            <a:r>
              <a:rPr lang="pt-BR" sz="1600" b="1" dirty="0"/>
              <a:t>a) FLUXO COM PEDIDO DE COMPLEMENTAÇÃO</a:t>
            </a:r>
          </a:p>
        </p:txBody>
      </p:sp>
      <p:cxnSp>
        <p:nvCxnSpPr>
          <p:cNvPr id="17" name="Conector Reto 16">
            <a:extLst>
              <a:ext uri="{FF2B5EF4-FFF2-40B4-BE49-F238E27FC236}">
                <a16:creationId xmlns:a16="http://schemas.microsoft.com/office/drawing/2014/main" id="{45FFB49E-B3E5-2E48-9DB4-9EAF048A4D0C}"/>
              </a:ext>
            </a:extLst>
          </p:cNvPr>
          <p:cNvCxnSpPr>
            <a:stCxn id="3" idx="1"/>
          </p:cNvCxnSpPr>
          <p:nvPr/>
        </p:nvCxnSpPr>
        <p:spPr>
          <a:xfrm>
            <a:off x="2017500" y="5068748"/>
            <a:ext cx="1760602" cy="6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ector Reto 17">
            <a:extLst>
              <a:ext uri="{FF2B5EF4-FFF2-40B4-BE49-F238E27FC236}">
                <a16:creationId xmlns:a16="http://schemas.microsoft.com/office/drawing/2014/main" id="{EEB5953E-DB4F-464F-857C-89A0C1160BB0}"/>
              </a:ext>
            </a:extLst>
          </p:cNvPr>
          <p:cNvCxnSpPr/>
          <p:nvPr/>
        </p:nvCxnSpPr>
        <p:spPr>
          <a:xfrm>
            <a:off x="8330206" y="5061996"/>
            <a:ext cx="1760602" cy="6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82F662D2-E982-BE4F-921F-A4093D5E6B0C}"/>
              </a:ext>
            </a:extLst>
          </p:cNvPr>
          <p:cNvCxnSpPr>
            <a:cxnSpLocks/>
          </p:cNvCxnSpPr>
          <p:nvPr/>
        </p:nvCxnSpPr>
        <p:spPr>
          <a:xfrm>
            <a:off x="1844401" y="2151589"/>
            <a:ext cx="115243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ector Reto 20">
            <a:extLst>
              <a:ext uri="{FF2B5EF4-FFF2-40B4-BE49-F238E27FC236}">
                <a16:creationId xmlns:a16="http://schemas.microsoft.com/office/drawing/2014/main" id="{4B1EC7E6-D177-2748-BB82-44A3F3AFC2BD}"/>
              </a:ext>
            </a:extLst>
          </p:cNvPr>
          <p:cNvCxnSpPr>
            <a:cxnSpLocks/>
          </p:cNvCxnSpPr>
          <p:nvPr/>
        </p:nvCxnSpPr>
        <p:spPr>
          <a:xfrm>
            <a:off x="4179425" y="2151589"/>
            <a:ext cx="136099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ector Reto 22">
            <a:extLst>
              <a:ext uri="{FF2B5EF4-FFF2-40B4-BE49-F238E27FC236}">
                <a16:creationId xmlns:a16="http://schemas.microsoft.com/office/drawing/2014/main" id="{F391995D-EE10-4E42-8469-F1C98B38BC25}"/>
              </a:ext>
            </a:extLst>
          </p:cNvPr>
          <p:cNvCxnSpPr>
            <a:cxnSpLocks/>
          </p:cNvCxnSpPr>
          <p:nvPr/>
        </p:nvCxnSpPr>
        <p:spPr>
          <a:xfrm>
            <a:off x="5892404" y="2223496"/>
            <a:ext cx="335161"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7" name="Conector Reto 22">
            <a:extLst>
              <a:ext uri="{FF2B5EF4-FFF2-40B4-BE49-F238E27FC236}">
                <a16:creationId xmlns:a16="http://schemas.microsoft.com/office/drawing/2014/main" id="{F3284C9C-60C4-47CB-9743-033ADB25D033}"/>
              </a:ext>
            </a:extLst>
          </p:cNvPr>
          <p:cNvCxnSpPr>
            <a:cxnSpLocks/>
          </p:cNvCxnSpPr>
          <p:nvPr/>
        </p:nvCxnSpPr>
        <p:spPr>
          <a:xfrm>
            <a:off x="7472829" y="2223496"/>
            <a:ext cx="335161" cy="0"/>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738949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CustomShape 1"/>
          <p:cNvSpPr/>
          <p:nvPr/>
        </p:nvSpPr>
        <p:spPr>
          <a:xfrm>
            <a:off x="7647206" y="940088"/>
            <a:ext cx="2754787" cy="457199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50000"/>
              </a:lnSpc>
            </a:pPr>
            <a:endParaRPr lang="pt-BR" spc="-1" dirty="0">
              <a:solidFill>
                <a:srgbClr val="000000"/>
              </a:solidFill>
              <a:uFill>
                <a:solidFill>
                  <a:srgbClr val="FFFFFF"/>
                </a:solidFill>
              </a:uFill>
              <a:latin typeface="Arial"/>
            </a:endParaRPr>
          </a:p>
          <a:p>
            <a:pPr algn="just">
              <a:lnSpc>
                <a:spcPct val="150000"/>
              </a:lnSpc>
            </a:pPr>
            <a:endParaRPr lang="pt-BR" spc="-1" dirty="0">
              <a:solidFill>
                <a:srgbClr val="000000"/>
              </a:solidFill>
              <a:uFill>
                <a:solidFill>
                  <a:srgbClr val="FFFFFF"/>
                </a:solidFill>
              </a:uFill>
              <a:latin typeface="Arial"/>
            </a:endParaRPr>
          </a:p>
          <a:p>
            <a:pPr marL="360">
              <a:lnSpc>
                <a:spcPct val="150000"/>
              </a:lnSpc>
              <a:buClr>
                <a:srgbClr val="002060"/>
              </a:buClr>
            </a:pPr>
            <a:r>
              <a:rPr lang="pt-BR" sz="2200" b="1" i="1" spc="-1" dirty="0">
                <a:solidFill>
                  <a:srgbClr val="002060"/>
                </a:solidFill>
                <a:uFill>
                  <a:solidFill>
                    <a:srgbClr val="FFFFFF"/>
                  </a:solidFill>
                </a:uFill>
                <a:latin typeface="Calibri"/>
              </a:rPr>
              <a:t>Cursos gratuitos </a:t>
            </a:r>
            <a:r>
              <a:rPr lang="pt-BR" sz="2200" i="1" spc="-1" dirty="0">
                <a:solidFill>
                  <a:srgbClr val="002060"/>
                </a:solidFill>
                <a:uFill>
                  <a:solidFill>
                    <a:srgbClr val="FFFFFF"/>
                  </a:solidFill>
                </a:uFill>
                <a:latin typeface="Calibri"/>
              </a:rPr>
              <a:t>à distância e presenciais desenvolvidos pela Ouvidoria-Geral da União, unidade da CGU, para capacitar trabalhadores em ouvidorias públicas.</a:t>
            </a:r>
            <a:endParaRPr lang="pt-BR" sz="2200" i="1" spc="-1" dirty="0">
              <a:solidFill>
                <a:srgbClr val="000000"/>
              </a:solidFill>
              <a:uFill>
                <a:solidFill>
                  <a:srgbClr val="FFFFFF"/>
                </a:solidFill>
              </a:uFill>
              <a:latin typeface="Arial"/>
            </a:endParaRPr>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1" y="769766"/>
            <a:ext cx="5650786" cy="6088234"/>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TextShape 2"/>
          <p:cNvSpPr txBox="1"/>
          <p:nvPr/>
        </p:nvSpPr>
        <p:spPr>
          <a:xfrm>
            <a:off x="935206" y="1873135"/>
            <a:ext cx="8109453" cy="1053851"/>
          </a:xfrm>
          <a:prstGeom prst="rect">
            <a:avLst/>
          </a:prstGeom>
          <a:noFill/>
          <a:ln>
            <a:noFill/>
          </a:ln>
        </p:spPr>
        <p:txBody>
          <a:bodyPr/>
          <a:lstStyle/>
          <a:p>
            <a:r>
              <a:rPr lang="pt-BR" sz="32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Decreto nº 10.153/2019</a:t>
            </a:r>
          </a:p>
          <a:p>
            <a:r>
              <a:rPr lang="pt-BR" sz="2200" b="1" spc="-1" dirty="0">
                <a:solidFill>
                  <a:schemeClr val="tx2"/>
                </a:solidFill>
                <a:uFill>
                  <a:solidFill>
                    <a:srgbClr val="FFFFFF"/>
                  </a:solidFill>
                </a:uFill>
                <a:latin typeface="Calibri"/>
              </a:rPr>
              <a:t>SOLICITAÇÃO DE CONSENTIMENTO</a:t>
            </a:r>
            <a:endParaRPr lang="pt-BR" sz="2200" b="1" spc="-1" dirty="0">
              <a:solidFill>
                <a:schemeClr val="tx2"/>
              </a:solidFill>
              <a:uFill>
                <a:solidFill>
                  <a:srgbClr val="FFFFFF"/>
                </a:solidFill>
              </a:uFill>
            </a:endParaRPr>
          </a:p>
          <a:p>
            <a:pPr marL="360" algn="just">
              <a:lnSpc>
                <a:spcPct val="150000"/>
              </a:lnSpc>
              <a:spcBef>
                <a:spcPts val="1001"/>
              </a:spcBef>
              <a:buClr>
                <a:srgbClr val="1F4E79"/>
              </a:buClr>
            </a:pPr>
            <a:endParaRPr lang="pt-BR" sz="2400" spc="-1" dirty="0">
              <a:solidFill>
                <a:srgbClr val="1F4E79"/>
              </a:solidFill>
              <a:uFill>
                <a:solidFill>
                  <a:srgbClr val="FFFFFF"/>
                </a:solidFill>
              </a:uFill>
              <a:latin typeface="Calibri"/>
            </a:endParaRPr>
          </a:p>
          <a:p>
            <a:pPr marL="343080" indent="-342720" algn="just">
              <a:lnSpc>
                <a:spcPct val="150000"/>
              </a:lnSpc>
              <a:spcBef>
                <a:spcPts val="1001"/>
              </a:spcBef>
              <a:buClr>
                <a:srgbClr val="1F4E79"/>
              </a:buClr>
              <a:buFont typeface="Arial"/>
              <a:buChar char="•"/>
            </a:pPr>
            <a:endParaRPr lang="pt-BR" sz="14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7" name="Google Shape;333;p28">
            <a:extLst>
              <a:ext uri="{FF2B5EF4-FFF2-40B4-BE49-F238E27FC236}">
                <a16:creationId xmlns:a16="http://schemas.microsoft.com/office/drawing/2014/main" id="{38A06B28-7437-1E49-B1EA-FC3C678D108D}"/>
              </a:ext>
            </a:extLst>
          </p:cNvPr>
          <p:cNvSpPr txBox="1">
            <a:spLocks/>
          </p:cNvSpPr>
          <p:nvPr/>
        </p:nvSpPr>
        <p:spPr>
          <a:xfrm>
            <a:off x="1359301" y="3726098"/>
            <a:ext cx="2840222" cy="105385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1800" b="1" dirty="0">
                <a:solidFill>
                  <a:schemeClr val="bg1"/>
                </a:solidFill>
                <a:latin typeface="Calibri" panose="020F0502020204030204" pitchFamily="34" charset="0"/>
                <a:cs typeface="Calibri" panose="020F0502020204030204" pitchFamily="34" charset="0"/>
              </a:rPr>
              <a:t>Enviado nas hipóteses do art. 8º e parágrafo único do referido Decreto.</a:t>
            </a:r>
          </a:p>
        </p:txBody>
      </p:sp>
      <p:sp>
        <p:nvSpPr>
          <p:cNvPr id="8" name="Google Shape;333;p28">
            <a:extLst>
              <a:ext uri="{FF2B5EF4-FFF2-40B4-BE49-F238E27FC236}">
                <a16:creationId xmlns:a16="http://schemas.microsoft.com/office/drawing/2014/main" id="{4C730B86-3CE7-774B-A545-C65B4E967290}"/>
              </a:ext>
            </a:extLst>
          </p:cNvPr>
          <p:cNvSpPr txBox="1">
            <a:spLocks/>
          </p:cNvSpPr>
          <p:nvPr/>
        </p:nvSpPr>
        <p:spPr>
          <a:xfrm>
            <a:off x="7894673" y="4895301"/>
            <a:ext cx="2484600" cy="1312239"/>
          </a:xfrm>
          <a:prstGeom prst="rect">
            <a:avLst/>
          </a:prstGeom>
          <a:solidFill>
            <a:schemeClr val="accent6">
              <a:lumMod val="50000"/>
            </a:schemeClr>
          </a:solidFill>
          <a:ln>
            <a:noFill/>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1800" b="1" dirty="0">
                <a:solidFill>
                  <a:srgbClr val="FFC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PSEUDONIMINZAR</a:t>
            </a:r>
            <a:r>
              <a:rPr lang="pt-BR" sz="1800" dirty="0">
                <a:solidFill>
                  <a:schemeClr val="bg1"/>
                </a:solidFill>
                <a:latin typeface="Calibri" panose="020F0502020204030204" pitchFamily="34" charset="0"/>
                <a:cs typeface="Calibri" panose="020F0502020204030204" pitchFamily="34" charset="0"/>
              </a:rPr>
              <a:t> se:</a:t>
            </a:r>
          </a:p>
          <a:p>
            <a:pPr>
              <a:buFontTx/>
              <a:buChar char="-"/>
            </a:pPr>
            <a:r>
              <a:rPr lang="pt-BR" sz="1800" dirty="0">
                <a:solidFill>
                  <a:schemeClr val="bg1"/>
                </a:solidFill>
                <a:latin typeface="Calibri" panose="020F0502020204030204" pitchFamily="34" charset="0"/>
                <a:cs typeface="Calibri" panose="020F0502020204030204" pitchFamily="34" charset="0"/>
              </a:rPr>
              <a:t>Negativa do autor;</a:t>
            </a:r>
          </a:p>
          <a:p>
            <a:pPr>
              <a:buFontTx/>
              <a:buChar char="-"/>
            </a:pPr>
            <a:r>
              <a:rPr lang="pt-BR" sz="1800" dirty="0">
                <a:solidFill>
                  <a:schemeClr val="bg1"/>
                </a:solidFill>
                <a:latin typeface="Calibri" panose="020F0502020204030204" pitchFamily="34" charset="0"/>
                <a:cs typeface="Calibri" panose="020F0502020204030204" pitchFamily="34" charset="0"/>
              </a:rPr>
              <a:t>Decurso do prazo.</a:t>
            </a:r>
          </a:p>
        </p:txBody>
      </p:sp>
      <p:sp>
        <p:nvSpPr>
          <p:cNvPr id="9" name="Google Shape;333;p28">
            <a:extLst>
              <a:ext uri="{FF2B5EF4-FFF2-40B4-BE49-F238E27FC236}">
                <a16:creationId xmlns:a16="http://schemas.microsoft.com/office/drawing/2014/main" id="{CEFC1733-8A27-864C-BC59-C16DF50DA347}"/>
              </a:ext>
            </a:extLst>
          </p:cNvPr>
          <p:cNvSpPr txBox="1">
            <a:spLocks/>
          </p:cNvSpPr>
          <p:nvPr/>
        </p:nvSpPr>
        <p:spPr>
          <a:xfrm>
            <a:off x="4626552" y="3596903"/>
            <a:ext cx="2841092" cy="1449229"/>
          </a:xfrm>
          <a:prstGeom prst="rect">
            <a:avLst/>
          </a:prstGeom>
          <a:ln>
            <a:noFill/>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18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SUSPENDE</a:t>
            </a:r>
            <a:r>
              <a:rPr lang="pt-BR" sz="1800" b="1" dirty="0">
                <a:solidFill>
                  <a:srgbClr val="C00000"/>
                </a:solidFill>
                <a:latin typeface="Calibri" panose="020F0502020204030204" pitchFamily="34" charset="0"/>
                <a:cs typeface="Calibri" panose="020F0502020204030204" pitchFamily="34" charset="0"/>
              </a:rPr>
              <a:t> </a:t>
            </a:r>
          </a:p>
          <a:p>
            <a:pPr marL="0" indent="0" algn="ctr">
              <a:buNone/>
            </a:pPr>
            <a:r>
              <a:rPr lang="pt-BR" sz="1800" b="1" dirty="0">
                <a:solidFill>
                  <a:srgbClr val="C00000"/>
                </a:solidFill>
                <a:latin typeface="Calibri" panose="020F0502020204030204" pitchFamily="34" charset="0"/>
                <a:cs typeface="Calibri" panose="020F0502020204030204" pitchFamily="34" charset="0"/>
              </a:rPr>
              <a:t>O PRAZO DE CONTAGEM</a:t>
            </a:r>
          </a:p>
          <a:p>
            <a:pPr marL="0" indent="0" algn="ctr">
              <a:buNone/>
            </a:pPr>
            <a:r>
              <a:rPr lang="pt-BR" sz="1800" b="1">
                <a:solidFill>
                  <a:srgbClr val="C00000"/>
                </a:solidFill>
                <a:latin typeface="Calibri" panose="020F0502020204030204" pitchFamily="34" charset="0"/>
                <a:cs typeface="Calibri" panose="020F0502020204030204" pitchFamily="34" charset="0"/>
              </a:rPr>
              <a:t>no </a:t>
            </a:r>
            <a:r>
              <a:rPr lang="pt-BR" sz="1800" b="1" dirty="0">
                <a:solidFill>
                  <a:srgbClr val="C00000"/>
                </a:solidFill>
                <a:latin typeface="Calibri" panose="020F0502020204030204" pitchFamily="34" charset="0"/>
                <a:cs typeface="Calibri" panose="020F0502020204030204" pitchFamily="34" charset="0"/>
              </a:rPr>
              <a:t>Fala.BR</a:t>
            </a:r>
          </a:p>
        </p:txBody>
      </p:sp>
      <p:sp>
        <p:nvSpPr>
          <p:cNvPr id="10" name="Google Shape;333;p28">
            <a:extLst>
              <a:ext uri="{FF2B5EF4-FFF2-40B4-BE49-F238E27FC236}">
                <a16:creationId xmlns:a16="http://schemas.microsoft.com/office/drawing/2014/main" id="{97F5A54E-C3D9-3E4C-AB48-A0B7ACC3C773}"/>
              </a:ext>
            </a:extLst>
          </p:cNvPr>
          <p:cNvSpPr txBox="1">
            <a:spLocks/>
          </p:cNvSpPr>
          <p:nvPr/>
        </p:nvSpPr>
        <p:spPr>
          <a:xfrm>
            <a:off x="7894673" y="2448346"/>
            <a:ext cx="2484600" cy="1312239"/>
          </a:xfrm>
          <a:prstGeom prst="rect">
            <a:avLst/>
          </a:prstGeom>
          <a:solidFill>
            <a:schemeClr val="accent6">
              <a:lumMod val="75000"/>
            </a:schemeClr>
          </a:solidFill>
          <a:ln>
            <a:solidFill>
              <a:schemeClr val="accent3">
                <a:lumMod val="75000"/>
              </a:schemeClr>
            </a:solidFill>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1800" dirty="0">
                <a:solidFill>
                  <a:schemeClr val="bg1"/>
                </a:solidFill>
                <a:latin typeface="Calibri" panose="020F0502020204030204" pitchFamily="34" charset="0"/>
                <a:cs typeface="Calibri" panose="020F0502020204030204" pitchFamily="34" charset="0"/>
              </a:rPr>
              <a:t>Abre-se o prazo de 20 dias para o usuário fornecer as informações.</a:t>
            </a:r>
          </a:p>
        </p:txBody>
      </p:sp>
      <p:sp>
        <p:nvSpPr>
          <p:cNvPr id="11" name="TextShape 1">
            <a:extLst>
              <a:ext uri="{FF2B5EF4-FFF2-40B4-BE49-F238E27FC236}">
                <a16:creationId xmlns:a16="http://schemas.microsoft.com/office/drawing/2014/main" id="{A8B12BE8-9DF8-414F-A567-3FB8D3398E33}"/>
              </a:ext>
            </a:extLst>
          </p:cNvPr>
          <p:cNvSpPr txBox="1"/>
          <p:nvPr/>
        </p:nvSpPr>
        <p:spPr>
          <a:xfrm>
            <a:off x="0" y="933486"/>
            <a:ext cx="3139440" cy="398924"/>
          </a:xfrm>
          <a:prstGeom prst="rect">
            <a:avLst/>
          </a:prstGeom>
          <a:solidFill>
            <a:srgbClr val="C00000"/>
          </a:solidFill>
          <a:ln>
            <a:noFill/>
          </a:ln>
        </p:spPr>
        <p:txBody>
          <a:bodyPr anchor="b"/>
          <a:lstStyle/>
          <a:p>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Denúncia</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Normas</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aplicáveis</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8073060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3794590" y="4621071"/>
            <a:ext cx="6482993" cy="1200329"/>
          </a:xfrm>
          <a:prstGeom prst="rect">
            <a:avLst/>
          </a:prstGeom>
        </p:spPr>
        <p:txBody>
          <a:bodyPr wrap="square">
            <a:spAutoFit/>
          </a:bodyPr>
          <a:lstStyle/>
          <a:p>
            <a:pPr algn="r"/>
            <a:r>
              <a:rPr lang="pt-BR" sz="3600" dirty="0">
                <a:solidFill>
                  <a:srgbClr val="073763"/>
                </a:solidFill>
                <a:latin typeface="+mj-lt"/>
              </a:rPr>
              <a:t>ANÁLISE DE DENÚNCIA</a:t>
            </a:r>
          </a:p>
          <a:p>
            <a:pPr algn="r"/>
            <a:r>
              <a:rPr lang="pt-BR" dirty="0">
                <a:solidFill>
                  <a:srgbClr val="073763"/>
                </a:solidFill>
                <a:latin typeface="+mj-lt"/>
              </a:rPr>
              <a:t>Em conjunto com toda a turma</a:t>
            </a:r>
          </a:p>
          <a:p>
            <a:pPr algn="r"/>
            <a:r>
              <a:rPr lang="pt-BR" dirty="0">
                <a:solidFill>
                  <a:srgbClr val="073763"/>
                </a:solidFill>
                <a:latin typeface="+mj-lt"/>
              </a:rPr>
              <a:t>Projetar na tela</a:t>
            </a:r>
            <a:endParaRPr lang="pt-BR" dirty="0">
              <a:latin typeface="+mj-lt"/>
            </a:endParaRPr>
          </a:p>
        </p:txBody>
      </p:sp>
      <p:sp>
        <p:nvSpPr>
          <p:cNvPr id="11" name="TextShape 1"/>
          <p:cNvSpPr txBox="1"/>
          <p:nvPr/>
        </p:nvSpPr>
        <p:spPr>
          <a:xfrm>
            <a:off x="819218" y="0"/>
            <a:ext cx="3242498" cy="2404212"/>
          </a:xfrm>
          <a:prstGeom prst="rect">
            <a:avLst/>
          </a:prstGeom>
          <a:noFill/>
          <a:ln>
            <a:noFill/>
          </a:ln>
        </p:spPr>
        <p:txBody>
          <a:bodyPr anchor="b"/>
          <a:lstStyle/>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6000" b="1" spc="-1" dirty="0">
              <a:solidFill>
                <a:srgbClr val="C00000"/>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2200" b="1" spc="-1" dirty="0">
                <a:solidFill>
                  <a:srgbClr val="C00000"/>
                </a:solidFill>
                <a:uFill>
                  <a:solidFill>
                    <a:srgbClr val="FFFFFF"/>
                  </a:solidFill>
                </a:uFill>
                <a:latin typeface="Calibri" panose="020F0502020204030204" pitchFamily="34" charset="0"/>
                <a:cs typeface="Calibri" panose="020F0502020204030204" pitchFamily="34" charset="0"/>
              </a:rPr>
              <a:t>ATIVIDADE</a:t>
            </a:r>
          </a:p>
          <a:p>
            <a:pPr algn="ctr">
              <a:lnSpc>
                <a:spcPct val="100000"/>
              </a:lnSpc>
            </a:pPr>
            <a:r>
              <a:rPr lang="en-US" sz="6000" b="1" spc="-1" dirty="0">
                <a:solidFill>
                  <a:srgbClr val="C00000"/>
                </a:solidFill>
                <a:uFill>
                  <a:solidFill>
                    <a:srgbClr val="FFFFFF"/>
                  </a:solidFill>
                </a:uFill>
                <a:latin typeface="Calibri" panose="020F0502020204030204" pitchFamily="34" charset="0"/>
                <a:cs typeface="Calibri" panose="020F0502020204030204" pitchFamily="34" charset="0"/>
              </a:rPr>
              <a:t>1</a:t>
            </a:r>
            <a:endParaRPr lang="en-US" sz="6000" spc="-1" dirty="0">
              <a:solidFill>
                <a:srgbClr val="C00000"/>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934526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1438767" y="1294714"/>
            <a:ext cx="4653572" cy="5016758"/>
          </a:xfrm>
          <a:prstGeom prst="rect">
            <a:avLst/>
          </a:prstGeom>
        </p:spPr>
        <p:txBody>
          <a:bodyPr wrap="square">
            <a:spAutoFit/>
          </a:bodyPr>
          <a:lstStyle/>
          <a:p>
            <a:pPr algn="r"/>
            <a:r>
              <a:rPr lang="pt-BR" sz="4000" dirty="0">
                <a:solidFill>
                  <a:srgbClr val="073763"/>
                </a:solidFill>
              </a:rPr>
              <a:t>PROTEÇÃO AO DENUNCIANTE</a:t>
            </a:r>
          </a:p>
          <a:p>
            <a:pPr algn="r"/>
            <a:endParaRPr lang="pt-BR" sz="4000" dirty="0">
              <a:solidFill>
                <a:srgbClr val="073763"/>
              </a:solidFill>
            </a:endParaRPr>
          </a:p>
          <a:p>
            <a:pPr algn="r"/>
            <a:r>
              <a:rPr lang="pt-BR" sz="4000" dirty="0">
                <a:solidFill>
                  <a:srgbClr val="073763"/>
                </a:solidFill>
              </a:rPr>
              <a:t>RECEBIMENTO DE DENÚNCIAS E COMUNICAÇÕES </a:t>
            </a:r>
          </a:p>
          <a:p>
            <a:pPr algn="r"/>
            <a:endParaRPr lang="pt-BR" sz="4000" dirty="0">
              <a:solidFill>
                <a:srgbClr val="073763"/>
              </a:solidFill>
            </a:endParaRPr>
          </a:p>
          <a:p>
            <a:pPr algn="r"/>
            <a:r>
              <a:rPr lang="pt-BR" sz="4000" dirty="0">
                <a:solidFill>
                  <a:srgbClr val="073763"/>
                </a:solidFill>
              </a:rPr>
              <a:t>ANÁLISE PRELIMINAR</a:t>
            </a:r>
            <a:endParaRPr lang="pt-BR" sz="4000" dirty="0"/>
          </a:p>
        </p:txBody>
      </p:sp>
      <p:pic>
        <p:nvPicPr>
          <p:cNvPr id="4" name="Gráfico 3" descr="Chat">
            <a:extLst>
              <a:ext uri="{FF2B5EF4-FFF2-40B4-BE49-F238E27FC236}">
                <a16:creationId xmlns:a16="http://schemas.microsoft.com/office/drawing/2014/main" id="{EB679E48-B264-4F31-B204-95CF0CD5D34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49371" y="1145291"/>
            <a:ext cx="914400" cy="914400"/>
          </a:xfrm>
          <a:prstGeom prst="rect">
            <a:avLst/>
          </a:prstGeom>
        </p:spPr>
      </p:pic>
      <p:pic>
        <p:nvPicPr>
          <p:cNvPr id="5" name="Gráfico 4" descr="Lupa">
            <a:extLst>
              <a:ext uri="{FF2B5EF4-FFF2-40B4-BE49-F238E27FC236}">
                <a16:creationId xmlns:a16="http://schemas.microsoft.com/office/drawing/2014/main" id="{82343719-EACA-4005-BC37-16729C1A3EC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944462" y="4191031"/>
            <a:ext cx="914400" cy="914400"/>
          </a:xfrm>
          <a:prstGeom prst="rect">
            <a:avLst/>
          </a:prstGeom>
        </p:spPr>
      </p:pic>
      <p:pic>
        <p:nvPicPr>
          <p:cNvPr id="3" name="Gráfico 2" descr="Estatísticas">
            <a:extLst>
              <a:ext uri="{FF2B5EF4-FFF2-40B4-BE49-F238E27FC236}">
                <a16:creationId xmlns:a16="http://schemas.microsoft.com/office/drawing/2014/main" id="{96568989-1798-4E59-A73F-E6A6B70F2EF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557771" y="2552426"/>
            <a:ext cx="914400" cy="720511"/>
          </a:xfrm>
          <a:prstGeom prst="rect">
            <a:avLst/>
          </a:prstGeom>
        </p:spPr>
      </p:pic>
      <p:pic>
        <p:nvPicPr>
          <p:cNvPr id="10" name="Gráfico 9" descr="Cronômetro">
            <a:extLst>
              <a:ext uri="{FF2B5EF4-FFF2-40B4-BE49-F238E27FC236}">
                <a16:creationId xmlns:a16="http://schemas.microsoft.com/office/drawing/2014/main" id="{95CF5DA1-E066-4BA1-B555-BE123E4A5F3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692171" y="5105431"/>
            <a:ext cx="914400" cy="720511"/>
          </a:xfrm>
          <a:prstGeom prst="rect">
            <a:avLst/>
          </a:prstGeom>
        </p:spPr>
      </p:pic>
      <p:pic>
        <p:nvPicPr>
          <p:cNvPr id="15" name="Gráfico 14" descr="Cabeça com engrenagens">
            <a:extLst>
              <a:ext uri="{FF2B5EF4-FFF2-40B4-BE49-F238E27FC236}">
                <a16:creationId xmlns:a16="http://schemas.microsoft.com/office/drawing/2014/main" id="{A3AC884A-6646-4174-BB19-5E661D4C29F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659587" y="3082582"/>
            <a:ext cx="914400" cy="720511"/>
          </a:xfrm>
          <a:prstGeom prst="rect">
            <a:avLst/>
          </a:prstGeom>
        </p:spPr>
      </p:pic>
      <p:pic>
        <p:nvPicPr>
          <p:cNvPr id="17" name="Gráfico 16" descr="Manual">
            <a:extLst>
              <a:ext uri="{FF2B5EF4-FFF2-40B4-BE49-F238E27FC236}">
                <a16:creationId xmlns:a16="http://schemas.microsoft.com/office/drawing/2014/main" id="{86B42E48-CC9C-43D5-9412-37FE6C47C0D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475133" y="1831915"/>
            <a:ext cx="914400" cy="720511"/>
          </a:xfrm>
          <a:prstGeom prst="rect">
            <a:avLst/>
          </a:prstGeom>
        </p:spPr>
      </p:pic>
      <p:pic>
        <p:nvPicPr>
          <p:cNvPr id="19" name="Gráfico 18" descr="Filtrar">
            <a:extLst>
              <a:ext uri="{FF2B5EF4-FFF2-40B4-BE49-F238E27FC236}">
                <a16:creationId xmlns:a16="http://schemas.microsoft.com/office/drawing/2014/main" id="{5875EC6C-7013-4A07-B9B8-4DE53A1A57B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196754" y="5643440"/>
            <a:ext cx="914400" cy="720511"/>
          </a:xfrm>
          <a:prstGeom prst="rect">
            <a:avLst/>
          </a:prstGeom>
        </p:spPr>
      </p:pic>
    </p:spTree>
    <p:extLst>
      <p:ext uri="{BB962C8B-B14F-4D97-AF65-F5344CB8AC3E}">
        <p14:creationId xmlns:p14="http://schemas.microsoft.com/office/powerpoint/2010/main" val="8143934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extShape 1"/>
          <p:cNvSpPr txBox="1"/>
          <p:nvPr/>
        </p:nvSpPr>
        <p:spPr>
          <a:xfrm>
            <a:off x="332802" y="2054578"/>
            <a:ext cx="10913090" cy="3845315"/>
          </a:xfrm>
          <a:prstGeom prst="rect">
            <a:avLst/>
          </a:prstGeom>
          <a:noFill/>
          <a:ln>
            <a:noFill/>
          </a:ln>
        </p:spPr>
        <p:txBody>
          <a:bodyPr anchor="b"/>
          <a:lstStyle/>
          <a:p>
            <a:pPr algn="just">
              <a:lnSpc>
                <a:spcPct val="100000"/>
              </a:lnSpc>
              <a:spcAft>
                <a:spcPts val="1200"/>
              </a:spcAft>
            </a:pPr>
            <a:r>
              <a:rPr lang="pt-BR" sz="2800" dirty="0">
                <a:solidFill>
                  <a:srgbClr val="002060"/>
                </a:solidFill>
                <a:latin typeface="Calibri" panose="020F0502020204030204" pitchFamily="34" charset="0"/>
                <a:ea typeface="ＭＳ Ｐゴシック" pitchFamily="34" charset="-128"/>
                <a:cs typeface="Calibri" panose="020F0502020204030204" pitchFamily="34" charset="0"/>
              </a:rPr>
              <a:t>Vamos falar da </a:t>
            </a:r>
            <a:r>
              <a:rPr lang="pt-BR" sz="2800" b="1"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rPr>
              <a:t>proteção ao denunciante</a:t>
            </a:r>
            <a:r>
              <a:rPr lang="pt-BR" sz="2800" dirty="0">
                <a:solidFill>
                  <a:srgbClr val="FF0000"/>
                </a:solidFill>
                <a:latin typeface="Calibri" panose="020F0502020204030204" pitchFamily="34" charset="0"/>
                <a:ea typeface="ＭＳ Ｐゴシック" pitchFamily="34" charset="-128"/>
                <a:cs typeface="Calibri" panose="020F0502020204030204" pitchFamily="34" charset="0"/>
              </a:rPr>
              <a:t> </a:t>
            </a:r>
            <a:r>
              <a:rPr lang="pt-BR" sz="2800" dirty="0">
                <a:solidFill>
                  <a:srgbClr val="002060"/>
                </a:solidFill>
                <a:latin typeface="Calibri" panose="020F0502020204030204" pitchFamily="34" charset="0"/>
                <a:ea typeface="ＭＳ Ｐゴシック" pitchFamily="34" charset="-128"/>
                <a:cs typeface="Calibri" panose="020F0502020204030204" pitchFamily="34" charset="0"/>
              </a:rPr>
              <a:t>por meio da adoção de procedimentos de</a:t>
            </a:r>
          </a:p>
          <a:p>
            <a:pPr algn="just">
              <a:lnSpc>
                <a:spcPct val="100000"/>
              </a:lnSpc>
              <a:spcAft>
                <a:spcPts val="1200"/>
              </a:spcAft>
            </a:pPr>
            <a:r>
              <a:rPr lang="pt-BR" sz="2800"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rPr>
              <a:t>restrição de acesso</a:t>
            </a:r>
            <a:endParaRPr lang="pt-BR" sz="2800" dirty="0">
              <a:solidFill>
                <a:srgbClr val="00206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endParaRPr>
          </a:p>
          <a:p>
            <a:pPr>
              <a:lnSpc>
                <a:spcPct val="100000"/>
              </a:lnSpc>
              <a:spcAft>
                <a:spcPts val="1200"/>
              </a:spcAft>
            </a:pPr>
            <a:r>
              <a:rPr lang="pt-BR" sz="2800" dirty="0">
                <a:solidFill>
                  <a:srgbClr val="002060"/>
                </a:solidFill>
                <a:latin typeface="Calibri" panose="020F0502020204030204" pitchFamily="34" charset="0"/>
                <a:ea typeface="ＭＳ Ｐゴシック" pitchFamily="34" charset="-128"/>
                <a:cs typeface="Calibri" panose="020F0502020204030204" pitchFamily="34" charset="0"/>
              </a:rPr>
              <a:t>à sua</a:t>
            </a:r>
          </a:p>
          <a:p>
            <a:pPr>
              <a:lnSpc>
                <a:spcPct val="100000"/>
              </a:lnSpc>
              <a:spcAft>
                <a:spcPts val="1200"/>
              </a:spcAft>
            </a:pPr>
            <a:r>
              <a:rPr lang="pt-BR" sz="2800"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rPr>
              <a:t>‘identidade’</a:t>
            </a:r>
            <a:r>
              <a:rPr lang="pt-BR" sz="2800" dirty="0">
                <a:solidFill>
                  <a:srgbClr val="00206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rPr>
              <a:t> </a:t>
            </a:r>
          </a:p>
          <a:p>
            <a:pPr>
              <a:lnSpc>
                <a:spcPct val="100000"/>
              </a:lnSpc>
              <a:spcAft>
                <a:spcPts val="1200"/>
              </a:spcAft>
            </a:pPr>
            <a:r>
              <a:rPr lang="pt-BR" sz="2800" dirty="0">
                <a:solidFill>
                  <a:srgbClr val="002060"/>
                </a:solidFill>
                <a:latin typeface="Calibri" panose="020F0502020204030204" pitchFamily="34" charset="0"/>
                <a:ea typeface="ＭＳ Ｐゴシック" pitchFamily="34" charset="-128"/>
                <a:cs typeface="Calibri" panose="020F0502020204030204" pitchFamily="34" charset="0"/>
              </a:rPr>
              <a:t>ou aos </a:t>
            </a:r>
          </a:p>
          <a:p>
            <a:pPr>
              <a:lnSpc>
                <a:spcPct val="100000"/>
              </a:lnSpc>
              <a:spcAft>
                <a:spcPts val="1200"/>
              </a:spcAft>
            </a:pPr>
            <a:r>
              <a:rPr lang="pt-BR" sz="2800" dirty="0">
                <a:solidFill>
                  <a:srgbClr val="FF0000"/>
                </a:solidFill>
                <a:effectLst>
                  <a:outerShdw blurRad="38100" dist="38100" dir="2700000" algn="tl">
                    <a:srgbClr val="000000">
                      <a:alpha val="43137"/>
                    </a:srgbClr>
                  </a:outerShdw>
                </a:effectLst>
                <a:latin typeface="Calibri" panose="020F0502020204030204" pitchFamily="34" charset="0"/>
                <a:ea typeface="ＭＳ Ｐゴシック" pitchFamily="34" charset="-128"/>
                <a:cs typeface="Calibri" panose="020F0502020204030204" pitchFamily="34" charset="0"/>
              </a:rPr>
              <a:t>‘elementos de identificação’</a:t>
            </a:r>
            <a:r>
              <a:rPr lang="pt-BR" sz="2800" dirty="0">
                <a:solidFill>
                  <a:srgbClr val="002060"/>
                </a:solidFill>
                <a:latin typeface="Calibri" panose="020F0502020204030204" pitchFamily="34" charset="0"/>
                <a:ea typeface="ＭＳ Ｐゴシック" pitchFamily="34" charset="-128"/>
                <a:cs typeface="Calibri" panose="020F0502020204030204" pitchFamily="34" charset="0"/>
              </a:rPr>
              <a:t>.</a:t>
            </a:r>
          </a:p>
        </p:txBody>
      </p:sp>
      <p:sp>
        <p:nvSpPr>
          <p:cNvPr id="201" name="TextShape 2"/>
          <p:cNvSpPr txBox="1"/>
          <p:nvPr/>
        </p:nvSpPr>
        <p:spPr>
          <a:xfrm>
            <a:off x="6096000" y="3571586"/>
            <a:ext cx="5070869" cy="2328307"/>
          </a:xfrm>
          <a:prstGeom prst="rect">
            <a:avLst/>
          </a:prstGeom>
          <a:ln/>
        </p:spPr>
        <p:style>
          <a:lnRef idx="2">
            <a:schemeClr val="accent5"/>
          </a:lnRef>
          <a:fillRef idx="1">
            <a:schemeClr val="lt1"/>
          </a:fillRef>
          <a:effectRef idx="0">
            <a:schemeClr val="accent5"/>
          </a:effectRef>
          <a:fontRef idx="minor">
            <a:schemeClr val="dk1"/>
          </a:fontRef>
        </p:style>
        <p:txBody>
          <a:bodyPr/>
          <a:lstStyle/>
          <a:p>
            <a:pPr algn="just">
              <a:lnSpc>
                <a:spcPct val="150000"/>
              </a:lnSpc>
              <a:spcBef>
                <a:spcPts val="1001"/>
              </a:spcBef>
            </a:pPr>
            <a:r>
              <a:rPr lang="pt-BR" sz="2400" spc="-1" dirty="0">
                <a:solidFill>
                  <a:srgbClr val="1F4E79"/>
                </a:solidFill>
                <a:uFill>
                  <a:solidFill>
                    <a:srgbClr val="FFFFFF"/>
                  </a:solidFill>
                </a:uFill>
                <a:latin typeface="Calibri"/>
              </a:rPr>
              <a:t>A </a:t>
            </a:r>
            <a:r>
              <a:rPr lang="pt-BR" sz="2400" b="1" spc="-1" dirty="0">
                <a:solidFill>
                  <a:srgbClr val="002060"/>
                </a:solidFill>
                <a:effectLst>
                  <a:outerShdw blurRad="38100" dist="38100" dir="2700000" algn="tl">
                    <a:srgbClr val="000000">
                      <a:alpha val="43137"/>
                    </a:srgbClr>
                  </a:outerShdw>
                </a:effectLst>
                <a:uFill>
                  <a:solidFill>
                    <a:srgbClr val="FFFFFF"/>
                  </a:solidFill>
                </a:uFill>
                <a:latin typeface="Calibri"/>
              </a:rPr>
              <a:t>proteção do denunciante</a:t>
            </a:r>
            <a:r>
              <a:rPr lang="pt-BR" sz="2400" b="1" spc="-1" dirty="0">
                <a:solidFill>
                  <a:schemeClr val="accent1">
                    <a:lumMod val="75000"/>
                  </a:schemeClr>
                </a:solidFill>
                <a:uFill>
                  <a:solidFill>
                    <a:srgbClr val="FFFFFF"/>
                  </a:solidFill>
                </a:uFill>
                <a:latin typeface="Calibri"/>
              </a:rPr>
              <a:t> </a:t>
            </a:r>
            <a:r>
              <a:rPr lang="pt-BR" sz="2400" spc="-1" dirty="0">
                <a:solidFill>
                  <a:srgbClr val="1F4E79"/>
                </a:solidFill>
                <a:uFill>
                  <a:solidFill>
                    <a:srgbClr val="FFFFFF"/>
                  </a:solidFill>
                </a:uFill>
                <a:latin typeface="Calibri"/>
              </a:rPr>
              <a:t>deve ser encarada como uma estratégia de combate à corrupção e à pratica de outros ilícitos.</a:t>
            </a:r>
            <a:endParaRPr lang="pt-BR" sz="24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06F63020-4F81-41E1-BBFA-62DFC706ECDA}"/>
              </a:ext>
            </a:extLst>
          </p:cNvPr>
          <p:cNvSpPr txBox="1"/>
          <p:nvPr/>
        </p:nvSpPr>
        <p:spPr>
          <a:xfrm>
            <a:off x="1" y="1103682"/>
            <a:ext cx="2968978"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A PROTEÇÃO AO DENUNCIANTE</a:t>
            </a:r>
          </a:p>
        </p:txBody>
      </p:sp>
    </p:spTree>
    <p:extLst>
      <p:ext uri="{BB962C8B-B14F-4D97-AF65-F5344CB8AC3E}">
        <p14:creationId xmlns:p14="http://schemas.microsoft.com/office/powerpoint/2010/main" val="222356982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Shape 1">
            <a:extLst>
              <a:ext uri="{FF2B5EF4-FFF2-40B4-BE49-F238E27FC236}">
                <a16:creationId xmlns:a16="http://schemas.microsoft.com/office/drawing/2014/main" id="{34E97DED-D59A-490E-B741-2210BDEB88E5}"/>
              </a:ext>
            </a:extLst>
          </p:cNvPr>
          <p:cNvSpPr txBox="1"/>
          <p:nvPr/>
        </p:nvSpPr>
        <p:spPr>
          <a:xfrm>
            <a:off x="0" y="1092393"/>
            <a:ext cx="2968978"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A PROTEÇÃO AO DENUNCIANTE</a:t>
            </a:r>
          </a:p>
        </p:txBody>
      </p:sp>
      <p:graphicFrame>
        <p:nvGraphicFramePr>
          <p:cNvPr id="4" name="Diagrama 3">
            <a:extLst>
              <a:ext uri="{FF2B5EF4-FFF2-40B4-BE49-F238E27FC236}">
                <a16:creationId xmlns:a16="http://schemas.microsoft.com/office/drawing/2014/main" id="{8987C04A-C5DD-4FBA-8F86-599A4C7D64F9}"/>
              </a:ext>
            </a:extLst>
          </p:cNvPr>
          <p:cNvGraphicFramePr/>
          <p:nvPr>
            <p:extLst>
              <p:ext uri="{D42A27DB-BD31-4B8C-83A1-F6EECF244321}">
                <p14:modId xmlns:p14="http://schemas.microsoft.com/office/powerpoint/2010/main" val="2041232526"/>
              </p:ext>
            </p:extLst>
          </p:nvPr>
        </p:nvGraphicFramePr>
        <p:xfrm>
          <a:off x="5811726" y="889193"/>
          <a:ext cx="6378222" cy="58203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Shape 1">
            <a:extLst>
              <a:ext uri="{FF2B5EF4-FFF2-40B4-BE49-F238E27FC236}">
                <a16:creationId xmlns:a16="http://schemas.microsoft.com/office/drawing/2014/main" id="{962A0D4E-6013-4641-8DFD-7287E026519E}"/>
              </a:ext>
            </a:extLst>
          </p:cNvPr>
          <p:cNvSpPr txBox="1"/>
          <p:nvPr/>
        </p:nvSpPr>
        <p:spPr>
          <a:xfrm>
            <a:off x="0" y="1417769"/>
            <a:ext cx="4156365"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SISTEMA JURÍDICO: com </a:t>
            </a:r>
            <a:r>
              <a:rPr lang="en-US" sz="1650" b="1" spc="-1" dirty="0" err="1">
                <a:solidFill>
                  <a:schemeClr val="bg1"/>
                </a:solidFill>
                <a:uFill>
                  <a:solidFill>
                    <a:srgbClr val="FFFFFF"/>
                  </a:solidFill>
                </a:uFill>
                <a:latin typeface="Calibri" charset="0"/>
                <a:ea typeface="Calibri" charset="0"/>
                <a:cs typeface="Calibri" charset="0"/>
              </a:rPr>
              <a:t>foco</a:t>
            </a:r>
            <a:r>
              <a:rPr lang="en-US" sz="1650" b="1" spc="-1" dirty="0">
                <a:solidFill>
                  <a:schemeClr val="bg1"/>
                </a:solidFill>
                <a:uFill>
                  <a:solidFill>
                    <a:srgbClr val="FFFFFF"/>
                  </a:solidFill>
                </a:uFill>
                <a:latin typeface="Calibri" charset="0"/>
                <a:ea typeface="Calibri" charset="0"/>
                <a:cs typeface="Calibri" charset="0"/>
              </a:rPr>
              <a:t> </a:t>
            </a:r>
            <a:r>
              <a:rPr lang="en-US" sz="1650" b="1" spc="-1" dirty="0" err="1">
                <a:solidFill>
                  <a:schemeClr val="bg1"/>
                </a:solidFill>
                <a:uFill>
                  <a:solidFill>
                    <a:srgbClr val="FFFFFF"/>
                  </a:solidFill>
                </a:uFill>
                <a:latin typeface="Calibri" charset="0"/>
                <a:ea typeface="Calibri" charset="0"/>
                <a:cs typeface="Calibri" charset="0"/>
              </a:rPr>
              <a:t>nas</a:t>
            </a:r>
            <a:r>
              <a:rPr lang="en-US" sz="1650" b="1" spc="-1" dirty="0">
                <a:solidFill>
                  <a:schemeClr val="bg1"/>
                </a:solidFill>
                <a:uFill>
                  <a:solidFill>
                    <a:srgbClr val="FFFFFF"/>
                  </a:solidFill>
                </a:uFill>
                <a:latin typeface="Calibri" charset="0"/>
                <a:ea typeface="Calibri" charset="0"/>
                <a:cs typeface="Calibri" charset="0"/>
              </a:rPr>
              <a:t> </a:t>
            </a:r>
            <a:r>
              <a:rPr lang="en-US" sz="1650" b="1" spc="-1" dirty="0" err="1">
                <a:solidFill>
                  <a:schemeClr val="bg1"/>
                </a:solidFill>
                <a:uFill>
                  <a:solidFill>
                    <a:srgbClr val="FFFFFF"/>
                  </a:solidFill>
                </a:uFill>
                <a:latin typeface="Calibri" charset="0"/>
                <a:ea typeface="Calibri" charset="0"/>
                <a:cs typeface="Calibri" charset="0"/>
              </a:rPr>
              <a:t>ouvidorias</a:t>
            </a:r>
            <a:r>
              <a:rPr lang="en-US" sz="1650" b="1" spc="-1" dirty="0">
                <a:solidFill>
                  <a:schemeClr val="bg1"/>
                </a:solidFill>
                <a:uFill>
                  <a:solidFill>
                    <a:srgbClr val="FFFFFF"/>
                  </a:solidFill>
                </a:uFill>
                <a:latin typeface="Calibri" charset="0"/>
                <a:ea typeface="Calibri" charset="0"/>
                <a:cs typeface="Calibri" charset="0"/>
              </a:rPr>
              <a:t> </a:t>
            </a:r>
          </a:p>
        </p:txBody>
      </p:sp>
      <p:sp>
        <p:nvSpPr>
          <p:cNvPr id="6" name="TextShape 2">
            <a:extLst>
              <a:ext uri="{FF2B5EF4-FFF2-40B4-BE49-F238E27FC236}">
                <a16:creationId xmlns:a16="http://schemas.microsoft.com/office/drawing/2014/main" id="{1FD0B41A-2A85-4075-AF3F-66A1613C7A59}"/>
              </a:ext>
            </a:extLst>
          </p:cNvPr>
          <p:cNvSpPr txBox="1"/>
          <p:nvPr/>
        </p:nvSpPr>
        <p:spPr>
          <a:xfrm>
            <a:off x="338666" y="2192699"/>
            <a:ext cx="5260623" cy="4140368"/>
          </a:xfrm>
          <a:prstGeom prst="rect">
            <a:avLst/>
          </a:prstGeom>
          <a:ln/>
        </p:spPr>
        <p:style>
          <a:lnRef idx="2">
            <a:schemeClr val="accent1"/>
          </a:lnRef>
          <a:fillRef idx="1">
            <a:schemeClr val="lt1"/>
          </a:fillRef>
          <a:effectRef idx="0">
            <a:schemeClr val="accent1"/>
          </a:effectRef>
          <a:fontRef idx="minor">
            <a:schemeClr val="dk1"/>
          </a:fontRef>
        </p:style>
        <p:txBody>
          <a:bodyPr/>
          <a:lstStyle/>
          <a:p>
            <a:pPr marL="257175" indent="-257175" algn="just">
              <a:spcBef>
                <a:spcPts val="751"/>
              </a:spcBef>
              <a:buFont typeface="Wingdings" panose="05000000000000000000" pitchFamily="2" charset="2"/>
              <a:buChar char="ü"/>
            </a:pPr>
            <a:r>
              <a:rPr lang="pt-BR" sz="1600" dirty="0">
                <a:solidFill>
                  <a:schemeClr val="accent1">
                    <a:lumMod val="50000"/>
                  </a:schemeClr>
                </a:solidFill>
              </a:rPr>
              <a:t>A proteção à identidade do denunciante se ampara em normas que devem ser interpretadas sistemicamente </a:t>
            </a:r>
            <a:r>
              <a:rPr lang="pt-BR" sz="1600" dirty="0">
                <a:solidFill>
                  <a:srgbClr val="002060"/>
                </a:solidFill>
              </a:rPr>
              <a:t>(</a:t>
            </a:r>
            <a:r>
              <a:rPr lang="pt-BR" sz="1600" b="1" dirty="0">
                <a:solidFill>
                  <a:srgbClr val="002060"/>
                </a:solidFill>
                <a:effectLst>
                  <a:outerShdw blurRad="38100" dist="38100" dir="2700000" algn="tl">
                    <a:srgbClr val="000000">
                      <a:alpha val="43137"/>
                    </a:srgbClr>
                  </a:outerShdw>
                </a:effectLst>
              </a:rPr>
              <a:t>“sistema jurídico”</a:t>
            </a:r>
            <a:r>
              <a:rPr lang="pt-BR" sz="1600" dirty="0">
                <a:solidFill>
                  <a:schemeClr val="accent1">
                    <a:lumMod val="50000"/>
                  </a:schemeClr>
                </a:solidFill>
              </a:rPr>
              <a:t>).</a:t>
            </a:r>
          </a:p>
          <a:p>
            <a:pPr algn="just">
              <a:spcBef>
                <a:spcPts val="751"/>
              </a:spcBef>
            </a:pPr>
            <a:endParaRPr lang="pt-BR" sz="1600" dirty="0">
              <a:solidFill>
                <a:schemeClr val="accent1">
                  <a:lumMod val="50000"/>
                </a:schemeClr>
              </a:solidFill>
            </a:endParaRPr>
          </a:p>
          <a:p>
            <a:pPr marL="257175" indent="-257175" algn="just">
              <a:spcBef>
                <a:spcPts val="751"/>
              </a:spcBef>
              <a:buFont typeface="Wingdings" panose="05000000000000000000" pitchFamily="2" charset="2"/>
              <a:buChar char="ü"/>
            </a:pPr>
            <a:r>
              <a:rPr lang="pt-BR" sz="1600" dirty="0">
                <a:solidFill>
                  <a:schemeClr val="accent1">
                    <a:lumMod val="50000"/>
                  </a:schemeClr>
                </a:solidFill>
              </a:rPr>
              <a:t>É um dos </a:t>
            </a:r>
            <a:r>
              <a:rPr lang="pt-BR" sz="1600" b="1" dirty="0">
                <a:solidFill>
                  <a:schemeClr val="accent1">
                    <a:lumMod val="50000"/>
                  </a:schemeClr>
                </a:solidFill>
              </a:rPr>
              <a:t>fundamentos</a:t>
            </a:r>
            <a:r>
              <a:rPr lang="pt-BR" sz="1600" dirty="0">
                <a:solidFill>
                  <a:schemeClr val="accent1">
                    <a:lumMod val="50000"/>
                  </a:schemeClr>
                </a:solidFill>
              </a:rPr>
              <a:t> do Sistema de Ouvidoria do Poder Executivo Federal:</a:t>
            </a:r>
          </a:p>
          <a:p>
            <a:pPr marL="1057275" lvl="2" indent="-257175" algn="just">
              <a:spcBef>
                <a:spcPts val="751"/>
              </a:spcBef>
              <a:buFont typeface="Wingdings" panose="05000000000000000000" pitchFamily="2" charset="2"/>
              <a:buChar char="Ø"/>
            </a:pPr>
            <a:r>
              <a:rPr lang="pt-BR" sz="1600" b="1" i="1" dirty="0">
                <a:solidFill>
                  <a:schemeClr val="accent1">
                    <a:lumMod val="50000"/>
                  </a:schemeClr>
                </a:solidFill>
              </a:rPr>
              <a:t>Assegurar</a:t>
            </a:r>
            <a:r>
              <a:rPr lang="pt-BR" sz="1600" i="1" dirty="0">
                <a:solidFill>
                  <a:schemeClr val="accent1">
                    <a:lumMod val="50000"/>
                  </a:schemeClr>
                </a:solidFill>
              </a:rPr>
              <a:t> </a:t>
            </a:r>
            <a:r>
              <a:rPr lang="pt-BR" sz="1600" b="1" i="1" dirty="0">
                <a:solidFill>
                  <a:schemeClr val="accent1">
                    <a:lumMod val="50000"/>
                  </a:schemeClr>
                </a:solidFill>
              </a:rPr>
              <a:t>a </a:t>
            </a:r>
            <a:r>
              <a:rPr lang="pt-BR" sz="1600" b="1" i="1" dirty="0">
                <a:solidFill>
                  <a:schemeClr val="accent1">
                    <a:lumMod val="50000"/>
                  </a:schemeClr>
                </a:solidFill>
                <a:effectLst>
                  <a:outerShdw blurRad="38100" dist="38100" dir="2700000" algn="tl">
                    <a:srgbClr val="000000">
                      <a:alpha val="43137"/>
                    </a:srgbClr>
                  </a:outerShdw>
                </a:effectLst>
              </a:rPr>
              <a:t>proteção da identidade</a:t>
            </a:r>
            <a:r>
              <a:rPr lang="pt-BR" sz="1600" i="1" dirty="0">
                <a:solidFill>
                  <a:schemeClr val="accent1">
                    <a:lumMod val="50000"/>
                  </a:schemeClr>
                </a:solidFill>
              </a:rPr>
              <a:t> </a:t>
            </a:r>
            <a:r>
              <a:rPr lang="pt-BR" sz="1600" b="1" i="1" dirty="0">
                <a:solidFill>
                  <a:schemeClr val="accent1">
                    <a:lumMod val="50000"/>
                  </a:schemeClr>
                </a:solidFill>
              </a:rPr>
              <a:t>e</a:t>
            </a:r>
            <a:r>
              <a:rPr lang="pt-BR" sz="1600" i="1" dirty="0">
                <a:solidFill>
                  <a:schemeClr val="accent1">
                    <a:lumMod val="50000"/>
                  </a:schemeClr>
                </a:solidFill>
              </a:rPr>
              <a:t> dos </a:t>
            </a:r>
            <a:r>
              <a:rPr lang="pt-BR" sz="1600" b="1" i="1" dirty="0">
                <a:solidFill>
                  <a:schemeClr val="accent1">
                    <a:lumMod val="50000"/>
                  </a:schemeClr>
                </a:solidFill>
                <a:effectLst>
                  <a:outerShdw blurRad="38100" dist="38100" dir="2700000" algn="tl">
                    <a:srgbClr val="000000">
                      <a:alpha val="43137"/>
                    </a:srgbClr>
                  </a:outerShdw>
                </a:effectLst>
              </a:rPr>
              <a:t>elementos que permitam a identificação do usuário</a:t>
            </a:r>
            <a:r>
              <a:rPr lang="pt-BR" sz="1600" i="1" dirty="0">
                <a:solidFill>
                  <a:schemeClr val="accent1">
                    <a:lumMod val="50000"/>
                  </a:schemeClr>
                </a:solidFill>
              </a:rPr>
              <a:t> de serviços públicos ou do autor da manifestação (denúncia, reclamação, solicitação, sugestão, elogio, </a:t>
            </a:r>
            <a:r>
              <a:rPr lang="pt-BR" sz="1600" i="1" dirty="0" err="1">
                <a:solidFill>
                  <a:schemeClr val="accent1">
                    <a:lumMod val="50000"/>
                  </a:schemeClr>
                </a:solidFill>
              </a:rPr>
              <a:t>etc</a:t>
            </a:r>
            <a:r>
              <a:rPr lang="pt-BR" sz="1600" i="1" dirty="0">
                <a:solidFill>
                  <a:schemeClr val="accent1">
                    <a:lumMod val="50000"/>
                  </a:schemeClr>
                </a:solidFill>
              </a:rPr>
              <a:t>).</a:t>
            </a:r>
          </a:p>
          <a:p>
            <a:pPr marL="342900" lvl="1" algn="just">
              <a:spcBef>
                <a:spcPts val="751"/>
              </a:spcBef>
            </a:pPr>
            <a:endParaRPr lang="pt-BR" sz="1600" i="1" dirty="0">
              <a:solidFill>
                <a:schemeClr val="accent1">
                  <a:lumMod val="50000"/>
                </a:schemeClr>
              </a:solidFill>
            </a:endParaRPr>
          </a:p>
          <a:p>
            <a:pPr marL="257175" indent="-257175" algn="just">
              <a:spcBef>
                <a:spcPts val="751"/>
              </a:spcBef>
              <a:buFont typeface="Wingdings" panose="05000000000000000000" pitchFamily="2" charset="2"/>
              <a:buChar char="ü"/>
            </a:pPr>
            <a:r>
              <a:rPr lang="pt-BR" sz="1600" dirty="0">
                <a:solidFill>
                  <a:schemeClr val="accent1">
                    <a:lumMod val="50000"/>
                  </a:schemeClr>
                </a:solidFill>
              </a:rPr>
              <a:t>Tal fundamento se ampara em </a:t>
            </a:r>
            <a:r>
              <a:rPr lang="pt-BR" sz="1600" u="sng" dirty="0">
                <a:solidFill>
                  <a:schemeClr val="accent1">
                    <a:lumMod val="50000"/>
                  </a:schemeClr>
                </a:solidFill>
              </a:rPr>
              <a:t>normas</a:t>
            </a:r>
            <a:r>
              <a:rPr lang="pt-BR" sz="1600" dirty="0">
                <a:solidFill>
                  <a:schemeClr val="accent1">
                    <a:lumMod val="50000"/>
                  </a:schemeClr>
                </a:solidFill>
              </a:rPr>
              <a:t>, </a:t>
            </a:r>
            <a:r>
              <a:rPr lang="pt-BR" sz="1600" u="sng" dirty="0">
                <a:solidFill>
                  <a:schemeClr val="accent1">
                    <a:lumMod val="50000"/>
                  </a:schemeClr>
                </a:solidFill>
              </a:rPr>
              <a:t>diretrizes</a:t>
            </a:r>
            <a:r>
              <a:rPr lang="pt-BR" sz="1600" dirty="0">
                <a:solidFill>
                  <a:schemeClr val="accent1">
                    <a:lumMod val="50000"/>
                  </a:schemeClr>
                </a:solidFill>
              </a:rPr>
              <a:t> e </a:t>
            </a:r>
            <a:r>
              <a:rPr lang="pt-BR" sz="1600" u="sng" dirty="0">
                <a:solidFill>
                  <a:schemeClr val="accent1">
                    <a:lumMod val="50000"/>
                  </a:schemeClr>
                </a:solidFill>
              </a:rPr>
              <a:t>princípios.</a:t>
            </a:r>
          </a:p>
          <a:p>
            <a:pPr>
              <a:spcBef>
                <a:spcPts val="751"/>
              </a:spcBef>
            </a:pPr>
            <a:endParaRPr lang="pt-BR" sz="1600" spc="-1" dirty="0">
              <a:solidFill>
                <a:srgbClr val="002060"/>
              </a:solidFill>
              <a:effectLst>
                <a:outerShdw blurRad="38100" dist="38100" dir="2700000" algn="tl">
                  <a:srgbClr val="000000">
                    <a:alpha val="43137"/>
                  </a:srgbClr>
                </a:outerShdw>
              </a:effectLst>
              <a:uFill>
                <a:solidFill>
                  <a:srgbClr val="FFFFFF"/>
                </a:solidFill>
              </a:uFill>
              <a:latin typeface="Arial"/>
            </a:endParaRPr>
          </a:p>
        </p:txBody>
      </p:sp>
    </p:spTree>
    <p:extLst>
      <p:ext uri="{BB962C8B-B14F-4D97-AF65-F5344CB8AC3E}">
        <p14:creationId xmlns:p14="http://schemas.microsoft.com/office/powerpoint/2010/main" val="211024187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1">
            <a:extLst>
              <a:ext uri="{FF2B5EF4-FFF2-40B4-BE49-F238E27FC236}">
                <a16:creationId xmlns:a16="http://schemas.microsoft.com/office/drawing/2014/main" id="{D585FF40-21EC-4B93-B0AB-1554E5CDC7F6}"/>
              </a:ext>
            </a:extLst>
          </p:cNvPr>
          <p:cNvSpPr txBox="1"/>
          <p:nvPr/>
        </p:nvSpPr>
        <p:spPr>
          <a:xfrm>
            <a:off x="0" y="996184"/>
            <a:ext cx="4042065" cy="325376"/>
          </a:xfrm>
          <a:prstGeom prst="rect">
            <a:avLst/>
          </a:prstGeom>
          <a:solidFill>
            <a:srgbClr val="C00000"/>
          </a:solidFill>
          <a:ln>
            <a:noFill/>
          </a:ln>
        </p:spPr>
        <p:txBody>
          <a:bodyPr anchor="b"/>
          <a:lstStyle/>
          <a:p>
            <a:pPr algn="ctr"/>
            <a:r>
              <a:rPr lang="en-US" sz="1650" b="1" spc="-1" dirty="0">
                <a:solidFill>
                  <a:schemeClr val="bg1"/>
                </a:solidFill>
                <a:uFill>
                  <a:solidFill>
                    <a:srgbClr val="FFFFFF"/>
                  </a:solidFill>
                </a:uFill>
                <a:latin typeface="Calibri" charset="0"/>
                <a:ea typeface="Calibri" charset="0"/>
                <a:cs typeface="Calibri" charset="0"/>
              </a:rPr>
              <a:t>SISTEMA JURÍDICO: com </a:t>
            </a:r>
            <a:r>
              <a:rPr lang="en-US" sz="1650" b="1" spc="-1" dirty="0" err="1">
                <a:solidFill>
                  <a:schemeClr val="bg1"/>
                </a:solidFill>
                <a:uFill>
                  <a:solidFill>
                    <a:srgbClr val="FFFFFF"/>
                  </a:solidFill>
                </a:uFill>
                <a:latin typeface="Calibri" charset="0"/>
                <a:ea typeface="Calibri" charset="0"/>
                <a:cs typeface="Calibri" charset="0"/>
              </a:rPr>
              <a:t>foco</a:t>
            </a:r>
            <a:r>
              <a:rPr lang="en-US" sz="1650" b="1" spc="-1" dirty="0">
                <a:solidFill>
                  <a:schemeClr val="bg1"/>
                </a:solidFill>
                <a:uFill>
                  <a:solidFill>
                    <a:srgbClr val="FFFFFF"/>
                  </a:solidFill>
                </a:uFill>
                <a:latin typeface="Calibri" charset="0"/>
                <a:ea typeface="Calibri" charset="0"/>
                <a:cs typeface="Calibri" charset="0"/>
              </a:rPr>
              <a:t> </a:t>
            </a:r>
            <a:r>
              <a:rPr lang="en-US" sz="1650" b="1" spc="-1" dirty="0" err="1">
                <a:solidFill>
                  <a:schemeClr val="bg1"/>
                </a:solidFill>
                <a:uFill>
                  <a:solidFill>
                    <a:srgbClr val="FFFFFF"/>
                  </a:solidFill>
                </a:uFill>
                <a:latin typeface="Calibri" charset="0"/>
                <a:ea typeface="Calibri" charset="0"/>
                <a:cs typeface="Calibri" charset="0"/>
              </a:rPr>
              <a:t>nas</a:t>
            </a:r>
            <a:r>
              <a:rPr lang="en-US" sz="1650" b="1" spc="-1" dirty="0">
                <a:solidFill>
                  <a:schemeClr val="bg1"/>
                </a:solidFill>
                <a:uFill>
                  <a:solidFill>
                    <a:srgbClr val="FFFFFF"/>
                  </a:solidFill>
                </a:uFill>
                <a:latin typeface="Calibri" charset="0"/>
                <a:ea typeface="Calibri" charset="0"/>
                <a:cs typeface="Calibri" charset="0"/>
              </a:rPr>
              <a:t> </a:t>
            </a:r>
            <a:r>
              <a:rPr lang="en-US" sz="1650" b="1" spc="-1" dirty="0" err="1">
                <a:solidFill>
                  <a:schemeClr val="bg1"/>
                </a:solidFill>
                <a:uFill>
                  <a:solidFill>
                    <a:srgbClr val="FFFFFF"/>
                  </a:solidFill>
                </a:uFill>
                <a:latin typeface="Calibri" charset="0"/>
                <a:ea typeface="Calibri" charset="0"/>
                <a:cs typeface="Calibri" charset="0"/>
              </a:rPr>
              <a:t>ouvidorias</a:t>
            </a:r>
            <a:r>
              <a:rPr lang="en-US" sz="1650" b="1" spc="-1" dirty="0">
                <a:solidFill>
                  <a:schemeClr val="bg1"/>
                </a:solidFill>
                <a:uFill>
                  <a:solidFill>
                    <a:srgbClr val="FFFFFF"/>
                  </a:solidFill>
                </a:uFill>
                <a:latin typeface="Calibri" charset="0"/>
                <a:ea typeface="Calibri" charset="0"/>
                <a:cs typeface="Calibri" charset="0"/>
              </a:rPr>
              <a:t> </a:t>
            </a:r>
          </a:p>
        </p:txBody>
      </p:sp>
      <p:graphicFrame>
        <p:nvGraphicFramePr>
          <p:cNvPr id="5" name="Tabela 4">
            <a:extLst>
              <a:ext uri="{FF2B5EF4-FFF2-40B4-BE49-F238E27FC236}">
                <a16:creationId xmlns:a16="http://schemas.microsoft.com/office/drawing/2014/main" id="{CC59D1D1-7AC9-446D-B3DC-634625D8B9AA}"/>
              </a:ext>
            </a:extLst>
          </p:cNvPr>
          <p:cNvGraphicFramePr>
            <a:graphicFrameLocks noGrp="1"/>
          </p:cNvGraphicFramePr>
          <p:nvPr>
            <p:extLst>
              <p:ext uri="{D42A27DB-BD31-4B8C-83A1-F6EECF244321}">
                <p14:modId xmlns:p14="http://schemas.microsoft.com/office/powerpoint/2010/main" val="4291551115"/>
              </p:ext>
            </p:extLst>
          </p:nvPr>
        </p:nvGraphicFramePr>
        <p:xfrm>
          <a:off x="2244513" y="1731047"/>
          <a:ext cx="3048000" cy="23469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879470065"/>
                    </a:ext>
                  </a:extLst>
                </a:gridCol>
              </a:tblGrid>
              <a:tr h="211004">
                <a:tc>
                  <a:txBody>
                    <a:bodyPr/>
                    <a:lstStyle/>
                    <a:p>
                      <a:pPr algn="ctr"/>
                      <a:r>
                        <a:rPr lang="pt-BR" sz="1600" dirty="0"/>
                        <a:t>NORMAS INTERNACIONAIS</a:t>
                      </a:r>
                    </a:p>
                  </a:txBody>
                  <a:tcPr/>
                </a:tc>
                <a:extLst>
                  <a:ext uri="{0D108BD9-81ED-4DB2-BD59-A6C34878D82A}">
                    <a16:rowId xmlns:a16="http://schemas.microsoft.com/office/drawing/2014/main" val="3893735028"/>
                  </a:ext>
                </a:extLst>
              </a:tr>
              <a:tr h="637347">
                <a:tc>
                  <a:txBody>
                    <a:bodyPr/>
                    <a:lstStyle/>
                    <a:p>
                      <a:r>
                        <a:rPr lang="pt-BR" sz="1600" b="1" dirty="0">
                          <a:effectLst>
                            <a:outerShdw blurRad="38100" dist="38100" dir="2700000" algn="tl">
                              <a:srgbClr val="000000">
                                <a:alpha val="43137"/>
                              </a:srgbClr>
                            </a:outerShdw>
                          </a:effectLst>
                        </a:rPr>
                        <a:t>Convenção Interamericana contra a Corrupção</a:t>
                      </a:r>
                    </a:p>
                    <a:p>
                      <a:endParaRPr lang="pt-BR" sz="1600" b="1" dirty="0">
                        <a:effectLst>
                          <a:outerShdw blurRad="38100" dist="38100" dir="2700000" algn="tl">
                            <a:srgbClr val="000000">
                              <a:alpha val="43137"/>
                            </a:srgbClr>
                          </a:outerShdw>
                        </a:effectLst>
                      </a:endParaRPr>
                    </a:p>
                    <a:p>
                      <a:pPr algn="r"/>
                      <a:r>
                        <a:rPr lang="pt-BR" sz="1200" b="0" dirty="0">
                          <a:effectLst>
                            <a:outerShdw blurRad="38100" dist="38100" dir="2700000" algn="tl">
                              <a:srgbClr val="000000">
                                <a:alpha val="43137"/>
                              </a:srgbClr>
                            </a:outerShdw>
                          </a:effectLst>
                        </a:rPr>
                        <a:t>(Decreto Presidencial nº 4.410/2002*)</a:t>
                      </a:r>
                    </a:p>
                  </a:txBody>
                  <a:tcPr/>
                </a:tc>
                <a:extLst>
                  <a:ext uri="{0D108BD9-81ED-4DB2-BD59-A6C34878D82A}">
                    <a16:rowId xmlns:a16="http://schemas.microsoft.com/office/drawing/2014/main" val="773187641"/>
                  </a:ext>
                </a:extLst>
              </a:tr>
              <a:tr h="520283">
                <a:tc>
                  <a:txBody>
                    <a:bodyPr/>
                    <a:lstStyle/>
                    <a:p>
                      <a:r>
                        <a:rPr lang="pt-BR" sz="1600" b="1" dirty="0">
                          <a:effectLst>
                            <a:outerShdw blurRad="38100" dist="38100" dir="2700000" algn="tl">
                              <a:srgbClr val="000000">
                                <a:alpha val="43137"/>
                              </a:srgbClr>
                            </a:outerShdw>
                          </a:effectLst>
                        </a:rPr>
                        <a:t>Convenção das Nações Unidas contra a Corrupção</a:t>
                      </a:r>
                    </a:p>
                    <a:p>
                      <a:endParaRPr lang="pt-BR" sz="1600" b="1" dirty="0">
                        <a:effectLst>
                          <a:outerShdw blurRad="38100" dist="38100" dir="2700000" algn="tl">
                            <a:srgbClr val="000000">
                              <a:alpha val="43137"/>
                            </a:srgbClr>
                          </a:outerShdw>
                        </a:effectLst>
                      </a:endParaRPr>
                    </a:p>
                    <a:p>
                      <a:pPr algn="r"/>
                      <a:r>
                        <a:rPr lang="pt-BR" sz="1200" b="0" dirty="0">
                          <a:effectLst>
                            <a:outerShdw blurRad="38100" dist="38100" dir="2700000" algn="tl">
                              <a:srgbClr val="000000">
                                <a:alpha val="43137"/>
                              </a:srgbClr>
                            </a:outerShdw>
                          </a:effectLst>
                        </a:rPr>
                        <a:t>(Decreto Presidencial nº 5.687/2006**)</a:t>
                      </a:r>
                    </a:p>
                  </a:txBody>
                  <a:tcPr/>
                </a:tc>
                <a:extLst>
                  <a:ext uri="{0D108BD9-81ED-4DB2-BD59-A6C34878D82A}">
                    <a16:rowId xmlns:a16="http://schemas.microsoft.com/office/drawing/2014/main" val="3601346719"/>
                  </a:ext>
                </a:extLst>
              </a:tr>
            </a:tbl>
          </a:graphicData>
        </a:graphic>
      </p:graphicFrame>
      <p:graphicFrame>
        <p:nvGraphicFramePr>
          <p:cNvPr id="6" name="Tabela 5">
            <a:extLst>
              <a:ext uri="{FF2B5EF4-FFF2-40B4-BE49-F238E27FC236}">
                <a16:creationId xmlns:a16="http://schemas.microsoft.com/office/drawing/2014/main" id="{6D199DC5-7EE9-4BAC-A38F-D6F021C79816}"/>
              </a:ext>
            </a:extLst>
          </p:cNvPr>
          <p:cNvGraphicFramePr>
            <a:graphicFrameLocks noGrp="1"/>
          </p:cNvGraphicFramePr>
          <p:nvPr>
            <p:extLst>
              <p:ext uri="{D42A27DB-BD31-4B8C-83A1-F6EECF244321}">
                <p14:modId xmlns:p14="http://schemas.microsoft.com/office/powerpoint/2010/main" val="2662508944"/>
              </p:ext>
            </p:extLst>
          </p:nvPr>
        </p:nvGraphicFramePr>
        <p:xfrm>
          <a:off x="7426022" y="1086543"/>
          <a:ext cx="3670955" cy="5633820"/>
        </p:xfrm>
        <a:graphic>
          <a:graphicData uri="http://schemas.openxmlformats.org/drawingml/2006/table">
            <a:tbl>
              <a:tblPr firstRow="1" bandRow="1">
                <a:tableStyleId>{5C22544A-7EE6-4342-B048-85BDC9FD1C3A}</a:tableStyleId>
              </a:tblPr>
              <a:tblGrid>
                <a:gridCol w="3670955">
                  <a:extLst>
                    <a:ext uri="{9D8B030D-6E8A-4147-A177-3AD203B41FA5}">
                      <a16:colId xmlns:a16="http://schemas.microsoft.com/office/drawing/2014/main" val="1280721483"/>
                    </a:ext>
                  </a:extLst>
                </a:gridCol>
              </a:tblGrid>
              <a:tr h="447558">
                <a:tc>
                  <a:txBody>
                    <a:bodyPr/>
                    <a:lstStyle/>
                    <a:p>
                      <a:pPr algn="ctr"/>
                      <a:r>
                        <a:rPr lang="pt-BR" sz="1600" b="1" dirty="0">
                          <a:effectLst>
                            <a:outerShdw blurRad="38100" dist="38100" dir="2700000" algn="tl">
                              <a:srgbClr val="000000">
                                <a:alpha val="43137"/>
                              </a:srgbClr>
                            </a:outerShdw>
                          </a:effectLst>
                        </a:rPr>
                        <a:t>NORMAS NACIONAIS</a:t>
                      </a:r>
                    </a:p>
                  </a:txBody>
                  <a:tcPr/>
                </a:tc>
                <a:extLst>
                  <a:ext uri="{0D108BD9-81ED-4DB2-BD59-A6C34878D82A}">
                    <a16:rowId xmlns:a16="http://schemas.microsoft.com/office/drawing/2014/main" val="1654166741"/>
                  </a:ext>
                </a:extLst>
              </a:tr>
              <a:tr h="447558">
                <a:tc>
                  <a:txBody>
                    <a:bodyPr/>
                    <a:lstStyle/>
                    <a:p>
                      <a:r>
                        <a:rPr lang="pt-BR" sz="1600" dirty="0">
                          <a:effectLst>
                            <a:outerShdw blurRad="38100" dist="38100" dir="2700000" algn="tl">
                              <a:srgbClr val="000000">
                                <a:alpha val="43137"/>
                              </a:srgbClr>
                            </a:outerShdw>
                          </a:effectLst>
                        </a:rPr>
                        <a:t>Decreto Presidencial nº 4.410/2002*</a:t>
                      </a:r>
                    </a:p>
                  </a:txBody>
                  <a:tcPr/>
                </a:tc>
                <a:extLst>
                  <a:ext uri="{0D108BD9-81ED-4DB2-BD59-A6C34878D82A}">
                    <a16:rowId xmlns:a16="http://schemas.microsoft.com/office/drawing/2014/main" val="3851170006"/>
                  </a:ext>
                </a:extLst>
              </a:tr>
              <a:tr h="447558">
                <a:tc>
                  <a:txBody>
                    <a:bodyPr/>
                    <a:lstStyle/>
                    <a:p>
                      <a:r>
                        <a:rPr lang="pt-BR" sz="1600" dirty="0">
                          <a:effectLst>
                            <a:outerShdw blurRad="38100" dist="38100" dir="2700000" algn="tl">
                              <a:srgbClr val="000000">
                                <a:alpha val="43137"/>
                              </a:srgbClr>
                            </a:outerShdw>
                          </a:effectLst>
                        </a:rPr>
                        <a:t>Decreto Presidencial nº 5.687/2006**</a:t>
                      </a:r>
                    </a:p>
                  </a:txBody>
                  <a:tcPr/>
                </a:tc>
                <a:extLst>
                  <a:ext uri="{0D108BD9-81ED-4DB2-BD59-A6C34878D82A}">
                    <a16:rowId xmlns:a16="http://schemas.microsoft.com/office/drawing/2014/main" val="2354484956"/>
                  </a:ext>
                </a:extLst>
              </a:tr>
              <a:tr h="447558">
                <a:tc>
                  <a:txBody>
                    <a:bodyPr/>
                    <a:lstStyle/>
                    <a:p>
                      <a:r>
                        <a:rPr lang="pt-BR" sz="1600" b="1" dirty="0">
                          <a:effectLst>
                            <a:outerShdw blurRad="38100" dist="38100" dir="2700000" algn="tl">
                              <a:srgbClr val="000000">
                                <a:alpha val="43137"/>
                              </a:srgbClr>
                            </a:outerShdw>
                          </a:effectLst>
                        </a:rPr>
                        <a:t>Lei nº 12.527/2011 – LAI</a:t>
                      </a:r>
                    </a:p>
                  </a:txBody>
                  <a:tcPr/>
                </a:tc>
                <a:extLst>
                  <a:ext uri="{0D108BD9-81ED-4DB2-BD59-A6C34878D82A}">
                    <a16:rowId xmlns:a16="http://schemas.microsoft.com/office/drawing/2014/main" val="2412960538"/>
                  </a:ext>
                </a:extLst>
              </a:tr>
              <a:tr h="447558">
                <a:tc>
                  <a:txBody>
                    <a:bodyPr/>
                    <a:lstStyle/>
                    <a:p>
                      <a:r>
                        <a:rPr lang="pt-BR" sz="1600" b="1" dirty="0">
                          <a:effectLst>
                            <a:outerShdw blurRad="38100" dist="38100" dir="2700000" algn="tl">
                              <a:srgbClr val="000000">
                                <a:alpha val="43137"/>
                              </a:srgbClr>
                            </a:outerShdw>
                          </a:effectLst>
                        </a:rPr>
                        <a:t>Lei nº 13.460/2017</a:t>
                      </a:r>
                    </a:p>
                  </a:txBody>
                  <a:tcPr/>
                </a:tc>
                <a:extLst>
                  <a:ext uri="{0D108BD9-81ED-4DB2-BD59-A6C34878D82A}">
                    <a16:rowId xmlns:a16="http://schemas.microsoft.com/office/drawing/2014/main" val="1656348179"/>
                  </a:ext>
                </a:extLst>
              </a:tr>
              <a:tr h="447558">
                <a:tc>
                  <a:txBody>
                    <a:bodyPr/>
                    <a:lstStyle/>
                    <a:p>
                      <a:r>
                        <a:rPr lang="pt-BR" sz="1600" b="1" dirty="0">
                          <a:effectLst>
                            <a:outerShdw blurRad="38100" dist="38100" dir="2700000" algn="tl">
                              <a:srgbClr val="000000">
                                <a:alpha val="43137"/>
                              </a:srgbClr>
                            </a:outerShdw>
                          </a:effectLst>
                        </a:rPr>
                        <a:t>Decreto nº 9.492/2018</a:t>
                      </a:r>
                    </a:p>
                  </a:txBody>
                  <a:tcPr/>
                </a:tc>
                <a:extLst>
                  <a:ext uri="{0D108BD9-81ED-4DB2-BD59-A6C34878D82A}">
                    <a16:rowId xmlns:a16="http://schemas.microsoft.com/office/drawing/2014/main" val="1634281940"/>
                  </a:ext>
                </a:extLst>
              </a:tr>
              <a:tr h="447558">
                <a:tc>
                  <a:txBody>
                    <a:bodyPr/>
                    <a:lstStyle/>
                    <a:p>
                      <a:r>
                        <a:rPr lang="pt-BR" sz="1600" b="1" dirty="0">
                          <a:effectLst>
                            <a:outerShdw blurRad="38100" dist="38100" dir="2700000" algn="tl">
                              <a:srgbClr val="000000">
                                <a:alpha val="43137"/>
                              </a:srgbClr>
                            </a:outerShdw>
                          </a:effectLst>
                        </a:rPr>
                        <a:t>Lei nº 13.608/2018</a:t>
                      </a:r>
                    </a:p>
                  </a:txBody>
                  <a:tcPr/>
                </a:tc>
                <a:extLst>
                  <a:ext uri="{0D108BD9-81ED-4DB2-BD59-A6C34878D82A}">
                    <a16:rowId xmlns:a16="http://schemas.microsoft.com/office/drawing/2014/main" val="1570265861"/>
                  </a:ext>
                </a:extLst>
              </a:tr>
              <a:tr h="447558">
                <a:tc>
                  <a:txBody>
                    <a:bodyPr/>
                    <a:lstStyle/>
                    <a:p>
                      <a:r>
                        <a:rPr lang="pt-BR" sz="1600" b="1" dirty="0">
                          <a:effectLst>
                            <a:outerShdw blurRad="38100" dist="38100" dir="2700000" algn="tl">
                              <a:srgbClr val="000000">
                                <a:alpha val="43137"/>
                              </a:srgbClr>
                            </a:outerShdw>
                          </a:effectLst>
                        </a:rPr>
                        <a:t>Lei nº 13.709/2018</a:t>
                      </a:r>
                    </a:p>
                  </a:txBody>
                  <a:tcPr/>
                </a:tc>
                <a:extLst>
                  <a:ext uri="{0D108BD9-81ED-4DB2-BD59-A6C34878D82A}">
                    <a16:rowId xmlns:a16="http://schemas.microsoft.com/office/drawing/2014/main" val="3698982185"/>
                  </a:ext>
                </a:extLst>
              </a:tr>
              <a:tr h="447558">
                <a:tc>
                  <a:txBody>
                    <a:bodyPr/>
                    <a:lstStyle/>
                    <a:p>
                      <a:r>
                        <a:rPr lang="pt-BR" sz="1600" b="1" dirty="0">
                          <a:effectLst>
                            <a:outerShdw blurRad="38100" dist="38100" dir="2700000" algn="tl">
                              <a:srgbClr val="000000">
                                <a:alpha val="43137"/>
                              </a:srgbClr>
                            </a:outerShdw>
                          </a:effectLst>
                        </a:rPr>
                        <a:t>Decreto nº 10.153/2019</a:t>
                      </a:r>
                    </a:p>
                  </a:txBody>
                  <a:tcPr/>
                </a:tc>
                <a:extLst>
                  <a:ext uri="{0D108BD9-81ED-4DB2-BD59-A6C34878D82A}">
                    <a16:rowId xmlns:a16="http://schemas.microsoft.com/office/drawing/2014/main" val="4170468813"/>
                  </a:ext>
                </a:extLst>
              </a:tr>
              <a:tr h="447558">
                <a:tc>
                  <a:txBody>
                    <a:bodyPr/>
                    <a:lstStyle/>
                    <a:p>
                      <a:r>
                        <a:rPr lang="pt-BR" sz="1600" b="1" dirty="0">
                          <a:effectLst>
                            <a:outerShdw blurRad="38100" dist="38100" dir="2700000" algn="tl">
                              <a:srgbClr val="000000">
                                <a:alpha val="43137"/>
                              </a:srgbClr>
                            </a:outerShdw>
                          </a:effectLst>
                        </a:rPr>
                        <a:t>Lei nº 13.694/2019 (altera Lei nº 13.608)</a:t>
                      </a:r>
                    </a:p>
                  </a:txBody>
                  <a:tcPr/>
                </a:tc>
                <a:extLst>
                  <a:ext uri="{0D108BD9-81ED-4DB2-BD59-A6C34878D82A}">
                    <a16:rowId xmlns:a16="http://schemas.microsoft.com/office/drawing/2014/main" val="3732713009"/>
                  </a:ext>
                </a:extLst>
              </a:tr>
              <a:tr h="447558">
                <a:tc>
                  <a:txBody>
                    <a:bodyPr/>
                    <a:lstStyle/>
                    <a:p>
                      <a:r>
                        <a:rPr lang="pt-BR" sz="1600" b="1" dirty="0">
                          <a:effectLst>
                            <a:outerShdw blurRad="38100" dist="38100" dir="2700000" algn="tl">
                              <a:srgbClr val="000000">
                                <a:alpha val="43137"/>
                              </a:srgbClr>
                            </a:outerShdw>
                          </a:effectLst>
                        </a:rPr>
                        <a:t>Resolução nº 3/2019 – Rede Nacional de Ouvidorias</a:t>
                      </a:r>
                    </a:p>
                  </a:txBody>
                  <a:tcPr/>
                </a:tc>
                <a:extLst>
                  <a:ext uri="{0D108BD9-81ED-4DB2-BD59-A6C34878D82A}">
                    <a16:rowId xmlns:a16="http://schemas.microsoft.com/office/drawing/2014/main" val="624856255"/>
                  </a:ext>
                </a:extLst>
              </a:tr>
              <a:tr h="447558">
                <a:tc>
                  <a:txBody>
                    <a:bodyPr/>
                    <a:lstStyle/>
                    <a:p>
                      <a:r>
                        <a:rPr lang="pt-BR" sz="1600" b="1" dirty="0">
                          <a:effectLst>
                            <a:outerShdw blurRad="38100" dist="38100" dir="2700000" algn="tl">
                              <a:srgbClr val="000000">
                                <a:alpha val="43137"/>
                              </a:srgbClr>
                            </a:outerShdw>
                          </a:effectLst>
                        </a:rPr>
                        <a:t>Estatuto Jurídico das Estatais – Lei nº 13.303/2016</a:t>
                      </a:r>
                    </a:p>
                  </a:txBody>
                  <a:tcPr/>
                </a:tc>
                <a:extLst>
                  <a:ext uri="{0D108BD9-81ED-4DB2-BD59-A6C34878D82A}">
                    <a16:rowId xmlns:a16="http://schemas.microsoft.com/office/drawing/2014/main" val="3268542501"/>
                  </a:ext>
                </a:extLst>
              </a:tr>
            </a:tbl>
          </a:graphicData>
        </a:graphic>
      </p:graphicFrame>
      <p:sp>
        <p:nvSpPr>
          <p:cNvPr id="9" name="Seta: para Baixo 8">
            <a:extLst>
              <a:ext uri="{FF2B5EF4-FFF2-40B4-BE49-F238E27FC236}">
                <a16:creationId xmlns:a16="http://schemas.microsoft.com/office/drawing/2014/main" id="{4D85EA1E-7ECB-44E8-A05F-557C6E4582C9}"/>
              </a:ext>
            </a:extLst>
          </p:cNvPr>
          <p:cNvSpPr/>
          <p:nvPr/>
        </p:nvSpPr>
        <p:spPr>
          <a:xfrm>
            <a:off x="3374191" y="4545891"/>
            <a:ext cx="484632" cy="5147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CaixaDeTexto 9">
            <a:extLst>
              <a:ext uri="{FF2B5EF4-FFF2-40B4-BE49-F238E27FC236}">
                <a16:creationId xmlns:a16="http://schemas.microsoft.com/office/drawing/2014/main" id="{9BE7BD47-5A36-4EBE-80B1-E77237DE7332}"/>
              </a:ext>
            </a:extLst>
          </p:cNvPr>
          <p:cNvSpPr txBox="1"/>
          <p:nvPr/>
        </p:nvSpPr>
        <p:spPr>
          <a:xfrm>
            <a:off x="2514771" y="5294496"/>
            <a:ext cx="2575213" cy="369332"/>
          </a:xfrm>
          <a:prstGeom prst="rect">
            <a:avLst/>
          </a:prstGeom>
          <a:noFill/>
        </p:spPr>
        <p:txBody>
          <a:bodyPr wrap="square" rtlCol="0">
            <a:spAutoFit/>
          </a:bodyPr>
          <a:lstStyle/>
          <a:p>
            <a:r>
              <a:rPr lang="pt-BR" b="1" dirty="0">
                <a:solidFill>
                  <a:srgbClr val="FF0000"/>
                </a:solidFill>
                <a:effectLst>
                  <a:outerShdw blurRad="38100" dist="38100" dir="2700000" algn="tl">
                    <a:srgbClr val="000000">
                      <a:alpha val="43137"/>
                    </a:srgbClr>
                  </a:outerShdw>
                </a:effectLst>
              </a:rPr>
              <a:t>Proteção ao Denunciante</a:t>
            </a:r>
          </a:p>
        </p:txBody>
      </p:sp>
      <p:sp>
        <p:nvSpPr>
          <p:cNvPr id="11" name="Seta: para a Esquerda 10">
            <a:extLst>
              <a:ext uri="{FF2B5EF4-FFF2-40B4-BE49-F238E27FC236}">
                <a16:creationId xmlns:a16="http://schemas.microsoft.com/office/drawing/2014/main" id="{3F1890B4-EBDB-49D0-A27D-90CAEBC219FE}"/>
              </a:ext>
            </a:extLst>
          </p:cNvPr>
          <p:cNvSpPr/>
          <p:nvPr/>
        </p:nvSpPr>
        <p:spPr>
          <a:xfrm>
            <a:off x="5633204" y="5248135"/>
            <a:ext cx="141836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Chave Esquerda 12">
            <a:extLst>
              <a:ext uri="{FF2B5EF4-FFF2-40B4-BE49-F238E27FC236}">
                <a16:creationId xmlns:a16="http://schemas.microsoft.com/office/drawing/2014/main" id="{B190EF93-CCF2-483C-832C-05DBFD1F9EB5}"/>
              </a:ext>
            </a:extLst>
          </p:cNvPr>
          <p:cNvSpPr/>
          <p:nvPr/>
        </p:nvSpPr>
        <p:spPr>
          <a:xfrm>
            <a:off x="7270043" y="1606867"/>
            <a:ext cx="45719" cy="83910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cxnSp>
        <p:nvCxnSpPr>
          <p:cNvPr id="3" name="Conector: Angulado 2">
            <a:extLst>
              <a:ext uri="{FF2B5EF4-FFF2-40B4-BE49-F238E27FC236}">
                <a16:creationId xmlns:a16="http://schemas.microsoft.com/office/drawing/2014/main" id="{CC88F8A9-2206-4651-8FB1-4B514D91B337}"/>
              </a:ext>
            </a:extLst>
          </p:cNvPr>
          <p:cNvCxnSpPr>
            <a:cxnSpLocks/>
            <a:endCxn id="13" idx="1"/>
          </p:cNvCxnSpPr>
          <p:nvPr/>
        </p:nvCxnSpPr>
        <p:spPr>
          <a:xfrm flipV="1">
            <a:off x="5475675" y="2026419"/>
            <a:ext cx="1794368" cy="105624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have Direita 17">
            <a:extLst>
              <a:ext uri="{FF2B5EF4-FFF2-40B4-BE49-F238E27FC236}">
                <a16:creationId xmlns:a16="http://schemas.microsoft.com/office/drawing/2014/main" id="{EE51997D-F298-45DE-ABF4-0CE41A8039F0}"/>
              </a:ext>
            </a:extLst>
          </p:cNvPr>
          <p:cNvSpPr/>
          <p:nvPr/>
        </p:nvSpPr>
        <p:spPr>
          <a:xfrm>
            <a:off x="5304475" y="1998133"/>
            <a:ext cx="144017" cy="216905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Tree>
    <p:extLst>
      <p:ext uri="{BB962C8B-B14F-4D97-AF65-F5344CB8AC3E}">
        <p14:creationId xmlns:p14="http://schemas.microsoft.com/office/powerpoint/2010/main" val="170518414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TextShape 2"/>
          <p:cNvSpPr txBox="1"/>
          <p:nvPr/>
        </p:nvSpPr>
        <p:spPr>
          <a:xfrm>
            <a:off x="6028909" y="2282082"/>
            <a:ext cx="5322498" cy="3984113"/>
          </a:xfrm>
          <a:prstGeom prst="rect">
            <a:avLst/>
          </a:prstGeom>
          <a:noFill/>
          <a:ln>
            <a:noFill/>
          </a:ln>
        </p:spPr>
        <p:txBody>
          <a:bodyPr/>
          <a:lstStyle/>
          <a:p>
            <a:pPr marL="342900" indent="-342900" algn="just">
              <a:spcBef>
                <a:spcPts val="1001"/>
              </a:spcBef>
              <a:buFont typeface="Wingdings" panose="05000000000000000000" pitchFamily="2" charset="2"/>
              <a:buChar char="§"/>
            </a:pPr>
            <a:r>
              <a:rPr lang="pt-BR" sz="2000" spc="-1" dirty="0">
                <a:solidFill>
                  <a:srgbClr val="1F4E79"/>
                </a:solidFill>
                <a:uFill>
                  <a:solidFill>
                    <a:srgbClr val="FFFFFF"/>
                  </a:solidFill>
                </a:uFill>
                <a:latin typeface="Calibri"/>
              </a:rPr>
              <a:t>A proteção das </a:t>
            </a:r>
            <a:r>
              <a:rPr lang="pt-BR" sz="2000" b="1" spc="-1" dirty="0">
                <a:solidFill>
                  <a:srgbClr val="FF0000"/>
                </a:solidFill>
                <a:effectLst>
                  <a:outerShdw blurRad="38100" dist="38100" dir="2700000" algn="tl">
                    <a:srgbClr val="000000">
                      <a:alpha val="43137"/>
                    </a:srgbClr>
                  </a:outerShdw>
                </a:effectLst>
                <a:uFill>
                  <a:solidFill>
                    <a:srgbClr val="FFFFFF"/>
                  </a:solidFill>
                </a:uFill>
                <a:latin typeface="Calibri"/>
              </a:rPr>
              <a:t>informações pessoais</a:t>
            </a:r>
            <a:r>
              <a:rPr lang="pt-BR" sz="2000" spc="-1" dirty="0">
                <a:solidFill>
                  <a:srgbClr val="1F4E79"/>
                </a:solidFill>
                <a:uFill>
                  <a:solidFill>
                    <a:srgbClr val="FFFFFF"/>
                  </a:solidFill>
                </a:uFill>
                <a:latin typeface="Calibri"/>
              </a:rPr>
              <a:t> está prevista no art. 31 da Lei nº 12.527/2011 - LAI  e são </a:t>
            </a:r>
            <a:r>
              <a:rPr lang="pt-BR" sz="2000" b="1" spc="-1" dirty="0">
                <a:solidFill>
                  <a:srgbClr val="002060"/>
                </a:solidFill>
                <a:uFill>
                  <a:solidFill>
                    <a:srgbClr val="FFFFFF"/>
                  </a:solidFill>
                </a:uFill>
                <a:latin typeface="Calibri"/>
              </a:rPr>
              <a:t>protegidas por no máximo 100 anos </a:t>
            </a:r>
            <a:r>
              <a:rPr lang="pt-BR" sz="2000" spc="-1" dirty="0">
                <a:solidFill>
                  <a:srgbClr val="1F4E79"/>
                </a:solidFill>
                <a:uFill>
                  <a:solidFill>
                    <a:srgbClr val="FFFFFF"/>
                  </a:solidFill>
                </a:uFill>
                <a:latin typeface="Calibri"/>
              </a:rPr>
              <a:t>a contar de sua data de produção, independentemente de serem informações classificadas como sigilosas ou não. </a:t>
            </a:r>
          </a:p>
          <a:p>
            <a:pPr algn="just">
              <a:spcBef>
                <a:spcPts val="1001"/>
              </a:spcBef>
            </a:pPr>
            <a:endParaRPr lang="pt-BR" sz="2000" spc="-1" dirty="0">
              <a:solidFill>
                <a:srgbClr val="1F4E79"/>
              </a:solidFill>
              <a:uFill>
                <a:solidFill>
                  <a:srgbClr val="FFFFFF"/>
                </a:solidFill>
              </a:uFill>
              <a:latin typeface="Calibri"/>
            </a:endParaRPr>
          </a:p>
          <a:p>
            <a:pPr marL="342900" indent="-342900" algn="just">
              <a:spcBef>
                <a:spcPts val="1001"/>
              </a:spcBef>
              <a:buFont typeface="Wingdings" panose="05000000000000000000" pitchFamily="2" charset="2"/>
              <a:buChar char="§"/>
            </a:pPr>
            <a:r>
              <a:rPr lang="pt-BR" sz="2000" spc="-1" dirty="0">
                <a:solidFill>
                  <a:srgbClr val="1F4E79"/>
                </a:solidFill>
                <a:uFill>
                  <a:solidFill>
                    <a:srgbClr val="FFFFFF"/>
                  </a:solidFill>
                </a:uFill>
                <a:latin typeface="Calibri"/>
              </a:rPr>
              <a:t>Poderão ser divulgadas ou acessada por terceiros nos casos de previsão legal ou consentimento expresso da pessoa a que elas se referirem. </a:t>
            </a:r>
            <a:endParaRPr lang="pt-BR" sz="2000"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210645B0-6FCC-40FC-BD9C-4CF1DA2DCDA5}"/>
              </a:ext>
            </a:extLst>
          </p:cNvPr>
          <p:cNvSpPr txBox="1"/>
          <p:nvPr/>
        </p:nvSpPr>
        <p:spPr>
          <a:xfrm>
            <a:off x="3680178" y="1002016"/>
            <a:ext cx="6852356" cy="846666"/>
          </a:xfrm>
          <a:prstGeom prst="rect">
            <a:avLst/>
          </a:prstGeom>
          <a:noFill/>
          <a:ln>
            <a:noFill/>
          </a:ln>
        </p:spPr>
        <p:txBody>
          <a:bodyPr anchor="b"/>
          <a:lstStyle/>
          <a:p>
            <a:pPr algn="ctr"/>
            <a:r>
              <a:rPr lang="en-US" sz="24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DIFERENÇA ENTRE </a:t>
            </a:r>
          </a:p>
          <a:p>
            <a:pPr algn="ctr"/>
            <a:r>
              <a:rPr lang="en-US" sz="24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‘INFORMAÇÃO SIGILOSA’ E ‘INFORMAÇÃO PESSOAL’</a:t>
            </a:r>
          </a:p>
        </p:txBody>
      </p:sp>
      <p:sp>
        <p:nvSpPr>
          <p:cNvPr id="5" name="TextShape 1">
            <a:extLst>
              <a:ext uri="{FF2B5EF4-FFF2-40B4-BE49-F238E27FC236}">
                <a16:creationId xmlns:a16="http://schemas.microsoft.com/office/drawing/2014/main" id="{C4748BE2-B775-4C00-8DA9-D83D5C0697A0}"/>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2">
            <a:extLst>
              <a:ext uri="{FF2B5EF4-FFF2-40B4-BE49-F238E27FC236}">
                <a16:creationId xmlns:a16="http://schemas.microsoft.com/office/drawing/2014/main" id="{62DEC1A6-827C-4964-89EE-DD8CB4F2AB79}"/>
              </a:ext>
            </a:extLst>
          </p:cNvPr>
          <p:cNvSpPr txBox="1"/>
          <p:nvPr/>
        </p:nvSpPr>
        <p:spPr>
          <a:xfrm>
            <a:off x="840593" y="2282082"/>
            <a:ext cx="4753480" cy="4396159"/>
          </a:xfrm>
          <a:prstGeom prst="rect">
            <a:avLst/>
          </a:prstGeom>
          <a:noFill/>
          <a:ln>
            <a:noFill/>
          </a:ln>
        </p:spPr>
        <p:txBody>
          <a:bodyPr/>
          <a:lstStyle/>
          <a:p>
            <a:pPr marL="343260" indent="-342900" algn="just">
              <a:spcBef>
                <a:spcPts val="1001"/>
              </a:spcBef>
              <a:buClr>
                <a:srgbClr val="1F4E79"/>
              </a:buClr>
              <a:buFont typeface="Wingdings" panose="05000000000000000000" pitchFamily="2" charset="2"/>
              <a:buChar char="§"/>
            </a:pPr>
            <a:r>
              <a:rPr lang="pt-BR" sz="2000" spc="-1" dirty="0">
                <a:solidFill>
                  <a:srgbClr val="1F4E79"/>
                </a:solidFill>
                <a:uFill>
                  <a:solidFill>
                    <a:srgbClr val="FFFFFF"/>
                  </a:solidFill>
                </a:uFill>
              </a:rPr>
              <a:t>O art. 4º, inciso III, da Lei nº 12.527/2011- LAI conceitua os termos </a:t>
            </a:r>
            <a:r>
              <a:rPr lang="pt-BR" sz="2000" b="1" spc="-1" dirty="0">
                <a:solidFill>
                  <a:srgbClr val="FF0000"/>
                </a:solidFill>
                <a:uFill>
                  <a:solidFill>
                    <a:srgbClr val="FFFFFF"/>
                  </a:solidFill>
                </a:uFill>
              </a:rPr>
              <a:t>informação </a:t>
            </a:r>
            <a:r>
              <a:rPr lang="pt-BR" sz="2000" b="1" spc="-1" dirty="0">
                <a:solidFill>
                  <a:srgbClr val="FF0000"/>
                </a:solidFill>
                <a:effectLst>
                  <a:outerShdw blurRad="38100" dist="38100" dir="2700000" algn="tl">
                    <a:srgbClr val="000000">
                      <a:alpha val="43137"/>
                    </a:srgbClr>
                  </a:outerShdw>
                </a:effectLst>
                <a:uFill>
                  <a:solidFill>
                    <a:srgbClr val="FFFFFF"/>
                  </a:solidFill>
                </a:uFill>
              </a:rPr>
              <a:t>sigilosa</a:t>
            </a:r>
            <a:r>
              <a:rPr lang="pt-BR" sz="2000" spc="-1" dirty="0">
                <a:solidFill>
                  <a:srgbClr val="1F4E79"/>
                </a:solidFill>
                <a:uFill>
                  <a:solidFill>
                    <a:srgbClr val="FFFFFF"/>
                  </a:solidFill>
                </a:uFill>
              </a:rPr>
              <a:t> como </a:t>
            </a:r>
            <a:r>
              <a:rPr lang="pt-BR" sz="2000" i="1" spc="-1" dirty="0">
                <a:solidFill>
                  <a:srgbClr val="1F4E79"/>
                </a:solidFill>
                <a:uFill>
                  <a:solidFill>
                    <a:srgbClr val="FFFFFF"/>
                  </a:solidFill>
                </a:uFill>
              </a:rPr>
              <a:t>aquela </a:t>
            </a:r>
            <a:r>
              <a:rPr lang="pt-BR" sz="2000" i="1" spc="-1" dirty="0">
                <a:solidFill>
                  <a:srgbClr val="1F4E79"/>
                </a:solidFill>
                <a:effectLst>
                  <a:outerShdw blurRad="38100" dist="38100" dir="2700000" algn="tl">
                    <a:srgbClr val="000000">
                      <a:alpha val="43137"/>
                    </a:srgbClr>
                  </a:outerShdw>
                </a:effectLst>
                <a:uFill>
                  <a:solidFill>
                    <a:srgbClr val="FFFFFF"/>
                  </a:solidFill>
                </a:uFill>
              </a:rPr>
              <a:t>submetida temporariamente à restrição de acesso</a:t>
            </a:r>
            <a:r>
              <a:rPr lang="pt-BR" sz="2000" i="1" spc="-1" dirty="0">
                <a:solidFill>
                  <a:srgbClr val="1F4E79"/>
                </a:solidFill>
                <a:uFill>
                  <a:solidFill>
                    <a:srgbClr val="FFFFFF"/>
                  </a:solidFill>
                </a:uFill>
              </a:rPr>
              <a:t> público em razão de sua imprescindibilidade para a segurança da sociedade e do Estado</a:t>
            </a:r>
            <a:r>
              <a:rPr lang="pt-BR" sz="2000" spc="-1" dirty="0">
                <a:solidFill>
                  <a:srgbClr val="1F4E79"/>
                </a:solidFill>
                <a:uFill>
                  <a:solidFill>
                    <a:srgbClr val="FFFFFF"/>
                  </a:solidFill>
                </a:uFill>
              </a:rPr>
              <a:t>. </a:t>
            </a:r>
          </a:p>
          <a:p>
            <a:pPr marL="343260" indent="-342900" algn="just">
              <a:spcBef>
                <a:spcPts val="1001"/>
              </a:spcBef>
              <a:buClr>
                <a:srgbClr val="1F4E79"/>
              </a:buClr>
              <a:buFont typeface="Wingdings" panose="05000000000000000000" pitchFamily="2" charset="2"/>
              <a:buChar char="§"/>
            </a:pPr>
            <a:endParaRPr lang="pt-BR" sz="2000" spc="-1" dirty="0">
              <a:solidFill>
                <a:srgbClr val="1F4E79"/>
              </a:solidFill>
              <a:uFill>
                <a:solidFill>
                  <a:srgbClr val="FFFFFF"/>
                </a:solidFill>
              </a:uFill>
            </a:endParaRPr>
          </a:p>
          <a:p>
            <a:pPr marL="343260" indent="-342900" algn="just">
              <a:spcBef>
                <a:spcPts val="1001"/>
              </a:spcBef>
              <a:buClr>
                <a:srgbClr val="1F4E79"/>
              </a:buClr>
              <a:buFont typeface="Wingdings" panose="05000000000000000000" pitchFamily="2" charset="2"/>
              <a:buChar char="§"/>
            </a:pPr>
            <a:r>
              <a:rPr lang="pt-BR" sz="2000" spc="-1" dirty="0">
                <a:solidFill>
                  <a:srgbClr val="1F4E79"/>
                </a:solidFill>
                <a:uFill>
                  <a:solidFill>
                    <a:srgbClr val="FFFFFF"/>
                  </a:solidFill>
                </a:uFill>
              </a:rPr>
              <a:t>Classificada em </a:t>
            </a:r>
            <a:r>
              <a:rPr lang="pt-BR" sz="2000" spc="-1" dirty="0">
                <a:solidFill>
                  <a:srgbClr val="1F4E79"/>
                </a:solidFill>
                <a:effectLst>
                  <a:outerShdw blurRad="38100" dist="38100" dir="2700000" algn="tl">
                    <a:srgbClr val="000000">
                      <a:alpha val="43137"/>
                    </a:srgbClr>
                  </a:outerShdw>
                </a:effectLst>
                <a:uFill>
                  <a:solidFill>
                    <a:srgbClr val="FFFFFF"/>
                  </a:solidFill>
                </a:uFill>
              </a:rPr>
              <a:t>ultrassecreta</a:t>
            </a:r>
            <a:r>
              <a:rPr lang="pt-BR" sz="2000" spc="-1" dirty="0">
                <a:solidFill>
                  <a:srgbClr val="1F4E79"/>
                </a:solidFill>
                <a:uFill>
                  <a:solidFill>
                    <a:srgbClr val="FFFFFF"/>
                  </a:solidFill>
                </a:uFill>
              </a:rPr>
              <a:t>, </a:t>
            </a:r>
            <a:r>
              <a:rPr lang="pt-BR" sz="2000" spc="-1" dirty="0">
                <a:solidFill>
                  <a:srgbClr val="1F4E79"/>
                </a:solidFill>
                <a:effectLst>
                  <a:outerShdw blurRad="38100" dist="38100" dir="2700000" algn="tl">
                    <a:srgbClr val="000000">
                      <a:alpha val="43137"/>
                    </a:srgbClr>
                  </a:outerShdw>
                </a:effectLst>
                <a:uFill>
                  <a:solidFill>
                    <a:srgbClr val="FFFFFF"/>
                  </a:solidFill>
                </a:uFill>
              </a:rPr>
              <a:t>secreta</a:t>
            </a:r>
            <a:r>
              <a:rPr lang="pt-BR" sz="2000" spc="-1" dirty="0">
                <a:solidFill>
                  <a:srgbClr val="1F4E79"/>
                </a:solidFill>
                <a:uFill>
                  <a:solidFill>
                    <a:srgbClr val="FFFFFF"/>
                  </a:solidFill>
                </a:uFill>
              </a:rPr>
              <a:t> ou </a:t>
            </a:r>
            <a:r>
              <a:rPr lang="pt-BR" sz="2000" spc="-1" dirty="0">
                <a:solidFill>
                  <a:srgbClr val="1F4E79"/>
                </a:solidFill>
                <a:effectLst>
                  <a:outerShdw blurRad="38100" dist="38100" dir="2700000" algn="tl">
                    <a:srgbClr val="000000">
                      <a:alpha val="43137"/>
                    </a:srgbClr>
                  </a:outerShdw>
                </a:effectLst>
                <a:uFill>
                  <a:solidFill>
                    <a:srgbClr val="FFFFFF"/>
                  </a:solidFill>
                </a:uFill>
              </a:rPr>
              <a:t>reservada</a:t>
            </a:r>
            <a:r>
              <a:rPr lang="pt-BR" sz="2000" spc="-1" dirty="0">
                <a:solidFill>
                  <a:srgbClr val="1F4E79"/>
                </a:solidFill>
                <a:uFill>
                  <a:solidFill>
                    <a:srgbClr val="FFFFFF"/>
                  </a:solidFill>
                </a:uFill>
              </a:rPr>
              <a:t>. </a:t>
            </a:r>
            <a:endParaRPr lang="pt-BR" sz="2000" spc="-1" dirty="0">
              <a:solidFill>
                <a:srgbClr val="000000"/>
              </a:solidFill>
              <a:uFill>
                <a:solidFill>
                  <a:srgbClr val="FFFFFF"/>
                </a:solidFill>
              </a:uFill>
            </a:endParaRPr>
          </a:p>
          <a:p>
            <a:pPr marL="457200" indent="-457200" algn="ctr">
              <a:spcBef>
                <a:spcPts val="1001"/>
              </a:spcBef>
              <a:buFont typeface="Wingdings" panose="05000000000000000000" pitchFamily="2" charset="2"/>
              <a:buChar char="§"/>
            </a:pPr>
            <a:endParaRPr lang="pt-BR" sz="32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6055077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Shape 1">
            <a:extLst>
              <a:ext uri="{FF2B5EF4-FFF2-40B4-BE49-F238E27FC236}">
                <a16:creationId xmlns:a16="http://schemas.microsoft.com/office/drawing/2014/main" id="{C4748BE2-B775-4C00-8DA9-D83D5C0697A0}"/>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2">
            <a:extLst>
              <a:ext uri="{FF2B5EF4-FFF2-40B4-BE49-F238E27FC236}">
                <a16:creationId xmlns:a16="http://schemas.microsoft.com/office/drawing/2014/main" id="{BB5D40EE-78BB-4757-B164-7F33065AB740}"/>
              </a:ext>
            </a:extLst>
          </p:cNvPr>
          <p:cNvSpPr txBox="1"/>
          <p:nvPr/>
        </p:nvSpPr>
        <p:spPr>
          <a:xfrm>
            <a:off x="2901245" y="2295058"/>
            <a:ext cx="8782754" cy="1681259"/>
          </a:xfrm>
          <a:prstGeom prst="rect">
            <a:avLst/>
          </a:prstGeom>
          <a:noFill/>
          <a:ln>
            <a:noFill/>
          </a:ln>
        </p:spPr>
        <p:txBody>
          <a:bodyPr/>
          <a:lstStyle/>
          <a:p>
            <a:pPr marL="1143000" lvl="2" indent="-342900" algn="just">
              <a:spcBef>
                <a:spcPts val="751"/>
              </a:spcBef>
              <a:buFont typeface="Wingdings" panose="05000000000000000000" pitchFamily="2" charset="2"/>
              <a:buChar char="ü"/>
            </a:pPr>
            <a:r>
              <a:rPr lang="pt-BR" sz="2400" b="1" spc="-1" dirty="0">
                <a:solidFill>
                  <a:srgbClr val="FF0000"/>
                </a:solidFill>
                <a:effectLst>
                  <a:outerShdw blurRad="38100" dist="38100" dir="2700000" algn="tl">
                    <a:srgbClr val="000000">
                      <a:alpha val="43137"/>
                    </a:srgbClr>
                  </a:outerShdw>
                </a:effectLst>
                <a:uFill>
                  <a:solidFill>
                    <a:srgbClr val="FFFFFF"/>
                  </a:solidFill>
                </a:uFill>
                <a:latin typeface="Calibri"/>
              </a:rPr>
              <a:t>Informação Pessoal</a:t>
            </a:r>
          </a:p>
          <a:p>
            <a:pPr marL="1943100" lvl="4" indent="-342900" algn="just">
              <a:spcBef>
                <a:spcPts val="751"/>
              </a:spcBef>
              <a:buFont typeface="Wingdings" panose="05000000000000000000" pitchFamily="2" charset="2"/>
              <a:buChar char="Ø"/>
            </a:pPr>
            <a:r>
              <a:rPr lang="pt-BR" sz="2400" b="1" spc="-1" dirty="0">
                <a:solidFill>
                  <a:srgbClr val="FF0000"/>
                </a:solidFill>
                <a:uFill>
                  <a:solidFill>
                    <a:srgbClr val="FFFFFF"/>
                  </a:solidFill>
                </a:uFill>
                <a:latin typeface="Calibri"/>
              </a:rPr>
              <a:t>Prazo: no máximo até 100 anos (LAI)</a:t>
            </a:r>
          </a:p>
          <a:p>
            <a:pPr marL="1943100" lvl="4" indent="-342900" algn="just">
              <a:spcBef>
                <a:spcPts val="751"/>
              </a:spcBef>
              <a:buFont typeface="Wingdings" panose="05000000000000000000" pitchFamily="2" charset="2"/>
              <a:buChar char="Ø"/>
            </a:pPr>
            <a:r>
              <a:rPr lang="pt-BR" sz="2400" b="1" spc="-1" dirty="0">
                <a:solidFill>
                  <a:srgbClr val="FF0000"/>
                </a:solidFill>
                <a:uFill>
                  <a:solidFill>
                    <a:srgbClr val="FFFFFF"/>
                  </a:solidFill>
                </a:uFill>
                <a:latin typeface="Calibri"/>
              </a:rPr>
              <a:t>Para denunciante: ‘É’ por 100 anos </a:t>
            </a:r>
            <a:r>
              <a:rPr lang="pt-BR" b="1" spc="-1" dirty="0">
                <a:solidFill>
                  <a:srgbClr val="FF0000"/>
                </a:solidFill>
                <a:uFill>
                  <a:solidFill>
                    <a:srgbClr val="FFFFFF"/>
                  </a:solidFill>
                </a:uFill>
              </a:rPr>
              <a:t>(Dec. Nº 10.153/2019)</a:t>
            </a:r>
            <a:endParaRPr lang="pt-BR" b="1" spc="-1" dirty="0">
              <a:solidFill>
                <a:srgbClr val="FF0000"/>
              </a:solidFill>
              <a:uFill>
                <a:solidFill>
                  <a:srgbClr val="FFFFFF"/>
                </a:solidFill>
              </a:uFill>
              <a:latin typeface="Calibri"/>
            </a:endParaRPr>
          </a:p>
        </p:txBody>
      </p:sp>
      <p:sp>
        <p:nvSpPr>
          <p:cNvPr id="2" name="CaixaDeTexto 1">
            <a:extLst>
              <a:ext uri="{FF2B5EF4-FFF2-40B4-BE49-F238E27FC236}">
                <a16:creationId xmlns:a16="http://schemas.microsoft.com/office/drawing/2014/main" id="{9E7546EB-48E3-49DD-B86E-9E81B436E6CB}"/>
              </a:ext>
            </a:extLst>
          </p:cNvPr>
          <p:cNvSpPr txBox="1"/>
          <p:nvPr/>
        </p:nvSpPr>
        <p:spPr>
          <a:xfrm>
            <a:off x="5000979" y="1229902"/>
            <a:ext cx="5689599" cy="461665"/>
          </a:xfrm>
          <a:prstGeom prst="rect">
            <a:avLst/>
          </a:prstGeom>
          <a:noFill/>
        </p:spPr>
        <p:txBody>
          <a:bodyPr wrap="square" rtlCol="0">
            <a:spAutoFit/>
          </a:bodyPr>
          <a:lstStyle/>
          <a:p>
            <a:pPr algn="just">
              <a:spcBef>
                <a:spcPts val="751"/>
              </a:spcBef>
            </a:pPr>
            <a:r>
              <a:rPr lang="pt-BR" sz="2400" b="1" dirty="0">
                <a:solidFill>
                  <a:schemeClr val="accent1">
                    <a:lumMod val="50000"/>
                  </a:schemeClr>
                </a:solidFill>
              </a:rPr>
              <a:t>ATENÇÃO PARA AS DIFERENÇAS NO PRAZO</a:t>
            </a:r>
          </a:p>
        </p:txBody>
      </p:sp>
      <p:sp>
        <p:nvSpPr>
          <p:cNvPr id="8" name="TextShape 2">
            <a:extLst>
              <a:ext uri="{FF2B5EF4-FFF2-40B4-BE49-F238E27FC236}">
                <a16:creationId xmlns:a16="http://schemas.microsoft.com/office/drawing/2014/main" id="{C2B0BED4-F4F9-47AE-BC88-218D93D64217}"/>
              </a:ext>
            </a:extLst>
          </p:cNvPr>
          <p:cNvSpPr txBox="1"/>
          <p:nvPr/>
        </p:nvSpPr>
        <p:spPr>
          <a:xfrm>
            <a:off x="-377217" y="4579808"/>
            <a:ext cx="7189099" cy="2096579"/>
          </a:xfrm>
          <a:prstGeom prst="rect">
            <a:avLst/>
          </a:prstGeom>
          <a:noFill/>
          <a:ln>
            <a:noFill/>
          </a:ln>
        </p:spPr>
        <p:txBody>
          <a:bodyPr/>
          <a:lstStyle/>
          <a:p>
            <a:pPr marL="1143000" lvl="2" indent="-342900" algn="just">
              <a:spcBef>
                <a:spcPts val="751"/>
              </a:spcBef>
              <a:buFont typeface="Wingdings" panose="05000000000000000000" pitchFamily="2" charset="2"/>
              <a:buChar char="ü"/>
            </a:pPr>
            <a:r>
              <a:rPr lang="pt-BR" sz="2400" b="1" spc="-1" dirty="0">
                <a:solidFill>
                  <a:srgbClr val="1F4E79"/>
                </a:solidFill>
                <a:uFill>
                  <a:solidFill>
                    <a:srgbClr val="FFFFFF"/>
                  </a:solidFill>
                </a:uFill>
                <a:latin typeface="Calibri"/>
              </a:rPr>
              <a:t>Informação Sigilosa</a:t>
            </a:r>
          </a:p>
          <a:p>
            <a:pPr marL="1943100" lvl="4" indent="-342900" algn="just">
              <a:spcBef>
                <a:spcPts val="751"/>
              </a:spcBef>
              <a:buFont typeface="Wingdings" panose="05000000000000000000" pitchFamily="2" charset="2"/>
              <a:buChar char="Ø"/>
            </a:pPr>
            <a:r>
              <a:rPr lang="pt-BR" sz="2400" b="1" spc="-1" dirty="0">
                <a:solidFill>
                  <a:srgbClr val="1F4E79"/>
                </a:solidFill>
                <a:uFill>
                  <a:solidFill>
                    <a:srgbClr val="FFFFFF"/>
                  </a:solidFill>
                </a:uFill>
                <a:latin typeface="Calibri"/>
              </a:rPr>
              <a:t>Prazos da LAI: 5, 15 e 25 anos</a:t>
            </a:r>
          </a:p>
          <a:p>
            <a:pPr marL="1943100" lvl="4" indent="-342900" algn="just">
              <a:spcBef>
                <a:spcPts val="751"/>
              </a:spcBef>
              <a:buFont typeface="Wingdings" panose="05000000000000000000" pitchFamily="2" charset="2"/>
              <a:buChar char="Ø"/>
            </a:pPr>
            <a:r>
              <a:rPr lang="pt-BR" sz="2400" b="1" spc="-1" dirty="0">
                <a:solidFill>
                  <a:srgbClr val="1F4E79"/>
                </a:solidFill>
                <a:uFill>
                  <a:solidFill>
                    <a:srgbClr val="FFFFFF"/>
                  </a:solidFill>
                </a:uFill>
                <a:latin typeface="Calibri"/>
              </a:rPr>
              <a:t>Outros prazos conforme lei específica </a:t>
            </a:r>
          </a:p>
          <a:p>
            <a:pPr marL="3771900" lvl="8" indent="-342900" algn="just">
              <a:spcBef>
                <a:spcPts val="751"/>
              </a:spcBef>
              <a:buFont typeface="Wingdings" panose="05000000000000000000" pitchFamily="2" charset="2"/>
              <a:buChar char="§"/>
            </a:pPr>
            <a:r>
              <a:rPr lang="pt-BR" sz="2000" b="1" spc="-1" dirty="0">
                <a:solidFill>
                  <a:srgbClr val="1F4E79"/>
                </a:solidFill>
                <a:uFill>
                  <a:solidFill>
                    <a:srgbClr val="FFFFFF"/>
                  </a:solidFill>
                </a:uFill>
                <a:latin typeface="Calibri"/>
              </a:rPr>
              <a:t>fiscal, bancário, empresarial...</a:t>
            </a:r>
            <a:endParaRPr lang="pt-BR" sz="2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1676689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TextShape 2"/>
          <p:cNvSpPr txBox="1"/>
          <p:nvPr/>
        </p:nvSpPr>
        <p:spPr>
          <a:xfrm>
            <a:off x="1689299" y="2915533"/>
            <a:ext cx="8696747" cy="3620734"/>
          </a:xfrm>
          <a:prstGeom prst="rect">
            <a:avLst/>
          </a:prstGeom>
          <a:noFill/>
          <a:ln>
            <a:noFill/>
          </a:ln>
        </p:spPr>
        <p:txBody>
          <a:bodyPr/>
          <a:lstStyle/>
          <a:p>
            <a:pPr marL="342900" indent="-342900" algn="just">
              <a:spcBef>
                <a:spcPts val="1001"/>
              </a:spcBef>
              <a:buFont typeface="Arial" panose="020B0604020202020204" pitchFamily="34" charset="0"/>
              <a:buChar char="•"/>
            </a:pPr>
            <a:r>
              <a:rPr lang="pt-BR" sz="2400" b="1" spc="-1" dirty="0">
                <a:solidFill>
                  <a:srgbClr val="002060"/>
                </a:solidFill>
                <a:uFill>
                  <a:solidFill>
                    <a:srgbClr val="FFFFFF"/>
                  </a:solidFill>
                </a:uFill>
                <a:latin typeface="Calibri"/>
              </a:rPr>
              <a:t>Convenção das Nações Unidas contra a Corrupção</a:t>
            </a:r>
            <a:r>
              <a:rPr lang="pt-BR" sz="2400" spc="-1" dirty="0">
                <a:solidFill>
                  <a:srgbClr val="1F4E79"/>
                </a:solidFill>
                <a:uFill>
                  <a:solidFill>
                    <a:srgbClr val="FFFFFF"/>
                  </a:solidFill>
                </a:uFill>
                <a:latin typeface="Calibri"/>
              </a:rPr>
              <a:t> </a:t>
            </a:r>
          </a:p>
          <a:p>
            <a:pPr algn="just">
              <a:spcBef>
                <a:spcPts val="1001"/>
              </a:spcBef>
            </a:pPr>
            <a:r>
              <a:rPr lang="pt-BR" sz="2400" spc="-1" dirty="0">
                <a:solidFill>
                  <a:srgbClr val="1F4E79"/>
                </a:solidFill>
                <a:uFill>
                  <a:solidFill>
                    <a:srgbClr val="FFFFFF"/>
                  </a:solidFill>
                </a:uFill>
                <a:latin typeface="Calibri"/>
              </a:rPr>
              <a:t>Art. 33.</a:t>
            </a:r>
            <a:endParaRPr lang="pt-BR" sz="3200" spc="-1" dirty="0">
              <a:solidFill>
                <a:srgbClr val="000000"/>
              </a:solidFill>
              <a:uFill>
                <a:solidFill>
                  <a:srgbClr val="FFFFFF"/>
                </a:solidFill>
              </a:uFill>
              <a:latin typeface="Arial"/>
            </a:endParaRPr>
          </a:p>
          <a:p>
            <a:pPr algn="just">
              <a:spcBef>
                <a:spcPts val="1001"/>
              </a:spcBef>
            </a:pPr>
            <a:r>
              <a:rPr lang="pt-BR" sz="2200" i="1" spc="-1" dirty="0">
                <a:solidFill>
                  <a:srgbClr val="1F4E79"/>
                </a:solidFill>
                <a:uFill>
                  <a:solidFill>
                    <a:srgbClr val="FFFFFF"/>
                  </a:solidFill>
                </a:uFill>
                <a:latin typeface="Calibri"/>
              </a:rPr>
              <a:t>“</a:t>
            </a:r>
            <a:r>
              <a:rPr lang="pt-BR" sz="2200" b="1" i="1" spc="-1" dirty="0">
                <a:solidFill>
                  <a:srgbClr val="1F4E79"/>
                </a:solidFill>
                <a:uFill>
                  <a:solidFill>
                    <a:srgbClr val="FFFFFF"/>
                  </a:solidFill>
                </a:uFill>
                <a:latin typeface="Calibri"/>
              </a:rPr>
              <a:t>Proteção aos denunciantes </a:t>
            </a:r>
            <a:r>
              <a:rPr lang="pt-BR" sz="2200" i="1" spc="-1" dirty="0">
                <a:solidFill>
                  <a:srgbClr val="1F4E79"/>
                </a:solidFill>
                <a:uFill>
                  <a:solidFill>
                    <a:srgbClr val="FFFFFF"/>
                  </a:solidFill>
                </a:uFill>
                <a:latin typeface="Calibri"/>
              </a:rPr>
              <a:t>- Cada Estado Parte considerará a possibilidade de incorporar em seu ordenamento jurídico interno medidas apropriadas para proporcionar </a:t>
            </a:r>
            <a:r>
              <a:rPr lang="pt-BR" sz="2200" i="1" u="sng" spc="-1" dirty="0">
                <a:solidFill>
                  <a:srgbClr val="1F4E79"/>
                </a:solidFill>
                <a:uFill>
                  <a:solidFill>
                    <a:srgbClr val="FFFFFF"/>
                  </a:solidFill>
                </a:uFill>
                <a:latin typeface="Calibri"/>
              </a:rPr>
              <a:t>proteção contra todo trato injusto às pessoas que denunciem ante as autoridades competentes, de boa-fé e com motivos razoáveis</a:t>
            </a:r>
            <a:r>
              <a:rPr lang="pt-BR" sz="2200" i="1" spc="-1" dirty="0">
                <a:solidFill>
                  <a:srgbClr val="1F4E79"/>
                </a:solidFill>
                <a:uFill>
                  <a:solidFill>
                    <a:srgbClr val="FFFFFF"/>
                  </a:solidFill>
                </a:uFill>
                <a:latin typeface="Calibri"/>
              </a:rPr>
              <a:t>, quaisquer feitos relacionados com os delitos qualificados de acordo com a presente Convenção”.</a:t>
            </a:r>
            <a:endParaRPr lang="pt-BR" sz="3200" spc="-1" dirty="0">
              <a:solidFill>
                <a:srgbClr val="000000"/>
              </a:solidFill>
              <a:uFill>
                <a:solidFill>
                  <a:srgbClr val="FFFFFF"/>
                </a:solidFill>
              </a:uFill>
              <a:latin typeface="Arial"/>
            </a:endParaRPr>
          </a:p>
          <a:p>
            <a:pPr algn="r">
              <a:spcBef>
                <a:spcPts val="1001"/>
              </a:spcBef>
            </a:pPr>
            <a:r>
              <a:rPr lang="pt-BR" sz="2200" spc="-1" dirty="0">
                <a:solidFill>
                  <a:srgbClr val="1F4E79"/>
                </a:solidFill>
                <a:uFill>
                  <a:solidFill>
                    <a:srgbClr val="FFFFFF"/>
                  </a:solidFill>
                </a:uFill>
                <a:latin typeface="Calibri"/>
              </a:rPr>
              <a:t> </a:t>
            </a:r>
            <a:r>
              <a:rPr lang="pt-BR" b="1" spc="-1" dirty="0">
                <a:solidFill>
                  <a:srgbClr val="1F4E79"/>
                </a:solidFill>
                <a:uFill>
                  <a:solidFill>
                    <a:srgbClr val="FFFFFF"/>
                  </a:solidFill>
                </a:uFill>
                <a:latin typeface="Calibri"/>
              </a:rPr>
              <a:t>Decreto Presidencial nº 5.687/2006</a:t>
            </a:r>
            <a:endParaRPr lang="pt-BR" sz="3200" b="1"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D6694126-B16D-45FE-B23F-1D7BE385E212}"/>
              </a:ext>
            </a:extLst>
          </p:cNvPr>
          <p:cNvSpPr txBox="1"/>
          <p:nvPr/>
        </p:nvSpPr>
        <p:spPr>
          <a:xfrm>
            <a:off x="4193822" y="1691567"/>
            <a:ext cx="3804356" cy="532436"/>
          </a:xfrm>
          <a:prstGeom prst="rect">
            <a:avLst/>
          </a:prstGeom>
          <a:noFill/>
          <a:ln>
            <a:noFill/>
          </a:ln>
        </p:spPr>
        <p:txBody>
          <a:bodyPr anchor="b"/>
          <a:lstStyle/>
          <a:p>
            <a:pPr algn="ctr">
              <a:lnSpc>
                <a:spcPct val="100000"/>
              </a:lnSpc>
            </a:pPr>
            <a:r>
              <a:rPr lang="en-US" sz="24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NORMAS INTERNACIONAIS</a:t>
            </a:r>
          </a:p>
        </p:txBody>
      </p:sp>
      <p:sp>
        <p:nvSpPr>
          <p:cNvPr id="7" name="TextShape 1">
            <a:extLst>
              <a:ext uri="{FF2B5EF4-FFF2-40B4-BE49-F238E27FC236}">
                <a16:creationId xmlns:a16="http://schemas.microsoft.com/office/drawing/2014/main" id="{BE05A34D-554E-4B98-8A42-673F6E40E317}"/>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560920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extShape 2"/>
          <p:cNvSpPr txBox="1"/>
          <p:nvPr/>
        </p:nvSpPr>
        <p:spPr>
          <a:xfrm>
            <a:off x="1811295" y="2506956"/>
            <a:ext cx="9511460" cy="4130911"/>
          </a:xfrm>
          <a:prstGeom prst="rect">
            <a:avLst/>
          </a:prstGeom>
          <a:noFill/>
          <a:ln>
            <a:noFill/>
          </a:ln>
        </p:spPr>
        <p:txBody>
          <a:bodyPr/>
          <a:lstStyle/>
          <a:p>
            <a:pPr marL="343080" indent="-342720" algn="just">
              <a:spcBef>
                <a:spcPts val="1001"/>
              </a:spcBef>
              <a:buClr>
                <a:srgbClr val="1F4E79"/>
              </a:buClr>
              <a:buFont typeface="Arial"/>
              <a:buChar char="•"/>
            </a:pPr>
            <a:r>
              <a:rPr lang="pt-BR" sz="2000" b="1" spc="-1" dirty="0">
                <a:solidFill>
                  <a:srgbClr val="1F4E79"/>
                </a:solidFill>
                <a:effectLst>
                  <a:outerShdw blurRad="38100" dist="38100" dir="2700000" algn="tl">
                    <a:srgbClr val="000000">
                      <a:alpha val="43137"/>
                    </a:srgbClr>
                  </a:outerShdw>
                </a:effectLst>
                <a:uFill>
                  <a:solidFill>
                    <a:srgbClr val="FFFFFF"/>
                  </a:solidFill>
                </a:uFill>
                <a:latin typeface="Calibri"/>
              </a:rPr>
              <a:t>Convenção da Organização dos Estados Americanos contra a Corrupção</a:t>
            </a:r>
            <a:endParaRPr lang="pt-BR" sz="2000" spc="-1" dirty="0">
              <a:solidFill>
                <a:srgbClr val="1F4E79"/>
              </a:solidFill>
              <a:uFill>
                <a:solidFill>
                  <a:srgbClr val="FFFFFF"/>
                </a:solidFill>
              </a:uFill>
              <a:latin typeface="Calibri"/>
            </a:endParaRPr>
          </a:p>
          <a:p>
            <a:pPr marL="360" algn="just">
              <a:spcBef>
                <a:spcPts val="1001"/>
              </a:spcBef>
              <a:buClr>
                <a:srgbClr val="1F4E79"/>
              </a:buClr>
            </a:pPr>
            <a:r>
              <a:rPr lang="pt-BR" sz="2000" spc="-1" dirty="0">
                <a:solidFill>
                  <a:srgbClr val="1F4E79"/>
                </a:solidFill>
                <a:uFill>
                  <a:solidFill>
                    <a:srgbClr val="FFFFFF"/>
                  </a:solidFill>
                </a:uFill>
                <a:latin typeface="Calibri"/>
              </a:rPr>
              <a:t>Art. III</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“Medidas preventivas</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 Para os fins estabelecidos no artigo II desta Convenção, os Estados Partes convêm em considerar a aplicabilidade de medidas, em seus próprios sistemas institucionais destinadas a criar, manter e fortalecer:</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8. Sistemas para </a:t>
            </a:r>
            <a:r>
              <a:rPr lang="pt-BR" sz="2000" b="1" i="1" spc="-1" dirty="0">
                <a:solidFill>
                  <a:srgbClr val="1F4E79"/>
                </a:solidFill>
                <a:uFill>
                  <a:solidFill>
                    <a:srgbClr val="FFFFFF"/>
                  </a:solidFill>
                </a:uFill>
                <a:latin typeface="Calibri"/>
              </a:rPr>
              <a:t>proteger funcionários públicos e cidadãos particulares que denunciarem de boa-fé atos de corrupção, inclusive a proteção de sua identidade</a:t>
            </a:r>
            <a:r>
              <a:rPr lang="pt-BR" sz="2000" i="1" spc="-1" dirty="0">
                <a:solidFill>
                  <a:srgbClr val="1F4E79"/>
                </a:solidFill>
                <a:uFill>
                  <a:solidFill>
                    <a:srgbClr val="FFFFFF"/>
                  </a:solidFill>
                </a:uFill>
                <a:latin typeface="Calibri"/>
              </a:rPr>
              <a:t>, sem prejuízo da Constituição do Estado e dos princípios fundamentais de seu ordenamento jurídico interno.” </a:t>
            </a:r>
            <a:endParaRPr lang="pt-BR" sz="2000" spc="-1" dirty="0">
              <a:solidFill>
                <a:srgbClr val="000000"/>
              </a:solidFill>
              <a:uFill>
                <a:solidFill>
                  <a:srgbClr val="FFFFFF"/>
                </a:solidFill>
              </a:uFill>
              <a:latin typeface="Arial"/>
            </a:endParaRPr>
          </a:p>
          <a:p>
            <a:pPr algn="r">
              <a:spcBef>
                <a:spcPts val="1001"/>
              </a:spcBef>
            </a:pPr>
            <a:r>
              <a:rPr lang="pt-BR" b="1" spc="-1" dirty="0">
                <a:solidFill>
                  <a:srgbClr val="002060"/>
                </a:solidFill>
                <a:uFill>
                  <a:solidFill>
                    <a:srgbClr val="FFFFFF"/>
                  </a:solidFill>
                </a:uFill>
              </a:rPr>
              <a:t>Decreto Presidencial nº 4.410/2002</a:t>
            </a:r>
          </a:p>
        </p:txBody>
      </p:sp>
      <p:sp>
        <p:nvSpPr>
          <p:cNvPr id="7" name="TextShape 1">
            <a:extLst>
              <a:ext uri="{FF2B5EF4-FFF2-40B4-BE49-F238E27FC236}">
                <a16:creationId xmlns:a16="http://schemas.microsoft.com/office/drawing/2014/main" id="{6FD2C6BD-F783-4865-8937-DC0EE10129EA}"/>
              </a:ext>
            </a:extLst>
          </p:cNvPr>
          <p:cNvSpPr txBox="1"/>
          <p:nvPr/>
        </p:nvSpPr>
        <p:spPr>
          <a:xfrm>
            <a:off x="4958358" y="1425349"/>
            <a:ext cx="3217333" cy="631678"/>
          </a:xfrm>
          <a:prstGeom prst="rect">
            <a:avLst/>
          </a:prstGeom>
          <a:noFill/>
          <a:ln>
            <a:noFill/>
          </a:ln>
        </p:spPr>
        <p:txBody>
          <a:bodyPr anchor="b"/>
          <a:lstStyle/>
          <a:p>
            <a:pPr algn="ctr">
              <a:lnSpc>
                <a:spcPct val="100000"/>
              </a:lnSpc>
            </a:pPr>
            <a:r>
              <a:rPr lang="en-US" sz="2100" b="1" spc="-1" dirty="0">
                <a:solidFill>
                  <a:srgbClr val="3D67A0"/>
                </a:solidFill>
                <a:uFill>
                  <a:solidFill>
                    <a:srgbClr val="FFFFFF"/>
                  </a:solidFill>
                </a:uFill>
                <a:latin typeface="Calibri" panose="020F0502020204030204" pitchFamily="34" charset="0"/>
              </a:rPr>
              <a:t>NORMAS INTERNACIONAIS</a:t>
            </a:r>
          </a:p>
        </p:txBody>
      </p:sp>
      <p:sp>
        <p:nvSpPr>
          <p:cNvPr id="5" name="TextShape 1">
            <a:extLst>
              <a:ext uri="{FF2B5EF4-FFF2-40B4-BE49-F238E27FC236}">
                <a16:creationId xmlns:a16="http://schemas.microsoft.com/office/drawing/2014/main" id="{41798BEB-1406-4CC0-A366-C570640A1C86}"/>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76830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nvGraphicFramePr>
        <p:xfrm>
          <a:off x="3168587" y="914401"/>
          <a:ext cx="7908488" cy="5122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aixaDeTexto 4">
            <a:extLst>
              <a:ext uri="{FF2B5EF4-FFF2-40B4-BE49-F238E27FC236}">
                <a16:creationId xmlns:a16="http://schemas.microsoft.com/office/drawing/2014/main" id="{BE722247-51E0-B749-997B-37FD53BE6CE0}"/>
              </a:ext>
            </a:extLst>
          </p:cNvPr>
          <p:cNvSpPr txBox="1">
            <a:spLocks noChangeArrowheads="1"/>
          </p:cNvSpPr>
          <p:nvPr/>
        </p:nvSpPr>
        <p:spPr bwMode="auto">
          <a:xfrm>
            <a:off x="1892033" y="2529666"/>
            <a:ext cx="2275414"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marL="360" algn="ctr">
              <a:lnSpc>
                <a:spcPct val="150000"/>
              </a:lnSpc>
              <a:buClr>
                <a:srgbClr val="002060"/>
              </a:buClr>
            </a:pPr>
            <a:r>
              <a:rPr lang="pt-BR" sz="2400" b="1" spc="-1" dirty="0">
                <a:solidFill>
                  <a:schemeClr val="accent1">
                    <a:lumMod val="75000"/>
                  </a:schemeClr>
                </a:solidFill>
                <a:uFill>
                  <a:solidFill>
                    <a:srgbClr val="FFFFFF"/>
                  </a:solidFill>
                </a:uFill>
                <a:latin typeface="Calibri"/>
              </a:rPr>
              <a:t>CERTIFICAÇÃO EM OUVIDORIA </a:t>
            </a:r>
            <a:r>
              <a:rPr lang="pt-BR" spc="-1" dirty="0">
                <a:solidFill>
                  <a:schemeClr val="accent1">
                    <a:lumMod val="75000"/>
                  </a:schemeClr>
                </a:solidFill>
                <a:uFill>
                  <a:solidFill>
                    <a:srgbClr val="FFFFFF"/>
                  </a:solidFill>
                </a:uFill>
                <a:latin typeface="Calibri"/>
              </a:rPr>
              <a:t>(Parceria OGU/</a:t>
            </a:r>
            <a:r>
              <a:rPr lang="pt-BR" spc="-1" dirty="0" err="1">
                <a:solidFill>
                  <a:schemeClr val="accent1">
                    <a:lumMod val="75000"/>
                  </a:schemeClr>
                </a:solidFill>
                <a:uFill>
                  <a:solidFill>
                    <a:srgbClr val="FFFFFF"/>
                  </a:solidFill>
                </a:uFill>
                <a:latin typeface="Calibri"/>
              </a:rPr>
              <a:t>Enap</a:t>
            </a:r>
            <a:r>
              <a:rPr lang="pt-BR" spc="-1" dirty="0">
                <a:solidFill>
                  <a:schemeClr val="accent1">
                    <a:lumMod val="75000"/>
                  </a:schemeClr>
                </a:solidFill>
                <a:uFill>
                  <a:solidFill>
                    <a:srgbClr val="FFFFFF"/>
                  </a:solidFill>
                </a:uFill>
                <a:latin typeface="Calibri"/>
              </a:rPr>
              <a:t>)</a:t>
            </a:r>
            <a:endParaRPr lang="pt-BR" spc="-1" dirty="0">
              <a:solidFill>
                <a:schemeClr val="accent1">
                  <a:lumMod val="75000"/>
                </a:schemeClr>
              </a:solidFill>
              <a:uFill>
                <a:solidFill>
                  <a:srgbClr val="FFFFFF"/>
                </a:solidFill>
              </a:uFill>
              <a:latin typeface="Arial"/>
            </a:endParaRPr>
          </a:p>
        </p:txBody>
      </p:sp>
      <p:sp>
        <p:nvSpPr>
          <p:cNvPr id="7" name="CaixaDeTexto 3">
            <a:extLst>
              <a:ext uri="{FF2B5EF4-FFF2-40B4-BE49-F238E27FC236}">
                <a16:creationId xmlns:a16="http://schemas.microsoft.com/office/drawing/2014/main" id="{584BEBF7-EE89-234E-96D3-BFD471658891}"/>
              </a:ext>
            </a:extLst>
          </p:cNvPr>
          <p:cNvSpPr txBox="1">
            <a:spLocks noChangeArrowheads="1"/>
          </p:cNvSpPr>
          <p:nvPr/>
        </p:nvSpPr>
        <p:spPr bwMode="auto">
          <a:xfrm>
            <a:off x="4167448" y="6036488"/>
            <a:ext cx="54282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800" dirty="0">
                <a:solidFill>
                  <a:schemeClr val="accent5">
                    <a:lumMod val="50000"/>
                  </a:schemeClr>
                </a:solidFill>
                <a:latin typeface="Calibri" panose="020F0502020204030204" pitchFamily="34" charset="0"/>
                <a:cs typeface="Calibri" panose="020F0502020204030204" pitchFamily="34" charset="0"/>
              </a:rPr>
              <a:t>Inscrições: </a:t>
            </a:r>
            <a:r>
              <a:rPr lang="pt-BR" altLang="pt-BR" sz="2800" dirty="0" err="1">
                <a:solidFill>
                  <a:schemeClr val="accent5">
                    <a:lumMod val="50000"/>
                  </a:schemeClr>
                </a:solidFill>
                <a:latin typeface="Calibri" panose="020F0502020204030204" pitchFamily="34" charset="0"/>
                <a:cs typeface="Calibri" panose="020F0502020204030204" pitchFamily="34" charset="0"/>
              </a:rPr>
              <a:t>www.enap.gov.br</a:t>
            </a:r>
            <a:endParaRPr lang="pt-BR" altLang="pt-BR" sz="2800" dirty="0">
              <a:solidFill>
                <a:schemeClr val="accent5">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563266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TextShape 2"/>
          <p:cNvSpPr txBox="1"/>
          <p:nvPr/>
        </p:nvSpPr>
        <p:spPr>
          <a:xfrm>
            <a:off x="1322180" y="2361235"/>
            <a:ext cx="9684487" cy="4287348"/>
          </a:xfrm>
          <a:prstGeom prst="rect">
            <a:avLst/>
          </a:prstGeom>
          <a:noFill/>
          <a:ln>
            <a:noFill/>
          </a:ln>
        </p:spPr>
        <p:txBody>
          <a:bodyPr/>
          <a:lstStyle/>
          <a:p>
            <a:pPr algn="just">
              <a:spcBef>
                <a:spcPts val="1001"/>
              </a:spcBef>
            </a:pPr>
            <a:endParaRPr lang="pt-BR" sz="800" spc="-1" dirty="0">
              <a:solidFill>
                <a:srgbClr val="000000"/>
              </a:solidFill>
              <a:uFill>
                <a:solidFill>
                  <a:srgbClr val="FFFFFF"/>
                </a:solidFill>
              </a:uFill>
              <a:latin typeface="Arial"/>
            </a:endParaRPr>
          </a:p>
          <a:p>
            <a:pPr algn="just">
              <a:spcBef>
                <a:spcPts val="1001"/>
              </a:spcBef>
              <a:spcAft>
                <a:spcPts val="1200"/>
              </a:spcAft>
            </a:pPr>
            <a:r>
              <a:rPr lang="pt-BR" sz="2000" spc="-1" dirty="0">
                <a:solidFill>
                  <a:srgbClr val="1F4E79"/>
                </a:solidFill>
                <a:uFill>
                  <a:solidFill>
                    <a:srgbClr val="FFFFFF"/>
                  </a:solidFill>
                </a:uFill>
                <a:latin typeface="Calibri"/>
              </a:rPr>
              <a:t>Lei nº 13.460/2017, art. 6º – </a:t>
            </a:r>
            <a:r>
              <a:rPr lang="pt-BR" sz="2000" spc="-1" dirty="0">
                <a:solidFill>
                  <a:srgbClr val="1F4E79"/>
                </a:solidFill>
                <a:effectLst>
                  <a:outerShdw blurRad="38100" dist="38100" dir="2700000" algn="tl">
                    <a:srgbClr val="000000">
                      <a:alpha val="43137"/>
                    </a:srgbClr>
                  </a:outerShdw>
                </a:effectLst>
                <a:uFill>
                  <a:solidFill>
                    <a:srgbClr val="FFFFFF"/>
                  </a:solidFill>
                </a:uFill>
                <a:latin typeface="Calibri"/>
              </a:rPr>
              <a:t>a proteção das informações pessoais é um direito básico protegido com restrição de acesso</a:t>
            </a:r>
            <a:r>
              <a:rPr lang="pt-BR" sz="2000" spc="-1" dirty="0">
                <a:solidFill>
                  <a:srgbClr val="1F4E79"/>
                </a:solidFill>
                <a:uFill>
                  <a:solidFill>
                    <a:srgbClr val="FFFFFF"/>
                  </a:solidFill>
                </a:uFill>
                <a:latin typeface="Calibri"/>
              </a:rPr>
              <a:t>, nos termos da Lei nº 12.527/2011.</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Art. 6º São direitos básicos do usuário:</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    IV - </a:t>
            </a:r>
            <a:r>
              <a:rPr lang="pt-BR" sz="2000" b="1" i="1" spc="-1" dirty="0">
                <a:solidFill>
                  <a:srgbClr val="1F4E79"/>
                </a:solidFill>
                <a:uFill>
                  <a:solidFill>
                    <a:srgbClr val="FFFFFF"/>
                  </a:solidFill>
                </a:uFill>
                <a:latin typeface="Calibri"/>
              </a:rPr>
              <a:t>proteção de suas informações pessoais</a:t>
            </a:r>
            <a:r>
              <a:rPr lang="pt-BR" sz="2000" i="1" spc="-1" dirty="0">
                <a:solidFill>
                  <a:srgbClr val="1F4E79"/>
                </a:solidFill>
                <a:uFill>
                  <a:solidFill>
                    <a:srgbClr val="FFFFFF"/>
                  </a:solidFill>
                </a:uFill>
                <a:latin typeface="Calibri"/>
              </a:rPr>
              <a:t>, nos termos da Lei nº 12.527, de 18 de novembro de 2011;</a:t>
            </a:r>
            <a:endParaRPr lang="pt-BR" sz="2000" spc="-1" dirty="0">
              <a:solidFill>
                <a:srgbClr val="000000"/>
              </a:solidFill>
              <a:uFill>
                <a:solidFill>
                  <a:srgbClr val="FFFFFF"/>
                </a:solidFill>
              </a:uFill>
              <a:latin typeface="Arial"/>
            </a:endParaRPr>
          </a:p>
          <a:p>
            <a:pPr algn="just">
              <a:spcBef>
                <a:spcPts val="1200"/>
              </a:spcBef>
            </a:pPr>
            <a:r>
              <a:rPr lang="pt-BR" sz="2000" i="1" spc="-1" dirty="0">
                <a:solidFill>
                  <a:srgbClr val="1F4E79"/>
                </a:solidFill>
                <a:uFill>
                  <a:solidFill>
                    <a:srgbClr val="FFFFFF"/>
                  </a:solidFill>
                </a:uFill>
                <a:latin typeface="Calibri"/>
              </a:rPr>
              <a:t>Art. 10. A manifestação será dirigida à ouvidoria do órgão ou entidade responsável e conterá a identificação do requerente.</a:t>
            </a:r>
            <a:endParaRPr lang="pt-BR" sz="20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  § 7º </a:t>
            </a:r>
            <a:r>
              <a:rPr lang="pt-BR" sz="2000" b="1" i="1" spc="-1" dirty="0">
                <a:solidFill>
                  <a:srgbClr val="1F4E79"/>
                </a:solidFill>
                <a:uFill>
                  <a:solidFill>
                    <a:srgbClr val="FFFFFF"/>
                  </a:solidFill>
                </a:uFill>
                <a:latin typeface="Calibri"/>
              </a:rPr>
              <a:t>A identificação do requerente </a:t>
            </a:r>
            <a:r>
              <a:rPr lang="pt-BR" sz="2000" i="1" spc="-1" dirty="0">
                <a:solidFill>
                  <a:srgbClr val="1F4E79"/>
                </a:solidFill>
                <a:uFill>
                  <a:solidFill>
                    <a:srgbClr val="FFFFFF"/>
                  </a:solidFill>
                </a:uFill>
                <a:latin typeface="Calibri"/>
              </a:rPr>
              <a:t>é informação pessoal </a:t>
            </a:r>
            <a:r>
              <a:rPr lang="pt-BR" sz="2000" b="1" i="1" spc="-1" dirty="0">
                <a:solidFill>
                  <a:srgbClr val="1F4E79"/>
                </a:solidFill>
                <a:uFill>
                  <a:solidFill>
                    <a:srgbClr val="FFFFFF"/>
                  </a:solidFill>
                </a:uFill>
                <a:latin typeface="Calibri"/>
              </a:rPr>
              <a:t>protegida com restrição de acesso</a:t>
            </a:r>
            <a:r>
              <a:rPr lang="pt-BR" sz="2000" i="1" spc="-1" dirty="0">
                <a:solidFill>
                  <a:srgbClr val="1F4E79"/>
                </a:solidFill>
                <a:uFill>
                  <a:solidFill>
                    <a:srgbClr val="FFFFFF"/>
                  </a:solidFill>
                </a:uFill>
                <a:latin typeface="Calibri"/>
              </a:rPr>
              <a:t> nos termos da Lei nº 12.527/2011, de 18 de novembro de 2011.</a:t>
            </a: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D5AA66D8-482E-4FB3-979A-8FD1BCE8BF93}"/>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
        <p:nvSpPr>
          <p:cNvPr id="7" name="TextShape 1">
            <a:extLst>
              <a:ext uri="{FF2B5EF4-FFF2-40B4-BE49-F238E27FC236}">
                <a16:creationId xmlns:a16="http://schemas.microsoft.com/office/drawing/2014/main" id="{72A533A3-FAC0-42BC-98B9-B9B457B82541}"/>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0871599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Shape 2"/>
          <p:cNvSpPr txBox="1"/>
          <p:nvPr/>
        </p:nvSpPr>
        <p:spPr>
          <a:xfrm>
            <a:off x="1950635" y="2639813"/>
            <a:ext cx="8137003" cy="3888308"/>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Lei nº 12.527/2011 - LAI, expressamente protege o cidadão por meio da reserva de identidade durante 100 anos, conforme expresso no art. 31 inciso I, salvo exceções previstas no mesmo artigo.</a:t>
            </a:r>
            <a:endParaRPr lang="pt-BR" sz="2000" spc="-1" dirty="0">
              <a:solidFill>
                <a:srgbClr val="000000"/>
              </a:solidFill>
              <a:uFill>
                <a:solidFill>
                  <a:srgbClr val="FFFFFF"/>
                </a:solidFill>
              </a:uFill>
              <a:latin typeface="Arial"/>
            </a:endParaRPr>
          </a:p>
          <a:p>
            <a:pPr algn="just">
              <a:spcBef>
                <a:spcPts val="1001"/>
              </a:spcBef>
            </a:pPr>
            <a:endParaRPr lang="pt-BR" i="1" spc="-1" dirty="0">
              <a:solidFill>
                <a:srgbClr val="1F4E79"/>
              </a:solidFill>
              <a:uFill>
                <a:solidFill>
                  <a:srgbClr val="FFFFFF"/>
                </a:solidFill>
              </a:uFill>
              <a:latin typeface="Calibri"/>
            </a:endParaRPr>
          </a:p>
          <a:p>
            <a:pPr algn="just">
              <a:spcBef>
                <a:spcPts val="1001"/>
              </a:spcBef>
            </a:pPr>
            <a:r>
              <a:rPr lang="pt-BR" i="1" spc="-1" dirty="0">
                <a:solidFill>
                  <a:srgbClr val="1F4E79"/>
                </a:solidFill>
                <a:uFill>
                  <a:solidFill>
                    <a:srgbClr val="FFFFFF"/>
                  </a:solidFill>
                </a:uFill>
                <a:latin typeface="Calibri"/>
              </a:rPr>
              <a:t>“Art. 31.  O tratamento das informações pessoais deve ser feito de forma transparente e com respeito à intimidade, vida privada, honra e imagem das pessoas, bem como às liberdades e garantias individuais. </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1</a:t>
            </a:r>
            <a:r>
              <a:rPr lang="pt-BR" i="1" u="sng" spc="-1" baseline="30000" dirty="0">
                <a:solidFill>
                  <a:srgbClr val="1F4E79"/>
                </a:solidFill>
                <a:uFill>
                  <a:solidFill>
                    <a:srgbClr val="FFFFFF"/>
                  </a:solidFill>
                </a:uFill>
                <a:latin typeface="Calibri"/>
              </a:rPr>
              <a:t>o</a:t>
            </a:r>
            <a:r>
              <a:rPr lang="pt-BR" i="1" spc="-1" dirty="0">
                <a:solidFill>
                  <a:srgbClr val="1F4E79"/>
                </a:solidFill>
                <a:uFill>
                  <a:solidFill>
                    <a:srgbClr val="FFFFFF"/>
                  </a:solidFill>
                </a:uFill>
                <a:latin typeface="Calibri"/>
              </a:rPr>
              <a:t>  As </a:t>
            </a:r>
            <a:r>
              <a:rPr lang="pt-BR" b="1" i="1" spc="-1" dirty="0">
                <a:solidFill>
                  <a:srgbClr val="1F4E79"/>
                </a:solidFill>
                <a:uFill>
                  <a:solidFill>
                    <a:srgbClr val="FFFFFF"/>
                  </a:solidFill>
                </a:uFill>
                <a:latin typeface="Calibri"/>
              </a:rPr>
              <a:t>informações pessoais</a:t>
            </a:r>
            <a:r>
              <a:rPr lang="pt-BR" i="1" spc="-1" dirty="0">
                <a:solidFill>
                  <a:srgbClr val="1F4E79"/>
                </a:solidFill>
                <a:uFill>
                  <a:solidFill>
                    <a:srgbClr val="FFFFFF"/>
                  </a:solidFill>
                </a:uFill>
                <a:latin typeface="Calibri"/>
              </a:rPr>
              <a:t>, a que se refere este artigo, relativas à </a:t>
            </a:r>
            <a:r>
              <a:rPr lang="pt-BR" b="1" i="1" spc="-1" dirty="0">
                <a:solidFill>
                  <a:srgbClr val="1F4E79"/>
                </a:solidFill>
                <a:uFill>
                  <a:solidFill>
                    <a:srgbClr val="FFFFFF"/>
                  </a:solidFill>
                </a:uFill>
                <a:latin typeface="Calibri"/>
              </a:rPr>
              <a:t>intimidade, vida privada, honra e imagem: </a:t>
            </a:r>
            <a:endParaRPr lang="pt-BR" b="1"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I - terão seu acesso restrito, independentemente de classificação de sigilo e pelo prazo máximo de 100 (cem) anos a contar da sua data de produção, a agentes públicos legalmente autorizados e à pessoa a que elas se referirem;” </a:t>
            </a:r>
            <a:r>
              <a:rPr lang="pt-BR" sz="2000" i="1" spc="-1" dirty="0">
                <a:solidFill>
                  <a:srgbClr val="1F4E79"/>
                </a:solidFill>
                <a:uFill>
                  <a:solidFill>
                    <a:srgbClr val="FFFFFF"/>
                  </a:solidFill>
                </a:uFill>
                <a:latin typeface="Calibri"/>
              </a:rPr>
              <a:t> </a:t>
            </a: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D4794436-C575-4EB2-BC76-2B5ECF547B8E}"/>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8" name="TextShape 1">
            <a:extLst>
              <a:ext uri="{FF2B5EF4-FFF2-40B4-BE49-F238E27FC236}">
                <a16:creationId xmlns:a16="http://schemas.microsoft.com/office/drawing/2014/main" id="{1E204537-0C3B-4919-B220-10F91A39498E}"/>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346310730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TextShape 2"/>
          <p:cNvSpPr txBox="1"/>
          <p:nvPr/>
        </p:nvSpPr>
        <p:spPr>
          <a:xfrm>
            <a:off x="1915910" y="2535641"/>
            <a:ext cx="8391646" cy="4212400"/>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Lei nº 12.527/2011 - LAI, art. 31, § 2º  e art. 32, inciso IV - proteção do cidadão por meio da </a:t>
            </a:r>
            <a:r>
              <a:rPr lang="pt-BR" sz="2000" b="1" u="sng" spc="-1" dirty="0">
                <a:solidFill>
                  <a:srgbClr val="1F4E79"/>
                </a:solidFill>
                <a:uFill>
                  <a:solidFill>
                    <a:srgbClr val="FFFFFF"/>
                  </a:solidFill>
                </a:uFill>
                <a:latin typeface="Calibri"/>
              </a:rPr>
              <a:t>penalização</a:t>
            </a:r>
            <a:r>
              <a:rPr lang="pt-BR" sz="2000" spc="-1" dirty="0">
                <a:solidFill>
                  <a:srgbClr val="1F4E79"/>
                </a:solidFill>
                <a:uFill>
                  <a:solidFill>
                    <a:srgbClr val="FFFFFF"/>
                  </a:solidFill>
                </a:uFill>
                <a:latin typeface="Calibri"/>
              </a:rPr>
              <a:t> daquele que divulgar informações que deveriam permanecer restritas.</a:t>
            </a:r>
            <a:endParaRPr lang="pt-BR" sz="2000"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Art. 31.  O tratamento das informações pessoais deve ser feito de forma transparente e com respeito à intimidade, vida privada, honra e imagem das pessoas, bem como às liberdades e garantias individuais. </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2</a:t>
            </a:r>
            <a:r>
              <a:rPr lang="pt-BR" i="1" u="sng" spc="-1" baseline="30000" dirty="0">
                <a:solidFill>
                  <a:srgbClr val="1F4E79"/>
                </a:solidFill>
                <a:uFill>
                  <a:solidFill>
                    <a:srgbClr val="FFFFFF"/>
                  </a:solidFill>
                </a:uFill>
                <a:latin typeface="Calibri"/>
              </a:rPr>
              <a:t>o</a:t>
            </a:r>
            <a:r>
              <a:rPr lang="pt-BR" i="1" spc="-1" dirty="0">
                <a:solidFill>
                  <a:srgbClr val="1F4E79"/>
                </a:solidFill>
                <a:uFill>
                  <a:solidFill>
                    <a:srgbClr val="FFFFFF"/>
                  </a:solidFill>
                </a:uFill>
                <a:latin typeface="Calibri"/>
              </a:rPr>
              <a:t>  Aquele que obtiver acesso às informações de que trata este artigo será responsabilizado por seu uso indevido.</a:t>
            </a:r>
            <a:endParaRPr lang="pt-BR" spc="-1" dirty="0">
              <a:solidFill>
                <a:srgbClr val="000000"/>
              </a:solidFill>
              <a:uFill>
                <a:solidFill>
                  <a:srgbClr val="FFFFFF"/>
                </a:solidFill>
              </a:uFill>
              <a:latin typeface="Arial"/>
            </a:endParaRPr>
          </a:p>
          <a:p>
            <a:pPr algn="just">
              <a:spcBef>
                <a:spcPts val="2400"/>
              </a:spcBef>
            </a:pPr>
            <a:r>
              <a:rPr lang="pt-BR" i="1" spc="-1" dirty="0">
                <a:solidFill>
                  <a:srgbClr val="1F4E79"/>
                </a:solidFill>
                <a:uFill>
                  <a:solidFill>
                    <a:srgbClr val="FFFFFF"/>
                  </a:solidFill>
                </a:uFill>
                <a:latin typeface="Calibri"/>
              </a:rPr>
              <a:t>Art. 32 </a:t>
            </a:r>
            <a:r>
              <a:rPr lang="pt-BR" b="1" i="1" spc="-1" dirty="0">
                <a:solidFill>
                  <a:srgbClr val="1F4E79"/>
                </a:solidFill>
                <a:uFill>
                  <a:solidFill>
                    <a:srgbClr val="FFFFFF"/>
                  </a:solidFill>
                </a:uFill>
                <a:latin typeface="Calibri"/>
              </a:rPr>
              <a:t>Constituem condutas ilícitas </a:t>
            </a:r>
            <a:r>
              <a:rPr lang="pt-BR" i="1" spc="-1" dirty="0">
                <a:solidFill>
                  <a:srgbClr val="1F4E79"/>
                </a:solidFill>
                <a:uFill>
                  <a:solidFill>
                    <a:srgbClr val="FFFFFF"/>
                  </a:solidFill>
                </a:uFill>
                <a:latin typeface="Calibri"/>
              </a:rPr>
              <a:t>que ensejam responsabilidade do agente público ou militar:</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IV – divulgar ou permitir a divulgação ou acessar ou permitir acesso indevido à informação sigilosa ou informação pessoal;</a:t>
            </a:r>
            <a:endParaRPr lang="pt-BR"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 </a:t>
            </a: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20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D6A6CAD8-F6B7-41C0-8A54-8F655CE50F96}"/>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8" name="TextShape 1">
            <a:extLst>
              <a:ext uri="{FF2B5EF4-FFF2-40B4-BE49-F238E27FC236}">
                <a16:creationId xmlns:a16="http://schemas.microsoft.com/office/drawing/2014/main" id="{2C94AFE2-CB2C-4F1D-BDCE-46A27AF5FDBB}"/>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423145257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TextShape 2"/>
          <p:cNvSpPr txBox="1"/>
          <p:nvPr/>
        </p:nvSpPr>
        <p:spPr>
          <a:xfrm>
            <a:off x="1952263" y="2721909"/>
            <a:ext cx="8218026" cy="3354800"/>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Lei nº 13.303/2016, que dispõe sobre o estatuto jurídico das empresas estatais, determina a criação de mecanismo de proteção ao denunciante.</a:t>
            </a:r>
            <a:endParaRPr lang="pt-BR" sz="2000" spc="-1" dirty="0">
              <a:solidFill>
                <a:srgbClr val="000000"/>
              </a:solidFill>
              <a:uFill>
                <a:solidFill>
                  <a:srgbClr val="FFFFFF"/>
                </a:solidFill>
              </a:uFill>
              <a:latin typeface="Arial"/>
            </a:endParaRPr>
          </a:p>
          <a:p>
            <a:pPr algn="just">
              <a:spcBef>
                <a:spcPts val="1001"/>
              </a:spcBef>
            </a:pPr>
            <a:endParaRPr lang="pt-BR" sz="12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a:t>
            </a:r>
            <a:r>
              <a:rPr lang="pt-BR" i="1" spc="-1" dirty="0">
                <a:solidFill>
                  <a:srgbClr val="1F4E79"/>
                </a:solidFill>
                <a:uFill>
                  <a:solidFill>
                    <a:srgbClr val="FFFFFF"/>
                  </a:solidFill>
                </a:uFill>
                <a:latin typeface="Calibri"/>
              </a:rPr>
              <a:t>Art. 9º A empresa pública e a sociedade de economia mista adotarão regras de estruturas e práticas de gestão de riscos e controle interno que abranjam: </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 1º Deverá ser elaborado e divulgado Código de Conduta e Integridade, que disponha sobre: </a:t>
            </a:r>
            <a:endParaRPr lang="pt-BR"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IV - Mecanismos de proteção que impeçam qualquer espécie de retaliação a pessoa que utilize o canal de denúncias.”</a:t>
            </a:r>
            <a:endParaRPr lang="pt-BR" spc="-1" dirty="0">
              <a:solidFill>
                <a:srgbClr val="000000"/>
              </a:solidFill>
              <a:uFill>
                <a:solidFill>
                  <a:srgbClr val="FFFFFF"/>
                </a:solidFill>
              </a:uFill>
              <a:latin typeface="Arial"/>
            </a:endParaRPr>
          </a:p>
          <a:p>
            <a:pPr algn="just">
              <a:spcBef>
                <a:spcPts val="1001"/>
              </a:spcBef>
            </a:pPr>
            <a:r>
              <a:rPr lang="pt-BR" sz="80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329DFA40-C5F3-489C-B428-75E1AD3CB2D3}"/>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8" name="TextShape 1">
            <a:extLst>
              <a:ext uri="{FF2B5EF4-FFF2-40B4-BE49-F238E27FC236}">
                <a16:creationId xmlns:a16="http://schemas.microsoft.com/office/drawing/2014/main" id="{9BCCBB3A-88AA-49DA-ABC9-467760E4ABD2}"/>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352054774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TextShape 2"/>
          <p:cNvSpPr txBox="1"/>
          <p:nvPr/>
        </p:nvSpPr>
        <p:spPr>
          <a:xfrm>
            <a:off x="1659466" y="2721908"/>
            <a:ext cx="10080977" cy="4136091"/>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Lei nº 13.608/2018, com alterações da Lei nº 13.964/2019, que dispõe sobre o serviço telefônico de recebimento de denúncias e dá outras providências.</a:t>
            </a:r>
          </a:p>
          <a:p>
            <a:pPr algn="just">
              <a:spcBef>
                <a:spcPts val="1001"/>
              </a:spcBef>
            </a:pPr>
            <a:endParaRPr lang="pt-BR" sz="12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a:t>
            </a:r>
            <a:r>
              <a:rPr lang="pt-BR" i="1" spc="-1" dirty="0">
                <a:solidFill>
                  <a:srgbClr val="1F4E79"/>
                </a:solidFill>
                <a:uFill>
                  <a:solidFill>
                    <a:srgbClr val="FFFFFF"/>
                  </a:solidFill>
                </a:uFill>
                <a:latin typeface="Calibri"/>
              </a:rPr>
              <a:t>Art. 3º O informante que se identificar terá assegurado, pelo órgão que receber a denúncia, o </a:t>
            </a:r>
            <a:r>
              <a:rPr lang="pt-BR" b="1" i="1" spc="-1" dirty="0">
                <a:solidFill>
                  <a:srgbClr val="1F4E79"/>
                </a:solidFill>
                <a:uFill>
                  <a:solidFill>
                    <a:srgbClr val="FFFFFF"/>
                  </a:solidFill>
                </a:uFill>
                <a:latin typeface="Calibri"/>
              </a:rPr>
              <a:t>sigilo*</a:t>
            </a:r>
            <a:r>
              <a:rPr lang="pt-BR" i="1" spc="-1" dirty="0">
                <a:solidFill>
                  <a:srgbClr val="1F4E79"/>
                </a:solidFill>
                <a:uFill>
                  <a:solidFill>
                    <a:srgbClr val="FFFFFF"/>
                  </a:solidFill>
                </a:uFill>
                <a:latin typeface="Calibri"/>
              </a:rPr>
              <a:t> de seus dados. </a:t>
            </a:r>
            <a:r>
              <a:rPr lang="pt-BR" b="1" i="1" spc="-1" dirty="0">
                <a:solidFill>
                  <a:srgbClr val="1F4E79"/>
                </a:solidFill>
                <a:effectLst>
                  <a:outerShdw blurRad="38100" dist="38100" dir="2700000" algn="tl">
                    <a:srgbClr val="000000">
                      <a:alpha val="43137"/>
                    </a:srgbClr>
                  </a:outerShdw>
                </a:effectLst>
                <a:uFill>
                  <a:solidFill>
                    <a:srgbClr val="FFFFFF"/>
                  </a:solidFill>
                </a:uFill>
                <a:latin typeface="Calibri"/>
              </a:rPr>
              <a:t>(*ao ler “sigilo” leia-se “restrição de acesso”)</a:t>
            </a:r>
            <a:endParaRPr lang="pt-BR" b="1" spc="-1" dirty="0">
              <a:solidFill>
                <a:srgbClr val="000000"/>
              </a:solidFill>
              <a:effectLst>
                <a:outerShdw blurRad="38100" dist="38100" dir="2700000" algn="tl">
                  <a:srgbClr val="000000">
                    <a:alpha val="43137"/>
                  </a:srgbClr>
                </a:outerShdw>
              </a:effectLst>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a:t>
            </a:r>
          </a:p>
          <a:p>
            <a:pPr algn="just">
              <a:spcBef>
                <a:spcPts val="1001"/>
              </a:spcBef>
            </a:pPr>
            <a:r>
              <a:rPr lang="pt-BR" i="1" spc="-1" dirty="0">
                <a:solidFill>
                  <a:srgbClr val="1F4E79"/>
                </a:solidFill>
                <a:uFill>
                  <a:solidFill>
                    <a:srgbClr val="FFFFFF"/>
                  </a:solidFill>
                </a:uFill>
                <a:latin typeface="Calibri"/>
              </a:rPr>
              <a:t>Art. 4-A. ... </a:t>
            </a:r>
          </a:p>
          <a:p>
            <a:pPr algn="just">
              <a:spcBef>
                <a:spcPts val="1001"/>
              </a:spcBef>
            </a:pPr>
            <a:r>
              <a:rPr lang="pt-BR" i="1" spc="-1" dirty="0">
                <a:solidFill>
                  <a:srgbClr val="1F4E79"/>
                </a:solidFill>
                <a:uFill>
                  <a:solidFill>
                    <a:srgbClr val="FFFFFF"/>
                  </a:solidFill>
                </a:uFill>
                <a:latin typeface="Calibri"/>
              </a:rPr>
              <a:t>Parágrafo único. Considerando razoável o relato pela unidade de ouvidoria ou correição e procedido o encaminhamento para apuração, </a:t>
            </a:r>
            <a:r>
              <a:rPr lang="pt-BR" b="1" i="1" spc="-1" dirty="0">
                <a:solidFill>
                  <a:srgbClr val="1F4E79"/>
                </a:solidFill>
                <a:effectLst>
                  <a:outerShdw blurRad="38100" dist="38100" dir="2700000" algn="tl">
                    <a:srgbClr val="000000">
                      <a:alpha val="43137"/>
                    </a:srgbClr>
                  </a:outerShdw>
                </a:effectLst>
                <a:uFill>
                  <a:solidFill>
                    <a:srgbClr val="FFFFFF"/>
                  </a:solidFill>
                </a:uFill>
                <a:latin typeface="Calibri"/>
              </a:rPr>
              <a:t>ao informante serão asseguradas proteção</a:t>
            </a:r>
            <a:r>
              <a:rPr lang="pt-BR" i="1" spc="-1" dirty="0">
                <a:solidFill>
                  <a:srgbClr val="1F4E79"/>
                </a:solidFill>
                <a:uFill>
                  <a:solidFill>
                    <a:srgbClr val="FFFFFF"/>
                  </a:solidFill>
                </a:uFill>
                <a:latin typeface="Calibri"/>
              </a:rPr>
              <a:t> integral contra retaliações e isenção de responsabilização civil ou penal em relação ao relato, exceto se o informante tiver apresentado, de modo consciente, informações ou provas falsas.”</a:t>
            </a:r>
            <a:endParaRPr lang="pt-BR" spc="-1" dirty="0">
              <a:solidFill>
                <a:srgbClr val="000000"/>
              </a:solidFill>
              <a:uFill>
                <a:solidFill>
                  <a:srgbClr val="FFFFFF"/>
                </a:solidFill>
              </a:uFill>
              <a:latin typeface="Arial"/>
            </a:endParaRPr>
          </a:p>
          <a:p>
            <a:pPr algn="just">
              <a:spcBef>
                <a:spcPts val="1001"/>
              </a:spcBef>
            </a:pPr>
            <a:r>
              <a:rPr lang="pt-BR" sz="80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FA2AEF98-FA80-408A-A840-A530464F4E76}"/>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8" name="TextShape 1">
            <a:extLst>
              <a:ext uri="{FF2B5EF4-FFF2-40B4-BE49-F238E27FC236}">
                <a16:creationId xmlns:a16="http://schemas.microsoft.com/office/drawing/2014/main" id="{276B3BFF-279C-4FBE-8C36-0EA77B669E24}"/>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250837059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TextShape 2"/>
          <p:cNvSpPr txBox="1"/>
          <p:nvPr/>
        </p:nvSpPr>
        <p:spPr>
          <a:xfrm>
            <a:off x="1591733" y="2428397"/>
            <a:ext cx="10080977" cy="4136091"/>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Lei nº 13.608/2018, continuação...</a:t>
            </a:r>
          </a:p>
          <a:p>
            <a:pPr algn="just">
              <a:spcBef>
                <a:spcPts val="1001"/>
              </a:spcBef>
            </a:pPr>
            <a:endParaRPr lang="pt-BR" sz="12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a:t>
            </a:r>
            <a:r>
              <a:rPr lang="pt-BR" i="1" spc="-1" dirty="0">
                <a:solidFill>
                  <a:srgbClr val="1F4E79"/>
                </a:solidFill>
                <a:uFill>
                  <a:solidFill>
                    <a:srgbClr val="FFFFFF"/>
                  </a:solidFill>
                </a:uFill>
                <a:latin typeface="Calibri"/>
              </a:rPr>
              <a:t>Art. 4-B. </a:t>
            </a:r>
            <a:r>
              <a:rPr lang="pt-BR" b="1" i="1" spc="-1" dirty="0">
                <a:solidFill>
                  <a:srgbClr val="1F4E79"/>
                </a:solidFill>
                <a:effectLst>
                  <a:outerShdw blurRad="38100" dist="38100" dir="2700000" algn="tl">
                    <a:srgbClr val="000000">
                      <a:alpha val="43137"/>
                    </a:srgbClr>
                  </a:outerShdw>
                </a:effectLst>
                <a:uFill>
                  <a:solidFill>
                    <a:srgbClr val="FFFFFF"/>
                  </a:solidFill>
                </a:uFill>
                <a:latin typeface="Calibri"/>
              </a:rPr>
              <a:t>O informante terá direito à preservação de sua identidade</a:t>
            </a:r>
            <a:r>
              <a:rPr lang="pt-BR" i="1" spc="-1" dirty="0">
                <a:solidFill>
                  <a:srgbClr val="1F4E79"/>
                </a:solidFill>
                <a:uFill>
                  <a:solidFill>
                    <a:srgbClr val="FFFFFF"/>
                  </a:solidFill>
                </a:uFill>
                <a:latin typeface="Calibri"/>
              </a:rPr>
              <a:t>, a qual apenas será revelada em caso de relevante </a:t>
            </a:r>
            <a:r>
              <a:rPr lang="pt-BR" i="1" spc="-1" dirty="0">
                <a:solidFill>
                  <a:srgbClr val="1F4E79"/>
                </a:solidFill>
                <a:effectLst>
                  <a:outerShdw blurRad="38100" dist="38100" dir="2700000" algn="tl">
                    <a:srgbClr val="000000">
                      <a:alpha val="43137"/>
                    </a:srgbClr>
                  </a:outerShdw>
                </a:effectLst>
                <a:uFill>
                  <a:solidFill>
                    <a:srgbClr val="FFFFFF"/>
                  </a:solidFill>
                </a:uFill>
                <a:latin typeface="Calibri"/>
              </a:rPr>
              <a:t>interesse público</a:t>
            </a:r>
            <a:r>
              <a:rPr lang="pt-BR" i="1" spc="-1" dirty="0">
                <a:solidFill>
                  <a:srgbClr val="1F4E79"/>
                </a:solidFill>
                <a:uFill>
                  <a:solidFill>
                    <a:srgbClr val="FFFFFF"/>
                  </a:solidFill>
                </a:uFill>
                <a:latin typeface="Calibri"/>
              </a:rPr>
              <a:t> ou </a:t>
            </a:r>
            <a:r>
              <a:rPr lang="pt-BR" i="1" spc="-1" dirty="0">
                <a:solidFill>
                  <a:srgbClr val="1F4E79"/>
                </a:solidFill>
                <a:effectLst>
                  <a:outerShdw blurRad="38100" dist="38100" dir="2700000" algn="tl">
                    <a:srgbClr val="000000">
                      <a:alpha val="43137"/>
                    </a:srgbClr>
                  </a:outerShdw>
                </a:effectLst>
                <a:uFill>
                  <a:solidFill>
                    <a:srgbClr val="FFFFFF"/>
                  </a:solidFill>
                </a:uFill>
                <a:latin typeface="Calibri"/>
              </a:rPr>
              <a:t>interesse concreto para a apuração dos fatos</a:t>
            </a:r>
            <a:r>
              <a:rPr lang="pt-BR" i="1" spc="-1" dirty="0">
                <a:solidFill>
                  <a:srgbClr val="1F4E79"/>
                </a:solidFill>
                <a:uFill>
                  <a:solidFill>
                    <a:srgbClr val="FFFFFF"/>
                  </a:solidFill>
                </a:uFill>
                <a:latin typeface="Calibri"/>
              </a:rPr>
              <a:t>. </a:t>
            </a:r>
          </a:p>
          <a:p>
            <a:pPr algn="just">
              <a:spcBef>
                <a:spcPts val="1001"/>
              </a:spcBef>
            </a:pPr>
            <a:r>
              <a:rPr lang="pt-BR" i="1" spc="-1" dirty="0">
                <a:solidFill>
                  <a:srgbClr val="1F4E79"/>
                </a:solidFill>
                <a:uFill>
                  <a:solidFill>
                    <a:srgbClr val="FFFFFF"/>
                  </a:solidFill>
                </a:uFill>
                <a:latin typeface="Calibri"/>
              </a:rPr>
              <a:t>Parágrafo único. A revelação da identidade somente será efetivada mediante comunicação prévia ao informante e com sua concordância formal.”</a:t>
            </a:r>
          </a:p>
          <a:p>
            <a:pPr algn="just">
              <a:spcBef>
                <a:spcPts val="1001"/>
              </a:spcBef>
            </a:pPr>
            <a:endParaRPr lang="pt-BR" i="1" spc="-1" dirty="0">
              <a:solidFill>
                <a:srgbClr val="1F4E79"/>
              </a:solidFill>
              <a:uFill>
                <a:solidFill>
                  <a:srgbClr val="FFFFFF"/>
                </a:solidFill>
              </a:uFill>
              <a:latin typeface="Calibri"/>
            </a:endParaRPr>
          </a:p>
          <a:p>
            <a:pPr algn="just">
              <a:spcBef>
                <a:spcPts val="1001"/>
              </a:spcBef>
            </a:pPr>
            <a:r>
              <a:rPr lang="pt-BR" i="1" spc="-1" dirty="0">
                <a:solidFill>
                  <a:srgbClr val="1F4E79"/>
                </a:solidFill>
                <a:uFill>
                  <a:solidFill>
                    <a:srgbClr val="FFFFFF"/>
                  </a:solidFill>
                </a:uFill>
                <a:latin typeface="Calibri"/>
              </a:rPr>
              <a:t>“Art. 4-C</a:t>
            </a:r>
            <a:r>
              <a:rPr lang="pt-BR" i="1" spc="-1" dirty="0">
                <a:solidFill>
                  <a:srgbClr val="1F4E79"/>
                </a:solidFill>
                <a:effectLst>
                  <a:outerShdw blurRad="38100" dist="38100" dir="2700000" algn="tl">
                    <a:srgbClr val="000000">
                      <a:alpha val="43137"/>
                    </a:srgbClr>
                  </a:outerShdw>
                </a:effectLst>
                <a:uFill>
                  <a:solidFill>
                    <a:srgbClr val="FFFFFF"/>
                  </a:solidFill>
                </a:uFill>
                <a:latin typeface="Calibri"/>
              </a:rPr>
              <a:t>. Além das medidas de proteção previstas na Lei nº 9.807</a:t>
            </a:r>
            <a:r>
              <a:rPr lang="pt-BR" i="1" spc="-1" dirty="0">
                <a:solidFill>
                  <a:srgbClr val="1F4E79"/>
                </a:solidFill>
                <a:uFill>
                  <a:solidFill>
                    <a:srgbClr val="FFFFFF"/>
                  </a:solidFill>
                </a:uFill>
                <a:latin typeface="Calibri"/>
              </a:rPr>
              <a:t>, de 13 de julho de 1999, será assegurada ao informante </a:t>
            </a:r>
            <a:r>
              <a:rPr lang="pt-BR" i="1" spc="-1" dirty="0">
                <a:solidFill>
                  <a:srgbClr val="1F4E79"/>
                </a:solidFill>
                <a:effectLst>
                  <a:outerShdw blurRad="38100" dist="38100" dir="2700000" algn="tl">
                    <a:srgbClr val="000000">
                      <a:alpha val="43137"/>
                    </a:srgbClr>
                  </a:outerShdw>
                </a:effectLst>
                <a:uFill>
                  <a:solidFill>
                    <a:srgbClr val="FFFFFF"/>
                  </a:solidFill>
                </a:uFill>
                <a:latin typeface="Calibri"/>
              </a:rPr>
              <a:t>proteção contra ações e omissões praticadas em retaliação ao exercício do direito de relatar</a:t>
            </a:r>
            <a:r>
              <a:rPr lang="pt-BR" i="1" spc="-1" dirty="0">
                <a:solidFill>
                  <a:srgbClr val="1F4E79"/>
                </a:solidFill>
                <a:uFill>
                  <a:solidFill>
                    <a:srgbClr val="FFFFFF"/>
                  </a:solidFill>
                </a:uFill>
                <a:latin typeface="Calibri"/>
              </a:rPr>
              <a:t>, tais como demissão arbitrária, alteração injustificada de funções ou atribuições, imposição de sanções, de prejuízos remuneratórios ou materiais de qualquer espécie, retirada de benefícios, diretos ou indiretos, ou negativa de fornecimento de referências profissionais positivas”.</a:t>
            </a:r>
          </a:p>
        </p:txBody>
      </p:sp>
      <p:sp>
        <p:nvSpPr>
          <p:cNvPr id="7" name="TextShape 1">
            <a:extLst>
              <a:ext uri="{FF2B5EF4-FFF2-40B4-BE49-F238E27FC236}">
                <a16:creationId xmlns:a16="http://schemas.microsoft.com/office/drawing/2014/main" id="{CFBB72BA-ACE6-4F04-B1DB-7E0EFB4C54A2}"/>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8" name="TextShape 1">
            <a:extLst>
              <a:ext uri="{FF2B5EF4-FFF2-40B4-BE49-F238E27FC236}">
                <a16:creationId xmlns:a16="http://schemas.microsoft.com/office/drawing/2014/main" id="{DCDE256A-533C-44B2-B840-2A16407DAD1B}"/>
              </a:ext>
            </a:extLst>
          </p:cNvPr>
          <p:cNvSpPr txBox="1"/>
          <p:nvPr/>
        </p:nvSpPr>
        <p:spPr>
          <a:xfrm>
            <a:off x="5023556" y="1586343"/>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38820153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Shape 2">
            <a:extLst>
              <a:ext uri="{FF2B5EF4-FFF2-40B4-BE49-F238E27FC236}">
                <a16:creationId xmlns:a16="http://schemas.microsoft.com/office/drawing/2014/main" id="{0B2D73E0-4780-48B8-ACEE-B965BC9E21F1}"/>
              </a:ext>
            </a:extLst>
          </p:cNvPr>
          <p:cNvSpPr txBox="1"/>
          <p:nvPr/>
        </p:nvSpPr>
        <p:spPr>
          <a:xfrm>
            <a:off x="265074" y="2235201"/>
            <a:ext cx="11661852" cy="4413955"/>
          </a:xfrm>
          <a:prstGeom prst="rect">
            <a:avLst/>
          </a:prstGeom>
          <a:noFill/>
          <a:ln>
            <a:noFill/>
          </a:ln>
        </p:spPr>
        <p:txBody>
          <a:bodyPr/>
          <a:lstStyle/>
          <a:p>
            <a:r>
              <a:rPr lang="pt-BR" b="1" dirty="0">
                <a:solidFill>
                  <a:srgbClr val="002060"/>
                </a:solidFill>
                <a:effectLst>
                  <a:outerShdw blurRad="38100" dist="38100" dir="2700000" algn="tl">
                    <a:srgbClr val="000000">
                      <a:alpha val="43137"/>
                    </a:srgbClr>
                  </a:outerShdw>
                </a:effectLst>
              </a:rPr>
              <a:t>Decreto nº 10.153</a:t>
            </a:r>
            <a:r>
              <a:rPr lang="pt-BR" dirty="0">
                <a:solidFill>
                  <a:srgbClr val="002060"/>
                </a:solidFill>
              </a:rPr>
              <a:t>, dispõe sobre as </a:t>
            </a:r>
            <a:r>
              <a:rPr lang="pt-BR" dirty="0">
                <a:solidFill>
                  <a:srgbClr val="0070C0"/>
                </a:solidFill>
              </a:rPr>
              <a:t>salvaguardas de proteção à identidade dos denunciantes </a:t>
            </a:r>
            <a:r>
              <a:rPr lang="pt-BR" dirty="0">
                <a:solidFill>
                  <a:srgbClr val="002060"/>
                </a:solidFill>
              </a:rPr>
              <a:t>de ilícitos e de irregularidades praticados contra a administração pública federal direta e indireta e altera o Decreto nº 9.492, de 5 de setembro de 2018.</a:t>
            </a:r>
          </a:p>
          <a:p>
            <a:endParaRPr lang="pt-BR" dirty="0">
              <a:solidFill>
                <a:srgbClr val="002060"/>
              </a:solidFill>
            </a:endParaRPr>
          </a:p>
          <a:p>
            <a:endParaRPr lang="pt-BR" dirty="0">
              <a:solidFill>
                <a:srgbClr val="002060"/>
              </a:solidFill>
            </a:endParaRPr>
          </a:p>
          <a:p>
            <a:r>
              <a:rPr lang="pt-BR" dirty="0">
                <a:solidFill>
                  <a:srgbClr val="002060"/>
                </a:solidFill>
              </a:rPr>
              <a:t>Art. 6º  O denunciante terá seus elementos de identificação preservados desde o recebimento da denúncia, nos termos do disposto no </a:t>
            </a:r>
            <a:r>
              <a:rPr lang="pt-BR" dirty="0">
                <a:solidFill>
                  <a:srgbClr val="002060"/>
                </a:solidFill>
                <a:hlinkClick r:id="rId3">
                  <a:extLst>
                    <a:ext uri="{A12FA001-AC4F-418D-AE19-62706E023703}">
                      <ahyp:hlinkClr xmlns:ahyp="http://schemas.microsoft.com/office/drawing/2018/hyperlinkcolor" val="tx"/>
                    </a:ext>
                  </a:extLst>
                </a:hlinkClick>
              </a:rPr>
              <a:t>§ 7º do art. 10 da Lei nº 13.460, de 2017.</a:t>
            </a:r>
            <a:endParaRPr lang="pt-BR" dirty="0">
              <a:solidFill>
                <a:srgbClr val="002060"/>
              </a:solidFill>
            </a:endParaRPr>
          </a:p>
          <a:p>
            <a:endParaRPr lang="pt-BR" dirty="0">
              <a:solidFill>
                <a:srgbClr val="002060"/>
              </a:solidFill>
            </a:endParaRPr>
          </a:p>
          <a:p>
            <a:pPr>
              <a:spcAft>
                <a:spcPts val="600"/>
              </a:spcAft>
            </a:pPr>
            <a:r>
              <a:rPr lang="pt-BR" dirty="0">
                <a:solidFill>
                  <a:srgbClr val="002060"/>
                </a:solidFill>
              </a:rPr>
              <a:t>§ 1º  </a:t>
            </a:r>
            <a:r>
              <a:rPr lang="pt-BR" b="1" dirty="0">
                <a:solidFill>
                  <a:srgbClr val="0070C0"/>
                </a:solidFill>
                <a:effectLst>
                  <a:outerShdw blurRad="38100" dist="38100" dir="2700000" algn="tl">
                    <a:srgbClr val="000000">
                      <a:alpha val="43137"/>
                    </a:srgbClr>
                  </a:outerShdw>
                </a:effectLst>
              </a:rPr>
              <a:t>A restrição de acesso</a:t>
            </a:r>
            <a:r>
              <a:rPr lang="pt-BR" dirty="0">
                <a:solidFill>
                  <a:srgbClr val="002060"/>
                </a:solidFill>
              </a:rPr>
              <a:t> aos elementos de identificação do denunciante </a:t>
            </a:r>
            <a:r>
              <a:rPr lang="pt-BR" b="1" dirty="0">
                <a:solidFill>
                  <a:srgbClr val="0070C0"/>
                </a:solidFill>
                <a:effectLst>
                  <a:outerShdw blurRad="38100" dist="38100" dir="2700000" algn="tl">
                    <a:srgbClr val="000000">
                      <a:alpha val="43137"/>
                    </a:srgbClr>
                  </a:outerShdw>
                </a:effectLst>
              </a:rPr>
              <a:t>será mantida pela unidade de ouvidoria</a:t>
            </a:r>
            <a:r>
              <a:rPr lang="pt-BR" dirty="0">
                <a:solidFill>
                  <a:srgbClr val="002060"/>
                </a:solidFill>
              </a:rPr>
              <a:t> responsável pelo tratamento da denúncia pelo </a:t>
            </a:r>
            <a:r>
              <a:rPr lang="pt-BR" b="1" dirty="0">
                <a:solidFill>
                  <a:srgbClr val="0070C0"/>
                </a:solidFill>
                <a:effectLst>
                  <a:outerShdw blurRad="38100" dist="38100" dir="2700000" algn="tl">
                    <a:srgbClr val="000000">
                      <a:alpha val="43137"/>
                    </a:srgbClr>
                  </a:outerShdw>
                </a:effectLst>
              </a:rPr>
              <a:t>prazo de cem anos</a:t>
            </a:r>
            <a:r>
              <a:rPr lang="pt-BR" dirty="0">
                <a:solidFill>
                  <a:srgbClr val="002060"/>
                </a:solidFill>
              </a:rPr>
              <a:t>, conforme o disposto no </a:t>
            </a:r>
            <a:r>
              <a:rPr lang="pt-BR" dirty="0">
                <a:solidFill>
                  <a:srgbClr val="002060"/>
                </a:solidFill>
                <a:hlinkClick r:id="rId4">
                  <a:extLst>
                    <a:ext uri="{A12FA001-AC4F-418D-AE19-62706E023703}">
                      <ahyp:hlinkClr xmlns:ahyp="http://schemas.microsoft.com/office/drawing/2018/hyperlinkcolor" val="tx"/>
                    </a:ext>
                  </a:extLst>
                </a:hlinkClick>
              </a:rPr>
              <a:t>inciso I do § 1º do art. 31 da Lei nº 12.527, de 2011.</a:t>
            </a:r>
            <a:endParaRPr lang="pt-BR" dirty="0">
              <a:solidFill>
                <a:srgbClr val="002060"/>
              </a:solidFill>
            </a:endParaRPr>
          </a:p>
          <a:p>
            <a:pPr>
              <a:spcAft>
                <a:spcPts val="600"/>
              </a:spcAft>
            </a:pPr>
            <a:r>
              <a:rPr lang="pt-BR" dirty="0">
                <a:solidFill>
                  <a:srgbClr val="002060"/>
                </a:solidFill>
              </a:rPr>
              <a:t>§ 2º  A preservação dos elementos de identificação referidos no caput será realizada por meio do </a:t>
            </a:r>
            <a:r>
              <a:rPr lang="pt-BR" b="1" dirty="0">
                <a:solidFill>
                  <a:srgbClr val="0070C0"/>
                </a:solidFill>
                <a:effectLst>
                  <a:outerShdw blurRad="38100" dist="38100" dir="2700000" algn="tl">
                    <a:srgbClr val="000000">
                      <a:alpha val="43137"/>
                    </a:srgbClr>
                  </a:outerShdw>
                </a:effectLst>
              </a:rPr>
              <a:t>sigilo do nome, do endereço e de quaisquer outros elementos que possam identificar o denunciante</a:t>
            </a:r>
            <a:r>
              <a:rPr lang="pt-BR" dirty="0">
                <a:solidFill>
                  <a:srgbClr val="002060"/>
                </a:solidFill>
              </a:rPr>
              <a:t>.</a:t>
            </a:r>
          </a:p>
          <a:p>
            <a:pPr>
              <a:spcAft>
                <a:spcPts val="600"/>
              </a:spcAft>
            </a:pPr>
            <a:r>
              <a:rPr lang="pt-BR" dirty="0">
                <a:solidFill>
                  <a:srgbClr val="002060"/>
                </a:solidFill>
              </a:rPr>
              <a:t>§ 3º  As unidades de ouvidoria que fazem tratamento de denúncia com elementos de identificação do denunciante por meio de sistemas informatizados terão controle de acesso que registre os nomes dos agentes públicos que acessem as denúncias e as respectivas datas de acesso à denúncia.</a:t>
            </a:r>
          </a:p>
        </p:txBody>
      </p:sp>
      <p:sp>
        <p:nvSpPr>
          <p:cNvPr id="8" name="TextShape 1">
            <a:extLst>
              <a:ext uri="{FF2B5EF4-FFF2-40B4-BE49-F238E27FC236}">
                <a16:creationId xmlns:a16="http://schemas.microsoft.com/office/drawing/2014/main" id="{A0D30EA0-852C-41E6-8C14-D660E3A4E3E6}"/>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9" name="TextShape 1">
            <a:extLst>
              <a:ext uri="{FF2B5EF4-FFF2-40B4-BE49-F238E27FC236}">
                <a16:creationId xmlns:a16="http://schemas.microsoft.com/office/drawing/2014/main" id="{7630DBF8-D97D-4827-9C29-C9B146DD77A3}"/>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2584361243"/>
      </p:ext>
    </p:extLst>
  </p:cSld>
  <p:clrMapOvr>
    <a:masterClrMapping/>
  </p:clrMapOvr>
  <p:timing>
    <p:tnLst>
      <p:par>
        <p:cTn id="1" dur="indefinite" restart="never" nodeType="tmRoot">
          <p:childTnLst>
            <p:seq>
              <p:cTn id="2"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 calcmode="lin" valueType="num">
                                      <p:cBhvr additive="base">
                                        <p:cTn id="1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anim calcmode="lin" valueType="num">
                                      <p:cBhvr additive="base">
                                        <p:cTn id="1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 calcmode="lin" valueType="num">
                                      <p:cBhvr additive="base">
                                        <p:cTn id="2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anim calcmode="lin" valueType="num">
                                      <p:cBhvr additive="base">
                                        <p:cTn id="31"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Shape 2">
            <a:extLst>
              <a:ext uri="{FF2B5EF4-FFF2-40B4-BE49-F238E27FC236}">
                <a16:creationId xmlns:a16="http://schemas.microsoft.com/office/drawing/2014/main" id="{0B2D73E0-4780-48B8-ACEE-B965BC9E21F1}"/>
              </a:ext>
            </a:extLst>
          </p:cNvPr>
          <p:cNvSpPr txBox="1"/>
          <p:nvPr/>
        </p:nvSpPr>
        <p:spPr>
          <a:xfrm>
            <a:off x="265074" y="2440260"/>
            <a:ext cx="11661852" cy="4278488"/>
          </a:xfrm>
          <a:prstGeom prst="rect">
            <a:avLst/>
          </a:prstGeom>
          <a:noFill/>
          <a:ln>
            <a:noFill/>
          </a:ln>
        </p:spPr>
        <p:txBody>
          <a:bodyPr/>
          <a:lstStyle/>
          <a:p>
            <a:r>
              <a:rPr lang="pt-BR" b="1" dirty="0">
                <a:solidFill>
                  <a:srgbClr val="002060"/>
                </a:solidFill>
                <a:effectLst>
                  <a:outerShdw blurRad="38100" dist="38100" dir="2700000" algn="tl">
                    <a:srgbClr val="000000">
                      <a:alpha val="43137"/>
                    </a:srgbClr>
                  </a:outerShdw>
                </a:effectLst>
              </a:rPr>
              <a:t>Decreto nº 10.153</a:t>
            </a:r>
            <a:r>
              <a:rPr lang="pt-BR" dirty="0">
                <a:solidFill>
                  <a:srgbClr val="002060"/>
                </a:solidFill>
              </a:rPr>
              <a:t>, dispõe sobre as </a:t>
            </a:r>
            <a:r>
              <a:rPr lang="pt-BR" dirty="0">
                <a:solidFill>
                  <a:srgbClr val="0070C0"/>
                </a:solidFill>
              </a:rPr>
              <a:t>salvaguardas de proteção à identidade dos denunciantes </a:t>
            </a:r>
            <a:r>
              <a:rPr lang="pt-BR" dirty="0">
                <a:solidFill>
                  <a:srgbClr val="002060"/>
                </a:solidFill>
              </a:rPr>
              <a:t>de ilícitos e de irregularidades praticados contra a administração pública federal direta e indireta e altera o Decreto nº 9.492, de 5 de setembro de 2018.</a:t>
            </a:r>
          </a:p>
          <a:p>
            <a:endParaRPr lang="pt-BR" dirty="0">
              <a:solidFill>
                <a:srgbClr val="002060"/>
              </a:solidFill>
            </a:endParaRPr>
          </a:p>
          <a:p>
            <a:r>
              <a:rPr lang="pt-BR" dirty="0">
                <a:solidFill>
                  <a:srgbClr val="002060"/>
                </a:solidFill>
              </a:rPr>
              <a:t>Art. 6º  O denunciante terá seus elementos de identificação preservados desde o recebimento da denúncia, nos termos do disposto no </a:t>
            </a:r>
            <a:r>
              <a:rPr lang="pt-BR" dirty="0">
                <a:solidFill>
                  <a:srgbClr val="002060"/>
                </a:solidFill>
                <a:hlinkClick r:id="rId3">
                  <a:extLst>
                    <a:ext uri="{A12FA001-AC4F-418D-AE19-62706E023703}">
                      <ahyp:hlinkClr xmlns:ahyp="http://schemas.microsoft.com/office/drawing/2018/hyperlinkcolor" val="tx"/>
                    </a:ext>
                  </a:extLst>
                </a:hlinkClick>
              </a:rPr>
              <a:t>§ 7º do art. 10 da Lei nº 13.460, de 2017.</a:t>
            </a:r>
            <a:endParaRPr lang="pt-BR" dirty="0">
              <a:solidFill>
                <a:srgbClr val="002060"/>
              </a:solidFill>
            </a:endParaRPr>
          </a:p>
          <a:p>
            <a:endParaRPr lang="pt-BR" dirty="0">
              <a:solidFill>
                <a:srgbClr val="002060"/>
              </a:solidFill>
            </a:endParaRPr>
          </a:p>
          <a:p>
            <a:pPr>
              <a:spcAft>
                <a:spcPts val="600"/>
              </a:spcAft>
            </a:pPr>
            <a:r>
              <a:rPr lang="pt-BR" dirty="0">
                <a:solidFill>
                  <a:srgbClr val="002060"/>
                </a:solidFill>
              </a:rPr>
              <a:t>...</a:t>
            </a:r>
          </a:p>
          <a:p>
            <a:pPr>
              <a:spcAft>
                <a:spcPts val="600"/>
              </a:spcAft>
            </a:pPr>
            <a:endParaRPr lang="pt-BR" dirty="0">
              <a:solidFill>
                <a:srgbClr val="002060"/>
              </a:solidFill>
            </a:endParaRPr>
          </a:p>
          <a:p>
            <a:pPr>
              <a:spcAft>
                <a:spcPts val="600"/>
              </a:spcAft>
            </a:pPr>
            <a:r>
              <a:rPr lang="pt-BR" dirty="0">
                <a:solidFill>
                  <a:srgbClr val="002060"/>
                </a:solidFill>
              </a:rPr>
              <a:t>§ 4º  A unidade de </a:t>
            </a:r>
            <a:r>
              <a:rPr lang="pt-BR" b="1" dirty="0">
                <a:solidFill>
                  <a:srgbClr val="0070C0"/>
                </a:solidFill>
                <a:effectLst>
                  <a:outerShdw blurRad="38100" dist="38100" dir="2700000" algn="tl">
                    <a:srgbClr val="000000">
                      <a:alpha val="43137"/>
                    </a:srgbClr>
                  </a:outerShdw>
                </a:effectLst>
              </a:rPr>
              <a:t>ouvidoria</a:t>
            </a:r>
            <a:r>
              <a:rPr lang="pt-BR" dirty="0">
                <a:solidFill>
                  <a:srgbClr val="002060"/>
                </a:solidFill>
              </a:rPr>
              <a:t> responsável pelo tratamento da denúncia </a:t>
            </a:r>
            <a:r>
              <a:rPr lang="pt-BR" b="1" dirty="0">
                <a:solidFill>
                  <a:srgbClr val="0070C0"/>
                </a:solidFill>
                <a:effectLst>
                  <a:outerShdw blurRad="38100" dist="38100" dir="2700000" algn="tl">
                    <a:srgbClr val="000000">
                      <a:alpha val="43137"/>
                    </a:srgbClr>
                  </a:outerShdw>
                </a:effectLst>
              </a:rPr>
              <a:t>providenciará</a:t>
            </a:r>
            <a:r>
              <a:rPr lang="pt-BR" dirty="0">
                <a:solidFill>
                  <a:srgbClr val="002060"/>
                </a:solidFill>
              </a:rPr>
              <a:t> a sua </a:t>
            </a:r>
            <a:r>
              <a:rPr lang="pt-BR" b="1" dirty="0" err="1">
                <a:solidFill>
                  <a:srgbClr val="0070C0"/>
                </a:solidFill>
                <a:effectLst>
                  <a:outerShdw blurRad="38100" dist="38100" dir="2700000" algn="tl">
                    <a:srgbClr val="000000">
                      <a:alpha val="43137"/>
                    </a:srgbClr>
                  </a:outerShdw>
                </a:effectLst>
              </a:rPr>
              <a:t>pseudonimização</a:t>
            </a:r>
            <a:r>
              <a:rPr lang="pt-BR" b="1" dirty="0">
                <a:solidFill>
                  <a:srgbClr val="0070C0"/>
                </a:solidFill>
                <a:effectLst>
                  <a:outerShdw blurRad="38100" dist="38100" dir="2700000" algn="tl">
                    <a:srgbClr val="000000">
                      <a:alpha val="43137"/>
                    </a:srgbClr>
                  </a:outerShdw>
                </a:effectLst>
              </a:rPr>
              <a:t> para o posterior envio aos órgãos de apuração competentes</a:t>
            </a:r>
            <a:r>
              <a:rPr lang="pt-BR" dirty="0">
                <a:solidFill>
                  <a:srgbClr val="002060"/>
                </a:solidFill>
              </a:rPr>
              <a:t>, observado o disposto no § 2º.</a:t>
            </a:r>
          </a:p>
          <a:p>
            <a:pPr>
              <a:spcAft>
                <a:spcPts val="600"/>
              </a:spcAft>
            </a:pPr>
            <a:endParaRPr lang="pt-BR" dirty="0">
              <a:solidFill>
                <a:srgbClr val="002060"/>
              </a:solidFill>
            </a:endParaRPr>
          </a:p>
          <a:p>
            <a:pPr>
              <a:spcAft>
                <a:spcPts val="600"/>
              </a:spcAft>
            </a:pPr>
            <a:r>
              <a:rPr lang="pt-BR" dirty="0">
                <a:solidFill>
                  <a:srgbClr val="002060"/>
                </a:solidFill>
              </a:rPr>
              <a:t>§ 5º  </a:t>
            </a:r>
            <a:r>
              <a:rPr lang="pt-BR" b="1" dirty="0">
                <a:solidFill>
                  <a:srgbClr val="0070C0"/>
                </a:solidFill>
                <a:effectLst>
                  <a:outerShdw blurRad="38100" dist="38100" dir="2700000" algn="tl">
                    <a:srgbClr val="000000">
                      <a:alpha val="43137"/>
                    </a:srgbClr>
                  </a:outerShdw>
                </a:effectLst>
              </a:rPr>
              <a:t>Na hipótese de reclassificação da denúncia</a:t>
            </a:r>
            <a:r>
              <a:rPr lang="pt-BR" dirty="0">
                <a:solidFill>
                  <a:srgbClr val="002060"/>
                </a:solidFill>
              </a:rPr>
              <a:t> com a finalidade de enquadrá-la nas tipologias a que se referem os incisos </a:t>
            </a:r>
            <a:r>
              <a:rPr lang="pt-BR" dirty="0">
                <a:solidFill>
                  <a:srgbClr val="002060"/>
                </a:solidFill>
                <a:hlinkClick r:id="rId4">
                  <a:extLst>
                    <a:ext uri="{A12FA001-AC4F-418D-AE19-62706E023703}">
                      <ahyp:hlinkClr xmlns:ahyp="http://schemas.microsoft.com/office/drawing/2018/hyperlinkcolor" val="tx"/>
                    </a:ext>
                  </a:extLst>
                </a:hlinkClick>
              </a:rPr>
              <a:t>I,</a:t>
            </a:r>
            <a:r>
              <a:rPr lang="pt-BR" dirty="0">
                <a:solidFill>
                  <a:srgbClr val="002060"/>
                </a:solidFill>
              </a:rPr>
              <a:t> </a:t>
            </a:r>
            <a:r>
              <a:rPr lang="pt-BR" dirty="0">
                <a:solidFill>
                  <a:srgbClr val="002060"/>
                </a:solidFill>
                <a:hlinkClick r:id="rId5">
                  <a:extLst>
                    <a:ext uri="{A12FA001-AC4F-418D-AE19-62706E023703}">
                      <ahyp:hlinkClr xmlns:ahyp="http://schemas.microsoft.com/office/drawing/2018/hyperlinkcolor" val="tx"/>
                    </a:ext>
                  </a:extLst>
                </a:hlinkClick>
              </a:rPr>
              <a:t>III</a:t>
            </a:r>
            <a:r>
              <a:rPr lang="pt-BR" dirty="0">
                <a:solidFill>
                  <a:srgbClr val="002060"/>
                </a:solidFill>
              </a:rPr>
              <a:t>, </a:t>
            </a:r>
            <a:r>
              <a:rPr lang="pt-BR" dirty="0">
                <a:solidFill>
                  <a:srgbClr val="002060"/>
                </a:solidFill>
                <a:hlinkClick r:id="rId6">
                  <a:extLst>
                    <a:ext uri="{A12FA001-AC4F-418D-AE19-62706E023703}">
                      <ahyp:hlinkClr xmlns:ahyp="http://schemas.microsoft.com/office/drawing/2018/hyperlinkcolor" val="tx"/>
                    </a:ext>
                  </a:extLst>
                </a:hlinkClick>
              </a:rPr>
              <a:t>IV</a:t>
            </a:r>
            <a:r>
              <a:rPr lang="pt-BR" dirty="0">
                <a:solidFill>
                  <a:srgbClr val="002060"/>
                </a:solidFill>
              </a:rPr>
              <a:t> e </a:t>
            </a:r>
            <a:r>
              <a:rPr lang="pt-BR" dirty="0">
                <a:solidFill>
                  <a:srgbClr val="002060"/>
                </a:solidFill>
                <a:hlinkClick r:id="rId7">
                  <a:extLst>
                    <a:ext uri="{A12FA001-AC4F-418D-AE19-62706E023703}">
                      <ahyp:hlinkClr xmlns:ahyp="http://schemas.microsoft.com/office/drawing/2018/hyperlinkcolor" val="tx"/>
                    </a:ext>
                  </a:extLst>
                </a:hlinkClick>
              </a:rPr>
              <a:t>V do caput do art. 3º do Decreto nº 9.492, de 2018,</a:t>
            </a:r>
            <a:r>
              <a:rPr lang="pt-BR" dirty="0">
                <a:solidFill>
                  <a:srgbClr val="002060"/>
                </a:solidFill>
              </a:rPr>
              <a:t> a unidade do Sistema de </a:t>
            </a:r>
            <a:r>
              <a:rPr lang="pt-BR" b="1" dirty="0">
                <a:solidFill>
                  <a:srgbClr val="0070C0"/>
                </a:solidFill>
                <a:effectLst>
                  <a:outerShdw blurRad="38100" dist="38100" dir="2700000" algn="tl">
                    <a:srgbClr val="000000">
                      <a:alpha val="43137"/>
                    </a:srgbClr>
                  </a:outerShdw>
                </a:effectLst>
              </a:rPr>
              <a:t>Ouvidoria</a:t>
            </a:r>
            <a:r>
              <a:rPr lang="pt-BR" dirty="0">
                <a:solidFill>
                  <a:srgbClr val="002060"/>
                </a:solidFill>
              </a:rPr>
              <a:t> do Poder Executivo federal </a:t>
            </a:r>
            <a:r>
              <a:rPr lang="pt-BR" b="1" dirty="0">
                <a:solidFill>
                  <a:srgbClr val="0070C0"/>
                </a:solidFill>
                <a:effectLst>
                  <a:outerShdw blurRad="38100" dist="38100" dir="2700000" algn="tl">
                    <a:srgbClr val="000000">
                      <a:alpha val="43137"/>
                    </a:srgbClr>
                  </a:outerShdw>
                </a:effectLst>
              </a:rPr>
              <a:t>informará o denunciante</a:t>
            </a:r>
            <a:r>
              <a:rPr lang="pt-BR" dirty="0">
                <a:solidFill>
                  <a:srgbClr val="002060"/>
                </a:solidFill>
              </a:rPr>
              <a:t>.</a:t>
            </a:r>
          </a:p>
        </p:txBody>
      </p:sp>
      <p:sp>
        <p:nvSpPr>
          <p:cNvPr id="8" name="TextShape 1">
            <a:extLst>
              <a:ext uri="{FF2B5EF4-FFF2-40B4-BE49-F238E27FC236}">
                <a16:creationId xmlns:a16="http://schemas.microsoft.com/office/drawing/2014/main" id="{E28CA50D-F198-4CF8-A654-8AF90AFD444F}"/>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9" name="TextShape 1">
            <a:extLst>
              <a:ext uri="{FF2B5EF4-FFF2-40B4-BE49-F238E27FC236}">
                <a16:creationId xmlns:a16="http://schemas.microsoft.com/office/drawing/2014/main" id="{A5CE694E-DA9D-4B25-A1FC-A4192E781927}"/>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482424381"/>
      </p:ext>
    </p:extLst>
  </p:cSld>
  <p:clrMapOvr>
    <a:masterClrMapping/>
  </p:clrMapOvr>
  <p:timing>
    <p:tnLst>
      <p:par>
        <p:cTn id="1" dur="indefinite" restart="never" nodeType="tmRoot">
          <p:childTnLst>
            <p:seq>
              <p:cTn id="2"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 calcmode="lin" valueType="num">
                                      <p:cBhvr additive="base">
                                        <p:cTn id="2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anim calcmode="lin" valueType="num">
                                      <p:cBhvr additive="base">
                                        <p:cTn id="3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Shape 2">
            <a:extLst>
              <a:ext uri="{FF2B5EF4-FFF2-40B4-BE49-F238E27FC236}">
                <a16:creationId xmlns:a16="http://schemas.microsoft.com/office/drawing/2014/main" id="{755B6499-FFBC-412E-BB1E-EDB6DEC20C37}"/>
              </a:ext>
            </a:extLst>
          </p:cNvPr>
          <p:cNvSpPr txBox="1"/>
          <p:nvPr/>
        </p:nvSpPr>
        <p:spPr>
          <a:xfrm>
            <a:off x="135037" y="2335085"/>
            <a:ext cx="11921926" cy="4347937"/>
          </a:xfrm>
          <a:prstGeom prst="rect">
            <a:avLst/>
          </a:prstGeom>
          <a:noFill/>
          <a:ln>
            <a:noFill/>
          </a:ln>
        </p:spPr>
        <p:txBody>
          <a:bodyPr/>
          <a:lstStyle/>
          <a:p>
            <a:r>
              <a:rPr lang="pt-BR" sz="1600" b="1" dirty="0">
                <a:solidFill>
                  <a:srgbClr val="002060"/>
                </a:solidFill>
                <a:effectLst>
                  <a:outerShdw blurRad="38100" dist="38100" dir="2700000" algn="tl">
                    <a:srgbClr val="000000">
                      <a:alpha val="43137"/>
                    </a:srgbClr>
                  </a:outerShdw>
                </a:effectLst>
              </a:rPr>
              <a:t>Decreto nº 10.153</a:t>
            </a:r>
            <a:r>
              <a:rPr lang="pt-BR" sz="1600" dirty="0">
                <a:solidFill>
                  <a:srgbClr val="002060"/>
                </a:solidFill>
              </a:rPr>
              <a:t>, dispõe sobre as </a:t>
            </a:r>
            <a:r>
              <a:rPr lang="pt-BR" sz="1600" dirty="0">
                <a:solidFill>
                  <a:srgbClr val="0070C0"/>
                </a:solidFill>
              </a:rPr>
              <a:t>salvaguardas de proteção à identidade dos denunciantes </a:t>
            </a:r>
            <a:r>
              <a:rPr lang="pt-BR" sz="1600" dirty="0">
                <a:solidFill>
                  <a:srgbClr val="002060"/>
                </a:solidFill>
              </a:rPr>
              <a:t>de ilícitos e de irregularidades praticados contra a administração pública federal direta e indireta e altera o Decreto nº 9.492, de 5 de setembro de 2018.</a:t>
            </a:r>
          </a:p>
          <a:p>
            <a:endParaRPr lang="pt-BR" sz="1600" dirty="0">
              <a:solidFill>
                <a:srgbClr val="002060"/>
              </a:solidFill>
            </a:endParaRPr>
          </a:p>
          <a:p>
            <a:endParaRPr lang="pt-BR" sz="1600" dirty="0">
              <a:solidFill>
                <a:srgbClr val="002060"/>
              </a:solidFill>
            </a:endParaRPr>
          </a:p>
          <a:p>
            <a:r>
              <a:rPr lang="pt-BR" sz="1600" dirty="0">
                <a:solidFill>
                  <a:srgbClr val="002060"/>
                </a:solidFill>
              </a:rPr>
              <a:t>Art. 7º  O </a:t>
            </a:r>
            <a:r>
              <a:rPr lang="pt-BR" sz="1600" b="1" dirty="0">
                <a:solidFill>
                  <a:srgbClr val="002060"/>
                </a:solidFill>
                <a:effectLst>
                  <a:outerShdw blurRad="38100" dist="38100" dir="2700000" algn="tl">
                    <a:srgbClr val="000000">
                      <a:alpha val="43137"/>
                    </a:srgbClr>
                  </a:outerShdw>
                </a:effectLst>
              </a:rPr>
              <a:t>órgão de apuração</a:t>
            </a:r>
            <a:r>
              <a:rPr lang="pt-BR" sz="1600" dirty="0">
                <a:solidFill>
                  <a:srgbClr val="002060"/>
                </a:solidFill>
              </a:rPr>
              <a:t> </a:t>
            </a:r>
            <a:r>
              <a:rPr lang="pt-BR" sz="1600" b="1" dirty="0">
                <a:solidFill>
                  <a:srgbClr val="0070C0"/>
                </a:solidFill>
                <a:effectLst>
                  <a:outerShdw blurRad="38100" dist="38100" dir="2700000" algn="tl">
                    <a:srgbClr val="000000">
                      <a:alpha val="43137"/>
                    </a:srgbClr>
                  </a:outerShdw>
                </a:effectLst>
              </a:rPr>
              <a:t>poderá</a:t>
            </a:r>
            <a:r>
              <a:rPr lang="pt-BR" sz="1600" dirty="0">
                <a:solidFill>
                  <a:srgbClr val="002060"/>
                </a:solidFill>
              </a:rPr>
              <a:t> </a:t>
            </a:r>
            <a:r>
              <a:rPr lang="pt-BR" sz="1600" b="1" dirty="0">
                <a:solidFill>
                  <a:srgbClr val="002060"/>
                </a:solidFill>
                <a:effectLst>
                  <a:outerShdw blurRad="38100" dist="38100" dir="2700000" algn="tl">
                    <a:srgbClr val="000000">
                      <a:alpha val="43137"/>
                    </a:srgbClr>
                  </a:outerShdw>
                </a:effectLst>
              </a:rPr>
              <a:t>requisitar informações sobre a identidade do denunciante</a:t>
            </a:r>
            <a:r>
              <a:rPr lang="pt-BR" sz="1600" dirty="0">
                <a:solidFill>
                  <a:srgbClr val="002060"/>
                </a:solidFill>
              </a:rPr>
              <a:t> </a:t>
            </a:r>
            <a:r>
              <a:rPr lang="pt-BR" sz="1600" b="1" dirty="0">
                <a:solidFill>
                  <a:srgbClr val="0070C0"/>
                </a:solidFill>
                <a:effectLst>
                  <a:outerShdw blurRad="38100" dist="38100" dir="2700000" algn="tl">
                    <a:srgbClr val="000000">
                      <a:alpha val="43137"/>
                    </a:srgbClr>
                  </a:outerShdw>
                </a:effectLst>
              </a:rPr>
              <a:t>quando indispensável à análise dos fatos</a:t>
            </a:r>
            <a:r>
              <a:rPr lang="pt-BR" sz="1600" dirty="0">
                <a:solidFill>
                  <a:srgbClr val="002060"/>
                </a:solidFill>
              </a:rPr>
              <a:t> relatados na denúncia.</a:t>
            </a:r>
          </a:p>
          <a:p>
            <a:endParaRPr lang="pt-BR" sz="1600" dirty="0">
              <a:solidFill>
                <a:srgbClr val="002060"/>
              </a:solidFill>
            </a:endParaRPr>
          </a:p>
          <a:p>
            <a:r>
              <a:rPr lang="pt-BR" sz="1600" dirty="0">
                <a:solidFill>
                  <a:srgbClr val="002060"/>
                </a:solidFill>
              </a:rPr>
              <a:t>Parágrafo único.  O </a:t>
            </a:r>
            <a:r>
              <a:rPr lang="pt-BR" sz="1600" b="1" dirty="0">
                <a:solidFill>
                  <a:srgbClr val="0070C0"/>
                </a:solidFill>
                <a:effectLst>
                  <a:outerShdw blurRad="38100" dist="38100" dir="2700000" algn="tl">
                    <a:srgbClr val="000000">
                      <a:alpha val="43137"/>
                    </a:srgbClr>
                  </a:outerShdw>
                </a:effectLst>
              </a:rPr>
              <a:t>compartilhamento de elementos de identificação</a:t>
            </a:r>
            <a:r>
              <a:rPr lang="pt-BR" sz="1600" dirty="0">
                <a:solidFill>
                  <a:srgbClr val="0070C0"/>
                </a:solidFill>
              </a:rPr>
              <a:t> </a:t>
            </a:r>
            <a:r>
              <a:rPr lang="pt-BR" sz="1600" dirty="0">
                <a:solidFill>
                  <a:srgbClr val="002060"/>
                </a:solidFill>
              </a:rPr>
              <a:t>do denunciante com outros órgãos </a:t>
            </a:r>
            <a:r>
              <a:rPr lang="pt-BR" sz="1600" b="1" dirty="0">
                <a:solidFill>
                  <a:srgbClr val="0070C0"/>
                </a:solidFill>
                <a:effectLst>
                  <a:outerShdw blurRad="38100" dist="38100" dir="2700000" algn="tl">
                    <a:srgbClr val="000000">
                      <a:alpha val="43137"/>
                    </a:srgbClr>
                  </a:outerShdw>
                </a:effectLst>
              </a:rPr>
              <a:t>não implica a perda de sua natureza restrita</a:t>
            </a:r>
            <a:r>
              <a:rPr lang="pt-BR" sz="1600" dirty="0">
                <a:solidFill>
                  <a:srgbClr val="002060"/>
                </a:solidFill>
              </a:rPr>
              <a:t>.</a:t>
            </a:r>
          </a:p>
          <a:p>
            <a:endParaRPr lang="pt-BR" sz="1600" dirty="0">
              <a:solidFill>
                <a:srgbClr val="002060"/>
              </a:solidFill>
            </a:endParaRPr>
          </a:p>
          <a:p>
            <a:endParaRPr lang="pt-BR" sz="1600" dirty="0">
              <a:solidFill>
                <a:srgbClr val="002060"/>
              </a:solidFill>
            </a:endParaRPr>
          </a:p>
          <a:p>
            <a:r>
              <a:rPr lang="pt-BR" sz="1600" dirty="0">
                <a:solidFill>
                  <a:srgbClr val="002060"/>
                </a:solidFill>
              </a:rPr>
              <a:t>Art. 8º </a:t>
            </a:r>
            <a:r>
              <a:rPr lang="pt-BR" sz="1600" b="1" dirty="0">
                <a:solidFill>
                  <a:srgbClr val="002060"/>
                </a:solidFill>
              </a:rPr>
              <a:t> O encaminhamento de denúncia com elementos de identificação do denunciante </a:t>
            </a:r>
            <a:r>
              <a:rPr lang="pt-BR" sz="1600" dirty="0">
                <a:solidFill>
                  <a:srgbClr val="002060"/>
                </a:solidFill>
              </a:rPr>
              <a:t>entre unidades do Sistema de Ouvidoria do Poder Executivo federal </a:t>
            </a:r>
            <a:r>
              <a:rPr lang="pt-BR" sz="1600" b="1" dirty="0">
                <a:solidFill>
                  <a:srgbClr val="0070C0"/>
                </a:solidFill>
                <a:effectLst>
                  <a:outerShdw blurRad="38100" dist="38100" dir="2700000" algn="tl">
                    <a:srgbClr val="000000">
                      <a:alpha val="43137"/>
                    </a:srgbClr>
                  </a:outerShdw>
                </a:effectLst>
              </a:rPr>
              <a:t>será precedido de solicitação de consentimento do denunciante</a:t>
            </a:r>
            <a:r>
              <a:rPr lang="pt-BR" sz="1600" dirty="0">
                <a:solidFill>
                  <a:srgbClr val="002060"/>
                </a:solidFill>
              </a:rPr>
              <a:t>, que se manifestará no prazo de vinte dias, contado da data da solicitação do consentimento realizada pela unidade de ouvidoria encaminhadora.</a:t>
            </a:r>
          </a:p>
          <a:p>
            <a:endParaRPr lang="pt-BR" sz="1600" dirty="0">
              <a:solidFill>
                <a:srgbClr val="002060"/>
              </a:solidFill>
            </a:endParaRPr>
          </a:p>
          <a:p>
            <a:r>
              <a:rPr lang="pt-BR" sz="1600" dirty="0">
                <a:solidFill>
                  <a:srgbClr val="002060"/>
                </a:solidFill>
              </a:rPr>
              <a:t>Parágrafo único.  Na </a:t>
            </a:r>
            <a:r>
              <a:rPr lang="pt-BR" sz="1600" b="1" dirty="0">
                <a:solidFill>
                  <a:srgbClr val="0070C0"/>
                </a:solidFill>
                <a:effectLst>
                  <a:outerShdw blurRad="38100" dist="38100" dir="2700000" algn="tl">
                    <a:srgbClr val="000000">
                      <a:alpha val="43137"/>
                    </a:srgbClr>
                  </a:outerShdw>
                </a:effectLst>
              </a:rPr>
              <a:t>hipótese de negativa ou de decurso do prazo previsto no caput</a:t>
            </a:r>
            <a:r>
              <a:rPr lang="pt-BR" sz="1600" dirty="0">
                <a:solidFill>
                  <a:srgbClr val="002060"/>
                </a:solidFill>
              </a:rPr>
              <a:t>, a unidade de ouvidoria que tenha recebido originalmente a denúncia </a:t>
            </a:r>
            <a:r>
              <a:rPr lang="pt-BR" sz="1600" b="1" dirty="0">
                <a:solidFill>
                  <a:srgbClr val="002060"/>
                </a:solidFill>
                <a:effectLst>
                  <a:outerShdw blurRad="38100" dist="38100" dir="2700000" algn="tl">
                    <a:srgbClr val="000000">
                      <a:alpha val="43137"/>
                    </a:srgbClr>
                  </a:outerShdw>
                </a:effectLst>
              </a:rPr>
              <a:t>somente poderá encaminhá-la ou compartilhá-la </a:t>
            </a:r>
            <a:r>
              <a:rPr lang="pt-BR" sz="1600" b="1" dirty="0">
                <a:solidFill>
                  <a:srgbClr val="0070C0"/>
                </a:solidFill>
                <a:effectLst>
                  <a:outerShdw blurRad="38100" dist="38100" dir="2700000" algn="tl">
                    <a:srgbClr val="000000">
                      <a:alpha val="43137"/>
                    </a:srgbClr>
                  </a:outerShdw>
                </a:effectLst>
              </a:rPr>
              <a:t>após a sua </a:t>
            </a:r>
            <a:r>
              <a:rPr lang="pt-BR" sz="1600" b="1" dirty="0" err="1">
                <a:solidFill>
                  <a:srgbClr val="0070C0"/>
                </a:solidFill>
                <a:effectLst>
                  <a:outerShdw blurRad="38100" dist="38100" dir="2700000" algn="tl">
                    <a:srgbClr val="000000">
                      <a:alpha val="43137"/>
                    </a:srgbClr>
                  </a:outerShdw>
                </a:effectLst>
              </a:rPr>
              <a:t>pseudonimização</a:t>
            </a:r>
            <a:r>
              <a:rPr lang="pt-BR" sz="1600" dirty="0">
                <a:solidFill>
                  <a:srgbClr val="002060"/>
                </a:solidFill>
              </a:rPr>
              <a:t>.</a:t>
            </a:r>
          </a:p>
          <a:p>
            <a:pPr>
              <a:spcAft>
                <a:spcPts val="600"/>
              </a:spcAft>
            </a:pPr>
            <a:endParaRPr lang="pt-BR" sz="1400" dirty="0">
              <a:solidFill>
                <a:srgbClr val="002060"/>
              </a:solidFill>
            </a:endParaRPr>
          </a:p>
          <a:p>
            <a:pPr>
              <a:spcAft>
                <a:spcPts val="600"/>
              </a:spcAft>
            </a:pPr>
            <a:endParaRPr lang="pt-BR" sz="1400" dirty="0">
              <a:solidFill>
                <a:srgbClr val="002060"/>
              </a:solidFill>
            </a:endParaRPr>
          </a:p>
          <a:p>
            <a:endParaRPr lang="pt-BR" sz="1350" dirty="0">
              <a:solidFill>
                <a:srgbClr val="002060"/>
              </a:solidFill>
            </a:endParaRPr>
          </a:p>
          <a:p>
            <a:endParaRPr lang="pt-BR" sz="1350" dirty="0">
              <a:solidFill>
                <a:srgbClr val="002060"/>
              </a:solidFill>
            </a:endParaRPr>
          </a:p>
          <a:p>
            <a:endParaRPr lang="pt-BR" sz="1350" dirty="0">
              <a:solidFill>
                <a:srgbClr val="002060"/>
              </a:solidFill>
            </a:endParaRPr>
          </a:p>
          <a:p>
            <a:endParaRPr lang="pt-BR" sz="1350" dirty="0">
              <a:solidFill>
                <a:srgbClr val="002060"/>
              </a:solidFill>
            </a:endParaRPr>
          </a:p>
          <a:p>
            <a:endParaRPr lang="pt-BR" sz="1350" dirty="0">
              <a:solidFill>
                <a:srgbClr val="002060"/>
              </a:solidFill>
            </a:endParaRPr>
          </a:p>
        </p:txBody>
      </p:sp>
      <p:sp>
        <p:nvSpPr>
          <p:cNvPr id="7" name="TextShape 1">
            <a:extLst>
              <a:ext uri="{FF2B5EF4-FFF2-40B4-BE49-F238E27FC236}">
                <a16:creationId xmlns:a16="http://schemas.microsoft.com/office/drawing/2014/main" id="{BC7D6666-0A92-4D23-BC0F-AD44E90CED41}"/>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9" name="TextShape 1">
            <a:extLst>
              <a:ext uri="{FF2B5EF4-FFF2-40B4-BE49-F238E27FC236}">
                <a16:creationId xmlns:a16="http://schemas.microsoft.com/office/drawing/2014/main" id="{76180AF7-4DFF-4BDE-BF69-FAC1E7CE7F5D}"/>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2421689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anim calcmode="lin" valueType="num">
                                      <p:cBhvr additive="base">
                                        <p:cTn id="1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anim calcmode="lin" valueType="num">
                                      <p:cBhvr additive="base">
                                        <p:cTn id="19"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8" end="8"/>
                                            </p:txEl>
                                          </p:spTgt>
                                        </p:tgtEl>
                                        <p:attrNameLst>
                                          <p:attrName>style.visibility</p:attrName>
                                        </p:attrNameLst>
                                      </p:cBhvr>
                                      <p:to>
                                        <p:strVal val="visible"/>
                                      </p:to>
                                    </p:set>
                                    <p:anim calcmode="lin" valueType="num">
                                      <p:cBhvr additive="base">
                                        <p:cTn id="25"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10" end="10"/>
                                            </p:txEl>
                                          </p:spTgt>
                                        </p:tgtEl>
                                        <p:attrNameLst>
                                          <p:attrName>style.visibility</p:attrName>
                                        </p:attrNameLst>
                                      </p:cBhvr>
                                      <p:to>
                                        <p:strVal val="visible"/>
                                      </p:to>
                                    </p:set>
                                    <p:anim calcmode="lin" valueType="num">
                                      <p:cBhvr additive="base">
                                        <p:cTn id="31" dur="500" fill="hold"/>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Shape 2">
            <a:extLst>
              <a:ext uri="{FF2B5EF4-FFF2-40B4-BE49-F238E27FC236}">
                <a16:creationId xmlns:a16="http://schemas.microsoft.com/office/drawing/2014/main" id="{DA9F4BDF-8EBF-4DAF-879F-84BB8F17D62C}"/>
              </a:ext>
            </a:extLst>
          </p:cNvPr>
          <p:cNvSpPr txBox="1"/>
          <p:nvPr/>
        </p:nvSpPr>
        <p:spPr>
          <a:xfrm>
            <a:off x="197340" y="2670966"/>
            <a:ext cx="11797319" cy="3320648"/>
          </a:xfrm>
          <a:prstGeom prst="rect">
            <a:avLst/>
          </a:prstGeom>
          <a:noFill/>
          <a:ln>
            <a:noFill/>
          </a:ln>
        </p:spPr>
        <p:txBody>
          <a:bodyPr/>
          <a:lstStyle/>
          <a:p>
            <a:endParaRPr lang="pt-BR" b="1" dirty="0">
              <a:solidFill>
                <a:srgbClr val="002060"/>
              </a:solidFill>
              <a:effectLst>
                <a:outerShdw blurRad="38100" dist="38100" dir="2700000" algn="tl">
                  <a:srgbClr val="000000">
                    <a:alpha val="43137"/>
                  </a:srgbClr>
                </a:outerShdw>
              </a:effectLst>
            </a:endParaRPr>
          </a:p>
          <a:p>
            <a:r>
              <a:rPr lang="pt-BR" b="1" dirty="0">
                <a:solidFill>
                  <a:srgbClr val="002060"/>
                </a:solidFill>
                <a:effectLst>
                  <a:outerShdw blurRad="38100" dist="38100" dir="2700000" algn="tl">
                    <a:srgbClr val="000000">
                      <a:alpha val="43137"/>
                    </a:srgbClr>
                  </a:outerShdw>
                </a:effectLst>
              </a:rPr>
              <a:t>Decreto nº 10.153</a:t>
            </a:r>
            <a:r>
              <a:rPr lang="pt-BR" dirty="0">
                <a:solidFill>
                  <a:srgbClr val="002060"/>
                </a:solidFill>
              </a:rPr>
              <a:t>, dispõe sobre as </a:t>
            </a:r>
            <a:r>
              <a:rPr lang="pt-BR" dirty="0">
                <a:solidFill>
                  <a:srgbClr val="0070C0"/>
                </a:solidFill>
              </a:rPr>
              <a:t>salvaguardas de proteção à identidade dos denunciantes </a:t>
            </a:r>
            <a:r>
              <a:rPr lang="pt-BR" dirty="0">
                <a:solidFill>
                  <a:srgbClr val="002060"/>
                </a:solidFill>
              </a:rPr>
              <a:t>de ilícitos e de irregularidades praticados contra a administração pública federal direta e indireta e altera o Decreto nº 9.492, de 5 de setembro de 2018.</a:t>
            </a:r>
          </a:p>
          <a:p>
            <a:endParaRPr lang="pt-BR" dirty="0">
              <a:solidFill>
                <a:srgbClr val="002060"/>
              </a:solidFill>
            </a:endParaRPr>
          </a:p>
          <a:p>
            <a:endParaRPr lang="pt-BR" dirty="0">
              <a:solidFill>
                <a:srgbClr val="002060"/>
              </a:solidFill>
            </a:endParaRPr>
          </a:p>
          <a:p>
            <a:r>
              <a:rPr lang="pt-BR" dirty="0">
                <a:solidFill>
                  <a:srgbClr val="002060"/>
                </a:solidFill>
              </a:rPr>
              <a:t>Art. 9º  </a:t>
            </a:r>
            <a:r>
              <a:rPr lang="pt-BR" b="1" dirty="0">
                <a:solidFill>
                  <a:srgbClr val="002060"/>
                </a:solidFill>
              </a:rPr>
              <a:t>As unidades do Sistema de Ouvidoria</a:t>
            </a:r>
            <a:r>
              <a:rPr lang="pt-BR" dirty="0">
                <a:solidFill>
                  <a:srgbClr val="002060"/>
                </a:solidFill>
              </a:rPr>
              <a:t> do Poder Executivo federal </a:t>
            </a:r>
            <a:r>
              <a:rPr lang="pt-BR" b="1" dirty="0">
                <a:solidFill>
                  <a:srgbClr val="0070C0"/>
                </a:solidFill>
                <a:effectLst>
                  <a:outerShdw blurRad="38100" dist="38100" dir="2700000" algn="tl">
                    <a:srgbClr val="000000">
                      <a:alpha val="43137"/>
                    </a:srgbClr>
                  </a:outerShdw>
                </a:effectLst>
              </a:rPr>
              <a:t>implantarão medidas necessárias </a:t>
            </a:r>
            <a:r>
              <a:rPr lang="pt-BR" dirty="0">
                <a:solidFill>
                  <a:srgbClr val="002060"/>
                </a:solidFill>
              </a:rPr>
              <a:t>para o recebimento, a triagem e o encaminhamento das denúncias e </a:t>
            </a:r>
            <a:r>
              <a:rPr lang="pt-BR" b="1" dirty="0">
                <a:solidFill>
                  <a:srgbClr val="0070C0"/>
                </a:solidFill>
                <a:effectLst>
                  <a:outerShdw blurRad="38100" dist="38100" dir="2700000" algn="tl">
                    <a:srgbClr val="000000">
                      <a:alpha val="43137"/>
                    </a:srgbClr>
                  </a:outerShdw>
                </a:effectLst>
              </a:rPr>
              <a:t>para a proteção das informações recebidas</a:t>
            </a:r>
            <a:r>
              <a:rPr lang="pt-BR" dirty="0">
                <a:solidFill>
                  <a:srgbClr val="002060"/>
                </a:solidFill>
              </a:rPr>
              <a:t>.</a:t>
            </a:r>
          </a:p>
          <a:p>
            <a:endParaRPr lang="pt-BR" dirty="0">
              <a:solidFill>
                <a:srgbClr val="002060"/>
              </a:solidFill>
            </a:endParaRPr>
          </a:p>
          <a:p>
            <a:r>
              <a:rPr lang="pt-BR" dirty="0">
                <a:solidFill>
                  <a:srgbClr val="002060"/>
                </a:solidFill>
              </a:rPr>
              <a:t>Parágrafo único.  As unidades do Sistema de Ouvidorias do Poder Executivo federal disporão de instalações e de meios adequados para que os procedimentos de atendimento da denúncia obedeçam às salvaguardas das informações previstas neste Decreto.</a:t>
            </a:r>
          </a:p>
          <a:p>
            <a:endParaRPr lang="pt-BR" sz="1400" dirty="0">
              <a:solidFill>
                <a:srgbClr val="002060"/>
              </a:solidFill>
            </a:endParaRPr>
          </a:p>
          <a:p>
            <a:endParaRPr lang="pt-BR" sz="1350" dirty="0">
              <a:solidFill>
                <a:srgbClr val="002060"/>
              </a:solidFill>
            </a:endParaRPr>
          </a:p>
        </p:txBody>
      </p:sp>
      <p:sp>
        <p:nvSpPr>
          <p:cNvPr id="8" name="TextShape 1">
            <a:extLst>
              <a:ext uri="{FF2B5EF4-FFF2-40B4-BE49-F238E27FC236}">
                <a16:creationId xmlns:a16="http://schemas.microsoft.com/office/drawing/2014/main" id="{53040F3C-3931-4F26-A7EB-CB6D89B25161}"/>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9" name="TextShape 1">
            <a:extLst>
              <a:ext uri="{FF2B5EF4-FFF2-40B4-BE49-F238E27FC236}">
                <a16:creationId xmlns:a16="http://schemas.microsoft.com/office/drawing/2014/main" id="{CB7A0AB0-EF4A-4D69-A1DA-D185938CA11A}"/>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1781930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additive="base">
                                        <p:cTn id="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anim calcmode="lin" valueType="num">
                                      <p:cBhvr additive="base">
                                        <p:cTn id="1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anim calcmode="lin" valueType="num">
                                      <p:cBhvr additive="base">
                                        <p:cTn id="1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a:extLst>
              <a:ext uri="{FF2B5EF4-FFF2-40B4-BE49-F238E27FC236}">
                <a16:creationId xmlns:a16="http://schemas.microsoft.com/office/drawing/2014/main" id="{F5976863-FEC9-45F5-AF42-570CE0A001B3}"/>
              </a:ext>
            </a:extLst>
          </p:cNvPr>
          <p:cNvPicPr/>
          <p:nvPr/>
        </p:nvPicPr>
        <p:blipFill>
          <a:blip r:embed="rId3">
            <a:extLst>
              <a:ext uri="{28A0092B-C50C-407E-A947-70E740481C1C}">
                <a14:useLocalDpi xmlns:a14="http://schemas.microsoft.com/office/drawing/2010/main" val="0"/>
              </a:ext>
            </a:extLst>
          </a:blip>
          <a:stretch>
            <a:fillRect/>
          </a:stretch>
        </p:blipFill>
        <p:spPr>
          <a:xfrm>
            <a:off x="2211671" y="1489221"/>
            <a:ext cx="2160001" cy="922271"/>
          </a:xfrm>
          <a:prstGeom prst="rect">
            <a:avLst/>
          </a:prstGeom>
        </p:spPr>
      </p:pic>
      <p:sp>
        <p:nvSpPr>
          <p:cNvPr id="8" name="CaixaDeTexto 3">
            <a:extLst>
              <a:ext uri="{FF2B5EF4-FFF2-40B4-BE49-F238E27FC236}">
                <a16:creationId xmlns:a16="http://schemas.microsoft.com/office/drawing/2014/main" id="{D144B58B-249A-4FA5-B467-84995F5CB2E5}"/>
              </a:ext>
            </a:extLst>
          </p:cNvPr>
          <p:cNvSpPr txBox="1">
            <a:spLocks noChangeArrowheads="1"/>
          </p:cNvSpPr>
          <p:nvPr/>
        </p:nvSpPr>
        <p:spPr bwMode="auto">
          <a:xfrm>
            <a:off x="4371672" y="1489221"/>
            <a:ext cx="591168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pt-BR" altLang="pt-BR" sz="3200" b="1" dirty="0">
                <a:solidFill>
                  <a:schemeClr val="accent1">
                    <a:lumMod val="75000"/>
                  </a:schemeClr>
                </a:solidFill>
                <a:latin typeface="Calibri" panose="020F0502020204030204" pitchFamily="34" charset="0"/>
                <a:cs typeface="Calibri" panose="020F0502020204030204" pitchFamily="34" charset="0"/>
              </a:rPr>
              <a:t>CERTIFICAÇÃO EM OUVIDORIA</a:t>
            </a:r>
          </a:p>
        </p:txBody>
      </p:sp>
      <p:sp>
        <p:nvSpPr>
          <p:cNvPr id="3" name="Retângulo 2">
            <a:extLst>
              <a:ext uri="{FF2B5EF4-FFF2-40B4-BE49-F238E27FC236}">
                <a16:creationId xmlns:a16="http://schemas.microsoft.com/office/drawing/2014/main" id="{098E81AC-3D4F-4EB7-AA0C-4B94FE1BC800}"/>
              </a:ext>
            </a:extLst>
          </p:cNvPr>
          <p:cNvSpPr/>
          <p:nvPr/>
        </p:nvSpPr>
        <p:spPr>
          <a:xfrm>
            <a:off x="2404703" y="2622942"/>
            <a:ext cx="2160001" cy="2308324"/>
          </a:xfrm>
          <a:prstGeom prst="rect">
            <a:avLst/>
          </a:prstGeom>
        </p:spPr>
        <p:txBody>
          <a:bodyPr wrap="square">
            <a:spAutoFit/>
          </a:bodyPr>
          <a:lstStyle/>
          <a:p>
            <a:r>
              <a:rPr lang="pt-BR" b="1" dirty="0">
                <a:solidFill>
                  <a:srgbClr val="FF0000"/>
                </a:solidFill>
              </a:rPr>
              <a:t>Não trabalho na Ouvidoria, posso fazer o curso?</a:t>
            </a:r>
          </a:p>
          <a:p>
            <a:r>
              <a:rPr lang="pt-BR" i="1" spc="-1" dirty="0">
                <a:solidFill>
                  <a:srgbClr val="002060"/>
                </a:solidFill>
                <a:uFill>
                  <a:solidFill>
                    <a:srgbClr val="FFFFFF"/>
                  </a:solidFill>
                </a:uFill>
              </a:rPr>
              <a:t>Sim. Qualquer pessoa interessada no tema, servidor ou cidadão, pode realizar o curso.</a:t>
            </a:r>
            <a:endParaRPr lang="pt-BR" i="1" spc="-1" dirty="0">
              <a:solidFill>
                <a:srgbClr val="000000"/>
              </a:solidFill>
              <a:uFill>
                <a:solidFill>
                  <a:srgbClr val="FFFFFF"/>
                </a:solidFill>
              </a:uFill>
            </a:endParaRPr>
          </a:p>
        </p:txBody>
      </p:sp>
      <p:sp>
        <p:nvSpPr>
          <p:cNvPr id="9" name="Retângulo 8">
            <a:extLst>
              <a:ext uri="{FF2B5EF4-FFF2-40B4-BE49-F238E27FC236}">
                <a16:creationId xmlns:a16="http://schemas.microsoft.com/office/drawing/2014/main" id="{E7E01369-3C11-48C4-B5D1-8AC938AF383B}"/>
              </a:ext>
            </a:extLst>
          </p:cNvPr>
          <p:cNvSpPr/>
          <p:nvPr/>
        </p:nvSpPr>
        <p:spPr>
          <a:xfrm>
            <a:off x="4721868" y="2597346"/>
            <a:ext cx="3479158" cy="3385542"/>
          </a:xfrm>
          <a:prstGeom prst="rect">
            <a:avLst/>
          </a:prstGeom>
        </p:spPr>
        <p:txBody>
          <a:bodyPr wrap="square">
            <a:spAutoFit/>
          </a:bodyPr>
          <a:lstStyle/>
          <a:p>
            <a:r>
              <a:rPr lang="pt-BR" b="1" dirty="0">
                <a:solidFill>
                  <a:srgbClr val="FF0000"/>
                </a:solidFill>
              </a:rPr>
              <a:t>Se eu concluir somente um dos cursos, recebo algum certificado?</a:t>
            </a:r>
          </a:p>
          <a:p>
            <a:pPr fontAlgn="base">
              <a:spcBef>
                <a:spcPct val="0"/>
              </a:spcBef>
              <a:spcAft>
                <a:spcPct val="0"/>
              </a:spcAft>
              <a:defRPr/>
            </a:pPr>
            <a:endParaRPr lang="pt-BR" altLang="pt-BR" sz="1600" i="1" dirty="0">
              <a:solidFill>
                <a:srgbClr val="002060"/>
              </a:solidFill>
              <a:latin typeface="Calibri" panose="020F0502020204030204" pitchFamily="34" charset="0"/>
              <a:ea typeface="MS PGothic" pitchFamily="34" charset="-128"/>
              <a:cs typeface="Helvetica" pitchFamily="34" charset="0"/>
            </a:endParaRPr>
          </a:p>
          <a:p>
            <a:pPr fontAlgn="base">
              <a:spcBef>
                <a:spcPct val="0"/>
              </a:spcBef>
              <a:spcAft>
                <a:spcPct val="0"/>
              </a:spcAft>
              <a:defRPr/>
            </a:pPr>
            <a:r>
              <a:rPr lang="pt-BR" altLang="pt-BR" i="1" dirty="0">
                <a:solidFill>
                  <a:srgbClr val="002060"/>
                </a:solidFill>
                <a:latin typeface="Calibri" panose="020F0502020204030204" pitchFamily="34" charset="0"/>
                <a:ea typeface="MS PGothic" pitchFamily="34" charset="-128"/>
                <a:cs typeface="Helvetica" pitchFamily="34" charset="0"/>
              </a:rPr>
              <a:t>Sim, você terá direito ao certificado individual referente ao curso.</a:t>
            </a:r>
          </a:p>
          <a:p>
            <a:pPr fontAlgn="base">
              <a:spcBef>
                <a:spcPct val="0"/>
              </a:spcBef>
              <a:spcAft>
                <a:spcPct val="0"/>
              </a:spcAft>
              <a:defRPr/>
            </a:pPr>
            <a:endParaRPr lang="pt-BR" altLang="pt-BR" i="1" dirty="0">
              <a:solidFill>
                <a:srgbClr val="002060"/>
              </a:solidFill>
              <a:latin typeface="Calibri" panose="020F0502020204030204" pitchFamily="34" charset="0"/>
              <a:ea typeface="MS PGothic" pitchFamily="34" charset="-128"/>
              <a:cs typeface="Helvetica" pitchFamily="34" charset="0"/>
            </a:endParaRPr>
          </a:p>
          <a:p>
            <a:pPr fontAlgn="base">
              <a:spcBef>
                <a:spcPct val="0"/>
              </a:spcBef>
              <a:spcAft>
                <a:spcPct val="0"/>
              </a:spcAft>
              <a:defRPr/>
            </a:pPr>
            <a:r>
              <a:rPr lang="pt-BR" altLang="pt-BR" i="1" dirty="0">
                <a:solidFill>
                  <a:srgbClr val="002060"/>
                </a:solidFill>
                <a:latin typeface="Calibri" panose="020F0502020204030204" pitchFamily="34" charset="0"/>
                <a:ea typeface="MS PGothic" pitchFamily="34" charset="-128"/>
                <a:cs typeface="Helvetica" pitchFamily="34" charset="0"/>
              </a:rPr>
              <a:t>A Certificação será concedida àqueles que concluírem todos os cursos do programa, alcançando 60% de aproveitamento em cada um deles, e será emitida diretamente pela ENAP.</a:t>
            </a:r>
          </a:p>
        </p:txBody>
      </p:sp>
      <p:sp>
        <p:nvSpPr>
          <p:cNvPr id="10" name="Retângulo 9">
            <a:extLst>
              <a:ext uri="{FF2B5EF4-FFF2-40B4-BE49-F238E27FC236}">
                <a16:creationId xmlns:a16="http://schemas.microsoft.com/office/drawing/2014/main" id="{C1A7B2C3-31B1-42C9-845B-1ADF19F3B169}"/>
              </a:ext>
            </a:extLst>
          </p:cNvPr>
          <p:cNvSpPr/>
          <p:nvPr/>
        </p:nvSpPr>
        <p:spPr>
          <a:xfrm>
            <a:off x="8358190" y="2597346"/>
            <a:ext cx="2738438" cy="3939540"/>
          </a:xfrm>
          <a:prstGeom prst="rect">
            <a:avLst/>
          </a:prstGeom>
        </p:spPr>
        <p:txBody>
          <a:bodyPr wrap="square">
            <a:spAutoFit/>
          </a:bodyPr>
          <a:lstStyle/>
          <a:p>
            <a:r>
              <a:rPr lang="pt-BR" b="1" dirty="0">
                <a:solidFill>
                  <a:srgbClr val="FF0000"/>
                </a:solidFill>
              </a:rPr>
              <a:t>Existe prova final?</a:t>
            </a:r>
          </a:p>
          <a:p>
            <a:r>
              <a:rPr lang="pt-BR" i="1" spc="-1" dirty="0">
                <a:solidFill>
                  <a:srgbClr val="002060"/>
                </a:solidFill>
                <a:uFill>
                  <a:solidFill>
                    <a:srgbClr val="FFFFFF"/>
                  </a:solidFill>
                </a:uFill>
              </a:rPr>
              <a:t>Não. Ao concluir os 8 cursos, com 60% de aproveitamento em cada um deles, você</a:t>
            </a:r>
            <a:r>
              <a:rPr lang="pt-BR" altLang="pt-BR" i="1" dirty="0">
                <a:solidFill>
                  <a:srgbClr val="002060"/>
                </a:solidFill>
                <a:latin typeface="Calibri" panose="020F0502020204030204" pitchFamily="34" charset="0"/>
                <a:ea typeface="MS PGothic" pitchFamily="34" charset="-128"/>
                <a:cs typeface="Helvetica" pitchFamily="34" charset="0"/>
              </a:rPr>
              <a:t> poderá emitir a Certificação diretamente no ambiente da Escola Virtual da </a:t>
            </a:r>
            <a:r>
              <a:rPr lang="pt-BR" altLang="pt-BR" i="1" dirty="0" err="1">
                <a:solidFill>
                  <a:srgbClr val="002060"/>
                </a:solidFill>
                <a:latin typeface="Calibri" panose="020F0502020204030204" pitchFamily="34" charset="0"/>
                <a:ea typeface="MS PGothic" pitchFamily="34" charset="-128"/>
                <a:cs typeface="Helvetica" pitchFamily="34" charset="0"/>
              </a:rPr>
              <a:t>Enap</a:t>
            </a:r>
            <a:r>
              <a:rPr lang="pt-BR" altLang="pt-BR" i="1" dirty="0">
                <a:solidFill>
                  <a:srgbClr val="002060"/>
                </a:solidFill>
                <a:latin typeface="Calibri" panose="020F0502020204030204" pitchFamily="34" charset="0"/>
                <a:ea typeface="MS PGothic" pitchFamily="34" charset="-128"/>
                <a:cs typeface="Helvetica" pitchFamily="34" charset="0"/>
              </a:rPr>
              <a:t>. </a:t>
            </a:r>
          </a:p>
          <a:p>
            <a:endParaRPr lang="pt-BR" altLang="pt-BR" sz="1600" b="1" dirty="0">
              <a:solidFill>
                <a:srgbClr val="002060"/>
              </a:solidFill>
              <a:latin typeface="Calibri" panose="020F0502020204030204" pitchFamily="34" charset="0"/>
              <a:ea typeface="MS PGothic" pitchFamily="34" charset="-128"/>
              <a:cs typeface="Helvetica" pitchFamily="34" charset="0"/>
            </a:endParaRPr>
          </a:p>
          <a:p>
            <a:r>
              <a:rPr lang="pt-BR" altLang="pt-BR" b="1" i="1" dirty="0">
                <a:solidFill>
                  <a:srgbClr val="0070C0"/>
                </a:solidFill>
                <a:latin typeface="Calibri" panose="020F0502020204030204" pitchFamily="34" charset="0"/>
                <a:ea typeface="MS PGothic" pitchFamily="34" charset="-128"/>
                <a:cs typeface="Helvetica" pitchFamily="34" charset="0"/>
              </a:rPr>
              <a:t>ATENÇÃO:</a:t>
            </a:r>
            <a:r>
              <a:rPr lang="pt-BR" altLang="pt-BR" i="1" dirty="0">
                <a:solidFill>
                  <a:srgbClr val="002060"/>
                </a:solidFill>
                <a:latin typeface="Calibri" panose="020F0502020204030204" pitchFamily="34" charset="0"/>
                <a:ea typeface="MS PGothic" pitchFamily="34" charset="-128"/>
                <a:cs typeface="Helvetica" pitchFamily="34" charset="0"/>
              </a:rPr>
              <a:t> Para receber a Certificação serão considerados somente os cursos realizados a partir de 2017.</a:t>
            </a:r>
          </a:p>
        </p:txBody>
      </p:sp>
    </p:spTree>
    <p:extLst>
      <p:ext uri="{BB962C8B-B14F-4D97-AF65-F5344CB8AC3E}">
        <p14:creationId xmlns:p14="http://schemas.microsoft.com/office/powerpoint/2010/main" val="383863936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Shape 2">
            <a:extLst>
              <a:ext uri="{FF2B5EF4-FFF2-40B4-BE49-F238E27FC236}">
                <a16:creationId xmlns:a16="http://schemas.microsoft.com/office/drawing/2014/main" id="{DA9F4BDF-8EBF-4DAF-879F-84BB8F17D62C}"/>
              </a:ext>
            </a:extLst>
          </p:cNvPr>
          <p:cNvSpPr txBox="1"/>
          <p:nvPr/>
        </p:nvSpPr>
        <p:spPr>
          <a:xfrm>
            <a:off x="197340" y="2493130"/>
            <a:ext cx="11797319" cy="4167315"/>
          </a:xfrm>
          <a:prstGeom prst="rect">
            <a:avLst/>
          </a:prstGeom>
          <a:noFill/>
          <a:ln>
            <a:noFill/>
          </a:ln>
        </p:spPr>
        <p:txBody>
          <a:bodyPr/>
          <a:lstStyle/>
          <a:p>
            <a:r>
              <a:rPr lang="pt-BR" b="1" dirty="0">
                <a:solidFill>
                  <a:srgbClr val="002060"/>
                </a:solidFill>
                <a:effectLst>
                  <a:outerShdw blurRad="38100" dist="38100" dir="2700000" algn="tl">
                    <a:srgbClr val="000000">
                      <a:alpha val="43137"/>
                    </a:srgbClr>
                  </a:outerShdw>
                </a:effectLst>
              </a:rPr>
              <a:t>Decreto nº 10.153</a:t>
            </a:r>
            <a:r>
              <a:rPr lang="pt-BR" dirty="0">
                <a:solidFill>
                  <a:srgbClr val="002060"/>
                </a:solidFill>
              </a:rPr>
              <a:t>, dispõe sobre as </a:t>
            </a:r>
            <a:r>
              <a:rPr lang="pt-BR" dirty="0">
                <a:solidFill>
                  <a:srgbClr val="0070C0"/>
                </a:solidFill>
              </a:rPr>
              <a:t>salvaguardas de proteção à identidade dos denunciantes </a:t>
            </a:r>
            <a:r>
              <a:rPr lang="pt-BR" dirty="0">
                <a:solidFill>
                  <a:srgbClr val="002060"/>
                </a:solidFill>
              </a:rPr>
              <a:t>de ilícitos e de irregularidades praticados contra a administração pública federal direta e indireta e altera o Decreto nº 9.492, de 5 de setembro de 2018.</a:t>
            </a:r>
          </a:p>
          <a:p>
            <a:endParaRPr lang="pt-BR" dirty="0">
              <a:solidFill>
                <a:srgbClr val="002060"/>
              </a:solidFill>
            </a:endParaRPr>
          </a:p>
          <a:p>
            <a:endParaRPr lang="pt-BR" dirty="0">
              <a:solidFill>
                <a:srgbClr val="002060"/>
              </a:solidFill>
            </a:endParaRPr>
          </a:p>
          <a:p>
            <a:r>
              <a:rPr lang="pt-BR" dirty="0">
                <a:solidFill>
                  <a:srgbClr val="002060"/>
                </a:solidFill>
              </a:rPr>
              <a:t>Art. 10.  </a:t>
            </a:r>
            <a:r>
              <a:rPr lang="pt-BR" b="1" dirty="0">
                <a:solidFill>
                  <a:srgbClr val="0070C0"/>
                </a:solidFill>
                <a:effectLst>
                  <a:outerShdw blurRad="38100" dist="38100" dir="2700000" algn="tl">
                    <a:srgbClr val="000000">
                      <a:alpha val="43137"/>
                    </a:srgbClr>
                  </a:outerShdw>
                </a:effectLst>
              </a:rPr>
              <a:t>Compete ao órgão central</a:t>
            </a:r>
            <a:r>
              <a:rPr lang="pt-BR" dirty="0">
                <a:solidFill>
                  <a:srgbClr val="002060"/>
                </a:solidFill>
              </a:rPr>
              <a:t> do Sistema de Ouvidoria do Poder Executivo federal </a:t>
            </a:r>
            <a:r>
              <a:rPr lang="pt-BR" b="1" dirty="0">
                <a:solidFill>
                  <a:srgbClr val="0070C0"/>
                </a:solidFill>
                <a:effectLst>
                  <a:outerShdw blurRad="38100" dist="38100" dir="2700000" algn="tl">
                    <a:srgbClr val="000000">
                      <a:alpha val="43137"/>
                    </a:srgbClr>
                  </a:outerShdw>
                </a:effectLst>
              </a:rPr>
              <a:t>monitorar o cumprimento do disposto neste Decreto</a:t>
            </a:r>
            <a:r>
              <a:rPr lang="pt-BR" dirty="0">
                <a:solidFill>
                  <a:srgbClr val="002060"/>
                </a:solidFill>
              </a:rPr>
              <a:t>.</a:t>
            </a:r>
          </a:p>
          <a:p>
            <a:endParaRPr lang="pt-BR" dirty="0">
              <a:solidFill>
                <a:srgbClr val="002060"/>
              </a:solidFill>
            </a:endParaRPr>
          </a:p>
          <a:p>
            <a:r>
              <a:rPr lang="pt-BR" dirty="0">
                <a:solidFill>
                  <a:srgbClr val="002060"/>
                </a:solidFill>
              </a:rPr>
              <a:t>Art. 11.  Na hipótese de descumprimento do disposto neste Decreto, o denunciante poderá comunicar ao órgão central do Sistema de Ouvidoria do Poder Executivo federal, de que trata o </a:t>
            </a:r>
            <a:r>
              <a:rPr lang="pt-BR" dirty="0">
                <a:solidFill>
                  <a:srgbClr val="002060"/>
                </a:solidFill>
                <a:hlinkClick r:id="rId3">
                  <a:extLst>
                    <a:ext uri="{A12FA001-AC4F-418D-AE19-62706E023703}">
                      <ahyp:hlinkClr xmlns:ahyp="http://schemas.microsoft.com/office/drawing/2018/hyperlinkcolor" val="tx"/>
                    </a:ext>
                  </a:extLst>
                </a:hlinkClick>
              </a:rPr>
              <a:t>Decreto nº 9.492, de 2018</a:t>
            </a:r>
            <a:r>
              <a:rPr lang="pt-BR" dirty="0">
                <a:solidFill>
                  <a:srgbClr val="002060"/>
                </a:solidFill>
              </a:rPr>
              <a:t>.</a:t>
            </a:r>
          </a:p>
          <a:p>
            <a:r>
              <a:rPr lang="pt-BR" dirty="0">
                <a:solidFill>
                  <a:srgbClr val="002060"/>
                </a:solidFill>
              </a:rPr>
              <a:t>...</a:t>
            </a:r>
          </a:p>
          <a:p>
            <a:endParaRPr lang="pt-BR" dirty="0">
              <a:solidFill>
                <a:srgbClr val="002060"/>
              </a:solidFill>
            </a:endParaRPr>
          </a:p>
          <a:p>
            <a:r>
              <a:rPr lang="pt-BR" dirty="0">
                <a:solidFill>
                  <a:srgbClr val="002060"/>
                </a:solidFill>
              </a:rPr>
              <a:t>Art. 13.  Este Decreto entra em </a:t>
            </a:r>
            <a:r>
              <a:rPr lang="pt-BR" b="1" dirty="0">
                <a:solidFill>
                  <a:srgbClr val="0070C0"/>
                </a:solidFill>
                <a:effectLst>
                  <a:outerShdw blurRad="38100" dist="38100" dir="2700000" algn="tl">
                    <a:srgbClr val="000000">
                      <a:alpha val="43137"/>
                    </a:srgbClr>
                  </a:outerShdw>
                </a:effectLst>
              </a:rPr>
              <a:t>vigor em 3 de março de 2020</a:t>
            </a:r>
            <a:r>
              <a:rPr lang="pt-BR" dirty="0">
                <a:solidFill>
                  <a:srgbClr val="002060"/>
                </a:solidFill>
              </a:rPr>
              <a:t>.</a:t>
            </a:r>
            <a:endParaRPr lang="pt-BR" sz="1350" dirty="0">
              <a:solidFill>
                <a:srgbClr val="002060"/>
              </a:solidFill>
            </a:endParaRPr>
          </a:p>
        </p:txBody>
      </p:sp>
      <p:sp>
        <p:nvSpPr>
          <p:cNvPr id="8" name="TextShape 1">
            <a:extLst>
              <a:ext uri="{FF2B5EF4-FFF2-40B4-BE49-F238E27FC236}">
                <a16:creationId xmlns:a16="http://schemas.microsoft.com/office/drawing/2014/main" id="{DFB06EEB-93EC-40A2-BE68-6B25EB41A0E4}"/>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9" name="TextShape 1">
            <a:extLst>
              <a:ext uri="{FF2B5EF4-FFF2-40B4-BE49-F238E27FC236}">
                <a16:creationId xmlns:a16="http://schemas.microsoft.com/office/drawing/2014/main" id="{C64C319F-3670-4D80-B091-16C3DF011C4C}"/>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30045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 calcmode="lin" valueType="num">
                                      <p:cBhvr additive="base">
                                        <p:cTn id="1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anim calcmode="lin" valueType="num">
                                      <p:cBhvr additive="base">
                                        <p:cTn id="1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 calcmode="lin" valueType="num">
                                      <p:cBhvr additive="base">
                                        <p:cTn id="2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anim calcmode="lin" valueType="num">
                                      <p:cBhvr additive="base">
                                        <p:cTn id="3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extShape 2"/>
          <p:cNvSpPr txBox="1"/>
          <p:nvPr/>
        </p:nvSpPr>
        <p:spPr>
          <a:xfrm>
            <a:off x="1923326" y="2497084"/>
            <a:ext cx="8345347" cy="3899335"/>
          </a:xfrm>
          <a:prstGeom prst="rect">
            <a:avLst/>
          </a:prstGeom>
          <a:noFill/>
          <a:ln>
            <a:noFill/>
          </a:ln>
        </p:spPr>
        <p:txBody>
          <a:bodyPr/>
          <a:lstStyle/>
          <a:p>
            <a:pPr algn="ctr">
              <a:spcBef>
                <a:spcPts val="1001"/>
              </a:spcBef>
            </a:pPr>
            <a:r>
              <a:rPr lang="pt-BR" sz="2000" b="1" spc="-1" dirty="0">
                <a:solidFill>
                  <a:srgbClr val="1F4E79"/>
                </a:solidFill>
                <a:effectLst>
                  <a:outerShdw blurRad="38100" dist="38100" dir="2700000" algn="tl">
                    <a:srgbClr val="000000">
                      <a:alpha val="43137"/>
                    </a:srgbClr>
                  </a:outerShdw>
                </a:effectLst>
                <a:uFill>
                  <a:solidFill>
                    <a:srgbClr val="FFFFFF"/>
                  </a:solidFill>
                </a:uFill>
                <a:latin typeface="Calibri"/>
              </a:rPr>
              <a:t>REDE NACIONAL DE OUVIDORIA</a:t>
            </a:r>
            <a:r>
              <a:rPr lang="pt-BR" sz="2000" b="1" spc="-1" dirty="0">
                <a:solidFill>
                  <a:srgbClr val="1F4E79"/>
                </a:solidFill>
                <a:uFill>
                  <a:solidFill>
                    <a:srgbClr val="FFFFFF"/>
                  </a:solidFill>
                </a:uFill>
                <a:latin typeface="Calibri"/>
              </a:rPr>
              <a:t>S</a:t>
            </a:r>
          </a:p>
          <a:p>
            <a:pPr algn="just">
              <a:spcBef>
                <a:spcPts val="1001"/>
              </a:spcBef>
            </a:pPr>
            <a:r>
              <a:rPr lang="pt-BR" sz="2000" b="1" spc="-1" dirty="0">
                <a:solidFill>
                  <a:srgbClr val="1F4E79"/>
                </a:solidFill>
                <a:uFill>
                  <a:solidFill>
                    <a:srgbClr val="FFFFFF"/>
                  </a:solidFill>
                </a:uFill>
                <a:latin typeface="Calibri"/>
              </a:rPr>
              <a:t>Resolução nº 03/2019</a:t>
            </a:r>
            <a:r>
              <a:rPr lang="pt-BR" sz="2000" spc="-1" dirty="0">
                <a:solidFill>
                  <a:srgbClr val="1F4E79"/>
                </a:solidFill>
                <a:uFill>
                  <a:solidFill>
                    <a:srgbClr val="FFFFFF"/>
                  </a:solidFill>
                </a:uFill>
                <a:latin typeface="Calibri"/>
              </a:rPr>
              <a:t> – estabelece a Norma Modelo sobre Medidas Gerais de Salvaguarda à Identidade de Denunciantes e o Mecanismo Permanente de Mensuração de Salvaguarda à Identidade do Denunciante. </a:t>
            </a:r>
            <a:endParaRPr lang="pt-BR" sz="2000" spc="-1" dirty="0">
              <a:solidFill>
                <a:srgbClr val="000000"/>
              </a:solidFill>
              <a:uFill>
                <a:solidFill>
                  <a:srgbClr val="FFFFFF"/>
                </a:solidFill>
              </a:uFill>
              <a:latin typeface="Arial"/>
            </a:endParaRPr>
          </a:p>
          <a:p>
            <a:pPr algn="just">
              <a:spcBef>
                <a:spcPts val="1001"/>
              </a:spcBef>
            </a:pPr>
            <a:endParaRPr lang="pt-BR" sz="1200"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Art. 5º. Nos termos do art. 10, §7º da Lei nº 13.460, de 26 de junho de 2017, desde o recebimento da denúncia</a:t>
            </a:r>
            <a:r>
              <a:rPr lang="pt-BR" b="1" i="1" spc="-1" dirty="0">
                <a:solidFill>
                  <a:srgbClr val="00B0F0"/>
                </a:solidFill>
                <a:uFill>
                  <a:solidFill>
                    <a:srgbClr val="FFFFFF"/>
                  </a:solidFill>
                </a:uFill>
                <a:latin typeface="Calibri"/>
              </a:rPr>
              <a:t>, todo denunciante terá sua identidade preservada, que deverá ser mantida com restrição de acesso</a:t>
            </a:r>
            <a:r>
              <a:rPr lang="pt-BR" i="1" spc="-1" dirty="0">
                <a:solidFill>
                  <a:srgbClr val="1F4E79"/>
                </a:solidFill>
                <a:uFill>
                  <a:solidFill>
                    <a:srgbClr val="FFFFFF"/>
                  </a:solidFill>
                </a:uFill>
                <a:latin typeface="Calibri"/>
              </a:rPr>
              <a:t> pelo prazo de que trata o art. 31, §1º, I, da Lei nº 12.527, de 18 de novembro de 2011.</a:t>
            </a:r>
          </a:p>
          <a:p>
            <a:pPr algn="just">
              <a:spcBef>
                <a:spcPts val="1001"/>
              </a:spcBef>
            </a:pPr>
            <a:r>
              <a:rPr lang="pt-BR" i="1" spc="-1" dirty="0">
                <a:solidFill>
                  <a:srgbClr val="1F4E79"/>
                </a:solidFill>
                <a:uFill>
                  <a:solidFill>
                    <a:srgbClr val="FFFFFF"/>
                  </a:solidFill>
                </a:uFill>
                <a:latin typeface="Calibri"/>
              </a:rPr>
              <a:t>§1º A preservação da identidade dar-se-á com a proteção do nome, endereço e quaisquer elementos de identificação do denunciante, que </a:t>
            </a:r>
            <a:r>
              <a:rPr lang="pt-BR" b="1" i="1" spc="-1" dirty="0">
                <a:solidFill>
                  <a:srgbClr val="00B0F0"/>
                </a:solidFill>
                <a:uFill>
                  <a:solidFill>
                    <a:srgbClr val="FFFFFF"/>
                  </a:solidFill>
                </a:uFill>
                <a:latin typeface="Calibri"/>
              </a:rPr>
              <a:t>ficarão com acesso restrito e sob a guarda exclusiva da unidade de ouvidoria</a:t>
            </a:r>
            <a:r>
              <a:rPr lang="pt-BR" i="1" spc="-1" dirty="0">
                <a:solidFill>
                  <a:srgbClr val="1F4E79"/>
                </a:solidFill>
                <a:uFill>
                  <a:solidFill>
                    <a:srgbClr val="FFFFFF"/>
                  </a:solidFill>
                </a:uFill>
                <a:latin typeface="Calibri"/>
              </a:rPr>
              <a:t> responsável pelo tratamento.</a:t>
            </a:r>
            <a:endParaRPr lang="pt-BR"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386F6BF4-82DD-4418-91D7-2F6B4A76091B}"/>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8" name="TextShape 1">
            <a:extLst>
              <a:ext uri="{FF2B5EF4-FFF2-40B4-BE49-F238E27FC236}">
                <a16:creationId xmlns:a16="http://schemas.microsoft.com/office/drawing/2014/main" id="{05529CB4-7B9D-4B6D-AC07-F9DD244A5C72}"/>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111831435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extShape 2"/>
          <p:cNvSpPr txBox="1"/>
          <p:nvPr/>
        </p:nvSpPr>
        <p:spPr>
          <a:xfrm>
            <a:off x="1923326" y="2794199"/>
            <a:ext cx="8345347" cy="3899335"/>
          </a:xfrm>
          <a:prstGeom prst="rect">
            <a:avLst/>
          </a:prstGeom>
          <a:noFill/>
          <a:ln>
            <a:noFill/>
          </a:ln>
        </p:spPr>
        <p:txBody>
          <a:bodyPr/>
          <a:lstStyle/>
          <a:p>
            <a:pPr algn="just">
              <a:spcBef>
                <a:spcPts val="1001"/>
              </a:spcBef>
            </a:pPr>
            <a:r>
              <a:rPr lang="pt-BR" sz="2000" spc="-1" dirty="0">
                <a:solidFill>
                  <a:srgbClr val="1F4E79"/>
                </a:solidFill>
                <a:uFill>
                  <a:solidFill>
                    <a:srgbClr val="FFFFFF"/>
                  </a:solidFill>
                </a:uFill>
                <a:latin typeface="Calibri"/>
              </a:rPr>
              <a:t>Instrução Normativa OGU nº 05/2018 – estabeleceu diretrizes para </a:t>
            </a:r>
            <a:r>
              <a:rPr lang="pt-BR" sz="2000" b="1" spc="-1" dirty="0">
                <a:solidFill>
                  <a:srgbClr val="1F4E79"/>
                </a:solidFill>
                <a:uFill>
                  <a:solidFill>
                    <a:srgbClr val="FFFFFF"/>
                  </a:solidFill>
                </a:uFill>
                <a:latin typeface="Calibri"/>
              </a:rPr>
              <a:t>assegurar a proteção da identidade do denunciante:</a:t>
            </a:r>
          </a:p>
          <a:p>
            <a:pPr algn="just">
              <a:spcBef>
                <a:spcPts val="1001"/>
              </a:spcBef>
            </a:pPr>
            <a:endParaRPr lang="pt-BR" sz="1200" spc="-1" dirty="0">
              <a:solidFill>
                <a:srgbClr val="000000"/>
              </a:solidFill>
              <a:uFill>
                <a:solidFill>
                  <a:srgbClr val="FFFFFF"/>
                </a:solidFill>
              </a:uFill>
              <a:latin typeface="Arial"/>
            </a:endParaRPr>
          </a:p>
          <a:p>
            <a:pPr algn="just"/>
            <a:r>
              <a:rPr lang="pt-BR" i="1" spc="-1" dirty="0">
                <a:solidFill>
                  <a:schemeClr val="accent1">
                    <a:lumMod val="75000"/>
                  </a:schemeClr>
                </a:solidFill>
                <a:uFill>
                  <a:solidFill>
                    <a:srgbClr val="FFFFFF"/>
                  </a:solidFill>
                </a:uFill>
                <a:latin typeface="Calibri"/>
              </a:rPr>
              <a:t>“</a:t>
            </a:r>
            <a:r>
              <a:rPr lang="pt-BR" i="1" dirty="0">
                <a:solidFill>
                  <a:schemeClr val="accent1">
                    <a:lumMod val="75000"/>
                  </a:schemeClr>
                </a:solidFill>
              </a:rPr>
              <a:t>Art. 17. As unidades de ouvidoria assegurarão a proteção da identidade e dos elementos que permitam a identificação do usuário ou do autor da manifestação, nos termos do art. 31 da Lei nº 12.527, de 2011, sujeitando-se o agente público às penalidades legais pelo seu uso indevido.</a:t>
            </a:r>
          </a:p>
          <a:p>
            <a:pPr algn="just"/>
            <a:endParaRPr lang="pt-BR" i="1" dirty="0">
              <a:solidFill>
                <a:schemeClr val="accent1">
                  <a:lumMod val="75000"/>
                </a:schemeClr>
              </a:solidFill>
            </a:endParaRPr>
          </a:p>
          <a:p>
            <a:pPr algn="just"/>
            <a:r>
              <a:rPr lang="pt-BR" i="1" dirty="0">
                <a:solidFill>
                  <a:schemeClr val="accent1">
                    <a:lumMod val="75000"/>
                  </a:schemeClr>
                </a:solidFill>
              </a:rPr>
              <a:t>§ 1º Caso indispensável à apuração dos fatos, o nome do denunciante será encaminhado ao órgão </a:t>
            </a:r>
            <a:r>
              <a:rPr lang="pt-BR" i="1" dirty="0" err="1">
                <a:solidFill>
                  <a:schemeClr val="accent1">
                    <a:lumMod val="75000"/>
                  </a:schemeClr>
                </a:solidFill>
              </a:rPr>
              <a:t>apuratório</a:t>
            </a:r>
            <a:r>
              <a:rPr lang="pt-BR" i="1" dirty="0">
                <a:solidFill>
                  <a:schemeClr val="accent1">
                    <a:lumMod val="75000"/>
                  </a:schemeClr>
                </a:solidFill>
              </a:rPr>
              <a:t>, que ficará responsável a restringir acesso à identidade do manifestante à terceiros.”</a:t>
            </a:r>
          </a:p>
          <a:p>
            <a:pPr algn="just">
              <a:spcBef>
                <a:spcPts val="1001"/>
              </a:spcBef>
            </a:pPr>
            <a:endParaRPr lang="pt-BR" i="1" spc="-1" dirty="0">
              <a:solidFill>
                <a:schemeClr val="accent1">
                  <a:lumMod val="75000"/>
                </a:schemeClr>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D227829E-3490-486B-A73E-0BBC2F8DECBE}"/>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8" name="TextShape 1">
            <a:extLst>
              <a:ext uri="{FF2B5EF4-FFF2-40B4-BE49-F238E27FC236}">
                <a16:creationId xmlns:a16="http://schemas.microsoft.com/office/drawing/2014/main" id="{A1499A06-DB3F-424D-BB5E-9ACAC929065C}"/>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248648627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extShape 2"/>
          <p:cNvSpPr txBox="1"/>
          <p:nvPr/>
        </p:nvSpPr>
        <p:spPr>
          <a:xfrm>
            <a:off x="2002408" y="2693694"/>
            <a:ext cx="8252749" cy="3394590"/>
          </a:xfrm>
          <a:prstGeom prst="rect">
            <a:avLst/>
          </a:prstGeom>
          <a:noFill/>
          <a:ln>
            <a:noFill/>
          </a:ln>
        </p:spPr>
        <p:txBody>
          <a:bodyPr/>
          <a:lstStyle/>
          <a:p>
            <a:pPr marL="342900" indent="-342900" algn="just">
              <a:spcBef>
                <a:spcPts val="1001"/>
              </a:spcBef>
              <a:buFont typeface="Arial" panose="020B0604020202020204" pitchFamily="34" charset="0"/>
              <a:buChar char="•"/>
            </a:pPr>
            <a:r>
              <a:rPr lang="pt-BR" sz="2400" spc="-1" dirty="0">
                <a:solidFill>
                  <a:srgbClr val="1F4E79"/>
                </a:solidFill>
                <a:uFill>
                  <a:solidFill>
                    <a:srgbClr val="FFFFFF"/>
                  </a:solidFill>
                </a:uFill>
                <a:latin typeface="Calibri"/>
              </a:rPr>
              <a:t>Especificamente em relação aos </a:t>
            </a:r>
            <a:r>
              <a:rPr lang="pt-BR" sz="2400" b="1" u="sng" spc="-1" dirty="0">
                <a:solidFill>
                  <a:srgbClr val="1F4E79"/>
                </a:solidFill>
                <a:uFill>
                  <a:solidFill>
                    <a:srgbClr val="FFFFFF"/>
                  </a:solidFill>
                </a:uFill>
                <a:latin typeface="Calibri"/>
              </a:rPr>
              <a:t>servidores públicos</a:t>
            </a:r>
            <a:r>
              <a:rPr lang="pt-BR" sz="2400" spc="-1" dirty="0">
                <a:solidFill>
                  <a:srgbClr val="1F4E79"/>
                </a:solidFill>
                <a:uFill>
                  <a:solidFill>
                    <a:srgbClr val="FFFFFF"/>
                  </a:solidFill>
                </a:uFill>
                <a:latin typeface="Calibri"/>
              </a:rPr>
              <a:t>, na Administração Pública Federal,  conforme art. 116, inciso VI e XII da Lei nº 8112/1990, é </a:t>
            </a:r>
            <a:r>
              <a:rPr lang="pt-BR" sz="2400" b="1" u="sng" spc="-1" dirty="0">
                <a:solidFill>
                  <a:srgbClr val="1F4E79"/>
                </a:solidFill>
                <a:uFill>
                  <a:solidFill>
                    <a:srgbClr val="FFFFFF"/>
                  </a:solidFill>
                </a:uFill>
                <a:latin typeface="Calibri"/>
              </a:rPr>
              <a:t>dever destes representarem contra suposta irregularidade</a:t>
            </a:r>
            <a:r>
              <a:rPr lang="pt-BR" sz="2400" spc="-1" dirty="0">
                <a:solidFill>
                  <a:srgbClr val="1F4E79"/>
                </a:solidFill>
                <a:uFill>
                  <a:solidFill>
                    <a:srgbClr val="FFFFFF"/>
                  </a:solidFill>
                </a:uFill>
                <a:latin typeface="Calibri"/>
              </a:rPr>
              <a:t>, seja cometida por qualquer outro servidor ou não, de que tiver ciência em razão do cargo, bem como contra ato ilegal, omissivo ou abusivo cometido por autoridade. </a:t>
            </a:r>
          </a:p>
          <a:p>
            <a:pPr marL="342900" indent="-342900" algn="just">
              <a:spcBef>
                <a:spcPts val="1001"/>
              </a:spcBef>
              <a:buFont typeface="Arial" panose="020B0604020202020204" pitchFamily="34" charset="0"/>
              <a:buChar char="•"/>
            </a:pPr>
            <a:r>
              <a:rPr lang="pt-BR" sz="2400" spc="-1" dirty="0">
                <a:solidFill>
                  <a:srgbClr val="1F4E79"/>
                </a:solidFill>
                <a:uFill>
                  <a:solidFill>
                    <a:srgbClr val="FFFFFF"/>
                  </a:solidFill>
                </a:uFill>
                <a:latin typeface="Calibri"/>
              </a:rPr>
              <a:t>A representação, neste caso, é uma espécie de denúncia.  </a:t>
            </a:r>
            <a:endParaRPr lang="pt-BR" sz="3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1FC07368-B3F5-4689-9FAC-55313AB73DB8}"/>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1">
            <a:extLst>
              <a:ext uri="{FF2B5EF4-FFF2-40B4-BE49-F238E27FC236}">
                <a16:creationId xmlns:a16="http://schemas.microsoft.com/office/drawing/2014/main" id="{EB8CC397-11E6-4D00-ACF4-866516D0BFDB}"/>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277196185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TextShape 2"/>
          <p:cNvSpPr txBox="1"/>
          <p:nvPr/>
        </p:nvSpPr>
        <p:spPr>
          <a:xfrm>
            <a:off x="2091159" y="2644745"/>
            <a:ext cx="8009681" cy="3552856"/>
          </a:xfrm>
          <a:prstGeom prst="rect">
            <a:avLst/>
          </a:prstGeom>
          <a:noFill/>
          <a:ln>
            <a:noFill/>
          </a:ln>
        </p:spPr>
        <p:txBody>
          <a:bodyPr/>
          <a:lstStyle/>
          <a:p>
            <a:pPr algn="just">
              <a:lnSpc>
                <a:spcPct val="150000"/>
              </a:lnSpc>
              <a:spcBef>
                <a:spcPts val="1001"/>
              </a:spcBef>
            </a:pPr>
            <a:r>
              <a:rPr lang="pt-BR" sz="2000" i="1" u="sng" spc="-1" dirty="0">
                <a:solidFill>
                  <a:srgbClr val="033261"/>
                </a:solidFill>
                <a:uFill>
                  <a:solidFill>
                    <a:srgbClr val="FFFFFF"/>
                  </a:solidFill>
                </a:uFill>
                <a:hlinkClick r:id="rId2"/>
              </a:rPr>
              <a:t>“Art. 126-A.</a:t>
            </a:r>
            <a:r>
              <a:rPr lang="pt-BR" sz="2000" i="1" spc="-1" dirty="0">
                <a:solidFill>
                  <a:srgbClr val="1F4E79"/>
                </a:solidFill>
                <a:uFill>
                  <a:solidFill>
                    <a:srgbClr val="FFFFFF"/>
                  </a:solidFill>
                </a:uFill>
              </a:rPr>
              <a:t> Nenhum servidor poderá ser responsabilizado civil, penal ou administrativamente por dar ciência à autoridade superior ou, quando houver suspeita de envolvimento desta, a outra autoridade competente para apuração de informação concernente à prática de crimes ou improbidade de que tenha conhecimento, ainda que em decorrência do exercício do cargo, emprego ou função pública.”</a:t>
            </a:r>
            <a:endParaRPr lang="pt-BR" sz="2000" spc="-1" dirty="0">
              <a:solidFill>
                <a:srgbClr val="000000"/>
              </a:solidFill>
              <a:uFill>
                <a:solidFill>
                  <a:srgbClr val="FFFFFF"/>
                </a:solidFill>
              </a:uFill>
            </a:endParaRPr>
          </a:p>
          <a:p>
            <a:pPr algn="r">
              <a:lnSpc>
                <a:spcPct val="150000"/>
              </a:lnSpc>
              <a:spcBef>
                <a:spcPts val="1001"/>
              </a:spcBef>
            </a:pPr>
            <a:r>
              <a:rPr lang="pt-BR" sz="2000" i="1" spc="-1" dirty="0">
                <a:solidFill>
                  <a:srgbClr val="1F4E79"/>
                </a:solidFill>
                <a:uFill>
                  <a:solidFill>
                    <a:srgbClr val="FFFFFF"/>
                  </a:solidFill>
                </a:uFill>
              </a:rPr>
              <a:t>Lei nº 8112/1990, com base na Lei de Acesso à Informação</a:t>
            </a:r>
            <a:endParaRPr lang="pt-BR" sz="2000" i="1" spc="-1" dirty="0">
              <a:solidFill>
                <a:srgbClr val="000000"/>
              </a:solidFill>
              <a:uFill>
                <a:solidFill>
                  <a:srgbClr val="FFFFFF"/>
                </a:solidFill>
              </a:uFill>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5E7A8B8B-2158-403D-A6C2-14BD1C63B814}"/>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TextShape 1">
            <a:extLst>
              <a:ext uri="{FF2B5EF4-FFF2-40B4-BE49-F238E27FC236}">
                <a16:creationId xmlns:a16="http://schemas.microsoft.com/office/drawing/2014/main" id="{EBFF4AFA-CA45-45D1-9902-126AD765C501}"/>
              </a:ext>
            </a:extLst>
          </p:cNvPr>
          <p:cNvSpPr txBox="1"/>
          <p:nvPr/>
        </p:nvSpPr>
        <p:spPr>
          <a:xfrm>
            <a:off x="5023556" y="1575054"/>
            <a:ext cx="3217333" cy="539080"/>
          </a:xfrm>
          <a:prstGeom prst="rect">
            <a:avLst/>
          </a:prstGeom>
          <a:noFill/>
          <a:ln>
            <a:noFill/>
          </a:ln>
        </p:spPr>
        <p:txBody>
          <a:bodyPr anchor="b"/>
          <a:lstStyle/>
          <a:p>
            <a:pPr algn="ctr">
              <a:lnSpc>
                <a:spcPct val="100000"/>
              </a:lnSpc>
            </a:pPr>
            <a:r>
              <a:rPr lang="en-US" sz="2200" b="1" spc="-1" dirty="0">
                <a:solidFill>
                  <a:srgbClr val="3D67A0"/>
                </a:solidFill>
                <a:uFill>
                  <a:solidFill>
                    <a:srgbClr val="FFFFFF"/>
                  </a:solidFill>
                </a:uFill>
                <a:latin typeface="Calibri" panose="020F0502020204030204" pitchFamily="34" charset="0"/>
              </a:rPr>
              <a:t>NORMAS BRASILEIRAS </a:t>
            </a:r>
          </a:p>
        </p:txBody>
      </p:sp>
    </p:spTree>
    <p:extLst>
      <p:ext uri="{BB962C8B-B14F-4D97-AF65-F5344CB8AC3E}">
        <p14:creationId xmlns:p14="http://schemas.microsoft.com/office/powerpoint/2010/main" val="160277475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9" name="TextShape 2"/>
          <p:cNvSpPr txBox="1"/>
          <p:nvPr/>
        </p:nvSpPr>
        <p:spPr>
          <a:xfrm>
            <a:off x="1882815" y="1953692"/>
            <a:ext cx="8380071" cy="4319786"/>
          </a:xfrm>
          <a:prstGeom prst="rect">
            <a:avLst/>
          </a:prstGeom>
          <a:noFill/>
          <a:ln>
            <a:noFill/>
          </a:ln>
        </p:spPr>
        <p:txBody>
          <a:bodyPr/>
          <a:lstStyle/>
          <a:p>
            <a:pPr algn="just">
              <a:lnSpc>
                <a:spcPct val="150000"/>
              </a:lnSpc>
            </a:pPr>
            <a:r>
              <a:rPr lang="pt-BR" sz="2000" b="1" dirty="0">
                <a:solidFill>
                  <a:schemeClr val="accent1">
                    <a:lumMod val="75000"/>
                  </a:schemeClr>
                </a:solidFill>
                <a:latin typeface="Calibri" panose="020F0502020204030204" pitchFamily="34" charset="0"/>
              </a:rPr>
              <a:t>Denúncias realizadas por servidores públicos diretamente aos órgãos de controle </a:t>
            </a:r>
            <a:r>
              <a:rPr lang="pt-BR" sz="2000" dirty="0">
                <a:solidFill>
                  <a:schemeClr val="accent1">
                    <a:lumMod val="75000"/>
                  </a:schemeClr>
                </a:solidFill>
                <a:latin typeface="Calibri" panose="020F0502020204030204" pitchFamily="34" charset="0"/>
              </a:rPr>
              <a:t>e não no órgão do cometimento do fato, fora da via hierárquica, </a:t>
            </a:r>
            <a:r>
              <a:rPr lang="pt-BR" sz="2000" b="1" dirty="0">
                <a:solidFill>
                  <a:schemeClr val="accent1">
                    <a:lumMod val="75000"/>
                  </a:schemeClr>
                </a:solidFill>
                <a:latin typeface="Calibri" panose="020F0502020204030204" pitchFamily="34" charset="0"/>
              </a:rPr>
              <a:t>são passíveis de proteção quanto à qualquer prejuízo ao denunciante</a:t>
            </a:r>
            <a:r>
              <a:rPr lang="pt-BR" sz="2000" dirty="0">
                <a:solidFill>
                  <a:schemeClr val="accent1">
                    <a:lumMod val="75000"/>
                  </a:schemeClr>
                </a:solidFill>
                <a:latin typeface="Calibri" panose="020F0502020204030204" pitchFamily="34" charset="0"/>
              </a:rPr>
              <a:t>, salvo em caso de indícios de má-fé. </a:t>
            </a:r>
          </a:p>
          <a:p>
            <a:pPr algn="just">
              <a:lnSpc>
                <a:spcPct val="150000"/>
              </a:lnSpc>
            </a:pPr>
            <a:endParaRPr lang="pt-BR" sz="2000" dirty="0">
              <a:solidFill>
                <a:schemeClr val="accent1">
                  <a:lumMod val="75000"/>
                </a:schemeClr>
              </a:solidFill>
              <a:latin typeface="Calibri" panose="020F0502020204030204" pitchFamily="34" charset="0"/>
            </a:endParaRPr>
          </a:p>
          <a:p>
            <a:pPr algn="just">
              <a:lnSpc>
                <a:spcPct val="150000"/>
              </a:lnSpc>
            </a:pPr>
            <a:r>
              <a:rPr lang="pt-BR" sz="2000" dirty="0">
                <a:solidFill>
                  <a:schemeClr val="accent1">
                    <a:lumMod val="75000"/>
                  </a:schemeClr>
                </a:solidFill>
                <a:latin typeface="Calibri" panose="020F0502020204030204" pitchFamily="34" charset="0"/>
              </a:rPr>
              <a:t>Entendimento da </a:t>
            </a:r>
            <a:r>
              <a:rPr lang="pt-BR" sz="2000" u="sng" dirty="0">
                <a:solidFill>
                  <a:schemeClr val="accent1">
                    <a:lumMod val="75000"/>
                  </a:schemeClr>
                </a:solidFill>
                <a:latin typeface="Calibri" panose="020F0502020204030204" pitchFamily="34" charset="0"/>
              </a:rPr>
              <a:t>Comissão de Coordenação de Correição</a:t>
            </a:r>
            <a:r>
              <a:rPr lang="pt-BR" sz="2000" dirty="0">
                <a:solidFill>
                  <a:schemeClr val="accent1">
                    <a:lumMod val="75000"/>
                  </a:schemeClr>
                </a:solidFill>
                <a:latin typeface="Calibri" panose="020F0502020204030204" pitchFamily="34" charset="0"/>
              </a:rPr>
              <a:t>, por meio do seguinte enunciado: “</a:t>
            </a:r>
            <a:r>
              <a:rPr lang="pt-BR" sz="2000" b="1" dirty="0">
                <a:solidFill>
                  <a:schemeClr val="accent1">
                    <a:lumMod val="75000"/>
                  </a:schemeClr>
                </a:solidFill>
                <a:latin typeface="Calibri" panose="020F0502020204030204" pitchFamily="34" charset="0"/>
              </a:rPr>
              <a:t>Inexistência de Infração disciplinar decorrente de realização de denúncia por servidor público diretamente ao órgão central de correição</a:t>
            </a:r>
            <a:r>
              <a:rPr lang="pt-BR" sz="2000" dirty="0">
                <a:solidFill>
                  <a:schemeClr val="accent1">
                    <a:lumMod val="75000"/>
                  </a:schemeClr>
                </a:solidFill>
                <a:latin typeface="Calibri" panose="020F0502020204030204" pitchFamily="34" charset="0"/>
              </a:rPr>
              <a:t>”. </a:t>
            </a:r>
          </a:p>
          <a:p>
            <a:pPr algn="r">
              <a:lnSpc>
                <a:spcPct val="150000"/>
              </a:lnSpc>
            </a:pPr>
            <a:endParaRPr lang="pt-BR" sz="2000" dirty="0">
              <a:solidFill>
                <a:schemeClr val="accent1">
                  <a:lumMod val="50000"/>
                </a:schemeClr>
              </a:solidFill>
              <a:latin typeface="Calibri" panose="020F0502020204030204" pitchFamily="34" charset="0"/>
            </a:endParaRPr>
          </a:p>
          <a:p>
            <a:pPr algn="r">
              <a:lnSpc>
                <a:spcPct val="150000"/>
              </a:lnSpc>
            </a:pPr>
            <a:endParaRPr lang="pt-BR" sz="2000" dirty="0">
              <a:solidFill>
                <a:schemeClr val="accent1">
                  <a:lumMod val="50000"/>
                </a:schemeClr>
              </a:solidFill>
            </a:endParaRPr>
          </a:p>
          <a:p>
            <a:pPr algn="just">
              <a:lnSpc>
                <a:spcPct val="150000"/>
              </a:lnSpc>
              <a:spcBef>
                <a:spcPts val="1001"/>
              </a:spcBef>
            </a:pPr>
            <a:endParaRPr lang="pt-BR" sz="2200" u="sng" spc="-1" dirty="0">
              <a:solidFill>
                <a:srgbClr val="1F4E79"/>
              </a:solidFill>
              <a:uFill>
                <a:solidFill>
                  <a:srgbClr val="FFFFFF"/>
                </a:solidFill>
              </a:uFill>
              <a:latin typeface="Calibri"/>
            </a:endParaRPr>
          </a:p>
          <a:p>
            <a:pPr algn="ctr">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0F187323-82DC-4BF6-953A-384D76C8E2A6}"/>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8100549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TextShape 2"/>
          <p:cNvSpPr txBox="1"/>
          <p:nvPr/>
        </p:nvSpPr>
        <p:spPr>
          <a:xfrm>
            <a:off x="1151467" y="2285549"/>
            <a:ext cx="10216443" cy="4081384"/>
          </a:xfrm>
          <a:prstGeom prst="rect">
            <a:avLst/>
          </a:prstGeom>
          <a:noFill/>
          <a:ln>
            <a:noFill/>
          </a:ln>
        </p:spPr>
        <p:txBody>
          <a:bodyPr/>
          <a:lstStyle/>
          <a:p>
            <a:pPr algn="just">
              <a:lnSpc>
                <a:spcPct val="150000"/>
              </a:lnSpc>
              <a:spcBef>
                <a:spcPts val="1001"/>
              </a:spcBef>
            </a:pPr>
            <a:r>
              <a:rPr lang="pt-BR" spc="-1" dirty="0">
                <a:solidFill>
                  <a:srgbClr val="1F4E79"/>
                </a:solidFill>
                <a:uFill>
                  <a:solidFill>
                    <a:srgbClr val="FFFFFF"/>
                  </a:solidFill>
                </a:uFill>
              </a:rPr>
              <a:t>Nas hipóteses de </a:t>
            </a:r>
            <a:r>
              <a:rPr lang="pt-BR" b="1" u="sng" spc="-1" dirty="0">
                <a:solidFill>
                  <a:srgbClr val="002060"/>
                </a:solidFill>
                <a:uFill>
                  <a:solidFill>
                    <a:srgbClr val="FFFFFF"/>
                  </a:solidFill>
                </a:uFill>
              </a:rPr>
              <a:t>denunciação caluniosa</a:t>
            </a:r>
            <a:r>
              <a:rPr lang="pt-BR" spc="-1" dirty="0">
                <a:solidFill>
                  <a:srgbClr val="1F4E79"/>
                </a:solidFill>
                <a:uFill>
                  <a:solidFill>
                    <a:srgbClr val="FFFFFF"/>
                  </a:solidFill>
                </a:uFill>
              </a:rPr>
              <a:t> ou flagrante </a:t>
            </a:r>
            <a:r>
              <a:rPr lang="pt-BR" b="1" spc="-1" dirty="0">
                <a:solidFill>
                  <a:srgbClr val="002060"/>
                </a:solidFill>
                <a:effectLst>
                  <a:outerShdw blurRad="38100" dist="38100" dir="2700000" algn="tl">
                    <a:srgbClr val="000000">
                      <a:alpha val="43137"/>
                    </a:srgbClr>
                  </a:outerShdw>
                </a:effectLst>
                <a:uFill>
                  <a:solidFill>
                    <a:srgbClr val="FFFFFF"/>
                  </a:solidFill>
                </a:uFill>
              </a:rPr>
              <a:t>má-fé</a:t>
            </a:r>
            <a:r>
              <a:rPr lang="pt-BR" spc="-1" dirty="0">
                <a:solidFill>
                  <a:srgbClr val="1F4E79"/>
                </a:solidFill>
                <a:uFill>
                  <a:solidFill>
                    <a:srgbClr val="FFFFFF"/>
                  </a:solidFill>
                </a:uFill>
              </a:rPr>
              <a:t> do denunciante.</a:t>
            </a:r>
          </a:p>
          <a:p>
            <a:pPr marL="342900" indent="-342900" algn="just">
              <a:lnSpc>
                <a:spcPct val="150000"/>
              </a:lnSpc>
              <a:spcBef>
                <a:spcPts val="1001"/>
              </a:spcBef>
              <a:buFontTx/>
              <a:buChar char="-"/>
            </a:pPr>
            <a:r>
              <a:rPr lang="pt-BR" spc="-1" dirty="0">
                <a:solidFill>
                  <a:srgbClr val="1F4E79"/>
                </a:solidFill>
                <a:uFill>
                  <a:solidFill>
                    <a:srgbClr val="FFFFFF"/>
                  </a:solidFill>
                </a:uFill>
                <a:latin typeface="Calibri"/>
              </a:rPr>
              <a:t>Parágrafo único do art. 4º-A da </a:t>
            </a:r>
            <a:r>
              <a:rPr lang="pt-BR" b="1" spc="-1" dirty="0">
                <a:solidFill>
                  <a:srgbClr val="1F4E79"/>
                </a:solidFill>
                <a:effectLst>
                  <a:outerShdw blurRad="38100" dist="38100" dir="2700000" algn="tl">
                    <a:srgbClr val="000000">
                      <a:alpha val="43137"/>
                    </a:srgbClr>
                  </a:outerShdw>
                </a:effectLst>
                <a:uFill>
                  <a:solidFill>
                    <a:srgbClr val="FFFFFF"/>
                  </a:solidFill>
                </a:uFill>
                <a:latin typeface="Calibri"/>
              </a:rPr>
              <a:t>Lei nº 13.608/2018</a:t>
            </a:r>
            <a:r>
              <a:rPr lang="pt-BR" spc="-1" dirty="0">
                <a:solidFill>
                  <a:srgbClr val="1F4E79"/>
                </a:solidFill>
                <a:uFill>
                  <a:solidFill>
                    <a:srgbClr val="FFFFFF"/>
                  </a:solidFill>
                </a:uFill>
                <a:latin typeface="Calibri"/>
              </a:rPr>
              <a:t>;</a:t>
            </a:r>
          </a:p>
          <a:p>
            <a:pPr marL="342900" indent="-342900" algn="just">
              <a:lnSpc>
                <a:spcPct val="150000"/>
              </a:lnSpc>
              <a:spcBef>
                <a:spcPts val="1001"/>
              </a:spcBef>
              <a:buFontTx/>
              <a:buChar char="-"/>
            </a:pPr>
            <a:r>
              <a:rPr lang="pt-BR" spc="-1" dirty="0">
                <a:solidFill>
                  <a:srgbClr val="1F4E79"/>
                </a:solidFill>
                <a:uFill>
                  <a:solidFill>
                    <a:srgbClr val="FFFFFF"/>
                  </a:solidFill>
                </a:uFill>
                <a:latin typeface="Calibri"/>
              </a:rPr>
              <a:t>Parágrafo único do art. 4º da </a:t>
            </a:r>
            <a:r>
              <a:rPr lang="pt-BR" spc="-1" dirty="0">
                <a:solidFill>
                  <a:srgbClr val="1F4E79"/>
                </a:solidFill>
                <a:effectLst>
                  <a:outerShdw blurRad="38100" dist="38100" dir="2700000" algn="tl">
                    <a:srgbClr val="000000">
                      <a:alpha val="43137"/>
                    </a:srgbClr>
                  </a:outerShdw>
                </a:effectLst>
                <a:uFill>
                  <a:solidFill>
                    <a:srgbClr val="FFFFFF"/>
                  </a:solidFill>
                </a:uFill>
                <a:latin typeface="Calibri"/>
              </a:rPr>
              <a:t>Resolução nº 03/2019 da Rede de Ouvidorias</a:t>
            </a:r>
            <a:r>
              <a:rPr lang="pt-BR" spc="-1" dirty="0">
                <a:solidFill>
                  <a:srgbClr val="1F4E79"/>
                </a:solidFill>
                <a:uFill>
                  <a:solidFill>
                    <a:srgbClr val="FFFFFF"/>
                  </a:solidFill>
                </a:uFill>
                <a:latin typeface="Calibri"/>
              </a:rPr>
              <a:t>;</a:t>
            </a:r>
          </a:p>
          <a:p>
            <a:pPr marL="342900" indent="-342900" algn="just">
              <a:lnSpc>
                <a:spcPct val="150000"/>
              </a:lnSpc>
              <a:spcBef>
                <a:spcPts val="1001"/>
              </a:spcBef>
              <a:buFontTx/>
              <a:buChar char="-"/>
            </a:pPr>
            <a:r>
              <a:rPr lang="pt-BR" spc="-1" dirty="0">
                <a:solidFill>
                  <a:srgbClr val="1F4E79"/>
                </a:solidFill>
                <a:uFill>
                  <a:solidFill>
                    <a:srgbClr val="FFFFFF"/>
                  </a:solidFill>
                </a:uFill>
                <a:latin typeface="Calibri"/>
              </a:rPr>
              <a:t>§3º do art. 3º da </a:t>
            </a:r>
            <a:r>
              <a:rPr lang="pt-BR" spc="-1" dirty="0">
                <a:solidFill>
                  <a:srgbClr val="1F4E79"/>
                </a:solidFill>
                <a:effectLst>
                  <a:outerShdw blurRad="38100" dist="38100" dir="2700000" algn="tl">
                    <a:srgbClr val="000000">
                      <a:alpha val="43137"/>
                    </a:srgbClr>
                  </a:outerShdw>
                </a:effectLst>
                <a:uFill>
                  <a:solidFill>
                    <a:srgbClr val="FFFFFF"/>
                  </a:solidFill>
                </a:uFill>
                <a:latin typeface="Calibri"/>
              </a:rPr>
              <a:t>Instrução Normativa Conjunta CRG-OGU n</a:t>
            </a:r>
            <a:r>
              <a:rPr lang="pt-BR" spc="-1" baseline="30000" dirty="0">
                <a:solidFill>
                  <a:srgbClr val="1F4E79"/>
                </a:solidFill>
                <a:effectLst>
                  <a:outerShdw blurRad="38100" dist="38100" dir="2700000" algn="tl">
                    <a:srgbClr val="000000">
                      <a:alpha val="43137"/>
                    </a:srgbClr>
                  </a:outerShdw>
                </a:effectLst>
                <a:uFill>
                  <a:solidFill>
                    <a:srgbClr val="FFFFFF"/>
                  </a:solidFill>
                </a:uFill>
                <a:latin typeface="Calibri"/>
              </a:rPr>
              <a:t>o</a:t>
            </a:r>
            <a:r>
              <a:rPr lang="pt-BR" spc="-1" dirty="0">
                <a:solidFill>
                  <a:srgbClr val="1F4E79"/>
                </a:solidFill>
                <a:effectLst>
                  <a:outerShdw blurRad="38100" dist="38100" dir="2700000" algn="tl">
                    <a:srgbClr val="000000">
                      <a:alpha val="43137"/>
                    </a:srgbClr>
                  </a:outerShdw>
                </a:effectLst>
                <a:uFill>
                  <a:solidFill>
                    <a:srgbClr val="FFFFFF"/>
                  </a:solidFill>
                </a:uFill>
                <a:latin typeface="Calibri"/>
              </a:rPr>
              <a:t> 01/2014</a:t>
            </a:r>
            <a:r>
              <a:rPr lang="pt-BR" spc="-1" dirty="0">
                <a:solidFill>
                  <a:srgbClr val="1F4E79"/>
                </a:solidFill>
                <a:uFill>
                  <a:solidFill>
                    <a:srgbClr val="FFFFFF"/>
                  </a:solidFill>
                </a:uFill>
                <a:latin typeface="Calibri"/>
              </a:rPr>
              <a:t>;</a:t>
            </a:r>
          </a:p>
          <a:p>
            <a:pPr marL="342900" indent="-342900" algn="just">
              <a:lnSpc>
                <a:spcPct val="150000"/>
              </a:lnSpc>
              <a:spcBef>
                <a:spcPts val="1001"/>
              </a:spcBef>
              <a:buFontTx/>
              <a:buChar char="-"/>
            </a:pPr>
            <a:r>
              <a:rPr lang="pt-BR" spc="-1" dirty="0">
                <a:solidFill>
                  <a:srgbClr val="1F4E79"/>
                </a:solidFill>
                <a:uFill>
                  <a:solidFill>
                    <a:srgbClr val="FFFFFF"/>
                  </a:solidFill>
                </a:uFill>
                <a:latin typeface="Calibri"/>
              </a:rPr>
              <a:t>§2º do art. 17 da </a:t>
            </a:r>
            <a:r>
              <a:rPr lang="pt-BR" spc="-1" dirty="0">
                <a:solidFill>
                  <a:srgbClr val="1F4E79"/>
                </a:solidFill>
                <a:effectLst>
                  <a:outerShdw blurRad="38100" dist="38100" dir="2700000" algn="tl">
                    <a:srgbClr val="000000">
                      <a:alpha val="43137"/>
                    </a:srgbClr>
                  </a:outerShdw>
                </a:effectLst>
                <a:uFill>
                  <a:solidFill>
                    <a:srgbClr val="FFFFFF"/>
                  </a:solidFill>
                </a:uFill>
                <a:latin typeface="Calibri"/>
              </a:rPr>
              <a:t>Instrução Normativa OGU n</a:t>
            </a:r>
            <a:r>
              <a:rPr lang="pt-BR" spc="-1" baseline="30000" dirty="0">
                <a:solidFill>
                  <a:srgbClr val="1F4E79"/>
                </a:solidFill>
                <a:effectLst>
                  <a:outerShdw blurRad="38100" dist="38100" dir="2700000" algn="tl">
                    <a:srgbClr val="000000">
                      <a:alpha val="43137"/>
                    </a:srgbClr>
                  </a:outerShdw>
                </a:effectLst>
                <a:uFill>
                  <a:solidFill>
                    <a:srgbClr val="FFFFFF"/>
                  </a:solidFill>
                </a:uFill>
                <a:latin typeface="Calibri"/>
              </a:rPr>
              <a:t>o</a:t>
            </a:r>
            <a:r>
              <a:rPr lang="pt-BR" spc="-1" dirty="0">
                <a:solidFill>
                  <a:srgbClr val="1F4E79"/>
                </a:solidFill>
                <a:effectLst>
                  <a:outerShdw blurRad="38100" dist="38100" dir="2700000" algn="tl">
                    <a:srgbClr val="000000">
                      <a:alpha val="43137"/>
                    </a:srgbClr>
                  </a:outerShdw>
                </a:effectLst>
                <a:uFill>
                  <a:solidFill>
                    <a:srgbClr val="FFFFFF"/>
                  </a:solidFill>
                </a:uFill>
                <a:latin typeface="Calibri"/>
              </a:rPr>
              <a:t> 05/2018</a:t>
            </a:r>
            <a:r>
              <a:rPr lang="pt-BR" spc="-1" dirty="0">
                <a:solidFill>
                  <a:srgbClr val="1F4E79"/>
                </a:solidFill>
                <a:uFill>
                  <a:solidFill>
                    <a:srgbClr val="FFFFFF"/>
                  </a:solidFill>
                </a:uFill>
                <a:latin typeface="Calibri"/>
              </a:rPr>
              <a:t>.</a:t>
            </a:r>
          </a:p>
          <a:p>
            <a:pPr algn="just">
              <a:lnSpc>
                <a:spcPct val="150000"/>
              </a:lnSpc>
              <a:spcBef>
                <a:spcPts val="1001"/>
              </a:spcBef>
            </a:pPr>
            <a:endParaRPr lang="pt-BR" dirty="0"/>
          </a:p>
          <a:p>
            <a:pPr algn="just">
              <a:lnSpc>
                <a:spcPct val="150000"/>
              </a:lnSpc>
              <a:spcBef>
                <a:spcPts val="1001"/>
              </a:spcBef>
            </a:pPr>
            <a:r>
              <a:rPr lang="pt-BR" dirty="0">
                <a:solidFill>
                  <a:srgbClr val="002060"/>
                </a:solidFill>
              </a:rPr>
              <a:t>De uma forma não expressa, os textos das normas dos tratados internacionais citados nos parágrafos acima deixam claro que na eventualidade da má-fé, não caberá a proteção à identidade do denunciante.</a:t>
            </a: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F22C5692-37AD-46C6-A860-72A3A892185D}"/>
              </a:ext>
            </a:extLst>
          </p:cNvPr>
          <p:cNvSpPr txBox="1"/>
          <p:nvPr/>
        </p:nvSpPr>
        <p:spPr>
          <a:xfrm>
            <a:off x="4759639" y="1169534"/>
            <a:ext cx="2876937" cy="884602"/>
          </a:xfrm>
          <a:prstGeom prst="rect">
            <a:avLst/>
          </a:prstGeom>
          <a:noFill/>
          <a:ln>
            <a:noFill/>
          </a:ln>
        </p:spPr>
        <p:txBody>
          <a:bodyPr anchor="b"/>
          <a:lstStyle/>
          <a:p>
            <a:pPr algn="ctr">
              <a:lnSpc>
                <a:spcPct val="100000"/>
              </a:lnSpc>
            </a:pPr>
            <a:r>
              <a:rPr lang="en-US" sz="4800" b="1" spc="-1" dirty="0">
                <a:solidFill>
                  <a:srgbClr val="C00000"/>
                </a:solidFill>
                <a:uFill>
                  <a:solidFill>
                    <a:srgbClr val="FFFFFF"/>
                  </a:solidFill>
                </a:uFill>
                <a:latin typeface="Calibri" panose="020F0502020204030204" pitchFamily="34" charset="0"/>
              </a:rPr>
              <a:t>EXCEÇÕES</a:t>
            </a:r>
          </a:p>
        </p:txBody>
      </p:sp>
      <p:sp>
        <p:nvSpPr>
          <p:cNvPr id="6" name="TextShape 1">
            <a:extLst>
              <a:ext uri="{FF2B5EF4-FFF2-40B4-BE49-F238E27FC236}">
                <a16:creationId xmlns:a16="http://schemas.microsoft.com/office/drawing/2014/main" id="{23B176A2-3853-4EA6-AB4E-075067BBFCC6}"/>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6861749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áfico 2" descr="Abrir Pasta">
            <a:extLst>
              <a:ext uri="{FF2B5EF4-FFF2-40B4-BE49-F238E27FC236}">
                <a16:creationId xmlns:a16="http://schemas.microsoft.com/office/drawing/2014/main" id="{D7A3D2E2-122A-4C34-8817-85D43FF900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13247" y="5078645"/>
            <a:ext cx="1637818" cy="1637818"/>
          </a:xfrm>
          <a:prstGeom prst="rect">
            <a:avLst/>
          </a:prstGeom>
        </p:spPr>
      </p:pic>
      <p:sp>
        <p:nvSpPr>
          <p:cNvPr id="5" name="TextShape 2">
            <a:extLst>
              <a:ext uri="{FF2B5EF4-FFF2-40B4-BE49-F238E27FC236}">
                <a16:creationId xmlns:a16="http://schemas.microsoft.com/office/drawing/2014/main" id="{208F2FEC-94AD-4436-A177-1FA33786F693}"/>
              </a:ext>
            </a:extLst>
          </p:cNvPr>
          <p:cNvSpPr txBox="1"/>
          <p:nvPr/>
        </p:nvSpPr>
        <p:spPr>
          <a:xfrm>
            <a:off x="1524000" y="2008395"/>
            <a:ext cx="9321939" cy="3411453"/>
          </a:xfrm>
          <a:prstGeom prst="rect">
            <a:avLst/>
          </a:prstGeom>
          <a:noFill/>
          <a:ln>
            <a:noFill/>
          </a:ln>
        </p:spPr>
        <p:txBody>
          <a:bodyPr/>
          <a:lstStyle/>
          <a:p>
            <a:pPr>
              <a:lnSpc>
                <a:spcPct val="150000"/>
              </a:lnSpc>
              <a:spcBef>
                <a:spcPts val="751"/>
              </a:spcBef>
            </a:pPr>
            <a:r>
              <a:rPr lang="pt-BR" sz="2000" spc="-1" dirty="0">
                <a:solidFill>
                  <a:srgbClr val="1F4E79"/>
                </a:solidFill>
                <a:uFill>
                  <a:solidFill>
                    <a:srgbClr val="FFFFFF"/>
                  </a:solidFill>
                </a:uFill>
                <a:latin typeface="Calibri"/>
              </a:rPr>
              <a:t>Caso seja determinado em:</a:t>
            </a:r>
          </a:p>
          <a:p>
            <a:pPr marL="285750" indent="-285750">
              <a:lnSpc>
                <a:spcPct val="150000"/>
              </a:lnSpc>
              <a:spcBef>
                <a:spcPts val="751"/>
              </a:spcBef>
              <a:buFont typeface="Wingdings" panose="05000000000000000000" pitchFamily="2" charset="2"/>
              <a:buChar char="ü"/>
            </a:pPr>
            <a:r>
              <a:rPr lang="pt-BR" sz="2000" spc="-1" dirty="0">
                <a:solidFill>
                  <a:srgbClr val="1F4E79"/>
                </a:solidFill>
                <a:uFill>
                  <a:solidFill>
                    <a:srgbClr val="FFFFFF"/>
                  </a:solidFill>
                </a:uFill>
                <a:latin typeface="Calibri"/>
              </a:rPr>
              <a:t>decisões judiciais;</a:t>
            </a:r>
          </a:p>
          <a:p>
            <a:pPr marL="285750" indent="-285750">
              <a:lnSpc>
                <a:spcPct val="150000"/>
              </a:lnSpc>
              <a:spcBef>
                <a:spcPts val="751"/>
              </a:spcBef>
              <a:buFont typeface="Wingdings" panose="05000000000000000000" pitchFamily="2" charset="2"/>
              <a:buChar char="ü"/>
            </a:pPr>
            <a:r>
              <a:rPr lang="pt-BR" sz="2000" spc="-1" dirty="0">
                <a:solidFill>
                  <a:srgbClr val="1F4E79"/>
                </a:solidFill>
                <a:uFill>
                  <a:solidFill>
                    <a:srgbClr val="FFFFFF"/>
                  </a:solidFill>
                </a:uFill>
                <a:latin typeface="Calibri"/>
              </a:rPr>
              <a:t>requisições do Ministério Público; e </a:t>
            </a:r>
          </a:p>
          <a:p>
            <a:pPr marL="285750" indent="-285750">
              <a:lnSpc>
                <a:spcPct val="150000"/>
              </a:lnSpc>
              <a:spcBef>
                <a:spcPts val="751"/>
              </a:spcBef>
              <a:buFont typeface="Wingdings" panose="05000000000000000000" pitchFamily="2" charset="2"/>
              <a:buChar char="ü"/>
            </a:pPr>
            <a:r>
              <a:rPr lang="pt-BR" sz="2000" spc="-1" dirty="0">
                <a:solidFill>
                  <a:srgbClr val="1F4E79"/>
                </a:solidFill>
                <a:uFill>
                  <a:solidFill>
                    <a:srgbClr val="FFFFFF"/>
                  </a:solidFill>
                </a:uFill>
                <a:latin typeface="Calibri"/>
              </a:rPr>
              <a:t>Comissões Parlamentares de Inquérito, </a:t>
            </a:r>
          </a:p>
          <a:p>
            <a:pPr algn="r">
              <a:lnSpc>
                <a:spcPct val="150000"/>
              </a:lnSpc>
              <a:spcBef>
                <a:spcPts val="751"/>
              </a:spcBef>
            </a:pPr>
            <a:endParaRPr lang="pt-BR" sz="2000" b="1" spc="-1" dirty="0">
              <a:solidFill>
                <a:srgbClr val="1F4E79"/>
              </a:solidFill>
              <a:uFill>
                <a:solidFill>
                  <a:srgbClr val="FFFFFF"/>
                </a:solidFill>
              </a:uFill>
              <a:latin typeface="Calibri"/>
            </a:endParaRPr>
          </a:p>
          <a:p>
            <a:pPr algn="r">
              <a:lnSpc>
                <a:spcPct val="150000"/>
              </a:lnSpc>
              <a:spcBef>
                <a:spcPts val="751"/>
              </a:spcBef>
            </a:pPr>
            <a:r>
              <a:rPr lang="pt-BR" sz="2000" b="1" spc="-1" dirty="0">
                <a:solidFill>
                  <a:srgbClr val="1F4E79"/>
                </a:solidFill>
                <a:uFill>
                  <a:solidFill>
                    <a:srgbClr val="FFFFFF"/>
                  </a:solidFill>
                </a:uFill>
                <a:latin typeface="Calibri"/>
              </a:rPr>
              <a:t>.....a identidade do denunciante deverá ser informada. </a:t>
            </a:r>
            <a:endParaRPr lang="pt-BR" sz="2000" b="1"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571BF689-0916-452B-87C4-2348E94525A5}"/>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4623020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1">
            <a:extLst>
              <a:ext uri="{FF2B5EF4-FFF2-40B4-BE49-F238E27FC236}">
                <a16:creationId xmlns:a16="http://schemas.microsoft.com/office/drawing/2014/main" id="{577E55C8-99CF-4C87-AD26-D8945DDCBB72}"/>
              </a:ext>
            </a:extLst>
          </p:cNvPr>
          <p:cNvSpPr txBox="1"/>
          <p:nvPr/>
        </p:nvSpPr>
        <p:spPr>
          <a:xfrm>
            <a:off x="1735600" y="3414533"/>
            <a:ext cx="8770355" cy="1261639"/>
          </a:xfrm>
          <a:prstGeom prst="rect">
            <a:avLst/>
          </a:prstGeom>
          <a:noFill/>
          <a:ln>
            <a:noFill/>
          </a:ln>
        </p:spPr>
        <p:txBody>
          <a:bodyPr anchor="b"/>
          <a:lstStyle/>
          <a:p>
            <a:pPr algn="ctr">
              <a:lnSpc>
                <a:spcPct val="100000"/>
              </a:lnSpc>
            </a:pPr>
            <a:r>
              <a:rPr lang="en-US" sz="3600" spc="-1" dirty="0">
                <a:solidFill>
                  <a:srgbClr val="002060"/>
                </a:solidFill>
                <a:effectLst>
                  <a:outerShdw blurRad="38100" dist="38100" dir="2700000" algn="tl">
                    <a:srgbClr val="000000">
                      <a:alpha val="43137"/>
                    </a:srgbClr>
                  </a:outerShdw>
                </a:effectLst>
                <a:uFill>
                  <a:solidFill>
                    <a:srgbClr val="FFFFFF"/>
                  </a:solidFill>
                </a:uFill>
                <a:latin typeface="Calibri" panose="020F0502020204030204" pitchFamily="34" charset="0"/>
              </a:rPr>
              <a:t>COMO AS OUVIDORIAS PODEM PROMOVER A PROTEÇÃO AO TRATAR AS DENÚNCIAS?</a:t>
            </a:r>
          </a:p>
        </p:txBody>
      </p:sp>
      <p:sp>
        <p:nvSpPr>
          <p:cNvPr id="5" name="TextShape 1">
            <a:extLst>
              <a:ext uri="{FF2B5EF4-FFF2-40B4-BE49-F238E27FC236}">
                <a16:creationId xmlns:a16="http://schemas.microsoft.com/office/drawing/2014/main" id="{4A4093FF-F715-4585-97BE-3F169C79F3FD}"/>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2650865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TextShape 2"/>
          <p:cNvSpPr txBox="1"/>
          <p:nvPr/>
        </p:nvSpPr>
        <p:spPr>
          <a:xfrm>
            <a:off x="349938" y="3017548"/>
            <a:ext cx="3302499" cy="3368799"/>
          </a:xfrm>
          <a:prstGeom prst="rect">
            <a:avLst/>
          </a:prstGeom>
          <a:ln/>
        </p:spPr>
        <p:style>
          <a:lnRef idx="2">
            <a:schemeClr val="accent1"/>
          </a:lnRef>
          <a:fillRef idx="1">
            <a:schemeClr val="lt1"/>
          </a:fillRef>
          <a:effectRef idx="0">
            <a:schemeClr val="accent1"/>
          </a:effectRef>
          <a:fontRef idx="minor">
            <a:schemeClr val="dk1"/>
          </a:fontRef>
        </p:style>
        <p:txBody>
          <a:bodyPr/>
          <a:lstStyle/>
          <a:p>
            <a:pPr marL="343260" indent="-342900" algn="just">
              <a:lnSpc>
                <a:spcPct val="150000"/>
              </a:lnSpc>
              <a:spcBef>
                <a:spcPts val="1001"/>
              </a:spcBef>
              <a:buClr>
                <a:srgbClr val="1F4E79"/>
              </a:buClr>
              <a:buFont typeface="Wingdings" panose="05000000000000000000" pitchFamily="2" charset="2"/>
              <a:buChar char="Ø"/>
            </a:pPr>
            <a:r>
              <a:rPr lang="pt-BR" sz="2000" b="1" spc="-1" dirty="0">
                <a:solidFill>
                  <a:srgbClr val="002060"/>
                </a:solidFill>
                <a:uFill>
                  <a:solidFill>
                    <a:srgbClr val="FFFFFF"/>
                  </a:solidFill>
                </a:uFill>
                <a:latin typeface="Calibri"/>
              </a:rPr>
              <a:t>Tramitação</a:t>
            </a:r>
            <a:r>
              <a:rPr lang="pt-BR" sz="2000" spc="-1" dirty="0">
                <a:solidFill>
                  <a:srgbClr val="002060"/>
                </a:solidFill>
                <a:uFill>
                  <a:solidFill>
                    <a:srgbClr val="FFFFFF"/>
                  </a:solidFill>
                </a:uFill>
                <a:latin typeface="Calibri"/>
              </a:rPr>
              <a:t> interna (física ou eletrônica), das ouvidorias para as unidades de apuração do órgão, </a:t>
            </a:r>
            <a:r>
              <a:rPr lang="pt-BR" sz="2000" b="1" spc="-1" dirty="0">
                <a:solidFill>
                  <a:srgbClr val="002060"/>
                </a:solidFill>
                <a:uFill>
                  <a:solidFill>
                    <a:srgbClr val="FFFFFF"/>
                  </a:solidFill>
                </a:uFill>
                <a:latin typeface="Calibri"/>
              </a:rPr>
              <a:t>diferenciada</a:t>
            </a:r>
            <a:r>
              <a:rPr lang="pt-BR" sz="2000" spc="-1" dirty="0">
                <a:solidFill>
                  <a:srgbClr val="002060"/>
                </a:solidFill>
                <a:uFill>
                  <a:solidFill>
                    <a:srgbClr val="FFFFFF"/>
                  </a:solidFill>
                </a:uFill>
                <a:latin typeface="Calibri"/>
              </a:rPr>
              <a:t> da tramitação dos demais documentos não restritos. </a:t>
            </a:r>
            <a:endParaRPr lang="pt-BR" sz="3200" spc="-1" dirty="0">
              <a:solidFill>
                <a:srgbClr val="002060"/>
              </a:solidFill>
              <a:uFill>
                <a:solidFill>
                  <a:srgbClr val="FFFFFF"/>
                </a:solidFill>
              </a:uFill>
              <a:latin typeface="Arial"/>
            </a:endParaRPr>
          </a:p>
        </p:txBody>
      </p:sp>
      <p:sp>
        <p:nvSpPr>
          <p:cNvPr id="4" name="TextShape 1">
            <a:extLst>
              <a:ext uri="{FF2B5EF4-FFF2-40B4-BE49-F238E27FC236}">
                <a16:creationId xmlns:a16="http://schemas.microsoft.com/office/drawing/2014/main" id="{7221F579-D0BD-4FAA-80F4-737ACB8B7DFF}"/>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5" name="Retângulo 4">
            <a:extLst>
              <a:ext uri="{FF2B5EF4-FFF2-40B4-BE49-F238E27FC236}">
                <a16:creationId xmlns:a16="http://schemas.microsoft.com/office/drawing/2014/main" id="{DCEF56B1-7CD8-4CB4-ACD3-489D795EC4E9}"/>
              </a:ext>
            </a:extLst>
          </p:cNvPr>
          <p:cNvSpPr/>
          <p:nvPr/>
        </p:nvSpPr>
        <p:spPr>
          <a:xfrm>
            <a:off x="4864438" y="3571730"/>
            <a:ext cx="3302500" cy="2814617"/>
          </a:xfrm>
          <a:prstGeom prst="rect">
            <a:avLst/>
          </a:prstGeom>
        </p:spPr>
        <p:txBody>
          <a:bodyPr wrap="square">
            <a:spAutoFit/>
          </a:bodyPr>
          <a:lstStyle/>
          <a:p>
            <a:pPr marL="343260" indent="-342900" algn="just">
              <a:lnSpc>
                <a:spcPct val="150000"/>
              </a:lnSpc>
              <a:spcBef>
                <a:spcPts val="1001"/>
              </a:spcBef>
              <a:buClr>
                <a:srgbClr val="1F4E79"/>
              </a:buClr>
              <a:buFont typeface="Wingdings" panose="05000000000000000000" pitchFamily="2" charset="2"/>
              <a:buChar char="ü"/>
            </a:pPr>
            <a:r>
              <a:rPr lang="pt-BR" sz="2000" spc="-1" dirty="0">
                <a:solidFill>
                  <a:srgbClr val="1F4E79"/>
                </a:solidFill>
                <a:uFill>
                  <a:solidFill>
                    <a:srgbClr val="FFFFFF"/>
                  </a:solidFill>
                </a:uFill>
                <a:latin typeface="Calibri"/>
              </a:rPr>
              <a:t>Preservar a denúncia em um envelope lacrado a ser entregue ao chefe da unidade de apuração competente, com o devido registro do recebimento. </a:t>
            </a:r>
            <a:endParaRPr lang="pt-BR" sz="2000" spc="-1" dirty="0">
              <a:solidFill>
                <a:srgbClr val="000000"/>
              </a:solidFill>
              <a:uFill>
                <a:solidFill>
                  <a:srgbClr val="FFFFFF"/>
                </a:solidFill>
              </a:uFill>
            </a:endParaRPr>
          </a:p>
        </p:txBody>
      </p:sp>
      <p:sp>
        <p:nvSpPr>
          <p:cNvPr id="6" name="TextShape 2">
            <a:extLst>
              <a:ext uri="{FF2B5EF4-FFF2-40B4-BE49-F238E27FC236}">
                <a16:creationId xmlns:a16="http://schemas.microsoft.com/office/drawing/2014/main" id="{1A03A839-CDCC-499F-9F4D-5F145C458868}"/>
              </a:ext>
            </a:extLst>
          </p:cNvPr>
          <p:cNvSpPr txBox="1"/>
          <p:nvPr/>
        </p:nvSpPr>
        <p:spPr>
          <a:xfrm>
            <a:off x="8166938" y="1076812"/>
            <a:ext cx="3675124" cy="3450031"/>
          </a:xfrm>
          <a:prstGeom prst="rect">
            <a:avLst/>
          </a:prstGeom>
          <a:noFill/>
          <a:ln>
            <a:noFill/>
          </a:ln>
        </p:spPr>
        <p:txBody>
          <a:bodyPr/>
          <a:lstStyle/>
          <a:p>
            <a:pPr marL="342900" indent="-342900" algn="just">
              <a:lnSpc>
                <a:spcPct val="150000"/>
              </a:lnSpc>
              <a:spcBef>
                <a:spcPts val="1001"/>
              </a:spcBef>
              <a:buFont typeface="Wingdings" panose="05000000000000000000" pitchFamily="2" charset="2"/>
              <a:buChar char="ü"/>
            </a:pPr>
            <a:r>
              <a:rPr lang="pt-BR" sz="2000" spc="-1" dirty="0">
                <a:solidFill>
                  <a:srgbClr val="1F4E79"/>
                </a:solidFill>
                <a:uFill>
                  <a:solidFill>
                    <a:srgbClr val="FFFFFF"/>
                  </a:solidFill>
                </a:uFill>
                <a:latin typeface="Calibri"/>
              </a:rPr>
              <a:t>Deverá ser encaminhado sem a identificação do denunciante, a qual deverá ser tarjada, juntamente com qualquer informação no corpo da manifestação a qual possa identificar o signatário</a:t>
            </a:r>
            <a:r>
              <a:rPr lang="pt-BR" sz="2200" spc="-1" dirty="0">
                <a:solidFill>
                  <a:srgbClr val="1F4E79"/>
                </a:solidFill>
                <a:uFill>
                  <a:solidFill>
                    <a:srgbClr val="FFFFFF"/>
                  </a:solidFill>
                </a:uFill>
                <a:latin typeface="Calibri"/>
              </a:rPr>
              <a:t>. </a:t>
            </a:r>
            <a:endParaRPr lang="pt-BR" sz="2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9F44F0BA-E0F3-4448-8EA8-42BC835B4B2F}"/>
              </a:ext>
            </a:extLst>
          </p:cNvPr>
          <p:cNvSpPr txBox="1"/>
          <p:nvPr/>
        </p:nvSpPr>
        <p:spPr>
          <a:xfrm>
            <a:off x="4025063" y="1757113"/>
            <a:ext cx="3590243" cy="567158"/>
          </a:xfrm>
          <a:prstGeom prst="rect">
            <a:avLst/>
          </a:prstGeom>
          <a:noFill/>
          <a:ln>
            <a:noFill/>
          </a:ln>
        </p:spPr>
        <p:txBody>
          <a:bodyPr anchor="b"/>
          <a:lstStyle/>
          <a:p>
            <a:pPr algn="ctr">
              <a:lnSpc>
                <a:spcPct val="100000"/>
              </a:lnSpc>
            </a:pPr>
            <a:r>
              <a:rPr lang="en-US" sz="2800" b="1" spc="-1" dirty="0">
                <a:solidFill>
                  <a:srgbClr val="002060"/>
                </a:solidFill>
                <a:uFill>
                  <a:solidFill>
                    <a:srgbClr val="FFFFFF"/>
                  </a:solidFill>
                </a:uFill>
                <a:latin typeface="Calibri" panose="020F0502020204030204" pitchFamily="34" charset="0"/>
              </a:rPr>
              <a:t>DOCUMENTO FÍSICO</a:t>
            </a:r>
          </a:p>
        </p:txBody>
      </p:sp>
      <p:sp>
        <p:nvSpPr>
          <p:cNvPr id="9" name="Seta: Dobrada 8">
            <a:extLst>
              <a:ext uri="{FF2B5EF4-FFF2-40B4-BE49-F238E27FC236}">
                <a16:creationId xmlns:a16="http://schemas.microsoft.com/office/drawing/2014/main" id="{660FDD57-6B7C-4759-81E0-CAD4C4E9ABD9}"/>
              </a:ext>
            </a:extLst>
          </p:cNvPr>
          <p:cNvSpPr/>
          <p:nvPr/>
        </p:nvSpPr>
        <p:spPr>
          <a:xfrm rot="5400000" flipH="1">
            <a:off x="8695774" y="4247448"/>
            <a:ext cx="1192152" cy="1962079"/>
          </a:xfrm>
          <a:prstGeom prst="bentArrow">
            <a:avLst>
              <a:gd name="adj1" fmla="val 17555"/>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12" name="Seta: para Baixo 11">
            <a:extLst>
              <a:ext uri="{FF2B5EF4-FFF2-40B4-BE49-F238E27FC236}">
                <a16:creationId xmlns:a16="http://schemas.microsoft.com/office/drawing/2014/main" id="{915AC9DD-95A5-449A-9861-7E22E09EA8F6}"/>
              </a:ext>
            </a:extLst>
          </p:cNvPr>
          <p:cNvSpPr/>
          <p:nvPr/>
        </p:nvSpPr>
        <p:spPr>
          <a:xfrm rot="19474874">
            <a:off x="5969396" y="2274832"/>
            <a:ext cx="484632" cy="1447303"/>
          </a:xfrm>
          <a:prstGeom prst="downArrow">
            <a:avLst>
              <a:gd name="adj1" fmla="val 3727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79893120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ixaDeTexto 3">
            <a:extLst>
              <a:ext uri="{FF2B5EF4-FFF2-40B4-BE49-F238E27FC236}">
                <a16:creationId xmlns:a16="http://schemas.microsoft.com/office/drawing/2014/main" id="{FDAC1EE8-E8FC-4164-A089-81B200A2789B}"/>
              </a:ext>
            </a:extLst>
          </p:cNvPr>
          <p:cNvSpPr txBox="1">
            <a:spLocks noChangeArrowheads="1"/>
          </p:cNvSpPr>
          <p:nvPr/>
        </p:nvSpPr>
        <p:spPr bwMode="auto">
          <a:xfrm>
            <a:off x="2040751" y="1622694"/>
            <a:ext cx="422573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pt-BR" altLang="pt-BR" sz="3200" b="1" dirty="0">
                <a:solidFill>
                  <a:schemeClr val="accent1">
                    <a:lumMod val="75000"/>
                  </a:schemeClr>
                </a:solidFill>
                <a:latin typeface="Calibri" panose="020F0502020204030204" pitchFamily="34" charset="0"/>
                <a:cs typeface="Calibri" panose="020F0502020204030204" pitchFamily="34" charset="0"/>
              </a:rPr>
              <a:t>PROFOCO PRESENCIAL</a:t>
            </a:r>
          </a:p>
        </p:txBody>
      </p:sp>
      <p:sp>
        <p:nvSpPr>
          <p:cNvPr id="11" name="Google Shape;333;p28">
            <a:extLst>
              <a:ext uri="{FF2B5EF4-FFF2-40B4-BE49-F238E27FC236}">
                <a16:creationId xmlns:a16="http://schemas.microsoft.com/office/drawing/2014/main" id="{4CB1A428-CB8F-47CC-A463-CF95932C09F8}"/>
              </a:ext>
            </a:extLst>
          </p:cNvPr>
          <p:cNvSpPr txBox="1">
            <a:spLocks/>
          </p:cNvSpPr>
          <p:nvPr/>
        </p:nvSpPr>
        <p:spPr>
          <a:xfrm>
            <a:off x="2249556" y="2681250"/>
            <a:ext cx="2484600" cy="1495500"/>
          </a:xfrm>
          <a:prstGeom prst="rect">
            <a:avLst/>
          </a:prstGeom>
        </p:spPr>
        <p:txBody>
          <a:bodyPr spcFirstLastPara="1" vert="horz" wrap="square"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pt-BR" sz="2400" b="1" dirty="0">
                <a:solidFill>
                  <a:srgbClr val="FF0000"/>
                </a:solidFill>
              </a:rPr>
              <a:t>Carga horária</a:t>
            </a:r>
          </a:p>
          <a:p>
            <a:pPr marL="0" indent="0">
              <a:buFont typeface="Arial" panose="020B0604020202020204" pitchFamily="34" charset="0"/>
              <a:buNone/>
            </a:pPr>
            <a:r>
              <a:rPr lang="pt-BR" sz="1800" i="1" dirty="0">
                <a:solidFill>
                  <a:srgbClr val="002060"/>
                </a:solidFill>
                <a:latin typeface="Calibri" panose="020F0502020204030204" pitchFamily="34" charset="0"/>
                <a:cs typeface="Calibri" panose="020F0502020204030204" pitchFamily="34" charset="0"/>
              </a:rPr>
              <a:t>Com atividades complementares aos cursos EAD, a carga horária é de 20h.</a:t>
            </a:r>
          </a:p>
        </p:txBody>
      </p:sp>
      <p:sp>
        <p:nvSpPr>
          <p:cNvPr id="12" name="Google Shape;334;p28">
            <a:extLst>
              <a:ext uri="{FF2B5EF4-FFF2-40B4-BE49-F238E27FC236}">
                <a16:creationId xmlns:a16="http://schemas.microsoft.com/office/drawing/2014/main" id="{E817CA85-E698-4E15-85B8-05E875C65803}"/>
              </a:ext>
            </a:extLst>
          </p:cNvPr>
          <p:cNvSpPr txBox="1">
            <a:spLocks/>
          </p:cNvSpPr>
          <p:nvPr/>
        </p:nvSpPr>
        <p:spPr>
          <a:xfrm>
            <a:off x="4554700" y="2681250"/>
            <a:ext cx="2484600" cy="2646419"/>
          </a:xfrm>
          <a:prstGeom prst="rect">
            <a:avLst/>
          </a:prstGeom>
        </p:spPr>
        <p:txBody>
          <a:bodyPr spcFirstLastPara="1" vert="horz" wrap="square"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pt-BR" sz="2400" b="1" dirty="0">
                <a:solidFill>
                  <a:srgbClr val="FF0000"/>
                </a:solidFill>
              </a:rPr>
              <a:t>Cursos</a:t>
            </a:r>
          </a:p>
          <a:p>
            <a:pPr marL="0" indent="0">
              <a:buFont typeface="Arial" panose="020B0604020202020204" pitchFamily="34" charset="0"/>
              <a:buNone/>
            </a:pPr>
            <a:r>
              <a:rPr lang="pt-BR" sz="1800" i="1" dirty="0">
                <a:solidFill>
                  <a:srgbClr val="002060"/>
                </a:solidFill>
                <a:latin typeface="Calibri" panose="020F0502020204030204" pitchFamily="34" charset="0"/>
                <a:cs typeface="Calibri" panose="020F0502020204030204" pitchFamily="34" charset="0"/>
              </a:rPr>
              <a:t>Acesso à Informação</a:t>
            </a:r>
          </a:p>
          <a:p>
            <a:pPr marL="0" indent="0">
              <a:buFont typeface="Arial" panose="020B0604020202020204" pitchFamily="34" charset="0"/>
              <a:buNone/>
            </a:pPr>
            <a:r>
              <a:rPr lang="pt-BR" sz="1800" i="1" dirty="0">
                <a:solidFill>
                  <a:srgbClr val="002060"/>
                </a:solidFill>
                <a:latin typeface="Calibri" panose="020F0502020204030204" pitchFamily="34" charset="0"/>
                <a:cs typeface="Calibri" panose="020F0502020204030204" pitchFamily="34" charset="0"/>
              </a:rPr>
              <a:t>Práticas de Atendimento ao Cidadão</a:t>
            </a:r>
          </a:p>
          <a:p>
            <a:pPr marL="0" indent="0">
              <a:buFont typeface="Arial" panose="020B0604020202020204" pitchFamily="34" charset="0"/>
              <a:buNone/>
            </a:pPr>
            <a:r>
              <a:rPr lang="pt-BR" sz="1800" i="1" dirty="0">
                <a:solidFill>
                  <a:srgbClr val="002060"/>
                </a:solidFill>
                <a:latin typeface="Calibri" panose="020F0502020204030204" pitchFamily="34" charset="0"/>
                <a:cs typeface="Calibri" panose="020F0502020204030204" pitchFamily="34" charset="0"/>
              </a:rPr>
              <a:t>Tratamento de Denúncias em Ouvidoria</a:t>
            </a:r>
          </a:p>
          <a:p>
            <a:pPr marL="0" indent="0">
              <a:buFont typeface="Arial" panose="020B0604020202020204" pitchFamily="34" charset="0"/>
              <a:buNone/>
            </a:pPr>
            <a:r>
              <a:rPr lang="pt-BR" sz="1800" i="1" dirty="0">
                <a:solidFill>
                  <a:srgbClr val="002060"/>
                </a:solidFill>
                <a:latin typeface="Calibri" panose="020F0502020204030204" pitchFamily="34" charset="0"/>
                <a:cs typeface="Calibri" panose="020F0502020204030204" pitchFamily="34" charset="0"/>
              </a:rPr>
              <a:t>Defesa do Usuário e Simplificação</a:t>
            </a:r>
          </a:p>
          <a:p>
            <a:pPr marL="0" indent="0">
              <a:buFont typeface="Arial" panose="020B0604020202020204" pitchFamily="34" charset="0"/>
              <a:buNone/>
            </a:pPr>
            <a:endParaRPr lang="pt-BR" sz="1800" i="1" dirty="0"/>
          </a:p>
        </p:txBody>
      </p:sp>
      <p:sp>
        <p:nvSpPr>
          <p:cNvPr id="13" name="Google Shape;335;p28">
            <a:extLst>
              <a:ext uri="{FF2B5EF4-FFF2-40B4-BE49-F238E27FC236}">
                <a16:creationId xmlns:a16="http://schemas.microsoft.com/office/drawing/2014/main" id="{BF2243CB-8B44-4EC1-8876-6ECEE6E0342A}"/>
              </a:ext>
            </a:extLst>
          </p:cNvPr>
          <p:cNvSpPr txBox="1">
            <a:spLocks/>
          </p:cNvSpPr>
          <p:nvPr/>
        </p:nvSpPr>
        <p:spPr>
          <a:xfrm>
            <a:off x="7161012" y="2681250"/>
            <a:ext cx="2484600" cy="1495500"/>
          </a:xfrm>
          <a:prstGeom prst="rect">
            <a:avLst/>
          </a:prstGeom>
        </p:spPr>
        <p:txBody>
          <a:bodyPr spcFirstLastPara="1" vert="horz" wrap="square"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pt-BR" sz="2400" b="1" dirty="0">
                <a:solidFill>
                  <a:srgbClr val="FF0000"/>
                </a:solidFill>
              </a:rPr>
              <a:t>Público-alvo</a:t>
            </a:r>
          </a:p>
          <a:p>
            <a:pPr marL="0" indent="0">
              <a:buFont typeface="Arial" panose="020B0604020202020204" pitchFamily="34" charset="0"/>
              <a:buNone/>
            </a:pPr>
            <a:r>
              <a:rPr lang="pt-BR" altLang="pt-BR" sz="1800" i="1" dirty="0">
                <a:solidFill>
                  <a:srgbClr val="002060"/>
                </a:solidFill>
                <a:latin typeface="Calibri" panose="020F0502020204030204" pitchFamily="34" charset="0"/>
                <a:ea typeface="MS PGothic" pitchFamily="34" charset="-128"/>
                <a:cs typeface="Helvetica" pitchFamily="34" charset="0"/>
              </a:rPr>
              <a:t>Servidores e empregados públicos que atuam em ouvidorias federais, estaduais e municipais.</a:t>
            </a:r>
            <a:endParaRPr lang="pt-BR" sz="1800" i="1" dirty="0">
              <a:solidFill>
                <a:srgbClr val="002060"/>
              </a:solidFill>
            </a:endParaRPr>
          </a:p>
        </p:txBody>
      </p:sp>
      <p:pic>
        <p:nvPicPr>
          <p:cNvPr id="14" name="Imagem 13">
            <a:extLst>
              <a:ext uri="{FF2B5EF4-FFF2-40B4-BE49-F238E27FC236}">
                <a16:creationId xmlns:a16="http://schemas.microsoft.com/office/drawing/2014/main" id="{07A86839-22ED-47FF-A9F5-07A84B22CACC}"/>
              </a:ext>
            </a:extLst>
          </p:cNvPr>
          <p:cNvPicPr/>
          <p:nvPr/>
        </p:nvPicPr>
        <p:blipFill>
          <a:blip r:embed="rId3">
            <a:extLst>
              <a:ext uri="{28A0092B-C50C-407E-A947-70E740481C1C}">
                <a14:useLocalDpi xmlns:a14="http://schemas.microsoft.com/office/drawing/2010/main" val="0"/>
              </a:ext>
            </a:extLst>
          </a:blip>
          <a:stretch>
            <a:fillRect/>
          </a:stretch>
        </p:blipFill>
        <p:spPr>
          <a:xfrm>
            <a:off x="8564742" y="5152656"/>
            <a:ext cx="2161741" cy="998704"/>
          </a:xfrm>
          <a:prstGeom prst="rect">
            <a:avLst/>
          </a:prstGeom>
        </p:spPr>
      </p:pic>
    </p:spTree>
    <p:extLst>
      <p:ext uri="{BB962C8B-B14F-4D97-AF65-F5344CB8AC3E}">
        <p14:creationId xmlns:p14="http://schemas.microsoft.com/office/powerpoint/2010/main" val="374862168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1598583A-9FE1-4CBC-ACC1-A85A09900E8A}"/>
              </a:ext>
            </a:extLst>
          </p:cNvPr>
          <p:cNvSpPr/>
          <p:nvPr/>
        </p:nvSpPr>
        <p:spPr>
          <a:xfrm>
            <a:off x="2599766" y="1936376"/>
            <a:ext cx="7339028" cy="3484928"/>
          </a:xfrm>
          <a:prstGeom prst="rect">
            <a:avLst/>
          </a:prstGeom>
        </p:spPr>
        <p:txBody>
          <a:bodyPr wrap="square">
            <a:spAutoFit/>
          </a:bodyPr>
          <a:lstStyle/>
          <a:p>
            <a:pPr algn="just">
              <a:lnSpc>
                <a:spcPct val="150000"/>
              </a:lnSpc>
              <a:spcBef>
                <a:spcPts val="1001"/>
              </a:spcBef>
            </a:pPr>
            <a:r>
              <a:rPr lang="pt-BR" sz="2400" spc="-1" dirty="0">
                <a:solidFill>
                  <a:srgbClr val="1F4E79"/>
                </a:solidFill>
                <a:uFill>
                  <a:solidFill>
                    <a:srgbClr val="FFFFFF"/>
                  </a:solidFill>
                </a:uFill>
                <a:latin typeface="Calibri"/>
              </a:rPr>
              <a:t>No âmbito de ouvidorias que tenham um sistema eletrônico, denúncia realizada em modo físico deverá ser convertida em modo eletrônico, visando inclusive maior segurança no trâmite interno, conforme disposto no art. 9º,</a:t>
            </a:r>
            <a:r>
              <a:rPr lang="pt-BR" sz="2400" i="1" spc="-1" dirty="0">
                <a:solidFill>
                  <a:srgbClr val="1F4E79"/>
                </a:solidFill>
                <a:uFill>
                  <a:solidFill>
                    <a:srgbClr val="FFFFFF"/>
                  </a:solidFill>
                </a:uFill>
                <a:latin typeface="Calibri"/>
              </a:rPr>
              <a:t> </a:t>
            </a:r>
            <a:r>
              <a:rPr lang="pt-BR" sz="2400" spc="-1" dirty="0">
                <a:solidFill>
                  <a:srgbClr val="1F4E79"/>
                </a:solidFill>
                <a:uFill>
                  <a:solidFill>
                    <a:srgbClr val="FFFFFF"/>
                  </a:solidFill>
                </a:uFill>
                <a:latin typeface="Calibri"/>
              </a:rPr>
              <a:t>§2º da </a:t>
            </a:r>
            <a:r>
              <a:rPr lang="pt-BR" sz="2400" b="1" spc="-1" dirty="0">
                <a:solidFill>
                  <a:srgbClr val="1F4E79"/>
                </a:solidFill>
                <a:uFill>
                  <a:solidFill>
                    <a:srgbClr val="FFFFFF"/>
                  </a:solidFill>
                </a:uFill>
                <a:latin typeface="Calibri"/>
              </a:rPr>
              <a:t>Instrução Normativa OGU nº 05/2018.</a:t>
            </a:r>
            <a:endParaRPr lang="pt-BR" sz="3200" spc="-1" dirty="0">
              <a:solidFill>
                <a:srgbClr val="000000"/>
              </a:solidFill>
              <a:uFill>
                <a:solidFill>
                  <a:srgbClr val="FFFFFF"/>
                </a:solidFill>
              </a:uFill>
            </a:endParaRPr>
          </a:p>
          <a:p>
            <a:pPr algn="just">
              <a:lnSpc>
                <a:spcPct val="150000"/>
              </a:lnSpc>
              <a:spcBef>
                <a:spcPts val="1001"/>
              </a:spcBef>
            </a:pPr>
            <a:endParaRPr lang="pt-BR" sz="2400" spc="-1" dirty="0">
              <a:solidFill>
                <a:srgbClr val="000000"/>
              </a:solidFill>
              <a:uFill>
                <a:solidFill>
                  <a:srgbClr val="FFFFFF"/>
                </a:solidFill>
              </a:uFill>
            </a:endParaRPr>
          </a:p>
        </p:txBody>
      </p:sp>
      <p:pic>
        <p:nvPicPr>
          <p:cNvPr id="8" name="Gráfico 7" descr="Fax">
            <a:extLst>
              <a:ext uri="{FF2B5EF4-FFF2-40B4-BE49-F238E27FC236}">
                <a16:creationId xmlns:a16="http://schemas.microsoft.com/office/drawing/2014/main" id="{79CB8216-228C-47B4-B38A-35E324E5B45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59785" y="5002307"/>
            <a:ext cx="1830601" cy="1830601"/>
          </a:xfrm>
          <a:prstGeom prst="rect">
            <a:avLst/>
          </a:prstGeom>
        </p:spPr>
      </p:pic>
      <p:sp>
        <p:nvSpPr>
          <p:cNvPr id="5" name="TextShape 1">
            <a:extLst>
              <a:ext uri="{FF2B5EF4-FFF2-40B4-BE49-F238E27FC236}">
                <a16:creationId xmlns:a16="http://schemas.microsoft.com/office/drawing/2014/main" id="{50350069-5272-4709-BA1D-210A355F44D0}"/>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569826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TextShape 2"/>
          <p:cNvSpPr txBox="1"/>
          <p:nvPr/>
        </p:nvSpPr>
        <p:spPr>
          <a:xfrm>
            <a:off x="632178" y="3150457"/>
            <a:ext cx="9441744" cy="3126165"/>
          </a:xfrm>
          <a:prstGeom prst="rect">
            <a:avLst/>
          </a:prstGeom>
          <a:noFill/>
          <a:ln>
            <a:noFill/>
          </a:ln>
        </p:spPr>
        <p:txBody>
          <a:bodyPr/>
          <a:lstStyle/>
          <a:p>
            <a:pPr marL="343080" indent="-342720" algn="just">
              <a:lnSpc>
                <a:spcPct val="120000"/>
              </a:lnSpc>
              <a:spcBef>
                <a:spcPts val="1001"/>
              </a:spcBef>
              <a:buClr>
                <a:srgbClr val="1F4E79"/>
              </a:buClr>
              <a:buFont typeface="Arial"/>
              <a:buChar char="•"/>
            </a:pPr>
            <a:r>
              <a:rPr lang="pt-BR" sz="2200" b="1" u="sng" spc="-1" dirty="0">
                <a:solidFill>
                  <a:srgbClr val="1F4E79"/>
                </a:solidFill>
                <a:uFill>
                  <a:solidFill>
                    <a:srgbClr val="FFFFFF"/>
                  </a:solidFill>
                </a:uFill>
                <a:latin typeface="Calibri"/>
              </a:rPr>
              <a:t>Documentos eletrônicos</a:t>
            </a:r>
            <a:r>
              <a:rPr lang="pt-BR" sz="2200" spc="-1" dirty="0">
                <a:solidFill>
                  <a:srgbClr val="1F4E79"/>
                </a:solidFill>
                <a:uFill>
                  <a:solidFill>
                    <a:srgbClr val="FFFFFF"/>
                  </a:solidFill>
                </a:uFill>
                <a:latin typeface="Calibri"/>
              </a:rPr>
              <a:t>: recomenda-se que os sistemas utilizados já prevejam o encaminhamento das denúncias para as unidades de apuração sem a identificação do denunciante, bem como a </a:t>
            </a:r>
            <a:r>
              <a:rPr lang="pt-BR" sz="2200" b="1" spc="-1" dirty="0">
                <a:solidFill>
                  <a:srgbClr val="1F4E79"/>
                </a:solidFill>
                <a:uFill>
                  <a:solidFill>
                    <a:srgbClr val="FFFFFF"/>
                  </a:solidFill>
                </a:uFill>
                <a:latin typeface="Calibri"/>
              </a:rPr>
              <a:t>possibilidade de tarjar informações</a:t>
            </a:r>
            <a:r>
              <a:rPr lang="pt-BR" sz="2200" spc="-1" dirty="0">
                <a:solidFill>
                  <a:srgbClr val="1F4E79"/>
                </a:solidFill>
                <a:uFill>
                  <a:solidFill>
                    <a:srgbClr val="FFFFFF"/>
                  </a:solidFill>
                </a:uFill>
                <a:latin typeface="Calibri"/>
              </a:rPr>
              <a:t>, caso necessário;</a:t>
            </a:r>
            <a:endParaRPr lang="pt-BR" sz="2200" spc="-1" dirty="0">
              <a:solidFill>
                <a:srgbClr val="000000"/>
              </a:solidFill>
              <a:uFill>
                <a:solidFill>
                  <a:srgbClr val="FFFFFF"/>
                </a:solidFill>
              </a:uFill>
              <a:latin typeface="Arial"/>
            </a:endParaRPr>
          </a:p>
          <a:p>
            <a:pPr marL="343080" indent="-342720" algn="just">
              <a:lnSpc>
                <a:spcPct val="120000"/>
              </a:lnSpc>
              <a:spcBef>
                <a:spcPts val="1001"/>
              </a:spcBef>
              <a:buClr>
                <a:srgbClr val="1F4E79"/>
              </a:buClr>
              <a:buFont typeface="Arial"/>
              <a:buChar char="•"/>
            </a:pPr>
            <a:r>
              <a:rPr lang="pt-BR" sz="2200" spc="-1" dirty="0">
                <a:solidFill>
                  <a:srgbClr val="1F4E79"/>
                </a:solidFill>
                <a:uFill>
                  <a:solidFill>
                    <a:srgbClr val="FFFFFF"/>
                  </a:solidFill>
                </a:uFill>
                <a:latin typeface="Calibri"/>
              </a:rPr>
              <a:t> O </a:t>
            </a:r>
            <a:r>
              <a:rPr lang="pt-BR" sz="2200" b="1" spc="-1" dirty="0">
                <a:solidFill>
                  <a:srgbClr val="1F4E79"/>
                </a:solidFill>
                <a:uFill>
                  <a:solidFill>
                    <a:srgbClr val="FFFFFF"/>
                  </a:solidFill>
                </a:uFill>
                <a:latin typeface="Calibri"/>
              </a:rPr>
              <a:t>acesso ao sistema eletrônico deverá ser restrito </a:t>
            </a:r>
            <a:r>
              <a:rPr lang="pt-BR" sz="2200" spc="-1" dirty="0">
                <a:solidFill>
                  <a:srgbClr val="1F4E79"/>
                </a:solidFill>
                <a:uFill>
                  <a:solidFill>
                    <a:srgbClr val="FFFFFF"/>
                  </a:solidFill>
                </a:uFill>
                <a:latin typeface="Calibri"/>
              </a:rPr>
              <a:t>somente aos servidores que tenham </a:t>
            </a:r>
            <a:r>
              <a:rPr lang="pt-BR" sz="2200" b="1" spc="-1" dirty="0">
                <a:solidFill>
                  <a:srgbClr val="1F4E79"/>
                </a:solidFill>
                <a:uFill>
                  <a:solidFill>
                    <a:srgbClr val="FFFFFF"/>
                  </a:solidFill>
                </a:uFill>
                <a:latin typeface="Calibri"/>
              </a:rPr>
              <a:t>necessidade de conhecer </a:t>
            </a:r>
            <a:r>
              <a:rPr lang="pt-BR" sz="2200" spc="-1" dirty="0">
                <a:solidFill>
                  <a:srgbClr val="1F4E79"/>
                </a:solidFill>
                <a:uFill>
                  <a:solidFill>
                    <a:srgbClr val="FFFFFF"/>
                  </a:solidFill>
                </a:uFill>
                <a:latin typeface="Calibri"/>
              </a:rPr>
              <a:t>o teor da denúncia com o objetivo de promover a efetiva investigação preliminar.</a:t>
            </a:r>
            <a:endParaRPr lang="pt-BR" sz="22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9950E58B-AF2B-7A42-9438-A4404B7E54D7}"/>
              </a:ext>
            </a:extLst>
          </p:cNvPr>
          <p:cNvSpPr txBox="1"/>
          <p:nvPr/>
        </p:nvSpPr>
        <p:spPr>
          <a:xfrm>
            <a:off x="4447821" y="1702856"/>
            <a:ext cx="6823065" cy="983847"/>
          </a:xfrm>
          <a:prstGeom prst="rect">
            <a:avLst/>
          </a:prstGeom>
          <a:noFill/>
          <a:ln>
            <a:noFill/>
          </a:ln>
        </p:spPr>
        <p:txBody>
          <a:bodyPr anchor="b"/>
          <a:lstStyle/>
          <a:p>
            <a:pPr algn="ct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COMO AS OUVIDORIAS PODEM PROMOVER A PROTEÇÃO AO TRATAR AS DENÚNCIAS</a:t>
            </a:r>
          </a:p>
        </p:txBody>
      </p:sp>
      <p:sp>
        <p:nvSpPr>
          <p:cNvPr id="5" name="TextShape 1">
            <a:extLst>
              <a:ext uri="{FF2B5EF4-FFF2-40B4-BE49-F238E27FC236}">
                <a16:creationId xmlns:a16="http://schemas.microsoft.com/office/drawing/2014/main" id="{0B687396-5A2E-41AF-955B-47BF74F51772}"/>
              </a:ext>
            </a:extLst>
          </p:cNvPr>
          <p:cNvSpPr txBox="1"/>
          <p:nvPr/>
        </p:nvSpPr>
        <p:spPr>
          <a:xfrm>
            <a:off x="0" y="1170420"/>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0542391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extShape 2"/>
          <p:cNvSpPr txBox="1"/>
          <p:nvPr/>
        </p:nvSpPr>
        <p:spPr>
          <a:xfrm>
            <a:off x="677332" y="2720050"/>
            <a:ext cx="9945511" cy="3680750"/>
          </a:xfrm>
          <a:prstGeom prst="rect">
            <a:avLst/>
          </a:prstGeom>
          <a:noFill/>
          <a:ln>
            <a:noFill/>
          </a:ln>
        </p:spPr>
        <p:txBody>
          <a:bodyPr/>
          <a:lstStyle/>
          <a:p>
            <a:pPr algn="just">
              <a:lnSpc>
                <a:spcPct val="150000"/>
              </a:lnSpc>
              <a:spcBef>
                <a:spcPts val="1001"/>
              </a:spcBef>
            </a:pPr>
            <a:endParaRPr lang="pt-BR" sz="2400" spc="-1" dirty="0">
              <a:solidFill>
                <a:srgbClr val="000000"/>
              </a:solidFill>
              <a:uFill>
                <a:solidFill>
                  <a:srgbClr val="FFFFFF"/>
                </a:solidFill>
              </a:uFill>
              <a:latin typeface="Arial"/>
            </a:endParaRPr>
          </a:p>
          <a:p>
            <a:pPr marL="343080" indent="-342720" algn="just">
              <a:lnSpc>
                <a:spcPct val="150000"/>
              </a:lnSpc>
              <a:spcBef>
                <a:spcPts val="1001"/>
              </a:spcBef>
              <a:buClr>
                <a:srgbClr val="1F4E79"/>
              </a:buClr>
              <a:buFont typeface="Arial"/>
              <a:buChar char="•"/>
            </a:pPr>
            <a:r>
              <a:rPr lang="pt-BR" sz="2400" b="1" u="sng" spc="-1" dirty="0">
                <a:solidFill>
                  <a:srgbClr val="1F4E79"/>
                </a:solidFill>
                <a:uFill>
                  <a:solidFill>
                    <a:srgbClr val="FFFFFF"/>
                  </a:solidFill>
                </a:uFill>
                <a:latin typeface="Calibri"/>
              </a:rPr>
              <a:t>Documentos eletrônicos</a:t>
            </a:r>
            <a:r>
              <a:rPr lang="pt-BR" sz="2400" spc="-1" dirty="0">
                <a:solidFill>
                  <a:srgbClr val="1F4E79"/>
                </a:solidFill>
                <a:uFill>
                  <a:solidFill>
                    <a:srgbClr val="FFFFFF"/>
                  </a:solidFill>
                </a:uFill>
                <a:latin typeface="Calibri"/>
              </a:rPr>
              <a:t>: Importante que o sistema eletrônico registre todos os acessos realizados junto à denúncia, visando inclusive a responsabilização funcional do servidor que der causa à vazamentos de identidade do denunciante. </a:t>
            </a:r>
          </a:p>
          <a:p>
            <a:pPr marL="343080" indent="-342720" algn="just">
              <a:lnSpc>
                <a:spcPct val="150000"/>
              </a:lnSpc>
              <a:spcBef>
                <a:spcPts val="1001"/>
              </a:spcBef>
              <a:buClr>
                <a:srgbClr val="1F4E79"/>
              </a:buClr>
              <a:buFont typeface="Arial"/>
              <a:buChar char="•"/>
            </a:pPr>
            <a:r>
              <a:rPr lang="pt-BR" sz="2400" spc="-1" dirty="0">
                <a:solidFill>
                  <a:srgbClr val="1F4E79"/>
                </a:solidFill>
                <a:uFill>
                  <a:solidFill>
                    <a:srgbClr val="FFFFFF"/>
                  </a:solidFill>
                </a:uFill>
                <a:latin typeface="Calibri"/>
              </a:rPr>
              <a:t>A Plataforma </a:t>
            </a:r>
            <a:r>
              <a:rPr lang="pt-BR" sz="2400" b="1" spc="-1" dirty="0">
                <a:solidFill>
                  <a:srgbClr val="1F4E79"/>
                </a:solidFill>
                <a:effectLst>
                  <a:outerShdw blurRad="38100" dist="38100" dir="2700000" algn="tl">
                    <a:srgbClr val="000000">
                      <a:alpha val="43137"/>
                    </a:srgbClr>
                  </a:outerShdw>
                </a:effectLst>
                <a:uFill>
                  <a:solidFill>
                    <a:srgbClr val="FFFFFF"/>
                  </a:solidFill>
                </a:uFill>
                <a:latin typeface="Calibri"/>
              </a:rPr>
              <a:t>Fala.BR</a:t>
            </a:r>
            <a:r>
              <a:rPr lang="pt-BR" sz="2400" spc="-1" dirty="0">
                <a:solidFill>
                  <a:srgbClr val="1F4E79"/>
                </a:solidFill>
                <a:uFill>
                  <a:solidFill>
                    <a:srgbClr val="FFFFFF"/>
                  </a:solidFill>
                </a:uFill>
                <a:latin typeface="Calibri"/>
              </a:rPr>
              <a:t> já possui esse tipo de registro.</a:t>
            </a:r>
            <a:endParaRPr lang="pt-BR" sz="2400" spc="-1" dirty="0">
              <a:solidFill>
                <a:srgbClr val="000000"/>
              </a:solidFill>
              <a:uFill>
                <a:solidFill>
                  <a:srgbClr val="FFFFFF"/>
                </a:solidFill>
              </a:uFill>
              <a:latin typeface="Arial"/>
            </a:endParaRPr>
          </a:p>
          <a:p>
            <a:pPr algn="ctr">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13646C65-5883-4465-A2A3-69D5540C6AAD}"/>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8" name="TextShape 1">
            <a:extLst>
              <a:ext uri="{FF2B5EF4-FFF2-40B4-BE49-F238E27FC236}">
                <a16:creationId xmlns:a16="http://schemas.microsoft.com/office/drawing/2014/main" id="{92AC0562-7A1E-48D1-943D-240C328C9DBB}"/>
              </a:ext>
            </a:extLst>
          </p:cNvPr>
          <p:cNvSpPr txBox="1"/>
          <p:nvPr/>
        </p:nvSpPr>
        <p:spPr>
          <a:xfrm>
            <a:off x="4447821" y="1702856"/>
            <a:ext cx="6823065" cy="983847"/>
          </a:xfrm>
          <a:prstGeom prst="rect">
            <a:avLst/>
          </a:prstGeom>
          <a:noFill/>
          <a:ln>
            <a:noFill/>
          </a:ln>
        </p:spPr>
        <p:txBody>
          <a:bodyPr anchor="b"/>
          <a:lstStyle/>
          <a:p>
            <a:pPr algn="ct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COMO AS OUVIDORIAS PODEM PROMOVER A PROTEÇÃO AO TRATAR AS DENÚNCIAS</a:t>
            </a:r>
          </a:p>
        </p:txBody>
      </p:sp>
    </p:spTree>
    <p:extLst>
      <p:ext uri="{BB962C8B-B14F-4D97-AF65-F5344CB8AC3E}">
        <p14:creationId xmlns:p14="http://schemas.microsoft.com/office/powerpoint/2010/main" val="401948386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TextShape 2"/>
          <p:cNvSpPr txBox="1"/>
          <p:nvPr/>
        </p:nvSpPr>
        <p:spPr>
          <a:xfrm>
            <a:off x="530577" y="3283474"/>
            <a:ext cx="10649997" cy="3354393"/>
          </a:xfrm>
          <a:prstGeom prst="rect">
            <a:avLst/>
          </a:prstGeom>
          <a:noFill/>
          <a:ln>
            <a:noFill/>
          </a:ln>
        </p:spPr>
        <p:txBody>
          <a:bodyPr/>
          <a:lstStyle/>
          <a:p>
            <a:pPr marL="342900" indent="-342900" algn="just">
              <a:lnSpc>
                <a:spcPct val="120000"/>
              </a:lnSpc>
              <a:spcBef>
                <a:spcPts val="1001"/>
              </a:spcBef>
              <a:buFont typeface="Arial" panose="020B0604020202020204" pitchFamily="34" charset="0"/>
              <a:buChar char="•"/>
            </a:pPr>
            <a:r>
              <a:rPr lang="pt-BR" sz="2000" spc="-1" dirty="0">
                <a:solidFill>
                  <a:srgbClr val="1F4E79"/>
                </a:solidFill>
                <a:uFill>
                  <a:solidFill>
                    <a:srgbClr val="FFFFFF"/>
                  </a:solidFill>
                </a:uFill>
                <a:latin typeface="Calibri"/>
              </a:rPr>
              <a:t>Caso seja imprescindível para a apuração dos fatos a ciência de todas as informações constantes na denúncia, então o teor completo da denúncia deverá ser encaminhado à unidade de apuração, inclusive para que esta área possa, se for o caso, solicitar maiores esclarecimentos ao denunciante no decorrer da investigação preliminar a ser realizada. </a:t>
            </a:r>
          </a:p>
          <a:p>
            <a:pPr marL="342900" indent="-342900" algn="just">
              <a:lnSpc>
                <a:spcPct val="120000"/>
              </a:lnSpc>
              <a:spcBef>
                <a:spcPts val="1001"/>
              </a:spcBef>
              <a:buFont typeface="Arial" panose="020B0604020202020204" pitchFamily="34" charset="0"/>
              <a:buChar char="•"/>
            </a:pPr>
            <a:r>
              <a:rPr lang="pt-BR" sz="2000" spc="-1" dirty="0">
                <a:solidFill>
                  <a:srgbClr val="1F4E79"/>
                </a:solidFill>
                <a:uFill>
                  <a:solidFill>
                    <a:srgbClr val="FFFFFF"/>
                  </a:solidFill>
                </a:uFill>
                <a:latin typeface="Calibri"/>
              </a:rPr>
              <a:t>Neste caso, </a:t>
            </a:r>
            <a:r>
              <a:rPr lang="pt-BR" sz="2000" b="1" spc="-1" dirty="0">
                <a:solidFill>
                  <a:srgbClr val="1F4E79"/>
                </a:solidFill>
                <a:uFill>
                  <a:solidFill>
                    <a:srgbClr val="FFFFFF"/>
                  </a:solidFill>
                </a:uFill>
                <a:latin typeface="Calibri"/>
              </a:rPr>
              <a:t>a unidade de apuração tem a obrigação de manter o sigilo da identidade do denunciante. </a:t>
            </a:r>
          </a:p>
          <a:p>
            <a:pPr algn="just">
              <a:lnSpc>
                <a:spcPct val="120000"/>
              </a:lnSpc>
              <a:spcBef>
                <a:spcPts val="1001"/>
              </a:spcBef>
            </a:pPr>
            <a:endParaRPr lang="pt-BR" sz="2000" b="1" spc="-1" dirty="0">
              <a:solidFill>
                <a:srgbClr val="000000"/>
              </a:solidFill>
              <a:uFill>
                <a:solidFill>
                  <a:srgbClr val="FFFFFF"/>
                </a:solidFill>
              </a:uFill>
              <a:latin typeface="Arial"/>
            </a:endParaRPr>
          </a:p>
          <a:p>
            <a:pPr algn="r">
              <a:spcBef>
                <a:spcPts val="1001"/>
              </a:spcBef>
            </a:pPr>
            <a:r>
              <a:rPr lang="pt-BR" sz="1600" b="1" spc="-1" dirty="0">
                <a:solidFill>
                  <a:srgbClr val="0070C0"/>
                </a:solidFill>
                <a:uFill>
                  <a:solidFill>
                    <a:srgbClr val="FFFFFF"/>
                  </a:solidFill>
                </a:uFill>
                <a:latin typeface="Calibri" panose="020F0502020204030204" pitchFamily="34" charset="0"/>
                <a:cs typeface="Calibri" panose="020F0502020204030204" pitchFamily="34" charset="0"/>
              </a:rPr>
              <a:t>§1º do art. 17 da Instrução Normativa OGU nº 05/2018</a:t>
            </a:r>
          </a:p>
          <a:p>
            <a:pPr algn="ctr">
              <a:spcBef>
                <a:spcPts val="1001"/>
              </a:spcBef>
            </a:pPr>
            <a:endParaRPr lang="pt-BR" b="1" spc="-1" dirty="0">
              <a:solidFill>
                <a:srgbClr val="000000"/>
              </a:solidFill>
              <a:uFill>
                <a:solidFill>
                  <a:srgbClr val="FFFFFF"/>
                </a:solidFill>
              </a:uFill>
              <a:latin typeface="Calibri" panose="020F0502020204030204" pitchFamily="34" charset="0"/>
              <a:cs typeface="Calibri" panose="020F0502020204030204" pitchFamily="34" charset="0"/>
            </a:endParaRPr>
          </a:p>
          <a:p>
            <a:pPr algn="ctr">
              <a:spcBef>
                <a:spcPts val="1001"/>
              </a:spcBef>
            </a:pPr>
            <a:endParaRPr lang="pt-BR" sz="3200" spc="-1" dirty="0">
              <a:solidFill>
                <a:srgbClr val="000000"/>
              </a:solidFill>
              <a:uFill>
                <a:solidFill>
                  <a:srgbClr val="FFFFFF"/>
                </a:solidFill>
              </a:uFill>
              <a:latin typeface="Arial"/>
            </a:endParaRPr>
          </a:p>
        </p:txBody>
      </p:sp>
      <p:sp>
        <p:nvSpPr>
          <p:cNvPr id="7" name="TextShape 1">
            <a:extLst>
              <a:ext uri="{FF2B5EF4-FFF2-40B4-BE49-F238E27FC236}">
                <a16:creationId xmlns:a16="http://schemas.microsoft.com/office/drawing/2014/main" id="{45AB3296-52FC-4FB3-9EC7-014966B82309}"/>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8" name="TextShape 1">
            <a:extLst>
              <a:ext uri="{FF2B5EF4-FFF2-40B4-BE49-F238E27FC236}">
                <a16:creationId xmlns:a16="http://schemas.microsoft.com/office/drawing/2014/main" id="{05B2A8DF-70A5-4FE3-9500-EA325B395EB1}"/>
              </a:ext>
            </a:extLst>
          </p:cNvPr>
          <p:cNvSpPr txBox="1"/>
          <p:nvPr/>
        </p:nvSpPr>
        <p:spPr>
          <a:xfrm>
            <a:off x="4447821" y="1702856"/>
            <a:ext cx="6823065" cy="983847"/>
          </a:xfrm>
          <a:prstGeom prst="rect">
            <a:avLst/>
          </a:prstGeom>
          <a:noFill/>
          <a:ln>
            <a:noFill/>
          </a:ln>
        </p:spPr>
        <p:txBody>
          <a:bodyPr anchor="b"/>
          <a:lstStyle/>
          <a:p>
            <a:pPr algn="ct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COMO AS OUVIDORIAS PODEM PROMOVER A PROTEÇÃO AO TRATAR AS DENÚNCIAS</a:t>
            </a:r>
          </a:p>
        </p:txBody>
      </p:sp>
    </p:spTree>
    <p:extLst>
      <p:ext uri="{BB962C8B-B14F-4D97-AF65-F5344CB8AC3E}">
        <p14:creationId xmlns:p14="http://schemas.microsoft.com/office/powerpoint/2010/main" val="234763371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TextShape 2"/>
          <p:cNvSpPr txBox="1"/>
          <p:nvPr/>
        </p:nvSpPr>
        <p:spPr>
          <a:xfrm>
            <a:off x="2483023" y="2901082"/>
            <a:ext cx="7679267" cy="2797787"/>
          </a:xfrm>
          <a:prstGeom prst="rect">
            <a:avLst/>
          </a:prstGeom>
          <a:noFill/>
          <a:ln>
            <a:noFill/>
          </a:ln>
        </p:spPr>
        <p:txBody>
          <a:bodyPr/>
          <a:lstStyle/>
          <a:p>
            <a:pPr marL="342900" indent="-342900" algn="just">
              <a:lnSpc>
                <a:spcPct val="150000"/>
              </a:lnSpc>
              <a:spcBef>
                <a:spcPts val="1001"/>
              </a:spcBef>
              <a:buFont typeface="Wingdings" panose="05000000000000000000" pitchFamily="2" charset="2"/>
              <a:buChar char="§"/>
            </a:pPr>
            <a:r>
              <a:rPr lang="pt-BR" sz="2000" spc="-1" dirty="0">
                <a:solidFill>
                  <a:srgbClr val="1F4E79"/>
                </a:solidFill>
                <a:uFill>
                  <a:solidFill>
                    <a:srgbClr val="FFFFFF"/>
                  </a:solidFill>
                </a:uFill>
              </a:rPr>
              <a:t>A Lei nº 12.527/2011 – LAI, traz dispositivos de </a:t>
            </a:r>
            <a:r>
              <a:rPr lang="pt-BR" sz="2000" b="1" u="sng" spc="-1" dirty="0">
                <a:solidFill>
                  <a:srgbClr val="1F4E79"/>
                </a:solidFill>
                <a:uFill>
                  <a:solidFill>
                    <a:srgbClr val="FFFFFF"/>
                  </a:solidFill>
                </a:uFill>
              </a:rPr>
              <a:t>proteção estritamente para pessoa física</a:t>
            </a:r>
            <a:r>
              <a:rPr lang="pt-BR" sz="2000" spc="-1" dirty="0">
                <a:solidFill>
                  <a:srgbClr val="1F4E79"/>
                </a:solidFill>
                <a:uFill>
                  <a:solidFill>
                    <a:srgbClr val="FFFFFF"/>
                  </a:solidFill>
                </a:uFill>
              </a:rPr>
              <a:t>. </a:t>
            </a:r>
          </a:p>
          <a:p>
            <a:pPr marL="342900" indent="-342900" algn="just">
              <a:lnSpc>
                <a:spcPct val="150000"/>
              </a:lnSpc>
              <a:spcBef>
                <a:spcPts val="1001"/>
              </a:spcBef>
              <a:buFont typeface="Wingdings" panose="05000000000000000000" pitchFamily="2" charset="2"/>
              <a:buChar char="§"/>
            </a:pPr>
            <a:endParaRPr lang="pt-BR" sz="2000" spc="-1" dirty="0">
              <a:solidFill>
                <a:srgbClr val="1F4E79"/>
              </a:solidFill>
              <a:uFill>
                <a:solidFill>
                  <a:srgbClr val="FFFFFF"/>
                </a:solidFill>
              </a:uFill>
            </a:endParaRPr>
          </a:p>
          <a:p>
            <a:pPr marL="342900" indent="-342900" algn="just">
              <a:lnSpc>
                <a:spcPct val="150000"/>
              </a:lnSpc>
              <a:spcBef>
                <a:spcPts val="1001"/>
              </a:spcBef>
              <a:buFont typeface="Wingdings" panose="05000000000000000000" pitchFamily="2" charset="2"/>
              <a:buChar char="§"/>
            </a:pPr>
            <a:r>
              <a:rPr lang="pt-BR" sz="2000" spc="-1" dirty="0">
                <a:solidFill>
                  <a:srgbClr val="1F4E79"/>
                </a:solidFill>
                <a:uFill>
                  <a:solidFill>
                    <a:srgbClr val="FFFFFF"/>
                  </a:solidFill>
                </a:uFill>
              </a:rPr>
              <a:t>Desta forma, denunciantes pessoas jurídicas atualmente não são passíveis de proteção. </a:t>
            </a:r>
          </a:p>
          <a:p>
            <a:pPr algn="just">
              <a:lnSpc>
                <a:spcPct val="150000"/>
              </a:lnSpc>
              <a:spcBef>
                <a:spcPts val="1001"/>
              </a:spcBef>
            </a:pPr>
            <a:endParaRPr lang="pt-BR" sz="3200" spc="-1" dirty="0">
              <a:solidFill>
                <a:srgbClr val="000000"/>
              </a:solidFill>
              <a:uFill>
                <a:solidFill>
                  <a:srgbClr val="FFFFFF"/>
                </a:solidFill>
              </a:uFill>
              <a:latin typeface="Arial"/>
            </a:endParaRPr>
          </a:p>
          <a:p>
            <a:pPr marL="457200" indent="-457200" algn="ctr">
              <a:spcBef>
                <a:spcPts val="1001"/>
              </a:spcBef>
              <a:buFont typeface="Wingdings" panose="05000000000000000000" pitchFamily="2" charset="2"/>
              <a:buChar char="§"/>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16A5788B-F52E-45C6-AD9E-4F49F482310C}"/>
              </a:ext>
            </a:extLst>
          </p:cNvPr>
          <p:cNvSpPr txBox="1"/>
          <p:nvPr/>
        </p:nvSpPr>
        <p:spPr>
          <a:xfrm>
            <a:off x="0" y="1159131"/>
            <a:ext cx="3217333" cy="532436"/>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Restrição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acesso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proteção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DA IDENTIDADE do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denunciante</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TextShape 1">
            <a:extLst>
              <a:ext uri="{FF2B5EF4-FFF2-40B4-BE49-F238E27FC236}">
                <a16:creationId xmlns:a16="http://schemas.microsoft.com/office/drawing/2014/main" id="{649361D3-3601-4599-A40D-14EFFDADD1DB}"/>
              </a:ext>
            </a:extLst>
          </p:cNvPr>
          <p:cNvSpPr txBox="1"/>
          <p:nvPr/>
        </p:nvSpPr>
        <p:spPr>
          <a:xfrm>
            <a:off x="7787048" y="1603022"/>
            <a:ext cx="2375242" cy="586970"/>
          </a:xfrm>
          <a:prstGeom prst="rect">
            <a:avLst/>
          </a:prstGeom>
          <a:noFill/>
          <a:ln>
            <a:noFill/>
          </a:ln>
        </p:spPr>
        <p:txBody>
          <a:bodyPr anchor="b"/>
          <a:lstStyle/>
          <a:p>
            <a:pPr algn="ctr"/>
            <a:r>
              <a:rPr lang="pt-BR" sz="2800" b="1">
                <a:solidFill>
                  <a:schemeClr val="accent1">
                    <a:lumMod val="75000"/>
                  </a:schemeClr>
                </a:solidFill>
                <a:latin typeface="Calibri" panose="020F0502020204030204" pitchFamily="34" charset="0"/>
                <a:ea typeface="ＭＳ Ｐゴシック" pitchFamily="34" charset="-128"/>
                <a:cs typeface="Calibri" panose="020F0502020204030204" pitchFamily="34" charset="0"/>
              </a:rPr>
              <a:t>Observação:</a:t>
            </a:r>
          </a:p>
        </p:txBody>
      </p:sp>
    </p:spTree>
    <p:extLst>
      <p:ext uri="{BB962C8B-B14F-4D97-AF65-F5344CB8AC3E}">
        <p14:creationId xmlns:p14="http://schemas.microsoft.com/office/powerpoint/2010/main" val="92418395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áfico 8" descr="Chat">
            <a:extLst>
              <a:ext uri="{FF2B5EF4-FFF2-40B4-BE49-F238E27FC236}">
                <a16:creationId xmlns:a16="http://schemas.microsoft.com/office/drawing/2014/main" id="{174C4877-7667-4B48-A37C-DB102EFD82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867873" y="2050166"/>
            <a:ext cx="914400" cy="914400"/>
          </a:xfrm>
          <a:prstGeom prst="rect">
            <a:avLst/>
          </a:prstGeom>
        </p:spPr>
      </p:pic>
      <p:pic>
        <p:nvPicPr>
          <p:cNvPr id="13" name="Gráfico 12" descr="Lupa">
            <a:extLst>
              <a:ext uri="{FF2B5EF4-FFF2-40B4-BE49-F238E27FC236}">
                <a16:creationId xmlns:a16="http://schemas.microsoft.com/office/drawing/2014/main" id="{42F5DC31-56A9-408E-BE74-FAFCA2F3B00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94317" y="2981927"/>
            <a:ext cx="914400" cy="914400"/>
          </a:xfrm>
          <a:prstGeom prst="rect">
            <a:avLst/>
          </a:prstGeom>
        </p:spPr>
      </p:pic>
      <p:sp>
        <p:nvSpPr>
          <p:cNvPr id="14" name="TextShape 1">
            <a:extLst>
              <a:ext uri="{FF2B5EF4-FFF2-40B4-BE49-F238E27FC236}">
                <a16:creationId xmlns:a16="http://schemas.microsoft.com/office/drawing/2014/main" id="{96A19DEF-252B-430F-B029-884BD262212A}"/>
              </a:ext>
            </a:extLst>
          </p:cNvPr>
          <p:cNvSpPr txBox="1"/>
          <p:nvPr/>
        </p:nvSpPr>
        <p:spPr>
          <a:xfrm>
            <a:off x="-10836" y="1102453"/>
            <a:ext cx="3565003" cy="35013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Ouvidoria</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x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unidade</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apuração</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15" name="CustomShape 3">
            <a:extLst>
              <a:ext uri="{FF2B5EF4-FFF2-40B4-BE49-F238E27FC236}">
                <a16:creationId xmlns:a16="http://schemas.microsoft.com/office/drawing/2014/main" id="{B67E8635-0974-47BD-A828-E09FF0C97A89}"/>
              </a:ext>
            </a:extLst>
          </p:cNvPr>
          <p:cNvSpPr/>
          <p:nvPr/>
        </p:nvSpPr>
        <p:spPr>
          <a:xfrm>
            <a:off x="1696787" y="2497963"/>
            <a:ext cx="3798164" cy="2004589"/>
          </a:xfrm>
          <a:prstGeom prst="rect">
            <a:avLst/>
          </a:prstGeom>
          <a:noFill/>
          <a:ln>
            <a:noFill/>
          </a:ln>
          <a:effectLst/>
        </p:spPr>
        <p:style>
          <a:lnRef idx="0">
            <a:scrgbClr r="0" g="0" b="0"/>
          </a:lnRef>
          <a:fillRef idx="0">
            <a:scrgbClr r="0" g="0" b="0"/>
          </a:fillRef>
          <a:effectRef idx="0">
            <a:scrgbClr r="0" g="0" b="0"/>
          </a:effectRef>
          <a:fontRef idx="minor"/>
        </p:style>
        <p:txBody>
          <a:bodyPr lIns="90000" tIns="45000" rIns="90000" bIns="45000"/>
          <a:lstStyle/>
          <a:p>
            <a:pPr marL="360">
              <a:buClr>
                <a:srgbClr val="1F4E79"/>
              </a:buClr>
            </a:pPr>
            <a:r>
              <a:rPr lang="pt-BR" sz="2400" b="1" spc="-1" dirty="0">
                <a:solidFill>
                  <a:srgbClr val="0070C0"/>
                </a:solidFill>
                <a:uFill>
                  <a:solidFill>
                    <a:srgbClr val="FFFFFF"/>
                  </a:solidFill>
                </a:uFill>
                <a:latin typeface="Calibri" panose="020F0502020204030204" pitchFamily="34" charset="0"/>
              </a:rPr>
              <a:t>OUVIDORIA</a:t>
            </a:r>
          </a:p>
          <a:p>
            <a:pPr marL="360">
              <a:buClr>
                <a:srgbClr val="1F4E79"/>
              </a:buClr>
            </a:pPr>
            <a:r>
              <a:rPr lang="pt-BR" spc="-1" dirty="0">
                <a:solidFill>
                  <a:srgbClr val="1F4E79"/>
                </a:solidFill>
                <a:uFill>
                  <a:solidFill>
                    <a:srgbClr val="FFFFFF"/>
                  </a:solidFill>
                </a:uFill>
                <a:latin typeface="Calibri" panose="020F0502020204030204" pitchFamily="34" charset="0"/>
              </a:rPr>
              <a:t>Elo (mediação) entre o usuário e a Administração Pública;</a:t>
            </a:r>
          </a:p>
          <a:p>
            <a:pPr marL="360">
              <a:buClr>
                <a:srgbClr val="1F4E79"/>
              </a:buClr>
            </a:pPr>
            <a:endParaRPr lang="pt-BR" spc="-1" dirty="0">
              <a:solidFill>
                <a:srgbClr val="000000"/>
              </a:solidFill>
              <a:uFill>
                <a:solidFill>
                  <a:srgbClr val="FFFFFF"/>
                </a:solidFill>
              </a:uFill>
              <a:latin typeface="Calibri" panose="020F0502020204030204" pitchFamily="34" charset="0"/>
            </a:endParaRPr>
          </a:p>
          <a:p>
            <a:pPr marL="360">
              <a:buClr>
                <a:srgbClr val="1F4E79"/>
              </a:buClr>
            </a:pPr>
            <a:r>
              <a:rPr lang="pt-BR" spc="-1" dirty="0">
                <a:solidFill>
                  <a:srgbClr val="1F4E79"/>
                </a:solidFill>
                <a:uFill>
                  <a:solidFill>
                    <a:srgbClr val="FFFFFF"/>
                  </a:solidFill>
                </a:uFill>
                <a:latin typeface="Calibri" panose="020F0502020204030204" pitchFamily="34" charset="0"/>
              </a:rPr>
              <a:t>Decifrar e canalizar as aspirações, por meio de uma </a:t>
            </a:r>
            <a:r>
              <a:rPr lang="pt-BR" b="1" spc="-1" dirty="0">
                <a:solidFill>
                  <a:srgbClr val="1F4E79"/>
                </a:solidFill>
                <a:uFill>
                  <a:solidFill>
                    <a:srgbClr val="FFFFFF"/>
                  </a:solidFill>
                </a:uFill>
                <a:latin typeface="Calibri" panose="020F0502020204030204" pitchFamily="34" charset="0"/>
              </a:rPr>
              <a:t>análise empática.</a:t>
            </a:r>
            <a:endParaRPr lang="pt-BR" b="1" spc="-1" dirty="0">
              <a:solidFill>
                <a:srgbClr val="000000"/>
              </a:solidFill>
              <a:uFill>
                <a:solidFill>
                  <a:srgbClr val="FFFFFF"/>
                </a:solidFill>
              </a:uFill>
              <a:latin typeface="Calibri" panose="020F0502020204030204" pitchFamily="34" charset="0"/>
            </a:endParaRPr>
          </a:p>
        </p:txBody>
      </p:sp>
      <p:sp>
        <p:nvSpPr>
          <p:cNvPr id="17" name="CustomShape 3">
            <a:extLst>
              <a:ext uri="{FF2B5EF4-FFF2-40B4-BE49-F238E27FC236}">
                <a16:creationId xmlns:a16="http://schemas.microsoft.com/office/drawing/2014/main" id="{90CE2392-ADC9-4A58-BAE6-E8ADE5B4024D}"/>
              </a:ext>
            </a:extLst>
          </p:cNvPr>
          <p:cNvSpPr/>
          <p:nvPr/>
        </p:nvSpPr>
        <p:spPr>
          <a:xfrm>
            <a:off x="4956156" y="4502552"/>
            <a:ext cx="3798164" cy="1756458"/>
          </a:xfrm>
          <a:prstGeom prst="rect">
            <a:avLst/>
          </a:prstGeom>
          <a:noFill/>
          <a:ln>
            <a:noFill/>
          </a:ln>
          <a:effectLst/>
        </p:spPr>
        <p:style>
          <a:lnRef idx="0">
            <a:scrgbClr r="0" g="0" b="0"/>
          </a:lnRef>
          <a:fillRef idx="0">
            <a:scrgbClr r="0" g="0" b="0"/>
          </a:fillRef>
          <a:effectRef idx="0">
            <a:scrgbClr r="0" g="0" b="0"/>
          </a:effectRef>
          <a:fontRef idx="minor"/>
        </p:style>
        <p:txBody>
          <a:bodyPr lIns="90000" tIns="45000" rIns="90000" bIns="45000"/>
          <a:lstStyle/>
          <a:p>
            <a:pPr marL="360">
              <a:buClr>
                <a:srgbClr val="1F4E79"/>
              </a:buClr>
            </a:pPr>
            <a:r>
              <a:rPr lang="pt-BR" sz="2400" b="1" spc="-1" dirty="0">
                <a:solidFill>
                  <a:srgbClr val="0070C0"/>
                </a:solidFill>
                <a:uFill>
                  <a:solidFill>
                    <a:srgbClr val="FFFFFF"/>
                  </a:solidFill>
                </a:uFill>
                <a:latin typeface="Calibri" panose="020F0502020204030204" pitchFamily="34" charset="0"/>
              </a:rPr>
              <a:t>OUVIDORIA</a:t>
            </a:r>
          </a:p>
          <a:p>
            <a:pPr marL="360">
              <a:buClr>
                <a:srgbClr val="1F4E79"/>
              </a:buClr>
            </a:pPr>
            <a:r>
              <a:rPr lang="pt-BR" b="1" u="sng" spc="-1" dirty="0">
                <a:solidFill>
                  <a:srgbClr val="1F4E79"/>
                </a:solidFill>
                <a:latin typeface="Calibri" panose="020F0502020204030204" pitchFamily="34" charset="0"/>
              </a:rPr>
              <a:t>Análise preliminar</a:t>
            </a:r>
            <a:r>
              <a:rPr lang="pt-BR" b="1" spc="-1" dirty="0">
                <a:solidFill>
                  <a:srgbClr val="1F4E79"/>
                </a:solidFill>
                <a:latin typeface="Calibri" panose="020F0502020204030204" pitchFamily="34" charset="0"/>
              </a:rPr>
              <a:t> </a:t>
            </a:r>
            <a:r>
              <a:rPr lang="pt-BR" b="1" spc="-1" dirty="0">
                <a:solidFill>
                  <a:srgbClr val="1F4E79"/>
                </a:solidFill>
                <a:uFill>
                  <a:solidFill>
                    <a:srgbClr val="FFFFFF"/>
                  </a:solidFill>
                </a:uFill>
                <a:latin typeface="Calibri" panose="020F0502020204030204" pitchFamily="34" charset="0"/>
              </a:rPr>
              <a:t>da denúncia</a:t>
            </a:r>
            <a:r>
              <a:rPr lang="pt-BR" spc="-1" dirty="0">
                <a:solidFill>
                  <a:srgbClr val="1F4E79"/>
                </a:solidFill>
                <a:uFill>
                  <a:solidFill>
                    <a:srgbClr val="FFFFFF"/>
                  </a:solidFill>
                </a:uFill>
                <a:latin typeface="Calibri" panose="020F0502020204030204" pitchFamily="34" charset="0"/>
              </a:rPr>
              <a:t>. Coleta da maior quantidade possível de elementos de convicção para formar juízo quanto à aptidão da denúncia para apuração</a:t>
            </a:r>
            <a:r>
              <a:rPr lang="pt-BR" spc="-1" dirty="0">
                <a:solidFill>
                  <a:srgbClr val="1F4E79"/>
                </a:solidFill>
                <a:uFill>
                  <a:solidFill>
                    <a:srgbClr val="FFFFFF"/>
                  </a:solidFill>
                </a:uFill>
                <a:latin typeface="Calibri"/>
              </a:rPr>
              <a:t>.</a:t>
            </a:r>
            <a:endParaRPr lang="pt-BR" spc="-1" dirty="0">
              <a:solidFill>
                <a:srgbClr val="000000"/>
              </a:solidFill>
              <a:uFill>
                <a:solidFill>
                  <a:srgbClr val="FFFFFF"/>
                </a:solidFill>
              </a:uFill>
              <a:latin typeface="Arial"/>
            </a:endParaRPr>
          </a:p>
        </p:txBody>
      </p:sp>
      <p:sp>
        <p:nvSpPr>
          <p:cNvPr id="18" name="CustomShape 3">
            <a:extLst>
              <a:ext uri="{FF2B5EF4-FFF2-40B4-BE49-F238E27FC236}">
                <a16:creationId xmlns:a16="http://schemas.microsoft.com/office/drawing/2014/main" id="{92AEEC3A-606B-411B-B2EB-F7AD70AB1E18}"/>
              </a:ext>
            </a:extLst>
          </p:cNvPr>
          <p:cNvSpPr/>
          <p:nvPr/>
        </p:nvSpPr>
        <p:spPr>
          <a:xfrm>
            <a:off x="6524264" y="2139869"/>
            <a:ext cx="3353635" cy="1756458"/>
          </a:xfrm>
          <a:prstGeom prst="rect">
            <a:avLst/>
          </a:prstGeom>
          <a:noFill/>
          <a:ln>
            <a:noFill/>
          </a:ln>
          <a:effectLst/>
        </p:spPr>
        <p:style>
          <a:lnRef idx="0">
            <a:scrgbClr r="0" g="0" b="0"/>
          </a:lnRef>
          <a:fillRef idx="0">
            <a:scrgbClr r="0" g="0" b="0"/>
          </a:fillRef>
          <a:effectRef idx="0">
            <a:scrgbClr r="0" g="0" b="0"/>
          </a:effectRef>
          <a:fontRef idx="minor"/>
        </p:style>
        <p:txBody>
          <a:bodyPr lIns="90000" tIns="45000" rIns="90000" bIns="45000"/>
          <a:lstStyle/>
          <a:p>
            <a:pPr marL="360" algn="ctr">
              <a:buClr>
                <a:srgbClr val="1F4E79"/>
              </a:buClr>
            </a:pPr>
            <a:r>
              <a:rPr lang="pt-BR" sz="2400" b="1" spc="-1" dirty="0">
                <a:solidFill>
                  <a:srgbClr val="0070C0"/>
                </a:solidFill>
                <a:uFill>
                  <a:solidFill>
                    <a:srgbClr val="FFFFFF"/>
                  </a:solidFill>
                </a:uFill>
                <a:latin typeface="Calibri" panose="020F0502020204030204" pitchFamily="34" charset="0"/>
              </a:rPr>
              <a:t>UNIDADE DE APURAÇÃO</a:t>
            </a:r>
          </a:p>
          <a:p>
            <a:pPr marL="360">
              <a:buClr>
                <a:srgbClr val="1F4E79"/>
              </a:buClr>
            </a:pPr>
            <a:r>
              <a:rPr lang="pt-BR" spc="-1" dirty="0">
                <a:solidFill>
                  <a:srgbClr val="1F4E79"/>
                </a:solidFill>
                <a:uFill>
                  <a:solidFill>
                    <a:srgbClr val="FFFFFF"/>
                  </a:solidFill>
                </a:uFill>
                <a:latin typeface="Calibri" panose="020F0502020204030204" pitchFamily="34" charset="0"/>
              </a:rPr>
              <a:t>Procedimentos de </a:t>
            </a:r>
            <a:r>
              <a:rPr lang="pt-BR" b="1" spc="-1" dirty="0">
                <a:solidFill>
                  <a:srgbClr val="1F4E79"/>
                </a:solidFill>
                <a:uFill>
                  <a:solidFill>
                    <a:srgbClr val="FFFFFF"/>
                  </a:solidFill>
                </a:uFill>
                <a:latin typeface="Calibri" panose="020F0502020204030204" pitchFamily="34" charset="0"/>
              </a:rPr>
              <a:t>juízo de admissibilidade ou investigação preliminar</a:t>
            </a:r>
            <a:r>
              <a:rPr lang="pt-BR" spc="-1" dirty="0">
                <a:solidFill>
                  <a:srgbClr val="1F4E79"/>
                </a:solidFill>
                <a:uFill>
                  <a:solidFill>
                    <a:srgbClr val="FFFFFF"/>
                  </a:solidFill>
                </a:uFill>
                <a:latin typeface="Calibri" panose="020F0502020204030204" pitchFamily="34" charset="0"/>
              </a:rPr>
              <a:t>, diferente da análise preliminar da ouvidoria.</a:t>
            </a:r>
            <a:endParaRPr lang="pt-BR" spc="-1" dirty="0">
              <a:solidFill>
                <a:srgbClr val="000000"/>
              </a:solidFill>
              <a:uFill>
                <a:solidFill>
                  <a:srgbClr val="FFFFFF"/>
                </a:solidFill>
              </a:uFill>
              <a:latin typeface="Arial"/>
            </a:endParaRPr>
          </a:p>
        </p:txBody>
      </p:sp>
      <p:pic>
        <p:nvPicPr>
          <p:cNvPr id="3" name="Gráfico 2" descr="Filtrar">
            <a:extLst>
              <a:ext uri="{FF2B5EF4-FFF2-40B4-BE49-F238E27FC236}">
                <a16:creationId xmlns:a16="http://schemas.microsoft.com/office/drawing/2014/main" id="{474FA2AD-FA45-4D7F-BCD6-0631C17F09B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67873" y="5090727"/>
            <a:ext cx="914400" cy="914400"/>
          </a:xfrm>
          <a:prstGeom prst="rect">
            <a:avLst/>
          </a:prstGeom>
        </p:spPr>
      </p:pic>
    </p:spTree>
    <p:extLst>
      <p:ext uri="{BB962C8B-B14F-4D97-AF65-F5344CB8AC3E}">
        <p14:creationId xmlns:p14="http://schemas.microsoft.com/office/powerpoint/2010/main" val="86631075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9" name="TextShape 2">
            <a:extLst>
              <a:ext uri="{FF2B5EF4-FFF2-40B4-BE49-F238E27FC236}">
                <a16:creationId xmlns:a16="http://schemas.microsoft.com/office/drawing/2014/main" id="{A7A4B997-284A-49CF-A908-B58D5876F009}"/>
              </a:ext>
            </a:extLst>
          </p:cNvPr>
          <p:cNvGraphicFramePr/>
          <p:nvPr>
            <p:extLst>
              <p:ext uri="{D42A27DB-BD31-4B8C-83A1-F6EECF244321}">
                <p14:modId xmlns:p14="http://schemas.microsoft.com/office/powerpoint/2010/main" val="29039425"/>
              </p:ext>
            </p:extLst>
          </p:nvPr>
        </p:nvGraphicFramePr>
        <p:xfrm>
          <a:off x="1524000" y="2494843"/>
          <a:ext cx="9144000" cy="4047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Shape 1">
            <a:extLst>
              <a:ext uri="{FF2B5EF4-FFF2-40B4-BE49-F238E27FC236}">
                <a16:creationId xmlns:a16="http://schemas.microsoft.com/office/drawing/2014/main" id="{58E7B20C-7EC9-42E7-BD5E-70D2BB743FDF}"/>
              </a:ext>
            </a:extLst>
          </p:cNvPr>
          <p:cNvSpPr txBox="1"/>
          <p:nvPr/>
        </p:nvSpPr>
        <p:spPr>
          <a:xfrm>
            <a:off x="0" y="1160519"/>
            <a:ext cx="3565003" cy="35013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Ouvidoria x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unidade</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de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apuração</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4" name="TextShape 1">
            <a:extLst>
              <a:ext uri="{FF2B5EF4-FFF2-40B4-BE49-F238E27FC236}">
                <a16:creationId xmlns:a16="http://schemas.microsoft.com/office/drawing/2014/main" id="{AB5BAD19-395E-4713-AF75-EDF891E71065}"/>
              </a:ext>
            </a:extLst>
          </p:cNvPr>
          <p:cNvSpPr txBox="1"/>
          <p:nvPr/>
        </p:nvSpPr>
        <p:spPr>
          <a:xfrm>
            <a:off x="2429933" y="1997016"/>
            <a:ext cx="7332133" cy="350135"/>
          </a:xfrm>
          <a:prstGeom prst="rect">
            <a:avLst/>
          </a:prstGeom>
          <a:solidFill>
            <a:schemeClr val="bg1"/>
          </a:solidFill>
          <a:ln>
            <a:noFill/>
          </a:ln>
        </p:spPr>
        <p:txBody>
          <a:bodyPr anchor="b"/>
          <a:lstStyle/>
          <a:p>
            <a:pPr>
              <a:lnSpc>
                <a:spcPct val="100000"/>
              </a:lnSpc>
            </a:pPr>
            <a:r>
              <a:rPr lang="en-US" sz="2000" b="1" spc="-1" dirty="0">
                <a:solidFill>
                  <a:srgbClr val="002060"/>
                </a:solidFill>
                <a:uFill>
                  <a:solidFill>
                    <a:srgbClr val="FFFFFF"/>
                  </a:solidFill>
                </a:uFill>
                <a:latin typeface="Calibri" panose="020F0502020204030204" pitchFamily="34" charset="0"/>
                <a:cs typeface="Calibri" panose="020F0502020204030204" pitchFamily="34" charset="0"/>
              </a:rPr>
              <a:t>NA UNIDADE DE OUVIDORIA É REALIZADA A ANÁLISE PRELIMINAR</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TextShape 2"/>
          <p:cNvSpPr txBox="1"/>
          <p:nvPr/>
        </p:nvSpPr>
        <p:spPr>
          <a:xfrm>
            <a:off x="5949835" y="1301400"/>
            <a:ext cx="4876209" cy="1159578"/>
          </a:xfrm>
          <a:prstGeom prst="rect">
            <a:avLst/>
          </a:prstGeom>
          <a:noFill/>
          <a:ln>
            <a:noFill/>
          </a:ln>
        </p:spPr>
        <p:txBody>
          <a:bodyPr/>
          <a:lstStyle/>
          <a:p>
            <a:pPr marL="360" algn="just">
              <a:spcBef>
                <a:spcPts val="1001"/>
              </a:spcBef>
              <a:buClr>
                <a:srgbClr val="1F4E79"/>
              </a:buClr>
            </a:pPr>
            <a:r>
              <a:rPr lang="pt-BR" sz="2400" b="1" spc="-1" dirty="0">
                <a:solidFill>
                  <a:srgbClr val="1F4E79"/>
                </a:solidFill>
                <a:uFill>
                  <a:solidFill>
                    <a:srgbClr val="FFFFFF"/>
                  </a:solidFill>
                </a:uFill>
              </a:rPr>
              <a:t>O encaminhamento vai depender da </a:t>
            </a:r>
          </a:p>
          <a:p>
            <a:pPr marL="360" algn="just">
              <a:spcBef>
                <a:spcPts val="1001"/>
              </a:spcBef>
              <a:buClr>
                <a:srgbClr val="1F4E79"/>
              </a:buClr>
            </a:pPr>
            <a:r>
              <a:rPr lang="pt-BR" sz="2400" b="1" spc="-1" dirty="0">
                <a:solidFill>
                  <a:srgbClr val="1F4E79"/>
                </a:solidFill>
                <a:effectLst>
                  <a:outerShdw blurRad="38100" dist="38100" dir="2700000" algn="tl">
                    <a:srgbClr val="000000">
                      <a:alpha val="43137"/>
                    </a:srgbClr>
                  </a:outerShdw>
                </a:effectLst>
                <a:uFill>
                  <a:solidFill>
                    <a:srgbClr val="FFFFFF"/>
                  </a:solidFill>
                </a:uFill>
              </a:rPr>
              <a:t>‘natureza do objeto’ </a:t>
            </a:r>
            <a:r>
              <a:rPr lang="pt-BR" sz="2400" b="1" spc="-1" dirty="0">
                <a:solidFill>
                  <a:srgbClr val="1F4E79"/>
                </a:solidFill>
                <a:uFill>
                  <a:solidFill>
                    <a:srgbClr val="FFFFFF"/>
                  </a:solidFill>
                </a:uFill>
              </a:rPr>
              <a:t>da denúncia</a:t>
            </a:r>
            <a:endParaRPr lang="pt-BR" sz="2400" b="1" spc="-1" dirty="0">
              <a:solidFill>
                <a:srgbClr val="000000"/>
              </a:solidFill>
              <a:uFill>
                <a:solidFill>
                  <a:srgbClr val="FFFFFF"/>
                </a:solidFill>
              </a:uFill>
            </a:endParaRPr>
          </a:p>
          <a:p>
            <a:pPr marL="360" algn="just">
              <a:spcBef>
                <a:spcPts val="1001"/>
              </a:spcBef>
              <a:buClr>
                <a:srgbClr val="1F4E79"/>
              </a:buClr>
            </a:pPr>
            <a:endParaRPr lang="pt-BR" sz="2400" dirty="0">
              <a:solidFill>
                <a:schemeClr val="accent1">
                  <a:lumMod val="75000"/>
                </a:schemeClr>
              </a:solidFill>
              <a:latin typeface="Calibri" panose="020F0502020204030204" pitchFamily="34" charset="0"/>
              <a:cs typeface="Calibri" panose="020F0502020204030204" pitchFamily="34" charset="0"/>
            </a:endParaRPr>
          </a:p>
        </p:txBody>
      </p:sp>
      <p:sp>
        <p:nvSpPr>
          <p:cNvPr id="4" name="TextShape 1">
            <a:extLst>
              <a:ext uri="{FF2B5EF4-FFF2-40B4-BE49-F238E27FC236}">
                <a16:creationId xmlns:a16="http://schemas.microsoft.com/office/drawing/2014/main" id="{CA43FFAD-3392-4D41-952E-1B0374161162}"/>
              </a:ext>
            </a:extLst>
          </p:cNvPr>
          <p:cNvSpPr txBox="1"/>
          <p:nvPr/>
        </p:nvSpPr>
        <p:spPr>
          <a:xfrm>
            <a:off x="0" y="1128364"/>
            <a:ext cx="2325511" cy="361507"/>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UNIDADE DE APURAÇÃO</a:t>
            </a:r>
          </a:p>
        </p:txBody>
      </p:sp>
      <p:sp>
        <p:nvSpPr>
          <p:cNvPr id="5" name="TextShape 2">
            <a:extLst>
              <a:ext uri="{FF2B5EF4-FFF2-40B4-BE49-F238E27FC236}">
                <a16:creationId xmlns:a16="http://schemas.microsoft.com/office/drawing/2014/main" id="{BA3877CF-C528-4867-991F-E723F1E2C868}"/>
              </a:ext>
            </a:extLst>
          </p:cNvPr>
          <p:cNvSpPr txBox="1"/>
          <p:nvPr/>
        </p:nvSpPr>
        <p:spPr>
          <a:xfrm>
            <a:off x="405638" y="2067539"/>
            <a:ext cx="3803254" cy="1781972"/>
          </a:xfrm>
          <a:prstGeom prst="rect">
            <a:avLst/>
          </a:prstGeom>
          <a:ln/>
        </p:spPr>
        <p:style>
          <a:lnRef idx="2">
            <a:schemeClr val="accent5"/>
          </a:lnRef>
          <a:fillRef idx="1">
            <a:schemeClr val="lt1"/>
          </a:fillRef>
          <a:effectRef idx="0">
            <a:schemeClr val="accent5"/>
          </a:effectRef>
          <a:fontRef idx="minor">
            <a:schemeClr val="dk1"/>
          </a:fontRef>
        </p:style>
        <p:txBody>
          <a:bodyPr/>
          <a:lstStyle/>
          <a:p>
            <a:pPr algn="just">
              <a:spcBef>
                <a:spcPts val="751"/>
              </a:spcBef>
            </a:pPr>
            <a:r>
              <a:rPr lang="pt-BR" sz="1600" spc="-1" dirty="0">
                <a:solidFill>
                  <a:srgbClr val="1F4E79"/>
                </a:solidFill>
                <a:uFill>
                  <a:solidFill>
                    <a:srgbClr val="FFFFFF"/>
                  </a:solidFill>
                </a:uFill>
              </a:rPr>
              <a:t>Lembrando...</a:t>
            </a:r>
          </a:p>
          <a:p>
            <a:pPr marL="342900" indent="-342900" algn="just">
              <a:spcBef>
                <a:spcPts val="751"/>
              </a:spcBef>
              <a:buFont typeface="Wingdings" panose="05000000000000000000" pitchFamily="2" charset="2"/>
              <a:buChar char="ü"/>
            </a:pPr>
            <a:r>
              <a:rPr lang="pt-BR" sz="1600" spc="-1" dirty="0">
                <a:solidFill>
                  <a:srgbClr val="1F4E79"/>
                </a:solidFill>
                <a:uFill>
                  <a:solidFill>
                    <a:srgbClr val="FFFFFF"/>
                  </a:solidFill>
                </a:uFill>
              </a:rPr>
              <a:t>O ilícito pode ser nas esferas: </a:t>
            </a:r>
            <a:r>
              <a:rPr lang="pt-BR" sz="1600" b="1" spc="-1" dirty="0">
                <a:solidFill>
                  <a:srgbClr val="FF0000"/>
                </a:solidFill>
                <a:uFill>
                  <a:solidFill>
                    <a:srgbClr val="FFFFFF"/>
                  </a:solidFill>
                </a:uFill>
              </a:rPr>
              <a:t>administrativa</a:t>
            </a:r>
            <a:r>
              <a:rPr lang="pt-BR" sz="1600" spc="-1" dirty="0">
                <a:solidFill>
                  <a:srgbClr val="1F4E79"/>
                </a:solidFill>
                <a:uFill>
                  <a:solidFill>
                    <a:srgbClr val="FFFFFF"/>
                  </a:solidFill>
                </a:uFill>
              </a:rPr>
              <a:t>; </a:t>
            </a:r>
            <a:r>
              <a:rPr lang="pt-BR" sz="1600" b="1" spc="-1" dirty="0">
                <a:solidFill>
                  <a:srgbClr val="FF0000"/>
                </a:solidFill>
                <a:uFill>
                  <a:solidFill>
                    <a:srgbClr val="FFFFFF"/>
                  </a:solidFill>
                </a:uFill>
              </a:rPr>
              <a:t>cível</a:t>
            </a:r>
            <a:r>
              <a:rPr lang="pt-BR" sz="1600" spc="-1" dirty="0">
                <a:solidFill>
                  <a:srgbClr val="1F4E79"/>
                </a:solidFill>
                <a:uFill>
                  <a:solidFill>
                    <a:srgbClr val="FFFFFF"/>
                  </a:solidFill>
                </a:uFill>
              </a:rPr>
              <a:t>; </a:t>
            </a:r>
            <a:r>
              <a:rPr lang="pt-BR" sz="1600" b="1" spc="-1" dirty="0">
                <a:solidFill>
                  <a:srgbClr val="FF0000"/>
                </a:solidFill>
                <a:uFill>
                  <a:solidFill>
                    <a:srgbClr val="FFFFFF"/>
                  </a:solidFill>
                </a:uFill>
              </a:rPr>
              <a:t>ética</a:t>
            </a:r>
            <a:r>
              <a:rPr lang="pt-BR" sz="1600" spc="-1" dirty="0">
                <a:solidFill>
                  <a:srgbClr val="1F4E79"/>
                </a:solidFill>
                <a:uFill>
                  <a:solidFill>
                    <a:srgbClr val="FFFFFF"/>
                  </a:solidFill>
                </a:uFill>
              </a:rPr>
              <a:t> ou </a:t>
            </a:r>
            <a:r>
              <a:rPr lang="pt-BR" sz="1600" b="1" spc="-1" dirty="0">
                <a:solidFill>
                  <a:srgbClr val="FF0000"/>
                </a:solidFill>
                <a:uFill>
                  <a:solidFill>
                    <a:srgbClr val="FFFFFF"/>
                  </a:solidFill>
                </a:uFill>
              </a:rPr>
              <a:t>penal</a:t>
            </a:r>
            <a:r>
              <a:rPr lang="pt-BR" sz="1600" spc="-1" dirty="0">
                <a:solidFill>
                  <a:srgbClr val="1F4E79"/>
                </a:solidFill>
                <a:uFill>
                  <a:solidFill>
                    <a:srgbClr val="FFFFFF"/>
                  </a:solidFill>
                </a:uFill>
              </a:rPr>
              <a:t>. </a:t>
            </a:r>
          </a:p>
          <a:p>
            <a:pPr marL="342900" indent="-342900" algn="just">
              <a:spcBef>
                <a:spcPts val="751"/>
              </a:spcBef>
              <a:buFont typeface="Wingdings" panose="05000000000000000000" pitchFamily="2" charset="2"/>
              <a:buChar char="ü"/>
            </a:pPr>
            <a:r>
              <a:rPr lang="pt-BR" sz="1600" spc="-1" dirty="0">
                <a:solidFill>
                  <a:srgbClr val="1F4E79"/>
                </a:solidFill>
                <a:uFill>
                  <a:solidFill>
                    <a:srgbClr val="FFFFFF"/>
                  </a:solidFill>
                </a:uFill>
              </a:rPr>
              <a:t>São esferas independentes e todas podem ser acionadas ao mesmo tempo.</a:t>
            </a:r>
          </a:p>
          <a:p>
            <a:pPr algn="just">
              <a:lnSpc>
                <a:spcPct val="150000"/>
              </a:lnSpc>
              <a:spcBef>
                <a:spcPts val="1800"/>
              </a:spcBef>
            </a:pPr>
            <a:endParaRPr lang="pt-BR" sz="2400" spc="-1" dirty="0">
              <a:solidFill>
                <a:srgbClr val="1F4E79"/>
              </a:solidFill>
              <a:uFill>
                <a:solidFill>
                  <a:srgbClr val="FFFFFF"/>
                </a:solidFill>
              </a:uFill>
              <a:latin typeface="Calibri"/>
            </a:endParaRPr>
          </a:p>
        </p:txBody>
      </p:sp>
      <p:sp>
        <p:nvSpPr>
          <p:cNvPr id="6" name="TextShape 2">
            <a:extLst>
              <a:ext uri="{FF2B5EF4-FFF2-40B4-BE49-F238E27FC236}">
                <a16:creationId xmlns:a16="http://schemas.microsoft.com/office/drawing/2014/main" id="{60CAB77D-71E8-4828-B0C2-FE94331308AE}"/>
              </a:ext>
            </a:extLst>
          </p:cNvPr>
          <p:cNvSpPr txBox="1"/>
          <p:nvPr/>
        </p:nvSpPr>
        <p:spPr>
          <a:xfrm>
            <a:off x="798159" y="4776908"/>
            <a:ext cx="10595682" cy="1951270"/>
          </a:xfrm>
          <a:prstGeom prst="rect">
            <a:avLst/>
          </a:prstGeom>
          <a:ln/>
        </p:spPr>
        <p:style>
          <a:lnRef idx="2">
            <a:schemeClr val="accent5"/>
          </a:lnRef>
          <a:fillRef idx="1">
            <a:schemeClr val="lt1"/>
          </a:fillRef>
          <a:effectRef idx="0">
            <a:schemeClr val="accent5"/>
          </a:effectRef>
          <a:fontRef idx="minor">
            <a:schemeClr val="dk1"/>
          </a:fontRef>
        </p:style>
        <p:txBody>
          <a:bodyPr/>
          <a:lstStyle/>
          <a:p>
            <a:pPr marL="342900" indent="-342900" algn="just">
              <a:spcBef>
                <a:spcPts val="751"/>
              </a:spcBef>
              <a:buFont typeface="Wingdings" panose="05000000000000000000" pitchFamily="2" charset="2"/>
              <a:buChar char="ü"/>
            </a:pPr>
            <a:r>
              <a:rPr lang="pt-BR" sz="2000" b="1" spc="-1" dirty="0">
                <a:solidFill>
                  <a:srgbClr val="002060"/>
                </a:solidFill>
                <a:uFill>
                  <a:solidFill>
                    <a:srgbClr val="FFFFFF"/>
                  </a:solidFill>
                </a:uFill>
              </a:rPr>
              <a:t>Administrativa</a:t>
            </a:r>
            <a:r>
              <a:rPr lang="pt-BR" sz="2000" spc="-1" dirty="0">
                <a:solidFill>
                  <a:srgbClr val="002060"/>
                </a:solidFill>
                <a:uFill>
                  <a:solidFill>
                    <a:srgbClr val="FFFFFF"/>
                  </a:solidFill>
                </a:uFill>
              </a:rPr>
              <a:t> – auditoria ou corregedoria.</a:t>
            </a:r>
          </a:p>
          <a:p>
            <a:pPr marL="342900" indent="-342900" algn="just">
              <a:spcBef>
                <a:spcPts val="751"/>
              </a:spcBef>
              <a:buFont typeface="Wingdings" panose="05000000000000000000" pitchFamily="2" charset="2"/>
              <a:buChar char="ü"/>
            </a:pPr>
            <a:r>
              <a:rPr lang="pt-BR" sz="2000" b="1" spc="-1" dirty="0">
                <a:solidFill>
                  <a:srgbClr val="002060"/>
                </a:solidFill>
                <a:uFill>
                  <a:solidFill>
                    <a:srgbClr val="FFFFFF"/>
                  </a:solidFill>
                </a:uFill>
              </a:rPr>
              <a:t>Cível – </a:t>
            </a:r>
            <a:r>
              <a:rPr lang="pt-BR" sz="2000" spc="-1" dirty="0">
                <a:solidFill>
                  <a:srgbClr val="002060"/>
                </a:solidFill>
                <a:uFill>
                  <a:solidFill>
                    <a:srgbClr val="FFFFFF"/>
                  </a:solidFill>
                </a:uFill>
              </a:rPr>
              <a:t>auditoria, corregedoria [ consultoria jurídica (demanda Judiciário)].</a:t>
            </a:r>
          </a:p>
          <a:p>
            <a:pPr marL="342900" indent="-342900" algn="just">
              <a:spcBef>
                <a:spcPts val="751"/>
              </a:spcBef>
              <a:buFont typeface="Wingdings" panose="05000000000000000000" pitchFamily="2" charset="2"/>
              <a:buChar char="ü"/>
            </a:pPr>
            <a:r>
              <a:rPr lang="pt-BR" sz="2000" b="1" spc="-1" dirty="0">
                <a:solidFill>
                  <a:srgbClr val="002060"/>
                </a:solidFill>
                <a:uFill>
                  <a:solidFill>
                    <a:srgbClr val="FFFFFF"/>
                  </a:solidFill>
                </a:uFill>
              </a:rPr>
              <a:t>Ética – </a:t>
            </a:r>
            <a:r>
              <a:rPr lang="pt-BR" sz="2000" spc="-1" dirty="0">
                <a:solidFill>
                  <a:srgbClr val="002060"/>
                </a:solidFill>
                <a:uFill>
                  <a:solidFill>
                    <a:srgbClr val="FFFFFF"/>
                  </a:solidFill>
                </a:uFill>
              </a:rPr>
              <a:t>comissão de ética (institucional ou Com. Ética da Pres. da República).</a:t>
            </a:r>
          </a:p>
          <a:p>
            <a:pPr marL="342900" indent="-342900" algn="just">
              <a:spcBef>
                <a:spcPts val="751"/>
              </a:spcBef>
              <a:buFont typeface="Wingdings" panose="05000000000000000000" pitchFamily="2" charset="2"/>
              <a:buChar char="ü"/>
            </a:pPr>
            <a:r>
              <a:rPr lang="pt-BR" sz="2000" b="1" spc="-1" dirty="0">
                <a:solidFill>
                  <a:srgbClr val="002060"/>
                </a:solidFill>
                <a:uFill>
                  <a:solidFill>
                    <a:srgbClr val="FFFFFF"/>
                  </a:solidFill>
                </a:uFill>
              </a:rPr>
              <a:t>Penal – </a:t>
            </a:r>
            <a:r>
              <a:rPr lang="pt-BR" sz="2000" spc="-1" dirty="0">
                <a:solidFill>
                  <a:srgbClr val="002060"/>
                </a:solidFill>
                <a:uFill>
                  <a:solidFill>
                    <a:srgbClr val="FFFFFF"/>
                  </a:solidFill>
                </a:uFill>
              </a:rPr>
              <a:t>corregedoria, Minº Público [consultoria jurídica (demanda Minº Público ou até Judiciário)].</a:t>
            </a:r>
          </a:p>
          <a:p>
            <a:pPr algn="just">
              <a:lnSpc>
                <a:spcPct val="150000"/>
              </a:lnSpc>
              <a:spcBef>
                <a:spcPts val="1800"/>
              </a:spcBef>
            </a:pPr>
            <a:endParaRPr lang="pt-BR" sz="2400" spc="-1" dirty="0">
              <a:solidFill>
                <a:srgbClr val="1F4E79"/>
              </a:solidFill>
              <a:uFill>
                <a:solidFill>
                  <a:srgbClr val="FFFFFF"/>
                </a:solidFill>
              </a:uFill>
              <a:latin typeface="Calibri"/>
            </a:endParaRPr>
          </a:p>
        </p:txBody>
      </p:sp>
      <p:sp>
        <p:nvSpPr>
          <p:cNvPr id="7" name="TextShape 2">
            <a:extLst>
              <a:ext uri="{FF2B5EF4-FFF2-40B4-BE49-F238E27FC236}">
                <a16:creationId xmlns:a16="http://schemas.microsoft.com/office/drawing/2014/main" id="{8E9FF5E4-0E79-4D1B-92A6-64ACC27615EF}"/>
              </a:ext>
            </a:extLst>
          </p:cNvPr>
          <p:cNvSpPr txBox="1"/>
          <p:nvPr/>
        </p:nvSpPr>
        <p:spPr>
          <a:xfrm>
            <a:off x="4607729" y="3128959"/>
            <a:ext cx="7178633" cy="979968"/>
          </a:xfrm>
          <a:prstGeom prst="rect">
            <a:avLst/>
          </a:prstGeom>
          <a:ln/>
        </p:spPr>
        <p:style>
          <a:lnRef idx="2">
            <a:schemeClr val="accent5"/>
          </a:lnRef>
          <a:fillRef idx="1">
            <a:schemeClr val="lt1"/>
          </a:fillRef>
          <a:effectRef idx="0">
            <a:schemeClr val="accent5"/>
          </a:effectRef>
          <a:fontRef idx="minor">
            <a:schemeClr val="dk1"/>
          </a:fontRef>
        </p:style>
        <p:txBody>
          <a:bodyPr/>
          <a:lstStyle/>
          <a:p>
            <a:pPr marL="342900" indent="-342900" algn="just">
              <a:spcBef>
                <a:spcPts val="751"/>
              </a:spcBef>
              <a:buFont typeface="Wingdings" panose="05000000000000000000" pitchFamily="2" charset="2"/>
              <a:buChar char="ü"/>
            </a:pPr>
            <a:r>
              <a:rPr lang="pt-BR" sz="2000" spc="-1" dirty="0">
                <a:solidFill>
                  <a:srgbClr val="1F4E79"/>
                </a:solidFill>
                <a:uFill>
                  <a:solidFill>
                    <a:srgbClr val="FFFFFF"/>
                  </a:solidFill>
                </a:uFill>
              </a:rPr>
              <a:t>Em regra, no Executivo, a denúncia é encaminhada para unidades interna de apuração, que em sentido amplo são: </a:t>
            </a:r>
            <a:r>
              <a:rPr lang="pt-BR" sz="2000" spc="-1" dirty="0">
                <a:solidFill>
                  <a:srgbClr val="FF0000"/>
                </a:solidFill>
                <a:uFill>
                  <a:solidFill>
                    <a:srgbClr val="FFFFFF"/>
                  </a:solidFill>
                </a:uFill>
              </a:rPr>
              <a:t>auditoria</a:t>
            </a:r>
            <a:r>
              <a:rPr lang="pt-BR" sz="2000" spc="-1" dirty="0">
                <a:solidFill>
                  <a:srgbClr val="1F4E79"/>
                </a:solidFill>
                <a:uFill>
                  <a:solidFill>
                    <a:srgbClr val="FFFFFF"/>
                  </a:solidFill>
                </a:uFill>
              </a:rPr>
              <a:t>, </a:t>
            </a:r>
            <a:r>
              <a:rPr lang="pt-BR" sz="2000" spc="-1" dirty="0">
                <a:solidFill>
                  <a:srgbClr val="FF0000"/>
                </a:solidFill>
                <a:uFill>
                  <a:solidFill>
                    <a:srgbClr val="FFFFFF"/>
                  </a:solidFill>
                </a:uFill>
              </a:rPr>
              <a:t>comissão de ética</a:t>
            </a:r>
            <a:r>
              <a:rPr lang="pt-BR" sz="2000" spc="-1" dirty="0">
                <a:solidFill>
                  <a:srgbClr val="1F4E79"/>
                </a:solidFill>
                <a:uFill>
                  <a:solidFill>
                    <a:srgbClr val="FFFFFF"/>
                  </a:solidFill>
                </a:uFill>
              </a:rPr>
              <a:t> e </a:t>
            </a:r>
            <a:r>
              <a:rPr lang="pt-BR" sz="2000" spc="-1" dirty="0">
                <a:solidFill>
                  <a:srgbClr val="FF0000"/>
                </a:solidFill>
                <a:uFill>
                  <a:solidFill>
                    <a:srgbClr val="FFFFFF"/>
                  </a:solidFill>
                </a:uFill>
              </a:rPr>
              <a:t>corregedoria</a:t>
            </a:r>
            <a:r>
              <a:rPr lang="pt-BR" sz="2000" spc="-1" dirty="0">
                <a:solidFill>
                  <a:srgbClr val="1F4E79"/>
                </a:solidFill>
                <a:uFill>
                  <a:solidFill>
                    <a:srgbClr val="FFFFFF"/>
                  </a:solidFill>
                </a:uFill>
              </a:rPr>
              <a:t>.</a:t>
            </a:r>
            <a:endParaRPr lang="pt-BR" sz="2400" spc="-1" dirty="0">
              <a:solidFill>
                <a:srgbClr val="1F4E79"/>
              </a:solidFill>
              <a:uFill>
                <a:solidFill>
                  <a:srgbClr val="FFFFFF"/>
                </a:solidFill>
              </a:uFill>
              <a:latin typeface="Calibri"/>
            </a:endParaRPr>
          </a:p>
        </p:txBody>
      </p:sp>
      <p:pic>
        <p:nvPicPr>
          <p:cNvPr id="8" name="Gráfico 7" descr="Lupa">
            <a:extLst>
              <a:ext uri="{FF2B5EF4-FFF2-40B4-BE49-F238E27FC236}">
                <a16:creationId xmlns:a16="http://schemas.microsoft.com/office/drawing/2014/main" id="{499E0B0C-A572-4007-BFD9-84149F586B3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405638" y="4108927"/>
            <a:ext cx="1065743" cy="979968"/>
          </a:xfrm>
          <a:prstGeom prst="rect">
            <a:avLst/>
          </a:prstGeom>
        </p:spPr>
      </p:pic>
      <p:sp>
        <p:nvSpPr>
          <p:cNvPr id="2" name="CaixaDeTexto 1">
            <a:extLst>
              <a:ext uri="{FF2B5EF4-FFF2-40B4-BE49-F238E27FC236}">
                <a16:creationId xmlns:a16="http://schemas.microsoft.com/office/drawing/2014/main" id="{0B412354-E39E-497A-AF05-961126C85040}"/>
              </a:ext>
            </a:extLst>
          </p:cNvPr>
          <p:cNvSpPr txBox="1"/>
          <p:nvPr/>
        </p:nvSpPr>
        <p:spPr>
          <a:xfrm>
            <a:off x="1471381" y="4339065"/>
            <a:ext cx="1531463" cy="400110"/>
          </a:xfrm>
          <a:prstGeom prst="rect">
            <a:avLst/>
          </a:prstGeom>
          <a:noFill/>
        </p:spPr>
        <p:txBody>
          <a:bodyPr wrap="square" rtlCol="0">
            <a:spAutoFit/>
          </a:bodyPr>
          <a:lstStyle/>
          <a:p>
            <a:r>
              <a:rPr lang="pt-BR" sz="2000" b="1" dirty="0">
                <a:solidFill>
                  <a:srgbClr val="002060"/>
                </a:solidFill>
                <a:effectLst>
                  <a:outerShdw blurRad="38100" dist="38100" dir="2700000" algn="tl">
                    <a:srgbClr val="000000">
                      <a:alpha val="43137"/>
                    </a:srgbClr>
                  </a:outerShdw>
                </a:effectLst>
              </a:rPr>
              <a:t>Em regra...</a:t>
            </a:r>
          </a:p>
        </p:txBody>
      </p:sp>
    </p:spTree>
    <p:extLst>
      <p:ext uri="{BB962C8B-B14F-4D97-AF65-F5344CB8AC3E}">
        <p14:creationId xmlns:p14="http://schemas.microsoft.com/office/powerpoint/2010/main" val="336214752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a 3">
            <a:extLst>
              <a:ext uri="{FF2B5EF4-FFF2-40B4-BE49-F238E27FC236}">
                <a16:creationId xmlns:a16="http://schemas.microsoft.com/office/drawing/2014/main" id="{1B53613E-0EF0-45C2-A97C-21876B34F788}"/>
              </a:ext>
            </a:extLst>
          </p:cNvPr>
          <p:cNvGraphicFramePr>
            <a:graphicFrameLocks noGrp="1"/>
          </p:cNvGraphicFramePr>
          <p:nvPr>
            <p:extLst>
              <p:ext uri="{D42A27DB-BD31-4B8C-83A1-F6EECF244321}">
                <p14:modId xmlns:p14="http://schemas.microsoft.com/office/powerpoint/2010/main" val="4181915494"/>
              </p:ext>
            </p:extLst>
          </p:nvPr>
        </p:nvGraphicFramePr>
        <p:xfrm>
          <a:off x="809560" y="1595416"/>
          <a:ext cx="5008550" cy="4998720"/>
        </p:xfrm>
        <a:graphic>
          <a:graphicData uri="http://schemas.openxmlformats.org/drawingml/2006/table">
            <a:tbl>
              <a:tblPr firstRow="1" bandRow="1">
                <a:tableStyleId>{5C22544A-7EE6-4342-B048-85BDC9FD1C3A}</a:tableStyleId>
              </a:tblPr>
              <a:tblGrid>
                <a:gridCol w="5008550">
                  <a:extLst>
                    <a:ext uri="{9D8B030D-6E8A-4147-A177-3AD203B41FA5}">
                      <a16:colId xmlns:a16="http://schemas.microsoft.com/office/drawing/2014/main" val="2826295103"/>
                    </a:ext>
                  </a:extLst>
                </a:gridCol>
              </a:tblGrid>
              <a:tr h="357692">
                <a:tc>
                  <a:txBody>
                    <a:bodyPr/>
                    <a:lstStyle/>
                    <a:p>
                      <a:pPr algn="ctr"/>
                      <a:r>
                        <a:rPr lang="pt-BR" sz="1600" dirty="0">
                          <a:latin typeface="Calibri" panose="020F0502020204030204" pitchFamily="34" charset="0"/>
                        </a:rPr>
                        <a:t>UNIDADES INTERNAS</a:t>
                      </a:r>
                    </a:p>
                  </a:txBody>
                  <a:tcPr/>
                </a:tc>
                <a:extLst>
                  <a:ext uri="{0D108BD9-81ED-4DB2-BD59-A6C34878D82A}">
                    <a16:rowId xmlns:a16="http://schemas.microsoft.com/office/drawing/2014/main" val="1426518521"/>
                  </a:ext>
                </a:extLst>
              </a:tr>
              <a:tr h="2050401">
                <a:tc>
                  <a:txBody>
                    <a:bodyPr/>
                    <a:lstStyle/>
                    <a:p>
                      <a:pPr algn="just"/>
                      <a:r>
                        <a:rPr lang="pt-BR" sz="1600" b="1" dirty="0">
                          <a:latin typeface="Calibri" panose="020F0502020204030204" pitchFamily="34" charset="0"/>
                        </a:rPr>
                        <a:t>AUDITORIA INTERNA </a:t>
                      </a:r>
                      <a:r>
                        <a:rPr lang="pt-BR" sz="1600" dirty="0">
                          <a:latin typeface="Calibri" panose="020F0502020204030204" pitchFamily="34" charset="0"/>
                        </a:rPr>
                        <a:t>- </a:t>
                      </a:r>
                      <a:r>
                        <a:rPr lang="pt-BR" sz="1600" b="0" strike="noStrike" spc="-1" dirty="0">
                          <a:solidFill>
                            <a:srgbClr val="1F4E79"/>
                          </a:solidFill>
                          <a:uFill>
                            <a:solidFill>
                              <a:srgbClr val="FFFFFF"/>
                            </a:solidFill>
                          </a:uFill>
                          <a:latin typeface="Calibri"/>
                        </a:rPr>
                        <a:t>atividade independente e objetiva de avaliação e de consultoria, desenhada para adicionar valor e melhorar as operações de uma organização. Realiza o exame independente e objetivo de uma situação ou condição, em confronto com um critério ou padrão preestabelecido, para que se possa opinar ou comentar a respeito para um destinatário predeterminado.</a:t>
                      </a:r>
                      <a:endParaRPr lang="pt-BR" sz="1600" dirty="0">
                        <a:latin typeface="Calibri" panose="020F0502020204030204" pitchFamily="34" charset="0"/>
                      </a:endParaRPr>
                    </a:p>
                  </a:txBody>
                  <a:tcPr/>
                </a:tc>
                <a:extLst>
                  <a:ext uri="{0D108BD9-81ED-4DB2-BD59-A6C34878D82A}">
                    <a16:rowId xmlns:a16="http://schemas.microsoft.com/office/drawing/2014/main" val="834871997"/>
                  </a:ext>
                </a:extLst>
              </a:tr>
              <a:tr h="1101979">
                <a:tc>
                  <a:txBody>
                    <a:bodyPr/>
                    <a:lstStyle/>
                    <a:p>
                      <a:pPr algn="just"/>
                      <a:r>
                        <a:rPr lang="pt-BR" sz="1600" b="1" dirty="0">
                          <a:latin typeface="Calibri" panose="020F0502020204030204" pitchFamily="34" charset="0"/>
                        </a:rPr>
                        <a:t>CORREGEDORIA</a:t>
                      </a:r>
                      <a:r>
                        <a:rPr lang="pt-BR" sz="1600" dirty="0">
                          <a:latin typeface="Calibri" panose="020F0502020204030204" pitchFamily="34" charset="0"/>
                        </a:rPr>
                        <a:t> - </a:t>
                      </a:r>
                      <a:r>
                        <a:rPr lang="pt-BR" sz="1600" b="0" strike="noStrike" spc="-1" dirty="0">
                          <a:solidFill>
                            <a:srgbClr val="1F4E79"/>
                          </a:solidFill>
                          <a:uFill>
                            <a:solidFill>
                              <a:srgbClr val="FFFFFF"/>
                            </a:solidFill>
                          </a:uFill>
                          <a:latin typeface="Calibri"/>
                        </a:rPr>
                        <a:t>atua nas atividades relacionadas à prevenção e apuração de irregularidades praticadas por servidores públicos, por meio da instauração e condução de procedimentos correcionais.</a:t>
                      </a:r>
                      <a:endParaRPr lang="pt-BR" sz="1600" dirty="0">
                        <a:latin typeface="Calibri" panose="020F0502020204030204" pitchFamily="34" charset="0"/>
                      </a:endParaRPr>
                    </a:p>
                  </a:txBody>
                  <a:tcPr/>
                </a:tc>
                <a:extLst>
                  <a:ext uri="{0D108BD9-81ED-4DB2-BD59-A6C34878D82A}">
                    <a16:rowId xmlns:a16="http://schemas.microsoft.com/office/drawing/2014/main" val="1066205339"/>
                  </a:ext>
                </a:extLst>
              </a:tr>
              <a:tr h="1488648">
                <a:tc>
                  <a:txBody>
                    <a:bodyPr/>
                    <a:lstStyle/>
                    <a:p>
                      <a:pPr algn="just"/>
                      <a:r>
                        <a:rPr lang="pt-BR" sz="1600" b="1" dirty="0">
                          <a:latin typeface="Calibri" panose="020F0502020204030204" pitchFamily="34" charset="0"/>
                        </a:rPr>
                        <a:t>COMISSÃO DE ÉTICA </a:t>
                      </a:r>
                      <a:r>
                        <a:rPr lang="pt-BR" sz="1600" dirty="0">
                          <a:latin typeface="Calibri" panose="020F0502020204030204" pitchFamily="34" charset="0"/>
                        </a:rPr>
                        <a:t>- </a:t>
                      </a:r>
                      <a:r>
                        <a:rPr lang="pt-BR" sz="1600" b="0" strike="noStrike" kern="1200" spc="-1" dirty="0">
                          <a:solidFill>
                            <a:srgbClr val="1F4E79"/>
                          </a:solidFill>
                          <a:uFill>
                            <a:solidFill>
                              <a:srgbClr val="FFFFFF"/>
                            </a:solidFill>
                          </a:uFill>
                          <a:latin typeface="Calibri"/>
                          <a:ea typeface="+mn-ea"/>
                          <a:cs typeface="+mn-cs"/>
                        </a:rPr>
                        <a:t>encarregada de orientar e aconselhar sobre a ética profissional do servidor, no tratamento com as pessoas e com o patrimônio público, competindo-lhe conhecer concretamente de imputação ou de procedimento susceptível de censura.​</a:t>
                      </a:r>
                    </a:p>
                  </a:txBody>
                  <a:tcPr/>
                </a:tc>
                <a:extLst>
                  <a:ext uri="{0D108BD9-81ED-4DB2-BD59-A6C34878D82A}">
                    <a16:rowId xmlns:a16="http://schemas.microsoft.com/office/drawing/2014/main" val="2999013146"/>
                  </a:ext>
                </a:extLst>
              </a:tr>
            </a:tbl>
          </a:graphicData>
        </a:graphic>
      </p:graphicFrame>
      <p:sp>
        <p:nvSpPr>
          <p:cNvPr id="5" name="TextShape 1">
            <a:extLst>
              <a:ext uri="{FF2B5EF4-FFF2-40B4-BE49-F238E27FC236}">
                <a16:creationId xmlns:a16="http://schemas.microsoft.com/office/drawing/2014/main" id="{06EE9F20-F880-4956-BEDD-0348C446782D}"/>
              </a:ext>
            </a:extLst>
          </p:cNvPr>
          <p:cNvSpPr txBox="1"/>
          <p:nvPr/>
        </p:nvSpPr>
        <p:spPr>
          <a:xfrm>
            <a:off x="0" y="995423"/>
            <a:ext cx="2307265" cy="347240"/>
          </a:xfrm>
          <a:prstGeom prst="rect">
            <a:avLst/>
          </a:prstGeom>
          <a:solidFill>
            <a:srgbClr val="C00000"/>
          </a:solidFill>
          <a:ln>
            <a:noFill/>
          </a:ln>
        </p:spPr>
        <p:txBody>
          <a:bodyPr anchor="b"/>
          <a:lstStyle/>
          <a:p>
            <a:pPr>
              <a:lnSpc>
                <a:spcPct val="100000"/>
              </a:lnSpc>
            </a:pPr>
            <a:r>
              <a:rPr lang="en-US" sz="1600" b="1" spc="-1" dirty="0">
                <a:solidFill>
                  <a:schemeClr val="bg1"/>
                </a:solidFill>
                <a:uFill>
                  <a:solidFill>
                    <a:srgbClr val="FFFFFF"/>
                  </a:solidFill>
                </a:uFill>
                <a:latin typeface="Calibri" panose="020F0502020204030204" pitchFamily="34" charset="0"/>
                <a:cs typeface="Calibri" panose="020F0502020204030204" pitchFamily="34" charset="0"/>
              </a:rPr>
              <a:t>UNIDADE DE APURAÇÃO</a:t>
            </a:r>
          </a:p>
        </p:txBody>
      </p:sp>
      <p:graphicFrame>
        <p:nvGraphicFramePr>
          <p:cNvPr id="7" name="Tabela 6">
            <a:extLst>
              <a:ext uri="{FF2B5EF4-FFF2-40B4-BE49-F238E27FC236}">
                <a16:creationId xmlns:a16="http://schemas.microsoft.com/office/drawing/2014/main" id="{69D9AC02-8516-4034-8E7E-4F587D240648}"/>
              </a:ext>
            </a:extLst>
          </p:cNvPr>
          <p:cNvGraphicFramePr>
            <a:graphicFrameLocks noGrp="1"/>
          </p:cNvGraphicFramePr>
          <p:nvPr>
            <p:extLst>
              <p:ext uri="{D42A27DB-BD31-4B8C-83A1-F6EECF244321}">
                <p14:modId xmlns:p14="http://schemas.microsoft.com/office/powerpoint/2010/main" val="4229853467"/>
              </p:ext>
            </p:extLst>
          </p:nvPr>
        </p:nvGraphicFramePr>
        <p:xfrm>
          <a:off x="6412089" y="1606196"/>
          <a:ext cx="4278490" cy="4998720"/>
        </p:xfrm>
        <a:graphic>
          <a:graphicData uri="http://schemas.openxmlformats.org/drawingml/2006/table">
            <a:tbl>
              <a:tblPr firstRow="1" bandRow="1">
                <a:tableStyleId>{5C22544A-7EE6-4342-B048-85BDC9FD1C3A}</a:tableStyleId>
              </a:tblPr>
              <a:tblGrid>
                <a:gridCol w="4278490">
                  <a:extLst>
                    <a:ext uri="{9D8B030D-6E8A-4147-A177-3AD203B41FA5}">
                      <a16:colId xmlns:a16="http://schemas.microsoft.com/office/drawing/2014/main" val="4251728492"/>
                    </a:ext>
                  </a:extLst>
                </a:gridCol>
              </a:tblGrid>
              <a:tr h="276854">
                <a:tc>
                  <a:txBody>
                    <a:bodyPr/>
                    <a:lstStyle/>
                    <a:p>
                      <a:pPr algn="ctr"/>
                      <a:r>
                        <a:rPr lang="pt-BR" sz="1600" dirty="0">
                          <a:latin typeface="Calibri" panose="020F0502020204030204" pitchFamily="34" charset="0"/>
                        </a:rPr>
                        <a:t>UNIDADES EXTERNAS</a:t>
                      </a:r>
                    </a:p>
                  </a:txBody>
                  <a:tcPr/>
                </a:tc>
                <a:extLst>
                  <a:ext uri="{0D108BD9-81ED-4DB2-BD59-A6C34878D82A}">
                    <a16:rowId xmlns:a16="http://schemas.microsoft.com/office/drawing/2014/main" val="225592121"/>
                  </a:ext>
                </a:extLst>
              </a:tr>
              <a:tr h="370840">
                <a:tc>
                  <a:txBody>
                    <a:bodyPr/>
                    <a:lstStyle/>
                    <a:p>
                      <a:r>
                        <a:rPr lang="pt-BR" sz="1600" b="1" dirty="0">
                          <a:latin typeface="Calibri" panose="020F0502020204030204" pitchFamily="34" charset="0"/>
                        </a:rPr>
                        <a:t>TRIBUNAIS DE CONTA - </a:t>
                      </a:r>
                      <a:r>
                        <a:rPr lang="pt-BR" sz="1600" b="0" strike="noStrike" spc="-1" dirty="0">
                          <a:solidFill>
                            <a:srgbClr val="1F4E79"/>
                          </a:solidFill>
                          <a:uFill>
                            <a:solidFill>
                              <a:srgbClr val="FFFFFF"/>
                            </a:solidFill>
                          </a:uFill>
                          <a:latin typeface="Calibri"/>
                        </a:rPr>
                        <a:t>órgãos auxiliares ao Poder Legislativo. Possuem como função essencial realizar a fiscalização contábil, financeira, orçamentária, operacional e patrimonial dos entes federativos, da Administração Pública direta e indireta.</a:t>
                      </a:r>
                      <a:endParaRPr lang="pt-BR" sz="1600" b="0" strike="noStrike" spc="-1" dirty="0">
                        <a:solidFill>
                          <a:srgbClr val="000000"/>
                        </a:solidFill>
                        <a:uFill>
                          <a:solidFill>
                            <a:srgbClr val="FFFFFF"/>
                          </a:solidFill>
                        </a:uFill>
                        <a:latin typeface="+mn-lt"/>
                      </a:endParaRPr>
                    </a:p>
                  </a:txBody>
                  <a:tcPr/>
                </a:tc>
                <a:extLst>
                  <a:ext uri="{0D108BD9-81ED-4DB2-BD59-A6C34878D82A}">
                    <a16:rowId xmlns:a16="http://schemas.microsoft.com/office/drawing/2014/main" val="179692576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600" b="1" dirty="0">
                          <a:latin typeface="Calibri" panose="020F0502020204030204" pitchFamily="34" charset="0"/>
                        </a:rPr>
                        <a:t>MINISTÉRIO PÚBLICO </a:t>
                      </a:r>
                      <a:r>
                        <a:rPr lang="pt-BR" sz="1600" dirty="0">
                          <a:latin typeface="Calibri" panose="020F0502020204030204" pitchFamily="34" charset="0"/>
                        </a:rPr>
                        <a:t>- </a:t>
                      </a:r>
                      <a:r>
                        <a:rPr lang="pt-BR" sz="1600" dirty="0">
                          <a:solidFill>
                            <a:schemeClr val="accent1">
                              <a:lumMod val="50000"/>
                            </a:schemeClr>
                          </a:solidFill>
                          <a:latin typeface="Calibri" panose="020F0502020204030204" pitchFamily="34" charset="0"/>
                        </a:rPr>
                        <a:t>faz a defesa dos direitos sociais e individuais indisponíveis, a defesa da ordem jurídica e a defesa do regime democrático. É composto pelos Ministérios Públicos nos estados e pelo Ministério Público da União.</a:t>
                      </a:r>
                      <a:endParaRPr lang="pt-BR" sz="1600" dirty="0">
                        <a:latin typeface="Calibri" panose="020F0502020204030204" pitchFamily="34" charset="0"/>
                      </a:endParaRPr>
                    </a:p>
                  </a:txBody>
                  <a:tcPr/>
                </a:tc>
                <a:extLst>
                  <a:ext uri="{0D108BD9-81ED-4DB2-BD59-A6C34878D82A}">
                    <a16:rowId xmlns:a16="http://schemas.microsoft.com/office/drawing/2014/main" val="774520604"/>
                  </a:ext>
                </a:extLst>
              </a:tr>
              <a:tr h="370840">
                <a:tc>
                  <a:txBody>
                    <a:bodyPr/>
                    <a:lstStyle/>
                    <a:p>
                      <a:pPr marL="0" indent="0" algn="just">
                        <a:buFont typeface="Arial" panose="020B0604020202020204" pitchFamily="34" charset="0"/>
                        <a:buNone/>
                      </a:pPr>
                      <a:r>
                        <a:rPr lang="pt-BR" sz="1600" dirty="0">
                          <a:solidFill>
                            <a:schemeClr val="accent1">
                              <a:lumMod val="50000"/>
                            </a:schemeClr>
                          </a:solidFill>
                          <a:latin typeface="Calibri" panose="020F0502020204030204" pitchFamily="34" charset="0"/>
                        </a:rPr>
                        <a:t>O Ministério Publico da União possui quatro ramos: </a:t>
                      </a:r>
                    </a:p>
                    <a:p>
                      <a:pPr algn="just">
                        <a:lnSpc>
                          <a:spcPct val="100000"/>
                        </a:lnSpc>
                        <a:spcBef>
                          <a:spcPts val="0"/>
                        </a:spcBef>
                      </a:pPr>
                      <a:r>
                        <a:rPr lang="pt-BR" sz="1600" dirty="0">
                          <a:solidFill>
                            <a:schemeClr val="accent1">
                              <a:lumMod val="50000"/>
                            </a:schemeClr>
                          </a:solidFill>
                          <a:latin typeface="Calibri" panose="020F0502020204030204" pitchFamily="34" charset="0"/>
                        </a:rPr>
                        <a:t>Ministério Público Federal (MPF);</a:t>
                      </a:r>
                    </a:p>
                    <a:p>
                      <a:pPr algn="just">
                        <a:lnSpc>
                          <a:spcPct val="100000"/>
                        </a:lnSpc>
                        <a:spcBef>
                          <a:spcPts val="0"/>
                        </a:spcBef>
                      </a:pPr>
                      <a:r>
                        <a:rPr lang="pt-BR" sz="1600" dirty="0">
                          <a:solidFill>
                            <a:schemeClr val="accent1">
                              <a:lumMod val="50000"/>
                            </a:schemeClr>
                          </a:solidFill>
                          <a:latin typeface="Calibri" panose="020F0502020204030204" pitchFamily="34" charset="0"/>
                        </a:rPr>
                        <a:t>Ministério Público do Trabalho (MPT);</a:t>
                      </a:r>
                    </a:p>
                    <a:p>
                      <a:pPr algn="just">
                        <a:lnSpc>
                          <a:spcPct val="100000"/>
                        </a:lnSpc>
                        <a:spcBef>
                          <a:spcPts val="0"/>
                        </a:spcBef>
                      </a:pPr>
                      <a:r>
                        <a:rPr lang="pt-BR" sz="1600" dirty="0">
                          <a:solidFill>
                            <a:schemeClr val="accent1">
                              <a:lumMod val="50000"/>
                            </a:schemeClr>
                          </a:solidFill>
                          <a:latin typeface="Calibri" panose="020F0502020204030204" pitchFamily="34" charset="0"/>
                        </a:rPr>
                        <a:t>Ministério Público Militar (MPM); e </a:t>
                      </a:r>
                    </a:p>
                    <a:p>
                      <a:pPr algn="just">
                        <a:lnSpc>
                          <a:spcPct val="100000"/>
                        </a:lnSpc>
                        <a:spcBef>
                          <a:spcPts val="0"/>
                        </a:spcBef>
                      </a:pPr>
                      <a:r>
                        <a:rPr lang="pt-BR" sz="1600" dirty="0">
                          <a:solidFill>
                            <a:schemeClr val="accent1">
                              <a:lumMod val="50000"/>
                            </a:schemeClr>
                          </a:solidFill>
                          <a:latin typeface="Calibri" panose="020F0502020204030204" pitchFamily="34" charset="0"/>
                        </a:rPr>
                        <a:t>Ministério Público do Distrito Federal e Territórios (MPDFT). </a:t>
                      </a:r>
                      <a:endParaRPr lang="pt-BR" sz="1600" dirty="0">
                        <a:latin typeface="Calibri" panose="020F0502020204030204" pitchFamily="34" charset="0"/>
                      </a:endParaRPr>
                    </a:p>
                  </a:txBody>
                  <a:tcPr/>
                </a:tc>
                <a:extLst>
                  <a:ext uri="{0D108BD9-81ED-4DB2-BD59-A6C34878D82A}">
                    <a16:rowId xmlns:a16="http://schemas.microsoft.com/office/drawing/2014/main" val="4043109994"/>
                  </a:ext>
                </a:extLst>
              </a:tr>
            </a:tbl>
          </a:graphicData>
        </a:graphic>
      </p:graphicFrame>
    </p:spTree>
    <p:extLst>
      <p:ext uri="{BB962C8B-B14F-4D97-AF65-F5344CB8AC3E}">
        <p14:creationId xmlns:p14="http://schemas.microsoft.com/office/powerpoint/2010/main" val="179683833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áfico 4" descr="Usuário">
            <a:extLst>
              <a:ext uri="{FF2B5EF4-FFF2-40B4-BE49-F238E27FC236}">
                <a16:creationId xmlns:a16="http://schemas.microsoft.com/office/drawing/2014/main" id="{57B87674-ABEE-4A2C-AB76-A49BD1C7A81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52396" y="2594587"/>
            <a:ext cx="2891973" cy="2891973"/>
          </a:xfrm>
          <a:prstGeom prst="rect">
            <a:avLst/>
          </a:prstGeom>
        </p:spPr>
      </p:pic>
      <p:sp>
        <p:nvSpPr>
          <p:cNvPr id="6" name="TextShape 1">
            <a:extLst>
              <a:ext uri="{FF2B5EF4-FFF2-40B4-BE49-F238E27FC236}">
                <a16:creationId xmlns:a16="http://schemas.microsoft.com/office/drawing/2014/main" id="{562429A9-1071-4356-8ED8-45A68585B81B}"/>
              </a:ext>
            </a:extLst>
          </p:cNvPr>
          <p:cNvSpPr txBox="1"/>
          <p:nvPr/>
        </p:nvSpPr>
        <p:spPr>
          <a:xfrm>
            <a:off x="4601264" y="3103946"/>
            <a:ext cx="2640630" cy="1438322"/>
          </a:xfrm>
          <a:prstGeom prst="rect">
            <a:avLst/>
          </a:prstGeom>
          <a:noFill/>
          <a:ln>
            <a:noFill/>
          </a:ln>
        </p:spPr>
        <p:txBody>
          <a:bodyPr anchor="b"/>
          <a:lstStyle/>
          <a:p>
            <a:pPr algn="ctr">
              <a:lnSpc>
                <a:spcPct val="100000"/>
              </a:lnSpc>
            </a:pPr>
            <a:r>
              <a:rPr lang="en-US" sz="6600" b="1" spc="-1" dirty="0">
                <a:solidFill>
                  <a:srgbClr val="C00000"/>
                </a:solidFill>
                <a:uFill>
                  <a:solidFill>
                    <a:srgbClr val="FFFFFF"/>
                  </a:solidFill>
                </a:uFill>
                <a:latin typeface="Calibri" panose="020F0502020204030204" pitchFamily="34" charset="0"/>
                <a:sym typeface="Symbol" panose="05050102010706020507" pitchFamily="18" charset="2"/>
              </a:rPr>
              <a:t></a:t>
            </a:r>
            <a:endParaRPr lang="en-US" sz="3000" b="1" spc="-1" dirty="0">
              <a:solidFill>
                <a:srgbClr val="C00000"/>
              </a:solidFill>
              <a:uFill>
                <a:solidFill>
                  <a:srgbClr val="FFFFFF"/>
                </a:solidFill>
              </a:uFill>
              <a:latin typeface="Calibri" panose="020F0502020204030204" pitchFamily="34" charset="0"/>
            </a:endParaRPr>
          </a:p>
        </p:txBody>
      </p:sp>
      <p:sp>
        <p:nvSpPr>
          <p:cNvPr id="9" name="TextShape 1">
            <a:extLst>
              <a:ext uri="{FF2B5EF4-FFF2-40B4-BE49-F238E27FC236}">
                <a16:creationId xmlns:a16="http://schemas.microsoft.com/office/drawing/2014/main" id="{CB150398-68DA-4AB5-9C36-B4BE1BC98F07}"/>
              </a:ext>
            </a:extLst>
          </p:cNvPr>
          <p:cNvSpPr txBox="1"/>
          <p:nvPr/>
        </p:nvSpPr>
        <p:spPr>
          <a:xfrm>
            <a:off x="2577297" y="1610740"/>
            <a:ext cx="6794339" cy="983847"/>
          </a:xfrm>
          <a:prstGeom prst="rect">
            <a:avLst/>
          </a:prstGeom>
          <a:noFill/>
          <a:ln>
            <a:noFill/>
          </a:ln>
        </p:spPr>
        <p:txBody>
          <a:bodyPr anchor="b"/>
          <a:lstStyle/>
          <a:p>
            <a:pPr algn="ctr">
              <a:lnSpc>
                <a:spcPct val="100000"/>
              </a:lnSpc>
            </a:pPr>
            <a:r>
              <a:rPr lang="en-US" sz="4000" b="1" spc="-1" dirty="0">
                <a:solidFill>
                  <a:srgbClr val="3D67A0"/>
                </a:solidFill>
                <a:uFill>
                  <a:solidFill>
                    <a:srgbClr val="FFFFFF"/>
                  </a:solidFill>
                </a:uFill>
                <a:latin typeface="Calibri" panose="020F0502020204030204" pitchFamily="34" charset="0"/>
                <a:sym typeface="Symbol" panose="05050102010706020507" pitchFamily="18" charset="2"/>
              </a:rPr>
              <a:t>COMUNICAÇÃO (ANÔNIMA)</a:t>
            </a:r>
            <a:endParaRPr lang="en-US" sz="4000" b="1" spc="-1" dirty="0">
              <a:solidFill>
                <a:srgbClr val="3D67A0"/>
              </a:solidFill>
              <a:uFill>
                <a:solidFill>
                  <a:srgbClr val="FFFFFF"/>
                </a:solidFill>
              </a:uFill>
              <a:latin typeface="Calibri" panose="020F0502020204030204" pitchFamily="34" charset="0"/>
            </a:endParaRPr>
          </a:p>
        </p:txBody>
      </p:sp>
    </p:spTree>
    <p:extLst>
      <p:ext uri="{BB962C8B-B14F-4D97-AF65-F5344CB8AC3E}">
        <p14:creationId xmlns:p14="http://schemas.microsoft.com/office/powerpoint/2010/main" val="1284777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CustomShape 1"/>
          <p:cNvSpPr/>
          <p:nvPr/>
        </p:nvSpPr>
        <p:spPr>
          <a:xfrm>
            <a:off x="3608416" y="859492"/>
            <a:ext cx="4975168" cy="776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60">
              <a:lnSpc>
                <a:spcPct val="150000"/>
              </a:lnSpc>
              <a:buClr>
                <a:srgbClr val="002060"/>
              </a:buClr>
            </a:pPr>
            <a:r>
              <a:rPr lang="pt-BR" sz="3200" b="1" spc="-1" dirty="0">
                <a:solidFill>
                  <a:schemeClr val="accent1">
                    <a:lumMod val="75000"/>
                  </a:schemeClr>
                </a:solidFill>
                <a:uFill>
                  <a:solidFill>
                    <a:srgbClr val="FFFFFF"/>
                  </a:solidFill>
                </a:uFill>
                <a:latin typeface="Calibri"/>
              </a:rPr>
              <a:t>CURSOS COMPLEMENTARES</a:t>
            </a:r>
            <a:endParaRPr lang="pt-BR" sz="3200" spc="-1" dirty="0">
              <a:solidFill>
                <a:schemeClr val="accent1">
                  <a:lumMod val="75000"/>
                </a:schemeClr>
              </a:solidFill>
              <a:uFill>
                <a:solidFill>
                  <a:srgbClr val="FFFFFF"/>
                </a:solidFill>
              </a:uFill>
              <a:latin typeface="Arial"/>
            </a:endParaRPr>
          </a:p>
        </p:txBody>
      </p:sp>
      <p:pic>
        <p:nvPicPr>
          <p:cNvPr id="110" name="Picture 2"/>
          <p:cNvPicPr/>
          <p:nvPr/>
        </p:nvPicPr>
        <p:blipFill rotWithShape="1">
          <a:blip r:embed="rId2"/>
          <a:srcRect l="84" t="5544" r="42576" b="57651"/>
          <a:stretch/>
        </p:blipFill>
        <p:spPr>
          <a:xfrm>
            <a:off x="462232" y="3429000"/>
            <a:ext cx="3909390" cy="2939501"/>
          </a:xfrm>
          <a:prstGeom prst="rect">
            <a:avLst/>
          </a:prstGeom>
          <a:ln>
            <a:noFill/>
          </a:ln>
        </p:spPr>
      </p:pic>
      <p:sp>
        <p:nvSpPr>
          <p:cNvPr id="5" name="Google Shape;333;p28"/>
          <p:cNvSpPr txBox="1">
            <a:spLocks/>
          </p:cNvSpPr>
          <p:nvPr/>
        </p:nvSpPr>
        <p:spPr>
          <a:xfrm>
            <a:off x="1110628" y="2036833"/>
            <a:ext cx="2615095" cy="655096"/>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2200" b="1" dirty="0">
                <a:solidFill>
                  <a:srgbClr val="C00000"/>
                </a:solidFill>
                <a:latin typeface="Calibri" charset="0"/>
                <a:ea typeface="Calibri" charset="0"/>
                <a:cs typeface="Calibri" charset="0"/>
              </a:rPr>
              <a:t>Módulo Estruturante</a:t>
            </a:r>
          </a:p>
          <a:p>
            <a:pPr marL="0" indent="0">
              <a:buNone/>
            </a:pPr>
            <a:endParaRPr lang="pt-BR" sz="1400" i="1" spc="-1" dirty="0">
              <a:solidFill>
                <a:srgbClr val="000000"/>
              </a:solidFill>
              <a:uFill>
                <a:solidFill>
                  <a:srgbClr val="FFFFFF"/>
                </a:solidFill>
              </a:uFill>
            </a:endParaRPr>
          </a:p>
        </p:txBody>
      </p:sp>
      <p:sp>
        <p:nvSpPr>
          <p:cNvPr id="6" name="Google Shape;333;p28"/>
          <p:cNvSpPr txBox="1">
            <a:spLocks/>
          </p:cNvSpPr>
          <p:nvPr/>
        </p:nvSpPr>
        <p:spPr>
          <a:xfrm>
            <a:off x="8466276" y="2036833"/>
            <a:ext cx="2328206" cy="883099"/>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sz="2200" b="1" dirty="0">
                <a:solidFill>
                  <a:srgbClr val="C00000"/>
                </a:solidFill>
                <a:latin typeface="Calibri" charset="0"/>
                <a:ea typeface="Calibri" charset="0"/>
                <a:cs typeface="Calibri" charset="0"/>
              </a:rPr>
              <a:t>Módulo Ouvidoria e Gestão Pública</a:t>
            </a:r>
          </a:p>
          <a:p>
            <a:pPr marL="0" indent="0">
              <a:buNone/>
            </a:pPr>
            <a:endParaRPr lang="pt-BR" sz="2200" b="1" dirty="0">
              <a:solidFill>
                <a:srgbClr val="C00000"/>
              </a:solidFill>
              <a:latin typeface="Calibri" charset="0"/>
              <a:ea typeface="Calibri" charset="0"/>
              <a:cs typeface="Calibri" charset="0"/>
            </a:endParaRPr>
          </a:p>
          <a:p>
            <a:pPr marL="0" indent="0">
              <a:buNone/>
            </a:pPr>
            <a:endParaRPr lang="pt-BR" sz="1400" i="1" spc="-1" dirty="0">
              <a:solidFill>
                <a:srgbClr val="000000"/>
              </a:solidFill>
              <a:uFill>
                <a:solidFill>
                  <a:srgbClr val="FFFFFF"/>
                </a:solidFill>
              </a:uFill>
            </a:endParaRPr>
          </a:p>
        </p:txBody>
      </p:sp>
      <p:sp>
        <p:nvSpPr>
          <p:cNvPr id="7" name="Google Shape;333;p28"/>
          <p:cNvSpPr txBox="1">
            <a:spLocks/>
          </p:cNvSpPr>
          <p:nvPr/>
        </p:nvSpPr>
        <p:spPr>
          <a:xfrm>
            <a:off x="4371622" y="1786436"/>
            <a:ext cx="3448755" cy="1383895"/>
          </a:xfrm>
          <a:prstGeom prst="rect">
            <a:avLst/>
          </a:prstGeom>
        </p:spPr>
        <p:style>
          <a:lnRef idx="1">
            <a:schemeClr val="accent1"/>
          </a:lnRef>
          <a:fillRef idx="3">
            <a:schemeClr val="accent1"/>
          </a:fillRef>
          <a:effectRef idx="2">
            <a:schemeClr val="accent1"/>
          </a:effectRef>
          <a:fontRef idx="minor">
            <a:schemeClr val="lt1"/>
          </a:fontRef>
        </p:style>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2000" dirty="0">
                <a:solidFill>
                  <a:schemeClr val="bg1"/>
                </a:solidFill>
                <a:latin typeface="Calibri" charset="0"/>
                <a:ea typeface="Calibri" charset="0"/>
                <a:cs typeface="Calibri" charset="0"/>
              </a:rPr>
              <a:t>INSCRIÇÕES IMEDIATAS!</a:t>
            </a:r>
          </a:p>
          <a:p>
            <a:pPr marL="0" indent="0" algn="ctr">
              <a:buNone/>
            </a:pPr>
            <a:r>
              <a:rPr lang="en-US" sz="2000" spc="-1" dirty="0">
                <a:solidFill>
                  <a:schemeClr val="bg1"/>
                </a:solidFill>
                <a:uFill>
                  <a:solidFill>
                    <a:srgbClr val="FFFFFF"/>
                  </a:solidFill>
                </a:uFill>
                <a:latin typeface="Calibri" panose="020F0502020204030204" pitchFamily="34" charset="0"/>
                <a:cs typeface="Calibri" panose="020F0502020204030204" pitchFamily="34" charset="0"/>
              </a:rPr>
              <a:t>EAD </a:t>
            </a:r>
            <a:r>
              <a:rPr lang="mr-IN" sz="2000" spc="-1" dirty="0">
                <a:solidFill>
                  <a:schemeClr val="bg1"/>
                </a:solidFill>
                <a:uFill>
                  <a:solidFill>
                    <a:srgbClr val="FFFFFF"/>
                  </a:solidFill>
                </a:uFill>
                <a:latin typeface="Calibri" panose="020F0502020204030204" pitchFamily="34" charset="0"/>
                <a:cs typeface="Calibri" panose="020F0502020204030204" pitchFamily="34" charset="0"/>
              </a:rPr>
              <a:t>–</a:t>
            </a:r>
            <a:r>
              <a:rPr lang="en-US" sz="2000" spc="-1" dirty="0">
                <a:solidFill>
                  <a:schemeClr val="bg1"/>
                </a:solidFill>
                <a:uFill>
                  <a:solidFill>
                    <a:srgbClr val="FFFFFF"/>
                  </a:solidFill>
                </a:uFill>
                <a:latin typeface="Calibri" panose="020F0502020204030204" pitchFamily="34" charset="0"/>
                <a:cs typeface="Calibri" panose="020F0502020204030204" pitchFamily="34" charset="0"/>
              </a:rPr>
              <a:t> PARCERIA CGU</a:t>
            </a:r>
            <a:r>
              <a:rPr lang="pt-BR" sz="2000" spc="-1" dirty="0">
                <a:solidFill>
                  <a:schemeClr val="bg1"/>
                </a:solidFill>
                <a:uFill>
                  <a:solidFill>
                    <a:srgbClr val="FFFFFF"/>
                  </a:solidFill>
                </a:uFill>
                <a:latin typeface="Calibri"/>
              </a:rPr>
              <a:t>/</a:t>
            </a:r>
            <a:r>
              <a:rPr lang="en-US" sz="2000" spc="-1" dirty="0">
                <a:solidFill>
                  <a:schemeClr val="bg1"/>
                </a:solidFill>
                <a:uFill>
                  <a:solidFill>
                    <a:srgbClr val="FFFFFF"/>
                  </a:solidFill>
                </a:uFill>
                <a:latin typeface="Calibri" panose="020F0502020204030204" pitchFamily="34" charset="0"/>
                <a:cs typeface="Calibri" panose="020F0502020204030204" pitchFamily="34" charset="0"/>
              </a:rPr>
              <a:t>ILB</a:t>
            </a:r>
          </a:p>
          <a:p>
            <a:pPr marL="0" indent="0" algn="ctr">
              <a:buNone/>
            </a:pPr>
            <a:r>
              <a:rPr lang="pt-BR" sz="2000" b="1" dirty="0">
                <a:solidFill>
                  <a:schemeClr val="bg1"/>
                </a:solidFill>
                <a:hlinkClick r:id="rId3">
                  <a:extLst>
                    <a:ext uri="{A12FA001-AC4F-418D-AE19-62706E023703}">
                      <ahyp:hlinkClr xmlns:ahyp="http://schemas.microsoft.com/office/drawing/2018/hyperlinkcolor" val="tx"/>
                    </a:ext>
                  </a:extLst>
                </a:hlinkClick>
              </a:rPr>
              <a:t>https://saberes.senado.leg.br/</a:t>
            </a:r>
            <a:endParaRPr lang="en-US" sz="2000" b="1" spc="-1" dirty="0">
              <a:solidFill>
                <a:schemeClr val="bg1"/>
              </a:solidFill>
              <a:uFill>
                <a:solidFill>
                  <a:srgbClr val="FFFFFF"/>
                </a:solidFill>
              </a:uFill>
              <a:latin typeface="Calibri" panose="020F0502020204030204" pitchFamily="34" charset="0"/>
              <a:cs typeface="Calibri" panose="020F0502020204030204" pitchFamily="34" charset="0"/>
            </a:endParaRPr>
          </a:p>
          <a:p>
            <a:pPr marL="0" indent="0">
              <a:buNone/>
            </a:pPr>
            <a:endParaRPr lang="pt-BR" sz="2200" dirty="0">
              <a:solidFill>
                <a:srgbClr val="C00000"/>
              </a:solidFill>
              <a:latin typeface="Calibri" charset="0"/>
              <a:ea typeface="Calibri" charset="0"/>
              <a:cs typeface="Calibri" charset="0"/>
            </a:endParaRPr>
          </a:p>
          <a:p>
            <a:pPr marL="0" indent="0">
              <a:buNone/>
            </a:pPr>
            <a:endParaRPr lang="pt-BR" sz="1400" i="1" spc="-1" dirty="0">
              <a:solidFill>
                <a:srgbClr val="000000"/>
              </a:solidFill>
              <a:uFill>
                <a:solidFill>
                  <a:srgbClr val="FFFFFF"/>
                </a:solidFill>
              </a:uFill>
            </a:endParaRPr>
          </a:p>
        </p:txBody>
      </p:sp>
      <p:pic>
        <p:nvPicPr>
          <p:cNvPr id="341" name="Imagem 340" descr="Uma imagem contendo captura de tela&#10;&#10;Descrição gerada com muito alta confiança">
            <a:extLst>
              <a:ext uri="{FF2B5EF4-FFF2-40B4-BE49-F238E27FC236}">
                <a16:creationId xmlns:a16="http://schemas.microsoft.com/office/drawing/2014/main" id="{B77D6FAF-D756-48DD-A053-28BF2D05FB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0377" y="3361483"/>
            <a:ext cx="3620005" cy="3219899"/>
          </a:xfrm>
          <a:prstGeom prst="rect">
            <a:avLst/>
          </a:prstGeom>
        </p:spPr>
      </p:pic>
    </p:spTree>
    <p:extLst>
      <p:ext uri="{BB962C8B-B14F-4D97-AF65-F5344CB8AC3E}">
        <p14:creationId xmlns:p14="http://schemas.microsoft.com/office/powerpoint/2010/main" val="25585404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Shape 2"/>
          <p:cNvSpPr txBox="1"/>
          <p:nvPr/>
        </p:nvSpPr>
        <p:spPr>
          <a:xfrm>
            <a:off x="2156178" y="2143395"/>
            <a:ext cx="8610240" cy="4359600"/>
          </a:xfrm>
          <a:prstGeom prst="rect">
            <a:avLst/>
          </a:prstGeom>
          <a:noFill/>
          <a:ln>
            <a:noFill/>
          </a:ln>
        </p:spPr>
        <p:txBody>
          <a:bodyPr/>
          <a:lstStyle/>
          <a:p>
            <a:pPr algn="just">
              <a:spcBef>
                <a:spcPts val="1001"/>
              </a:spcBef>
            </a:pPr>
            <a:r>
              <a:rPr lang="pt-BR" sz="2400" spc="-1" dirty="0">
                <a:solidFill>
                  <a:srgbClr val="1F4E79"/>
                </a:solidFill>
                <a:uFill>
                  <a:solidFill>
                    <a:srgbClr val="FFFFFF"/>
                  </a:solidFill>
                </a:uFill>
                <a:latin typeface="Calibri"/>
              </a:rPr>
              <a:t>As ouvidorias públicas </a:t>
            </a:r>
            <a:r>
              <a:rPr lang="pt-BR" sz="2400" b="1" spc="-1" dirty="0">
                <a:solidFill>
                  <a:srgbClr val="1F4E79"/>
                </a:solidFill>
                <a:uFill>
                  <a:solidFill>
                    <a:srgbClr val="FFFFFF"/>
                  </a:solidFill>
                </a:uFill>
                <a:latin typeface="Calibri"/>
              </a:rPr>
              <a:t>podem e devem receber comunicações de origem anônima</a:t>
            </a:r>
            <a:r>
              <a:rPr lang="pt-BR" sz="2400" spc="-1" dirty="0">
                <a:solidFill>
                  <a:srgbClr val="1F4E79"/>
                </a:solidFill>
                <a:uFill>
                  <a:solidFill>
                    <a:srgbClr val="FFFFFF"/>
                  </a:solidFill>
                </a:uFill>
                <a:latin typeface="Calibri"/>
              </a:rPr>
              <a:t>, tratá-las e dar-lhes encaminhamento, desde que existam elementos mínimos que permitam a apuração dos fatos, conforme disposto no art. 23,</a:t>
            </a:r>
            <a:r>
              <a:rPr lang="pt-BR" sz="2400" i="1" spc="-1" dirty="0">
                <a:solidFill>
                  <a:srgbClr val="1F4E79"/>
                </a:solidFill>
                <a:uFill>
                  <a:solidFill>
                    <a:srgbClr val="FFFFFF"/>
                  </a:solidFill>
                </a:uFill>
                <a:latin typeface="Calibri"/>
              </a:rPr>
              <a:t> </a:t>
            </a:r>
            <a:r>
              <a:rPr lang="pt-BR" sz="2400" spc="-1" dirty="0">
                <a:solidFill>
                  <a:srgbClr val="1F4E79"/>
                </a:solidFill>
                <a:uFill>
                  <a:solidFill>
                    <a:srgbClr val="FFFFFF"/>
                  </a:solidFill>
                </a:uFill>
                <a:latin typeface="Calibri"/>
              </a:rPr>
              <a:t>§2º, do </a:t>
            </a:r>
            <a:r>
              <a:rPr lang="pt-BR" sz="2400" b="1" spc="-1" dirty="0">
                <a:solidFill>
                  <a:srgbClr val="1F4E79"/>
                </a:solidFill>
                <a:uFill>
                  <a:solidFill>
                    <a:srgbClr val="FFFFFF"/>
                  </a:solidFill>
                </a:uFill>
                <a:latin typeface="Calibri"/>
              </a:rPr>
              <a:t>Decreto nº 9.492/2018</a:t>
            </a:r>
            <a:r>
              <a:rPr lang="pt-BR" sz="2400" spc="-1" dirty="0">
                <a:solidFill>
                  <a:srgbClr val="1F4E79"/>
                </a:solidFill>
                <a:uFill>
                  <a:solidFill>
                    <a:srgbClr val="FFFFFF"/>
                  </a:solidFill>
                </a:uFill>
                <a:latin typeface="Calibri"/>
              </a:rPr>
              <a:t>:</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r>
              <a:rPr lang="pt-BR" sz="2000" i="1" spc="-1" dirty="0">
                <a:solidFill>
                  <a:srgbClr val="002060"/>
                </a:solidFill>
                <a:uFill>
                  <a:solidFill>
                    <a:srgbClr val="FFFFFF"/>
                  </a:solidFill>
                </a:uFill>
                <a:latin typeface="Calibri" panose="020F0502020204030204" pitchFamily="34" charset="0"/>
                <a:cs typeface="Calibri" panose="020F0502020204030204" pitchFamily="34" charset="0"/>
              </a:rPr>
              <a:t>“</a:t>
            </a:r>
            <a:r>
              <a:rPr lang="pt-BR" i="1" dirty="0">
                <a:solidFill>
                  <a:srgbClr val="002060"/>
                </a:solidFill>
                <a:latin typeface="Calibri" panose="020F0502020204030204" pitchFamily="34" charset="0"/>
                <a:cs typeface="Calibri" panose="020F0502020204030204" pitchFamily="34" charset="0"/>
              </a:rPr>
              <a:t>§ 2º As informações que constituírem comunicações de irregularidade, ainda que de origem anônima, serão enviadas ao órgão ou à entidade da administração pública federal competente para a sua apuração, observada a existência de indícios mínimos de relevância, autoria e materialidade.”</a:t>
            </a:r>
            <a:endParaRPr lang="pt-BR" sz="3200" spc="-1" dirty="0">
              <a:solidFill>
                <a:srgbClr val="002060"/>
              </a:solidFill>
              <a:uFill>
                <a:solidFill>
                  <a:srgbClr val="FFFFFF"/>
                </a:solidFill>
              </a:uFill>
              <a:latin typeface="Arial"/>
            </a:endParaRPr>
          </a:p>
        </p:txBody>
      </p:sp>
      <p:sp>
        <p:nvSpPr>
          <p:cNvPr id="4" name="TextShape 1">
            <a:extLst>
              <a:ext uri="{FF2B5EF4-FFF2-40B4-BE49-F238E27FC236}">
                <a16:creationId xmlns:a16="http://schemas.microsoft.com/office/drawing/2014/main" id="{67F4E50B-4225-46F8-8E27-931404ABED85}"/>
              </a:ext>
            </a:extLst>
          </p:cNvPr>
          <p:cNvSpPr txBox="1"/>
          <p:nvPr/>
        </p:nvSpPr>
        <p:spPr>
          <a:xfrm>
            <a:off x="0" y="1182619"/>
            <a:ext cx="2477386"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6180292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TextShape 2"/>
          <p:cNvSpPr txBox="1"/>
          <p:nvPr/>
        </p:nvSpPr>
        <p:spPr>
          <a:xfrm>
            <a:off x="2647282" y="3248422"/>
            <a:ext cx="6953760" cy="2511111"/>
          </a:xfrm>
          <a:prstGeom prst="rect">
            <a:avLst/>
          </a:prstGeom>
          <a:noFill/>
          <a:ln>
            <a:noFill/>
          </a:ln>
        </p:spPr>
        <p:txBody>
          <a:bodyPr/>
          <a:lstStyle/>
          <a:p>
            <a:pPr marL="343080" indent="-342720" algn="just">
              <a:spcBef>
                <a:spcPts val="1001"/>
              </a:spcBef>
              <a:buClr>
                <a:srgbClr val="1F4E79"/>
              </a:buClr>
              <a:buFont typeface="Arial"/>
              <a:buChar char="•"/>
            </a:pPr>
            <a:r>
              <a:rPr lang="pt-BR" sz="2400" spc="-1" dirty="0">
                <a:solidFill>
                  <a:srgbClr val="1F4E79"/>
                </a:solidFill>
                <a:uFill>
                  <a:solidFill>
                    <a:srgbClr val="FFFFFF"/>
                  </a:solidFill>
                </a:uFill>
                <a:latin typeface="Calibri"/>
              </a:rPr>
              <a:t>Verificar se a comunicação apresenta elementos mínimos de veracidade, por meio da realização de uma </a:t>
            </a:r>
            <a:r>
              <a:rPr lang="pt-BR" sz="2400" b="1" spc="-1" dirty="0">
                <a:solidFill>
                  <a:srgbClr val="1F4E79"/>
                </a:solidFill>
                <a:uFill>
                  <a:solidFill>
                    <a:srgbClr val="FFFFFF"/>
                  </a:solidFill>
                </a:uFill>
                <a:latin typeface="Calibri"/>
              </a:rPr>
              <a:t>análise preliminar.</a:t>
            </a:r>
            <a:endParaRPr lang="pt-BR" sz="3200" spc="-1" dirty="0">
              <a:solidFill>
                <a:srgbClr val="000000"/>
              </a:solidFill>
              <a:uFill>
                <a:solidFill>
                  <a:srgbClr val="FFFFFF"/>
                </a:solidFill>
              </a:uFill>
              <a:latin typeface="Arial"/>
            </a:endParaRPr>
          </a:p>
          <a:p>
            <a:pPr marL="343080" indent="-342720" algn="just">
              <a:spcBef>
                <a:spcPts val="1001"/>
              </a:spcBef>
              <a:buClr>
                <a:srgbClr val="1F4E79"/>
              </a:buClr>
              <a:buFont typeface="Arial"/>
              <a:buChar char="•"/>
            </a:pPr>
            <a:r>
              <a:rPr lang="pt-BR" sz="2400" spc="-1" dirty="0">
                <a:solidFill>
                  <a:srgbClr val="1F4E79"/>
                </a:solidFill>
                <a:uFill>
                  <a:solidFill>
                    <a:srgbClr val="FFFFFF"/>
                  </a:solidFill>
                </a:uFill>
                <a:latin typeface="Calibri"/>
              </a:rPr>
              <a:t>Em caso positivo, deverá proceder ao encaminhamento da denúncia para a unidade de apuração.</a:t>
            </a: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B1D22014-86A2-AB44-AF0B-378D253B9346}"/>
              </a:ext>
            </a:extLst>
          </p:cNvPr>
          <p:cNvSpPr txBox="1"/>
          <p:nvPr/>
        </p:nvSpPr>
        <p:spPr>
          <a:xfrm>
            <a:off x="3591210" y="944086"/>
            <a:ext cx="7121946" cy="1148396"/>
          </a:xfrm>
          <a:prstGeom prst="rect">
            <a:avLst/>
          </a:prstGeom>
          <a:noFill/>
          <a:ln>
            <a:noFill/>
          </a:ln>
        </p:spPr>
        <p:txBody>
          <a:bodyPr anchor="b"/>
          <a:lstStyle/>
          <a:p>
            <a:pPr algn="ctr">
              <a:lnSpc>
                <a:spcPct val="100000"/>
              </a:lnSpc>
            </a:pPr>
            <a:r>
              <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PROCEDIMENTOS A SEREM REALIZADOS NA OUVIDORIA</a:t>
            </a:r>
            <a:endParaRPr lang="en-US" sz="28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endParaRPr>
          </a:p>
        </p:txBody>
      </p:sp>
      <p:sp>
        <p:nvSpPr>
          <p:cNvPr id="7" name="TextShape 1">
            <a:extLst>
              <a:ext uri="{FF2B5EF4-FFF2-40B4-BE49-F238E27FC236}">
                <a16:creationId xmlns:a16="http://schemas.microsoft.com/office/drawing/2014/main" id="{F8D82FDD-06A1-44A6-BB63-33360F6FBFD4}"/>
              </a:ext>
            </a:extLst>
          </p:cNvPr>
          <p:cNvSpPr txBox="1"/>
          <p:nvPr/>
        </p:nvSpPr>
        <p:spPr>
          <a:xfrm>
            <a:off x="0" y="1182619"/>
            <a:ext cx="2477386"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TextShape 2"/>
          <p:cNvSpPr txBox="1"/>
          <p:nvPr/>
        </p:nvSpPr>
        <p:spPr>
          <a:xfrm>
            <a:off x="1727200" y="2263853"/>
            <a:ext cx="8022307" cy="4292350"/>
          </a:xfrm>
          <a:prstGeom prst="rect">
            <a:avLst/>
          </a:prstGeom>
          <a:noFill/>
          <a:ln>
            <a:noFill/>
          </a:ln>
        </p:spPr>
        <p:txBody>
          <a:bodyPr/>
          <a:lstStyle/>
          <a:p>
            <a:pPr algn="just">
              <a:spcBef>
                <a:spcPts val="1001"/>
              </a:spcBef>
            </a:pPr>
            <a:r>
              <a:rPr lang="pt-BR" sz="2200" spc="-1" dirty="0">
                <a:solidFill>
                  <a:srgbClr val="1F4E79"/>
                </a:solidFill>
                <a:uFill>
                  <a:solidFill>
                    <a:srgbClr val="FFFFFF"/>
                  </a:solidFill>
                </a:uFill>
                <a:latin typeface="Calibri"/>
              </a:rPr>
              <a:t>Após o juízo de admissibilidade prévio da comunicação de irregularidade (“denúncia”), caso haja materialidade, esta poderá ensejar procedimento investigativo não punitivo. </a:t>
            </a:r>
          </a:p>
          <a:p>
            <a:pPr algn="just">
              <a:spcBef>
                <a:spcPts val="1001"/>
              </a:spcBef>
            </a:pPr>
            <a:endParaRPr lang="pt-BR" sz="2200" spc="-1" dirty="0">
              <a:solidFill>
                <a:srgbClr val="000000"/>
              </a:solidFill>
              <a:uFill>
                <a:solidFill>
                  <a:srgbClr val="FFFFFF"/>
                </a:solidFill>
              </a:uFill>
              <a:latin typeface="Arial"/>
            </a:endParaRPr>
          </a:p>
          <a:p>
            <a:r>
              <a:rPr lang="pt-BR" sz="2200" i="1" spc="-1" dirty="0">
                <a:solidFill>
                  <a:schemeClr val="accent1">
                    <a:lumMod val="75000"/>
                  </a:schemeClr>
                </a:solidFill>
                <a:uFill>
                  <a:solidFill>
                    <a:srgbClr val="FFFFFF"/>
                  </a:solidFill>
                </a:uFill>
                <a:latin typeface="Calibri" panose="020F0502020204030204" pitchFamily="34" charset="0"/>
                <a:cs typeface="Calibri" panose="020F0502020204030204" pitchFamily="34" charset="0"/>
              </a:rPr>
              <a:t>“</a:t>
            </a:r>
            <a:r>
              <a:rPr lang="pt-BR" i="1" dirty="0">
                <a:solidFill>
                  <a:schemeClr val="accent1">
                    <a:lumMod val="75000"/>
                  </a:schemeClr>
                </a:solidFill>
                <a:latin typeface="Calibri" panose="020F0502020204030204" pitchFamily="34" charset="0"/>
                <a:cs typeface="Calibri" panose="020F0502020204030204" pitchFamily="34" charset="0"/>
              </a:rPr>
              <a:t>§ 3º Recebida a comunicação de irregularidade, os órgãos </a:t>
            </a:r>
            <a:r>
              <a:rPr lang="pt-BR" i="1" dirty="0" err="1">
                <a:solidFill>
                  <a:schemeClr val="accent1">
                    <a:lumMod val="75000"/>
                  </a:schemeClr>
                </a:solidFill>
                <a:latin typeface="Calibri" panose="020F0502020204030204" pitchFamily="34" charset="0"/>
                <a:cs typeface="Calibri" panose="020F0502020204030204" pitchFamily="34" charset="0"/>
              </a:rPr>
              <a:t>apuratórios</a:t>
            </a:r>
            <a:r>
              <a:rPr lang="pt-BR" i="1" dirty="0">
                <a:solidFill>
                  <a:schemeClr val="accent1">
                    <a:lumMod val="75000"/>
                  </a:schemeClr>
                </a:solidFill>
                <a:latin typeface="Calibri" panose="020F0502020204030204" pitchFamily="34" charset="0"/>
                <a:cs typeface="Calibri" panose="020F0502020204030204" pitchFamily="34" charset="0"/>
              </a:rPr>
              <a:t> a arquivarão e, se houver elementos suficientes, procederão, por iniciativa própria, à instauração de procedimento investigatório preliminar.</a:t>
            </a:r>
          </a:p>
          <a:p>
            <a:endParaRPr lang="pt-BR" i="1" dirty="0">
              <a:solidFill>
                <a:schemeClr val="accent1">
                  <a:lumMod val="75000"/>
                </a:schemeClr>
              </a:solidFill>
              <a:latin typeface="Calibri" panose="020F0502020204030204" pitchFamily="34" charset="0"/>
              <a:cs typeface="Calibri" panose="020F0502020204030204" pitchFamily="34" charset="0"/>
            </a:endParaRPr>
          </a:p>
          <a:p>
            <a:r>
              <a:rPr lang="pt-BR" i="1" dirty="0">
                <a:solidFill>
                  <a:schemeClr val="accent1">
                    <a:lumMod val="75000"/>
                  </a:schemeClr>
                </a:solidFill>
                <a:latin typeface="Calibri" panose="020F0502020204030204" pitchFamily="34" charset="0"/>
                <a:cs typeface="Calibri" panose="020F0502020204030204" pitchFamily="34" charset="0"/>
              </a:rPr>
              <a:t>§ 4º O procedimento investigatório preliminar mencionado no parágrafo anterior não poderá ter caráter punitivo.</a:t>
            </a:r>
            <a:r>
              <a:rPr lang="pt-BR" sz="2200" i="1" spc="-1" dirty="0">
                <a:solidFill>
                  <a:schemeClr val="accent1">
                    <a:lumMod val="75000"/>
                  </a:schemeClr>
                </a:solidFill>
                <a:uFill>
                  <a:solidFill>
                    <a:srgbClr val="FFFFFF"/>
                  </a:solidFill>
                </a:uFill>
                <a:latin typeface="Calibri" panose="020F0502020204030204" pitchFamily="34" charset="0"/>
                <a:cs typeface="Calibri" panose="020F0502020204030204" pitchFamily="34" charset="0"/>
              </a:rPr>
              <a:t>”</a:t>
            </a:r>
          </a:p>
          <a:p>
            <a:endParaRPr lang="pt-BR" sz="2200" i="1" spc="-1" dirty="0">
              <a:solidFill>
                <a:schemeClr val="accent1">
                  <a:lumMod val="75000"/>
                </a:schemeClr>
              </a:solidFill>
              <a:uFill>
                <a:solidFill>
                  <a:srgbClr val="FFFFFF"/>
                </a:solidFill>
              </a:uFill>
              <a:latin typeface="Calibri" panose="020F0502020204030204" pitchFamily="34" charset="0"/>
              <a:cs typeface="Calibri" panose="020F0502020204030204" pitchFamily="34" charset="0"/>
            </a:endParaRPr>
          </a:p>
          <a:p>
            <a:pPr algn="r">
              <a:spcBef>
                <a:spcPts val="1001"/>
              </a:spcBef>
            </a:pPr>
            <a:r>
              <a:rPr lang="pt-BR" b="1" spc="-1" dirty="0">
                <a:solidFill>
                  <a:srgbClr val="1F4E79"/>
                </a:solidFill>
                <a:uFill>
                  <a:solidFill>
                    <a:srgbClr val="FFFFFF"/>
                  </a:solidFill>
                </a:uFill>
                <a:latin typeface="Calibri" panose="020F0502020204030204" pitchFamily="34" charset="0"/>
                <a:cs typeface="Calibri" panose="020F0502020204030204" pitchFamily="34" charset="0"/>
              </a:rPr>
              <a:t>§§ 3 e 4º do art. 16º da Instrução Normativa OGU nº 05/2018</a:t>
            </a:r>
            <a:endParaRPr lang="pt-BR" b="1" spc="-1" dirty="0">
              <a:solidFill>
                <a:srgbClr val="000000"/>
              </a:solidFill>
              <a:uFill>
                <a:solidFill>
                  <a:srgbClr val="FFFFFF"/>
                </a:solidFill>
              </a:uFill>
              <a:latin typeface="Calibri" panose="020F0502020204030204" pitchFamily="34" charset="0"/>
              <a:cs typeface="Calibri" panose="020F0502020204030204" pitchFamily="34" charset="0"/>
            </a:endParaRPr>
          </a:p>
          <a:p>
            <a:pPr algn="ctr">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2AF03FA7-6F37-4773-9459-33B2C23531B6}"/>
              </a:ext>
            </a:extLst>
          </p:cNvPr>
          <p:cNvSpPr txBox="1"/>
          <p:nvPr/>
        </p:nvSpPr>
        <p:spPr>
          <a:xfrm>
            <a:off x="0" y="1134325"/>
            <a:ext cx="2453833"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1">
            <a:extLst>
              <a:ext uri="{FF2B5EF4-FFF2-40B4-BE49-F238E27FC236}">
                <a16:creationId xmlns:a16="http://schemas.microsoft.com/office/drawing/2014/main" id="{82E513B2-722C-409B-A949-FB5CD0C1F21B}"/>
              </a:ext>
            </a:extLst>
          </p:cNvPr>
          <p:cNvSpPr txBox="1"/>
          <p:nvPr/>
        </p:nvSpPr>
        <p:spPr>
          <a:xfrm>
            <a:off x="4053384" y="1134325"/>
            <a:ext cx="7389457" cy="766524"/>
          </a:xfrm>
          <a:prstGeom prst="rect">
            <a:avLst/>
          </a:prstGeom>
          <a:noFill/>
          <a:ln>
            <a:noFill/>
          </a:ln>
        </p:spPr>
        <p:txBody>
          <a:bodyPr anchor="b"/>
          <a:lstStyle/>
          <a:p>
            <a:pPr algn="ctr">
              <a:lnSpc>
                <a:spcPct val="100000"/>
              </a:lnSpc>
            </a:pPr>
            <a:r>
              <a:rPr lang="en-US" sz="24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PROCEDIMENTOS A SEREM REALIZADOS </a:t>
            </a:r>
          </a:p>
          <a:p>
            <a:pPr algn="ctr">
              <a:lnSpc>
                <a:spcPct val="100000"/>
              </a:lnSpc>
            </a:pPr>
            <a:r>
              <a:rPr lang="en-US" sz="2400" b="1" dirty="0">
                <a:solidFill>
                  <a:srgbClr val="FF0000"/>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NA UNIDADE DE APURAÇÃO</a:t>
            </a:r>
            <a:endParaRPr lang="en-US" sz="2400" b="1" dirty="0">
              <a:solidFill>
                <a:srgbClr val="FF0000"/>
              </a:solidFill>
              <a:latin typeface="Calibri" panose="020F0502020204030204" pitchFamily="34" charset="0"/>
              <a:ea typeface="ＭＳ Ｐゴシック" pitchFamily="34" charset="-128"/>
              <a:cs typeface="Calibri" panose="020F0502020204030204" pitchFamily="34" charset="0"/>
            </a:endParaRPr>
          </a:p>
        </p:txBody>
      </p:sp>
    </p:spTree>
    <p:extLst>
      <p:ext uri="{BB962C8B-B14F-4D97-AF65-F5344CB8AC3E}">
        <p14:creationId xmlns:p14="http://schemas.microsoft.com/office/powerpoint/2010/main" val="2113310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2"/>
          <p:cNvSpPr txBox="1"/>
          <p:nvPr/>
        </p:nvSpPr>
        <p:spPr>
          <a:xfrm>
            <a:off x="2453833" y="2698044"/>
            <a:ext cx="8281427" cy="3252521"/>
          </a:xfrm>
          <a:prstGeom prst="rect">
            <a:avLst/>
          </a:prstGeom>
          <a:noFill/>
          <a:ln>
            <a:noFill/>
          </a:ln>
        </p:spPr>
        <p:txBody>
          <a:bodyPr/>
          <a:lstStyle/>
          <a:p>
            <a:pPr algn="just">
              <a:lnSpc>
                <a:spcPct val="150000"/>
              </a:lnSpc>
              <a:spcBef>
                <a:spcPts val="1001"/>
              </a:spcBef>
            </a:pPr>
            <a:r>
              <a:rPr lang="pt-BR" sz="2200" b="1" spc="-1" dirty="0">
                <a:solidFill>
                  <a:srgbClr val="FF0000"/>
                </a:solidFill>
                <a:effectLst>
                  <a:outerShdw blurRad="38100" dist="38100" dir="2700000" algn="tl">
                    <a:srgbClr val="000000">
                      <a:alpha val="43137"/>
                    </a:srgbClr>
                  </a:outerShdw>
                </a:effectLst>
                <a:uFill>
                  <a:solidFill>
                    <a:srgbClr val="FFFFFF"/>
                  </a:solidFill>
                </a:uFill>
                <a:latin typeface="Calibri"/>
              </a:rPr>
              <a:t>Atenção!</a:t>
            </a:r>
          </a:p>
          <a:p>
            <a:pPr algn="just">
              <a:lnSpc>
                <a:spcPct val="150000"/>
              </a:lnSpc>
              <a:spcBef>
                <a:spcPts val="1001"/>
              </a:spcBef>
            </a:pPr>
            <a:r>
              <a:rPr lang="pt-BR" sz="2200" spc="-1" dirty="0">
                <a:solidFill>
                  <a:srgbClr val="1F4E79"/>
                </a:solidFill>
                <a:uFill>
                  <a:solidFill>
                    <a:srgbClr val="FFFFFF"/>
                  </a:solidFill>
                </a:uFill>
                <a:latin typeface="Calibri"/>
              </a:rPr>
              <a:t>Na investigação preliminar </a:t>
            </a:r>
            <a:r>
              <a:rPr lang="pt-BR" sz="2200" spc="-1" dirty="0">
                <a:solidFill>
                  <a:srgbClr val="1F4E79"/>
                </a:solidFill>
                <a:effectLst>
                  <a:outerShdw blurRad="38100" dist="38100" dir="2700000" algn="tl">
                    <a:srgbClr val="000000">
                      <a:alpha val="43137"/>
                    </a:srgbClr>
                  </a:outerShdw>
                </a:effectLst>
                <a:uFill>
                  <a:solidFill>
                    <a:srgbClr val="FFFFFF"/>
                  </a:solidFill>
                </a:uFill>
                <a:latin typeface="Calibri"/>
              </a:rPr>
              <a:t>na unidade de apuração</a:t>
            </a:r>
            <a:r>
              <a:rPr lang="pt-BR" sz="2200" spc="-1" dirty="0">
                <a:solidFill>
                  <a:srgbClr val="1F4E79"/>
                </a:solidFill>
                <a:uFill>
                  <a:solidFill>
                    <a:srgbClr val="FFFFFF"/>
                  </a:solidFill>
                </a:uFill>
                <a:latin typeface="Calibri"/>
              </a:rPr>
              <a:t>, mesmo que fique comprovado o cometimento de alguma irregularidade por agente público, esta investigação não poderá acarretar em nenhuma punição, </a:t>
            </a:r>
            <a:r>
              <a:rPr lang="pt-BR" sz="2200" b="1" spc="-1" dirty="0">
                <a:solidFill>
                  <a:srgbClr val="1F4E79"/>
                </a:solidFill>
                <a:uFill>
                  <a:solidFill>
                    <a:srgbClr val="FFFFFF"/>
                  </a:solidFill>
                </a:uFill>
                <a:latin typeface="Calibri"/>
              </a:rPr>
              <a:t>haja vista ser um procedimento tão somente investigativo</a:t>
            </a:r>
            <a:r>
              <a:rPr lang="pt-BR" sz="2200" spc="-1" dirty="0">
                <a:solidFill>
                  <a:srgbClr val="1F4E79"/>
                </a:solidFill>
                <a:uFill>
                  <a:solidFill>
                    <a:srgbClr val="FFFFFF"/>
                  </a:solidFill>
                </a:uFill>
                <a:latin typeface="Calibri"/>
              </a:rPr>
              <a:t>, sem a utilização dos institutos da ampla defesa e do contraditório.</a:t>
            </a:r>
            <a:endParaRPr lang="pt-BR" sz="2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FE3C3D93-B23B-4625-81A1-0950435A17F3}"/>
              </a:ext>
            </a:extLst>
          </p:cNvPr>
          <p:cNvSpPr txBox="1"/>
          <p:nvPr/>
        </p:nvSpPr>
        <p:spPr>
          <a:xfrm>
            <a:off x="0" y="1134325"/>
            <a:ext cx="2596444"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TextShape 1">
            <a:extLst>
              <a:ext uri="{FF2B5EF4-FFF2-40B4-BE49-F238E27FC236}">
                <a16:creationId xmlns:a16="http://schemas.microsoft.com/office/drawing/2014/main" id="{C09F10DA-D0E6-4B9D-B6BC-782D1DC4B076}"/>
              </a:ext>
            </a:extLst>
          </p:cNvPr>
          <p:cNvSpPr txBox="1"/>
          <p:nvPr/>
        </p:nvSpPr>
        <p:spPr>
          <a:xfrm>
            <a:off x="4053384" y="1134325"/>
            <a:ext cx="7389457" cy="766524"/>
          </a:xfrm>
          <a:prstGeom prst="rect">
            <a:avLst/>
          </a:prstGeom>
          <a:noFill/>
          <a:ln>
            <a:noFill/>
          </a:ln>
        </p:spPr>
        <p:txBody>
          <a:bodyPr anchor="b"/>
          <a:lstStyle/>
          <a:p>
            <a:pPr algn="ctr">
              <a:lnSpc>
                <a:spcPct val="100000"/>
              </a:lnSpc>
            </a:pPr>
            <a:r>
              <a:rPr lang="en-US" sz="24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PROCEDIMENTOS A SEREM REALIZADOS </a:t>
            </a:r>
          </a:p>
          <a:p>
            <a:pPr algn="ctr">
              <a:lnSpc>
                <a:spcPct val="100000"/>
              </a:lnSpc>
            </a:pPr>
            <a:r>
              <a:rPr lang="en-US" sz="2400" b="1" dirty="0">
                <a:solidFill>
                  <a:srgbClr val="FF0000"/>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NA UNIDADE DE APURAÇÃO</a:t>
            </a:r>
            <a:endParaRPr lang="en-US" sz="2400" b="1" dirty="0">
              <a:solidFill>
                <a:srgbClr val="FF0000"/>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extShape 2"/>
          <p:cNvSpPr txBox="1"/>
          <p:nvPr/>
        </p:nvSpPr>
        <p:spPr>
          <a:xfrm>
            <a:off x="1847202" y="2445155"/>
            <a:ext cx="8497595" cy="3989511"/>
          </a:xfrm>
          <a:prstGeom prst="rect">
            <a:avLst/>
          </a:prstGeom>
          <a:noFill/>
          <a:ln>
            <a:noFill/>
          </a:ln>
        </p:spPr>
        <p:txBody>
          <a:bodyPr/>
          <a:lstStyle/>
          <a:p>
            <a:pPr algn="ctr">
              <a:spcBef>
                <a:spcPts val="1001"/>
              </a:spcBef>
            </a:pPr>
            <a:r>
              <a:rPr lang="pt-BR" sz="2400" spc="-1" dirty="0">
                <a:solidFill>
                  <a:srgbClr val="1F4E79"/>
                </a:solidFill>
                <a:uFill>
                  <a:solidFill>
                    <a:srgbClr val="FFFFFF"/>
                  </a:solidFill>
                </a:uFill>
              </a:rPr>
              <a:t>INVESTIGATIVOS</a:t>
            </a:r>
          </a:p>
          <a:p>
            <a:pPr algn="ctr">
              <a:spcBef>
                <a:spcPts val="1001"/>
              </a:spcBef>
            </a:pPr>
            <a:endParaRPr lang="pt-BR" sz="2400" spc="-1" dirty="0">
              <a:solidFill>
                <a:srgbClr val="000000"/>
              </a:solidFill>
              <a:uFill>
                <a:solidFill>
                  <a:srgbClr val="FFFFFF"/>
                </a:solidFill>
              </a:uFill>
            </a:endParaRPr>
          </a:p>
          <a:p>
            <a:pPr algn="just">
              <a:spcBef>
                <a:spcPts val="1001"/>
              </a:spcBef>
            </a:pPr>
            <a:r>
              <a:rPr lang="pt-BR" sz="2400" spc="-1" dirty="0">
                <a:solidFill>
                  <a:srgbClr val="1F4E79"/>
                </a:solidFill>
                <a:uFill>
                  <a:solidFill>
                    <a:srgbClr val="FFFFFF"/>
                  </a:solidFill>
                </a:uFill>
              </a:rPr>
              <a:t>I - investigação preliminar;</a:t>
            </a:r>
            <a:endParaRPr lang="pt-BR" sz="2400" spc="-1" dirty="0">
              <a:solidFill>
                <a:srgbClr val="000000"/>
              </a:solidFill>
              <a:uFill>
                <a:solidFill>
                  <a:srgbClr val="FFFFFF"/>
                </a:solidFill>
              </a:uFill>
            </a:endParaRPr>
          </a:p>
          <a:p>
            <a:pPr algn="just">
              <a:spcBef>
                <a:spcPts val="1001"/>
              </a:spcBef>
            </a:pPr>
            <a:r>
              <a:rPr lang="pt-BR" sz="2400" spc="-1" dirty="0">
                <a:solidFill>
                  <a:srgbClr val="1F4E79"/>
                </a:solidFill>
                <a:uFill>
                  <a:solidFill>
                    <a:srgbClr val="FFFFFF"/>
                  </a:solidFill>
                </a:uFill>
              </a:rPr>
              <a:t>II - sindicância investigativa ou preparatória;</a:t>
            </a:r>
            <a:endParaRPr lang="pt-BR" sz="2400" spc="-1" dirty="0">
              <a:solidFill>
                <a:srgbClr val="000000"/>
              </a:solidFill>
              <a:uFill>
                <a:solidFill>
                  <a:srgbClr val="FFFFFF"/>
                </a:solidFill>
              </a:uFill>
            </a:endParaRPr>
          </a:p>
          <a:p>
            <a:pPr algn="just">
              <a:spcBef>
                <a:spcPts val="1001"/>
              </a:spcBef>
            </a:pPr>
            <a:r>
              <a:rPr lang="pt-BR" sz="2400" spc="-1" dirty="0">
                <a:solidFill>
                  <a:srgbClr val="1F4E79"/>
                </a:solidFill>
                <a:uFill>
                  <a:solidFill>
                    <a:srgbClr val="FFFFFF"/>
                  </a:solidFill>
                </a:uFill>
              </a:rPr>
              <a:t>III - sindicância patrimonial;</a:t>
            </a:r>
          </a:p>
          <a:p>
            <a:pPr algn="just">
              <a:spcBef>
                <a:spcPts val="1001"/>
              </a:spcBef>
            </a:pPr>
            <a:r>
              <a:rPr lang="pt-BR" sz="2400" spc="-1" dirty="0">
                <a:solidFill>
                  <a:srgbClr val="1F4E79"/>
                </a:solidFill>
                <a:uFill>
                  <a:solidFill>
                    <a:srgbClr val="FFFFFF"/>
                  </a:solidFill>
                </a:uFill>
              </a:rPr>
              <a:t>IV - auditoria governamental. </a:t>
            </a:r>
          </a:p>
          <a:p>
            <a:pPr algn="r">
              <a:spcBef>
                <a:spcPts val="1001"/>
              </a:spcBef>
            </a:pPr>
            <a:endParaRPr lang="pt-BR" sz="2400" u="sng" spc="-1" dirty="0">
              <a:solidFill>
                <a:schemeClr val="tx2"/>
              </a:solidFill>
              <a:uFill>
                <a:solidFill>
                  <a:srgbClr val="FFFFFF"/>
                </a:solidFill>
              </a:uFill>
            </a:endParaRPr>
          </a:p>
          <a:p>
            <a:pPr algn="r">
              <a:spcBef>
                <a:spcPts val="1001"/>
              </a:spcBef>
            </a:pPr>
            <a:r>
              <a:rPr lang="pt-BR" u="sng" spc="-1" dirty="0">
                <a:solidFill>
                  <a:srgbClr val="FF0000"/>
                </a:solidFill>
                <a:uFill>
                  <a:solidFill>
                    <a:srgbClr val="FFFFFF"/>
                  </a:solidFill>
                </a:uFill>
              </a:rPr>
              <a:t>Instrução Normativa CGU nº 14/2018</a:t>
            </a:r>
            <a:endParaRPr lang="pt-BR" spc="-1" dirty="0">
              <a:solidFill>
                <a:srgbClr val="FF0000"/>
              </a:solidFill>
              <a:uFill>
                <a:solidFill>
                  <a:srgbClr val="FFFFFF"/>
                </a:solidFill>
              </a:uFil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ECE8CD88-AFF6-AB4D-A042-C5DFE1BC1CE9}"/>
              </a:ext>
            </a:extLst>
          </p:cNvPr>
          <p:cNvSpPr txBox="1"/>
          <p:nvPr/>
        </p:nvSpPr>
        <p:spPr>
          <a:xfrm>
            <a:off x="0" y="1134325"/>
            <a:ext cx="2453833"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TextShape 1">
            <a:extLst>
              <a:ext uri="{FF2B5EF4-FFF2-40B4-BE49-F238E27FC236}">
                <a16:creationId xmlns:a16="http://schemas.microsoft.com/office/drawing/2014/main" id="{F06610B3-C639-4313-A155-169AC0402364}"/>
              </a:ext>
            </a:extLst>
          </p:cNvPr>
          <p:cNvSpPr txBox="1"/>
          <p:nvPr/>
        </p:nvSpPr>
        <p:spPr>
          <a:xfrm>
            <a:off x="4053384" y="1134325"/>
            <a:ext cx="7389457" cy="766524"/>
          </a:xfrm>
          <a:prstGeom prst="rect">
            <a:avLst/>
          </a:prstGeom>
          <a:noFill/>
          <a:ln>
            <a:noFill/>
          </a:ln>
        </p:spPr>
        <p:txBody>
          <a:bodyPr anchor="b"/>
          <a:lstStyle/>
          <a:p>
            <a:pPr algn="ctr">
              <a:lnSpc>
                <a:spcPct val="100000"/>
              </a:lnSpc>
            </a:pPr>
            <a:r>
              <a:rPr lang="en-US" sz="24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PROCEDIMENTOS A SEREM REALIZADOS </a:t>
            </a:r>
          </a:p>
          <a:p>
            <a:pPr algn="ctr">
              <a:lnSpc>
                <a:spcPct val="100000"/>
              </a:lnSpc>
            </a:pPr>
            <a:r>
              <a:rPr lang="en-US" sz="2400" b="1" dirty="0">
                <a:solidFill>
                  <a:srgbClr val="FF0000"/>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NA UNIDADE DE APURAÇÃO</a:t>
            </a:r>
            <a:endParaRPr lang="en-US" sz="2400" b="1" dirty="0">
              <a:solidFill>
                <a:srgbClr val="FF0000"/>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TextShape 2"/>
          <p:cNvSpPr txBox="1"/>
          <p:nvPr/>
        </p:nvSpPr>
        <p:spPr>
          <a:xfrm>
            <a:off x="1922969" y="2991557"/>
            <a:ext cx="8346062" cy="2280355"/>
          </a:xfrm>
          <a:prstGeom prst="rect">
            <a:avLst/>
          </a:prstGeom>
          <a:noFill/>
          <a:ln>
            <a:noFill/>
          </a:ln>
        </p:spPr>
        <p:txBody>
          <a:bodyPr/>
          <a:lstStyle/>
          <a:p>
            <a:pPr algn="just">
              <a:spcBef>
                <a:spcPts val="1001"/>
              </a:spcBef>
            </a:pPr>
            <a:r>
              <a:rPr lang="pt-BR" sz="2200" b="1" spc="-1" dirty="0">
                <a:solidFill>
                  <a:srgbClr val="FF0000"/>
                </a:solidFill>
                <a:effectLst>
                  <a:outerShdw blurRad="38100" dist="38100" dir="2700000" algn="tl">
                    <a:srgbClr val="000000">
                      <a:alpha val="43137"/>
                    </a:srgbClr>
                  </a:outerShdw>
                </a:effectLst>
                <a:uFill>
                  <a:solidFill>
                    <a:srgbClr val="FFFFFF"/>
                  </a:solidFill>
                </a:uFill>
                <a:latin typeface="Calibri"/>
              </a:rPr>
              <a:t>Atenção!</a:t>
            </a:r>
          </a:p>
          <a:p>
            <a:pPr algn="just">
              <a:spcBef>
                <a:spcPts val="1001"/>
              </a:spcBef>
            </a:pPr>
            <a:r>
              <a:rPr lang="pt-BR" sz="2400" u="sng" spc="-1" dirty="0">
                <a:solidFill>
                  <a:srgbClr val="1F4E79"/>
                </a:solidFill>
                <a:uFill>
                  <a:solidFill>
                    <a:srgbClr val="FFFFFF"/>
                  </a:solidFill>
                </a:uFill>
              </a:rPr>
              <a:t>Somente </a:t>
            </a:r>
            <a:r>
              <a:rPr lang="pt-BR" sz="2400" spc="-1" dirty="0">
                <a:solidFill>
                  <a:srgbClr val="1F4E79"/>
                </a:solidFill>
                <a:uFill>
                  <a:solidFill>
                    <a:srgbClr val="FFFFFF"/>
                  </a:solidFill>
                </a:uFill>
              </a:rPr>
              <a:t>poderá ser aplicado alguma penalidade ao agente público denunciado, caso seja </a:t>
            </a:r>
            <a:r>
              <a:rPr lang="pt-BR" sz="2400" spc="-1" dirty="0">
                <a:solidFill>
                  <a:srgbClr val="1F4E79"/>
                </a:solidFill>
                <a:effectLst>
                  <a:outerShdw blurRad="38100" dist="38100" dir="2700000" algn="tl">
                    <a:srgbClr val="000000">
                      <a:alpha val="43137"/>
                    </a:srgbClr>
                  </a:outerShdw>
                </a:effectLst>
                <a:uFill>
                  <a:solidFill>
                    <a:srgbClr val="FFFFFF"/>
                  </a:solidFill>
                </a:uFill>
              </a:rPr>
              <a:t>instaurado e finalizado</a:t>
            </a:r>
            <a:r>
              <a:rPr lang="pt-BR" sz="2400" spc="-1" dirty="0">
                <a:solidFill>
                  <a:srgbClr val="1F4E79"/>
                </a:solidFill>
                <a:uFill>
                  <a:solidFill>
                    <a:srgbClr val="FFFFFF"/>
                  </a:solidFill>
                </a:uFill>
              </a:rPr>
              <a:t> o </a:t>
            </a:r>
            <a:r>
              <a:rPr lang="pt-BR" sz="2400" b="1" spc="-1" dirty="0">
                <a:solidFill>
                  <a:srgbClr val="1F4E79"/>
                </a:solidFill>
                <a:effectLst>
                  <a:outerShdw blurRad="38100" dist="38100" dir="2700000" algn="tl">
                    <a:srgbClr val="000000">
                      <a:alpha val="43137"/>
                    </a:srgbClr>
                  </a:outerShdw>
                </a:effectLst>
                <a:uFill>
                  <a:solidFill>
                    <a:srgbClr val="FFFFFF"/>
                  </a:solidFill>
                </a:uFill>
              </a:rPr>
              <a:t>procedimento administrativo punitivo</a:t>
            </a:r>
            <a:r>
              <a:rPr lang="pt-BR" sz="2400" spc="-1" dirty="0">
                <a:solidFill>
                  <a:srgbClr val="1F4E79"/>
                </a:solidFill>
                <a:uFill>
                  <a:solidFill>
                    <a:srgbClr val="FFFFFF"/>
                  </a:solidFill>
                </a:uFill>
              </a:rPr>
              <a:t> que o caso requerer, em razão das conclusões do procedimento investigativo. </a:t>
            </a:r>
            <a:endParaRPr lang="pt-BR" sz="2400" spc="-1" dirty="0">
              <a:solidFill>
                <a:srgbClr val="000000"/>
              </a:solidFill>
              <a:uFill>
                <a:solidFill>
                  <a:srgbClr val="FFFFFF"/>
                </a:solidFill>
              </a:uFil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C0B28D77-1A20-FB41-9F82-67402146F8AF}"/>
              </a:ext>
            </a:extLst>
          </p:cNvPr>
          <p:cNvSpPr txBox="1"/>
          <p:nvPr/>
        </p:nvSpPr>
        <p:spPr>
          <a:xfrm>
            <a:off x="0" y="1134325"/>
            <a:ext cx="2528711"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TextShape 1">
            <a:extLst>
              <a:ext uri="{FF2B5EF4-FFF2-40B4-BE49-F238E27FC236}">
                <a16:creationId xmlns:a16="http://schemas.microsoft.com/office/drawing/2014/main" id="{B339BC93-C8A1-4097-AD40-13E9A2BE7599}"/>
              </a:ext>
            </a:extLst>
          </p:cNvPr>
          <p:cNvSpPr txBox="1"/>
          <p:nvPr/>
        </p:nvSpPr>
        <p:spPr>
          <a:xfrm>
            <a:off x="4053384" y="1134325"/>
            <a:ext cx="7389457" cy="766524"/>
          </a:xfrm>
          <a:prstGeom prst="rect">
            <a:avLst/>
          </a:prstGeom>
          <a:noFill/>
          <a:ln>
            <a:noFill/>
          </a:ln>
        </p:spPr>
        <p:txBody>
          <a:bodyPr anchor="b"/>
          <a:lstStyle/>
          <a:p>
            <a:pPr algn="ctr">
              <a:lnSpc>
                <a:spcPct val="100000"/>
              </a:lnSpc>
            </a:pPr>
            <a:r>
              <a:rPr lang="en-US" sz="24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PROCEDIMENTOS A SEREM REALIZADOS </a:t>
            </a:r>
          </a:p>
          <a:p>
            <a:pPr algn="ctr">
              <a:lnSpc>
                <a:spcPct val="100000"/>
              </a:lnSpc>
            </a:pPr>
            <a:r>
              <a:rPr lang="en-US" sz="2400" b="1" dirty="0">
                <a:solidFill>
                  <a:srgbClr val="FF0000"/>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NA UNIDADE DE APURAÇÃO</a:t>
            </a:r>
            <a:endParaRPr lang="en-US" sz="2400" b="1" dirty="0">
              <a:solidFill>
                <a:srgbClr val="FF0000"/>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extShape 2"/>
          <p:cNvSpPr txBox="1"/>
          <p:nvPr/>
        </p:nvSpPr>
        <p:spPr>
          <a:xfrm>
            <a:off x="733777" y="2178756"/>
            <a:ext cx="10758311" cy="4526844"/>
          </a:xfrm>
          <a:prstGeom prst="rect">
            <a:avLst/>
          </a:prstGeom>
          <a:noFill/>
          <a:ln>
            <a:noFill/>
          </a:ln>
        </p:spPr>
        <p:txBody>
          <a:bodyPr/>
          <a:lstStyle/>
          <a:p>
            <a:pPr algn="ctr">
              <a:spcBef>
                <a:spcPts val="1001"/>
              </a:spcBef>
            </a:pPr>
            <a:r>
              <a:rPr lang="pt-BR" sz="2400" b="1" u="sng" spc="-1" dirty="0">
                <a:solidFill>
                  <a:srgbClr val="002060"/>
                </a:solidFill>
                <a:uFill>
                  <a:solidFill>
                    <a:srgbClr val="FFFFFF"/>
                  </a:solidFill>
                </a:uFill>
                <a:latin typeface="Calibri"/>
              </a:rPr>
              <a:t>PUNITIVOS</a:t>
            </a:r>
            <a:endParaRPr lang="pt-BR" sz="3200" b="1" u="sng" spc="-1" dirty="0">
              <a:solidFill>
                <a:srgbClr val="002060"/>
              </a:solidFill>
              <a:uFill>
                <a:solidFill>
                  <a:srgbClr val="FFFFFF"/>
                </a:solidFill>
              </a:uFill>
              <a:latin typeface="Arial"/>
            </a:endParaRPr>
          </a:p>
          <a:p>
            <a:pPr algn="just">
              <a:spcBef>
                <a:spcPts val="1001"/>
              </a:spcBef>
            </a:pPr>
            <a:r>
              <a:rPr lang="pt-BR" sz="2000" spc="-1" dirty="0">
                <a:solidFill>
                  <a:srgbClr val="1F4E79"/>
                </a:solidFill>
                <a:uFill>
                  <a:solidFill>
                    <a:srgbClr val="FFFFFF"/>
                  </a:solidFill>
                </a:uFill>
                <a:latin typeface="Calibri"/>
              </a:rPr>
              <a:t>I - sindicância acusatória ou punitiva (SINAC);  </a:t>
            </a:r>
            <a:endParaRPr lang="pt-BR" sz="2000" spc="-1" dirty="0">
              <a:solidFill>
                <a:srgbClr val="000000"/>
              </a:solidFill>
              <a:uFill>
                <a:solidFill>
                  <a:srgbClr val="FFFFFF"/>
                </a:solidFill>
              </a:uFill>
              <a:latin typeface="Arial"/>
            </a:endParaRPr>
          </a:p>
          <a:p>
            <a:pPr algn="just">
              <a:spcBef>
                <a:spcPts val="1001"/>
              </a:spcBef>
            </a:pPr>
            <a:r>
              <a:rPr lang="pt-BR" sz="2000" spc="-1" dirty="0">
                <a:solidFill>
                  <a:srgbClr val="1F4E79"/>
                </a:solidFill>
                <a:uFill>
                  <a:solidFill>
                    <a:srgbClr val="FFFFFF"/>
                  </a:solidFill>
                </a:uFill>
                <a:latin typeface="Calibri"/>
              </a:rPr>
              <a:t>II - processo administrativo disciplinar (PAD);</a:t>
            </a:r>
          </a:p>
          <a:p>
            <a:pPr algn="just">
              <a:spcBef>
                <a:spcPts val="1001"/>
              </a:spcBef>
            </a:pPr>
            <a:r>
              <a:rPr lang="pt-BR" sz="2000" spc="-1" dirty="0">
                <a:solidFill>
                  <a:srgbClr val="1F4E79"/>
                </a:solidFill>
                <a:uFill>
                  <a:solidFill>
                    <a:srgbClr val="FFFFFF"/>
                  </a:solidFill>
                </a:uFill>
                <a:latin typeface="Calibri"/>
              </a:rPr>
              <a:t>III - processo administrativo disciplinar sumário;</a:t>
            </a:r>
          </a:p>
          <a:p>
            <a:pPr algn="just">
              <a:spcBef>
                <a:spcPts val="1001"/>
              </a:spcBef>
            </a:pPr>
            <a:r>
              <a:rPr lang="pt-BR" sz="2000" spc="-1" dirty="0">
                <a:solidFill>
                  <a:srgbClr val="1F4E79"/>
                </a:solidFill>
                <a:uFill>
                  <a:solidFill>
                    <a:srgbClr val="FFFFFF"/>
                  </a:solidFill>
                </a:uFill>
                <a:latin typeface="Calibri"/>
              </a:rPr>
              <a:t>IV - sindicância disciplinar para servidores temporários regidos pela Lei nº 8.745/1993;</a:t>
            </a:r>
          </a:p>
          <a:p>
            <a:pPr algn="just">
              <a:spcBef>
                <a:spcPts val="1001"/>
              </a:spcBef>
            </a:pPr>
            <a:r>
              <a:rPr lang="pt-BR" sz="2000" spc="-1" dirty="0">
                <a:solidFill>
                  <a:srgbClr val="1F4E79"/>
                </a:solidFill>
                <a:uFill>
                  <a:solidFill>
                    <a:srgbClr val="FFFFFF"/>
                  </a:solidFill>
                </a:uFill>
                <a:latin typeface="Calibri"/>
              </a:rPr>
              <a:t>V - procedimento disciplinar para empregados públicos regidos pela Lei nº 9.962/2000;</a:t>
            </a:r>
          </a:p>
          <a:p>
            <a:pPr algn="just">
              <a:spcBef>
                <a:spcPts val="1001"/>
              </a:spcBef>
            </a:pPr>
            <a:r>
              <a:rPr lang="pt-BR" sz="2000" spc="-1" dirty="0">
                <a:solidFill>
                  <a:srgbClr val="1F4E79"/>
                </a:solidFill>
                <a:uFill>
                  <a:solidFill>
                    <a:srgbClr val="FFFFFF"/>
                  </a:solidFill>
                </a:uFill>
                <a:latin typeface="Calibri"/>
              </a:rPr>
              <a:t>VI - processo administrativo sancionador relativo aos empregados públicos das empresas públicas e sociedades de economia mistas (PAS); </a:t>
            </a:r>
          </a:p>
          <a:p>
            <a:pPr algn="just">
              <a:spcBef>
                <a:spcPts val="1001"/>
              </a:spcBef>
            </a:pPr>
            <a:r>
              <a:rPr lang="pt-BR" sz="2000" spc="-1" dirty="0">
                <a:solidFill>
                  <a:srgbClr val="1F4E79"/>
                </a:solidFill>
                <a:uFill>
                  <a:solidFill>
                    <a:srgbClr val="FFFFFF"/>
                  </a:solidFill>
                </a:uFill>
                <a:latin typeface="Calibri"/>
              </a:rPr>
              <a:t>VII - processo administrativo de responsabilização (RAR); e</a:t>
            </a:r>
          </a:p>
          <a:p>
            <a:pPr algn="just">
              <a:spcBef>
                <a:spcPts val="1001"/>
              </a:spcBef>
            </a:pPr>
            <a:r>
              <a:rPr lang="pt-BR" sz="2000" spc="-1" dirty="0">
                <a:solidFill>
                  <a:srgbClr val="1F4E79"/>
                </a:solidFill>
                <a:uFill>
                  <a:solidFill>
                    <a:srgbClr val="FFFFFF"/>
                  </a:solidFill>
                </a:uFill>
                <a:latin typeface="Calibri"/>
              </a:rPr>
              <a:t>VIII - processo de apuração ética.</a:t>
            </a:r>
          </a:p>
          <a:p>
            <a:pPr algn="r">
              <a:spcBef>
                <a:spcPts val="1001"/>
              </a:spcBef>
            </a:pPr>
            <a:r>
              <a:rPr lang="pt-BR" sz="1200" b="1" spc="-1" dirty="0">
                <a:solidFill>
                  <a:srgbClr val="FF0000"/>
                </a:solidFill>
                <a:uFill>
                  <a:solidFill>
                    <a:srgbClr val="FFFFFF"/>
                  </a:solidFill>
                </a:uFill>
                <a:latin typeface="Arial"/>
              </a:rPr>
              <a:t>Do I ao VII, art. 6º da Instrução Normativa CGU nº 14/2018</a:t>
            </a: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r>
              <a:rPr lang="pt-BR" sz="3200" spc="-1" dirty="0">
                <a:solidFill>
                  <a:srgbClr val="000000"/>
                </a:solidFill>
                <a:uFill>
                  <a:solidFill>
                    <a:srgbClr val="FFFFFF"/>
                  </a:solidFill>
                </a:uFill>
                <a:latin typeface="Arial"/>
              </a:rPr>
              <a:t> </a:t>
            </a:r>
          </a:p>
        </p:txBody>
      </p:sp>
      <p:sp>
        <p:nvSpPr>
          <p:cNvPr id="4" name="TextShape 1">
            <a:extLst>
              <a:ext uri="{FF2B5EF4-FFF2-40B4-BE49-F238E27FC236}">
                <a16:creationId xmlns:a16="http://schemas.microsoft.com/office/drawing/2014/main" id="{159AC73C-9994-474A-92FC-89D55A54E074}"/>
              </a:ext>
            </a:extLst>
          </p:cNvPr>
          <p:cNvSpPr txBox="1"/>
          <p:nvPr/>
        </p:nvSpPr>
        <p:spPr>
          <a:xfrm>
            <a:off x="0" y="1134325"/>
            <a:ext cx="2453833"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TextShape 1">
            <a:extLst>
              <a:ext uri="{FF2B5EF4-FFF2-40B4-BE49-F238E27FC236}">
                <a16:creationId xmlns:a16="http://schemas.microsoft.com/office/drawing/2014/main" id="{7110627E-35BD-4358-899B-C8E5B5C244AF}"/>
              </a:ext>
            </a:extLst>
          </p:cNvPr>
          <p:cNvSpPr txBox="1"/>
          <p:nvPr/>
        </p:nvSpPr>
        <p:spPr>
          <a:xfrm>
            <a:off x="4053384" y="1134325"/>
            <a:ext cx="7389457" cy="766524"/>
          </a:xfrm>
          <a:prstGeom prst="rect">
            <a:avLst/>
          </a:prstGeom>
          <a:noFill/>
          <a:ln>
            <a:noFill/>
          </a:ln>
        </p:spPr>
        <p:txBody>
          <a:bodyPr anchor="b"/>
          <a:lstStyle/>
          <a:p>
            <a:pPr algn="ctr">
              <a:lnSpc>
                <a:spcPct val="100000"/>
              </a:lnSpc>
            </a:pPr>
            <a:r>
              <a:rPr lang="en-US" sz="24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PROCEDIMENTOS A SEREM REALIZADOS </a:t>
            </a:r>
          </a:p>
          <a:p>
            <a:pPr algn="ctr">
              <a:lnSpc>
                <a:spcPct val="100000"/>
              </a:lnSpc>
            </a:pPr>
            <a:r>
              <a:rPr lang="en-US" sz="2400" b="1" dirty="0">
                <a:solidFill>
                  <a:srgbClr val="FF0000"/>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NA UNIDADE DE APURAÇÃO</a:t>
            </a:r>
            <a:endParaRPr lang="en-US" sz="2400" b="1" dirty="0">
              <a:solidFill>
                <a:srgbClr val="FF0000"/>
              </a:solidFill>
              <a:latin typeface="Calibri" panose="020F0502020204030204" pitchFamily="34" charset="0"/>
              <a:ea typeface="ＭＳ Ｐゴシック" pitchFamily="34" charset="-128"/>
              <a:cs typeface="Calibri" panose="020F0502020204030204" pitchFamily="34" charset="0"/>
            </a:endParaRPr>
          </a:p>
        </p:txBody>
      </p:sp>
    </p:spTree>
    <p:extLst>
      <p:ext uri="{BB962C8B-B14F-4D97-AF65-F5344CB8AC3E}">
        <p14:creationId xmlns:p14="http://schemas.microsoft.com/office/powerpoint/2010/main" val="257215025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extShape 2"/>
          <p:cNvSpPr txBox="1"/>
          <p:nvPr/>
        </p:nvSpPr>
        <p:spPr>
          <a:xfrm>
            <a:off x="1485900" y="2437842"/>
            <a:ext cx="9220199" cy="3522691"/>
          </a:xfrm>
          <a:prstGeom prst="rect">
            <a:avLst/>
          </a:prstGeom>
          <a:noFill/>
          <a:ln>
            <a:noFill/>
          </a:ln>
        </p:spPr>
        <p:txBody>
          <a:bodyPr/>
          <a:lstStyle/>
          <a:p>
            <a:pPr algn="just">
              <a:spcBef>
                <a:spcPts val="1001"/>
              </a:spcBef>
            </a:pPr>
            <a:endParaRPr lang="pt-BR" sz="1100" spc="-1" dirty="0">
              <a:solidFill>
                <a:srgbClr val="000000"/>
              </a:solidFill>
              <a:uFill>
                <a:solidFill>
                  <a:srgbClr val="FFFFFF"/>
                </a:solidFill>
              </a:uFill>
              <a:latin typeface="Arial"/>
            </a:endParaRPr>
          </a:p>
          <a:p>
            <a:pPr marL="343080" indent="-342720" algn="just">
              <a:spcBef>
                <a:spcPts val="1001"/>
              </a:spcBef>
              <a:spcAft>
                <a:spcPts val="1200"/>
              </a:spcAft>
              <a:buClr>
                <a:srgbClr val="1F4E79"/>
              </a:buClr>
              <a:buFont typeface="Arial"/>
              <a:buChar char="•"/>
            </a:pPr>
            <a:r>
              <a:rPr lang="pt-BR" sz="2000" spc="-1" dirty="0">
                <a:solidFill>
                  <a:srgbClr val="1F4E79"/>
                </a:solidFill>
                <a:uFill>
                  <a:solidFill>
                    <a:srgbClr val="FFFFFF"/>
                  </a:solidFill>
                </a:uFill>
                <a:latin typeface="Calibri"/>
              </a:rPr>
              <a:t>Caso a unidade de apuração não verifique elementos suficientes para uma investigação, a comunicação (denúncia) deverá ser encerrada e arquivada;</a:t>
            </a:r>
            <a:endParaRPr lang="pt-BR" sz="1000" spc="-1" dirty="0">
              <a:solidFill>
                <a:srgbClr val="000000"/>
              </a:solidFill>
              <a:uFill>
                <a:solidFill>
                  <a:srgbClr val="FFFFFF"/>
                </a:solidFill>
              </a:uFill>
              <a:latin typeface="Arial"/>
            </a:endParaRPr>
          </a:p>
          <a:p>
            <a:pPr marL="343080" indent="-342720" algn="just">
              <a:spcBef>
                <a:spcPts val="1001"/>
              </a:spcBef>
              <a:spcAft>
                <a:spcPts val="1200"/>
              </a:spcAft>
              <a:buClr>
                <a:srgbClr val="1F4E79"/>
              </a:buClr>
              <a:buFont typeface="Arial"/>
              <a:buChar char="•"/>
            </a:pPr>
            <a:r>
              <a:rPr lang="pt-BR" sz="2000" spc="-1" dirty="0">
                <a:solidFill>
                  <a:srgbClr val="1F4E79"/>
                </a:solidFill>
                <a:uFill>
                  <a:solidFill>
                    <a:srgbClr val="FFFFFF"/>
                  </a:solidFill>
                </a:uFill>
                <a:latin typeface="Calibri"/>
              </a:rPr>
              <a:t> No caso do acatamento da comunicação de irregularidade (denúncia), esta poderá ser arquivada, passando a constituir os autos da investigação preliminar somente a informação que for pertinente para as investigações (</a:t>
            </a:r>
            <a:r>
              <a:rPr lang="pt-BR" sz="2000" spc="-1" dirty="0" err="1">
                <a:solidFill>
                  <a:srgbClr val="1F4E79"/>
                </a:solidFill>
                <a:uFill>
                  <a:solidFill>
                    <a:srgbClr val="FFFFFF"/>
                  </a:solidFill>
                </a:uFill>
                <a:latin typeface="Calibri"/>
              </a:rPr>
              <a:t>ex</a:t>
            </a:r>
            <a:r>
              <a:rPr lang="pt-BR" sz="2000" spc="-1" dirty="0">
                <a:solidFill>
                  <a:srgbClr val="1F4E79"/>
                </a:solidFill>
                <a:uFill>
                  <a:solidFill>
                    <a:srgbClr val="FFFFFF"/>
                  </a:solidFill>
                </a:uFill>
                <a:latin typeface="Calibri"/>
              </a:rPr>
              <a:t>: documento </a:t>
            </a:r>
            <a:r>
              <a:rPr lang="pt-BR" sz="2000" spc="-1" dirty="0" err="1">
                <a:solidFill>
                  <a:srgbClr val="1F4E79"/>
                </a:solidFill>
                <a:uFill>
                  <a:solidFill>
                    <a:srgbClr val="FFFFFF"/>
                  </a:solidFill>
                </a:uFill>
                <a:latin typeface="Calibri"/>
              </a:rPr>
              <a:t>pseudonimizado</a:t>
            </a:r>
            <a:r>
              <a:rPr lang="pt-BR" sz="2000" spc="-1" dirty="0">
                <a:solidFill>
                  <a:srgbClr val="1F4E79"/>
                </a:solidFill>
                <a:uFill>
                  <a:solidFill>
                    <a:srgbClr val="FFFFFF"/>
                  </a:solidFill>
                </a:uFill>
                <a:latin typeface="Calibri"/>
              </a:rPr>
              <a:t> ou extrato do conteúdo da comunicação (denúncia);</a:t>
            </a:r>
            <a:endParaRPr lang="pt-BR" sz="1000" spc="-1" dirty="0">
              <a:solidFill>
                <a:srgbClr val="000000"/>
              </a:solidFill>
              <a:uFill>
                <a:solidFill>
                  <a:srgbClr val="FFFFFF"/>
                </a:solidFill>
              </a:uFill>
              <a:latin typeface="Arial"/>
            </a:endParaRPr>
          </a:p>
          <a:p>
            <a:pPr marL="343080" indent="-342720" algn="just">
              <a:spcBef>
                <a:spcPts val="1001"/>
              </a:spcBef>
              <a:spcAft>
                <a:spcPts val="1200"/>
              </a:spcAft>
              <a:buClr>
                <a:srgbClr val="1F4E79"/>
              </a:buClr>
              <a:buFont typeface="Arial"/>
              <a:buChar char="•"/>
            </a:pPr>
            <a:r>
              <a:rPr lang="pt-BR" sz="2000" spc="-1" dirty="0">
                <a:solidFill>
                  <a:srgbClr val="1F4E79"/>
                </a:solidFill>
                <a:uFill>
                  <a:solidFill>
                    <a:srgbClr val="FFFFFF"/>
                  </a:solidFill>
                </a:uFill>
                <a:latin typeface="Calibri"/>
              </a:rPr>
              <a:t> Tal procedimento faz-se relevante, principalmente, se os termos da denúncia puderem </a:t>
            </a:r>
            <a:r>
              <a:rPr lang="pt-BR" sz="2000" b="1" spc="-1" dirty="0">
                <a:solidFill>
                  <a:srgbClr val="1F4E79"/>
                </a:solidFill>
                <a:uFill>
                  <a:solidFill>
                    <a:srgbClr val="FFFFFF"/>
                  </a:solidFill>
                </a:uFill>
                <a:latin typeface="Calibri"/>
              </a:rPr>
              <a:t>identificar o ‘anônimo’ denunciante</a:t>
            </a:r>
            <a:r>
              <a:rPr lang="pt-BR" sz="20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F723E075-4ADF-6B4E-A410-3D4BE2B31A22}"/>
              </a:ext>
            </a:extLst>
          </p:cNvPr>
          <p:cNvSpPr txBox="1"/>
          <p:nvPr/>
        </p:nvSpPr>
        <p:spPr>
          <a:xfrm>
            <a:off x="0" y="1198647"/>
            <a:ext cx="2562578"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TextShape 1">
            <a:extLst>
              <a:ext uri="{FF2B5EF4-FFF2-40B4-BE49-F238E27FC236}">
                <a16:creationId xmlns:a16="http://schemas.microsoft.com/office/drawing/2014/main" id="{536382F7-FA67-4757-811F-190F98633366}"/>
              </a:ext>
            </a:extLst>
          </p:cNvPr>
          <p:cNvSpPr txBox="1"/>
          <p:nvPr/>
        </p:nvSpPr>
        <p:spPr>
          <a:xfrm>
            <a:off x="4053384" y="1134325"/>
            <a:ext cx="7389457" cy="766524"/>
          </a:xfrm>
          <a:prstGeom prst="rect">
            <a:avLst/>
          </a:prstGeom>
          <a:noFill/>
          <a:ln>
            <a:noFill/>
          </a:ln>
        </p:spPr>
        <p:txBody>
          <a:bodyPr anchor="b"/>
          <a:lstStyle/>
          <a:p>
            <a:pPr algn="ctr">
              <a:lnSpc>
                <a:spcPct val="100000"/>
              </a:lnSpc>
            </a:pPr>
            <a:r>
              <a:rPr lang="en-US" sz="2400" b="1" dirty="0">
                <a:solidFill>
                  <a:schemeClr val="accent1">
                    <a:lumMod val="75000"/>
                  </a:schemeClr>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PROCEDIMENTOS A SEREM REALIZADOS </a:t>
            </a:r>
          </a:p>
          <a:p>
            <a:pPr algn="ctr">
              <a:lnSpc>
                <a:spcPct val="100000"/>
              </a:lnSpc>
            </a:pPr>
            <a:r>
              <a:rPr lang="en-US" sz="2400" b="1" dirty="0">
                <a:solidFill>
                  <a:srgbClr val="FF0000"/>
                </a:solidFill>
                <a:latin typeface="Calibri" panose="020F0502020204030204" pitchFamily="34" charset="0"/>
                <a:ea typeface="ＭＳ Ｐゴシック" pitchFamily="34" charset="-128"/>
                <a:cs typeface="Calibri" panose="020F0502020204030204" pitchFamily="34" charset="0"/>
                <a:sym typeface="Symbol" panose="05050102010706020507" pitchFamily="18" charset="2"/>
              </a:rPr>
              <a:t>NA UNIDADE DE APURAÇÃO</a:t>
            </a:r>
            <a:endParaRPr lang="en-US" sz="2400" b="1" dirty="0">
              <a:solidFill>
                <a:srgbClr val="FF0000"/>
              </a:solidFill>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5" name="TextShape 2">
            <a:extLst>
              <a:ext uri="{FF2B5EF4-FFF2-40B4-BE49-F238E27FC236}">
                <a16:creationId xmlns:a16="http://schemas.microsoft.com/office/drawing/2014/main" id="{62301007-C7F4-4022-B4E0-0CF7A9EBEFBB}"/>
              </a:ext>
            </a:extLst>
          </p:cNvPr>
          <p:cNvGraphicFramePr/>
          <p:nvPr/>
        </p:nvGraphicFramePr>
        <p:xfrm>
          <a:off x="2274656" y="2385391"/>
          <a:ext cx="7642689"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Shape 1">
            <a:extLst>
              <a:ext uri="{FF2B5EF4-FFF2-40B4-BE49-F238E27FC236}">
                <a16:creationId xmlns:a16="http://schemas.microsoft.com/office/drawing/2014/main" id="{E79493BD-BC11-41D1-80B1-9C70ACCED633}"/>
              </a:ext>
            </a:extLst>
          </p:cNvPr>
          <p:cNvSpPr txBox="1"/>
          <p:nvPr/>
        </p:nvSpPr>
        <p:spPr>
          <a:xfrm>
            <a:off x="0" y="1201092"/>
            <a:ext cx="2607733"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5" name="TextShape 2"/>
          <p:cNvSpPr txBox="1"/>
          <p:nvPr/>
        </p:nvSpPr>
        <p:spPr>
          <a:xfrm>
            <a:off x="3308697" y="1938622"/>
            <a:ext cx="6953760" cy="4705436"/>
          </a:xfrm>
          <a:prstGeom prst="rect">
            <a:avLst/>
          </a:prstGeom>
          <a:noFill/>
          <a:ln>
            <a:noFill/>
          </a:ln>
        </p:spPr>
        <p:txBody>
          <a:bodyPr/>
          <a:lstStyle/>
          <a:p>
            <a:pPr algn="just">
              <a:spcBef>
                <a:spcPts val="1001"/>
              </a:spcBef>
            </a:pPr>
            <a:r>
              <a:rPr lang="pt-BR" sz="2200" spc="-1" dirty="0">
                <a:solidFill>
                  <a:srgbClr val="1F4E79"/>
                </a:solidFill>
                <a:uFill>
                  <a:solidFill>
                    <a:srgbClr val="FFFFFF"/>
                  </a:solidFill>
                </a:uFill>
                <a:latin typeface="Calibri"/>
              </a:rPr>
              <a:t>É recebida no Ministério Público do Distrito Federal e Territórios (MPDFT), conforme Súmula Trimestral nº 004/2017, que trata das Manifestações Sigilosas e Anônimas:</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“Em pesquisa as normativas que disciplinam as Ouvidorias dos Ministérios Públicos Brasileiro, </a:t>
            </a:r>
            <a:r>
              <a:rPr lang="pt-BR" sz="2000" b="1" i="1" u="sng" spc="-1" dirty="0">
                <a:solidFill>
                  <a:srgbClr val="1F4E79"/>
                </a:solidFill>
                <a:uFill>
                  <a:solidFill>
                    <a:srgbClr val="FFFFFF"/>
                  </a:solidFill>
                </a:uFill>
                <a:latin typeface="Calibri"/>
              </a:rPr>
              <a:t>tem-se que o recebimento de “denúncia anônima” é aceito na grande maioria dos órgãos</a:t>
            </a:r>
            <a:r>
              <a:rPr lang="pt-BR" sz="2000" i="1" spc="-1" dirty="0">
                <a:solidFill>
                  <a:srgbClr val="1F4E79"/>
                </a:solidFill>
                <a:uFill>
                  <a:solidFill>
                    <a:srgbClr val="FFFFFF"/>
                  </a:solidFill>
                </a:uFill>
                <a:latin typeface="Calibri"/>
              </a:rPr>
              <a:t>, inclusive por meio de formulário eletrônico, com exceção da Ouvidoria do Ministério Público do Piauí e da Ouvidoria do Ministério Público Federal, sendo possível nesse último caso, somente quando feito pessoalmente nas Salas de Atendimento ao Cidadão.”</a:t>
            </a:r>
            <a:r>
              <a:rPr lang="pt-BR" sz="20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4" name="TextShape 1">
            <a:extLst>
              <a:ext uri="{FF2B5EF4-FFF2-40B4-BE49-F238E27FC236}">
                <a16:creationId xmlns:a16="http://schemas.microsoft.com/office/drawing/2014/main" id="{D4E510E0-A34F-1C48-81E8-80A693ECC396}"/>
              </a:ext>
            </a:extLst>
          </p:cNvPr>
          <p:cNvSpPr txBox="1"/>
          <p:nvPr/>
        </p:nvSpPr>
        <p:spPr>
          <a:xfrm>
            <a:off x="0" y="1201092"/>
            <a:ext cx="2473320"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5" name="TextShape 1">
            <a:extLst>
              <a:ext uri="{FF2B5EF4-FFF2-40B4-BE49-F238E27FC236}">
                <a16:creationId xmlns:a16="http://schemas.microsoft.com/office/drawing/2014/main" id="{B61881C4-4D42-45DA-BA3A-62C087E1B144}"/>
              </a:ext>
            </a:extLst>
          </p:cNvPr>
          <p:cNvSpPr txBox="1"/>
          <p:nvPr/>
        </p:nvSpPr>
        <p:spPr>
          <a:xfrm>
            <a:off x="-1" y="1536757"/>
            <a:ext cx="2473320"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JURISPRUDÊNCIA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8" name="Google Shape;78;p15"/>
          <p:cNvSpPr txBox="1">
            <a:spLocks noGrp="1"/>
          </p:cNvSpPr>
          <p:nvPr>
            <p:ph type="sldNum" idx="12"/>
          </p:nvPr>
        </p:nvSpPr>
        <p:spPr>
          <a:xfrm>
            <a:off x="1633075" y="1003274"/>
            <a:ext cx="1807200" cy="1252800"/>
          </a:xfrm>
          <a:prstGeom prst="rect">
            <a:avLst/>
          </a:prstGeom>
        </p:spPr>
        <p:txBody>
          <a:bodyPr spcFirstLastPara="1" vert="horz" wrap="square" lIns="91425" tIns="91425" rIns="91425" bIns="91425" rtlCol="0" anchor="t" anchorCtr="0">
            <a:noAutofit/>
          </a:bodyPr>
          <a:lstStyle/>
          <a:p>
            <a:fld id="{00000000-1234-1234-1234-123412341234}" type="slidenum">
              <a:rPr lang="en">
                <a:solidFill>
                  <a:srgbClr val="FFFFFF"/>
                </a:solidFill>
              </a:rPr>
              <a:pPr/>
              <a:t>9</a:t>
            </a:fld>
            <a:endParaRPr>
              <a:solidFill>
                <a:srgbClr val="FFFFFF"/>
              </a:solidFill>
            </a:endParaRPr>
          </a:p>
        </p:txBody>
      </p:sp>
      <p:sp>
        <p:nvSpPr>
          <p:cNvPr id="5" name="Título 4">
            <a:extLst>
              <a:ext uri="{FF2B5EF4-FFF2-40B4-BE49-F238E27FC236}">
                <a16:creationId xmlns:a16="http://schemas.microsoft.com/office/drawing/2014/main" id="{F210902A-431D-428F-8DAE-96B97FE74932}"/>
              </a:ext>
            </a:extLst>
          </p:cNvPr>
          <p:cNvSpPr txBox="1">
            <a:spLocks/>
          </p:cNvSpPr>
          <p:nvPr/>
        </p:nvSpPr>
        <p:spPr>
          <a:xfrm>
            <a:off x="173761" y="1205206"/>
            <a:ext cx="3901545" cy="151815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3200" b="1" dirty="0">
                <a:solidFill>
                  <a:srgbClr val="0070C0"/>
                </a:solidFill>
                <a:latin typeface="Calibri" panose="020F0502020204030204" pitchFamily="34" charset="0"/>
              </a:rPr>
              <a:t>Conhecendo a Controladoria-Geral da União - CGU</a:t>
            </a:r>
          </a:p>
        </p:txBody>
      </p:sp>
      <p:sp>
        <p:nvSpPr>
          <p:cNvPr id="6" name="CaixaDeTexto 5">
            <a:extLst>
              <a:ext uri="{FF2B5EF4-FFF2-40B4-BE49-F238E27FC236}">
                <a16:creationId xmlns:a16="http://schemas.microsoft.com/office/drawing/2014/main" id="{FC70967C-E404-4823-99C3-4CA70B94ACBF}"/>
              </a:ext>
            </a:extLst>
          </p:cNvPr>
          <p:cNvSpPr txBox="1"/>
          <p:nvPr/>
        </p:nvSpPr>
        <p:spPr>
          <a:xfrm>
            <a:off x="361348" y="3429000"/>
            <a:ext cx="3526369" cy="2862322"/>
          </a:xfrm>
          <a:prstGeom prst="rect">
            <a:avLst/>
          </a:prstGeom>
          <a:noFill/>
        </p:spPr>
        <p:txBody>
          <a:bodyPr wrap="square" rtlCol="0">
            <a:spAutoFit/>
          </a:bodyPr>
          <a:lstStyle/>
          <a:p>
            <a:pPr algn="just"/>
            <a:r>
              <a:rPr lang="pt-BR" sz="2000" b="1" dirty="0">
                <a:latin typeface="Calibri" panose="020F0502020204030204" pitchFamily="34" charset="0"/>
              </a:rPr>
              <a:t>A CGU é o Órgão Central de Controle Interno, Correição e Ouvidoria do Poder Executivo Federal. </a:t>
            </a:r>
          </a:p>
          <a:p>
            <a:pPr algn="just"/>
            <a:endParaRPr lang="pt-BR" sz="2000" b="1" dirty="0">
              <a:latin typeface="Calibri" panose="020F0502020204030204" pitchFamily="34" charset="0"/>
            </a:endParaRPr>
          </a:p>
          <a:p>
            <a:pPr algn="just"/>
            <a:r>
              <a:rPr lang="pt-BR" sz="2000" b="1" dirty="0">
                <a:latin typeface="Calibri" panose="020F0502020204030204" pitchFamily="34" charset="0"/>
              </a:rPr>
              <a:t>É formada por 5 órgãos singulares mais as unidades regionais em todos os Estados da Federação</a:t>
            </a:r>
            <a:endParaRPr lang="pt-BR" sz="2000" b="1" kern="0" dirty="0">
              <a:latin typeface="Calibri" panose="020F0502020204030204" pitchFamily="34" charset="0"/>
            </a:endParaRPr>
          </a:p>
        </p:txBody>
      </p:sp>
      <p:pic>
        <p:nvPicPr>
          <p:cNvPr id="2" name="Imagem 1">
            <a:extLst>
              <a:ext uri="{FF2B5EF4-FFF2-40B4-BE49-F238E27FC236}">
                <a16:creationId xmlns:a16="http://schemas.microsoft.com/office/drawing/2014/main" id="{0DD4BDCB-14EA-4C0A-A2BD-04205DFD61BF}"/>
              </a:ext>
            </a:extLst>
          </p:cNvPr>
          <p:cNvPicPr>
            <a:picLocks noChangeAspect="1"/>
          </p:cNvPicPr>
          <p:nvPr/>
        </p:nvPicPr>
        <p:blipFill>
          <a:blip r:embed="rId3"/>
          <a:stretch>
            <a:fillRect/>
          </a:stretch>
        </p:blipFill>
        <p:spPr>
          <a:xfrm>
            <a:off x="4075306" y="925034"/>
            <a:ext cx="8022414" cy="5007931"/>
          </a:xfrm>
          <a:prstGeom prst="rect">
            <a:avLst/>
          </a:prstGeom>
        </p:spPr>
      </p:pic>
    </p:spTree>
    <p:extLst>
      <p:ext uri="{BB962C8B-B14F-4D97-AF65-F5344CB8AC3E}">
        <p14:creationId xmlns:p14="http://schemas.microsoft.com/office/powerpoint/2010/main" val="26720581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TextShape 2"/>
          <p:cNvSpPr txBox="1"/>
          <p:nvPr/>
        </p:nvSpPr>
        <p:spPr>
          <a:xfrm>
            <a:off x="2987315" y="1817446"/>
            <a:ext cx="7516043" cy="5168024"/>
          </a:xfrm>
          <a:prstGeom prst="rect">
            <a:avLst/>
          </a:prstGeom>
          <a:noFill/>
          <a:ln>
            <a:noFill/>
          </a:ln>
        </p:spPr>
        <p:txBody>
          <a:bodyPr/>
          <a:lstStyle/>
          <a:p>
            <a:pPr algn="just">
              <a:spcBef>
                <a:spcPts val="1001"/>
              </a:spcBef>
            </a:pPr>
            <a:r>
              <a:rPr lang="pt-BR" sz="2200" spc="-1" dirty="0">
                <a:solidFill>
                  <a:srgbClr val="1F4E79"/>
                </a:solidFill>
                <a:uFill>
                  <a:solidFill>
                    <a:srgbClr val="FFFFFF"/>
                  </a:solidFill>
                </a:uFill>
                <a:latin typeface="Calibri"/>
              </a:rPr>
              <a:t>O MPDFT segue o disposto na Resolução nº 95/2013, do Conselho Nacional do Ministério Público (CNMP), que dispõe sobre as atribuições das ouvidorias dos Ministérios Públicos dos Estados e da União:</a:t>
            </a:r>
            <a:endParaRPr lang="pt-BR" sz="3200" spc="-1" dirty="0">
              <a:solidFill>
                <a:srgbClr val="000000"/>
              </a:solidFill>
              <a:uFill>
                <a:solidFill>
                  <a:srgbClr val="FFFFFF"/>
                </a:solidFill>
              </a:uFill>
              <a:latin typeface="Arial"/>
            </a:endParaRPr>
          </a:p>
          <a:p>
            <a:pPr algn="just">
              <a:spcBef>
                <a:spcPts val="1001"/>
              </a:spcBef>
            </a:pPr>
            <a:r>
              <a:rPr lang="pt-BR" sz="2200"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Art. 6º As manifestações dirigidas à Ouvidoria não possuem limitação temática e poderão ser feitas pessoalmente ou por meio dos canais de comunicação eletrônicos, postais, telefônicos ou outros de qualquer natureza.</a:t>
            </a:r>
            <a:endParaRPr lang="pt-BR" sz="3200"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r>
              <a:rPr lang="pt-BR" i="1" spc="-1" dirty="0">
                <a:solidFill>
                  <a:srgbClr val="1F4E79"/>
                </a:solidFill>
                <a:uFill>
                  <a:solidFill>
                    <a:srgbClr val="FFFFFF"/>
                  </a:solidFill>
                </a:uFill>
                <a:latin typeface="Calibri"/>
              </a:rPr>
              <a:t>Parágrafo único. Diante do </a:t>
            </a:r>
            <a:r>
              <a:rPr lang="pt-BR" b="1" i="1" spc="-1" dirty="0">
                <a:solidFill>
                  <a:srgbClr val="0070C0"/>
                </a:solidFill>
                <a:effectLst>
                  <a:outerShdw blurRad="38100" dist="38100" dir="2700000" algn="tl">
                    <a:srgbClr val="000000">
                      <a:alpha val="43137"/>
                    </a:srgbClr>
                  </a:outerShdw>
                </a:effectLst>
                <a:uFill>
                  <a:solidFill>
                    <a:srgbClr val="FFFFFF"/>
                  </a:solidFill>
                </a:uFill>
                <a:latin typeface="Calibri"/>
              </a:rPr>
              <a:t>poder-dever da administração pública</a:t>
            </a:r>
            <a:r>
              <a:rPr lang="pt-BR" i="1" spc="-1" dirty="0">
                <a:solidFill>
                  <a:srgbClr val="1F4E79"/>
                </a:solidFill>
                <a:uFill>
                  <a:solidFill>
                    <a:srgbClr val="FFFFFF"/>
                  </a:solidFill>
                </a:uFill>
                <a:latin typeface="Calibri"/>
              </a:rPr>
              <a:t> em controlar a legalidade e moralidade dos seus atos, </a:t>
            </a:r>
            <a:r>
              <a:rPr lang="pt-BR" b="1" i="1" spc="-1" dirty="0">
                <a:solidFill>
                  <a:srgbClr val="0070C0"/>
                </a:solidFill>
                <a:effectLst>
                  <a:outerShdw blurRad="38100" dist="38100" dir="2700000" algn="tl">
                    <a:srgbClr val="000000">
                      <a:alpha val="43137"/>
                    </a:srgbClr>
                  </a:outerShdw>
                </a:effectLst>
                <a:uFill>
                  <a:solidFill>
                    <a:srgbClr val="FFFFFF"/>
                  </a:solidFill>
                </a:uFill>
                <a:latin typeface="Calibri"/>
              </a:rPr>
              <a:t>as informações que, apesar de anônimas</a:t>
            </a:r>
            <a:r>
              <a:rPr lang="pt-BR" i="1" spc="-1" dirty="0">
                <a:solidFill>
                  <a:srgbClr val="1F4E79"/>
                </a:solidFill>
                <a:uFill>
                  <a:solidFill>
                    <a:srgbClr val="FFFFFF"/>
                  </a:solidFill>
                </a:uFill>
                <a:latin typeface="Calibri"/>
              </a:rPr>
              <a:t>, interessarem ao Ministério Público, </a:t>
            </a:r>
            <a:r>
              <a:rPr lang="pt-BR" b="1" i="1" spc="-1" dirty="0">
                <a:solidFill>
                  <a:srgbClr val="0070C0"/>
                </a:solidFill>
                <a:effectLst>
                  <a:outerShdw blurRad="38100" dist="38100" dir="2700000" algn="tl">
                    <a:srgbClr val="000000">
                      <a:alpha val="43137"/>
                    </a:srgbClr>
                  </a:outerShdw>
                </a:effectLst>
                <a:uFill>
                  <a:solidFill>
                    <a:srgbClr val="FFFFFF"/>
                  </a:solidFill>
                </a:uFill>
                <a:latin typeface="Calibri"/>
              </a:rPr>
              <a:t>serão registradas</a:t>
            </a:r>
            <a:r>
              <a:rPr lang="pt-BR" i="1" spc="-1" dirty="0">
                <a:solidFill>
                  <a:srgbClr val="1F4E79"/>
                </a:solidFill>
                <a:uFill>
                  <a:solidFill>
                    <a:srgbClr val="FFFFFF"/>
                  </a:solidFill>
                </a:uFill>
                <a:latin typeface="Calibri"/>
              </a:rPr>
              <a:t> e será dado conhecimento ao órgão respectivo, </a:t>
            </a:r>
            <a:r>
              <a:rPr lang="pt-BR" b="1" i="1" spc="-1" dirty="0">
                <a:solidFill>
                  <a:srgbClr val="0070C0"/>
                </a:solidFill>
                <a:effectLst>
                  <a:outerShdw blurRad="38100" dist="38100" dir="2700000" algn="tl">
                    <a:srgbClr val="000000">
                      <a:alpha val="43137"/>
                    </a:srgbClr>
                  </a:outerShdw>
                </a:effectLst>
                <a:uFill>
                  <a:solidFill>
                    <a:srgbClr val="FFFFFF"/>
                  </a:solidFill>
                </a:uFill>
                <a:latin typeface="Calibri"/>
              </a:rPr>
              <a:t>quando dotadas de plausibilidade</a:t>
            </a:r>
            <a:r>
              <a:rPr lang="pt-BR" i="1"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54211C80-D12D-4B6D-A639-BD25AC387E3D}"/>
              </a:ext>
            </a:extLst>
          </p:cNvPr>
          <p:cNvSpPr txBox="1"/>
          <p:nvPr/>
        </p:nvSpPr>
        <p:spPr>
          <a:xfrm>
            <a:off x="0" y="1201092"/>
            <a:ext cx="2596444"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TextShape 1">
            <a:extLst>
              <a:ext uri="{FF2B5EF4-FFF2-40B4-BE49-F238E27FC236}">
                <a16:creationId xmlns:a16="http://schemas.microsoft.com/office/drawing/2014/main" id="{B19D469B-A712-4D68-960E-1ABD61ACB0A1}"/>
              </a:ext>
            </a:extLst>
          </p:cNvPr>
          <p:cNvSpPr txBox="1"/>
          <p:nvPr/>
        </p:nvSpPr>
        <p:spPr>
          <a:xfrm>
            <a:off x="-1" y="1536757"/>
            <a:ext cx="2596444"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JURISPRUDÊNCIA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TextShape 2"/>
          <p:cNvSpPr txBox="1"/>
          <p:nvPr/>
        </p:nvSpPr>
        <p:spPr>
          <a:xfrm>
            <a:off x="2332560" y="1577160"/>
            <a:ext cx="7094520" cy="4624560"/>
          </a:xfrm>
          <a:prstGeom prst="rect">
            <a:avLst/>
          </a:prstGeom>
          <a:noFill/>
          <a:ln>
            <a:noFill/>
          </a:ln>
        </p:spPr>
        <p:txBody>
          <a:bodyPr/>
          <a:lstStyle/>
          <a:p>
            <a:pPr algn="just">
              <a:spcBef>
                <a:spcPts val="1001"/>
              </a:spcBef>
            </a:pPr>
            <a:endParaRPr lang="pt-BR" sz="3200" spc="-1">
              <a:solidFill>
                <a:srgbClr val="000000"/>
              </a:solidFill>
              <a:uFill>
                <a:solidFill>
                  <a:srgbClr val="FFFFFF"/>
                </a:solidFill>
              </a:uFill>
              <a:latin typeface="Arial"/>
            </a:endParaRPr>
          </a:p>
          <a:p>
            <a:pPr algn="just">
              <a:spcBef>
                <a:spcPts val="1001"/>
              </a:spcBef>
            </a:pPr>
            <a:endParaRPr lang="pt-BR" sz="3200" spc="-1">
              <a:solidFill>
                <a:srgbClr val="000000"/>
              </a:solidFill>
              <a:uFill>
                <a:solidFill>
                  <a:srgbClr val="FFFFFF"/>
                </a:solidFill>
              </a:uFill>
              <a:latin typeface="Arial"/>
            </a:endParaRPr>
          </a:p>
          <a:p>
            <a:pPr algn="just">
              <a:lnSpc>
                <a:spcPct val="150000"/>
              </a:lnSpc>
              <a:spcBef>
                <a:spcPts val="1001"/>
              </a:spcBef>
            </a:pPr>
            <a:endParaRPr lang="pt-BR" sz="3200" spc="-1">
              <a:solidFill>
                <a:srgbClr val="000000"/>
              </a:solidFill>
              <a:uFill>
                <a:solidFill>
                  <a:srgbClr val="FFFFFF"/>
                </a:solidFill>
              </a:uFill>
              <a:latin typeface="Arial"/>
            </a:endParaRPr>
          </a:p>
        </p:txBody>
      </p:sp>
      <p:sp>
        <p:nvSpPr>
          <p:cNvPr id="270" name="CustomShape 3"/>
          <p:cNvSpPr/>
          <p:nvPr/>
        </p:nvSpPr>
        <p:spPr>
          <a:xfrm>
            <a:off x="2195513" y="1832580"/>
            <a:ext cx="8060400" cy="411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endParaRPr lang="pt-BR" spc="-1" dirty="0">
              <a:solidFill>
                <a:srgbClr val="000000"/>
              </a:solidFill>
              <a:uFill>
                <a:solidFill>
                  <a:srgbClr val="FFFFFF"/>
                </a:solidFill>
              </a:uFill>
              <a:latin typeface="Arial"/>
            </a:endParaRPr>
          </a:p>
          <a:p>
            <a:pPr marL="343080" indent="-342720" algn="just">
              <a:buClr>
                <a:srgbClr val="1F4E79"/>
              </a:buClr>
              <a:buFont typeface="Arial"/>
              <a:buChar char="•"/>
            </a:pPr>
            <a:r>
              <a:rPr lang="pt-BR" sz="2400" spc="-1" dirty="0">
                <a:solidFill>
                  <a:srgbClr val="1F4E79"/>
                </a:solidFill>
                <a:uFill>
                  <a:solidFill>
                    <a:srgbClr val="FFFFFF"/>
                  </a:solidFill>
                </a:uFill>
                <a:latin typeface="Calibri"/>
              </a:rPr>
              <a:t>Apesar de a Constituição Federal proibir o anonimato (conforme interpretação literal do art. 5º, inciso IV), os procedimentos sugeridos tanto pela CGU quanto pelo Ministério Público guardam amparo em jurisprudência do Supremo Tribunal Federal e do Superior Tribunal de Justiça. </a:t>
            </a:r>
            <a:endParaRPr lang="pt-BR" spc="-1" dirty="0">
              <a:solidFill>
                <a:srgbClr val="000000"/>
              </a:solidFill>
              <a:uFill>
                <a:solidFill>
                  <a:srgbClr val="FFFFFF"/>
                </a:solidFill>
              </a:uFill>
              <a:latin typeface="Arial"/>
            </a:endParaRPr>
          </a:p>
          <a:p>
            <a:pPr algn="just">
              <a:lnSpc>
                <a:spcPct val="100000"/>
              </a:lnSpc>
            </a:pPr>
            <a:endParaRPr lang="pt-BR" spc="-1" dirty="0">
              <a:solidFill>
                <a:srgbClr val="000000"/>
              </a:solidFill>
              <a:uFill>
                <a:solidFill>
                  <a:srgbClr val="FFFFFF"/>
                </a:solidFill>
              </a:uFill>
              <a:latin typeface="Arial"/>
            </a:endParaRPr>
          </a:p>
          <a:p>
            <a:pPr marL="343080" indent="-342720" algn="just">
              <a:buClr>
                <a:srgbClr val="1F4E79"/>
              </a:buClr>
              <a:buFont typeface="Arial"/>
              <a:buChar char="•"/>
            </a:pPr>
            <a:r>
              <a:rPr lang="pt-BR" sz="2400" spc="-1" dirty="0">
                <a:solidFill>
                  <a:srgbClr val="1F4E79"/>
                </a:solidFill>
                <a:uFill>
                  <a:solidFill>
                    <a:srgbClr val="FFFFFF"/>
                  </a:solidFill>
                </a:uFill>
                <a:latin typeface="Calibri"/>
              </a:rPr>
              <a:t>Resta pacificado nestes tribunais que </a:t>
            </a:r>
            <a:r>
              <a:rPr lang="pt-BR" sz="2400" b="1" spc="-1" dirty="0">
                <a:solidFill>
                  <a:srgbClr val="0070C0"/>
                </a:solidFill>
                <a:uFill>
                  <a:solidFill>
                    <a:srgbClr val="FFFFFF"/>
                  </a:solidFill>
                </a:uFill>
                <a:latin typeface="Calibri"/>
              </a:rPr>
              <a:t>a Administração Pública tem o </a:t>
            </a:r>
            <a:r>
              <a:rPr lang="pt-BR" sz="2400" b="1" spc="-1" dirty="0">
                <a:solidFill>
                  <a:srgbClr val="0070C0"/>
                </a:solidFill>
                <a:effectLst>
                  <a:outerShdw blurRad="38100" dist="38100" dir="2700000" algn="tl">
                    <a:srgbClr val="000000">
                      <a:alpha val="43137"/>
                    </a:srgbClr>
                  </a:outerShdw>
                </a:effectLst>
                <a:uFill>
                  <a:solidFill>
                    <a:srgbClr val="FFFFFF"/>
                  </a:solidFill>
                </a:uFill>
                <a:latin typeface="Calibri"/>
              </a:rPr>
              <a:t>poder-dever de apurar as irregularidades</a:t>
            </a:r>
            <a:r>
              <a:rPr lang="pt-BR" sz="2400" b="1" spc="-1" dirty="0">
                <a:solidFill>
                  <a:srgbClr val="0070C0"/>
                </a:solidFill>
                <a:uFill>
                  <a:solidFill>
                    <a:srgbClr val="FFFFFF"/>
                  </a:solidFill>
                </a:uFill>
                <a:latin typeface="Calibri"/>
              </a:rPr>
              <a:t> que lhe cheguem ao conhecimento</a:t>
            </a:r>
            <a:r>
              <a:rPr lang="pt-BR" sz="2400" spc="-1" dirty="0">
                <a:solidFill>
                  <a:srgbClr val="1F4E79"/>
                </a:solidFill>
                <a:uFill>
                  <a:solidFill>
                    <a:srgbClr val="FFFFFF"/>
                  </a:solidFill>
                </a:uFill>
                <a:latin typeface="Calibri"/>
              </a:rPr>
              <a:t>, independente de terem sido conhecidas por denúncias identificadas ou anônimas.</a:t>
            </a:r>
            <a:endParaRPr lang="pt-BR"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782C0E61-ECBB-4AF0-9D84-D8DFAACA9249}"/>
              </a:ext>
            </a:extLst>
          </p:cNvPr>
          <p:cNvSpPr txBox="1"/>
          <p:nvPr/>
        </p:nvSpPr>
        <p:spPr>
          <a:xfrm>
            <a:off x="0" y="1201092"/>
            <a:ext cx="2453833"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1">
            <a:extLst>
              <a:ext uri="{FF2B5EF4-FFF2-40B4-BE49-F238E27FC236}">
                <a16:creationId xmlns:a16="http://schemas.microsoft.com/office/drawing/2014/main" id="{364A9E36-3BF1-484D-ADEA-FDFC903DA8A6}"/>
              </a:ext>
            </a:extLst>
          </p:cNvPr>
          <p:cNvSpPr txBox="1"/>
          <p:nvPr/>
        </p:nvSpPr>
        <p:spPr>
          <a:xfrm>
            <a:off x="-1" y="1536757"/>
            <a:ext cx="2453833"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JURISPRUDÊNCIA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TextShape 2"/>
          <p:cNvSpPr txBox="1"/>
          <p:nvPr/>
        </p:nvSpPr>
        <p:spPr>
          <a:xfrm>
            <a:off x="2332560" y="1577160"/>
            <a:ext cx="7094520" cy="4624560"/>
          </a:xfrm>
          <a:prstGeom prst="rect">
            <a:avLst/>
          </a:prstGeom>
          <a:noFill/>
          <a:ln>
            <a:noFill/>
          </a:ln>
        </p:spPr>
        <p:txBody>
          <a:bodyPr/>
          <a:lstStyle/>
          <a:p>
            <a:pPr algn="just">
              <a:spcBef>
                <a:spcPts val="1001"/>
              </a:spcBef>
            </a:pPr>
            <a:endParaRPr lang="pt-BR" sz="3200" spc="-1">
              <a:solidFill>
                <a:srgbClr val="000000"/>
              </a:solidFill>
              <a:uFill>
                <a:solidFill>
                  <a:srgbClr val="FFFFFF"/>
                </a:solidFill>
              </a:uFill>
              <a:latin typeface="Arial"/>
            </a:endParaRPr>
          </a:p>
          <a:p>
            <a:pPr algn="just">
              <a:spcBef>
                <a:spcPts val="1001"/>
              </a:spcBef>
            </a:pPr>
            <a:endParaRPr lang="pt-BR" sz="3200" spc="-1">
              <a:solidFill>
                <a:srgbClr val="000000"/>
              </a:solidFill>
              <a:uFill>
                <a:solidFill>
                  <a:srgbClr val="FFFFFF"/>
                </a:solidFill>
              </a:uFill>
              <a:latin typeface="Arial"/>
            </a:endParaRPr>
          </a:p>
          <a:p>
            <a:pPr algn="just">
              <a:lnSpc>
                <a:spcPct val="150000"/>
              </a:lnSpc>
              <a:spcBef>
                <a:spcPts val="1001"/>
              </a:spcBef>
            </a:pPr>
            <a:endParaRPr lang="pt-BR" sz="3200" spc="-1">
              <a:solidFill>
                <a:srgbClr val="000000"/>
              </a:solidFill>
              <a:uFill>
                <a:solidFill>
                  <a:srgbClr val="FFFFFF"/>
                </a:solidFill>
              </a:uFill>
              <a:latin typeface="Arial"/>
            </a:endParaRPr>
          </a:p>
        </p:txBody>
      </p:sp>
      <p:sp>
        <p:nvSpPr>
          <p:cNvPr id="273" name="CustomShape 3"/>
          <p:cNvSpPr/>
          <p:nvPr/>
        </p:nvSpPr>
        <p:spPr>
          <a:xfrm>
            <a:off x="2332560" y="2251709"/>
            <a:ext cx="8060400" cy="3747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endParaRPr lang="pt-BR" spc="-1" dirty="0">
              <a:solidFill>
                <a:srgbClr val="000000"/>
              </a:solidFill>
              <a:uFill>
                <a:solidFill>
                  <a:srgbClr val="FFFFFF"/>
                </a:solidFill>
              </a:uFill>
              <a:latin typeface="Arial"/>
            </a:endParaRPr>
          </a:p>
          <a:p>
            <a:pPr algn="just">
              <a:lnSpc>
                <a:spcPct val="100000"/>
              </a:lnSpc>
            </a:pPr>
            <a:r>
              <a:rPr lang="pt-BR" sz="2400" i="1" spc="-1" dirty="0">
                <a:solidFill>
                  <a:srgbClr val="1F4E79"/>
                </a:solidFill>
                <a:uFill>
                  <a:solidFill>
                    <a:srgbClr val="FFFFFF"/>
                  </a:solidFill>
                </a:uFill>
                <a:latin typeface="Calibri"/>
              </a:rPr>
              <a:t>“</a:t>
            </a:r>
            <a:r>
              <a:rPr lang="pt-BR" sz="2400" i="1" spc="-1" dirty="0" err="1">
                <a:solidFill>
                  <a:srgbClr val="1F4E79"/>
                </a:solidFill>
                <a:uFill>
                  <a:solidFill>
                    <a:srgbClr val="FFFFFF"/>
                  </a:solidFill>
                </a:uFill>
                <a:latin typeface="Calibri"/>
              </a:rPr>
              <a:t>Não</a:t>
            </a:r>
            <a:r>
              <a:rPr lang="pt-BR" sz="2400" i="1" spc="-1" dirty="0">
                <a:solidFill>
                  <a:srgbClr val="1F4E79"/>
                </a:solidFill>
                <a:uFill>
                  <a:solidFill>
                    <a:srgbClr val="FFFFFF"/>
                  </a:solidFill>
                </a:uFill>
                <a:latin typeface="Calibri"/>
              </a:rPr>
              <a:t> enseja a nulidade do processo administrativo disciplinar o simples fato de sua </a:t>
            </a:r>
            <a:r>
              <a:rPr lang="pt-BR" sz="2400" i="1" spc="-1" dirty="0" err="1">
                <a:solidFill>
                  <a:srgbClr val="1F4E79"/>
                </a:solidFill>
                <a:uFill>
                  <a:solidFill>
                    <a:srgbClr val="FFFFFF"/>
                  </a:solidFill>
                </a:uFill>
                <a:latin typeface="Calibri"/>
              </a:rPr>
              <a:t>instauração</a:t>
            </a:r>
            <a:r>
              <a:rPr lang="pt-BR" sz="2400" i="1" spc="-1" dirty="0">
                <a:solidFill>
                  <a:srgbClr val="1F4E79"/>
                </a:solidFill>
                <a:uFill>
                  <a:solidFill>
                    <a:srgbClr val="FFFFFF"/>
                  </a:solidFill>
                </a:uFill>
                <a:latin typeface="Calibri"/>
              </a:rPr>
              <a:t> ser motivada por fita de </a:t>
            </a:r>
            <a:r>
              <a:rPr lang="pt-BR" sz="2400" i="1" spc="-1" dirty="0" err="1">
                <a:solidFill>
                  <a:srgbClr val="1F4E79"/>
                </a:solidFill>
                <a:uFill>
                  <a:solidFill>
                    <a:srgbClr val="FFFFFF"/>
                  </a:solidFill>
                </a:uFill>
                <a:latin typeface="Calibri"/>
              </a:rPr>
              <a:t>vídeo</a:t>
            </a:r>
            <a:r>
              <a:rPr lang="pt-BR" sz="2400" i="1" spc="-1" dirty="0">
                <a:solidFill>
                  <a:srgbClr val="1F4E79"/>
                </a:solidFill>
                <a:uFill>
                  <a:solidFill>
                    <a:srgbClr val="FFFFFF"/>
                  </a:solidFill>
                </a:uFill>
                <a:latin typeface="Calibri"/>
              </a:rPr>
              <a:t> encaminhada </a:t>
            </a:r>
            <a:r>
              <a:rPr lang="pt-BR" sz="2400" b="1" i="1" spc="-1" dirty="0">
                <a:solidFill>
                  <a:srgbClr val="1F4E79"/>
                </a:solidFill>
                <a:uFill>
                  <a:solidFill>
                    <a:srgbClr val="FFFFFF"/>
                  </a:solidFill>
                </a:uFill>
                <a:latin typeface="Calibri"/>
              </a:rPr>
              <a:t>anonimamente</a:t>
            </a:r>
            <a:r>
              <a:rPr lang="pt-BR" sz="2400" i="1" spc="-1" dirty="0">
                <a:solidFill>
                  <a:srgbClr val="1F4E79"/>
                </a:solidFill>
                <a:uFill>
                  <a:solidFill>
                    <a:srgbClr val="FFFFFF"/>
                  </a:solidFill>
                </a:uFill>
                <a:latin typeface="Calibri"/>
              </a:rPr>
              <a:t> à autoridade </a:t>
            </a:r>
            <a:r>
              <a:rPr lang="pt-BR" sz="2400" i="1" spc="-1" dirty="0" err="1">
                <a:solidFill>
                  <a:srgbClr val="1F4E79"/>
                </a:solidFill>
                <a:uFill>
                  <a:solidFill>
                    <a:srgbClr val="FFFFFF"/>
                  </a:solidFill>
                </a:uFill>
                <a:latin typeface="Calibri"/>
              </a:rPr>
              <a:t>pública</a:t>
            </a:r>
            <a:r>
              <a:rPr lang="pt-BR" sz="2400" i="1" spc="-1" dirty="0">
                <a:solidFill>
                  <a:srgbClr val="1F4E79"/>
                </a:solidFill>
                <a:uFill>
                  <a:solidFill>
                    <a:srgbClr val="FFFFFF"/>
                  </a:solidFill>
                </a:uFill>
                <a:latin typeface="Calibri"/>
              </a:rPr>
              <a:t>, vez que esta, </a:t>
            </a:r>
            <a:r>
              <a:rPr lang="pt-BR" sz="2400" b="1" i="1" spc="-1" dirty="0">
                <a:solidFill>
                  <a:srgbClr val="0070C0"/>
                </a:solidFill>
                <a:uFill>
                  <a:solidFill>
                    <a:srgbClr val="FFFFFF"/>
                  </a:solidFill>
                </a:uFill>
                <a:latin typeface="Calibri"/>
              </a:rPr>
              <a:t>ao ter </a:t>
            </a:r>
            <a:r>
              <a:rPr lang="pt-BR" sz="2400" b="1" i="1" spc="-1" dirty="0" err="1">
                <a:solidFill>
                  <a:srgbClr val="0070C0"/>
                </a:solidFill>
                <a:uFill>
                  <a:solidFill>
                    <a:srgbClr val="FFFFFF"/>
                  </a:solidFill>
                </a:uFill>
                <a:latin typeface="Calibri"/>
              </a:rPr>
              <a:t>ciência</a:t>
            </a:r>
            <a:r>
              <a:rPr lang="pt-BR" sz="2400" b="1" i="1" spc="-1" dirty="0">
                <a:solidFill>
                  <a:srgbClr val="0070C0"/>
                </a:solidFill>
                <a:uFill>
                  <a:solidFill>
                    <a:srgbClr val="FFFFFF"/>
                  </a:solidFill>
                </a:uFill>
                <a:latin typeface="Calibri"/>
              </a:rPr>
              <a:t> de irregularidade no </a:t>
            </a:r>
            <a:r>
              <a:rPr lang="pt-BR" sz="2400" b="1" i="1" spc="-1" dirty="0" err="1">
                <a:solidFill>
                  <a:srgbClr val="0070C0"/>
                </a:solidFill>
                <a:uFill>
                  <a:solidFill>
                    <a:srgbClr val="FFFFFF"/>
                  </a:solidFill>
                </a:uFill>
                <a:latin typeface="Calibri"/>
              </a:rPr>
              <a:t>serviço</a:t>
            </a:r>
            <a:r>
              <a:rPr lang="pt-BR" sz="2400" b="1" i="1" spc="-1" dirty="0">
                <a:solidFill>
                  <a:srgbClr val="0070C0"/>
                </a:solidFill>
                <a:uFill>
                  <a:solidFill>
                    <a:srgbClr val="FFFFFF"/>
                  </a:solidFill>
                </a:uFill>
                <a:latin typeface="Calibri"/>
              </a:rPr>
              <a:t>, é obrigada a promover sua </a:t>
            </a:r>
            <a:r>
              <a:rPr lang="pt-BR" sz="2400" b="1" i="1" spc="-1" dirty="0" err="1">
                <a:solidFill>
                  <a:srgbClr val="0070C0"/>
                </a:solidFill>
                <a:uFill>
                  <a:solidFill>
                    <a:srgbClr val="FFFFFF"/>
                  </a:solidFill>
                </a:uFill>
                <a:latin typeface="Calibri"/>
              </a:rPr>
              <a:t>apuração</a:t>
            </a:r>
            <a:r>
              <a:rPr lang="pt-BR" sz="2400" i="1" spc="-1" dirty="0">
                <a:solidFill>
                  <a:srgbClr val="1F4E79"/>
                </a:solidFill>
                <a:uFill>
                  <a:solidFill>
                    <a:srgbClr val="FFFFFF"/>
                  </a:solidFill>
                </a:uFill>
                <a:latin typeface="Calibri"/>
              </a:rPr>
              <a:t>.”</a:t>
            </a:r>
            <a:endParaRPr lang="pt-BR" spc="-1" dirty="0">
              <a:solidFill>
                <a:srgbClr val="000000"/>
              </a:solidFill>
              <a:uFill>
                <a:solidFill>
                  <a:srgbClr val="FFFFFF"/>
                </a:solidFill>
              </a:uFill>
              <a:latin typeface="Arial"/>
            </a:endParaRPr>
          </a:p>
          <a:p>
            <a:pPr algn="just">
              <a:lnSpc>
                <a:spcPct val="100000"/>
              </a:lnSpc>
            </a:pPr>
            <a:r>
              <a:rPr lang="pt-BR" sz="2400" i="1" spc="-1" dirty="0">
                <a:solidFill>
                  <a:srgbClr val="1F4E79"/>
                </a:solidFill>
                <a:uFill>
                  <a:solidFill>
                    <a:srgbClr val="FFFFFF"/>
                  </a:solidFill>
                </a:uFill>
                <a:latin typeface="Calibri"/>
              </a:rPr>
              <a:t> </a:t>
            </a:r>
            <a:endParaRPr lang="pt-BR" spc="-1" dirty="0">
              <a:solidFill>
                <a:srgbClr val="000000"/>
              </a:solidFill>
              <a:uFill>
                <a:solidFill>
                  <a:srgbClr val="FFFFFF"/>
                </a:solidFill>
              </a:uFill>
              <a:latin typeface="Arial"/>
            </a:endParaRPr>
          </a:p>
          <a:p>
            <a:pPr algn="just">
              <a:lnSpc>
                <a:spcPct val="100000"/>
              </a:lnSpc>
            </a:pPr>
            <a:r>
              <a:rPr lang="pt-BR" sz="2400" i="1" spc="-1" dirty="0">
                <a:solidFill>
                  <a:srgbClr val="1F4E79"/>
                </a:solidFill>
                <a:uFill>
                  <a:solidFill>
                    <a:srgbClr val="FFFFFF"/>
                  </a:solidFill>
                </a:uFill>
                <a:latin typeface="Calibri"/>
              </a:rPr>
              <a:t>(BRASIL, </a:t>
            </a:r>
            <a:r>
              <a:rPr lang="pt-BR" sz="2400" i="1" spc="-1" dirty="0">
                <a:solidFill>
                  <a:srgbClr val="1F4E79"/>
                </a:solidFill>
                <a:effectLst>
                  <a:outerShdw blurRad="38100" dist="38100" dir="2700000" algn="tl">
                    <a:srgbClr val="000000">
                      <a:alpha val="43137"/>
                    </a:srgbClr>
                  </a:outerShdw>
                </a:effectLst>
                <a:uFill>
                  <a:solidFill>
                    <a:srgbClr val="FFFFFF"/>
                  </a:solidFill>
                </a:uFill>
                <a:latin typeface="Calibri"/>
              </a:rPr>
              <a:t>Superior Tribunal de </a:t>
            </a:r>
            <a:r>
              <a:rPr lang="pt-BR" sz="2400" i="1" spc="-1" dirty="0" err="1">
                <a:solidFill>
                  <a:srgbClr val="1F4E79"/>
                </a:solidFill>
                <a:effectLst>
                  <a:outerShdw blurRad="38100" dist="38100" dir="2700000" algn="tl">
                    <a:srgbClr val="000000">
                      <a:alpha val="43137"/>
                    </a:srgbClr>
                  </a:outerShdw>
                </a:effectLst>
                <a:uFill>
                  <a:solidFill>
                    <a:srgbClr val="FFFFFF"/>
                  </a:solidFill>
                </a:uFill>
                <a:latin typeface="Calibri"/>
              </a:rPr>
              <a:t>Justiça</a:t>
            </a:r>
            <a:r>
              <a:rPr lang="pt-BR" sz="2400" i="1" spc="-1" dirty="0">
                <a:solidFill>
                  <a:srgbClr val="1F4E79"/>
                </a:solidFill>
                <a:uFill>
                  <a:solidFill>
                    <a:srgbClr val="FFFFFF"/>
                  </a:solidFill>
                </a:uFill>
                <a:latin typeface="Calibri"/>
              </a:rPr>
              <a:t>. MS nº 12.429/DF. Relator: Ministro Felix Fischer, julgado em 23/5/2007, publicado em 29/6/2007). </a:t>
            </a:r>
            <a:endParaRPr lang="pt-BR"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4654AAD3-615B-47DA-A4DD-6A088F20B7EE}"/>
              </a:ext>
            </a:extLst>
          </p:cNvPr>
          <p:cNvSpPr txBox="1"/>
          <p:nvPr/>
        </p:nvSpPr>
        <p:spPr>
          <a:xfrm>
            <a:off x="1" y="1201092"/>
            <a:ext cx="2630310"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1">
            <a:extLst>
              <a:ext uri="{FF2B5EF4-FFF2-40B4-BE49-F238E27FC236}">
                <a16:creationId xmlns:a16="http://schemas.microsoft.com/office/drawing/2014/main" id="{4D31F147-A285-4A26-807D-58CEF0A5F212}"/>
              </a:ext>
            </a:extLst>
          </p:cNvPr>
          <p:cNvSpPr txBox="1"/>
          <p:nvPr/>
        </p:nvSpPr>
        <p:spPr>
          <a:xfrm>
            <a:off x="-1" y="1536757"/>
            <a:ext cx="2630310"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JURISPRUDÊNCIA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TextShape 2"/>
          <p:cNvSpPr txBox="1"/>
          <p:nvPr/>
        </p:nvSpPr>
        <p:spPr>
          <a:xfrm>
            <a:off x="2332560" y="1577160"/>
            <a:ext cx="7094520" cy="4624560"/>
          </a:xfrm>
          <a:prstGeom prst="rect">
            <a:avLst/>
          </a:prstGeom>
          <a:noFill/>
          <a:ln>
            <a:noFill/>
          </a:ln>
        </p:spPr>
        <p:txBody>
          <a:bodyPr/>
          <a:lstStyle/>
          <a:p>
            <a:pPr algn="just">
              <a:spcBef>
                <a:spcPts val="1001"/>
              </a:spcBef>
            </a:pPr>
            <a:endParaRPr lang="pt-BR" sz="3200" spc="-1">
              <a:solidFill>
                <a:srgbClr val="000000"/>
              </a:solidFill>
              <a:uFill>
                <a:solidFill>
                  <a:srgbClr val="FFFFFF"/>
                </a:solidFill>
              </a:uFill>
              <a:latin typeface="Arial"/>
            </a:endParaRPr>
          </a:p>
          <a:p>
            <a:pPr algn="just">
              <a:spcBef>
                <a:spcPts val="1001"/>
              </a:spcBef>
            </a:pPr>
            <a:endParaRPr lang="pt-BR" sz="3200" spc="-1">
              <a:solidFill>
                <a:srgbClr val="000000"/>
              </a:solidFill>
              <a:uFill>
                <a:solidFill>
                  <a:srgbClr val="FFFFFF"/>
                </a:solidFill>
              </a:uFill>
              <a:latin typeface="Arial"/>
            </a:endParaRPr>
          </a:p>
          <a:p>
            <a:pPr algn="just">
              <a:lnSpc>
                <a:spcPct val="150000"/>
              </a:lnSpc>
              <a:spcBef>
                <a:spcPts val="1001"/>
              </a:spcBef>
            </a:pPr>
            <a:endParaRPr lang="pt-BR" sz="3200" spc="-1">
              <a:solidFill>
                <a:srgbClr val="000000"/>
              </a:solidFill>
              <a:uFill>
                <a:solidFill>
                  <a:srgbClr val="FFFFFF"/>
                </a:solidFill>
              </a:uFill>
              <a:latin typeface="Arial"/>
            </a:endParaRPr>
          </a:p>
        </p:txBody>
      </p:sp>
      <p:sp>
        <p:nvSpPr>
          <p:cNvPr id="276" name="CustomShape 3"/>
          <p:cNvSpPr/>
          <p:nvPr/>
        </p:nvSpPr>
        <p:spPr>
          <a:xfrm>
            <a:off x="3069720" y="1704589"/>
            <a:ext cx="8060400" cy="484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endParaRPr lang="pt-BR" spc="-1" dirty="0">
              <a:solidFill>
                <a:srgbClr val="000000"/>
              </a:solidFill>
              <a:uFill>
                <a:solidFill>
                  <a:srgbClr val="FFFFFF"/>
                </a:solidFill>
              </a:uFill>
              <a:latin typeface="Arial"/>
            </a:endParaRPr>
          </a:p>
          <a:p>
            <a:pPr algn="just">
              <a:lnSpc>
                <a:spcPct val="100000"/>
              </a:lnSpc>
            </a:pPr>
            <a:r>
              <a:rPr lang="pt-BR" sz="2400" i="1" spc="-1" dirty="0">
                <a:solidFill>
                  <a:srgbClr val="1F4E79"/>
                </a:solidFill>
                <a:uFill>
                  <a:solidFill>
                    <a:srgbClr val="FFFFFF"/>
                  </a:solidFill>
                </a:uFill>
                <a:latin typeface="Calibri"/>
              </a:rPr>
              <a:t>“A </a:t>
            </a:r>
            <a:r>
              <a:rPr lang="pt-BR" sz="2400" i="1" spc="-1" dirty="0" err="1">
                <a:solidFill>
                  <a:srgbClr val="1F4E79"/>
                </a:solidFill>
                <a:uFill>
                  <a:solidFill>
                    <a:srgbClr val="FFFFFF"/>
                  </a:solidFill>
                </a:uFill>
                <a:latin typeface="Calibri"/>
              </a:rPr>
              <a:t>previsão</a:t>
            </a:r>
            <a:r>
              <a:rPr lang="pt-BR" sz="2400" i="1" spc="-1" dirty="0">
                <a:solidFill>
                  <a:srgbClr val="1F4E79"/>
                </a:solidFill>
                <a:uFill>
                  <a:solidFill>
                    <a:srgbClr val="FFFFFF"/>
                  </a:solidFill>
                </a:uFill>
                <a:latin typeface="Calibri"/>
              </a:rPr>
              <a:t> do art. 144 busca dar maior </a:t>
            </a:r>
            <a:r>
              <a:rPr lang="pt-BR" sz="2400" i="1" spc="-1" dirty="0" err="1">
                <a:solidFill>
                  <a:srgbClr val="1F4E79"/>
                </a:solidFill>
                <a:uFill>
                  <a:solidFill>
                    <a:srgbClr val="FFFFFF"/>
                  </a:solidFill>
                </a:uFill>
                <a:latin typeface="Calibri"/>
              </a:rPr>
              <a:t>segurança</a:t>
            </a:r>
            <a:r>
              <a:rPr lang="pt-BR" sz="2400" i="1" spc="-1" dirty="0">
                <a:solidFill>
                  <a:srgbClr val="1F4E79"/>
                </a:solidFill>
                <a:uFill>
                  <a:solidFill>
                    <a:srgbClr val="FFFFFF"/>
                  </a:solidFill>
                </a:uFill>
                <a:latin typeface="Calibri"/>
              </a:rPr>
              <a:t> ao servidor </a:t>
            </a:r>
            <a:r>
              <a:rPr lang="pt-BR" sz="2400" i="1" spc="-1" dirty="0" err="1">
                <a:solidFill>
                  <a:srgbClr val="1F4E79"/>
                </a:solidFill>
                <a:uFill>
                  <a:solidFill>
                    <a:srgbClr val="FFFFFF"/>
                  </a:solidFill>
                </a:uFill>
                <a:latin typeface="Calibri"/>
              </a:rPr>
              <a:t>público</a:t>
            </a:r>
            <a:r>
              <a:rPr lang="pt-BR" sz="2400" i="1" spc="-1" dirty="0">
                <a:solidFill>
                  <a:srgbClr val="1F4E79"/>
                </a:solidFill>
                <a:uFill>
                  <a:solidFill>
                    <a:srgbClr val="FFFFFF"/>
                  </a:solidFill>
                </a:uFill>
                <a:latin typeface="Calibri"/>
              </a:rPr>
              <a:t>, evitando que possa vir a ser denunciado caluniosamente por colega ou terceiro protegido no anonimato. Mas isso </a:t>
            </a:r>
            <a:r>
              <a:rPr lang="pt-BR" sz="2400" i="1" spc="-1" dirty="0" err="1">
                <a:solidFill>
                  <a:srgbClr val="1F4E79"/>
                </a:solidFill>
                <a:uFill>
                  <a:solidFill>
                    <a:srgbClr val="FFFFFF"/>
                  </a:solidFill>
                </a:uFill>
                <a:latin typeface="Calibri"/>
              </a:rPr>
              <a:t>também</a:t>
            </a:r>
            <a:r>
              <a:rPr lang="pt-BR" sz="2400" i="1" spc="-1" dirty="0">
                <a:solidFill>
                  <a:srgbClr val="1F4E79"/>
                </a:solidFill>
                <a:uFill>
                  <a:solidFill>
                    <a:srgbClr val="FFFFFF"/>
                  </a:solidFill>
                </a:uFill>
                <a:latin typeface="Calibri"/>
              </a:rPr>
              <a:t> </a:t>
            </a:r>
            <a:r>
              <a:rPr lang="pt-BR" sz="2400" i="1" spc="-1" dirty="0" err="1">
                <a:solidFill>
                  <a:srgbClr val="1F4E79"/>
                </a:solidFill>
                <a:uFill>
                  <a:solidFill>
                    <a:srgbClr val="FFFFFF"/>
                  </a:solidFill>
                </a:uFill>
                <a:latin typeface="Calibri"/>
              </a:rPr>
              <a:t>não</a:t>
            </a:r>
            <a:r>
              <a:rPr lang="pt-BR" sz="2400" i="1" spc="-1" dirty="0">
                <a:solidFill>
                  <a:srgbClr val="1F4E79"/>
                </a:solidFill>
                <a:uFill>
                  <a:solidFill>
                    <a:srgbClr val="FFFFFF"/>
                  </a:solidFill>
                </a:uFill>
                <a:latin typeface="Calibri"/>
              </a:rPr>
              <a:t> significa que a </a:t>
            </a:r>
            <a:r>
              <a:rPr lang="pt-BR" sz="2400" i="1" spc="-1" dirty="0" err="1">
                <a:solidFill>
                  <a:srgbClr val="1F4E79"/>
                </a:solidFill>
                <a:uFill>
                  <a:solidFill>
                    <a:srgbClr val="FFFFFF"/>
                  </a:solidFill>
                </a:uFill>
                <a:latin typeface="Calibri"/>
              </a:rPr>
              <a:t>denúncia</a:t>
            </a:r>
            <a:r>
              <a:rPr lang="pt-BR" sz="2400" i="1" spc="-1" dirty="0">
                <a:solidFill>
                  <a:srgbClr val="1F4E79"/>
                </a:solidFill>
                <a:uFill>
                  <a:solidFill>
                    <a:srgbClr val="FFFFFF"/>
                  </a:solidFill>
                </a:uFill>
                <a:latin typeface="Calibri"/>
              </a:rPr>
              <a:t> </a:t>
            </a:r>
            <a:r>
              <a:rPr lang="pt-BR" sz="2400" i="1" spc="-1" dirty="0" err="1">
                <a:solidFill>
                  <a:srgbClr val="1F4E79"/>
                </a:solidFill>
                <a:uFill>
                  <a:solidFill>
                    <a:srgbClr val="FFFFFF"/>
                  </a:solidFill>
                </a:uFill>
                <a:latin typeface="Calibri"/>
              </a:rPr>
              <a:t>anônima</a:t>
            </a:r>
            <a:r>
              <a:rPr lang="pt-BR" sz="2400" i="1" spc="-1" dirty="0">
                <a:solidFill>
                  <a:srgbClr val="1F4E79"/>
                </a:solidFill>
                <a:uFill>
                  <a:solidFill>
                    <a:srgbClr val="FFFFFF"/>
                  </a:solidFill>
                </a:uFill>
                <a:latin typeface="Calibri"/>
              </a:rPr>
              <a:t> deva ser absolutamente desconsiderada, acarretando, inclusive, nulidade na raiz do processo. É </a:t>
            </a:r>
            <a:r>
              <a:rPr lang="pt-BR" sz="2400" i="1" spc="-1" dirty="0" err="1">
                <a:solidFill>
                  <a:srgbClr val="1F4E79"/>
                </a:solidFill>
                <a:uFill>
                  <a:solidFill>
                    <a:srgbClr val="FFFFFF"/>
                  </a:solidFill>
                </a:uFill>
                <a:latin typeface="Calibri"/>
              </a:rPr>
              <a:t>possível</a:t>
            </a:r>
            <a:r>
              <a:rPr lang="pt-BR" sz="2400" i="1" spc="-1" dirty="0">
                <a:solidFill>
                  <a:srgbClr val="1F4E79"/>
                </a:solidFill>
                <a:uFill>
                  <a:solidFill>
                    <a:srgbClr val="FFFFFF"/>
                  </a:solidFill>
                </a:uFill>
                <a:latin typeface="Calibri"/>
              </a:rPr>
              <a:t> que ela venha a ser considerada, devendo a autoridade proceder com maior cautela, de modo a evitar danos ao denunciado eventualmente inocente.” </a:t>
            </a:r>
            <a:endParaRPr lang="pt-BR" spc="-1" dirty="0">
              <a:solidFill>
                <a:srgbClr val="000000"/>
              </a:solidFill>
              <a:uFill>
                <a:solidFill>
                  <a:srgbClr val="FFFFFF"/>
                </a:solidFill>
              </a:uFill>
              <a:latin typeface="Arial"/>
            </a:endParaRPr>
          </a:p>
          <a:p>
            <a:pPr algn="just">
              <a:lnSpc>
                <a:spcPct val="100000"/>
              </a:lnSpc>
            </a:pPr>
            <a:endParaRPr lang="pt-BR" spc="-1" dirty="0">
              <a:solidFill>
                <a:srgbClr val="000000"/>
              </a:solidFill>
              <a:uFill>
                <a:solidFill>
                  <a:srgbClr val="FFFFFF"/>
                </a:solidFill>
              </a:uFill>
              <a:latin typeface="Arial"/>
            </a:endParaRPr>
          </a:p>
          <a:p>
            <a:pPr algn="just">
              <a:lnSpc>
                <a:spcPct val="100000"/>
              </a:lnSpc>
            </a:pPr>
            <a:r>
              <a:rPr lang="pt-BR" sz="2400" i="1" spc="-1" dirty="0">
                <a:solidFill>
                  <a:srgbClr val="1F4E79"/>
                </a:solidFill>
                <a:uFill>
                  <a:solidFill>
                    <a:srgbClr val="FFFFFF"/>
                  </a:solidFill>
                </a:uFill>
                <a:latin typeface="Calibri"/>
              </a:rPr>
              <a:t>(BRASIL, </a:t>
            </a:r>
            <a:r>
              <a:rPr lang="pt-BR" sz="2400" i="1" spc="-1" dirty="0">
                <a:solidFill>
                  <a:srgbClr val="1F4E79"/>
                </a:solidFill>
                <a:effectLst>
                  <a:outerShdw blurRad="38100" dist="38100" dir="2700000" algn="tl">
                    <a:srgbClr val="000000">
                      <a:alpha val="43137"/>
                    </a:srgbClr>
                  </a:outerShdw>
                </a:effectLst>
                <a:uFill>
                  <a:solidFill>
                    <a:srgbClr val="FFFFFF"/>
                  </a:solidFill>
                </a:uFill>
                <a:latin typeface="Calibri"/>
              </a:rPr>
              <a:t>Superior Tribunal de </a:t>
            </a:r>
            <a:r>
              <a:rPr lang="pt-BR" sz="2400" i="1" spc="-1" dirty="0" err="1">
                <a:solidFill>
                  <a:srgbClr val="1F4E79"/>
                </a:solidFill>
                <a:effectLst>
                  <a:outerShdw blurRad="38100" dist="38100" dir="2700000" algn="tl">
                    <a:srgbClr val="000000">
                      <a:alpha val="43137"/>
                    </a:srgbClr>
                  </a:outerShdw>
                </a:effectLst>
                <a:uFill>
                  <a:solidFill>
                    <a:srgbClr val="FFFFFF"/>
                  </a:solidFill>
                </a:uFill>
                <a:latin typeface="Calibri"/>
              </a:rPr>
              <a:t>Justiça</a:t>
            </a:r>
            <a:r>
              <a:rPr lang="pt-BR" sz="2400" i="1" spc="-1" dirty="0">
                <a:solidFill>
                  <a:srgbClr val="1F4E79"/>
                </a:solidFill>
                <a:uFill>
                  <a:solidFill>
                    <a:srgbClr val="FFFFFF"/>
                  </a:solidFill>
                </a:uFill>
                <a:latin typeface="Calibri"/>
              </a:rPr>
              <a:t>. MS nº 7069. Relator: Ministro Felix Fischer, publicado em 12/3/2001). </a:t>
            </a:r>
            <a:endParaRPr lang="pt-BR" spc="-1" dirty="0">
              <a:solidFill>
                <a:srgbClr val="000000"/>
              </a:solidFill>
              <a:uFill>
                <a:solidFill>
                  <a:srgbClr val="FFFFFF"/>
                </a:solidFill>
              </a:uFill>
              <a:latin typeface="Arial"/>
            </a:endParaRPr>
          </a:p>
        </p:txBody>
      </p:sp>
      <p:sp>
        <p:nvSpPr>
          <p:cNvPr id="8" name="TextShape 1">
            <a:extLst>
              <a:ext uri="{FF2B5EF4-FFF2-40B4-BE49-F238E27FC236}">
                <a16:creationId xmlns:a16="http://schemas.microsoft.com/office/drawing/2014/main" id="{2FE3A482-8EFC-4983-91BF-C0E6FFF0C17D}"/>
              </a:ext>
            </a:extLst>
          </p:cNvPr>
          <p:cNvSpPr txBox="1"/>
          <p:nvPr/>
        </p:nvSpPr>
        <p:spPr>
          <a:xfrm>
            <a:off x="0" y="1201092"/>
            <a:ext cx="2664178"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9" name="TextShape 1">
            <a:extLst>
              <a:ext uri="{FF2B5EF4-FFF2-40B4-BE49-F238E27FC236}">
                <a16:creationId xmlns:a16="http://schemas.microsoft.com/office/drawing/2014/main" id="{1C1569A4-1745-43CE-AE9F-866D37D8EDB4}"/>
              </a:ext>
            </a:extLst>
          </p:cNvPr>
          <p:cNvSpPr txBox="1"/>
          <p:nvPr/>
        </p:nvSpPr>
        <p:spPr>
          <a:xfrm>
            <a:off x="-1" y="1536757"/>
            <a:ext cx="2664178"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JURISPRUDÊNCIA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extShape 2"/>
          <p:cNvSpPr txBox="1"/>
          <p:nvPr/>
        </p:nvSpPr>
        <p:spPr>
          <a:xfrm>
            <a:off x="2332560" y="1577160"/>
            <a:ext cx="7094520" cy="4624560"/>
          </a:xfrm>
          <a:prstGeom prst="rect">
            <a:avLst/>
          </a:prstGeom>
          <a:noFill/>
          <a:ln>
            <a:noFill/>
          </a:ln>
        </p:spPr>
        <p:txBody>
          <a:bodyPr/>
          <a:lstStyle/>
          <a:p>
            <a:pPr algn="just">
              <a:spcBef>
                <a:spcPts val="1001"/>
              </a:spcBef>
            </a:pPr>
            <a:endParaRPr lang="pt-BR" sz="3200" spc="-1">
              <a:solidFill>
                <a:srgbClr val="000000"/>
              </a:solidFill>
              <a:uFill>
                <a:solidFill>
                  <a:srgbClr val="FFFFFF"/>
                </a:solidFill>
              </a:uFill>
              <a:latin typeface="Arial"/>
            </a:endParaRPr>
          </a:p>
          <a:p>
            <a:pPr algn="just">
              <a:spcBef>
                <a:spcPts val="1001"/>
              </a:spcBef>
            </a:pPr>
            <a:endParaRPr lang="pt-BR" sz="3200" spc="-1">
              <a:solidFill>
                <a:srgbClr val="000000"/>
              </a:solidFill>
              <a:uFill>
                <a:solidFill>
                  <a:srgbClr val="FFFFFF"/>
                </a:solidFill>
              </a:uFill>
              <a:latin typeface="Arial"/>
            </a:endParaRPr>
          </a:p>
          <a:p>
            <a:pPr algn="just">
              <a:lnSpc>
                <a:spcPct val="150000"/>
              </a:lnSpc>
              <a:spcBef>
                <a:spcPts val="1001"/>
              </a:spcBef>
            </a:pPr>
            <a:endParaRPr lang="pt-BR" sz="3200" spc="-1">
              <a:solidFill>
                <a:srgbClr val="000000"/>
              </a:solidFill>
              <a:uFill>
                <a:solidFill>
                  <a:srgbClr val="FFFFFF"/>
                </a:solidFill>
              </a:uFill>
              <a:latin typeface="Arial"/>
            </a:endParaRPr>
          </a:p>
        </p:txBody>
      </p:sp>
      <p:sp>
        <p:nvSpPr>
          <p:cNvPr id="279" name="CustomShape 3"/>
          <p:cNvSpPr/>
          <p:nvPr/>
        </p:nvSpPr>
        <p:spPr>
          <a:xfrm>
            <a:off x="3146778" y="1770304"/>
            <a:ext cx="8060400" cy="4478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endParaRPr lang="pt-BR" spc="-1" dirty="0">
              <a:solidFill>
                <a:srgbClr val="000000"/>
              </a:solidFill>
              <a:uFill>
                <a:solidFill>
                  <a:srgbClr val="FFFFFF"/>
                </a:solidFill>
              </a:uFill>
              <a:latin typeface="Arial"/>
            </a:endParaRPr>
          </a:p>
          <a:p>
            <a:pPr algn="just">
              <a:lnSpc>
                <a:spcPct val="100000"/>
              </a:lnSpc>
            </a:pPr>
            <a:r>
              <a:rPr lang="pt-BR" sz="2200" i="1" spc="-1" dirty="0">
                <a:solidFill>
                  <a:srgbClr val="1F4E79"/>
                </a:solidFill>
                <a:uFill>
                  <a:solidFill>
                    <a:srgbClr val="FFFFFF"/>
                  </a:solidFill>
                </a:uFill>
                <a:latin typeface="Calibri"/>
              </a:rPr>
              <a:t>“</a:t>
            </a:r>
            <a:r>
              <a:rPr lang="pt-BR" sz="2200" b="1" i="1" spc="-1" dirty="0">
                <a:solidFill>
                  <a:srgbClr val="1F4E79"/>
                </a:solidFill>
                <a:uFill>
                  <a:solidFill>
                    <a:srgbClr val="FFFFFF"/>
                  </a:solidFill>
                </a:uFill>
                <a:latin typeface="Calibri"/>
              </a:rPr>
              <a:t>Nada impede, contudo, que o Poder </a:t>
            </a:r>
            <a:r>
              <a:rPr lang="pt-BR" sz="2200" b="1" i="1" spc="-1" dirty="0" err="1">
                <a:solidFill>
                  <a:srgbClr val="1F4E79"/>
                </a:solidFill>
                <a:uFill>
                  <a:solidFill>
                    <a:srgbClr val="FFFFFF"/>
                  </a:solidFill>
                </a:uFill>
                <a:latin typeface="Calibri"/>
              </a:rPr>
              <a:t>Público</a:t>
            </a:r>
            <a:r>
              <a:rPr lang="pt-BR" sz="2200" b="1" i="1" spc="-1" dirty="0">
                <a:solidFill>
                  <a:srgbClr val="1F4E79"/>
                </a:solidFill>
                <a:uFill>
                  <a:solidFill>
                    <a:srgbClr val="FFFFFF"/>
                  </a:solidFill>
                </a:uFill>
                <a:latin typeface="Calibri"/>
              </a:rPr>
              <a:t>, provocado por </a:t>
            </a:r>
            <a:r>
              <a:rPr lang="pt-BR" sz="2200" b="1" i="1" spc="-1" dirty="0" err="1">
                <a:solidFill>
                  <a:srgbClr val="1F4E79"/>
                </a:solidFill>
                <a:uFill>
                  <a:solidFill>
                    <a:srgbClr val="FFFFFF"/>
                  </a:solidFill>
                </a:uFill>
                <a:latin typeface="Calibri"/>
              </a:rPr>
              <a:t>delação</a:t>
            </a:r>
            <a:r>
              <a:rPr lang="pt-BR" sz="2200" b="1" i="1" spc="-1" dirty="0">
                <a:solidFill>
                  <a:srgbClr val="1F4E79"/>
                </a:solidFill>
                <a:uFill>
                  <a:solidFill>
                    <a:srgbClr val="FFFFFF"/>
                  </a:solidFill>
                </a:uFill>
                <a:latin typeface="Calibri"/>
              </a:rPr>
              <a:t> </a:t>
            </a:r>
            <a:r>
              <a:rPr lang="pt-BR" sz="2200" b="1" i="1" spc="-1" dirty="0" err="1">
                <a:solidFill>
                  <a:srgbClr val="1F4E79"/>
                </a:solidFill>
                <a:uFill>
                  <a:solidFill>
                    <a:srgbClr val="FFFFFF"/>
                  </a:solidFill>
                </a:uFill>
                <a:latin typeface="Calibri"/>
              </a:rPr>
              <a:t>anônima</a:t>
            </a:r>
            <a:r>
              <a:rPr lang="pt-BR" sz="2200" b="1" i="1" spc="-1" dirty="0">
                <a:solidFill>
                  <a:srgbClr val="1F4E79"/>
                </a:solidFill>
                <a:uFill>
                  <a:solidFill>
                    <a:srgbClr val="FFFFFF"/>
                  </a:solidFill>
                </a:uFill>
                <a:latin typeface="Calibri"/>
              </a:rPr>
              <a:t> (“</a:t>
            </a:r>
            <a:r>
              <a:rPr lang="pt-BR" sz="2200" b="1" i="1" spc="-1" dirty="0" err="1">
                <a:solidFill>
                  <a:srgbClr val="1F4E79"/>
                </a:solidFill>
                <a:uFill>
                  <a:solidFill>
                    <a:srgbClr val="FFFFFF"/>
                  </a:solidFill>
                </a:uFill>
                <a:latin typeface="Calibri"/>
              </a:rPr>
              <a:t>disque-denúncia</a:t>
            </a:r>
            <a:r>
              <a:rPr lang="pt-BR" sz="2200" b="1" i="1" spc="-1" dirty="0">
                <a:solidFill>
                  <a:srgbClr val="1F4E79"/>
                </a:solidFill>
                <a:uFill>
                  <a:solidFill>
                    <a:srgbClr val="FFFFFF"/>
                  </a:solidFill>
                </a:uFill>
                <a:latin typeface="Calibri"/>
              </a:rPr>
              <a:t>”, p. ex.), adote </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medidas informais</a:t>
            </a:r>
            <a:r>
              <a:rPr lang="pt-BR" sz="2200" b="1" i="1" spc="-1" dirty="0">
                <a:solidFill>
                  <a:srgbClr val="1F4E79"/>
                </a:solidFill>
                <a:uFill>
                  <a:solidFill>
                    <a:srgbClr val="FFFFFF"/>
                  </a:solidFill>
                </a:uFill>
                <a:latin typeface="Calibri"/>
              </a:rPr>
              <a:t> destinadas a apurar, previamente, em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averiguação</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sumária</a:t>
            </a:r>
            <a:r>
              <a:rPr lang="pt-BR" sz="2200" b="1" i="1" spc="-1" dirty="0">
                <a:solidFill>
                  <a:srgbClr val="1F4E79"/>
                </a:solidFill>
                <a:uFill>
                  <a:solidFill>
                    <a:srgbClr val="FFFFFF"/>
                  </a:solidFill>
                </a:uFill>
                <a:latin typeface="Calibri"/>
              </a:rPr>
              <a:t>, “com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prudência</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 e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discrição</a:t>
            </a:r>
            <a:r>
              <a:rPr lang="pt-BR" sz="2200" b="1" i="1" spc="-1" dirty="0">
                <a:solidFill>
                  <a:srgbClr val="1F4E79"/>
                </a:solidFill>
                <a:uFill>
                  <a:solidFill>
                    <a:srgbClr val="FFFFFF"/>
                  </a:solidFill>
                </a:uFill>
                <a:latin typeface="Calibri"/>
              </a:rPr>
              <a:t>”, a </a:t>
            </a:r>
            <a:r>
              <a:rPr lang="pt-BR" sz="2200" b="1" i="1" spc="-1" dirty="0" err="1">
                <a:solidFill>
                  <a:srgbClr val="1F4E79"/>
                </a:solidFill>
                <a:uFill>
                  <a:solidFill>
                    <a:srgbClr val="FFFFFF"/>
                  </a:solidFill>
                </a:uFill>
                <a:latin typeface="Calibri"/>
              </a:rPr>
              <a:t>possível</a:t>
            </a:r>
            <a:r>
              <a:rPr lang="pt-BR" sz="2200" b="1" i="1" spc="-1" dirty="0">
                <a:solidFill>
                  <a:srgbClr val="1F4E79"/>
                </a:solidFill>
                <a:uFill>
                  <a:solidFill>
                    <a:srgbClr val="FFFFFF"/>
                  </a:solidFill>
                </a:uFill>
                <a:latin typeface="Calibri"/>
              </a:rPr>
              <a:t> </a:t>
            </a:r>
            <a:r>
              <a:rPr lang="pt-BR" sz="2200" b="1" i="1" spc="-1" dirty="0" err="1">
                <a:solidFill>
                  <a:srgbClr val="1F4E79"/>
                </a:solidFill>
                <a:uFill>
                  <a:solidFill>
                    <a:srgbClr val="FFFFFF"/>
                  </a:solidFill>
                </a:uFill>
                <a:latin typeface="Calibri"/>
              </a:rPr>
              <a:t>ocorrência</a:t>
            </a:r>
            <a:r>
              <a:rPr lang="pt-BR" sz="2200" b="1" i="1" spc="-1" dirty="0">
                <a:solidFill>
                  <a:srgbClr val="1F4E79"/>
                </a:solidFill>
                <a:uFill>
                  <a:solidFill>
                    <a:srgbClr val="FFFFFF"/>
                  </a:solidFill>
                </a:uFill>
                <a:latin typeface="Calibri"/>
              </a:rPr>
              <a:t> de eventual </a:t>
            </a:r>
            <a:r>
              <a:rPr lang="pt-BR" sz="2200" b="1" i="1" spc="-1" dirty="0" err="1">
                <a:solidFill>
                  <a:srgbClr val="1F4E79"/>
                </a:solidFill>
                <a:uFill>
                  <a:solidFill>
                    <a:srgbClr val="FFFFFF"/>
                  </a:solidFill>
                </a:uFill>
                <a:latin typeface="Calibri"/>
              </a:rPr>
              <a:t>situação</a:t>
            </a:r>
            <a:r>
              <a:rPr lang="pt-BR" sz="2200" b="1" i="1" spc="-1" dirty="0">
                <a:solidFill>
                  <a:srgbClr val="1F4E79"/>
                </a:solidFill>
                <a:uFill>
                  <a:solidFill>
                    <a:srgbClr val="FFFFFF"/>
                  </a:solidFill>
                </a:uFill>
                <a:latin typeface="Calibri"/>
              </a:rPr>
              <a:t> de ilicitude</a:t>
            </a:r>
            <a:r>
              <a:rPr lang="pt-BR" sz="2200" i="1" spc="-1" dirty="0">
                <a:solidFill>
                  <a:srgbClr val="1F4E79"/>
                </a:solidFill>
                <a:uFill>
                  <a:solidFill>
                    <a:srgbClr val="FFFFFF"/>
                  </a:solidFill>
                </a:uFill>
                <a:latin typeface="Calibri"/>
              </a:rPr>
              <a:t> penal, desde que o </a:t>
            </a:r>
            <a:r>
              <a:rPr lang="pt-BR" sz="2200" i="1" spc="-1" dirty="0" err="1">
                <a:solidFill>
                  <a:srgbClr val="1F4E79"/>
                </a:solidFill>
                <a:uFill>
                  <a:solidFill>
                    <a:srgbClr val="FFFFFF"/>
                  </a:solidFill>
                </a:uFill>
                <a:latin typeface="Calibri"/>
              </a:rPr>
              <a:t>faça</a:t>
            </a:r>
            <a:r>
              <a:rPr lang="pt-BR" sz="2200" i="1" spc="-1" dirty="0">
                <a:solidFill>
                  <a:srgbClr val="1F4E79"/>
                </a:solidFill>
                <a:uFill>
                  <a:solidFill>
                    <a:srgbClr val="FFFFFF"/>
                  </a:solidFill>
                </a:uFill>
                <a:latin typeface="Calibri"/>
              </a:rPr>
              <a:t> com </a:t>
            </a:r>
            <a:r>
              <a:rPr lang="pt-BR" sz="2200" b="1" i="1" spc="-1" dirty="0">
                <a:solidFill>
                  <a:srgbClr val="1F4E79"/>
                </a:solidFill>
                <a:uFill>
                  <a:solidFill>
                    <a:srgbClr val="FFFFFF"/>
                  </a:solidFill>
                </a:uFill>
                <a:latin typeface="Calibri"/>
              </a:rPr>
              <a:t>o objetivo de conferir a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verossimilhança</a:t>
            </a:r>
            <a:r>
              <a:rPr lang="pt-BR" sz="2200" b="1" i="1" spc="-1" dirty="0">
                <a:solidFill>
                  <a:srgbClr val="1F4E79"/>
                </a:solidFill>
                <a:uFill>
                  <a:solidFill>
                    <a:srgbClr val="FFFFFF"/>
                  </a:solidFill>
                </a:uFill>
                <a:latin typeface="Calibri"/>
              </a:rPr>
              <a:t> </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dos fatos</a:t>
            </a:r>
            <a:r>
              <a:rPr lang="pt-BR" sz="2200" i="1" spc="-1" dirty="0">
                <a:solidFill>
                  <a:srgbClr val="1F4E79"/>
                </a:solidFill>
                <a:uFill>
                  <a:solidFill>
                    <a:srgbClr val="FFFFFF"/>
                  </a:solidFill>
                </a:uFill>
                <a:latin typeface="Calibri"/>
              </a:rPr>
              <a:t> nela denunciados, em ordem a promover, </a:t>
            </a:r>
            <a:r>
              <a:rPr lang="pt-BR" sz="2200" i="1" spc="-1" dirty="0" err="1">
                <a:solidFill>
                  <a:srgbClr val="1F4E79"/>
                </a:solidFill>
                <a:uFill>
                  <a:solidFill>
                    <a:srgbClr val="FFFFFF"/>
                  </a:solidFill>
                </a:uFill>
                <a:latin typeface="Calibri"/>
              </a:rPr>
              <a:t>então</a:t>
            </a:r>
            <a:r>
              <a:rPr lang="pt-BR" sz="2200" i="1" spc="-1" dirty="0">
                <a:solidFill>
                  <a:srgbClr val="1F4E79"/>
                </a:solidFill>
                <a:uFill>
                  <a:solidFill>
                    <a:srgbClr val="FFFFFF"/>
                  </a:solidFill>
                </a:uFill>
                <a:latin typeface="Calibri"/>
              </a:rPr>
              <a:t>, em caso positivo, a </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formal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instauração</a:t>
            </a:r>
            <a:r>
              <a:rPr lang="pt-BR" sz="2200" i="1" spc="-1" dirty="0">
                <a:solidFill>
                  <a:srgbClr val="1F4E79"/>
                </a:solidFill>
                <a:uFill>
                  <a:solidFill>
                    <a:srgbClr val="FFFFFF"/>
                  </a:solidFill>
                </a:uFill>
                <a:latin typeface="Calibri"/>
              </a:rPr>
              <a:t> da “</a:t>
            </a:r>
            <a:r>
              <a:rPr lang="pt-BR" sz="2200" i="1" spc="-1" dirty="0" err="1">
                <a:solidFill>
                  <a:srgbClr val="1F4E79"/>
                </a:solidFill>
                <a:uFill>
                  <a:solidFill>
                    <a:srgbClr val="FFFFFF"/>
                  </a:solidFill>
                </a:uFill>
                <a:latin typeface="Calibri"/>
              </a:rPr>
              <a:t>persecutio</a:t>
            </a:r>
            <a:r>
              <a:rPr lang="pt-BR" sz="2200" i="1" spc="-1" dirty="0">
                <a:solidFill>
                  <a:srgbClr val="1F4E79"/>
                </a:solidFill>
                <a:uFill>
                  <a:solidFill>
                    <a:srgbClr val="FFFFFF"/>
                  </a:solidFill>
                </a:uFill>
                <a:latin typeface="Calibri"/>
              </a:rPr>
              <a:t> criminis”, mantendo-se, assim, completa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desvinculação</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 </a:t>
            </a:r>
            <a:r>
              <a:rPr lang="pt-BR" sz="2200" i="1" spc="-1" dirty="0">
                <a:solidFill>
                  <a:srgbClr val="1F4E79"/>
                </a:solidFill>
                <a:uFill>
                  <a:solidFill>
                    <a:srgbClr val="FFFFFF"/>
                  </a:solidFill>
                </a:uFill>
                <a:latin typeface="Calibri"/>
              </a:rPr>
              <a:t>desse procedimento estatal </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em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relação</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às</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peças</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 </a:t>
            </a:r>
            <a:r>
              <a:rPr lang="pt-BR" sz="2200" b="1" i="1" spc="-1" dirty="0" err="1">
                <a:solidFill>
                  <a:srgbClr val="0070C0"/>
                </a:solidFill>
                <a:effectLst>
                  <a:outerShdw blurRad="38100" dist="38100" dir="2700000" algn="tl">
                    <a:srgbClr val="000000">
                      <a:alpha val="43137"/>
                    </a:srgbClr>
                  </a:outerShdw>
                </a:effectLst>
                <a:uFill>
                  <a:solidFill>
                    <a:srgbClr val="FFFFFF"/>
                  </a:solidFill>
                </a:uFill>
                <a:latin typeface="Calibri"/>
              </a:rPr>
              <a:t>apócrifas</a:t>
            </a:r>
            <a:r>
              <a:rPr lang="pt-BR" sz="2200" i="1" spc="-1" dirty="0">
                <a:solidFill>
                  <a:srgbClr val="1F4E79"/>
                </a:solidFill>
                <a:uFill>
                  <a:solidFill>
                    <a:srgbClr val="FFFFFF"/>
                  </a:solidFill>
                </a:uFill>
                <a:latin typeface="Calibri"/>
              </a:rPr>
              <a:t>.” </a:t>
            </a:r>
            <a:endParaRPr lang="pt-BR" spc="-1" dirty="0">
              <a:solidFill>
                <a:srgbClr val="000000"/>
              </a:solidFill>
              <a:uFill>
                <a:solidFill>
                  <a:srgbClr val="FFFFFF"/>
                </a:solidFill>
              </a:uFill>
              <a:latin typeface="Arial"/>
            </a:endParaRPr>
          </a:p>
          <a:p>
            <a:pPr algn="just">
              <a:lnSpc>
                <a:spcPct val="100000"/>
              </a:lnSpc>
            </a:pPr>
            <a:endParaRPr lang="pt-BR" spc="-1" dirty="0">
              <a:solidFill>
                <a:srgbClr val="000000"/>
              </a:solidFill>
              <a:uFill>
                <a:solidFill>
                  <a:srgbClr val="FFFFFF"/>
                </a:solidFill>
              </a:uFill>
              <a:latin typeface="Arial"/>
            </a:endParaRPr>
          </a:p>
          <a:p>
            <a:pPr algn="just">
              <a:lnSpc>
                <a:spcPct val="100000"/>
              </a:lnSpc>
            </a:pPr>
            <a:r>
              <a:rPr lang="pt-BR" sz="2200" i="1" spc="-1" dirty="0">
                <a:solidFill>
                  <a:srgbClr val="1F4E79"/>
                </a:solidFill>
                <a:uFill>
                  <a:solidFill>
                    <a:srgbClr val="FFFFFF"/>
                  </a:solidFill>
                </a:uFill>
                <a:latin typeface="Calibri"/>
              </a:rPr>
              <a:t>(BRASIL, </a:t>
            </a:r>
            <a:r>
              <a:rPr lang="pt-BR" sz="2200" i="1" spc="-1" dirty="0">
                <a:solidFill>
                  <a:srgbClr val="1F4E79"/>
                </a:solidFill>
                <a:effectLst>
                  <a:outerShdw blurRad="38100" dist="38100" dir="2700000" algn="tl">
                    <a:srgbClr val="000000">
                      <a:alpha val="43137"/>
                    </a:srgbClr>
                  </a:outerShdw>
                </a:effectLst>
                <a:uFill>
                  <a:solidFill>
                    <a:srgbClr val="FFFFFF"/>
                  </a:solidFill>
                </a:uFill>
                <a:latin typeface="Calibri"/>
              </a:rPr>
              <a:t>Supremo Tribunal Federal</a:t>
            </a:r>
            <a:r>
              <a:rPr lang="pt-BR" sz="2200" i="1" spc="-1" dirty="0">
                <a:solidFill>
                  <a:srgbClr val="1F4E79"/>
                </a:solidFill>
                <a:uFill>
                  <a:solidFill>
                    <a:srgbClr val="FFFFFF"/>
                  </a:solidFill>
                </a:uFill>
                <a:latin typeface="Calibri"/>
              </a:rPr>
              <a:t>. HC nº 100042 MC/RO. Relator: Ministro Celso de Mello, publicado em 8/10/2009). </a:t>
            </a:r>
            <a:endParaRPr lang="pt-BR"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CE55E949-CDED-44C1-AF40-E5DD36E76691}"/>
              </a:ext>
            </a:extLst>
          </p:cNvPr>
          <p:cNvSpPr txBox="1"/>
          <p:nvPr/>
        </p:nvSpPr>
        <p:spPr>
          <a:xfrm>
            <a:off x="0" y="1201092"/>
            <a:ext cx="2573867"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1">
            <a:extLst>
              <a:ext uri="{FF2B5EF4-FFF2-40B4-BE49-F238E27FC236}">
                <a16:creationId xmlns:a16="http://schemas.microsoft.com/office/drawing/2014/main" id="{44FFEB2F-D357-44F8-967A-3527D9A8190F}"/>
              </a:ext>
            </a:extLst>
          </p:cNvPr>
          <p:cNvSpPr txBox="1"/>
          <p:nvPr/>
        </p:nvSpPr>
        <p:spPr>
          <a:xfrm>
            <a:off x="-1" y="1536757"/>
            <a:ext cx="2573867"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JURISPRUDÊNCIA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extShape 2"/>
          <p:cNvSpPr txBox="1"/>
          <p:nvPr/>
        </p:nvSpPr>
        <p:spPr>
          <a:xfrm>
            <a:off x="2332560" y="1577160"/>
            <a:ext cx="7094520" cy="4624560"/>
          </a:xfrm>
          <a:prstGeom prst="rect">
            <a:avLst/>
          </a:prstGeom>
          <a:noFill/>
          <a:ln>
            <a:noFill/>
          </a:ln>
        </p:spPr>
        <p:txBody>
          <a:bodyPr/>
          <a:lstStyle/>
          <a:p>
            <a:pPr algn="just">
              <a:spcBef>
                <a:spcPts val="1001"/>
              </a:spcBef>
            </a:pPr>
            <a:endParaRPr lang="pt-BR" sz="3200" spc="-1">
              <a:solidFill>
                <a:srgbClr val="000000"/>
              </a:solidFill>
              <a:uFill>
                <a:solidFill>
                  <a:srgbClr val="FFFFFF"/>
                </a:solidFill>
              </a:uFill>
              <a:latin typeface="Arial"/>
            </a:endParaRPr>
          </a:p>
          <a:p>
            <a:pPr algn="just">
              <a:spcBef>
                <a:spcPts val="1001"/>
              </a:spcBef>
            </a:pPr>
            <a:endParaRPr lang="pt-BR" sz="3200" spc="-1">
              <a:solidFill>
                <a:srgbClr val="000000"/>
              </a:solidFill>
              <a:uFill>
                <a:solidFill>
                  <a:srgbClr val="FFFFFF"/>
                </a:solidFill>
              </a:uFill>
              <a:latin typeface="Arial"/>
            </a:endParaRPr>
          </a:p>
          <a:p>
            <a:pPr algn="just">
              <a:lnSpc>
                <a:spcPct val="150000"/>
              </a:lnSpc>
              <a:spcBef>
                <a:spcPts val="1001"/>
              </a:spcBef>
            </a:pPr>
            <a:endParaRPr lang="pt-BR" sz="3200" spc="-1">
              <a:solidFill>
                <a:srgbClr val="000000"/>
              </a:solidFill>
              <a:uFill>
                <a:solidFill>
                  <a:srgbClr val="FFFFFF"/>
                </a:solidFill>
              </a:uFill>
              <a:latin typeface="Arial"/>
            </a:endParaRPr>
          </a:p>
        </p:txBody>
      </p:sp>
      <p:sp>
        <p:nvSpPr>
          <p:cNvPr id="282" name="CustomShape 3"/>
          <p:cNvSpPr/>
          <p:nvPr/>
        </p:nvSpPr>
        <p:spPr>
          <a:xfrm>
            <a:off x="2152650" y="2208087"/>
            <a:ext cx="8060400" cy="3747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endParaRPr lang="pt-BR" spc="-1" dirty="0">
              <a:solidFill>
                <a:srgbClr val="000000"/>
              </a:solidFill>
              <a:uFill>
                <a:solidFill>
                  <a:srgbClr val="FFFFFF"/>
                </a:solidFill>
              </a:uFill>
              <a:latin typeface="Arial"/>
            </a:endParaRPr>
          </a:p>
          <a:p>
            <a:pPr algn="just">
              <a:lnSpc>
                <a:spcPct val="100000"/>
              </a:lnSpc>
            </a:pPr>
            <a:r>
              <a:rPr lang="pt-BR" sz="2400" i="1" spc="-1" dirty="0">
                <a:solidFill>
                  <a:srgbClr val="1F4E79"/>
                </a:solidFill>
                <a:uFill>
                  <a:solidFill>
                    <a:srgbClr val="FFFFFF"/>
                  </a:solidFill>
                </a:uFill>
                <a:latin typeface="Calibri"/>
              </a:rPr>
              <a:t>“Não pode a Administração, como é óbvio, instaurar o processo administrativo disciplinar contra servidor com base única e exclusiva nas imputações feitas em denúncias anônimas, sendo </a:t>
            </a:r>
            <a:r>
              <a:rPr lang="pt-BR" sz="2400" i="1" spc="-1" dirty="0">
                <a:solidFill>
                  <a:srgbClr val="0070C0"/>
                </a:solidFill>
                <a:effectLst>
                  <a:outerShdw blurRad="38100" dist="38100" dir="2700000" algn="tl">
                    <a:srgbClr val="000000">
                      <a:alpha val="43137"/>
                    </a:srgbClr>
                  </a:outerShdw>
                </a:effectLst>
                <a:uFill>
                  <a:solidFill>
                    <a:srgbClr val="FFFFFF"/>
                  </a:solidFill>
                </a:uFill>
                <a:latin typeface="Calibri"/>
              </a:rPr>
              <a:t>exigível</a:t>
            </a:r>
            <a:r>
              <a:rPr lang="pt-BR" sz="2400" i="1" spc="-1" dirty="0">
                <a:solidFill>
                  <a:srgbClr val="1F4E79"/>
                </a:solidFill>
                <a:uFill>
                  <a:solidFill>
                    <a:srgbClr val="FFFFFF"/>
                  </a:solidFill>
                </a:uFill>
                <a:latin typeface="Calibri"/>
              </a:rPr>
              <a:t>, no entanto, conforme enfatizado, </a:t>
            </a:r>
            <a:r>
              <a:rPr lang="pt-BR" sz="2400" i="1" spc="-1" dirty="0">
                <a:solidFill>
                  <a:srgbClr val="0070C0"/>
                </a:solidFill>
                <a:effectLst>
                  <a:outerShdw blurRad="38100" dist="38100" dir="2700000" algn="tl">
                    <a:srgbClr val="000000">
                      <a:alpha val="43137"/>
                    </a:srgbClr>
                  </a:outerShdw>
                </a:effectLst>
                <a:uFill>
                  <a:solidFill>
                    <a:srgbClr val="FFFFFF"/>
                  </a:solidFill>
                </a:uFill>
                <a:latin typeface="Calibri"/>
              </a:rPr>
              <a:t>a realização de um procedimento preliminar </a:t>
            </a:r>
            <a:r>
              <a:rPr lang="pt-BR" sz="2400" b="1" i="1" spc="-1" dirty="0">
                <a:solidFill>
                  <a:srgbClr val="1F4E79"/>
                </a:solidFill>
                <a:uFill>
                  <a:solidFill>
                    <a:srgbClr val="FFFFFF"/>
                  </a:solidFill>
                </a:uFill>
                <a:latin typeface="Calibri"/>
              </a:rPr>
              <a:t>que apure os fatos narrados e a eventual procedência da denúncia</a:t>
            </a:r>
            <a:r>
              <a:rPr lang="pt-BR" sz="2400" i="1" spc="-1" dirty="0">
                <a:solidFill>
                  <a:srgbClr val="1F4E79"/>
                </a:solidFill>
                <a:uFill>
                  <a:solidFill>
                    <a:srgbClr val="FFFFFF"/>
                  </a:solidFill>
                </a:uFill>
                <a:latin typeface="Calibri"/>
              </a:rPr>
              <a:t>”.</a:t>
            </a:r>
            <a:endParaRPr lang="pt-BR" spc="-1" dirty="0">
              <a:solidFill>
                <a:srgbClr val="000000"/>
              </a:solidFill>
              <a:uFill>
                <a:solidFill>
                  <a:srgbClr val="FFFFFF"/>
                </a:solidFill>
              </a:uFill>
              <a:latin typeface="Arial"/>
            </a:endParaRPr>
          </a:p>
          <a:p>
            <a:pPr algn="just">
              <a:lnSpc>
                <a:spcPct val="100000"/>
              </a:lnSpc>
            </a:pPr>
            <a:r>
              <a:rPr lang="pt-BR" sz="2400" i="1" spc="-1" dirty="0">
                <a:solidFill>
                  <a:srgbClr val="1F4E79"/>
                </a:solidFill>
                <a:uFill>
                  <a:solidFill>
                    <a:srgbClr val="FFFFFF"/>
                  </a:solidFill>
                </a:uFill>
                <a:latin typeface="Calibri"/>
              </a:rPr>
              <a:t> </a:t>
            </a:r>
            <a:endParaRPr lang="pt-BR" spc="-1" dirty="0">
              <a:solidFill>
                <a:srgbClr val="000000"/>
              </a:solidFill>
              <a:uFill>
                <a:solidFill>
                  <a:srgbClr val="FFFFFF"/>
                </a:solidFill>
              </a:uFill>
              <a:latin typeface="Arial"/>
            </a:endParaRPr>
          </a:p>
          <a:p>
            <a:pPr algn="just">
              <a:lnSpc>
                <a:spcPct val="100000"/>
              </a:lnSpc>
            </a:pPr>
            <a:r>
              <a:rPr lang="pt-BR" sz="2400" i="1" spc="-1" dirty="0">
                <a:solidFill>
                  <a:srgbClr val="1F4E79"/>
                </a:solidFill>
                <a:uFill>
                  <a:solidFill>
                    <a:srgbClr val="FFFFFF"/>
                  </a:solidFill>
                </a:uFill>
                <a:latin typeface="Calibri"/>
              </a:rPr>
              <a:t>(BRASIL, </a:t>
            </a:r>
            <a:r>
              <a:rPr lang="pt-BR" sz="2400" i="1" spc="-1" dirty="0">
                <a:solidFill>
                  <a:srgbClr val="1F4E79"/>
                </a:solidFill>
                <a:effectLst>
                  <a:outerShdw blurRad="38100" dist="38100" dir="2700000" algn="tl">
                    <a:srgbClr val="000000">
                      <a:alpha val="43137"/>
                    </a:srgbClr>
                  </a:outerShdw>
                </a:effectLst>
                <a:uFill>
                  <a:solidFill>
                    <a:srgbClr val="FFFFFF"/>
                  </a:solidFill>
                </a:uFill>
                <a:latin typeface="Calibri"/>
              </a:rPr>
              <a:t>Supremo Tribunal Federal</a:t>
            </a:r>
            <a:r>
              <a:rPr lang="pt-BR" sz="2400" i="1" spc="-1" dirty="0">
                <a:solidFill>
                  <a:srgbClr val="1F4E79"/>
                </a:solidFill>
                <a:uFill>
                  <a:solidFill>
                    <a:srgbClr val="FFFFFF"/>
                  </a:solidFill>
                </a:uFill>
                <a:latin typeface="Calibri"/>
              </a:rPr>
              <a:t>. RMS 29.198/DF. Relator: Ministra Carmem Lúcia, julgado em 30/12/2012).</a:t>
            </a:r>
            <a:endParaRPr lang="pt-BR"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3C516906-9B80-4A5C-B91F-319178E083A7}"/>
              </a:ext>
            </a:extLst>
          </p:cNvPr>
          <p:cNvSpPr txBox="1"/>
          <p:nvPr/>
        </p:nvSpPr>
        <p:spPr>
          <a:xfrm>
            <a:off x="0" y="1201092"/>
            <a:ext cx="2619022"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1">
            <a:extLst>
              <a:ext uri="{FF2B5EF4-FFF2-40B4-BE49-F238E27FC236}">
                <a16:creationId xmlns:a16="http://schemas.microsoft.com/office/drawing/2014/main" id="{CF24130C-060A-4F8F-BCFC-F47CE0C44FF3}"/>
              </a:ext>
            </a:extLst>
          </p:cNvPr>
          <p:cNvSpPr txBox="1"/>
          <p:nvPr/>
        </p:nvSpPr>
        <p:spPr>
          <a:xfrm>
            <a:off x="-1" y="1536757"/>
            <a:ext cx="2619022"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JURISPRUDÊNCIA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extShape 2"/>
          <p:cNvSpPr txBox="1"/>
          <p:nvPr/>
        </p:nvSpPr>
        <p:spPr>
          <a:xfrm>
            <a:off x="2332560" y="1577160"/>
            <a:ext cx="7094520" cy="4624560"/>
          </a:xfrm>
          <a:prstGeom prst="rect">
            <a:avLst/>
          </a:prstGeom>
          <a:noFill/>
          <a:ln>
            <a:noFill/>
          </a:ln>
        </p:spPr>
        <p:txBody>
          <a:bodyPr/>
          <a:lstStyle/>
          <a:p>
            <a:pPr algn="just">
              <a:spcBef>
                <a:spcPts val="1001"/>
              </a:spcBef>
            </a:pPr>
            <a:endParaRPr lang="pt-BR" sz="3200" spc="-1">
              <a:solidFill>
                <a:srgbClr val="000000"/>
              </a:solidFill>
              <a:uFill>
                <a:solidFill>
                  <a:srgbClr val="FFFFFF"/>
                </a:solidFill>
              </a:uFill>
              <a:latin typeface="Arial"/>
            </a:endParaRPr>
          </a:p>
          <a:p>
            <a:pPr algn="just">
              <a:spcBef>
                <a:spcPts val="1001"/>
              </a:spcBef>
            </a:pPr>
            <a:endParaRPr lang="pt-BR" sz="3200" spc="-1">
              <a:solidFill>
                <a:srgbClr val="000000"/>
              </a:solidFill>
              <a:uFill>
                <a:solidFill>
                  <a:srgbClr val="FFFFFF"/>
                </a:solidFill>
              </a:uFill>
              <a:latin typeface="Arial"/>
            </a:endParaRPr>
          </a:p>
          <a:p>
            <a:pPr algn="just">
              <a:lnSpc>
                <a:spcPct val="150000"/>
              </a:lnSpc>
              <a:spcBef>
                <a:spcPts val="1001"/>
              </a:spcBef>
            </a:pPr>
            <a:endParaRPr lang="pt-BR" sz="3200" spc="-1">
              <a:solidFill>
                <a:srgbClr val="000000"/>
              </a:solidFill>
              <a:uFill>
                <a:solidFill>
                  <a:srgbClr val="FFFFFF"/>
                </a:solidFill>
              </a:uFill>
              <a:latin typeface="Arial"/>
            </a:endParaRPr>
          </a:p>
        </p:txBody>
      </p:sp>
      <p:sp>
        <p:nvSpPr>
          <p:cNvPr id="285" name="CustomShape 3"/>
          <p:cNvSpPr/>
          <p:nvPr/>
        </p:nvSpPr>
        <p:spPr>
          <a:xfrm>
            <a:off x="3101622" y="1577160"/>
            <a:ext cx="8060400" cy="5148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pt-BR" sz="2200" i="1" spc="-1" dirty="0">
                <a:solidFill>
                  <a:srgbClr val="1F4E79"/>
                </a:solidFill>
                <a:uFill>
                  <a:solidFill>
                    <a:srgbClr val="FFFFFF"/>
                  </a:solidFill>
                </a:uFill>
                <a:latin typeface="Calibri"/>
              </a:rPr>
              <a:t>“Habeas corpus – sustentação oral em sede de “agravo regimental” – inadmissibilidade – constitucionalidade da vedação regimental (</a:t>
            </a:r>
            <a:r>
              <a:rPr lang="pt-BR" sz="2200" i="1" spc="-1" dirty="0" err="1">
                <a:solidFill>
                  <a:srgbClr val="1F4E79"/>
                </a:solidFill>
                <a:uFill>
                  <a:solidFill>
                    <a:srgbClr val="FFFFFF"/>
                  </a:solidFill>
                </a:uFill>
                <a:latin typeface="Calibri"/>
              </a:rPr>
              <a:t>ristf</a:t>
            </a:r>
            <a:r>
              <a:rPr lang="pt-BR" sz="2200" i="1" spc="-1" dirty="0">
                <a:solidFill>
                  <a:srgbClr val="1F4E79"/>
                </a:solidFill>
                <a:uFill>
                  <a:solidFill>
                    <a:srgbClr val="FFFFFF"/>
                  </a:solidFill>
                </a:uFill>
                <a:latin typeface="Calibri"/>
              </a:rPr>
              <a:t>, art. 131, § 2º) – suposta fundamentação do ato decisório que determinou a interceptação telefônica exclusivamente em delação anônima – inocorrência – persecução penal e delação anônima – </a:t>
            </a:r>
            <a:r>
              <a:rPr lang="pt-BR" sz="2200" i="1" spc="-1" dirty="0">
                <a:solidFill>
                  <a:srgbClr val="0070C0"/>
                </a:solidFill>
                <a:effectLst>
                  <a:outerShdw blurRad="38100" dist="38100" dir="2700000" algn="tl">
                    <a:srgbClr val="000000">
                      <a:alpha val="43137"/>
                    </a:srgbClr>
                  </a:outerShdw>
                </a:effectLst>
                <a:uFill>
                  <a:solidFill>
                    <a:srgbClr val="FFFFFF"/>
                  </a:solidFill>
                </a:uFill>
                <a:latin typeface="Calibri"/>
              </a:rPr>
              <a:t>viabilidade, desde que a instauração formal do procedimento investigatório e a produção probatória tenham sido precedidas de averiguação sumária</a:t>
            </a:r>
            <a:r>
              <a:rPr lang="pt-BR" sz="2200" i="1" spc="-1" dirty="0">
                <a:solidFill>
                  <a:srgbClr val="1F4E79"/>
                </a:solidFill>
                <a:uFill>
                  <a:solidFill>
                    <a:srgbClr val="FFFFFF"/>
                  </a:solidFill>
                </a:uFill>
                <a:latin typeface="Calibri"/>
              </a:rPr>
              <a:t>, “com </a:t>
            </a:r>
            <a:r>
              <a:rPr lang="pt-BR" sz="2200" b="1" i="1" spc="-1" dirty="0">
                <a:solidFill>
                  <a:srgbClr val="1F4E79"/>
                </a:solidFill>
                <a:effectLst>
                  <a:outerShdw blurRad="38100" dist="38100" dir="2700000" algn="tl">
                    <a:srgbClr val="000000">
                      <a:alpha val="43137"/>
                    </a:srgbClr>
                  </a:outerShdw>
                </a:effectLst>
                <a:uFill>
                  <a:solidFill>
                    <a:srgbClr val="FFFFFF"/>
                  </a:solidFill>
                </a:uFill>
                <a:latin typeface="Calibri"/>
              </a:rPr>
              <a:t>prudência e discrição</a:t>
            </a:r>
            <a:r>
              <a:rPr lang="pt-BR" sz="2200" i="1" spc="-1" dirty="0">
                <a:solidFill>
                  <a:srgbClr val="1F4E79"/>
                </a:solidFill>
                <a:uFill>
                  <a:solidFill>
                    <a:srgbClr val="FFFFFF"/>
                  </a:solidFill>
                </a:uFill>
                <a:latin typeface="Calibri"/>
              </a:rPr>
              <a:t>”, destinada a apurar a verossimilhança dos fatos delatados e da respectiva autoria – </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apuração preliminar</a:t>
            </a:r>
            <a:r>
              <a:rPr lang="pt-BR" sz="2200" i="1" spc="-1" dirty="0">
                <a:solidFill>
                  <a:srgbClr val="1F4E79"/>
                </a:solidFill>
                <a:uFill>
                  <a:solidFill>
                    <a:srgbClr val="FFFFFF"/>
                  </a:solidFill>
                </a:uFill>
                <a:latin typeface="Calibri"/>
              </a:rPr>
              <a:t> efetivada pela autoridade competente – doutrina – precedentes do supremo tribunal federal […].”</a:t>
            </a:r>
            <a:endParaRPr lang="pt-BR" spc="-1" dirty="0">
              <a:solidFill>
                <a:srgbClr val="000000"/>
              </a:solidFill>
              <a:uFill>
                <a:solidFill>
                  <a:srgbClr val="FFFFFF"/>
                </a:solidFill>
              </a:uFill>
              <a:latin typeface="Arial"/>
            </a:endParaRPr>
          </a:p>
          <a:p>
            <a:pPr algn="just">
              <a:lnSpc>
                <a:spcPct val="100000"/>
              </a:lnSpc>
            </a:pPr>
            <a:r>
              <a:rPr lang="pt-BR" sz="2200" i="1" spc="-1" dirty="0">
                <a:solidFill>
                  <a:srgbClr val="1F4E79"/>
                </a:solidFill>
                <a:uFill>
                  <a:solidFill>
                    <a:srgbClr val="FFFFFF"/>
                  </a:solidFill>
                </a:uFill>
                <a:latin typeface="Calibri"/>
              </a:rPr>
              <a:t> </a:t>
            </a:r>
            <a:endParaRPr lang="pt-BR" spc="-1" dirty="0">
              <a:solidFill>
                <a:srgbClr val="000000"/>
              </a:solidFill>
              <a:uFill>
                <a:solidFill>
                  <a:srgbClr val="FFFFFF"/>
                </a:solidFill>
              </a:uFill>
              <a:latin typeface="Arial"/>
            </a:endParaRPr>
          </a:p>
          <a:p>
            <a:pPr algn="just">
              <a:lnSpc>
                <a:spcPct val="100000"/>
              </a:lnSpc>
            </a:pPr>
            <a:r>
              <a:rPr lang="pt-BR" sz="2200" i="1" spc="-1" dirty="0">
                <a:solidFill>
                  <a:srgbClr val="1F4E79"/>
                </a:solidFill>
                <a:uFill>
                  <a:solidFill>
                    <a:srgbClr val="FFFFFF"/>
                  </a:solidFill>
                </a:uFill>
                <a:latin typeface="Calibri"/>
              </a:rPr>
              <a:t>(BRASIL, </a:t>
            </a:r>
            <a:r>
              <a:rPr lang="pt-BR" sz="2200" i="1" spc="-1" dirty="0">
                <a:solidFill>
                  <a:srgbClr val="1F4E79"/>
                </a:solidFill>
                <a:effectLst>
                  <a:outerShdw blurRad="38100" dist="38100" dir="2700000" algn="tl">
                    <a:srgbClr val="000000">
                      <a:alpha val="43137"/>
                    </a:srgbClr>
                  </a:outerShdw>
                </a:effectLst>
                <a:uFill>
                  <a:solidFill>
                    <a:srgbClr val="FFFFFF"/>
                  </a:solidFill>
                </a:uFill>
                <a:latin typeface="Calibri"/>
              </a:rPr>
              <a:t>Supremo Tribunal Federal</a:t>
            </a:r>
            <a:r>
              <a:rPr lang="pt-BR" sz="2200" i="1" spc="-1" dirty="0">
                <a:solidFill>
                  <a:srgbClr val="1F4E79"/>
                </a:solidFill>
                <a:uFill>
                  <a:solidFill>
                    <a:srgbClr val="FFFFFF"/>
                  </a:solidFill>
                </a:uFill>
                <a:latin typeface="Calibri"/>
              </a:rPr>
              <a:t>. HC 135969 </a:t>
            </a:r>
            <a:r>
              <a:rPr lang="pt-BR" sz="2200" i="1" spc="-1" dirty="0" err="1">
                <a:solidFill>
                  <a:srgbClr val="1F4E79"/>
                </a:solidFill>
                <a:uFill>
                  <a:solidFill>
                    <a:srgbClr val="FFFFFF"/>
                  </a:solidFill>
                </a:uFill>
                <a:latin typeface="Calibri"/>
              </a:rPr>
              <a:t>AgR.</a:t>
            </a:r>
            <a:r>
              <a:rPr lang="pt-BR" sz="2200" i="1" spc="-1" dirty="0">
                <a:solidFill>
                  <a:srgbClr val="1F4E79"/>
                </a:solidFill>
                <a:uFill>
                  <a:solidFill>
                    <a:srgbClr val="FFFFFF"/>
                  </a:solidFill>
                </a:uFill>
                <a:latin typeface="Calibri"/>
              </a:rPr>
              <a:t> Relator: Minº Celso de Mello, julgado em 29/11/2016. </a:t>
            </a:r>
            <a:r>
              <a:rPr lang="pt-BR" sz="2200" i="1" spc="-1" dirty="0" err="1">
                <a:solidFill>
                  <a:srgbClr val="1F4E79"/>
                </a:solidFill>
                <a:uFill>
                  <a:solidFill>
                    <a:srgbClr val="FFFFFF"/>
                  </a:solidFill>
                </a:uFill>
                <a:latin typeface="Calibri"/>
              </a:rPr>
              <a:t>Public</a:t>
            </a:r>
            <a:r>
              <a:rPr lang="pt-BR" sz="2200" i="1" spc="-1" dirty="0">
                <a:solidFill>
                  <a:srgbClr val="1F4E79"/>
                </a:solidFill>
                <a:uFill>
                  <a:solidFill>
                    <a:srgbClr val="FFFFFF"/>
                  </a:solidFill>
                </a:uFill>
                <a:latin typeface="Calibri"/>
              </a:rPr>
              <a:t> 01/02/2017).</a:t>
            </a:r>
            <a:endParaRPr lang="pt-BR" spc="-1" dirty="0">
              <a:solidFill>
                <a:srgbClr val="000000"/>
              </a:solidFill>
              <a:uFill>
                <a:solidFill>
                  <a:srgbClr val="FFFFFF"/>
                </a:solidFill>
              </a:uFill>
              <a:latin typeface="Arial"/>
            </a:endParaRPr>
          </a:p>
          <a:p>
            <a:pPr algn="just">
              <a:lnSpc>
                <a:spcPct val="100000"/>
              </a:lnSpc>
            </a:pPr>
            <a:endParaRPr lang="pt-BR" spc="-1" dirty="0">
              <a:solidFill>
                <a:srgbClr val="000000"/>
              </a:solidFill>
              <a:uFill>
                <a:solidFill>
                  <a:srgbClr val="FFFFFF"/>
                </a:solidFill>
              </a:uFill>
              <a:latin typeface="Arial"/>
            </a:endParaRPr>
          </a:p>
        </p:txBody>
      </p:sp>
      <p:sp>
        <p:nvSpPr>
          <p:cNvPr id="6" name="TextShape 1">
            <a:extLst>
              <a:ext uri="{FF2B5EF4-FFF2-40B4-BE49-F238E27FC236}">
                <a16:creationId xmlns:a16="http://schemas.microsoft.com/office/drawing/2014/main" id="{8CD2D94F-6117-4CE7-B643-E8AC33A07BD7}"/>
              </a:ext>
            </a:extLst>
          </p:cNvPr>
          <p:cNvSpPr txBox="1"/>
          <p:nvPr/>
        </p:nvSpPr>
        <p:spPr>
          <a:xfrm>
            <a:off x="0" y="1201092"/>
            <a:ext cx="2562578"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7" name="TextShape 1">
            <a:extLst>
              <a:ext uri="{FF2B5EF4-FFF2-40B4-BE49-F238E27FC236}">
                <a16:creationId xmlns:a16="http://schemas.microsoft.com/office/drawing/2014/main" id="{495D6797-118F-41E9-A084-AE978BFD28C6}"/>
              </a:ext>
            </a:extLst>
          </p:cNvPr>
          <p:cNvSpPr txBox="1"/>
          <p:nvPr/>
        </p:nvSpPr>
        <p:spPr>
          <a:xfrm>
            <a:off x="-1" y="1536757"/>
            <a:ext cx="2562578"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JURISPRUDÊNCIA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extShape 2"/>
          <p:cNvSpPr txBox="1"/>
          <p:nvPr/>
        </p:nvSpPr>
        <p:spPr>
          <a:xfrm>
            <a:off x="3405004" y="1916044"/>
            <a:ext cx="7094520" cy="4624560"/>
          </a:xfrm>
          <a:prstGeom prst="rect">
            <a:avLst/>
          </a:prstGeom>
          <a:noFill/>
          <a:ln>
            <a:noFill/>
          </a:ln>
        </p:spPr>
        <p:txBody>
          <a:bodyPr/>
          <a:lstStyle/>
          <a:p>
            <a:pPr algn="just">
              <a:spcBef>
                <a:spcPts val="1001"/>
              </a:spcBef>
            </a:pPr>
            <a:r>
              <a:rPr lang="pt-BR" sz="2200" spc="-1" dirty="0">
                <a:solidFill>
                  <a:srgbClr val="1F4E79"/>
                </a:solidFill>
                <a:uFill>
                  <a:solidFill>
                    <a:srgbClr val="FFFFFF"/>
                  </a:solidFill>
                </a:uFill>
                <a:latin typeface="Calibri"/>
              </a:rPr>
              <a:t>A Convenção das Nações Unidas contra a Corrupção, que tem forca de lei ordinária no sistema jurídico brasileiro, no art. 13, expressamente </a:t>
            </a:r>
            <a:r>
              <a:rPr lang="pt-BR" sz="2200" spc="-1" dirty="0">
                <a:solidFill>
                  <a:srgbClr val="1F4E79"/>
                </a:solidFill>
                <a:effectLst>
                  <a:outerShdw blurRad="38100" dist="38100" dir="2700000" algn="tl">
                    <a:srgbClr val="000000">
                      <a:alpha val="43137"/>
                    </a:srgbClr>
                  </a:outerShdw>
                </a:effectLst>
                <a:uFill>
                  <a:solidFill>
                    <a:srgbClr val="FFFFFF"/>
                  </a:solidFill>
                </a:uFill>
                <a:latin typeface="Calibri"/>
              </a:rPr>
              <a:t>dispõe sobre a possibilidade de realização de denúncia anônima</a:t>
            </a:r>
            <a:r>
              <a:rPr lang="pt-BR" sz="2200" spc="-1" dirty="0">
                <a:solidFill>
                  <a:srgbClr val="1F4E79"/>
                </a:solidFill>
                <a:uFill>
                  <a:solidFill>
                    <a:srgbClr val="FFFFFF"/>
                  </a:solidFill>
                </a:uFill>
                <a:latin typeface="Calibri"/>
              </a:rPr>
              <a:t>:</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spcBef>
                <a:spcPts val="1001"/>
              </a:spcBef>
            </a:pPr>
            <a:r>
              <a:rPr lang="pt-BR" sz="2000" i="1" spc="-1" dirty="0">
                <a:solidFill>
                  <a:srgbClr val="1F4E79"/>
                </a:solidFill>
                <a:uFill>
                  <a:solidFill>
                    <a:srgbClr val="FFFFFF"/>
                  </a:solidFill>
                </a:uFill>
                <a:latin typeface="Calibri"/>
              </a:rPr>
              <a:t>“Cada Estado-Parte adotará medidas apropriadas para garantir que o </a:t>
            </a:r>
            <a:r>
              <a:rPr lang="pt-BR" sz="2000" i="1" spc="-1" dirty="0" err="1">
                <a:solidFill>
                  <a:srgbClr val="1F4E79"/>
                </a:solidFill>
                <a:uFill>
                  <a:solidFill>
                    <a:srgbClr val="FFFFFF"/>
                  </a:solidFill>
                </a:uFill>
                <a:latin typeface="Calibri"/>
              </a:rPr>
              <a:t>público</a:t>
            </a:r>
            <a:r>
              <a:rPr lang="pt-BR" sz="2000" i="1" spc="-1" dirty="0">
                <a:solidFill>
                  <a:srgbClr val="1F4E79"/>
                </a:solidFill>
                <a:uFill>
                  <a:solidFill>
                    <a:srgbClr val="FFFFFF"/>
                  </a:solidFill>
                </a:uFill>
                <a:latin typeface="Calibri"/>
              </a:rPr>
              <a:t> tenha conhecimento dos </a:t>
            </a:r>
            <a:r>
              <a:rPr lang="pt-BR" sz="2000" i="1" spc="-1" dirty="0" err="1">
                <a:solidFill>
                  <a:srgbClr val="1F4E79"/>
                </a:solidFill>
                <a:uFill>
                  <a:solidFill>
                    <a:srgbClr val="FFFFFF"/>
                  </a:solidFill>
                </a:uFill>
                <a:latin typeface="Calibri"/>
              </a:rPr>
              <a:t>orgaos</a:t>
            </a:r>
            <a:r>
              <a:rPr lang="pt-BR" sz="2000" i="1" spc="-1" dirty="0">
                <a:solidFill>
                  <a:srgbClr val="1F4E79"/>
                </a:solidFill>
                <a:uFill>
                  <a:solidFill>
                    <a:srgbClr val="FFFFFF"/>
                  </a:solidFill>
                </a:uFill>
                <a:latin typeface="Calibri"/>
              </a:rPr>
              <a:t> pertinentes de luta contra a </a:t>
            </a:r>
            <a:r>
              <a:rPr lang="pt-BR" sz="2000" i="1" spc="-1" dirty="0" err="1">
                <a:solidFill>
                  <a:srgbClr val="1F4E79"/>
                </a:solidFill>
                <a:uFill>
                  <a:solidFill>
                    <a:srgbClr val="FFFFFF"/>
                  </a:solidFill>
                </a:uFill>
                <a:latin typeface="Calibri"/>
              </a:rPr>
              <a:t>corrupção</a:t>
            </a:r>
            <a:r>
              <a:rPr lang="pt-BR" sz="2000" i="1" spc="-1" dirty="0">
                <a:solidFill>
                  <a:srgbClr val="1F4E79"/>
                </a:solidFill>
                <a:uFill>
                  <a:solidFill>
                    <a:srgbClr val="FFFFFF"/>
                  </a:solidFill>
                </a:uFill>
                <a:latin typeface="Calibri"/>
              </a:rPr>
              <a:t> mencionados na presente </a:t>
            </a:r>
            <a:r>
              <a:rPr lang="pt-BR" sz="2000" i="1" spc="-1" dirty="0" err="1">
                <a:solidFill>
                  <a:srgbClr val="1F4E79"/>
                </a:solidFill>
                <a:uFill>
                  <a:solidFill>
                    <a:srgbClr val="FFFFFF"/>
                  </a:solidFill>
                </a:uFill>
                <a:latin typeface="Calibri"/>
              </a:rPr>
              <a:t>Convenção</a:t>
            </a:r>
            <a:r>
              <a:rPr lang="pt-BR" sz="2000" i="1" spc="-1" dirty="0">
                <a:solidFill>
                  <a:srgbClr val="1F4E79"/>
                </a:solidFill>
                <a:uFill>
                  <a:solidFill>
                    <a:srgbClr val="FFFFFF"/>
                  </a:solidFill>
                </a:uFill>
                <a:latin typeface="Calibri"/>
              </a:rPr>
              <a:t>, e facilitará o acesso a tais </a:t>
            </a:r>
            <a:r>
              <a:rPr lang="pt-BR" sz="2000" i="1" spc="-1" dirty="0" err="1">
                <a:solidFill>
                  <a:srgbClr val="1F4E79"/>
                </a:solidFill>
                <a:uFill>
                  <a:solidFill>
                    <a:srgbClr val="FFFFFF"/>
                  </a:solidFill>
                </a:uFill>
                <a:latin typeface="Calibri"/>
              </a:rPr>
              <a:t>órgãos</a:t>
            </a:r>
            <a:r>
              <a:rPr lang="pt-BR" sz="2000" i="1" spc="-1" dirty="0">
                <a:solidFill>
                  <a:srgbClr val="1F4E79"/>
                </a:solidFill>
                <a:uFill>
                  <a:solidFill>
                    <a:srgbClr val="FFFFFF"/>
                  </a:solidFill>
                </a:uFill>
                <a:latin typeface="Calibri"/>
              </a:rPr>
              <a:t>, quando proceder, para a denuncia, </a:t>
            </a:r>
            <a:r>
              <a:rPr lang="pt-BR" sz="2000" i="1" spc="-1" dirty="0">
                <a:solidFill>
                  <a:srgbClr val="00B0F0"/>
                </a:solidFill>
                <a:effectLst>
                  <a:outerShdw blurRad="38100" dist="38100" dir="2700000" algn="tl">
                    <a:srgbClr val="000000">
                      <a:alpha val="43137"/>
                    </a:srgbClr>
                  </a:outerShdw>
                </a:effectLst>
                <a:uFill>
                  <a:solidFill>
                    <a:srgbClr val="FFFFFF"/>
                  </a:solidFill>
                </a:uFill>
                <a:latin typeface="Calibri"/>
              </a:rPr>
              <a:t>inclusive </a:t>
            </a:r>
            <a:r>
              <a:rPr lang="pt-BR" sz="2000" i="1" spc="-1" dirty="0" err="1">
                <a:solidFill>
                  <a:srgbClr val="00B0F0"/>
                </a:solidFill>
                <a:effectLst>
                  <a:outerShdw blurRad="38100" dist="38100" dir="2700000" algn="tl">
                    <a:srgbClr val="000000">
                      <a:alpha val="43137"/>
                    </a:srgbClr>
                  </a:outerShdw>
                </a:effectLst>
                <a:uFill>
                  <a:solidFill>
                    <a:srgbClr val="FFFFFF"/>
                  </a:solidFill>
                </a:uFill>
                <a:latin typeface="Calibri"/>
              </a:rPr>
              <a:t>anônima</a:t>
            </a:r>
            <a:r>
              <a:rPr lang="pt-BR" sz="2000" i="1" spc="-1" dirty="0">
                <a:solidFill>
                  <a:srgbClr val="1F4E79"/>
                </a:solidFill>
                <a:uFill>
                  <a:solidFill>
                    <a:srgbClr val="FFFFFF"/>
                  </a:solidFill>
                </a:uFill>
                <a:latin typeface="Calibri"/>
              </a:rPr>
              <a:t>, de quaisquer incidentes que possam ser considerados constitutivos de um delito qualificado de acordo com a presente </a:t>
            </a:r>
            <a:r>
              <a:rPr lang="pt-BR" sz="2000" i="1" spc="-1" dirty="0" err="1">
                <a:solidFill>
                  <a:srgbClr val="1F4E79"/>
                </a:solidFill>
                <a:uFill>
                  <a:solidFill>
                    <a:srgbClr val="FFFFFF"/>
                  </a:solidFill>
                </a:uFill>
                <a:latin typeface="Calibri"/>
              </a:rPr>
              <a:t>Convenção</a:t>
            </a:r>
            <a:r>
              <a:rPr lang="pt-BR" sz="2000" i="1" spc="-1" dirty="0">
                <a:solidFill>
                  <a:srgbClr val="1F4E79"/>
                </a:solidFill>
                <a:uFill>
                  <a:solidFill>
                    <a:srgbClr val="FFFFFF"/>
                  </a:solidFill>
                </a:uFill>
                <a:latin typeface="Calibri"/>
              </a:rPr>
              <a:t>.” </a:t>
            </a:r>
            <a:endParaRPr lang="pt-BR" sz="3200" spc="-1" dirty="0">
              <a:solidFill>
                <a:srgbClr val="000000"/>
              </a:solidFill>
              <a:uFill>
                <a:solidFill>
                  <a:srgbClr val="FFFFFF"/>
                </a:solidFill>
              </a:uFill>
              <a:latin typeface="Arial"/>
            </a:endParaRPr>
          </a:p>
          <a:p>
            <a:pPr algn="just">
              <a:spcBef>
                <a:spcPts val="1001"/>
              </a:spcBef>
            </a:pPr>
            <a:endParaRPr lang="pt-BR" sz="3200" spc="-1" dirty="0">
              <a:solidFill>
                <a:srgbClr val="000000"/>
              </a:solidFill>
              <a:uFill>
                <a:solidFill>
                  <a:srgbClr val="FFFFFF"/>
                </a:solidFill>
              </a:uFill>
              <a:latin typeface="Arial"/>
            </a:endParaRPr>
          </a:p>
          <a:p>
            <a:pPr algn="just">
              <a:lnSpc>
                <a:spcPct val="150000"/>
              </a:lnSpc>
              <a:spcBef>
                <a:spcPts val="1001"/>
              </a:spcBef>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53BC4761-0DA9-4BAC-AE01-7067957E00D6}"/>
              </a:ext>
            </a:extLst>
          </p:cNvPr>
          <p:cNvSpPr txBox="1"/>
          <p:nvPr/>
        </p:nvSpPr>
        <p:spPr>
          <a:xfrm>
            <a:off x="0" y="1201092"/>
            <a:ext cx="2585156"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TextShape 1">
            <a:extLst>
              <a:ext uri="{FF2B5EF4-FFF2-40B4-BE49-F238E27FC236}">
                <a16:creationId xmlns:a16="http://schemas.microsoft.com/office/drawing/2014/main" id="{2CF20ABF-4F78-4EDC-B7D7-713F5FEF22F1}"/>
              </a:ext>
            </a:extLst>
          </p:cNvPr>
          <p:cNvSpPr txBox="1"/>
          <p:nvPr/>
        </p:nvSpPr>
        <p:spPr>
          <a:xfrm>
            <a:off x="-1" y="1536757"/>
            <a:ext cx="2585156"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Norma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internacional</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extShape 2"/>
          <p:cNvSpPr txBox="1"/>
          <p:nvPr/>
        </p:nvSpPr>
        <p:spPr>
          <a:xfrm>
            <a:off x="2750916" y="2367677"/>
            <a:ext cx="8244462" cy="3660590"/>
          </a:xfrm>
          <a:prstGeom prst="rect">
            <a:avLst/>
          </a:prstGeom>
          <a:noFill/>
          <a:ln>
            <a:noFill/>
          </a:ln>
        </p:spPr>
        <p:txBody>
          <a:bodyPr/>
          <a:lstStyle/>
          <a:p>
            <a:pPr algn="just">
              <a:spcBef>
                <a:spcPts val="1001"/>
              </a:spcBef>
            </a:pPr>
            <a:r>
              <a:rPr lang="pt-BR" sz="2400" b="1" spc="-1" dirty="0">
                <a:solidFill>
                  <a:srgbClr val="FF0000"/>
                </a:solidFill>
                <a:effectLst>
                  <a:outerShdw blurRad="38100" dist="38100" dir="2700000" algn="tl">
                    <a:srgbClr val="000000">
                      <a:alpha val="43137"/>
                    </a:srgbClr>
                  </a:outerShdw>
                </a:effectLst>
                <a:uFill>
                  <a:solidFill>
                    <a:srgbClr val="FFFFFF"/>
                  </a:solidFill>
                </a:uFill>
                <a:latin typeface="Calibri"/>
              </a:rPr>
              <a:t>Atenção!</a:t>
            </a:r>
          </a:p>
          <a:p>
            <a:pPr algn="just">
              <a:spcBef>
                <a:spcPts val="1001"/>
              </a:spcBef>
            </a:pPr>
            <a:endParaRPr lang="pt-BR" sz="2400" b="1" spc="-1" dirty="0">
              <a:solidFill>
                <a:srgbClr val="FF0000"/>
              </a:solidFill>
              <a:effectLst>
                <a:outerShdw blurRad="38100" dist="38100" dir="2700000" algn="tl">
                  <a:srgbClr val="000000">
                    <a:alpha val="43137"/>
                  </a:srgbClr>
                </a:outerShdw>
              </a:effectLst>
              <a:uFill>
                <a:solidFill>
                  <a:srgbClr val="FFFFFF"/>
                </a:solidFill>
              </a:uFill>
              <a:latin typeface="Calibri"/>
            </a:endParaRPr>
          </a:p>
          <a:p>
            <a:pPr marL="342900" indent="-342900" algn="just">
              <a:spcBef>
                <a:spcPts val="1001"/>
              </a:spcBef>
              <a:buFont typeface="Wingdings" panose="05000000000000000000" pitchFamily="2" charset="2"/>
              <a:buChar char="§"/>
            </a:pPr>
            <a:r>
              <a:rPr lang="pt-BR" sz="2400" spc="-1" dirty="0">
                <a:solidFill>
                  <a:srgbClr val="1F4E79"/>
                </a:solidFill>
                <a:uFill>
                  <a:solidFill>
                    <a:srgbClr val="FFFFFF"/>
                  </a:solidFill>
                </a:uFill>
                <a:latin typeface="Calibri"/>
              </a:rPr>
              <a:t>No caso de dúvida sobre a veracidade das informações oriundas de denunciante anônimo sobre as quais teve ciência, a Ouvidoria deverá optar pela apuração. </a:t>
            </a:r>
          </a:p>
          <a:p>
            <a:pPr marL="342900" indent="-342900" algn="just">
              <a:spcBef>
                <a:spcPts val="1001"/>
              </a:spcBef>
              <a:buFont typeface="Wingdings" panose="05000000000000000000" pitchFamily="2" charset="2"/>
              <a:buChar char="§"/>
            </a:pPr>
            <a:endParaRPr lang="pt-BR" sz="2400" spc="-1" dirty="0">
              <a:solidFill>
                <a:srgbClr val="1F4E79"/>
              </a:solidFill>
              <a:uFill>
                <a:solidFill>
                  <a:srgbClr val="FFFFFF"/>
                </a:solidFill>
              </a:uFill>
              <a:latin typeface="Calibri"/>
            </a:endParaRPr>
          </a:p>
          <a:p>
            <a:pPr marL="342900" indent="-342900" algn="just">
              <a:spcBef>
                <a:spcPts val="1001"/>
              </a:spcBef>
              <a:buFont typeface="Wingdings" panose="05000000000000000000" pitchFamily="2" charset="2"/>
              <a:buChar char="§"/>
            </a:pPr>
            <a:r>
              <a:rPr lang="pt-BR" sz="2400" spc="-1" dirty="0">
                <a:solidFill>
                  <a:srgbClr val="1F4E79"/>
                </a:solidFill>
                <a:uFill>
                  <a:solidFill>
                    <a:srgbClr val="FFFFFF"/>
                  </a:solidFill>
                </a:uFill>
                <a:latin typeface="Calibri"/>
              </a:rPr>
              <a:t>Enfim, por seguir para unidade de apuração que poderá abrir um procedimento de investigação preliminar.</a:t>
            </a:r>
            <a:endParaRPr lang="pt-BR" sz="3200" spc="-1" dirty="0">
              <a:solidFill>
                <a:srgbClr val="000000"/>
              </a:solidFill>
              <a:uFill>
                <a:solidFill>
                  <a:srgbClr val="FFFFFF"/>
                </a:solidFill>
              </a:uFill>
              <a:latin typeface="Arial"/>
            </a:endParaRPr>
          </a:p>
          <a:p>
            <a:pPr marL="171450" indent="-171450" algn="just">
              <a:spcBef>
                <a:spcPts val="1001"/>
              </a:spcBef>
              <a:buFont typeface="Wingdings" panose="05000000000000000000" pitchFamily="2" charset="2"/>
              <a:buChar char="§"/>
            </a:pPr>
            <a:endParaRPr lang="pt-BR" sz="1000" spc="-1" dirty="0">
              <a:solidFill>
                <a:srgbClr val="000000"/>
              </a:solidFill>
              <a:uFill>
                <a:solidFill>
                  <a:srgbClr val="FFFFFF"/>
                </a:solidFill>
              </a:uFill>
              <a:latin typeface="Arial"/>
            </a:endParaRPr>
          </a:p>
          <a:p>
            <a:pPr marL="457200" indent="-457200" algn="just">
              <a:spcBef>
                <a:spcPts val="1001"/>
              </a:spcBef>
              <a:buFont typeface="Wingdings" panose="05000000000000000000" pitchFamily="2" charset="2"/>
              <a:buChar char="§"/>
            </a:pPr>
            <a:endParaRPr lang="pt-BR" sz="3200" spc="-1" dirty="0">
              <a:solidFill>
                <a:srgbClr val="000000"/>
              </a:solidFill>
              <a:uFill>
                <a:solidFill>
                  <a:srgbClr val="FFFFFF"/>
                </a:solidFill>
              </a:uFill>
              <a:latin typeface="Arial"/>
            </a:endParaRPr>
          </a:p>
          <a:p>
            <a:pPr marL="457200" indent="-457200" algn="just">
              <a:lnSpc>
                <a:spcPct val="150000"/>
              </a:lnSpc>
              <a:spcBef>
                <a:spcPts val="1001"/>
              </a:spcBef>
              <a:buFont typeface="Wingdings" panose="05000000000000000000" pitchFamily="2" charset="2"/>
              <a:buChar char="§"/>
            </a:pPr>
            <a:endParaRPr lang="pt-BR" sz="3200" spc="-1" dirty="0">
              <a:solidFill>
                <a:srgbClr val="000000"/>
              </a:solidFill>
              <a:uFill>
                <a:solidFill>
                  <a:srgbClr val="FFFFFF"/>
                </a:solidFill>
              </a:uFill>
              <a:latin typeface="Arial"/>
            </a:endParaRPr>
          </a:p>
        </p:txBody>
      </p:sp>
      <p:sp>
        <p:nvSpPr>
          <p:cNvPr id="5" name="TextShape 1">
            <a:extLst>
              <a:ext uri="{FF2B5EF4-FFF2-40B4-BE49-F238E27FC236}">
                <a16:creationId xmlns:a16="http://schemas.microsoft.com/office/drawing/2014/main" id="{7402C4B4-2044-4250-8455-F934EDDF6024}"/>
              </a:ext>
            </a:extLst>
          </p:cNvPr>
          <p:cNvSpPr txBox="1"/>
          <p:nvPr/>
        </p:nvSpPr>
        <p:spPr>
          <a:xfrm>
            <a:off x="0" y="1201092"/>
            <a:ext cx="2750916" cy="335665"/>
          </a:xfrm>
          <a:prstGeom prst="rect">
            <a:avLst/>
          </a:prstGeom>
          <a:solidFill>
            <a:srgbClr val="C00000"/>
          </a:solidFill>
          <a:ln>
            <a:noFill/>
          </a:ln>
        </p:spPr>
        <p:txBody>
          <a:bodyPr anchor="b"/>
          <a:lstStyle/>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467F0271-78C5-4748-A97C-344417ABC323}"/>
              </a:ext>
            </a:extLst>
          </p:cNvPr>
          <p:cNvSpPr/>
          <p:nvPr/>
        </p:nvSpPr>
        <p:spPr>
          <a:xfrm>
            <a:off x="2579369" y="2028616"/>
            <a:ext cx="9025609" cy="3594702"/>
          </a:xfrm>
          <a:prstGeom prst="rect">
            <a:avLst/>
          </a:prstGeom>
        </p:spPr>
        <p:txBody>
          <a:bodyPr wrap="square">
            <a:spAutoFit/>
          </a:bodyPr>
          <a:lstStyle/>
          <a:p>
            <a:pPr algn="just">
              <a:lnSpc>
                <a:spcPct val="150000"/>
              </a:lnSpc>
              <a:spcBef>
                <a:spcPts val="1001"/>
              </a:spcBef>
            </a:pPr>
            <a:r>
              <a:rPr lang="pt-BR" i="1" spc="-1" dirty="0">
                <a:solidFill>
                  <a:srgbClr val="1F4E79"/>
                </a:solidFill>
                <a:uFill>
                  <a:solidFill>
                    <a:srgbClr val="FFFFFF"/>
                  </a:solidFill>
                </a:uFill>
                <a:latin typeface="Calibri"/>
              </a:rPr>
              <a:t>“</a:t>
            </a:r>
            <a:r>
              <a:rPr lang="pt-BR" sz="2200" i="1" spc="-1" dirty="0">
                <a:solidFill>
                  <a:srgbClr val="1F4E79"/>
                </a:solidFill>
                <a:uFill>
                  <a:solidFill>
                    <a:srgbClr val="FFFFFF"/>
                  </a:solidFill>
                </a:uFill>
                <a:latin typeface="Calibri"/>
              </a:rPr>
              <a:t>Deste modo, não é condição indispensável para iniciar a averiguação a devida qualificação do denunciante, porquanto </a:t>
            </a:r>
            <a:r>
              <a:rPr lang="pt-BR" sz="2200" b="1" i="1" spc="-1" dirty="0">
                <a:solidFill>
                  <a:srgbClr val="0070C0"/>
                </a:solidFill>
                <a:uFill>
                  <a:solidFill>
                    <a:srgbClr val="FFFFFF"/>
                  </a:solidFill>
                </a:uFill>
                <a:latin typeface="Calibri"/>
              </a:rPr>
              <a:t>o que realmente importa é o conteúdo da denúncia </a:t>
            </a:r>
            <a:r>
              <a:rPr lang="pt-BR" sz="2200" b="1" i="1" spc="-1" dirty="0">
                <a:solidFill>
                  <a:srgbClr val="0070C0"/>
                </a:solidFill>
                <a:effectLst>
                  <a:outerShdw blurRad="38100" dist="38100" dir="2700000" algn="tl">
                    <a:srgbClr val="000000">
                      <a:alpha val="43137"/>
                    </a:srgbClr>
                  </a:outerShdw>
                </a:effectLst>
                <a:uFill>
                  <a:solidFill>
                    <a:srgbClr val="FFFFFF"/>
                  </a:solidFill>
                </a:uFill>
                <a:latin typeface="Calibri"/>
              </a:rPr>
              <a:t>(relevância e plausibilidade)</a:t>
            </a:r>
            <a:r>
              <a:rPr lang="pt-BR" sz="2200" b="1" i="1" spc="-1" dirty="0">
                <a:solidFill>
                  <a:srgbClr val="0070C0"/>
                </a:solidFill>
                <a:uFill>
                  <a:solidFill>
                    <a:srgbClr val="FFFFFF"/>
                  </a:solidFill>
                </a:uFill>
                <a:latin typeface="Calibri"/>
              </a:rPr>
              <a:t>, que deve conter elementos capazes de justificar o início das investigações por parte da Administração Pública</a:t>
            </a:r>
            <a:r>
              <a:rPr lang="pt-BR" sz="2200" i="1" spc="-1" dirty="0">
                <a:solidFill>
                  <a:srgbClr val="1F4E79"/>
                </a:solidFill>
                <a:uFill>
                  <a:solidFill>
                    <a:srgbClr val="FFFFFF"/>
                  </a:solidFill>
                </a:uFill>
                <a:latin typeface="Calibri"/>
              </a:rPr>
              <a:t>. Nesse contexto, somente se admite sua recusa quando se tratar de denúncia descabida, vazia, vaga, com total ausência de indícios de materialidade e autoria”. </a:t>
            </a:r>
            <a:endParaRPr lang="pt-BR" sz="2200" spc="-1" dirty="0">
              <a:solidFill>
                <a:srgbClr val="000000"/>
              </a:solidFill>
              <a:uFill>
                <a:solidFill>
                  <a:srgbClr val="FFFFFF"/>
                </a:solidFill>
              </a:uFill>
            </a:endParaRPr>
          </a:p>
        </p:txBody>
      </p:sp>
      <p:sp>
        <p:nvSpPr>
          <p:cNvPr id="5" name="TextShape 1">
            <a:extLst>
              <a:ext uri="{FF2B5EF4-FFF2-40B4-BE49-F238E27FC236}">
                <a16:creationId xmlns:a16="http://schemas.microsoft.com/office/drawing/2014/main" id="{07EAF1F0-4F73-BF43-81E7-A9560ADF95D4}"/>
              </a:ext>
            </a:extLst>
          </p:cNvPr>
          <p:cNvSpPr txBox="1"/>
          <p:nvPr/>
        </p:nvSpPr>
        <p:spPr>
          <a:xfrm>
            <a:off x="0" y="1152877"/>
            <a:ext cx="2579369" cy="426103"/>
          </a:xfrm>
          <a:prstGeom prst="rect">
            <a:avLst/>
          </a:prstGeom>
          <a:solidFill>
            <a:srgbClr val="C00000"/>
          </a:solidFill>
          <a:ln>
            <a:noFill/>
          </a:ln>
        </p:spPr>
        <p:txBody>
          <a:bodyPr anchor="b"/>
          <a:lstStyle/>
          <a:p>
            <a:pPr algn="ct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endParaRPr lang="en-US" sz="1600" spc="-1" dirty="0">
              <a:solidFill>
                <a:schemeClr val="bg1"/>
              </a:solidFill>
              <a:uFill>
                <a:solidFill>
                  <a:srgbClr val="FFFFFF"/>
                </a:solidFill>
              </a:uFill>
              <a:latin typeface="Calibri" panose="020F0502020204030204" pitchFamily="34" charset="0"/>
              <a:cs typeface="Calibri" panose="020F0502020204030204" pitchFamily="34" charset="0"/>
            </a:endParaRPr>
          </a:p>
          <a:p>
            <a:pPr algn="ctr">
              <a:lnSpc>
                <a:spcPct val="100000"/>
              </a:lnSpc>
            </a:pP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Comunicação</a:t>
            </a:r>
            <a:r>
              <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1600" b="1" cap="all" spc="-1" dirty="0" err="1">
                <a:solidFill>
                  <a:schemeClr val="bg1"/>
                </a:solidFill>
                <a:uFill>
                  <a:solidFill>
                    <a:srgbClr val="FFFFFF"/>
                  </a:solidFill>
                </a:uFill>
                <a:latin typeface="Calibri" panose="020F0502020204030204" pitchFamily="34" charset="0"/>
                <a:cs typeface="Calibri" panose="020F0502020204030204" pitchFamily="34" charset="0"/>
              </a:rPr>
              <a:t>anônima</a:t>
            </a:r>
            <a:endParaRPr lang="en-US" sz="1600" b="1" cap="all" spc="-1" dirty="0">
              <a:solidFill>
                <a:schemeClr val="bg1"/>
              </a:solidFill>
              <a:uFill>
                <a:solidFill>
                  <a:srgbClr val="FFFFFF"/>
                </a:solidFill>
              </a:uFill>
              <a:latin typeface="Calibri" panose="020F0502020204030204" pitchFamily="34" charset="0"/>
              <a:cs typeface="Calibri" panose="020F0502020204030204" pitchFamily="34" charset="0"/>
            </a:endParaRPr>
          </a:p>
        </p:txBody>
      </p:sp>
      <p:sp>
        <p:nvSpPr>
          <p:cNvPr id="6" name="Retângulo 5">
            <a:extLst>
              <a:ext uri="{FF2B5EF4-FFF2-40B4-BE49-F238E27FC236}">
                <a16:creationId xmlns:a16="http://schemas.microsoft.com/office/drawing/2014/main" id="{227EE694-8601-1B4B-A3E7-905AF4BC3E0C}"/>
              </a:ext>
            </a:extLst>
          </p:cNvPr>
          <p:cNvSpPr/>
          <p:nvPr/>
        </p:nvSpPr>
        <p:spPr>
          <a:xfrm>
            <a:off x="6355645" y="5888288"/>
            <a:ext cx="5249333" cy="369332"/>
          </a:xfrm>
          <a:prstGeom prst="rect">
            <a:avLst/>
          </a:prstGeom>
        </p:spPr>
        <p:txBody>
          <a:bodyPr wrap="square">
            <a:spAutoFit/>
          </a:bodyPr>
          <a:lstStyle/>
          <a:p>
            <a:pPr algn="r"/>
            <a:r>
              <a:rPr lang="pt-BR" spc="-1" dirty="0">
                <a:solidFill>
                  <a:srgbClr val="1F4E79"/>
                </a:solidFill>
                <a:effectLst>
                  <a:outerShdw blurRad="38100" dist="38100" dir="2700000" algn="tl">
                    <a:srgbClr val="000000">
                      <a:alpha val="43137"/>
                    </a:srgbClr>
                  </a:outerShdw>
                </a:effectLst>
                <a:uFill>
                  <a:solidFill>
                    <a:srgbClr val="FFFFFF"/>
                  </a:solidFill>
                </a:uFill>
                <a:latin typeface="Calibri"/>
              </a:rPr>
              <a:t>Manual de Processo Administrativo Disciplinar da CGU</a:t>
            </a:r>
            <a:endParaRPr lang="pt-BR"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52465690"/>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1E465DB345C3DD4EAF4B67B8D324887D" ma:contentTypeVersion="5" ma:contentTypeDescription="Crie um novo documento." ma:contentTypeScope="" ma:versionID="acb3eee73bfe778a2c090fe91331c9d7">
  <xsd:schema xmlns:xsd="http://www.w3.org/2001/XMLSchema" xmlns:xs="http://www.w3.org/2001/XMLSchema" xmlns:p="http://schemas.microsoft.com/office/2006/metadata/properties" xmlns:ns2="93d72014-7836-4b73-8639-3bf39feb55bb" xmlns:ns3="67d0ff93-9992-4754-ba7a-dbbf76807a01" targetNamespace="http://schemas.microsoft.com/office/2006/metadata/properties" ma:root="true" ma:fieldsID="6d5023be33e0c1b6acb10d5523149f6b" ns2:_="" ns3:_="">
    <xsd:import namespace="93d72014-7836-4b73-8639-3bf39feb55bb"/>
    <xsd:import namespace="67d0ff93-9992-4754-ba7a-dbbf76807a0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d72014-7836-4b73-8639-3bf39feb55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d0ff93-9992-4754-ba7a-dbbf76807a01" elementFormDefault="qualified">
    <xsd:import namespace="http://schemas.microsoft.com/office/2006/documentManagement/types"/>
    <xsd:import namespace="http://schemas.microsoft.com/office/infopath/2007/PartnerControls"/>
    <xsd:element name="SharedWithUsers" ma:index="10"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hes de Compartilhado Com"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2A2DA4-DCF0-4D47-8C9F-372128E76E7F}">
  <ds:schemaRefs>
    <ds:schemaRef ds:uri="http://schemas.microsoft.com/sharepoint/v3/contenttype/forms"/>
  </ds:schemaRefs>
</ds:datastoreItem>
</file>

<file path=customXml/itemProps2.xml><?xml version="1.0" encoding="utf-8"?>
<ds:datastoreItem xmlns:ds="http://schemas.openxmlformats.org/officeDocument/2006/customXml" ds:itemID="{A48A31F9-4E26-478F-B5FC-4608FDE10B0D}">
  <ds:schemaRefs>
    <ds:schemaRef ds:uri="67d0ff93-9992-4754-ba7a-dbbf76807a01"/>
    <ds:schemaRef ds:uri="http://purl.org/dc/terms/"/>
    <ds:schemaRef ds:uri="http://schemas.openxmlformats.org/package/2006/metadata/core-properties"/>
    <ds:schemaRef ds:uri="http://schemas.microsoft.com/office/2006/documentManagement/types"/>
    <ds:schemaRef ds:uri="93d72014-7836-4b73-8639-3bf39feb55bb"/>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6EE0A933-B308-4D97-AA6A-829628D362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d72014-7836-4b73-8639-3bf39feb55bb"/>
    <ds:schemaRef ds:uri="67d0ff93-9992-4754-ba7a-dbbf76807a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7740</TotalTime>
  <Words>11758</Words>
  <Application>Microsoft Office PowerPoint</Application>
  <PresentationFormat>Widescreen</PresentationFormat>
  <Paragraphs>1427</Paragraphs>
  <Slides>164</Slides>
  <Notes>22</Notes>
  <HiddenSlides>2</HiddenSlides>
  <MMClips>0</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164</vt:i4>
      </vt:variant>
    </vt:vector>
  </HeadingPairs>
  <TitlesOfParts>
    <vt:vector size="171" baseType="lpstr">
      <vt:lpstr>Arial</vt:lpstr>
      <vt:lpstr>Arial Narrow</vt:lpstr>
      <vt:lpstr>Calibri</vt:lpstr>
      <vt:lpstr>Calibri Light</vt:lpstr>
      <vt:lpstr>Times New Roman</vt:lpstr>
      <vt:lpstr>Wingdings</vt:lpstr>
      <vt:lpstr>Tema do Office</vt:lpstr>
      <vt:lpstr>Apresentação do PowerPoint</vt:lpstr>
      <vt:lpstr>OLÁ!</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Anne Nogueira Hernandes</dc:creator>
  <cp:lastModifiedBy>Paulo Emilio Miranda</cp:lastModifiedBy>
  <cp:revision>465</cp:revision>
  <dcterms:created xsi:type="dcterms:W3CDTF">2017-06-05T18:09:13Z</dcterms:created>
  <dcterms:modified xsi:type="dcterms:W3CDTF">2020-04-18T01:37:09Z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0x0101001E465DB345C3DD4EAF4B67B8D324887D</vt:lpwstr>
  </property>
</Properties>
</file>