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856" r:id="rId3"/>
    <p:sldId id="859" r:id="rId4"/>
    <p:sldId id="811" r:id="rId5"/>
    <p:sldId id="892" r:id="rId6"/>
    <p:sldId id="887" r:id="rId7"/>
    <p:sldId id="884" r:id="rId8"/>
    <p:sldId id="809" r:id="rId9"/>
    <p:sldId id="568" r:id="rId10"/>
    <p:sldId id="569" r:id="rId11"/>
    <p:sldId id="342" r:id="rId12"/>
    <p:sldId id="333" r:id="rId13"/>
    <p:sldId id="335" r:id="rId14"/>
    <p:sldId id="332" r:id="rId15"/>
    <p:sldId id="336" r:id="rId16"/>
    <p:sldId id="344" r:id="rId17"/>
    <p:sldId id="355" r:id="rId18"/>
    <p:sldId id="313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D5CE86-9FB6-4014-A127-40EB55B00270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C0D267-7FA7-4DA1-ACA8-E2AFABEEAA1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0584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">
            <a:extLst>
              <a:ext uri="{FF2B5EF4-FFF2-40B4-BE49-F238E27FC236}">
                <a16:creationId xmlns:a16="http://schemas.microsoft.com/office/drawing/2014/main" id="{E1718A5D-4F2B-41BA-9CF2-10EA804922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pt-BR" altLang="pt-BR" sz="1800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516D2D52-EFD2-4889-A13F-FAC4FD0B864F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DF3C90-D699-476B-9FD1-1F98A138D65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687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56DADA-E5C4-4AF1-BE60-7624B0A1B1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57679E9-59A7-4D82-B000-E6B18FA36A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071594E-1543-4C9D-A8CC-3100C892F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F1BB08E-3072-4380-9089-7F42BB68B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085D35D-2B96-4271-979A-D61F3F19A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005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5F3897-3042-43C7-A0D0-97308F254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8F4AA83-A0C4-4A4D-9966-1C7E8F37AA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25BA914-B162-4C96-8C41-4CA21687B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4C3BDFD-D813-489B-BCA1-640116C92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767B0B9-945F-42A6-811C-30A4E29B2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7126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C87A46-485F-40A0-9A56-9F638AE22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23551F8-282D-4C85-99EB-70306C9B1E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9703461-ACD7-478F-8782-8D5948168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B80C94C-CBC8-4455-86F2-CFD98FF9B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D549D83-457D-453C-B6AE-DD4BAADEB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1077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0AAAC2-D773-4F85-862A-7FB3399BC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A3FCB64-AA0C-49EA-A408-87A72AD295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D2F4BA2-3077-4AC9-B52B-D1C15E14F1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21C124E-3097-47F4-B75A-B272F10ED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E13FC3F-2843-453A-9743-84AEAE748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EBC9B54-0394-4497-93BD-0C396B8DE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9179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1C9179-1290-49E1-962F-09CA8C357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0B482CE-4CF0-4A4A-8BB9-950CFC4742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5F92324-4A3A-445C-B48D-9197BC253E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1E302F7-BEC2-48D8-BF3C-6000BC872B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45683E1-100F-4395-A963-E47EBFF12F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D8A5885-301E-412B-8E1F-8FABE450D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681824F-DF23-41F1-B8FB-114100E9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E2789570-4FB2-403A-B768-D179C9EA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7763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E6513A-C97E-4B55-B9F2-C835A43F5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799491DF-665D-44D5-AD6F-3AADCADBB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02FCB7D-1C3A-49A1-8C8B-D90749A4E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8F5FA81-40AF-41FF-AB69-1C7773429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926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7453AD07-2A65-4333-9A78-8FCA9B4AC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1CA79D3-05A6-4BFB-83B0-6882B92B3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885567B3-C2D6-4E52-9F4B-8DEF3107A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9658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D11FD3-E80E-4579-948A-75DBBAEC1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604C00D-C06E-4AE4-BBFA-45DFBBEA4C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29BD650-DD76-4435-BC2F-71A0BDC426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3BF964D-18C7-4101-AC0B-4D5DB5159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9460386-A608-49EB-9292-CD9441B78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7767F9E-B2E1-4703-BFA2-0532E82A6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3208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D3E2AE-C3E6-4DC5-B7B5-F117898DC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12B3FAD8-CDE1-477B-8536-157DAD23DC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A240F88-A915-4BDD-8B4D-3AB66FD60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D238525-88F0-4155-9E6F-D73498FCE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32BA01B-47CA-4276-ACD4-6E553D6D8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121F983-00E7-46AD-88B7-5B1FC665F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3408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9E15A9-E005-4B29-B14C-7C1E92931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502199C-D260-4386-AA2A-231041E74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8474B4E-4034-4722-BF4B-BEA7C6504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9B238B8-A3E6-4D50-8BB6-ABFD4F6DE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073B4A3-68B0-4415-B67F-AF792DBE1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8167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9CB1042-0E83-4E72-87DD-9046C813C7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FC610A4-EE49-420E-8D43-C2D5A94F14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CB2B725-824E-4E6E-A46A-DF6A039F6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3D2E8CF-29F1-449D-9911-5503FEC12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57B10D1-2037-49ED-8C84-C94F3E171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00098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7FA1CAE2-7250-4919-BBAC-9657A6A1D3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6093" cy="6911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724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9442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7DA24F4B-D6D5-42A4-904C-95FE8C41D36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8607FDB-DB74-44CB-A687-763516F699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6B0F9C2-4FEA-4357-A1CD-AF39AB22A9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C4991-ABA3-45FB-8D8C-988661077C9F}" type="slidenum">
              <a:rPr lang="pt-BR" altLang="en-US"/>
              <a:pPr>
                <a:defRPr/>
              </a:pPr>
              <a:t>‹nº›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1987920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5AE26C5-5D92-4F7F-B89B-37BC4F3B6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58C3D62-CF62-44F7-952D-9D1B8B7A8C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39F9C67-FDCF-4AA9-AAAF-B3FA6FEA90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CEFAD-CFDE-4225-831D-DF4C3C99EE52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6F18805-A5F5-49B7-B63D-D30945C4DB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9E29DD1-6094-4F72-8014-F1F5ED5510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6691F-2181-4D2D-9DC0-152B6F4B29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6705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www.cgu.gov.br/assinaturaCGU.png">
            <a:extLst>
              <a:ext uri="{FF2B5EF4-FFF2-40B4-BE49-F238E27FC236}">
                <a16:creationId xmlns:a16="http://schemas.microsoft.com/office/drawing/2014/main" id="{98C50CDE-BB9C-4814-9C4F-2D56AB722C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29"/>
          <a:stretch/>
        </p:blipFill>
        <p:spPr bwMode="auto">
          <a:xfrm>
            <a:off x="1943100" y="354330"/>
            <a:ext cx="7166610" cy="186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Resultado de imagem para imagem cgu">
            <a:extLst>
              <a:ext uri="{FF2B5EF4-FFF2-40B4-BE49-F238E27FC236}">
                <a16:creationId xmlns:a16="http://schemas.microsoft.com/office/drawing/2014/main" id="{6CB586A6-4F1B-44F2-8EC3-E758A68C6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520" y="2261961"/>
            <a:ext cx="6473190" cy="4241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6959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1631504" y="980728"/>
            <a:ext cx="8856984" cy="151216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22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CGU</a:t>
            </a:r>
          </a:p>
          <a:p>
            <a:r>
              <a:rPr lang="pt-BR" sz="103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Órgão de Controle Interno do Poder Executivo Federal</a:t>
            </a:r>
          </a:p>
        </p:txBody>
      </p:sp>
      <p:pic>
        <p:nvPicPr>
          <p:cNvPr id="1028" name="Picture 4" descr="thumb cgu">
            <a:extLst>
              <a:ext uri="{FF2B5EF4-FFF2-40B4-BE49-F238E27FC236}">
                <a16:creationId xmlns:a16="http://schemas.microsoft.com/office/drawing/2014/main" id="{7B5FA484-1BBD-414F-8D2A-58B70D2C9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253" y="3402858"/>
            <a:ext cx="219075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34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1837018" y="799868"/>
            <a:ext cx="8610600" cy="520525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Controle Institucional na Administração Pública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891323" y="2608210"/>
            <a:ext cx="2689468" cy="76944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pt-BR" sz="2200" b="1" dirty="0">
                <a:solidFill>
                  <a:srgbClr val="182C80"/>
                </a:solidFill>
              </a:rPr>
              <a:t>Controladoria-Geral da União - CGU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567942" y="2608209"/>
            <a:ext cx="3032115" cy="769441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pt-BR" sz="2200" b="1" dirty="0">
                <a:solidFill>
                  <a:srgbClr val="182C80"/>
                </a:solidFill>
              </a:rPr>
              <a:t>Congresso Nacional</a:t>
            </a:r>
          </a:p>
          <a:p>
            <a:r>
              <a:rPr lang="pt-BR" sz="2200" b="1" dirty="0">
                <a:solidFill>
                  <a:srgbClr val="182C80"/>
                </a:solidFill>
              </a:rPr>
              <a:t>Auxílio: TCU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6891323" y="1524713"/>
            <a:ext cx="2689468" cy="769441"/>
          </a:xfrm>
          <a:prstGeom prst="rect">
            <a:avLst/>
          </a:prstGeom>
          <a:solidFill>
            <a:srgbClr val="FF0000"/>
          </a:solidFill>
          <a:ln w="28575">
            <a:solidFill>
              <a:srgbClr val="182C8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200" b="1" dirty="0">
                <a:solidFill>
                  <a:schemeClr val="bg1"/>
                </a:solidFill>
              </a:rPr>
              <a:t>Controle Interno do Poder Executivo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3718713" y="1691782"/>
            <a:ext cx="2664296" cy="430887"/>
          </a:xfrm>
          <a:prstGeom prst="rect">
            <a:avLst/>
          </a:prstGeom>
          <a:solidFill>
            <a:srgbClr val="FF0000"/>
          </a:solidFill>
          <a:ln w="28575">
            <a:solidFill>
              <a:srgbClr val="182C8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200" b="1" dirty="0">
                <a:solidFill>
                  <a:schemeClr val="bg1"/>
                </a:solidFill>
              </a:rPr>
              <a:t>Controle Externo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6889561" y="3691706"/>
            <a:ext cx="2689468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rgbClr val="182C80"/>
                </a:solidFill>
              </a:rPr>
              <a:t>Controladorias-Gerais dos Estados - CGE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3501666" y="3717300"/>
            <a:ext cx="3098390" cy="769441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pt-BR" sz="2200" b="1" dirty="0">
                <a:solidFill>
                  <a:srgbClr val="182C80"/>
                </a:solidFill>
              </a:rPr>
              <a:t>Assembleias Legislativas</a:t>
            </a:r>
          </a:p>
          <a:p>
            <a:r>
              <a:rPr lang="pt-BR" sz="2200" b="1" dirty="0">
                <a:solidFill>
                  <a:srgbClr val="182C80"/>
                </a:solidFill>
              </a:rPr>
              <a:t>Auxílio: TCE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3567942" y="4868923"/>
            <a:ext cx="3032114" cy="769441"/>
          </a:xfrm>
          <a:prstGeom prst="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pt-BR" sz="2200" b="1" dirty="0">
                <a:solidFill>
                  <a:srgbClr val="182C80"/>
                </a:solidFill>
              </a:rPr>
              <a:t>Câmaras Municipais</a:t>
            </a:r>
          </a:p>
          <a:p>
            <a:r>
              <a:rPr lang="pt-BR" sz="2200" b="1" dirty="0">
                <a:solidFill>
                  <a:srgbClr val="182C80"/>
                </a:solidFill>
              </a:rPr>
              <a:t>Auxílio: TCE/TCM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6889561" y="4869160"/>
            <a:ext cx="2689468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rgbClr val="182C80"/>
                </a:solidFill>
              </a:rPr>
              <a:t>Controladorias-Gerais dos Municípios - CGM</a:t>
            </a:r>
          </a:p>
        </p:txBody>
      </p:sp>
      <p:sp>
        <p:nvSpPr>
          <p:cNvPr id="19" name="Espaço Reservado para Conteúdo 2"/>
          <p:cNvSpPr txBox="1">
            <a:spLocks/>
          </p:cNvSpPr>
          <p:nvPr/>
        </p:nvSpPr>
        <p:spPr>
          <a:xfrm>
            <a:off x="1913803" y="2333674"/>
            <a:ext cx="1654138" cy="368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pt-BR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União</a:t>
            </a:r>
          </a:p>
          <a:p>
            <a:endParaRPr lang="pt-BR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Estados</a:t>
            </a:r>
          </a:p>
          <a:p>
            <a:endParaRPr lang="pt-BR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endParaRPr lang="pt-BR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Municípios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1913804" y="6073804"/>
            <a:ext cx="8427885" cy="461665"/>
          </a:xfrm>
          <a:prstGeom prst="rect">
            <a:avLst/>
          </a:prstGeom>
          <a:noFill/>
          <a:ln w="38100">
            <a:solidFill>
              <a:srgbClr val="1A8317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wrap="none" rtlCol="0">
            <a:spAutoFit/>
          </a:bodyPr>
          <a:lstStyle/>
          <a:p>
            <a:r>
              <a:rPr lang="pt-BR" sz="2400" b="1" dirty="0"/>
              <a:t>Ministérios Públicos, Polícias Federal e Estadual, Poder Judiciário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025254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captura de tela&#10;&#10;Descrição gerada com muito alta confiança">
            <a:extLst>
              <a:ext uri="{FF2B5EF4-FFF2-40B4-BE49-F238E27FC236}">
                <a16:creationId xmlns:a16="http://schemas.microsoft.com/office/drawing/2014/main" id="{9B479E93-2F22-4DA3-822F-0E6ED5FCB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751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235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1981200" y="47206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54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Auditoria e Fiscalização</a:t>
            </a: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1775520" y="1988840"/>
            <a:ext cx="8712968" cy="35283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Tx/>
              <a:buChar char="-"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Fiscalizações sistemáticas de programas de governo;</a:t>
            </a:r>
          </a:p>
          <a:p>
            <a:pPr marL="342900" indent="-342900" algn="just">
              <a:buFontTx/>
              <a:buChar char="-"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Fiscalizações de entes federativos;</a:t>
            </a:r>
          </a:p>
          <a:p>
            <a:pPr marL="342900" indent="-342900" algn="just">
              <a:buFontTx/>
              <a:buChar char="-"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Demandas externas (denúncias de cidadãos/demandas de outros órgãos de controle – MPE/MPF/PF/TCU);</a:t>
            </a:r>
          </a:p>
          <a:p>
            <a:pPr marL="342900" indent="-342900" algn="just">
              <a:buFontTx/>
              <a:buChar char="-"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Auditorias de avaliação da gestão pública federal;</a:t>
            </a:r>
          </a:p>
          <a:p>
            <a:pPr marL="342900" indent="-342900" algn="just">
              <a:buFontTx/>
              <a:buChar char="-"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Auditorias nas aplicações de recursos externos;</a:t>
            </a:r>
          </a:p>
          <a:p>
            <a:pPr marL="342900" indent="-342900" algn="just">
              <a:buFontTx/>
              <a:buChar char="-"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Avaliação de programas de governo.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5438776"/>
            <a:ext cx="2170584" cy="12834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9857" y="5438775"/>
            <a:ext cx="2232248" cy="131422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6201" y="5438775"/>
            <a:ext cx="2254721" cy="133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251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1991544" y="1166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54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Prevenção da Corrupção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1991544" y="1506683"/>
            <a:ext cx="8229600" cy="53305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Tx/>
              <a:buChar char="-"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Incremento da Transparência</a:t>
            </a:r>
          </a:p>
          <a:p>
            <a:pPr marL="342900" indent="-342900" algn="just">
              <a:buFontTx/>
              <a:buChar char="-"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Estímulo ao Controle social e Educação Cidadã</a:t>
            </a:r>
          </a:p>
          <a:p>
            <a:pPr marL="342900" indent="-342900" algn="just">
              <a:buFontTx/>
              <a:buChar char="-"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Fomento à Integridade Pública e Privada</a:t>
            </a:r>
          </a:p>
          <a:p>
            <a:pPr marL="342900" indent="-342900" algn="just">
              <a:buFontTx/>
              <a:buChar char="-"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Cooperação </a:t>
            </a:r>
            <a:r>
              <a:rPr lang="pt-BR" b="1" dirty="0" err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Interfederativa</a:t>
            </a: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</a:p>
          <a:p>
            <a:pPr marL="342900" indent="-342900" algn="just">
              <a:buFontTx/>
              <a:buChar char="-"/>
            </a:pPr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Monitoramento da LAI</a:t>
            </a:r>
          </a:p>
          <a:p>
            <a:pPr algn="just"/>
            <a:endParaRPr lang="pt-BR" sz="3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 algn="just">
              <a:buFontTx/>
              <a:buChar char="-"/>
            </a:pPr>
            <a:endParaRPr lang="pt-BR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16" name="Picture 2" descr="Escala Brasil Transparente - 2ª Ediçã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984"/>
          <a:stretch/>
        </p:blipFill>
        <p:spPr bwMode="auto">
          <a:xfrm>
            <a:off x="2135561" y="4581129"/>
            <a:ext cx="2565585" cy="1112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Espaço Reservado para Conteúdo 3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26165" y="4600931"/>
            <a:ext cx="1224136" cy="1093134"/>
          </a:xfrm>
          <a:prstGeom prst="rect">
            <a:avLst/>
          </a:prstGeom>
        </p:spPr>
      </p:pic>
      <p:pic>
        <p:nvPicPr>
          <p:cNvPr id="12" name="Picture 3" descr="Captura de Tela 2015-05-27 às 18.10.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1" y="5941115"/>
            <a:ext cx="2837431" cy="694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2392" y="4496613"/>
            <a:ext cx="1800200" cy="106440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4212" y="5684543"/>
            <a:ext cx="1608212" cy="95088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3236" y="4119034"/>
            <a:ext cx="1444328" cy="150368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78422" y="5805264"/>
            <a:ext cx="917579" cy="91757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0227" y="5816802"/>
            <a:ext cx="999950" cy="883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984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1981200" y="31966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54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Ouvidoria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774031" y="1340768"/>
            <a:ext cx="8643938" cy="48115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>
              <a:lnSpc>
                <a:spcPct val="90000"/>
              </a:lnSpc>
              <a:spcBef>
                <a:spcPts val="1000"/>
              </a:spcBef>
              <a:buFontTx/>
              <a:buChar char="-"/>
              <a:defRPr/>
            </a:pPr>
            <a:r>
              <a:rPr lang="pt-BR" sz="20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A Ouvidoria Pública  atua no diálogo entre o cidadão e a Administração Pública, de modo que as manifestações decorrentes do exercício da cidadania provoquem contínua melhoria dos serviços públicos prestados.</a:t>
            </a:r>
          </a:p>
          <a:p>
            <a:pPr marL="342900" indent="-342900" algn="just">
              <a:lnSpc>
                <a:spcPct val="90000"/>
              </a:lnSpc>
              <a:spcBef>
                <a:spcPts val="1000"/>
              </a:spcBef>
              <a:buFontTx/>
              <a:buChar char="-"/>
              <a:defRPr/>
            </a:pPr>
            <a:r>
              <a:rPr lang="pt-BR" sz="20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A </a:t>
            </a:r>
            <a:r>
              <a:rPr lang="pt-BR" sz="2000" dirty="0" err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Ouvidoria-Geral</a:t>
            </a:r>
            <a:r>
              <a:rPr lang="pt-BR" sz="20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 da União, ligada ao Ministério da Transparência e Controladoria-Geral da União (CGU), é responsável por receber, examinar e encaminhar </a:t>
            </a: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denúncias, reclamações, elogios, sugestões e pedidos de informação</a:t>
            </a:r>
            <a:r>
              <a:rPr lang="pt-BR" sz="20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 referentes a procedimentos e ações de agentes, órgãos e entidades do Poder Executivo Federal.</a:t>
            </a:r>
          </a:p>
          <a:p>
            <a:pPr marL="342900" indent="-342900" algn="just">
              <a:lnSpc>
                <a:spcPct val="90000"/>
              </a:lnSpc>
              <a:spcBef>
                <a:spcPts val="1000"/>
              </a:spcBef>
              <a:buFontTx/>
              <a:buChar char="-"/>
              <a:defRPr/>
            </a:pPr>
            <a:endParaRPr lang="pt-BR" sz="20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>
              <a:defRPr/>
            </a:pPr>
            <a:endParaRPr lang="pt-BR" sz="2400" b="1" dirty="0">
              <a:solidFill>
                <a:schemeClr val="accent1">
                  <a:lumMod val="75000"/>
                </a:schemeClr>
              </a:solidFill>
              <a:latin typeface="Cambria" panose="02040503050406030204" pitchFamily="18" charset="0"/>
              <a:ea typeface="+mj-ea"/>
              <a:cs typeface="+mj-cs"/>
            </a:endParaRPr>
          </a:p>
          <a:p>
            <a:pPr>
              <a:defRPr/>
            </a:pPr>
            <a:endParaRPr lang="pt-BR" sz="2400" b="1" dirty="0">
              <a:solidFill>
                <a:schemeClr val="accent1">
                  <a:lumMod val="75000"/>
                </a:schemeClr>
              </a:solidFill>
              <a:latin typeface="Cambria" panose="02040503050406030204" pitchFamily="18" charset="0"/>
              <a:ea typeface="+mj-ea"/>
              <a:cs typeface="+mj-cs"/>
            </a:endParaRPr>
          </a:p>
          <a:p>
            <a:pPr>
              <a:defRPr/>
            </a:pPr>
            <a:endParaRPr lang="pt-BR" sz="2400" b="1" dirty="0">
              <a:solidFill>
                <a:schemeClr val="accent1">
                  <a:lumMod val="75000"/>
                </a:schemeClr>
              </a:solidFill>
              <a:latin typeface="Cambria" panose="02040503050406030204" pitchFamily="18" charset="0"/>
              <a:ea typeface="+mj-ea"/>
              <a:cs typeface="+mj-cs"/>
            </a:endParaRPr>
          </a:p>
          <a:p>
            <a:pPr>
              <a:defRPr/>
            </a:pPr>
            <a:endParaRPr lang="pt-BR" sz="2400" b="1" dirty="0">
              <a:solidFill>
                <a:schemeClr val="accent1">
                  <a:lumMod val="75000"/>
                </a:schemeClr>
              </a:solidFill>
              <a:latin typeface="Cambria" panose="02040503050406030204" pitchFamily="18" charset="0"/>
              <a:ea typeface="+mj-ea"/>
              <a:cs typeface="+mj-cs"/>
            </a:endParaRPr>
          </a:p>
          <a:p>
            <a:pPr>
              <a:defRPr/>
            </a:pPr>
            <a:endParaRPr lang="pt-BR" sz="3200" b="1" dirty="0">
              <a:solidFill>
                <a:schemeClr val="accent1">
                  <a:lumMod val="75000"/>
                </a:schemeClr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524000" y="6093297"/>
            <a:ext cx="91440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latin typeface="Cambria" panose="02040503050406030204" pitchFamily="18" charset="0"/>
              </a:rPr>
              <a:t>www.ouvidorias.gov.br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3808205"/>
            <a:ext cx="2190750" cy="20478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1824" y="3838375"/>
            <a:ext cx="3165500" cy="20177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3471" y="3808204"/>
            <a:ext cx="2190750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293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1981200" y="47206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5400" b="1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Correição</a:t>
            </a: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1820676" y="1442926"/>
            <a:ext cx="8229600" cy="52405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3600" b="1" dirty="0">
                <a:solidFill>
                  <a:srgbClr val="C00000"/>
                </a:solidFill>
                <a:latin typeface="Calibri" panose="020F0502020204030204" pitchFamily="34" charset="0"/>
              </a:rPr>
              <a:t>Corregedoria-Geral da União </a:t>
            </a:r>
          </a:p>
          <a:p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Órgão Central do Sistema de Correição </a:t>
            </a:r>
          </a:p>
          <a:p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do Poder Executivo Federal</a:t>
            </a:r>
          </a:p>
          <a:p>
            <a:pPr algn="l"/>
            <a:r>
              <a:rPr lang="pt-BR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Principais ações:</a:t>
            </a:r>
          </a:p>
          <a:p>
            <a:pPr marL="342900" indent="-342900" algn="just">
              <a:buFontTx/>
              <a:buChar char="-"/>
            </a:pP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Apuração de irregularidades de servidores públicos;</a:t>
            </a:r>
          </a:p>
          <a:p>
            <a:pPr marL="342900" indent="-342900" algn="just">
              <a:buFontTx/>
              <a:buChar char="-"/>
            </a:pP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Apuração de responsabilidades de empresas;</a:t>
            </a:r>
          </a:p>
          <a:p>
            <a:pPr marL="342900" indent="-342900" algn="just">
              <a:buFontTx/>
              <a:buChar char="-"/>
            </a:pP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Aplicação de penalidades administrativas;</a:t>
            </a:r>
          </a:p>
          <a:p>
            <a:pPr marL="342900" indent="-342900" algn="just">
              <a:buFontTx/>
              <a:buChar char="-"/>
            </a:pP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</a:rPr>
              <a:t>Capacitação de gestores em PAD e PAR.</a:t>
            </a:r>
          </a:p>
          <a:p>
            <a:pPr marL="342900" indent="-342900" algn="just">
              <a:buFontTx/>
              <a:buChar char="-"/>
            </a:pPr>
            <a:endParaRPr lang="pt-BR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342900" indent="-342900" algn="just">
              <a:buFontTx/>
              <a:buChar char="-"/>
            </a:pPr>
            <a:endParaRPr lang="pt-BR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7529" y="5578004"/>
            <a:ext cx="1870795" cy="110547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3792" y="5578004"/>
            <a:ext cx="2662106" cy="112088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4259" y="5562587"/>
            <a:ext cx="2368720" cy="112705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5265" y="4293097"/>
            <a:ext cx="2347714" cy="111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9671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152650" y="737756"/>
            <a:ext cx="7886700" cy="706581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Eficácia das Políticas Públicas - Educação</a:t>
            </a:r>
          </a:p>
        </p:txBody>
      </p:sp>
      <p:pic>
        <p:nvPicPr>
          <p:cNvPr id="1027" name="Picture 3" descr="L:\PA\grupos\14-AÇÕES DE CONTROLE\3-RDE\DSEDU II\PEFEM\FOTOS LIVROS SEDUC\DSC018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076" y="1366838"/>
            <a:ext cx="3333751" cy="250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:\PA\grupos\14-AÇÕES DE CONTROLE\5-Sorteio de Municípios\38º SORTEIO\Cachoeira do Arari\FOTOS\Baixo Arari\DSC034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7" y="2158566"/>
            <a:ext cx="2695621" cy="359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L:\PA\grupos\14-AÇÕES DE CONTROLE\5-Sorteio de Municípios\38º SORTEIO\Cachoeira do Arari\FOTOS\Bacuri\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2271641"/>
            <a:ext cx="2533650" cy="337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L:\PA\grupos\14-AÇÕES DE CONTROLE\5-Sorteio de Municípios\37º SORTEIO\Aurora do Pará\Fotos\Fotos Aurora 0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12" y="4095750"/>
            <a:ext cx="3451226" cy="258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71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152650" y="737756"/>
            <a:ext cx="7886700" cy="706581"/>
          </a:xfrm>
        </p:spPr>
        <p:txBody>
          <a:bodyPr>
            <a:normAutofit/>
          </a:bodyPr>
          <a:lstStyle/>
          <a:p>
            <a:pPr algn="ctr"/>
            <a:r>
              <a:rPr lang="pt-BR" sz="400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Eficácia das Políticas Públicas - Saúde</a:t>
            </a:r>
          </a:p>
        </p:txBody>
      </p:sp>
      <p:pic>
        <p:nvPicPr>
          <p:cNvPr id="2050" name="Picture 2" descr="L:\PA\grupos\14-AÇÕES DE CONTROLE\5-Sorteio de Municípios\38º SORTEIO\Cachoeira do Arari\Saúde\PSF Camará\GEDC21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983" y="1412080"/>
            <a:ext cx="3435349" cy="257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L:\PA\grupos\14-AÇÕES DE CONTROLE\5-Sorteio de Municípios\38º SORTEIO\Cachoeira do Arari\Saúde\PSF Jauacá\GEDC21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3" y="2276873"/>
            <a:ext cx="2650331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:\PA\grupos\14-AÇÕES DE CONTROLE\5-Sorteio de Municípios\36º SORTEIO\Palestina do Pará\Fotos\FOTOS USF - SANTA ISABEL\DSC031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108" y="4219573"/>
            <a:ext cx="3213101" cy="240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L:\PA\grupos\14-AÇÕES DE CONTROLE\5-Sorteio de Municípios\35º SORTEIO\Santa Maria do Pará\Fotos Saúde\USF Barrolândia\211020119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3" y="2348881"/>
            <a:ext cx="2493169" cy="332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6004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FUNDO LAI">
            <a:extLst>
              <a:ext uri="{FF2B5EF4-FFF2-40B4-BE49-F238E27FC236}">
                <a16:creationId xmlns:a16="http://schemas.microsoft.com/office/drawing/2014/main" id="{2FE3379D-17C4-46D8-AC7A-449474E13366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596494"/>
            <a:ext cx="9140825" cy="568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1">
            <a:extLst>
              <a:ext uri="{FF2B5EF4-FFF2-40B4-BE49-F238E27FC236}">
                <a16:creationId xmlns:a16="http://schemas.microsoft.com/office/drawing/2014/main" id="{E8C53549-F069-4312-A55B-7D6E70DA3B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7238" y="1436689"/>
            <a:ext cx="3059112" cy="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latin typeface="Calibri" panose="020F0502020204030204" pitchFamily="34" charset="0"/>
            </a:endParaRPr>
          </a:p>
        </p:txBody>
      </p:sp>
      <p:pic>
        <p:nvPicPr>
          <p:cNvPr id="11268" name="Picture 2">
            <a:extLst>
              <a:ext uri="{FF2B5EF4-FFF2-40B4-BE49-F238E27FC236}">
                <a16:creationId xmlns:a16="http://schemas.microsoft.com/office/drawing/2014/main" id="{2DA66389-74E1-495A-89BA-AFEB941986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1071564"/>
            <a:ext cx="3481388" cy="46434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3">
            <a:extLst>
              <a:ext uri="{FF2B5EF4-FFF2-40B4-BE49-F238E27FC236}">
                <a16:creationId xmlns:a16="http://schemas.microsoft.com/office/drawing/2014/main" id="{AB833BAC-D1E5-443D-94A4-BCED9FD59E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4" y="5789613"/>
            <a:ext cx="3024187" cy="987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>
                <a:solidFill>
                  <a:srgbClr val="000000"/>
                </a:solidFill>
                <a:latin typeface="Calibri" panose="020F0502020204030204" pitchFamily="34" charset="0"/>
              </a:rPr>
              <a:t>8º Sorteio – SIRINHAÉM/PE – Poste energizado dentro de sala de aula em escola estadual construída com </a:t>
            </a:r>
            <a:r>
              <a:rPr lang="pt-BR" altLang="pt-BR" sz="1600">
                <a:solidFill>
                  <a:srgbClr val="000000"/>
                </a:solidFill>
                <a:latin typeface="Calibri" panose="020F0502020204030204" pitchFamily="34" charset="0"/>
              </a:rPr>
              <a:t>recursos</a:t>
            </a:r>
            <a:r>
              <a:rPr lang="pt-BR" altLang="pt-BR" sz="1400">
                <a:solidFill>
                  <a:srgbClr val="000000"/>
                </a:solidFill>
                <a:latin typeface="Calibri" panose="020F0502020204030204" pitchFamily="34" charset="0"/>
              </a:rPr>
              <a:t> de convênio</a:t>
            </a:r>
          </a:p>
        </p:txBody>
      </p:sp>
      <p:pic>
        <p:nvPicPr>
          <p:cNvPr id="11270" name="Picture 4">
            <a:extLst>
              <a:ext uri="{FF2B5EF4-FFF2-40B4-BE49-F238E27FC236}">
                <a16:creationId xmlns:a16="http://schemas.microsoft.com/office/drawing/2014/main" id="{FE6252EC-E9A0-47E6-A5FB-6C1A8CDCB8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063" y="1052514"/>
            <a:ext cx="3643312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Rectangle 5">
            <a:extLst>
              <a:ext uri="{FF2B5EF4-FFF2-40B4-BE49-F238E27FC236}">
                <a16:creationId xmlns:a16="http://schemas.microsoft.com/office/drawing/2014/main" id="{81281C59-2745-49B2-A605-E17C00FD70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90025" y="1785939"/>
            <a:ext cx="1435100" cy="1417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>
                <a:solidFill>
                  <a:srgbClr val="000000"/>
                </a:solidFill>
                <a:latin typeface="Calibri" panose="020F0502020204030204" pitchFamily="34" charset="0"/>
              </a:rPr>
              <a:t>18º Sorteio – </a:t>
            </a:r>
            <a:r>
              <a:rPr lang="pt-BR" altLang="pt-BR" sz="1600">
                <a:solidFill>
                  <a:srgbClr val="000000"/>
                </a:solidFill>
                <a:latin typeface="Calibri" panose="020F0502020204030204" pitchFamily="34" charset="0"/>
              </a:rPr>
              <a:t>JEQUITIBÁ-MG</a:t>
            </a:r>
            <a:r>
              <a:rPr lang="pt-BR" altLang="pt-BR" sz="1400">
                <a:solidFill>
                  <a:srgbClr val="000000"/>
                </a:solidFill>
                <a:latin typeface="Calibri" panose="020F0502020204030204" pitchFamily="34" charset="0"/>
              </a:rPr>
              <a:t>  - Armazenagem inadequada de gêneros alimentícios</a:t>
            </a:r>
          </a:p>
        </p:txBody>
      </p:sp>
      <p:pic>
        <p:nvPicPr>
          <p:cNvPr id="11272" name="Picture 6">
            <a:extLst>
              <a:ext uri="{FF2B5EF4-FFF2-40B4-BE49-F238E27FC236}">
                <a16:creationId xmlns:a16="http://schemas.microsoft.com/office/drawing/2014/main" id="{CD7F8678-B852-4B02-A71A-115389D1B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89" y="4117975"/>
            <a:ext cx="346392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Rectangle 7">
            <a:extLst>
              <a:ext uri="{FF2B5EF4-FFF2-40B4-BE49-F238E27FC236}">
                <a16:creationId xmlns:a16="http://schemas.microsoft.com/office/drawing/2014/main" id="{420F7747-35F1-467A-AFA2-5515C2846D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4501" y="4502150"/>
            <a:ext cx="1357313" cy="2064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>
                <a:solidFill>
                  <a:srgbClr val="000000"/>
                </a:solidFill>
                <a:latin typeface="Calibri" panose="020F0502020204030204" pitchFamily="34" charset="0"/>
              </a:rPr>
              <a:t>2º Sorteio –  </a:t>
            </a:r>
            <a:r>
              <a:rPr lang="pt-BR" altLang="pt-BR" sz="1600">
                <a:solidFill>
                  <a:srgbClr val="000000"/>
                </a:solidFill>
                <a:latin typeface="Calibri" panose="020F0502020204030204" pitchFamily="34" charset="0"/>
              </a:rPr>
              <a:t>Município</a:t>
            </a:r>
            <a:r>
              <a:rPr lang="pt-BR" altLang="pt-BR" sz="1400">
                <a:solidFill>
                  <a:srgbClr val="000000"/>
                </a:solidFill>
                <a:latin typeface="Calibri" panose="020F0502020204030204" pitchFamily="34" charset="0"/>
              </a:rPr>
              <a:t> de AMAJARI  - RR (Equipe tendo que atravessar um rio com a viatura para realizar a fiscalização</a:t>
            </a:r>
          </a:p>
        </p:txBody>
      </p:sp>
      <p:sp>
        <p:nvSpPr>
          <p:cNvPr id="11274" name="Text Box 8">
            <a:extLst>
              <a:ext uri="{FF2B5EF4-FFF2-40B4-BE49-F238E27FC236}">
                <a16:creationId xmlns:a16="http://schemas.microsoft.com/office/drawing/2014/main" id="{51ED66F8-4FFD-460E-B173-9858D90D77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1700" y="15876"/>
            <a:ext cx="7848600" cy="631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pt-BR" altLang="pt-BR" sz="2800" b="1" dirty="0">
                <a:solidFill>
                  <a:srgbClr val="004586"/>
                </a:solidFill>
                <a:latin typeface="Times New Roman" panose="02020603050405020304" pitchFamily="18" charset="0"/>
                <a:ea typeface="Arial Unicode MS" pitchFamily="34" charset="-128"/>
              </a:rPr>
              <a:t>Ações de Controle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FUNDO LAI">
            <a:extLst>
              <a:ext uri="{FF2B5EF4-FFF2-40B4-BE49-F238E27FC236}">
                <a16:creationId xmlns:a16="http://schemas.microsoft.com/office/drawing/2014/main" id="{50CAB9C7-8D3E-4A22-B04F-31D70460C63C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9140825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C45C1FD-EC5F-473D-9799-A6A0BAFA7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>
                <a:solidFill>
                  <a:srgbClr val="002060"/>
                </a:solidFill>
              </a:rPr>
              <a:t>Ações de Controle</a:t>
            </a:r>
          </a:p>
        </p:txBody>
      </p:sp>
      <p:pic>
        <p:nvPicPr>
          <p:cNvPr id="20486" name="Picture 8" descr="Soure Maio 2009 (31)">
            <a:extLst>
              <a:ext uri="{FF2B5EF4-FFF2-40B4-BE49-F238E27FC236}">
                <a16:creationId xmlns:a16="http://schemas.microsoft.com/office/drawing/2014/main" id="{036BA28B-B5DF-461C-AD03-C43B1C3C646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115" y="1825625"/>
            <a:ext cx="5805769" cy="4351338"/>
          </a:xfrm>
        </p:spPr>
      </p:pic>
      <p:sp>
        <p:nvSpPr>
          <p:cNvPr id="20483" name="Subtítulo 8">
            <a:extLst>
              <a:ext uri="{FF2B5EF4-FFF2-40B4-BE49-F238E27FC236}">
                <a16:creationId xmlns:a16="http://schemas.microsoft.com/office/drawing/2014/main" id="{AE610DAE-3412-4296-8E21-657A33DA4B44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0" y="3284538"/>
            <a:ext cx="6400800" cy="1752600"/>
          </a:xfrm>
        </p:spPr>
        <p:txBody>
          <a:bodyPr/>
          <a:lstStyle/>
          <a:p>
            <a:pPr marL="0" indent="0" algn="ctr">
              <a:buNone/>
            </a:pPr>
            <a:endParaRPr lang="pt-BR" altLang="pt-BR" sz="1800" i="1"/>
          </a:p>
          <a:p>
            <a:pPr marL="0" indent="0" algn="ctr">
              <a:buNone/>
            </a:pPr>
            <a:endParaRPr lang="pt-BR" altLang="pt-BR" sz="2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FUNDO LAI">
            <a:extLst>
              <a:ext uri="{FF2B5EF4-FFF2-40B4-BE49-F238E27FC236}">
                <a16:creationId xmlns:a16="http://schemas.microsoft.com/office/drawing/2014/main" id="{8A7A6545-0778-4ACE-B6DE-AFB7A5D4888F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9140825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7">
            <a:extLst>
              <a:ext uri="{FF2B5EF4-FFF2-40B4-BE49-F238E27FC236}">
                <a16:creationId xmlns:a16="http://schemas.microsoft.com/office/drawing/2014/main" id="{F1BB7783-9851-40F8-860D-26C0F2BCE5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altLang="pt-BR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Ações de Controle</a:t>
            </a:r>
          </a:p>
        </p:txBody>
      </p:sp>
      <p:pic>
        <p:nvPicPr>
          <p:cNvPr id="21510" name="Picture 9" descr="ESTRADAS 14">
            <a:extLst>
              <a:ext uri="{FF2B5EF4-FFF2-40B4-BE49-F238E27FC236}">
                <a16:creationId xmlns:a16="http://schemas.microsoft.com/office/drawing/2014/main" id="{B8B6B6D7-C8FB-4179-9C55-DDDFA3F1CEC5}"/>
              </a:ext>
            </a:extLst>
          </p:cNvPr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78164" y="1600201"/>
            <a:ext cx="6034087" cy="452596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FUNDO LAI">
            <a:extLst>
              <a:ext uri="{FF2B5EF4-FFF2-40B4-BE49-F238E27FC236}">
                <a16:creationId xmlns:a16="http://schemas.microsoft.com/office/drawing/2014/main" id="{F826ABA4-FBB4-424C-AD6B-A96D6DF9F3E2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9140825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7">
            <a:extLst>
              <a:ext uri="{FF2B5EF4-FFF2-40B4-BE49-F238E27FC236}">
                <a16:creationId xmlns:a16="http://schemas.microsoft.com/office/drawing/2014/main" id="{AC2B7039-DF0D-4406-AF7C-E52BA731EB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altLang="pt-BR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Ações de Controle</a:t>
            </a:r>
          </a:p>
        </p:txBody>
      </p:sp>
      <p:pic>
        <p:nvPicPr>
          <p:cNvPr id="22534" name="Picture 9" descr="ESTRADAS 7">
            <a:extLst>
              <a:ext uri="{FF2B5EF4-FFF2-40B4-BE49-F238E27FC236}">
                <a16:creationId xmlns:a16="http://schemas.microsoft.com/office/drawing/2014/main" id="{D9243232-67CF-45F5-8AF9-D7558541B130}"/>
              </a:ext>
            </a:extLst>
          </p:cNvPr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98964" y="1600201"/>
            <a:ext cx="3394075" cy="452596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FUNDO LAI">
            <a:extLst>
              <a:ext uri="{FF2B5EF4-FFF2-40B4-BE49-F238E27FC236}">
                <a16:creationId xmlns:a16="http://schemas.microsoft.com/office/drawing/2014/main" id="{74233B82-24B9-45DC-9F21-521887AE7A71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9140825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7">
            <a:extLst>
              <a:ext uri="{FF2B5EF4-FFF2-40B4-BE49-F238E27FC236}">
                <a16:creationId xmlns:a16="http://schemas.microsoft.com/office/drawing/2014/main" id="{8202F462-450C-4114-8D69-D4ABD8EB0C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altLang="pt-BR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Ações de Controle</a:t>
            </a:r>
          </a:p>
        </p:txBody>
      </p:sp>
      <p:pic>
        <p:nvPicPr>
          <p:cNvPr id="23558" name="Picture 9" descr="TRABALHO 19">
            <a:extLst>
              <a:ext uri="{FF2B5EF4-FFF2-40B4-BE49-F238E27FC236}">
                <a16:creationId xmlns:a16="http://schemas.microsoft.com/office/drawing/2014/main" id="{B461A188-2F20-4DC5-8655-AB588E87AE4A}"/>
              </a:ext>
            </a:extLst>
          </p:cNvPr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78164" y="1600201"/>
            <a:ext cx="6034087" cy="4525963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FUNDO LAI">
            <a:extLst>
              <a:ext uri="{FF2B5EF4-FFF2-40B4-BE49-F238E27FC236}">
                <a16:creationId xmlns:a16="http://schemas.microsoft.com/office/drawing/2014/main" id="{FEACA826-644C-4652-82B1-5EB2C5C113CA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021" y="720406"/>
            <a:ext cx="9140825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ítulo 1">
            <a:extLst>
              <a:ext uri="{FF2B5EF4-FFF2-40B4-BE49-F238E27FC236}">
                <a16:creationId xmlns:a16="http://schemas.microsoft.com/office/drawing/2014/main" id="{83B0B3A6-99D6-4B17-B2D7-4F5517124A5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81200" y="549276"/>
            <a:ext cx="8229600" cy="868363"/>
          </a:xfrm>
        </p:spPr>
        <p:txBody>
          <a:bodyPr>
            <a:normAutofit/>
          </a:bodyPr>
          <a:lstStyle/>
          <a:p>
            <a:pPr algn="ctr"/>
            <a:r>
              <a:rPr lang="pt-BR" altLang="pt-BR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Ações de Controle</a:t>
            </a:r>
          </a:p>
        </p:txBody>
      </p:sp>
      <p:sp>
        <p:nvSpPr>
          <p:cNvPr id="15364" name="Espaço Reservado para Conteúdo 2">
            <a:extLst>
              <a:ext uri="{FF2B5EF4-FFF2-40B4-BE49-F238E27FC236}">
                <a16:creationId xmlns:a16="http://schemas.microsoft.com/office/drawing/2014/main" id="{5B6A79A3-6630-4C28-8A48-5CE5557A3099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384173" y="2220117"/>
            <a:ext cx="4038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pt-BR" altLang="pt-BR" sz="3600" dirty="0">
                <a:solidFill>
                  <a:srgbClr val="002060"/>
                </a:solidFill>
              </a:rPr>
              <a:t> Operações Especiais em parceria com o Ministério Público e a  Polícia Federal</a:t>
            </a:r>
          </a:p>
        </p:txBody>
      </p:sp>
      <p:pic>
        <p:nvPicPr>
          <p:cNvPr id="15365" name="Picture 2">
            <a:extLst>
              <a:ext uri="{FF2B5EF4-FFF2-40B4-BE49-F238E27FC236}">
                <a16:creationId xmlns:a16="http://schemas.microsoft.com/office/drawing/2014/main" id="{88973CAC-14AC-47B8-A71F-961ABD3BC509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06482" y="1983107"/>
            <a:ext cx="5801345" cy="378301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708688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FUNDO LAI">
            <a:extLst>
              <a:ext uri="{FF2B5EF4-FFF2-40B4-BE49-F238E27FC236}">
                <a16:creationId xmlns:a16="http://schemas.microsoft.com/office/drawing/2014/main" id="{C6FA8BBC-CF25-4816-85AB-BADF665D8214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9140825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3">
            <a:extLst>
              <a:ext uri="{FF2B5EF4-FFF2-40B4-BE49-F238E27FC236}">
                <a16:creationId xmlns:a16="http://schemas.microsoft.com/office/drawing/2014/main" id="{CC491023-876E-4B72-B661-D2A3F46A50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altLang="pt-BR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Ações de Controle</a:t>
            </a:r>
          </a:p>
        </p:txBody>
      </p:sp>
      <p:pic>
        <p:nvPicPr>
          <p:cNvPr id="35846" name="Picture 7" descr="EQUIPE 11">
            <a:extLst>
              <a:ext uri="{FF2B5EF4-FFF2-40B4-BE49-F238E27FC236}">
                <a16:creationId xmlns:a16="http://schemas.microsoft.com/office/drawing/2014/main" id="{1DB72D41-02FB-4B0D-95B8-15A0827427AA}"/>
              </a:ext>
            </a:extLst>
          </p:cNvPr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78164" y="1600201"/>
            <a:ext cx="6034087" cy="4525963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/>
          <p:cNvGrpSpPr/>
          <p:nvPr/>
        </p:nvGrpSpPr>
        <p:grpSpPr>
          <a:xfrm>
            <a:off x="1894840" y="1263535"/>
            <a:ext cx="8479443" cy="3982437"/>
            <a:chOff x="342226" y="2579426"/>
            <a:chExt cx="7815067" cy="4928449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6" name="Retângulo 5"/>
            <p:cNvSpPr/>
            <p:nvPr/>
          </p:nvSpPr>
          <p:spPr>
            <a:xfrm>
              <a:off x="531199" y="2579426"/>
              <a:ext cx="7437120" cy="35609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1633"/>
            </a:p>
          </p:txBody>
        </p:sp>
        <p:sp>
          <p:nvSpPr>
            <p:cNvPr id="3" name="CaixaDeTexto 2"/>
            <p:cNvSpPr txBox="1"/>
            <p:nvPr/>
          </p:nvSpPr>
          <p:spPr>
            <a:xfrm>
              <a:off x="342226" y="2579426"/>
              <a:ext cx="7815067" cy="492844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lvl="0" algn="ctr">
                <a:lnSpc>
                  <a:spcPct val="150000"/>
                </a:lnSpc>
                <a:defRPr/>
              </a:pPr>
              <a:r>
                <a:rPr lang="pt-BR" sz="2540" b="1" dirty="0">
                  <a:solidFill>
                    <a:srgbClr val="002042"/>
                  </a:solidFill>
                  <a:latin typeface="Calisto MT" panose="02040603050505030304" pitchFamily="18" charset="0"/>
                  <a:cs typeface="Arial" panose="020B0604020202020204" pitchFamily="34" charset="0"/>
                </a:rPr>
                <a:t>Obrigado!</a:t>
              </a:r>
            </a:p>
            <a:p>
              <a:pPr lvl="0" algn="ctr">
                <a:lnSpc>
                  <a:spcPct val="150000"/>
                </a:lnSpc>
                <a:defRPr/>
              </a:pPr>
              <a:endParaRPr lang="pt-BR" sz="2540" b="1" dirty="0">
                <a:solidFill>
                  <a:srgbClr val="002042"/>
                </a:solidFill>
                <a:latin typeface="Calisto MT" panose="02040603050505030304" pitchFamily="18" charset="0"/>
                <a:cs typeface="Arial" panose="020B0604020202020204" pitchFamily="34" charset="0"/>
              </a:endParaRPr>
            </a:p>
            <a:p>
              <a:pPr lvl="0" algn="ctr">
                <a:lnSpc>
                  <a:spcPct val="150000"/>
                </a:lnSpc>
                <a:defRPr/>
              </a:pPr>
              <a:r>
                <a:rPr lang="pt-BR" sz="2000" b="1" dirty="0">
                  <a:solidFill>
                    <a:srgbClr val="002042"/>
                  </a:solidFill>
                  <a:latin typeface="Calisto MT" panose="02040603050505030304" pitchFamily="18" charset="0"/>
                  <a:cs typeface="Arial" panose="020B0604020202020204" pitchFamily="34" charset="0"/>
                </a:rPr>
                <a:t>Edgard Augusto de Oliveira</a:t>
              </a:r>
            </a:p>
            <a:p>
              <a:pPr lvl="0" algn="ctr">
                <a:lnSpc>
                  <a:spcPct val="150000"/>
                </a:lnSpc>
                <a:defRPr/>
              </a:pPr>
              <a:r>
                <a:rPr lang="pt-BR" sz="2000" b="1" dirty="0">
                  <a:solidFill>
                    <a:srgbClr val="002042"/>
                  </a:solidFill>
                  <a:latin typeface="Calisto MT" panose="02040603050505030304" pitchFamily="18" charset="0"/>
                  <a:cs typeface="Arial" panose="020B0604020202020204" pitchFamily="34" charset="0"/>
                </a:rPr>
                <a:t>Auditor Federal de Finanças e Controle</a:t>
              </a:r>
            </a:p>
            <a:p>
              <a:pPr lvl="0" algn="ctr">
                <a:lnSpc>
                  <a:spcPct val="150000"/>
                </a:lnSpc>
                <a:defRPr/>
              </a:pPr>
              <a:r>
                <a:rPr lang="pt-BR" sz="2000" b="1" dirty="0">
                  <a:solidFill>
                    <a:srgbClr val="002042"/>
                  </a:solidFill>
                  <a:latin typeface="Calisto MT" panose="02040603050505030304" pitchFamily="18" charset="0"/>
                  <a:cs typeface="Arial" panose="020B0604020202020204" pitchFamily="34" charset="0"/>
                </a:rPr>
                <a:t>Núcleo de Ações de Ouvidoria e Prevenção da Corrupção </a:t>
              </a:r>
            </a:p>
            <a:p>
              <a:pPr lvl="0" algn="ctr">
                <a:lnSpc>
                  <a:spcPct val="150000"/>
                </a:lnSpc>
                <a:defRPr/>
              </a:pPr>
              <a:r>
                <a:rPr lang="pt-BR" sz="2000" b="1" dirty="0">
                  <a:solidFill>
                    <a:srgbClr val="002042"/>
                  </a:solidFill>
                  <a:latin typeface="Calisto MT" panose="02040603050505030304" pitchFamily="18" charset="0"/>
                  <a:cs typeface="Arial" panose="020B0604020202020204" pitchFamily="34" charset="0"/>
                </a:rPr>
                <a:t>CGU-Regional/PA</a:t>
              </a:r>
            </a:p>
            <a:p>
              <a:pPr lvl="0" algn="ctr">
                <a:lnSpc>
                  <a:spcPct val="150000"/>
                </a:lnSpc>
                <a:defRPr/>
              </a:pPr>
              <a:endParaRPr lang="pt-BR" sz="2540" b="1" dirty="0">
                <a:solidFill>
                  <a:srgbClr val="002042"/>
                </a:solidFill>
                <a:latin typeface="Calisto MT" panose="02040603050505030304" pitchFamily="18" charset="0"/>
                <a:cs typeface="Arial" panose="020B0604020202020204" pitchFamily="34" charset="0"/>
              </a:endParaRPr>
            </a:p>
            <a:p>
              <a:pPr lvl="0">
                <a:lnSpc>
                  <a:spcPct val="150000"/>
                </a:lnSpc>
                <a:defRPr/>
              </a:pPr>
              <a:endParaRPr lang="pt-BR" sz="1400" dirty="0">
                <a:solidFill>
                  <a:srgbClr val="002042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320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327</Words>
  <Application>Microsoft Office PowerPoint</Application>
  <PresentationFormat>Widescreen</PresentationFormat>
  <Paragraphs>72</Paragraphs>
  <Slides>18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7" baseType="lpstr">
      <vt:lpstr>Arial Unicode MS</vt:lpstr>
      <vt:lpstr>Arial</vt:lpstr>
      <vt:lpstr>Calibri</vt:lpstr>
      <vt:lpstr>Calibri Light</vt:lpstr>
      <vt:lpstr>Calisto MT</vt:lpstr>
      <vt:lpstr>Cambria</vt:lpstr>
      <vt:lpstr>Tahoma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Eficácia das Políticas Públicas - Educação</vt:lpstr>
      <vt:lpstr>Eficácia das Políticas Públicas - Saúde</vt:lpstr>
      <vt:lpstr>Apresentação do PowerPoint</vt:lpstr>
      <vt:lpstr>Ações de Controle</vt:lpstr>
      <vt:lpstr>Ações de Controle</vt:lpstr>
      <vt:lpstr>Ações de Controle</vt:lpstr>
      <vt:lpstr>Ações de Controle</vt:lpstr>
      <vt:lpstr>Ações de Controle</vt:lpstr>
      <vt:lpstr>Ações de Controle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Edgard Augusto de Oliveira</dc:creator>
  <cp:lastModifiedBy>Edgard Augusto de Oliveira</cp:lastModifiedBy>
  <cp:revision>12</cp:revision>
  <dcterms:created xsi:type="dcterms:W3CDTF">2019-03-12T12:50:17Z</dcterms:created>
  <dcterms:modified xsi:type="dcterms:W3CDTF">2019-09-16T12:27:27Z</dcterms:modified>
</cp:coreProperties>
</file>