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63" r:id="rId5"/>
    <p:sldId id="629" r:id="rId6"/>
    <p:sldId id="734" r:id="rId7"/>
    <p:sldId id="575" r:id="rId8"/>
    <p:sldId id="730" r:id="rId9"/>
    <p:sldId id="272" r:id="rId10"/>
    <p:sldId id="732" r:id="rId11"/>
    <p:sldId id="731" r:id="rId12"/>
    <p:sldId id="733" r:id="rId13"/>
    <p:sldId id="298" r:id="rId14"/>
    <p:sldId id="736" r:id="rId15"/>
    <p:sldId id="623" r:id="rId1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4B5E5E-9DC6-4FA7-87DF-6DDAE8E7821C}" v="42" dt="2020-10-07T03:35:01.102"/>
    <p1510:client id="{33796A19-434C-4E08-7CFA-43BA5020876F}" v="150" dt="2020-10-06T15:30:30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22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2A314-ED92-4648-8A60-4C400046147B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E3ECF-AD6B-4C8D-8CD9-5F7C02DFF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502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73183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6221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D4191-7227-AA44-996C-1305828D97CE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228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D4191-7227-AA44-996C-1305828D97CE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9833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048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3298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589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8766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9765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589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4690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362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3216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07/10/2020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cgu/pt-br/assuntos/noticias/2020/10/cgu-e-ocde-lancam-o-projeto-valores-do-servico-publico-federa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gov.br/cgu/pt-br/valores-do-servico-publico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ngri@cgu.gov.br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hyperlink" Target="http://www.planalto.gov.br/ccivil_03/_ato2015-2018/2017/decreto/D9203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v.br/cgu/pt-br/centrais-de-conteudo/campanhas/integridade-publica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v.br/cgu/pt-br/centrais-de-conteudo/campanhas/integridade-publica/pecas-de-comunicacao/folder-integridade-publica.pdf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hyperlink" Target="https://www.youtube.com/watch?v=j7fKSuyMaUI&amp;feature=emb_logo" TargetMode="Externa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www.copenhageneconomics.com/dyn/resources/Publication/publicationPDF/3/243/0/Nudging%20Business%20Policy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ecd.org/gov/regulatory-policy/BASIC-Toolkit-web.pdf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s://cgugovbr.sharepoint.com/sites/intracgu-valores-institucionais/SitePages/Copos-CGU.aspx?web=1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561974" y="2883889"/>
            <a:ext cx="11163300" cy="188002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3200">
              <a:cs typeface="Aharoni" panose="02010803020104030203" pitchFamily="2" charset="-79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61974" y="6359391"/>
            <a:ext cx="1116329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1200">
                <a:latin typeface="+mj-lt"/>
              </a:rPr>
              <a:t>7/10/2020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561974" y="5743082"/>
            <a:ext cx="11163300" cy="636856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200" dirty="0">
                <a:cs typeface="Arial"/>
              </a:rPr>
              <a:t>N</a:t>
            </a:r>
            <a:r>
              <a:rPr lang="pt-BR" sz="1600" dirty="0">
                <a:cs typeface="Arial"/>
              </a:rPr>
              <a:t>ÚCLEO DE GESTÃO DE RISCOS E INTEGRIDADE (NGRI)</a:t>
            </a:r>
          </a:p>
          <a:p>
            <a:pPr algn="ctr"/>
            <a:r>
              <a:rPr lang="pt-BR" sz="1600" dirty="0">
                <a:cs typeface="Arial"/>
              </a:rPr>
              <a:t>GABINETE DO MINISTRO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AE554919-0F48-42D6-ABBB-CAB40376C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73" y="5223573"/>
            <a:ext cx="2781300" cy="13716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D47F4C9-57C6-4BE2-8A94-92FC0947CE5E}"/>
              </a:ext>
            </a:extLst>
          </p:cNvPr>
          <p:cNvSpPr txBox="1"/>
          <p:nvPr/>
        </p:nvSpPr>
        <p:spPr>
          <a:xfrm>
            <a:off x="2191554" y="1112436"/>
            <a:ext cx="7877862" cy="1077218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latin typeface="+mj-lt"/>
              </a:rPr>
              <a:t>Campanha de Integridade no Governo Federal</a:t>
            </a:r>
            <a:endParaRPr lang="pt-BR" sz="3200" dirty="0">
              <a:latin typeface="+mj-lt"/>
              <a:cs typeface="Calibri"/>
            </a:endParaRPr>
          </a:p>
          <a:p>
            <a:pPr algn="ctr"/>
            <a:r>
              <a:rPr lang="pt-BR" sz="3200" dirty="0">
                <a:latin typeface="+mj-lt"/>
              </a:rPr>
              <a:t>#</a:t>
            </a:r>
            <a:r>
              <a:rPr lang="pt-BR" sz="3200" b="1" dirty="0">
                <a:latin typeface="+mj-lt"/>
              </a:rPr>
              <a:t>INTEGRIDADE</a:t>
            </a:r>
            <a:r>
              <a:rPr lang="pt-BR" sz="3200" dirty="0">
                <a:latin typeface="+mj-lt"/>
              </a:rPr>
              <a:t>SOMOS</a:t>
            </a:r>
            <a:r>
              <a:rPr lang="pt-BR" sz="3200" b="1" dirty="0">
                <a:latin typeface="+mj-lt"/>
              </a:rPr>
              <a:t>TODOS</a:t>
            </a:r>
            <a:r>
              <a:rPr lang="pt-BR" sz="3200" dirty="0">
                <a:latin typeface="+mj-lt"/>
              </a:rPr>
              <a:t>NÓS</a:t>
            </a:r>
            <a:endParaRPr lang="pt-BR" sz="3200" dirty="0">
              <a:latin typeface="+mj-lt"/>
              <a:cs typeface="Calibri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0437CE78-F54E-4334-804B-D79CA5AC0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2386" y="2253173"/>
            <a:ext cx="3872928" cy="3240597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5DC20042-F719-4619-9B28-E94D4C4F0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2146" y="5368682"/>
            <a:ext cx="2548634" cy="1274317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794B2F5-B2D9-4161-9008-C93F31A499CF}"/>
              </a:ext>
            </a:extLst>
          </p:cNvPr>
          <p:cNvSpPr txBox="1"/>
          <p:nvPr/>
        </p:nvSpPr>
        <p:spPr>
          <a:xfrm>
            <a:off x="8994426" y="2253173"/>
            <a:ext cx="3096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latin typeface="+mj-lt"/>
              </a:rPr>
              <a:t>...e outras iniciativas</a:t>
            </a:r>
          </a:p>
        </p:txBody>
      </p:sp>
    </p:spTree>
    <p:extLst>
      <p:ext uri="{BB962C8B-B14F-4D97-AF65-F5344CB8AC3E}">
        <p14:creationId xmlns:p14="http://schemas.microsoft.com/office/powerpoint/2010/main" val="4111403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hlinkClick r:id="rId3"/>
            <a:extLst>
              <a:ext uri="{FF2B5EF4-FFF2-40B4-BE49-F238E27FC236}">
                <a16:creationId xmlns:a16="http://schemas.microsoft.com/office/drawing/2014/main" id="{3D6CC737-4F75-4E7F-9960-A3BDB2687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9114" y="745724"/>
            <a:ext cx="6903554" cy="5979168"/>
          </a:xfrm>
          <a:prstGeom prst="rect">
            <a:avLst/>
          </a:prstGeom>
        </p:spPr>
      </p:pic>
      <p:sp>
        <p:nvSpPr>
          <p:cNvPr id="3" name="Retângulo Arredondado 2">
            <a:extLst>
              <a:ext uri="{FF2B5EF4-FFF2-40B4-BE49-F238E27FC236}">
                <a16:creationId xmlns:a16="http://schemas.microsoft.com/office/drawing/2014/main" id="{F5CFD548-8553-4FDC-9E3C-0E1C6A43E537}"/>
              </a:ext>
            </a:extLst>
          </p:cNvPr>
          <p:cNvSpPr/>
          <p:nvPr/>
        </p:nvSpPr>
        <p:spPr>
          <a:xfrm>
            <a:off x="8708995" y="2701219"/>
            <a:ext cx="2849732" cy="1293731"/>
          </a:xfrm>
          <a:prstGeom prst="roundRect">
            <a:avLst/>
          </a:prstGeom>
          <a:gradFill flip="none" rotWithShape="1">
            <a:gsLst>
              <a:gs pos="0">
                <a:srgbClr val="FF5776">
                  <a:tint val="66000"/>
                  <a:satMod val="160000"/>
                </a:srgbClr>
              </a:gs>
              <a:gs pos="50000">
                <a:srgbClr val="FF5776">
                  <a:tint val="44500"/>
                  <a:satMod val="160000"/>
                </a:srgbClr>
              </a:gs>
              <a:gs pos="100000">
                <a:srgbClr val="FF5776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5776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 anchorCtr="1"/>
          <a:lstStyle/>
          <a:p>
            <a:pPr algn="ctr"/>
            <a:r>
              <a:rPr lang="pt-BR" sz="1600" dirty="0"/>
              <a:t> </a:t>
            </a:r>
            <a:r>
              <a:rPr lang="pt-BR" sz="1600" b="1" dirty="0">
                <a:solidFill>
                  <a:srgbClr val="FF5776"/>
                </a:solidFill>
              </a:rPr>
              <a:t>Campanha específica para o Projeto Valores</a:t>
            </a:r>
          </a:p>
          <a:p>
            <a:pPr algn="ctr"/>
            <a:r>
              <a:rPr lang="pt-BR" sz="1600" b="1" dirty="0">
                <a:solidFill>
                  <a:srgbClr val="FF5776"/>
                </a:solidFill>
                <a:hlinkClick r:id="rId5"/>
              </a:rPr>
              <a:t>https://www.gov.br/cgu/pt-br/valores-do-servico-publico</a:t>
            </a:r>
            <a:endParaRPr lang="pt-BR" sz="1600" b="1" dirty="0">
              <a:solidFill>
                <a:srgbClr val="FF5776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4DFEFEC-AB51-49BF-97D1-AEF338E7346F}"/>
              </a:ext>
            </a:extLst>
          </p:cNvPr>
          <p:cNvSpPr txBox="1"/>
          <p:nvPr/>
        </p:nvSpPr>
        <p:spPr>
          <a:xfrm>
            <a:off x="9170633" y="2192784"/>
            <a:ext cx="1280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5ª Iniciativa</a:t>
            </a:r>
          </a:p>
        </p:txBody>
      </p:sp>
    </p:spTree>
    <p:extLst>
      <p:ext uri="{BB962C8B-B14F-4D97-AF65-F5344CB8AC3E}">
        <p14:creationId xmlns:p14="http://schemas.microsoft.com/office/powerpoint/2010/main" val="800848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Interface gráfica do usuário, Aplicativo, Teams&#10;&#10;Descrição gerada automaticamente">
            <a:extLst>
              <a:ext uri="{FF2B5EF4-FFF2-40B4-BE49-F238E27FC236}">
                <a16:creationId xmlns:a16="http://schemas.microsoft.com/office/drawing/2014/main" id="{0871F411-907C-44F3-884E-6447F74E4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270" y="894397"/>
            <a:ext cx="5679783" cy="5069206"/>
          </a:xfrm>
          <a:prstGeom prst="rect">
            <a:avLst/>
          </a:prstGeom>
        </p:spPr>
      </p:pic>
      <p:pic>
        <p:nvPicPr>
          <p:cNvPr id="4" name="Imagem 3" descr="Código QR&#10;&#10;Descrição gerada automaticamente">
            <a:extLst>
              <a:ext uri="{FF2B5EF4-FFF2-40B4-BE49-F238E27FC236}">
                <a16:creationId xmlns:a16="http://schemas.microsoft.com/office/drawing/2014/main" id="{20BE99F8-8653-4F1D-8CF2-66090DF79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194" y="976543"/>
            <a:ext cx="3477381" cy="328612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B16E3361-D801-454F-914E-857327674099}"/>
              </a:ext>
            </a:extLst>
          </p:cNvPr>
          <p:cNvSpPr txBox="1"/>
          <p:nvPr/>
        </p:nvSpPr>
        <p:spPr>
          <a:xfrm>
            <a:off x="7143193" y="4942673"/>
            <a:ext cx="3477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É possível incorporar o Questionário à intranet do órgão/entidade</a:t>
            </a:r>
          </a:p>
        </p:txBody>
      </p:sp>
      <p:sp>
        <p:nvSpPr>
          <p:cNvPr id="6" name="Retângulo Arredondado 20">
            <a:extLst>
              <a:ext uri="{FF2B5EF4-FFF2-40B4-BE49-F238E27FC236}">
                <a16:creationId xmlns:a16="http://schemas.microsoft.com/office/drawing/2014/main" id="{01A73FF1-E2D9-4FCD-8196-B326E3CF34BB}"/>
              </a:ext>
            </a:extLst>
          </p:cNvPr>
          <p:cNvSpPr/>
          <p:nvPr/>
        </p:nvSpPr>
        <p:spPr>
          <a:xfrm>
            <a:off x="1439425" y="6081024"/>
            <a:ext cx="4347471" cy="60362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  <a:p>
            <a:pPr algn="ctr"/>
            <a:endParaRPr lang="pt-BR" dirty="0">
              <a:solidFill>
                <a:schemeClr val="bg1"/>
              </a:solidFill>
            </a:endParaRPr>
          </a:p>
          <a:p>
            <a:pPr algn="ctr"/>
            <a:r>
              <a:rPr lang="pt-BR" dirty="0">
                <a:solidFill>
                  <a:schemeClr val="bg1"/>
                </a:solidFill>
              </a:rPr>
              <a:t>A metodologia de coleta dos dados será </a:t>
            </a:r>
            <a:r>
              <a:rPr lang="pt-BR" i="1" dirty="0" err="1">
                <a:solidFill>
                  <a:schemeClr val="bg1"/>
                </a:solidFill>
              </a:rPr>
              <a:t>on</a:t>
            </a:r>
            <a:r>
              <a:rPr lang="pt-BR" i="1" dirty="0">
                <a:solidFill>
                  <a:schemeClr val="bg1"/>
                </a:solidFill>
              </a:rPr>
              <a:t> </a:t>
            </a:r>
            <a:r>
              <a:rPr lang="pt-BR" i="1" dirty="0" err="1">
                <a:solidFill>
                  <a:schemeClr val="bg1"/>
                </a:solidFill>
              </a:rPr>
              <a:t>line</a:t>
            </a:r>
            <a:r>
              <a:rPr lang="pt-BR" dirty="0">
                <a:solidFill>
                  <a:schemeClr val="bg1"/>
                </a:solidFill>
              </a:rPr>
              <a:t>, por meio do Microsoft </a:t>
            </a:r>
            <a:r>
              <a:rPr lang="pt-BR" dirty="0" err="1">
                <a:solidFill>
                  <a:schemeClr val="bg1"/>
                </a:solidFill>
              </a:rPr>
              <a:t>Forms</a:t>
            </a:r>
            <a:endParaRPr lang="pt-BR" dirty="0">
              <a:solidFill>
                <a:schemeClr val="bg1"/>
              </a:solidFill>
            </a:endParaRPr>
          </a:p>
          <a:p>
            <a:pPr algn="ctr"/>
            <a:endParaRPr lang="pt-BR" dirty="0">
              <a:solidFill>
                <a:schemeClr val="bg1"/>
              </a:solidFill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pt-BR" dirty="0"/>
          </a:p>
        </p:txBody>
      </p:sp>
      <p:sp>
        <p:nvSpPr>
          <p:cNvPr id="7" name="Retângulo Arredondado 5">
            <a:extLst>
              <a:ext uri="{FF2B5EF4-FFF2-40B4-BE49-F238E27FC236}">
                <a16:creationId xmlns:a16="http://schemas.microsoft.com/office/drawing/2014/main" id="{5AA9055B-D50E-48FB-87AC-54F674EE20CD}"/>
              </a:ext>
            </a:extLst>
          </p:cNvPr>
          <p:cNvSpPr/>
          <p:nvPr/>
        </p:nvSpPr>
        <p:spPr>
          <a:xfrm>
            <a:off x="7497904" y="6081025"/>
            <a:ext cx="2767957" cy="60362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12 a 23 de outubro</a:t>
            </a:r>
          </a:p>
        </p:txBody>
      </p:sp>
    </p:spTree>
    <p:extLst>
      <p:ext uri="{BB962C8B-B14F-4D97-AF65-F5344CB8AC3E}">
        <p14:creationId xmlns:p14="http://schemas.microsoft.com/office/powerpoint/2010/main" val="3190681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D55A539-3B42-4BFB-8C79-EC1F52DBFD33}"/>
              </a:ext>
            </a:extLst>
          </p:cNvPr>
          <p:cNvSpPr txBox="1"/>
          <p:nvPr/>
        </p:nvSpPr>
        <p:spPr>
          <a:xfrm>
            <a:off x="1010353" y="2524354"/>
            <a:ext cx="51997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Obrigado!</a:t>
            </a:r>
          </a:p>
          <a:p>
            <a:pPr algn="ctr"/>
            <a:endParaRPr lang="pt-BR" sz="3200" b="1" dirty="0"/>
          </a:p>
          <a:p>
            <a:pPr algn="ctr"/>
            <a:r>
              <a:rPr lang="pt-BR" sz="2800" dirty="0">
                <a:hlinkClick r:id="rId3"/>
              </a:rPr>
              <a:t>ngri@cgu.gov.br</a:t>
            </a:r>
            <a:endParaRPr lang="pt-BR" sz="2800" dirty="0"/>
          </a:p>
          <a:p>
            <a:pPr algn="ctr"/>
            <a:endParaRPr lang="pt-BR" sz="28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6503C98-26E1-4BE3-B76E-B7F1363A04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759" y="5808885"/>
            <a:ext cx="3160480" cy="726133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A30FC992-6D8D-4454-9FB1-4A0BE270DE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239" y="2301171"/>
            <a:ext cx="2981325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34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0" y="839267"/>
            <a:ext cx="11439525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      </a:t>
            </a:r>
            <a:r>
              <a:rPr lang="pt-BR">
                <a:solidFill>
                  <a:schemeClr val="tx1"/>
                </a:solidFill>
                <a:latin typeface="+mj-lt"/>
                <a:cs typeface="+mn-cs"/>
              </a:rPr>
              <a:t>Incorporação da CAMPANHA </a:t>
            </a:r>
            <a:r>
              <a:rPr lang="pt-BR" dirty="0">
                <a:solidFill>
                  <a:schemeClr val="tx1"/>
                </a:solidFill>
                <a:latin typeface="+mj-lt"/>
                <a:cs typeface="Segoe UI Semibold"/>
              </a:rPr>
              <a:t>#</a:t>
            </a:r>
            <a:r>
              <a:rPr lang="pt-BR" b="1" dirty="0">
                <a:solidFill>
                  <a:schemeClr val="tx1"/>
                </a:solidFill>
                <a:latin typeface="+mj-lt"/>
                <a:cs typeface="Segoe UI Semibold"/>
              </a:rPr>
              <a:t>INTEGRIDADE</a:t>
            </a:r>
            <a:r>
              <a:rPr lang="pt-BR" dirty="0">
                <a:solidFill>
                  <a:schemeClr val="tx1"/>
                </a:solidFill>
                <a:latin typeface="+mj-lt"/>
                <a:cs typeface="Segoe UI Semibold"/>
              </a:rPr>
              <a:t>SOMOS</a:t>
            </a:r>
            <a:r>
              <a:rPr lang="pt-BR" b="1" dirty="0">
                <a:solidFill>
                  <a:schemeClr val="tx1"/>
                </a:solidFill>
                <a:latin typeface="+mj-lt"/>
                <a:cs typeface="Segoe UI Semibold"/>
              </a:rPr>
              <a:t>TODOS</a:t>
            </a:r>
            <a:r>
              <a:rPr lang="pt-BR" dirty="0">
                <a:solidFill>
                  <a:schemeClr val="tx1"/>
                </a:solidFill>
                <a:latin typeface="+mj-lt"/>
                <a:cs typeface="Segoe UI Semibold"/>
              </a:rPr>
              <a:t>NÓS</a:t>
            </a:r>
          </a:p>
          <a:p>
            <a:r>
              <a:rPr lang="pt-BR">
                <a:solidFill>
                  <a:schemeClr val="tx1"/>
                </a:solidFill>
                <a:latin typeface="+mj-lt"/>
                <a:cs typeface="+mn-cs"/>
              </a:rPr>
              <a:t> </a:t>
            </a:r>
          </a:p>
        </p:txBody>
      </p:sp>
      <p:sp>
        <p:nvSpPr>
          <p:cNvPr id="13" name="Título 4">
            <a:extLst>
              <a:ext uri="{FF2B5EF4-FFF2-40B4-BE49-F238E27FC236}">
                <a16:creationId xmlns:a16="http://schemas.microsoft.com/office/drawing/2014/main" id="{9B4643FD-D750-47F1-BC10-0E9F36EECDC6}"/>
              </a:ext>
            </a:extLst>
          </p:cNvPr>
          <p:cNvSpPr txBox="1">
            <a:spLocks/>
          </p:cNvSpPr>
          <p:nvPr/>
        </p:nvSpPr>
        <p:spPr>
          <a:xfrm>
            <a:off x="276223" y="4122140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pic>
        <p:nvPicPr>
          <p:cNvPr id="9" name="Espaço Reservado para Conteúdo 4">
            <a:extLst>
              <a:ext uri="{FF2B5EF4-FFF2-40B4-BE49-F238E27FC236}">
                <a16:creationId xmlns:a16="http://schemas.microsoft.com/office/drawing/2014/main" id="{408A75B5-540E-463B-AB95-BBA003387F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3460" y="1593912"/>
            <a:ext cx="5245989" cy="483080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178AC4A-46D9-4B4B-82CC-9727FA021DE0}"/>
              </a:ext>
            </a:extLst>
          </p:cNvPr>
          <p:cNvSpPr txBox="1"/>
          <p:nvPr/>
        </p:nvSpPr>
        <p:spPr>
          <a:xfrm>
            <a:off x="493839" y="6424777"/>
            <a:ext cx="5261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/>
              <a:t>Fonte: Art. 19 do Decreto nº 9.203/2017 (</a:t>
            </a:r>
            <a:r>
              <a:rPr lang="pt-BR" sz="800">
                <a:hlinkClick r:id="rId4"/>
              </a:rPr>
              <a:t>http://www.planalto.gov.br/ccivil_03/_ato2015-2018/2017/decreto/D9203.htm</a:t>
            </a:r>
            <a:r>
              <a:rPr lang="pt-BR" sz="800"/>
              <a:t>)</a:t>
            </a:r>
          </a:p>
          <a:p>
            <a:r>
              <a:rPr lang="pt-BR" sz="800"/>
              <a:t>Portaria CGU nº 750, de 20/4/2016</a:t>
            </a:r>
          </a:p>
        </p:txBody>
      </p:sp>
      <p:sp>
        <p:nvSpPr>
          <p:cNvPr id="15" name="Seta: Curva para Baixo 14">
            <a:extLst>
              <a:ext uri="{FF2B5EF4-FFF2-40B4-BE49-F238E27FC236}">
                <a16:creationId xmlns:a16="http://schemas.microsoft.com/office/drawing/2014/main" id="{AAB676C3-8881-4949-974C-D26500704B5B}"/>
              </a:ext>
            </a:extLst>
          </p:cNvPr>
          <p:cNvSpPr/>
          <p:nvPr/>
        </p:nvSpPr>
        <p:spPr>
          <a:xfrm rot="237681">
            <a:off x="2271950" y="2110819"/>
            <a:ext cx="7934239" cy="2139191"/>
          </a:xfrm>
          <a:prstGeom prst="curvedDownArrow">
            <a:avLst>
              <a:gd name="adj1" fmla="val 21140"/>
              <a:gd name="adj2" fmla="val 51976"/>
              <a:gd name="adj3" fmla="val 25784"/>
            </a:avLst>
          </a:prstGeom>
          <a:solidFill>
            <a:srgbClr val="0B6D99">
              <a:alpha val="18824"/>
            </a:srgbClr>
          </a:solidFill>
          <a:ln>
            <a:solidFill>
              <a:srgbClr val="1544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17B70094-0CFD-481A-AB5A-90E89164C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8121" y="4483009"/>
            <a:ext cx="2623439" cy="131172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D37EF2AA-7F38-4BA5-909B-9F70979AE8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0983" y="5930507"/>
            <a:ext cx="1345526" cy="66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13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E7B0BF9-83E9-434F-9129-058E0F43C2CC}"/>
              </a:ext>
            </a:extLst>
          </p:cNvPr>
          <p:cNvSpPr/>
          <p:nvPr/>
        </p:nvSpPr>
        <p:spPr>
          <a:xfrm>
            <a:off x="3135086" y="2140299"/>
            <a:ext cx="1336430" cy="6631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C1F554E-6A09-415A-8A8A-4996D32CD9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791" y="882000"/>
            <a:ext cx="8448417" cy="5976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93330D1-F53C-4E54-A7D4-60AD27533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4733" y="5875172"/>
            <a:ext cx="1440000" cy="72000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D25FF87-BE58-4657-B323-6E443A426B17}"/>
              </a:ext>
            </a:extLst>
          </p:cNvPr>
          <p:cNvSpPr txBox="1">
            <a:spLocks/>
          </p:cNvSpPr>
          <p:nvPr/>
        </p:nvSpPr>
        <p:spPr>
          <a:xfrm>
            <a:off x="357266" y="926374"/>
            <a:ext cx="769234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>
                <a:solidFill>
                  <a:schemeClr val="tx1"/>
                </a:solidFill>
                <a:latin typeface="+mj-lt"/>
                <a:cs typeface="+mn-cs"/>
              </a:rPr>
              <a:t>Como funciona o Programa Ética Viva?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FFE347B-60B3-4CDB-90BA-B94CDA279A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973" y="5931625"/>
            <a:ext cx="1345526" cy="66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29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76237" y="9724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>
                <a:solidFill>
                  <a:schemeClr val="tx1"/>
                </a:solidFill>
                <a:latin typeface="+mj-lt"/>
                <a:cs typeface="+mn-cs"/>
              </a:rPr>
              <a:t>Objetivos</a:t>
            </a:r>
          </a:p>
        </p:txBody>
      </p:sp>
      <p:sp>
        <p:nvSpPr>
          <p:cNvPr id="13" name="Título 4">
            <a:extLst>
              <a:ext uri="{FF2B5EF4-FFF2-40B4-BE49-F238E27FC236}">
                <a16:creationId xmlns:a16="http://schemas.microsoft.com/office/drawing/2014/main" id="{9B4643FD-D750-47F1-BC10-0E9F36EECDC6}"/>
              </a:ext>
            </a:extLst>
          </p:cNvPr>
          <p:cNvSpPr txBox="1">
            <a:spLocks/>
          </p:cNvSpPr>
          <p:nvPr/>
        </p:nvSpPr>
        <p:spPr>
          <a:xfrm>
            <a:off x="376237" y="4096973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7976B45D-F19E-418C-9ABF-E73FA52091FB}"/>
              </a:ext>
            </a:extLst>
          </p:cNvPr>
          <p:cNvSpPr/>
          <p:nvPr/>
        </p:nvSpPr>
        <p:spPr>
          <a:xfrm>
            <a:off x="5338743" y="4057115"/>
            <a:ext cx="5905552" cy="2050690"/>
          </a:xfrm>
          <a:prstGeom prst="rect">
            <a:avLst/>
          </a:prstGeom>
          <a:ln w="34925" cmpd="sng">
            <a:solidFill>
              <a:srgbClr val="0C78A8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latin typeface="Calibri"/>
                <a:cs typeface="Calibri"/>
              </a:rPr>
              <a:t>Auxiliar servidores e demais colaboradores na compreensão e adoção de padrões de integridade em suas atividades diárias, por meio da aplicação da Metodologia BASIC/OCDE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3A5BE50F-E192-43A4-B0DC-733DD2A3A20F}"/>
              </a:ext>
            </a:extLst>
          </p:cNvPr>
          <p:cNvSpPr/>
          <p:nvPr/>
        </p:nvSpPr>
        <p:spPr>
          <a:xfrm>
            <a:off x="2304495" y="1384476"/>
            <a:ext cx="3576309" cy="1260345"/>
          </a:xfrm>
          <a:prstGeom prst="rect">
            <a:avLst/>
          </a:prstGeom>
          <a:ln w="34925" cmpd="sng">
            <a:solidFill>
              <a:srgbClr val="0C78A8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latin typeface="Calibri"/>
                <a:cs typeface="Calibri"/>
              </a:rPr>
              <a:t>Disseminar conhecimentos e orientar sobre </a:t>
            </a:r>
            <a:r>
              <a:rPr lang="pt-BR" sz="2400" b="1" dirty="0">
                <a:latin typeface="Calibri"/>
                <a:cs typeface="Calibri"/>
              </a:rPr>
              <a:t>valores</a:t>
            </a:r>
            <a:r>
              <a:rPr lang="pt-BR" sz="2400" dirty="0">
                <a:latin typeface="Calibri"/>
                <a:cs typeface="Calibri"/>
              </a:rPr>
              <a:t>, padrões, condutas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98DF0D0-F3F8-406C-95D9-261CAA4D091D}"/>
              </a:ext>
            </a:extLst>
          </p:cNvPr>
          <p:cNvSpPr/>
          <p:nvPr/>
        </p:nvSpPr>
        <p:spPr>
          <a:xfrm>
            <a:off x="3652530" y="2962219"/>
            <a:ext cx="4786764" cy="942117"/>
          </a:xfrm>
          <a:prstGeom prst="rect">
            <a:avLst/>
          </a:prstGeom>
          <a:ln w="34925" cmpd="sng">
            <a:solidFill>
              <a:srgbClr val="0C78A8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latin typeface="Calibri"/>
                <a:cs typeface="Calibri"/>
              </a:rPr>
              <a:t>Reforçar as condutas </a:t>
            </a:r>
            <a:endParaRPr lang="pt-BR"/>
          </a:p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latin typeface="Calibri"/>
                <a:cs typeface="Calibri"/>
              </a:rPr>
              <a:t>apropriadas</a:t>
            </a:r>
            <a:endParaRPr lang="pt-BR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136F7CBD-23AE-4968-AEF8-C3EEAE97DF15}"/>
              </a:ext>
            </a:extLst>
          </p:cNvPr>
          <p:cNvSpPr/>
          <p:nvPr/>
        </p:nvSpPr>
        <p:spPr>
          <a:xfrm>
            <a:off x="1295571" y="4555216"/>
            <a:ext cx="3274781" cy="865173"/>
          </a:xfrm>
          <a:prstGeom prst="rect">
            <a:avLst/>
          </a:prstGeom>
          <a:ln w="34925" cmpd="sng">
            <a:solidFill>
              <a:srgbClr val="0C78A8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latin typeface="Calibri"/>
                <a:cs typeface="Calibri"/>
              </a:rPr>
              <a:t>Promover uma cultura organizacional aberta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86D834B-EB7B-4059-83EA-09649473A37A}"/>
              </a:ext>
            </a:extLst>
          </p:cNvPr>
          <p:cNvSpPr/>
          <p:nvPr/>
        </p:nvSpPr>
        <p:spPr>
          <a:xfrm>
            <a:off x="6703550" y="994534"/>
            <a:ext cx="4538274" cy="1655518"/>
          </a:xfrm>
          <a:prstGeom prst="rect">
            <a:avLst/>
          </a:prstGeom>
          <a:ln w="34925" cmpd="sng">
            <a:solidFill>
              <a:srgbClr val="0C78A8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latin typeface="Calibri"/>
                <a:cs typeface="Calibri"/>
              </a:rPr>
              <a:t>Auxiliar as unidades organizacionais do Órgão a aprimorarem os processos de trabalho e a tomada de decisão</a:t>
            </a: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2C441D14-D492-4216-9190-20FC6DF68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7823" y="5885574"/>
            <a:ext cx="1756489" cy="878245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04CF68A4-AF95-4644-AC57-0704D178A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992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E7B0BF9-83E9-434F-9129-058E0F43C2CC}"/>
              </a:ext>
            </a:extLst>
          </p:cNvPr>
          <p:cNvSpPr/>
          <p:nvPr/>
        </p:nvSpPr>
        <p:spPr>
          <a:xfrm>
            <a:off x="3135086" y="2140299"/>
            <a:ext cx="1336430" cy="6631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93330D1-F53C-4E54-A7D4-60AD27533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0217" y="5999500"/>
            <a:ext cx="1440000" cy="720000"/>
          </a:xfrm>
          <a:prstGeom prst="rect">
            <a:avLst/>
          </a:prstGeom>
        </p:spPr>
      </p:pic>
      <p:pic>
        <p:nvPicPr>
          <p:cNvPr id="2" name="Imagem 1">
            <a:hlinkClick r:id="rId4"/>
            <a:extLst>
              <a:ext uri="{FF2B5EF4-FFF2-40B4-BE49-F238E27FC236}">
                <a16:creationId xmlns:a16="http://schemas.microsoft.com/office/drawing/2014/main" id="{3585AE23-CED8-4463-935D-A6B7ADBAB6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753" y="3188920"/>
            <a:ext cx="1941716" cy="912299"/>
          </a:xfrm>
          <a:prstGeom prst="rect">
            <a:avLst/>
          </a:prstGeom>
        </p:spPr>
      </p:pic>
      <p:pic>
        <p:nvPicPr>
          <p:cNvPr id="9" name="Imagem 8">
            <a:hlinkClick r:id="rId6"/>
            <a:extLst>
              <a:ext uri="{FF2B5EF4-FFF2-40B4-BE49-F238E27FC236}">
                <a16:creationId xmlns:a16="http://schemas.microsoft.com/office/drawing/2014/main" id="{63DDBA92-8012-41A4-A08B-D71CD13FFB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16667" y="2459208"/>
            <a:ext cx="1733550" cy="2371725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EFA3E0CC-47F6-4EB3-B683-8F3FB369252D}"/>
              </a:ext>
            </a:extLst>
          </p:cNvPr>
          <p:cNvSpPr/>
          <p:nvPr/>
        </p:nvSpPr>
        <p:spPr>
          <a:xfrm>
            <a:off x="1976342" y="6359500"/>
            <a:ext cx="78052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pt-BR" sz="12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Todo o material está disponível em </a:t>
            </a:r>
            <a:r>
              <a:rPr lang="pt-BR" sz="1200" u="sng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8"/>
              </a:rPr>
              <a:t>https://www.gov.br/cgu/pt-br/centrais-de-conteudo/campanhas/integridade-publica</a:t>
            </a:r>
            <a:endParaRPr lang="pt-BR" sz="12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85CA2C84-41F0-4E2F-9912-5CED4593D4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1F1E9B57-F51F-4072-AA24-75C3CDCB7637}"/>
              </a:ext>
            </a:extLst>
          </p:cNvPr>
          <p:cNvSpPr txBox="1"/>
          <p:nvPr/>
        </p:nvSpPr>
        <p:spPr>
          <a:xfrm>
            <a:off x="340487" y="1090286"/>
            <a:ext cx="10289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+mj-lt"/>
              </a:rPr>
              <a:t>1ª Iniciativa: Ações de comunicação sobre temas gerais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B2E1890-B7EE-43AC-8B09-8C44D14CE0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91383" y="1795990"/>
            <a:ext cx="2934819" cy="4054511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4B5DBC8B-93AF-4E06-AC04-5637375F48B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78953" y="1795991"/>
            <a:ext cx="2934820" cy="404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26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E7B0BF9-83E9-434F-9129-058E0F43C2CC}"/>
              </a:ext>
            </a:extLst>
          </p:cNvPr>
          <p:cNvSpPr/>
          <p:nvPr/>
        </p:nvSpPr>
        <p:spPr>
          <a:xfrm>
            <a:off x="3135086" y="2140299"/>
            <a:ext cx="1336430" cy="6631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93330D1-F53C-4E54-A7D4-60AD27533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0217" y="5999500"/>
            <a:ext cx="1440000" cy="7200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85CA2C84-41F0-4E2F-9912-5CED4593D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36D76298-CEE5-4612-9814-A5995041C3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4857" y="1969258"/>
            <a:ext cx="5830060" cy="3767483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A2ADB296-8C30-4A24-99BC-7AAF71580A08}"/>
              </a:ext>
            </a:extLst>
          </p:cNvPr>
          <p:cNvSpPr txBox="1"/>
          <p:nvPr/>
        </p:nvSpPr>
        <p:spPr>
          <a:xfrm>
            <a:off x="541106" y="974627"/>
            <a:ext cx="11354198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pt-BR" sz="3200" dirty="0">
                <a:latin typeface="+mj-lt"/>
              </a:rPr>
              <a:t> 2ª Iniciativa: Levantamento de informações para atuação específica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D7ECE5B-364E-420C-B0D0-58271D79A47E}"/>
              </a:ext>
            </a:extLst>
          </p:cNvPr>
          <p:cNvSpPr txBox="1"/>
          <p:nvPr/>
        </p:nvSpPr>
        <p:spPr>
          <a:xfrm>
            <a:off x="7807932" y="2727889"/>
            <a:ext cx="3884103" cy="20621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3200" dirty="0">
                <a:latin typeface="+mj-lt"/>
              </a:rPr>
              <a:t>CGRI</a:t>
            </a:r>
            <a:endParaRPr lang="pt-BR" sz="3200">
              <a:latin typeface="+mj-lt"/>
              <a:cs typeface="Calibri Ligh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3200" dirty="0">
                <a:latin typeface="+mj-lt"/>
              </a:rPr>
              <a:t>Superintendentes</a:t>
            </a:r>
            <a:endParaRPr lang="pt-BR" sz="3200">
              <a:latin typeface="+mj-lt"/>
              <a:cs typeface="Calibri Ligh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3200" dirty="0">
                <a:latin typeface="+mj-lt"/>
              </a:rPr>
              <a:t>Agentes de riscos e integridade</a:t>
            </a:r>
            <a:endParaRPr lang="pt-BR" sz="3200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520562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E7B0BF9-83E9-434F-9129-058E0F43C2CC}"/>
              </a:ext>
            </a:extLst>
          </p:cNvPr>
          <p:cNvSpPr/>
          <p:nvPr/>
        </p:nvSpPr>
        <p:spPr>
          <a:xfrm>
            <a:off x="3135086" y="2140299"/>
            <a:ext cx="1336430" cy="6631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93330D1-F53C-4E54-A7D4-60AD27533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0217" y="5999500"/>
            <a:ext cx="1440000" cy="7200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85CA2C84-41F0-4E2F-9912-5CED4593D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92438A2B-4504-441D-9B8F-DF91B9DA6BFB}"/>
              </a:ext>
            </a:extLst>
          </p:cNvPr>
          <p:cNvSpPr txBox="1"/>
          <p:nvPr/>
        </p:nvSpPr>
        <p:spPr>
          <a:xfrm>
            <a:off x="340488" y="2581424"/>
            <a:ext cx="54982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pPr algn="ctr"/>
            <a:r>
              <a:rPr lang="pt-BR" dirty="0"/>
              <a:t>3ª Iniciativa: Aplicação da Metodologia BASIC/OCDE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3138EFC-6B1D-4546-B9B0-5605B462B2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9288" y="92279"/>
            <a:ext cx="4946648" cy="6411785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334C5CE7-BC2A-4532-BD05-600DC479A894}"/>
              </a:ext>
            </a:extLst>
          </p:cNvPr>
          <p:cNvSpPr/>
          <p:nvPr/>
        </p:nvSpPr>
        <p:spPr>
          <a:xfrm>
            <a:off x="5598253" y="6461515"/>
            <a:ext cx="6096000" cy="3499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BR" sz="800" i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Fonte: Citado em </a:t>
            </a:r>
            <a:r>
              <a:rPr lang="pt-BR" sz="800" i="1" u="sng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https://www.oecd.org/gov/regulatory-policy/BASIC-Toolkit-web.pdf</a:t>
            </a:r>
            <a:r>
              <a:rPr lang="pt-BR" sz="800" i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 em </a:t>
            </a:r>
            <a:r>
              <a:rPr lang="pt-BR" sz="800" i="1" u="sng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https://www.copenhageneconomics.com/dyn/resources/Publication/publicationPDF/3/243/0/Nudging%20Business%20Policy.pdf</a:t>
            </a:r>
            <a:endParaRPr lang="pt-BR" sz="800" i="1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92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E7B0BF9-83E9-434F-9129-058E0F43C2CC}"/>
              </a:ext>
            </a:extLst>
          </p:cNvPr>
          <p:cNvSpPr/>
          <p:nvPr/>
        </p:nvSpPr>
        <p:spPr>
          <a:xfrm>
            <a:off x="3135086" y="2140299"/>
            <a:ext cx="1336430" cy="6631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93330D1-F53C-4E54-A7D4-60AD27533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0217" y="5999500"/>
            <a:ext cx="1440000" cy="72000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D25FF87-BE58-4657-B323-6E443A426B17}"/>
              </a:ext>
            </a:extLst>
          </p:cNvPr>
          <p:cNvSpPr txBox="1">
            <a:spLocks/>
          </p:cNvSpPr>
          <p:nvPr/>
        </p:nvSpPr>
        <p:spPr>
          <a:xfrm>
            <a:off x="340488" y="882000"/>
            <a:ext cx="769234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>
                <a:solidFill>
                  <a:schemeClr val="tx1"/>
                </a:solidFill>
                <a:latin typeface="+mj-lt"/>
                <a:cs typeface="+mn-cs"/>
              </a:rPr>
              <a:t>Cronograma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85CA2C84-41F0-4E2F-9912-5CED4593D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2528EB1F-05EF-4B62-ADF9-575564A36E67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516" y="875444"/>
            <a:ext cx="8500169" cy="5213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5818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E7B0BF9-83E9-434F-9129-058E0F43C2CC}"/>
              </a:ext>
            </a:extLst>
          </p:cNvPr>
          <p:cNvSpPr/>
          <p:nvPr/>
        </p:nvSpPr>
        <p:spPr>
          <a:xfrm>
            <a:off x="3135086" y="2140299"/>
            <a:ext cx="1336430" cy="6631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93330D1-F53C-4E54-A7D4-60AD27533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0217" y="5999500"/>
            <a:ext cx="1440000" cy="72000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D25FF87-BE58-4657-B323-6E443A426B17}"/>
              </a:ext>
            </a:extLst>
          </p:cNvPr>
          <p:cNvSpPr txBox="1">
            <a:spLocks/>
          </p:cNvSpPr>
          <p:nvPr/>
        </p:nvSpPr>
        <p:spPr>
          <a:xfrm>
            <a:off x="340488" y="882000"/>
            <a:ext cx="7692342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   </a:t>
            </a:r>
            <a:r>
              <a:rPr lang="pt-BR">
                <a:solidFill>
                  <a:schemeClr val="tx1"/>
                </a:solidFill>
                <a:latin typeface="+mj-lt"/>
                <a:cs typeface="+mn-cs"/>
              </a:rPr>
              <a:t>Custos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85CA2C84-41F0-4E2F-9912-5CED4593D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848C2475-725B-4B75-91F6-9D2912F16342}"/>
              </a:ext>
            </a:extLst>
          </p:cNvPr>
          <p:cNvSpPr/>
          <p:nvPr/>
        </p:nvSpPr>
        <p:spPr>
          <a:xfrm>
            <a:off x="682074" y="1534283"/>
            <a:ext cx="11104458" cy="32579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latin typeface="Calibri"/>
                <a:ea typeface="Calibri" panose="020F0502020204030204" pitchFamily="34" charset="0"/>
                <a:cs typeface="Calibri"/>
              </a:rPr>
              <a:t>Estima-se um custo de $10.000,00 para essa Campanha, concentrados na produção de material a ser feita pela ASCOM, conforme Plano Operacional (#830238 e #827037). </a:t>
            </a:r>
            <a:endParaRPr lang="pt-BR" sz="1600" dirty="0"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endParaRPr lang="pt-BR" dirty="0">
              <a:latin typeface="Calibri"/>
              <a:ea typeface="Calibri" panose="020F0502020204030204" pitchFamily="34" charset="0"/>
              <a:cs typeface="Calibri"/>
            </a:endParaRP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latin typeface="Calibri"/>
                <a:ea typeface="Calibri" panose="020F0502020204030204" pitchFamily="34" charset="0"/>
                <a:cs typeface="Calibri"/>
              </a:rPr>
              <a:t>4ª Iniciativa: O acessório de trabalho inicialmente orçado pela DGI em 2019 foi o CADERNO CGU VALORES (SEI 1133817), estando prevista a confecção de 3.000 (três mil) unidades para distribuir aos servidores e demais colaboradores do Órgão. Cada caderno tinha um custo unitário estimado de R$ 33,00 (trinta e três reais), totalizando R$ 99.000,00 (noventa e nove mil reais).</a:t>
            </a:r>
            <a:endParaRPr lang="pt-BR" sz="1600" dirty="0">
              <a:solidFill>
                <a:srgbClr val="FF0000"/>
              </a:solidFill>
              <a:latin typeface="Calibri"/>
              <a:ea typeface="Calibri" panose="020F0502020204030204" pitchFamily="34" charset="0"/>
              <a:cs typeface="Calibri"/>
            </a:endParaRPr>
          </a:p>
          <a:p>
            <a:pPr algn="ct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4000" dirty="0">
                <a:latin typeface="Calibri"/>
                <a:ea typeface="Calibri" panose="020F0502020204030204" pitchFamily="34" charset="0"/>
                <a:cs typeface="Calibri"/>
              </a:rPr>
              <a:t> </a:t>
            </a:r>
            <a:r>
              <a:rPr lang="pt-BR" sz="4000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ACEITAMOS SUGESTÕES DOS SUPERINTENDENTES!</a:t>
            </a:r>
            <a:endParaRPr lang="pt-BR" sz="4000" dirty="0">
              <a:solidFill>
                <a:srgbClr val="FF0000"/>
              </a:solidFill>
              <a:effectLst/>
              <a:latin typeface="Calibri"/>
              <a:ea typeface="Calibri" panose="020F0502020204030204" pitchFamily="34" charset="0"/>
              <a:cs typeface="Calibri"/>
            </a:endParaRPr>
          </a:p>
        </p:txBody>
      </p:sp>
      <p:pic>
        <p:nvPicPr>
          <p:cNvPr id="9" name="Imagem 8">
            <a:hlinkClick r:id="rId5"/>
            <a:extLst>
              <a:ext uri="{FF2B5EF4-FFF2-40B4-BE49-F238E27FC236}">
                <a16:creationId xmlns:a16="http://schemas.microsoft.com/office/drawing/2014/main" id="{BD1EA6F6-E3BE-4397-A112-33F1C826FC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6453" y="4907239"/>
            <a:ext cx="3367630" cy="139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321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E465DB345C3DD4EAF4B67B8D324887D" ma:contentTypeVersion="12" ma:contentTypeDescription="Crie um novo documento." ma:contentTypeScope="" ma:versionID="021ea6a3658385b752c86bf884256fb8">
  <xsd:schema xmlns:xsd="http://www.w3.org/2001/XMLSchema" xmlns:xs="http://www.w3.org/2001/XMLSchema" xmlns:p="http://schemas.microsoft.com/office/2006/metadata/properties" xmlns:ns2="93d72014-7836-4b73-8639-3bf39feb55bb" xmlns:ns3="67d0ff93-9992-4754-ba7a-dbbf76807a01" targetNamespace="http://schemas.microsoft.com/office/2006/metadata/properties" ma:root="true" ma:fieldsID="f2a92a67b569ee7576bc0d03f771dccb" ns2:_="" ns3:_="">
    <xsd:import namespace="93d72014-7836-4b73-8639-3bf39feb55bb"/>
    <xsd:import namespace="67d0ff93-9992-4754-ba7a-dbbf76807a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2014-7836-4b73-8639-3bf39feb55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0ff93-9992-4754-ba7a-dbbf76807a0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CFB9B1-7C01-4F2A-874C-11D5FA47E5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d72014-7836-4b73-8639-3bf39feb55bb"/>
    <ds:schemaRef ds:uri="67d0ff93-9992-4754-ba7a-dbbf76807a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786AB3-A3D0-4162-ACF9-74598D14EE01}">
  <ds:schemaRefs>
    <ds:schemaRef ds:uri="93d72014-7836-4b73-8639-3bf39feb55bb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67d0ff93-9992-4754-ba7a-dbbf76807a0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FA8802B-AFDE-4929-A554-EEB942F2A2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440</Words>
  <Application>Microsoft Office PowerPoint</Application>
  <PresentationFormat>Widescreen</PresentationFormat>
  <Paragraphs>57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Liliane de Paiva Nascimento</cp:lastModifiedBy>
  <cp:revision>1</cp:revision>
  <dcterms:created xsi:type="dcterms:W3CDTF">2017-06-05T18:09:13Z</dcterms:created>
  <dcterms:modified xsi:type="dcterms:W3CDTF">2020-10-07T03:35:01Z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0x0101001E465DB345C3DD4EAF4B67B8D324887D</vt:lpwstr>
  </property>
</Properties>
</file>