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9" r:id="rId3"/>
    <p:sldId id="308" r:id="rId4"/>
    <p:sldId id="344" r:id="rId5"/>
    <p:sldId id="261" r:id="rId6"/>
    <p:sldId id="310" r:id="rId7"/>
    <p:sldId id="348" r:id="rId8"/>
    <p:sldId id="273" r:id="rId9"/>
    <p:sldId id="275" r:id="rId10"/>
    <p:sldId id="337" r:id="rId11"/>
    <p:sldId id="262" r:id="rId12"/>
    <p:sldId id="313" r:id="rId13"/>
    <p:sldId id="345" r:id="rId14"/>
    <p:sldId id="265" r:id="rId15"/>
    <p:sldId id="266" r:id="rId16"/>
    <p:sldId id="267" r:id="rId17"/>
    <p:sldId id="268" r:id="rId18"/>
    <p:sldId id="341" r:id="rId19"/>
    <p:sldId id="316" r:id="rId20"/>
    <p:sldId id="27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14" r:id="rId30"/>
    <p:sldId id="279" r:id="rId31"/>
    <p:sldId id="346" r:id="rId32"/>
    <p:sldId id="277" r:id="rId33"/>
    <p:sldId id="284" r:id="rId34"/>
    <p:sldId id="288" r:id="rId35"/>
    <p:sldId id="347" r:id="rId36"/>
    <p:sldId id="306" r:id="rId3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7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guilhermegf\AppData\Local\Microsoft\Windows\Temporary%20Internet%20Files\Content.Outlook\33E1RDVU\C&#243;pia%20de%20GRAFICO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'[Cópia de GRAFICOS.xlsx]Planilha1'!$F$44</c:f>
              <c:strCache>
                <c:ptCount val="1"/>
                <c:pt idx="0">
                  <c:v>Empresas que solicitaram acesso</c:v>
                </c:pt>
              </c:strCache>
            </c:strRef>
          </c:tx>
          <c:spPr>
            <a:solidFill>
              <a:schemeClr val="accent6">
                <a:shade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GRAFICOS.xlsx]Planilha1'!$H$44:$J$44</c:f>
              <c:numCache>
                <c:formatCode>General</c:formatCode>
                <c:ptCount val="3"/>
                <c:pt idx="0">
                  <c:v>97</c:v>
                </c:pt>
                <c:pt idx="1">
                  <c:v>195</c:v>
                </c:pt>
                <c:pt idx="2">
                  <c:v>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9-4DC5-9737-9DFBC5451CFA}"/>
            </c:ext>
          </c:extLst>
        </c:ser>
        <c:ser>
          <c:idx val="1"/>
          <c:order val="1"/>
          <c:tx>
            <c:strRef>
              <c:f>'[Cópia de GRAFICOS.xlsx]Planilha1'!$F$45</c:f>
              <c:strCache>
                <c:ptCount val="1"/>
                <c:pt idx="0">
                  <c:v>Empresas que finalizaram o questionário</c:v>
                </c:pt>
              </c:strCache>
            </c:strRef>
          </c:tx>
          <c:spPr>
            <a:solidFill>
              <a:schemeClr val="accent6">
                <a:shade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GRAFICOS.xlsx]Planilha1'!$H$45:$J$45</c:f>
              <c:numCache>
                <c:formatCode>General</c:formatCode>
                <c:ptCount val="3"/>
                <c:pt idx="0">
                  <c:v>56</c:v>
                </c:pt>
                <c:pt idx="1">
                  <c:v>91</c:v>
                </c:pt>
                <c:pt idx="2">
                  <c:v>198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9-4DC5-9737-9DFBC5451CFA}"/>
            </c:ext>
          </c:extLst>
        </c:ser>
        <c:ser>
          <c:idx val="2"/>
          <c:order val="2"/>
          <c:tx>
            <c:strRef>
              <c:f>'[Cópia de GRAFICOS.xlsx]Planilha1'!$F$46</c:f>
              <c:strCache>
                <c:ptCount val="1"/>
                <c:pt idx="0">
                  <c:v>Empresas avaliadas</c:v>
                </c:pt>
              </c:strCache>
            </c:strRef>
          </c:tx>
          <c:spPr>
            <a:solidFill>
              <a:schemeClr val="accent6">
                <a:tint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GRAFICOS.xlsx]Planilha1'!$H$46:$J$46</c:f>
              <c:numCache>
                <c:formatCode>General</c:formatCode>
                <c:ptCount val="3"/>
                <c:pt idx="0">
                  <c:v>33</c:v>
                </c:pt>
                <c:pt idx="1">
                  <c:v>74</c:v>
                </c:pt>
                <c:pt idx="2">
                  <c:v>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9-4DC5-9737-9DFBC5451CFA}"/>
            </c:ext>
          </c:extLst>
        </c:ser>
        <c:ser>
          <c:idx val="3"/>
          <c:order val="3"/>
          <c:tx>
            <c:strRef>
              <c:f>'[Cópia de GRAFICOS.xlsx]Planilha1'!$F$47</c:f>
              <c:strCache>
                <c:ptCount val="1"/>
                <c:pt idx="0">
                  <c:v>Empresas aprovadas</c:v>
                </c:pt>
              </c:strCache>
            </c:strRef>
          </c:tx>
          <c:spPr>
            <a:solidFill>
              <a:schemeClr val="accent6">
                <a:tint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rgbClr val="00942D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GRAFICOS.xlsx]Planilha1'!$H$47:$J$47</c:f>
              <c:numCache>
                <c:formatCode>General</c:formatCode>
                <c:ptCount val="3"/>
                <c:pt idx="0">
                  <c:v>19</c:v>
                </c:pt>
                <c:pt idx="1">
                  <c:v>25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9-4DC5-9737-9DFBC5451C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402000592"/>
        <c:axId val="-474352480"/>
      </c:barChart>
      <c:catAx>
        <c:axId val="-402000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474352480"/>
        <c:crosses val="autoZero"/>
        <c:auto val="1"/>
        <c:lblAlgn val="ctr"/>
        <c:lblOffset val="100"/>
        <c:noMultiLvlLbl val="0"/>
      </c:catAx>
      <c:valAx>
        <c:axId val="-474352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402000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11D360-09B6-E148-9331-9D2C9D64349B}" type="doc">
      <dgm:prSet loTypeId="urn:microsoft.com/office/officeart/2005/8/layout/gear1" loCatId="" qsTypeId="urn:microsoft.com/office/officeart/2005/8/quickstyle/simple4" qsCatId="simple" csTypeId="urn:microsoft.com/office/officeart/2005/8/colors/accent1_2" csCatId="accent1" phldr="1"/>
      <dgm:spPr/>
    </dgm:pt>
    <dgm:pt modelId="{77795F47-D73B-8C42-9EA7-7245F8F253ED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Prevenir</a:t>
          </a:r>
        </a:p>
      </dgm:t>
    </dgm:pt>
    <dgm:pt modelId="{65F71C13-4CDE-1643-AD3D-859D7ABBB081}" type="parTrans" cxnId="{A9369DFB-0FFD-414F-85D8-F488DD77BD97}">
      <dgm:prSet/>
      <dgm:spPr/>
      <dgm:t>
        <a:bodyPr/>
        <a:lstStyle/>
        <a:p>
          <a:endParaRPr lang="pt-BR"/>
        </a:p>
      </dgm:t>
    </dgm:pt>
    <dgm:pt modelId="{02A5155D-F882-F141-8322-3FDFC3658983}" type="sibTrans" cxnId="{A9369DFB-0FFD-414F-85D8-F488DD77BD97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pt-BR"/>
        </a:p>
      </dgm:t>
    </dgm:pt>
    <dgm:pt modelId="{16EFBFAB-50BB-644D-8574-099DA4123BD8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Detectar</a:t>
          </a:r>
        </a:p>
      </dgm:t>
    </dgm:pt>
    <dgm:pt modelId="{C2374B79-BAB7-B44E-8F61-93B3489C474F}" type="parTrans" cxnId="{9629E5B8-42AD-CC4B-91C3-2166029FEE23}">
      <dgm:prSet/>
      <dgm:spPr/>
      <dgm:t>
        <a:bodyPr/>
        <a:lstStyle/>
        <a:p>
          <a:endParaRPr lang="pt-BR"/>
        </a:p>
      </dgm:t>
    </dgm:pt>
    <dgm:pt modelId="{BF55D0D8-96FF-774E-8445-AAE062CF9AF5}" type="sibTrans" cxnId="{9629E5B8-42AD-CC4B-91C3-2166029FEE23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pt-BR"/>
        </a:p>
      </dgm:t>
    </dgm:pt>
    <dgm:pt modelId="{F64BCCD4-254D-D94B-8DA9-20429FE7DAFC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Sancionar</a:t>
          </a:r>
        </a:p>
      </dgm:t>
    </dgm:pt>
    <dgm:pt modelId="{18A17F32-D08B-7348-941A-62E9A2F518EB}" type="parTrans" cxnId="{564CD58D-6649-144F-8780-8565AAA9DE40}">
      <dgm:prSet/>
      <dgm:spPr/>
      <dgm:t>
        <a:bodyPr/>
        <a:lstStyle/>
        <a:p>
          <a:endParaRPr lang="pt-BR"/>
        </a:p>
      </dgm:t>
    </dgm:pt>
    <dgm:pt modelId="{B8084714-143F-0B4F-9C8C-51BB59199FE9}" type="sibTrans" cxnId="{564CD58D-6649-144F-8780-8565AAA9DE40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pt-BR"/>
        </a:p>
      </dgm:t>
    </dgm:pt>
    <dgm:pt modelId="{DA3558FA-21C1-214E-9DE4-C172F061CA9C}" type="pres">
      <dgm:prSet presAssocID="{AE11D360-09B6-E148-9331-9D2C9D64349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7BBA882-8F79-AC4A-9459-70104333C0DC}" type="pres">
      <dgm:prSet presAssocID="{77795F47-D73B-8C42-9EA7-7245F8F253ED}" presName="gear1" presStyleLbl="node1" presStyleIdx="0" presStyleCnt="3">
        <dgm:presLayoutVars>
          <dgm:chMax val="1"/>
          <dgm:bulletEnabled val="1"/>
        </dgm:presLayoutVars>
      </dgm:prSet>
      <dgm:spPr/>
    </dgm:pt>
    <dgm:pt modelId="{97132C48-499E-7942-A91C-89336CC61479}" type="pres">
      <dgm:prSet presAssocID="{77795F47-D73B-8C42-9EA7-7245F8F253ED}" presName="gear1srcNode" presStyleLbl="node1" presStyleIdx="0" presStyleCnt="3"/>
      <dgm:spPr/>
    </dgm:pt>
    <dgm:pt modelId="{C1364155-8141-B047-AD3D-BE912DE5C4A5}" type="pres">
      <dgm:prSet presAssocID="{77795F47-D73B-8C42-9EA7-7245F8F253ED}" presName="gear1dstNode" presStyleLbl="node1" presStyleIdx="0" presStyleCnt="3"/>
      <dgm:spPr/>
    </dgm:pt>
    <dgm:pt modelId="{D892A054-80C1-2349-893A-7F3ACC46EA95}" type="pres">
      <dgm:prSet presAssocID="{16EFBFAB-50BB-644D-8574-099DA4123BD8}" presName="gear2" presStyleLbl="node1" presStyleIdx="1" presStyleCnt="3">
        <dgm:presLayoutVars>
          <dgm:chMax val="1"/>
          <dgm:bulletEnabled val="1"/>
        </dgm:presLayoutVars>
      </dgm:prSet>
      <dgm:spPr/>
    </dgm:pt>
    <dgm:pt modelId="{197BA688-6A3D-E040-94D2-189200893D18}" type="pres">
      <dgm:prSet presAssocID="{16EFBFAB-50BB-644D-8574-099DA4123BD8}" presName="gear2srcNode" presStyleLbl="node1" presStyleIdx="1" presStyleCnt="3"/>
      <dgm:spPr/>
    </dgm:pt>
    <dgm:pt modelId="{9FA0066E-41B5-A24D-982E-C06051D1FD04}" type="pres">
      <dgm:prSet presAssocID="{16EFBFAB-50BB-644D-8574-099DA4123BD8}" presName="gear2dstNode" presStyleLbl="node1" presStyleIdx="1" presStyleCnt="3"/>
      <dgm:spPr/>
    </dgm:pt>
    <dgm:pt modelId="{F22890AC-F530-6042-B71C-CC7D71C10FE0}" type="pres">
      <dgm:prSet presAssocID="{F64BCCD4-254D-D94B-8DA9-20429FE7DAFC}" presName="gear3" presStyleLbl="node1" presStyleIdx="2" presStyleCnt="3"/>
      <dgm:spPr/>
    </dgm:pt>
    <dgm:pt modelId="{11243C98-D9AE-6043-9E5D-45F0DD8CC4AD}" type="pres">
      <dgm:prSet presAssocID="{F64BCCD4-254D-D94B-8DA9-20429FE7DAFC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507ACF4-0032-FA49-B012-A63C8C1F124A}" type="pres">
      <dgm:prSet presAssocID="{F64BCCD4-254D-D94B-8DA9-20429FE7DAFC}" presName="gear3srcNode" presStyleLbl="node1" presStyleIdx="2" presStyleCnt="3"/>
      <dgm:spPr/>
    </dgm:pt>
    <dgm:pt modelId="{B4FAB196-702C-F545-B250-771874E8BE45}" type="pres">
      <dgm:prSet presAssocID="{F64BCCD4-254D-D94B-8DA9-20429FE7DAFC}" presName="gear3dstNode" presStyleLbl="node1" presStyleIdx="2" presStyleCnt="3"/>
      <dgm:spPr/>
    </dgm:pt>
    <dgm:pt modelId="{1B71BB54-F809-7A4C-9CBC-C3A742B4EDF6}" type="pres">
      <dgm:prSet presAssocID="{02A5155D-F882-F141-8322-3FDFC3658983}" presName="connector1" presStyleLbl="sibTrans2D1" presStyleIdx="0" presStyleCnt="3"/>
      <dgm:spPr/>
    </dgm:pt>
    <dgm:pt modelId="{F1D8B1A2-7003-034C-B516-9769A378D6BF}" type="pres">
      <dgm:prSet presAssocID="{BF55D0D8-96FF-774E-8445-AAE062CF9AF5}" presName="connector2" presStyleLbl="sibTrans2D1" presStyleIdx="1" presStyleCnt="3"/>
      <dgm:spPr/>
    </dgm:pt>
    <dgm:pt modelId="{EF69F0A8-D828-7949-83C8-1F0218E28EB1}" type="pres">
      <dgm:prSet presAssocID="{B8084714-143F-0B4F-9C8C-51BB59199FE9}" presName="connector3" presStyleLbl="sibTrans2D1" presStyleIdx="2" presStyleCnt="3"/>
      <dgm:spPr/>
    </dgm:pt>
  </dgm:ptLst>
  <dgm:cxnLst>
    <dgm:cxn modelId="{D6277E05-09C5-BE4F-9BF5-10EFCF0AB360}" type="presOf" srcId="{77795F47-D73B-8C42-9EA7-7245F8F253ED}" destId="{C1364155-8141-B047-AD3D-BE912DE5C4A5}" srcOrd="2" destOrd="0" presId="urn:microsoft.com/office/officeart/2005/8/layout/gear1"/>
    <dgm:cxn modelId="{4854971E-A35E-724D-A93C-AD0D8678412B}" type="presOf" srcId="{77795F47-D73B-8C42-9EA7-7245F8F253ED}" destId="{97132C48-499E-7942-A91C-89336CC61479}" srcOrd="1" destOrd="0" presId="urn:microsoft.com/office/officeart/2005/8/layout/gear1"/>
    <dgm:cxn modelId="{37D28C24-E144-7C43-A9E5-B0D771E0D20E}" type="presOf" srcId="{02A5155D-F882-F141-8322-3FDFC3658983}" destId="{1B71BB54-F809-7A4C-9CBC-C3A742B4EDF6}" srcOrd="0" destOrd="0" presId="urn:microsoft.com/office/officeart/2005/8/layout/gear1"/>
    <dgm:cxn modelId="{45C66E28-ADC3-E14B-8CF2-F00859C8D377}" type="presOf" srcId="{16EFBFAB-50BB-644D-8574-099DA4123BD8}" destId="{197BA688-6A3D-E040-94D2-189200893D18}" srcOrd="1" destOrd="0" presId="urn:microsoft.com/office/officeart/2005/8/layout/gear1"/>
    <dgm:cxn modelId="{B91B5A42-818A-6546-93C9-045218B8695D}" type="presOf" srcId="{F64BCCD4-254D-D94B-8DA9-20429FE7DAFC}" destId="{9507ACF4-0032-FA49-B012-A63C8C1F124A}" srcOrd="2" destOrd="0" presId="urn:microsoft.com/office/officeart/2005/8/layout/gear1"/>
    <dgm:cxn modelId="{D900864F-0CD6-8F4E-892B-29ED823558F3}" type="presOf" srcId="{16EFBFAB-50BB-644D-8574-099DA4123BD8}" destId="{9FA0066E-41B5-A24D-982E-C06051D1FD04}" srcOrd="2" destOrd="0" presId="urn:microsoft.com/office/officeart/2005/8/layout/gear1"/>
    <dgm:cxn modelId="{238CCB76-6F35-2445-A6A4-456C5442C66A}" type="presOf" srcId="{16EFBFAB-50BB-644D-8574-099DA4123BD8}" destId="{D892A054-80C1-2349-893A-7F3ACC46EA95}" srcOrd="0" destOrd="0" presId="urn:microsoft.com/office/officeart/2005/8/layout/gear1"/>
    <dgm:cxn modelId="{3DB0208B-EF90-5B47-B5EA-B36F29753D00}" type="presOf" srcId="{77795F47-D73B-8C42-9EA7-7245F8F253ED}" destId="{87BBA882-8F79-AC4A-9459-70104333C0DC}" srcOrd="0" destOrd="0" presId="urn:microsoft.com/office/officeart/2005/8/layout/gear1"/>
    <dgm:cxn modelId="{564CD58D-6649-144F-8780-8565AAA9DE40}" srcId="{AE11D360-09B6-E148-9331-9D2C9D64349B}" destId="{F64BCCD4-254D-D94B-8DA9-20429FE7DAFC}" srcOrd="2" destOrd="0" parTransId="{18A17F32-D08B-7348-941A-62E9A2F518EB}" sibTransId="{B8084714-143F-0B4F-9C8C-51BB59199FE9}"/>
    <dgm:cxn modelId="{90C03790-C056-EF4B-8B9F-8E2CE4726AB4}" type="presOf" srcId="{BF55D0D8-96FF-774E-8445-AAE062CF9AF5}" destId="{F1D8B1A2-7003-034C-B516-9769A378D6BF}" srcOrd="0" destOrd="0" presId="urn:microsoft.com/office/officeart/2005/8/layout/gear1"/>
    <dgm:cxn modelId="{6B6C1C9B-E8F2-B84A-8008-256194618873}" type="presOf" srcId="{F64BCCD4-254D-D94B-8DA9-20429FE7DAFC}" destId="{11243C98-D9AE-6043-9E5D-45F0DD8CC4AD}" srcOrd="1" destOrd="0" presId="urn:microsoft.com/office/officeart/2005/8/layout/gear1"/>
    <dgm:cxn modelId="{52A0C5B0-05E6-B246-AF8A-E70043CC1DF1}" type="presOf" srcId="{F64BCCD4-254D-D94B-8DA9-20429FE7DAFC}" destId="{F22890AC-F530-6042-B71C-CC7D71C10FE0}" srcOrd="0" destOrd="0" presId="urn:microsoft.com/office/officeart/2005/8/layout/gear1"/>
    <dgm:cxn modelId="{9629E5B8-42AD-CC4B-91C3-2166029FEE23}" srcId="{AE11D360-09B6-E148-9331-9D2C9D64349B}" destId="{16EFBFAB-50BB-644D-8574-099DA4123BD8}" srcOrd="1" destOrd="0" parTransId="{C2374B79-BAB7-B44E-8F61-93B3489C474F}" sibTransId="{BF55D0D8-96FF-774E-8445-AAE062CF9AF5}"/>
    <dgm:cxn modelId="{A00070EC-273D-CC4F-90C1-6CAEB8E77518}" type="presOf" srcId="{F64BCCD4-254D-D94B-8DA9-20429FE7DAFC}" destId="{B4FAB196-702C-F545-B250-771874E8BE45}" srcOrd="3" destOrd="0" presId="urn:microsoft.com/office/officeart/2005/8/layout/gear1"/>
    <dgm:cxn modelId="{EDBF37F4-3666-6542-A1F3-7323CA9116D8}" type="presOf" srcId="{B8084714-143F-0B4F-9C8C-51BB59199FE9}" destId="{EF69F0A8-D828-7949-83C8-1F0218E28EB1}" srcOrd="0" destOrd="0" presId="urn:microsoft.com/office/officeart/2005/8/layout/gear1"/>
    <dgm:cxn modelId="{A9369DFB-0FFD-414F-85D8-F488DD77BD97}" srcId="{AE11D360-09B6-E148-9331-9D2C9D64349B}" destId="{77795F47-D73B-8C42-9EA7-7245F8F253ED}" srcOrd="0" destOrd="0" parTransId="{65F71C13-4CDE-1643-AD3D-859D7ABBB081}" sibTransId="{02A5155D-F882-F141-8322-3FDFC3658983}"/>
    <dgm:cxn modelId="{B28D62FE-9614-6C4C-8B81-76F2CD5FAA82}" type="presOf" srcId="{AE11D360-09B6-E148-9331-9D2C9D64349B}" destId="{DA3558FA-21C1-214E-9DE4-C172F061CA9C}" srcOrd="0" destOrd="0" presId="urn:microsoft.com/office/officeart/2005/8/layout/gear1"/>
    <dgm:cxn modelId="{C71AB500-BD7C-774E-8F27-75094DE9A4E3}" type="presParOf" srcId="{DA3558FA-21C1-214E-9DE4-C172F061CA9C}" destId="{87BBA882-8F79-AC4A-9459-70104333C0DC}" srcOrd="0" destOrd="0" presId="urn:microsoft.com/office/officeart/2005/8/layout/gear1"/>
    <dgm:cxn modelId="{5D4A7848-A863-2844-AE92-3101CBB9FE74}" type="presParOf" srcId="{DA3558FA-21C1-214E-9DE4-C172F061CA9C}" destId="{97132C48-499E-7942-A91C-89336CC61479}" srcOrd="1" destOrd="0" presId="urn:microsoft.com/office/officeart/2005/8/layout/gear1"/>
    <dgm:cxn modelId="{29950EDE-7C6C-8B4C-A6FD-E518D974C371}" type="presParOf" srcId="{DA3558FA-21C1-214E-9DE4-C172F061CA9C}" destId="{C1364155-8141-B047-AD3D-BE912DE5C4A5}" srcOrd="2" destOrd="0" presId="urn:microsoft.com/office/officeart/2005/8/layout/gear1"/>
    <dgm:cxn modelId="{CE1FA3E0-65C0-9449-AA34-07AE5194347A}" type="presParOf" srcId="{DA3558FA-21C1-214E-9DE4-C172F061CA9C}" destId="{D892A054-80C1-2349-893A-7F3ACC46EA95}" srcOrd="3" destOrd="0" presId="urn:microsoft.com/office/officeart/2005/8/layout/gear1"/>
    <dgm:cxn modelId="{B51A891D-BDF2-7448-86B7-17D3AE1DB8A7}" type="presParOf" srcId="{DA3558FA-21C1-214E-9DE4-C172F061CA9C}" destId="{197BA688-6A3D-E040-94D2-189200893D18}" srcOrd="4" destOrd="0" presId="urn:microsoft.com/office/officeart/2005/8/layout/gear1"/>
    <dgm:cxn modelId="{1E64416B-1EF9-1942-85F1-211C6BCE76D3}" type="presParOf" srcId="{DA3558FA-21C1-214E-9DE4-C172F061CA9C}" destId="{9FA0066E-41B5-A24D-982E-C06051D1FD04}" srcOrd="5" destOrd="0" presId="urn:microsoft.com/office/officeart/2005/8/layout/gear1"/>
    <dgm:cxn modelId="{E8215899-0747-B84E-93D9-E84E47737E03}" type="presParOf" srcId="{DA3558FA-21C1-214E-9DE4-C172F061CA9C}" destId="{F22890AC-F530-6042-B71C-CC7D71C10FE0}" srcOrd="6" destOrd="0" presId="urn:microsoft.com/office/officeart/2005/8/layout/gear1"/>
    <dgm:cxn modelId="{2D8D32A4-FFC5-4640-BF7C-BB8393517162}" type="presParOf" srcId="{DA3558FA-21C1-214E-9DE4-C172F061CA9C}" destId="{11243C98-D9AE-6043-9E5D-45F0DD8CC4AD}" srcOrd="7" destOrd="0" presId="urn:microsoft.com/office/officeart/2005/8/layout/gear1"/>
    <dgm:cxn modelId="{8CE7628D-BA53-3246-BBA5-1BF8D4F7A073}" type="presParOf" srcId="{DA3558FA-21C1-214E-9DE4-C172F061CA9C}" destId="{9507ACF4-0032-FA49-B012-A63C8C1F124A}" srcOrd="8" destOrd="0" presId="urn:microsoft.com/office/officeart/2005/8/layout/gear1"/>
    <dgm:cxn modelId="{0085D895-8400-5F4E-9D7B-40CCF827EDC2}" type="presParOf" srcId="{DA3558FA-21C1-214E-9DE4-C172F061CA9C}" destId="{B4FAB196-702C-F545-B250-771874E8BE45}" srcOrd="9" destOrd="0" presId="urn:microsoft.com/office/officeart/2005/8/layout/gear1"/>
    <dgm:cxn modelId="{264F4FC5-23AE-0145-BF8E-29CF0E5A4275}" type="presParOf" srcId="{DA3558FA-21C1-214E-9DE4-C172F061CA9C}" destId="{1B71BB54-F809-7A4C-9CBC-C3A742B4EDF6}" srcOrd="10" destOrd="0" presId="urn:microsoft.com/office/officeart/2005/8/layout/gear1"/>
    <dgm:cxn modelId="{9326E798-3D63-F145-A76F-34EDD1E07910}" type="presParOf" srcId="{DA3558FA-21C1-214E-9DE4-C172F061CA9C}" destId="{F1D8B1A2-7003-034C-B516-9769A378D6BF}" srcOrd="11" destOrd="0" presId="urn:microsoft.com/office/officeart/2005/8/layout/gear1"/>
    <dgm:cxn modelId="{2273FAEA-16A9-2E41-BA58-E261C01B3665}" type="presParOf" srcId="{DA3558FA-21C1-214E-9DE4-C172F061CA9C}" destId="{EF69F0A8-D828-7949-83C8-1F0218E28EB1}" srcOrd="12" destOrd="0" presId="urn:microsoft.com/office/officeart/2005/8/layout/gear1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BA882-8F79-AC4A-9459-70104333C0DC}">
      <dsp:nvSpPr>
        <dsp:cNvPr id="0" name=""/>
        <dsp:cNvSpPr/>
      </dsp:nvSpPr>
      <dsp:spPr>
        <a:xfrm>
          <a:off x="3842479" y="2584463"/>
          <a:ext cx="3158789" cy="3158789"/>
        </a:xfrm>
        <a:prstGeom prst="gear9">
          <a:avLst/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b="1" kern="1200" dirty="0">
              <a:solidFill>
                <a:schemeClr val="bg1"/>
              </a:solidFill>
            </a:rPr>
            <a:t>Prevenir</a:t>
          </a:r>
        </a:p>
      </dsp:txBody>
      <dsp:txXfrm>
        <a:off x="4477536" y="3324394"/>
        <a:ext cx="1888675" cy="1623683"/>
      </dsp:txXfrm>
    </dsp:sp>
    <dsp:sp modelId="{D892A054-80C1-2349-893A-7F3ACC46EA95}">
      <dsp:nvSpPr>
        <dsp:cNvPr id="0" name=""/>
        <dsp:cNvSpPr/>
      </dsp:nvSpPr>
      <dsp:spPr>
        <a:xfrm>
          <a:off x="2004638" y="1837840"/>
          <a:ext cx="2297301" cy="2297301"/>
        </a:xfrm>
        <a:prstGeom prst="gear6">
          <a:avLst/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b="1" kern="1200" dirty="0">
              <a:solidFill>
                <a:schemeClr val="bg1"/>
              </a:solidFill>
            </a:rPr>
            <a:t>Detectar</a:t>
          </a:r>
        </a:p>
      </dsp:txBody>
      <dsp:txXfrm>
        <a:off x="2582990" y="2419688"/>
        <a:ext cx="1140597" cy="1133605"/>
      </dsp:txXfrm>
    </dsp:sp>
    <dsp:sp modelId="{F22890AC-F530-6042-B71C-CC7D71C10FE0}">
      <dsp:nvSpPr>
        <dsp:cNvPr id="0" name=""/>
        <dsp:cNvSpPr/>
      </dsp:nvSpPr>
      <dsp:spPr>
        <a:xfrm rot="20700000">
          <a:off x="3291361" y="252937"/>
          <a:ext cx="2250886" cy="2250886"/>
        </a:xfrm>
        <a:prstGeom prst="gear6">
          <a:avLst/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b="1" kern="1200" dirty="0">
              <a:solidFill>
                <a:schemeClr val="bg1"/>
              </a:solidFill>
            </a:rPr>
            <a:t>Sancionar</a:t>
          </a:r>
        </a:p>
      </dsp:txBody>
      <dsp:txXfrm rot="-20700000">
        <a:off x="3785046" y="746622"/>
        <a:ext cx="1263515" cy="1263515"/>
      </dsp:txXfrm>
    </dsp:sp>
    <dsp:sp modelId="{1B71BB54-F809-7A4C-9CBC-C3A742B4EDF6}">
      <dsp:nvSpPr>
        <dsp:cNvPr id="0" name=""/>
        <dsp:cNvSpPr/>
      </dsp:nvSpPr>
      <dsp:spPr>
        <a:xfrm>
          <a:off x="3616956" y="2097865"/>
          <a:ext cx="4043250" cy="4043250"/>
        </a:xfrm>
        <a:prstGeom prst="circularArrow">
          <a:avLst>
            <a:gd name="adj1" fmla="val 4688"/>
            <a:gd name="adj2" fmla="val 299029"/>
            <a:gd name="adj3" fmla="val 2543918"/>
            <a:gd name="adj4" fmla="val 15802736"/>
            <a:gd name="adj5" fmla="val 5469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D8B1A2-7003-034C-B516-9769A378D6BF}">
      <dsp:nvSpPr>
        <dsp:cNvPr id="0" name=""/>
        <dsp:cNvSpPr/>
      </dsp:nvSpPr>
      <dsp:spPr>
        <a:xfrm>
          <a:off x="1597790" y="1322887"/>
          <a:ext cx="2937673" cy="293767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69F0A8-D828-7949-83C8-1F0218E28EB1}">
      <dsp:nvSpPr>
        <dsp:cNvPr id="0" name=""/>
        <dsp:cNvSpPr/>
      </dsp:nvSpPr>
      <dsp:spPr>
        <a:xfrm>
          <a:off x="2770708" y="-246738"/>
          <a:ext cx="3167404" cy="316740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B56BD-D909-B246-A94B-5C0B28D7D78D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0A56A-8D60-AE49-A9B2-A440E3AB7B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2254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16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13/08/2018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3" Type="http://schemas.openxmlformats.org/officeDocument/2006/relationships/diagramLayout" Target="../diagrams/layout1.xml"/><Relationship Id="rId7" Type="http://schemas.openxmlformats.org/officeDocument/2006/relationships/image" Target="../media/image3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tif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microsoft.com/office/2007/relationships/hdphoto" Target="../media/hdphoto2.wdp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gm.agenda@cgu.gov.br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tmp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205484" y="990950"/>
            <a:ext cx="11691088" cy="569239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            </a:t>
            </a:r>
            <a:r>
              <a:rPr lang="pt-BR" sz="4000" b="1" u="sng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Lançamento do estudo Integridade e Empresas no Brasil</a:t>
            </a:r>
          </a:p>
          <a:p>
            <a:endParaRPr lang="pt-BR" sz="36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endParaRPr lang="pt-BR" sz="36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r>
              <a:rPr lang="pt-BR" sz="3600" b="1" i="1" dirty="0">
                <a:solidFill>
                  <a:schemeClr val="bg2">
                    <a:lumMod val="10000"/>
                  </a:schemeClr>
                </a:solidFill>
                <a:latin typeface="Calibri Light" panose="020F0302020204030204" pitchFamily="34" charset="0"/>
              </a:rPr>
              <a:t>   </a:t>
            </a:r>
          </a:p>
          <a:p>
            <a:pPr algn="ctr"/>
            <a:endParaRPr lang="pt-BR" sz="3600" b="1" i="1" dirty="0">
              <a:solidFill>
                <a:schemeClr val="bg2">
                  <a:lumMod val="10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r>
              <a:rPr lang="pt-BR" sz="4000" b="1" i="1" dirty="0">
                <a:solidFill>
                  <a:schemeClr val="bg2">
                    <a:lumMod val="10000"/>
                  </a:schemeClr>
                </a:solidFill>
                <a:latin typeface="Calibri Light" panose="020F0302020204030204" pitchFamily="34" charset="0"/>
              </a:rPr>
              <a:t>“Desenvolvimento do tema </a:t>
            </a:r>
            <a:r>
              <a:rPr lang="pt-BR" sz="4000" b="1" i="1">
                <a:solidFill>
                  <a:schemeClr val="bg2">
                    <a:lumMod val="10000"/>
                  </a:schemeClr>
                </a:solidFill>
                <a:latin typeface="Calibri Light" panose="020F0302020204030204" pitchFamily="34" charset="0"/>
              </a:rPr>
              <a:t>integridade </a:t>
            </a:r>
            <a:r>
              <a:rPr lang="pt-BR" sz="4000" b="1" i="1" dirty="0">
                <a:solidFill>
                  <a:schemeClr val="bg2">
                    <a:lumMod val="10000"/>
                  </a:schemeClr>
                </a:solidFill>
                <a:latin typeface="Calibri Light" panose="020F0302020204030204" pitchFamily="34" charset="0"/>
              </a:rPr>
              <a:t>n</a:t>
            </a:r>
            <a:r>
              <a:rPr lang="pt-BR" sz="4000" b="1" i="1">
                <a:solidFill>
                  <a:schemeClr val="bg2">
                    <a:lumMod val="10000"/>
                  </a:schemeClr>
                </a:solidFill>
                <a:latin typeface="Calibri Light" panose="020F0302020204030204" pitchFamily="34" charset="0"/>
              </a:rPr>
              <a:t>o </a:t>
            </a:r>
            <a:r>
              <a:rPr lang="pt-BR" sz="4000" b="1" i="1" dirty="0">
                <a:solidFill>
                  <a:schemeClr val="bg2">
                    <a:lumMod val="10000"/>
                  </a:schemeClr>
                </a:solidFill>
                <a:latin typeface="Calibri Light" panose="020F0302020204030204" pitchFamily="34" charset="0"/>
              </a:rPr>
              <a:t>ambiente empresarial do Brasil”</a:t>
            </a:r>
            <a:endParaRPr lang="pt-BR" sz="36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r>
              <a:rPr lang="pt-BR" sz="36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</a:rPr>
              <a:t>             </a:t>
            </a:r>
            <a:endParaRPr lang="pt-BR" sz="3600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endParaRPr lang="pt-BR" sz="20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r>
              <a:rPr lang="pt-BR" sz="3600" b="1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 </a:t>
            </a:r>
          </a:p>
          <a:p>
            <a:pPr algn="ctr"/>
            <a:r>
              <a:rPr lang="pt-BR" sz="3600" b="1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 </a:t>
            </a:r>
            <a:endParaRPr lang="pt-BR" sz="28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endParaRPr lang="pt-BR" sz="28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r>
              <a:rPr lang="pt-BR" sz="2800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São Paulo, 13 de agosto de 2018</a:t>
            </a:r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4006474" y="1659817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007515" y="2785777"/>
            <a:ext cx="391866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/>
                </a:solidFill>
              </a:rPr>
              <a:t>INTEGRIDADE PÚBLICA</a:t>
            </a:r>
          </a:p>
        </p:txBody>
      </p:sp>
    </p:spTree>
    <p:extLst>
      <p:ext uri="{BB962C8B-B14F-4D97-AF65-F5344CB8AC3E}">
        <p14:creationId xmlns:p14="http://schemas.microsoft.com/office/powerpoint/2010/main" val="94618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8C7E4F44-2BBD-4089-A25C-060C97D89265}"/>
              </a:ext>
            </a:extLst>
          </p:cNvPr>
          <p:cNvSpPr txBox="1">
            <a:spLocks/>
          </p:cNvSpPr>
          <p:nvPr/>
        </p:nvSpPr>
        <p:spPr>
          <a:xfrm>
            <a:off x="623711" y="931825"/>
            <a:ext cx="10515600" cy="47620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pt-BR" sz="32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Governança Pública - Decreto nº 9.203/2017</a:t>
            </a:r>
          </a:p>
        </p:txBody>
      </p:sp>
      <p:sp>
        <p:nvSpPr>
          <p:cNvPr id="5" name="Espaço Reservado para Conteúdo 2">
            <a:extLst>
              <a:ext uri="{FF2B5EF4-FFF2-40B4-BE49-F238E27FC236}">
                <a16:creationId xmlns:a16="http://schemas.microsoft.com/office/drawing/2014/main" id="{4F45033A-11E8-44CE-9F28-8847C79670AC}"/>
              </a:ext>
            </a:extLst>
          </p:cNvPr>
          <p:cNvSpPr txBox="1">
            <a:spLocks/>
          </p:cNvSpPr>
          <p:nvPr/>
        </p:nvSpPr>
        <p:spPr>
          <a:xfrm>
            <a:off x="79183" y="1554177"/>
            <a:ext cx="11736097" cy="94244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b="1" dirty="0">
                <a:solidFill>
                  <a:srgbClr val="002060"/>
                </a:solidFill>
              </a:rPr>
              <a:t>Coordenação da Implementação dos Programas de Integridade</a:t>
            </a:r>
            <a:r>
              <a:rPr lang="pt-BR" dirty="0">
                <a:solidFill>
                  <a:srgbClr val="002060"/>
                </a:solidFill>
              </a:rPr>
              <a:t> do Governo Federal </a:t>
            </a:r>
            <a:r>
              <a:rPr lang="mr-IN" dirty="0">
                <a:solidFill>
                  <a:srgbClr val="002060"/>
                </a:solidFill>
              </a:rPr>
              <a:t>–</a:t>
            </a:r>
            <a:r>
              <a:rPr lang="es-ES" dirty="0">
                <a:solidFill>
                  <a:srgbClr val="002060"/>
                </a:solidFill>
              </a:rPr>
              <a:t> </a:t>
            </a:r>
            <a:r>
              <a:rPr lang="pt-BR" dirty="0">
                <a:solidFill>
                  <a:srgbClr val="002060"/>
                </a:solidFill>
              </a:rPr>
              <a:t>Órgãos da </a:t>
            </a:r>
            <a:r>
              <a:rPr lang="pt-BR" dirty="0" err="1">
                <a:solidFill>
                  <a:srgbClr val="002060"/>
                </a:solidFill>
              </a:rPr>
              <a:t>Adm</a:t>
            </a:r>
            <a:r>
              <a:rPr lang="pt-BR" dirty="0">
                <a:solidFill>
                  <a:srgbClr val="002060"/>
                </a:solidFill>
              </a:rPr>
              <a:t> Direta, autárquica e Fundacional.</a:t>
            </a:r>
          </a:p>
          <a:p>
            <a:pPr algn="just"/>
            <a:endParaRPr lang="pt-BR" b="1" dirty="0">
              <a:solidFill>
                <a:srgbClr val="002060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pt-BR" dirty="0"/>
          </a:p>
        </p:txBody>
      </p:sp>
      <p:sp>
        <p:nvSpPr>
          <p:cNvPr id="6" name="Oval 5"/>
          <p:cNvSpPr/>
          <p:nvPr/>
        </p:nvSpPr>
        <p:spPr>
          <a:xfrm>
            <a:off x="380141" y="2455520"/>
            <a:ext cx="2042848" cy="201202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38672" y="2998113"/>
            <a:ext cx="212712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ESTRUTURAS</a:t>
            </a:r>
          </a:p>
          <a:p>
            <a:pPr algn="ctr"/>
            <a:r>
              <a:rPr lang="pt-BR" sz="2400" b="1" dirty="0">
                <a:solidFill>
                  <a:schemeClr val="bg1"/>
                </a:solidFill>
              </a:rPr>
              <a:t>BÁSICAS</a:t>
            </a:r>
          </a:p>
        </p:txBody>
      </p:sp>
      <p:sp>
        <p:nvSpPr>
          <p:cNvPr id="8" name="Oval 7"/>
          <p:cNvSpPr/>
          <p:nvPr/>
        </p:nvSpPr>
        <p:spPr>
          <a:xfrm>
            <a:off x="6481279" y="2496620"/>
            <a:ext cx="2042848" cy="201202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357615" y="3280313"/>
            <a:ext cx="232404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TREINAMENTOS</a:t>
            </a:r>
          </a:p>
        </p:txBody>
      </p:sp>
      <p:sp>
        <p:nvSpPr>
          <p:cNvPr id="12" name="Oval 11"/>
          <p:cNvSpPr/>
          <p:nvPr/>
        </p:nvSpPr>
        <p:spPr>
          <a:xfrm>
            <a:off x="3491507" y="2455520"/>
            <a:ext cx="2042848" cy="201202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655519" y="3002909"/>
            <a:ext cx="175049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GESTÃO DE RISCOS</a:t>
            </a:r>
          </a:p>
        </p:txBody>
      </p:sp>
      <p:sp>
        <p:nvSpPr>
          <p:cNvPr id="2" name="Retângulo 1"/>
          <p:cNvSpPr/>
          <p:nvPr/>
        </p:nvSpPr>
        <p:spPr>
          <a:xfrm>
            <a:off x="61648" y="4561729"/>
            <a:ext cx="2837375" cy="32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Canais de Denúncia </a:t>
            </a:r>
            <a:r>
              <a:rPr lang="mr-IN" b="1" dirty="0"/>
              <a:t>–</a:t>
            </a:r>
            <a:r>
              <a:rPr lang="pt-BR" b="1" dirty="0"/>
              <a:t> E </a:t>
            </a:r>
            <a:r>
              <a:rPr lang="pt-BR" b="1" dirty="0" err="1"/>
              <a:t>ouv</a:t>
            </a:r>
            <a:endParaRPr lang="pt-BR" b="1" dirty="0"/>
          </a:p>
        </p:txBody>
      </p:sp>
      <p:sp>
        <p:nvSpPr>
          <p:cNvPr id="14" name="Retângulo 13"/>
          <p:cNvSpPr/>
          <p:nvPr/>
        </p:nvSpPr>
        <p:spPr>
          <a:xfrm>
            <a:off x="80486" y="4991529"/>
            <a:ext cx="2837375" cy="32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Acesso a Informação </a:t>
            </a:r>
            <a:r>
              <a:rPr lang="mr-IN" b="1" dirty="0"/>
              <a:t>–</a:t>
            </a:r>
            <a:r>
              <a:rPr lang="pt-BR" b="1" dirty="0"/>
              <a:t> E sic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90760" y="5433318"/>
            <a:ext cx="2837375" cy="32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Conflito de Interesse - </a:t>
            </a:r>
            <a:r>
              <a:rPr lang="pt-BR" b="1" dirty="0" err="1"/>
              <a:t>SeCi</a:t>
            </a:r>
            <a:endParaRPr lang="pt-BR" b="1" dirty="0"/>
          </a:p>
        </p:txBody>
      </p:sp>
      <p:sp>
        <p:nvSpPr>
          <p:cNvPr id="16" name="Retângulo 15"/>
          <p:cNvSpPr/>
          <p:nvPr/>
        </p:nvSpPr>
        <p:spPr>
          <a:xfrm>
            <a:off x="80486" y="6388812"/>
            <a:ext cx="2837375" cy="32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Conselho de Ética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90760" y="5926477"/>
            <a:ext cx="2837375" cy="32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Comitê de Integridade</a:t>
            </a:r>
          </a:p>
        </p:txBody>
      </p:sp>
      <p:sp>
        <p:nvSpPr>
          <p:cNvPr id="18" name="Oval 17"/>
          <p:cNvSpPr/>
          <p:nvPr/>
        </p:nvSpPr>
        <p:spPr>
          <a:xfrm>
            <a:off x="9109749" y="2515458"/>
            <a:ext cx="2042848" cy="201202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8986085" y="3032026"/>
            <a:ext cx="232404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CÓDIGOS DE CONDUTA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6234325" y="5025494"/>
            <a:ext cx="4625458" cy="15174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/>
              <a:t>PLANO </a:t>
            </a:r>
            <a:r>
              <a:rPr lang="pt-BR" sz="2800" b="1"/>
              <a:t>DE INTEGRIDADE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114679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88422" y="1408026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689463" y="2533986"/>
            <a:ext cx="391866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800" b="1">
                <a:solidFill>
                  <a:schemeClr val="bg1"/>
                </a:solidFill>
              </a:rPr>
              <a:t>INTEGRIDADE PRIVADA</a:t>
            </a:r>
            <a:endParaRPr lang="pt-B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392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8185D53-5C14-4E47-8273-1226429EEBB1}"/>
              </a:ext>
            </a:extLst>
          </p:cNvPr>
          <p:cNvSpPr txBox="1"/>
          <p:nvPr/>
        </p:nvSpPr>
        <p:spPr>
          <a:xfrm>
            <a:off x="4736388" y="1489753"/>
            <a:ext cx="2856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600" b="1" dirty="0">
                <a:solidFill>
                  <a:srgbClr val="002060"/>
                </a:solidFill>
              </a:rPr>
              <a:t>NORMATIVOS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7E16041-3974-7D41-A832-B9CA6EB3CB96}"/>
              </a:ext>
            </a:extLst>
          </p:cNvPr>
          <p:cNvSpPr txBox="1"/>
          <p:nvPr/>
        </p:nvSpPr>
        <p:spPr>
          <a:xfrm>
            <a:off x="1387011" y="2804847"/>
            <a:ext cx="371890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3200" dirty="0" err="1">
                <a:solidFill>
                  <a:srgbClr val="002060"/>
                </a:solidFill>
              </a:rPr>
              <a:t>Lei</a:t>
            </a:r>
            <a:r>
              <a:rPr lang="es-ES_tradnl" sz="3200" dirty="0">
                <a:solidFill>
                  <a:srgbClr val="002060"/>
                </a:solidFill>
              </a:rPr>
              <a:t> 12.846/2013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32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3200" dirty="0">
                <a:solidFill>
                  <a:srgbClr val="002060"/>
                </a:solidFill>
              </a:rPr>
              <a:t>Decreto 8420/2015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32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3200" dirty="0" err="1">
                <a:solidFill>
                  <a:srgbClr val="002060"/>
                </a:solidFill>
              </a:rPr>
              <a:t>Portaria</a:t>
            </a:r>
            <a:r>
              <a:rPr lang="es-ES_tradnl" sz="3200" dirty="0">
                <a:solidFill>
                  <a:srgbClr val="002060"/>
                </a:solidFill>
              </a:rPr>
              <a:t> 909/2015</a:t>
            </a:r>
            <a:endParaRPr lang="es-ES_tradnl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10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3E790F6-1BA7-42F1-9917-BBF3F44548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14" y="1388125"/>
            <a:ext cx="3011858" cy="426032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72DC6B7A-BEC6-46FB-9780-55BD66E31B77}"/>
              </a:ext>
            </a:extLst>
          </p:cNvPr>
          <p:cNvSpPr txBox="1"/>
          <p:nvPr/>
        </p:nvSpPr>
        <p:spPr>
          <a:xfrm>
            <a:off x="3973688" y="1584213"/>
            <a:ext cx="7394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Reconhecimento às empresas que adotam medidas de </a:t>
            </a:r>
            <a:r>
              <a:rPr lang="pt-BR" sz="2000" dirty="0">
                <a:solidFill>
                  <a:srgbClr val="00B050"/>
                </a:solidFill>
              </a:rPr>
              <a:t>integridade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para </a:t>
            </a:r>
            <a:r>
              <a:rPr lang="pt-BR" sz="2000" dirty="0">
                <a:solidFill>
                  <a:srgbClr val="00B050"/>
                </a:solidFill>
              </a:rPr>
              <a:t>prevenção e combate à corrupção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em seus negócios</a:t>
            </a:r>
            <a:endParaRPr lang="pt-BR" sz="2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6C070DB4-698D-4A76-ABDB-27E4B63A01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308" y="2577943"/>
            <a:ext cx="8621242" cy="288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981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B5A24C1-E1B6-458E-A8EF-D4FD2956A6E3}"/>
              </a:ext>
            </a:extLst>
          </p:cNvPr>
          <p:cNvSpPr txBox="1"/>
          <p:nvPr/>
        </p:nvSpPr>
        <p:spPr>
          <a:xfrm>
            <a:off x="3942293" y="1060807"/>
            <a:ext cx="3950678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  <a:latin typeface="Calibri" panose="020F0502020204030204"/>
              </a:rPr>
              <a:t>PRÓ-ÉTICA</a:t>
            </a:r>
            <a:r>
              <a:rPr lang="pt-BR" sz="2800" b="1" dirty="0">
                <a:solidFill>
                  <a:srgbClr val="002543"/>
                </a:solidFill>
              </a:rPr>
              <a:t>: </a:t>
            </a:r>
            <a:r>
              <a:rPr lang="pt-BR" sz="2800" b="1" dirty="0">
                <a:solidFill>
                  <a:srgbClr val="002060"/>
                </a:solidFill>
                <a:latin typeface="Calibri" panose="020F0502020204030204"/>
              </a:rPr>
              <a:t>EVOLUÇÃO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8820DEB5-4297-4E1B-AD39-0683EC6156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2546290"/>
              </p:ext>
            </p:extLst>
          </p:nvPr>
        </p:nvGraphicFramePr>
        <p:xfrm>
          <a:off x="226154" y="1990491"/>
          <a:ext cx="11631945" cy="4454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2855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383106B-DA58-425F-9EAD-BD9C3C8A398B}"/>
              </a:ext>
            </a:extLst>
          </p:cNvPr>
          <p:cNvSpPr txBox="1"/>
          <p:nvPr/>
        </p:nvSpPr>
        <p:spPr>
          <a:xfrm>
            <a:off x="1281887" y="1180849"/>
            <a:ext cx="7326353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PROGRAMA EMPRESA ÍNTEGRA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FFF72C1-C654-4156-BF15-21C144276145}"/>
              </a:ext>
            </a:extLst>
          </p:cNvPr>
          <p:cNvSpPr txBox="1"/>
          <p:nvPr/>
        </p:nvSpPr>
        <p:spPr>
          <a:xfrm>
            <a:off x="1281887" y="1755750"/>
            <a:ext cx="8885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Parceria com o SEBRAE leva integridade para micro e pequenas empresas (</a:t>
            </a:r>
            <a:r>
              <a:rPr lang="pt-BR" sz="2000" dirty="0" err="1">
                <a:solidFill>
                  <a:srgbClr val="002060"/>
                </a:solidFill>
              </a:rPr>
              <a:t>MPEs</a:t>
            </a:r>
            <a:r>
              <a:rPr lang="pt-BR" sz="2000" dirty="0">
                <a:solidFill>
                  <a:srgbClr val="002060"/>
                </a:solidFill>
              </a:rPr>
              <a:t>). </a:t>
            </a:r>
          </a:p>
          <a:p>
            <a:r>
              <a:rPr lang="pt-BR" sz="2000" dirty="0">
                <a:solidFill>
                  <a:srgbClr val="002060"/>
                </a:solidFill>
              </a:rPr>
              <a:t>Conteúdo: infográficos, vídeos e cartilhas.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BB25919-40FC-4005-8BAB-8F7AC4CBA50C}"/>
              </a:ext>
            </a:extLst>
          </p:cNvPr>
          <p:cNvSpPr txBox="1"/>
          <p:nvPr/>
        </p:nvSpPr>
        <p:spPr>
          <a:xfrm>
            <a:off x="4399079" y="2765315"/>
            <a:ext cx="76888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REI – Rede Nacional Empresa Íntegra</a:t>
            </a:r>
          </a:p>
          <a:p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 Estados (CGU/SEBRAE)</a:t>
            </a: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2º sem/2017 - Cerca de 3 mil pequenos negócios</a:t>
            </a: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alcançados pelo programa</a:t>
            </a:r>
          </a:p>
          <a:p>
            <a:endParaRPr lang="pt-BR" sz="2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64F774C-A275-488C-A72C-58D587317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887" y="2688526"/>
            <a:ext cx="2753287" cy="338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5174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19B99369-B656-4709-874E-659ED239C91F}"/>
              </a:ext>
            </a:extLst>
          </p:cNvPr>
          <p:cNvSpPr/>
          <p:nvPr/>
        </p:nvSpPr>
        <p:spPr>
          <a:xfrm>
            <a:off x="671512" y="1138687"/>
            <a:ext cx="551343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PARCERIA ALLIANCE FOR INTEGRITY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85F890A6-9DEF-498A-9177-08E25EED0EE4}"/>
              </a:ext>
            </a:extLst>
          </p:cNvPr>
          <p:cNvSpPr/>
          <p:nvPr/>
        </p:nvSpPr>
        <p:spPr>
          <a:xfrm>
            <a:off x="671512" y="1631695"/>
            <a:ext cx="91197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Parceria Internacional que leva integridade para pequenas e médias empresas - </a:t>
            </a:r>
            <a:r>
              <a:rPr lang="pt-BR" sz="2000" dirty="0" err="1">
                <a:solidFill>
                  <a:srgbClr val="002060"/>
                </a:solidFill>
              </a:rPr>
              <a:t>PMEs</a:t>
            </a:r>
            <a:r>
              <a:rPr lang="pt-BR" sz="20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9D414172-FCED-4F08-8CB4-07F2E4F8A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38" y="2442922"/>
            <a:ext cx="1864357" cy="3314412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F45E54F8-27FF-4B28-9D72-9C6D546DA8D7}"/>
              </a:ext>
            </a:extLst>
          </p:cNvPr>
          <p:cNvSpPr txBox="1"/>
          <p:nvPr/>
        </p:nvSpPr>
        <p:spPr>
          <a:xfrm>
            <a:off x="2727286" y="2365615"/>
            <a:ext cx="2669823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Lançamento do </a:t>
            </a:r>
            <a:r>
              <a:rPr lang="pt-BR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pt-BR" sz="20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Integrity</a:t>
            </a:r>
            <a:r>
              <a:rPr lang="pt-BR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App 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para micros e pequenas empresas avaliarem os planos de integridade</a:t>
            </a:r>
          </a:p>
        </p:txBody>
      </p:sp>
      <p:pic>
        <p:nvPicPr>
          <p:cNvPr id="9" name="Picture 2" descr="Imagem relacionada">
            <a:extLst>
              <a:ext uri="{FF2B5EF4-FFF2-40B4-BE49-F238E27FC236}">
                <a16:creationId xmlns:a16="http://schemas.microsoft.com/office/drawing/2014/main" id="{EB7494AF-393F-47CA-8754-B36432DDF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230" y="2442921"/>
            <a:ext cx="3242651" cy="307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907E47F5-BE91-4575-82A2-6071F5C05C7B}"/>
              </a:ext>
            </a:extLst>
          </p:cNvPr>
          <p:cNvSpPr txBox="1"/>
          <p:nvPr/>
        </p:nvSpPr>
        <p:spPr>
          <a:xfrm>
            <a:off x="9400072" y="2341468"/>
            <a:ext cx="2791928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Capacitações presenciais (DEPE – De Empresas para Empresas), webinars, Debates</a:t>
            </a:r>
          </a:p>
        </p:txBody>
      </p:sp>
    </p:spTree>
    <p:extLst>
      <p:ext uri="{BB962C8B-B14F-4D97-AF65-F5344CB8AC3E}">
        <p14:creationId xmlns:p14="http://schemas.microsoft.com/office/powerpoint/2010/main" val="1791596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4251796" y="2022765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232289" y="3230914"/>
            <a:ext cx="391866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EDUCAÇÃO CIDADÃ</a:t>
            </a:r>
          </a:p>
        </p:txBody>
      </p:sp>
    </p:spTree>
    <p:extLst>
      <p:ext uri="{BB962C8B-B14F-4D97-AF65-F5344CB8AC3E}">
        <p14:creationId xmlns:p14="http://schemas.microsoft.com/office/powerpoint/2010/main" val="1024859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pic>
        <p:nvPicPr>
          <p:cNvPr id="5" name="Picture 10" descr="Resultado de imagem para um por todos e todos por um cgu">
            <a:extLst>
              <a:ext uri="{FF2B5EF4-FFF2-40B4-BE49-F238E27FC236}">
                <a16:creationId xmlns:a16="http://schemas.microsoft.com/office/drawing/2014/main" id="{1BE29DF1-A370-42F6-9F7C-373C0BF3B6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5"/>
          <a:stretch/>
        </p:blipFill>
        <p:spPr bwMode="auto">
          <a:xfrm>
            <a:off x="0" y="0"/>
            <a:ext cx="1221284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9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C4F276C-0215-401B-A397-9EE03EE516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39" y="848299"/>
            <a:ext cx="10442193" cy="587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935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3D095BD-3168-446B-A25F-B3A8D293F7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33" t="8243" r="23769" b="1087"/>
          <a:stretch/>
        </p:blipFill>
        <p:spPr>
          <a:xfrm>
            <a:off x="670492" y="1176989"/>
            <a:ext cx="1657630" cy="1599467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70DFB27F-D942-4A32-84E5-FE35BD80F9C1}"/>
              </a:ext>
            </a:extLst>
          </p:cNvPr>
          <p:cNvSpPr txBox="1">
            <a:spLocks/>
          </p:cNvSpPr>
          <p:nvPr/>
        </p:nvSpPr>
        <p:spPr>
          <a:xfrm>
            <a:off x="2328122" y="1553418"/>
            <a:ext cx="9647551" cy="56522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400" b="1" dirty="0">
                <a:solidFill>
                  <a:srgbClr val="002060"/>
                </a:solidFill>
                <a:latin typeface="+mn-lt"/>
              </a:rPr>
              <a:t>PROGRAMA UM POR TODOS</a:t>
            </a:r>
          </a:p>
          <a:p>
            <a:r>
              <a:rPr lang="pt-BR" sz="3400" b="1" dirty="0">
                <a:solidFill>
                  <a:srgbClr val="002060"/>
                </a:solidFill>
                <a:latin typeface="+mn-lt"/>
              </a:rPr>
              <a:t>E TODOS POR UM!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4B76F1B-A2B7-41AC-9A8B-BEA08222EE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95" y="3203160"/>
            <a:ext cx="5198004" cy="3129352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3B68B4EE-382C-4768-96FA-E911FFBD81CA}"/>
              </a:ext>
            </a:extLst>
          </p:cNvPr>
          <p:cNvSpPr/>
          <p:nvPr/>
        </p:nvSpPr>
        <p:spPr>
          <a:xfrm>
            <a:off x="6344355" y="3203159"/>
            <a:ext cx="5936395" cy="452431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pt-BR" sz="2400" dirty="0">
                <a:ln w="0"/>
                <a:solidFill>
                  <a:schemeClr val="bg1">
                    <a:lumMod val="50000"/>
                  </a:schemeClr>
                </a:solidFill>
              </a:rPr>
              <a:t>Desde sua primeira execução em 2009, o programa já envolveu:</a:t>
            </a:r>
            <a:endParaRPr lang="pt-BR" sz="3200" dirty="0">
              <a:ln w="0"/>
              <a:solidFill>
                <a:schemeClr val="bg1">
                  <a:lumMod val="50000"/>
                </a:schemeClr>
              </a:solidFill>
            </a:endParaRPr>
          </a:p>
          <a:p>
            <a:r>
              <a:rPr lang="pt-BR" sz="4800" b="1" dirty="0">
                <a:solidFill>
                  <a:srgbClr val="C00000"/>
                </a:solidFill>
              </a:rPr>
              <a:t>750</a:t>
            </a:r>
            <a:r>
              <a:rPr lang="pt-BR" sz="5200" b="1" dirty="0">
                <a:solidFill>
                  <a:schemeClr val="accent6"/>
                </a:solidFill>
              </a:rPr>
              <a:t> </a:t>
            </a:r>
            <a:r>
              <a:rPr lang="pt-BR" sz="4800" b="1" dirty="0">
                <a:solidFill>
                  <a:srgbClr val="C00000"/>
                </a:solidFill>
              </a:rPr>
              <a:t>mil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 alunos</a:t>
            </a:r>
          </a:p>
          <a:p>
            <a:r>
              <a:rPr lang="pt-BR" sz="4800" b="1" dirty="0">
                <a:solidFill>
                  <a:srgbClr val="C00000"/>
                </a:solidFill>
              </a:rPr>
              <a:t>28 mil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professores</a:t>
            </a:r>
          </a:p>
          <a:p>
            <a:r>
              <a:rPr lang="pt-BR" sz="4800" b="1" dirty="0">
                <a:solidFill>
                  <a:srgbClr val="C00000"/>
                </a:solidFill>
              </a:rPr>
              <a:t>4.500</a:t>
            </a:r>
            <a:r>
              <a:rPr lang="pt-BR" sz="2800" b="1" dirty="0">
                <a:ln w="0"/>
                <a:solidFill>
                  <a:srgbClr val="002060"/>
                </a:solidFill>
              </a:rPr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escolas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dirty="0">
              <a:ln w="0"/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dirty="0">
              <a:ln w="0"/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dirty="0">
              <a:ln w="0"/>
              <a:solidFill>
                <a:srgbClr val="002060"/>
              </a:solidFill>
            </a:endParaRPr>
          </a:p>
        </p:txBody>
      </p:sp>
      <p:pic>
        <p:nvPicPr>
          <p:cNvPr id="9" name="Picture 2" descr="http://admin.plantaonews.com.br/uploads/webdisco/2014/01/02/jpg/570x428/2711e18f0d861081c67d87c73f8087d7.jpg">
            <a:extLst>
              <a:ext uri="{FF2B5EF4-FFF2-40B4-BE49-F238E27FC236}">
                <a16:creationId xmlns:a16="http://schemas.microsoft.com/office/drawing/2014/main" id="{9CF3820F-102D-4616-9BF6-C65BFE7E62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9" b="8371"/>
          <a:stretch/>
        </p:blipFill>
        <p:spPr bwMode="auto">
          <a:xfrm>
            <a:off x="8424809" y="917199"/>
            <a:ext cx="3767191" cy="2119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852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62937" y="1070689"/>
            <a:ext cx="8660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</a:rPr>
              <a:t>Conteúdo do Programa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5268980" y="3447450"/>
            <a:ext cx="417282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0066FF"/>
                </a:solidFill>
              </a:rPr>
              <a:t>Módulo I – Autoestima</a:t>
            </a:r>
          </a:p>
          <a:p>
            <a:pPr algn="ctr"/>
            <a:endParaRPr lang="pt-BR" sz="2200" b="1" dirty="0">
              <a:solidFill>
                <a:srgbClr val="0066FF"/>
              </a:solidFill>
            </a:endParaRPr>
          </a:p>
          <a:p>
            <a:pPr algn="ctr"/>
            <a:r>
              <a:rPr lang="pt-BR" sz="2200" dirty="0"/>
              <a:t>     Capítulo Único - Autoestima</a:t>
            </a:r>
          </a:p>
          <a:p>
            <a:endParaRPr lang="pt-BR" sz="22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229" y="2764474"/>
            <a:ext cx="2160240" cy="2966393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762936" y="1948359"/>
            <a:ext cx="5418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. </a:t>
            </a:r>
            <a:r>
              <a:rPr lang="pt-BR" sz="2400" dirty="0"/>
              <a:t>O material é composto por </a:t>
            </a:r>
            <a:r>
              <a:rPr lang="pt-BR" sz="2400" b="1" dirty="0"/>
              <a:t>três módulos</a:t>
            </a:r>
            <a:r>
              <a:rPr lang="pt-BR" sz="24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5883672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62937" y="1070689"/>
            <a:ext cx="8660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</a:rPr>
              <a:t>Conteúdo do Programa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657" y="2780410"/>
            <a:ext cx="2139828" cy="2966394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4444120" y="3294111"/>
            <a:ext cx="6085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0066FF"/>
                </a:solidFill>
              </a:rPr>
              <a:t>Módulo II – Ser diferente é legal</a:t>
            </a:r>
          </a:p>
          <a:p>
            <a:pPr algn="ctr"/>
            <a:endParaRPr lang="pt-BR" sz="2200" b="1" dirty="0">
              <a:solidFill>
                <a:srgbClr val="0066FF"/>
              </a:solidFill>
            </a:endParaRPr>
          </a:p>
          <a:p>
            <a:pPr algn="ctr"/>
            <a:r>
              <a:rPr lang="pt-BR" sz="2200" b="1" dirty="0"/>
              <a:t>     </a:t>
            </a:r>
            <a:r>
              <a:rPr lang="pt-BR" sz="2200" dirty="0"/>
              <a:t>Capítulo I – Somos todos diferentes</a:t>
            </a:r>
          </a:p>
          <a:p>
            <a:pPr algn="ctr"/>
            <a:r>
              <a:rPr lang="pt-BR" sz="2200" dirty="0"/>
              <a:t>     Capítulo II – Pessoas com deficiência física</a:t>
            </a:r>
          </a:p>
          <a:p>
            <a:pPr algn="ctr"/>
            <a:r>
              <a:rPr lang="pt-BR" sz="2200" dirty="0"/>
              <a:t>     Capítulo III – Brasil, berço esplêndido</a:t>
            </a:r>
          </a:p>
        </p:txBody>
      </p:sp>
    </p:spTree>
    <p:extLst>
      <p:ext uri="{BB962C8B-B14F-4D97-AF65-F5344CB8AC3E}">
        <p14:creationId xmlns:p14="http://schemas.microsoft.com/office/powerpoint/2010/main" val="16741473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62937" y="1070689"/>
            <a:ext cx="8660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</a:rPr>
              <a:t>Conteúdo do Programa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926" y="2602987"/>
            <a:ext cx="2376264" cy="3324744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5096541" y="2126312"/>
            <a:ext cx="532691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0066FF"/>
                </a:solidFill>
              </a:rPr>
              <a:t>Módulo III – Brasil, meu Brasil Brasileiro</a:t>
            </a:r>
          </a:p>
          <a:p>
            <a:endParaRPr lang="pt-BR" sz="3200" b="1" dirty="0">
              <a:solidFill>
                <a:srgbClr val="0066FF"/>
              </a:solidFill>
            </a:endParaRPr>
          </a:p>
          <a:p>
            <a:r>
              <a:rPr lang="pt-BR" sz="2200" b="1" dirty="0"/>
              <a:t>     </a:t>
            </a:r>
            <a:r>
              <a:rPr lang="pt-BR" sz="2200" dirty="0"/>
              <a:t>Capítulo I – Brasil, Pátria Amada </a:t>
            </a:r>
          </a:p>
          <a:p>
            <a:r>
              <a:rPr lang="pt-BR" sz="2200" dirty="0"/>
              <a:t>     Capítulo II – Brasil, uma república</a:t>
            </a:r>
          </a:p>
          <a:p>
            <a:r>
              <a:rPr lang="pt-BR" sz="2200" dirty="0"/>
              <a:t>     Capítulo III – Democracia</a:t>
            </a:r>
          </a:p>
          <a:p>
            <a:r>
              <a:rPr lang="pt-BR" sz="2200" dirty="0"/>
              <a:t>     Capítulo IV – Cidadania</a:t>
            </a:r>
          </a:p>
          <a:p>
            <a:r>
              <a:rPr lang="pt-BR" sz="2200" dirty="0"/>
              <a:t>     Capítulo V – Voluntariado, solidariedade 	e bem comum</a:t>
            </a:r>
          </a:p>
          <a:p>
            <a:r>
              <a:rPr lang="pt-BR" sz="2200" dirty="0"/>
              <a:t>     Capítulo VI – Valores e participação</a:t>
            </a:r>
          </a:p>
          <a:p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10640205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820087" y="769064"/>
            <a:ext cx="8660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</a:rPr>
              <a:t>Kit do Programa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2822">
            <a:off x="6779818" y="2193631"/>
            <a:ext cx="3456385" cy="45454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88018">
            <a:off x="2286351" y="1966646"/>
            <a:ext cx="3395663" cy="452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2401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360" y="1628801"/>
            <a:ext cx="6372000" cy="457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1820103" y="819229"/>
            <a:ext cx="8660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</a:rPr>
              <a:t>Kit do Programa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25" y="955171"/>
            <a:ext cx="9906000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662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D44F59BB-6FBA-40C6-A95E-75FE7F85A180}"/>
              </a:ext>
            </a:extLst>
          </p:cNvPr>
          <p:cNvSpPr txBox="1"/>
          <p:nvPr/>
        </p:nvSpPr>
        <p:spPr>
          <a:xfrm>
            <a:off x="2720797" y="2823900"/>
            <a:ext cx="6515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MUDANÇA </a:t>
            </a:r>
            <a:r>
              <a:rPr lang="pt-BR" sz="6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535170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D44F59BB-6FBA-40C6-A95E-75FE7F85A180}"/>
              </a:ext>
            </a:extLst>
          </p:cNvPr>
          <p:cNvSpPr txBox="1"/>
          <p:nvPr/>
        </p:nvSpPr>
        <p:spPr>
          <a:xfrm>
            <a:off x="510639" y="1232664"/>
            <a:ext cx="7602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2018-2021: Universalização do Programa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10437A7-54F0-4400-909F-C7697A427C66}"/>
              </a:ext>
            </a:extLst>
          </p:cNvPr>
          <p:cNvSpPr txBox="1"/>
          <p:nvPr/>
        </p:nvSpPr>
        <p:spPr>
          <a:xfrm>
            <a:off x="510639" y="2183398"/>
            <a:ext cx="72123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Parceria com o MEC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Recursos educacionais digitais (online e offline) e impressos para todas as escolas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Gibis, planos de aula, exercícios, vídeos, aplicativos e muito mais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Aplicação para alunos de todos os anos do ensino básico: 48,6 milhões de alunos!</a:t>
            </a:r>
          </a:p>
        </p:txBody>
      </p:sp>
      <p:pic>
        <p:nvPicPr>
          <p:cNvPr id="3" name="Imagem 2" descr="Revista_Um_por_todos_CGU_MEC_visu2 (002).pdf - Adobe Reader">
            <a:extLst>
              <a:ext uri="{FF2B5EF4-FFF2-40B4-BE49-F238E27FC236}">
                <a16:creationId xmlns:a16="http://schemas.microsoft.com/office/drawing/2014/main" id="{54BC7804-2FD6-4B52-ADFF-15A2678160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3" t="11250" r="40912" b="1257"/>
          <a:stretch/>
        </p:blipFill>
        <p:spPr>
          <a:xfrm>
            <a:off x="8113591" y="1823984"/>
            <a:ext cx="3402907" cy="479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211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D44F59BB-6FBA-40C6-A95E-75FE7F85A180}"/>
              </a:ext>
            </a:extLst>
          </p:cNvPr>
          <p:cNvSpPr txBox="1"/>
          <p:nvPr/>
        </p:nvSpPr>
        <p:spPr>
          <a:xfrm>
            <a:off x="510639" y="1808017"/>
            <a:ext cx="7602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2018-2021: Universalização do Programa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10437A7-54F0-4400-909F-C7697A427C66}"/>
              </a:ext>
            </a:extLst>
          </p:cNvPr>
          <p:cNvSpPr txBox="1"/>
          <p:nvPr/>
        </p:nvSpPr>
        <p:spPr>
          <a:xfrm>
            <a:off x="510639" y="2753680"/>
            <a:ext cx="72123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Alinhamento com a Base Nacional Comum Curricular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Portal do Professor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Material do 1º ao 5º ano em parceria com o Instituto Maurício de Sousa, CNA e outras instituições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Desenvolvimento dos materiais do 6º ao 9º ano (Educação Midiática);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DA1BB44-5E24-434D-8F68-2DF31463B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711" y="1808017"/>
            <a:ext cx="2694666" cy="41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925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67873" y="1418300"/>
            <a:ext cx="4171307" cy="409892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607270" y="3129886"/>
            <a:ext cx="427300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/>
                </a:solidFill>
              </a:rPr>
              <a:t>SIMPLIFICAÇÃO</a:t>
            </a:r>
          </a:p>
        </p:txBody>
      </p:sp>
    </p:spTree>
    <p:extLst>
      <p:ext uri="{BB962C8B-B14F-4D97-AF65-F5344CB8AC3E}">
        <p14:creationId xmlns:p14="http://schemas.microsoft.com/office/powerpoint/2010/main" val="1411879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graphicFrame>
        <p:nvGraphicFramePr>
          <p:cNvPr id="9" name="Diagrama 8"/>
          <p:cNvGraphicFramePr/>
          <p:nvPr>
            <p:extLst/>
          </p:nvPr>
        </p:nvGraphicFramePr>
        <p:xfrm>
          <a:off x="3883631" y="1078787"/>
          <a:ext cx="8259284" cy="5743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CaixaDeTexto 13"/>
          <p:cNvSpPr txBox="1"/>
          <p:nvPr/>
        </p:nvSpPr>
        <p:spPr>
          <a:xfrm>
            <a:off x="226044" y="1037698"/>
            <a:ext cx="3424977" cy="6463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pt-BR" sz="3600">
                <a:solidFill>
                  <a:schemeClr val="bg1"/>
                </a:solidFill>
              </a:rPr>
              <a:t>3 Palavras chaves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37" y="1885607"/>
            <a:ext cx="1721063" cy="1791792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0843" y="2033983"/>
            <a:ext cx="2031201" cy="1515588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70" y="4268124"/>
            <a:ext cx="3876455" cy="175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1721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5" name="Imagem 2">
            <a:extLst>
              <a:ext uri="{FF2B5EF4-FFF2-40B4-BE49-F238E27FC236}">
                <a16:creationId xmlns:a16="http://schemas.microsoft.com/office/drawing/2014/main" id="{65CAFCAD-9B69-44B5-A10E-160AA6B5B4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095"/>
          <a:stretch/>
        </p:blipFill>
        <p:spPr>
          <a:xfrm>
            <a:off x="1637984" y="1148193"/>
            <a:ext cx="3776942" cy="1523882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BEC0836-FA67-457A-AE62-CBA9B6108985}"/>
              </a:ext>
            </a:extLst>
          </p:cNvPr>
          <p:cNvSpPr txBox="1"/>
          <p:nvPr/>
        </p:nvSpPr>
        <p:spPr>
          <a:xfrm>
            <a:off x="1903269" y="2409848"/>
            <a:ext cx="7330889" cy="175432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Sistema web desenvolvido para receber as solicitações de simplificação de serviços prestados ao usuário (cidadão)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Obrigatório para toda a Administração Pública Federal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Gerido pelas ouvidorias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Com mecanismo de monitoramento dos compromissos de simplificação assumidos pela gestão</a:t>
            </a:r>
          </a:p>
        </p:txBody>
      </p:sp>
      <p:pic>
        <p:nvPicPr>
          <p:cNvPr id="9" name="Imagem 2">
            <a:extLst>
              <a:ext uri="{FF2B5EF4-FFF2-40B4-BE49-F238E27FC236}">
                <a16:creationId xmlns:a16="http://schemas.microsoft.com/office/drawing/2014/main" id="{6D8FCA2F-F050-42A5-9BF1-EAB5A14A60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44" b="43018"/>
          <a:stretch/>
        </p:blipFill>
        <p:spPr>
          <a:xfrm>
            <a:off x="544010" y="4402395"/>
            <a:ext cx="4345073" cy="1939616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3B8F71A2-5086-4CF2-BBA6-3780720230DE}"/>
              </a:ext>
            </a:extLst>
          </p:cNvPr>
          <p:cNvSpPr txBox="1"/>
          <p:nvPr/>
        </p:nvSpPr>
        <p:spPr>
          <a:xfrm>
            <a:off x="3747317" y="4772038"/>
            <a:ext cx="5184810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 b="1" dirty="0">
                <a:solidFill>
                  <a:schemeClr val="bg1">
                    <a:lumMod val="50000"/>
                  </a:schemeClr>
                </a:solidFill>
              </a:rPr>
              <a:t>O E-OUV GANHOU UM </a:t>
            </a:r>
            <a:r>
              <a:rPr lang="pt-BR" sz="2400" b="1" dirty="0">
                <a:solidFill>
                  <a:srgbClr val="0E68A3"/>
                </a:solidFill>
              </a:rPr>
              <a:t>NOVO BOTÃO </a:t>
            </a:r>
            <a:r>
              <a:rPr lang="pt-BR" sz="2400" b="1" dirty="0">
                <a:solidFill>
                  <a:schemeClr val="bg1">
                    <a:lumMod val="50000"/>
                  </a:schemeClr>
                </a:solidFill>
              </a:rPr>
              <a:t>PARA SOLICITAÇÕES DE SIMPLIFICAÇÃO DE SERVIÇOS PÚBLICOS FEDERAIS</a:t>
            </a:r>
          </a:p>
        </p:txBody>
      </p:sp>
    </p:spTree>
    <p:extLst>
      <p:ext uri="{BB962C8B-B14F-4D97-AF65-F5344CB8AC3E}">
        <p14:creationId xmlns:p14="http://schemas.microsoft.com/office/powerpoint/2010/main" val="36256731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67873" y="1408026"/>
            <a:ext cx="4171307" cy="409892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86722" y="2462066"/>
            <a:ext cx="4273007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/>
                </a:solidFill>
              </a:rPr>
              <a:t>CANAIS DE </a:t>
            </a:r>
          </a:p>
          <a:p>
            <a:pPr algn="ctr"/>
            <a:r>
              <a:rPr lang="pt-BR" sz="4800" b="1" dirty="0">
                <a:solidFill>
                  <a:schemeClr val="bg1"/>
                </a:solidFill>
              </a:rPr>
              <a:t>COMUNICAÇÃO</a:t>
            </a:r>
          </a:p>
        </p:txBody>
      </p:sp>
    </p:spTree>
    <p:extLst>
      <p:ext uri="{BB962C8B-B14F-4D97-AF65-F5344CB8AC3E}">
        <p14:creationId xmlns:p14="http://schemas.microsoft.com/office/powerpoint/2010/main" val="6358434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64203CCD-DD5C-4940-97DD-8FB3710A67D8}"/>
              </a:ext>
            </a:extLst>
          </p:cNvPr>
          <p:cNvSpPr txBox="1">
            <a:spLocks/>
          </p:cNvSpPr>
          <p:nvPr/>
        </p:nvSpPr>
        <p:spPr>
          <a:xfrm>
            <a:off x="3885080" y="1408026"/>
            <a:ext cx="4162875" cy="56522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AÇÕES DE OUVIDORIA</a:t>
            </a:r>
          </a:p>
        </p:txBody>
      </p:sp>
      <p:pic>
        <p:nvPicPr>
          <p:cNvPr id="6" name="Picture 4" descr="https://image.freepik.com/free-icon/talk-symbol-of-speech-bubbles_318-53280.png">
            <a:extLst>
              <a:ext uri="{FF2B5EF4-FFF2-40B4-BE49-F238E27FC236}">
                <a16:creationId xmlns:a16="http://schemas.microsoft.com/office/drawing/2014/main" id="{C226C396-53FC-400B-99BE-0044B9B51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163" y1="72204" x2="73163" y2="72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35" y="2686309"/>
            <a:ext cx="920398" cy="92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845E732D-6EFC-4142-A846-C5368EFC79F3}"/>
              </a:ext>
            </a:extLst>
          </p:cNvPr>
          <p:cNvSpPr/>
          <p:nvPr/>
        </p:nvSpPr>
        <p:spPr>
          <a:xfrm>
            <a:off x="1826760" y="366587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chemeClr val="accent2"/>
                </a:solidFill>
              </a:rPr>
              <a:t>+ de 80 mil</a:t>
            </a:r>
            <a:endParaRPr lang="pt-BR" sz="1600" b="1" dirty="0">
              <a:solidFill>
                <a:schemeClr val="accent2"/>
              </a:solidFill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A702DB2C-29DE-410B-AD9C-AA505EF456BE}"/>
              </a:ext>
            </a:extLst>
          </p:cNvPr>
          <p:cNvSpPr/>
          <p:nvPr/>
        </p:nvSpPr>
        <p:spPr>
          <a:xfrm>
            <a:off x="2247639" y="4287858"/>
            <a:ext cx="1858145" cy="10156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Manifestações registradas no e-</a:t>
            </a:r>
            <a:r>
              <a:rPr lang="pt-BR" sz="2000" b="1" dirty="0" err="1">
                <a:solidFill>
                  <a:schemeClr val="bg1">
                    <a:lumMod val="50000"/>
                  </a:schemeClr>
                </a:solidFill>
              </a:rPr>
              <a:t>Ouv</a:t>
            </a: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 em 2017</a:t>
            </a:r>
          </a:p>
        </p:txBody>
      </p:sp>
      <p:pic>
        <p:nvPicPr>
          <p:cNvPr id="9" name="Picture 6" descr="https://cdn2.iconfinder.com/data/icons/windows-8-metro-style/512/clock.png">
            <a:extLst>
              <a:ext uri="{FF2B5EF4-FFF2-40B4-BE49-F238E27FC236}">
                <a16:creationId xmlns:a16="http://schemas.microsoft.com/office/drawing/2014/main" id="{6A921AAC-9A0C-4676-A09D-ACB739E7B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206" y="2810854"/>
            <a:ext cx="744511" cy="74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0297B6C7-E606-42FF-8B0E-5FC9F6934A3B}"/>
              </a:ext>
            </a:extLst>
          </p:cNvPr>
          <p:cNvSpPr/>
          <p:nvPr/>
        </p:nvSpPr>
        <p:spPr>
          <a:xfrm>
            <a:off x="4732388" y="366587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chemeClr val="accent2"/>
                </a:solidFill>
              </a:rPr>
              <a:t>17 dias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8E3105ED-9BA4-4AE1-9B5C-C474EF75C05B}"/>
              </a:ext>
            </a:extLst>
          </p:cNvPr>
          <p:cNvSpPr/>
          <p:nvPr/>
        </p:nvSpPr>
        <p:spPr>
          <a:xfrm>
            <a:off x="4684488" y="4287858"/>
            <a:ext cx="2497776" cy="70788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Tempo médio de atendimento na CGU</a:t>
            </a:r>
          </a:p>
        </p:txBody>
      </p:sp>
      <p:pic>
        <p:nvPicPr>
          <p:cNvPr id="12" name="Picture 4" descr="https://d30y9cdsu7xlg0.cloudfront.net/png/38881-200.png">
            <a:extLst>
              <a:ext uri="{FF2B5EF4-FFF2-40B4-BE49-F238E27FC236}">
                <a16:creationId xmlns:a16="http://schemas.microsoft.com/office/drawing/2014/main" id="{CF85D6AE-564A-44D9-9ABA-5AA8DC33D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990" y="265812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7357BB82-54D3-4C64-88C0-6742899D8BC2}"/>
              </a:ext>
            </a:extLst>
          </p:cNvPr>
          <p:cNvSpPr/>
          <p:nvPr/>
        </p:nvSpPr>
        <p:spPr>
          <a:xfrm>
            <a:off x="7315692" y="366587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chemeClr val="accent2"/>
                </a:solidFill>
              </a:rPr>
              <a:t>+ de 15 mil</a:t>
            </a:r>
            <a:endParaRPr lang="pt-BR" sz="1600" b="1" dirty="0">
              <a:solidFill>
                <a:schemeClr val="accent2"/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110FDC2-B30A-43A0-9564-DBF1A2EDABB4}"/>
              </a:ext>
            </a:extLst>
          </p:cNvPr>
          <p:cNvSpPr/>
          <p:nvPr/>
        </p:nvSpPr>
        <p:spPr>
          <a:xfrm>
            <a:off x="7845933" y="4287858"/>
            <a:ext cx="17546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Denúncias registradas em 2017</a:t>
            </a:r>
          </a:p>
        </p:txBody>
      </p:sp>
    </p:spTree>
    <p:extLst>
      <p:ext uri="{BB962C8B-B14F-4D97-AF65-F5344CB8AC3E}">
        <p14:creationId xmlns:p14="http://schemas.microsoft.com/office/powerpoint/2010/main" val="20741265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2E121EC-8C26-4264-B02A-3BB0E7A1C286}"/>
              </a:ext>
            </a:extLst>
          </p:cNvPr>
          <p:cNvSpPr/>
          <p:nvPr/>
        </p:nvSpPr>
        <p:spPr>
          <a:xfrm>
            <a:off x="454438" y="1377659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</a:t>
            </a: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AVALIAÇÃO CIDADÃ DE SERVIÇOS E POLÍTICAS PÚBLICAS - PROCID</a:t>
            </a:r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55CDAAF-6E1D-45C7-BFA9-0A34AC666977}"/>
              </a:ext>
            </a:extLst>
          </p:cNvPr>
          <p:cNvSpPr txBox="1"/>
          <p:nvPr/>
        </p:nvSpPr>
        <p:spPr>
          <a:xfrm>
            <a:off x="446097" y="1824292"/>
            <a:ext cx="944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Coleta de dados: a Ouvidoria como Plataforma de participação e controle social</a:t>
            </a:r>
            <a:endParaRPr kumimoji="0" lang="es-ES_tradnl" sz="18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4" descr="https://image.freepik.com/free-icon/talk-symbol-of-speech-bubbles_318-53280.png">
            <a:extLst>
              <a:ext uri="{FF2B5EF4-FFF2-40B4-BE49-F238E27FC236}">
                <a16:creationId xmlns:a16="http://schemas.microsoft.com/office/drawing/2014/main" id="{636D3565-FA19-4A1F-A290-766DEE271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163" y1="72204" x2="73163" y2="72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125" y="2912921"/>
            <a:ext cx="1001483" cy="100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67DAEA1D-CBE8-4710-A90C-8BAF7DB3BD07}"/>
              </a:ext>
            </a:extLst>
          </p:cNvPr>
          <p:cNvSpPr/>
          <p:nvPr/>
        </p:nvSpPr>
        <p:spPr>
          <a:xfrm>
            <a:off x="865978" y="396071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rgbClr val="002060"/>
                </a:solidFill>
              </a:rPr>
              <a:t>+ 140 mil</a:t>
            </a:r>
            <a:endParaRPr lang="pt-BR" sz="1600" b="1" dirty="0">
              <a:solidFill>
                <a:srgbClr val="002060"/>
              </a:solidFill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7E6F9BC4-6229-4D9D-BD53-B9A68DB3EDAB}"/>
              </a:ext>
            </a:extLst>
          </p:cNvPr>
          <p:cNvSpPr/>
          <p:nvPr/>
        </p:nvSpPr>
        <p:spPr>
          <a:xfrm>
            <a:off x="751112" y="4607045"/>
            <a:ext cx="2727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b="1" dirty="0">
                <a:solidFill>
                  <a:srgbClr val="002060"/>
                </a:solidFill>
              </a:rPr>
              <a:t>Manifestações de cidadãos analisadas</a:t>
            </a:r>
            <a:endParaRPr lang="pt-BR" dirty="0">
              <a:solidFill>
                <a:srgbClr val="002060"/>
              </a:solidFill>
            </a:endParaRPr>
          </a:p>
        </p:txBody>
      </p:sp>
      <p:pic>
        <p:nvPicPr>
          <p:cNvPr id="10" name="Picture 2" descr="Resultado de imagem para evaluation icon">
            <a:extLst>
              <a:ext uri="{FF2B5EF4-FFF2-40B4-BE49-F238E27FC236}">
                <a16:creationId xmlns:a16="http://schemas.microsoft.com/office/drawing/2014/main" id="{912CB6C6-BF29-4130-B3E2-505702378C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663" y="2847975"/>
            <a:ext cx="1112740" cy="111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02270E18-E3ED-4A0B-8C75-AA5FCBB14D7B}"/>
              </a:ext>
            </a:extLst>
          </p:cNvPr>
          <p:cNvSpPr/>
          <p:nvPr/>
        </p:nvSpPr>
        <p:spPr>
          <a:xfrm>
            <a:off x="3811544" y="396071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rgbClr val="002060"/>
                </a:solidFill>
              </a:rPr>
              <a:t>7</a:t>
            </a:r>
            <a:endParaRPr lang="pt-BR" sz="1600" b="1" dirty="0">
              <a:solidFill>
                <a:srgbClr val="002060"/>
              </a:solidFill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F28067D7-55BB-4E5E-A298-B9EF708431C4}"/>
              </a:ext>
            </a:extLst>
          </p:cNvPr>
          <p:cNvSpPr/>
          <p:nvPr/>
        </p:nvSpPr>
        <p:spPr>
          <a:xfrm>
            <a:off x="3553109" y="4607045"/>
            <a:ext cx="3014647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b="1" dirty="0">
                <a:solidFill>
                  <a:srgbClr val="002060"/>
                </a:solidFill>
              </a:rPr>
              <a:t>Relatórios de avaliação cidadã de políticas e serviços</a:t>
            </a:r>
            <a:endParaRPr lang="pt-BR" dirty="0">
              <a:solidFill>
                <a:srgbClr val="002060"/>
              </a:solidFill>
            </a:endParaRPr>
          </a:p>
        </p:txBody>
      </p:sp>
      <p:pic>
        <p:nvPicPr>
          <p:cNvPr id="13" name="Imagem 3">
            <a:extLst>
              <a:ext uri="{FF2B5EF4-FFF2-40B4-BE49-F238E27FC236}">
                <a16:creationId xmlns:a16="http://schemas.microsoft.com/office/drawing/2014/main" id="{4C350806-0F52-4CDA-9FEE-DBAFBDD420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0801" y="2255590"/>
            <a:ext cx="5487608" cy="4602409"/>
          </a:xfrm>
          <a:prstGeom prst="rect">
            <a:avLst/>
          </a:prstGeom>
        </p:spPr>
      </p:pic>
      <p:pic>
        <p:nvPicPr>
          <p:cNvPr id="14" name="Imagem 3">
            <a:extLst>
              <a:ext uri="{FF2B5EF4-FFF2-40B4-BE49-F238E27FC236}">
                <a16:creationId xmlns:a16="http://schemas.microsoft.com/office/drawing/2014/main" id="{A4A3E055-7EB0-42E7-83C4-1B2B1BBDD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5808" y="2458405"/>
            <a:ext cx="4692428" cy="413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2839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2F43283B-B0E0-4E2F-9D81-F9D7D88A4438}"/>
              </a:ext>
            </a:extLst>
          </p:cNvPr>
          <p:cNvSpPr/>
          <p:nvPr/>
        </p:nvSpPr>
        <p:spPr>
          <a:xfrm>
            <a:off x="454438" y="1377659"/>
            <a:ext cx="10574806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RESULTADOS</a:t>
            </a:r>
          </a:p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CONCRETOS</a:t>
            </a:r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EA88ACC-6DE5-45D8-A2F9-93B75CB251CE}"/>
              </a:ext>
            </a:extLst>
          </p:cNvPr>
          <p:cNvSpPr txBox="1"/>
          <p:nvPr/>
        </p:nvSpPr>
        <p:spPr>
          <a:xfrm>
            <a:off x="454438" y="2218863"/>
            <a:ext cx="2875784" cy="34778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 err="1">
                <a:solidFill>
                  <a:srgbClr val="44546A"/>
                </a:solidFill>
              </a:rPr>
              <a:t>Latinobarômetro</a:t>
            </a:r>
            <a:r>
              <a:rPr lang="pt-BR" sz="2000" dirty="0">
                <a:solidFill>
                  <a:srgbClr val="44546A"/>
                </a:solidFill>
              </a:rPr>
              <a:t> e </a:t>
            </a:r>
            <a:r>
              <a:rPr lang="pt-BR" sz="2000" b="1" dirty="0">
                <a:solidFill>
                  <a:srgbClr val="44546A"/>
                </a:solidFill>
              </a:rPr>
              <a:t>Barômetro Global da Corrupção</a:t>
            </a:r>
            <a:r>
              <a:rPr lang="pt-BR" sz="2000" dirty="0">
                <a:solidFill>
                  <a:srgbClr val="44546A"/>
                </a:solidFill>
              </a:rPr>
              <a:t> apontam o </a:t>
            </a:r>
            <a:r>
              <a:rPr lang="pt-BR" sz="2000" b="1" dirty="0">
                <a:solidFill>
                  <a:srgbClr val="44546A"/>
                </a:solidFill>
              </a:rPr>
              <a:t>Brasil</a:t>
            </a:r>
            <a:r>
              <a:rPr lang="pt-BR" sz="2000" dirty="0">
                <a:solidFill>
                  <a:srgbClr val="44546A"/>
                </a:solidFill>
              </a:rPr>
              <a:t> como país em que a </a:t>
            </a:r>
            <a:r>
              <a:rPr lang="pt-BR" sz="2000" b="1" dirty="0">
                <a:solidFill>
                  <a:srgbClr val="44546A"/>
                </a:solidFill>
              </a:rPr>
              <a:t>população mais acredita na força do engajamento individual e dos mecanismos de denúncia</a:t>
            </a:r>
            <a:r>
              <a:rPr lang="pt-BR" sz="2000" dirty="0">
                <a:solidFill>
                  <a:srgbClr val="44546A"/>
                </a:solidFill>
              </a:rPr>
              <a:t> como instrumentos de combate à corrupção </a:t>
            </a:r>
            <a:r>
              <a:rPr lang="pt-BR" sz="2000" b="1" dirty="0">
                <a:solidFill>
                  <a:srgbClr val="44546A"/>
                </a:solidFill>
              </a:rPr>
              <a:t>(83%)</a:t>
            </a:r>
            <a:r>
              <a:rPr lang="pt-BR" sz="2000" dirty="0">
                <a:solidFill>
                  <a:srgbClr val="44546A"/>
                </a:solidFill>
              </a:rPr>
              <a:t>.</a:t>
            </a:r>
            <a:endParaRPr lang="pt-BR" sz="2000" dirty="0"/>
          </a:p>
        </p:txBody>
      </p:sp>
      <p:pic>
        <p:nvPicPr>
          <p:cNvPr id="7" name="Imagem 12">
            <a:extLst>
              <a:ext uri="{FF2B5EF4-FFF2-40B4-BE49-F238E27FC236}">
                <a16:creationId xmlns:a16="http://schemas.microsoft.com/office/drawing/2014/main" id="{201F3FEC-CF20-429D-9534-3FB85642FD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4" t="7667" r="66795" b="21723"/>
          <a:stretch/>
        </p:blipFill>
        <p:spPr>
          <a:xfrm>
            <a:off x="3702587" y="1275143"/>
            <a:ext cx="1715245" cy="2513382"/>
          </a:xfrm>
          <a:prstGeom prst="rect">
            <a:avLst/>
          </a:prstGeom>
        </p:spPr>
      </p:pic>
      <p:pic>
        <p:nvPicPr>
          <p:cNvPr id="8" name="Imagem 10">
            <a:extLst>
              <a:ext uri="{FF2B5EF4-FFF2-40B4-BE49-F238E27FC236}">
                <a16:creationId xmlns:a16="http://schemas.microsoft.com/office/drawing/2014/main" id="{0D2DB8F2-B5DD-4940-B86F-5123AB26D7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0" t="8627" r="66541" b="22353"/>
          <a:stretch/>
        </p:blipFill>
        <p:spPr>
          <a:xfrm>
            <a:off x="3702587" y="4044817"/>
            <a:ext cx="1715245" cy="2390322"/>
          </a:xfrm>
          <a:prstGeom prst="rect">
            <a:avLst/>
          </a:prstGeom>
        </p:spPr>
      </p:pic>
      <p:pic>
        <p:nvPicPr>
          <p:cNvPr id="9" name="Imagem 14">
            <a:extLst>
              <a:ext uri="{FF2B5EF4-FFF2-40B4-BE49-F238E27FC236}">
                <a16:creationId xmlns:a16="http://schemas.microsoft.com/office/drawing/2014/main" id="{EC66EE15-6301-45CF-99E3-051E69B17E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442" t="41901" r="70522" b="49758"/>
          <a:stretch/>
        </p:blipFill>
        <p:spPr>
          <a:xfrm>
            <a:off x="5510358" y="1176692"/>
            <a:ext cx="6597400" cy="2410865"/>
          </a:xfrm>
          <a:prstGeom prst="rect">
            <a:avLst/>
          </a:prstGeom>
        </p:spPr>
      </p:pic>
      <p:pic>
        <p:nvPicPr>
          <p:cNvPr id="10" name="Imagem 7">
            <a:extLst>
              <a:ext uri="{FF2B5EF4-FFF2-40B4-BE49-F238E27FC236}">
                <a16:creationId xmlns:a16="http://schemas.microsoft.com/office/drawing/2014/main" id="{8973556A-D670-4938-B14A-D554EEF180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879" t="20729" r="4631" b="35145"/>
          <a:stretch/>
        </p:blipFill>
        <p:spPr>
          <a:xfrm>
            <a:off x="6045534" y="3887757"/>
            <a:ext cx="4219849" cy="264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4236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2F43283B-B0E0-4E2F-9D81-F9D7D88A4438}"/>
              </a:ext>
            </a:extLst>
          </p:cNvPr>
          <p:cNvSpPr/>
          <p:nvPr/>
        </p:nvSpPr>
        <p:spPr>
          <a:xfrm>
            <a:off x="557178" y="833133"/>
            <a:ext cx="10574806" cy="52322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 defTabSz="914400"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CONCLUSÕES</a:t>
            </a:r>
            <a:endParaRPr lang="pt-BR" sz="2000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91F313FD-CF2D-3E44-BFE4-5239F9C10DF3}"/>
              </a:ext>
            </a:extLst>
          </p:cNvPr>
          <p:cNvSpPr txBox="1"/>
          <p:nvPr/>
        </p:nvSpPr>
        <p:spPr>
          <a:xfrm>
            <a:off x="308222" y="1329786"/>
            <a:ext cx="1149678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60"/>
                </a:solidFill>
              </a:rPr>
              <a:t>Percepção de melhora de Integridade no Brasil;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200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60"/>
                </a:solidFill>
              </a:rPr>
              <a:t>Simplificação do programas de Integridade;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200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60"/>
                </a:solidFill>
              </a:rPr>
              <a:t>Mudança da cultura como elemento facilitador de mudanças - PROGRAMA UM POR TODOS TODOS POR 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200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60"/>
                </a:solidFill>
              </a:rPr>
              <a:t>Aprimoramento da LAC;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200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60"/>
                </a:solidFill>
              </a:rPr>
              <a:t>Regulação do LOBBY;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200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60"/>
                </a:solidFill>
              </a:rPr>
              <a:t>Regras mais claras e objetivas para ocupação de cargos comissionados na Administração Pública;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2200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60"/>
                </a:solidFill>
              </a:rPr>
              <a:t>Temos que avançar no tema da proteção ao denunciante de boa fé.</a:t>
            </a:r>
          </a:p>
          <a:p>
            <a:r>
              <a:rPr lang="pt-BR" sz="2200" dirty="0">
                <a:solidFill>
                  <a:srgbClr val="00206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938129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F98D6-E73E-41B2-8E94-B3827F4DDE7A}"/>
              </a:ext>
            </a:extLst>
          </p:cNvPr>
          <p:cNvSpPr txBox="1"/>
          <p:nvPr/>
        </p:nvSpPr>
        <p:spPr>
          <a:xfrm>
            <a:off x="2473526" y="1574759"/>
            <a:ext cx="7040984" cy="7078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4000" b="1"/>
              <a:t>Muito obrigado!</a:t>
            </a:r>
            <a:endParaRPr lang="es-ES_tradnl" sz="4000" b="1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A5EC830-828B-480A-9CF4-926E48ACE1BE}"/>
              </a:ext>
            </a:extLst>
          </p:cNvPr>
          <p:cNvSpPr txBox="1"/>
          <p:nvPr/>
        </p:nvSpPr>
        <p:spPr>
          <a:xfrm>
            <a:off x="2678511" y="3467776"/>
            <a:ext cx="561241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accent5">
                    <a:lumMod val="50000"/>
                  </a:schemeClr>
                </a:solidFill>
              </a:rPr>
              <a:t>Wagner de Campos Rosário</a:t>
            </a:r>
          </a:p>
          <a:p>
            <a:pPr algn="ctr"/>
            <a:r>
              <a:rPr lang="pt-BR" sz="2000" dirty="0"/>
              <a:t>Ministro de Estado da Transparência e Controladoria-Geral da União</a:t>
            </a:r>
          </a:p>
          <a:p>
            <a:pPr algn="ctr"/>
            <a:r>
              <a:rPr lang="pt-BR" sz="2000" dirty="0"/>
              <a:t>Correio Eletrônico: </a:t>
            </a:r>
            <a:r>
              <a:rPr lang="pt-BR" sz="2000" dirty="0">
                <a:solidFill>
                  <a:schemeClr val="accent5">
                    <a:lumMod val="50000"/>
                  </a:schemeClr>
                </a:solidFill>
                <a:hlinkClick r:id="rId2"/>
              </a:rPr>
              <a:t>wagner.rosario@cgu.gov.br</a:t>
            </a:r>
            <a:endParaRPr lang="pt-BR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pt-BR" sz="2000" dirty="0"/>
              <a:t>Telefone: +55 (61) 2020-7241/7242</a:t>
            </a:r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38441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C4F276C-0215-401B-A397-9EE03EE516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39" y="848299"/>
            <a:ext cx="10442193" cy="587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199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39648" y="1626254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pt-BR" sz="7200" b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PREVENÇÃO</a:t>
            </a:r>
            <a:endParaRPr lang="pt-BR" sz="72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482887" y="2897317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84218" y="3431345"/>
            <a:ext cx="180507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>
                <a:solidFill>
                  <a:schemeClr val="bg1"/>
                </a:solidFill>
              </a:rPr>
              <a:t>TRANSPARÊNCIA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681174" y="3362511"/>
            <a:ext cx="175049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TREINAMENTO DE GESTORES</a:t>
            </a:r>
          </a:p>
        </p:txBody>
      </p:sp>
      <p:sp>
        <p:nvSpPr>
          <p:cNvPr id="9" name="Oval 8"/>
          <p:cNvSpPr/>
          <p:nvPr/>
        </p:nvSpPr>
        <p:spPr>
          <a:xfrm>
            <a:off x="2826415" y="2895607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004054" y="3401211"/>
            <a:ext cx="150236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INTEGRIDADE PÚBLICA</a:t>
            </a:r>
          </a:p>
        </p:txBody>
      </p:sp>
      <p:sp>
        <p:nvSpPr>
          <p:cNvPr id="11" name="Oval 10"/>
          <p:cNvSpPr/>
          <p:nvPr/>
        </p:nvSpPr>
        <p:spPr>
          <a:xfrm>
            <a:off x="5155724" y="2895606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274651" y="3380663"/>
            <a:ext cx="150236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INTEGRIDADE PRIVADA</a:t>
            </a:r>
          </a:p>
        </p:txBody>
      </p:sp>
      <p:sp>
        <p:nvSpPr>
          <p:cNvPr id="13" name="Oval 12"/>
          <p:cNvSpPr/>
          <p:nvPr/>
        </p:nvSpPr>
        <p:spPr>
          <a:xfrm>
            <a:off x="7587011" y="2895606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7847574" y="3398813"/>
            <a:ext cx="1266854" cy="64633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EDUCAÇÃO CIDADÃ</a:t>
            </a:r>
          </a:p>
        </p:txBody>
      </p:sp>
      <p:sp>
        <p:nvSpPr>
          <p:cNvPr id="17" name="Oval 16"/>
          <p:cNvSpPr/>
          <p:nvPr/>
        </p:nvSpPr>
        <p:spPr>
          <a:xfrm>
            <a:off x="9892998" y="2896073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9935424" y="3455443"/>
            <a:ext cx="175049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SIMPLIFICAÇÃO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317008B-120D-1244-A091-2305784E3CC7}"/>
              </a:ext>
            </a:extLst>
          </p:cNvPr>
          <p:cNvSpPr/>
          <p:nvPr/>
        </p:nvSpPr>
        <p:spPr>
          <a:xfrm>
            <a:off x="5132155" y="4878036"/>
            <a:ext cx="1858268" cy="1639497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F5EFF0F-C665-FB47-A7A3-17C5F14C01D0}"/>
              </a:ext>
            </a:extLst>
          </p:cNvPr>
          <p:cNvSpPr txBox="1"/>
          <p:nvPr/>
        </p:nvSpPr>
        <p:spPr>
          <a:xfrm>
            <a:off x="5229434" y="5301634"/>
            <a:ext cx="173889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CANAIS DE COMUNICAÇÃO</a:t>
            </a:r>
          </a:p>
        </p:txBody>
      </p:sp>
    </p:spTree>
    <p:extLst>
      <p:ext uri="{BB962C8B-B14F-4D97-AF65-F5344CB8AC3E}">
        <p14:creationId xmlns:p14="http://schemas.microsoft.com/office/powerpoint/2010/main" val="3867639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88422" y="1408026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820839" y="2769195"/>
            <a:ext cx="391866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4800" b="1" dirty="0">
                <a:solidFill>
                  <a:schemeClr val="bg1"/>
                </a:solidFill>
              </a:rPr>
              <a:t>Transparência</a:t>
            </a:r>
          </a:p>
        </p:txBody>
      </p:sp>
    </p:spTree>
    <p:extLst>
      <p:ext uri="{BB962C8B-B14F-4D97-AF65-F5344CB8AC3E}">
        <p14:creationId xmlns:p14="http://schemas.microsoft.com/office/powerpoint/2010/main" val="1705915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7CF9BED-8354-9D41-BF3C-0FB0F6BE4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839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781F84C-5970-43F2-93AA-29FCB325B3A7}"/>
              </a:ext>
            </a:extLst>
          </p:cNvPr>
          <p:cNvSpPr txBox="1"/>
          <p:nvPr/>
        </p:nvSpPr>
        <p:spPr>
          <a:xfrm>
            <a:off x="716667" y="1171439"/>
            <a:ext cx="6673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002060"/>
                </a:solidFill>
              </a:rPr>
              <a:t>LEI DE ACESSO À INFORMAÇÃO - LAI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7D7BD34-3ED6-4CCB-ACCE-9E585C58DECD}"/>
              </a:ext>
            </a:extLst>
          </p:cNvPr>
          <p:cNvSpPr txBox="1"/>
          <p:nvPr/>
        </p:nvSpPr>
        <p:spPr>
          <a:xfrm>
            <a:off x="739129" y="1610076"/>
            <a:ext cx="748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Dados gerais sobre pedidos e respostas – Governo Federal*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C126478-CDDA-4B8C-9597-80E23BD9DB1C}"/>
              </a:ext>
            </a:extLst>
          </p:cNvPr>
          <p:cNvSpPr txBox="1"/>
          <p:nvPr/>
        </p:nvSpPr>
        <p:spPr>
          <a:xfrm>
            <a:off x="6483451" y="2446557"/>
            <a:ext cx="48408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560 mil</a:t>
            </a:r>
            <a:r>
              <a:rPr lang="pt-BR" sz="1400" b="1" dirty="0">
                <a:solidFill>
                  <a:schemeClr val="accent2"/>
                </a:solidFill>
              </a:rPr>
              <a:t>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pedidos recebidos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636081E-53D8-41B5-881A-EC4ADB1ABBEE}"/>
              </a:ext>
            </a:extLst>
          </p:cNvPr>
          <p:cNvSpPr txBox="1"/>
          <p:nvPr/>
        </p:nvSpPr>
        <p:spPr>
          <a:xfrm>
            <a:off x="6483450" y="3480561"/>
            <a:ext cx="54653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559 mil (99%)</a:t>
            </a:r>
            <a:r>
              <a:rPr lang="pt-BR" sz="1400" b="1" dirty="0">
                <a:solidFill>
                  <a:schemeClr val="accent2"/>
                </a:solidFill>
              </a:rPr>
              <a:t>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pedidos respondidos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EE75D18-A2F6-41D5-8395-F0AE98F4FA3B}"/>
              </a:ext>
            </a:extLst>
          </p:cNvPr>
          <p:cNvSpPr txBox="1"/>
          <p:nvPr/>
        </p:nvSpPr>
        <p:spPr>
          <a:xfrm>
            <a:off x="6483450" y="4460020"/>
            <a:ext cx="5213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14 dias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em média para resposta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F011134-2E7D-4C00-818B-CA02938F8032}"/>
              </a:ext>
            </a:extLst>
          </p:cNvPr>
          <p:cNvSpPr txBox="1"/>
          <p:nvPr/>
        </p:nvSpPr>
        <p:spPr>
          <a:xfrm>
            <a:off x="6483451" y="5283378"/>
            <a:ext cx="4740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8 mil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recursos encaminhados à CGU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B2B0F728-7EB2-4849-BD0D-74D43A5638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21" y="2553811"/>
            <a:ext cx="640012" cy="503212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E64B3E13-D103-4708-B33C-DB24E91EF6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258" y="3526959"/>
            <a:ext cx="590680" cy="595094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72AE7B7E-DA71-4A38-BD88-D1D4F04A37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575" y="4622524"/>
            <a:ext cx="324160" cy="464692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309EEA45-079C-4E29-AE8E-5CD0BB72DD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258" y="5370910"/>
            <a:ext cx="631681" cy="54341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D307D198-242E-4FF6-B9E7-987D781CFEAC}"/>
              </a:ext>
            </a:extLst>
          </p:cNvPr>
          <p:cNvSpPr txBox="1"/>
          <p:nvPr/>
        </p:nvSpPr>
        <p:spPr>
          <a:xfrm>
            <a:off x="5580273" y="6165280"/>
            <a:ext cx="4214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50000"/>
                  </a:schemeClr>
                </a:solidFill>
              </a:rPr>
              <a:t>*Período: maio de 2012 até novembro de 2017</a:t>
            </a:r>
          </a:p>
        </p:txBody>
      </p:sp>
      <p:pic>
        <p:nvPicPr>
          <p:cNvPr id="18" name="Imagem 17" descr="e-SIC - Sistema Eletrônico do Serviço de Informação ao Cidadão - Google Chrome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6" t="5013" r="17926" b="16071"/>
          <a:stretch/>
        </p:blipFill>
        <p:spPr>
          <a:xfrm>
            <a:off x="120710" y="2116476"/>
            <a:ext cx="5059848" cy="404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399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4073E2B-4452-4DC6-A7A8-9C131233A005}"/>
              </a:ext>
            </a:extLst>
          </p:cNvPr>
          <p:cNvSpPr txBox="1"/>
          <p:nvPr/>
        </p:nvSpPr>
        <p:spPr>
          <a:xfrm>
            <a:off x="589493" y="1367517"/>
            <a:ext cx="641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002060"/>
                </a:solidFill>
              </a:rPr>
              <a:t>POLÍTICA DE DADOS ABERTOS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62039058-E61C-4A8B-A469-703918C3DFCE}"/>
              </a:ext>
            </a:extLst>
          </p:cNvPr>
          <p:cNvSpPr txBox="1">
            <a:spLocks/>
          </p:cNvSpPr>
          <p:nvPr/>
        </p:nvSpPr>
        <p:spPr>
          <a:xfrm>
            <a:off x="612073" y="1745981"/>
            <a:ext cx="10808148" cy="966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Aft>
                <a:spcPts val="1200"/>
              </a:spcAft>
            </a:pPr>
            <a:r>
              <a:rPr lang="pt-BR" sz="2000" dirty="0">
                <a:solidFill>
                  <a:srgbClr val="002060"/>
                </a:solidFill>
              </a:rPr>
              <a:t>Promoção da abertura das bases de dados governamentais em formato aberto:</a:t>
            </a:r>
            <a:endParaRPr lang="pt-BR" sz="2000" dirty="0">
              <a:solidFill>
                <a:schemeClr val="tx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A0CB9AD-C7B5-440E-9248-D2A0744E801B}"/>
              </a:ext>
            </a:extLst>
          </p:cNvPr>
          <p:cNvSpPr txBox="1"/>
          <p:nvPr/>
        </p:nvSpPr>
        <p:spPr>
          <a:xfrm>
            <a:off x="6095999" y="2542853"/>
            <a:ext cx="5301644" cy="3711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pt-BR" sz="5200" b="1" dirty="0">
                <a:solidFill>
                  <a:schemeClr val="accent6"/>
                </a:solidFill>
              </a:rPr>
              <a:t>73</a:t>
            </a:r>
            <a:r>
              <a:rPr lang="pt-BR" sz="2000" dirty="0"/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planos de dados abertos publicados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pt-BR" sz="5200" b="1" dirty="0">
                <a:solidFill>
                  <a:schemeClr val="accent6"/>
                </a:solidFill>
              </a:rPr>
              <a:t>103</a:t>
            </a:r>
            <a:r>
              <a:rPr lang="pt-BR" sz="2000" dirty="0"/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planos de dados em elaboração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pt-BR" sz="5200" b="1" dirty="0">
                <a:solidFill>
                  <a:schemeClr val="accent6"/>
                </a:solidFill>
              </a:rPr>
              <a:t>1.656 (74%)</a:t>
            </a:r>
            <a:r>
              <a:rPr lang="pt-BR" sz="4800" b="1" dirty="0"/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bases abertas</a:t>
            </a:r>
            <a:endParaRPr lang="pt-BR" sz="2000" dirty="0"/>
          </a:p>
          <a:p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3DDFF8C-F338-4350-B0A9-ACB196347D0F}"/>
              </a:ext>
            </a:extLst>
          </p:cNvPr>
          <p:cNvSpPr txBox="1"/>
          <p:nvPr/>
        </p:nvSpPr>
        <p:spPr>
          <a:xfrm>
            <a:off x="704679" y="5916084"/>
            <a:ext cx="4721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50000"/>
                  </a:schemeClr>
                </a:solidFill>
              </a:rPr>
              <a:t>*Período: Até novembro de 2017</a:t>
            </a:r>
          </a:p>
        </p:txBody>
      </p:sp>
      <p:pic>
        <p:nvPicPr>
          <p:cNvPr id="10" name="Imagem 9" descr="Dados Abertos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7"/>
          <a:stretch/>
        </p:blipFill>
        <p:spPr>
          <a:xfrm>
            <a:off x="258897" y="2389048"/>
            <a:ext cx="5139159" cy="3078819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655871" y="5467867"/>
            <a:ext cx="4819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Paineis.cgu.gov.br/</a:t>
            </a:r>
            <a:r>
              <a:rPr lang="pt-BR" sz="20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dadosabertos</a:t>
            </a:r>
            <a:endParaRPr lang="pt-BR" sz="20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068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805</Words>
  <Application>Microsoft Macintosh PowerPoint</Application>
  <PresentationFormat>Widescreen</PresentationFormat>
  <Paragraphs>160</Paragraphs>
  <Slides>36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Mangal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Microsoft Office User</cp:lastModifiedBy>
  <cp:revision>41</cp:revision>
  <dcterms:created xsi:type="dcterms:W3CDTF">2017-06-05T18:09:13Z</dcterms:created>
  <dcterms:modified xsi:type="dcterms:W3CDTF">2018-08-13T11:25:11Z</dcterms:modified>
</cp:coreProperties>
</file>