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2" r:id="rId1"/>
  </p:sldMasterIdLst>
  <p:notesMasterIdLst>
    <p:notesMasterId r:id="rId50"/>
  </p:notesMasterIdLst>
  <p:sldIdLst>
    <p:sldId id="256" r:id="rId2"/>
    <p:sldId id="374" r:id="rId3"/>
    <p:sldId id="375" r:id="rId4"/>
    <p:sldId id="376" r:id="rId5"/>
    <p:sldId id="377" r:id="rId6"/>
    <p:sldId id="341" r:id="rId7"/>
    <p:sldId id="342" r:id="rId8"/>
    <p:sldId id="349" r:id="rId9"/>
    <p:sldId id="343" r:id="rId10"/>
    <p:sldId id="344" r:id="rId11"/>
    <p:sldId id="379" r:id="rId12"/>
    <p:sldId id="345" r:id="rId13"/>
    <p:sldId id="346" r:id="rId14"/>
    <p:sldId id="336" r:id="rId15"/>
    <p:sldId id="360" r:id="rId16"/>
    <p:sldId id="338" r:id="rId17"/>
    <p:sldId id="353" r:id="rId18"/>
    <p:sldId id="352" r:id="rId19"/>
    <p:sldId id="320" r:id="rId20"/>
    <p:sldId id="270" r:id="rId21"/>
    <p:sldId id="393" r:id="rId22"/>
    <p:sldId id="373" r:id="rId23"/>
    <p:sldId id="394" r:id="rId24"/>
    <p:sldId id="327" r:id="rId25"/>
    <p:sldId id="395" r:id="rId26"/>
    <p:sldId id="364" r:id="rId27"/>
    <p:sldId id="391" r:id="rId28"/>
    <p:sldId id="366" r:id="rId29"/>
    <p:sldId id="392" r:id="rId30"/>
    <p:sldId id="318" r:id="rId31"/>
    <p:sldId id="274" r:id="rId32"/>
    <p:sldId id="361" r:id="rId33"/>
    <p:sldId id="362" r:id="rId34"/>
    <p:sldId id="396" r:id="rId35"/>
    <p:sldId id="282" r:id="rId36"/>
    <p:sldId id="397" r:id="rId37"/>
    <p:sldId id="329" r:id="rId38"/>
    <p:sldId id="380" r:id="rId39"/>
    <p:sldId id="382" r:id="rId40"/>
    <p:sldId id="381" r:id="rId41"/>
    <p:sldId id="284" r:id="rId42"/>
    <p:sldId id="383" r:id="rId43"/>
    <p:sldId id="385" r:id="rId44"/>
    <p:sldId id="386" r:id="rId45"/>
    <p:sldId id="387" r:id="rId46"/>
    <p:sldId id="388" r:id="rId47"/>
    <p:sldId id="389" r:id="rId48"/>
    <p:sldId id="390" r:id="rId4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97EE87-B4BE-4558-8999-15F05CB2EF17}" type="datetimeFigureOut">
              <a:rPr lang="pt-BR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Editar estilos de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7D8DE8-C1AA-4C49-9BF5-346341B0822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7D8DE8-C1AA-4C49-9BF5-346341B08224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5180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A pesquisa também mostrou que na maioria das escolas o cardápio não é divulgado. </a:t>
            </a:r>
          </a:p>
        </p:txBody>
      </p:sp>
      <p:sp>
        <p:nvSpPr>
          <p:cNvPr id="553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65A64A-4D2F-4503-AF40-A9AE80533109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Agora assim...vamos entender um pouco o porquê que ele é tão importante!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5EB484-62BA-465C-B7DE-088C7F76A684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Agora assim...vamos entender um pouco o porquê que ele é tão importante!</a:t>
            </a:r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5EB484-62BA-465C-B7DE-088C7F76A684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89867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/>
          </a:p>
        </p:txBody>
      </p:sp>
      <p:sp>
        <p:nvSpPr>
          <p:cNvPr id="5837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408DCC-8A69-4003-9032-A5BEDF5CFA7F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/>
          </a:p>
        </p:txBody>
      </p:sp>
      <p:sp>
        <p:nvSpPr>
          <p:cNvPr id="5837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7B447F-4C06-4DC2-8A68-10547C1B133E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A ouvidoria ativa realiza, por exemplo, pesquisas de campo para apurar o nível de confiança e aceitação da população em relação à atuação institucional e identificar requisitos esperados ou desejados pelos cidadãos em relação ao desempenho institucional.</a:t>
            </a:r>
          </a:p>
          <a:p>
            <a:pPr eaLnBrk="1" hangingPunct="1">
              <a:spcBef>
                <a:spcPct val="0"/>
              </a:spcBef>
            </a:pPr>
            <a:endParaRPr lang="pt-BR"/>
          </a:p>
        </p:txBody>
      </p:sp>
      <p:sp>
        <p:nvSpPr>
          <p:cNvPr id="5939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2EB3A7-A0FE-4611-B1DB-6FC7D529AE96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/>
          </a:p>
        </p:txBody>
      </p:sp>
      <p:sp>
        <p:nvSpPr>
          <p:cNvPr id="4813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A9B8F8-0124-4FAA-A3D5-F9DC4775CD7B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Alguém da um palpite de qual foi a merenda mais servida?????</a:t>
            </a:r>
          </a:p>
        </p:txBody>
      </p:sp>
      <p:sp>
        <p:nvSpPr>
          <p:cNvPr id="4915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A7DA26-184F-43F1-9376-89588BC0484B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Alguém da um palpite de qual foi a merenda mais servida?????</a:t>
            </a:r>
          </a:p>
        </p:txBody>
      </p:sp>
      <p:sp>
        <p:nvSpPr>
          <p:cNvPr id="4915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A7DA26-184F-43F1-9376-89588BC0484B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85659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Falar que variou mais a merenda quando comparado com a fase piloto.</a:t>
            </a:r>
          </a:p>
        </p:txBody>
      </p:sp>
      <p:sp>
        <p:nvSpPr>
          <p:cNvPr id="5427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386D09-21D4-457A-9771-E625B3A477F5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/>
              <a:t>Falar que variou mais a merenda quando comparado com a fase piloto.</a:t>
            </a:r>
          </a:p>
        </p:txBody>
      </p:sp>
      <p:sp>
        <p:nvSpPr>
          <p:cNvPr id="5427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386D09-21D4-457A-9771-E625B3A477F5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252322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>
              <a:defRPr/>
            </a:pPr>
            <a:fld id="{F0393508-763D-4B6A-A282-6BF7ED2A15FE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>
              <a:defRPr/>
            </a:pPr>
            <a:fld id="{B756A7E4-4997-419F-8F24-6F6BE402C4AB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09C822-13AF-4090-B659-B34CDF990F56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F8F61-812B-4850-A230-FD76028B1AD3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235200" cy="5851525"/>
          </a:xfrm>
        </p:spPr>
        <p:txBody>
          <a:bodyPr vert="eaVert"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74FF0-3B13-40CF-A3D3-BDD16F8C7387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915C8-04EC-4357-924F-D2535700923B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933A3510-1EC6-4540-906E-1C37E74F3DDD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9EBBE032-84C9-460C-8BBC-DC34FF3DACDF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pPr>
              <a:defRPr/>
            </a:pPr>
            <a:fld id="{85AD878C-E578-4D5E-A777-3619F4A5E332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>
              <a:defRPr/>
            </a:pPr>
            <a:fld id="{EB4DD443-3F41-4EA1-8059-EC78CF0E4A81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BF6BF5-98BC-4554-A6D1-12200A130644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7A776-A837-4623-828F-988FE7D22624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9177CD-B45F-4B56-B7D8-DFB400EF978C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F0239-71EC-4123-AF4D-9871A1B2C937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6134A6C-425F-4759-848B-B962804EDFF9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B53C85-3BF8-45E4-A60D-B9AE0A6FDC10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E771-E787-44B6-A94D-80EDC0209FF7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2BDE7D5C-D73F-45E4-8E26-54A46A45FE54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5F6C3188-2CD0-460B-93E7-BC30AF685E32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F1A892AB-8F06-4002-830C-0268E4DF5244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F612B98-E587-4F5B-9BF5-7126AFB6266D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/>
              <a:t>Clique para editar os estilos do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F13606-A5A9-4A04-A114-601450F93E22}" type="datetime1">
              <a:rPr lang="pt-BR" smtClean="0"/>
              <a:pPr>
                <a:defRPr/>
              </a:pPr>
              <a:t>01/04/2018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E0C9F0-D14C-4EB6-95A6-1B2E077D336D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gi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72.png"/><Relationship Id="rId4" Type="http://schemas.openxmlformats.org/officeDocument/2006/relationships/image" Target="../media/image7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72.png"/><Relationship Id="rId4" Type="http://schemas.openxmlformats.org/officeDocument/2006/relationships/image" Target="../media/image7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72.png"/><Relationship Id="rId4" Type="http://schemas.openxmlformats.org/officeDocument/2006/relationships/image" Target="../media/image8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4.wdp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Espaço Reservado para Conteúdo 3"/>
          <p:cNvPicPr>
            <a:picLocks noGrp="1"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0045" y="654050"/>
            <a:ext cx="85725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Imagem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7383" y="715963"/>
            <a:ext cx="179070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CaixaDeTexto 8"/>
          <p:cNvSpPr txBox="1">
            <a:spLocks noChangeArrowheads="1"/>
          </p:cNvSpPr>
          <p:nvPr/>
        </p:nvSpPr>
        <p:spPr bwMode="auto">
          <a:xfrm>
            <a:off x="720725" y="2210720"/>
            <a:ext cx="107918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5400" b="1" dirty="0">
                <a:solidFill>
                  <a:schemeClr val="accent1">
                    <a:lumMod val="75000"/>
                  </a:schemeClr>
                </a:solidFill>
                <a:latin typeface="Adobe Caslon Pro" pitchFamily="18" charset="0"/>
                <a:cs typeface="Andalus" pitchFamily="18" charset="-78"/>
              </a:rPr>
              <a:t>OUVIDORIA ATIVA DO PNAE:</a:t>
            </a:r>
          </a:p>
          <a:p>
            <a:pPr algn="ctr">
              <a:defRPr/>
            </a:pPr>
            <a:r>
              <a:rPr lang="pt-BR" sz="5400" b="1" dirty="0">
                <a:solidFill>
                  <a:schemeClr val="accent1">
                    <a:lumMod val="75000"/>
                  </a:schemeClr>
                </a:solidFill>
                <a:latin typeface="Adobe Caslon Pro" pitchFamily="18" charset="0"/>
                <a:cs typeface="Andalus" pitchFamily="18" charset="-78"/>
              </a:rPr>
              <a:t>Égua da merenda, João!”</a:t>
            </a:r>
          </a:p>
        </p:txBody>
      </p:sp>
      <p:sp>
        <p:nvSpPr>
          <p:cNvPr id="6150" name="CaixaDeTexto 9"/>
          <p:cNvSpPr txBox="1">
            <a:spLocks noChangeArrowheads="1"/>
          </p:cNvSpPr>
          <p:nvPr/>
        </p:nvSpPr>
        <p:spPr bwMode="auto">
          <a:xfrm>
            <a:off x="668337" y="4632833"/>
            <a:ext cx="10844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4000" dirty="0">
                <a:latin typeface="Andalus" pitchFamily="18" charset="-78"/>
                <a:cs typeface="Andalus" pitchFamily="18" charset="-78"/>
              </a:rPr>
              <a:t>RESULTADOS OBTIDOS</a:t>
            </a:r>
          </a:p>
        </p:txBody>
      </p:sp>
      <p:pic>
        <p:nvPicPr>
          <p:cNvPr id="6151" name="Imagem 11"/>
          <p:cNvPicPr>
            <a:picLocks noChangeAspect="1"/>
          </p:cNvPicPr>
          <p:nvPr/>
        </p:nvPicPr>
        <p:blipFill>
          <a:blip r:embed="rId4" cstate="print"/>
          <a:srcRect l="19878" r="25688"/>
          <a:stretch>
            <a:fillRect/>
          </a:stretch>
        </p:blipFill>
        <p:spPr bwMode="auto">
          <a:xfrm>
            <a:off x="4362933" y="495300"/>
            <a:ext cx="2227262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E771-E787-44B6-A94D-80EDC0209FF7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6475" y="1911350"/>
            <a:ext cx="10317163" cy="23971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E o que é o Projeto “Égua da merenda, João?”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BC980861-5C2D-4B30-AE88-CE42F2C4E3BF}"/>
              </a:ext>
            </a:extLst>
          </p:cNvPr>
          <p:cNvSpPr txBox="1"/>
          <p:nvPr/>
        </p:nvSpPr>
        <p:spPr>
          <a:xfrm>
            <a:off x="694480" y="1388351"/>
            <a:ext cx="31917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/>
              <a:t>É um projeto com o objetivo de...</a:t>
            </a:r>
            <a:endParaRPr lang="pt-BR" sz="20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53C90BCD-813A-4302-BC7C-94EA5BD2CCF0}"/>
              </a:ext>
            </a:extLst>
          </p:cNvPr>
          <p:cNvSpPr txBox="1"/>
          <p:nvPr/>
        </p:nvSpPr>
        <p:spPr>
          <a:xfrm>
            <a:off x="4710897" y="1499998"/>
            <a:ext cx="5636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/>
              <a:t>Monitorar a disponibilidade e a qualidade da merenda escolar;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04447DBE-6F30-4E89-BC44-C92F34705778}"/>
              </a:ext>
            </a:extLst>
          </p:cNvPr>
          <p:cNvSpPr txBox="1"/>
          <p:nvPr/>
        </p:nvSpPr>
        <p:spPr>
          <a:xfrm>
            <a:off x="6137910" y="3641793"/>
            <a:ext cx="55135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/>
              <a:t>E buscar soluções, junto aos responsáveis, para problemas encontrados;</a:t>
            </a:r>
          </a:p>
          <a:p>
            <a:endParaRPr lang="pt-BR" sz="20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97FDE3F1-0D30-4BD8-A9F0-64483552CB6D}"/>
              </a:ext>
            </a:extLst>
          </p:cNvPr>
          <p:cNvSpPr txBox="1"/>
          <p:nvPr/>
        </p:nvSpPr>
        <p:spPr>
          <a:xfrm>
            <a:off x="5443284" y="2579100"/>
            <a:ext cx="6030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/>
              <a:t>Verificar a efetividade do Programa Nacional de Alimentação Escolar (PNAE); </a:t>
            </a:r>
          </a:p>
          <a:p>
            <a:endParaRPr lang="pt-BR" sz="20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1B746B39-1340-407D-BCEF-C92E9581443D}"/>
              </a:ext>
            </a:extLst>
          </p:cNvPr>
          <p:cNvSpPr txBox="1"/>
          <p:nvPr/>
        </p:nvSpPr>
        <p:spPr>
          <a:xfrm>
            <a:off x="5443284" y="4718387"/>
            <a:ext cx="5395404" cy="1015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/>
            <a:r>
              <a:rPr lang="pt-BR" sz="2000" dirty="0"/>
              <a:t>O </a:t>
            </a:r>
            <a:r>
              <a:rPr lang="pt-BR" sz="2000" b="1" dirty="0"/>
              <a:t>monitoramento </a:t>
            </a:r>
            <a:r>
              <a:rPr lang="pt-BR" sz="2000" dirty="0"/>
              <a:t>é feito por </a:t>
            </a:r>
            <a:r>
              <a:rPr lang="pt-BR" sz="2000" b="1" dirty="0"/>
              <a:t>vocês alunos</a:t>
            </a:r>
            <a:r>
              <a:rPr lang="pt-BR" sz="2000" dirty="0"/>
              <a:t>, que são os beneficiários da política pública. </a:t>
            </a:r>
          </a:p>
          <a:p>
            <a:endParaRPr lang="pt-BR" sz="2000" dirty="0"/>
          </a:p>
        </p:txBody>
      </p:sp>
      <p:pic>
        <p:nvPicPr>
          <p:cNvPr id="9" name="Picture 2" descr="Resultado de imagem para OUVIDORIA">
            <a:extLst>
              <a:ext uri="{FF2B5EF4-FFF2-40B4-BE49-F238E27FC236}">
                <a16:creationId xmlns:a16="http://schemas.microsoft.com/office/drawing/2014/main" xmlns="" id="{4E0ACFFE-398B-408C-8702-7AA85573F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481" y="4079807"/>
            <a:ext cx="3431895" cy="192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450" y="404664"/>
            <a:ext cx="11480038" cy="167107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000" dirty="0">
                <a:solidFill>
                  <a:schemeClr val="accent2">
                    <a:lumMod val="75000"/>
                  </a:schemeClr>
                </a:solidFill>
                <a:latin typeface="Adobe Hebrew" pitchFamily="18" charset="-79"/>
                <a:ea typeface="Adobe Ming Std L" pitchFamily="18" charset="-128"/>
                <a:cs typeface="Adobe Hebrew" pitchFamily="18" charset="-79"/>
              </a:rPr>
              <a:t>Em 2017: </a:t>
            </a:r>
            <a:br>
              <a:rPr lang="pt-BR" sz="4000" dirty="0">
                <a:solidFill>
                  <a:schemeClr val="accent2">
                    <a:lumMod val="75000"/>
                  </a:schemeClr>
                </a:solidFill>
                <a:latin typeface="Adobe Hebrew" pitchFamily="18" charset="-79"/>
                <a:ea typeface="Adobe Ming Std L" pitchFamily="18" charset="-128"/>
                <a:cs typeface="Adobe Hebrew" pitchFamily="18" charset="-79"/>
              </a:rPr>
            </a:br>
            <a:r>
              <a:rPr lang="pt-BR" sz="4000" dirty="0">
                <a:solidFill>
                  <a:schemeClr val="accent2">
                    <a:lumMod val="75000"/>
                  </a:schemeClr>
                </a:solidFill>
                <a:latin typeface="Adobe Hebrew" pitchFamily="18" charset="-79"/>
                <a:ea typeface="Adobe Ming Std L" pitchFamily="18" charset="-128"/>
                <a:cs typeface="Adobe Hebrew" pitchFamily="18" charset="-79"/>
              </a:rPr>
              <a:t>16 escolas da rede pública estadual de ensino monitorando a merenda escolar.</a:t>
            </a:r>
          </a:p>
        </p:txBody>
      </p:sp>
      <p:pic>
        <p:nvPicPr>
          <p:cNvPr id="91143" name="Picture 7" descr="Resultado de imagem para escolas de belé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8216">
            <a:off x="1203746" y="4612386"/>
            <a:ext cx="2330689" cy="1651253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91145" name="Picture 9" descr="Resultado de imagem para mario chermont bel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0508">
            <a:off x="8714021" y="4593745"/>
            <a:ext cx="2330689" cy="1619999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91147" name="Picture 11" descr="Resultado de imagem para paes de carvalho bel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60508">
            <a:off x="8856096" y="2624455"/>
            <a:ext cx="2330689" cy="159092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91149" name="Picture 13" descr="Imagem relacionad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68216">
            <a:off x="1206154" y="2747598"/>
            <a:ext cx="2330689" cy="1620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grpSp>
        <p:nvGrpSpPr>
          <p:cNvPr id="12295" name="Grupo 33"/>
          <p:cNvGrpSpPr>
            <a:grpSpLocks/>
          </p:cNvGrpSpPr>
          <p:nvPr/>
        </p:nvGrpSpPr>
        <p:grpSpPr bwMode="auto">
          <a:xfrm>
            <a:off x="4251325" y="2456904"/>
            <a:ext cx="3776663" cy="3708400"/>
            <a:chOff x="3877056" y="2317876"/>
            <a:chExt cx="4302378" cy="4302379"/>
          </a:xfrm>
        </p:grpSpPr>
        <p:pic>
          <p:nvPicPr>
            <p:cNvPr id="12296" name="Picture 21" descr="Resultado de imagem para lupa 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77056" y="2317876"/>
              <a:ext cx="4302378" cy="4302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155" name="Picture 19" descr="Resultado de imagem para merenda escola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43399" y="2834640"/>
              <a:ext cx="2843785" cy="2834640"/>
            </a:xfrm>
            <a:prstGeom prst="ellipse">
              <a:avLst/>
            </a:prstGeom>
            <a:ln w="3175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2298" name="Picture 4" descr="Resultado de imagem para monitorando a cidade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226794" y="2359152"/>
              <a:ext cx="851969" cy="987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Espaço Reservado para Número de Slid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tângulo 2"/>
          <p:cNvSpPr>
            <a:spLocks noChangeArrowheads="1"/>
          </p:cNvSpPr>
          <p:nvPr/>
        </p:nvSpPr>
        <p:spPr bwMode="auto">
          <a:xfrm>
            <a:off x="6146800" y="2417763"/>
            <a:ext cx="29781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>
                <a:cs typeface="Times New Roman" pitchFamily="18" charset="0"/>
              </a:rPr>
              <a:t>Produção do relatório final: Identificando os principais problemas relacionados a merenda</a:t>
            </a:r>
            <a:endParaRPr lang="pt-BR" sz="1600"/>
          </a:p>
        </p:txBody>
      </p:sp>
      <p:sp>
        <p:nvSpPr>
          <p:cNvPr id="13315" name="CaixaDeTexto 3"/>
          <p:cNvSpPr txBox="1">
            <a:spLocks noChangeArrowheads="1"/>
          </p:cNvSpPr>
          <p:nvPr/>
        </p:nvSpPr>
        <p:spPr bwMode="auto">
          <a:xfrm>
            <a:off x="1736725" y="1819275"/>
            <a:ext cx="762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/>
              <a:t>1º</a:t>
            </a:r>
          </a:p>
        </p:txBody>
      </p:sp>
      <p:sp>
        <p:nvSpPr>
          <p:cNvPr id="13316" name="CaixaDeTexto 4"/>
          <p:cNvSpPr txBox="1">
            <a:spLocks noChangeArrowheads="1"/>
          </p:cNvSpPr>
          <p:nvPr/>
        </p:nvSpPr>
        <p:spPr bwMode="auto">
          <a:xfrm>
            <a:off x="4449763" y="1852613"/>
            <a:ext cx="762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/>
              <a:t>2º</a:t>
            </a:r>
          </a:p>
        </p:txBody>
      </p:sp>
      <p:sp>
        <p:nvSpPr>
          <p:cNvPr id="13317" name="CaixaDeTexto 5"/>
          <p:cNvSpPr txBox="1">
            <a:spLocks noChangeArrowheads="1"/>
          </p:cNvSpPr>
          <p:nvPr/>
        </p:nvSpPr>
        <p:spPr bwMode="auto">
          <a:xfrm>
            <a:off x="7300913" y="1841500"/>
            <a:ext cx="76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/>
              <a:t>3º</a:t>
            </a:r>
          </a:p>
        </p:txBody>
      </p:sp>
      <p:sp>
        <p:nvSpPr>
          <p:cNvPr id="13318" name="Retângulo 6"/>
          <p:cNvSpPr>
            <a:spLocks noChangeArrowheads="1"/>
          </p:cNvSpPr>
          <p:nvPr/>
        </p:nvSpPr>
        <p:spPr bwMode="auto">
          <a:xfrm>
            <a:off x="660400" y="2357438"/>
            <a:ext cx="2393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>
                <a:cs typeface="Times New Roman" pitchFamily="18" charset="0"/>
              </a:rPr>
              <a:t>capacitação dos</a:t>
            </a:r>
          </a:p>
          <a:p>
            <a:pPr algn="ctr"/>
            <a:r>
              <a:rPr lang="pt-BR" sz="1600">
                <a:cs typeface="Times New Roman" pitchFamily="18" charset="0"/>
              </a:rPr>
              <a:t> </a:t>
            </a:r>
            <a:r>
              <a:rPr lang="pt-BR" sz="1600" i="1">
                <a:cs typeface="Times New Roman" pitchFamily="18" charset="0"/>
              </a:rPr>
              <a:t>alunos colaboradores</a:t>
            </a:r>
            <a:endParaRPr lang="pt-BR" sz="1600"/>
          </a:p>
        </p:txBody>
      </p:sp>
      <p:sp>
        <p:nvSpPr>
          <p:cNvPr id="13319" name="Retângulo 7"/>
          <p:cNvSpPr>
            <a:spLocks noChangeArrowheads="1"/>
          </p:cNvSpPr>
          <p:nvPr/>
        </p:nvSpPr>
        <p:spPr bwMode="auto">
          <a:xfrm>
            <a:off x="3211513" y="2500313"/>
            <a:ext cx="29987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BR" sz="1600"/>
              <a:t>Período de coleta pelos alunos</a:t>
            </a:r>
          </a:p>
        </p:txBody>
      </p:sp>
      <p:pic>
        <p:nvPicPr>
          <p:cNvPr id="13320" name="Picture 2" descr="Resultado de imagem para ALUNOS CELU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3071813"/>
            <a:ext cx="2359025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" descr="C:\Users\Eduardo\Desktop\sandra\OUVIDORIA ATIVA PNAE\FOTOS\Fotos - capacitação\Fotos Capacitação - Escolas\IMG-20170119-WA0132.jpg"/>
          <p:cNvPicPr>
            <a:picLocks noChangeAspect="1" noChangeArrowheads="1"/>
          </p:cNvPicPr>
          <p:nvPr/>
        </p:nvPicPr>
        <p:blipFill>
          <a:blip r:embed="rId3" cstate="print"/>
          <a:srcRect t="23067"/>
          <a:stretch>
            <a:fillRect/>
          </a:stretch>
        </p:blipFill>
        <p:spPr bwMode="auto">
          <a:xfrm>
            <a:off x="720725" y="3063875"/>
            <a:ext cx="2351088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4" descr="Resultado de imagem para relatorio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6838" y="3541713"/>
            <a:ext cx="2190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Retângulo 11"/>
          <p:cNvSpPr>
            <a:spLocks noChangeArrowheads="1"/>
          </p:cNvSpPr>
          <p:nvPr/>
        </p:nvSpPr>
        <p:spPr bwMode="auto">
          <a:xfrm>
            <a:off x="9104948" y="2443163"/>
            <a:ext cx="2633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dirty="0">
                <a:cs typeface="Times New Roman" pitchFamily="18" charset="0"/>
              </a:rPr>
              <a:t>Reunião com os Gestores da Seduc</a:t>
            </a:r>
            <a:endParaRPr lang="pt-BR" sz="1600" dirty="0"/>
          </a:p>
        </p:txBody>
      </p:sp>
      <p:sp>
        <p:nvSpPr>
          <p:cNvPr id="13324" name="CaixaDeTexto 12"/>
          <p:cNvSpPr txBox="1">
            <a:spLocks noChangeArrowheads="1"/>
          </p:cNvSpPr>
          <p:nvPr/>
        </p:nvSpPr>
        <p:spPr bwMode="auto">
          <a:xfrm>
            <a:off x="10126980" y="1884363"/>
            <a:ext cx="76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 dirty="0"/>
              <a:t>4º</a:t>
            </a:r>
          </a:p>
        </p:txBody>
      </p:sp>
      <p:pic>
        <p:nvPicPr>
          <p:cNvPr id="13325" name="Picture 5" descr="C:\Users\Eduardo\Desktop\sandra\OUVIDORIA ATIVA PNAE\FOTOS\Apresentação relatório fase piloto Seduc\20170512_1027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03055" y="3154363"/>
            <a:ext cx="2398713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ítulo 1"/>
          <p:cNvSpPr txBox="1">
            <a:spLocks/>
          </p:cNvSpPr>
          <p:nvPr/>
        </p:nvSpPr>
        <p:spPr bwMode="auto">
          <a:xfrm>
            <a:off x="73025" y="822325"/>
            <a:ext cx="1191418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pt-BR" sz="4000" dirty="0">
                <a:solidFill>
                  <a:schemeClr val="accent2">
                    <a:lumMod val="75000"/>
                  </a:schemeClr>
                </a:solidFill>
                <a:latin typeface="Adobe Hebrew" pitchFamily="18" charset="-79"/>
                <a:ea typeface="Adobe Ming Std L" pitchFamily="18" charset="-128"/>
                <a:cs typeface="Adobe Hebrew" pitchFamily="18" charset="-79"/>
              </a:rPr>
              <a:t>A metodologia  do projeto possui 4 etapas:</a:t>
            </a:r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0" y="1187450"/>
            <a:ext cx="1191418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pt-BR" sz="5400" dirty="0">
                <a:solidFill>
                  <a:schemeClr val="accent2">
                    <a:lumMod val="75000"/>
                  </a:schemeClr>
                </a:solidFill>
                <a:latin typeface="Adobe Hebrew" pitchFamily="18" charset="-79"/>
                <a:ea typeface="Adobe Ming Std L" pitchFamily="18" charset="-128"/>
                <a:cs typeface="Adobe Hebrew" pitchFamily="18" charset="-79"/>
              </a:rPr>
              <a:t>Quantos fases tivemos em 2017?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887413" y="2733675"/>
            <a:ext cx="2797175" cy="12350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FASE PILOTO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4879975" y="2767013"/>
            <a:ext cx="2797175" cy="12350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FASE 2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8743950" y="2782888"/>
            <a:ext cx="2798763" cy="12350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FASE 3</a:t>
            </a:r>
          </a:p>
        </p:txBody>
      </p:sp>
      <p:sp>
        <p:nvSpPr>
          <p:cNvPr id="16390" name="CaixaDeTexto 9"/>
          <p:cNvSpPr txBox="1">
            <a:spLocks noChangeArrowheads="1"/>
          </p:cNvSpPr>
          <p:nvPr/>
        </p:nvSpPr>
        <p:spPr bwMode="auto">
          <a:xfrm>
            <a:off x="941388" y="4133850"/>
            <a:ext cx="2862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i="1"/>
              <a:t>JANEIRO E FEVEREIRO</a:t>
            </a:r>
          </a:p>
        </p:txBody>
      </p:sp>
      <p:sp>
        <p:nvSpPr>
          <p:cNvPr id="16391" name="CaixaDeTexto 10"/>
          <p:cNvSpPr txBox="1">
            <a:spLocks noChangeArrowheads="1"/>
          </p:cNvSpPr>
          <p:nvPr/>
        </p:nvSpPr>
        <p:spPr bwMode="auto">
          <a:xfrm>
            <a:off x="4843463" y="4148138"/>
            <a:ext cx="2862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/>
              <a:t>MAIO E JUNHO</a:t>
            </a:r>
          </a:p>
        </p:txBody>
      </p:sp>
      <p:sp>
        <p:nvSpPr>
          <p:cNvPr id="16392" name="CaixaDeTexto 11"/>
          <p:cNvSpPr txBox="1">
            <a:spLocks noChangeArrowheads="1"/>
          </p:cNvSpPr>
          <p:nvPr/>
        </p:nvSpPr>
        <p:spPr bwMode="auto">
          <a:xfrm>
            <a:off x="8716963" y="4181475"/>
            <a:ext cx="2862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/>
              <a:t>AGOSTO A NOVEMBRO</a:t>
            </a:r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348425" y="552215"/>
            <a:ext cx="3495675" cy="25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pt-BR" sz="5400" dirty="0">
                <a:solidFill>
                  <a:schemeClr val="accent2">
                    <a:lumMod val="75000"/>
                  </a:schemeClr>
                </a:solidFill>
                <a:latin typeface="Adobe Hebrew" pitchFamily="18" charset="-79"/>
                <a:ea typeface="Adobe Ming Std L" pitchFamily="18" charset="-128"/>
                <a:cs typeface="Adobe Hebrew" pitchFamily="18" charset="-79"/>
              </a:rPr>
              <a:t>Muito tem se falado do projeto!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 l="20432" t="9145" r="22847" b="6528"/>
          <a:stretch>
            <a:fillRect/>
          </a:stretch>
        </p:blipFill>
        <p:spPr bwMode="auto">
          <a:xfrm>
            <a:off x="4396105" y="309753"/>
            <a:ext cx="4781550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print"/>
          <a:srcRect l="14563" t="5621" r="30716" b="4208"/>
          <a:stretch>
            <a:fillRect/>
          </a:stretch>
        </p:blipFill>
        <p:spPr bwMode="auto">
          <a:xfrm>
            <a:off x="4816983" y="826389"/>
            <a:ext cx="448945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60257945-66F5-4034-8621-F34EAC81E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21327" t="11958" r="25562" b="8752"/>
          <a:stretch>
            <a:fillRect/>
          </a:stretch>
        </p:blipFill>
        <p:spPr bwMode="auto">
          <a:xfrm>
            <a:off x="5307330" y="1193800"/>
            <a:ext cx="4888230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xmlns="" id="{CBCAEA11-49F8-459F-82A8-A966501E1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23929" t="8005" r="24236" b="7732"/>
          <a:stretch>
            <a:fillRect/>
          </a:stretch>
        </p:blipFill>
        <p:spPr bwMode="auto">
          <a:xfrm>
            <a:off x="6133719" y="2084197"/>
            <a:ext cx="47085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marce\Downloads\giphy-downsized (2).gif">
            <a:extLst>
              <a:ext uri="{FF2B5EF4-FFF2-40B4-BE49-F238E27FC236}">
                <a16:creationId xmlns:a16="http://schemas.microsoft.com/office/drawing/2014/main" xmlns="" id="{D219B5A3-84D5-4605-BCC6-C1FFB76A251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246" y="3389287"/>
            <a:ext cx="4065811" cy="2976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42975" y="484188"/>
            <a:ext cx="10317163" cy="4802187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Então...</a:t>
            </a:r>
            <a:b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o que foi verificado nessas 3 fases?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2513" y="1670050"/>
            <a:ext cx="10317162" cy="111125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72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pt-BR" sz="7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pt-BR" sz="7200" dirty="0">
                <a:solidFill>
                  <a:schemeClr val="accent2">
                    <a:lumMod val="75000"/>
                  </a:schemeClr>
                </a:solidFill>
              </a:rPr>
              <a:t>Hoje teve merenda?</a:t>
            </a:r>
          </a:p>
        </p:txBody>
      </p:sp>
      <p:pic>
        <p:nvPicPr>
          <p:cNvPr id="19459" name="Picture 4" descr="Resultado de imagem para sim ou não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450" y="3284538"/>
            <a:ext cx="3335338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Gráfico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825" y="155575"/>
            <a:ext cx="10890250" cy="667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Resultado de imagem para SETA PARA CI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3825" y="1368425"/>
            <a:ext cx="56515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9124950" y="2239963"/>
            <a:ext cx="1884363" cy="64611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t-BR" dirty="0">
                <a:solidFill>
                  <a:srgbClr val="C00000"/>
                </a:solidFill>
              </a:rPr>
              <a:t>Mais alunos se alimentando!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853313" y="727393"/>
            <a:ext cx="10391775" cy="10414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800" dirty="0">
                <a:solidFill>
                  <a:schemeClr val="accent2">
                    <a:lumMod val="75000"/>
                  </a:schemeClr>
                </a:solidFill>
              </a:rPr>
              <a:t>“TEVE, MAS ACABOU!”</a:t>
            </a:r>
          </a:p>
        </p:txBody>
      </p:sp>
      <p:pic>
        <p:nvPicPr>
          <p:cNvPr id="21507" name="Picture 2" descr="Resultado de imagem para CHAVES COM F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463" y="2063750"/>
            <a:ext cx="4379912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rograma-educacional-escola-da-inteligencia-oferece-as-escolas-e-instituicoes-de-ensino-a-educacao-da-inteligencia-socioemocional">
            <a:extLst>
              <a:ext uri="{FF2B5EF4-FFF2-40B4-BE49-F238E27FC236}">
                <a16:creationId xmlns:a16="http://schemas.microsoft.com/office/drawing/2014/main" xmlns="" id="{3B84656A-FEE4-4585-AE00-997ABCA2D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247" y="0"/>
            <a:ext cx="1222214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E771-E787-44B6-A94D-80EDC0209FF7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  <p:pic>
        <p:nvPicPr>
          <p:cNvPr id="5" name="Picture 2" descr="programa-educacional-escola-da-inteligencia-oferece-as-escolas-e-instituicoes-de-ensino-a-educacao-da-inteligencia-socioemocional">
            <a:extLst>
              <a:ext uri="{FF2B5EF4-FFF2-40B4-BE49-F238E27FC236}">
                <a16:creationId xmlns:a16="http://schemas.microsoft.com/office/drawing/2014/main" xmlns="" id="{42610147-4CD8-425A-96A1-402DE4343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35" y="0"/>
            <a:ext cx="12156761" cy="766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4"/>
          <p:cNvSpPr txBox="1">
            <a:spLocks/>
          </p:cNvSpPr>
          <p:nvPr/>
        </p:nvSpPr>
        <p:spPr>
          <a:xfrm>
            <a:off x="770762" y="752151"/>
            <a:ext cx="10989116" cy="14424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pt-BR" sz="4800" b="1" dirty="0">
                <a:solidFill>
                  <a:schemeClr val="accent1"/>
                </a:solidFill>
              </a:rPr>
              <a:t> </a:t>
            </a:r>
            <a:r>
              <a:rPr lang="pt-BR" sz="4800" b="1" dirty="0"/>
              <a:t>Alimentação Escolar de Qualidade:</a:t>
            </a:r>
          </a:p>
        </p:txBody>
      </p:sp>
      <p:sp>
        <p:nvSpPr>
          <p:cNvPr id="6" name="Título 4">
            <a:extLst>
              <a:ext uri="{FF2B5EF4-FFF2-40B4-BE49-F238E27FC236}">
                <a16:creationId xmlns:a16="http://schemas.microsoft.com/office/drawing/2014/main" xmlns="" id="{9742241F-38D7-47E8-B815-A21FE5BC7349}"/>
              </a:ext>
            </a:extLst>
          </p:cNvPr>
          <p:cNvSpPr txBox="1">
            <a:spLocks/>
          </p:cNvSpPr>
          <p:nvPr/>
        </p:nvSpPr>
        <p:spPr>
          <a:xfrm>
            <a:off x="770762" y="2222549"/>
            <a:ext cx="10989116" cy="9013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pt-BR" sz="4800" b="1" dirty="0">
                <a:solidFill>
                  <a:schemeClr val="accent1"/>
                </a:solidFill>
              </a:rPr>
              <a:t> </a:t>
            </a:r>
            <a:r>
              <a:rPr lang="pt-BR" sz="4800" b="1" dirty="0"/>
              <a:t>É direto seu!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310" y="1019175"/>
            <a:ext cx="11457178" cy="76041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800" dirty="0">
                <a:solidFill>
                  <a:schemeClr val="accent2">
                    <a:lumMod val="75000"/>
                  </a:schemeClr>
                </a:solidFill>
              </a:rPr>
              <a:t>QUAL A MERENDA MAIS SERVIDA?</a:t>
            </a:r>
          </a:p>
        </p:txBody>
      </p:sp>
      <p:pic>
        <p:nvPicPr>
          <p:cNvPr id="23555" name="Picture 6" descr="Resultado de imagem para pensando em comi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7588" y="2093913"/>
            <a:ext cx="47625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>
          <a:xfrm>
            <a:off x="10838688" y="5716104"/>
            <a:ext cx="812800" cy="521208"/>
          </a:xfrm>
        </p:spPr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21</a:t>
            </a:fld>
            <a:endParaRPr lang="pt-BR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03B37FF0-231E-4276-8194-13FF09CDB069}"/>
              </a:ext>
            </a:extLst>
          </p:cNvPr>
          <p:cNvSpPr txBox="1">
            <a:spLocks/>
          </p:cNvSpPr>
          <p:nvPr/>
        </p:nvSpPr>
        <p:spPr bwMode="auto">
          <a:xfrm>
            <a:off x="2210396" y="481013"/>
            <a:ext cx="68675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pt-BR" sz="6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Adobe Ming Std L" pitchFamily="18" charset="-128"/>
                <a:cs typeface="Adobe Hebrew" pitchFamily="18" charset="-79"/>
              </a:rPr>
              <a:t>EM 1º LUGAR</a:t>
            </a:r>
          </a:p>
        </p:txBody>
      </p:sp>
      <p:sp>
        <p:nvSpPr>
          <p:cNvPr id="8" name="Retângulo de cantos arredondados 6">
            <a:extLst>
              <a:ext uri="{FF2B5EF4-FFF2-40B4-BE49-F238E27FC236}">
                <a16:creationId xmlns:a16="http://schemas.microsoft.com/office/drawing/2014/main" xmlns="" id="{714F7A0E-7A1D-426A-BDF1-A27B8BBDF2E6}"/>
              </a:ext>
            </a:extLst>
          </p:cNvPr>
          <p:cNvSpPr/>
          <p:nvPr/>
        </p:nvSpPr>
        <p:spPr>
          <a:xfrm>
            <a:off x="492721" y="1270087"/>
            <a:ext cx="2797175" cy="12350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FASE PILOTO</a:t>
            </a:r>
          </a:p>
        </p:txBody>
      </p:sp>
      <p:sp>
        <p:nvSpPr>
          <p:cNvPr id="9" name="Retângulo de cantos arredondados 7">
            <a:extLst>
              <a:ext uri="{FF2B5EF4-FFF2-40B4-BE49-F238E27FC236}">
                <a16:creationId xmlns:a16="http://schemas.microsoft.com/office/drawing/2014/main" xmlns="" id="{A6AEBC72-C9BE-49A0-8E32-0741CAA9FA01}"/>
              </a:ext>
            </a:extLst>
          </p:cNvPr>
          <p:cNvSpPr/>
          <p:nvPr/>
        </p:nvSpPr>
        <p:spPr>
          <a:xfrm>
            <a:off x="4278983" y="1276437"/>
            <a:ext cx="2798762" cy="12350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FASE 2</a:t>
            </a:r>
          </a:p>
        </p:txBody>
      </p:sp>
      <p:sp>
        <p:nvSpPr>
          <p:cNvPr id="10" name="Retângulo de cantos arredondados 8">
            <a:extLst>
              <a:ext uri="{FF2B5EF4-FFF2-40B4-BE49-F238E27FC236}">
                <a16:creationId xmlns:a16="http://schemas.microsoft.com/office/drawing/2014/main" xmlns="" id="{5E256D2C-EEA6-43A8-98B7-F33707528BFB}"/>
              </a:ext>
            </a:extLst>
          </p:cNvPr>
          <p:cNvSpPr/>
          <p:nvPr/>
        </p:nvSpPr>
        <p:spPr>
          <a:xfrm>
            <a:off x="8040216" y="1300250"/>
            <a:ext cx="2797175" cy="12350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FASE 3</a:t>
            </a:r>
          </a:p>
        </p:txBody>
      </p:sp>
      <p:grpSp>
        <p:nvGrpSpPr>
          <p:cNvPr id="11" name="Grupo 3">
            <a:extLst>
              <a:ext uri="{FF2B5EF4-FFF2-40B4-BE49-F238E27FC236}">
                <a16:creationId xmlns:a16="http://schemas.microsoft.com/office/drawing/2014/main" xmlns="" id="{72CB6193-227D-45D5-9A95-B68CF728FE8F}"/>
              </a:ext>
            </a:extLst>
          </p:cNvPr>
          <p:cNvGrpSpPr>
            <a:grpSpLocks/>
          </p:cNvGrpSpPr>
          <p:nvPr/>
        </p:nvGrpSpPr>
        <p:grpSpPr bwMode="auto">
          <a:xfrm>
            <a:off x="310159" y="3861048"/>
            <a:ext cx="3009900" cy="2144713"/>
            <a:chOff x="3124398" y="299203"/>
            <a:chExt cx="4669132" cy="2506136"/>
          </a:xfrm>
        </p:grpSpPr>
        <p:pic>
          <p:nvPicPr>
            <p:cNvPr id="12" name="Imagem 1">
              <a:extLst>
                <a:ext uri="{FF2B5EF4-FFF2-40B4-BE49-F238E27FC236}">
                  <a16:creationId xmlns:a16="http://schemas.microsoft.com/office/drawing/2014/main" xmlns="" id="{AC1FFBBD-C652-4967-9898-131052240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rcRect l="17676" t="42120" b="7172"/>
            <a:stretch>
              <a:fillRect/>
            </a:stretch>
          </p:blipFill>
          <p:spPr bwMode="auto">
            <a:xfrm>
              <a:off x="5504873" y="299204"/>
              <a:ext cx="2288657" cy="25061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Imagem 2">
              <a:extLst>
                <a:ext uri="{FF2B5EF4-FFF2-40B4-BE49-F238E27FC236}">
                  <a16:creationId xmlns:a16="http://schemas.microsoft.com/office/drawing/2014/main" xmlns="" id="{BD6581DA-A005-47B0-83B4-9B62C934C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rcRect l="18645" r="17513"/>
            <a:stretch>
              <a:fillRect/>
            </a:stretch>
          </p:blipFill>
          <p:spPr bwMode="auto">
            <a:xfrm>
              <a:off x="3124398" y="299203"/>
              <a:ext cx="2380475" cy="25061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4" name="CaixaDeTexto 4">
            <a:extLst>
              <a:ext uri="{FF2B5EF4-FFF2-40B4-BE49-F238E27FC236}">
                <a16:creationId xmlns:a16="http://schemas.microsoft.com/office/drawing/2014/main" xmlns="" id="{6D86F95E-40D9-4750-AF3B-B4C26D311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0704" y="2843300"/>
            <a:ext cx="4035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/>
              <a:t>1º LUGAR: </a:t>
            </a:r>
          </a:p>
          <a:p>
            <a:pPr algn="ctr"/>
            <a:r>
              <a:rPr lang="pt-BR" i="1"/>
              <a:t>Apenas bolacha/Apenas suco</a:t>
            </a:r>
          </a:p>
          <a:p>
            <a:pPr algn="ctr"/>
            <a:r>
              <a:rPr lang="pt-BR" i="1"/>
              <a:t>32%</a:t>
            </a:r>
          </a:p>
          <a:p>
            <a:pPr algn="ctr"/>
            <a:endParaRPr lang="pt-BR"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15" name="CaixaDeTexto 16">
            <a:extLst>
              <a:ext uri="{FF2B5EF4-FFF2-40B4-BE49-F238E27FC236}">
                <a16:creationId xmlns:a16="http://schemas.microsoft.com/office/drawing/2014/main" xmlns="" id="{C1719D42-A4AF-4901-BC96-F3D3487CA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3632" y="2798850"/>
            <a:ext cx="5743575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 dirty="0"/>
              <a:t>1º LUGAR: </a:t>
            </a:r>
          </a:p>
          <a:p>
            <a:pPr algn="ctr"/>
            <a:r>
              <a:rPr lang="pt-BR" i="1" dirty="0"/>
              <a:t>Macarrão/Arroz/Legumes com proteína</a:t>
            </a:r>
          </a:p>
          <a:p>
            <a:pPr algn="ctr"/>
            <a:r>
              <a:rPr lang="pt-BR" i="1" dirty="0"/>
              <a:t>44,9%</a:t>
            </a:r>
          </a:p>
          <a:p>
            <a:pPr algn="ctr"/>
            <a:endParaRPr lang="pt-BR" sz="2000" dirty="0">
              <a:latin typeface="Times New Roman" pitchFamily="18" charset="0"/>
              <a:ea typeface="Adobe Fan Heiti Std B" pitchFamily="34" charset="-128"/>
            </a:endParaRPr>
          </a:p>
        </p:txBody>
      </p:sp>
      <p:grpSp>
        <p:nvGrpSpPr>
          <p:cNvPr id="16" name="Grupo 14">
            <a:extLst>
              <a:ext uri="{FF2B5EF4-FFF2-40B4-BE49-F238E27FC236}">
                <a16:creationId xmlns:a16="http://schemas.microsoft.com/office/drawing/2014/main" xmlns="" id="{28EEB8E6-7E17-42A8-97AC-1FB118102D0B}"/>
              </a:ext>
            </a:extLst>
          </p:cNvPr>
          <p:cNvGrpSpPr>
            <a:grpSpLocks/>
          </p:cNvGrpSpPr>
          <p:nvPr/>
        </p:nvGrpSpPr>
        <p:grpSpPr bwMode="auto">
          <a:xfrm>
            <a:off x="3575720" y="3861048"/>
            <a:ext cx="4232275" cy="1971675"/>
            <a:chOff x="3774145" y="1138004"/>
            <a:chExt cx="4232230" cy="1971043"/>
          </a:xfrm>
        </p:grpSpPr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xmlns="" id="{1EA434C5-14CE-44BB-82F1-2FFBEB619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/>
            </a:blip>
            <a:srcRect t="19725" b="10687"/>
            <a:stretch/>
          </p:blipFill>
          <p:spPr>
            <a:xfrm>
              <a:off x="3774145" y="1138004"/>
              <a:ext cx="2124355" cy="197104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xmlns="" id="{0203FCE8-E5DF-4407-A265-41C9A4CC43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/>
            </a:blip>
            <a:srcRect t="18201" b="8995"/>
            <a:stretch/>
          </p:blipFill>
          <p:spPr>
            <a:xfrm>
              <a:off x="5893251" y="1138004"/>
              <a:ext cx="2113124" cy="197104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9" name="CaixaDeTexto 20">
            <a:extLst>
              <a:ext uri="{FF2B5EF4-FFF2-40B4-BE49-F238E27FC236}">
                <a16:creationId xmlns:a16="http://schemas.microsoft.com/office/drawing/2014/main" xmlns="" id="{03E8720A-4D23-4081-A070-60A1F6A33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6200" y="2686137"/>
            <a:ext cx="33591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 dirty="0"/>
              <a:t>1º LUGAR: </a:t>
            </a:r>
          </a:p>
          <a:p>
            <a:pPr algn="ctr"/>
            <a:r>
              <a:rPr lang="pt-BR" i="1" dirty="0"/>
              <a:t>Macarrão/Arroz/Legumes/Pão com proteína</a:t>
            </a:r>
          </a:p>
          <a:p>
            <a:pPr algn="ctr"/>
            <a:r>
              <a:rPr lang="pt-BR" i="1" dirty="0"/>
              <a:t>27,2%</a:t>
            </a:r>
          </a:p>
          <a:p>
            <a:pPr algn="ctr"/>
            <a:endParaRPr lang="pt-BR" sz="2000" dirty="0">
              <a:latin typeface="Times New Roman" pitchFamily="18" charset="0"/>
              <a:ea typeface="Adobe Fan Heiti Std B" pitchFamily="34" charset="-128"/>
            </a:endParaRPr>
          </a:p>
        </p:txBody>
      </p:sp>
      <p:pic>
        <p:nvPicPr>
          <p:cNvPr id="20" name="Imagem 19" descr="1.jpg">
            <a:extLst>
              <a:ext uri="{FF2B5EF4-FFF2-40B4-BE49-F238E27FC236}">
                <a16:creationId xmlns:a16="http://schemas.microsoft.com/office/drawing/2014/main" xmlns="" id="{7431CF9F-362A-483E-BFD0-5A38A24F065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 r="13267" b="8267"/>
          <a:stretch>
            <a:fillRect/>
          </a:stretch>
        </p:blipFill>
        <p:spPr>
          <a:xfrm>
            <a:off x="8112224" y="3933056"/>
            <a:ext cx="1623470" cy="1993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m 20" descr="macarrao com sardinha.jpg">
            <a:extLst>
              <a:ext uri="{FF2B5EF4-FFF2-40B4-BE49-F238E27FC236}">
                <a16:creationId xmlns:a16="http://schemas.microsoft.com/office/drawing/2014/main" xmlns="" id="{FEFADFF9-3432-46E5-971A-D8A6507E0524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 t="13867" b="16533"/>
          <a:stretch>
            <a:fillRect/>
          </a:stretch>
        </p:blipFill>
        <p:spPr>
          <a:xfrm>
            <a:off x="9761921" y="3933056"/>
            <a:ext cx="1590663" cy="1968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Espaço Reservado para Número de Slide 16">
            <a:extLst>
              <a:ext uri="{FF2B5EF4-FFF2-40B4-BE49-F238E27FC236}">
                <a16:creationId xmlns:a16="http://schemas.microsoft.com/office/drawing/2014/main" xmlns="" id="{13C9C166-2F9F-4B09-9260-45077AA8F13E}"/>
              </a:ext>
            </a:extLst>
          </p:cNvPr>
          <p:cNvSpPr txBox="1">
            <a:spLocks/>
          </p:cNvSpPr>
          <p:nvPr/>
        </p:nvSpPr>
        <p:spPr>
          <a:xfrm>
            <a:off x="10324934" y="5788112"/>
            <a:ext cx="812800" cy="521208"/>
          </a:xfrm>
          <a:prstGeom prst="rect">
            <a:avLst/>
          </a:prstGeom>
        </p:spPr>
        <p:txBody>
          <a:bodyPr vert="horz" rtlCol="0" anchor="ctr"/>
          <a:lstStyle>
            <a:defPPr>
              <a:defRPr lang="en-US"/>
            </a:defPPr>
            <a:lvl1pPr algn="ctr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b="1" kern="1200">
                <a:solidFill>
                  <a:srgbClr val="FFFFFF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216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 bwMode="auto">
          <a:xfrm>
            <a:off x="2707005" y="199372"/>
            <a:ext cx="6867525" cy="92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pt-BR" sz="66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Adobe Ming Std L" pitchFamily="18" charset="-128"/>
                <a:cs typeface="Adobe Hebrew" pitchFamily="18" charset="-79"/>
              </a:rPr>
              <a:t>Atenção!</a:t>
            </a:r>
          </a:p>
        </p:txBody>
      </p:sp>
      <p:pic>
        <p:nvPicPr>
          <p:cNvPr id="27651" name="Picture 2" descr="Imagem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6965" y="1127742"/>
            <a:ext cx="2397842" cy="239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12"/>
          <p:cNvSpPr/>
          <p:nvPr/>
        </p:nvSpPr>
        <p:spPr>
          <a:xfrm>
            <a:off x="2707005" y="3660140"/>
            <a:ext cx="6096000" cy="30370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400" dirty="0"/>
              <a:t>A Resolução nº 26, de 17 de junho de 2013, </a:t>
            </a:r>
            <a:r>
              <a:rPr lang="pt-BR" sz="2400" b="1" dirty="0">
                <a:solidFill>
                  <a:srgbClr val="FF0000"/>
                </a:solidFill>
              </a:rPr>
              <a:t>PROÍBE</a:t>
            </a:r>
            <a:r>
              <a:rPr lang="pt-BR" sz="2400" dirty="0"/>
              <a:t> a aquisição de bebidas com baixo valor nutricional como: refrigerantes e refrescos artificiais, bebidas ou concentrados à base de xarope de guaraná ou groselha, chás prontos para consumo e outras bebidas similares.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22</a:t>
            </a:fld>
            <a:endParaRPr lang="pt-BR"/>
          </a:p>
        </p:txBody>
      </p:sp>
      <p:pic>
        <p:nvPicPr>
          <p:cNvPr id="7" name="Picture 1" descr="C:\Users\marce\Downloads\giphy (2).gif">
            <a:extLst>
              <a:ext uri="{FF2B5EF4-FFF2-40B4-BE49-F238E27FC236}">
                <a16:creationId xmlns:a16="http://schemas.microsoft.com/office/drawing/2014/main" xmlns="" id="{D06CCDE4-51CB-4383-8E86-2ED0AFC8CDD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469" y="1127742"/>
            <a:ext cx="3129026" cy="2218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C09677D3-A5E2-4F6B-82B7-0E341192A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" y="847675"/>
            <a:ext cx="9257983" cy="157321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800" dirty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NA FASE 3, PELA PRIMEIRA VEZ EM 2017 HOUVE OFERTA DE FRUTAS!</a:t>
            </a:r>
          </a:p>
        </p:txBody>
      </p:sp>
      <p:pic>
        <p:nvPicPr>
          <p:cNvPr id="9" name="Imagem 8" descr="banana e tangerina.jpg">
            <a:extLst>
              <a:ext uri="{FF2B5EF4-FFF2-40B4-BE49-F238E27FC236}">
                <a16:creationId xmlns:a16="http://schemas.microsoft.com/office/drawing/2014/main" xmlns="" id="{18F28B33-9AA4-4DEC-996B-1C43E3FC976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3726" y="2798064"/>
            <a:ext cx="2207037" cy="2942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m 9" descr="mamao.jpg">
            <a:extLst>
              <a:ext uri="{FF2B5EF4-FFF2-40B4-BE49-F238E27FC236}">
                <a16:creationId xmlns:a16="http://schemas.microsoft.com/office/drawing/2014/main" xmlns="" id="{40F07304-92AB-4B0E-8550-086721C3052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0858" y="2834639"/>
            <a:ext cx="2259668" cy="293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ADCF9E25-A3F7-4B69-85F4-CE47C331723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2211" y="165978"/>
            <a:ext cx="1822862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01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56590" y="110490"/>
            <a:ext cx="10390188" cy="5461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8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NA FASE PILOTO FOI VERIFICADO A ESCOLA MAGALHÃES BARATA NÃO OFERECIA MERENDA AOS SEU ALUNOS DESDE 2009</a:t>
            </a:r>
            <a:br>
              <a:rPr lang="pt-BR" sz="48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pt-BR" sz="48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pt-BR" sz="48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pt-BR" sz="48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E AGORA...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25</a:t>
            </a:fld>
            <a:endParaRPr lang="pt-B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D9A3F84F-2E6F-4515-BCFC-875A62D6FCE0}"/>
              </a:ext>
            </a:extLst>
          </p:cNvPr>
          <p:cNvSpPr txBox="1">
            <a:spLocks/>
          </p:cNvSpPr>
          <p:nvPr/>
        </p:nvSpPr>
        <p:spPr>
          <a:xfrm>
            <a:off x="466725" y="116632"/>
            <a:ext cx="11483975" cy="1645493"/>
          </a:xfrm>
          <a:prstGeom prst="rect">
            <a:avLst/>
          </a:prstGeom>
        </p:spPr>
        <p:txBody>
          <a:bodyPr vert="horz" rtlCol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spcAft>
                <a:spcPts val="0"/>
              </a:spcAft>
              <a:defRPr/>
            </a:pPr>
            <a:r>
              <a:rPr lang="pt-BR" sz="4800" dirty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A ESCOLA JÁ OFERECE MERENDA AOS SEUS ALUNOS!!</a:t>
            </a:r>
          </a:p>
        </p:txBody>
      </p:sp>
      <p:pic>
        <p:nvPicPr>
          <p:cNvPr id="7" name="Picture 7" descr="Resultado de imagem para PALMAS EMOTICON">
            <a:extLst>
              <a:ext uri="{FF2B5EF4-FFF2-40B4-BE49-F238E27FC236}">
                <a16:creationId xmlns:a16="http://schemas.microsoft.com/office/drawing/2014/main" xmlns="" id="{1547EFD0-83C4-4C28-B818-3D91E8279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5840" y="2636912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10E5F1F1-D906-4B9C-B55F-368E063982F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6810" y="1772816"/>
            <a:ext cx="3017782" cy="382252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333D96C0-8341-48BB-AF4F-1A21DD93329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360" y="980728"/>
            <a:ext cx="3322608" cy="520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632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2001838" y="2511425"/>
            <a:ext cx="8304212" cy="1320800"/>
          </a:xfrm>
          <a:prstGeom prst="rect">
            <a:avLst/>
          </a:prstGeom>
        </p:spPr>
        <p:txBody>
          <a:bodyPr anchor="ctr"/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t-BR" sz="6000" dirty="0">
                <a:solidFill>
                  <a:schemeClr val="tx1"/>
                </a:solidFill>
              </a:rPr>
              <a:t>MOTIVOS PARA NÃO OFERTA DE MERENDA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516208A2-6CDF-4A62-BFA9-BD22E7D6718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1207" y="395977"/>
            <a:ext cx="11089585" cy="606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4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C4223680-AA50-4DE1-8CD1-77537896514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545" y="319770"/>
            <a:ext cx="11046909" cy="6218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29</a:t>
            </a:fld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0532C53D-DFD7-483F-8CB7-6A30A3A9482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676" y="411218"/>
            <a:ext cx="11156647" cy="603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21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905253"/>
            <a:ext cx="120932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4800" b="1" dirty="0"/>
              <a:t>Importância da Participação e do Controle Social </a:t>
            </a:r>
            <a:r>
              <a:rPr lang="pt-BR" sz="6000" b="1" dirty="0">
                <a:solidFill>
                  <a:prstClr val="black"/>
                </a:solidFill>
              </a:rPr>
              <a:t> </a:t>
            </a:r>
          </a:p>
        </p:txBody>
      </p:sp>
      <p:pic>
        <p:nvPicPr>
          <p:cNvPr id="3" name="Picture 4" descr="Resultado de imagem para Participação Social">
            <a:extLst>
              <a:ext uri="{FF2B5EF4-FFF2-40B4-BE49-F238E27FC236}">
                <a16:creationId xmlns:a16="http://schemas.microsoft.com/office/drawing/2014/main" xmlns="" id="{E5623087-417F-4A78-BAEF-3854AFD71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8996" y="3031148"/>
            <a:ext cx="7652746" cy="3341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E771-E787-44B6-A94D-80EDC0209FF7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-152400" y="2422843"/>
            <a:ext cx="12344400" cy="135255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8000" dirty="0">
                <a:solidFill>
                  <a:schemeClr val="tx1"/>
                </a:solidFill>
              </a:rPr>
              <a:t>CARDÁPIO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30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upo 2"/>
          <p:cNvGrpSpPr>
            <a:grpSpLocks/>
          </p:cNvGrpSpPr>
          <p:nvPr/>
        </p:nvGrpSpPr>
        <p:grpSpPr bwMode="auto">
          <a:xfrm>
            <a:off x="8880475" y="725487"/>
            <a:ext cx="3084513" cy="2238429"/>
            <a:chOff x="8506685" y="2410690"/>
            <a:chExt cx="3525533" cy="2355274"/>
          </a:xfrm>
        </p:grpSpPr>
        <p:sp>
          <p:nvSpPr>
            <p:cNvPr id="5" name="Retângulo com Canto Diagonal Aparado 4"/>
            <p:cNvSpPr/>
            <p:nvPr/>
          </p:nvSpPr>
          <p:spPr>
            <a:xfrm>
              <a:off x="8845993" y="2716261"/>
              <a:ext cx="3186225" cy="2049703"/>
            </a:xfrm>
            <a:prstGeom prst="snip2DiagRect">
              <a:avLst/>
            </a:prstGeom>
            <a:ln w="76200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2400" dirty="0">
                  <a:solidFill>
                    <a:schemeClr val="tx1"/>
                  </a:solidFill>
                </a:rPr>
                <a:t>Aumento no número de escolas divulgando o cardápio!</a:t>
              </a:r>
              <a:endParaRPr lang="pt-BR" sz="2400" dirty="0"/>
            </a:p>
          </p:txBody>
        </p:sp>
        <p:sp>
          <p:nvSpPr>
            <p:cNvPr id="6" name="Elipse 5"/>
            <p:cNvSpPr/>
            <p:nvPr/>
          </p:nvSpPr>
          <p:spPr>
            <a:xfrm>
              <a:off x="8506685" y="2410690"/>
              <a:ext cx="803815" cy="72027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7" name="Seta para a direita 6"/>
            <p:cNvSpPr/>
            <p:nvPr/>
          </p:nvSpPr>
          <p:spPr>
            <a:xfrm rot="16200000">
              <a:off x="8657588" y="2632018"/>
              <a:ext cx="502009" cy="27761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pic>
        <p:nvPicPr>
          <p:cNvPr id="41987" name="Gráfico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50" y="292100"/>
            <a:ext cx="8348663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7" descr="Resultado de imagem para PALMAS EMOT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5138" y="3602038"/>
            <a:ext cx="20669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3154363" y="576263"/>
            <a:ext cx="5661025" cy="10445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6000" dirty="0">
                <a:solidFill>
                  <a:schemeClr val="accent2">
                    <a:lumMod val="75000"/>
                  </a:schemeClr>
                </a:solidFill>
              </a:rPr>
              <a:t>Porém...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741363" y="4078288"/>
            <a:ext cx="4937125" cy="14811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>
                <a:solidFill>
                  <a:schemeClr val="tx1"/>
                </a:solidFill>
              </a:rPr>
              <a:t>O cardápio ainda é divulgado de modo inadequado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6340475" y="2643188"/>
            <a:ext cx="5327650" cy="20843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>
                <a:solidFill>
                  <a:schemeClr val="tx1"/>
                </a:solidFill>
              </a:rPr>
              <a:t>Os alunos não têm acesso fácil ao cardápio elaborado pelos nutricionistas da  Seduc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774700" y="1854200"/>
            <a:ext cx="4937125" cy="14795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>
                <a:solidFill>
                  <a:schemeClr val="tx1"/>
                </a:solidFill>
              </a:rPr>
              <a:t>A maioria das escolas não divulgam o cardápio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43014" name="AutoShape 3" descr="Imagem relaciona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015" name="AutoShape 9" descr="Imagem relaciona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0" y="223838"/>
            <a:ext cx="11651488" cy="213074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5400" dirty="0">
                <a:solidFill>
                  <a:schemeClr val="accent2">
                    <a:lumMod val="75000"/>
                  </a:schemeClr>
                </a:solidFill>
              </a:rPr>
              <a:t>QUEM CONHECE O CARDÁPIO PROPOSTO SEDUC?</a:t>
            </a:r>
          </a:p>
        </p:txBody>
      </p:sp>
      <p:pic>
        <p:nvPicPr>
          <p:cNvPr id="44035" name="Picture 4" descr="Resultado de imagem para CURIOSO EMOT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505200"/>
            <a:ext cx="237172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xmlns="" id="{13749994-62AB-4C61-86D6-35337C41B2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4558" r="26863" b="4528"/>
          <a:stretch/>
        </p:blipFill>
        <p:spPr bwMode="auto">
          <a:xfrm>
            <a:off x="2858770" y="777240"/>
            <a:ext cx="6036309" cy="550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4">
            <a:extLst>
              <a:ext uri="{FF2B5EF4-FFF2-40B4-BE49-F238E27FC236}">
                <a16:creationId xmlns:a16="http://schemas.microsoft.com/office/drawing/2014/main" xmlns="" id="{776DA0DC-6209-48E5-BFF7-FFFB01FCB5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38688" y="5734050"/>
            <a:ext cx="812800" cy="521208"/>
          </a:xfrm>
        </p:spPr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D0687E77-430D-46E3-955A-8ACBEC238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413" y="72389"/>
            <a:ext cx="5661025" cy="704851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400" dirty="0">
                <a:solidFill>
                  <a:schemeClr val="tx1"/>
                </a:solidFill>
              </a:rPr>
              <a:t>Cardápio de 2017:</a:t>
            </a:r>
          </a:p>
        </p:txBody>
      </p:sp>
    </p:spTree>
    <p:extLst>
      <p:ext uri="{BB962C8B-B14F-4D97-AF65-F5344CB8AC3E}">
        <p14:creationId xmlns:p14="http://schemas.microsoft.com/office/powerpoint/2010/main" xmlns="" val="31861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55688" y="992188"/>
            <a:ext cx="10579100" cy="39989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88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lembrando que o cardápio é importante pois...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35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sultado de imagem para compra de alimentos">
            <a:extLst>
              <a:ext uri="{FF2B5EF4-FFF2-40B4-BE49-F238E27FC236}">
                <a16:creationId xmlns:a16="http://schemas.microsoft.com/office/drawing/2014/main" xmlns="" id="{97E433A1-BDA1-4F32-87EF-1D75109FA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7929" y="934259"/>
            <a:ext cx="1920875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6">
            <a:extLst>
              <a:ext uri="{FF2B5EF4-FFF2-40B4-BE49-F238E27FC236}">
                <a16:creationId xmlns:a16="http://schemas.microsoft.com/office/drawing/2014/main" xmlns="" id="{D68FE129-C670-4F30-BE67-FC51486CE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2740" y="655494"/>
            <a:ext cx="2735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>
                <a:latin typeface="Times New Roman" pitchFamily="18" charset="0"/>
              </a:rPr>
              <a:t>COMPRA CORRETA!</a:t>
            </a:r>
          </a:p>
        </p:txBody>
      </p:sp>
      <p:sp>
        <p:nvSpPr>
          <p:cNvPr id="9" name="Fluxograma: Processo 8">
            <a:extLst>
              <a:ext uri="{FF2B5EF4-FFF2-40B4-BE49-F238E27FC236}">
                <a16:creationId xmlns:a16="http://schemas.microsoft.com/office/drawing/2014/main" xmlns="" id="{CD2AEBE4-66CC-4488-8FD1-8D7FA5EAB2FF}"/>
              </a:ext>
            </a:extLst>
          </p:cNvPr>
          <p:cNvSpPr/>
          <p:nvPr/>
        </p:nvSpPr>
        <p:spPr>
          <a:xfrm>
            <a:off x="335360" y="749315"/>
            <a:ext cx="1758950" cy="186213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CARDÁPIO PLANEJADO </a:t>
            </a:r>
          </a:p>
        </p:txBody>
      </p:sp>
      <p:sp>
        <p:nvSpPr>
          <p:cNvPr id="10" name="Seta para a direita 10">
            <a:extLst>
              <a:ext uri="{FF2B5EF4-FFF2-40B4-BE49-F238E27FC236}">
                <a16:creationId xmlns:a16="http://schemas.microsoft.com/office/drawing/2014/main" xmlns="" id="{6BE77779-334E-43BC-8CDF-DAAFAFBA2090}"/>
              </a:ext>
            </a:extLst>
          </p:cNvPr>
          <p:cNvSpPr/>
          <p:nvPr/>
        </p:nvSpPr>
        <p:spPr>
          <a:xfrm>
            <a:off x="2686764" y="1375108"/>
            <a:ext cx="914400" cy="501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1" name="Picture 8" descr="Resultado de imagem para alimentação escolar">
            <a:extLst>
              <a:ext uri="{FF2B5EF4-FFF2-40B4-BE49-F238E27FC236}">
                <a16:creationId xmlns:a16="http://schemas.microsoft.com/office/drawing/2014/main" xmlns="" id="{C89BD6D3-414B-487F-B9AB-E30CF02B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5057" y="970137"/>
            <a:ext cx="3052763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2">
            <a:extLst>
              <a:ext uri="{FF2B5EF4-FFF2-40B4-BE49-F238E27FC236}">
                <a16:creationId xmlns:a16="http://schemas.microsoft.com/office/drawing/2014/main" xmlns="" id="{D98B8897-8D9B-4A81-891D-E8FCD6166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6785" y="564372"/>
            <a:ext cx="3687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>
                <a:latin typeface="Times New Roman" pitchFamily="18" charset="0"/>
              </a:rPr>
              <a:t>MERENDA  COM QUALIDADE!</a:t>
            </a:r>
          </a:p>
        </p:txBody>
      </p:sp>
      <p:sp>
        <p:nvSpPr>
          <p:cNvPr id="13" name="Seta para baixo 9">
            <a:extLst>
              <a:ext uri="{FF2B5EF4-FFF2-40B4-BE49-F238E27FC236}">
                <a16:creationId xmlns:a16="http://schemas.microsoft.com/office/drawing/2014/main" xmlns="" id="{F4CE269D-33B5-4887-95AE-05726B32D4BF}"/>
              </a:ext>
            </a:extLst>
          </p:cNvPr>
          <p:cNvSpPr/>
          <p:nvPr/>
        </p:nvSpPr>
        <p:spPr>
          <a:xfrm>
            <a:off x="9575403" y="3300587"/>
            <a:ext cx="390525" cy="668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4" name="CaixaDeTexto 14">
            <a:extLst>
              <a:ext uri="{FF2B5EF4-FFF2-40B4-BE49-F238E27FC236}">
                <a16:creationId xmlns:a16="http://schemas.microsoft.com/office/drawing/2014/main" xmlns="" id="{1119CDA6-F5F8-4CC4-89FA-80504A361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8633" y="6036483"/>
            <a:ext cx="3686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>
                <a:latin typeface="Times New Roman" pitchFamily="18" charset="0"/>
              </a:rPr>
              <a:t>BOM RENDIMENTO ESCOLAR!</a:t>
            </a:r>
          </a:p>
        </p:txBody>
      </p:sp>
      <p:pic>
        <p:nvPicPr>
          <p:cNvPr id="15" name="Picture 10" descr="Resultado de imagem para bom aluno">
            <a:extLst>
              <a:ext uri="{FF2B5EF4-FFF2-40B4-BE49-F238E27FC236}">
                <a16:creationId xmlns:a16="http://schemas.microsoft.com/office/drawing/2014/main" xmlns="" id="{FA1BB6C1-B6B6-44AB-B336-C453F9678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8902" y="4138945"/>
            <a:ext cx="1925638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eta para a direita 17">
            <a:extLst>
              <a:ext uri="{FF2B5EF4-FFF2-40B4-BE49-F238E27FC236}">
                <a16:creationId xmlns:a16="http://schemas.microsoft.com/office/drawing/2014/main" xmlns="" id="{66421726-F87E-45B0-BA2A-6085EC347810}"/>
              </a:ext>
            </a:extLst>
          </p:cNvPr>
          <p:cNvSpPr/>
          <p:nvPr/>
        </p:nvSpPr>
        <p:spPr>
          <a:xfrm rot="10800000">
            <a:off x="6466206" y="4777755"/>
            <a:ext cx="914400" cy="501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7" name="Explosão 1 13">
            <a:extLst>
              <a:ext uri="{FF2B5EF4-FFF2-40B4-BE49-F238E27FC236}">
                <a16:creationId xmlns:a16="http://schemas.microsoft.com/office/drawing/2014/main" xmlns="" id="{F3A70054-9BE4-4F9F-9427-0C52561D0416}"/>
              </a:ext>
            </a:extLst>
          </p:cNvPr>
          <p:cNvSpPr/>
          <p:nvPr/>
        </p:nvSpPr>
        <p:spPr>
          <a:xfrm>
            <a:off x="408425" y="3854624"/>
            <a:ext cx="5686425" cy="2620962"/>
          </a:xfrm>
          <a:prstGeom prst="irregularSeal1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/>
              <a:t>DINHEIRO PÚBLICO BEM INVESTIDO!</a:t>
            </a:r>
          </a:p>
        </p:txBody>
      </p:sp>
      <p:sp>
        <p:nvSpPr>
          <p:cNvPr id="18" name="CaixaDeTexto 11">
            <a:extLst>
              <a:ext uri="{FF2B5EF4-FFF2-40B4-BE49-F238E27FC236}">
                <a16:creationId xmlns:a16="http://schemas.microsoft.com/office/drawing/2014/main" xmlns="" id="{031FB0E1-8616-4974-A027-FC6FCAAD5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829" y="150986"/>
            <a:ext cx="354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9" name="CaixaDeTexto 19">
            <a:extLst>
              <a:ext uri="{FF2B5EF4-FFF2-40B4-BE49-F238E27FC236}">
                <a16:creationId xmlns:a16="http://schemas.microsoft.com/office/drawing/2014/main" xmlns="" id="{7BAEC8CB-B64A-4FA2-AC5F-1271F34CBD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3813" y="71294"/>
            <a:ext cx="354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0" name="CaixaDeTexto 20">
            <a:extLst>
              <a:ext uri="{FF2B5EF4-FFF2-40B4-BE49-F238E27FC236}">
                <a16:creationId xmlns:a16="http://schemas.microsoft.com/office/drawing/2014/main" xmlns="" id="{FD31D00B-D587-48D4-8C67-E4635DC32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8241" y="44624"/>
            <a:ext cx="3524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1" name="CaixaDeTexto 21">
            <a:extLst>
              <a:ext uri="{FF2B5EF4-FFF2-40B4-BE49-F238E27FC236}">
                <a16:creationId xmlns:a16="http://schemas.microsoft.com/office/drawing/2014/main" xmlns="" id="{D8C189BA-4FC2-4518-A4AF-C04DE58C6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4355" y="3528488"/>
            <a:ext cx="3524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22" name="Espaço Reservado para Número de Slide 19">
            <a:extLst>
              <a:ext uri="{FF2B5EF4-FFF2-40B4-BE49-F238E27FC236}">
                <a16:creationId xmlns:a16="http://schemas.microsoft.com/office/drawing/2014/main" xmlns="" id="{342026F4-39CE-4131-8D7C-05EA6F4D96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827816" y="5716104"/>
            <a:ext cx="812800" cy="521208"/>
          </a:xfrm>
        </p:spPr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36</a:t>
            </a:fld>
            <a:endParaRPr lang="pt-BR"/>
          </a:p>
        </p:txBody>
      </p:sp>
      <p:sp>
        <p:nvSpPr>
          <p:cNvPr id="23" name="Seta para a direita 10">
            <a:extLst>
              <a:ext uri="{FF2B5EF4-FFF2-40B4-BE49-F238E27FC236}">
                <a16:creationId xmlns:a16="http://schemas.microsoft.com/office/drawing/2014/main" xmlns="" id="{8D21B2C9-DA19-4747-9E92-90F18CF12539}"/>
              </a:ext>
            </a:extLst>
          </p:cNvPr>
          <p:cNvSpPr/>
          <p:nvPr/>
        </p:nvSpPr>
        <p:spPr>
          <a:xfrm>
            <a:off x="6744375" y="1429559"/>
            <a:ext cx="914400" cy="501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xmlns="" id="{CF6FD1A1-3FC6-48BE-9DD6-A3826B780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7751" y="3553158"/>
            <a:ext cx="3524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rgbClr val="FF0000"/>
                </a:solidFill>
                <a:latin typeface="Times New Roman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423759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677035" y="1394460"/>
            <a:ext cx="8561388" cy="281178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8000" dirty="0">
                <a:solidFill>
                  <a:schemeClr val="tx1"/>
                </a:solidFill>
              </a:rPr>
              <a:t>PARTICIPAÇÃO DAS ESCOLAS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38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4269398" y="1610325"/>
            <a:ext cx="346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Adobe Fan Heiti Std B" pitchFamily="34" charset="-128"/>
                <a:ea typeface="Adobe Fan Heiti Std B" pitchFamily="34" charset="-128"/>
              </a:rPr>
              <a:t>1º LUGAR: </a:t>
            </a:r>
          </a:p>
          <a:p>
            <a:pPr algn="ctr"/>
            <a:r>
              <a:rPr lang="pt-BR" sz="2400" b="1" dirty="0">
                <a:latin typeface="Adobe Fan Heiti Std B" pitchFamily="34" charset="-128"/>
                <a:ea typeface="Adobe Fan Heiti Std B" pitchFamily="34" charset="-128"/>
              </a:rPr>
              <a:t>EEEFM DR. </a:t>
            </a:r>
          </a:p>
          <a:p>
            <a:pPr algn="ctr"/>
            <a:r>
              <a:rPr lang="pt-BR" sz="2400" b="1" dirty="0">
                <a:latin typeface="Adobe Fan Heiti Std B" pitchFamily="34" charset="-128"/>
                <a:ea typeface="Adobe Fan Heiti Std B" pitchFamily="34" charset="-128"/>
              </a:rPr>
              <a:t>MÁRIO CHERMONT</a:t>
            </a:r>
          </a:p>
        </p:txBody>
      </p:sp>
      <p:sp>
        <p:nvSpPr>
          <p:cNvPr id="5" name="Retângulo 4"/>
          <p:cNvSpPr/>
          <p:nvPr/>
        </p:nvSpPr>
        <p:spPr>
          <a:xfrm>
            <a:off x="5856222" y="1553975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2" descr="Resultado de imagem para pódi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132"/>
          <a:stretch/>
        </p:blipFill>
        <p:spPr bwMode="auto">
          <a:xfrm>
            <a:off x="3914833" y="2772408"/>
            <a:ext cx="4304685" cy="407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71923" y="3603405"/>
            <a:ext cx="4097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2º LUGAR:</a:t>
            </a:r>
          </a:p>
          <a:p>
            <a:r>
              <a:rPr lang="pt-BR" dirty="0"/>
              <a:t>EEEFM AVERTANO ROCHA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680176" y="4028871"/>
            <a:ext cx="3972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3º LUGAR:</a:t>
            </a:r>
          </a:p>
          <a:p>
            <a:r>
              <a:rPr lang="pt-BR" dirty="0"/>
              <a:t>EEEFM DAVID SALOMÃO MUFARREJ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939925" y="458670"/>
            <a:ext cx="8561388" cy="101123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8000" dirty="0">
                <a:solidFill>
                  <a:schemeClr val="accent2">
                    <a:lumMod val="75000"/>
                  </a:schemeClr>
                </a:solidFill>
              </a:rPr>
              <a:t>Fase Piloto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39</a:t>
            </a:fld>
            <a:endParaRPr lang="pt-BR"/>
          </a:p>
        </p:txBody>
      </p:sp>
      <p:pic>
        <p:nvPicPr>
          <p:cNvPr id="6" name="Picture 2" descr="Resultado de imagem para pódi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132"/>
          <a:stretch/>
        </p:blipFill>
        <p:spPr bwMode="auto">
          <a:xfrm>
            <a:off x="3914833" y="2772408"/>
            <a:ext cx="4304685" cy="407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71922" y="3603405"/>
            <a:ext cx="44215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2º LUGAR:</a:t>
            </a:r>
          </a:p>
          <a:p>
            <a:r>
              <a:rPr lang="pt-BR" dirty="0"/>
              <a:t>EEEFM AVERTANO ROCHA</a:t>
            </a:r>
          </a:p>
          <a:p>
            <a:r>
              <a:rPr lang="pt-BR" dirty="0"/>
              <a:t>EEEFM DR.  MÁRIO CHERMONT</a:t>
            </a:r>
          </a:p>
          <a:p>
            <a:r>
              <a:rPr lang="pt-BR" dirty="0"/>
              <a:t>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752184" y="4028871"/>
            <a:ext cx="3972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3º LUGAR:</a:t>
            </a:r>
          </a:p>
          <a:p>
            <a:r>
              <a:rPr lang="pt-BR" dirty="0"/>
              <a:t>EEEM ALEXANDRE ZACARIAS DE ASSUNÇÃO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939925" y="458670"/>
            <a:ext cx="8561388" cy="101123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8000" dirty="0">
                <a:solidFill>
                  <a:schemeClr val="accent2">
                    <a:lumMod val="75000"/>
                  </a:schemeClr>
                </a:solidFill>
              </a:rPr>
              <a:t>Fase 2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151784" y="1484784"/>
            <a:ext cx="4097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1</a:t>
            </a:r>
            <a:r>
              <a:rPr lang="pt-BR" dirty="0" smtClean="0"/>
              <a:t>º </a:t>
            </a:r>
            <a:r>
              <a:rPr lang="pt-BR" dirty="0"/>
              <a:t>LUGAR:</a:t>
            </a:r>
          </a:p>
          <a:p>
            <a:r>
              <a:rPr lang="pt-BR" dirty="0"/>
              <a:t>EEEFM AVERTANO ROCHA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813CDA5A-4DFA-48C5-AC5A-E195BFE735F0}"/>
              </a:ext>
            </a:extLst>
          </p:cNvPr>
          <p:cNvSpPr txBox="1"/>
          <p:nvPr/>
        </p:nvSpPr>
        <p:spPr>
          <a:xfrm>
            <a:off x="323776" y="676628"/>
            <a:ext cx="769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CONTROLE SOCIAL</a:t>
            </a: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E771-E787-44B6-A94D-80EDC0209FF7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  <p:pic>
        <p:nvPicPr>
          <p:cNvPr id="10" name="Imagem 9" descr="fala.png">
            <a:extLst>
              <a:ext uri="{FF2B5EF4-FFF2-40B4-BE49-F238E27FC236}">
                <a16:creationId xmlns:a16="http://schemas.microsoft.com/office/drawing/2014/main" xmlns="" id="{88B35B4A-1E18-4EBD-B36C-35401F55419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3200" y="986491"/>
            <a:ext cx="7946554" cy="6114917"/>
          </a:xfrm>
          <a:prstGeom prst="rect">
            <a:avLst/>
          </a:prstGeom>
        </p:spPr>
      </p:pic>
      <p:pic>
        <p:nvPicPr>
          <p:cNvPr id="11" name="Imagem 10" descr="2016-08-20-PHOTO-00001672.png">
            <a:extLst>
              <a:ext uri="{FF2B5EF4-FFF2-40B4-BE49-F238E27FC236}">
                <a16:creationId xmlns:a16="http://schemas.microsoft.com/office/drawing/2014/main" xmlns="" id="{1DDC7B3E-1B64-421A-A0C5-A5D3657B92B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89108" y="3668374"/>
            <a:ext cx="3057552" cy="3072994"/>
          </a:xfrm>
          <a:prstGeom prst="rect">
            <a:avLst/>
          </a:prstGeom>
        </p:spPr>
      </p:pic>
      <p:sp>
        <p:nvSpPr>
          <p:cNvPr id="12" name="Espaço Reservado para Número de Slide 4">
            <a:extLst>
              <a:ext uri="{FF2B5EF4-FFF2-40B4-BE49-F238E27FC236}">
                <a16:creationId xmlns:a16="http://schemas.microsoft.com/office/drawing/2014/main" xmlns="" id="{96DAC73B-61B1-467E-B719-DF212DA2E6D7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ctr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b="1" kern="1200">
                <a:solidFill>
                  <a:srgbClr val="FFFFFF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D76A9B75-AB6A-4058-B6A5-D6E759988B87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xmlns="" id="{05941FEE-8CD9-4F20-8B41-63B9523752C8}"/>
              </a:ext>
            </a:extLst>
          </p:cNvPr>
          <p:cNvSpPr txBox="1"/>
          <p:nvPr/>
        </p:nvSpPr>
        <p:spPr>
          <a:xfrm>
            <a:off x="3555896" y="2276872"/>
            <a:ext cx="54726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latin typeface="Bradley Hand ITC" panose="03070402050302030203" pitchFamily="66" charset="0"/>
                <a:cs typeface="Times New Roman" pitchFamily="18" charset="0"/>
              </a:rPr>
              <a:t>É um  mecanismo de prevenção da corrupção e de fortalecimento da cidadania:</a:t>
            </a:r>
          </a:p>
          <a:p>
            <a:pPr algn="just">
              <a:buFont typeface="Wingdings" pitchFamily="2" charset="2"/>
              <a:buChar char="§"/>
            </a:pPr>
            <a:r>
              <a:rPr lang="pt-BR" sz="2400" b="1" dirty="0">
                <a:latin typeface="Bradley Hand ITC" panose="03070402050302030203" pitchFamily="66" charset="0"/>
                <a:cs typeface="Times New Roman" pitchFamily="18" charset="0"/>
              </a:rPr>
              <a:t> Prevenção da corrupção em complemento aos controles dos órgãos públicos;</a:t>
            </a:r>
          </a:p>
          <a:p>
            <a:pPr algn="just">
              <a:buFont typeface="Wingdings" pitchFamily="2" charset="2"/>
              <a:buChar char="§"/>
            </a:pPr>
            <a:r>
              <a:rPr lang="pt-BR" sz="2400" b="1" dirty="0">
                <a:latin typeface="Bradley Hand ITC" panose="03070402050302030203" pitchFamily="66" charset="0"/>
                <a:cs typeface="Times New Roman" pitchFamily="18" charset="0"/>
              </a:rPr>
              <a:t> Disseminação de cultura de participação na gestão pública;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40</a:t>
            </a:fld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5856222" y="1553975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2" descr="Resultado de imagem para pódi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132"/>
          <a:stretch/>
        </p:blipFill>
        <p:spPr bwMode="auto">
          <a:xfrm>
            <a:off x="3914833" y="2772408"/>
            <a:ext cx="4304685" cy="407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71922" y="3603405"/>
            <a:ext cx="4421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2º LUGAR:</a:t>
            </a:r>
          </a:p>
          <a:p>
            <a:r>
              <a:rPr lang="pt-BR" dirty="0"/>
              <a:t>EEEFM DAVID SALOMÃO MUFARREJ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680176" y="3884855"/>
            <a:ext cx="3972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3º LUGAR:</a:t>
            </a:r>
          </a:p>
          <a:p>
            <a:r>
              <a:rPr lang="pt-BR" dirty="0"/>
              <a:t>EEEM PEDRO AMAZONAS PEDROSO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939925" y="458670"/>
            <a:ext cx="8561388" cy="101123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8000" dirty="0">
                <a:solidFill>
                  <a:schemeClr val="accent2">
                    <a:lumMod val="75000"/>
                  </a:schemeClr>
                </a:solidFill>
              </a:rPr>
              <a:t>Fase 3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007768" y="1556792"/>
            <a:ext cx="4097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400" b="1">
                <a:latin typeface="Adobe Fan Heiti Std B" pitchFamily="34" charset="-128"/>
                <a:ea typeface="Adobe Fan Heiti Std B" pitchFamily="34" charset="-128"/>
              </a:defRPr>
            </a:lvl1pPr>
          </a:lstStyle>
          <a:p>
            <a:r>
              <a:rPr lang="pt-BR" dirty="0"/>
              <a:t>1</a:t>
            </a:r>
            <a:r>
              <a:rPr lang="pt-BR" dirty="0" smtClean="0"/>
              <a:t>º </a:t>
            </a:r>
            <a:r>
              <a:rPr lang="pt-BR" dirty="0"/>
              <a:t>LUGAR:</a:t>
            </a:r>
          </a:p>
          <a:p>
            <a:r>
              <a:rPr lang="pt-BR" dirty="0"/>
              <a:t>EEEFM AVERTANO ROCHA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Resultado de imagem para monitorando a cid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25" y="3149600"/>
            <a:ext cx="2144713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68006" y="1454150"/>
            <a:ext cx="11703269" cy="13208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7200" dirty="0">
                <a:solidFill>
                  <a:schemeClr val="accent2">
                    <a:lumMod val="75000"/>
                  </a:schemeClr>
                </a:solidFill>
              </a:rPr>
              <a:t>VAMOS CONTINUAR MONITORANDO?!?!</a:t>
            </a:r>
          </a:p>
        </p:txBody>
      </p:sp>
      <p:pic>
        <p:nvPicPr>
          <p:cNvPr id="55300" name="Picture 2" descr="Resultado de imagem para FOME EMOT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6063" y="2986088"/>
            <a:ext cx="2212975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42</a:t>
            </a:fld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1807B146-48DD-4DEA-8AE2-E07393935987}"/>
              </a:ext>
            </a:extLst>
          </p:cNvPr>
          <p:cNvSpPr txBox="1"/>
          <p:nvPr/>
        </p:nvSpPr>
        <p:spPr>
          <a:xfrm>
            <a:off x="314397" y="211817"/>
            <a:ext cx="29202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COMO</a:t>
            </a:r>
          </a:p>
          <a:p>
            <a:r>
              <a:rPr lang="pt-BR" sz="3200" dirty="0"/>
              <a:t>IREMOS MONITORAR? 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06FE08EF-06B5-45DA-A233-E8546A6FEDD6}"/>
              </a:ext>
            </a:extLst>
          </p:cNvPr>
          <p:cNvSpPr txBox="1"/>
          <p:nvPr/>
        </p:nvSpPr>
        <p:spPr>
          <a:xfrm>
            <a:off x="52629" y="2036626"/>
            <a:ext cx="33535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00B050"/>
                </a:solidFill>
              </a:rPr>
              <a:t>App Monitorando a Cidade</a:t>
            </a:r>
          </a:p>
        </p:txBody>
      </p:sp>
      <p:pic>
        <p:nvPicPr>
          <p:cNvPr id="8" name="Picture 4" descr="Resultado de imagem para monitorando a cidade">
            <a:extLst>
              <a:ext uri="{FF2B5EF4-FFF2-40B4-BE49-F238E27FC236}">
                <a16:creationId xmlns:a16="http://schemas.microsoft.com/office/drawing/2014/main" xmlns="" id="{88FA9329-A51C-4CED-AEC9-77C4923C1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97" y="329946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6E400721-B6F4-4375-81BC-A5D323F6508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0837" y="211816"/>
            <a:ext cx="7199281" cy="655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43</a:t>
            </a:fld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1807B146-48DD-4DEA-8AE2-E07393935987}"/>
              </a:ext>
            </a:extLst>
          </p:cNvPr>
          <p:cNvSpPr txBox="1"/>
          <p:nvPr/>
        </p:nvSpPr>
        <p:spPr>
          <a:xfrm>
            <a:off x="462986" y="158221"/>
            <a:ext cx="31148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QUAIS PERGUNTAS EU IREI RESPONDER? 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0917C28E-E7CF-4BEE-9B92-7D855C5FFC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3158" y="68753"/>
            <a:ext cx="2528134" cy="449670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DE45ADDD-E673-420A-85B9-1D9829C79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1340" y="863989"/>
            <a:ext cx="2672512" cy="475350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4FD711D4-284F-422F-BCE6-D845DE20C2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02480" y="2368698"/>
            <a:ext cx="2487540" cy="4424505"/>
          </a:xfrm>
          <a:prstGeom prst="rect">
            <a:avLst/>
          </a:prstGeom>
        </p:spPr>
      </p:pic>
      <p:pic>
        <p:nvPicPr>
          <p:cNvPr id="8" name="Picture 2" descr="Resultado de imagem">
            <a:extLst>
              <a:ext uri="{FF2B5EF4-FFF2-40B4-BE49-F238E27FC236}">
                <a16:creationId xmlns:a16="http://schemas.microsoft.com/office/drawing/2014/main" xmlns="" id="{B97AFD3E-1A36-42ED-AEDA-9691E2139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86" y="2571013"/>
            <a:ext cx="2333717" cy="20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44</a:t>
            </a:fld>
            <a:endParaRPr lang="pt-BR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CA08BCD5-8BC3-4794-9055-FE339C95E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7684" y="65644"/>
            <a:ext cx="2440196" cy="434029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6B65061D-BA4D-4520-A0EC-856C32213C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3269" y="744946"/>
            <a:ext cx="2617469" cy="4655605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2FE89E22-C3AD-4C45-A841-FD5D65BE4D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6126" y="2010224"/>
            <a:ext cx="2681063" cy="476871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76791B0E-C5C3-4BC0-862D-08A3EB99F435}"/>
              </a:ext>
            </a:extLst>
          </p:cNvPr>
          <p:cNvSpPr txBox="1"/>
          <p:nvPr/>
        </p:nvSpPr>
        <p:spPr>
          <a:xfrm>
            <a:off x="462986" y="158221"/>
            <a:ext cx="31148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QUAIS PERGUNTAS EU IREI RESPONDER?  </a:t>
            </a:r>
          </a:p>
        </p:txBody>
      </p:sp>
      <p:pic>
        <p:nvPicPr>
          <p:cNvPr id="14" name="Picture 2" descr="Resultado de imagem">
            <a:extLst>
              <a:ext uri="{FF2B5EF4-FFF2-40B4-BE49-F238E27FC236}">
                <a16:creationId xmlns:a16="http://schemas.microsoft.com/office/drawing/2014/main" xmlns="" id="{D66A554F-7C15-4504-8E76-E69F2F313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86" y="2571013"/>
            <a:ext cx="2333717" cy="20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45</a:t>
            </a:fld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6F043798-59C9-4930-8614-8B68ACC7B7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7840" y="158221"/>
            <a:ext cx="2459712" cy="437500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A5D6A2E4-0808-4A7A-B51E-D465FA98ED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81240" y="1848163"/>
            <a:ext cx="2715968" cy="483080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125C0705-8578-4146-B7DA-F23B49CB2D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1972" y="651038"/>
            <a:ext cx="2674848" cy="475766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CE08771F-542F-4055-B58D-CC00E3E57F0B}"/>
              </a:ext>
            </a:extLst>
          </p:cNvPr>
          <p:cNvSpPr txBox="1"/>
          <p:nvPr/>
        </p:nvSpPr>
        <p:spPr>
          <a:xfrm>
            <a:off x="462986" y="158221"/>
            <a:ext cx="31148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QUAIS PERGUNTAS EU IREI RESPONDER?  </a:t>
            </a:r>
          </a:p>
        </p:txBody>
      </p:sp>
      <p:pic>
        <p:nvPicPr>
          <p:cNvPr id="10" name="Picture 2" descr="Resultado de imagem">
            <a:extLst>
              <a:ext uri="{FF2B5EF4-FFF2-40B4-BE49-F238E27FC236}">
                <a16:creationId xmlns:a16="http://schemas.microsoft.com/office/drawing/2014/main" xmlns="" id="{05535277-720F-4FAB-9F7F-64AB050C7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86" y="2571013"/>
            <a:ext cx="2333717" cy="20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46</a:t>
            </a:fld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B94A29BD-98AA-4652-B92F-C0BD814DB9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8180" y="52049"/>
            <a:ext cx="2617074" cy="465490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D563028F-D34F-4E8F-817D-B40FD6F834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5560" y="983426"/>
            <a:ext cx="2624109" cy="466741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66F4485B-2A1C-4CE7-B43C-07EC4EC2BB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9975" y="1628741"/>
            <a:ext cx="2731513" cy="4858451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CBD2E6D0-D0B0-4318-8284-332FDE2CB981}"/>
              </a:ext>
            </a:extLst>
          </p:cNvPr>
          <p:cNvSpPr txBox="1"/>
          <p:nvPr/>
        </p:nvSpPr>
        <p:spPr>
          <a:xfrm>
            <a:off x="462986" y="158221"/>
            <a:ext cx="31148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QUAIS PERGUNTAS EU IREI RESPONDER?  </a:t>
            </a:r>
          </a:p>
        </p:txBody>
      </p:sp>
      <p:pic>
        <p:nvPicPr>
          <p:cNvPr id="10" name="Picture 2" descr="Resultado de imagem">
            <a:extLst>
              <a:ext uri="{FF2B5EF4-FFF2-40B4-BE49-F238E27FC236}">
                <a16:creationId xmlns:a16="http://schemas.microsoft.com/office/drawing/2014/main" xmlns="" id="{1604F72E-E32C-4B43-AC0A-0066B5C09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86" y="2571013"/>
            <a:ext cx="2333717" cy="20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47</a:t>
            </a:fld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C267753F-4ABB-4ECD-AC8A-D53740143D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3716" y="416962"/>
            <a:ext cx="3200184" cy="5692062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4E222F55-97D3-4BF8-A540-2D7DF733AC59}"/>
              </a:ext>
            </a:extLst>
          </p:cNvPr>
          <p:cNvSpPr txBox="1"/>
          <p:nvPr/>
        </p:nvSpPr>
        <p:spPr>
          <a:xfrm>
            <a:off x="462986" y="158221"/>
            <a:ext cx="31148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QUAIS PERGUNTAS EU IREI RESPONDER?  </a:t>
            </a:r>
          </a:p>
        </p:txBody>
      </p:sp>
      <p:pic>
        <p:nvPicPr>
          <p:cNvPr id="8" name="Picture 2" descr="Resultado de imagem">
            <a:extLst>
              <a:ext uri="{FF2B5EF4-FFF2-40B4-BE49-F238E27FC236}">
                <a16:creationId xmlns:a16="http://schemas.microsoft.com/office/drawing/2014/main" xmlns="" id="{F7D76B90-01E4-49D5-B998-B09C45002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986" y="2571013"/>
            <a:ext cx="2333717" cy="20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rograma-educacional-escola-da-inteligencia-oferece-as-escolas-e-instituicoes-de-ensino-a-educacao-da-inteligencia-socioemocional">
            <a:extLst>
              <a:ext uri="{FF2B5EF4-FFF2-40B4-BE49-F238E27FC236}">
                <a16:creationId xmlns:a16="http://schemas.microsoft.com/office/drawing/2014/main" xmlns="" id="{3B84656A-FEE4-4585-AE00-997ABCA2D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192" y="0"/>
            <a:ext cx="1221708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rograma-educacional-escola-da-inteligencia-oferece-as-escolas-e-instituicoes-de-ensino-a-educacao-da-inteligencia-socioemocional">
            <a:extLst>
              <a:ext uri="{FF2B5EF4-FFF2-40B4-BE49-F238E27FC236}">
                <a16:creationId xmlns:a16="http://schemas.microsoft.com/office/drawing/2014/main" xmlns="" id="{F0DA1871-47D1-4E72-AB92-76BB19E4B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698" y="-27384"/>
            <a:ext cx="12205698" cy="684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>
          <a:xfrm>
            <a:off x="11403880" y="6021288"/>
            <a:ext cx="812800" cy="521208"/>
          </a:xfrm>
        </p:spPr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48</a:t>
            </a:fld>
            <a:endParaRPr lang="pt-BR" dirty="0"/>
          </a:p>
        </p:txBody>
      </p:sp>
      <p:sp>
        <p:nvSpPr>
          <p:cNvPr id="5" name="Título 4"/>
          <p:cNvSpPr txBox="1">
            <a:spLocks/>
          </p:cNvSpPr>
          <p:nvPr/>
        </p:nvSpPr>
        <p:spPr>
          <a:xfrm>
            <a:off x="5356654" y="902956"/>
            <a:ext cx="6427978" cy="144592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pt-BR" sz="6600" b="1" dirty="0">
                <a:solidFill>
                  <a:schemeClr val="accent1"/>
                </a:solidFill>
              </a:rPr>
              <a:t> </a:t>
            </a:r>
            <a:r>
              <a:rPr lang="pt-BR" sz="3600" b="1" dirty="0"/>
              <a:t>Alimentação Escolar de Qualidade é Direito seu!</a:t>
            </a:r>
            <a:endParaRPr lang="pt-BR" sz="3600" dirty="0">
              <a:latin typeface="+mn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3D12969-7666-43AC-BD58-CE4ED46E7CDD}"/>
              </a:ext>
            </a:extLst>
          </p:cNvPr>
          <p:cNvSpPr txBox="1"/>
          <p:nvPr/>
        </p:nvSpPr>
        <p:spPr>
          <a:xfrm>
            <a:off x="-157024" y="44624"/>
            <a:ext cx="60450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/>
              <a:t>Agora é com vocês!!!</a:t>
            </a:r>
          </a:p>
          <a:p>
            <a:pPr algn="ctr"/>
            <a:r>
              <a:rPr lang="pt-BR" sz="4400" dirty="0"/>
              <a:t>Mãos à obra! 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AC8960FF-C3A7-4D0A-B9C0-0E2A3DDEEF86}"/>
              </a:ext>
            </a:extLst>
          </p:cNvPr>
          <p:cNvSpPr txBox="1"/>
          <p:nvPr/>
        </p:nvSpPr>
        <p:spPr>
          <a:xfrm>
            <a:off x="5707557" y="2348880"/>
            <a:ext cx="6005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/>
              <a:t>O número da campanha é: </a:t>
            </a:r>
          </a:p>
          <a:p>
            <a:pPr algn="ctr"/>
            <a:r>
              <a:rPr lang="pt-BR" sz="3600" b="1" dirty="0"/>
              <a:t>411 - 516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543198BE-1EFA-458E-BB4B-D9D7E141E36D}"/>
              </a:ext>
            </a:extLst>
          </p:cNvPr>
          <p:cNvSpPr/>
          <p:nvPr/>
        </p:nvSpPr>
        <p:spPr>
          <a:xfrm>
            <a:off x="1408112" y="930013"/>
            <a:ext cx="91595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6000" dirty="0"/>
              <a:t>Monitorando a Merenda</a:t>
            </a:r>
          </a:p>
        </p:txBody>
      </p:sp>
      <p:pic>
        <p:nvPicPr>
          <p:cNvPr id="3" name="Picture 2" descr="Resultado de imagem para merenda">
            <a:extLst>
              <a:ext uri="{FF2B5EF4-FFF2-40B4-BE49-F238E27FC236}">
                <a16:creationId xmlns:a16="http://schemas.microsoft.com/office/drawing/2014/main" xmlns="" id="{E8585DCB-F9EF-42C9-8914-C2E775D85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132" y="2686983"/>
            <a:ext cx="7555502" cy="341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7E771-E787-44B6-A94D-80EDC0209FF7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3432" y="141923"/>
            <a:ext cx="9836150" cy="6281737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ANTES DE TUDO...</a:t>
            </a:r>
            <a:b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VOCÊS SABEM O QUE SIGNIFICA OUVIDORIA?</a:t>
            </a:r>
            <a:br>
              <a:rPr lang="pt-BR" sz="66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endParaRPr lang="pt-BR" sz="66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ítulo 1"/>
          <p:cNvSpPr>
            <a:spLocks noGrp="1"/>
          </p:cNvSpPr>
          <p:nvPr>
            <p:ph type="title"/>
          </p:nvPr>
        </p:nvSpPr>
        <p:spPr>
          <a:xfrm>
            <a:off x="479376" y="0"/>
            <a:ext cx="10968721" cy="250317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Caslon Pro Bold" pitchFamily="18" charset="0"/>
              </a:rPr>
              <a:t>OUVIDORIA É UM ESPAÇO QUE FUNCIONA COMO UMA PONTE ENTRE A POPULAÇÃO E AS INSTITUIÇÕES.</a:t>
            </a:r>
          </a:p>
        </p:txBody>
      </p:sp>
      <p:pic>
        <p:nvPicPr>
          <p:cNvPr id="8195" name="Picture 2" descr="Resultado de imagem para SERVIÇO PUBL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3888" y="2656205"/>
            <a:ext cx="5503862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ítulo 1"/>
          <p:cNvSpPr>
            <a:spLocks noGrp="1"/>
          </p:cNvSpPr>
          <p:nvPr>
            <p:ph type="title"/>
          </p:nvPr>
        </p:nvSpPr>
        <p:spPr>
          <a:xfrm>
            <a:off x="-176213" y="540544"/>
            <a:ext cx="11827701" cy="121664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Caslon Pro Bold" pitchFamily="18" charset="0"/>
              </a:rPr>
              <a:t>OUVIDORIA É UM SERVIÇO ABERTO AO CIDADÃO PARA ESCUTAR:</a:t>
            </a:r>
          </a:p>
        </p:txBody>
      </p:sp>
      <p:pic>
        <p:nvPicPr>
          <p:cNvPr id="9219" name="Picture 2" descr="Resultado de imagem para DENUNC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913" y="2792413"/>
            <a:ext cx="2732087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Resultado de imagem para SUGESTO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2038" y="2163763"/>
            <a:ext cx="4865687" cy="389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8" descr="Resultado de imagem para ELOGIO 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6526" y="3215481"/>
            <a:ext cx="27559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406900" y="4987925"/>
            <a:ext cx="2460625" cy="9223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1"/>
                </a:solidFill>
              </a:rPr>
              <a:t>Identifica e levanta informações junto aos cidadãos</a:t>
            </a: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13" y="2686050"/>
            <a:ext cx="1495425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Resultado de imagem para HOSPIT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2300" y="2651125"/>
            <a:ext cx="15176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ítulo 1"/>
          <p:cNvSpPr txBox="1">
            <a:spLocks/>
          </p:cNvSpPr>
          <p:nvPr/>
        </p:nvSpPr>
        <p:spPr bwMode="auto">
          <a:xfrm>
            <a:off x="217488" y="173038"/>
            <a:ext cx="12523787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defTabSz="914400">
              <a:defRPr/>
            </a:pPr>
            <a:r>
              <a:rPr lang="pt-B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Caslon Pro Bold" pitchFamily="18" charset="0"/>
                <a:ea typeface="+mj-ea"/>
                <a:cs typeface="+mj-cs"/>
              </a:rPr>
              <a:t>E A OUVIDORIA ATIVA?</a:t>
            </a:r>
          </a:p>
        </p:txBody>
      </p:sp>
      <p:pic>
        <p:nvPicPr>
          <p:cNvPr id="10246" name="Picture 6" descr="Resultado de imagem para participação popula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663" y="4090988"/>
            <a:ext cx="2944812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tângulo 17"/>
          <p:cNvSpPr/>
          <p:nvPr/>
        </p:nvSpPr>
        <p:spPr>
          <a:xfrm>
            <a:off x="1892300" y="1335088"/>
            <a:ext cx="836771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/>
              <a:t>A OUVIDORIA ATIVA VAI ATÉ O CIDADÃO</a:t>
            </a:r>
          </a:p>
        </p:txBody>
      </p:sp>
      <p:pic>
        <p:nvPicPr>
          <p:cNvPr id="10248" name="Picture 4" descr="Resultado de imagem para cens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8088" y="2427288"/>
            <a:ext cx="163195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tângulo 19"/>
          <p:cNvSpPr/>
          <p:nvPr/>
        </p:nvSpPr>
        <p:spPr>
          <a:xfrm>
            <a:off x="7940199" y="4571931"/>
            <a:ext cx="3677475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1"/>
                </a:solidFill>
              </a:rPr>
              <a:t>Passa essas informações para os gestores, as quais vão subsidiar as decisões da alta direção do órgão/entidade quanto às melhorias e inovações que podem ser implementadas. </a:t>
            </a:r>
          </a:p>
        </p:txBody>
      </p:sp>
      <p:pic>
        <p:nvPicPr>
          <p:cNvPr id="10250" name="Picture 8" descr="Resultado de imagem para GESTAO PUBLICA  PNG"/>
          <p:cNvPicPr>
            <a:picLocks noChangeAspect="1" noChangeArrowheads="1"/>
          </p:cNvPicPr>
          <p:nvPr/>
        </p:nvPicPr>
        <p:blipFill>
          <a:blip r:embed="rId7" cstate="print"/>
          <a:srcRect l="14484" r="16249" b="14429"/>
          <a:stretch>
            <a:fillRect/>
          </a:stretch>
        </p:blipFill>
        <p:spPr bwMode="auto">
          <a:xfrm>
            <a:off x="8494713" y="2392363"/>
            <a:ext cx="256063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eta para a direita 21"/>
          <p:cNvSpPr/>
          <p:nvPr/>
        </p:nvSpPr>
        <p:spPr>
          <a:xfrm>
            <a:off x="3813175" y="3648075"/>
            <a:ext cx="666750" cy="411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3" name="Seta para a direita 22"/>
          <p:cNvSpPr/>
          <p:nvPr/>
        </p:nvSpPr>
        <p:spPr>
          <a:xfrm>
            <a:off x="7183438" y="3508375"/>
            <a:ext cx="668337" cy="411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10838688" y="5734050"/>
            <a:ext cx="812800" cy="521208"/>
          </a:xfrm>
        </p:spPr>
        <p:txBody>
          <a:bodyPr/>
          <a:lstStyle/>
          <a:p>
            <a:pPr>
              <a:defRPr/>
            </a:pPr>
            <a:fld id="{A1B5BC50-7DD6-4E2F-B12B-78B71267AAC3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849</Words>
  <Application>Microsoft Office PowerPoint</Application>
  <PresentationFormat>Personalizar</PresentationFormat>
  <Paragraphs>195</Paragraphs>
  <Slides>48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48</vt:i4>
      </vt:variant>
    </vt:vector>
  </HeadingPairs>
  <TitlesOfParts>
    <vt:vector size="49" baseType="lpstr">
      <vt:lpstr>Balcão Envidraçado</vt:lpstr>
      <vt:lpstr>Slide 1</vt:lpstr>
      <vt:lpstr>Slide 2</vt:lpstr>
      <vt:lpstr>Slide 3</vt:lpstr>
      <vt:lpstr>Slide 4</vt:lpstr>
      <vt:lpstr>Slide 5</vt:lpstr>
      <vt:lpstr>ANTES DE TUDO...  VOCÊS SABEM O QUE SIGNIFICA OUVIDORIA? </vt:lpstr>
      <vt:lpstr>OUVIDORIA É UM ESPAÇO QUE FUNCIONA COMO UMA PONTE ENTRE A POPULAÇÃO E AS INSTITUIÇÕES.</vt:lpstr>
      <vt:lpstr>OUVIDORIA É UM SERVIÇO ABERTO AO CIDADÃO PARA ESCUTAR:</vt:lpstr>
      <vt:lpstr>Slide 9</vt:lpstr>
      <vt:lpstr>E o que é o Projeto “Égua da merenda, João?”</vt:lpstr>
      <vt:lpstr>Slide 11</vt:lpstr>
      <vt:lpstr>Em 2017:  16 escolas da rede pública estadual de ensino monitorando a merenda escolar.</vt:lpstr>
      <vt:lpstr>Slide 13</vt:lpstr>
      <vt:lpstr>Slide 14</vt:lpstr>
      <vt:lpstr>Slide 15</vt:lpstr>
      <vt:lpstr>Então...  o que foi verificado nessas 3 fases?</vt:lpstr>
      <vt:lpstr> Hoje teve merenda?</vt:lpstr>
      <vt:lpstr>Slide 18</vt:lpstr>
      <vt:lpstr>“TEVE, MAS ACABOU!”</vt:lpstr>
      <vt:lpstr>QUAL A MERENDA MAIS SERVIDA?</vt:lpstr>
      <vt:lpstr>Slide 21</vt:lpstr>
      <vt:lpstr>Slide 22</vt:lpstr>
      <vt:lpstr>NA FASE 3, PELA PRIMEIRA VEZ EM 2017 HOUVE OFERTA DE FRUTAS!</vt:lpstr>
      <vt:lpstr>NA FASE PILOTO FOI VERIFICADO A ESCOLA MAGALHÃES BARATA NÃO OFERECIA MERENDA AOS SEU ALUNOS DESDE 2009  E AGORA...</vt:lpstr>
      <vt:lpstr>Slide 25</vt:lpstr>
      <vt:lpstr>Slide 26</vt:lpstr>
      <vt:lpstr>Slide 27</vt:lpstr>
      <vt:lpstr>Slide 28</vt:lpstr>
      <vt:lpstr>Slide 29</vt:lpstr>
      <vt:lpstr>CARDÁPIO</vt:lpstr>
      <vt:lpstr>Slide 31</vt:lpstr>
      <vt:lpstr>Porém...</vt:lpstr>
      <vt:lpstr>QUEM CONHECE O CARDÁPIO PROPOSTO SEDUC?</vt:lpstr>
      <vt:lpstr>Cardápio de 2017:</vt:lpstr>
      <vt:lpstr>lembrando que o cardápio é importante pois...</vt:lpstr>
      <vt:lpstr>Slide 36</vt:lpstr>
      <vt:lpstr>PARTICIPAÇÃO DAS ESCOLAS</vt:lpstr>
      <vt:lpstr>Fase Piloto</vt:lpstr>
      <vt:lpstr>Fase 2</vt:lpstr>
      <vt:lpstr>Fase 3</vt:lpstr>
      <vt:lpstr>VAMOS CONTINUAR MONITORANDO?!?!</vt:lpstr>
      <vt:lpstr>Slide 42</vt:lpstr>
      <vt:lpstr>Slide 43</vt:lpstr>
      <vt:lpstr>Slide 44</vt:lpstr>
      <vt:lpstr>Slide 45</vt:lpstr>
      <vt:lpstr>Slide 46</vt:lpstr>
      <vt:lpstr>Slide 47</vt:lpstr>
      <vt:lpstr>Slide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Lidiane Dias</dc:creator>
  <cp:lastModifiedBy>Marcelo Morais de Paula</cp:lastModifiedBy>
  <cp:revision>12</cp:revision>
  <dcterms:modified xsi:type="dcterms:W3CDTF">2018-04-02T02:32:09Z</dcterms:modified>
</cp:coreProperties>
</file>