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67" r:id="rId2"/>
    <p:sldId id="566" r:id="rId3"/>
    <p:sldId id="567" r:id="rId4"/>
    <p:sldId id="517" r:id="rId5"/>
    <p:sldId id="578" r:id="rId6"/>
    <p:sldId id="575" r:id="rId7"/>
    <p:sldId id="576" r:id="rId8"/>
    <p:sldId id="577" r:id="rId9"/>
    <p:sldId id="571" r:id="rId10"/>
    <p:sldId id="580" r:id="rId11"/>
    <p:sldId id="573" r:id="rId12"/>
    <p:sldId id="574" r:id="rId13"/>
    <p:sldId id="519" r:id="rId14"/>
    <p:sldId id="564" r:id="rId15"/>
    <p:sldId id="568" r:id="rId16"/>
    <p:sldId id="569" r:id="rId17"/>
    <p:sldId id="520" r:id="rId18"/>
    <p:sldId id="561" r:id="rId19"/>
    <p:sldId id="562" r:id="rId20"/>
    <p:sldId id="563" r:id="rId21"/>
    <p:sldId id="545" r:id="rId22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8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30" autoAdjust="0"/>
    <p:restoredTop sz="94630" autoAdjust="0"/>
  </p:normalViewPr>
  <p:slideViewPr>
    <p:cSldViewPr>
      <p:cViewPr varScale="1">
        <p:scale>
          <a:sx n="85" d="100"/>
          <a:sy n="85" d="100"/>
        </p:scale>
        <p:origin x="8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CC35D3-0024-4075-AAB5-79AEBCDA5267}" type="doc">
      <dgm:prSet loTypeId="urn:microsoft.com/office/officeart/2008/layout/LinedList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BD314BDE-7789-436E-B985-390EFC5077FF}">
      <dgm:prSet/>
      <dgm:spPr/>
      <dgm:t>
        <a:bodyPr/>
        <a:lstStyle/>
        <a:p>
          <a:r>
            <a:rPr lang="pt-BR" b="1" dirty="0"/>
            <a:t>REGULAMENTAÇÃO</a:t>
          </a:r>
        </a:p>
      </dgm:t>
    </dgm:pt>
    <dgm:pt modelId="{C70D3B5E-1CE0-42CA-9338-849E24CEEA96}" type="parTrans" cxnId="{AD7E39D1-5CAC-4684-9731-77ACC62E0143}">
      <dgm:prSet/>
      <dgm:spPr/>
      <dgm:t>
        <a:bodyPr/>
        <a:lstStyle/>
        <a:p>
          <a:endParaRPr lang="pt-BR"/>
        </a:p>
      </dgm:t>
    </dgm:pt>
    <dgm:pt modelId="{B8E26162-289D-4AA9-A4BD-620EEA12ADC6}" type="sibTrans" cxnId="{AD7E39D1-5CAC-4684-9731-77ACC62E0143}">
      <dgm:prSet/>
      <dgm:spPr/>
      <dgm:t>
        <a:bodyPr/>
        <a:lstStyle/>
        <a:p>
          <a:endParaRPr lang="pt-BR"/>
        </a:p>
      </dgm:t>
    </dgm:pt>
    <dgm:pt modelId="{AD76C2B0-3CC0-4D0F-85D7-2A47B8ADD2D1}">
      <dgm:prSet/>
      <dgm:spPr/>
      <dgm:t>
        <a:bodyPr/>
        <a:lstStyle/>
        <a:p>
          <a:r>
            <a:rPr lang="pt-BR" dirty="0"/>
            <a:t>Regras claras, factíveis, e disseminadas, acordadas por todos na sociedade</a:t>
          </a:r>
        </a:p>
      </dgm:t>
    </dgm:pt>
    <dgm:pt modelId="{E7A7C846-EB12-4689-8C65-204A4AF2B927}" type="parTrans" cxnId="{CC2CABBB-CE04-4C27-9D28-2F972EBCEF73}">
      <dgm:prSet/>
      <dgm:spPr/>
      <dgm:t>
        <a:bodyPr/>
        <a:lstStyle/>
        <a:p>
          <a:endParaRPr lang="pt-BR"/>
        </a:p>
      </dgm:t>
    </dgm:pt>
    <dgm:pt modelId="{D67D399A-5F49-4CB5-96EA-1CB7FF3E554E}" type="sibTrans" cxnId="{CC2CABBB-CE04-4C27-9D28-2F972EBCEF73}">
      <dgm:prSet/>
      <dgm:spPr/>
      <dgm:t>
        <a:bodyPr/>
        <a:lstStyle/>
        <a:p>
          <a:endParaRPr lang="pt-BR"/>
        </a:p>
      </dgm:t>
    </dgm:pt>
    <dgm:pt modelId="{BBF51F47-126C-4752-B6D8-50F615503390}">
      <dgm:prSet/>
      <dgm:spPr/>
      <dgm:t>
        <a:bodyPr/>
        <a:lstStyle/>
        <a:p>
          <a:r>
            <a:rPr lang="pt-BR" b="1" dirty="0"/>
            <a:t>EDUCAÇÃO</a:t>
          </a:r>
        </a:p>
      </dgm:t>
    </dgm:pt>
    <dgm:pt modelId="{D0AACF25-2A64-400B-8112-2DB1CCF1FA6D}" type="parTrans" cxnId="{88A1E043-31D8-4A60-BA88-6E4C8BB66674}">
      <dgm:prSet/>
      <dgm:spPr/>
      <dgm:t>
        <a:bodyPr/>
        <a:lstStyle/>
        <a:p>
          <a:endParaRPr lang="pt-BR"/>
        </a:p>
      </dgm:t>
    </dgm:pt>
    <dgm:pt modelId="{97CAB2F0-4E98-455D-A86C-84608F3FA207}" type="sibTrans" cxnId="{88A1E043-31D8-4A60-BA88-6E4C8BB66674}">
      <dgm:prSet/>
      <dgm:spPr/>
      <dgm:t>
        <a:bodyPr/>
        <a:lstStyle/>
        <a:p>
          <a:endParaRPr lang="pt-BR"/>
        </a:p>
      </dgm:t>
    </dgm:pt>
    <dgm:pt modelId="{F35FAA9F-F6F4-477C-8CA8-854631D86B75}">
      <dgm:prSet/>
      <dgm:spPr/>
      <dgm:t>
        <a:bodyPr/>
        <a:lstStyle/>
        <a:p>
          <a:r>
            <a:rPr lang="pt-BR" dirty="0"/>
            <a:t>Formação e capacitação sobre conceitos de integridade e ética para engajar a todos os envolvidos</a:t>
          </a:r>
        </a:p>
      </dgm:t>
    </dgm:pt>
    <dgm:pt modelId="{87BE2309-F4F4-4DAA-95A1-30869BE64E0D}" type="parTrans" cxnId="{4CCAE334-D0CE-4A16-9F24-99E88F28DC83}">
      <dgm:prSet/>
      <dgm:spPr/>
      <dgm:t>
        <a:bodyPr/>
        <a:lstStyle/>
        <a:p>
          <a:endParaRPr lang="pt-BR"/>
        </a:p>
      </dgm:t>
    </dgm:pt>
    <dgm:pt modelId="{4A5E8E3D-C285-47E1-9209-37FF9F39CAF6}" type="sibTrans" cxnId="{4CCAE334-D0CE-4A16-9F24-99E88F28DC83}">
      <dgm:prSet/>
      <dgm:spPr/>
      <dgm:t>
        <a:bodyPr/>
        <a:lstStyle/>
        <a:p>
          <a:endParaRPr lang="pt-BR"/>
        </a:p>
      </dgm:t>
    </dgm:pt>
    <dgm:pt modelId="{9100B501-81B5-4587-A2EF-53FA3DC1A9BF}">
      <dgm:prSet/>
      <dgm:spPr/>
      <dgm:t>
        <a:bodyPr/>
        <a:lstStyle/>
        <a:p>
          <a:r>
            <a:rPr lang="pt-BR" b="1" dirty="0"/>
            <a:t>COOPERAÇÃO</a:t>
          </a:r>
        </a:p>
      </dgm:t>
    </dgm:pt>
    <dgm:pt modelId="{71BF2CD1-74C3-4D95-8B4E-0AD81D9AEA24}" type="parTrans" cxnId="{481FF29D-6EFA-499C-8960-F62A14B4400E}">
      <dgm:prSet/>
      <dgm:spPr/>
      <dgm:t>
        <a:bodyPr/>
        <a:lstStyle/>
        <a:p>
          <a:endParaRPr lang="pt-BR"/>
        </a:p>
      </dgm:t>
    </dgm:pt>
    <dgm:pt modelId="{0C08E6D8-C5E5-406B-8574-7677C52564A3}" type="sibTrans" cxnId="{481FF29D-6EFA-499C-8960-F62A14B4400E}">
      <dgm:prSet/>
      <dgm:spPr/>
      <dgm:t>
        <a:bodyPr/>
        <a:lstStyle/>
        <a:p>
          <a:endParaRPr lang="pt-BR"/>
        </a:p>
      </dgm:t>
    </dgm:pt>
    <dgm:pt modelId="{5948A0FB-6CF9-4CDF-AA1A-EAD10FADEB37}">
      <dgm:prSet/>
      <dgm:spPr/>
      <dgm:t>
        <a:bodyPr/>
        <a:lstStyle/>
        <a:p>
          <a:r>
            <a:rPr lang="pt-BR" b="1" dirty="0"/>
            <a:t>TRANSPARÊNCIA</a:t>
          </a:r>
        </a:p>
      </dgm:t>
    </dgm:pt>
    <dgm:pt modelId="{56F48F4C-90BC-44BA-948A-1EA42B1BFEF1}" type="parTrans" cxnId="{6354218F-CA32-4D7D-9193-956D91EC1A96}">
      <dgm:prSet/>
      <dgm:spPr/>
      <dgm:t>
        <a:bodyPr/>
        <a:lstStyle/>
        <a:p>
          <a:endParaRPr lang="pt-BR"/>
        </a:p>
      </dgm:t>
    </dgm:pt>
    <dgm:pt modelId="{0025B208-797A-447C-8490-288E945E77A8}" type="sibTrans" cxnId="{6354218F-CA32-4D7D-9193-956D91EC1A96}">
      <dgm:prSet/>
      <dgm:spPr/>
      <dgm:t>
        <a:bodyPr/>
        <a:lstStyle/>
        <a:p>
          <a:endParaRPr lang="pt-BR"/>
        </a:p>
      </dgm:t>
    </dgm:pt>
    <dgm:pt modelId="{8D6B4E64-47E8-4955-BB17-6D34AD4BAC34}">
      <dgm:prSet/>
      <dgm:spPr/>
      <dgm:t>
        <a:bodyPr/>
        <a:lstStyle/>
        <a:p>
          <a:r>
            <a:rPr lang="pt-BR" dirty="0"/>
            <a:t>Ferramentas de divulgação, monitoramento e acompanhamento de informações públicas</a:t>
          </a:r>
        </a:p>
      </dgm:t>
    </dgm:pt>
    <dgm:pt modelId="{8F6C4CA4-AD95-4547-AAE1-119D524E6422}" type="parTrans" cxnId="{B6D6900B-9A25-4BA2-BF54-B151329EAFD7}">
      <dgm:prSet/>
      <dgm:spPr/>
      <dgm:t>
        <a:bodyPr/>
        <a:lstStyle/>
        <a:p>
          <a:endParaRPr lang="pt-BR"/>
        </a:p>
      </dgm:t>
    </dgm:pt>
    <dgm:pt modelId="{F8E2ABDE-89B8-431C-AE29-57DA130928D4}" type="sibTrans" cxnId="{B6D6900B-9A25-4BA2-BF54-B151329EAFD7}">
      <dgm:prSet/>
      <dgm:spPr/>
      <dgm:t>
        <a:bodyPr/>
        <a:lstStyle/>
        <a:p>
          <a:endParaRPr lang="pt-BR"/>
        </a:p>
      </dgm:t>
    </dgm:pt>
    <dgm:pt modelId="{4090DDF0-6EBB-4411-A412-EE4A98954929}">
      <dgm:prSet/>
      <dgm:spPr/>
      <dgm:t>
        <a:bodyPr/>
        <a:lstStyle/>
        <a:p>
          <a:r>
            <a:rPr lang="pt-BR" b="1" dirty="0"/>
            <a:t>INDEPENDÊNCIA</a:t>
          </a:r>
        </a:p>
      </dgm:t>
    </dgm:pt>
    <dgm:pt modelId="{BF4AFE4A-1FA3-4DBF-B593-C93CAAF6DB07}" type="parTrans" cxnId="{FED879E5-8A5B-4F8E-ABDD-08406FB3B0B3}">
      <dgm:prSet/>
      <dgm:spPr/>
      <dgm:t>
        <a:bodyPr/>
        <a:lstStyle/>
        <a:p>
          <a:endParaRPr lang="pt-BR"/>
        </a:p>
      </dgm:t>
    </dgm:pt>
    <dgm:pt modelId="{43F5F460-C39A-46D6-8C20-DE871FAAD038}" type="sibTrans" cxnId="{FED879E5-8A5B-4F8E-ABDD-08406FB3B0B3}">
      <dgm:prSet/>
      <dgm:spPr/>
      <dgm:t>
        <a:bodyPr/>
        <a:lstStyle/>
        <a:p>
          <a:endParaRPr lang="pt-BR"/>
        </a:p>
      </dgm:t>
    </dgm:pt>
    <dgm:pt modelId="{79A26416-0EB4-4CBC-B143-BA5E0D4CFDC4}">
      <dgm:prSet/>
      <dgm:spPr/>
      <dgm:t>
        <a:bodyPr/>
        <a:lstStyle/>
        <a:p>
          <a:r>
            <a:rPr lang="pt-BR" dirty="0"/>
            <a:t>Liberdade para investigação e julgamento de casos de corrupção</a:t>
          </a:r>
        </a:p>
      </dgm:t>
    </dgm:pt>
    <dgm:pt modelId="{F8DD6038-6AF9-454A-A72D-0EDDD2C18F5D}" type="parTrans" cxnId="{20CA92A1-88FB-41B9-88C0-CE72C64B7FDA}">
      <dgm:prSet/>
      <dgm:spPr/>
      <dgm:t>
        <a:bodyPr/>
        <a:lstStyle/>
        <a:p>
          <a:endParaRPr lang="pt-BR"/>
        </a:p>
      </dgm:t>
    </dgm:pt>
    <dgm:pt modelId="{00092E0D-2025-483B-A461-727DDFD19BDD}" type="sibTrans" cxnId="{20CA92A1-88FB-41B9-88C0-CE72C64B7FDA}">
      <dgm:prSet/>
      <dgm:spPr/>
      <dgm:t>
        <a:bodyPr/>
        <a:lstStyle/>
        <a:p>
          <a:endParaRPr lang="pt-BR"/>
        </a:p>
      </dgm:t>
    </dgm:pt>
    <dgm:pt modelId="{0671C0CC-AFCC-462A-9AEA-0EA41D687CD8}">
      <dgm:prSet/>
      <dgm:spPr/>
      <dgm:t>
        <a:bodyPr/>
        <a:lstStyle/>
        <a:p>
          <a:r>
            <a:rPr lang="pt-BR" dirty="0"/>
            <a:t>Integração e colaboração entre diferentes países e instâncias regulamentares de investigação</a:t>
          </a:r>
        </a:p>
      </dgm:t>
    </dgm:pt>
    <dgm:pt modelId="{37AF3C21-D6A8-4D56-8EB9-1F3E27ECFF3C}" type="parTrans" cxnId="{3FD04F91-A77F-4DC8-BE4C-D139EC818BD1}">
      <dgm:prSet/>
      <dgm:spPr/>
      <dgm:t>
        <a:bodyPr/>
        <a:lstStyle/>
        <a:p>
          <a:endParaRPr lang="pt-BR"/>
        </a:p>
      </dgm:t>
    </dgm:pt>
    <dgm:pt modelId="{071E5EB6-4FD8-482F-968A-83BA76DBE864}" type="sibTrans" cxnId="{3FD04F91-A77F-4DC8-BE4C-D139EC818BD1}">
      <dgm:prSet/>
      <dgm:spPr/>
      <dgm:t>
        <a:bodyPr/>
        <a:lstStyle/>
        <a:p>
          <a:endParaRPr lang="pt-BR"/>
        </a:p>
      </dgm:t>
    </dgm:pt>
    <dgm:pt modelId="{0E3765B7-D899-4755-A9AE-F0F56A76C497}" type="pres">
      <dgm:prSet presAssocID="{13CC35D3-0024-4075-AAB5-79AEBCDA5267}" presName="vert0" presStyleCnt="0">
        <dgm:presLayoutVars>
          <dgm:dir/>
          <dgm:animOne val="branch"/>
          <dgm:animLvl val="lvl"/>
        </dgm:presLayoutVars>
      </dgm:prSet>
      <dgm:spPr/>
    </dgm:pt>
    <dgm:pt modelId="{8ED08383-8731-44CB-9CB2-B3E2E930C7ED}" type="pres">
      <dgm:prSet presAssocID="{BD314BDE-7789-436E-B985-390EFC5077FF}" presName="thickLine" presStyleLbl="alignNode1" presStyleIdx="0" presStyleCnt="5"/>
      <dgm:spPr/>
    </dgm:pt>
    <dgm:pt modelId="{DC3CA6DC-67C2-4AF7-86FC-18EA2B08FB40}" type="pres">
      <dgm:prSet presAssocID="{BD314BDE-7789-436E-B985-390EFC5077FF}" presName="horz1" presStyleCnt="0"/>
      <dgm:spPr/>
    </dgm:pt>
    <dgm:pt modelId="{9377F6FF-976D-4709-A99B-66231E6AC245}" type="pres">
      <dgm:prSet presAssocID="{BD314BDE-7789-436E-B985-390EFC5077FF}" presName="tx1" presStyleLbl="revTx" presStyleIdx="0" presStyleCnt="10"/>
      <dgm:spPr/>
    </dgm:pt>
    <dgm:pt modelId="{61D146B6-3B93-4C29-B7F3-474DF10D25BB}" type="pres">
      <dgm:prSet presAssocID="{BD314BDE-7789-436E-B985-390EFC5077FF}" presName="vert1" presStyleCnt="0"/>
      <dgm:spPr/>
    </dgm:pt>
    <dgm:pt modelId="{8C2F353A-9E80-4D96-A432-69256D16B183}" type="pres">
      <dgm:prSet presAssocID="{AD76C2B0-3CC0-4D0F-85D7-2A47B8ADD2D1}" presName="vertSpace2a" presStyleCnt="0"/>
      <dgm:spPr/>
    </dgm:pt>
    <dgm:pt modelId="{FED555CF-A6D3-4AF0-99D7-950E7B9BA7AD}" type="pres">
      <dgm:prSet presAssocID="{AD76C2B0-3CC0-4D0F-85D7-2A47B8ADD2D1}" presName="horz2" presStyleCnt="0"/>
      <dgm:spPr/>
    </dgm:pt>
    <dgm:pt modelId="{B0673A54-F87A-4971-AD9F-5F1FC8D8E24A}" type="pres">
      <dgm:prSet presAssocID="{AD76C2B0-3CC0-4D0F-85D7-2A47B8ADD2D1}" presName="horzSpace2" presStyleCnt="0"/>
      <dgm:spPr/>
    </dgm:pt>
    <dgm:pt modelId="{5BBFCFA2-C41A-48A4-BD6D-3649313604BB}" type="pres">
      <dgm:prSet presAssocID="{AD76C2B0-3CC0-4D0F-85D7-2A47B8ADD2D1}" presName="tx2" presStyleLbl="revTx" presStyleIdx="1" presStyleCnt="10"/>
      <dgm:spPr/>
    </dgm:pt>
    <dgm:pt modelId="{95ABD0CE-82D4-4083-B4F5-B90D683DA919}" type="pres">
      <dgm:prSet presAssocID="{AD76C2B0-3CC0-4D0F-85D7-2A47B8ADD2D1}" presName="vert2" presStyleCnt="0"/>
      <dgm:spPr/>
    </dgm:pt>
    <dgm:pt modelId="{E2B1821E-B686-4715-B546-252C0D3947A1}" type="pres">
      <dgm:prSet presAssocID="{AD76C2B0-3CC0-4D0F-85D7-2A47B8ADD2D1}" presName="thinLine2b" presStyleLbl="callout" presStyleIdx="0" presStyleCnt="5"/>
      <dgm:spPr/>
    </dgm:pt>
    <dgm:pt modelId="{8A327FE7-B123-4A08-A9DE-4AAE67D8623E}" type="pres">
      <dgm:prSet presAssocID="{AD76C2B0-3CC0-4D0F-85D7-2A47B8ADD2D1}" presName="vertSpace2b" presStyleCnt="0"/>
      <dgm:spPr/>
    </dgm:pt>
    <dgm:pt modelId="{8E807D6A-2B98-4C31-86E3-D2DF6DB498B7}" type="pres">
      <dgm:prSet presAssocID="{BBF51F47-126C-4752-B6D8-50F615503390}" presName="thickLine" presStyleLbl="alignNode1" presStyleIdx="1" presStyleCnt="5"/>
      <dgm:spPr/>
    </dgm:pt>
    <dgm:pt modelId="{D4DEB28F-D8BA-48F3-866C-21DF10C9ED87}" type="pres">
      <dgm:prSet presAssocID="{BBF51F47-126C-4752-B6D8-50F615503390}" presName="horz1" presStyleCnt="0"/>
      <dgm:spPr/>
    </dgm:pt>
    <dgm:pt modelId="{5118F0D5-9AF3-4EAE-B09F-0A4754EEC8FE}" type="pres">
      <dgm:prSet presAssocID="{BBF51F47-126C-4752-B6D8-50F615503390}" presName="tx1" presStyleLbl="revTx" presStyleIdx="2" presStyleCnt="10"/>
      <dgm:spPr/>
    </dgm:pt>
    <dgm:pt modelId="{79362B34-9371-4BB5-B425-1EFFB4460CB8}" type="pres">
      <dgm:prSet presAssocID="{BBF51F47-126C-4752-B6D8-50F615503390}" presName="vert1" presStyleCnt="0"/>
      <dgm:spPr/>
    </dgm:pt>
    <dgm:pt modelId="{DBEED0DE-E93A-4E95-8398-0B657C5CCF42}" type="pres">
      <dgm:prSet presAssocID="{F35FAA9F-F6F4-477C-8CA8-854631D86B75}" presName="vertSpace2a" presStyleCnt="0"/>
      <dgm:spPr/>
    </dgm:pt>
    <dgm:pt modelId="{FF7CB883-EE80-4AC9-8E84-95047A42E712}" type="pres">
      <dgm:prSet presAssocID="{F35FAA9F-F6F4-477C-8CA8-854631D86B75}" presName="horz2" presStyleCnt="0"/>
      <dgm:spPr/>
    </dgm:pt>
    <dgm:pt modelId="{F4842E04-2D70-4C90-8734-7F465904FC90}" type="pres">
      <dgm:prSet presAssocID="{F35FAA9F-F6F4-477C-8CA8-854631D86B75}" presName="horzSpace2" presStyleCnt="0"/>
      <dgm:spPr/>
    </dgm:pt>
    <dgm:pt modelId="{E7A76A01-0245-4808-B8F3-37E4AD2AD0A7}" type="pres">
      <dgm:prSet presAssocID="{F35FAA9F-F6F4-477C-8CA8-854631D86B75}" presName="tx2" presStyleLbl="revTx" presStyleIdx="3" presStyleCnt="10"/>
      <dgm:spPr/>
    </dgm:pt>
    <dgm:pt modelId="{C91AA5E1-A8F7-4A2D-8072-AA214F100E2F}" type="pres">
      <dgm:prSet presAssocID="{F35FAA9F-F6F4-477C-8CA8-854631D86B75}" presName="vert2" presStyleCnt="0"/>
      <dgm:spPr/>
    </dgm:pt>
    <dgm:pt modelId="{DB62EF2C-6ADE-42B1-A6EB-9110E7358FC5}" type="pres">
      <dgm:prSet presAssocID="{F35FAA9F-F6F4-477C-8CA8-854631D86B75}" presName="thinLine2b" presStyleLbl="callout" presStyleIdx="1" presStyleCnt="5"/>
      <dgm:spPr/>
    </dgm:pt>
    <dgm:pt modelId="{57F7FFC0-3CF6-44DE-ADC2-B478DC9297FE}" type="pres">
      <dgm:prSet presAssocID="{F35FAA9F-F6F4-477C-8CA8-854631D86B75}" presName="vertSpace2b" presStyleCnt="0"/>
      <dgm:spPr/>
    </dgm:pt>
    <dgm:pt modelId="{3B21A6F2-69F0-49CF-9AE7-F5D04028BEE1}" type="pres">
      <dgm:prSet presAssocID="{9100B501-81B5-4587-A2EF-53FA3DC1A9BF}" presName="thickLine" presStyleLbl="alignNode1" presStyleIdx="2" presStyleCnt="5"/>
      <dgm:spPr/>
    </dgm:pt>
    <dgm:pt modelId="{5E74F7C8-8DBE-4A4F-BC56-1642DCC7A181}" type="pres">
      <dgm:prSet presAssocID="{9100B501-81B5-4587-A2EF-53FA3DC1A9BF}" presName="horz1" presStyleCnt="0"/>
      <dgm:spPr/>
    </dgm:pt>
    <dgm:pt modelId="{4928C32C-EA20-4DDD-93A9-22F7AC9ADEAA}" type="pres">
      <dgm:prSet presAssocID="{9100B501-81B5-4587-A2EF-53FA3DC1A9BF}" presName="tx1" presStyleLbl="revTx" presStyleIdx="4" presStyleCnt="10"/>
      <dgm:spPr/>
    </dgm:pt>
    <dgm:pt modelId="{A5A2E583-88B6-4BA1-A0A1-D29DCDBD4185}" type="pres">
      <dgm:prSet presAssocID="{9100B501-81B5-4587-A2EF-53FA3DC1A9BF}" presName="vert1" presStyleCnt="0"/>
      <dgm:spPr/>
    </dgm:pt>
    <dgm:pt modelId="{7CB17F62-B842-4720-B93B-A08E0A25EF41}" type="pres">
      <dgm:prSet presAssocID="{0671C0CC-AFCC-462A-9AEA-0EA41D687CD8}" presName="vertSpace2a" presStyleCnt="0"/>
      <dgm:spPr/>
    </dgm:pt>
    <dgm:pt modelId="{6D16F80D-A1F0-4015-8FF2-107C706139D1}" type="pres">
      <dgm:prSet presAssocID="{0671C0CC-AFCC-462A-9AEA-0EA41D687CD8}" presName="horz2" presStyleCnt="0"/>
      <dgm:spPr/>
    </dgm:pt>
    <dgm:pt modelId="{090E7381-625E-4D07-95EA-8D0C7D747AB3}" type="pres">
      <dgm:prSet presAssocID="{0671C0CC-AFCC-462A-9AEA-0EA41D687CD8}" presName="horzSpace2" presStyleCnt="0"/>
      <dgm:spPr/>
    </dgm:pt>
    <dgm:pt modelId="{3FB4D28C-C226-4F12-AD30-EB277FE385BD}" type="pres">
      <dgm:prSet presAssocID="{0671C0CC-AFCC-462A-9AEA-0EA41D687CD8}" presName="tx2" presStyleLbl="revTx" presStyleIdx="5" presStyleCnt="10"/>
      <dgm:spPr/>
    </dgm:pt>
    <dgm:pt modelId="{A9BC6E85-0F14-40B6-9612-8FD327D91E88}" type="pres">
      <dgm:prSet presAssocID="{0671C0CC-AFCC-462A-9AEA-0EA41D687CD8}" presName="vert2" presStyleCnt="0"/>
      <dgm:spPr/>
    </dgm:pt>
    <dgm:pt modelId="{54A652F2-50D7-4457-B2E0-78B55EA12306}" type="pres">
      <dgm:prSet presAssocID="{0671C0CC-AFCC-462A-9AEA-0EA41D687CD8}" presName="thinLine2b" presStyleLbl="callout" presStyleIdx="2" presStyleCnt="5"/>
      <dgm:spPr/>
    </dgm:pt>
    <dgm:pt modelId="{6E4FF853-7A0A-4ADD-B500-08222DB945CE}" type="pres">
      <dgm:prSet presAssocID="{0671C0CC-AFCC-462A-9AEA-0EA41D687CD8}" presName="vertSpace2b" presStyleCnt="0"/>
      <dgm:spPr/>
    </dgm:pt>
    <dgm:pt modelId="{A844FD29-156E-482C-BF72-0FAB0D255EF2}" type="pres">
      <dgm:prSet presAssocID="{5948A0FB-6CF9-4CDF-AA1A-EAD10FADEB37}" presName="thickLine" presStyleLbl="alignNode1" presStyleIdx="3" presStyleCnt="5"/>
      <dgm:spPr/>
    </dgm:pt>
    <dgm:pt modelId="{F75815DE-E944-4D7C-9C2D-86ECE54E0C46}" type="pres">
      <dgm:prSet presAssocID="{5948A0FB-6CF9-4CDF-AA1A-EAD10FADEB37}" presName="horz1" presStyleCnt="0"/>
      <dgm:spPr/>
    </dgm:pt>
    <dgm:pt modelId="{B607D958-6467-4869-B1D1-4F8C96660BBB}" type="pres">
      <dgm:prSet presAssocID="{5948A0FB-6CF9-4CDF-AA1A-EAD10FADEB37}" presName="tx1" presStyleLbl="revTx" presStyleIdx="6" presStyleCnt="10"/>
      <dgm:spPr/>
    </dgm:pt>
    <dgm:pt modelId="{31B7B4F4-7618-4369-A6AF-6BF1A9EF7043}" type="pres">
      <dgm:prSet presAssocID="{5948A0FB-6CF9-4CDF-AA1A-EAD10FADEB37}" presName="vert1" presStyleCnt="0"/>
      <dgm:spPr/>
    </dgm:pt>
    <dgm:pt modelId="{8E78B780-EAC1-411E-8667-5C34E25F7F83}" type="pres">
      <dgm:prSet presAssocID="{8D6B4E64-47E8-4955-BB17-6D34AD4BAC34}" presName="vertSpace2a" presStyleCnt="0"/>
      <dgm:spPr/>
    </dgm:pt>
    <dgm:pt modelId="{990983AB-B808-4C99-8302-7795F5B72274}" type="pres">
      <dgm:prSet presAssocID="{8D6B4E64-47E8-4955-BB17-6D34AD4BAC34}" presName="horz2" presStyleCnt="0"/>
      <dgm:spPr/>
    </dgm:pt>
    <dgm:pt modelId="{45A33619-6174-43D7-AC53-87F08B636AB9}" type="pres">
      <dgm:prSet presAssocID="{8D6B4E64-47E8-4955-BB17-6D34AD4BAC34}" presName="horzSpace2" presStyleCnt="0"/>
      <dgm:spPr/>
    </dgm:pt>
    <dgm:pt modelId="{2678A33A-B4EC-41FC-ACF4-C206A56B4C40}" type="pres">
      <dgm:prSet presAssocID="{8D6B4E64-47E8-4955-BB17-6D34AD4BAC34}" presName="tx2" presStyleLbl="revTx" presStyleIdx="7" presStyleCnt="10"/>
      <dgm:spPr/>
    </dgm:pt>
    <dgm:pt modelId="{ABDDCDB8-1126-4FD5-B6F4-7BE67138590A}" type="pres">
      <dgm:prSet presAssocID="{8D6B4E64-47E8-4955-BB17-6D34AD4BAC34}" presName="vert2" presStyleCnt="0"/>
      <dgm:spPr/>
    </dgm:pt>
    <dgm:pt modelId="{1B31DC1A-F002-4CF3-B037-B27845671608}" type="pres">
      <dgm:prSet presAssocID="{8D6B4E64-47E8-4955-BB17-6D34AD4BAC34}" presName="thinLine2b" presStyleLbl="callout" presStyleIdx="3" presStyleCnt="5"/>
      <dgm:spPr/>
    </dgm:pt>
    <dgm:pt modelId="{A4E66645-78D8-417C-A985-987E1FDAE9FC}" type="pres">
      <dgm:prSet presAssocID="{8D6B4E64-47E8-4955-BB17-6D34AD4BAC34}" presName="vertSpace2b" presStyleCnt="0"/>
      <dgm:spPr/>
    </dgm:pt>
    <dgm:pt modelId="{ECB46397-6896-4D0A-87AA-6DF9236F4C2F}" type="pres">
      <dgm:prSet presAssocID="{4090DDF0-6EBB-4411-A412-EE4A98954929}" presName="thickLine" presStyleLbl="alignNode1" presStyleIdx="4" presStyleCnt="5"/>
      <dgm:spPr/>
    </dgm:pt>
    <dgm:pt modelId="{81D3ECFB-C8EB-400C-A218-7C9CCD677EE6}" type="pres">
      <dgm:prSet presAssocID="{4090DDF0-6EBB-4411-A412-EE4A98954929}" presName="horz1" presStyleCnt="0"/>
      <dgm:spPr/>
    </dgm:pt>
    <dgm:pt modelId="{9FB4B00D-550C-4610-A10F-8E7FE5643EC3}" type="pres">
      <dgm:prSet presAssocID="{4090DDF0-6EBB-4411-A412-EE4A98954929}" presName="tx1" presStyleLbl="revTx" presStyleIdx="8" presStyleCnt="10"/>
      <dgm:spPr/>
    </dgm:pt>
    <dgm:pt modelId="{2AF12543-E5CE-47D1-9DCE-D75462787110}" type="pres">
      <dgm:prSet presAssocID="{4090DDF0-6EBB-4411-A412-EE4A98954929}" presName="vert1" presStyleCnt="0"/>
      <dgm:spPr/>
    </dgm:pt>
    <dgm:pt modelId="{5B9E2268-302A-419A-BA3D-1CD5247EA136}" type="pres">
      <dgm:prSet presAssocID="{79A26416-0EB4-4CBC-B143-BA5E0D4CFDC4}" presName="vertSpace2a" presStyleCnt="0"/>
      <dgm:spPr/>
    </dgm:pt>
    <dgm:pt modelId="{BF8A02B8-4326-4EC8-8ED6-2018303665D7}" type="pres">
      <dgm:prSet presAssocID="{79A26416-0EB4-4CBC-B143-BA5E0D4CFDC4}" presName="horz2" presStyleCnt="0"/>
      <dgm:spPr/>
    </dgm:pt>
    <dgm:pt modelId="{952C472E-3BB6-4C11-A61C-BEF3369B9453}" type="pres">
      <dgm:prSet presAssocID="{79A26416-0EB4-4CBC-B143-BA5E0D4CFDC4}" presName="horzSpace2" presStyleCnt="0"/>
      <dgm:spPr/>
    </dgm:pt>
    <dgm:pt modelId="{54F763FB-1760-40B3-9B78-1FA8B2052934}" type="pres">
      <dgm:prSet presAssocID="{79A26416-0EB4-4CBC-B143-BA5E0D4CFDC4}" presName="tx2" presStyleLbl="revTx" presStyleIdx="9" presStyleCnt="10"/>
      <dgm:spPr/>
    </dgm:pt>
    <dgm:pt modelId="{E172C222-CD4A-41BD-A615-19FF751E16B2}" type="pres">
      <dgm:prSet presAssocID="{79A26416-0EB4-4CBC-B143-BA5E0D4CFDC4}" presName="vert2" presStyleCnt="0"/>
      <dgm:spPr/>
    </dgm:pt>
    <dgm:pt modelId="{A832E276-8B0F-48B4-A5C7-1FEE13E1E8B1}" type="pres">
      <dgm:prSet presAssocID="{79A26416-0EB4-4CBC-B143-BA5E0D4CFDC4}" presName="thinLine2b" presStyleLbl="callout" presStyleIdx="4" presStyleCnt="5"/>
      <dgm:spPr/>
    </dgm:pt>
    <dgm:pt modelId="{156D5187-B550-43C3-BD11-EDD7D9427866}" type="pres">
      <dgm:prSet presAssocID="{79A26416-0EB4-4CBC-B143-BA5E0D4CFDC4}" presName="vertSpace2b" presStyleCnt="0"/>
      <dgm:spPr/>
    </dgm:pt>
  </dgm:ptLst>
  <dgm:cxnLst>
    <dgm:cxn modelId="{B6D6900B-9A25-4BA2-BF54-B151329EAFD7}" srcId="{5948A0FB-6CF9-4CDF-AA1A-EAD10FADEB37}" destId="{8D6B4E64-47E8-4955-BB17-6D34AD4BAC34}" srcOrd="0" destOrd="0" parTransId="{8F6C4CA4-AD95-4547-AAE1-119D524E6422}" sibTransId="{F8E2ABDE-89B8-431C-AE29-57DA130928D4}"/>
    <dgm:cxn modelId="{2DAF8B2E-669D-4E40-82E0-3BC7F380207A}" type="presOf" srcId="{13CC35D3-0024-4075-AAB5-79AEBCDA5267}" destId="{0E3765B7-D899-4755-A9AE-F0F56A76C497}" srcOrd="0" destOrd="0" presId="urn:microsoft.com/office/officeart/2008/layout/LinedList"/>
    <dgm:cxn modelId="{4CCAE334-D0CE-4A16-9F24-99E88F28DC83}" srcId="{BBF51F47-126C-4752-B6D8-50F615503390}" destId="{F35FAA9F-F6F4-477C-8CA8-854631D86B75}" srcOrd="0" destOrd="0" parTransId="{87BE2309-F4F4-4DAA-95A1-30869BE64E0D}" sibTransId="{4A5E8E3D-C285-47E1-9209-37FF9F39CAF6}"/>
    <dgm:cxn modelId="{88A1E043-31D8-4A60-BA88-6E4C8BB66674}" srcId="{13CC35D3-0024-4075-AAB5-79AEBCDA5267}" destId="{BBF51F47-126C-4752-B6D8-50F615503390}" srcOrd="1" destOrd="0" parTransId="{D0AACF25-2A64-400B-8112-2DB1CCF1FA6D}" sibTransId="{97CAB2F0-4E98-455D-A86C-84608F3FA207}"/>
    <dgm:cxn modelId="{962FA966-B1DD-4A04-9D2D-5ECE68F0A097}" type="presOf" srcId="{BD314BDE-7789-436E-B985-390EFC5077FF}" destId="{9377F6FF-976D-4709-A99B-66231E6AC245}" srcOrd="0" destOrd="0" presId="urn:microsoft.com/office/officeart/2008/layout/LinedList"/>
    <dgm:cxn modelId="{A8B76E6C-56F8-4268-96C1-BED76613461F}" type="presOf" srcId="{9100B501-81B5-4587-A2EF-53FA3DC1A9BF}" destId="{4928C32C-EA20-4DDD-93A9-22F7AC9ADEAA}" srcOrd="0" destOrd="0" presId="urn:microsoft.com/office/officeart/2008/layout/LinedList"/>
    <dgm:cxn modelId="{5B4D0A81-5207-4952-A13A-2F7290316B6A}" type="presOf" srcId="{5948A0FB-6CF9-4CDF-AA1A-EAD10FADEB37}" destId="{B607D958-6467-4869-B1D1-4F8C96660BBB}" srcOrd="0" destOrd="0" presId="urn:microsoft.com/office/officeart/2008/layout/LinedList"/>
    <dgm:cxn modelId="{ED5FBF86-B16B-4A39-B56F-4C9B1D819F8A}" type="presOf" srcId="{8D6B4E64-47E8-4955-BB17-6D34AD4BAC34}" destId="{2678A33A-B4EC-41FC-ACF4-C206A56B4C40}" srcOrd="0" destOrd="0" presId="urn:microsoft.com/office/officeart/2008/layout/LinedList"/>
    <dgm:cxn modelId="{6354218F-CA32-4D7D-9193-956D91EC1A96}" srcId="{13CC35D3-0024-4075-AAB5-79AEBCDA5267}" destId="{5948A0FB-6CF9-4CDF-AA1A-EAD10FADEB37}" srcOrd="3" destOrd="0" parTransId="{56F48F4C-90BC-44BA-948A-1EA42B1BFEF1}" sibTransId="{0025B208-797A-447C-8490-288E945E77A8}"/>
    <dgm:cxn modelId="{3FD04F91-A77F-4DC8-BE4C-D139EC818BD1}" srcId="{9100B501-81B5-4587-A2EF-53FA3DC1A9BF}" destId="{0671C0CC-AFCC-462A-9AEA-0EA41D687CD8}" srcOrd="0" destOrd="0" parTransId="{37AF3C21-D6A8-4D56-8EB9-1F3E27ECFF3C}" sibTransId="{071E5EB6-4FD8-482F-968A-83BA76DBE864}"/>
    <dgm:cxn modelId="{8A225399-E502-4228-8AC1-073318F3DAF5}" type="presOf" srcId="{BBF51F47-126C-4752-B6D8-50F615503390}" destId="{5118F0D5-9AF3-4EAE-B09F-0A4754EEC8FE}" srcOrd="0" destOrd="0" presId="urn:microsoft.com/office/officeart/2008/layout/LinedList"/>
    <dgm:cxn modelId="{481FF29D-6EFA-499C-8960-F62A14B4400E}" srcId="{13CC35D3-0024-4075-AAB5-79AEBCDA5267}" destId="{9100B501-81B5-4587-A2EF-53FA3DC1A9BF}" srcOrd="2" destOrd="0" parTransId="{71BF2CD1-74C3-4D95-8B4E-0AD81D9AEA24}" sibTransId="{0C08E6D8-C5E5-406B-8574-7677C52564A3}"/>
    <dgm:cxn modelId="{FC41EB9E-80A2-452D-AC6F-5F10875F6BAE}" type="presOf" srcId="{AD76C2B0-3CC0-4D0F-85D7-2A47B8ADD2D1}" destId="{5BBFCFA2-C41A-48A4-BD6D-3649313604BB}" srcOrd="0" destOrd="0" presId="urn:microsoft.com/office/officeart/2008/layout/LinedList"/>
    <dgm:cxn modelId="{20CA92A1-88FB-41B9-88C0-CE72C64B7FDA}" srcId="{4090DDF0-6EBB-4411-A412-EE4A98954929}" destId="{79A26416-0EB4-4CBC-B143-BA5E0D4CFDC4}" srcOrd="0" destOrd="0" parTransId="{F8DD6038-6AF9-454A-A72D-0EDDD2C18F5D}" sibTransId="{00092E0D-2025-483B-A461-727DDFD19BDD}"/>
    <dgm:cxn modelId="{BC280FA5-78AF-4638-B4BE-D7F6DB5E2003}" type="presOf" srcId="{79A26416-0EB4-4CBC-B143-BA5E0D4CFDC4}" destId="{54F763FB-1760-40B3-9B78-1FA8B2052934}" srcOrd="0" destOrd="0" presId="urn:microsoft.com/office/officeart/2008/layout/LinedList"/>
    <dgm:cxn modelId="{18FCDAAC-8B1E-409F-ABB3-860DF61EB84C}" type="presOf" srcId="{F35FAA9F-F6F4-477C-8CA8-854631D86B75}" destId="{E7A76A01-0245-4808-B8F3-37E4AD2AD0A7}" srcOrd="0" destOrd="0" presId="urn:microsoft.com/office/officeart/2008/layout/LinedList"/>
    <dgm:cxn modelId="{CC2CABBB-CE04-4C27-9D28-2F972EBCEF73}" srcId="{BD314BDE-7789-436E-B985-390EFC5077FF}" destId="{AD76C2B0-3CC0-4D0F-85D7-2A47B8ADD2D1}" srcOrd="0" destOrd="0" parTransId="{E7A7C846-EB12-4689-8C65-204A4AF2B927}" sibTransId="{D67D399A-5F49-4CB5-96EA-1CB7FF3E554E}"/>
    <dgm:cxn modelId="{63A9EFCA-5E21-41F7-B95B-B2DB527321CF}" type="presOf" srcId="{4090DDF0-6EBB-4411-A412-EE4A98954929}" destId="{9FB4B00D-550C-4610-A10F-8E7FE5643EC3}" srcOrd="0" destOrd="0" presId="urn:microsoft.com/office/officeart/2008/layout/LinedList"/>
    <dgm:cxn modelId="{DD832ED1-A45C-48BB-A360-79557E7432EB}" type="presOf" srcId="{0671C0CC-AFCC-462A-9AEA-0EA41D687CD8}" destId="{3FB4D28C-C226-4F12-AD30-EB277FE385BD}" srcOrd="0" destOrd="0" presId="urn:microsoft.com/office/officeart/2008/layout/LinedList"/>
    <dgm:cxn modelId="{AD7E39D1-5CAC-4684-9731-77ACC62E0143}" srcId="{13CC35D3-0024-4075-AAB5-79AEBCDA5267}" destId="{BD314BDE-7789-436E-B985-390EFC5077FF}" srcOrd="0" destOrd="0" parTransId="{C70D3B5E-1CE0-42CA-9338-849E24CEEA96}" sibTransId="{B8E26162-289D-4AA9-A4BD-620EEA12ADC6}"/>
    <dgm:cxn modelId="{FED879E5-8A5B-4F8E-ABDD-08406FB3B0B3}" srcId="{13CC35D3-0024-4075-AAB5-79AEBCDA5267}" destId="{4090DDF0-6EBB-4411-A412-EE4A98954929}" srcOrd="4" destOrd="0" parTransId="{BF4AFE4A-1FA3-4DBF-B593-C93CAAF6DB07}" sibTransId="{43F5F460-C39A-46D6-8C20-DE871FAAD038}"/>
    <dgm:cxn modelId="{13C3929D-3440-49C6-98B5-8CED389B3AD9}" type="presParOf" srcId="{0E3765B7-D899-4755-A9AE-F0F56A76C497}" destId="{8ED08383-8731-44CB-9CB2-B3E2E930C7ED}" srcOrd="0" destOrd="0" presId="urn:microsoft.com/office/officeart/2008/layout/LinedList"/>
    <dgm:cxn modelId="{6517AB0A-91AD-49F2-BE6A-6F2F76636D3D}" type="presParOf" srcId="{0E3765B7-D899-4755-A9AE-F0F56A76C497}" destId="{DC3CA6DC-67C2-4AF7-86FC-18EA2B08FB40}" srcOrd="1" destOrd="0" presId="urn:microsoft.com/office/officeart/2008/layout/LinedList"/>
    <dgm:cxn modelId="{D8689357-EA07-4965-B6E2-A7FBFBFF64AE}" type="presParOf" srcId="{DC3CA6DC-67C2-4AF7-86FC-18EA2B08FB40}" destId="{9377F6FF-976D-4709-A99B-66231E6AC245}" srcOrd="0" destOrd="0" presId="urn:microsoft.com/office/officeart/2008/layout/LinedList"/>
    <dgm:cxn modelId="{4877789F-23DF-49AC-9559-D5535FB6599A}" type="presParOf" srcId="{DC3CA6DC-67C2-4AF7-86FC-18EA2B08FB40}" destId="{61D146B6-3B93-4C29-B7F3-474DF10D25BB}" srcOrd="1" destOrd="0" presId="urn:microsoft.com/office/officeart/2008/layout/LinedList"/>
    <dgm:cxn modelId="{3946C7A0-6B40-4FCB-A050-055EFB9FAD8A}" type="presParOf" srcId="{61D146B6-3B93-4C29-B7F3-474DF10D25BB}" destId="{8C2F353A-9E80-4D96-A432-69256D16B183}" srcOrd="0" destOrd="0" presId="urn:microsoft.com/office/officeart/2008/layout/LinedList"/>
    <dgm:cxn modelId="{BC1125B7-416D-4A00-BE66-FA16EFF14B27}" type="presParOf" srcId="{61D146B6-3B93-4C29-B7F3-474DF10D25BB}" destId="{FED555CF-A6D3-4AF0-99D7-950E7B9BA7AD}" srcOrd="1" destOrd="0" presId="urn:microsoft.com/office/officeart/2008/layout/LinedList"/>
    <dgm:cxn modelId="{1A734149-4E40-4476-AA0B-49A482C38DE5}" type="presParOf" srcId="{FED555CF-A6D3-4AF0-99D7-950E7B9BA7AD}" destId="{B0673A54-F87A-4971-AD9F-5F1FC8D8E24A}" srcOrd="0" destOrd="0" presId="urn:microsoft.com/office/officeart/2008/layout/LinedList"/>
    <dgm:cxn modelId="{2E72A00E-0350-47C0-8064-2E1D3EDC4AA7}" type="presParOf" srcId="{FED555CF-A6D3-4AF0-99D7-950E7B9BA7AD}" destId="{5BBFCFA2-C41A-48A4-BD6D-3649313604BB}" srcOrd="1" destOrd="0" presId="urn:microsoft.com/office/officeart/2008/layout/LinedList"/>
    <dgm:cxn modelId="{6FD3D85E-1303-40A4-9EA9-855C26C4748C}" type="presParOf" srcId="{FED555CF-A6D3-4AF0-99D7-950E7B9BA7AD}" destId="{95ABD0CE-82D4-4083-B4F5-B90D683DA919}" srcOrd="2" destOrd="0" presId="urn:microsoft.com/office/officeart/2008/layout/LinedList"/>
    <dgm:cxn modelId="{45962F9F-CF12-458E-A98F-2099B803C541}" type="presParOf" srcId="{61D146B6-3B93-4C29-B7F3-474DF10D25BB}" destId="{E2B1821E-B686-4715-B546-252C0D3947A1}" srcOrd="2" destOrd="0" presId="urn:microsoft.com/office/officeart/2008/layout/LinedList"/>
    <dgm:cxn modelId="{EA4A6841-380E-4DF9-A023-9FE5380BC831}" type="presParOf" srcId="{61D146B6-3B93-4C29-B7F3-474DF10D25BB}" destId="{8A327FE7-B123-4A08-A9DE-4AAE67D8623E}" srcOrd="3" destOrd="0" presId="urn:microsoft.com/office/officeart/2008/layout/LinedList"/>
    <dgm:cxn modelId="{D3A8734B-41AB-4AFD-91A2-02A1B4CD8DA0}" type="presParOf" srcId="{0E3765B7-D899-4755-A9AE-F0F56A76C497}" destId="{8E807D6A-2B98-4C31-86E3-D2DF6DB498B7}" srcOrd="2" destOrd="0" presId="urn:microsoft.com/office/officeart/2008/layout/LinedList"/>
    <dgm:cxn modelId="{C154AE6A-549A-4F4A-8D50-709AFEBB4960}" type="presParOf" srcId="{0E3765B7-D899-4755-A9AE-F0F56A76C497}" destId="{D4DEB28F-D8BA-48F3-866C-21DF10C9ED87}" srcOrd="3" destOrd="0" presId="urn:microsoft.com/office/officeart/2008/layout/LinedList"/>
    <dgm:cxn modelId="{0EDE0B09-A2B2-41A8-A54F-FFCBD5C6F36E}" type="presParOf" srcId="{D4DEB28F-D8BA-48F3-866C-21DF10C9ED87}" destId="{5118F0D5-9AF3-4EAE-B09F-0A4754EEC8FE}" srcOrd="0" destOrd="0" presId="urn:microsoft.com/office/officeart/2008/layout/LinedList"/>
    <dgm:cxn modelId="{FD4B01A5-80AC-4487-84A9-6A98922DC6B1}" type="presParOf" srcId="{D4DEB28F-D8BA-48F3-866C-21DF10C9ED87}" destId="{79362B34-9371-4BB5-B425-1EFFB4460CB8}" srcOrd="1" destOrd="0" presId="urn:microsoft.com/office/officeart/2008/layout/LinedList"/>
    <dgm:cxn modelId="{E6296F6F-9220-4B7C-998D-F9E73DA796F4}" type="presParOf" srcId="{79362B34-9371-4BB5-B425-1EFFB4460CB8}" destId="{DBEED0DE-E93A-4E95-8398-0B657C5CCF42}" srcOrd="0" destOrd="0" presId="urn:microsoft.com/office/officeart/2008/layout/LinedList"/>
    <dgm:cxn modelId="{5895C0E7-DFB1-46D3-80D8-3C48B1EF9D6E}" type="presParOf" srcId="{79362B34-9371-4BB5-B425-1EFFB4460CB8}" destId="{FF7CB883-EE80-4AC9-8E84-95047A42E712}" srcOrd="1" destOrd="0" presId="urn:microsoft.com/office/officeart/2008/layout/LinedList"/>
    <dgm:cxn modelId="{634510BF-9940-47D4-8C5E-EDDADA499EC3}" type="presParOf" srcId="{FF7CB883-EE80-4AC9-8E84-95047A42E712}" destId="{F4842E04-2D70-4C90-8734-7F465904FC90}" srcOrd="0" destOrd="0" presId="urn:microsoft.com/office/officeart/2008/layout/LinedList"/>
    <dgm:cxn modelId="{515D974B-1321-48E4-9516-5C050D884B3E}" type="presParOf" srcId="{FF7CB883-EE80-4AC9-8E84-95047A42E712}" destId="{E7A76A01-0245-4808-B8F3-37E4AD2AD0A7}" srcOrd="1" destOrd="0" presId="urn:microsoft.com/office/officeart/2008/layout/LinedList"/>
    <dgm:cxn modelId="{B0B7AF8D-305F-4A8E-A94F-8A72419EF5F9}" type="presParOf" srcId="{FF7CB883-EE80-4AC9-8E84-95047A42E712}" destId="{C91AA5E1-A8F7-4A2D-8072-AA214F100E2F}" srcOrd="2" destOrd="0" presId="urn:microsoft.com/office/officeart/2008/layout/LinedList"/>
    <dgm:cxn modelId="{BCFDC5BC-B4D5-41EC-901B-E596E07818A6}" type="presParOf" srcId="{79362B34-9371-4BB5-B425-1EFFB4460CB8}" destId="{DB62EF2C-6ADE-42B1-A6EB-9110E7358FC5}" srcOrd="2" destOrd="0" presId="urn:microsoft.com/office/officeart/2008/layout/LinedList"/>
    <dgm:cxn modelId="{22E389E1-2E6D-4FF0-8B85-005D23CE52FC}" type="presParOf" srcId="{79362B34-9371-4BB5-B425-1EFFB4460CB8}" destId="{57F7FFC0-3CF6-44DE-ADC2-B478DC9297FE}" srcOrd="3" destOrd="0" presId="urn:microsoft.com/office/officeart/2008/layout/LinedList"/>
    <dgm:cxn modelId="{F54AA39B-1252-4455-8CA1-DDABF3F60D03}" type="presParOf" srcId="{0E3765B7-D899-4755-A9AE-F0F56A76C497}" destId="{3B21A6F2-69F0-49CF-9AE7-F5D04028BEE1}" srcOrd="4" destOrd="0" presId="urn:microsoft.com/office/officeart/2008/layout/LinedList"/>
    <dgm:cxn modelId="{21A41CDC-44CC-4372-8DC1-BC93ABEF5C06}" type="presParOf" srcId="{0E3765B7-D899-4755-A9AE-F0F56A76C497}" destId="{5E74F7C8-8DBE-4A4F-BC56-1642DCC7A181}" srcOrd="5" destOrd="0" presId="urn:microsoft.com/office/officeart/2008/layout/LinedList"/>
    <dgm:cxn modelId="{CBB21389-97B3-4D18-AC75-ABCBF1E5757D}" type="presParOf" srcId="{5E74F7C8-8DBE-4A4F-BC56-1642DCC7A181}" destId="{4928C32C-EA20-4DDD-93A9-22F7AC9ADEAA}" srcOrd="0" destOrd="0" presId="urn:microsoft.com/office/officeart/2008/layout/LinedList"/>
    <dgm:cxn modelId="{1C5E975B-1E5E-4DA7-BD0F-79A50EA69F1E}" type="presParOf" srcId="{5E74F7C8-8DBE-4A4F-BC56-1642DCC7A181}" destId="{A5A2E583-88B6-4BA1-A0A1-D29DCDBD4185}" srcOrd="1" destOrd="0" presId="urn:microsoft.com/office/officeart/2008/layout/LinedList"/>
    <dgm:cxn modelId="{7968EB31-43E5-40D4-99CE-69EFB2CE0DC4}" type="presParOf" srcId="{A5A2E583-88B6-4BA1-A0A1-D29DCDBD4185}" destId="{7CB17F62-B842-4720-B93B-A08E0A25EF41}" srcOrd="0" destOrd="0" presId="urn:microsoft.com/office/officeart/2008/layout/LinedList"/>
    <dgm:cxn modelId="{427B7234-446B-42BA-A949-18B120015C9A}" type="presParOf" srcId="{A5A2E583-88B6-4BA1-A0A1-D29DCDBD4185}" destId="{6D16F80D-A1F0-4015-8FF2-107C706139D1}" srcOrd="1" destOrd="0" presId="urn:microsoft.com/office/officeart/2008/layout/LinedList"/>
    <dgm:cxn modelId="{8213D8CE-B7D8-44F4-89EC-4D44416E2E32}" type="presParOf" srcId="{6D16F80D-A1F0-4015-8FF2-107C706139D1}" destId="{090E7381-625E-4D07-95EA-8D0C7D747AB3}" srcOrd="0" destOrd="0" presId="urn:microsoft.com/office/officeart/2008/layout/LinedList"/>
    <dgm:cxn modelId="{944A82F6-C918-41C0-8271-A1F7AA304E4B}" type="presParOf" srcId="{6D16F80D-A1F0-4015-8FF2-107C706139D1}" destId="{3FB4D28C-C226-4F12-AD30-EB277FE385BD}" srcOrd="1" destOrd="0" presId="urn:microsoft.com/office/officeart/2008/layout/LinedList"/>
    <dgm:cxn modelId="{6710CE36-8D07-465E-942A-D294D73DFBC6}" type="presParOf" srcId="{6D16F80D-A1F0-4015-8FF2-107C706139D1}" destId="{A9BC6E85-0F14-40B6-9612-8FD327D91E88}" srcOrd="2" destOrd="0" presId="urn:microsoft.com/office/officeart/2008/layout/LinedList"/>
    <dgm:cxn modelId="{A50362D7-8B10-44C3-BB79-9D4DA4AAC145}" type="presParOf" srcId="{A5A2E583-88B6-4BA1-A0A1-D29DCDBD4185}" destId="{54A652F2-50D7-4457-B2E0-78B55EA12306}" srcOrd="2" destOrd="0" presId="urn:microsoft.com/office/officeart/2008/layout/LinedList"/>
    <dgm:cxn modelId="{1AF2D328-3B65-4D64-9015-9971109AFA0D}" type="presParOf" srcId="{A5A2E583-88B6-4BA1-A0A1-D29DCDBD4185}" destId="{6E4FF853-7A0A-4ADD-B500-08222DB945CE}" srcOrd="3" destOrd="0" presId="urn:microsoft.com/office/officeart/2008/layout/LinedList"/>
    <dgm:cxn modelId="{86DD379B-1AE0-49EF-A57A-BAEB241B1B4F}" type="presParOf" srcId="{0E3765B7-D899-4755-A9AE-F0F56A76C497}" destId="{A844FD29-156E-482C-BF72-0FAB0D255EF2}" srcOrd="6" destOrd="0" presId="urn:microsoft.com/office/officeart/2008/layout/LinedList"/>
    <dgm:cxn modelId="{E921A2F3-46CD-4F70-AFED-6ED9FA8B222D}" type="presParOf" srcId="{0E3765B7-D899-4755-A9AE-F0F56A76C497}" destId="{F75815DE-E944-4D7C-9C2D-86ECE54E0C46}" srcOrd="7" destOrd="0" presId="urn:microsoft.com/office/officeart/2008/layout/LinedList"/>
    <dgm:cxn modelId="{0A958603-97A2-461A-A373-166E12EB9FE5}" type="presParOf" srcId="{F75815DE-E944-4D7C-9C2D-86ECE54E0C46}" destId="{B607D958-6467-4869-B1D1-4F8C96660BBB}" srcOrd="0" destOrd="0" presId="urn:microsoft.com/office/officeart/2008/layout/LinedList"/>
    <dgm:cxn modelId="{317CC826-E52F-4F76-BA62-BD95405299BE}" type="presParOf" srcId="{F75815DE-E944-4D7C-9C2D-86ECE54E0C46}" destId="{31B7B4F4-7618-4369-A6AF-6BF1A9EF7043}" srcOrd="1" destOrd="0" presId="urn:microsoft.com/office/officeart/2008/layout/LinedList"/>
    <dgm:cxn modelId="{3A792294-F4C5-4A91-9EA8-F3E9C7101DEC}" type="presParOf" srcId="{31B7B4F4-7618-4369-A6AF-6BF1A9EF7043}" destId="{8E78B780-EAC1-411E-8667-5C34E25F7F83}" srcOrd="0" destOrd="0" presId="urn:microsoft.com/office/officeart/2008/layout/LinedList"/>
    <dgm:cxn modelId="{A26FAFA1-642F-48DC-97DE-5C08813B8133}" type="presParOf" srcId="{31B7B4F4-7618-4369-A6AF-6BF1A9EF7043}" destId="{990983AB-B808-4C99-8302-7795F5B72274}" srcOrd="1" destOrd="0" presId="urn:microsoft.com/office/officeart/2008/layout/LinedList"/>
    <dgm:cxn modelId="{5ACC0B79-C999-45BB-B9E4-D5319BBE67E8}" type="presParOf" srcId="{990983AB-B808-4C99-8302-7795F5B72274}" destId="{45A33619-6174-43D7-AC53-87F08B636AB9}" srcOrd="0" destOrd="0" presId="urn:microsoft.com/office/officeart/2008/layout/LinedList"/>
    <dgm:cxn modelId="{79D3489D-E91B-4649-90B1-77FAFF9583C9}" type="presParOf" srcId="{990983AB-B808-4C99-8302-7795F5B72274}" destId="{2678A33A-B4EC-41FC-ACF4-C206A56B4C40}" srcOrd="1" destOrd="0" presId="urn:microsoft.com/office/officeart/2008/layout/LinedList"/>
    <dgm:cxn modelId="{27AA7312-2DC4-43F4-B5CD-0586A661A0FF}" type="presParOf" srcId="{990983AB-B808-4C99-8302-7795F5B72274}" destId="{ABDDCDB8-1126-4FD5-B6F4-7BE67138590A}" srcOrd="2" destOrd="0" presId="urn:microsoft.com/office/officeart/2008/layout/LinedList"/>
    <dgm:cxn modelId="{864AF5FF-6B7C-4F27-981A-CE19B15BE691}" type="presParOf" srcId="{31B7B4F4-7618-4369-A6AF-6BF1A9EF7043}" destId="{1B31DC1A-F002-4CF3-B037-B27845671608}" srcOrd="2" destOrd="0" presId="urn:microsoft.com/office/officeart/2008/layout/LinedList"/>
    <dgm:cxn modelId="{EF498737-B203-4493-B6C4-7FF2945CB693}" type="presParOf" srcId="{31B7B4F4-7618-4369-A6AF-6BF1A9EF7043}" destId="{A4E66645-78D8-417C-A985-987E1FDAE9FC}" srcOrd="3" destOrd="0" presId="urn:microsoft.com/office/officeart/2008/layout/LinedList"/>
    <dgm:cxn modelId="{F566765C-40B7-4230-B2AD-8A24EA3A3840}" type="presParOf" srcId="{0E3765B7-D899-4755-A9AE-F0F56A76C497}" destId="{ECB46397-6896-4D0A-87AA-6DF9236F4C2F}" srcOrd="8" destOrd="0" presId="urn:microsoft.com/office/officeart/2008/layout/LinedList"/>
    <dgm:cxn modelId="{14454825-B9A8-4F32-954A-8CDAD765FEA4}" type="presParOf" srcId="{0E3765B7-D899-4755-A9AE-F0F56A76C497}" destId="{81D3ECFB-C8EB-400C-A218-7C9CCD677EE6}" srcOrd="9" destOrd="0" presId="urn:microsoft.com/office/officeart/2008/layout/LinedList"/>
    <dgm:cxn modelId="{D39AD75E-41ED-480C-8533-4B021E6D3BA3}" type="presParOf" srcId="{81D3ECFB-C8EB-400C-A218-7C9CCD677EE6}" destId="{9FB4B00D-550C-4610-A10F-8E7FE5643EC3}" srcOrd="0" destOrd="0" presId="urn:microsoft.com/office/officeart/2008/layout/LinedList"/>
    <dgm:cxn modelId="{C4618D02-D9BB-45F3-A256-ABC4C58E9DF3}" type="presParOf" srcId="{81D3ECFB-C8EB-400C-A218-7C9CCD677EE6}" destId="{2AF12543-E5CE-47D1-9DCE-D75462787110}" srcOrd="1" destOrd="0" presId="urn:microsoft.com/office/officeart/2008/layout/LinedList"/>
    <dgm:cxn modelId="{4874EF82-429A-457D-9321-238FD193A581}" type="presParOf" srcId="{2AF12543-E5CE-47D1-9DCE-D75462787110}" destId="{5B9E2268-302A-419A-BA3D-1CD5247EA136}" srcOrd="0" destOrd="0" presId="urn:microsoft.com/office/officeart/2008/layout/LinedList"/>
    <dgm:cxn modelId="{EA13E1C7-D8DF-4DC6-8446-1765FD33D81A}" type="presParOf" srcId="{2AF12543-E5CE-47D1-9DCE-D75462787110}" destId="{BF8A02B8-4326-4EC8-8ED6-2018303665D7}" srcOrd="1" destOrd="0" presId="urn:microsoft.com/office/officeart/2008/layout/LinedList"/>
    <dgm:cxn modelId="{8EE956E0-C4B3-4046-AF7B-89E91580A0A4}" type="presParOf" srcId="{BF8A02B8-4326-4EC8-8ED6-2018303665D7}" destId="{952C472E-3BB6-4C11-A61C-BEF3369B9453}" srcOrd="0" destOrd="0" presId="urn:microsoft.com/office/officeart/2008/layout/LinedList"/>
    <dgm:cxn modelId="{D3C0C9A3-A920-4E7D-B727-7484D4E5A260}" type="presParOf" srcId="{BF8A02B8-4326-4EC8-8ED6-2018303665D7}" destId="{54F763FB-1760-40B3-9B78-1FA8B2052934}" srcOrd="1" destOrd="0" presId="urn:microsoft.com/office/officeart/2008/layout/LinedList"/>
    <dgm:cxn modelId="{C570DFF2-2F64-4A89-B490-8660D9A1518B}" type="presParOf" srcId="{BF8A02B8-4326-4EC8-8ED6-2018303665D7}" destId="{E172C222-CD4A-41BD-A615-19FF751E16B2}" srcOrd="2" destOrd="0" presId="urn:microsoft.com/office/officeart/2008/layout/LinedList"/>
    <dgm:cxn modelId="{42B9D974-1D61-49A1-A93F-0B3D499737A4}" type="presParOf" srcId="{2AF12543-E5CE-47D1-9DCE-D75462787110}" destId="{A832E276-8B0F-48B4-A5C7-1FEE13E1E8B1}" srcOrd="2" destOrd="0" presId="urn:microsoft.com/office/officeart/2008/layout/LinedList"/>
    <dgm:cxn modelId="{2008C500-10BE-497E-89D7-EBD3FD3879E9}" type="presParOf" srcId="{2AF12543-E5CE-47D1-9DCE-D75462787110}" destId="{156D5187-B550-43C3-BD11-EDD7D9427866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D08383-8731-44CB-9CB2-B3E2E930C7ED}">
      <dsp:nvSpPr>
        <dsp:cNvPr id="0" name=""/>
        <dsp:cNvSpPr/>
      </dsp:nvSpPr>
      <dsp:spPr>
        <a:xfrm>
          <a:off x="0" y="597"/>
          <a:ext cx="8963748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77F6FF-976D-4709-A99B-66231E6AC245}">
      <dsp:nvSpPr>
        <dsp:cNvPr id="0" name=""/>
        <dsp:cNvSpPr/>
      </dsp:nvSpPr>
      <dsp:spPr>
        <a:xfrm>
          <a:off x="0" y="597"/>
          <a:ext cx="1792749" cy="97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REGULAMENTAÇÃO</a:t>
          </a:r>
        </a:p>
      </dsp:txBody>
      <dsp:txXfrm>
        <a:off x="0" y="597"/>
        <a:ext cx="1792749" cy="979069"/>
      </dsp:txXfrm>
    </dsp:sp>
    <dsp:sp modelId="{5BBFCFA2-C41A-48A4-BD6D-3649313604BB}">
      <dsp:nvSpPr>
        <dsp:cNvPr id="0" name=""/>
        <dsp:cNvSpPr/>
      </dsp:nvSpPr>
      <dsp:spPr>
        <a:xfrm>
          <a:off x="1927205" y="45057"/>
          <a:ext cx="7036542" cy="889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Regras claras, factíveis, e disseminadas, acordadas por todos na sociedade</a:t>
          </a:r>
        </a:p>
      </dsp:txBody>
      <dsp:txXfrm>
        <a:off x="1927205" y="45057"/>
        <a:ext cx="7036542" cy="889194"/>
      </dsp:txXfrm>
    </dsp:sp>
    <dsp:sp modelId="{E2B1821E-B686-4715-B546-252C0D3947A1}">
      <dsp:nvSpPr>
        <dsp:cNvPr id="0" name=""/>
        <dsp:cNvSpPr/>
      </dsp:nvSpPr>
      <dsp:spPr>
        <a:xfrm>
          <a:off x="1792749" y="934251"/>
          <a:ext cx="717099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807D6A-2B98-4C31-86E3-D2DF6DB498B7}">
      <dsp:nvSpPr>
        <dsp:cNvPr id="0" name=""/>
        <dsp:cNvSpPr/>
      </dsp:nvSpPr>
      <dsp:spPr>
        <a:xfrm>
          <a:off x="0" y="979667"/>
          <a:ext cx="8963748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18F0D5-9AF3-4EAE-B09F-0A4754EEC8FE}">
      <dsp:nvSpPr>
        <dsp:cNvPr id="0" name=""/>
        <dsp:cNvSpPr/>
      </dsp:nvSpPr>
      <dsp:spPr>
        <a:xfrm>
          <a:off x="0" y="979667"/>
          <a:ext cx="1792749" cy="97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EDUCAÇÃO</a:t>
          </a:r>
        </a:p>
      </dsp:txBody>
      <dsp:txXfrm>
        <a:off x="0" y="979667"/>
        <a:ext cx="1792749" cy="979069"/>
      </dsp:txXfrm>
    </dsp:sp>
    <dsp:sp modelId="{E7A76A01-0245-4808-B8F3-37E4AD2AD0A7}">
      <dsp:nvSpPr>
        <dsp:cNvPr id="0" name=""/>
        <dsp:cNvSpPr/>
      </dsp:nvSpPr>
      <dsp:spPr>
        <a:xfrm>
          <a:off x="1927205" y="1024127"/>
          <a:ext cx="7036542" cy="889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Formação e capacitação sobre conceitos de integridade e ética para engajar a todos os envolvidos</a:t>
          </a:r>
        </a:p>
      </dsp:txBody>
      <dsp:txXfrm>
        <a:off x="1927205" y="1024127"/>
        <a:ext cx="7036542" cy="889194"/>
      </dsp:txXfrm>
    </dsp:sp>
    <dsp:sp modelId="{DB62EF2C-6ADE-42B1-A6EB-9110E7358FC5}">
      <dsp:nvSpPr>
        <dsp:cNvPr id="0" name=""/>
        <dsp:cNvSpPr/>
      </dsp:nvSpPr>
      <dsp:spPr>
        <a:xfrm>
          <a:off x="1792749" y="1913321"/>
          <a:ext cx="717099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1A6F2-69F0-49CF-9AE7-F5D04028BEE1}">
      <dsp:nvSpPr>
        <dsp:cNvPr id="0" name=""/>
        <dsp:cNvSpPr/>
      </dsp:nvSpPr>
      <dsp:spPr>
        <a:xfrm>
          <a:off x="0" y="1958737"/>
          <a:ext cx="8963748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28C32C-EA20-4DDD-93A9-22F7AC9ADEAA}">
      <dsp:nvSpPr>
        <dsp:cNvPr id="0" name=""/>
        <dsp:cNvSpPr/>
      </dsp:nvSpPr>
      <dsp:spPr>
        <a:xfrm>
          <a:off x="0" y="1958737"/>
          <a:ext cx="1792749" cy="97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COOPERAÇÃO</a:t>
          </a:r>
        </a:p>
      </dsp:txBody>
      <dsp:txXfrm>
        <a:off x="0" y="1958737"/>
        <a:ext cx="1792749" cy="979069"/>
      </dsp:txXfrm>
    </dsp:sp>
    <dsp:sp modelId="{3FB4D28C-C226-4F12-AD30-EB277FE385BD}">
      <dsp:nvSpPr>
        <dsp:cNvPr id="0" name=""/>
        <dsp:cNvSpPr/>
      </dsp:nvSpPr>
      <dsp:spPr>
        <a:xfrm>
          <a:off x="1927205" y="2003196"/>
          <a:ext cx="7036542" cy="889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Integração e colaboração entre diferentes países e instâncias regulamentares de investigação</a:t>
          </a:r>
        </a:p>
      </dsp:txBody>
      <dsp:txXfrm>
        <a:off x="1927205" y="2003196"/>
        <a:ext cx="7036542" cy="889194"/>
      </dsp:txXfrm>
    </dsp:sp>
    <dsp:sp modelId="{54A652F2-50D7-4457-B2E0-78B55EA12306}">
      <dsp:nvSpPr>
        <dsp:cNvPr id="0" name=""/>
        <dsp:cNvSpPr/>
      </dsp:nvSpPr>
      <dsp:spPr>
        <a:xfrm>
          <a:off x="1792749" y="2892391"/>
          <a:ext cx="717099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44FD29-156E-482C-BF72-0FAB0D255EF2}">
      <dsp:nvSpPr>
        <dsp:cNvPr id="0" name=""/>
        <dsp:cNvSpPr/>
      </dsp:nvSpPr>
      <dsp:spPr>
        <a:xfrm>
          <a:off x="0" y="2937806"/>
          <a:ext cx="8963748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07D958-6467-4869-B1D1-4F8C96660BBB}">
      <dsp:nvSpPr>
        <dsp:cNvPr id="0" name=""/>
        <dsp:cNvSpPr/>
      </dsp:nvSpPr>
      <dsp:spPr>
        <a:xfrm>
          <a:off x="0" y="2937806"/>
          <a:ext cx="1792749" cy="97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TRANSPARÊNCIA</a:t>
          </a:r>
        </a:p>
      </dsp:txBody>
      <dsp:txXfrm>
        <a:off x="0" y="2937806"/>
        <a:ext cx="1792749" cy="979069"/>
      </dsp:txXfrm>
    </dsp:sp>
    <dsp:sp modelId="{2678A33A-B4EC-41FC-ACF4-C206A56B4C40}">
      <dsp:nvSpPr>
        <dsp:cNvPr id="0" name=""/>
        <dsp:cNvSpPr/>
      </dsp:nvSpPr>
      <dsp:spPr>
        <a:xfrm>
          <a:off x="1927205" y="2982266"/>
          <a:ext cx="7036542" cy="889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Ferramentas de divulgação, monitoramento e acompanhamento de informações públicas</a:t>
          </a:r>
        </a:p>
      </dsp:txBody>
      <dsp:txXfrm>
        <a:off x="1927205" y="2982266"/>
        <a:ext cx="7036542" cy="889194"/>
      </dsp:txXfrm>
    </dsp:sp>
    <dsp:sp modelId="{1B31DC1A-F002-4CF3-B037-B27845671608}">
      <dsp:nvSpPr>
        <dsp:cNvPr id="0" name=""/>
        <dsp:cNvSpPr/>
      </dsp:nvSpPr>
      <dsp:spPr>
        <a:xfrm>
          <a:off x="1792749" y="3871460"/>
          <a:ext cx="717099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B46397-6896-4D0A-87AA-6DF9236F4C2F}">
      <dsp:nvSpPr>
        <dsp:cNvPr id="0" name=""/>
        <dsp:cNvSpPr/>
      </dsp:nvSpPr>
      <dsp:spPr>
        <a:xfrm>
          <a:off x="0" y="3916876"/>
          <a:ext cx="8963748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B4B00D-550C-4610-A10F-8E7FE5643EC3}">
      <dsp:nvSpPr>
        <dsp:cNvPr id="0" name=""/>
        <dsp:cNvSpPr/>
      </dsp:nvSpPr>
      <dsp:spPr>
        <a:xfrm>
          <a:off x="0" y="3916876"/>
          <a:ext cx="1792749" cy="979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INDEPENDÊNCIA</a:t>
          </a:r>
        </a:p>
      </dsp:txBody>
      <dsp:txXfrm>
        <a:off x="0" y="3916876"/>
        <a:ext cx="1792749" cy="979069"/>
      </dsp:txXfrm>
    </dsp:sp>
    <dsp:sp modelId="{54F763FB-1760-40B3-9B78-1FA8B2052934}">
      <dsp:nvSpPr>
        <dsp:cNvPr id="0" name=""/>
        <dsp:cNvSpPr/>
      </dsp:nvSpPr>
      <dsp:spPr>
        <a:xfrm>
          <a:off x="1927205" y="3961336"/>
          <a:ext cx="7036542" cy="889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Liberdade para investigação e julgamento de casos de corrupção</a:t>
          </a:r>
        </a:p>
      </dsp:txBody>
      <dsp:txXfrm>
        <a:off x="1927205" y="3961336"/>
        <a:ext cx="7036542" cy="889194"/>
      </dsp:txXfrm>
    </dsp:sp>
    <dsp:sp modelId="{A832E276-8B0F-48B4-A5C7-1FEE13E1E8B1}">
      <dsp:nvSpPr>
        <dsp:cNvPr id="0" name=""/>
        <dsp:cNvSpPr/>
      </dsp:nvSpPr>
      <dsp:spPr>
        <a:xfrm>
          <a:off x="1792749" y="4850530"/>
          <a:ext cx="717099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7C8EF-2226-4E05-8583-1E04AA097A14}" type="datetimeFigureOut">
              <a:rPr lang="pt-BR" smtClean="0"/>
              <a:pPr/>
              <a:t>03/12/2019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14457-DCCA-407D-BE68-6B0659E9390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4706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A912F-4A6A-4D60-9C35-986A933C2602}" type="datetimeFigureOut">
              <a:rPr lang="pt-BR" smtClean="0"/>
              <a:pPr/>
              <a:t>03/12/2019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2243B-03CD-4807-84E9-300C373B922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417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2243B-03CD-4807-84E9-300C373B9222}" type="slidenum">
              <a:rPr lang="pt-BR" smtClean="0"/>
              <a:pPr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7806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2243B-03CD-4807-84E9-300C373B9222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7806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2243B-03CD-4807-84E9-300C373B9222}" type="slidenum">
              <a:rPr lang="pt-BR" smtClean="0"/>
              <a:pPr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7806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958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518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608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869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15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3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353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12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546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63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302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89E11-FDB5-4C88-9698-2AEC9889DB0C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03/12/2019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D7FF3-2DF8-4A0E-BD2F-79DDBAAC1FE9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545"/>
            <a:ext cx="9144000" cy="688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10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aixaDeTexto 1"/>
          <p:cNvSpPr txBox="1">
            <a:spLocks noChangeArrowheads="1"/>
          </p:cNvSpPr>
          <p:nvPr/>
        </p:nvSpPr>
        <p:spPr bwMode="auto">
          <a:xfrm>
            <a:off x="397196" y="1594535"/>
            <a:ext cx="8423275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36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Impactos da Corrupção e o Papel do Controle Social: a ética e a integridade como guia</a:t>
            </a:r>
          </a:p>
          <a:p>
            <a:pPr algn="ctr" eaLnBrk="1" hangingPunct="1"/>
            <a:endParaRPr lang="pt-BR" altLang="pt-BR" sz="36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2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r>
              <a:rPr lang="pt-BR" altLang="pt-BR" sz="2000" b="1" i="1" dirty="0">
                <a:solidFill>
                  <a:srgbClr val="0070C0"/>
                </a:solidFill>
                <a:latin typeface="+mj-lt"/>
                <a:cs typeface="Vani" panose="020B0502040204020203" pitchFamily="34" charset="0"/>
              </a:rPr>
              <a:t>Edgard Oliveira</a:t>
            </a:r>
          </a:p>
          <a:p>
            <a:pPr algn="ctr" eaLnBrk="1" hangingPunct="1"/>
            <a:r>
              <a:rPr lang="pt-BR" altLang="pt-BR" sz="2000" b="1" i="1" dirty="0">
                <a:solidFill>
                  <a:srgbClr val="0070C0"/>
                </a:solidFill>
                <a:latin typeface="+mj-lt"/>
                <a:cs typeface="Vani" panose="020B0502040204020203" pitchFamily="34" charset="0"/>
              </a:rPr>
              <a:t>Auditor Federal de Finanças e Controle</a:t>
            </a:r>
          </a:p>
        </p:txBody>
      </p:sp>
      <p:sp>
        <p:nvSpPr>
          <p:cNvPr id="6" name="Retângulo 5"/>
          <p:cNvSpPr/>
          <p:nvPr/>
        </p:nvSpPr>
        <p:spPr>
          <a:xfrm>
            <a:off x="395536" y="6207695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altLang="pt-BR" sz="2000" i="1" dirty="0">
                <a:solidFill>
                  <a:srgbClr val="0070C0"/>
                </a:solidFill>
                <a:cs typeface="Vani" panose="020B0502040204020203" pitchFamily="34" charset="0"/>
              </a:rPr>
              <a:t>Dez 2019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331640" y="4999524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Vani" panose="020B0502040204020203" pitchFamily="34" charset="0"/>
              </a:rPr>
              <a:t>Núcleo de Ações de Ouvidoria e de Prevenção à Corrupção - NAOP </a:t>
            </a:r>
          </a:p>
          <a:p>
            <a:pPr algn="ctr"/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Vani" panose="020B0502040204020203" pitchFamily="34" charset="0"/>
              </a:rPr>
              <a:t>Controladoria Regional da União no Estado do Pará</a:t>
            </a:r>
          </a:p>
        </p:txBody>
      </p:sp>
    </p:spTree>
    <p:extLst>
      <p:ext uri="{BB962C8B-B14F-4D97-AF65-F5344CB8AC3E}">
        <p14:creationId xmlns:p14="http://schemas.microsoft.com/office/powerpoint/2010/main" val="636294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D2410EDD-45D0-4B1E-931E-D110C23489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889" y="1124744"/>
            <a:ext cx="663222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462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F35BF786-F2AB-4873-8DEA-4347DC9FB428}"/>
              </a:ext>
            </a:extLst>
          </p:cNvPr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pPr algn="ctr" fontAlgn="auto">
              <a:spcAft>
                <a:spcPts val="0"/>
              </a:spcAft>
            </a:pPr>
            <a:r>
              <a:rPr lang="pt-BR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OS CINCO ASPECTOS FUNDAMENTAIS DO COMBATE A CORRUPÇÃO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7C3370B-95BB-4AC0-BB25-979CB0ACAC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626542"/>
              </p:ext>
            </p:extLst>
          </p:nvPr>
        </p:nvGraphicFramePr>
        <p:xfrm>
          <a:off x="98320" y="1566859"/>
          <a:ext cx="896374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14944338-D9BC-4A84-AFCC-68B77772D6C3}"/>
              </a:ext>
            </a:extLst>
          </p:cNvPr>
          <p:cNvSpPr txBox="1"/>
          <p:nvPr/>
        </p:nvSpPr>
        <p:spPr>
          <a:xfrm>
            <a:off x="3707904" y="6463403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Fonte: Global Integrity Summit, Griffith University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9195D-93B9-4683-A259-9E877329849D}" type="slidenum">
              <a:rPr lang="pt-BR" altLang="pt-BR" smtClean="0"/>
              <a:pPr/>
              <a:t>11</a:t>
            </a:fld>
            <a:endParaRPr lang="pt-BR" altLang="pt-B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620000" cy="1143000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 pitchFamily="34" charset="0"/>
              </a:rPr>
              <a:t>Políticas de Enfrentamento da Corrupção</a:t>
            </a:r>
            <a:endParaRPr lang="pt-BR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718048"/>
            <a:ext cx="8136904" cy="5139952"/>
          </a:xfrm>
        </p:spPr>
        <p:txBody>
          <a:bodyPr>
            <a:noAutofit/>
          </a:bodyPr>
          <a:lstStyle/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Melhoria na governança e sistema de mérito</a:t>
            </a:r>
          </a:p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Revisão das políticas regulatórias</a:t>
            </a:r>
          </a:p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Busca de maior competitividade nas licitações</a:t>
            </a:r>
          </a:p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b="1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Aumento da transparência orçamentária</a:t>
            </a:r>
          </a:p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b="1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Estímulos à participação da sociedade civil</a:t>
            </a:r>
          </a:p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Estímulos à integridade no setor empresarial</a:t>
            </a:r>
          </a:p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Proteção ao denunciante</a:t>
            </a:r>
          </a:p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Adoção de regulação para o lobby</a:t>
            </a:r>
          </a:p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Revisão da regulamentação das empresas estatais</a:t>
            </a:r>
          </a:p>
          <a:p>
            <a:pPr marL="265113" indent="-176213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defRPr/>
            </a:pPr>
            <a:r>
              <a:rPr lang="pt-BR" sz="2300" dirty="0">
                <a:solidFill>
                  <a:srgbClr val="002060"/>
                </a:solidFill>
                <a:latin typeface="Century Gothic" panose="020B0502020202020204" pitchFamily="34" charset="0"/>
                <a:cs typeface="Arial" pitchFamily="34" charset="0"/>
              </a:rPr>
              <a:t>Eliminação dos riscos do financiamento de campanhas e partidos</a:t>
            </a:r>
          </a:p>
          <a:p>
            <a:pPr marL="265113" indent="-176213">
              <a:spcBef>
                <a:spcPts val="100"/>
              </a:spcBef>
              <a:spcAft>
                <a:spcPts val="100"/>
              </a:spcAft>
              <a:buClr>
                <a:srgbClr val="C00000"/>
              </a:buClr>
              <a:defRPr/>
            </a:pPr>
            <a:endParaRPr lang="pt-BR" sz="2000" b="1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marL="265113" indent="-176213">
              <a:spcBef>
                <a:spcPts val="100"/>
              </a:spcBef>
              <a:spcAft>
                <a:spcPts val="100"/>
              </a:spcAft>
              <a:buClr>
                <a:srgbClr val="C00000"/>
              </a:buClr>
              <a:defRPr/>
            </a:pPr>
            <a:endParaRPr lang="pt-BR" sz="2000" b="1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525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00425" cy="199014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3700" b="1" dirty="0">
                <a:solidFill>
                  <a:srgbClr val="002060"/>
                </a:solidFill>
                <a:latin typeface="+mn-lt"/>
              </a:rPr>
              <a:t>PREOCUPAÇÃO COM A CORRUPÇÃO</a:t>
            </a:r>
          </a:p>
        </p:txBody>
      </p:sp>
      <p:sp>
        <p:nvSpPr>
          <p:cNvPr id="7" name="Retângulo 6"/>
          <p:cNvSpPr/>
          <p:nvPr/>
        </p:nvSpPr>
        <p:spPr>
          <a:xfrm>
            <a:off x="147425" y="5778470"/>
            <a:ext cx="6942730" cy="965960"/>
          </a:xfrm>
          <a:prstGeom prst="rect">
            <a:avLst/>
          </a:prstGeom>
        </p:spPr>
        <p:txBody>
          <a:bodyPr wrap="square" lIns="42218" tIns="21109" rIns="42218" bIns="21109">
            <a:spAutoFit/>
          </a:bodyPr>
          <a:lstStyle/>
          <a:p>
            <a:r>
              <a:rPr lang="pt-BR" sz="2000" b="1" dirty="0"/>
              <a:t>FONTE: </a:t>
            </a:r>
            <a:r>
              <a:rPr lang="pt-BR" sz="2000" dirty="0">
                <a:latin typeface="Arial" pitchFamily="34" charset="0"/>
                <a:cs typeface="Arial" pitchFamily="34" charset="0"/>
              </a:rPr>
              <a:t>Relatório “</a:t>
            </a:r>
            <a:r>
              <a:rPr lang="pt-BR" sz="2000" i="1" dirty="0">
                <a:latin typeface="Arial" pitchFamily="34" charset="0"/>
                <a:cs typeface="Arial" pitchFamily="34" charset="0"/>
              </a:rPr>
              <a:t>Retratos da Sociedade Brasileira”</a:t>
            </a:r>
            <a:r>
              <a:rPr lang="pt-BR" sz="2000" dirty="0">
                <a:latin typeface="Arial" pitchFamily="34" charset="0"/>
                <a:cs typeface="Arial" pitchFamily="34" charset="0"/>
              </a:rPr>
              <a:t> da CNI, divulgado em janeiro/2018, que aponta os problemas e prioridades para 2018</a:t>
            </a:r>
            <a:endParaRPr lang="pt-BR" sz="2000" b="1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" r="5868"/>
          <a:stretch/>
        </p:blipFill>
        <p:spPr>
          <a:xfrm>
            <a:off x="251521" y="1988840"/>
            <a:ext cx="7128792" cy="359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49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aixaDeTexto 1"/>
          <p:cNvSpPr txBox="1">
            <a:spLocks noChangeArrowheads="1"/>
          </p:cNvSpPr>
          <p:nvPr/>
        </p:nvSpPr>
        <p:spPr bwMode="auto">
          <a:xfrm>
            <a:off x="971600" y="1124744"/>
            <a:ext cx="748717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54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Controle Social </a:t>
            </a:r>
          </a:p>
          <a:p>
            <a:pPr algn="ctr" eaLnBrk="1" hangingPunct="1"/>
            <a:endParaRPr lang="pt-BR" altLang="pt-BR" sz="2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</p:txBody>
      </p:sp>
      <p:pic>
        <p:nvPicPr>
          <p:cNvPr id="5" name="Imagem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5028" y="2780928"/>
            <a:ext cx="3575339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323528" y="2780928"/>
            <a:ext cx="449999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dirty="0">
                <a:latin typeface="+mn-lt"/>
              </a:rPr>
              <a:t>O controle social é entendido como a participação do cidadão na </a:t>
            </a:r>
            <a:r>
              <a:rPr lang="pt-BR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gestão pública</a:t>
            </a:r>
            <a:r>
              <a:rPr lang="pt-BR" dirty="0">
                <a:latin typeface="+mn-lt"/>
              </a:rPr>
              <a:t>, na </a:t>
            </a:r>
            <a:r>
              <a:rPr lang="pt-BR" b="1" dirty="0">
                <a:solidFill>
                  <a:srgbClr val="FF0000"/>
                </a:solidFill>
                <a:latin typeface="+mn-lt"/>
              </a:rPr>
              <a:t>fiscalização</a:t>
            </a:r>
            <a:r>
              <a:rPr lang="pt-BR" dirty="0">
                <a:latin typeface="+mn-lt"/>
              </a:rPr>
              <a:t>, no </a:t>
            </a:r>
            <a:r>
              <a:rPr lang="pt-BR" b="1" dirty="0">
                <a:solidFill>
                  <a:srgbClr val="FF0000"/>
                </a:solidFill>
                <a:latin typeface="+mn-lt"/>
              </a:rPr>
              <a:t>monitoramento</a:t>
            </a:r>
            <a:r>
              <a:rPr lang="pt-BR" dirty="0">
                <a:latin typeface="+mn-lt"/>
              </a:rPr>
              <a:t> e no </a:t>
            </a:r>
            <a:r>
              <a:rPr lang="pt-BR" b="1" dirty="0">
                <a:solidFill>
                  <a:srgbClr val="FF0000"/>
                </a:solidFill>
                <a:latin typeface="+mn-lt"/>
              </a:rPr>
              <a:t>controle</a:t>
            </a:r>
            <a:r>
              <a:rPr lang="pt-BR" dirty="0">
                <a:latin typeface="+mn-lt"/>
              </a:rPr>
              <a:t> das ações da Administração Pública.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dirty="0">
                <a:latin typeface="+mn-lt"/>
              </a:rPr>
              <a:t>Contribui para </a:t>
            </a:r>
            <a:r>
              <a:rPr lang="pt-BR" b="1" dirty="0">
                <a:solidFill>
                  <a:srgbClr val="FF0000"/>
                </a:solidFill>
                <a:latin typeface="+mn-lt"/>
              </a:rPr>
              <a:t>aproximar a sociedade do Estado</a:t>
            </a:r>
            <a:r>
              <a:rPr lang="pt-BR" dirty="0">
                <a:latin typeface="+mn-lt"/>
              </a:rPr>
              <a:t>, abrindo a </a:t>
            </a:r>
            <a:r>
              <a:rPr lang="pt-BR" b="1" dirty="0">
                <a:latin typeface="+mn-lt"/>
              </a:rPr>
              <a:t>oportunidade </a:t>
            </a:r>
            <a:r>
              <a:rPr lang="pt-BR" b="1" dirty="0"/>
              <a:t>para que os </a:t>
            </a:r>
            <a:r>
              <a:rPr lang="pt-BR" b="1" dirty="0">
                <a:latin typeface="+mn-lt"/>
              </a:rPr>
              <a:t>cidadãos acompanhem as ações dos governos e cobrem uma boa gestão pública</a:t>
            </a:r>
            <a:r>
              <a:rPr lang="pt-BR" dirty="0">
                <a:latin typeface="+mn-lt"/>
              </a:rPr>
              <a:t>.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dirty="0">
                <a:solidFill>
                  <a:srgbClr val="000000"/>
                </a:solidFill>
                <a:latin typeface="+mn-lt"/>
              </a:rPr>
              <a:t>Trata-se de 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importante </a:t>
            </a:r>
            <a:r>
              <a:rPr lang="pt-BR" b="1" dirty="0">
                <a:solidFill>
                  <a:srgbClr val="FF0000"/>
                </a:solidFill>
                <a:latin typeface="+mn-lt"/>
              </a:rPr>
              <a:t>mecanismo de prevenção da corrupção</a:t>
            </a:r>
            <a:r>
              <a:rPr lang="pt-BR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e de </a:t>
            </a:r>
            <a:r>
              <a:rPr lang="pt-BR" b="1" dirty="0">
                <a:solidFill>
                  <a:srgbClr val="FF0000"/>
                </a:solidFill>
                <a:latin typeface="+mn-lt"/>
              </a:rPr>
              <a:t>fortalecimento da cidadania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6294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28650" y="737755"/>
            <a:ext cx="7886700" cy="706581"/>
          </a:xfrm>
        </p:spPr>
        <p:txBody>
          <a:bodyPr>
            <a:normAutofit fontScale="90000"/>
          </a:bodyPr>
          <a:lstStyle/>
          <a:p>
            <a:pPr algn="ctr"/>
            <a:r>
              <a:rPr lang="pt-BR" sz="4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Eficácia das Políticas Públicas - Educação</a:t>
            </a:r>
          </a:p>
        </p:txBody>
      </p:sp>
      <p:pic>
        <p:nvPicPr>
          <p:cNvPr id="1027" name="Picture 3" descr="L:\PA\grupos\14-AÇÕES DE CONTROLE\3-RDE\DSEDU II\PEFEM\FOTOS LIVROS SEDUC\DSC018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1366837"/>
            <a:ext cx="3333751" cy="250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:\PA\grupos\14-AÇÕES DE CONTROLE\5-Sorteio de Municípios\38º SORTEIO\Cachoeira do Arari\FOTOS\Baixo Arari\DSC034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6" y="2158566"/>
            <a:ext cx="2695621" cy="359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L:\PA\grupos\14-AÇÕES DE CONTROLE\5-Sorteio de Municípios\38º SORTEIO\Cachoeira do Arari\FOTOS\Bacuri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271640"/>
            <a:ext cx="2533650" cy="337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L:\PA\grupos\14-AÇÕES DE CONTROLE\5-Sorteio de Municípios\37º SORTEIO\Aurora do Pará\Fotos\Fotos Aurora 0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2" y="4095750"/>
            <a:ext cx="3451226" cy="258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628650" y="737755"/>
            <a:ext cx="7886700" cy="706581"/>
          </a:xfrm>
        </p:spPr>
        <p:txBody>
          <a:bodyPr>
            <a:normAutofit/>
          </a:bodyPr>
          <a:lstStyle/>
          <a:p>
            <a:pPr algn="ctr"/>
            <a:r>
              <a:rPr lang="pt-BR" sz="4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Eficácia das Políticas Públicas - Saúde</a:t>
            </a:r>
          </a:p>
        </p:txBody>
      </p:sp>
      <p:pic>
        <p:nvPicPr>
          <p:cNvPr id="2050" name="Picture 2" descr="L:\PA\grupos\14-AÇÕES DE CONTROLE\5-Sorteio de Municípios\38º SORTEIO\Cachoeira do Arari\Saúde\PSF Camará\GEDC21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982" y="1412079"/>
            <a:ext cx="3435349" cy="257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L:\PA\grupos\14-AÇÕES DE CONTROLE\5-Sorteio de Municípios\38º SORTEIO\Cachoeira do Arari\Saúde\PSF Jauacá\GEDC21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76872"/>
            <a:ext cx="2650331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:\PA\grupos\14-AÇÕES DE CONTROLE\5-Sorteio de Municípios\36º SORTEIO\Palestina do Pará\Fotos\FOTOS USF - SANTA ISABEL\DSC031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107" y="4219573"/>
            <a:ext cx="3213101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L:\PA\grupos\14-AÇÕES DE CONTROLE\5-Sorteio de Municípios\35º SORTEIO\Santa Maria do Pará\Fotos Saúde\USF Barrolândia\211020119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2493169" cy="332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00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607CDA0-4804-4B39-8917-BC03600367B1}"/>
              </a:ext>
            </a:extLst>
          </p:cNvPr>
          <p:cNvSpPr/>
          <p:nvPr/>
        </p:nvSpPr>
        <p:spPr>
          <a:xfrm>
            <a:off x="3680381" y="1900153"/>
            <a:ext cx="5119275" cy="3604771"/>
          </a:xfrm>
          <a:prstGeom prst="roundRect">
            <a:avLst/>
          </a:prstGeom>
          <a:solidFill>
            <a:schemeClr val="accent4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218" tIns="21109" rIns="42218" bIns="21109"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325563"/>
          </a:xfrm>
        </p:spPr>
        <p:txBody>
          <a:bodyPr>
            <a:noAutofit/>
          </a:bodyPr>
          <a:lstStyle/>
          <a:p>
            <a:pPr algn="ctr"/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CONTROLE SOCIAL</a:t>
            </a:r>
            <a:b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</a:br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Mecanismo de  Enfrentamento da Corrupção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3493" y="2344443"/>
            <a:ext cx="4707888" cy="4294349"/>
          </a:xfrm>
        </p:spPr>
        <p:txBody>
          <a:bodyPr>
            <a:normAutofit/>
          </a:bodyPr>
          <a:lstStyle/>
          <a:p>
            <a:r>
              <a:rPr lang="pt-BR" sz="3000" dirty="0">
                <a:solidFill>
                  <a:srgbClr val="002060"/>
                </a:solidFill>
              </a:rPr>
              <a:t>Vontade Política;</a:t>
            </a:r>
          </a:p>
          <a:p>
            <a:r>
              <a:rPr lang="pt-BR" sz="3000" dirty="0">
                <a:solidFill>
                  <a:srgbClr val="002060"/>
                </a:solidFill>
              </a:rPr>
              <a:t>Transformação Social;</a:t>
            </a:r>
          </a:p>
          <a:p>
            <a:r>
              <a:rPr lang="pt-BR" sz="3000" dirty="0">
                <a:solidFill>
                  <a:srgbClr val="002060"/>
                </a:solidFill>
              </a:rPr>
              <a:t>Participação Popular / Exercício da Cidadania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0153"/>
            <a:ext cx="3884497" cy="38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6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607CDA0-4804-4B39-8917-BC03600367B1}"/>
              </a:ext>
            </a:extLst>
          </p:cNvPr>
          <p:cNvSpPr/>
          <p:nvPr/>
        </p:nvSpPr>
        <p:spPr>
          <a:xfrm>
            <a:off x="2195736" y="2132856"/>
            <a:ext cx="6508243" cy="4409167"/>
          </a:xfrm>
          <a:prstGeom prst="roundRect">
            <a:avLst/>
          </a:prstGeom>
          <a:solidFill>
            <a:schemeClr val="accent4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218" tIns="21109" rIns="42218" bIns="21109"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325563"/>
          </a:xfrm>
        </p:spPr>
        <p:txBody>
          <a:bodyPr>
            <a:noAutofit/>
          </a:bodyPr>
          <a:lstStyle/>
          <a:p>
            <a:pPr algn="ctr"/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CONTROLE SOCIAL </a:t>
            </a:r>
            <a:b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</a:br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Mecanismo de  Enfrentamento da Corrupção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99792" y="2348880"/>
            <a:ext cx="5472608" cy="4104456"/>
          </a:xfrm>
        </p:spPr>
        <p:txBody>
          <a:bodyPr>
            <a:normAutofit fontScale="85000" lnSpcReduction="20000"/>
          </a:bodyPr>
          <a:lstStyle/>
          <a:p>
            <a:r>
              <a:rPr lang="pt-BR" sz="3000" b="1" dirty="0">
                <a:solidFill>
                  <a:srgbClr val="002060"/>
                </a:solidFill>
              </a:rPr>
              <a:t>Vontade Política</a:t>
            </a:r>
            <a:r>
              <a:rPr lang="pt-BR" sz="3000" dirty="0">
                <a:solidFill>
                  <a:srgbClr val="002060"/>
                </a:solidFill>
              </a:rPr>
              <a:t>:	</a:t>
            </a:r>
          </a:p>
          <a:p>
            <a:pPr lvl="1">
              <a:buNone/>
            </a:pPr>
            <a:endParaRPr lang="pt-BR" sz="2600" dirty="0">
              <a:solidFill>
                <a:srgbClr val="002060"/>
              </a:solidFill>
            </a:endParaRPr>
          </a:p>
          <a:p>
            <a:pPr lvl="2"/>
            <a:r>
              <a:rPr lang="pt-BR" sz="2800" dirty="0">
                <a:solidFill>
                  <a:srgbClr val="002060"/>
                </a:solidFill>
              </a:rPr>
              <a:t>Políticas públicas anticorrupção </a:t>
            </a:r>
          </a:p>
          <a:p>
            <a:pPr lvl="2">
              <a:buNone/>
            </a:pPr>
            <a:r>
              <a:rPr lang="pt-BR" sz="2800" dirty="0">
                <a:solidFill>
                  <a:srgbClr val="002060"/>
                </a:solidFill>
              </a:rPr>
              <a:t>   (Economia Comportamental)</a:t>
            </a:r>
          </a:p>
          <a:p>
            <a:pPr lvl="2">
              <a:buNone/>
            </a:pPr>
            <a:endParaRPr lang="pt-BR" sz="2800" dirty="0">
              <a:solidFill>
                <a:srgbClr val="002060"/>
              </a:solidFill>
            </a:endParaRPr>
          </a:p>
          <a:p>
            <a:pPr lvl="2"/>
            <a:r>
              <a:rPr lang="pt-BR" sz="2800" dirty="0">
                <a:solidFill>
                  <a:srgbClr val="002060"/>
                </a:solidFill>
              </a:rPr>
              <a:t>Teoria dos Comportamentos Contingentes;</a:t>
            </a:r>
          </a:p>
          <a:p>
            <a:pPr lvl="2">
              <a:buNone/>
            </a:pPr>
            <a:endParaRPr lang="pt-BR" sz="2800" dirty="0">
              <a:solidFill>
                <a:srgbClr val="002060"/>
              </a:solidFill>
            </a:endParaRPr>
          </a:p>
          <a:p>
            <a:pPr lvl="2"/>
            <a:r>
              <a:rPr lang="pt-BR" sz="2800" dirty="0">
                <a:solidFill>
                  <a:srgbClr val="002060"/>
                </a:solidFill>
              </a:rPr>
              <a:t>Indução de condutas éticas;</a:t>
            </a:r>
          </a:p>
          <a:p>
            <a:pPr lvl="2">
              <a:buNone/>
            </a:pPr>
            <a:endParaRPr lang="pt-BR" sz="2800" dirty="0">
              <a:solidFill>
                <a:srgbClr val="002060"/>
              </a:solidFill>
            </a:endParaRPr>
          </a:p>
          <a:p>
            <a:pPr lvl="2"/>
            <a:r>
              <a:rPr lang="pt-BR" sz="2800" dirty="0">
                <a:solidFill>
                  <a:srgbClr val="002060"/>
                </a:solidFill>
              </a:rPr>
              <a:t>Fomento à integridade e governança corporativa </a:t>
            </a:r>
            <a:r>
              <a:rPr lang="pt-BR" sz="22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29000"/>
            <a:ext cx="2327386" cy="228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6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607CDA0-4804-4B39-8917-BC03600367B1}"/>
              </a:ext>
            </a:extLst>
          </p:cNvPr>
          <p:cNvSpPr/>
          <p:nvPr/>
        </p:nvSpPr>
        <p:spPr>
          <a:xfrm>
            <a:off x="2411761" y="1988840"/>
            <a:ext cx="6264696" cy="4536504"/>
          </a:xfrm>
          <a:prstGeom prst="roundRect">
            <a:avLst/>
          </a:prstGeom>
          <a:solidFill>
            <a:schemeClr val="accent4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218" tIns="21109" rIns="42218" bIns="21109"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325563"/>
          </a:xfrm>
        </p:spPr>
        <p:txBody>
          <a:bodyPr>
            <a:noAutofit/>
          </a:bodyPr>
          <a:lstStyle/>
          <a:p>
            <a:pPr algn="ctr"/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CONTROLE SOCIAL e TRANSPARÊNCIA</a:t>
            </a:r>
            <a:b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</a:br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Mecanismo de  Enfrentamento da Corrupção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483768" y="2204865"/>
            <a:ext cx="6177613" cy="4433928"/>
          </a:xfrm>
        </p:spPr>
        <p:txBody>
          <a:bodyPr>
            <a:normAutofit/>
          </a:bodyPr>
          <a:lstStyle/>
          <a:p>
            <a:r>
              <a:rPr lang="pt-BR" sz="3000" b="1" dirty="0">
                <a:solidFill>
                  <a:srgbClr val="002060"/>
                </a:solidFill>
              </a:rPr>
              <a:t>Transformação Social</a:t>
            </a:r>
            <a:r>
              <a:rPr lang="pt-BR" sz="3000" dirty="0">
                <a:solidFill>
                  <a:srgbClr val="002060"/>
                </a:solidFill>
              </a:rPr>
              <a:t>:</a:t>
            </a:r>
          </a:p>
          <a:p>
            <a:pPr lvl="1"/>
            <a:endParaRPr lang="pt-BR" sz="2600" dirty="0">
              <a:solidFill>
                <a:srgbClr val="002060"/>
              </a:solidFill>
            </a:endParaRPr>
          </a:p>
          <a:p>
            <a:pPr lvl="2"/>
            <a:r>
              <a:rPr lang="pt-BR" sz="2600" dirty="0">
                <a:solidFill>
                  <a:srgbClr val="002060"/>
                </a:solidFill>
              </a:rPr>
              <a:t>A importância da Path </a:t>
            </a:r>
            <a:r>
              <a:rPr lang="pt-BR" sz="2600" dirty="0" err="1">
                <a:solidFill>
                  <a:srgbClr val="002060"/>
                </a:solidFill>
              </a:rPr>
              <a:t>Dependence</a:t>
            </a:r>
            <a:r>
              <a:rPr lang="pt-BR" sz="2600" dirty="0">
                <a:solidFill>
                  <a:srgbClr val="002060"/>
                </a:solidFill>
              </a:rPr>
              <a:t>;</a:t>
            </a:r>
          </a:p>
          <a:p>
            <a:pPr lvl="2">
              <a:buNone/>
            </a:pPr>
            <a:endParaRPr lang="pt-BR" sz="2600" dirty="0">
              <a:solidFill>
                <a:srgbClr val="002060"/>
              </a:solidFill>
            </a:endParaRPr>
          </a:p>
          <a:p>
            <a:pPr lvl="2"/>
            <a:r>
              <a:rPr lang="pt-BR" sz="2600" dirty="0">
                <a:solidFill>
                  <a:srgbClr val="002060"/>
                </a:solidFill>
              </a:rPr>
              <a:t>Custos de transação x confiança e cooperação;</a:t>
            </a:r>
          </a:p>
          <a:p>
            <a:pPr lvl="2">
              <a:buNone/>
            </a:pPr>
            <a:endParaRPr lang="pt-BR" sz="2600" dirty="0">
              <a:solidFill>
                <a:srgbClr val="002060"/>
              </a:solidFill>
            </a:endParaRPr>
          </a:p>
          <a:p>
            <a:pPr lvl="2"/>
            <a:r>
              <a:rPr lang="pt-BR" sz="2600" dirty="0">
                <a:solidFill>
                  <a:srgbClr val="002060"/>
                </a:solidFill>
              </a:rPr>
              <a:t>Comunidade cívica 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12976"/>
            <a:ext cx="2547404" cy="250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6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/>
          <p:cNvSpPr txBox="1"/>
          <p:nvPr/>
        </p:nvSpPr>
        <p:spPr>
          <a:xfrm>
            <a:off x="0" y="908720"/>
            <a:ext cx="4248476" cy="573392"/>
          </a:xfrm>
          <a:prstGeom prst="rect">
            <a:avLst/>
          </a:prstGeom>
          <a:noFill/>
          <a:ln>
            <a:noFill/>
          </a:ln>
        </p:spPr>
        <p:txBody>
          <a:bodyPr vert="horz" wrap="square" lIns="80165" tIns="40087" rIns="80165" bIns="40087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AR" sz="32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 que é a </a:t>
            </a:r>
            <a:r>
              <a:rPr lang="es-AR" sz="3200" b="0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corrupção</a:t>
            </a:r>
            <a:r>
              <a:rPr lang="es-AR" sz="32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?</a:t>
            </a:r>
            <a:endParaRPr lang="es-ES" sz="3200" b="0" i="0" u="none" strike="noStrike" kern="1200" cap="none" spc="0" baseline="0" dirty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grpSp>
        <p:nvGrpSpPr>
          <p:cNvPr id="3" name="Diagrama 1"/>
          <p:cNvGrpSpPr/>
          <p:nvPr/>
        </p:nvGrpSpPr>
        <p:grpSpPr>
          <a:xfrm>
            <a:off x="827584" y="1700808"/>
            <a:ext cx="7328001" cy="4536374"/>
            <a:chOff x="785908" y="1196812"/>
            <a:chExt cx="7328001" cy="4536374"/>
          </a:xfrm>
        </p:grpSpPr>
        <p:sp>
          <p:nvSpPr>
            <p:cNvPr id="4" name="Forma livre 3"/>
            <p:cNvSpPr/>
            <p:nvPr/>
          </p:nvSpPr>
          <p:spPr>
            <a:xfrm>
              <a:off x="785908" y="1196812"/>
              <a:ext cx="3489524" cy="20937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89525"/>
                <a:gd name="f7" fmla="val 2093715"/>
                <a:gd name="f8" fmla="+- 0 0 -90"/>
                <a:gd name="f9" fmla="*/ f3 1 3489525"/>
                <a:gd name="f10" fmla="*/ f4 1 209371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3489525"/>
                <a:gd name="f19" fmla="*/ f15 1 2093715"/>
                <a:gd name="f20" fmla="*/ 0 f16 1"/>
                <a:gd name="f21" fmla="*/ 0 f15 1"/>
                <a:gd name="f22" fmla="*/ 3489525 f16 1"/>
                <a:gd name="f23" fmla="*/ 2093715 f15 1"/>
                <a:gd name="f24" fmla="+- f17 0 f1"/>
                <a:gd name="f25" fmla="*/ f20 1 3489525"/>
                <a:gd name="f26" fmla="*/ f21 1 2093715"/>
                <a:gd name="f27" fmla="*/ f22 1 3489525"/>
                <a:gd name="f28" fmla="*/ f23 1 209371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3489525" h="209371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C0504D"/>
            </a:solidFill>
            <a:ln>
              <a:noFill/>
              <a:prstDash val="solid"/>
            </a:ln>
          </p:spPr>
          <p:txBody>
            <a:bodyPr vert="horz" wrap="square" lIns="72393" tIns="72393" rIns="72393" bIns="72393" anchor="t" anchorCtr="0" compatLnSpc="1"/>
            <a:lstStyle/>
            <a:p>
              <a:pPr marL="0" marR="0" lvl="0" indent="0" algn="l" defTabSz="84454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“</a:t>
              </a:r>
              <a:r>
                <a:rPr lang="pt-BR" sz="1900" b="1" i="0" u="sng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Conduta desonesta </a:t>
              </a: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ou fraudulenta daqueles que detêm o poder, que costuma implicar subornos.	</a:t>
              </a:r>
            </a:p>
            <a:p>
              <a:pPr marL="114300" marR="0" lvl="1" indent="-114300" algn="l" defTabSz="6667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5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Tradução da definição do Oxford Dictionary</a:t>
              </a:r>
            </a:p>
          </p:txBody>
        </p:sp>
        <p:sp>
          <p:nvSpPr>
            <p:cNvPr id="5" name="Forma livre 4"/>
            <p:cNvSpPr/>
            <p:nvPr/>
          </p:nvSpPr>
          <p:spPr>
            <a:xfrm>
              <a:off x="4624385" y="1196812"/>
              <a:ext cx="3489524" cy="20937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89525"/>
                <a:gd name="f7" fmla="val 2093715"/>
                <a:gd name="f8" fmla="+- 0 0 -90"/>
                <a:gd name="f9" fmla="*/ f3 1 3489525"/>
                <a:gd name="f10" fmla="*/ f4 1 209371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3489525"/>
                <a:gd name="f19" fmla="*/ f15 1 2093715"/>
                <a:gd name="f20" fmla="*/ 0 f16 1"/>
                <a:gd name="f21" fmla="*/ 0 f15 1"/>
                <a:gd name="f22" fmla="*/ 3489525 f16 1"/>
                <a:gd name="f23" fmla="*/ 2093715 f15 1"/>
                <a:gd name="f24" fmla="+- f17 0 f1"/>
                <a:gd name="f25" fmla="*/ f20 1 3489525"/>
                <a:gd name="f26" fmla="*/ f21 1 2093715"/>
                <a:gd name="f27" fmla="*/ f22 1 3489525"/>
                <a:gd name="f28" fmla="*/ f23 1 209371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3489525" h="209371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C0504D"/>
            </a:solidFill>
            <a:ln>
              <a:noFill/>
              <a:prstDash val="solid"/>
            </a:ln>
          </p:spPr>
          <p:txBody>
            <a:bodyPr vert="horz" wrap="square" lIns="72393" tIns="72393" rIns="72393" bIns="72393" anchor="t" anchorCtr="0" compatLnSpc="1"/>
            <a:lstStyle/>
            <a:p>
              <a:pPr marL="0" marR="0" lvl="0" indent="0" algn="l" defTabSz="84454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"Corrupção é o </a:t>
              </a:r>
              <a:r>
                <a:rPr lang="pt-BR" sz="1900" b="1" i="0" u="sng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abuso do poder</a:t>
              </a: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 confiado para obter benefícios privados"</a:t>
              </a:r>
            </a:p>
            <a:p>
              <a:pPr marL="114300" marR="0" lvl="1" indent="-114300" algn="l" defTabSz="6667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5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Transparency International </a:t>
              </a:r>
            </a:p>
          </p:txBody>
        </p:sp>
        <p:sp>
          <p:nvSpPr>
            <p:cNvPr id="6" name="Forma livre 5"/>
            <p:cNvSpPr/>
            <p:nvPr/>
          </p:nvSpPr>
          <p:spPr>
            <a:xfrm>
              <a:off x="785908" y="3639476"/>
              <a:ext cx="3489524" cy="20937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89525"/>
                <a:gd name="f7" fmla="val 2093715"/>
                <a:gd name="f8" fmla="+- 0 0 -90"/>
                <a:gd name="f9" fmla="*/ f3 1 3489525"/>
                <a:gd name="f10" fmla="*/ f4 1 209371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3489525"/>
                <a:gd name="f19" fmla="*/ f15 1 2093715"/>
                <a:gd name="f20" fmla="*/ 0 f16 1"/>
                <a:gd name="f21" fmla="*/ 0 f15 1"/>
                <a:gd name="f22" fmla="*/ 3489525 f16 1"/>
                <a:gd name="f23" fmla="*/ 2093715 f15 1"/>
                <a:gd name="f24" fmla="+- f17 0 f1"/>
                <a:gd name="f25" fmla="*/ f20 1 3489525"/>
                <a:gd name="f26" fmla="*/ f21 1 2093715"/>
                <a:gd name="f27" fmla="*/ f22 1 3489525"/>
                <a:gd name="f28" fmla="*/ f23 1 209371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3489525" h="209371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C0504D"/>
            </a:solidFill>
            <a:ln>
              <a:noFill/>
              <a:prstDash val="solid"/>
            </a:ln>
          </p:spPr>
          <p:txBody>
            <a:bodyPr vert="horz" wrap="square" lIns="72393" tIns="72393" rIns="72393" bIns="72393" anchor="t" anchorCtr="0" compatLnSpc="1"/>
            <a:lstStyle/>
            <a:p>
              <a:pPr marL="0" marR="0" lvl="0" indent="0" algn="l" defTabSz="84454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“O uso dos </a:t>
              </a:r>
              <a:r>
                <a:rPr lang="pt-BR" sz="1900" b="1" i="0" u="sng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bens públicos </a:t>
              </a: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para </a:t>
              </a:r>
              <a:r>
                <a:rPr lang="pt-BR" sz="1900" b="1" i="0" u="sng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benefício privado</a:t>
              </a: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”</a:t>
              </a:r>
            </a:p>
            <a:p>
              <a:pPr marL="114300" marR="0" lvl="1" indent="-114300" algn="l" defTabSz="6667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5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Chatham House – Programa do Oriente Médio e da África do Norte: Oficina de Diálogo com o Egito 2012 </a:t>
              </a:r>
            </a:p>
          </p:txBody>
        </p:sp>
        <p:sp>
          <p:nvSpPr>
            <p:cNvPr id="7" name="Forma livre 6"/>
            <p:cNvSpPr/>
            <p:nvPr/>
          </p:nvSpPr>
          <p:spPr>
            <a:xfrm>
              <a:off x="4624385" y="3639476"/>
              <a:ext cx="3489524" cy="20937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89525"/>
                <a:gd name="f7" fmla="val 2093715"/>
                <a:gd name="f8" fmla="+- 0 0 -90"/>
                <a:gd name="f9" fmla="*/ f3 1 3489525"/>
                <a:gd name="f10" fmla="*/ f4 1 209371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3489525"/>
                <a:gd name="f19" fmla="*/ f15 1 2093715"/>
                <a:gd name="f20" fmla="*/ 0 f16 1"/>
                <a:gd name="f21" fmla="*/ 0 f15 1"/>
                <a:gd name="f22" fmla="*/ 3489525 f16 1"/>
                <a:gd name="f23" fmla="*/ 2093715 f15 1"/>
                <a:gd name="f24" fmla="+- f17 0 f1"/>
                <a:gd name="f25" fmla="*/ f20 1 3489525"/>
                <a:gd name="f26" fmla="*/ f21 1 2093715"/>
                <a:gd name="f27" fmla="*/ f22 1 3489525"/>
                <a:gd name="f28" fmla="*/ f23 1 209371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3489525" h="209371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C0504D"/>
            </a:solidFill>
            <a:ln>
              <a:noFill/>
              <a:prstDash val="solid"/>
            </a:ln>
          </p:spPr>
          <p:txBody>
            <a:bodyPr vert="horz" wrap="square" lIns="72393" tIns="72393" rIns="72393" bIns="72393" anchor="t" anchorCtr="0" compatLnSpc="1"/>
            <a:lstStyle/>
            <a:p>
              <a:pPr marL="0" marR="0" lvl="0" indent="0" algn="l" defTabSz="844548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“Corrupção é o </a:t>
              </a:r>
              <a:r>
                <a:rPr lang="pt-BR" sz="1900" b="1" i="0" u="sng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ato</a:t>
              </a: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 ou efeito de se corromper, </a:t>
              </a:r>
              <a:r>
                <a:rPr lang="pt-BR" sz="1900" b="1" i="0" u="sng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oferecer algo para obter vantagem </a:t>
              </a:r>
              <a:r>
                <a:rPr lang="pt-BR" sz="1900" b="1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em negociata; busca dar ou prometer vantagem indevida a agente público”  </a:t>
              </a:r>
            </a:p>
            <a:p>
              <a:pPr marL="114300" marR="0" lvl="1" indent="-114300" algn="l" defTabSz="6667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pt-BR" sz="15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Leonardo Boff, teólogo, filósofo, escritor, professor, ecologista</a:t>
              </a:r>
            </a:p>
          </p:txBody>
        </p:sp>
      </p:grpSp>
      <p:sp>
        <p:nvSpPr>
          <p:cNvPr id="8" name="CaixaDeTexto 2"/>
          <p:cNvSpPr txBox="1"/>
          <p:nvPr/>
        </p:nvSpPr>
        <p:spPr>
          <a:xfrm>
            <a:off x="76590" y="2992035"/>
            <a:ext cx="1800197" cy="36933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DESONESTO</a:t>
            </a:r>
          </a:p>
        </p:txBody>
      </p:sp>
      <p:sp>
        <p:nvSpPr>
          <p:cNvPr id="9" name="CaixaDeTexto 22"/>
          <p:cNvSpPr txBox="1"/>
          <p:nvPr/>
        </p:nvSpPr>
        <p:spPr>
          <a:xfrm>
            <a:off x="6875748" y="2911001"/>
            <a:ext cx="2268251" cy="36933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ABUSO DE PODER</a:t>
            </a:r>
          </a:p>
        </p:txBody>
      </p:sp>
      <p:sp>
        <p:nvSpPr>
          <p:cNvPr id="10" name="CaixaDeTexto 23"/>
          <p:cNvSpPr txBox="1"/>
          <p:nvPr/>
        </p:nvSpPr>
        <p:spPr>
          <a:xfrm>
            <a:off x="107506" y="5363925"/>
            <a:ext cx="2592287" cy="36933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BENEFÍCIO PRIVADO</a:t>
            </a:r>
          </a:p>
        </p:txBody>
      </p:sp>
      <p:sp>
        <p:nvSpPr>
          <p:cNvPr id="11" name="CaixaDeTexto 24"/>
          <p:cNvSpPr txBox="1"/>
          <p:nvPr/>
        </p:nvSpPr>
        <p:spPr>
          <a:xfrm>
            <a:off x="6488646" y="5363925"/>
            <a:ext cx="2628296" cy="36933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OBTER VANTAGEM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607CDA0-4804-4B39-8917-BC03600367B1}"/>
              </a:ext>
            </a:extLst>
          </p:cNvPr>
          <p:cNvSpPr/>
          <p:nvPr/>
        </p:nvSpPr>
        <p:spPr>
          <a:xfrm>
            <a:off x="2123729" y="1988840"/>
            <a:ext cx="6552728" cy="4536504"/>
          </a:xfrm>
          <a:prstGeom prst="roundRect">
            <a:avLst/>
          </a:prstGeom>
          <a:solidFill>
            <a:schemeClr val="accent4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218" tIns="21109" rIns="42218" bIns="21109"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325563"/>
          </a:xfrm>
        </p:spPr>
        <p:txBody>
          <a:bodyPr>
            <a:noAutofit/>
          </a:bodyPr>
          <a:lstStyle/>
          <a:p>
            <a:pPr algn="ctr"/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CONTROLE SOCIAL </a:t>
            </a:r>
            <a:b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</a:br>
            <a:r>
              <a:rPr lang="pt-BR" sz="3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 Mecanismo de  Enfrentamento da Corrupção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55776" y="2204864"/>
            <a:ext cx="5616624" cy="4248472"/>
          </a:xfrm>
        </p:spPr>
        <p:txBody>
          <a:bodyPr>
            <a:normAutofit fontScale="85000" lnSpcReduction="20000"/>
          </a:bodyPr>
          <a:lstStyle/>
          <a:p>
            <a:r>
              <a:rPr lang="pt-BR" sz="3000" b="1" dirty="0">
                <a:solidFill>
                  <a:srgbClr val="002060"/>
                </a:solidFill>
              </a:rPr>
              <a:t>Participação popular/Exercício da cidadania</a:t>
            </a:r>
            <a:r>
              <a:rPr lang="pt-BR" sz="3000" dirty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endParaRPr lang="pt-BR" sz="3000" dirty="0">
              <a:solidFill>
                <a:srgbClr val="002060"/>
              </a:solidFill>
            </a:endParaRPr>
          </a:p>
          <a:p>
            <a:pPr lvl="2"/>
            <a:r>
              <a:rPr lang="pt-BR" sz="3000" dirty="0">
                <a:solidFill>
                  <a:srgbClr val="002060"/>
                </a:solidFill>
              </a:rPr>
              <a:t>Audiências públicas;</a:t>
            </a:r>
          </a:p>
          <a:p>
            <a:pPr lvl="2">
              <a:buNone/>
            </a:pPr>
            <a:endParaRPr lang="pt-BR" sz="3000" dirty="0">
              <a:solidFill>
                <a:srgbClr val="002060"/>
              </a:solidFill>
            </a:endParaRPr>
          </a:p>
          <a:p>
            <a:pPr lvl="2"/>
            <a:r>
              <a:rPr lang="pt-BR" sz="3000" dirty="0">
                <a:solidFill>
                  <a:srgbClr val="002060"/>
                </a:solidFill>
              </a:rPr>
              <a:t>Conselhos de fiscalização de políticas públicas x riscos de cooptação política;</a:t>
            </a:r>
          </a:p>
          <a:p>
            <a:pPr lvl="2">
              <a:buNone/>
            </a:pPr>
            <a:endParaRPr lang="pt-BR" sz="3000" dirty="0">
              <a:solidFill>
                <a:srgbClr val="002060"/>
              </a:solidFill>
            </a:endParaRPr>
          </a:p>
          <a:p>
            <a:pPr lvl="2"/>
            <a:r>
              <a:rPr lang="pt-BR" sz="3000" dirty="0">
                <a:solidFill>
                  <a:srgbClr val="002060"/>
                </a:solidFill>
              </a:rPr>
              <a:t>Cidadania ativa ;</a:t>
            </a:r>
          </a:p>
          <a:p>
            <a:pPr lvl="2">
              <a:buNone/>
            </a:pPr>
            <a:endParaRPr lang="pt-BR" sz="3000" dirty="0">
              <a:solidFill>
                <a:srgbClr val="002060"/>
              </a:solidFill>
            </a:endParaRPr>
          </a:p>
          <a:p>
            <a:pPr lvl="2"/>
            <a:r>
              <a:rPr lang="pt-BR" sz="3000" dirty="0">
                <a:solidFill>
                  <a:srgbClr val="002060"/>
                </a:solidFill>
              </a:rPr>
              <a:t>Transparência pública.</a:t>
            </a:r>
          </a:p>
          <a:p>
            <a:pPr lvl="2"/>
            <a:endParaRPr lang="pt-BR" sz="2200" dirty="0">
              <a:solidFill>
                <a:srgbClr val="00206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84984"/>
            <a:ext cx="2417712" cy="237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6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395536" y="1267013"/>
            <a:ext cx="8423275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48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Obrigado!</a:t>
            </a:r>
          </a:p>
          <a:p>
            <a:pPr algn="ctr" eaLnBrk="1" hangingPunct="1"/>
            <a:endParaRPr lang="pt-BR" altLang="pt-BR" sz="20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20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r>
              <a:rPr lang="pt-BR" altLang="pt-BR" sz="20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CONTROLADORIA REGIONAL DA UNIÃO NO ESTADO DO PARÁ</a:t>
            </a:r>
          </a:p>
          <a:p>
            <a:pPr algn="ctr" eaLnBrk="1" hangingPunct="1"/>
            <a:r>
              <a:rPr lang="pt-BR" altLang="pt-BR" sz="20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NÚCLEO DE AÇÕES DE OUVIDORIA E PREVENÇÃO DA CORRUPÇÃO – NAOP</a:t>
            </a:r>
          </a:p>
          <a:p>
            <a:pPr algn="ctr" eaLnBrk="1" hangingPunct="1"/>
            <a:endParaRPr lang="pt-BR" altLang="pt-BR" sz="20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20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20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r>
              <a:rPr lang="pt-BR" altLang="pt-BR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cgupa-nap@cgu.gov.br </a:t>
            </a:r>
          </a:p>
          <a:p>
            <a:pPr algn="ctr" eaLnBrk="1" hangingPunct="1"/>
            <a:r>
              <a:rPr lang="pt-BR" altLang="pt-BR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(91) 3223-5998</a:t>
            </a:r>
          </a:p>
          <a:p>
            <a:pPr algn="ctr" eaLnBrk="1" hangingPunct="1"/>
            <a:r>
              <a:rPr lang="pt-BR" altLang="pt-BR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(91) 98452-9644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6394" cy="4450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4721" y="3719102"/>
            <a:ext cx="3133721" cy="4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tângulo 1"/>
          <p:cNvSpPr/>
          <p:nvPr/>
        </p:nvSpPr>
        <p:spPr>
          <a:xfrm>
            <a:off x="441097" y="4653134"/>
            <a:ext cx="8640961" cy="193899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2400" b="0" i="0" u="none" strike="noStrike" kern="1200" cap="none" spc="0" baseline="0">
                <a:solidFill>
                  <a:srgbClr val="FF0000"/>
                </a:solidFill>
                <a:uFillTx/>
                <a:latin typeface="Georgia" pitchFamily="18"/>
                <a:cs typeface="Arial" pitchFamily="34"/>
              </a:rPr>
              <a:t>O custo anual da corrupção é estimado em até </a:t>
            </a:r>
            <a:r>
              <a:rPr lang="pt-BR" sz="2400" b="1" i="0" u="none" strike="noStrike" kern="1200" cap="none" spc="0" baseline="0">
                <a:solidFill>
                  <a:srgbClr val="FF0000"/>
                </a:solidFill>
                <a:uFillTx/>
                <a:latin typeface="Georgia" pitchFamily="18"/>
                <a:cs typeface="Arial" pitchFamily="34"/>
              </a:rPr>
              <a:t>US$ 2 trilhões </a:t>
            </a:r>
            <a:r>
              <a:rPr lang="pt-BR" sz="2400" b="0" i="0" u="none" strike="noStrike" kern="1200" cap="none" spc="0" baseline="0">
                <a:solidFill>
                  <a:srgbClr val="FF0000"/>
                </a:solidFill>
                <a:uFillTx/>
                <a:latin typeface="Georgia" pitchFamily="18"/>
                <a:cs typeface="Arial" pitchFamily="34"/>
              </a:rPr>
              <a:t>(R$ 6,9 trilhões) com base em cálculos atualizados em 2015, o equivalente a 2% do PIB mundial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2400" b="0" i="0" u="none" strike="noStrike" kern="1200" cap="none" spc="0" baseline="0">
                <a:solidFill>
                  <a:srgbClr val="FF0000"/>
                </a:solidFill>
                <a:uFillTx/>
                <a:latin typeface="Georgia" pitchFamily="18"/>
                <a:cs typeface="Arial" pitchFamily="34"/>
              </a:rPr>
              <a:t>						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BR" sz="2400" b="0" i="0" u="none" strike="noStrike" kern="1200" cap="none" spc="0" baseline="0">
                <a:solidFill>
                  <a:srgbClr val="FF0000"/>
                </a:solidFill>
                <a:uFillTx/>
                <a:latin typeface="Arial" pitchFamily="34"/>
                <a:cs typeface="Arial" pitchFamily="34"/>
              </a:rPr>
              <a:t>International Monetary Fund, 2016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aixaDeTexto 1"/>
          <p:cNvSpPr txBox="1">
            <a:spLocks noChangeArrowheads="1"/>
          </p:cNvSpPr>
          <p:nvPr/>
        </p:nvSpPr>
        <p:spPr bwMode="auto">
          <a:xfrm>
            <a:off x="323528" y="764704"/>
            <a:ext cx="8423275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2800" b="1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 Percepção da Corrupção nas Américas</a:t>
            </a:r>
          </a:p>
          <a:p>
            <a:pPr algn="ctr" eaLnBrk="1" hangingPunct="1"/>
            <a:endParaRPr lang="pt-BR" altLang="pt-BR" sz="5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5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5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  <a:p>
            <a:pPr algn="ctr" eaLnBrk="1" hangingPunct="1"/>
            <a:endParaRPr lang="pt-BR" altLang="pt-BR" sz="2400" b="1" dirty="0">
              <a:solidFill>
                <a:srgbClr val="002060"/>
              </a:solidFill>
              <a:latin typeface="+mj-lt"/>
              <a:cs typeface="Vani" panose="020B0502040204020203" pitchFamily="34" charset="0"/>
            </a:endParaRPr>
          </a:p>
        </p:txBody>
      </p:sp>
      <p:sp>
        <p:nvSpPr>
          <p:cNvPr id="7170" name="AutoShape 2" descr="http://ipc2018.transparenciainternacional.org.br/wp-content/uploads/2019/01/xmundo.png.pagespeed.ic.I51KXD3BW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172" name="AutoShape 4" descr="http://ipc2018.transparenciainternacional.org.br/wp-content/uploads/2019/01/xmundo.png.pagespeed.ic.I51KXD3BW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173" name="Picture 5" descr="C:\Users\Edgard\Pictures\Saved Pictures\IPC 2018 América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3"/>
            <a:ext cx="4824536" cy="4767629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5129808" y="1340768"/>
            <a:ext cx="4014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/>
              <a:t>O Brasil ocupa a 20º posição entre os 32 países americanos em 2018</a:t>
            </a:r>
            <a:endParaRPr lang="pt-BR" sz="2400" dirty="0"/>
          </a:p>
        </p:txBody>
      </p:sp>
      <p:pic>
        <p:nvPicPr>
          <p:cNvPr id="118785" name="Picture 1" descr="C:\Users\Edgard\Pictures\Saved Pictures\Integridade Empresarial 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636912"/>
            <a:ext cx="3384376" cy="3593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6294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>
            <a:extLst>
              <a:ext uri="{FF2B5EF4-FFF2-40B4-BE49-F238E27FC236}">
                <a16:creationId xmlns:a16="http://schemas.microsoft.com/office/drawing/2014/main" id="{9BE2F0F4-0113-478C-8C29-644B127A3E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987482"/>
            <a:ext cx="5315981" cy="5579489"/>
          </a:xfrm>
        </p:spPr>
      </p:pic>
    </p:spTree>
    <p:extLst>
      <p:ext uri="{BB962C8B-B14F-4D97-AF65-F5344CB8AC3E}">
        <p14:creationId xmlns:p14="http://schemas.microsoft.com/office/powerpoint/2010/main" val="1409521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34E841-E1EE-4E1E-BEBE-6517F7E2F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763" y="691133"/>
            <a:ext cx="7886700" cy="1325563"/>
          </a:xfrm>
        </p:spPr>
        <p:txBody>
          <a:bodyPr>
            <a:normAutofit/>
          </a:bodyPr>
          <a:lstStyle/>
          <a:p>
            <a:r>
              <a:rPr lang="pt-BR" sz="3200" dirty="0"/>
              <a:t>COMO OS CIDADÃOS SÃO AFETADOS PELA CORRUPÇÃO? 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692278E0-1E67-449C-B9E2-C56FC02A08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4993183" cy="4351338"/>
          </a:xfr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FD743D1-609E-4DA2-ABDB-B87F535CB1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132856"/>
            <a:ext cx="1357549" cy="236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346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8F7EB2A9-93AA-457E-A06D-D7379CE8D0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7" y="975277"/>
            <a:ext cx="6192688" cy="4916994"/>
          </a:xfrm>
        </p:spPr>
      </p:pic>
    </p:spTree>
    <p:extLst>
      <p:ext uri="{BB962C8B-B14F-4D97-AF65-F5344CB8AC3E}">
        <p14:creationId xmlns:p14="http://schemas.microsoft.com/office/powerpoint/2010/main" val="2013284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58E98CA8-EFB3-48D6-B0C4-E2040E024E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823593"/>
            <a:ext cx="5616623" cy="5901444"/>
          </a:xfrm>
        </p:spPr>
      </p:pic>
    </p:spTree>
    <p:extLst>
      <p:ext uri="{BB962C8B-B14F-4D97-AF65-F5344CB8AC3E}">
        <p14:creationId xmlns:p14="http://schemas.microsoft.com/office/powerpoint/2010/main" val="2552496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759774" cy="853977"/>
          </a:xfrm>
        </p:spPr>
        <p:txBody>
          <a:bodyPr>
            <a:normAutofit fontScale="90000"/>
          </a:bodyPr>
          <a:lstStyle/>
          <a:p>
            <a:r>
              <a:rPr lang="pt-BR" dirty="0"/>
              <a:t>Análise Econômica dos Custos de Enfrentamento da Corrupção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lnSpcReduction="10000"/>
          </a:bodyPr>
          <a:lstStyle/>
          <a:p>
            <a:endParaRPr lang="pt-BR" sz="2000" dirty="0"/>
          </a:p>
          <a:p>
            <a:r>
              <a:rPr lang="pt-BR" sz="2000" dirty="0"/>
              <a:t>A medida que a </a:t>
            </a:r>
            <a:r>
              <a:rPr lang="pt-BR" sz="2000" b="1" dirty="0"/>
              <a:t>corrupção avança numa sociedade, aumenta o custo social marginal na forma de práticas ilícitas, ineficiência, desigualdade e pobreza.</a:t>
            </a:r>
          </a:p>
          <a:p>
            <a:endParaRPr lang="pt-BR" sz="2000" dirty="0"/>
          </a:p>
          <a:p>
            <a:r>
              <a:rPr lang="pt-BR" sz="2000" dirty="0"/>
              <a:t>Por outro lado, </a:t>
            </a:r>
            <a:r>
              <a:rPr lang="pt-BR" sz="2000" b="1" dirty="0"/>
              <a:t>a medida em que a corrupção tende a diminuir, o custo social marginal de detecção de práticas corruptas tende a aumentar</a:t>
            </a:r>
            <a:r>
              <a:rPr lang="pt-BR" sz="2000" dirty="0"/>
              <a:t>.</a:t>
            </a:r>
          </a:p>
          <a:p>
            <a:pPr marL="0" indent="0">
              <a:buNone/>
            </a:pPr>
            <a:endParaRPr lang="pt-BR" sz="2000" dirty="0"/>
          </a:p>
          <a:p>
            <a:r>
              <a:rPr lang="pt-BR" sz="2000" dirty="0"/>
              <a:t>Consequentemente, </a:t>
            </a:r>
            <a:r>
              <a:rPr lang="pt-BR" sz="2000" b="1" dirty="0"/>
              <a:t>em um sistema econômico social</a:t>
            </a:r>
            <a:r>
              <a:rPr lang="pt-BR" sz="2000" dirty="0"/>
              <a:t>, </a:t>
            </a:r>
            <a:r>
              <a:rPr lang="pt-BR" sz="2000" b="1" dirty="0"/>
              <a:t>o nível ótimo de enfrentamento da corrupção não é ilimitado e a quantidade ótima de corrupção não será zero</a:t>
            </a:r>
            <a:r>
              <a:rPr lang="pt-BR" sz="2000" dirty="0"/>
              <a:t>.</a:t>
            </a:r>
          </a:p>
          <a:p>
            <a:pPr marL="0" indent="0">
              <a:buNone/>
            </a:pPr>
            <a:endParaRPr lang="pt-BR" sz="2000" dirty="0"/>
          </a:p>
          <a:p>
            <a:r>
              <a:rPr lang="pt-BR" sz="2000" dirty="0"/>
              <a:t>Destarte, </a:t>
            </a:r>
            <a:r>
              <a:rPr lang="pt-BR" sz="2000" b="1" dirty="0"/>
              <a:t>qualquer Política Pública Anticorrupção deve considerar os custos diretos e indiretos associados ao benefício a ser auferido. </a:t>
            </a:r>
          </a:p>
          <a:p>
            <a:endParaRPr lang="pt-BR" sz="2000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1598-F66F-48DB-9FE5-200F8C61E49E}" type="slidenum">
              <a:rPr lang="pt-BR" altLang="pt-BR" smtClean="0"/>
              <a:pPr/>
              <a:t>9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57846817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4591</TotalTime>
  <Words>701</Words>
  <Application>Microsoft Office PowerPoint</Application>
  <PresentationFormat>Apresentação na tela (4:3)</PresentationFormat>
  <Paragraphs>118</Paragraphs>
  <Slides>21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Georgia</vt:lpstr>
      <vt:lpstr>Vani</vt:lpstr>
      <vt:lpstr>1_Tema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COMO OS CIDADÃOS SÃO AFETADOS PELA CORRUPÇÃO? </vt:lpstr>
      <vt:lpstr>Apresentação do PowerPoint</vt:lpstr>
      <vt:lpstr>Apresentação do PowerPoint</vt:lpstr>
      <vt:lpstr>Análise Econômica dos Custos de Enfrentamento da Corrupção</vt:lpstr>
      <vt:lpstr>Apresentação do PowerPoint</vt:lpstr>
      <vt:lpstr>Apresentação do PowerPoint</vt:lpstr>
      <vt:lpstr>Políticas de Enfrentamento da Corrupção</vt:lpstr>
      <vt:lpstr>PREOCUPAÇÃO COM A CORRUPÇÃO</vt:lpstr>
      <vt:lpstr>Apresentação do PowerPoint</vt:lpstr>
      <vt:lpstr>Eficácia das Políticas Públicas - Educação</vt:lpstr>
      <vt:lpstr>Eficácia das Políticas Públicas - Saúde</vt:lpstr>
      <vt:lpstr>CONTROLE SOCIAL  Mecanismo de  Enfrentamento da Corrupção</vt:lpstr>
      <vt:lpstr>CONTROLE SOCIAL   Mecanismo de  Enfrentamento da Corrupção</vt:lpstr>
      <vt:lpstr>CONTROLE SOCIAL e TRANSPARÊNCIA  Mecanismo de  Enfrentamento da Corrupção</vt:lpstr>
      <vt:lpstr>CONTROLE SOCIAL   Mecanismo de  Enfrentamento da Corrupção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O</dc:creator>
  <cp:lastModifiedBy>Edgard Augusto de Oliveira</cp:lastModifiedBy>
  <cp:revision>241</cp:revision>
  <cp:lastPrinted>2015-05-12T18:22:58Z</cp:lastPrinted>
  <dcterms:created xsi:type="dcterms:W3CDTF">2015-04-06T18:21:03Z</dcterms:created>
  <dcterms:modified xsi:type="dcterms:W3CDTF">2019-12-03T20:22:52Z</dcterms:modified>
</cp:coreProperties>
</file>