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9" r:id="rId5"/>
    <p:sldId id="258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56" r:id="rId15"/>
  </p:sldIdLst>
  <p:sldSz cx="6858000" cy="9906000" type="A4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E99932F2-0860-7567-EF8B-97AC74CF51EB}" name="Giovana Bertolini" initials="GB" userId="S::giovana.bertolini@cgu.gov.br::05316d4c-c7b0-46e3-ab9b-44a11cebfff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3333"/>
    <a:srgbClr val="004846"/>
    <a:srgbClr val="404040"/>
    <a:srgbClr val="4055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47B76478-BD72-BD91-9555-8051E5525CDD}" v="2" dt="2026-07-01T14:25:47.29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78" d="100"/>
          <a:sy n="78" d="100"/>
        </p:scale>
        <p:origin x="2150" y="-12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21" Type="http://schemas.microsoft.com/office/2015/10/relationships/revisionInfo" Target="revisionInfo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Thalita Carneiro Ary" userId="S::thalita.ary@cgu.gov.br::8c6d7205-cf87-48ce-a259-211d5b435bcd" providerId="AD" clId="Web-{47B76478-BD72-BD91-9555-8051E5525CDD}"/>
    <pc:docChg chg="modSld">
      <pc:chgData name="Thalita Carneiro Ary" userId="S::thalita.ary@cgu.gov.br::8c6d7205-cf87-48ce-a259-211d5b435bcd" providerId="AD" clId="Web-{47B76478-BD72-BD91-9555-8051E5525CDD}" dt="2026-07-01T14:25:47.298" v="1" actId="1076"/>
      <pc:docMkLst>
        <pc:docMk/>
      </pc:docMkLst>
      <pc:sldChg chg="modSp">
        <pc:chgData name="Thalita Carneiro Ary" userId="S::thalita.ary@cgu.gov.br::8c6d7205-cf87-48ce-a259-211d5b435bcd" providerId="AD" clId="Web-{47B76478-BD72-BD91-9555-8051E5525CDD}" dt="2026-07-01T14:25:47.298" v="1" actId="1076"/>
        <pc:sldMkLst>
          <pc:docMk/>
          <pc:sldMk cId="1462628968" sldId="260"/>
        </pc:sldMkLst>
        <pc:spChg chg="mod">
          <ac:chgData name="Thalita Carneiro Ary" userId="S::thalita.ary@cgu.gov.br::8c6d7205-cf87-48ce-a259-211d5b435bcd" providerId="AD" clId="Web-{47B76478-BD72-BD91-9555-8051E5525CDD}" dt="2026-07-01T14:25:47.298" v="1" actId="1076"/>
          <ac:spMkLst>
            <pc:docMk/>
            <pc:sldMk cId="1462628968" sldId="260"/>
            <ac:spMk id="12" creationId="{7E6AEE75-4A1C-642A-B91A-5AAF0D589B37}"/>
          </ac:spMkLst>
        </pc:spChg>
      </pc:sldChg>
    </pc:docChg>
  </pc:docChgLst>
  <pc:docChgLst>
    <pc:chgData name="Thalita Carneiro Ary" userId="S::thalita.ary@cgu.gov.br::8c6d7205-cf87-48ce-a259-211d5b435bcd" providerId="AD" clId="Web-{8F4572B6-CFD0-B114-3907-A475E96AA43D}"/>
    <pc:docChg chg="modSld">
      <pc:chgData name="Thalita Carneiro Ary" userId="S::thalita.ary@cgu.gov.br::8c6d7205-cf87-48ce-a259-211d5b435bcd" providerId="AD" clId="Web-{8F4572B6-CFD0-B114-3907-A475E96AA43D}" dt="2026-06-23T13:18:29.048" v="5" actId="1076"/>
      <pc:docMkLst>
        <pc:docMk/>
      </pc:docMkLst>
      <pc:sldChg chg="modSp">
        <pc:chgData name="Thalita Carneiro Ary" userId="S::thalita.ary@cgu.gov.br::8c6d7205-cf87-48ce-a259-211d5b435bcd" providerId="AD" clId="Web-{8F4572B6-CFD0-B114-3907-A475E96AA43D}" dt="2026-06-23T13:17:24.423" v="3" actId="1076"/>
        <pc:sldMkLst>
          <pc:docMk/>
          <pc:sldMk cId="3619970649" sldId="263"/>
        </pc:sldMkLst>
        <pc:spChg chg="mod">
          <ac:chgData name="Thalita Carneiro Ary" userId="S::thalita.ary@cgu.gov.br::8c6d7205-cf87-48ce-a259-211d5b435bcd" providerId="AD" clId="Web-{8F4572B6-CFD0-B114-3907-A475E96AA43D}" dt="2026-06-23T13:17:24.423" v="3" actId="1076"/>
          <ac:spMkLst>
            <pc:docMk/>
            <pc:sldMk cId="3619970649" sldId="263"/>
            <ac:spMk id="17" creationId="{A4239AA6-1618-4D18-5D1A-CA6BBAB16105}"/>
          </ac:spMkLst>
        </pc:spChg>
      </pc:sldChg>
      <pc:sldChg chg="modSp">
        <pc:chgData name="Thalita Carneiro Ary" userId="S::thalita.ary@cgu.gov.br::8c6d7205-cf87-48ce-a259-211d5b435bcd" providerId="AD" clId="Web-{8F4572B6-CFD0-B114-3907-A475E96AA43D}" dt="2026-06-23T13:18:29.048" v="5" actId="1076"/>
        <pc:sldMkLst>
          <pc:docMk/>
          <pc:sldMk cId="4001592905" sldId="264"/>
        </pc:sldMkLst>
        <pc:spChg chg="mod">
          <ac:chgData name="Thalita Carneiro Ary" userId="S::thalita.ary@cgu.gov.br::8c6d7205-cf87-48ce-a259-211d5b435bcd" providerId="AD" clId="Web-{8F4572B6-CFD0-B114-3907-A475E96AA43D}" dt="2026-06-23T13:18:29.048" v="5" actId="1076"/>
          <ac:spMkLst>
            <pc:docMk/>
            <pc:sldMk cId="4001592905" sldId="264"/>
            <ac:spMk id="12" creationId="{29495601-2FDD-9E5B-070F-259B9C0EBB9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pt-BR"/>
              <a:t>Clique para editar o estilo do subtítulo Mestre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AED6-E910-4DA4-88B2-A3E2355A0518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7F1C-E565-4962-9607-56806F0E23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34860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AED6-E910-4DA4-88B2-A3E2355A0518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7F1C-E565-4962-9607-56806F0E23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638037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AED6-E910-4DA4-88B2-A3E2355A0518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7F1C-E565-4962-9607-56806F0E23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283473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AED6-E910-4DA4-88B2-A3E2355A0518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7F1C-E565-4962-9607-56806F0E23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862343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82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AED6-E910-4DA4-88B2-A3E2355A0518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7F1C-E565-4962-9607-56806F0E23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996902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AED6-E910-4DA4-88B2-A3E2355A0518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7F1C-E565-4962-9607-56806F0E23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435453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AED6-E910-4DA4-88B2-A3E2355A0518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7F1C-E565-4962-9607-56806F0E23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6312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AED6-E910-4DA4-88B2-A3E2355A0518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7F1C-E565-4962-9607-56806F0E23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77076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AED6-E910-4DA4-88B2-A3E2355A0518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7F1C-E565-4962-9607-56806F0E23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15730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AED6-E910-4DA4-88B2-A3E2355A0518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7F1C-E565-4962-9607-56806F0E23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64091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pt-BR"/>
              <a:t>Clique no ícone para adicionar uma imagem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10AED6-E910-4DA4-88B2-A3E2355A0518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057F1C-E565-4962-9607-56806F0E23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42121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910AED6-E910-4DA4-88B2-A3E2355A0518}" type="datetimeFigureOut">
              <a:rPr lang="pt-BR" smtClean="0"/>
              <a:t>01/07/2026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0057F1C-E565-4962-9607-56806F0E23C4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273740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929728-B0E7-8F6A-D07D-3ADB267EA2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lano de fundo do código binário do computador">
            <a:extLst>
              <a:ext uri="{FF2B5EF4-FFF2-40B4-BE49-F238E27FC236}">
                <a16:creationId xmlns:a16="http://schemas.microsoft.com/office/drawing/2014/main" id="{B700D810-07DD-9D90-C9C5-208048A5C5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4836054"/>
          </a:xfrm>
          <a:prstGeom prst="rect">
            <a:avLst/>
          </a:prstGeom>
        </p:spPr>
      </p:pic>
      <p:pic>
        <p:nvPicPr>
          <p:cNvPr id="6" name="Imagem 5" descr="Plano de fundo do código binário do computador">
            <a:extLst>
              <a:ext uri="{FF2B5EF4-FFF2-40B4-BE49-F238E27FC236}">
                <a16:creationId xmlns:a16="http://schemas.microsoft.com/office/drawing/2014/main" id="{9B1D5BA2-3810-0BCB-259F-9E357AB2709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36053"/>
            <a:ext cx="6858000" cy="5069947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D39C0D4A-5311-4F3E-C268-ECCC2936ED1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307" y="2678291"/>
            <a:ext cx="6237027" cy="2391656"/>
          </a:xfrm>
        </p:spPr>
        <p:txBody>
          <a:bodyPr>
            <a:normAutofit/>
          </a:bodyPr>
          <a:lstStyle/>
          <a:p>
            <a:r>
              <a:rPr lang="pt-BR" sz="3600" b="1">
                <a:solidFill>
                  <a:schemeClr val="bg1"/>
                </a:solidFill>
              </a:rPr>
              <a:t>INFRAESTRUTURA NACIONAL DE DADOS ABERTOS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2E8D25E-8236-ACB5-C098-127489E7CBD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611002"/>
          </a:xfrm>
        </p:spPr>
        <p:txBody>
          <a:bodyPr>
            <a:normAutofit/>
          </a:bodyPr>
          <a:lstStyle/>
          <a:p>
            <a:r>
              <a:rPr lang="pt-BR" sz="2800" b="1">
                <a:solidFill>
                  <a:srgbClr val="FFC000"/>
                </a:solidFill>
              </a:rPr>
              <a:t>PLANO DE AÇÃO 2026 - 2027</a:t>
            </a:r>
          </a:p>
        </p:txBody>
      </p:sp>
    </p:spTree>
    <p:extLst>
      <p:ext uri="{BB962C8B-B14F-4D97-AF65-F5344CB8AC3E}">
        <p14:creationId xmlns:p14="http://schemas.microsoft.com/office/powerpoint/2010/main" val="393966495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89C42E4-C1B4-085D-EAC6-3C6C150DBE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6A6B26F0-C4C0-A2E4-073D-04E1D5243203}"/>
              </a:ext>
            </a:extLst>
          </p:cNvPr>
          <p:cNvSpPr/>
          <p:nvPr/>
        </p:nvSpPr>
        <p:spPr>
          <a:xfrm>
            <a:off x="395782" y="7210958"/>
            <a:ext cx="6108925" cy="58939"/>
          </a:xfrm>
          <a:prstGeom prst="rect">
            <a:avLst/>
          </a:prstGeom>
          <a:solidFill>
            <a:srgbClr val="0048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23F22E27-85BF-C0B9-435C-0ABA84B56ED8}"/>
              </a:ext>
            </a:extLst>
          </p:cNvPr>
          <p:cNvSpPr/>
          <p:nvPr/>
        </p:nvSpPr>
        <p:spPr>
          <a:xfrm>
            <a:off x="395783" y="2207442"/>
            <a:ext cx="6149865" cy="496038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B210ED74-D0FE-EA66-40B6-52A7A1831295}"/>
              </a:ext>
            </a:extLst>
          </p:cNvPr>
          <p:cNvSpPr txBox="1"/>
          <p:nvPr/>
        </p:nvSpPr>
        <p:spPr>
          <a:xfrm>
            <a:off x="353291" y="1257324"/>
            <a:ext cx="6151417" cy="284347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1" dirty="0">
                <a:solidFill>
                  <a:schemeClr val="accent3">
                    <a:lumMod val="75000"/>
                  </a:schemeClr>
                </a:solidFill>
              </a:rPr>
              <a:t>Ação 12 – Eixo Letramento em Dados Abertos</a:t>
            </a:r>
          </a:p>
          <a:p>
            <a:r>
              <a:rPr lang="pt-BR" sz="1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REVISÃO DO CURSO DE EDUCAÇÃO À DISTÂNCIA EM DADOS ABERTOS</a:t>
            </a:r>
            <a:endParaRPr lang="pt-BR" sz="1400" b="1" dirty="0"/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Revisão completa do curso </a:t>
            </a:r>
            <a:r>
              <a:rPr lang="pt-BR" sz="1400" kern="100" dirty="0" err="1">
                <a:effectLst/>
                <a:latin typeface="Aptos"/>
                <a:ea typeface="Aptos" panose="020B0004020202020204" pitchFamily="34" charset="0"/>
                <a:cs typeface="Arial"/>
              </a:rPr>
              <a:t>EaD</a:t>
            </a:r>
            <a:r>
              <a:rPr lang="pt-BR" sz="1400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 em dados abertos oferecido pela CGU, tendo por objetivo atualizar </a:t>
            </a:r>
            <a:r>
              <a:rPr lang="pt-BR" sz="1400" kern="100" dirty="0">
                <a:latin typeface="Aptos"/>
                <a:ea typeface="Aptos" panose="020B0004020202020204" pitchFamily="34" charset="0"/>
                <a:cs typeface="Arial"/>
              </a:rPr>
              <a:t>o conteúdo</a:t>
            </a:r>
            <a:r>
              <a:rPr lang="pt-BR" sz="1400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, acrescentar módulo sobre governança de dados, </a:t>
            </a:r>
            <a:r>
              <a:rPr lang="pt-BR" sz="1400" kern="100" dirty="0">
                <a:latin typeface="Aptos"/>
                <a:ea typeface="Aptos" panose="020B0004020202020204" pitchFamily="34" charset="0"/>
                <a:cs typeface="Arial"/>
              </a:rPr>
              <a:t>incluir</a:t>
            </a:r>
            <a:r>
              <a:rPr lang="pt-BR" sz="1400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 módulo sobre colaboração baseada em dados, </a:t>
            </a:r>
            <a:r>
              <a:rPr lang="pt-BR" sz="1400" kern="100" dirty="0">
                <a:latin typeface="Aptos"/>
                <a:ea typeface="Aptos" panose="020B0004020202020204" pitchFamily="34" charset="0"/>
                <a:cs typeface="Arial"/>
              </a:rPr>
              <a:t>além de </a:t>
            </a:r>
            <a:r>
              <a:rPr lang="pt-BR" sz="1400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contribuições de outros </a:t>
            </a:r>
            <a:r>
              <a:rPr lang="pt-BR" sz="1400" kern="100" dirty="0">
                <a:latin typeface="Aptos"/>
                <a:ea typeface="Aptos" panose="020B0004020202020204" pitchFamily="34" charset="0"/>
                <a:cs typeface="Arial"/>
              </a:rPr>
              <a:t>atores. Adicionalmente, serão incrementados os </a:t>
            </a:r>
            <a:r>
              <a:rPr lang="pt-BR" sz="1400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elementos da didática</a:t>
            </a:r>
            <a:r>
              <a:rPr lang="pt-BR" sz="1400" kern="100" dirty="0">
                <a:latin typeface="Aptos"/>
                <a:ea typeface="Aptos" panose="020B0004020202020204" pitchFamily="34" charset="0"/>
                <a:cs typeface="Arial"/>
              </a:rPr>
              <a:t> e</a:t>
            </a:r>
            <a:r>
              <a:rPr lang="pt-BR" sz="1400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 os recursos educativos.</a:t>
            </a:r>
            <a:endParaRPr lang="pt-BR" sz="2000" kern="100" dirty="0">
              <a:effectLst/>
              <a:latin typeface="Aptos"/>
              <a:ea typeface="Aptos" panose="020B0004020202020204" pitchFamily="34" charset="0"/>
              <a:cs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lang="pt-B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Produto principal: 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novo curso </a:t>
            </a:r>
            <a:r>
              <a:rPr lang="pt-BR" sz="1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EaD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em dados abertos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Organização coordenadora: 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Controladoria-Geral da União, Data </a:t>
            </a:r>
            <a:r>
              <a:rPr lang="pt-BR" sz="1400" kern="100" dirty="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Privacy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Brasil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Prazo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abril/2027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Imagem 7" descr="Plano de fundo do código binário do computador">
            <a:extLst>
              <a:ext uri="{FF2B5EF4-FFF2-40B4-BE49-F238E27FC236}">
                <a16:creationId xmlns:a16="http://schemas.microsoft.com/office/drawing/2014/main" id="{2064D70B-EFB6-0BF8-29AB-AA135D6D59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0" b="38477"/>
          <a:stretch>
            <a:fillRect/>
          </a:stretch>
        </p:blipFill>
        <p:spPr>
          <a:xfrm>
            <a:off x="0" y="1"/>
            <a:ext cx="6858000" cy="951138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B98F5106-1324-D03E-A32D-3031D1AEC00E}"/>
              </a:ext>
            </a:extLst>
          </p:cNvPr>
          <p:cNvSpPr/>
          <p:nvPr/>
        </p:nvSpPr>
        <p:spPr>
          <a:xfrm>
            <a:off x="-1" y="1"/>
            <a:ext cx="6858000" cy="951138"/>
          </a:xfrm>
          <a:prstGeom prst="rect">
            <a:avLst/>
          </a:prstGeom>
          <a:solidFill>
            <a:srgbClr val="333333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21375DD8-02A9-14B1-5635-107DDD2AC065}"/>
              </a:ext>
            </a:extLst>
          </p:cNvPr>
          <p:cNvSpPr txBox="1">
            <a:spLocks/>
          </p:cNvSpPr>
          <p:nvPr/>
        </p:nvSpPr>
        <p:spPr>
          <a:xfrm>
            <a:off x="238835" y="75924"/>
            <a:ext cx="6237027" cy="7702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PLANO DE AÇÃO</a:t>
            </a:r>
          </a:p>
          <a:p>
            <a:r>
              <a:rPr lang="pt-B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INDA 2026-2027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06E14EC6-C864-877A-35B8-380AFFB49FF8}"/>
              </a:ext>
            </a:extLst>
          </p:cNvPr>
          <p:cNvSpPr txBox="1"/>
          <p:nvPr/>
        </p:nvSpPr>
        <p:spPr>
          <a:xfrm>
            <a:off x="353291" y="4349595"/>
            <a:ext cx="6151417" cy="26186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1" dirty="0">
                <a:solidFill>
                  <a:schemeClr val="accent3">
                    <a:lumMod val="75000"/>
                  </a:schemeClr>
                </a:solidFill>
              </a:rPr>
              <a:t>Ação 13 – Eixo Letramento em Dados Abertos</a:t>
            </a:r>
          </a:p>
          <a:p>
            <a:pPr algn="just"/>
            <a:r>
              <a:rPr lang="pt-BR" sz="1400" b="1" dirty="0">
                <a:effectLst/>
                <a:latin typeface="Aptos"/>
                <a:ea typeface="Aptos" panose="020B0004020202020204" pitchFamily="34" charset="0"/>
                <a:cs typeface="Arial"/>
              </a:rPr>
              <a:t>MELHORIA DA OFERTA DE RECURSOS EDUCATIVOS NO PORTAL DE DADOS ABERTOS</a:t>
            </a:r>
            <a:r>
              <a:rPr lang="pt-BR" sz="1400" b="1" dirty="0">
                <a:latin typeface="Aptos"/>
                <a:ea typeface="Aptos" panose="020B0004020202020204" pitchFamily="34" charset="0"/>
                <a:cs typeface="Arial"/>
              </a:rPr>
              <a:t> (dados.gov)</a:t>
            </a:r>
            <a:endParaRPr lang="pt-BR" sz="1400" b="1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spcBef>
                <a:spcPts val="600"/>
              </a:spcBef>
              <a:spcAft>
                <a:spcPts val="600"/>
              </a:spcAft>
            </a:pPr>
            <a:r>
              <a:rPr lang="pt-BR" sz="1400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Aprimorar a oferta de recursos de apoio no Portal Brasileiro de Dados Abertos</a:t>
            </a:r>
            <a:r>
              <a:rPr lang="pt-BR" sz="1400" kern="100" dirty="0">
                <a:latin typeface="Aptos"/>
                <a:ea typeface="Aptos" panose="020B0004020202020204" pitchFamily="34" charset="0"/>
                <a:cs typeface="Arial"/>
              </a:rPr>
              <a:t> (dados.gov),</a:t>
            </a:r>
            <a:r>
              <a:rPr lang="pt-BR" sz="1400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 por meio da revisão ou inclusão de guias, manuais, vídeos ou outros recursos de apoio à implementação.</a:t>
            </a:r>
            <a:endParaRPr lang="pt-BR" sz="2000" kern="100" dirty="0">
              <a:effectLst/>
              <a:latin typeface="Aptos"/>
              <a:ea typeface="Aptos" panose="020B0004020202020204" pitchFamily="34" charset="0"/>
              <a:cs typeface="Arial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Produto principal: 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3 recursos inseridos ou revisados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Organização coordenadora: 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Controladoria-Geral da União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Prazo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abril/2027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D4789E9B-4E8C-D399-B3EC-E7BD87BE7CE9}"/>
              </a:ext>
            </a:extLst>
          </p:cNvPr>
          <p:cNvSpPr/>
          <p:nvPr/>
        </p:nvSpPr>
        <p:spPr>
          <a:xfrm>
            <a:off x="395782" y="4143928"/>
            <a:ext cx="6108925" cy="589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18047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lano de fundo do código binário do computador">
            <a:extLst>
              <a:ext uri="{FF2B5EF4-FFF2-40B4-BE49-F238E27FC236}">
                <a16:creationId xmlns:a16="http://schemas.microsoft.com/office/drawing/2014/main" id="{1182EBDE-44D2-5F57-00AA-A8C21812B41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4836054"/>
          </a:xfrm>
          <a:prstGeom prst="rect">
            <a:avLst/>
          </a:prstGeom>
        </p:spPr>
      </p:pic>
      <p:pic>
        <p:nvPicPr>
          <p:cNvPr id="6" name="Imagem 5" descr="Plano de fundo do código binário do computador">
            <a:extLst>
              <a:ext uri="{FF2B5EF4-FFF2-40B4-BE49-F238E27FC236}">
                <a16:creationId xmlns:a16="http://schemas.microsoft.com/office/drawing/2014/main" id="{F6F1DDBC-70A5-E987-1A49-0D2AEBCCA0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36053"/>
            <a:ext cx="6858000" cy="5069947"/>
          </a:xfrm>
          <a:prstGeom prst="rect">
            <a:avLst/>
          </a:prstGeom>
        </p:spPr>
      </p:pic>
      <p:sp>
        <p:nvSpPr>
          <p:cNvPr id="7" name="Retângulo 6">
            <a:extLst>
              <a:ext uri="{FF2B5EF4-FFF2-40B4-BE49-F238E27FC236}">
                <a16:creationId xmlns:a16="http://schemas.microsoft.com/office/drawing/2014/main" id="{4DC9F4ED-825C-86D4-0456-BF4F99D7D218}"/>
              </a:ext>
            </a:extLst>
          </p:cNvPr>
          <p:cNvSpPr/>
          <p:nvPr/>
        </p:nvSpPr>
        <p:spPr>
          <a:xfrm>
            <a:off x="0" y="0"/>
            <a:ext cx="6858000" cy="9906000"/>
          </a:xfrm>
          <a:prstGeom prst="rect">
            <a:avLst/>
          </a:prstGeom>
          <a:solidFill>
            <a:schemeClr val="accent6">
              <a:lumMod val="50000"/>
              <a:alpha val="69804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78BBD4D-D5D4-DA78-C75B-D202A69CEF8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59307" y="2678291"/>
            <a:ext cx="6237027" cy="2391656"/>
          </a:xfrm>
        </p:spPr>
        <p:txBody>
          <a:bodyPr>
            <a:normAutofit/>
          </a:bodyPr>
          <a:lstStyle/>
          <a:p>
            <a:r>
              <a:rPr lang="pt-BR" sz="3600" b="1">
                <a:solidFill>
                  <a:schemeClr val="bg1"/>
                </a:solidFill>
              </a:rPr>
              <a:t>INFRAESTRUTURA NACIONAL DE DADOS ABERTOS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D541274-AE07-F039-C02B-4B3516E1EC7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611002"/>
          </a:xfrm>
        </p:spPr>
        <p:txBody>
          <a:bodyPr>
            <a:normAutofit/>
          </a:bodyPr>
          <a:lstStyle/>
          <a:p>
            <a:r>
              <a:rPr lang="pt-BR" sz="2800" b="1">
                <a:solidFill>
                  <a:srgbClr val="FFC000"/>
                </a:solidFill>
              </a:rPr>
              <a:t>PLANO DE AÇÃO 2026 - 2027</a:t>
            </a:r>
          </a:p>
        </p:txBody>
      </p:sp>
    </p:spTree>
    <p:extLst>
      <p:ext uri="{BB962C8B-B14F-4D97-AF65-F5344CB8AC3E}">
        <p14:creationId xmlns:p14="http://schemas.microsoft.com/office/powerpoint/2010/main" val="31693615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EB3AEF-5A13-262B-83F1-4C9D21CC5D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lano de fundo do código binário do computador">
            <a:extLst>
              <a:ext uri="{FF2B5EF4-FFF2-40B4-BE49-F238E27FC236}">
                <a16:creationId xmlns:a16="http://schemas.microsoft.com/office/drawing/2014/main" id="{626391DD-FE17-4E7D-4F8A-55D1450611B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4836054"/>
          </a:xfrm>
          <a:prstGeom prst="rect">
            <a:avLst/>
          </a:prstGeom>
        </p:spPr>
      </p:pic>
      <p:pic>
        <p:nvPicPr>
          <p:cNvPr id="6" name="Imagem 5" descr="Plano de fundo do código binário do computador">
            <a:extLst>
              <a:ext uri="{FF2B5EF4-FFF2-40B4-BE49-F238E27FC236}">
                <a16:creationId xmlns:a16="http://schemas.microsoft.com/office/drawing/2014/main" id="{46E824B2-4720-34EE-E908-C36EC424778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836053"/>
            <a:ext cx="6858000" cy="5069947"/>
          </a:xfrm>
          <a:prstGeom prst="rect">
            <a:avLst/>
          </a:prstGeom>
        </p:spPr>
      </p:pic>
      <p:sp>
        <p:nvSpPr>
          <p:cNvPr id="4" name="Retângulo 3">
            <a:extLst>
              <a:ext uri="{FF2B5EF4-FFF2-40B4-BE49-F238E27FC236}">
                <a16:creationId xmlns:a16="http://schemas.microsoft.com/office/drawing/2014/main" id="{69F0502C-EA02-940B-01BB-929243E291DF}"/>
              </a:ext>
            </a:extLst>
          </p:cNvPr>
          <p:cNvSpPr/>
          <p:nvPr/>
        </p:nvSpPr>
        <p:spPr>
          <a:xfrm>
            <a:off x="0" y="0"/>
            <a:ext cx="6858000" cy="9905999"/>
          </a:xfrm>
          <a:prstGeom prst="rect">
            <a:avLst/>
          </a:prstGeom>
          <a:solidFill>
            <a:srgbClr val="333333">
              <a:alpha val="69804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>
            <a:extLst>
              <a:ext uri="{FF2B5EF4-FFF2-40B4-BE49-F238E27FC236}">
                <a16:creationId xmlns:a16="http://schemas.microsoft.com/office/drawing/2014/main" id="{EC4C235B-EAFB-82D0-925D-6D41F55B286B}"/>
              </a:ext>
            </a:extLst>
          </p:cNvPr>
          <p:cNvSpPr/>
          <p:nvPr/>
        </p:nvSpPr>
        <p:spPr>
          <a:xfrm>
            <a:off x="354843" y="368491"/>
            <a:ext cx="6100548" cy="904846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18C6429-C981-B0A4-2844-AB820FACE8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35673" y="648308"/>
            <a:ext cx="5786651" cy="402570"/>
          </a:xfrm>
        </p:spPr>
        <p:txBody>
          <a:bodyPr anchor="t">
            <a:normAutofit fontScale="90000"/>
          </a:bodyPr>
          <a:lstStyle/>
          <a:p>
            <a:r>
              <a:rPr lang="pt-BR" sz="1800" b="1">
                <a:solidFill>
                  <a:srgbClr val="004846"/>
                </a:solidFill>
              </a:rPr>
              <a:t>INFRAESTRUTURA NACIONAL DE DADOS ABERTOS (INDA)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8A4CBE6-0792-ACB8-8D58-0957722FF9F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 rot="16200000">
            <a:off x="-199733" y="2066099"/>
            <a:ext cx="1938994" cy="468177"/>
          </a:xfrm>
        </p:spPr>
        <p:txBody>
          <a:bodyPr>
            <a:normAutofit/>
          </a:bodyPr>
          <a:lstStyle/>
          <a:p>
            <a:r>
              <a:rPr lang="pt-BR" sz="1400" b="1">
                <a:solidFill>
                  <a:schemeClr val="bg1">
                    <a:lumMod val="50000"/>
                  </a:schemeClr>
                </a:solidFill>
              </a:rPr>
              <a:t>SOBRE A INDA</a:t>
            </a:r>
          </a:p>
        </p:txBody>
      </p:sp>
      <p:sp>
        <p:nvSpPr>
          <p:cNvPr id="9" name="Subtítulo 2">
            <a:extLst>
              <a:ext uri="{FF2B5EF4-FFF2-40B4-BE49-F238E27FC236}">
                <a16:creationId xmlns:a16="http://schemas.microsoft.com/office/drawing/2014/main" id="{DDB57592-8E82-FA71-A092-CDA843C669FF}"/>
              </a:ext>
            </a:extLst>
          </p:cNvPr>
          <p:cNvSpPr txBox="1">
            <a:spLocks/>
          </p:cNvSpPr>
          <p:nvPr/>
        </p:nvSpPr>
        <p:spPr>
          <a:xfrm rot="16200000">
            <a:off x="-620193" y="6885654"/>
            <a:ext cx="2779912" cy="468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>
                <a:solidFill>
                  <a:schemeClr val="bg1">
                    <a:lumMod val="50000"/>
                  </a:schemeClr>
                </a:solidFill>
              </a:rPr>
              <a:t>COMITÊ GESTOR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9E38B71C-9087-0E04-4FB3-63CBC8DB4973}"/>
              </a:ext>
            </a:extLst>
          </p:cNvPr>
          <p:cNvSpPr txBox="1"/>
          <p:nvPr/>
        </p:nvSpPr>
        <p:spPr>
          <a:xfrm>
            <a:off x="1003850" y="1330695"/>
            <a:ext cx="520588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/>
              <a:t>A Infraestrutura Nacional de Dados Abertos - INDA, prevista no art. 5º do Decreto 8.777, de 11 de maio de 2016, é o conjunto de padrões, normas, processos, ferramentas e orientações para a adequada disponibilização, disseminação e compartilhamento de dados e informações, em formato aberto, por órgãos e entidades da administração federal direta, autárquica e fundacional - e outros que a integrem - visando ao alcance da Política de Dados Abertos do Poder Executivo Federal. A INDA tem por finalidade implementar e promover o alcance dos objetivos estabelecidos pela Política de Dados Abertos do Poder Executivo Federal.</a:t>
            </a:r>
          </a:p>
        </p:txBody>
      </p:sp>
      <p:sp>
        <p:nvSpPr>
          <p:cNvPr id="11" name="Subtítulo 2">
            <a:extLst>
              <a:ext uri="{FF2B5EF4-FFF2-40B4-BE49-F238E27FC236}">
                <a16:creationId xmlns:a16="http://schemas.microsoft.com/office/drawing/2014/main" id="{ED5A9EB3-DE58-06EB-2499-40517E7C48E0}"/>
              </a:ext>
            </a:extLst>
          </p:cNvPr>
          <p:cNvSpPr txBox="1">
            <a:spLocks/>
          </p:cNvSpPr>
          <p:nvPr/>
        </p:nvSpPr>
        <p:spPr>
          <a:xfrm rot="16200000">
            <a:off x="-244286" y="4049646"/>
            <a:ext cx="2028101" cy="4681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6858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429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5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6858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3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287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3716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145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0574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4003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743200" indent="0" algn="ctr" defTabSz="685800" rtl="0" eaLnBrk="1" latinLnBrk="0" hangingPunct="1">
              <a:lnSpc>
                <a:spcPct val="90000"/>
              </a:lnSpc>
              <a:spcBef>
                <a:spcPts val="375"/>
              </a:spcBef>
              <a:buFont typeface="Arial" panose="020B0604020202020204" pitchFamily="34" charset="0"/>
              <a:buNone/>
              <a:defRPr sz="1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400" b="1">
                <a:solidFill>
                  <a:schemeClr val="bg1">
                    <a:lumMod val="50000"/>
                  </a:schemeClr>
                </a:solidFill>
              </a:rPr>
              <a:t> OBJETIVOS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B631E4F-3492-7936-CAB9-83231BAE5741}"/>
              </a:ext>
            </a:extLst>
          </p:cNvPr>
          <p:cNvSpPr txBox="1"/>
          <p:nvPr/>
        </p:nvSpPr>
        <p:spPr>
          <a:xfrm>
            <a:off x="1003850" y="3358795"/>
            <a:ext cx="520588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1200"/>
              <a:t>A Política de Dados Abertos do Poder Executivo federal tem como objetivos promover a publicação, em formato aberto, dos dados produzidos ou acumulados por órgãos e entidades da administração pública federal direta, autárquica e fundacional, quando não houver vedação expressa de acesso; aprimorar a cultura de transparência pública; facilitar o intercâmbio de dados entre órgãos, entidades e diferentes esferas da federação; fomentar o controle social, a pesquisa científica, a inovação, o desenvolvimento tecnológico e novos negócios; além de incentivar o compartilhamento de recursos de tecnologia da informação, evitando duplicidades e desperdícios, e promover a oferta integrada de serviços públicos digitais.</a:t>
            </a:r>
          </a:p>
        </p:txBody>
      </p:sp>
      <p:sp>
        <p:nvSpPr>
          <p:cNvPr id="13" name="CaixaDeTexto 12">
            <a:extLst>
              <a:ext uri="{FF2B5EF4-FFF2-40B4-BE49-F238E27FC236}">
                <a16:creationId xmlns:a16="http://schemas.microsoft.com/office/drawing/2014/main" id="{8221F47E-8F95-7F32-B87E-95E5E5A55CBC}"/>
              </a:ext>
            </a:extLst>
          </p:cNvPr>
          <p:cNvSpPr txBox="1"/>
          <p:nvPr/>
        </p:nvSpPr>
        <p:spPr>
          <a:xfrm>
            <a:off x="1003850" y="5479704"/>
            <a:ext cx="5205881" cy="360098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200"/>
              <a:t>I - Controladoria-Geral da União – coordenador (CGU);</a:t>
            </a:r>
          </a:p>
          <a:p>
            <a:r>
              <a:rPr lang="pt-BR" sz="1200"/>
              <a:t>II - Casa Civil da Presidência da República (CC-PR);</a:t>
            </a:r>
          </a:p>
          <a:p>
            <a:r>
              <a:rPr lang="pt-BR" sz="1200"/>
              <a:t>III - Ministério da Gestão e da Inovação em Serviços Públicos (MGI);</a:t>
            </a:r>
          </a:p>
          <a:p>
            <a:r>
              <a:rPr lang="pt-BR" sz="1200"/>
              <a:t>IV - Ministério da Ciência, Tecnologia e Inovação (MCTI);</a:t>
            </a:r>
          </a:p>
          <a:p>
            <a:r>
              <a:rPr lang="pt-BR" sz="1200"/>
              <a:t>V - Ministério da Educação (MEC);</a:t>
            </a:r>
          </a:p>
          <a:p>
            <a:pPr algn="just"/>
            <a:r>
              <a:rPr lang="pt-BR" sz="1200"/>
              <a:t>VI - Ministério da Justiça e Segurança Pública (MJSP;</a:t>
            </a:r>
          </a:p>
          <a:p>
            <a:r>
              <a:rPr lang="pt-BR" sz="1200"/>
              <a:t>VII - Ministério da Saúde (MS);</a:t>
            </a:r>
          </a:p>
          <a:p>
            <a:r>
              <a:rPr lang="pt-BR" sz="1200"/>
              <a:t>VIII - </a:t>
            </a:r>
            <a:r>
              <a:rPr lang="pt-BR" sz="1200">
                <a:ea typeface="+mn-lt"/>
                <a:cs typeface="+mn-lt"/>
              </a:rPr>
              <a:t>Ministério do Desenvolvimento e Assistência Social, Família e Combate à Fome (MDS);</a:t>
            </a:r>
            <a:endParaRPr lang="pt-BR" sz="1200"/>
          </a:p>
          <a:p>
            <a:r>
              <a:rPr lang="pt-BR" sz="1200"/>
              <a:t>IX - Instituto Brasileiro de Geografia e Estatística (IBGE);</a:t>
            </a:r>
          </a:p>
          <a:p>
            <a:r>
              <a:rPr lang="pt-BR" sz="1200"/>
              <a:t>X - Secretaria Geral da Presidência da República (SGPR)</a:t>
            </a:r>
          </a:p>
          <a:p>
            <a:r>
              <a:rPr lang="pt-BR" sz="1200" dirty="0"/>
              <a:t>XI - Open </a:t>
            </a:r>
            <a:r>
              <a:rPr lang="pt-BR" sz="1200" dirty="0" err="1"/>
              <a:t>Knowledge</a:t>
            </a:r>
            <a:r>
              <a:rPr lang="pt-BR" sz="1200" dirty="0"/>
              <a:t> Brasil (OKBR); </a:t>
            </a:r>
          </a:p>
          <a:p>
            <a:r>
              <a:rPr lang="pt-BR" sz="1200"/>
              <a:t>XII - Rede Nacional de Ensino e Pesquisa (RNP); </a:t>
            </a:r>
          </a:p>
          <a:p>
            <a:r>
              <a:rPr lang="pt-BR" sz="1200"/>
              <a:t>XIII - Instituto Igarapé; </a:t>
            </a:r>
          </a:p>
          <a:p>
            <a:r>
              <a:rPr lang="pt-BR" sz="1200" dirty="0"/>
              <a:t>XIV - Data </a:t>
            </a:r>
            <a:r>
              <a:rPr lang="pt-BR" sz="1200" dirty="0" err="1"/>
              <a:t>Privacy</a:t>
            </a:r>
            <a:r>
              <a:rPr lang="pt-BR" sz="1200" dirty="0"/>
              <a:t> Brasil; </a:t>
            </a:r>
          </a:p>
          <a:p>
            <a:r>
              <a:rPr lang="pt-BR" sz="1200" dirty="0"/>
              <a:t>XV - </a:t>
            </a:r>
            <a:r>
              <a:rPr lang="pt-BR" sz="1200" dirty="0">
                <a:ea typeface="+mn-lt"/>
                <a:cs typeface="+mn-lt"/>
              </a:rPr>
              <a:t>Grupo de pesquisa Observatório de Dados Abertos da Universidade </a:t>
            </a:r>
            <a:r>
              <a:rPr lang="pt-BR" sz="1200">
                <a:ea typeface="+mn-lt"/>
                <a:cs typeface="+mn-lt"/>
              </a:rPr>
              <a:t>Federal de Minas Gerais</a:t>
            </a:r>
            <a:r>
              <a:rPr lang="pt-BR" sz="1200"/>
              <a:t>; e </a:t>
            </a:r>
            <a:endParaRPr lang="pt-BR"/>
          </a:p>
          <a:p>
            <a:r>
              <a:rPr lang="pt-BR" sz="1200" dirty="0"/>
              <a:t>XVI - Grupo de Pesquisa </a:t>
            </a:r>
            <a:r>
              <a:rPr lang="pt-BR" sz="1200" dirty="0" err="1"/>
              <a:t>Colaboratório</a:t>
            </a:r>
            <a:r>
              <a:rPr lang="pt-BR" sz="1200" dirty="0"/>
              <a:t> de Desenvolvimento e Participação da Universidade de São Paulo (COLAB-USP).</a:t>
            </a:r>
          </a:p>
        </p:txBody>
      </p:sp>
    </p:spTree>
    <p:extLst>
      <p:ext uri="{BB962C8B-B14F-4D97-AF65-F5344CB8AC3E}">
        <p14:creationId xmlns:p14="http://schemas.microsoft.com/office/powerpoint/2010/main" val="26659215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C8696D-ADCE-206A-EEF4-193777E5191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lano de fundo do código binário do computador">
            <a:extLst>
              <a:ext uri="{FF2B5EF4-FFF2-40B4-BE49-F238E27FC236}">
                <a16:creationId xmlns:a16="http://schemas.microsoft.com/office/drawing/2014/main" id="{2F8EAC58-DE96-8A09-FD9E-F5D9317F701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0" b="38477"/>
          <a:stretch>
            <a:fillRect/>
          </a:stretch>
        </p:blipFill>
        <p:spPr>
          <a:xfrm>
            <a:off x="0" y="0"/>
            <a:ext cx="6858000" cy="1917093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DADC0116-583D-E03C-B6CF-C8B8563F70E6}"/>
              </a:ext>
            </a:extLst>
          </p:cNvPr>
          <p:cNvSpPr/>
          <p:nvPr/>
        </p:nvSpPr>
        <p:spPr>
          <a:xfrm>
            <a:off x="395783" y="2207442"/>
            <a:ext cx="6108925" cy="7468219"/>
          </a:xfrm>
          <a:prstGeom prst="rect">
            <a:avLst/>
          </a:prstGeom>
          <a:solidFill>
            <a:srgbClr val="0048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F92983A-0AEC-5D70-31F0-279F17D09423}"/>
              </a:ext>
            </a:extLst>
          </p:cNvPr>
          <p:cNvSpPr/>
          <p:nvPr/>
        </p:nvSpPr>
        <p:spPr>
          <a:xfrm>
            <a:off x="395783" y="2207442"/>
            <a:ext cx="6149865" cy="7409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7E6AEE75-4A1C-642A-B91A-5AAF0D589B37}"/>
              </a:ext>
            </a:extLst>
          </p:cNvPr>
          <p:cNvSpPr txBox="1"/>
          <p:nvPr/>
        </p:nvSpPr>
        <p:spPr>
          <a:xfrm>
            <a:off x="353292" y="1972542"/>
            <a:ext cx="6151417" cy="787908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sz="1200" dirty="0"/>
              <a:t>Nas últimas décadas, o Brasil tem consolidado políticas e iniciativas voltadas ao fortalecimento da transparência pública, da participação social e da inovação no setor público. Esse processo tem sido impulsionado pela ampliação do acesso à informação e pela promoção da abertura de dados governamentais, elementos essenciais para o aprimoramento da gestão pública e para o fortalecimento do controle social.</a:t>
            </a:r>
          </a:p>
          <a:p>
            <a:pPr algn="just"/>
            <a:endParaRPr lang="pt-BR" sz="1200" dirty="0"/>
          </a:p>
          <a:p>
            <a:pPr algn="just"/>
            <a:r>
              <a:rPr lang="pt-BR" sz="1200" dirty="0"/>
              <a:t>Nesse contexto, a disponibilização de dados governamentais em formato aberto consolidou-se como instrumento estratégico para ampliar a transparência, estimular a inovação e promover o uso de informações públicas pela sociedade, pelo setor produtivo e pela própria administração pública. </a:t>
            </a:r>
          </a:p>
          <a:p>
            <a:pPr algn="just"/>
            <a:endParaRPr lang="pt-BR" sz="1200" dirty="0"/>
          </a:p>
          <a:p>
            <a:pPr algn="just"/>
            <a:r>
              <a:rPr lang="pt-BR" sz="1200" dirty="0"/>
              <a:t>A Política de Dados Abertos do Poder Executivo Federal foi instituída pelo Decreto nº 8.777/2016, que estabeleceu diretrizes para a abertura e gestão de dados governamentais. Posteriormente, com a edição do Decreto nº 9.903/2019, a coordenação dessa política passou a ser exercida pela Controladoria-Geral da União (CGU), por meio da Infraestrutura Nacional de Dados Abertos (INDA).</a:t>
            </a:r>
          </a:p>
          <a:p>
            <a:pPr algn="just"/>
            <a:endParaRPr lang="pt-BR" sz="1200" dirty="0"/>
          </a:p>
          <a:p>
            <a:pPr algn="just"/>
            <a:r>
              <a:rPr lang="pt-BR" sz="1200" dirty="0"/>
              <a:t>A CGU é responsável pela articulação institucional e pelo desenvolvimento dos principais instrumentos relacionados a dados abertos no âmbito do Poder Executivo Federal, incluindo o Portal Brasileiro de Dados Abertos (dados.gov). A INDA, por sua vez, tem como objetivo facilitar o acesso e ampliar o uso dos dados produzidos ou custodiados pelo Poder Executivo Federal, promovendo sua disponibilização em formatos abertos, estruturados e interoperáveis. Além disso, busca estabelecer padrões técnicos, disseminar boas práticas e apoiar a implementação da Política de Dados Abertos, contribuindo para o fortalecimento da transparência, da inovação e da eficiência na gestão pública.</a:t>
            </a:r>
          </a:p>
          <a:p>
            <a:pPr algn="just"/>
            <a:endParaRPr lang="pt-BR" sz="1200" dirty="0"/>
          </a:p>
          <a:p>
            <a:pPr algn="just"/>
            <a:r>
              <a:rPr lang="pt-BR" sz="1200" dirty="0"/>
              <a:t>Para o período de junho de 2026 a junho de 2027, a INDA elaborou novo do Plano de Ação com eixos temáticos prioritários voltados para o fomento ao </a:t>
            </a:r>
            <a:r>
              <a:rPr lang="pt-BR" sz="1200" dirty="0" err="1"/>
              <a:t>reúso</a:t>
            </a:r>
            <a:r>
              <a:rPr lang="pt-BR" sz="1200" dirty="0"/>
              <a:t> de dados abertos e o letramento em dados abertos. O primeiro eixo busca estimular o uso efetivo dos dados públicos disponibilizados, incentivando sua aplicação na formulação e avaliação de políticas públicas, no desenvolvimento de soluções inovadoras, na produção de conhecimento e no fortalecimento do controle social. O segundo eixo tem como objetivo ampliar as capacidades institucionais e sociais para a compreensão, interpretação e utilização de dados abertos, por meio de ações de capacitação, disseminação de boas práticas e promoção da cultura de dados no setor público e na sociedade.</a:t>
            </a:r>
          </a:p>
          <a:p>
            <a:pPr algn="just"/>
            <a:endParaRPr lang="pt-BR" sz="1200" dirty="0"/>
          </a:p>
          <a:p>
            <a:pPr algn="just"/>
            <a:r>
              <a:rPr lang="pt-BR" sz="1200" dirty="0"/>
              <a:t>Por fim, convém destacar que as ações da INDA também buscarão o contínuo alinhamento com os esforços de governança de dados do Governo Federal, liderados pelo Ministério da Gestão e da Inovação em Serviços Públicos, por meio do Comitê Central de Governança de Dados.</a:t>
            </a:r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1820A21C-E1BE-23F4-A78F-9BABE6CCFD80}"/>
              </a:ext>
            </a:extLst>
          </p:cNvPr>
          <p:cNvSpPr/>
          <p:nvPr/>
        </p:nvSpPr>
        <p:spPr>
          <a:xfrm>
            <a:off x="-1" y="0"/>
            <a:ext cx="6858000" cy="1917093"/>
          </a:xfrm>
          <a:prstGeom prst="rect">
            <a:avLst/>
          </a:prstGeom>
          <a:solidFill>
            <a:srgbClr val="333333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3F8B67CD-DAE5-2EB2-B1C8-0752405CECCC}"/>
              </a:ext>
            </a:extLst>
          </p:cNvPr>
          <p:cNvSpPr txBox="1">
            <a:spLocks/>
          </p:cNvSpPr>
          <p:nvPr/>
        </p:nvSpPr>
        <p:spPr>
          <a:xfrm>
            <a:off x="238835" y="573205"/>
            <a:ext cx="6237027" cy="10235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0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INTRODUÇÃO</a:t>
            </a:r>
          </a:p>
        </p:txBody>
      </p:sp>
    </p:spTree>
    <p:extLst>
      <p:ext uri="{BB962C8B-B14F-4D97-AF65-F5344CB8AC3E}">
        <p14:creationId xmlns:p14="http://schemas.microsoft.com/office/powerpoint/2010/main" val="14626289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CD05B85-882C-F1A7-4A9E-23A6D0469D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m 2" descr="Plano de fundo do código binário do computador">
            <a:extLst>
              <a:ext uri="{FF2B5EF4-FFF2-40B4-BE49-F238E27FC236}">
                <a16:creationId xmlns:a16="http://schemas.microsoft.com/office/drawing/2014/main" id="{E1495CD3-5266-E3E9-820C-5794A6169DF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0" b="38477"/>
          <a:stretch>
            <a:fillRect/>
          </a:stretch>
        </p:blipFill>
        <p:spPr>
          <a:xfrm>
            <a:off x="0" y="0"/>
            <a:ext cx="6858000" cy="1917093"/>
          </a:xfrm>
          <a:prstGeom prst="rect">
            <a:avLst/>
          </a:prstGeom>
        </p:spPr>
      </p:pic>
      <p:sp>
        <p:nvSpPr>
          <p:cNvPr id="9" name="Retângulo 8">
            <a:extLst>
              <a:ext uri="{FF2B5EF4-FFF2-40B4-BE49-F238E27FC236}">
                <a16:creationId xmlns:a16="http://schemas.microsoft.com/office/drawing/2014/main" id="{E69832BD-1B63-6FF6-F686-A619B1791F22}"/>
              </a:ext>
            </a:extLst>
          </p:cNvPr>
          <p:cNvSpPr/>
          <p:nvPr/>
        </p:nvSpPr>
        <p:spPr>
          <a:xfrm>
            <a:off x="395783" y="2207442"/>
            <a:ext cx="6108925" cy="7468219"/>
          </a:xfrm>
          <a:prstGeom prst="rect">
            <a:avLst/>
          </a:prstGeom>
          <a:solidFill>
            <a:srgbClr val="0048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C6EBD4D9-3913-6062-9B33-0B182B668E8B}"/>
              </a:ext>
            </a:extLst>
          </p:cNvPr>
          <p:cNvSpPr/>
          <p:nvPr/>
        </p:nvSpPr>
        <p:spPr>
          <a:xfrm>
            <a:off x="395783" y="2207442"/>
            <a:ext cx="6149865" cy="7409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6FD3D16-64A4-DBAC-A94E-CEB542FD9125}"/>
              </a:ext>
            </a:extLst>
          </p:cNvPr>
          <p:cNvSpPr txBox="1"/>
          <p:nvPr/>
        </p:nvSpPr>
        <p:spPr>
          <a:xfrm>
            <a:off x="353291" y="2075916"/>
            <a:ext cx="6151417" cy="4832092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i="1"/>
              <a:t>Este plano de ação traz ações priorizadas pelo Comitê Gestor da Infraestrutura Nacional de Dados Abertos (CGINDA) para o período entre junho de 2026 e junho de 2027</a:t>
            </a:r>
          </a:p>
          <a:p>
            <a:endParaRPr lang="pt-BR" sz="1400" b="1"/>
          </a:p>
          <a:p>
            <a:endParaRPr lang="pt-BR" sz="1400" b="1"/>
          </a:p>
          <a:p>
            <a:r>
              <a:rPr lang="pt-BR" sz="1400" b="1"/>
              <a:t>Objetivo Geral:</a:t>
            </a:r>
            <a:endParaRPr lang="pt-BR" sz="1400"/>
          </a:p>
          <a:p>
            <a:pPr algn="just"/>
            <a:r>
              <a:rPr lang="pt-BR" sz="1400"/>
              <a:t>Fortalecer o ecossistema de dados abertos no Brasil por meio da melhoria da qualidade e interoperabilidade dos dados públicos, aumento da oferta de dados estratégicos, ampliação da infraestrutura de acesso e incentivos ao </a:t>
            </a:r>
            <a:r>
              <a:rPr lang="pt-BR" sz="1400" err="1"/>
              <a:t>reúso</a:t>
            </a:r>
            <a:r>
              <a:rPr lang="pt-BR" sz="1400"/>
              <a:t> de dados pela sociedade e pelo setor público.</a:t>
            </a:r>
          </a:p>
          <a:p>
            <a:endParaRPr lang="pt-BR" sz="1400"/>
          </a:p>
          <a:p>
            <a:r>
              <a:rPr lang="pt-BR" sz="1400" b="1"/>
              <a:t>Objetivo estratégico - Eixo 1: Fomento ao </a:t>
            </a:r>
            <a:r>
              <a:rPr lang="pt-BR" sz="1400" b="1" err="1"/>
              <a:t>Reúso</a:t>
            </a:r>
            <a:r>
              <a:rPr lang="pt-BR" sz="1400" b="1"/>
              <a:t> de Dados Abertos</a:t>
            </a:r>
            <a:endParaRPr lang="pt-BR" sz="1400"/>
          </a:p>
          <a:p>
            <a:pPr algn="just"/>
            <a:r>
              <a:rPr lang="pt-BR" sz="1400"/>
              <a:t>Facilitar o acesso a recursos de dados de alta a qualidade, promover o conhecimento sobre o tema e criar incentivos para o </a:t>
            </a:r>
            <a:r>
              <a:rPr lang="pt-BR" sz="1400" err="1"/>
              <a:t>reúso</a:t>
            </a:r>
            <a:r>
              <a:rPr lang="pt-BR" sz="1400"/>
              <a:t> de dados públicos.</a:t>
            </a:r>
          </a:p>
          <a:p>
            <a:pPr algn="just"/>
            <a:endParaRPr lang="pt-BR" sz="1400" b="1"/>
          </a:p>
          <a:p>
            <a:pPr algn="just"/>
            <a:r>
              <a:rPr lang="pt-BR" sz="1400" b="1"/>
              <a:t>Objetivo estratégico - Eixo 2: Letramento em Dados Abertos</a:t>
            </a:r>
            <a:endParaRPr lang="pt-BR" sz="1400"/>
          </a:p>
          <a:p>
            <a:pPr algn="just"/>
            <a:r>
              <a:rPr lang="pt-BR" sz="1400"/>
              <a:t>Desenvolver competências em dados abertos na administração pública e na sociedade para ampliar a geração de valor e construção de soluções a partir de dados abertos.</a:t>
            </a:r>
          </a:p>
          <a:p>
            <a:pPr algn="just"/>
            <a:endParaRPr lang="pt-BR" sz="1400"/>
          </a:p>
          <a:p>
            <a:pPr algn="just"/>
            <a:endParaRPr lang="pt-BR" sz="1400"/>
          </a:p>
        </p:txBody>
      </p:sp>
      <p:sp>
        <p:nvSpPr>
          <p:cNvPr id="2" name="Retângulo 1">
            <a:extLst>
              <a:ext uri="{FF2B5EF4-FFF2-40B4-BE49-F238E27FC236}">
                <a16:creationId xmlns:a16="http://schemas.microsoft.com/office/drawing/2014/main" id="{80B168CA-CD85-C453-4577-7EDEA0C357F2}"/>
              </a:ext>
            </a:extLst>
          </p:cNvPr>
          <p:cNvSpPr/>
          <p:nvPr/>
        </p:nvSpPr>
        <p:spPr>
          <a:xfrm>
            <a:off x="-1" y="0"/>
            <a:ext cx="6858000" cy="1917093"/>
          </a:xfrm>
          <a:prstGeom prst="rect">
            <a:avLst/>
          </a:prstGeom>
          <a:solidFill>
            <a:srgbClr val="333333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4" name="Título 1">
            <a:extLst>
              <a:ext uri="{FF2B5EF4-FFF2-40B4-BE49-F238E27FC236}">
                <a16:creationId xmlns:a16="http://schemas.microsoft.com/office/drawing/2014/main" id="{A396BB74-800D-72E0-F060-DED71BB70302}"/>
              </a:ext>
            </a:extLst>
          </p:cNvPr>
          <p:cNvSpPr txBox="1">
            <a:spLocks/>
          </p:cNvSpPr>
          <p:nvPr/>
        </p:nvSpPr>
        <p:spPr>
          <a:xfrm>
            <a:off x="238835" y="573205"/>
            <a:ext cx="6237027" cy="1023583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0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SOBRE O PLANO</a:t>
            </a:r>
          </a:p>
        </p:txBody>
      </p:sp>
    </p:spTree>
    <p:extLst>
      <p:ext uri="{BB962C8B-B14F-4D97-AF65-F5344CB8AC3E}">
        <p14:creationId xmlns:p14="http://schemas.microsoft.com/office/powerpoint/2010/main" val="322966884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E4ED91-7632-10F5-32D3-AD834D78D8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F580ADB0-2C39-1663-8B94-23E8C5C45AE1}"/>
              </a:ext>
            </a:extLst>
          </p:cNvPr>
          <p:cNvSpPr/>
          <p:nvPr/>
        </p:nvSpPr>
        <p:spPr>
          <a:xfrm>
            <a:off x="395783" y="9616722"/>
            <a:ext cx="6108925" cy="58939"/>
          </a:xfrm>
          <a:prstGeom prst="rect">
            <a:avLst/>
          </a:prstGeom>
          <a:solidFill>
            <a:srgbClr val="0048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F71C0878-BE96-2461-924D-B63223E8A44A}"/>
              </a:ext>
            </a:extLst>
          </p:cNvPr>
          <p:cNvSpPr/>
          <p:nvPr/>
        </p:nvSpPr>
        <p:spPr>
          <a:xfrm>
            <a:off x="395783" y="2207442"/>
            <a:ext cx="6149865" cy="7409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42B5B5F0-E28A-113A-9E8D-A0D06B39227A}"/>
              </a:ext>
            </a:extLst>
          </p:cNvPr>
          <p:cNvSpPr txBox="1"/>
          <p:nvPr/>
        </p:nvSpPr>
        <p:spPr>
          <a:xfrm>
            <a:off x="353291" y="2075916"/>
            <a:ext cx="6151417" cy="361637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Ação 1 – Eixo Fomento ao </a:t>
            </a:r>
            <a:r>
              <a:rPr lang="pt-BR" sz="1400" b="1" err="1">
                <a:solidFill>
                  <a:schemeClr val="accent3">
                    <a:lumMod val="75000"/>
                  </a:schemeClr>
                </a:solidFill>
              </a:rPr>
              <a:t>Reúso</a:t>
            </a:r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 de Dados</a:t>
            </a:r>
          </a:p>
          <a:p>
            <a:r>
              <a:rPr lang="pt-BR" sz="1400" b="1"/>
              <a:t>APRIMORAMENTO DA QUALIDADE DOS DADOS DE CONTRATAÇÕES PÚBLICAS</a:t>
            </a:r>
            <a:endParaRPr lang="pt-BR" sz="1400"/>
          </a:p>
          <a:p>
            <a:pPr algn="just">
              <a:spcBef>
                <a:spcPts val="600"/>
              </a:spcBef>
            </a:pPr>
            <a:r>
              <a:rPr lang="pt-BR" sz="1400"/>
              <a:t>A ação visa contribuir para a governança de dados de contratações públicas, a melhoria da qualidade de dados e consequente aumento do </a:t>
            </a:r>
            <a:r>
              <a:rPr lang="pt-BR" sz="1400" err="1"/>
              <a:t>reúso</a:t>
            </a:r>
            <a:r>
              <a:rPr lang="pt-BR" sz="1400"/>
              <a:t> de dados do Portal Nacional de Contratações Públicas. Para isso, o </a:t>
            </a:r>
            <a:r>
              <a:rPr lang="pt-BR" sz="1400" err="1"/>
              <a:t>Colaboratório</a:t>
            </a:r>
            <a:r>
              <a:rPr lang="pt-BR" sz="1400"/>
              <a:t> da USP e a Transparência Brasil realizarão, em uma primeira fase, um mapeamento do Compras.gov e PNPC para indicar melhorias na estrutura dos campos importados pelo PNCP, e definir uma estrutura mínima de dados coletados em sistemas de compras. O documento será analisado pela equipe do MGI. Também será promovido um diálogo com entes que utilizam outros sistemas de compras para promoção de adequações a nível nacional. </a:t>
            </a:r>
          </a:p>
          <a:p>
            <a:r>
              <a:rPr lang="pt-BR" sz="1400" b="1"/>
              <a:t>Produto principal: </a:t>
            </a:r>
            <a:r>
              <a:rPr lang="pt-BR" sz="1400"/>
              <a:t>Relatório com sugestões para melhoria dos dados</a:t>
            </a:r>
          </a:p>
          <a:p>
            <a:r>
              <a:rPr lang="pt-BR" sz="1400" b="1"/>
              <a:t>Organização coordenadora: </a:t>
            </a:r>
            <a:r>
              <a:rPr lang="pt-BR" sz="1400"/>
              <a:t>Colab-USP</a:t>
            </a:r>
          </a:p>
          <a:p>
            <a:r>
              <a:rPr lang="pt-BR" sz="1400" b="1"/>
              <a:t>Colaboradores</a:t>
            </a:r>
            <a:r>
              <a:rPr lang="pt-BR" sz="1400"/>
              <a:t>: Transparência Brasil, MGI</a:t>
            </a:r>
          </a:p>
          <a:p>
            <a:r>
              <a:rPr lang="pt-BR" sz="1400" b="1"/>
              <a:t>Prazo</a:t>
            </a:r>
            <a:r>
              <a:rPr lang="pt-BR" sz="1400"/>
              <a:t>: maio/2027</a:t>
            </a:r>
          </a:p>
        </p:txBody>
      </p:sp>
      <p:pic>
        <p:nvPicPr>
          <p:cNvPr id="8" name="Imagem 7" descr="Plano de fundo do código binário do computador">
            <a:extLst>
              <a:ext uri="{FF2B5EF4-FFF2-40B4-BE49-F238E27FC236}">
                <a16:creationId xmlns:a16="http://schemas.microsoft.com/office/drawing/2014/main" id="{E3A33119-7C6B-940D-1348-71A96F1F79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0" b="38477"/>
          <a:stretch>
            <a:fillRect/>
          </a:stretch>
        </p:blipFill>
        <p:spPr>
          <a:xfrm>
            <a:off x="0" y="0"/>
            <a:ext cx="6858000" cy="1917093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965BEC83-B3B5-5E94-39F0-19051520EB1F}"/>
              </a:ext>
            </a:extLst>
          </p:cNvPr>
          <p:cNvSpPr/>
          <p:nvPr/>
        </p:nvSpPr>
        <p:spPr>
          <a:xfrm>
            <a:off x="-1" y="0"/>
            <a:ext cx="6858000" cy="1917093"/>
          </a:xfrm>
          <a:prstGeom prst="rect">
            <a:avLst/>
          </a:prstGeom>
          <a:solidFill>
            <a:srgbClr val="333333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FF3A2EFD-2B02-6351-1BB0-12761CB44169}"/>
              </a:ext>
            </a:extLst>
          </p:cNvPr>
          <p:cNvSpPr txBox="1">
            <a:spLocks/>
          </p:cNvSpPr>
          <p:nvPr/>
        </p:nvSpPr>
        <p:spPr>
          <a:xfrm>
            <a:off x="238835" y="573205"/>
            <a:ext cx="6237027" cy="1023583"/>
          </a:xfrm>
          <a:prstGeom prst="rect">
            <a:avLst/>
          </a:prstGeom>
        </p:spPr>
        <p:txBody>
          <a:bodyPr>
            <a:normAutofit fontScale="700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60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PLANO DE AÇÃO</a:t>
            </a:r>
          </a:p>
          <a:p>
            <a:r>
              <a:rPr lang="pt-BR" sz="60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INDA 2026-2027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76D60820-BF29-AD0A-3696-47FF96F0FDE7}"/>
              </a:ext>
            </a:extLst>
          </p:cNvPr>
          <p:cNvSpPr txBox="1"/>
          <p:nvPr/>
        </p:nvSpPr>
        <p:spPr>
          <a:xfrm>
            <a:off x="353291" y="6277206"/>
            <a:ext cx="6151417" cy="275460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just"/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Ação 2 – Eixo Fomento ao </a:t>
            </a:r>
            <a:r>
              <a:rPr lang="pt-BR" sz="1400" b="1" err="1">
                <a:solidFill>
                  <a:schemeClr val="accent3">
                    <a:lumMod val="75000"/>
                  </a:schemeClr>
                </a:solidFill>
              </a:rPr>
              <a:t>Reúso</a:t>
            </a:r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 de Dados</a:t>
            </a:r>
            <a:endParaRPr lang="pt-BR">
              <a:solidFill>
                <a:schemeClr val="accent3">
                  <a:lumMod val="75000"/>
                </a:schemeClr>
              </a:solidFill>
            </a:endParaRPr>
          </a:p>
          <a:p>
            <a:pPr algn="just"/>
            <a:r>
              <a:rPr lang="pt-BR" sz="1400" b="1"/>
              <a:t>ESPAÇO DE DIÁLOGO SOBRE GOVERNANÇA E INTEROPERABILIDADE DE PORTAIS DE TRANSPARÊNCIA DE ENTES FEDERATIVOS</a:t>
            </a:r>
          </a:p>
          <a:p>
            <a:pPr algn="just">
              <a:spcBef>
                <a:spcPts val="600"/>
              </a:spcBef>
            </a:pPr>
            <a:r>
              <a:rPr lang="pt-BR" sz="1400"/>
              <a:t>Desenvolver espaços e criar oportunidades para a discussão sobre padrões necessários para promoção da interoperabilidade de dados em portais de transparência. A ação facilitará a integração de dados destes portais, facilitando o entendimento sobre o fluxo de recursos entre os entes federativos.</a:t>
            </a:r>
          </a:p>
          <a:p>
            <a:r>
              <a:rPr lang="pt-BR" sz="1400" b="1"/>
              <a:t>Produto principal: </a:t>
            </a:r>
            <a:r>
              <a:rPr lang="pt-BR" sz="1400"/>
              <a:t>Relatório com pontos críticos do diálogo</a:t>
            </a:r>
          </a:p>
          <a:p>
            <a:r>
              <a:rPr lang="pt-BR" sz="1400" b="1"/>
              <a:t>Organização coordenadora: </a:t>
            </a:r>
            <a:r>
              <a:rPr lang="pt-BR" sz="1400"/>
              <a:t>Colab-USP</a:t>
            </a:r>
          </a:p>
          <a:p>
            <a:r>
              <a:rPr lang="pt-BR" sz="1400" b="1"/>
              <a:t>Colaboradores</a:t>
            </a:r>
            <a:r>
              <a:rPr lang="pt-BR" sz="1400"/>
              <a:t>: Transparência Brasil</a:t>
            </a:r>
          </a:p>
          <a:p>
            <a:r>
              <a:rPr lang="pt-BR" sz="1400" b="1"/>
              <a:t>Prazo</a:t>
            </a:r>
            <a:r>
              <a:rPr lang="pt-BR" sz="1400"/>
              <a:t>: maio/2027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F7A61BF0-FB05-50CC-2662-BF44E13BBE97}"/>
              </a:ext>
            </a:extLst>
          </p:cNvPr>
          <p:cNvSpPr/>
          <p:nvPr/>
        </p:nvSpPr>
        <p:spPr>
          <a:xfrm>
            <a:off x="395783" y="5912082"/>
            <a:ext cx="6108925" cy="589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245577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B7B2B74-DD8F-0379-57F5-FFAE655C336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FA739404-0680-4351-B1D1-7388E181F5CF}"/>
              </a:ext>
            </a:extLst>
          </p:cNvPr>
          <p:cNvSpPr/>
          <p:nvPr/>
        </p:nvSpPr>
        <p:spPr>
          <a:xfrm>
            <a:off x="437728" y="8823090"/>
            <a:ext cx="6108925" cy="58939"/>
          </a:xfrm>
          <a:prstGeom prst="rect">
            <a:avLst/>
          </a:prstGeom>
          <a:solidFill>
            <a:srgbClr val="0048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A624435F-942E-58E1-CE62-1051997E3F25}"/>
              </a:ext>
            </a:extLst>
          </p:cNvPr>
          <p:cNvSpPr/>
          <p:nvPr/>
        </p:nvSpPr>
        <p:spPr>
          <a:xfrm>
            <a:off x="311346" y="1245888"/>
            <a:ext cx="6149865" cy="740928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931FD4D8-7679-A1D4-A58F-10D91F71F42C}"/>
              </a:ext>
            </a:extLst>
          </p:cNvPr>
          <p:cNvSpPr txBox="1"/>
          <p:nvPr/>
        </p:nvSpPr>
        <p:spPr>
          <a:xfrm>
            <a:off x="353291" y="1257324"/>
            <a:ext cx="6151417" cy="318548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1" dirty="0">
                <a:solidFill>
                  <a:schemeClr val="accent3">
                    <a:lumMod val="75000"/>
                  </a:schemeClr>
                </a:solidFill>
              </a:rPr>
              <a:t>Ação 3 – Eixo Fomento ao </a:t>
            </a:r>
            <a:r>
              <a:rPr lang="pt-BR" sz="1400" b="1" dirty="0" err="1">
                <a:solidFill>
                  <a:schemeClr val="accent3">
                    <a:lumMod val="75000"/>
                  </a:schemeClr>
                </a:solidFill>
              </a:rPr>
              <a:t>Reúso</a:t>
            </a:r>
            <a:r>
              <a:rPr lang="pt-BR" sz="1400" b="1" dirty="0">
                <a:solidFill>
                  <a:schemeClr val="accent3">
                    <a:lumMod val="75000"/>
                  </a:schemeClr>
                </a:solidFill>
              </a:rPr>
              <a:t> de Dados</a:t>
            </a:r>
          </a:p>
          <a:p>
            <a:r>
              <a:rPr lang="pt-BR" sz="1400" b="1"/>
              <a:t>DIVULGAÇÃO DE CATÁLOGO DE APIs DE DADOS ABERTOS</a:t>
            </a:r>
          </a:p>
          <a:p>
            <a:pPr algn="just">
              <a:spcBef>
                <a:spcPts val="600"/>
              </a:spcBef>
            </a:pPr>
            <a:r>
              <a:rPr lang="pt-BR" sz="1400" dirty="0"/>
              <a:t>O Catálogo de APIs de Dados Abertos é uma iniciativa acadêmica, lançada em agosto de 2025 pelo grupo de pesquisa Observatório de Dados Abertos (UFMG), que centraliza informações sobre o funcionamento das APIs de órgãos federais, seus </a:t>
            </a:r>
            <a:r>
              <a:rPr lang="pt-BR" sz="1400" i="1" dirty="0" err="1"/>
              <a:t>endpoints</a:t>
            </a:r>
            <a:r>
              <a:rPr lang="pt-BR" sz="1400" dirty="0"/>
              <a:t> e parâmetros, viabilizando a coleta e o </a:t>
            </a:r>
            <a:r>
              <a:rPr lang="pt-BR" sz="1400" dirty="0" err="1"/>
              <a:t>reúso</a:t>
            </a:r>
            <a:r>
              <a:rPr lang="pt-BR" sz="1400" dirty="0"/>
              <a:t> dos dados abertos pela sociedade. A ação visa divulgar e promover diálogos sobre essas fontes de dados, para sua manutenção e padronização, bem como fomentar a inovação e a ciência cidadã.</a:t>
            </a:r>
          </a:p>
          <a:p>
            <a:r>
              <a:rPr lang="pt-BR" sz="1400" b="1"/>
              <a:t>Produto principal: </a:t>
            </a:r>
            <a:r>
              <a:rPr lang="pt-BR" sz="1400"/>
              <a:t>Ações de divulgação do catálogo</a:t>
            </a:r>
          </a:p>
          <a:p>
            <a:r>
              <a:rPr lang="pt-BR" sz="1400" b="1" dirty="0"/>
              <a:t>Organização coordenadora: </a:t>
            </a:r>
            <a:r>
              <a:rPr lang="pt-BR" sz="1400" dirty="0"/>
              <a:t>Grupo de </a:t>
            </a:r>
            <a:r>
              <a:rPr lang="pt-BR" sz="1400"/>
              <a:t>Pesquisa</a:t>
            </a:r>
            <a:r>
              <a:rPr lang="pt-BR" sz="1400" b="1"/>
              <a:t> </a:t>
            </a:r>
            <a:r>
              <a:rPr lang="pt-BR" sz="1400" dirty="0"/>
              <a:t>Observatório de Dados Abertos - UFMG</a:t>
            </a:r>
          </a:p>
          <a:p>
            <a:r>
              <a:rPr lang="pt-BR" sz="1400" b="1" dirty="0"/>
              <a:t>Colaboradores</a:t>
            </a:r>
            <a:r>
              <a:rPr lang="pt-BR" sz="1400" dirty="0"/>
              <a:t>: Open </a:t>
            </a:r>
            <a:r>
              <a:rPr lang="pt-BR" sz="1400" dirty="0" err="1"/>
              <a:t>Knowledge</a:t>
            </a:r>
            <a:r>
              <a:rPr lang="pt-BR" sz="1400" dirty="0"/>
              <a:t> Brasil e Controladoria-Geral da União</a:t>
            </a:r>
          </a:p>
          <a:p>
            <a:r>
              <a:rPr lang="pt-BR" sz="1400" b="1"/>
              <a:t>Prazo</a:t>
            </a:r>
            <a:r>
              <a:rPr lang="pt-BR" sz="1400"/>
              <a:t>: junho/2027</a:t>
            </a:r>
            <a:r>
              <a:rPr lang="pt-BR" sz="1100" dirty="0"/>
              <a:t> </a:t>
            </a:r>
          </a:p>
        </p:txBody>
      </p:sp>
      <p:pic>
        <p:nvPicPr>
          <p:cNvPr id="8" name="Imagem 7" descr="Plano de fundo do código binário do computador">
            <a:extLst>
              <a:ext uri="{FF2B5EF4-FFF2-40B4-BE49-F238E27FC236}">
                <a16:creationId xmlns:a16="http://schemas.microsoft.com/office/drawing/2014/main" id="{8AD463FA-6B83-287F-58F5-24EE966395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0" b="38477"/>
          <a:stretch>
            <a:fillRect/>
          </a:stretch>
        </p:blipFill>
        <p:spPr>
          <a:xfrm>
            <a:off x="0" y="1"/>
            <a:ext cx="6858000" cy="951138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14440BCC-9DB7-146C-6ECC-6584D7F1F5E7}"/>
              </a:ext>
            </a:extLst>
          </p:cNvPr>
          <p:cNvSpPr/>
          <p:nvPr/>
        </p:nvSpPr>
        <p:spPr>
          <a:xfrm>
            <a:off x="-1" y="1"/>
            <a:ext cx="6858000" cy="951138"/>
          </a:xfrm>
          <a:prstGeom prst="rect">
            <a:avLst/>
          </a:prstGeom>
          <a:solidFill>
            <a:srgbClr val="333333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A5FE2C0-BC75-9E34-38B6-BAA799328450}"/>
              </a:ext>
            </a:extLst>
          </p:cNvPr>
          <p:cNvSpPr txBox="1">
            <a:spLocks/>
          </p:cNvSpPr>
          <p:nvPr/>
        </p:nvSpPr>
        <p:spPr>
          <a:xfrm>
            <a:off x="238835" y="75924"/>
            <a:ext cx="6237027" cy="7702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PLANO DE AÇÃO</a:t>
            </a:r>
          </a:p>
          <a:p>
            <a:r>
              <a:rPr lang="pt-B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INDA 2026-2027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A4239AA6-1618-4D18-5D1A-CA6BBAB16105}"/>
              </a:ext>
            </a:extLst>
          </p:cNvPr>
          <p:cNvSpPr txBox="1"/>
          <p:nvPr/>
        </p:nvSpPr>
        <p:spPr>
          <a:xfrm>
            <a:off x="395236" y="4955472"/>
            <a:ext cx="6151417" cy="34009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Ação 4 – Eixo Fomento ao </a:t>
            </a:r>
            <a:r>
              <a:rPr lang="pt-BR" sz="1400" b="1" err="1">
                <a:solidFill>
                  <a:schemeClr val="accent3">
                    <a:lumMod val="75000"/>
                  </a:schemeClr>
                </a:solidFill>
              </a:rPr>
              <a:t>Reúso</a:t>
            </a:r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 de Dados</a:t>
            </a:r>
          </a:p>
          <a:p>
            <a:r>
              <a:rPr lang="pt-BR" sz="1400" b="1"/>
              <a:t>APROFUNDAMENTO DE AÇÕES EM REÚSO E LETRAMENTO EM PLATAFORMAS IMPLEMENTADAS COM PARCEIROS</a:t>
            </a:r>
          </a:p>
          <a:p>
            <a:pPr algn="just">
              <a:spcBef>
                <a:spcPts val="600"/>
              </a:spcBef>
            </a:pPr>
            <a:r>
              <a:rPr lang="pt-BR" sz="1400"/>
              <a:t>A Rede Nacional de Ensino e Pesquisa (RNP) é a principal rede brasileira para educação e pesquisa. É uma Organização Social Federal de Ciência e Tecnologia, supervisionada pelo MCTI e mantida pelo fomento conjunto desse Ministério com o MEC, MCOM e Ministérios da Saúde, Cultura e Defesa, que compõem o Programa Interministerial RNP (PRORNP). Nessa condição, poderá articular com parceiros usuários de soluções de plataformas de dados o aprofundamento de ações em </a:t>
            </a:r>
            <a:r>
              <a:rPr lang="pt-BR" sz="1400" err="1"/>
              <a:t>reúso</a:t>
            </a:r>
            <a:r>
              <a:rPr lang="pt-BR" sz="1400"/>
              <a:t> e letramento de dados.</a:t>
            </a:r>
          </a:p>
          <a:p>
            <a:r>
              <a:rPr lang="pt-BR" sz="1400" b="1"/>
              <a:t>Produto principal: </a:t>
            </a:r>
            <a:r>
              <a:rPr lang="pt-BR" sz="1400"/>
              <a:t>Planejamento/estruturação para ações geradas com parceiros</a:t>
            </a:r>
          </a:p>
          <a:p>
            <a:r>
              <a:rPr lang="pt-BR" sz="1400" b="1"/>
              <a:t>Organização coordenadora: </a:t>
            </a:r>
            <a:r>
              <a:rPr lang="pt-BR" sz="1400"/>
              <a:t>Rede Nacional de Ensino e Pesquisa (RNP) </a:t>
            </a:r>
          </a:p>
          <a:p>
            <a:r>
              <a:rPr lang="en-US" sz="1400" b="1" err="1"/>
              <a:t>Colaboradores</a:t>
            </a:r>
            <a:r>
              <a:rPr lang="en-US" sz="1400" b="1"/>
              <a:t>: </a:t>
            </a:r>
            <a:r>
              <a:rPr lang="en-US" sz="1400"/>
              <a:t>Open Knowledge </a:t>
            </a:r>
            <a:r>
              <a:rPr lang="en-US" sz="1400" err="1"/>
              <a:t>Brasil</a:t>
            </a:r>
            <a:r>
              <a:rPr lang="en-US" sz="1400"/>
              <a:t> (OKBR) </a:t>
            </a:r>
            <a:endParaRPr lang="pt-BR" sz="1400"/>
          </a:p>
          <a:p>
            <a:r>
              <a:rPr lang="pt-BR" sz="1400" b="1"/>
              <a:t>Prazo</a:t>
            </a:r>
            <a:r>
              <a:rPr lang="pt-BR" sz="1400"/>
              <a:t>: junho/2027</a:t>
            </a: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776320BD-7E3B-5595-DFD2-616F4C9A9BC7}"/>
              </a:ext>
            </a:extLst>
          </p:cNvPr>
          <p:cNvSpPr/>
          <p:nvPr/>
        </p:nvSpPr>
        <p:spPr>
          <a:xfrm>
            <a:off x="437729" y="4713947"/>
            <a:ext cx="6108925" cy="589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19970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3F7A1F9-C0D1-F512-EFFE-7B1271F86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07BFEF98-DF2F-4121-4DFB-81AC525357D4}"/>
              </a:ext>
            </a:extLst>
          </p:cNvPr>
          <p:cNvSpPr/>
          <p:nvPr/>
        </p:nvSpPr>
        <p:spPr>
          <a:xfrm>
            <a:off x="395783" y="9589426"/>
            <a:ext cx="6108925" cy="58939"/>
          </a:xfrm>
          <a:prstGeom prst="rect">
            <a:avLst/>
          </a:prstGeom>
          <a:solidFill>
            <a:srgbClr val="0048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29495601-2FDD-9E5B-070F-259B9C0EBB97}"/>
              </a:ext>
            </a:extLst>
          </p:cNvPr>
          <p:cNvSpPr txBox="1"/>
          <p:nvPr/>
        </p:nvSpPr>
        <p:spPr>
          <a:xfrm>
            <a:off x="353291" y="1175436"/>
            <a:ext cx="6151417" cy="2131353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Ação 5 – Eixo Fomento ao </a:t>
            </a:r>
            <a:r>
              <a:rPr lang="pt-BR" sz="1400" b="1" err="1">
                <a:solidFill>
                  <a:schemeClr val="accent3">
                    <a:lumMod val="75000"/>
                  </a:schemeClr>
                </a:solidFill>
              </a:rPr>
              <a:t>Reúso</a:t>
            </a:r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 de Dados</a:t>
            </a:r>
          </a:p>
          <a:p>
            <a:r>
              <a:rPr lang="pt-BR" sz="1400" b="1"/>
              <a:t>PILOTO DE REPOSITÓRIO DE DADOS ABERTOS DA RNP</a:t>
            </a:r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</a:pP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A proposta tem por objetivo desenvolver a oferta de dados e informações da Rede Nacional de Ensino e Pesquisa </a:t>
            </a:r>
            <a:r>
              <a:rPr lang="pt-BR" sz="1400" kern="100">
                <a:latin typeface="Aptos"/>
                <a:ea typeface="Aptos" panose="020B0004020202020204" pitchFamily="34" charset="0"/>
                <a:cs typeface="Arial"/>
              </a:rPr>
              <a:t>(RNP) em</a:t>
            </a: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 formato aberto e promover a catalogação dos dados para promover o conhecimento e </a:t>
            </a:r>
            <a:r>
              <a:rPr lang="pt-BR" sz="1400" kern="100" err="1">
                <a:latin typeface="Aptos"/>
                <a:ea typeface="Aptos" panose="020B0004020202020204" pitchFamily="34" charset="0"/>
                <a:cs typeface="Arial"/>
              </a:rPr>
              <a:t>reúso</a:t>
            </a: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 destes ativos.</a:t>
            </a:r>
            <a:endParaRPr lang="pt-BR" sz="2000" kern="100">
              <a:effectLst/>
              <a:latin typeface="Aptos"/>
              <a:ea typeface="Aptos" panose="020B0004020202020204" pitchFamily="34" charset="0"/>
              <a:cs typeface="Arial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Produto principal: 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Piloto com repositório de dados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Organização coordenadora: 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Rede Nacional de Ensino e Pesquisa (RNP)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pt-BR" sz="1400" b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Prazo</a:t>
            </a:r>
            <a:r>
              <a:rPr lang="pt-BR" sz="14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junho/2027</a:t>
            </a:r>
            <a:endParaRPr lang="pt-BR" sz="1100"/>
          </a:p>
        </p:txBody>
      </p:sp>
      <p:pic>
        <p:nvPicPr>
          <p:cNvPr id="8" name="Imagem 7" descr="Plano de fundo do código binário do computador">
            <a:extLst>
              <a:ext uri="{FF2B5EF4-FFF2-40B4-BE49-F238E27FC236}">
                <a16:creationId xmlns:a16="http://schemas.microsoft.com/office/drawing/2014/main" id="{B590B102-55CA-28C7-4A36-2CEEE24FAC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0" b="38477"/>
          <a:stretch>
            <a:fillRect/>
          </a:stretch>
        </p:blipFill>
        <p:spPr>
          <a:xfrm>
            <a:off x="0" y="1"/>
            <a:ext cx="6858000" cy="951138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D43C4A43-B801-29E8-E6FF-27E3113FDE48}"/>
              </a:ext>
            </a:extLst>
          </p:cNvPr>
          <p:cNvSpPr/>
          <p:nvPr/>
        </p:nvSpPr>
        <p:spPr>
          <a:xfrm>
            <a:off x="-1" y="1"/>
            <a:ext cx="6858000" cy="951138"/>
          </a:xfrm>
          <a:prstGeom prst="rect">
            <a:avLst/>
          </a:prstGeom>
          <a:solidFill>
            <a:srgbClr val="333333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8A609904-F215-46D0-75D5-5D68C8BC85B3}"/>
              </a:ext>
            </a:extLst>
          </p:cNvPr>
          <p:cNvSpPr txBox="1">
            <a:spLocks/>
          </p:cNvSpPr>
          <p:nvPr/>
        </p:nvSpPr>
        <p:spPr>
          <a:xfrm>
            <a:off x="238835" y="75924"/>
            <a:ext cx="6237027" cy="7702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PLANO DE AÇÃO</a:t>
            </a:r>
          </a:p>
          <a:p>
            <a:r>
              <a:rPr lang="pt-B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INDA 2026-2027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EE8D793C-FFE3-8E04-138C-97D18041AA4D}"/>
              </a:ext>
            </a:extLst>
          </p:cNvPr>
          <p:cNvSpPr txBox="1"/>
          <p:nvPr/>
        </p:nvSpPr>
        <p:spPr>
          <a:xfrm>
            <a:off x="353291" y="3603489"/>
            <a:ext cx="6151417" cy="2672655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Ação 6 – Eixo Fomento ao </a:t>
            </a:r>
            <a:r>
              <a:rPr lang="pt-BR" sz="1400" b="1" err="1">
                <a:solidFill>
                  <a:schemeClr val="accent3">
                    <a:lumMod val="75000"/>
                  </a:schemeClr>
                </a:solidFill>
              </a:rPr>
              <a:t>Reúso</a:t>
            </a:r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 de Dados</a:t>
            </a:r>
          </a:p>
          <a:p>
            <a:r>
              <a:rPr lang="pt-BR" sz="1400" b="1">
                <a:effectLst/>
                <a:latin typeface="Aptos"/>
                <a:ea typeface="Aptos" panose="020B0004020202020204" pitchFamily="34" charset="0"/>
                <a:cs typeface="Arial"/>
              </a:rPr>
              <a:t>CONCURSO DE REÚSO DE DADOS</a:t>
            </a:r>
            <a:r>
              <a:rPr lang="pt-BR" sz="1400" b="1">
                <a:latin typeface="Aptos"/>
                <a:ea typeface="Aptos" panose="020B0004020202020204" pitchFamily="34" charset="0"/>
                <a:cs typeface="Arial"/>
              </a:rPr>
              <a:t> ABERTOS</a:t>
            </a:r>
            <a:endParaRPr lang="pt-BR" sz="1400" b="1"/>
          </a:p>
          <a:p>
            <a:pPr algn="just">
              <a:lnSpc>
                <a:spcPct val="115000"/>
              </a:lnSpc>
              <a:spcBef>
                <a:spcPts val="600"/>
              </a:spcBef>
              <a:spcAft>
                <a:spcPts val="800"/>
              </a:spcAft>
            </a:pP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Realização do </a:t>
            </a:r>
            <a:r>
              <a:rPr lang="pt-BR" sz="1400" kern="100">
                <a:latin typeface="Aptos"/>
                <a:ea typeface="Aptos" panose="020B0004020202020204" pitchFamily="34" charset="0"/>
                <a:cs typeface="Arial"/>
              </a:rPr>
              <a:t>2º</a:t>
            </a: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 Concurso de </a:t>
            </a:r>
            <a:r>
              <a:rPr lang="pt-BR" sz="1400" kern="100" err="1">
                <a:effectLst/>
                <a:latin typeface="Aptos"/>
                <a:ea typeface="Aptos" panose="020B0004020202020204" pitchFamily="34" charset="0"/>
                <a:cs typeface="Arial"/>
              </a:rPr>
              <a:t>Reúso</a:t>
            </a: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 de Dados </a:t>
            </a:r>
            <a:r>
              <a:rPr lang="pt-BR" sz="1400" kern="100">
                <a:latin typeface="Aptos"/>
                <a:ea typeface="Aptos" panose="020B0004020202020204" pitchFamily="34" charset="0"/>
                <a:cs typeface="Arial"/>
              </a:rPr>
              <a:t>Abertos do</a:t>
            </a: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 Governo Federal, para estimular e valorizar ações de </a:t>
            </a:r>
            <a:r>
              <a:rPr lang="pt-BR" sz="1400" kern="100" err="1">
                <a:effectLst/>
                <a:latin typeface="Aptos"/>
                <a:ea typeface="Aptos" panose="020B0004020202020204" pitchFamily="34" charset="0"/>
                <a:cs typeface="Arial"/>
              </a:rPr>
              <a:t>reúso</a:t>
            </a: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 de dados e promover incentivos à catalogação de casos no Portal Brasileiro de Dados Abertos</a:t>
            </a:r>
            <a:r>
              <a:rPr lang="pt-BR" sz="1400" kern="100">
                <a:latin typeface="Aptos"/>
                <a:ea typeface="Aptos" panose="020B0004020202020204" pitchFamily="34" charset="0"/>
                <a:cs typeface="Arial"/>
              </a:rPr>
              <a:t> (dados.gov).</a:t>
            </a: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 Na conclusão do concurso, serão apresentados melhores casos e/ou técnicas de </a:t>
            </a:r>
            <a:r>
              <a:rPr lang="pt-BR" sz="1400" kern="100" err="1">
                <a:effectLst/>
                <a:latin typeface="Aptos"/>
                <a:ea typeface="Aptos" panose="020B0004020202020204" pitchFamily="34" charset="0"/>
                <a:cs typeface="Arial"/>
              </a:rPr>
              <a:t>reúso</a:t>
            </a: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 de dados abertos, por meio da Jornada de </a:t>
            </a:r>
            <a:r>
              <a:rPr lang="pt-BR" sz="1400" kern="100" err="1">
                <a:effectLst/>
                <a:latin typeface="Aptos"/>
                <a:ea typeface="Aptos" panose="020B0004020202020204" pitchFamily="34" charset="0"/>
                <a:cs typeface="Arial"/>
              </a:rPr>
              <a:t>Reúso</a:t>
            </a: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 de Dados</a:t>
            </a:r>
            <a:r>
              <a:rPr lang="pt-BR" sz="1400" kern="100">
                <a:latin typeface="Aptos"/>
                <a:ea typeface="Aptos" panose="020B0004020202020204" pitchFamily="34" charset="0"/>
                <a:cs typeface="Arial"/>
              </a:rPr>
              <a:t> Abertos</a:t>
            </a: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.</a:t>
            </a:r>
            <a:endParaRPr lang="pt-BR" sz="2000" kern="100">
              <a:effectLst/>
              <a:latin typeface="Aptos"/>
              <a:ea typeface="Aptos" panose="020B0004020202020204" pitchFamily="34" charset="0"/>
              <a:cs typeface="Arial"/>
            </a:endParaRPr>
          </a:p>
          <a:p>
            <a:pPr>
              <a:lnSpc>
                <a:spcPct val="115000"/>
              </a:lnSpc>
            </a:pPr>
            <a:r>
              <a:rPr lang="pt-BR" sz="1400" b="1" kern="100">
                <a:effectLst/>
                <a:latin typeface="Aptos"/>
                <a:ea typeface="Aptos" panose="020B0004020202020204" pitchFamily="34" charset="0"/>
                <a:cs typeface="Arial"/>
              </a:rPr>
              <a:t>Produto principal: </a:t>
            </a: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2º Concurso de </a:t>
            </a:r>
            <a:r>
              <a:rPr lang="pt-BR" sz="1400" kern="100" err="1">
                <a:effectLst/>
                <a:latin typeface="Aptos"/>
                <a:ea typeface="Aptos" panose="020B0004020202020204" pitchFamily="34" charset="0"/>
                <a:cs typeface="Arial"/>
              </a:rPr>
              <a:t>Reúso</a:t>
            </a:r>
            <a:r>
              <a:rPr lang="pt-BR" sz="1400" kern="100">
                <a:effectLst/>
                <a:latin typeface="Aptos"/>
                <a:ea typeface="Aptos" panose="020B0004020202020204" pitchFamily="34" charset="0"/>
                <a:cs typeface="Arial"/>
              </a:rPr>
              <a:t> de Dados</a:t>
            </a:r>
            <a:r>
              <a:rPr lang="pt-BR" sz="1400" kern="100">
                <a:latin typeface="Aptos"/>
                <a:ea typeface="Aptos" panose="020B0004020202020204" pitchFamily="34" charset="0"/>
                <a:cs typeface="Arial"/>
              </a:rPr>
              <a:t> Abertos</a:t>
            </a:r>
            <a:endParaRPr lang="pt-BR" sz="2000" kern="100">
              <a:effectLst/>
              <a:latin typeface="Aptos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Organização coordenadora: 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Controladoria-Geral da União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Prazo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junho/2027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6A6F057F-A5EF-0D37-975E-77E58A58E011}"/>
              </a:ext>
            </a:extLst>
          </p:cNvPr>
          <p:cNvSpPr/>
          <p:nvPr/>
        </p:nvSpPr>
        <p:spPr>
          <a:xfrm>
            <a:off x="395783" y="3465763"/>
            <a:ext cx="6108925" cy="589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0215F6C0-9E14-16C3-3032-223826791E14}"/>
              </a:ext>
            </a:extLst>
          </p:cNvPr>
          <p:cNvSpPr txBox="1"/>
          <p:nvPr/>
        </p:nvSpPr>
        <p:spPr>
          <a:xfrm>
            <a:off x="353291" y="6521434"/>
            <a:ext cx="6151417" cy="30912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Ação 7 – Eixo Fomento ao </a:t>
            </a:r>
            <a:r>
              <a:rPr lang="pt-BR" sz="1400" b="1" err="1">
                <a:solidFill>
                  <a:schemeClr val="accent3">
                    <a:lumMod val="75000"/>
                  </a:schemeClr>
                </a:solidFill>
              </a:rPr>
              <a:t>Reúso</a:t>
            </a:r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 de Dados</a:t>
            </a:r>
          </a:p>
          <a:p>
            <a:r>
              <a:rPr lang="pt-BR" sz="1400" b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PILOTO DE ACOMPANHAMENTO DE DADOS DE ALTO VALOR</a:t>
            </a:r>
            <a:endParaRPr lang="pt-BR" sz="1400" b="1"/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Implementar processo de acompanhamento de disponibilidade de dados de alto valor, a partir da seleção de áreas prioritárias, identificação dos conjuntos de dados essenciais, desenvolvimento de uma rotina para o monitoramento e disseminação da produção e do conhecimento gerado pela iniciativa. 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Produto principal: 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ptos" panose="020B0004020202020204" pitchFamily="34" charset="0"/>
              </a:rPr>
              <a:t>Projeto de planejamento de implantação do piloto de acompanhamento de dados de alto valor.</a:t>
            </a: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Organização coordenadora: 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Controladoria-Geral da União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Colaboradores: 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Rede Nacional de Ensino e Pesquisa (RNP)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Prazo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junho/2027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id="{9679BBF1-B6EB-4953-084A-25A41745C78A}"/>
              </a:ext>
            </a:extLst>
          </p:cNvPr>
          <p:cNvSpPr/>
          <p:nvPr/>
        </p:nvSpPr>
        <p:spPr>
          <a:xfrm>
            <a:off x="395783" y="6397356"/>
            <a:ext cx="6108925" cy="589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01592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075A6E-1ECF-B609-8756-3001350D4F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ABAEE20D-6788-1E58-4150-5950097D9A7C}"/>
              </a:ext>
            </a:extLst>
          </p:cNvPr>
          <p:cNvSpPr/>
          <p:nvPr/>
        </p:nvSpPr>
        <p:spPr>
          <a:xfrm>
            <a:off x="395783" y="8656802"/>
            <a:ext cx="6108925" cy="58939"/>
          </a:xfrm>
          <a:prstGeom prst="rect">
            <a:avLst/>
          </a:prstGeom>
          <a:solidFill>
            <a:srgbClr val="0048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E46AF8DE-8242-FB74-0E0E-2EE627F5303F}"/>
              </a:ext>
            </a:extLst>
          </p:cNvPr>
          <p:cNvSpPr/>
          <p:nvPr/>
        </p:nvSpPr>
        <p:spPr>
          <a:xfrm>
            <a:off x="395783" y="1863313"/>
            <a:ext cx="6108925" cy="665904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4835992-D690-2FD8-EB9B-6E79CA35B871}"/>
              </a:ext>
            </a:extLst>
          </p:cNvPr>
          <p:cNvSpPr txBox="1"/>
          <p:nvPr/>
        </p:nvSpPr>
        <p:spPr>
          <a:xfrm>
            <a:off x="353291" y="1257324"/>
            <a:ext cx="6151417" cy="375166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1" dirty="0">
                <a:solidFill>
                  <a:schemeClr val="accent3">
                    <a:lumMod val="75000"/>
                  </a:schemeClr>
                </a:solidFill>
              </a:rPr>
              <a:t>Ação 8 – Eixo Fomento ao </a:t>
            </a:r>
            <a:r>
              <a:rPr lang="pt-BR" sz="1400" b="1" dirty="0" err="1">
                <a:solidFill>
                  <a:schemeClr val="accent3">
                    <a:lumMod val="75000"/>
                  </a:schemeClr>
                </a:solidFill>
              </a:rPr>
              <a:t>Reúso</a:t>
            </a:r>
            <a:r>
              <a:rPr lang="pt-BR" sz="1400" b="1" dirty="0">
                <a:solidFill>
                  <a:schemeClr val="accent3">
                    <a:lumMod val="75000"/>
                  </a:schemeClr>
                </a:solidFill>
              </a:rPr>
              <a:t> de Dados</a:t>
            </a:r>
          </a:p>
          <a:p>
            <a:r>
              <a:rPr lang="pt-BR" sz="1400" b="1" dirty="0"/>
              <a:t>FORTALECIMENTO DO ECOSSISTEMA DE DADOS RELACIONADOS A CRIMES AMBIENTAIS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</a:pPr>
            <a:r>
              <a:rPr lang="pt-BR" sz="1400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Estímulo ao diálogo entre publicadores e usuários de dados no campo de monitoramento de crimes ambientais a partir de dados. Em sintonia com ações do Plano de Integridade e Combate à Corrupção do Governo Federal e às atividades do Conselho de Transparência, Integridade e Combate à Corrupção, a CGU irá promover – em parceria com outros atores</a:t>
            </a:r>
            <a:r>
              <a:rPr lang="pt-BR" sz="1400" kern="100" dirty="0">
                <a:latin typeface="Aptos"/>
                <a:ea typeface="Aptos" panose="020B0004020202020204" pitchFamily="34" charset="0"/>
                <a:cs typeface="Arial"/>
              </a:rPr>
              <a:t> – </a:t>
            </a:r>
            <a:r>
              <a:rPr lang="pt-BR" sz="1400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espaços de diálogo, aproximação de atores e trocas de experiência no ecossistema.</a:t>
            </a:r>
          </a:p>
          <a:p>
            <a:pPr algn="just">
              <a:lnSpc>
                <a:spcPct val="115000"/>
              </a:lnSpc>
              <a:buNone/>
            </a:pPr>
            <a:r>
              <a:rPr lang="pt-BR" sz="1400" b="1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Produto principal: </a:t>
            </a:r>
            <a:r>
              <a:rPr lang="pt-BR" sz="1400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Evento de diálogo entre atores do </a:t>
            </a:r>
            <a:r>
              <a:rPr lang="pt-BR" sz="1400" kern="100" dirty="0">
                <a:latin typeface="Aptos"/>
                <a:ea typeface="Aptos" panose="020B0004020202020204" pitchFamily="34" charset="0"/>
                <a:cs typeface="Arial"/>
              </a:rPr>
              <a:t>ecossistema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buNone/>
            </a:pPr>
            <a:r>
              <a:rPr lang="pt-B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Organização coordenadora: 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Controladoria-Geral da União</a:t>
            </a:r>
          </a:p>
          <a:p>
            <a:pPr algn="just">
              <a:lnSpc>
                <a:spcPct val="115000"/>
              </a:lnSpc>
            </a:pPr>
            <a:r>
              <a:rPr lang="pt-BR" sz="1400" b="1" kern="100" dirty="0">
                <a:latin typeface="Aptos"/>
                <a:ea typeface="Aptos" panose="020B0004020202020204" pitchFamily="34" charset="0"/>
                <a:cs typeface="Arial"/>
              </a:rPr>
              <a:t>Colaboradores</a:t>
            </a:r>
            <a:r>
              <a:rPr lang="pt-BR" sz="1400" kern="100" dirty="0">
                <a:latin typeface="Aptos"/>
                <a:ea typeface="Aptos" panose="020B0004020202020204" pitchFamily="34" charset="0"/>
                <a:cs typeface="Arial"/>
              </a:rPr>
              <a:t>: Transparência Internacional, Instituto Igarapé, Data </a:t>
            </a:r>
            <a:r>
              <a:rPr lang="pt-BR" sz="1400" kern="100" dirty="0" err="1">
                <a:latin typeface="Aptos"/>
                <a:ea typeface="Aptos" panose="020B0004020202020204" pitchFamily="34" charset="0"/>
                <a:cs typeface="Arial"/>
              </a:rPr>
              <a:t>Privacy</a:t>
            </a:r>
            <a:r>
              <a:rPr lang="pt-BR" sz="1400" kern="100" dirty="0">
                <a:latin typeface="Aptos"/>
                <a:ea typeface="Aptos" panose="020B0004020202020204" pitchFamily="34" charset="0"/>
                <a:cs typeface="Arial"/>
              </a:rPr>
              <a:t> Brasil</a:t>
            </a:r>
            <a:endParaRPr lang="pt-BR" sz="2000" kern="100" dirty="0">
              <a:effectLst/>
              <a:latin typeface="Aptos"/>
              <a:ea typeface="Aptos" panose="020B0004020202020204" pitchFamily="34" charset="0"/>
              <a:cs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lang="pt-B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Prazo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junho/2027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endParaRPr lang="pt-BR" sz="1100" dirty="0"/>
          </a:p>
        </p:txBody>
      </p:sp>
      <p:pic>
        <p:nvPicPr>
          <p:cNvPr id="8" name="Imagem 7" descr="Plano de fundo do código binário do computador">
            <a:extLst>
              <a:ext uri="{FF2B5EF4-FFF2-40B4-BE49-F238E27FC236}">
                <a16:creationId xmlns:a16="http://schemas.microsoft.com/office/drawing/2014/main" id="{11D7B3FB-E21F-8DC4-A9C0-D0339A0833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0" b="38477"/>
          <a:stretch>
            <a:fillRect/>
          </a:stretch>
        </p:blipFill>
        <p:spPr>
          <a:xfrm>
            <a:off x="0" y="1"/>
            <a:ext cx="6858000" cy="951138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665BB432-0CA3-29EC-D7B0-C181D51B9E28}"/>
              </a:ext>
            </a:extLst>
          </p:cNvPr>
          <p:cNvSpPr/>
          <p:nvPr/>
        </p:nvSpPr>
        <p:spPr>
          <a:xfrm>
            <a:off x="-1" y="1"/>
            <a:ext cx="6858000" cy="951138"/>
          </a:xfrm>
          <a:prstGeom prst="rect">
            <a:avLst/>
          </a:prstGeom>
          <a:solidFill>
            <a:srgbClr val="333333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523E7BFD-AEA0-E6B0-63F0-FC4FDEE6D659}"/>
              </a:ext>
            </a:extLst>
          </p:cNvPr>
          <p:cNvSpPr txBox="1">
            <a:spLocks/>
          </p:cNvSpPr>
          <p:nvPr/>
        </p:nvSpPr>
        <p:spPr>
          <a:xfrm>
            <a:off x="238835" y="75924"/>
            <a:ext cx="6237027" cy="7702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PLANO DE AÇÃO</a:t>
            </a:r>
          </a:p>
          <a:p>
            <a:r>
              <a:rPr lang="pt-B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INDA 2026-2027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AFCA89B-EB43-5082-9A97-91B00E1D9A9B}"/>
              </a:ext>
            </a:extLst>
          </p:cNvPr>
          <p:cNvSpPr txBox="1"/>
          <p:nvPr/>
        </p:nvSpPr>
        <p:spPr>
          <a:xfrm>
            <a:off x="353291" y="5144769"/>
            <a:ext cx="6151417" cy="30912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1" dirty="0">
                <a:solidFill>
                  <a:schemeClr val="accent3">
                    <a:lumMod val="75000"/>
                  </a:schemeClr>
                </a:solidFill>
              </a:rPr>
              <a:t>Ação 9 – Eixo Fomento ao </a:t>
            </a:r>
            <a:r>
              <a:rPr lang="pt-BR" sz="1400" b="1" dirty="0" err="1">
                <a:solidFill>
                  <a:schemeClr val="accent3">
                    <a:lumMod val="75000"/>
                  </a:schemeClr>
                </a:solidFill>
              </a:rPr>
              <a:t>Reúso</a:t>
            </a:r>
            <a:r>
              <a:rPr lang="pt-BR" sz="1400" b="1" dirty="0">
                <a:solidFill>
                  <a:schemeClr val="accent3">
                    <a:lumMod val="75000"/>
                  </a:schemeClr>
                </a:solidFill>
              </a:rPr>
              <a:t> de Dados</a:t>
            </a:r>
          </a:p>
          <a:p>
            <a:r>
              <a:rPr lang="pt-BR" sz="1400" b="1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APRIMORAMENTO DA OFERTA DE DADOS DE SEGURANÇA PÚBLICA</a:t>
            </a:r>
            <a:endParaRPr lang="pt-BR" sz="1400" b="1" dirty="0"/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400" kern="100" dirty="0">
                <a:effectLst/>
                <a:latin typeface="Aptos"/>
                <a:ea typeface="Aptos" panose="020B0004020202020204" pitchFamily="34" charset="0"/>
                <a:cs typeface="Arial"/>
              </a:rPr>
              <a:t>A ação visa contribuir para a governança de dados em segurança pública, a partir da identificação de oportunidades de melhoria na disponibilidade, acessibilidade e qualidade dos conjuntos de dados e dos recursos a eles associados. O Instituto Igarapé irá desenvolver o estudo com as contribuições, que será analisado pelos órgãos públicos colaboradores.</a:t>
            </a:r>
            <a:endParaRPr lang="pt-BR" sz="2000" kern="100" dirty="0">
              <a:effectLst/>
              <a:latin typeface="Aptos"/>
              <a:ea typeface="Aptos" panose="020B0004020202020204" pitchFamily="34" charset="0"/>
              <a:cs typeface="Arial"/>
            </a:endParaRPr>
          </a:p>
          <a:p>
            <a:pPr algn="just">
              <a:lnSpc>
                <a:spcPct val="115000"/>
              </a:lnSpc>
              <a:buNone/>
            </a:pPr>
            <a:r>
              <a:rPr lang="pt-B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Produto principal: 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Relatório com</a:t>
            </a:r>
            <a:r>
              <a:rPr lang="pt-B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recomendações para melhoria dos dados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15000"/>
              </a:lnSpc>
              <a:buNone/>
            </a:pPr>
            <a:r>
              <a:rPr lang="pt-B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Organização coordenadora: 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Instituto Igarapé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Colaboradores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Controladoria-Geral da União, Ministério da Justiça e Segurança Pública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Prazo</a:t>
            </a:r>
            <a:r>
              <a:rPr lang="pt-BR" sz="1400" kern="1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junho/2027</a:t>
            </a:r>
            <a:endParaRPr lang="pt-BR" sz="20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650BC565-B6C4-D964-283E-D6074DFF4E7D}"/>
              </a:ext>
            </a:extLst>
          </p:cNvPr>
          <p:cNvSpPr/>
          <p:nvPr/>
        </p:nvSpPr>
        <p:spPr>
          <a:xfrm>
            <a:off x="395783" y="4923530"/>
            <a:ext cx="6108925" cy="589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93502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A8187C6-F8A2-DAE6-A848-062E60949C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tângulo 8">
            <a:extLst>
              <a:ext uri="{FF2B5EF4-FFF2-40B4-BE49-F238E27FC236}">
                <a16:creationId xmlns:a16="http://schemas.microsoft.com/office/drawing/2014/main" id="{3BD8A3B3-A636-0A41-6844-5643B7EA7098}"/>
              </a:ext>
            </a:extLst>
          </p:cNvPr>
          <p:cNvSpPr/>
          <p:nvPr/>
        </p:nvSpPr>
        <p:spPr>
          <a:xfrm>
            <a:off x="366937" y="8156616"/>
            <a:ext cx="6108925" cy="58939"/>
          </a:xfrm>
          <a:prstGeom prst="rect">
            <a:avLst/>
          </a:prstGeom>
          <a:solidFill>
            <a:srgbClr val="00484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0" name="Retângulo 9">
            <a:extLst>
              <a:ext uri="{FF2B5EF4-FFF2-40B4-BE49-F238E27FC236}">
                <a16:creationId xmlns:a16="http://schemas.microsoft.com/office/drawing/2014/main" id="{193DC2E3-3160-3CEC-1FBC-8F85FB79FD39}"/>
              </a:ext>
            </a:extLst>
          </p:cNvPr>
          <p:cNvSpPr/>
          <p:nvPr/>
        </p:nvSpPr>
        <p:spPr>
          <a:xfrm>
            <a:off x="395783" y="2207442"/>
            <a:ext cx="6149865" cy="589466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6AF9B588-F93A-A01A-9F02-E6820C27D593}"/>
              </a:ext>
            </a:extLst>
          </p:cNvPr>
          <p:cNvSpPr txBox="1"/>
          <p:nvPr/>
        </p:nvSpPr>
        <p:spPr>
          <a:xfrm>
            <a:off x="353291" y="1257324"/>
            <a:ext cx="6151417" cy="331885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Ação 10 – Eixo Letramento em Dados Abertos</a:t>
            </a:r>
          </a:p>
          <a:p>
            <a:r>
              <a:rPr lang="pt-BR" sz="1400" b="1"/>
              <a:t>CAPACITAÇÃO DE PUBLICADORES DE DADOS</a:t>
            </a:r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Promover oportunidades de capacitação para executivos, curadores e publicadores de dados, incluindo conhecimentos necessários à catalogação, gestão, abertura e governança dos dados. O calendário será composto por eventos exclusivos e a participação em eventos relacionados ao tema que contem com a participação do público-alvo. A realização da 4ª Semana Dados BR é parte desta ação.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Produto principal: 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mínimo de 4 momentos de capacitação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Organização coordenadora: 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Controladoria-Geral da União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Colaboradores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Ministério da Gestão e da Inovação em Serviços Públicos (MGI) e Open </a:t>
            </a:r>
            <a:r>
              <a:rPr lang="pt-BR" sz="1400" kern="100" err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Knowledge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 Brasil (OKBR)</a:t>
            </a: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 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buNone/>
            </a:pPr>
            <a:r>
              <a:rPr lang="pt-BR" sz="1400" b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Prazo</a:t>
            </a:r>
            <a:r>
              <a:rPr lang="pt-BR" sz="14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junho/2027</a:t>
            </a:r>
            <a:r>
              <a:rPr lang="pt-BR" sz="1400">
                <a:effectLst/>
              </a:rPr>
              <a:t> </a:t>
            </a:r>
          </a:p>
        </p:txBody>
      </p:sp>
      <p:pic>
        <p:nvPicPr>
          <p:cNvPr id="8" name="Imagem 7" descr="Plano de fundo do código binário do computador">
            <a:extLst>
              <a:ext uri="{FF2B5EF4-FFF2-40B4-BE49-F238E27FC236}">
                <a16:creationId xmlns:a16="http://schemas.microsoft.com/office/drawing/2014/main" id="{E56BDE73-F159-C7C7-5C8E-F27D9CABED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880" b="38477"/>
          <a:stretch>
            <a:fillRect/>
          </a:stretch>
        </p:blipFill>
        <p:spPr>
          <a:xfrm>
            <a:off x="0" y="1"/>
            <a:ext cx="6858000" cy="951138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E2DF7E9A-244D-C736-ED1A-11D5A4368C88}"/>
              </a:ext>
            </a:extLst>
          </p:cNvPr>
          <p:cNvSpPr/>
          <p:nvPr/>
        </p:nvSpPr>
        <p:spPr>
          <a:xfrm>
            <a:off x="-1" y="1"/>
            <a:ext cx="6858000" cy="951138"/>
          </a:xfrm>
          <a:prstGeom prst="rect">
            <a:avLst/>
          </a:prstGeom>
          <a:solidFill>
            <a:srgbClr val="333333">
              <a:alpha val="65098"/>
            </a:srgb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ítulo 1">
            <a:extLst>
              <a:ext uri="{FF2B5EF4-FFF2-40B4-BE49-F238E27FC236}">
                <a16:creationId xmlns:a16="http://schemas.microsoft.com/office/drawing/2014/main" id="{7EFF32A0-99FA-7F7A-5094-FF6A0D2495D3}"/>
              </a:ext>
            </a:extLst>
          </p:cNvPr>
          <p:cNvSpPr txBox="1">
            <a:spLocks/>
          </p:cNvSpPr>
          <p:nvPr/>
        </p:nvSpPr>
        <p:spPr>
          <a:xfrm>
            <a:off x="238835" y="75924"/>
            <a:ext cx="6237027" cy="770237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0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PLANO DE AÇÃO</a:t>
            </a:r>
          </a:p>
          <a:p>
            <a:r>
              <a:rPr lang="pt-BR" sz="2400" b="1" spc="50">
                <a:ln w="0"/>
                <a:solidFill>
                  <a:schemeClr val="bg2"/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INDA 2026-2027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F74B3341-5DD3-4EEB-39FE-E95B53400470}"/>
              </a:ext>
            </a:extLst>
          </p:cNvPr>
          <p:cNvSpPr txBox="1"/>
          <p:nvPr/>
        </p:nvSpPr>
        <p:spPr>
          <a:xfrm>
            <a:off x="353291" y="5034239"/>
            <a:ext cx="6151417" cy="2664319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pt-BR" sz="1400" b="1">
                <a:solidFill>
                  <a:schemeClr val="accent3">
                    <a:lumMod val="75000"/>
                  </a:schemeClr>
                </a:solidFill>
              </a:rPr>
              <a:t>Ação 11 – Eixo Letramento em Dados Abertos</a:t>
            </a:r>
          </a:p>
          <a:p>
            <a:r>
              <a:rPr lang="pt-BR" sz="1400" b="1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CATÁLOGO DE INFRAESTRUTURAS NACIONAIS DE SUPORTE À CIÊNCIA ABERTA</a:t>
            </a:r>
            <a:endParaRPr lang="pt-BR" sz="1400" b="1"/>
          </a:p>
          <a:p>
            <a:pPr algn="just">
              <a:lnSpc>
                <a:spcPct val="115000"/>
              </a:lnSpc>
              <a:spcAft>
                <a:spcPts val="800"/>
              </a:spcAft>
              <a:buNone/>
            </a:pP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Criação e disseminação de um inventário das infraestruturas nacionais que possam contribuir para a promoção e viabilidade da ciência aberta brasileira. 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Produto principal: 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catálogo publicado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Organização coordenadora: 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Rede Nacional de Ensino e Pesquisa (RNP)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Colaboradores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Controladoria-Geral da União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r>
              <a:rPr lang="pt-BR" sz="1400" b="1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Prazo</a:t>
            </a:r>
            <a:r>
              <a:rPr lang="pt-BR" sz="1400" kern="100">
                <a:effectLst/>
                <a:latin typeface="Aptos" panose="020B0004020202020204" pitchFamily="34" charset="0"/>
                <a:ea typeface="Aptos" panose="020B0004020202020204" pitchFamily="34" charset="0"/>
                <a:cs typeface="Arial" panose="020B0604020202020204" pitchFamily="34" charset="0"/>
              </a:rPr>
              <a:t>: junho/2027</a:t>
            </a: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  <a:p>
            <a:pPr>
              <a:lnSpc>
                <a:spcPct val="115000"/>
              </a:lnSpc>
              <a:buNone/>
            </a:pPr>
            <a:endParaRPr lang="pt-BR" sz="2000" kern="100">
              <a:effectLst/>
              <a:latin typeface="Aptos" panose="020B0004020202020204" pitchFamily="34" charset="0"/>
              <a:ea typeface="Aptos" panose="020B00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Retângulo 17">
            <a:extLst>
              <a:ext uri="{FF2B5EF4-FFF2-40B4-BE49-F238E27FC236}">
                <a16:creationId xmlns:a16="http://schemas.microsoft.com/office/drawing/2014/main" id="{81637CD3-E300-51C0-A54E-D8499C4872DB}"/>
              </a:ext>
            </a:extLst>
          </p:cNvPr>
          <p:cNvSpPr/>
          <p:nvPr/>
        </p:nvSpPr>
        <p:spPr>
          <a:xfrm>
            <a:off x="395783" y="4750784"/>
            <a:ext cx="6108925" cy="5893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2648048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Tema do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Giovana xmlns="93d72014-7836-4b73-8639-3bf39feb55bb" xsi:nil="true"/>
    <lcf76f155ced4ddcb4097134ff3c332f xmlns="93d72014-7836-4b73-8639-3bf39feb55bb">
      <Terms xmlns="http://schemas.microsoft.com/office/infopath/2007/PartnerControls"/>
    </lcf76f155ced4ddcb4097134ff3c332f>
    <TaxCatchAll xmlns="67d0ff93-9992-4754-ba7a-dbbf76807a01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1E465DB345C3DD4EAF4B67B8D324887D" ma:contentTypeVersion="20" ma:contentTypeDescription="Crie um novo documento." ma:contentTypeScope="" ma:versionID="8952f34a7c0a5b8bfde5426b0575ca16">
  <xsd:schema xmlns:xsd="http://www.w3.org/2001/XMLSchema" xmlns:xs="http://www.w3.org/2001/XMLSchema" xmlns:p="http://schemas.microsoft.com/office/2006/metadata/properties" xmlns:ns2="93d72014-7836-4b73-8639-3bf39feb55bb" xmlns:ns3="67d0ff93-9992-4754-ba7a-dbbf76807a01" targetNamespace="http://schemas.microsoft.com/office/2006/metadata/properties" ma:root="true" ma:fieldsID="0c82d32535d0b8f02de3fb92b30ffc9d" ns2:_="" ns3:_="">
    <xsd:import namespace="93d72014-7836-4b73-8639-3bf39feb55bb"/>
    <xsd:import namespace="67d0ff93-9992-4754-ba7a-dbbf76807a0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LengthInSeconds" minOccurs="0"/>
                <xsd:element ref="ns2:MediaServiceLocation" minOccurs="0"/>
                <xsd:element ref="ns2:Giovana" minOccurs="0"/>
                <xsd:element ref="ns2:lcf76f155ced4ddcb4097134ff3c332f" minOccurs="0"/>
                <xsd:element ref="ns3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d72014-7836-4b73-8639-3bf39feb55b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2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3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4" nillable="true" ma:displayName="Tags" ma:internalName="MediaServiceAutoTags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Giovana" ma:index="21" nillable="true" ma:displayName="Giovana" ma:format="Dropdown" ma:internalName="Giovana">
      <xsd:simpleType>
        <xsd:restriction base="dms:Text">
          <xsd:maxLength value="255"/>
        </xsd:restriction>
      </xsd:simpleType>
    </xsd:element>
    <xsd:element name="lcf76f155ced4ddcb4097134ff3c332f" ma:index="23" nillable="true" ma:taxonomy="true" ma:internalName="lcf76f155ced4ddcb4097134ff3c332f" ma:taxonomyFieldName="MediaServiceImageTags" ma:displayName="Marcações de imagem" ma:readOnly="false" ma:fieldId="{5cf76f15-5ced-4ddc-b409-7134ff3c332f}" ma:taxonomyMulti="true" ma:sspId="6f3fb4e8-0039-4ebb-8dac-0f2ebc255045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5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6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7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d0ff93-9992-4754-ba7a-dbbf76807a01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Compartilhado com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Detalhes de Compartilhado Com" ma:internalName="SharedWithDetails" ma:readOnly="true">
      <xsd:simpleType>
        <xsd:restriction base="dms:Note">
          <xsd:maxLength value="255"/>
        </xsd:restriction>
      </xsd:simpleType>
    </xsd:element>
    <xsd:element name="TaxCatchAll" ma:index="24" nillable="true" ma:displayName="Taxonomy Catch All Column" ma:hidden="true" ma:list="{36f67d23-2c58-4773-9b75-cfc0c4410ca8}" ma:internalName="TaxCatchAll" ma:showField="CatchAllData" ma:web="67d0ff93-9992-4754-ba7a-dbbf76807a0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ú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3AFE9BE-4E16-4EF9-9C27-4AB52AE44F39}">
  <ds:schemaRefs>
    <ds:schemaRef ds:uri="http://schemas.microsoft.com/office/2006/metadata/properties"/>
    <ds:schemaRef ds:uri="http://schemas.microsoft.com/office/infopath/2007/PartnerControls"/>
    <ds:schemaRef ds:uri="93d72014-7836-4b73-8639-3bf39feb55bb"/>
    <ds:schemaRef ds:uri="67d0ff93-9992-4754-ba7a-dbbf76807a01"/>
  </ds:schemaRefs>
</ds:datastoreItem>
</file>

<file path=customXml/itemProps2.xml><?xml version="1.0" encoding="utf-8"?>
<ds:datastoreItem xmlns:ds="http://schemas.openxmlformats.org/officeDocument/2006/customXml" ds:itemID="{2661D8C3-F0A1-41BB-B6E3-4D7E14978E1C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C34A0CB4-1277-4F3D-B2A3-339E2C66C3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d72014-7836-4b73-8639-3bf39feb55bb"/>
    <ds:schemaRef ds:uri="67d0ff93-9992-4754-ba7a-dbbf76807a0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6678d9fe-0921-417d-8411-5f1c18defbbb}" enabled="0" method="" siteId="{6678d9fe-0921-417d-8411-5f1c18defbbb}" removed="1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17</TotalTime>
  <Words>2492</Words>
  <Application>Microsoft Office PowerPoint</Application>
  <PresentationFormat>Papel A4 (210 x 297 mm)</PresentationFormat>
  <Paragraphs>149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2" baseType="lpstr">
      <vt:lpstr>Tema do Office</vt:lpstr>
      <vt:lpstr>INFRAESTRUTURA NACIONAL DE DADOS ABERTOS</vt:lpstr>
      <vt:lpstr>INFRAESTRUTURA NACIONAL DE DADOS ABERTOS (INDA)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INFRAESTRUTURA NACIONAL DE DADOS ABERTOS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Otavio Moreira de Castro Neves</dc:creator>
  <cp:lastModifiedBy>Thalita Carneiro Ary</cp:lastModifiedBy>
  <cp:revision>35</cp:revision>
  <dcterms:created xsi:type="dcterms:W3CDTF">2026-06-01T19:40:11Z</dcterms:created>
  <dcterms:modified xsi:type="dcterms:W3CDTF">2026-07-01T14:25:57Z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0x0101001E465DB345C3DD4EAF4B67B8D324887D</vt:lpwstr>
  </property>
  <property fmtid="{D5CDD505-2E9C-101B-9397-08002B2CF9AE}" pid="3" name="MediaServiceImageTags">
    <vt:lpwstr/>
  </property>
</Properties>
</file>