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85" r:id="rId3"/>
    <p:sldId id="258" r:id="rId4"/>
    <p:sldId id="259" r:id="rId5"/>
    <p:sldId id="260" r:id="rId6"/>
    <p:sldId id="261" r:id="rId7"/>
    <p:sldId id="262" r:id="rId8"/>
    <p:sldId id="275" r:id="rId9"/>
    <p:sldId id="276" r:id="rId10"/>
    <p:sldId id="277" r:id="rId11"/>
    <p:sldId id="278" r:id="rId12"/>
    <p:sldId id="286" r:id="rId13"/>
    <p:sldId id="280" r:id="rId14"/>
    <p:sldId id="281" r:id="rId15"/>
    <p:sldId id="282" r:id="rId16"/>
    <p:sldId id="284" r:id="rId17"/>
    <p:sldId id="283" r:id="rId18"/>
    <p:sldId id="257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78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AA256-8A15-42C0-9E8A-78605DB2999C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3675D-F2F4-4E11-9D3F-E646C53EDA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5217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 userDrawn="1"/>
        </p:nvSpPr>
        <p:spPr>
          <a:xfrm>
            <a:off x="0" y="-696"/>
            <a:ext cx="12192000" cy="6858696"/>
          </a:xfrm>
          <a:prstGeom prst="rect">
            <a:avLst/>
          </a:prstGeom>
          <a:solidFill>
            <a:srgbClr val="0025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96"/>
            <a:ext cx="12197079" cy="685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423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5185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0545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945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487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45414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2462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614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7176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0341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07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615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ecretaria.executiva@cgu.gov.br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266092"/>
            <a:ext cx="10462620" cy="122589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Eras Light ITC" panose="020B0402030504020804" pitchFamily="34" charset="0"/>
                <a:ea typeface="+mj-ea"/>
                <a:cs typeface="+mj-cs"/>
              </a:rPr>
              <a:t>Lei nº 13.303/2016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Eras Light ITC" panose="020B0402030504020804" pitchFamily="34" charset="0"/>
                <a:ea typeface="+mj-ea"/>
                <a:cs typeface="+mj-cs"/>
              </a:rPr>
              <a:t>Lei das Estatais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70470" y="2418121"/>
            <a:ext cx="1098513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                        </a:t>
            </a:r>
            <a:r>
              <a:rPr kumimoji="0" lang="pt-BR" sz="28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Seminário Balanço da Nova Lei das Estatais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Realização: Escola de Economia de São Paulo – Fundação Getúlio Vargas – EESP/FGV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06 de outubro de 2017, São Paulo/SP</a:t>
            </a:r>
          </a:p>
        </p:txBody>
      </p:sp>
    </p:spTree>
    <p:extLst>
      <p:ext uri="{BB962C8B-B14F-4D97-AF65-F5344CB8AC3E}">
        <p14:creationId xmlns:p14="http://schemas.microsoft.com/office/powerpoint/2010/main" val="2002091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S_polygon5"/>
          <p:cNvSpPr>
            <a:spLocks noChangeArrowheads="1"/>
          </p:cNvSpPr>
          <p:nvPr/>
        </p:nvSpPr>
        <p:spPr bwMode="auto">
          <a:xfrm>
            <a:off x="3596036" y="2663664"/>
            <a:ext cx="1847541" cy="3144230"/>
          </a:xfrm>
          <a:custGeom>
            <a:avLst/>
            <a:gdLst>
              <a:gd name="T0" fmla="*/ 7489 w 9902"/>
              <a:gd name="T1" fmla="*/ 4994 h 15880"/>
              <a:gd name="T2" fmla="*/ 7493 w 9902"/>
              <a:gd name="T3" fmla="*/ 4784 h 15880"/>
              <a:gd name="T4" fmla="*/ 7510 w 9902"/>
              <a:gd name="T5" fmla="*/ 4471 h 15880"/>
              <a:gd name="T6" fmla="*/ 7542 w 9902"/>
              <a:gd name="T7" fmla="*/ 4162 h 15880"/>
              <a:gd name="T8" fmla="*/ 7587 w 9902"/>
              <a:gd name="T9" fmla="*/ 3858 h 15880"/>
              <a:gd name="T10" fmla="*/ 7646 w 9902"/>
              <a:gd name="T11" fmla="*/ 3558 h 15880"/>
              <a:gd name="T12" fmla="*/ 7719 w 9902"/>
              <a:gd name="T13" fmla="*/ 3263 h 15880"/>
              <a:gd name="T14" fmla="*/ 7804 w 9902"/>
              <a:gd name="T15" fmla="*/ 2974 h 15880"/>
              <a:gd name="T16" fmla="*/ 7804 w 9902"/>
              <a:gd name="T17" fmla="*/ 2974 h 15880"/>
              <a:gd name="T18" fmla="*/ 8850 w 9902"/>
              <a:gd name="T19" fmla="*/ 3322 h 15880"/>
              <a:gd name="T20" fmla="*/ 8850 w 9902"/>
              <a:gd name="T21" fmla="*/ 3322 h 15880"/>
              <a:gd name="T22" fmla="*/ 5041 w 9902"/>
              <a:gd name="T23" fmla="*/ 0 h 15880"/>
              <a:gd name="T24" fmla="*/ 5041 w 9902"/>
              <a:gd name="T25" fmla="*/ 0 h 15880"/>
              <a:gd name="T26" fmla="*/ 0 w 9902"/>
              <a:gd name="T27" fmla="*/ 379 h 15880"/>
              <a:gd name="T28" fmla="*/ 0 w 9902"/>
              <a:gd name="T29" fmla="*/ 379 h 15880"/>
              <a:gd name="T30" fmla="*/ 1040 w 9902"/>
              <a:gd name="T31" fmla="*/ 724 h 15880"/>
              <a:gd name="T32" fmla="*/ 598 w 9902"/>
              <a:gd name="T33" fmla="*/ 2425 h 15880"/>
              <a:gd name="T34" fmla="*/ 336 w 9902"/>
              <a:gd name="T35" fmla="*/ 4970 h 15880"/>
              <a:gd name="T36" fmla="*/ 540 w 9902"/>
              <a:gd name="T37" fmla="*/ 7461 h 15880"/>
              <a:gd name="T38" fmla="*/ 1195 w 9902"/>
              <a:gd name="T39" fmla="*/ 9849 h 15880"/>
              <a:gd name="T40" fmla="*/ 2283 w 9902"/>
              <a:gd name="T41" fmla="*/ 12082 h 15880"/>
              <a:gd name="T42" fmla="*/ 3788 w 9902"/>
              <a:gd name="T43" fmla="*/ 14109 h 15880"/>
              <a:gd name="T44" fmla="*/ 5693 w 9902"/>
              <a:gd name="T45" fmla="*/ 15880 h 15880"/>
              <a:gd name="T46" fmla="*/ 5693 w 9902"/>
              <a:gd name="T47" fmla="*/ 15880 h 15880"/>
              <a:gd name="T48" fmla="*/ 6606 w 9902"/>
              <a:gd name="T49" fmla="*/ 12106 h 15880"/>
              <a:gd name="T50" fmla="*/ 6606 w 9902"/>
              <a:gd name="T51" fmla="*/ 12106 h 15880"/>
              <a:gd name="T52" fmla="*/ 9902 w 9902"/>
              <a:gd name="T53" fmla="*/ 10125 h 15880"/>
              <a:gd name="T54" fmla="*/ 9477 w 9902"/>
              <a:gd name="T55" fmla="*/ 9740 h 15880"/>
              <a:gd name="T56" fmla="*/ 8904 w 9902"/>
              <a:gd name="T57" fmla="*/ 9098 h 15880"/>
              <a:gd name="T58" fmla="*/ 8416 w 9902"/>
              <a:gd name="T59" fmla="*/ 8385 h 15880"/>
              <a:gd name="T60" fmla="*/ 8023 w 9902"/>
              <a:gd name="T61" fmla="*/ 7610 h 15880"/>
              <a:gd name="T62" fmla="*/ 7732 w 9902"/>
              <a:gd name="T63" fmla="*/ 6782 h 15880"/>
              <a:gd name="T64" fmla="*/ 7552 w 9902"/>
              <a:gd name="T65" fmla="*/ 5907 h 15880"/>
              <a:gd name="T66" fmla="*/ 7489 w 9902"/>
              <a:gd name="T67" fmla="*/ 4994 h 15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02" h="15880">
                <a:moveTo>
                  <a:pt x="7489" y="4994"/>
                </a:moveTo>
                <a:cubicBezTo>
                  <a:pt x="7489" y="4994"/>
                  <a:pt x="7490" y="4889"/>
                  <a:pt x="7493" y="4784"/>
                </a:cubicBezTo>
                <a:cubicBezTo>
                  <a:pt x="7497" y="4679"/>
                  <a:pt x="7503" y="4575"/>
                  <a:pt x="7510" y="4471"/>
                </a:cubicBezTo>
                <a:cubicBezTo>
                  <a:pt x="7519" y="4368"/>
                  <a:pt x="7530" y="4265"/>
                  <a:pt x="7542" y="4162"/>
                </a:cubicBezTo>
                <a:cubicBezTo>
                  <a:pt x="7555" y="4060"/>
                  <a:pt x="7571" y="3959"/>
                  <a:pt x="7587" y="3858"/>
                </a:cubicBezTo>
                <a:cubicBezTo>
                  <a:pt x="7605" y="3757"/>
                  <a:pt x="7625" y="3658"/>
                  <a:pt x="7646" y="3558"/>
                </a:cubicBezTo>
                <a:cubicBezTo>
                  <a:pt x="7669" y="3459"/>
                  <a:pt x="7693" y="3361"/>
                  <a:pt x="7719" y="3263"/>
                </a:cubicBezTo>
                <a:cubicBezTo>
                  <a:pt x="7746" y="3166"/>
                  <a:pt x="7774" y="3070"/>
                  <a:pt x="7804" y="2974"/>
                </a:cubicBezTo>
                <a:lnTo>
                  <a:pt x="8850" y="3322"/>
                </a:lnTo>
                <a:lnTo>
                  <a:pt x="5041" y="0"/>
                </a:lnTo>
                <a:lnTo>
                  <a:pt x="0" y="379"/>
                </a:lnTo>
                <a:lnTo>
                  <a:pt x="1040" y="724"/>
                </a:lnTo>
                <a:cubicBezTo>
                  <a:pt x="1040" y="724"/>
                  <a:pt x="792" y="1574"/>
                  <a:pt x="598" y="2425"/>
                </a:cubicBezTo>
                <a:cubicBezTo>
                  <a:pt x="458" y="3276"/>
                  <a:pt x="370" y="4125"/>
                  <a:pt x="336" y="4970"/>
                </a:cubicBezTo>
                <a:cubicBezTo>
                  <a:pt x="353" y="5809"/>
                  <a:pt x="421" y="6640"/>
                  <a:pt x="540" y="7461"/>
                </a:cubicBezTo>
                <a:cubicBezTo>
                  <a:pt x="709" y="8271"/>
                  <a:pt x="928" y="9068"/>
                  <a:pt x="1195" y="9849"/>
                </a:cubicBezTo>
                <a:cubicBezTo>
                  <a:pt x="1510" y="10613"/>
                  <a:pt x="1873" y="11358"/>
                  <a:pt x="2283" y="12082"/>
                </a:cubicBezTo>
                <a:cubicBezTo>
                  <a:pt x="2739" y="12783"/>
                  <a:pt x="3241" y="13459"/>
                  <a:pt x="3788" y="14109"/>
                </a:cubicBezTo>
                <a:cubicBezTo>
                  <a:pt x="4379" y="14730"/>
                  <a:pt x="5014" y="15321"/>
                  <a:pt x="5693" y="15880"/>
                </a:cubicBezTo>
                <a:lnTo>
                  <a:pt x="6606" y="12106"/>
                </a:lnTo>
                <a:lnTo>
                  <a:pt x="9902" y="10125"/>
                </a:lnTo>
                <a:cubicBezTo>
                  <a:pt x="9902" y="10125"/>
                  <a:pt x="9685" y="9937"/>
                  <a:pt x="9477" y="9740"/>
                </a:cubicBezTo>
                <a:cubicBezTo>
                  <a:pt x="9277" y="9534"/>
                  <a:pt x="9085" y="9320"/>
                  <a:pt x="8904" y="9098"/>
                </a:cubicBezTo>
                <a:cubicBezTo>
                  <a:pt x="8731" y="8868"/>
                  <a:pt x="8569" y="8630"/>
                  <a:pt x="8416" y="8385"/>
                </a:cubicBezTo>
                <a:cubicBezTo>
                  <a:pt x="8275" y="8133"/>
                  <a:pt x="8143" y="7875"/>
                  <a:pt x="8023" y="7610"/>
                </a:cubicBezTo>
                <a:cubicBezTo>
                  <a:pt x="7914" y="7340"/>
                  <a:pt x="7817" y="7063"/>
                  <a:pt x="7732" y="6782"/>
                </a:cubicBezTo>
                <a:cubicBezTo>
                  <a:pt x="7659" y="6495"/>
                  <a:pt x="7599" y="6203"/>
                  <a:pt x="7552" y="5907"/>
                </a:cubicBezTo>
                <a:cubicBezTo>
                  <a:pt x="7517" y="5606"/>
                  <a:pt x="7496" y="5302"/>
                  <a:pt x="7489" y="4994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pt-BR" sz="1200">
                <a:latin typeface="Times New Roman"/>
                <a:ea typeface="Calibri"/>
                <a:cs typeface="Times New Roman"/>
              </a:rPr>
              <a:t>                 </a:t>
            </a:r>
          </a:p>
        </p:txBody>
      </p:sp>
      <p:sp>
        <p:nvSpPr>
          <p:cNvPr id="12" name="WS_polygon15"/>
          <p:cNvSpPr>
            <a:spLocks noChangeArrowheads="1"/>
          </p:cNvSpPr>
          <p:nvPr/>
        </p:nvSpPr>
        <p:spPr bwMode="auto">
          <a:xfrm>
            <a:off x="4614802" y="4490288"/>
            <a:ext cx="3083900" cy="1848906"/>
          </a:xfrm>
          <a:custGeom>
            <a:avLst/>
            <a:gdLst>
              <a:gd name="T0" fmla="*/ 16527 w 16527"/>
              <a:gd name="T1" fmla="*/ 6880 h 9335"/>
              <a:gd name="T2" fmla="*/ 16527 w 16527"/>
              <a:gd name="T3" fmla="*/ 6880 h 9335"/>
              <a:gd name="T4" fmla="*/ 13190 w 16527"/>
              <a:gd name="T5" fmla="*/ 4835 h 9335"/>
              <a:gd name="T6" fmla="*/ 13190 w 16527"/>
              <a:gd name="T7" fmla="*/ 4835 h 9335"/>
              <a:gd name="T8" fmla="*/ 12323 w 16527"/>
              <a:gd name="T9" fmla="*/ 1112 h 9335"/>
              <a:gd name="T10" fmla="*/ 12007 w 16527"/>
              <a:gd name="T11" fmla="*/ 1302 h 9335"/>
              <a:gd name="T12" fmla="*/ 11512 w 16527"/>
              <a:gd name="T13" fmla="*/ 1555 h 9335"/>
              <a:gd name="T14" fmla="*/ 10995 w 16527"/>
              <a:gd name="T15" fmla="*/ 1766 h 9335"/>
              <a:gd name="T16" fmla="*/ 10456 w 16527"/>
              <a:gd name="T17" fmla="*/ 1935 h 9335"/>
              <a:gd name="T18" fmla="*/ 9900 w 16527"/>
              <a:gd name="T19" fmla="*/ 2058 h 9335"/>
              <a:gd name="T20" fmla="*/ 9327 w 16527"/>
              <a:gd name="T21" fmla="*/ 2133 h 9335"/>
              <a:gd name="T22" fmla="*/ 8739 w 16527"/>
              <a:gd name="T23" fmla="*/ 2159 h 9335"/>
              <a:gd name="T24" fmla="*/ 8307 w 16527"/>
              <a:gd name="T25" fmla="*/ 2145 h 9335"/>
              <a:gd name="T26" fmla="*/ 7674 w 16527"/>
              <a:gd name="T27" fmla="*/ 2074 h 9335"/>
              <a:gd name="T28" fmla="*/ 7060 w 16527"/>
              <a:gd name="T29" fmla="*/ 1945 h 9335"/>
              <a:gd name="T30" fmla="*/ 6469 w 16527"/>
              <a:gd name="T31" fmla="*/ 1761 h 9335"/>
              <a:gd name="T32" fmla="*/ 5902 w 16527"/>
              <a:gd name="T33" fmla="*/ 1525 h 9335"/>
              <a:gd name="T34" fmla="*/ 5363 w 16527"/>
              <a:gd name="T35" fmla="*/ 1240 h 9335"/>
              <a:gd name="T36" fmla="*/ 4854 w 16527"/>
              <a:gd name="T37" fmla="*/ 908 h 9335"/>
              <a:gd name="T38" fmla="*/ 4854 w 16527"/>
              <a:gd name="T39" fmla="*/ 908 h 9335"/>
              <a:gd name="T40" fmla="*/ 5521 w 16527"/>
              <a:gd name="T41" fmla="*/ 0 h 9335"/>
              <a:gd name="T42" fmla="*/ 5521 w 16527"/>
              <a:gd name="T43" fmla="*/ 0 h 9335"/>
              <a:gd name="T44" fmla="*/ 1189 w 16527"/>
              <a:gd name="T45" fmla="*/ 2604 h 9335"/>
              <a:gd name="T46" fmla="*/ 1189 w 16527"/>
              <a:gd name="T47" fmla="*/ 2604 h 9335"/>
              <a:gd name="T48" fmla="*/ 0 w 16527"/>
              <a:gd name="T49" fmla="*/ 7517 h 9335"/>
              <a:gd name="T50" fmla="*/ 0 w 16527"/>
              <a:gd name="T51" fmla="*/ 7517 h 9335"/>
              <a:gd name="T52" fmla="*/ 637 w 16527"/>
              <a:gd name="T53" fmla="*/ 6650 h 9335"/>
              <a:gd name="T54" fmla="*/ 2122 w 16527"/>
              <a:gd name="T55" fmla="*/ 7599 h 9335"/>
              <a:gd name="T56" fmla="*/ 4468 w 16527"/>
              <a:gd name="T57" fmla="*/ 8635 h 9335"/>
              <a:gd name="T58" fmla="*/ 6907 w 16527"/>
              <a:gd name="T59" fmla="*/ 9209 h 9335"/>
              <a:gd name="T60" fmla="*/ 9387 w 16527"/>
              <a:gd name="T61" fmla="*/ 9321 h 9335"/>
              <a:gd name="T62" fmla="*/ 11853 w 16527"/>
              <a:gd name="T63" fmla="*/ 8970 h 9335"/>
              <a:gd name="T64" fmla="*/ 14251 w 16527"/>
              <a:gd name="T65" fmla="*/ 8156 h 9335"/>
              <a:gd name="T66" fmla="*/ 16527 w 16527"/>
              <a:gd name="T67" fmla="*/ 6880 h 9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527" h="9335">
                <a:moveTo>
                  <a:pt x="16527" y="6880"/>
                </a:moveTo>
                <a:lnTo>
                  <a:pt x="16527" y="6880"/>
                </a:lnTo>
                <a:lnTo>
                  <a:pt x="13190" y="4835"/>
                </a:lnTo>
                <a:lnTo>
                  <a:pt x="12323" y="1112"/>
                </a:lnTo>
                <a:cubicBezTo>
                  <a:pt x="12323" y="1112"/>
                  <a:pt x="12166" y="1209"/>
                  <a:pt x="12007" y="1302"/>
                </a:cubicBezTo>
                <a:cubicBezTo>
                  <a:pt x="11845" y="1390"/>
                  <a:pt x="11680" y="1475"/>
                  <a:pt x="11512" y="1555"/>
                </a:cubicBezTo>
                <a:cubicBezTo>
                  <a:pt x="11342" y="1630"/>
                  <a:pt x="11169" y="1700"/>
                  <a:pt x="10995" y="1766"/>
                </a:cubicBezTo>
                <a:cubicBezTo>
                  <a:pt x="10817" y="1827"/>
                  <a:pt x="10638" y="1884"/>
                  <a:pt x="10456" y="1935"/>
                </a:cubicBezTo>
                <a:cubicBezTo>
                  <a:pt x="10273" y="1981"/>
                  <a:pt x="10087" y="2022"/>
                  <a:pt x="9900" y="2058"/>
                </a:cubicBezTo>
                <a:cubicBezTo>
                  <a:pt x="9710" y="2088"/>
                  <a:pt x="9519" y="2114"/>
                  <a:pt x="9327" y="2133"/>
                </a:cubicBezTo>
                <a:cubicBezTo>
                  <a:pt x="9132" y="2148"/>
                  <a:pt x="8936" y="2156"/>
                  <a:pt x="8739" y="2159"/>
                </a:cubicBezTo>
                <a:cubicBezTo>
                  <a:pt x="8739" y="2159"/>
                  <a:pt x="8522" y="2156"/>
                  <a:pt x="8307" y="2145"/>
                </a:cubicBezTo>
                <a:cubicBezTo>
                  <a:pt x="8094" y="2128"/>
                  <a:pt x="7883" y="2104"/>
                  <a:pt x="7674" y="2074"/>
                </a:cubicBezTo>
                <a:cubicBezTo>
                  <a:pt x="7467" y="2037"/>
                  <a:pt x="7263" y="1994"/>
                  <a:pt x="7060" y="1945"/>
                </a:cubicBezTo>
                <a:cubicBezTo>
                  <a:pt x="6860" y="1890"/>
                  <a:pt x="6663" y="1828"/>
                  <a:pt x="6469" y="1761"/>
                </a:cubicBezTo>
                <a:cubicBezTo>
                  <a:pt x="6277" y="1688"/>
                  <a:pt x="6088" y="1609"/>
                  <a:pt x="5902" y="1525"/>
                </a:cubicBezTo>
                <a:cubicBezTo>
                  <a:pt x="5719" y="1435"/>
                  <a:pt x="5539" y="1340"/>
                  <a:pt x="5363" y="1240"/>
                </a:cubicBezTo>
                <a:cubicBezTo>
                  <a:pt x="5190" y="1134"/>
                  <a:pt x="5020" y="1024"/>
                  <a:pt x="4854" y="908"/>
                </a:cubicBezTo>
                <a:lnTo>
                  <a:pt x="5521" y="0"/>
                </a:lnTo>
                <a:lnTo>
                  <a:pt x="1189" y="2604"/>
                </a:lnTo>
                <a:lnTo>
                  <a:pt x="0" y="7517"/>
                </a:lnTo>
                <a:lnTo>
                  <a:pt x="637" y="6650"/>
                </a:lnTo>
                <a:cubicBezTo>
                  <a:pt x="637" y="6650"/>
                  <a:pt x="1370" y="7150"/>
                  <a:pt x="2122" y="7599"/>
                </a:cubicBezTo>
                <a:cubicBezTo>
                  <a:pt x="2890" y="7996"/>
                  <a:pt x="3672" y="8341"/>
                  <a:pt x="4468" y="8635"/>
                </a:cubicBezTo>
                <a:cubicBezTo>
                  <a:pt x="5273" y="8878"/>
                  <a:pt x="6087" y="9069"/>
                  <a:pt x="6907" y="9209"/>
                </a:cubicBezTo>
                <a:cubicBezTo>
                  <a:pt x="7732" y="9298"/>
                  <a:pt x="8559" y="9335"/>
                  <a:pt x="9387" y="9321"/>
                </a:cubicBezTo>
                <a:cubicBezTo>
                  <a:pt x="10213" y="9255"/>
                  <a:pt x="11036" y="9138"/>
                  <a:pt x="11853" y="8970"/>
                </a:cubicBezTo>
                <a:cubicBezTo>
                  <a:pt x="12662" y="8750"/>
                  <a:pt x="13462" y="8479"/>
                  <a:pt x="14251" y="8156"/>
                </a:cubicBezTo>
                <a:cubicBezTo>
                  <a:pt x="15026" y="7782"/>
                  <a:pt x="15785" y="7357"/>
                  <a:pt x="16527" y="6880"/>
                </a:cubicBezTo>
              </a:path>
            </a:pathLst>
          </a:custGeom>
          <a:solidFill>
            <a:srgbClr val="C7594D"/>
          </a:solidFill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pt-BR" sz="1200">
                <a:latin typeface="Times New Roman"/>
                <a:ea typeface="Calibri"/>
                <a:cs typeface="Times New Roman"/>
              </a:rPr>
              <a:t>            </a:t>
            </a:r>
          </a:p>
        </p:txBody>
      </p:sp>
      <p:sp>
        <p:nvSpPr>
          <p:cNvPr id="13" name="WS_polygon13"/>
          <p:cNvSpPr>
            <a:spLocks noChangeArrowheads="1"/>
          </p:cNvSpPr>
          <p:nvPr/>
        </p:nvSpPr>
        <p:spPr bwMode="auto">
          <a:xfrm>
            <a:off x="6800305" y="2871629"/>
            <a:ext cx="1964178" cy="3153142"/>
          </a:xfrm>
          <a:custGeom>
            <a:avLst/>
            <a:gdLst>
              <a:gd name="T0" fmla="*/ 9928 w 10528"/>
              <a:gd name="T1" fmla="*/ 0 h 15921"/>
              <a:gd name="T2" fmla="*/ 9928 w 10528"/>
              <a:gd name="T3" fmla="*/ 0 h 15921"/>
              <a:gd name="T4" fmla="*/ 6958 w 10528"/>
              <a:gd name="T5" fmla="*/ 2545 h 15921"/>
              <a:gd name="T6" fmla="*/ 6958 w 10528"/>
              <a:gd name="T7" fmla="*/ 2545 h 15921"/>
              <a:gd name="T8" fmla="*/ 3137 w 10528"/>
              <a:gd name="T9" fmla="*/ 2224 h 15921"/>
              <a:gd name="T10" fmla="*/ 3179 w 10528"/>
              <a:gd name="T11" fmla="*/ 2389 h 15921"/>
              <a:gd name="T12" fmla="*/ 3234 w 10528"/>
              <a:gd name="T13" fmla="*/ 2639 h 15921"/>
              <a:gd name="T14" fmla="*/ 3279 w 10528"/>
              <a:gd name="T15" fmla="*/ 2893 h 15921"/>
              <a:gd name="T16" fmla="*/ 3315 w 10528"/>
              <a:gd name="T17" fmla="*/ 3149 h 15921"/>
              <a:gd name="T18" fmla="*/ 3341 w 10528"/>
              <a:gd name="T19" fmla="*/ 3409 h 15921"/>
              <a:gd name="T20" fmla="*/ 3356 w 10528"/>
              <a:gd name="T21" fmla="*/ 3671 h 15921"/>
              <a:gd name="T22" fmla="*/ 3362 w 10528"/>
              <a:gd name="T23" fmla="*/ 3936 h 15921"/>
              <a:gd name="T24" fmla="*/ 3331 w 10528"/>
              <a:gd name="T25" fmla="*/ 4586 h 15921"/>
              <a:gd name="T26" fmla="*/ 3171 w 10528"/>
              <a:gd name="T27" fmla="*/ 5526 h 15921"/>
              <a:gd name="T28" fmla="*/ 2885 w 10528"/>
              <a:gd name="T29" fmla="*/ 6416 h 15921"/>
              <a:gd name="T30" fmla="*/ 2482 w 10528"/>
              <a:gd name="T31" fmla="*/ 7247 h 15921"/>
              <a:gd name="T32" fmla="*/ 1972 w 10528"/>
              <a:gd name="T33" fmla="*/ 8009 h 15921"/>
              <a:gd name="T34" fmla="*/ 1365 w 10528"/>
              <a:gd name="T35" fmla="*/ 8692 h 15921"/>
              <a:gd name="T36" fmla="*/ 671 w 10528"/>
              <a:gd name="T37" fmla="*/ 9286 h 15921"/>
              <a:gd name="T38" fmla="*/ 671 w 10528"/>
              <a:gd name="T39" fmla="*/ 9286 h 15921"/>
              <a:gd name="T40" fmla="*/ 0 w 10528"/>
              <a:gd name="T41" fmla="*/ 8356 h 15921"/>
              <a:gd name="T42" fmla="*/ 0 w 10528"/>
              <a:gd name="T43" fmla="*/ 8356 h 15921"/>
              <a:gd name="T44" fmla="*/ 1146 w 10528"/>
              <a:gd name="T45" fmla="*/ 13279 h 15921"/>
              <a:gd name="T46" fmla="*/ 1146 w 10528"/>
              <a:gd name="T47" fmla="*/ 13279 h 15921"/>
              <a:gd name="T48" fmla="*/ 5456 w 10528"/>
              <a:gd name="T49" fmla="*/ 15921 h 15921"/>
              <a:gd name="T50" fmla="*/ 5456 w 10528"/>
              <a:gd name="T51" fmla="*/ 15921 h 15921"/>
              <a:gd name="T52" fmla="*/ 4843 w 10528"/>
              <a:gd name="T53" fmla="*/ 15072 h 15921"/>
              <a:gd name="T54" fmla="*/ 6202 w 10528"/>
              <a:gd name="T55" fmla="*/ 13948 h 15921"/>
              <a:gd name="T56" fmla="*/ 7909 w 10528"/>
              <a:gd name="T57" fmla="*/ 12032 h 15921"/>
              <a:gd name="T58" fmla="*/ 9203 w 10528"/>
              <a:gd name="T59" fmla="*/ 9884 h 15921"/>
              <a:gd name="T60" fmla="*/ 10069 w 10528"/>
              <a:gd name="T61" fmla="*/ 7555 h 15921"/>
              <a:gd name="T62" fmla="*/ 10490 w 10528"/>
              <a:gd name="T63" fmla="*/ 5097 h 15921"/>
              <a:gd name="T64" fmla="*/ 10448 w 10528"/>
              <a:gd name="T65" fmla="*/ 2562 h 15921"/>
              <a:gd name="T66" fmla="*/ 9928 w 10528"/>
              <a:gd name="T67" fmla="*/ 0 h 15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28" h="15921">
                <a:moveTo>
                  <a:pt x="9928" y="0"/>
                </a:moveTo>
                <a:lnTo>
                  <a:pt x="9928" y="0"/>
                </a:lnTo>
                <a:lnTo>
                  <a:pt x="6958" y="2545"/>
                </a:lnTo>
                <a:lnTo>
                  <a:pt x="3137" y="2224"/>
                </a:lnTo>
                <a:cubicBezTo>
                  <a:pt x="3137" y="2224"/>
                  <a:pt x="3159" y="2307"/>
                  <a:pt x="3179" y="2389"/>
                </a:cubicBezTo>
                <a:cubicBezTo>
                  <a:pt x="3198" y="2472"/>
                  <a:pt x="3216" y="2555"/>
                  <a:pt x="3234" y="2639"/>
                </a:cubicBezTo>
                <a:cubicBezTo>
                  <a:pt x="3250" y="2723"/>
                  <a:pt x="3265" y="2808"/>
                  <a:pt x="3279" y="2893"/>
                </a:cubicBezTo>
                <a:cubicBezTo>
                  <a:pt x="3292" y="2978"/>
                  <a:pt x="3304" y="3063"/>
                  <a:pt x="3315" y="3149"/>
                </a:cubicBezTo>
                <a:cubicBezTo>
                  <a:pt x="3325" y="3235"/>
                  <a:pt x="3333" y="3322"/>
                  <a:pt x="3341" y="3409"/>
                </a:cubicBezTo>
                <a:cubicBezTo>
                  <a:pt x="3347" y="3496"/>
                  <a:pt x="3352" y="3583"/>
                  <a:pt x="3356" y="3671"/>
                </a:cubicBezTo>
                <a:cubicBezTo>
                  <a:pt x="3359" y="3759"/>
                  <a:pt x="3361" y="3848"/>
                  <a:pt x="3362" y="3936"/>
                </a:cubicBezTo>
                <a:cubicBezTo>
                  <a:pt x="3362" y="3936"/>
                  <a:pt x="3354" y="4263"/>
                  <a:pt x="3331" y="4586"/>
                </a:cubicBezTo>
                <a:cubicBezTo>
                  <a:pt x="3292" y="4904"/>
                  <a:pt x="3239" y="5218"/>
                  <a:pt x="3171" y="5526"/>
                </a:cubicBezTo>
                <a:cubicBezTo>
                  <a:pt x="3089" y="5829"/>
                  <a:pt x="2994" y="6125"/>
                  <a:pt x="2885" y="6416"/>
                </a:cubicBezTo>
                <a:cubicBezTo>
                  <a:pt x="2763" y="6700"/>
                  <a:pt x="2628" y="6977"/>
                  <a:pt x="2482" y="7247"/>
                </a:cubicBezTo>
                <a:cubicBezTo>
                  <a:pt x="2323" y="7509"/>
                  <a:pt x="2153" y="7763"/>
                  <a:pt x="1972" y="8009"/>
                </a:cubicBezTo>
                <a:cubicBezTo>
                  <a:pt x="1780" y="8246"/>
                  <a:pt x="1577" y="8473"/>
                  <a:pt x="1365" y="8692"/>
                </a:cubicBezTo>
                <a:cubicBezTo>
                  <a:pt x="1143" y="8900"/>
                  <a:pt x="911" y="9098"/>
                  <a:pt x="671" y="9286"/>
                </a:cubicBezTo>
                <a:lnTo>
                  <a:pt x="0" y="8356"/>
                </a:lnTo>
                <a:lnTo>
                  <a:pt x="1146" y="13279"/>
                </a:lnTo>
                <a:lnTo>
                  <a:pt x="5456" y="15921"/>
                </a:lnTo>
                <a:lnTo>
                  <a:pt x="4843" y="15072"/>
                </a:lnTo>
                <a:cubicBezTo>
                  <a:pt x="4843" y="15072"/>
                  <a:pt x="5544" y="14527"/>
                  <a:pt x="6202" y="13948"/>
                </a:cubicBezTo>
                <a:cubicBezTo>
                  <a:pt x="6816" y="13338"/>
                  <a:pt x="7385" y="12699"/>
                  <a:pt x="7909" y="12032"/>
                </a:cubicBezTo>
                <a:cubicBezTo>
                  <a:pt x="8387" y="11339"/>
                  <a:pt x="8819" y="10622"/>
                  <a:pt x="9203" y="9884"/>
                </a:cubicBezTo>
                <a:cubicBezTo>
                  <a:pt x="9540" y="9125"/>
                  <a:pt x="9829" y="8348"/>
                  <a:pt x="10069" y="7555"/>
                </a:cubicBezTo>
                <a:cubicBezTo>
                  <a:pt x="10260" y="6747"/>
                  <a:pt x="10400" y="5928"/>
                  <a:pt x="10490" y="5097"/>
                </a:cubicBezTo>
                <a:cubicBezTo>
                  <a:pt x="10528" y="4258"/>
                  <a:pt x="10515" y="3412"/>
                  <a:pt x="10448" y="2562"/>
                </a:cubicBezTo>
                <a:cubicBezTo>
                  <a:pt x="10329" y="1708"/>
                  <a:pt x="10156" y="854"/>
                  <a:pt x="9928" y="0"/>
                </a:cubicBezTo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pt-BR"/>
          </a:p>
        </p:txBody>
      </p:sp>
      <p:sp>
        <p:nvSpPr>
          <p:cNvPr id="15" name="WS_polygon11"/>
          <p:cNvSpPr>
            <a:spLocks noChangeArrowheads="1"/>
          </p:cNvSpPr>
          <p:nvPr/>
        </p:nvSpPr>
        <p:spPr bwMode="auto">
          <a:xfrm>
            <a:off x="6233160" y="968133"/>
            <a:ext cx="2568828" cy="2456956"/>
          </a:xfrm>
          <a:custGeom>
            <a:avLst/>
            <a:gdLst>
              <a:gd name="T0" fmla="*/ 12765 w 13765"/>
              <a:gd name="T1" fmla="*/ 9442 h 12408"/>
              <a:gd name="T2" fmla="*/ 12113 w 13765"/>
              <a:gd name="T3" fmla="*/ 7810 h 12408"/>
              <a:gd name="T4" fmla="*/ 10814 w 13765"/>
              <a:gd name="T5" fmla="*/ 5604 h 12408"/>
              <a:gd name="T6" fmla="*/ 9169 w 13765"/>
              <a:gd name="T7" fmla="*/ 3718 h 12408"/>
              <a:gd name="T8" fmla="*/ 7222 w 13765"/>
              <a:gd name="T9" fmla="*/ 2184 h 12408"/>
              <a:gd name="T10" fmla="*/ 5016 w 13765"/>
              <a:gd name="T11" fmla="*/ 1031 h 12408"/>
              <a:gd name="T12" fmla="*/ 2595 w 13765"/>
              <a:gd name="T13" fmla="*/ 293 h 12408"/>
              <a:gd name="T14" fmla="*/ 3 w 13765"/>
              <a:gd name="T15" fmla="*/ 0 h 12408"/>
              <a:gd name="T16" fmla="*/ 3 w 13765"/>
              <a:gd name="T17" fmla="*/ 0 h 12408"/>
              <a:gd name="T18" fmla="*/ 1498 w 13765"/>
              <a:gd name="T19" fmla="*/ 3577 h 12408"/>
              <a:gd name="T20" fmla="*/ 1498 w 13765"/>
              <a:gd name="T21" fmla="*/ 3577 h 12408"/>
              <a:gd name="T22" fmla="*/ 0 w 13765"/>
              <a:gd name="T23" fmla="*/ 7161 h 12408"/>
              <a:gd name="T24" fmla="*/ 818 w 13765"/>
              <a:gd name="T25" fmla="*/ 7251 h 12408"/>
              <a:gd name="T26" fmla="*/ 1980 w 13765"/>
              <a:gd name="T27" fmla="*/ 7564 h 12408"/>
              <a:gd name="T28" fmla="*/ 3049 w 13765"/>
              <a:gd name="T29" fmla="*/ 8072 h 12408"/>
              <a:gd name="T30" fmla="*/ 4002 w 13765"/>
              <a:gd name="T31" fmla="*/ 8753 h 12408"/>
              <a:gd name="T32" fmla="*/ 4821 w 13765"/>
              <a:gd name="T33" fmla="*/ 9588 h 12408"/>
              <a:gd name="T34" fmla="*/ 5483 w 13765"/>
              <a:gd name="T35" fmla="*/ 10556 h 12408"/>
              <a:gd name="T36" fmla="*/ 5970 w 13765"/>
              <a:gd name="T37" fmla="*/ 11637 h 12408"/>
              <a:gd name="T38" fmla="*/ 5970 w 13765"/>
              <a:gd name="T39" fmla="*/ 11637 h 12408"/>
              <a:gd name="T40" fmla="*/ 4890 w 13765"/>
              <a:gd name="T41" fmla="*/ 11985 h 12408"/>
              <a:gd name="T42" fmla="*/ 4890 w 13765"/>
              <a:gd name="T43" fmla="*/ 11985 h 12408"/>
              <a:gd name="T44" fmla="*/ 9927 w 13765"/>
              <a:gd name="T45" fmla="*/ 12408 h 12408"/>
              <a:gd name="T46" fmla="*/ 9927 w 13765"/>
              <a:gd name="T47" fmla="*/ 12408 h 12408"/>
              <a:gd name="T48" fmla="*/ 13765 w 13765"/>
              <a:gd name="T49" fmla="*/ 9119 h 12408"/>
              <a:gd name="T50" fmla="*/ 13765 w 13765"/>
              <a:gd name="T51" fmla="*/ 9119 h 12408"/>
              <a:gd name="T52" fmla="*/ 12765 w 13765"/>
              <a:gd name="T53" fmla="*/ 9442 h 12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65" h="12408">
                <a:moveTo>
                  <a:pt x="12765" y="9442"/>
                </a:moveTo>
                <a:cubicBezTo>
                  <a:pt x="12765" y="9442"/>
                  <a:pt x="12461" y="8610"/>
                  <a:pt x="12113" y="7810"/>
                </a:cubicBezTo>
                <a:cubicBezTo>
                  <a:pt x="11721" y="7041"/>
                  <a:pt x="11287" y="6305"/>
                  <a:pt x="10814" y="5604"/>
                </a:cubicBezTo>
                <a:cubicBezTo>
                  <a:pt x="10302" y="4939"/>
                  <a:pt x="9753" y="4310"/>
                  <a:pt x="9169" y="3718"/>
                </a:cubicBezTo>
                <a:cubicBezTo>
                  <a:pt x="8551" y="3166"/>
                  <a:pt x="7902" y="2654"/>
                  <a:pt x="7222" y="2184"/>
                </a:cubicBezTo>
                <a:cubicBezTo>
                  <a:pt x="6513" y="1755"/>
                  <a:pt x="5778" y="1371"/>
                  <a:pt x="5016" y="1031"/>
                </a:cubicBezTo>
                <a:cubicBezTo>
                  <a:pt x="4231" y="738"/>
                  <a:pt x="3424" y="491"/>
                  <a:pt x="2595" y="293"/>
                </a:cubicBezTo>
                <a:cubicBezTo>
                  <a:pt x="1748" y="144"/>
                  <a:pt x="883" y="46"/>
                  <a:pt x="3" y="0"/>
                </a:cubicBezTo>
                <a:lnTo>
                  <a:pt x="1498" y="3577"/>
                </a:lnTo>
                <a:lnTo>
                  <a:pt x="0" y="7161"/>
                </a:lnTo>
                <a:cubicBezTo>
                  <a:pt x="0" y="7161"/>
                  <a:pt x="413" y="7194"/>
                  <a:pt x="818" y="7251"/>
                </a:cubicBezTo>
                <a:cubicBezTo>
                  <a:pt x="1214" y="7333"/>
                  <a:pt x="1602" y="7437"/>
                  <a:pt x="1980" y="7564"/>
                </a:cubicBezTo>
                <a:cubicBezTo>
                  <a:pt x="2348" y="7713"/>
                  <a:pt x="2704" y="7882"/>
                  <a:pt x="3049" y="8072"/>
                </a:cubicBezTo>
                <a:cubicBezTo>
                  <a:pt x="3380" y="8281"/>
                  <a:pt x="3699" y="8508"/>
                  <a:pt x="4002" y="8753"/>
                </a:cubicBezTo>
                <a:cubicBezTo>
                  <a:pt x="4291" y="9015"/>
                  <a:pt x="4564" y="9294"/>
                  <a:pt x="4821" y="9588"/>
                </a:cubicBezTo>
                <a:cubicBezTo>
                  <a:pt x="5060" y="9897"/>
                  <a:pt x="5281" y="10220"/>
                  <a:pt x="5483" y="10556"/>
                </a:cubicBezTo>
                <a:cubicBezTo>
                  <a:pt x="5666" y="10905"/>
                  <a:pt x="5828" y="11265"/>
                  <a:pt x="5970" y="11637"/>
                </a:cubicBezTo>
                <a:lnTo>
                  <a:pt x="4890" y="11985"/>
                </a:lnTo>
                <a:lnTo>
                  <a:pt x="9927" y="12408"/>
                </a:lnTo>
                <a:lnTo>
                  <a:pt x="13765" y="9119"/>
                </a:lnTo>
                <a:lnTo>
                  <a:pt x="12765" y="9442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pt-BR"/>
          </a:p>
        </p:txBody>
      </p:sp>
      <p:grpSp>
        <p:nvGrpSpPr>
          <p:cNvPr id="2" name="Grupo 89"/>
          <p:cNvGrpSpPr/>
          <p:nvPr/>
        </p:nvGrpSpPr>
        <p:grpSpPr>
          <a:xfrm>
            <a:off x="1557083" y="4639297"/>
            <a:ext cx="4540149" cy="2199405"/>
            <a:chOff x="33082" y="4639296"/>
            <a:chExt cx="4540149" cy="2199405"/>
          </a:xfrm>
        </p:grpSpPr>
        <p:sp>
          <p:nvSpPr>
            <p:cNvPr id="3" name="Retângulo de cantos arredondados 37"/>
            <p:cNvSpPr/>
            <p:nvPr/>
          </p:nvSpPr>
          <p:spPr>
            <a:xfrm>
              <a:off x="33082" y="4639296"/>
              <a:ext cx="2127954" cy="2199405"/>
            </a:xfrm>
            <a:prstGeom prst="roundRect">
              <a:avLst/>
            </a:prstGeom>
            <a:noFill/>
            <a:ln>
              <a:solidFill>
                <a:srgbClr val="C759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1500" b="1" dirty="0">
                  <a:solidFill>
                    <a:srgbClr val="C7594D"/>
                  </a:solidFill>
                </a:rPr>
                <a:t>8 - Canais de denúncia</a:t>
              </a:r>
            </a:p>
            <a:p>
              <a:r>
                <a:rPr lang="pt-BR" sz="1500" b="1" dirty="0">
                  <a:solidFill>
                    <a:srgbClr val="C7594D"/>
                  </a:solidFill>
                </a:rPr>
                <a:t>9 - Medidas Disciplinares</a:t>
              </a:r>
            </a:p>
            <a:p>
              <a:r>
                <a:rPr lang="pt-BR" sz="1500" b="1" dirty="0">
                  <a:solidFill>
                    <a:srgbClr val="C7594D"/>
                  </a:solidFill>
                </a:rPr>
                <a:t>10 - Interrupção e remediação de desvios</a:t>
              </a:r>
            </a:p>
            <a:p>
              <a:r>
                <a:rPr lang="pt-BR" sz="1500" b="1" dirty="0">
                  <a:solidFill>
                    <a:srgbClr val="C7594D"/>
                  </a:solidFill>
                </a:rPr>
                <a:t>11 - Monitoramento do programa</a:t>
              </a:r>
            </a:p>
          </p:txBody>
        </p:sp>
        <p:cxnSp>
          <p:nvCxnSpPr>
            <p:cNvPr id="4" name="Conector angulado 33"/>
            <p:cNvCxnSpPr/>
            <p:nvPr/>
          </p:nvCxnSpPr>
          <p:spPr>
            <a:xfrm flipH="1">
              <a:off x="2161036" y="6287964"/>
              <a:ext cx="2412195" cy="176527"/>
            </a:xfrm>
            <a:prstGeom prst="bentConnector3">
              <a:avLst>
                <a:gd name="adj1" fmla="val 46273"/>
              </a:avLst>
            </a:prstGeom>
            <a:ln w="25400">
              <a:solidFill>
                <a:srgbClr val="C7594D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o 86"/>
          <p:cNvGrpSpPr/>
          <p:nvPr/>
        </p:nvGrpSpPr>
        <p:grpSpPr>
          <a:xfrm>
            <a:off x="1572806" y="817866"/>
            <a:ext cx="3471713" cy="779318"/>
            <a:chOff x="48807" y="723146"/>
            <a:chExt cx="3471713" cy="779318"/>
          </a:xfrm>
        </p:grpSpPr>
        <p:sp>
          <p:nvSpPr>
            <p:cNvPr id="6" name="Retângulo de cantos arredondados 34"/>
            <p:cNvSpPr/>
            <p:nvPr/>
          </p:nvSpPr>
          <p:spPr>
            <a:xfrm>
              <a:off x="48807" y="723146"/>
              <a:ext cx="1848053" cy="779318"/>
            </a:xfrm>
            <a:prstGeom prst="round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1500" b="1" dirty="0">
                  <a:solidFill>
                    <a:schemeClr val="accent4">
                      <a:lumMod val="75000"/>
                    </a:schemeClr>
                  </a:solidFill>
                </a:rPr>
                <a:t>5 - Análise de riscos</a:t>
              </a:r>
            </a:p>
          </p:txBody>
        </p:sp>
        <p:cxnSp>
          <p:nvCxnSpPr>
            <p:cNvPr id="7" name="Conector angulado 49"/>
            <p:cNvCxnSpPr/>
            <p:nvPr/>
          </p:nvCxnSpPr>
          <p:spPr>
            <a:xfrm rot="10800000">
              <a:off x="1896861" y="1156878"/>
              <a:ext cx="1623659" cy="154137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o 88"/>
          <p:cNvGrpSpPr/>
          <p:nvPr/>
        </p:nvGrpSpPr>
        <p:grpSpPr>
          <a:xfrm>
            <a:off x="8275864" y="5254558"/>
            <a:ext cx="2324720" cy="1438771"/>
            <a:chOff x="6751864" y="5254557"/>
            <a:chExt cx="2324720" cy="1438771"/>
          </a:xfrm>
        </p:grpSpPr>
        <p:sp>
          <p:nvSpPr>
            <p:cNvPr id="9" name="Retângulo de cantos arredondados 36"/>
            <p:cNvSpPr/>
            <p:nvPr/>
          </p:nvSpPr>
          <p:spPr>
            <a:xfrm>
              <a:off x="7274112" y="5529546"/>
              <a:ext cx="1802472" cy="1163782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1500" b="1" dirty="0">
                  <a:solidFill>
                    <a:schemeClr val="accent6"/>
                  </a:solidFill>
                </a:rPr>
                <a:t>4 - Treinamento e comunicação</a:t>
              </a:r>
            </a:p>
            <a:p>
              <a:r>
                <a:rPr lang="pt-BR" sz="1500" b="1" dirty="0">
                  <a:solidFill>
                    <a:schemeClr val="accent6"/>
                  </a:solidFill>
                </a:rPr>
                <a:t>14 - Transparência</a:t>
              </a:r>
            </a:p>
          </p:txBody>
        </p:sp>
        <p:cxnSp>
          <p:nvCxnSpPr>
            <p:cNvPr id="10" name="Conector angulado 1023"/>
            <p:cNvCxnSpPr>
              <a:stCxn id="13" idx="28"/>
              <a:endCxn id="9" idx="1"/>
            </p:cNvCxnSpPr>
            <p:nvPr/>
          </p:nvCxnSpPr>
          <p:spPr>
            <a:xfrm>
              <a:off x="6751864" y="5254557"/>
              <a:ext cx="522248" cy="856880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WS_polygon9"/>
          <p:cNvSpPr>
            <a:spLocks noChangeArrowheads="1"/>
          </p:cNvSpPr>
          <p:nvPr/>
        </p:nvSpPr>
        <p:spPr bwMode="auto">
          <a:xfrm>
            <a:off x="3816375" y="782313"/>
            <a:ext cx="2730317" cy="2365180"/>
          </a:xfrm>
          <a:custGeom>
            <a:avLst/>
            <a:gdLst>
              <a:gd name="T0" fmla="*/ 14801 w 14801"/>
              <a:gd name="T1" fmla="*/ 4663 h 12434"/>
              <a:gd name="T2" fmla="*/ 14801 w 14801"/>
              <a:gd name="T3" fmla="*/ 4663 h 12434"/>
              <a:gd name="T4" fmla="*/ 12851 w 14801"/>
              <a:gd name="T5" fmla="*/ 0 h 12434"/>
              <a:gd name="T6" fmla="*/ 12851 w 14801"/>
              <a:gd name="T7" fmla="*/ 0 h 12434"/>
              <a:gd name="T8" fmla="*/ 12851 w 14801"/>
              <a:gd name="T9" fmla="*/ 1082 h 12434"/>
              <a:gd name="T10" fmla="*/ 11113 w 14801"/>
              <a:gd name="T11" fmla="*/ 1200 h 12434"/>
              <a:gd name="T12" fmla="*/ 8637 w 14801"/>
              <a:gd name="T13" fmla="*/ 1749 h 12434"/>
              <a:gd name="T14" fmla="*/ 6354 w 14801"/>
              <a:gd name="T15" fmla="*/ 2718 h 12434"/>
              <a:gd name="T16" fmla="*/ 4306 w 14801"/>
              <a:gd name="T17" fmla="*/ 4077 h 12434"/>
              <a:gd name="T18" fmla="*/ 2537 w 14801"/>
              <a:gd name="T19" fmla="*/ 5794 h 12434"/>
              <a:gd name="T20" fmla="*/ 1087 w 14801"/>
              <a:gd name="T21" fmla="*/ 7838 h 12434"/>
              <a:gd name="T22" fmla="*/ 0 w 14801"/>
              <a:gd name="T23" fmla="*/ 10180 h 12434"/>
              <a:gd name="T24" fmla="*/ 0 w 14801"/>
              <a:gd name="T25" fmla="*/ 10180 h 12434"/>
              <a:gd name="T26" fmla="*/ 3850 w 14801"/>
              <a:gd name="T27" fmla="*/ 9891 h 12434"/>
              <a:gd name="T28" fmla="*/ 3850 w 14801"/>
              <a:gd name="T29" fmla="*/ 9891 h 12434"/>
              <a:gd name="T30" fmla="*/ 6767 w 14801"/>
              <a:gd name="T31" fmla="*/ 12434 h 12434"/>
              <a:gd name="T32" fmla="*/ 7097 w 14801"/>
              <a:gd name="T33" fmla="*/ 11726 h 12434"/>
              <a:gd name="T34" fmla="*/ 7735 w 14801"/>
              <a:gd name="T35" fmla="*/ 10755 h 12434"/>
              <a:gd name="T36" fmla="*/ 8528 w 14801"/>
              <a:gd name="T37" fmla="*/ 9913 h 12434"/>
              <a:gd name="T38" fmla="*/ 9456 w 14801"/>
              <a:gd name="T39" fmla="*/ 9218 h 12434"/>
              <a:gd name="T40" fmla="*/ 10499 w 14801"/>
              <a:gd name="T41" fmla="*/ 8691 h 12434"/>
              <a:gd name="T42" fmla="*/ 11637 w 14801"/>
              <a:gd name="T43" fmla="*/ 8352 h 12434"/>
              <a:gd name="T44" fmla="*/ 12851 w 14801"/>
              <a:gd name="T45" fmla="*/ 8221 h 12434"/>
              <a:gd name="T46" fmla="*/ 12851 w 14801"/>
              <a:gd name="T47" fmla="*/ 8221 h 12434"/>
              <a:gd name="T48" fmla="*/ 12851 w 14801"/>
              <a:gd name="T49" fmla="*/ 9327 h 12434"/>
              <a:gd name="T50" fmla="*/ 12851 w 14801"/>
              <a:gd name="T51" fmla="*/ 9327 h 12434"/>
              <a:gd name="T52" fmla="*/ 14801 w 14801"/>
              <a:gd name="T53" fmla="*/ 4663 h 12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801" h="12434">
                <a:moveTo>
                  <a:pt x="14801" y="4663"/>
                </a:moveTo>
                <a:lnTo>
                  <a:pt x="14801" y="4663"/>
                </a:lnTo>
                <a:lnTo>
                  <a:pt x="12851" y="0"/>
                </a:lnTo>
                <a:lnTo>
                  <a:pt x="12851" y="1082"/>
                </a:lnTo>
                <a:cubicBezTo>
                  <a:pt x="12851" y="1082"/>
                  <a:pt x="11974" y="1115"/>
                  <a:pt x="11113" y="1200"/>
                </a:cubicBezTo>
                <a:cubicBezTo>
                  <a:pt x="10269" y="1334"/>
                  <a:pt x="9443" y="1518"/>
                  <a:pt x="8637" y="1749"/>
                </a:cubicBezTo>
                <a:cubicBezTo>
                  <a:pt x="7852" y="2027"/>
                  <a:pt x="7091" y="2350"/>
                  <a:pt x="6354" y="2718"/>
                </a:cubicBezTo>
                <a:cubicBezTo>
                  <a:pt x="5643" y="3129"/>
                  <a:pt x="4960" y="3583"/>
                  <a:pt x="4306" y="4077"/>
                </a:cubicBezTo>
                <a:cubicBezTo>
                  <a:pt x="3683" y="4611"/>
                  <a:pt x="3093" y="5183"/>
                  <a:pt x="2537" y="5794"/>
                </a:cubicBezTo>
                <a:cubicBezTo>
                  <a:pt x="2016" y="6440"/>
                  <a:pt x="1532" y="7122"/>
                  <a:pt x="1087" y="7838"/>
                </a:cubicBezTo>
                <a:cubicBezTo>
                  <a:pt x="682" y="8587"/>
                  <a:pt x="319" y="9368"/>
                  <a:pt x="0" y="10180"/>
                </a:cubicBezTo>
                <a:lnTo>
                  <a:pt x="3850" y="9891"/>
                </a:lnTo>
                <a:lnTo>
                  <a:pt x="6767" y="12434"/>
                </a:lnTo>
                <a:cubicBezTo>
                  <a:pt x="6767" y="12434"/>
                  <a:pt x="6922" y="12075"/>
                  <a:pt x="7097" y="11726"/>
                </a:cubicBezTo>
                <a:cubicBezTo>
                  <a:pt x="7291" y="11389"/>
                  <a:pt x="7504" y="11066"/>
                  <a:pt x="7735" y="10755"/>
                </a:cubicBezTo>
                <a:cubicBezTo>
                  <a:pt x="7983" y="10459"/>
                  <a:pt x="8248" y="10178"/>
                  <a:pt x="8528" y="9913"/>
                </a:cubicBezTo>
                <a:cubicBezTo>
                  <a:pt x="8823" y="9664"/>
                  <a:pt x="9133" y="9432"/>
                  <a:pt x="9456" y="9218"/>
                </a:cubicBezTo>
                <a:cubicBezTo>
                  <a:pt x="9792" y="9023"/>
                  <a:pt x="10139" y="8847"/>
                  <a:pt x="10499" y="8691"/>
                </a:cubicBezTo>
                <a:cubicBezTo>
                  <a:pt x="10868" y="8556"/>
                  <a:pt x="11248" y="8443"/>
                  <a:pt x="11637" y="8352"/>
                </a:cubicBezTo>
                <a:cubicBezTo>
                  <a:pt x="12034" y="8284"/>
                  <a:pt x="12439" y="8240"/>
                  <a:pt x="12851" y="8221"/>
                </a:cubicBezTo>
                <a:lnTo>
                  <a:pt x="12851" y="9327"/>
                </a:lnTo>
                <a:lnTo>
                  <a:pt x="14801" y="4663"/>
                </a:ln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pt-BR" sz="1200">
                <a:latin typeface="Times New Roman"/>
                <a:ea typeface="Calibri"/>
                <a:cs typeface="Times New Roman"/>
              </a:rPr>
              <a:t>      </a:t>
            </a:r>
          </a:p>
        </p:txBody>
      </p:sp>
      <p:sp>
        <p:nvSpPr>
          <p:cNvPr id="16" name="Text Box 9270"/>
          <p:cNvSpPr txBox="1"/>
          <p:nvPr/>
        </p:nvSpPr>
        <p:spPr>
          <a:xfrm>
            <a:off x="3717153" y="3388118"/>
            <a:ext cx="1327366" cy="105463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pt-BR" sz="15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1. Ambiente de Gestão do Programa de Integridade</a:t>
            </a:r>
            <a:endParaRPr lang="pt-BR" sz="15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7" name="Text Box 9271"/>
          <p:cNvSpPr txBox="1"/>
          <p:nvPr/>
        </p:nvSpPr>
        <p:spPr>
          <a:xfrm>
            <a:off x="4810203" y="1461904"/>
            <a:ext cx="1074110" cy="87409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pt-BR" sz="15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pt-BR" sz="15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. Análise periódica de Riscos </a:t>
            </a:r>
            <a:endParaRPr lang="pt-BR" sz="15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8" name="Text Box 9272"/>
          <p:cNvSpPr txBox="1"/>
          <p:nvPr/>
        </p:nvSpPr>
        <p:spPr>
          <a:xfrm>
            <a:off x="7200947" y="3901261"/>
            <a:ext cx="1463075" cy="9067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pt-BR" sz="15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4. Comunicação e Treinamento</a:t>
            </a:r>
            <a:endParaRPr lang="pt-BR" sz="15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9" name="Text Box 9273"/>
          <p:cNvSpPr txBox="1"/>
          <p:nvPr/>
        </p:nvSpPr>
        <p:spPr>
          <a:xfrm>
            <a:off x="6546693" y="1597184"/>
            <a:ext cx="1729309" cy="125153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r>
              <a:rPr lang="pt-BR" sz="15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3. Estruturação</a:t>
            </a:r>
          </a:p>
          <a:p>
            <a:pPr algn="ctr">
              <a:lnSpc>
                <a:spcPct val="115000"/>
              </a:lnSpc>
            </a:pPr>
            <a:r>
              <a:rPr lang="pt-BR" sz="15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e implantação de Políticas e Procedimentos</a:t>
            </a:r>
            <a:endParaRPr lang="pt-BR" sz="15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0" name="Text Box 9274"/>
          <p:cNvSpPr txBox="1"/>
          <p:nvPr/>
        </p:nvSpPr>
        <p:spPr>
          <a:xfrm>
            <a:off x="5048614" y="4905575"/>
            <a:ext cx="2062984" cy="120586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</a:pPr>
            <a:r>
              <a:rPr lang="pt-BR" sz="15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5. Monitoramento</a:t>
            </a:r>
          </a:p>
          <a:p>
            <a:pPr algn="just">
              <a:lnSpc>
                <a:spcPct val="115000"/>
              </a:lnSpc>
            </a:pPr>
            <a:r>
              <a:rPr lang="pt-BR" sz="15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Medidas remediação</a:t>
            </a:r>
          </a:p>
          <a:p>
            <a:pPr algn="just">
              <a:lnSpc>
                <a:spcPct val="115000"/>
              </a:lnSpc>
            </a:pPr>
            <a:r>
              <a:rPr lang="pt-BR" sz="15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Aplicação penalidades canais de denúncia.</a:t>
            </a:r>
            <a:endParaRPr lang="pt-BR" sz="15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</p:txBody>
      </p:sp>
      <p:grpSp>
        <p:nvGrpSpPr>
          <p:cNvPr id="21" name="Grupo 91"/>
          <p:cNvGrpSpPr/>
          <p:nvPr/>
        </p:nvGrpSpPr>
        <p:grpSpPr>
          <a:xfrm>
            <a:off x="7580933" y="901532"/>
            <a:ext cx="3044887" cy="3143374"/>
            <a:chOff x="6056932" y="901532"/>
            <a:chExt cx="3044887" cy="3143374"/>
          </a:xfrm>
        </p:grpSpPr>
        <p:sp>
          <p:nvSpPr>
            <p:cNvPr id="22" name="Retângulo de cantos arredondados 35"/>
            <p:cNvSpPr/>
            <p:nvPr/>
          </p:nvSpPr>
          <p:spPr>
            <a:xfrm>
              <a:off x="7285129" y="901532"/>
              <a:ext cx="1816690" cy="3143374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1500" b="1" dirty="0">
                  <a:solidFill>
                    <a:schemeClr val="bg1">
                      <a:lumMod val="65000"/>
                    </a:schemeClr>
                  </a:solidFill>
                </a:rPr>
                <a:t>2 - Padrões de conduta e código de Ética</a:t>
              </a:r>
            </a:p>
            <a:p>
              <a:r>
                <a:rPr lang="pt-BR" sz="1500" b="1" dirty="0">
                  <a:solidFill>
                    <a:schemeClr val="bg1">
                      <a:lumMod val="65000"/>
                    </a:schemeClr>
                  </a:solidFill>
                </a:rPr>
                <a:t>3 - Políticas de integridade</a:t>
              </a:r>
            </a:p>
            <a:p>
              <a:r>
                <a:rPr lang="pt-BR" sz="1500" b="1" dirty="0">
                  <a:solidFill>
                    <a:schemeClr val="bg1">
                      <a:lumMod val="65000"/>
                    </a:schemeClr>
                  </a:solidFill>
                </a:rPr>
                <a:t>6 - Registros contábeis e controles internos</a:t>
              </a:r>
            </a:p>
            <a:p>
              <a:r>
                <a:rPr lang="pt-BR" sz="1500" b="1" dirty="0">
                  <a:solidFill>
                    <a:schemeClr val="bg1">
                      <a:lumMod val="65000"/>
                    </a:schemeClr>
                  </a:solidFill>
                </a:rPr>
                <a:t>12 - Diligência</a:t>
              </a:r>
            </a:p>
            <a:p>
              <a:r>
                <a:rPr lang="pt-BR" sz="1500" b="1" dirty="0">
                  <a:solidFill>
                    <a:schemeClr val="bg1">
                      <a:lumMod val="65000"/>
                    </a:schemeClr>
                  </a:solidFill>
                </a:rPr>
                <a:t>13 - Fusão</a:t>
              </a:r>
            </a:p>
            <a:p>
              <a:r>
                <a:rPr lang="pt-BR" sz="1500" b="1" dirty="0">
                  <a:solidFill>
                    <a:schemeClr val="bg1">
                      <a:lumMod val="65000"/>
                    </a:schemeClr>
                  </a:solidFill>
                </a:rPr>
                <a:t>15 - Tomada de decisão</a:t>
              </a:r>
            </a:p>
          </p:txBody>
        </p:sp>
        <p:cxnSp>
          <p:nvCxnSpPr>
            <p:cNvPr id="23" name="Conector angulado 64"/>
            <p:cNvCxnSpPr>
              <a:stCxn id="15" idx="4"/>
            </p:cNvCxnSpPr>
            <p:nvPr/>
          </p:nvCxnSpPr>
          <p:spPr>
            <a:xfrm flipV="1">
              <a:off x="6056932" y="1311016"/>
              <a:ext cx="1228197" cy="89579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o 85"/>
          <p:cNvGrpSpPr/>
          <p:nvPr/>
        </p:nvGrpSpPr>
        <p:grpSpPr>
          <a:xfrm>
            <a:off x="1535018" y="1691221"/>
            <a:ext cx="2161773" cy="2449717"/>
            <a:chOff x="11017" y="1691220"/>
            <a:chExt cx="2161773" cy="2449717"/>
          </a:xfrm>
        </p:grpSpPr>
        <p:sp>
          <p:nvSpPr>
            <p:cNvPr id="25" name="Retângulo de cantos arredondados 5"/>
            <p:cNvSpPr/>
            <p:nvPr/>
          </p:nvSpPr>
          <p:spPr>
            <a:xfrm>
              <a:off x="11017" y="1691220"/>
              <a:ext cx="2095671" cy="1575711"/>
            </a:xfrm>
            <a:prstGeom prst="roundRect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1500" b="1" dirty="0">
                  <a:solidFill>
                    <a:schemeClr val="accent1">
                      <a:lumMod val="75000"/>
                    </a:schemeClr>
                  </a:solidFill>
                </a:rPr>
                <a:t>1 - Comprometimento da Alta Administração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pt-BR" sz="1500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pt-BR" sz="1500" b="1" dirty="0">
                  <a:solidFill>
                    <a:schemeClr val="accent1">
                      <a:lumMod val="75000"/>
                    </a:schemeClr>
                  </a:solidFill>
                </a:rPr>
                <a:t>7 – Instância responsável pelo Programa de Integridade</a:t>
              </a:r>
            </a:p>
          </p:txBody>
        </p:sp>
        <p:cxnSp>
          <p:nvCxnSpPr>
            <p:cNvPr id="26" name="Conector de seta reta 68"/>
            <p:cNvCxnSpPr>
              <a:stCxn id="11" idx="18"/>
              <a:endCxn id="25" idx="2"/>
            </p:cNvCxnSpPr>
            <p:nvPr/>
          </p:nvCxnSpPr>
          <p:spPr>
            <a:xfrm flipH="1" flipV="1">
              <a:off x="1058853" y="3266931"/>
              <a:ext cx="1113937" cy="874006"/>
            </a:xfrm>
            <a:prstGeom prst="bentConnector4">
              <a:avLst>
                <a:gd name="adj1" fmla="val 53104"/>
                <a:gd name="adj2" fmla="val 40262"/>
              </a:avLst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aixaDeTexto 26"/>
          <p:cNvSpPr txBox="1"/>
          <p:nvPr/>
        </p:nvSpPr>
        <p:spPr>
          <a:xfrm rot="18000000">
            <a:off x="5200335" y="3259277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EXISTÊNCIA</a:t>
            </a:r>
          </a:p>
        </p:txBody>
      </p:sp>
      <p:sp>
        <p:nvSpPr>
          <p:cNvPr id="28" name="CaixaDeTexto 27"/>
          <p:cNvSpPr txBox="1"/>
          <p:nvPr/>
        </p:nvSpPr>
        <p:spPr>
          <a:xfrm rot="3600000">
            <a:off x="5970938" y="3252813"/>
            <a:ext cx="1298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QUALIDADE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5532584" y="3901260"/>
            <a:ext cx="1401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EFETIVIDADE</a:t>
            </a:r>
          </a:p>
        </p:txBody>
      </p:sp>
    </p:spTree>
    <p:extLst>
      <p:ext uri="{BB962C8B-B14F-4D97-AF65-F5344CB8AC3E}">
        <p14:creationId xmlns:p14="http://schemas.microsoft.com/office/powerpoint/2010/main" val="201001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 descr="Recorte de Tela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394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Elipse 5"/>
          <p:cNvSpPr/>
          <p:nvPr/>
        </p:nvSpPr>
        <p:spPr>
          <a:xfrm>
            <a:off x="170823" y="5144756"/>
            <a:ext cx="1668026" cy="5024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3972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79981" y="984893"/>
            <a:ext cx="11899723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u="sng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Diretoria de Auditoria de Estatais (DAE)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79981" y="2310456"/>
            <a:ext cx="11639841" cy="35802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5775" lvl="2" indent="0">
              <a:spcBef>
                <a:spcPts val="1800"/>
              </a:spcBef>
              <a:buNone/>
            </a:pPr>
            <a:r>
              <a:rPr lang="pt-BR" sz="3200" b="1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Coordenações-Gerais de Auditoria de Estatais dos setores:</a:t>
            </a:r>
          </a:p>
          <a:p>
            <a:pPr marL="1617663" lvl="4" indent="-407988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32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Financeiro e de Desenvolvimento; </a:t>
            </a:r>
          </a:p>
          <a:p>
            <a:pPr marL="1617663" lvl="4" indent="-407988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32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Petróleo, Gás e Mineração; </a:t>
            </a:r>
          </a:p>
          <a:p>
            <a:pPr marL="1617663" lvl="4" indent="-407988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32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Logística e Serviços; e </a:t>
            </a:r>
          </a:p>
          <a:p>
            <a:pPr marL="1617663" lvl="4" indent="-407988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32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Energia e Tecnologia.</a:t>
            </a:r>
          </a:p>
        </p:txBody>
      </p:sp>
    </p:spTree>
    <p:extLst>
      <p:ext uri="{BB962C8B-B14F-4D97-AF65-F5344CB8AC3E}">
        <p14:creationId xmlns:p14="http://schemas.microsoft.com/office/powerpoint/2010/main" val="3615704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79981" y="984893"/>
            <a:ext cx="11899723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u="sng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Contribuições da CGU para efetividade da Lei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277402" y="2120202"/>
            <a:ext cx="10782024" cy="473779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 algn="just">
              <a:spcBef>
                <a:spcPts val="1800"/>
              </a:spcBef>
              <a:buNone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Governança, Integridade e sustentabilidade econômica e financeira:</a:t>
            </a:r>
          </a:p>
          <a:p>
            <a:pPr lvl="3" algn="just">
              <a:spcBef>
                <a:spcPts val="1800"/>
              </a:spcBef>
            </a:pP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Auditorias de avaliação do programa de integridade das estatais: até o final de 2017 foram auditadas 32 empresas estatais, sendo 2 reavaliadas;</a:t>
            </a:r>
          </a:p>
          <a:p>
            <a:pPr lvl="3" algn="just">
              <a:spcBef>
                <a:spcPts val="1800"/>
              </a:spcBef>
            </a:pP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Auditorias de avaliação da sustentabilidade financeira e operacional;</a:t>
            </a:r>
          </a:p>
          <a:p>
            <a:pPr lvl="3" algn="just">
              <a:spcBef>
                <a:spcPts val="1800"/>
              </a:spcBef>
            </a:pP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Auditorias de avaliação de governança e gestão em 10 fundos de pensão.</a:t>
            </a:r>
          </a:p>
          <a:p>
            <a:pPr marL="1371600" lvl="3" indent="0" algn="just">
              <a:spcBef>
                <a:spcPts val="1800"/>
              </a:spcBef>
              <a:buNone/>
            </a:pPr>
            <a:endParaRPr lang="pt-BR" sz="24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3" algn="just">
              <a:spcBef>
                <a:spcPts val="1800"/>
              </a:spcBef>
            </a:pPr>
            <a:endParaRPr lang="pt-BR" sz="28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59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79981" y="984893"/>
            <a:ext cx="11899723" cy="13255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Contribuições da CGU para efetividade da Lei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79981" y="2348254"/>
            <a:ext cx="11639842" cy="434247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7488" lvl="2" indent="0" algn="just">
              <a:spcBef>
                <a:spcPts val="1800"/>
              </a:spcBef>
              <a:buNone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Avaliações quanto aos investimentos e desinvestimentos das estatais:</a:t>
            </a: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governança dos processos de investimento e desinvestimento de participações societárias relevantes, com foco em mecanismos de integridade e precificação de ativos.</a:t>
            </a:r>
          </a:p>
          <a:p>
            <a:pPr marL="217488" lvl="2" indent="0" algn="just">
              <a:spcBef>
                <a:spcPts val="1800"/>
              </a:spcBef>
              <a:buNone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Gestão de Riscos: </a:t>
            </a: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Instrução Normativa Conjunta MP/CGU nº 01/2016 (</a:t>
            </a:r>
            <a:r>
              <a:rPr lang="pt-BR" sz="2800" dirty="0">
                <a:latin typeface="Eras Medium ITC" panose="020B0602030504020804" pitchFamily="34" charset="0"/>
                <a:cs typeface="Arial" panose="020B0604020202020204" pitchFamily="34" charset="0"/>
              </a:rPr>
              <a:t>controles internos, gestão de riscos e governança no âmbito do Poder Executivo federal)</a:t>
            </a: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e </a:t>
            </a:r>
            <a:r>
              <a:rPr lang="pt-BR" sz="2800" dirty="0">
                <a:latin typeface="Eras Medium ITC" panose="020B0602030504020804" pitchFamily="34" charset="0"/>
                <a:cs typeface="Arial" panose="020B0604020202020204" pitchFamily="34" charset="0"/>
              </a:rPr>
              <a:t>Instrução Normativa CGU nº 03/2017 (Referencial Técnico da Atividade de Auditoria Interna Governamental do Poder Executivo Federal) – treinamentos de Gestão de Riscos e Controles Internos no Setor Público</a:t>
            </a:r>
          </a:p>
        </p:txBody>
      </p:sp>
    </p:spTree>
    <p:extLst>
      <p:ext uri="{BB962C8B-B14F-4D97-AF65-F5344CB8AC3E}">
        <p14:creationId xmlns:p14="http://schemas.microsoft.com/office/powerpoint/2010/main" val="481005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79981" y="984893"/>
            <a:ext cx="11899723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u="sng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Contribuições da CGU para efetividade da Lei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79981" y="2207577"/>
            <a:ext cx="11639842" cy="434247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7488" lvl="2" indent="0">
              <a:spcBef>
                <a:spcPts val="1800"/>
              </a:spcBef>
              <a:buNone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Gestão de Riscos </a:t>
            </a: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– Ações de capacitação:</a:t>
            </a:r>
            <a:endParaRPr lang="pt-BR" sz="2800" dirty="0">
              <a:latin typeface="Eras Medium ITC" panose="020B0602030504020804" pitchFamily="34" charset="0"/>
              <a:cs typeface="Arial" panose="020B0604020202020204" pitchFamily="34" charset="0"/>
            </a:endParaRPr>
          </a:p>
          <a:p>
            <a:pPr marL="1131888" lvl="3" indent="-45720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6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Capacitação de 5.700 (3.500 em 2016 + 2.200 em 2017) servidores e empregados públicos em Gestão de Riscos;</a:t>
            </a:r>
          </a:p>
          <a:p>
            <a:pPr marL="1131888" lvl="3" indent="-45720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6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Formação de 32 multiplicadores em Gestão de Riscos;</a:t>
            </a:r>
          </a:p>
          <a:p>
            <a:pPr marL="1131888" lvl="3" indent="-45720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6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Capacitação em COSO ICIF de 35 servidores do Órgão Central e 16 das Unidades Regionais;</a:t>
            </a:r>
          </a:p>
          <a:p>
            <a:pPr marL="1131888" lvl="3" indent="-45720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6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Capacitação e Certificação em ISO 31000 de 22 servidores do Órgão Central e 28 das Unidades Regionais;</a:t>
            </a:r>
          </a:p>
          <a:p>
            <a:pPr marL="1131888" lvl="3" indent="-45720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6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Capacitação de 450 auditores (CGU, CGE, TC) no curso EAD em Normas Internacionais.</a:t>
            </a:r>
          </a:p>
          <a:p>
            <a:pPr marL="1131888" lvl="3" indent="-457200">
              <a:spcBef>
                <a:spcPts val="1800"/>
              </a:spcBef>
              <a:buFont typeface="Wingdings" panose="05000000000000000000" pitchFamily="2" charset="2"/>
              <a:buChar char="ü"/>
            </a:pPr>
            <a:endParaRPr lang="pt-BR" sz="26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615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79981" y="984893"/>
            <a:ext cx="11899723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u="sng" dirty="0">
                <a:solidFill>
                  <a:schemeClr val="accent5">
                    <a:lumMod val="50000"/>
                  </a:schemeClr>
                </a:solidFill>
                <a:latin typeface="Eras Light ITC" panose="020B04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Contribuições</a:t>
            </a:r>
            <a:r>
              <a:rPr lang="pt-BR" sz="4800" b="1" u="sng" dirty="0">
                <a:solidFill>
                  <a:schemeClr val="accent5">
                    <a:lumMod val="50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 da CGU para efetividade da Lei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-587141" y="2160396"/>
            <a:ext cx="12195208" cy="399977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 algn="just">
              <a:spcBef>
                <a:spcPts val="1800"/>
              </a:spcBef>
              <a:buNone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Comitê de elegibilidade: </a:t>
            </a: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Embora ainda não haja um fluxo sistematizado de consultoria quanto a esse tema, alguns Comitês de Elegibilidade vêm consultando a CGU a respeito de candidatos indicados.</a:t>
            </a:r>
          </a:p>
          <a:p>
            <a:pPr marL="914400" lvl="2" indent="0" algn="just">
              <a:spcBef>
                <a:spcPts val="1800"/>
              </a:spcBef>
              <a:buNone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Contratações</a:t>
            </a:r>
            <a:r>
              <a:rPr lang="pt-BR" sz="2800" b="1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</a:t>
            </a: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Em processo de elaboração na DAE/SFC/CGU, em parceria com a SEST/MP, de um guia com diretrizes para as estatais para a elaboração dos regulamentos internos de licitações e contratos (prazo do Decreto nº 8.945/2016: até o dia 30 de junho de 2018).</a:t>
            </a:r>
          </a:p>
          <a:p>
            <a:pPr lvl="2">
              <a:spcBef>
                <a:spcPts val="1800"/>
              </a:spcBef>
            </a:pPr>
            <a:endParaRPr lang="pt-BR" sz="2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371600" lvl="3" indent="0">
              <a:spcBef>
                <a:spcPts val="1800"/>
              </a:spcBef>
              <a:buNone/>
            </a:pPr>
            <a:endParaRPr lang="pt-BR" sz="24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3">
              <a:spcBef>
                <a:spcPts val="1800"/>
              </a:spcBef>
            </a:pPr>
            <a:endParaRPr lang="pt-BR" sz="28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245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47" y="5627077"/>
            <a:ext cx="3915299" cy="1045029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473526" y="1574759"/>
            <a:ext cx="7040984" cy="7078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4000" b="1" dirty="0" err="1"/>
              <a:t>Muito</a:t>
            </a:r>
            <a:r>
              <a:rPr lang="es-ES_tradnl" sz="4000" b="1" dirty="0"/>
              <a:t> </a:t>
            </a:r>
            <a:r>
              <a:rPr lang="es-ES_tradnl" sz="4000" b="1" dirty="0" err="1"/>
              <a:t>obrigado</a:t>
            </a:r>
            <a:r>
              <a:rPr lang="es-ES_tradnl" sz="4000" b="1" dirty="0"/>
              <a:t>!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4250453" y="3056814"/>
            <a:ext cx="561241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accent5">
                    <a:lumMod val="50000"/>
                  </a:schemeClr>
                </a:solidFill>
              </a:rPr>
              <a:t>Wagner de Campos Rosário</a:t>
            </a:r>
          </a:p>
          <a:p>
            <a:r>
              <a:rPr lang="pt-BR" sz="2000" dirty="0"/>
              <a:t>Ministro de Estado da Transparência e Controladoria-Geral da União – Substituto</a:t>
            </a:r>
          </a:p>
          <a:p>
            <a:r>
              <a:rPr lang="pt-BR" sz="2000" dirty="0"/>
              <a:t>Correio Eletrônico: </a:t>
            </a:r>
            <a:r>
              <a:rPr lang="pt-BR" sz="2000" dirty="0">
                <a:solidFill>
                  <a:schemeClr val="accent5">
                    <a:lumMod val="50000"/>
                  </a:schemeClr>
                </a:solidFill>
                <a:hlinkClick r:id="rId3"/>
              </a:rPr>
              <a:t>cgugabin@cgu.gov.br</a:t>
            </a:r>
            <a:endParaRPr lang="pt-BR" sz="20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pt-BR" sz="2000" dirty="0"/>
              <a:t>Telefone: +55 (61) 2020-7241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104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93856" y="914400"/>
            <a:ext cx="10515600" cy="123474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u="sng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Contextualização</a:t>
            </a: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379141" y="1876425"/>
            <a:ext cx="11240430" cy="47139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Regulamentação tardia do § 1º do Art. 173 da CF;</a:t>
            </a:r>
          </a:p>
          <a:p>
            <a:pPr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Operação Lava-Jato e evidenciação da crise ética:</a:t>
            </a:r>
          </a:p>
          <a:p>
            <a:pPr lvl="2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Loteamento dos principais cargos diretivos;</a:t>
            </a:r>
          </a:p>
          <a:p>
            <a:pPr lvl="2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Ampla discricionariedade para contratação de bens e serviços.</a:t>
            </a:r>
          </a:p>
          <a:p>
            <a:pPr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Pressão da sociedade civil por maior e mais efetiva governança na gestão e nas contratações das estatais;</a:t>
            </a:r>
          </a:p>
          <a:p>
            <a:pPr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Normatização como forma de responder à crise:</a:t>
            </a:r>
          </a:p>
          <a:p>
            <a:pPr lvl="2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Lei nº 8.666/93, SOX, etc.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645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4806" y="827552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u="sng" dirty="0">
                <a:solidFill>
                  <a:srgbClr val="002060"/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Motivação</a:t>
            </a: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379141" y="1857375"/>
            <a:ext cx="11240430" cy="473299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Lacuna legislativa quanto a critérios mínimos de governança corporativa das empresas estatais;</a:t>
            </a:r>
          </a:p>
          <a:p>
            <a:pPr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Eficiência e ética são questões culturais e dependem do exemplo de quem lidera;</a:t>
            </a:r>
          </a:p>
          <a:p>
            <a:pPr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Busca da ética e eficiência  através  da implantação, nas empresas estatais, de mecanismos obrigatórios nas áreas de:</a:t>
            </a:r>
          </a:p>
          <a:p>
            <a:pPr lvl="2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Gestão;</a:t>
            </a:r>
          </a:p>
          <a:p>
            <a:pPr lvl="2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Controle;</a:t>
            </a:r>
          </a:p>
          <a:p>
            <a:pPr lvl="2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Prestação de contas (</a:t>
            </a:r>
            <a:r>
              <a:rPr lang="pt-BR" sz="2400" dirty="0" err="1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accountability</a:t>
            </a: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);</a:t>
            </a:r>
          </a:p>
          <a:p>
            <a:pPr lvl="2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Supervisão de condutas.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30641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818027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u="sng" dirty="0">
                <a:solidFill>
                  <a:srgbClr val="002060"/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Estrutura</a:t>
            </a: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417706" y="1634356"/>
            <a:ext cx="11240430" cy="508982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pt-BR" sz="30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As normas da Lei 13.303/2016 estão estruturadas basicamente em dois grandes temas:</a:t>
            </a:r>
          </a:p>
          <a:p>
            <a:pPr lvl="2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Governança corporativa, transparência na gestão e mecanismos de controle da atividade empresarial;</a:t>
            </a:r>
          </a:p>
          <a:p>
            <a:pPr lvl="2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Licitações e contratações.</a:t>
            </a:r>
          </a:p>
          <a:p>
            <a:pPr>
              <a:spcBef>
                <a:spcPts val="1800"/>
              </a:spcBef>
            </a:pPr>
            <a:r>
              <a:rPr lang="pt-BR" sz="30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inteligência do legislador em interligar os dois temas em um único diploma legal se traduz nos seguintes aspectos:</a:t>
            </a:r>
          </a:p>
          <a:p>
            <a:pPr lvl="2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flexibilização das normas de contratação é uma necessidade premente a empresas que atuam em mercados competitivos; por outro lado, o excesso de discricionariedade favorece a fraude (corrupção e ineficiência são sorvedouros de recursos públicos);</a:t>
            </a:r>
          </a:p>
          <a:p>
            <a:pPr lvl="2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 requisitos de governança estabelecidos pela lei conferem instrumentos jurídicos e gerenciais que evitam práticas abusivas nas contratações.</a:t>
            </a:r>
          </a:p>
        </p:txBody>
      </p:sp>
    </p:spTree>
    <p:extLst>
      <p:ext uri="{BB962C8B-B14F-4D97-AF65-F5344CB8AC3E}">
        <p14:creationId xmlns:p14="http://schemas.microsoft.com/office/powerpoint/2010/main" val="785808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41481" y="779927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u="sng" dirty="0">
                <a:solidFill>
                  <a:srgbClr val="002060"/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Governança Corporativa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379141" y="1771649"/>
            <a:ext cx="11240430" cy="481872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pt-BR" sz="33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Estabelecimento de requisitos mínimos para os administradores e de sistemas de </a:t>
            </a:r>
            <a:r>
              <a:rPr lang="pt-BR" sz="3300" i="1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compliance</a:t>
            </a:r>
            <a:r>
              <a:rPr lang="pt-BR" sz="33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modernos e alinhados com as melhores práticas internacionais:</a:t>
            </a:r>
          </a:p>
          <a:p>
            <a:pPr lvl="2">
              <a:spcBef>
                <a:spcPts val="1800"/>
              </a:spcBef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Comprometimento genuíno da alta direção e divulgação do programa (art. 9º, I)</a:t>
            </a:r>
          </a:p>
          <a:p>
            <a:pPr lvl="2">
              <a:spcBef>
                <a:spcPts val="1800"/>
              </a:spcBef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Código de ética e de conduta (art. 9º, §1º, I);</a:t>
            </a:r>
          </a:p>
          <a:p>
            <a:pPr lvl="2">
              <a:spcBef>
                <a:spcPts val="1800"/>
              </a:spcBef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Sanções em caso de violações (art. 9º, §1º, V);</a:t>
            </a:r>
          </a:p>
          <a:p>
            <a:pPr lvl="2">
              <a:spcBef>
                <a:spcPts val="1800"/>
              </a:spcBef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Canal de denúncia e proteção de denunciantes de boa-fé (art. 9º, §1º, III e IV);</a:t>
            </a:r>
          </a:p>
          <a:p>
            <a:pPr lvl="2">
              <a:spcBef>
                <a:spcPts val="1800"/>
              </a:spcBef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Documentação e contabilidade (art. 7º, art. 8º, VI, art. 9º, §3º e art. 24);</a:t>
            </a:r>
          </a:p>
          <a:p>
            <a:pPr lvl="2">
              <a:spcBef>
                <a:spcPts val="1800"/>
              </a:spcBef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Treinamentos periódicos (art. 9º, § 1º, VI);</a:t>
            </a:r>
          </a:p>
          <a:p>
            <a:pPr lvl="2">
              <a:spcBef>
                <a:spcPts val="1800"/>
              </a:spcBef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Relacionamento com parceiros comerciais e com os concorrentes (art. 8º, VII);</a:t>
            </a:r>
          </a:p>
          <a:p>
            <a:pPr lvl="2">
              <a:spcBef>
                <a:spcPts val="1800"/>
              </a:spcBef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Monitoramento e atualização (art. 18, I);</a:t>
            </a:r>
          </a:p>
          <a:p>
            <a:pPr lvl="2">
              <a:spcBef>
                <a:spcPts val="1800"/>
              </a:spcBef>
            </a:pPr>
            <a:r>
              <a:rPr lang="pt-BR" sz="24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Reporte direto à alta administração (art. 9º, §§ 2º e 4º).</a:t>
            </a:r>
          </a:p>
        </p:txBody>
      </p:sp>
    </p:spTree>
    <p:extLst>
      <p:ext uri="{BB962C8B-B14F-4D97-AF65-F5344CB8AC3E}">
        <p14:creationId xmlns:p14="http://schemas.microsoft.com/office/powerpoint/2010/main" val="25216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31956" y="854110"/>
            <a:ext cx="10515600" cy="125138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u="sng" dirty="0">
                <a:solidFill>
                  <a:srgbClr val="002060"/>
                </a:solidFill>
                <a:latin typeface="Eras Light ITC" panose="020B04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Licitações e Contratações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379141" y="1771649"/>
            <a:ext cx="11240430" cy="481872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pt-BR" sz="33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Consolidação na </a:t>
            </a:r>
            <a:r>
              <a:rPr lang="pt-BR" sz="3300" dirty="0">
                <a:solidFill>
                  <a:srgbClr val="002060"/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Lei das Estatais </a:t>
            </a:r>
            <a:r>
              <a:rPr lang="pt-BR" sz="33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 dispositivos já testados quanto à eficácia das </a:t>
            </a:r>
            <a:r>
              <a:rPr lang="pt-BR" sz="3300" dirty="0">
                <a:solidFill>
                  <a:srgbClr val="002060"/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leis do Pregão </a:t>
            </a:r>
            <a:r>
              <a:rPr lang="pt-BR" sz="33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(10.520/02) do </a:t>
            </a:r>
            <a:r>
              <a:rPr lang="pt-BR" sz="3300" dirty="0">
                <a:solidFill>
                  <a:srgbClr val="002060"/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Regime Diferenciado de Contratação – RDC </a:t>
            </a:r>
            <a:r>
              <a:rPr lang="pt-BR" sz="33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(12.462/11), das </a:t>
            </a:r>
            <a:r>
              <a:rPr lang="pt-BR" sz="3300" dirty="0">
                <a:solidFill>
                  <a:srgbClr val="002060"/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Concessões</a:t>
            </a:r>
            <a:r>
              <a:rPr lang="pt-BR" sz="33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(8.987/95) e das </a:t>
            </a:r>
            <a:r>
              <a:rPr lang="pt-BR" sz="3300" dirty="0">
                <a:solidFill>
                  <a:srgbClr val="002060"/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Parcerias Público-Privadas – PPP </a:t>
            </a:r>
            <a:r>
              <a:rPr lang="pt-BR" sz="33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(11.079/04), tais como:</a:t>
            </a:r>
          </a:p>
          <a:p>
            <a:pPr lvl="2">
              <a:spcBef>
                <a:spcPts val="1800"/>
              </a:spcBef>
            </a:pPr>
            <a:r>
              <a:rPr lang="pt-BR" sz="29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previsão contratual da matriz de riscos; </a:t>
            </a:r>
          </a:p>
          <a:p>
            <a:pPr lvl="2">
              <a:spcBef>
                <a:spcPts val="1800"/>
              </a:spcBef>
            </a:pPr>
            <a:r>
              <a:rPr lang="pt-BR" sz="29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inversão das fases nas licitações; </a:t>
            </a:r>
          </a:p>
          <a:p>
            <a:pPr lvl="2">
              <a:spcBef>
                <a:spcPts val="1800"/>
              </a:spcBef>
            </a:pPr>
            <a:r>
              <a:rPr lang="pt-BR" sz="29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previsão de remuneração variável ao contratado conforme o desempenho contratual, ou seja, por sua eficiência; e </a:t>
            </a:r>
          </a:p>
          <a:p>
            <a:pPr lvl="2">
              <a:spcBef>
                <a:spcPts val="1800"/>
              </a:spcBef>
            </a:pPr>
            <a:r>
              <a:rPr lang="pt-BR" sz="29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possibilidade de se adotar procedimento de manifestação de interesse privado para o recebimento de propostas e projetos de empreendimentos, a partir do qual as empresas privadas podem contribuir com estudos técnicos e projetos para futuras licitações e contratos pretendidos pelas estatais</a:t>
            </a:r>
            <a:r>
              <a:rPr lang="pt-BR" sz="26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800"/>
              </a:spcBef>
            </a:pPr>
            <a:r>
              <a:rPr lang="pt-BR" sz="33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Alteração do foco no processo e no menor preço (economicidade e eficácia) para foco nos resultados e no melhor preço (eficiência e efetividade).</a:t>
            </a:r>
          </a:p>
          <a:p>
            <a:pPr lvl="2">
              <a:spcBef>
                <a:spcPts val="1800"/>
              </a:spcBef>
            </a:pPr>
            <a:endParaRPr lang="pt-BR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104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51005" y="1018052"/>
            <a:ext cx="11098019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u="sng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Fiscalização pelo Estado e pela Sociedade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379141" y="2532185"/>
            <a:ext cx="11240430" cy="34495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800"/>
              </a:spcBef>
              <a:buNone/>
            </a:pPr>
            <a:r>
              <a:rPr lang="pt-BR" sz="32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Previsão do acesso irrestrito aos órgãos de controle a informações e documentos necessários à realização dos trabalhos, inclusive aqueles classificados como sigilosos pela empresa pública ou pela sociedade de economia mista (corresponsáveis pela manutenção do seu sigilo). </a:t>
            </a:r>
          </a:p>
        </p:txBody>
      </p:sp>
    </p:spTree>
    <p:extLst>
      <p:ext uri="{BB962C8B-B14F-4D97-AF65-F5344CB8AC3E}">
        <p14:creationId xmlns:p14="http://schemas.microsoft.com/office/powerpoint/2010/main" val="13226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41481" y="884702"/>
            <a:ext cx="1122184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u="sng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Ações do Poder Executivo anteriores à Lei das Estatais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-497159" y="2287395"/>
            <a:ext cx="12220730" cy="448488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algn="just"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Resolução CGPAR nº 18, de 10 de maio de 2016, que trata da implementação das políticas de Conformidade e Gerenciamento de Riscos;</a:t>
            </a:r>
          </a:p>
          <a:p>
            <a:pPr lvl="2" algn="just"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Resolução CGPAR Nº 15, de 10 de maio de 2016, que trata dos requisitos dos membros dos órgãos estatutários indicados pela União em empresas estatais federais e em sociedades que a União participa como minoritária; </a:t>
            </a:r>
          </a:p>
          <a:p>
            <a:pPr lvl="2" algn="just"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Resolução CGPAR nº 12, de 10 de maio de 2016, que trata da constituição de Comitê de Auditoria - COAUD pelas empresas estatais federais;</a:t>
            </a:r>
          </a:p>
          <a:p>
            <a:pPr lvl="2" algn="just"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Resolução CGPAR nº 5, de 29 de setembro de 2015, que estabelece a obrigatoriedade para as empresas estatais federais de divulgar em seus respectivos sítios eletrônicos as informações que menciona e de manter canal de atendimento e recebimento de denúncias; e</a:t>
            </a:r>
          </a:p>
          <a:p>
            <a:pPr lvl="2" algn="just">
              <a:spcBef>
                <a:spcPts val="1800"/>
              </a:spcBef>
            </a:pPr>
            <a:r>
              <a:rPr lang="pt-BR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Resolução CGPAR nº 3, de 31 de dezembro de 2010, que trata da adoção, pelas empresas estatais, das diretrizes, objetivando o aprimoramento das práticas de governança corporativa, relativas ao Conselho de Administração.</a:t>
            </a:r>
          </a:p>
          <a:p>
            <a:pPr lvl="2">
              <a:spcBef>
                <a:spcPts val="1800"/>
              </a:spcBef>
            </a:pPr>
            <a:endParaRPr lang="pt-BR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111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41481" y="795639"/>
            <a:ext cx="1122184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u="sng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Ações da CGU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-637215" y="1819175"/>
            <a:ext cx="9576490" cy="459125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spcBef>
                <a:spcPts val="1800"/>
              </a:spcBef>
            </a:pPr>
            <a:r>
              <a:rPr lang="pt-BR" sz="2800" dirty="0" err="1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Pró-Ética</a:t>
            </a: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</a:t>
            </a:r>
          </a:p>
          <a:p>
            <a:pPr lvl="2">
              <a:spcBef>
                <a:spcPts val="1800"/>
              </a:spcBef>
            </a:pP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Auditorias de avaliação do grau de maturidade das medidas de integridade nas empresas estatais, com o enfoque em itens que agora estão previstos na Lei das Estatais;</a:t>
            </a:r>
          </a:p>
          <a:p>
            <a:pPr lvl="2">
              <a:spcBef>
                <a:spcPts val="1800"/>
              </a:spcBef>
            </a:pP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Guia de Implantação de Programa de Integridade nas Empresas Estatais;</a:t>
            </a:r>
          </a:p>
          <a:p>
            <a:pPr lvl="2">
              <a:spcBef>
                <a:spcPts val="1800"/>
              </a:spcBef>
            </a:pP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Em maio de 2016, foi publicada a </a:t>
            </a: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INSTRUÇÃO NORMATIVA CONJUNTA MP/CGU nº 01/2016</a:t>
            </a:r>
            <a:r>
              <a:rPr lang="pt-BR" sz="2800" dirty="0">
                <a:latin typeface="Eras Medium ITC" panose="020B06020305040208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que dispõe sobre controles internos, gestão de riscos e governança no âmbito do Poder Executivo federal.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1582" y="1458420"/>
            <a:ext cx="3219864" cy="4701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02014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10178</TotalTime>
  <Words>1463</Words>
  <Application>Microsoft Office PowerPoint</Application>
  <PresentationFormat>Widescreen</PresentationFormat>
  <Paragraphs>126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Eras Light ITC</vt:lpstr>
      <vt:lpstr>Eras Medium ITC</vt:lpstr>
      <vt:lpstr>Times New Roman</vt:lpstr>
      <vt:lpstr>Verdana</vt:lpstr>
      <vt:lpstr>Wingdings</vt:lpstr>
      <vt:lpstr>Tema do Office</vt:lpstr>
      <vt:lpstr>1_Tema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Ana Paula Lima Mollhoff</cp:lastModifiedBy>
  <cp:revision>96</cp:revision>
  <dcterms:created xsi:type="dcterms:W3CDTF">2017-06-05T18:09:13Z</dcterms:created>
  <dcterms:modified xsi:type="dcterms:W3CDTF">2017-10-11T12:54:16Z</dcterms:modified>
</cp:coreProperties>
</file>