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356" r:id="rId5"/>
    <p:sldId id="409" r:id="rId6"/>
    <p:sldId id="398" r:id="rId7"/>
    <p:sldId id="399" r:id="rId8"/>
    <p:sldId id="400" r:id="rId9"/>
    <p:sldId id="403" r:id="rId10"/>
    <p:sldId id="416" r:id="rId11"/>
    <p:sldId id="417" r:id="rId12"/>
    <p:sldId id="418" r:id="rId13"/>
    <p:sldId id="412" r:id="rId14"/>
    <p:sldId id="404" r:id="rId15"/>
    <p:sldId id="414" r:id="rId16"/>
    <p:sldId id="401" r:id="rId17"/>
    <p:sldId id="402" r:id="rId18"/>
    <p:sldId id="411" r:id="rId19"/>
    <p:sldId id="405" r:id="rId20"/>
    <p:sldId id="406" r:id="rId21"/>
    <p:sldId id="407" r:id="rId22"/>
    <p:sldId id="408" r:id="rId23"/>
    <p:sldId id="397" r:id="rId24"/>
    <p:sldId id="359" r:id="rId2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ustavors\Desktop\Base%20de%20Conhecimento_Not&#237;cias%20da%20Intran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Desempenho por unidade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'Dados Gerais'!$B$9</c:f>
              <c:strCache>
                <c:ptCount val="1"/>
                <c:pt idx="0">
                  <c:v>Qtde notícias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'Dados Gerais'!$A$10:$A$35</c:f>
              <c:strCache>
                <c:ptCount val="26"/>
                <c:pt idx="0">
                  <c:v>DGI</c:v>
                </c:pt>
                <c:pt idx="1">
                  <c:v>CRG</c:v>
                </c:pt>
                <c:pt idx="2">
                  <c:v>SFC</c:v>
                </c:pt>
                <c:pt idx="3">
                  <c:v>OGU</c:v>
                </c:pt>
                <c:pt idx="4">
                  <c:v>GM</c:v>
                </c:pt>
                <c:pt idx="5">
                  <c:v>STPC</c:v>
                </c:pt>
                <c:pt idx="6">
                  <c:v>REGIONAL/CE</c:v>
                </c:pt>
                <c:pt idx="7">
                  <c:v>SCC</c:v>
                </c:pt>
                <c:pt idx="8">
                  <c:v>REGIONAL/PR</c:v>
                </c:pt>
                <c:pt idx="9">
                  <c:v>GAB/SE</c:v>
                </c:pt>
                <c:pt idx="10">
                  <c:v>REGIONAL/BA</c:v>
                </c:pt>
                <c:pt idx="11">
                  <c:v>REGIONAL/MG</c:v>
                </c:pt>
                <c:pt idx="12">
                  <c:v>REGIONAL/SP</c:v>
                </c:pt>
                <c:pt idx="13">
                  <c:v>DTI</c:v>
                </c:pt>
                <c:pt idx="14">
                  <c:v>REGIONAL/MA</c:v>
                </c:pt>
                <c:pt idx="15">
                  <c:v>REGIONAL/MT</c:v>
                </c:pt>
                <c:pt idx="16">
                  <c:v>DIPLAD</c:v>
                </c:pt>
                <c:pt idx="17">
                  <c:v>REGIONAL/AP</c:v>
                </c:pt>
                <c:pt idx="18">
                  <c:v>REGIONAL/AL</c:v>
                </c:pt>
                <c:pt idx="19">
                  <c:v>REGIONAL/MS</c:v>
                </c:pt>
                <c:pt idx="20">
                  <c:v>REGIONAL/PI</c:v>
                </c:pt>
                <c:pt idx="21">
                  <c:v>REGIONAL/RO</c:v>
                </c:pt>
                <c:pt idx="22">
                  <c:v>REGIONAL/PA</c:v>
                </c:pt>
                <c:pt idx="23">
                  <c:v>REGIONAL/RS</c:v>
                </c:pt>
                <c:pt idx="24">
                  <c:v>REGIONAL/RN</c:v>
                </c:pt>
                <c:pt idx="25">
                  <c:v>REGIONAL/SC</c:v>
                </c:pt>
              </c:strCache>
            </c:strRef>
          </c:cat>
          <c:val>
            <c:numRef>
              <c:f>'Dados Gerais'!$B$10:$B$35</c:f>
            </c:numRef>
          </c:val>
          <c:extLst>
            <c:ext xmlns:c16="http://schemas.microsoft.com/office/drawing/2014/chart" uri="{C3380CC4-5D6E-409C-BE32-E72D297353CC}">
              <c16:uniqueId val="{00000000-06E0-42E2-98B2-C6AC93DC1C62}"/>
            </c:ext>
          </c:extLst>
        </c:ser>
        <c:ser>
          <c:idx val="1"/>
          <c:order val="1"/>
          <c:tx>
            <c:strRef>
              <c:f>'Dados Gerais'!$C$9</c:f>
              <c:strCache>
                <c:ptCount val="1"/>
                <c:pt idx="0">
                  <c:v>Qtde documentos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'Dados Gerais'!$A$10:$A$35</c:f>
              <c:strCache>
                <c:ptCount val="26"/>
                <c:pt idx="0">
                  <c:v>DGI</c:v>
                </c:pt>
                <c:pt idx="1">
                  <c:v>CRG</c:v>
                </c:pt>
                <c:pt idx="2">
                  <c:v>SFC</c:v>
                </c:pt>
                <c:pt idx="3">
                  <c:v>OGU</c:v>
                </c:pt>
                <c:pt idx="4">
                  <c:v>GM</c:v>
                </c:pt>
                <c:pt idx="5">
                  <c:v>STPC</c:v>
                </c:pt>
                <c:pt idx="6">
                  <c:v>REGIONAL/CE</c:v>
                </c:pt>
                <c:pt idx="7">
                  <c:v>SCC</c:v>
                </c:pt>
                <c:pt idx="8">
                  <c:v>REGIONAL/PR</c:v>
                </c:pt>
                <c:pt idx="9">
                  <c:v>GAB/SE</c:v>
                </c:pt>
                <c:pt idx="10">
                  <c:v>REGIONAL/BA</c:v>
                </c:pt>
                <c:pt idx="11">
                  <c:v>REGIONAL/MG</c:v>
                </c:pt>
                <c:pt idx="12">
                  <c:v>REGIONAL/SP</c:v>
                </c:pt>
                <c:pt idx="13">
                  <c:v>DTI</c:v>
                </c:pt>
                <c:pt idx="14">
                  <c:v>REGIONAL/MA</c:v>
                </c:pt>
                <c:pt idx="15">
                  <c:v>REGIONAL/MT</c:v>
                </c:pt>
                <c:pt idx="16">
                  <c:v>DIPLAD</c:v>
                </c:pt>
                <c:pt idx="17">
                  <c:v>REGIONAL/AP</c:v>
                </c:pt>
                <c:pt idx="18">
                  <c:v>REGIONAL/AL</c:v>
                </c:pt>
                <c:pt idx="19">
                  <c:v>REGIONAL/MS</c:v>
                </c:pt>
                <c:pt idx="20">
                  <c:v>REGIONAL/PI</c:v>
                </c:pt>
                <c:pt idx="21">
                  <c:v>REGIONAL/RO</c:v>
                </c:pt>
                <c:pt idx="22">
                  <c:v>REGIONAL/PA</c:v>
                </c:pt>
                <c:pt idx="23">
                  <c:v>REGIONAL/RS</c:v>
                </c:pt>
                <c:pt idx="24">
                  <c:v>REGIONAL/RN</c:v>
                </c:pt>
                <c:pt idx="25">
                  <c:v>REGIONAL/SC</c:v>
                </c:pt>
              </c:strCache>
            </c:strRef>
          </c:cat>
          <c:val>
            <c:numRef>
              <c:f>'Dados Gerais'!$C$10:$C$35</c:f>
              <c:numCache>
                <c:formatCode>General</c:formatCode>
                <c:ptCount val="26"/>
                <c:pt idx="0">
                  <c:v>38</c:v>
                </c:pt>
                <c:pt idx="1">
                  <c:v>23</c:v>
                </c:pt>
                <c:pt idx="2">
                  <c:v>21</c:v>
                </c:pt>
                <c:pt idx="3">
                  <c:v>15</c:v>
                </c:pt>
                <c:pt idx="4">
                  <c:v>17</c:v>
                </c:pt>
                <c:pt idx="5">
                  <c:v>12</c:v>
                </c:pt>
                <c:pt idx="6">
                  <c:v>6</c:v>
                </c:pt>
                <c:pt idx="7">
                  <c:v>8</c:v>
                </c:pt>
                <c:pt idx="8">
                  <c:v>7</c:v>
                </c:pt>
                <c:pt idx="9">
                  <c:v>5</c:v>
                </c:pt>
                <c:pt idx="10">
                  <c:v>3</c:v>
                </c:pt>
                <c:pt idx="11">
                  <c:v>2</c:v>
                </c:pt>
                <c:pt idx="12">
                  <c:v>8</c:v>
                </c:pt>
                <c:pt idx="13">
                  <c:v>3</c:v>
                </c:pt>
                <c:pt idx="14">
                  <c:v>2</c:v>
                </c:pt>
                <c:pt idx="15">
                  <c:v>3</c:v>
                </c:pt>
                <c:pt idx="16">
                  <c:v>3</c:v>
                </c:pt>
                <c:pt idx="17">
                  <c:v>1</c:v>
                </c:pt>
                <c:pt idx="18">
                  <c:v>1</c:v>
                </c:pt>
                <c:pt idx="19">
                  <c:v>3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E0-42E2-98B2-C6AC93DC1C62}"/>
            </c:ext>
          </c:extLst>
        </c:ser>
        <c:ser>
          <c:idx val="2"/>
          <c:order val="2"/>
          <c:tx>
            <c:strRef>
              <c:f>'Dados Gerais'!$D$9</c:f>
              <c:strCache>
                <c:ptCount val="1"/>
                <c:pt idx="0">
                  <c:v>Referência na Base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'Dados Gerais'!$A$10:$A$35</c:f>
              <c:strCache>
                <c:ptCount val="26"/>
                <c:pt idx="0">
                  <c:v>DGI</c:v>
                </c:pt>
                <c:pt idx="1">
                  <c:v>CRG</c:v>
                </c:pt>
                <c:pt idx="2">
                  <c:v>SFC</c:v>
                </c:pt>
                <c:pt idx="3">
                  <c:v>OGU</c:v>
                </c:pt>
                <c:pt idx="4">
                  <c:v>GM</c:v>
                </c:pt>
                <c:pt idx="5">
                  <c:v>STPC</c:v>
                </c:pt>
                <c:pt idx="6">
                  <c:v>REGIONAL/CE</c:v>
                </c:pt>
                <c:pt idx="7">
                  <c:v>SCC</c:v>
                </c:pt>
                <c:pt idx="8">
                  <c:v>REGIONAL/PR</c:v>
                </c:pt>
                <c:pt idx="9">
                  <c:v>GAB/SE</c:v>
                </c:pt>
                <c:pt idx="10">
                  <c:v>REGIONAL/BA</c:v>
                </c:pt>
                <c:pt idx="11">
                  <c:v>REGIONAL/MG</c:v>
                </c:pt>
                <c:pt idx="12">
                  <c:v>REGIONAL/SP</c:v>
                </c:pt>
                <c:pt idx="13">
                  <c:v>DTI</c:v>
                </c:pt>
                <c:pt idx="14">
                  <c:v>REGIONAL/MA</c:v>
                </c:pt>
                <c:pt idx="15">
                  <c:v>REGIONAL/MT</c:v>
                </c:pt>
                <c:pt idx="16">
                  <c:v>DIPLAD</c:v>
                </c:pt>
                <c:pt idx="17">
                  <c:v>REGIONAL/AP</c:v>
                </c:pt>
                <c:pt idx="18">
                  <c:v>REGIONAL/AL</c:v>
                </c:pt>
                <c:pt idx="19">
                  <c:v>REGIONAL/MS</c:v>
                </c:pt>
                <c:pt idx="20">
                  <c:v>REGIONAL/PI</c:v>
                </c:pt>
                <c:pt idx="21">
                  <c:v>REGIONAL/RO</c:v>
                </c:pt>
                <c:pt idx="22">
                  <c:v>REGIONAL/PA</c:v>
                </c:pt>
                <c:pt idx="23">
                  <c:v>REGIONAL/RS</c:v>
                </c:pt>
                <c:pt idx="24">
                  <c:v>REGIONAL/RN</c:v>
                </c:pt>
                <c:pt idx="25">
                  <c:v>REGIONAL/SC</c:v>
                </c:pt>
              </c:strCache>
            </c:strRef>
          </c:cat>
          <c:val>
            <c:numRef>
              <c:f>'Dados Gerais'!$D$10:$D$35</c:f>
              <c:numCache>
                <c:formatCode>General</c:formatCode>
                <c:ptCount val="26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E0-42E2-98B2-C6AC93DC1C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83469087"/>
        <c:axId val="975642607"/>
      </c:barChart>
      <c:catAx>
        <c:axId val="1083469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75642607"/>
        <c:crosses val="autoZero"/>
        <c:auto val="1"/>
        <c:lblAlgn val="ctr"/>
        <c:lblOffset val="100"/>
        <c:noMultiLvlLbl val="0"/>
      </c:catAx>
      <c:valAx>
        <c:axId val="9756426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834690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B8926-CA77-4079-8C7F-28480B11D835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695F2-180A-4BA0-BAF2-BE4F397044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1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4325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1752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06/11/2019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Diplad.codin@cgu.gov.b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iplad.codin@cgu.gov.br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1945482" y="2650802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 dirty="0">
                <a:latin typeface="Arial Black" panose="020B0A04020102020204" pitchFamily="34" charset="0"/>
                <a:cs typeface="Aharoni" panose="02010803020104030203" pitchFamily="2" charset="-79"/>
              </a:rPr>
              <a:t>BASE DE CONHECIMENTO DA CGU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1902238" y="3991471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650" b="1" dirty="0">
                <a:latin typeface="+mn-lt"/>
                <a:cs typeface="Arial" panose="020B0604020202020204" pitchFamily="34" charset="0"/>
              </a:rPr>
              <a:t>Coordenação-Geral de Integração e Desenvolvimento Institucional</a:t>
            </a:r>
          </a:p>
          <a:p>
            <a:pPr algn="ctr"/>
            <a:r>
              <a:rPr lang="pt-BR" sz="1650" b="1" dirty="0">
                <a:latin typeface="+mn-lt"/>
                <a:cs typeface="Arial" panose="020B0604020202020204" pitchFamily="34" charset="0"/>
              </a:rPr>
              <a:t>(CODIN/DIPLAD)</a:t>
            </a:r>
          </a:p>
          <a:p>
            <a:pPr algn="ctr"/>
            <a:endParaRPr lang="pt-BR" sz="1650" b="1" dirty="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pt-BR" sz="1650" b="1" dirty="0">
                <a:latin typeface="+mn-lt"/>
                <a:cs typeface="Arial" panose="020B0604020202020204" pitchFamily="34" charset="0"/>
              </a:rPr>
              <a:t>diplad.codin@cgu.gov.br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48073B8-5DBD-4439-9F4B-2ADC39D79E7D}"/>
              </a:ext>
            </a:extLst>
          </p:cNvPr>
          <p:cNvCxnSpPr>
            <a:cxnSpLocks/>
          </p:cNvCxnSpPr>
          <p:nvPr/>
        </p:nvCxnSpPr>
        <p:spPr>
          <a:xfrm>
            <a:off x="1945483" y="2988910"/>
            <a:ext cx="8285987" cy="0"/>
          </a:xfrm>
          <a:prstGeom prst="line">
            <a:avLst/>
          </a:prstGeom>
          <a:ln>
            <a:solidFill>
              <a:srgbClr val="774A0F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Título 4">
            <a:extLst>
              <a:ext uri="{FF2B5EF4-FFF2-40B4-BE49-F238E27FC236}">
                <a16:creationId xmlns:a16="http://schemas.microsoft.com/office/drawing/2014/main" id="{1B186E66-D76C-4ECE-AA41-1D808D46A21F}"/>
              </a:ext>
            </a:extLst>
          </p:cNvPr>
          <p:cNvSpPr txBox="1">
            <a:spLocks/>
          </p:cNvSpPr>
          <p:nvPr/>
        </p:nvSpPr>
        <p:spPr>
          <a:xfrm>
            <a:off x="1945482" y="36501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A68B1CF-D2BD-4127-8E98-38828E1C6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547" y="1700147"/>
            <a:ext cx="2750344" cy="5715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89CBD4D-521B-428C-9920-94761686298B}"/>
              </a:ext>
            </a:extLst>
          </p:cNvPr>
          <p:cNvSpPr txBox="1"/>
          <p:nvPr/>
        </p:nvSpPr>
        <p:spPr>
          <a:xfrm>
            <a:off x="4107713" y="3128444"/>
            <a:ext cx="395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Instituída pela Portaria nº 3.113/2018</a:t>
            </a:r>
          </a:p>
        </p:txBody>
      </p:sp>
    </p:spTree>
    <p:extLst>
      <p:ext uri="{BB962C8B-B14F-4D97-AF65-F5344CB8AC3E}">
        <p14:creationId xmlns:p14="http://schemas.microsoft.com/office/powerpoint/2010/main" val="3640714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5887919-336F-407E-8294-5828BED19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836" y="1678075"/>
            <a:ext cx="7012111" cy="480311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E941AE2-3639-4586-8F24-A189B37784E5}"/>
              </a:ext>
            </a:extLst>
          </p:cNvPr>
          <p:cNvSpPr txBox="1"/>
          <p:nvPr/>
        </p:nvSpPr>
        <p:spPr>
          <a:xfrm>
            <a:off x="2528836" y="975276"/>
            <a:ext cx="701211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QUAIS DOCUMENTOS INSERIR NA BASE?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F931F16C-E3CD-4EEE-A26A-139939B36A83}"/>
              </a:ext>
            </a:extLst>
          </p:cNvPr>
          <p:cNvSpPr/>
          <p:nvPr/>
        </p:nvSpPr>
        <p:spPr>
          <a:xfrm>
            <a:off x="5746519" y="3084850"/>
            <a:ext cx="3009014" cy="14871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FDB52BA-DFA2-4319-BEB0-26723B2560E4}"/>
              </a:ext>
            </a:extLst>
          </p:cNvPr>
          <p:cNvSpPr txBox="1"/>
          <p:nvPr/>
        </p:nvSpPr>
        <p:spPr>
          <a:xfrm>
            <a:off x="6001123" y="3217814"/>
            <a:ext cx="2626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Apenas documentos finalizados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Sem restrição</a:t>
            </a:r>
          </a:p>
        </p:txBody>
      </p:sp>
    </p:spTree>
    <p:extLst>
      <p:ext uri="{BB962C8B-B14F-4D97-AF65-F5344CB8AC3E}">
        <p14:creationId xmlns:p14="http://schemas.microsoft.com/office/powerpoint/2010/main" val="3455924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D7B7765-823E-43A0-8B63-FA8C58C8D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527" y="1826735"/>
            <a:ext cx="8739963" cy="98739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595A24D9-0671-4FA1-A764-C5C27FC3D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527" y="3607356"/>
            <a:ext cx="8739963" cy="2841347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7B58C17-3DC0-4015-AC18-CD8AB28092CC}"/>
              </a:ext>
            </a:extLst>
          </p:cNvPr>
          <p:cNvSpPr txBox="1"/>
          <p:nvPr/>
        </p:nvSpPr>
        <p:spPr>
          <a:xfrm>
            <a:off x="2704681" y="1009617"/>
            <a:ext cx="678263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CAMPOS IMPORTANTES </a:t>
            </a:r>
            <a:r>
              <a:rPr lang="pt-BR" sz="2000" b="1">
                <a:solidFill>
                  <a:schemeClr val="accent1">
                    <a:lumMod val="75000"/>
                  </a:schemeClr>
                </a:solidFill>
              </a:rPr>
              <a:t>DE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 PREENCHIMENTO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7DA5DCF-853E-442D-95E9-869746DD7FD9}"/>
              </a:ext>
            </a:extLst>
          </p:cNvPr>
          <p:cNvSpPr/>
          <p:nvPr/>
        </p:nvSpPr>
        <p:spPr>
          <a:xfrm>
            <a:off x="1662223" y="1658680"/>
            <a:ext cx="8867554" cy="14247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7AC3D372-078F-40A3-BA02-BEC79EBDD4F2}"/>
              </a:ext>
            </a:extLst>
          </p:cNvPr>
          <p:cNvSpPr/>
          <p:nvPr/>
        </p:nvSpPr>
        <p:spPr>
          <a:xfrm>
            <a:off x="1598425" y="3417227"/>
            <a:ext cx="9005777" cy="299128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3264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7A30057-4CA8-4E63-88E1-6F1AEAD8D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954" y="1656618"/>
            <a:ext cx="7280203" cy="485775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951A8ED4-3D1B-4B07-8DA2-11A74085DA17}"/>
              </a:ext>
            </a:extLst>
          </p:cNvPr>
          <p:cNvSpPr txBox="1"/>
          <p:nvPr/>
        </p:nvSpPr>
        <p:spPr>
          <a:xfrm>
            <a:off x="2817628" y="1052623"/>
            <a:ext cx="69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                      DESCER AO MENOR NÍVEL DA ÁRVORE</a:t>
            </a:r>
          </a:p>
        </p:txBody>
      </p:sp>
      <p:cxnSp>
        <p:nvCxnSpPr>
          <p:cNvPr id="7" name="Conector: Angulado 6">
            <a:extLst>
              <a:ext uri="{FF2B5EF4-FFF2-40B4-BE49-F238E27FC236}">
                <a16:creationId xmlns:a16="http://schemas.microsoft.com/office/drawing/2014/main" id="{F85B20EE-608C-4616-A6FB-445C2AFFFD07}"/>
              </a:ext>
            </a:extLst>
          </p:cNvPr>
          <p:cNvCxnSpPr/>
          <p:nvPr/>
        </p:nvCxnSpPr>
        <p:spPr>
          <a:xfrm>
            <a:off x="1446028" y="3429000"/>
            <a:ext cx="1945758" cy="1015409"/>
          </a:xfrm>
          <a:prstGeom prst="bentConnector3">
            <a:avLst/>
          </a:prstGeom>
          <a:ln>
            <a:tailEnd type="triangle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26830D80-A0F5-4E37-9580-8DA476F331A7}"/>
              </a:ext>
            </a:extLst>
          </p:cNvPr>
          <p:cNvSpPr txBox="1"/>
          <p:nvPr/>
        </p:nvSpPr>
        <p:spPr>
          <a:xfrm>
            <a:off x="287079" y="3306726"/>
            <a:ext cx="1063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accent2">
                    <a:lumMod val="75000"/>
                  </a:schemeClr>
                </a:solidFill>
              </a:rPr>
              <a:t>CLICK NO    “+”</a:t>
            </a:r>
          </a:p>
        </p:txBody>
      </p:sp>
    </p:spTree>
    <p:extLst>
      <p:ext uri="{BB962C8B-B14F-4D97-AF65-F5344CB8AC3E}">
        <p14:creationId xmlns:p14="http://schemas.microsoft.com/office/powerpoint/2010/main" val="2703796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E2FE01F8-6C8C-4BE7-9433-13C64E281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629" y="1376625"/>
            <a:ext cx="8181681" cy="5205046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D65B503-1554-49BD-A867-FD7C00F25FD7}"/>
              </a:ext>
            </a:extLst>
          </p:cNvPr>
          <p:cNvSpPr txBox="1"/>
          <p:nvPr/>
        </p:nvSpPr>
        <p:spPr>
          <a:xfrm>
            <a:off x="2055629" y="828747"/>
            <a:ext cx="818168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BUSCA DE DOCUMENTOS</a:t>
            </a:r>
          </a:p>
        </p:txBody>
      </p:sp>
    </p:spTree>
    <p:extLst>
      <p:ext uri="{BB962C8B-B14F-4D97-AF65-F5344CB8AC3E}">
        <p14:creationId xmlns:p14="http://schemas.microsoft.com/office/powerpoint/2010/main" val="2996714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2F4381D-C13A-4139-B61D-23F3913FA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856" y="1464857"/>
            <a:ext cx="2224767" cy="515311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A4B74CE-41E6-4205-9DE9-B76CC6281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939" y="1518022"/>
            <a:ext cx="2326460" cy="509994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39CB936-7F98-4C9D-9067-940955DD9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2368" y="1534747"/>
            <a:ext cx="2602101" cy="507706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5AD1006-8CE7-47A0-AAE5-A12D64900389}"/>
              </a:ext>
            </a:extLst>
          </p:cNvPr>
          <p:cNvSpPr txBox="1"/>
          <p:nvPr/>
        </p:nvSpPr>
        <p:spPr>
          <a:xfrm>
            <a:off x="2055629" y="868939"/>
            <a:ext cx="818168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FILTROS DE BUSCA</a:t>
            </a:r>
          </a:p>
        </p:txBody>
      </p:sp>
    </p:spTree>
    <p:extLst>
      <p:ext uri="{BB962C8B-B14F-4D97-AF65-F5344CB8AC3E}">
        <p14:creationId xmlns:p14="http://schemas.microsoft.com/office/powerpoint/2010/main" val="787365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ECBEF0E4-D2FE-4561-8BFB-530A58210C39}"/>
              </a:ext>
            </a:extLst>
          </p:cNvPr>
          <p:cNvSpPr/>
          <p:nvPr/>
        </p:nvSpPr>
        <p:spPr>
          <a:xfrm>
            <a:off x="2847754" y="1549429"/>
            <a:ext cx="6496493" cy="186069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PAINEL DE GESTÃO DA BASE DE CONHECIMENTO </a:t>
            </a:r>
          </a:p>
          <a:p>
            <a:pPr algn="ctr"/>
            <a:r>
              <a:rPr lang="pt-BR" b="1" dirty="0">
                <a:solidFill>
                  <a:schemeClr val="tx1"/>
                </a:solidFill>
              </a:rPr>
              <a:t>[VERSÃO 1]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CD3EB74-A460-49D8-A005-37256ABFA903}"/>
              </a:ext>
            </a:extLst>
          </p:cNvPr>
          <p:cNvSpPr txBox="1"/>
          <p:nvPr/>
        </p:nvSpPr>
        <p:spPr>
          <a:xfrm>
            <a:off x="2912773" y="4024838"/>
            <a:ext cx="6241312" cy="369332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“Oferece entendimento visual detalhado de pontos relevantes”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C77E2438-6DC4-49F1-A9ED-49DA8B1ABE04}"/>
              </a:ext>
            </a:extLst>
          </p:cNvPr>
          <p:cNvCxnSpPr/>
          <p:nvPr/>
        </p:nvCxnSpPr>
        <p:spPr>
          <a:xfrm>
            <a:off x="3193312" y="4394170"/>
            <a:ext cx="5805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8E4C403A-BE95-4A9B-B809-E08D17291617}"/>
              </a:ext>
            </a:extLst>
          </p:cNvPr>
          <p:cNvCxnSpPr>
            <a:cxnSpLocks/>
          </p:cNvCxnSpPr>
          <p:nvPr/>
        </p:nvCxnSpPr>
        <p:spPr>
          <a:xfrm>
            <a:off x="3345713" y="4546570"/>
            <a:ext cx="54828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EC090D14-37A3-47E7-BC4A-D6C9E0F78232}"/>
              </a:ext>
            </a:extLst>
          </p:cNvPr>
          <p:cNvCxnSpPr>
            <a:cxnSpLocks/>
          </p:cNvCxnSpPr>
          <p:nvPr/>
        </p:nvCxnSpPr>
        <p:spPr>
          <a:xfrm>
            <a:off x="3498113" y="4698970"/>
            <a:ext cx="51284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E693410A-4004-4B73-A372-377DB5DC2D6B}"/>
              </a:ext>
            </a:extLst>
          </p:cNvPr>
          <p:cNvCxnSpPr>
            <a:cxnSpLocks/>
          </p:cNvCxnSpPr>
          <p:nvPr/>
        </p:nvCxnSpPr>
        <p:spPr>
          <a:xfrm>
            <a:off x="3650513" y="4851370"/>
            <a:ext cx="47527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2B725F10-E2C0-4F58-9085-9D5F266BAF41}"/>
              </a:ext>
            </a:extLst>
          </p:cNvPr>
          <p:cNvCxnSpPr>
            <a:cxnSpLocks/>
          </p:cNvCxnSpPr>
          <p:nvPr/>
        </p:nvCxnSpPr>
        <p:spPr>
          <a:xfrm>
            <a:off x="3802913" y="5003770"/>
            <a:ext cx="4398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D709B65-33A3-4494-9E3E-C53A86B20396}"/>
              </a:ext>
            </a:extLst>
          </p:cNvPr>
          <p:cNvCxnSpPr>
            <a:cxnSpLocks/>
          </p:cNvCxnSpPr>
          <p:nvPr/>
        </p:nvCxnSpPr>
        <p:spPr>
          <a:xfrm>
            <a:off x="3955313" y="5156170"/>
            <a:ext cx="4033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1668B8A8-63E2-4AC4-BC9D-4873D6C940E0}"/>
              </a:ext>
            </a:extLst>
          </p:cNvPr>
          <p:cNvCxnSpPr>
            <a:cxnSpLocks/>
          </p:cNvCxnSpPr>
          <p:nvPr/>
        </p:nvCxnSpPr>
        <p:spPr>
          <a:xfrm>
            <a:off x="4107712" y="5308570"/>
            <a:ext cx="3732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D8B3D02F-68EA-433F-A6FC-D385389B1DF4}"/>
              </a:ext>
            </a:extLst>
          </p:cNvPr>
          <p:cNvCxnSpPr>
            <a:cxnSpLocks/>
          </p:cNvCxnSpPr>
          <p:nvPr/>
        </p:nvCxnSpPr>
        <p:spPr>
          <a:xfrm>
            <a:off x="4260112" y="5460970"/>
            <a:ext cx="33988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37184CFB-7291-4D60-8342-7BEB4A5C966C}"/>
              </a:ext>
            </a:extLst>
          </p:cNvPr>
          <p:cNvCxnSpPr>
            <a:cxnSpLocks/>
          </p:cNvCxnSpPr>
          <p:nvPr/>
        </p:nvCxnSpPr>
        <p:spPr>
          <a:xfrm>
            <a:off x="4412513" y="5613370"/>
            <a:ext cx="30763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3EDDDBC9-EBAA-42A7-8513-BEA492BEEC5B}"/>
              </a:ext>
            </a:extLst>
          </p:cNvPr>
          <p:cNvCxnSpPr>
            <a:cxnSpLocks/>
          </p:cNvCxnSpPr>
          <p:nvPr/>
        </p:nvCxnSpPr>
        <p:spPr>
          <a:xfrm>
            <a:off x="4564913" y="5765770"/>
            <a:ext cx="27325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BE42B7D7-BF4E-48AE-ACF5-AB3D9C93AC48}"/>
              </a:ext>
            </a:extLst>
          </p:cNvPr>
          <p:cNvCxnSpPr>
            <a:cxnSpLocks/>
          </p:cNvCxnSpPr>
          <p:nvPr/>
        </p:nvCxnSpPr>
        <p:spPr>
          <a:xfrm>
            <a:off x="4717312" y="5918170"/>
            <a:ext cx="24100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383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EBBC651-CE5F-418E-BFE8-203F9BC9F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223" y="887816"/>
            <a:ext cx="8718698" cy="3000854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D8542EBC-064E-4112-BC0B-122B19E79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587" y="1524001"/>
            <a:ext cx="8171351" cy="306973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C500E42-A06A-45E4-B5F3-14DBB4F16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08" y="4255477"/>
            <a:ext cx="10937630" cy="245012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C1210EC-30EB-4CD1-BF7B-D3EA852C8FC2}"/>
              </a:ext>
            </a:extLst>
          </p:cNvPr>
          <p:cNvSpPr txBox="1"/>
          <p:nvPr/>
        </p:nvSpPr>
        <p:spPr>
          <a:xfrm>
            <a:off x="211015" y="1113692"/>
            <a:ext cx="513410" cy="277497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PAINEL</a:t>
            </a:r>
          </a:p>
        </p:txBody>
      </p:sp>
      <p:cxnSp>
        <p:nvCxnSpPr>
          <p:cNvPr id="8" name="Conector: Angulado 7">
            <a:extLst>
              <a:ext uri="{FF2B5EF4-FFF2-40B4-BE49-F238E27FC236}">
                <a16:creationId xmlns:a16="http://schemas.microsoft.com/office/drawing/2014/main" id="{1C66C2CD-07DE-4018-B9E3-08B2AB5545CA}"/>
              </a:ext>
            </a:extLst>
          </p:cNvPr>
          <p:cNvCxnSpPr/>
          <p:nvPr/>
        </p:nvCxnSpPr>
        <p:spPr>
          <a:xfrm>
            <a:off x="839972" y="1828800"/>
            <a:ext cx="701749" cy="414670"/>
          </a:xfrm>
          <a:prstGeom prst="bentConnector3">
            <a:avLst/>
          </a:prstGeom>
          <a:ln>
            <a:tailEnd type="triangle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: Angulado 9">
            <a:extLst>
              <a:ext uri="{FF2B5EF4-FFF2-40B4-BE49-F238E27FC236}">
                <a16:creationId xmlns:a16="http://schemas.microsoft.com/office/drawing/2014/main" id="{F8400FF6-4C25-461F-9A40-8F786FA05B80}"/>
              </a:ext>
            </a:extLst>
          </p:cNvPr>
          <p:cNvCxnSpPr/>
          <p:nvPr/>
        </p:nvCxnSpPr>
        <p:spPr>
          <a:xfrm rot="16200000" flipH="1">
            <a:off x="255887" y="3158575"/>
            <a:ext cx="1456661" cy="519584"/>
          </a:xfrm>
          <a:prstGeom prst="bentConnector3">
            <a:avLst/>
          </a:prstGeom>
          <a:ln>
            <a:tailEnd type="triangle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066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FC6ED74-B27E-49A1-AF04-3BB9B2BC8A7D}"/>
              </a:ext>
            </a:extLst>
          </p:cNvPr>
          <p:cNvSpPr txBox="1"/>
          <p:nvPr/>
        </p:nvSpPr>
        <p:spPr>
          <a:xfrm>
            <a:off x="2583720" y="893135"/>
            <a:ext cx="7701533" cy="3847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900" b="1" dirty="0">
                <a:solidFill>
                  <a:schemeClr val="accent1">
                    <a:lumMod val="75000"/>
                  </a:schemeClr>
                </a:solidFill>
              </a:rPr>
              <a:t>DESEMPENHOS POR SECRETARIA: DE 26/JUNHO A 06/NOVEMBRO DE 2019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5D512A3-509E-4619-B8D1-4EC7C24FD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1570961"/>
            <a:ext cx="112204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086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6A97E842-9630-47A1-93EB-AFDA75723F97}"/>
              </a:ext>
            </a:extLst>
          </p:cNvPr>
          <p:cNvSpPr txBox="1"/>
          <p:nvPr/>
        </p:nvSpPr>
        <p:spPr>
          <a:xfrm>
            <a:off x="2468545" y="903183"/>
            <a:ext cx="7234814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900" b="1" dirty="0">
                <a:solidFill>
                  <a:schemeClr val="accent1">
                    <a:lumMod val="75000"/>
                  </a:schemeClr>
                </a:solidFill>
              </a:rPr>
              <a:t>ESTATÍSTICAS DE ACESSO</a:t>
            </a:r>
          </a:p>
          <a:p>
            <a:pPr algn="ctr"/>
            <a:r>
              <a:rPr lang="pt-BR" sz="1900" b="1" dirty="0">
                <a:solidFill>
                  <a:schemeClr val="accent1">
                    <a:lumMod val="75000"/>
                  </a:schemeClr>
                </a:solidFill>
              </a:rPr>
              <a:t>JUNHO A NOVEMBRO DE 2019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C31EC6B-C176-4BFF-9245-34E0A2D42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" y="1580291"/>
            <a:ext cx="11268075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60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1E6A90A-C0FB-40C6-8382-8F7CB868FB30}"/>
              </a:ext>
            </a:extLst>
          </p:cNvPr>
          <p:cNvSpPr txBox="1"/>
          <p:nvPr/>
        </p:nvSpPr>
        <p:spPr>
          <a:xfrm>
            <a:off x="2468545" y="812749"/>
            <a:ext cx="7234814" cy="3847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900" b="1" dirty="0">
                <a:solidFill>
                  <a:schemeClr val="accent1">
                    <a:lumMod val="75000"/>
                  </a:schemeClr>
                </a:solidFill>
              </a:rPr>
              <a:t>DINÂMICA DOS DOCUMENTOS MAIS ACESSADOS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BD0EC32-59B9-4E46-B548-17562EEBC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265" y="1197470"/>
            <a:ext cx="7278890" cy="544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4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0C349B2-5757-4F89-B70C-D5CBB6B97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274" y="1395305"/>
            <a:ext cx="2394387" cy="259190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897FA8F-4E82-48CB-8350-D21F32981AA3}"/>
              </a:ext>
            </a:extLst>
          </p:cNvPr>
          <p:cNvSpPr txBox="1"/>
          <p:nvPr/>
        </p:nvSpPr>
        <p:spPr>
          <a:xfrm>
            <a:off x="1685705" y="978194"/>
            <a:ext cx="2645291" cy="36933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COMUNIDADE</a:t>
            </a:r>
          </a:p>
        </p:txBody>
      </p:sp>
      <p:cxnSp>
        <p:nvCxnSpPr>
          <p:cNvPr id="9" name="Conector: Angulado 8">
            <a:extLst>
              <a:ext uri="{FF2B5EF4-FFF2-40B4-BE49-F238E27FC236}">
                <a16:creationId xmlns:a16="http://schemas.microsoft.com/office/drawing/2014/main" id="{44AA09E0-C684-4B72-8507-7155BF8C49A3}"/>
              </a:ext>
            </a:extLst>
          </p:cNvPr>
          <p:cNvCxnSpPr/>
          <p:nvPr/>
        </p:nvCxnSpPr>
        <p:spPr>
          <a:xfrm>
            <a:off x="4097069" y="2530549"/>
            <a:ext cx="914400" cy="914400"/>
          </a:xfrm>
          <a:prstGeom prst="bentConnector3">
            <a:avLst/>
          </a:prstGeom>
          <a:ln>
            <a:tailEnd type="triangle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>
            <a:extLst>
              <a:ext uri="{FF2B5EF4-FFF2-40B4-BE49-F238E27FC236}">
                <a16:creationId xmlns:a16="http://schemas.microsoft.com/office/drawing/2014/main" id="{D21CDF2E-065F-4EC5-975B-C87B641BB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979" y="2261925"/>
            <a:ext cx="2480534" cy="2735883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3DA94F19-5158-4D4F-8F10-CC81944DE41D}"/>
              </a:ext>
            </a:extLst>
          </p:cNvPr>
          <p:cNvSpPr txBox="1"/>
          <p:nvPr/>
        </p:nvSpPr>
        <p:spPr>
          <a:xfrm>
            <a:off x="5330463" y="1775629"/>
            <a:ext cx="1956390" cy="36933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pt-BR" b="1" dirty="0"/>
              <a:t>SUBCOMUNIDADE</a:t>
            </a:r>
          </a:p>
        </p:txBody>
      </p:sp>
      <p:cxnSp>
        <p:nvCxnSpPr>
          <p:cNvPr id="12" name="Conector: Angulado 11">
            <a:extLst>
              <a:ext uri="{FF2B5EF4-FFF2-40B4-BE49-F238E27FC236}">
                <a16:creationId xmlns:a16="http://schemas.microsoft.com/office/drawing/2014/main" id="{46DD5040-722A-46E9-969F-26F254613B52}"/>
              </a:ext>
            </a:extLst>
          </p:cNvPr>
          <p:cNvCxnSpPr/>
          <p:nvPr/>
        </p:nvCxnSpPr>
        <p:spPr>
          <a:xfrm>
            <a:off x="7545564" y="3519875"/>
            <a:ext cx="914400" cy="914400"/>
          </a:xfrm>
          <a:prstGeom prst="bentConnector3">
            <a:avLst/>
          </a:prstGeom>
          <a:ln>
            <a:tailEnd type="triangle"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m 12">
            <a:extLst>
              <a:ext uri="{FF2B5EF4-FFF2-40B4-BE49-F238E27FC236}">
                <a16:creationId xmlns:a16="http://schemas.microsoft.com/office/drawing/2014/main" id="{FBE278EE-A1A5-4966-9550-FB24D0112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1863" y="3445442"/>
            <a:ext cx="2113924" cy="2530051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B83D5026-340C-44FD-B066-BF88713A82FE}"/>
              </a:ext>
            </a:extLst>
          </p:cNvPr>
          <p:cNvSpPr txBox="1"/>
          <p:nvPr/>
        </p:nvSpPr>
        <p:spPr>
          <a:xfrm>
            <a:off x="8764772" y="2987746"/>
            <a:ext cx="1562986" cy="36933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COLEÇÃO</a:t>
            </a:r>
          </a:p>
        </p:txBody>
      </p:sp>
    </p:spTree>
    <p:extLst>
      <p:ext uri="{BB962C8B-B14F-4D97-AF65-F5344CB8AC3E}">
        <p14:creationId xmlns:p14="http://schemas.microsoft.com/office/powerpoint/2010/main" val="3074430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B149A38E-D2F6-4436-ACD1-F878A0F1B56F}"/>
              </a:ext>
            </a:extLst>
          </p:cNvPr>
          <p:cNvSpPr/>
          <p:nvPr/>
        </p:nvSpPr>
        <p:spPr>
          <a:xfrm>
            <a:off x="2143219" y="1773823"/>
            <a:ext cx="8287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latin typeface="Arial Black" panose="020B0A04020102020204" pitchFamily="34" charset="0"/>
                <a:ea typeface="+mj-ea"/>
                <a:cs typeface="+mj-cs"/>
              </a:rPr>
              <a:t>SUCESSO DO PROJETO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21CAA0A9-50DC-4B7B-BD03-580BE6389B96}"/>
              </a:ext>
            </a:extLst>
          </p:cNvPr>
          <p:cNvCxnSpPr/>
          <p:nvPr/>
        </p:nvCxnSpPr>
        <p:spPr>
          <a:xfrm>
            <a:off x="1731169" y="2188901"/>
            <a:ext cx="865323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m 6">
            <a:extLst>
              <a:ext uri="{FF2B5EF4-FFF2-40B4-BE49-F238E27FC236}">
                <a16:creationId xmlns:a16="http://schemas.microsoft.com/office/drawing/2014/main" id="{A37BE926-4D3F-4890-942C-9D8BFEAA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535" y="1205808"/>
            <a:ext cx="2126849" cy="44194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40D231F-702F-44DA-B457-B512EB8E41DB}"/>
              </a:ext>
            </a:extLst>
          </p:cNvPr>
          <p:cNvSpPr txBox="1"/>
          <p:nvPr/>
        </p:nvSpPr>
        <p:spPr>
          <a:xfrm>
            <a:off x="1731169" y="2684305"/>
            <a:ext cx="83566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pt-BR" sz="1950" dirty="0"/>
              <a:t>Patrocínio da alta administração;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BR" sz="19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BR" sz="1950" dirty="0"/>
              <a:t>Sensibilização e capacitação constantes direcionadas ao corpo funcional; 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BR" sz="19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BR" sz="1950" dirty="0"/>
              <a:t>Busca sistemática do equilíbrio entre simplicidade na usabilidade da ferramenta e na persistência na manutenção crescente do acervo.</a:t>
            </a:r>
          </a:p>
        </p:txBody>
      </p:sp>
    </p:spTree>
    <p:extLst>
      <p:ext uri="{BB962C8B-B14F-4D97-AF65-F5344CB8AC3E}">
        <p14:creationId xmlns:p14="http://schemas.microsoft.com/office/powerpoint/2010/main" val="186921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1945482" y="839974"/>
            <a:ext cx="8372475" cy="57309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1750" dirty="0"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1902238" y="1456662"/>
            <a:ext cx="4193763" cy="5114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Font typeface="Wingdings" panose="05000000000000000000" pitchFamily="2" charset="2"/>
              <a:buChar char="v"/>
            </a:pPr>
            <a:endParaRPr lang="pt-BR" sz="165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E174202A-80D6-41FA-ADC0-1C2F58E50E3F}"/>
              </a:ext>
            </a:extLst>
          </p:cNvPr>
          <p:cNvSpPr txBox="1">
            <a:spLocks/>
          </p:cNvSpPr>
          <p:nvPr/>
        </p:nvSpPr>
        <p:spPr>
          <a:xfrm>
            <a:off x="3586716" y="1609062"/>
            <a:ext cx="4922875" cy="5114256"/>
          </a:xfrm>
          <a:prstGeom prst="rect">
            <a:avLst/>
          </a:prstGeom>
        </p:spPr>
        <p:txBody>
          <a:bodyPr numCol="1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650" b="1" dirty="0">
              <a:latin typeface="+mn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pt-BR" sz="1400" dirty="0">
                <a:latin typeface="+mn-lt"/>
              </a:rPr>
              <a:t>                      </a:t>
            </a:r>
            <a:endParaRPr lang="pt-BR" sz="1400" b="1" dirty="0">
              <a:latin typeface="+mn-lt"/>
            </a:endParaRPr>
          </a:p>
          <a:p>
            <a:pPr algn="ctr"/>
            <a:r>
              <a:rPr lang="pt-BR" sz="2400" dirty="0">
                <a:latin typeface="+mn-lt"/>
                <a:cs typeface="Arial"/>
              </a:rPr>
              <a:t>Obrigado</a:t>
            </a:r>
          </a:p>
          <a:p>
            <a:pPr algn="ctr"/>
            <a:endParaRPr lang="pt-BR" sz="2400" dirty="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pt-BR" sz="2400" dirty="0">
                <a:latin typeface="+mn-lt"/>
                <a:cs typeface="Arial"/>
                <a:hlinkClick r:id="rId3"/>
              </a:rPr>
              <a:t>diplad.codin@cgu.gov.br</a:t>
            </a:r>
            <a:endParaRPr lang="pt-BR" sz="2400" dirty="0">
              <a:latin typeface="+mn-lt"/>
              <a:cs typeface="Arial"/>
            </a:endParaRPr>
          </a:p>
          <a:p>
            <a:pPr algn="ctr"/>
            <a:endParaRPr lang="pt-BR" sz="2400" dirty="0">
              <a:latin typeface="+mn-lt"/>
              <a:cs typeface="Arial"/>
            </a:endParaRPr>
          </a:p>
          <a:p>
            <a:pPr algn="ctr"/>
            <a:r>
              <a:rPr lang="pt-BR" sz="2400" dirty="0">
                <a:latin typeface="+mn-lt"/>
                <a:cs typeface="Arial"/>
              </a:rPr>
              <a:t>                    (61) 2020-6790</a:t>
            </a:r>
            <a:r>
              <a:rPr lang="pt-BR" sz="2000" dirty="0">
                <a:latin typeface="+mn-lt"/>
                <a:cs typeface="Arial"/>
              </a:rPr>
              <a:t>	</a:t>
            </a:r>
            <a:r>
              <a:rPr lang="pt-BR" sz="1650" dirty="0">
                <a:latin typeface="+mn-lt"/>
                <a:cs typeface="Arial"/>
              </a:rPr>
              <a:t>	</a:t>
            </a:r>
          </a:p>
        </p:txBody>
      </p:sp>
      <p:sp>
        <p:nvSpPr>
          <p:cNvPr id="11" name="Título 4">
            <a:extLst>
              <a:ext uri="{FF2B5EF4-FFF2-40B4-BE49-F238E27FC236}">
                <a16:creationId xmlns:a16="http://schemas.microsoft.com/office/drawing/2014/main" id="{3147BACF-B31F-4F06-A7AF-C6819E403856}"/>
              </a:ext>
            </a:extLst>
          </p:cNvPr>
          <p:cNvSpPr txBox="1">
            <a:spLocks/>
          </p:cNvSpPr>
          <p:nvPr/>
        </p:nvSpPr>
        <p:spPr>
          <a:xfrm>
            <a:off x="2097882" y="38025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Título 4">
            <a:extLst>
              <a:ext uri="{FF2B5EF4-FFF2-40B4-BE49-F238E27FC236}">
                <a16:creationId xmlns:a16="http://schemas.microsoft.com/office/drawing/2014/main" id="{B3C91293-8449-4D9B-920F-683A728C8005}"/>
              </a:ext>
            </a:extLst>
          </p:cNvPr>
          <p:cNvSpPr txBox="1">
            <a:spLocks/>
          </p:cNvSpPr>
          <p:nvPr/>
        </p:nvSpPr>
        <p:spPr>
          <a:xfrm>
            <a:off x="2250282" y="39549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9AD5E0B-819F-4B2C-B6EB-3A5DD2A4A4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907" y="5562586"/>
            <a:ext cx="3245484" cy="91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7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202D93D7-783F-42A1-9FC6-C19ECC5601B7}"/>
              </a:ext>
            </a:extLst>
          </p:cNvPr>
          <p:cNvSpPr/>
          <p:nvPr/>
        </p:nvSpPr>
        <p:spPr>
          <a:xfrm>
            <a:off x="6096000" y="3264195"/>
            <a:ext cx="2020186" cy="181816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A54F7CB-1419-4324-9CFB-11EE4D05ADBF}"/>
              </a:ext>
            </a:extLst>
          </p:cNvPr>
          <p:cNvSpPr txBox="1"/>
          <p:nvPr/>
        </p:nvSpPr>
        <p:spPr>
          <a:xfrm>
            <a:off x="2466975" y="5777803"/>
            <a:ext cx="7258050" cy="76944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2200" dirty="0"/>
              <a:t>12 Comunidades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2200" dirty="0"/>
              <a:t>Textos introdutórios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FF0D177-8EDD-41BC-9766-2B34635DE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1286189"/>
            <a:ext cx="7258050" cy="4411226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5B9AE92A-B402-4313-A7C6-1D71DAE96A64}"/>
              </a:ext>
            </a:extLst>
          </p:cNvPr>
          <p:cNvSpPr txBox="1"/>
          <p:nvPr/>
        </p:nvSpPr>
        <p:spPr>
          <a:xfrm>
            <a:off x="2466976" y="799778"/>
            <a:ext cx="7258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COMUNIDADES</a:t>
            </a:r>
          </a:p>
        </p:txBody>
      </p:sp>
    </p:spTree>
    <p:extLst>
      <p:ext uri="{BB962C8B-B14F-4D97-AF65-F5344CB8AC3E}">
        <p14:creationId xmlns:p14="http://schemas.microsoft.com/office/powerpoint/2010/main" val="311122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21FA0BE2-819A-45C0-88D5-26F68E72D599}"/>
              </a:ext>
            </a:extLst>
          </p:cNvPr>
          <p:cNvSpPr txBox="1"/>
          <p:nvPr/>
        </p:nvSpPr>
        <p:spPr>
          <a:xfrm>
            <a:off x="4692505" y="799778"/>
            <a:ext cx="2732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SUBCOMUNIDADES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141AE3F-9A26-4962-93BF-A98AE51AD7F9}"/>
              </a:ext>
            </a:extLst>
          </p:cNvPr>
          <p:cNvSpPr/>
          <p:nvPr/>
        </p:nvSpPr>
        <p:spPr>
          <a:xfrm>
            <a:off x="4979582" y="3062178"/>
            <a:ext cx="2062717" cy="186069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36A3247-6576-4037-B908-AC1C007227A8}"/>
              </a:ext>
            </a:extLst>
          </p:cNvPr>
          <p:cNvSpPr txBox="1"/>
          <p:nvPr/>
        </p:nvSpPr>
        <p:spPr>
          <a:xfrm>
            <a:off x="2548932" y="5968716"/>
            <a:ext cx="7094136" cy="7694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2200" dirty="0"/>
              <a:t>Aperfeiçoamento e padronização: Tornar a navegabilidade mais intuitiva</a:t>
            </a: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DD0994A-EA7B-489E-A9F3-8C8141041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932" y="1286189"/>
            <a:ext cx="7094136" cy="447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0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446F3E06-53A4-4758-A408-EFE366DD975F}"/>
              </a:ext>
            </a:extLst>
          </p:cNvPr>
          <p:cNvSpPr/>
          <p:nvPr/>
        </p:nvSpPr>
        <p:spPr>
          <a:xfrm>
            <a:off x="5032745" y="1318437"/>
            <a:ext cx="2030819" cy="1903228"/>
          </a:xfrm>
          <a:prstGeom prst="round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5B969FB-B8CC-45A0-B601-7FC4797BBDEF}"/>
              </a:ext>
            </a:extLst>
          </p:cNvPr>
          <p:cNvSpPr txBox="1"/>
          <p:nvPr/>
        </p:nvSpPr>
        <p:spPr>
          <a:xfrm>
            <a:off x="2689609" y="5968721"/>
            <a:ext cx="7023798" cy="769441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t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2200" dirty="0"/>
              <a:t>Reduzir o número de Coleções - de 365 para 291  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sz="2200" dirty="0"/>
              <a:t>Possibilidade de ajustes com sugestões das unidades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3DE8D79-1CEC-4083-B47B-3DE51D310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609" y="1318437"/>
            <a:ext cx="7023798" cy="441917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90CFFE4D-40C4-4C66-B01C-9C2EE4B4CD87}"/>
              </a:ext>
            </a:extLst>
          </p:cNvPr>
          <p:cNvSpPr txBox="1"/>
          <p:nvPr/>
        </p:nvSpPr>
        <p:spPr>
          <a:xfrm>
            <a:off x="2689610" y="819874"/>
            <a:ext cx="7023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COLEÇÕES</a:t>
            </a:r>
          </a:p>
        </p:txBody>
      </p:sp>
    </p:spTree>
    <p:extLst>
      <p:ext uri="{BB962C8B-B14F-4D97-AF65-F5344CB8AC3E}">
        <p14:creationId xmlns:p14="http://schemas.microsoft.com/office/powerpoint/2010/main" val="392826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77C242B0-021D-496C-A937-D299CE48CCD1}"/>
              </a:ext>
            </a:extLst>
          </p:cNvPr>
          <p:cNvSpPr txBox="1"/>
          <p:nvPr/>
        </p:nvSpPr>
        <p:spPr>
          <a:xfrm>
            <a:off x="2498691" y="1936776"/>
            <a:ext cx="7435780" cy="2139047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900" dirty="0"/>
              <a:t>Redução da quantidade de campos [17]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900" dirty="0"/>
              <a:t>Simplificação das regras aplicadas aos metadados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900" dirty="0"/>
              <a:t>Melhorar o tempo de inserção do documento </a:t>
            </a:r>
            <a:r>
              <a:rPr lang="pt-BR" sz="2000" dirty="0"/>
              <a:t>[</a:t>
            </a:r>
            <a:r>
              <a:rPr lang="pt-BR" sz="1900" dirty="0"/>
              <a:t>5 a 8 min]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900" dirty="0"/>
              <a:t>Treinar continuamente os servidores e colaboradores [260]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53AABFD-40DA-4845-9A8F-92C222723474}"/>
              </a:ext>
            </a:extLst>
          </p:cNvPr>
          <p:cNvSpPr txBox="1"/>
          <p:nvPr/>
        </p:nvSpPr>
        <p:spPr>
          <a:xfrm>
            <a:off x="3503526" y="930402"/>
            <a:ext cx="5426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accent1">
                    <a:lumMod val="75000"/>
                  </a:schemeClr>
                </a:solidFill>
              </a:rPr>
              <a:t>FACILITAÇÃO E SIMPLIFICAÇÃO NO CADASTRO DE NOVOS DOCUMENTOS</a:t>
            </a:r>
          </a:p>
        </p:txBody>
      </p:sp>
    </p:spTree>
    <p:extLst>
      <p:ext uri="{BB962C8B-B14F-4D97-AF65-F5344CB8AC3E}">
        <p14:creationId xmlns:p14="http://schemas.microsoft.com/office/powerpoint/2010/main" val="3607692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E53AABFD-40DA-4845-9A8F-92C222723474}"/>
              </a:ext>
            </a:extLst>
          </p:cNvPr>
          <p:cNvSpPr txBox="1"/>
          <p:nvPr/>
        </p:nvSpPr>
        <p:spPr>
          <a:xfrm>
            <a:off x="3382945" y="813444"/>
            <a:ext cx="54261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chemeClr val="accent1">
                    <a:lumMod val="75000"/>
                  </a:schemeClr>
                </a:solidFill>
              </a:rPr>
              <a:t>Principais perguntas e respostas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D765422-2285-4B3A-915A-F71005F0B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896" y="1908141"/>
            <a:ext cx="7450689" cy="2748205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20192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E53AABFD-40DA-4845-9A8F-92C222723474}"/>
              </a:ext>
            </a:extLst>
          </p:cNvPr>
          <p:cNvSpPr txBox="1"/>
          <p:nvPr/>
        </p:nvSpPr>
        <p:spPr>
          <a:xfrm>
            <a:off x="499728" y="834709"/>
            <a:ext cx="115256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chemeClr val="accent1">
                    <a:lumMod val="75000"/>
                  </a:schemeClr>
                </a:solidFill>
              </a:rPr>
              <a:t>Levantamento de publicações sem o link da Base de Conhecimento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77513037-1D5E-4EBA-A6D9-F865D13A87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17903"/>
              </p:ext>
            </p:extLst>
          </p:nvPr>
        </p:nvGraphicFramePr>
        <p:xfrm>
          <a:off x="930345" y="1388707"/>
          <a:ext cx="10664457" cy="1753008"/>
        </p:xfrm>
        <a:graphic>
          <a:graphicData uri="http://schemas.openxmlformats.org/drawingml/2006/table">
            <a:tbl>
              <a:tblPr/>
              <a:tblGrid>
                <a:gridCol w="1272235">
                  <a:extLst>
                    <a:ext uri="{9D8B030D-6E8A-4147-A177-3AD203B41FA5}">
                      <a16:colId xmlns:a16="http://schemas.microsoft.com/office/drawing/2014/main" val="4015604376"/>
                    </a:ext>
                  </a:extLst>
                </a:gridCol>
                <a:gridCol w="2053433">
                  <a:extLst>
                    <a:ext uri="{9D8B030D-6E8A-4147-A177-3AD203B41FA5}">
                      <a16:colId xmlns:a16="http://schemas.microsoft.com/office/drawing/2014/main" val="1023910193"/>
                    </a:ext>
                  </a:extLst>
                </a:gridCol>
                <a:gridCol w="2785526">
                  <a:extLst>
                    <a:ext uri="{9D8B030D-6E8A-4147-A177-3AD203B41FA5}">
                      <a16:colId xmlns:a16="http://schemas.microsoft.com/office/drawing/2014/main" val="1332263633"/>
                    </a:ext>
                  </a:extLst>
                </a:gridCol>
                <a:gridCol w="2767670">
                  <a:extLst>
                    <a:ext uri="{9D8B030D-6E8A-4147-A177-3AD203B41FA5}">
                      <a16:colId xmlns:a16="http://schemas.microsoft.com/office/drawing/2014/main" val="1914347052"/>
                    </a:ext>
                  </a:extLst>
                </a:gridCol>
                <a:gridCol w="1785593">
                  <a:extLst>
                    <a:ext uri="{9D8B030D-6E8A-4147-A177-3AD203B41FA5}">
                      <a16:colId xmlns:a16="http://schemas.microsoft.com/office/drawing/2014/main" val="1761766307"/>
                    </a:ext>
                  </a:extLst>
                </a:gridCol>
              </a:tblGrid>
              <a:tr h="801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Quantidade de notícias analisadas que poderiam referenciar a Base de Conhecimento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Quantidade de documentos que poderiam estar relacionados com a Base de Conhecimento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Documentos corretamente referenciados na Base de Conhecimento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Documentos constam publicados na Base de Conhecimento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896977"/>
                  </a:ext>
                </a:extLst>
              </a:tr>
              <a:tr h="2378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ago/19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GAB/SE e 1 GM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9737284"/>
                  </a:ext>
                </a:extLst>
              </a:tr>
              <a:tr h="2378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GAB/SE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081353"/>
                  </a:ext>
                </a:extLst>
              </a:tr>
              <a:tr h="2378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out/19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283230"/>
                  </a:ext>
                </a:extLst>
              </a:tr>
              <a:tr h="2378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248614"/>
                  </a:ext>
                </a:extLst>
              </a:tr>
            </a:tbl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BB806AD8-EA46-4D9B-91CE-851F013F0D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460684"/>
              </p:ext>
            </p:extLst>
          </p:nvPr>
        </p:nvGraphicFramePr>
        <p:xfrm>
          <a:off x="1794448" y="3280091"/>
          <a:ext cx="8880640" cy="3450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555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E53AABFD-40DA-4845-9A8F-92C222723474}"/>
              </a:ext>
            </a:extLst>
          </p:cNvPr>
          <p:cNvSpPr txBox="1"/>
          <p:nvPr/>
        </p:nvSpPr>
        <p:spPr>
          <a:xfrm>
            <a:off x="3382945" y="813444"/>
            <a:ext cx="54261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chemeClr val="accent1">
                    <a:lumMod val="75000"/>
                  </a:schemeClr>
                </a:solidFill>
              </a:rPr>
              <a:t>Principais perguntas e respostas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6439166-186A-493A-8BEC-411211F9F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55" y="1498477"/>
            <a:ext cx="7450689" cy="174291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7A0CC3B-9D39-4A8F-86DF-0C70A87879A0}"/>
              </a:ext>
            </a:extLst>
          </p:cNvPr>
          <p:cNvSpPr txBox="1"/>
          <p:nvPr/>
        </p:nvSpPr>
        <p:spPr>
          <a:xfrm>
            <a:off x="967563" y="4072270"/>
            <a:ext cx="1068572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/>
              <a:t>Neste momento, as submissões realizadas pelas unidades Regionais são revisadas pelas unidades temáticas no órgão central. </a:t>
            </a:r>
          </a:p>
          <a:p>
            <a:endParaRPr lang="pt-BR" dirty="0"/>
          </a:p>
          <a:p>
            <a:r>
              <a:rPr lang="pt-BR" dirty="0"/>
              <a:t>Publicações urgentes podem ser encaminhadas para revisão na (CODIN) - </a:t>
            </a:r>
            <a:r>
              <a:rPr lang="pt-BR" dirty="0">
                <a:hlinkClick r:id="rId3"/>
              </a:rPr>
              <a:t>diplad.codin@cgu.gov.br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71115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0568605FAFB7F4C824C03B306D95C94" ma:contentTypeVersion="9" ma:contentTypeDescription="Crie um novo documento." ma:contentTypeScope="" ma:versionID="d974e782b093852d11e86acb434a8f19">
  <xsd:schema xmlns:xsd="http://www.w3.org/2001/XMLSchema" xmlns:xs="http://www.w3.org/2001/XMLSchema" xmlns:p="http://schemas.microsoft.com/office/2006/metadata/properties" xmlns:ns3="d6f735ba-f640-4cc4-b8e0-5c0bed52c6c5" xmlns:ns4="27fc69c8-eaab-4e6a-aff7-0950b673dc9b" targetNamespace="http://schemas.microsoft.com/office/2006/metadata/properties" ma:root="true" ma:fieldsID="07407ca38c99d7db38bef6b725c6bd50" ns3:_="" ns4:_="">
    <xsd:import namespace="d6f735ba-f640-4cc4-b8e0-5c0bed52c6c5"/>
    <xsd:import namespace="27fc69c8-eaab-4e6a-aff7-0950b673dc9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735ba-f640-4cc4-b8e0-5c0bed52c6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c69c8-eaab-4e6a-aff7-0950b673dc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1BE5C6-0CF3-4CC4-BF43-D2C026C005E1}">
  <ds:schemaRefs>
    <ds:schemaRef ds:uri="http://www.w3.org/XML/1998/namespace"/>
    <ds:schemaRef ds:uri="http://purl.org/dc/dcmitype/"/>
    <ds:schemaRef ds:uri="http://schemas.openxmlformats.org/package/2006/metadata/core-properties"/>
    <ds:schemaRef ds:uri="27fc69c8-eaab-4e6a-aff7-0950b673dc9b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d6f735ba-f640-4cc4-b8e0-5c0bed52c6c5"/>
  </ds:schemaRefs>
</ds:datastoreItem>
</file>

<file path=customXml/itemProps2.xml><?xml version="1.0" encoding="utf-8"?>
<ds:datastoreItem xmlns:ds="http://schemas.openxmlformats.org/officeDocument/2006/customXml" ds:itemID="{570B0F88-0D16-4B77-A0A1-7AC79CE97B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D29167-6F69-4095-8822-3BC6D23024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735ba-f640-4cc4-b8e0-5c0bed52c6c5"/>
    <ds:schemaRef ds:uri="27fc69c8-eaab-4e6a-aff7-0950b673dc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4379</TotalTime>
  <Words>378</Words>
  <Application>Microsoft Office PowerPoint</Application>
  <PresentationFormat>Widescreen</PresentationFormat>
  <Paragraphs>89</Paragraphs>
  <Slides>21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8" baseType="lpstr">
      <vt:lpstr>Aharoni</vt:lpstr>
      <vt:lpstr>Arial</vt:lpstr>
      <vt:lpstr>Arial Black</vt:lpstr>
      <vt:lpstr>Calibri</vt:lpstr>
      <vt:lpstr>Calibri Light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Fernando Henrique Barbosa Quirino</dc:creator>
  <cp:lastModifiedBy>Leyliane dos Santos Lucena</cp:lastModifiedBy>
  <cp:revision>236</cp:revision>
  <dcterms:created xsi:type="dcterms:W3CDTF">2019-10-07T18:06:42Z</dcterms:created>
  <dcterms:modified xsi:type="dcterms:W3CDTF">2019-11-06T19:14:09Z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0x01010040568605FAFB7F4C824C03B306D95C94</vt:lpwstr>
  </property>
</Properties>
</file>