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401" r:id="rId3"/>
    <p:sldId id="364" r:id="rId4"/>
    <p:sldId id="365" r:id="rId5"/>
    <p:sldId id="414" r:id="rId6"/>
    <p:sldId id="388" r:id="rId7"/>
    <p:sldId id="389" r:id="rId8"/>
    <p:sldId id="390" r:id="rId9"/>
    <p:sldId id="391" r:id="rId10"/>
    <p:sldId id="392" r:id="rId11"/>
    <p:sldId id="393" r:id="rId12"/>
    <p:sldId id="406" r:id="rId13"/>
    <p:sldId id="407" r:id="rId14"/>
    <p:sldId id="409" r:id="rId15"/>
    <p:sldId id="410" r:id="rId16"/>
    <p:sldId id="411" r:id="rId17"/>
    <p:sldId id="413" r:id="rId18"/>
    <p:sldId id="306" r:id="rId19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2F2"/>
    <a:srgbClr val="4F6228"/>
    <a:srgbClr val="FF0000"/>
    <a:srgbClr val="A6A6A6"/>
    <a:srgbClr val="17375E"/>
    <a:srgbClr val="000000"/>
    <a:srgbClr val="0D0D0D"/>
    <a:srgbClr val="1F497D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9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91DED0-F269-4AB9-9990-78C9D69E0FEE}" type="doc">
      <dgm:prSet loTypeId="urn:microsoft.com/office/officeart/2005/8/layout/default" loCatId="list" qsTypeId="urn:microsoft.com/office/officeart/2005/8/quickstyle/3d4" qsCatId="3D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CA6C5497-B5FC-4829-BBF9-E982119F657B}">
      <dgm:prSet phldrT="[Texto]"/>
      <dgm:spPr/>
      <dgm:t>
        <a:bodyPr/>
        <a:lstStyle/>
        <a:p>
          <a:r>
            <a:rPr lang="pt-BR" b="1" dirty="0"/>
            <a:t>“</a:t>
          </a:r>
          <a:r>
            <a:rPr lang="pt-BR" b="1" u="sng" dirty="0"/>
            <a:t>Conduta desonesta </a:t>
          </a:r>
          <a:r>
            <a:rPr lang="pt-BR" b="1" dirty="0"/>
            <a:t>ou fraudulenta daqueles que detêm o poder, que costuma implicar subornos.	</a:t>
          </a:r>
        </a:p>
      </dgm:t>
    </dgm:pt>
    <dgm:pt modelId="{6D224485-5B85-42CF-B52A-9D7D4407EE89}" type="parTrans" cxnId="{F11C677E-D38B-4100-8F0C-3CC7D60D14CA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7F93D898-FDAB-4DF7-A762-FCA342FF402A}" type="sibTrans" cxnId="{F11C677E-D38B-4100-8F0C-3CC7D60D14CA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A6ABC8D9-A3CC-4627-9502-E389942FBB26}">
      <dgm:prSet/>
      <dgm:spPr/>
      <dgm:t>
        <a:bodyPr/>
        <a:lstStyle/>
        <a:p>
          <a:r>
            <a:rPr lang="pt-BR" b="1" dirty="0"/>
            <a:t>"Corrupção é o </a:t>
          </a:r>
          <a:r>
            <a:rPr lang="pt-BR" b="1" u="sng" dirty="0"/>
            <a:t>abuso do poder</a:t>
          </a:r>
          <a:r>
            <a:rPr lang="pt-BR" b="1" dirty="0"/>
            <a:t> confiado para obter benefícios privados"</a:t>
          </a:r>
        </a:p>
      </dgm:t>
    </dgm:pt>
    <dgm:pt modelId="{901487C8-31D0-4849-899D-FFAE7A4AC367}" type="parTrans" cxnId="{1A9508FE-757E-41A7-98B1-735363EC5937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101707D5-CD62-4458-AAB5-4933DA6CCD02}" type="sibTrans" cxnId="{1A9508FE-757E-41A7-98B1-735363EC5937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B33B8310-3F61-4EE3-896A-B903405B05DD}">
      <dgm:prSet/>
      <dgm:spPr/>
      <dgm:t>
        <a:bodyPr/>
        <a:lstStyle/>
        <a:p>
          <a:r>
            <a:rPr lang="pt-BR" b="1" dirty="0"/>
            <a:t>“O uso dos </a:t>
          </a:r>
          <a:r>
            <a:rPr lang="pt-BR" b="1" u="sng" dirty="0"/>
            <a:t>bens públicos </a:t>
          </a:r>
          <a:r>
            <a:rPr lang="pt-BR" b="1" dirty="0"/>
            <a:t>para </a:t>
          </a:r>
          <a:r>
            <a:rPr lang="pt-BR" b="1" u="sng" dirty="0"/>
            <a:t>benefício privado</a:t>
          </a:r>
          <a:r>
            <a:rPr lang="pt-BR" b="1" dirty="0"/>
            <a:t>”</a:t>
          </a:r>
        </a:p>
      </dgm:t>
    </dgm:pt>
    <dgm:pt modelId="{39C20A49-5B15-4625-BFF1-EC5F01CE7A0A}" type="parTrans" cxnId="{C57F9627-B9F3-4069-B6EB-CD91128C5EED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D365E795-4530-4397-A7B1-59E2E5541FF3}" type="sibTrans" cxnId="{C57F9627-B9F3-4069-B6EB-CD91128C5EED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B8E25AE6-5648-4809-834E-10028923E3EE}">
      <dgm:prSet/>
      <dgm:spPr/>
      <dgm:t>
        <a:bodyPr/>
        <a:lstStyle/>
        <a:p>
          <a:r>
            <a:rPr lang="pt-BR" b="1" dirty="0"/>
            <a:t>“Corrupção é o </a:t>
          </a:r>
          <a:r>
            <a:rPr lang="pt-BR" b="1" u="sng" dirty="0"/>
            <a:t>ato</a:t>
          </a:r>
          <a:r>
            <a:rPr lang="pt-BR" b="1" dirty="0"/>
            <a:t> ou efeito de se corromper, </a:t>
          </a:r>
          <a:r>
            <a:rPr lang="pt-BR" b="1" u="sng" dirty="0"/>
            <a:t>oferecer algo para obter vantagem </a:t>
          </a:r>
          <a:r>
            <a:rPr lang="pt-BR" b="1" dirty="0"/>
            <a:t>em negociata; busca dar ou prometer vantagem indevida a agente público”  </a:t>
          </a:r>
        </a:p>
      </dgm:t>
    </dgm:pt>
    <dgm:pt modelId="{5081392C-9FF5-461E-8A5F-E7D1E4689124}" type="parTrans" cxnId="{7A9C420A-58A1-4DF6-95D1-003E5148AC3B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BFADF321-F5AA-464C-B9F9-B0B674A0253D}" type="sibTrans" cxnId="{7A9C420A-58A1-4DF6-95D1-003E5148AC3B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3ED10469-E72A-4633-8C0A-CDAD2A9484D0}">
      <dgm:prSet phldrT="[Texto]"/>
      <dgm:spPr/>
      <dgm:t>
        <a:bodyPr/>
        <a:lstStyle/>
        <a:p>
          <a:r>
            <a:rPr lang="pt-BR" dirty="0"/>
            <a:t>Tradução da definição do Oxford </a:t>
          </a:r>
          <a:r>
            <a:rPr lang="pt-BR" dirty="0" err="1"/>
            <a:t>Dictionary</a:t>
          </a:r>
          <a:endParaRPr lang="pt-BR" dirty="0"/>
        </a:p>
      </dgm:t>
    </dgm:pt>
    <dgm:pt modelId="{61270272-F4E7-487F-B286-6599B4C83E1D}" type="parTrans" cxnId="{48D688E7-86EE-4C48-8829-4D9B97C3FFB7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4957C0C3-62AE-42F7-AF2D-DA1D999FC9D6}" type="sibTrans" cxnId="{48D688E7-86EE-4C48-8829-4D9B97C3FFB7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9FD7E48B-85A1-4ED7-A859-31154FD72589}">
      <dgm:prSet/>
      <dgm:spPr/>
      <dgm:t>
        <a:bodyPr/>
        <a:lstStyle/>
        <a:p>
          <a:r>
            <a:rPr lang="pt-BR" dirty="0" err="1"/>
            <a:t>Transparency</a:t>
          </a:r>
          <a:r>
            <a:rPr lang="pt-BR" dirty="0"/>
            <a:t> </a:t>
          </a:r>
          <a:r>
            <a:rPr lang="pt-BR" dirty="0" err="1"/>
            <a:t>International</a:t>
          </a:r>
          <a:r>
            <a:rPr lang="pt-BR" dirty="0"/>
            <a:t> </a:t>
          </a:r>
        </a:p>
      </dgm:t>
    </dgm:pt>
    <dgm:pt modelId="{B1F2E55D-F3F2-4A42-8703-CCBA66C87356}" type="parTrans" cxnId="{4BCF2993-A8CA-44CB-896B-A2435189797F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DDEF3CAB-282B-4822-BDC2-B4DDB9BF58E2}" type="sibTrans" cxnId="{4BCF2993-A8CA-44CB-896B-A2435189797F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960B966A-8354-4BC3-A008-A4F55BDFFEBA}">
      <dgm:prSet/>
      <dgm:spPr/>
      <dgm:t>
        <a:bodyPr/>
        <a:lstStyle/>
        <a:p>
          <a:r>
            <a:rPr lang="pt-BR" dirty="0" err="1"/>
            <a:t>Chatham</a:t>
          </a:r>
          <a:r>
            <a:rPr lang="pt-BR" dirty="0"/>
            <a:t> </a:t>
          </a:r>
          <a:r>
            <a:rPr lang="pt-BR" dirty="0" err="1"/>
            <a:t>House</a:t>
          </a:r>
          <a:r>
            <a:rPr lang="pt-BR" dirty="0"/>
            <a:t> – Programa do Oriente Médio e da África do Norte: Oficina de Diálogo com o Egito 2012 </a:t>
          </a:r>
        </a:p>
      </dgm:t>
    </dgm:pt>
    <dgm:pt modelId="{510743AC-34E0-4997-9D94-E3007D19F1C5}" type="parTrans" cxnId="{CDA3B95B-F794-4E1F-A735-15E5603EBA42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764301E6-F01E-48AC-9B59-98138ABA6E8A}" type="sibTrans" cxnId="{CDA3B95B-F794-4E1F-A735-15E5603EBA42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DB831CF6-6459-4685-A798-3C7C51732B6E}">
      <dgm:prSet/>
      <dgm:spPr/>
      <dgm:t>
        <a:bodyPr/>
        <a:lstStyle/>
        <a:p>
          <a:r>
            <a:rPr lang="pt-BR" dirty="0"/>
            <a:t>Leonardo Boff, teólogo, filósofo, escritor, professor, ecologista</a:t>
          </a:r>
        </a:p>
      </dgm:t>
    </dgm:pt>
    <dgm:pt modelId="{0A609BE3-E6FB-467D-A1C4-0A9E04EFF00A}" type="parTrans" cxnId="{8175A440-9A58-4D5A-8713-EBA1B4F39A06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A80595CC-E21E-4605-A1F5-B4A89A2D3F06}" type="sibTrans" cxnId="{8175A440-9A58-4D5A-8713-EBA1B4F39A06}">
      <dgm:prSet/>
      <dgm:spPr/>
      <dgm:t>
        <a:bodyPr/>
        <a:lstStyle/>
        <a:p>
          <a:endParaRPr lang="pt-BR">
            <a:solidFill>
              <a:srgbClr val="FFFF00"/>
            </a:solidFill>
          </a:endParaRPr>
        </a:p>
      </dgm:t>
    </dgm:pt>
    <dgm:pt modelId="{B68BD624-6A45-4722-99B0-34FB7A4FBE2A}" type="pres">
      <dgm:prSet presAssocID="{B791DED0-F269-4AB9-9990-78C9D69E0FEE}" presName="diagram" presStyleCnt="0">
        <dgm:presLayoutVars>
          <dgm:dir/>
          <dgm:resizeHandles val="exact"/>
        </dgm:presLayoutVars>
      </dgm:prSet>
      <dgm:spPr/>
    </dgm:pt>
    <dgm:pt modelId="{CC740ABB-8084-410E-919A-EACF178988E7}" type="pres">
      <dgm:prSet presAssocID="{CA6C5497-B5FC-4829-BBF9-E982119F657B}" presName="node" presStyleLbl="node1" presStyleIdx="0" presStyleCnt="4">
        <dgm:presLayoutVars>
          <dgm:bulletEnabled val="1"/>
        </dgm:presLayoutVars>
      </dgm:prSet>
      <dgm:spPr/>
    </dgm:pt>
    <dgm:pt modelId="{3E05911E-5D26-4E4A-A069-3BD341A0BB85}" type="pres">
      <dgm:prSet presAssocID="{7F93D898-FDAB-4DF7-A762-FCA342FF402A}" presName="sibTrans" presStyleCnt="0"/>
      <dgm:spPr/>
    </dgm:pt>
    <dgm:pt modelId="{3880D668-7894-4638-A693-0705708F70E9}" type="pres">
      <dgm:prSet presAssocID="{A6ABC8D9-A3CC-4627-9502-E389942FBB26}" presName="node" presStyleLbl="node1" presStyleIdx="1" presStyleCnt="4">
        <dgm:presLayoutVars>
          <dgm:bulletEnabled val="1"/>
        </dgm:presLayoutVars>
      </dgm:prSet>
      <dgm:spPr/>
    </dgm:pt>
    <dgm:pt modelId="{1C8A2463-94FB-4C54-BFF6-C5FC1D155FEE}" type="pres">
      <dgm:prSet presAssocID="{101707D5-CD62-4458-AAB5-4933DA6CCD02}" presName="sibTrans" presStyleCnt="0"/>
      <dgm:spPr/>
    </dgm:pt>
    <dgm:pt modelId="{980F941E-D225-4A23-BC10-A888D0D3B7D1}" type="pres">
      <dgm:prSet presAssocID="{B33B8310-3F61-4EE3-896A-B903405B05DD}" presName="node" presStyleLbl="node1" presStyleIdx="2" presStyleCnt="4">
        <dgm:presLayoutVars>
          <dgm:bulletEnabled val="1"/>
        </dgm:presLayoutVars>
      </dgm:prSet>
      <dgm:spPr/>
    </dgm:pt>
    <dgm:pt modelId="{641BE068-36F0-44BC-8950-5EC74A0E01EA}" type="pres">
      <dgm:prSet presAssocID="{D365E795-4530-4397-A7B1-59E2E5541FF3}" presName="sibTrans" presStyleCnt="0"/>
      <dgm:spPr/>
    </dgm:pt>
    <dgm:pt modelId="{06F11559-7EDF-43EC-BD24-6013C9D30DE7}" type="pres">
      <dgm:prSet presAssocID="{B8E25AE6-5648-4809-834E-10028923E3EE}" presName="node" presStyleLbl="node1" presStyleIdx="3" presStyleCnt="4">
        <dgm:presLayoutVars>
          <dgm:bulletEnabled val="1"/>
        </dgm:presLayoutVars>
      </dgm:prSet>
      <dgm:spPr/>
    </dgm:pt>
  </dgm:ptLst>
  <dgm:cxnLst>
    <dgm:cxn modelId="{7A9C420A-58A1-4DF6-95D1-003E5148AC3B}" srcId="{B791DED0-F269-4AB9-9990-78C9D69E0FEE}" destId="{B8E25AE6-5648-4809-834E-10028923E3EE}" srcOrd="3" destOrd="0" parTransId="{5081392C-9FF5-461E-8A5F-E7D1E4689124}" sibTransId="{BFADF321-F5AA-464C-B9F9-B0B674A0253D}"/>
    <dgm:cxn modelId="{80CA9116-9A69-4F46-829D-552AA0213F78}" type="presOf" srcId="{A6ABC8D9-A3CC-4627-9502-E389942FBB26}" destId="{3880D668-7894-4638-A693-0705708F70E9}" srcOrd="0" destOrd="0" presId="urn:microsoft.com/office/officeart/2005/8/layout/default"/>
    <dgm:cxn modelId="{2CC63B19-BA18-4399-B593-0A5A59ABC3F8}" type="presOf" srcId="{B8E25AE6-5648-4809-834E-10028923E3EE}" destId="{06F11559-7EDF-43EC-BD24-6013C9D30DE7}" srcOrd="0" destOrd="0" presId="urn:microsoft.com/office/officeart/2005/8/layout/default"/>
    <dgm:cxn modelId="{C57F9627-B9F3-4069-B6EB-CD91128C5EED}" srcId="{B791DED0-F269-4AB9-9990-78C9D69E0FEE}" destId="{B33B8310-3F61-4EE3-896A-B903405B05DD}" srcOrd="2" destOrd="0" parTransId="{39C20A49-5B15-4625-BFF1-EC5F01CE7A0A}" sibTransId="{D365E795-4530-4397-A7B1-59E2E5541FF3}"/>
    <dgm:cxn modelId="{70DC4631-6AE4-4061-888A-4FF400C9FFE5}" type="presOf" srcId="{3ED10469-E72A-4633-8C0A-CDAD2A9484D0}" destId="{CC740ABB-8084-410E-919A-EACF178988E7}" srcOrd="0" destOrd="1" presId="urn:microsoft.com/office/officeart/2005/8/layout/default"/>
    <dgm:cxn modelId="{8175A440-9A58-4D5A-8713-EBA1B4F39A06}" srcId="{B8E25AE6-5648-4809-834E-10028923E3EE}" destId="{DB831CF6-6459-4685-A798-3C7C51732B6E}" srcOrd="0" destOrd="0" parTransId="{0A609BE3-E6FB-467D-A1C4-0A9E04EFF00A}" sibTransId="{A80595CC-E21E-4605-A1F5-B4A89A2D3F06}"/>
    <dgm:cxn modelId="{CDA3B95B-F794-4E1F-A735-15E5603EBA42}" srcId="{B33B8310-3F61-4EE3-896A-B903405B05DD}" destId="{960B966A-8354-4BC3-A008-A4F55BDFFEBA}" srcOrd="0" destOrd="0" parTransId="{510743AC-34E0-4997-9D94-E3007D19F1C5}" sibTransId="{764301E6-F01E-48AC-9B59-98138ABA6E8A}"/>
    <dgm:cxn modelId="{6FE1FD76-DBC3-4B0E-AAA2-8219919BEB5F}" type="presOf" srcId="{960B966A-8354-4BC3-A008-A4F55BDFFEBA}" destId="{980F941E-D225-4A23-BC10-A888D0D3B7D1}" srcOrd="0" destOrd="1" presId="urn:microsoft.com/office/officeart/2005/8/layout/default"/>
    <dgm:cxn modelId="{F11C677E-D38B-4100-8F0C-3CC7D60D14CA}" srcId="{B791DED0-F269-4AB9-9990-78C9D69E0FEE}" destId="{CA6C5497-B5FC-4829-BBF9-E982119F657B}" srcOrd="0" destOrd="0" parTransId="{6D224485-5B85-42CF-B52A-9D7D4407EE89}" sibTransId="{7F93D898-FDAB-4DF7-A762-FCA342FF402A}"/>
    <dgm:cxn modelId="{4BCF2993-A8CA-44CB-896B-A2435189797F}" srcId="{A6ABC8D9-A3CC-4627-9502-E389942FBB26}" destId="{9FD7E48B-85A1-4ED7-A859-31154FD72589}" srcOrd="0" destOrd="0" parTransId="{B1F2E55D-F3F2-4A42-8703-CCBA66C87356}" sibTransId="{DDEF3CAB-282B-4822-BDC2-B4DDB9BF58E2}"/>
    <dgm:cxn modelId="{C869A194-39B2-4CD3-90CA-55338603B08F}" type="presOf" srcId="{9FD7E48B-85A1-4ED7-A859-31154FD72589}" destId="{3880D668-7894-4638-A693-0705708F70E9}" srcOrd="0" destOrd="1" presId="urn:microsoft.com/office/officeart/2005/8/layout/default"/>
    <dgm:cxn modelId="{9F1E8EA4-1CE5-46F0-AB40-6935CE477985}" type="presOf" srcId="{B791DED0-F269-4AB9-9990-78C9D69E0FEE}" destId="{B68BD624-6A45-4722-99B0-34FB7A4FBE2A}" srcOrd="0" destOrd="0" presId="urn:microsoft.com/office/officeart/2005/8/layout/default"/>
    <dgm:cxn modelId="{EB7ECAAD-BDF1-4255-A532-0AF683A2AB30}" type="presOf" srcId="{CA6C5497-B5FC-4829-BBF9-E982119F657B}" destId="{CC740ABB-8084-410E-919A-EACF178988E7}" srcOrd="0" destOrd="0" presId="urn:microsoft.com/office/officeart/2005/8/layout/default"/>
    <dgm:cxn modelId="{48D688E7-86EE-4C48-8829-4D9B97C3FFB7}" srcId="{CA6C5497-B5FC-4829-BBF9-E982119F657B}" destId="{3ED10469-E72A-4633-8C0A-CDAD2A9484D0}" srcOrd="0" destOrd="0" parTransId="{61270272-F4E7-487F-B286-6599B4C83E1D}" sibTransId="{4957C0C3-62AE-42F7-AF2D-DA1D999FC9D6}"/>
    <dgm:cxn modelId="{1442F9EE-460D-42BB-BBFE-D75535C77A3D}" type="presOf" srcId="{B33B8310-3F61-4EE3-896A-B903405B05DD}" destId="{980F941E-D225-4A23-BC10-A888D0D3B7D1}" srcOrd="0" destOrd="0" presId="urn:microsoft.com/office/officeart/2005/8/layout/default"/>
    <dgm:cxn modelId="{27874EF9-DEC6-4BF7-B6A5-998F3CD3FA6E}" type="presOf" srcId="{DB831CF6-6459-4685-A798-3C7C51732B6E}" destId="{06F11559-7EDF-43EC-BD24-6013C9D30DE7}" srcOrd="0" destOrd="1" presId="urn:microsoft.com/office/officeart/2005/8/layout/default"/>
    <dgm:cxn modelId="{1A9508FE-757E-41A7-98B1-735363EC5937}" srcId="{B791DED0-F269-4AB9-9990-78C9D69E0FEE}" destId="{A6ABC8D9-A3CC-4627-9502-E389942FBB26}" srcOrd="1" destOrd="0" parTransId="{901487C8-31D0-4849-899D-FFAE7A4AC367}" sibTransId="{101707D5-CD62-4458-AAB5-4933DA6CCD02}"/>
    <dgm:cxn modelId="{E1DCB091-8047-45A8-A3BE-D5264017A2C0}" type="presParOf" srcId="{B68BD624-6A45-4722-99B0-34FB7A4FBE2A}" destId="{CC740ABB-8084-410E-919A-EACF178988E7}" srcOrd="0" destOrd="0" presId="urn:microsoft.com/office/officeart/2005/8/layout/default"/>
    <dgm:cxn modelId="{A778486F-E31F-4CFE-9B99-BED1318ADD09}" type="presParOf" srcId="{B68BD624-6A45-4722-99B0-34FB7A4FBE2A}" destId="{3E05911E-5D26-4E4A-A069-3BD341A0BB85}" srcOrd="1" destOrd="0" presId="urn:microsoft.com/office/officeart/2005/8/layout/default"/>
    <dgm:cxn modelId="{9E3204AC-22CF-4FC7-B6E2-48E4CC01E852}" type="presParOf" srcId="{B68BD624-6A45-4722-99B0-34FB7A4FBE2A}" destId="{3880D668-7894-4638-A693-0705708F70E9}" srcOrd="2" destOrd="0" presId="urn:microsoft.com/office/officeart/2005/8/layout/default"/>
    <dgm:cxn modelId="{35720148-2128-4410-9449-905E440E57DA}" type="presParOf" srcId="{B68BD624-6A45-4722-99B0-34FB7A4FBE2A}" destId="{1C8A2463-94FB-4C54-BFF6-C5FC1D155FEE}" srcOrd="3" destOrd="0" presId="urn:microsoft.com/office/officeart/2005/8/layout/default"/>
    <dgm:cxn modelId="{48CDB779-D61D-4F2C-A709-41DB45FD2953}" type="presParOf" srcId="{B68BD624-6A45-4722-99B0-34FB7A4FBE2A}" destId="{980F941E-D225-4A23-BC10-A888D0D3B7D1}" srcOrd="4" destOrd="0" presId="urn:microsoft.com/office/officeart/2005/8/layout/default"/>
    <dgm:cxn modelId="{399B29FE-0D2A-4A5D-A3C9-8215135D221D}" type="presParOf" srcId="{B68BD624-6A45-4722-99B0-34FB7A4FBE2A}" destId="{641BE068-36F0-44BC-8950-5EC74A0E01EA}" srcOrd="5" destOrd="0" presId="urn:microsoft.com/office/officeart/2005/8/layout/default"/>
    <dgm:cxn modelId="{FB387448-9F39-40A6-B106-D7B6825CB00E}" type="presParOf" srcId="{B68BD624-6A45-4722-99B0-34FB7A4FBE2A}" destId="{06F11559-7EDF-43EC-BD24-6013C9D30DE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192237-FDF1-488B-99BD-1751E98D616E}" type="doc">
      <dgm:prSet loTypeId="urn:microsoft.com/office/officeart/2005/8/layout/lProcess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7BC2EC8-4637-4F52-8A32-22B2A84AE2E7}">
      <dgm:prSet phldrT="[Texto]"/>
      <dgm:spPr>
        <a:solidFill>
          <a:srgbClr val="D0D8E8">
            <a:alpha val="50196"/>
          </a:srgbClr>
        </a:solidFill>
      </dgm:spPr>
      <dgm:t>
        <a:bodyPr/>
        <a:lstStyle/>
        <a:p>
          <a:r>
            <a:rPr lang="pt-BR" b="1" dirty="0"/>
            <a:t>Responsabilidade</a:t>
          </a:r>
          <a:r>
            <a:rPr lang="pt-BR" dirty="0"/>
            <a:t> </a:t>
          </a:r>
          <a:r>
            <a:rPr lang="pt-BR" b="1" dirty="0"/>
            <a:t>objetiva</a:t>
          </a:r>
        </a:p>
      </dgm:t>
    </dgm:pt>
    <dgm:pt modelId="{2FFFE21A-498E-47B1-9980-A83F1AAD48B6}" type="parTrans" cxnId="{89E833F1-DC11-4E18-8400-80DF49E30850}">
      <dgm:prSet/>
      <dgm:spPr/>
      <dgm:t>
        <a:bodyPr/>
        <a:lstStyle/>
        <a:p>
          <a:endParaRPr lang="pt-BR"/>
        </a:p>
      </dgm:t>
    </dgm:pt>
    <dgm:pt modelId="{2CAAA6A2-17AA-4298-9352-F8F097298B49}" type="sibTrans" cxnId="{89E833F1-DC11-4E18-8400-80DF49E30850}">
      <dgm:prSet/>
      <dgm:spPr/>
      <dgm:t>
        <a:bodyPr/>
        <a:lstStyle/>
        <a:p>
          <a:endParaRPr lang="pt-BR"/>
        </a:p>
      </dgm:t>
    </dgm:pt>
    <dgm:pt modelId="{7482A5FA-3428-41AF-AC46-151746407FDF}">
      <dgm:prSet/>
      <dgm:spPr>
        <a:solidFill>
          <a:srgbClr val="000000">
            <a:alpha val="60000"/>
          </a:srgbClr>
        </a:solidFill>
      </dgm:spPr>
      <dgm:t>
        <a:bodyPr/>
        <a:lstStyle/>
        <a:p>
          <a:r>
            <a:rPr lang="pt-BR" dirty="0"/>
            <a:t>pela prática de atos lesivos contra a administração pública nacional e estrangeira</a:t>
          </a:r>
        </a:p>
      </dgm:t>
    </dgm:pt>
    <dgm:pt modelId="{C33C12D4-E276-46D0-A260-2C1171A9E45C}" type="parTrans" cxnId="{AB8038D7-4FFD-4E26-BB41-7BBE81FD2449}">
      <dgm:prSet/>
      <dgm:spPr/>
      <dgm:t>
        <a:bodyPr/>
        <a:lstStyle/>
        <a:p>
          <a:endParaRPr lang="pt-BR"/>
        </a:p>
      </dgm:t>
    </dgm:pt>
    <dgm:pt modelId="{FA6CD71F-05AC-499E-ABF4-26AA4325F2F9}" type="sibTrans" cxnId="{AB8038D7-4FFD-4E26-BB41-7BBE81FD2449}">
      <dgm:prSet/>
      <dgm:spPr/>
      <dgm:t>
        <a:bodyPr/>
        <a:lstStyle/>
        <a:p>
          <a:endParaRPr lang="pt-BR"/>
        </a:p>
      </dgm:t>
    </dgm:pt>
    <dgm:pt modelId="{67532536-0C96-4A9E-9B37-5863EDAC8932}">
      <dgm:prSet/>
      <dgm:spPr>
        <a:solidFill>
          <a:srgbClr val="000000">
            <a:alpha val="60000"/>
          </a:srgbClr>
        </a:solidFill>
      </dgm:spPr>
      <dgm:t>
        <a:bodyPr/>
        <a:lstStyle/>
        <a:p>
          <a:r>
            <a:rPr lang="pt-BR" dirty="0"/>
            <a:t>âmbito administrativo e civil </a:t>
          </a:r>
          <a:r>
            <a:rPr lang="pt-BR" b="1" dirty="0"/>
            <a:t> </a:t>
          </a:r>
        </a:p>
      </dgm:t>
    </dgm:pt>
    <dgm:pt modelId="{1A3049A0-2AB5-4CB4-A19E-B877542E687B}" type="parTrans" cxnId="{99470565-A198-4DC3-9DB3-FE4EF2F3BA01}">
      <dgm:prSet/>
      <dgm:spPr/>
      <dgm:t>
        <a:bodyPr/>
        <a:lstStyle/>
        <a:p>
          <a:endParaRPr lang="pt-BR"/>
        </a:p>
      </dgm:t>
    </dgm:pt>
    <dgm:pt modelId="{0BDE5E7F-70B2-4EE6-8DF8-8B8B616B885F}" type="sibTrans" cxnId="{99470565-A198-4DC3-9DB3-FE4EF2F3BA01}">
      <dgm:prSet/>
      <dgm:spPr/>
      <dgm:t>
        <a:bodyPr/>
        <a:lstStyle/>
        <a:p>
          <a:endParaRPr lang="pt-BR"/>
        </a:p>
      </dgm:t>
    </dgm:pt>
    <dgm:pt modelId="{17FFD511-E00F-4F37-BBC2-8CBE9B85F560}" type="pres">
      <dgm:prSet presAssocID="{C0192237-FDF1-488B-99BD-1751E98D616E}" presName="theList" presStyleCnt="0">
        <dgm:presLayoutVars>
          <dgm:dir/>
          <dgm:animLvl val="lvl"/>
          <dgm:resizeHandles val="exact"/>
        </dgm:presLayoutVars>
      </dgm:prSet>
      <dgm:spPr/>
    </dgm:pt>
    <dgm:pt modelId="{D77BD77E-95C8-4E65-BB76-96ED50CC54F4}" type="pres">
      <dgm:prSet presAssocID="{67BC2EC8-4637-4F52-8A32-22B2A84AE2E7}" presName="compNode" presStyleCnt="0"/>
      <dgm:spPr/>
    </dgm:pt>
    <dgm:pt modelId="{9B99201E-6DC3-4D09-899D-3680CCBF577B}" type="pres">
      <dgm:prSet presAssocID="{67BC2EC8-4637-4F52-8A32-22B2A84AE2E7}" presName="aNode" presStyleLbl="bgShp" presStyleIdx="0" presStyleCnt="1"/>
      <dgm:spPr/>
    </dgm:pt>
    <dgm:pt modelId="{80465883-957B-4507-AB84-193815A25D49}" type="pres">
      <dgm:prSet presAssocID="{67BC2EC8-4637-4F52-8A32-22B2A84AE2E7}" presName="textNode" presStyleLbl="bgShp" presStyleIdx="0" presStyleCnt="1"/>
      <dgm:spPr/>
    </dgm:pt>
    <dgm:pt modelId="{CE24C958-C9F8-413B-965F-F15F838BB46D}" type="pres">
      <dgm:prSet presAssocID="{67BC2EC8-4637-4F52-8A32-22B2A84AE2E7}" presName="compChildNode" presStyleCnt="0"/>
      <dgm:spPr/>
    </dgm:pt>
    <dgm:pt modelId="{BFD67F56-CC3C-4F30-A168-D6135456291C}" type="pres">
      <dgm:prSet presAssocID="{67BC2EC8-4637-4F52-8A32-22B2A84AE2E7}" presName="theInnerList" presStyleCnt="0"/>
      <dgm:spPr/>
    </dgm:pt>
    <dgm:pt modelId="{CF68FB01-B04A-4A20-AE53-22A5863CAF7A}" type="pres">
      <dgm:prSet presAssocID="{67532536-0C96-4A9E-9B37-5863EDAC8932}" presName="childNode" presStyleLbl="node1" presStyleIdx="0" presStyleCnt="2">
        <dgm:presLayoutVars>
          <dgm:bulletEnabled val="1"/>
        </dgm:presLayoutVars>
      </dgm:prSet>
      <dgm:spPr/>
    </dgm:pt>
    <dgm:pt modelId="{71E86262-0E1E-4703-BF57-EF592D719617}" type="pres">
      <dgm:prSet presAssocID="{67532536-0C96-4A9E-9B37-5863EDAC8932}" presName="aSpace2" presStyleCnt="0"/>
      <dgm:spPr/>
    </dgm:pt>
    <dgm:pt modelId="{8E0B02A5-E013-4C2B-9962-7FF0AF7A7DFB}" type="pres">
      <dgm:prSet presAssocID="{7482A5FA-3428-41AF-AC46-151746407FDF}" presName="childNode" presStyleLbl="node1" presStyleIdx="1" presStyleCnt="2">
        <dgm:presLayoutVars>
          <dgm:bulletEnabled val="1"/>
        </dgm:presLayoutVars>
      </dgm:prSet>
      <dgm:spPr/>
    </dgm:pt>
  </dgm:ptLst>
  <dgm:cxnLst>
    <dgm:cxn modelId="{8A2AD502-EACA-46E6-9AC3-29D0478C3BFC}" type="presOf" srcId="{67532536-0C96-4A9E-9B37-5863EDAC8932}" destId="{CF68FB01-B04A-4A20-AE53-22A5863CAF7A}" srcOrd="0" destOrd="0" presId="urn:microsoft.com/office/officeart/2005/8/layout/lProcess2"/>
    <dgm:cxn modelId="{9A6EE804-D86E-4C29-8EB0-2B78928E1E1E}" type="presOf" srcId="{7482A5FA-3428-41AF-AC46-151746407FDF}" destId="{8E0B02A5-E013-4C2B-9962-7FF0AF7A7DFB}" srcOrd="0" destOrd="0" presId="urn:microsoft.com/office/officeart/2005/8/layout/lProcess2"/>
    <dgm:cxn modelId="{88866929-6F32-4D02-94A6-B194A0A0A753}" type="presOf" srcId="{67BC2EC8-4637-4F52-8A32-22B2A84AE2E7}" destId="{80465883-957B-4507-AB84-193815A25D49}" srcOrd="1" destOrd="0" presId="urn:microsoft.com/office/officeart/2005/8/layout/lProcess2"/>
    <dgm:cxn modelId="{46CEB333-B293-423E-9623-1C3EEE4A9093}" type="presOf" srcId="{C0192237-FDF1-488B-99BD-1751E98D616E}" destId="{17FFD511-E00F-4F37-BBC2-8CBE9B85F560}" srcOrd="0" destOrd="0" presId="urn:microsoft.com/office/officeart/2005/8/layout/lProcess2"/>
    <dgm:cxn modelId="{99470565-A198-4DC3-9DB3-FE4EF2F3BA01}" srcId="{67BC2EC8-4637-4F52-8A32-22B2A84AE2E7}" destId="{67532536-0C96-4A9E-9B37-5863EDAC8932}" srcOrd="0" destOrd="0" parTransId="{1A3049A0-2AB5-4CB4-A19E-B877542E687B}" sibTransId="{0BDE5E7F-70B2-4EE6-8DF8-8B8B616B885F}"/>
    <dgm:cxn modelId="{DD5D4179-7774-4408-A19E-1A7213206837}" type="presOf" srcId="{67BC2EC8-4637-4F52-8A32-22B2A84AE2E7}" destId="{9B99201E-6DC3-4D09-899D-3680CCBF577B}" srcOrd="0" destOrd="0" presId="urn:microsoft.com/office/officeart/2005/8/layout/lProcess2"/>
    <dgm:cxn modelId="{AB8038D7-4FFD-4E26-BB41-7BBE81FD2449}" srcId="{67BC2EC8-4637-4F52-8A32-22B2A84AE2E7}" destId="{7482A5FA-3428-41AF-AC46-151746407FDF}" srcOrd="1" destOrd="0" parTransId="{C33C12D4-E276-46D0-A260-2C1171A9E45C}" sibTransId="{FA6CD71F-05AC-499E-ABF4-26AA4325F2F9}"/>
    <dgm:cxn modelId="{89E833F1-DC11-4E18-8400-80DF49E30850}" srcId="{C0192237-FDF1-488B-99BD-1751E98D616E}" destId="{67BC2EC8-4637-4F52-8A32-22B2A84AE2E7}" srcOrd="0" destOrd="0" parTransId="{2FFFE21A-498E-47B1-9980-A83F1AAD48B6}" sibTransId="{2CAAA6A2-17AA-4298-9352-F8F097298B49}"/>
    <dgm:cxn modelId="{9E0D967B-9405-4BDC-8B69-FB980678A303}" type="presParOf" srcId="{17FFD511-E00F-4F37-BBC2-8CBE9B85F560}" destId="{D77BD77E-95C8-4E65-BB76-96ED50CC54F4}" srcOrd="0" destOrd="0" presId="urn:microsoft.com/office/officeart/2005/8/layout/lProcess2"/>
    <dgm:cxn modelId="{0663D223-AE78-45F1-A85C-AA0F710A8A3F}" type="presParOf" srcId="{D77BD77E-95C8-4E65-BB76-96ED50CC54F4}" destId="{9B99201E-6DC3-4D09-899D-3680CCBF577B}" srcOrd="0" destOrd="0" presId="urn:microsoft.com/office/officeart/2005/8/layout/lProcess2"/>
    <dgm:cxn modelId="{17FC765B-EE56-4C4A-890A-22AAE9605FFA}" type="presParOf" srcId="{D77BD77E-95C8-4E65-BB76-96ED50CC54F4}" destId="{80465883-957B-4507-AB84-193815A25D49}" srcOrd="1" destOrd="0" presId="urn:microsoft.com/office/officeart/2005/8/layout/lProcess2"/>
    <dgm:cxn modelId="{556B52DB-F5B9-4333-93FB-0E744135E4C3}" type="presParOf" srcId="{D77BD77E-95C8-4E65-BB76-96ED50CC54F4}" destId="{CE24C958-C9F8-413B-965F-F15F838BB46D}" srcOrd="2" destOrd="0" presId="urn:microsoft.com/office/officeart/2005/8/layout/lProcess2"/>
    <dgm:cxn modelId="{3682D993-E4A7-4980-ABB1-AD9A349C4718}" type="presParOf" srcId="{CE24C958-C9F8-413B-965F-F15F838BB46D}" destId="{BFD67F56-CC3C-4F30-A168-D6135456291C}" srcOrd="0" destOrd="0" presId="urn:microsoft.com/office/officeart/2005/8/layout/lProcess2"/>
    <dgm:cxn modelId="{B7476852-E7D1-499B-9B19-844ED0CA41EF}" type="presParOf" srcId="{BFD67F56-CC3C-4F30-A168-D6135456291C}" destId="{CF68FB01-B04A-4A20-AE53-22A5863CAF7A}" srcOrd="0" destOrd="0" presId="urn:microsoft.com/office/officeart/2005/8/layout/lProcess2"/>
    <dgm:cxn modelId="{24EC89C1-8A23-4F35-90C0-00FDB4057CD0}" type="presParOf" srcId="{BFD67F56-CC3C-4F30-A168-D6135456291C}" destId="{71E86262-0E1E-4703-BF57-EF592D719617}" srcOrd="1" destOrd="0" presId="urn:microsoft.com/office/officeart/2005/8/layout/lProcess2"/>
    <dgm:cxn modelId="{61FC51B9-A543-495B-8A17-BF06CA52D25F}" type="presParOf" srcId="{BFD67F56-CC3C-4F30-A168-D6135456291C}" destId="{8E0B02A5-E013-4C2B-9962-7FF0AF7A7DFB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0FA141-4576-477C-B8D8-06FF55A28879}" type="doc">
      <dgm:prSet loTypeId="urn:microsoft.com/office/officeart/2005/8/layout/vList2" loCatId="list" qsTypeId="urn:microsoft.com/office/officeart/2005/8/quickstyle/3d4" qsCatId="3D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4A9D261D-B56F-4817-819D-961DE1201AB7}">
      <dgm:prSet phldrT="[Texto]"/>
      <dgm:spPr/>
      <dgm:t>
        <a:bodyPr/>
        <a:lstStyle/>
        <a:p>
          <a:pPr>
            <a:buFont typeface="+mj-lt"/>
            <a:buAutoNum type="arabicPeriod"/>
          </a:pPr>
          <a:r>
            <a:rPr lang="pt-BR">
              <a:latin typeface="Calibri" panose="020F0502020204030204" pitchFamily="34" charset="0"/>
            </a:rPr>
            <a:t>Multa</a:t>
          </a:r>
          <a:endParaRPr lang="pt-BR" dirty="0"/>
        </a:p>
      </dgm:t>
    </dgm:pt>
    <dgm:pt modelId="{E2341510-D39F-4528-9B81-CF2C61716011}" type="parTrans" cxnId="{BB992E8D-C187-472C-BDB8-B6DE796230FB}">
      <dgm:prSet/>
      <dgm:spPr/>
      <dgm:t>
        <a:bodyPr/>
        <a:lstStyle/>
        <a:p>
          <a:endParaRPr lang="pt-BR"/>
        </a:p>
      </dgm:t>
    </dgm:pt>
    <dgm:pt modelId="{CCAB0180-2CCD-48F6-9866-F0528D57C676}" type="sibTrans" cxnId="{BB992E8D-C187-472C-BDB8-B6DE796230FB}">
      <dgm:prSet/>
      <dgm:spPr/>
      <dgm:t>
        <a:bodyPr/>
        <a:lstStyle/>
        <a:p>
          <a:endParaRPr lang="pt-BR"/>
        </a:p>
      </dgm:t>
    </dgm:pt>
    <dgm:pt modelId="{64A64D87-9132-4BE4-9EA5-28F2DF0A47D8}">
      <dgm:prSet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Publicação de decisão condenatória</a:t>
          </a:r>
          <a:endParaRPr lang="pt-BR" dirty="0">
            <a:latin typeface="Calibri" panose="020F0502020204030204" pitchFamily="34" charset="0"/>
          </a:endParaRPr>
        </a:p>
      </dgm:t>
    </dgm:pt>
    <dgm:pt modelId="{E04F02CF-76ED-4921-869C-1F9D35FB6485}" type="parTrans" cxnId="{6AF3A97F-0E36-44B4-9F26-CAAF2AF63220}">
      <dgm:prSet/>
      <dgm:spPr/>
      <dgm:t>
        <a:bodyPr/>
        <a:lstStyle/>
        <a:p>
          <a:endParaRPr lang="pt-BR"/>
        </a:p>
      </dgm:t>
    </dgm:pt>
    <dgm:pt modelId="{A768EAC5-D388-45F8-BFE4-F95DA489E77D}" type="sibTrans" cxnId="{6AF3A97F-0E36-44B4-9F26-CAAF2AF63220}">
      <dgm:prSet/>
      <dgm:spPr/>
      <dgm:t>
        <a:bodyPr/>
        <a:lstStyle/>
        <a:p>
          <a:endParaRPr lang="pt-BR"/>
        </a:p>
      </dgm:t>
    </dgm:pt>
    <dgm:pt modelId="{16092331-F50E-4491-B8A5-E4EC3418EE3E}">
      <dgm:prSet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Programa de Integridade</a:t>
          </a:r>
          <a:endParaRPr lang="pt-BR" dirty="0">
            <a:latin typeface="Calibri" panose="020F0502020204030204" pitchFamily="34" charset="0"/>
          </a:endParaRPr>
        </a:p>
      </dgm:t>
    </dgm:pt>
    <dgm:pt modelId="{B768754C-46BE-42D0-BF10-BA1D2A445A05}" type="parTrans" cxnId="{71D09EA1-F887-4BF9-ABD7-C65A7890AC8D}">
      <dgm:prSet/>
      <dgm:spPr/>
      <dgm:t>
        <a:bodyPr/>
        <a:lstStyle/>
        <a:p>
          <a:endParaRPr lang="pt-BR"/>
        </a:p>
      </dgm:t>
    </dgm:pt>
    <dgm:pt modelId="{CF253F92-C576-4BB6-B60A-557214454B06}" type="sibTrans" cxnId="{71D09EA1-F887-4BF9-ABD7-C65A7890AC8D}">
      <dgm:prSet/>
      <dgm:spPr/>
      <dgm:t>
        <a:bodyPr/>
        <a:lstStyle/>
        <a:p>
          <a:endParaRPr lang="pt-BR"/>
        </a:p>
      </dgm:t>
    </dgm:pt>
    <dgm:pt modelId="{566CDB8D-F879-402E-BF66-AEE4DF1090B5}">
      <dgm:prSet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Acordo de leniência</a:t>
          </a:r>
          <a:endParaRPr lang="pt-BR" dirty="0">
            <a:latin typeface="Calibri" panose="020F0502020204030204" pitchFamily="34" charset="0"/>
          </a:endParaRPr>
        </a:p>
      </dgm:t>
    </dgm:pt>
    <dgm:pt modelId="{AC0961CB-A957-44EA-8165-BE498ABCDE97}" type="parTrans" cxnId="{993BA7B9-C010-4245-8030-F004D5F5CCBE}">
      <dgm:prSet/>
      <dgm:spPr/>
      <dgm:t>
        <a:bodyPr/>
        <a:lstStyle/>
        <a:p>
          <a:endParaRPr lang="pt-BR"/>
        </a:p>
      </dgm:t>
    </dgm:pt>
    <dgm:pt modelId="{FDE25F8C-CFC3-4B0A-875B-561C74FCF203}" type="sibTrans" cxnId="{993BA7B9-C010-4245-8030-F004D5F5CCBE}">
      <dgm:prSet/>
      <dgm:spPr/>
      <dgm:t>
        <a:bodyPr/>
        <a:lstStyle/>
        <a:p>
          <a:endParaRPr lang="pt-BR"/>
        </a:p>
      </dgm:t>
    </dgm:pt>
    <dgm:pt modelId="{DA13BE9C-4551-40AB-9EA3-4637F5D070DC}">
      <dgm:prSet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Responsabilização judicial</a:t>
          </a:r>
          <a:endParaRPr lang="pt-BR" dirty="0">
            <a:latin typeface="Calibri" panose="020F0502020204030204" pitchFamily="34" charset="0"/>
          </a:endParaRPr>
        </a:p>
      </dgm:t>
    </dgm:pt>
    <dgm:pt modelId="{FA8A031B-D5D4-4B5A-9CE1-02B0234F53B1}" type="parTrans" cxnId="{16B87C54-72B0-47E3-B90C-1244DD8377C6}">
      <dgm:prSet/>
      <dgm:spPr/>
      <dgm:t>
        <a:bodyPr/>
        <a:lstStyle/>
        <a:p>
          <a:endParaRPr lang="pt-BR"/>
        </a:p>
      </dgm:t>
    </dgm:pt>
    <dgm:pt modelId="{8FB4D78C-534B-4A6C-9B48-7C9AD1B21131}" type="sibTrans" cxnId="{16B87C54-72B0-47E3-B90C-1244DD8377C6}">
      <dgm:prSet/>
      <dgm:spPr/>
      <dgm:t>
        <a:bodyPr/>
        <a:lstStyle/>
        <a:p>
          <a:endParaRPr lang="pt-BR"/>
        </a:p>
      </dgm:t>
    </dgm:pt>
    <dgm:pt modelId="{87DA8E27-EC9C-40EB-9449-E0DB40CFE567}">
      <dgm:prSet/>
      <dgm:spPr/>
      <dgm:t>
        <a:bodyPr/>
        <a:lstStyle/>
        <a:p>
          <a:r>
            <a:rPr lang="pt-BR">
              <a:latin typeface="Calibri" panose="020F0502020204030204" pitchFamily="34" charset="0"/>
            </a:rPr>
            <a:t>Cadastro Nacional de Empresas Punidas</a:t>
          </a:r>
          <a:endParaRPr lang="pt-BR" dirty="0">
            <a:latin typeface="Calibri" panose="020F0502020204030204" pitchFamily="34" charset="0"/>
          </a:endParaRPr>
        </a:p>
      </dgm:t>
    </dgm:pt>
    <dgm:pt modelId="{59B17DE9-144A-4368-BB81-75E657998604}" type="parTrans" cxnId="{4E78C916-22F7-4372-98F4-8875BA2DABDF}">
      <dgm:prSet/>
      <dgm:spPr/>
      <dgm:t>
        <a:bodyPr/>
        <a:lstStyle/>
        <a:p>
          <a:endParaRPr lang="pt-BR"/>
        </a:p>
      </dgm:t>
    </dgm:pt>
    <dgm:pt modelId="{ABBF6C9C-8EF9-45AF-BBBD-D7C6A02158F3}" type="sibTrans" cxnId="{4E78C916-22F7-4372-98F4-8875BA2DABDF}">
      <dgm:prSet/>
      <dgm:spPr/>
      <dgm:t>
        <a:bodyPr/>
        <a:lstStyle/>
        <a:p>
          <a:endParaRPr lang="pt-BR"/>
        </a:p>
      </dgm:t>
    </dgm:pt>
    <dgm:pt modelId="{6B324E06-92AE-4810-BD11-B6DEB0792DBE}" type="pres">
      <dgm:prSet presAssocID="{410FA141-4576-477C-B8D8-06FF55A28879}" presName="linear" presStyleCnt="0">
        <dgm:presLayoutVars>
          <dgm:animLvl val="lvl"/>
          <dgm:resizeHandles val="exact"/>
        </dgm:presLayoutVars>
      </dgm:prSet>
      <dgm:spPr/>
    </dgm:pt>
    <dgm:pt modelId="{E148A701-475D-4845-8EDC-68B3A9F060E3}" type="pres">
      <dgm:prSet presAssocID="{4A9D261D-B56F-4817-819D-961DE1201AB7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01DE9E21-AC4E-4135-91FF-7CDD96445A71}" type="pres">
      <dgm:prSet presAssocID="{CCAB0180-2CCD-48F6-9866-F0528D57C676}" presName="spacer" presStyleCnt="0"/>
      <dgm:spPr/>
    </dgm:pt>
    <dgm:pt modelId="{F7D1E6BC-B26F-4D00-BB02-41D9EF1C5A4A}" type="pres">
      <dgm:prSet presAssocID="{64A64D87-9132-4BE4-9EA5-28F2DF0A47D8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1CEA3E4D-C872-4145-88AF-DE226AD56861}" type="pres">
      <dgm:prSet presAssocID="{A768EAC5-D388-45F8-BFE4-F95DA489E77D}" presName="spacer" presStyleCnt="0"/>
      <dgm:spPr/>
    </dgm:pt>
    <dgm:pt modelId="{BA3717E2-4E06-4727-9296-C3ACBEEF2822}" type="pres">
      <dgm:prSet presAssocID="{16092331-F50E-4491-B8A5-E4EC3418EE3E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4B64B147-4331-4808-A06E-6E695D8BD24D}" type="pres">
      <dgm:prSet presAssocID="{CF253F92-C576-4BB6-B60A-557214454B06}" presName="spacer" presStyleCnt="0"/>
      <dgm:spPr/>
    </dgm:pt>
    <dgm:pt modelId="{DFBE3E49-FB18-492C-B993-7EEE8B2BFC5A}" type="pres">
      <dgm:prSet presAssocID="{566CDB8D-F879-402E-BF66-AEE4DF1090B5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50CF0B69-186D-4B6D-B594-D8240A0DFFD5}" type="pres">
      <dgm:prSet presAssocID="{FDE25F8C-CFC3-4B0A-875B-561C74FCF203}" presName="spacer" presStyleCnt="0"/>
      <dgm:spPr/>
    </dgm:pt>
    <dgm:pt modelId="{29FCA95D-1424-415E-A039-8484CA66B6A5}" type="pres">
      <dgm:prSet presAssocID="{DA13BE9C-4551-40AB-9EA3-4637F5D070DC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C0193702-5213-4AFA-9FAF-716096DE0EE4}" type="pres">
      <dgm:prSet presAssocID="{8FB4D78C-534B-4A6C-9B48-7C9AD1B21131}" presName="spacer" presStyleCnt="0"/>
      <dgm:spPr/>
    </dgm:pt>
    <dgm:pt modelId="{4515F050-2D6C-4173-B7E5-EDF338085941}" type="pres">
      <dgm:prSet presAssocID="{87DA8E27-EC9C-40EB-9449-E0DB40CFE567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51924A03-B2D9-411A-A9C9-6B0BE463A08A}" type="presOf" srcId="{DA13BE9C-4551-40AB-9EA3-4637F5D070DC}" destId="{29FCA95D-1424-415E-A039-8484CA66B6A5}" srcOrd="0" destOrd="0" presId="urn:microsoft.com/office/officeart/2005/8/layout/vList2"/>
    <dgm:cxn modelId="{E490E70D-54D6-4F4D-95D9-86DFDA922148}" type="presOf" srcId="{64A64D87-9132-4BE4-9EA5-28F2DF0A47D8}" destId="{F7D1E6BC-B26F-4D00-BB02-41D9EF1C5A4A}" srcOrd="0" destOrd="0" presId="urn:microsoft.com/office/officeart/2005/8/layout/vList2"/>
    <dgm:cxn modelId="{4E78C916-22F7-4372-98F4-8875BA2DABDF}" srcId="{410FA141-4576-477C-B8D8-06FF55A28879}" destId="{87DA8E27-EC9C-40EB-9449-E0DB40CFE567}" srcOrd="5" destOrd="0" parTransId="{59B17DE9-144A-4368-BB81-75E657998604}" sibTransId="{ABBF6C9C-8EF9-45AF-BBBD-D7C6A02158F3}"/>
    <dgm:cxn modelId="{0D454E1A-9D33-437C-938A-67D9550A2AAE}" type="presOf" srcId="{4A9D261D-B56F-4817-819D-961DE1201AB7}" destId="{E148A701-475D-4845-8EDC-68B3A9F060E3}" srcOrd="0" destOrd="0" presId="urn:microsoft.com/office/officeart/2005/8/layout/vList2"/>
    <dgm:cxn modelId="{B4B5D71A-579C-4C2D-A988-05B0C7D7565F}" type="presOf" srcId="{87DA8E27-EC9C-40EB-9449-E0DB40CFE567}" destId="{4515F050-2D6C-4173-B7E5-EDF338085941}" srcOrd="0" destOrd="0" presId="urn:microsoft.com/office/officeart/2005/8/layout/vList2"/>
    <dgm:cxn modelId="{A94E0E61-739F-4891-8DBF-D1DB17D7CBA2}" type="presOf" srcId="{566CDB8D-F879-402E-BF66-AEE4DF1090B5}" destId="{DFBE3E49-FB18-492C-B993-7EEE8B2BFC5A}" srcOrd="0" destOrd="0" presId="urn:microsoft.com/office/officeart/2005/8/layout/vList2"/>
    <dgm:cxn modelId="{C6202163-B517-4E54-9B0F-C257E72D5E47}" type="presOf" srcId="{16092331-F50E-4491-B8A5-E4EC3418EE3E}" destId="{BA3717E2-4E06-4727-9296-C3ACBEEF2822}" srcOrd="0" destOrd="0" presId="urn:microsoft.com/office/officeart/2005/8/layout/vList2"/>
    <dgm:cxn modelId="{16B87C54-72B0-47E3-B90C-1244DD8377C6}" srcId="{410FA141-4576-477C-B8D8-06FF55A28879}" destId="{DA13BE9C-4551-40AB-9EA3-4637F5D070DC}" srcOrd="4" destOrd="0" parTransId="{FA8A031B-D5D4-4B5A-9CE1-02B0234F53B1}" sibTransId="{8FB4D78C-534B-4A6C-9B48-7C9AD1B21131}"/>
    <dgm:cxn modelId="{6AF3A97F-0E36-44B4-9F26-CAAF2AF63220}" srcId="{410FA141-4576-477C-B8D8-06FF55A28879}" destId="{64A64D87-9132-4BE4-9EA5-28F2DF0A47D8}" srcOrd="1" destOrd="0" parTransId="{E04F02CF-76ED-4921-869C-1F9D35FB6485}" sibTransId="{A768EAC5-D388-45F8-BFE4-F95DA489E77D}"/>
    <dgm:cxn modelId="{BB992E8D-C187-472C-BDB8-B6DE796230FB}" srcId="{410FA141-4576-477C-B8D8-06FF55A28879}" destId="{4A9D261D-B56F-4817-819D-961DE1201AB7}" srcOrd="0" destOrd="0" parTransId="{E2341510-D39F-4528-9B81-CF2C61716011}" sibTransId="{CCAB0180-2CCD-48F6-9866-F0528D57C676}"/>
    <dgm:cxn modelId="{71D09EA1-F887-4BF9-ABD7-C65A7890AC8D}" srcId="{410FA141-4576-477C-B8D8-06FF55A28879}" destId="{16092331-F50E-4491-B8A5-E4EC3418EE3E}" srcOrd="2" destOrd="0" parTransId="{B768754C-46BE-42D0-BF10-BA1D2A445A05}" sibTransId="{CF253F92-C576-4BB6-B60A-557214454B06}"/>
    <dgm:cxn modelId="{993BA7B9-C010-4245-8030-F004D5F5CCBE}" srcId="{410FA141-4576-477C-B8D8-06FF55A28879}" destId="{566CDB8D-F879-402E-BF66-AEE4DF1090B5}" srcOrd="3" destOrd="0" parTransId="{AC0961CB-A957-44EA-8165-BE498ABCDE97}" sibTransId="{FDE25F8C-CFC3-4B0A-875B-561C74FCF203}"/>
    <dgm:cxn modelId="{A7E4CAD8-5D62-44D4-BF08-D762BB8DBDF3}" type="presOf" srcId="{410FA141-4576-477C-B8D8-06FF55A28879}" destId="{6B324E06-92AE-4810-BD11-B6DEB0792DBE}" srcOrd="0" destOrd="0" presId="urn:microsoft.com/office/officeart/2005/8/layout/vList2"/>
    <dgm:cxn modelId="{FE81ED1F-FF0A-453C-891D-6971C3870FCF}" type="presParOf" srcId="{6B324E06-92AE-4810-BD11-B6DEB0792DBE}" destId="{E148A701-475D-4845-8EDC-68B3A9F060E3}" srcOrd="0" destOrd="0" presId="urn:microsoft.com/office/officeart/2005/8/layout/vList2"/>
    <dgm:cxn modelId="{B2E5D4BE-25DE-4EAF-89A1-F576CC963C22}" type="presParOf" srcId="{6B324E06-92AE-4810-BD11-B6DEB0792DBE}" destId="{01DE9E21-AC4E-4135-91FF-7CDD96445A71}" srcOrd="1" destOrd="0" presId="urn:microsoft.com/office/officeart/2005/8/layout/vList2"/>
    <dgm:cxn modelId="{7AD76564-7ABC-4274-AADD-91132F956C48}" type="presParOf" srcId="{6B324E06-92AE-4810-BD11-B6DEB0792DBE}" destId="{F7D1E6BC-B26F-4D00-BB02-41D9EF1C5A4A}" srcOrd="2" destOrd="0" presId="urn:microsoft.com/office/officeart/2005/8/layout/vList2"/>
    <dgm:cxn modelId="{A7CACD44-FE37-4EA8-8CD5-567DA54A5A1A}" type="presParOf" srcId="{6B324E06-92AE-4810-BD11-B6DEB0792DBE}" destId="{1CEA3E4D-C872-4145-88AF-DE226AD56861}" srcOrd="3" destOrd="0" presId="urn:microsoft.com/office/officeart/2005/8/layout/vList2"/>
    <dgm:cxn modelId="{FFA3F902-F401-46CB-A82D-374506D70DE8}" type="presParOf" srcId="{6B324E06-92AE-4810-BD11-B6DEB0792DBE}" destId="{BA3717E2-4E06-4727-9296-C3ACBEEF2822}" srcOrd="4" destOrd="0" presId="urn:microsoft.com/office/officeart/2005/8/layout/vList2"/>
    <dgm:cxn modelId="{53536586-55C2-4A0C-9F25-427E4A20E25A}" type="presParOf" srcId="{6B324E06-92AE-4810-BD11-B6DEB0792DBE}" destId="{4B64B147-4331-4808-A06E-6E695D8BD24D}" srcOrd="5" destOrd="0" presId="urn:microsoft.com/office/officeart/2005/8/layout/vList2"/>
    <dgm:cxn modelId="{3BC0A8FA-91BF-4119-8AD6-B34BFE947191}" type="presParOf" srcId="{6B324E06-92AE-4810-BD11-B6DEB0792DBE}" destId="{DFBE3E49-FB18-492C-B993-7EEE8B2BFC5A}" srcOrd="6" destOrd="0" presId="urn:microsoft.com/office/officeart/2005/8/layout/vList2"/>
    <dgm:cxn modelId="{85BFA683-47CE-4B15-9F71-D5FA1B806D83}" type="presParOf" srcId="{6B324E06-92AE-4810-BD11-B6DEB0792DBE}" destId="{50CF0B69-186D-4B6D-B594-D8240A0DFFD5}" srcOrd="7" destOrd="0" presId="urn:microsoft.com/office/officeart/2005/8/layout/vList2"/>
    <dgm:cxn modelId="{DA117111-1AB0-4BB5-A950-63B2B53EA9F6}" type="presParOf" srcId="{6B324E06-92AE-4810-BD11-B6DEB0792DBE}" destId="{29FCA95D-1424-415E-A039-8484CA66B6A5}" srcOrd="8" destOrd="0" presId="urn:microsoft.com/office/officeart/2005/8/layout/vList2"/>
    <dgm:cxn modelId="{F504E55B-D652-4FE8-B559-6FCB83B939A4}" type="presParOf" srcId="{6B324E06-92AE-4810-BD11-B6DEB0792DBE}" destId="{C0193702-5213-4AFA-9FAF-716096DE0EE4}" srcOrd="9" destOrd="0" presId="urn:microsoft.com/office/officeart/2005/8/layout/vList2"/>
    <dgm:cxn modelId="{BEA3A036-DE3C-4B2E-9BA4-ABE1F354D127}" type="presParOf" srcId="{6B324E06-92AE-4810-BD11-B6DEB0792DBE}" destId="{4515F050-2D6C-4173-B7E5-EDF338085941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0FA141-4576-477C-B8D8-06FF55A28879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A9D261D-B56F-4817-819D-961DE1201AB7}">
      <dgm:prSet phldrT="[Texto]"/>
      <dgm:spPr/>
      <dgm:t>
        <a:bodyPr/>
        <a:lstStyle/>
        <a:p>
          <a:pPr>
            <a:buFont typeface="+mj-lt"/>
            <a:buAutoNum type="arabicPeriod"/>
          </a:pPr>
          <a:r>
            <a:rPr lang="en-US" dirty="0" err="1">
              <a:latin typeface="Gadugi" panose="020B0502040204020203" pitchFamily="34" charset="0"/>
              <a:ea typeface="Calibri" charset="0"/>
              <a:cs typeface="Calibri" charset="0"/>
            </a:rPr>
            <a:t>Melhores</a:t>
          </a:r>
          <a:r>
            <a:rPr lang="en-US" dirty="0">
              <a:latin typeface="Gadugi" panose="020B0502040204020203" pitchFamily="34" charset="0"/>
              <a:ea typeface="Calibri" charset="0"/>
              <a:cs typeface="Calibri" charset="0"/>
            </a:rPr>
            <a:t> </a:t>
          </a:r>
          <a:r>
            <a:rPr lang="en-US" dirty="0" err="1">
              <a:latin typeface="Gadugi" panose="020B0502040204020203" pitchFamily="34" charset="0"/>
              <a:ea typeface="Calibri" charset="0"/>
              <a:cs typeface="Calibri" charset="0"/>
            </a:rPr>
            <a:t>oportunidades</a:t>
          </a:r>
          <a:r>
            <a:rPr lang="en-US" dirty="0">
              <a:latin typeface="Gadugi" panose="020B0502040204020203" pitchFamily="34" charset="0"/>
              <a:ea typeface="Calibri" charset="0"/>
              <a:cs typeface="Calibri" charset="0"/>
            </a:rPr>
            <a:t> de </a:t>
          </a:r>
          <a:r>
            <a:rPr lang="en-US" dirty="0" err="1">
              <a:latin typeface="Gadugi" panose="020B0502040204020203" pitchFamily="34" charset="0"/>
              <a:ea typeface="Calibri" charset="0"/>
              <a:cs typeface="Calibri" charset="0"/>
            </a:rPr>
            <a:t>negócios</a:t>
          </a:r>
          <a:r>
            <a:rPr lang="en-US" dirty="0">
              <a:latin typeface="Gadugi" panose="020B0502040204020203" pitchFamily="34" charset="0"/>
              <a:ea typeface="Calibri" charset="0"/>
              <a:cs typeface="Calibri" charset="0"/>
            </a:rPr>
            <a:t> para todos</a:t>
          </a:r>
          <a:endParaRPr lang="pt-BR" dirty="0"/>
        </a:p>
      </dgm:t>
    </dgm:pt>
    <dgm:pt modelId="{E2341510-D39F-4528-9B81-CF2C61716011}" type="parTrans" cxnId="{BB992E8D-C187-472C-BDB8-B6DE796230FB}">
      <dgm:prSet/>
      <dgm:spPr/>
      <dgm:t>
        <a:bodyPr/>
        <a:lstStyle/>
        <a:p>
          <a:endParaRPr lang="pt-BR"/>
        </a:p>
      </dgm:t>
    </dgm:pt>
    <dgm:pt modelId="{CCAB0180-2CCD-48F6-9866-F0528D57C676}" type="sibTrans" cxnId="{BB992E8D-C187-472C-BDB8-B6DE796230FB}">
      <dgm:prSet/>
      <dgm:spPr/>
      <dgm:t>
        <a:bodyPr/>
        <a:lstStyle/>
        <a:p>
          <a:endParaRPr lang="pt-BR"/>
        </a:p>
      </dgm:t>
    </dgm:pt>
    <dgm:pt modelId="{5D3EB9E7-C5BE-44A2-AA76-463AFB8E36D6}">
      <dgm:prSet/>
      <dgm:spPr/>
      <dgm:t>
        <a:bodyPr/>
        <a:lstStyle/>
        <a:p>
          <a:pPr>
            <a:buFont typeface="+mj-lt"/>
            <a:buAutoNum type="arabicPeriod"/>
          </a:pPr>
          <a:r>
            <a:rPr lang="pt-BR">
              <a:latin typeface="Gadugi" panose="020B0502040204020203" pitchFamily="34" charset="0"/>
              <a:ea typeface="Calibri" charset="0"/>
              <a:cs typeface="Calibri" charset="0"/>
            </a:rPr>
            <a:t>Diminuição dos riscos relacionados à corrupção e fraude</a:t>
          </a:r>
          <a:endParaRPr lang="pt-BR" dirty="0">
            <a:latin typeface="Gadugi" panose="020B0502040204020203" pitchFamily="34" charset="0"/>
            <a:ea typeface="Calibri" charset="0"/>
            <a:cs typeface="Calibri" charset="0"/>
          </a:endParaRPr>
        </a:p>
      </dgm:t>
    </dgm:pt>
    <dgm:pt modelId="{258F1AD4-7B6B-4865-BC94-E88CBA4D8080}" type="parTrans" cxnId="{5291DD7F-EFFA-40C9-B69E-CEC8D5E57D13}">
      <dgm:prSet/>
      <dgm:spPr/>
      <dgm:t>
        <a:bodyPr/>
        <a:lstStyle/>
        <a:p>
          <a:endParaRPr lang="pt-BR"/>
        </a:p>
      </dgm:t>
    </dgm:pt>
    <dgm:pt modelId="{4904593C-9663-4AC8-84E4-746D4B8FF3E6}" type="sibTrans" cxnId="{5291DD7F-EFFA-40C9-B69E-CEC8D5E57D13}">
      <dgm:prSet/>
      <dgm:spPr/>
      <dgm:t>
        <a:bodyPr/>
        <a:lstStyle/>
        <a:p>
          <a:endParaRPr lang="pt-BR"/>
        </a:p>
      </dgm:t>
    </dgm:pt>
    <dgm:pt modelId="{FC200B3D-808B-45DC-B7A7-963FD9216A2B}">
      <dgm:prSet/>
      <dgm:spPr/>
      <dgm:t>
        <a:bodyPr/>
        <a:lstStyle/>
        <a:p>
          <a:pPr>
            <a:buFont typeface="+mj-lt"/>
            <a:buAutoNum type="arabicPeriod"/>
          </a:pPr>
          <a:r>
            <a:rPr lang="pt-BR">
              <a:latin typeface="Gadugi" panose="020B0502040204020203" pitchFamily="34" charset="0"/>
              <a:ea typeface="Calibri" charset="0"/>
              <a:cs typeface="Calibri" charset="0"/>
            </a:rPr>
            <a:t>Disseminação da cultura ética na cadeia produtiva </a:t>
          </a:r>
          <a:endParaRPr lang="pt-BR" dirty="0">
            <a:latin typeface="Gadugi" panose="020B0502040204020203" pitchFamily="34" charset="0"/>
            <a:ea typeface="Calibri" charset="0"/>
            <a:cs typeface="Calibri" charset="0"/>
          </a:endParaRPr>
        </a:p>
      </dgm:t>
    </dgm:pt>
    <dgm:pt modelId="{CB8D6E94-F972-4167-B001-C777C052C005}" type="parTrans" cxnId="{057EB33B-359C-49E2-B19F-60F71A0764CA}">
      <dgm:prSet/>
      <dgm:spPr/>
      <dgm:t>
        <a:bodyPr/>
        <a:lstStyle/>
        <a:p>
          <a:endParaRPr lang="pt-BR"/>
        </a:p>
      </dgm:t>
    </dgm:pt>
    <dgm:pt modelId="{338A5D83-E4F8-4460-96BC-7307188E884A}" type="sibTrans" cxnId="{057EB33B-359C-49E2-B19F-60F71A0764CA}">
      <dgm:prSet/>
      <dgm:spPr/>
      <dgm:t>
        <a:bodyPr/>
        <a:lstStyle/>
        <a:p>
          <a:endParaRPr lang="pt-BR"/>
        </a:p>
      </dgm:t>
    </dgm:pt>
    <dgm:pt modelId="{7C8ACBB0-D54D-48DB-BFA4-9089DF264100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>
              <a:latin typeface="Gadugi" panose="020B0502040204020203" pitchFamily="34" charset="0"/>
              <a:ea typeface="Calibri" charset="0"/>
              <a:cs typeface="Calibri" charset="0"/>
            </a:rPr>
            <a:t>Aumento da confiança nas empresas e nas instituições</a:t>
          </a:r>
          <a:endParaRPr lang="en-US" dirty="0">
            <a:latin typeface="Gadugi" panose="020B0502040204020203" pitchFamily="34" charset="0"/>
            <a:ea typeface="Calibri" charset="0"/>
            <a:cs typeface="Calibri" charset="0"/>
          </a:endParaRPr>
        </a:p>
      </dgm:t>
    </dgm:pt>
    <dgm:pt modelId="{AB4A6C8A-A5A4-46D8-B4A1-7255854BD7DD}" type="parTrans" cxnId="{622F5324-09B1-435F-BFEF-5261978804C0}">
      <dgm:prSet/>
      <dgm:spPr/>
      <dgm:t>
        <a:bodyPr/>
        <a:lstStyle/>
        <a:p>
          <a:endParaRPr lang="pt-BR"/>
        </a:p>
      </dgm:t>
    </dgm:pt>
    <dgm:pt modelId="{290E9AD2-F159-43A2-9698-2638E08F2240}" type="sibTrans" cxnId="{622F5324-09B1-435F-BFEF-5261978804C0}">
      <dgm:prSet/>
      <dgm:spPr/>
      <dgm:t>
        <a:bodyPr/>
        <a:lstStyle/>
        <a:p>
          <a:endParaRPr lang="pt-BR"/>
        </a:p>
      </dgm:t>
    </dgm:pt>
    <dgm:pt modelId="{6B324E06-92AE-4810-BD11-B6DEB0792DBE}" type="pres">
      <dgm:prSet presAssocID="{410FA141-4576-477C-B8D8-06FF55A28879}" presName="linear" presStyleCnt="0">
        <dgm:presLayoutVars>
          <dgm:animLvl val="lvl"/>
          <dgm:resizeHandles val="exact"/>
        </dgm:presLayoutVars>
      </dgm:prSet>
      <dgm:spPr/>
    </dgm:pt>
    <dgm:pt modelId="{E148A701-475D-4845-8EDC-68B3A9F060E3}" type="pres">
      <dgm:prSet presAssocID="{4A9D261D-B56F-4817-819D-961DE1201AB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1DE9E21-AC4E-4135-91FF-7CDD96445A71}" type="pres">
      <dgm:prSet presAssocID="{CCAB0180-2CCD-48F6-9866-F0528D57C676}" presName="spacer" presStyleCnt="0"/>
      <dgm:spPr/>
    </dgm:pt>
    <dgm:pt modelId="{C8898A6F-682F-403C-BBA5-66B061FC11A7}" type="pres">
      <dgm:prSet presAssocID="{5D3EB9E7-C5BE-44A2-AA76-463AFB8E36D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B834C6D-E0D8-46D3-8D71-B0EAA5F99804}" type="pres">
      <dgm:prSet presAssocID="{4904593C-9663-4AC8-84E4-746D4B8FF3E6}" presName="spacer" presStyleCnt="0"/>
      <dgm:spPr/>
    </dgm:pt>
    <dgm:pt modelId="{DCB985F9-3189-4A0B-8F3A-1B329D9EBE65}" type="pres">
      <dgm:prSet presAssocID="{FC200B3D-808B-45DC-B7A7-963FD9216A2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5094450-64D0-43CB-BC8D-8D122834126B}" type="pres">
      <dgm:prSet presAssocID="{338A5D83-E4F8-4460-96BC-7307188E884A}" presName="spacer" presStyleCnt="0"/>
      <dgm:spPr/>
    </dgm:pt>
    <dgm:pt modelId="{B96CD867-EA42-4AA4-BDED-DC3CA5581426}" type="pres">
      <dgm:prSet presAssocID="{7C8ACBB0-D54D-48DB-BFA4-9089DF26410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22F5324-09B1-435F-BFEF-5261978804C0}" srcId="{410FA141-4576-477C-B8D8-06FF55A28879}" destId="{7C8ACBB0-D54D-48DB-BFA4-9089DF264100}" srcOrd="3" destOrd="0" parTransId="{AB4A6C8A-A5A4-46D8-B4A1-7255854BD7DD}" sibTransId="{290E9AD2-F159-43A2-9698-2638E08F2240}"/>
    <dgm:cxn modelId="{057EB33B-359C-49E2-B19F-60F71A0764CA}" srcId="{410FA141-4576-477C-B8D8-06FF55A28879}" destId="{FC200B3D-808B-45DC-B7A7-963FD9216A2B}" srcOrd="2" destOrd="0" parTransId="{CB8D6E94-F972-4167-B001-C777C052C005}" sibTransId="{338A5D83-E4F8-4460-96BC-7307188E884A}"/>
    <dgm:cxn modelId="{EE970C5D-7441-4582-A91B-94A94B69B730}" type="presOf" srcId="{7C8ACBB0-D54D-48DB-BFA4-9089DF264100}" destId="{B96CD867-EA42-4AA4-BDED-DC3CA5581426}" srcOrd="0" destOrd="0" presId="urn:microsoft.com/office/officeart/2005/8/layout/vList2"/>
    <dgm:cxn modelId="{5291DD7F-EFFA-40C9-B69E-CEC8D5E57D13}" srcId="{410FA141-4576-477C-B8D8-06FF55A28879}" destId="{5D3EB9E7-C5BE-44A2-AA76-463AFB8E36D6}" srcOrd="1" destOrd="0" parTransId="{258F1AD4-7B6B-4865-BC94-E88CBA4D8080}" sibTransId="{4904593C-9663-4AC8-84E4-746D4B8FF3E6}"/>
    <dgm:cxn modelId="{BB992E8D-C187-472C-BDB8-B6DE796230FB}" srcId="{410FA141-4576-477C-B8D8-06FF55A28879}" destId="{4A9D261D-B56F-4817-819D-961DE1201AB7}" srcOrd="0" destOrd="0" parTransId="{E2341510-D39F-4528-9B81-CF2C61716011}" sibTransId="{CCAB0180-2CCD-48F6-9866-F0528D57C676}"/>
    <dgm:cxn modelId="{B27CB1B3-A043-433F-9244-7CE33890CDC7}" type="presOf" srcId="{410FA141-4576-477C-B8D8-06FF55A28879}" destId="{6B324E06-92AE-4810-BD11-B6DEB0792DBE}" srcOrd="0" destOrd="0" presId="urn:microsoft.com/office/officeart/2005/8/layout/vList2"/>
    <dgm:cxn modelId="{9F04D9BB-0D88-4605-A86C-97BB8A7B6607}" type="presOf" srcId="{4A9D261D-B56F-4817-819D-961DE1201AB7}" destId="{E148A701-475D-4845-8EDC-68B3A9F060E3}" srcOrd="0" destOrd="0" presId="urn:microsoft.com/office/officeart/2005/8/layout/vList2"/>
    <dgm:cxn modelId="{21D47ED2-F303-45D0-8956-7344B9D0EC62}" type="presOf" srcId="{FC200B3D-808B-45DC-B7A7-963FD9216A2B}" destId="{DCB985F9-3189-4A0B-8F3A-1B329D9EBE65}" srcOrd="0" destOrd="0" presId="urn:microsoft.com/office/officeart/2005/8/layout/vList2"/>
    <dgm:cxn modelId="{C7ED19DC-1684-47CE-A105-A31D85879963}" type="presOf" srcId="{5D3EB9E7-C5BE-44A2-AA76-463AFB8E36D6}" destId="{C8898A6F-682F-403C-BBA5-66B061FC11A7}" srcOrd="0" destOrd="0" presId="urn:microsoft.com/office/officeart/2005/8/layout/vList2"/>
    <dgm:cxn modelId="{458B510A-7C50-4E07-894B-61DF9DAFFC5B}" type="presParOf" srcId="{6B324E06-92AE-4810-BD11-B6DEB0792DBE}" destId="{E148A701-475D-4845-8EDC-68B3A9F060E3}" srcOrd="0" destOrd="0" presId="urn:microsoft.com/office/officeart/2005/8/layout/vList2"/>
    <dgm:cxn modelId="{1AE1D464-B7D3-44CC-AE2C-A2088583C7B9}" type="presParOf" srcId="{6B324E06-92AE-4810-BD11-B6DEB0792DBE}" destId="{01DE9E21-AC4E-4135-91FF-7CDD96445A71}" srcOrd="1" destOrd="0" presId="urn:microsoft.com/office/officeart/2005/8/layout/vList2"/>
    <dgm:cxn modelId="{5889713A-A7F1-421A-85FA-F3C7AB21632D}" type="presParOf" srcId="{6B324E06-92AE-4810-BD11-B6DEB0792DBE}" destId="{C8898A6F-682F-403C-BBA5-66B061FC11A7}" srcOrd="2" destOrd="0" presId="urn:microsoft.com/office/officeart/2005/8/layout/vList2"/>
    <dgm:cxn modelId="{1CF9C8B9-FF28-4CDC-8E36-72ECCB8DE85B}" type="presParOf" srcId="{6B324E06-92AE-4810-BD11-B6DEB0792DBE}" destId="{AB834C6D-E0D8-46D3-8D71-B0EAA5F99804}" srcOrd="3" destOrd="0" presId="urn:microsoft.com/office/officeart/2005/8/layout/vList2"/>
    <dgm:cxn modelId="{EEA34586-4BE8-4B72-B590-BDC5B66311E4}" type="presParOf" srcId="{6B324E06-92AE-4810-BD11-B6DEB0792DBE}" destId="{DCB985F9-3189-4A0B-8F3A-1B329D9EBE65}" srcOrd="4" destOrd="0" presId="urn:microsoft.com/office/officeart/2005/8/layout/vList2"/>
    <dgm:cxn modelId="{103C8932-8C4F-4D80-9C3E-9D74D62B65D7}" type="presParOf" srcId="{6B324E06-92AE-4810-BD11-B6DEB0792DBE}" destId="{D5094450-64D0-43CB-BC8D-8D122834126B}" srcOrd="5" destOrd="0" presId="urn:microsoft.com/office/officeart/2005/8/layout/vList2"/>
    <dgm:cxn modelId="{268C054B-8031-4540-88DB-8884D2F754BB}" type="presParOf" srcId="{6B324E06-92AE-4810-BD11-B6DEB0792DBE}" destId="{B96CD867-EA42-4AA4-BDED-DC3CA558142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740ABB-8084-410E-919A-EACF178988E7}">
      <dsp:nvSpPr>
        <dsp:cNvPr id="0" name=""/>
        <dsp:cNvSpPr/>
      </dsp:nvSpPr>
      <dsp:spPr>
        <a:xfrm>
          <a:off x="785903" y="60"/>
          <a:ext cx="3489525" cy="20937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/>
            <a:t>“</a:t>
          </a:r>
          <a:r>
            <a:rPr lang="pt-BR" sz="1900" b="1" u="sng" kern="1200" dirty="0"/>
            <a:t>Conduta desonesta </a:t>
          </a:r>
          <a:r>
            <a:rPr lang="pt-BR" sz="1900" b="1" kern="1200" dirty="0"/>
            <a:t>ou fraudulenta daqueles que detêm o poder, que costuma implicar subornos.	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500" kern="1200" dirty="0"/>
            <a:t>Tradução da definição do Oxford </a:t>
          </a:r>
          <a:r>
            <a:rPr lang="pt-BR" sz="1500" kern="1200" dirty="0" err="1"/>
            <a:t>Dictionary</a:t>
          </a:r>
          <a:endParaRPr lang="pt-BR" sz="1500" kern="1200" dirty="0"/>
        </a:p>
      </dsp:txBody>
      <dsp:txXfrm>
        <a:off x="785903" y="60"/>
        <a:ext cx="3489525" cy="2093715"/>
      </dsp:txXfrm>
    </dsp:sp>
    <dsp:sp modelId="{3880D668-7894-4638-A693-0705708F70E9}">
      <dsp:nvSpPr>
        <dsp:cNvPr id="0" name=""/>
        <dsp:cNvSpPr/>
      </dsp:nvSpPr>
      <dsp:spPr>
        <a:xfrm>
          <a:off x="4624382" y="60"/>
          <a:ext cx="3489525" cy="20937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/>
            <a:t>"Corrupção é o </a:t>
          </a:r>
          <a:r>
            <a:rPr lang="pt-BR" sz="1900" b="1" u="sng" kern="1200" dirty="0"/>
            <a:t>abuso do poder</a:t>
          </a:r>
          <a:r>
            <a:rPr lang="pt-BR" sz="1900" b="1" kern="1200" dirty="0"/>
            <a:t> confiado para obter benefícios privados"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500" kern="1200" dirty="0" err="1"/>
            <a:t>Transparency</a:t>
          </a:r>
          <a:r>
            <a:rPr lang="pt-BR" sz="1500" kern="1200" dirty="0"/>
            <a:t> </a:t>
          </a:r>
          <a:r>
            <a:rPr lang="pt-BR" sz="1500" kern="1200" dirty="0" err="1"/>
            <a:t>International</a:t>
          </a:r>
          <a:r>
            <a:rPr lang="pt-BR" sz="1500" kern="1200" dirty="0"/>
            <a:t> </a:t>
          </a:r>
        </a:p>
      </dsp:txBody>
      <dsp:txXfrm>
        <a:off x="4624382" y="60"/>
        <a:ext cx="3489525" cy="2093715"/>
      </dsp:txXfrm>
    </dsp:sp>
    <dsp:sp modelId="{980F941E-D225-4A23-BC10-A888D0D3B7D1}">
      <dsp:nvSpPr>
        <dsp:cNvPr id="0" name=""/>
        <dsp:cNvSpPr/>
      </dsp:nvSpPr>
      <dsp:spPr>
        <a:xfrm>
          <a:off x="785903" y="2442728"/>
          <a:ext cx="3489525" cy="20937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/>
            <a:t>“O uso dos </a:t>
          </a:r>
          <a:r>
            <a:rPr lang="pt-BR" sz="1900" b="1" u="sng" kern="1200" dirty="0"/>
            <a:t>bens públicos </a:t>
          </a:r>
          <a:r>
            <a:rPr lang="pt-BR" sz="1900" b="1" kern="1200" dirty="0"/>
            <a:t>para </a:t>
          </a:r>
          <a:r>
            <a:rPr lang="pt-BR" sz="1900" b="1" u="sng" kern="1200" dirty="0"/>
            <a:t>benefício privado</a:t>
          </a:r>
          <a:r>
            <a:rPr lang="pt-BR" sz="1900" b="1" kern="1200" dirty="0"/>
            <a:t>”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500" kern="1200" dirty="0" err="1"/>
            <a:t>Chatham</a:t>
          </a:r>
          <a:r>
            <a:rPr lang="pt-BR" sz="1500" kern="1200" dirty="0"/>
            <a:t> </a:t>
          </a:r>
          <a:r>
            <a:rPr lang="pt-BR" sz="1500" kern="1200" dirty="0" err="1"/>
            <a:t>House</a:t>
          </a:r>
          <a:r>
            <a:rPr lang="pt-BR" sz="1500" kern="1200" dirty="0"/>
            <a:t> – Programa do Oriente Médio e da África do Norte: Oficina de Diálogo com o Egito 2012 </a:t>
          </a:r>
        </a:p>
      </dsp:txBody>
      <dsp:txXfrm>
        <a:off x="785903" y="2442728"/>
        <a:ext cx="3489525" cy="2093715"/>
      </dsp:txXfrm>
    </dsp:sp>
    <dsp:sp modelId="{06F11559-7EDF-43EC-BD24-6013C9D30DE7}">
      <dsp:nvSpPr>
        <dsp:cNvPr id="0" name=""/>
        <dsp:cNvSpPr/>
      </dsp:nvSpPr>
      <dsp:spPr>
        <a:xfrm>
          <a:off x="4624382" y="2442728"/>
          <a:ext cx="3489525" cy="20937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900" b="1" kern="1200" dirty="0"/>
            <a:t>“Corrupção é o </a:t>
          </a:r>
          <a:r>
            <a:rPr lang="pt-BR" sz="1900" b="1" u="sng" kern="1200" dirty="0"/>
            <a:t>ato</a:t>
          </a:r>
          <a:r>
            <a:rPr lang="pt-BR" sz="1900" b="1" kern="1200" dirty="0"/>
            <a:t> ou efeito de se corromper, </a:t>
          </a:r>
          <a:r>
            <a:rPr lang="pt-BR" sz="1900" b="1" u="sng" kern="1200" dirty="0"/>
            <a:t>oferecer algo para obter vantagem </a:t>
          </a:r>
          <a:r>
            <a:rPr lang="pt-BR" sz="1900" b="1" kern="1200" dirty="0"/>
            <a:t>em negociata; busca dar ou prometer vantagem indevida a agente público” 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500" kern="1200" dirty="0"/>
            <a:t>Leonardo Boff, teólogo, filósofo, escritor, professor, ecologista</a:t>
          </a:r>
        </a:p>
      </dsp:txBody>
      <dsp:txXfrm>
        <a:off x="4624382" y="2442728"/>
        <a:ext cx="3489525" cy="20937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99201E-6DC3-4D09-899D-3680CCBF577B}">
      <dsp:nvSpPr>
        <dsp:cNvPr id="0" name=""/>
        <dsp:cNvSpPr/>
      </dsp:nvSpPr>
      <dsp:spPr>
        <a:xfrm>
          <a:off x="0" y="0"/>
          <a:ext cx="8280919" cy="5000327"/>
        </a:xfrm>
        <a:prstGeom prst="roundRect">
          <a:avLst>
            <a:gd name="adj" fmla="val 10000"/>
          </a:avLst>
        </a:prstGeom>
        <a:solidFill>
          <a:srgbClr val="D0D8E8">
            <a:alpha val="50196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5600" b="1" kern="1200" dirty="0"/>
            <a:t>Responsabilidade</a:t>
          </a:r>
          <a:r>
            <a:rPr lang="pt-BR" sz="5600" kern="1200" dirty="0"/>
            <a:t> </a:t>
          </a:r>
          <a:r>
            <a:rPr lang="pt-BR" sz="5600" b="1" kern="1200" dirty="0"/>
            <a:t>objetiva</a:t>
          </a:r>
        </a:p>
      </dsp:txBody>
      <dsp:txXfrm>
        <a:off x="0" y="0"/>
        <a:ext cx="8280919" cy="1500098"/>
      </dsp:txXfrm>
    </dsp:sp>
    <dsp:sp modelId="{CF68FB01-B04A-4A20-AE53-22A5863CAF7A}">
      <dsp:nvSpPr>
        <dsp:cNvPr id="0" name=""/>
        <dsp:cNvSpPr/>
      </dsp:nvSpPr>
      <dsp:spPr>
        <a:xfrm>
          <a:off x="828091" y="1501563"/>
          <a:ext cx="6624735" cy="1507666"/>
        </a:xfrm>
        <a:prstGeom prst="roundRect">
          <a:avLst>
            <a:gd name="adj" fmla="val 10000"/>
          </a:avLst>
        </a:prstGeom>
        <a:solidFill>
          <a:srgbClr val="000000">
            <a:alpha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8740" tIns="59055" rIns="7874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100" kern="1200" dirty="0"/>
            <a:t>âmbito administrativo e civil </a:t>
          </a:r>
          <a:r>
            <a:rPr lang="pt-BR" sz="3100" b="1" kern="1200" dirty="0"/>
            <a:t> </a:t>
          </a:r>
        </a:p>
      </dsp:txBody>
      <dsp:txXfrm>
        <a:off x="872249" y="1545721"/>
        <a:ext cx="6536419" cy="1419350"/>
      </dsp:txXfrm>
    </dsp:sp>
    <dsp:sp modelId="{8E0B02A5-E013-4C2B-9962-7FF0AF7A7DFB}">
      <dsp:nvSpPr>
        <dsp:cNvPr id="0" name=""/>
        <dsp:cNvSpPr/>
      </dsp:nvSpPr>
      <dsp:spPr>
        <a:xfrm>
          <a:off x="828091" y="3241178"/>
          <a:ext cx="6624735" cy="1507666"/>
        </a:xfrm>
        <a:prstGeom prst="roundRect">
          <a:avLst>
            <a:gd name="adj" fmla="val 10000"/>
          </a:avLst>
        </a:prstGeom>
        <a:solidFill>
          <a:srgbClr val="000000">
            <a:alpha val="6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8740" tIns="59055" rIns="7874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100" kern="1200" dirty="0"/>
            <a:t>pela prática de atos lesivos contra a administração pública nacional e estrangeira</a:t>
          </a:r>
        </a:p>
      </dsp:txBody>
      <dsp:txXfrm>
        <a:off x="872249" y="3285336"/>
        <a:ext cx="6536419" cy="14193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8A701-475D-4845-8EDC-68B3A9F060E3}">
      <dsp:nvSpPr>
        <dsp:cNvPr id="0" name=""/>
        <dsp:cNvSpPr/>
      </dsp:nvSpPr>
      <dsp:spPr>
        <a:xfrm>
          <a:off x="0" y="3607"/>
          <a:ext cx="4968552" cy="5516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pt-BR" sz="2300" kern="1200">
              <a:latin typeface="Calibri" panose="020F0502020204030204" pitchFamily="34" charset="0"/>
            </a:rPr>
            <a:t>Multa</a:t>
          </a:r>
          <a:endParaRPr lang="pt-BR" sz="2300" kern="1200" dirty="0"/>
        </a:p>
      </dsp:txBody>
      <dsp:txXfrm>
        <a:off x="26930" y="30537"/>
        <a:ext cx="4914692" cy="497795"/>
      </dsp:txXfrm>
    </dsp:sp>
    <dsp:sp modelId="{F7D1E6BC-B26F-4D00-BB02-41D9EF1C5A4A}">
      <dsp:nvSpPr>
        <dsp:cNvPr id="0" name=""/>
        <dsp:cNvSpPr/>
      </dsp:nvSpPr>
      <dsp:spPr>
        <a:xfrm>
          <a:off x="0" y="621502"/>
          <a:ext cx="4968552" cy="5516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>
              <a:latin typeface="Calibri" panose="020F0502020204030204" pitchFamily="34" charset="0"/>
            </a:rPr>
            <a:t>Publicação de decisão condenatória</a:t>
          </a:r>
          <a:endParaRPr lang="pt-BR" sz="2300" kern="1200" dirty="0">
            <a:latin typeface="Calibri" panose="020F0502020204030204" pitchFamily="34" charset="0"/>
          </a:endParaRPr>
        </a:p>
      </dsp:txBody>
      <dsp:txXfrm>
        <a:off x="26930" y="648432"/>
        <a:ext cx="4914692" cy="497795"/>
      </dsp:txXfrm>
    </dsp:sp>
    <dsp:sp modelId="{BA3717E2-4E06-4727-9296-C3ACBEEF2822}">
      <dsp:nvSpPr>
        <dsp:cNvPr id="0" name=""/>
        <dsp:cNvSpPr/>
      </dsp:nvSpPr>
      <dsp:spPr>
        <a:xfrm>
          <a:off x="0" y="1239397"/>
          <a:ext cx="4968552" cy="5516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>
              <a:latin typeface="Calibri" panose="020F0502020204030204" pitchFamily="34" charset="0"/>
            </a:rPr>
            <a:t>Programa de Integridade</a:t>
          </a:r>
          <a:endParaRPr lang="pt-BR" sz="2300" kern="1200" dirty="0">
            <a:latin typeface="Calibri" panose="020F0502020204030204" pitchFamily="34" charset="0"/>
          </a:endParaRPr>
        </a:p>
      </dsp:txBody>
      <dsp:txXfrm>
        <a:off x="26930" y="1266327"/>
        <a:ext cx="4914692" cy="497795"/>
      </dsp:txXfrm>
    </dsp:sp>
    <dsp:sp modelId="{DFBE3E49-FB18-492C-B993-7EEE8B2BFC5A}">
      <dsp:nvSpPr>
        <dsp:cNvPr id="0" name=""/>
        <dsp:cNvSpPr/>
      </dsp:nvSpPr>
      <dsp:spPr>
        <a:xfrm>
          <a:off x="0" y="1857292"/>
          <a:ext cx="4968552" cy="5516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>
              <a:latin typeface="Calibri" panose="020F0502020204030204" pitchFamily="34" charset="0"/>
            </a:rPr>
            <a:t>Acordo de leniência</a:t>
          </a:r>
          <a:endParaRPr lang="pt-BR" sz="2300" kern="1200" dirty="0">
            <a:latin typeface="Calibri" panose="020F0502020204030204" pitchFamily="34" charset="0"/>
          </a:endParaRPr>
        </a:p>
      </dsp:txBody>
      <dsp:txXfrm>
        <a:off x="26930" y="1884222"/>
        <a:ext cx="4914692" cy="497795"/>
      </dsp:txXfrm>
    </dsp:sp>
    <dsp:sp modelId="{29FCA95D-1424-415E-A039-8484CA66B6A5}">
      <dsp:nvSpPr>
        <dsp:cNvPr id="0" name=""/>
        <dsp:cNvSpPr/>
      </dsp:nvSpPr>
      <dsp:spPr>
        <a:xfrm>
          <a:off x="0" y="2475187"/>
          <a:ext cx="4968552" cy="5516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>
              <a:latin typeface="Calibri" panose="020F0502020204030204" pitchFamily="34" charset="0"/>
            </a:rPr>
            <a:t>Responsabilização judicial</a:t>
          </a:r>
          <a:endParaRPr lang="pt-BR" sz="2300" kern="1200" dirty="0">
            <a:latin typeface="Calibri" panose="020F0502020204030204" pitchFamily="34" charset="0"/>
          </a:endParaRPr>
        </a:p>
      </dsp:txBody>
      <dsp:txXfrm>
        <a:off x="26930" y="2502117"/>
        <a:ext cx="4914692" cy="497795"/>
      </dsp:txXfrm>
    </dsp:sp>
    <dsp:sp modelId="{4515F050-2D6C-4173-B7E5-EDF338085941}">
      <dsp:nvSpPr>
        <dsp:cNvPr id="0" name=""/>
        <dsp:cNvSpPr/>
      </dsp:nvSpPr>
      <dsp:spPr>
        <a:xfrm>
          <a:off x="0" y="3093082"/>
          <a:ext cx="4968552" cy="5516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kern="1200">
              <a:latin typeface="Calibri" panose="020F0502020204030204" pitchFamily="34" charset="0"/>
            </a:rPr>
            <a:t>Cadastro Nacional de Empresas Punidas</a:t>
          </a:r>
          <a:endParaRPr lang="pt-BR" sz="2300" kern="1200" dirty="0">
            <a:latin typeface="Calibri" panose="020F0502020204030204" pitchFamily="34" charset="0"/>
          </a:endParaRPr>
        </a:p>
      </dsp:txBody>
      <dsp:txXfrm>
        <a:off x="26930" y="3120012"/>
        <a:ext cx="4914692" cy="4977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8A701-475D-4845-8EDC-68B3A9F060E3}">
      <dsp:nvSpPr>
        <dsp:cNvPr id="0" name=""/>
        <dsp:cNvSpPr/>
      </dsp:nvSpPr>
      <dsp:spPr>
        <a:xfrm>
          <a:off x="0" y="6172"/>
          <a:ext cx="4968552" cy="865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000" kern="1200" dirty="0" err="1">
              <a:latin typeface="Gadugi" panose="020B0502040204020203" pitchFamily="34" charset="0"/>
              <a:ea typeface="Calibri" charset="0"/>
              <a:cs typeface="Calibri" charset="0"/>
            </a:rPr>
            <a:t>Melhores</a:t>
          </a:r>
          <a:r>
            <a:rPr lang="en-US" sz="2000" kern="1200" dirty="0">
              <a:latin typeface="Gadugi" panose="020B0502040204020203" pitchFamily="34" charset="0"/>
              <a:ea typeface="Calibri" charset="0"/>
              <a:cs typeface="Calibri" charset="0"/>
            </a:rPr>
            <a:t> </a:t>
          </a:r>
          <a:r>
            <a:rPr lang="en-US" sz="2000" kern="1200" dirty="0" err="1">
              <a:latin typeface="Gadugi" panose="020B0502040204020203" pitchFamily="34" charset="0"/>
              <a:ea typeface="Calibri" charset="0"/>
              <a:cs typeface="Calibri" charset="0"/>
            </a:rPr>
            <a:t>oportunidades</a:t>
          </a:r>
          <a:r>
            <a:rPr lang="en-US" sz="2000" kern="1200" dirty="0">
              <a:latin typeface="Gadugi" panose="020B0502040204020203" pitchFamily="34" charset="0"/>
              <a:ea typeface="Calibri" charset="0"/>
              <a:cs typeface="Calibri" charset="0"/>
            </a:rPr>
            <a:t> de </a:t>
          </a:r>
          <a:r>
            <a:rPr lang="en-US" sz="2000" kern="1200" dirty="0" err="1">
              <a:latin typeface="Gadugi" panose="020B0502040204020203" pitchFamily="34" charset="0"/>
              <a:ea typeface="Calibri" charset="0"/>
              <a:cs typeface="Calibri" charset="0"/>
            </a:rPr>
            <a:t>negócios</a:t>
          </a:r>
          <a:r>
            <a:rPr lang="en-US" sz="2000" kern="1200" dirty="0">
              <a:latin typeface="Gadugi" panose="020B0502040204020203" pitchFamily="34" charset="0"/>
              <a:ea typeface="Calibri" charset="0"/>
              <a:cs typeface="Calibri" charset="0"/>
            </a:rPr>
            <a:t> para todos</a:t>
          </a:r>
          <a:endParaRPr lang="pt-BR" sz="2000" kern="1200" dirty="0"/>
        </a:p>
      </dsp:txBody>
      <dsp:txXfrm>
        <a:off x="42265" y="48437"/>
        <a:ext cx="4884022" cy="781270"/>
      </dsp:txXfrm>
    </dsp:sp>
    <dsp:sp modelId="{C8898A6F-682F-403C-BBA5-66B061FC11A7}">
      <dsp:nvSpPr>
        <dsp:cNvPr id="0" name=""/>
        <dsp:cNvSpPr/>
      </dsp:nvSpPr>
      <dsp:spPr>
        <a:xfrm>
          <a:off x="0" y="929572"/>
          <a:ext cx="4968552" cy="865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pt-BR" sz="2000" kern="1200">
              <a:latin typeface="Gadugi" panose="020B0502040204020203" pitchFamily="34" charset="0"/>
              <a:ea typeface="Calibri" charset="0"/>
              <a:cs typeface="Calibri" charset="0"/>
            </a:rPr>
            <a:t>Diminuição dos riscos relacionados à corrupção e fraude</a:t>
          </a:r>
          <a:endParaRPr lang="pt-BR" sz="2000" kern="1200" dirty="0">
            <a:latin typeface="Gadugi" panose="020B0502040204020203" pitchFamily="34" charset="0"/>
            <a:ea typeface="Calibri" charset="0"/>
            <a:cs typeface="Calibri" charset="0"/>
          </a:endParaRPr>
        </a:p>
      </dsp:txBody>
      <dsp:txXfrm>
        <a:off x="42265" y="971837"/>
        <a:ext cx="4884022" cy="781270"/>
      </dsp:txXfrm>
    </dsp:sp>
    <dsp:sp modelId="{DCB985F9-3189-4A0B-8F3A-1B329D9EBE65}">
      <dsp:nvSpPr>
        <dsp:cNvPr id="0" name=""/>
        <dsp:cNvSpPr/>
      </dsp:nvSpPr>
      <dsp:spPr>
        <a:xfrm>
          <a:off x="0" y="1852972"/>
          <a:ext cx="4968552" cy="865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pt-BR" sz="2000" kern="1200">
              <a:latin typeface="Gadugi" panose="020B0502040204020203" pitchFamily="34" charset="0"/>
              <a:ea typeface="Calibri" charset="0"/>
              <a:cs typeface="Calibri" charset="0"/>
            </a:rPr>
            <a:t>Disseminação da cultura ética na cadeia produtiva </a:t>
          </a:r>
          <a:endParaRPr lang="pt-BR" sz="2000" kern="1200" dirty="0">
            <a:latin typeface="Gadugi" panose="020B0502040204020203" pitchFamily="34" charset="0"/>
            <a:ea typeface="Calibri" charset="0"/>
            <a:cs typeface="Calibri" charset="0"/>
          </a:endParaRPr>
        </a:p>
      </dsp:txBody>
      <dsp:txXfrm>
        <a:off x="42265" y="1895237"/>
        <a:ext cx="4884022" cy="781270"/>
      </dsp:txXfrm>
    </dsp:sp>
    <dsp:sp modelId="{B96CD867-EA42-4AA4-BDED-DC3CA5581426}">
      <dsp:nvSpPr>
        <dsp:cNvPr id="0" name=""/>
        <dsp:cNvSpPr/>
      </dsp:nvSpPr>
      <dsp:spPr>
        <a:xfrm>
          <a:off x="0" y="2776372"/>
          <a:ext cx="4968552" cy="865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2000" kern="1200">
              <a:latin typeface="Gadugi" panose="020B0502040204020203" pitchFamily="34" charset="0"/>
              <a:ea typeface="Calibri" charset="0"/>
              <a:cs typeface="Calibri" charset="0"/>
            </a:rPr>
            <a:t>Aumento da confiança nas empresas e nas instituições</a:t>
          </a:r>
          <a:endParaRPr lang="en-US" sz="2000" kern="1200" dirty="0">
            <a:latin typeface="Gadugi" panose="020B0502040204020203" pitchFamily="34" charset="0"/>
            <a:ea typeface="Calibri" charset="0"/>
            <a:cs typeface="Calibri" charset="0"/>
          </a:endParaRPr>
        </a:p>
      </dsp:txBody>
      <dsp:txXfrm>
        <a:off x="42265" y="2818637"/>
        <a:ext cx="4884022" cy="781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3A971D18-FEB4-492D-A9D1-27CB7DCA1AF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0B776FA-BE8E-4285-97B4-7D3190388A6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6889545-28A8-4247-AFDA-B7B41575F54B}" type="datetimeFigureOut">
              <a:rPr lang="pt-BR"/>
              <a:pPr>
                <a:defRPr/>
              </a:pPr>
              <a:t>06/12/2019</a:t>
            </a:fld>
            <a:endParaRPr lang="pt-BR"/>
          </a:p>
        </p:txBody>
      </p:sp>
      <p:sp>
        <p:nvSpPr>
          <p:cNvPr id="4" name="Espaço Reservado para Imagem de Slide 3">
            <a:extLst>
              <a:ext uri="{FF2B5EF4-FFF2-40B4-BE49-F238E27FC236}">
                <a16:creationId xmlns:a16="http://schemas.microsoft.com/office/drawing/2014/main" id="{055FA3F5-503F-4732-A53D-BE38CB61749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>
            <a:extLst>
              <a:ext uri="{FF2B5EF4-FFF2-40B4-BE49-F238E27FC236}">
                <a16:creationId xmlns:a16="http://schemas.microsoft.com/office/drawing/2014/main" id="{B156DA81-58D0-4330-B4EB-8C18EC92AE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CBB96BA-F431-49BB-BA65-D2DEE36109C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89A205D-4CCF-4FF8-BB95-61EB1C5985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04A32C7-1530-42E5-B744-E0E2C05B42F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849804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5CD7D5F-13E7-4A24-833E-F0692023C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8424" y="6381328"/>
            <a:ext cx="611560" cy="365125"/>
          </a:xfrm>
          <a:noFill/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6449195D-93B9-4683-A259-9E877329849D}" type="slidenum">
              <a:rPr lang="pt-BR" altLang="pt-BR" smtClean="0"/>
              <a:pPr/>
              <a:t>‹nº›</a:t>
            </a:fld>
            <a:endParaRPr lang="pt-BR" alt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EA18CF4-B419-437B-B3B7-69A33FFC36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8620" y="-208"/>
            <a:ext cx="9162620" cy="126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16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3">
            <a:extLst>
              <a:ext uri="{FF2B5EF4-FFF2-40B4-BE49-F238E27FC236}">
                <a16:creationId xmlns:a16="http://schemas.microsoft.com/office/drawing/2014/main" id="{169EA4BE-AEFA-435A-B316-C3044F311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FD990-06AF-4C08-A499-4A26BC6CBA4A}" type="datetime1">
              <a:rPr lang="pt-BR" smtClean="0"/>
              <a:t>06/12/2019</a:t>
            </a:fld>
            <a:endParaRPr lang="pt-BR"/>
          </a:p>
        </p:txBody>
      </p:sp>
      <p:sp>
        <p:nvSpPr>
          <p:cNvPr id="6" name="Espaço Reservado para Rodapé 4">
            <a:extLst>
              <a:ext uri="{FF2B5EF4-FFF2-40B4-BE49-F238E27FC236}">
                <a16:creationId xmlns:a16="http://schemas.microsoft.com/office/drawing/2014/main" id="{EBD4462F-56F9-4EE6-A241-4AF86CBF3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>
            <a:extLst>
              <a:ext uri="{FF2B5EF4-FFF2-40B4-BE49-F238E27FC236}">
                <a16:creationId xmlns:a16="http://schemas.microsoft.com/office/drawing/2014/main" id="{88872850-2562-4258-856C-18C904E66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76DA4-AA19-4CB2-881B-0B6E5B5D525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28291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EF7987C-62C2-4DDB-8811-B9730178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8C6EE-8DFE-4C38-9D91-866B15657CCF}" type="datetime1">
              <a:rPr lang="pt-BR" smtClean="0"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39B7A07-5103-4E58-BBE3-C4A86FE54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EE0266C-7994-4897-8EE5-11C3A0F00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D713D-DB39-43E5-B211-D082A29F642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9634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BDBD44-B325-4E23-8A7D-E69B3A864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D0255-19E9-4AF6-BD41-4A7E814D0A34}" type="datetime1">
              <a:rPr lang="pt-BR" smtClean="0"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A74AFF-9EED-4DD8-BCE8-AC2B2993A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0F9B75-5B0F-45B0-BBCB-B64C16D3B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AD000-2DDF-4449-8201-A68B7EC63BC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113826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459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nistério da Tranparên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532" y="-63010"/>
            <a:ext cx="9221562" cy="694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7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32489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XXX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06/12/2019</a:t>
            </a:fld>
            <a:endParaRPr lang="en-GB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026882"/>
            <a:ext cx="7776000" cy="423711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/>
              <a:t>First layer</a:t>
            </a:r>
          </a:p>
          <a:p>
            <a:pPr lvl="1"/>
            <a:r>
              <a:rPr lang="en-GB" noProof="0" dirty="0"/>
              <a:t>Second layer</a:t>
            </a:r>
          </a:p>
          <a:p>
            <a:pPr lvl="2"/>
            <a:r>
              <a:rPr lang="en-GB" noProof="0" dirty="0"/>
              <a:t>Third layer</a:t>
            </a:r>
          </a:p>
          <a:p>
            <a:pPr lvl="3"/>
            <a:r>
              <a:rPr lang="en-GB" noProof="0" dirty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81979722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758A01-CDAE-44B4-8F1F-F255CA7D0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EEE64-47D2-4E9B-97EF-05846FC42194}" type="datetime1">
              <a:rPr lang="pt-BR" smtClean="0"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AE743B6-7285-42DE-8E8C-E352BBDAB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E43DF0D-BC6B-445A-8773-AE320D318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C1598-F66F-48DB-9FE5-200F8C61E49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9313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866BB8B-4765-4BD7-86BE-B5F15C260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AE16C-C23D-4A9D-82CF-AF872DDCCAF5}" type="datetime1">
              <a:rPr lang="pt-BR" smtClean="0"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904B943-0890-4627-80A2-7DBF659A0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5A6C6CB-7463-44D2-AF21-EB53702D8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879AF-1B4A-4B66-AE8B-DDC877FED9A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59222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3">
            <a:extLst>
              <a:ext uri="{FF2B5EF4-FFF2-40B4-BE49-F238E27FC236}">
                <a16:creationId xmlns:a16="http://schemas.microsoft.com/office/drawing/2014/main" id="{EF4A27CE-99A1-4062-B5DB-A25BAC8B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884BA-AD48-4EB9-9264-1B9B19AD2ED4}" type="datetime1">
              <a:rPr lang="pt-BR" smtClean="0"/>
              <a:t>06/12/2019</a:t>
            </a:fld>
            <a:endParaRPr lang="pt-BR"/>
          </a:p>
        </p:txBody>
      </p:sp>
      <p:sp>
        <p:nvSpPr>
          <p:cNvPr id="6" name="Espaço Reservado para Rodapé 4">
            <a:extLst>
              <a:ext uri="{FF2B5EF4-FFF2-40B4-BE49-F238E27FC236}">
                <a16:creationId xmlns:a16="http://schemas.microsoft.com/office/drawing/2014/main" id="{E5B5BE06-67F8-486D-A8EC-94C8B2B8E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>
            <a:extLst>
              <a:ext uri="{FF2B5EF4-FFF2-40B4-BE49-F238E27FC236}">
                <a16:creationId xmlns:a16="http://schemas.microsoft.com/office/drawing/2014/main" id="{DE23D01F-F363-4672-B2B1-B8BDFEA15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6CB8F-6629-4682-B569-DB76B1CEE34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93143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3">
            <a:extLst>
              <a:ext uri="{FF2B5EF4-FFF2-40B4-BE49-F238E27FC236}">
                <a16:creationId xmlns:a16="http://schemas.microsoft.com/office/drawing/2014/main" id="{F7E3B56D-E0DD-41FC-9B52-A0FD133E1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BD2DE-1862-418B-AAEF-3949C52798E8}" type="datetime1">
              <a:rPr lang="pt-BR" smtClean="0"/>
              <a:t>06/12/2019</a:t>
            </a:fld>
            <a:endParaRPr lang="pt-BR"/>
          </a:p>
        </p:txBody>
      </p:sp>
      <p:sp>
        <p:nvSpPr>
          <p:cNvPr id="8" name="Espaço Reservado para Rodapé 4">
            <a:extLst>
              <a:ext uri="{FF2B5EF4-FFF2-40B4-BE49-F238E27FC236}">
                <a16:creationId xmlns:a16="http://schemas.microsoft.com/office/drawing/2014/main" id="{C9EC59A6-AB78-4A2D-8A7D-7DA35B621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>
            <a:extLst>
              <a:ext uri="{FF2B5EF4-FFF2-40B4-BE49-F238E27FC236}">
                <a16:creationId xmlns:a16="http://schemas.microsoft.com/office/drawing/2014/main" id="{6137053A-EF02-4C52-A033-F2381116B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340E5-D07C-41A3-815E-CBD1BBF5D8C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23818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3">
            <a:extLst>
              <a:ext uri="{FF2B5EF4-FFF2-40B4-BE49-F238E27FC236}">
                <a16:creationId xmlns:a16="http://schemas.microsoft.com/office/drawing/2014/main" id="{B3E03314-2DCB-474A-8339-0FF332252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52DA5-4364-497E-AB47-6C6E54B3F0DA}" type="datetime1">
              <a:rPr lang="pt-BR" smtClean="0"/>
              <a:t>06/12/2019</a:t>
            </a:fld>
            <a:endParaRPr lang="pt-BR"/>
          </a:p>
        </p:txBody>
      </p:sp>
      <p:sp>
        <p:nvSpPr>
          <p:cNvPr id="4" name="Espaço Reservado para Rodapé 4">
            <a:extLst>
              <a:ext uri="{FF2B5EF4-FFF2-40B4-BE49-F238E27FC236}">
                <a16:creationId xmlns:a16="http://schemas.microsoft.com/office/drawing/2014/main" id="{AA172968-CD49-4056-B4C7-2180F870A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>
            <a:extLst>
              <a:ext uri="{FF2B5EF4-FFF2-40B4-BE49-F238E27FC236}">
                <a16:creationId xmlns:a16="http://schemas.microsoft.com/office/drawing/2014/main" id="{26A96830-1B7B-4689-BB1E-E3E06261B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2B39A-BD86-4C95-BD1E-DA13618058E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82516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>
            <a:extLst>
              <a:ext uri="{FF2B5EF4-FFF2-40B4-BE49-F238E27FC236}">
                <a16:creationId xmlns:a16="http://schemas.microsoft.com/office/drawing/2014/main" id="{4731C7CC-BB3E-4B36-803A-9F27E212E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B4552-6C03-462B-B46E-E7307AA901D0}" type="datetime1">
              <a:rPr lang="pt-BR" smtClean="0"/>
              <a:t>06/12/2019</a:t>
            </a:fld>
            <a:endParaRPr lang="pt-BR"/>
          </a:p>
        </p:txBody>
      </p:sp>
      <p:sp>
        <p:nvSpPr>
          <p:cNvPr id="3" name="Espaço Reservado para Rodapé 4">
            <a:extLst>
              <a:ext uri="{FF2B5EF4-FFF2-40B4-BE49-F238E27FC236}">
                <a16:creationId xmlns:a16="http://schemas.microsoft.com/office/drawing/2014/main" id="{8B019B16-556B-4BEA-B829-BF210CAE5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>
            <a:extLst>
              <a:ext uri="{FF2B5EF4-FFF2-40B4-BE49-F238E27FC236}">
                <a16:creationId xmlns:a16="http://schemas.microsoft.com/office/drawing/2014/main" id="{C8A2A787-65B0-4C44-B3CB-0BF3E8CFC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0E032-58F6-47C4-8D92-30F3ED5FE22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41328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>
            <a:extLst>
              <a:ext uri="{FF2B5EF4-FFF2-40B4-BE49-F238E27FC236}">
                <a16:creationId xmlns:a16="http://schemas.microsoft.com/office/drawing/2014/main" id="{4731C7CC-BB3E-4B36-803A-9F27E212E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1AAFE-9231-4D3B-A413-021B112991D9}" type="datetime1">
              <a:rPr lang="pt-BR" smtClean="0"/>
              <a:t>06/12/2019</a:t>
            </a:fld>
            <a:endParaRPr lang="pt-BR"/>
          </a:p>
        </p:txBody>
      </p:sp>
      <p:sp>
        <p:nvSpPr>
          <p:cNvPr id="3" name="Espaço Reservado para Rodapé 4">
            <a:extLst>
              <a:ext uri="{FF2B5EF4-FFF2-40B4-BE49-F238E27FC236}">
                <a16:creationId xmlns:a16="http://schemas.microsoft.com/office/drawing/2014/main" id="{8B019B16-556B-4BEA-B829-BF210CAE5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>
            <a:extLst>
              <a:ext uri="{FF2B5EF4-FFF2-40B4-BE49-F238E27FC236}">
                <a16:creationId xmlns:a16="http://schemas.microsoft.com/office/drawing/2014/main" id="{C8A2A787-65B0-4C44-B3CB-0BF3E8CFC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0E032-58F6-47C4-8D92-30F3ED5FE22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8999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3">
            <a:extLst>
              <a:ext uri="{FF2B5EF4-FFF2-40B4-BE49-F238E27FC236}">
                <a16:creationId xmlns:a16="http://schemas.microsoft.com/office/drawing/2014/main" id="{297E2F91-CD28-4466-979E-490980E8A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B3636-8FCB-4BF4-9DE7-F923C19ABF9A}" type="datetime1">
              <a:rPr lang="pt-BR" smtClean="0"/>
              <a:t>06/12/2019</a:t>
            </a:fld>
            <a:endParaRPr lang="pt-BR"/>
          </a:p>
        </p:txBody>
      </p:sp>
      <p:sp>
        <p:nvSpPr>
          <p:cNvPr id="6" name="Espaço Reservado para Rodapé 4">
            <a:extLst>
              <a:ext uri="{FF2B5EF4-FFF2-40B4-BE49-F238E27FC236}">
                <a16:creationId xmlns:a16="http://schemas.microsoft.com/office/drawing/2014/main" id="{BD07191C-8FEA-40F1-9938-E38449DDA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>
            <a:extLst>
              <a:ext uri="{FF2B5EF4-FFF2-40B4-BE49-F238E27FC236}">
                <a16:creationId xmlns:a16="http://schemas.microsoft.com/office/drawing/2014/main" id="{34EB360E-7E8F-4EC5-A348-34B7548FC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50E52-08FB-486C-BF75-534B963DF64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24832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>
            <a:extLst>
              <a:ext uri="{FF2B5EF4-FFF2-40B4-BE49-F238E27FC236}">
                <a16:creationId xmlns:a16="http://schemas.microsoft.com/office/drawing/2014/main" id="{B4E98B74-9799-46A7-A1BD-FDD895F5F45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 estilo do título mestre</a:t>
            </a:r>
          </a:p>
        </p:txBody>
      </p:sp>
      <p:sp>
        <p:nvSpPr>
          <p:cNvPr id="1027" name="Espaço Reservado para Texto 2">
            <a:extLst>
              <a:ext uri="{FF2B5EF4-FFF2-40B4-BE49-F238E27FC236}">
                <a16:creationId xmlns:a16="http://schemas.microsoft.com/office/drawing/2014/main" id="{4203F4CF-9FCE-428D-BC70-FFF52FAB9C5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os estilos do texto mestre</a:t>
            </a:r>
          </a:p>
          <a:p>
            <a:pPr lvl="1"/>
            <a:r>
              <a:rPr lang="pt-BR" altLang="pt-BR"/>
              <a:t>Segundo nível</a:t>
            </a:r>
          </a:p>
          <a:p>
            <a:pPr lvl="2"/>
            <a:r>
              <a:rPr lang="pt-BR" altLang="pt-BR"/>
              <a:t>Terceiro nível</a:t>
            </a:r>
          </a:p>
          <a:p>
            <a:pPr lvl="3"/>
            <a:r>
              <a:rPr lang="pt-BR" altLang="pt-BR"/>
              <a:t>Quarto nível</a:t>
            </a:r>
          </a:p>
          <a:p>
            <a:pPr lvl="4"/>
            <a:r>
              <a:rPr lang="pt-BR" alt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99E110-59A5-4E84-96B2-44ED513211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22803D-A80C-46A3-8D55-8981BA53D35A}" type="datetime1">
              <a:rPr lang="pt-BR" smtClean="0"/>
              <a:t>06/12/2019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83742F1-EA8C-4E69-9A88-19C11CAEFC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7055F5F-9CEE-4968-9696-32C8E135E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F0A9AFC-3984-4B5D-97BF-38FCF88CCF4E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  <p:sldLayoutId id="2147483662" r:id="rId13"/>
    <p:sldLayoutId id="2147483664" r:id="rId14"/>
    <p:sldLayoutId id="2147483665" r:id="rId15"/>
    <p:sldLayoutId id="2147483668" r:id="rId16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sebrae.com.br/empresaintegra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ubtítulo 2">
            <a:extLst>
              <a:ext uri="{FF2B5EF4-FFF2-40B4-BE49-F238E27FC236}">
                <a16:creationId xmlns:a16="http://schemas.microsoft.com/office/drawing/2014/main" id="{1A04EC54-4683-4897-AFFE-323EF7037D7F}"/>
              </a:ext>
            </a:extLst>
          </p:cNvPr>
          <p:cNvSpPr txBox="1">
            <a:spLocks/>
          </p:cNvSpPr>
          <p:nvPr/>
        </p:nvSpPr>
        <p:spPr bwMode="auto">
          <a:xfrm>
            <a:off x="0" y="4221088"/>
            <a:ext cx="5076055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pt-BR" altLang="pt-BR" sz="3200" i="1" dirty="0"/>
              <a:t> </a:t>
            </a:r>
            <a:r>
              <a:rPr lang="pt-BR" altLang="pt-BR" sz="2400" b="1" i="1" dirty="0"/>
              <a:t>Edgard Augusto de Oliveira</a:t>
            </a:r>
          </a:p>
          <a:p>
            <a:pPr algn="ctr">
              <a:spcBef>
                <a:spcPct val="20000"/>
              </a:spcBef>
            </a:pPr>
            <a:r>
              <a:rPr lang="pt-BR" altLang="pt-BR" sz="2400" b="1" i="1" dirty="0"/>
              <a:t>  </a:t>
            </a:r>
            <a:r>
              <a:rPr lang="pt-BR" altLang="pt-BR" b="1" i="1" dirty="0"/>
              <a:t>Auditor Federal de Finanças e Controle</a:t>
            </a:r>
          </a:p>
          <a:p>
            <a:pPr algn="ctr">
              <a:spcBef>
                <a:spcPct val="20000"/>
              </a:spcBef>
            </a:pPr>
            <a:r>
              <a:rPr lang="pt-BR" altLang="pt-BR" b="1" i="1" dirty="0"/>
              <a:t>Controladoria Geral da União</a:t>
            </a:r>
            <a:endParaRPr lang="pt-BR" altLang="pt-BR" i="1" dirty="0"/>
          </a:p>
          <a:p>
            <a:pPr algn="ctr">
              <a:spcBef>
                <a:spcPct val="20000"/>
              </a:spcBef>
            </a:pPr>
            <a:endParaRPr lang="pt-BR" altLang="pt-BR" sz="2400" i="1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294967295"/>
          </p:nvPr>
        </p:nvSpPr>
        <p:spPr>
          <a:xfrm>
            <a:off x="8532813" y="6381750"/>
            <a:ext cx="611187" cy="365125"/>
          </a:xfrm>
        </p:spPr>
        <p:txBody>
          <a:bodyPr/>
          <a:lstStyle/>
          <a:p>
            <a:fld id="{6449195D-93B9-4683-A259-9E877329849D}" type="slidenum">
              <a:rPr lang="pt-BR" altLang="pt-BR" smtClean="0">
                <a:solidFill>
                  <a:schemeClr val="tx1"/>
                </a:solidFill>
              </a:rPr>
              <a:pPr/>
              <a:t>1</a:t>
            </a:fld>
            <a:endParaRPr lang="pt-BR" altLang="pt-BR">
              <a:solidFill>
                <a:schemeClr val="tx1"/>
              </a:solidFill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B97BCFEB-0412-43D5-8876-63E53AA07545}"/>
              </a:ext>
            </a:extLst>
          </p:cNvPr>
          <p:cNvSpPr/>
          <p:nvPr/>
        </p:nvSpPr>
        <p:spPr>
          <a:xfrm>
            <a:off x="4103439" y="111125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2"/>
                </a:solidFill>
              </a:rPr>
              <a:t>“Integridade e Governança Corporativa para Pequenos Negócios”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/>
          </p:cNvPr>
          <p:cNvSpPr/>
          <p:nvPr/>
        </p:nvSpPr>
        <p:spPr>
          <a:xfrm>
            <a:off x="225837" y="260648"/>
            <a:ext cx="6746585" cy="79644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3D13CBB-D61F-46C4-BC6A-17E394D9CE48}"/>
              </a:ext>
            </a:extLst>
          </p:cNvPr>
          <p:cNvSpPr txBox="1"/>
          <p:nvPr/>
        </p:nvSpPr>
        <p:spPr>
          <a:xfrm>
            <a:off x="301548" y="356039"/>
            <a:ext cx="6595163" cy="9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28" dirty="0">
                <a:solidFill>
                  <a:schemeClr val="bg1"/>
                </a:solidFill>
                <a:latin typeface="Calibri" panose="020F0502020204030204" pitchFamily="34" charset="0"/>
              </a:rPr>
              <a:t>Lei nº 12.846 – Lei Anticorrupção</a:t>
            </a:r>
          </a:p>
          <a:p>
            <a:endParaRPr lang="pt-BR" dirty="0"/>
          </a:p>
        </p:txBody>
      </p:sp>
      <p:grpSp>
        <p:nvGrpSpPr>
          <p:cNvPr id="2" name="Agrupar 1"/>
          <p:cNvGrpSpPr/>
          <p:nvPr/>
        </p:nvGrpSpPr>
        <p:grpSpPr>
          <a:xfrm>
            <a:off x="215634" y="2244893"/>
            <a:ext cx="3552037" cy="3232690"/>
            <a:chOff x="305866" y="3272778"/>
            <a:chExt cx="3915874" cy="3563816"/>
          </a:xfrm>
        </p:grpSpPr>
        <p:sp>
          <p:nvSpPr>
            <p:cNvPr id="12" name="Elipse 11"/>
            <p:cNvSpPr/>
            <p:nvPr/>
          </p:nvSpPr>
          <p:spPr>
            <a:xfrm>
              <a:off x="354897" y="3272778"/>
              <a:ext cx="3763108" cy="3563816"/>
            </a:xfrm>
            <a:prstGeom prst="ellipse">
              <a:avLst/>
            </a:prstGeom>
            <a:solidFill>
              <a:schemeClr val="tx2"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1"/>
                </a:solidFill>
              </a:endParaRPr>
            </a:p>
          </p:txBody>
        </p:sp>
        <p:sp>
          <p:nvSpPr>
            <p:cNvPr id="13" name="CaixaDeTexto 12">
              <a:extLst/>
            </p:cNvPr>
            <p:cNvSpPr txBox="1"/>
            <p:nvPr/>
          </p:nvSpPr>
          <p:spPr>
            <a:xfrm>
              <a:off x="305866" y="3831274"/>
              <a:ext cx="3915874" cy="2484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082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Mudanças </a:t>
              </a:r>
            </a:p>
            <a:p>
              <a:pPr algn="ctr"/>
              <a:r>
                <a:rPr lang="pt-BR" sz="4082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no ambiente empresarial</a:t>
              </a:r>
            </a:p>
            <a:p>
              <a:endParaRPr lang="pt-BR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A4686F42-0F4A-4A2F-A1E7-78A75E350126}"/>
              </a:ext>
            </a:extLst>
          </p:cNvPr>
          <p:cNvGraphicFramePr/>
          <p:nvPr>
            <p:extLst/>
          </p:nvPr>
        </p:nvGraphicFramePr>
        <p:xfrm>
          <a:off x="3851920" y="1844824"/>
          <a:ext cx="4968552" cy="3648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8541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148A701-475D-4845-8EDC-68B3A9F06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E148A701-475D-4845-8EDC-68B3A9F060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8898A6F-682F-403C-BBA5-66B061FC1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graphicEl>
                                              <a:dgm id="{C8898A6F-682F-403C-BBA5-66B061FC11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CB985F9-3189-4A0B-8F3A-1B329D9EBE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dgm id="{DCB985F9-3189-4A0B-8F3A-1B329D9EBE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96CD867-EA42-4AA4-BDED-DC3CA55814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graphicEl>
                                              <a:dgm id="{B96CD867-EA42-4AA4-BDED-DC3CA55814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lvl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>
            <a:extLst>
              <a:ext uri="{FF2B5EF4-FFF2-40B4-BE49-F238E27FC236}">
                <a16:creationId xmlns:a16="http://schemas.microsoft.com/office/drawing/2014/main" id="{7445A8C3-B895-46D2-B6EC-15D4B92EE61C}"/>
              </a:ext>
            </a:extLst>
          </p:cNvPr>
          <p:cNvSpPr/>
          <p:nvPr/>
        </p:nvSpPr>
        <p:spPr>
          <a:xfrm>
            <a:off x="572459" y="1314417"/>
            <a:ext cx="2286000" cy="1512888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1"/>
                </a:solidFill>
                <a:ea typeface="Calibri" charset="0"/>
                <a:cs typeface="Calibri" charset="0"/>
              </a:rPr>
              <a:t>Gravidade</a:t>
            </a:r>
            <a:r>
              <a:rPr lang="pt-BR" sz="2400" dirty="0">
                <a:solidFill>
                  <a:schemeClr val="tx1"/>
                </a:solidFill>
                <a:ea typeface="Calibri" charset="0"/>
                <a:cs typeface="Calibri" charset="0"/>
              </a:rPr>
              <a:t> da infração</a:t>
            </a: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221F1C5B-52AC-42E1-9EED-B8A7C55D9E34}"/>
              </a:ext>
            </a:extLst>
          </p:cNvPr>
          <p:cNvSpPr/>
          <p:nvPr/>
        </p:nvSpPr>
        <p:spPr>
          <a:xfrm>
            <a:off x="3136271" y="1206467"/>
            <a:ext cx="2652713" cy="1620838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1"/>
                </a:solidFill>
                <a:ea typeface="Calibri" charset="0"/>
                <a:cs typeface="Calibri" charset="0"/>
              </a:rPr>
              <a:t>Vantagem </a:t>
            </a:r>
            <a:r>
              <a:rPr lang="pt-BR" sz="2400" dirty="0">
                <a:solidFill>
                  <a:schemeClr val="tx1"/>
                </a:solidFill>
                <a:ea typeface="Calibri" charset="0"/>
                <a:cs typeface="Calibri" charset="0"/>
              </a:rPr>
              <a:t>auferida e </a:t>
            </a:r>
            <a:r>
              <a:rPr lang="pt-BR" sz="2400" b="1" dirty="0">
                <a:solidFill>
                  <a:schemeClr val="tx1"/>
                </a:solidFill>
                <a:ea typeface="Calibri" charset="0"/>
                <a:cs typeface="Calibri" charset="0"/>
              </a:rPr>
              <a:t>lesão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5F0CF2CA-8A0B-4FE7-8BBA-98D221586CB3}"/>
              </a:ext>
            </a:extLst>
          </p:cNvPr>
          <p:cNvSpPr/>
          <p:nvPr/>
        </p:nvSpPr>
        <p:spPr>
          <a:xfrm>
            <a:off x="7309" y="3057492"/>
            <a:ext cx="2417762" cy="1620838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1"/>
                </a:solidFill>
                <a:ea typeface="Calibri" charset="0"/>
                <a:cs typeface="Calibri" charset="0"/>
              </a:rPr>
              <a:t>Situação econômica </a:t>
            </a:r>
            <a:r>
              <a:rPr lang="pt-BR" sz="2400" dirty="0">
                <a:solidFill>
                  <a:schemeClr val="tx1"/>
                </a:solidFill>
                <a:ea typeface="Calibri" charset="0"/>
                <a:cs typeface="Calibri" charset="0"/>
              </a:rPr>
              <a:t>do infrator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8EA47030-AE7F-4664-A9E5-FE0C67790E56}"/>
              </a:ext>
            </a:extLst>
          </p:cNvPr>
          <p:cNvSpPr/>
          <p:nvPr/>
        </p:nvSpPr>
        <p:spPr>
          <a:xfrm>
            <a:off x="3612521" y="2933667"/>
            <a:ext cx="2717800" cy="1728788"/>
          </a:xfrm>
          <a:prstGeom prst="ellipse">
            <a:avLst/>
          </a:prstGeom>
          <a:solidFill>
            <a:schemeClr val="tx2">
              <a:alpha val="50196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1"/>
                </a:solidFill>
                <a:ea typeface="Calibri" charset="0"/>
                <a:cs typeface="Calibri" charset="0"/>
              </a:rPr>
              <a:t>Cooperação</a:t>
            </a:r>
            <a:r>
              <a:rPr lang="pt-BR" sz="2400" dirty="0">
                <a:solidFill>
                  <a:schemeClr val="tx1"/>
                </a:solidFill>
                <a:ea typeface="Calibri" charset="0"/>
                <a:cs typeface="Calibri" charset="0"/>
              </a:rPr>
              <a:t> </a:t>
            </a:r>
            <a:r>
              <a:rPr lang="pt-BR" sz="2400" b="1" dirty="0">
                <a:solidFill>
                  <a:schemeClr val="tx1"/>
                </a:solidFill>
                <a:ea typeface="Calibri" charset="0"/>
                <a:cs typeface="Calibri" charset="0"/>
              </a:rPr>
              <a:t>na apuração </a:t>
            </a:r>
            <a:r>
              <a:rPr lang="pt-BR" sz="2400" dirty="0">
                <a:solidFill>
                  <a:schemeClr val="tx1"/>
                </a:solidFill>
                <a:ea typeface="Calibri" charset="0"/>
                <a:cs typeface="Calibri" charset="0"/>
              </a:rPr>
              <a:t>das infrações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153CFAE-1410-40F2-A141-1374BE911BC3}"/>
              </a:ext>
            </a:extLst>
          </p:cNvPr>
          <p:cNvSpPr/>
          <p:nvPr/>
        </p:nvSpPr>
        <p:spPr>
          <a:xfrm>
            <a:off x="5989009" y="3867117"/>
            <a:ext cx="2773362" cy="1946275"/>
          </a:xfrm>
          <a:prstGeom prst="ellipse">
            <a:avLst/>
          </a:prstGeom>
          <a:solidFill>
            <a:schemeClr val="tx2">
              <a:alpha val="50196"/>
            </a:schemeClr>
          </a:solidFill>
          <a:ln w="76200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>
                <a:solidFill>
                  <a:schemeClr val="tx1"/>
                </a:solidFill>
                <a:ea typeface="Calibri" charset="0"/>
                <a:cs typeface="Calibri" charset="0"/>
              </a:rPr>
              <a:t>Existência de </a:t>
            </a:r>
            <a:r>
              <a:rPr lang="pt-BR" sz="2400" b="1" dirty="0">
                <a:solidFill>
                  <a:schemeClr val="tx1"/>
                </a:solidFill>
                <a:ea typeface="Calibri" charset="0"/>
                <a:cs typeface="Calibri" charset="0"/>
              </a:rPr>
              <a:t>mecanismos de integridade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143B8E93-58A1-475F-9EAD-53D284DF914F}"/>
              </a:ext>
            </a:extLst>
          </p:cNvPr>
          <p:cNvSpPr/>
          <p:nvPr/>
        </p:nvSpPr>
        <p:spPr>
          <a:xfrm>
            <a:off x="1755146" y="4310030"/>
            <a:ext cx="2589213" cy="1619250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1"/>
                </a:solidFill>
                <a:ea typeface="Calibri" charset="0"/>
                <a:cs typeface="Calibri" charset="0"/>
              </a:rPr>
              <a:t>Contratos </a:t>
            </a:r>
            <a:r>
              <a:rPr lang="pt-BR" sz="2400" dirty="0">
                <a:solidFill>
                  <a:schemeClr val="tx1"/>
                </a:solidFill>
                <a:ea typeface="Calibri" charset="0"/>
                <a:cs typeface="Calibri" charset="0"/>
              </a:rPr>
              <a:t>com setor público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49BBEBAD-347E-4CF5-9B7C-A07E0CF8BD79}"/>
              </a:ext>
            </a:extLst>
          </p:cNvPr>
          <p:cNvSpPr/>
          <p:nvPr/>
        </p:nvSpPr>
        <p:spPr>
          <a:xfrm>
            <a:off x="6271584" y="1314417"/>
            <a:ext cx="2490787" cy="1620838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tx1"/>
                </a:solidFill>
                <a:ea typeface="Calibri" charset="0"/>
                <a:cs typeface="Calibri" charset="0"/>
              </a:rPr>
              <a:t>Consumação </a:t>
            </a:r>
            <a:r>
              <a:rPr lang="pt-BR" sz="2400" dirty="0">
                <a:solidFill>
                  <a:schemeClr val="tx1"/>
                </a:solidFill>
                <a:ea typeface="Calibri" charset="0"/>
                <a:cs typeface="Calibri" charset="0"/>
              </a:rPr>
              <a:t>ou não do ato</a:t>
            </a:r>
          </a:p>
        </p:txBody>
      </p:sp>
      <p:sp>
        <p:nvSpPr>
          <p:cNvPr id="17417" name="CaixaDeTexto 8">
            <a:extLst>
              <a:ext uri="{FF2B5EF4-FFF2-40B4-BE49-F238E27FC236}">
                <a16:creationId xmlns:a16="http://schemas.microsoft.com/office/drawing/2014/main" id="{DB945EAE-C1BC-460E-A880-910BF2331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775" y="189931"/>
            <a:ext cx="9023225" cy="523220"/>
          </a:xfrm>
          <a:prstGeom prst="rect">
            <a:avLst/>
          </a:prstGeom>
          <a:solidFill>
            <a:srgbClr val="CC3300">
              <a:alpha val="50196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pt-BR" altLang="pt-BR" sz="2800" b="1" dirty="0"/>
              <a:t>CRITÉRIOS PARA A APLICAÇÃO DE SANÇÕES E ATENUANTES</a:t>
            </a:r>
          </a:p>
        </p:txBody>
      </p:sp>
    </p:spTree>
    <p:extLst>
      <p:ext uri="{BB962C8B-B14F-4D97-AF65-F5344CB8AC3E}">
        <p14:creationId xmlns:p14="http://schemas.microsoft.com/office/powerpoint/2010/main" val="322832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254000" y="1176338"/>
            <a:ext cx="8420100" cy="25479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200">
                <a:latin typeface="+mj-lt"/>
                <a:ea typeface="+mj-ea"/>
                <a:cs typeface="+mj-cs"/>
              </a:rPr>
              <a:t>Em geral, integridade é definida como a </a:t>
            </a:r>
            <a:r>
              <a:rPr lang="pt-BR" sz="3200" b="1" i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qualidade daquele que se comporta de maneira correta</a:t>
            </a:r>
            <a:r>
              <a:rPr lang="pt-BR" sz="3200">
                <a:latin typeface="+mj-lt"/>
                <a:ea typeface="+mj-ea"/>
                <a:cs typeface="+mj-cs"/>
              </a:rPr>
              <a:t>, honesta e contrária à corrupção.</a:t>
            </a:r>
            <a:endParaRPr lang="pt-BR" sz="3200" dirty="0">
              <a:latin typeface="+mj-lt"/>
              <a:ea typeface="+mj-ea"/>
              <a:cs typeface="+mj-cs"/>
            </a:endParaRPr>
          </a:p>
        </p:txBody>
      </p:sp>
      <p:pic>
        <p:nvPicPr>
          <p:cNvPr id="11267" name="Picture 4" descr="Resultado de imagem para imagens de honestida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75" y="3030538"/>
            <a:ext cx="3098800" cy="228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290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263525" y="552450"/>
            <a:ext cx="8410575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Ter integridade na empresa é:</a:t>
            </a:r>
            <a:endParaRPr lang="pt-BR" sz="36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Conteúdo 7"/>
          <p:cNvSpPr txBox="1">
            <a:spLocks/>
          </p:cNvSpPr>
          <p:nvPr/>
        </p:nvSpPr>
        <p:spPr bwMode="auto">
          <a:xfrm>
            <a:off x="263525" y="1766888"/>
            <a:ext cx="8915400" cy="363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pt-BR" sz="2800">
                <a:latin typeface="Calibri" panose="020F0502020204030204" pitchFamily="34" charset="0"/>
              </a:rPr>
              <a:t>Respeitar o parceiro de negócio;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pt-BR" sz="2800">
                <a:latin typeface="Calibri" panose="020F0502020204030204" pitchFamily="34" charset="0"/>
              </a:rPr>
              <a:t>Tratar bem e os funcionários;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pt-BR" sz="2800">
                <a:latin typeface="Calibri" panose="020F0502020204030204" pitchFamily="34" charset="0"/>
              </a:rPr>
              <a:t>Honrar os contratos os acordos;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pt-BR" sz="2800">
                <a:latin typeface="Calibri" panose="020F0502020204030204" pitchFamily="34" charset="0"/>
              </a:rPr>
              <a:t>Respeitar as leis;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pt-BR" sz="2800">
                <a:latin typeface="Calibri" panose="020F0502020204030204" pitchFamily="34" charset="0"/>
              </a:rPr>
              <a:t>Não enganar clientes ou fornecedores;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pt-BR" sz="2800">
                <a:latin typeface="Calibri" panose="020F0502020204030204" pitchFamily="34" charset="0"/>
              </a:rPr>
              <a:t>Não cometer infrações e evitar que elas aconteçam. </a:t>
            </a:r>
          </a:p>
        </p:txBody>
      </p:sp>
      <p:pic>
        <p:nvPicPr>
          <p:cNvPr id="4" name="Picture 5" descr="Resultado de imagem para imagens de comportamento íntegro nas empres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88" y="1695450"/>
            <a:ext cx="25241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494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693738" y="319088"/>
            <a:ext cx="741045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10 dicas para proteger sua empresa contra a corrupção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038" y="2608263"/>
            <a:ext cx="1262062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ço Reservado para Conteúdo 2"/>
          <p:cNvSpPr txBox="1">
            <a:spLocks/>
          </p:cNvSpPr>
          <p:nvPr/>
        </p:nvSpPr>
        <p:spPr bwMode="auto">
          <a:xfrm>
            <a:off x="304800" y="2032000"/>
            <a:ext cx="8915400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lang="pt-BR" sz="2800">
                <a:latin typeface="Calibri" panose="020F0502020204030204" pitchFamily="34" charset="0"/>
              </a:rPr>
              <a:t>Assuma o compromisso de lutar contra a corrupção;</a:t>
            </a:r>
          </a:p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lang="pt-BR" sz="2800">
                <a:latin typeface="Calibri" panose="020F0502020204030204" pitchFamily="34" charset="0"/>
              </a:rPr>
              <a:t>Conheça bem a sua empresa;</a:t>
            </a:r>
          </a:p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lang="pt-BR" sz="2800">
                <a:latin typeface="Calibri" panose="020F0502020204030204" pitchFamily="34" charset="0"/>
              </a:rPr>
              <a:t>Tenha um código de ética;</a:t>
            </a:r>
          </a:p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lang="pt-BR" sz="2800">
                <a:latin typeface="Calibri" panose="020F0502020204030204" pitchFamily="34" charset="0"/>
              </a:rPr>
              <a:t>Promova Cursos e treinamentos; </a:t>
            </a:r>
          </a:p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lang="pt-BR" sz="2800">
                <a:latin typeface="Calibri" panose="020F0502020204030204" pitchFamily="34" charset="0"/>
              </a:rPr>
              <a:t>Certifique-se de ter registros contábeis confiáveis e feitos de forma correta;</a:t>
            </a:r>
          </a:p>
        </p:txBody>
      </p:sp>
    </p:spTree>
    <p:extLst>
      <p:ext uri="{BB962C8B-B14F-4D97-AF65-F5344CB8AC3E}">
        <p14:creationId xmlns:p14="http://schemas.microsoft.com/office/powerpoint/2010/main" val="30879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954088" y="344488"/>
            <a:ext cx="7192962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10 dicas para proteger sua empresa contra a corrupção 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 bwMode="auto">
          <a:xfrm>
            <a:off x="254000" y="2286000"/>
            <a:ext cx="89154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AutoNum type="arabicPeriod" startAt="6"/>
            </a:pPr>
            <a:r>
              <a:rPr lang="pt-BR" sz="2800" dirty="0">
                <a:latin typeface="Calibri" panose="020F0502020204030204" pitchFamily="34" charset="0"/>
              </a:rPr>
              <a:t>Aplique as regras do jogo;</a:t>
            </a:r>
          </a:p>
          <a:p>
            <a:pPr eaLnBrk="1" hangingPunct="1">
              <a:spcBef>
                <a:spcPct val="20000"/>
              </a:spcBef>
              <a:buFontTx/>
              <a:buAutoNum type="arabicPeriod" startAt="6"/>
            </a:pPr>
            <a:r>
              <a:rPr lang="pt-BR" sz="2800" dirty="0">
                <a:latin typeface="Calibri" panose="020F0502020204030204" pitchFamily="34" charset="0"/>
              </a:rPr>
              <a:t>Crie mecanismos de controle; </a:t>
            </a:r>
          </a:p>
          <a:p>
            <a:pPr eaLnBrk="1" hangingPunct="1">
              <a:spcBef>
                <a:spcPct val="20000"/>
              </a:spcBef>
              <a:buFontTx/>
              <a:buAutoNum type="arabicPeriod" startAt="6"/>
            </a:pPr>
            <a:r>
              <a:rPr lang="pt-BR" sz="2800" dirty="0">
                <a:latin typeface="Calibri" panose="020F0502020204030204" pitchFamily="34" charset="0"/>
              </a:rPr>
              <a:t>Respeite as regras de processos licitatórios;</a:t>
            </a:r>
          </a:p>
          <a:p>
            <a:pPr eaLnBrk="1" hangingPunct="1">
              <a:spcBef>
                <a:spcPct val="20000"/>
              </a:spcBef>
              <a:buFontTx/>
              <a:buAutoNum type="arabicPeriod" startAt="6"/>
            </a:pPr>
            <a:r>
              <a:rPr lang="pt-BR" sz="2800" dirty="0">
                <a:latin typeface="Calibri" panose="020F0502020204030204" pitchFamily="34" charset="0"/>
              </a:rPr>
              <a:t>Pare e corrija tudo que estiver errado;</a:t>
            </a:r>
          </a:p>
          <a:p>
            <a:pPr eaLnBrk="1" hangingPunct="1">
              <a:spcBef>
                <a:spcPct val="20000"/>
              </a:spcBef>
              <a:buFontTx/>
              <a:buAutoNum type="arabicPeriod" startAt="6"/>
            </a:pPr>
            <a:r>
              <a:rPr lang="pt-BR" sz="2800" dirty="0">
                <a:latin typeface="Calibri" panose="020F0502020204030204" pitchFamily="34" charset="0"/>
              </a:rPr>
              <a:t>Mantenha-se atualizado</a:t>
            </a:r>
          </a:p>
          <a:p>
            <a:pPr algn="ctr" eaLnBrk="1" hangingPunct="1">
              <a:spcBef>
                <a:spcPct val="20000"/>
              </a:spcBef>
            </a:pPr>
            <a:r>
              <a:rPr lang="pt-BR" sz="3200" dirty="0">
                <a:latin typeface="Calibri" panose="020F0502020204030204" pitchFamily="34" charset="0"/>
                <a:hlinkClick r:id="rId2"/>
              </a:rPr>
              <a:t>http://www.sebrae.com.br/empresaintegra</a:t>
            </a:r>
            <a:r>
              <a:rPr lang="pt-BR" sz="3200" dirty="0">
                <a:latin typeface="Calibri" panose="020F0502020204030204" pitchFamily="34" charset="0"/>
              </a:rPr>
              <a:t> 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t-BR" sz="32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pt-BR" sz="32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t-BR" sz="32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t-BR" sz="3200" dirty="0">
              <a:latin typeface="Calibri" panose="020F0502020204030204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963" y="1784350"/>
            <a:ext cx="2679700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534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91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412816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ângulo 2"/>
          <p:cNvSpPr/>
          <p:nvPr/>
        </p:nvSpPr>
        <p:spPr>
          <a:xfrm>
            <a:off x="179388" y="476250"/>
            <a:ext cx="8767762" cy="57626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dirty="0">
                <a:solidFill>
                  <a:schemeClr val="tx1"/>
                </a:solidFill>
              </a:rPr>
              <a:t>Revista PEGN</a:t>
            </a:r>
            <a:endParaRPr lang="pt-BR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420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CaixaDeTexto 7">
            <a:extLst>
              <a:ext uri="{FF2B5EF4-FFF2-40B4-BE49-F238E27FC236}">
                <a16:creationId xmlns:a16="http://schemas.microsoft.com/office/drawing/2014/main" id="{C7DAF623-3DA1-49A0-89FC-259687398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856" y="3450998"/>
            <a:ext cx="777686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pt-BR" altLang="pt-BR" sz="4800" dirty="0">
                <a:solidFill>
                  <a:schemeClr val="accent5">
                    <a:lumMod val="50000"/>
                  </a:schemeClr>
                </a:solidFill>
                <a:latin typeface="Forte" panose="03060902040502070203" pitchFamily="66" charset="0"/>
              </a:rPr>
              <a:t>Seja a mudança que você deseja ver no mundo!</a:t>
            </a:r>
            <a:r>
              <a:rPr lang="pt-BR" altLang="pt-BR" sz="2000" dirty="0">
                <a:solidFill>
                  <a:schemeClr val="accent5">
                    <a:lumMod val="50000"/>
                  </a:schemeClr>
                </a:solidFill>
              </a:rPr>
              <a:t>(Mahatma Gandhi)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0D0724B-45E3-4CC5-857F-374BFDB7DB91}"/>
              </a:ext>
            </a:extLst>
          </p:cNvPr>
          <p:cNvSpPr txBox="1">
            <a:spLocks/>
          </p:cNvSpPr>
          <p:nvPr/>
        </p:nvSpPr>
        <p:spPr bwMode="auto">
          <a:xfrm>
            <a:off x="827088" y="5229225"/>
            <a:ext cx="7772400" cy="1152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pt-BR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294967295"/>
          </p:nvPr>
        </p:nvSpPr>
        <p:spPr>
          <a:xfrm>
            <a:off x="8532813" y="6381750"/>
            <a:ext cx="611187" cy="365125"/>
          </a:xfrm>
        </p:spPr>
        <p:txBody>
          <a:bodyPr/>
          <a:lstStyle/>
          <a:p>
            <a:fld id="{6449195D-93B9-4683-A259-9E877329849D}" type="slidenum">
              <a:rPr lang="pt-BR" altLang="pt-BR" smtClean="0"/>
              <a:pPr/>
              <a:t>18</a:t>
            </a:fld>
            <a:endParaRPr lang="pt-BR" alt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352425"/>
            <a:ext cx="8837612" cy="586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22" t="28455"/>
          <a:stretch>
            <a:fillRect/>
          </a:stretch>
        </p:blipFill>
        <p:spPr bwMode="auto">
          <a:xfrm>
            <a:off x="4030663" y="2020888"/>
            <a:ext cx="4937125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7"/>
          <p:cNvSpPr/>
          <p:nvPr/>
        </p:nvSpPr>
        <p:spPr>
          <a:xfrm>
            <a:off x="306388" y="4691063"/>
            <a:ext cx="4456112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i="1" spc="40" dirty="0">
                <a:solidFill>
                  <a:srgbClr val="454647"/>
                </a:solidFill>
              </a:rPr>
              <a:t>MICRO E PEQUENAS</a:t>
            </a:r>
          </a:p>
        </p:txBody>
      </p:sp>
      <p:cxnSp>
        <p:nvCxnSpPr>
          <p:cNvPr id="5" name="Conector reto 4"/>
          <p:cNvCxnSpPr/>
          <p:nvPr/>
        </p:nvCxnSpPr>
        <p:spPr bwMode="auto">
          <a:xfrm>
            <a:off x="130175" y="5316538"/>
            <a:ext cx="5740400" cy="0"/>
          </a:xfrm>
          <a:prstGeom prst="line">
            <a:avLst/>
          </a:prstGeom>
          <a:ln w="19050">
            <a:solidFill>
              <a:srgbClr val="DECC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rredondar Retângulo em um Canto Diagonal 5"/>
          <p:cNvSpPr/>
          <p:nvPr/>
        </p:nvSpPr>
        <p:spPr bwMode="auto">
          <a:xfrm>
            <a:off x="5861050" y="5276850"/>
            <a:ext cx="92075" cy="80963"/>
          </a:xfrm>
          <a:prstGeom prst="round2DiagRect">
            <a:avLst>
              <a:gd name="adj1" fmla="val 23841"/>
              <a:gd name="adj2" fmla="val 0"/>
            </a:avLst>
          </a:prstGeom>
          <a:solidFill>
            <a:srgbClr val="DECC1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" name="Rectangle 7"/>
          <p:cNvSpPr/>
          <p:nvPr/>
        </p:nvSpPr>
        <p:spPr>
          <a:xfrm>
            <a:off x="306388" y="5316538"/>
            <a:ext cx="5703887" cy="5016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i="1" spc="40" dirty="0">
                <a:solidFill>
                  <a:srgbClr val="454647"/>
                </a:solidFill>
              </a:rPr>
              <a:t>NA ECONOMIA BRASILEIRA</a:t>
            </a:r>
          </a:p>
        </p:txBody>
      </p:sp>
      <p:sp>
        <p:nvSpPr>
          <p:cNvPr id="4104" name="CaixaDeTexto 8"/>
          <p:cNvSpPr txBox="1">
            <a:spLocks noChangeArrowheads="1"/>
          </p:cNvSpPr>
          <p:nvPr/>
        </p:nvSpPr>
        <p:spPr bwMode="auto">
          <a:xfrm>
            <a:off x="304800" y="3470275"/>
            <a:ext cx="2087563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5000"/>
              </a:lnSpc>
              <a:spcAft>
                <a:spcPts val="500"/>
              </a:spcAft>
            </a:pPr>
            <a:r>
              <a:rPr lang="pt-BR" sz="7200" b="1" i="1">
                <a:solidFill>
                  <a:srgbClr val="0064C7"/>
                </a:solidFill>
                <a:latin typeface="Calibri" panose="020F0502020204030204" pitchFamily="34" charset="0"/>
              </a:rPr>
              <a:t>95</a:t>
            </a:r>
            <a:r>
              <a:rPr lang="pt-BR" sz="5400" b="1" i="1">
                <a:solidFill>
                  <a:srgbClr val="0064C7"/>
                </a:solidFill>
                <a:latin typeface="Calibri" panose="020F0502020204030204" pitchFamily="34" charset="0"/>
              </a:rPr>
              <a:t>%</a:t>
            </a:r>
          </a:p>
        </p:txBody>
      </p:sp>
      <p:sp>
        <p:nvSpPr>
          <p:cNvPr id="4105" name="CaixaDeTexto 9"/>
          <p:cNvSpPr txBox="1">
            <a:spLocks noChangeArrowheads="1"/>
          </p:cNvSpPr>
          <p:nvPr/>
        </p:nvSpPr>
        <p:spPr bwMode="auto">
          <a:xfrm>
            <a:off x="2174875" y="3648075"/>
            <a:ext cx="2157413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5000"/>
              </a:lnSpc>
            </a:pPr>
            <a:r>
              <a:rPr lang="pt-BR" sz="2000" i="1">
                <a:solidFill>
                  <a:srgbClr val="0064C7"/>
                </a:solidFill>
                <a:latin typeface="Calibri" panose="020F0502020204030204" pitchFamily="34" charset="0"/>
              </a:rPr>
              <a:t>do total de</a:t>
            </a:r>
          </a:p>
          <a:p>
            <a:pPr eaLnBrk="1" hangingPunct="1">
              <a:lnSpc>
                <a:spcPct val="85000"/>
              </a:lnSpc>
            </a:pPr>
            <a:r>
              <a:rPr lang="pt-BR" sz="2000" i="1">
                <a:solidFill>
                  <a:srgbClr val="0064C7"/>
                </a:solidFill>
                <a:latin typeface="Calibri" panose="020F0502020204030204" pitchFamily="34" charset="0"/>
              </a:rPr>
              <a:t>empresas no País</a:t>
            </a:r>
          </a:p>
        </p:txBody>
      </p:sp>
      <p:pic>
        <p:nvPicPr>
          <p:cNvPr id="4106" name="Imagem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75"/>
          <a:stretch>
            <a:fillRect/>
          </a:stretch>
        </p:blipFill>
        <p:spPr bwMode="auto">
          <a:xfrm>
            <a:off x="8693150" y="352425"/>
            <a:ext cx="276225" cy="586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Imagem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t="88611" r="-5"/>
          <a:stretch>
            <a:fillRect/>
          </a:stretch>
        </p:blipFill>
        <p:spPr bwMode="auto">
          <a:xfrm>
            <a:off x="131763" y="5276850"/>
            <a:ext cx="88392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Imagem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18" r="48566" b="65498"/>
          <a:stretch>
            <a:fillRect/>
          </a:stretch>
        </p:blipFill>
        <p:spPr bwMode="auto">
          <a:xfrm>
            <a:off x="131763" y="1755775"/>
            <a:ext cx="471805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5967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2"/>
          <p:cNvSpPr txBox="1"/>
          <p:nvPr/>
        </p:nvSpPr>
        <p:spPr>
          <a:xfrm>
            <a:off x="107504" y="12292"/>
            <a:ext cx="4248472" cy="573391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r>
              <a:rPr lang="es-AR" sz="3200" dirty="0">
                <a:latin typeface="Arial" panose="020B0604020202020204" pitchFamily="34" charset="0"/>
                <a:cs typeface="Arial" panose="020B0604020202020204" pitchFamily="34" charset="0"/>
              </a:rPr>
              <a:t>O que é a </a:t>
            </a:r>
            <a:r>
              <a:rPr lang="es-AR" sz="3200" dirty="0" err="1">
                <a:latin typeface="Arial" panose="020B0604020202020204" pitchFamily="34" charset="0"/>
                <a:cs typeface="Arial" panose="020B0604020202020204" pitchFamily="34" charset="0"/>
              </a:rPr>
              <a:t>corrupção</a:t>
            </a:r>
            <a:r>
              <a:rPr lang="es-AR" sz="3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E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4273A842-8F40-4EEA-9DBA-E7F14B5CBC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4165293"/>
              </p:ext>
            </p:extLst>
          </p:nvPr>
        </p:nvGraphicFramePr>
        <p:xfrm>
          <a:off x="1" y="1196752"/>
          <a:ext cx="889981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E4040C54-5EDE-42F3-958C-2A7F321B694A}"/>
              </a:ext>
            </a:extLst>
          </p:cNvPr>
          <p:cNvSpPr txBox="1"/>
          <p:nvPr/>
        </p:nvSpPr>
        <p:spPr>
          <a:xfrm>
            <a:off x="76589" y="2992032"/>
            <a:ext cx="18002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b="1" dirty="0"/>
              <a:t>DESONESTO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02F476E5-55EC-4B40-B212-1F3DEA885907}"/>
              </a:ext>
            </a:extLst>
          </p:cNvPr>
          <p:cNvSpPr txBox="1"/>
          <p:nvPr/>
        </p:nvSpPr>
        <p:spPr>
          <a:xfrm>
            <a:off x="6875748" y="2911006"/>
            <a:ext cx="226825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b="1" dirty="0"/>
              <a:t>ABUSO DE PODER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6CCD3066-158A-443B-9B0F-642A92E9950C}"/>
              </a:ext>
            </a:extLst>
          </p:cNvPr>
          <p:cNvSpPr txBox="1"/>
          <p:nvPr/>
        </p:nvSpPr>
        <p:spPr>
          <a:xfrm>
            <a:off x="107504" y="5363924"/>
            <a:ext cx="259228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b="1" dirty="0"/>
              <a:t>BENEFÍCIO PRIVADO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602FF707-6E39-4EF8-8AA4-78320C07FB11}"/>
              </a:ext>
            </a:extLst>
          </p:cNvPr>
          <p:cNvSpPr txBox="1"/>
          <p:nvPr/>
        </p:nvSpPr>
        <p:spPr>
          <a:xfrm>
            <a:off x="6488643" y="5363924"/>
            <a:ext cx="262829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b="1" dirty="0"/>
              <a:t>OBTER VANTAGEM</a:t>
            </a:r>
          </a:p>
        </p:txBody>
      </p:sp>
    </p:spTree>
    <p:extLst>
      <p:ext uri="{BB962C8B-B14F-4D97-AF65-F5344CB8AC3E}">
        <p14:creationId xmlns:p14="http://schemas.microsoft.com/office/powerpoint/2010/main" val="27495575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C740ABB-8084-410E-919A-EACF178988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CC740ABB-8084-410E-919A-EACF178988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880D668-7894-4638-A693-0705708F70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3880D668-7894-4638-A693-0705708F70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80F941E-D225-4A23-BC10-A888D0D3B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980F941E-D225-4A23-BC10-A888D0D3B7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6F11559-7EDF-43EC-BD24-6013C9D30D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06F11559-7EDF-43EC-BD24-6013C9D30D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P spid="3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tângulo 95"/>
          <p:cNvSpPr/>
          <p:nvPr/>
        </p:nvSpPr>
        <p:spPr bwMode="auto">
          <a:xfrm>
            <a:off x="179514" y="1700808"/>
            <a:ext cx="8665246" cy="4881727"/>
          </a:xfrm>
          <a:prstGeom prst="rect">
            <a:avLst/>
          </a:prstGeom>
          <a:solidFill>
            <a:schemeClr val="tx2">
              <a:lumMod val="75000"/>
            </a:schemeClr>
          </a:solidFill>
          <a:ln w="3175" cap="flat" cmpd="sng" algn="ctr">
            <a:solidFill>
              <a:srgbClr val="FFFFF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65" tIns="40083" rIns="80165" bIns="40083"/>
          <a:lstStyle/>
          <a:p>
            <a:pPr defTabSz="39386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en-US" sz="1600" kern="0" dirty="0">
              <a:solidFill>
                <a:srgbClr val="FFFFFF"/>
              </a:solidFill>
              <a:latin typeface="Trebuchet MS" panose="020B0603020202020204" pitchFamily="34" charset="0"/>
              <a:cs typeface="Lucida Sans Unicode" charset="0"/>
            </a:endParaRPr>
          </a:p>
        </p:txBody>
      </p:sp>
      <p:sp>
        <p:nvSpPr>
          <p:cNvPr id="20" name="CuadroTexto 2"/>
          <p:cNvSpPr txBox="1"/>
          <p:nvPr/>
        </p:nvSpPr>
        <p:spPr>
          <a:xfrm>
            <a:off x="1352140" y="137287"/>
            <a:ext cx="6348806" cy="573391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Diferentes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tipos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corrupção</a:t>
            </a:r>
            <a:endParaRPr lang="es-E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hteck 56"/>
          <p:cNvSpPr/>
          <p:nvPr/>
        </p:nvSpPr>
        <p:spPr bwMode="gray">
          <a:xfrm>
            <a:off x="179513" y="776310"/>
            <a:ext cx="8793272" cy="527274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  <a:round/>
            <a:headEnd/>
            <a:tailEnd/>
          </a:ln>
          <a:extLst/>
        </p:spPr>
        <p:txBody>
          <a:bodyPr lIns="63122" tIns="63109" rIns="31561" bIns="63109" anchor="ctr"/>
          <a:lstStyle/>
          <a:p>
            <a:pPr algn="ctr" defTabSz="392811">
              <a:spcBef>
                <a:spcPts val="2630"/>
              </a:spcBef>
            </a:pPr>
            <a:r>
              <a:rPr lang="en-GB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Corrupção conforme a esfera de influência de uma empresa</a:t>
            </a:r>
          </a:p>
        </p:txBody>
      </p:sp>
      <p:grpSp>
        <p:nvGrpSpPr>
          <p:cNvPr id="108" name="Grupo 107"/>
          <p:cNvGrpSpPr/>
          <p:nvPr/>
        </p:nvGrpSpPr>
        <p:grpSpPr>
          <a:xfrm>
            <a:off x="2205757" y="2100590"/>
            <a:ext cx="4263307" cy="4380825"/>
            <a:chOff x="2578362" y="2316484"/>
            <a:chExt cx="4983480" cy="4831076"/>
          </a:xfrm>
        </p:grpSpPr>
        <p:sp>
          <p:nvSpPr>
            <p:cNvPr id="51" name="Ellipse 91"/>
            <p:cNvSpPr/>
            <p:nvPr/>
          </p:nvSpPr>
          <p:spPr bwMode="auto">
            <a:xfrm rot="5400000">
              <a:off x="2654564" y="2240282"/>
              <a:ext cx="4831076" cy="4983480"/>
            </a:xfrm>
            <a:prstGeom prst="ellipse">
              <a:avLst/>
            </a:prstGeom>
            <a:solidFill>
              <a:srgbClr val="FFFFFF">
                <a:lumMod val="85000"/>
                <a:alpha val="50000"/>
              </a:srgbClr>
            </a:solidFill>
            <a:ln w="25400" cap="flat" cmpd="sng" algn="ctr">
              <a:solidFill>
                <a:srgbClr val="FFFFFF">
                  <a:lumMod val="5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393869" hangingPunct="0">
                <a:lnSpc>
                  <a:spcPct val="93000"/>
                </a:lnSpc>
                <a:buClr>
                  <a:srgbClr val="000000"/>
                </a:buClr>
                <a:buSzPct val="100000"/>
                <a:defRPr/>
              </a:pPr>
              <a:endParaRPr lang="en-GB" sz="1600" kern="0" dirty="0">
                <a:solidFill>
                  <a:srgbClr val="FFFFFF"/>
                </a:solidFill>
                <a:latin typeface="Trebuchet MS" panose="020B0603020202020204" pitchFamily="34" charset="0"/>
                <a:cs typeface="Lucida Sans Unicode" charset="0"/>
              </a:endParaRPr>
            </a:p>
          </p:txBody>
        </p:sp>
        <p:sp>
          <p:nvSpPr>
            <p:cNvPr id="53" name="Textfeld 93"/>
            <p:cNvSpPr txBox="1"/>
            <p:nvPr/>
          </p:nvSpPr>
          <p:spPr bwMode="auto">
            <a:xfrm>
              <a:off x="3530536" y="6236499"/>
              <a:ext cx="2602205" cy="543055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lIns="0" rIns="0">
              <a:spAutoFit/>
            </a:bodyPr>
            <a:lstStyle/>
            <a:p>
              <a:pPr algn="ctr">
                <a:defRPr/>
              </a:pPr>
              <a:r>
                <a:rPr lang="en-GB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Partidos políticos, Fundações, </a:t>
              </a:r>
              <a:r>
                <a:rPr lang="en-GB" sz="13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sociedade</a:t>
              </a:r>
              <a:r>
                <a:rPr lang="en-GB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 civil</a:t>
              </a:r>
            </a:p>
          </p:txBody>
        </p:sp>
      </p:grpSp>
      <p:grpSp>
        <p:nvGrpSpPr>
          <p:cNvPr id="107" name="Grupo 106"/>
          <p:cNvGrpSpPr/>
          <p:nvPr/>
        </p:nvGrpSpPr>
        <p:grpSpPr>
          <a:xfrm>
            <a:off x="2753338" y="2249593"/>
            <a:ext cx="3473116" cy="3336572"/>
            <a:chOff x="3218442" y="2526521"/>
            <a:chExt cx="4059808" cy="3679498"/>
          </a:xfrm>
        </p:grpSpPr>
        <p:sp>
          <p:nvSpPr>
            <p:cNvPr id="58" name="Ellipse 85"/>
            <p:cNvSpPr/>
            <p:nvPr/>
          </p:nvSpPr>
          <p:spPr bwMode="auto">
            <a:xfrm rot="5400000">
              <a:off x="3408597" y="2336366"/>
              <a:ext cx="3679498" cy="4059808"/>
            </a:xfrm>
            <a:prstGeom prst="ellipse">
              <a:avLst/>
            </a:prstGeom>
            <a:solidFill>
              <a:srgbClr val="333399">
                <a:lumMod val="40000"/>
                <a:lumOff val="60000"/>
                <a:alpha val="75000"/>
              </a:srgbClr>
            </a:solidFill>
            <a:ln w="25400" cap="flat" cmpd="sng" algn="ctr">
              <a:solidFill>
                <a:srgbClr val="FFFFFF">
                  <a:lumMod val="5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393869" hangingPunct="0">
                <a:lnSpc>
                  <a:spcPct val="93000"/>
                </a:lnSpc>
                <a:buClr>
                  <a:srgbClr val="000000"/>
                </a:buClr>
                <a:buSzPct val="100000"/>
                <a:defRPr/>
              </a:pPr>
              <a:endParaRPr lang="en-GB" sz="1600" kern="0" dirty="0">
                <a:solidFill>
                  <a:srgbClr val="FFFFFF"/>
                </a:solidFill>
                <a:latin typeface="Trebuchet MS" panose="020B0603020202020204" pitchFamily="34" charset="0"/>
                <a:cs typeface="Lucida Sans Unicode" charset="0"/>
              </a:endParaRPr>
            </a:p>
          </p:txBody>
        </p:sp>
        <p:sp>
          <p:nvSpPr>
            <p:cNvPr id="60" name="Textfeld 87"/>
            <p:cNvSpPr txBox="1"/>
            <p:nvPr/>
          </p:nvSpPr>
          <p:spPr bwMode="auto">
            <a:xfrm>
              <a:off x="4010922" y="5489495"/>
              <a:ext cx="1579433" cy="32243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lIns="0" rIns="0">
              <a:spAutoFit/>
            </a:bodyPr>
            <a:lstStyle/>
            <a:p>
              <a:pPr algn="ctr">
                <a:defRPr/>
              </a:pPr>
              <a:r>
                <a:rPr lang="en-GB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Concorrentes</a:t>
              </a:r>
            </a:p>
          </p:txBody>
        </p:sp>
      </p:grpSp>
      <p:grpSp>
        <p:nvGrpSpPr>
          <p:cNvPr id="106" name="Grupo 105"/>
          <p:cNvGrpSpPr/>
          <p:nvPr/>
        </p:nvGrpSpPr>
        <p:grpSpPr>
          <a:xfrm>
            <a:off x="3431295" y="2424845"/>
            <a:ext cx="2593991" cy="2472710"/>
            <a:chOff x="4010922" y="2719785"/>
            <a:chExt cx="3032178" cy="2726850"/>
          </a:xfrm>
        </p:grpSpPr>
        <p:sp>
          <p:nvSpPr>
            <p:cNvPr id="65" name="Ellipse 79"/>
            <p:cNvSpPr/>
            <p:nvPr/>
          </p:nvSpPr>
          <p:spPr bwMode="auto">
            <a:xfrm rot="5400000">
              <a:off x="4163586" y="2567121"/>
              <a:ext cx="2726850" cy="3032178"/>
            </a:xfrm>
            <a:prstGeom prst="ellipse">
              <a:avLst/>
            </a:prstGeom>
            <a:solidFill>
              <a:srgbClr val="333399">
                <a:lumMod val="40000"/>
                <a:lumOff val="60000"/>
              </a:srgbClr>
            </a:solidFill>
            <a:ln w="25400" cap="flat" cmpd="sng" algn="ctr">
              <a:solidFill>
                <a:srgbClr val="FFFFFF">
                  <a:lumMod val="5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393869" hangingPunct="0">
                <a:lnSpc>
                  <a:spcPct val="93000"/>
                </a:lnSpc>
                <a:buClr>
                  <a:srgbClr val="000000"/>
                </a:buClr>
                <a:buSzPct val="100000"/>
                <a:defRPr/>
              </a:pPr>
              <a:endParaRPr lang="en-GB" sz="1600" kern="0" dirty="0">
                <a:solidFill>
                  <a:srgbClr val="FFFFFF"/>
                </a:solidFill>
                <a:latin typeface="Trebuchet MS" panose="020B0603020202020204" pitchFamily="34" charset="0"/>
                <a:cs typeface="Lucida Sans Unicode" charset="0"/>
              </a:endParaRPr>
            </a:p>
          </p:txBody>
        </p:sp>
        <p:sp>
          <p:nvSpPr>
            <p:cNvPr id="67" name="Textfeld 81"/>
            <p:cNvSpPr txBox="1"/>
            <p:nvPr/>
          </p:nvSpPr>
          <p:spPr bwMode="auto">
            <a:xfrm>
              <a:off x="4376682" y="4233872"/>
              <a:ext cx="2204987" cy="76367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lIns="0" rIns="0">
              <a:spAutoFit/>
            </a:bodyPr>
            <a:lstStyle/>
            <a:p>
              <a:pPr algn="ctr">
                <a:defRPr/>
              </a:pPr>
              <a:r>
                <a:rPr lang="en-GB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Fornecedores, clientes, </a:t>
              </a:r>
              <a:r>
                <a:rPr lang="en-GB" sz="13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provedores</a:t>
              </a:r>
              <a:r>
                <a:rPr lang="en-GB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 de </a:t>
              </a:r>
              <a:r>
                <a:rPr lang="en-GB" sz="13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serviços</a:t>
              </a:r>
              <a:r>
                <a:rPr lang="en-GB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, autoridades</a:t>
              </a:r>
            </a:p>
          </p:txBody>
        </p:sp>
      </p:grpSp>
      <p:grpSp>
        <p:nvGrpSpPr>
          <p:cNvPr id="105" name="Grupo 104"/>
          <p:cNvGrpSpPr/>
          <p:nvPr/>
        </p:nvGrpSpPr>
        <p:grpSpPr>
          <a:xfrm>
            <a:off x="4354390" y="2602471"/>
            <a:ext cx="1402191" cy="1248350"/>
            <a:chOff x="5089950" y="2869947"/>
            <a:chExt cx="1639054" cy="1376653"/>
          </a:xfrm>
        </p:grpSpPr>
        <p:sp>
          <p:nvSpPr>
            <p:cNvPr id="68" name="Ellipse 73"/>
            <p:cNvSpPr/>
            <p:nvPr/>
          </p:nvSpPr>
          <p:spPr bwMode="auto">
            <a:xfrm rot="5400000">
              <a:off x="5221150" y="2738747"/>
              <a:ext cx="1376653" cy="1639054"/>
            </a:xfrm>
            <a:prstGeom prst="ellipse">
              <a:avLst/>
            </a:prstGeom>
            <a:solidFill>
              <a:srgbClr val="333399">
                <a:lumMod val="60000"/>
                <a:lumOff val="40000"/>
              </a:srgbClr>
            </a:solidFill>
            <a:ln w="25400" cap="flat" cmpd="sng" algn="ctr">
              <a:solidFill>
                <a:srgbClr val="FFFFFF">
                  <a:lumMod val="5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pPr algn="ctr" defTabSz="393869" hangingPunct="0">
                <a:lnSpc>
                  <a:spcPct val="93000"/>
                </a:lnSpc>
                <a:buClr>
                  <a:srgbClr val="000000"/>
                </a:buClr>
                <a:buSzPct val="100000"/>
                <a:defRPr/>
              </a:pPr>
              <a:endParaRPr lang="en-GB" sz="900" kern="0" dirty="0">
                <a:solidFill>
                  <a:srgbClr val="FFFFFF"/>
                </a:solidFill>
                <a:latin typeface="Trebuchet MS" panose="020B0603020202020204" pitchFamily="34" charset="0"/>
                <a:cs typeface="Lucida Sans Unicode" charset="0"/>
              </a:endParaRPr>
            </a:p>
          </p:txBody>
        </p:sp>
        <p:sp>
          <p:nvSpPr>
            <p:cNvPr id="70" name="Textfeld 75"/>
            <p:cNvSpPr txBox="1"/>
            <p:nvPr/>
          </p:nvSpPr>
          <p:spPr>
            <a:xfrm>
              <a:off x="5166150" y="3170414"/>
              <a:ext cx="1534240" cy="78483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square" lIns="0" rIns="0">
              <a:spAutoFit/>
            </a:bodyPr>
            <a:lstStyle/>
            <a:p>
              <a:pPr algn="ctr">
                <a:defRPr/>
              </a:pPr>
              <a:r>
                <a:rPr lang="en-GB" sz="1300" b="1" dirty="0">
                  <a:latin typeface="+mj-lt"/>
                  <a:cs typeface="Lucida Sans Unicode"/>
                </a:rPr>
                <a:t> </a:t>
              </a:r>
              <a:r>
                <a:rPr lang="pt-B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Corpo diretivo,  funcionários, proprietários</a:t>
              </a:r>
            </a:p>
          </p:txBody>
        </p:sp>
      </p:grpSp>
      <p:sp>
        <p:nvSpPr>
          <p:cNvPr id="94" name="Retângulo 93"/>
          <p:cNvSpPr/>
          <p:nvPr/>
        </p:nvSpPr>
        <p:spPr>
          <a:xfrm>
            <a:off x="179513" y="2005424"/>
            <a:ext cx="2056956" cy="393328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marL="151702" indent="-143352">
              <a:spcBef>
                <a:spcPts val="526"/>
              </a:spcBef>
              <a:spcAft>
                <a:spcPts val="526"/>
              </a:spcAft>
              <a:buClr>
                <a:srgbClr val="386477"/>
              </a:buClr>
              <a:buFont typeface="Wingdings" pitchFamily="2" charset="2"/>
              <a:buChar char="§"/>
            </a:pPr>
            <a:r>
              <a:rPr lang="pt-BR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Fraude</a:t>
            </a:r>
          </a:p>
          <a:p>
            <a:pPr marL="151702" indent="-143352">
              <a:spcBef>
                <a:spcPts val="526"/>
              </a:spcBef>
              <a:spcAft>
                <a:spcPts val="526"/>
              </a:spcAft>
              <a:buClr>
                <a:srgbClr val="386477"/>
              </a:buClr>
              <a:buFont typeface="Wingdings" pitchFamily="2" charset="2"/>
              <a:buChar char="§"/>
            </a:pPr>
            <a:r>
              <a:rPr lang="pt-BR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 administração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recursos</a:t>
            </a:r>
            <a:endParaRPr lang="en-GB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1702" indent="-143352">
              <a:spcBef>
                <a:spcPts val="526"/>
              </a:spcBef>
              <a:spcAft>
                <a:spcPts val="526"/>
              </a:spcAft>
              <a:buClr>
                <a:srgbClr val="386477"/>
              </a:buClr>
              <a:buFont typeface="Wingdings" pitchFamily="2" charset="2"/>
              <a:buChar char="§"/>
            </a:pP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Conflitos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interesses</a:t>
            </a:r>
            <a:endParaRPr lang="en-GB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1702" indent="-143352">
              <a:spcBef>
                <a:spcPts val="526"/>
              </a:spcBef>
              <a:spcAft>
                <a:spcPts val="526"/>
              </a:spcAft>
              <a:buClr>
                <a:srgbClr val="386477"/>
              </a:buClr>
              <a:buFont typeface="Wingdings" pitchFamily="2" charset="2"/>
              <a:buChar char="§"/>
            </a:pP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Informação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privilegiada</a:t>
            </a:r>
            <a:endParaRPr lang="en-GB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1702" indent="-143352">
              <a:spcBef>
                <a:spcPts val="526"/>
              </a:spcBef>
              <a:spcAft>
                <a:spcPts val="526"/>
              </a:spcAft>
              <a:buClr>
                <a:srgbClr val="386477"/>
              </a:buClr>
              <a:buFont typeface="Wingdings" pitchFamily="2" charset="2"/>
              <a:buChar char="§"/>
            </a:pP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Suborno</a:t>
            </a:r>
            <a:endParaRPr lang="en-GB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1702" indent="-143352">
              <a:spcBef>
                <a:spcPts val="526"/>
              </a:spcBef>
              <a:spcAft>
                <a:spcPts val="526"/>
              </a:spcAft>
              <a:buClr>
                <a:srgbClr val="386477"/>
              </a:buClr>
              <a:buFont typeface="Wingdings" pitchFamily="2" charset="2"/>
              <a:buChar char="§"/>
            </a:pP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Extorsão</a:t>
            </a:r>
            <a:endParaRPr lang="en-GB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1702" indent="-143352">
              <a:spcBef>
                <a:spcPts val="526"/>
              </a:spcBef>
              <a:spcAft>
                <a:spcPts val="526"/>
              </a:spcAft>
              <a:buClr>
                <a:srgbClr val="386477"/>
              </a:buClr>
              <a:buFont typeface="Wingdings" pitchFamily="2" charset="2"/>
              <a:buChar char="§"/>
            </a:pP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Cartéis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51702" indent="-143352">
              <a:spcBef>
                <a:spcPts val="526"/>
              </a:spcBef>
              <a:spcAft>
                <a:spcPts val="526"/>
              </a:spcAft>
              <a:buClr>
                <a:srgbClr val="386477"/>
              </a:buClr>
              <a:buFont typeface="Wingdings" pitchFamily="2" charset="2"/>
              <a:buChar char="§"/>
            </a:pP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Lavagem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dinheiro</a:t>
            </a:r>
            <a:endParaRPr lang="en-GB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4" name="Grupo 103"/>
          <p:cNvGrpSpPr/>
          <p:nvPr/>
        </p:nvGrpSpPr>
        <p:grpSpPr>
          <a:xfrm>
            <a:off x="5246485" y="5749617"/>
            <a:ext cx="3548552" cy="561145"/>
            <a:chOff x="6132741" y="6340550"/>
            <a:chExt cx="4147986" cy="618818"/>
          </a:xfrm>
        </p:grpSpPr>
        <p:cxnSp>
          <p:nvCxnSpPr>
            <p:cNvPr id="52" name="Gerade Verbindung 92"/>
            <p:cNvCxnSpPr>
              <a:cxnSpLocks noChangeShapeType="1"/>
              <a:endCxn id="48" idx="1"/>
            </p:cNvCxnSpPr>
            <p:nvPr/>
          </p:nvCxnSpPr>
          <p:spPr bwMode="auto">
            <a:xfrm>
              <a:off x="6132741" y="6649959"/>
              <a:ext cx="1514769" cy="0"/>
            </a:xfrm>
            <a:prstGeom prst="line">
              <a:avLst/>
            </a:prstGeom>
            <a:noFill/>
            <a:ln w="19050" algn="ctr">
              <a:solidFill>
                <a:srgbClr val="0D3D91"/>
              </a:solidFill>
              <a:round/>
              <a:headEnd type="oval" w="lg" len="lg"/>
              <a:tailEnd/>
            </a:ln>
          </p:spPr>
        </p:cxnSp>
        <p:sp>
          <p:nvSpPr>
            <p:cNvPr id="48" name="Abgerundetes Rechteck 88"/>
            <p:cNvSpPr>
              <a:spLocks noChangeArrowheads="1"/>
            </p:cNvSpPr>
            <p:nvPr/>
          </p:nvSpPr>
          <p:spPr bwMode="auto">
            <a:xfrm>
              <a:off x="7647510" y="6340550"/>
              <a:ext cx="2633217" cy="61881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95000"/>
              </a:schemeClr>
            </a:solidFill>
            <a:ln w="6350">
              <a:solidFill>
                <a:srgbClr val="0D3D91"/>
              </a:solidFill>
              <a:prstDash val="solid"/>
              <a:miter lim="800000"/>
              <a:headEnd/>
              <a:tailEnd/>
            </a:ln>
          </p:spPr>
          <p:txBody>
            <a:bodyPr lIns="36000" tIns="72000" rIns="36000" bIns="72000" anchor="ctr"/>
            <a:lstStyle/>
            <a:p>
              <a:pPr marL="6959" algn="ctr">
                <a:spcBef>
                  <a:spcPts val="2104"/>
                </a:spcBef>
              </a:pPr>
              <a:r>
                <a:rPr lang="pt-B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Corrupção</a:t>
              </a:r>
              <a:r>
                <a:rPr lang="en-GB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t-BR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nos</a:t>
              </a:r>
              <a:r>
                <a:rPr lang="en-GB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 âmbitos sociais</a:t>
              </a:r>
            </a:p>
          </p:txBody>
        </p:sp>
      </p:grpSp>
      <p:grpSp>
        <p:nvGrpSpPr>
          <p:cNvPr id="103" name="Grupo 102"/>
          <p:cNvGrpSpPr/>
          <p:nvPr/>
        </p:nvGrpSpPr>
        <p:grpSpPr>
          <a:xfrm>
            <a:off x="4967061" y="4980473"/>
            <a:ext cx="3851182" cy="614884"/>
            <a:chOff x="5806115" y="5492355"/>
            <a:chExt cx="4501738" cy="678080"/>
          </a:xfrm>
        </p:grpSpPr>
        <p:cxnSp>
          <p:nvCxnSpPr>
            <p:cNvPr id="59" name="Gerade Verbindung 86"/>
            <p:cNvCxnSpPr>
              <a:cxnSpLocks noChangeShapeType="1"/>
              <a:endCxn id="55" idx="1"/>
            </p:cNvCxnSpPr>
            <p:nvPr/>
          </p:nvCxnSpPr>
          <p:spPr bwMode="auto">
            <a:xfrm>
              <a:off x="5806115" y="5831395"/>
              <a:ext cx="1868875" cy="0"/>
            </a:xfrm>
            <a:prstGeom prst="line">
              <a:avLst/>
            </a:prstGeom>
            <a:noFill/>
            <a:ln w="19050" algn="ctr">
              <a:solidFill>
                <a:srgbClr val="0D3D91"/>
              </a:solidFill>
              <a:round/>
              <a:headEnd type="oval" w="lg" len="lg"/>
              <a:tailEnd/>
            </a:ln>
          </p:spPr>
        </p:cxnSp>
        <p:sp>
          <p:nvSpPr>
            <p:cNvPr id="55" name="Abgerundetes Rechteck 82"/>
            <p:cNvSpPr>
              <a:spLocks noChangeArrowheads="1"/>
            </p:cNvSpPr>
            <p:nvPr/>
          </p:nvSpPr>
          <p:spPr bwMode="auto">
            <a:xfrm>
              <a:off x="7674990" y="5492355"/>
              <a:ext cx="2632863" cy="678080"/>
            </a:xfrm>
            <a:prstGeom prst="roundRect">
              <a:avLst>
                <a:gd name="adj" fmla="val 16667"/>
              </a:avLst>
            </a:prstGeom>
            <a:solidFill>
              <a:srgbClr val="333399">
                <a:lumMod val="40000"/>
                <a:lumOff val="60000"/>
                <a:alpha val="75000"/>
              </a:srgbClr>
            </a:solidFill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393869" hangingPunct="0">
                <a:lnSpc>
                  <a:spcPct val="93000"/>
                </a:lnSpc>
                <a:spcBef>
                  <a:spcPts val="2104"/>
                </a:spcBef>
                <a:buClr>
                  <a:srgbClr val="000000"/>
                </a:buClr>
                <a:buSzPct val="100000"/>
                <a:defRPr/>
              </a:pPr>
              <a:r>
                <a:rPr lang="en-GB" sz="1300" b="1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Corrupção</a:t>
              </a:r>
              <a:r>
                <a:rPr lang="en-GB" sz="13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 no </a:t>
              </a:r>
              <a:r>
                <a:rPr lang="en-GB" sz="1300" b="1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âmbito</a:t>
              </a:r>
              <a:r>
                <a:rPr lang="en-GB" sz="13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 de </a:t>
              </a:r>
              <a:r>
                <a:rPr lang="en-GB" sz="1300" b="1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atividades</a:t>
              </a:r>
              <a:r>
                <a:rPr lang="en-GB" sz="13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300" b="1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empresariais</a:t>
              </a:r>
              <a:endParaRPr lang="en-GB" sz="1300" b="1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2" name="Grupo 101"/>
          <p:cNvGrpSpPr/>
          <p:nvPr/>
        </p:nvGrpSpPr>
        <p:grpSpPr>
          <a:xfrm>
            <a:off x="5518420" y="4213000"/>
            <a:ext cx="3298499" cy="560932"/>
            <a:chOff x="6450612" y="4646002"/>
            <a:chExt cx="3855693" cy="618583"/>
          </a:xfrm>
        </p:grpSpPr>
        <p:cxnSp>
          <p:nvCxnSpPr>
            <p:cNvPr id="66" name="Gerade Verbindung 80"/>
            <p:cNvCxnSpPr>
              <a:cxnSpLocks noChangeShapeType="1"/>
              <a:endCxn id="62" idx="1"/>
            </p:cNvCxnSpPr>
            <p:nvPr/>
          </p:nvCxnSpPr>
          <p:spPr bwMode="auto">
            <a:xfrm>
              <a:off x="6450612" y="4955294"/>
              <a:ext cx="1222647" cy="0"/>
            </a:xfrm>
            <a:prstGeom prst="line">
              <a:avLst/>
            </a:prstGeom>
            <a:noFill/>
            <a:ln w="19050" algn="ctr">
              <a:solidFill>
                <a:srgbClr val="0D3D91"/>
              </a:solidFill>
              <a:round/>
              <a:headEnd type="oval" w="lg" len="lg"/>
              <a:tailEnd/>
            </a:ln>
          </p:spPr>
        </p:cxnSp>
        <p:sp>
          <p:nvSpPr>
            <p:cNvPr id="62" name="Abgerundetes Rechteck 76"/>
            <p:cNvSpPr>
              <a:spLocks noChangeArrowheads="1"/>
            </p:cNvSpPr>
            <p:nvPr/>
          </p:nvSpPr>
          <p:spPr bwMode="auto">
            <a:xfrm>
              <a:off x="7673259" y="4646002"/>
              <a:ext cx="2633046" cy="618583"/>
            </a:xfrm>
            <a:prstGeom prst="roundRect">
              <a:avLst>
                <a:gd name="adj" fmla="val 16667"/>
              </a:avLst>
            </a:prstGeom>
            <a:solidFill>
              <a:srgbClr val="333399">
                <a:lumMod val="40000"/>
                <a:lumOff val="60000"/>
              </a:srgbClr>
            </a:solidFill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393869" hangingPunct="0">
                <a:lnSpc>
                  <a:spcPct val="93000"/>
                </a:lnSpc>
                <a:spcBef>
                  <a:spcPts val="2104"/>
                </a:spcBef>
                <a:buClr>
                  <a:srgbClr val="000000"/>
                </a:buClr>
                <a:buSzPct val="100000"/>
                <a:defRPr/>
              </a:pPr>
              <a:r>
                <a:rPr lang="en-GB" sz="13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Corrupção na </a:t>
              </a:r>
              <a:r>
                <a:rPr lang="en-GB" sz="1300" b="1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cadeia</a:t>
              </a:r>
              <a:r>
                <a:rPr lang="en-GB" sz="13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300" b="1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produtiva</a:t>
              </a:r>
              <a:endParaRPr lang="en-GB" sz="1300" b="1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1" name="Grupo 100"/>
          <p:cNvGrpSpPr/>
          <p:nvPr/>
        </p:nvGrpSpPr>
        <p:grpSpPr>
          <a:xfrm>
            <a:off x="5246485" y="3396146"/>
            <a:ext cx="3542372" cy="561419"/>
            <a:chOff x="6132741" y="3745194"/>
            <a:chExt cx="4140762" cy="619120"/>
          </a:xfrm>
        </p:grpSpPr>
        <p:sp>
          <p:nvSpPr>
            <p:cNvPr id="72" name="Abgerundetes Rechteck 70"/>
            <p:cNvSpPr>
              <a:spLocks noChangeArrowheads="1"/>
            </p:cNvSpPr>
            <p:nvPr/>
          </p:nvSpPr>
          <p:spPr bwMode="auto">
            <a:xfrm>
              <a:off x="7640286" y="3745194"/>
              <a:ext cx="2633217" cy="619120"/>
            </a:xfrm>
            <a:prstGeom prst="roundRect">
              <a:avLst>
                <a:gd name="adj" fmla="val 16667"/>
              </a:avLst>
            </a:prstGeom>
            <a:solidFill>
              <a:srgbClr val="333399">
                <a:lumMod val="60000"/>
                <a:lumOff val="40000"/>
              </a:srgbClr>
            </a:solidFill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pPr algn="ctr" defTabSz="393869" hangingPunct="0">
                <a:lnSpc>
                  <a:spcPct val="93000"/>
                </a:lnSpc>
                <a:spcBef>
                  <a:spcPts val="2104"/>
                </a:spcBef>
                <a:buClr>
                  <a:srgbClr val="000000"/>
                </a:buClr>
                <a:buSzPct val="100000"/>
                <a:defRPr/>
              </a:pPr>
              <a:r>
                <a:rPr lang="en-GB" sz="13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Corrupção na empresa</a:t>
              </a:r>
            </a:p>
          </p:txBody>
        </p:sp>
        <p:cxnSp>
          <p:nvCxnSpPr>
            <p:cNvPr id="98" name="Gerade Verbindung 80"/>
            <p:cNvCxnSpPr>
              <a:cxnSpLocks noChangeShapeType="1"/>
              <a:endCxn id="72" idx="1"/>
            </p:cNvCxnSpPr>
            <p:nvPr/>
          </p:nvCxnSpPr>
          <p:spPr bwMode="auto">
            <a:xfrm>
              <a:off x="6132741" y="4054754"/>
              <a:ext cx="1507545" cy="0"/>
            </a:xfrm>
            <a:prstGeom prst="line">
              <a:avLst/>
            </a:prstGeom>
            <a:noFill/>
            <a:ln w="19050" algn="ctr">
              <a:solidFill>
                <a:srgbClr val="0D3D91"/>
              </a:solidFill>
              <a:round/>
              <a:headEnd type="oval" w="lg" len="lg"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8537619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4" grpId="0" build="p" bldLvl="5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21408" y="218503"/>
            <a:ext cx="7929301" cy="404114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r>
              <a:rPr lang="pt-BR" sz="2100" b="1" dirty="0">
                <a:latin typeface="Arial" panose="020B0604020202020204" pitchFamily="34" charset="0"/>
                <a:cs typeface="Arial" panose="020B0604020202020204" pitchFamily="34" charset="0"/>
              </a:rPr>
              <a:t>Responsabilidade </a:t>
            </a:r>
            <a:r>
              <a:rPr lang="pt-BR" sz="2100" b="1" dirty="0"/>
              <a:t>Empresarial</a:t>
            </a:r>
            <a:r>
              <a:rPr lang="pt-BR" sz="2100" b="1" dirty="0">
                <a:latin typeface="Arial" panose="020B0604020202020204" pitchFamily="34" charset="0"/>
                <a:cs typeface="Arial" panose="020B0604020202020204" pitchFamily="34" charset="0"/>
              </a:rPr>
              <a:t> para o combate à corrupção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14" y="793276"/>
            <a:ext cx="2537770" cy="36774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2" name="Grupo 11"/>
          <p:cNvGrpSpPr/>
          <p:nvPr/>
        </p:nvGrpSpPr>
        <p:grpSpPr>
          <a:xfrm>
            <a:off x="-324544" y="4470751"/>
            <a:ext cx="9756576" cy="2387249"/>
            <a:chOff x="0" y="4930245"/>
            <a:chExt cx="10688638" cy="2583618"/>
          </a:xfrm>
        </p:grpSpPr>
        <p:pic>
          <p:nvPicPr>
            <p:cNvPr id="17" name="Picture 12" descr="Newspaper clipping_Small"/>
            <p:cNvPicPr preferRelativeResize="0"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930245"/>
              <a:ext cx="10688638" cy="2583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1036320" y="5175774"/>
              <a:ext cx="8686800" cy="14287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2000" tIns="72000" rIns="72000" bIns="72000"/>
            <a:lstStyle/>
            <a:p>
              <a:pPr>
                <a:spcBef>
                  <a:spcPts val="1578"/>
                </a:spcBef>
              </a:pPr>
              <a:r>
                <a:rPr lang="pt-BR" b="1" dirty="0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“Verificou-se que nas </a:t>
              </a:r>
              <a:r>
                <a:rPr lang="pt-BR" b="1" dirty="0">
                  <a:solidFill>
                    <a:srgbClr val="386477"/>
                  </a:solidFill>
                  <a:highlight>
                    <a:srgbClr val="FFFF00"/>
                  </a:highlight>
                  <a:latin typeface="Arial" panose="020B0604020202020204" pitchFamily="34" charset="0"/>
                  <a:cs typeface="Arial" panose="020B0604020202020204" pitchFamily="34" charset="0"/>
                </a:rPr>
                <a:t>empresas com programas anticorrupção e normas éticas  existe uma diminuição de até 50% de incidentes de corrupção</a:t>
              </a:r>
              <a:r>
                <a:rPr lang="pt-BR" b="1" dirty="0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e elas têm menor probabilidade de perder oportunidades de negócios comparadas com aquelas que não possuem esse tipo de </a:t>
              </a:r>
              <a:r>
                <a:rPr lang="pt-BR" b="1" dirty="0" err="1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programas.”</a:t>
              </a:r>
              <a:r>
                <a:rPr lang="pt-BR" sz="1200" i="1" dirty="0" err="1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Fonte</a:t>
              </a:r>
              <a:r>
                <a:rPr lang="es-AR" sz="1200" i="1" dirty="0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Global </a:t>
              </a:r>
              <a:r>
                <a:rPr lang="es-AR" sz="1200" i="1" dirty="0" err="1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Corruption</a:t>
              </a:r>
              <a:r>
                <a:rPr lang="es-AR" sz="1200" i="1" dirty="0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AR" sz="1200" i="1" dirty="0" err="1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</a:t>
              </a:r>
              <a:r>
                <a:rPr lang="es-AR" sz="1200" i="1" dirty="0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2009 - </a:t>
              </a:r>
              <a:r>
                <a:rPr lang="es-AR" sz="1200" i="1" dirty="0" err="1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Corruption</a:t>
              </a:r>
              <a:r>
                <a:rPr lang="es-AR" sz="1200" i="1" dirty="0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the </a:t>
              </a:r>
              <a:r>
                <a:rPr lang="es-AR" sz="1200" i="1" dirty="0" err="1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</a:t>
              </a:r>
              <a:r>
                <a:rPr lang="es-AR" sz="1200" i="1" dirty="0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Sector (</a:t>
              </a:r>
              <a:r>
                <a:rPr lang="pt-BR" sz="1200" i="1" dirty="0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versão disponível em português, Relatório Global da Corrupção 2009: Corrupção e o setor privado) </a:t>
              </a:r>
              <a:r>
                <a:rPr lang="es-AR" sz="1200" i="1" dirty="0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 </a:t>
              </a:r>
              <a:r>
                <a:rPr lang="es-AR" sz="1200" i="1" dirty="0" err="1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Transparency</a:t>
              </a:r>
              <a:r>
                <a:rPr lang="es-AR" sz="1200" i="1" dirty="0">
                  <a:solidFill>
                    <a:srgbClr val="3864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International</a:t>
              </a:r>
            </a:p>
          </p:txBody>
        </p:sp>
      </p:grpSp>
      <p:sp>
        <p:nvSpPr>
          <p:cNvPr id="18" name="Rechteck 19"/>
          <p:cNvSpPr>
            <a:spLocks noChangeArrowheads="1"/>
          </p:cNvSpPr>
          <p:nvPr/>
        </p:nvSpPr>
        <p:spPr bwMode="auto">
          <a:xfrm>
            <a:off x="2790416" y="1147651"/>
            <a:ext cx="894885" cy="55466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0" tIns="40083" rIns="0" bIns="40083"/>
          <a:lstStyle/>
          <a:p>
            <a:r>
              <a:rPr lang="es-AR" sz="3200" dirty="0">
                <a:solidFill>
                  <a:srgbClr val="FF0000"/>
                </a:solidFill>
                <a:latin typeface="Trebuchet MS" pitchFamily="34" charset="0"/>
                <a:cs typeface="Lucida Sans Unicode" pitchFamily="34" charset="0"/>
              </a:rPr>
              <a:t>10 %</a:t>
            </a:r>
          </a:p>
        </p:txBody>
      </p:sp>
      <p:sp>
        <p:nvSpPr>
          <p:cNvPr id="19" name="Rechteck 20"/>
          <p:cNvSpPr>
            <a:spLocks noChangeArrowheads="1"/>
          </p:cNvSpPr>
          <p:nvPr/>
        </p:nvSpPr>
        <p:spPr bwMode="auto">
          <a:xfrm>
            <a:off x="3753733" y="1195023"/>
            <a:ext cx="4893375" cy="48108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80165" tIns="40083" rIns="80165" bIns="40083"/>
          <a:lstStyle/>
          <a:p>
            <a:pPr>
              <a:lnSpc>
                <a:spcPct val="93000"/>
              </a:lnSpc>
            </a:pP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A corrupção equivale a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pt-BR" sz="16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t-BR" sz="1600" b="1" u="sng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custo total dos negócios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 em escala mundial.</a:t>
            </a:r>
            <a:endParaRPr lang="es-A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hteck 22"/>
          <p:cNvSpPr>
            <a:spLocks noChangeArrowheads="1"/>
          </p:cNvSpPr>
          <p:nvPr/>
        </p:nvSpPr>
        <p:spPr bwMode="auto">
          <a:xfrm>
            <a:off x="2790416" y="2013358"/>
            <a:ext cx="894885" cy="554666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0" tIns="40083" rIns="0" bIns="40083"/>
          <a:lstStyle/>
          <a:p>
            <a:r>
              <a:rPr lang="es-AR" sz="3200" dirty="0">
                <a:solidFill>
                  <a:srgbClr val="FF0000"/>
                </a:solidFill>
                <a:latin typeface="Trebuchet MS" pitchFamily="34" charset="0"/>
                <a:cs typeface="Lucida Sans Unicode" pitchFamily="34" charset="0"/>
              </a:rPr>
              <a:t>20 %</a:t>
            </a:r>
          </a:p>
        </p:txBody>
      </p:sp>
      <p:sp>
        <p:nvSpPr>
          <p:cNvPr id="21" name="Rechteck 23"/>
          <p:cNvSpPr>
            <a:spLocks noChangeArrowheads="1"/>
          </p:cNvSpPr>
          <p:nvPr/>
        </p:nvSpPr>
        <p:spPr bwMode="auto">
          <a:xfrm>
            <a:off x="3753733" y="2013358"/>
            <a:ext cx="5195065" cy="1130886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80165" tIns="40083" rIns="80165" bIns="40083"/>
          <a:lstStyle/>
          <a:p>
            <a:r>
              <a:rPr lang="pt-B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Deslocar uma empresa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de um país com baixo nível   de corrupção para um país com nível de corrupção médio ou alto, </a:t>
            </a:r>
            <a:r>
              <a:rPr lang="pt-BR" sz="1600" b="1" u="sng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equivale à aplicação de um imposto</a:t>
            </a:r>
            <a:r>
              <a:rPr lang="pt-B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% sobre as empresas estrangeiras</a:t>
            </a:r>
            <a:endParaRPr lang="es-A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5"/>
          <p:cNvSpPr>
            <a:spLocks noChangeArrowheads="1"/>
          </p:cNvSpPr>
          <p:nvPr/>
        </p:nvSpPr>
        <p:spPr bwMode="auto">
          <a:xfrm>
            <a:off x="2790416" y="3246559"/>
            <a:ext cx="894885" cy="55466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0" tIns="40083" rIns="0" bIns="40083"/>
          <a:lstStyle/>
          <a:p>
            <a:r>
              <a:rPr lang="es-AR" sz="3200">
                <a:solidFill>
                  <a:srgbClr val="FF0000"/>
                </a:solidFill>
                <a:latin typeface="Trebuchet MS" pitchFamily="34" charset="0"/>
                <a:cs typeface="Lucida Sans Unicode" pitchFamily="34" charset="0"/>
              </a:rPr>
              <a:t>25 %</a:t>
            </a:r>
          </a:p>
        </p:txBody>
      </p:sp>
      <p:sp>
        <p:nvSpPr>
          <p:cNvPr id="23" name="Rechteck 26"/>
          <p:cNvSpPr>
            <a:spLocks noChangeArrowheads="1"/>
          </p:cNvSpPr>
          <p:nvPr/>
        </p:nvSpPr>
        <p:spPr bwMode="auto">
          <a:xfrm>
            <a:off x="3753733" y="3253950"/>
            <a:ext cx="5195065" cy="75439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80165" tIns="40083" rIns="0" bIns="40083"/>
          <a:lstStyle/>
          <a:p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A corrupção adiciona 25% </a:t>
            </a:r>
            <a:r>
              <a:rPr lang="pt-BR" sz="1600" b="1" u="sng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ao custo dos contratos de compras</a:t>
            </a:r>
            <a:r>
              <a:rPr lang="pt-B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nos países em desenvolvimento. </a:t>
            </a:r>
            <a:endParaRPr lang="es-A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4656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Resultado de imagem para reacao mma">
            <a:extLst>
              <a:ext uri="{FF2B5EF4-FFF2-40B4-BE49-F238E27FC236}">
                <a16:creationId xmlns:a16="http://schemas.microsoft.com/office/drawing/2014/main" id="{5FA2B6B0-9823-4085-9FE8-12BF3FD01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8" y="-29541"/>
            <a:ext cx="9164367" cy="6887541"/>
          </a:xfrm>
          <a:prstGeom prst="rect">
            <a:avLst/>
          </a:prstGeom>
          <a:solidFill>
            <a:srgbClr val="FFFFFF">
              <a:alpha val="69804"/>
            </a:srgbClr>
          </a:solidFill>
          <a:extLst/>
        </p:spPr>
      </p:pic>
      <p:sp>
        <p:nvSpPr>
          <p:cNvPr id="8" name="Elipse 7"/>
          <p:cNvSpPr/>
          <p:nvPr/>
        </p:nvSpPr>
        <p:spPr>
          <a:xfrm>
            <a:off x="489139" y="5640607"/>
            <a:ext cx="1135935" cy="10669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bg1"/>
                </a:solidFill>
                <a:latin typeface="Calibri" panose="020F0502020204030204" pitchFamily="34" charset="0"/>
              </a:rPr>
              <a:t>2010</a:t>
            </a:r>
          </a:p>
        </p:txBody>
      </p:sp>
      <p:sp>
        <p:nvSpPr>
          <p:cNvPr id="9" name="Retângulo 8"/>
          <p:cNvSpPr/>
          <p:nvPr/>
        </p:nvSpPr>
        <p:spPr>
          <a:xfrm>
            <a:off x="819082" y="6448202"/>
            <a:ext cx="1989287" cy="369332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r>
              <a:rPr lang="pt-BR" b="1" dirty="0">
                <a:latin typeface="Calibri" panose="020F0502020204030204" pitchFamily="34" charset="0"/>
              </a:rPr>
              <a:t>Cadastro </a:t>
            </a:r>
            <a:r>
              <a:rPr lang="pt-BR" b="1" dirty="0" err="1">
                <a:latin typeface="Calibri" panose="020F0502020204030204" pitchFamily="34" charset="0"/>
              </a:rPr>
              <a:t>Pró-Ética</a:t>
            </a:r>
            <a:endParaRPr lang="pt-BR" b="1" dirty="0">
              <a:latin typeface="Calibri" panose="020F0502020204030204" pitchFamily="34" charset="0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1921178" y="5122450"/>
            <a:ext cx="1150260" cy="11211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bg1"/>
                </a:solidFill>
                <a:latin typeface="Calibri" panose="020F0502020204030204" pitchFamily="34" charset="0"/>
              </a:rPr>
              <a:t>2013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2913379" y="5922019"/>
            <a:ext cx="4323876" cy="646331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pt-BR" b="1" dirty="0">
                <a:latin typeface="Calibri" panose="020F0502020204030204" pitchFamily="34" charset="0"/>
              </a:rPr>
              <a:t>Lei nº 12.813 – Lei de Conflito de Interesses</a:t>
            </a:r>
          </a:p>
          <a:p>
            <a:pPr algn="r"/>
            <a:r>
              <a:rPr lang="pt-BR" b="1" dirty="0">
                <a:latin typeface="Calibri" panose="020F0502020204030204" pitchFamily="34" charset="0"/>
              </a:rPr>
              <a:t>Integridade Pública (estudos preliminares)</a:t>
            </a:r>
          </a:p>
        </p:txBody>
      </p:sp>
      <p:sp>
        <p:nvSpPr>
          <p:cNvPr id="13" name="Elipse 12"/>
          <p:cNvSpPr/>
          <p:nvPr/>
        </p:nvSpPr>
        <p:spPr>
          <a:xfrm>
            <a:off x="3339904" y="4370308"/>
            <a:ext cx="1326629" cy="12813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bg1"/>
                </a:solidFill>
                <a:latin typeface="Calibri" panose="020F0502020204030204" pitchFamily="34" charset="0"/>
              </a:rPr>
              <a:t>2014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1889449" y="2213273"/>
            <a:ext cx="4655683" cy="92333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pt-BR" b="1" dirty="0" err="1">
                <a:latin typeface="Calibri" panose="020F0502020204030204" pitchFamily="34" charset="0"/>
              </a:rPr>
              <a:t>Profip</a:t>
            </a:r>
            <a:endParaRPr lang="pt-BR" b="1" dirty="0">
              <a:latin typeface="Calibri" panose="020F0502020204030204" pitchFamily="34" charset="0"/>
            </a:endParaRPr>
          </a:p>
          <a:p>
            <a:pPr algn="r"/>
            <a:r>
              <a:rPr lang="pt-BR" b="1" dirty="0">
                <a:latin typeface="Calibri" panose="020F0502020204030204" pitchFamily="34" charset="0"/>
              </a:rPr>
              <a:t>Lei nº 13.303/16 – Estatuto das Estatais</a:t>
            </a:r>
          </a:p>
          <a:p>
            <a:pPr algn="r"/>
            <a:r>
              <a:rPr lang="pt-BR" b="1" dirty="0">
                <a:latin typeface="Calibri" panose="020F0502020204030204" pitchFamily="34" charset="0"/>
              </a:rPr>
              <a:t>Acordos de Leniência</a:t>
            </a:r>
          </a:p>
        </p:txBody>
      </p:sp>
      <p:sp>
        <p:nvSpPr>
          <p:cNvPr id="15" name="Elipse 14"/>
          <p:cNvSpPr/>
          <p:nvPr/>
        </p:nvSpPr>
        <p:spPr>
          <a:xfrm>
            <a:off x="4709161" y="3484512"/>
            <a:ext cx="1410045" cy="13999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bg1"/>
                </a:solidFill>
                <a:latin typeface="Calibri" panose="020F0502020204030204" pitchFamily="34" charset="0"/>
              </a:rPr>
              <a:t>2015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940735" y="3877874"/>
            <a:ext cx="3058466" cy="706604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pt-BR" b="1" dirty="0" err="1">
                <a:latin typeface="Calibri" panose="020F0502020204030204" pitchFamily="34" charset="0"/>
              </a:rPr>
              <a:t>Pró-Ética</a:t>
            </a:r>
            <a:r>
              <a:rPr lang="pt-BR" b="1" dirty="0">
                <a:latin typeface="Calibri" panose="020F0502020204030204" pitchFamily="34" charset="0"/>
              </a:rPr>
              <a:t> reformulado</a:t>
            </a:r>
          </a:p>
          <a:p>
            <a:pPr algn="r"/>
            <a:r>
              <a:rPr lang="pt-BR" b="1" dirty="0">
                <a:latin typeface="Calibri" panose="020F0502020204030204" pitchFamily="34" charset="0"/>
              </a:rPr>
              <a:t>Programa Empresa Íntegra </a:t>
            </a:r>
          </a:p>
        </p:txBody>
      </p:sp>
      <p:sp>
        <p:nvSpPr>
          <p:cNvPr id="17" name="Elipse 16"/>
          <p:cNvSpPr/>
          <p:nvPr/>
        </p:nvSpPr>
        <p:spPr>
          <a:xfrm>
            <a:off x="6429106" y="2589497"/>
            <a:ext cx="1527270" cy="14911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bg1"/>
                </a:solidFill>
                <a:latin typeface="Calibri" panose="020F0502020204030204" pitchFamily="34" charset="0"/>
              </a:rPr>
              <a:t>2016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5060295" y="4370308"/>
            <a:ext cx="4104072" cy="1013739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pt-BR" b="1" dirty="0">
                <a:latin typeface="Calibri" panose="020F0502020204030204" pitchFamily="34" charset="0"/>
              </a:rPr>
              <a:t>Regulamento Lei Anticorrupção</a:t>
            </a:r>
          </a:p>
          <a:p>
            <a:pPr algn="r"/>
            <a:r>
              <a:rPr lang="pt-BR" b="1" dirty="0">
                <a:latin typeface="Calibri" panose="020F0502020204030204" pitchFamily="34" charset="0"/>
              </a:rPr>
              <a:t>Avaliação de Integridade nas estatais</a:t>
            </a:r>
          </a:p>
          <a:p>
            <a:pPr algn="r"/>
            <a:r>
              <a:rPr lang="pt-BR" b="1" dirty="0">
                <a:latin typeface="Calibri" panose="020F0502020204030204" pitchFamily="34" charset="0"/>
              </a:rPr>
              <a:t>Guias de Integridade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C0BC0667-BE95-4826-B5C4-E8BFA26C6909}"/>
              </a:ext>
            </a:extLst>
          </p:cNvPr>
          <p:cNvSpPr/>
          <p:nvPr/>
        </p:nvSpPr>
        <p:spPr>
          <a:xfrm>
            <a:off x="9211" y="2374"/>
            <a:ext cx="9134790" cy="645882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5F5566F-0387-4693-B162-332AC0A70E3F}"/>
              </a:ext>
            </a:extLst>
          </p:cNvPr>
          <p:cNvSpPr txBox="1"/>
          <p:nvPr/>
        </p:nvSpPr>
        <p:spPr>
          <a:xfrm>
            <a:off x="134441" y="52765"/>
            <a:ext cx="8881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spc="91" dirty="0">
                <a:solidFill>
                  <a:schemeClr val="bg1"/>
                </a:solidFill>
                <a:latin typeface="Calibri" panose="020F0502020204030204" pitchFamily="34" charset="0"/>
              </a:rPr>
              <a:t>Políticas de integridade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ED7297F3-50A5-4CB9-BD2F-A43561B6FEFF}"/>
              </a:ext>
            </a:extLst>
          </p:cNvPr>
          <p:cNvSpPr/>
          <p:nvPr/>
        </p:nvSpPr>
        <p:spPr>
          <a:xfrm>
            <a:off x="7410530" y="819162"/>
            <a:ext cx="1796466" cy="17946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bg1"/>
                </a:solidFill>
                <a:latin typeface="Calibri" panose="020F0502020204030204" pitchFamily="34" charset="0"/>
              </a:rPr>
              <a:t>2017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859DD5E5-0048-445D-A01C-92A2F0A4C57C}"/>
              </a:ext>
            </a:extLst>
          </p:cNvPr>
          <p:cNvSpPr/>
          <p:nvPr/>
        </p:nvSpPr>
        <p:spPr>
          <a:xfrm>
            <a:off x="2784277" y="804718"/>
            <a:ext cx="4841937" cy="92333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pt-BR" b="1" dirty="0">
                <a:latin typeface="Calibri" panose="020F0502020204030204" pitchFamily="34" charset="0"/>
              </a:rPr>
              <a:t>Rede Empresa Íntegra (CGU/SEBRAE)</a:t>
            </a:r>
          </a:p>
          <a:p>
            <a:pPr algn="r"/>
            <a:r>
              <a:rPr lang="pt-BR" b="1" dirty="0">
                <a:latin typeface="Calibri" panose="020F0502020204030204" pitchFamily="34" charset="0"/>
              </a:rPr>
              <a:t>Lei RJ - 7.753/17</a:t>
            </a:r>
          </a:p>
          <a:p>
            <a:pPr algn="r"/>
            <a:r>
              <a:rPr lang="pt-BR" b="1" dirty="0">
                <a:latin typeface="Calibri" panose="020F0502020204030204" pitchFamily="34" charset="0"/>
              </a:rPr>
              <a:t>Governança e Integridade  - (DEC Nº 9.203/17 )</a:t>
            </a:r>
          </a:p>
        </p:txBody>
      </p:sp>
    </p:spTree>
    <p:extLst>
      <p:ext uri="{BB962C8B-B14F-4D97-AF65-F5344CB8AC3E}">
        <p14:creationId xmlns:p14="http://schemas.microsoft.com/office/powerpoint/2010/main" val="102268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409AAFAD-BAD9-45B8-AE7F-DF2C758CAE74}"/>
              </a:ext>
            </a:extLst>
          </p:cNvPr>
          <p:cNvGraphicFramePr/>
          <p:nvPr>
            <p:extLst/>
          </p:nvPr>
        </p:nvGraphicFramePr>
        <p:xfrm>
          <a:off x="467544" y="1231185"/>
          <a:ext cx="8280919" cy="5000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63" name="Retângulo 4">
            <a:extLst>
              <a:ext uri="{FF2B5EF4-FFF2-40B4-BE49-F238E27FC236}">
                <a16:creationId xmlns:a16="http://schemas.microsoft.com/office/drawing/2014/main" id="{36308E0F-9E90-4242-8C55-7CCFB0BD6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2" y="28435"/>
            <a:ext cx="8766175" cy="10779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hangingPunct="0"/>
            <a:r>
              <a:rPr lang="pt-BR" altLang="pt-BR" sz="3200" b="1" dirty="0"/>
              <a:t>Lei 12.846/2013</a:t>
            </a:r>
          </a:p>
          <a:p>
            <a:pPr algn="ctr" eaLnBrk="0" hangingPunct="0"/>
            <a:r>
              <a:rPr lang="pt-BR" altLang="pt-BR" sz="3200" b="1" dirty="0"/>
              <a:t>Lei Anticorrupção </a:t>
            </a:r>
          </a:p>
        </p:txBody>
      </p:sp>
    </p:spTree>
    <p:extLst>
      <p:ext uri="{BB962C8B-B14F-4D97-AF65-F5344CB8AC3E}">
        <p14:creationId xmlns:p14="http://schemas.microsoft.com/office/powerpoint/2010/main" val="126069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/>
          </p:cNvPr>
          <p:cNvSpPr/>
          <p:nvPr/>
        </p:nvSpPr>
        <p:spPr>
          <a:xfrm>
            <a:off x="106344" y="453289"/>
            <a:ext cx="6746585" cy="79644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3D13CBB-D61F-46C4-BC6A-17E394D9CE48}"/>
              </a:ext>
            </a:extLst>
          </p:cNvPr>
          <p:cNvSpPr txBox="1"/>
          <p:nvPr/>
        </p:nvSpPr>
        <p:spPr>
          <a:xfrm>
            <a:off x="182055" y="548680"/>
            <a:ext cx="6595163" cy="9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28" dirty="0">
                <a:solidFill>
                  <a:schemeClr val="bg1"/>
                </a:solidFill>
                <a:latin typeface="Calibri" panose="020F0502020204030204" pitchFamily="34" charset="0"/>
              </a:rPr>
              <a:t>Lei nº 12.846 – Lei Anticorrupção</a:t>
            </a:r>
          </a:p>
          <a:p>
            <a:endParaRPr lang="pt-BR" dirty="0"/>
          </a:p>
        </p:txBody>
      </p:sp>
      <p:sp>
        <p:nvSpPr>
          <p:cNvPr id="20" name="Elipse 19"/>
          <p:cNvSpPr/>
          <p:nvPr/>
        </p:nvSpPr>
        <p:spPr>
          <a:xfrm>
            <a:off x="182054" y="2053239"/>
            <a:ext cx="3413465" cy="3232690"/>
          </a:xfrm>
          <a:prstGeom prst="ellipse">
            <a:avLst/>
          </a:prstGeom>
          <a:solidFill>
            <a:schemeClr val="accent1">
              <a:lumMod val="5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>
            <a:extLst/>
          </p:cNvPr>
          <p:cNvSpPr txBox="1"/>
          <p:nvPr/>
        </p:nvSpPr>
        <p:spPr>
          <a:xfrm>
            <a:off x="112768" y="2748793"/>
            <a:ext cx="3552037" cy="2253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82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Mecanismos de punição e</a:t>
            </a:r>
          </a:p>
          <a:p>
            <a:pPr algn="ctr"/>
            <a:r>
              <a:rPr lang="pt-BR" sz="4082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  <a:cs typeface="Miriam" panose="020B0502050101010101" pitchFamily="34" charset="-79"/>
              </a:rPr>
              <a:t>prevenção</a:t>
            </a:r>
          </a:p>
          <a:p>
            <a:endParaRPr lang="pt-BR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BC122730-7BD3-451F-90F6-0F94E4CA0AD0}"/>
              </a:ext>
            </a:extLst>
          </p:cNvPr>
          <p:cNvGraphicFramePr/>
          <p:nvPr>
            <p:extLst/>
          </p:nvPr>
        </p:nvGraphicFramePr>
        <p:xfrm>
          <a:off x="3851920" y="1844824"/>
          <a:ext cx="4968552" cy="3648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99737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148A701-475D-4845-8EDC-68B3A9F06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E148A701-475D-4845-8EDC-68B3A9F060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7D1E6BC-B26F-4D00-BB02-41D9EF1C5A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F7D1E6BC-B26F-4D00-BB02-41D9EF1C5A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3717E2-4E06-4727-9296-C3ACBEEF28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BA3717E2-4E06-4727-9296-C3ACBEEF28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FBE3E49-FB18-492C-B993-7EEE8B2BFC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DFBE3E49-FB18-492C-B993-7EEE8B2BFC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9FCA95D-1424-415E-A039-8484CA66B6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29FCA95D-1424-415E-A039-8484CA66B6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515F050-2D6C-4173-B7E5-EDF3380859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dgm id="{4515F050-2D6C-4173-B7E5-EDF3380859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lvl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/>
          </p:cNvPr>
          <p:cNvSpPr/>
          <p:nvPr/>
        </p:nvSpPr>
        <p:spPr>
          <a:xfrm>
            <a:off x="247817" y="381281"/>
            <a:ext cx="6746585" cy="796443"/>
          </a:xfrm>
          <a:prstGeom prst="rect">
            <a:avLst/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3D13CBB-D61F-46C4-BC6A-17E394D9CE48}"/>
              </a:ext>
            </a:extLst>
          </p:cNvPr>
          <p:cNvSpPr txBox="1"/>
          <p:nvPr/>
        </p:nvSpPr>
        <p:spPr>
          <a:xfrm>
            <a:off x="323528" y="476672"/>
            <a:ext cx="6595163" cy="9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28" dirty="0">
                <a:solidFill>
                  <a:schemeClr val="bg1"/>
                </a:solidFill>
                <a:latin typeface="Calibri" panose="020F0502020204030204" pitchFamily="34" charset="0"/>
              </a:rPr>
              <a:t>Lei nº 12.846 – Lei Anticorrupção</a:t>
            </a:r>
          </a:p>
          <a:p>
            <a:endParaRPr lang="pt-BR" dirty="0"/>
          </a:p>
        </p:txBody>
      </p:sp>
      <p:grpSp>
        <p:nvGrpSpPr>
          <p:cNvPr id="3" name="Agrupar 2"/>
          <p:cNvGrpSpPr/>
          <p:nvPr/>
        </p:nvGrpSpPr>
        <p:grpSpPr>
          <a:xfrm>
            <a:off x="254241" y="1981231"/>
            <a:ext cx="3552037" cy="3232690"/>
            <a:chOff x="7471" y="3109007"/>
            <a:chExt cx="3915874" cy="3563816"/>
          </a:xfrm>
        </p:grpSpPr>
        <p:sp>
          <p:nvSpPr>
            <p:cNvPr id="20" name="Elipse 19"/>
            <p:cNvSpPr/>
            <p:nvPr/>
          </p:nvSpPr>
          <p:spPr>
            <a:xfrm>
              <a:off x="83854" y="3109007"/>
              <a:ext cx="3763108" cy="3563816"/>
            </a:xfrm>
            <a:prstGeom prst="ellipse">
              <a:avLst/>
            </a:prstGeom>
            <a:solidFill>
              <a:schemeClr val="accent1">
                <a:lumMod val="50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1"/>
                </a:solidFill>
              </a:endParaRPr>
            </a:p>
          </p:txBody>
        </p:sp>
        <p:sp>
          <p:nvSpPr>
            <p:cNvPr id="21" name="CaixaDeTexto 20">
              <a:extLst/>
            </p:cNvPr>
            <p:cNvSpPr txBox="1"/>
            <p:nvPr/>
          </p:nvSpPr>
          <p:spPr>
            <a:xfrm>
              <a:off x="7471" y="3875807"/>
              <a:ext cx="3915874" cy="2484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082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Mecanismos de punição e</a:t>
              </a:r>
            </a:p>
            <a:p>
              <a:pPr algn="ctr"/>
              <a:r>
                <a:rPr lang="pt-BR" sz="4082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prevenção</a:t>
              </a:r>
            </a:p>
            <a:p>
              <a:endParaRPr lang="pt-BR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Seta: para a Direita 7"/>
          <p:cNvSpPr/>
          <p:nvPr/>
        </p:nvSpPr>
        <p:spPr>
          <a:xfrm>
            <a:off x="3973442" y="2731067"/>
            <a:ext cx="1360944" cy="1733015"/>
          </a:xfrm>
          <a:prstGeom prst="rightArrow">
            <a:avLst>
              <a:gd name="adj1" fmla="val 50000"/>
              <a:gd name="adj2" fmla="val 58010"/>
            </a:avLst>
          </a:prstGeom>
          <a:solidFill>
            <a:srgbClr val="002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grpSp>
        <p:nvGrpSpPr>
          <p:cNvPr id="2" name="Agrupar 1"/>
          <p:cNvGrpSpPr/>
          <p:nvPr/>
        </p:nvGrpSpPr>
        <p:grpSpPr>
          <a:xfrm>
            <a:off x="5501551" y="1981229"/>
            <a:ext cx="3552037" cy="3232690"/>
            <a:chOff x="5792266" y="3109005"/>
            <a:chExt cx="3915874" cy="3563816"/>
          </a:xfrm>
        </p:grpSpPr>
        <p:sp>
          <p:nvSpPr>
            <p:cNvPr id="7" name="Elipse 6"/>
            <p:cNvSpPr/>
            <p:nvPr/>
          </p:nvSpPr>
          <p:spPr>
            <a:xfrm>
              <a:off x="5841297" y="3109005"/>
              <a:ext cx="3763108" cy="3563816"/>
            </a:xfrm>
            <a:prstGeom prst="ellipse">
              <a:avLst/>
            </a:prstGeom>
            <a:solidFill>
              <a:schemeClr val="accent1">
                <a:lumMod val="50000"/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1"/>
                </a:solidFill>
              </a:endParaRPr>
            </a:p>
          </p:txBody>
        </p:sp>
        <p:sp>
          <p:nvSpPr>
            <p:cNvPr id="9" name="CaixaDeTexto 8">
              <a:extLst/>
            </p:cNvPr>
            <p:cNvSpPr txBox="1"/>
            <p:nvPr/>
          </p:nvSpPr>
          <p:spPr>
            <a:xfrm>
              <a:off x="5792266" y="3667501"/>
              <a:ext cx="3915874" cy="2484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082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Mudanças </a:t>
              </a:r>
            </a:p>
            <a:p>
              <a:pPr algn="ctr"/>
              <a:r>
                <a:rPr lang="pt-BR" sz="4082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 Demi" panose="020E0802020502020306" pitchFamily="34" charset="0"/>
                  <a:cs typeface="Miriam" panose="020B0502050101010101" pitchFamily="34" charset="-79"/>
                </a:rPr>
                <a:t>no ambiente empresarial</a:t>
              </a:r>
            </a:p>
            <a:p>
              <a:endParaRPr lang="pt-BR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224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6951</TotalTime>
  <Words>782</Words>
  <Application>Microsoft Office PowerPoint</Application>
  <PresentationFormat>Apresentação na tela (4:3)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8" baseType="lpstr">
      <vt:lpstr>Arial</vt:lpstr>
      <vt:lpstr>Berlin Sans FB Demi</vt:lpstr>
      <vt:lpstr>Calibri</vt:lpstr>
      <vt:lpstr>Forte</vt:lpstr>
      <vt:lpstr>Gadugi</vt:lpstr>
      <vt:lpstr>Lucida Sans Unicode</vt:lpstr>
      <vt:lpstr>Miriam</vt:lpstr>
      <vt:lpstr>Trebuchet MS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gilberto.junior</dc:creator>
  <cp:lastModifiedBy>Edgard Augusto de Oliveira</cp:lastModifiedBy>
  <cp:revision>106</cp:revision>
  <dcterms:created xsi:type="dcterms:W3CDTF">2017-07-07T14:40:32Z</dcterms:created>
  <dcterms:modified xsi:type="dcterms:W3CDTF">2019-12-06T14:21:51Z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  <property fmtid="{D5CDD505-2E9C-101B-9397-08002B2CF9AE}" pid="3" name="Tfs.LastKnownPath">
    <vt:lpwstr>https://cgugovbr-my.sharepoint.com/personal/edward_borba_cgu_gov_br/Documents/Sebrae/REI/Empresa Integra - Workshop de 2 a 4 horas.pptx</vt:lpwstr>
  </property>
</Properties>
</file>