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59" r:id="rId3"/>
    <p:sldId id="263" r:id="rId4"/>
    <p:sldId id="266" r:id="rId5"/>
    <p:sldId id="264" r:id="rId6"/>
    <p:sldId id="386" r:id="rId7"/>
    <p:sldId id="379" r:id="rId8"/>
    <p:sldId id="272" r:id="rId9"/>
    <p:sldId id="271" r:id="rId10"/>
    <p:sldId id="290" r:id="rId11"/>
    <p:sldId id="377" r:id="rId12"/>
    <p:sldId id="292" r:id="rId13"/>
    <p:sldId id="382" r:id="rId14"/>
    <p:sldId id="383" r:id="rId15"/>
    <p:sldId id="381" r:id="rId16"/>
    <p:sldId id="303" r:id="rId17"/>
    <p:sldId id="387" r:id="rId18"/>
    <p:sldId id="307" r:id="rId19"/>
    <p:sldId id="388" r:id="rId20"/>
    <p:sldId id="389" r:id="rId21"/>
    <p:sldId id="384" r:id="rId22"/>
    <p:sldId id="270" r:id="rId23"/>
    <p:sldId id="390" r:id="rId24"/>
    <p:sldId id="391" r:id="rId25"/>
    <p:sldId id="392" r:id="rId26"/>
    <p:sldId id="385" r:id="rId27"/>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FA6"/>
    <a:srgbClr val="FBD5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p:cViewPr varScale="1">
        <p:scale>
          <a:sx n="72" d="100"/>
          <a:sy n="72" d="100"/>
        </p:scale>
        <p:origin x="1224" y="7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B18817-41AC-4BE2-8AC8-6555D4878525}" type="doc">
      <dgm:prSet loTypeId="urn:microsoft.com/office/officeart/2005/8/layout/cycle6" loCatId="cycle" qsTypeId="urn:microsoft.com/office/officeart/2005/8/quickstyle/simple1" qsCatId="simple" csTypeId="urn:microsoft.com/office/officeart/2005/8/colors/accent1_4" csCatId="accent1" phldr="1"/>
      <dgm:spPr/>
      <dgm:t>
        <a:bodyPr/>
        <a:lstStyle/>
        <a:p>
          <a:endParaRPr lang="pt-BR"/>
        </a:p>
      </dgm:t>
    </dgm:pt>
    <dgm:pt modelId="{6AFC643E-B3C9-4C8B-AE55-1B62D6D9F110}">
      <dgm:prSet phldrT="[Texto]" custT="1"/>
      <dgm:spPr>
        <a:solidFill>
          <a:schemeClr val="accent1">
            <a:lumMod val="60000"/>
            <a:lumOff val="40000"/>
          </a:schemeClr>
        </a:solidFill>
      </dgm:spPr>
      <dgm:t>
        <a:bodyPr/>
        <a:lstStyle/>
        <a:p>
          <a:r>
            <a:rPr lang="pt-BR" sz="2200" b="1" dirty="0"/>
            <a:t>DETECTAR</a:t>
          </a:r>
        </a:p>
      </dgm:t>
    </dgm:pt>
    <dgm:pt modelId="{A95A24EC-CA62-4935-AAB4-D79D86E1F7D3}" type="parTrans" cxnId="{BAC1B0D9-32A1-4AF1-9686-400F40C674E8}">
      <dgm:prSet/>
      <dgm:spPr/>
      <dgm:t>
        <a:bodyPr/>
        <a:lstStyle/>
        <a:p>
          <a:endParaRPr lang="pt-BR" sz="2200" b="1"/>
        </a:p>
      </dgm:t>
    </dgm:pt>
    <dgm:pt modelId="{BB803731-51BB-433E-AD60-5BF173EAFDF5}" type="sibTrans" cxnId="{BAC1B0D9-32A1-4AF1-9686-400F40C674E8}">
      <dgm:prSet/>
      <dgm:spPr/>
      <dgm:t>
        <a:bodyPr/>
        <a:lstStyle/>
        <a:p>
          <a:endParaRPr lang="pt-BR" sz="2200" b="1"/>
        </a:p>
      </dgm:t>
    </dgm:pt>
    <dgm:pt modelId="{766CBED5-72E3-4996-A53D-28CA54095B83}">
      <dgm:prSet phldrT="[Texto]" custT="1"/>
      <dgm:spPr>
        <a:solidFill>
          <a:schemeClr val="accent1">
            <a:lumMod val="50000"/>
          </a:schemeClr>
        </a:solidFill>
      </dgm:spPr>
      <dgm:t>
        <a:bodyPr/>
        <a:lstStyle/>
        <a:p>
          <a:r>
            <a:rPr lang="pt-BR" sz="2200" b="1" dirty="0"/>
            <a:t>PUNIR</a:t>
          </a:r>
        </a:p>
      </dgm:t>
    </dgm:pt>
    <dgm:pt modelId="{6493A560-5C3C-4226-BA56-C939BDD12F1B}" type="parTrans" cxnId="{24AC666C-FB7A-4E40-BE38-F375FE092DC8}">
      <dgm:prSet/>
      <dgm:spPr/>
      <dgm:t>
        <a:bodyPr/>
        <a:lstStyle/>
        <a:p>
          <a:endParaRPr lang="pt-BR" sz="2200" b="1"/>
        </a:p>
      </dgm:t>
    </dgm:pt>
    <dgm:pt modelId="{341CC2B4-50DB-4A14-BA71-56F8AE8F65E2}" type="sibTrans" cxnId="{24AC666C-FB7A-4E40-BE38-F375FE092DC8}">
      <dgm:prSet/>
      <dgm:spPr/>
      <dgm:t>
        <a:bodyPr/>
        <a:lstStyle/>
        <a:p>
          <a:endParaRPr lang="pt-BR" sz="2200" b="1"/>
        </a:p>
      </dgm:t>
    </dgm:pt>
    <dgm:pt modelId="{33281836-79FE-4FAC-BE14-B751F01E8D67}">
      <dgm:prSet phldrT="[Texto]" custT="1"/>
      <dgm:spPr>
        <a:solidFill>
          <a:schemeClr val="accent1">
            <a:lumMod val="60000"/>
            <a:lumOff val="40000"/>
          </a:schemeClr>
        </a:solidFill>
      </dgm:spPr>
      <dgm:t>
        <a:bodyPr/>
        <a:lstStyle/>
        <a:p>
          <a:r>
            <a:rPr lang="pt-BR" sz="2200" b="1" dirty="0"/>
            <a:t>PREVENIR</a:t>
          </a:r>
        </a:p>
      </dgm:t>
    </dgm:pt>
    <dgm:pt modelId="{D47C5FB5-19CB-4F92-97B7-5FC0C1E33D78}" type="parTrans" cxnId="{62DE770D-7433-4C33-8AEE-213641142B19}">
      <dgm:prSet/>
      <dgm:spPr/>
      <dgm:t>
        <a:bodyPr/>
        <a:lstStyle/>
        <a:p>
          <a:endParaRPr lang="pt-BR" sz="2200" b="1"/>
        </a:p>
      </dgm:t>
    </dgm:pt>
    <dgm:pt modelId="{1A7FA34C-3D89-4BDE-81B7-0B6998BBBC28}" type="sibTrans" cxnId="{62DE770D-7433-4C33-8AEE-213641142B19}">
      <dgm:prSet/>
      <dgm:spPr/>
      <dgm:t>
        <a:bodyPr/>
        <a:lstStyle/>
        <a:p>
          <a:endParaRPr lang="pt-BR" sz="2200" b="1"/>
        </a:p>
      </dgm:t>
    </dgm:pt>
    <dgm:pt modelId="{17C3B4DE-AC96-469B-B4A1-67856346DE4E}" type="pres">
      <dgm:prSet presAssocID="{4AB18817-41AC-4BE2-8AC8-6555D4878525}" presName="cycle" presStyleCnt="0">
        <dgm:presLayoutVars>
          <dgm:dir/>
          <dgm:resizeHandles val="exact"/>
        </dgm:presLayoutVars>
      </dgm:prSet>
      <dgm:spPr/>
    </dgm:pt>
    <dgm:pt modelId="{30E6F86E-1FB2-4D5D-98E0-4D4490A17A6B}" type="pres">
      <dgm:prSet presAssocID="{6AFC643E-B3C9-4C8B-AE55-1B62D6D9F110}" presName="node" presStyleLbl="node1" presStyleIdx="0" presStyleCnt="3" custScaleX="131454" custRadScaleRad="102271" custRadScaleInc="30236">
        <dgm:presLayoutVars>
          <dgm:bulletEnabled val="1"/>
        </dgm:presLayoutVars>
      </dgm:prSet>
      <dgm:spPr/>
    </dgm:pt>
    <dgm:pt modelId="{7F026532-E581-408B-B62D-B460FF4BD8E2}" type="pres">
      <dgm:prSet presAssocID="{6AFC643E-B3C9-4C8B-AE55-1B62D6D9F110}" presName="spNode" presStyleCnt="0"/>
      <dgm:spPr/>
    </dgm:pt>
    <dgm:pt modelId="{7524B327-9FE0-4CB0-AE8A-08E58FE8E51A}" type="pres">
      <dgm:prSet presAssocID="{BB803731-51BB-433E-AD60-5BF173EAFDF5}" presName="sibTrans" presStyleLbl="sibTrans1D1" presStyleIdx="0" presStyleCnt="3"/>
      <dgm:spPr/>
    </dgm:pt>
    <dgm:pt modelId="{93A78024-481C-4773-8D41-3965A6876B78}" type="pres">
      <dgm:prSet presAssocID="{766CBED5-72E3-4996-A53D-28CA54095B83}" presName="node" presStyleLbl="node1" presStyleIdx="1" presStyleCnt="3" custScaleX="125847" custRadScaleRad="103844" custRadScaleInc="-23795">
        <dgm:presLayoutVars>
          <dgm:bulletEnabled val="1"/>
        </dgm:presLayoutVars>
      </dgm:prSet>
      <dgm:spPr/>
    </dgm:pt>
    <dgm:pt modelId="{7603A4E1-BD51-45F9-AD24-CEDD6C2CD7FA}" type="pres">
      <dgm:prSet presAssocID="{766CBED5-72E3-4996-A53D-28CA54095B83}" presName="spNode" presStyleCnt="0"/>
      <dgm:spPr/>
    </dgm:pt>
    <dgm:pt modelId="{6D7530AC-D780-4A22-B143-A52A610769C7}" type="pres">
      <dgm:prSet presAssocID="{341CC2B4-50DB-4A14-BA71-56F8AE8F65E2}" presName="sibTrans" presStyleLbl="sibTrans1D1" presStyleIdx="1" presStyleCnt="3"/>
      <dgm:spPr/>
    </dgm:pt>
    <dgm:pt modelId="{3D14F200-120E-40BD-B164-FE511FE2BD84}" type="pres">
      <dgm:prSet presAssocID="{33281836-79FE-4FAC-BE14-B751F01E8D67}" presName="node" presStyleLbl="node1" presStyleIdx="2" presStyleCnt="3" custScaleX="134081" custRadScaleRad="86603" custRadScaleInc="75501">
        <dgm:presLayoutVars>
          <dgm:bulletEnabled val="1"/>
        </dgm:presLayoutVars>
      </dgm:prSet>
      <dgm:spPr/>
    </dgm:pt>
    <dgm:pt modelId="{411C7892-BB85-4B12-ACD4-46ABE39535AD}" type="pres">
      <dgm:prSet presAssocID="{33281836-79FE-4FAC-BE14-B751F01E8D67}" presName="spNode" presStyleCnt="0"/>
      <dgm:spPr/>
    </dgm:pt>
    <dgm:pt modelId="{86FD2375-3054-45E4-8A16-6107C82F148A}" type="pres">
      <dgm:prSet presAssocID="{1A7FA34C-3D89-4BDE-81B7-0B6998BBBC28}" presName="sibTrans" presStyleLbl="sibTrans1D1" presStyleIdx="2" presStyleCnt="3"/>
      <dgm:spPr/>
    </dgm:pt>
  </dgm:ptLst>
  <dgm:cxnLst>
    <dgm:cxn modelId="{96771E0A-3E89-4C24-ACE0-FF133BD54C82}" type="presOf" srcId="{341CC2B4-50DB-4A14-BA71-56F8AE8F65E2}" destId="{6D7530AC-D780-4A22-B143-A52A610769C7}" srcOrd="0" destOrd="0" presId="urn:microsoft.com/office/officeart/2005/8/layout/cycle6"/>
    <dgm:cxn modelId="{AE6F080B-56A9-4CB3-BEF0-F9BBF66445F5}" type="presOf" srcId="{6AFC643E-B3C9-4C8B-AE55-1B62D6D9F110}" destId="{30E6F86E-1FB2-4D5D-98E0-4D4490A17A6B}" srcOrd="0" destOrd="0" presId="urn:microsoft.com/office/officeart/2005/8/layout/cycle6"/>
    <dgm:cxn modelId="{62DE770D-7433-4C33-8AEE-213641142B19}" srcId="{4AB18817-41AC-4BE2-8AC8-6555D4878525}" destId="{33281836-79FE-4FAC-BE14-B751F01E8D67}" srcOrd="2" destOrd="0" parTransId="{D47C5FB5-19CB-4F92-97B7-5FC0C1E33D78}" sibTransId="{1A7FA34C-3D89-4BDE-81B7-0B6998BBBC28}"/>
    <dgm:cxn modelId="{B5F02A38-9474-42DA-8030-15DB616D63FD}" type="presOf" srcId="{766CBED5-72E3-4996-A53D-28CA54095B83}" destId="{93A78024-481C-4773-8D41-3965A6876B78}" srcOrd="0" destOrd="0" presId="urn:microsoft.com/office/officeart/2005/8/layout/cycle6"/>
    <dgm:cxn modelId="{24AC666C-FB7A-4E40-BE38-F375FE092DC8}" srcId="{4AB18817-41AC-4BE2-8AC8-6555D4878525}" destId="{766CBED5-72E3-4996-A53D-28CA54095B83}" srcOrd="1" destOrd="0" parTransId="{6493A560-5C3C-4226-BA56-C939BDD12F1B}" sibTransId="{341CC2B4-50DB-4A14-BA71-56F8AE8F65E2}"/>
    <dgm:cxn modelId="{7E7EB86F-D6E3-499F-88AD-A32689260080}" type="presOf" srcId="{BB803731-51BB-433E-AD60-5BF173EAFDF5}" destId="{7524B327-9FE0-4CB0-AE8A-08E58FE8E51A}" srcOrd="0" destOrd="0" presId="urn:microsoft.com/office/officeart/2005/8/layout/cycle6"/>
    <dgm:cxn modelId="{BEE26F86-9142-43FF-9D76-84F5D2700FF1}" type="presOf" srcId="{33281836-79FE-4FAC-BE14-B751F01E8D67}" destId="{3D14F200-120E-40BD-B164-FE511FE2BD84}" srcOrd="0" destOrd="0" presId="urn:microsoft.com/office/officeart/2005/8/layout/cycle6"/>
    <dgm:cxn modelId="{01187D8A-372A-4FBC-891B-98D7C1AF810C}" type="presOf" srcId="{1A7FA34C-3D89-4BDE-81B7-0B6998BBBC28}" destId="{86FD2375-3054-45E4-8A16-6107C82F148A}" srcOrd="0" destOrd="0" presId="urn:microsoft.com/office/officeart/2005/8/layout/cycle6"/>
    <dgm:cxn modelId="{D527F89D-BE21-4351-97AC-F12F8B9689F2}" type="presOf" srcId="{4AB18817-41AC-4BE2-8AC8-6555D4878525}" destId="{17C3B4DE-AC96-469B-B4A1-67856346DE4E}" srcOrd="0" destOrd="0" presId="urn:microsoft.com/office/officeart/2005/8/layout/cycle6"/>
    <dgm:cxn modelId="{BAC1B0D9-32A1-4AF1-9686-400F40C674E8}" srcId="{4AB18817-41AC-4BE2-8AC8-6555D4878525}" destId="{6AFC643E-B3C9-4C8B-AE55-1B62D6D9F110}" srcOrd="0" destOrd="0" parTransId="{A95A24EC-CA62-4935-AAB4-D79D86E1F7D3}" sibTransId="{BB803731-51BB-433E-AD60-5BF173EAFDF5}"/>
    <dgm:cxn modelId="{464580DB-A52D-4339-831F-55FEFC93338B}" type="presParOf" srcId="{17C3B4DE-AC96-469B-B4A1-67856346DE4E}" destId="{30E6F86E-1FB2-4D5D-98E0-4D4490A17A6B}" srcOrd="0" destOrd="0" presId="urn:microsoft.com/office/officeart/2005/8/layout/cycle6"/>
    <dgm:cxn modelId="{733DB478-B1C1-444D-95EC-62826127DB04}" type="presParOf" srcId="{17C3B4DE-AC96-469B-B4A1-67856346DE4E}" destId="{7F026532-E581-408B-B62D-B460FF4BD8E2}" srcOrd="1" destOrd="0" presId="urn:microsoft.com/office/officeart/2005/8/layout/cycle6"/>
    <dgm:cxn modelId="{389DA550-CB36-466B-BA24-29C5B632FD70}" type="presParOf" srcId="{17C3B4DE-AC96-469B-B4A1-67856346DE4E}" destId="{7524B327-9FE0-4CB0-AE8A-08E58FE8E51A}" srcOrd="2" destOrd="0" presId="urn:microsoft.com/office/officeart/2005/8/layout/cycle6"/>
    <dgm:cxn modelId="{C99136F7-E8BA-48F5-A71A-B04141C11E86}" type="presParOf" srcId="{17C3B4DE-AC96-469B-B4A1-67856346DE4E}" destId="{93A78024-481C-4773-8D41-3965A6876B78}" srcOrd="3" destOrd="0" presId="urn:microsoft.com/office/officeart/2005/8/layout/cycle6"/>
    <dgm:cxn modelId="{5AECF99C-EFD7-48D1-A63D-815360F273F8}" type="presParOf" srcId="{17C3B4DE-AC96-469B-B4A1-67856346DE4E}" destId="{7603A4E1-BD51-45F9-AD24-CEDD6C2CD7FA}" srcOrd="4" destOrd="0" presId="urn:microsoft.com/office/officeart/2005/8/layout/cycle6"/>
    <dgm:cxn modelId="{EB8D8F35-15C5-46F7-B99D-7ABD50EB56A0}" type="presParOf" srcId="{17C3B4DE-AC96-469B-B4A1-67856346DE4E}" destId="{6D7530AC-D780-4A22-B143-A52A610769C7}" srcOrd="5" destOrd="0" presId="urn:microsoft.com/office/officeart/2005/8/layout/cycle6"/>
    <dgm:cxn modelId="{06518416-C713-4AC4-883F-4E6587E7529F}" type="presParOf" srcId="{17C3B4DE-AC96-469B-B4A1-67856346DE4E}" destId="{3D14F200-120E-40BD-B164-FE511FE2BD84}" srcOrd="6" destOrd="0" presId="urn:microsoft.com/office/officeart/2005/8/layout/cycle6"/>
    <dgm:cxn modelId="{EDFBD878-F023-44BC-9AA5-E2529F0433FD}" type="presParOf" srcId="{17C3B4DE-AC96-469B-B4A1-67856346DE4E}" destId="{411C7892-BB85-4B12-ACD4-46ABE39535AD}" srcOrd="7" destOrd="0" presId="urn:microsoft.com/office/officeart/2005/8/layout/cycle6"/>
    <dgm:cxn modelId="{256F2F03-2B16-44E0-81ED-76D049D38D56}" type="presParOf" srcId="{17C3B4DE-AC96-469B-B4A1-67856346DE4E}" destId="{86FD2375-3054-45E4-8A16-6107C82F148A}" srcOrd="8"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E6F86E-1FB2-4D5D-98E0-4D4490A17A6B}">
      <dsp:nvSpPr>
        <dsp:cNvPr id="0" name=""/>
        <dsp:cNvSpPr/>
      </dsp:nvSpPr>
      <dsp:spPr>
        <a:xfrm>
          <a:off x="1740147" y="1664"/>
          <a:ext cx="2562073" cy="1266867"/>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t-BR" sz="2200" b="1" kern="1200" dirty="0"/>
            <a:t>DETECTAR</a:t>
          </a:r>
        </a:p>
      </dsp:txBody>
      <dsp:txXfrm>
        <a:off x="1801990" y="63507"/>
        <a:ext cx="2438387" cy="1143181"/>
      </dsp:txXfrm>
    </dsp:sp>
    <dsp:sp modelId="{7524B327-9FE0-4CB0-AE8A-08E58FE8E51A}">
      <dsp:nvSpPr>
        <dsp:cNvPr id="0" name=""/>
        <dsp:cNvSpPr/>
      </dsp:nvSpPr>
      <dsp:spPr>
        <a:xfrm>
          <a:off x="877839" y="428972"/>
          <a:ext cx="3377794" cy="3377794"/>
        </a:xfrm>
        <a:custGeom>
          <a:avLst/>
          <a:gdLst/>
          <a:ahLst/>
          <a:cxnLst/>
          <a:rect l="0" t="0" r="0" b="0"/>
          <a:pathLst>
            <a:path>
              <a:moveTo>
                <a:pt x="3153986" y="848725"/>
              </a:moveTo>
              <a:arcTo wR="1688897" hR="1688897" stAng="19810044" swAng="2148584"/>
            </a:path>
          </a:pathLst>
        </a:custGeom>
        <a:noFill/>
        <a:ln w="9525" cap="flat" cmpd="sng" algn="ctr">
          <a:solidFill>
            <a:schemeClr val="accent1">
              <a:shade val="9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3A78024-481C-4773-8D41-3965A6876B78}">
      <dsp:nvSpPr>
        <dsp:cNvPr id="0" name=""/>
        <dsp:cNvSpPr/>
      </dsp:nvSpPr>
      <dsp:spPr>
        <a:xfrm>
          <a:off x="2895517" y="2304261"/>
          <a:ext cx="2452791" cy="1266867"/>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t-BR" sz="2200" b="1" kern="1200" dirty="0"/>
            <a:t>PUNIR</a:t>
          </a:r>
        </a:p>
      </dsp:txBody>
      <dsp:txXfrm>
        <a:off x="2957360" y="2366104"/>
        <a:ext cx="2329105" cy="1143181"/>
      </dsp:txXfrm>
    </dsp:sp>
    <dsp:sp modelId="{6D7530AC-D780-4A22-B143-A52A610769C7}">
      <dsp:nvSpPr>
        <dsp:cNvPr id="0" name=""/>
        <dsp:cNvSpPr/>
      </dsp:nvSpPr>
      <dsp:spPr>
        <a:xfrm>
          <a:off x="1110939" y="416782"/>
          <a:ext cx="3377794" cy="3377794"/>
        </a:xfrm>
        <a:custGeom>
          <a:avLst/>
          <a:gdLst/>
          <a:ahLst/>
          <a:cxnLst/>
          <a:rect l="0" t="0" r="0" b="0"/>
          <a:pathLst>
            <a:path>
              <a:moveTo>
                <a:pt x="2507682" y="3166044"/>
              </a:moveTo>
              <a:arcTo wR="1688897" hR="1688897" stAng="3660018" swAng="5286307"/>
            </a:path>
          </a:pathLst>
        </a:custGeom>
        <a:noFill/>
        <a:ln w="9525" cap="flat" cmpd="sng" algn="ctr">
          <a:solidFill>
            <a:schemeClr val="accent1">
              <a:shade val="90000"/>
              <a:hueOff val="250074"/>
              <a:satOff val="-4618"/>
              <a:lumOff val="21418"/>
              <a:alphaOff val="0"/>
            </a:schemeClr>
          </a:solidFill>
          <a:prstDash val="solid"/>
        </a:ln>
        <a:effectLst/>
      </dsp:spPr>
      <dsp:style>
        <a:lnRef idx="1">
          <a:scrgbClr r="0" g="0" b="0"/>
        </a:lnRef>
        <a:fillRef idx="0">
          <a:scrgbClr r="0" g="0" b="0"/>
        </a:fillRef>
        <a:effectRef idx="0">
          <a:scrgbClr r="0" g="0" b="0"/>
        </a:effectRef>
        <a:fontRef idx="minor"/>
      </dsp:style>
    </dsp:sp>
    <dsp:sp modelId="{3D14F200-120E-40BD-B164-FE511FE2BD84}">
      <dsp:nvSpPr>
        <dsp:cNvPr id="0" name=""/>
        <dsp:cNvSpPr/>
      </dsp:nvSpPr>
      <dsp:spPr>
        <a:xfrm>
          <a:off x="-109979" y="1685461"/>
          <a:ext cx="2613274" cy="1266867"/>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t-BR" sz="2200" b="1" kern="1200" dirty="0"/>
            <a:t>PREVENIR</a:t>
          </a:r>
        </a:p>
      </dsp:txBody>
      <dsp:txXfrm>
        <a:off x="-48136" y="1747304"/>
        <a:ext cx="2489588" cy="1143181"/>
      </dsp:txXfrm>
    </dsp:sp>
    <dsp:sp modelId="{86FD2375-3054-45E4-8A16-6107C82F148A}">
      <dsp:nvSpPr>
        <dsp:cNvPr id="0" name=""/>
        <dsp:cNvSpPr/>
      </dsp:nvSpPr>
      <dsp:spPr>
        <a:xfrm>
          <a:off x="1317697" y="290079"/>
          <a:ext cx="3377794" cy="3377794"/>
        </a:xfrm>
        <a:custGeom>
          <a:avLst/>
          <a:gdLst/>
          <a:ahLst/>
          <a:cxnLst/>
          <a:rect l="0" t="0" r="0" b="0"/>
          <a:pathLst>
            <a:path>
              <a:moveTo>
                <a:pt x="27314" y="1386381"/>
              </a:moveTo>
              <a:arcTo wR="1688897" hR="1688897" stAng="11419111" swAng="1847548"/>
            </a:path>
          </a:pathLst>
        </a:custGeom>
        <a:noFill/>
        <a:ln w="9525" cap="flat" cmpd="sng" algn="ctr">
          <a:solidFill>
            <a:schemeClr val="accent1">
              <a:shade val="90000"/>
              <a:hueOff val="250074"/>
              <a:satOff val="-4618"/>
              <a:lumOff val="2141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AFF039-90CB-4040-9504-61994ED206C2}" type="datetimeFigureOut">
              <a:rPr lang="pt-BR" smtClean="0"/>
              <a:pPr/>
              <a:t>26/06/2019</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D1FC7D-A49C-4687-BA19-B10E091683A7}" type="slidenum">
              <a:rPr lang="pt-BR" smtClean="0"/>
              <a:pPr/>
              <a:t>‹nº›</a:t>
            </a:fld>
            <a:endParaRPr lang="pt-B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a:t>Clique para editar o estilo do título mestre</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a:t>Clique para editar o estilo do título mestre</a:t>
            </a: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idx="1"/>
          </p:nvPr>
        </p:nvSpPr>
        <p:spPr/>
        <p:txBody>
          <a:body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a:t>Clique para editar o estilo do título mestre</a:t>
            </a: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Clique para editar os estilos do texto mestre</a:t>
            </a:r>
          </a:p>
        </p:txBody>
      </p:sp>
      <p:sp>
        <p:nvSpPr>
          <p:cNvPr id="4" name="Espaço Reservado para Data 3"/>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5" name="Espaço Reservado para Rodapé 4"/>
          <p:cNvSpPr>
            <a:spLocks noGrp="1"/>
          </p:cNvSpPr>
          <p:nvPr>
            <p:ph type="ftr" sz="quarter" idx="11"/>
          </p:nvPr>
        </p:nvSpPr>
        <p:spPr>
          <a:xfrm>
            <a:off x="3124200" y="6356350"/>
            <a:ext cx="28956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6" name="Espaço Reservado para Rodapé 5"/>
          <p:cNvSpPr>
            <a:spLocks noGrp="1"/>
          </p:cNvSpPr>
          <p:nvPr>
            <p:ph type="ftr" sz="quarter" idx="11"/>
          </p:nvPr>
        </p:nvSpPr>
        <p:spPr>
          <a:xfrm>
            <a:off x="3124200" y="6356350"/>
            <a:ext cx="2895600" cy="365125"/>
          </a:xfrm>
          <a:prstGeom prst="rect">
            <a:avLst/>
          </a:prstGeom>
        </p:spPr>
        <p:txBody>
          <a:bodyPr/>
          <a:lstStyle/>
          <a:p>
            <a:endParaRPr lang="pt-BR"/>
          </a:p>
        </p:txBody>
      </p:sp>
      <p:sp>
        <p:nvSpPr>
          <p:cNvPr id="7" name="Espaço Reservado para Número de Slide 6"/>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estilo do título mestre</a:t>
            </a: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8" name="Espaço Reservado para Rodapé 7"/>
          <p:cNvSpPr>
            <a:spLocks noGrp="1"/>
          </p:cNvSpPr>
          <p:nvPr>
            <p:ph type="ftr" sz="quarter" idx="11"/>
          </p:nvPr>
        </p:nvSpPr>
        <p:spPr>
          <a:xfrm>
            <a:off x="3124200" y="6356350"/>
            <a:ext cx="2895600" cy="365125"/>
          </a:xfrm>
          <a:prstGeom prst="rect">
            <a:avLst/>
          </a:prstGeom>
        </p:spPr>
        <p:txBody>
          <a:bodyPr/>
          <a:lstStyle/>
          <a:p>
            <a:endParaRPr lang="pt-BR"/>
          </a:p>
        </p:txBody>
      </p:sp>
      <p:sp>
        <p:nvSpPr>
          <p:cNvPr id="9" name="Espaço Reservado para Número de Slide 8"/>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estilo do título mestre</a:t>
            </a:r>
          </a:p>
        </p:txBody>
      </p:sp>
      <p:sp>
        <p:nvSpPr>
          <p:cNvPr id="3" name="Espaço Reservado para Data 2"/>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4" name="Espaço Reservado para Rodapé 3"/>
          <p:cNvSpPr>
            <a:spLocks noGrp="1"/>
          </p:cNvSpPr>
          <p:nvPr>
            <p:ph type="ftr" sz="quarter" idx="11"/>
          </p:nvPr>
        </p:nvSpPr>
        <p:spPr>
          <a:xfrm>
            <a:off x="3124200" y="6356350"/>
            <a:ext cx="2895600" cy="365125"/>
          </a:xfrm>
          <a:prstGeom prst="rect">
            <a:avLst/>
          </a:prstGeom>
        </p:spPr>
        <p:txBody>
          <a:bodyPr/>
          <a:lstStyle/>
          <a:p>
            <a:endParaRPr lang="pt-BR"/>
          </a:p>
        </p:txBody>
      </p:sp>
      <p:sp>
        <p:nvSpPr>
          <p:cNvPr id="5" name="Espaço Reservado para Número de Slide 4"/>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3" name="Espaço Reservado para Rodapé 2"/>
          <p:cNvSpPr>
            <a:spLocks noGrp="1"/>
          </p:cNvSpPr>
          <p:nvPr>
            <p:ph type="ftr" sz="quarter" idx="11"/>
          </p:nvPr>
        </p:nvSpPr>
        <p:spPr>
          <a:xfrm>
            <a:off x="3124200" y="6356350"/>
            <a:ext cx="2895600" cy="365125"/>
          </a:xfrm>
          <a:prstGeom prst="rect">
            <a:avLst/>
          </a:prstGeom>
        </p:spPr>
        <p:txBody>
          <a:bodyPr/>
          <a:lstStyle/>
          <a:p>
            <a:endParaRPr lang="pt-BR"/>
          </a:p>
        </p:txBody>
      </p:sp>
      <p:sp>
        <p:nvSpPr>
          <p:cNvPr id="4" name="Espaço Reservado para Número de Slide 3"/>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a:t>Clique para editar o estilo do título mestre</a:t>
            </a: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Espaço Reservado para Data 4"/>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6" name="Espaço Reservado para Rodapé 5"/>
          <p:cNvSpPr>
            <a:spLocks noGrp="1"/>
          </p:cNvSpPr>
          <p:nvPr>
            <p:ph type="ftr" sz="quarter" idx="11"/>
          </p:nvPr>
        </p:nvSpPr>
        <p:spPr>
          <a:xfrm>
            <a:off x="3124200" y="6356350"/>
            <a:ext cx="2895600" cy="365125"/>
          </a:xfrm>
          <a:prstGeom prst="rect">
            <a:avLst/>
          </a:prstGeom>
        </p:spPr>
        <p:txBody>
          <a:bodyPr/>
          <a:lstStyle/>
          <a:p>
            <a:endParaRPr lang="pt-BR"/>
          </a:p>
        </p:txBody>
      </p:sp>
      <p:sp>
        <p:nvSpPr>
          <p:cNvPr id="7" name="Espaço Reservado para Número de Slide 6"/>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a:t>Clique para editar o estilo do título mestre</a:t>
            </a: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os estilos do texto mestre</a:t>
            </a:r>
          </a:p>
        </p:txBody>
      </p:sp>
      <p:sp>
        <p:nvSpPr>
          <p:cNvPr id="5" name="Espaço Reservado para Data 4"/>
          <p:cNvSpPr>
            <a:spLocks noGrp="1"/>
          </p:cNvSpPr>
          <p:nvPr>
            <p:ph type="dt" sz="half" idx="10"/>
          </p:nvPr>
        </p:nvSpPr>
        <p:spPr>
          <a:xfrm>
            <a:off x="457200" y="6356350"/>
            <a:ext cx="2133600" cy="365125"/>
          </a:xfrm>
          <a:prstGeom prst="rect">
            <a:avLst/>
          </a:prstGeom>
        </p:spPr>
        <p:txBody>
          <a:bodyPr/>
          <a:lstStyle/>
          <a:p>
            <a:fld id="{7C5118BB-0285-461F-B30F-62D12747807D}" type="datetimeFigureOut">
              <a:rPr lang="pt-BR" smtClean="0"/>
              <a:pPr/>
              <a:t>26/06/2019</a:t>
            </a:fld>
            <a:endParaRPr lang="pt-BR"/>
          </a:p>
        </p:txBody>
      </p:sp>
      <p:sp>
        <p:nvSpPr>
          <p:cNvPr id="6" name="Espaço Reservado para Rodapé 5"/>
          <p:cNvSpPr>
            <a:spLocks noGrp="1"/>
          </p:cNvSpPr>
          <p:nvPr>
            <p:ph type="ftr" sz="quarter" idx="11"/>
          </p:nvPr>
        </p:nvSpPr>
        <p:spPr>
          <a:xfrm>
            <a:off x="3124200" y="6356350"/>
            <a:ext cx="2895600" cy="365125"/>
          </a:xfrm>
          <a:prstGeom prst="rect">
            <a:avLst/>
          </a:prstGeom>
        </p:spPr>
        <p:txBody>
          <a:bodyPr/>
          <a:lstStyle/>
          <a:p>
            <a:endParaRPr lang="pt-BR"/>
          </a:p>
        </p:txBody>
      </p:sp>
      <p:sp>
        <p:nvSpPr>
          <p:cNvPr id="7" name="Espaço Reservado para Número de Slide 6"/>
          <p:cNvSpPr>
            <a:spLocks noGrp="1"/>
          </p:cNvSpPr>
          <p:nvPr>
            <p:ph type="sldNum" sz="quarter" idx="12"/>
          </p:nvPr>
        </p:nvSpPr>
        <p:spPr/>
        <p:txBody>
          <a:bodyPr/>
          <a:lstStyle/>
          <a:p>
            <a:fld id="{F6D92344-6B03-4B9A-BA7D-8A9AC3676CFF}"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a:t>Clique para editar o estilo do título mestre</a:t>
            </a: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dirty="0"/>
              <a:t>Clique para editar os estilos do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pt-BR" dirty="0"/>
          </a:p>
        </p:txBody>
      </p:sp>
      <p:sp>
        <p:nvSpPr>
          <p:cNvPr id="7" name="Espaço Reservado para Rodapé 4"/>
          <p:cNvSpPr txBox="1">
            <a:spLocks/>
          </p:cNvSpPr>
          <p:nvPr userDrawn="1"/>
        </p:nvSpPr>
        <p:spPr>
          <a:xfrm>
            <a:off x="683568" y="6346759"/>
            <a:ext cx="7886700" cy="435525"/>
          </a:xfrm>
          <a:prstGeom prst="rect">
            <a:avLst/>
          </a:prstGeom>
        </p:spPr>
        <p:txBody>
          <a:bodyPr vert="horz" lIns="91440" tIns="45720" rIns="91440" bIns="45720" rtlCol="0" anchor="ctr"/>
          <a:lstStyle>
            <a:defPPr>
              <a:defRPr lang="pt-BR"/>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pt-BR" sz="1100" dirty="0">
                <a:latin typeface="Arial" panose="020B0604020202020204" pitchFamily="34" charset="0"/>
                <a:cs typeface="Arial" panose="020B0604020202020204" pitchFamily="34" charset="0"/>
              </a:rPr>
              <a:t>Controladoria-Geral da União</a:t>
            </a:r>
          </a:p>
        </p:txBody>
      </p:sp>
      <p:sp>
        <p:nvSpPr>
          <p:cNvPr id="10" name="CaixaDeTexto 9"/>
          <p:cNvSpPr txBox="1"/>
          <p:nvPr userDrawn="1"/>
        </p:nvSpPr>
        <p:spPr>
          <a:xfrm>
            <a:off x="7245752" y="6372036"/>
            <a:ext cx="936520" cy="369332"/>
          </a:xfrm>
          <a:prstGeom prst="rect">
            <a:avLst/>
          </a:prstGeom>
          <a:noFill/>
        </p:spPr>
        <p:txBody>
          <a:bodyPr wrap="square" rtlCol="0">
            <a:spAutoFit/>
          </a:bodyPr>
          <a:lstStyle/>
          <a:p>
            <a:pPr algn="ctr"/>
            <a:r>
              <a:rPr lang="pt-BR" b="1" dirty="0">
                <a:solidFill>
                  <a:schemeClr val="accent5">
                    <a:lumMod val="50000"/>
                  </a:schemeClr>
                </a:solidFill>
              </a:rPr>
              <a:t>CGU</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cgu.gov.br/assuntos/atividade-disciplinar/cgu-pad" TargetMode="External"/><Relationship Id="rId2" Type="http://schemas.openxmlformats.org/officeDocument/2006/relationships/hyperlink" Target="mailto:cguce-nacor@cgu.gov.br" TargetMode="External"/><Relationship Id="rId1" Type="http://schemas.openxmlformats.org/officeDocument/2006/relationships/slideLayout" Target="../slideLayouts/slideLayout1.xml"/><Relationship Id="rId4" Type="http://schemas.openxmlformats.org/officeDocument/2006/relationships/hyperlink" Target="http://www.cgu.gov.br/assuntos/responsabilizacao-de-empresas/sistema-cgu-pj"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58516" y="3246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2049" name="Imagem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7891" y="260648"/>
            <a:ext cx="898525" cy="8985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518839" y="305361"/>
            <a:ext cx="8261956"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3200" b="1" i="0" u="none" strike="noStrike" cap="none" normalizeH="0" baseline="0" dirty="0">
                <a:ln>
                  <a:noFill/>
                </a:ln>
                <a:solidFill>
                  <a:srgbClr val="002543"/>
                </a:solidFill>
                <a:effectLst/>
                <a:latin typeface="Calibri" panose="020F0502020204030204" pitchFamily="34" charset="0"/>
                <a:ea typeface="Calibri" panose="020F0502020204030204" pitchFamily="34" charset="0"/>
                <a:cs typeface="Calibri" panose="020F0502020204030204" pitchFamily="34" charset="0"/>
              </a:rPr>
              <a:t>CGU</a:t>
            </a:r>
            <a:endParaRPr kumimoji="0" lang="pt-BR" altLang="pt-B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600" b="0" i="0" u="none" strike="noStrike" cap="none" normalizeH="0" baseline="0" dirty="0">
                <a:ln>
                  <a:noFill/>
                </a:ln>
                <a:solidFill>
                  <a:srgbClr val="002543"/>
                </a:solidFill>
                <a:effectLst/>
                <a:latin typeface="Calibri" panose="020F0502020204030204" pitchFamily="34" charset="0"/>
                <a:ea typeface="Calibri" panose="020F0502020204030204" pitchFamily="34" charset="0"/>
                <a:cs typeface="Calibri" panose="020F0502020204030204" pitchFamily="34" charset="0"/>
              </a:rPr>
              <a:t>Controladori</a:t>
            </a:r>
            <a:r>
              <a:rPr lang="pt-BR" altLang="pt-BR" sz="1600" dirty="0">
                <a:solidFill>
                  <a:srgbClr val="002543"/>
                </a:solidFill>
                <a:latin typeface="Calibri" panose="020F0502020204030204" pitchFamily="34" charset="0"/>
                <a:ea typeface="Calibri" panose="020F0502020204030204" pitchFamily="34" charset="0"/>
                <a:cs typeface="Calibri" panose="020F0502020204030204" pitchFamily="34" charset="0"/>
              </a:rPr>
              <a:t>a-Geral da União</a:t>
            </a:r>
            <a:endParaRPr kumimoji="0" lang="pt-BR" altLang="pt-BR" sz="1600" b="0" i="0" u="none" strike="noStrike" cap="none" normalizeH="0" baseline="0" dirty="0">
              <a:ln>
                <a:noFill/>
              </a:ln>
              <a:solidFill>
                <a:srgbClr val="002543"/>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pt-BR" altLang="pt-BR" sz="1400" dirty="0">
              <a:solidFill>
                <a:srgbClr val="002543"/>
              </a:solidFill>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
        <p:nvSpPr>
          <p:cNvPr id="7" name="CaixaDeTexto 6"/>
          <p:cNvSpPr txBox="1"/>
          <p:nvPr/>
        </p:nvSpPr>
        <p:spPr>
          <a:xfrm>
            <a:off x="604215" y="6237312"/>
            <a:ext cx="8117940" cy="504056"/>
          </a:xfrm>
          <a:prstGeom prst="rect">
            <a:avLst/>
          </a:prstGeom>
          <a:solidFill>
            <a:schemeClr val="bg1"/>
          </a:solidFill>
        </p:spPr>
        <p:txBody>
          <a:bodyPr wrap="square" rtlCol="0">
            <a:spAutoFit/>
          </a:bodyPr>
          <a:lstStyle/>
          <a:p>
            <a:endParaRPr lang="pt-BR" dirty="0"/>
          </a:p>
        </p:txBody>
      </p:sp>
      <p:sp>
        <p:nvSpPr>
          <p:cNvPr id="10" name="CaixaDeTexto 9"/>
          <p:cNvSpPr txBox="1"/>
          <p:nvPr/>
        </p:nvSpPr>
        <p:spPr>
          <a:xfrm>
            <a:off x="558516" y="2609616"/>
            <a:ext cx="8247266" cy="1323439"/>
          </a:xfrm>
          <a:prstGeom prst="rect">
            <a:avLst/>
          </a:prstGeom>
          <a:noFill/>
        </p:spPr>
        <p:txBody>
          <a:bodyPr wrap="square" rtlCol="0">
            <a:spAutoFit/>
          </a:bodyPr>
          <a:lstStyle/>
          <a:p>
            <a:pPr algn="ctr"/>
            <a:r>
              <a:rPr lang="pt-BR" sz="4000" b="1" dirty="0">
                <a:solidFill>
                  <a:schemeClr val="accent1">
                    <a:lumMod val="75000"/>
                  </a:schemeClr>
                </a:solidFill>
                <a:latin typeface="Arial Narrow" panose="020B0606020202030204" pitchFamily="34" charset="0"/>
              </a:rPr>
              <a:t>A atividade correcional no contexto </a:t>
            </a:r>
          </a:p>
          <a:p>
            <a:pPr algn="ctr"/>
            <a:r>
              <a:rPr lang="pt-BR" sz="4000" b="1" dirty="0">
                <a:solidFill>
                  <a:schemeClr val="accent1">
                    <a:lumMod val="75000"/>
                  </a:schemeClr>
                </a:solidFill>
                <a:latin typeface="Arial Narrow" panose="020B0606020202030204" pitchFamily="34" charset="0"/>
              </a:rPr>
              <a:t>da integridade pública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160338"/>
            <a:ext cx="9144000" cy="892398"/>
          </a:xfrm>
          <a:solidFill>
            <a:schemeClr val="tx2">
              <a:lumMod val="75000"/>
            </a:schemeClr>
          </a:solidFill>
        </p:spPr>
        <p:txBody>
          <a:bodyPr>
            <a:noAutofit/>
          </a:bodyPr>
          <a:lstStyle/>
          <a:p>
            <a:pPr algn="l"/>
            <a:r>
              <a:rPr lang="pt-BR" sz="3600" dirty="0">
                <a:solidFill>
                  <a:schemeClr val="bg1"/>
                </a:solidFill>
              </a:rPr>
              <a:t>Exemplo de Interface de Saída: Gestão de Riscos</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251520" y="1484784"/>
            <a:ext cx="5184576" cy="1944216"/>
          </a:xfrm>
          <a:prstGeom prst="rect">
            <a:avLst/>
          </a:prstGeom>
          <a:noFill/>
        </p:spPr>
        <p:txBody>
          <a:bodyPr vert="horz" lIns="91440" tIns="45720" rIns="91440" bIns="45720" rtlCol="0">
            <a:noAutofit/>
          </a:bodyPr>
          <a:lstStyle/>
          <a:p>
            <a:pPr marL="314982" indent="-314982" algn="just">
              <a:spcAft>
                <a:spcPts val="1200"/>
              </a:spcAft>
              <a:buFont typeface="Arial" panose="020B0604020202020204" pitchFamily="34" charset="0"/>
              <a:buChar char="•"/>
            </a:pPr>
            <a:r>
              <a:rPr lang="pt-BR" sz="2400" dirty="0"/>
              <a:t>Detecção de vulnerabilidades durante o processo disciplinar</a:t>
            </a:r>
            <a:endParaRPr lang="pt-BR" sz="2400" dirty="0">
              <a:solidFill>
                <a:srgbClr val="0070C0"/>
              </a:solidFill>
            </a:endParaRPr>
          </a:p>
          <a:p>
            <a:pPr marL="314982" indent="-314982" algn="just">
              <a:spcAft>
                <a:spcPts val="1200"/>
              </a:spcAft>
              <a:buFont typeface="Arial" panose="020B0604020202020204" pitchFamily="34" charset="0"/>
              <a:buChar char="•"/>
            </a:pPr>
            <a:r>
              <a:rPr lang="pt-BR" sz="2400" dirty="0"/>
              <a:t>Mapa das Infrações: por localidade, por objeto, por setor, por função, etc.</a:t>
            </a:r>
          </a:p>
        </p:txBody>
      </p:sp>
      <p:sp>
        <p:nvSpPr>
          <p:cNvPr id="11" name="Fluxograma: Cartão 10"/>
          <p:cNvSpPr/>
          <p:nvPr/>
        </p:nvSpPr>
        <p:spPr>
          <a:xfrm>
            <a:off x="307974" y="3772376"/>
            <a:ext cx="8352928" cy="2464935"/>
          </a:xfrm>
          <a:prstGeom prst="flowChartPunchedCard">
            <a:avLst/>
          </a:prstGeom>
          <a:solidFill>
            <a:schemeClr val="accent6">
              <a:lumMod val="7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BR" b="1" dirty="0">
                <a:solidFill>
                  <a:schemeClr val="tx1"/>
                </a:solidFill>
              </a:rPr>
              <a:t>Instrução Normativa Conjunta Nº 01 MP/CGU, de 2016:</a:t>
            </a:r>
            <a:r>
              <a:rPr lang="pt-BR" dirty="0">
                <a:solidFill>
                  <a:schemeClr val="tx1"/>
                </a:solidFill>
              </a:rPr>
              <a:t> </a:t>
            </a:r>
          </a:p>
          <a:p>
            <a:pPr algn="r"/>
            <a:r>
              <a:rPr lang="pt-BR" dirty="0">
                <a:solidFill>
                  <a:schemeClr val="tx1"/>
                </a:solidFill>
              </a:rPr>
              <a:t>eficácia no âmbito do Poder Executivo Federal.</a:t>
            </a:r>
          </a:p>
          <a:p>
            <a:pPr algn="r"/>
            <a:endParaRPr lang="pt-BR" sz="1200" dirty="0">
              <a:solidFill>
                <a:schemeClr val="tx1"/>
              </a:solidFill>
            </a:endParaRPr>
          </a:p>
          <a:p>
            <a:pPr marL="285750" indent="-285750" algn="just" fontAlgn="base">
              <a:buFont typeface="Arial" panose="020B0604020202020204" pitchFamily="34" charset="0"/>
              <a:buChar char="•"/>
            </a:pPr>
            <a:r>
              <a:rPr lang="pt-BR" dirty="0">
                <a:solidFill>
                  <a:schemeClr val="tx1"/>
                </a:solidFill>
              </a:rPr>
              <a:t>Determina a adoção de medidas de gestão de riscos, controles internos e governança. </a:t>
            </a:r>
          </a:p>
          <a:p>
            <a:pPr marL="285750" indent="-285750" algn="just" fontAlgn="base">
              <a:buFont typeface="Arial" panose="020B0604020202020204" pitchFamily="34" charset="0"/>
              <a:buChar char="•"/>
            </a:pPr>
            <a:r>
              <a:rPr lang="pt-BR" dirty="0">
                <a:solidFill>
                  <a:schemeClr val="tx1"/>
                </a:solidFill>
              </a:rPr>
              <a:t>Prevê o estabelecimento da estratégia e da estrutura de gerenciamento de riscos.</a:t>
            </a:r>
          </a:p>
          <a:p>
            <a:pPr marL="285750" indent="-285750" algn="just" fontAlgn="base">
              <a:buFont typeface="Arial" panose="020B0604020202020204" pitchFamily="34" charset="0"/>
              <a:buChar char="•"/>
            </a:pPr>
            <a:r>
              <a:rPr lang="pt-BR" dirty="0">
                <a:solidFill>
                  <a:schemeClr val="tx1"/>
                </a:solidFill>
              </a:rPr>
              <a:t>Atribui responsabilidades ao dirigente máximo e aos comitês de governança, riscos e controles em todos os órgãos federais.</a:t>
            </a:r>
          </a:p>
          <a:p>
            <a:pPr algn="r" fontAlgn="base"/>
            <a:endParaRPr lang="pt-BR" dirty="0">
              <a:solidFill>
                <a:schemeClr val="tx1"/>
              </a:solidFill>
            </a:endParaRPr>
          </a:p>
        </p:txBody>
      </p:sp>
      <p:pic>
        <p:nvPicPr>
          <p:cNvPr id="3" name="Imagem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61111" y="1225053"/>
            <a:ext cx="2999791" cy="237500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532440" cy="720080"/>
          </a:xfrm>
          <a:solidFill>
            <a:schemeClr val="tx2">
              <a:lumMod val="75000"/>
            </a:schemeClr>
          </a:solidFill>
        </p:spPr>
        <p:txBody>
          <a:bodyPr>
            <a:noAutofit/>
          </a:bodyPr>
          <a:lstStyle/>
          <a:p>
            <a:pPr algn="l"/>
            <a:r>
              <a:rPr lang="pt-BR" sz="3600" dirty="0">
                <a:solidFill>
                  <a:schemeClr val="bg1"/>
                </a:solidFill>
              </a:rPr>
              <a:t>  </a:t>
            </a:r>
            <a:r>
              <a:rPr lang="pt-BR" sz="3200" dirty="0">
                <a:solidFill>
                  <a:schemeClr val="bg1"/>
                </a:solidFill>
              </a:rPr>
              <a:t>Portaria CGU nº 57, de 4 de janeiro de 2019</a:t>
            </a:r>
            <a:endParaRPr lang="pt-BR" sz="3600" dirty="0">
              <a:solidFill>
                <a:schemeClr val="bg1"/>
              </a:solidFill>
            </a:endParaRP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107504" y="1340768"/>
            <a:ext cx="8856476" cy="4817720"/>
          </a:xfrm>
          <a:prstGeom prst="rect">
            <a:avLst/>
          </a:prstGeom>
          <a:solidFill>
            <a:schemeClr val="bg1">
              <a:lumMod val="95000"/>
            </a:schemeClr>
          </a:solidFill>
        </p:spPr>
        <p:txBody>
          <a:bodyPr vert="horz" lIns="91440" tIns="45720" rIns="91440" bIns="45720" rtlCol="0">
            <a:normAutofit fontScale="92500"/>
          </a:bodyPr>
          <a:lstStyle/>
          <a:p>
            <a:pPr marL="895350" algn="just" defTabSz="898525"/>
            <a:endParaRPr lang="pt-BR" sz="2000" dirty="0"/>
          </a:p>
          <a:p>
            <a:pPr marL="895350" algn="just" defTabSz="898525"/>
            <a:r>
              <a:rPr lang="pt-BR" sz="1600" dirty="0"/>
              <a:t>Art. 6º Para o cumprimento do disposto no inciso II do art. 5º desta Portaria, os órgãos e as entidades deverão atribuir a unidades novas ou já existentes as competências correspondentes aos seguintes processos e funções:</a:t>
            </a:r>
          </a:p>
          <a:p>
            <a:pPr marL="895350" algn="just" defTabSz="898525"/>
            <a:r>
              <a:rPr lang="pt-BR" sz="1600" dirty="0"/>
              <a:t>[...]</a:t>
            </a:r>
          </a:p>
          <a:p>
            <a:pPr marL="895350" algn="just" defTabSz="898525"/>
            <a:r>
              <a:rPr lang="pt-BR" sz="1600" i="1" dirty="0"/>
              <a:t>VI – implementação de procedimentos de responsabilização, observado, no mínimo, o disposto no Decreto nº 5.480, de 30 de junho de 2005, na Portaria CGU nº 335, de 30 de maio de 2006, na Portaria CGU nº 1.043, de 24 de julho de 2007, e na Portaria CGU nº 1.196, de 23 de maio de 2017.</a:t>
            </a:r>
          </a:p>
          <a:p>
            <a:endParaRPr lang="pt-BR" sz="2000" dirty="0"/>
          </a:p>
          <a:p>
            <a:pPr marL="342900" indent="-342900" algn="just">
              <a:buFont typeface="Arial" panose="020B0604020202020204" pitchFamily="34" charset="0"/>
              <a:buChar char="•"/>
            </a:pPr>
            <a:r>
              <a:rPr lang="pt-BR" sz="2000" dirty="0"/>
              <a:t>Obrigatoriedade de utilização do CGU-PAD e CGU-PJ. </a:t>
            </a:r>
            <a:r>
              <a:rPr lang="en-US" sz="2000" dirty="0"/>
              <a:t>A </a:t>
            </a:r>
            <a:r>
              <a:rPr lang="en-US" sz="2000" dirty="0" err="1"/>
              <a:t>partir</a:t>
            </a:r>
            <a:r>
              <a:rPr lang="en-US" sz="2000" dirty="0"/>
              <a:t> </a:t>
            </a:r>
            <a:r>
              <a:rPr lang="en-US" sz="2000" dirty="0" err="1"/>
              <a:t>destes</a:t>
            </a:r>
            <a:r>
              <a:rPr lang="en-US" sz="2000" dirty="0"/>
              <a:t> </a:t>
            </a:r>
            <a:r>
              <a:rPr lang="en-US" sz="2000" dirty="0" err="1"/>
              <a:t>sistemas</a:t>
            </a:r>
            <a:r>
              <a:rPr lang="en-US" sz="2000" dirty="0"/>
              <a:t>, a CGU </a:t>
            </a:r>
            <a:r>
              <a:rPr lang="en-US" sz="2000" dirty="0" err="1"/>
              <a:t>monitora</a:t>
            </a:r>
            <a:r>
              <a:rPr lang="en-US" sz="2000" dirty="0"/>
              <a:t> </a:t>
            </a:r>
            <a:r>
              <a:rPr lang="en-US" sz="2000" dirty="0" err="1"/>
              <a:t>os</a:t>
            </a:r>
            <a:r>
              <a:rPr lang="en-US" sz="2000" dirty="0"/>
              <a:t> </a:t>
            </a:r>
            <a:r>
              <a:rPr lang="en-US" sz="2000" dirty="0" err="1"/>
              <a:t>órgãos</a:t>
            </a:r>
            <a:r>
              <a:rPr lang="en-US" sz="2000" dirty="0"/>
              <a:t> e </a:t>
            </a:r>
            <a:r>
              <a:rPr lang="en-US" sz="2000" dirty="0" err="1"/>
              <a:t>entidades</a:t>
            </a:r>
            <a:r>
              <a:rPr lang="en-US" sz="2000" dirty="0"/>
              <a:t> do </a:t>
            </a:r>
            <a:r>
              <a:rPr lang="en-US" sz="2000" dirty="0" err="1"/>
              <a:t>Poder</a:t>
            </a:r>
            <a:r>
              <a:rPr lang="en-US" sz="2000" dirty="0"/>
              <a:t> </a:t>
            </a:r>
            <a:r>
              <a:rPr lang="en-US" sz="2000" dirty="0" err="1"/>
              <a:t>Executivo</a:t>
            </a:r>
            <a:r>
              <a:rPr lang="en-US" sz="2000" dirty="0"/>
              <a:t> Federal, </a:t>
            </a:r>
            <a:r>
              <a:rPr lang="en-US" sz="2000" dirty="0" err="1"/>
              <a:t>avaliando-os</a:t>
            </a:r>
            <a:r>
              <a:rPr lang="en-US" sz="2000" dirty="0"/>
              <a:t> sob </a:t>
            </a:r>
            <a:r>
              <a:rPr lang="en-US" sz="2000" dirty="0" err="1"/>
              <a:t>perspectivas</a:t>
            </a:r>
            <a:r>
              <a:rPr lang="en-US" sz="2000" dirty="0"/>
              <a:t> </a:t>
            </a:r>
            <a:r>
              <a:rPr lang="en-US" sz="2000" dirty="0" err="1"/>
              <a:t>quantitativa</a:t>
            </a:r>
            <a:r>
              <a:rPr lang="en-US" sz="2000" dirty="0"/>
              <a:t> e </a:t>
            </a:r>
            <a:r>
              <a:rPr lang="en-US" sz="2000" dirty="0" err="1"/>
              <a:t>qualitativa</a:t>
            </a:r>
            <a:r>
              <a:rPr lang="en-US" sz="2000" dirty="0"/>
              <a:t>.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err="1"/>
              <a:t>Os</a:t>
            </a:r>
            <a:r>
              <a:rPr lang="en-US" sz="2000" dirty="0"/>
              <a:t> </a:t>
            </a:r>
            <a:r>
              <a:rPr lang="en-US" sz="2000" dirty="0" err="1"/>
              <a:t>sistemas</a:t>
            </a:r>
            <a:r>
              <a:rPr lang="en-US" sz="2000" dirty="0"/>
              <a:t> </a:t>
            </a:r>
            <a:r>
              <a:rPr lang="en-US" sz="2000" dirty="0" err="1"/>
              <a:t>permitem</a:t>
            </a:r>
            <a:r>
              <a:rPr lang="en-US" sz="2000" dirty="0"/>
              <a:t> o planejamento de </a:t>
            </a:r>
            <a:r>
              <a:rPr lang="en-US" sz="2000" dirty="0" err="1"/>
              <a:t>ações</a:t>
            </a:r>
            <a:r>
              <a:rPr lang="en-US" sz="2000" dirty="0"/>
              <a:t> com </a:t>
            </a:r>
            <a:r>
              <a:rPr lang="en-US" sz="2000" dirty="0" err="1"/>
              <a:t>foco</a:t>
            </a:r>
            <a:r>
              <a:rPr lang="en-US" sz="2000" dirty="0"/>
              <a:t> </a:t>
            </a:r>
            <a:r>
              <a:rPr lang="en-US" sz="2000" dirty="0" err="1"/>
              <a:t>nas</a:t>
            </a:r>
            <a:r>
              <a:rPr lang="en-US" sz="2000" dirty="0"/>
              <a:t> </a:t>
            </a:r>
            <a:r>
              <a:rPr lang="en-US" sz="2000" dirty="0" err="1"/>
              <a:t>situações</a:t>
            </a:r>
            <a:r>
              <a:rPr lang="en-US" sz="2000" dirty="0"/>
              <a:t> </a:t>
            </a:r>
            <a:r>
              <a:rPr lang="en-US" sz="2000" dirty="0" err="1"/>
              <a:t>mais</a:t>
            </a:r>
            <a:r>
              <a:rPr lang="en-US" sz="2000" dirty="0"/>
              <a:t> </a:t>
            </a:r>
            <a:r>
              <a:rPr lang="en-US" sz="2000" dirty="0" err="1"/>
              <a:t>críticas</a:t>
            </a:r>
            <a:r>
              <a:rPr lang="en-US" sz="2000" dirty="0"/>
              <a:t>, </a:t>
            </a:r>
            <a:r>
              <a:rPr lang="en-US" sz="2000" dirty="0" err="1"/>
              <a:t>além</a:t>
            </a:r>
            <a:r>
              <a:rPr lang="en-US" sz="2000" dirty="0"/>
              <a:t> da </a:t>
            </a:r>
            <a:r>
              <a:rPr lang="en-US" sz="2000" dirty="0" err="1"/>
              <a:t>seleção</a:t>
            </a:r>
            <a:r>
              <a:rPr lang="en-US" sz="2000" dirty="0"/>
              <a:t> de </a:t>
            </a:r>
            <a:r>
              <a:rPr lang="en-US" sz="2000" dirty="0" err="1"/>
              <a:t>processos</a:t>
            </a:r>
            <a:r>
              <a:rPr lang="en-US" sz="2000" dirty="0"/>
              <a:t> com </a:t>
            </a:r>
            <a:r>
              <a:rPr lang="en-US" sz="2000" dirty="0" err="1"/>
              <a:t>maior</a:t>
            </a:r>
            <a:r>
              <a:rPr lang="en-US" sz="2000" dirty="0"/>
              <a:t> </a:t>
            </a:r>
            <a:r>
              <a:rPr lang="en-US" sz="2000" dirty="0" err="1"/>
              <a:t>relevância</a:t>
            </a:r>
            <a:r>
              <a:rPr lang="en-US" sz="2000" dirty="0"/>
              <a:t> para </a:t>
            </a:r>
            <a:r>
              <a:rPr lang="en-US" sz="2000" dirty="0" err="1"/>
              <a:t>acompanhamento</a:t>
            </a:r>
            <a:r>
              <a:rPr lang="en-US" sz="2000" dirty="0"/>
              <a:t> </a:t>
            </a:r>
            <a:r>
              <a:rPr lang="en-US" sz="2000" dirty="0" err="1"/>
              <a:t>específico</a:t>
            </a:r>
            <a:r>
              <a:rPr lang="en-US" sz="2000" dirty="0"/>
              <a:t>, </a:t>
            </a:r>
            <a:r>
              <a:rPr lang="en-US" sz="2000" dirty="0" err="1"/>
              <a:t>consolidação</a:t>
            </a:r>
            <a:r>
              <a:rPr lang="en-US" sz="2000" dirty="0"/>
              <a:t> de banco de </a:t>
            </a:r>
            <a:r>
              <a:rPr lang="en-US" sz="2000" dirty="0" err="1"/>
              <a:t>antecedentes</a:t>
            </a:r>
            <a:r>
              <a:rPr lang="en-US" sz="2000" dirty="0"/>
              <a:t> </a:t>
            </a:r>
            <a:r>
              <a:rPr lang="en-US" sz="2000" dirty="0" err="1"/>
              <a:t>funcionais</a:t>
            </a:r>
            <a:r>
              <a:rPr lang="en-US" sz="2000" dirty="0"/>
              <a:t> dos </a:t>
            </a:r>
            <a:r>
              <a:rPr lang="en-US" sz="2000" dirty="0" err="1"/>
              <a:t>servidores</a:t>
            </a:r>
            <a:r>
              <a:rPr lang="en-US" sz="2000" dirty="0"/>
              <a:t> e </a:t>
            </a:r>
            <a:r>
              <a:rPr lang="en-US" sz="2000" dirty="0" err="1"/>
              <a:t>integração</a:t>
            </a:r>
            <a:r>
              <a:rPr lang="en-US" sz="2000" dirty="0"/>
              <a:t> com </a:t>
            </a:r>
            <a:r>
              <a:rPr lang="en-US" sz="2000" dirty="0" err="1"/>
              <a:t>os</a:t>
            </a:r>
            <a:r>
              <a:rPr lang="en-US" sz="2000" dirty="0"/>
              <a:t> </a:t>
            </a:r>
            <a:r>
              <a:rPr lang="en-US" sz="2000" dirty="0" err="1"/>
              <a:t>cadastros</a:t>
            </a:r>
            <a:r>
              <a:rPr lang="en-US" sz="2000" dirty="0"/>
              <a:t> </a:t>
            </a:r>
            <a:r>
              <a:rPr lang="en-US" sz="2000" dirty="0" err="1"/>
              <a:t>nacionais</a:t>
            </a:r>
            <a:r>
              <a:rPr lang="en-US" sz="2000" dirty="0"/>
              <a:t> de </a:t>
            </a:r>
            <a:r>
              <a:rPr lang="en-US" sz="2000" dirty="0" err="1"/>
              <a:t>empresas</a:t>
            </a:r>
            <a:r>
              <a:rPr lang="en-US" sz="2000" dirty="0"/>
              <a:t> </a:t>
            </a:r>
            <a:r>
              <a:rPr lang="en-US" sz="2000" dirty="0" err="1"/>
              <a:t>sancionadas</a:t>
            </a:r>
            <a:r>
              <a:rPr lang="en-US" sz="2000" dirty="0"/>
              <a:t> (CEIS/CNEP).</a:t>
            </a:r>
            <a:endParaRPr lang="pt-BR" sz="2000" dirty="0"/>
          </a:p>
          <a:p>
            <a:pPr marL="285750" algn="just">
              <a:buFont typeface="Arial" panose="020B0604020202020204" pitchFamily="34" charset="0"/>
              <a:buChar char="•"/>
            </a:pPr>
            <a:endParaRPr lang="pt-BR" sz="2000" dirty="0">
              <a:cs typeface="Arial" pitchFamily="34" charset="0"/>
            </a:endParaRPr>
          </a:p>
        </p:txBody>
      </p:sp>
    </p:spTree>
    <p:extLst>
      <p:ext uri="{BB962C8B-B14F-4D97-AF65-F5344CB8AC3E}">
        <p14:creationId xmlns:p14="http://schemas.microsoft.com/office/powerpoint/2010/main" val="2047637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  Por onde começar?</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3" name="CaixaDeTexto 12"/>
          <p:cNvSpPr txBox="1"/>
          <p:nvPr/>
        </p:nvSpPr>
        <p:spPr>
          <a:xfrm>
            <a:off x="1878868" y="1657238"/>
            <a:ext cx="4896544" cy="400110"/>
          </a:xfrm>
          <a:prstGeom prst="rect">
            <a:avLst/>
          </a:prstGeom>
          <a:solidFill>
            <a:schemeClr val="accent6">
              <a:lumMod val="40000"/>
              <a:lumOff val="60000"/>
            </a:schemeClr>
          </a:solidFill>
        </p:spPr>
        <p:txBody>
          <a:bodyPr wrap="square" rtlCol="0">
            <a:spAutoFit/>
          </a:bodyPr>
          <a:lstStyle/>
          <a:p>
            <a:r>
              <a:rPr lang="pt-BR" sz="2000" dirty="0"/>
              <a:t>ESPECIALIZAÇÃO DA FUNÇÃO CORRECIONAL</a:t>
            </a:r>
          </a:p>
        </p:txBody>
      </p:sp>
      <p:sp>
        <p:nvSpPr>
          <p:cNvPr id="14" name="Subtítulo 2"/>
          <p:cNvSpPr txBox="1">
            <a:spLocks/>
          </p:cNvSpPr>
          <p:nvPr/>
        </p:nvSpPr>
        <p:spPr>
          <a:xfrm>
            <a:off x="557808" y="3428999"/>
            <a:ext cx="8262664" cy="1371653"/>
          </a:xfrm>
          <a:prstGeom prst="rect">
            <a:avLst/>
          </a:prstGeom>
          <a:solidFill>
            <a:schemeClr val="accent6">
              <a:lumMod val="75000"/>
            </a:schemeClr>
          </a:solidFill>
        </p:spPr>
        <p:txBody>
          <a:bodyPr vert="horz" lIns="91440" tIns="45720" rIns="91440" bIns="45720" rtlCol="0">
            <a:normAutofit fontScale="70000" lnSpcReduction="20000"/>
          </a:bodyPr>
          <a:lstStyle/>
          <a:p>
            <a:pPr algn="ctr">
              <a:spcBef>
                <a:spcPts val="600"/>
              </a:spcBef>
            </a:pPr>
            <a:r>
              <a:rPr lang="pt-BR" sz="2800" dirty="0">
                <a:solidFill>
                  <a:schemeClr val="bg1"/>
                </a:solidFill>
                <a:latin typeface="Arial" pitchFamily="34" charset="0"/>
                <a:cs typeface="Arial" pitchFamily="34" charset="0"/>
              </a:rPr>
              <a:t> </a:t>
            </a:r>
          </a:p>
          <a:p>
            <a:pPr algn="ctr">
              <a:spcBef>
                <a:spcPts val="600"/>
              </a:spcBef>
            </a:pPr>
            <a:r>
              <a:rPr lang="pt-BR" sz="3400" dirty="0">
                <a:solidFill>
                  <a:schemeClr val="bg1"/>
                </a:solidFill>
                <a:latin typeface="Arial" pitchFamily="34" charset="0"/>
                <a:cs typeface="Arial" pitchFamily="34" charset="0"/>
              </a:rPr>
              <a:t>CRIAÇÃO E ESTRUTURAÇÃO DA UNIDADE DE </a:t>
            </a:r>
          </a:p>
          <a:p>
            <a:pPr algn="ctr">
              <a:spcBef>
                <a:spcPts val="600"/>
              </a:spcBef>
            </a:pPr>
            <a:r>
              <a:rPr lang="pt-BR" sz="6500" b="1" dirty="0">
                <a:solidFill>
                  <a:schemeClr val="bg1"/>
                </a:solidFill>
                <a:latin typeface="Arial" pitchFamily="34" charset="0"/>
                <a:cs typeface="Arial" pitchFamily="34" charset="0"/>
              </a:rPr>
              <a:t>C O R </a:t>
            </a:r>
            <a:r>
              <a:rPr lang="pt-BR" sz="6500" b="1" dirty="0" err="1">
                <a:solidFill>
                  <a:schemeClr val="bg1"/>
                </a:solidFill>
                <a:latin typeface="Arial" pitchFamily="34" charset="0"/>
                <a:cs typeface="Arial" pitchFamily="34" charset="0"/>
              </a:rPr>
              <a:t>R</a:t>
            </a:r>
            <a:r>
              <a:rPr lang="pt-BR" sz="6500" b="1" dirty="0">
                <a:solidFill>
                  <a:schemeClr val="bg1"/>
                </a:solidFill>
                <a:latin typeface="Arial" pitchFamily="34" charset="0"/>
                <a:cs typeface="Arial" pitchFamily="34" charset="0"/>
              </a:rPr>
              <a:t> E I Ç Ã O</a:t>
            </a:r>
          </a:p>
        </p:txBody>
      </p:sp>
      <p:sp>
        <p:nvSpPr>
          <p:cNvPr id="3" name="Seta: para Baixo 2">
            <a:extLst>
              <a:ext uri="{FF2B5EF4-FFF2-40B4-BE49-F238E27FC236}">
                <a16:creationId xmlns:a16="http://schemas.microsoft.com/office/drawing/2014/main" id="{A09A1D7F-1133-4E25-98D2-2FA8DD0B51A0}"/>
              </a:ext>
            </a:extLst>
          </p:cNvPr>
          <p:cNvSpPr/>
          <p:nvPr/>
        </p:nvSpPr>
        <p:spPr>
          <a:xfrm>
            <a:off x="3855503" y="2419138"/>
            <a:ext cx="943273" cy="648072"/>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38948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  Finalidade x Atribuições  </a:t>
            </a:r>
            <a:r>
              <a:rPr lang="pt-BR" sz="2100" dirty="0">
                <a:solidFill>
                  <a:schemeClr val="bg1"/>
                </a:solidFill>
              </a:rPr>
              <a:t>(IN CGU nº 14/2018)</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132040" y="1225054"/>
            <a:ext cx="4223936" cy="5084266"/>
          </a:xfrm>
          <a:prstGeom prst="rect">
            <a:avLst/>
          </a:prstGeom>
          <a:solidFill>
            <a:schemeClr val="accent6">
              <a:lumMod val="20000"/>
              <a:lumOff val="80000"/>
            </a:schemeClr>
          </a:solidFill>
        </p:spPr>
        <p:txBody>
          <a:bodyPr vert="horz" lIns="91440" tIns="45720" rIns="91440" bIns="45720" rtlCol="0">
            <a:noAutofit/>
          </a:bodyPr>
          <a:lstStyle/>
          <a:p>
            <a:pPr>
              <a:spcAft>
                <a:spcPts val="600"/>
              </a:spcAft>
            </a:pPr>
            <a:r>
              <a:rPr lang="pt-BR" sz="2000" dirty="0"/>
              <a:t> FINALIDADE:</a:t>
            </a:r>
          </a:p>
          <a:p>
            <a:pPr marL="285750" lvl="0" indent="-285750">
              <a:spcAft>
                <a:spcPts val="600"/>
              </a:spcAft>
              <a:buFont typeface="Arial" panose="020B0604020202020204" pitchFamily="34" charset="0"/>
              <a:buChar char="•"/>
            </a:pPr>
            <a:r>
              <a:rPr lang="pt-BR" sz="2000" dirty="0"/>
              <a:t>dissuadir e prevenir a prática de irregularidades administrativas;</a:t>
            </a:r>
          </a:p>
          <a:p>
            <a:pPr marL="285750" lvl="0" indent="-285750">
              <a:spcAft>
                <a:spcPts val="600"/>
              </a:spcAft>
              <a:buFont typeface="Arial" panose="020B0604020202020204" pitchFamily="34" charset="0"/>
              <a:buChar char="•"/>
            </a:pPr>
            <a:r>
              <a:rPr lang="pt-BR" sz="2000" dirty="0"/>
              <a:t>responsabilizar servidores e empregados públicos que cometam ilícitos disciplinares e entes privados que pratiquem atos lesivos contra a Administração Pública;</a:t>
            </a:r>
          </a:p>
          <a:p>
            <a:pPr marL="285750" lvl="0" indent="-285750">
              <a:spcAft>
                <a:spcPts val="600"/>
              </a:spcAft>
              <a:buFont typeface="Arial" panose="020B0604020202020204" pitchFamily="34" charset="0"/>
              <a:buChar char="•"/>
            </a:pPr>
            <a:r>
              <a:rPr lang="pt-BR" sz="2000" dirty="0"/>
              <a:t>zelar pela eficiência, eficácia e efetividade das apurações correcionais;</a:t>
            </a:r>
          </a:p>
          <a:p>
            <a:pPr marL="285750" lvl="0" indent="-285750">
              <a:spcAft>
                <a:spcPts val="600"/>
              </a:spcAft>
              <a:buFont typeface="Arial" panose="020B0604020202020204" pitchFamily="34" charset="0"/>
              <a:buChar char="•"/>
            </a:pPr>
            <a:r>
              <a:rPr lang="pt-BR" sz="2000" dirty="0"/>
              <a:t>contribuir para o fortalecimento da </a:t>
            </a:r>
            <a:r>
              <a:rPr lang="pt-BR" sz="2000" b="1" dirty="0"/>
              <a:t>integridade</a:t>
            </a:r>
            <a:r>
              <a:rPr lang="pt-BR" sz="2000" dirty="0"/>
              <a:t> pública; e</a:t>
            </a:r>
          </a:p>
          <a:p>
            <a:pPr marL="285750" indent="-285750">
              <a:spcAft>
                <a:spcPts val="600"/>
              </a:spcAft>
              <a:buFont typeface="Arial" panose="020B0604020202020204" pitchFamily="34" charset="0"/>
              <a:buChar char="•"/>
            </a:pPr>
            <a:r>
              <a:rPr lang="pt-BR" sz="2000" dirty="0"/>
              <a:t>promover a </a:t>
            </a:r>
            <a:r>
              <a:rPr lang="pt-BR" sz="2000" b="1" dirty="0"/>
              <a:t>ética </a:t>
            </a:r>
            <a:r>
              <a:rPr lang="pt-BR" sz="2000" dirty="0"/>
              <a:t>e a </a:t>
            </a:r>
            <a:r>
              <a:rPr lang="pt-BR" sz="2000" b="1" dirty="0"/>
              <a:t>transparência</a:t>
            </a:r>
            <a:r>
              <a:rPr lang="pt-BR" sz="2000" dirty="0"/>
              <a:t> na relação público-privada.</a:t>
            </a:r>
            <a:endParaRPr lang="pt-BR" sz="2000" dirty="0">
              <a:latin typeface="Arial" pitchFamily="34" charset="0"/>
              <a:cs typeface="Arial" pitchFamily="34" charset="0"/>
            </a:endParaRPr>
          </a:p>
        </p:txBody>
      </p:sp>
      <p:sp>
        <p:nvSpPr>
          <p:cNvPr id="12" name="Subtítulo 2">
            <a:extLst>
              <a:ext uri="{FF2B5EF4-FFF2-40B4-BE49-F238E27FC236}">
                <a16:creationId xmlns:a16="http://schemas.microsoft.com/office/drawing/2014/main" id="{D580C390-C993-4510-B6FA-C0C359C52F17}"/>
              </a:ext>
            </a:extLst>
          </p:cNvPr>
          <p:cNvSpPr txBox="1">
            <a:spLocks/>
          </p:cNvSpPr>
          <p:nvPr/>
        </p:nvSpPr>
        <p:spPr>
          <a:xfrm>
            <a:off x="4499992" y="1225054"/>
            <a:ext cx="4511968" cy="5084266"/>
          </a:xfrm>
          <a:prstGeom prst="rect">
            <a:avLst/>
          </a:prstGeom>
          <a:solidFill>
            <a:schemeClr val="bg1">
              <a:lumMod val="95000"/>
            </a:schemeClr>
          </a:solidFill>
        </p:spPr>
        <p:txBody>
          <a:bodyPr vert="horz" lIns="91440" tIns="45720" rIns="91440" bIns="45720" rtlCol="0">
            <a:noAutofit/>
          </a:bodyPr>
          <a:lstStyle/>
          <a:p>
            <a:pPr>
              <a:spcAft>
                <a:spcPts val="600"/>
              </a:spcAft>
            </a:pPr>
            <a:r>
              <a:rPr lang="pt-BR" sz="2000" dirty="0"/>
              <a:t>ATRIBUIÇÕES:</a:t>
            </a:r>
          </a:p>
          <a:p>
            <a:pPr marL="342900" lvl="0" indent="-342900">
              <a:spcAft>
                <a:spcPts val="600"/>
              </a:spcAft>
              <a:buFont typeface="Arial" panose="020B0604020202020204" pitchFamily="34" charset="0"/>
              <a:buChar char="•"/>
            </a:pPr>
            <a:r>
              <a:rPr lang="pt-BR" sz="2000" dirty="0"/>
              <a:t>realizar juízo de admissibilidade;</a:t>
            </a:r>
          </a:p>
          <a:p>
            <a:pPr marL="342900" lvl="0" indent="-342900">
              <a:spcAft>
                <a:spcPts val="600"/>
              </a:spcAft>
              <a:buFont typeface="Arial" panose="020B0604020202020204" pitchFamily="34" charset="0"/>
              <a:buChar char="•"/>
            </a:pPr>
            <a:r>
              <a:rPr lang="pt-BR" sz="2000" dirty="0"/>
              <a:t>instaurar, acompanhar e supervisionar procedimentos correcionais;</a:t>
            </a:r>
          </a:p>
          <a:p>
            <a:pPr marL="342900" lvl="0" indent="-342900">
              <a:spcAft>
                <a:spcPts val="600"/>
              </a:spcAft>
              <a:buFont typeface="Arial" panose="020B0604020202020204" pitchFamily="34" charset="0"/>
              <a:buChar char="•"/>
            </a:pPr>
            <a:r>
              <a:rPr lang="pt-BR" sz="2000" dirty="0"/>
              <a:t>capacitar e orientar tecnicamente os membros de comissão;</a:t>
            </a:r>
          </a:p>
          <a:p>
            <a:pPr marL="342900" lvl="0" indent="-342900">
              <a:spcAft>
                <a:spcPts val="600"/>
              </a:spcAft>
              <a:buFont typeface="Arial" panose="020B0604020202020204" pitchFamily="34" charset="0"/>
              <a:buChar char="•"/>
            </a:pPr>
            <a:r>
              <a:rPr lang="pt-BR" sz="2000" dirty="0"/>
              <a:t>analisar relatórios finais para subsídio técnico da autoridade julgadora, quando couber;</a:t>
            </a:r>
          </a:p>
          <a:p>
            <a:pPr marL="342900" lvl="0" indent="-342900">
              <a:spcAft>
                <a:spcPts val="600"/>
              </a:spcAft>
              <a:buFont typeface="Arial" panose="020B0604020202020204" pitchFamily="34" charset="0"/>
              <a:buChar char="•"/>
            </a:pPr>
            <a:r>
              <a:rPr lang="pt-BR" sz="2000" dirty="0"/>
              <a:t>realizar interlocução com órgãos de controle e investigação;</a:t>
            </a:r>
          </a:p>
          <a:p>
            <a:pPr marL="342900" lvl="0" indent="-342900">
              <a:spcAft>
                <a:spcPts val="600"/>
              </a:spcAft>
              <a:buFont typeface="Arial" panose="020B0604020202020204" pitchFamily="34" charset="0"/>
              <a:buChar char="•"/>
            </a:pPr>
            <a:r>
              <a:rPr lang="pt-BR" sz="2000" dirty="0"/>
              <a:t>gerir informações correcionais; e</a:t>
            </a:r>
          </a:p>
          <a:p>
            <a:pPr marL="342900" indent="-342900">
              <a:spcAft>
                <a:spcPts val="600"/>
              </a:spcAft>
              <a:buFont typeface="Arial" panose="020B0604020202020204" pitchFamily="34" charset="0"/>
              <a:buChar char="•"/>
            </a:pPr>
            <a:r>
              <a:rPr lang="pt-BR" sz="2000" dirty="0"/>
              <a:t>apoiar a identificação de riscos e vulnerabilidades à integridade.</a:t>
            </a:r>
          </a:p>
        </p:txBody>
      </p:sp>
    </p:spTree>
    <p:extLst>
      <p:ext uri="{BB962C8B-B14F-4D97-AF65-F5344CB8AC3E}">
        <p14:creationId xmlns:p14="http://schemas.microsoft.com/office/powerpoint/2010/main" val="4124780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ta: para a Direita 15">
            <a:extLst>
              <a:ext uri="{FF2B5EF4-FFF2-40B4-BE49-F238E27FC236}">
                <a16:creationId xmlns:a16="http://schemas.microsoft.com/office/drawing/2014/main" id="{11110FB6-D21B-431B-88E3-A4C489D847FE}"/>
              </a:ext>
            </a:extLst>
          </p:cNvPr>
          <p:cNvSpPr/>
          <p:nvPr/>
        </p:nvSpPr>
        <p:spPr>
          <a:xfrm>
            <a:off x="467544" y="2636912"/>
            <a:ext cx="5904655" cy="1728192"/>
          </a:xfrm>
          <a:prstGeom prst="rightArrow">
            <a:avLst>
              <a:gd name="adj1" fmla="val 50000"/>
              <a:gd name="adj2" fmla="val 110237"/>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Seta: para a Direita 19">
            <a:extLst>
              <a:ext uri="{FF2B5EF4-FFF2-40B4-BE49-F238E27FC236}">
                <a16:creationId xmlns:a16="http://schemas.microsoft.com/office/drawing/2014/main" id="{3A5E2926-283E-4047-95AF-FE8352C93A4C}"/>
              </a:ext>
            </a:extLst>
          </p:cNvPr>
          <p:cNvSpPr/>
          <p:nvPr/>
        </p:nvSpPr>
        <p:spPr>
          <a:xfrm>
            <a:off x="467545" y="4509120"/>
            <a:ext cx="5112568" cy="1728192"/>
          </a:xfrm>
          <a:prstGeom prst="rightArrow">
            <a:avLst>
              <a:gd name="adj1" fmla="val 50000"/>
              <a:gd name="adj2" fmla="val 110237"/>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Seta: para a Direita 17">
            <a:extLst>
              <a:ext uri="{FF2B5EF4-FFF2-40B4-BE49-F238E27FC236}">
                <a16:creationId xmlns:a16="http://schemas.microsoft.com/office/drawing/2014/main" id="{A2F1B4C2-D2E9-4511-8B81-9B2FBAF83B49}"/>
              </a:ext>
            </a:extLst>
          </p:cNvPr>
          <p:cNvSpPr/>
          <p:nvPr/>
        </p:nvSpPr>
        <p:spPr>
          <a:xfrm>
            <a:off x="467545" y="3573016"/>
            <a:ext cx="6768752" cy="1728192"/>
          </a:xfrm>
          <a:prstGeom prst="rightArrow">
            <a:avLst>
              <a:gd name="adj1" fmla="val 50000"/>
              <a:gd name="adj2" fmla="val 110237"/>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tângulo: Cantos Arredondados 18">
            <a:extLst>
              <a:ext uri="{FF2B5EF4-FFF2-40B4-BE49-F238E27FC236}">
                <a16:creationId xmlns:a16="http://schemas.microsoft.com/office/drawing/2014/main" id="{2BA69919-416A-4C83-8A74-B1C04D8CCC5A}"/>
              </a:ext>
            </a:extLst>
          </p:cNvPr>
          <p:cNvSpPr/>
          <p:nvPr/>
        </p:nvSpPr>
        <p:spPr>
          <a:xfrm>
            <a:off x="611560" y="4149080"/>
            <a:ext cx="4392488" cy="5760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Avaliação dos Relatórios das Comissões</a:t>
            </a:r>
          </a:p>
        </p:txBody>
      </p:sp>
      <p:sp>
        <p:nvSpPr>
          <p:cNvPr id="5" name="Seta: para a Direita 4">
            <a:extLst>
              <a:ext uri="{FF2B5EF4-FFF2-40B4-BE49-F238E27FC236}">
                <a16:creationId xmlns:a16="http://schemas.microsoft.com/office/drawing/2014/main" id="{612B969B-968A-45C6-B3C7-E7A3228BEAB3}"/>
              </a:ext>
            </a:extLst>
          </p:cNvPr>
          <p:cNvSpPr/>
          <p:nvPr/>
        </p:nvSpPr>
        <p:spPr>
          <a:xfrm>
            <a:off x="467544" y="764704"/>
            <a:ext cx="7063953" cy="1728192"/>
          </a:xfrm>
          <a:prstGeom prst="rightArrow">
            <a:avLst>
              <a:gd name="adj1" fmla="val 50000"/>
              <a:gd name="adj2" fmla="val 110237"/>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  Fluxos de Trabalho</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4" name="Retângulo: Cantos Arredondados 3">
            <a:extLst>
              <a:ext uri="{FF2B5EF4-FFF2-40B4-BE49-F238E27FC236}">
                <a16:creationId xmlns:a16="http://schemas.microsoft.com/office/drawing/2014/main" id="{A5BE321D-BF27-4C3C-8377-E0BB54FD3FEF}"/>
              </a:ext>
            </a:extLst>
          </p:cNvPr>
          <p:cNvSpPr/>
          <p:nvPr/>
        </p:nvSpPr>
        <p:spPr>
          <a:xfrm>
            <a:off x="611560" y="1340768"/>
            <a:ext cx="2952328" cy="5760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b="1" dirty="0"/>
              <a:t>Juízo de Admissibilidade</a:t>
            </a:r>
          </a:p>
        </p:txBody>
      </p:sp>
      <p:sp>
        <p:nvSpPr>
          <p:cNvPr id="13" name="Seta: para a Direita 12">
            <a:extLst>
              <a:ext uri="{FF2B5EF4-FFF2-40B4-BE49-F238E27FC236}">
                <a16:creationId xmlns:a16="http://schemas.microsoft.com/office/drawing/2014/main" id="{2EBA2199-7E1D-4EB5-BE57-A0C2CD3F0461}"/>
              </a:ext>
            </a:extLst>
          </p:cNvPr>
          <p:cNvSpPr/>
          <p:nvPr/>
        </p:nvSpPr>
        <p:spPr>
          <a:xfrm>
            <a:off x="467544" y="1700808"/>
            <a:ext cx="7992888" cy="1728192"/>
          </a:xfrm>
          <a:prstGeom prst="rightArrow">
            <a:avLst>
              <a:gd name="adj1" fmla="val 50000"/>
              <a:gd name="adj2" fmla="val 110237"/>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Retângulo: Cantos Arredondados 13">
            <a:extLst>
              <a:ext uri="{FF2B5EF4-FFF2-40B4-BE49-F238E27FC236}">
                <a16:creationId xmlns:a16="http://schemas.microsoft.com/office/drawing/2014/main" id="{6AA2DD61-F890-41C3-AEFA-611E4DCA1303}"/>
              </a:ext>
            </a:extLst>
          </p:cNvPr>
          <p:cNvSpPr/>
          <p:nvPr/>
        </p:nvSpPr>
        <p:spPr>
          <a:xfrm>
            <a:off x="618728" y="2276872"/>
            <a:ext cx="5753471" cy="5760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Condução dos Processos (PAD, Sindicância, PAR, IP)</a:t>
            </a:r>
          </a:p>
        </p:txBody>
      </p:sp>
      <p:sp>
        <p:nvSpPr>
          <p:cNvPr id="17" name="Retângulo: Cantos Arredondados 16">
            <a:extLst>
              <a:ext uri="{FF2B5EF4-FFF2-40B4-BE49-F238E27FC236}">
                <a16:creationId xmlns:a16="http://schemas.microsoft.com/office/drawing/2014/main" id="{132F7ECF-2891-495D-A445-556298341CAC}"/>
              </a:ext>
            </a:extLst>
          </p:cNvPr>
          <p:cNvSpPr/>
          <p:nvPr/>
        </p:nvSpPr>
        <p:spPr>
          <a:xfrm>
            <a:off x="611560" y="3212976"/>
            <a:ext cx="3600400" cy="5760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Controle e Apoio às Comissões</a:t>
            </a:r>
          </a:p>
        </p:txBody>
      </p:sp>
      <p:sp>
        <p:nvSpPr>
          <p:cNvPr id="21" name="Retângulo: Cantos Arredondados 20">
            <a:extLst>
              <a:ext uri="{FF2B5EF4-FFF2-40B4-BE49-F238E27FC236}">
                <a16:creationId xmlns:a16="http://schemas.microsoft.com/office/drawing/2014/main" id="{51ABC94D-8FA1-4418-9719-8999D1487AE5}"/>
              </a:ext>
            </a:extLst>
          </p:cNvPr>
          <p:cNvSpPr/>
          <p:nvPr/>
        </p:nvSpPr>
        <p:spPr>
          <a:xfrm>
            <a:off x="611560" y="5085184"/>
            <a:ext cx="2808312" cy="5760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Gestão de Informações</a:t>
            </a:r>
          </a:p>
        </p:txBody>
      </p:sp>
      <p:sp>
        <p:nvSpPr>
          <p:cNvPr id="22" name="Seta: para a Direita 21">
            <a:extLst>
              <a:ext uri="{FF2B5EF4-FFF2-40B4-BE49-F238E27FC236}">
                <a16:creationId xmlns:a16="http://schemas.microsoft.com/office/drawing/2014/main" id="{2D99AE51-E661-4430-BDFF-49F334DDAD33}"/>
              </a:ext>
            </a:extLst>
          </p:cNvPr>
          <p:cNvSpPr/>
          <p:nvPr/>
        </p:nvSpPr>
        <p:spPr>
          <a:xfrm>
            <a:off x="467544" y="5445224"/>
            <a:ext cx="8856984" cy="1728192"/>
          </a:xfrm>
          <a:prstGeom prst="rightArrow">
            <a:avLst>
              <a:gd name="adj1" fmla="val 50000"/>
              <a:gd name="adj2" fmla="val 110237"/>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Retângulo: Cantos Arredondados 22">
            <a:extLst>
              <a:ext uri="{FF2B5EF4-FFF2-40B4-BE49-F238E27FC236}">
                <a16:creationId xmlns:a16="http://schemas.microsoft.com/office/drawing/2014/main" id="{982DB87C-F638-475E-A73A-6934FFA78B83}"/>
              </a:ext>
            </a:extLst>
          </p:cNvPr>
          <p:cNvSpPr/>
          <p:nvPr/>
        </p:nvSpPr>
        <p:spPr>
          <a:xfrm>
            <a:off x="611558" y="6021288"/>
            <a:ext cx="7128794" cy="5760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Ações Preventivas e Análise de Efetividade da Função Correcional</a:t>
            </a:r>
          </a:p>
        </p:txBody>
      </p:sp>
    </p:spTree>
    <p:extLst>
      <p:ext uri="{BB962C8B-B14F-4D97-AF65-F5344CB8AC3E}">
        <p14:creationId xmlns:p14="http://schemas.microsoft.com/office/powerpoint/2010/main" val="3392609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  Estrutura Ideal</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179512" y="1412776"/>
            <a:ext cx="3240360" cy="3816424"/>
          </a:xfrm>
          <a:prstGeom prst="rect">
            <a:avLst/>
          </a:prstGeom>
          <a:noFill/>
        </p:spPr>
        <p:txBody>
          <a:bodyPr vert="horz" lIns="91440" tIns="45720" rIns="91440" bIns="45720" rtlCol="0">
            <a:noAutofit/>
          </a:bodyPr>
          <a:lstStyle/>
          <a:p>
            <a:pPr marL="314982" indent="-314982"/>
            <a:endParaRPr lang="pt-BR" sz="2400" dirty="0">
              <a:solidFill>
                <a:srgbClr val="0070C0"/>
              </a:solidFill>
            </a:endParaRPr>
          </a:p>
          <a:p>
            <a:pPr marR="0" lvl="0" algn="ctr" fontAlgn="auto">
              <a:lnSpc>
                <a:spcPct val="100000"/>
              </a:lnSpc>
              <a:spcBef>
                <a:spcPct val="20000"/>
              </a:spcBef>
              <a:spcAft>
                <a:spcPts val="0"/>
              </a:spcAft>
              <a:buClrTx/>
              <a:buSzTx/>
              <a:tabLst/>
              <a:defRPr/>
            </a:pPr>
            <a:endParaRPr lang="pt-BR" sz="2000" dirty="0">
              <a:latin typeface="Arial" pitchFamily="34" charset="0"/>
              <a:cs typeface="Arial" pitchFamily="34" charset="0"/>
            </a:endParaRPr>
          </a:p>
        </p:txBody>
      </p:sp>
      <p:sp>
        <p:nvSpPr>
          <p:cNvPr id="13" name="CaixaDeTexto 12"/>
          <p:cNvSpPr txBox="1"/>
          <p:nvPr/>
        </p:nvSpPr>
        <p:spPr>
          <a:xfrm>
            <a:off x="304797" y="1339406"/>
            <a:ext cx="4896544" cy="400110"/>
          </a:xfrm>
          <a:prstGeom prst="rect">
            <a:avLst/>
          </a:prstGeom>
          <a:solidFill>
            <a:schemeClr val="accent6">
              <a:lumMod val="40000"/>
              <a:lumOff val="60000"/>
            </a:schemeClr>
          </a:solidFill>
        </p:spPr>
        <p:txBody>
          <a:bodyPr wrap="square" rtlCol="0">
            <a:spAutoFit/>
          </a:bodyPr>
          <a:lstStyle/>
          <a:p>
            <a:r>
              <a:rPr lang="pt-BR" sz="2000" dirty="0"/>
              <a:t>C O R </a:t>
            </a:r>
            <a:r>
              <a:rPr lang="pt-BR" sz="2000" dirty="0" err="1"/>
              <a:t>R</a:t>
            </a:r>
            <a:r>
              <a:rPr lang="pt-BR" sz="2000" dirty="0"/>
              <a:t> E G E D O R I A</a:t>
            </a:r>
          </a:p>
        </p:txBody>
      </p:sp>
      <p:sp>
        <p:nvSpPr>
          <p:cNvPr id="14" name="Subtítulo 2"/>
          <p:cNvSpPr txBox="1">
            <a:spLocks/>
          </p:cNvSpPr>
          <p:nvPr/>
        </p:nvSpPr>
        <p:spPr>
          <a:xfrm>
            <a:off x="755576" y="5445224"/>
            <a:ext cx="7704856" cy="648072"/>
          </a:xfrm>
          <a:prstGeom prst="rect">
            <a:avLst/>
          </a:prstGeom>
          <a:solidFill>
            <a:schemeClr val="accent6">
              <a:lumMod val="75000"/>
            </a:schemeClr>
          </a:solidFill>
        </p:spPr>
        <p:txBody>
          <a:bodyPr vert="horz" lIns="91440" tIns="45720" rIns="91440" bIns="45720" rtlCol="0">
            <a:normAutofit/>
          </a:bodyPr>
          <a:lstStyle/>
          <a:p>
            <a:pPr algn="ctr"/>
            <a:r>
              <a:rPr lang="pt-BR" sz="2800" dirty="0">
                <a:solidFill>
                  <a:schemeClr val="bg1"/>
                </a:solidFill>
                <a:latin typeface="Arial" pitchFamily="34" charset="0"/>
                <a:cs typeface="Arial" pitchFamily="34" charset="0"/>
              </a:rPr>
              <a:t> COMPROMETIMENTO DA ALTA DIREÇÃO </a:t>
            </a:r>
          </a:p>
        </p:txBody>
      </p:sp>
      <p:pic>
        <p:nvPicPr>
          <p:cNvPr id="17" name="Imagem 16" descr="board-755792_960_720.jpg"/>
          <p:cNvPicPr>
            <a:picLocks noChangeAspect="1"/>
          </p:cNvPicPr>
          <p:nvPr/>
        </p:nvPicPr>
        <p:blipFill>
          <a:blip r:embed="rId2" cstate="print"/>
          <a:stretch>
            <a:fillRect/>
          </a:stretch>
        </p:blipFill>
        <p:spPr>
          <a:xfrm>
            <a:off x="5472608" y="1406281"/>
            <a:ext cx="3056456" cy="2012167"/>
          </a:xfrm>
          <a:prstGeom prst="rect">
            <a:avLst/>
          </a:prstGeom>
        </p:spPr>
      </p:pic>
      <p:sp>
        <p:nvSpPr>
          <p:cNvPr id="18" name="CaixaDeTexto 17"/>
          <p:cNvSpPr txBox="1"/>
          <p:nvPr/>
        </p:nvSpPr>
        <p:spPr>
          <a:xfrm>
            <a:off x="260797" y="2315170"/>
            <a:ext cx="6861970" cy="1800493"/>
          </a:xfrm>
          <a:prstGeom prst="rect">
            <a:avLst/>
          </a:prstGeom>
          <a:noFill/>
        </p:spPr>
        <p:txBody>
          <a:bodyPr wrap="square" rtlCol="0">
            <a:spAutoFit/>
          </a:bodyPr>
          <a:lstStyle/>
          <a:p>
            <a:r>
              <a:rPr lang="pt-BR" sz="2000" dirty="0"/>
              <a:t>TITULAR (</a:t>
            </a:r>
            <a:r>
              <a:rPr lang="pt-BR" dirty="0"/>
              <a:t>Decreto nº 5.480/05, art. 8º§ 4º)</a:t>
            </a:r>
          </a:p>
          <a:p>
            <a:endParaRPr lang="pt-BR" sz="1100" dirty="0"/>
          </a:p>
          <a:p>
            <a:pPr marL="0" lvl="1" indent="-342900" algn="just">
              <a:buFont typeface="Arial" panose="020B0604020202020204" pitchFamily="34" charset="0"/>
              <a:buChar char="•"/>
            </a:pPr>
            <a:r>
              <a:rPr lang="pt-BR" sz="2000" dirty="0"/>
              <a:t> mandato fixo para o cargo </a:t>
            </a:r>
          </a:p>
          <a:p>
            <a:pPr marL="0" lvl="1" indent="-342900" algn="just">
              <a:buFont typeface="Arial" panose="020B0604020202020204" pitchFamily="34" charset="0"/>
              <a:buChar char="•"/>
            </a:pPr>
            <a:r>
              <a:rPr lang="pt-BR" sz="2000" dirty="0"/>
              <a:t> requisitos mínimos para o provimento </a:t>
            </a:r>
          </a:p>
          <a:p>
            <a:pPr marL="0" lvl="1" indent="-342900" algn="just">
              <a:buFont typeface="Arial" panose="020B0604020202020204" pitchFamily="34" charset="0"/>
              <a:buChar char="•"/>
            </a:pPr>
            <a:r>
              <a:rPr lang="pt-BR" sz="2000" dirty="0"/>
              <a:t> indicação para o cargo submetida à aprovação da Corregedoria-Geral da União (Órgão Central do SISCOR)</a:t>
            </a:r>
            <a:endParaRPr lang="pt-BR" dirty="0"/>
          </a:p>
        </p:txBody>
      </p:sp>
      <p:sp>
        <p:nvSpPr>
          <p:cNvPr id="19" name="CaixaDeTexto 18"/>
          <p:cNvSpPr txBox="1"/>
          <p:nvPr/>
        </p:nvSpPr>
        <p:spPr>
          <a:xfrm>
            <a:off x="431540" y="4558389"/>
            <a:ext cx="8280920" cy="400110"/>
          </a:xfrm>
          <a:prstGeom prst="rect">
            <a:avLst/>
          </a:prstGeom>
          <a:noFill/>
        </p:spPr>
        <p:txBody>
          <a:bodyPr wrap="square" rtlCol="0">
            <a:spAutoFit/>
          </a:bodyPr>
          <a:lstStyle/>
          <a:p>
            <a:pPr algn="ctr"/>
            <a:r>
              <a:rPr lang="pt-BR" sz="2000" b="1" dirty="0"/>
              <a:t>VINCULAÇÃO DIRETA AO DIRIGENTE MÁXIMO DO ÓRGÃO</a:t>
            </a:r>
          </a:p>
        </p:txBody>
      </p:sp>
    </p:spTree>
    <p:extLst>
      <p:ext uri="{BB962C8B-B14F-4D97-AF65-F5344CB8AC3E}">
        <p14:creationId xmlns:p14="http://schemas.microsoft.com/office/powerpoint/2010/main" val="1833848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  Unidade formalmente responsável</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179512" y="1412776"/>
            <a:ext cx="3240360" cy="3816424"/>
          </a:xfrm>
          <a:prstGeom prst="rect">
            <a:avLst/>
          </a:prstGeom>
          <a:noFill/>
        </p:spPr>
        <p:txBody>
          <a:bodyPr vert="horz" lIns="91440" tIns="45720" rIns="91440" bIns="45720" rtlCol="0">
            <a:noAutofit/>
          </a:bodyPr>
          <a:lstStyle/>
          <a:p>
            <a:pPr marL="314982" indent="-314982"/>
            <a:endParaRPr lang="pt-BR" sz="2400" dirty="0">
              <a:solidFill>
                <a:srgbClr val="0070C0"/>
              </a:solidFill>
            </a:endParaRPr>
          </a:p>
          <a:p>
            <a:pPr marR="0" lvl="0" algn="ctr" fontAlgn="auto">
              <a:lnSpc>
                <a:spcPct val="100000"/>
              </a:lnSpc>
              <a:spcBef>
                <a:spcPct val="20000"/>
              </a:spcBef>
              <a:spcAft>
                <a:spcPts val="0"/>
              </a:spcAft>
              <a:buClrTx/>
              <a:buSzTx/>
              <a:tabLst/>
              <a:defRPr/>
            </a:pPr>
            <a:endParaRPr lang="pt-BR" sz="2000" dirty="0">
              <a:latin typeface="Arial" pitchFamily="34" charset="0"/>
              <a:cs typeface="Arial" pitchFamily="34" charset="0"/>
            </a:endParaRPr>
          </a:p>
        </p:txBody>
      </p:sp>
      <p:sp>
        <p:nvSpPr>
          <p:cNvPr id="13" name="CaixaDeTexto 12"/>
          <p:cNvSpPr txBox="1"/>
          <p:nvPr/>
        </p:nvSpPr>
        <p:spPr>
          <a:xfrm>
            <a:off x="251520" y="1196752"/>
            <a:ext cx="8568952" cy="707886"/>
          </a:xfrm>
          <a:prstGeom prst="rect">
            <a:avLst/>
          </a:prstGeom>
          <a:solidFill>
            <a:schemeClr val="accent6">
              <a:lumMod val="40000"/>
              <a:lumOff val="60000"/>
            </a:schemeClr>
          </a:solidFill>
        </p:spPr>
        <p:txBody>
          <a:bodyPr wrap="square" rtlCol="0">
            <a:spAutoFit/>
          </a:bodyPr>
          <a:lstStyle/>
          <a:p>
            <a:pPr algn="ctr"/>
            <a:r>
              <a:rPr lang="pt-BR" sz="2000" b="1" dirty="0"/>
              <a:t>COMPETÊNCIAS</a:t>
            </a:r>
            <a:r>
              <a:rPr lang="pt-BR" sz="2000" dirty="0"/>
              <a:t> ASSEGURADAS NO REGIMENTO E </a:t>
            </a:r>
          </a:p>
          <a:p>
            <a:pPr algn="ctr"/>
            <a:r>
              <a:rPr lang="pt-BR" sz="2000" dirty="0"/>
              <a:t>DEMAIS NORMATIVOS INTERNOS</a:t>
            </a:r>
          </a:p>
        </p:txBody>
      </p:sp>
      <p:sp>
        <p:nvSpPr>
          <p:cNvPr id="18" name="CaixaDeTexto 17"/>
          <p:cNvSpPr txBox="1"/>
          <p:nvPr/>
        </p:nvSpPr>
        <p:spPr>
          <a:xfrm>
            <a:off x="251520" y="1916832"/>
            <a:ext cx="8496944" cy="4208844"/>
          </a:xfrm>
          <a:prstGeom prst="rect">
            <a:avLst/>
          </a:prstGeom>
          <a:solidFill>
            <a:schemeClr val="bg1"/>
          </a:solidFill>
        </p:spPr>
        <p:txBody>
          <a:bodyPr wrap="square" rtlCol="0">
            <a:spAutoFit/>
          </a:bodyPr>
          <a:lstStyle/>
          <a:p>
            <a:pPr marL="0" lvl="1" indent="-342900" algn="just">
              <a:spcAft>
                <a:spcPts val="300"/>
              </a:spcAft>
              <a:buFont typeface="Arial" panose="020B0604020202020204" pitchFamily="34" charset="0"/>
              <a:buChar char="•"/>
            </a:pPr>
            <a:r>
              <a:rPr lang="pt-BR" sz="2000" dirty="0"/>
              <a:t>gerenciar as atividades correcionais</a:t>
            </a:r>
          </a:p>
          <a:p>
            <a:pPr marL="0" lvl="1" indent="-342900" algn="just">
              <a:spcAft>
                <a:spcPts val="300"/>
              </a:spcAft>
              <a:buFont typeface="Arial" panose="020B0604020202020204" pitchFamily="34" charset="0"/>
              <a:buChar char="•"/>
            </a:pPr>
            <a:endParaRPr lang="pt-BR" sz="2000" dirty="0"/>
          </a:p>
          <a:p>
            <a:pPr marL="0" lvl="1" indent="-342900" algn="just">
              <a:spcAft>
                <a:spcPts val="300"/>
              </a:spcAft>
              <a:buFont typeface="Arial" panose="020B0604020202020204" pitchFamily="34" charset="0"/>
              <a:buChar char="•"/>
            </a:pPr>
            <a:r>
              <a:rPr lang="pt-BR" sz="2000" dirty="0"/>
              <a:t>analisar denúncias e representações</a:t>
            </a:r>
          </a:p>
          <a:p>
            <a:pPr marL="0" lvl="1" indent="-342900" algn="just">
              <a:spcAft>
                <a:spcPts val="300"/>
              </a:spcAft>
              <a:buFont typeface="Arial" panose="020B0604020202020204" pitchFamily="34" charset="0"/>
              <a:buChar char="•"/>
            </a:pPr>
            <a:endParaRPr lang="pt-BR" sz="2000" dirty="0"/>
          </a:p>
          <a:p>
            <a:pPr marL="0" lvl="1" indent="-342900" algn="just">
              <a:spcAft>
                <a:spcPts val="300"/>
              </a:spcAft>
              <a:buFont typeface="Arial" panose="020B0604020202020204" pitchFamily="34" charset="0"/>
              <a:buChar char="•"/>
            </a:pPr>
            <a:r>
              <a:rPr lang="pt-BR" sz="2000" dirty="0"/>
              <a:t>promover o juízo de admissibilidade correcional</a:t>
            </a:r>
          </a:p>
          <a:p>
            <a:pPr marL="0" lvl="1" indent="-342900" algn="just">
              <a:spcAft>
                <a:spcPts val="300"/>
              </a:spcAft>
              <a:buFont typeface="Arial" panose="020B0604020202020204" pitchFamily="34" charset="0"/>
              <a:buChar char="•"/>
            </a:pPr>
            <a:endParaRPr lang="pt-BR" sz="2000" dirty="0"/>
          </a:p>
          <a:p>
            <a:pPr marL="0" lvl="1" indent="-342900" algn="just">
              <a:spcAft>
                <a:spcPts val="300"/>
              </a:spcAft>
              <a:buFont typeface="Arial" panose="020B0604020202020204" pitchFamily="34" charset="0"/>
              <a:buChar char="•"/>
            </a:pPr>
            <a:r>
              <a:rPr lang="pt-BR" sz="2000" dirty="0"/>
              <a:t>instaurar, prorrogar, reconduzir e arquivar procedimentos correcionais</a:t>
            </a:r>
          </a:p>
          <a:p>
            <a:pPr marL="0" lvl="1" indent="-342900" algn="just">
              <a:spcAft>
                <a:spcPts val="300"/>
              </a:spcAft>
              <a:buFont typeface="Arial" panose="020B0604020202020204" pitchFamily="34" charset="0"/>
              <a:buChar char="•"/>
            </a:pPr>
            <a:endParaRPr lang="pt-BR" sz="2000" dirty="0"/>
          </a:p>
          <a:p>
            <a:pPr marL="0" lvl="1" indent="-342900" algn="just">
              <a:spcAft>
                <a:spcPts val="300"/>
              </a:spcAft>
              <a:buFont typeface="Arial" panose="020B0604020202020204" pitchFamily="34" charset="0"/>
              <a:buChar char="•"/>
            </a:pPr>
            <a:r>
              <a:rPr lang="pt-BR" sz="2000" dirty="0"/>
              <a:t>instaurar processos de apuração de responsabilidade de pessoa jurídica</a:t>
            </a:r>
          </a:p>
          <a:p>
            <a:pPr marL="0" lvl="1" indent="-342900" algn="just">
              <a:spcAft>
                <a:spcPts val="300"/>
              </a:spcAft>
              <a:buFont typeface="Arial" panose="020B0604020202020204" pitchFamily="34" charset="0"/>
              <a:buChar char="•"/>
            </a:pPr>
            <a:endParaRPr lang="pt-BR" sz="2000" dirty="0"/>
          </a:p>
          <a:p>
            <a:pPr marL="0" lvl="1" indent="-342900" algn="just">
              <a:spcAft>
                <a:spcPts val="300"/>
              </a:spcAft>
              <a:buFont typeface="Arial" panose="020B0604020202020204" pitchFamily="34" charset="0"/>
              <a:buChar char="•"/>
            </a:pPr>
            <a:r>
              <a:rPr lang="pt-BR" sz="2000" dirty="0"/>
              <a:t>realizar inspeções correcionais</a:t>
            </a:r>
          </a:p>
          <a:p>
            <a:pPr marL="0" lvl="1" indent="-342900" algn="just">
              <a:spcAft>
                <a:spcPts val="300"/>
              </a:spcAft>
              <a:buFont typeface="Arial" panose="020B0604020202020204" pitchFamily="34" charset="0"/>
              <a:buChar char="•"/>
            </a:pPr>
            <a:endParaRPr lang="pt-BR" sz="2000" dirty="0"/>
          </a:p>
        </p:txBody>
      </p:sp>
    </p:spTree>
    <p:extLst>
      <p:ext uri="{BB962C8B-B14F-4D97-AF65-F5344CB8AC3E}">
        <p14:creationId xmlns:p14="http://schemas.microsoft.com/office/powerpoint/2010/main" val="2482448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  Unidade formalmente responsável</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179512" y="1412776"/>
            <a:ext cx="3240360" cy="3816424"/>
          </a:xfrm>
          <a:prstGeom prst="rect">
            <a:avLst/>
          </a:prstGeom>
          <a:noFill/>
        </p:spPr>
        <p:txBody>
          <a:bodyPr vert="horz" lIns="91440" tIns="45720" rIns="91440" bIns="45720" rtlCol="0">
            <a:noAutofit/>
          </a:bodyPr>
          <a:lstStyle/>
          <a:p>
            <a:pPr marL="314982" indent="-314982"/>
            <a:endParaRPr lang="pt-BR" sz="2400" dirty="0">
              <a:solidFill>
                <a:srgbClr val="0070C0"/>
              </a:solidFill>
            </a:endParaRPr>
          </a:p>
          <a:p>
            <a:pPr marR="0" lvl="0" algn="ctr" fontAlgn="auto">
              <a:lnSpc>
                <a:spcPct val="100000"/>
              </a:lnSpc>
              <a:spcBef>
                <a:spcPct val="20000"/>
              </a:spcBef>
              <a:spcAft>
                <a:spcPts val="0"/>
              </a:spcAft>
              <a:buClrTx/>
              <a:buSzTx/>
              <a:tabLst/>
              <a:defRPr/>
            </a:pPr>
            <a:endParaRPr lang="pt-BR" sz="2000" dirty="0">
              <a:latin typeface="Arial" pitchFamily="34" charset="0"/>
              <a:cs typeface="Arial" pitchFamily="34" charset="0"/>
            </a:endParaRPr>
          </a:p>
        </p:txBody>
      </p:sp>
      <p:sp>
        <p:nvSpPr>
          <p:cNvPr id="13" name="CaixaDeTexto 12"/>
          <p:cNvSpPr txBox="1"/>
          <p:nvPr/>
        </p:nvSpPr>
        <p:spPr>
          <a:xfrm>
            <a:off x="251520" y="1196752"/>
            <a:ext cx="8568952" cy="707886"/>
          </a:xfrm>
          <a:prstGeom prst="rect">
            <a:avLst/>
          </a:prstGeom>
          <a:solidFill>
            <a:schemeClr val="accent6">
              <a:lumMod val="40000"/>
              <a:lumOff val="60000"/>
            </a:schemeClr>
          </a:solidFill>
        </p:spPr>
        <p:txBody>
          <a:bodyPr wrap="square" rtlCol="0">
            <a:spAutoFit/>
          </a:bodyPr>
          <a:lstStyle/>
          <a:p>
            <a:pPr algn="ctr"/>
            <a:r>
              <a:rPr lang="pt-BR" sz="2000" b="1" dirty="0"/>
              <a:t>COMPETÊNCIAS</a:t>
            </a:r>
            <a:r>
              <a:rPr lang="pt-BR" sz="2000" dirty="0"/>
              <a:t> ASSEGURADAS NO REGIMENTO E </a:t>
            </a:r>
          </a:p>
          <a:p>
            <a:pPr algn="ctr"/>
            <a:r>
              <a:rPr lang="pt-BR" sz="2000" dirty="0"/>
              <a:t>DEMAIS NORMATIVOS INTERNOS</a:t>
            </a:r>
          </a:p>
        </p:txBody>
      </p:sp>
      <p:sp>
        <p:nvSpPr>
          <p:cNvPr id="18" name="CaixaDeTexto 17"/>
          <p:cNvSpPr txBox="1"/>
          <p:nvPr/>
        </p:nvSpPr>
        <p:spPr>
          <a:xfrm>
            <a:off x="251520" y="1916832"/>
            <a:ext cx="8496944" cy="3747180"/>
          </a:xfrm>
          <a:prstGeom prst="rect">
            <a:avLst/>
          </a:prstGeom>
          <a:solidFill>
            <a:schemeClr val="bg1"/>
          </a:solidFill>
        </p:spPr>
        <p:txBody>
          <a:bodyPr wrap="square" rtlCol="0">
            <a:spAutoFit/>
          </a:bodyPr>
          <a:lstStyle/>
          <a:p>
            <a:pPr marL="0" lvl="1" algn="just">
              <a:spcAft>
                <a:spcPts val="300"/>
              </a:spcAft>
            </a:pPr>
            <a:endParaRPr lang="pt-BR" sz="2000" dirty="0"/>
          </a:p>
          <a:p>
            <a:pPr marL="0" lvl="1" indent="-342900" algn="just">
              <a:spcAft>
                <a:spcPts val="300"/>
              </a:spcAft>
              <a:buFont typeface="Arial" panose="020B0604020202020204" pitchFamily="34" charset="0"/>
              <a:buChar char="•"/>
            </a:pPr>
            <a:r>
              <a:rPr lang="pt-BR" sz="2000" dirty="0"/>
              <a:t>gerenciar as informações correcionais e manter registro atualizado dos processos nos Sistemas CGU-PAD e CGU-PJ (e demais sistemas institucionais)</a:t>
            </a:r>
          </a:p>
          <a:p>
            <a:pPr marL="0" lvl="1" indent="-342900" algn="just">
              <a:spcAft>
                <a:spcPts val="300"/>
              </a:spcAft>
              <a:buFont typeface="Arial" panose="020B0604020202020204" pitchFamily="34" charset="0"/>
              <a:buChar char="•"/>
            </a:pPr>
            <a:endParaRPr lang="pt-BR" sz="2000" dirty="0"/>
          </a:p>
          <a:p>
            <a:pPr marL="0" lvl="1" indent="-342900" algn="just">
              <a:spcAft>
                <a:spcPts val="300"/>
              </a:spcAft>
              <a:buFont typeface="Arial" panose="020B0604020202020204" pitchFamily="34" charset="0"/>
              <a:buChar char="•"/>
            </a:pPr>
            <a:r>
              <a:rPr lang="pt-BR" sz="2000" dirty="0"/>
              <a:t>proceder à análise dos relatórios emitidos pelas Comissões Processantes</a:t>
            </a:r>
          </a:p>
          <a:p>
            <a:pPr marL="0" lvl="1" indent="-342900" algn="just">
              <a:spcAft>
                <a:spcPts val="300"/>
              </a:spcAft>
              <a:buFont typeface="Arial" panose="020B0604020202020204" pitchFamily="34" charset="0"/>
              <a:buChar char="•"/>
            </a:pPr>
            <a:endParaRPr lang="pt-BR" sz="2000" dirty="0"/>
          </a:p>
          <a:p>
            <a:pPr marL="0" lvl="1" indent="-342900" algn="just">
              <a:spcAft>
                <a:spcPts val="300"/>
              </a:spcAft>
              <a:buFont typeface="Arial" panose="020B0604020202020204" pitchFamily="34" charset="0"/>
              <a:buChar char="•"/>
            </a:pPr>
            <a:r>
              <a:rPr lang="pt-BR" sz="2000" dirty="0"/>
              <a:t>proceder ao julgamento de procedimentos investigativos e </a:t>
            </a:r>
            <a:r>
              <a:rPr lang="pt-BR" sz="2000" dirty="0" err="1"/>
              <a:t>PAD’s</a:t>
            </a:r>
            <a:r>
              <a:rPr lang="pt-BR" sz="2000" dirty="0"/>
              <a:t> (pena de advertência e suspensão de até 30 dias)</a:t>
            </a:r>
          </a:p>
          <a:p>
            <a:pPr marL="0" lvl="1" indent="-342900" algn="just">
              <a:spcAft>
                <a:spcPts val="300"/>
              </a:spcAft>
              <a:buFont typeface="Arial" panose="020B0604020202020204" pitchFamily="34" charset="0"/>
              <a:buChar char="•"/>
            </a:pPr>
            <a:endParaRPr lang="pt-BR" sz="2000" dirty="0"/>
          </a:p>
          <a:p>
            <a:pPr marL="0" lvl="1" indent="-342900" algn="just">
              <a:spcAft>
                <a:spcPts val="300"/>
              </a:spcAft>
              <a:buFont typeface="Arial" panose="020B0604020202020204" pitchFamily="34" charset="0"/>
              <a:buChar char="•"/>
            </a:pPr>
            <a:r>
              <a:rPr lang="pt-BR" sz="2000" dirty="0"/>
              <a:t>proceder à interlocução com as autoridades do SISCOR e coordenação de investigações com outros órgãos e instâncias de controle</a:t>
            </a:r>
          </a:p>
        </p:txBody>
      </p:sp>
    </p:spTree>
    <p:extLst>
      <p:ext uri="{BB962C8B-B14F-4D97-AF65-F5344CB8AC3E}">
        <p14:creationId xmlns:p14="http://schemas.microsoft.com/office/powerpoint/2010/main" val="4127649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Unidade formalmente responsável</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179512" y="1412776"/>
            <a:ext cx="3240360" cy="3816424"/>
          </a:xfrm>
          <a:prstGeom prst="rect">
            <a:avLst/>
          </a:prstGeom>
          <a:noFill/>
        </p:spPr>
        <p:txBody>
          <a:bodyPr vert="horz" lIns="91440" tIns="45720" rIns="91440" bIns="45720" rtlCol="0">
            <a:noAutofit/>
          </a:bodyPr>
          <a:lstStyle/>
          <a:p>
            <a:pPr marL="314982" indent="-314982"/>
            <a:endParaRPr lang="pt-BR" sz="2400" dirty="0">
              <a:solidFill>
                <a:srgbClr val="0070C0"/>
              </a:solidFill>
            </a:endParaRPr>
          </a:p>
          <a:p>
            <a:pPr marR="0" lvl="0" algn="ctr" fontAlgn="auto">
              <a:lnSpc>
                <a:spcPct val="100000"/>
              </a:lnSpc>
              <a:spcBef>
                <a:spcPct val="20000"/>
              </a:spcBef>
              <a:spcAft>
                <a:spcPts val="0"/>
              </a:spcAft>
              <a:buClrTx/>
              <a:buSzTx/>
              <a:tabLst/>
              <a:defRPr/>
            </a:pPr>
            <a:endParaRPr lang="pt-BR" sz="2000" dirty="0">
              <a:latin typeface="Arial" pitchFamily="34" charset="0"/>
              <a:cs typeface="Arial" pitchFamily="34" charset="0"/>
            </a:endParaRPr>
          </a:p>
        </p:txBody>
      </p:sp>
      <p:sp>
        <p:nvSpPr>
          <p:cNvPr id="13" name="CaixaDeTexto 12"/>
          <p:cNvSpPr txBox="1"/>
          <p:nvPr/>
        </p:nvSpPr>
        <p:spPr>
          <a:xfrm>
            <a:off x="251520" y="1268760"/>
            <a:ext cx="8496944" cy="707886"/>
          </a:xfrm>
          <a:prstGeom prst="rect">
            <a:avLst/>
          </a:prstGeom>
          <a:solidFill>
            <a:schemeClr val="accent6">
              <a:lumMod val="40000"/>
              <a:lumOff val="60000"/>
            </a:schemeClr>
          </a:solidFill>
        </p:spPr>
        <p:txBody>
          <a:bodyPr wrap="square" rtlCol="0">
            <a:spAutoFit/>
          </a:bodyPr>
          <a:lstStyle/>
          <a:p>
            <a:pPr algn="ctr"/>
            <a:r>
              <a:rPr lang="pt-BR" sz="2000" b="1" dirty="0"/>
              <a:t>PRERROGATIVAS</a:t>
            </a:r>
            <a:r>
              <a:rPr lang="pt-BR" sz="2000" dirty="0"/>
              <a:t>  ASSEGURADAS NO REGIMENTO E </a:t>
            </a:r>
          </a:p>
          <a:p>
            <a:pPr algn="ctr"/>
            <a:r>
              <a:rPr lang="pt-BR" sz="2000" dirty="0"/>
              <a:t>DEMAIS NORMATIVOS INTERNOS</a:t>
            </a:r>
          </a:p>
        </p:txBody>
      </p:sp>
      <p:sp>
        <p:nvSpPr>
          <p:cNvPr id="18" name="CaixaDeTexto 17"/>
          <p:cNvSpPr txBox="1"/>
          <p:nvPr/>
        </p:nvSpPr>
        <p:spPr>
          <a:xfrm>
            <a:off x="323528" y="2276872"/>
            <a:ext cx="8496944" cy="2554545"/>
          </a:xfrm>
          <a:prstGeom prst="rect">
            <a:avLst/>
          </a:prstGeom>
          <a:noFill/>
        </p:spPr>
        <p:txBody>
          <a:bodyPr wrap="square" rtlCol="0">
            <a:spAutoFit/>
          </a:bodyPr>
          <a:lstStyle/>
          <a:p>
            <a:pPr marL="342900" indent="-342900" algn="just">
              <a:spcAft>
                <a:spcPts val="1200"/>
              </a:spcAft>
              <a:buFont typeface="Arial" panose="020B0604020202020204" pitchFamily="34" charset="0"/>
              <a:buChar char="•"/>
            </a:pPr>
            <a:r>
              <a:rPr lang="pt-BR" sz="2000" dirty="0"/>
              <a:t>Obrigatoriedade de os departamentos do órgão apresentarem as informações solicitadas, de forma tempestiva e completa</a:t>
            </a:r>
          </a:p>
          <a:p>
            <a:pPr marL="342900" indent="-342900" algn="just">
              <a:spcAft>
                <a:spcPts val="1200"/>
              </a:spcAft>
              <a:buFont typeface="Arial" panose="020B0604020202020204" pitchFamily="34" charset="0"/>
              <a:buChar char="•"/>
            </a:pPr>
            <a:r>
              <a:rPr lang="pt-BR" sz="2000" dirty="0"/>
              <a:t>Possibilidade de obter apoio necessário dos colaboradores das unidades e assistência de especialistas e profissionais, de dentro e de fora do órgão, quando considerado necessário</a:t>
            </a:r>
          </a:p>
          <a:p>
            <a:pPr marL="342900" indent="-342900" algn="just">
              <a:spcAft>
                <a:spcPts val="1200"/>
              </a:spcAft>
              <a:buFont typeface="Arial" panose="020B0604020202020204" pitchFamily="34" charset="0"/>
              <a:buChar char="•"/>
            </a:pPr>
            <a:r>
              <a:rPr lang="pt-BR" sz="2000" dirty="0"/>
              <a:t>Amplo acesso da comissão processante a todos os meios cabíveis para a elucidação dos fatos e a obtenção de provas.</a:t>
            </a:r>
          </a:p>
        </p:txBody>
      </p:sp>
    </p:spTree>
    <p:extLst>
      <p:ext uri="{BB962C8B-B14F-4D97-AF65-F5344CB8AC3E}">
        <p14:creationId xmlns:p14="http://schemas.microsoft.com/office/powerpoint/2010/main" val="3672044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Boa Gestão de uma Corregedoria</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179512" y="1412776"/>
            <a:ext cx="3240360" cy="3816424"/>
          </a:xfrm>
          <a:prstGeom prst="rect">
            <a:avLst/>
          </a:prstGeom>
          <a:noFill/>
        </p:spPr>
        <p:txBody>
          <a:bodyPr vert="horz" lIns="91440" tIns="45720" rIns="91440" bIns="45720" rtlCol="0">
            <a:noAutofit/>
          </a:bodyPr>
          <a:lstStyle/>
          <a:p>
            <a:pPr marL="314982" indent="-314982"/>
            <a:endParaRPr lang="pt-BR" sz="2400" dirty="0">
              <a:solidFill>
                <a:srgbClr val="0070C0"/>
              </a:solidFill>
            </a:endParaRPr>
          </a:p>
          <a:p>
            <a:pPr marR="0" lvl="0" algn="ctr" fontAlgn="auto">
              <a:lnSpc>
                <a:spcPct val="100000"/>
              </a:lnSpc>
              <a:spcBef>
                <a:spcPct val="20000"/>
              </a:spcBef>
              <a:spcAft>
                <a:spcPts val="0"/>
              </a:spcAft>
              <a:buClrTx/>
              <a:buSzTx/>
              <a:tabLst/>
              <a:defRPr/>
            </a:pPr>
            <a:endParaRPr lang="pt-BR" sz="2000" dirty="0">
              <a:latin typeface="Arial" pitchFamily="34" charset="0"/>
              <a:cs typeface="Arial" pitchFamily="34" charset="0"/>
            </a:endParaRPr>
          </a:p>
        </p:txBody>
      </p:sp>
      <p:sp>
        <p:nvSpPr>
          <p:cNvPr id="13" name="CaixaDeTexto 12"/>
          <p:cNvSpPr txBox="1"/>
          <p:nvPr/>
        </p:nvSpPr>
        <p:spPr>
          <a:xfrm>
            <a:off x="251520" y="1268760"/>
            <a:ext cx="8496944" cy="400110"/>
          </a:xfrm>
          <a:prstGeom prst="rect">
            <a:avLst/>
          </a:prstGeom>
          <a:solidFill>
            <a:schemeClr val="accent6">
              <a:lumMod val="40000"/>
              <a:lumOff val="60000"/>
            </a:schemeClr>
          </a:solidFill>
        </p:spPr>
        <p:txBody>
          <a:bodyPr wrap="square" rtlCol="0">
            <a:spAutoFit/>
          </a:bodyPr>
          <a:lstStyle/>
          <a:p>
            <a:pPr algn="ctr"/>
            <a:r>
              <a:rPr lang="pt-BR" sz="2000" b="1" dirty="0"/>
              <a:t>ESPECIALIZAÇÃO </a:t>
            </a:r>
            <a:r>
              <a:rPr lang="pt-BR" sz="2000" dirty="0"/>
              <a:t> DA FUNÇÃO CORRECIONAL</a:t>
            </a:r>
          </a:p>
        </p:txBody>
      </p:sp>
      <p:sp>
        <p:nvSpPr>
          <p:cNvPr id="18" name="CaixaDeTexto 17"/>
          <p:cNvSpPr txBox="1"/>
          <p:nvPr/>
        </p:nvSpPr>
        <p:spPr>
          <a:xfrm>
            <a:off x="323528" y="2276872"/>
            <a:ext cx="8496944" cy="2708434"/>
          </a:xfrm>
          <a:prstGeom prst="rect">
            <a:avLst/>
          </a:prstGeom>
          <a:noFill/>
        </p:spPr>
        <p:txBody>
          <a:bodyPr wrap="square" rtlCol="0">
            <a:spAutoFit/>
          </a:bodyPr>
          <a:lstStyle/>
          <a:p>
            <a:pPr marL="342900" indent="-342900" algn="just">
              <a:spcAft>
                <a:spcPts val="1200"/>
              </a:spcAft>
              <a:buFont typeface="Arial" panose="020B0604020202020204" pitchFamily="34" charset="0"/>
              <a:buChar char="•"/>
            </a:pPr>
            <a:r>
              <a:rPr lang="pt-BR" sz="2000" dirty="0"/>
              <a:t>Equipe (Comunicação e Treinamento)</a:t>
            </a:r>
          </a:p>
          <a:p>
            <a:pPr marL="342900" indent="-342900" algn="just">
              <a:spcAft>
                <a:spcPts val="1200"/>
              </a:spcAft>
              <a:buFont typeface="Arial" panose="020B0604020202020204" pitchFamily="34" charset="0"/>
              <a:buChar char="•"/>
            </a:pPr>
            <a:r>
              <a:rPr lang="pt-BR" sz="2000" dirty="0"/>
              <a:t>Planejamento</a:t>
            </a:r>
          </a:p>
          <a:p>
            <a:pPr marL="342900" indent="-342900" algn="just">
              <a:spcAft>
                <a:spcPts val="1200"/>
              </a:spcAft>
              <a:buFont typeface="Arial" panose="020B0604020202020204" pitchFamily="34" charset="0"/>
              <a:buChar char="•"/>
            </a:pPr>
            <a:r>
              <a:rPr lang="pt-BR" sz="2000" dirty="0"/>
              <a:t>Normativos</a:t>
            </a:r>
          </a:p>
          <a:p>
            <a:pPr marL="342900" indent="-342900" algn="just">
              <a:spcAft>
                <a:spcPts val="1200"/>
              </a:spcAft>
              <a:buFont typeface="Arial" panose="020B0604020202020204" pitchFamily="34" charset="0"/>
              <a:buChar char="•"/>
            </a:pPr>
            <a:r>
              <a:rPr lang="pt-BR" sz="2000" dirty="0"/>
              <a:t>Modelos e Formulários</a:t>
            </a:r>
          </a:p>
          <a:p>
            <a:pPr marL="342900" indent="-342900" algn="just">
              <a:spcAft>
                <a:spcPts val="1200"/>
              </a:spcAft>
              <a:buFont typeface="Arial" panose="020B0604020202020204" pitchFamily="34" charset="0"/>
              <a:buChar char="•"/>
            </a:pPr>
            <a:r>
              <a:rPr lang="pt-BR" sz="2000" dirty="0"/>
              <a:t>Uso de Tecnologia Adequada (Corregedoria Digital, SEI, SISCOR, </a:t>
            </a:r>
            <a:r>
              <a:rPr lang="pt-BR" sz="2000" dirty="0" err="1"/>
              <a:t>etc</a:t>
            </a:r>
            <a:r>
              <a:rPr lang="pt-BR" sz="2000" dirty="0"/>
              <a:t>)</a:t>
            </a:r>
          </a:p>
          <a:p>
            <a:pPr marL="342900" indent="-342900" algn="just">
              <a:spcAft>
                <a:spcPts val="1200"/>
              </a:spcAft>
              <a:buFont typeface="Arial" panose="020B0604020202020204" pitchFamily="34" charset="0"/>
              <a:buChar char="•"/>
            </a:pPr>
            <a:r>
              <a:rPr lang="pt-BR" sz="2000" dirty="0"/>
              <a:t>Fluxos de Trabalho e Organogramas</a:t>
            </a:r>
          </a:p>
        </p:txBody>
      </p:sp>
    </p:spTree>
    <p:extLst>
      <p:ext uri="{BB962C8B-B14F-4D97-AF65-F5344CB8AC3E}">
        <p14:creationId xmlns:p14="http://schemas.microsoft.com/office/powerpoint/2010/main" val="3409104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548680"/>
            <a:ext cx="8748464" cy="792089"/>
          </a:xfrm>
          <a:solidFill>
            <a:schemeClr val="tx2">
              <a:lumMod val="75000"/>
            </a:schemeClr>
          </a:solidFill>
        </p:spPr>
        <p:txBody>
          <a:bodyPr>
            <a:noAutofit/>
          </a:bodyPr>
          <a:lstStyle/>
          <a:p>
            <a:r>
              <a:rPr lang="pt-BR" sz="3300">
                <a:solidFill>
                  <a:schemeClr val="bg1"/>
                </a:solidFill>
              </a:rPr>
              <a:t>A importância estratégica da Corregedoria</a:t>
            </a:r>
            <a:endParaRPr lang="pt-BR" sz="3300" dirty="0">
              <a:solidFill>
                <a:schemeClr val="bg1"/>
              </a:solidFill>
            </a:endParaRP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pic>
        <p:nvPicPr>
          <p:cNvPr id="10" name="Imagem 9" descr="download.jpg"/>
          <p:cNvPicPr>
            <a:picLocks noChangeAspect="1"/>
          </p:cNvPicPr>
          <p:nvPr/>
        </p:nvPicPr>
        <p:blipFill>
          <a:blip r:embed="rId2" cstate="print"/>
          <a:stretch>
            <a:fillRect/>
          </a:stretch>
        </p:blipFill>
        <p:spPr>
          <a:xfrm>
            <a:off x="2123728" y="1916832"/>
            <a:ext cx="4987432" cy="2664296"/>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Boa Gestão de uma Corregedoria</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179512" y="1412776"/>
            <a:ext cx="3240360" cy="3816424"/>
          </a:xfrm>
          <a:prstGeom prst="rect">
            <a:avLst/>
          </a:prstGeom>
          <a:noFill/>
        </p:spPr>
        <p:txBody>
          <a:bodyPr vert="horz" lIns="91440" tIns="45720" rIns="91440" bIns="45720" rtlCol="0">
            <a:noAutofit/>
          </a:bodyPr>
          <a:lstStyle/>
          <a:p>
            <a:pPr marL="314982" indent="-314982"/>
            <a:endParaRPr lang="pt-BR" sz="2400" dirty="0">
              <a:solidFill>
                <a:srgbClr val="0070C0"/>
              </a:solidFill>
            </a:endParaRPr>
          </a:p>
          <a:p>
            <a:pPr marR="0" lvl="0" algn="ctr" fontAlgn="auto">
              <a:lnSpc>
                <a:spcPct val="100000"/>
              </a:lnSpc>
              <a:spcBef>
                <a:spcPct val="20000"/>
              </a:spcBef>
              <a:spcAft>
                <a:spcPts val="0"/>
              </a:spcAft>
              <a:buClrTx/>
              <a:buSzTx/>
              <a:tabLst/>
              <a:defRPr/>
            </a:pPr>
            <a:endParaRPr lang="pt-BR" sz="2000" dirty="0">
              <a:latin typeface="Arial" pitchFamily="34" charset="0"/>
              <a:cs typeface="Arial" pitchFamily="34" charset="0"/>
            </a:endParaRPr>
          </a:p>
        </p:txBody>
      </p:sp>
      <p:sp>
        <p:nvSpPr>
          <p:cNvPr id="13" name="CaixaDeTexto 12"/>
          <p:cNvSpPr txBox="1"/>
          <p:nvPr/>
        </p:nvSpPr>
        <p:spPr>
          <a:xfrm>
            <a:off x="251520" y="1268760"/>
            <a:ext cx="8496944" cy="400110"/>
          </a:xfrm>
          <a:prstGeom prst="rect">
            <a:avLst/>
          </a:prstGeom>
          <a:solidFill>
            <a:schemeClr val="accent6">
              <a:lumMod val="40000"/>
              <a:lumOff val="60000"/>
            </a:schemeClr>
          </a:solidFill>
        </p:spPr>
        <p:txBody>
          <a:bodyPr wrap="square" rtlCol="0">
            <a:spAutoFit/>
          </a:bodyPr>
          <a:lstStyle/>
          <a:p>
            <a:pPr algn="ctr"/>
            <a:r>
              <a:rPr lang="pt-BR" sz="2000" b="1" dirty="0"/>
              <a:t>ESPECIALIZAÇÃO </a:t>
            </a:r>
            <a:r>
              <a:rPr lang="pt-BR" sz="2000" dirty="0"/>
              <a:t> DA FUNÇÃO CORRECIONAL</a:t>
            </a:r>
          </a:p>
        </p:txBody>
      </p:sp>
      <p:sp>
        <p:nvSpPr>
          <p:cNvPr id="18" name="CaixaDeTexto 17"/>
          <p:cNvSpPr txBox="1"/>
          <p:nvPr/>
        </p:nvSpPr>
        <p:spPr>
          <a:xfrm>
            <a:off x="323528" y="2276872"/>
            <a:ext cx="8496944" cy="2554545"/>
          </a:xfrm>
          <a:prstGeom prst="rect">
            <a:avLst/>
          </a:prstGeom>
          <a:noFill/>
        </p:spPr>
        <p:txBody>
          <a:bodyPr wrap="square" rtlCol="0">
            <a:spAutoFit/>
          </a:bodyPr>
          <a:lstStyle/>
          <a:p>
            <a:pPr marL="342900" indent="-342900" algn="just">
              <a:spcAft>
                <a:spcPts val="1200"/>
              </a:spcAft>
              <a:buFont typeface="Arial" panose="020B0604020202020204" pitchFamily="34" charset="0"/>
              <a:buChar char="•"/>
            </a:pPr>
            <a:r>
              <a:rPr lang="pt-BR" sz="2000" dirty="0"/>
              <a:t>Uso adequado do </a:t>
            </a:r>
            <a:r>
              <a:rPr lang="pt-BR" sz="2000" b="1" dirty="0"/>
              <a:t>TCA</a:t>
            </a:r>
            <a:r>
              <a:rPr lang="pt-BR" sz="2000" dirty="0"/>
              <a:t> e do </a:t>
            </a:r>
            <a:r>
              <a:rPr lang="pt-BR" sz="2000" b="1" dirty="0"/>
              <a:t>TAC</a:t>
            </a:r>
          </a:p>
          <a:p>
            <a:pPr marL="342900" indent="-342900" algn="just">
              <a:spcAft>
                <a:spcPts val="1200"/>
              </a:spcAft>
              <a:buFont typeface="Arial" panose="020B0604020202020204" pitchFamily="34" charset="0"/>
              <a:buChar char="•"/>
            </a:pPr>
            <a:r>
              <a:rPr lang="pt-BR" sz="2000" dirty="0"/>
              <a:t>Informação e </a:t>
            </a:r>
            <a:r>
              <a:rPr lang="pt-BR" sz="2000" b="1" dirty="0"/>
              <a:t>Inovação</a:t>
            </a:r>
          </a:p>
          <a:p>
            <a:pPr marL="342900" indent="-342900" algn="just">
              <a:spcAft>
                <a:spcPts val="1200"/>
              </a:spcAft>
              <a:buFont typeface="Arial" panose="020B0604020202020204" pitchFamily="34" charset="0"/>
              <a:buChar char="•"/>
            </a:pPr>
            <a:r>
              <a:rPr lang="pt-BR" sz="2000" dirty="0"/>
              <a:t>Monitoramento (jurídico e gestão) - </a:t>
            </a:r>
            <a:r>
              <a:rPr lang="pt-BR" sz="2000" b="1" dirty="0"/>
              <a:t>Indicadores</a:t>
            </a:r>
          </a:p>
          <a:p>
            <a:pPr marL="342900" indent="-342900" algn="just">
              <a:spcAft>
                <a:spcPts val="1200"/>
              </a:spcAft>
              <a:buFont typeface="Arial" panose="020B0604020202020204" pitchFamily="34" charset="0"/>
              <a:buChar char="•"/>
            </a:pPr>
            <a:r>
              <a:rPr lang="pt-BR" sz="2000" b="1" dirty="0"/>
              <a:t>Transparência</a:t>
            </a:r>
            <a:r>
              <a:rPr lang="pt-BR" sz="2000" dirty="0"/>
              <a:t> dos meios e dos resultados</a:t>
            </a:r>
          </a:p>
          <a:p>
            <a:pPr marL="342900" indent="-342900" algn="just">
              <a:spcAft>
                <a:spcPts val="1200"/>
              </a:spcAft>
              <a:buFont typeface="Arial" panose="020B0604020202020204" pitchFamily="34" charset="0"/>
              <a:buChar char="•"/>
            </a:pPr>
            <a:r>
              <a:rPr lang="pt-BR" sz="2000" dirty="0"/>
              <a:t>Atuação </a:t>
            </a:r>
            <a:r>
              <a:rPr lang="pt-BR" sz="2000" b="1" dirty="0"/>
              <a:t>integrada</a:t>
            </a:r>
            <a:r>
              <a:rPr lang="pt-BR" sz="2000" dirty="0"/>
              <a:t> com as áreas afins: Auditoria, Comissão de Ética, Ouvidoria, Área de Riscos e Governança</a:t>
            </a:r>
          </a:p>
        </p:txBody>
      </p:sp>
    </p:spTree>
    <p:extLst>
      <p:ext uri="{BB962C8B-B14F-4D97-AF65-F5344CB8AC3E}">
        <p14:creationId xmlns:p14="http://schemas.microsoft.com/office/powerpoint/2010/main" val="1694313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820472" cy="720080"/>
          </a:xfrm>
          <a:solidFill>
            <a:schemeClr val="tx2">
              <a:lumMod val="75000"/>
            </a:schemeClr>
          </a:solidFill>
        </p:spPr>
        <p:txBody>
          <a:bodyPr>
            <a:noAutofit/>
          </a:bodyPr>
          <a:lstStyle/>
          <a:p>
            <a:pPr algn="l"/>
            <a:r>
              <a:rPr lang="pt-BR" sz="3600" dirty="0">
                <a:solidFill>
                  <a:schemeClr val="bg1"/>
                </a:solidFill>
              </a:rPr>
              <a:t>  Dimensionamento da Unidade</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204048" y="1225054"/>
            <a:ext cx="7896344" cy="5084266"/>
          </a:xfrm>
          <a:prstGeom prst="rect">
            <a:avLst/>
          </a:prstGeom>
          <a:noFill/>
        </p:spPr>
        <p:txBody>
          <a:bodyPr vert="horz" lIns="91440" tIns="45720" rIns="91440" bIns="45720" rtlCol="0">
            <a:noAutofit/>
          </a:bodyPr>
          <a:lstStyle/>
          <a:p>
            <a:pPr>
              <a:spcAft>
                <a:spcPts val="600"/>
              </a:spcAft>
            </a:pPr>
            <a:r>
              <a:rPr lang="pt-BR" sz="2000" dirty="0"/>
              <a:t> ANÁLISE DA DEMANDA CORRECIONAL DO ÓRGÃO</a:t>
            </a:r>
          </a:p>
          <a:p>
            <a:pPr>
              <a:spcAft>
                <a:spcPts val="600"/>
              </a:spcAft>
            </a:pPr>
            <a:endParaRPr lang="pt-BR" sz="1000" dirty="0"/>
          </a:p>
          <a:p>
            <a:pPr marL="285750" lvl="0" indent="-285750" fontAlgn="base">
              <a:spcAft>
                <a:spcPts val="1200"/>
              </a:spcAft>
              <a:buFont typeface="Arial" panose="020B0604020202020204" pitchFamily="34" charset="0"/>
              <a:buChar char="•"/>
            </a:pPr>
            <a:r>
              <a:rPr lang="pt-BR" sz="2000" dirty="0"/>
              <a:t>Total de processos instaurados e julgados por ano</a:t>
            </a:r>
          </a:p>
          <a:p>
            <a:pPr marL="285750" lvl="0" indent="-285750" fontAlgn="base">
              <a:spcAft>
                <a:spcPts val="1200"/>
              </a:spcAft>
              <a:buFont typeface="Arial" panose="020B0604020202020204" pitchFamily="34" charset="0"/>
              <a:buChar char="•"/>
            </a:pPr>
            <a:r>
              <a:rPr lang="pt-BR" sz="2000" dirty="0"/>
              <a:t>Tempo médio dos processos </a:t>
            </a:r>
          </a:p>
          <a:p>
            <a:pPr marL="285750" lvl="0" indent="-285750" fontAlgn="base">
              <a:spcAft>
                <a:spcPts val="1200"/>
              </a:spcAft>
              <a:buFont typeface="Arial" panose="020B0604020202020204" pitchFamily="34" charset="0"/>
              <a:buChar char="•"/>
            </a:pPr>
            <a:r>
              <a:rPr lang="pt-BR" sz="2000" dirty="0"/>
              <a:t>Total de penalidade aplicadas por ano </a:t>
            </a:r>
          </a:p>
          <a:p>
            <a:pPr lvl="0" fontAlgn="base">
              <a:spcAft>
                <a:spcPts val="1200"/>
              </a:spcAft>
            </a:pPr>
            <a:r>
              <a:rPr lang="pt-BR" sz="2000" dirty="0"/>
              <a:t>     (por tipo de penalidade)</a:t>
            </a:r>
          </a:p>
          <a:p>
            <a:pPr marL="285750" lvl="0" indent="-285750" fontAlgn="base">
              <a:spcAft>
                <a:spcPts val="1200"/>
              </a:spcAft>
              <a:buFont typeface="Arial" panose="020B0604020202020204" pitchFamily="34" charset="0"/>
              <a:buChar char="•"/>
            </a:pPr>
            <a:r>
              <a:rPr lang="pt-BR" sz="2000" dirty="0"/>
              <a:t>Distribuição dos processos por UF</a:t>
            </a:r>
          </a:p>
          <a:p>
            <a:pPr marL="285750" lvl="0" indent="-285750" fontAlgn="base">
              <a:spcAft>
                <a:spcPts val="1200"/>
              </a:spcAft>
              <a:buFont typeface="Arial" panose="020B0604020202020204" pitchFamily="34" charset="0"/>
              <a:buChar char="•"/>
            </a:pPr>
            <a:r>
              <a:rPr lang="pt-BR" sz="2000" dirty="0"/>
              <a:t>Principais irregularidades apuradas</a:t>
            </a:r>
          </a:p>
          <a:p>
            <a:pPr marL="285750" lvl="0" indent="-285750" fontAlgn="base">
              <a:spcAft>
                <a:spcPts val="1200"/>
              </a:spcAft>
              <a:buFont typeface="Arial" panose="020B0604020202020204" pitchFamily="34" charset="0"/>
              <a:buChar char="•"/>
            </a:pPr>
            <a:r>
              <a:rPr lang="pt-BR" sz="2000" dirty="0"/>
              <a:t>Total de indícios de irregularidade analisados por ano</a:t>
            </a:r>
          </a:p>
          <a:p>
            <a:pPr marL="285750" indent="-285750">
              <a:spcAft>
                <a:spcPts val="1200"/>
              </a:spcAft>
              <a:buFont typeface="Arial" panose="020B0604020202020204" pitchFamily="34" charset="0"/>
              <a:buChar char="•"/>
            </a:pPr>
            <a:r>
              <a:rPr lang="pt-BR" sz="2000" dirty="0"/>
              <a:t>Estimativa de potenciais indícios de irregularidade a serem analisados, a partir dos riscos e vulnerabilidades mapeados pelo órgão.</a:t>
            </a:r>
            <a:endParaRPr lang="pt-BR" sz="2400" dirty="0">
              <a:latin typeface="Arial" pitchFamily="34" charset="0"/>
              <a:cs typeface="Arial" pitchFamily="34" charset="0"/>
            </a:endParaRPr>
          </a:p>
        </p:txBody>
      </p:sp>
      <p:pic>
        <p:nvPicPr>
          <p:cNvPr id="4" name="Imagem 3">
            <a:extLst>
              <a:ext uri="{FF2B5EF4-FFF2-40B4-BE49-F238E27FC236}">
                <a16:creationId xmlns:a16="http://schemas.microsoft.com/office/drawing/2014/main" id="{11809267-6FCB-4521-B385-B1626E36E875}"/>
              </a:ext>
            </a:extLst>
          </p:cNvPr>
          <p:cNvPicPr>
            <a:picLocks noChangeAspect="1"/>
          </p:cNvPicPr>
          <p:nvPr/>
        </p:nvPicPr>
        <p:blipFill>
          <a:blip r:embed="rId2"/>
          <a:stretch>
            <a:fillRect/>
          </a:stretch>
        </p:blipFill>
        <p:spPr>
          <a:xfrm>
            <a:off x="5309356" y="2523479"/>
            <a:ext cx="3367100" cy="1811042"/>
          </a:xfrm>
          <a:prstGeom prst="rect">
            <a:avLst/>
          </a:prstGeom>
        </p:spPr>
      </p:pic>
    </p:spTree>
    <p:extLst>
      <p:ext uri="{BB962C8B-B14F-4D97-AF65-F5344CB8AC3E}">
        <p14:creationId xmlns:p14="http://schemas.microsoft.com/office/powerpoint/2010/main" val="1457841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172400" cy="720080"/>
          </a:xfrm>
          <a:solidFill>
            <a:schemeClr val="tx2">
              <a:lumMod val="75000"/>
            </a:schemeClr>
          </a:solidFill>
        </p:spPr>
        <p:txBody>
          <a:bodyPr>
            <a:noAutofit/>
          </a:bodyPr>
          <a:lstStyle/>
          <a:p>
            <a:pPr algn="l"/>
            <a:r>
              <a:rPr lang="pt-BR" sz="3600" dirty="0">
                <a:solidFill>
                  <a:schemeClr val="bg1"/>
                </a:solidFill>
              </a:rPr>
              <a:t>  Fortalecimento da área correcional</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4" name="Retângulo 3">
            <a:extLst>
              <a:ext uri="{FF2B5EF4-FFF2-40B4-BE49-F238E27FC236}">
                <a16:creationId xmlns:a16="http://schemas.microsoft.com/office/drawing/2014/main" id="{C562B1CE-8210-4DED-8D61-065017BF28E2}"/>
              </a:ext>
            </a:extLst>
          </p:cNvPr>
          <p:cNvSpPr/>
          <p:nvPr/>
        </p:nvSpPr>
        <p:spPr>
          <a:xfrm>
            <a:off x="377788" y="1561915"/>
            <a:ext cx="7416824" cy="1077218"/>
          </a:xfrm>
          <a:prstGeom prst="rect">
            <a:avLst/>
          </a:prstGeom>
        </p:spPr>
        <p:txBody>
          <a:bodyPr wrap="square">
            <a:spAutoFit/>
          </a:bodyPr>
          <a:lstStyle/>
          <a:p>
            <a:r>
              <a:rPr lang="pt-BR" sz="3200" b="1" dirty="0">
                <a:solidFill>
                  <a:srgbClr val="C00000"/>
                </a:solidFill>
              </a:rPr>
              <a:t>Como atrair e manter bons funcionários para a área disciplinar?</a:t>
            </a:r>
            <a:endParaRPr lang="pt-BR" sz="3200" dirty="0"/>
          </a:p>
        </p:txBody>
      </p:sp>
      <p:pic>
        <p:nvPicPr>
          <p:cNvPr id="13" name="Picture 4" descr="Resultado de imagem para bonequinho pensando">
            <a:extLst>
              <a:ext uri="{FF2B5EF4-FFF2-40B4-BE49-F238E27FC236}">
                <a16:creationId xmlns:a16="http://schemas.microsoft.com/office/drawing/2014/main" id="{CBB0C194-11C1-44A2-8846-2A2D2A177A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2776375"/>
            <a:ext cx="3729720" cy="37297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45CC1CDE-B84A-4B8F-B009-FF9C3233C115}"/>
              </a:ext>
            </a:extLst>
          </p:cNvPr>
          <p:cNvSpPr>
            <a:spLocks noGrp="1"/>
          </p:cNvSpPr>
          <p:nvPr>
            <p:ph idx="1"/>
          </p:nvPr>
        </p:nvSpPr>
        <p:spPr/>
        <p:txBody>
          <a:bodyPr/>
          <a:lstStyle/>
          <a:p>
            <a:pPr>
              <a:buFont typeface="Wingdings" panose="05000000000000000000" pitchFamily="2" charset="2"/>
              <a:buChar char="ü"/>
            </a:pPr>
            <a:r>
              <a:rPr lang="pt-BR" dirty="0"/>
              <a:t>Conscientização das atividades desenvolvidas na área;</a:t>
            </a:r>
          </a:p>
          <a:p>
            <a:pPr>
              <a:buFont typeface="Wingdings" panose="05000000000000000000" pitchFamily="2" charset="2"/>
              <a:buChar char="ü"/>
            </a:pPr>
            <a:r>
              <a:rPr lang="pt-BR" dirty="0"/>
              <a:t> Melhoria nas instalações físicas;</a:t>
            </a:r>
          </a:p>
          <a:p>
            <a:pPr>
              <a:buFont typeface="Wingdings" panose="05000000000000000000" pitchFamily="2" charset="2"/>
              <a:buChar char="ü"/>
            </a:pPr>
            <a:r>
              <a:rPr lang="pt-BR" dirty="0"/>
              <a:t> Divulgação das punições impostas (efetividade);</a:t>
            </a:r>
          </a:p>
          <a:p>
            <a:pPr>
              <a:buFont typeface="Wingdings" panose="05000000000000000000" pitchFamily="2" charset="2"/>
              <a:buChar char="ü"/>
            </a:pPr>
            <a:r>
              <a:rPr lang="pt-BR" dirty="0"/>
              <a:t>Alinhamento de expectativas;</a:t>
            </a:r>
          </a:p>
          <a:p>
            <a:pPr>
              <a:buFont typeface="Wingdings" panose="05000000000000000000" pitchFamily="2" charset="2"/>
              <a:buChar char="ü"/>
            </a:pPr>
            <a:r>
              <a:rPr lang="pt-BR" dirty="0"/>
              <a:t>Certificação, inclusive como atividade jurídica;</a:t>
            </a:r>
          </a:p>
          <a:p>
            <a:pPr>
              <a:buFont typeface="Wingdings" panose="05000000000000000000" pitchFamily="2" charset="2"/>
              <a:buChar char="ü"/>
            </a:pPr>
            <a:r>
              <a:rPr lang="pt-BR" dirty="0"/>
              <a:t>Prioridade na capacitação;</a:t>
            </a:r>
          </a:p>
          <a:p>
            <a:endParaRPr lang="pt-BR" dirty="0"/>
          </a:p>
        </p:txBody>
      </p:sp>
      <p:sp>
        <p:nvSpPr>
          <p:cNvPr id="4" name="Título 1">
            <a:extLst>
              <a:ext uri="{FF2B5EF4-FFF2-40B4-BE49-F238E27FC236}">
                <a16:creationId xmlns:a16="http://schemas.microsoft.com/office/drawing/2014/main" id="{44B1D2AC-A60E-492B-A457-A5679F4CEB85}"/>
              </a:ext>
            </a:extLst>
          </p:cNvPr>
          <p:cNvSpPr>
            <a:spLocks noGrp="1"/>
          </p:cNvSpPr>
          <p:nvPr>
            <p:ph type="title"/>
          </p:nvPr>
        </p:nvSpPr>
        <p:spPr>
          <a:xfrm>
            <a:off x="0" y="274638"/>
            <a:ext cx="8686800" cy="1143000"/>
          </a:xfrm>
          <a:solidFill>
            <a:schemeClr val="tx2">
              <a:lumMod val="75000"/>
            </a:schemeClr>
          </a:solidFill>
        </p:spPr>
        <p:txBody>
          <a:bodyPr>
            <a:noAutofit/>
          </a:bodyPr>
          <a:lstStyle/>
          <a:p>
            <a:pPr algn="l"/>
            <a:r>
              <a:rPr lang="pt-BR" sz="3600" dirty="0">
                <a:solidFill>
                  <a:schemeClr val="bg1"/>
                </a:solidFill>
              </a:rPr>
              <a:t>  Fortalecimento da área correcional</a:t>
            </a:r>
          </a:p>
        </p:txBody>
      </p:sp>
    </p:spTree>
    <p:extLst>
      <p:ext uri="{BB962C8B-B14F-4D97-AF65-F5344CB8AC3E}">
        <p14:creationId xmlns:p14="http://schemas.microsoft.com/office/powerpoint/2010/main" val="4204950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45CC1CDE-B84A-4B8F-B009-FF9C3233C115}"/>
              </a:ext>
            </a:extLst>
          </p:cNvPr>
          <p:cNvSpPr>
            <a:spLocks noGrp="1"/>
          </p:cNvSpPr>
          <p:nvPr>
            <p:ph idx="1"/>
          </p:nvPr>
        </p:nvSpPr>
        <p:spPr/>
        <p:txBody>
          <a:bodyPr/>
          <a:lstStyle/>
          <a:p>
            <a:pPr>
              <a:buFont typeface="Wingdings" panose="05000000000000000000" pitchFamily="2" charset="2"/>
              <a:buChar char="ü"/>
            </a:pPr>
            <a:r>
              <a:rPr lang="pt-BR" dirty="0"/>
              <a:t>Pontuação diferenciada para promoção;</a:t>
            </a:r>
          </a:p>
          <a:p>
            <a:pPr>
              <a:buFont typeface="Wingdings" panose="05000000000000000000" pitchFamily="2" charset="2"/>
              <a:buChar char="ü"/>
            </a:pPr>
            <a:r>
              <a:rPr lang="pt-BR" dirty="0"/>
              <a:t>Vantagem para remoções internas e para superintendências;</a:t>
            </a:r>
          </a:p>
          <a:p>
            <a:pPr>
              <a:buFont typeface="Wingdings" panose="05000000000000000000" pitchFamily="2" charset="2"/>
              <a:buChar char="ü"/>
            </a:pPr>
            <a:r>
              <a:rPr lang="pt-BR" dirty="0"/>
              <a:t>Home office (</a:t>
            </a:r>
            <a:r>
              <a:rPr lang="pt-BR" dirty="0" err="1"/>
              <a:t>tele-trabalho</a:t>
            </a:r>
            <a:r>
              <a:rPr lang="pt-BR" dirty="0"/>
              <a:t>);</a:t>
            </a:r>
          </a:p>
          <a:p>
            <a:pPr>
              <a:buFont typeface="Wingdings" panose="05000000000000000000" pitchFamily="2" charset="2"/>
              <a:buChar char="ü"/>
            </a:pPr>
            <a:r>
              <a:rPr lang="pt-BR" dirty="0"/>
              <a:t>Flexibilidade no horário de trabalho;</a:t>
            </a:r>
          </a:p>
          <a:p>
            <a:pPr>
              <a:buFont typeface="Wingdings" panose="05000000000000000000" pitchFamily="2" charset="2"/>
              <a:buChar char="ü"/>
            </a:pPr>
            <a:r>
              <a:rPr lang="pt-BR" dirty="0"/>
              <a:t>Apoio administrativo;</a:t>
            </a:r>
          </a:p>
          <a:p>
            <a:pPr>
              <a:buFont typeface="Wingdings" panose="05000000000000000000" pitchFamily="2" charset="2"/>
              <a:buChar char="ü"/>
            </a:pPr>
            <a:r>
              <a:rPr lang="pt-BR" dirty="0"/>
              <a:t>Processo de seleção.</a:t>
            </a:r>
          </a:p>
          <a:p>
            <a:endParaRPr lang="pt-BR" dirty="0"/>
          </a:p>
        </p:txBody>
      </p:sp>
      <p:sp>
        <p:nvSpPr>
          <p:cNvPr id="4" name="Título 1">
            <a:extLst>
              <a:ext uri="{FF2B5EF4-FFF2-40B4-BE49-F238E27FC236}">
                <a16:creationId xmlns:a16="http://schemas.microsoft.com/office/drawing/2014/main" id="{44B1D2AC-A60E-492B-A457-A5679F4CEB85}"/>
              </a:ext>
            </a:extLst>
          </p:cNvPr>
          <p:cNvSpPr>
            <a:spLocks noGrp="1"/>
          </p:cNvSpPr>
          <p:nvPr>
            <p:ph type="title"/>
          </p:nvPr>
        </p:nvSpPr>
        <p:spPr>
          <a:xfrm>
            <a:off x="0" y="274638"/>
            <a:ext cx="8686800" cy="1143000"/>
          </a:xfrm>
          <a:solidFill>
            <a:schemeClr val="tx2">
              <a:lumMod val="75000"/>
            </a:schemeClr>
          </a:solidFill>
        </p:spPr>
        <p:txBody>
          <a:bodyPr>
            <a:noAutofit/>
          </a:bodyPr>
          <a:lstStyle/>
          <a:p>
            <a:pPr algn="l"/>
            <a:r>
              <a:rPr lang="pt-BR" sz="3600" dirty="0">
                <a:solidFill>
                  <a:schemeClr val="bg1"/>
                </a:solidFill>
              </a:rPr>
              <a:t>  Fortalecimento da área correcional</a:t>
            </a:r>
          </a:p>
        </p:txBody>
      </p:sp>
    </p:spTree>
    <p:extLst>
      <p:ext uri="{BB962C8B-B14F-4D97-AF65-F5344CB8AC3E}">
        <p14:creationId xmlns:p14="http://schemas.microsoft.com/office/powerpoint/2010/main" val="31891892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a:extLst>
              <a:ext uri="{FF2B5EF4-FFF2-40B4-BE49-F238E27FC236}">
                <a16:creationId xmlns:a16="http://schemas.microsoft.com/office/drawing/2014/main" id="{7FC50764-342F-439C-ACC2-1BB1E7484E89}"/>
              </a:ext>
            </a:extLst>
          </p:cNvPr>
          <p:cNvPicPr>
            <a:picLocks noGrp="1" noChangeAspect="1"/>
          </p:cNvPicPr>
          <p:nvPr>
            <p:ph idx="1"/>
          </p:nvPr>
        </p:nvPicPr>
        <p:blipFill>
          <a:blip r:embed="rId2"/>
          <a:stretch>
            <a:fillRect/>
          </a:stretch>
        </p:blipFill>
        <p:spPr>
          <a:xfrm>
            <a:off x="457200" y="2575598"/>
            <a:ext cx="8229600" cy="2575166"/>
          </a:xfrm>
          <a:prstGeom prst="rect">
            <a:avLst/>
          </a:prstGeom>
        </p:spPr>
      </p:pic>
      <p:sp>
        <p:nvSpPr>
          <p:cNvPr id="5" name="Título 1">
            <a:extLst>
              <a:ext uri="{FF2B5EF4-FFF2-40B4-BE49-F238E27FC236}">
                <a16:creationId xmlns:a16="http://schemas.microsoft.com/office/drawing/2014/main" id="{2203F663-8D33-47ED-8E38-00992AEAC12C}"/>
              </a:ext>
            </a:extLst>
          </p:cNvPr>
          <p:cNvSpPr>
            <a:spLocks noGrp="1"/>
          </p:cNvSpPr>
          <p:nvPr>
            <p:ph type="title"/>
          </p:nvPr>
        </p:nvSpPr>
        <p:spPr>
          <a:xfrm>
            <a:off x="0" y="274638"/>
            <a:ext cx="8686800" cy="1143000"/>
          </a:xfrm>
          <a:solidFill>
            <a:schemeClr val="tx2">
              <a:lumMod val="75000"/>
            </a:schemeClr>
          </a:solidFill>
        </p:spPr>
        <p:txBody>
          <a:bodyPr>
            <a:noAutofit/>
          </a:bodyPr>
          <a:lstStyle/>
          <a:p>
            <a:pPr algn="l"/>
            <a:r>
              <a:rPr lang="pt-BR" sz="3600" dirty="0">
                <a:solidFill>
                  <a:schemeClr val="bg1"/>
                </a:solidFill>
              </a:rPr>
              <a:t>  Fortalecimento da área correcional</a:t>
            </a:r>
          </a:p>
        </p:txBody>
      </p:sp>
    </p:spTree>
    <p:extLst>
      <p:ext uri="{BB962C8B-B14F-4D97-AF65-F5344CB8AC3E}">
        <p14:creationId xmlns:p14="http://schemas.microsoft.com/office/powerpoint/2010/main" val="34105565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172400" cy="720080"/>
          </a:xfrm>
          <a:solidFill>
            <a:schemeClr val="tx2">
              <a:lumMod val="75000"/>
            </a:schemeClr>
          </a:solidFill>
        </p:spPr>
        <p:txBody>
          <a:bodyPr>
            <a:noAutofit/>
          </a:bodyPr>
          <a:lstStyle/>
          <a:p>
            <a:pPr algn="l"/>
            <a:r>
              <a:rPr lang="pt-BR" sz="3600" dirty="0">
                <a:solidFill>
                  <a:schemeClr val="bg1"/>
                </a:solidFill>
              </a:rPr>
              <a:t>  Controladoria-Geral da União no Ceará</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5" name="Subtítulo 2"/>
          <p:cNvSpPr txBox="1">
            <a:spLocks/>
          </p:cNvSpPr>
          <p:nvPr/>
        </p:nvSpPr>
        <p:spPr>
          <a:xfrm>
            <a:off x="307975" y="1484784"/>
            <a:ext cx="7908017" cy="2123659"/>
          </a:xfrm>
          <a:prstGeom prst="rect">
            <a:avLst/>
          </a:prstGeom>
          <a:solidFill>
            <a:srgbClr val="FCDFA6"/>
          </a:solidFill>
        </p:spPr>
        <p:txBody>
          <a:bodyPr vert="horz" lIns="91440" tIns="45720" rIns="91440" bIns="45720" rtlCol="0">
            <a:normAutofit/>
          </a:bodyPr>
          <a:lstStyle/>
          <a:p>
            <a:pPr algn="ctr">
              <a:spcAft>
                <a:spcPts val="1000"/>
              </a:spcAft>
            </a:pPr>
            <a:r>
              <a:rPr lang="pt-BR" sz="2100" b="1" dirty="0"/>
              <a:t>Núcleo de Ações de Correição – NACOR/CE</a:t>
            </a:r>
          </a:p>
          <a:p>
            <a:pPr algn="ctr">
              <a:spcAft>
                <a:spcPts val="1000"/>
              </a:spcAft>
            </a:pPr>
            <a:r>
              <a:rPr lang="pt-BR" sz="2100" dirty="0">
                <a:hlinkClick r:id="rId2"/>
              </a:rPr>
              <a:t>cguce-nacor@cgu.gov.br</a:t>
            </a:r>
            <a:r>
              <a:rPr lang="pt-BR" sz="2100" dirty="0"/>
              <a:t>  </a:t>
            </a:r>
          </a:p>
          <a:p>
            <a:pPr algn="ctr"/>
            <a:endParaRPr lang="pt-BR" sz="900" dirty="0"/>
          </a:p>
          <a:p>
            <a:pPr algn="ctr">
              <a:spcAft>
                <a:spcPts val="1000"/>
              </a:spcAft>
            </a:pPr>
            <a:r>
              <a:rPr lang="pt-BR" sz="2100" b="1" dirty="0"/>
              <a:t>Roberto</a:t>
            </a:r>
            <a:r>
              <a:rPr lang="pt-BR" sz="2100" dirty="0"/>
              <a:t> Vieira Medeiros</a:t>
            </a:r>
          </a:p>
          <a:p>
            <a:pPr algn="ctr">
              <a:spcAft>
                <a:spcPts val="1000"/>
              </a:spcAft>
            </a:pPr>
            <a:r>
              <a:rPr lang="pt-BR" sz="2100" dirty="0"/>
              <a:t>85 3878-3800</a:t>
            </a:r>
          </a:p>
        </p:txBody>
      </p:sp>
      <p:sp>
        <p:nvSpPr>
          <p:cNvPr id="3" name="CaixaDeTexto 2">
            <a:extLst>
              <a:ext uri="{FF2B5EF4-FFF2-40B4-BE49-F238E27FC236}">
                <a16:creationId xmlns:a16="http://schemas.microsoft.com/office/drawing/2014/main" id="{920E40EC-4BC1-4ABB-9344-F0D67D8AF04B}"/>
              </a:ext>
            </a:extLst>
          </p:cNvPr>
          <p:cNvSpPr txBox="1"/>
          <p:nvPr/>
        </p:nvSpPr>
        <p:spPr>
          <a:xfrm>
            <a:off x="307975" y="3861048"/>
            <a:ext cx="7908018" cy="1923604"/>
          </a:xfrm>
          <a:prstGeom prst="rect">
            <a:avLst/>
          </a:prstGeom>
          <a:solidFill>
            <a:schemeClr val="bg1">
              <a:lumMod val="95000"/>
            </a:schemeClr>
          </a:solidFill>
        </p:spPr>
        <p:txBody>
          <a:bodyPr wrap="square" rtlCol="0">
            <a:spAutoFit/>
          </a:bodyPr>
          <a:lstStyle/>
          <a:p>
            <a:r>
              <a:rPr lang="pt-BR" sz="2100" dirty="0"/>
              <a:t>Orientações e Tutoriais sobre os Sistemas:</a:t>
            </a:r>
          </a:p>
          <a:p>
            <a:endParaRPr lang="pt-BR" sz="1050" dirty="0"/>
          </a:p>
          <a:p>
            <a:pPr marL="285750" indent="-285750">
              <a:buFont typeface="Arial" panose="020B0604020202020204" pitchFamily="34" charset="0"/>
              <a:buChar char="•"/>
            </a:pPr>
            <a:r>
              <a:rPr lang="pt-BR" sz="2100" dirty="0"/>
              <a:t>CGU-PAD </a:t>
            </a:r>
            <a:r>
              <a:rPr lang="pt-BR" sz="2100" dirty="0">
                <a:hlinkClick r:id="rId3"/>
              </a:rPr>
              <a:t>http://www.cgu.gov.br/assuntos/atividade-disciplinar/cgu-pad</a:t>
            </a:r>
            <a:r>
              <a:rPr lang="pt-BR" sz="2100" dirty="0"/>
              <a:t> </a:t>
            </a:r>
          </a:p>
          <a:p>
            <a:pPr marL="285750" indent="-285750">
              <a:buFont typeface="Arial" panose="020B0604020202020204" pitchFamily="34" charset="0"/>
              <a:buChar char="•"/>
            </a:pPr>
            <a:r>
              <a:rPr lang="pt-BR" sz="2100" dirty="0"/>
              <a:t>CGU-PJ </a:t>
            </a:r>
            <a:r>
              <a:rPr lang="pt-BR" sz="2100" dirty="0">
                <a:hlinkClick r:id="rId4"/>
              </a:rPr>
              <a:t>http://www.cgu.gov.br/assuntos/responsabilizacao-de-empresas/sistema-cgu-pj</a:t>
            </a:r>
            <a:r>
              <a:rPr lang="pt-BR" sz="2100" dirty="0"/>
              <a:t> </a:t>
            </a:r>
          </a:p>
        </p:txBody>
      </p:sp>
    </p:spTree>
    <p:extLst>
      <p:ext uri="{BB962C8B-B14F-4D97-AF65-F5344CB8AC3E}">
        <p14:creationId xmlns:p14="http://schemas.microsoft.com/office/powerpoint/2010/main" val="3928487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m 12" descr="images (1).jpg"/>
          <p:cNvPicPr>
            <a:picLocks noChangeAspect="1"/>
          </p:cNvPicPr>
          <p:nvPr/>
        </p:nvPicPr>
        <p:blipFill>
          <a:blip r:embed="rId2" cstate="print"/>
          <a:stretch>
            <a:fillRect/>
          </a:stretch>
        </p:blipFill>
        <p:spPr>
          <a:xfrm>
            <a:off x="5940152" y="1124744"/>
            <a:ext cx="2232248" cy="2232248"/>
          </a:xfrm>
          <a:prstGeom prst="rect">
            <a:avLst/>
          </a:prstGeom>
        </p:spPr>
      </p:pic>
      <p:sp>
        <p:nvSpPr>
          <p:cNvPr id="2" name="Título 1"/>
          <p:cNvSpPr>
            <a:spLocks noGrp="1"/>
          </p:cNvSpPr>
          <p:nvPr>
            <p:ph type="ctrTitle"/>
          </p:nvPr>
        </p:nvSpPr>
        <p:spPr>
          <a:xfrm>
            <a:off x="0" y="332656"/>
            <a:ext cx="4139952" cy="936104"/>
          </a:xfrm>
          <a:solidFill>
            <a:schemeClr val="tx2">
              <a:lumMod val="75000"/>
            </a:schemeClr>
          </a:solidFill>
        </p:spPr>
        <p:txBody>
          <a:bodyPr>
            <a:noAutofit/>
          </a:bodyPr>
          <a:lstStyle/>
          <a:p>
            <a:r>
              <a:rPr lang="pt-BR" sz="4000" dirty="0">
                <a:solidFill>
                  <a:schemeClr val="bg1"/>
                </a:solidFill>
              </a:rPr>
              <a:t>Visão Operacional</a:t>
            </a:r>
          </a:p>
        </p:txBody>
      </p:sp>
      <p:sp>
        <p:nvSpPr>
          <p:cNvPr id="3" name="Subtítulo 2"/>
          <p:cNvSpPr>
            <a:spLocks noGrp="1"/>
          </p:cNvSpPr>
          <p:nvPr>
            <p:ph type="subTitle" idx="1"/>
          </p:nvPr>
        </p:nvSpPr>
        <p:spPr>
          <a:xfrm>
            <a:off x="291963" y="3573016"/>
            <a:ext cx="3995936" cy="2808312"/>
          </a:xfrm>
          <a:noFill/>
        </p:spPr>
        <p:txBody>
          <a:bodyPr>
            <a:normAutofit/>
          </a:bodyPr>
          <a:lstStyle/>
          <a:p>
            <a:pPr algn="just">
              <a:spcAft>
                <a:spcPts val="1200"/>
              </a:spcAft>
              <a:buFont typeface="Arial" pitchFamily="34" charset="0"/>
              <a:buChar char="•"/>
            </a:pPr>
            <a:r>
              <a:rPr lang="pt-BR" sz="2400" dirty="0">
                <a:solidFill>
                  <a:schemeClr val="tx1"/>
                </a:solidFill>
                <a:latin typeface="+mj-lt"/>
                <a:cs typeface="Arial" pitchFamily="34" charset="0"/>
              </a:rPr>
              <a:t> Cumprimento da legislação disciplinar</a:t>
            </a:r>
          </a:p>
          <a:p>
            <a:pPr algn="just">
              <a:spcAft>
                <a:spcPts val="1200"/>
              </a:spcAft>
              <a:buFont typeface="Arial" pitchFamily="34" charset="0"/>
              <a:buChar char="•"/>
            </a:pPr>
            <a:r>
              <a:rPr lang="pt-BR" sz="2400" dirty="0">
                <a:solidFill>
                  <a:schemeClr val="tx1"/>
                </a:solidFill>
                <a:latin typeface="+mj-lt"/>
                <a:cs typeface="Arial" pitchFamily="34" charset="0"/>
              </a:rPr>
              <a:t>  Abertura de </a:t>
            </a:r>
            <a:r>
              <a:rPr lang="pt-BR" sz="2400" dirty="0" err="1">
                <a:solidFill>
                  <a:schemeClr val="tx1"/>
                </a:solidFill>
                <a:latin typeface="+mj-lt"/>
                <a:cs typeface="Arial" pitchFamily="34" charset="0"/>
              </a:rPr>
              <a:t>PAD’s</a:t>
            </a:r>
            <a:endParaRPr lang="pt-BR" sz="2400" dirty="0">
              <a:solidFill>
                <a:schemeClr val="tx1"/>
              </a:solidFill>
              <a:latin typeface="+mj-lt"/>
              <a:cs typeface="Arial" pitchFamily="34" charset="0"/>
            </a:endParaRPr>
          </a:p>
          <a:p>
            <a:pPr algn="just">
              <a:spcAft>
                <a:spcPts val="1200"/>
              </a:spcAft>
              <a:buFont typeface="Arial" pitchFamily="34" charset="0"/>
              <a:buChar char="•"/>
            </a:pPr>
            <a:r>
              <a:rPr lang="pt-BR" sz="2400" dirty="0">
                <a:solidFill>
                  <a:schemeClr val="tx1"/>
                </a:solidFill>
                <a:latin typeface="+mj-lt"/>
                <a:cs typeface="Arial" pitchFamily="34" charset="0"/>
              </a:rPr>
              <a:t>  Parte da gestão de pessoas e contratos</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9" name="Título 1"/>
          <p:cNvSpPr txBox="1">
            <a:spLocks/>
          </p:cNvSpPr>
          <p:nvPr/>
        </p:nvSpPr>
        <p:spPr>
          <a:xfrm>
            <a:off x="5004048" y="332656"/>
            <a:ext cx="4139952" cy="936104"/>
          </a:xfrm>
          <a:prstGeom prst="rect">
            <a:avLst/>
          </a:prstGeom>
          <a:solidFill>
            <a:schemeClr val="tx2">
              <a:lumMod val="75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pt-BR" sz="4000" b="0" i="0" u="none" strike="noStrike" kern="1200" cap="none" spc="0" normalizeH="0" baseline="0" noProof="0" dirty="0">
                <a:ln>
                  <a:noFill/>
                </a:ln>
                <a:solidFill>
                  <a:schemeClr val="bg1"/>
                </a:solidFill>
                <a:effectLst/>
                <a:uLnTx/>
                <a:uFillTx/>
                <a:latin typeface="+mj-lt"/>
                <a:ea typeface="+mj-ea"/>
                <a:cs typeface="+mj-cs"/>
              </a:rPr>
              <a:t>Visão Estratégica</a:t>
            </a:r>
          </a:p>
        </p:txBody>
      </p:sp>
      <p:sp>
        <p:nvSpPr>
          <p:cNvPr id="11" name="Subtítulo 2"/>
          <p:cNvSpPr txBox="1">
            <a:spLocks/>
          </p:cNvSpPr>
          <p:nvPr/>
        </p:nvSpPr>
        <p:spPr>
          <a:xfrm>
            <a:off x="5148064" y="3501008"/>
            <a:ext cx="3816424" cy="2808312"/>
          </a:xfrm>
          <a:prstGeom prst="rect">
            <a:avLst/>
          </a:prstGeom>
          <a:noFill/>
        </p:spPr>
        <p:txBody>
          <a:bodyPr vert="horz" lIns="91440" tIns="45720" rIns="91440" bIns="45720" rtlCol="0">
            <a:normAutofit/>
          </a:bodyPr>
          <a:lstStyle/>
          <a:p>
            <a:pPr marL="342900" marR="0" lvl="0" indent="-342900" algn="just" fontAlgn="auto">
              <a:lnSpc>
                <a:spcPct val="100000"/>
              </a:lnSpc>
              <a:spcBef>
                <a:spcPct val="20000"/>
              </a:spcBef>
              <a:spcAft>
                <a:spcPts val="1200"/>
              </a:spcAft>
              <a:buClrTx/>
              <a:buSzTx/>
              <a:buFont typeface="Arial" panose="020B0604020202020204" pitchFamily="34" charset="0"/>
              <a:buChar char="•"/>
              <a:tabLst/>
              <a:defRPr/>
            </a:pPr>
            <a:r>
              <a:rPr lang="pt-BR" sz="2400" dirty="0">
                <a:latin typeface="+mj-lt"/>
                <a:cs typeface="Arial" pitchFamily="34" charset="0"/>
              </a:rPr>
              <a:t>Combate à corrupção</a:t>
            </a:r>
          </a:p>
          <a:p>
            <a:pPr marR="0" lvl="0" algn="just" fontAlgn="auto">
              <a:lnSpc>
                <a:spcPct val="100000"/>
              </a:lnSpc>
              <a:spcBef>
                <a:spcPct val="20000"/>
              </a:spcBef>
              <a:spcAft>
                <a:spcPts val="1200"/>
              </a:spcAft>
              <a:buClrTx/>
              <a:buSzTx/>
              <a:buFont typeface="Arial" pitchFamily="34" charset="0"/>
              <a:buChar char="•"/>
              <a:tabLst/>
              <a:defRPr/>
            </a:pPr>
            <a:r>
              <a:rPr lang="pt-BR" sz="2400" dirty="0">
                <a:latin typeface="+mj-lt"/>
                <a:cs typeface="Arial" pitchFamily="34" charset="0"/>
              </a:rPr>
              <a:t>  Responsabilização administrativa de agentes públicos e entes privados</a:t>
            </a:r>
          </a:p>
          <a:p>
            <a:pPr marR="0" lvl="0" algn="just" fontAlgn="auto">
              <a:lnSpc>
                <a:spcPct val="100000"/>
              </a:lnSpc>
              <a:spcBef>
                <a:spcPct val="20000"/>
              </a:spcBef>
              <a:spcAft>
                <a:spcPts val="1200"/>
              </a:spcAft>
              <a:buClrTx/>
              <a:buSzTx/>
              <a:buFont typeface="Arial" pitchFamily="34" charset="0"/>
              <a:buChar char="•"/>
              <a:tabLst/>
              <a:defRPr/>
            </a:pPr>
            <a:r>
              <a:rPr lang="pt-BR" sz="2400" dirty="0">
                <a:latin typeface="+mj-lt"/>
                <a:cs typeface="Arial" pitchFamily="34" charset="0"/>
              </a:rPr>
              <a:t>  Parte do Sistema de Integridade Pública</a:t>
            </a: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pic>
        <p:nvPicPr>
          <p:cNvPr id="12" name="Imagem 11" descr="images.jpg"/>
          <p:cNvPicPr>
            <a:picLocks noChangeAspect="1"/>
          </p:cNvPicPr>
          <p:nvPr/>
        </p:nvPicPr>
        <p:blipFill>
          <a:blip r:embed="rId3" cstate="print"/>
          <a:stretch>
            <a:fillRect/>
          </a:stretch>
        </p:blipFill>
        <p:spPr>
          <a:xfrm>
            <a:off x="539552" y="1484784"/>
            <a:ext cx="2880320" cy="195904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532440" cy="720080"/>
          </a:xfrm>
          <a:solidFill>
            <a:schemeClr val="tx2">
              <a:lumMod val="75000"/>
            </a:schemeClr>
          </a:solidFill>
        </p:spPr>
        <p:txBody>
          <a:bodyPr>
            <a:noAutofit/>
          </a:bodyPr>
          <a:lstStyle/>
          <a:p>
            <a:pPr algn="l"/>
            <a:r>
              <a:rPr lang="pt-BR" sz="3600" dirty="0">
                <a:solidFill>
                  <a:schemeClr val="bg1"/>
                </a:solidFill>
              </a:rPr>
              <a:t>  </a:t>
            </a:r>
            <a:r>
              <a:rPr lang="pt-BR" sz="3200" dirty="0">
                <a:solidFill>
                  <a:schemeClr val="bg1"/>
                </a:solidFill>
              </a:rPr>
              <a:t>Corregedoria: parte do Sistema de Integridade</a:t>
            </a:r>
            <a:endParaRPr lang="pt-BR" sz="3600" dirty="0">
              <a:solidFill>
                <a:schemeClr val="bg1"/>
              </a:solidFill>
            </a:endParaRP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323528" y="1412776"/>
            <a:ext cx="8568952" cy="2736304"/>
          </a:xfrm>
          <a:prstGeom prst="rect">
            <a:avLst/>
          </a:prstGeom>
          <a:solidFill>
            <a:schemeClr val="bg1">
              <a:lumMod val="95000"/>
            </a:schemeClr>
          </a:solidFill>
        </p:spPr>
        <p:txBody>
          <a:bodyPr vert="horz" lIns="91440" tIns="45720" rIns="91440" bIns="45720" rtlCol="0">
            <a:normAutofit fontScale="70000" lnSpcReduction="20000"/>
          </a:bodyPr>
          <a:lstStyle/>
          <a:p>
            <a:r>
              <a:rPr lang="pt-BR" sz="2900" dirty="0"/>
              <a:t>Guia de Implantação de Programa de Integridade nas Empresas Estatais:</a:t>
            </a:r>
          </a:p>
          <a:p>
            <a:endParaRPr lang="pt-BR" sz="3000" dirty="0">
              <a:latin typeface="Arial" pitchFamily="34" charset="0"/>
              <a:cs typeface="Arial" pitchFamily="34" charset="0"/>
            </a:endParaRPr>
          </a:p>
          <a:p>
            <a:pPr algn="just"/>
            <a:r>
              <a:rPr lang="pt-BR" sz="4000" dirty="0"/>
              <a:t>“A gestão da integridade envolve a coordenação de atores e a utilização de instrumentos que perpassam diversas áreas de uma entidade, tais como Comissão de Ética, Auditoria Interna, Gestão de Riscos, Recursos Humanos, </a:t>
            </a:r>
            <a:r>
              <a:rPr lang="pt-BR" sz="4000" b="1" dirty="0">
                <a:solidFill>
                  <a:srgbClr val="FF0000"/>
                </a:solidFill>
              </a:rPr>
              <a:t>Corregedoria</a:t>
            </a:r>
            <a:r>
              <a:rPr lang="pt-BR" sz="4000" dirty="0"/>
              <a:t>, Jurídico, Área Contábil, Controles Internos, Gestão de Documentos, etc.”</a:t>
            </a:r>
            <a:endParaRPr lang="pt-BR" sz="4000" dirty="0">
              <a:latin typeface="Arial" pitchFamily="34" charset="0"/>
              <a:cs typeface="Arial" pitchFamily="34" charset="0"/>
            </a:endParaRPr>
          </a:p>
        </p:txBody>
      </p:sp>
      <p:pic>
        <p:nvPicPr>
          <p:cNvPr id="15" name="Imagem 14" descr="download.png"/>
          <p:cNvPicPr>
            <a:picLocks noChangeAspect="1"/>
          </p:cNvPicPr>
          <p:nvPr/>
        </p:nvPicPr>
        <p:blipFill>
          <a:blip r:embed="rId2" cstate="print"/>
          <a:stretch>
            <a:fillRect/>
          </a:stretch>
        </p:blipFill>
        <p:spPr>
          <a:xfrm>
            <a:off x="539552" y="4581128"/>
            <a:ext cx="3076307" cy="1224136"/>
          </a:xfrm>
          <a:prstGeom prst="rect">
            <a:avLst/>
          </a:prstGeom>
        </p:spPr>
      </p:pic>
      <p:pic>
        <p:nvPicPr>
          <p:cNvPr id="16" name="Imagem 15" descr="download (1).jpg"/>
          <p:cNvPicPr>
            <a:picLocks noChangeAspect="1"/>
          </p:cNvPicPr>
          <p:nvPr/>
        </p:nvPicPr>
        <p:blipFill>
          <a:blip r:embed="rId3" cstate="print"/>
          <a:stretch>
            <a:fillRect/>
          </a:stretch>
        </p:blipFill>
        <p:spPr>
          <a:xfrm>
            <a:off x="5004048" y="4509120"/>
            <a:ext cx="3124200" cy="1466850"/>
          </a:xfrm>
          <a:prstGeom prst="rect">
            <a:avLst/>
          </a:prstGeom>
        </p:spPr>
      </p:pic>
      <p:cxnSp>
        <p:nvCxnSpPr>
          <p:cNvPr id="20" name="Conector de seta reta 19"/>
          <p:cNvCxnSpPr/>
          <p:nvPr/>
        </p:nvCxnSpPr>
        <p:spPr>
          <a:xfrm>
            <a:off x="3995936" y="5301208"/>
            <a:ext cx="648072" cy="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172400" cy="720080"/>
          </a:xfrm>
          <a:solidFill>
            <a:schemeClr val="tx2">
              <a:lumMod val="75000"/>
            </a:schemeClr>
          </a:solidFill>
        </p:spPr>
        <p:txBody>
          <a:bodyPr>
            <a:noAutofit/>
          </a:bodyPr>
          <a:lstStyle/>
          <a:p>
            <a:pPr algn="l"/>
            <a:r>
              <a:rPr lang="pt-BR" sz="3600" dirty="0">
                <a:solidFill>
                  <a:schemeClr val="bg1"/>
                </a:solidFill>
              </a:rPr>
              <a:t>  Combate à Corrupção</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2" name="Subtítulo 2"/>
          <p:cNvSpPr txBox="1">
            <a:spLocks/>
          </p:cNvSpPr>
          <p:nvPr/>
        </p:nvSpPr>
        <p:spPr>
          <a:xfrm>
            <a:off x="5724128" y="1772816"/>
            <a:ext cx="2880320" cy="2952328"/>
          </a:xfrm>
          <a:prstGeom prst="rect">
            <a:avLst/>
          </a:prstGeom>
          <a:solidFill>
            <a:schemeClr val="bg1">
              <a:lumMod val="50000"/>
            </a:schemeClr>
          </a:solidFill>
        </p:spPr>
        <p:txBody>
          <a:bodyPr vert="horz" lIns="91440" tIns="45720" rIns="91440" bIns="45720" rtlCol="0">
            <a:normAutofit fontScale="92500" lnSpcReduction="20000"/>
          </a:bodyPr>
          <a:lstStyle/>
          <a:p>
            <a:r>
              <a:rPr lang="pt-BR" sz="3000" dirty="0">
                <a:solidFill>
                  <a:schemeClr val="bg1"/>
                </a:solidFill>
                <a:latin typeface="Arial" pitchFamily="34" charset="0"/>
                <a:cs typeface="Arial" pitchFamily="34" charset="0"/>
              </a:rPr>
              <a:t> </a:t>
            </a:r>
            <a:r>
              <a:rPr lang="pt-BR" sz="3200" b="1" dirty="0">
                <a:solidFill>
                  <a:schemeClr val="bg1"/>
                </a:solidFill>
              </a:rPr>
              <a:t>Percepção:</a:t>
            </a:r>
          </a:p>
          <a:p>
            <a:endParaRPr lang="pt-BR" sz="1300" b="1" dirty="0">
              <a:solidFill>
                <a:schemeClr val="bg1"/>
              </a:solidFill>
            </a:endParaRPr>
          </a:p>
          <a:p>
            <a:pPr algn="ctr">
              <a:buFont typeface="Wingdings" pitchFamily="2" charset="2"/>
              <a:buChar char="ü"/>
            </a:pPr>
            <a:r>
              <a:rPr lang="pt-BR" sz="3200" dirty="0">
                <a:solidFill>
                  <a:schemeClr val="bg1"/>
                </a:solidFill>
                <a:latin typeface="Arial" pitchFamily="34" charset="0"/>
                <a:cs typeface="Arial" pitchFamily="34" charset="0"/>
              </a:rPr>
              <a:t> </a:t>
            </a:r>
            <a:r>
              <a:rPr lang="pt-BR" sz="2800" dirty="0">
                <a:solidFill>
                  <a:schemeClr val="bg1"/>
                </a:solidFill>
                <a:latin typeface="Arial" pitchFamily="34" charset="0"/>
                <a:cs typeface="Arial" pitchFamily="34" charset="0"/>
              </a:rPr>
              <a:t>As sanções são aplicadas, são tempestivas, são proporcionais e alcançam a todos os envolvidos</a:t>
            </a:r>
            <a:endParaRPr lang="pt-BR" sz="3000" dirty="0">
              <a:solidFill>
                <a:schemeClr val="bg1"/>
              </a:solidFill>
              <a:latin typeface="Arial" pitchFamily="34" charset="0"/>
              <a:cs typeface="Arial" pitchFamily="34" charset="0"/>
            </a:endParaRPr>
          </a:p>
        </p:txBody>
      </p:sp>
      <p:pic>
        <p:nvPicPr>
          <p:cNvPr id="4" name="Imagem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1763523"/>
            <a:ext cx="3802984" cy="2448272"/>
          </a:xfrm>
          <a:prstGeom prst="rect">
            <a:avLst/>
          </a:prstGeom>
        </p:spPr>
      </p:pic>
      <p:cxnSp>
        <p:nvCxnSpPr>
          <p:cNvPr id="7" name="Conector Angulado 6"/>
          <p:cNvCxnSpPr/>
          <p:nvPr/>
        </p:nvCxnSpPr>
        <p:spPr>
          <a:xfrm flipV="1">
            <a:off x="4702576" y="2987659"/>
            <a:ext cx="949544" cy="261321"/>
          </a:xfrm>
          <a:prstGeom prst="bentConnector3">
            <a:avLst/>
          </a:prstGeom>
          <a:ln w="63500">
            <a:solidFill>
              <a:schemeClr val="bg1">
                <a:lumMod val="50000"/>
              </a:schemeClr>
            </a:solidFill>
            <a:tailEnd type="triangle"/>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332656"/>
            <a:ext cx="8172400" cy="720080"/>
          </a:xfrm>
          <a:solidFill>
            <a:schemeClr val="tx2">
              <a:lumMod val="75000"/>
            </a:schemeClr>
          </a:solidFill>
        </p:spPr>
        <p:txBody>
          <a:bodyPr>
            <a:noAutofit/>
          </a:bodyPr>
          <a:lstStyle/>
          <a:p>
            <a:pPr algn="l"/>
            <a:r>
              <a:rPr lang="pt-BR" sz="3600" dirty="0">
                <a:solidFill>
                  <a:schemeClr val="bg1"/>
                </a:solidFill>
              </a:rPr>
              <a:t>  Combate à Corrupção</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3" name="Subtítulo 2">
            <a:extLst>
              <a:ext uri="{FF2B5EF4-FFF2-40B4-BE49-F238E27FC236}">
                <a16:creationId xmlns:a16="http://schemas.microsoft.com/office/drawing/2014/main" id="{2D496390-1F66-4D05-B144-2FB8278376C6}"/>
              </a:ext>
            </a:extLst>
          </p:cNvPr>
          <p:cNvSpPr txBox="1">
            <a:spLocks/>
          </p:cNvSpPr>
          <p:nvPr/>
        </p:nvSpPr>
        <p:spPr>
          <a:xfrm>
            <a:off x="287229" y="1340768"/>
            <a:ext cx="8352928" cy="936104"/>
          </a:xfrm>
          <a:prstGeom prst="rect">
            <a:avLst/>
          </a:prstGeom>
          <a:solidFill>
            <a:schemeClr val="bg1">
              <a:lumMod val="95000"/>
            </a:schemeClr>
          </a:solidFill>
        </p:spPr>
        <p:txBody>
          <a:bodyPr vert="horz" lIns="91440" tIns="45720" rIns="91440" bIns="45720" rtlCol="0">
            <a:normAutofit fontScale="92500" lnSpcReduction="20000"/>
          </a:bodyPr>
          <a:lstStyle/>
          <a:p>
            <a:pPr marR="0" lvl="0" algn="ctr" fontAlgn="auto">
              <a:lnSpc>
                <a:spcPct val="100000"/>
              </a:lnSpc>
              <a:spcBef>
                <a:spcPct val="20000"/>
              </a:spcBef>
              <a:spcAft>
                <a:spcPts val="0"/>
              </a:spcAft>
              <a:buClrTx/>
              <a:buSzTx/>
              <a:tabLst/>
              <a:defRPr/>
            </a:pPr>
            <a:r>
              <a:rPr lang="pt-BR" sz="3000" dirty="0">
                <a:latin typeface="Arial" pitchFamily="34" charset="0"/>
                <a:cs typeface="Arial" pitchFamily="34" charset="0"/>
              </a:rPr>
              <a:t>perspectiva preventiva: </a:t>
            </a:r>
          </a:p>
          <a:p>
            <a:pPr marR="0" lvl="0" algn="ctr" fontAlgn="auto">
              <a:lnSpc>
                <a:spcPct val="100000"/>
              </a:lnSpc>
              <a:spcBef>
                <a:spcPct val="20000"/>
              </a:spcBef>
              <a:spcAft>
                <a:spcPts val="0"/>
              </a:spcAft>
              <a:buClrTx/>
              <a:buSzTx/>
              <a:tabLst/>
              <a:defRPr/>
            </a:pPr>
            <a:r>
              <a:rPr lang="pt-BR" sz="3000" dirty="0">
                <a:latin typeface="Arial" pitchFamily="34" charset="0"/>
                <a:cs typeface="Arial" pitchFamily="34" charset="0"/>
              </a:rPr>
              <a:t>fortalecimento da integridade (pública e privada)</a:t>
            </a:r>
          </a:p>
        </p:txBody>
      </p:sp>
      <p:pic>
        <p:nvPicPr>
          <p:cNvPr id="3" name="Imagem 2">
            <a:extLst>
              <a:ext uri="{FF2B5EF4-FFF2-40B4-BE49-F238E27FC236}">
                <a16:creationId xmlns:a16="http://schemas.microsoft.com/office/drawing/2014/main" id="{3DAE3B34-6048-477F-AA57-82392E2CC493}"/>
              </a:ext>
            </a:extLst>
          </p:cNvPr>
          <p:cNvPicPr>
            <a:picLocks noChangeAspect="1"/>
          </p:cNvPicPr>
          <p:nvPr/>
        </p:nvPicPr>
        <p:blipFill>
          <a:blip r:embed="rId2"/>
          <a:stretch>
            <a:fillRect/>
          </a:stretch>
        </p:blipFill>
        <p:spPr>
          <a:xfrm>
            <a:off x="205254" y="2708920"/>
            <a:ext cx="8516877" cy="3372613"/>
          </a:xfrm>
          <a:prstGeom prst="rect">
            <a:avLst/>
          </a:prstGeom>
        </p:spPr>
      </p:pic>
    </p:spTree>
    <p:extLst>
      <p:ext uri="{BB962C8B-B14F-4D97-AF65-F5344CB8AC3E}">
        <p14:creationId xmlns:p14="http://schemas.microsoft.com/office/powerpoint/2010/main" val="2828460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tângulo de cantos arredondados 72"/>
          <p:cNvSpPr/>
          <p:nvPr/>
        </p:nvSpPr>
        <p:spPr>
          <a:xfrm>
            <a:off x="6444208" y="2924944"/>
            <a:ext cx="2056516" cy="713666"/>
          </a:xfrm>
          <a:prstGeom prst="roundRect">
            <a:avLst/>
          </a:prstGeom>
          <a:no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graphicFrame>
        <p:nvGraphicFramePr>
          <p:cNvPr id="59" name="Diagrama 58"/>
          <p:cNvGraphicFramePr/>
          <p:nvPr>
            <p:extLst>
              <p:ext uri="{D42A27DB-BD31-4B8C-83A1-F6EECF244321}">
                <p14:modId xmlns:p14="http://schemas.microsoft.com/office/powerpoint/2010/main" val="3344989271"/>
              </p:ext>
            </p:extLst>
          </p:nvPr>
        </p:nvGraphicFramePr>
        <p:xfrm>
          <a:off x="2141984" y="1556792"/>
          <a:ext cx="5238328"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5" name="Título 1"/>
          <p:cNvSpPr>
            <a:spLocks noGrp="1"/>
          </p:cNvSpPr>
          <p:nvPr>
            <p:ph type="ctrTitle"/>
          </p:nvPr>
        </p:nvSpPr>
        <p:spPr>
          <a:xfrm>
            <a:off x="0" y="332656"/>
            <a:ext cx="4283968" cy="720080"/>
          </a:xfrm>
          <a:solidFill>
            <a:schemeClr val="tx2">
              <a:lumMod val="75000"/>
            </a:schemeClr>
          </a:solidFill>
        </p:spPr>
        <p:txBody>
          <a:bodyPr>
            <a:noAutofit/>
          </a:bodyPr>
          <a:lstStyle/>
          <a:p>
            <a:pPr algn="l"/>
            <a:r>
              <a:rPr lang="pt-BR" sz="3600" dirty="0">
                <a:solidFill>
                  <a:schemeClr val="bg1"/>
                </a:solidFill>
              </a:rPr>
              <a:t> Dinâmica</a:t>
            </a:r>
          </a:p>
        </p:txBody>
      </p:sp>
    </p:spTree>
    <p:extLst>
      <p:ext uri="{BB962C8B-B14F-4D97-AF65-F5344CB8AC3E}">
        <p14:creationId xmlns:p14="http://schemas.microsoft.com/office/powerpoint/2010/main" val="1206638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upo 71"/>
          <p:cNvGrpSpPr/>
          <p:nvPr/>
        </p:nvGrpSpPr>
        <p:grpSpPr>
          <a:xfrm>
            <a:off x="6444208" y="2348880"/>
            <a:ext cx="2056516" cy="713666"/>
            <a:chOff x="720078" y="1512170"/>
            <a:chExt cx="1472141" cy="713666"/>
          </a:xfrm>
          <a:noFill/>
        </p:grpSpPr>
        <p:sp>
          <p:nvSpPr>
            <p:cNvPr id="73" name="Retângulo de cantos arredondados 72"/>
            <p:cNvSpPr/>
            <p:nvPr/>
          </p:nvSpPr>
          <p:spPr>
            <a:xfrm>
              <a:off x="720078" y="1512170"/>
              <a:ext cx="1472141" cy="713666"/>
            </a:xfrm>
            <a:prstGeom prst="roundRect">
              <a:avLst/>
            </a:prstGeom>
            <a:grp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74" name="Retângulo 73"/>
            <p:cNvSpPr/>
            <p:nvPr/>
          </p:nvSpPr>
          <p:spPr>
            <a:xfrm>
              <a:off x="754916" y="1547008"/>
              <a:ext cx="1402465" cy="64399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pt-BR" sz="2800" b="1" kern="1200" dirty="0">
                  <a:solidFill>
                    <a:schemeClr val="tx1"/>
                  </a:solidFill>
                </a:rPr>
                <a:t>PREVENIR</a:t>
              </a:r>
            </a:p>
          </p:txBody>
        </p:sp>
      </p:grpSp>
      <p:grpSp>
        <p:nvGrpSpPr>
          <p:cNvPr id="63" name="Grupo 62"/>
          <p:cNvGrpSpPr/>
          <p:nvPr/>
        </p:nvGrpSpPr>
        <p:grpSpPr>
          <a:xfrm>
            <a:off x="251520" y="2348880"/>
            <a:ext cx="2016224" cy="713666"/>
            <a:chOff x="1653044" y="329"/>
            <a:chExt cx="1443298" cy="713666"/>
          </a:xfrm>
          <a:noFill/>
        </p:grpSpPr>
        <p:sp>
          <p:nvSpPr>
            <p:cNvPr id="64" name="Retângulo de cantos arredondados 63"/>
            <p:cNvSpPr/>
            <p:nvPr/>
          </p:nvSpPr>
          <p:spPr>
            <a:xfrm>
              <a:off x="1653044" y="329"/>
              <a:ext cx="1443298" cy="713666"/>
            </a:xfrm>
            <a:prstGeom prst="roundRect">
              <a:avLst/>
            </a:prstGeom>
            <a:grp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65" name="Retângulo 64"/>
            <p:cNvSpPr/>
            <p:nvPr/>
          </p:nvSpPr>
          <p:spPr>
            <a:xfrm>
              <a:off x="1687882" y="35167"/>
              <a:ext cx="1373622" cy="64399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pt-BR" sz="2800" b="1" kern="1200" dirty="0">
                  <a:solidFill>
                    <a:schemeClr val="tx1"/>
                  </a:solidFill>
                </a:rPr>
                <a:t>DETECTAR</a:t>
              </a:r>
            </a:p>
          </p:txBody>
        </p:sp>
      </p:gr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0" name="Subtítulo 2"/>
          <p:cNvSpPr txBox="1">
            <a:spLocks/>
          </p:cNvSpPr>
          <p:nvPr/>
        </p:nvSpPr>
        <p:spPr>
          <a:xfrm>
            <a:off x="395536" y="3062546"/>
            <a:ext cx="1512168" cy="648072"/>
          </a:xfrm>
          <a:prstGeom prst="rect">
            <a:avLst/>
          </a:prstGeom>
          <a:solidFill>
            <a:schemeClr val="bg1">
              <a:lumMod val="95000"/>
            </a:schemeClr>
          </a:solidFill>
        </p:spPr>
        <p:txBody>
          <a:bodyPr vert="horz" lIns="91440" tIns="45720" rIns="91440" bIns="45720" rtlCol="0">
            <a:normAutofit/>
          </a:bodyPr>
          <a:lstStyle/>
          <a:p>
            <a:r>
              <a:rPr lang="pt-BR" sz="3000" dirty="0">
                <a:latin typeface="Arial" pitchFamily="34" charset="0"/>
                <a:cs typeface="Arial" pitchFamily="34" charset="0"/>
              </a:rPr>
              <a:t>Área 1</a:t>
            </a:r>
          </a:p>
        </p:txBody>
      </p:sp>
      <p:sp>
        <p:nvSpPr>
          <p:cNvPr id="13" name="Subtítulo 2"/>
          <p:cNvSpPr txBox="1">
            <a:spLocks/>
          </p:cNvSpPr>
          <p:nvPr/>
        </p:nvSpPr>
        <p:spPr>
          <a:xfrm>
            <a:off x="395536" y="3854634"/>
            <a:ext cx="1512168" cy="648072"/>
          </a:xfrm>
          <a:prstGeom prst="rect">
            <a:avLst/>
          </a:prstGeom>
          <a:solidFill>
            <a:schemeClr val="bg1">
              <a:lumMod val="95000"/>
            </a:schemeClr>
          </a:solidFill>
        </p:spPr>
        <p:txBody>
          <a:bodyPr vert="horz" lIns="91440" tIns="45720" rIns="91440" bIns="45720" rtlCol="0">
            <a:normAutofit/>
          </a:bodyPr>
          <a:lstStyle/>
          <a:p>
            <a:r>
              <a:rPr lang="pt-BR" sz="3000" dirty="0">
                <a:latin typeface="Arial" pitchFamily="34" charset="0"/>
                <a:cs typeface="Arial" pitchFamily="34" charset="0"/>
              </a:rPr>
              <a:t>Área 2</a:t>
            </a:r>
          </a:p>
        </p:txBody>
      </p:sp>
      <p:sp>
        <p:nvSpPr>
          <p:cNvPr id="14" name="Subtítulo 2"/>
          <p:cNvSpPr txBox="1">
            <a:spLocks/>
          </p:cNvSpPr>
          <p:nvPr/>
        </p:nvSpPr>
        <p:spPr>
          <a:xfrm>
            <a:off x="395536" y="4646722"/>
            <a:ext cx="1512168" cy="648072"/>
          </a:xfrm>
          <a:prstGeom prst="rect">
            <a:avLst/>
          </a:prstGeom>
          <a:solidFill>
            <a:schemeClr val="bg1">
              <a:lumMod val="95000"/>
            </a:schemeClr>
          </a:solidFill>
        </p:spPr>
        <p:txBody>
          <a:bodyPr vert="horz" lIns="91440" tIns="45720" rIns="91440" bIns="45720" rtlCol="0">
            <a:normAutofit/>
          </a:bodyPr>
          <a:lstStyle/>
          <a:p>
            <a:r>
              <a:rPr lang="pt-BR" sz="3000" dirty="0">
                <a:latin typeface="Arial" pitchFamily="34" charset="0"/>
                <a:cs typeface="Arial" pitchFamily="34" charset="0"/>
              </a:rPr>
              <a:t>Área 3</a:t>
            </a:r>
          </a:p>
        </p:txBody>
      </p:sp>
      <p:cxnSp>
        <p:nvCxnSpPr>
          <p:cNvPr id="16" name="Conector angulado 15"/>
          <p:cNvCxnSpPr/>
          <p:nvPr/>
        </p:nvCxnSpPr>
        <p:spPr>
          <a:xfrm flipV="1">
            <a:off x="5796136" y="3350578"/>
            <a:ext cx="936104" cy="576064"/>
          </a:xfrm>
          <a:prstGeom prst="bentConnector3">
            <a:avLst>
              <a:gd name="adj1" fmla="val 50000"/>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Conector angulado 17"/>
          <p:cNvCxnSpPr/>
          <p:nvPr/>
        </p:nvCxnSpPr>
        <p:spPr>
          <a:xfrm flipV="1">
            <a:off x="2123728" y="4502706"/>
            <a:ext cx="1296144" cy="504056"/>
          </a:xfrm>
          <a:prstGeom prst="bentConnector3">
            <a:avLst>
              <a:gd name="adj1" fmla="val 50000"/>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Conector de seta reta 22"/>
          <p:cNvCxnSpPr/>
          <p:nvPr/>
        </p:nvCxnSpPr>
        <p:spPr>
          <a:xfrm>
            <a:off x="2123728" y="4214674"/>
            <a:ext cx="1296144" cy="0"/>
          </a:xfrm>
          <a:prstGeom prst="straightConnector1">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Subtítulo 2"/>
          <p:cNvSpPr txBox="1">
            <a:spLocks/>
          </p:cNvSpPr>
          <p:nvPr/>
        </p:nvSpPr>
        <p:spPr>
          <a:xfrm>
            <a:off x="3491880" y="3782626"/>
            <a:ext cx="2160240" cy="720080"/>
          </a:xfrm>
          <a:prstGeom prst="rect">
            <a:avLst/>
          </a:prstGeom>
          <a:solidFill>
            <a:schemeClr val="bg1">
              <a:lumMod val="95000"/>
            </a:schemeClr>
          </a:solidFill>
        </p:spPr>
        <p:txBody>
          <a:bodyPr vert="horz" lIns="91440" tIns="45720" rIns="91440" bIns="45720" rtlCol="0">
            <a:normAutofit fontScale="85000" lnSpcReduction="10000"/>
          </a:bodyPr>
          <a:lstStyle/>
          <a:p>
            <a:pPr algn="ctr"/>
            <a:endParaRPr lang="pt-BR" sz="300" dirty="0">
              <a:latin typeface="Arial" pitchFamily="34" charset="0"/>
              <a:cs typeface="Arial" pitchFamily="34" charset="0"/>
            </a:endParaRPr>
          </a:p>
          <a:p>
            <a:pPr algn="ctr"/>
            <a:r>
              <a:rPr lang="pt-BR" sz="3000" dirty="0">
                <a:latin typeface="Arial" pitchFamily="34" charset="0"/>
                <a:cs typeface="Arial" pitchFamily="34" charset="0"/>
              </a:rPr>
              <a:t>Corregedoria</a:t>
            </a:r>
          </a:p>
        </p:txBody>
      </p:sp>
      <p:sp>
        <p:nvSpPr>
          <p:cNvPr id="25" name="Subtítulo 2"/>
          <p:cNvSpPr txBox="1">
            <a:spLocks/>
          </p:cNvSpPr>
          <p:nvPr/>
        </p:nvSpPr>
        <p:spPr>
          <a:xfrm>
            <a:off x="6804248" y="2990538"/>
            <a:ext cx="1512168" cy="648072"/>
          </a:xfrm>
          <a:prstGeom prst="rect">
            <a:avLst/>
          </a:prstGeom>
          <a:solidFill>
            <a:schemeClr val="bg1">
              <a:lumMod val="95000"/>
            </a:schemeClr>
          </a:solidFill>
        </p:spPr>
        <p:txBody>
          <a:bodyPr vert="horz" lIns="91440" tIns="45720" rIns="91440" bIns="45720" rtlCol="0">
            <a:normAutofit/>
          </a:bodyPr>
          <a:lstStyle/>
          <a:p>
            <a:r>
              <a:rPr lang="pt-BR" sz="3000" dirty="0">
                <a:latin typeface="Arial" pitchFamily="34" charset="0"/>
                <a:cs typeface="Arial" pitchFamily="34" charset="0"/>
              </a:rPr>
              <a:t>Área 1</a:t>
            </a:r>
          </a:p>
        </p:txBody>
      </p:sp>
      <p:sp>
        <p:nvSpPr>
          <p:cNvPr id="26" name="Subtítulo 2"/>
          <p:cNvSpPr txBox="1">
            <a:spLocks/>
          </p:cNvSpPr>
          <p:nvPr/>
        </p:nvSpPr>
        <p:spPr>
          <a:xfrm>
            <a:off x="6804248" y="3854634"/>
            <a:ext cx="1512168" cy="648072"/>
          </a:xfrm>
          <a:prstGeom prst="rect">
            <a:avLst/>
          </a:prstGeom>
          <a:solidFill>
            <a:schemeClr val="bg1">
              <a:lumMod val="95000"/>
            </a:schemeClr>
          </a:solidFill>
        </p:spPr>
        <p:txBody>
          <a:bodyPr vert="horz" lIns="91440" tIns="45720" rIns="91440" bIns="45720" rtlCol="0">
            <a:normAutofit/>
          </a:bodyPr>
          <a:lstStyle/>
          <a:p>
            <a:r>
              <a:rPr lang="pt-BR" sz="3000" dirty="0">
                <a:latin typeface="Arial" pitchFamily="34" charset="0"/>
                <a:cs typeface="Arial" pitchFamily="34" charset="0"/>
              </a:rPr>
              <a:t>Área 2</a:t>
            </a:r>
          </a:p>
        </p:txBody>
      </p:sp>
      <p:sp>
        <p:nvSpPr>
          <p:cNvPr id="27" name="Subtítulo 2"/>
          <p:cNvSpPr txBox="1">
            <a:spLocks/>
          </p:cNvSpPr>
          <p:nvPr/>
        </p:nvSpPr>
        <p:spPr>
          <a:xfrm>
            <a:off x="6804248" y="4718730"/>
            <a:ext cx="1512168" cy="648072"/>
          </a:xfrm>
          <a:prstGeom prst="rect">
            <a:avLst/>
          </a:prstGeom>
          <a:solidFill>
            <a:schemeClr val="bg1">
              <a:lumMod val="95000"/>
            </a:schemeClr>
          </a:solidFill>
        </p:spPr>
        <p:txBody>
          <a:bodyPr vert="horz" lIns="91440" tIns="45720" rIns="91440" bIns="45720" rtlCol="0">
            <a:normAutofit/>
          </a:bodyPr>
          <a:lstStyle/>
          <a:p>
            <a:r>
              <a:rPr lang="pt-BR" sz="3000" dirty="0">
                <a:latin typeface="Arial" pitchFamily="34" charset="0"/>
                <a:cs typeface="Arial" pitchFamily="34" charset="0"/>
              </a:rPr>
              <a:t>Área 3</a:t>
            </a:r>
          </a:p>
        </p:txBody>
      </p:sp>
      <p:cxnSp>
        <p:nvCxnSpPr>
          <p:cNvPr id="30" name="Conector angulado 29"/>
          <p:cNvCxnSpPr/>
          <p:nvPr/>
        </p:nvCxnSpPr>
        <p:spPr>
          <a:xfrm>
            <a:off x="2051720" y="3278570"/>
            <a:ext cx="1368152" cy="648072"/>
          </a:xfrm>
          <a:prstGeom prst="bentConnector3">
            <a:avLst>
              <a:gd name="adj1" fmla="val 50000"/>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7" name="Conector angulado 36"/>
          <p:cNvCxnSpPr/>
          <p:nvPr/>
        </p:nvCxnSpPr>
        <p:spPr>
          <a:xfrm>
            <a:off x="5796136" y="4430698"/>
            <a:ext cx="936104" cy="648072"/>
          </a:xfrm>
          <a:prstGeom prst="bentConnector3">
            <a:avLst>
              <a:gd name="adj1" fmla="val 50000"/>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Conector de seta reta 43"/>
          <p:cNvCxnSpPr/>
          <p:nvPr/>
        </p:nvCxnSpPr>
        <p:spPr>
          <a:xfrm>
            <a:off x="5796136" y="4214674"/>
            <a:ext cx="936104" cy="0"/>
          </a:xfrm>
          <a:prstGeom prst="straightConnector1">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66" name="Grupo 65"/>
          <p:cNvGrpSpPr/>
          <p:nvPr/>
        </p:nvGrpSpPr>
        <p:grpSpPr>
          <a:xfrm>
            <a:off x="3563888" y="2420888"/>
            <a:ext cx="1930224" cy="713666"/>
            <a:chOff x="2664300" y="1152126"/>
            <a:chExt cx="1381736" cy="713666"/>
          </a:xfrm>
          <a:noFill/>
        </p:grpSpPr>
        <p:sp>
          <p:nvSpPr>
            <p:cNvPr id="67" name="Retângulo de cantos arredondados 66"/>
            <p:cNvSpPr/>
            <p:nvPr/>
          </p:nvSpPr>
          <p:spPr>
            <a:xfrm>
              <a:off x="2664300" y="1152126"/>
              <a:ext cx="1381736" cy="713666"/>
            </a:xfrm>
            <a:prstGeom prst="roundRect">
              <a:avLst/>
            </a:prstGeom>
            <a:grp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68" name="Retângulo 67"/>
            <p:cNvSpPr/>
            <p:nvPr/>
          </p:nvSpPr>
          <p:spPr>
            <a:xfrm>
              <a:off x="2699138" y="1186964"/>
              <a:ext cx="1312060" cy="64399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pt-BR" sz="2800" b="1" kern="1200" dirty="0">
                  <a:solidFill>
                    <a:schemeClr val="tx1"/>
                  </a:solidFill>
                </a:rPr>
                <a:t>PUNIR</a:t>
              </a:r>
            </a:p>
          </p:txBody>
        </p:sp>
      </p:grpSp>
      <p:sp>
        <p:nvSpPr>
          <p:cNvPr id="75" name="Título 1"/>
          <p:cNvSpPr>
            <a:spLocks noGrp="1"/>
          </p:cNvSpPr>
          <p:nvPr>
            <p:ph type="ctrTitle"/>
          </p:nvPr>
        </p:nvSpPr>
        <p:spPr>
          <a:xfrm>
            <a:off x="0" y="332656"/>
            <a:ext cx="5220072" cy="720080"/>
          </a:xfrm>
          <a:solidFill>
            <a:schemeClr val="tx2">
              <a:lumMod val="75000"/>
            </a:schemeClr>
          </a:solidFill>
        </p:spPr>
        <p:txBody>
          <a:bodyPr>
            <a:noAutofit/>
          </a:bodyPr>
          <a:lstStyle/>
          <a:p>
            <a:pPr algn="l"/>
            <a:r>
              <a:rPr lang="pt-BR" sz="3600" dirty="0">
                <a:solidFill>
                  <a:schemeClr val="bg1"/>
                </a:solidFill>
              </a:rPr>
              <a:t>  Perspectiva Correcional</a:t>
            </a:r>
          </a:p>
        </p:txBody>
      </p:sp>
      <p:sp>
        <p:nvSpPr>
          <p:cNvPr id="2" name="CaixaDeTexto 1">
            <a:extLst>
              <a:ext uri="{FF2B5EF4-FFF2-40B4-BE49-F238E27FC236}">
                <a16:creationId xmlns:a16="http://schemas.microsoft.com/office/drawing/2014/main" id="{A9ED63F3-9A23-4B1D-9993-E8D47A964BB4}"/>
              </a:ext>
            </a:extLst>
          </p:cNvPr>
          <p:cNvSpPr txBox="1"/>
          <p:nvPr/>
        </p:nvSpPr>
        <p:spPr>
          <a:xfrm>
            <a:off x="1781944" y="5302949"/>
            <a:ext cx="1656184" cy="646331"/>
          </a:xfrm>
          <a:prstGeom prst="rect">
            <a:avLst/>
          </a:prstGeom>
          <a:noFill/>
        </p:spPr>
        <p:txBody>
          <a:bodyPr wrap="square" rtlCol="0">
            <a:spAutoFit/>
          </a:bodyPr>
          <a:lstStyle/>
          <a:p>
            <a:pPr algn="ctr"/>
            <a:r>
              <a:rPr lang="pt-BR" dirty="0">
                <a:solidFill>
                  <a:srgbClr val="FF0000"/>
                </a:solidFill>
              </a:rPr>
              <a:t>Indícios de irregularidades</a:t>
            </a:r>
          </a:p>
        </p:txBody>
      </p:sp>
      <p:sp>
        <p:nvSpPr>
          <p:cNvPr id="33" name="CaixaDeTexto 32">
            <a:extLst>
              <a:ext uri="{FF2B5EF4-FFF2-40B4-BE49-F238E27FC236}">
                <a16:creationId xmlns:a16="http://schemas.microsoft.com/office/drawing/2014/main" id="{88A0D43F-819C-4229-945A-7FBFD3249554}"/>
              </a:ext>
            </a:extLst>
          </p:cNvPr>
          <p:cNvSpPr txBox="1"/>
          <p:nvPr/>
        </p:nvSpPr>
        <p:spPr>
          <a:xfrm>
            <a:off x="5364088" y="5301208"/>
            <a:ext cx="1656184" cy="646331"/>
          </a:xfrm>
          <a:prstGeom prst="rect">
            <a:avLst/>
          </a:prstGeom>
          <a:noFill/>
        </p:spPr>
        <p:txBody>
          <a:bodyPr wrap="square" rtlCol="0">
            <a:spAutoFit/>
          </a:bodyPr>
          <a:lstStyle/>
          <a:p>
            <a:pPr algn="ctr"/>
            <a:r>
              <a:rPr lang="pt-BR" dirty="0">
                <a:solidFill>
                  <a:srgbClr val="FF0000"/>
                </a:solidFill>
              </a:rPr>
              <a:t>Informações estratégicas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07344"/>
            <a:ext cx="8352928" cy="720080"/>
          </a:xfrm>
          <a:solidFill>
            <a:schemeClr val="tx2">
              <a:lumMod val="75000"/>
            </a:schemeClr>
          </a:solidFill>
        </p:spPr>
        <p:txBody>
          <a:bodyPr>
            <a:noAutofit/>
          </a:bodyPr>
          <a:lstStyle/>
          <a:p>
            <a:pPr algn="l"/>
            <a:r>
              <a:rPr lang="pt-BR" sz="3600" dirty="0">
                <a:solidFill>
                  <a:schemeClr val="bg1"/>
                </a:solidFill>
              </a:rPr>
              <a:t> Exemplo de Interface de Entrada: Denúncia</a:t>
            </a:r>
          </a:p>
        </p:txBody>
      </p:sp>
      <p:sp>
        <p:nvSpPr>
          <p:cNvPr id="16386" name="AutoShape 2"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88" name="AutoShape 4"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0" name="AutoShape 6"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6392" name="AutoShape 8" descr="Resultado de imagem para estratég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7410" name="AutoShape 2" descr="Resultado de imagem para resultad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pt-BR"/>
          </a:p>
        </p:txBody>
      </p:sp>
      <p:sp>
        <p:nvSpPr>
          <p:cNvPr id="15" name="Subtítulo 2"/>
          <p:cNvSpPr txBox="1">
            <a:spLocks/>
          </p:cNvSpPr>
          <p:nvPr/>
        </p:nvSpPr>
        <p:spPr>
          <a:xfrm>
            <a:off x="0" y="1107444"/>
            <a:ext cx="9217024" cy="576064"/>
          </a:xfrm>
          <a:prstGeom prst="rect">
            <a:avLst/>
          </a:prstGeom>
          <a:solidFill>
            <a:schemeClr val="bg1">
              <a:lumMod val="95000"/>
            </a:schemeClr>
          </a:solidFill>
        </p:spPr>
        <p:txBody>
          <a:bodyPr vert="horz" lIns="91440" tIns="45720" rIns="91440" bIns="45720" rtlCol="0">
            <a:normAutofit/>
          </a:bodyPr>
          <a:lstStyle/>
          <a:p>
            <a:pPr algn="ctr"/>
            <a:r>
              <a:rPr lang="pt-BR" sz="2300" dirty="0">
                <a:latin typeface="Arial" pitchFamily="34" charset="0"/>
                <a:cs typeface="Arial" pitchFamily="34" charset="0"/>
              </a:rPr>
              <a:t> </a:t>
            </a:r>
            <a:r>
              <a:rPr lang="pt-BR" sz="2200" dirty="0">
                <a:latin typeface="Arial" pitchFamily="34" charset="0"/>
                <a:cs typeface="Arial" pitchFamily="34" charset="0"/>
              </a:rPr>
              <a:t>Corregedoria + Ouvidoria + Comissão de Ética: atuação integrada</a:t>
            </a:r>
            <a:endParaRPr lang="pt-BR" sz="2200" dirty="0"/>
          </a:p>
        </p:txBody>
      </p:sp>
      <p:pic>
        <p:nvPicPr>
          <p:cNvPr id="14" name="Imagem 13" descr="download (1).png"/>
          <p:cNvPicPr>
            <a:picLocks noChangeAspect="1"/>
          </p:cNvPicPr>
          <p:nvPr/>
        </p:nvPicPr>
        <p:blipFill>
          <a:blip r:embed="rId2" cstate="print"/>
          <a:stretch>
            <a:fillRect/>
          </a:stretch>
        </p:blipFill>
        <p:spPr>
          <a:xfrm>
            <a:off x="395536" y="2204864"/>
            <a:ext cx="891314" cy="891314"/>
          </a:xfrm>
          <a:prstGeom prst="rect">
            <a:avLst/>
          </a:prstGeom>
        </p:spPr>
      </p:pic>
      <p:pic>
        <p:nvPicPr>
          <p:cNvPr id="17" name="Imagem 16" descr="images (1).png"/>
          <p:cNvPicPr>
            <a:picLocks noChangeAspect="1"/>
          </p:cNvPicPr>
          <p:nvPr/>
        </p:nvPicPr>
        <p:blipFill>
          <a:blip r:embed="rId3" cstate="print"/>
          <a:stretch>
            <a:fillRect/>
          </a:stretch>
        </p:blipFill>
        <p:spPr>
          <a:xfrm>
            <a:off x="251520" y="3212976"/>
            <a:ext cx="1027741" cy="638281"/>
          </a:xfrm>
          <a:prstGeom prst="rect">
            <a:avLst/>
          </a:prstGeom>
        </p:spPr>
      </p:pic>
      <p:pic>
        <p:nvPicPr>
          <p:cNvPr id="18" name="Imagem 17" descr="images (2).png"/>
          <p:cNvPicPr>
            <a:picLocks noChangeAspect="1"/>
          </p:cNvPicPr>
          <p:nvPr/>
        </p:nvPicPr>
        <p:blipFill>
          <a:blip r:embed="rId4" cstate="print"/>
          <a:stretch>
            <a:fillRect/>
          </a:stretch>
        </p:blipFill>
        <p:spPr>
          <a:xfrm>
            <a:off x="179512" y="3933056"/>
            <a:ext cx="1135013" cy="1135013"/>
          </a:xfrm>
          <a:prstGeom prst="rect">
            <a:avLst/>
          </a:prstGeom>
        </p:spPr>
      </p:pic>
      <p:cxnSp>
        <p:nvCxnSpPr>
          <p:cNvPr id="20" name="Conector angulado 19"/>
          <p:cNvCxnSpPr/>
          <p:nvPr/>
        </p:nvCxnSpPr>
        <p:spPr>
          <a:xfrm flipV="1">
            <a:off x="1475656" y="3861048"/>
            <a:ext cx="1584176" cy="864096"/>
          </a:xfrm>
          <a:prstGeom prst="bentConnector3">
            <a:avLst>
              <a:gd name="adj1" fmla="val 46152"/>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Conector angulado 20"/>
          <p:cNvCxnSpPr/>
          <p:nvPr/>
        </p:nvCxnSpPr>
        <p:spPr>
          <a:xfrm>
            <a:off x="1331640" y="2564904"/>
            <a:ext cx="1728192" cy="1296144"/>
          </a:xfrm>
          <a:prstGeom prst="bentConnector3">
            <a:avLst>
              <a:gd name="adj1" fmla="val 50882"/>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Conector angulado 25"/>
          <p:cNvCxnSpPr/>
          <p:nvPr/>
        </p:nvCxnSpPr>
        <p:spPr>
          <a:xfrm flipV="1">
            <a:off x="1043608" y="3861048"/>
            <a:ext cx="2016224" cy="1800200"/>
          </a:xfrm>
          <a:prstGeom prst="bentConnector3">
            <a:avLst>
              <a:gd name="adj1" fmla="val 58315"/>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Conector angulado 26"/>
          <p:cNvCxnSpPr/>
          <p:nvPr/>
        </p:nvCxnSpPr>
        <p:spPr>
          <a:xfrm>
            <a:off x="1403648" y="3573016"/>
            <a:ext cx="1656184" cy="288032"/>
          </a:xfrm>
          <a:prstGeom prst="bentConnector3">
            <a:avLst>
              <a:gd name="adj1" fmla="val 49080"/>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9" name="Imagem 18" descr="images (4).jpg"/>
          <p:cNvPicPr>
            <a:picLocks noChangeAspect="1"/>
          </p:cNvPicPr>
          <p:nvPr/>
        </p:nvPicPr>
        <p:blipFill>
          <a:blip r:embed="rId5" cstate="print"/>
          <a:stretch>
            <a:fillRect/>
          </a:stretch>
        </p:blipFill>
        <p:spPr>
          <a:xfrm>
            <a:off x="251520" y="5085184"/>
            <a:ext cx="1152128" cy="969473"/>
          </a:xfrm>
          <a:prstGeom prst="rect">
            <a:avLst/>
          </a:prstGeom>
        </p:spPr>
      </p:pic>
      <p:cxnSp>
        <p:nvCxnSpPr>
          <p:cNvPr id="59" name="Conector de seta reta 58"/>
          <p:cNvCxnSpPr/>
          <p:nvPr/>
        </p:nvCxnSpPr>
        <p:spPr>
          <a:xfrm>
            <a:off x="5076056" y="4077072"/>
            <a:ext cx="576064" cy="0"/>
          </a:xfrm>
          <a:prstGeom prst="straightConnector1">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60" name="Subtítulo 2"/>
          <p:cNvSpPr txBox="1">
            <a:spLocks/>
          </p:cNvSpPr>
          <p:nvPr/>
        </p:nvSpPr>
        <p:spPr>
          <a:xfrm>
            <a:off x="5724128" y="3573016"/>
            <a:ext cx="2160240" cy="720080"/>
          </a:xfrm>
          <a:prstGeom prst="rect">
            <a:avLst/>
          </a:prstGeom>
          <a:solidFill>
            <a:schemeClr val="bg1">
              <a:lumMod val="95000"/>
            </a:schemeClr>
          </a:solidFill>
        </p:spPr>
        <p:txBody>
          <a:bodyPr vert="horz" lIns="91440" tIns="45720" rIns="91440" bIns="45720" rtlCol="0">
            <a:normAutofit fontScale="85000" lnSpcReduction="10000"/>
          </a:bodyPr>
          <a:lstStyle/>
          <a:p>
            <a:pPr algn="ctr"/>
            <a:endParaRPr lang="pt-BR" sz="300" dirty="0">
              <a:latin typeface="Arial" pitchFamily="34" charset="0"/>
              <a:cs typeface="Arial" pitchFamily="34" charset="0"/>
            </a:endParaRPr>
          </a:p>
          <a:p>
            <a:pPr algn="ctr"/>
            <a:r>
              <a:rPr lang="pt-BR" sz="3000" dirty="0">
                <a:latin typeface="Arial" pitchFamily="34" charset="0"/>
                <a:cs typeface="Arial" pitchFamily="34" charset="0"/>
              </a:rPr>
              <a:t>Corregedoria</a:t>
            </a:r>
          </a:p>
        </p:txBody>
      </p:sp>
      <p:sp>
        <p:nvSpPr>
          <p:cNvPr id="62" name="Subtítulo 2"/>
          <p:cNvSpPr txBox="1">
            <a:spLocks/>
          </p:cNvSpPr>
          <p:nvPr/>
        </p:nvSpPr>
        <p:spPr>
          <a:xfrm>
            <a:off x="3131840" y="3573016"/>
            <a:ext cx="1872208" cy="720080"/>
          </a:xfrm>
          <a:prstGeom prst="rect">
            <a:avLst/>
          </a:prstGeom>
          <a:solidFill>
            <a:schemeClr val="bg1">
              <a:lumMod val="95000"/>
            </a:schemeClr>
          </a:solidFill>
        </p:spPr>
        <p:txBody>
          <a:bodyPr vert="horz" lIns="91440" tIns="45720" rIns="91440" bIns="45720" rtlCol="0">
            <a:normAutofit/>
          </a:bodyPr>
          <a:lstStyle/>
          <a:p>
            <a:pPr algn="ctr"/>
            <a:endParaRPr lang="pt-BR" sz="300" dirty="0">
              <a:latin typeface="Arial" pitchFamily="34" charset="0"/>
              <a:cs typeface="Arial" pitchFamily="34" charset="0"/>
            </a:endParaRPr>
          </a:p>
          <a:p>
            <a:pPr algn="ctr"/>
            <a:r>
              <a:rPr lang="pt-BR" sz="3000" dirty="0">
                <a:latin typeface="Arial" pitchFamily="34" charset="0"/>
                <a:cs typeface="Arial" pitchFamily="34" charset="0"/>
              </a:rPr>
              <a:t>Ouvidoria</a:t>
            </a:r>
          </a:p>
        </p:txBody>
      </p:sp>
      <p:cxnSp>
        <p:nvCxnSpPr>
          <p:cNvPr id="67" name="Conector angulado 66"/>
          <p:cNvCxnSpPr/>
          <p:nvPr/>
        </p:nvCxnSpPr>
        <p:spPr>
          <a:xfrm flipV="1">
            <a:off x="6156176" y="2852936"/>
            <a:ext cx="936104" cy="576064"/>
          </a:xfrm>
          <a:prstGeom prst="bentConnector3">
            <a:avLst>
              <a:gd name="adj1" fmla="val -469"/>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68" name="Subtítulo 2"/>
          <p:cNvSpPr txBox="1">
            <a:spLocks/>
          </p:cNvSpPr>
          <p:nvPr/>
        </p:nvSpPr>
        <p:spPr>
          <a:xfrm>
            <a:off x="7236296" y="2492896"/>
            <a:ext cx="1512168" cy="648072"/>
          </a:xfrm>
          <a:prstGeom prst="rect">
            <a:avLst/>
          </a:prstGeom>
          <a:solidFill>
            <a:schemeClr val="bg1">
              <a:lumMod val="95000"/>
            </a:schemeClr>
          </a:solidFill>
        </p:spPr>
        <p:txBody>
          <a:bodyPr vert="horz" lIns="91440" tIns="45720" rIns="91440" bIns="45720" rtlCol="0">
            <a:normAutofit fontScale="70000" lnSpcReduction="20000"/>
          </a:bodyPr>
          <a:lstStyle/>
          <a:p>
            <a:r>
              <a:rPr lang="pt-BR" sz="3000" dirty="0">
                <a:latin typeface="Arial" pitchFamily="34" charset="0"/>
                <a:cs typeface="Arial" pitchFamily="34" charset="0"/>
              </a:rPr>
              <a:t>Apuração Disciplinar</a:t>
            </a:r>
          </a:p>
        </p:txBody>
      </p:sp>
      <p:cxnSp>
        <p:nvCxnSpPr>
          <p:cNvPr id="70" name="Conector angulado 69"/>
          <p:cNvCxnSpPr/>
          <p:nvPr/>
        </p:nvCxnSpPr>
        <p:spPr>
          <a:xfrm rot="16200000" flipH="1">
            <a:off x="6156176" y="4437112"/>
            <a:ext cx="576064" cy="432048"/>
          </a:xfrm>
          <a:prstGeom prst="bentConnector3">
            <a:avLst>
              <a:gd name="adj1" fmla="val 31481"/>
            </a:avLst>
          </a:prstGeom>
          <a:ln w="635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1" name="Subtítulo 2"/>
          <p:cNvSpPr txBox="1">
            <a:spLocks/>
          </p:cNvSpPr>
          <p:nvPr/>
        </p:nvSpPr>
        <p:spPr>
          <a:xfrm>
            <a:off x="5652120" y="5013176"/>
            <a:ext cx="2520280" cy="792088"/>
          </a:xfrm>
          <a:prstGeom prst="rect">
            <a:avLst/>
          </a:prstGeom>
          <a:solidFill>
            <a:schemeClr val="bg1">
              <a:lumMod val="95000"/>
            </a:schemeClr>
          </a:solidFill>
        </p:spPr>
        <p:txBody>
          <a:bodyPr vert="horz" lIns="91440" tIns="45720" rIns="91440" bIns="45720" rtlCol="0">
            <a:normAutofit/>
          </a:bodyPr>
          <a:lstStyle/>
          <a:p>
            <a:r>
              <a:rPr lang="pt-BR" sz="2100" dirty="0">
                <a:latin typeface="Arial" pitchFamily="34" charset="0"/>
                <a:cs typeface="Arial" pitchFamily="34" charset="0"/>
              </a:rPr>
              <a:t>Comissão de Ética: apuração ética</a:t>
            </a:r>
          </a:p>
        </p:txBody>
      </p:sp>
      <p:sp>
        <p:nvSpPr>
          <p:cNvPr id="78" name="Texto explicativo em seta para baixo 77"/>
          <p:cNvSpPr/>
          <p:nvPr/>
        </p:nvSpPr>
        <p:spPr>
          <a:xfrm>
            <a:off x="2843808" y="2348880"/>
            <a:ext cx="2592288" cy="1152128"/>
          </a:xfrm>
          <a:prstGeom prst="downArrowCallou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b="1" dirty="0"/>
              <a:t>Triagem/Tratamento:</a:t>
            </a:r>
          </a:p>
          <a:p>
            <a:pPr algn="ctr"/>
            <a:r>
              <a:rPr lang="pt-BR" sz="2000" b="1" dirty="0"/>
              <a:t>Indício de Infração?</a:t>
            </a:r>
          </a:p>
        </p:txBody>
      </p:sp>
    </p:spTree>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13102</TotalTime>
  <Words>1305</Words>
  <Application>Microsoft Office PowerPoint</Application>
  <PresentationFormat>Apresentação na tela (4:3)</PresentationFormat>
  <Paragraphs>190</Paragraphs>
  <Slides>26</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26</vt:i4>
      </vt:variant>
    </vt:vector>
  </HeadingPairs>
  <TitlesOfParts>
    <vt:vector size="31" baseType="lpstr">
      <vt:lpstr>Arial</vt:lpstr>
      <vt:lpstr>Arial Narrow</vt:lpstr>
      <vt:lpstr>Calibri</vt:lpstr>
      <vt:lpstr>Wingdings</vt:lpstr>
      <vt:lpstr>Tema do Office</vt:lpstr>
      <vt:lpstr>Apresentação do PowerPoint</vt:lpstr>
      <vt:lpstr>A importância estratégica da Corregedoria</vt:lpstr>
      <vt:lpstr>Visão Operacional</vt:lpstr>
      <vt:lpstr>  Corregedoria: parte do Sistema de Integridade</vt:lpstr>
      <vt:lpstr>  Combate à Corrupção</vt:lpstr>
      <vt:lpstr>  Combate à Corrupção</vt:lpstr>
      <vt:lpstr> Dinâmica</vt:lpstr>
      <vt:lpstr>  Perspectiva Correcional</vt:lpstr>
      <vt:lpstr> Exemplo de Interface de Entrada: Denúncia</vt:lpstr>
      <vt:lpstr>Exemplo de Interface de Saída: Gestão de Riscos</vt:lpstr>
      <vt:lpstr>  Portaria CGU nº 57, de 4 de janeiro de 2019</vt:lpstr>
      <vt:lpstr>  Por onde começar?</vt:lpstr>
      <vt:lpstr>  Finalidade x Atribuições  (IN CGU nº 14/2018)</vt:lpstr>
      <vt:lpstr>  Fluxos de Trabalho</vt:lpstr>
      <vt:lpstr>  Estrutura Ideal</vt:lpstr>
      <vt:lpstr>  Unidade formalmente responsável</vt:lpstr>
      <vt:lpstr>  Unidade formalmente responsável</vt:lpstr>
      <vt:lpstr>Unidade formalmente responsável</vt:lpstr>
      <vt:lpstr>Boa Gestão de uma Corregedoria</vt:lpstr>
      <vt:lpstr>Boa Gestão de uma Corregedoria</vt:lpstr>
      <vt:lpstr>  Dimensionamento da Unidade</vt:lpstr>
      <vt:lpstr>  Fortalecimento da área correcional</vt:lpstr>
      <vt:lpstr>  Fortalecimento da área correcional</vt:lpstr>
      <vt:lpstr>  Fortalecimento da área correcional</vt:lpstr>
      <vt:lpstr>  Fortalecimento da área correcional</vt:lpstr>
      <vt:lpstr>  Controladoria-Geral da União no Ceará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Visão Geral do Curso</dc:title>
  <dc:creator>Henrique e Tati</dc:creator>
  <cp:lastModifiedBy>Roberto Vieira Medeiros</cp:lastModifiedBy>
  <cp:revision>288</cp:revision>
  <dcterms:created xsi:type="dcterms:W3CDTF">2016-07-19T17:09:39Z</dcterms:created>
  <dcterms:modified xsi:type="dcterms:W3CDTF">2019-06-26T15:36:37Z</dcterms:modified>
</cp:coreProperties>
</file>