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omments/comment1.xml" ContentType="application/vnd.openxmlformats-officedocument.presentationml.comment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  <p:sldMasterId id="2147483675" r:id="rId2"/>
    <p:sldMasterId id="2147483687" r:id="rId3"/>
    <p:sldMasterId id="2147483690" r:id="rId4"/>
    <p:sldMasterId id="2147483694" r:id="rId5"/>
  </p:sldMasterIdLst>
  <p:notesMasterIdLst>
    <p:notesMasterId r:id="rId19"/>
  </p:notesMasterIdLst>
  <p:handoutMasterIdLst>
    <p:handoutMasterId r:id="rId20"/>
  </p:handoutMasterIdLst>
  <p:sldIdLst>
    <p:sldId id="920" r:id="rId6"/>
    <p:sldId id="923" r:id="rId7"/>
    <p:sldId id="928" r:id="rId8"/>
    <p:sldId id="929" r:id="rId9"/>
    <p:sldId id="931" r:id="rId10"/>
    <p:sldId id="932" r:id="rId11"/>
    <p:sldId id="924" r:id="rId12"/>
    <p:sldId id="934" r:id="rId13"/>
    <p:sldId id="935" r:id="rId14"/>
    <p:sldId id="936" r:id="rId15"/>
    <p:sldId id="937" r:id="rId16"/>
    <p:sldId id="938" r:id="rId17"/>
    <p:sldId id="939" r:id="rId18"/>
  </p:sldIdLst>
  <p:sldSz cx="10080625" cy="7559675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  <p15:guide id="3" orient="horz" pos="312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tricia Alvares de Azevedo Oliveira" initials="PAdAO" lastIdx="2" clrIdx="0"/>
  <p:cmAuthor id="1" name="Renato Machado de Souza" initials="" lastIdx="0" clrIdx="1"/>
  <p:cmAuthor id="2" name="Renato Machado de Souza" initials="RMS" lastIdx="3" clrIdx="2">
    <p:extLst/>
  </p:cmAuthor>
  <p:cmAuthor id="3" name="Carolina Souto Carballido" initials="CSC" lastIdx="3" clrIdx="3">
    <p:extLst/>
  </p:cmAuthor>
  <p:cmAuthor id="4" name="Nathalia Andreia Pinheiro Coelho" initials="NAPC" lastIdx="1" clrIdx="4">
    <p:extLst/>
  </p:cmAuthor>
  <p:cmAuthor id="5" name="Usuário do Microsoft Office" initials="Office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8EB"/>
    <a:srgbClr val="F47F40"/>
    <a:srgbClr val="FB8C29"/>
    <a:srgbClr val="C23A37"/>
    <a:srgbClr val="FDF9ED"/>
    <a:srgbClr val="004386"/>
    <a:srgbClr val="406450"/>
    <a:srgbClr val="000000"/>
    <a:srgbClr val="062A5D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Estilo Médio 4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54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66" y="84"/>
      </p:cViewPr>
      <p:guideLst>
        <p:guide orient="horz" pos="2381"/>
        <p:guide pos="315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26"/>
        <p:guide pos="2141"/>
        <p:guide orient="horz" pos="31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5/10/relationships/revisionInfo" Target="revisionInfo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5" dt="2018-03-25T11:25:29.664" idx="1">
    <p:pos x="10" y="10"/>
    <p:text>Falar da mudança de cultura. Instâncias de conflito de interesses, canal de denúncias, comissões de ética, existência de códigos de ética que permitam que o servidor saiba a coisa certa a fazer, procedimentos e processos bem estruturados.</p:text>
    <p:extLst>
      <p:ext uri="{C676402C-5697-4E1C-873F-D02D1690AC5C}">
        <p15:threadingInfo xmlns:p15="http://schemas.microsoft.com/office/powerpoint/2012/main" timeZoneBias="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E2AB40-8707-4422-96D0-C0E10E944141}" type="datetimeFigureOut">
              <a:rPr lang="pt-BR" smtClean="0"/>
              <a:pPr/>
              <a:t>11/05/2018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51D86-822E-4E6A-A8CC-16C652B23A3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325" cy="496702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>
              <a:defRPr sz="11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924" y="1"/>
            <a:ext cx="2946325" cy="496702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r">
              <a:defRPr sz="1100"/>
            </a:lvl1pPr>
          </a:lstStyle>
          <a:p>
            <a:fld id="{CD8FDF96-7BF8-4FE2-BA88-E0BF15C6CD45}" type="datetimeFigureOut">
              <a:rPr lang="pt-BR" smtClean="0"/>
              <a:pPr/>
              <a:t>11/05/2018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786" tIns="41893" rIns="83786" bIns="41893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83" y="4714970"/>
            <a:ext cx="5438711" cy="4467355"/>
          </a:xfrm>
          <a:prstGeom prst="rect">
            <a:avLst/>
          </a:prstGeom>
        </p:spPr>
        <p:txBody>
          <a:bodyPr vert="horz" lIns="83786" tIns="41893" rIns="83786" bIns="41893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1" y="9428464"/>
            <a:ext cx="2946325" cy="496700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>
              <a:defRPr sz="11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924" y="9428464"/>
            <a:ext cx="2946325" cy="496700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r">
              <a:defRPr sz="1100"/>
            </a:lvl1pPr>
          </a:lstStyle>
          <a:p>
            <a:fld id="{E195B3D0-BAD4-404C-9295-8ABE4EC6313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93738" y="2012950"/>
            <a:ext cx="4270375" cy="47958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16513" y="2012950"/>
            <a:ext cx="4270375" cy="47958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F4EF7-3C51-4D0E-BFF0-15D14E00F014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D13-BF78-497C-93A7-3959C1F1A0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6774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F4EF7-3C51-4D0E-BFF0-15D14E00F014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D13-BF78-497C-93A7-3959C1F1A0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2551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F4EF7-3C51-4D0E-BFF0-15D14E00F014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D13-BF78-497C-93A7-3959C1F1A0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99732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F4EF7-3C51-4D0E-BFF0-15D14E00F014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D13-BF78-497C-93A7-3959C1F1A0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302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F4EF7-3C51-4D0E-BFF0-15D14E00F014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D13-BF78-497C-93A7-3959C1F1A0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9859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F4EF7-3C51-4D0E-BFF0-15D14E00F014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D13-BF78-497C-93A7-3959C1F1A0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848583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F4EF7-3C51-4D0E-BFF0-15D14E00F014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D13-BF78-497C-93A7-3959C1F1A0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60259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213600" y="403225"/>
            <a:ext cx="2173288" cy="6405563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93738" y="403225"/>
            <a:ext cx="6367462" cy="6405563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F4EF7-3C51-4D0E-BFF0-15D14E00F014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D13-BF78-497C-93A7-3959C1F1A0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00607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74818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4206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8870400" cy="43844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9208831" y="1045737"/>
            <a:ext cx="2352146" cy="402483"/>
          </a:xfrm>
          <a:prstGeom prst="rect">
            <a:avLst/>
          </a:prstGeom>
        </p:spPr>
        <p:txBody>
          <a:bodyPr lIns="100794" tIns="50397" rIns="100794" bIns="50397"/>
          <a:lstStyle/>
          <a:p>
            <a:fld id="{4FF4B060-3E2F-484B-9740-BDED6EF22C3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613306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0432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1_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14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6218105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39503"/>
            <a:ext cx="10080625" cy="188397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93043" y="402484"/>
            <a:ext cx="8694539" cy="941985"/>
          </a:xfrm>
        </p:spPr>
        <p:txBody>
          <a:bodyPr anchor="t"/>
          <a:lstStyle>
            <a:lvl1pPr>
              <a:defRPr b="1" spc="-124">
                <a:solidFill>
                  <a:srgbClr val="FCB813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93043" y="1449646"/>
            <a:ext cx="8694539" cy="5719305"/>
          </a:xfrm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pt-BR" dirty="0"/>
              <a:t>Editar estilos de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19022488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7227" y="402484"/>
            <a:ext cx="8694539" cy="941985"/>
          </a:xfrm>
        </p:spPr>
        <p:txBody>
          <a:bodyPr anchor="t"/>
          <a:lstStyle>
            <a:lvl1pPr>
              <a:defRPr b="1" spc="-124">
                <a:solidFill>
                  <a:srgbClr val="1F5179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7227" y="1449646"/>
            <a:ext cx="8694539" cy="5719305"/>
          </a:xfrm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pt-BR" dirty="0"/>
              <a:t>Editar estilos de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26048666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7793" y="1516687"/>
            <a:ext cx="8694539" cy="3144614"/>
          </a:xfrm>
        </p:spPr>
        <p:txBody>
          <a:bodyPr anchor="b"/>
          <a:lstStyle>
            <a:lvl1pPr>
              <a:defRPr sz="4961" b="1" spc="-124">
                <a:solidFill>
                  <a:srgbClr val="08387D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87793" y="4807705"/>
            <a:ext cx="8694539" cy="1381693"/>
          </a:xfrm>
        </p:spPr>
        <p:txBody>
          <a:bodyPr/>
          <a:lstStyle>
            <a:lvl1pPr marL="0" indent="0">
              <a:buNone/>
              <a:defRPr sz="1984">
                <a:solidFill>
                  <a:schemeClr val="bg1"/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dirty="0"/>
              <a:t>Editar estilos de texto Mestre</a:t>
            </a:r>
          </a:p>
        </p:txBody>
      </p:sp>
      <p:sp>
        <p:nvSpPr>
          <p:cNvPr id="5" name="Retângulo 4"/>
          <p:cNvSpPr/>
          <p:nvPr userDrawn="1"/>
        </p:nvSpPr>
        <p:spPr>
          <a:xfrm>
            <a:off x="1" y="0"/>
            <a:ext cx="10080625" cy="7559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88"/>
          </a:p>
        </p:txBody>
      </p:sp>
    </p:spTree>
    <p:extLst>
      <p:ext uri="{BB962C8B-B14F-4D97-AF65-F5344CB8AC3E}">
        <p14:creationId xmlns:p14="http://schemas.microsoft.com/office/powerpoint/2010/main" val="34921843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60078" y="1237197"/>
            <a:ext cx="7560469" cy="2631887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60078" y="3970580"/>
            <a:ext cx="7560469" cy="1825171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pt-BR"/>
              <a:t>Clique para editar o estilo do subtítulo Mestre</a:t>
            </a:r>
          </a:p>
        </p:txBody>
      </p:sp>
    </p:spTree>
    <p:extLst>
      <p:ext uri="{BB962C8B-B14F-4D97-AF65-F5344CB8AC3E}">
        <p14:creationId xmlns:p14="http://schemas.microsoft.com/office/powerpoint/2010/main" val="27869989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93043" y="2012414"/>
            <a:ext cx="4284266" cy="4796544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03316" y="2012414"/>
            <a:ext cx="4284266" cy="4796544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26154896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4356" y="402483"/>
            <a:ext cx="8694539" cy="1461188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4357" y="1853171"/>
            <a:ext cx="4264576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94357" y="2761381"/>
            <a:ext cx="4264576" cy="406157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03316" y="1853171"/>
            <a:ext cx="4285579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03316" y="2761381"/>
            <a:ext cx="4285579" cy="406157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9361512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523521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9208831" y="1045737"/>
            <a:ext cx="2352146" cy="402483"/>
          </a:xfrm>
          <a:prstGeom prst="rect">
            <a:avLst/>
          </a:prstGeom>
        </p:spPr>
        <p:txBody>
          <a:bodyPr lIns="100794" tIns="50397" rIns="100794" bIns="50397"/>
          <a:lstStyle/>
          <a:p>
            <a:fld id="{4FF4B060-3E2F-484B-9740-BDED6EF22C3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80447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4356" y="503978"/>
            <a:ext cx="3251264" cy="1763924"/>
          </a:xfrm>
        </p:spPr>
        <p:txBody>
          <a:bodyPr anchor="b"/>
          <a:lstStyle>
            <a:lvl1pPr>
              <a:defRPr sz="2646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579" y="1088454"/>
            <a:ext cx="5103316" cy="5372269"/>
          </a:xfrm>
        </p:spPr>
        <p:txBody>
          <a:bodyPr/>
          <a:lstStyle>
            <a:lvl1pPr>
              <a:defRPr sz="2646"/>
            </a:lvl1pPr>
            <a:lvl2pPr>
              <a:defRPr sz="2315"/>
            </a:lvl2pPr>
            <a:lvl3pPr>
              <a:defRPr sz="1984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94356" y="2267902"/>
            <a:ext cx="3251264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8013" indent="0">
              <a:buNone/>
              <a:defRPr sz="1158"/>
            </a:lvl2pPr>
            <a:lvl3pPr marL="756026" indent="0">
              <a:buNone/>
              <a:defRPr sz="992"/>
            </a:lvl3pPr>
            <a:lvl4pPr marL="1134039" indent="0">
              <a:buNone/>
              <a:defRPr sz="827"/>
            </a:lvl4pPr>
            <a:lvl5pPr marL="1512052" indent="0">
              <a:buNone/>
              <a:defRPr sz="827"/>
            </a:lvl5pPr>
            <a:lvl6pPr marL="1890065" indent="0">
              <a:buNone/>
              <a:defRPr sz="827"/>
            </a:lvl6pPr>
            <a:lvl7pPr marL="2268078" indent="0">
              <a:buNone/>
              <a:defRPr sz="827"/>
            </a:lvl7pPr>
            <a:lvl8pPr marL="2646091" indent="0">
              <a:buNone/>
              <a:defRPr sz="827"/>
            </a:lvl8pPr>
            <a:lvl9pPr marL="3024104" indent="0">
              <a:buNone/>
              <a:defRPr sz="827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</p:spTree>
    <p:extLst>
      <p:ext uri="{BB962C8B-B14F-4D97-AF65-F5344CB8AC3E}">
        <p14:creationId xmlns:p14="http://schemas.microsoft.com/office/powerpoint/2010/main" val="24318822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4356" y="503978"/>
            <a:ext cx="3251264" cy="1763924"/>
          </a:xfrm>
        </p:spPr>
        <p:txBody>
          <a:bodyPr anchor="b"/>
          <a:lstStyle>
            <a:lvl1pPr>
              <a:defRPr sz="2646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285579" y="1088454"/>
            <a:ext cx="5103316" cy="5372269"/>
          </a:xfrm>
        </p:spPr>
        <p:txBody>
          <a:bodyPr/>
          <a:lstStyle>
            <a:lvl1pPr marL="0" indent="0">
              <a:buNone/>
              <a:defRPr sz="2646"/>
            </a:lvl1pPr>
            <a:lvl2pPr marL="378013" indent="0">
              <a:buNone/>
              <a:defRPr sz="2315"/>
            </a:lvl2pPr>
            <a:lvl3pPr marL="756026" indent="0">
              <a:buNone/>
              <a:defRPr sz="1984"/>
            </a:lvl3pPr>
            <a:lvl4pPr marL="1134039" indent="0">
              <a:buNone/>
              <a:defRPr sz="1654"/>
            </a:lvl4pPr>
            <a:lvl5pPr marL="1512052" indent="0">
              <a:buNone/>
              <a:defRPr sz="1654"/>
            </a:lvl5pPr>
            <a:lvl6pPr marL="1890065" indent="0">
              <a:buNone/>
              <a:defRPr sz="1654"/>
            </a:lvl6pPr>
            <a:lvl7pPr marL="2268078" indent="0">
              <a:buNone/>
              <a:defRPr sz="1654"/>
            </a:lvl7pPr>
            <a:lvl8pPr marL="2646091" indent="0">
              <a:buNone/>
              <a:defRPr sz="1654"/>
            </a:lvl8pPr>
            <a:lvl9pPr marL="3024104" indent="0">
              <a:buNone/>
              <a:defRPr sz="1654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94356" y="2267902"/>
            <a:ext cx="3251264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8013" indent="0">
              <a:buNone/>
              <a:defRPr sz="1158"/>
            </a:lvl2pPr>
            <a:lvl3pPr marL="756026" indent="0">
              <a:buNone/>
              <a:defRPr sz="992"/>
            </a:lvl3pPr>
            <a:lvl4pPr marL="1134039" indent="0">
              <a:buNone/>
              <a:defRPr sz="827"/>
            </a:lvl4pPr>
            <a:lvl5pPr marL="1512052" indent="0">
              <a:buNone/>
              <a:defRPr sz="827"/>
            </a:lvl5pPr>
            <a:lvl6pPr marL="1890065" indent="0">
              <a:buNone/>
              <a:defRPr sz="827"/>
            </a:lvl6pPr>
            <a:lvl7pPr marL="2268078" indent="0">
              <a:buNone/>
              <a:defRPr sz="827"/>
            </a:lvl7pPr>
            <a:lvl8pPr marL="2646091" indent="0">
              <a:buNone/>
              <a:defRPr sz="827"/>
            </a:lvl8pPr>
            <a:lvl9pPr marL="3024104" indent="0">
              <a:buNone/>
              <a:defRPr sz="827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</p:spTree>
    <p:extLst>
      <p:ext uri="{BB962C8B-B14F-4D97-AF65-F5344CB8AC3E}">
        <p14:creationId xmlns:p14="http://schemas.microsoft.com/office/powerpoint/2010/main" val="34138424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9768033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213947" y="402483"/>
            <a:ext cx="2173635" cy="640647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93043" y="402483"/>
            <a:ext cx="6394896" cy="6406475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765233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9208831" y="1045737"/>
            <a:ext cx="2352146" cy="402483"/>
          </a:xfrm>
          <a:prstGeom prst="rect">
            <a:avLst/>
          </a:prstGeom>
        </p:spPr>
        <p:txBody>
          <a:bodyPr lIns="100794" tIns="50397" rIns="100794" bIns="50397"/>
          <a:lstStyle/>
          <a:p>
            <a:fld id="{4FF4B060-3E2F-484B-9740-BDED6EF22C3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14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9208831" y="1045737"/>
            <a:ext cx="2352146" cy="402483"/>
          </a:xfrm>
          <a:prstGeom prst="rect">
            <a:avLst/>
          </a:prstGeom>
        </p:spPr>
        <p:txBody>
          <a:bodyPr lIns="100794" tIns="50397" rIns="100794" bIns="50397"/>
          <a:lstStyle/>
          <a:p>
            <a:fld id="{4FF4B060-3E2F-484B-9740-BDED6EF22C3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9000" y="40582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4" name="PlaceHolder 5"/>
          <p:cNvSpPr>
            <a:spLocks noGrp="1"/>
          </p:cNvSpPr>
          <p:nvPr>
            <p:ph type="body"/>
          </p:nvPr>
        </p:nvSpPr>
        <p:spPr>
          <a:xfrm>
            <a:off x="504000" y="40582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9208831" y="1045737"/>
            <a:ext cx="2352146" cy="402483"/>
          </a:xfrm>
          <a:prstGeom prst="rect">
            <a:avLst/>
          </a:prstGeom>
        </p:spPr>
        <p:txBody>
          <a:bodyPr lIns="100794" tIns="50397" rIns="100794" bIns="50397"/>
          <a:lstStyle/>
          <a:p>
            <a:fld id="{4FF4B060-3E2F-484B-9740-BDED6EF22C3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F4EF7-3C51-4D0E-BFF0-15D14E00F014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D13-BF78-497C-93A7-3959C1F1A0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07628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F4EF7-3C51-4D0E-BFF0-15D14E00F014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D13-BF78-497C-93A7-3959C1F1A0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8023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F4EF7-3C51-4D0E-BFF0-15D14E00F014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D13-BF78-497C-93A7-3959C1F1A0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8387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6" r:id="rId4"/>
    <p:sldLayoutId id="2147483667" r:id="rId5"/>
    <p:sldLayoutId id="2147483672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3150" cy="1460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738" y="2012950"/>
            <a:ext cx="8693150" cy="47958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F4EF7-3C51-4D0E-BFF0-15D14E00F014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DCD13-BF78-497C-93A7-3959C1F1A0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8381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6954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0070212" cy="101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235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5" y="0"/>
            <a:ext cx="10085895" cy="7559675"/>
          </a:xfrm>
          <a:prstGeom prst="rect">
            <a:avLst/>
          </a:prstGeom>
        </p:spPr>
      </p:pic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93043" y="402483"/>
            <a:ext cx="869453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043" y="2012414"/>
            <a:ext cx="869453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151719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xStyles>
    <p:titleStyle>
      <a:lvl1pPr algn="l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1.xml"/><Relationship Id="rId4" Type="http://schemas.openxmlformats.org/officeDocument/2006/relationships/image" Target="../media/image5.tif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tiff"/><Relationship Id="rId5" Type="http://schemas.openxmlformats.org/officeDocument/2006/relationships/image" Target="../media/image14.tiff"/><Relationship Id="rId4" Type="http://schemas.openxmlformats.org/officeDocument/2006/relationships/image" Target="../media/image13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6"/>
          <p:cNvSpPr>
            <a:spLocks noGrp="1"/>
          </p:cNvSpPr>
          <p:nvPr>
            <p:ph type="subTitle" idx="4294967295"/>
          </p:nvPr>
        </p:nvSpPr>
        <p:spPr>
          <a:xfrm>
            <a:off x="0" y="2951886"/>
            <a:ext cx="10080625" cy="103662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anchor="ctr"/>
          <a:lstStyle/>
          <a:p>
            <a:pPr marL="0" indent="0" algn="ctr">
              <a:buNone/>
            </a:pPr>
            <a:r>
              <a:rPr lang="pt-BR" sz="4000" b="1" dirty="0">
                <a:solidFill>
                  <a:srgbClr val="1F497D"/>
                </a:solidFill>
                <a:latin typeface="Eras Demi ITC" panose="020B08050305040208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 INTEGRIDADE NA </a:t>
            </a:r>
            <a:r>
              <a:rPr lang="pt-BR" sz="4000" b="1">
                <a:solidFill>
                  <a:srgbClr val="1F497D"/>
                </a:solidFill>
                <a:latin typeface="Eras Demi ITC" panose="020B08050305040208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ADMINISTRAÇÃO PÚBLICA BRASILEIRA</a:t>
            </a:r>
            <a:endParaRPr lang="pt-BR" sz="4000" b="1" dirty="0">
              <a:solidFill>
                <a:srgbClr val="1F497D"/>
              </a:solidFill>
              <a:latin typeface="Eras Demi ITC" panose="020B08050305040208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1244" y="6187"/>
            <a:ext cx="4662835" cy="2611188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233334"/>
            <a:ext cx="10080625" cy="3326342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29" y="0"/>
            <a:ext cx="3781474" cy="2619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432553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0" y="5209822"/>
            <a:ext cx="10080626" cy="80021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4600" b="1" kern="0" spc="600" noProof="0" dirty="0">
                <a:latin typeface="Century Gothic" panose="020B0502020202020204" pitchFamily="34" charset="0"/>
              </a:rPr>
              <a:t>INTEGRIDADE</a:t>
            </a:r>
            <a:endParaRPr kumimoji="0" lang="pt-BR" sz="4600" b="1" i="0" u="none" strike="noStrike" kern="0" cap="none" spc="60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84" r="26010" b="23574"/>
          <a:stretch/>
        </p:blipFill>
        <p:spPr>
          <a:xfrm>
            <a:off x="0" y="697711"/>
            <a:ext cx="4460192" cy="4512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7461" y="1338275"/>
            <a:ext cx="4662835" cy="2611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8691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ulo 6"/>
          <p:cNvSpPr txBox="1">
            <a:spLocks/>
          </p:cNvSpPr>
          <p:nvPr/>
        </p:nvSpPr>
        <p:spPr>
          <a:xfrm>
            <a:off x="3059535" y="1196465"/>
            <a:ext cx="4216155" cy="1036627"/>
          </a:xfrm>
          <a:prstGeom prst="rect">
            <a:avLst/>
          </a:prstGeom>
        </p:spPr>
        <p:txBody>
          <a:bodyPr wrap="square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BR" sz="3600" b="1" dirty="0">
                <a:solidFill>
                  <a:srgbClr val="1F497D"/>
                </a:solidFill>
                <a:latin typeface="Eras Demi ITC" panose="020B08050305040208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INTEGRIDADE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20328" y="2438402"/>
            <a:ext cx="9949008" cy="28315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800" dirty="0">
                <a:latin typeface="+mj-lt"/>
              </a:rPr>
              <a:t>Segundo a Organização para a Cooperação e Desenvolvimento Econômico - OCDE, a integridade é uma pedra fundamental da boa governança, uma condição para que todas as outras atividades do governo não só tenham confiança e legitimidade, mas também que sejam efetivas.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pt-BR" sz="2800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920467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1089892" y="5209822"/>
            <a:ext cx="8990734" cy="150810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4600" b="1" kern="0" spc="600" dirty="0">
                <a:latin typeface="Century Gothic" panose="020B0502020202020204" pitchFamily="34" charset="0"/>
              </a:rPr>
              <a:t>ATUAÇÃO DOS ÓRGÃOS DE CONTROLE</a:t>
            </a:r>
            <a:endParaRPr kumimoji="0" lang="pt-BR" sz="4600" b="1" i="0" u="none" strike="noStrike" kern="0" cap="none" spc="60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84" r="26010" b="23574"/>
          <a:stretch/>
        </p:blipFill>
        <p:spPr>
          <a:xfrm>
            <a:off x="0" y="697711"/>
            <a:ext cx="4460192" cy="45121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80961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E6589441-E056-4CCB-ACE2-4DCDEF42332B}"/>
              </a:ext>
            </a:extLst>
          </p:cNvPr>
          <p:cNvSpPr txBox="1">
            <a:spLocks/>
          </p:cNvSpPr>
          <p:nvPr/>
        </p:nvSpPr>
        <p:spPr>
          <a:xfrm>
            <a:off x="1052058" y="1067739"/>
            <a:ext cx="7886700" cy="605275"/>
          </a:xfrm>
          <a:prstGeom prst="rect">
            <a:avLst/>
          </a:prstGeom>
          <a:noFill/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700" b="1" dirty="0">
                <a:solidFill>
                  <a:srgbClr val="002060"/>
                </a:solidFill>
                <a:latin typeface="+mn-lt"/>
              </a:rPr>
              <a:t>OBRIGADO!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87178760-8262-4549-9830-5FE5714CD4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1968" y="3730518"/>
            <a:ext cx="1706880" cy="2118282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2038AE0B-761C-438E-8864-5B5213E609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648" y="6163241"/>
            <a:ext cx="3779520" cy="745182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3593134" y="2013731"/>
            <a:ext cx="28045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>
                <a:latin typeface="Calibri" panose="020F0502020204030204" pitchFamily="34" charset="0"/>
                <a:cs typeface="Calibri" panose="020F0502020204030204" pitchFamily="34" charset="0"/>
              </a:rPr>
              <a:t>Wagner de Campos Rosário</a:t>
            </a:r>
          </a:p>
          <a:p>
            <a:pPr algn="ctr"/>
            <a:r>
              <a:rPr lang="pt-BR" b="1" dirty="0">
                <a:latin typeface="Calibri" panose="020F0502020204030204" pitchFamily="34" charset="0"/>
                <a:cs typeface="Calibri" panose="020F0502020204030204" pitchFamily="34" charset="0"/>
              </a:rPr>
              <a:t>Ministro de Estado</a:t>
            </a:r>
          </a:p>
          <a:p>
            <a:r>
              <a:rPr lang="pt-BR" b="1" dirty="0" err="1">
                <a:latin typeface="Calibri" panose="020F0502020204030204" pitchFamily="34" charset="0"/>
                <a:cs typeface="Calibri" panose="020F0502020204030204" pitchFamily="34" charset="0"/>
              </a:rPr>
              <a:t>Tel</a:t>
            </a:r>
            <a:r>
              <a:rPr lang="pt-B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mr-IN" b="1" dirty="0"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pt-BR" b="1" dirty="0">
                <a:latin typeface="Calibri" panose="020F0502020204030204" pitchFamily="34" charset="0"/>
                <a:cs typeface="Calibri" panose="020F0502020204030204" pitchFamily="34" charset="0"/>
              </a:rPr>
              <a:t> (061) 2020-7241</a:t>
            </a:r>
          </a:p>
          <a:p>
            <a:pPr algn="ctr"/>
            <a:r>
              <a:rPr lang="pt-BR" b="1" dirty="0" err="1">
                <a:latin typeface="Calibri" panose="020F0502020204030204" pitchFamily="34" charset="0"/>
                <a:cs typeface="Calibri" panose="020F0502020204030204" pitchFamily="34" charset="0"/>
              </a:rPr>
              <a:t>wagner.rosario@cgu.gov.br</a:t>
            </a:r>
            <a:endParaRPr lang="pt-BR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301778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6"/>
          <p:cNvSpPr>
            <a:spLocks noGrp="1"/>
          </p:cNvSpPr>
          <p:nvPr>
            <p:ph type="subTitle" idx="4294967295"/>
          </p:nvPr>
        </p:nvSpPr>
        <p:spPr>
          <a:xfrm>
            <a:off x="2997447" y="28061"/>
            <a:ext cx="4216155" cy="1036627"/>
          </a:xfrm>
          <a:prstGeom prst="rect">
            <a:avLst/>
          </a:prstGeom>
        </p:spPr>
        <p:txBody>
          <a:bodyPr wrap="square" anchor="ctr"/>
          <a:lstStyle/>
          <a:p>
            <a:pPr marL="0" indent="0" algn="ctr">
              <a:buNone/>
            </a:pPr>
            <a:r>
              <a:rPr lang="pt-BR" sz="3600" b="1" dirty="0">
                <a:solidFill>
                  <a:srgbClr val="1F497D"/>
                </a:solidFill>
                <a:latin typeface="Eras Demi ITC" panose="020B08050305040208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CORRUPÇÃO</a:t>
            </a:r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 bwMode="auto">
          <a:xfrm>
            <a:off x="120328" y="1118225"/>
            <a:ext cx="9949008" cy="220070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altLang="pt-BR" dirty="0">
                <a:ea typeface="ＭＳ Ｐゴシック" charset="-128"/>
              </a:rPr>
              <a:t>Podemos dizer que ocorre corrupção quando o interesse pessoal de quem toma decisões em âmbito público substitui a objetividade no exercício do poder, com o fim de obter um lucro pessoal ou enriquecer uma organização, ora uma empresa privada, ora um partido político.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328" y="4314648"/>
            <a:ext cx="4445000" cy="256540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4532" y="4314649"/>
            <a:ext cx="5130800" cy="256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157681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/>
          <p:cNvSpPr txBox="1">
            <a:spLocks/>
          </p:cNvSpPr>
          <p:nvPr/>
        </p:nvSpPr>
        <p:spPr bwMode="auto">
          <a:xfrm>
            <a:off x="221926" y="1693331"/>
            <a:ext cx="5354783" cy="223326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altLang="pt-BR" b="1" dirty="0">
                <a:ea typeface="ＭＳ Ｐゴシック" charset="-128"/>
              </a:rPr>
              <a:t>MATERIAIS DIRETAS</a:t>
            </a:r>
          </a:p>
          <a:p>
            <a:pPr lvl="1" algn="ctr"/>
            <a:endParaRPr lang="pt-BR" altLang="pt-BR" dirty="0">
              <a:ea typeface="ＭＳ Ｐゴシック" charset="-128"/>
            </a:endParaRP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 bwMode="auto">
          <a:xfrm>
            <a:off x="245735" y="5074714"/>
            <a:ext cx="5354783" cy="223326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altLang="pt-BR" b="1" dirty="0">
                <a:ea typeface="ＭＳ Ｐゴシック" charset="-128"/>
              </a:rPr>
              <a:t>INDIRETAS OU ESPIRITUALIZADAS</a:t>
            </a:r>
          </a:p>
        </p:txBody>
      </p:sp>
      <p:sp>
        <p:nvSpPr>
          <p:cNvPr id="6" name="Subtítulo 6"/>
          <p:cNvSpPr txBox="1">
            <a:spLocks/>
          </p:cNvSpPr>
          <p:nvPr/>
        </p:nvSpPr>
        <p:spPr>
          <a:xfrm>
            <a:off x="711200" y="242552"/>
            <a:ext cx="8635999" cy="1036627"/>
          </a:xfrm>
          <a:prstGeom prst="rect">
            <a:avLst/>
          </a:prstGeom>
        </p:spPr>
        <p:txBody>
          <a:bodyPr wrap="square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BR" sz="3600" b="1">
                <a:solidFill>
                  <a:srgbClr val="1F497D"/>
                </a:solidFill>
                <a:latin typeface="Eras Demi ITC" panose="020B08050305040208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CONSEQUÊNCIAS DA CORRUPÇÃO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pt-BR" sz="2000" b="1" dirty="0">
                <a:solidFill>
                  <a:srgbClr val="1F497D"/>
                </a:solidFill>
                <a:latin typeface="Eras Demi ITC" panose="020B08050305040208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Segundo Iglesias Rio </a:t>
            </a:r>
            <a:r>
              <a:rPr lang="pt-BR" sz="2000" b="1" dirty="0" err="1">
                <a:solidFill>
                  <a:srgbClr val="1F497D"/>
                </a:solidFill>
                <a:latin typeface="Eras Demi ITC" panose="020B08050305040208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y</a:t>
            </a:r>
            <a:r>
              <a:rPr lang="pt-BR" sz="2000" b="1" dirty="0">
                <a:solidFill>
                  <a:srgbClr val="1F497D"/>
                </a:solidFill>
                <a:latin typeface="Eras Demi ITC" panose="020B08050305040208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Medina Arnáiz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7201" y="1585425"/>
            <a:ext cx="3121555" cy="2341166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3514" y="4983170"/>
            <a:ext cx="3388927" cy="232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89607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/>
          <p:cNvSpPr txBox="1">
            <a:spLocks/>
          </p:cNvSpPr>
          <p:nvPr/>
        </p:nvSpPr>
        <p:spPr bwMode="auto">
          <a:xfrm>
            <a:off x="120328" y="2743827"/>
            <a:ext cx="9949008" cy="362310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altLang="pt-BR">
                <a:ea typeface="ＭＳ Ｐゴシック" charset="-128"/>
              </a:rPr>
              <a:t>Destrói </a:t>
            </a:r>
            <a:r>
              <a:rPr lang="pt-BR" altLang="pt-BR" dirty="0">
                <a:ea typeface="ＭＳ Ｐゴシック" charset="-128"/>
              </a:rPr>
              <a:t>a capacidade dos governos de oferecer serviços básicos;</a:t>
            </a:r>
          </a:p>
          <a:p>
            <a:pPr algn="just"/>
            <a:endParaRPr lang="pt-BR" altLang="pt-BR" dirty="0">
              <a:ea typeface="ＭＳ Ｐゴシック" charset="-128"/>
            </a:endParaRPr>
          </a:p>
          <a:p>
            <a:pPr algn="just"/>
            <a:r>
              <a:rPr lang="pt-BR" altLang="pt-BR" dirty="0">
                <a:ea typeface="ＭＳ Ｐゴシック" charset="-128"/>
              </a:rPr>
              <a:t>Alimenta a desigualdade e a injustiça, exacerbando a pobreza;</a:t>
            </a:r>
          </a:p>
          <a:p>
            <a:pPr algn="just"/>
            <a:endParaRPr lang="pt-BR" altLang="pt-BR" dirty="0">
              <a:ea typeface="ＭＳ Ｐゴシック" charset="-128"/>
            </a:endParaRPr>
          </a:p>
          <a:p>
            <a:pPr algn="just"/>
            <a:r>
              <a:rPr lang="pt-BR" altLang="pt-BR" dirty="0">
                <a:ea typeface="ＭＳ Ｐゴシック" charset="-128"/>
              </a:rPr>
              <a:t>Diminui o desenvolvimento econômico;</a:t>
            </a:r>
          </a:p>
          <a:p>
            <a:pPr lvl="1" algn="just"/>
            <a:endParaRPr lang="pt-BR" altLang="pt-BR" dirty="0">
              <a:ea typeface="ＭＳ Ｐゴシック" charset="-128"/>
            </a:endParaRPr>
          </a:p>
        </p:txBody>
      </p:sp>
      <p:sp>
        <p:nvSpPr>
          <p:cNvPr id="6" name="Subtítulo 6"/>
          <p:cNvSpPr txBox="1">
            <a:spLocks/>
          </p:cNvSpPr>
          <p:nvPr/>
        </p:nvSpPr>
        <p:spPr>
          <a:xfrm>
            <a:off x="711200" y="28061"/>
            <a:ext cx="8635999" cy="1036627"/>
          </a:xfrm>
          <a:prstGeom prst="rect">
            <a:avLst/>
          </a:prstGeom>
        </p:spPr>
        <p:txBody>
          <a:bodyPr wrap="square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BR" sz="3600" b="1">
                <a:solidFill>
                  <a:srgbClr val="1F497D"/>
                </a:solidFill>
                <a:latin typeface="Eras Demi ITC" panose="020B08050305040208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CONSEQUÊNCIAS DA CORRUPÇÃO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pt-BR" sz="2000" b="1">
                <a:solidFill>
                  <a:srgbClr val="1F497D"/>
                </a:solidFill>
                <a:latin typeface="Eras Demi ITC" panose="020B08050305040208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Segundo Iglesias Rio y Medina Arnáiz</a:t>
            </a:r>
            <a:endParaRPr lang="pt-BR" sz="2000" b="1" dirty="0">
              <a:solidFill>
                <a:srgbClr val="1F497D"/>
              </a:solidFill>
              <a:latin typeface="Eras Demi ITC" panose="020B08050305040208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 bwMode="auto">
          <a:xfrm>
            <a:off x="2728060" y="1693335"/>
            <a:ext cx="4474252" cy="869245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altLang="pt-BR" b="1" dirty="0">
                <a:ea typeface="ＭＳ Ｐゴシック" charset="-128"/>
              </a:rPr>
              <a:t>MATERIAIS DIRETAS</a:t>
            </a:r>
          </a:p>
          <a:p>
            <a:pPr lvl="1" algn="ctr"/>
            <a:endParaRPr lang="pt-BR" altLang="pt-BR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7447560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/>
          <p:cNvSpPr txBox="1">
            <a:spLocks/>
          </p:cNvSpPr>
          <p:nvPr/>
        </p:nvSpPr>
        <p:spPr bwMode="auto">
          <a:xfrm>
            <a:off x="120328" y="2743827"/>
            <a:ext cx="9949008" cy="443590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altLang="pt-BR" dirty="0">
                <a:ea typeface="ＭＳ Ｐゴシック" charset="-128"/>
              </a:rPr>
              <a:t>Mina a legitimidade política;</a:t>
            </a:r>
          </a:p>
          <a:p>
            <a:pPr algn="just"/>
            <a:endParaRPr lang="pt-BR" altLang="pt-BR" dirty="0">
              <a:ea typeface="ＭＳ Ｐゴシック" charset="-128"/>
            </a:endParaRPr>
          </a:p>
          <a:p>
            <a:pPr algn="just"/>
            <a:r>
              <a:rPr lang="pt-BR" altLang="pt-BR" dirty="0">
                <a:ea typeface="ＭＳ Ｐゴシック" charset="-128"/>
              </a:rPr>
              <a:t>Desestabiliza o desenvolvimento social, pois remove os cimentos democráticos onde descansa o Estado de Direito;</a:t>
            </a:r>
          </a:p>
          <a:p>
            <a:pPr algn="just"/>
            <a:endParaRPr lang="pt-BR" altLang="pt-BR" dirty="0">
              <a:ea typeface="ＭＳ Ｐゴシック" charset="-128"/>
            </a:endParaRPr>
          </a:p>
          <a:p>
            <a:pPr algn="just"/>
            <a:r>
              <a:rPr lang="pt-BR" altLang="pt-BR" b="1" dirty="0">
                <a:ea typeface="ＭＳ Ｐゴシック" charset="-128"/>
              </a:rPr>
              <a:t>Corrói o Estado e suas instituições, e também se infiltra nas distintas esferas sociais, alterando dramaticamente a vida social, fomentando a desconfiança nas relações; </a:t>
            </a:r>
            <a:r>
              <a:rPr lang="pt-BR" altLang="pt-BR" dirty="0">
                <a:ea typeface="ＭＳ Ｐゴシック" charset="-128"/>
              </a:rPr>
              <a:t>  </a:t>
            </a:r>
          </a:p>
          <a:p>
            <a:pPr lvl="1" algn="just"/>
            <a:endParaRPr lang="pt-BR" altLang="pt-BR" dirty="0">
              <a:ea typeface="ＭＳ Ｐゴシック" charset="-128"/>
            </a:endParaRPr>
          </a:p>
        </p:txBody>
      </p:sp>
      <p:sp>
        <p:nvSpPr>
          <p:cNvPr id="6" name="Subtítulo 6"/>
          <p:cNvSpPr txBox="1">
            <a:spLocks/>
          </p:cNvSpPr>
          <p:nvPr/>
        </p:nvSpPr>
        <p:spPr>
          <a:xfrm>
            <a:off x="711200" y="28061"/>
            <a:ext cx="8635999" cy="1036627"/>
          </a:xfrm>
          <a:prstGeom prst="rect">
            <a:avLst/>
          </a:prstGeom>
        </p:spPr>
        <p:txBody>
          <a:bodyPr wrap="square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BR" sz="3600" b="1">
                <a:solidFill>
                  <a:srgbClr val="1F497D"/>
                </a:solidFill>
                <a:latin typeface="Eras Demi ITC" panose="020B08050305040208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CONSEQUÊNCIAS DA CORRUPÇÃO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pt-BR" sz="2000" b="1">
                <a:solidFill>
                  <a:srgbClr val="1F497D"/>
                </a:solidFill>
                <a:latin typeface="Eras Demi ITC" panose="020B08050305040208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Segundo Iglesias Rio y Medina Arnáiz</a:t>
            </a:r>
            <a:endParaRPr lang="pt-BR" sz="2000" b="1" dirty="0">
              <a:solidFill>
                <a:srgbClr val="1F497D"/>
              </a:solidFill>
              <a:latin typeface="Eras Demi ITC" panose="020B08050305040208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 bwMode="auto">
          <a:xfrm>
            <a:off x="1828800" y="1715913"/>
            <a:ext cx="6355645" cy="869245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altLang="pt-BR" b="1">
                <a:ea typeface="ＭＳ Ｐゴシック" charset="-128"/>
              </a:rPr>
              <a:t>INDIRETAS OU ESPIRITUALIZADAS</a:t>
            </a:r>
            <a:endParaRPr lang="pt-BR" altLang="pt-BR" b="1" dirty="0">
              <a:ea typeface="ＭＳ Ｐゴシック" charset="-128"/>
            </a:endParaRPr>
          </a:p>
          <a:p>
            <a:pPr lvl="1" algn="ctr"/>
            <a:endParaRPr lang="pt-BR" altLang="pt-BR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6839055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ulo 6"/>
          <p:cNvSpPr txBox="1">
            <a:spLocks/>
          </p:cNvSpPr>
          <p:nvPr/>
        </p:nvSpPr>
        <p:spPr>
          <a:xfrm>
            <a:off x="711200" y="28062"/>
            <a:ext cx="8635999" cy="742930"/>
          </a:xfrm>
          <a:prstGeom prst="rect">
            <a:avLst/>
          </a:prstGeom>
        </p:spPr>
        <p:txBody>
          <a:bodyPr wrap="square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BR" sz="3600" b="1" dirty="0">
                <a:solidFill>
                  <a:srgbClr val="1F497D"/>
                </a:solidFill>
                <a:latin typeface="Eras Demi ITC" panose="020B08050305040208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CICLO VICIOSO</a:t>
            </a:r>
            <a:endParaRPr lang="pt-BR" sz="2000" b="1" dirty="0">
              <a:solidFill>
                <a:srgbClr val="1F497D"/>
              </a:solidFill>
              <a:latin typeface="Eras Demi ITC" panose="020B08050305040208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8189" y="770991"/>
            <a:ext cx="2422019" cy="1317453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0534" y="5417684"/>
            <a:ext cx="3037327" cy="1722511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0410" y="2767839"/>
            <a:ext cx="2740215" cy="2052517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767839"/>
            <a:ext cx="2906364" cy="2052517"/>
          </a:xfrm>
          <a:prstGeom prst="rect">
            <a:avLst/>
          </a:prstGeom>
        </p:spPr>
      </p:pic>
      <p:sp>
        <p:nvSpPr>
          <p:cNvPr id="17" name="CaixaDeTexto 16"/>
          <p:cNvSpPr txBox="1"/>
          <p:nvPr/>
        </p:nvSpPr>
        <p:spPr>
          <a:xfrm>
            <a:off x="4111902" y="2111021"/>
            <a:ext cx="1834605" cy="50629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>
                <a:latin typeface="Calibri" panose="020F0502020204030204" pitchFamily="34" charset="0"/>
                <a:cs typeface="Calibri" panose="020F0502020204030204" pitchFamily="34" charset="0"/>
              </a:rPr>
              <a:t>DESCONFIANÇA</a:t>
            </a:r>
            <a:endParaRPr lang="pt-B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7820423" y="4837290"/>
            <a:ext cx="1766638" cy="55399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 dirty="0">
                <a:latin typeface="Calibri" panose="020F0502020204030204" pitchFamily="34" charset="0"/>
                <a:cs typeface="Calibri" panose="020F0502020204030204" pitchFamily="34" charset="0"/>
              </a:rPr>
              <a:t>MEDO DE AGIR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4278807" y="7010926"/>
            <a:ext cx="1568764" cy="50629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 dirty="0">
                <a:latin typeface="Calibri" panose="020F0502020204030204" pitchFamily="34" charset="0"/>
                <a:cs typeface="Calibri" panose="020F0502020204030204" pitchFamily="34" charset="0"/>
              </a:rPr>
              <a:t>BUROCRACIA</a:t>
            </a:r>
          </a:p>
        </p:txBody>
      </p:sp>
      <p:sp>
        <p:nvSpPr>
          <p:cNvPr id="20" name="CaixaDeTexto 19"/>
          <p:cNvSpPr txBox="1"/>
          <p:nvPr/>
        </p:nvSpPr>
        <p:spPr>
          <a:xfrm>
            <a:off x="714761" y="4820356"/>
            <a:ext cx="1561646" cy="50629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 dirty="0">
                <a:latin typeface="Calibri" panose="020F0502020204030204" pitchFamily="34" charset="0"/>
                <a:cs typeface="Calibri" panose="020F0502020204030204" pitchFamily="34" charset="0"/>
              </a:rPr>
              <a:t>INEFICIÊNCIA</a:t>
            </a:r>
          </a:p>
        </p:txBody>
      </p:sp>
      <p:sp>
        <p:nvSpPr>
          <p:cNvPr id="21" name="Seta para a Direita Listrada 20"/>
          <p:cNvSpPr/>
          <p:nvPr/>
        </p:nvSpPr>
        <p:spPr>
          <a:xfrm rot="2089812">
            <a:off x="6768986" y="1896685"/>
            <a:ext cx="978408" cy="484632"/>
          </a:xfrm>
          <a:prstGeom prst="stripedRightArrow">
            <a:avLst/>
          </a:prstGeom>
          <a:solidFill>
            <a:schemeClr val="tx2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2" name="Seta para a Direita Listrada 21"/>
          <p:cNvSpPr/>
          <p:nvPr/>
        </p:nvSpPr>
        <p:spPr>
          <a:xfrm rot="8733153">
            <a:off x="6950372" y="5778639"/>
            <a:ext cx="978408" cy="484632"/>
          </a:xfrm>
          <a:prstGeom prst="stripedRightArrow">
            <a:avLst/>
          </a:prstGeom>
          <a:solidFill>
            <a:schemeClr val="tx2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3" name="Seta para a Direita Listrada 22"/>
          <p:cNvSpPr/>
          <p:nvPr/>
        </p:nvSpPr>
        <p:spPr>
          <a:xfrm rot="19620733">
            <a:off x="1775492" y="1887976"/>
            <a:ext cx="978408" cy="484632"/>
          </a:xfrm>
          <a:prstGeom prst="stripedRightArrow">
            <a:avLst/>
          </a:prstGeom>
          <a:solidFill>
            <a:schemeClr val="tx2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4" name="Seta para a Direita Listrada 23"/>
          <p:cNvSpPr/>
          <p:nvPr/>
        </p:nvSpPr>
        <p:spPr>
          <a:xfrm rot="13149436">
            <a:off x="2096274" y="5860997"/>
            <a:ext cx="978408" cy="484632"/>
          </a:xfrm>
          <a:prstGeom prst="stripedRightArrow">
            <a:avLst/>
          </a:prstGeom>
          <a:solidFill>
            <a:schemeClr val="tx2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5" name="CaixaDeTexto 24"/>
          <p:cNvSpPr txBox="1"/>
          <p:nvPr/>
        </p:nvSpPr>
        <p:spPr>
          <a:xfrm>
            <a:off x="3066280" y="3262488"/>
            <a:ext cx="4068299" cy="112184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PARALIIZAÇÃO DO ESTADO E 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DESENVOLVIMENTO</a:t>
            </a:r>
          </a:p>
        </p:txBody>
      </p:sp>
    </p:spTree>
    <p:extLst>
      <p:ext uri="{BB962C8B-B14F-4D97-AF65-F5344CB8AC3E}">
        <p14:creationId xmlns:p14="http://schemas.microsoft.com/office/powerpoint/2010/main" val="49769941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uvem 2"/>
          <p:cNvSpPr/>
          <p:nvPr/>
        </p:nvSpPr>
        <p:spPr>
          <a:xfrm>
            <a:off x="869246" y="383821"/>
            <a:ext cx="9053688" cy="4515556"/>
          </a:xfrm>
          <a:prstGeom prst="cloud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b="1" dirty="0">
                <a:solidFill>
                  <a:schemeClr val="tx1"/>
                </a:solidFill>
              </a:rPr>
              <a:t>E COMO MUDAR ESTA REALIDADE?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5225" y="4384675"/>
            <a:ext cx="2565400" cy="31750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618" y="4386470"/>
            <a:ext cx="4585582" cy="3051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229037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458788" y="815833"/>
            <a:ext cx="9492569" cy="5620385"/>
          </a:xfrm>
          <a:prstGeom prst="rect">
            <a:avLst/>
          </a:prstGeom>
          <a:noFill/>
          <a:ln w="104775">
            <a:solidFill>
              <a:srgbClr val="39AEA9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18" b="20516"/>
          <a:stretch/>
        </p:blipFill>
        <p:spPr>
          <a:xfrm flipH="1">
            <a:off x="2772598" y="1407021"/>
            <a:ext cx="9419402" cy="5450979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785091" y="996657"/>
            <a:ext cx="907010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4600" kern="0" spc="600" dirty="0">
                <a:solidFill>
                  <a:srgbClr val="39AEA9"/>
                </a:solidFill>
                <a:latin typeface="Century Gothic" panose="020B0502020202020204" pitchFamily="34" charset="0"/>
              </a:rPr>
              <a:t>FATORES DE MUDANÇA</a:t>
            </a:r>
            <a:endParaRPr kumimoji="0" lang="pt-BR" sz="4600" i="0" u="none" strike="noStrike" kern="0" cap="none" spc="600" normalizeH="0" baseline="0" noProof="0" dirty="0">
              <a:ln>
                <a:noFill/>
              </a:ln>
              <a:solidFill>
                <a:srgbClr val="39AEA9"/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84" r="26010" b="23574"/>
          <a:stretch/>
        </p:blipFill>
        <p:spPr>
          <a:xfrm>
            <a:off x="0" y="2345889"/>
            <a:ext cx="4460192" cy="451211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tângulo 9"/>
          <p:cNvSpPr/>
          <p:nvPr/>
        </p:nvSpPr>
        <p:spPr>
          <a:xfrm>
            <a:off x="3770489" y="2371839"/>
            <a:ext cx="7123289" cy="507831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pt-BR" altLang="pt-BR" sz="3600" dirty="0">
                <a:solidFill>
                  <a:schemeClr val="bg1"/>
                </a:solidFill>
                <a:cs typeface="Arial" pitchFamily="34" charset="0"/>
              </a:rPr>
              <a:t> DESBUROCRATIZAÇÃO</a:t>
            </a:r>
          </a:p>
          <a:p>
            <a:pPr algn="just">
              <a:buFont typeface="Wingdings" pitchFamily="2" charset="2"/>
              <a:buChar char="Ø"/>
            </a:pPr>
            <a:endParaRPr lang="pt-BR" altLang="pt-BR" sz="3600" dirty="0">
              <a:solidFill>
                <a:schemeClr val="bg1"/>
              </a:solidFill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pt-BR" altLang="pt-BR" sz="3600" dirty="0">
              <a:solidFill>
                <a:schemeClr val="bg1"/>
              </a:solidFill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t-BR" altLang="pt-BR" sz="3600" dirty="0">
                <a:solidFill>
                  <a:schemeClr val="bg1"/>
                </a:solidFill>
                <a:cs typeface="Arial" pitchFamily="34" charset="0"/>
              </a:rPr>
              <a:t>INTEGRIDADE</a:t>
            </a:r>
          </a:p>
          <a:p>
            <a:pPr algn="just">
              <a:buFont typeface="Wingdings" pitchFamily="2" charset="2"/>
              <a:buChar char="Ø"/>
            </a:pPr>
            <a:endParaRPr lang="pt-BR" altLang="pt-BR" sz="3600" i="1" dirty="0">
              <a:solidFill>
                <a:schemeClr val="bg1"/>
              </a:solidFill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pt-BR" altLang="pt-BR" sz="3600" i="1" dirty="0">
              <a:solidFill>
                <a:schemeClr val="bg1"/>
              </a:solidFill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t-BR" altLang="pt-BR" sz="3600" dirty="0">
                <a:solidFill>
                  <a:schemeClr val="bg1"/>
                </a:solidFill>
                <a:cs typeface="Arial" pitchFamily="34" charset="0"/>
              </a:rPr>
              <a:t>ATUAÇÃO DOS ÓRGÃOS DE CONTROLE</a:t>
            </a:r>
          </a:p>
          <a:p>
            <a:pPr algn="just"/>
            <a:endParaRPr lang="pt-BR" altLang="pt-BR" sz="36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7795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1089892" y="5209822"/>
            <a:ext cx="8990734" cy="80021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4600" b="1" kern="0" spc="600" noProof="0">
                <a:latin typeface="Century Gothic" panose="020B0502020202020204" pitchFamily="34" charset="0"/>
              </a:rPr>
              <a:t>DESBUROCRATIZAÇÃO</a:t>
            </a:r>
            <a:endParaRPr kumimoji="0" lang="pt-BR" sz="4600" b="1" i="0" u="none" strike="noStrike" kern="0" cap="none" spc="60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84" r="26010" b="23574"/>
          <a:stretch/>
        </p:blipFill>
        <p:spPr>
          <a:xfrm>
            <a:off x="0" y="697711"/>
            <a:ext cx="4460192" cy="4512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2823" y="1493837"/>
            <a:ext cx="4216400" cy="19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42941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Personalizada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lnSpc>
            <a:spcPct val="150000"/>
          </a:lnSpc>
          <a:spcBef>
            <a:spcPts val="600"/>
          </a:spcBef>
          <a:spcAft>
            <a:spcPts val="600"/>
          </a:spcAft>
          <a:defRPr sz="2800" dirty="0"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22408</TotalTime>
  <Words>275</Words>
  <Application>Microsoft Office PowerPoint</Application>
  <PresentationFormat>Personalizar</PresentationFormat>
  <Paragraphs>49</Paragraphs>
  <Slides>13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10</vt:i4>
      </vt:variant>
      <vt:variant>
        <vt:lpstr>Tema</vt:lpstr>
      </vt:variant>
      <vt:variant>
        <vt:i4>5</vt:i4>
      </vt:variant>
      <vt:variant>
        <vt:lpstr>Títulos de slides</vt:lpstr>
      </vt:variant>
      <vt:variant>
        <vt:i4>13</vt:i4>
      </vt:variant>
    </vt:vector>
  </HeadingPairs>
  <TitlesOfParts>
    <vt:vector size="28" baseType="lpstr">
      <vt:lpstr>ＭＳ Ｐゴシック</vt:lpstr>
      <vt:lpstr>Arial</vt:lpstr>
      <vt:lpstr>Arial Narrow</vt:lpstr>
      <vt:lpstr>Calibri</vt:lpstr>
      <vt:lpstr>Calibri Light</vt:lpstr>
      <vt:lpstr>Century Gothic</vt:lpstr>
      <vt:lpstr>DejaVu Sans</vt:lpstr>
      <vt:lpstr>Eras Demi ITC</vt:lpstr>
      <vt:lpstr>Verdana</vt:lpstr>
      <vt:lpstr>Wingdings</vt:lpstr>
      <vt:lpstr>Office Theme</vt:lpstr>
      <vt:lpstr>Personalizar design</vt:lpstr>
      <vt:lpstr>1_Office Theme</vt:lpstr>
      <vt:lpstr>2_Office Theme</vt:lpstr>
      <vt:lpstr>1_Tema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Espínola</dc:creator>
  <cp:lastModifiedBy>Ana Paula Lima Mollhoff</cp:lastModifiedBy>
  <cp:revision>984</cp:revision>
  <cp:lastPrinted>2018-02-15T21:11:42Z</cp:lastPrinted>
  <dcterms:modified xsi:type="dcterms:W3CDTF">2018-05-11T15:15:27Z</dcterms:modified>
</cp:coreProperties>
</file>