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7" r:id="rId1"/>
  </p:sldMasterIdLst>
  <p:notesMasterIdLst>
    <p:notesMasterId r:id="rId134"/>
  </p:notesMasterIdLst>
  <p:sldIdLst>
    <p:sldId id="256" r:id="rId2"/>
    <p:sldId id="408" r:id="rId3"/>
    <p:sldId id="377" r:id="rId4"/>
    <p:sldId id="385" r:id="rId5"/>
    <p:sldId id="384" r:id="rId6"/>
    <p:sldId id="374" r:id="rId7"/>
    <p:sldId id="410" r:id="rId8"/>
    <p:sldId id="425" r:id="rId9"/>
    <p:sldId id="1130" r:id="rId10"/>
    <p:sldId id="287" r:id="rId11"/>
    <p:sldId id="424" r:id="rId12"/>
    <p:sldId id="1122" r:id="rId13"/>
    <p:sldId id="1123" r:id="rId14"/>
    <p:sldId id="1127" r:id="rId15"/>
    <p:sldId id="1128" r:id="rId16"/>
    <p:sldId id="1124" r:id="rId17"/>
    <p:sldId id="1126" r:id="rId18"/>
    <p:sldId id="261" r:id="rId19"/>
    <p:sldId id="1060" r:id="rId20"/>
    <p:sldId id="1131" r:id="rId21"/>
    <p:sldId id="1132" r:id="rId22"/>
    <p:sldId id="1121" r:id="rId23"/>
    <p:sldId id="1203" r:id="rId24"/>
    <p:sldId id="1202" r:id="rId25"/>
    <p:sldId id="413" r:id="rId26"/>
    <p:sldId id="411" r:id="rId27"/>
    <p:sldId id="412" r:id="rId28"/>
    <p:sldId id="405" r:id="rId29"/>
    <p:sldId id="395" r:id="rId30"/>
    <p:sldId id="1204" r:id="rId31"/>
    <p:sldId id="1162" r:id="rId32"/>
    <p:sldId id="390" r:id="rId33"/>
    <p:sldId id="1134" r:id="rId34"/>
    <p:sldId id="1135" r:id="rId35"/>
    <p:sldId id="1163" r:id="rId36"/>
    <p:sldId id="1136" r:id="rId37"/>
    <p:sldId id="1137" r:id="rId38"/>
    <p:sldId id="1138" r:id="rId39"/>
    <p:sldId id="1139" r:id="rId40"/>
    <p:sldId id="1140" r:id="rId41"/>
    <p:sldId id="1164" r:id="rId42"/>
    <p:sldId id="1142" r:id="rId43"/>
    <p:sldId id="1141" r:id="rId44"/>
    <p:sldId id="1212" r:id="rId45"/>
    <p:sldId id="1143" r:id="rId46"/>
    <p:sldId id="1166" r:id="rId47"/>
    <p:sldId id="1167" r:id="rId48"/>
    <p:sldId id="1168" r:id="rId49"/>
    <p:sldId id="1169" r:id="rId50"/>
    <p:sldId id="1170" r:id="rId51"/>
    <p:sldId id="414" r:id="rId52"/>
    <p:sldId id="416" r:id="rId53"/>
    <p:sldId id="1144" r:id="rId54"/>
    <p:sldId id="418" r:id="rId55"/>
    <p:sldId id="1146" r:id="rId56"/>
    <p:sldId id="1147" r:id="rId57"/>
    <p:sldId id="1148" r:id="rId58"/>
    <p:sldId id="415" r:id="rId59"/>
    <p:sldId id="1165" r:id="rId60"/>
    <p:sldId id="1149" r:id="rId61"/>
    <p:sldId id="1157" r:id="rId62"/>
    <p:sldId id="1155" r:id="rId63"/>
    <p:sldId id="1150" r:id="rId64"/>
    <p:sldId id="1151" r:id="rId65"/>
    <p:sldId id="1152" r:id="rId66"/>
    <p:sldId id="1153" r:id="rId67"/>
    <p:sldId id="1154" r:id="rId68"/>
    <p:sldId id="323" r:id="rId69"/>
    <p:sldId id="1156" r:id="rId70"/>
    <p:sldId id="1158" r:id="rId71"/>
    <p:sldId id="1159" r:id="rId72"/>
    <p:sldId id="1160" r:id="rId73"/>
    <p:sldId id="1161" r:id="rId74"/>
    <p:sldId id="1171" r:id="rId75"/>
    <p:sldId id="1173" r:id="rId76"/>
    <p:sldId id="1205" r:id="rId77"/>
    <p:sldId id="1174" r:id="rId78"/>
    <p:sldId id="1175" r:id="rId79"/>
    <p:sldId id="422" r:id="rId80"/>
    <p:sldId id="421" r:id="rId81"/>
    <p:sldId id="1176" r:id="rId82"/>
    <p:sldId id="1177" r:id="rId83"/>
    <p:sldId id="1178" r:id="rId84"/>
    <p:sldId id="1179" r:id="rId85"/>
    <p:sldId id="1180" r:id="rId86"/>
    <p:sldId id="1181" r:id="rId87"/>
    <p:sldId id="1182" r:id="rId88"/>
    <p:sldId id="1183" r:id="rId89"/>
    <p:sldId id="1184" r:id="rId90"/>
    <p:sldId id="1185" r:id="rId91"/>
    <p:sldId id="1186" r:id="rId92"/>
    <p:sldId id="1187" r:id="rId93"/>
    <p:sldId id="1188" r:id="rId94"/>
    <p:sldId id="1189" r:id="rId95"/>
    <p:sldId id="1190" r:id="rId96"/>
    <p:sldId id="1191" r:id="rId97"/>
    <p:sldId id="1192" r:id="rId98"/>
    <p:sldId id="1193" r:id="rId99"/>
    <p:sldId id="1194" r:id="rId100"/>
    <p:sldId id="1195" r:id="rId101"/>
    <p:sldId id="1196" r:id="rId102"/>
    <p:sldId id="1197" r:id="rId103"/>
    <p:sldId id="1198" r:id="rId104"/>
    <p:sldId id="419" r:id="rId105"/>
    <p:sldId id="1206" r:id="rId106"/>
    <p:sldId id="1207" r:id="rId107"/>
    <p:sldId id="1208" r:id="rId108"/>
    <p:sldId id="1209" r:id="rId109"/>
    <p:sldId id="1210" r:id="rId110"/>
    <p:sldId id="1211" r:id="rId111"/>
    <p:sldId id="1114" r:id="rId112"/>
    <p:sldId id="1076" r:id="rId113"/>
    <p:sldId id="1074" r:id="rId114"/>
    <p:sldId id="1078" r:id="rId115"/>
    <p:sldId id="1079" r:id="rId116"/>
    <p:sldId id="1080" r:id="rId117"/>
    <p:sldId id="1089" r:id="rId118"/>
    <p:sldId id="1117" r:id="rId119"/>
    <p:sldId id="1116" r:id="rId120"/>
    <p:sldId id="1213" r:id="rId121"/>
    <p:sldId id="1090" r:id="rId122"/>
    <p:sldId id="1091" r:id="rId123"/>
    <p:sldId id="1118" r:id="rId124"/>
    <p:sldId id="1092" r:id="rId125"/>
    <p:sldId id="1120" r:id="rId126"/>
    <p:sldId id="1093" r:id="rId127"/>
    <p:sldId id="1094" r:id="rId128"/>
    <p:sldId id="1095" r:id="rId129"/>
    <p:sldId id="1214" r:id="rId130"/>
    <p:sldId id="1215" r:id="rId131"/>
    <p:sldId id="1216" r:id="rId132"/>
    <p:sldId id="1217" r:id="rId1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Estilo Mé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Estilo Claro 3 - Ênfas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B4B98B0-60AC-42C2-AFA5-B58CD77FA1E5}" styleName="Estilo Claro 1 - Ênfas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185"/>
    <p:restoredTop sz="95407" autoAdjust="0"/>
  </p:normalViewPr>
  <p:slideViewPr>
    <p:cSldViewPr snapToGrid="0" snapToObjects="1">
      <p:cViewPr varScale="1">
        <p:scale>
          <a:sx n="111" d="100"/>
          <a:sy n="111" d="100"/>
        </p:scale>
        <p:origin x="216" y="4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notesMaster" Target="notesMasters/notesMaster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2C973B-9B45-49E2-B16F-8E1398B62CD9}" type="doc">
      <dgm:prSet loTypeId="urn:microsoft.com/office/officeart/2005/8/layout/arrow2" loCatId="process" qsTypeId="urn:microsoft.com/office/officeart/2005/8/quickstyle/3d1" qsCatId="3D" csTypeId="urn:microsoft.com/office/officeart/2005/8/colors/accent6_2" csCatId="accent6" phldr="1"/>
      <dgm:spPr/>
    </dgm:pt>
    <dgm:pt modelId="{D9ADDD96-0C13-417E-BDC7-5F574BF75CDA}">
      <dgm:prSet phldrT="[Texto]" custT="1"/>
      <dgm:spPr>
        <a:xfrm>
          <a:off x="1770805" y="3302112"/>
          <a:ext cx="1651189" cy="754127"/>
        </a:xfrm>
        <a:noFill/>
        <a:ln>
          <a:noFill/>
        </a:ln>
        <a:effectLst/>
      </dgm:spPr>
      <dgm:t>
        <a:bodyPr/>
        <a:lstStyle/>
        <a:p>
          <a:pPr algn="ctr"/>
          <a:r>
            <a:rPr lang="pt-BR" sz="2300" b="1" dirty="0">
              <a:solidFill>
                <a:srgbClr val="002060"/>
              </a:solidFill>
              <a:latin typeface="Calibri"/>
              <a:ea typeface="+mn-ea"/>
              <a:cs typeface="+mn-cs"/>
            </a:rPr>
            <a:t>Problema Local</a:t>
          </a:r>
        </a:p>
      </dgm:t>
    </dgm:pt>
    <dgm:pt modelId="{D00A2C0E-1016-47D9-98B0-27C1EC337196}" type="parTrans" cxnId="{1AAE2576-126A-49FE-8D20-8539B56BBEF3}">
      <dgm:prSet/>
      <dgm:spPr/>
      <dgm:t>
        <a:bodyPr/>
        <a:lstStyle/>
        <a:p>
          <a:endParaRPr lang="pt-BR"/>
        </a:p>
      </dgm:t>
    </dgm:pt>
    <dgm:pt modelId="{38CCD274-A532-414E-BE74-2AF8EB1EB8D1}" type="sibTrans" cxnId="{1AAE2576-126A-49FE-8D20-8539B56BBEF3}">
      <dgm:prSet/>
      <dgm:spPr/>
      <dgm:t>
        <a:bodyPr/>
        <a:lstStyle/>
        <a:p>
          <a:endParaRPr lang="pt-BR"/>
        </a:p>
      </dgm:t>
    </dgm:pt>
    <dgm:pt modelId="{69A978A4-D79D-4FF3-A028-ABF7E85EC594}">
      <dgm:prSet phldrT="[Texto]" custT="1"/>
      <dgm:spPr>
        <a:xfrm>
          <a:off x="3593020" y="2282639"/>
          <a:ext cx="1700795" cy="1451507"/>
        </a:xfrm>
        <a:noFill/>
        <a:ln>
          <a:noFill/>
        </a:ln>
        <a:effectLst/>
      </dgm:spPr>
      <dgm:t>
        <a:bodyPr/>
        <a:lstStyle/>
        <a:p>
          <a:pPr algn="ctr"/>
          <a:r>
            <a:rPr lang="pt-BR" sz="2300" b="1" dirty="0">
              <a:solidFill>
                <a:srgbClr val="002060"/>
              </a:solidFill>
              <a:latin typeface="Calibri"/>
              <a:ea typeface="+mn-ea"/>
              <a:cs typeface="+mn-cs"/>
            </a:rPr>
            <a:t>Problema Regional</a:t>
          </a:r>
        </a:p>
      </dgm:t>
    </dgm:pt>
    <dgm:pt modelId="{34DAFBEF-1FF8-43BE-BFAE-F22BB127130A}" type="parTrans" cxnId="{5700EE67-447A-4C25-87C5-2C75D057C72D}">
      <dgm:prSet/>
      <dgm:spPr/>
      <dgm:t>
        <a:bodyPr/>
        <a:lstStyle/>
        <a:p>
          <a:endParaRPr lang="pt-BR"/>
        </a:p>
      </dgm:t>
    </dgm:pt>
    <dgm:pt modelId="{D4B5D8C7-06E9-4E88-9849-F75707063500}" type="sibTrans" cxnId="{5700EE67-447A-4C25-87C5-2C75D057C72D}">
      <dgm:prSet/>
      <dgm:spPr/>
      <dgm:t>
        <a:bodyPr/>
        <a:lstStyle/>
        <a:p>
          <a:endParaRPr lang="pt-BR"/>
        </a:p>
      </dgm:t>
    </dgm:pt>
    <dgm:pt modelId="{0D209D0F-FB87-42DE-AA21-9370827B03D1}">
      <dgm:prSet phldrT="[Texto]" custT="1"/>
      <dgm:spPr>
        <a:xfrm>
          <a:off x="5373345" y="2189873"/>
          <a:ext cx="2080719" cy="1688304"/>
        </a:xfrm>
        <a:noFill/>
        <a:ln>
          <a:noFill/>
        </a:ln>
        <a:effectLst/>
      </dgm:spPr>
      <dgm:t>
        <a:bodyPr/>
        <a:lstStyle/>
        <a:p>
          <a:pPr algn="ctr"/>
          <a:r>
            <a:rPr lang="pt-BR" sz="2300" b="1" dirty="0">
              <a:solidFill>
                <a:srgbClr val="002060"/>
              </a:solidFill>
              <a:latin typeface="Calibri"/>
              <a:ea typeface="+mn-ea"/>
              <a:cs typeface="+mn-cs"/>
            </a:rPr>
            <a:t>Problema Global</a:t>
          </a:r>
        </a:p>
      </dgm:t>
    </dgm:pt>
    <dgm:pt modelId="{E65E357B-5F9A-4F69-B0B2-20A2978DC8BA}" type="parTrans" cxnId="{DD1F1519-2524-4176-8056-E3AACDC9474A}">
      <dgm:prSet/>
      <dgm:spPr/>
      <dgm:t>
        <a:bodyPr/>
        <a:lstStyle/>
        <a:p>
          <a:endParaRPr lang="pt-BR"/>
        </a:p>
      </dgm:t>
    </dgm:pt>
    <dgm:pt modelId="{2C00811E-1D05-4B5A-9566-DF981CD85AF2}" type="sibTrans" cxnId="{DD1F1519-2524-4176-8056-E3AACDC9474A}">
      <dgm:prSet/>
      <dgm:spPr/>
      <dgm:t>
        <a:bodyPr/>
        <a:lstStyle/>
        <a:p>
          <a:endParaRPr lang="pt-BR"/>
        </a:p>
      </dgm:t>
    </dgm:pt>
    <dgm:pt modelId="{61289828-ADFA-424D-8306-44F08AE85CE2}" type="pres">
      <dgm:prSet presAssocID="{272C973B-9B45-49E2-B16F-8E1398B62CD9}" presName="arrowDiagram" presStyleCnt="0">
        <dgm:presLayoutVars>
          <dgm:chMax val="5"/>
          <dgm:dir/>
          <dgm:resizeHandles val="exact"/>
        </dgm:presLayoutVars>
      </dgm:prSet>
      <dgm:spPr/>
    </dgm:pt>
    <dgm:pt modelId="{B3E0ED3F-3AEB-4D9A-8DB3-0B76B21E1557}" type="pres">
      <dgm:prSet presAssocID="{272C973B-9B45-49E2-B16F-8E1398B62CD9}" presName="arrow" presStyleLbl="bgShp" presStyleIdx="0" presStyleCnt="1"/>
      <dgm:spPr>
        <a:xfrm>
          <a:off x="778674" y="0"/>
          <a:ext cx="7086649" cy="4429156"/>
        </a:xfrm>
        <a:prstGeom prst="swooshArrow">
          <a:avLst>
            <a:gd name="adj1" fmla="val 25000"/>
            <a:gd name="adj2" fmla="val 25000"/>
          </a:avLst>
        </a:prstGeom>
        <a:gradFill flip="none" rotWithShape="0">
          <a:gsLst>
            <a:gs pos="0">
              <a:srgbClr val="1F497D">
                <a:lumMod val="50000"/>
              </a:srgbClr>
            </a:gs>
            <a:gs pos="30431">
              <a:srgbClr val="1F497D">
                <a:lumMod val="75000"/>
              </a:srgbClr>
            </a:gs>
            <a:gs pos="100000">
              <a:srgbClr val="CCECFF"/>
            </a:gs>
          </a:gsLst>
          <a:lin ang="8100000" scaled="1"/>
          <a:tileRect/>
        </a:gradFill>
        <a:ln>
          <a:noFill/>
        </a:ln>
        <a:effectLst/>
        <a:scene3d>
          <a:camera prst="orthographicFront"/>
          <a:lightRig rig="flat" dir="t"/>
        </a:scene3d>
        <a:sp3d z="-190500" extrusionH="12700" prstMaterial="plastic">
          <a:bevelT w="50800" h="50800"/>
        </a:sp3d>
      </dgm:spPr>
    </dgm:pt>
    <dgm:pt modelId="{1BC46B2A-5EB9-43F6-B0D9-C628631B5954}" type="pres">
      <dgm:prSet presAssocID="{272C973B-9B45-49E2-B16F-8E1398B62CD9}" presName="arrowDiagram3" presStyleCnt="0"/>
      <dgm:spPr/>
    </dgm:pt>
    <dgm:pt modelId="{1356C06C-F41E-4310-A309-46DFBBE59C3A}" type="pres">
      <dgm:prSet presAssocID="{D9ADDD96-0C13-417E-BDC7-5F574BF75CDA}" presName="bullet3a" presStyleLbl="node1" presStyleIdx="0" presStyleCnt="3"/>
      <dgm:spPr>
        <a:xfrm>
          <a:off x="1678678" y="3057003"/>
          <a:ext cx="184252" cy="184252"/>
        </a:xfrm>
        <a:prstGeom prst="ellipse">
          <a:avLst/>
        </a:prstGeom>
        <a:solidFill>
          <a:srgbClr val="1F497D">
            <a:lumMod val="40000"/>
            <a:lumOff val="60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pt>
    <dgm:pt modelId="{5E439140-E22B-4590-95AC-7409B5AB2A19}" type="pres">
      <dgm:prSet presAssocID="{D9ADDD96-0C13-417E-BDC7-5F574BF75CDA}" presName="textBox3a" presStyleLbl="revTx" presStyleIdx="0" presStyleCnt="3" custScaleY="58915" custLinFactNeighborY="-8591">
        <dgm:presLayoutVars>
          <dgm:bulletEnabled val="1"/>
        </dgm:presLayoutVars>
      </dgm:prSet>
      <dgm:spPr>
        <a:prstGeom prst="rect">
          <a:avLst/>
        </a:prstGeom>
      </dgm:spPr>
    </dgm:pt>
    <dgm:pt modelId="{FB22EB95-EDAA-49CD-9A60-DBF954020882}" type="pres">
      <dgm:prSet presAssocID="{69A978A4-D79D-4FF3-A028-ABF7E85EC594}" presName="bullet3b" presStyleLbl="node1" presStyleIdx="1" presStyleCnt="3"/>
      <dgm:spPr>
        <a:xfrm>
          <a:off x="3305064" y="1853158"/>
          <a:ext cx="333072" cy="333072"/>
        </a:xfrm>
        <a:prstGeom prst="ellipse">
          <a:avLst/>
        </a:prstGeom>
        <a:solidFill>
          <a:srgbClr val="1F497D">
            <a:lumMod val="40000"/>
            <a:lumOff val="60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pt>
    <dgm:pt modelId="{4FB4D528-6DAA-46C0-8216-14F272093C6E}" type="pres">
      <dgm:prSet presAssocID="{69A978A4-D79D-4FF3-A028-ABF7E85EC594}" presName="textBox3b" presStyleLbl="revTx" presStyleIdx="1" presStyleCnt="3" custScaleY="40049" custLinFactNeighborX="-7070" custLinFactNeighborY="-13831">
        <dgm:presLayoutVars>
          <dgm:bulletEnabled val="1"/>
        </dgm:presLayoutVars>
      </dgm:prSet>
      <dgm:spPr>
        <a:prstGeom prst="rect">
          <a:avLst/>
        </a:prstGeom>
      </dgm:spPr>
    </dgm:pt>
    <dgm:pt modelId="{7BD5DF38-499D-4F87-B434-5B8D7F17BCAB}" type="pres">
      <dgm:prSet presAssocID="{0D209D0F-FB87-42DE-AA21-9370827B03D1}" presName="bullet3c" presStyleLbl="node1" presStyleIdx="2" presStyleCnt="3"/>
      <dgm:spPr>
        <a:xfrm>
          <a:off x="5260980" y="1120576"/>
          <a:ext cx="460632" cy="460632"/>
        </a:xfrm>
        <a:prstGeom prst="ellipse">
          <a:avLst/>
        </a:prstGeom>
        <a:solidFill>
          <a:srgbClr val="1F497D">
            <a:lumMod val="40000"/>
            <a:lumOff val="60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pt>
    <dgm:pt modelId="{4183FC80-DD1D-46C8-9F64-15536AAB3930}" type="pres">
      <dgm:prSet presAssocID="{0D209D0F-FB87-42DE-AA21-9370827B03D1}" presName="textBox3c" presStyleLbl="revTx" presStyleIdx="2" presStyleCnt="3" custScaleX="122338" custScaleY="24660" custLinFactNeighborX="-23753" custLinFactNeighborY="-17922">
        <dgm:presLayoutVars>
          <dgm:bulletEnabled val="1"/>
        </dgm:presLayoutVars>
      </dgm:prSet>
      <dgm:spPr>
        <a:prstGeom prst="rect">
          <a:avLst/>
        </a:prstGeom>
      </dgm:spPr>
    </dgm:pt>
  </dgm:ptLst>
  <dgm:cxnLst>
    <dgm:cxn modelId="{DD1F1519-2524-4176-8056-E3AACDC9474A}" srcId="{272C973B-9B45-49E2-B16F-8E1398B62CD9}" destId="{0D209D0F-FB87-42DE-AA21-9370827B03D1}" srcOrd="2" destOrd="0" parTransId="{E65E357B-5F9A-4F69-B0B2-20A2978DC8BA}" sibTransId="{2C00811E-1D05-4B5A-9566-DF981CD85AF2}"/>
    <dgm:cxn modelId="{3C7A111F-BEE4-0E44-B7AA-DBBFF0028E13}" type="presOf" srcId="{0D209D0F-FB87-42DE-AA21-9370827B03D1}" destId="{4183FC80-DD1D-46C8-9F64-15536AAB3930}" srcOrd="0" destOrd="0" presId="urn:microsoft.com/office/officeart/2005/8/layout/arrow2"/>
    <dgm:cxn modelId="{44CFFA25-5113-6948-A474-829E2AD1A484}" type="presOf" srcId="{272C973B-9B45-49E2-B16F-8E1398B62CD9}" destId="{61289828-ADFA-424D-8306-44F08AE85CE2}" srcOrd="0" destOrd="0" presId="urn:microsoft.com/office/officeart/2005/8/layout/arrow2"/>
    <dgm:cxn modelId="{5700EE67-447A-4C25-87C5-2C75D057C72D}" srcId="{272C973B-9B45-49E2-B16F-8E1398B62CD9}" destId="{69A978A4-D79D-4FF3-A028-ABF7E85EC594}" srcOrd="1" destOrd="0" parTransId="{34DAFBEF-1FF8-43BE-BFAE-F22BB127130A}" sibTransId="{D4B5D8C7-06E9-4E88-9849-F75707063500}"/>
    <dgm:cxn modelId="{1AAE2576-126A-49FE-8D20-8539B56BBEF3}" srcId="{272C973B-9B45-49E2-B16F-8E1398B62CD9}" destId="{D9ADDD96-0C13-417E-BDC7-5F574BF75CDA}" srcOrd="0" destOrd="0" parTransId="{D00A2C0E-1016-47D9-98B0-27C1EC337196}" sibTransId="{38CCD274-A532-414E-BE74-2AF8EB1EB8D1}"/>
    <dgm:cxn modelId="{3F02769F-270D-A640-94FD-D7AB57077443}" type="presOf" srcId="{69A978A4-D79D-4FF3-A028-ABF7E85EC594}" destId="{4FB4D528-6DAA-46C0-8216-14F272093C6E}" srcOrd="0" destOrd="0" presId="urn:microsoft.com/office/officeart/2005/8/layout/arrow2"/>
    <dgm:cxn modelId="{C162C1FD-EFD5-F244-BC2F-3BDF2A574462}" type="presOf" srcId="{D9ADDD96-0C13-417E-BDC7-5F574BF75CDA}" destId="{5E439140-E22B-4590-95AC-7409B5AB2A19}" srcOrd="0" destOrd="0" presId="urn:microsoft.com/office/officeart/2005/8/layout/arrow2"/>
    <dgm:cxn modelId="{FD604690-1D0C-B245-814F-DD0E2FA2A526}" type="presParOf" srcId="{61289828-ADFA-424D-8306-44F08AE85CE2}" destId="{B3E0ED3F-3AEB-4D9A-8DB3-0B76B21E1557}" srcOrd="0" destOrd="0" presId="urn:microsoft.com/office/officeart/2005/8/layout/arrow2"/>
    <dgm:cxn modelId="{D0977213-C236-BF4D-9DC4-A26D93DD8DC7}" type="presParOf" srcId="{61289828-ADFA-424D-8306-44F08AE85CE2}" destId="{1BC46B2A-5EB9-43F6-B0D9-C628631B5954}" srcOrd="1" destOrd="0" presId="urn:microsoft.com/office/officeart/2005/8/layout/arrow2"/>
    <dgm:cxn modelId="{B1EE6684-8906-EB4D-9706-C5969B5B70B1}" type="presParOf" srcId="{1BC46B2A-5EB9-43F6-B0D9-C628631B5954}" destId="{1356C06C-F41E-4310-A309-46DFBBE59C3A}" srcOrd="0" destOrd="0" presId="urn:microsoft.com/office/officeart/2005/8/layout/arrow2"/>
    <dgm:cxn modelId="{7C1D481D-CC0C-0E42-B287-494B78962ABD}" type="presParOf" srcId="{1BC46B2A-5EB9-43F6-B0D9-C628631B5954}" destId="{5E439140-E22B-4590-95AC-7409B5AB2A19}" srcOrd="1" destOrd="0" presId="urn:microsoft.com/office/officeart/2005/8/layout/arrow2"/>
    <dgm:cxn modelId="{1FEB91B4-029D-444B-B2DE-C1445A4F1C06}" type="presParOf" srcId="{1BC46B2A-5EB9-43F6-B0D9-C628631B5954}" destId="{FB22EB95-EDAA-49CD-9A60-DBF954020882}" srcOrd="2" destOrd="0" presId="urn:microsoft.com/office/officeart/2005/8/layout/arrow2"/>
    <dgm:cxn modelId="{DA3CD04C-D98A-BC4D-BE97-603DA3DDBA4F}" type="presParOf" srcId="{1BC46B2A-5EB9-43F6-B0D9-C628631B5954}" destId="{4FB4D528-6DAA-46C0-8216-14F272093C6E}" srcOrd="3" destOrd="0" presId="urn:microsoft.com/office/officeart/2005/8/layout/arrow2"/>
    <dgm:cxn modelId="{74AB3AE1-CE6D-D241-8CE7-B6C4CDE99B5B}" type="presParOf" srcId="{1BC46B2A-5EB9-43F6-B0D9-C628631B5954}" destId="{7BD5DF38-499D-4F87-B434-5B8D7F17BCAB}" srcOrd="4" destOrd="0" presId="urn:microsoft.com/office/officeart/2005/8/layout/arrow2"/>
    <dgm:cxn modelId="{98F65CB8-3628-794D-ADB7-5B76CE296CED}" type="presParOf" srcId="{1BC46B2A-5EB9-43F6-B0D9-C628631B5954}" destId="{4183FC80-DD1D-46C8-9F64-15536AAB3930}" srcOrd="5" destOrd="0" presId="urn:microsoft.com/office/officeart/2005/8/layout/arrow2"/>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1D3F450-0459-4CC4-A1B4-10E41B53F553}" type="doc">
      <dgm:prSet loTypeId="urn:microsoft.com/office/officeart/2008/layout/LinedList" loCatId="list" qsTypeId="urn:microsoft.com/office/officeart/2005/8/quickstyle/simple3" qsCatId="simple" csTypeId="urn:microsoft.com/office/officeart/2005/8/colors/accent1_2" csCatId="accent1"/>
      <dgm:spPr/>
      <dgm:t>
        <a:bodyPr/>
        <a:lstStyle/>
        <a:p>
          <a:endParaRPr lang="en-US"/>
        </a:p>
      </dgm:t>
    </dgm:pt>
    <dgm:pt modelId="{F4879569-134D-4B36-80F9-BEB131340B0E}">
      <dgm:prSet/>
      <dgm:spPr/>
      <dgm:t>
        <a:bodyPr/>
        <a:lstStyle/>
        <a:p>
          <a:pPr algn="just"/>
          <a:r>
            <a:rPr lang="es-ES_tradnl" b="1"/>
            <a:t>PORTARIA CGU Nº 909/2015</a:t>
          </a:r>
          <a:endParaRPr lang="en-US"/>
        </a:p>
      </dgm:t>
    </dgm:pt>
    <dgm:pt modelId="{C55F1418-469B-4E4C-B022-53C32895486B}" type="parTrans" cxnId="{F2B678C3-438E-475F-9AA5-6335EFD539EA}">
      <dgm:prSet/>
      <dgm:spPr/>
      <dgm:t>
        <a:bodyPr/>
        <a:lstStyle/>
        <a:p>
          <a:pPr algn="just"/>
          <a:endParaRPr lang="en-US"/>
        </a:p>
      </dgm:t>
    </dgm:pt>
    <dgm:pt modelId="{4C6ABEF2-2FCA-4F1A-9C9E-8ADF6DEB2887}" type="sibTrans" cxnId="{F2B678C3-438E-475F-9AA5-6335EFD539EA}">
      <dgm:prSet/>
      <dgm:spPr/>
      <dgm:t>
        <a:bodyPr/>
        <a:lstStyle/>
        <a:p>
          <a:pPr algn="just"/>
          <a:endParaRPr lang="en-US"/>
        </a:p>
      </dgm:t>
    </dgm:pt>
    <dgm:pt modelId="{35AF9899-9133-4506-BCD9-0D1AB24E9E69}">
      <dgm:prSet/>
      <dgm:spPr/>
      <dgm:t>
        <a:bodyPr/>
        <a:lstStyle/>
        <a:p>
          <a:pPr algn="just"/>
          <a:r>
            <a:rPr lang="pt-BR" dirty="0"/>
            <a:t>“Dispõe sobre a avaliação de programas de integridade de pessoas jurídicas.”</a:t>
          </a:r>
          <a:endParaRPr lang="en-US" dirty="0"/>
        </a:p>
      </dgm:t>
    </dgm:pt>
    <dgm:pt modelId="{4D5E7CCA-447B-41D5-8B61-DEED89ED659C}" type="parTrans" cxnId="{F91ED7F2-B021-4403-998F-B36BB777DC75}">
      <dgm:prSet/>
      <dgm:spPr/>
      <dgm:t>
        <a:bodyPr/>
        <a:lstStyle/>
        <a:p>
          <a:pPr algn="just"/>
          <a:endParaRPr lang="en-US"/>
        </a:p>
      </dgm:t>
    </dgm:pt>
    <dgm:pt modelId="{86740BA7-5B3A-4ACB-A43E-E54350414A49}" type="sibTrans" cxnId="{F91ED7F2-B021-4403-998F-B36BB777DC75}">
      <dgm:prSet/>
      <dgm:spPr/>
      <dgm:t>
        <a:bodyPr/>
        <a:lstStyle/>
        <a:p>
          <a:pPr algn="just"/>
          <a:endParaRPr lang="en-US"/>
        </a:p>
      </dgm:t>
    </dgm:pt>
    <dgm:pt modelId="{EBDE4981-E361-EB48-AC0D-5C16CAAFDCFE}" type="pres">
      <dgm:prSet presAssocID="{A1D3F450-0459-4CC4-A1B4-10E41B53F553}" presName="vert0" presStyleCnt="0">
        <dgm:presLayoutVars>
          <dgm:dir/>
          <dgm:animOne val="branch"/>
          <dgm:animLvl val="lvl"/>
        </dgm:presLayoutVars>
      </dgm:prSet>
      <dgm:spPr/>
    </dgm:pt>
    <dgm:pt modelId="{789099D8-7E45-1740-A6B1-2E48537E914E}" type="pres">
      <dgm:prSet presAssocID="{F4879569-134D-4B36-80F9-BEB131340B0E}" presName="thickLine" presStyleLbl="alignNode1" presStyleIdx="0" presStyleCnt="2"/>
      <dgm:spPr/>
    </dgm:pt>
    <dgm:pt modelId="{51B9B20E-CAE0-CA43-809E-1FC57DCD4226}" type="pres">
      <dgm:prSet presAssocID="{F4879569-134D-4B36-80F9-BEB131340B0E}" presName="horz1" presStyleCnt="0"/>
      <dgm:spPr/>
    </dgm:pt>
    <dgm:pt modelId="{44704CE6-9227-8F4D-9726-BA1098F2B7CD}" type="pres">
      <dgm:prSet presAssocID="{F4879569-134D-4B36-80F9-BEB131340B0E}" presName="tx1" presStyleLbl="revTx" presStyleIdx="0" presStyleCnt="2"/>
      <dgm:spPr/>
    </dgm:pt>
    <dgm:pt modelId="{261DA3B0-E851-7C41-97A6-C08351DB3FAB}" type="pres">
      <dgm:prSet presAssocID="{F4879569-134D-4B36-80F9-BEB131340B0E}" presName="vert1" presStyleCnt="0"/>
      <dgm:spPr/>
    </dgm:pt>
    <dgm:pt modelId="{05594434-3EF6-B747-B12F-0A19A28B6ACE}" type="pres">
      <dgm:prSet presAssocID="{35AF9899-9133-4506-BCD9-0D1AB24E9E69}" presName="thickLine" presStyleLbl="alignNode1" presStyleIdx="1" presStyleCnt="2"/>
      <dgm:spPr/>
    </dgm:pt>
    <dgm:pt modelId="{ECB2B1A6-DD3C-8444-BF8A-0BB22B7CF05C}" type="pres">
      <dgm:prSet presAssocID="{35AF9899-9133-4506-BCD9-0D1AB24E9E69}" presName="horz1" presStyleCnt="0"/>
      <dgm:spPr/>
    </dgm:pt>
    <dgm:pt modelId="{E4E6EFD6-DA0A-244B-9DD7-FD17B27703EF}" type="pres">
      <dgm:prSet presAssocID="{35AF9899-9133-4506-BCD9-0D1AB24E9E69}" presName="tx1" presStyleLbl="revTx" presStyleIdx="1" presStyleCnt="2"/>
      <dgm:spPr/>
    </dgm:pt>
    <dgm:pt modelId="{B2140890-3A1A-0142-A36E-0E78C873B2B0}" type="pres">
      <dgm:prSet presAssocID="{35AF9899-9133-4506-BCD9-0D1AB24E9E69}" presName="vert1" presStyleCnt="0"/>
      <dgm:spPr/>
    </dgm:pt>
  </dgm:ptLst>
  <dgm:cxnLst>
    <dgm:cxn modelId="{CD9B214F-9940-9746-9008-915BF02CCA25}" type="presOf" srcId="{F4879569-134D-4B36-80F9-BEB131340B0E}" destId="{44704CE6-9227-8F4D-9726-BA1098F2B7CD}" srcOrd="0" destOrd="0" presId="urn:microsoft.com/office/officeart/2008/layout/LinedList"/>
    <dgm:cxn modelId="{AEBC8972-0497-F142-80FC-B307594E00D3}" type="presOf" srcId="{A1D3F450-0459-4CC4-A1B4-10E41B53F553}" destId="{EBDE4981-E361-EB48-AC0D-5C16CAAFDCFE}" srcOrd="0" destOrd="0" presId="urn:microsoft.com/office/officeart/2008/layout/LinedList"/>
    <dgm:cxn modelId="{F2B678C3-438E-475F-9AA5-6335EFD539EA}" srcId="{A1D3F450-0459-4CC4-A1B4-10E41B53F553}" destId="{F4879569-134D-4B36-80F9-BEB131340B0E}" srcOrd="0" destOrd="0" parTransId="{C55F1418-469B-4E4C-B022-53C32895486B}" sibTransId="{4C6ABEF2-2FCA-4F1A-9C9E-8ADF6DEB2887}"/>
    <dgm:cxn modelId="{DE7B6DD5-2459-634B-9892-940F139156DA}" type="presOf" srcId="{35AF9899-9133-4506-BCD9-0D1AB24E9E69}" destId="{E4E6EFD6-DA0A-244B-9DD7-FD17B27703EF}" srcOrd="0" destOrd="0" presId="urn:microsoft.com/office/officeart/2008/layout/LinedList"/>
    <dgm:cxn modelId="{F91ED7F2-B021-4403-998F-B36BB777DC75}" srcId="{A1D3F450-0459-4CC4-A1B4-10E41B53F553}" destId="{35AF9899-9133-4506-BCD9-0D1AB24E9E69}" srcOrd="1" destOrd="0" parTransId="{4D5E7CCA-447B-41D5-8B61-DEED89ED659C}" sibTransId="{86740BA7-5B3A-4ACB-A43E-E54350414A49}"/>
    <dgm:cxn modelId="{93DE07E3-D921-7B43-B066-6C9F1832EBD4}" type="presParOf" srcId="{EBDE4981-E361-EB48-AC0D-5C16CAAFDCFE}" destId="{789099D8-7E45-1740-A6B1-2E48537E914E}" srcOrd="0" destOrd="0" presId="urn:microsoft.com/office/officeart/2008/layout/LinedList"/>
    <dgm:cxn modelId="{67E095BE-EE27-9E41-9F51-926F5AE25E2F}" type="presParOf" srcId="{EBDE4981-E361-EB48-AC0D-5C16CAAFDCFE}" destId="{51B9B20E-CAE0-CA43-809E-1FC57DCD4226}" srcOrd="1" destOrd="0" presId="urn:microsoft.com/office/officeart/2008/layout/LinedList"/>
    <dgm:cxn modelId="{F9B79C18-35B9-8048-AF57-9ABDE2CF005B}" type="presParOf" srcId="{51B9B20E-CAE0-CA43-809E-1FC57DCD4226}" destId="{44704CE6-9227-8F4D-9726-BA1098F2B7CD}" srcOrd="0" destOrd="0" presId="urn:microsoft.com/office/officeart/2008/layout/LinedList"/>
    <dgm:cxn modelId="{19ED75D3-BD4D-ED45-827C-1813A0F02819}" type="presParOf" srcId="{51B9B20E-CAE0-CA43-809E-1FC57DCD4226}" destId="{261DA3B0-E851-7C41-97A6-C08351DB3FAB}" srcOrd="1" destOrd="0" presId="urn:microsoft.com/office/officeart/2008/layout/LinedList"/>
    <dgm:cxn modelId="{9B58F0D7-3215-E649-A783-67B129C18567}" type="presParOf" srcId="{EBDE4981-E361-EB48-AC0D-5C16CAAFDCFE}" destId="{05594434-3EF6-B747-B12F-0A19A28B6ACE}" srcOrd="2" destOrd="0" presId="urn:microsoft.com/office/officeart/2008/layout/LinedList"/>
    <dgm:cxn modelId="{1A8435B6-8503-B34F-9A7B-B35665A5999D}" type="presParOf" srcId="{EBDE4981-E361-EB48-AC0D-5C16CAAFDCFE}" destId="{ECB2B1A6-DD3C-8444-BF8A-0BB22B7CF05C}" srcOrd="3" destOrd="0" presId="urn:microsoft.com/office/officeart/2008/layout/LinedList"/>
    <dgm:cxn modelId="{4BAA7AE5-F7FB-FD48-8201-46664322EF17}" type="presParOf" srcId="{ECB2B1A6-DD3C-8444-BF8A-0BB22B7CF05C}" destId="{E4E6EFD6-DA0A-244B-9DD7-FD17B27703EF}" srcOrd="0" destOrd="0" presId="urn:microsoft.com/office/officeart/2008/layout/LinedList"/>
    <dgm:cxn modelId="{8C0A57D8-A5A1-1F4E-93D7-4E9B8507D9E6}" type="presParOf" srcId="{ECB2B1A6-DD3C-8444-BF8A-0BB22B7CF05C}" destId="{B2140890-3A1A-0142-A36E-0E78C873B2B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B169550-AF2C-41C6-BDA9-4713B3934920}" type="doc">
      <dgm:prSet loTypeId="urn:microsoft.com/office/officeart/2008/layout/LinedList" loCatId="list" qsTypeId="urn:microsoft.com/office/officeart/2005/8/quickstyle/simple5" qsCatId="simple" csTypeId="urn:microsoft.com/office/officeart/2005/8/colors/accent5_2" csCatId="accent5"/>
      <dgm:spPr/>
      <dgm:t>
        <a:bodyPr/>
        <a:lstStyle/>
        <a:p>
          <a:endParaRPr lang="en-US"/>
        </a:p>
      </dgm:t>
    </dgm:pt>
    <dgm:pt modelId="{CDC13BA9-4E35-4F46-9F86-B831055A175B}">
      <dgm:prSet/>
      <dgm:spPr/>
      <dgm:t>
        <a:bodyPr/>
        <a:lstStyle/>
        <a:p>
          <a:r>
            <a:rPr lang="pt-BR" b="1" dirty="0">
              <a:solidFill>
                <a:schemeClr val="accent1"/>
              </a:solidFill>
            </a:rPr>
            <a:t>Art. 2º </a:t>
          </a:r>
          <a:r>
            <a:rPr lang="pt-BR" dirty="0">
              <a:solidFill>
                <a:schemeClr val="accent1"/>
              </a:solidFill>
            </a:rPr>
            <a:t>Para que seu programa de integridade seja avaliado, a pessoa jurídica deverá apresentar: </a:t>
          </a:r>
          <a:endParaRPr lang="en-US" dirty="0">
            <a:solidFill>
              <a:schemeClr val="accent1"/>
            </a:solidFill>
          </a:endParaRPr>
        </a:p>
      </dgm:t>
    </dgm:pt>
    <dgm:pt modelId="{E2600363-31BD-41E8-BDB4-C79B6679A769}" type="parTrans" cxnId="{E10A0D23-D085-487D-8DA4-6DB8ADD6C96C}">
      <dgm:prSet/>
      <dgm:spPr/>
      <dgm:t>
        <a:bodyPr/>
        <a:lstStyle/>
        <a:p>
          <a:endParaRPr lang="en-US">
            <a:solidFill>
              <a:schemeClr val="accent1"/>
            </a:solidFill>
          </a:endParaRPr>
        </a:p>
      </dgm:t>
    </dgm:pt>
    <dgm:pt modelId="{FDB78EE9-43BA-4A1E-B109-D47F2862206D}" type="sibTrans" cxnId="{E10A0D23-D085-487D-8DA4-6DB8ADD6C96C}">
      <dgm:prSet/>
      <dgm:spPr/>
      <dgm:t>
        <a:bodyPr/>
        <a:lstStyle/>
        <a:p>
          <a:endParaRPr lang="en-US">
            <a:solidFill>
              <a:schemeClr val="accent1"/>
            </a:solidFill>
          </a:endParaRPr>
        </a:p>
      </dgm:t>
    </dgm:pt>
    <dgm:pt modelId="{71709356-639D-460F-AC69-94A1AFB6F274}">
      <dgm:prSet/>
      <dgm:spPr/>
      <dgm:t>
        <a:bodyPr/>
        <a:lstStyle/>
        <a:p>
          <a:r>
            <a:rPr lang="pt-BR">
              <a:solidFill>
                <a:schemeClr val="accent1"/>
              </a:solidFill>
            </a:rPr>
            <a:t>I - relatório de perfil; e </a:t>
          </a:r>
          <a:endParaRPr lang="en-US">
            <a:solidFill>
              <a:schemeClr val="accent1"/>
            </a:solidFill>
          </a:endParaRPr>
        </a:p>
      </dgm:t>
    </dgm:pt>
    <dgm:pt modelId="{9876FCDC-CC9F-4ADC-8CB5-EE93A9CAB9EF}" type="parTrans" cxnId="{0DF0D66F-EC23-4398-AF17-EF8926E81F6D}">
      <dgm:prSet/>
      <dgm:spPr/>
      <dgm:t>
        <a:bodyPr/>
        <a:lstStyle/>
        <a:p>
          <a:endParaRPr lang="en-US">
            <a:solidFill>
              <a:schemeClr val="accent1"/>
            </a:solidFill>
          </a:endParaRPr>
        </a:p>
      </dgm:t>
    </dgm:pt>
    <dgm:pt modelId="{111871FD-573F-4768-9890-279CF474F926}" type="sibTrans" cxnId="{0DF0D66F-EC23-4398-AF17-EF8926E81F6D}">
      <dgm:prSet/>
      <dgm:spPr/>
      <dgm:t>
        <a:bodyPr/>
        <a:lstStyle/>
        <a:p>
          <a:endParaRPr lang="en-US">
            <a:solidFill>
              <a:schemeClr val="accent1"/>
            </a:solidFill>
          </a:endParaRPr>
        </a:p>
      </dgm:t>
    </dgm:pt>
    <dgm:pt modelId="{EA857798-924A-447F-8CA3-475C9CE96939}">
      <dgm:prSet/>
      <dgm:spPr/>
      <dgm:t>
        <a:bodyPr/>
        <a:lstStyle/>
        <a:p>
          <a:r>
            <a:rPr lang="pt-BR">
              <a:solidFill>
                <a:schemeClr val="accent1"/>
              </a:solidFill>
            </a:rPr>
            <a:t>II - relatório de conformidade do programa. </a:t>
          </a:r>
          <a:endParaRPr lang="en-US">
            <a:solidFill>
              <a:schemeClr val="accent1"/>
            </a:solidFill>
          </a:endParaRPr>
        </a:p>
      </dgm:t>
    </dgm:pt>
    <dgm:pt modelId="{55BC3C1B-F069-4A5A-A490-7B90D72483C5}" type="parTrans" cxnId="{5080154F-909E-4522-A75E-81DDB5B21167}">
      <dgm:prSet/>
      <dgm:spPr/>
      <dgm:t>
        <a:bodyPr/>
        <a:lstStyle/>
        <a:p>
          <a:endParaRPr lang="en-US">
            <a:solidFill>
              <a:schemeClr val="accent1"/>
            </a:solidFill>
          </a:endParaRPr>
        </a:p>
      </dgm:t>
    </dgm:pt>
    <dgm:pt modelId="{B6324992-A1F0-4984-A77D-BD567BBE7A6E}" type="sibTrans" cxnId="{5080154F-909E-4522-A75E-81DDB5B21167}">
      <dgm:prSet/>
      <dgm:spPr/>
      <dgm:t>
        <a:bodyPr/>
        <a:lstStyle/>
        <a:p>
          <a:endParaRPr lang="en-US">
            <a:solidFill>
              <a:schemeClr val="accent1"/>
            </a:solidFill>
          </a:endParaRPr>
        </a:p>
      </dgm:t>
    </dgm:pt>
    <dgm:pt modelId="{A1DE969C-122B-5646-BB05-0ABADFCBB3AE}" type="pres">
      <dgm:prSet presAssocID="{2B169550-AF2C-41C6-BDA9-4713B3934920}" presName="vert0" presStyleCnt="0">
        <dgm:presLayoutVars>
          <dgm:dir/>
          <dgm:animOne val="branch"/>
          <dgm:animLvl val="lvl"/>
        </dgm:presLayoutVars>
      </dgm:prSet>
      <dgm:spPr/>
    </dgm:pt>
    <dgm:pt modelId="{50DA426C-E55F-EB47-A2C3-BBAEF0B9C4D7}" type="pres">
      <dgm:prSet presAssocID="{CDC13BA9-4E35-4F46-9F86-B831055A175B}" presName="thickLine" presStyleLbl="alignNode1" presStyleIdx="0" presStyleCnt="3"/>
      <dgm:spPr/>
    </dgm:pt>
    <dgm:pt modelId="{C7AE0681-81C8-B74F-AEEC-F4BFA99A1B33}" type="pres">
      <dgm:prSet presAssocID="{CDC13BA9-4E35-4F46-9F86-B831055A175B}" presName="horz1" presStyleCnt="0"/>
      <dgm:spPr/>
    </dgm:pt>
    <dgm:pt modelId="{5CB0D15C-15D6-1249-98D3-449337D6DF96}" type="pres">
      <dgm:prSet presAssocID="{CDC13BA9-4E35-4F46-9F86-B831055A175B}" presName="tx1" presStyleLbl="revTx" presStyleIdx="0" presStyleCnt="3"/>
      <dgm:spPr/>
    </dgm:pt>
    <dgm:pt modelId="{ECD469C9-54D1-504F-915C-85058DE732BC}" type="pres">
      <dgm:prSet presAssocID="{CDC13BA9-4E35-4F46-9F86-B831055A175B}" presName="vert1" presStyleCnt="0"/>
      <dgm:spPr/>
    </dgm:pt>
    <dgm:pt modelId="{053445B4-2A8C-BE4C-9522-33F66C39E1D6}" type="pres">
      <dgm:prSet presAssocID="{71709356-639D-460F-AC69-94A1AFB6F274}" presName="thickLine" presStyleLbl="alignNode1" presStyleIdx="1" presStyleCnt="3"/>
      <dgm:spPr/>
    </dgm:pt>
    <dgm:pt modelId="{2ECA4CEE-43C1-9240-900F-AF61E6C69022}" type="pres">
      <dgm:prSet presAssocID="{71709356-639D-460F-AC69-94A1AFB6F274}" presName="horz1" presStyleCnt="0"/>
      <dgm:spPr/>
    </dgm:pt>
    <dgm:pt modelId="{B18D2BC0-6CF7-E24C-A68F-A51DF3BE903E}" type="pres">
      <dgm:prSet presAssocID="{71709356-639D-460F-AC69-94A1AFB6F274}" presName="tx1" presStyleLbl="revTx" presStyleIdx="1" presStyleCnt="3"/>
      <dgm:spPr/>
    </dgm:pt>
    <dgm:pt modelId="{D8D9FA2C-BD43-6443-92D1-1C9FCA8D9972}" type="pres">
      <dgm:prSet presAssocID="{71709356-639D-460F-AC69-94A1AFB6F274}" presName="vert1" presStyleCnt="0"/>
      <dgm:spPr/>
    </dgm:pt>
    <dgm:pt modelId="{BA98B1F7-2B0C-024B-8DEC-975DA68DF749}" type="pres">
      <dgm:prSet presAssocID="{EA857798-924A-447F-8CA3-475C9CE96939}" presName="thickLine" presStyleLbl="alignNode1" presStyleIdx="2" presStyleCnt="3"/>
      <dgm:spPr/>
    </dgm:pt>
    <dgm:pt modelId="{A8EF2D80-FA1A-B249-A2E4-2F8946FC2B9B}" type="pres">
      <dgm:prSet presAssocID="{EA857798-924A-447F-8CA3-475C9CE96939}" presName="horz1" presStyleCnt="0"/>
      <dgm:spPr/>
    </dgm:pt>
    <dgm:pt modelId="{478FB433-1590-814B-BA0C-CC3710189DE7}" type="pres">
      <dgm:prSet presAssocID="{EA857798-924A-447F-8CA3-475C9CE96939}" presName="tx1" presStyleLbl="revTx" presStyleIdx="2" presStyleCnt="3"/>
      <dgm:spPr/>
    </dgm:pt>
    <dgm:pt modelId="{2C86EBF8-1A3F-AA4C-9B57-A2D0E8935197}" type="pres">
      <dgm:prSet presAssocID="{EA857798-924A-447F-8CA3-475C9CE96939}" presName="vert1" presStyleCnt="0"/>
      <dgm:spPr/>
    </dgm:pt>
  </dgm:ptLst>
  <dgm:cxnLst>
    <dgm:cxn modelId="{E10A0D23-D085-487D-8DA4-6DB8ADD6C96C}" srcId="{2B169550-AF2C-41C6-BDA9-4713B3934920}" destId="{CDC13BA9-4E35-4F46-9F86-B831055A175B}" srcOrd="0" destOrd="0" parTransId="{E2600363-31BD-41E8-BDB4-C79B6679A769}" sibTransId="{FDB78EE9-43BA-4A1E-B109-D47F2862206D}"/>
    <dgm:cxn modelId="{6974A136-3DE1-3F4F-887A-5CF80CC7FE0B}" type="presOf" srcId="{CDC13BA9-4E35-4F46-9F86-B831055A175B}" destId="{5CB0D15C-15D6-1249-98D3-449337D6DF96}" srcOrd="0" destOrd="0" presId="urn:microsoft.com/office/officeart/2008/layout/LinedList"/>
    <dgm:cxn modelId="{E9228B37-92FD-CB49-BF33-B53AE2F1601C}" type="presOf" srcId="{2B169550-AF2C-41C6-BDA9-4713B3934920}" destId="{A1DE969C-122B-5646-BB05-0ABADFCBB3AE}" srcOrd="0" destOrd="0" presId="urn:microsoft.com/office/officeart/2008/layout/LinedList"/>
    <dgm:cxn modelId="{5080154F-909E-4522-A75E-81DDB5B21167}" srcId="{2B169550-AF2C-41C6-BDA9-4713B3934920}" destId="{EA857798-924A-447F-8CA3-475C9CE96939}" srcOrd="2" destOrd="0" parTransId="{55BC3C1B-F069-4A5A-A490-7B90D72483C5}" sibTransId="{B6324992-A1F0-4984-A77D-BD567BBE7A6E}"/>
    <dgm:cxn modelId="{0DF0D66F-EC23-4398-AF17-EF8926E81F6D}" srcId="{2B169550-AF2C-41C6-BDA9-4713B3934920}" destId="{71709356-639D-460F-AC69-94A1AFB6F274}" srcOrd="1" destOrd="0" parTransId="{9876FCDC-CC9F-4ADC-8CB5-EE93A9CAB9EF}" sibTransId="{111871FD-573F-4768-9890-279CF474F926}"/>
    <dgm:cxn modelId="{27648BD0-E4EE-264B-9308-0015469C2C5C}" type="presOf" srcId="{EA857798-924A-447F-8CA3-475C9CE96939}" destId="{478FB433-1590-814B-BA0C-CC3710189DE7}" srcOrd="0" destOrd="0" presId="urn:microsoft.com/office/officeart/2008/layout/LinedList"/>
    <dgm:cxn modelId="{58CE54E6-BFC8-6441-94D4-81D4C6DBB6DB}" type="presOf" srcId="{71709356-639D-460F-AC69-94A1AFB6F274}" destId="{B18D2BC0-6CF7-E24C-A68F-A51DF3BE903E}" srcOrd="0" destOrd="0" presId="urn:microsoft.com/office/officeart/2008/layout/LinedList"/>
    <dgm:cxn modelId="{C2002B5D-522F-5A4A-96C7-1ED68EE9F841}" type="presParOf" srcId="{A1DE969C-122B-5646-BB05-0ABADFCBB3AE}" destId="{50DA426C-E55F-EB47-A2C3-BBAEF0B9C4D7}" srcOrd="0" destOrd="0" presId="urn:microsoft.com/office/officeart/2008/layout/LinedList"/>
    <dgm:cxn modelId="{607C4C04-0750-4F43-B8DF-93BB1AE6B1E6}" type="presParOf" srcId="{A1DE969C-122B-5646-BB05-0ABADFCBB3AE}" destId="{C7AE0681-81C8-B74F-AEEC-F4BFA99A1B33}" srcOrd="1" destOrd="0" presId="urn:microsoft.com/office/officeart/2008/layout/LinedList"/>
    <dgm:cxn modelId="{C7EC6104-C777-A74E-A4F9-65965D527CF8}" type="presParOf" srcId="{C7AE0681-81C8-B74F-AEEC-F4BFA99A1B33}" destId="{5CB0D15C-15D6-1249-98D3-449337D6DF96}" srcOrd="0" destOrd="0" presId="urn:microsoft.com/office/officeart/2008/layout/LinedList"/>
    <dgm:cxn modelId="{ECD4ED2A-54D0-E741-ADE9-420FE3DD475D}" type="presParOf" srcId="{C7AE0681-81C8-B74F-AEEC-F4BFA99A1B33}" destId="{ECD469C9-54D1-504F-915C-85058DE732BC}" srcOrd="1" destOrd="0" presId="urn:microsoft.com/office/officeart/2008/layout/LinedList"/>
    <dgm:cxn modelId="{C5947BC5-AE28-EE4D-A969-E740E4BC3160}" type="presParOf" srcId="{A1DE969C-122B-5646-BB05-0ABADFCBB3AE}" destId="{053445B4-2A8C-BE4C-9522-33F66C39E1D6}" srcOrd="2" destOrd="0" presId="urn:microsoft.com/office/officeart/2008/layout/LinedList"/>
    <dgm:cxn modelId="{5CBC026A-116A-1F43-802E-81239097D64E}" type="presParOf" srcId="{A1DE969C-122B-5646-BB05-0ABADFCBB3AE}" destId="{2ECA4CEE-43C1-9240-900F-AF61E6C69022}" srcOrd="3" destOrd="0" presId="urn:microsoft.com/office/officeart/2008/layout/LinedList"/>
    <dgm:cxn modelId="{97869791-C9EA-DF46-8EA8-D33827C3C563}" type="presParOf" srcId="{2ECA4CEE-43C1-9240-900F-AF61E6C69022}" destId="{B18D2BC0-6CF7-E24C-A68F-A51DF3BE903E}" srcOrd="0" destOrd="0" presId="urn:microsoft.com/office/officeart/2008/layout/LinedList"/>
    <dgm:cxn modelId="{0F2ECCB6-2D8E-B742-BEB7-37C93DFEC43C}" type="presParOf" srcId="{2ECA4CEE-43C1-9240-900F-AF61E6C69022}" destId="{D8D9FA2C-BD43-6443-92D1-1C9FCA8D9972}" srcOrd="1" destOrd="0" presId="urn:microsoft.com/office/officeart/2008/layout/LinedList"/>
    <dgm:cxn modelId="{C31C883B-DB25-A046-91C9-ADD8BE3050A2}" type="presParOf" srcId="{A1DE969C-122B-5646-BB05-0ABADFCBB3AE}" destId="{BA98B1F7-2B0C-024B-8DEC-975DA68DF749}" srcOrd="4" destOrd="0" presId="urn:microsoft.com/office/officeart/2008/layout/LinedList"/>
    <dgm:cxn modelId="{CC6AA771-0A8A-154B-97B5-FD1C00C49EED}" type="presParOf" srcId="{A1DE969C-122B-5646-BB05-0ABADFCBB3AE}" destId="{A8EF2D80-FA1A-B249-A2E4-2F8946FC2B9B}" srcOrd="5" destOrd="0" presId="urn:microsoft.com/office/officeart/2008/layout/LinedList"/>
    <dgm:cxn modelId="{D148617B-684A-9B4A-87C3-AB0C4B792B0A}" type="presParOf" srcId="{A8EF2D80-FA1A-B249-A2E4-2F8946FC2B9B}" destId="{478FB433-1590-814B-BA0C-CC3710189DE7}" srcOrd="0" destOrd="0" presId="urn:microsoft.com/office/officeart/2008/layout/LinedList"/>
    <dgm:cxn modelId="{D6778112-D0EA-4C40-A155-D13DA17D2809}" type="presParOf" srcId="{A8EF2D80-FA1A-B249-A2E4-2F8946FC2B9B}" destId="{2C86EBF8-1A3F-AA4C-9B57-A2D0E893519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56A0179-F4FC-4782-97C0-EEB25D3A7D41}" type="doc">
      <dgm:prSet loTypeId="urn:microsoft.com/office/officeart/2008/layout/LinedList" loCatId="list" qsTypeId="urn:microsoft.com/office/officeart/2005/8/quickstyle/simple2" qsCatId="simple" csTypeId="urn:microsoft.com/office/officeart/2005/8/colors/accent2_2" csCatId="accent2" phldr="1"/>
      <dgm:spPr/>
      <dgm:t>
        <a:bodyPr/>
        <a:lstStyle/>
        <a:p>
          <a:endParaRPr lang="en-US"/>
        </a:p>
      </dgm:t>
    </dgm:pt>
    <dgm:pt modelId="{B13F9687-23CD-4E68-AB7D-6CC6BD4B108B}">
      <dgm:prSet/>
      <dgm:spPr/>
      <dgm:t>
        <a:bodyPr/>
        <a:lstStyle/>
        <a:p>
          <a:pPr algn="ctr"/>
          <a:r>
            <a:rPr lang="pt-BR" dirty="0"/>
            <a:t>PORTARIA 2278 CGU/AGU 2016</a:t>
          </a:r>
          <a:endParaRPr lang="en-US" dirty="0"/>
        </a:p>
      </dgm:t>
    </dgm:pt>
    <dgm:pt modelId="{55936288-6211-49EB-8F5A-DA27E16E5775}" type="parTrans" cxnId="{E409A087-B9E4-4DEE-95A1-4B46A45B1D03}">
      <dgm:prSet/>
      <dgm:spPr/>
      <dgm:t>
        <a:bodyPr/>
        <a:lstStyle/>
        <a:p>
          <a:pPr algn="ctr"/>
          <a:endParaRPr lang="en-US" sz="2400"/>
        </a:p>
      </dgm:t>
    </dgm:pt>
    <dgm:pt modelId="{00F532B1-A3CD-4A7E-9807-A4F52112BDD7}" type="sibTrans" cxnId="{E409A087-B9E4-4DEE-95A1-4B46A45B1D03}">
      <dgm:prSet/>
      <dgm:spPr/>
      <dgm:t>
        <a:bodyPr/>
        <a:lstStyle/>
        <a:p>
          <a:pPr algn="ctr"/>
          <a:endParaRPr lang="en-US"/>
        </a:p>
      </dgm:t>
    </dgm:pt>
    <dgm:pt modelId="{E08F9644-939E-214E-9304-BE8AFFEA8C54}" type="pres">
      <dgm:prSet presAssocID="{B56A0179-F4FC-4782-97C0-EEB25D3A7D41}" presName="vert0" presStyleCnt="0">
        <dgm:presLayoutVars>
          <dgm:dir/>
          <dgm:animOne val="branch"/>
          <dgm:animLvl val="lvl"/>
        </dgm:presLayoutVars>
      </dgm:prSet>
      <dgm:spPr/>
    </dgm:pt>
    <dgm:pt modelId="{31F9FE35-818F-2542-9208-FEB1DC10A33D}" type="pres">
      <dgm:prSet presAssocID="{B13F9687-23CD-4E68-AB7D-6CC6BD4B108B}" presName="thickLine" presStyleLbl="alignNode1" presStyleIdx="0" presStyleCnt="1"/>
      <dgm:spPr/>
    </dgm:pt>
    <dgm:pt modelId="{FC57231D-1E40-6944-82EA-1009AD3B88E1}" type="pres">
      <dgm:prSet presAssocID="{B13F9687-23CD-4E68-AB7D-6CC6BD4B108B}" presName="horz1" presStyleCnt="0"/>
      <dgm:spPr/>
    </dgm:pt>
    <dgm:pt modelId="{0CB2C784-8DC6-4641-A49C-16468E3A2DEF}" type="pres">
      <dgm:prSet presAssocID="{B13F9687-23CD-4E68-AB7D-6CC6BD4B108B}" presName="tx1" presStyleLbl="revTx" presStyleIdx="0" presStyleCnt="1"/>
      <dgm:spPr/>
    </dgm:pt>
    <dgm:pt modelId="{12CAC81E-10CC-494B-8ED0-A4751560873C}" type="pres">
      <dgm:prSet presAssocID="{B13F9687-23CD-4E68-AB7D-6CC6BD4B108B}" presName="vert1" presStyleCnt="0"/>
      <dgm:spPr/>
    </dgm:pt>
  </dgm:ptLst>
  <dgm:cxnLst>
    <dgm:cxn modelId="{8083F934-B389-8048-B558-727E4D164BD6}" type="presOf" srcId="{B13F9687-23CD-4E68-AB7D-6CC6BD4B108B}" destId="{0CB2C784-8DC6-4641-A49C-16468E3A2DEF}" srcOrd="0" destOrd="0" presId="urn:microsoft.com/office/officeart/2008/layout/LinedList"/>
    <dgm:cxn modelId="{AA78E74F-472F-D449-8172-6C686E7DFA92}" type="presOf" srcId="{B56A0179-F4FC-4782-97C0-EEB25D3A7D41}" destId="{E08F9644-939E-214E-9304-BE8AFFEA8C54}" srcOrd="0" destOrd="0" presId="urn:microsoft.com/office/officeart/2008/layout/LinedList"/>
    <dgm:cxn modelId="{E409A087-B9E4-4DEE-95A1-4B46A45B1D03}" srcId="{B56A0179-F4FC-4782-97C0-EEB25D3A7D41}" destId="{B13F9687-23CD-4E68-AB7D-6CC6BD4B108B}" srcOrd="0" destOrd="0" parTransId="{55936288-6211-49EB-8F5A-DA27E16E5775}" sibTransId="{00F532B1-A3CD-4A7E-9807-A4F52112BDD7}"/>
    <dgm:cxn modelId="{3935ACAA-4186-B34F-9509-00AFFECDE205}" type="presParOf" srcId="{E08F9644-939E-214E-9304-BE8AFFEA8C54}" destId="{31F9FE35-818F-2542-9208-FEB1DC10A33D}" srcOrd="0" destOrd="0" presId="urn:microsoft.com/office/officeart/2008/layout/LinedList"/>
    <dgm:cxn modelId="{FCB27033-031C-7D4E-954C-7FBB800F2512}" type="presParOf" srcId="{E08F9644-939E-214E-9304-BE8AFFEA8C54}" destId="{FC57231D-1E40-6944-82EA-1009AD3B88E1}" srcOrd="1" destOrd="0" presId="urn:microsoft.com/office/officeart/2008/layout/LinedList"/>
    <dgm:cxn modelId="{19E0AAAC-F1A7-C041-874F-3434A18131ED}" type="presParOf" srcId="{FC57231D-1E40-6944-82EA-1009AD3B88E1}" destId="{0CB2C784-8DC6-4641-A49C-16468E3A2DEF}" srcOrd="0" destOrd="0" presId="urn:microsoft.com/office/officeart/2008/layout/LinedList"/>
    <dgm:cxn modelId="{1CF30112-F1A8-5040-9561-AEB6B0A947BA}" type="presParOf" srcId="{FC57231D-1E40-6944-82EA-1009AD3B88E1}" destId="{12CAC81E-10CC-494B-8ED0-A4751560873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14277E-B745-4B26-9CB1-4F8E0B11B0C2}" type="doc">
      <dgm:prSet loTypeId="urn:microsoft.com/office/officeart/2008/layout/VerticalCurvedList" loCatId="list" qsTypeId="urn:microsoft.com/office/officeart/2005/8/quickstyle/simple5" qsCatId="simple" csTypeId="urn:microsoft.com/office/officeart/2005/8/colors/accent0_3" csCatId="mainScheme" phldr="1"/>
      <dgm:spPr/>
      <dgm:t>
        <a:bodyPr/>
        <a:lstStyle/>
        <a:p>
          <a:endParaRPr lang="pt-BR"/>
        </a:p>
      </dgm:t>
    </dgm:pt>
    <dgm:pt modelId="{C81CD0CB-AE84-46B6-9FED-B46031C01BB5}">
      <dgm:prSet phldrT="[Texto]" custT="1"/>
      <dgm:spPr>
        <a:xfrm>
          <a:off x="504586" y="343230"/>
          <a:ext cx="6275281" cy="686818"/>
        </a:xfrm>
        <a:prstGeom prst="rect">
          <a:avLst/>
        </a:prstGeom>
        <a:gradFill rotWithShape="0">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pt-BR" sz="3000" b="1" dirty="0">
              <a:solidFill>
                <a:sysClr val="window" lastClr="FFFFFF"/>
              </a:solidFill>
              <a:latin typeface="Calibri"/>
              <a:ea typeface="+mn-ea"/>
              <a:cs typeface="Arial"/>
            </a:rPr>
            <a:t>Procedimento Administrativo</a:t>
          </a:r>
        </a:p>
      </dgm:t>
    </dgm:pt>
    <dgm:pt modelId="{C8B35AEC-F841-439A-ABDA-A827FCD7DD83}" type="parTrans" cxnId="{9921E7F6-6A12-461C-8369-19FE6A19F213}">
      <dgm:prSet/>
      <dgm:spPr/>
      <dgm:t>
        <a:bodyPr/>
        <a:lstStyle/>
        <a:p>
          <a:endParaRPr lang="pt-BR"/>
        </a:p>
      </dgm:t>
    </dgm:pt>
    <dgm:pt modelId="{2BD30415-DFED-4077-93C9-409255217CBB}" type="sibTrans" cxnId="{9921E7F6-6A12-461C-8369-19FE6A19F213}">
      <dgm:prSet/>
      <dgm:spPr>
        <a:xfrm>
          <a:off x="-5047449" y="-773293"/>
          <a:ext cx="6011082" cy="6011082"/>
        </a:xfrm>
        <a:prstGeom prst="blockArc">
          <a:avLst>
            <a:gd name="adj1" fmla="val 18900000"/>
            <a:gd name="adj2" fmla="val 2700000"/>
            <a:gd name="adj3" fmla="val 359"/>
          </a:avLst>
        </a:prstGeom>
        <a:noFill/>
        <a:ln w="25400" cap="flat" cmpd="sng" algn="ctr">
          <a:solidFill>
            <a:srgbClr val="1F497D">
              <a:shade val="60000"/>
              <a:hueOff val="0"/>
              <a:satOff val="0"/>
              <a:lumOff val="0"/>
              <a:alphaOff val="0"/>
            </a:srgbClr>
          </a:solidFill>
          <a:prstDash val="solid"/>
        </a:ln>
        <a:effectLst/>
      </dgm:spPr>
      <dgm:t>
        <a:bodyPr/>
        <a:lstStyle/>
        <a:p>
          <a:endParaRPr lang="pt-BR"/>
        </a:p>
      </dgm:t>
    </dgm:pt>
    <dgm:pt modelId="{596108E4-F404-4FD6-BC93-9E804CDB4CD4}">
      <dgm:prSet phldrT="[Texto]" custT="1"/>
      <dgm:spPr>
        <a:xfrm>
          <a:off x="898354" y="1373636"/>
          <a:ext cx="5881513" cy="686818"/>
        </a:xfrm>
        <a:prstGeom prst="rect">
          <a:avLst/>
        </a:prstGeom>
        <a:gradFill rotWithShape="0">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pt-BR" sz="3000" b="1" dirty="0">
              <a:solidFill>
                <a:sysClr val="window" lastClr="FFFFFF"/>
              </a:solidFill>
              <a:latin typeface="Calibri"/>
              <a:ea typeface="+mn-ea"/>
              <a:cs typeface="Arial"/>
            </a:rPr>
            <a:t>Variedade de Sanções</a:t>
          </a:r>
        </a:p>
      </dgm:t>
    </dgm:pt>
    <dgm:pt modelId="{A9F7AFD6-5B0C-4694-8227-67468BA30A5A}" type="parTrans" cxnId="{5EBF6E1E-F49A-4BB4-89E4-D85F4BB80B50}">
      <dgm:prSet/>
      <dgm:spPr/>
      <dgm:t>
        <a:bodyPr/>
        <a:lstStyle/>
        <a:p>
          <a:endParaRPr lang="pt-BR"/>
        </a:p>
      </dgm:t>
    </dgm:pt>
    <dgm:pt modelId="{8EDF441D-E851-46A1-8F84-71EC1E503ED2}" type="sibTrans" cxnId="{5EBF6E1E-F49A-4BB4-89E4-D85F4BB80B50}">
      <dgm:prSet/>
      <dgm:spPr/>
      <dgm:t>
        <a:bodyPr/>
        <a:lstStyle/>
        <a:p>
          <a:endParaRPr lang="pt-BR"/>
        </a:p>
      </dgm:t>
    </dgm:pt>
    <dgm:pt modelId="{B8F1474E-7D2D-4070-BF09-6FE8B67799F4}">
      <dgm:prSet phldrT="[Texto]" custT="1"/>
      <dgm:spPr>
        <a:xfrm>
          <a:off x="898354" y="2404041"/>
          <a:ext cx="5881513" cy="686818"/>
        </a:xfrm>
        <a:prstGeom prst="rect">
          <a:avLst/>
        </a:prstGeom>
        <a:gradFill rotWithShape="0">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pt-BR" sz="3000" b="1" dirty="0">
              <a:solidFill>
                <a:sysClr val="window" lastClr="FFFFFF"/>
              </a:solidFill>
              <a:latin typeface="Calibri"/>
              <a:ea typeface="+mn-ea"/>
              <a:cs typeface="Arial"/>
            </a:rPr>
            <a:t>Tipificação dos Atos Ilícitos</a:t>
          </a:r>
        </a:p>
      </dgm:t>
    </dgm:pt>
    <dgm:pt modelId="{85E8F8E8-0A69-4C82-A012-761EA67B476C}" type="parTrans" cxnId="{7B931FF7-8613-48EA-8605-DE88155DC7E4}">
      <dgm:prSet/>
      <dgm:spPr/>
      <dgm:t>
        <a:bodyPr/>
        <a:lstStyle/>
        <a:p>
          <a:endParaRPr lang="pt-BR"/>
        </a:p>
      </dgm:t>
    </dgm:pt>
    <dgm:pt modelId="{F170139B-04EE-4634-A676-B3A0DCC0C3AF}" type="sibTrans" cxnId="{7B931FF7-8613-48EA-8605-DE88155DC7E4}">
      <dgm:prSet/>
      <dgm:spPr/>
      <dgm:t>
        <a:bodyPr/>
        <a:lstStyle/>
        <a:p>
          <a:endParaRPr lang="pt-BR"/>
        </a:p>
      </dgm:t>
    </dgm:pt>
    <dgm:pt modelId="{9DAB5CF3-FA28-4553-A02E-8DF5DCDCA65F}">
      <dgm:prSet phldrT="[Texto]" custT="1"/>
      <dgm:spPr>
        <a:xfrm>
          <a:off x="504586" y="3434447"/>
          <a:ext cx="6275281" cy="686818"/>
        </a:xfrm>
        <a:prstGeom prst="rect">
          <a:avLst/>
        </a:prstGeom>
        <a:gradFill rotWithShape="0">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pt-BR" sz="3000" b="1" dirty="0">
              <a:solidFill>
                <a:sysClr val="window" lastClr="FFFFFF"/>
              </a:solidFill>
              <a:latin typeface="Calibri"/>
              <a:ea typeface="+mn-ea"/>
              <a:cs typeface="Arial"/>
            </a:rPr>
            <a:t>Critérios de Dosimetria</a:t>
          </a:r>
        </a:p>
      </dgm:t>
    </dgm:pt>
    <dgm:pt modelId="{4E2785B1-021A-41CD-A671-15F9C415B70C}" type="parTrans" cxnId="{3C51A276-3D17-415F-BCAF-DAB549D7B827}">
      <dgm:prSet/>
      <dgm:spPr/>
      <dgm:t>
        <a:bodyPr/>
        <a:lstStyle/>
        <a:p>
          <a:endParaRPr lang="pt-BR"/>
        </a:p>
      </dgm:t>
    </dgm:pt>
    <dgm:pt modelId="{2E7AEEE9-33ED-4886-B729-C03C18A82B09}" type="sibTrans" cxnId="{3C51A276-3D17-415F-BCAF-DAB549D7B827}">
      <dgm:prSet/>
      <dgm:spPr/>
      <dgm:t>
        <a:bodyPr/>
        <a:lstStyle/>
        <a:p>
          <a:endParaRPr lang="pt-BR"/>
        </a:p>
      </dgm:t>
    </dgm:pt>
    <dgm:pt modelId="{A17A55D7-7867-422B-97B4-CDD2ECAED02F}" type="pres">
      <dgm:prSet presAssocID="{6614277E-B745-4B26-9CB1-4F8E0B11B0C2}" presName="Name0" presStyleCnt="0">
        <dgm:presLayoutVars>
          <dgm:chMax val="7"/>
          <dgm:chPref val="7"/>
          <dgm:dir/>
        </dgm:presLayoutVars>
      </dgm:prSet>
      <dgm:spPr/>
    </dgm:pt>
    <dgm:pt modelId="{7685772A-306E-4AD1-9BDE-599B5C97D814}" type="pres">
      <dgm:prSet presAssocID="{6614277E-B745-4B26-9CB1-4F8E0B11B0C2}" presName="Name1" presStyleCnt="0"/>
      <dgm:spPr/>
    </dgm:pt>
    <dgm:pt modelId="{6BC1E064-1E1E-4AAA-A81E-37D55B3BFDF3}" type="pres">
      <dgm:prSet presAssocID="{6614277E-B745-4B26-9CB1-4F8E0B11B0C2}" presName="cycle" presStyleCnt="0"/>
      <dgm:spPr/>
    </dgm:pt>
    <dgm:pt modelId="{B6BCA3EC-BB8D-4CA7-B0BF-5BB112054027}" type="pres">
      <dgm:prSet presAssocID="{6614277E-B745-4B26-9CB1-4F8E0B11B0C2}" presName="srcNode" presStyleLbl="node1" presStyleIdx="0" presStyleCnt="4"/>
      <dgm:spPr/>
    </dgm:pt>
    <dgm:pt modelId="{A8340753-BF6E-42DF-BF5F-9BB883B2FE49}" type="pres">
      <dgm:prSet presAssocID="{6614277E-B745-4B26-9CB1-4F8E0B11B0C2}" presName="conn" presStyleLbl="parChTrans1D2" presStyleIdx="0" presStyleCnt="1"/>
      <dgm:spPr>
        <a:prstGeom prst="blockArc">
          <a:avLst>
            <a:gd name="adj1" fmla="val 18900000"/>
            <a:gd name="adj2" fmla="val 2700000"/>
            <a:gd name="adj3" fmla="val 359"/>
          </a:avLst>
        </a:prstGeom>
      </dgm:spPr>
    </dgm:pt>
    <dgm:pt modelId="{8AC83646-E1E0-464E-A9CF-9E80F72564FD}" type="pres">
      <dgm:prSet presAssocID="{6614277E-B745-4B26-9CB1-4F8E0B11B0C2}" presName="extraNode" presStyleLbl="node1" presStyleIdx="0" presStyleCnt="4"/>
      <dgm:spPr/>
    </dgm:pt>
    <dgm:pt modelId="{0C1216A9-144A-437B-BFD2-A19EEB82C1AE}" type="pres">
      <dgm:prSet presAssocID="{6614277E-B745-4B26-9CB1-4F8E0B11B0C2}" presName="dstNode" presStyleLbl="node1" presStyleIdx="0" presStyleCnt="4"/>
      <dgm:spPr/>
    </dgm:pt>
    <dgm:pt modelId="{02157F34-BF2E-4545-A48F-9B4270431163}" type="pres">
      <dgm:prSet presAssocID="{C81CD0CB-AE84-46B6-9FED-B46031C01BB5}" presName="text_1" presStyleLbl="node1" presStyleIdx="0" presStyleCnt="4">
        <dgm:presLayoutVars>
          <dgm:bulletEnabled val="1"/>
        </dgm:presLayoutVars>
      </dgm:prSet>
      <dgm:spPr>
        <a:prstGeom prst="rect">
          <a:avLst/>
        </a:prstGeom>
      </dgm:spPr>
    </dgm:pt>
    <dgm:pt modelId="{84C2C1A9-7643-4E17-9859-309384302A9A}" type="pres">
      <dgm:prSet presAssocID="{C81CD0CB-AE84-46B6-9FED-B46031C01BB5}" presName="accent_1" presStyleCnt="0"/>
      <dgm:spPr/>
    </dgm:pt>
    <dgm:pt modelId="{6A8BE0FA-D9BA-4891-9A97-DC5421BFACA8}" type="pres">
      <dgm:prSet presAssocID="{C81CD0CB-AE84-46B6-9FED-B46031C01BB5}" presName="accentRepeatNode" presStyleLbl="solidFgAcc1" presStyleIdx="0" presStyleCnt="4"/>
      <dgm:spPr>
        <a:xfrm>
          <a:off x="75324" y="257378"/>
          <a:ext cx="858522" cy="858522"/>
        </a:xfrm>
        <a:prstGeom prst="ellipse">
          <a:avLst/>
        </a:prstGeom>
        <a:solidFill>
          <a:srgbClr val="EEECE1">
            <a:hueOff val="0"/>
            <a:satOff val="0"/>
            <a:lumOff val="0"/>
            <a:alphaOff val="0"/>
          </a:srgbClr>
        </a:soli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dgm:spPr>
    </dgm:pt>
    <dgm:pt modelId="{1606FCEE-A09B-4796-80E9-95A02AE91DEA}" type="pres">
      <dgm:prSet presAssocID="{596108E4-F404-4FD6-BC93-9E804CDB4CD4}" presName="text_2" presStyleLbl="node1" presStyleIdx="1" presStyleCnt="4">
        <dgm:presLayoutVars>
          <dgm:bulletEnabled val="1"/>
        </dgm:presLayoutVars>
      </dgm:prSet>
      <dgm:spPr>
        <a:prstGeom prst="rect">
          <a:avLst/>
        </a:prstGeom>
      </dgm:spPr>
    </dgm:pt>
    <dgm:pt modelId="{66D4CC68-73A9-4971-A1BF-AC66A87BFCEB}" type="pres">
      <dgm:prSet presAssocID="{596108E4-F404-4FD6-BC93-9E804CDB4CD4}" presName="accent_2" presStyleCnt="0"/>
      <dgm:spPr/>
    </dgm:pt>
    <dgm:pt modelId="{A87C3D84-6099-4CA2-B5AC-8EC8B58EFB09}" type="pres">
      <dgm:prSet presAssocID="{596108E4-F404-4FD6-BC93-9E804CDB4CD4}" presName="accentRepeatNode" presStyleLbl="solidFgAcc1" presStyleIdx="1" presStyleCnt="4"/>
      <dgm:spPr>
        <a:xfrm>
          <a:off x="469093" y="1287783"/>
          <a:ext cx="858522" cy="858522"/>
        </a:xfrm>
        <a:prstGeom prst="ellipse">
          <a:avLst/>
        </a:prstGeom>
        <a:solidFill>
          <a:srgbClr val="EEECE1">
            <a:hueOff val="0"/>
            <a:satOff val="0"/>
            <a:lumOff val="0"/>
            <a:alphaOff val="0"/>
          </a:srgbClr>
        </a:soli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dgm:spPr>
    </dgm:pt>
    <dgm:pt modelId="{774FB993-C972-4CDB-A4A6-A9DE93269593}" type="pres">
      <dgm:prSet presAssocID="{B8F1474E-7D2D-4070-BF09-6FE8B67799F4}" presName="text_3" presStyleLbl="node1" presStyleIdx="2" presStyleCnt="4">
        <dgm:presLayoutVars>
          <dgm:bulletEnabled val="1"/>
        </dgm:presLayoutVars>
      </dgm:prSet>
      <dgm:spPr>
        <a:prstGeom prst="rect">
          <a:avLst/>
        </a:prstGeom>
      </dgm:spPr>
    </dgm:pt>
    <dgm:pt modelId="{AEC2C0BD-760F-4A99-A3F5-63E3CA764CF6}" type="pres">
      <dgm:prSet presAssocID="{B8F1474E-7D2D-4070-BF09-6FE8B67799F4}" presName="accent_3" presStyleCnt="0"/>
      <dgm:spPr/>
    </dgm:pt>
    <dgm:pt modelId="{821B371B-7FB8-476B-8B92-5BA5E71D871F}" type="pres">
      <dgm:prSet presAssocID="{B8F1474E-7D2D-4070-BF09-6FE8B67799F4}" presName="accentRepeatNode" presStyleLbl="solidFgAcc1" presStyleIdx="2" presStyleCnt="4"/>
      <dgm:spPr>
        <a:xfrm>
          <a:off x="469093" y="2318189"/>
          <a:ext cx="858522" cy="858522"/>
        </a:xfrm>
        <a:prstGeom prst="ellipse">
          <a:avLst/>
        </a:prstGeom>
        <a:solidFill>
          <a:srgbClr val="EEECE1">
            <a:hueOff val="0"/>
            <a:satOff val="0"/>
            <a:lumOff val="0"/>
            <a:alphaOff val="0"/>
          </a:srgbClr>
        </a:soli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dgm:spPr>
    </dgm:pt>
    <dgm:pt modelId="{5999A578-C04C-4FA9-AD5C-AAB9978212C8}" type="pres">
      <dgm:prSet presAssocID="{9DAB5CF3-FA28-4553-A02E-8DF5DCDCA65F}" presName="text_4" presStyleLbl="node1" presStyleIdx="3" presStyleCnt="4">
        <dgm:presLayoutVars>
          <dgm:bulletEnabled val="1"/>
        </dgm:presLayoutVars>
      </dgm:prSet>
      <dgm:spPr>
        <a:prstGeom prst="rect">
          <a:avLst/>
        </a:prstGeom>
      </dgm:spPr>
    </dgm:pt>
    <dgm:pt modelId="{DEB9DB7F-F6B2-4FDE-B33E-CB963D4F6619}" type="pres">
      <dgm:prSet presAssocID="{9DAB5CF3-FA28-4553-A02E-8DF5DCDCA65F}" presName="accent_4" presStyleCnt="0"/>
      <dgm:spPr/>
    </dgm:pt>
    <dgm:pt modelId="{335CF424-A670-4355-8FF1-3DD5DC68D00B}" type="pres">
      <dgm:prSet presAssocID="{9DAB5CF3-FA28-4553-A02E-8DF5DCDCA65F}" presName="accentRepeatNode" presStyleLbl="solidFgAcc1" presStyleIdx="3" presStyleCnt="4"/>
      <dgm:spPr>
        <a:xfrm>
          <a:off x="75324" y="3348595"/>
          <a:ext cx="858522" cy="858522"/>
        </a:xfrm>
        <a:prstGeom prst="ellipse">
          <a:avLst/>
        </a:prstGeom>
        <a:solidFill>
          <a:srgbClr val="EEECE1">
            <a:hueOff val="0"/>
            <a:satOff val="0"/>
            <a:lumOff val="0"/>
            <a:alphaOff val="0"/>
          </a:srgbClr>
        </a:soli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dgm:spPr>
    </dgm:pt>
  </dgm:ptLst>
  <dgm:cxnLst>
    <dgm:cxn modelId="{5EBF6E1E-F49A-4BB4-89E4-D85F4BB80B50}" srcId="{6614277E-B745-4B26-9CB1-4F8E0B11B0C2}" destId="{596108E4-F404-4FD6-BC93-9E804CDB4CD4}" srcOrd="1" destOrd="0" parTransId="{A9F7AFD6-5B0C-4694-8227-67468BA30A5A}" sibTransId="{8EDF441D-E851-46A1-8F84-71EC1E503ED2}"/>
    <dgm:cxn modelId="{A67D9D39-0D34-4DD3-AAF9-FB6720E09DC9}" type="presOf" srcId="{9DAB5CF3-FA28-4553-A02E-8DF5DCDCA65F}" destId="{5999A578-C04C-4FA9-AD5C-AAB9978212C8}" srcOrd="0" destOrd="0" presId="urn:microsoft.com/office/officeart/2008/layout/VerticalCurvedList"/>
    <dgm:cxn modelId="{45B8383A-30E6-4961-BF68-730D251B4CC5}" type="presOf" srcId="{C81CD0CB-AE84-46B6-9FED-B46031C01BB5}" destId="{02157F34-BF2E-4545-A48F-9B4270431163}" srcOrd="0" destOrd="0" presId="urn:microsoft.com/office/officeart/2008/layout/VerticalCurvedList"/>
    <dgm:cxn modelId="{A72B7E3E-731E-4F70-B2B8-004890E412F7}" type="presOf" srcId="{6614277E-B745-4B26-9CB1-4F8E0B11B0C2}" destId="{A17A55D7-7867-422B-97B4-CDD2ECAED02F}" srcOrd="0" destOrd="0" presId="urn:microsoft.com/office/officeart/2008/layout/VerticalCurvedList"/>
    <dgm:cxn modelId="{DD3C306A-AFED-40FC-9AEF-0FCA8264A5FC}" type="presOf" srcId="{596108E4-F404-4FD6-BC93-9E804CDB4CD4}" destId="{1606FCEE-A09B-4796-80E9-95A02AE91DEA}" srcOrd="0" destOrd="0" presId="urn:microsoft.com/office/officeart/2008/layout/VerticalCurvedList"/>
    <dgm:cxn modelId="{3C51A276-3D17-415F-BCAF-DAB549D7B827}" srcId="{6614277E-B745-4B26-9CB1-4F8E0B11B0C2}" destId="{9DAB5CF3-FA28-4553-A02E-8DF5DCDCA65F}" srcOrd="3" destOrd="0" parTransId="{4E2785B1-021A-41CD-A671-15F9C415B70C}" sibTransId="{2E7AEEE9-33ED-4886-B729-C03C18A82B09}"/>
    <dgm:cxn modelId="{56B5C8D2-DF93-4726-A51C-F889CCAF8805}" type="presOf" srcId="{2BD30415-DFED-4077-93C9-409255217CBB}" destId="{A8340753-BF6E-42DF-BF5F-9BB883B2FE49}" srcOrd="0" destOrd="0" presId="urn:microsoft.com/office/officeart/2008/layout/VerticalCurvedList"/>
    <dgm:cxn modelId="{E6C8ADDE-5929-4061-B67A-FC473017271E}" type="presOf" srcId="{B8F1474E-7D2D-4070-BF09-6FE8B67799F4}" destId="{774FB993-C972-4CDB-A4A6-A9DE93269593}" srcOrd="0" destOrd="0" presId="urn:microsoft.com/office/officeart/2008/layout/VerticalCurvedList"/>
    <dgm:cxn modelId="{9921E7F6-6A12-461C-8369-19FE6A19F213}" srcId="{6614277E-B745-4B26-9CB1-4F8E0B11B0C2}" destId="{C81CD0CB-AE84-46B6-9FED-B46031C01BB5}" srcOrd="0" destOrd="0" parTransId="{C8B35AEC-F841-439A-ABDA-A827FCD7DD83}" sibTransId="{2BD30415-DFED-4077-93C9-409255217CBB}"/>
    <dgm:cxn modelId="{7B931FF7-8613-48EA-8605-DE88155DC7E4}" srcId="{6614277E-B745-4B26-9CB1-4F8E0B11B0C2}" destId="{B8F1474E-7D2D-4070-BF09-6FE8B67799F4}" srcOrd="2" destOrd="0" parTransId="{85E8F8E8-0A69-4C82-A012-761EA67B476C}" sibTransId="{F170139B-04EE-4634-A676-B3A0DCC0C3AF}"/>
    <dgm:cxn modelId="{D42FEFA4-2BAC-4A6B-A319-3468A224732C}" type="presParOf" srcId="{A17A55D7-7867-422B-97B4-CDD2ECAED02F}" destId="{7685772A-306E-4AD1-9BDE-599B5C97D814}" srcOrd="0" destOrd="0" presId="urn:microsoft.com/office/officeart/2008/layout/VerticalCurvedList"/>
    <dgm:cxn modelId="{6BF39CC5-155F-4262-8B2F-8DF2F7694E64}" type="presParOf" srcId="{7685772A-306E-4AD1-9BDE-599B5C97D814}" destId="{6BC1E064-1E1E-4AAA-A81E-37D55B3BFDF3}" srcOrd="0" destOrd="0" presId="urn:microsoft.com/office/officeart/2008/layout/VerticalCurvedList"/>
    <dgm:cxn modelId="{AAABF689-7E8B-4821-8AB6-A2B4E88B3BE0}" type="presParOf" srcId="{6BC1E064-1E1E-4AAA-A81E-37D55B3BFDF3}" destId="{B6BCA3EC-BB8D-4CA7-B0BF-5BB112054027}" srcOrd="0" destOrd="0" presId="urn:microsoft.com/office/officeart/2008/layout/VerticalCurvedList"/>
    <dgm:cxn modelId="{B80E6C73-12FD-438D-9BE5-5798D35B9861}" type="presParOf" srcId="{6BC1E064-1E1E-4AAA-A81E-37D55B3BFDF3}" destId="{A8340753-BF6E-42DF-BF5F-9BB883B2FE49}" srcOrd="1" destOrd="0" presId="urn:microsoft.com/office/officeart/2008/layout/VerticalCurvedList"/>
    <dgm:cxn modelId="{EF852D41-FDA2-498C-AE2B-4CA494D850A8}" type="presParOf" srcId="{6BC1E064-1E1E-4AAA-A81E-37D55B3BFDF3}" destId="{8AC83646-E1E0-464E-A9CF-9E80F72564FD}" srcOrd="2" destOrd="0" presId="urn:microsoft.com/office/officeart/2008/layout/VerticalCurvedList"/>
    <dgm:cxn modelId="{E286B6FD-4A63-4034-AAC9-636A7053DA77}" type="presParOf" srcId="{6BC1E064-1E1E-4AAA-A81E-37D55B3BFDF3}" destId="{0C1216A9-144A-437B-BFD2-A19EEB82C1AE}" srcOrd="3" destOrd="0" presId="urn:microsoft.com/office/officeart/2008/layout/VerticalCurvedList"/>
    <dgm:cxn modelId="{4BE8B8A4-E45E-4096-9B0C-159FD5F0EC27}" type="presParOf" srcId="{7685772A-306E-4AD1-9BDE-599B5C97D814}" destId="{02157F34-BF2E-4545-A48F-9B4270431163}" srcOrd="1" destOrd="0" presId="urn:microsoft.com/office/officeart/2008/layout/VerticalCurvedList"/>
    <dgm:cxn modelId="{86C5D2D3-652B-41CF-96D6-3D0F42E51A83}" type="presParOf" srcId="{7685772A-306E-4AD1-9BDE-599B5C97D814}" destId="{84C2C1A9-7643-4E17-9859-309384302A9A}" srcOrd="2" destOrd="0" presId="urn:microsoft.com/office/officeart/2008/layout/VerticalCurvedList"/>
    <dgm:cxn modelId="{96885F4F-3894-41AB-9585-60F4D7ACFC10}" type="presParOf" srcId="{84C2C1A9-7643-4E17-9859-309384302A9A}" destId="{6A8BE0FA-D9BA-4891-9A97-DC5421BFACA8}" srcOrd="0" destOrd="0" presId="urn:microsoft.com/office/officeart/2008/layout/VerticalCurvedList"/>
    <dgm:cxn modelId="{7A8A8FCF-0964-4094-8DF3-45765AAAC7F2}" type="presParOf" srcId="{7685772A-306E-4AD1-9BDE-599B5C97D814}" destId="{1606FCEE-A09B-4796-80E9-95A02AE91DEA}" srcOrd="3" destOrd="0" presId="urn:microsoft.com/office/officeart/2008/layout/VerticalCurvedList"/>
    <dgm:cxn modelId="{36C70CF1-51AD-42F8-B835-3BBD9CA3E2BC}" type="presParOf" srcId="{7685772A-306E-4AD1-9BDE-599B5C97D814}" destId="{66D4CC68-73A9-4971-A1BF-AC66A87BFCEB}" srcOrd="4" destOrd="0" presId="urn:microsoft.com/office/officeart/2008/layout/VerticalCurvedList"/>
    <dgm:cxn modelId="{5A44C4C7-FCFA-439D-8579-0AAB39CC0DCA}" type="presParOf" srcId="{66D4CC68-73A9-4971-A1BF-AC66A87BFCEB}" destId="{A87C3D84-6099-4CA2-B5AC-8EC8B58EFB09}" srcOrd="0" destOrd="0" presId="urn:microsoft.com/office/officeart/2008/layout/VerticalCurvedList"/>
    <dgm:cxn modelId="{E802154C-61FE-4753-810C-5CB2530F71C0}" type="presParOf" srcId="{7685772A-306E-4AD1-9BDE-599B5C97D814}" destId="{774FB993-C972-4CDB-A4A6-A9DE93269593}" srcOrd="5" destOrd="0" presId="urn:microsoft.com/office/officeart/2008/layout/VerticalCurvedList"/>
    <dgm:cxn modelId="{15321235-B174-4225-8A4D-DE4A3EC88B3F}" type="presParOf" srcId="{7685772A-306E-4AD1-9BDE-599B5C97D814}" destId="{AEC2C0BD-760F-4A99-A3F5-63E3CA764CF6}" srcOrd="6" destOrd="0" presId="urn:microsoft.com/office/officeart/2008/layout/VerticalCurvedList"/>
    <dgm:cxn modelId="{E62DBEE5-ADEB-45D0-8E3B-DCF775AB6275}" type="presParOf" srcId="{AEC2C0BD-760F-4A99-A3F5-63E3CA764CF6}" destId="{821B371B-7FB8-476B-8B92-5BA5E71D871F}" srcOrd="0" destOrd="0" presId="urn:microsoft.com/office/officeart/2008/layout/VerticalCurvedList"/>
    <dgm:cxn modelId="{4AFBE5C1-9C8A-4B20-9532-78C6332C7AA1}" type="presParOf" srcId="{7685772A-306E-4AD1-9BDE-599B5C97D814}" destId="{5999A578-C04C-4FA9-AD5C-AAB9978212C8}" srcOrd="7" destOrd="0" presId="urn:microsoft.com/office/officeart/2008/layout/VerticalCurvedList"/>
    <dgm:cxn modelId="{9EE989EC-B38F-46CC-AFEC-A3493346F2A7}" type="presParOf" srcId="{7685772A-306E-4AD1-9BDE-599B5C97D814}" destId="{DEB9DB7F-F6B2-4FDE-B33E-CB963D4F6619}" srcOrd="8" destOrd="0" presId="urn:microsoft.com/office/officeart/2008/layout/VerticalCurvedList"/>
    <dgm:cxn modelId="{F1BB1477-46C7-4177-AB59-BA2108305A83}" type="presParOf" srcId="{DEB9DB7F-F6B2-4FDE-B33E-CB963D4F6619}" destId="{335CF424-A670-4355-8FF1-3DD5DC68D00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61BCEBFA-6002-425B-B044-88F167AD5899}" type="doc">
      <dgm:prSet loTypeId="urn:microsoft.com/office/officeart/2005/8/layout/chevron2" loCatId="list" qsTypeId="urn:microsoft.com/office/officeart/2005/8/quickstyle/3d1" qsCatId="3D" csTypeId="urn:microsoft.com/office/officeart/2005/8/colors/accent0_3" csCatId="mainScheme" phldr="1"/>
      <dgm:spPr/>
      <dgm:t>
        <a:bodyPr/>
        <a:lstStyle/>
        <a:p>
          <a:endParaRPr lang="pt-BR"/>
        </a:p>
      </dgm:t>
    </dgm:pt>
    <dgm:pt modelId="{D1573E06-7D9B-4778-988E-B6ED1597C763}">
      <dgm:prSet phldrT="[Texto]"/>
      <dgm:spPr>
        <a:xfrm rot="5400000">
          <a:off x="-358914" y="360453"/>
          <a:ext cx="2392764" cy="1674935"/>
        </a:xfrm>
        <a:gradFill rotWithShape="0">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pt-BR" b="1" dirty="0">
              <a:solidFill>
                <a:sysClr val="window" lastClr="FFFFFF"/>
              </a:solidFill>
              <a:latin typeface="Calibri"/>
              <a:ea typeface="+mn-ea"/>
              <a:cs typeface="+mn-cs"/>
            </a:rPr>
            <a:t>ANTES</a:t>
          </a:r>
        </a:p>
      </dgm:t>
    </dgm:pt>
    <dgm:pt modelId="{4C474FC7-203A-4A2B-9D3F-F02ACE12272D}" type="parTrans" cxnId="{E45E493A-D77A-4420-9306-7B35C0CC75EE}">
      <dgm:prSet/>
      <dgm:spPr/>
      <dgm:t>
        <a:bodyPr/>
        <a:lstStyle/>
        <a:p>
          <a:endParaRPr lang="pt-BR"/>
        </a:p>
      </dgm:t>
    </dgm:pt>
    <dgm:pt modelId="{72A1D00E-9F37-4153-95A4-24B7A94DD435}" type="sibTrans" cxnId="{E45E493A-D77A-4420-9306-7B35C0CC75EE}">
      <dgm:prSet/>
      <dgm:spPr/>
      <dgm:t>
        <a:bodyPr/>
        <a:lstStyle/>
        <a:p>
          <a:endParaRPr lang="pt-BR"/>
        </a:p>
      </dgm:t>
    </dgm:pt>
    <dgm:pt modelId="{94206F3C-7375-4549-9430-B5E94E73D368}">
      <dgm:prSet phldrT="[Texto]" custT="1"/>
      <dgm:spPr>
        <a:xfrm rot="5400000">
          <a:off x="4007719" y="-2331244"/>
          <a:ext cx="1555297" cy="6220864"/>
        </a:xfrm>
        <a:solidFill>
          <a:srgbClr val="EEECE1">
            <a:alpha val="90000"/>
            <a:hueOff val="0"/>
            <a:satOff val="0"/>
            <a:lumOff val="0"/>
            <a:alphaOff val="0"/>
          </a:srgbClr>
        </a:soli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gm:spPr>
      <dgm:t>
        <a:bodyPr/>
        <a:lstStyle/>
        <a:p>
          <a:r>
            <a:rPr lang="pt-BR" sz="2300" b="1" dirty="0">
              <a:solidFill>
                <a:srgbClr val="002060"/>
              </a:solidFill>
              <a:latin typeface="Calibri"/>
              <a:ea typeface="+mn-ea"/>
              <a:cs typeface="+mn-cs"/>
            </a:rPr>
            <a:t>Lacuna legislativa quanto a pessoas jurídicas.</a:t>
          </a:r>
        </a:p>
      </dgm:t>
    </dgm:pt>
    <dgm:pt modelId="{DFC3369C-36B9-46C7-8E23-8AC9F6959EF7}" type="parTrans" cxnId="{314F292F-588B-4AC5-807A-02980B132272}">
      <dgm:prSet/>
      <dgm:spPr/>
      <dgm:t>
        <a:bodyPr/>
        <a:lstStyle/>
        <a:p>
          <a:endParaRPr lang="pt-BR"/>
        </a:p>
      </dgm:t>
    </dgm:pt>
    <dgm:pt modelId="{4C2982B4-B488-4530-808D-7D682BA621F1}" type="sibTrans" cxnId="{314F292F-588B-4AC5-807A-02980B132272}">
      <dgm:prSet/>
      <dgm:spPr/>
      <dgm:t>
        <a:bodyPr/>
        <a:lstStyle/>
        <a:p>
          <a:endParaRPr lang="pt-BR"/>
        </a:p>
      </dgm:t>
    </dgm:pt>
    <dgm:pt modelId="{D26AB4D6-2E65-4F03-94BD-5641B9F0271B}">
      <dgm:prSet phldrT="[Texto]" custT="1"/>
      <dgm:spPr>
        <a:xfrm rot="5400000">
          <a:off x="4007719" y="-2331244"/>
          <a:ext cx="1555297" cy="6220864"/>
        </a:xfrm>
        <a:solidFill>
          <a:srgbClr val="EEECE1">
            <a:alpha val="90000"/>
            <a:hueOff val="0"/>
            <a:satOff val="0"/>
            <a:lumOff val="0"/>
            <a:alphaOff val="0"/>
          </a:srgbClr>
        </a:soli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gm:spPr>
      <dgm:t>
        <a:bodyPr/>
        <a:lstStyle/>
        <a:p>
          <a:r>
            <a:rPr lang="pt-BR" sz="2300" b="1" dirty="0">
              <a:solidFill>
                <a:srgbClr val="002060"/>
              </a:solidFill>
              <a:latin typeface="Calibri"/>
              <a:ea typeface="+mn-ea"/>
              <a:cs typeface="+mn-cs"/>
            </a:rPr>
            <a:t>Foco na responsabilização de pessoas físicas.</a:t>
          </a:r>
        </a:p>
      </dgm:t>
    </dgm:pt>
    <dgm:pt modelId="{AAD49919-32AE-4140-9C58-AD5524E025E7}" type="parTrans" cxnId="{8501C87D-1A44-4657-BFD9-F8529DC2C3FF}">
      <dgm:prSet/>
      <dgm:spPr/>
      <dgm:t>
        <a:bodyPr/>
        <a:lstStyle/>
        <a:p>
          <a:endParaRPr lang="pt-BR"/>
        </a:p>
      </dgm:t>
    </dgm:pt>
    <dgm:pt modelId="{EDA9D77C-E3D1-42D7-B118-85223FCA2B15}" type="sibTrans" cxnId="{8501C87D-1A44-4657-BFD9-F8529DC2C3FF}">
      <dgm:prSet/>
      <dgm:spPr/>
      <dgm:t>
        <a:bodyPr/>
        <a:lstStyle/>
        <a:p>
          <a:endParaRPr lang="pt-BR"/>
        </a:p>
      </dgm:t>
    </dgm:pt>
    <dgm:pt modelId="{53D57CD5-D336-438D-ACAB-F44AE3624C49}">
      <dgm:prSet phldrT="[Texto]"/>
      <dgm:spPr>
        <a:xfrm rot="5400000">
          <a:off x="-358914" y="2468638"/>
          <a:ext cx="2392764" cy="1674935"/>
        </a:xfrm>
        <a:gradFill rotWithShape="0">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pt-BR" b="1" dirty="0">
              <a:solidFill>
                <a:sysClr val="window" lastClr="FFFFFF"/>
              </a:solidFill>
              <a:latin typeface="Calibri"/>
              <a:ea typeface="+mn-ea"/>
              <a:cs typeface="+mn-cs"/>
            </a:rPr>
            <a:t>DEPOIS</a:t>
          </a:r>
        </a:p>
      </dgm:t>
    </dgm:pt>
    <dgm:pt modelId="{8183C5D3-2775-487F-95B3-1113113665F0}" type="parTrans" cxnId="{A3607253-F50A-42E7-BE66-89DFA3430D27}">
      <dgm:prSet/>
      <dgm:spPr/>
      <dgm:t>
        <a:bodyPr/>
        <a:lstStyle/>
        <a:p>
          <a:endParaRPr lang="pt-BR"/>
        </a:p>
      </dgm:t>
    </dgm:pt>
    <dgm:pt modelId="{22AC2C92-83B7-4EE8-A464-027AD30405F0}" type="sibTrans" cxnId="{A3607253-F50A-42E7-BE66-89DFA3430D27}">
      <dgm:prSet/>
      <dgm:spPr/>
      <dgm:t>
        <a:bodyPr/>
        <a:lstStyle/>
        <a:p>
          <a:endParaRPr lang="pt-BR"/>
        </a:p>
      </dgm:t>
    </dgm:pt>
    <dgm:pt modelId="{CEC86BDD-638D-4742-9179-6F8573E7F589}">
      <dgm:prSet phldrT="[Texto]" custT="1"/>
      <dgm:spPr>
        <a:xfrm rot="5400000">
          <a:off x="4007719" y="-223059"/>
          <a:ext cx="1555297" cy="6220864"/>
        </a:xfrm>
        <a:solidFill>
          <a:srgbClr val="EEECE1">
            <a:alpha val="90000"/>
            <a:hueOff val="0"/>
            <a:satOff val="0"/>
            <a:lumOff val="0"/>
            <a:alphaOff val="0"/>
          </a:srgbClr>
        </a:soli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gm:spPr>
      <dgm:t>
        <a:bodyPr/>
        <a:lstStyle/>
        <a:p>
          <a:r>
            <a:rPr lang="pt-BR" sz="2300" b="1" dirty="0">
              <a:solidFill>
                <a:srgbClr val="002060"/>
              </a:solidFill>
              <a:latin typeface="Calibri"/>
              <a:ea typeface="+mn-ea"/>
              <a:cs typeface="+mn-cs"/>
            </a:rPr>
            <a:t>Integração do sistema de responsabilização.</a:t>
          </a:r>
        </a:p>
      </dgm:t>
    </dgm:pt>
    <dgm:pt modelId="{8C992EDB-38CB-4BAF-829B-994EFAA49F4B}" type="parTrans" cxnId="{8147CE15-3986-454F-9F85-F0D97EF02C2D}">
      <dgm:prSet/>
      <dgm:spPr/>
      <dgm:t>
        <a:bodyPr/>
        <a:lstStyle/>
        <a:p>
          <a:endParaRPr lang="pt-BR"/>
        </a:p>
      </dgm:t>
    </dgm:pt>
    <dgm:pt modelId="{17C1346D-7109-4E72-9ED1-C913F6A9F107}" type="sibTrans" cxnId="{8147CE15-3986-454F-9F85-F0D97EF02C2D}">
      <dgm:prSet/>
      <dgm:spPr/>
      <dgm:t>
        <a:bodyPr/>
        <a:lstStyle/>
        <a:p>
          <a:endParaRPr lang="pt-BR"/>
        </a:p>
      </dgm:t>
    </dgm:pt>
    <dgm:pt modelId="{7CC50BFC-3A83-4D74-9B52-FABE7329F907}">
      <dgm:prSet phldrT="[Texto]" custT="1"/>
      <dgm:spPr>
        <a:xfrm rot="5400000">
          <a:off x="4007719" y="-223059"/>
          <a:ext cx="1555297" cy="6220864"/>
        </a:xfrm>
        <a:solidFill>
          <a:srgbClr val="EEECE1">
            <a:alpha val="90000"/>
            <a:hueOff val="0"/>
            <a:satOff val="0"/>
            <a:lumOff val="0"/>
            <a:alphaOff val="0"/>
          </a:srgbClr>
        </a:soli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gm:spPr>
      <dgm:t>
        <a:bodyPr/>
        <a:lstStyle/>
        <a:p>
          <a:r>
            <a:rPr lang="pt-BR" sz="2300" b="1" dirty="0">
              <a:solidFill>
                <a:srgbClr val="002060"/>
              </a:solidFill>
              <a:latin typeface="Calibri"/>
              <a:ea typeface="+mn-ea"/>
              <a:cs typeface="+mn-cs"/>
            </a:rPr>
            <a:t>Foco na responsabilização de pessoas jurídicas.</a:t>
          </a:r>
        </a:p>
      </dgm:t>
    </dgm:pt>
    <dgm:pt modelId="{FA126E68-5253-421C-8C82-1ECDBE8E080F}" type="parTrans" cxnId="{A5A1750B-A612-45D6-B782-3B6B2ABF4A26}">
      <dgm:prSet/>
      <dgm:spPr/>
      <dgm:t>
        <a:bodyPr/>
        <a:lstStyle/>
        <a:p>
          <a:endParaRPr lang="pt-BR"/>
        </a:p>
      </dgm:t>
    </dgm:pt>
    <dgm:pt modelId="{49FEFF8D-FF28-4B21-8DB8-57819375C0EC}" type="sibTrans" cxnId="{A5A1750B-A612-45D6-B782-3B6B2ABF4A26}">
      <dgm:prSet/>
      <dgm:spPr/>
      <dgm:t>
        <a:bodyPr/>
        <a:lstStyle/>
        <a:p>
          <a:endParaRPr lang="pt-BR"/>
        </a:p>
      </dgm:t>
    </dgm:pt>
    <dgm:pt modelId="{8A4BC3F9-AB98-4D54-9C52-5F217C3B2D9B}">
      <dgm:prSet phldrT="[Texto]" custT="1"/>
      <dgm:spPr>
        <a:xfrm rot="5400000">
          <a:off x="4007719" y="-2331244"/>
          <a:ext cx="1555297" cy="6220864"/>
        </a:xfrm>
        <a:solidFill>
          <a:srgbClr val="EEECE1">
            <a:alpha val="90000"/>
            <a:hueOff val="0"/>
            <a:satOff val="0"/>
            <a:lumOff val="0"/>
            <a:alphaOff val="0"/>
          </a:srgbClr>
        </a:soli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gm:spPr>
      <dgm:t>
        <a:bodyPr/>
        <a:lstStyle/>
        <a:p>
          <a:r>
            <a:rPr lang="pt-BR" sz="2300" b="1" dirty="0">
              <a:solidFill>
                <a:srgbClr val="002060"/>
              </a:solidFill>
              <a:latin typeface="Calibri"/>
              <a:ea typeface="+mn-ea"/>
              <a:cs typeface="+mn-cs"/>
            </a:rPr>
            <a:t>Responsabilidade subjetiva.</a:t>
          </a:r>
        </a:p>
      </dgm:t>
    </dgm:pt>
    <dgm:pt modelId="{1CD33BA6-C81D-4171-B0E5-53F3242CF87D}" type="parTrans" cxnId="{7D10BAF1-A7D2-4609-9B06-A333907E7CAE}">
      <dgm:prSet/>
      <dgm:spPr/>
      <dgm:t>
        <a:bodyPr/>
        <a:lstStyle/>
        <a:p>
          <a:endParaRPr lang="pt-BR"/>
        </a:p>
      </dgm:t>
    </dgm:pt>
    <dgm:pt modelId="{8836DB81-63EF-4A9B-BD64-D3E2C2F487E0}" type="sibTrans" cxnId="{7D10BAF1-A7D2-4609-9B06-A333907E7CAE}">
      <dgm:prSet/>
      <dgm:spPr/>
      <dgm:t>
        <a:bodyPr/>
        <a:lstStyle/>
        <a:p>
          <a:endParaRPr lang="pt-BR"/>
        </a:p>
      </dgm:t>
    </dgm:pt>
    <dgm:pt modelId="{E3086A58-12F0-456D-A413-7EC88EE19A1F}">
      <dgm:prSet phldrT="[Texto]" custT="1"/>
      <dgm:spPr>
        <a:xfrm rot="5400000">
          <a:off x="4007719" y="-223059"/>
          <a:ext cx="1555297" cy="6220864"/>
        </a:xfrm>
        <a:solidFill>
          <a:srgbClr val="EEECE1">
            <a:alpha val="90000"/>
            <a:hueOff val="0"/>
            <a:satOff val="0"/>
            <a:lumOff val="0"/>
            <a:alphaOff val="0"/>
          </a:srgbClr>
        </a:soli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gm:spPr>
      <dgm:t>
        <a:bodyPr/>
        <a:lstStyle/>
        <a:p>
          <a:r>
            <a:rPr lang="pt-BR" sz="2300" b="1" dirty="0">
              <a:solidFill>
                <a:srgbClr val="002060"/>
              </a:solidFill>
              <a:latin typeface="Calibri"/>
              <a:ea typeface="+mn-ea"/>
              <a:cs typeface="+mn-cs"/>
            </a:rPr>
            <a:t>Responsabilidade objetiva.</a:t>
          </a:r>
        </a:p>
      </dgm:t>
    </dgm:pt>
    <dgm:pt modelId="{0B88D157-F05E-483B-8734-9AFA322CC5B4}" type="parTrans" cxnId="{0835C233-6C3A-43A1-BACA-2D0154EC2F4A}">
      <dgm:prSet/>
      <dgm:spPr/>
      <dgm:t>
        <a:bodyPr/>
        <a:lstStyle/>
        <a:p>
          <a:endParaRPr lang="pt-BR"/>
        </a:p>
      </dgm:t>
    </dgm:pt>
    <dgm:pt modelId="{229567E1-ADCF-4F48-A4F1-66E81A16D13E}" type="sibTrans" cxnId="{0835C233-6C3A-43A1-BACA-2D0154EC2F4A}">
      <dgm:prSet/>
      <dgm:spPr/>
      <dgm:t>
        <a:bodyPr/>
        <a:lstStyle/>
        <a:p>
          <a:endParaRPr lang="pt-BR"/>
        </a:p>
      </dgm:t>
    </dgm:pt>
    <dgm:pt modelId="{8C44A100-C913-4932-BE2F-DAB87E925E63}">
      <dgm:prSet phldrT="[Texto]" custT="1"/>
      <dgm:spPr>
        <a:xfrm rot="5400000">
          <a:off x="4007719" y="-223059"/>
          <a:ext cx="1555297" cy="6220864"/>
        </a:xfrm>
        <a:solidFill>
          <a:srgbClr val="EEECE1">
            <a:alpha val="90000"/>
            <a:hueOff val="0"/>
            <a:satOff val="0"/>
            <a:lumOff val="0"/>
            <a:alphaOff val="0"/>
          </a:srgbClr>
        </a:soli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gm:spPr>
      <dgm:t>
        <a:bodyPr/>
        <a:lstStyle/>
        <a:p>
          <a:r>
            <a:rPr lang="pt-BR" sz="2300" b="1" dirty="0">
              <a:solidFill>
                <a:srgbClr val="002060"/>
              </a:solidFill>
              <a:latin typeface="Calibri"/>
              <a:ea typeface="+mn-ea"/>
              <a:cs typeface="+mn-cs"/>
            </a:rPr>
            <a:t>Extraterritorialidade.</a:t>
          </a:r>
        </a:p>
      </dgm:t>
    </dgm:pt>
    <dgm:pt modelId="{1ECA81CA-FB79-4828-9853-4A3A9A0F854A}" type="parTrans" cxnId="{E64C5CDD-28E3-4CE0-B855-F738CD57DDD0}">
      <dgm:prSet/>
      <dgm:spPr/>
      <dgm:t>
        <a:bodyPr/>
        <a:lstStyle/>
        <a:p>
          <a:endParaRPr lang="pt-BR"/>
        </a:p>
      </dgm:t>
    </dgm:pt>
    <dgm:pt modelId="{AD4EC397-5832-48B8-B49F-5C49925C7395}" type="sibTrans" cxnId="{E64C5CDD-28E3-4CE0-B855-F738CD57DDD0}">
      <dgm:prSet/>
      <dgm:spPr/>
      <dgm:t>
        <a:bodyPr/>
        <a:lstStyle/>
        <a:p>
          <a:endParaRPr lang="pt-BR"/>
        </a:p>
      </dgm:t>
    </dgm:pt>
    <dgm:pt modelId="{6E3EDEBC-A0FF-4ECD-BF65-324788D9E07A}">
      <dgm:prSet phldrT="[Texto]" custT="1"/>
      <dgm:spPr>
        <a:xfrm rot="5400000">
          <a:off x="4007719" y="-2331244"/>
          <a:ext cx="1555297" cy="6220864"/>
        </a:xfrm>
        <a:solidFill>
          <a:srgbClr val="EEECE1">
            <a:alpha val="90000"/>
            <a:hueOff val="0"/>
            <a:satOff val="0"/>
            <a:lumOff val="0"/>
            <a:alphaOff val="0"/>
          </a:srgbClr>
        </a:solidFill>
        <a:ln w="9525" cap="flat" cmpd="sng" algn="ctr">
          <a:solidFill>
            <a:srgbClr val="1F497D">
              <a:hueOff val="0"/>
              <a:satOff val="0"/>
              <a:lumOff val="0"/>
              <a:alphaOff val="0"/>
            </a:srgb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gm:spPr>
      <dgm:t>
        <a:bodyPr/>
        <a:lstStyle/>
        <a:p>
          <a:r>
            <a:rPr lang="pt-BR" sz="2300" b="1" dirty="0">
              <a:solidFill>
                <a:srgbClr val="002060"/>
              </a:solidFill>
              <a:latin typeface="Calibri"/>
              <a:ea typeface="+mn-ea"/>
              <a:cs typeface="+mn-cs"/>
            </a:rPr>
            <a:t>Territorialidade.</a:t>
          </a:r>
        </a:p>
      </dgm:t>
    </dgm:pt>
    <dgm:pt modelId="{11330992-8CEC-483C-AE58-4C23EACE19D5}" type="parTrans" cxnId="{830AFCEA-A4DF-4E24-AC8C-94E9869C36AE}">
      <dgm:prSet/>
      <dgm:spPr/>
      <dgm:t>
        <a:bodyPr/>
        <a:lstStyle/>
        <a:p>
          <a:endParaRPr lang="pt-BR"/>
        </a:p>
      </dgm:t>
    </dgm:pt>
    <dgm:pt modelId="{8E675A57-A7BF-4AB5-A9A0-A21512DC2B8A}" type="sibTrans" cxnId="{830AFCEA-A4DF-4E24-AC8C-94E9869C36AE}">
      <dgm:prSet/>
      <dgm:spPr/>
      <dgm:t>
        <a:bodyPr/>
        <a:lstStyle/>
        <a:p>
          <a:endParaRPr lang="pt-BR"/>
        </a:p>
      </dgm:t>
    </dgm:pt>
    <dgm:pt modelId="{BE769129-F8EC-4D14-93BC-A5D3F3E33DBC}" type="pres">
      <dgm:prSet presAssocID="{61BCEBFA-6002-425B-B044-88F167AD5899}" presName="linearFlow" presStyleCnt="0">
        <dgm:presLayoutVars>
          <dgm:dir/>
          <dgm:animLvl val="lvl"/>
          <dgm:resizeHandles val="exact"/>
        </dgm:presLayoutVars>
      </dgm:prSet>
      <dgm:spPr/>
    </dgm:pt>
    <dgm:pt modelId="{94D4A1F8-474E-4AE7-A450-AEFE1E2897DA}" type="pres">
      <dgm:prSet presAssocID="{D1573E06-7D9B-4778-988E-B6ED1597C763}" presName="composite" presStyleCnt="0"/>
      <dgm:spPr/>
    </dgm:pt>
    <dgm:pt modelId="{50C8DF6B-14F8-4E9D-861F-0E6067B82E9D}" type="pres">
      <dgm:prSet presAssocID="{D1573E06-7D9B-4778-988E-B6ED1597C763}" presName="parentText" presStyleLbl="alignNode1" presStyleIdx="0" presStyleCnt="2" custAng="0">
        <dgm:presLayoutVars>
          <dgm:chMax val="1"/>
          <dgm:bulletEnabled val="1"/>
        </dgm:presLayoutVars>
      </dgm:prSet>
      <dgm:spPr>
        <a:prstGeom prst="chevron">
          <a:avLst/>
        </a:prstGeom>
      </dgm:spPr>
    </dgm:pt>
    <dgm:pt modelId="{688E0F66-84BE-479F-826F-358085365069}" type="pres">
      <dgm:prSet presAssocID="{D1573E06-7D9B-4778-988E-B6ED1597C763}" presName="descendantText" presStyleLbl="alignAcc1" presStyleIdx="0" presStyleCnt="2" custScaleY="117131" custLinFactNeighborY="9784">
        <dgm:presLayoutVars>
          <dgm:bulletEnabled val="1"/>
        </dgm:presLayoutVars>
      </dgm:prSet>
      <dgm:spPr>
        <a:prstGeom prst="round2SameRect">
          <a:avLst/>
        </a:prstGeom>
      </dgm:spPr>
    </dgm:pt>
    <dgm:pt modelId="{61E83DD8-8E86-4541-9FDA-E25C4D701B9C}" type="pres">
      <dgm:prSet presAssocID="{72A1D00E-9F37-4153-95A4-24B7A94DD435}" presName="sp" presStyleCnt="0"/>
      <dgm:spPr/>
    </dgm:pt>
    <dgm:pt modelId="{2D49D907-4662-42E2-B59A-1E918B2D6DE2}" type="pres">
      <dgm:prSet presAssocID="{53D57CD5-D336-438D-ACAB-F44AE3624C49}" presName="composite" presStyleCnt="0"/>
      <dgm:spPr/>
    </dgm:pt>
    <dgm:pt modelId="{8C7630E9-400F-4DC3-BE05-DCD755A71F62}" type="pres">
      <dgm:prSet presAssocID="{53D57CD5-D336-438D-ACAB-F44AE3624C49}" presName="parentText" presStyleLbl="alignNode1" presStyleIdx="1" presStyleCnt="2">
        <dgm:presLayoutVars>
          <dgm:chMax val="1"/>
          <dgm:bulletEnabled val="1"/>
        </dgm:presLayoutVars>
      </dgm:prSet>
      <dgm:spPr>
        <a:prstGeom prst="chevron">
          <a:avLst/>
        </a:prstGeom>
      </dgm:spPr>
    </dgm:pt>
    <dgm:pt modelId="{B3F08FC1-F8B2-4888-9280-2AE24B211880}" type="pres">
      <dgm:prSet presAssocID="{53D57CD5-D336-438D-ACAB-F44AE3624C49}" presName="descendantText" presStyleLbl="alignAcc1" presStyleIdx="1" presStyleCnt="2" custScaleY="132074" custLinFactNeighborY="18884">
        <dgm:presLayoutVars>
          <dgm:bulletEnabled val="1"/>
        </dgm:presLayoutVars>
      </dgm:prSet>
      <dgm:spPr>
        <a:prstGeom prst="round2SameRect">
          <a:avLst/>
        </a:prstGeom>
      </dgm:spPr>
    </dgm:pt>
  </dgm:ptLst>
  <dgm:cxnLst>
    <dgm:cxn modelId="{A5A1750B-A612-45D6-B782-3B6B2ABF4A26}" srcId="{53D57CD5-D336-438D-ACAB-F44AE3624C49}" destId="{7CC50BFC-3A83-4D74-9B52-FABE7329F907}" srcOrd="1" destOrd="0" parTransId="{FA126E68-5253-421C-8C82-1ECDBE8E080F}" sibTransId="{49FEFF8D-FF28-4B21-8DB8-57819375C0EC}"/>
    <dgm:cxn modelId="{8147CE15-3986-454F-9F85-F0D97EF02C2D}" srcId="{53D57CD5-D336-438D-ACAB-F44AE3624C49}" destId="{CEC86BDD-638D-4742-9179-6F8573E7F589}" srcOrd="0" destOrd="0" parTransId="{8C992EDB-38CB-4BAF-829B-994EFAA49F4B}" sibTransId="{17C1346D-7109-4E72-9ED1-C913F6A9F107}"/>
    <dgm:cxn modelId="{53A59817-A2B0-4160-B24A-23BB4C6FDAA1}" type="presOf" srcId="{D1573E06-7D9B-4778-988E-B6ED1597C763}" destId="{50C8DF6B-14F8-4E9D-861F-0E6067B82E9D}" srcOrd="0" destOrd="0" presId="urn:microsoft.com/office/officeart/2005/8/layout/chevron2"/>
    <dgm:cxn modelId="{B16E5527-CE2A-4FB2-A79A-CFB4458BF72E}" type="presOf" srcId="{D26AB4D6-2E65-4F03-94BD-5641B9F0271B}" destId="{688E0F66-84BE-479F-826F-358085365069}" srcOrd="0" destOrd="1" presId="urn:microsoft.com/office/officeart/2005/8/layout/chevron2"/>
    <dgm:cxn modelId="{314F292F-588B-4AC5-807A-02980B132272}" srcId="{D1573E06-7D9B-4778-988E-B6ED1597C763}" destId="{94206F3C-7375-4549-9430-B5E94E73D368}" srcOrd="0" destOrd="0" parTransId="{DFC3369C-36B9-46C7-8E23-8AC9F6959EF7}" sibTransId="{4C2982B4-B488-4530-808D-7D682BA621F1}"/>
    <dgm:cxn modelId="{0835C233-6C3A-43A1-BACA-2D0154EC2F4A}" srcId="{53D57CD5-D336-438D-ACAB-F44AE3624C49}" destId="{E3086A58-12F0-456D-A413-7EC88EE19A1F}" srcOrd="2" destOrd="0" parTransId="{0B88D157-F05E-483B-8734-9AFA322CC5B4}" sibTransId="{229567E1-ADCF-4F48-A4F1-66E81A16D13E}"/>
    <dgm:cxn modelId="{C88E8335-A4E8-48FF-9E8B-0E95007920A0}" type="presOf" srcId="{E3086A58-12F0-456D-A413-7EC88EE19A1F}" destId="{B3F08FC1-F8B2-4888-9280-2AE24B211880}" srcOrd="0" destOrd="2" presId="urn:microsoft.com/office/officeart/2005/8/layout/chevron2"/>
    <dgm:cxn modelId="{E45E493A-D77A-4420-9306-7B35C0CC75EE}" srcId="{61BCEBFA-6002-425B-B044-88F167AD5899}" destId="{D1573E06-7D9B-4778-988E-B6ED1597C763}" srcOrd="0" destOrd="0" parTransId="{4C474FC7-203A-4A2B-9D3F-F02ACE12272D}" sibTransId="{72A1D00E-9F37-4153-95A4-24B7A94DD435}"/>
    <dgm:cxn modelId="{BCE19642-5895-4BF4-8791-D28E7C4C8ECD}" type="presOf" srcId="{94206F3C-7375-4549-9430-B5E94E73D368}" destId="{688E0F66-84BE-479F-826F-358085365069}" srcOrd="0" destOrd="0" presId="urn:microsoft.com/office/officeart/2005/8/layout/chevron2"/>
    <dgm:cxn modelId="{10DA8848-5C18-49A4-9FC7-EFBDF7919E00}" type="presOf" srcId="{53D57CD5-D336-438D-ACAB-F44AE3624C49}" destId="{8C7630E9-400F-4DC3-BE05-DCD755A71F62}" srcOrd="0" destOrd="0" presId="urn:microsoft.com/office/officeart/2005/8/layout/chevron2"/>
    <dgm:cxn modelId="{A3607253-F50A-42E7-BE66-89DFA3430D27}" srcId="{61BCEBFA-6002-425B-B044-88F167AD5899}" destId="{53D57CD5-D336-438D-ACAB-F44AE3624C49}" srcOrd="1" destOrd="0" parTransId="{8183C5D3-2775-487F-95B3-1113113665F0}" sibTransId="{22AC2C92-83B7-4EE8-A464-027AD30405F0}"/>
    <dgm:cxn modelId="{E361AC5E-52B9-4D7F-97E0-B64CE14962F7}" type="presOf" srcId="{61BCEBFA-6002-425B-B044-88F167AD5899}" destId="{BE769129-F8EC-4D14-93BC-A5D3F3E33DBC}" srcOrd="0" destOrd="0" presId="urn:microsoft.com/office/officeart/2005/8/layout/chevron2"/>
    <dgm:cxn modelId="{D4FCF377-6D22-4AE6-9F0E-07E5BCFDC6AA}" type="presOf" srcId="{7CC50BFC-3A83-4D74-9B52-FABE7329F907}" destId="{B3F08FC1-F8B2-4888-9280-2AE24B211880}" srcOrd="0" destOrd="1" presId="urn:microsoft.com/office/officeart/2005/8/layout/chevron2"/>
    <dgm:cxn modelId="{8501C87D-1A44-4657-BFD9-F8529DC2C3FF}" srcId="{D1573E06-7D9B-4778-988E-B6ED1597C763}" destId="{D26AB4D6-2E65-4F03-94BD-5641B9F0271B}" srcOrd="1" destOrd="0" parTransId="{AAD49919-32AE-4140-9C58-AD5524E025E7}" sibTransId="{EDA9D77C-E3D1-42D7-B118-85223FCA2B15}"/>
    <dgm:cxn modelId="{AFD352AC-4591-4AD8-A55E-A841FB85A3DD}" type="presOf" srcId="{6E3EDEBC-A0FF-4ECD-BF65-324788D9E07A}" destId="{688E0F66-84BE-479F-826F-358085365069}" srcOrd="0" destOrd="3" presId="urn:microsoft.com/office/officeart/2005/8/layout/chevron2"/>
    <dgm:cxn modelId="{DCD4C4AE-3D16-48AB-8357-1F3CE71FCCBE}" type="presOf" srcId="{8C44A100-C913-4932-BE2F-DAB87E925E63}" destId="{B3F08FC1-F8B2-4888-9280-2AE24B211880}" srcOrd="0" destOrd="3" presId="urn:microsoft.com/office/officeart/2005/8/layout/chevron2"/>
    <dgm:cxn modelId="{18589DB2-F601-4B59-8FFD-17FAB0540FF2}" type="presOf" srcId="{CEC86BDD-638D-4742-9179-6F8573E7F589}" destId="{B3F08FC1-F8B2-4888-9280-2AE24B211880}" srcOrd="0" destOrd="0" presId="urn:microsoft.com/office/officeart/2005/8/layout/chevron2"/>
    <dgm:cxn modelId="{71EAE1D8-1990-417A-A130-E0D30D6CE26F}" type="presOf" srcId="{8A4BC3F9-AB98-4D54-9C52-5F217C3B2D9B}" destId="{688E0F66-84BE-479F-826F-358085365069}" srcOrd="0" destOrd="2" presId="urn:microsoft.com/office/officeart/2005/8/layout/chevron2"/>
    <dgm:cxn modelId="{E64C5CDD-28E3-4CE0-B855-F738CD57DDD0}" srcId="{53D57CD5-D336-438D-ACAB-F44AE3624C49}" destId="{8C44A100-C913-4932-BE2F-DAB87E925E63}" srcOrd="3" destOrd="0" parTransId="{1ECA81CA-FB79-4828-9853-4A3A9A0F854A}" sibTransId="{AD4EC397-5832-48B8-B49F-5C49925C7395}"/>
    <dgm:cxn modelId="{830AFCEA-A4DF-4E24-AC8C-94E9869C36AE}" srcId="{D1573E06-7D9B-4778-988E-B6ED1597C763}" destId="{6E3EDEBC-A0FF-4ECD-BF65-324788D9E07A}" srcOrd="3" destOrd="0" parTransId="{11330992-8CEC-483C-AE58-4C23EACE19D5}" sibTransId="{8E675A57-A7BF-4AB5-A9A0-A21512DC2B8A}"/>
    <dgm:cxn modelId="{7D10BAF1-A7D2-4609-9B06-A333907E7CAE}" srcId="{D1573E06-7D9B-4778-988E-B6ED1597C763}" destId="{8A4BC3F9-AB98-4D54-9C52-5F217C3B2D9B}" srcOrd="2" destOrd="0" parTransId="{1CD33BA6-C81D-4171-B0E5-53F3242CF87D}" sibTransId="{8836DB81-63EF-4A9B-BD64-D3E2C2F487E0}"/>
    <dgm:cxn modelId="{167E1574-7CA4-441B-87D2-8B945EEFC1B3}" type="presParOf" srcId="{BE769129-F8EC-4D14-93BC-A5D3F3E33DBC}" destId="{94D4A1F8-474E-4AE7-A450-AEFE1E2897DA}" srcOrd="0" destOrd="0" presId="urn:microsoft.com/office/officeart/2005/8/layout/chevron2"/>
    <dgm:cxn modelId="{793142D1-6079-4686-AFBB-EEB940E01A0B}" type="presParOf" srcId="{94D4A1F8-474E-4AE7-A450-AEFE1E2897DA}" destId="{50C8DF6B-14F8-4E9D-861F-0E6067B82E9D}" srcOrd="0" destOrd="0" presId="urn:microsoft.com/office/officeart/2005/8/layout/chevron2"/>
    <dgm:cxn modelId="{9A6B40C0-F9EA-4B37-8CC6-0E360BCA1319}" type="presParOf" srcId="{94D4A1F8-474E-4AE7-A450-AEFE1E2897DA}" destId="{688E0F66-84BE-479F-826F-358085365069}" srcOrd="1" destOrd="0" presId="urn:microsoft.com/office/officeart/2005/8/layout/chevron2"/>
    <dgm:cxn modelId="{7F555C13-EFDB-468C-80A0-521519D4FE97}" type="presParOf" srcId="{BE769129-F8EC-4D14-93BC-A5D3F3E33DBC}" destId="{61E83DD8-8E86-4541-9FDA-E25C4D701B9C}" srcOrd="1" destOrd="0" presId="urn:microsoft.com/office/officeart/2005/8/layout/chevron2"/>
    <dgm:cxn modelId="{41FAF839-5AE9-44DE-B752-FC8B7BD7869F}" type="presParOf" srcId="{BE769129-F8EC-4D14-93BC-A5D3F3E33DBC}" destId="{2D49D907-4662-42E2-B59A-1E918B2D6DE2}" srcOrd="2" destOrd="0" presId="urn:microsoft.com/office/officeart/2005/8/layout/chevron2"/>
    <dgm:cxn modelId="{37A0B336-06C9-4E2B-B4C1-5B2A65DB7851}" type="presParOf" srcId="{2D49D907-4662-42E2-B59A-1E918B2D6DE2}" destId="{8C7630E9-400F-4DC3-BE05-DCD755A71F62}" srcOrd="0" destOrd="0" presId="urn:microsoft.com/office/officeart/2005/8/layout/chevron2"/>
    <dgm:cxn modelId="{BECDA388-84DE-4F5E-8B06-417A2733FF2B}" type="presParOf" srcId="{2D49D907-4662-42E2-B59A-1E918B2D6DE2}" destId="{B3F08FC1-F8B2-4888-9280-2AE24B211880}"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B2B3AF6-AD01-42C7-9FB8-BA5FF8D99AD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pt-BR"/>
        </a:p>
      </dgm:t>
    </dgm:pt>
    <dgm:pt modelId="{7473A44B-78C2-4E41-BC94-DE9283CFA972}">
      <dgm:prSet phldrT="[Texto]"/>
      <dgm:spPr>
        <a:xfrm>
          <a:off x="1032" y="171132"/>
          <a:ext cx="4015746" cy="633600"/>
        </a:xfrm>
        <a:prstGeom prst="rect">
          <a:avLst/>
        </a:prstGeom>
        <a:solidFill>
          <a:srgbClr val="4F81BD">
            <a:hueOff val="0"/>
            <a:satOff val="0"/>
            <a:lumOff val="0"/>
            <a:alphaOff val="0"/>
          </a:srgbClr>
        </a:solidFill>
        <a:ln w="12700" cap="flat" cmpd="sng" algn="ctr">
          <a:solidFill>
            <a:srgbClr val="002060"/>
          </a:solidFill>
          <a:prstDash val="solid"/>
        </a:ln>
        <a:effectLst/>
      </dgm:spPr>
      <dgm:t>
        <a:bodyPr/>
        <a:lstStyle/>
        <a:p>
          <a:r>
            <a:rPr lang="pt-BR" b="1" dirty="0">
              <a:solidFill>
                <a:sysClr val="window" lastClr="FFFFFF"/>
              </a:solidFill>
              <a:latin typeface="Calibri"/>
              <a:ea typeface="+mn-ea"/>
              <a:cs typeface="+mn-cs"/>
            </a:rPr>
            <a:t>ADMINISTRATIVAS</a:t>
          </a:r>
        </a:p>
      </dgm:t>
    </dgm:pt>
    <dgm:pt modelId="{FB264702-37A9-4C12-9434-5F7975856212}" type="parTrans" cxnId="{40D57ABB-6202-4444-9222-EDA351B52673}">
      <dgm:prSet/>
      <dgm:spPr/>
      <dgm:t>
        <a:bodyPr/>
        <a:lstStyle/>
        <a:p>
          <a:endParaRPr lang="pt-BR"/>
        </a:p>
      </dgm:t>
    </dgm:pt>
    <dgm:pt modelId="{E8859525-D1B2-4200-9234-CED66FB54BF8}" type="sibTrans" cxnId="{40D57ABB-6202-4444-9222-EDA351B52673}">
      <dgm:prSet/>
      <dgm:spPr/>
      <dgm:t>
        <a:bodyPr/>
        <a:lstStyle/>
        <a:p>
          <a:endParaRPr lang="pt-BR"/>
        </a:p>
      </dgm:t>
    </dgm:pt>
    <dgm:pt modelId="{A1A76EC2-74E3-4B97-8F7C-59B3C9E48C76}">
      <dgm:prSet phldrT="[Texto]"/>
      <dgm:spPr>
        <a:xfrm>
          <a:off x="1032" y="804732"/>
          <a:ext cx="4015746" cy="3632647"/>
        </a:xfrm>
        <a:prstGeom prst="rect">
          <a:avLst/>
        </a:prstGeom>
        <a:solidFill>
          <a:srgbClr val="4F81BD">
            <a:alpha val="90000"/>
            <a:tint val="40000"/>
            <a:hueOff val="0"/>
            <a:satOff val="0"/>
            <a:lumOff val="0"/>
            <a:alphaOff val="0"/>
          </a:srgbClr>
        </a:solidFill>
        <a:ln w="12700" cap="flat" cmpd="sng" algn="ctr">
          <a:solidFill>
            <a:srgbClr val="002060"/>
          </a:solidFill>
          <a:prstDash val="solid"/>
        </a:ln>
        <a:effectLst/>
      </dgm:spPr>
      <dgm:t>
        <a:bodyPr/>
        <a:lstStyle/>
        <a:p>
          <a:r>
            <a:rPr lang="pt-BR" b="1" dirty="0">
              <a:solidFill>
                <a:srgbClr val="17375E"/>
              </a:solidFill>
              <a:latin typeface="Calibri"/>
              <a:ea typeface="+mn-ea"/>
              <a:cs typeface="+mn-cs"/>
            </a:rPr>
            <a:t>Multa.</a:t>
          </a:r>
        </a:p>
      </dgm:t>
    </dgm:pt>
    <dgm:pt modelId="{99EBC07C-989E-47D1-902E-ECCBE6920C1D}" type="parTrans" cxnId="{8F979780-67B0-4CAA-BE68-16CE58AC8A51}">
      <dgm:prSet/>
      <dgm:spPr/>
      <dgm:t>
        <a:bodyPr/>
        <a:lstStyle/>
        <a:p>
          <a:endParaRPr lang="pt-BR"/>
        </a:p>
      </dgm:t>
    </dgm:pt>
    <dgm:pt modelId="{8C24ADF0-0502-476C-84DF-8176F554E5F3}" type="sibTrans" cxnId="{8F979780-67B0-4CAA-BE68-16CE58AC8A51}">
      <dgm:prSet/>
      <dgm:spPr/>
      <dgm:t>
        <a:bodyPr/>
        <a:lstStyle/>
        <a:p>
          <a:endParaRPr lang="pt-BR"/>
        </a:p>
      </dgm:t>
    </dgm:pt>
    <dgm:pt modelId="{FFFE8BE7-A642-47C3-90B8-28F10C926ED2}">
      <dgm:prSet phldrT="[Texto]"/>
      <dgm:spPr>
        <a:xfrm>
          <a:off x="1032" y="804732"/>
          <a:ext cx="4015746" cy="3632647"/>
        </a:xfrm>
        <a:prstGeom prst="rect">
          <a:avLst/>
        </a:prstGeom>
        <a:solidFill>
          <a:srgbClr val="4F81BD">
            <a:alpha val="90000"/>
            <a:tint val="40000"/>
            <a:hueOff val="0"/>
            <a:satOff val="0"/>
            <a:lumOff val="0"/>
            <a:alphaOff val="0"/>
          </a:srgbClr>
        </a:solidFill>
        <a:ln w="12700" cap="flat" cmpd="sng" algn="ctr">
          <a:solidFill>
            <a:srgbClr val="002060"/>
          </a:solidFill>
          <a:prstDash val="solid"/>
        </a:ln>
        <a:effectLst/>
      </dgm:spPr>
      <dgm:t>
        <a:bodyPr/>
        <a:lstStyle/>
        <a:p>
          <a:r>
            <a:rPr lang="pt-BR" b="1" dirty="0">
              <a:solidFill>
                <a:srgbClr val="17375E"/>
              </a:solidFill>
              <a:latin typeface="Calibri"/>
              <a:ea typeface="+mn-ea"/>
              <a:cs typeface="+mn-cs"/>
            </a:rPr>
            <a:t>Publicação extraordinária da decisão administrativa sancionadora.</a:t>
          </a:r>
        </a:p>
      </dgm:t>
    </dgm:pt>
    <dgm:pt modelId="{8F2B61DA-0B25-4777-A165-E78464FDB7FC}" type="parTrans" cxnId="{B53E5F45-9FA3-4CEC-BF5B-15827360E161}">
      <dgm:prSet/>
      <dgm:spPr/>
      <dgm:t>
        <a:bodyPr/>
        <a:lstStyle/>
        <a:p>
          <a:endParaRPr lang="pt-BR"/>
        </a:p>
      </dgm:t>
    </dgm:pt>
    <dgm:pt modelId="{58A7C8C5-CA04-4EC2-967D-CB6195D273AF}" type="sibTrans" cxnId="{B53E5F45-9FA3-4CEC-BF5B-15827360E161}">
      <dgm:prSet/>
      <dgm:spPr/>
      <dgm:t>
        <a:bodyPr/>
        <a:lstStyle/>
        <a:p>
          <a:endParaRPr lang="pt-BR"/>
        </a:p>
      </dgm:t>
    </dgm:pt>
    <dgm:pt modelId="{132E9262-6390-4DD5-8736-7044A67B0B15}">
      <dgm:prSet phldrT="[Texto]"/>
      <dgm:spPr>
        <a:xfrm>
          <a:off x="4552172" y="171132"/>
          <a:ext cx="4015746" cy="633600"/>
        </a:xfrm>
        <a:prstGeom prst="rect">
          <a:avLst/>
        </a:prstGeom>
        <a:solidFill>
          <a:srgbClr val="4F81BD">
            <a:hueOff val="0"/>
            <a:satOff val="0"/>
            <a:lumOff val="0"/>
            <a:alphaOff val="0"/>
          </a:srgbClr>
        </a:solidFill>
        <a:ln w="12700" cap="flat" cmpd="sng" algn="ctr">
          <a:solidFill>
            <a:srgbClr val="002060"/>
          </a:solidFill>
          <a:prstDash val="solid"/>
        </a:ln>
        <a:effectLst/>
      </dgm:spPr>
      <dgm:t>
        <a:bodyPr/>
        <a:lstStyle/>
        <a:p>
          <a:r>
            <a:rPr lang="pt-BR" b="1" dirty="0">
              <a:solidFill>
                <a:sysClr val="window" lastClr="FFFFFF"/>
              </a:solidFill>
              <a:latin typeface="Calibri"/>
              <a:ea typeface="+mn-ea"/>
              <a:cs typeface="+mn-cs"/>
            </a:rPr>
            <a:t>JUDICIAIS</a:t>
          </a:r>
        </a:p>
      </dgm:t>
    </dgm:pt>
    <dgm:pt modelId="{ECADFAAF-3384-48FA-A62B-49E02B239557}" type="parTrans" cxnId="{CD59640D-9B0B-4A44-AC2F-E9E5BEF161A9}">
      <dgm:prSet/>
      <dgm:spPr/>
      <dgm:t>
        <a:bodyPr/>
        <a:lstStyle/>
        <a:p>
          <a:endParaRPr lang="pt-BR"/>
        </a:p>
      </dgm:t>
    </dgm:pt>
    <dgm:pt modelId="{C2F2E2B7-BC55-4A67-9C1B-638A2A5E147C}" type="sibTrans" cxnId="{CD59640D-9B0B-4A44-AC2F-E9E5BEF161A9}">
      <dgm:prSet/>
      <dgm:spPr/>
      <dgm:t>
        <a:bodyPr/>
        <a:lstStyle/>
        <a:p>
          <a:endParaRPr lang="pt-BR"/>
        </a:p>
      </dgm:t>
    </dgm:pt>
    <dgm:pt modelId="{ACDCC75E-61B4-4632-AF66-42178322A371}">
      <dgm:prSet phldrT="[Texto]"/>
      <dgm:spPr>
        <a:xfrm>
          <a:off x="4552172" y="804732"/>
          <a:ext cx="4015746" cy="3632647"/>
        </a:xfrm>
        <a:prstGeom prst="rect">
          <a:avLst/>
        </a:prstGeom>
        <a:solidFill>
          <a:srgbClr val="4F81BD">
            <a:alpha val="90000"/>
            <a:tint val="40000"/>
            <a:hueOff val="0"/>
            <a:satOff val="0"/>
            <a:lumOff val="0"/>
            <a:alphaOff val="0"/>
          </a:srgbClr>
        </a:solidFill>
        <a:ln w="12700" cap="flat" cmpd="sng" algn="ctr">
          <a:solidFill>
            <a:srgbClr val="002060"/>
          </a:solidFill>
          <a:prstDash val="solid"/>
        </a:ln>
        <a:effectLst/>
      </dgm:spPr>
      <dgm:t>
        <a:bodyPr/>
        <a:lstStyle/>
        <a:p>
          <a:r>
            <a:rPr lang="pt-BR" b="1" dirty="0">
              <a:solidFill>
                <a:srgbClr val="17375E"/>
              </a:solidFill>
              <a:latin typeface="Calibri"/>
              <a:ea typeface="+mn-ea"/>
              <a:cs typeface="+mn-cs"/>
            </a:rPr>
            <a:t>Perdimento de bens, direitos ou valores.</a:t>
          </a:r>
        </a:p>
      </dgm:t>
    </dgm:pt>
    <dgm:pt modelId="{73690F71-C8F4-41D6-8FB4-EF6206135233}" type="parTrans" cxnId="{719D51A4-298E-44B7-B093-D1D8B1EDF62B}">
      <dgm:prSet/>
      <dgm:spPr/>
      <dgm:t>
        <a:bodyPr/>
        <a:lstStyle/>
        <a:p>
          <a:endParaRPr lang="pt-BR"/>
        </a:p>
      </dgm:t>
    </dgm:pt>
    <dgm:pt modelId="{09E12354-6BE0-4C8C-A2EA-0D6D27FBBD01}" type="sibTrans" cxnId="{719D51A4-298E-44B7-B093-D1D8B1EDF62B}">
      <dgm:prSet/>
      <dgm:spPr/>
      <dgm:t>
        <a:bodyPr/>
        <a:lstStyle/>
        <a:p>
          <a:endParaRPr lang="pt-BR"/>
        </a:p>
      </dgm:t>
    </dgm:pt>
    <dgm:pt modelId="{DA01FD7F-3443-4914-BB9E-B48114AC8195}">
      <dgm:prSet phldrT="[Texto]"/>
      <dgm:spPr>
        <a:xfrm>
          <a:off x="4552172" y="804732"/>
          <a:ext cx="4015746" cy="3632647"/>
        </a:xfrm>
        <a:prstGeom prst="rect">
          <a:avLst/>
        </a:prstGeom>
        <a:solidFill>
          <a:srgbClr val="4F81BD">
            <a:alpha val="90000"/>
            <a:tint val="40000"/>
            <a:hueOff val="0"/>
            <a:satOff val="0"/>
            <a:lumOff val="0"/>
            <a:alphaOff val="0"/>
          </a:srgbClr>
        </a:solidFill>
        <a:ln w="12700" cap="flat" cmpd="sng" algn="ctr">
          <a:solidFill>
            <a:srgbClr val="002060"/>
          </a:solidFill>
          <a:prstDash val="solid"/>
        </a:ln>
        <a:effectLst/>
      </dgm:spPr>
      <dgm:t>
        <a:bodyPr/>
        <a:lstStyle/>
        <a:p>
          <a:r>
            <a:rPr lang="pt-BR" b="1" dirty="0">
              <a:solidFill>
                <a:srgbClr val="17375E"/>
              </a:solidFill>
              <a:latin typeface="Calibri"/>
              <a:ea typeface="+mn-ea"/>
              <a:cs typeface="+mn-cs"/>
            </a:rPr>
            <a:t>Suspensão ou interdição parcial de atividades.</a:t>
          </a:r>
        </a:p>
      </dgm:t>
    </dgm:pt>
    <dgm:pt modelId="{33947F3B-3F73-4E28-84D0-49C5FD7F2F71}" type="sibTrans" cxnId="{2E39A097-5EB4-45C9-8D81-32E82A9A220A}">
      <dgm:prSet/>
      <dgm:spPr/>
      <dgm:t>
        <a:bodyPr/>
        <a:lstStyle/>
        <a:p>
          <a:endParaRPr lang="pt-BR"/>
        </a:p>
      </dgm:t>
    </dgm:pt>
    <dgm:pt modelId="{9F12AF7F-9304-4F2A-9983-4D2231851B06}" type="parTrans" cxnId="{2E39A097-5EB4-45C9-8D81-32E82A9A220A}">
      <dgm:prSet/>
      <dgm:spPr/>
      <dgm:t>
        <a:bodyPr/>
        <a:lstStyle/>
        <a:p>
          <a:endParaRPr lang="pt-BR"/>
        </a:p>
      </dgm:t>
    </dgm:pt>
    <dgm:pt modelId="{16D10E01-EC80-40A3-A696-5472A92B3099}">
      <dgm:prSet phldrT="[Texto]"/>
      <dgm:spPr>
        <a:xfrm>
          <a:off x="4552172" y="804732"/>
          <a:ext cx="4015746" cy="3632647"/>
        </a:xfrm>
        <a:prstGeom prst="rect">
          <a:avLst/>
        </a:prstGeom>
        <a:solidFill>
          <a:srgbClr val="4F81BD">
            <a:alpha val="90000"/>
            <a:tint val="40000"/>
            <a:hueOff val="0"/>
            <a:satOff val="0"/>
            <a:lumOff val="0"/>
            <a:alphaOff val="0"/>
          </a:srgbClr>
        </a:solidFill>
        <a:ln w="12700" cap="flat" cmpd="sng" algn="ctr">
          <a:solidFill>
            <a:srgbClr val="002060"/>
          </a:solidFill>
          <a:prstDash val="solid"/>
        </a:ln>
        <a:effectLst/>
      </dgm:spPr>
      <dgm:t>
        <a:bodyPr/>
        <a:lstStyle/>
        <a:p>
          <a:r>
            <a:rPr lang="pt-BR" b="1" dirty="0">
              <a:solidFill>
                <a:srgbClr val="17375E"/>
              </a:solidFill>
              <a:latin typeface="Calibri"/>
              <a:ea typeface="+mn-ea"/>
              <a:cs typeface="+mn-cs"/>
            </a:rPr>
            <a:t>Proibição de receber incentivos, subsídios, subvenções, doações ou empréstimos.</a:t>
          </a:r>
        </a:p>
      </dgm:t>
    </dgm:pt>
    <dgm:pt modelId="{DD918F89-EB39-4B75-8ADF-33B99E089186}" type="parTrans" cxnId="{D640A129-6845-428F-8725-485E4765EF15}">
      <dgm:prSet/>
      <dgm:spPr/>
      <dgm:t>
        <a:bodyPr/>
        <a:lstStyle/>
        <a:p>
          <a:endParaRPr lang="pt-BR"/>
        </a:p>
      </dgm:t>
    </dgm:pt>
    <dgm:pt modelId="{F12636DB-2B4B-4BFB-9CE1-560458B90E1C}" type="sibTrans" cxnId="{D640A129-6845-428F-8725-485E4765EF15}">
      <dgm:prSet/>
      <dgm:spPr/>
      <dgm:t>
        <a:bodyPr/>
        <a:lstStyle/>
        <a:p>
          <a:endParaRPr lang="pt-BR"/>
        </a:p>
      </dgm:t>
    </dgm:pt>
    <dgm:pt modelId="{0EABB99B-74DB-4CCA-B0CB-F69D50AB5B98}">
      <dgm:prSet phldrT="[Texto]"/>
      <dgm:spPr>
        <a:xfrm>
          <a:off x="4552172" y="804732"/>
          <a:ext cx="4015746" cy="3632647"/>
        </a:xfrm>
        <a:prstGeom prst="rect">
          <a:avLst/>
        </a:prstGeom>
        <a:solidFill>
          <a:srgbClr val="4F81BD">
            <a:alpha val="90000"/>
            <a:tint val="40000"/>
            <a:hueOff val="0"/>
            <a:satOff val="0"/>
            <a:lumOff val="0"/>
            <a:alphaOff val="0"/>
          </a:srgbClr>
        </a:solidFill>
        <a:ln w="12700" cap="flat" cmpd="sng" algn="ctr">
          <a:solidFill>
            <a:srgbClr val="002060"/>
          </a:solidFill>
          <a:prstDash val="solid"/>
        </a:ln>
        <a:effectLst/>
      </dgm:spPr>
      <dgm:t>
        <a:bodyPr/>
        <a:lstStyle/>
        <a:p>
          <a:r>
            <a:rPr lang="pt-BR" b="1" dirty="0">
              <a:solidFill>
                <a:srgbClr val="FF0000"/>
              </a:solidFill>
              <a:latin typeface="Calibri"/>
              <a:ea typeface="+mn-ea"/>
              <a:cs typeface="+mn-cs"/>
            </a:rPr>
            <a:t>Dissolução compulsória.</a:t>
          </a:r>
        </a:p>
      </dgm:t>
    </dgm:pt>
    <dgm:pt modelId="{BD965342-6072-4AA3-AF48-C1739D327825}" type="parTrans" cxnId="{4396B892-81C7-4BAA-BE48-0271F19E04D6}">
      <dgm:prSet/>
      <dgm:spPr/>
      <dgm:t>
        <a:bodyPr/>
        <a:lstStyle/>
        <a:p>
          <a:endParaRPr lang="pt-BR"/>
        </a:p>
      </dgm:t>
    </dgm:pt>
    <dgm:pt modelId="{67A33726-1B00-4E39-87F3-DAAFC4BD44F8}" type="sibTrans" cxnId="{4396B892-81C7-4BAA-BE48-0271F19E04D6}">
      <dgm:prSet/>
      <dgm:spPr/>
      <dgm:t>
        <a:bodyPr/>
        <a:lstStyle/>
        <a:p>
          <a:endParaRPr lang="pt-BR"/>
        </a:p>
      </dgm:t>
    </dgm:pt>
    <dgm:pt modelId="{D2514994-B924-4060-85BD-E7CD2123BEFD}">
      <dgm:prSet phldrT="[Texto]"/>
      <dgm:spPr>
        <a:xfrm>
          <a:off x="1032" y="804732"/>
          <a:ext cx="4015746" cy="3632647"/>
        </a:xfrm>
        <a:prstGeom prst="rect">
          <a:avLst/>
        </a:prstGeom>
        <a:solidFill>
          <a:srgbClr val="4F81BD">
            <a:alpha val="90000"/>
            <a:tint val="40000"/>
            <a:hueOff val="0"/>
            <a:satOff val="0"/>
            <a:lumOff val="0"/>
            <a:alphaOff val="0"/>
          </a:srgbClr>
        </a:solidFill>
        <a:ln w="12700" cap="flat" cmpd="sng" algn="ctr">
          <a:solidFill>
            <a:srgbClr val="002060"/>
          </a:solidFill>
          <a:prstDash val="solid"/>
        </a:ln>
        <a:effectLst/>
      </dgm:spPr>
      <dgm:t>
        <a:bodyPr/>
        <a:lstStyle/>
        <a:p>
          <a:endParaRPr lang="pt-BR" b="1" dirty="0">
            <a:solidFill>
              <a:srgbClr val="17375E"/>
            </a:solidFill>
            <a:latin typeface="Calibri"/>
            <a:ea typeface="+mn-ea"/>
            <a:cs typeface="+mn-cs"/>
          </a:endParaRPr>
        </a:p>
      </dgm:t>
    </dgm:pt>
    <dgm:pt modelId="{A1CEF210-B95C-468E-8B93-11B2DF77292F}" type="parTrans" cxnId="{A532A6CE-7794-4145-8440-3B50E3B4EBEB}">
      <dgm:prSet/>
      <dgm:spPr/>
      <dgm:t>
        <a:bodyPr/>
        <a:lstStyle/>
        <a:p>
          <a:endParaRPr lang="pt-BR"/>
        </a:p>
      </dgm:t>
    </dgm:pt>
    <dgm:pt modelId="{B9671182-83B0-4A47-83E3-E9DAE56EBACD}" type="sibTrans" cxnId="{A532A6CE-7794-4145-8440-3B50E3B4EBEB}">
      <dgm:prSet/>
      <dgm:spPr/>
      <dgm:t>
        <a:bodyPr/>
        <a:lstStyle/>
        <a:p>
          <a:endParaRPr lang="pt-BR"/>
        </a:p>
      </dgm:t>
    </dgm:pt>
    <dgm:pt modelId="{4C3F243B-5575-4DB6-992B-EB01E1E43DAD}" type="pres">
      <dgm:prSet presAssocID="{8B2B3AF6-AD01-42C7-9FB8-BA5FF8D99ADA}" presName="Name0" presStyleCnt="0">
        <dgm:presLayoutVars>
          <dgm:dir/>
          <dgm:animLvl val="lvl"/>
          <dgm:resizeHandles val="exact"/>
        </dgm:presLayoutVars>
      </dgm:prSet>
      <dgm:spPr/>
    </dgm:pt>
    <dgm:pt modelId="{B20F1D82-84F6-4B26-8CE5-F2E6F1DC2E71}" type="pres">
      <dgm:prSet presAssocID="{7473A44B-78C2-4E41-BC94-DE9283CFA972}" presName="composite" presStyleCnt="0"/>
      <dgm:spPr/>
    </dgm:pt>
    <dgm:pt modelId="{0331A3B1-7E7E-4635-A5A4-9BCE9CA41494}" type="pres">
      <dgm:prSet presAssocID="{7473A44B-78C2-4E41-BC94-DE9283CFA972}" presName="parTx" presStyleLbl="alignNode1" presStyleIdx="0" presStyleCnt="2" custScaleX="105008" custLinFactNeighborY="17794">
        <dgm:presLayoutVars>
          <dgm:chMax val="0"/>
          <dgm:chPref val="0"/>
          <dgm:bulletEnabled val="1"/>
        </dgm:presLayoutVars>
      </dgm:prSet>
      <dgm:spPr/>
    </dgm:pt>
    <dgm:pt modelId="{A11DB748-CE2E-421E-9502-0CCDA5EF8CF8}" type="pres">
      <dgm:prSet presAssocID="{7473A44B-78C2-4E41-BC94-DE9283CFA972}" presName="desTx" presStyleLbl="alignAccFollowNode1" presStyleIdx="0" presStyleCnt="2" custScaleX="105008" custLinFactNeighborY="-2155">
        <dgm:presLayoutVars>
          <dgm:bulletEnabled val="1"/>
        </dgm:presLayoutVars>
      </dgm:prSet>
      <dgm:spPr/>
    </dgm:pt>
    <dgm:pt modelId="{089E770B-0A77-4FCC-B618-D22234FD11C6}" type="pres">
      <dgm:prSet presAssocID="{E8859525-D1B2-4200-9234-CED66FB54BF8}" presName="space" presStyleCnt="0"/>
      <dgm:spPr/>
    </dgm:pt>
    <dgm:pt modelId="{C1A3E594-9FAB-45EE-B1B3-C2D76C490F4B}" type="pres">
      <dgm:prSet presAssocID="{132E9262-6390-4DD5-8736-7044A67B0B15}" presName="composite" presStyleCnt="0"/>
      <dgm:spPr/>
    </dgm:pt>
    <dgm:pt modelId="{CA5BCEDD-EA6A-491C-BFF8-9DB216C9282F}" type="pres">
      <dgm:prSet presAssocID="{132E9262-6390-4DD5-8736-7044A67B0B15}" presName="parTx" presStyleLbl="alignNode1" presStyleIdx="1" presStyleCnt="2" custScaleX="105008" custLinFactNeighborY="17794">
        <dgm:presLayoutVars>
          <dgm:chMax val="0"/>
          <dgm:chPref val="0"/>
          <dgm:bulletEnabled val="1"/>
        </dgm:presLayoutVars>
      </dgm:prSet>
      <dgm:spPr/>
    </dgm:pt>
    <dgm:pt modelId="{EA355A3F-6E75-4173-BA64-7900FB8A21BE}" type="pres">
      <dgm:prSet presAssocID="{132E9262-6390-4DD5-8736-7044A67B0B15}" presName="desTx" presStyleLbl="alignAccFollowNode1" presStyleIdx="1" presStyleCnt="2" custScaleX="105008" custLinFactNeighborY="-2155">
        <dgm:presLayoutVars>
          <dgm:bulletEnabled val="1"/>
        </dgm:presLayoutVars>
      </dgm:prSet>
      <dgm:spPr/>
    </dgm:pt>
  </dgm:ptLst>
  <dgm:cxnLst>
    <dgm:cxn modelId="{2C4F6506-2D6C-4B61-8EB7-B4E327C8A6B4}" type="presOf" srcId="{D2514994-B924-4060-85BD-E7CD2123BEFD}" destId="{A11DB748-CE2E-421E-9502-0CCDA5EF8CF8}" srcOrd="0" destOrd="1" presId="urn:microsoft.com/office/officeart/2005/8/layout/hList1"/>
    <dgm:cxn modelId="{77650D0A-EE86-4351-BBF9-9361B25253DE}" type="presOf" srcId="{A1A76EC2-74E3-4B97-8F7C-59B3C9E48C76}" destId="{A11DB748-CE2E-421E-9502-0CCDA5EF8CF8}" srcOrd="0" destOrd="0" presId="urn:microsoft.com/office/officeart/2005/8/layout/hList1"/>
    <dgm:cxn modelId="{CD59640D-9B0B-4A44-AC2F-E9E5BEF161A9}" srcId="{8B2B3AF6-AD01-42C7-9FB8-BA5FF8D99ADA}" destId="{132E9262-6390-4DD5-8736-7044A67B0B15}" srcOrd="1" destOrd="0" parTransId="{ECADFAAF-3384-48FA-A62B-49E02B239557}" sibTransId="{C2F2E2B7-BC55-4A67-9C1B-638A2A5E147C}"/>
    <dgm:cxn modelId="{D640A129-6845-428F-8725-485E4765EF15}" srcId="{132E9262-6390-4DD5-8736-7044A67B0B15}" destId="{16D10E01-EC80-40A3-A696-5472A92B3099}" srcOrd="2" destOrd="0" parTransId="{DD918F89-EB39-4B75-8ADF-33B99E089186}" sibTransId="{F12636DB-2B4B-4BFB-9CE1-560458B90E1C}"/>
    <dgm:cxn modelId="{B53E5F45-9FA3-4CEC-BF5B-15827360E161}" srcId="{7473A44B-78C2-4E41-BC94-DE9283CFA972}" destId="{FFFE8BE7-A642-47C3-90B8-28F10C926ED2}" srcOrd="2" destOrd="0" parTransId="{8F2B61DA-0B25-4777-A165-E78464FDB7FC}" sibTransId="{58A7C8C5-CA04-4EC2-967D-CB6195D273AF}"/>
    <dgm:cxn modelId="{74716847-70F5-4B8D-BA44-2A76A740B5AB}" type="presOf" srcId="{ACDCC75E-61B4-4632-AF66-42178322A371}" destId="{EA355A3F-6E75-4173-BA64-7900FB8A21BE}" srcOrd="0" destOrd="0" presId="urn:microsoft.com/office/officeart/2005/8/layout/hList1"/>
    <dgm:cxn modelId="{2C8F756B-450D-47F2-804A-64985D10D83E}" type="presOf" srcId="{132E9262-6390-4DD5-8736-7044A67B0B15}" destId="{CA5BCEDD-EA6A-491C-BFF8-9DB216C9282F}" srcOrd="0" destOrd="0" presId="urn:microsoft.com/office/officeart/2005/8/layout/hList1"/>
    <dgm:cxn modelId="{1ABC7C77-44B2-4198-88CC-133DFE28F4EB}" type="presOf" srcId="{7473A44B-78C2-4E41-BC94-DE9283CFA972}" destId="{0331A3B1-7E7E-4635-A5A4-9BCE9CA41494}" srcOrd="0" destOrd="0" presId="urn:microsoft.com/office/officeart/2005/8/layout/hList1"/>
    <dgm:cxn modelId="{8F979780-67B0-4CAA-BE68-16CE58AC8A51}" srcId="{7473A44B-78C2-4E41-BC94-DE9283CFA972}" destId="{A1A76EC2-74E3-4B97-8F7C-59B3C9E48C76}" srcOrd="0" destOrd="0" parTransId="{99EBC07C-989E-47D1-902E-ECCBE6920C1D}" sibTransId="{8C24ADF0-0502-476C-84DF-8176F554E5F3}"/>
    <dgm:cxn modelId="{4396B892-81C7-4BAA-BE48-0271F19E04D6}" srcId="{132E9262-6390-4DD5-8736-7044A67B0B15}" destId="{0EABB99B-74DB-4CCA-B0CB-F69D50AB5B98}" srcOrd="3" destOrd="0" parTransId="{BD965342-6072-4AA3-AF48-C1739D327825}" sibTransId="{67A33726-1B00-4E39-87F3-DAAFC4BD44F8}"/>
    <dgm:cxn modelId="{2E39A097-5EB4-45C9-8D81-32E82A9A220A}" srcId="{132E9262-6390-4DD5-8736-7044A67B0B15}" destId="{DA01FD7F-3443-4914-BB9E-B48114AC8195}" srcOrd="1" destOrd="0" parTransId="{9F12AF7F-9304-4F2A-9983-4D2231851B06}" sibTransId="{33947F3B-3F73-4E28-84D0-49C5FD7F2F71}"/>
    <dgm:cxn modelId="{719D51A4-298E-44B7-B093-D1D8B1EDF62B}" srcId="{132E9262-6390-4DD5-8736-7044A67B0B15}" destId="{ACDCC75E-61B4-4632-AF66-42178322A371}" srcOrd="0" destOrd="0" parTransId="{73690F71-C8F4-41D6-8FB4-EF6206135233}" sibTransId="{09E12354-6BE0-4C8C-A2EA-0D6D27FBBD01}"/>
    <dgm:cxn modelId="{40D57ABB-6202-4444-9222-EDA351B52673}" srcId="{8B2B3AF6-AD01-42C7-9FB8-BA5FF8D99ADA}" destId="{7473A44B-78C2-4E41-BC94-DE9283CFA972}" srcOrd="0" destOrd="0" parTransId="{FB264702-37A9-4C12-9434-5F7975856212}" sibTransId="{E8859525-D1B2-4200-9234-CED66FB54BF8}"/>
    <dgm:cxn modelId="{143658BC-4FEA-4DF1-AC29-00322EE6CA53}" type="presOf" srcId="{8B2B3AF6-AD01-42C7-9FB8-BA5FF8D99ADA}" destId="{4C3F243B-5575-4DB6-992B-EB01E1E43DAD}" srcOrd="0" destOrd="0" presId="urn:microsoft.com/office/officeart/2005/8/layout/hList1"/>
    <dgm:cxn modelId="{244BB6C5-8A5F-4485-91AB-37E37288F477}" type="presOf" srcId="{FFFE8BE7-A642-47C3-90B8-28F10C926ED2}" destId="{A11DB748-CE2E-421E-9502-0CCDA5EF8CF8}" srcOrd="0" destOrd="2" presId="urn:microsoft.com/office/officeart/2005/8/layout/hList1"/>
    <dgm:cxn modelId="{A532A6CE-7794-4145-8440-3B50E3B4EBEB}" srcId="{7473A44B-78C2-4E41-BC94-DE9283CFA972}" destId="{D2514994-B924-4060-85BD-E7CD2123BEFD}" srcOrd="1" destOrd="0" parTransId="{A1CEF210-B95C-468E-8B93-11B2DF77292F}" sibTransId="{B9671182-83B0-4A47-83E3-E9DAE56EBACD}"/>
    <dgm:cxn modelId="{514DFED1-B148-4E0C-BC03-10B1C34FA463}" type="presOf" srcId="{DA01FD7F-3443-4914-BB9E-B48114AC8195}" destId="{EA355A3F-6E75-4173-BA64-7900FB8A21BE}" srcOrd="0" destOrd="1" presId="urn:microsoft.com/office/officeart/2005/8/layout/hList1"/>
    <dgm:cxn modelId="{34089ED4-B944-4440-BD5D-A39F3140D0DB}" type="presOf" srcId="{0EABB99B-74DB-4CCA-B0CB-F69D50AB5B98}" destId="{EA355A3F-6E75-4173-BA64-7900FB8A21BE}" srcOrd="0" destOrd="3" presId="urn:microsoft.com/office/officeart/2005/8/layout/hList1"/>
    <dgm:cxn modelId="{328B3CD8-9503-4DC3-99C5-FACDCF364C4B}" type="presOf" srcId="{16D10E01-EC80-40A3-A696-5472A92B3099}" destId="{EA355A3F-6E75-4173-BA64-7900FB8A21BE}" srcOrd="0" destOrd="2" presId="urn:microsoft.com/office/officeart/2005/8/layout/hList1"/>
    <dgm:cxn modelId="{7ABA6C16-5D51-440C-9E6E-C27738F06FE6}" type="presParOf" srcId="{4C3F243B-5575-4DB6-992B-EB01E1E43DAD}" destId="{B20F1D82-84F6-4B26-8CE5-F2E6F1DC2E71}" srcOrd="0" destOrd="0" presId="urn:microsoft.com/office/officeart/2005/8/layout/hList1"/>
    <dgm:cxn modelId="{096CA9EB-3DE3-429A-AD43-15FC5128E62D}" type="presParOf" srcId="{B20F1D82-84F6-4B26-8CE5-F2E6F1DC2E71}" destId="{0331A3B1-7E7E-4635-A5A4-9BCE9CA41494}" srcOrd="0" destOrd="0" presId="urn:microsoft.com/office/officeart/2005/8/layout/hList1"/>
    <dgm:cxn modelId="{723D2469-DE7B-43A9-B948-0ED7E2189B03}" type="presParOf" srcId="{B20F1D82-84F6-4B26-8CE5-F2E6F1DC2E71}" destId="{A11DB748-CE2E-421E-9502-0CCDA5EF8CF8}" srcOrd="1" destOrd="0" presId="urn:microsoft.com/office/officeart/2005/8/layout/hList1"/>
    <dgm:cxn modelId="{7699F335-8897-496F-8E86-B2C6D4C8077F}" type="presParOf" srcId="{4C3F243B-5575-4DB6-992B-EB01E1E43DAD}" destId="{089E770B-0A77-4FCC-B618-D22234FD11C6}" srcOrd="1" destOrd="0" presId="urn:microsoft.com/office/officeart/2005/8/layout/hList1"/>
    <dgm:cxn modelId="{B1EE3189-754F-4C96-84CF-EE2308CAC482}" type="presParOf" srcId="{4C3F243B-5575-4DB6-992B-EB01E1E43DAD}" destId="{C1A3E594-9FAB-45EE-B1B3-C2D76C490F4B}" srcOrd="2" destOrd="0" presId="urn:microsoft.com/office/officeart/2005/8/layout/hList1"/>
    <dgm:cxn modelId="{DE76D178-D0C4-45BA-8CF8-7021E6A78046}" type="presParOf" srcId="{C1A3E594-9FAB-45EE-B1B3-C2D76C490F4B}" destId="{CA5BCEDD-EA6A-491C-BFF8-9DB216C9282F}" srcOrd="0" destOrd="0" presId="urn:microsoft.com/office/officeart/2005/8/layout/hList1"/>
    <dgm:cxn modelId="{B360A856-3810-46F9-BB91-0B3810E5330E}" type="presParOf" srcId="{C1A3E594-9FAB-45EE-B1B3-C2D76C490F4B}" destId="{EA355A3F-6E75-4173-BA64-7900FB8A21B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8806B21-127A-4822-BB25-2CC094C2CA8F}" type="doc">
      <dgm:prSet loTypeId="urn:microsoft.com/office/officeart/2005/8/layout/radial3" loCatId="cycle" qsTypeId="urn:microsoft.com/office/officeart/2005/8/quickstyle/simple4" qsCatId="simple" csTypeId="urn:microsoft.com/office/officeart/2005/8/colors/accent1_2" csCatId="accent1" phldr="1"/>
      <dgm:spPr/>
      <dgm:t>
        <a:bodyPr/>
        <a:lstStyle/>
        <a:p>
          <a:endParaRPr lang="pt-BR"/>
        </a:p>
      </dgm:t>
    </dgm:pt>
    <dgm:pt modelId="{126B45DE-2C6A-4847-B9D4-F78564F03DDC}">
      <dgm:prSet phldrT="[Texto]" custT="1"/>
      <dgm:spPr>
        <a:gradFill rotWithShape="0">
          <a:gsLst>
            <a:gs pos="0">
              <a:srgbClr val="FF9999">
                <a:alpha val="49804"/>
              </a:srgbClr>
            </a:gs>
            <a:gs pos="48000">
              <a:srgbClr val="FF5050">
                <a:alpha val="49804"/>
              </a:srgbClr>
            </a:gs>
            <a:gs pos="100000">
              <a:srgbClr val="FF5050"/>
            </a:gs>
          </a:gsLst>
        </a:gradFill>
      </dgm:spPr>
      <dgm:t>
        <a:bodyPr/>
        <a:lstStyle/>
        <a:p>
          <a:pPr>
            <a:lnSpc>
              <a:spcPct val="90000"/>
            </a:lnSpc>
            <a:spcAft>
              <a:spcPct val="35000"/>
            </a:spcAft>
          </a:pPr>
          <a:r>
            <a:rPr lang="pt-BR" sz="2000" b="1" cap="none" spc="0" dirty="0">
              <a:ln w="18415" cmpd="sng">
                <a:prstDash val="solid"/>
              </a:ln>
              <a:solidFill>
                <a:srgbClr val="800000"/>
              </a:solidFill>
              <a:effectLst/>
            </a:rPr>
            <a:t>CRITÉRIOS</a:t>
          </a:r>
        </a:p>
        <a:p>
          <a:pPr>
            <a:lnSpc>
              <a:spcPct val="90000"/>
            </a:lnSpc>
            <a:spcAft>
              <a:spcPct val="35000"/>
            </a:spcAft>
          </a:pPr>
          <a:r>
            <a:rPr lang="pt-BR" sz="2000" b="1" cap="none" spc="0" dirty="0">
              <a:ln w="18415" cmpd="sng">
                <a:prstDash val="solid"/>
              </a:ln>
              <a:solidFill>
                <a:srgbClr val="800000"/>
              </a:solidFill>
              <a:effectLst/>
            </a:rPr>
            <a:t>DE</a:t>
          </a:r>
        </a:p>
        <a:p>
          <a:pPr>
            <a:lnSpc>
              <a:spcPct val="100000"/>
            </a:lnSpc>
            <a:spcAft>
              <a:spcPts val="0"/>
            </a:spcAft>
          </a:pPr>
          <a:r>
            <a:rPr lang="pt-BR" sz="2000" b="1" cap="none" spc="0" dirty="0">
              <a:ln w="18415" cmpd="sng">
                <a:prstDash val="solid"/>
              </a:ln>
              <a:solidFill>
                <a:srgbClr val="800000"/>
              </a:solidFill>
              <a:effectLst/>
            </a:rPr>
            <a:t>DOSIMETRIA</a:t>
          </a:r>
        </a:p>
        <a:p>
          <a:pPr>
            <a:lnSpc>
              <a:spcPct val="100000"/>
            </a:lnSpc>
            <a:spcAft>
              <a:spcPts val="0"/>
            </a:spcAft>
          </a:pPr>
          <a:r>
            <a:rPr lang="pt-BR" sz="1500" b="1" cap="none" spc="0" dirty="0">
              <a:ln w="18415" cmpd="sng">
                <a:prstDash val="solid"/>
              </a:ln>
              <a:solidFill>
                <a:srgbClr val="800000"/>
              </a:solidFill>
              <a:effectLst/>
            </a:rPr>
            <a:t>(Art. 7º da LAC)</a:t>
          </a:r>
          <a:endParaRPr lang="pt-BR" sz="1500" b="1" dirty="0">
            <a:solidFill>
              <a:srgbClr val="800000"/>
            </a:solidFill>
            <a:effectLst/>
          </a:endParaRPr>
        </a:p>
      </dgm:t>
    </dgm:pt>
    <dgm:pt modelId="{F6A49D6E-D4B2-4E85-ACA8-82146F52B48B}" type="parTrans" cxnId="{60EAD2E3-B636-4D06-9299-8948C3F40BB1}">
      <dgm:prSet/>
      <dgm:spPr/>
      <dgm:t>
        <a:bodyPr/>
        <a:lstStyle/>
        <a:p>
          <a:endParaRPr lang="pt-BR"/>
        </a:p>
      </dgm:t>
    </dgm:pt>
    <dgm:pt modelId="{60C23426-7D8A-4A0B-BBA9-B1C1E987F869}" type="sibTrans" cxnId="{60EAD2E3-B636-4D06-9299-8948C3F40BB1}">
      <dgm:prSet/>
      <dgm:spPr/>
      <dgm:t>
        <a:bodyPr/>
        <a:lstStyle/>
        <a:p>
          <a:endParaRPr lang="pt-BR"/>
        </a:p>
      </dgm:t>
    </dgm:pt>
    <dgm:pt modelId="{BBF2AB4F-EA3E-4B52-A643-3DD2AD172689}">
      <dgm:prSet phldrT="[Texto]" custT="1"/>
      <dgm:spPr>
        <a:gradFill rotWithShape="0">
          <a:gsLst>
            <a:gs pos="0">
              <a:srgbClr val="1F497D">
                <a:lumMod val="20000"/>
                <a:lumOff val="80000"/>
              </a:srgbClr>
            </a:gs>
            <a:gs pos="100000">
              <a:srgbClr val="99CCFF"/>
            </a:gs>
          </a:gsLst>
          <a:lin ang="16200000" scaled="0"/>
        </a:gradFill>
      </dgm:spPr>
      <dgm:t>
        <a:bodyPr/>
        <a:lstStyle/>
        <a:p>
          <a:r>
            <a:rPr lang="pt-BR" sz="1800" b="0" cap="none" spc="0" dirty="0">
              <a:ln w="18415" cmpd="sng">
                <a:prstDash val="solid"/>
              </a:ln>
              <a:solidFill>
                <a:srgbClr val="002060"/>
              </a:solidFill>
              <a:effectLst>
                <a:outerShdw blurRad="63500" dir="3600000" algn="tl" rotWithShape="0">
                  <a:srgbClr val="000000">
                    <a:alpha val="70000"/>
                  </a:srgbClr>
                </a:outerShdw>
              </a:effectLst>
            </a:rPr>
            <a:t>GRAVIDADE DA INFRAÇÃO</a:t>
          </a:r>
        </a:p>
      </dgm:t>
    </dgm:pt>
    <dgm:pt modelId="{005949B8-280F-49E0-BEC5-DEAD6990AD50}" type="parTrans" cxnId="{6C532F94-C5F9-4364-860C-7D9B99B57B20}">
      <dgm:prSet/>
      <dgm:spPr/>
      <dgm:t>
        <a:bodyPr/>
        <a:lstStyle/>
        <a:p>
          <a:endParaRPr lang="pt-BR"/>
        </a:p>
      </dgm:t>
    </dgm:pt>
    <dgm:pt modelId="{CA1F5C9B-A145-4938-B890-CCC8C8DA2CFF}" type="sibTrans" cxnId="{6C532F94-C5F9-4364-860C-7D9B99B57B20}">
      <dgm:prSet/>
      <dgm:spPr/>
      <dgm:t>
        <a:bodyPr/>
        <a:lstStyle/>
        <a:p>
          <a:endParaRPr lang="pt-BR"/>
        </a:p>
      </dgm:t>
    </dgm:pt>
    <dgm:pt modelId="{0E79A692-DC5C-435B-8300-C8F2ED7F13A7}">
      <dgm:prSet phldrT="[Texto]" custT="1"/>
      <dgm:spPr>
        <a:gradFill rotWithShape="0">
          <a:gsLst>
            <a:gs pos="0">
              <a:srgbClr val="1F497D">
                <a:lumMod val="20000"/>
                <a:lumOff val="80000"/>
              </a:srgbClr>
            </a:gs>
            <a:gs pos="100000">
              <a:srgbClr val="99CCFF"/>
            </a:gs>
          </a:gsLst>
          <a:lin ang="16200000" scaled="0"/>
        </a:gradFill>
      </dgm:spPr>
      <dgm:t>
        <a:bodyPr/>
        <a:lstStyle/>
        <a:p>
          <a:r>
            <a:rPr lang="pt-BR" sz="1800" b="0" cap="none" spc="0" dirty="0">
              <a:ln w="18415" cmpd="sng">
                <a:prstDash val="solid"/>
              </a:ln>
              <a:solidFill>
                <a:srgbClr val="002060"/>
              </a:solidFill>
              <a:effectLst>
                <a:outerShdw blurRad="63500" dir="3600000" algn="tl" rotWithShape="0">
                  <a:srgbClr val="000000">
                    <a:alpha val="70000"/>
                  </a:srgbClr>
                </a:outerShdw>
              </a:effectLst>
            </a:rPr>
            <a:t>VANTAGEM AUFERIDA OU PRETENDIDA</a:t>
          </a:r>
        </a:p>
      </dgm:t>
    </dgm:pt>
    <dgm:pt modelId="{EB5CBBEA-68AB-44AC-8DD4-701600C58FAF}" type="parTrans" cxnId="{340F9576-358A-4511-9827-536A8FD744DB}">
      <dgm:prSet/>
      <dgm:spPr/>
      <dgm:t>
        <a:bodyPr/>
        <a:lstStyle/>
        <a:p>
          <a:endParaRPr lang="pt-BR"/>
        </a:p>
      </dgm:t>
    </dgm:pt>
    <dgm:pt modelId="{06B6027D-590E-4DBD-BB2B-2332D9B06342}" type="sibTrans" cxnId="{340F9576-358A-4511-9827-536A8FD744DB}">
      <dgm:prSet/>
      <dgm:spPr/>
      <dgm:t>
        <a:bodyPr/>
        <a:lstStyle/>
        <a:p>
          <a:endParaRPr lang="pt-BR"/>
        </a:p>
      </dgm:t>
    </dgm:pt>
    <dgm:pt modelId="{48A3486D-FC6F-4F45-8601-8F4B26ECC33B}">
      <dgm:prSet phldrT="[Texto]" custT="1"/>
      <dgm:spPr>
        <a:gradFill rotWithShape="0">
          <a:gsLst>
            <a:gs pos="0">
              <a:srgbClr val="1F497D">
                <a:lumMod val="20000"/>
                <a:lumOff val="80000"/>
              </a:srgbClr>
            </a:gs>
            <a:gs pos="100000">
              <a:srgbClr val="99CCFF"/>
            </a:gs>
          </a:gsLst>
          <a:lin ang="16200000" scaled="0"/>
        </a:gradFill>
      </dgm:spPr>
      <dgm:t>
        <a:bodyPr/>
        <a:lstStyle/>
        <a:p>
          <a:r>
            <a:rPr lang="pt-BR" sz="1800" b="0" cap="none" spc="0" dirty="0">
              <a:ln w="18415" cmpd="sng">
                <a:prstDash val="solid"/>
              </a:ln>
              <a:solidFill>
                <a:srgbClr val="002060"/>
              </a:solidFill>
              <a:effectLst>
                <a:outerShdw blurRad="63500" dir="3600000" algn="tl" rotWithShape="0">
                  <a:srgbClr val="000000">
                    <a:alpha val="70000"/>
                  </a:srgbClr>
                </a:outerShdw>
              </a:effectLst>
            </a:rPr>
            <a:t>CONSUMAÇÃO OU NÃO DA INFRAÇÃO</a:t>
          </a:r>
        </a:p>
      </dgm:t>
    </dgm:pt>
    <dgm:pt modelId="{D89311C3-891E-445C-A6FB-DC21485ECE41}" type="parTrans" cxnId="{95D64369-716A-42A3-B9A7-4534BCB6F3A6}">
      <dgm:prSet/>
      <dgm:spPr/>
      <dgm:t>
        <a:bodyPr/>
        <a:lstStyle/>
        <a:p>
          <a:endParaRPr lang="pt-BR"/>
        </a:p>
      </dgm:t>
    </dgm:pt>
    <dgm:pt modelId="{D069A84A-6E22-455B-BB73-1242FB0BDF8D}" type="sibTrans" cxnId="{95D64369-716A-42A3-B9A7-4534BCB6F3A6}">
      <dgm:prSet/>
      <dgm:spPr/>
      <dgm:t>
        <a:bodyPr/>
        <a:lstStyle/>
        <a:p>
          <a:endParaRPr lang="pt-BR"/>
        </a:p>
      </dgm:t>
    </dgm:pt>
    <dgm:pt modelId="{B9423AB4-2A71-49C0-B9F5-0CA09E15DBC3}">
      <dgm:prSet custT="1"/>
      <dgm:spPr>
        <a:gradFill rotWithShape="0">
          <a:gsLst>
            <a:gs pos="0">
              <a:srgbClr val="1F497D">
                <a:lumMod val="20000"/>
                <a:lumOff val="80000"/>
              </a:srgbClr>
            </a:gs>
            <a:gs pos="100000">
              <a:srgbClr val="99CCFF"/>
            </a:gs>
          </a:gsLst>
          <a:lin ang="16200000" scaled="0"/>
        </a:gradFill>
      </dgm:spPr>
      <dgm:t>
        <a:bodyPr/>
        <a:lstStyle/>
        <a:p>
          <a:r>
            <a:rPr lang="pt-BR" sz="1800" b="0" cap="none" spc="0">
              <a:ln w="18415" cmpd="sng">
                <a:prstDash val="solid"/>
              </a:ln>
              <a:solidFill>
                <a:srgbClr val="002060"/>
              </a:solidFill>
              <a:effectLst>
                <a:outerShdw blurRad="63500" dir="3600000" algn="tl" rotWithShape="0">
                  <a:srgbClr val="000000">
                    <a:alpha val="70000"/>
                  </a:srgbClr>
                </a:outerShdw>
              </a:effectLst>
            </a:rPr>
            <a:t>GRAU OU PERIGO DE LESÃO</a:t>
          </a:r>
          <a:endParaRPr lang="pt-BR" sz="1800" b="0" cap="none" spc="0" dirty="0">
            <a:ln w="18415" cmpd="sng">
              <a:prstDash val="solid"/>
            </a:ln>
            <a:solidFill>
              <a:srgbClr val="002060"/>
            </a:solidFill>
            <a:effectLst>
              <a:outerShdw blurRad="63500" dir="3600000" algn="tl" rotWithShape="0">
                <a:srgbClr val="000000">
                  <a:alpha val="70000"/>
                </a:srgbClr>
              </a:outerShdw>
            </a:effectLst>
          </a:endParaRPr>
        </a:p>
      </dgm:t>
    </dgm:pt>
    <dgm:pt modelId="{E5522BEA-F6B6-42BC-B00E-007FC29B0D70}" type="parTrans" cxnId="{D96B1B59-6AD1-4A0B-B6D0-2626D9C00151}">
      <dgm:prSet/>
      <dgm:spPr/>
      <dgm:t>
        <a:bodyPr/>
        <a:lstStyle/>
        <a:p>
          <a:endParaRPr lang="pt-BR"/>
        </a:p>
      </dgm:t>
    </dgm:pt>
    <dgm:pt modelId="{BE75A268-B1CF-4E08-82BD-5B8A5FF8DE31}" type="sibTrans" cxnId="{D96B1B59-6AD1-4A0B-B6D0-2626D9C00151}">
      <dgm:prSet/>
      <dgm:spPr/>
      <dgm:t>
        <a:bodyPr/>
        <a:lstStyle/>
        <a:p>
          <a:endParaRPr lang="pt-BR"/>
        </a:p>
      </dgm:t>
    </dgm:pt>
    <dgm:pt modelId="{11DE6920-5903-4C82-A5B5-04595571A22F}">
      <dgm:prSet custT="1"/>
      <dgm:spPr>
        <a:gradFill rotWithShape="0">
          <a:gsLst>
            <a:gs pos="0">
              <a:srgbClr val="1F497D">
                <a:lumMod val="20000"/>
                <a:lumOff val="80000"/>
              </a:srgbClr>
            </a:gs>
            <a:gs pos="100000">
              <a:srgbClr val="99CCFF"/>
            </a:gs>
          </a:gsLst>
          <a:lin ang="16200000" scaled="0"/>
        </a:gradFill>
      </dgm:spPr>
      <dgm:t>
        <a:bodyPr/>
        <a:lstStyle/>
        <a:p>
          <a:r>
            <a:rPr lang="pt-BR" sz="1800" b="0" cap="none" spc="0" dirty="0">
              <a:ln w="18415" cmpd="sng">
                <a:prstDash val="solid"/>
              </a:ln>
              <a:solidFill>
                <a:srgbClr val="002060"/>
              </a:solidFill>
              <a:effectLst>
                <a:outerShdw blurRad="63500" dir="3600000" algn="tl" rotWithShape="0">
                  <a:srgbClr val="000000">
                    <a:alpha val="70000"/>
                  </a:srgbClr>
                </a:outerShdw>
              </a:effectLst>
            </a:rPr>
            <a:t>EFEITO NEGATIVO PRODUZIDO</a:t>
          </a:r>
        </a:p>
      </dgm:t>
    </dgm:pt>
    <dgm:pt modelId="{111C7234-D2AB-41E6-B08C-E1CB260E5BA7}" type="parTrans" cxnId="{699F2522-60F8-4EA7-83E2-CF49B986F3A8}">
      <dgm:prSet/>
      <dgm:spPr/>
      <dgm:t>
        <a:bodyPr/>
        <a:lstStyle/>
        <a:p>
          <a:endParaRPr lang="pt-BR"/>
        </a:p>
      </dgm:t>
    </dgm:pt>
    <dgm:pt modelId="{40E36F1B-F203-4AF5-B15C-8F08AB4C58E8}" type="sibTrans" cxnId="{699F2522-60F8-4EA7-83E2-CF49B986F3A8}">
      <dgm:prSet/>
      <dgm:spPr/>
      <dgm:t>
        <a:bodyPr/>
        <a:lstStyle/>
        <a:p>
          <a:endParaRPr lang="pt-BR"/>
        </a:p>
      </dgm:t>
    </dgm:pt>
    <dgm:pt modelId="{02502837-09FD-4AD6-9941-33EA05AC5DB6}">
      <dgm:prSet custT="1"/>
      <dgm:spPr>
        <a:gradFill rotWithShape="0">
          <a:gsLst>
            <a:gs pos="0">
              <a:srgbClr val="1F497D">
                <a:lumMod val="20000"/>
                <a:lumOff val="80000"/>
              </a:srgbClr>
            </a:gs>
            <a:gs pos="100000">
              <a:srgbClr val="99CCFF"/>
            </a:gs>
          </a:gsLst>
          <a:lin ang="16200000" scaled="0"/>
        </a:gradFill>
      </dgm:spPr>
      <dgm:t>
        <a:bodyPr/>
        <a:lstStyle/>
        <a:p>
          <a:r>
            <a:rPr lang="pt-BR" sz="1800" b="0" cap="none" spc="0" dirty="0">
              <a:ln w="18415" cmpd="sng">
                <a:prstDash val="solid"/>
              </a:ln>
              <a:solidFill>
                <a:srgbClr val="002060"/>
              </a:solidFill>
              <a:effectLst>
                <a:outerShdw blurRad="63500" dir="3600000" algn="tl" rotWithShape="0">
                  <a:srgbClr val="000000">
                    <a:alpha val="70000"/>
                  </a:srgbClr>
                </a:outerShdw>
              </a:effectLst>
            </a:rPr>
            <a:t>SITUAÇÃO ECONÔMICA DO INFRATOR</a:t>
          </a:r>
        </a:p>
      </dgm:t>
    </dgm:pt>
    <dgm:pt modelId="{4DC9E3DF-5032-4435-8FFB-34F3283FE841}" type="parTrans" cxnId="{E3DC8D1F-4B17-4422-9569-0CB073DC8F10}">
      <dgm:prSet/>
      <dgm:spPr/>
      <dgm:t>
        <a:bodyPr/>
        <a:lstStyle/>
        <a:p>
          <a:endParaRPr lang="pt-BR"/>
        </a:p>
      </dgm:t>
    </dgm:pt>
    <dgm:pt modelId="{052D3389-44B6-452A-8B57-69F1BDBE3BD7}" type="sibTrans" cxnId="{E3DC8D1F-4B17-4422-9569-0CB073DC8F10}">
      <dgm:prSet/>
      <dgm:spPr/>
      <dgm:t>
        <a:bodyPr/>
        <a:lstStyle/>
        <a:p>
          <a:endParaRPr lang="pt-BR"/>
        </a:p>
      </dgm:t>
    </dgm:pt>
    <dgm:pt modelId="{C035E00A-9385-4220-BC5D-2C7264D359EF}">
      <dgm:prSet custT="1"/>
      <dgm:spPr>
        <a:gradFill rotWithShape="0">
          <a:gsLst>
            <a:gs pos="0">
              <a:srgbClr val="1F497D">
                <a:lumMod val="20000"/>
                <a:lumOff val="80000"/>
              </a:srgbClr>
            </a:gs>
            <a:gs pos="100000">
              <a:srgbClr val="99CCFF"/>
            </a:gs>
          </a:gsLst>
          <a:lin ang="16200000" scaled="0"/>
        </a:gradFill>
      </dgm:spPr>
      <dgm:t>
        <a:bodyPr/>
        <a:lstStyle/>
        <a:p>
          <a:r>
            <a:rPr lang="pt-BR" sz="1800" b="0" cap="none" spc="0" dirty="0">
              <a:ln w="18415" cmpd="sng">
                <a:prstDash val="solid"/>
              </a:ln>
              <a:solidFill>
                <a:srgbClr val="002060"/>
              </a:solidFill>
              <a:effectLst>
                <a:outerShdw blurRad="63500" dir="3600000" algn="tl" rotWithShape="0">
                  <a:srgbClr val="000000">
                    <a:alpha val="70000"/>
                  </a:srgbClr>
                </a:outerShdw>
              </a:effectLst>
            </a:rPr>
            <a:t>VALOR DOS CONTRATOS MANTIDOS</a:t>
          </a:r>
        </a:p>
      </dgm:t>
    </dgm:pt>
    <dgm:pt modelId="{C852E2DA-4837-4BA7-B14A-8889AA1EF9C8}" type="parTrans" cxnId="{A513E74F-6E12-43FF-A367-A627D7EDE7BA}">
      <dgm:prSet/>
      <dgm:spPr/>
      <dgm:t>
        <a:bodyPr/>
        <a:lstStyle/>
        <a:p>
          <a:endParaRPr lang="pt-BR"/>
        </a:p>
      </dgm:t>
    </dgm:pt>
    <dgm:pt modelId="{F74EE2B7-E313-41F5-AFDE-83CD5E5A5F28}" type="sibTrans" cxnId="{A513E74F-6E12-43FF-A367-A627D7EDE7BA}">
      <dgm:prSet/>
      <dgm:spPr/>
      <dgm:t>
        <a:bodyPr/>
        <a:lstStyle/>
        <a:p>
          <a:endParaRPr lang="pt-BR"/>
        </a:p>
      </dgm:t>
    </dgm:pt>
    <dgm:pt modelId="{3EDDBCED-D4E3-4A65-BE88-3A33EA17B0DE}">
      <dgm:prSet custT="1"/>
      <dgm:spPr>
        <a:gradFill rotWithShape="0">
          <a:gsLst>
            <a:gs pos="0">
              <a:srgbClr val="1F497D">
                <a:lumMod val="20000"/>
                <a:lumOff val="80000"/>
              </a:srgbClr>
            </a:gs>
            <a:gs pos="100000">
              <a:srgbClr val="99CCFF"/>
            </a:gs>
          </a:gsLst>
          <a:lin ang="16200000" scaled="0"/>
        </a:gradFill>
      </dgm:spPr>
      <dgm:t>
        <a:bodyPr/>
        <a:lstStyle/>
        <a:p>
          <a:r>
            <a:rPr lang="pt-BR" sz="1800" b="0" cap="none" spc="0">
              <a:ln w="18415" cmpd="sng">
                <a:prstDash val="solid"/>
              </a:ln>
              <a:solidFill>
                <a:srgbClr val="002060"/>
              </a:solidFill>
              <a:effectLst>
                <a:outerShdw blurRad="63500" dir="3600000" algn="tl" rotWithShape="0">
                  <a:srgbClr val="000000">
                    <a:alpha val="70000"/>
                  </a:srgbClr>
                </a:outerShdw>
              </a:effectLst>
            </a:rPr>
            <a:t>COOPERAÇÃO COM A APURAÇÃO</a:t>
          </a:r>
          <a:endParaRPr lang="pt-BR" sz="1800" b="0" cap="none" spc="0" dirty="0">
            <a:ln w="18415" cmpd="sng">
              <a:prstDash val="solid"/>
            </a:ln>
            <a:solidFill>
              <a:srgbClr val="002060"/>
            </a:solidFill>
            <a:effectLst>
              <a:outerShdw blurRad="63500" dir="3600000" algn="tl" rotWithShape="0">
                <a:srgbClr val="000000">
                  <a:alpha val="70000"/>
                </a:srgbClr>
              </a:outerShdw>
            </a:effectLst>
          </a:endParaRPr>
        </a:p>
      </dgm:t>
    </dgm:pt>
    <dgm:pt modelId="{35D85C91-15F9-44D4-9B2D-4D3BE2D6E5BB}" type="parTrans" cxnId="{3A9561B9-C14F-451F-8BA6-A8A5BB67007E}">
      <dgm:prSet/>
      <dgm:spPr/>
      <dgm:t>
        <a:bodyPr/>
        <a:lstStyle/>
        <a:p>
          <a:endParaRPr lang="pt-BR"/>
        </a:p>
      </dgm:t>
    </dgm:pt>
    <dgm:pt modelId="{BDFC268D-FE7D-407B-A048-D29FDC7C5A39}" type="sibTrans" cxnId="{3A9561B9-C14F-451F-8BA6-A8A5BB67007E}">
      <dgm:prSet/>
      <dgm:spPr/>
      <dgm:t>
        <a:bodyPr/>
        <a:lstStyle/>
        <a:p>
          <a:endParaRPr lang="pt-BR"/>
        </a:p>
      </dgm:t>
    </dgm:pt>
    <dgm:pt modelId="{FD41D57B-56DD-49AF-B75A-53BF3DF31922}">
      <dgm:prSet custT="1">
        <dgm:style>
          <a:lnRef idx="0">
            <a:schemeClr val="accent2"/>
          </a:lnRef>
          <a:fillRef idx="3">
            <a:schemeClr val="accent2"/>
          </a:fillRef>
          <a:effectRef idx="3">
            <a:schemeClr val="accent2"/>
          </a:effectRef>
          <a:fontRef idx="minor">
            <a:schemeClr val="lt1"/>
          </a:fontRef>
        </dgm:style>
      </dgm:prSet>
      <dgm:spPr>
        <a:solidFill>
          <a:srgbClr val="002060"/>
        </a:solidFill>
      </dgm:spPr>
      <dgm:t>
        <a:bodyPr/>
        <a:lstStyle/>
        <a:p>
          <a:r>
            <a:rPr lang="pt-BR" sz="1800" b="1" cap="none" spc="0" dirty="0">
              <a:ln w="18415" cmpd="sng">
                <a:prstDash val="solid"/>
              </a:ln>
              <a:effectLst>
                <a:outerShdw blurRad="63500" dir="3600000" algn="tl" rotWithShape="0">
                  <a:srgbClr val="000000">
                    <a:alpha val="70000"/>
                  </a:srgbClr>
                </a:outerShdw>
              </a:effectLst>
            </a:rPr>
            <a:t>PROGRAMA DE INTEGRIDADE </a:t>
          </a:r>
          <a:r>
            <a:rPr lang="pt-BR" sz="1800" b="1" i="1" cap="none" spc="0" dirty="0">
              <a:ln w="18415" cmpd="sng">
                <a:prstDash val="solid"/>
              </a:ln>
              <a:effectLst>
                <a:outerShdw blurRad="63500" dir="3600000" algn="tl" rotWithShape="0">
                  <a:srgbClr val="000000">
                    <a:alpha val="70000"/>
                  </a:srgbClr>
                </a:outerShdw>
              </a:effectLst>
            </a:rPr>
            <a:t>(COMPLIANCE)</a:t>
          </a:r>
        </a:p>
      </dgm:t>
    </dgm:pt>
    <dgm:pt modelId="{67A9548D-31E3-440C-A2D5-E6DBA3A94F11}" type="parTrans" cxnId="{1C3A4BAA-D487-4F19-A26E-C320DF3E548D}">
      <dgm:prSet/>
      <dgm:spPr/>
      <dgm:t>
        <a:bodyPr/>
        <a:lstStyle/>
        <a:p>
          <a:endParaRPr lang="pt-BR"/>
        </a:p>
      </dgm:t>
    </dgm:pt>
    <dgm:pt modelId="{0933A900-DD34-41AD-A86F-4427B8BB2D26}" type="sibTrans" cxnId="{1C3A4BAA-D487-4F19-A26E-C320DF3E548D}">
      <dgm:prSet/>
      <dgm:spPr/>
      <dgm:t>
        <a:bodyPr/>
        <a:lstStyle/>
        <a:p>
          <a:endParaRPr lang="pt-BR"/>
        </a:p>
      </dgm:t>
    </dgm:pt>
    <dgm:pt modelId="{7771D0B2-C29F-48B3-B882-B657CBA68398}" type="pres">
      <dgm:prSet presAssocID="{78806B21-127A-4822-BB25-2CC094C2CA8F}" presName="composite" presStyleCnt="0">
        <dgm:presLayoutVars>
          <dgm:chMax val="1"/>
          <dgm:dir/>
          <dgm:resizeHandles val="exact"/>
        </dgm:presLayoutVars>
      </dgm:prSet>
      <dgm:spPr/>
    </dgm:pt>
    <dgm:pt modelId="{44C0E993-C035-47AB-930E-CAAF9B23D111}" type="pres">
      <dgm:prSet presAssocID="{78806B21-127A-4822-BB25-2CC094C2CA8F}" presName="radial" presStyleCnt="0">
        <dgm:presLayoutVars>
          <dgm:animLvl val="ctr"/>
        </dgm:presLayoutVars>
      </dgm:prSet>
      <dgm:spPr/>
    </dgm:pt>
    <dgm:pt modelId="{5448EAE3-560F-4A19-B43A-6276DCDD5AC1}" type="pres">
      <dgm:prSet presAssocID="{126B45DE-2C6A-4847-B9D4-F78564F03DDC}" presName="centerShape" presStyleLbl="vennNode1" presStyleIdx="0" presStyleCnt="10" custScaleX="90676" custScaleY="68094" custLinFactNeighborX="1816" custLinFactNeighborY="1994"/>
      <dgm:spPr/>
    </dgm:pt>
    <dgm:pt modelId="{FF6C0DA9-927E-4437-94C7-76711F0DEFA1}" type="pres">
      <dgm:prSet presAssocID="{BBF2AB4F-EA3E-4B52-A643-3DD2AD172689}" presName="node" presStyleLbl="vennNode1" presStyleIdx="1" presStyleCnt="10" custScaleX="137014" custScaleY="101756" custRadScaleRad="88881">
        <dgm:presLayoutVars>
          <dgm:bulletEnabled val="1"/>
        </dgm:presLayoutVars>
      </dgm:prSet>
      <dgm:spPr/>
    </dgm:pt>
    <dgm:pt modelId="{3D86300C-355C-40B1-AF52-D9A3AD546444}" type="pres">
      <dgm:prSet presAssocID="{0E79A692-DC5C-435B-8300-C8F2ED7F13A7}" presName="node" presStyleLbl="vennNode1" presStyleIdx="2" presStyleCnt="10" custScaleX="137014" custScaleY="101756" custRadScaleRad="133370" custRadScaleInc="24259">
        <dgm:presLayoutVars>
          <dgm:bulletEnabled val="1"/>
        </dgm:presLayoutVars>
      </dgm:prSet>
      <dgm:spPr/>
    </dgm:pt>
    <dgm:pt modelId="{D65D0498-83D2-4683-B843-0578C7E91C67}" type="pres">
      <dgm:prSet presAssocID="{48A3486D-FC6F-4F45-8601-8F4B26ECC33B}" presName="node" presStyleLbl="vennNode1" presStyleIdx="3" presStyleCnt="10" custScaleX="152534" custScaleY="101756" custRadScaleRad="134192" custRadScaleInc="6411">
        <dgm:presLayoutVars>
          <dgm:bulletEnabled val="1"/>
        </dgm:presLayoutVars>
      </dgm:prSet>
      <dgm:spPr/>
    </dgm:pt>
    <dgm:pt modelId="{88207C0D-5FD6-48A6-A67B-F1A2CDF145C2}" type="pres">
      <dgm:prSet presAssocID="{B9423AB4-2A71-49C0-B9F5-0CA09E15DBC3}" presName="node" presStyleLbl="vennNode1" presStyleIdx="4" presStyleCnt="10" custScaleX="137014" custScaleY="101756" custRadScaleRad="149014" custRadScaleInc="-21986">
        <dgm:presLayoutVars>
          <dgm:bulletEnabled val="1"/>
        </dgm:presLayoutVars>
      </dgm:prSet>
      <dgm:spPr/>
    </dgm:pt>
    <dgm:pt modelId="{2507235B-87BB-4F63-BF04-122EA486F74C}" type="pres">
      <dgm:prSet presAssocID="{11DE6920-5903-4C82-A5B5-04595571A22F}" presName="node" presStyleLbl="vennNode1" presStyleIdx="5" presStyleCnt="10" custScaleX="137014" custScaleY="101756" custRadScaleRad="112336" custRadScaleInc="-33068">
        <dgm:presLayoutVars>
          <dgm:bulletEnabled val="1"/>
        </dgm:presLayoutVars>
      </dgm:prSet>
      <dgm:spPr/>
    </dgm:pt>
    <dgm:pt modelId="{3A34391A-FEC5-4E6E-8F75-35359B6A8FDC}" type="pres">
      <dgm:prSet presAssocID="{02502837-09FD-4AD6-9941-33EA05AC5DB6}" presName="node" presStyleLbl="vennNode1" presStyleIdx="6" presStyleCnt="10" custScaleX="137014" custScaleY="101756">
        <dgm:presLayoutVars>
          <dgm:bulletEnabled val="1"/>
        </dgm:presLayoutVars>
      </dgm:prSet>
      <dgm:spPr/>
    </dgm:pt>
    <dgm:pt modelId="{634629D5-2528-4C55-8C85-E474BCEB373F}" type="pres">
      <dgm:prSet presAssocID="{3EDDBCED-D4E3-4A65-BE88-3A33EA17B0DE}" presName="node" presStyleLbl="vennNode1" presStyleIdx="7" presStyleCnt="10" custScaleX="163664" custScaleY="101756" custRadScaleRad="142147" custRadScaleInc="5315">
        <dgm:presLayoutVars>
          <dgm:bulletEnabled val="1"/>
        </dgm:presLayoutVars>
      </dgm:prSet>
      <dgm:spPr/>
    </dgm:pt>
    <dgm:pt modelId="{5DE719CC-9E85-4107-A835-5572E3EC8083}" type="pres">
      <dgm:prSet presAssocID="{FD41D57B-56DD-49AF-B75A-53BF3DF31922}" presName="node" presStyleLbl="vennNode1" presStyleIdx="8" presStyleCnt="10" custScaleX="153464" custScaleY="101756" custRadScaleRad="129470" custRadScaleInc="-15490">
        <dgm:presLayoutVars>
          <dgm:bulletEnabled val="1"/>
        </dgm:presLayoutVars>
      </dgm:prSet>
      <dgm:spPr/>
    </dgm:pt>
    <dgm:pt modelId="{3925C5BB-A50A-4CD1-AC90-C568116761C8}" type="pres">
      <dgm:prSet presAssocID="{C035E00A-9385-4220-BC5D-2C7264D359EF}" presName="node" presStyleLbl="vennNode1" presStyleIdx="9" presStyleCnt="10" custScaleX="137014" custScaleY="101756" custRadScaleRad="130324" custRadScaleInc="-29192">
        <dgm:presLayoutVars>
          <dgm:bulletEnabled val="1"/>
        </dgm:presLayoutVars>
      </dgm:prSet>
      <dgm:spPr/>
    </dgm:pt>
  </dgm:ptLst>
  <dgm:cxnLst>
    <dgm:cxn modelId="{E3DC8D1F-4B17-4422-9569-0CB073DC8F10}" srcId="{126B45DE-2C6A-4847-B9D4-F78564F03DDC}" destId="{02502837-09FD-4AD6-9941-33EA05AC5DB6}" srcOrd="5" destOrd="0" parTransId="{4DC9E3DF-5032-4435-8FFB-34F3283FE841}" sibTransId="{052D3389-44B6-452A-8B57-69F1BDBE3BD7}"/>
    <dgm:cxn modelId="{699F2522-60F8-4EA7-83E2-CF49B986F3A8}" srcId="{126B45DE-2C6A-4847-B9D4-F78564F03DDC}" destId="{11DE6920-5903-4C82-A5B5-04595571A22F}" srcOrd="4" destOrd="0" parTransId="{111C7234-D2AB-41E6-B08C-E1CB260E5BA7}" sibTransId="{40E36F1B-F203-4AF5-B15C-8F08AB4C58E8}"/>
    <dgm:cxn modelId="{5BCDB539-ED16-45ED-ACFE-70741C5FC1ED}" type="presOf" srcId="{B9423AB4-2A71-49C0-B9F5-0CA09E15DBC3}" destId="{88207C0D-5FD6-48A6-A67B-F1A2CDF145C2}" srcOrd="0" destOrd="0" presId="urn:microsoft.com/office/officeart/2005/8/layout/radial3"/>
    <dgm:cxn modelId="{95596A4E-F2B1-430D-9E25-A159AF6489D4}" type="presOf" srcId="{48A3486D-FC6F-4F45-8601-8F4B26ECC33B}" destId="{D65D0498-83D2-4683-B843-0578C7E91C67}" srcOrd="0" destOrd="0" presId="urn:microsoft.com/office/officeart/2005/8/layout/radial3"/>
    <dgm:cxn modelId="{A513E74F-6E12-43FF-A367-A627D7EDE7BA}" srcId="{126B45DE-2C6A-4847-B9D4-F78564F03DDC}" destId="{C035E00A-9385-4220-BC5D-2C7264D359EF}" srcOrd="8" destOrd="0" parTransId="{C852E2DA-4837-4BA7-B14A-8889AA1EF9C8}" sibTransId="{F74EE2B7-E313-41F5-AFDE-83CD5E5A5F28}"/>
    <dgm:cxn modelId="{D96B1B59-6AD1-4A0B-B6D0-2626D9C00151}" srcId="{126B45DE-2C6A-4847-B9D4-F78564F03DDC}" destId="{B9423AB4-2A71-49C0-B9F5-0CA09E15DBC3}" srcOrd="3" destOrd="0" parTransId="{E5522BEA-F6B6-42BC-B00E-007FC29B0D70}" sibTransId="{BE75A268-B1CF-4E08-82BD-5B8A5FF8DE31}"/>
    <dgm:cxn modelId="{3C25565F-BCE7-4773-8472-B33A270B7E12}" type="presOf" srcId="{FD41D57B-56DD-49AF-B75A-53BF3DF31922}" destId="{5DE719CC-9E85-4107-A835-5572E3EC8083}" srcOrd="0" destOrd="0" presId="urn:microsoft.com/office/officeart/2005/8/layout/radial3"/>
    <dgm:cxn modelId="{830B8C65-A9BE-4FF9-B047-4252C4EA738C}" type="presOf" srcId="{0E79A692-DC5C-435B-8300-C8F2ED7F13A7}" destId="{3D86300C-355C-40B1-AF52-D9A3AD546444}" srcOrd="0" destOrd="0" presId="urn:microsoft.com/office/officeart/2005/8/layout/radial3"/>
    <dgm:cxn modelId="{95D64369-716A-42A3-B9A7-4534BCB6F3A6}" srcId="{126B45DE-2C6A-4847-B9D4-F78564F03DDC}" destId="{48A3486D-FC6F-4F45-8601-8F4B26ECC33B}" srcOrd="2" destOrd="0" parTransId="{D89311C3-891E-445C-A6FB-DC21485ECE41}" sibTransId="{D069A84A-6E22-455B-BB73-1242FB0BDF8D}"/>
    <dgm:cxn modelId="{B099EF6D-3288-4848-BBDF-9B481DE64705}" type="presOf" srcId="{BBF2AB4F-EA3E-4B52-A643-3DD2AD172689}" destId="{FF6C0DA9-927E-4437-94C7-76711F0DEFA1}" srcOrd="0" destOrd="0" presId="urn:microsoft.com/office/officeart/2005/8/layout/radial3"/>
    <dgm:cxn modelId="{20BE9771-DD4E-4C2B-9ED3-C34A835BEC70}" type="presOf" srcId="{126B45DE-2C6A-4847-B9D4-F78564F03DDC}" destId="{5448EAE3-560F-4A19-B43A-6276DCDD5AC1}" srcOrd="0" destOrd="0" presId="urn:microsoft.com/office/officeart/2005/8/layout/radial3"/>
    <dgm:cxn modelId="{340F9576-358A-4511-9827-536A8FD744DB}" srcId="{126B45DE-2C6A-4847-B9D4-F78564F03DDC}" destId="{0E79A692-DC5C-435B-8300-C8F2ED7F13A7}" srcOrd="1" destOrd="0" parTransId="{EB5CBBEA-68AB-44AC-8DD4-701600C58FAF}" sibTransId="{06B6027D-590E-4DBD-BB2B-2332D9B06342}"/>
    <dgm:cxn modelId="{69EF1790-B55F-4AE8-8A9A-2716FC025C7E}" type="presOf" srcId="{C035E00A-9385-4220-BC5D-2C7264D359EF}" destId="{3925C5BB-A50A-4CD1-AC90-C568116761C8}" srcOrd="0" destOrd="0" presId="urn:microsoft.com/office/officeart/2005/8/layout/radial3"/>
    <dgm:cxn modelId="{6C532F94-C5F9-4364-860C-7D9B99B57B20}" srcId="{126B45DE-2C6A-4847-B9D4-F78564F03DDC}" destId="{BBF2AB4F-EA3E-4B52-A643-3DD2AD172689}" srcOrd="0" destOrd="0" parTransId="{005949B8-280F-49E0-BEC5-DEAD6990AD50}" sibTransId="{CA1F5C9B-A145-4938-B890-CCC8C8DA2CFF}"/>
    <dgm:cxn modelId="{F37AD897-77A1-4B60-8719-257E5F2DCA15}" type="presOf" srcId="{78806B21-127A-4822-BB25-2CC094C2CA8F}" destId="{7771D0B2-C29F-48B3-B882-B657CBA68398}" srcOrd="0" destOrd="0" presId="urn:microsoft.com/office/officeart/2005/8/layout/radial3"/>
    <dgm:cxn modelId="{1C3A4BAA-D487-4F19-A26E-C320DF3E548D}" srcId="{126B45DE-2C6A-4847-B9D4-F78564F03DDC}" destId="{FD41D57B-56DD-49AF-B75A-53BF3DF31922}" srcOrd="7" destOrd="0" parTransId="{67A9548D-31E3-440C-A2D5-E6DBA3A94F11}" sibTransId="{0933A900-DD34-41AD-A86F-4427B8BB2D26}"/>
    <dgm:cxn modelId="{6914B9B7-3577-483F-AECE-913BAFD0DEE5}" type="presOf" srcId="{3EDDBCED-D4E3-4A65-BE88-3A33EA17B0DE}" destId="{634629D5-2528-4C55-8C85-E474BCEB373F}" srcOrd="0" destOrd="0" presId="urn:microsoft.com/office/officeart/2005/8/layout/radial3"/>
    <dgm:cxn modelId="{3A9561B9-C14F-451F-8BA6-A8A5BB67007E}" srcId="{126B45DE-2C6A-4847-B9D4-F78564F03DDC}" destId="{3EDDBCED-D4E3-4A65-BE88-3A33EA17B0DE}" srcOrd="6" destOrd="0" parTransId="{35D85C91-15F9-44D4-9B2D-4D3BE2D6E5BB}" sibTransId="{BDFC268D-FE7D-407B-A048-D29FDC7C5A39}"/>
    <dgm:cxn modelId="{3FEC15BF-2173-482C-827B-130A3DC8FE6C}" type="presOf" srcId="{02502837-09FD-4AD6-9941-33EA05AC5DB6}" destId="{3A34391A-FEC5-4E6E-8F75-35359B6A8FDC}" srcOrd="0" destOrd="0" presId="urn:microsoft.com/office/officeart/2005/8/layout/radial3"/>
    <dgm:cxn modelId="{60EAD2E3-B636-4D06-9299-8948C3F40BB1}" srcId="{78806B21-127A-4822-BB25-2CC094C2CA8F}" destId="{126B45DE-2C6A-4847-B9D4-F78564F03DDC}" srcOrd="0" destOrd="0" parTransId="{F6A49D6E-D4B2-4E85-ACA8-82146F52B48B}" sibTransId="{60C23426-7D8A-4A0B-BBA9-B1C1E987F869}"/>
    <dgm:cxn modelId="{37A6F4FA-6FD5-4DF6-B62F-B90835F1061C}" type="presOf" srcId="{11DE6920-5903-4C82-A5B5-04595571A22F}" destId="{2507235B-87BB-4F63-BF04-122EA486F74C}" srcOrd="0" destOrd="0" presId="urn:microsoft.com/office/officeart/2005/8/layout/radial3"/>
    <dgm:cxn modelId="{1465A913-15B4-4FE4-8086-F5DAF577BF95}" type="presParOf" srcId="{7771D0B2-C29F-48B3-B882-B657CBA68398}" destId="{44C0E993-C035-47AB-930E-CAAF9B23D111}" srcOrd="0" destOrd="0" presId="urn:microsoft.com/office/officeart/2005/8/layout/radial3"/>
    <dgm:cxn modelId="{5572740B-E73F-4858-A262-41975004DC9D}" type="presParOf" srcId="{44C0E993-C035-47AB-930E-CAAF9B23D111}" destId="{5448EAE3-560F-4A19-B43A-6276DCDD5AC1}" srcOrd="0" destOrd="0" presId="urn:microsoft.com/office/officeart/2005/8/layout/radial3"/>
    <dgm:cxn modelId="{BD48A8F0-4C1D-4661-B85F-A8DE238781C9}" type="presParOf" srcId="{44C0E993-C035-47AB-930E-CAAF9B23D111}" destId="{FF6C0DA9-927E-4437-94C7-76711F0DEFA1}" srcOrd="1" destOrd="0" presId="urn:microsoft.com/office/officeart/2005/8/layout/radial3"/>
    <dgm:cxn modelId="{42DC4C8E-3662-49FF-B137-2517DFD649B2}" type="presParOf" srcId="{44C0E993-C035-47AB-930E-CAAF9B23D111}" destId="{3D86300C-355C-40B1-AF52-D9A3AD546444}" srcOrd="2" destOrd="0" presId="urn:microsoft.com/office/officeart/2005/8/layout/radial3"/>
    <dgm:cxn modelId="{75C7AAAC-29E4-4A05-82D8-BD776A4920D5}" type="presParOf" srcId="{44C0E993-C035-47AB-930E-CAAF9B23D111}" destId="{D65D0498-83D2-4683-B843-0578C7E91C67}" srcOrd="3" destOrd="0" presId="urn:microsoft.com/office/officeart/2005/8/layout/radial3"/>
    <dgm:cxn modelId="{6CD0F09F-5B92-4198-B5D4-12B22CA89900}" type="presParOf" srcId="{44C0E993-C035-47AB-930E-CAAF9B23D111}" destId="{88207C0D-5FD6-48A6-A67B-F1A2CDF145C2}" srcOrd="4" destOrd="0" presId="urn:microsoft.com/office/officeart/2005/8/layout/radial3"/>
    <dgm:cxn modelId="{79BFFBF3-1043-435D-A084-F5FE31D1F983}" type="presParOf" srcId="{44C0E993-C035-47AB-930E-CAAF9B23D111}" destId="{2507235B-87BB-4F63-BF04-122EA486F74C}" srcOrd="5" destOrd="0" presId="urn:microsoft.com/office/officeart/2005/8/layout/radial3"/>
    <dgm:cxn modelId="{5A432CC1-8AE8-47DF-B81A-A5C9AB7ACEDD}" type="presParOf" srcId="{44C0E993-C035-47AB-930E-CAAF9B23D111}" destId="{3A34391A-FEC5-4E6E-8F75-35359B6A8FDC}" srcOrd="6" destOrd="0" presId="urn:microsoft.com/office/officeart/2005/8/layout/radial3"/>
    <dgm:cxn modelId="{9EC8766A-1F15-4537-97B6-C1A5DEF8D625}" type="presParOf" srcId="{44C0E993-C035-47AB-930E-CAAF9B23D111}" destId="{634629D5-2528-4C55-8C85-E474BCEB373F}" srcOrd="7" destOrd="0" presId="urn:microsoft.com/office/officeart/2005/8/layout/radial3"/>
    <dgm:cxn modelId="{04D7DE99-D5AE-4D66-9502-C73C371EEBB4}" type="presParOf" srcId="{44C0E993-C035-47AB-930E-CAAF9B23D111}" destId="{5DE719CC-9E85-4107-A835-5572E3EC8083}" srcOrd="8" destOrd="0" presId="urn:microsoft.com/office/officeart/2005/8/layout/radial3"/>
    <dgm:cxn modelId="{81CA052C-DEDA-4D68-89CC-423361EA39A9}" type="presParOf" srcId="{44C0E993-C035-47AB-930E-CAAF9B23D111}" destId="{3925C5BB-A50A-4CD1-AC90-C568116761C8}" srcOrd="9"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5A5FB05-FC18-4D6D-9A4B-7CC1413C3B99}" type="doc">
      <dgm:prSet loTypeId="urn:microsoft.com/office/officeart/2005/8/layout/process5" loCatId="process" qsTypeId="urn:microsoft.com/office/officeart/2005/8/quickstyle/3d2" qsCatId="3D" csTypeId="urn:microsoft.com/office/officeart/2005/8/colors/accent1_2" csCatId="accent1" phldr="1"/>
      <dgm:spPr/>
      <dgm:t>
        <a:bodyPr/>
        <a:lstStyle/>
        <a:p>
          <a:endParaRPr lang="pt-BR"/>
        </a:p>
      </dgm:t>
    </dgm:pt>
    <dgm:pt modelId="{90B905EA-136A-465A-AEE3-FB5A53012E0F}">
      <dgm:prSet phldrT="[Texto]" custT="1"/>
      <dgm:spPr>
        <a:xfrm>
          <a:off x="251883" y="437647"/>
          <a:ext cx="1851933" cy="1369786"/>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pt-BR" sz="1400" b="1" dirty="0">
              <a:solidFill>
                <a:sysClr val="window" lastClr="FFFFFF"/>
              </a:solidFill>
              <a:latin typeface="Calibri"/>
              <a:ea typeface="+mn-ea"/>
              <a:cs typeface="Times New Roman"/>
            </a:rPr>
            <a:t>INSTAURAÇÃO DO PROCESSO</a:t>
          </a:r>
        </a:p>
        <a:p>
          <a:r>
            <a:rPr lang="pt-BR" sz="1400" b="0" dirty="0">
              <a:solidFill>
                <a:sysClr val="window" lastClr="FFFFFF"/>
              </a:solidFill>
              <a:latin typeface="Calibri"/>
              <a:ea typeface="+mn-ea"/>
              <a:cs typeface="Times New Roman"/>
            </a:rPr>
            <a:t>(Portaria da autoridade designando comissão composta por 2 ou mais servidores)</a:t>
          </a:r>
          <a:endParaRPr lang="pt-BR" sz="1400" b="0" dirty="0">
            <a:solidFill>
              <a:sysClr val="window" lastClr="FFFFFF"/>
            </a:solidFill>
            <a:latin typeface="Calibri"/>
            <a:ea typeface="+mn-ea"/>
            <a:cs typeface="+mn-cs"/>
          </a:endParaRPr>
        </a:p>
      </dgm:t>
    </dgm:pt>
    <dgm:pt modelId="{414EE259-14B9-4C08-A2FF-07BF0E0799AE}" type="parTrans" cxnId="{1D9625DB-5ABA-4BF2-9584-57605E99FEC1}">
      <dgm:prSet/>
      <dgm:spPr/>
      <dgm:t>
        <a:bodyPr/>
        <a:lstStyle/>
        <a:p>
          <a:endParaRPr lang="pt-BR" sz="2800"/>
        </a:p>
      </dgm:t>
    </dgm:pt>
    <dgm:pt modelId="{1874B7DE-BBE4-4410-A9F9-EE8256876B7C}" type="sibTrans" cxnId="{1D9625DB-5ABA-4BF2-9584-57605E99FEC1}">
      <dgm:prSet custT="1"/>
      <dgm:spPr>
        <a:xfrm rot="1303">
          <a:off x="2176047" y="955529"/>
          <a:ext cx="174011" cy="334844"/>
        </a:xfr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gm:spPr>
      <dgm:t>
        <a:bodyPr/>
        <a:lstStyle/>
        <a:p>
          <a:endParaRPr lang="pt-BR" sz="1050">
            <a:solidFill>
              <a:sysClr val="window" lastClr="FFFFFF"/>
            </a:solidFill>
            <a:latin typeface="Calibri"/>
            <a:ea typeface="+mn-ea"/>
            <a:cs typeface="+mn-cs"/>
          </a:endParaRPr>
        </a:p>
      </dgm:t>
    </dgm:pt>
    <dgm:pt modelId="{16831441-D526-4D16-8BA4-3785BEF9B654}">
      <dgm:prSet phldrT="[Texto]" custT="1"/>
      <dgm:spPr>
        <a:xfrm>
          <a:off x="2432139" y="438473"/>
          <a:ext cx="1851933" cy="1369786"/>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pt-BR" sz="1400" b="1" dirty="0">
              <a:solidFill>
                <a:sysClr val="window" lastClr="FFFFFF"/>
              </a:solidFill>
              <a:latin typeface="Calibri"/>
              <a:ea typeface="+mn-ea"/>
              <a:cs typeface="Times New Roman"/>
            </a:rPr>
            <a:t>NOTIFICAÇÃO À PJ SOBRE A INSTAURAÇÃO DO PROCESSO E O INÍCIO DA INSTRUÇÃO</a:t>
          </a:r>
        </a:p>
        <a:p>
          <a:r>
            <a:rPr lang="pt-BR" sz="1400" b="0" dirty="0">
              <a:solidFill>
                <a:sysClr val="window" lastClr="FFFFFF"/>
              </a:solidFill>
              <a:latin typeface="Calibri"/>
              <a:ea typeface="+mn-ea"/>
              <a:cs typeface="Times New Roman"/>
            </a:rPr>
            <a:t>(A PJ terá </a:t>
          </a:r>
          <a:r>
            <a:rPr lang="pt-BR" sz="1400" b="1" u="sng" dirty="0">
              <a:solidFill>
                <a:sysClr val="window" lastClr="FFFFFF"/>
              </a:solidFill>
              <a:latin typeface="Calibri"/>
              <a:ea typeface="+mn-ea"/>
              <a:cs typeface="Times New Roman"/>
            </a:rPr>
            <a:t>30 dias</a:t>
          </a:r>
          <a:r>
            <a:rPr lang="pt-BR" sz="1400" b="0" dirty="0">
              <a:solidFill>
                <a:sysClr val="window" lastClr="FFFFFF"/>
              </a:solidFill>
              <a:latin typeface="Calibri"/>
              <a:ea typeface="+mn-ea"/>
              <a:cs typeface="Times New Roman"/>
            </a:rPr>
            <a:t> p/ especificar suas provas )</a:t>
          </a:r>
          <a:endParaRPr lang="pt-BR" sz="1400" b="0" dirty="0">
            <a:solidFill>
              <a:sysClr val="window" lastClr="FFFFFF"/>
            </a:solidFill>
            <a:latin typeface="Calibri"/>
            <a:ea typeface="+mn-ea"/>
            <a:cs typeface="+mn-cs"/>
          </a:endParaRPr>
        </a:p>
      </dgm:t>
    </dgm:pt>
    <dgm:pt modelId="{621089E2-6828-4BA6-BAF3-80E600366F20}" type="parTrans" cxnId="{A9042F88-D30D-4601-91BD-0096A5CF4E1D}">
      <dgm:prSet/>
      <dgm:spPr/>
      <dgm:t>
        <a:bodyPr/>
        <a:lstStyle/>
        <a:p>
          <a:endParaRPr lang="pt-BR" sz="2800"/>
        </a:p>
      </dgm:t>
    </dgm:pt>
    <dgm:pt modelId="{81F89D27-170B-492E-B71D-0E1C54232359}" type="sibTrans" cxnId="{A9042F88-D30D-4601-91BD-0096A5CF4E1D}">
      <dgm:prSet custT="1"/>
      <dgm:spPr>
        <a:xfrm rot="21598716">
          <a:off x="4363337" y="955533"/>
          <a:ext cx="190956" cy="334844"/>
        </a:xfr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gm:spPr>
      <dgm:t>
        <a:bodyPr/>
        <a:lstStyle/>
        <a:p>
          <a:endParaRPr lang="pt-BR" sz="1050">
            <a:solidFill>
              <a:sysClr val="window" lastClr="FFFFFF"/>
            </a:solidFill>
            <a:latin typeface="Calibri"/>
            <a:ea typeface="+mn-ea"/>
            <a:cs typeface="+mn-cs"/>
          </a:endParaRPr>
        </a:p>
      </dgm:t>
    </dgm:pt>
    <dgm:pt modelId="{6D660A7E-D614-4AD5-801E-634AAA49479E}">
      <dgm:prSet phldrT="[Texto]" custT="1"/>
      <dgm:spPr>
        <a:xfrm>
          <a:off x="4644368" y="437647"/>
          <a:ext cx="1851933" cy="1369786"/>
        </a:xfrm>
        <a:solidFill>
          <a:srgbClr val="CC33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pt-BR" sz="1400" b="1" dirty="0">
              <a:solidFill>
                <a:sysClr val="window" lastClr="FFFFFF"/>
              </a:solidFill>
              <a:latin typeface="Calibri"/>
              <a:ea typeface="+mn-ea"/>
              <a:cs typeface="Times New Roman"/>
            </a:rPr>
            <a:t>INÍCIO DA FASE DE INSTRUÇÃO</a:t>
          </a:r>
        </a:p>
        <a:p>
          <a:r>
            <a:rPr lang="pt-BR" sz="1400" b="0" dirty="0">
              <a:solidFill>
                <a:sysClr val="window" lastClr="FFFFFF"/>
              </a:solidFill>
              <a:latin typeface="Calibri"/>
              <a:ea typeface="+mn-ea"/>
              <a:cs typeface="Times New Roman"/>
            </a:rPr>
            <a:t>(Realização de diligências e produção de provas pela Comissão e pela PJ)</a:t>
          </a:r>
          <a:endParaRPr lang="pt-BR" sz="1400" b="0" dirty="0">
            <a:solidFill>
              <a:sysClr val="window" lastClr="FFFFFF"/>
            </a:solidFill>
            <a:latin typeface="Calibri"/>
            <a:ea typeface="+mn-ea"/>
            <a:cs typeface="+mn-cs"/>
          </a:endParaRPr>
        </a:p>
      </dgm:t>
    </dgm:pt>
    <dgm:pt modelId="{58D85E49-EA2D-401D-890C-268B7087257B}" type="parTrans" cxnId="{EF67B9DB-E490-4DE5-963F-5C88E002ECBF}">
      <dgm:prSet/>
      <dgm:spPr/>
      <dgm:t>
        <a:bodyPr/>
        <a:lstStyle/>
        <a:p>
          <a:endParaRPr lang="pt-BR" sz="2800"/>
        </a:p>
      </dgm:t>
    </dgm:pt>
    <dgm:pt modelId="{E9E494DC-EB4B-4157-A29F-F62DACFCF389}" type="sibTrans" cxnId="{EF67B9DB-E490-4DE5-963F-5C88E002ECBF}">
      <dgm:prSet custT="1"/>
      <dgm:spPr>
        <a:xfrm rot="48851">
          <a:off x="6572073" y="970651"/>
          <a:ext cx="182581" cy="334844"/>
        </a:xfrm>
        <a:solidFill>
          <a:srgbClr val="FF9966"/>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gm:spPr>
      <dgm:t>
        <a:bodyPr/>
        <a:lstStyle/>
        <a:p>
          <a:endParaRPr lang="pt-BR" sz="1050">
            <a:solidFill>
              <a:sysClr val="window" lastClr="FFFFFF"/>
            </a:solidFill>
            <a:latin typeface="Calibri"/>
            <a:ea typeface="+mn-ea"/>
            <a:cs typeface="+mn-cs"/>
          </a:endParaRPr>
        </a:p>
      </dgm:t>
    </dgm:pt>
    <dgm:pt modelId="{14FE80B0-DAD2-4724-9F22-2AB0D0D2D9E3}">
      <dgm:prSet phldrT="[Texto]" custT="1"/>
      <dgm:spPr>
        <a:xfrm>
          <a:off x="6840759" y="468860"/>
          <a:ext cx="1851933" cy="1369786"/>
        </a:xfrm>
        <a:solidFill>
          <a:srgbClr val="CC33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pt-BR" sz="1400" b="1" dirty="0">
              <a:solidFill>
                <a:sysClr val="window" lastClr="FFFFFF"/>
              </a:solidFill>
              <a:latin typeface="Calibri"/>
              <a:ea typeface="+mn-ea"/>
              <a:cs typeface="Times New Roman"/>
            </a:rPr>
            <a:t>FIM DA FASE DE INSTRUÇÃO</a:t>
          </a:r>
        </a:p>
        <a:p>
          <a:r>
            <a:rPr lang="pt-BR" sz="1400" b="0" dirty="0">
              <a:solidFill>
                <a:sysClr val="window" lastClr="FFFFFF"/>
              </a:solidFill>
              <a:latin typeface="Calibri"/>
              <a:ea typeface="+mn-ea"/>
              <a:cs typeface="Times New Roman"/>
            </a:rPr>
            <a:t>(A PJ terá </a:t>
          </a:r>
          <a:r>
            <a:rPr lang="pt-BR" sz="1400" b="1" u="sng" dirty="0">
              <a:solidFill>
                <a:sysClr val="window" lastClr="FFFFFF"/>
              </a:solidFill>
              <a:latin typeface="Calibri"/>
              <a:ea typeface="+mn-ea"/>
              <a:cs typeface="Times New Roman"/>
            </a:rPr>
            <a:t>5 dias</a:t>
          </a:r>
          <a:r>
            <a:rPr lang="pt-BR" sz="1400" b="0" dirty="0">
              <a:solidFill>
                <a:sysClr val="window" lastClr="FFFFFF"/>
              </a:solidFill>
              <a:latin typeface="Calibri"/>
              <a:ea typeface="+mn-ea"/>
              <a:cs typeface="Times New Roman"/>
            </a:rPr>
            <a:t> p/ especificar eventuais outras provas que desejar)</a:t>
          </a:r>
          <a:endParaRPr lang="pt-BR" sz="1400" b="0" dirty="0">
            <a:solidFill>
              <a:sysClr val="window" lastClr="FFFFFF"/>
            </a:solidFill>
            <a:latin typeface="Calibri"/>
            <a:ea typeface="+mn-ea"/>
            <a:cs typeface="+mn-cs"/>
          </a:endParaRPr>
        </a:p>
      </dgm:t>
    </dgm:pt>
    <dgm:pt modelId="{1D5453D3-CC32-4F12-8F18-E0665B336073}" type="parTrans" cxnId="{36990A13-22AE-44BC-9247-76C2028AB0FA}">
      <dgm:prSet/>
      <dgm:spPr/>
      <dgm:t>
        <a:bodyPr/>
        <a:lstStyle/>
        <a:p>
          <a:endParaRPr lang="pt-BR" sz="2800"/>
        </a:p>
      </dgm:t>
    </dgm:pt>
    <dgm:pt modelId="{97681126-9E72-43FE-B6FF-BB1D35ADAB70}" type="sibTrans" cxnId="{36990A13-22AE-44BC-9247-76C2028AB0FA}">
      <dgm:prSet custT="1"/>
      <dgm:spPr>
        <a:xfrm rot="5400000">
          <a:off x="7680853" y="1828388"/>
          <a:ext cx="171745" cy="334844"/>
        </a:xfr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gm:spPr>
      <dgm:t>
        <a:bodyPr/>
        <a:lstStyle/>
        <a:p>
          <a:endParaRPr lang="pt-BR" sz="1050">
            <a:solidFill>
              <a:sysClr val="window" lastClr="FFFFFF"/>
            </a:solidFill>
            <a:latin typeface="Calibri"/>
            <a:ea typeface="+mn-ea"/>
            <a:cs typeface="+mn-cs"/>
          </a:endParaRPr>
        </a:p>
      </dgm:t>
    </dgm:pt>
    <dgm:pt modelId="{26AECF18-0714-4D3A-8EC1-0BE1EC937008}">
      <dgm:prSet phldrT="[Texto]" custT="1"/>
      <dgm:spPr>
        <a:xfrm>
          <a:off x="6840759" y="2162695"/>
          <a:ext cx="1851933" cy="1369786"/>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pt-BR" sz="1400" b="1" dirty="0">
              <a:solidFill>
                <a:sysClr val="window" lastClr="FFFFFF"/>
              </a:solidFill>
              <a:latin typeface="Calibri"/>
              <a:ea typeface="+mn-ea"/>
              <a:cs typeface="Times New Roman"/>
            </a:rPr>
            <a:t>NOTA DE INDICIAÇÃO</a:t>
          </a:r>
        </a:p>
        <a:p>
          <a:r>
            <a:rPr lang="pt-BR" sz="1400" b="0" dirty="0">
              <a:solidFill>
                <a:sysClr val="window" lastClr="FFFFFF"/>
              </a:solidFill>
              <a:latin typeface="Calibri"/>
              <a:ea typeface="+mn-ea"/>
              <a:cs typeface="Times New Roman"/>
            </a:rPr>
            <a:t>(Relatório de cunho acusatório indicando os fatos imputados à PJ)</a:t>
          </a:r>
          <a:endParaRPr lang="pt-BR" sz="1400" b="0" dirty="0">
            <a:solidFill>
              <a:sysClr val="window" lastClr="FFFFFF"/>
            </a:solidFill>
            <a:latin typeface="Calibri"/>
            <a:ea typeface="+mn-ea"/>
            <a:cs typeface="+mn-cs"/>
          </a:endParaRPr>
        </a:p>
      </dgm:t>
    </dgm:pt>
    <dgm:pt modelId="{1DC8E508-C508-41E3-90D3-760D321AAC6C}" type="parTrans" cxnId="{1A7F30E1-3293-4776-96F9-F89B6C91F14D}">
      <dgm:prSet/>
      <dgm:spPr/>
      <dgm:t>
        <a:bodyPr/>
        <a:lstStyle/>
        <a:p>
          <a:endParaRPr lang="pt-BR" sz="2800"/>
        </a:p>
      </dgm:t>
    </dgm:pt>
    <dgm:pt modelId="{BA0B0815-E799-48AB-B91D-1510018282D5}" type="sibTrans" cxnId="{1A7F30E1-3293-4776-96F9-F89B6C91F14D}">
      <dgm:prSet custT="1"/>
      <dgm:spPr>
        <a:xfrm rot="10848851">
          <a:off x="6582406" y="2664633"/>
          <a:ext cx="182581" cy="334844"/>
        </a:xfr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gm:spPr>
      <dgm:t>
        <a:bodyPr/>
        <a:lstStyle/>
        <a:p>
          <a:endParaRPr lang="pt-BR" sz="1050">
            <a:solidFill>
              <a:sysClr val="window" lastClr="FFFFFF"/>
            </a:solidFill>
            <a:latin typeface="Calibri"/>
            <a:ea typeface="+mn-ea"/>
            <a:cs typeface="+mn-cs"/>
          </a:endParaRPr>
        </a:p>
      </dgm:t>
    </dgm:pt>
    <dgm:pt modelId="{A2A60A3B-02BE-4B5C-A122-E550608AC31F}">
      <dgm:prSet phldrT="[Texto]" custT="1"/>
      <dgm:spPr>
        <a:xfrm>
          <a:off x="4644368" y="2131482"/>
          <a:ext cx="1851933" cy="1369786"/>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pt-BR" sz="1400" b="1" dirty="0">
              <a:solidFill>
                <a:sysClr val="window" lastClr="FFFFFF"/>
              </a:solidFill>
              <a:latin typeface="Calibri"/>
              <a:ea typeface="+mn-ea"/>
              <a:cs typeface="Times New Roman"/>
            </a:rPr>
            <a:t>NOTIFICACÃO DA PJ</a:t>
          </a:r>
        </a:p>
        <a:p>
          <a:r>
            <a:rPr lang="pt-BR" sz="1400" b="0" dirty="0">
              <a:solidFill>
                <a:sysClr val="window" lastClr="FFFFFF"/>
              </a:solidFill>
              <a:latin typeface="Calibri"/>
              <a:ea typeface="+mn-ea"/>
              <a:cs typeface="Times New Roman"/>
            </a:rPr>
            <a:t>(Ofício contendo a </a:t>
          </a:r>
          <a:r>
            <a:rPr lang="pt-BR" sz="1400" b="0" dirty="0" err="1">
              <a:solidFill>
                <a:sysClr val="window" lastClr="FFFFFF"/>
              </a:solidFill>
              <a:latin typeface="Calibri"/>
              <a:ea typeface="+mn-ea"/>
              <a:cs typeface="Times New Roman"/>
            </a:rPr>
            <a:t>indiciação</a:t>
          </a:r>
          <a:r>
            <a:rPr lang="pt-BR" sz="1400" b="0" dirty="0">
              <a:solidFill>
                <a:sysClr val="window" lastClr="FFFFFF"/>
              </a:solidFill>
              <a:latin typeface="Calibri"/>
              <a:ea typeface="+mn-ea"/>
              <a:cs typeface="Times New Roman"/>
            </a:rPr>
            <a:t> e abrindo prazo para apresentação de defesa)</a:t>
          </a:r>
          <a:endParaRPr lang="pt-BR" sz="1400" b="0" dirty="0">
            <a:solidFill>
              <a:sysClr val="window" lastClr="FFFFFF"/>
            </a:solidFill>
            <a:latin typeface="Calibri"/>
            <a:ea typeface="+mn-ea"/>
            <a:cs typeface="+mn-cs"/>
          </a:endParaRPr>
        </a:p>
      </dgm:t>
    </dgm:pt>
    <dgm:pt modelId="{36DD76B8-926F-498E-A099-B243430D8FA0}" type="parTrans" cxnId="{C7EA1EE6-0B38-48DD-A535-9C49A8818459}">
      <dgm:prSet/>
      <dgm:spPr/>
      <dgm:t>
        <a:bodyPr/>
        <a:lstStyle/>
        <a:p>
          <a:endParaRPr lang="pt-BR" sz="2800"/>
        </a:p>
      </dgm:t>
    </dgm:pt>
    <dgm:pt modelId="{95202004-84F8-4D21-B0C7-D852A7C050D7}" type="sibTrans" cxnId="{C7EA1EE6-0B38-48DD-A535-9C49A8818459}">
      <dgm:prSet custT="1"/>
      <dgm:spPr>
        <a:xfrm rot="10798716">
          <a:off x="4374146" y="2649364"/>
          <a:ext cx="190956" cy="334844"/>
        </a:xfr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gm:spPr>
      <dgm:t>
        <a:bodyPr/>
        <a:lstStyle/>
        <a:p>
          <a:endParaRPr lang="pt-BR" sz="1050">
            <a:solidFill>
              <a:sysClr val="window" lastClr="FFFFFF"/>
            </a:solidFill>
            <a:latin typeface="Calibri"/>
            <a:ea typeface="+mn-ea"/>
            <a:cs typeface="+mn-cs"/>
          </a:endParaRPr>
        </a:p>
      </dgm:t>
    </dgm:pt>
    <dgm:pt modelId="{6362729B-81D2-4A2D-BDD4-8193EE691B94}">
      <dgm:prSet phldrT="[Texto]" custT="1"/>
      <dgm:spPr>
        <a:xfrm>
          <a:off x="2432139" y="2132308"/>
          <a:ext cx="1851933" cy="1369786"/>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pt-BR" sz="1400" b="1" dirty="0">
              <a:solidFill>
                <a:sysClr val="window" lastClr="FFFFFF"/>
              </a:solidFill>
              <a:latin typeface="Calibri"/>
              <a:ea typeface="+mn-ea"/>
              <a:cs typeface="Times New Roman"/>
            </a:rPr>
            <a:t>PRAZO PARA DEFESA</a:t>
          </a:r>
        </a:p>
        <a:p>
          <a:r>
            <a:rPr lang="pt-BR" sz="1400" b="0" dirty="0">
              <a:solidFill>
                <a:sysClr val="window" lastClr="FFFFFF"/>
              </a:solidFill>
              <a:latin typeface="Calibri"/>
              <a:ea typeface="+mn-ea"/>
              <a:cs typeface="Times New Roman"/>
            </a:rPr>
            <a:t>(Período de </a:t>
          </a:r>
          <a:r>
            <a:rPr lang="pt-BR" sz="1400" b="1" u="sng" dirty="0">
              <a:solidFill>
                <a:sysClr val="window" lastClr="FFFFFF"/>
              </a:solidFill>
              <a:latin typeface="Calibri"/>
              <a:ea typeface="+mn-ea"/>
              <a:cs typeface="Times New Roman"/>
            </a:rPr>
            <a:t>30 dias</a:t>
          </a:r>
          <a:r>
            <a:rPr lang="pt-BR" sz="1400" b="0" dirty="0">
              <a:solidFill>
                <a:sysClr val="window" lastClr="FFFFFF"/>
              </a:solidFill>
              <a:latin typeface="Calibri"/>
              <a:ea typeface="+mn-ea"/>
              <a:cs typeface="Times New Roman"/>
            </a:rPr>
            <a:t> para que, querendo, a PJ apresente defesa escrita)</a:t>
          </a:r>
          <a:endParaRPr lang="pt-BR" sz="1400" b="0" dirty="0">
            <a:solidFill>
              <a:sysClr val="window" lastClr="FFFFFF"/>
            </a:solidFill>
            <a:latin typeface="Calibri"/>
            <a:ea typeface="+mn-ea"/>
            <a:cs typeface="+mn-cs"/>
          </a:endParaRPr>
        </a:p>
      </dgm:t>
    </dgm:pt>
    <dgm:pt modelId="{7FB0698D-37E5-43B4-8986-D7FD3260193E}" type="parTrans" cxnId="{1BDE6906-8AFC-4B75-A9E4-F2E5D5108409}">
      <dgm:prSet/>
      <dgm:spPr/>
      <dgm:t>
        <a:bodyPr/>
        <a:lstStyle/>
        <a:p>
          <a:endParaRPr lang="pt-BR" sz="2800"/>
        </a:p>
      </dgm:t>
    </dgm:pt>
    <dgm:pt modelId="{1678DD24-B94F-497A-B870-4F60391E83F9}" type="sibTrans" cxnId="{1BDE6906-8AFC-4B75-A9E4-F2E5D5108409}">
      <dgm:prSet custT="1"/>
      <dgm:spPr>
        <a:xfrm rot="10811260">
          <a:off x="2159001" y="2646168"/>
          <a:ext cx="193018" cy="334844"/>
        </a:xfr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gm:spPr>
      <dgm:t>
        <a:bodyPr/>
        <a:lstStyle/>
        <a:p>
          <a:endParaRPr lang="pt-BR" sz="1050">
            <a:solidFill>
              <a:sysClr val="window" lastClr="FFFFFF"/>
            </a:solidFill>
            <a:latin typeface="Calibri"/>
            <a:ea typeface="+mn-ea"/>
            <a:cs typeface="+mn-cs"/>
          </a:endParaRPr>
        </a:p>
      </dgm:t>
    </dgm:pt>
    <dgm:pt modelId="{795BBE70-0CAA-4980-AD9E-BBAC45ED4D91}">
      <dgm:prSet phldrT="[Texto]" custT="1"/>
      <dgm:spPr>
        <a:xfrm>
          <a:off x="216022" y="2125050"/>
          <a:ext cx="1851933" cy="1369786"/>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pt-BR" sz="1400" b="1" dirty="0">
              <a:solidFill>
                <a:sysClr val="window" lastClr="FFFFFF"/>
              </a:solidFill>
              <a:latin typeface="Calibri"/>
              <a:ea typeface="+mn-ea"/>
              <a:cs typeface="Times New Roman"/>
            </a:rPr>
            <a:t>RELATÓRIO FINAL</a:t>
          </a:r>
        </a:p>
        <a:p>
          <a:r>
            <a:rPr lang="pt-BR" sz="1400" b="0" dirty="0">
              <a:solidFill>
                <a:sysClr val="window" lastClr="FFFFFF"/>
              </a:solidFill>
              <a:latin typeface="Calibri"/>
              <a:ea typeface="+mn-ea"/>
              <a:cs typeface="Times New Roman"/>
            </a:rPr>
            <a:t>(Análise conclusiva da comissão, ponderando os fatos apurados e os argumentos da defesa)</a:t>
          </a:r>
          <a:endParaRPr lang="pt-BR" sz="1400" b="0" dirty="0">
            <a:solidFill>
              <a:sysClr val="window" lastClr="FFFFFF"/>
            </a:solidFill>
            <a:latin typeface="Calibri"/>
            <a:ea typeface="+mn-ea"/>
            <a:cs typeface="+mn-cs"/>
          </a:endParaRPr>
        </a:p>
      </dgm:t>
    </dgm:pt>
    <dgm:pt modelId="{55E556CC-4C57-4A9D-B813-372D28784A42}" type="parTrans" cxnId="{0267418A-E060-4F28-B9AF-3338FA471E2C}">
      <dgm:prSet/>
      <dgm:spPr/>
      <dgm:t>
        <a:bodyPr/>
        <a:lstStyle/>
        <a:p>
          <a:endParaRPr lang="pt-BR" sz="2800"/>
        </a:p>
      </dgm:t>
    </dgm:pt>
    <dgm:pt modelId="{4AEC56B2-C4A8-46E4-8063-598A4EE2F8B8}" type="sibTrans" cxnId="{0267418A-E060-4F28-B9AF-3338FA471E2C}">
      <dgm:prSet custT="1"/>
      <dgm:spPr>
        <a:xfrm rot="5400000">
          <a:off x="999522" y="3588155"/>
          <a:ext cx="284932" cy="334844"/>
        </a:xfr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gm:spPr>
      <dgm:t>
        <a:bodyPr/>
        <a:lstStyle/>
        <a:p>
          <a:endParaRPr lang="pt-BR" sz="1050">
            <a:solidFill>
              <a:sysClr val="window" lastClr="FFFFFF"/>
            </a:solidFill>
            <a:latin typeface="Calibri"/>
            <a:ea typeface="+mn-ea"/>
            <a:cs typeface="+mn-cs"/>
          </a:endParaRPr>
        </a:p>
      </dgm:t>
    </dgm:pt>
    <dgm:pt modelId="{F2B6F565-E81E-4055-8109-3DDD8231E7CF}">
      <dgm:prSet phldrT="[Texto]" custT="1"/>
      <dgm:spPr>
        <a:xfrm>
          <a:off x="216022" y="4032446"/>
          <a:ext cx="1851933" cy="1369786"/>
        </a:xfrm>
        <a:solidFill>
          <a:schemeClr val="accent2"/>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pt-BR" sz="1400" b="1" dirty="0">
              <a:solidFill>
                <a:sysClr val="window" lastClr="FFFFFF"/>
              </a:solidFill>
              <a:latin typeface="Calibri"/>
              <a:ea typeface="+mn-ea"/>
              <a:cs typeface="Times New Roman"/>
            </a:rPr>
            <a:t>ENCERRAMENTO DO TRABALHO DA COMISSÃO </a:t>
          </a:r>
          <a:r>
            <a:rPr lang="pt-BR" sz="1400" b="0" dirty="0">
              <a:solidFill>
                <a:sysClr val="window" lastClr="FFFFFF"/>
              </a:solidFill>
              <a:latin typeface="Calibri"/>
              <a:ea typeface="+mn-ea"/>
              <a:cs typeface="Times New Roman"/>
            </a:rPr>
            <a:t>(Envio do processo à autoridade julgadora para notificação da PJ “apresentar alegações finais” e para manifestação jurídica)</a:t>
          </a:r>
          <a:endParaRPr lang="pt-BR" sz="1400" b="0" dirty="0">
            <a:solidFill>
              <a:sysClr val="window" lastClr="FFFFFF"/>
            </a:solidFill>
            <a:latin typeface="Calibri"/>
            <a:ea typeface="+mn-ea"/>
            <a:cs typeface="+mn-cs"/>
          </a:endParaRPr>
        </a:p>
      </dgm:t>
    </dgm:pt>
    <dgm:pt modelId="{C24CB393-1E59-4945-903C-5AF9801FBD57}" type="parTrans" cxnId="{DC190B5C-7AA1-42FE-81C4-FECC6AF5D2C4}">
      <dgm:prSet/>
      <dgm:spPr/>
      <dgm:t>
        <a:bodyPr/>
        <a:lstStyle/>
        <a:p>
          <a:endParaRPr lang="pt-BR" sz="2800"/>
        </a:p>
      </dgm:t>
    </dgm:pt>
    <dgm:pt modelId="{26F1D37E-4511-46D3-BBB4-3E23A6061AB9}" type="sibTrans" cxnId="{DC190B5C-7AA1-42FE-81C4-FECC6AF5D2C4}">
      <dgm:prSet custT="1"/>
      <dgm:spPr>
        <a:xfrm rot="1303">
          <a:off x="2140186" y="4550328"/>
          <a:ext cx="174011" cy="334844"/>
        </a:xfr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gm:spPr>
      <dgm:t>
        <a:bodyPr/>
        <a:lstStyle/>
        <a:p>
          <a:endParaRPr lang="pt-BR" sz="1050">
            <a:solidFill>
              <a:sysClr val="window" lastClr="FFFFFF"/>
            </a:solidFill>
            <a:latin typeface="Calibri"/>
            <a:ea typeface="+mn-ea"/>
            <a:cs typeface="+mn-cs"/>
          </a:endParaRPr>
        </a:p>
      </dgm:t>
    </dgm:pt>
    <dgm:pt modelId="{59F91676-EB60-4681-8B21-D391B589BBF7}">
      <dgm:prSet phldrT="[Texto]" custT="1"/>
      <dgm:spPr>
        <a:xfrm>
          <a:off x="2396278" y="3891714"/>
          <a:ext cx="1851933" cy="1652903"/>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pt-BR" sz="1400" b="1" dirty="0">
              <a:solidFill>
                <a:sysClr val="window" lastClr="FFFFFF"/>
              </a:solidFill>
              <a:latin typeface="Calibri"/>
              <a:ea typeface="+mn-ea"/>
              <a:cs typeface="Times New Roman"/>
            </a:rPr>
            <a:t>PRAZO P/ ALEGAÇÕES FINAIS</a:t>
          </a:r>
        </a:p>
        <a:p>
          <a:r>
            <a:rPr lang="pt-BR" sz="1400" b="0" dirty="0">
              <a:solidFill>
                <a:sysClr val="window" lastClr="FFFFFF"/>
              </a:solidFill>
              <a:latin typeface="Calibri"/>
              <a:ea typeface="+mn-ea"/>
              <a:cs typeface="Times New Roman"/>
            </a:rPr>
            <a:t>(Período de </a:t>
          </a:r>
          <a:r>
            <a:rPr lang="pt-BR" sz="1400" b="1" u="sng" dirty="0">
              <a:solidFill>
                <a:sysClr val="window" lastClr="FFFFFF"/>
              </a:solidFill>
              <a:latin typeface="Calibri"/>
              <a:ea typeface="+mn-ea"/>
              <a:cs typeface="Times New Roman"/>
            </a:rPr>
            <a:t>10 dias</a:t>
          </a:r>
          <a:r>
            <a:rPr lang="pt-BR" sz="1400" b="0" dirty="0">
              <a:solidFill>
                <a:sysClr val="window" lastClr="FFFFFF"/>
              </a:solidFill>
              <a:latin typeface="Calibri"/>
              <a:ea typeface="+mn-ea"/>
              <a:cs typeface="Times New Roman"/>
            </a:rPr>
            <a:t> para que, querendo, a PJ apresente suas alegações finais)</a:t>
          </a:r>
          <a:endParaRPr lang="pt-BR" sz="1400" b="0" dirty="0">
            <a:solidFill>
              <a:sysClr val="window" lastClr="FFFFFF"/>
            </a:solidFill>
            <a:latin typeface="Calibri"/>
            <a:ea typeface="+mn-ea"/>
            <a:cs typeface="+mn-cs"/>
          </a:endParaRPr>
        </a:p>
      </dgm:t>
    </dgm:pt>
    <dgm:pt modelId="{A968B9FA-5994-48E0-B7DA-94490B9E5C83}" type="parTrans" cxnId="{CC766F28-91CE-443F-822B-C078722EA73C}">
      <dgm:prSet/>
      <dgm:spPr/>
      <dgm:t>
        <a:bodyPr/>
        <a:lstStyle/>
        <a:p>
          <a:endParaRPr lang="pt-BR" sz="2800"/>
        </a:p>
      </dgm:t>
    </dgm:pt>
    <dgm:pt modelId="{B9809EA9-5029-4580-B2FD-1086AE092836}" type="sibTrans" cxnId="{CC766F28-91CE-443F-822B-C078722EA73C}">
      <dgm:prSet custT="1"/>
      <dgm:spPr>
        <a:xfrm rot="21598716">
          <a:off x="4327477" y="4550332"/>
          <a:ext cx="190956" cy="334844"/>
        </a:xfr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gm:spPr>
      <dgm:t>
        <a:bodyPr/>
        <a:lstStyle/>
        <a:p>
          <a:endParaRPr lang="pt-BR" sz="1050">
            <a:solidFill>
              <a:sysClr val="window" lastClr="FFFFFF"/>
            </a:solidFill>
            <a:latin typeface="Calibri"/>
            <a:ea typeface="+mn-ea"/>
            <a:cs typeface="+mn-cs"/>
          </a:endParaRPr>
        </a:p>
      </dgm:t>
    </dgm:pt>
    <dgm:pt modelId="{CF5D2585-C83B-4CF0-AD66-FD2BBBA3A060}">
      <dgm:prSet phldrT="[Texto]" custT="1"/>
      <dgm:spPr>
        <a:xfrm>
          <a:off x="4608507" y="4032446"/>
          <a:ext cx="1851933" cy="1369786"/>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pt-BR" sz="1400" b="1" dirty="0">
              <a:solidFill>
                <a:sysClr val="window" lastClr="FFFFFF"/>
              </a:solidFill>
              <a:latin typeface="Calibri"/>
              <a:ea typeface="+mn-ea"/>
              <a:cs typeface="Times New Roman"/>
            </a:rPr>
            <a:t>JULGAMENTO</a:t>
          </a:r>
        </a:p>
        <a:p>
          <a:r>
            <a:rPr lang="pt-BR" sz="1400" b="0" dirty="0">
              <a:solidFill>
                <a:sysClr val="window" lastClr="FFFFFF"/>
              </a:solidFill>
              <a:latin typeface="Calibri"/>
              <a:ea typeface="+mn-ea"/>
              <a:cs typeface="Times New Roman"/>
            </a:rPr>
            <a:t>(Ato decisório do Ministro, punindo ou inocentando a PJ. Publicação no DOU)</a:t>
          </a:r>
        </a:p>
        <a:p>
          <a:endParaRPr lang="pt-BR" sz="1400" dirty="0">
            <a:solidFill>
              <a:sysClr val="window" lastClr="FFFFFF"/>
            </a:solidFill>
            <a:latin typeface="Calibri"/>
            <a:ea typeface="+mn-ea"/>
            <a:cs typeface="+mn-cs"/>
          </a:endParaRPr>
        </a:p>
      </dgm:t>
    </dgm:pt>
    <dgm:pt modelId="{198940F3-743F-4DF6-8A79-3C14AB78478D}" type="parTrans" cxnId="{CF1CB0C0-7933-4219-936F-8C53162F936F}">
      <dgm:prSet/>
      <dgm:spPr/>
      <dgm:t>
        <a:bodyPr/>
        <a:lstStyle/>
        <a:p>
          <a:endParaRPr lang="pt-BR" sz="2800"/>
        </a:p>
      </dgm:t>
    </dgm:pt>
    <dgm:pt modelId="{0314868B-1CCB-4858-9941-E8261F8E4D6D}" type="sibTrans" cxnId="{CF1CB0C0-7933-4219-936F-8C53162F936F}">
      <dgm:prSet/>
      <dgm:spPr/>
      <dgm:t>
        <a:bodyPr/>
        <a:lstStyle/>
        <a:p>
          <a:endParaRPr lang="pt-BR" sz="2800"/>
        </a:p>
      </dgm:t>
    </dgm:pt>
    <dgm:pt modelId="{9100EBB4-6FE6-4112-BEF5-12E23E690CD2}">
      <dgm:prSet phldrT="[Texto]" custT="1"/>
      <dgm:spPr>
        <a:xfrm>
          <a:off x="4608507" y="4032446"/>
          <a:ext cx="1851933" cy="1369786"/>
        </a:xfr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pPr>
            <a:lnSpc>
              <a:spcPct val="100000"/>
            </a:lnSpc>
            <a:spcAft>
              <a:spcPts val="0"/>
            </a:spcAft>
          </a:pPr>
          <a:r>
            <a:rPr lang="pt-BR" sz="1400" b="1" dirty="0">
              <a:solidFill>
                <a:sysClr val="window" lastClr="FFFFFF"/>
              </a:solidFill>
              <a:latin typeface="Calibri"/>
              <a:ea typeface="+mn-ea"/>
              <a:cs typeface="+mn-cs"/>
            </a:rPr>
            <a:t>MANIFESTAÇÃO DA ASSESSORIA JURÍDICA</a:t>
          </a:r>
        </a:p>
        <a:p>
          <a:pPr>
            <a:lnSpc>
              <a:spcPct val="100000"/>
            </a:lnSpc>
            <a:spcAft>
              <a:spcPts val="0"/>
            </a:spcAft>
          </a:pPr>
          <a:r>
            <a:rPr lang="pt-BR" sz="1400" dirty="0">
              <a:solidFill>
                <a:sysClr val="window" lastClr="FFFFFF"/>
              </a:solidFill>
              <a:latin typeface="Calibri"/>
              <a:ea typeface="+mn-ea"/>
              <a:cs typeface="+mn-cs"/>
            </a:rPr>
            <a:t>(Art. 6º, § 2º - LAC)</a:t>
          </a:r>
        </a:p>
      </dgm:t>
    </dgm:pt>
    <dgm:pt modelId="{05CD3FD4-482A-4C4E-86CE-3EFBF543399F}" type="parTrans" cxnId="{40C7180D-E285-4644-83D0-8DA56D920858}">
      <dgm:prSet/>
      <dgm:spPr/>
      <dgm:t>
        <a:bodyPr/>
        <a:lstStyle/>
        <a:p>
          <a:endParaRPr lang="pt-BR"/>
        </a:p>
      </dgm:t>
    </dgm:pt>
    <dgm:pt modelId="{6565D678-EA3A-44EA-98BE-14820C04E512}" type="sibTrans" cxnId="{40C7180D-E285-4644-83D0-8DA56D920858}">
      <dgm:prSet/>
      <dgm:spPr>
        <a:solidFill>
          <a:srgbClr val="B2C1DB"/>
        </a:solidFill>
      </dgm:spPr>
      <dgm:t>
        <a:bodyPr/>
        <a:lstStyle/>
        <a:p>
          <a:endParaRPr lang="pt-BR"/>
        </a:p>
      </dgm:t>
    </dgm:pt>
    <dgm:pt modelId="{4222FCBD-9A2D-4D2A-9821-865A6B1E2399}" type="pres">
      <dgm:prSet presAssocID="{05A5FB05-FC18-4D6D-9A4B-7CC1413C3B99}" presName="diagram" presStyleCnt="0">
        <dgm:presLayoutVars>
          <dgm:dir/>
          <dgm:resizeHandles val="exact"/>
        </dgm:presLayoutVars>
      </dgm:prSet>
      <dgm:spPr/>
    </dgm:pt>
    <dgm:pt modelId="{C5F19F7C-3CE3-4F52-BDA8-78DFB1988839}" type="pres">
      <dgm:prSet presAssocID="{90B905EA-136A-465A-AEE3-FB5A53012E0F}" presName="node" presStyleLbl="node1" presStyleIdx="0" presStyleCnt="12" custScaleX="137162" custScaleY="169087" custLinFactNeighborX="14715" custLinFactNeighborY="-4913">
        <dgm:presLayoutVars>
          <dgm:bulletEnabled val="1"/>
        </dgm:presLayoutVars>
      </dgm:prSet>
      <dgm:spPr>
        <a:prstGeom prst="roundRect">
          <a:avLst>
            <a:gd name="adj" fmla="val 10000"/>
          </a:avLst>
        </a:prstGeom>
      </dgm:spPr>
    </dgm:pt>
    <dgm:pt modelId="{F17E26DA-4026-4577-9187-E038374EEF42}" type="pres">
      <dgm:prSet presAssocID="{1874B7DE-BBE4-4410-A9F9-EE8256876B7C}" presName="sibTrans" presStyleLbl="sibTrans2D1" presStyleIdx="0" presStyleCnt="11"/>
      <dgm:spPr>
        <a:prstGeom prst="rightArrow">
          <a:avLst>
            <a:gd name="adj1" fmla="val 60000"/>
            <a:gd name="adj2" fmla="val 50000"/>
          </a:avLst>
        </a:prstGeom>
      </dgm:spPr>
    </dgm:pt>
    <dgm:pt modelId="{D1BAD05A-2E2F-467E-9841-888DF034820E}" type="pres">
      <dgm:prSet presAssocID="{1874B7DE-BBE4-4410-A9F9-EE8256876B7C}" presName="connectorText" presStyleLbl="sibTrans2D1" presStyleIdx="0" presStyleCnt="11"/>
      <dgm:spPr/>
    </dgm:pt>
    <dgm:pt modelId="{AB1DC53C-3481-4788-8D1B-ECC9E1F0C845}" type="pres">
      <dgm:prSet presAssocID="{16831441-D526-4D16-8BA4-3785BEF9B654}" presName="node" presStyleLbl="node1" presStyleIdx="1" presStyleCnt="12" custScaleX="137162" custScaleY="169087" custLinFactNeighborX="-968" custLinFactNeighborY="-4811">
        <dgm:presLayoutVars>
          <dgm:bulletEnabled val="1"/>
        </dgm:presLayoutVars>
      </dgm:prSet>
      <dgm:spPr>
        <a:prstGeom prst="roundRect">
          <a:avLst>
            <a:gd name="adj" fmla="val 10000"/>
          </a:avLst>
        </a:prstGeom>
      </dgm:spPr>
    </dgm:pt>
    <dgm:pt modelId="{39784165-1129-4197-8B26-4EB3C25AA74A}" type="pres">
      <dgm:prSet presAssocID="{81F89D27-170B-492E-B71D-0E1C54232359}" presName="sibTrans" presStyleLbl="sibTrans2D1" presStyleIdx="1" presStyleCnt="11"/>
      <dgm:spPr>
        <a:prstGeom prst="rightArrow">
          <a:avLst>
            <a:gd name="adj1" fmla="val 60000"/>
            <a:gd name="adj2" fmla="val 50000"/>
          </a:avLst>
        </a:prstGeom>
      </dgm:spPr>
    </dgm:pt>
    <dgm:pt modelId="{98EEB622-3C6D-448A-9DAB-553C298B3B33}" type="pres">
      <dgm:prSet presAssocID="{81F89D27-170B-492E-B71D-0E1C54232359}" presName="connectorText" presStyleLbl="sibTrans2D1" presStyleIdx="1" presStyleCnt="11"/>
      <dgm:spPr/>
    </dgm:pt>
    <dgm:pt modelId="{7FC561D0-0AC9-485D-ABEE-2FB41F687956}" type="pres">
      <dgm:prSet presAssocID="{6D660A7E-D614-4AD5-801E-634AAA49479E}" presName="node" presStyleLbl="node1" presStyleIdx="2" presStyleCnt="12" custScaleX="137162" custScaleY="169087" custLinFactNeighborX="-14283" custLinFactNeighborY="-4913">
        <dgm:presLayoutVars>
          <dgm:bulletEnabled val="1"/>
        </dgm:presLayoutVars>
      </dgm:prSet>
      <dgm:spPr>
        <a:prstGeom prst="roundRect">
          <a:avLst>
            <a:gd name="adj" fmla="val 10000"/>
          </a:avLst>
        </a:prstGeom>
      </dgm:spPr>
    </dgm:pt>
    <dgm:pt modelId="{738C5D2D-AE10-47AF-9347-2109FE397F6B}" type="pres">
      <dgm:prSet presAssocID="{E9E494DC-EB4B-4157-A29F-F62DACFCF389}" presName="sibTrans" presStyleLbl="sibTrans2D1" presStyleIdx="2" presStyleCnt="11"/>
      <dgm:spPr>
        <a:prstGeom prst="rightArrow">
          <a:avLst>
            <a:gd name="adj1" fmla="val 60000"/>
            <a:gd name="adj2" fmla="val 50000"/>
          </a:avLst>
        </a:prstGeom>
      </dgm:spPr>
    </dgm:pt>
    <dgm:pt modelId="{140F1C60-3103-422C-83EB-8BB7F5D0A911}" type="pres">
      <dgm:prSet presAssocID="{E9E494DC-EB4B-4157-A29F-F62DACFCF389}" presName="connectorText" presStyleLbl="sibTrans2D1" presStyleIdx="2" presStyleCnt="11"/>
      <dgm:spPr/>
    </dgm:pt>
    <dgm:pt modelId="{7C9EA3D3-7773-414A-9B57-8AF4918233CA}" type="pres">
      <dgm:prSet presAssocID="{14FE80B0-DAD2-4724-9F22-2AB0D0D2D9E3}" presName="node" presStyleLbl="node1" presStyleIdx="3" presStyleCnt="12" custScaleX="137162" custScaleY="169087" custLinFactNeighborX="-28771" custLinFactNeighborY="-1060">
        <dgm:presLayoutVars>
          <dgm:bulletEnabled val="1"/>
        </dgm:presLayoutVars>
      </dgm:prSet>
      <dgm:spPr>
        <a:prstGeom prst="roundRect">
          <a:avLst>
            <a:gd name="adj" fmla="val 10000"/>
          </a:avLst>
        </a:prstGeom>
      </dgm:spPr>
    </dgm:pt>
    <dgm:pt modelId="{D52D63DF-1752-4C6A-88B9-E019222A3792}" type="pres">
      <dgm:prSet presAssocID="{97681126-9E72-43FE-B6FF-BB1D35ADAB70}" presName="sibTrans" presStyleLbl="sibTrans2D1" presStyleIdx="3" presStyleCnt="11"/>
      <dgm:spPr>
        <a:prstGeom prst="rightArrow">
          <a:avLst>
            <a:gd name="adj1" fmla="val 60000"/>
            <a:gd name="adj2" fmla="val 50000"/>
          </a:avLst>
        </a:prstGeom>
      </dgm:spPr>
    </dgm:pt>
    <dgm:pt modelId="{EA657743-5CF7-431C-92FB-CDE5993A6DDD}" type="pres">
      <dgm:prSet presAssocID="{97681126-9E72-43FE-B6FF-BB1D35ADAB70}" presName="connectorText" presStyleLbl="sibTrans2D1" presStyleIdx="3" presStyleCnt="11"/>
      <dgm:spPr/>
    </dgm:pt>
    <dgm:pt modelId="{9AA211E9-BE43-483A-B53F-35F2DB1F3009}" type="pres">
      <dgm:prSet presAssocID="{26AECF18-0714-4D3A-8EC1-0BE1EC937008}" presName="node" presStyleLbl="node1" presStyleIdx="4" presStyleCnt="12" custScaleX="137162" custScaleY="169087" custLinFactNeighborX="-28771" custLinFactNeighborY="-27726">
        <dgm:presLayoutVars>
          <dgm:bulletEnabled val="1"/>
        </dgm:presLayoutVars>
      </dgm:prSet>
      <dgm:spPr>
        <a:prstGeom prst="roundRect">
          <a:avLst>
            <a:gd name="adj" fmla="val 10000"/>
          </a:avLst>
        </a:prstGeom>
      </dgm:spPr>
    </dgm:pt>
    <dgm:pt modelId="{C5220DB1-89B4-4F84-B3EC-30372EAADF7B}" type="pres">
      <dgm:prSet presAssocID="{BA0B0815-E799-48AB-B91D-1510018282D5}" presName="sibTrans" presStyleLbl="sibTrans2D1" presStyleIdx="4" presStyleCnt="11"/>
      <dgm:spPr>
        <a:prstGeom prst="rightArrow">
          <a:avLst>
            <a:gd name="adj1" fmla="val 60000"/>
            <a:gd name="adj2" fmla="val 50000"/>
          </a:avLst>
        </a:prstGeom>
      </dgm:spPr>
    </dgm:pt>
    <dgm:pt modelId="{401519B1-F0C2-460B-838B-28DAAA675578}" type="pres">
      <dgm:prSet presAssocID="{BA0B0815-E799-48AB-B91D-1510018282D5}" presName="connectorText" presStyleLbl="sibTrans2D1" presStyleIdx="4" presStyleCnt="11"/>
      <dgm:spPr/>
    </dgm:pt>
    <dgm:pt modelId="{AEB68CF2-9DFD-49A9-B068-F25C961117AE}" type="pres">
      <dgm:prSet presAssocID="{A2A60A3B-02BE-4B5C-A122-E550608AC31F}" presName="node" presStyleLbl="node1" presStyleIdx="5" presStyleCnt="12" custScaleX="137162" custScaleY="169087" custLinFactNeighborX="-14283" custLinFactNeighborY="-31579">
        <dgm:presLayoutVars>
          <dgm:bulletEnabled val="1"/>
        </dgm:presLayoutVars>
      </dgm:prSet>
      <dgm:spPr>
        <a:prstGeom prst="roundRect">
          <a:avLst>
            <a:gd name="adj" fmla="val 10000"/>
          </a:avLst>
        </a:prstGeom>
      </dgm:spPr>
    </dgm:pt>
    <dgm:pt modelId="{628BEBA8-42E6-4176-99A6-2B27F44FA607}" type="pres">
      <dgm:prSet presAssocID="{95202004-84F8-4D21-B0C7-D852A7C050D7}" presName="sibTrans" presStyleLbl="sibTrans2D1" presStyleIdx="5" presStyleCnt="11"/>
      <dgm:spPr>
        <a:prstGeom prst="rightArrow">
          <a:avLst>
            <a:gd name="adj1" fmla="val 60000"/>
            <a:gd name="adj2" fmla="val 50000"/>
          </a:avLst>
        </a:prstGeom>
      </dgm:spPr>
    </dgm:pt>
    <dgm:pt modelId="{E8A47BA4-7428-41C6-ABF4-0136E97C539E}" type="pres">
      <dgm:prSet presAssocID="{95202004-84F8-4D21-B0C7-D852A7C050D7}" presName="connectorText" presStyleLbl="sibTrans2D1" presStyleIdx="5" presStyleCnt="11"/>
      <dgm:spPr/>
    </dgm:pt>
    <dgm:pt modelId="{8B25F548-8260-41C3-8689-DD8D42617A84}" type="pres">
      <dgm:prSet presAssocID="{6362729B-81D2-4A2D-BDD4-8193EE691B94}" presName="node" presStyleLbl="node1" presStyleIdx="6" presStyleCnt="12" custScaleX="137162" custScaleY="169087" custLinFactNeighborX="2656" custLinFactNeighborY="-25872">
        <dgm:presLayoutVars>
          <dgm:bulletEnabled val="1"/>
        </dgm:presLayoutVars>
      </dgm:prSet>
      <dgm:spPr>
        <a:prstGeom prst="roundRect">
          <a:avLst>
            <a:gd name="adj" fmla="val 10000"/>
          </a:avLst>
        </a:prstGeom>
      </dgm:spPr>
    </dgm:pt>
    <dgm:pt modelId="{0ADB87D2-E0B8-47FF-B077-7DA86D7F8C7E}" type="pres">
      <dgm:prSet presAssocID="{1678DD24-B94F-497A-B870-4F60391E83F9}" presName="sibTrans" presStyleLbl="sibTrans2D1" presStyleIdx="6" presStyleCnt="11"/>
      <dgm:spPr>
        <a:prstGeom prst="rightArrow">
          <a:avLst>
            <a:gd name="adj1" fmla="val 60000"/>
            <a:gd name="adj2" fmla="val 50000"/>
          </a:avLst>
        </a:prstGeom>
      </dgm:spPr>
    </dgm:pt>
    <dgm:pt modelId="{DF436266-F0F3-4CDE-8DD7-219D7A421634}" type="pres">
      <dgm:prSet presAssocID="{1678DD24-B94F-497A-B870-4F60391E83F9}" presName="connectorText" presStyleLbl="sibTrans2D1" presStyleIdx="6" presStyleCnt="11"/>
      <dgm:spPr/>
    </dgm:pt>
    <dgm:pt modelId="{9B640B55-0195-44BF-932F-6832393EF222}" type="pres">
      <dgm:prSet presAssocID="{795BBE70-0CAA-4980-AD9E-BBAC45ED4D91}" presName="node" presStyleLbl="node1" presStyleIdx="7" presStyleCnt="12" custScaleX="137162" custScaleY="169087" custLinFactNeighborX="15683" custLinFactNeighborY="-26768">
        <dgm:presLayoutVars>
          <dgm:bulletEnabled val="1"/>
        </dgm:presLayoutVars>
      </dgm:prSet>
      <dgm:spPr>
        <a:prstGeom prst="roundRect">
          <a:avLst>
            <a:gd name="adj" fmla="val 10000"/>
          </a:avLst>
        </a:prstGeom>
      </dgm:spPr>
    </dgm:pt>
    <dgm:pt modelId="{3A4BD56C-CA9F-4593-983B-60E980EF6D83}" type="pres">
      <dgm:prSet presAssocID="{4AEC56B2-C4A8-46E4-8063-598A4EE2F8B8}" presName="sibTrans" presStyleLbl="sibTrans2D1" presStyleIdx="7" presStyleCnt="11"/>
      <dgm:spPr>
        <a:prstGeom prst="rightArrow">
          <a:avLst>
            <a:gd name="adj1" fmla="val 60000"/>
            <a:gd name="adj2" fmla="val 50000"/>
          </a:avLst>
        </a:prstGeom>
      </dgm:spPr>
    </dgm:pt>
    <dgm:pt modelId="{9A834FE3-2205-47DC-9910-77E9B0C3E5E8}" type="pres">
      <dgm:prSet presAssocID="{4AEC56B2-C4A8-46E4-8063-598A4EE2F8B8}" presName="connectorText" presStyleLbl="sibTrans2D1" presStyleIdx="7" presStyleCnt="11"/>
      <dgm:spPr/>
    </dgm:pt>
    <dgm:pt modelId="{274D3783-727B-4725-9F17-630BD579D145}" type="pres">
      <dgm:prSet presAssocID="{F2B6F565-E81E-4055-8109-3DDD8231E7CF}" presName="node" presStyleLbl="node1" presStyleIdx="8" presStyleCnt="12" custScaleX="171434" custScaleY="185790" custLinFactNeighborX="6936" custLinFactNeighborY="-50151">
        <dgm:presLayoutVars>
          <dgm:bulletEnabled val="1"/>
        </dgm:presLayoutVars>
      </dgm:prSet>
      <dgm:spPr>
        <a:prstGeom prst="roundRect">
          <a:avLst>
            <a:gd name="adj" fmla="val 10000"/>
          </a:avLst>
        </a:prstGeom>
      </dgm:spPr>
    </dgm:pt>
    <dgm:pt modelId="{92EC6034-9CCF-4F6D-960A-798E94124229}" type="pres">
      <dgm:prSet presAssocID="{26F1D37E-4511-46D3-BBB4-3E23A6061AB9}" presName="sibTrans" presStyleLbl="sibTrans2D1" presStyleIdx="8" presStyleCnt="11"/>
      <dgm:spPr>
        <a:prstGeom prst="rightArrow">
          <a:avLst>
            <a:gd name="adj1" fmla="val 60000"/>
            <a:gd name="adj2" fmla="val 50000"/>
          </a:avLst>
        </a:prstGeom>
      </dgm:spPr>
    </dgm:pt>
    <dgm:pt modelId="{E3D79A9F-9E6E-407C-9B2A-768EEB7060C1}" type="pres">
      <dgm:prSet presAssocID="{26F1D37E-4511-46D3-BBB4-3E23A6061AB9}" presName="connectorText" presStyleLbl="sibTrans2D1" presStyleIdx="8" presStyleCnt="11"/>
      <dgm:spPr/>
    </dgm:pt>
    <dgm:pt modelId="{FB157A3B-7A03-4F15-AF9A-FBB36F23E32E}" type="pres">
      <dgm:prSet presAssocID="{59F91676-EB60-4681-8B21-D391B589BBF7}" presName="node" presStyleLbl="node1" presStyleIdx="9" presStyleCnt="12" custScaleX="158088" custScaleY="160926" custLinFactNeighborX="-3624" custLinFactNeighborY="-50049">
        <dgm:presLayoutVars>
          <dgm:bulletEnabled val="1"/>
        </dgm:presLayoutVars>
      </dgm:prSet>
      <dgm:spPr>
        <a:prstGeom prst="roundRect">
          <a:avLst>
            <a:gd name="adj" fmla="val 10000"/>
          </a:avLst>
        </a:prstGeom>
      </dgm:spPr>
    </dgm:pt>
    <dgm:pt modelId="{E2505BCA-FB47-4E80-BE24-9C29DEBC0E8A}" type="pres">
      <dgm:prSet presAssocID="{B9809EA9-5029-4580-B2FD-1086AE092836}" presName="sibTrans" presStyleLbl="sibTrans2D1" presStyleIdx="9" presStyleCnt="11" custLinFactNeighborX="-16925"/>
      <dgm:spPr>
        <a:prstGeom prst="rightArrow">
          <a:avLst>
            <a:gd name="adj1" fmla="val 60000"/>
            <a:gd name="adj2" fmla="val 50000"/>
          </a:avLst>
        </a:prstGeom>
      </dgm:spPr>
    </dgm:pt>
    <dgm:pt modelId="{AFEB6834-3CE9-47AA-9EBB-3851B22E694B}" type="pres">
      <dgm:prSet presAssocID="{B9809EA9-5029-4580-B2FD-1086AE092836}" presName="connectorText" presStyleLbl="sibTrans2D1" presStyleIdx="9" presStyleCnt="11"/>
      <dgm:spPr/>
    </dgm:pt>
    <dgm:pt modelId="{0548DABE-5F51-49FD-9023-58A64FD91899}" type="pres">
      <dgm:prSet presAssocID="{9100EBB4-6FE6-4112-BEF5-12E23E690CD2}" presName="node" presStyleLbl="node1" presStyleIdx="10" presStyleCnt="12" custScaleX="111811" custScaleY="149676" custLinFactNeighborX="-13391" custLinFactNeighborY="-49161">
        <dgm:presLayoutVars>
          <dgm:bulletEnabled val="1"/>
        </dgm:presLayoutVars>
      </dgm:prSet>
      <dgm:spPr/>
    </dgm:pt>
    <dgm:pt modelId="{55BF3AEE-5830-4EB1-9CA4-B9B05AF92008}" type="pres">
      <dgm:prSet presAssocID="{6565D678-EA3A-44EA-98BE-14820C04E512}" presName="sibTrans" presStyleLbl="sibTrans2D1" presStyleIdx="10" presStyleCnt="11" custLinFactNeighborX="-18538"/>
      <dgm:spPr/>
    </dgm:pt>
    <dgm:pt modelId="{D62A21B8-2E14-4792-B8B8-67DF574A8B0A}" type="pres">
      <dgm:prSet presAssocID="{6565D678-EA3A-44EA-98BE-14820C04E512}" presName="connectorText" presStyleLbl="sibTrans2D1" presStyleIdx="10" presStyleCnt="11"/>
      <dgm:spPr/>
    </dgm:pt>
    <dgm:pt modelId="{04E63B66-94EC-4121-A7A5-48EBF636806C}" type="pres">
      <dgm:prSet presAssocID="{CF5D2585-C83B-4CF0-AD66-FD2BBBA3A060}" presName="node" presStyleLbl="node1" presStyleIdx="11" presStyleCnt="12" custScaleX="137162" custScaleY="169087" custLinFactNeighborX="-23737" custLinFactNeighborY="-50151">
        <dgm:presLayoutVars>
          <dgm:bulletEnabled val="1"/>
        </dgm:presLayoutVars>
      </dgm:prSet>
      <dgm:spPr>
        <a:prstGeom prst="roundRect">
          <a:avLst>
            <a:gd name="adj" fmla="val 10000"/>
          </a:avLst>
        </a:prstGeom>
      </dgm:spPr>
    </dgm:pt>
  </dgm:ptLst>
  <dgm:cxnLst>
    <dgm:cxn modelId="{7D76C004-AC9B-45E2-B778-03516763B89A}" type="presOf" srcId="{BA0B0815-E799-48AB-B91D-1510018282D5}" destId="{C5220DB1-89B4-4F84-B3EC-30372EAADF7B}" srcOrd="0" destOrd="0" presId="urn:microsoft.com/office/officeart/2005/8/layout/process5"/>
    <dgm:cxn modelId="{1BDE6906-8AFC-4B75-A9E4-F2E5D5108409}" srcId="{05A5FB05-FC18-4D6D-9A4B-7CC1413C3B99}" destId="{6362729B-81D2-4A2D-BDD4-8193EE691B94}" srcOrd="6" destOrd="0" parTransId="{7FB0698D-37E5-43B4-8986-D7FD3260193E}" sibTransId="{1678DD24-B94F-497A-B870-4F60391E83F9}"/>
    <dgm:cxn modelId="{324A570C-8035-40F6-A576-4E7A0CAAC069}" type="presOf" srcId="{F2B6F565-E81E-4055-8109-3DDD8231E7CF}" destId="{274D3783-727B-4725-9F17-630BD579D145}" srcOrd="0" destOrd="0" presId="urn:microsoft.com/office/officeart/2005/8/layout/process5"/>
    <dgm:cxn modelId="{40C7180D-E285-4644-83D0-8DA56D920858}" srcId="{05A5FB05-FC18-4D6D-9A4B-7CC1413C3B99}" destId="{9100EBB4-6FE6-4112-BEF5-12E23E690CD2}" srcOrd="10" destOrd="0" parTransId="{05CD3FD4-482A-4C4E-86CE-3EFBF543399F}" sibTransId="{6565D678-EA3A-44EA-98BE-14820C04E512}"/>
    <dgm:cxn modelId="{0ECB1F0D-C1D0-449B-92EF-7F0071FF6E7F}" type="presOf" srcId="{59F91676-EB60-4681-8B21-D391B589BBF7}" destId="{FB157A3B-7A03-4F15-AF9A-FBB36F23E32E}" srcOrd="0" destOrd="0" presId="urn:microsoft.com/office/officeart/2005/8/layout/process5"/>
    <dgm:cxn modelId="{4F4FA00F-96E3-41E3-B90E-12EC153B7F52}" type="presOf" srcId="{16831441-D526-4D16-8BA4-3785BEF9B654}" destId="{AB1DC53C-3481-4788-8D1B-ECC9E1F0C845}" srcOrd="0" destOrd="0" presId="urn:microsoft.com/office/officeart/2005/8/layout/process5"/>
    <dgm:cxn modelId="{36990A13-22AE-44BC-9247-76C2028AB0FA}" srcId="{05A5FB05-FC18-4D6D-9A4B-7CC1413C3B99}" destId="{14FE80B0-DAD2-4724-9F22-2AB0D0D2D9E3}" srcOrd="3" destOrd="0" parTransId="{1D5453D3-CC32-4F12-8F18-E0665B336073}" sibTransId="{97681126-9E72-43FE-B6FF-BB1D35ADAB70}"/>
    <dgm:cxn modelId="{7FC2A119-19D4-4B32-90C5-D4A4EBE8D9EE}" type="presOf" srcId="{B9809EA9-5029-4580-B2FD-1086AE092836}" destId="{E2505BCA-FB47-4E80-BE24-9C29DEBC0E8A}" srcOrd="0" destOrd="0" presId="urn:microsoft.com/office/officeart/2005/8/layout/process5"/>
    <dgm:cxn modelId="{D786031A-149A-47FF-BE00-2F81AECC9686}" type="presOf" srcId="{1874B7DE-BBE4-4410-A9F9-EE8256876B7C}" destId="{F17E26DA-4026-4577-9187-E038374EEF42}" srcOrd="0" destOrd="0" presId="urn:microsoft.com/office/officeart/2005/8/layout/process5"/>
    <dgm:cxn modelId="{D8AFB41F-176E-49AC-A771-71687D40AD02}" type="presOf" srcId="{14FE80B0-DAD2-4724-9F22-2AB0D0D2D9E3}" destId="{7C9EA3D3-7773-414A-9B57-8AF4918233CA}" srcOrd="0" destOrd="0" presId="urn:microsoft.com/office/officeart/2005/8/layout/process5"/>
    <dgm:cxn modelId="{CC766F28-91CE-443F-822B-C078722EA73C}" srcId="{05A5FB05-FC18-4D6D-9A4B-7CC1413C3B99}" destId="{59F91676-EB60-4681-8B21-D391B589BBF7}" srcOrd="9" destOrd="0" parTransId="{A968B9FA-5994-48E0-B7DA-94490B9E5C83}" sibTransId="{B9809EA9-5029-4580-B2FD-1086AE092836}"/>
    <dgm:cxn modelId="{7600A13B-FCAD-4D18-87A8-0FA14FA4427C}" type="presOf" srcId="{BA0B0815-E799-48AB-B91D-1510018282D5}" destId="{401519B1-F0C2-460B-838B-28DAAA675578}" srcOrd="1" destOrd="0" presId="urn:microsoft.com/office/officeart/2005/8/layout/process5"/>
    <dgm:cxn modelId="{971FC73E-D167-4DD9-AF6E-8E6D5C9C1B0B}" type="presOf" srcId="{6565D678-EA3A-44EA-98BE-14820C04E512}" destId="{55BF3AEE-5830-4EB1-9CA4-B9B05AF92008}" srcOrd="0" destOrd="0" presId="urn:microsoft.com/office/officeart/2005/8/layout/process5"/>
    <dgm:cxn modelId="{283E644D-8ACB-4905-99A9-1DA99C047839}" type="presOf" srcId="{05A5FB05-FC18-4D6D-9A4B-7CC1413C3B99}" destId="{4222FCBD-9A2D-4D2A-9821-865A6B1E2399}" srcOrd="0" destOrd="0" presId="urn:microsoft.com/office/officeart/2005/8/layout/process5"/>
    <dgm:cxn modelId="{15DDCB4E-7638-4F39-ACA8-8F563E234BF6}" type="presOf" srcId="{E9E494DC-EB4B-4157-A29F-F62DACFCF389}" destId="{140F1C60-3103-422C-83EB-8BB7F5D0A911}" srcOrd="1" destOrd="0" presId="urn:microsoft.com/office/officeart/2005/8/layout/process5"/>
    <dgm:cxn modelId="{2B5C2A50-28E7-4D6E-BD86-E12D41B1309A}" type="presOf" srcId="{95202004-84F8-4D21-B0C7-D852A7C050D7}" destId="{628BEBA8-42E6-4176-99A6-2B27F44FA607}" srcOrd="0" destOrd="0" presId="urn:microsoft.com/office/officeart/2005/8/layout/process5"/>
    <dgm:cxn modelId="{51DFCC55-25E2-4EE1-973E-6FA0B56F0F6D}" type="presOf" srcId="{81F89D27-170B-492E-B71D-0E1C54232359}" destId="{98EEB622-3C6D-448A-9DAB-553C298B3B33}" srcOrd="1" destOrd="0" presId="urn:microsoft.com/office/officeart/2005/8/layout/process5"/>
    <dgm:cxn modelId="{DC190B5C-7AA1-42FE-81C4-FECC6AF5D2C4}" srcId="{05A5FB05-FC18-4D6D-9A4B-7CC1413C3B99}" destId="{F2B6F565-E81E-4055-8109-3DDD8231E7CF}" srcOrd="8" destOrd="0" parTransId="{C24CB393-1E59-4945-903C-5AF9801FBD57}" sibTransId="{26F1D37E-4511-46D3-BBB4-3E23A6061AB9}"/>
    <dgm:cxn modelId="{8CF92F62-B994-453A-88D8-2241FAE084DE}" type="presOf" srcId="{E9E494DC-EB4B-4157-A29F-F62DACFCF389}" destId="{738C5D2D-AE10-47AF-9347-2109FE397F6B}" srcOrd="0" destOrd="0" presId="urn:microsoft.com/office/officeart/2005/8/layout/process5"/>
    <dgm:cxn modelId="{03581969-F842-4A19-A855-66EB3C7E2341}" type="presOf" srcId="{26AECF18-0714-4D3A-8EC1-0BE1EC937008}" destId="{9AA211E9-BE43-483A-B53F-35F2DB1F3009}" srcOrd="0" destOrd="0" presId="urn:microsoft.com/office/officeart/2005/8/layout/process5"/>
    <dgm:cxn modelId="{817C6472-1192-482F-BB8D-5810BF42CA4A}" type="presOf" srcId="{95202004-84F8-4D21-B0C7-D852A7C050D7}" destId="{E8A47BA4-7428-41C6-ABF4-0136E97C539E}" srcOrd="1" destOrd="0" presId="urn:microsoft.com/office/officeart/2005/8/layout/process5"/>
    <dgm:cxn modelId="{94D79372-D7EE-47E9-9313-13BB5932CD2A}" type="presOf" srcId="{A2A60A3B-02BE-4B5C-A122-E550608AC31F}" destId="{AEB68CF2-9DFD-49A9-B068-F25C961117AE}" srcOrd="0" destOrd="0" presId="urn:microsoft.com/office/officeart/2005/8/layout/process5"/>
    <dgm:cxn modelId="{2EB40C74-FB15-4109-B735-E84C6185CD49}" type="presOf" srcId="{1874B7DE-BBE4-4410-A9F9-EE8256876B7C}" destId="{D1BAD05A-2E2F-467E-9841-888DF034820E}" srcOrd="1" destOrd="0" presId="urn:microsoft.com/office/officeart/2005/8/layout/process5"/>
    <dgm:cxn modelId="{179CC47C-0B2C-49AD-B30A-C591D3395FD7}" type="presOf" srcId="{4AEC56B2-C4A8-46E4-8063-598A4EE2F8B8}" destId="{3A4BD56C-CA9F-4593-983B-60E980EF6D83}" srcOrd="0" destOrd="0" presId="urn:microsoft.com/office/officeart/2005/8/layout/process5"/>
    <dgm:cxn modelId="{823B6882-3FBF-41E3-AEEA-CA8F60BA7707}" type="presOf" srcId="{26F1D37E-4511-46D3-BBB4-3E23A6061AB9}" destId="{E3D79A9F-9E6E-407C-9B2A-768EEB7060C1}" srcOrd="1" destOrd="0" presId="urn:microsoft.com/office/officeart/2005/8/layout/process5"/>
    <dgm:cxn modelId="{AC02C482-D975-4E5A-AD92-99CDD26DFF7B}" type="presOf" srcId="{90B905EA-136A-465A-AEE3-FB5A53012E0F}" destId="{C5F19F7C-3CE3-4F52-BDA8-78DFB1988839}" srcOrd="0" destOrd="0" presId="urn:microsoft.com/office/officeart/2005/8/layout/process5"/>
    <dgm:cxn modelId="{A9042F88-D30D-4601-91BD-0096A5CF4E1D}" srcId="{05A5FB05-FC18-4D6D-9A4B-7CC1413C3B99}" destId="{16831441-D526-4D16-8BA4-3785BEF9B654}" srcOrd="1" destOrd="0" parTransId="{621089E2-6828-4BA6-BAF3-80E600366F20}" sibTransId="{81F89D27-170B-492E-B71D-0E1C54232359}"/>
    <dgm:cxn modelId="{4D068C89-F777-42D7-96B3-93DF0F94CA29}" type="presOf" srcId="{81F89D27-170B-492E-B71D-0E1C54232359}" destId="{39784165-1129-4197-8B26-4EB3C25AA74A}" srcOrd="0" destOrd="0" presId="urn:microsoft.com/office/officeart/2005/8/layout/process5"/>
    <dgm:cxn modelId="{0267418A-E060-4F28-B9AF-3338FA471E2C}" srcId="{05A5FB05-FC18-4D6D-9A4B-7CC1413C3B99}" destId="{795BBE70-0CAA-4980-AD9E-BBAC45ED4D91}" srcOrd="7" destOrd="0" parTransId="{55E556CC-4C57-4A9D-B813-372D28784A42}" sibTransId="{4AEC56B2-C4A8-46E4-8063-598A4EE2F8B8}"/>
    <dgm:cxn modelId="{F67D4D8D-7F68-4BB5-A82C-C3F7D21B45C7}" type="presOf" srcId="{6D660A7E-D614-4AD5-801E-634AAA49479E}" destId="{7FC561D0-0AC9-485D-ABEE-2FB41F687956}" srcOrd="0" destOrd="0" presId="urn:microsoft.com/office/officeart/2005/8/layout/process5"/>
    <dgm:cxn modelId="{387F518E-0946-495D-AB74-A8F722AFC41B}" type="presOf" srcId="{97681126-9E72-43FE-B6FF-BB1D35ADAB70}" destId="{D52D63DF-1752-4C6A-88B9-E019222A3792}" srcOrd="0" destOrd="0" presId="urn:microsoft.com/office/officeart/2005/8/layout/process5"/>
    <dgm:cxn modelId="{7A52E894-CBFD-4900-AA16-A6DB60211236}" type="presOf" srcId="{1678DD24-B94F-497A-B870-4F60391E83F9}" destId="{0ADB87D2-E0B8-47FF-B077-7DA86D7F8C7E}" srcOrd="0" destOrd="0" presId="urn:microsoft.com/office/officeart/2005/8/layout/process5"/>
    <dgm:cxn modelId="{E30423A3-0312-4DCF-AFED-92C4419DD06F}" type="presOf" srcId="{26F1D37E-4511-46D3-BBB4-3E23A6061AB9}" destId="{92EC6034-9CCF-4F6D-960A-798E94124229}" srcOrd="0" destOrd="0" presId="urn:microsoft.com/office/officeart/2005/8/layout/process5"/>
    <dgm:cxn modelId="{1CB67CA5-521B-4A69-A841-ABC241CB77CC}" type="presOf" srcId="{9100EBB4-6FE6-4112-BEF5-12E23E690CD2}" destId="{0548DABE-5F51-49FD-9023-58A64FD91899}" srcOrd="0" destOrd="0" presId="urn:microsoft.com/office/officeart/2005/8/layout/process5"/>
    <dgm:cxn modelId="{6B0389B0-6EAD-407B-89E0-E48F65EBC2FD}" type="presOf" srcId="{1678DD24-B94F-497A-B870-4F60391E83F9}" destId="{DF436266-F0F3-4CDE-8DD7-219D7A421634}" srcOrd="1" destOrd="0" presId="urn:microsoft.com/office/officeart/2005/8/layout/process5"/>
    <dgm:cxn modelId="{1AC7F7B1-E2BA-4D77-8E79-8D474E0C0D2F}" type="presOf" srcId="{CF5D2585-C83B-4CF0-AD66-FD2BBBA3A060}" destId="{04E63B66-94EC-4121-A7A5-48EBF636806C}" srcOrd="0" destOrd="0" presId="urn:microsoft.com/office/officeart/2005/8/layout/process5"/>
    <dgm:cxn modelId="{CF1CB0C0-7933-4219-936F-8C53162F936F}" srcId="{05A5FB05-FC18-4D6D-9A4B-7CC1413C3B99}" destId="{CF5D2585-C83B-4CF0-AD66-FD2BBBA3A060}" srcOrd="11" destOrd="0" parTransId="{198940F3-743F-4DF6-8A79-3C14AB78478D}" sibTransId="{0314868B-1CCB-4858-9941-E8261F8E4D6D}"/>
    <dgm:cxn modelId="{D065D1D1-5AF9-48C4-B01F-21B78926C141}" type="presOf" srcId="{6362729B-81D2-4A2D-BDD4-8193EE691B94}" destId="{8B25F548-8260-41C3-8689-DD8D42617A84}" srcOrd="0" destOrd="0" presId="urn:microsoft.com/office/officeart/2005/8/layout/process5"/>
    <dgm:cxn modelId="{99E1B6D3-C2F1-4C35-81FF-34696B46CB49}" type="presOf" srcId="{B9809EA9-5029-4580-B2FD-1086AE092836}" destId="{AFEB6834-3CE9-47AA-9EBB-3851B22E694B}" srcOrd="1" destOrd="0" presId="urn:microsoft.com/office/officeart/2005/8/layout/process5"/>
    <dgm:cxn modelId="{1D9625DB-5ABA-4BF2-9584-57605E99FEC1}" srcId="{05A5FB05-FC18-4D6D-9A4B-7CC1413C3B99}" destId="{90B905EA-136A-465A-AEE3-FB5A53012E0F}" srcOrd="0" destOrd="0" parTransId="{414EE259-14B9-4C08-A2FF-07BF0E0799AE}" sibTransId="{1874B7DE-BBE4-4410-A9F9-EE8256876B7C}"/>
    <dgm:cxn modelId="{EF67B9DB-E490-4DE5-963F-5C88E002ECBF}" srcId="{05A5FB05-FC18-4D6D-9A4B-7CC1413C3B99}" destId="{6D660A7E-D614-4AD5-801E-634AAA49479E}" srcOrd="2" destOrd="0" parTransId="{58D85E49-EA2D-401D-890C-268B7087257B}" sibTransId="{E9E494DC-EB4B-4157-A29F-F62DACFCF389}"/>
    <dgm:cxn modelId="{F31814DC-68E4-4145-90D6-681DB52C56DD}" type="presOf" srcId="{795BBE70-0CAA-4980-AD9E-BBAC45ED4D91}" destId="{9B640B55-0195-44BF-932F-6832393EF222}" srcOrd="0" destOrd="0" presId="urn:microsoft.com/office/officeart/2005/8/layout/process5"/>
    <dgm:cxn modelId="{1A7F30E1-3293-4776-96F9-F89B6C91F14D}" srcId="{05A5FB05-FC18-4D6D-9A4B-7CC1413C3B99}" destId="{26AECF18-0714-4D3A-8EC1-0BE1EC937008}" srcOrd="4" destOrd="0" parTransId="{1DC8E508-C508-41E3-90D3-760D321AAC6C}" sibTransId="{BA0B0815-E799-48AB-B91D-1510018282D5}"/>
    <dgm:cxn modelId="{C7EA1EE6-0B38-48DD-A535-9C49A8818459}" srcId="{05A5FB05-FC18-4D6D-9A4B-7CC1413C3B99}" destId="{A2A60A3B-02BE-4B5C-A122-E550608AC31F}" srcOrd="5" destOrd="0" parTransId="{36DD76B8-926F-498E-A099-B243430D8FA0}" sibTransId="{95202004-84F8-4D21-B0C7-D852A7C050D7}"/>
    <dgm:cxn modelId="{79F26EF5-0F77-4930-A8BD-E6FD38375678}" type="presOf" srcId="{4AEC56B2-C4A8-46E4-8063-598A4EE2F8B8}" destId="{9A834FE3-2205-47DC-9910-77E9B0C3E5E8}" srcOrd="1" destOrd="0" presId="urn:microsoft.com/office/officeart/2005/8/layout/process5"/>
    <dgm:cxn modelId="{D9592AFA-7C16-42CE-8535-DD2F8EF35B78}" type="presOf" srcId="{6565D678-EA3A-44EA-98BE-14820C04E512}" destId="{D62A21B8-2E14-4792-B8B8-67DF574A8B0A}" srcOrd="1" destOrd="0" presId="urn:microsoft.com/office/officeart/2005/8/layout/process5"/>
    <dgm:cxn modelId="{301FDBFE-158A-46DB-8D8A-0464B121D8E5}" type="presOf" srcId="{97681126-9E72-43FE-B6FF-BB1D35ADAB70}" destId="{EA657743-5CF7-431C-92FB-CDE5993A6DDD}" srcOrd="1" destOrd="0" presId="urn:microsoft.com/office/officeart/2005/8/layout/process5"/>
    <dgm:cxn modelId="{89DA3B24-9FE9-46B4-A2E3-C48625CAFBAD}" type="presParOf" srcId="{4222FCBD-9A2D-4D2A-9821-865A6B1E2399}" destId="{C5F19F7C-3CE3-4F52-BDA8-78DFB1988839}" srcOrd="0" destOrd="0" presId="urn:microsoft.com/office/officeart/2005/8/layout/process5"/>
    <dgm:cxn modelId="{94F412B1-884D-49C2-9D31-3BBA03CD776C}" type="presParOf" srcId="{4222FCBD-9A2D-4D2A-9821-865A6B1E2399}" destId="{F17E26DA-4026-4577-9187-E038374EEF42}" srcOrd="1" destOrd="0" presId="urn:microsoft.com/office/officeart/2005/8/layout/process5"/>
    <dgm:cxn modelId="{8CA4EAC5-7B6A-4C59-B819-E9C901FF08A8}" type="presParOf" srcId="{F17E26DA-4026-4577-9187-E038374EEF42}" destId="{D1BAD05A-2E2F-467E-9841-888DF034820E}" srcOrd="0" destOrd="0" presId="urn:microsoft.com/office/officeart/2005/8/layout/process5"/>
    <dgm:cxn modelId="{B0B09F6C-7741-4A76-8033-2A0046A3F046}" type="presParOf" srcId="{4222FCBD-9A2D-4D2A-9821-865A6B1E2399}" destId="{AB1DC53C-3481-4788-8D1B-ECC9E1F0C845}" srcOrd="2" destOrd="0" presId="urn:microsoft.com/office/officeart/2005/8/layout/process5"/>
    <dgm:cxn modelId="{701DEE06-10C4-4C66-8AAF-0D4CA93753A5}" type="presParOf" srcId="{4222FCBD-9A2D-4D2A-9821-865A6B1E2399}" destId="{39784165-1129-4197-8B26-4EB3C25AA74A}" srcOrd="3" destOrd="0" presId="urn:microsoft.com/office/officeart/2005/8/layout/process5"/>
    <dgm:cxn modelId="{758A5BBC-5E4B-4A82-88D7-39B486492517}" type="presParOf" srcId="{39784165-1129-4197-8B26-4EB3C25AA74A}" destId="{98EEB622-3C6D-448A-9DAB-553C298B3B33}" srcOrd="0" destOrd="0" presId="urn:microsoft.com/office/officeart/2005/8/layout/process5"/>
    <dgm:cxn modelId="{AC37AEB1-4A8B-40DB-968D-0125AFDBFFDC}" type="presParOf" srcId="{4222FCBD-9A2D-4D2A-9821-865A6B1E2399}" destId="{7FC561D0-0AC9-485D-ABEE-2FB41F687956}" srcOrd="4" destOrd="0" presId="urn:microsoft.com/office/officeart/2005/8/layout/process5"/>
    <dgm:cxn modelId="{D9FFE627-070E-40B1-B5FF-D23B9D613560}" type="presParOf" srcId="{4222FCBD-9A2D-4D2A-9821-865A6B1E2399}" destId="{738C5D2D-AE10-47AF-9347-2109FE397F6B}" srcOrd="5" destOrd="0" presId="urn:microsoft.com/office/officeart/2005/8/layout/process5"/>
    <dgm:cxn modelId="{C794DD34-9DD8-455A-B963-65233DA125F6}" type="presParOf" srcId="{738C5D2D-AE10-47AF-9347-2109FE397F6B}" destId="{140F1C60-3103-422C-83EB-8BB7F5D0A911}" srcOrd="0" destOrd="0" presId="urn:microsoft.com/office/officeart/2005/8/layout/process5"/>
    <dgm:cxn modelId="{7B332837-186E-4F6D-B498-DEC1EF2D0318}" type="presParOf" srcId="{4222FCBD-9A2D-4D2A-9821-865A6B1E2399}" destId="{7C9EA3D3-7773-414A-9B57-8AF4918233CA}" srcOrd="6" destOrd="0" presId="urn:microsoft.com/office/officeart/2005/8/layout/process5"/>
    <dgm:cxn modelId="{347C31BA-A5FC-4716-BE8B-C03AF025FCE6}" type="presParOf" srcId="{4222FCBD-9A2D-4D2A-9821-865A6B1E2399}" destId="{D52D63DF-1752-4C6A-88B9-E019222A3792}" srcOrd="7" destOrd="0" presId="urn:microsoft.com/office/officeart/2005/8/layout/process5"/>
    <dgm:cxn modelId="{921CEEC0-5345-4ECA-B275-9EE75917525C}" type="presParOf" srcId="{D52D63DF-1752-4C6A-88B9-E019222A3792}" destId="{EA657743-5CF7-431C-92FB-CDE5993A6DDD}" srcOrd="0" destOrd="0" presId="urn:microsoft.com/office/officeart/2005/8/layout/process5"/>
    <dgm:cxn modelId="{9AC40386-B146-47F2-95EA-851E418FE6F0}" type="presParOf" srcId="{4222FCBD-9A2D-4D2A-9821-865A6B1E2399}" destId="{9AA211E9-BE43-483A-B53F-35F2DB1F3009}" srcOrd="8" destOrd="0" presId="urn:microsoft.com/office/officeart/2005/8/layout/process5"/>
    <dgm:cxn modelId="{CEF8FBA3-BD3D-4EFD-961E-980267448383}" type="presParOf" srcId="{4222FCBD-9A2D-4D2A-9821-865A6B1E2399}" destId="{C5220DB1-89B4-4F84-B3EC-30372EAADF7B}" srcOrd="9" destOrd="0" presId="urn:microsoft.com/office/officeart/2005/8/layout/process5"/>
    <dgm:cxn modelId="{FB55C66D-E26A-4FFD-B9B3-B1CCA0C792F7}" type="presParOf" srcId="{C5220DB1-89B4-4F84-B3EC-30372EAADF7B}" destId="{401519B1-F0C2-460B-838B-28DAAA675578}" srcOrd="0" destOrd="0" presId="urn:microsoft.com/office/officeart/2005/8/layout/process5"/>
    <dgm:cxn modelId="{B3D88888-D179-4C1A-864C-8244A5B077F4}" type="presParOf" srcId="{4222FCBD-9A2D-4D2A-9821-865A6B1E2399}" destId="{AEB68CF2-9DFD-49A9-B068-F25C961117AE}" srcOrd="10" destOrd="0" presId="urn:microsoft.com/office/officeart/2005/8/layout/process5"/>
    <dgm:cxn modelId="{07CC8686-67F5-4B1F-BB39-63AFAFBEEDE5}" type="presParOf" srcId="{4222FCBD-9A2D-4D2A-9821-865A6B1E2399}" destId="{628BEBA8-42E6-4176-99A6-2B27F44FA607}" srcOrd="11" destOrd="0" presId="urn:microsoft.com/office/officeart/2005/8/layout/process5"/>
    <dgm:cxn modelId="{0EAF6117-C8CB-4396-8CF3-4E8D68B171CB}" type="presParOf" srcId="{628BEBA8-42E6-4176-99A6-2B27F44FA607}" destId="{E8A47BA4-7428-41C6-ABF4-0136E97C539E}" srcOrd="0" destOrd="0" presId="urn:microsoft.com/office/officeart/2005/8/layout/process5"/>
    <dgm:cxn modelId="{F75D2F22-5263-41DE-AF80-CE3B1472BBA1}" type="presParOf" srcId="{4222FCBD-9A2D-4D2A-9821-865A6B1E2399}" destId="{8B25F548-8260-41C3-8689-DD8D42617A84}" srcOrd="12" destOrd="0" presId="urn:microsoft.com/office/officeart/2005/8/layout/process5"/>
    <dgm:cxn modelId="{2C08A439-922F-497A-A030-D5764D77A431}" type="presParOf" srcId="{4222FCBD-9A2D-4D2A-9821-865A6B1E2399}" destId="{0ADB87D2-E0B8-47FF-B077-7DA86D7F8C7E}" srcOrd="13" destOrd="0" presId="urn:microsoft.com/office/officeart/2005/8/layout/process5"/>
    <dgm:cxn modelId="{E144BEB5-4673-4379-87B5-C21828C83F2B}" type="presParOf" srcId="{0ADB87D2-E0B8-47FF-B077-7DA86D7F8C7E}" destId="{DF436266-F0F3-4CDE-8DD7-219D7A421634}" srcOrd="0" destOrd="0" presId="urn:microsoft.com/office/officeart/2005/8/layout/process5"/>
    <dgm:cxn modelId="{A48644D0-A976-470A-980E-5F9CF8EFABA1}" type="presParOf" srcId="{4222FCBD-9A2D-4D2A-9821-865A6B1E2399}" destId="{9B640B55-0195-44BF-932F-6832393EF222}" srcOrd="14" destOrd="0" presId="urn:microsoft.com/office/officeart/2005/8/layout/process5"/>
    <dgm:cxn modelId="{E7969754-F1D9-4D84-8000-B0D328043423}" type="presParOf" srcId="{4222FCBD-9A2D-4D2A-9821-865A6B1E2399}" destId="{3A4BD56C-CA9F-4593-983B-60E980EF6D83}" srcOrd="15" destOrd="0" presId="urn:microsoft.com/office/officeart/2005/8/layout/process5"/>
    <dgm:cxn modelId="{068723CA-FAC8-4CCA-90B6-7A813069B80C}" type="presParOf" srcId="{3A4BD56C-CA9F-4593-983B-60E980EF6D83}" destId="{9A834FE3-2205-47DC-9910-77E9B0C3E5E8}" srcOrd="0" destOrd="0" presId="urn:microsoft.com/office/officeart/2005/8/layout/process5"/>
    <dgm:cxn modelId="{E653D6A2-DF4D-4659-BEF1-EA5F790279E8}" type="presParOf" srcId="{4222FCBD-9A2D-4D2A-9821-865A6B1E2399}" destId="{274D3783-727B-4725-9F17-630BD579D145}" srcOrd="16" destOrd="0" presId="urn:microsoft.com/office/officeart/2005/8/layout/process5"/>
    <dgm:cxn modelId="{C7C89868-83F3-40A6-BC20-A47FBDA2B36A}" type="presParOf" srcId="{4222FCBD-9A2D-4D2A-9821-865A6B1E2399}" destId="{92EC6034-9CCF-4F6D-960A-798E94124229}" srcOrd="17" destOrd="0" presId="urn:microsoft.com/office/officeart/2005/8/layout/process5"/>
    <dgm:cxn modelId="{F861CA50-1709-47A3-9E6A-931374E4F139}" type="presParOf" srcId="{92EC6034-9CCF-4F6D-960A-798E94124229}" destId="{E3D79A9F-9E6E-407C-9B2A-768EEB7060C1}" srcOrd="0" destOrd="0" presId="urn:microsoft.com/office/officeart/2005/8/layout/process5"/>
    <dgm:cxn modelId="{BB242939-7D56-43A1-8B13-737809283E4E}" type="presParOf" srcId="{4222FCBD-9A2D-4D2A-9821-865A6B1E2399}" destId="{FB157A3B-7A03-4F15-AF9A-FBB36F23E32E}" srcOrd="18" destOrd="0" presId="urn:microsoft.com/office/officeart/2005/8/layout/process5"/>
    <dgm:cxn modelId="{82D853D5-9706-4DA4-9DFA-F33D784DDCDA}" type="presParOf" srcId="{4222FCBD-9A2D-4D2A-9821-865A6B1E2399}" destId="{E2505BCA-FB47-4E80-BE24-9C29DEBC0E8A}" srcOrd="19" destOrd="0" presId="urn:microsoft.com/office/officeart/2005/8/layout/process5"/>
    <dgm:cxn modelId="{7AF57695-83EF-4E5D-A9AD-2AD733B41F1E}" type="presParOf" srcId="{E2505BCA-FB47-4E80-BE24-9C29DEBC0E8A}" destId="{AFEB6834-3CE9-47AA-9EBB-3851B22E694B}" srcOrd="0" destOrd="0" presId="urn:microsoft.com/office/officeart/2005/8/layout/process5"/>
    <dgm:cxn modelId="{8D9EDC61-5686-4D6C-BE70-60973B596E5E}" type="presParOf" srcId="{4222FCBD-9A2D-4D2A-9821-865A6B1E2399}" destId="{0548DABE-5F51-49FD-9023-58A64FD91899}" srcOrd="20" destOrd="0" presId="urn:microsoft.com/office/officeart/2005/8/layout/process5"/>
    <dgm:cxn modelId="{48AC7BAA-7F86-4070-96B8-95ED85213BFF}" type="presParOf" srcId="{4222FCBD-9A2D-4D2A-9821-865A6B1E2399}" destId="{55BF3AEE-5830-4EB1-9CA4-B9B05AF92008}" srcOrd="21" destOrd="0" presId="urn:microsoft.com/office/officeart/2005/8/layout/process5"/>
    <dgm:cxn modelId="{6AD95149-0E95-416F-8944-4036319B53E1}" type="presParOf" srcId="{55BF3AEE-5830-4EB1-9CA4-B9B05AF92008}" destId="{D62A21B8-2E14-4792-B8B8-67DF574A8B0A}" srcOrd="0" destOrd="0" presId="urn:microsoft.com/office/officeart/2005/8/layout/process5"/>
    <dgm:cxn modelId="{7FAD3022-565C-4C96-8965-C1A72941F2B2}" type="presParOf" srcId="{4222FCBD-9A2D-4D2A-9821-865A6B1E2399}" destId="{04E63B66-94EC-4121-A7A5-48EBF636806C}" srcOrd="22" destOrd="0" presId="urn:microsoft.com/office/officeart/2005/8/layout/process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8806B21-127A-4822-BB25-2CC094C2CA8F}" type="doc">
      <dgm:prSet loTypeId="urn:microsoft.com/office/officeart/2005/8/layout/radial3" loCatId="cycle" qsTypeId="urn:microsoft.com/office/officeart/2005/8/quickstyle/simple4" qsCatId="simple" csTypeId="urn:microsoft.com/office/officeart/2005/8/colors/accent1_5" csCatId="accent1" phldr="1"/>
      <dgm:spPr/>
      <dgm:t>
        <a:bodyPr/>
        <a:lstStyle/>
        <a:p>
          <a:endParaRPr lang="pt-BR"/>
        </a:p>
      </dgm:t>
    </dgm:pt>
    <dgm:pt modelId="{126B45DE-2C6A-4847-B9D4-F78564F03DDC}">
      <dgm:prSet phldrT="[Texto]"/>
      <dgm:spPr/>
      <dgm:t>
        <a:bodyPr/>
        <a:lstStyle/>
        <a:p>
          <a:r>
            <a:rPr lang="pt-BR" b="0" cap="none" spc="0" dirty="0">
              <a:ln w="18415" cmpd="sng">
                <a:prstDash val="solid"/>
              </a:ln>
              <a:solidFill>
                <a:schemeClr val="bg1"/>
              </a:solidFill>
              <a:effectLst>
                <a:outerShdw blurRad="63500" dir="3600000" algn="tl" rotWithShape="0">
                  <a:srgbClr val="000000">
                    <a:alpha val="70000"/>
                  </a:srgbClr>
                </a:outerShdw>
              </a:effectLst>
            </a:rPr>
            <a:t>DOSIMETRIA</a:t>
          </a:r>
          <a:endParaRPr lang="pt-BR" b="1" dirty="0">
            <a:solidFill>
              <a:schemeClr val="bg1"/>
            </a:solidFill>
          </a:endParaRPr>
        </a:p>
      </dgm:t>
    </dgm:pt>
    <dgm:pt modelId="{F6A49D6E-D4B2-4E85-ACA8-82146F52B48B}" type="parTrans" cxnId="{60EAD2E3-B636-4D06-9299-8948C3F40BB1}">
      <dgm:prSet/>
      <dgm:spPr/>
      <dgm:t>
        <a:bodyPr/>
        <a:lstStyle/>
        <a:p>
          <a:endParaRPr lang="pt-BR"/>
        </a:p>
      </dgm:t>
    </dgm:pt>
    <dgm:pt modelId="{60C23426-7D8A-4A0B-BBA9-B1C1E987F869}" type="sibTrans" cxnId="{60EAD2E3-B636-4D06-9299-8948C3F40BB1}">
      <dgm:prSet/>
      <dgm:spPr/>
      <dgm:t>
        <a:bodyPr/>
        <a:lstStyle/>
        <a:p>
          <a:endParaRPr lang="pt-BR"/>
        </a:p>
      </dgm:t>
    </dgm:pt>
    <dgm:pt modelId="{BBF2AB4F-EA3E-4B52-A643-3DD2AD172689}">
      <dgm:prSet phldrT="[Texto]"/>
      <dgm:spPr/>
      <dgm:t>
        <a:bodyPr/>
        <a:lstStyle/>
        <a:p>
          <a:r>
            <a:rPr lang="pt-BR" b="0" cap="none" spc="0" dirty="0">
              <a:ln w="18415" cmpd="sng">
                <a:prstDash val="solid"/>
              </a:ln>
              <a:solidFill>
                <a:schemeClr val="bg1"/>
              </a:solidFill>
              <a:effectLst>
                <a:outerShdw blurRad="63500" dir="3600000" algn="tl" rotWithShape="0">
                  <a:srgbClr val="000000">
                    <a:alpha val="70000"/>
                  </a:srgbClr>
                </a:outerShdw>
              </a:effectLst>
            </a:rPr>
            <a:t>GRAVIDADE DA INFRAÇÃO</a:t>
          </a:r>
        </a:p>
      </dgm:t>
    </dgm:pt>
    <dgm:pt modelId="{005949B8-280F-49E0-BEC5-DEAD6990AD50}" type="parTrans" cxnId="{6C532F94-C5F9-4364-860C-7D9B99B57B20}">
      <dgm:prSet/>
      <dgm:spPr/>
      <dgm:t>
        <a:bodyPr/>
        <a:lstStyle/>
        <a:p>
          <a:endParaRPr lang="pt-BR"/>
        </a:p>
      </dgm:t>
    </dgm:pt>
    <dgm:pt modelId="{CA1F5C9B-A145-4938-B890-CCC8C8DA2CFF}" type="sibTrans" cxnId="{6C532F94-C5F9-4364-860C-7D9B99B57B20}">
      <dgm:prSet/>
      <dgm:spPr/>
      <dgm:t>
        <a:bodyPr/>
        <a:lstStyle/>
        <a:p>
          <a:endParaRPr lang="pt-BR"/>
        </a:p>
      </dgm:t>
    </dgm:pt>
    <dgm:pt modelId="{0E79A692-DC5C-435B-8300-C8F2ED7F13A7}">
      <dgm:prSet phldrT="[Texto]"/>
      <dgm:spPr/>
      <dgm:t>
        <a:bodyPr/>
        <a:lstStyle/>
        <a:p>
          <a:r>
            <a:rPr lang="pt-BR" b="0" cap="none" spc="0" dirty="0">
              <a:ln w="18415" cmpd="sng">
                <a:prstDash val="solid"/>
              </a:ln>
              <a:solidFill>
                <a:schemeClr val="bg1"/>
              </a:solidFill>
              <a:effectLst>
                <a:outerShdw blurRad="63500" dir="3600000" algn="tl" rotWithShape="0">
                  <a:srgbClr val="000000">
                    <a:alpha val="70000"/>
                  </a:srgbClr>
                </a:outerShdw>
              </a:effectLst>
            </a:rPr>
            <a:t>VANTAGEM AUFERIDA OU PRETENDIDA</a:t>
          </a:r>
        </a:p>
      </dgm:t>
    </dgm:pt>
    <dgm:pt modelId="{EB5CBBEA-68AB-44AC-8DD4-701600C58FAF}" type="parTrans" cxnId="{340F9576-358A-4511-9827-536A8FD744DB}">
      <dgm:prSet/>
      <dgm:spPr/>
      <dgm:t>
        <a:bodyPr/>
        <a:lstStyle/>
        <a:p>
          <a:endParaRPr lang="pt-BR"/>
        </a:p>
      </dgm:t>
    </dgm:pt>
    <dgm:pt modelId="{06B6027D-590E-4DBD-BB2B-2332D9B06342}" type="sibTrans" cxnId="{340F9576-358A-4511-9827-536A8FD744DB}">
      <dgm:prSet/>
      <dgm:spPr/>
      <dgm:t>
        <a:bodyPr/>
        <a:lstStyle/>
        <a:p>
          <a:endParaRPr lang="pt-BR"/>
        </a:p>
      </dgm:t>
    </dgm:pt>
    <dgm:pt modelId="{48A3486D-FC6F-4F45-8601-8F4B26ECC33B}">
      <dgm:prSet phldrT="[Texto]"/>
      <dgm:spPr/>
      <dgm:t>
        <a:bodyPr/>
        <a:lstStyle/>
        <a:p>
          <a:r>
            <a:rPr lang="pt-BR" b="0" cap="none" spc="0" dirty="0">
              <a:ln w="18415" cmpd="sng">
                <a:prstDash val="solid"/>
              </a:ln>
              <a:solidFill>
                <a:schemeClr val="bg1"/>
              </a:solidFill>
              <a:effectLst>
                <a:outerShdw blurRad="63500" dir="3600000" algn="tl" rotWithShape="0">
                  <a:srgbClr val="000000">
                    <a:alpha val="70000"/>
                  </a:srgbClr>
                </a:outerShdw>
              </a:effectLst>
            </a:rPr>
            <a:t>CONSUMAÇÃO OU NÃO DA INFRAÇÃO</a:t>
          </a:r>
        </a:p>
      </dgm:t>
    </dgm:pt>
    <dgm:pt modelId="{D89311C3-891E-445C-A6FB-DC21485ECE41}" type="parTrans" cxnId="{95D64369-716A-42A3-B9A7-4534BCB6F3A6}">
      <dgm:prSet/>
      <dgm:spPr/>
      <dgm:t>
        <a:bodyPr/>
        <a:lstStyle/>
        <a:p>
          <a:endParaRPr lang="pt-BR"/>
        </a:p>
      </dgm:t>
    </dgm:pt>
    <dgm:pt modelId="{D069A84A-6E22-455B-BB73-1242FB0BDF8D}" type="sibTrans" cxnId="{95D64369-716A-42A3-B9A7-4534BCB6F3A6}">
      <dgm:prSet/>
      <dgm:spPr/>
      <dgm:t>
        <a:bodyPr/>
        <a:lstStyle/>
        <a:p>
          <a:endParaRPr lang="pt-BR"/>
        </a:p>
      </dgm:t>
    </dgm:pt>
    <dgm:pt modelId="{B9423AB4-2A71-49C0-B9F5-0CA09E15DBC3}">
      <dgm:prSet/>
      <dgm:spPr/>
      <dgm:t>
        <a:bodyPr/>
        <a:lstStyle/>
        <a:p>
          <a:r>
            <a:rPr lang="pt-BR" b="0" cap="none" spc="0" dirty="0">
              <a:ln w="18415" cmpd="sng">
                <a:prstDash val="solid"/>
              </a:ln>
              <a:solidFill>
                <a:schemeClr val="bg1"/>
              </a:solidFill>
              <a:effectLst>
                <a:outerShdw blurRad="63500" dir="3600000" algn="tl" rotWithShape="0">
                  <a:srgbClr val="000000">
                    <a:alpha val="70000"/>
                  </a:srgbClr>
                </a:outerShdw>
              </a:effectLst>
            </a:rPr>
            <a:t>GRAU OU PERIGO DE LESÃO</a:t>
          </a:r>
        </a:p>
      </dgm:t>
    </dgm:pt>
    <dgm:pt modelId="{E5522BEA-F6B6-42BC-B00E-007FC29B0D70}" type="parTrans" cxnId="{D96B1B59-6AD1-4A0B-B6D0-2626D9C00151}">
      <dgm:prSet/>
      <dgm:spPr/>
      <dgm:t>
        <a:bodyPr/>
        <a:lstStyle/>
        <a:p>
          <a:endParaRPr lang="pt-BR"/>
        </a:p>
      </dgm:t>
    </dgm:pt>
    <dgm:pt modelId="{BE75A268-B1CF-4E08-82BD-5B8A5FF8DE31}" type="sibTrans" cxnId="{D96B1B59-6AD1-4A0B-B6D0-2626D9C00151}">
      <dgm:prSet/>
      <dgm:spPr/>
      <dgm:t>
        <a:bodyPr/>
        <a:lstStyle/>
        <a:p>
          <a:endParaRPr lang="pt-BR"/>
        </a:p>
      </dgm:t>
    </dgm:pt>
    <dgm:pt modelId="{11DE6920-5903-4C82-A5B5-04595571A22F}">
      <dgm:prSet/>
      <dgm:spPr/>
      <dgm:t>
        <a:bodyPr/>
        <a:lstStyle/>
        <a:p>
          <a:r>
            <a:rPr lang="pt-BR" b="0" cap="none" spc="0" dirty="0">
              <a:ln w="18415" cmpd="sng">
                <a:prstDash val="solid"/>
              </a:ln>
              <a:solidFill>
                <a:schemeClr val="bg1"/>
              </a:solidFill>
              <a:effectLst>
                <a:outerShdw blurRad="63500" dir="3600000" algn="tl" rotWithShape="0">
                  <a:srgbClr val="000000">
                    <a:alpha val="70000"/>
                  </a:srgbClr>
                </a:outerShdw>
              </a:effectLst>
            </a:rPr>
            <a:t>EFEITO NEGATIVO PRODUZIDO</a:t>
          </a:r>
        </a:p>
      </dgm:t>
    </dgm:pt>
    <dgm:pt modelId="{111C7234-D2AB-41E6-B08C-E1CB260E5BA7}" type="parTrans" cxnId="{699F2522-60F8-4EA7-83E2-CF49B986F3A8}">
      <dgm:prSet/>
      <dgm:spPr/>
      <dgm:t>
        <a:bodyPr/>
        <a:lstStyle/>
        <a:p>
          <a:endParaRPr lang="pt-BR"/>
        </a:p>
      </dgm:t>
    </dgm:pt>
    <dgm:pt modelId="{40E36F1B-F203-4AF5-B15C-8F08AB4C58E8}" type="sibTrans" cxnId="{699F2522-60F8-4EA7-83E2-CF49B986F3A8}">
      <dgm:prSet/>
      <dgm:spPr/>
      <dgm:t>
        <a:bodyPr/>
        <a:lstStyle/>
        <a:p>
          <a:endParaRPr lang="pt-BR"/>
        </a:p>
      </dgm:t>
    </dgm:pt>
    <dgm:pt modelId="{02502837-09FD-4AD6-9941-33EA05AC5DB6}">
      <dgm:prSet/>
      <dgm:spPr/>
      <dgm:t>
        <a:bodyPr/>
        <a:lstStyle/>
        <a:p>
          <a:r>
            <a:rPr lang="pt-BR" b="0" cap="none" spc="0" dirty="0">
              <a:ln w="18415" cmpd="sng">
                <a:prstDash val="solid"/>
              </a:ln>
              <a:solidFill>
                <a:schemeClr val="bg1"/>
              </a:solidFill>
              <a:effectLst>
                <a:outerShdw blurRad="63500" dir="3600000" algn="tl" rotWithShape="0">
                  <a:srgbClr val="000000">
                    <a:alpha val="70000"/>
                  </a:srgbClr>
                </a:outerShdw>
              </a:effectLst>
            </a:rPr>
            <a:t>SITUAÇÃO ECONÔMICA DO INFRATOR</a:t>
          </a:r>
        </a:p>
      </dgm:t>
    </dgm:pt>
    <dgm:pt modelId="{4DC9E3DF-5032-4435-8FFB-34F3283FE841}" type="parTrans" cxnId="{E3DC8D1F-4B17-4422-9569-0CB073DC8F10}">
      <dgm:prSet/>
      <dgm:spPr/>
      <dgm:t>
        <a:bodyPr/>
        <a:lstStyle/>
        <a:p>
          <a:endParaRPr lang="pt-BR"/>
        </a:p>
      </dgm:t>
    </dgm:pt>
    <dgm:pt modelId="{052D3389-44B6-452A-8B57-69F1BDBE3BD7}" type="sibTrans" cxnId="{E3DC8D1F-4B17-4422-9569-0CB073DC8F10}">
      <dgm:prSet/>
      <dgm:spPr/>
      <dgm:t>
        <a:bodyPr/>
        <a:lstStyle/>
        <a:p>
          <a:endParaRPr lang="pt-BR"/>
        </a:p>
      </dgm:t>
    </dgm:pt>
    <dgm:pt modelId="{C035E00A-9385-4220-BC5D-2C7264D359EF}">
      <dgm:prSet/>
      <dgm:spPr/>
      <dgm:t>
        <a:bodyPr/>
        <a:lstStyle/>
        <a:p>
          <a:r>
            <a:rPr lang="pt-BR" b="0" cap="none" spc="0" dirty="0">
              <a:ln w="18415" cmpd="sng">
                <a:prstDash val="solid"/>
              </a:ln>
              <a:solidFill>
                <a:schemeClr val="bg1"/>
              </a:solidFill>
              <a:effectLst>
                <a:outerShdw blurRad="63500" dir="3600000" algn="tl" rotWithShape="0">
                  <a:srgbClr val="000000">
                    <a:alpha val="70000"/>
                  </a:srgbClr>
                </a:outerShdw>
              </a:effectLst>
            </a:rPr>
            <a:t>VALOR DOS CONTRATOS MANTIDOS</a:t>
          </a:r>
        </a:p>
      </dgm:t>
    </dgm:pt>
    <dgm:pt modelId="{C852E2DA-4837-4BA7-B14A-8889AA1EF9C8}" type="parTrans" cxnId="{A513E74F-6E12-43FF-A367-A627D7EDE7BA}">
      <dgm:prSet/>
      <dgm:spPr/>
      <dgm:t>
        <a:bodyPr/>
        <a:lstStyle/>
        <a:p>
          <a:endParaRPr lang="pt-BR"/>
        </a:p>
      </dgm:t>
    </dgm:pt>
    <dgm:pt modelId="{F74EE2B7-E313-41F5-AFDE-83CD5E5A5F28}" type="sibTrans" cxnId="{A513E74F-6E12-43FF-A367-A627D7EDE7BA}">
      <dgm:prSet/>
      <dgm:spPr/>
      <dgm:t>
        <a:bodyPr/>
        <a:lstStyle/>
        <a:p>
          <a:endParaRPr lang="pt-BR"/>
        </a:p>
      </dgm:t>
    </dgm:pt>
    <dgm:pt modelId="{3EDDBCED-D4E3-4A65-BE88-3A33EA17B0DE}">
      <dgm:prSet/>
      <dgm:spPr/>
      <dgm:t>
        <a:bodyPr/>
        <a:lstStyle/>
        <a:p>
          <a:r>
            <a:rPr lang="pt-BR" b="0" cap="none" spc="0" dirty="0">
              <a:ln w="18415" cmpd="sng">
                <a:prstDash val="solid"/>
              </a:ln>
              <a:solidFill>
                <a:schemeClr val="bg1"/>
              </a:solidFill>
              <a:effectLst>
                <a:outerShdw blurRad="63500" dir="3600000" algn="tl" rotWithShape="0">
                  <a:srgbClr val="000000">
                    <a:alpha val="70000"/>
                  </a:srgbClr>
                </a:outerShdw>
              </a:effectLst>
            </a:rPr>
            <a:t>COOPERAÇÃO COM A APURAÇÃO</a:t>
          </a:r>
        </a:p>
      </dgm:t>
    </dgm:pt>
    <dgm:pt modelId="{35D85C91-15F9-44D4-9B2D-4D3BE2D6E5BB}" type="parTrans" cxnId="{3A9561B9-C14F-451F-8BA6-A8A5BB67007E}">
      <dgm:prSet/>
      <dgm:spPr/>
      <dgm:t>
        <a:bodyPr/>
        <a:lstStyle/>
        <a:p>
          <a:endParaRPr lang="pt-BR"/>
        </a:p>
      </dgm:t>
    </dgm:pt>
    <dgm:pt modelId="{BDFC268D-FE7D-407B-A048-D29FDC7C5A39}" type="sibTrans" cxnId="{3A9561B9-C14F-451F-8BA6-A8A5BB67007E}">
      <dgm:prSet/>
      <dgm:spPr/>
      <dgm:t>
        <a:bodyPr/>
        <a:lstStyle/>
        <a:p>
          <a:endParaRPr lang="pt-BR"/>
        </a:p>
      </dgm:t>
    </dgm:pt>
    <dgm:pt modelId="{FD41D57B-56DD-49AF-B75A-53BF3DF31922}">
      <dgm:prSet/>
      <dgm:spPr/>
      <dgm:t>
        <a:bodyPr/>
        <a:lstStyle/>
        <a:p>
          <a:r>
            <a:rPr lang="pt-BR" b="0" cap="none" spc="0" dirty="0">
              <a:ln w="18415" cmpd="sng">
                <a:prstDash val="solid"/>
              </a:ln>
              <a:solidFill>
                <a:schemeClr val="bg1"/>
              </a:solidFill>
              <a:effectLst>
                <a:outerShdw blurRad="63500" dir="3600000" algn="tl" rotWithShape="0">
                  <a:srgbClr val="000000">
                    <a:alpha val="70000"/>
                  </a:srgbClr>
                </a:outerShdw>
              </a:effectLst>
            </a:rPr>
            <a:t>PROGRAMA DE INTEGRIDADE </a:t>
          </a:r>
          <a:r>
            <a:rPr lang="pt-BR" b="0" i="1" cap="none" spc="0" dirty="0">
              <a:ln w="18415" cmpd="sng">
                <a:prstDash val="solid"/>
              </a:ln>
              <a:solidFill>
                <a:schemeClr val="bg1"/>
              </a:solidFill>
              <a:effectLst>
                <a:outerShdw blurRad="63500" dir="3600000" algn="tl" rotWithShape="0">
                  <a:srgbClr val="000000">
                    <a:alpha val="70000"/>
                  </a:srgbClr>
                </a:outerShdw>
              </a:effectLst>
            </a:rPr>
            <a:t>(COMPLIANCE)</a:t>
          </a:r>
        </a:p>
      </dgm:t>
    </dgm:pt>
    <dgm:pt modelId="{67A9548D-31E3-440C-A2D5-E6DBA3A94F11}" type="parTrans" cxnId="{1C3A4BAA-D487-4F19-A26E-C320DF3E548D}">
      <dgm:prSet/>
      <dgm:spPr/>
      <dgm:t>
        <a:bodyPr/>
        <a:lstStyle/>
        <a:p>
          <a:endParaRPr lang="pt-BR"/>
        </a:p>
      </dgm:t>
    </dgm:pt>
    <dgm:pt modelId="{0933A900-DD34-41AD-A86F-4427B8BB2D26}" type="sibTrans" cxnId="{1C3A4BAA-D487-4F19-A26E-C320DF3E548D}">
      <dgm:prSet/>
      <dgm:spPr/>
      <dgm:t>
        <a:bodyPr/>
        <a:lstStyle/>
        <a:p>
          <a:endParaRPr lang="pt-BR"/>
        </a:p>
      </dgm:t>
    </dgm:pt>
    <dgm:pt modelId="{7771D0B2-C29F-48B3-B882-B657CBA68398}" type="pres">
      <dgm:prSet presAssocID="{78806B21-127A-4822-BB25-2CC094C2CA8F}" presName="composite" presStyleCnt="0">
        <dgm:presLayoutVars>
          <dgm:chMax val="1"/>
          <dgm:dir/>
          <dgm:resizeHandles val="exact"/>
        </dgm:presLayoutVars>
      </dgm:prSet>
      <dgm:spPr/>
    </dgm:pt>
    <dgm:pt modelId="{44C0E993-C035-47AB-930E-CAAF9B23D111}" type="pres">
      <dgm:prSet presAssocID="{78806B21-127A-4822-BB25-2CC094C2CA8F}" presName="radial" presStyleCnt="0">
        <dgm:presLayoutVars>
          <dgm:animLvl val="ctr"/>
        </dgm:presLayoutVars>
      </dgm:prSet>
      <dgm:spPr/>
    </dgm:pt>
    <dgm:pt modelId="{5448EAE3-560F-4A19-B43A-6276DCDD5AC1}" type="pres">
      <dgm:prSet presAssocID="{126B45DE-2C6A-4847-B9D4-F78564F03DDC}" presName="centerShape" presStyleLbl="vennNode1" presStyleIdx="0" presStyleCnt="10"/>
      <dgm:spPr/>
    </dgm:pt>
    <dgm:pt modelId="{FF6C0DA9-927E-4437-94C7-76711F0DEFA1}" type="pres">
      <dgm:prSet presAssocID="{BBF2AB4F-EA3E-4B52-A643-3DD2AD172689}" presName="node" presStyleLbl="vennNode1" presStyleIdx="1" presStyleCnt="10">
        <dgm:presLayoutVars>
          <dgm:bulletEnabled val="1"/>
        </dgm:presLayoutVars>
      </dgm:prSet>
      <dgm:spPr/>
    </dgm:pt>
    <dgm:pt modelId="{3D86300C-355C-40B1-AF52-D9A3AD546444}" type="pres">
      <dgm:prSet presAssocID="{0E79A692-DC5C-435B-8300-C8F2ED7F13A7}" presName="node" presStyleLbl="vennNode1" presStyleIdx="2" presStyleCnt="10">
        <dgm:presLayoutVars>
          <dgm:bulletEnabled val="1"/>
        </dgm:presLayoutVars>
      </dgm:prSet>
      <dgm:spPr/>
    </dgm:pt>
    <dgm:pt modelId="{D65D0498-83D2-4683-B843-0578C7E91C67}" type="pres">
      <dgm:prSet presAssocID="{48A3486D-FC6F-4F45-8601-8F4B26ECC33B}" presName="node" presStyleLbl="vennNode1" presStyleIdx="3" presStyleCnt="10">
        <dgm:presLayoutVars>
          <dgm:bulletEnabled val="1"/>
        </dgm:presLayoutVars>
      </dgm:prSet>
      <dgm:spPr/>
    </dgm:pt>
    <dgm:pt modelId="{88207C0D-5FD6-48A6-A67B-F1A2CDF145C2}" type="pres">
      <dgm:prSet presAssocID="{B9423AB4-2A71-49C0-B9F5-0CA09E15DBC3}" presName="node" presStyleLbl="vennNode1" presStyleIdx="4" presStyleCnt="10">
        <dgm:presLayoutVars>
          <dgm:bulletEnabled val="1"/>
        </dgm:presLayoutVars>
      </dgm:prSet>
      <dgm:spPr/>
    </dgm:pt>
    <dgm:pt modelId="{2507235B-87BB-4F63-BF04-122EA486F74C}" type="pres">
      <dgm:prSet presAssocID="{11DE6920-5903-4C82-A5B5-04595571A22F}" presName="node" presStyleLbl="vennNode1" presStyleIdx="5" presStyleCnt="10">
        <dgm:presLayoutVars>
          <dgm:bulletEnabled val="1"/>
        </dgm:presLayoutVars>
      </dgm:prSet>
      <dgm:spPr/>
    </dgm:pt>
    <dgm:pt modelId="{3A34391A-FEC5-4E6E-8F75-35359B6A8FDC}" type="pres">
      <dgm:prSet presAssocID="{02502837-09FD-4AD6-9941-33EA05AC5DB6}" presName="node" presStyleLbl="vennNode1" presStyleIdx="6" presStyleCnt="10">
        <dgm:presLayoutVars>
          <dgm:bulletEnabled val="1"/>
        </dgm:presLayoutVars>
      </dgm:prSet>
      <dgm:spPr/>
    </dgm:pt>
    <dgm:pt modelId="{634629D5-2528-4C55-8C85-E474BCEB373F}" type="pres">
      <dgm:prSet presAssocID="{3EDDBCED-D4E3-4A65-BE88-3A33EA17B0DE}" presName="node" presStyleLbl="vennNode1" presStyleIdx="7" presStyleCnt="10">
        <dgm:presLayoutVars>
          <dgm:bulletEnabled val="1"/>
        </dgm:presLayoutVars>
      </dgm:prSet>
      <dgm:spPr/>
    </dgm:pt>
    <dgm:pt modelId="{5DE719CC-9E85-4107-A835-5572E3EC8083}" type="pres">
      <dgm:prSet presAssocID="{FD41D57B-56DD-49AF-B75A-53BF3DF31922}" presName="node" presStyleLbl="vennNode1" presStyleIdx="8" presStyleCnt="10">
        <dgm:presLayoutVars>
          <dgm:bulletEnabled val="1"/>
        </dgm:presLayoutVars>
      </dgm:prSet>
      <dgm:spPr/>
    </dgm:pt>
    <dgm:pt modelId="{3925C5BB-A50A-4CD1-AC90-C568116761C8}" type="pres">
      <dgm:prSet presAssocID="{C035E00A-9385-4220-BC5D-2C7264D359EF}" presName="node" presStyleLbl="vennNode1" presStyleIdx="9" presStyleCnt="10">
        <dgm:presLayoutVars>
          <dgm:bulletEnabled val="1"/>
        </dgm:presLayoutVars>
      </dgm:prSet>
      <dgm:spPr/>
    </dgm:pt>
  </dgm:ptLst>
  <dgm:cxnLst>
    <dgm:cxn modelId="{FB7D200B-0DBC-48AB-A4CF-683723DA56CC}" type="presOf" srcId="{48A3486D-FC6F-4F45-8601-8F4B26ECC33B}" destId="{D65D0498-83D2-4683-B843-0578C7E91C67}" srcOrd="0" destOrd="0" presId="urn:microsoft.com/office/officeart/2005/8/layout/radial3"/>
    <dgm:cxn modelId="{342DC514-3452-4F3F-B1A2-0DE2663AD88A}" type="presOf" srcId="{126B45DE-2C6A-4847-B9D4-F78564F03DDC}" destId="{5448EAE3-560F-4A19-B43A-6276DCDD5AC1}" srcOrd="0" destOrd="0" presId="urn:microsoft.com/office/officeart/2005/8/layout/radial3"/>
    <dgm:cxn modelId="{A2869D19-190E-499B-8286-939058CF6743}" type="presOf" srcId="{FD41D57B-56DD-49AF-B75A-53BF3DF31922}" destId="{5DE719CC-9E85-4107-A835-5572E3EC8083}" srcOrd="0" destOrd="0" presId="urn:microsoft.com/office/officeart/2005/8/layout/radial3"/>
    <dgm:cxn modelId="{E3DC8D1F-4B17-4422-9569-0CB073DC8F10}" srcId="{126B45DE-2C6A-4847-B9D4-F78564F03DDC}" destId="{02502837-09FD-4AD6-9941-33EA05AC5DB6}" srcOrd="5" destOrd="0" parTransId="{4DC9E3DF-5032-4435-8FFB-34F3283FE841}" sibTransId="{052D3389-44B6-452A-8B57-69F1BDBE3BD7}"/>
    <dgm:cxn modelId="{699F2522-60F8-4EA7-83E2-CF49B986F3A8}" srcId="{126B45DE-2C6A-4847-B9D4-F78564F03DDC}" destId="{11DE6920-5903-4C82-A5B5-04595571A22F}" srcOrd="4" destOrd="0" parTransId="{111C7234-D2AB-41E6-B08C-E1CB260E5BA7}" sibTransId="{40E36F1B-F203-4AF5-B15C-8F08AB4C58E8}"/>
    <dgm:cxn modelId="{4D613125-41C1-420B-9694-CF54CC0A498A}" type="presOf" srcId="{C035E00A-9385-4220-BC5D-2C7264D359EF}" destId="{3925C5BB-A50A-4CD1-AC90-C568116761C8}" srcOrd="0" destOrd="0" presId="urn:microsoft.com/office/officeart/2005/8/layout/radial3"/>
    <dgm:cxn modelId="{F256A626-3BE6-4A88-839A-5A25C6974B31}" type="presOf" srcId="{11DE6920-5903-4C82-A5B5-04595571A22F}" destId="{2507235B-87BB-4F63-BF04-122EA486F74C}" srcOrd="0" destOrd="0" presId="urn:microsoft.com/office/officeart/2005/8/layout/radial3"/>
    <dgm:cxn modelId="{A513E74F-6E12-43FF-A367-A627D7EDE7BA}" srcId="{126B45DE-2C6A-4847-B9D4-F78564F03DDC}" destId="{C035E00A-9385-4220-BC5D-2C7264D359EF}" srcOrd="8" destOrd="0" parTransId="{C852E2DA-4837-4BA7-B14A-8889AA1EF9C8}" sibTransId="{F74EE2B7-E313-41F5-AFDE-83CD5E5A5F28}"/>
    <dgm:cxn modelId="{9FDB4250-F78A-4B77-81B4-5087D1742FCE}" type="presOf" srcId="{BBF2AB4F-EA3E-4B52-A643-3DD2AD172689}" destId="{FF6C0DA9-927E-4437-94C7-76711F0DEFA1}" srcOrd="0" destOrd="0" presId="urn:microsoft.com/office/officeart/2005/8/layout/radial3"/>
    <dgm:cxn modelId="{D96B1B59-6AD1-4A0B-B6D0-2626D9C00151}" srcId="{126B45DE-2C6A-4847-B9D4-F78564F03DDC}" destId="{B9423AB4-2A71-49C0-B9F5-0CA09E15DBC3}" srcOrd="3" destOrd="0" parTransId="{E5522BEA-F6B6-42BC-B00E-007FC29B0D70}" sibTransId="{BE75A268-B1CF-4E08-82BD-5B8A5FF8DE31}"/>
    <dgm:cxn modelId="{95D64369-716A-42A3-B9A7-4534BCB6F3A6}" srcId="{126B45DE-2C6A-4847-B9D4-F78564F03DDC}" destId="{48A3486D-FC6F-4F45-8601-8F4B26ECC33B}" srcOrd="2" destOrd="0" parTransId="{D89311C3-891E-445C-A6FB-DC21485ECE41}" sibTransId="{D069A84A-6E22-455B-BB73-1242FB0BDF8D}"/>
    <dgm:cxn modelId="{B0AD8369-5DBB-4473-833F-A47A22EE7442}" type="presOf" srcId="{0E79A692-DC5C-435B-8300-C8F2ED7F13A7}" destId="{3D86300C-355C-40B1-AF52-D9A3AD546444}" srcOrd="0" destOrd="0" presId="urn:microsoft.com/office/officeart/2005/8/layout/radial3"/>
    <dgm:cxn modelId="{340F9576-358A-4511-9827-536A8FD744DB}" srcId="{126B45DE-2C6A-4847-B9D4-F78564F03DDC}" destId="{0E79A692-DC5C-435B-8300-C8F2ED7F13A7}" srcOrd="1" destOrd="0" parTransId="{EB5CBBEA-68AB-44AC-8DD4-701600C58FAF}" sibTransId="{06B6027D-590E-4DBD-BB2B-2332D9B06342}"/>
    <dgm:cxn modelId="{21040993-C2F1-4580-8400-99DF99830D32}" type="presOf" srcId="{02502837-09FD-4AD6-9941-33EA05AC5DB6}" destId="{3A34391A-FEC5-4E6E-8F75-35359B6A8FDC}" srcOrd="0" destOrd="0" presId="urn:microsoft.com/office/officeart/2005/8/layout/radial3"/>
    <dgm:cxn modelId="{6C532F94-C5F9-4364-860C-7D9B99B57B20}" srcId="{126B45DE-2C6A-4847-B9D4-F78564F03DDC}" destId="{BBF2AB4F-EA3E-4B52-A643-3DD2AD172689}" srcOrd="0" destOrd="0" parTransId="{005949B8-280F-49E0-BEC5-DEAD6990AD50}" sibTransId="{CA1F5C9B-A145-4938-B890-CCC8C8DA2CFF}"/>
    <dgm:cxn modelId="{EBC0ED95-B625-415C-AC43-CCD577DCE56C}" type="presOf" srcId="{3EDDBCED-D4E3-4A65-BE88-3A33EA17B0DE}" destId="{634629D5-2528-4C55-8C85-E474BCEB373F}" srcOrd="0" destOrd="0" presId="urn:microsoft.com/office/officeart/2005/8/layout/radial3"/>
    <dgm:cxn modelId="{1C3A4BAA-D487-4F19-A26E-C320DF3E548D}" srcId="{126B45DE-2C6A-4847-B9D4-F78564F03DDC}" destId="{FD41D57B-56DD-49AF-B75A-53BF3DF31922}" srcOrd="7" destOrd="0" parTransId="{67A9548D-31E3-440C-A2D5-E6DBA3A94F11}" sibTransId="{0933A900-DD34-41AD-A86F-4427B8BB2D26}"/>
    <dgm:cxn modelId="{3A9561B9-C14F-451F-8BA6-A8A5BB67007E}" srcId="{126B45DE-2C6A-4847-B9D4-F78564F03DDC}" destId="{3EDDBCED-D4E3-4A65-BE88-3A33EA17B0DE}" srcOrd="6" destOrd="0" parTransId="{35D85C91-15F9-44D4-9B2D-4D3BE2D6E5BB}" sibTransId="{BDFC268D-FE7D-407B-A048-D29FDC7C5A39}"/>
    <dgm:cxn modelId="{C57949CF-75BC-447F-9857-34181C4D4CD7}" type="presOf" srcId="{78806B21-127A-4822-BB25-2CC094C2CA8F}" destId="{7771D0B2-C29F-48B3-B882-B657CBA68398}" srcOrd="0" destOrd="0" presId="urn:microsoft.com/office/officeart/2005/8/layout/radial3"/>
    <dgm:cxn modelId="{F2BF71D8-CC17-4A66-9937-6C9E297B2F55}" type="presOf" srcId="{B9423AB4-2A71-49C0-B9F5-0CA09E15DBC3}" destId="{88207C0D-5FD6-48A6-A67B-F1A2CDF145C2}" srcOrd="0" destOrd="0" presId="urn:microsoft.com/office/officeart/2005/8/layout/radial3"/>
    <dgm:cxn modelId="{60EAD2E3-B636-4D06-9299-8948C3F40BB1}" srcId="{78806B21-127A-4822-BB25-2CC094C2CA8F}" destId="{126B45DE-2C6A-4847-B9D4-F78564F03DDC}" srcOrd="0" destOrd="0" parTransId="{F6A49D6E-D4B2-4E85-ACA8-82146F52B48B}" sibTransId="{60C23426-7D8A-4A0B-BBA9-B1C1E987F869}"/>
    <dgm:cxn modelId="{CBD6C3BC-81AF-4C26-BAC5-ECAA6ADA1F7C}" type="presParOf" srcId="{7771D0B2-C29F-48B3-B882-B657CBA68398}" destId="{44C0E993-C035-47AB-930E-CAAF9B23D111}" srcOrd="0" destOrd="0" presId="urn:microsoft.com/office/officeart/2005/8/layout/radial3"/>
    <dgm:cxn modelId="{FF0FC591-EAFF-4BD6-A47F-ECA346A7F490}" type="presParOf" srcId="{44C0E993-C035-47AB-930E-CAAF9B23D111}" destId="{5448EAE3-560F-4A19-B43A-6276DCDD5AC1}" srcOrd="0" destOrd="0" presId="urn:microsoft.com/office/officeart/2005/8/layout/radial3"/>
    <dgm:cxn modelId="{E982FF5F-5CFF-427C-ABE7-670E4038AB31}" type="presParOf" srcId="{44C0E993-C035-47AB-930E-CAAF9B23D111}" destId="{FF6C0DA9-927E-4437-94C7-76711F0DEFA1}" srcOrd="1" destOrd="0" presId="urn:microsoft.com/office/officeart/2005/8/layout/radial3"/>
    <dgm:cxn modelId="{186514ED-CAE6-4F10-AC52-60F48CEDBAE3}" type="presParOf" srcId="{44C0E993-C035-47AB-930E-CAAF9B23D111}" destId="{3D86300C-355C-40B1-AF52-D9A3AD546444}" srcOrd="2" destOrd="0" presId="urn:microsoft.com/office/officeart/2005/8/layout/radial3"/>
    <dgm:cxn modelId="{FECD8B0A-9C77-4925-98A3-06EDB5E75CC0}" type="presParOf" srcId="{44C0E993-C035-47AB-930E-CAAF9B23D111}" destId="{D65D0498-83D2-4683-B843-0578C7E91C67}" srcOrd="3" destOrd="0" presId="urn:microsoft.com/office/officeart/2005/8/layout/radial3"/>
    <dgm:cxn modelId="{CD09298F-AEC7-4BCA-A175-7D98DE116D54}" type="presParOf" srcId="{44C0E993-C035-47AB-930E-CAAF9B23D111}" destId="{88207C0D-5FD6-48A6-A67B-F1A2CDF145C2}" srcOrd="4" destOrd="0" presId="urn:microsoft.com/office/officeart/2005/8/layout/radial3"/>
    <dgm:cxn modelId="{9620DCA3-CA08-40A8-B6E7-1D7CC3E23B03}" type="presParOf" srcId="{44C0E993-C035-47AB-930E-CAAF9B23D111}" destId="{2507235B-87BB-4F63-BF04-122EA486F74C}" srcOrd="5" destOrd="0" presId="urn:microsoft.com/office/officeart/2005/8/layout/radial3"/>
    <dgm:cxn modelId="{8177A863-6BA3-4BE4-A1C3-B24CBEAC788E}" type="presParOf" srcId="{44C0E993-C035-47AB-930E-CAAF9B23D111}" destId="{3A34391A-FEC5-4E6E-8F75-35359B6A8FDC}" srcOrd="6" destOrd="0" presId="urn:microsoft.com/office/officeart/2005/8/layout/radial3"/>
    <dgm:cxn modelId="{1479E927-6A76-4455-AF35-474316D8E46E}" type="presParOf" srcId="{44C0E993-C035-47AB-930E-CAAF9B23D111}" destId="{634629D5-2528-4C55-8C85-E474BCEB373F}" srcOrd="7" destOrd="0" presId="urn:microsoft.com/office/officeart/2005/8/layout/radial3"/>
    <dgm:cxn modelId="{28291151-3309-4F50-A485-4A54F84E3A98}" type="presParOf" srcId="{44C0E993-C035-47AB-930E-CAAF9B23D111}" destId="{5DE719CC-9E85-4107-A835-5572E3EC8083}" srcOrd="8" destOrd="0" presId="urn:microsoft.com/office/officeart/2005/8/layout/radial3"/>
    <dgm:cxn modelId="{E5429764-CE8C-4301-9B3B-0BC62D40718E}" type="presParOf" srcId="{44C0E993-C035-47AB-930E-CAAF9B23D111}" destId="{3925C5BB-A50A-4CD1-AC90-C568116761C8}" srcOrd="9"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614277E-B745-4B26-9CB1-4F8E0B11B0C2}" type="doc">
      <dgm:prSet loTypeId="urn:microsoft.com/office/officeart/2008/layout/VerticalCurvedList" loCatId="list" qsTypeId="urn:microsoft.com/office/officeart/2005/8/quickstyle/simple5" qsCatId="simple" csTypeId="urn:microsoft.com/office/officeart/2005/8/colors/accent0_3" csCatId="mainScheme" phldr="1"/>
      <dgm:spPr/>
      <dgm:t>
        <a:bodyPr/>
        <a:lstStyle/>
        <a:p>
          <a:endParaRPr lang="pt-BR"/>
        </a:p>
      </dgm:t>
    </dgm:pt>
    <dgm:pt modelId="{C81CD0CB-AE84-46B6-9FED-B46031C01BB5}">
      <dgm:prSet phldrT="[Texto]" custT="1"/>
      <dgm:spPr>
        <a:xfrm>
          <a:off x="454932" y="198024"/>
          <a:ext cx="8186027" cy="546966"/>
        </a:xfrm>
        <a:prstGeom prst="rect">
          <a:avLst/>
        </a:prstGeom>
        <a:solidFill>
          <a:srgbClr val="C0504D">
            <a:lumMod val="7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pt-BR" sz="2800" b="1" dirty="0">
              <a:solidFill>
                <a:sysClr val="window" lastClr="FFFFFF"/>
              </a:solidFill>
              <a:latin typeface="Calibri" panose="020F0502020204030204" pitchFamily="34" charset="0"/>
              <a:ea typeface="+mn-ea"/>
              <a:cs typeface="+mn-cs"/>
            </a:rPr>
            <a:t>Busca de protagonismo de outros órgãos</a:t>
          </a:r>
        </a:p>
      </dgm:t>
    </dgm:pt>
    <dgm:pt modelId="{C8B35AEC-F841-439A-ABDA-A827FCD7DD83}" type="parTrans" cxnId="{9921E7F6-6A12-461C-8369-19FE6A19F213}">
      <dgm:prSet/>
      <dgm:spPr/>
      <dgm:t>
        <a:bodyPr/>
        <a:lstStyle/>
        <a:p>
          <a:endParaRPr lang="pt-BR">
            <a:latin typeface="Calibri" panose="020F0502020204030204" pitchFamily="34" charset="0"/>
          </a:endParaRPr>
        </a:p>
      </dgm:t>
    </dgm:pt>
    <dgm:pt modelId="{2BD30415-DFED-4077-93C9-409255217CBB}" type="sibTrans" cxnId="{9921E7F6-6A12-461C-8369-19FE6A19F213}">
      <dgm:prSet/>
      <dgm:spPr>
        <a:xfrm>
          <a:off x="-5454540" y="-835181"/>
          <a:ext cx="6494676" cy="6494676"/>
        </a:xfrm>
        <a:prstGeom prst="blockArc">
          <a:avLst>
            <a:gd name="adj1" fmla="val 18900000"/>
            <a:gd name="adj2" fmla="val 2700000"/>
            <a:gd name="adj3" fmla="val 333"/>
          </a:avLst>
        </a:prstGeom>
        <a:solidFill>
          <a:srgbClr val="4BACC6">
            <a:lumMod val="90000"/>
          </a:srgbClr>
        </a:solidFill>
        <a:ln w="25400" cap="flat" cmpd="sng" algn="ctr">
          <a:solidFill>
            <a:srgbClr val="C0504D">
              <a:lumMod val="50000"/>
            </a:srgbClr>
          </a:solidFill>
          <a:prstDash val="solid"/>
        </a:ln>
        <a:effectLst/>
      </dgm:spPr>
      <dgm:t>
        <a:bodyPr/>
        <a:lstStyle/>
        <a:p>
          <a:endParaRPr lang="pt-BR">
            <a:latin typeface="Calibri" panose="020F0502020204030204" pitchFamily="34" charset="0"/>
          </a:endParaRPr>
        </a:p>
      </dgm:t>
    </dgm:pt>
    <dgm:pt modelId="{596108E4-F404-4FD6-BC93-9E804CDB4CD4}">
      <dgm:prSet phldrT="[Texto]" custT="1"/>
      <dgm:spPr>
        <a:xfrm>
          <a:off x="805523" y="985416"/>
          <a:ext cx="7768241" cy="568684"/>
        </a:xfrm>
        <a:prstGeom prst="rect">
          <a:avLst/>
        </a:prstGeom>
        <a:solidFill>
          <a:srgbClr val="C0504D">
            <a:lumMod val="7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pt-BR" sz="2800" b="1" dirty="0">
              <a:solidFill>
                <a:sysClr val="window" lastClr="FFFFFF"/>
              </a:solidFill>
              <a:latin typeface="Calibri" panose="020F0502020204030204" pitchFamily="34" charset="0"/>
              <a:ea typeface="+mn-ea"/>
              <a:cs typeface="+mn-cs"/>
            </a:rPr>
            <a:t>Harmonização entre acordos colaborativos</a:t>
          </a:r>
        </a:p>
      </dgm:t>
    </dgm:pt>
    <dgm:pt modelId="{A9F7AFD6-5B0C-4694-8227-67468BA30A5A}" type="parTrans" cxnId="{5EBF6E1E-F49A-4BB4-89E4-D85F4BB80B50}">
      <dgm:prSet/>
      <dgm:spPr/>
      <dgm:t>
        <a:bodyPr/>
        <a:lstStyle/>
        <a:p>
          <a:endParaRPr lang="pt-BR">
            <a:latin typeface="Calibri" panose="020F0502020204030204" pitchFamily="34" charset="0"/>
          </a:endParaRPr>
        </a:p>
      </dgm:t>
    </dgm:pt>
    <dgm:pt modelId="{8EDF441D-E851-46A1-8F84-71EC1E503ED2}" type="sibTrans" cxnId="{5EBF6E1E-F49A-4BB4-89E4-D85F4BB80B50}">
      <dgm:prSet/>
      <dgm:spPr/>
      <dgm:t>
        <a:bodyPr/>
        <a:lstStyle/>
        <a:p>
          <a:endParaRPr lang="pt-BR">
            <a:latin typeface="Calibri" panose="020F0502020204030204" pitchFamily="34" charset="0"/>
          </a:endParaRPr>
        </a:p>
      </dgm:t>
    </dgm:pt>
    <dgm:pt modelId="{9DAB5CF3-FA28-4553-A02E-8DF5DCDCA65F}">
      <dgm:prSet phldrT="[Texto]" custT="1"/>
      <dgm:spPr>
        <a:xfrm>
          <a:off x="996566" y="2538842"/>
          <a:ext cx="7577198" cy="507903"/>
        </a:xfrm>
        <a:prstGeom prst="rect">
          <a:avLst/>
        </a:prstGeom>
        <a:solidFill>
          <a:srgbClr val="C0504D">
            <a:lumMod val="7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pt-BR" sz="3000" b="1" dirty="0">
              <a:solidFill>
                <a:sysClr val="window" lastClr="FFFFFF"/>
              </a:solidFill>
              <a:latin typeface="Calibri" panose="020F0502020204030204" pitchFamily="34" charset="0"/>
              <a:ea typeface="+mn-ea"/>
              <a:cs typeface="+mn-cs"/>
            </a:rPr>
            <a:t>Sobreposição de penalidades pecuniárias</a:t>
          </a:r>
        </a:p>
      </dgm:t>
    </dgm:pt>
    <dgm:pt modelId="{4E2785B1-021A-41CD-A671-15F9C415B70C}" type="parTrans" cxnId="{3C51A276-3D17-415F-BCAF-DAB549D7B827}">
      <dgm:prSet/>
      <dgm:spPr/>
      <dgm:t>
        <a:bodyPr/>
        <a:lstStyle/>
        <a:p>
          <a:endParaRPr lang="pt-BR">
            <a:latin typeface="Calibri" panose="020F0502020204030204" pitchFamily="34" charset="0"/>
          </a:endParaRPr>
        </a:p>
      </dgm:t>
    </dgm:pt>
    <dgm:pt modelId="{2E7AEEE9-33ED-4886-B729-C03C18A82B09}" type="sibTrans" cxnId="{3C51A276-3D17-415F-BCAF-DAB549D7B827}">
      <dgm:prSet/>
      <dgm:spPr/>
      <dgm:t>
        <a:bodyPr/>
        <a:lstStyle/>
        <a:p>
          <a:endParaRPr lang="pt-BR">
            <a:latin typeface="Calibri" panose="020F0502020204030204" pitchFamily="34" charset="0"/>
          </a:endParaRPr>
        </a:p>
      </dgm:t>
    </dgm:pt>
    <dgm:pt modelId="{F48A5211-6792-4D50-B728-553976830355}">
      <dgm:prSet phldrT="[Texto]" custT="1"/>
      <dgm:spPr>
        <a:xfrm>
          <a:off x="387737" y="4062361"/>
          <a:ext cx="8186027" cy="507903"/>
        </a:xfrm>
        <a:solidFill>
          <a:srgbClr val="C0504D">
            <a:lumMod val="7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pt-BR" sz="3000" b="1" dirty="0">
              <a:solidFill>
                <a:sysClr val="window" lastClr="FFFFFF"/>
              </a:solidFill>
              <a:latin typeface="Calibri" panose="020F0502020204030204" pitchFamily="34" charset="0"/>
              <a:ea typeface="+mn-ea"/>
              <a:cs typeface="+mn-cs"/>
            </a:rPr>
            <a:t>Assimilação de uma cultura preventiva pelas </a:t>
          </a:r>
          <a:r>
            <a:rPr lang="pt-BR" sz="3000" b="1" dirty="0" err="1">
              <a:solidFill>
                <a:sysClr val="window" lastClr="FFFFFF"/>
              </a:solidFill>
              <a:latin typeface="Calibri" panose="020F0502020204030204" pitchFamily="34" charset="0"/>
              <a:ea typeface="+mn-ea"/>
              <a:cs typeface="+mn-cs"/>
            </a:rPr>
            <a:t>PJs</a:t>
          </a:r>
          <a:endParaRPr lang="pt-BR" sz="3000" b="1" dirty="0">
            <a:solidFill>
              <a:sysClr val="window" lastClr="FFFFFF"/>
            </a:solidFill>
            <a:latin typeface="Calibri" panose="020F0502020204030204" pitchFamily="34" charset="0"/>
            <a:ea typeface="+mn-ea"/>
            <a:cs typeface="+mn-cs"/>
          </a:endParaRPr>
        </a:p>
      </dgm:t>
    </dgm:pt>
    <dgm:pt modelId="{8F20D2CE-D6BF-4693-A09B-8D08D70872AF}" type="parTrans" cxnId="{5DD9B20F-2A08-4312-BB44-D8235B9701D3}">
      <dgm:prSet/>
      <dgm:spPr/>
      <dgm:t>
        <a:bodyPr/>
        <a:lstStyle/>
        <a:p>
          <a:endParaRPr lang="pt-BR">
            <a:latin typeface="Calibri" panose="020F0502020204030204" pitchFamily="34" charset="0"/>
          </a:endParaRPr>
        </a:p>
      </dgm:t>
    </dgm:pt>
    <dgm:pt modelId="{81191216-840C-4F0C-8A50-0A56C26404D7}" type="sibTrans" cxnId="{5DD9B20F-2A08-4312-BB44-D8235B9701D3}">
      <dgm:prSet/>
      <dgm:spPr/>
      <dgm:t>
        <a:bodyPr/>
        <a:lstStyle/>
        <a:p>
          <a:endParaRPr lang="pt-BR">
            <a:latin typeface="Calibri" panose="020F0502020204030204" pitchFamily="34" charset="0"/>
          </a:endParaRPr>
        </a:p>
      </dgm:t>
    </dgm:pt>
    <dgm:pt modelId="{B8F1474E-7D2D-4070-BF09-6FE8B67799F4}">
      <dgm:prSet phldrT="[Texto]" custT="1"/>
      <dgm:spPr>
        <a:xfrm>
          <a:off x="996566" y="1835421"/>
          <a:ext cx="7577198" cy="507903"/>
        </a:xfrm>
        <a:prstGeom prst="rect">
          <a:avLst/>
        </a:prstGeom>
        <a:solidFill>
          <a:srgbClr val="C0504D">
            <a:lumMod val="7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pt-BR" sz="2900" b="1" dirty="0">
              <a:solidFill>
                <a:sysClr val="window" lastClr="FFFFFF"/>
              </a:solidFill>
              <a:latin typeface="Calibri" panose="020F0502020204030204" pitchFamily="34" charset="0"/>
              <a:ea typeface="+mn-ea"/>
              <a:cs typeface="+mn-cs"/>
            </a:rPr>
            <a:t>Problema do crime continuado</a:t>
          </a:r>
        </a:p>
      </dgm:t>
    </dgm:pt>
    <dgm:pt modelId="{F170139B-04EE-4634-A676-B3A0DCC0C3AF}" type="sibTrans" cxnId="{7B931FF7-8613-48EA-8605-DE88155DC7E4}">
      <dgm:prSet/>
      <dgm:spPr/>
      <dgm:t>
        <a:bodyPr/>
        <a:lstStyle/>
        <a:p>
          <a:endParaRPr lang="pt-BR">
            <a:latin typeface="Calibri" panose="020F0502020204030204" pitchFamily="34" charset="0"/>
          </a:endParaRPr>
        </a:p>
      </dgm:t>
    </dgm:pt>
    <dgm:pt modelId="{85E8F8E8-0A69-4C82-A012-761EA67B476C}" type="parTrans" cxnId="{7B931FF7-8613-48EA-8605-DE88155DC7E4}">
      <dgm:prSet/>
      <dgm:spPr/>
      <dgm:t>
        <a:bodyPr/>
        <a:lstStyle/>
        <a:p>
          <a:endParaRPr lang="pt-BR">
            <a:latin typeface="Calibri" panose="020F0502020204030204" pitchFamily="34" charset="0"/>
          </a:endParaRPr>
        </a:p>
      </dgm:t>
    </dgm:pt>
    <dgm:pt modelId="{A17A55D7-7867-422B-97B4-CDD2ECAED02F}" type="pres">
      <dgm:prSet presAssocID="{6614277E-B745-4B26-9CB1-4F8E0B11B0C2}" presName="Name0" presStyleCnt="0">
        <dgm:presLayoutVars>
          <dgm:chMax val="7"/>
          <dgm:chPref val="7"/>
          <dgm:dir/>
        </dgm:presLayoutVars>
      </dgm:prSet>
      <dgm:spPr/>
    </dgm:pt>
    <dgm:pt modelId="{7685772A-306E-4AD1-9BDE-599B5C97D814}" type="pres">
      <dgm:prSet presAssocID="{6614277E-B745-4B26-9CB1-4F8E0B11B0C2}" presName="Name1" presStyleCnt="0"/>
      <dgm:spPr/>
    </dgm:pt>
    <dgm:pt modelId="{6BC1E064-1E1E-4AAA-A81E-37D55B3BFDF3}" type="pres">
      <dgm:prSet presAssocID="{6614277E-B745-4B26-9CB1-4F8E0B11B0C2}" presName="cycle" presStyleCnt="0"/>
      <dgm:spPr/>
    </dgm:pt>
    <dgm:pt modelId="{B6BCA3EC-BB8D-4CA7-B0BF-5BB112054027}" type="pres">
      <dgm:prSet presAssocID="{6614277E-B745-4B26-9CB1-4F8E0B11B0C2}" presName="srcNode" presStyleLbl="node1" presStyleIdx="0" presStyleCnt="5"/>
      <dgm:spPr/>
    </dgm:pt>
    <dgm:pt modelId="{A8340753-BF6E-42DF-BF5F-9BB883B2FE49}" type="pres">
      <dgm:prSet presAssocID="{6614277E-B745-4B26-9CB1-4F8E0B11B0C2}" presName="conn" presStyleLbl="parChTrans1D2" presStyleIdx="0" presStyleCnt="1"/>
      <dgm:spPr/>
    </dgm:pt>
    <dgm:pt modelId="{8AC83646-E1E0-464E-A9CF-9E80F72564FD}" type="pres">
      <dgm:prSet presAssocID="{6614277E-B745-4B26-9CB1-4F8E0B11B0C2}" presName="extraNode" presStyleLbl="node1" presStyleIdx="0" presStyleCnt="5"/>
      <dgm:spPr/>
    </dgm:pt>
    <dgm:pt modelId="{0C1216A9-144A-437B-BFD2-A19EEB82C1AE}" type="pres">
      <dgm:prSet presAssocID="{6614277E-B745-4B26-9CB1-4F8E0B11B0C2}" presName="dstNode" presStyleLbl="node1" presStyleIdx="0" presStyleCnt="5"/>
      <dgm:spPr/>
    </dgm:pt>
    <dgm:pt modelId="{02157F34-BF2E-4545-A48F-9B4270431163}" type="pres">
      <dgm:prSet presAssocID="{C81CD0CB-AE84-46B6-9FED-B46031C01BB5}" presName="text_1" presStyleLbl="node1" presStyleIdx="0" presStyleCnt="5" custScaleY="107691" custLinFactNeighborX="1734" custLinFactNeighborY="-7185">
        <dgm:presLayoutVars>
          <dgm:bulletEnabled val="1"/>
        </dgm:presLayoutVars>
      </dgm:prSet>
      <dgm:spPr/>
    </dgm:pt>
    <dgm:pt modelId="{84C2C1A9-7643-4E17-9859-309384302A9A}" type="pres">
      <dgm:prSet presAssocID="{C81CD0CB-AE84-46B6-9FED-B46031C01BB5}" presName="accent_1" presStyleCnt="0"/>
      <dgm:spPr/>
    </dgm:pt>
    <dgm:pt modelId="{6A8BE0FA-D9BA-4891-9A97-DC5421BFACA8}" type="pres">
      <dgm:prSet presAssocID="{C81CD0CB-AE84-46B6-9FED-B46031C01BB5}" presName="accentRepeatNode" presStyleLbl="solidFgAcc1" presStyleIdx="0" presStyleCnt="5" custLinFactNeighborX="16590" custLinFactNeighborY="-5813"/>
      <dgm:spPr>
        <a:xfrm>
          <a:off x="175624" y="153654"/>
          <a:ext cx="634879" cy="634879"/>
        </a:xfrm>
        <a:prstGeom prst="ellipse">
          <a:avLst/>
        </a:prstGeom>
        <a:solidFill>
          <a:sysClr val="window" lastClr="FFFFFF"/>
        </a:solidFill>
        <a:ln w="9525" cap="flat" cmpd="sng" algn="ctr">
          <a:solidFill>
            <a:srgbClr val="C0504D">
              <a:lumMod val="50000"/>
            </a:srgbClr>
          </a:solidFill>
          <a:prstDash val="solid"/>
        </a:ln>
        <a:effectLst>
          <a:outerShdw blurRad="40000" dist="23000" dir="5400000" rotWithShape="0">
            <a:srgbClr val="000000">
              <a:alpha val="35000"/>
            </a:srgbClr>
          </a:outerShdw>
        </a:effectLst>
      </dgm:spPr>
    </dgm:pt>
    <dgm:pt modelId="{1606FCEE-A09B-4796-80E9-95A02AE91DEA}" type="pres">
      <dgm:prSet presAssocID="{596108E4-F404-4FD6-BC93-9E804CDB4CD4}" presName="text_2" presStyleLbl="node1" presStyleIdx="1" presStyleCnt="5" custScaleY="111967">
        <dgm:presLayoutVars>
          <dgm:bulletEnabled val="1"/>
        </dgm:presLayoutVars>
      </dgm:prSet>
      <dgm:spPr/>
    </dgm:pt>
    <dgm:pt modelId="{66D4CC68-73A9-4971-A1BF-AC66A87BFCEB}" type="pres">
      <dgm:prSet presAssocID="{596108E4-F404-4FD6-BC93-9E804CDB4CD4}" presName="accent_2" presStyleCnt="0"/>
      <dgm:spPr/>
    </dgm:pt>
    <dgm:pt modelId="{A87C3D84-6099-4CA2-B5AC-8EC8B58EFB09}" type="pres">
      <dgm:prSet presAssocID="{596108E4-F404-4FD6-BC93-9E804CDB4CD4}" presName="accentRepeatNode" presStyleLbl="solidFgAcc1" presStyleIdx="1" presStyleCnt="5"/>
      <dgm:spPr>
        <a:xfrm>
          <a:off x="488083" y="952319"/>
          <a:ext cx="634879" cy="634879"/>
        </a:xfrm>
        <a:prstGeom prst="ellipse">
          <a:avLst/>
        </a:prstGeom>
        <a:solidFill>
          <a:sysClr val="window" lastClr="FFFFFF"/>
        </a:solidFill>
        <a:ln w="9525" cap="flat" cmpd="sng" algn="ctr">
          <a:solidFill>
            <a:srgbClr val="C0504D">
              <a:lumMod val="50000"/>
            </a:srgbClr>
          </a:solidFill>
          <a:prstDash val="solid"/>
        </a:ln>
        <a:effectLst>
          <a:outerShdw blurRad="40000" dist="23000" dir="5400000" rotWithShape="0">
            <a:srgbClr val="000000">
              <a:alpha val="35000"/>
            </a:srgbClr>
          </a:outerShdw>
        </a:effectLst>
      </dgm:spPr>
    </dgm:pt>
    <dgm:pt modelId="{774FB993-C972-4CDB-A4A6-A9DE93269593}" type="pres">
      <dgm:prSet presAssocID="{B8F1474E-7D2D-4070-BF09-6FE8B67799F4}" presName="text_3" presStyleLbl="node1" presStyleIdx="2" presStyleCnt="5" custLinFactNeighborY="11391">
        <dgm:presLayoutVars>
          <dgm:bulletEnabled val="1"/>
        </dgm:presLayoutVars>
      </dgm:prSet>
      <dgm:spPr/>
    </dgm:pt>
    <dgm:pt modelId="{AEC2C0BD-760F-4A99-A3F5-63E3CA764CF6}" type="pres">
      <dgm:prSet presAssocID="{B8F1474E-7D2D-4070-BF09-6FE8B67799F4}" presName="accent_3" presStyleCnt="0"/>
      <dgm:spPr/>
    </dgm:pt>
    <dgm:pt modelId="{821B371B-7FB8-476B-8B92-5BA5E71D871F}" type="pres">
      <dgm:prSet presAssocID="{B8F1474E-7D2D-4070-BF09-6FE8B67799F4}" presName="accentRepeatNode" presStyleLbl="solidFgAcc1" presStyleIdx="2" presStyleCnt="5" custLinFactNeighborY="9114"/>
      <dgm:spPr>
        <a:xfrm>
          <a:off x="679126" y="1771941"/>
          <a:ext cx="634879" cy="634879"/>
        </a:xfrm>
        <a:prstGeom prst="ellipse">
          <a:avLst/>
        </a:prstGeom>
        <a:solidFill>
          <a:sysClr val="window" lastClr="FFFFFF"/>
        </a:solidFill>
        <a:ln w="9525" cap="flat" cmpd="sng" algn="ctr">
          <a:solidFill>
            <a:srgbClr val="C0504D">
              <a:lumMod val="50000"/>
            </a:srgbClr>
          </a:solidFill>
          <a:prstDash val="solid"/>
        </a:ln>
        <a:effectLst>
          <a:outerShdw blurRad="40000" dist="23000" dir="5400000" rotWithShape="0">
            <a:srgbClr val="000000">
              <a:alpha val="35000"/>
            </a:srgbClr>
          </a:outerShdw>
        </a:effectLst>
      </dgm:spPr>
    </dgm:pt>
    <dgm:pt modelId="{5999A578-C04C-4FA9-AD5C-AAB9978212C8}" type="pres">
      <dgm:prSet presAssocID="{9DAB5CF3-FA28-4553-A02E-8DF5DCDCA65F}" presName="text_4" presStyleLbl="node1" presStyleIdx="3" presStyleCnt="5">
        <dgm:presLayoutVars>
          <dgm:bulletEnabled val="1"/>
        </dgm:presLayoutVars>
      </dgm:prSet>
      <dgm:spPr/>
    </dgm:pt>
    <dgm:pt modelId="{DEB9DB7F-F6B2-4FDE-B33E-CB963D4F6619}" type="pres">
      <dgm:prSet presAssocID="{9DAB5CF3-FA28-4553-A02E-8DF5DCDCA65F}" presName="accent_4" presStyleCnt="0"/>
      <dgm:spPr/>
    </dgm:pt>
    <dgm:pt modelId="{335CF424-A670-4355-8FF1-3DD5DC68D00B}" type="pres">
      <dgm:prSet presAssocID="{9DAB5CF3-FA28-4553-A02E-8DF5DCDCA65F}" presName="accentRepeatNode" presStyleLbl="solidFgAcc1" presStyleIdx="3" presStyleCnt="5"/>
      <dgm:spPr>
        <a:xfrm>
          <a:off x="679126" y="2475355"/>
          <a:ext cx="634879" cy="634879"/>
        </a:xfrm>
        <a:prstGeom prst="ellipse">
          <a:avLst/>
        </a:prstGeom>
        <a:solidFill>
          <a:sysClr val="window" lastClr="FFFFFF"/>
        </a:solidFill>
        <a:ln w="9525" cap="flat" cmpd="sng" algn="ctr">
          <a:solidFill>
            <a:srgbClr val="C0504D">
              <a:lumMod val="50000"/>
            </a:srgbClr>
          </a:solidFill>
          <a:prstDash val="solid"/>
        </a:ln>
        <a:effectLst>
          <a:outerShdw blurRad="40000" dist="23000" dir="5400000" rotWithShape="0">
            <a:srgbClr val="000000">
              <a:alpha val="35000"/>
            </a:srgbClr>
          </a:outerShdw>
        </a:effectLst>
      </dgm:spPr>
    </dgm:pt>
    <dgm:pt modelId="{70FC257A-E4BF-4A2F-860C-6E29FAD56912}" type="pres">
      <dgm:prSet presAssocID="{F48A5211-6792-4D50-B728-553976830355}" presName="text_5" presStyleLbl="node1" presStyleIdx="4" presStyleCnt="5">
        <dgm:presLayoutVars>
          <dgm:bulletEnabled val="1"/>
        </dgm:presLayoutVars>
      </dgm:prSet>
      <dgm:spPr>
        <a:prstGeom prst="rect">
          <a:avLst/>
        </a:prstGeom>
      </dgm:spPr>
    </dgm:pt>
    <dgm:pt modelId="{19C58D41-EAD2-460A-ACBF-2B675077038B}" type="pres">
      <dgm:prSet presAssocID="{F48A5211-6792-4D50-B728-553976830355}" presName="accent_5" presStyleCnt="0"/>
      <dgm:spPr/>
    </dgm:pt>
    <dgm:pt modelId="{EDF0DE4F-6BE3-44F9-AB19-DD1122351C57}" type="pres">
      <dgm:prSet presAssocID="{F48A5211-6792-4D50-B728-553976830355}" presName="accentRepeatNode" presStyleLbl="solidFgAcc1" presStyleIdx="4" presStyleCnt="5"/>
      <dgm:spPr>
        <a:xfrm>
          <a:off x="70298" y="3998873"/>
          <a:ext cx="634879" cy="634879"/>
        </a:xfrm>
        <a:prstGeom prst="ellipse">
          <a:avLst/>
        </a:prstGeom>
        <a:solidFill>
          <a:sysClr val="window" lastClr="FFFFFF"/>
        </a:solidFill>
        <a:ln w="9525" cap="flat" cmpd="sng" algn="ctr">
          <a:solidFill>
            <a:srgbClr val="C0504D">
              <a:lumMod val="50000"/>
            </a:srgbClr>
          </a:solidFill>
          <a:prstDash val="solid"/>
        </a:ln>
        <a:effectLst>
          <a:outerShdw blurRad="40000" dist="23000" dir="5400000" rotWithShape="0">
            <a:srgbClr val="000000">
              <a:alpha val="35000"/>
            </a:srgbClr>
          </a:outerShdw>
        </a:effectLst>
      </dgm:spPr>
    </dgm:pt>
  </dgm:ptLst>
  <dgm:cxnLst>
    <dgm:cxn modelId="{4835B006-1D38-4606-BCBF-B781D1D320C4}" type="presOf" srcId="{2BD30415-DFED-4077-93C9-409255217CBB}" destId="{A8340753-BF6E-42DF-BF5F-9BB883B2FE49}" srcOrd="0" destOrd="0" presId="urn:microsoft.com/office/officeart/2008/layout/VerticalCurvedList"/>
    <dgm:cxn modelId="{5DD9B20F-2A08-4312-BB44-D8235B9701D3}" srcId="{6614277E-B745-4B26-9CB1-4F8E0B11B0C2}" destId="{F48A5211-6792-4D50-B728-553976830355}" srcOrd="4" destOrd="0" parTransId="{8F20D2CE-D6BF-4693-A09B-8D08D70872AF}" sibTransId="{81191216-840C-4F0C-8A50-0A56C26404D7}"/>
    <dgm:cxn modelId="{5EBF6E1E-F49A-4BB4-89E4-D85F4BB80B50}" srcId="{6614277E-B745-4B26-9CB1-4F8E0B11B0C2}" destId="{596108E4-F404-4FD6-BC93-9E804CDB4CD4}" srcOrd="1" destOrd="0" parTransId="{A9F7AFD6-5B0C-4694-8227-67468BA30A5A}" sibTransId="{8EDF441D-E851-46A1-8F84-71EC1E503ED2}"/>
    <dgm:cxn modelId="{EA1A4B38-0C52-4C64-BC10-7FE369BFCE56}" type="presOf" srcId="{B8F1474E-7D2D-4070-BF09-6FE8B67799F4}" destId="{774FB993-C972-4CDB-A4A6-A9DE93269593}" srcOrd="0" destOrd="0" presId="urn:microsoft.com/office/officeart/2008/layout/VerticalCurvedList"/>
    <dgm:cxn modelId="{E853114A-161D-41BE-84FF-4C9DABA856B5}" type="presOf" srcId="{596108E4-F404-4FD6-BC93-9E804CDB4CD4}" destId="{1606FCEE-A09B-4796-80E9-95A02AE91DEA}" srcOrd="0" destOrd="0" presId="urn:microsoft.com/office/officeart/2008/layout/VerticalCurvedList"/>
    <dgm:cxn modelId="{3C51A276-3D17-415F-BCAF-DAB549D7B827}" srcId="{6614277E-B745-4B26-9CB1-4F8E0B11B0C2}" destId="{9DAB5CF3-FA28-4553-A02E-8DF5DCDCA65F}" srcOrd="3" destOrd="0" parTransId="{4E2785B1-021A-41CD-A671-15F9C415B70C}" sibTransId="{2E7AEEE9-33ED-4886-B729-C03C18A82B09}"/>
    <dgm:cxn modelId="{E1A9FC7E-B3CA-44E2-82DF-ACA983779199}" type="presOf" srcId="{9DAB5CF3-FA28-4553-A02E-8DF5DCDCA65F}" destId="{5999A578-C04C-4FA9-AD5C-AAB9978212C8}" srcOrd="0" destOrd="0" presId="urn:microsoft.com/office/officeart/2008/layout/VerticalCurvedList"/>
    <dgm:cxn modelId="{2A9FB2CD-DBA9-46F9-A74A-AD67A247294B}" type="presOf" srcId="{C81CD0CB-AE84-46B6-9FED-B46031C01BB5}" destId="{02157F34-BF2E-4545-A48F-9B4270431163}" srcOrd="0" destOrd="0" presId="urn:microsoft.com/office/officeart/2008/layout/VerticalCurvedList"/>
    <dgm:cxn modelId="{E6E398F0-A41D-4D6A-9D3E-5C0400D46838}" type="presOf" srcId="{6614277E-B745-4B26-9CB1-4F8E0B11B0C2}" destId="{A17A55D7-7867-422B-97B4-CDD2ECAED02F}" srcOrd="0" destOrd="0" presId="urn:microsoft.com/office/officeart/2008/layout/VerticalCurvedList"/>
    <dgm:cxn modelId="{9921E7F6-6A12-461C-8369-19FE6A19F213}" srcId="{6614277E-B745-4B26-9CB1-4F8E0B11B0C2}" destId="{C81CD0CB-AE84-46B6-9FED-B46031C01BB5}" srcOrd="0" destOrd="0" parTransId="{C8B35AEC-F841-439A-ABDA-A827FCD7DD83}" sibTransId="{2BD30415-DFED-4077-93C9-409255217CBB}"/>
    <dgm:cxn modelId="{7B931FF7-8613-48EA-8605-DE88155DC7E4}" srcId="{6614277E-B745-4B26-9CB1-4F8E0B11B0C2}" destId="{B8F1474E-7D2D-4070-BF09-6FE8B67799F4}" srcOrd="2" destOrd="0" parTransId="{85E8F8E8-0A69-4C82-A012-761EA67B476C}" sibTransId="{F170139B-04EE-4634-A676-B3A0DCC0C3AF}"/>
    <dgm:cxn modelId="{7F51DAFC-48B7-49B2-9C05-2839F6E9FFC5}" type="presOf" srcId="{F48A5211-6792-4D50-B728-553976830355}" destId="{70FC257A-E4BF-4A2F-860C-6E29FAD56912}" srcOrd="0" destOrd="0" presId="urn:microsoft.com/office/officeart/2008/layout/VerticalCurvedList"/>
    <dgm:cxn modelId="{C39DAA8C-2CCA-4DE4-9375-16D283D725B2}" type="presParOf" srcId="{A17A55D7-7867-422B-97B4-CDD2ECAED02F}" destId="{7685772A-306E-4AD1-9BDE-599B5C97D814}" srcOrd="0" destOrd="0" presId="urn:microsoft.com/office/officeart/2008/layout/VerticalCurvedList"/>
    <dgm:cxn modelId="{A1735EDA-03CA-44B0-9680-21FA9AD85432}" type="presParOf" srcId="{7685772A-306E-4AD1-9BDE-599B5C97D814}" destId="{6BC1E064-1E1E-4AAA-A81E-37D55B3BFDF3}" srcOrd="0" destOrd="0" presId="urn:microsoft.com/office/officeart/2008/layout/VerticalCurvedList"/>
    <dgm:cxn modelId="{8DA11C62-7913-4125-9E78-2666218D1713}" type="presParOf" srcId="{6BC1E064-1E1E-4AAA-A81E-37D55B3BFDF3}" destId="{B6BCA3EC-BB8D-4CA7-B0BF-5BB112054027}" srcOrd="0" destOrd="0" presId="urn:microsoft.com/office/officeart/2008/layout/VerticalCurvedList"/>
    <dgm:cxn modelId="{56B2A157-112C-4D4E-A1BF-D64CBD8D2ABE}" type="presParOf" srcId="{6BC1E064-1E1E-4AAA-A81E-37D55B3BFDF3}" destId="{A8340753-BF6E-42DF-BF5F-9BB883B2FE49}" srcOrd="1" destOrd="0" presId="urn:microsoft.com/office/officeart/2008/layout/VerticalCurvedList"/>
    <dgm:cxn modelId="{13904B5D-78FB-4A83-9307-4F30BB3FD999}" type="presParOf" srcId="{6BC1E064-1E1E-4AAA-A81E-37D55B3BFDF3}" destId="{8AC83646-E1E0-464E-A9CF-9E80F72564FD}" srcOrd="2" destOrd="0" presId="urn:microsoft.com/office/officeart/2008/layout/VerticalCurvedList"/>
    <dgm:cxn modelId="{DED61522-46A7-4A4D-ACCA-B51CAEBE39C5}" type="presParOf" srcId="{6BC1E064-1E1E-4AAA-A81E-37D55B3BFDF3}" destId="{0C1216A9-144A-437B-BFD2-A19EEB82C1AE}" srcOrd="3" destOrd="0" presId="urn:microsoft.com/office/officeart/2008/layout/VerticalCurvedList"/>
    <dgm:cxn modelId="{72F50570-B757-4AB7-9800-2CBD937C735D}" type="presParOf" srcId="{7685772A-306E-4AD1-9BDE-599B5C97D814}" destId="{02157F34-BF2E-4545-A48F-9B4270431163}" srcOrd="1" destOrd="0" presId="urn:microsoft.com/office/officeart/2008/layout/VerticalCurvedList"/>
    <dgm:cxn modelId="{D175EE5F-A790-494D-A920-96BEA32CE21A}" type="presParOf" srcId="{7685772A-306E-4AD1-9BDE-599B5C97D814}" destId="{84C2C1A9-7643-4E17-9859-309384302A9A}" srcOrd="2" destOrd="0" presId="urn:microsoft.com/office/officeart/2008/layout/VerticalCurvedList"/>
    <dgm:cxn modelId="{44F8890C-1286-4A4E-A72E-A52C0A5FA41F}" type="presParOf" srcId="{84C2C1A9-7643-4E17-9859-309384302A9A}" destId="{6A8BE0FA-D9BA-4891-9A97-DC5421BFACA8}" srcOrd="0" destOrd="0" presId="urn:microsoft.com/office/officeart/2008/layout/VerticalCurvedList"/>
    <dgm:cxn modelId="{C85168A8-6B02-465E-ABA3-89BEAFF25E11}" type="presParOf" srcId="{7685772A-306E-4AD1-9BDE-599B5C97D814}" destId="{1606FCEE-A09B-4796-80E9-95A02AE91DEA}" srcOrd="3" destOrd="0" presId="urn:microsoft.com/office/officeart/2008/layout/VerticalCurvedList"/>
    <dgm:cxn modelId="{3EA59ADD-400E-4051-B93F-0CB0F4137122}" type="presParOf" srcId="{7685772A-306E-4AD1-9BDE-599B5C97D814}" destId="{66D4CC68-73A9-4971-A1BF-AC66A87BFCEB}" srcOrd="4" destOrd="0" presId="urn:microsoft.com/office/officeart/2008/layout/VerticalCurvedList"/>
    <dgm:cxn modelId="{424885FC-E9ED-4348-897A-F03F42FAB356}" type="presParOf" srcId="{66D4CC68-73A9-4971-A1BF-AC66A87BFCEB}" destId="{A87C3D84-6099-4CA2-B5AC-8EC8B58EFB09}" srcOrd="0" destOrd="0" presId="urn:microsoft.com/office/officeart/2008/layout/VerticalCurvedList"/>
    <dgm:cxn modelId="{599ED496-A56D-410A-9470-F77AF473E169}" type="presParOf" srcId="{7685772A-306E-4AD1-9BDE-599B5C97D814}" destId="{774FB993-C972-4CDB-A4A6-A9DE93269593}" srcOrd="5" destOrd="0" presId="urn:microsoft.com/office/officeart/2008/layout/VerticalCurvedList"/>
    <dgm:cxn modelId="{43CE147B-8744-4F42-9EF3-52E15B2DA88F}" type="presParOf" srcId="{7685772A-306E-4AD1-9BDE-599B5C97D814}" destId="{AEC2C0BD-760F-4A99-A3F5-63E3CA764CF6}" srcOrd="6" destOrd="0" presId="urn:microsoft.com/office/officeart/2008/layout/VerticalCurvedList"/>
    <dgm:cxn modelId="{95EE86A2-CC4C-4700-8CED-2116AE57B38B}" type="presParOf" srcId="{AEC2C0BD-760F-4A99-A3F5-63E3CA764CF6}" destId="{821B371B-7FB8-476B-8B92-5BA5E71D871F}" srcOrd="0" destOrd="0" presId="urn:microsoft.com/office/officeart/2008/layout/VerticalCurvedList"/>
    <dgm:cxn modelId="{AD668340-1B16-40E1-B0D7-92D9D029B4A2}" type="presParOf" srcId="{7685772A-306E-4AD1-9BDE-599B5C97D814}" destId="{5999A578-C04C-4FA9-AD5C-AAB9978212C8}" srcOrd="7" destOrd="0" presId="urn:microsoft.com/office/officeart/2008/layout/VerticalCurvedList"/>
    <dgm:cxn modelId="{F0B94B33-5E95-42DB-811D-5F27CA45ADE3}" type="presParOf" srcId="{7685772A-306E-4AD1-9BDE-599B5C97D814}" destId="{DEB9DB7F-F6B2-4FDE-B33E-CB963D4F6619}" srcOrd="8" destOrd="0" presId="urn:microsoft.com/office/officeart/2008/layout/VerticalCurvedList"/>
    <dgm:cxn modelId="{A800BE5B-D7FF-45E2-B8B8-69ACA40E1A0C}" type="presParOf" srcId="{DEB9DB7F-F6B2-4FDE-B33E-CB963D4F6619}" destId="{335CF424-A670-4355-8FF1-3DD5DC68D00B}" srcOrd="0" destOrd="0" presId="urn:microsoft.com/office/officeart/2008/layout/VerticalCurvedList"/>
    <dgm:cxn modelId="{A53F8DA0-C965-43A8-9722-C69DDAB9D79E}" type="presParOf" srcId="{7685772A-306E-4AD1-9BDE-599B5C97D814}" destId="{70FC257A-E4BF-4A2F-860C-6E29FAD56912}" srcOrd="9" destOrd="0" presId="urn:microsoft.com/office/officeart/2008/layout/VerticalCurvedList"/>
    <dgm:cxn modelId="{C40C89E7-78AB-46F7-B2A0-5D7DD19A7D63}" type="presParOf" srcId="{7685772A-306E-4AD1-9BDE-599B5C97D814}" destId="{19C58D41-EAD2-460A-ACBF-2B675077038B}" srcOrd="10" destOrd="0" presId="urn:microsoft.com/office/officeart/2008/layout/VerticalCurvedList"/>
    <dgm:cxn modelId="{B473F0AD-D786-4037-994F-06818527C1F1}" type="presParOf" srcId="{19C58D41-EAD2-460A-ACBF-2B675077038B}" destId="{EDF0DE4F-6BE3-44F9-AB19-DD1122351C57}" srcOrd="0" destOrd="0" presId="urn:microsoft.com/office/officeart/2008/layout/VerticalCurvedList"/>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56A0179-F4FC-4782-97C0-EEB25D3A7D41}" type="doc">
      <dgm:prSet loTypeId="urn:microsoft.com/office/officeart/2008/layout/LinedList" loCatId="list" qsTypeId="urn:microsoft.com/office/officeart/2005/8/quickstyle/simple2" qsCatId="simple" csTypeId="urn:microsoft.com/office/officeart/2005/8/colors/accent2_2" csCatId="accent2" phldr="1"/>
      <dgm:spPr/>
      <dgm:t>
        <a:bodyPr/>
        <a:lstStyle/>
        <a:p>
          <a:endParaRPr lang="en-US"/>
        </a:p>
      </dgm:t>
    </dgm:pt>
    <dgm:pt modelId="{B13F9687-23CD-4E68-AB7D-6CC6BD4B108B}">
      <dgm:prSet/>
      <dgm:spPr/>
      <dgm:t>
        <a:bodyPr/>
        <a:lstStyle/>
        <a:p>
          <a:pPr algn="ctr"/>
          <a:r>
            <a:rPr lang="pt-BR" dirty="0"/>
            <a:t>INTEGRIDADE</a:t>
          </a:r>
          <a:endParaRPr lang="en-US" dirty="0"/>
        </a:p>
      </dgm:t>
    </dgm:pt>
    <dgm:pt modelId="{55936288-6211-49EB-8F5A-DA27E16E5775}" type="parTrans" cxnId="{E409A087-B9E4-4DEE-95A1-4B46A45B1D03}">
      <dgm:prSet/>
      <dgm:spPr/>
      <dgm:t>
        <a:bodyPr/>
        <a:lstStyle/>
        <a:p>
          <a:pPr algn="ctr"/>
          <a:endParaRPr lang="en-US" sz="2400"/>
        </a:p>
      </dgm:t>
    </dgm:pt>
    <dgm:pt modelId="{00F532B1-A3CD-4A7E-9807-A4F52112BDD7}" type="sibTrans" cxnId="{E409A087-B9E4-4DEE-95A1-4B46A45B1D03}">
      <dgm:prSet/>
      <dgm:spPr/>
      <dgm:t>
        <a:bodyPr/>
        <a:lstStyle/>
        <a:p>
          <a:pPr algn="ctr"/>
          <a:endParaRPr lang="en-US"/>
        </a:p>
      </dgm:t>
    </dgm:pt>
    <dgm:pt modelId="{E08F9644-939E-214E-9304-BE8AFFEA8C54}" type="pres">
      <dgm:prSet presAssocID="{B56A0179-F4FC-4782-97C0-EEB25D3A7D41}" presName="vert0" presStyleCnt="0">
        <dgm:presLayoutVars>
          <dgm:dir/>
          <dgm:animOne val="branch"/>
          <dgm:animLvl val="lvl"/>
        </dgm:presLayoutVars>
      </dgm:prSet>
      <dgm:spPr/>
    </dgm:pt>
    <dgm:pt modelId="{31F9FE35-818F-2542-9208-FEB1DC10A33D}" type="pres">
      <dgm:prSet presAssocID="{B13F9687-23CD-4E68-AB7D-6CC6BD4B108B}" presName="thickLine" presStyleLbl="alignNode1" presStyleIdx="0" presStyleCnt="1"/>
      <dgm:spPr/>
    </dgm:pt>
    <dgm:pt modelId="{FC57231D-1E40-6944-82EA-1009AD3B88E1}" type="pres">
      <dgm:prSet presAssocID="{B13F9687-23CD-4E68-AB7D-6CC6BD4B108B}" presName="horz1" presStyleCnt="0"/>
      <dgm:spPr/>
    </dgm:pt>
    <dgm:pt modelId="{0CB2C784-8DC6-4641-A49C-16468E3A2DEF}" type="pres">
      <dgm:prSet presAssocID="{B13F9687-23CD-4E68-AB7D-6CC6BD4B108B}" presName="tx1" presStyleLbl="revTx" presStyleIdx="0" presStyleCnt="1"/>
      <dgm:spPr/>
    </dgm:pt>
    <dgm:pt modelId="{12CAC81E-10CC-494B-8ED0-A4751560873C}" type="pres">
      <dgm:prSet presAssocID="{B13F9687-23CD-4E68-AB7D-6CC6BD4B108B}" presName="vert1" presStyleCnt="0"/>
      <dgm:spPr/>
    </dgm:pt>
  </dgm:ptLst>
  <dgm:cxnLst>
    <dgm:cxn modelId="{8083F934-B389-8048-B558-727E4D164BD6}" type="presOf" srcId="{B13F9687-23CD-4E68-AB7D-6CC6BD4B108B}" destId="{0CB2C784-8DC6-4641-A49C-16468E3A2DEF}" srcOrd="0" destOrd="0" presId="urn:microsoft.com/office/officeart/2008/layout/LinedList"/>
    <dgm:cxn modelId="{AA78E74F-472F-D449-8172-6C686E7DFA92}" type="presOf" srcId="{B56A0179-F4FC-4782-97C0-EEB25D3A7D41}" destId="{E08F9644-939E-214E-9304-BE8AFFEA8C54}" srcOrd="0" destOrd="0" presId="urn:microsoft.com/office/officeart/2008/layout/LinedList"/>
    <dgm:cxn modelId="{E409A087-B9E4-4DEE-95A1-4B46A45B1D03}" srcId="{B56A0179-F4FC-4782-97C0-EEB25D3A7D41}" destId="{B13F9687-23CD-4E68-AB7D-6CC6BD4B108B}" srcOrd="0" destOrd="0" parTransId="{55936288-6211-49EB-8F5A-DA27E16E5775}" sibTransId="{00F532B1-A3CD-4A7E-9807-A4F52112BDD7}"/>
    <dgm:cxn modelId="{3935ACAA-4186-B34F-9509-00AFFECDE205}" type="presParOf" srcId="{E08F9644-939E-214E-9304-BE8AFFEA8C54}" destId="{31F9FE35-818F-2542-9208-FEB1DC10A33D}" srcOrd="0" destOrd="0" presId="urn:microsoft.com/office/officeart/2008/layout/LinedList"/>
    <dgm:cxn modelId="{FCB27033-031C-7D4E-954C-7FBB800F2512}" type="presParOf" srcId="{E08F9644-939E-214E-9304-BE8AFFEA8C54}" destId="{FC57231D-1E40-6944-82EA-1009AD3B88E1}" srcOrd="1" destOrd="0" presId="urn:microsoft.com/office/officeart/2008/layout/LinedList"/>
    <dgm:cxn modelId="{19E0AAAC-F1A7-C041-874F-3434A18131ED}" type="presParOf" srcId="{FC57231D-1E40-6944-82EA-1009AD3B88E1}" destId="{0CB2C784-8DC6-4641-A49C-16468E3A2DEF}" srcOrd="0" destOrd="0" presId="urn:microsoft.com/office/officeart/2008/layout/LinedList"/>
    <dgm:cxn modelId="{1CF30112-F1A8-5040-9561-AEB6B0A947BA}" type="presParOf" srcId="{FC57231D-1E40-6944-82EA-1009AD3B88E1}" destId="{12CAC81E-10CC-494B-8ED0-A4751560873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E0ED3F-3AEB-4D9A-8DB3-0B76B21E1557}">
      <dsp:nvSpPr>
        <dsp:cNvPr id="0" name=""/>
        <dsp:cNvSpPr/>
      </dsp:nvSpPr>
      <dsp:spPr>
        <a:xfrm>
          <a:off x="832469" y="0"/>
          <a:ext cx="5988771" cy="3742982"/>
        </a:xfrm>
        <a:prstGeom prst="swooshArrow">
          <a:avLst>
            <a:gd name="adj1" fmla="val 25000"/>
            <a:gd name="adj2" fmla="val 25000"/>
          </a:avLst>
        </a:prstGeom>
        <a:gradFill flip="none" rotWithShape="0">
          <a:gsLst>
            <a:gs pos="0">
              <a:srgbClr val="1F497D">
                <a:lumMod val="50000"/>
              </a:srgbClr>
            </a:gs>
            <a:gs pos="30431">
              <a:srgbClr val="1F497D">
                <a:lumMod val="75000"/>
              </a:srgbClr>
            </a:gs>
            <a:gs pos="100000">
              <a:srgbClr val="CCECFF"/>
            </a:gs>
          </a:gsLst>
          <a:lin ang="8100000" scaled="1"/>
          <a:tileRect/>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1356C06C-F41E-4310-A309-46DFBBE59C3A}">
      <dsp:nvSpPr>
        <dsp:cNvPr id="0" name=""/>
        <dsp:cNvSpPr/>
      </dsp:nvSpPr>
      <dsp:spPr>
        <a:xfrm>
          <a:off x="1593043" y="2583406"/>
          <a:ext cx="155708" cy="155708"/>
        </a:xfrm>
        <a:prstGeom prst="ellipse">
          <a:avLst/>
        </a:prstGeom>
        <a:solidFill>
          <a:srgbClr val="1F497D">
            <a:lumMod val="40000"/>
            <a:lumOff val="60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E439140-E22B-4590-95AC-7409B5AB2A19}">
      <dsp:nvSpPr>
        <dsp:cNvPr id="0" name=""/>
        <dsp:cNvSpPr/>
      </dsp:nvSpPr>
      <dsp:spPr>
        <a:xfrm>
          <a:off x="1670897" y="2790542"/>
          <a:ext cx="1395383" cy="637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06" tIns="0" rIns="0" bIns="0" numCol="1" spcCol="1270" anchor="t" anchorCtr="0">
          <a:noAutofit/>
        </a:bodyPr>
        <a:lstStyle/>
        <a:p>
          <a:pPr marL="0" lvl="0" indent="0" algn="ctr" defTabSz="1022350">
            <a:lnSpc>
              <a:spcPct val="90000"/>
            </a:lnSpc>
            <a:spcBef>
              <a:spcPct val="0"/>
            </a:spcBef>
            <a:spcAft>
              <a:spcPct val="35000"/>
            </a:spcAft>
            <a:buNone/>
          </a:pPr>
          <a:r>
            <a:rPr lang="pt-BR" sz="2300" b="1" kern="1200" dirty="0">
              <a:solidFill>
                <a:srgbClr val="002060"/>
              </a:solidFill>
              <a:latin typeface="Calibri"/>
              <a:ea typeface="+mn-ea"/>
              <a:cs typeface="+mn-cs"/>
            </a:rPr>
            <a:t>Problema Local</a:t>
          </a:r>
        </a:p>
      </dsp:txBody>
      <dsp:txXfrm>
        <a:off x="1670897" y="2790542"/>
        <a:ext cx="1395383" cy="637296"/>
      </dsp:txXfrm>
    </dsp:sp>
    <dsp:sp modelId="{FB22EB95-EDAA-49CD-9A60-DBF954020882}">
      <dsp:nvSpPr>
        <dsp:cNvPr id="0" name=""/>
        <dsp:cNvSpPr/>
      </dsp:nvSpPr>
      <dsp:spPr>
        <a:xfrm>
          <a:off x="2967466" y="1566063"/>
          <a:ext cx="281472" cy="281472"/>
        </a:xfrm>
        <a:prstGeom prst="ellipse">
          <a:avLst/>
        </a:prstGeom>
        <a:solidFill>
          <a:srgbClr val="1F497D">
            <a:lumMod val="40000"/>
            <a:lumOff val="60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FB4D528-6DAA-46C0-8216-14F272093C6E}">
      <dsp:nvSpPr>
        <dsp:cNvPr id="0" name=""/>
        <dsp:cNvSpPr/>
      </dsp:nvSpPr>
      <dsp:spPr>
        <a:xfrm>
          <a:off x="3006585" y="2035531"/>
          <a:ext cx="1437305" cy="815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146" tIns="0" rIns="0" bIns="0" numCol="1" spcCol="1270" anchor="t" anchorCtr="0">
          <a:noAutofit/>
        </a:bodyPr>
        <a:lstStyle/>
        <a:p>
          <a:pPr marL="0" lvl="0" indent="0" algn="ctr" defTabSz="1022350">
            <a:lnSpc>
              <a:spcPct val="90000"/>
            </a:lnSpc>
            <a:spcBef>
              <a:spcPct val="0"/>
            </a:spcBef>
            <a:spcAft>
              <a:spcPct val="35000"/>
            </a:spcAft>
            <a:buNone/>
          </a:pPr>
          <a:r>
            <a:rPr lang="pt-BR" sz="2300" b="1" kern="1200" dirty="0">
              <a:solidFill>
                <a:srgbClr val="002060"/>
              </a:solidFill>
              <a:latin typeface="Calibri"/>
              <a:ea typeface="+mn-ea"/>
              <a:cs typeface="+mn-cs"/>
            </a:rPr>
            <a:t>Problema Regional</a:t>
          </a:r>
        </a:p>
      </dsp:txBody>
      <dsp:txXfrm>
        <a:off x="3006585" y="2035531"/>
        <a:ext cx="1437305" cy="815470"/>
      </dsp:txXfrm>
    </dsp:sp>
    <dsp:sp modelId="{7BD5DF38-499D-4F87-B434-5B8D7F17BCAB}">
      <dsp:nvSpPr>
        <dsp:cNvPr id="0" name=""/>
        <dsp:cNvSpPr/>
      </dsp:nvSpPr>
      <dsp:spPr>
        <a:xfrm>
          <a:off x="4620367" y="946974"/>
          <a:ext cx="389270" cy="389270"/>
        </a:xfrm>
        <a:prstGeom prst="ellipse">
          <a:avLst/>
        </a:prstGeom>
        <a:solidFill>
          <a:srgbClr val="1F497D">
            <a:lumMod val="40000"/>
            <a:lumOff val="60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183FC80-DD1D-46C8-9F64-15536AAB3930}">
      <dsp:nvSpPr>
        <dsp:cNvPr id="0" name=""/>
        <dsp:cNvSpPr/>
      </dsp:nvSpPr>
      <dsp:spPr>
        <a:xfrm>
          <a:off x="4313067" y="1655328"/>
          <a:ext cx="1758370" cy="641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6266" tIns="0" rIns="0" bIns="0" numCol="1" spcCol="1270" anchor="t" anchorCtr="0">
          <a:noAutofit/>
        </a:bodyPr>
        <a:lstStyle/>
        <a:p>
          <a:pPr marL="0" lvl="0" indent="0" algn="ctr" defTabSz="1022350">
            <a:lnSpc>
              <a:spcPct val="90000"/>
            </a:lnSpc>
            <a:spcBef>
              <a:spcPct val="0"/>
            </a:spcBef>
            <a:spcAft>
              <a:spcPct val="35000"/>
            </a:spcAft>
            <a:buNone/>
          </a:pPr>
          <a:r>
            <a:rPr lang="pt-BR" sz="2300" b="1" kern="1200" dirty="0">
              <a:solidFill>
                <a:srgbClr val="002060"/>
              </a:solidFill>
              <a:latin typeface="Calibri"/>
              <a:ea typeface="+mn-ea"/>
              <a:cs typeface="+mn-cs"/>
            </a:rPr>
            <a:t>Problema Global</a:t>
          </a:r>
        </a:p>
      </dsp:txBody>
      <dsp:txXfrm>
        <a:off x="4313067" y="1655328"/>
        <a:ext cx="1758370" cy="64149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099D8-7E45-1740-A6B1-2E48537E914E}">
      <dsp:nvSpPr>
        <dsp:cNvPr id="0" name=""/>
        <dsp:cNvSpPr/>
      </dsp:nvSpPr>
      <dsp:spPr>
        <a:xfrm>
          <a:off x="0" y="0"/>
          <a:ext cx="6089650" cy="0"/>
        </a:xfrm>
        <a:prstGeom prst="lin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44704CE6-9227-8F4D-9726-BA1098F2B7CD}">
      <dsp:nvSpPr>
        <dsp:cNvPr id="0" name=""/>
        <dsp:cNvSpPr/>
      </dsp:nvSpPr>
      <dsp:spPr>
        <a:xfrm>
          <a:off x="0" y="0"/>
          <a:ext cx="6089650" cy="278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830" tIns="163830" rIns="163830" bIns="163830" numCol="1" spcCol="1270" anchor="t" anchorCtr="0">
          <a:noAutofit/>
        </a:bodyPr>
        <a:lstStyle/>
        <a:p>
          <a:pPr marL="0" lvl="0" indent="0" algn="just" defTabSz="1911350">
            <a:lnSpc>
              <a:spcPct val="90000"/>
            </a:lnSpc>
            <a:spcBef>
              <a:spcPct val="0"/>
            </a:spcBef>
            <a:spcAft>
              <a:spcPct val="35000"/>
            </a:spcAft>
            <a:buNone/>
          </a:pPr>
          <a:r>
            <a:rPr lang="es-ES_tradnl" sz="4300" b="1" kern="1200"/>
            <a:t>PORTARIA CGU Nº 909/2015</a:t>
          </a:r>
          <a:endParaRPr lang="en-US" sz="4300" kern="1200"/>
        </a:p>
      </dsp:txBody>
      <dsp:txXfrm>
        <a:off x="0" y="0"/>
        <a:ext cx="6089650" cy="2786062"/>
      </dsp:txXfrm>
    </dsp:sp>
    <dsp:sp modelId="{05594434-3EF6-B747-B12F-0A19A28B6ACE}">
      <dsp:nvSpPr>
        <dsp:cNvPr id="0" name=""/>
        <dsp:cNvSpPr/>
      </dsp:nvSpPr>
      <dsp:spPr>
        <a:xfrm>
          <a:off x="0" y="2786062"/>
          <a:ext cx="6089650" cy="0"/>
        </a:xfrm>
        <a:prstGeom prst="lin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E4E6EFD6-DA0A-244B-9DD7-FD17B27703EF}">
      <dsp:nvSpPr>
        <dsp:cNvPr id="0" name=""/>
        <dsp:cNvSpPr/>
      </dsp:nvSpPr>
      <dsp:spPr>
        <a:xfrm>
          <a:off x="0" y="2786062"/>
          <a:ext cx="6089650" cy="278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830" tIns="163830" rIns="163830" bIns="163830" numCol="1" spcCol="1270" anchor="t" anchorCtr="0">
          <a:noAutofit/>
        </a:bodyPr>
        <a:lstStyle/>
        <a:p>
          <a:pPr marL="0" lvl="0" indent="0" algn="just" defTabSz="1911350">
            <a:lnSpc>
              <a:spcPct val="90000"/>
            </a:lnSpc>
            <a:spcBef>
              <a:spcPct val="0"/>
            </a:spcBef>
            <a:spcAft>
              <a:spcPct val="35000"/>
            </a:spcAft>
            <a:buNone/>
          </a:pPr>
          <a:r>
            <a:rPr lang="pt-BR" sz="4300" kern="1200" dirty="0"/>
            <a:t>“Dispõe sobre a avaliação de programas de integridade de pessoas jurídicas.”</a:t>
          </a:r>
          <a:endParaRPr lang="en-US" sz="4300" kern="1200" dirty="0"/>
        </a:p>
      </dsp:txBody>
      <dsp:txXfrm>
        <a:off x="0" y="2786062"/>
        <a:ext cx="6089650" cy="278606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DA426C-E55F-EB47-A2C3-BBAEF0B9C4D7}">
      <dsp:nvSpPr>
        <dsp:cNvPr id="0" name=""/>
        <dsp:cNvSpPr/>
      </dsp:nvSpPr>
      <dsp:spPr>
        <a:xfrm>
          <a:off x="0" y="2492"/>
          <a:ext cx="6492875"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CB0D15C-15D6-1249-98D3-449337D6DF96}">
      <dsp:nvSpPr>
        <dsp:cNvPr id="0" name=""/>
        <dsp:cNvSpPr/>
      </dsp:nvSpPr>
      <dsp:spPr>
        <a:xfrm>
          <a:off x="0" y="2492"/>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pt-BR" sz="3400" b="1" kern="1200" dirty="0">
              <a:solidFill>
                <a:schemeClr val="accent1"/>
              </a:solidFill>
            </a:rPr>
            <a:t>Art. 2º </a:t>
          </a:r>
          <a:r>
            <a:rPr lang="pt-BR" sz="3400" kern="1200" dirty="0">
              <a:solidFill>
                <a:schemeClr val="accent1"/>
              </a:solidFill>
            </a:rPr>
            <a:t>Para que seu programa de integridade seja avaliado, a pessoa jurídica deverá apresentar: </a:t>
          </a:r>
          <a:endParaRPr lang="en-US" sz="3400" kern="1200" dirty="0">
            <a:solidFill>
              <a:schemeClr val="accent1"/>
            </a:solidFill>
          </a:endParaRPr>
        </a:p>
      </dsp:txBody>
      <dsp:txXfrm>
        <a:off x="0" y="2492"/>
        <a:ext cx="6492875" cy="1700138"/>
      </dsp:txXfrm>
    </dsp:sp>
    <dsp:sp modelId="{053445B4-2A8C-BE4C-9522-33F66C39E1D6}">
      <dsp:nvSpPr>
        <dsp:cNvPr id="0" name=""/>
        <dsp:cNvSpPr/>
      </dsp:nvSpPr>
      <dsp:spPr>
        <a:xfrm>
          <a:off x="0" y="1702630"/>
          <a:ext cx="6492875"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18D2BC0-6CF7-E24C-A68F-A51DF3BE903E}">
      <dsp:nvSpPr>
        <dsp:cNvPr id="0" name=""/>
        <dsp:cNvSpPr/>
      </dsp:nvSpPr>
      <dsp:spPr>
        <a:xfrm>
          <a:off x="0" y="1702630"/>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pt-BR" sz="3400" kern="1200">
              <a:solidFill>
                <a:schemeClr val="accent1"/>
              </a:solidFill>
            </a:rPr>
            <a:t>I - relatório de perfil; e </a:t>
          </a:r>
          <a:endParaRPr lang="en-US" sz="3400" kern="1200">
            <a:solidFill>
              <a:schemeClr val="accent1"/>
            </a:solidFill>
          </a:endParaRPr>
        </a:p>
      </dsp:txBody>
      <dsp:txXfrm>
        <a:off x="0" y="1702630"/>
        <a:ext cx="6492875" cy="1700138"/>
      </dsp:txXfrm>
    </dsp:sp>
    <dsp:sp modelId="{BA98B1F7-2B0C-024B-8DEC-975DA68DF749}">
      <dsp:nvSpPr>
        <dsp:cNvPr id="0" name=""/>
        <dsp:cNvSpPr/>
      </dsp:nvSpPr>
      <dsp:spPr>
        <a:xfrm>
          <a:off x="0" y="3402769"/>
          <a:ext cx="6492875"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478FB433-1590-814B-BA0C-CC3710189DE7}">
      <dsp:nvSpPr>
        <dsp:cNvPr id="0" name=""/>
        <dsp:cNvSpPr/>
      </dsp:nvSpPr>
      <dsp:spPr>
        <a:xfrm>
          <a:off x="0" y="3402769"/>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pt-BR" sz="3400" kern="1200">
              <a:solidFill>
                <a:schemeClr val="accent1"/>
              </a:solidFill>
            </a:rPr>
            <a:t>II - relatório de conformidade do programa. </a:t>
          </a:r>
          <a:endParaRPr lang="en-US" sz="3400" kern="1200">
            <a:solidFill>
              <a:schemeClr val="accent1"/>
            </a:solidFill>
          </a:endParaRPr>
        </a:p>
      </dsp:txBody>
      <dsp:txXfrm>
        <a:off x="0" y="3402769"/>
        <a:ext cx="6492875" cy="170013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F9FE35-818F-2542-9208-FEB1DC10A33D}">
      <dsp:nvSpPr>
        <dsp:cNvPr id="0" name=""/>
        <dsp:cNvSpPr/>
      </dsp:nvSpPr>
      <dsp:spPr>
        <a:xfrm>
          <a:off x="0" y="0"/>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0CB2C784-8DC6-4641-A49C-16468E3A2DEF}">
      <dsp:nvSpPr>
        <dsp:cNvPr id="0" name=""/>
        <dsp:cNvSpPr/>
      </dsp:nvSpPr>
      <dsp:spPr>
        <a:xfrm>
          <a:off x="0" y="0"/>
          <a:ext cx="10515600" cy="41544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marL="0" lvl="0" indent="0" algn="ctr" defTabSz="2889250">
            <a:lnSpc>
              <a:spcPct val="90000"/>
            </a:lnSpc>
            <a:spcBef>
              <a:spcPct val="0"/>
            </a:spcBef>
            <a:spcAft>
              <a:spcPct val="35000"/>
            </a:spcAft>
            <a:buNone/>
          </a:pPr>
          <a:r>
            <a:rPr lang="pt-BR" sz="6500" kern="1200" dirty="0"/>
            <a:t>PORTARIA 2278 CGU/AGU 2016</a:t>
          </a:r>
          <a:endParaRPr lang="en-US" sz="6500" kern="1200" dirty="0"/>
        </a:p>
      </dsp:txBody>
      <dsp:txXfrm>
        <a:off x="0" y="0"/>
        <a:ext cx="10515600" cy="41544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340753-BF6E-42DF-BF5F-9BB883B2FE49}">
      <dsp:nvSpPr>
        <dsp:cNvPr id="0" name=""/>
        <dsp:cNvSpPr/>
      </dsp:nvSpPr>
      <dsp:spPr>
        <a:xfrm>
          <a:off x="-5382149" y="-824176"/>
          <a:ext cx="6408682" cy="6408682"/>
        </a:xfrm>
        <a:prstGeom prst="blockArc">
          <a:avLst>
            <a:gd name="adj1" fmla="val 18900000"/>
            <a:gd name="adj2" fmla="val 2700000"/>
            <a:gd name="adj3" fmla="val 359"/>
          </a:avLst>
        </a:prstGeom>
        <a:noFill/>
        <a:ln w="25400" cap="flat" cmpd="sng" algn="ctr">
          <a:solidFill>
            <a:srgbClr val="1F497D">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02157F34-BF2E-4545-A48F-9B4270431163}">
      <dsp:nvSpPr>
        <dsp:cNvPr id="0" name=""/>
        <dsp:cNvSpPr/>
      </dsp:nvSpPr>
      <dsp:spPr>
        <a:xfrm>
          <a:off x="537425" y="365974"/>
          <a:ext cx="6558892" cy="732329"/>
        </a:xfrm>
        <a:prstGeom prst="rect">
          <a:avLst/>
        </a:prstGeom>
        <a:gradFill rotWithShape="0">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81286" tIns="76200" rIns="76200" bIns="76200" numCol="1" spcCol="1270" anchor="ctr" anchorCtr="0">
          <a:noAutofit/>
        </a:bodyPr>
        <a:lstStyle/>
        <a:p>
          <a:pPr marL="0" lvl="0" indent="0" algn="l" defTabSz="1333500">
            <a:lnSpc>
              <a:spcPct val="90000"/>
            </a:lnSpc>
            <a:spcBef>
              <a:spcPct val="0"/>
            </a:spcBef>
            <a:spcAft>
              <a:spcPct val="35000"/>
            </a:spcAft>
            <a:buNone/>
          </a:pPr>
          <a:r>
            <a:rPr lang="pt-BR" sz="3000" b="1" kern="1200" dirty="0">
              <a:solidFill>
                <a:sysClr val="window" lastClr="FFFFFF"/>
              </a:solidFill>
              <a:latin typeface="Calibri"/>
              <a:ea typeface="+mn-ea"/>
              <a:cs typeface="Arial"/>
            </a:rPr>
            <a:t>Procedimento Administrativo</a:t>
          </a:r>
        </a:p>
      </dsp:txBody>
      <dsp:txXfrm>
        <a:off x="537425" y="365974"/>
        <a:ext cx="6558892" cy="732329"/>
      </dsp:txXfrm>
    </dsp:sp>
    <dsp:sp modelId="{6A8BE0FA-D9BA-4891-9A97-DC5421BFACA8}">
      <dsp:nvSpPr>
        <dsp:cNvPr id="0" name=""/>
        <dsp:cNvSpPr/>
      </dsp:nvSpPr>
      <dsp:spPr>
        <a:xfrm>
          <a:off x="79719" y="274432"/>
          <a:ext cx="915411" cy="915411"/>
        </a:xfrm>
        <a:prstGeom prst="ellipse">
          <a:avLst/>
        </a:prstGeom>
        <a:solidFill>
          <a:srgbClr val="EEECE1">
            <a:hueOff val="0"/>
            <a:satOff val="0"/>
            <a:lumOff val="0"/>
            <a:alphaOff val="0"/>
          </a:srgbClr>
        </a:solidFill>
        <a:ln w="9525" cap="flat" cmpd="sng" algn="ctr">
          <a:solidFill>
            <a:srgbClr val="1F497D">
              <a:hueOff val="0"/>
              <a:satOff val="0"/>
              <a:lumOff val="0"/>
              <a:alphaOff val="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1606FCEE-A09B-4796-80E9-95A02AE91DEA}">
      <dsp:nvSpPr>
        <dsp:cNvPr id="0" name=""/>
        <dsp:cNvSpPr/>
      </dsp:nvSpPr>
      <dsp:spPr>
        <a:xfrm>
          <a:off x="957286" y="1464658"/>
          <a:ext cx="6139031" cy="732329"/>
        </a:xfrm>
        <a:prstGeom prst="rect">
          <a:avLst/>
        </a:prstGeom>
        <a:gradFill rotWithShape="0">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81286" tIns="76200" rIns="76200" bIns="76200" numCol="1" spcCol="1270" anchor="ctr" anchorCtr="0">
          <a:noAutofit/>
        </a:bodyPr>
        <a:lstStyle/>
        <a:p>
          <a:pPr marL="0" lvl="0" indent="0" algn="l" defTabSz="1333500">
            <a:lnSpc>
              <a:spcPct val="90000"/>
            </a:lnSpc>
            <a:spcBef>
              <a:spcPct val="0"/>
            </a:spcBef>
            <a:spcAft>
              <a:spcPct val="35000"/>
            </a:spcAft>
            <a:buNone/>
          </a:pPr>
          <a:r>
            <a:rPr lang="pt-BR" sz="3000" b="1" kern="1200" dirty="0">
              <a:solidFill>
                <a:sysClr val="window" lastClr="FFFFFF"/>
              </a:solidFill>
              <a:latin typeface="Calibri"/>
              <a:ea typeface="+mn-ea"/>
              <a:cs typeface="Arial"/>
            </a:rPr>
            <a:t>Variedade de Sanções</a:t>
          </a:r>
        </a:p>
      </dsp:txBody>
      <dsp:txXfrm>
        <a:off x="957286" y="1464658"/>
        <a:ext cx="6139031" cy="732329"/>
      </dsp:txXfrm>
    </dsp:sp>
    <dsp:sp modelId="{A87C3D84-6099-4CA2-B5AC-8EC8B58EFB09}">
      <dsp:nvSpPr>
        <dsp:cNvPr id="0" name=""/>
        <dsp:cNvSpPr/>
      </dsp:nvSpPr>
      <dsp:spPr>
        <a:xfrm>
          <a:off x="499580" y="1373116"/>
          <a:ext cx="915411" cy="915411"/>
        </a:xfrm>
        <a:prstGeom prst="ellipse">
          <a:avLst/>
        </a:prstGeom>
        <a:solidFill>
          <a:srgbClr val="EEECE1">
            <a:hueOff val="0"/>
            <a:satOff val="0"/>
            <a:lumOff val="0"/>
            <a:alphaOff val="0"/>
          </a:srgbClr>
        </a:solidFill>
        <a:ln w="9525" cap="flat" cmpd="sng" algn="ctr">
          <a:solidFill>
            <a:srgbClr val="1F497D">
              <a:hueOff val="0"/>
              <a:satOff val="0"/>
              <a:lumOff val="0"/>
              <a:alphaOff val="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774FB993-C972-4CDB-A4A6-A9DE93269593}">
      <dsp:nvSpPr>
        <dsp:cNvPr id="0" name=""/>
        <dsp:cNvSpPr/>
      </dsp:nvSpPr>
      <dsp:spPr>
        <a:xfrm>
          <a:off x="957286" y="2563341"/>
          <a:ext cx="6139031" cy="732329"/>
        </a:xfrm>
        <a:prstGeom prst="rect">
          <a:avLst/>
        </a:prstGeom>
        <a:gradFill rotWithShape="0">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81286" tIns="76200" rIns="76200" bIns="76200" numCol="1" spcCol="1270" anchor="ctr" anchorCtr="0">
          <a:noAutofit/>
        </a:bodyPr>
        <a:lstStyle/>
        <a:p>
          <a:pPr marL="0" lvl="0" indent="0" algn="l" defTabSz="1333500">
            <a:lnSpc>
              <a:spcPct val="90000"/>
            </a:lnSpc>
            <a:spcBef>
              <a:spcPct val="0"/>
            </a:spcBef>
            <a:spcAft>
              <a:spcPct val="35000"/>
            </a:spcAft>
            <a:buNone/>
          </a:pPr>
          <a:r>
            <a:rPr lang="pt-BR" sz="3000" b="1" kern="1200" dirty="0">
              <a:solidFill>
                <a:sysClr val="window" lastClr="FFFFFF"/>
              </a:solidFill>
              <a:latin typeface="Calibri"/>
              <a:ea typeface="+mn-ea"/>
              <a:cs typeface="Arial"/>
            </a:rPr>
            <a:t>Tipificação dos Atos Ilícitos</a:t>
          </a:r>
        </a:p>
      </dsp:txBody>
      <dsp:txXfrm>
        <a:off x="957286" y="2563341"/>
        <a:ext cx="6139031" cy="732329"/>
      </dsp:txXfrm>
    </dsp:sp>
    <dsp:sp modelId="{821B371B-7FB8-476B-8B92-5BA5E71D871F}">
      <dsp:nvSpPr>
        <dsp:cNvPr id="0" name=""/>
        <dsp:cNvSpPr/>
      </dsp:nvSpPr>
      <dsp:spPr>
        <a:xfrm>
          <a:off x="499580" y="2471800"/>
          <a:ext cx="915411" cy="915411"/>
        </a:xfrm>
        <a:prstGeom prst="ellipse">
          <a:avLst/>
        </a:prstGeom>
        <a:solidFill>
          <a:srgbClr val="EEECE1">
            <a:hueOff val="0"/>
            <a:satOff val="0"/>
            <a:lumOff val="0"/>
            <a:alphaOff val="0"/>
          </a:srgbClr>
        </a:solidFill>
        <a:ln w="9525" cap="flat" cmpd="sng" algn="ctr">
          <a:solidFill>
            <a:srgbClr val="1F497D">
              <a:hueOff val="0"/>
              <a:satOff val="0"/>
              <a:lumOff val="0"/>
              <a:alphaOff val="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5999A578-C04C-4FA9-AD5C-AAB9978212C8}">
      <dsp:nvSpPr>
        <dsp:cNvPr id="0" name=""/>
        <dsp:cNvSpPr/>
      </dsp:nvSpPr>
      <dsp:spPr>
        <a:xfrm>
          <a:off x="537425" y="3662025"/>
          <a:ext cx="6558892" cy="732329"/>
        </a:xfrm>
        <a:prstGeom prst="rect">
          <a:avLst/>
        </a:prstGeom>
        <a:gradFill rotWithShape="0">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81286" tIns="76200" rIns="76200" bIns="76200" numCol="1" spcCol="1270" anchor="ctr" anchorCtr="0">
          <a:noAutofit/>
        </a:bodyPr>
        <a:lstStyle/>
        <a:p>
          <a:pPr marL="0" lvl="0" indent="0" algn="l" defTabSz="1333500">
            <a:lnSpc>
              <a:spcPct val="90000"/>
            </a:lnSpc>
            <a:spcBef>
              <a:spcPct val="0"/>
            </a:spcBef>
            <a:spcAft>
              <a:spcPct val="35000"/>
            </a:spcAft>
            <a:buNone/>
          </a:pPr>
          <a:r>
            <a:rPr lang="pt-BR" sz="3000" b="1" kern="1200" dirty="0">
              <a:solidFill>
                <a:sysClr val="window" lastClr="FFFFFF"/>
              </a:solidFill>
              <a:latin typeface="Calibri"/>
              <a:ea typeface="+mn-ea"/>
              <a:cs typeface="Arial"/>
            </a:rPr>
            <a:t>Critérios de Dosimetria</a:t>
          </a:r>
        </a:p>
      </dsp:txBody>
      <dsp:txXfrm>
        <a:off x="537425" y="3662025"/>
        <a:ext cx="6558892" cy="732329"/>
      </dsp:txXfrm>
    </dsp:sp>
    <dsp:sp modelId="{335CF424-A670-4355-8FF1-3DD5DC68D00B}">
      <dsp:nvSpPr>
        <dsp:cNvPr id="0" name=""/>
        <dsp:cNvSpPr/>
      </dsp:nvSpPr>
      <dsp:spPr>
        <a:xfrm>
          <a:off x="79719" y="3570484"/>
          <a:ext cx="915411" cy="915411"/>
        </a:xfrm>
        <a:prstGeom prst="ellipse">
          <a:avLst/>
        </a:prstGeom>
        <a:solidFill>
          <a:srgbClr val="EEECE1">
            <a:hueOff val="0"/>
            <a:satOff val="0"/>
            <a:lumOff val="0"/>
            <a:alphaOff val="0"/>
          </a:srgbClr>
        </a:solidFill>
        <a:ln w="9525" cap="flat" cmpd="sng" algn="ctr">
          <a:solidFill>
            <a:srgbClr val="1F497D">
              <a:hueOff val="0"/>
              <a:satOff val="0"/>
              <a:lumOff val="0"/>
              <a:alphaOff val="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C8DF6B-14F8-4E9D-861F-0E6067B82E9D}">
      <dsp:nvSpPr>
        <dsp:cNvPr id="0" name=""/>
        <dsp:cNvSpPr/>
      </dsp:nvSpPr>
      <dsp:spPr>
        <a:xfrm rot="5400000">
          <a:off x="-392003" y="560739"/>
          <a:ext cx="2613355" cy="1829349"/>
        </a:xfrm>
        <a:prstGeom prst="chevron">
          <a:avLst/>
        </a:prstGeom>
        <a:gradFill rotWithShape="0">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w="9525" cap="flat" cmpd="sng" algn="ctr">
          <a:solidFill>
            <a:srgbClr val="1F497D">
              <a:hueOff val="0"/>
              <a:satOff val="0"/>
              <a:lumOff val="0"/>
              <a:alphaOff val="0"/>
            </a:srgbClr>
          </a:solidFill>
          <a:prstDash val="solid"/>
          <a:miter lim="800000"/>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2000250">
            <a:lnSpc>
              <a:spcPct val="90000"/>
            </a:lnSpc>
            <a:spcBef>
              <a:spcPct val="0"/>
            </a:spcBef>
            <a:spcAft>
              <a:spcPct val="35000"/>
            </a:spcAft>
            <a:buNone/>
          </a:pPr>
          <a:r>
            <a:rPr lang="pt-BR" sz="4500" b="1" kern="1200" dirty="0">
              <a:solidFill>
                <a:sysClr val="window" lastClr="FFFFFF"/>
              </a:solidFill>
              <a:latin typeface="Calibri"/>
              <a:ea typeface="+mn-ea"/>
              <a:cs typeface="+mn-cs"/>
            </a:rPr>
            <a:t>ANTES</a:t>
          </a:r>
        </a:p>
      </dsp:txBody>
      <dsp:txXfrm rot="-5400000">
        <a:off x="1" y="1083411"/>
        <a:ext cx="1829349" cy="784006"/>
      </dsp:txXfrm>
    </dsp:sp>
    <dsp:sp modelId="{688E0F66-84BE-479F-826F-358085365069}">
      <dsp:nvSpPr>
        <dsp:cNvPr id="0" name=""/>
        <dsp:cNvSpPr/>
      </dsp:nvSpPr>
      <dsp:spPr>
        <a:xfrm rot="5400000">
          <a:off x="3913178" y="-1894394"/>
          <a:ext cx="1989682" cy="6157341"/>
        </a:xfrm>
        <a:prstGeom prst="round2SameRect">
          <a:avLst/>
        </a:prstGeom>
        <a:solidFill>
          <a:srgbClr val="EEECE1">
            <a:alpha val="90000"/>
            <a:hueOff val="0"/>
            <a:satOff val="0"/>
            <a:lumOff val="0"/>
            <a:alphaOff val="0"/>
          </a:srgbClr>
        </a:solidFill>
        <a:ln w="9525" cap="flat" cmpd="sng" algn="ctr">
          <a:solidFill>
            <a:srgbClr val="1F497D">
              <a:hueOff val="0"/>
              <a:satOff val="0"/>
              <a:lumOff val="0"/>
              <a:alphaOff val="0"/>
            </a:srgbClr>
          </a:solidFill>
          <a:prstDash val="solid"/>
          <a:miter lim="800000"/>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pt-BR" sz="2300" b="1" kern="1200" dirty="0">
              <a:solidFill>
                <a:srgbClr val="002060"/>
              </a:solidFill>
              <a:latin typeface="Calibri"/>
              <a:ea typeface="+mn-ea"/>
              <a:cs typeface="+mn-cs"/>
            </a:rPr>
            <a:t>Lacuna legislativa quanto a pessoas jurídicas.</a:t>
          </a:r>
        </a:p>
        <a:p>
          <a:pPr marL="228600" lvl="1" indent="-228600" algn="l" defTabSz="1022350">
            <a:lnSpc>
              <a:spcPct val="90000"/>
            </a:lnSpc>
            <a:spcBef>
              <a:spcPct val="0"/>
            </a:spcBef>
            <a:spcAft>
              <a:spcPct val="15000"/>
            </a:spcAft>
            <a:buChar char="•"/>
          </a:pPr>
          <a:r>
            <a:rPr lang="pt-BR" sz="2300" b="1" kern="1200" dirty="0">
              <a:solidFill>
                <a:srgbClr val="002060"/>
              </a:solidFill>
              <a:latin typeface="Calibri"/>
              <a:ea typeface="+mn-ea"/>
              <a:cs typeface="+mn-cs"/>
            </a:rPr>
            <a:t>Foco na responsabilização de pessoas físicas.</a:t>
          </a:r>
        </a:p>
        <a:p>
          <a:pPr marL="228600" lvl="1" indent="-228600" algn="l" defTabSz="1022350">
            <a:lnSpc>
              <a:spcPct val="90000"/>
            </a:lnSpc>
            <a:spcBef>
              <a:spcPct val="0"/>
            </a:spcBef>
            <a:spcAft>
              <a:spcPct val="15000"/>
            </a:spcAft>
            <a:buChar char="•"/>
          </a:pPr>
          <a:r>
            <a:rPr lang="pt-BR" sz="2300" b="1" kern="1200" dirty="0">
              <a:solidFill>
                <a:srgbClr val="002060"/>
              </a:solidFill>
              <a:latin typeface="Calibri"/>
              <a:ea typeface="+mn-ea"/>
              <a:cs typeface="+mn-cs"/>
            </a:rPr>
            <a:t>Responsabilidade subjetiva.</a:t>
          </a:r>
        </a:p>
        <a:p>
          <a:pPr marL="228600" lvl="1" indent="-228600" algn="l" defTabSz="1022350">
            <a:lnSpc>
              <a:spcPct val="90000"/>
            </a:lnSpc>
            <a:spcBef>
              <a:spcPct val="0"/>
            </a:spcBef>
            <a:spcAft>
              <a:spcPct val="15000"/>
            </a:spcAft>
            <a:buChar char="•"/>
          </a:pPr>
          <a:r>
            <a:rPr lang="pt-BR" sz="2300" b="1" kern="1200" dirty="0">
              <a:solidFill>
                <a:srgbClr val="002060"/>
              </a:solidFill>
              <a:latin typeface="Calibri"/>
              <a:ea typeface="+mn-ea"/>
              <a:cs typeface="+mn-cs"/>
            </a:rPr>
            <a:t>Territorialidade.</a:t>
          </a:r>
        </a:p>
      </dsp:txBody>
      <dsp:txXfrm rot="-5400000">
        <a:off x="1829349" y="286563"/>
        <a:ext cx="6060213" cy="1795426"/>
      </dsp:txXfrm>
    </dsp:sp>
    <dsp:sp modelId="{8C7630E9-400F-4DC3-BE05-DCD755A71F62}">
      <dsp:nvSpPr>
        <dsp:cNvPr id="0" name=""/>
        <dsp:cNvSpPr/>
      </dsp:nvSpPr>
      <dsp:spPr>
        <a:xfrm rot="5400000">
          <a:off x="-392003" y="3188864"/>
          <a:ext cx="2613355" cy="1829349"/>
        </a:xfrm>
        <a:prstGeom prst="chevron">
          <a:avLst/>
        </a:prstGeom>
        <a:gradFill rotWithShape="0">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w="9525" cap="flat" cmpd="sng" algn="ctr">
          <a:solidFill>
            <a:srgbClr val="1F497D">
              <a:hueOff val="0"/>
              <a:satOff val="0"/>
              <a:lumOff val="0"/>
              <a:alphaOff val="0"/>
            </a:srgbClr>
          </a:solidFill>
          <a:prstDash val="solid"/>
          <a:miter lim="800000"/>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2000250">
            <a:lnSpc>
              <a:spcPct val="90000"/>
            </a:lnSpc>
            <a:spcBef>
              <a:spcPct val="0"/>
            </a:spcBef>
            <a:spcAft>
              <a:spcPct val="35000"/>
            </a:spcAft>
            <a:buNone/>
          </a:pPr>
          <a:r>
            <a:rPr lang="pt-BR" sz="4500" b="1" kern="1200" dirty="0">
              <a:solidFill>
                <a:sysClr val="window" lastClr="FFFFFF"/>
              </a:solidFill>
              <a:latin typeface="Calibri"/>
              <a:ea typeface="+mn-ea"/>
              <a:cs typeface="+mn-cs"/>
            </a:rPr>
            <a:t>DEPOIS</a:t>
          </a:r>
        </a:p>
      </dsp:txBody>
      <dsp:txXfrm rot="-5400000">
        <a:off x="1" y="3711536"/>
        <a:ext cx="1829349" cy="784006"/>
      </dsp:txXfrm>
    </dsp:sp>
    <dsp:sp modelId="{B3F08FC1-F8B2-4888-9280-2AE24B211880}">
      <dsp:nvSpPr>
        <dsp:cNvPr id="0" name=""/>
        <dsp:cNvSpPr/>
      </dsp:nvSpPr>
      <dsp:spPr>
        <a:xfrm rot="5400000">
          <a:off x="3786261" y="888309"/>
          <a:ext cx="2243516" cy="6157341"/>
        </a:xfrm>
        <a:prstGeom prst="round2SameRect">
          <a:avLst/>
        </a:prstGeom>
        <a:solidFill>
          <a:srgbClr val="EEECE1">
            <a:alpha val="90000"/>
            <a:hueOff val="0"/>
            <a:satOff val="0"/>
            <a:lumOff val="0"/>
            <a:alphaOff val="0"/>
          </a:srgbClr>
        </a:solidFill>
        <a:ln w="9525" cap="flat" cmpd="sng" algn="ctr">
          <a:solidFill>
            <a:srgbClr val="1F497D">
              <a:hueOff val="0"/>
              <a:satOff val="0"/>
              <a:lumOff val="0"/>
              <a:alphaOff val="0"/>
            </a:srgbClr>
          </a:solidFill>
          <a:prstDash val="solid"/>
          <a:miter lim="800000"/>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pt-BR" sz="2300" b="1" kern="1200" dirty="0">
              <a:solidFill>
                <a:srgbClr val="002060"/>
              </a:solidFill>
              <a:latin typeface="Calibri"/>
              <a:ea typeface="+mn-ea"/>
              <a:cs typeface="+mn-cs"/>
            </a:rPr>
            <a:t>Integração do sistema de responsabilização.</a:t>
          </a:r>
        </a:p>
        <a:p>
          <a:pPr marL="228600" lvl="1" indent="-228600" algn="l" defTabSz="1022350">
            <a:lnSpc>
              <a:spcPct val="90000"/>
            </a:lnSpc>
            <a:spcBef>
              <a:spcPct val="0"/>
            </a:spcBef>
            <a:spcAft>
              <a:spcPct val="15000"/>
            </a:spcAft>
            <a:buChar char="•"/>
          </a:pPr>
          <a:r>
            <a:rPr lang="pt-BR" sz="2300" b="1" kern="1200" dirty="0">
              <a:solidFill>
                <a:srgbClr val="002060"/>
              </a:solidFill>
              <a:latin typeface="Calibri"/>
              <a:ea typeface="+mn-ea"/>
              <a:cs typeface="+mn-cs"/>
            </a:rPr>
            <a:t>Foco na responsabilização de pessoas jurídicas.</a:t>
          </a:r>
        </a:p>
        <a:p>
          <a:pPr marL="228600" lvl="1" indent="-228600" algn="l" defTabSz="1022350">
            <a:lnSpc>
              <a:spcPct val="90000"/>
            </a:lnSpc>
            <a:spcBef>
              <a:spcPct val="0"/>
            </a:spcBef>
            <a:spcAft>
              <a:spcPct val="15000"/>
            </a:spcAft>
            <a:buChar char="•"/>
          </a:pPr>
          <a:r>
            <a:rPr lang="pt-BR" sz="2300" b="1" kern="1200" dirty="0">
              <a:solidFill>
                <a:srgbClr val="002060"/>
              </a:solidFill>
              <a:latin typeface="Calibri"/>
              <a:ea typeface="+mn-ea"/>
              <a:cs typeface="+mn-cs"/>
            </a:rPr>
            <a:t>Responsabilidade objetiva.</a:t>
          </a:r>
        </a:p>
        <a:p>
          <a:pPr marL="228600" lvl="1" indent="-228600" algn="l" defTabSz="1022350">
            <a:lnSpc>
              <a:spcPct val="90000"/>
            </a:lnSpc>
            <a:spcBef>
              <a:spcPct val="0"/>
            </a:spcBef>
            <a:spcAft>
              <a:spcPct val="15000"/>
            </a:spcAft>
            <a:buChar char="•"/>
          </a:pPr>
          <a:r>
            <a:rPr lang="pt-BR" sz="2300" b="1" kern="1200" dirty="0">
              <a:solidFill>
                <a:srgbClr val="002060"/>
              </a:solidFill>
              <a:latin typeface="Calibri"/>
              <a:ea typeface="+mn-ea"/>
              <a:cs typeface="+mn-cs"/>
            </a:rPr>
            <a:t>Extraterritorialidade.</a:t>
          </a:r>
        </a:p>
      </dsp:txBody>
      <dsp:txXfrm rot="-5400000">
        <a:off x="1829349" y="2954741"/>
        <a:ext cx="6047822" cy="20244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31A3B1-7E7E-4635-A5A4-9BCE9CA41494}">
      <dsp:nvSpPr>
        <dsp:cNvPr id="0" name=""/>
        <dsp:cNvSpPr/>
      </dsp:nvSpPr>
      <dsp:spPr>
        <a:xfrm>
          <a:off x="937" y="336140"/>
          <a:ext cx="3643012" cy="604800"/>
        </a:xfrm>
        <a:prstGeom prst="rect">
          <a:avLst/>
        </a:prstGeom>
        <a:solidFill>
          <a:srgbClr val="4F81BD">
            <a:hueOff val="0"/>
            <a:satOff val="0"/>
            <a:lumOff val="0"/>
            <a:alphaOff val="0"/>
          </a:srgbClr>
        </a:solid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pt-BR" sz="2100" b="1" kern="1200" dirty="0">
              <a:solidFill>
                <a:sysClr val="window" lastClr="FFFFFF"/>
              </a:solidFill>
              <a:latin typeface="Calibri"/>
              <a:ea typeface="+mn-ea"/>
              <a:cs typeface="+mn-cs"/>
            </a:rPr>
            <a:t>ADMINISTRATIVAS</a:t>
          </a:r>
        </a:p>
      </dsp:txBody>
      <dsp:txXfrm>
        <a:off x="937" y="336140"/>
        <a:ext cx="3643012" cy="604800"/>
      </dsp:txXfrm>
    </dsp:sp>
    <dsp:sp modelId="{A11DB748-CE2E-421E-9502-0CCDA5EF8CF8}">
      <dsp:nvSpPr>
        <dsp:cNvPr id="0" name=""/>
        <dsp:cNvSpPr/>
      </dsp:nvSpPr>
      <dsp:spPr>
        <a:xfrm>
          <a:off x="937" y="766109"/>
          <a:ext cx="3643012" cy="3118913"/>
        </a:xfrm>
        <a:prstGeom prst="rect">
          <a:avLst/>
        </a:prstGeom>
        <a:solidFill>
          <a:srgbClr val="4F81BD">
            <a:alpha val="90000"/>
            <a:tint val="40000"/>
            <a:hueOff val="0"/>
            <a:satOff val="0"/>
            <a:lumOff val="0"/>
            <a:alphaOff val="0"/>
          </a:srgbClr>
        </a:solid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pt-BR" sz="2100" b="1" kern="1200" dirty="0">
              <a:solidFill>
                <a:srgbClr val="17375E"/>
              </a:solidFill>
              <a:latin typeface="Calibri"/>
              <a:ea typeface="+mn-ea"/>
              <a:cs typeface="+mn-cs"/>
            </a:rPr>
            <a:t>Multa.</a:t>
          </a:r>
        </a:p>
        <a:p>
          <a:pPr marL="228600" lvl="1" indent="-228600" algn="l" defTabSz="933450">
            <a:lnSpc>
              <a:spcPct val="90000"/>
            </a:lnSpc>
            <a:spcBef>
              <a:spcPct val="0"/>
            </a:spcBef>
            <a:spcAft>
              <a:spcPct val="15000"/>
            </a:spcAft>
            <a:buChar char="•"/>
          </a:pPr>
          <a:endParaRPr lang="pt-BR" sz="2100" b="1" kern="1200" dirty="0">
            <a:solidFill>
              <a:srgbClr val="17375E"/>
            </a:solidFill>
            <a:latin typeface="Calibri"/>
            <a:ea typeface="+mn-ea"/>
            <a:cs typeface="+mn-cs"/>
          </a:endParaRPr>
        </a:p>
        <a:p>
          <a:pPr marL="228600" lvl="1" indent="-228600" algn="l" defTabSz="933450">
            <a:lnSpc>
              <a:spcPct val="90000"/>
            </a:lnSpc>
            <a:spcBef>
              <a:spcPct val="0"/>
            </a:spcBef>
            <a:spcAft>
              <a:spcPct val="15000"/>
            </a:spcAft>
            <a:buChar char="•"/>
          </a:pPr>
          <a:r>
            <a:rPr lang="pt-BR" sz="2100" b="1" kern="1200" dirty="0">
              <a:solidFill>
                <a:srgbClr val="17375E"/>
              </a:solidFill>
              <a:latin typeface="Calibri"/>
              <a:ea typeface="+mn-ea"/>
              <a:cs typeface="+mn-cs"/>
            </a:rPr>
            <a:t>Publicação extraordinária da decisão administrativa sancionadora.</a:t>
          </a:r>
        </a:p>
      </dsp:txBody>
      <dsp:txXfrm>
        <a:off x="937" y="766109"/>
        <a:ext cx="3643012" cy="3118913"/>
      </dsp:txXfrm>
    </dsp:sp>
    <dsp:sp modelId="{CA5BCEDD-EA6A-491C-BFF8-9DB216C9282F}">
      <dsp:nvSpPr>
        <dsp:cNvPr id="0" name=""/>
        <dsp:cNvSpPr/>
      </dsp:nvSpPr>
      <dsp:spPr>
        <a:xfrm>
          <a:off x="4129648" y="336140"/>
          <a:ext cx="3643012" cy="604800"/>
        </a:xfrm>
        <a:prstGeom prst="rect">
          <a:avLst/>
        </a:prstGeom>
        <a:solidFill>
          <a:srgbClr val="4F81BD">
            <a:hueOff val="0"/>
            <a:satOff val="0"/>
            <a:lumOff val="0"/>
            <a:alphaOff val="0"/>
          </a:srgbClr>
        </a:solid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pt-BR" sz="2100" b="1" kern="1200" dirty="0">
              <a:solidFill>
                <a:sysClr val="window" lastClr="FFFFFF"/>
              </a:solidFill>
              <a:latin typeface="Calibri"/>
              <a:ea typeface="+mn-ea"/>
              <a:cs typeface="+mn-cs"/>
            </a:rPr>
            <a:t>JUDICIAIS</a:t>
          </a:r>
        </a:p>
      </dsp:txBody>
      <dsp:txXfrm>
        <a:off x="4129648" y="336140"/>
        <a:ext cx="3643012" cy="604800"/>
      </dsp:txXfrm>
    </dsp:sp>
    <dsp:sp modelId="{EA355A3F-6E75-4173-BA64-7900FB8A21BE}">
      <dsp:nvSpPr>
        <dsp:cNvPr id="0" name=""/>
        <dsp:cNvSpPr/>
      </dsp:nvSpPr>
      <dsp:spPr>
        <a:xfrm>
          <a:off x="4129648" y="766109"/>
          <a:ext cx="3643012" cy="3118913"/>
        </a:xfrm>
        <a:prstGeom prst="rect">
          <a:avLst/>
        </a:prstGeom>
        <a:solidFill>
          <a:srgbClr val="4F81BD">
            <a:alpha val="90000"/>
            <a:tint val="40000"/>
            <a:hueOff val="0"/>
            <a:satOff val="0"/>
            <a:lumOff val="0"/>
            <a:alphaOff val="0"/>
          </a:srgbClr>
        </a:solid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pt-BR" sz="2100" b="1" kern="1200" dirty="0">
              <a:solidFill>
                <a:srgbClr val="17375E"/>
              </a:solidFill>
              <a:latin typeface="Calibri"/>
              <a:ea typeface="+mn-ea"/>
              <a:cs typeface="+mn-cs"/>
            </a:rPr>
            <a:t>Perdimento de bens, direitos ou valores.</a:t>
          </a:r>
        </a:p>
        <a:p>
          <a:pPr marL="228600" lvl="1" indent="-228600" algn="l" defTabSz="933450">
            <a:lnSpc>
              <a:spcPct val="90000"/>
            </a:lnSpc>
            <a:spcBef>
              <a:spcPct val="0"/>
            </a:spcBef>
            <a:spcAft>
              <a:spcPct val="15000"/>
            </a:spcAft>
            <a:buChar char="•"/>
          </a:pPr>
          <a:r>
            <a:rPr lang="pt-BR" sz="2100" b="1" kern="1200" dirty="0">
              <a:solidFill>
                <a:srgbClr val="17375E"/>
              </a:solidFill>
              <a:latin typeface="Calibri"/>
              <a:ea typeface="+mn-ea"/>
              <a:cs typeface="+mn-cs"/>
            </a:rPr>
            <a:t>Suspensão ou interdição parcial de atividades.</a:t>
          </a:r>
        </a:p>
        <a:p>
          <a:pPr marL="228600" lvl="1" indent="-228600" algn="l" defTabSz="933450">
            <a:lnSpc>
              <a:spcPct val="90000"/>
            </a:lnSpc>
            <a:spcBef>
              <a:spcPct val="0"/>
            </a:spcBef>
            <a:spcAft>
              <a:spcPct val="15000"/>
            </a:spcAft>
            <a:buChar char="•"/>
          </a:pPr>
          <a:r>
            <a:rPr lang="pt-BR" sz="2100" b="1" kern="1200" dirty="0">
              <a:solidFill>
                <a:srgbClr val="17375E"/>
              </a:solidFill>
              <a:latin typeface="Calibri"/>
              <a:ea typeface="+mn-ea"/>
              <a:cs typeface="+mn-cs"/>
            </a:rPr>
            <a:t>Proibição de receber incentivos, subsídios, subvenções, doações ou empréstimos.</a:t>
          </a:r>
        </a:p>
        <a:p>
          <a:pPr marL="228600" lvl="1" indent="-228600" algn="l" defTabSz="933450">
            <a:lnSpc>
              <a:spcPct val="90000"/>
            </a:lnSpc>
            <a:spcBef>
              <a:spcPct val="0"/>
            </a:spcBef>
            <a:spcAft>
              <a:spcPct val="15000"/>
            </a:spcAft>
            <a:buChar char="•"/>
          </a:pPr>
          <a:r>
            <a:rPr lang="pt-BR" sz="2100" b="1" kern="1200" dirty="0">
              <a:solidFill>
                <a:srgbClr val="FF0000"/>
              </a:solidFill>
              <a:latin typeface="Calibri"/>
              <a:ea typeface="+mn-ea"/>
              <a:cs typeface="+mn-cs"/>
            </a:rPr>
            <a:t>Dissolução compulsória.</a:t>
          </a:r>
        </a:p>
      </dsp:txBody>
      <dsp:txXfrm>
        <a:off x="4129648" y="766109"/>
        <a:ext cx="3643012" cy="31189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48EAE3-560F-4A19-B43A-6276DCDD5AC1}">
      <dsp:nvSpPr>
        <dsp:cNvPr id="0" name=""/>
        <dsp:cNvSpPr/>
      </dsp:nvSpPr>
      <dsp:spPr>
        <a:xfrm>
          <a:off x="2699531" y="1807777"/>
          <a:ext cx="2745024" cy="2061402"/>
        </a:xfrm>
        <a:prstGeom prst="ellipse">
          <a:avLst/>
        </a:prstGeom>
        <a:gradFill rotWithShape="0">
          <a:gsLst>
            <a:gs pos="0">
              <a:srgbClr val="FF9999">
                <a:alpha val="49804"/>
              </a:srgbClr>
            </a:gs>
            <a:gs pos="48000">
              <a:srgbClr val="FF5050">
                <a:alpha val="49804"/>
              </a:srgbClr>
            </a:gs>
            <a:gs pos="100000">
              <a:srgbClr val="FF5050"/>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pt-BR" sz="2000" b="1" kern="1200" cap="none" spc="0" dirty="0">
              <a:ln w="18415" cmpd="sng">
                <a:prstDash val="solid"/>
              </a:ln>
              <a:solidFill>
                <a:srgbClr val="800000"/>
              </a:solidFill>
              <a:effectLst/>
            </a:rPr>
            <a:t>CRITÉRIOS</a:t>
          </a:r>
        </a:p>
        <a:p>
          <a:pPr marL="0" lvl="0" indent="0" algn="ctr" defTabSz="889000">
            <a:lnSpc>
              <a:spcPct val="90000"/>
            </a:lnSpc>
            <a:spcBef>
              <a:spcPct val="0"/>
            </a:spcBef>
            <a:spcAft>
              <a:spcPct val="35000"/>
            </a:spcAft>
            <a:buNone/>
          </a:pPr>
          <a:r>
            <a:rPr lang="pt-BR" sz="2000" b="1" kern="1200" cap="none" spc="0" dirty="0">
              <a:ln w="18415" cmpd="sng">
                <a:prstDash val="solid"/>
              </a:ln>
              <a:solidFill>
                <a:srgbClr val="800000"/>
              </a:solidFill>
              <a:effectLst/>
            </a:rPr>
            <a:t>DE</a:t>
          </a:r>
        </a:p>
        <a:p>
          <a:pPr marL="0" lvl="0" indent="0" algn="ctr" defTabSz="889000">
            <a:lnSpc>
              <a:spcPct val="100000"/>
            </a:lnSpc>
            <a:spcBef>
              <a:spcPct val="0"/>
            </a:spcBef>
            <a:spcAft>
              <a:spcPts val="0"/>
            </a:spcAft>
            <a:buNone/>
          </a:pPr>
          <a:r>
            <a:rPr lang="pt-BR" sz="2000" b="1" kern="1200" cap="none" spc="0" dirty="0">
              <a:ln w="18415" cmpd="sng">
                <a:prstDash val="solid"/>
              </a:ln>
              <a:solidFill>
                <a:srgbClr val="800000"/>
              </a:solidFill>
              <a:effectLst/>
            </a:rPr>
            <a:t>DOSIMETRIA</a:t>
          </a:r>
        </a:p>
        <a:p>
          <a:pPr marL="0" lvl="0" indent="0" algn="ctr" defTabSz="889000">
            <a:lnSpc>
              <a:spcPct val="100000"/>
            </a:lnSpc>
            <a:spcBef>
              <a:spcPct val="0"/>
            </a:spcBef>
            <a:spcAft>
              <a:spcPts val="0"/>
            </a:spcAft>
            <a:buNone/>
          </a:pPr>
          <a:r>
            <a:rPr lang="pt-BR" sz="1500" b="1" kern="1200" cap="none" spc="0" dirty="0">
              <a:ln w="18415" cmpd="sng">
                <a:prstDash val="solid"/>
              </a:ln>
              <a:solidFill>
                <a:srgbClr val="800000"/>
              </a:solidFill>
              <a:effectLst/>
            </a:rPr>
            <a:t>(Art. 7º da LAC)</a:t>
          </a:r>
          <a:endParaRPr lang="pt-BR" sz="1500" b="1" kern="1200" dirty="0">
            <a:solidFill>
              <a:srgbClr val="800000"/>
            </a:solidFill>
            <a:effectLst/>
          </a:endParaRPr>
        </a:p>
      </dsp:txBody>
      <dsp:txXfrm>
        <a:off x="3101530" y="2109662"/>
        <a:ext cx="1941026" cy="1457632"/>
      </dsp:txXfrm>
    </dsp:sp>
    <dsp:sp modelId="{FF6C0DA9-927E-4437-94C7-76711F0DEFA1}">
      <dsp:nvSpPr>
        <dsp:cNvPr id="0" name=""/>
        <dsp:cNvSpPr/>
      </dsp:nvSpPr>
      <dsp:spPr>
        <a:xfrm>
          <a:off x="2963430" y="236025"/>
          <a:ext cx="2073905" cy="1540224"/>
        </a:xfrm>
        <a:prstGeom prst="ellipse">
          <a:avLst/>
        </a:prstGeom>
        <a:gradFill rotWithShape="0">
          <a:gsLst>
            <a:gs pos="0">
              <a:srgbClr val="1F497D">
                <a:lumMod val="20000"/>
                <a:lumOff val="80000"/>
              </a:srgbClr>
            </a:gs>
            <a:gs pos="100000">
              <a:srgbClr val="99CCFF"/>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0" kern="1200" cap="none" spc="0" dirty="0">
              <a:ln w="18415" cmpd="sng">
                <a:prstDash val="solid"/>
              </a:ln>
              <a:solidFill>
                <a:srgbClr val="002060"/>
              </a:solidFill>
              <a:effectLst>
                <a:outerShdw blurRad="63500" dir="3600000" algn="tl" rotWithShape="0">
                  <a:srgbClr val="000000">
                    <a:alpha val="70000"/>
                  </a:srgbClr>
                </a:outerShdw>
              </a:effectLst>
            </a:rPr>
            <a:t>GRAVIDADE DA INFRAÇÃO</a:t>
          </a:r>
        </a:p>
      </dsp:txBody>
      <dsp:txXfrm>
        <a:off x="3267146" y="461586"/>
        <a:ext cx="1466473" cy="1089102"/>
      </dsp:txXfrm>
    </dsp:sp>
    <dsp:sp modelId="{3D86300C-355C-40B1-AF52-D9A3AD546444}">
      <dsp:nvSpPr>
        <dsp:cNvPr id="0" name=""/>
        <dsp:cNvSpPr/>
      </dsp:nvSpPr>
      <dsp:spPr>
        <a:xfrm>
          <a:off x="4970454" y="287818"/>
          <a:ext cx="2073905" cy="1540224"/>
        </a:xfrm>
        <a:prstGeom prst="ellipse">
          <a:avLst/>
        </a:prstGeom>
        <a:gradFill rotWithShape="0">
          <a:gsLst>
            <a:gs pos="0">
              <a:srgbClr val="1F497D">
                <a:lumMod val="20000"/>
                <a:lumOff val="80000"/>
              </a:srgbClr>
            </a:gs>
            <a:gs pos="100000">
              <a:srgbClr val="99CCFF"/>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0" kern="1200" cap="none" spc="0" dirty="0">
              <a:ln w="18415" cmpd="sng">
                <a:prstDash val="solid"/>
              </a:ln>
              <a:solidFill>
                <a:srgbClr val="002060"/>
              </a:solidFill>
              <a:effectLst>
                <a:outerShdw blurRad="63500" dir="3600000" algn="tl" rotWithShape="0">
                  <a:srgbClr val="000000">
                    <a:alpha val="70000"/>
                  </a:srgbClr>
                </a:outerShdw>
              </a:effectLst>
            </a:rPr>
            <a:t>VANTAGEM AUFERIDA OU PRETENDIDA</a:t>
          </a:r>
        </a:p>
      </dsp:txBody>
      <dsp:txXfrm>
        <a:off x="5274170" y="513379"/>
        <a:ext cx="1466473" cy="1089102"/>
      </dsp:txXfrm>
    </dsp:sp>
    <dsp:sp modelId="{D65D0498-83D2-4683-B843-0578C7E91C67}">
      <dsp:nvSpPr>
        <dsp:cNvPr id="0" name=""/>
        <dsp:cNvSpPr/>
      </dsp:nvSpPr>
      <dsp:spPr>
        <a:xfrm>
          <a:off x="5471367" y="1647043"/>
          <a:ext cx="2308822" cy="1540224"/>
        </a:xfrm>
        <a:prstGeom prst="ellipse">
          <a:avLst/>
        </a:prstGeom>
        <a:gradFill rotWithShape="0">
          <a:gsLst>
            <a:gs pos="0">
              <a:srgbClr val="1F497D">
                <a:lumMod val="20000"/>
                <a:lumOff val="80000"/>
              </a:srgbClr>
            </a:gs>
            <a:gs pos="100000">
              <a:srgbClr val="99CCFF"/>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0" kern="1200" cap="none" spc="0" dirty="0">
              <a:ln w="18415" cmpd="sng">
                <a:prstDash val="solid"/>
              </a:ln>
              <a:solidFill>
                <a:srgbClr val="002060"/>
              </a:solidFill>
              <a:effectLst>
                <a:outerShdw blurRad="63500" dir="3600000" algn="tl" rotWithShape="0">
                  <a:srgbClr val="000000">
                    <a:alpha val="70000"/>
                  </a:srgbClr>
                </a:outerShdw>
              </a:effectLst>
            </a:rPr>
            <a:t>CONSUMAÇÃO OU NÃO DA INFRAÇÃO</a:t>
          </a:r>
        </a:p>
      </dsp:txBody>
      <dsp:txXfrm>
        <a:off x="5809486" y="1872604"/>
        <a:ext cx="1632584" cy="1089102"/>
      </dsp:txXfrm>
    </dsp:sp>
    <dsp:sp modelId="{88207C0D-5FD6-48A6-A67B-F1A2CDF145C2}">
      <dsp:nvSpPr>
        <dsp:cNvPr id="0" name=""/>
        <dsp:cNvSpPr/>
      </dsp:nvSpPr>
      <dsp:spPr>
        <a:xfrm>
          <a:off x="5704455" y="3053164"/>
          <a:ext cx="2073905" cy="1540224"/>
        </a:xfrm>
        <a:prstGeom prst="ellipse">
          <a:avLst/>
        </a:prstGeom>
        <a:gradFill rotWithShape="0">
          <a:gsLst>
            <a:gs pos="0">
              <a:srgbClr val="1F497D">
                <a:lumMod val="20000"/>
                <a:lumOff val="80000"/>
              </a:srgbClr>
            </a:gs>
            <a:gs pos="100000">
              <a:srgbClr val="99CCFF"/>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0" kern="1200" cap="none" spc="0">
              <a:ln w="18415" cmpd="sng">
                <a:prstDash val="solid"/>
              </a:ln>
              <a:solidFill>
                <a:srgbClr val="002060"/>
              </a:solidFill>
              <a:effectLst>
                <a:outerShdw blurRad="63500" dir="3600000" algn="tl" rotWithShape="0">
                  <a:srgbClr val="000000">
                    <a:alpha val="70000"/>
                  </a:srgbClr>
                </a:outerShdw>
              </a:effectLst>
            </a:rPr>
            <a:t>GRAU OU PERIGO DE LESÃO</a:t>
          </a:r>
          <a:endParaRPr lang="pt-BR" sz="1800" b="0" kern="1200" cap="none" spc="0" dirty="0">
            <a:ln w="18415" cmpd="sng">
              <a:prstDash val="solid"/>
            </a:ln>
            <a:solidFill>
              <a:srgbClr val="002060"/>
            </a:solidFill>
            <a:effectLst>
              <a:outerShdw blurRad="63500" dir="3600000" algn="tl" rotWithShape="0">
                <a:srgbClr val="000000">
                  <a:alpha val="70000"/>
                </a:srgbClr>
              </a:outerShdw>
            </a:effectLst>
          </a:endParaRPr>
        </a:p>
      </dsp:txBody>
      <dsp:txXfrm>
        <a:off x="6008171" y="3278725"/>
        <a:ext cx="1466473" cy="1089102"/>
      </dsp:txXfrm>
    </dsp:sp>
    <dsp:sp modelId="{2507235B-87BB-4F63-BF04-122EA486F74C}">
      <dsp:nvSpPr>
        <dsp:cNvPr id="0" name=""/>
        <dsp:cNvSpPr/>
      </dsp:nvSpPr>
      <dsp:spPr>
        <a:xfrm>
          <a:off x="4177947" y="3843738"/>
          <a:ext cx="2073905" cy="1540224"/>
        </a:xfrm>
        <a:prstGeom prst="ellipse">
          <a:avLst/>
        </a:prstGeom>
        <a:gradFill rotWithShape="0">
          <a:gsLst>
            <a:gs pos="0">
              <a:srgbClr val="1F497D">
                <a:lumMod val="20000"/>
                <a:lumOff val="80000"/>
              </a:srgbClr>
            </a:gs>
            <a:gs pos="100000">
              <a:srgbClr val="99CCFF"/>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0" kern="1200" cap="none" spc="0" dirty="0">
              <a:ln w="18415" cmpd="sng">
                <a:prstDash val="solid"/>
              </a:ln>
              <a:solidFill>
                <a:srgbClr val="002060"/>
              </a:solidFill>
              <a:effectLst>
                <a:outerShdw blurRad="63500" dir="3600000" algn="tl" rotWithShape="0">
                  <a:srgbClr val="000000">
                    <a:alpha val="70000"/>
                  </a:srgbClr>
                </a:outerShdw>
              </a:effectLst>
            </a:rPr>
            <a:t>EFEITO NEGATIVO PRODUZIDO</a:t>
          </a:r>
        </a:p>
      </dsp:txBody>
      <dsp:txXfrm>
        <a:off x="4481663" y="4069299"/>
        <a:ext cx="1466473" cy="1089102"/>
      </dsp:txXfrm>
    </dsp:sp>
    <dsp:sp modelId="{3A34391A-FEC5-4E6E-8F75-35359B6A8FDC}">
      <dsp:nvSpPr>
        <dsp:cNvPr id="0" name=""/>
        <dsp:cNvSpPr/>
      </dsp:nvSpPr>
      <dsp:spPr>
        <a:xfrm>
          <a:off x="2288611" y="3843732"/>
          <a:ext cx="2073905" cy="1540224"/>
        </a:xfrm>
        <a:prstGeom prst="ellipse">
          <a:avLst/>
        </a:prstGeom>
        <a:gradFill rotWithShape="0">
          <a:gsLst>
            <a:gs pos="0">
              <a:srgbClr val="1F497D">
                <a:lumMod val="20000"/>
                <a:lumOff val="80000"/>
              </a:srgbClr>
            </a:gs>
            <a:gs pos="100000">
              <a:srgbClr val="99CCFF"/>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0" kern="1200" cap="none" spc="0" dirty="0">
              <a:ln w="18415" cmpd="sng">
                <a:prstDash val="solid"/>
              </a:ln>
              <a:solidFill>
                <a:srgbClr val="002060"/>
              </a:solidFill>
              <a:effectLst>
                <a:outerShdw blurRad="63500" dir="3600000" algn="tl" rotWithShape="0">
                  <a:srgbClr val="000000">
                    <a:alpha val="70000"/>
                  </a:srgbClr>
                </a:outerShdw>
              </a:effectLst>
            </a:rPr>
            <a:t>SITUAÇÃO ECONÔMICA DO INFRATOR</a:t>
          </a:r>
        </a:p>
      </dsp:txBody>
      <dsp:txXfrm>
        <a:off x="2592327" y="4069293"/>
        <a:ext cx="1466473" cy="1089102"/>
      </dsp:txXfrm>
    </dsp:sp>
    <dsp:sp modelId="{634629D5-2528-4C55-8C85-E474BCEB373F}">
      <dsp:nvSpPr>
        <dsp:cNvPr id="0" name=""/>
        <dsp:cNvSpPr/>
      </dsp:nvSpPr>
      <dsp:spPr>
        <a:xfrm>
          <a:off x="282518" y="3300920"/>
          <a:ext cx="2477291" cy="1540224"/>
        </a:xfrm>
        <a:prstGeom prst="ellipse">
          <a:avLst/>
        </a:prstGeom>
        <a:gradFill rotWithShape="0">
          <a:gsLst>
            <a:gs pos="0">
              <a:srgbClr val="1F497D">
                <a:lumMod val="20000"/>
                <a:lumOff val="80000"/>
              </a:srgbClr>
            </a:gs>
            <a:gs pos="100000">
              <a:srgbClr val="99CCFF"/>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0" kern="1200" cap="none" spc="0">
              <a:ln w="18415" cmpd="sng">
                <a:prstDash val="solid"/>
              </a:ln>
              <a:solidFill>
                <a:srgbClr val="002060"/>
              </a:solidFill>
              <a:effectLst>
                <a:outerShdw blurRad="63500" dir="3600000" algn="tl" rotWithShape="0">
                  <a:srgbClr val="000000">
                    <a:alpha val="70000"/>
                  </a:srgbClr>
                </a:outerShdw>
              </a:effectLst>
            </a:rPr>
            <a:t>COOPERAÇÃO COM A APURAÇÃO</a:t>
          </a:r>
          <a:endParaRPr lang="pt-BR" sz="1800" b="0" kern="1200" cap="none" spc="0" dirty="0">
            <a:ln w="18415" cmpd="sng">
              <a:prstDash val="solid"/>
            </a:ln>
            <a:solidFill>
              <a:srgbClr val="002060"/>
            </a:solidFill>
            <a:effectLst>
              <a:outerShdw blurRad="63500" dir="3600000" algn="tl" rotWithShape="0">
                <a:srgbClr val="000000">
                  <a:alpha val="70000"/>
                </a:srgbClr>
              </a:outerShdw>
            </a:effectLst>
          </a:endParaRPr>
        </a:p>
      </dsp:txBody>
      <dsp:txXfrm>
        <a:off x="645309" y="3526481"/>
        <a:ext cx="1751709" cy="1089102"/>
      </dsp:txXfrm>
    </dsp:sp>
    <dsp:sp modelId="{5DE719CC-9E85-4107-A835-5572E3EC8083}">
      <dsp:nvSpPr>
        <dsp:cNvPr id="0" name=""/>
        <dsp:cNvSpPr/>
      </dsp:nvSpPr>
      <dsp:spPr>
        <a:xfrm>
          <a:off x="290067" y="1820208"/>
          <a:ext cx="2322899" cy="1540224"/>
        </a:xfrm>
        <a:prstGeom prst="ellipse">
          <a:avLst/>
        </a:prstGeom>
        <a:solidFill>
          <a:srgbClr val="002060"/>
        </a:solidFill>
        <a:ln>
          <a:noFill/>
        </a:ln>
        <a:effectLst>
          <a:outerShdw blurRad="57150" dist="19050" dir="5400000" algn="ctr" rotWithShape="0">
            <a:srgbClr val="000000">
              <a:alpha val="63000"/>
            </a:srgbClr>
          </a:outerShdw>
        </a:effectLst>
      </dsp:spPr>
      <dsp:style>
        <a:lnRef idx="0">
          <a:schemeClr val="accent2"/>
        </a:lnRef>
        <a:fillRef idx="3">
          <a:schemeClr val="accent2"/>
        </a:fillRef>
        <a:effectRef idx="3">
          <a:schemeClr val="accent2"/>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1" kern="1200" cap="none" spc="0" dirty="0">
              <a:ln w="18415" cmpd="sng">
                <a:prstDash val="solid"/>
              </a:ln>
              <a:effectLst>
                <a:outerShdw blurRad="63500" dir="3600000" algn="tl" rotWithShape="0">
                  <a:srgbClr val="000000">
                    <a:alpha val="70000"/>
                  </a:srgbClr>
                </a:outerShdw>
              </a:effectLst>
            </a:rPr>
            <a:t>PROGRAMA DE INTEGRIDADE </a:t>
          </a:r>
          <a:r>
            <a:rPr lang="pt-BR" sz="1800" b="1" i="1" kern="1200" cap="none" spc="0" dirty="0">
              <a:ln w="18415" cmpd="sng">
                <a:prstDash val="solid"/>
              </a:ln>
              <a:effectLst>
                <a:outerShdw blurRad="63500" dir="3600000" algn="tl" rotWithShape="0">
                  <a:srgbClr val="000000">
                    <a:alpha val="70000"/>
                  </a:srgbClr>
                </a:outerShdw>
              </a:effectLst>
            </a:rPr>
            <a:t>(COMPLIANCE)</a:t>
          </a:r>
        </a:p>
      </dsp:txBody>
      <dsp:txXfrm>
        <a:off x="630248" y="2045769"/>
        <a:ext cx="1642537" cy="1089102"/>
      </dsp:txXfrm>
    </dsp:sp>
    <dsp:sp modelId="{3925C5BB-A50A-4CD1-AC90-C568116761C8}">
      <dsp:nvSpPr>
        <dsp:cNvPr id="0" name=""/>
        <dsp:cNvSpPr/>
      </dsp:nvSpPr>
      <dsp:spPr>
        <a:xfrm>
          <a:off x="946146" y="395200"/>
          <a:ext cx="2073905" cy="1540224"/>
        </a:xfrm>
        <a:prstGeom prst="ellipse">
          <a:avLst/>
        </a:prstGeom>
        <a:gradFill rotWithShape="0">
          <a:gsLst>
            <a:gs pos="0">
              <a:srgbClr val="1F497D">
                <a:lumMod val="20000"/>
                <a:lumOff val="80000"/>
              </a:srgbClr>
            </a:gs>
            <a:gs pos="100000">
              <a:srgbClr val="99CCFF"/>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0" kern="1200" cap="none" spc="0" dirty="0">
              <a:ln w="18415" cmpd="sng">
                <a:prstDash val="solid"/>
              </a:ln>
              <a:solidFill>
                <a:srgbClr val="002060"/>
              </a:solidFill>
              <a:effectLst>
                <a:outerShdw blurRad="63500" dir="3600000" algn="tl" rotWithShape="0">
                  <a:srgbClr val="000000">
                    <a:alpha val="70000"/>
                  </a:srgbClr>
                </a:outerShdw>
              </a:effectLst>
            </a:rPr>
            <a:t>VALOR DOS CONTRATOS MANTIDOS</a:t>
          </a:r>
        </a:p>
      </dsp:txBody>
      <dsp:txXfrm>
        <a:off x="1249862" y="620761"/>
        <a:ext cx="1466473" cy="10891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F19F7C-3CE3-4F52-BDA8-78DFB1988839}">
      <dsp:nvSpPr>
        <dsp:cNvPr id="0" name=""/>
        <dsp:cNvSpPr/>
      </dsp:nvSpPr>
      <dsp:spPr>
        <a:xfrm>
          <a:off x="240244" y="407225"/>
          <a:ext cx="2203358" cy="1629719"/>
        </a:xfrm>
        <a:prstGeom prst="roundRect">
          <a:avLst>
            <a:gd name="adj" fmla="val 10000"/>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ysClr val="window" lastClr="FFFFFF"/>
              </a:solidFill>
              <a:latin typeface="Calibri"/>
              <a:ea typeface="+mn-ea"/>
              <a:cs typeface="Times New Roman"/>
            </a:rPr>
            <a:t>INSTAURAÇÃO DO PROCESSO</a:t>
          </a:r>
        </a:p>
        <a:p>
          <a:pPr marL="0" lvl="0" indent="0" algn="ctr" defTabSz="622300">
            <a:lnSpc>
              <a:spcPct val="90000"/>
            </a:lnSpc>
            <a:spcBef>
              <a:spcPct val="0"/>
            </a:spcBef>
            <a:spcAft>
              <a:spcPct val="35000"/>
            </a:spcAft>
            <a:buNone/>
          </a:pPr>
          <a:r>
            <a:rPr lang="pt-BR" sz="1400" b="0" kern="1200" dirty="0">
              <a:solidFill>
                <a:sysClr val="window" lastClr="FFFFFF"/>
              </a:solidFill>
              <a:latin typeface="Calibri"/>
              <a:ea typeface="+mn-ea"/>
              <a:cs typeface="Times New Roman"/>
            </a:rPr>
            <a:t>(Portaria da autoridade designando comissão composta por 2 ou mais servidores)</a:t>
          </a:r>
          <a:endParaRPr lang="pt-BR" sz="1400" b="0" kern="1200" dirty="0">
            <a:solidFill>
              <a:sysClr val="window" lastClr="FFFFFF"/>
            </a:solidFill>
            <a:latin typeface="Calibri"/>
            <a:ea typeface="+mn-ea"/>
            <a:cs typeface="+mn-cs"/>
          </a:endParaRPr>
        </a:p>
      </dsp:txBody>
      <dsp:txXfrm>
        <a:off x="287977" y="454958"/>
        <a:ext cx="2107892" cy="1534253"/>
      </dsp:txXfrm>
    </dsp:sp>
    <dsp:sp modelId="{F17E26DA-4026-4577-9187-E038374EEF42}">
      <dsp:nvSpPr>
        <dsp:cNvPr id="0" name=""/>
        <dsp:cNvSpPr/>
      </dsp:nvSpPr>
      <dsp:spPr>
        <a:xfrm rot="1303">
          <a:off x="2529541" y="1023382"/>
          <a:ext cx="207031" cy="398385"/>
        </a:xfrm>
        <a:prstGeom prst="rightArrow">
          <a:avLst>
            <a:gd name="adj1" fmla="val 60000"/>
            <a:gd name="adj2" fmla="val 50000"/>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pt-BR" sz="1050" kern="1200">
            <a:solidFill>
              <a:sysClr val="window" lastClr="FFFFFF"/>
            </a:solidFill>
            <a:latin typeface="Calibri"/>
            <a:ea typeface="+mn-ea"/>
            <a:cs typeface="+mn-cs"/>
          </a:endParaRPr>
        </a:p>
      </dsp:txBody>
      <dsp:txXfrm>
        <a:off x="2529541" y="1103047"/>
        <a:ext cx="144922" cy="239031"/>
      </dsp:txXfrm>
    </dsp:sp>
    <dsp:sp modelId="{AB1DC53C-3481-4788-8D1B-ECC9E1F0C845}">
      <dsp:nvSpPr>
        <dsp:cNvPr id="0" name=""/>
        <dsp:cNvSpPr/>
      </dsp:nvSpPr>
      <dsp:spPr>
        <a:xfrm>
          <a:off x="2834229" y="408209"/>
          <a:ext cx="2203358" cy="1629719"/>
        </a:xfrm>
        <a:prstGeom prst="roundRect">
          <a:avLst>
            <a:gd name="adj" fmla="val 10000"/>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ysClr val="window" lastClr="FFFFFF"/>
              </a:solidFill>
              <a:latin typeface="Calibri"/>
              <a:ea typeface="+mn-ea"/>
              <a:cs typeface="Times New Roman"/>
            </a:rPr>
            <a:t>NOTIFICAÇÃO À PJ SOBRE A INSTAURAÇÃO DO PROCESSO E O INÍCIO DA INSTRUÇÃO</a:t>
          </a:r>
        </a:p>
        <a:p>
          <a:pPr marL="0" lvl="0" indent="0" algn="ctr" defTabSz="622300">
            <a:lnSpc>
              <a:spcPct val="90000"/>
            </a:lnSpc>
            <a:spcBef>
              <a:spcPct val="0"/>
            </a:spcBef>
            <a:spcAft>
              <a:spcPct val="35000"/>
            </a:spcAft>
            <a:buNone/>
          </a:pPr>
          <a:r>
            <a:rPr lang="pt-BR" sz="1400" b="0" kern="1200" dirty="0">
              <a:solidFill>
                <a:sysClr val="window" lastClr="FFFFFF"/>
              </a:solidFill>
              <a:latin typeface="Calibri"/>
              <a:ea typeface="+mn-ea"/>
              <a:cs typeface="Times New Roman"/>
            </a:rPr>
            <a:t>(A PJ terá </a:t>
          </a:r>
          <a:r>
            <a:rPr lang="pt-BR" sz="1400" b="1" u="sng" kern="1200" dirty="0">
              <a:solidFill>
                <a:sysClr val="window" lastClr="FFFFFF"/>
              </a:solidFill>
              <a:latin typeface="Calibri"/>
              <a:ea typeface="+mn-ea"/>
              <a:cs typeface="Times New Roman"/>
            </a:rPr>
            <a:t>30 dias</a:t>
          </a:r>
          <a:r>
            <a:rPr lang="pt-BR" sz="1400" b="0" kern="1200" dirty="0">
              <a:solidFill>
                <a:sysClr val="window" lastClr="FFFFFF"/>
              </a:solidFill>
              <a:latin typeface="Calibri"/>
              <a:ea typeface="+mn-ea"/>
              <a:cs typeface="Times New Roman"/>
            </a:rPr>
            <a:t> p/ especificar suas provas )</a:t>
          </a:r>
          <a:endParaRPr lang="pt-BR" sz="1400" b="0" kern="1200" dirty="0">
            <a:solidFill>
              <a:sysClr val="window" lastClr="FFFFFF"/>
            </a:solidFill>
            <a:latin typeface="Calibri"/>
            <a:ea typeface="+mn-ea"/>
            <a:cs typeface="+mn-cs"/>
          </a:endParaRPr>
        </a:p>
      </dsp:txBody>
      <dsp:txXfrm>
        <a:off x="2881962" y="455942"/>
        <a:ext cx="2107892" cy="1534253"/>
      </dsp:txXfrm>
    </dsp:sp>
    <dsp:sp modelId="{39784165-1129-4197-8B26-4EB3C25AA74A}">
      <dsp:nvSpPr>
        <dsp:cNvPr id="0" name=""/>
        <dsp:cNvSpPr/>
      </dsp:nvSpPr>
      <dsp:spPr>
        <a:xfrm rot="21598716">
          <a:off x="5131895" y="1023387"/>
          <a:ext cx="227192" cy="398385"/>
        </a:xfrm>
        <a:prstGeom prst="rightArrow">
          <a:avLst>
            <a:gd name="adj1" fmla="val 60000"/>
            <a:gd name="adj2" fmla="val 50000"/>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pt-BR" sz="1050" kern="1200">
            <a:solidFill>
              <a:sysClr val="window" lastClr="FFFFFF"/>
            </a:solidFill>
            <a:latin typeface="Calibri"/>
            <a:ea typeface="+mn-ea"/>
            <a:cs typeface="+mn-cs"/>
          </a:endParaRPr>
        </a:p>
      </dsp:txBody>
      <dsp:txXfrm>
        <a:off x="5131895" y="1103077"/>
        <a:ext cx="159034" cy="239031"/>
      </dsp:txXfrm>
    </dsp:sp>
    <dsp:sp modelId="{7FC561D0-0AC9-485D-ABEE-2FB41F687956}">
      <dsp:nvSpPr>
        <dsp:cNvPr id="0" name=""/>
        <dsp:cNvSpPr/>
      </dsp:nvSpPr>
      <dsp:spPr>
        <a:xfrm>
          <a:off x="5466254" y="407225"/>
          <a:ext cx="2203358" cy="1629719"/>
        </a:xfrm>
        <a:prstGeom prst="roundRect">
          <a:avLst>
            <a:gd name="adj" fmla="val 10000"/>
          </a:avLst>
        </a:prstGeom>
        <a:solidFill>
          <a:srgbClr val="CC33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ysClr val="window" lastClr="FFFFFF"/>
              </a:solidFill>
              <a:latin typeface="Calibri"/>
              <a:ea typeface="+mn-ea"/>
              <a:cs typeface="Times New Roman"/>
            </a:rPr>
            <a:t>INÍCIO DA FASE DE INSTRUÇÃO</a:t>
          </a:r>
        </a:p>
        <a:p>
          <a:pPr marL="0" lvl="0" indent="0" algn="ctr" defTabSz="622300">
            <a:lnSpc>
              <a:spcPct val="90000"/>
            </a:lnSpc>
            <a:spcBef>
              <a:spcPct val="0"/>
            </a:spcBef>
            <a:spcAft>
              <a:spcPct val="35000"/>
            </a:spcAft>
            <a:buNone/>
          </a:pPr>
          <a:r>
            <a:rPr lang="pt-BR" sz="1400" b="0" kern="1200" dirty="0">
              <a:solidFill>
                <a:sysClr val="window" lastClr="FFFFFF"/>
              </a:solidFill>
              <a:latin typeface="Calibri"/>
              <a:ea typeface="+mn-ea"/>
              <a:cs typeface="Times New Roman"/>
            </a:rPr>
            <a:t>(Realização de diligências e produção de provas pela Comissão e pela PJ)</a:t>
          </a:r>
          <a:endParaRPr lang="pt-BR" sz="1400" b="0" kern="1200" dirty="0">
            <a:solidFill>
              <a:sysClr val="window" lastClr="FFFFFF"/>
            </a:solidFill>
            <a:latin typeface="Calibri"/>
            <a:ea typeface="+mn-ea"/>
            <a:cs typeface="+mn-cs"/>
          </a:endParaRPr>
        </a:p>
      </dsp:txBody>
      <dsp:txXfrm>
        <a:off x="5513987" y="454958"/>
        <a:ext cx="2107892" cy="1534253"/>
      </dsp:txXfrm>
    </dsp:sp>
    <dsp:sp modelId="{738C5D2D-AE10-47AF-9347-2109FE397F6B}">
      <dsp:nvSpPr>
        <dsp:cNvPr id="0" name=""/>
        <dsp:cNvSpPr/>
      </dsp:nvSpPr>
      <dsp:spPr>
        <a:xfrm rot="48851">
          <a:off x="7759763" y="1041374"/>
          <a:ext cx="217227" cy="398385"/>
        </a:xfrm>
        <a:prstGeom prst="rightArrow">
          <a:avLst>
            <a:gd name="adj1" fmla="val 60000"/>
            <a:gd name="adj2" fmla="val 50000"/>
          </a:avLst>
        </a:prstGeom>
        <a:solidFill>
          <a:srgbClr val="FF9966"/>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pt-BR" sz="1050" kern="1200">
            <a:solidFill>
              <a:sysClr val="window" lastClr="FFFFFF"/>
            </a:solidFill>
            <a:latin typeface="Calibri"/>
            <a:ea typeface="+mn-ea"/>
            <a:cs typeface="+mn-cs"/>
          </a:endParaRPr>
        </a:p>
      </dsp:txBody>
      <dsp:txXfrm>
        <a:off x="7759766" y="1120588"/>
        <a:ext cx="152059" cy="239031"/>
      </dsp:txXfrm>
    </dsp:sp>
    <dsp:sp modelId="{7C9EA3D3-7773-414A-9B57-8AF4918233CA}">
      <dsp:nvSpPr>
        <dsp:cNvPr id="0" name=""/>
        <dsp:cNvSpPr/>
      </dsp:nvSpPr>
      <dsp:spPr>
        <a:xfrm>
          <a:off x="8079436" y="444362"/>
          <a:ext cx="2203358" cy="1629719"/>
        </a:xfrm>
        <a:prstGeom prst="roundRect">
          <a:avLst>
            <a:gd name="adj" fmla="val 10000"/>
          </a:avLst>
        </a:prstGeom>
        <a:solidFill>
          <a:srgbClr val="CC33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ysClr val="window" lastClr="FFFFFF"/>
              </a:solidFill>
              <a:latin typeface="Calibri"/>
              <a:ea typeface="+mn-ea"/>
              <a:cs typeface="Times New Roman"/>
            </a:rPr>
            <a:t>FIM DA FASE DE INSTRUÇÃO</a:t>
          </a:r>
        </a:p>
        <a:p>
          <a:pPr marL="0" lvl="0" indent="0" algn="ctr" defTabSz="622300">
            <a:lnSpc>
              <a:spcPct val="90000"/>
            </a:lnSpc>
            <a:spcBef>
              <a:spcPct val="0"/>
            </a:spcBef>
            <a:spcAft>
              <a:spcPct val="35000"/>
            </a:spcAft>
            <a:buNone/>
          </a:pPr>
          <a:r>
            <a:rPr lang="pt-BR" sz="1400" b="0" kern="1200" dirty="0">
              <a:solidFill>
                <a:sysClr val="window" lastClr="FFFFFF"/>
              </a:solidFill>
              <a:latin typeface="Calibri"/>
              <a:ea typeface="+mn-ea"/>
              <a:cs typeface="Times New Roman"/>
            </a:rPr>
            <a:t>(A PJ terá </a:t>
          </a:r>
          <a:r>
            <a:rPr lang="pt-BR" sz="1400" b="1" u="sng" kern="1200" dirty="0">
              <a:solidFill>
                <a:sysClr val="window" lastClr="FFFFFF"/>
              </a:solidFill>
              <a:latin typeface="Calibri"/>
              <a:ea typeface="+mn-ea"/>
              <a:cs typeface="Times New Roman"/>
            </a:rPr>
            <a:t>5 dias</a:t>
          </a:r>
          <a:r>
            <a:rPr lang="pt-BR" sz="1400" b="0" kern="1200" dirty="0">
              <a:solidFill>
                <a:sysClr val="window" lastClr="FFFFFF"/>
              </a:solidFill>
              <a:latin typeface="Calibri"/>
              <a:ea typeface="+mn-ea"/>
              <a:cs typeface="Times New Roman"/>
            </a:rPr>
            <a:t> p/ especificar eventuais outras provas que desejar)</a:t>
          </a:r>
          <a:endParaRPr lang="pt-BR" sz="1400" b="0" kern="1200" dirty="0">
            <a:solidFill>
              <a:sysClr val="window" lastClr="FFFFFF"/>
            </a:solidFill>
            <a:latin typeface="Calibri"/>
            <a:ea typeface="+mn-ea"/>
            <a:cs typeface="+mn-cs"/>
          </a:endParaRPr>
        </a:p>
      </dsp:txBody>
      <dsp:txXfrm>
        <a:off x="8127169" y="492095"/>
        <a:ext cx="2107892" cy="1534253"/>
      </dsp:txXfrm>
    </dsp:sp>
    <dsp:sp modelId="{D52D63DF-1752-4C6A-88B9-E019222A3792}">
      <dsp:nvSpPr>
        <dsp:cNvPr id="0" name=""/>
        <dsp:cNvSpPr/>
      </dsp:nvSpPr>
      <dsp:spPr>
        <a:xfrm rot="5400000">
          <a:off x="9078947" y="2061876"/>
          <a:ext cx="204336" cy="398385"/>
        </a:xfrm>
        <a:prstGeom prst="rightArrow">
          <a:avLst>
            <a:gd name="adj1" fmla="val 60000"/>
            <a:gd name="adj2" fmla="val 50000"/>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pt-BR" sz="1050" kern="1200">
            <a:solidFill>
              <a:sysClr val="window" lastClr="FFFFFF"/>
            </a:solidFill>
            <a:latin typeface="Calibri"/>
            <a:ea typeface="+mn-ea"/>
            <a:cs typeface="+mn-cs"/>
          </a:endParaRPr>
        </a:p>
      </dsp:txBody>
      <dsp:txXfrm rot="-5400000">
        <a:off x="9061600" y="2158901"/>
        <a:ext cx="239031" cy="143035"/>
      </dsp:txXfrm>
    </dsp:sp>
    <dsp:sp modelId="{9AA211E9-BE43-483A-B53F-35F2DB1F3009}">
      <dsp:nvSpPr>
        <dsp:cNvPr id="0" name=""/>
        <dsp:cNvSpPr/>
      </dsp:nvSpPr>
      <dsp:spPr>
        <a:xfrm>
          <a:off x="8079436" y="2459622"/>
          <a:ext cx="2203358" cy="1629719"/>
        </a:xfrm>
        <a:prstGeom prst="roundRect">
          <a:avLst>
            <a:gd name="adj" fmla="val 10000"/>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ysClr val="window" lastClr="FFFFFF"/>
              </a:solidFill>
              <a:latin typeface="Calibri"/>
              <a:ea typeface="+mn-ea"/>
              <a:cs typeface="Times New Roman"/>
            </a:rPr>
            <a:t>NOTA DE INDICIAÇÃO</a:t>
          </a:r>
        </a:p>
        <a:p>
          <a:pPr marL="0" lvl="0" indent="0" algn="ctr" defTabSz="622300">
            <a:lnSpc>
              <a:spcPct val="90000"/>
            </a:lnSpc>
            <a:spcBef>
              <a:spcPct val="0"/>
            </a:spcBef>
            <a:spcAft>
              <a:spcPct val="35000"/>
            </a:spcAft>
            <a:buNone/>
          </a:pPr>
          <a:r>
            <a:rPr lang="pt-BR" sz="1400" b="0" kern="1200" dirty="0">
              <a:solidFill>
                <a:sysClr val="window" lastClr="FFFFFF"/>
              </a:solidFill>
              <a:latin typeface="Calibri"/>
              <a:ea typeface="+mn-ea"/>
              <a:cs typeface="Times New Roman"/>
            </a:rPr>
            <a:t>(Relatório de cunho acusatório indicando os fatos imputados à PJ)</a:t>
          </a:r>
          <a:endParaRPr lang="pt-BR" sz="1400" b="0" kern="1200" dirty="0">
            <a:solidFill>
              <a:sysClr val="window" lastClr="FFFFFF"/>
            </a:solidFill>
            <a:latin typeface="Calibri"/>
            <a:ea typeface="+mn-ea"/>
            <a:cs typeface="+mn-cs"/>
          </a:endParaRPr>
        </a:p>
      </dsp:txBody>
      <dsp:txXfrm>
        <a:off x="8127169" y="2507355"/>
        <a:ext cx="2107892" cy="1534253"/>
      </dsp:txXfrm>
    </dsp:sp>
    <dsp:sp modelId="{C5220DB1-89B4-4F84-B3EC-30372EAADF7B}">
      <dsp:nvSpPr>
        <dsp:cNvPr id="0" name=""/>
        <dsp:cNvSpPr/>
      </dsp:nvSpPr>
      <dsp:spPr>
        <a:xfrm rot="10848851">
          <a:off x="7772058" y="3056808"/>
          <a:ext cx="217227" cy="398385"/>
        </a:xfrm>
        <a:prstGeom prst="rightArrow">
          <a:avLst>
            <a:gd name="adj1" fmla="val 60000"/>
            <a:gd name="adj2" fmla="val 50000"/>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pt-BR" sz="1050" kern="1200">
            <a:solidFill>
              <a:sysClr val="window" lastClr="FFFFFF"/>
            </a:solidFill>
            <a:latin typeface="Calibri"/>
            <a:ea typeface="+mn-ea"/>
            <a:cs typeface="+mn-cs"/>
          </a:endParaRPr>
        </a:p>
      </dsp:txBody>
      <dsp:txXfrm rot="10800000">
        <a:off x="7837223" y="3136948"/>
        <a:ext cx="152059" cy="239031"/>
      </dsp:txXfrm>
    </dsp:sp>
    <dsp:sp modelId="{AEB68CF2-9DFD-49A9-B068-F25C961117AE}">
      <dsp:nvSpPr>
        <dsp:cNvPr id="0" name=""/>
        <dsp:cNvSpPr/>
      </dsp:nvSpPr>
      <dsp:spPr>
        <a:xfrm>
          <a:off x="5466254" y="2422486"/>
          <a:ext cx="2203358" cy="1629719"/>
        </a:xfrm>
        <a:prstGeom prst="roundRect">
          <a:avLst>
            <a:gd name="adj" fmla="val 10000"/>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ysClr val="window" lastClr="FFFFFF"/>
              </a:solidFill>
              <a:latin typeface="Calibri"/>
              <a:ea typeface="+mn-ea"/>
              <a:cs typeface="Times New Roman"/>
            </a:rPr>
            <a:t>NOTIFICACÃO DA PJ</a:t>
          </a:r>
        </a:p>
        <a:p>
          <a:pPr marL="0" lvl="0" indent="0" algn="ctr" defTabSz="622300">
            <a:lnSpc>
              <a:spcPct val="90000"/>
            </a:lnSpc>
            <a:spcBef>
              <a:spcPct val="0"/>
            </a:spcBef>
            <a:spcAft>
              <a:spcPct val="35000"/>
            </a:spcAft>
            <a:buNone/>
          </a:pPr>
          <a:r>
            <a:rPr lang="pt-BR" sz="1400" b="0" kern="1200" dirty="0">
              <a:solidFill>
                <a:sysClr val="window" lastClr="FFFFFF"/>
              </a:solidFill>
              <a:latin typeface="Calibri"/>
              <a:ea typeface="+mn-ea"/>
              <a:cs typeface="Times New Roman"/>
            </a:rPr>
            <a:t>(Ofício contendo a </a:t>
          </a:r>
          <a:r>
            <a:rPr lang="pt-BR" sz="1400" b="0" kern="1200" dirty="0" err="1">
              <a:solidFill>
                <a:sysClr val="window" lastClr="FFFFFF"/>
              </a:solidFill>
              <a:latin typeface="Calibri"/>
              <a:ea typeface="+mn-ea"/>
              <a:cs typeface="Times New Roman"/>
            </a:rPr>
            <a:t>indiciação</a:t>
          </a:r>
          <a:r>
            <a:rPr lang="pt-BR" sz="1400" b="0" kern="1200" dirty="0">
              <a:solidFill>
                <a:sysClr val="window" lastClr="FFFFFF"/>
              </a:solidFill>
              <a:latin typeface="Calibri"/>
              <a:ea typeface="+mn-ea"/>
              <a:cs typeface="Times New Roman"/>
            </a:rPr>
            <a:t> e abrindo prazo para apresentação de defesa)</a:t>
          </a:r>
          <a:endParaRPr lang="pt-BR" sz="1400" b="0" kern="1200" dirty="0">
            <a:solidFill>
              <a:sysClr val="window" lastClr="FFFFFF"/>
            </a:solidFill>
            <a:latin typeface="Calibri"/>
            <a:ea typeface="+mn-ea"/>
            <a:cs typeface="+mn-cs"/>
          </a:endParaRPr>
        </a:p>
      </dsp:txBody>
      <dsp:txXfrm>
        <a:off x="5513987" y="2470219"/>
        <a:ext cx="2107892" cy="1534253"/>
      </dsp:txXfrm>
    </dsp:sp>
    <dsp:sp modelId="{628BEBA8-42E6-4176-99A6-2B27F44FA607}">
      <dsp:nvSpPr>
        <dsp:cNvPr id="0" name=""/>
        <dsp:cNvSpPr/>
      </dsp:nvSpPr>
      <dsp:spPr>
        <a:xfrm rot="10726542">
          <a:off x="5188394" y="3065537"/>
          <a:ext cx="196383" cy="398385"/>
        </a:xfrm>
        <a:prstGeom prst="rightArrow">
          <a:avLst>
            <a:gd name="adj1" fmla="val 60000"/>
            <a:gd name="adj2" fmla="val 50000"/>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pt-BR" sz="1050" kern="1200">
            <a:solidFill>
              <a:sysClr val="window" lastClr="FFFFFF"/>
            </a:solidFill>
            <a:latin typeface="Calibri"/>
            <a:ea typeface="+mn-ea"/>
            <a:cs typeface="+mn-cs"/>
          </a:endParaRPr>
        </a:p>
      </dsp:txBody>
      <dsp:txXfrm rot="10800000">
        <a:off x="5247302" y="3144585"/>
        <a:ext cx="137468" cy="239031"/>
      </dsp:txXfrm>
    </dsp:sp>
    <dsp:sp modelId="{8B25F548-8260-41C3-8689-DD8D42617A84}">
      <dsp:nvSpPr>
        <dsp:cNvPr id="0" name=""/>
        <dsp:cNvSpPr/>
      </dsp:nvSpPr>
      <dsp:spPr>
        <a:xfrm>
          <a:off x="2892445" y="2477492"/>
          <a:ext cx="2203358" cy="1629719"/>
        </a:xfrm>
        <a:prstGeom prst="roundRect">
          <a:avLst>
            <a:gd name="adj" fmla="val 10000"/>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ysClr val="window" lastClr="FFFFFF"/>
              </a:solidFill>
              <a:latin typeface="Calibri"/>
              <a:ea typeface="+mn-ea"/>
              <a:cs typeface="Times New Roman"/>
            </a:rPr>
            <a:t>PRAZO PARA DEFESA</a:t>
          </a:r>
        </a:p>
        <a:p>
          <a:pPr marL="0" lvl="0" indent="0" algn="ctr" defTabSz="622300">
            <a:lnSpc>
              <a:spcPct val="90000"/>
            </a:lnSpc>
            <a:spcBef>
              <a:spcPct val="0"/>
            </a:spcBef>
            <a:spcAft>
              <a:spcPct val="35000"/>
            </a:spcAft>
            <a:buNone/>
          </a:pPr>
          <a:r>
            <a:rPr lang="pt-BR" sz="1400" b="0" kern="1200" dirty="0">
              <a:solidFill>
                <a:sysClr val="window" lastClr="FFFFFF"/>
              </a:solidFill>
              <a:latin typeface="Calibri"/>
              <a:ea typeface="+mn-ea"/>
              <a:cs typeface="Times New Roman"/>
            </a:rPr>
            <a:t>(Período de </a:t>
          </a:r>
          <a:r>
            <a:rPr lang="pt-BR" sz="1400" b="1" u="sng" kern="1200" dirty="0">
              <a:solidFill>
                <a:sysClr val="window" lastClr="FFFFFF"/>
              </a:solidFill>
              <a:latin typeface="Calibri"/>
              <a:ea typeface="+mn-ea"/>
              <a:cs typeface="Times New Roman"/>
            </a:rPr>
            <a:t>30 dias</a:t>
          </a:r>
          <a:r>
            <a:rPr lang="pt-BR" sz="1400" b="0" kern="1200" dirty="0">
              <a:solidFill>
                <a:sysClr val="window" lastClr="FFFFFF"/>
              </a:solidFill>
              <a:latin typeface="Calibri"/>
              <a:ea typeface="+mn-ea"/>
              <a:cs typeface="Times New Roman"/>
            </a:rPr>
            <a:t> para que, querendo, a PJ apresente defesa escrita)</a:t>
          </a:r>
          <a:endParaRPr lang="pt-BR" sz="1400" b="0" kern="1200" dirty="0">
            <a:solidFill>
              <a:sysClr val="window" lastClr="FFFFFF"/>
            </a:solidFill>
            <a:latin typeface="Calibri"/>
            <a:ea typeface="+mn-ea"/>
            <a:cs typeface="+mn-cs"/>
          </a:endParaRPr>
        </a:p>
      </dsp:txBody>
      <dsp:txXfrm>
        <a:off x="2940178" y="2525225"/>
        <a:ext cx="2107892" cy="1534253"/>
      </dsp:txXfrm>
    </dsp:sp>
    <dsp:sp modelId="{0ADB87D2-E0B8-47FF-B077-7DA86D7F8C7E}">
      <dsp:nvSpPr>
        <dsp:cNvPr id="0" name=""/>
        <dsp:cNvSpPr/>
      </dsp:nvSpPr>
      <dsp:spPr>
        <a:xfrm rot="10811260">
          <a:off x="2567475" y="3088862"/>
          <a:ext cx="229646" cy="398385"/>
        </a:xfrm>
        <a:prstGeom prst="rightArrow">
          <a:avLst>
            <a:gd name="adj1" fmla="val 60000"/>
            <a:gd name="adj2" fmla="val 50000"/>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pt-BR" sz="1050" kern="1200">
            <a:solidFill>
              <a:sysClr val="window" lastClr="FFFFFF"/>
            </a:solidFill>
            <a:latin typeface="Calibri"/>
            <a:ea typeface="+mn-ea"/>
            <a:cs typeface="+mn-cs"/>
          </a:endParaRPr>
        </a:p>
      </dsp:txBody>
      <dsp:txXfrm rot="10800000">
        <a:off x="2636369" y="3168652"/>
        <a:ext cx="160752" cy="239031"/>
      </dsp:txXfrm>
    </dsp:sp>
    <dsp:sp modelId="{9B640B55-0195-44BF-932F-6832393EF222}">
      <dsp:nvSpPr>
        <dsp:cNvPr id="0" name=""/>
        <dsp:cNvSpPr/>
      </dsp:nvSpPr>
      <dsp:spPr>
        <a:xfrm>
          <a:off x="255794" y="2468856"/>
          <a:ext cx="2203358" cy="1629719"/>
        </a:xfrm>
        <a:prstGeom prst="roundRect">
          <a:avLst>
            <a:gd name="adj" fmla="val 10000"/>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ysClr val="window" lastClr="FFFFFF"/>
              </a:solidFill>
              <a:latin typeface="Calibri"/>
              <a:ea typeface="+mn-ea"/>
              <a:cs typeface="Times New Roman"/>
            </a:rPr>
            <a:t>RELATÓRIO FINAL</a:t>
          </a:r>
        </a:p>
        <a:p>
          <a:pPr marL="0" lvl="0" indent="0" algn="ctr" defTabSz="622300">
            <a:lnSpc>
              <a:spcPct val="90000"/>
            </a:lnSpc>
            <a:spcBef>
              <a:spcPct val="0"/>
            </a:spcBef>
            <a:spcAft>
              <a:spcPct val="35000"/>
            </a:spcAft>
            <a:buNone/>
          </a:pPr>
          <a:r>
            <a:rPr lang="pt-BR" sz="1400" b="0" kern="1200" dirty="0">
              <a:solidFill>
                <a:sysClr val="window" lastClr="FFFFFF"/>
              </a:solidFill>
              <a:latin typeface="Calibri"/>
              <a:ea typeface="+mn-ea"/>
              <a:cs typeface="Times New Roman"/>
            </a:rPr>
            <a:t>(Análise conclusiva da comissão, ponderando os fatos apurados e os argumentos da defesa)</a:t>
          </a:r>
          <a:endParaRPr lang="pt-BR" sz="1400" b="0" kern="1200" dirty="0">
            <a:solidFill>
              <a:sysClr val="window" lastClr="FFFFFF"/>
            </a:solidFill>
            <a:latin typeface="Calibri"/>
            <a:ea typeface="+mn-ea"/>
            <a:cs typeface="+mn-cs"/>
          </a:endParaRPr>
        </a:p>
      </dsp:txBody>
      <dsp:txXfrm>
        <a:off x="303527" y="2516589"/>
        <a:ext cx="2107892" cy="1534253"/>
      </dsp:txXfrm>
    </dsp:sp>
    <dsp:sp modelId="{3A4BD56C-CA9F-4593-983B-60E980EF6D83}">
      <dsp:nvSpPr>
        <dsp:cNvPr id="0" name=""/>
        <dsp:cNvSpPr/>
      </dsp:nvSpPr>
      <dsp:spPr>
        <a:xfrm rot="5182526">
          <a:off x="1311133" y="4101717"/>
          <a:ext cx="221550" cy="398385"/>
        </a:xfrm>
        <a:prstGeom prst="rightArrow">
          <a:avLst>
            <a:gd name="adj1" fmla="val 60000"/>
            <a:gd name="adj2" fmla="val 50000"/>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pt-BR" sz="1050" kern="1200">
            <a:solidFill>
              <a:sysClr val="window" lastClr="FFFFFF"/>
            </a:solidFill>
            <a:latin typeface="Calibri"/>
            <a:ea typeface="+mn-ea"/>
            <a:cs typeface="+mn-cs"/>
          </a:endParaRPr>
        </a:p>
      </dsp:txBody>
      <dsp:txXfrm rot="-5400000">
        <a:off x="1300292" y="4190201"/>
        <a:ext cx="239031" cy="155085"/>
      </dsp:txXfrm>
    </dsp:sp>
    <dsp:sp modelId="{274D3783-727B-4725-9F17-630BD579D145}">
      <dsp:nvSpPr>
        <dsp:cNvPr id="0" name=""/>
        <dsp:cNvSpPr/>
      </dsp:nvSpPr>
      <dsp:spPr>
        <a:xfrm>
          <a:off x="115283" y="4515758"/>
          <a:ext cx="2753901" cy="1790709"/>
        </a:xfrm>
        <a:prstGeom prst="roundRect">
          <a:avLst>
            <a:gd name="adj" fmla="val 10000"/>
          </a:avLst>
        </a:prstGeom>
        <a:solidFill>
          <a:schemeClr val="accent2"/>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ysClr val="window" lastClr="FFFFFF"/>
              </a:solidFill>
              <a:latin typeface="Calibri"/>
              <a:ea typeface="+mn-ea"/>
              <a:cs typeface="Times New Roman"/>
            </a:rPr>
            <a:t>ENCERRAMENTO DO TRABALHO DA COMISSÃO </a:t>
          </a:r>
          <a:r>
            <a:rPr lang="pt-BR" sz="1400" b="0" kern="1200" dirty="0">
              <a:solidFill>
                <a:sysClr val="window" lastClr="FFFFFF"/>
              </a:solidFill>
              <a:latin typeface="Calibri"/>
              <a:ea typeface="+mn-ea"/>
              <a:cs typeface="Times New Roman"/>
            </a:rPr>
            <a:t>(Envio do processo à autoridade julgadora para notificação da PJ “apresentar alegações finais” e para manifestação jurídica)</a:t>
          </a:r>
          <a:endParaRPr lang="pt-BR" sz="1400" b="0" kern="1200" dirty="0">
            <a:solidFill>
              <a:sysClr val="window" lastClr="FFFFFF"/>
            </a:solidFill>
            <a:latin typeface="Calibri"/>
            <a:ea typeface="+mn-ea"/>
            <a:cs typeface="+mn-cs"/>
          </a:endParaRPr>
        </a:p>
      </dsp:txBody>
      <dsp:txXfrm>
        <a:off x="167731" y="4568206"/>
        <a:ext cx="2649005" cy="1685813"/>
      </dsp:txXfrm>
    </dsp:sp>
    <dsp:sp modelId="{92EC6034-9CCF-4F6D-960A-798E94124229}">
      <dsp:nvSpPr>
        <dsp:cNvPr id="0" name=""/>
        <dsp:cNvSpPr/>
      </dsp:nvSpPr>
      <dsp:spPr>
        <a:xfrm rot="1083">
          <a:off x="2973227" y="5212427"/>
          <a:ext cx="250648" cy="398385"/>
        </a:xfrm>
        <a:prstGeom prst="rightArrow">
          <a:avLst>
            <a:gd name="adj1" fmla="val 60000"/>
            <a:gd name="adj2" fmla="val 50000"/>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pt-BR" sz="1050" kern="1200">
            <a:solidFill>
              <a:sysClr val="window" lastClr="FFFFFF"/>
            </a:solidFill>
            <a:latin typeface="Calibri"/>
            <a:ea typeface="+mn-ea"/>
            <a:cs typeface="+mn-cs"/>
          </a:endParaRPr>
        </a:p>
      </dsp:txBody>
      <dsp:txXfrm>
        <a:off x="2973227" y="5292092"/>
        <a:ext cx="175454" cy="239031"/>
      </dsp:txXfrm>
    </dsp:sp>
    <dsp:sp modelId="{FB157A3B-7A03-4F15-AF9A-FBB36F23E32E}">
      <dsp:nvSpPr>
        <dsp:cNvPr id="0" name=""/>
        <dsp:cNvSpPr/>
      </dsp:nvSpPr>
      <dsp:spPr>
        <a:xfrm>
          <a:off x="3342106" y="4636566"/>
          <a:ext cx="2539512" cy="1551061"/>
        </a:xfrm>
        <a:prstGeom prst="roundRect">
          <a:avLst>
            <a:gd name="adj" fmla="val 10000"/>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ysClr val="window" lastClr="FFFFFF"/>
              </a:solidFill>
              <a:latin typeface="Calibri"/>
              <a:ea typeface="+mn-ea"/>
              <a:cs typeface="Times New Roman"/>
            </a:rPr>
            <a:t>PRAZO P/ ALEGAÇÕES FINAIS</a:t>
          </a:r>
        </a:p>
        <a:p>
          <a:pPr marL="0" lvl="0" indent="0" algn="ctr" defTabSz="622300">
            <a:lnSpc>
              <a:spcPct val="90000"/>
            </a:lnSpc>
            <a:spcBef>
              <a:spcPct val="0"/>
            </a:spcBef>
            <a:spcAft>
              <a:spcPct val="35000"/>
            </a:spcAft>
            <a:buNone/>
          </a:pPr>
          <a:r>
            <a:rPr lang="pt-BR" sz="1400" b="0" kern="1200" dirty="0">
              <a:solidFill>
                <a:sysClr val="window" lastClr="FFFFFF"/>
              </a:solidFill>
              <a:latin typeface="Calibri"/>
              <a:ea typeface="+mn-ea"/>
              <a:cs typeface="Times New Roman"/>
            </a:rPr>
            <a:t>(Período de </a:t>
          </a:r>
          <a:r>
            <a:rPr lang="pt-BR" sz="1400" b="1" u="sng" kern="1200" dirty="0">
              <a:solidFill>
                <a:sysClr val="window" lastClr="FFFFFF"/>
              </a:solidFill>
              <a:latin typeface="Calibri"/>
              <a:ea typeface="+mn-ea"/>
              <a:cs typeface="Times New Roman"/>
            </a:rPr>
            <a:t>10 dias</a:t>
          </a:r>
          <a:r>
            <a:rPr lang="pt-BR" sz="1400" b="0" kern="1200" dirty="0">
              <a:solidFill>
                <a:sysClr val="window" lastClr="FFFFFF"/>
              </a:solidFill>
              <a:latin typeface="Calibri"/>
              <a:ea typeface="+mn-ea"/>
              <a:cs typeface="Times New Roman"/>
            </a:rPr>
            <a:t> para que, querendo, a PJ apresente suas alegações finais)</a:t>
          </a:r>
          <a:endParaRPr lang="pt-BR" sz="1400" b="0" kern="1200" dirty="0">
            <a:solidFill>
              <a:sysClr val="window" lastClr="FFFFFF"/>
            </a:solidFill>
            <a:latin typeface="Calibri"/>
            <a:ea typeface="+mn-ea"/>
            <a:cs typeface="+mn-cs"/>
          </a:endParaRPr>
        </a:p>
      </dsp:txBody>
      <dsp:txXfrm>
        <a:off x="3387535" y="4681995"/>
        <a:ext cx="2448654" cy="1460203"/>
      </dsp:txXfrm>
    </dsp:sp>
    <dsp:sp modelId="{E2505BCA-FB47-4E80-BE24-9C29DEBC0E8A}">
      <dsp:nvSpPr>
        <dsp:cNvPr id="0" name=""/>
        <dsp:cNvSpPr/>
      </dsp:nvSpPr>
      <dsp:spPr>
        <a:xfrm rot="11088">
          <a:off x="5944898" y="5217759"/>
          <a:ext cx="257401" cy="398385"/>
        </a:xfrm>
        <a:prstGeom prst="rightArrow">
          <a:avLst>
            <a:gd name="adj1" fmla="val 60000"/>
            <a:gd name="adj2" fmla="val 50000"/>
          </a:avLst>
        </a:prstGeom>
        <a:solidFill>
          <a:srgbClr val="4F81BD">
            <a:tint val="6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ysClr val="window" lastClr="FFFFFF"/>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pt-BR" sz="1050" kern="1200">
            <a:solidFill>
              <a:sysClr val="window" lastClr="FFFFFF"/>
            </a:solidFill>
            <a:latin typeface="Calibri"/>
            <a:ea typeface="+mn-ea"/>
            <a:cs typeface="+mn-cs"/>
          </a:endParaRPr>
        </a:p>
      </dsp:txBody>
      <dsp:txXfrm>
        <a:off x="5944898" y="5297311"/>
        <a:ext cx="180181" cy="239031"/>
      </dsp:txXfrm>
    </dsp:sp>
    <dsp:sp modelId="{0548DABE-5F51-49FD-9023-58A64FD91899}">
      <dsp:nvSpPr>
        <dsp:cNvPr id="0" name=""/>
        <dsp:cNvSpPr/>
      </dsp:nvSpPr>
      <dsp:spPr>
        <a:xfrm>
          <a:off x="6367279" y="4699340"/>
          <a:ext cx="1796122" cy="1442629"/>
        </a:xfrm>
        <a:prstGeom prst="roundRect">
          <a:avLst>
            <a:gd name="adj" fmla="val 10000"/>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100000"/>
            </a:lnSpc>
            <a:spcBef>
              <a:spcPct val="0"/>
            </a:spcBef>
            <a:spcAft>
              <a:spcPts val="0"/>
            </a:spcAft>
            <a:buNone/>
          </a:pPr>
          <a:r>
            <a:rPr lang="pt-BR" sz="1400" b="1" kern="1200" dirty="0">
              <a:solidFill>
                <a:sysClr val="window" lastClr="FFFFFF"/>
              </a:solidFill>
              <a:latin typeface="Calibri"/>
              <a:ea typeface="+mn-ea"/>
              <a:cs typeface="+mn-cs"/>
            </a:rPr>
            <a:t>MANIFESTAÇÃO DA ASSESSORIA JURÍDICA</a:t>
          </a:r>
        </a:p>
        <a:p>
          <a:pPr marL="0" lvl="0" indent="0" algn="ctr" defTabSz="622300">
            <a:lnSpc>
              <a:spcPct val="100000"/>
            </a:lnSpc>
            <a:spcBef>
              <a:spcPct val="0"/>
            </a:spcBef>
            <a:spcAft>
              <a:spcPts val="0"/>
            </a:spcAft>
            <a:buNone/>
          </a:pPr>
          <a:r>
            <a:rPr lang="pt-BR" sz="1400" kern="1200" dirty="0">
              <a:solidFill>
                <a:sysClr val="window" lastClr="FFFFFF"/>
              </a:solidFill>
              <a:latin typeface="Calibri"/>
              <a:ea typeface="+mn-ea"/>
              <a:cs typeface="+mn-cs"/>
            </a:rPr>
            <a:t>(Art. 6º, § 2º - LAC)</a:t>
          </a:r>
        </a:p>
      </dsp:txBody>
      <dsp:txXfrm>
        <a:off x="6409532" y="4741593"/>
        <a:ext cx="1711616" cy="1358123"/>
      </dsp:txXfrm>
    </dsp:sp>
    <dsp:sp modelId="{55BF3AEE-5830-4EB1-9CA4-B9B05AF92008}">
      <dsp:nvSpPr>
        <dsp:cNvPr id="0" name=""/>
        <dsp:cNvSpPr/>
      </dsp:nvSpPr>
      <dsp:spPr>
        <a:xfrm rot="21586752">
          <a:off x="8221397" y="5217111"/>
          <a:ext cx="252472" cy="398385"/>
        </a:xfrm>
        <a:prstGeom prst="rightArrow">
          <a:avLst>
            <a:gd name="adj1" fmla="val 60000"/>
            <a:gd name="adj2" fmla="val 50000"/>
          </a:avLst>
        </a:prstGeom>
        <a:solidFill>
          <a:srgbClr val="B2C1DB"/>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pt-BR" sz="1700" kern="1200"/>
        </a:p>
      </dsp:txBody>
      <dsp:txXfrm>
        <a:off x="8221397" y="5296934"/>
        <a:ext cx="176730" cy="239031"/>
      </dsp:txXfrm>
    </dsp:sp>
    <dsp:sp modelId="{04E63B66-94EC-4121-A7A5-48EBF636806C}">
      <dsp:nvSpPr>
        <dsp:cNvPr id="0" name=""/>
        <dsp:cNvSpPr/>
      </dsp:nvSpPr>
      <dsp:spPr>
        <a:xfrm>
          <a:off x="8639761" y="4596253"/>
          <a:ext cx="2203358" cy="1629719"/>
        </a:xfrm>
        <a:prstGeom prst="roundRect">
          <a:avLst>
            <a:gd name="adj" fmla="val 10000"/>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ysClr val="window" lastClr="FFFFFF"/>
              </a:solidFill>
              <a:latin typeface="Calibri"/>
              <a:ea typeface="+mn-ea"/>
              <a:cs typeface="Times New Roman"/>
            </a:rPr>
            <a:t>JULGAMENTO</a:t>
          </a:r>
        </a:p>
        <a:p>
          <a:pPr marL="0" lvl="0" indent="0" algn="ctr" defTabSz="622300">
            <a:lnSpc>
              <a:spcPct val="90000"/>
            </a:lnSpc>
            <a:spcBef>
              <a:spcPct val="0"/>
            </a:spcBef>
            <a:spcAft>
              <a:spcPct val="35000"/>
            </a:spcAft>
            <a:buNone/>
          </a:pPr>
          <a:r>
            <a:rPr lang="pt-BR" sz="1400" b="0" kern="1200" dirty="0">
              <a:solidFill>
                <a:sysClr val="window" lastClr="FFFFFF"/>
              </a:solidFill>
              <a:latin typeface="Calibri"/>
              <a:ea typeface="+mn-ea"/>
              <a:cs typeface="Times New Roman"/>
            </a:rPr>
            <a:t>(Ato decisório do Ministro, punindo ou inocentando a PJ. Publicação no DOU)</a:t>
          </a:r>
        </a:p>
        <a:p>
          <a:pPr marL="0" lvl="0" indent="0" algn="ctr" defTabSz="622300">
            <a:lnSpc>
              <a:spcPct val="90000"/>
            </a:lnSpc>
            <a:spcBef>
              <a:spcPct val="0"/>
            </a:spcBef>
            <a:spcAft>
              <a:spcPct val="35000"/>
            </a:spcAft>
            <a:buNone/>
          </a:pPr>
          <a:endParaRPr lang="pt-BR" sz="1400" kern="1200" dirty="0">
            <a:solidFill>
              <a:sysClr val="window" lastClr="FFFFFF"/>
            </a:solidFill>
            <a:latin typeface="Calibri"/>
            <a:ea typeface="+mn-ea"/>
            <a:cs typeface="+mn-cs"/>
          </a:endParaRPr>
        </a:p>
      </dsp:txBody>
      <dsp:txXfrm>
        <a:off x="8687494" y="4643986"/>
        <a:ext cx="2107892" cy="153425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48EAE3-560F-4A19-B43A-6276DCDD5AC1}">
      <dsp:nvSpPr>
        <dsp:cNvPr id="0" name=""/>
        <dsp:cNvSpPr/>
      </dsp:nvSpPr>
      <dsp:spPr>
        <a:xfrm>
          <a:off x="2581320" y="1262478"/>
          <a:ext cx="3066958" cy="3066958"/>
        </a:xfrm>
        <a:prstGeom prst="ellipse">
          <a:avLst/>
        </a:prstGeom>
        <a:gradFill rotWithShape="0">
          <a:gsLst>
            <a:gs pos="0">
              <a:schemeClr val="accent1">
                <a:shade val="80000"/>
                <a:alpha val="50000"/>
                <a:hueOff val="0"/>
                <a:satOff val="0"/>
                <a:lumOff val="0"/>
                <a:alphaOff val="0"/>
                <a:satMod val="103000"/>
                <a:lumMod val="102000"/>
                <a:tint val="94000"/>
              </a:schemeClr>
            </a:gs>
            <a:gs pos="50000">
              <a:schemeClr val="accent1">
                <a:shade val="80000"/>
                <a:alpha val="50000"/>
                <a:hueOff val="0"/>
                <a:satOff val="0"/>
                <a:lumOff val="0"/>
                <a:alphaOff val="0"/>
                <a:satMod val="110000"/>
                <a:lumMod val="100000"/>
                <a:shade val="100000"/>
              </a:schemeClr>
            </a:gs>
            <a:gs pos="100000">
              <a:schemeClr val="accent1">
                <a:shade val="80000"/>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pt-BR" sz="3100" b="0" kern="1200" cap="none" spc="0" dirty="0">
              <a:ln w="18415" cmpd="sng">
                <a:prstDash val="solid"/>
              </a:ln>
              <a:solidFill>
                <a:schemeClr val="bg1"/>
              </a:solidFill>
              <a:effectLst>
                <a:outerShdw blurRad="63500" dir="3600000" algn="tl" rotWithShape="0">
                  <a:srgbClr val="000000">
                    <a:alpha val="70000"/>
                  </a:srgbClr>
                </a:outerShdw>
              </a:effectLst>
            </a:rPr>
            <a:t>DOSIMETRIA</a:t>
          </a:r>
          <a:endParaRPr lang="pt-BR" sz="3100" b="1" kern="1200" dirty="0">
            <a:solidFill>
              <a:schemeClr val="bg1"/>
            </a:solidFill>
          </a:endParaRPr>
        </a:p>
      </dsp:txBody>
      <dsp:txXfrm>
        <a:off x="3030466" y="1711624"/>
        <a:ext cx="2168666" cy="2168666"/>
      </dsp:txXfrm>
    </dsp:sp>
    <dsp:sp modelId="{FF6C0DA9-927E-4437-94C7-76711F0DEFA1}">
      <dsp:nvSpPr>
        <dsp:cNvPr id="0" name=""/>
        <dsp:cNvSpPr/>
      </dsp:nvSpPr>
      <dsp:spPr>
        <a:xfrm>
          <a:off x="3348060" y="30325"/>
          <a:ext cx="1533479" cy="1533479"/>
        </a:xfrm>
        <a:prstGeom prst="ellipse">
          <a:avLst/>
        </a:prstGeom>
        <a:gradFill rotWithShape="0">
          <a:gsLst>
            <a:gs pos="0">
              <a:schemeClr val="accent1">
                <a:shade val="80000"/>
                <a:alpha val="50000"/>
                <a:hueOff val="2"/>
                <a:satOff val="338"/>
                <a:lumOff val="565"/>
                <a:alphaOff val="3333"/>
                <a:satMod val="103000"/>
                <a:lumMod val="102000"/>
                <a:tint val="94000"/>
              </a:schemeClr>
            </a:gs>
            <a:gs pos="50000">
              <a:schemeClr val="accent1">
                <a:shade val="80000"/>
                <a:alpha val="50000"/>
                <a:hueOff val="2"/>
                <a:satOff val="338"/>
                <a:lumOff val="565"/>
                <a:alphaOff val="3333"/>
                <a:satMod val="110000"/>
                <a:lumMod val="100000"/>
                <a:shade val="100000"/>
              </a:schemeClr>
            </a:gs>
            <a:gs pos="100000">
              <a:schemeClr val="accent1">
                <a:shade val="80000"/>
                <a:alpha val="50000"/>
                <a:hueOff val="2"/>
                <a:satOff val="338"/>
                <a:lumOff val="565"/>
                <a:alphaOff val="3333"/>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pt-BR" sz="1300" b="0" kern="1200" cap="none" spc="0" dirty="0">
              <a:ln w="18415" cmpd="sng">
                <a:prstDash val="solid"/>
              </a:ln>
              <a:solidFill>
                <a:schemeClr val="bg1"/>
              </a:solidFill>
              <a:effectLst>
                <a:outerShdw blurRad="63500" dir="3600000" algn="tl" rotWithShape="0">
                  <a:srgbClr val="000000">
                    <a:alpha val="70000"/>
                  </a:srgbClr>
                </a:outerShdw>
              </a:effectLst>
            </a:rPr>
            <a:t>GRAVIDADE DA INFRAÇÃO</a:t>
          </a:r>
        </a:p>
      </dsp:txBody>
      <dsp:txXfrm>
        <a:off x="3572633" y="254898"/>
        <a:ext cx="1084333" cy="1084333"/>
      </dsp:txXfrm>
    </dsp:sp>
    <dsp:sp modelId="{3D86300C-355C-40B1-AF52-D9A3AD546444}">
      <dsp:nvSpPr>
        <dsp:cNvPr id="0" name=""/>
        <dsp:cNvSpPr/>
      </dsp:nvSpPr>
      <dsp:spPr>
        <a:xfrm>
          <a:off x="4632924" y="497977"/>
          <a:ext cx="1533479" cy="1533479"/>
        </a:xfrm>
        <a:prstGeom prst="ellipse">
          <a:avLst/>
        </a:prstGeom>
        <a:gradFill rotWithShape="0">
          <a:gsLst>
            <a:gs pos="0">
              <a:schemeClr val="accent1">
                <a:shade val="80000"/>
                <a:alpha val="50000"/>
                <a:hueOff val="3"/>
                <a:satOff val="676"/>
                <a:lumOff val="1130"/>
                <a:alphaOff val="6667"/>
                <a:satMod val="103000"/>
                <a:lumMod val="102000"/>
                <a:tint val="94000"/>
              </a:schemeClr>
            </a:gs>
            <a:gs pos="50000">
              <a:schemeClr val="accent1">
                <a:shade val="80000"/>
                <a:alpha val="50000"/>
                <a:hueOff val="3"/>
                <a:satOff val="676"/>
                <a:lumOff val="1130"/>
                <a:alphaOff val="6667"/>
                <a:satMod val="110000"/>
                <a:lumMod val="100000"/>
                <a:shade val="100000"/>
              </a:schemeClr>
            </a:gs>
            <a:gs pos="100000">
              <a:schemeClr val="accent1">
                <a:shade val="80000"/>
                <a:alpha val="50000"/>
                <a:hueOff val="3"/>
                <a:satOff val="676"/>
                <a:lumOff val="1130"/>
                <a:alphaOff val="6667"/>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pt-BR" sz="1300" b="0" kern="1200" cap="none" spc="0" dirty="0">
              <a:ln w="18415" cmpd="sng">
                <a:prstDash val="solid"/>
              </a:ln>
              <a:solidFill>
                <a:schemeClr val="bg1"/>
              </a:solidFill>
              <a:effectLst>
                <a:outerShdw blurRad="63500" dir="3600000" algn="tl" rotWithShape="0">
                  <a:srgbClr val="000000">
                    <a:alpha val="70000"/>
                  </a:srgbClr>
                </a:outerShdw>
              </a:effectLst>
            </a:rPr>
            <a:t>VANTAGEM AUFERIDA OU PRETENDIDA</a:t>
          </a:r>
        </a:p>
      </dsp:txBody>
      <dsp:txXfrm>
        <a:off x="4857497" y="722550"/>
        <a:ext cx="1084333" cy="1084333"/>
      </dsp:txXfrm>
    </dsp:sp>
    <dsp:sp modelId="{D65D0498-83D2-4683-B843-0578C7E91C67}">
      <dsp:nvSpPr>
        <dsp:cNvPr id="0" name=""/>
        <dsp:cNvSpPr/>
      </dsp:nvSpPr>
      <dsp:spPr>
        <a:xfrm>
          <a:off x="5316585" y="1682114"/>
          <a:ext cx="1533479" cy="1533479"/>
        </a:xfrm>
        <a:prstGeom prst="ellipse">
          <a:avLst/>
        </a:prstGeom>
        <a:gradFill rotWithShape="0">
          <a:gsLst>
            <a:gs pos="0">
              <a:schemeClr val="accent1">
                <a:shade val="80000"/>
                <a:alpha val="50000"/>
                <a:hueOff val="5"/>
                <a:satOff val="1014"/>
                <a:lumOff val="1695"/>
                <a:alphaOff val="10000"/>
                <a:satMod val="103000"/>
                <a:lumMod val="102000"/>
                <a:tint val="94000"/>
              </a:schemeClr>
            </a:gs>
            <a:gs pos="50000">
              <a:schemeClr val="accent1">
                <a:shade val="80000"/>
                <a:alpha val="50000"/>
                <a:hueOff val="5"/>
                <a:satOff val="1014"/>
                <a:lumOff val="1695"/>
                <a:alphaOff val="10000"/>
                <a:satMod val="110000"/>
                <a:lumMod val="100000"/>
                <a:shade val="100000"/>
              </a:schemeClr>
            </a:gs>
            <a:gs pos="100000">
              <a:schemeClr val="accent1">
                <a:shade val="80000"/>
                <a:alpha val="50000"/>
                <a:hueOff val="5"/>
                <a:satOff val="1014"/>
                <a:lumOff val="1695"/>
                <a:alphaOff val="1000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pt-BR" sz="1300" b="0" kern="1200" cap="none" spc="0" dirty="0">
              <a:ln w="18415" cmpd="sng">
                <a:prstDash val="solid"/>
              </a:ln>
              <a:solidFill>
                <a:schemeClr val="bg1"/>
              </a:solidFill>
              <a:effectLst>
                <a:outerShdw blurRad="63500" dir="3600000" algn="tl" rotWithShape="0">
                  <a:srgbClr val="000000">
                    <a:alpha val="70000"/>
                  </a:srgbClr>
                </a:outerShdw>
              </a:effectLst>
            </a:rPr>
            <a:t>CONSUMAÇÃO OU NÃO DA INFRAÇÃO</a:t>
          </a:r>
        </a:p>
      </dsp:txBody>
      <dsp:txXfrm>
        <a:off x="5541158" y="1906687"/>
        <a:ext cx="1084333" cy="1084333"/>
      </dsp:txXfrm>
    </dsp:sp>
    <dsp:sp modelId="{88207C0D-5FD6-48A6-A67B-F1A2CDF145C2}">
      <dsp:nvSpPr>
        <dsp:cNvPr id="0" name=""/>
        <dsp:cNvSpPr/>
      </dsp:nvSpPr>
      <dsp:spPr>
        <a:xfrm>
          <a:off x="5079152" y="3028665"/>
          <a:ext cx="1533479" cy="1533479"/>
        </a:xfrm>
        <a:prstGeom prst="ellipse">
          <a:avLst/>
        </a:prstGeom>
        <a:gradFill rotWithShape="0">
          <a:gsLst>
            <a:gs pos="0">
              <a:schemeClr val="accent1">
                <a:shade val="80000"/>
                <a:alpha val="50000"/>
                <a:hueOff val="7"/>
                <a:satOff val="1352"/>
                <a:lumOff val="2260"/>
                <a:alphaOff val="13333"/>
                <a:satMod val="103000"/>
                <a:lumMod val="102000"/>
                <a:tint val="94000"/>
              </a:schemeClr>
            </a:gs>
            <a:gs pos="50000">
              <a:schemeClr val="accent1">
                <a:shade val="80000"/>
                <a:alpha val="50000"/>
                <a:hueOff val="7"/>
                <a:satOff val="1352"/>
                <a:lumOff val="2260"/>
                <a:alphaOff val="13333"/>
                <a:satMod val="110000"/>
                <a:lumMod val="100000"/>
                <a:shade val="100000"/>
              </a:schemeClr>
            </a:gs>
            <a:gs pos="100000">
              <a:schemeClr val="accent1">
                <a:shade val="80000"/>
                <a:alpha val="50000"/>
                <a:hueOff val="7"/>
                <a:satOff val="1352"/>
                <a:lumOff val="2260"/>
                <a:alphaOff val="13333"/>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pt-BR" sz="1300" b="0" kern="1200" cap="none" spc="0" dirty="0">
              <a:ln w="18415" cmpd="sng">
                <a:prstDash val="solid"/>
              </a:ln>
              <a:solidFill>
                <a:schemeClr val="bg1"/>
              </a:solidFill>
              <a:effectLst>
                <a:outerShdw blurRad="63500" dir="3600000" algn="tl" rotWithShape="0">
                  <a:srgbClr val="000000">
                    <a:alpha val="70000"/>
                  </a:srgbClr>
                </a:outerShdw>
              </a:effectLst>
            </a:rPr>
            <a:t>GRAU OU PERIGO DE LESÃO</a:t>
          </a:r>
        </a:p>
      </dsp:txBody>
      <dsp:txXfrm>
        <a:off x="5303725" y="3253238"/>
        <a:ext cx="1084333" cy="1084333"/>
      </dsp:txXfrm>
    </dsp:sp>
    <dsp:sp modelId="{2507235B-87BB-4F63-BF04-122EA486F74C}">
      <dsp:nvSpPr>
        <dsp:cNvPr id="0" name=""/>
        <dsp:cNvSpPr/>
      </dsp:nvSpPr>
      <dsp:spPr>
        <a:xfrm>
          <a:off x="4031722" y="3907563"/>
          <a:ext cx="1533479" cy="1533479"/>
        </a:xfrm>
        <a:prstGeom prst="ellipse">
          <a:avLst/>
        </a:prstGeom>
        <a:gradFill rotWithShape="0">
          <a:gsLst>
            <a:gs pos="0">
              <a:schemeClr val="accent1">
                <a:shade val="80000"/>
                <a:alpha val="50000"/>
                <a:hueOff val="8"/>
                <a:satOff val="1690"/>
                <a:lumOff val="2824"/>
                <a:alphaOff val="16667"/>
                <a:satMod val="103000"/>
                <a:lumMod val="102000"/>
                <a:tint val="94000"/>
              </a:schemeClr>
            </a:gs>
            <a:gs pos="50000">
              <a:schemeClr val="accent1">
                <a:shade val="80000"/>
                <a:alpha val="50000"/>
                <a:hueOff val="8"/>
                <a:satOff val="1690"/>
                <a:lumOff val="2824"/>
                <a:alphaOff val="16667"/>
                <a:satMod val="110000"/>
                <a:lumMod val="100000"/>
                <a:shade val="100000"/>
              </a:schemeClr>
            </a:gs>
            <a:gs pos="100000">
              <a:schemeClr val="accent1">
                <a:shade val="80000"/>
                <a:alpha val="50000"/>
                <a:hueOff val="8"/>
                <a:satOff val="1690"/>
                <a:lumOff val="2824"/>
                <a:alphaOff val="16667"/>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pt-BR" sz="1300" b="0" kern="1200" cap="none" spc="0" dirty="0">
              <a:ln w="18415" cmpd="sng">
                <a:prstDash val="solid"/>
              </a:ln>
              <a:solidFill>
                <a:schemeClr val="bg1"/>
              </a:solidFill>
              <a:effectLst>
                <a:outerShdw blurRad="63500" dir="3600000" algn="tl" rotWithShape="0">
                  <a:srgbClr val="000000">
                    <a:alpha val="70000"/>
                  </a:srgbClr>
                </a:outerShdw>
              </a:effectLst>
            </a:rPr>
            <a:t>EFEITO NEGATIVO PRODUZIDO</a:t>
          </a:r>
        </a:p>
      </dsp:txBody>
      <dsp:txXfrm>
        <a:off x="4256295" y="4132136"/>
        <a:ext cx="1084333" cy="1084333"/>
      </dsp:txXfrm>
    </dsp:sp>
    <dsp:sp modelId="{3A34391A-FEC5-4E6E-8F75-35359B6A8FDC}">
      <dsp:nvSpPr>
        <dsp:cNvPr id="0" name=""/>
        <dsp:cNvSpPr/>
      </dsp:nvSpPr>
      <dsp:spPr>
        <a:xfrm>
          <a:off x="2664398" y="3907563"/>
          <a:ext cx="1533479" cy="1533479"/>
        </a:xfrm>
        <a:prstGeom prst="ellipse">
          <a:avLst/>
        </a:prstGeom>
        <a:gradFill rotWithShape="0">
          <a:gsLst>
            <a:gs pos="0">
              <a:schemeClr val="accent1">
                <a:shade val="80000"/>
                <a:alpha val="50000"/>
                <a:hueOff val="10"/>
                <a:satOff val="2028"/>
                <a:lumOff val="3389"/>
                <a:alphaOff val="20000"/>
                <a:satMod val="103000"/>
                <a:lumMod val="102000"/>
                <a:tint val="94000"/>
              </a:schemeClr>
            </a:gs>
            <a:gs pos="50000">
              <a:schemeClr val="accent1">
                <a:shade val="80000"/>
                <a:alpha val="50000"/>
                <a:hueOff val="10"/>
                <a:satOff val="2028"/>
                <a:lumOff val="3389"/>
                <a:alphaOff val="20000"/>
                <a:satMod val="110000"/>
                <a:lumMod val="100000"/>
                <a:shade val="100000"/>
              </a:schemeClr>
            </a:gs>
            <a:gs pos="100000">
              <a:schemeClr val="accent1">
                <a:shade val="80000"/>
                <a:alpha val="50000"/>
                <a:hueOff val="10"/>
                <a:satOff val="2028"/>
                <a:lumOff val="3389"/>
                <a:alphaOff val="2000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pt-BR" sz="1300" b="0" kern="1200" cap="none" spc="0" dirty="0">
              <a:ln w="18415" cmpd="sng">
                <a:prstDash val="solid"/>
              </a:ln>
              <a:solidFill>
                <a:schemeClr val="bg1"/>
              </a:solidFill>
              <a:effectLst>
                <a:outerShdw blurRad="63500" dir="3600000" algn="tl" rotWithShape="0">
                  <a:srgbClr val="000000">
                    <a:alpha val="70000"/>
                  </a:srgbClr>
                </a:outerShdw>
              </a:effectLst>
            </a:rPr>
            <a:t>SITUAÇÃO ECONÔMICA DO INFRATOR</a:t>
          </a:r>
        </a:p>
      </dsp:txBody>
      <dsp:txXfrm>
        <a:off x="2888971" y="4132136"/>
        <a:ext cx="1084333" cy="1084333"/>
      </dsp:txXfrm>
    </dsp:sp>
    <dsp:sp modelId="{634629D5-2528-4C55-8C85-E474BCEB373F}">
      <dsp:nvSpPr>
        <dsp:cNvPr id="0" name=""/>
        <dsp:cNvSpPr/>
      </dsp:nvSpPr>
      <dsp:spPr>
        <a:xfrm>
          <a:off x="1616968" y="3028665"/>
          <a:ext cx="1533479" cy="1533479"/>
        </a:xfrm>
        <a:prstGeom prst="ellipse">
          <a:avLst/>
        </a:prstGeom>
        <a:gradFill rotWithShape="0">
          <a:gsLst>
            <a:gs pos="0">
              <a:schemeClr val="accent1">
                <a:shade val="80000"/>
                <a:alpha val="50000"/>
                <a:hueOff val="11"/>
                <a:satOff val="2366"/>
                <a:lumOff val="3954"/>
                <a:alphaOff val="23333"/>
                <a:satMod val="103000"/>
                <a:lumMod val="102000"/>
                <a:tint val="94000"/>
              </a:schemeClr>
            </a:gs>
            <a:gs pos="50000">
              <a:schemeClr val="accent1">
                <a:shade val="80000"/>
                <a:alpha val="50000"/>
                <a:hueOff val="11"/>
                <a:satOff val="2366"/>
                <a:lumOff val="3954"/>
                <a:alphaOff val="23333"/>
                <a:satMod val="110000"/>
                <a:lumMod val="100000"/>
                <a:shade val="100000"/>
              </a:schemeClr>
            </a:gs>
            <a:gs pos="100000">
              <a:schemeClr val="accent1">
                <a:shade val="80000"/>
                <a:alpha val="50000"/>
                <a:hueOff val="11"/>
                <a:satOff val="2366"/>
                <a:lumOff val="3954"/>
                <a:alphaOff val="23333"/>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pt-BR" sz="1300" b="0" kern="1200" cap="none" spc="0" dirty="0">
              <a:ln w="18415" cmpd="sng">
                <a:prstDash val="solid"/>
              </a:ln>
              <a:solidFill>
                <a:schemeClr val="bg1"/>
              </a:solidFill>
              <a:effectLst>
                <a:outerShdw blurRad="63500" dir="3600000" algn="tl" rotWithShape="0">
                  <a:srgbClr val="000000">
                    <a:alpha val="70000"/>
                  </a:srgbClr>
                </a:outerShdw>
              </a:effectLst>
            </a:rPr>
            <a:t>COOPERAÇÃO COM A APURAÇÃO</a:t>
          </a:r>
        </a:p>
      </dsp:txBody>
      <dsp:txXfrm>
        <a:off x="1841541" y="3253238"/>
        <a:ext cx="1084333" cy="1084333"/>
      </dsp:txXfrm>
    </dsp:sp>
    <dsp:sp modelId="{5DE719CC-9E85-4107-A835-5572E3EC8083}">
      <dsp:nvSpPr>
        <dsp:cNvPr id="0" name=""/>
        <dsp:cNvSpPr/>
      </dsp:nvSpPr>
      <dsp:spPr>
        <a:xfrm>
          <a:off x="1379534" y="1682114"/>
          <a:ext cx="1533479" cy="1533479"/>
        </a:xfrm>
        <a:prstGeom prst="ellipse">
          <a:avLst/>
        </a:prstGeom>
        <a:gradFill rotWithShape="0">
          <a:gsLst>
            <a:gs pos="0">
              <a:schemeClr val="accent1">
                <a:shade val="80000"/>
                <a:alpha val="50000"/>
                <a:hueOff val="13"/>
                <a:satOff val="2704"/>
                <a:lumOff val="4519"/>
                <a:alphaOff val="26667"/>
                <a:satMod val="103000"/>
                <a:lumMod val="102000"/>
                <a:tint val="94000"/>
              </a:schemeClr>
            </a:gs>
            <a:gs pos="50000">
              <a:schemeClr val="accent1">
                <a:shade val="80000"/>
                <a:alpha val="50000"/>
                <a:hueOff val="13"/>
                <a:satOff val="2704"/>
                <a:lumOff val="4519"/>
                <a:alphaOff val="26667"/>
                <a:satMod val="110000"/>
                <a:lumMod val="100000"/>
                <a:shade val="100000"/>
              </a:schemeClr>
            </a:gs>
            <a:gs pos="100000">
              <a:schemeClr val="accent1">
                <a:shade val="80000"/>
                <a:alpha val="50000"/>
                <a:hueOff val="13"/>
                <a:satOff val="2704"/>
                <a:lumOff val="4519"/>
                <a:alphaOff val="26667"/>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pt-BR" sz="1300" b="0" kern="1200" cap="none" spc="0" dirty="0">
              <a:ln w="18415" cmpd="sng">
                <a:prstDash val="solid"/>
              </a:ln>
              <a:solidFill>
                <a:schemeClr val="bg1"/>
              </a:solidFill>
              <a:effectLst>
                <a:outerShdw blurRad="63500" dir="3600000" algn="tl" rotWithShape="0">
                  <a:srgbClr val="000000">
                    <a:alpha val="70000"/>
                  </a:srgbClr>
                </a:outerShdw>
              </a:effectLst>
            </a:rPr>
            <a:t>PROGRAMA DE INTEGRIDADE </a:t>
          </a:r>
          <a:r>
            <a:rPr lang="pt-BR" sz="1300" b="0" i="1" kern="1200" cap="none" spc="0" dirty="0">
              <a:ln w="18415" cmpd="sng">
                <a:prstDash val="solid"/>
              </a:ln>
              <a:solidFill>
                <a:schemeClr val="bg1"/>
              </a:solidFill>
              <a:effectLst>
                <a:outerShdw blurRad="63500" dir="3600000" algn="tl" rotWithShape="0">
                  <a:srgbClr val="000000">
                    <a:alpha val="70000"/>
                  </a:srgbClr>
                </a:outerShdw>
              </a:effectLst>
            </a:rPr>
            <a:t>(COMPLIANCE)</a:t>
          </a:r>
        </a:p>
      </dsp:txBody>
      <dsp:txXfrm>
        <a:off x="1604107" y="1906687"/>
        <a:ext cx="1084333" cy="1084333"/>
      </dsp:txXfrm>
    </dsp:sp>
    <dsp:sp modelId="{3925C5BB-A50A-4CD1-AC90-C568116761C8}">
      <dsp:nvSpPr>
        <dsp:cNvPr id="0" name=""/>
        <dsp:cNvSpPr/>
      </dsp:nvSpPr>
      <dsp:spPr>
        <a:xfrm>
          <a:off x="2063196" y="497977"/>
          <a:ext cx="1533479" cy="1533479"/>
        </a:xfrm>
        <a:prstGeom prst="ellipse">
          <a:avLst/>
        </a:prstGeom>
        <a:gradFill rotWithShape="0">
          <a:gsLst>
            <a:gs pos="0">
              <a:schemeClr val="accent1">
                <a:shade val="80000"/>
                <a:alpha val="50000"/>
                <a:hueOff val="15"/>
                <a:satOff val="3042"/>
                <a:lumOff val="5084"/>
                <a:alphaOff val="30000"/>
                <a:satMod val="103000"/>
                <a:lumMod val="102000"/>
                <a:tint val="94000"/>
              </a:schemeClr>
            </a:gs>
            <a:gs pos="50000">
              <a:schemeClr val="accent1">
                <a:shade val="80000"/>
                <a:alpha val="50000"/>
                <a:hueOff val="15"/>
                <a:satOff val="3042"/>
                <a:lumOff val="5084"/>
                <a:alphaOff val="30000"/>
                <a:satMod val="110000"/>
                <a:lumMod val="100000"/>
                <a:shade val="100000"/>
              </a:schemeClr>
            </a:gs>
            <a:gs pos="100000">
              <a:schemeClr val="accent1">
                <a:shade val="80000"/>
                <a:alpha val="50000"/>
                <a:hueOff val="15"/>
                <a:satOff val="3042"/>
                <a:lumOff val="5084"/>
                <a:alphaOff val="3000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pt-BR" sz="1300" b="0" kern="1200" cap="none" spc="0" dirty="0">
              <a:ln w="18415" cmpd="sng">
                <a:prstDash val="solid"/>
              </a:ln>
              <a:solidFill>
                <a:schemeClr val="bg1"/>
              </a:solidFill>
              <a:effectLst>
                <a:outerShdw blurRad="63500" dir="3600000" algn="tl" rotWithShape="0">
                  <a:srgbClr val="000000">
                    <a:alpha val="70000"/>
                  </a:srgbClr>
                </a:outerShdw>
              </a:effectLst>
            </a:rPr>
            <a:t>VALOR DOS CONTRATOS MANTIDOS</a:t>
          </a:r>
        </a:p>
      </dsp:txBody>
      <dsp:txXfrm>
        <a:off x="2287769" y="722550"/>
        <a:ext cx="1084333" cy="108433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340753-BF6E-42DF-BF5F-9BB883B2FE49}">
      <dsp:nvSpPr>
        <dsp:cNvPr id="0" name=""/>
        <dsp:cNvSpPr/>
      </dsp:nvSpPr>
      <dsp:spPr>
        <a:xfrm>
          <a:off x="-5754265" y="-880748"/>
          <a:ext cx="6850729" cy="6850729"/>
        </a:xfrm>
        <a:prstGeom prst="blockArc">
          <a:avLst>
            <a:gd name="adj1" fmla="val 18900000"/>
            <a:gd name="adj2" fmla="val 2700000"/>
            <a:gd name="adj3" fmla="val 333"/>
          </a:avLst>
        </a:prstGeom>
        <a:solidFill>
          <a:srgbClr val="4BACC6">
            <a:lumMod val="90000"/>
          </a:srgbClr>
        </a:solidFill>
        <a:ln w="25400" cap="flat" cmpd="sng" algn="ctr">
          <a:solidFill>
            <a:srgbClr val="C0504D">
              <a:lumMod val="50000"/>
            </a:srgbClr>
          </a:solidFill>
          <a:prstDash val="solid"/>
          <a:miter lim="800000"/>
        </a:ln>
        <a:effectLst/>
      </dsp:spPr>
      <dsp:style>
        <a:lnRef idx="2">
          <a:scrgbClr r="0" g="0" b="0"/>
        </a:lnRef>
        <a:fillRef idx="0">
          <a:scrgbClr r="0" g="0" b="0"/>
        </a:fillRef>
        <a:effectRef idx="0">
          <a:scrgbClr r="0" g="0" b="0"/>
        </a:effectRef>
        <a:fontRef idx="minor"/>
      </dsp:style>
    </dsp:sp>
    <dsp:sp modelId="{02157F34-BF2E-4545-A48F-9B4270431163}">
      <dsp:nvSpPr>
        <dsp:cNvPr id="0" name=""/>
        <dsp:cNvSpPr/>
      </dsp:nvSpPr>
      <dsp:spPr>
        <a:xfrm>
          <a:off x="550655" y="247781"/>
          <a:ext cx="8264571" cy="685299"/>
        </a:xfrm>
        <a:prstGeom prst="rect">
          <a:avLst/>
        </a:prstGeom>
        <a:solidFill>
          <a:srgbClr val="C0504D">
            <a:lumMod val="7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05109" tIns="71120" rIns="71120" bIns="71120" numCol="1" spcCol="1270" anchor="ctr" anchorCtr="0">
          <a:noAutofit/>
        </a:bodyPr>
        <a:lstStyle/>
        <a:p>
          <a:pPr marL="0" lvl="0" indent="0" algn="l" defTabSz="1244600">
            <a:lnSpc>
              <a:spcPct val="90000"/>
            </a:lnSpc>
            <a:spcBef>
              <a:spcPct val="0"/>
            </a:spcBef>
            <a:spcAft>
              <a:spcPct val="35000"/>
            </a:spcAft>
            <a:buNone/>
          </a:pPr>
          <a:r>
            <a:rPr lang="pt-BR" sz="2800" b="1" kern="1200" dirty="0">
              <a:solidFill>
                <a:sysClr val="window" lastClr="FFFFFF"/>
              </a:solidFill>
              <a:latin typeface="Calibri" panose="020F0502020204030204" pitchFamily="34" charset="0"/>
              <a:ea typeface="+mn-ea"/>
              <a:cs typeface="+mn-cs"/>
            </a:rPr>
            <a:t>Busca de protagonismo de outros órgãos</a:t>
          </a:r>
        </a:p>
      </dsp:txBody>
      <dsp:txXfrm>
        <a:off x="550655" y="247781"/>
        <a:ext cx="8264571" cy="685299"/>
      </dsp:txXfrm>
    </dsp:sp>
    <dsp:sp modelId="{6A8BE0FA-D9BA-4891-9A97-DC5421BFACA8}">
      <dsp:nvSpPr>
        <dsp:cNvPr id="0" name=""/>
        <dsp:cNvSpPr/>
      </dsp:nvSpPr>
      <dsp:spPr>
        <a:xfrm>
          <a:off x="213517" y="192191"/>
          <a:ext cx="795447" cy="795447"/>
        </a:xfrm>
        <a:prstGeom prst="ellipse">
          <a:avLst/>
        </a:prstGeom>
        <a:solidFill>
          <a:sysClr val="window" lastClr="FFFFFF"/>
        </a:solidFill>
        <a:ln w="9525" cap="flat" cmpd="sng" algn="ctr">
          <a:solidFill>
            <a:srgbClr val="C0504D">
              <a:lumMod val="5000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1606FCEE-A09B-4796-80E9-95A02AE91DEA}">
      <dsp:nvSpPr>
        <dsp:cNvPr id="0" name=""/>
        <dsp:cNvSpPr/>
      </dsp:nvSpPr>
      <dsp:spPr>
        <a:xfrm>
          <a:off x="935271" y="1234130"/>
          <a:ext cx="7808576" cy="712510"/>
        </a:xfrm>
        <a:prstGeom prst="rect">
          <a:avLst/>
        </a:prstGeom>
        <a:solidFill>
          <a:srgbClr val="C0504D">
            <a:lumMod val="7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05109" tIns="71120" rIns="71120" bIns="71120" numCol="1" spcCol="1270" anchor="ctr" anchorCtr="0">
          <a:noAutofit/>
        </a:bodyPr>
        <a:lstStyle/>
        <a:p>
          <a:pPr marL="0" lvl="0" indent="0" algn="l" defTabSz="1244600">
            <a:lnSpc>
              <a:spcPct val="90000"/>
            </a:lnSpc>
            <a:spcBef>
              <a:spcPct val="0"/>
            </a:spcBef>
            <a:spcAft>
              <a:spcPct val="35000"/>
            </a:spcAft>
            <a:buNone/>
          </a:pPr>
          <a:r>
            <a:rPr lang="pt-BR" sz="2800" b="1" kern="1200" dirty="0">
              <a:solidFill>
                <a:sysClr val="window" lastClr="FFFFFF"/>
              </a:solidFill>
              <a:latin typeface="Calibri" panose="020F0502020204030204" pitchFamily="34" charset="0"/>
              <a:ea typeface="+mn-ea"/>
              <a:cs typeface="+mn-cs"/>
            </a:rPr>
            <a:t>Harmonização entre acordos colaborativos</a:t>
          </a:r>
        </a:p>
      </dsp:txBody>
      <dsp:txXfrm>
        <a:off x="935271" y="1234130"/>
        <a:ext cx="7808576" cy="712510"/>
      </dsp:txXfrm>
    </dsp:sp>
    <dsp:sp modelId="{A87C3D84-6099-4CA2-B5AC-8EC8B58EFB09}">
      <dsp:nvSpPr>
        <dsp:cNvPr id="0" name=""/>
        <dsp:cNvSpPr/>
      </dsp:nvSpPr>
      <dsp:spPr>
        <a:xfrm>
          <a:off x="537547" y="1192661"/>
          <a:ext cx="795447" cy="795447"/>
        </a:xfrm>
        <a:prstGeom prst="ellipse">
          <a:avLst/>
        </a:prstGeom>
        <a:solidFill>
          <a:sysClr val="window" lastClr="FFFFFF"/>
        </a:solidFill>
        <a:ln w="9525" cap="flat" cmpd="sng" algn="ctr">
          <a:solidFill>
            <a:srgbClr val="C0504D">
              <a:lumMod val="5000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774FB993-C972-4CDB-A4A6-A9DE93269593}">
      <dsp:nvSpPr>
        <dsp:cNvPr id="0" name=""/>
        <dsp:cNvSpPr/>
      </dsp:nvSpPr>
      <dsp:spPr>
        <a:xfrm>
          <a:off x="1075225" y="2298925"/>
          <a:ext cx="7668622" cy="636357"/>
        </a:xfrm>
        <a:prstGeom prst="rect">
          <a:avLst/>
        </a:prstGeom>
        <a:solidFill>
          <a:srgbClr val="C0504D">
            <a:lumMod val="7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05109" tIns="73660" rIns="73660" bIns="73660" numCol="1" spcCol="1270" anchor="ctr" anchorCtr="0">
          <a:noAutofit/>
        </a:bodyPr>
        <a:lstStyle/>
        <a:p>
          <a:pPr marL="0" lvl="0" indent="0" algn="l" defTabSz="1289050">
            <a:lnSpc>
              <a:spcPct val="90000"/>
            </a:lnSpc>
            <a:spcBef>
              <a:spcPct val="0"/>
            </a:spcBef>
            <a:spcAft>
              <a:spcPct val="35000"/>
            </a:spcAft>
            <a:buNone/>
          </a:pPr>
          <a:r>
            <a:rPr lang="pt-BR" sz="2900" b="1" kern="1200" dirty="0">
              <a:solidFill>
                <a:sysClr val="window" lastClr="FFFFFF"/>
              </a:solidFill>
              <a:latin typeface="Calibri" panose="020F0502020204030204" pitchFamily="34" charset="0"/>
              <a:ea typeface="+mn-ea"/>
              <a:cs typeface="+mn-cs"/>
            </a:rPr>
            <a:t>Problema do crime continuado</a:t>
          </a:r>
        </a:p>
      </dsp:txBody>
      <dsp:txXfrm>
        <a:off x="1075225" y="2298925"/>
        <a:ext cx="7668622" cy="636357"/>
      </dsp:txXfrm>
    </dsp:sp>
    <dsp:sp modelId="{821B371B-7FB8-476B-8B92-5BA5E71D871F}">
      <dsp:nvSpPr>
        <dsp:cNvPr id="0" name=""/>
        <dsp:cNvSpPr/>
      </dsp:nvSpPr>
      <dsp:spPr>
        <a:xfrm>
          <a:off x="677501" y="2219389"/>
          <a:ext cx="795447" cy="795447"/>
        </a:xfrm>
        <a:prstGeom prst="ellipse">
          <a:avLst/>
        </a:prstGeom>
        <a:solidFill>
          <a:sysClr val="window" lastClr="FFFFFF"/>
        </a:solidFill>
        <a:ln w="9525" cap="flat" cmpd="sng" algn="ctr">
          <a:solidFill>
            <a:srgbClr val="C0504D">
              <a:lumMod val="5000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5999A578-C04C-4FA9-AD5C-AAB9978212C8}">
      <dsp:nvSpPr>
        <dsp:cNvPr id="0" name=""/>
        <dsp:cNvSpPr/>
      </dsp:nvSpPr>
      <dsp:spPr>
        <a:xfrm>
          <a:off x="935271" y="3180668"/>
          <a:ext cx="7808576" cy="636357"/>
        </a:xfrm>
        <a:prstGeom prst="rect">
          <a:avLst/>
        </a:prstGeom>
        <a:solidFill>
          <a:srgbClr val="C0504D">
            <a:lumMod val="7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05109" tIns="76200" rIns="76200" bIns="76200" numCol="1" spcCol="1270" anchor="ctr" anchorCtr="0">
          <a:noAutofit/>
        </a:bodyPr>
        <a:lstStyle/>
        <a:p>
          <a:pPr marL="0" lvl="0" indent="0" algn="l" defTabSz="1333500">
            <a:lnSpc>
              <a:spcPct val="90000"/>
            </a:lnSpc>
            <a:spcBef>
              <a:spcPct val="0"/>
            </a:spcBef>
            <a:spcAft>
              <a:spcPct val="35000"/>
            </a:spcAft>
            <a:buNone/>
          </a:pPr>
          <a:r>
            <a:rPr lang="pt-BR" sz="3000" b="1" kern="1200" dirty="0">
              <a:solidFill>
                <a:sysClr val="window" lastClr="FFFFFF"/>
              </a:solidFill>
              <a:latin typeface="Calibri" panose="020F0502020204030204" pitchFamily="34" charset="0"/>
              <a:ea typeface="+mn-ea"/>
              <a:cs typeface="+mn-cs"/>
            </a:rPr>
            <a:t>Sobreposição de penalidades pecuniárias</a:t>
          </a:r>
        </a:p>
      </dsp:txBody>
      <dsp:txXfrm>
        <a:off x="935271" y="3180668"/>
        <a:ext cx="7808576" cy="636357"/>
      </dsp:txXfrm>
    </dsp:sp>
    <dsp:sp modelId="{335CF424-A670-4355-8FF1-3DD5DC68D00B}">
      <dsp:nvSpPr>
        <dsp:cNvPr id="0" name=""/>
        <dsp:cNvSpPr/>
      </dsp:nvSpPr>
      <dsp:spPr>
        <a:xfrm>
          <a:off x="537547" y="3101124"/>
          <a:ext cx="795447" cy="795447"/>
        </a:xfrm>
        <a:prstGeom prst="ellipse">
          <a:avLst/>
        </a:prstGeom>
        <a:solidFill>
          <a:sysClr val="window" lastClr="FFFFFF"/>
        </a:solidFill>
        <a:ln w="9525" cap="flat" cmpd="sng" algn="ctr">
          <a:solidFill>
            <a:srgbClr val="C0504D">
              <a:lumMod val="5000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70FC257A-E4BF-4A2F-860C-6E29FAD56912}">
      <dsp:nvSpPr>
        <dsp:cNvPr id="0" name=""/>
        <dsp:cNvSpPr/>
      </dsp:nvSpPr>
      <dsp:spPr>
        <a:xfrm>
          <a:off x="479275" y="4134900"/>
          <a:ext cx="8264571" cy="636357"/>
        </a:xfrm>
        <a:prstGeom prst="rect">
          <a:avLst/>
        </a:prstGeom>
        <a:solidFill>
          <a:srgbClr val="C0504D">
            <a:lumMod val="7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05109" tIns="76200" rIns="76200" bIns="76200" numCol="1" spcCol="1270" anchor="ctr" anchorCtr="0">
          <a:noAutofit/>
        </a:bodyPr>
        <a:lstStyle/>
        <a:p>
          <a:pPr marL="0" lvl="0" indent="0" algn="l" defTabSz="1333500">
            <a:lnSpc>
              <a:spcPct val="90000"/>
            </a:lnSpc>
            <a:spcBef>
              <a:spcPct val="0"/>
            </a:spcBef>
            <a:spcAft>
              <a:spcPct val="35000"/>
            </a:spcAft>
            <a:buNone/>
          </a:pPr>
          <a:r>
            <a:rPr lang="pt-BR" sz="3000" b="1" kern="1200" dirty="0">
              <a:solidFill>
                <a:sysClr val="window" lastClr="FFFFFF"/>
              </a:solidFill>
              <a:latin typeface="Calibri" panose="020F0502020204030204" pitchFamily="34" charset="0"/>
              <a:ea typeface="+mn-ea"/>
              <a:cs typeface="+mn-cs"/>
            </a:rPr>
            <a:t>Assimilação de uma cultura preventiva pelas </a:t>
          </a:r>
          <a:r>
            <a:rPr lang="pt-BR" sz="3000" b="1" kern="1200" dirty="0" err="1">
              <a:solidFill>
                <a:sysClr val="window" lastClr="FFFFFF"/>
              </a:solidFill>
              <a:latin typeface="Calibri" panose="020F0502020204030204" pitchFamily="34" charset="0"/>
              <a:ea typeface="+mn-ea"/>
              <a:cs typeface="+mn-cs"/>
            </a:rPr>
            <a:t>PJs</a:t>
          </a:r>
          <a:endParaRPr lang="pt-BR" sz="3000" b="1" kern="1200" dirty="0">
            <a:solidFill>
              <a:sysClr val="window" lastClr="FFFFFF"/>
            </a:solidFill>
            <a:latin typeface="Calibri" panose="020F0502020204030204" pitchFamily="34" charset="0"/>
            <a:ea typeface="+mn-ea"/>
            <a:cs typeface="+mn-cs"/>
          </a:endParaRPr>
        </a:p>
      </dsp:txBody>
      <dsp:txXfrm>
        <a:off x="479275" y="4134900"/>
        <a:ext cx="8264571" cy="636357"/>
      </dsp:txXfrm>
    </dsp:sp>
    <dsp:sp modelId="{EDF0DE4F-6BE3-44F9-AB19-DD1122351C57}">
      <dsp:nvSpPr>
        <dsp:cNvPr id="0" name=""/>
        <dsp:cNvSpPr/>
      </dsp:nvSpPr>
      <dsp:spPr>
        <a:xfrm>
          <a:off x="81552" y="4055355"/>
          <a:ext cx="795447" cy="795447"/>
        </a:xfrm>
        <a:prstGeom prst="ellipse">
          <a:avLst/>
        </a:prstGeom>
        <a:solidFill>
          <a:sysClr val="window" lastClr="FFFFFF"/>
        </a:solidFill>
        <a:ln w="9525" cap="flat" cmpd="sng" algn="ctr">
          <a:solidFill>
            <a:srgbClr val="C0504D">
              <a:lumMod val="50000"/>
            </a:srgbClr>
          </a:solidFill>
          <a:prstDash val="solid"/>
          <a:miter lim="800000"/>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F9FE35-818F-2542-9208-FEB1DC10A33D}">
      <dsp:nvSpPr>
        <dsp:cNvPr id="0" name=""/>
        <dsp:cNvSpPr/>
      </dsp:nvSpPr>
      <dsp:spPr>
        <a:xfrm>
          <a:off x="0" y="0"/>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0CB2C784-8DC6-4641-A49C-16468E3A2DEF}">
      <dsp:nvSpPr>
        <dsp:cNvPr id="0" name=""/>
        <dsp:cNvSpPr/>
      </dsp:nvSpPr>
      <dsp:spPr>
        <a:xfrm>
          <a:off x="0" y="0"/>
          <a:ext cx="10515600" cy="41544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marL="0" lvl="0" indent="0" algn="ctr" defTabSz="2889250">
            <a:lnSpc>
              <a:spcPct val="90000"/>
            </a:lnSpc>
            <a:spcBef>
              <a:spcPct val="0"/>
            </a:spcBef>
            <a:spcAft>
              <a:spcPct val="35000"/>
            </a:spcAft>
            <a:buNone/>
          </a:pPr>
          <a:r>
            <a:rPr lang="pt-BR" sz="6500" kern="1200" dirty="0"/>
            <a:t>INTEGRIDADE</a:t>
          </a:r>
          <a:endParaRPr lang="en-US" sz="6500" kern="1200" dirty="0"/>
        </a:p>
      </dsp:txBody>
      <dsp:txXfrm>
        <a:off x="0" y="0"/>
        <a:ext cx="10515600" cy="4154488"/>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7A7B5E-7239-E54F-926D-3C22DD03E980}" type="datetimeFigureOut">
              <a:rPr lang="es-ES_tradnl" smtClean="0"/>
              <a:t>9/11/18</a:t>
            </a:fld>
            <a:endParaRPr lang="es-ES_tradnl"/>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pt-BR"/>
              <a:t>Editar estilos de texto Mestre
Segundo nível
Terceiro nível
Quarto nível
Quinto nível</a:t>
            </a:r>
            <a:endParaRPr lang="es-ES_tradnl"/>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97F657-CFA8-C84F-98BA-B8C29369523E}" type="slidenum">
              <a:rPr lang="es-ES_tradnl" smtClean="0"/>
              <a:t>‹nº›</a:t>
            </a:fld>
            <a:endParaRPr lang="es-ES_tradnl"/>
          </a:p>
        </p:txBody>
      </p:sp>
    </p:spTree>
    <p:extLst>
      <p:ext uri="{BB962C8B-B14F-4D97-AF65-F5344CB8AC3E}">
        <p14:creationId xmlns:p14="http://schemas.microsoft.com/office/powerpoint/2010/main" val="11452511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1pPr>
            <a:lvl2pPr marL="705472" indent="-271336" eaLnBrk="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2pPr>
            <a:lvl3pPr marL="1085342" indent="-217068" eaLnBrk="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3pPr>
            <a:lvl4pPr marL="1519478" indent="-217068" eaLnBrk="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4pPr>
            <a:lvl5pPr marL="1953616" indent="-217068" eaLnBrk="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5pPr>
            <a:lvl6pPr marL="2387753" indent="-217068" defTabSz="42509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6pPr>
            <a:lvl7pPr marL="2821889" indent="-217068" defTabSz="42509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7pPr>
            <a:lvl8pPr marL="3256027" indent="-217068" defTabSz="42509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8pPr>
            <a:lvl9pPr marL="3690163" indent="-217068" defTabSz="42509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9pPr>
          </a:lstStyle>
          <a:p>
            <a:pPr eaLnBrk="1"/>
            <a:fld id="{E5A59301-7C05-444E-BD91-E57856D9722C}" type="slidenum">
              <a:rPr lang="pt-BR" altLang="pt-BR">
                <a:solidFill>
                  <a:srgbClr val="000000"/>
                </a:solidFill>
                <a:latin typeface="Times New Roman" panose="02020603050405020304" pitchFamily="18" charset="0"/>
              </a:rPr>
              <a:pPr eaLnBrk="1"/>
              <a:t>2</a:t>
            </a:fld>
            <a:endParaRPr lang="pt-BR" altLang="pt-BR">
              <a:solidFill>
                <a:srgbClr val="000000"/>
              </a:solidFill>
              <a:latin typeface="Times New Roman" panose="02020603050405020304" pitchFamily="18" charset="0"/>
            </a:endParaRPr>
          </a:p>
        </p:txBody>
      </p:sp>
      <p:sp>
        <p:nvSpPr>
          <p:cNvPr id="84995"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4996" name="Text Box 2"/>
          <p:cNvSpPr txBox="1">
            <a:spLocks noChangeArrowheads="1"/>
          </p:cNvSpPr>
          <p:nvPr/>
        </p:nvSpPr>
        <p:spPr bwMode="auto">
          <a:xfrm>
            <a:off x="709634" y="4861253"/>
            <a:ext cx="5680036" cy="4605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86826" tIns="43413" rIns="86826" bIns="43413"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
        <p:nvSpPr>
          <p:cNvPr id="2" name="Espaço Reservado para Anotações 1"/>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4248372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4AEE041-D006-4772-992B-303EBDC00D9E}" type="slidenum">
              <a:rPr lang="pt-BR" altLang="pt-BR">
                <a:solidFill>
                  <a:srgbClr val="000000"/>
                </a:solidFill>
                <a:latin typeface="Times New Roman" panose="02020603050405020304" pitchFamily="18" charset="0"/>
              </a:rPr>
              <a:pPr eaLnBrk="1"/>
              <a:t>16</a:t>
            </a:fld>
            <a:endParaRPr lang="pt-BR" altLang="pt-BR">
              <a:solidFill>
                <a:srgbClr val="000000"/>
              </a:solidFill>
              <a:latin typeface="Times New Roman" panose="02020603050405020304" pitchFamily="18" charset="0"/>
            </a:endParaRPr>
          </a:p>
        </p:txBody>
      </p:sp>
      <p:sp>
        <p:nvSpPr>
          <p:cNvPr id="86019"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6020"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
        <p:nvSpPr>
          <p:cNvPr id="2" name="Espaço Reservado para Anotações 1"/>
          <p:cNvSpPr>
            <a:spLocks noGrp="1"/>
          </p:cNvSpPr>
          <p:nvPr>
            <p:ph type="body" idx="1"/>
          </p:nvPr>
        </p:nvSpPr>
        <p:spPr/>
        <p:txBody>
          <a:bodyPr/>
          <a:lstStyle/>
          <a:p>
            <a:pPr marL="162818" indent="-162818">
              <a:buFontTx/>
              <a:buChar char="-"/>
            </a:pPr>
            <a:r>
              <a:rPr lang="pt-BR" dirty="0"/>
              <a:t>OCDE: Decreto 3.678, de 30/11/2000. (Convenção de Paris</a:t>
            </a:r>
            <a:r>
              <a:rPr lang="pt-BR" baseline="0" dirty="0"/>
              <a:t> – 15/02/1999)</a:t>
            </a:r>
            <a:endParaRPr lang="pt-BR" dirty="0"/>
          </a:p>
          <a:p>
            <a:pPr marL="162818" indent="-162818" defTabSz="425136">
              <a:buFontTx/>
              <a:buChar char="-"/>
            </a:pPr>
            <a:r>
              <a:rPr lang="pt-BR" baseline="0" dirty="0"/>
              <a:t>OEA: Decreto 4.410, de 07/10/2002. (Convenção de Caracas – 29/03/1996)</a:t>
            </a:r>
            <a:endParaRPr lang="pt-BR" dirty="0"/>
          </a:p>
          <a:p>
            <a:pPr marL="162818" indent="-162818">
              <a:buFontTx/>
              <a:buChar char="-"/>
            </a:pPr>
            <a:r>
              <a:rPr lang="pt-BR" dirty="0"/>
              <a:t>ONU:</a:t>
            </a:r>
            <a:r>
              <a:rPr lang="pt-BR" baseline="0" dirty="0"/>
              <a:t> Decreto 5.687, de 31/01/2006. (Convenção de Mérida – 09/12/2003)</a:t>
            </a:r>
          </a:p>
        </p:txBody>
      </p:sp>
    </p:spTree>
    <p:extLst>
      <p:ext uri="{BB962C8B-B14F-4D97-AF65-F5344CB8AC3E}">
        <p14:creationId xmlns:p14="http://schemas.microsoft.com/office/powerpoint/2010/main" val="1423527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4AEE041-D006-4772-992B-303EBDC00D9E}" type="slidenum">
              <a:rPr lang="pt-BR" altLang="pt-BR">
                <a:solidFill>
                  <a:srgbClr val="000000"/>
                </a:solidFill>
                <a:latin typeface="Times New Roman" panose="02020603050405020304" pitchFamily="18" charset="0"/>
              </a:rPr>
              <a:pPr eaLnBrk="1"/>
              <a:t>17</a:t>
            </a:fld>
            <a:endParaRPr lang="pt-BR" altLang="pt-BR">
              <a:solidFill>
                <a:srgbClr val="000000"/>
              </a:solidFill>
              <a:latin typeface="Times New Roman" panose="02020603050405020304" pitchFamily="18" charset="0"/>
            </a:endParaRPr>
          </a:p>
        </p:txBody>
      </p:sp>
      <p:sp>
        <p:nvSpPr>
          <p:cNvPr id="86019"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6020"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
        <p:nvSpPr>
          <p:cNvPr id="2" name="Espaço Reservado para Anotações 1"/>
          <p:cNvSpPr>
            <a:spLocks noGrp="1"/>
          </p:cNvSpPr>
          <p:nvPr>
            <p:ph type="body" idx="1"/>
          </p:nvPr>
        </p:nvSpPr>
        <p:spPr/>
        <p:txBody>
          <a:bodyPr/>
          <a:lstStyle/>
          <a:p>
            <a:pPr marL="162818" indent="-162818">
              <a:buFontTx/>
              <a:buChar char="-"/>
            </a:pPr>
            <a:r>
              <a:rPr lang="pt-BR" dirty="0"/>
              <a:t>OCDE: Decreto 3.678, de 30/11/2000. (Convenção de Paris</a:t>
            </a:r>
            <a:r>
              <a:rPr lang="pt-BR" baseline="0" dirty="0"/>
              <a:t> – 15/02/1999)</a:t>
            </a:r>
            <a:endParaRPr lang="pt-BR" dirty="0"/>
          </a:p>
          <a:p>
            <a:pPr marL="162818" indent="-162818" defTabSz="425136">
              <a:buFontTx/>
              <a:buChar char="-"/>
            </a:pPr>
            <a:r>
              <a:rPr lang="pt-BR" baseline="0" dirty="0"/>
              <a:t>OEA: Decreto 4.410, de 07/10/2002. (Convenção de Caracas – 29/03/1996)</a:t>
            </a:r>
            <a:endParaRPr lang="pt-BR" dirty="0"/>
          </a:p>
          <a:p>
            <a:pPr marL="162818" indent="-162818">
              <a:buFontTx/>
              <a:buChar char="-"/>
            </a:pPr>
            <a:r>
              <a:rPr lang="pt-BR" dirty="0"/>
              <a:t>ONU:</a:t>
            </a:r>
            <a:r>
              <a:rPr lang="pt-BR" baseline="0" dirty="0"/>
              <a:t> Decreto 5.687, de 31/01/2006. (Convenção de Mérida – 09/12/2003)</a:t>
            </a:r>
          </a:p>
        </p:txBody>
      </p:sp>
    </p:spTree>
    <p:extLst>
      <p:ext uri="{BB962C8B-B14F-4D97-AF65-F5344CB8AC3E}">
        <p14:creationId xmlns:p14="http://schemas.microsoft.com/office/powerpoint/2010/main" val="848426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BDD7183-1F49-43EF-8BD9-B993528A0955}" type="slidenum">
              <a:rPr lang="pt-BR" altLang="pt-BR">
                <a:solidFill>
                  <a:srgbClr val="000000"/>
                </a:solidFill>
                <a:latin typeface="Times New Roman" panose="02020603050405020304" pitchFamily="18" charset="0"/>
              </a:rPr>
              <a:pPr eaLnBrk="1"/>
              <a:t>18</a:t>
            </a:fld>
            <a:endParaRPr lang="pt-BR" altLang="pt-BR">
              <a:solidFill>
                <a:srgbClr val="000000"/>
              </a:solidFill>
              <a:latin typeface="Times New Roman" panose="02020603050405020304" pitchFamily="18" charset="0"/>
            </a:endParaRPr>
          </a:p>
        </p:txBody>
      </p:sp>
      <p:sp>
        <p:nvSpPr>
          <p:cNvPr id="89091"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9092"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Tree>
    <p:extLst>
      <p:ext uri="{BB962C8B-B14F-4D97-AF65-F5344CB8AC3E}">
        <p14:creationId xmlns:p14="http://schemas.microsoft.com/office/powerpoint/2010/main" val="26515981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fld id="{9297F657-CFA8-C84F-98BA-B8C29369523E}" type="slidenum">
              <a:rPr lang="es-ES_tradnl" smtClean="0"/>
              <a:t>19</a:t>
            </a:fld>
            <a:endParaRPr lang="es-ES_tradnl"/>
          </a:p>
        </p:txBody>
      </p:sp>
    </p:spTree>
    <p:extLst>
      <p:ext uri="{BB962C8B-B14F-4D97-AF65-F5344CB8AC3E}">
        <p14:creationId xmlns:p14="http://schemas.microsoft.com/office/powerpoint/2010/main" val="39442092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BDD7183-1F49-43EF-8BD9-B993528A0955}" type="slidenum">
              <a:rPr lang="pt-BR" altLang="pt-BR">
                <a:solidFill>
                  <a:srgbClr val="000000"/>
                </a:solidFill>
                <a:latin typeface="Times New Roman" panose="02020603050405020304" pitchFamily="18" charset="0"/>
              </a:rPr>
              <a:pPr eaLnBrk="1"/>
              <a:t>20</a:t>
            </a:fld>
            <a:endParaRPr lang="pt-BR" altLang="pt-BR">
              <a:solidFill>
                <a:srgbClr val="000000"/>
              </a:solidFill>
              <a:latin typeface="Times New Roman" panose="02020603050405020304" pitchFamily="18" charset="0"/>
            </a:endParaRPr>
          </a:p>
        </p:txBody>
      </p:sp>
      <p:sp>
        <p:nvSpPr>
          <p:cNvPr id="89091"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9092"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Tree>
    <p:extLst>
      <p:ext uri="{BB962C8B-B14F-4D97-AF65-F5344CB8AC3E}">
        <p14:creationId xmlns:p14="http://schemas.microsoft.com/office/powerpoint/2010/main" val="40890570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BDD7183-1F49-43EF-8BD9-B993528A0955}" type="slidenum">
              <a:rPr lang="pt-BR" altLang="pt-BR">
                <a:solidFill>
                  <a:srgbClr val="000000"/>
                </a:solidFill>
                <a:latin typeface="Times New Roman" panose="02020603050405020304" pitchFamily="18" charset="0"/>
              </a:rPr>
              <a:pPr eaLnBrk="1"/>
              <a:t>21</a:t>
            </a:fld>
            <a:endParaRPr lang="pt-BR" altLang="pt-BR">
              <a:solidFill>
                <a:srgbClr val="000000"/>
              </a:solidFill>
              <a:latin typeface="Times New Roman" panose="02020603050405020304" pitchFamily="18" charset="0"/>
            </a:endParaRPr>
          </a:p>
        </p:txBody>
      </p:sp>
      <p:sp>
        <p:nvSpPr>
          <p:cNvPr id="89091"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9092"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Tree>
    <p:extLst>
      <p:ext uri="{BB962C8B-B14F-4D97-AF65-F5344CB8AC3E}">
        <p14:creationId xmlns:p14="http://schemas.microsoft.com/office/powerpoint/2010/main" val="24867183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BDD7183-1F49-43EF-8BD9-B993528A0955}" type="slidenum">
              <a:rPr lang="pt-BR" altLang="pt-BR">
                <a:solidFill>
                  <a:srgbClr val="000000"/>
                </a:solidFill>
                <a:latin typeface="Times New Roman" panose="02020603050405020304" pitchFamily="18" charset="0"/>
              </a:rPr>
              <a:pPr eaLnBrk="1"/>
              <a:t>22</a:t>
            </a:fld>
            <a:endParaRPr lang="pt-BR" altLang="pt-BR">
              <a:solidFill>
                <a:srgbClr val="000000"/>
              </a:solidFill>
              <a:latin typeface="Times New Roman" panose="02020603050405020304" pitchFamily="18" charset="0"/>
            </a:endParaRPr>
          </a:p>
        </p:txBody>
      </p:sp>
      <p:sp>
        <p:nvSpPr>
          <p:cNvPr id="89091"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9092"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Tree>
    <p:extLst>
      <p:ext uri="{BB962C8B-B14F-4D97-AF65-F5344CB8AC3E}">
        <p14:creationId xmlns:p14="http://schemas.microsoft.com/office/powerpoint/2010/main" val="17767690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Espaço Reservado para Imagem de Slide 1"/>
          <p:cNvSpPr>
            <a:spLocks noGrp="1" noRot="1" noChangeAspect="1" noTextEdit="1"/>
          </p:cNvSpPr>
          <p:nvPr>
            <p:ph type="sldImg"/>
          </p:nvPr>
        </p:nvSpPr>
        <p:spPr>
          <a:ln>
            <a:solidFill>
              <a:srgbClr val="000000"/>
            </a:solidFill>
            <a:miter lim="800000"/>
            <a:headEnd/>
            <a:tailEnd/>
          </a:ln>
        </p:spPr>
      </p:sp>
      <p:sp>
        <p:nvSpPr>
          <p:cNvPr id="95235"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pt-BR">
              <a:latin typeface="Times New Roman" panose="02020603050405020304" pitchFamily="18" charset="0"/>
              <a:ea typeface="ＭＳ Ｐゴシック" panose="020B0600070205080204" pitchFamily="34" charset="-128"/>
            </a:endParaRPr>
          </a:p>
        </p:txBody>
      </p:sp>
      <p:sp>
        <p:nvSpPr>
          <p:cNvPr id="95236" name="Espaço Reservado para Número de Slid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950BE834-9A9E-495D-85EB-A1534F9BBE27}" type="slidenum">
              <a:rPr lang="pt-BR" altLang="pt-BR">
                <a:solidFill>
                  <a:schemeClr val="tx1"/>
                </a:solidFill>
                <a:ea typeface="ＭＳ Ｐゴシック" panose="020B0600070205080204" pitchFamily="34" charset="-128"/>
              </a:rPr>
              <a:pPr eaLnBrk="1"/>
              <a:t>25</a:t>
            </a:fld>
            <a:endParaRPr lang="pt-BR" altLang="pt-BR">
              <a:solidFill>
                <a:schemeClr val="tx1"/>
              </a:solidFill>
              <a:ea typeface="ＭＳ Ｐゴシック" panose="020B0600070205080204" pitchFamily="34" charset="-128"/>
            </a:endParaRPr>
          </a:p>
        </p:txBody>
      </p:sp>
    </p:spTree>
    <p:extLst>
      <p:ext uri="{BB962C8B-B14F-4D97-AF65-F5344CB8AC3E}">
        <p14:creationId xmlns:p14="http://schemas.microsoft.com/office/powerpoint/2010/main" val="5389951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898C1234-6A4D-4C44-BD3D-E82BC69238D8}" type="slidenum">
              <a:rPr lang="pt-BR" altLang="pt-BR">
                <a:solidFill>
                  <a:srgbClr val="000000"/>
                </a:solidFill>
                <a:latin typeface="Times New Roman" panose="02020603050405020304" pitchFamily="18" charset="0"/>
              </a:rPr>
              <a:pPr eaLnBrk="1"/>
              <a:t>26</a:t>
            </a:fld>
            <a:endParaRPr lang="pt-BR" altLang="pt-BR">
              <a:solidFill>
                <a:srgbClr val="000000"/>
              </a:solidFill>
              <a:latin typeface="Times New Roman" panose="02020603050405020304" pitchFamily="18" charset="0"/>
            </a:endParaRPr>
          </a:p>
        </p:txBody>
      </p:sp>
      <p:sp>
        <p:nvSpPr>
          <p:cNvPr id="91139"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91140"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Tree>
    <p:extLst>
      <p:ext uri="{BB962C8B-B14F-4D97-AF65-F5344CB8AC3E}">
        <p14:creationId xmlns:p14="http://schemas.microsoft.com/office/powerpoint/2010/main" val="1040015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27</a:t>
            </a:fld>
            <a:endParaRPr lang="pt-BR" altLang="pt-BR"/>
          </a:p>
        </p:txBody>
      </p:sp>
    </p:spTree>
    <p:extLst>
      <p:ext uri="{BB962C8B-B14F-4D97-AF65-F5344CB8AC3E}">
        <p14:creationId xmlns:p14="http://schemas.microsoft.com/office/powerpoint/2010/main" val="2156913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4AEE041-D006-4772-992B-303EBDC00D9E}" type="slidenum">
              <a:rPr lang="pt-BR" altLang="pt-BR">
                <a:solidFill>
                  <a:srgbClr val="000000"/>
                </a:solidFill>
                <a:latin typeface="Times New Roman" panose="02020603050405020304" pitchFamily="18" charset="0"/>
              </a:rPr>
              <a:pPr eaLnBrk="1"/>
              <a:t>7</a:t>
            </a:fld>
            <a:endParaRPr lang="pt-BR" altLang="pt-BR">
              <a:solidFill>
                <a:srgbClr val="000000"/>
              </a:solidFill>
              <a:latin typeface="Times New Roman" panose="02020603050405020304" pitchFamily="18" charset="0"/>
            </a:endParaRPr>
          </a:p>
        </p:txBody>
      </p:sp>
      <p:sp>
        <p:nvSpPr>
          <p:cNvPr id="86019"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6020"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
        <p:nvSpPr>
          <p:cNvPr id="2" name="Espaço Reservado para Anotações 1"/>
          <p:cNvSpPr>
            <a:spLocks noGrp="1"/>
          </p:cNvSpPr>
          <p:nvPr>
            <p:ph type="body" idx="1"/>
          </p:nvPr>
        </p:nvSpPr>
        <p:spPr/>
        <p:txBody>
          <a:bodyPr/>
          <a:lstStyle/>
          <a:p>
            <a:pPr marL="162818" indent="-162818">
              <a:buFontTx/>
              <a:buChar char="-"/>
            </a:pPr>
            <a:r>
              <a:rPr lang="pt-BR" dirty="0"/>
              <a:t>OCDE: Decreto 3.678, de 30/11/2000. (Convenção de Paris</a:t>
            </a:r>
            <a:r>
              <a:rPr lang="pt-BR" baseline="0" dirty="0"/>
              <a:t> – 15/02/1999)</a:t>
            </a:r>
            <a:endParaRPr lang="pt-BR" dirty="0"/>
          </a:p>
          <a:p>
            <a:pPr marL="162818" indent="-162818" defTabSz="425136">
              <a:buFontTx/>
              <a:buChar char="-"/>
            </a:pPr>
            <a:r>
              <a:rPr lang="pt-BR" baseline="0" dirty="0"/>
              <a:t>OEA: Decreto 4.410, de 07/10/2002. (Convenção de Caracas – 29/03/1996)</a:t>
            </a:r>
            <a:endParaRPr lang="pt-BR" dirty="0"/>
          </a:p>
          <a:p>
            <a:pPr marL="162818" indent="-162818">
              <a:buFontTx/>
              <a:buChar char="-"/>
            </a:pPr>
            <a:r>
              <a:rPr lang="pt-BR" dirty="0"/>
              <a:t>ONU:</a:t>
            </a:r>
            <a:r>
              <a:rPr lang="pt-BR" baseline="0" dirty="0"/>
              <a:t> Decreto 5.687, de 31/01/2006. (Convenção de Mérida – 09/12/2003)</a:t>
            </a:r>
          </a:p>
        </p:txBody>
      </p:sp>
    </p:spTree>
    <p:extLst>
      <p:ext uri="{BB962C8B-B14F-4D97-AF65-F5344CB8AC3E}">
        <p14:creationId xmlns:p14="http://schemas.microsoft.com/office/powerpoint/2010/main" val="2304749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168794" indent="-168794">
              <a:buFontTx/>
              <a:buChar char="-"/>
            </a:pPr>
            <a:r>
              <a:rPr lang="pt-BR" dirty="0"/>
              <a:t>A MP 703/2015 foi</a:t>
            </a:r>
            <a:r>
              <a:rPr lang="pt-BR" baseline="0" dirty="0"/>
              <a:t> válida até 29/05/2016.</a:t>
            </a:r>
            <a:endParaRPr lang="pt-BR" dirty="0"/>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28</a:t>
            </a:fld>
            <a:endParaRPr lang="pt-BR" altLang="pt-BR"/>
          </a:p>
        </p:txBody>
      </p:sp>
    </p:spTree>
    <p:extLst>
      <p:ext uri="{BB962C8B-B14F-4D97-AF65-F5344CB8AC3E}">
        <p14:creationId xmlns:p14="http://schemas.microsoft.com/office/powerpoint/2010/main" val="3088658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Espaço Reservado para Imagem de Slide 1"/>
          <p:cNvSpPr>
            <a:spLocks noGrp="1" noRot="1" noChangeAspect="1" noTextEdit="1"/>
          </p:cNvSpPr>
          <p:nvPr>
            <p:ph type="sldImg"/>
          </p:nvPr>
        </p:nvSpPr>
        <p:spPr>
          <a:ln>
            <a:solidFill>
              <a:srgbClr val="000000"/>
            </a:solidFill>
            <a:miter lim="800000"/>
            <a:headEnd/>
            <a:tailEnd/>
          </a:ln>
        </p:spPr>
      </p:sp>
      <p:sp>
        <p:nvSpPr>
          <p:cNvPr id="95235" name="Espaço Reservado para Anotações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62818" indent="-162818">
              <a:buFontTx/>
              <a:buChar char="-"/>
            </a:pPr>
            <a:r>
              <a:rPr lang="en-US" altLang="pt-BR" dirty="0" err="1">
                <a:latin typeface="Times New Roman" panose="02020603050405020304" pitchFamily="18" charset="0"/>
                <a:ea typeface="ＭＳ Ｐゴシック" panose="020B0600070205080204" pitchFamily="34" charset="-128"/>
              </a:rPr>
              <a:t>Mencionar</a:t>
            </a:r>
            <a:r>
              <a:rPr lang="en-US" altLang="pt-BR" dirty="0">
                <a:latin typeface="Times New Roman" panose="02020603050405020304" pitchFamily="18" charset="0"/>
                <a:ea typeface="ＭＳ Ｐゴシック" panose="020B0600070205080204" pitchFamily="34" charset="-128"/>
              </a:rPr>
              <a:t> </a:t>
            </a:r>
            <a:r>
              <a:rPr lang="en-US" altLang="pt-BR" dirty="0" err="1">
                <a:latin typeface="Times New Roman" panose="02020603050405020304" pitchFamily="18" charset="0"/>
                <a:ea typeface="ＭＳ Ｐゴシック" panose="020B0600070205080204" pitchFamily="34" charset="-128"/>
              </a:rPr>
              <a:t>rapidamente</a:t>
            </a:r>
            <a:r>
              <a:rPr lang="en-US" altLang="pt-BR" dirty="0">
                <a:latin typeface="Times New Roman" panose="02020603050405020304" pitchFamily="18" charset="0"/>
                <a:ea typeface="ＭＳ Ｐゴシック" panose="020B0600070205080204" pitchFamily="34" charset="-128"/>
              </a:rPr>
              <a:t> a </a:t>
            </a:r>
            <a:r>
              <a:rPr lang="en-US" altLang="pt-BR" dirty="0" err="1">
                <a:latin typeface="Times New Roman" panose="02020603050405020304" pitchFamily="18" charset="0"/>
                <a:ea typeface="ＭＳ Ｐゴシック" panose="020B0600070205080204" pitchFamily="34" charset="-128"/>
              </a:rPr>
              <a:t>questão</a:t>
            </a:r>
            <a:r>
              <a:rPr lang="en-US" altLang="pt-BR" dirty="0">
                <a:latin typeface="Times New Roman" panose="02020603050405020304" pitchFamily="18" charset="0"/>
                <a:ea typeface="ＭＳ Ｐゴシック" panose="020B0600070205080204" pitchFamily="34" charset="-128"/>
              </a:rPr>
              <a:t> da </a:t>
            </a:r>
            <a:r>
              <a:rPr lang="en-US" altLang="pt-BR" dirty="0" err="1">
                <a:latin typeface="Times New Roman" panose="02020603050405020304" pitchFamily="18" charset="0"/>
                <a:ea typeface="ＭＳ Ｐゴシック" panose="020B0600070205080204" pitchFamily="34" charset="-128"/>
              </a:rPr>
              <a:t>responsabilidade</a:t>
            </a:r>
            <a:r>
              <a:rPr lang="en-US" altLang="pt-BR" dirty="0">
                <a:latin typeface="Times New Roman" panose="02020603050405020304" pitchFamily="18" charset="0"/>
                <a:ea typeface="ＭＳ Ｐゴシック" panose="020B0600070205080204" pitchFamily="34" charset="-128"/>
              </a:rPr>
              <a:t> penal da PJ.</a:t>
            </a:r>
          </a:p>
        </p:txBody>
      </p:sp>
      <p:sp>
        <p:nvSpPr>
          <p:cNvPr id="95236" name="Espaço Reservado para Número de Slide 3"/>
          <p:cNvSpPr>
            <a:spLocks noGrp="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950BE834-9A9E-495D-85EB-A1534F9BBE27}" type="slidenum">
              <a:rPr lang="pt-BR" altLang="pt-BR">
                <a:solidFill>
                  <a:schemeClr val="tx1"/>
                </a:solidFill>
                <a:ea typeface="ＭＳ Ｐゴシック" panose="020B0600070205080204" pitchFamily="34" charset="-128"/>
              </a:rPr>
              <a:pPr eaLnBrk="1"/>
              <a:t>29</a:t>
            </a:fld>
            <a:endParaRPr lang="pt-BR" altLang="pt-BR">
              <a:solidFill>
                <a:schemeClr val="tx1"/>
              </a:solidFill>
              <a:ea typeface="ＭＳ Ｐゴシック" panose="020B0600070205080204" pitchFamily="34" charset="-128"/>
            </a:endParaRPr>
          </a:p>
        </p:txBody>
      </p:sp>
    </p:spTree>
    <p:extLst>
      <p:ext uri="{BB962C8B-B14F-4D97-AF65-F5344CB8AC3E}">
        <p14:creationId xmlns:p14="http://schemas.microsoft.com/office/powerpoint/2010/main" val="32871972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Espaço Reservado para Imagem de Slide 1"/>
          <p:cNvSpPr>
            <a:spLocks noGrp="1" noRot="1" noChangeAspect="1" noTextEdit="1"/>
          </p:cNvSpPr>
          <p:nvPr>
            <p:ph type="sldImg"/>
          </p:nvPr>
        </p:nvSpPr>
        <p:spPr>
          <a:ln>
            <a:solidFill>
              <a:srgbClr val="000000"/>
            </a:solidFill>
            <a:miter lim="800000"/>
            <a:headEnd/>
            <a:tailEnd/>
          </a:ln>
        </p:spPr>
      </p:sp>
      <p:sp>
        <p:nvSpPr>
          <p:cNvPr id="95235" name="Espaço Reservado para Anotações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62818" indent="-162818">
              <a:buFontTx/>
              <a:buChar char="-"/>
            </a:pPr>
            <a:r>
              <a:rPr lang="en-US" altLang="pt-BR" dirty="0" err="1">
                <a:latin typeface="Times New Roman" panose="02020603050405020304" pitchFamily="18" charset="0"/>
                <a:ea typeface="ＭＳ Ｐゴシック" panose="020B0600070205080204" pitchFamily="34" charset="-128"/>
              </a:rPr>
              <a:t>Mencionar</a:t>
            </a:r>
            <a:r>
              <a:rPr lang="en-US" altLang="pt-BR" dirty="0">
                <a:latin typeface="Times New Roman" panose="02020603050405020304" pitchFamily="18" charset="0"/>
                <a:ea typeface="ＭＳ Ｐゴシック" panose="020B0600070205080204" pitchFamily="34" charset="-128"/>
              </a:rPr>
              <a:t> </a:t>
            </a:r>
            <a:r>
              <a:rPr lang="en-US" altLang="pt-BR" dirty="0" err="1">
                <a:latin typeface="Times New Roman" panose="02020603050405020304" pitchFamily="18" charset="0"/>
                <a:ea typeface="ＭＳ Ｐゴシック" panose="020B0600070205080204" pitchFamily="34" charset="-128"/>
              </a:rPr>
              <a:t>rapidamente</a:t>
            </a:r>
            <a:r>
              <a:rPr lang="en-US" altLang="pt-BR" dirty="0">
                <a:latin typeface="Times New Roman" panose="02020603050405020304" pitchFamily="18" charset="0"/>
                <a:ea typeface="ＭＳ Ｐゴシック" panose="020B0600070205080204" pitchFamily="34" charset="-128"/>
              </a:rPr>
              <a:t> a </a:t>
            </a:r>
            <a:r>
              <a:rPr lang="en-US" altLang="pt-BR" dirty="0" err="1">
                <a:latin typeface="Times New Roman" panose="02020603050405020304" pitchFamily="18" charset="0"/>
                <a:ea typeface="ＭＳ Ｐゴシック" panose="020B0600070205080204" pitchFamily="34" charset="-128"/>
              </a:rPr>
              <a:t>questão</a:t>
            </a:r>
            <a:r>
              <a:rPr lang="en-US" altLang="pt-BR" dirty="0">
                <a:latin typeface="Times New Roman" panose="02020603050405020304" pitchFamily="18" charset="0"/>
                <a:ea typeface="ＭＳ Ｐゴシック" panose="020B0600070205080204" pitchFamily="34" charset="-128"/>
              </a:rPr>
              <a:t> da </a:t>
            </a:r>
            <a:r>
              <a:rPr lang="en-US" altLang="pt-BR" dirty="0" err="1">
                <a:latin typeface="Times New Roman" panose="02020603050405020304" pitchFamily="18" charset="0"/>
                <a:ea typeface="ＭＳ Ｐゴシック" panose="020B0600070205080204" pitchFamily="34" charset="-128"/>
              </a:rPr>
              <a:t>responsabilidade</a:t>
            </a:r>
            <a:r>
              <a:rPr lang="en-US" altLang="pt-BR" dirty="0">
                <a:latin typeface="Times New Roman" panose="02020603050405020304" pitchFamily="18" charset="0"/>
                <a:ea typeface="ＭＳ Ｐゴシック" panose="020B0600070205080204" pitchFamily="34" charset="-128"/>
              </a:rPr>
              <a:t> penal da PJ.</a:t>
            </a:r>
          </a:p>
        </p:txBody>
      </p:sp>
      <p:sp>
        <p:nvSpPr>
          <p:cNvPr id="95236" name="Espaço Reservado para Número de Slide 3"/>
          <p:cNvSpPr>
            <a:spLocks noGrp="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950BE834-9A9E-495D-85EB-A1534F9BBE27}" type="slidenum">
              <a:rPr lang="pt-BR" altLang="pt-BR">
                <a:solidFill>
                  <a:schemeClr val="tx1"/>
                </a:solidFill>
                <a:ea typeface="ＭＳ Ｐゴシック" panose="020B0600070205080204" pitchFamily="34" charset="-128"/>
              </a:rPr>
              <a:pPr eaLnBrk="1"/>
              <a:t>30</a:t>
            </a:fld>
            <a:endParaRPr lang="pt-BR" altLang="pt-BR">
              <a:solidFill>
                <a:schemeClr val="tx1"/>
              </a:solidFill>
              <a:ea typeface="ＭＳ Ｐゴシック" panose="020B0600070205080204" pitchFamily="34" charset="-128"/>
            </a:endParaRPr>
          </a:p>
        </p:txBody>
      </p:sp>
    </p:spTree>
    <p:extLst>
      <p:ext uri="{BB962C8B-B14F-4D97-AF65-F5344CB8AC3E}">
        <p14:creationId xmlns:p14="http://schemas.microsoft.com/office/powerpoint/2010/main" val="14955577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BDD7183-1F49-43EF-8BD9-B993528A0955}" type="slidenum">
              <a:rPr lang="pt-BR" altLang="pt-BR">
                <a:solidFill>
                  <a:srgbClr val="000000"/>
                </a:solidFill>
                <a:latin typeface="Times New Roman" panose="02020603050405020304" pitchFamily="18" charset="0"/>
              </a:rPr>
              <a:pPr eaLnBrk="1"/>
              <a:t>31</a:t>
            </a:fld>
            <a:endParaRPr lang="pt-BR" altLang="pt-BR">
              <a:solidFill>
                <a:srgbClr val="000000"/>
              </a:solidFill>
              <a:latin typeface="Times New Roman" panose="02020603050405020304" pitchFamily="18" charset="0"/>
            </a:endParaRPr>
          </a:p>
        </p:txBody>
      </p:sp>
      <p:sp>
        <p:nvSpPr>
          <p:cNvPr id="89091"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9092"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Tree>
    <p:extLst>
      <p:ext uri="{BB962C8B-B14F-4D97-AF65-F5344CB8AC3E}">
        <p14:creationId xmlns:p14="http://schemas.microsoft.com/office/powerpoint/2010/main" val="20159503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32</a:t>
            </a:fld>
            <a:endParaRPr lang="pt-BR" altLang="pt-BR"/>
          </a:p>
        </p:txBody>
      </p:sp>
    </p:spTree>
    <p:extLst>
      <p:ext uri="{BB962C8B-B14F-4D97-AF65-F5344CB8AC3E}">
        <p14:creationId xmlns:p14="http://schemas.microsoft.com/office/powerpoint/2010/main" val="16266755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33</a:t>
            </a:fld>
            <a:endParaRPr lang="pt-BR" altLang="pt-BR"/>
          </a:p>
        </p:txBody>
      </p:sp>
    </p:spTree>
    <p:extLst>
      <p:ext uri="{BB962C8B-B14F-4D97-AF65-F5344CB8AC3E}">
        <p14:creationId xmlns:p14="http://schemas.microsoft.com/office/powerpoint/2010/main" val="10842083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34</a:t>
            </a:fld>
            <a:endParaRPr lang="pt-BR" altLang="pt-BR"/>
          </a:p>
        </p:txBody>
      </p:sp>
    </p:spTree>
    <p:extLst>
      <p:ext uri="{BB962C8B-B14F-4D97-AF65-F5344CB8AC3E}">
        <p14:creationId xmlns:p14="http://schemas.microsoft.com/office/powerpoint/2010/main" val="26697583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BDD7183-1F49-43EF-8BD9-B993528A0955}" type="slidenum">
              <a:rPr lang="pt-BR" altLang="pt-BR">
                <a:solidFill>
                  <a:srgbClr val="000000"/>
                </a:solidFill>
                <a:latin typeface="Times New Roman" panose="02020603050405020304" pitchFamily="18" charset="0"/>
              </a:rPr>
              <a:pPr eaLnBrk="1"/>
              <a:t>35</a:t>
            </a:fld>
            <a:endParaRPr lang="pt-BR" altLang="pt-BR">
              <a:solidFill>
                <a:srgbClr val="000000"/>
              </a:solidFill>
              <a:latin typeface="Times New Roman" panose="02020603050405020304" pitchFamily="18" charset="0"/>
            </a:endParaRPr>
          </a:p>
        </p:txBody>
      </p:sp>
      <p:sp>
        <p:nvSpPr>
          <p:cNvPr id="89091"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9092"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Tree>
    <p:extLst>
      <p:ext uri="{BB962C8B-B14F-4D97-AF65-F5344CB8AC3E}">
        <p14:creationId xmlns:p14="http://schemas.microsoft.com/office/powerpoint/2010/main" val="1298632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36</a:t>
            </a:fld>
            <a:endParaRPr lang="pt-BR" altLang="pt-BR"/>
          </a:p>
        </p:txBody>
      </p:sp>
    </p:spTree>
    <p:extLst>
      <p:ext uri="{BB962C8B-B14F-4D97-AF65-F5344CB8AC3E}">
        <p14:creationId xmlns:p14="http://schemas.microsoft.com/office/powerpoint/2010/main" val="2939183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37</a:t>
            </a:fld>
            <a:endParaRPr lang="pt-BR" altLang="pt-BR"/>
          </a:p>
        </p:txBody>
      </p:sp>
    </p:spTree>
    <p:extLst>
      <p:ext uri="{BB962C8B-B14F-4D97-AF65-F5344CB8AC3E}">
        <p14:creationId xmlns:p14="http://schemas.microsoft.com/office/powerpoint/2010/main" val="3594474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1pPr>
            <a:lvl2pPr marL="705472" indent="-271336" eaLnBrk="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2pPr>
            <a:lvl3pPr marL="1085342" indent="-217068" eaLnBrk="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3pPr>
            <a:lvl4pPr marL="1519478" indent="-217068" eaLnBrk="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4pPr>
            <a:lvl5pPr marL="1953616" indent="-217068" eaLnBrk="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5pPr>
            <a:lvl6pPr marL="2387753" indent="-217068" defTabSz="42509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6pPr>
            <a:lvl7pPr marL="2821889" indent="-217068" defTabSz="42509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7pPr>
            <a:lvl8pPr marL="3256027" indent="-217068" defTabSz="42509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8pPr>
            <a:lvl9pPr marL="3690163" indent="-217068" defTabSz="425093"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093" algn="l"/>
                <a:tab pos="851692" algn="l"/>
                <a:tab pos="1278292" algn="l"/>
                <a:tab pos="1704893" algn="l"/>
                <a:tab pos="2131491" algn="l"/>
                <a:tab pos="2558091" algn="l"/>
                <a:tab pos="2984691" algn="l"/>
                <a:tab pos="3411292" algn="l"/>
                <a:tab pos="3837890" algn="l"/>
                <a:tab pos="4264491" algn="l"/>
                <a:tab pos="4691089" algn="l"/>
                <a:tab pos="5117690" algn="l"/>
                <a:tab pos="5544289" algn="l"/>
                <a:tab pos="5970889" algn="l"/>
                <a:tab pos="6397489" algn="l"/>
                <a:tab pos="6824089" algn="l"/>
                <a:tab pos="7250689" algn="l"/>
                <a:tab pos="7677288" algn="l"/>
                <a:tab pos="8103888" algn="l"/>
                <a:tab pos="8530487" algn="l"/>
              </a:tabLst>
              <a:defRPr>
                <a:solidFill>
                  <a:schemeClr val="bg1"/>
                </a:solidFill>
                <a:latin typeface="Arial" panose="020B0604020202020204" pitchFamily="34" charset="0"/>
                <a:ea typeface="Microsoft YaHei" panose="020B0503020204020204" pitchFamily="34" charset="-122"/>
              </a:defRPr>
            </a:lvl9pPr>
          </a:lstStyle>
          <a:p>
            <a:pPr eaLnBrk="1"/>
            <a:fld id="{E5A59301-7C05-444E-BD91-E57856D9722C}" type="slidenum">
              <a:rPr lang="pt-BR" altLang="pt-BR">
                <a:solidFill>
                  <a:srgbClr val="000000"/>
                </a:solidFill>
                <a:latin typeface="Times New Roman" panose="02020603050405020304" pitchFamily="18" charset="0"/>
              </a:rPr>
              <a:pPr eaLnBrk="1"/>
              <a:t>8</a:t>
            </a:fld>
            <a:endParaRPr lang="pt-BR" altLang="pt-BR">
              <a:solidFill>
                <a:srgbClr val="000000"/>
              </a:solidFill>
              <a:latin typeface="Times New Roman" panose="02020603050405020304" pitchFamily="18" charset="0"/>
            </a:endParaRPr>
          </a:p>
        </p:txBody>
      </p:sp>
      <p:sp>
        <p:nvSpPr>
          <p:cNvPr id="84995"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4996" name="Text Box 2"/>
          <p:cNvSpPr txBox="1">
            <a:spLocks noChangeArrowheads="1"/>
          </p:cNvSpPr>
          <p:nvPr/>
        </p:nvSpPr>
        <p:spPr bwMode="auto">
          <a:xfrm>
            <a:off x="709634" y="4861253"/>
            <a:ext cx="5680036" cy="4605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86826" tIns="43413" rIns="86826" bIns="43413"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Tree>
    <p:extLst>
      <p:ext uri="{BB962C8B-B14F-4D97-AF65-F5344CB8AC3E}">
        <p14:creationId xmlns:p14="http://schemas.microsoft.com/office/powerpoint/2010/main" val="9604688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38</a:t>
            </a:fld>
            <a:endParaRPr lang="pt-BR" altLang="pt-BR"/>
          </a:p>
        </p:txBody>
      </p:sp>
    </p:spTree>
    <p:extLst>
      <p:ext uri="{BB962C8B-B14F-4D97-AF65-F5344CB8AC3E}">
        <p14:creationId xmlns:p14="http://schemas.microsoft.com/office/powerpoint/2010/main" val="17336171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39</a:t>
            </a:fld>
            <a:endParaRPr lang="pt-BR" altLang="pt-BR"/>
          </a:p>
        </p:txBody>
      </p:sp>
    </p:spTree>
    <p:extLst>
      <p:ext uri="{BB962C8B-B14F-4D97-AF65-F5344CB8AC3E}">
        <p14:creationId xmlns:p14="http://schemas.microsoft.com/office/powerpoint/2010/main" val="23516607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40</a:t>
            </a:fld>
            <a:endParaRPr lang="pt-BR" altLang="pt-BR"/>
          </a:p>
        </p:txBody>
      </p:sp>
    </p:spTree>
    <p:extLst>
      <p:ext uri="{BB962C8B-B14F-4D97-AF65-F5344CB8AC3E}">
        <p14:creationId xmlns:p14="http://schemas.microsoft.com/office/powerpoint/2010/main" val="38017050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BDD7183-1F49-43EF-8BD9-B993528A0955}" type="slidenum">
              <a:rPr lang="pt-BR" altLang="pt-BR">
                <a:solidFill>
                  <a:srgbClr val="000000"/>
                </a:solidFill>
                <a:latin typeface="Times New Roman" panose="02020603050405020304" pitchFamily="18" charset="0"/>
              </a:rPr>
              <a:pPr eaLnBrk="1"/>
              <a:t>41</a:t>
            </a:fld>
            <a:endParaRPr lang="pt-BR" altLang="pt-BR">
              <a:solidFill>
                <a:srgbClr val="000000"/>
              </a:solidFill>
              <a:latin typeface="Times New Roman" panose="02020603050405020304" pitchFamily="18" charset="0"/>
            </a:endParaRPr>
          </a:p>
        </p:txBody>
      </p:sp>
      <p:sp>
        <p:nvSpPr>
          <p:cNvPr id="89091"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9092"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Tree>
    <p:extLst>
      <p:ext uri="{BB962C8B-B14F-4D97-AF65-F5344CB8AC3E}">
        <p14:creationId xmlns:p14="http://schemas.microsoft.com/office/powerpoint/2010/main" val="42710965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42</a:t>
            </a:fld>
            <a:endParaRPr lang="pt-BR" altLang="pt-BR"/>
          </a:p>
        </p:txBody>
      </p:sp>
    </p:spTree>
    <p:extLst>
      <p:ext uri="{BB962C8B-B14F-4D97-AF65-F5344CB8AC3E}">
        <p14:creationId xmlns:p14="http://schemas.microsoft.com/office/powerpoint/2010/main" val="13850930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43</a:t>
            </a:fld>
            <a:endParaRPr lang="pt-BR" altLang="pt-BR"/>
          </a:p>
        </p:txBody>
      </p:sp>
    </p:spTree>
    <p:extLst>
      <p:ext uri="{BB962C8B-B14F-4D97-AF65-F5344CB8AC3E}">
        <p14:creationId xmlns:p14="http://schemas.microsoft.com/office/powerpoint/2010/main" val="28640282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44</a:t>
            </a:fld>
            <a:endParaRPr lang="pt-BR" altLang="pt-BR"/>
          </a:p>
        </p:txBody>
      </p:sp>
    </p:spTree>
    <p:extLst>
      <p:ext uri="{BB962C8B-B14F-4D97-AF65-F5344CB8AC3E}">
        <p14:creationId xmlns:p14="http://schemas.microsoft.com/office/powerpoint/2010/main" val="37836471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45</a:t>
            </a:fld>
            <a:endParaRPr lang="pt-BR" altLang="pt-BR"/>
          </a:p>
        </p:txBody>
      </p:sp>
    </p:spTree>
    <p:extLst>
      <p:ext uri="{BB962C8B-B14F-4D97-AF65-F5344CB8AC3E}">
        <p14:creationId xmlns:p14="http://schemas.microsoft.com/office/powerpoint/2010/main" val="35695149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46</a:t>
            </a:fld>
            <a:endParaRPr lang="pt-BR" altLang="pt-BR"/>
          </a:p>
        </p:txBody>
      </p:sp>
    </p:spTree>
    <p:extLst>
      <p:ext uri="{BB962C8B-B14F-4D97-AF65-F5344CB8AC3E}">
        <p14:creationId xmlns:p14="http://schemas.microsoft.com/office/powerpoint/2010/main" val="24127789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47</a:t>
            </a:fld>
            <a:endParaRPr lang="pt-BR" altLang="pt-BR"/>
          </a:p>
        </p:txBody>
      </p:sp>
    </p:spTree>
    <p:extLst>
      <p:ext uri="{BB962C8B-B14F-4D97-AF65-F5344CB8AC3E}">
        <p14:creationId xmlns:p14="http://schemas.microsoft.com/office/powerpoint/2010/main" val="1165560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noFill/>
          <a:ln/>
          <a:extLst>
            <a:ext uri="{909E8E84-426E-40DD-AFC4-6F175D3DCCD1}">
              <a14:hiddenFill xmlns:a14="http://schemas.microsoft.com/office/drawing/2010/main">
                <a:solidFill>
                  <a:srgbClr val="FFFFFF"/>
                </a:solidFill>
              </a14:hiddenFill>
            </a:ext>
          </a:extLst>
        </p:spPr>
      </p:sp>
      <p:sp>
        <p:nvSpPr>
          <p:cNvPr id="819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spcBef>
                <a:spcPct val="0"/>
              </a:spcBef>
            </a:pPr>
            <a:endParaRPr lang="pt-BR" altLang="pt-BR">
              <a:latin typeface="Times New Roman" charset="0"/>
              <a:ea typeface="ＭＳ Ｐゴシック" charset="-128"/>
            </a:endParaRPr>
          </a:p>
        </p:txBody>
      </p:sp>
    </p:spTree>
    <p:extLst>
      <p:ext uri="{BB962C8B-B14F-4D97-AF65-F5344CB8AC3E}">
        <p14:creationId xmlns:p14="http://schemas.microsoft.com/office/powerpoint/2010/main" val="22184072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48</a:t>
            </a:fld>
            <a:endParaRPr lang="pt-BR" altLang="pt-BR"/>
          </a:p>
        </p:txBody>
      </p:sp>
    </p:spTree>
    <p:extLst>
      <p:ext uri="{BB962C8B-B14F-4D97-AF65-F5344CB8AC3E}">
        <p14:creationId xmlns:p14="http://schemas.microsoft.com/office/powerpoint/2010/main" val="25837811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49</a:t>
            </a:fld>
            <a:endParaRPr lang="pt-BR" altLang="pt-BR"/>
          </a:p>
        </p:txBody>
      </p:sp>
    </p:spTree>
    <p:extLst>
      <p:ext uri="{BB962C8B-B14F-4D97-AF65-F5344CB8AC3E}">
        <p14:creationId xmlns:p14="http://schemas.microsoft.com/office/powerpoint/2010/main" val="10060080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50</a:t>
            </a:fld>
            <a:endParaRPr lang="pt-BR" altLang="pt-BR"/>
          </a:p>
        </p:txBody>
      </p:sp>
    </p:spTree>
    <p:extLst>
      <p:ext uri="{BB962C8B-B14F-4D97-AF65-F5344CB8AC3E}">
        <p14:creationId xmlns:p14="http://schemas.microsoft.com/office/powerpoint/2010/main" val="3828353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162818" indent="-162818">
              <a:buFontTx/>
              <a:buChar char="-"/>
            </a:pPr>
            <a:r>
              <a:rPr lang="pt-BR" dirty="0"/>
              <a:t>Mencionar os requisitos especiais da dissolução compulsória</a:t>
            </a:r>
            <a:r>
              <a:rPr lang="pt-BR" baseline="0" dirty="0"/>
              <a:t>: art. 19, § 1º, da Lei 12.846/2013.</a:t>
            </a:r>
          </a:p>
          <a:p>
            <a:pPr marL="162818" indent="-162818">
              <a:buFontTx/>
              <a:buChar char="-"/>
            </a:pPr>
            <a:r>
              <a:rPr lang="pt-BR" dirty="0"/>
              <a:t>Citar que o P.L. original</a:t>
            </a:r>
            <a:r>
              <a:rPr lang="pt-BR" baseline="0" dirty="0"/>
              <a:t> previa a declaração de inidoneidade de 2 a 10 anos.</a:t>
            </a:r>
            <a:endParaRPr lang="pt-BR" dirty="0"/>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51</a:t>
            </a:fld>
            <a:endParaRPr lang="pt-BR" altLang="pt-BR"/>
          </a:p>
        </p:txBody>
      </p:sp>
    </p:spTree>
    <p:extLst>
      <p:ext uri="{BB962C8B-B14F-4D97-AF65-F5344CB8AC3E}">
        <p14:creationId xmlns:p14="http://schemas.microsoft.com/office/powerpoint/2010/main" val="36989700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 Mencionar</a:t>
            </a:r>
            <a:r>
              <a:rPr lang="pt-BR" baseline="0" dirty="0"/>
              <a:t> que no P.L. a multa era de 1% a 30% do F.B. e de, na ausência do F.B., de R$ 6 mil a R$ 6 milhões.</a:t>
            </a:r>
            <a:endParaRPr lang="pt-BR" dirty="0"/>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52</a:t>
            </a:fld>
            <a:endParaRPr lang="pt-BR" altLang="pt-BR"/>
          </a:p>
        </p:txBody>
      </p:sp>
    </p:spTree>
    <p:extLst>
      <p:ext uri="{BB962C8B-B14F-4D97-AF65-F5344CB8AC3E}">
        <p14:creationId xmlns:p14="http://schemas.microsoft.com/office/powerpoint/2010/main" val="30154984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Espaço Reservado para Imagem de Slide 1"/>
          <p:cNvSpPr>
            <a:spLocks noGrp="1" noRot="1" noChangeAspect="1" noTextEdit="1"/>
          </p:cNvSpPr>
          <p:nvPr>
            <p:ph type="sldImg"/>
          </p:nvPr>
        </p:nvSpPr>
        <p:spPr>
          <a:ln>
            <a:solidFill>
              <a:srgbClr val="000000"/>
            </a:solidFill>
            <a:miter lim="800000"/>
            <a:headEnd/>
            <a:tailEnd/>
          </a:ln>
        </p:spPr>
      </p:sp>
      <p:sp>
        <p:nvSpPr>
          <p:cNvPr id="96259"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pt-BR">
              <a:latin typeface="Times New Roman" panose="02020603050405020304" pitchFamily="18" charset="0"/>
              <a:ea typeface="ＭＳ Ｐゴシック" panose="020B0600070205080204" pitchFamily="34" charset="-128"/>
            </a:endParaRPr>
          </a:p>
        </p:txBody>
      </p:sp>
      <p:sp>
        <p:nvSpPr>
          <p:cNvPr id="96260" name="Espaço Reservado para Número de Slid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19351AB-9E23-4EBB-9A1E-3F867134A03F}" type="slidenum">
              <a:rPr lang="pt-BR" altLang="pt-BR">
                <a:solidFill>
                  <a:schemeClr val="tx1"/>
                </a:solidFill>
                <a:ea typeface="ＭＳ Ｐゴシック" panose="020B0600070205080204" pitchFamily="34" charset="-128"/>
              </a:rPr>
              <a:pPr eaLnBrk="1"/>
              <a:t>53</a:t>
            </a:fld>
            <a:endParaRPr lang="pt-BR" altLang="pt-BR">
              <a:solidFill>
                <a:schemeClr val="tx1"/>
              </a:solidFill>
              <a:ea typeface="ＭＳ Ｐゴシック" panose="020B0600070205080204" pitchFamily="34" charset="-128"/>
            </a:endParaRPr>
          </a:p>
        </p:txBody>
      </p:sp>
    </p:spTree>
    <p:extLst>
      <p:ext uri="{BB962C8B-B14F-4D97-AF65-F5344CB8AC3E}">
        <p14:creationId xmlns:p14="http://schemas.microsoft.com/office/powerpoint/2010/main" val="312397635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Espaço Reservado para Imagem de Slide 1"/>
          <p:cNvSpPr>
            <a:spLocks noGrp="1" noRot="1" noChangeAspect="1" noTextEdit="1"/>
          </p:cNvSpPr>
          <p:nvPr>
            <p:ph type="sldImg"/>
          </p:nvPr>
        </p:nvSpPr>
        <p:spPr>
          <a:ln>
            <a:solidFill>
              <a:srgbClr val="000000"/>
            </a:solidFill>
            <a:miter lim="800000"/>
            <a:headEnd/>
            <a:tailEnd/>
          </a:ln>
        </p:spPr>
      </p:sp>
      <p:sp>
        <p:nvSpPr>
          <p:cNvPr id="97283"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pt-BR">
              <a:latin typeface="Times New Roman" panose="02020603050405020304" pitchFamily="18" charset="0"/>
              <a:ea typeface="ＭＳ Ｐゴシック" panose="020B0600070205080204" pitchFamily="34" charset="-128"/>
            </a:endParaRPr>
          </a:p>
        </p:txBody>
      </p:sp>
      <p:sp>
        <p:nvSpPr>
          <p:cNvPr id="97284" name="Espaço Reservado para Número de Slid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a:tabLst>
                <a:tab pos="0" algn="l"/>
                <a:tab pos="440739" algn="l"/>
                <a:tab pos="883040" algn="l"/>
                <a:tab pos="1325341" algn="l"/>
                <a:tab pos="1767643" algn="l"/>
                <a:tab pos="2209945" algn="l"/>
                <a:tab pos="2652246" algn="l"/>
                <a:tab pos="3094547" algn="l"/>
                <a:tab pos="3536850" algn="l"/>
                <a:tab pos="3979150" algn="l"/>
                <a:tab pos="4421452" algn="l"/>
                <a:tab pos="4863753" algn="l"/>
                <a:tab pos="5306055" algn="l"/>
                <a:tab pos="5748355" algn="l"/>
                <a:tab pos="6190658" algn="l"/>
                <a:tab pos="6632959" algn="l"/>
                <a:tab pos="7075260" algn="l"/>
                <a:tab pos="7517562" algn="l"/>
                <a:tab pos="7959864" algn="l"/>
                <a:tab pos="8402165" algn="l"/>
                <a:tab pos="8844466" algn="l"/>
              </a:tabLst>
              <a:defRPr>
                <a:solidFill>
                  <a:schemeClr val="bg1"/>
                </a:solidFill>
                <a:latin typeface="Arial" panose="020B0604020202020204" pitchFamily="34" charset="0"/>
                <a:ea typeface="Microsoft YaHei" panose="020B0503020204020204" pitchFamily="34" charset="-122"/>
              </a:defRPr>
            </a:lvl1pPr>
            <a:lvl2pPr marL="731438" indent="-281322" eaLnBrk="0">
              <a:tabLst>
                <a:tab pos="0" algn="l"/>
                <a:tab pos="440739" algn="l"/>
                <a:tab pos="883040" algn="l"/>
                <a:tab pos="1325341" algn="l"/>
                <a:tab pos="1767643" algn="l"/>
                <a:tab pos="2209945" algn="l"/>
                <a:tab pos="2652246" algn="l"/>
                <a:tab pos="3094547" algn="l"/>
                <a:tab pos="3536850" algn="l"/>
                <a:tab pos="3979150" algn="l"/>
                <a:tab pos="4421452" algn="l"/>
                <a:tab pos="4863753" algn="l"/>
                <a:tab pos="5306055" algn="l"/>
                <a:tab pos="5748355" algn="l"/>
                <a:tab pos="6190658" algn="l"/>
                <a:tab pos="6632959" algn="l"/>
                <a:tab pos="7075260" algn="l"/>
                <a:tab pos="7517562" algn="l"/>
                <a:tab pos="7959864" algn="l"/>
                <a:tab pos="8402165" algn="l"/>
                <a:tab pos="8844466" algn="l"/>
              </a:tabLst>
              <a:defRPr>
                <a:solidFill>
                  <a:schemeClr val="bg1"/>
                </a:solidFill>
                <a:latin typeface="Arial" panose="020B0604020202020204" pitchFamily="34" charset="0"/>
                <a:ea typeface="Microsoft YaHei" panose="020B0503020204020204" pitchFamily="34" charset="-122"/>
              </a:defRPr>
            </a:lvl2pPr>
            <a:lvl3pPr marL="1125290" indent="-225057" eaLnBrk="0">
              <a:tabLst>
                <a:tab pos="0" algn="l"/>
                <a:tab pos="440739" algn="l"/>
                <a:tab pos="883040" algn="l"/>
                <a:tab pos="1325341" algn="l"/>
                <a:tab pos="1767643" algn="l"/>
                <a:tab pos="2209945" algn="l"/>
                <a:tab pos="2652246" algn="l"/>
                <a:tab pos="3094547" algn="l"/>
                <a:tab pos="3536850" algn="l"/>
                <a:tab pos="3979150" algn="l"/>
                <a:tab pos="4421452" algn="l"/>
                <a:tab pos="4863753" algn="l"/>
                <a:tab pos="5306055" algn="l"/>
                <a:tab pos="5748355" algn="l"/>
                <a:tab pos="6190658" algn="l"/>
                <a:tab pos="6632959" algn="l"/>
                <a:tab pos="7075260" algn="l"/>
                <a:tab pos="7517562" algn="l"/>
                <a:tab pos="7959864" algn="l"/>
                <a:tab pos="8402165" algn="l"/>
                <a:tab pos="8844466" algn="l"/>
              </a:tabLst>
              <a:defRPr>
                <a:solidFill>
                  <a:schemeClr val="bg1"/>
                </a:solidFill>
                <a:latin typeface="Arial" panose="020B0604020202020204" pitchFamily="34" charset="0"/>
                <a:ea typeface="Microsoft YaHei" panose="020B0503020204020204" pitchFamily="34" charset="-122"/>
              </a:defRPr>
            </a:lvl3pPr>
            <a:lvl4pPr marL="1575406" indent="-225057" eaLnBrk="0">
              <a:tabLst>
                <a:tab pos="0" algn="l"/>
                <a:tab pos="440739" algn="l"/>
                <a:tab pos="883040" algn="l"/>
                <a:tab pos="1325341" algn="l"/>
                <a:tab pos="1767643" algn="l"/>
                <a:tab pos="2209945" algn="l"/>
                <a:tab pos="2652246" algn="l"/>
                <a:tab pos="3094547" algn="l"/>
                <a:tab pos="3536850" algn="l"/>
                <a:tab pos="3979150" algn="l"/>
                <a:tab pos="4421452" algn="l"/>
                <a:tab pos="4863753" algn="l"/>
                <a:tab pos="5306055" algn="l"/>
                <a:tab pos="5748355" algn="l"/>
                <a:tab pos="6190658" algn="l"/>
                <a:tab pos="6632959" algn="l"/>
                <a:tab pos="7075260" algn="l"/>
                <a:tab pos="7517562" algn="l"/>
                <a:tab pos="7959864" algn="l"/>
                <a:tab pos="8402165" algn="l"/>
                <a:tab pos="8844466" algn="l"/>
              </a:tabLst>
              <a:defRPr>
                <a:solidFill>
                  <a:schemeClr val="bg1"/>
                </a:solidFill>
                <a:latin typeface="Arial" panose="020B0604020202020204" pitchFamily="34" charset="0"/>
                <a:ea typeface="Microsoft YaHei" panose="020B0503020204020204" pitchFamily="34" charset="-122"/>
              </a:defRPr>
            </a:lvl4pPr>
            <a:lvl5pPr marL="2025523" indent="-225057" eaLnBrk="0">
              <a:tabLst>
                <a:tab pos="0" algn="l"/>
                <a:tab pos="440739" algn="l"/>
                <a:tab pos="883040" algn="l"/>
                <a:tab pos="1325341" algn="l"/>
                <a:tab pos="1767643" algn="l"/>
                <a:tab pos="2209945" algn="l"/>
                <a:tab pos="2652246" algn="l"/>
                <a:tab pos="3094547" algn="l"/>
                <a:tab pos="3536850" algn="l"/>
                <a:tab pos="3979150" algn="l"/>
                <a:tab pos="4421452" algn="l"/>
                <a:tab pos="4863753" algn="l"/>
                <a:tab pos="5306055" algn="l"/>
                <a:tab pos="5748355" algn="l"/>
                <a:tab pos="6190658" algn="l"/>
                <a:tab pos="6632959" algn="l"/>
                <a:tab pos="7075260" algn="l"/>
                <a:tab pos="7517562" algn="l"/>
                <a:tab pos="7959864" algn="l"/>
                <a:tab pos="8402165" algn="l"/>
                <a:tab pos="8844466" algn="l"/>
              </a:tabLst>
              <a:defRPr>
                <a:solidFill>
                  <a:schemeClr val="bg1"/>
                </a:solidFill>
                <a:latin typeface="Arial" panose="020B0604020202020204" pitchFamily="34" charset="0"/>
                <a:ea typeface="Microsoft YaHei" panose="020B0503020204020204" pitchFamily="34" charset="-122"/>
              </a:defRPr>
            </a:lvl5pPr>
            <a:lvl6pPr marL="2475637" indent="-225057" defTabSz="440739"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0739" algn="l"/>
                <a:tab pos="883040" algn="l"/>
                <a:tab pos="1325341" algn="l"/>
                <a:tab pos="1767643" algn="l"/>
                <a:tab pos="2209945" algn="l"/>
                <a:tab pos="2652246" algn="l"/>
                <a:tab pos="3094547" algn="l"/>
                <a:tab pos="3536850" algn="l"/>
                <a:tab pos="3979150" algn="l"/>
                <a:tab pos="4421452" algn="l"/>
                <a:tab pos="4863753" algn="l"/>
                <a:tab pos="5306055" algn="l"/>
                <a:tab pos="5748355" algn="l"/>
                <a:tab pos="6190658" algn="l"/>
                <a:tab pos="6632959" algn="l"/>
                <a:tab pos="7075260" algn="l"/>
                <a:tab pos="7517562" algn="l"/>
                <a:tab pos="7959864" algn="l"/>
                <a:tab pos="8402165" algn="l"/>
                <a:tab pos="8844466" algn="l"/>
              </a:tabLst>
              <a:defRPr>
                <a:solidFill>
                  <a:schemeClr val="bg1"/>
                </a:solidFill>
                <a:latin typeface="Arial" panose="020B0604020202020204" pitchFamily="34" charset="0"/>
                <a:ea typeface="Microsoft YaHei" panose="020B0503020204020204" pitchFamily="34" charset="-122"/>
              </a:defRPr>
            </a:lvl6pPr>
            <a:lvl7pPr marL="2925753" indent="-225057" defTabSz="440739"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0739" algn="l"/>
                <a:tab pos="883040" algn="l"/>
                <a:tab pos="1325341" algn="l"/>
                <a:tab pos="1767643" algn="l"/>
                <a:tab pos="2209945" algn="l"/>
                <a:tab pos="2652246" algn="l"/>
                <a:tab pos="3094547" algn="l"/>
                <a:tab pos="3536850" algn="l"/>
                <a:tab pos="3979150" algn="l"/>
                <a:tab pos="4421452" algn="l"/>
                <a:tab pos="4863753" algn="l"/>
                <a:tab pos="5306055" algn="l"/>
                <a:tab pos="5748355" algn="l"/>
                <a:tab pos="6190658" algn="l"/>
                <a:tab pos="6632959" algn="l"/>
                <a:tab pos="7075260" algn="l"/>
                <a:tab pos="7517562" algn="l"/>
                <a:tab pos="7959864" algn="l"/>
                <a:tab pos="8402165" algn="l"/>
                <a:tab pos="8844466" algn="l"/>
              </a:tabLst>
              <a:defRPr>
                <a:solidFill>
                  <a:schemeClr val="bg1"/>
                </a:solidFill>
                <a:latin typeface="Arial" panose="020B0604020202020204" pitchFamily="34" charset="0"/>
                <a:ea typeface="Microsoft YaHei" panose="020B0503020204020204" pitchFamily="34" charset="-122"/>
              </a:defRPr>
            </a:lvl7pPr>
            <a:lvl8pPr marL="3375870" indent="-225057" defTabSz="440739"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0739" algn="l"/>
                <a:tab pos="883040" algn="l"/>
                <a:tab pos="1325341" algn="l"/>
                <a:tab pos="1767643" algn="l"/>
                <a:tab pos="2209945" algn="l"/>
                <a:tab pos="2652246" algn="l"/>
                <a:tab pos="3094547" algn="l"/>
                <a:tab pos="3536850" algn="l"/>
                <a:tab pos="3979150" algn="l"/>
                <a:tab pos="4421452" algn="l"/>
                <a:tab pos="4863753" algn="l"/>
                <a:tab pos="5306055" algn="l"/>
                <a:tab pos="5748355" algn="l"/>
                <a:tab pos="6190658" algn="l"/>
                <a:tab pos="6632959" algn="l"/>
                <a:tab pos="7075260" algn="l"/>
                <a:tab pos="7517562" algn="l"/>
                <a:tab pos="7959864" algn="l"/>
                <a:tab pos="8402165" algn="l"/>
                <a:tab pos="8844466" algn="l"/>
              </a:tabLst>
              <a:defRPr>
                <a:solidFill>
                  <a:schemeClr val="bg1"/>
                </a:solidFill>
                <a:latin typeface="Arial" panose="020B0604020202020204" pitchFamily="34" charset="0"/>
                <a:ea typeface="Microsoft YaHei" panose="020B0503020204020204" pitchFamily="34" charset="-122"/>
              </a:defRPr>
            </a:lvl8pPr>
            <a:lvl9pPr marL="3825986" indent="-225057" defTabSz="440739"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0739" algn="l"/>
                <a:tab pos="883040" algn="l"/>
                <a:tab pos="1325341" algn="l"/>
                <a:tab pos="1767643" algn="l"/>
                <a:tab pos="2209945" algn="l"/>
                <a:tab pos="2652246" algn="l"/>
                <a:tab pos="3094547" algn="l"/>
                <a:tab pos="3536850" algn="l"/>
                <a:tab pos="3979150" algn="l"/>
                <a:tab pos="4421452" algn="l"/>
                <a:tab pos="4863753" algn="l"/>
                <a:tab pos="5306055" algn="l"/>
                <a:tab pos="5748355" algn="l"/>
                <a:tab pos="6190658" algn="l"/>
                <a:tab pos="6632959" algn="l"/>
                <a:tab pos="7075260" algn="l"/>
                <a:tab pos="7517562" algn="l"/>
                <a:tab pos="7959864" algn="l"/>
                <a:tab pos="8402165" algn="l"/>
                <a:tab pos="8844466" algn="l"/>
              </a:tabLst>
              <a:defRPr>
                <a:solidFill>
                  <a:schemeClr val="bg1"/>
                </a:solidFill>
                <a:latin typeface="Arial" panose="020B0604020202020204" pitchFamily="34" charset="0"/>
                <a:ea typeface="Microsoft YaHei" panose="020B0503020204020204" pitchFamily="34" charset="-122"/>
              </a:defRPr>
            </a:lvl9pPr>
          </a:lstStyle>
          <a:p>
            <a:pPr eaLnBrk="1"/>
            <a:fld id="{CBDD431C-CA42-4B8C-8B46-3FD9EF7264E8}" type="slidenum">
              <a:rPr lang="pt-BR" altLang="pt-BR">
                <a:solidFill>
                  <a:schemeClr val="tx1"/>
                </a:solidFill>
                <a:ea typeface="ＭＳ Ｐゴシック" panose="020B0600070205080204" pitchFamily="34" charset="-128"/>
              </a:rPr>
              <a:pPr eaLnBrk="1"/>
              <a:t>54</a:t>
            </a:fld>
            <a:endParaRPr lang="pt-BR" altLang="pt-BR">
              <a:solidFill>
                <a:schemeClr val="tx1"/>
              </a:solidFill>
              <a:ea typeface="ＭＳ Ｐゴシック" panose="020B0600070205080204" pitchFamily="34" charset="-128"/>
            </a:endParaRPr>
          </a:p>
        </p:txBody>
      </p:sp>
    </p:spTree>
    <p:extLst>
      <p:ext uri="{BB962C8B-B14F-4D97-AF65-F5344CB8AC3E}">
        <p14:creationId xmlns:p14="http://schemas.microsoft.com/office/powerpoint/2010/main" val="28472957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162818" indent="-162818">
              <a:buFontTx/>
              <a:buChar char="-"/>
            </a:pPr>
            <a:r>
              <a:rPr lang="pt-BR" dirty="0"/>
              <a:t>Mencionar que esta</a:t>
            </a:r>
            <a:r>
              <a:rPr lang="pt-BR" baseline="0" dirty="0"/>
              <a:t> é uma penalidade muitas vezes mais temida do que a multa.</a:t>
            </a:r>
          </a:p>
          <a:p>
            <a:pPr marL="162818" indent="-162818">
              <a:buFontTx/>
              <a:buChar char="-"/>
            </a:pPr>
            <a:r>
              <a:rPr lang="pt-BR" baseline="0" dirty="0"/>
              <a:t>A publicação deve ser em meios de comunicação na ÁREA DA PRÁTICA DA INFRAÇÃO e NA ÁREA DE ATUAÇÃO DA PJ.</a:t>
            </a:r>
          </a:p>
          <a:p>
            <a:pPr marL="162818" indent="-162818">
              <a:buFontTx/>
              <a:buChar char="-"/>
            </a:pPr>
            <a:r>
              <a:rPr lang="pt-BR" baseline="0" dirty="0"/>
              <a:t>Somente na falta desses dois meios a publicação será meio de comunicação de circulação nacional.</a:t>
            </a: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58</a:t>
            </a:fld>
            <a:endParaRPr lang="pt-BR" altLang="pt-BR"/>
          </a:p>
        </p:txBody>
      </p:sp>
    </p:spTree>
    <p:extLst>
      <p:ext uri="{BB962C8B-B14F-4D97-AF65-F5344CB8AC3E}">
        <p14:creationId xmlns:p14="http://schemas.microsoft.com/office/powerpoint/2010/main" val="60777080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BDD7183-1F49-43EF-8BD9-B993528A0955}" type="slidenum">
              <a:rPr lang="pt-BR" altLang="pt-BR">
                <a:solidFill>
                  <a:srgbClr val="000000"/>
                </a:solidFill>
                <a:latin typeface="Times New Roman" panose="02020603050405020304" pitchFamily="18" charset="0"/>
              </a:rPr>
              <a:pPr eaLnBrk="1"/>
              <a:t>59</a:t>
            </a:fld>
            <a:endParaRPr lang="pt-BR" altLang="pt-BR">
              <a:solidFill>
                <a:srgbClr val="000000"/>
              </a:solidFill>
              <a:latin typeface="Times New Roman" panose="02020603050405020304" pitchFamily="18" charset="0"/>
            </a:endParaRPr>
          </a:p>
        </p:txBody>
      </p:sp>
      <p:sp>
        <p:nvSpPr>
          <p:cNvPr id="89091"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9092"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Tree>
    <p:extLst>
      <p:ext uri="{BB962C8B-B14F-4D97-AF65-F5344CB8AC3E}">
        <p14:creationId xmlns:p14="http://schemas.microsoft.com/office/powerpoint/2010/main" val="209760239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60</a:t>
            </a:fld>
            <a:endParaRPr lang="pt-BR" altLang="pt-BR"/>
          </a:p>
        </p:txBody>
      </p:sp>
    </p:spTree>
    <p:extLst>
      <p:ext uri="{BB962C8B-B14F-4D97-AF65-F5344CB8AC3E}">
        <p14:creationId xmlns:p14="http://schemas.microsoft.com/office/powerpoint/2010/main" val="2194495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4AEE041-D006-4772-992B-303EBDC00D9E}" type="slidenum">
              <a:rPr lang="pt-BR" altLang="pt-BR">
                <a:solidFill>
                  <a:srgbClr val="000000"/>
                </a:solidFill>
                <a:latin typeface="Times New Roman" panose="02020603050405020304" pitchFamily="18" charset="0"/>
              </a:rPr>
              <a:pPr eaLnBrk="1"/>
              <a:t>11</a:t>
            </a:fld>
            <a:endParaRPr lang="pt-BR" altLang="pt-BR">
              <a:solidFill>
                <a:srgbClr val="000000"/>
              </a:solidFill>
              <a:latin typeface="Times New Roman" panose="02020603050405020304" pitchFamily="18" charset="0"/>
            </a:endParaRPr>
          </a:p>
        </p:txBody>
      </p:sp>
      <p:sp>
        <p:nvSpPr>
          <p:cNvPr id="86019"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6020"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
        <p:nvSpPr>
          <p:cNvPr id="2" name="Espaço Reservado para Anotações 1"/>
          <p:cNvSpPr>
            <a:spLocks noGrp="1"/>
          </p:cNvSpPr>
          <p:nvPr>
            <p:ph type="body" idx="1"/>
          </p:nvPr>
        </p:nvSpPr>
        <p:spPr/>
        <p:txBody>
          <a:bodyPr/>
          <a:lstStyle/>
          <a:p>
            <a:pPr marL="162818" indent="-162818">
              <a:buFontTx/>
              <a:buChar char="-"/>
            </a:pPr>
            <a:r>
              <a:rPr lang="pt-BR" dirty="0"/>
              <a:t>OCDE: Decreto 3.678, de 30/11/2000. (Convenção de Paris</a:t>
            </a:r>
            <a:r>
              <a:rPr lang="pt-BR" baseline="0" dirty="0"/>
              <a:t> – 15/02/1999)</a:t>
            </a:r>
            <a:endParaRPr lang="pt-BR" dirty="0"/>
          </a:p>
          <a:p>
            <a:pPr marL="162818" indent="-162818" defTabSz="425136">
              <a:buFontTx/>
              <a:buChar char="-"/>
            </a:pPr>
            <a:r>
              <a:rPr lang="pt-BR" baseline="0" dirty="0"/>
              <a:t>OEA: Decreto 4.410, de 07/10/2002. (Convenção de Caracas – 29/03/1996)</a:t>
            </a:r>
            <a:endParaRPr lang="pt-BR" dirty="0"/>
          </a:p>
          <a:p>
            <a:pPr marL="162818" indent="-162818">
              <a:buFontTx/>
              <a:buChar char="-"/>
            </a:pPr>
            <a:r>
              <a:rPr lang="pt-BR" dirty="0"/>
              <a:t>ONU:</a:t>
            </a:r>
            <a:r>
              <a:rPr lang="pt-BR" baseline="0" dirty="0"/>
              <a:t> Decreto 5.687, de 31/01/2006. (Convenção de Mérida – 09/12/2003)</a:t>
            </a:r>
          </a:p>
        </p:txBody>
      </p:sp>
    </p:spTree>
    <p:extLst>
      <p:ext uri="{BB962C8B-B14F-4D97-AF65-F5344CB8AC3E}">
        <p14:creationId xmlns:p14="http://schemas.microsoft.com/office/powerpoint/2010/main" val="38824972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62</a:t>
            </a:fld>
            <a:endParaRPr lang="pt-BR" altLang="pt-BR"/>
          </a:p>
        </p:txBody>
      </p:sp>
    </p:spTree>
    <p:extLst>
      <p:ext uri="{BB962C8B-B14F-4D97-AF65-F5344CB8AC3E}">
        <p14:creationId xmlns:p14="http://schemas.microsoft.com/office/powerpoint/2010/main" val="161344364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63</a:t>
            </a:fld>
            <a:endParaRPr lang="pt-BR" altLang="pt-BR"/>
          </a:p>
        </p:txBody>
      </p:sp>
    </p:spTree>
    <p:extLst>
      <p:ext uri="{BB962C8B-B14F-4D97-AF65-F5344CB8AC3E}">
        <p14:creationId xmlns:p14="http://schemas.microsoft.com/office/powerpoint/2010/main" val="101386663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64</a:t>
            </a:fld>
            <a:endParaRPr lang="pt-BR" altLang="pt-BR"/>
          </a:p>
        </p:txBody>
      </p:sp>
    </p:spTree>
    <p:extLst>
      <p:ext uri="{BB962C8B-B14F-4D97-AF65-F5344CB8AC3E}">
        <p14:creationId xmlns:p14="http://schemas.microsoft.com/office/powerpoint/2010/main" val="23895267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65</a:t>
            </a:fld>
            <a:endParaRPr lang="pt-BR" altLang="pt-BR"/>
          </a:p>
        </p:txBody>
      </p:sp>
    </p:spTree>
    <p:extLst>
      <p:ext uri="{BB962C8B-B14F-4D97-AF65-F5344CB8AC3E}">
        <p14:creationId xmlns:p14="http://schemas.microsoft.com/office/powerpoint/2010/main" val="273588958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66</a:t>
            </a:fld>
            <a:endParaRPr lang="pt-BR" altLang="pt-BR"/>
          </a:p>
        </p:txBody>
      </p:sp>
    </p:spTree>
    <p:extLst>
      <p:ext uri="{BB962C8B-B14F-4D97-AF65-F5344CB8AC3E}">
        <p14:creationId xmlns:p14="http://schemas.microsoft.com/office/powerpoint/2010/main" val="204654628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67</a:t>
            </a:fld>
            <a:endParaRPr lang="pt-BR" altLang="pt-BR"/>
          </a:p>
        </p:txBody>
      </p:sp>
    </p:spTree>
    <p:extLst>
      <p:ext uri="{BB962C8B-B14F-4D97-AF65-F5344CB8AC3E}">
        <p14:creationId xmlns:p14="http://schemas.microsoft.com/office/powerpoint/2010/main" val="246062661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68</a:t>
            </a:fld>
            <a:endParaRPr lang="pt-BR" altLang="pt-BR"/>
          </a:p>
        </p:txBody>
      </p:sp>
    </p:spTree>
    <p:extLst>
      <p:ext uri="{BB962C8B-B14F-4D97-AF65-F5344CB8AC3E}">
        <p14:creationId xmlns:p14="http://schemas.microsoft.com/office/powerpoint/2010/main" val="5254747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69</a:t>
            </a:fld>
            <a:endParaRPr lang="pt-BR" altLang="pt-BR"/>
          </a:p>
        </p:txBody>
      </p:sp>
    </p:spTree>
    <p:extLst>
      <p:ext uri="{BB962C8B-B14F-4D97-AF65-F5344CB8AC3E}">
        <p14:creationId xmlns:p14="http://schemas.microsoft.com/office/powerpoint/2010/main" val="147162281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70</a:t>
            </a:fld>
            <a:endParaRPr lang="pt-BR" altLang="pt-BR"/>
          </a:p>
        </p:txBody>
      </p:sp>
    </p:spTree>
    <p:extLst>
      <p:ext uri="{BB962C8B-B14F-4D97-AF65-F5344CB8AC3E}">
        <p14:creationId xmlns:p14="http://schemas.microsoft.com/office/powerpoint/2010/main" val="403187983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71</a:t>
            </a:fld>
            <a:endParaRPr lang="pt-BR" altLang="pt-BR"/>
          </a:p>
        </p:txBody>
      </p:sp>
    </p:spTree>
    <p:extLst>
      <p:ext uri="{BB962C8B-B14F-4D97-AF65-F5344CB8AC3E}">
        <p14:creationId xmlns:p14="http://schemas.microsoft.com/office/powerpoint/2010/main" val="2167327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4AEE041-D006-4772-992B-303EBDC00D9E}" type="slidenum">
              <a:rPr lang="pt-BR" altLang="pt-BR">
                <a:solidFill>
                  <a:srgbClr val="000000"/>
                </a:solidFill>
                <a:latin typeface="Times New Roman" panose="02020603050405020304" pitchFamily="18" charset="0"/>
              </a:rPr>
              <a:pPr eaLnBrk="1"/>
              <a:t>12</a:t>
            </a:fld>
            <a:endParaRPr lang="pt-BR" altLang="pt-BR">
              <a:solidFill>
                <a:srgbClr val="000000"/>
              </a:solidFill>
              <a:latin typeface="Times New Roman" panose="02020603050405020304" pitchFamily="18" charset="0"/>
            </a:endParaRPr>
          </a:p>
        </p:txBody>
      </p:sp>
      <p:sp>
        <p:nvSpPr>
          <p:cNvPr id="86019"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6020"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
        <p:nvSpPr>
          <p:cNvPr id="2" name="Espaço Reservado para Anotações 1"/>
          <p:cNvSpPr>
            <a:spLocks noGrp="1"/>
          </p:cNvSpPr>
          <p:nvPr>
            <p:ph type="body" idx="1"/>
          </p:nvPr>
        </p:nvSpPr>
        <p:spPr/>
        <p:txBody>
          <a:bodyPr/>
          <a:lstStyle/>
          <a:p>
            <a:pPr marL="162818" indent="-162818">
              <a:buFontTx/>
              <a:buChar char="-"/>
            </a:pPr>
            <a:r>
              <a:rPr lang="pt-BR" dirty="0"/>
              <a:t>OCDE: Decreto 3.678, de 30/11/2000. (Convenção de Paris</a:t>
            </a:r>
            <a:r>
              <a:rPr lang="pt-BR" baseline="0" dirty="0"/>
              <a:t> – 15/02/1999)</a:t>
            </a:r>
            <a:endParaRPr lang="pt-BR" dirty="0"/>
          </a:p>
          <a:p>
            <a:pPr marL="162818" indent="-162818" defTabSz="425136">
              <a:buFontTx/>
              <a:buChar char="-"/>
            </a:pPr>
            <a:r>
              <a:rPr lang="pt-BR" baseline="0" dirty="0"/>
              <a:t>OEA: Decreto 4.410, de 07/10/2002. (Convenção de Caracas – 29/03/1996)</a:t>
            </a:r>
            <a:endParaRPr lang="pt-BR" dirty="0"/>
          </a:p>
          <a:p>
            <a:pPr marL="162818" indent="-162818">
              <a:buFontTx/>
              <a:buChar char="-"/>
            </a:pPr>
            <a:r>
              <a:rPr lang="pt-BR" dirty="0"/>
              <a:t>ONU:</a:t>
            </a:r>
            <a:r>
              <a:rPr lang="pt-BR" baseline="0" dirty="0"/>
              <a:t> Decreto 5.687, de 31/01/2006. (Convenção de Mérida – 09/12/2003)</a:t>
            </a:r>
          </a:p>
        </p:txBody>
      </p:sp>
    </p:spTree>
    <p:extLst>
      <p:ext uri="{BB962C8B-B14F-4D97-AF65-F5344CB8AC3E}">
        <p14:creationId xmlns:p14="http://schemas.microsoft.com/office/powerpoint/2010/main" val="22726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72</a:t>
            </a:fld>
            <a:endParaRPr lang="pt-BR" altLang="pt-BR"/>
          </a:p>
        </p:txBody>
      </p:sp>
    </p:spTree>
    <p:extLst>
      <p:ext uri="{BB962C8B-B14F-4D97-AF65-F5344CB8AC3E}">
        <p14:creationId xmlns:p14="http://schemas.microsoft.com/office/powerpoint/2010/main" val="284493155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73</a:t>
            </a:fld>
            <a:endParaRPr lang="pt-BR" altLang="pt-BR"/>
          </a:p>
        </p:txBody>
      </p:sp>
    </p:spTree>
    <p:extLst>
      <p:ext uri="{BB962C8B-B14F-4D97-AF65-F5344CB8AC3E}">
        <p14:creationId xmlns:p14="http://schemas.microsoft.com/office/powerpoint/2010/main" val="215381796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BDD7183-1F49-43EF-8BD9-B993528A0955}" type="slidenum">
              <a:rPr lang="pt-BR" altLang="pt-BR">
                <a:solidFill>
                  <a:srgbClr val="000000"/>
                </a:solidFill>
                <a:latin typeface="Times New Roman" panose="02020603050405020304" pitchFamily="18" charset="0"/>
              </a:rPr>
              <a:pPr eaLnBrk="1"/>
              <a:t>74</a:t>
            </a:fld>
            <a:endParaRPr lang="pt-BR" altLang="pt-BR">
              <a:solidFill>
                <a:srgbClr val="000000"/>
              </a:solidFill>
              <a:latin typeface="Times New Roman" panose="02020603050405020304" pitchFamily="18" charset="0"/>
            </a:endParaRPr>
          </a:p>
        </p:txBody>
      </p:sp>
      <p:sp>
        <p:nvSpPr>
          <p:cNvPr id="89091"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9092"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Tree>
    <p:extLst>
      <p:ext uri="{BB962C8B-B14F-4D97-AF65-F5344CB8AC3E}">
        <p14:creationId xmlns:p14="http://schemas.microsoft.com/office/powerpoint/2010/main" val="168987491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104</a:t>
            </a:fld>
            <a:endParaRPr lang="pt-BR" altLang="pt-BR"/>
          </a:p>
        </p:txBody>
      </p:sp>
    </p:spTree>
    <p:extLst>
      <p:ext uri="{BB962C8B-B14F-4D97-AF65-F5344CB8AC3E}">
        <p14:creationId xmlns:p14="http://schemas.microsoft.com/office/powerpoint/2010/main" val="233097393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BDD7183-1F49-43EF-8BD9-B993528A0955}" type="slidenum">
              <a:rPr lang="pt-BR" altLang="pt-BR">
                <a:solidFill>
                  <a:srgbClr val="000000"/>
                </a:solidFill>
                <a:latin typeface="Times New Roman" panose="02020603050405020304" pitchFamily="18" charset="0"/>
              </a:rPr>
              <a:pPr eaLnBrk="1"/>
              <a:t>105</a:t>
            </a:fld>
            <a:endParaRPr lang="pt-BR" altLang="pt-BR">
              <a:solidFill>
                <a:srgbClr val="000000"/>
              </a:solidFill>
              <a:latin typeface="Times New Roman" panose="02020603050405020304" pitchFamily="18" charset="0"/>
            </a:endParaRPr>
          </a:p>
        </p:txBody>
      </p:sp>
      <p:sp>
        <p:nvSpPr>
          <p:cNvPr id="89091"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9092"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Tree>
    <p:extLst>
      <p:ext uri="{BB962C8B-B14F-4D97-AF65-F5344CB8AC3E}">
        <p14:creationId xmlns:p14="http://schemas.microsoft.com/office/powerpoint/2010/main" val="76835370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106</a:t>
            </a:fld>
            <a:endParaRPr lang="pt-BR" altLang="pt-BR"/>
          </a:p>
        </p:txBody>
      </p:sp>
    </p:spTree>
    <p:extLst>
      <p:ext uri="{BB962C8B-B14F-4D97-AF65-F5344CB8AC3E}">
        <p14:creationId xmlns:p14="http://schemas.microsoft.com/office/powerpoint/2010/main" val="402295518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107</a:t>
            </a:fld>
            <a:endParaRPr lang="pt-BR" altLang="pt-BR"/>
          </a:p>
        </p:txBody>
      </p:sp>
    </p:spTree>
    <p:extLst>
      <p:ext uri="{BB962C8B-B14F-4D97-AF65-F5344CB8AC3E}">
        <p14:creationId xmlns:p14="http://schemas.microsoft.com/office/powerpoint/2010/main" val="257687541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108</a:t>
            </a:fld>
            <a:endParaRPr lang="pt-BR" altLang="pt-BR"/>
          </a:p>
        </p:txBody>
      </p:sp>
    </p:spTree>
    <p:extLst>
      <p:ext uri="{BB962C8B-B14F-4D97-AF65-F5344CB8AC3E}">
        <p14:creationId xmlns:p14="http://schemas.microsoft.com/office/powerpoint/2010/main" val="52279104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109</a:t>
            </a:fld>
            <a:endParaRPr lang="pt-BR" altLang="pt-BR"/>
          </a:p>
        </p:txBody>
      </p:sp>
    </p:spTree>
    <p:extLst>
      <p:ext uri="{BB962C8B-B14F-4D97-AF65-F5344CB8AC3E}">
        <p14:creationId xmlns:p14="http://schemas.microsoft.com/office/powerpoint/2010/main" val="389197455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idx="10"/>
          </p:nvPr>
        </p:nvSpPr>
        <p:spPr/>
        <p:txBody>
          <a:bodyPr/>
          <a:lstStyle/>
          <a:p>
            <a:fld id="{AFDD843E-C0D0-4513-BFE4-18BF7F14E422}" type="slidenum">
              <a:rPr lang="pt-BR" altLang="pt-BR" smtClean="0"/>
              <a:pPr/>
              <a:t>110</a:t>
            </a:fld>
            <a:endParaRPr lang="pt-BR" altLang="pt-BR"/>
          </a:p>
        </p:txBody>
      </p:sp>
    </p:spTree>
    <p:extLst>
      <p:ext uri="{BB962C8B-B14F-4D97-AF65-F5344CB8AC3E}">
        <p14:creationId xmlns:p14="http://schemas.microsoft.com/office/powerpoint/2010/main" val="1149180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4AEE041-D006-4772-992B-303EBDC00D9E}" type="slidenum">
              <a:rPr lang="pt-BR" altLang="pt-BR">
                <a:solidFill>
                  <a:srgbClr val="000000"/>
                </a:solidFill>
                <a:latin typeface="Times New Roman" panose="02020603050405020304" pitchFamily="18" charset="0"/>
              </a:rPr>
              <a:pPr eaLnBrk="1"/>
              <a:t>13</a:t>
            </a:fld>
            <a:endParaRPr lang="pt-BR" altLang="pt-BR">
              <a:solidFill>
                <a:srgbClr val="000000"/>
              </a:solidFill>
              <a:latin typeface="Times New Roman" panose="02020603050405020304" pitchFamily="18" charset="0"/>
            </a:endParaRPr>
          </a:p>
        </p:txBody>
      </p:sp>
      <p:sp>
        <p:nvSpPr>
          <p:cNvPr id="86019"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6020"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
        <p:nvSpPr>
          <p:cNvPr id="2" name="Espaço Reservado para Anotações 1"/>
          <p:cNvSpPr>
            <a:spLocks noGrp="1"/>
          </p:cNvSpPr>
          <p:nvPr>
            <p:ph type="body" idx="1"/>
          </p:nvPr>
        </p:nvSpPr>
        <p:spPr/>
        <p:txBody>
          <a:bodyPr/>
          <a:lstStyle/>
          <a:p>
            <a:pPr marL="162818" indent="-162818">
              <a:buFontTx/>
              <a:buChar char="-"/>
            </a:pPr>
            <a:r>
              <a:rPr lang="pt-BR" dirty="0"/>
              <a:t>OCDE: Decreto 3.678, de 30/11/2000. (Convenção de Paris</a:t>
            </a:r>
            <a:r>
              <a:rPr lang="pt-BR" baseline="0" dirty="0"/>
              <a:t> – 15/02/1999)</a:t>
            </a:r>
            <a:endParaRPr lang="pt-BR" dirty="0"/>
          </a:p>
          <a:p>
            <a:pPr marL="162818" indent="-162818" defTabSz="425136">
              <a:buFontTx/>
              <a:buChar char="-"/>
            </a:pPr>
            <a:r>
              <a:rPr lang="pt-BR" baseline="0" dirty="0"/>
              <a:t>OEA: Decreto 4.410, de 07/10/2002. (Convenção de Caracas – 29/03/1996)</a:t>
            </a:r>
            <a:endParaRPr lang="pt-BR" dirty="0"/>
          </a:p>
          <a:p>
            <a:pPr marL="162818" indent="-162818">
              <a:buFontTx/>
              <a:buChar char="-"/>
            </a:pPr>
            <a:r>
              <a:rPr lang="pt-BR" dirty="0"/>
              <a:t>ONU:</a:t>
            </a:r>
            <a:r>
              <a:rPr lang="pt-BR" baseline="0" dirty="0"/>
              <a:t> Decreto 5.687, de 31/01/2006. (Convenção de Mérida – 09/12/2003)</a:t>
            </a:r>
          </a:p>
        </p:txBody>
      </p:sp>
    </p:spTree>
    <p:extLst>
      <p:ext uri="{BB962C8B-B14F-4D97-AF65-F5344CB8AC3E}">
        <p14:creationId xmlns:p14="http://schemas.microsoft.com/office/powerpoint/2010/main" val="82605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4AEE041-D006-4772-992B-303EBDC00D9E}" type="slidenum">
              <a:rPr lang="pt-BR" altLang="pt-BR">
                <a:solidFill>
                  <a:srgbClr val="000000"/>
                </a:solidFill>
                <a:latin typeface="Times New Roman" panose="02020603050405020304" pitchFamily="18" charset="0"/>
              </a:rPr>
              <a:pPr eaLnBrk="1"/>
              <a:t>14</a:t>
            </a:fld>
            <a:endParaRPr lang="pt-BR" altLang="pt-BR">
              <a:solidFill>
                <a:srgbClr val="000000"/>
              </a:solidFill>
              <a:latin typeface="Times New Roman" panose="02020603050405020304" pitchFamily="18" charset="0"/>
            </a:endParaRPr>
          </a:p>
        </p:txBody>
      </p:sp>
      <p:sp>
        <p:nvSpPr>
          <p:cNvPr id="86019"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6020"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
        <p:nvSpPr>
          <p:cNvPr id="2" name="Espaço Reservado para Anotações 1"/>
          <p:cNvSpPr>
            <a:spLocks noGrp="1"/>
          </p:cNvSpPr>
          <p:nvPr>
            <p:ph type="body" idx="1"/>
          </p:nvPr>
        </p:nvSpPr>
        <p:spPr/>
        <p:txBody>
          <a:bodyPr/>
          <a:lstStyle/>
          <a:p>
            <a:pPr marL="162818" indent="-162818">
              <a:buFontTx/>
              <a:buChar char="-"/>
            </a:pPr>
            <a:r>
              <a:rPr lang="pt-BR" dirty="0"/>
              <a:t>OCDE: Decreto 3.678, de 30/11/2000. (Convenção de Paris</a:t>
            </a:r>
            <a:r>
              <a:rPr lang="pt-BR" baseline="0" dirty="0"/>
              <a:t> – 15/02/1999)</a:t>
            </a:r>
            <a:endParaRPr lang="pt-BR" dirty="0"/>
          </a:p>
          <a:p>
            <a:pPr marL="162818" indent="-162818" defTabSz="425136">
              <a:buFontTx/>
              <a:buChar char="-"/>
            </a:pPr>
            <a:r>
              <a:rPr lang="pt-BR" baseline="0" dirty="0"/>
              <a:t>OEA: Decreto 4.410, de 07/10/2002. (Convenção de Caracas – 29/03/1996)</a:t>
            </a:r>
            <a:endParaRPr lang="pt-BR" dirty="0"/>
          </a:p>
          <a:p>
            <a:pPr marL="162818" indent="-162818">
              <a:buFontTx/>
              <a:buChar char="-"/>
            </a:pPr>
            <a:r>
              <a:rPr lang="pt-BR" dirty="0"/>
              <a:t>ONU:</a:t>
            </a:r>
            <a:r>
              <a:rPr lang="pt-BR" baseline="0" dirty="0"/>
              <a:t> Decreto 5.687, de 31/01/2006. (Convenção de Mérida – 09/12/2003)</a:t>
            </a:r>
          </a:p>
        </p:txBody>
      </p:sp>
    </p:spTree>
    <p:extLst>
      <p:ext uri="{BB962C8B-B14F-4D97-AF65-F5344CB8AC3E}">
        <p14:creationId xmlns:p14="http://schemas.microsoft.com/office/powerpoint/2010/main" val="1736520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1pPr>
            <a:lvl2pPr marL="705545" indent="-271364"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2pPr>
            <a:lvl3pPr marL="1085454"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3pPr>
            <a:lvl4pPr marL="1519635"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4pPr>
            <a:lvl5pPr marL="1953817" indent="-217091" eaLnBrk="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5pPr>
            <a:lvl6pPr marL="2387998"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6pPr>
            <a:lvl7pPr marL="2822179"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7pPr>
            <a:lvl8pPr marL="3256362"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8pPr>
            <a:lvl9pPr marL="3690543" indent="-217091" defTabSz="425136"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25136" algn="l"/>
                <a:tab pos="851780" algn="l"/>
                <a:tab pos="1278423" algn="l"/>
                <a:tab pos="1705068" algn="l"/>
                <a:tab pos="2131711" algn="l"/>
                <a:tab pos="2558354" algn="l"/>
                <a:tab pos="2984998" algn="l"/>
                <a:tab pos="3411642" algn="l"/>
                <a:tab pos="3838285" algn="l"/>
                <a:tab pos="4264929" algn="l"/>
                <a:tab pos="4691572" algn="l"/>
                <a:tab pos="5118217" algn="l"/>
                <a:tab pos="5544859" algn="l"/>
                <a:tab pos="5971504" algn="l"/>
                <a:tab pos="6398147" algn="l"/>
                <a:tab pos="6824790" algn="l"/>
                <a:tab pos="7251434" algn="l"/>
                <a:tab pos="7678078" algn="l"/>
                <a:tab pos="8104722" algn="l"/>
                <a:tab pos="8531365" algn="l"/>
              </a:tabLst>
              <a:defRPr>
                <a:solidFill>
                  <a:schemeClr val="bg1"/>
                </a:solidFill>
                <a:latin typeface="Arial" panose="020B0604020202020204" pitchFamily="34" charset="0"/>
                <a:ea typeface="Microsoft YaHei" panose="020B0503020204020204" pitchFamily="34" charset="-122"/>
              </a:defRPr>
            </a:lvl9pPr>
          </a:lstStyle>
          <a:p>
            <a:pPr eaLnBrk="1"/>
            <a:fld id="{04AEE041-D006-4772-992B-303EBDC00D9E}" type="slidenum">
              <a:rPr lang="pt-BR" altLang="pt-BR">
                <a:solidFill>
                  <a:srgbClr val="000000"/>
                </a:solidFill>
                <a:latin typeface="Times New Roman" panose="02020603050405020304" pitchFamily="18" charset="0"/>
              </a:rPr>
              <a:pPr eaLnBrk="1"/>
              <a:t>15</a:t>
            </a:fld>
            <a:endParaRPr lang="pt-BR" altLang="pt-BR">
              <a:solidFill>
                <a:srgbClr val="000000"/>
              </a:solidFill>
              <a:latin typeface="Times New Roman" panose="02020603050405020304" pitchFamily="18" charset="0"/>
            </a:endParaRPr>
          </a:p>
        </p:txBody>
      </p:sp>
      <p:sp>
        <p:nvSpPr>
          <p:cNvPr id="86019" name="Rectangle 1"/>
          <p:cNvSpPr>
            <a:spLocks noGrp="1" noRot="1" noChangeAspect="1" noChangeArrowheads="1" noTextEdit="1"/>
          </p:cNvSpPr>
          <p:nvPr>
            <p:ph type="sldImg"/>
          </p:nvPr>
        </p:nvSpPr>
        <p:spPr>
          <a:xfrm>
            <a:off x="139700" y="777875"/>
            <a:ext cx="6818313" cy="3836988"/>
          </a:xfrm>
          <a:solidFill>
            <a:srgbClr val="FFFFFF"/>
          </a:solidFill>
          <a:ln>
            <a:solidFill>
              <a:srgbClr val="000000"/>
            </a:solidFill>
            <a:miter lim="800000"/>
            <a:headEnd/>
            <a:tailEnd/>
          </a:ln>
        </p:spPr>
      </p:sp>
      <p:sp>
        <p:nvSpPr>
          <p:cNvPr id="86020" name="Text Box 2"/>
          <p:cNvSpPr txBox="1">
            <a:spLocks noChangeArrowheads="1"/>
          </p:cNvSpPr>
          <p:nvPr/>
        </p:nvSpPr>
        <p:spPr bwMode="auto">
          <a:xfrm>
            <a:off x="709633" y="4861252"/>
            <a:ext cx="5680036" cy="460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6836" tIns="43418" rIns="86836" bIns="43418"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a:p>
        </p:txBody>
      </p:sp>
      <p:sp>
        <p:nvSpPr>
          <p:cNvPr id="2" name="Espaço Reservado para Anotações 1"/>
          <p:cNvSpPr>
            <a:spLocks noGrp="1"/>
          </p:cNvSpPr>
          <p:nvPr>
            <p:ph type="body" idx="1"/>
          </p:nvPr>
        </p:nvSpPr>
        <p:spPr/>
        <p:txBody>
          <a:bodyPr/>
          <a:lstStyle/>
          <a:p>
            <a:pPr marL="162818" indent="-162818">
              <a:buFontTx/>
              <a:buChar char="-"/>
            </a:pPr>
            <a:r>
              <a:rPr lang="pt-BR" dirty="0"/>
              <a:t>OCDE: Decreto 3.678, de 30/11/2000. (Convenção de Paris</a:t>
            </a:r>
            <a:r>
              <a:rPr lang="pt-BR" baseline="0" dirty="0"/>
              <a:t> – 15/02/1999)</a:t>
            </a:r>
            <a:endParaRPr lang="pt-BR" dirty="0"/>
          </a:p>
          <a:p>
            <a:pPr marL="162818" indent="-162818" defTabSz="425136">
              <a:buFontTx/>
              <a:buChar char="-"/>
            </a:pPr>
            <a:r>
              <a:rPr lang="pt-BR" baseline="0" dirty="0"/>
              <a:t>OEA: Decreto 4.410, de 07/10/2002. (Convenção de Caracas – 29/03/1996)</a:t>
            </a:r>
            <a:endParaRPr lang="pt-BR" dirty="0"/>
          </a:p>
          <a:p>
            <a:pPr marL="162818" indent="-162818">
              <a:buFontTx/>
              <a:buChar char="-"/>
            </a:pPr>
            <a:r>
              <a:rPr lang="pt-BR" dirty="0"/>
              <a:t>ONU:</a:t>
            </a:r>
            <a:r>
              <a:rPr lang="pt-BR" baseline="0" dirty="0"/>
              <a:t> Decreto 5.687, de 31/01/2006. (Convenção de Mérida – 09/12/2003)</a:t>
            </a:r>
          </a:p>
        </p:txBody>
      </p:sp>
    </p:spTree>
    <p:extLst>
      <p:ext uri="{BB962C8B-B14F-4D97-AF65-F5344CB8AC3E}">
        <p14:creationId xmlns:p14="http://schemas.microsoft.com/office/powerpoint/2010/main" val="968031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BF76FE-60EC-004E-83CA-347C33C59E23}"/>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endParaRPr lang="es-ES_tradnl"/>
          </a:p>
        </p:txBody>
      </p:sp>
      <p:sp>
        <p:nvSpPr>
          <p:cNvPr id="3" name="Subtítulo 2">
            <a:extLst>
              <a:ext uri="{FF2B5EF4-FFF2-40B4-BE49-F238E27FC236}">
                <a16:creationId xmlns:a16="http://schemas.microsoft.com/office/drawing/2014/main" id="{383AFBAD-CB8D-AA43-B64C-09525BC0AE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s-ES_tradnl"/>
          </a:p>
        </p:txBody>
      </p:sp>
      <p:sp>
        <p:nvSpPr>
          <p:cNvPr id="4" name="Espaço Reservado para Data 3">
            <a:extLst>
              <a:ext uri="{FF2B5EF4-FFF2-40B4-BE49-F238E27FC236}">
                <a16:creationId xmlns:a16="http://schemas.microsoft.com/office/drawing/2014/main" id="{A5144B04-D197-A043-B0A5-9B21B0CB1451}"/>
              </a:ext>
            </a:extLst>
          </p:cNvPr>
          <p:cNvSpPr>
            <a:spLocks noGrp="1"/>
          </p:cNvSpPr>
          <p:nvPr>
            <p:ph type="dt" sz="half" idx="10"/>
          </p:nvPr>
        </p:nvSpPr>
        <p:spPr/>
        <p:txBody>
          <a:bodyPr/>
          <a:lstStyle/>
          <a:p>
            <a:fld id="{48A87A34-81AB-432B-8DAE-1953F412C126}" type="datetimeFigureOut">
              <a:rPr lang="en-US" smtClean="0"/>
              <a:t>11/9/18</a:t>
            </a:fld>
            <a:endParaRPr lang="en-US" dirty="0"/>
          </a:p>
        </p:txBody>
      </p:sp>
      <p:sp>
        <p:nvSpPr>
          <p:cNvPr id="5" name="Espaço Reservado para Rodapé 4">
            <a:extLst>
              <a:ext uri="{FF2B5EF4-FFF2-40B4-BE49-F238E27FC236}">
                <a16:creationId xmlns:a16="http://schemas.microsoft.com/office/drawing/2014/main" id="{634FD3E0-120E-C840-97B5-A543F3312416}"/>
              </a:ext>
            </a:extLst>
          </p:cNvPr>
          <p:cNvSpPr>
            <a:spLocks noGrp="1"/>
          </p:cNvSpPr>
          <p:nvPr>
            <p:ph type="ftr" sz="quarter" idx="11"/>
          </p:nvPr>
        </p:nvSpPr>
        <p:spPr/>
        <p:txBody>
          <a:bodyPr/>
          <a:lstStyle/>
          <a:p>
            <a:endParaRPr lang="en-US" dirty="0"/>
          </a:p>
        </p:txBody>
      </p:sp>
      <p:sp>
        <p:nvSpPr>
          <p:cNvPr id="6" name="Espaço Reservado para Número de Slide 5">
            <a:extLst>
              <a:ext uri="{FF2B5EF4-FFF2-40B4-BE49-F238E27FC236}">
                <a16:creationId xmlns:a16="http://schemas.microsoft.com/office/drawing/2014/main" id="{CC375A88-693A-A144-87D3-3B07C13243A0}"/>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269271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A43263-4274-B244-B7CA-0FB7270EB8A7}"/>
              </a:ext>
            </a:extLst>
          </p:cNvPr>
          <p:cNvSpPr>
            <a:spLocks noGrp="1"/>
          </p:cNvSpPr>
          <p:nvPr>
            <p:ph type="title"/>
          </p:nvPr>
        </p:nvSpPr>
        <p:spPr/>
        <p:txBody>
          <a:bodyPr/>
          <a:lstStyle/>
          <a:p>
            <a:r>
              <a:rPr lang="pt-BR"/>
              <a:t>Clique para editar o título Mestre</a:t>
            </a:r>
            <a:endParaRPr lang="es-ES_tradnl"/>
          </a:p>
        </p:txBody>
      </p:sp>
      <p:sp>
        <p:nvSpPr>
          <p:cNvPr id="3" name="Espaço Reservado para Texto Vertical 2">
            <a:extLst>
              <a:ext uri="{FF2B5EF4-FFF2-40B4-BE49-F238E27FC236}">
                <a16:creationId xmlns:a16="http://schemas.microsoft.com/office/drawing/2014/main" id="{C837BD0B-99D4-3444-A95C-77145D79B769}"/>
              </a:ext>
            </a:extLst>
          </p:cNvPr>
          <p:cNvSpPr>
            <a:spLocks noGrp="1"/>
          </p:cNvSpPr>
          <p:nvPr>
            <p:ph type="body" orient="vert" idx="1"/>
          </p:nvPr>
        </p:nvSpPr>
        <p:spPr/>
        <p:txBody>
          <a:bodyPr vert="eaVert"/>
          <a:lstStyle/>
          <a:p>
            <a:r>
              <a:rPr lang="pt-BR"/>
              <a:t>Editar estilos de texto Mestre
Segundo nível
Terceiro nível
Quarto nível
Quinto nível</a:t>
            </a:r>
            <a:endParaRPr lang="es-ES_tradnl"/>
          </a:p>
        </p:txBody>
      </p:sp>
      <p:sp>
        <p:nvSpPr>
          <p:cNvPr id="4" name="Espaço Reservado para Data 3">
            <a:extLst>
              <a:ext uri="{FF2B5EF4-FFF2-40B4-BE49-F238E27FC236}">
                <a16:creationId xmlns:a16="http://schemas.microsoft.com/office/drawing/2014/main" id="{CCDA723F-C679-244F-B216-60F695AA810E}"/>
              </a:ext>
            </a:extLst>
          </p:cNvPr>
          <p:cNvSpPr>
            <a:spLocks noGrp="1"/>
          </p:cNvSpPr>
          <p:nvPr>
            <p:ph type="dt" sz="half" idx="10"/>
          </p:nvPr>
        </p:nvSpPr>
        <p:spPr/>
        <p:txBody>
          <a:bodyPr/>
          <a:lstStyle/>
          <a:p>
            <a:fld id="{48A87A34-81AB-432B-8DAE-1953F412C126}" type="datetimeFigureOut">
              <a:rPr lang="en-US" smtClean="0"/>
              <a:pPr/>
              <a:t>11/9/18</a:t>
            </a:fld>
            <a:endParaRPr lang="en-US" dirty="0"/>
          </a:p>
        </p:txBody>
      </p:sp>
      <p:sp>
        <p:nvSpPr>
          <p:cNvPr id="5" name="Espaço Reservado para Rodapé 4">
            <a:extLst>
              <a:ext uri="{FF2B5EF4-FFF2-40B4-BE49-F238E27FC236}">
                <a16:creationId xmlns:a16="http://schemas.microsoft.com/office/drawing/2014/main" id="{60353F74-7045-CB48-8FBD-7CE249C3EDDC}"/>
              </a:ext>
            </a:extLst>
          </p:cNvPr>
          <p:cNvSpPr>
            <a:spLocks noGrp="1"/>
          </p:cNvSpPr>
          <p:nvPr>
            <p:ph type="ftr" sz="quarter" idx="11"/>
          </p:nvPr>
        </p:nvSpPr>
        <p:spPr/>
        <p:txBody>
          <a:bodyPr/>
          <a:lstStyle/>
          <a:p>
            <a:endParaRPr lang="en-US" dirty="0"/>
          </a:p>
        </p:txBody>
      </p:sp>
      <p:sp>
        <p:nvSpPr>
          <p:cNvPr id="6" name="Espaço Reservado para Número de Slide 5">
            <a:extLst>
              <a:ext uri="{FF2B5EF4-FFF2-40B4-BE49-F238E27FC236}">
                <a16:creationId xmlns:a16="http://schemas.microsoft.com/office/drawing/2014/main" id="{194EFFDF-2F61-B744-B9C7-86BF18D3A158}"/>
              </a:ext>
            </a:extLst>
          </p:cNvPr>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496421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A01E0A6-3575-2240-8FCC-1CE37A6B442E}"/>
              </a:ext>
            </a:extLst>
          </p:cNvPr>
          <p:cNvSpPr>
            <a:spLocks noGrp="1"/>
          </p:cNvSpPr>
          <p:nvPr>
            <p:ph type="title" orient="vert"/>
          </p:nvPr>
        </p:nvSpPr>
        <p:spPr>
          <a:xfrm>
            <a:off x="8724900" y="365125"/>
            <a:ext cx="2628900" cy="5811838"/>
          </a:xfrm>
        </p:spPr>
        <p:txBody>
          <a:bodyPr vert="eaVert"/>
          <a:lstStyle/>
          <a:p>
            <a:r>
              <a:rPr lang="pt-BR"/>
              <a:t>Clique para editar o título Mestre</a:t>
            </a:r>
            <a:endParaRPr lang="es-ES_tradnl"/>
          </a:p>
        </p:txBody>
      </p:sp>
      <p:sp>
        <p:nvSpPr>
          <p:cNvPr id="3" name="Espaço Reservado para Texto Vertical 2">
            <a:extLst>
              <a:ext uri="{FF2B5EF4-FFF2-40B4-BE49-F238E27FC236}">
                <a16:creationId xmlns:a16="http://schemas.microsoft.com/office/drawing/2014/main" id="{58681730-3B4A-2C41-8E31-0F48E41A2990}"/>
              </a:ext>
            </a:extLst>
          </p:cNvPr>
          <p:cNvSpPr>
            <a:spLocks noGrp="1"/>
          </p:cNvSpPr>
          <p:nvPr>
            <p:ph type="body" orient="vert" idx="1"/>
          </p:nvPr>
        </p:nvSpPr>
        <p:spPr>
          <a:xfrm>
            <a:off x="838200" y="365125"/>
            <a:ext cx="7734300" cy="5811838"/>
          </a:xfrm>
        </p:spPr>
        <p:txBody>
          <a:bodyPr vert="eaVert"/>
          <a:lstStyle/>
          <a:p>
            <a:r>
              <a:rPr lang="pt-BR"/>
              <a:t>Editar estilos de texto Mestre
Segundo nível
Terceiro nível
Quarto nível
Quinto nível</a:t>
            </a:r>
            <a:endParaRPr lang="es-ES_tradnl"/>
          </a:p>
        </p:txBody>
      </p:sp>
      <p:sp>
        <p:nvSpPr>
          <p:cNvPr id="4" name="Espaço Reservado para Data 3">
            <a:extLst>
              <a:ext uri="{FF2B5EF4-FFF2-40B4-BE49-F238E27FC236}">
                <a16:creationId xmlns:a16="http://schemas.microsoft.com/office/drawing/2014/main" id="{7576C36B-231F-974C-9651-11114E266202}"/>
              </a:ext>
            </a:extLst>
          </p:cNvPr>
          <p:cNvSpPr>
            <a:spLocks noGrp="1"/>
          </p:cNvSpPr>
          <p:nvPr>
            <p:ph type="dt" sz="half" idx="10"/>
          </p:nvPr>
        </p:nvSpPr>
        <p:spPr/>
        <p:txBody>
          <a:bodyPr/>
          <a:lstStyle/>
          <a:p>
            <a:fld id="{48A87A34-81AB-432B-8DAE-1953F412C126}" type="datetimeFigureOut">
              <a:rPr lang="en-US" smtClean="0"/>
              <a:pPr/>
              <a:t>11/9/18</a:t>
            </a:fld>
            <a:endParaRPr lang="en-US" dirty="0"/>
          </a:p>
        </p:txBody>
      </p:sp>
      <p:sp>
        <p:nvSpPr>
          <p:cNvPr id="5" name="Espaço Reservado para Rodapé 4">
            <a:extLst>
              <a:ext uri="{FF2B5EF4-FFF2-40B4-BE49-F238E27FC236}">
                <a16:creationId xmlns:a16="http://schemas.microsoft.com/office/drawing/2014/main" id="{96856448-5AD4-C044-ABA6-3912B542FFD9}"/>
              </a:ext>
            </a:extLst>
          </p:cNvPr>
          <p:cNvSpPr>
            <a:spLocks noGrp="1"/>
          </p:cNvSpPr>
          <p:nvPr>
            <p:ph type="ftr" sz="quarter" idx="11"/>
          </p:nvPr>
        </p:nvSpPr>
        <p:spPr/>
        <p:txBody>
          <a:bodyPr/>
          <a:lstStyle/>
          <a:p>
            <a:endParaRPr lang="en-US" dirty="0"/>
          </a:p>
        </p:txBody>
      </p:sp>
      <p:sp>
        <p:nvSpPr>
          <p:cNvPr id="6" name="Espaço Reservado para Número de Slide 5">
            <a:extLst>
              <a:ext uri="{FF2B5EF4-FFF2-40B4-BE49-F238E27FC236}">
                <a16:creationId xmlns:a16="http://schemas.microsoft.com/office/drawing/2014/main" id="{75EFB37A-11D7-7645-B5F2-1A1B6130F230}"/>
              </a:ext>
            </a:extLst>
          </p:cNvPr>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0568671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ayout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6613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39492E-9366-F047-9DF2-6368D5EA4686}"/>
              </a:ext>
            </a:extLst>
          </p:cNvPr>
          <p:cNvSpPr>
            <a:spLocks noGrp="1"/>
          </p:cNvSpPr>
          <p:nvPr>
            <p:ph type="title"/>
          </p:nvPr>
        </p:nvSpPr>
        <p:spPr/>
        <p:txBody>
          <a:bodyPr/>
          <a:lstStyle/>
          <a:p>
            <a:r>
              <a:rPr lang="pt-BR"/>
              <a:t>Clique para editar o título Mestre</a:t>
            </a:r>
            <a:endParaRPr lang="es-ES_tradnl"/>
          </a:p>
        </p:txBody>
      </p:sp>
      <p:sp>
        <p:nvSpPr>
          <p:cNvPr id="3" name="Espaço Reservado para Conteúdo 2">
            <a:extLst>
              <a:ext uri="{FF2B5EF4-FFF2-40B4-BE49-F238E27FC236}">
                <a16:creationId xmlns:a16="http://schemas.microsoft.com/office/drawing/2014/main" id="{409E4398-CE78-6245-80C0-34A47590B0C8}"/>
              </a:ext>
            </a:extLst>
          </p:cNvPr>
          <p:cNvSpPr>
            <a:spLocks noGrp="1"/>
          </p:cNvSpPr>
          <p:nvPr>
            <p:ph idx="1"/>
          </p:nvPr>
        </p:nvSpPr>
        <p:spPr/>
        <p:txBody>
          <a:bodyPr/>
          <a:lstStyle/>
          <a:p>
            <a:r>
              <a:rPr lang="pt-BR"/>
              <a:t>Editar estilos de texto Mestre
Segundo nível
Terceiro nível
Quarto nível
Quinto nível</a:t>
            </a:r>
            <a:endParaRPr lang="es-ES_tradnl"/>
          </a:p>
        </p:txBody>
      </p:sp>
      <p:sp>
        <p:nvSpPr>
          <p:cNvPr id="4" name="Espaço Reservado para Data 3">
            <a:extLst>
              <a:ext uri="{FF2B5EF4-FFF2-40B4-BE49-F238E27FC236}">
                <a16:creationId xmlns:a16="http://schemas.microsoft.com/office/drawing/2014/main" id="{4C374795-B7F1-DB4F-B3E4-9DF6B724E1F7}"/>
              </a:ext>
            </a:extLst>
          </p:cNvPr>
          <p:cNvSpPr>
            <a:spLocks noGrp="1"/>
          </p:cNvSpPr>
          <p:nvPr>
            <p:ph type="dt" sz="half" idx="10"/>
          </p:nvPr>
        </p:nvSpPr>
        <p:spPr/>
        <p:txBody>
          <a:bodyPr/>
          <a:lstStyle/>
          <a:p>
            <a:fld id="{48A87A34-81AB-432B-8DAE-1953F412C126}" type="datetimeFigureOut">
              <a:rPr lang="en-US" smtClean="0"/>
              <a:pPr/>
              <a:t>11/9/18</a:t>
            </a:fld>
            <a:endParaRPr lang="en-US" dirty="0"/>
          </a:p>
        </p:txBody>
      </p:sp>
      <p:sp>
        <p:nvSpPr>
          <p:cNvPr id="5" name="Espaço Reservado para Rodapé 4">
            <a:extLst>
              <a:ext uri="{FF2B5EF4-FFF2-40B4-BE49-F238E27FC236}">
                <a16:creationId xmlns:a16="http://schemas.microsoft.com/office/drawing/2014/main" id="{03DF508C-8C9E-8449-BB08-D545F2210AB0}"/>
              </a:ext>
            </a:extLst>
          </p:cNvPr>
          <p:cNvSpPr>
            <a:spLocks noGrp="1"/>
          </p:cNvSpPr>
          <p:nvPr>
            <p:ph type="ftr" sz="quarter" idx="11"/>
          </p:nvPr>
        </p:nvSpPr>
        <p:spPr/>
        <p:txBody>
          <a:bodyPr/>
          <a:lstStyle/>
          <a:p>
            <a:endParaRPr lang="en-US" dirty="0"/>
          </a:p>
        </p:txBody>
      </p:sp>
      <p:sp>
        <p:nvSpPr>
          <p:cNvPr id="6" name="Espaço Reservado para Número de Slide 5">
            <a:extLst>
              <a:ext uri="{FF2B5EF4-FFF2-40B4-BE49-F238E27FC236}">
                <a16:creationId xmlns:a16="http://schemas.microsoft.com/office/drawing/2014/main" id="{9EF08AFC-C7C7-854E-A8BD-8CBFD38818EA}"/>
              </a:ext>
            </a:extLst>
          </p:cNvPr>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375941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260664-498D-F14F-8FE3-36A9F7CA1985}"/>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endParaRPr lang="es-ES_tradnl"/>
          </a:p>
        </p:txBody>
      </p:sp>
      <p:sp>
        <p:nvSpPr>
          <p:cNvPr id="3" name="Espaço Reservado para Texto 2">
            <a:extLst>
              <a:ext uri="{FF2B5EF4-FFF2-40B4-BE49-F238E27FC236}">
                <a16:creationId xmlns:a16="http://schemas.microsoft.com/office/drawing/2014/main" id="{1DA50048-8B5E-DA40-A83E-E727394AE4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pt-BR"/>
              <a:t>Editar estilos de texto Mestre
Segundo nível
Terceiro nível
Quarto nível
Quinto nível</a:t>
            </a:r>
            <a:endParaRPr lang="es-ES_tradnl"/>
          </a:p>
        </p:txBody>
      </p:sp>
      <p:sp>
        <p:nvSpPr>
          <p:cNvPr id="4" name="Espaço Reservado para Data 3">
            <a:extLst>
              <a:ext uri="{FF2B5EF4-FFF2-40B4-BE49-F238E27FC236}">
                <a16:creationId xmlns:a16="http://schemas.microsoft.com/office/drawing/2014/main" id="{989A8BE0-725C-374D-BD3F-4B0FA281F030}"/>
              </a:ext>
            </a:extLst>
          </p:cNvPr>
          <p:cNvSpPr>
            <a:spLocks noGrp="1"/>
          </p:cNvSpPr>
          <p:nvPr>
            <p:ph type="dt" sz="half" idx="10"/>
          </p:nvPr>
        </p:nvSpPr>
        <p:spPr/>
        <p:txBody>
          <a:bodyPr/>
          <a:lstStyle/>
          <a:p>
            <a:fld id="{48A87A34-81AB-432B-8DAE-1953F412C126}" type="datetimeFigureOut">
              <a:rPr lang="en-US" smtClean="0"/>
              <a:t>11/9/18</a:t>
            </a:fld>
            <a:endParaRPr lang="en-US" dirty="0"/>
          </a:p>
        </p:txBody>
      </p:sp>
      <p:sp>
        <p:nvSpPr>
          <p:cNvPr id="5" name="Espaço Reservado para Rodapé 4">
            <a:extLst>
              <a:ext uri="{FF2B5EF4-FFF2-40B4-BE49-F238E27FC236}">
                <a16:creationId xmlns:a16="http://schemas.microsoft.com/office/drawing/2014/main" id="{36AAA002-8B8D-C842-8140-DE5A5B276D8E}"/>
              </a:ext>
            </a:extLst>
          </p:cNvPr>
          <p:cNvSpPr>
            <a:spLocks noGrp="1"/>
          </p:cNvSpPr>
          <p:nvPr>
            <p:ph type="ftr" sz="quarter" idx="11"/>
          </p:nvPr>
        </p:nvSpPr>
        <p:spPr/>
        <p:txBody>
          <a:bodyPr/>
          <a:lstStyle/>
          <a:p>
            <a:endParaRPr lang="en-US" dirty="0"/>
          </a:p>
        </p:txBody>
      </p:sp>
      <p:sp>
        <p:nvSpPr>
          <p:cNvPr id="6" name="Espaço Reservado para Número de Slide 5">
            <a:extLst>
              <a:ext uri="{FF2B5EF4-FFF2-40B4-BE49-F238E27FC236}">
                <a16:creationId xmlns:a16="http://schemas.microsoft.com/office/drawing/2014/main" id="{35DFE853-82F3-514E-A71A-1D36BF5F1C74}"/>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614578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03B95B-AFD9-6E44-A882-9B4089FE30ED}"/>
              </a:ext>
            </a:extLst>
          </p:cNvPr>
          <p:cNvSpPr>
            <a:spLocks noGrp="1"/>
          </p:cNvSpPr>
          <p:nvPr>
            <p:ph type="title"/>
          </p:nvPr>
        </p:nvSpPr>
        <p:spPr/>
        <p:txBody>
          <a:bodyPr/>
          <a:lstStyle/>
          <a:p>
            <a:r>
              <a:rPr lang="pt-BR"/>
              <a:t>Clique para editar o título Mestre</a:t>
            </a:r>
            <a:endParaRPr lang="es-ES_tradnl"/>
          </a:p>
        </p:txBody>
      </p:sp>
      <p:sp>
        <p:nvSpPr>
          <p:cNvPr id="3" name="Espaço Reservado para Conteúdo 2">
            <a:extLst>
              <a:ext uri="{FF2B5EF4-FFF2-40B4-BE49-F238E27FC236}">
                <a16:creationId xmlns:a16="http://schemas.microsoft.com/office/drawing/2014/main" id="{4E3059A7-C243-524F-B0D2-F35A3E7655EE}"/>
              </a:ext>
            </a:extLst>
          </p:cNvPr>
          <p:cNvSpPr>
            <a:spLocks noGrp="1"/>
          </p:cNvSpPr>
          <p:nvPr>
            <p:ph sz="half" idx="1"/>
          </p:nvPr>
        </p:nvSpPr>
        <p:spPr>
          <a:xfrm>
            <a:off x="838200" y="1825625"/>
            <a:ext cx="5181600" cy="4351338"/>
          </a:xfrm>
        </p:spPr>
        <p:txBody>
          <a:bodyPr/>
          <a:lstStyle/>
          <a:p>
            <a:r>
              <a:rPr lang="pt-BR"/>
              <a:t>Editar estilos de texto Mestre
Segundo nível
Terceiro nível
Quarto nível
Quinto nível</a:t>
            </a:r>
            <a:endParaRPr lang="es-ES_tradnl"/>
          </a:p>
        </p:txBody>
      </p:sp>
      <p:sp>
        <p:nvSpPr>
          <p:cNvPr id="4" name="Espaço Reservado para Conteúdo 3">
            <a:extLst>
              <a:ext uri="{FF2B5EF4-FFF2-40B4-BE49-F238E27FC236}">
                <a16:creationId xmlns:a16="http://schemas.microsoft.com/office/drawing/2014/main" id="{DC6D4A51-0CFF-7748-AE62-2618F3831683}"/>
              </a:ext>
            </a:extLst>
          </p:cNvPr>
          <p:cNvSpPr>
            <a:spLocks noGrp="1"/>
          </p:cNvSpPr>
          <p:nvPr>
            <p:ph sz="half" idx="2"/>
          </p:nvPr>
        </p:nvSpPr>
        <p:spPr>
          <a:xfrm>
            <a:off x="6172200" y="1825625"/>
            <a:ext cx="5181600" cy="4351338"/>
          </a:xfrm>
        </p:spPr>
        <p:txBody>
          <a:bodyPr/>
          <a:lstStyle/>
          <a:p>
            <a:r>
              <a:rPr lang="pt-BR"/>
              <a:t>Editar estilos de texto Mestre
Segundo nível
Terceiro nível
Quarto nível
Quinto nível</a:t>
            </a:r>
            <a:endParaRPr lang="es-ES_tradnl"/>
          </a:p>
        </p:txBody>
      </p:sp>
      <p:sp>
        <p:nvSpPr>
          <p:cNvPr id="5" name="Espaço Reservado para Data 4">
            <a:extLst>
              <a:ext uri="{FF2B5EF4-FFF2-40B4-BE49-F238E27FC236}">
                <a16:creationId xmlns:a16="http://schemas.microsoft.com/office/drawing/2014/main" id="{786764CA-0229-EC4E-AC24-8F1B7DBBA2D3}"/>
              </a:ext>
            </a:extLst>
          </p:cNvPr>
          <p:cNvSpPr>
            <a:spLocks noGrp="1"/>
          </p:cNvSpPr>
          <p:nvPr>
            <p:ph type="dt" sz="half" idx="10"/>
          </p:nvPr>
        </p:nvSpPr>
        <p:spPr/>
        <p:txBody>
          <a:bodyPr/>
          <a:lstStyle/>
          <a:p>
            <a:fld id="{48A87A34-81AB-432B-8DAE-1953F412C126}" type="datetimeFigureOut">
              <a:rPr lang="en-US" smtClean="0"/>
              <a:pPr/>
              <a:t>11/9/18</a:t>
            </a:fld>
            <a:endParaRPr lang="en-US" dirty="0"/>
          </a:p>
        </p:txBody>
      </p:sp>
      <p:sp>
        <p:nvSpPr>
          <p:cNvPr id="6" name="Espaço Reservado para Rodapé 5">
            <a:extLst>
              <a:ext uri="{FF2B5EF4-FFF2-40B4-BE49-F238E27FC236}">
                <a16:creationId xmlns:a16="http://schemas.microsoft.com/office/drawing/2014/main" id="{99A1D24D-619A-3A4C-8E24-068C13F1CC27}"/>
              </a:ext>
            </a:extLst>
          </p:cNvPr>
          <p:cNvSpPr>
            <a:spLocks noGrp="1"/>
          </p:cNvSpPr>
          <p:nvPr>
            <p:ph type="ftr" sz="quarter" idx="11"/>
          </p:nvPr>
        </p:nvSpPr>
        <p:spPr/>
        <p:txBody>
          <a:bodyPr/>
          <a:lstStyle/>
          <a:p>
            <a:endParaRPr lang="en-US" dirty="0"/>
          </a:p>
        </p:txBody>
      </p:sp>
      <p:sp>
        <p:nvSpPr>
          <p:cNvPr id="7" name="Espaço Reservado para Número de Slide 6">
            <a:extLst>
              <a:ext uri="{FF2B5EF4-FFF2-40B4-BE49-F238E27FC236}">
                <a16:creationId xmlns:a16="http://schemas.microsoft.com/office/drawing/2014/main" id="{56B49BD8-2FE9-E441-947C-04AC33B08401}"/>
              </a:ext>
            </a:extLst>
          </p:cNvPr>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028953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C95B3C-9167-BD4E-9D66-B015A4A97C58}"/>
              </a:ext>
            </a:extLst>
          </p:cNvPr>
          <p:cNvSpPr>
            <a:spLocks noGrp="1"/>
          </p:cNvSpPr>
          <p:nvPr>
            <p:ph type="title"/>
          </p:nvPr>
        </p:nvSpPr>
        <p:spPr>
          <a:xfrm>
            <a:off x="839788" y="365125"/>
            <a:ext cx="10515600" cy="1325563"/>
          </a:xfrm>
        </p:spPr>
        <p:txBody>
          <a:bodyPr/>
          <a:lstStyle/>
          <a:p>
            <a:r>
              <a:rPr lang="pt-BR"/>
              <a:t>Clique para editar o título Mestre</a:t>
            </a:r>
            <a:endParaRPr lang="es-ES_tradnl"/>
          </a:p>
        </p:txBody>
      </p:sp>
      <p:sp>
        <p:nvSpPr>
          <p:cNvPr id="3" name="Espaço Reservado para Texto 2">
            <a:extLst>
              <a:ext uri="{FF2B5EF4-FFF2-40B4-BE49-F238E27FC236}">
                <a16:creationId xmlns:a16="http://schemas.microsoft.com/office/drawing/2014/main" id="{E884555F-6678-2F4F-A6C9-1782BCE8EA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pt-BR"/>
              <a:t>Editar estilos de texto Mestre
Segundo nível
Terceiro nível
Quarto nível
Quinto nível</a:t>
            </a:r>
            <a:endParaRPr lang="es-ES_tradnl"/>
          </a:p>
        </p:txBody>
      </p:sp>
      <p:sp>
        <p:nvSpPr>
          <p:cNvPr id="4" name="Espaço Reservado para Conteúdo 3">
            <a:extLst>
              <a:ext uri="{FF2B5EF4-FFF2-40B4-BE49-F238E27FC236}">
                <a16:creationId xmlns:a16="http://schemas.microsoft.com/office/drawing/2014/main" id="{5B716C71-723A-5642-82AD-CFE13DFF6810}"/>
              </a:ext>
            </a:extLst>
          </p:cNvPr>
          <p:cNvSpPr>
            <a:spLocks noGrp="1"/>
          </p:cNvSpPr>
          <p:nvPr>
            <p:ph sz="half" idx="2"/>
          </p:nvPr>
        </p:nvSpPr>
        <p:spPr>
          <a:xfrm>
            <a:off x="839788" y="2505075"/>
            <a:ext cx="5157787" cy="3684588"/>
          </a:xfrm>
        </p:spPr>
        <p:txBody>
          <a:bodyPr/>
          <a:lstStyle/>
          <a:p>
            <a:r>
              <a:rPr lang="pt-BR"/>
              <a:t>Editar estilos de texto Mestre
Segundo nível
Terceiro nível
Quarto nível
Quinto nível</a:t>
            </a:r>
            <a:endParaRPr lang="es-ES_tradnl"/>
          </a:p>
        </p:txBody>
      </p:sp>
      <p:sp>
        <p:nvSpPr>
          <p:cNvPr id="5" name="Espaço Reservado para Texto 4">
            <a:extLst>
              <a:ext uri="{FF2B5EF4-FFF2-40B4-BE49-F238E27FC236}">
                <a16:creationId xmlns:a16="http://schemas.microsoft.com/office/drawing/2014/main" id="{914E646A-49B2-2A4E-91F7-D90F65116F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pt-BR"/>
              <a:t>Editar estilos de texto Mestre
Segundo nível
Terceiro nível
Quarto nível
Quinto nível</a:t>
            </a:r>
            <a:endParaRPr lang="es-ES_tradnl"/>
          </a:p>
        </p:txBody>
      </p:sp>
      <p:sp>
        <p:nvSpPr>
          <p:cNvPr id="6" name="Espaço Reservado para Conteúdo 5">
            <a:extLst>
              <a:ext uri="{FF2B5EF4-FFF2-40B4-BE49-F238E27FC236}">
                <a16:creationId xmlns:a16="http://schemas.microsoft.com/office/drawing/2014/main" id="{FF077294-2DFA-D14F-A200-D2F1DBF56B33}"/>
              </a:ext>
            </a:extLst>
          </p:cNvPr>
          <p:cNvSpPr>
            <a:spLocks noGrp="1"/>
          </p:cNvSpPr>
          <p:nvPr>
            <p:ph sz="quarter" idx="4"/>
          </p:nvPr>
        </p:nvSpPr>
        <p:spPr>
          <a:xfrm>
            <a:off x="6172200" y="2505075"/>
            <a:ext cx="5183188" cy="3684588"/>
          </a:xfrm>
        </p:spPr>
        <p:txBody>
          <a:bodyPr/>
          <a:lstStyle/>
          <a:p>
            <a:r>
              <a:rPr lang="pt-BR"/>
              <a:t>Editar estilos de texto Mestre
Segundo nível
Terceiro nível
Quarto nível
Quinto nível</a:t>
            </a:r>
            <a:endParaRPr lang="es-ES_tradnl"/>
          </a:p>
        </p:txBody>
      </p:sp>
      <p:sp>
        <p:nvSpPr>
          <p:cNvPr id="7" name="Espaço Reservado para Data 6">
            <a:extLst>
              <a:ext uri="{FF2B5EF4-FFF2-40B4-BE49-F238E27FC236}">
                <a16:creationId xmlns:a16="http://schemas.microsoft.com/office/drawing/2014/main" id="{2E74EB32-E9BD-BF45-87B4-5642A4B17EA6}"/>
              </a:ext>
            </a:extLst>
          </p:cNvPr>
          <p:cNvSpPr>
            <a:spLocks noGrp="1"/>
          </p:cNvSpPr>
          <p:nvPr>
            <p:ph type="dt" sz="half" idx="10"/>
          </p:nvPr>
        </p:nvSpPr>
        <p:spPr/>
        <p:txBody>
          <a:bodyPr/>
          <a:lstStyle/>
          <a:p>
            <a:fld id="{48A87A34-81AB-432B-8DAE-1953F412C126}" type="datetimeFigureOut">
              <a:rPr lang="en-US" smtClean="0"/>
              <a:pPr/>
              <a:t>11/9/18</a:t>
            </a:fld>
            <a:endParaRPr lang="en-US" dirty="0"/>
          </a:p>
        </p:txBody>
      </p:sp>
      <p:sp>
        <p:nvSpPr>
          <p:cNvPr id="8" name="Espaço Reservado para Rodapé 7">
            <a:extLst>
              <a:ext uri="{FF2B5EF4-FFF2-40B4-BE49-F238E27FC236}">
                <a16:creationId xmlns:a16="http://schemas.microsoft.com/office/drawing/2014/main" id="{8D98C271-9303-474A-B211-F6178B1BD354}"/>
              </a:ext>
            </a:extLst>
          </p:cNvPr>
          <p:cNvSpPr>
            <a:spLocks noGrp="1"/>
          </p:cNvSpPr>
          <p:nvPr>
            <p:ph type="ftr" sz="quarter" idx="11"/>
          </p:nvPr>
        </p:nvSpPr>
        <p:spPr/>
        <p:txBody>
          <a:bodyPr/>
          <a:lstStyle/>
          <a:p>
            <a:endParaRPr lang="en-US" dirty="0"/>
          </a:p>
        </p:txBody>
      </p:sp>
      <p:sp>
        <p:nvSpPr>
          <p:cNvPr id="9" name="Espaço Reservado para Número de Slide 8">
            <a:extLst>
              <a:ext uri="{FF2B5EF4-FFF2-40B4-BE49-F238E27FC236}">
                <a16:creationId xmlns:a16="http://schemas.microsoft.com/office/drawing/2014/main" id="{0E1A7C90-92C7-4840-BD34-4ABD06BF60D3}"/>
              </a:ext>
            </a:extLst>
          </p:cNvPr>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276194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159AE0-6629-7C4D-A9FD-13232087EC00}"/>
              </a:ext>
            </a:extLst>
          </p:cNvPr>
          <p:cNvSpPr>
            <a:spLocks noGrp="1"/>
          </p:cNvSpPr>
          <p:nvPr>
            <p:ph type="title"/>
          </p:nvPr>
        </p:nvSpPr>
        <p:spPr/>
        <p:txBody>
          <a:bodyPr/>
          <a:lstStyle/>
          <a:p>
            <a:r>
              <a:rPr lang="pt-BR"/>
              <a:t>Clique para editar o título Mestre</a:t>
            </a:r>
            <a:endParaRPr lang="es-ES_tradnl"/>
          </a:p>
        </p:txBody>
      </p:sp>
      <p:sp>
        <p:nvSpPr>
          <p:cNvPr id="3" name="Espaço Reservado para Data 2">
            <a:extLst>
              <a:ext uri="{FF2B5EF4-FFF2-40B4-BE49-F238E27FC236}">
                <a16:creationId xmlns:a16="http://schemas.microsoft.com/office/drawing/2014/main" id="{19EA9E2B-67CE-044E-80E1-929F1B2CEA6A}"/>
              </a:ext>
            </a:extLst>
          </p:cNvPr>
          <p:cNvSpPr>
            <a:spLocks noGrp="1"/>
          </p:cNvSpPr>
          <p:nvPr>
            <p:ph type="dt" sz="half" idx="10"/>
          </p:nvPr>
        </p:nvSpPr>
        <p:spPr/>
        <p:txBody>
          <a:bodyPr/>
          <a:lstStyle/>
          <a:p>
            <a:fld id="{48A87A34-81AB-432B-8DAE-1953F412C126}" type="datetimeFigureOut">
              <a:rPr lang="en-US" smtClean="0"/>
              <a:t>11/9/18</a:t>
            </a:fld>
            <a:endParaRPr lang="en-US" dirty="0"/>
          </a:p>
        </p:txBody>
      </p:sp>
      <p:sp>
        <p:nvSpPr>
          <p:cNvPr id="4" name="Espaço Reservado para Rodapé 3">
            <a:extLst>
              <a:ext uri="{FF2B5EF4-FFF2-40B4-BE49-F238E27FC236}">
                <a16:creationId xmlns:a16="http://schemas.microsoft.com/office/drawing/2014/main" id="{F23172C7-73A7-6243-BBC3-420C86C3ABD4}"/>
              </a:ext>
            </a:extLst>
          </p:cNvPr>
          <p:cNvSpPr>
            <a:spLocks noGrp="1"/>
          </p:cNvSpPr>
          <p:nvPr>
            <p:ph type="ftr" sz="quarter" idx="11"/>
          </p:nvPr>
        </p:nvSpPr>
        <p:spPr/>
        <p:txBody>
          <a:bodyPr/>
          <a:lstStyle/>
          <a:p>
            <a:endParaRPr lang="en-US" dirty="0"/>
          </a:p>
        </p:txBody>
      </p:sp>
      <p:sp>
        <p:nvSpPr>
          <p:cNvPr id="5" name="Espaço Reservado para Número de Slide 4">
            <a:extLst>
              <a:ext uri="{FF2B5EF4-FFF2-40B4-BE49-F238E27FC236}">
                <a16:creationId xmlns:a16="http://schemas.microsoft.com/office/drawing/2014/main" id="{4822BE3A-6320-8F48-B359-E481F1319F08}"/>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043288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E2E0A77E-8BBB-6242-84F4-4408E0C74EA9}"/>
              </a:ext>
            </a:extLst>
          </p:cNvPr>
          <p:cNvSpPr>
            <a:spLocks noGrp="1"/>
          </p:cNvSpPr>
          <p:nvPr>
            <p:ph type="dt" sz="half" idx="10"/>
          </p:nvPr>
        </p:nvSpPr>
        <p:spPr/>
        <p:txBody>
          <a:bodyPr/>
          <a:lstStyle/>
          <a:p>
            <a:fld id="{48A87A34-81AB-432B-8DAE-1953F412C126}" type="datetimeFigureOut">
              <a:rPr lang="en-US" smtClean="0"/>
              <a:t>11/9/18</a:t>
            </a:fld>
            <a:endParaRPr lang="en-US" dirty="0"/>
          </a:p>
        </p:txBody>
      </p:sp>
      <p:sp>
        <p:nvSpPr>
          <p:cNvPr id="3" name="Espaço Reservado para Rodapé 2">
            <a:extLst>
              <a:ext uri="{FF2B5EF4-FFF2-40B4-BE49-F238E27FC236}">
                <a16:creationId xmlns:a16="http://schemas.microsoft.com/office/drawing/2014/main" id="{683B585C-4C2D-1B42-A6BD-BC29E91FFB66}"/>
              </a:ext>
            </a:extLst>
          </p:cNvPr>
          <p:cNvSpPr>
            <a:spLocks noGrp="1"/>
          </p:cNvSpPr>
          <p:nvPr>
            <p:ph type="ftr" sz="quarter" idx="11"/>
          </p:nvPr>
        </p:nvSpPr>
        <p:spPr/>
        <p:txBody>
          <a:bodyPr/>
          <a:lstStyle/>
          <a:p>
            <a:endParaRPr lang="en-US" dirty="0"/>
          </a:p>
        </p:txBody>
      </p:sp>
      <p:sp>
        <p:nvSpPr>
          <p:cNvPr id="4" name="Espaço Reservado para Número de Slide 3">
            <a:extLst>
              <a:ext uri="{FF2B5EF4-FFF2-40B4-BE49-F238E27FC236}">
                <a16:creationId xmlns:a16="http://schemas.microsoft.com/office/drawing/2014/main" id="{E05C6D7B-9AFC-BB45-A70B-D843560A22E2}"/>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079074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A77B9D-1FF7-754B-ADB4-87BFBA35598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endParaRPr lang="es-ES_tradnl"/>
          </a:p>
        </p:txBody>
      </p:sp>
      <p:sp>
        <p:nvSpPr>
          <p:cNvPr id="3" name="Espaço Reservado para Conteúdo 2">
            <a:extLst>
              <a:ext uri="{FF2B5EF4-FFF2-40B4-BE49-F238E27FC236}">
                <a16:creationId xmlns:a16="http://schemas.microsoft.com/office/drawing/2014/main" id="{5BB20FCA-C191-364D-BD79-5693079F81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pt-BR"/>
              <a:t>Editar estilos de texto Mestre
Segundo nível
Terceiro nível
Quarto nível
Quinto nível</a:t>
            </a:r>
            <a:endParaRPr lang="es-ES_tradnl"/>
          </a:p>
        </p:txBody>
      </p:sp>
      <p:sp>
        <p:nvSpPr>
          <p:cNvPr id="4" name="Espaço Reservado para Texto 3">
            <a:extLst>
              <a:ext uri="{FF2B5EF4-FFF2-40B4-BE49-F238E27FC236}">
                <a16:creationId xmlns:a16="http://schemas.microsoft.com/office/drawing/2014/main" id="{ADE9CD25-87AE-D343-A165-6654AD5F19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pt-BR"/>
              <a:t>Editar estilos de texto Mestre
Segundo nível
Terceiro nível
Quarto nível
Quinto nível</a:t>
            </a:r>
            <a:endParaRPr lang="es-ES_tradnl"/>
          </a:p>
        </p:txBody>
      </p:sp>
      <p:sp>
        <p:nvSpPr>
          <p:cNvPr id="5" name="Espaço Reservado para Data 4">
            <a:extLst>
              <a:ext uri="{FF2B5EF4-FFF2-40B4-BE49-F238E27FC236}">
                <a16:creationId xmlns:a16="http://schemas.microsoft.com/office/drawing/2014/main" id="{EC690075-7536-DE45-8C34-B8696B49FFF9}"/>
              </a:ext>
            </a:extLst>
          </p:cNvPr>
          <p:cNvSpPr>
            <a:spLocks noGrp="1"/>
          </p:cNvSpPr>
          <p:nvPr>
            <p:ph type="dt" sz="half" idx="10"/>
          </p:nvPr>
        </p:nvSpPr>
        <p:spPr/>
        <p:txBody>
          <a:bodyPr/>
          <a:lstStyle/>
          <a:p>
            <a:fld id="{48A87A34-81AB-432B-8DAE-1953F412C126}" type="datetimeFigureOut">
              <a:rPr lang="en-US" smtClean="0"/>
              <a:pPr/>
              <a:t>11/9/18</a:t>
            </a:fld>
            <a:endParaRPr lang="en-US" dirty="0"/>
          </a:p>
        </p:txBody>
      </p:sp>
      <p:sp>
        <p:nvSpPr>
          <p:cNvPr id="6" name="Espaço Reservado para Rodapé 5">
            <a:extLst>
              <a:ext uri="{FF2B5EF4-FFF2-40B4-BE49-F238E27FC236}">
                <a16:creationId xmlns:a16="http://schemas.microsoft.com/office/drawing/2014/main" id="{0609ECC8-2A85-994A-82E0-BABE58EAD449}"/>
              </a:ext>
            </a:extLst>
          </p:cNvPr>
          <p:cNvSpPr>
            <a:spLocks noGrp="1"/>
          </p:cNvSpPr>
          <p:nvPr>
            <p:ph type="ftr" sz="quarter" idx="11"/>
          </p:nvPr>
        </p:nvSpPr>
        <p:spPr/>
        <p:txBody>
          <a:bodyPr/>
          <a:lstStyle/>
          <a:p>
            <a:endParaRPr lang="en-US" dirty="0"/>
          </a:p>
        </p:txBody>
      </p:sp>
      <p:sp>
        <p:nvSpPr>
          <p:cNvPr id="7" name="Espaço Reservado para Número de Slide 6">
            <a:extLst>
              <a:ext uri="{FF2B5EF4-FFF2-40B4-BE49-F238E27FC236}">
                <a16:creationId xmlns:a16="http://schemas.microsoft.com/office/drawing/2014/main" id="{136390C7-94A9-1842-8044-14C0DFBA259C}"/>
              </a:ext>
            </a:extLst>
          </p:cNvPr>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685822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D8E350-B993-7D4D-97E4-C0E37C8BEA3C}"/>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endParaRPr lang="es-ES_tradnl"/>
          </a:p>
        </p:txBody>
      </p:sp>
      <p:sp>
        <p:nvSpPr>
          <p:cNvPr id="3" name="Espaço Reservado para Imagem 2">
            <a:extLst>
              <a:ext uri="{FF2B5EF4-FFF2-40B4-BE49-F238E27FC236}">
                <a16:creationId xmlns:a16="http://schemas.microsoft.com/office/drawing/2014/main" id="{EF7EE825-3AD2-8347-8941-BAE2C041C7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Espaço Reservado para Texto 3">
            <a:extLst>
              <a:ext uri="{FF2B5EF4-FFF2-40B4-BE49-F238E27FC236}">
                <a16:creationId xmlns:a16="http://schemas.microsoft.com/office/drawing/2014/main" id="{C9DD0580-A625-DA4E-9BAB-0EA948C30F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pt-BR"/>
              <a:t>Editar estilos de texto Mestre
Segundo nível
Terceiro nível
Quarto nível
Quinto nível</a:t>
            </a:r>
            <a:endParaRPr lang="es-ES_tradnl"/>
          </a:p>
        </p:txBody>
      </p:sp>
      <p:sp>
        <p:nvSpPr>
          <p:cNvPr id="5" name="Espaço Reservado para Data 4">
            <a:extLst>
              <a:ext uri="{FF2B5EF4-FFF2-40B4-BE49-F238E27FC236}">
                <a16:creationId xmlns:a16="http://schemas.microsoft.com/office/drawing/2014/main" id="{5B825B37-86F3-024F-B10A-7B099DDD4713}"/>
              </a:ext>
            </a:extLst>
          </p:cNvPr>
          <p:cNvSpPr>
            <a:spLocks noGrp="1"/>
          </p:cNvSpPr>
          <p:nvPr>
            <p:ph type="dt" sz="half" idx="10"/>
          </p:nvPr>
        </p:nvSpPr>
        <p:spPr/>
        <p:txBody>
          <a:bodyPr/>
          <a:lstStyle/>
          <a:p>
            <a:fld id="{48A87A34-81AB-432B-8DAE-1953F412C126}" type="datetimeFigureOut">
              <a:rPr lang="en-US" smtClean="0"/>
              <a:pPr/>
              <a:t>11/9/18</a:t>
            </a:fld>
            <a:endParaRPr lang="en-US" dirty="0"/>
          </a:p>
        </p:txBody>
      </p:sp>
      <p:sp>
        <p:nvSpPr>
          <p:cNvPr id="6" name="Espaço Reservado para Rodapé 5">
            <a:extLst>
              <a:ext uri="{FF2B5EF4-FFF2-40B4-BE49-F238E27FC236}">
                <a16:creationId xmlns:a16="http://schemas.microsoft.com/office/drawing/2014/main" id="{7603C5D5-49DC-554C-A629-D791E93F72D6}"/>
              </a:ext>
            </a:extLst>
          </p:cNvPr>
          <p:cNvSpPr>
            <a:spLocks noGrp="1"/>
          </p:cNvSpPr>
          <p:nvPr>
            <p:ph type="ftr" sz="quarter" idx="11"/>
          </p:nvPr>
        </p:nvSpPr>
        <p:spPr/>
        <p:txBody>
          <a:bodyPr/>
          <a:lstStyle/>
          <a:p>
            <a:endParaRPr lang="en-US" dirty="0"/>
          </a:p>
        </p:txBody>
      </p:sp>
      <p:sp>
        <p:nvSpPr>
          <p:cNvPr id="7" name="Espaço Reservado para Número de Slide 6">
            <a:extLst>
              <a:ext uri="{FF2B5EF4-FFF2-40B4-BE49-F238E27FC236}">
                <a16:creationId xmlns:a16="http://schemas.microsoft.com/office/drawing/2014/main" id="{9DC537FA-6680-184B-9653-699253BCF268}"/>
              </a:ext>
            </a:extLst>
          </p:cNvPr>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381165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B173BFF4-6D0E-4843-9FBB-B272DBF53F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endParaRPr lang="es-ES_tradnl"/>
          </a:p>
        </p:txBody>
      </p:sp>
      <p:sp>
        <p:nvSpPr>
          <p:cNvPr id="3" name="Espaço Reservado para Texto 2">
            <a:extLst>
              <a:ext uri="{FF2B5EF4-FFF2-40B4-BE49-F238E27FC236}">
                <a16:creationId xmlns:a16="http://schemas.microsoft.com/office/drawing/2014/main" id="{2D291CF3-7DAF-164F-8558-FDCC42BAC9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pt-BR"/>
              <a:t>Editar estilos de texto Mestre
Segundo nível
Terceiro nível
Quarto nível
Quinto nível</a:t>
            </a:r>
            <a:endParaRPr lang="es-ES_tradnl"/>
          </a:p>
        </p:txBody>
      </p:sp>
      <p:sp>
        <p:nvSpPr>
          <p:cNvPr id="4" name="Espaço Reservado para Data 3">
            <a:extLst>
              <a:ext uri="{FF2B5EF4-FFF2-40B4-BE49-F238E27FC236}">
                <a16:creationId xmlns:a16="http://schemas.microsoft.com/office/drawing/2014/main" id="{691A0053-9BF7-3E4F-98B2-69D545B784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11/9/18</a:t>
            </a:fld>
            <a:endParaRPr lang="en-US" dirty="0"/>
          </a:p>
        </p:txBody>
      </p:sp>
      <p:sp>
        <p:nvSpPr>
          <p:cNvPr id="5" name="Espaço Reservado para Rodapé 4">
            <a:extLst>
              <a:ext uri="{FF2B5EF4-FFF2-40B4-BE49-F238E27FC236}">
                <a16:creationId xmlns:a16="http://schemas.microsoft.com/office/drawing/2014/main" id="{83DE62C7-2611-FD40-91B7-2B4DBA8509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Espaço Reservado para Número de Slide 5">
            <a:extLst>
              <a:ext uri="{FF2B5EF4-FFF2-40B4-BE49-F238E27FC236}">
                <a16:creationId xmlns:a16="http://schemas.microsoft.com/office/drawing/2014/main" id="{8A0CF671-0A3C-1D4E-828C-648F5D1956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847837245"/>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3.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image" Target="../media/image32.tiff"/><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63.xml"/><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18.jpeg"/><Relationship Id="rId4" Type="http://schemas.openxmlformats.org/officeDocument/2006/relationships/image" Target="../media/image17.jpeg"/></Relationships>
</file>

<file path=ppt/slides/_rels/slide110.xml.rels><?xml version="1.0" encoding="UTF-8" standalone="yes"?>
<Relationships xmlns="http://schemas.openxmlformats.org/package/2006/relationships"><Relationship Id="rId3" Type="http://schemas.openxmlformats.org/officeDocument/2006/relationships/hyperlink" Target="file:///Users/wagnerrosario/Documents/LEIS/L8429.htm" TargetMode="External"/><Relationship Id="rId2" Type="http://schemas.openxmlformats.org/officeDocument/2006/relationships/notesSlide" Target="../notesSlides/notesSlide69.xml"/><Relationship Id="rId1" Type="http://schemas.openxmlformats.org/officeDocument/2006/relationships/slideLayout" Target="../slideLayouts/slideLayout12.xml"/><Relationship Id="rId5" Type="http://schemas.openxmlformats.org/officeDocument/2006/relationships/hyperlink" Target="file:///Users/wagnerrosario/Documents/CGU/2011/Lei/L12462.htm" TargetMode="External"/><Relationship Id="rId4" Type="http://schemas.openxmlformats.org/officeDocument/2006/relationships/hyperlink" Target="file:///Users/wagnerrosario/Documents/LEIS/L8666cons.htm" TargetMode="External"/></Relationships>
</file>

<file path=ppt/slides/_rels/slide1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35.tiff"/><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hyperlink" Target="http://www.planalto.gov.br/ccivil_03/_Ato2011-2014/2013/Lei/L12846.htm#art5" TargetMode="Externa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tiff"/><Relationship Id="rId5" Type="http://schemas.openxmlformats.org/officeDocument/2006/relationships/image" Target="../media/image3.tiff"/><Relationship Id="rId4" Type="http://schemas.openxmlformats.org/officeDocument/2006/relationships/image" Target="../media/image2.tif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media/image22.jpeg"/><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8" Type="http://schemas.openxmlformats.org/officeDocument/2006/relationships/hyperlink" Target="http://www.planalto.gov.br/ccivil_03/LEIS/L8666cons.htm" TargetMode="Externa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3.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5.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hyperlink" Target="http://www.planalto.gov.br/ccivil_03/_Ato2011-2014/2013/Lei/L12846.htm#art5" TargetMode="Externa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6.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1.jpg"/><Relationship Id="rId4" Type="http://schemas.openxmlformats.org/officeDocument/2006/relationships/diagramLayout" Target="../diagrams/layout1.xml"/><Relationship Id="rId9" Type="http://schemas.openxmlformats.org/officeDocument/2006/relationships/image" Target="../media/image10.jpg"/></Relationships>
</file>

<file path=ppt/slides/_rels/slide80.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27.tiff"/><Relationship Id="rId1" Type="http://schemas.openxmlformats.org/officeDocument/2006/relationships/slideLayout" Target="../slideLayouts/slideLayout12.xml"/><Relationship Id="rId4" Type="http://schemas.openxmlformats.org/officeDocument/2006/relationships/image" Target="../media/image29.tiff"/></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12.xml"/><Relationship Id="rId4" Type="http://schemas.openxmlformats.org/officeDocument/2006/relationships/image" Target="../media/image14.tiff"/></Relationships>
</file>

<file path=ppt/slides/_rels/slide90.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image" Target="../media/image30.tiff"/><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941065" y="482319"/>
            <a:ext cx="6766078" cy="4927601"/>
          </a:xfrm>
        </p:spPr>
        <p:txBody>
          <a:bodyPr anchor="ctr">
            <a:normAutofit/>
          </a:bodyPr>
          <a:lstStyle/>
          <a:p>
            <a:r>
              <a:rPr lang="es-ES_tradnl" sz="3200" dirty="0"/>
              <a:t>DISCIPLINA:</a:t>
            </a:r>
            <a:br>
              <a:rPr lang="es-ES_tradnl" sz="3200" dirty="0"/>
            </a:br>
            <a:br>
              <a:rPr lang="es-ES_tradnl" dirty="0"/>
            </a:br>
            <a:r>
              <a:rPr lang="es-ES_tradnl" b="1" dirty="0"/>
              <a:t>LEI ANTICORRUPÇÃO -  12.846/2013</a:t>
            </a:r>
          </a:p>
        </p:txBody>
      </p:sp>
      <p:sp>
        <p:nvSpPr>
          <p:cNvPr id="10" name="Rectangle 9">
            <a:extLst>
              <a:ext uri="{FF2B5EF4-FFF2-40B4-BE49-F238E27FC236}">
                <a16:creationId xmlns:a16="http://schemas.microsoft.com/office/drawing/2014/main" id="{793EF0C2-EE57-40DD-B754-BF1477FAB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ítulo 2"/>
          <p:cNvSpPr>
            <a:spLocks noGrp="1"/>
          </p:cNvSpPr>
          <p:nvPr>
            <p:ph type="subTitle" idx="1"/>
          </p:nvPr>
        </p:nvSpPr>
        <p:spPr>
          <a:xfrm>
            <a:off x="8454570" y="965199"/>
            <a:ext cx="3463452" cy="4927602"/>
          </a:xfrm>
        </p:spPr>
        <p:txBody>
          <a:bodyPr anchor="ctr">
            <a:normAutofit/>
          </a:bodyPr>
          <a:lstStyle/>
          <a:p>
            <a:r>
              <a:rPr lang="es-ES_tradnl" sz="2800" b="1" dirty="0">
                <a:solidFill>
                  <a:srgbClr val="FFFFFF"/>
                </a:solidFill>
              </a:rPr>
              <a:t>PÓS GRADUAÇÃO LATO SENSU EM CONTROLE, DETECÇÃO E REPRESSÃO A DESVIO DE RECURSOS PÚBLICOS</a:t>
            </a:r>
          </a:p>
          <a:p>
            <a:pPr algn="l"/>
            <a:endParaRPr lang="es-ES_tradnl" sz="1800" b="1" dirty="0">
              <a:solidFill>
                <a:srgbClr val="FFFFFF"/>
              </a:solidFill>
            </a:endParaRPr>
          </a:p>
          <a:p>
            <a:pPr algn="l"/>
            <a:endParaRPr lang="es-ES_tradnl" sz="1800" b="1" dirty="0">
              <a:solidFill>
                <a:srgbClr val="FFFFFF"/>
              </a:solidFill>
            </a:endParaRPr>
          </a:p>
          <a:p>
            <a:r>
              <a:rPr lang="es-ES_tradnl" sz="1800" b="1" dirty="0">
                <a:solidFill>
                  <a:srgbClr val="FFFFFF"/>
                </a:solidFill>
              </a:rPr>
              <a:t>UFLA</a:t>
            </a:r>
          </a:p>
        </p:txBody>
      </p:sp>
      <p:sp>
        <p:nvSpPr>
          <p:cNvPr id="7" name="CaixaDeTexto 6">
            <a:extLst>
              <a:ext uri="{FF2B5EF4-FFF2-40B4-BE49-F238E27FC236}">
                <a16:creationId xmlns:a16="http://schemas.microsoft.com/office/drawing/2014/main" id="{58EEB36E-9C7F-BF48-B3AE-D3C40282832A}"/>
              </a:ext>
            </a:extLst>
          </p:cNvPr>
          <p:cNvSpPr txBox="1"/>
          <p:nvPr/>
        </p:nvSpPr>
        <p:spPr>
          <a:xfrm>
            <a:off x="2963602" y="5553953"/>
            <a:ext cx="2537811" cy="523220"/>
          </a:xfrm>
          <a:prstGeom prst="rect">
            <a:avLst/>
          </a:prstGeom>
          <a:noFill/>
        </p:spPr>
        <p:txBody>
          <a:bodyPr wrap="none" rtlCol="0">
            <a:spAutoFit/>
          </a:bodyPr>
          <a:lstStyle/>
          <a:p>
            <a:pPr algn="ctr"/>
            <a:r>
              <a:rPr lang="es-ES_tradnl" sz="1400" b="1" dirty="0"/>
              <a:t>WAGNER DE CAMPOS ROSÁRIO</a:t>
            </a:r>
          </a:p>
          <a:p>
            <a:pPr algn="ctr"/>
            <a:r>
              <a:rPr lang="es-ES_tradnl" sz="1400" b="1" dirty="0"/>
              <a:t>2018</a:t>
            </a:r>
          </a:p>
        </p:txBody>
      </p:sp>
    </p:spTree>
    <p:extLst>
      <p:ext uri="{BB962C8B-B14F-4D97-AF65-F5344CB8AC3E}">
        <p14:creationId xmlns:p14="http://schemas.microsoft.com/office/powerpoint/2010/main" val="162121296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C0B27210-D0CA-4654-B3E3-9ABB4F178E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aixaDeTexto 2">
            <a:extLst>
              <a:ext uri="{FF2B5EF4-FFF2-40B4-BE49-F238E27FC236}">
                <a16:creationId xmlns:a16="http://schemas.microsoft.com/office/drawing/2014/main" id="{50D3B17D-8534-D145-AA2B-7870B92ED555}"/>
              </a:ext>
            </a:extLst>
          </p:cNvPr>
          <p:cNvSpPr txBox="1"/>
          <p:nvPr/>
        </p:nvSpPr>
        <p:spPr>
          <a:xfrm>
            <a:off x="6746628" y="1783959"/>
            <a:ext cx="4645250" cy="2889114"/>
          </a:xfrm>
          <a:prstGeom prst="rect">
            <a:avLst/>
          </a:prstGeom>
        </p:spPr>
        <p:txBody>
          <a:bodyPr vert="horz" lIns="91440" tIns="45720" rIns="91440" bIns="45720" rtlCol="0" anchor="b">
            <a:normAutofit/>
          </a:bodyPr>
          <a:lstStyle/>
          <a:p>
            <a:pPr algn="ctr" defTabSz="914400">
              <a:lnSpc>
                <a:spcPct val="90000"/>
              </a:lnSpc>
              <a:spcBef>
                <a:spcPct val="0"/>
              </a:spcBef>
              <a:spcAft>
                <a:spcPts val="600"/>
              </a:spcAft>
            </a:pPr>
            <a:r>
              <a:rPr lang="en-US" sz="6000" i="1" kern="1200" dirty="0">
                <a:solidFill>
                  <a:schemeClr val="bg1"/>
                </a:solidFill>
                <a:latin typeface="+mj-lt"/>
                <a:ea typeface="+mj-ea"/>
                <a:cs typeface="+mj-cs"/>
              </a:rPr>
              <a:t>HISTÓRICO DA LEI 12.846?</a:t>
            </a:r>
          </a:p>
          <a:p>
            <a:pPr algn="ctr" defTabSz="914400">
              <a:lnSpc>
                <a:spcPct val="90000"/>
              </a:lnSpc>
              <a:spcBef>
                <a:spcPct val="0"/>
              </a:spcBef>
              <a:spcAft>
                <a:spcPts val="600"/>
              </a:spcAft>
            </a:pPr>
            <a:endParaRPr lang="en-US" sz="6000" kern="1200" dirty="0">
              <a:solidFill>
                <a:schemeClr val="bg1"/>
              </a:solidFill>
              <a:latin typeface="+mj-lt"/>
              <a:ea typeface="+mj-ea"/>
              <a:cs typeface="+mj-cs"/>
            </a:endParaRPr>
          </a:p>
        </p:txBody>
      </p:sp>
      <p:sp>
        <p:nvSpPr>
          <p:cNvPr id="77" name="Freeform: Shape 76">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9" name="Freeform: Shape 78">
            <a:extLst>
              <a:ext uri="{FF2B5EF4-FFF2-40B4-BE49-F238E27FC236}">
                <a16:creationId xmlns:a16="http://schemas.microsoft.com/office/drawing/2014/main" id="{70B66945-4967-4040-926D-DCA44313C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24154"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Imagem 1">
            <a:extLst>
              <a:ext uri="{FF2B5EF4-FFF2-40B4-BE49-F238E27FC236}">
                <a16:creationId xmlns:a16="http://schemas.microsoft.com/office/drawing/2014/main" id="{17E0ED3C-D666-0A4E-AC7D-EF708C2AF1CC}"/>
              </a:ext>
            </a:extLst>
          </p:cNvPr>
          <p:cNvPicPr>
            <a:picLocks noChangeAspect="1"/>
          </p:cNvPicPr>
          <p:nvPr/>
        </p:nvPicPr>
        <p:blipFill>
          <a:blip r:embed="rId3"/>
          <a:stretch>
            <a:fillRect/>
          </a:stretch>
        </p:blipFill>
        <p:spPr>
          <a:xfrm>
            <a:off x="419382" y="1622008"/>
            <a:ext cx="4047843" cy="2245813"/>
          </a:xfrm>
          <a:prstGeom prst="rect">
            <a:avLst/>
          </a:prstGeom>
        </p:spPr>
      </p:pic>
    </p:spTree>
    <p:extLst>
      <p:ext uri="{BB962C8B-B14F-4D97-AF65-F5344CB8AC3E}">
        <p14:creationId xmlns:p14="http://schemas.microsoft.com/office/powerpoint/2010/main" val="730752559"/>
      </p:ext>
    </p:extLst>
  </p:cSld>
  <p:clrMapOvr>
    <a:overrideClrMapping bg1="lt1" tx1="dk1" bg2="lt2" tx2="dk2" accent1="accent1" accent2="accent2" accent3="accent3" accent4="accent4" accent5="accent5" accent6="accent6" hlink="hlink" folHlink="folHlink"/>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A9AF420F-E95D-7B41-ABF9-A1306B9B1790}"/>
              </a:ext>
            </a:extLst>
          </p:cNvPr>
          <p:cNvSpPr txBox="1"/>
          <p:nvPr/>
        </p:nvSpPr>
        <p:spPr>
          <a:xfrm>
            <a:off x="1775520" y="764704"/>
            <a:ext cx="7992888" cy="553998"/>
          </a:xfrm>
          <a:prstGeom prst="rect">
            <a:avLst/>
          </a:prstGeom>
          <a:noFill/>
        </p:spPr>
        <p:txBody>
          <a:bodyPr wrap="square" rtlCol="0">
            <a:spAutoFit/>
          </a:bodyPr>
          <a:lstStyle/>
          <a:p>
            <a:r>
              <a:rPr lang="pt-BR" sz="3000" dirty="0">
                <a:solidFill>
                  <a:schemeClr val="accent1"/>
                </a:solidFill>
              </a:rPr>
              <a:t>B) Cálculo do Ressarcimento (MODELO CGU/AGU) </a:t>
            </a:r>
          </a:p>
        </p:txBody>
      </p:sp>
      <p:sp>
        <p:nvSpPr>
          <p:cNvPr id="3" name="Espaço Reservado para Conteúdo 19">
            <a:extLst>
              <a:ext uri="{FF2B5EF4-FFF2-40B4-BE49-F238E27FC236}">
                <a16:creationId xmlns:a16="http://schemas.microsoft.com/office/drawing/2014/main" id="{C670FAF2-5D7D-A545-AA72-C4897CE16CDA}"/>
              </a:ext>
            </a:extLst>
          </p:cNvPr>
          <p:cNvSpPr txBox="1">
            <a:spLocks/>
          </p:cNvSpPr>
          <p:nvPr/>
        </p:nvSpPr>
        <p:spPr>
          <a:xfrm>
            <a:off x="1981200" y="1916832"/>
            <a:ext cx="8229600" cy="190586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lvl="1" indent="-342900" algn="just">
              <a:buFont typeface="Wingdings" panose="05000000000000000000" pitchFamily="2" charset="2"/>
              <a:buChar char="v"/>
            </a:pPr>
            <a:endParaRPr lang="pt-BR" dirty="0">
              <a:solidFill>
                <a:schemeClr val="accent1"/>
              </a:solidFill>
            </a:endParaRPr>
          </a:p>
          <a:p>
            <a:pPr lvl="2" algn="just">
              <a:buFont typeface="Wingdings" panose="05000000000000000000" pitchFamily="2" charset="2"/>
              <a:buChar char="ü"/>
            </a:pPr>
            <a:r>
              <a:rPr lang="pt-BR" dirty="0">
                <a:solidFill>
                  <a:schemeClr val="accent1"/>
                </a:solidFill>
              </a:rPr>
              <a:t>Lucro auferido com uma contratação ou execução viciada de contrato;</a:t>
            </a:r>
          </a:p>
          <a:p>
            <a:pPr lvl="2" algn="just">
              <a:buFont typeface="Wingdings" panose="05000000000000000000" pitchFamily="2" charset="2"/>
              <a:buChar char="ü"/>
            </a:pPr>
            <a:r>
              <a:rPr lang="pt-BR" dirty="0">
                <a:solidFill>
                  <a:schemeClr val="accent1"/>
                </a:solidFill>
              </a:rPr>
              <a:t>Lucro superior à média do mercado;</a:t>
            </a:r>
          </a:p>
        </p:txBody>
      </p:sp>
      <p:sp>
        <p:nvSpPr>
          <p:cNvPr id="4" name="CaixaDeTexto 3">
            <a:extLst>
              <a:ext uri="{FF2B5EF4-FFF2-40B4-BE49-F238E27FC236}">
                <a16:creationId xmlns:a16="http://schemas.microsoft.com/office/drawing/2014/main" id="{55749621-0E7D-D549-96A2-6148EB0A5FD0}"/>
              </a:ext>
            </a:extLst>
          </p:cNvPr>
          <p:cNvSpPr txBox="1"/>
          <p:nvPr/>
        </p:nvSpPr>
        <p:spPr>
          <a:xfrm>
            <a:off x="4405700" y="1476074"/>
            <a:ext cx="3850541" cy="584775"/>
          </a:xfrm>
          <a:prstGeom prst="rect">
            <a:avLst/>
          </a:prstGeom>
          <a:solidFill>
            <a:schemeClr val="accent2"/>
          </a:solidFill>
        </p:spPr>
        <p:txBody>
          <a:bodyPr wrap="none" rtlCol="0">
            <a:spAutoFit/>
          </a:bodyPr>
          <a:lstStyle/>
          <a:p>
            <a:r>
              <a:rPr lang="pt-BR" sz="3200"/>
              <a:t>VANTAGEM INDEVIDA</a:t>
            </a:r>
            <a:endParaRPr lang="pt-BR" sz="3200" dirty="0"/>
          </a:p>
        </p:txBody>
      </p:sp>
      <p:sp>
        <p:nvSpPr>
          <p:cNvPr id="5" name="Espaço Reservado para Conteúdo 19">
            <a:extLst>
              <a:ext uri="{FF2B5EF4-FFF2-40B4-BE49-F238E27FC236}">
                <a16:creationId xmlns:a16="http://schemas.microsoft.com/office/drawing/2014/main" id="{F23167E2-3143-3243-9B84-597B16D8E3B5}"/>
              </a:ext>
            </a:extLst>
          </p:cNvPr>
          <p:cNvSpPr txBox="1">
            <a:spLocks/>
          </p:cNvSpPr>
          <p:nvPr/>
        </p:nvSpPr>
        <p:spPr>
          <a:xfrm>
            <a:off x="2042864" y="4589840"/>
            <a:ext cx="8229600" cy="269620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pt-BR" sz="3600" dirty="0">
              <a:solidFill>
                <a:schemeClr val="accent1"/>
              </a:solidFill>
            </a:endParaRPr>
          </a:p>
          <a:p>
            <a:pPr lvl="2">
              <a:buFont typeface="Wingdings" panose="05000000000000000000" pitchFamily="2" charset="2"/>
              <a:buChar char="ü"/>
            </a:pPr>
            <a:r>
              <a:rPr lang="pt-BR" dirty="0">
                <a:solidFill>
                  <a:schemeClr val="accent1"/>
                </a:solidFill>
              </a:rPr>
              <a:t>Valores pagos a título de propina;</a:t>
            </a:r>
          </a:p>
          <a:p>
            <a:pPr lvl="2">
              <a:buFont typeface="Wingdings" panose="05000000000000000000" pitchFamily="2" charset="2"/>
              <a:buChar char="ü"/>
            </a:pPr>
            <a:r>
              <a:rPr lang="pt-BR" dirty="0">
                <a:solidFill>
                  <a:schemeClr val="accent1"/>
                </a:solidFill>
              </a:rPr>
              <a:t>Superfaturamento por sobrepreço ou inexecução contratual;</a:t>
            </a:r>
          </a:p>
        </p:txBody>
      </p:sp>
      <p:sp>
        <p:nvSpPr>
          <p:cNvPr id="6" name="CaixaDeTexto 5">
            <a:extLst>
              <a:ext uri="{FF2B5EF4-FFF2-40B4-BE49-F238E27FC236}">
                <a16:creationId xmlns:a16="http://schemas.microsoft.com/office/drawing/2014/main" id="{3489BE33-9582-7648-A23A-BB2FBDB70B7B}"/>
              </a:ext>
            </a:extLst>
          </p:cNvPr>
          <p:cNvSpPr txBox="1"/>
          <p:nvPr/>
        </p:nvSpPr>
        <p:spPr>
          <a:xfrm>
            <a:off x="5492790" y="4221089"/>
            <a:ext cx="1206421" cy="584775"/>
          </a:xfrm>
          <a:prstGeom prst="rect">
            <a:avLst/>
          </a:prstGeom>
          <a:solidFill>
            <a:schemeClr val="accent2"/>
          </a:solidFill>
        </p:spPr>
        <p:txBody>
          <a:bodyPr wrap="none" rtlCol="0">
            <a:spAutoFit/>
          </a:bodyPr>
          <a:lstStyle/>
          <a:p>
            <a:r>
              <a:rPr lang="pt-BR" sz="3200" dirty="0"/>
              <a:t>DANO</a:t>
            </a:r>
          </a:p>
        </p:txBody>
      </p:sp>
    </p:spTree>
    <p:extLst>
      <p:ext uri="{BB962C8B-B14F-4D97-AF65-F5344CB8AC3E}">
        <p14:creationId xmlns:p14="http://schemas.microsoft.com/office/powerpoint/2010/main" val="400374712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583BB0D8-4B74-E94D-B5B3-6B13D644FC72}"/>
              </a:ext>
            </a:extLst>
          </p:cNvPr>
          <p:cNvSpPr txBox="1"/>
          <p:nvPr/>
        </p:nvSpPr>
        <p:spPr>
          <a:xfrm>
            <a:off x="1191320" y="253618"/>
            <a:ext cx="5760640" cy="553998"/>
          </a:xfrm>
          <a:prstGeom prst="rect">
            <a:avLst/>
          </a:prstGeom>
          <a:noFill/>
        </p:spPr>
        <p:txBody>
          <a:bodyPr wrap="square" rtlCol="0">
            <a:spAutoFit/>
          </a:bodyPr>
          <a:lstStyle/>
          <a:p>
            <a:r>
              <a:rPr lang="pt-BR" sz="3000" dirty="0">
                <a:solidFill>
                  <a:schemeClr val="accent1"/>
                </a:solidFill>
              </a:rPr>
              <a:t>B) Cálculo do Ressarcimento</a:t>
            </a:r>
          </a:p>
        </p:txBody>
      </p:sp>
      <p:sp>
        <p:nvSpPr>
          <p:cNvPr id="3" name="Espaço Reservado para Conteúdo 19">
            <a:extLst>
              <a:ext uri="{FF2B5EF4-FFF2-40B4-BE49-F238E27FC236}">
                <a16:creationId xmlns:a16="http://schemas.microsoft.com/office/drawing/2014/main" id="{5CA4FC5D-18E4-874C-9F85-658426B2ADB5}"/>
              </a:ext>
            </a:extLst>
          </p:cNvPr>
          <p:cNvSpPr txBox="1">
            <a:spLocks/>
          </p:cNvSpPr>
          <p:nvPr/>
        </p:nvSpPr>
        <p:spPr>
          <a:xfrm>
            <a:off x="939800" y="1167656"/>
            <a:ext cx="10883900" cy="543672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457200" algn="just">
              <a:buFont typeface="Wingdings" panose="05000000000000000000" pitchFamily="2" charset="2"/>
              <a:buChar char="v"/>
            </a:pPr>
            <a:r>
              <a:rPr lang="pt-BR" dirty="0">
                <a:solidFill>
                  <a:schemeClr val="accent1"/>
                </a:solidFill>
              </a:rPr>
              <a:t>Metodologia proposta para quantificação da vantagem indevida:</a:t>
            </a:r>
          </a:p>
          <a:p>
            <a:pPr marL="914400" lvl="1" indent="-457200" algn="just">
              <a:buFont typeface="+mj-lt"/>
              <a:buAutoNum type="arabicPeriod"/>
            </a:pPr>
            <a:r>
              <a:rPr lang="pt-BR" dirty="0">
                <a:solidFill>
                  <a:schemeClr val="accent1"/>
                </a:solidFill>
              </a:rPr>
              <a:t>Delimitação do ilícito praticado e especificação do lapso temporal em que ele foi praticado;</a:t>
            </a:r>
          </a:p>
          <a:p>
            <a:pPr marL="914400" lvl="1" indent="-457200" algn="just">
              <a:buFont typeface="+mj-lt"/>
              <a:buAutoNum type="arabicPeriod"/>
            </a:pPr>
            <a:endParaRPr lang="pt-BR" dirty="0">
              <a:solidFill>
                <a:schemeClr val="accent1"/>
              </a:solidFill>
            </a:endParaRPr>
          </a:p>
          <a:p>
            <a:pPr marL="914400" lvl="1" indent="-457200" algn="just">
              <a:buFont typeface="+mj-lt"/>
              <a:buAutoNum type="arabicPeriod"/>
            </a:pPr>
            <a:r>
              <a:rPr lang="pt-BR" dirty="0">
                <a:solidFill>
                  <a:schemeClr val="accent1"/>
                </a:solidFill>
              </a:rPr>
              <a:t>Identificação dos contratos contaminados pela prática do ilícito e pagamentos recebidos referentes a tais contratos;</a:t>
            </a:r>
          </a:p>
          <a:p>
            <a:pPr marL="914400" lvl="1" indent="-457200" algn="just">
              <a:buFont typeface="+mj-lt"/>
              <a:buAutoNum type="arabicPeriod"/>
            </a:pPr>
            <a:endParaRPr lang="pt-BR" dirty="0">
              <a:solidFill>
                <a:schemeClr val="accent1"/>
              </a:solidFill>
            </a:endParaRPr>
          </a:p>
          <a:p>
            <a:pPr marL="914400" lvl="1" indent="-457200" algn="just">
              <a:buFont typeface="+mj-lt"/>
              <a:buAutoNum type="arabicPeriod"/>
            </a:pPr>
            <a:r>
              <a:rPr lang="pt-BR" dirty="0">
                <a:solidFill>
                  <a:schemeClr val="accent1"/>
                </a:solidFill>
              </a:rPr>
              <a:t>Identificação do lucro pretendido ou auferido (o maior deles);</a:t>
            </a:r>
          </a:p>
          <a:p>
            <a:pPr marL="914400" lvl="1" indent="-457200" algn="just">
              <a:buFont typeface="+mj-lt"/>
              <a:buAutoNum type="arabicPeriod"/>
            </a:pPr>
            <a:endParaRPr lang="pt-BR" dirty="0">
              <a:solidFill>
                <a:schemeClr val="accent1"/>
              </a:solidFill>
            </a:endParaRPr>
          </a:p>
          <a:p>
            <a:pPr marL="914400" lvl="1" indent="-457200" algn="just">
              <a:buFont typeface="+mj-lt"/>
              <a:buAutoNum type="arabicPeriod"/>
            </a:pPr>
            <a:r>
              <a:rPr lang="pt-BR" dirty="0">
                <a:solidFill>
                  <a:schemeClr val="accent1"/>
                </a:solidFill>
              </a:rPr>
              <a:t>Acréscimo dos valores pagos a título de propina (DANO).</a:t>
            </a:r>
            <a:endParaRPr lang="pt-BR" dirty="0">
              <a:solidFill>
                <a:schemeClr val="accent1"/>
              </a:solidFill>
              <a:sym typeface="Wingdings"/>
            </a:endParaRPr>
          </a:p>
        </p:txBody>
      </p:sp>
    </p:spTree>
    <p:extLst>
      <p:ext uri="{BB962C8B-B14F-4D97-AF65-F5344CB8AC3E}">
        <p14:creationId xmlns:p14="http://schemas.microsoft.com/office/powerpoint/2010/main" val="286134577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6A174A15-6623-534D-AF4F-5D3CD87CE416}"/>
              </a:ext>
            </a:extLst>
          </p:cNvPr>
          <p:cNvSpPr txBox="1">
            <a:spLocks/>
          </p:cNvSpPr>
          <p:nvPr/>
        </p:nvSpPr>
        <p:spPr>
          <a:xfrm>
            <a:off x="1847528" y="908720"/>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Fases da Negociação – Etapas</a:t>
            </a:r>
          </a:p>
        </p:txBody>
      </p:sp>
      <p:sp>
        <p:nvSpPr>
          <p:cNvPr id="3" name="Espaço Reservado para Conteúdo 19">
            <a:extLst>
              <a:ext uri="{FF2B5EF4-FFF2-40B4-BE49-F238E27FC236}">
                <a16:creationId xmlns:a16="http://schemas.microsoft.com/office/drawing/2014/main" id="{9B473BA4-42B9-8247-A933-7E965AA79055}"/>
              </a:ext>
            </a:extLst>
          </p:cNvPr>
          <p:cNvSpPr txBox="1">
            <a:spLocks/>
          </p:cNvSpPr>
          <p:nvPr/>
        </p:nvSpPr>
        <p:spPr>
          <a:xfrm>
            <a:off x="1981200" y="2132856"/>
            <a:ext cx="8229600" cy="424847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514350">
              <a:buFont typeface="+mj-lt"/>
              <a:buAutoNum type="arabicPeriod" startAt="5"/>
            </a:pPr>
            <a:r>
              <a:rPr lang="pt-BR" b="1" u="sng" dirty="0">
                <a:solidFill>
                  <a:schemeClr val="accent1"/>
                </a:solidFill>
              </a:rPr>
              <a:t>Elaboração dos termos do acordo</a:t>
            </a:r>
          </a:p>
          <a:p>
            <a:pPr marL="0" indent="0">
              <a:buNone/>
            </a:pPr>
            <a:endParaRPr lang="pt-BR" dirty="0">
              <a:solidFill>
                <a:schemeClr val="accent1"/>
              </a:solidFill>
            </a:endParaRPr>
          </a:p>
          <a:p>
            <a:pPr algn="just">
              <a:buFont typeface="Wingdings" panose="05000000000000000000" pitchFamily="2" charset="2"/>
              <a:buChar char="v"/>
            </a:pPr>
            <a:r>
              <a:rPr lang="pt-BR" sz="2800" dirty="0">
                <a:solidFill>
                  <a:schemeClr val="accent1"/>
                </a:solidFill>
              </a:rPr>
              <a:t>Reunião entre as partes para a elaboração dos termos do “contrato” com os compromissos e obrigações assumidos;</a:t>
            </a:r>
          </a:p>
          <a:p>
            <a:pPr algn="just">
              <a:buFont typeface="Wingdings" panose="05000000000000000000" pitchFamily="2" charset="2"/>
              <a:buChar char="v"/>
            </a:pPr>
            <a:endParaRPr lang="pt-BR" sz="2800" dirty="0">
              <a:solidFill>
                <a:schemeClr val="accent1"/>
              </a:solidFill>
            </a:endParaRPr>
          </a:p>
          <a:p>
            <a:pPr algn="just">
              <a:buFont typeface="Wingdings" panose="05000000000000000000" pitchFamily="2" charset="2"/>
              <a:buChar char="v"/>
            </a:pPr>
            <a:r>
              <a:rPr lang="pt-BR" sz="2800" dirty="0" err="1">
                <a:solidFill>
                  <a:schemeClr val="accent1"/>
                </a:solidFill>
              </a:rPr>
              <a:t>Ability</a:t>
            </a:r>
            <a:r>
              <a:rPr lang="pt-BR" sz="2800" dirty="0">
                <a:solidFill>
                  <a:schemeClr val="accent1"/>
                </a:solidFill>
              </a:rPr>
              <a:t> </a:t>
            </a:r>
            <a:r>
              <a:rPr lang="pt-BR" sz="2800" dirty="0" err="1">
                <a:solidFill>
                  <a:schemeClr val="accent1"/>
                </a:solidFill>
              </a:rPr>
              <a:t>to</a:t>
            </a:r>
            <a:r>
              <a:rPr lang="pt-BR" sz="2800" dirty="0">
                <a:solidFill>
                  <a:schemeClr val="accent1"/>
                </a:solidFill>
              </a:rPr>
              <a:t> </a:t>
            </a:r>
            <a:r>
              <a:rPr lang="pt-BR" sz="2800" dirty="0" err="1">
                <a:solidFill>
                  <a:schemeClr val="accent1"/>
                </a:solidFill>
              </a:rPr>
              <a:t>pay</a:t>
            </a:r>
            <a:r>
              <a:rPr lang="pt-BR" sz="2800" dirty="0">
                <a:solidFill>
                  <a:schemeClr val="accent1"/>
                </a:solidFill>
              </a:rPr>
              <a:t> para parcelamento.</a:t>
            </a:r>
          </a:p>
          <a:p>
            <a:pPr algn="just">
              <a:buFont typeface="Wingdings" panose="05000000000000000000" pitchFamily="2" charset="2"/>
              <a:buChar char="v"/>
            </a:pPr>
            <a:endParaRPr lang="pt-BR" sz="2800" dirty="0">
              <a:solidFill>
                <a:schemeClr val="accent1"/>
              </a:solidFill>
            </a:endParaRPr>
          </a:p>
          <a:p>
            <a:pPr marL="0" indent="0" algn="just">
              <a:buNone/>
            </a:pPr>
            <a:endParaRPr lang="pt-BR" sz="2800" dirty="0">
              <a:solidFill>
                <a:schemeClr val="accent1"/>
              </a:solidFill>
            </a:endParaRPr>
          </a:p>
        </p:txBody>
      </p:sp>
    </p:spTree>
    <p:extLst>
      <p:ext uri="{BB962C8B-B14F-4D97-AF65-F5344CB8AC3E}">
        <p14:creationId xmlns:p14="http://schemas.microsoft.com/office/powerpoint/2010/main" val="49927316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27FCD122-832F-8346-ACA6-4135EDE4C980}"/>
              </a:ext>
            </a:extLst>
          </p:cNvPr>
          <p:cNvSpPr txBox="1">
            <a:spLocks/>
          </p:cNvSpPr>
          <p:nvPr/>
        </p:nvSpPr>
        <p:spPr>
          <a:xfrm>
            <a:off x="1847528" y="680120"/>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Fases da Negociação – Etapas</a:t>
            </a:r>
          </a:p>
        </p:txBody>
      </p:sp>
      <p:sp>
        <p:nvSpPr>
          <p:cNvPr id="3" name="Espaço Reservado para Conteúdo 19">
            <a:extLst>
              <a:ext uri="{FF2B5EF4-FFF2-40B4-BE49-F238E27FC236}">
                <a16:creationId xmlns:a16="http://schemas.microsoft.com/office/drawing/2014/main" id="{CC6E17F7-EE12-F840-8EE0-5C1CE7C79FA2}"/>
              </a:ext>
            </a:extLst>
          </p:cNvPr>
          <p:cNvSpPr txBox="1">
            <a:spLocks/>
          </p:cNvSpPr>
          <p:nvPr/>
        </p:nvSpPr>
        <p:spPr>
          <a:xfrm>
            <a:off x="1981200" y="1772816"/>
            <a:ext cx="8229600" cy="424847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514350">
              <a:buFont typeface="+mj-lt"/>
              <a:buAutoNum type="arabicPeriod" startAt="5"/>
            </a:pPr>
            <a:r>
              <a:rPr lang="pt-BR" b="1" u="sng" dirty="0">
                <a:solidFill>
                  <a:schemeClr val="accent1"/>
                </a:solidFill>
              </a:rPr>
              <a:t>Assinatura do Acordo</a:t>
            </a:r>
          </a:p>
          <a:p>
            <a:pPr marL="514350" indent="-514350">
              <a:buFont typeface="+mj-lt"/>
              <a:buAutoNum type="arabicPeriod" startAt="5"/>
            </a:pPr>
            <a:endParaRPr lang="pt-BR" b="1" u="sng" dirty="0">
              <a:solidFill>
                <a:schemeClr val="accent1"/>
              </a:solidFill>
            </a:endParaRPr>
          </a:p>
          <a:p>
            <a:pPr marL="514350" indent="-514350">
              <a:buFont typeface="+mj-lt"/>
              <a:buAutoNum type="arabicPeriod" startAt="5"/>
            </a:pPr>
            <a:endParaRPr lang="pt-BR" b="1" u="sng" dirty="0">
              <a:solidFill>
                <a:schemeClr val="accent1"/>
              </a:solidFill>
            </a:endParaRPr>
          </a:p>
          <a:p>
            <a:pPr marL="514350" indent="-514350">
              <a:buFont typeface="+mj-lt"/>
              <a:buAutoNum type="arabicPeriod" startAt="5"/>
            </a:pPr>
            <a:endParaRPr lang="pt-BR" b="1" u="sng" dirty="0">
              <a:solidFill>
                <a:schemeClr val="accent1"/>
              </a:solidFill>
            </a:endParaRPr>
          </a:p>
          <a:p>
            <a:pPr marL="514350" indent="-514350">
              <a:buFont typeface="+mj-lt"/>
              <a:buAutoNum type="arabicPeriod" startAt="5"/>
            </a:pPr>
            <a:r>
              <a:rPr lang="pt-BR" b="1" u="sng" dirty="0">
                <a:solidFill>
                  <a:schemeClr val="accent1"/>
                </a:solidFill>
              </a:rPr>
              <a:t>Monitoramento do acordo</a:t>
            </a:r>
          </a:p>
          <a:p>
            <a:pPr algn="just">
              <a:buFont typeface="Wingdings" panose="05000000000000000000" pitchFamily="2" charset="2"/>
              <a:buChar char="v"/>
            </a:pPr>
            <a:endParaRPr lang="pt-BR" sz="2800" dirty="0">
              <a:solidFill>
                <a:schemeClr val="accent1"/>
              </a:solidFill>
            </a:endParaRPr>
          </a:p>
          <a:p>
            <a:pPr marL="0" indent="0" algn="just">
              <a:buNone/>
            </a:pPr>
            <a:endParaRPr lang="pt-BR" sz="2800" dirty="0">
              <a:solidFill>
                <a:schemeClr val="accent1"/>
              </a:solidFill>
            </a:endParaRPr>
          </a:p>
        </p:txBody>
      </p:sp>
      <p:pic>
        <p:nvPicPr>
          <p:cNvPr id="4" name="Imagem 3">
            <a:extLst>
              <a:ext uri="{FF2B5EF4-FFF2-40B4-BE49-F238E27FC236}">
                <a16:creationId xmlns:a16="http://schemas.microsoft.com/office/drawing/2014/main" id="{64DBBE3E-FE73-1E4F-BD18-3FDC4B85546C}"/>
              </a:ext>
            </a:extLst>
          </p:cNvPr>
          <p:cNvPicPr>
            <a:picLocks noChangeAspect="1"/>
          </p:cNvPicPr>
          <p:nvPr/>
        </p:nvPicPr>
        <p:blipFill>
          <a:blip r:embed="rId2"/>
          <a:stretch>
            <a:fillRect/>
          </a:stretch>
        </p:blipFill>
        <p:spPr>
          <a:xfrm>
            <a:off x="4241800" y="2348881"/>
            <a:ext cx="2862312" cy="1686019"/>
          </a:xfrm>
          <a:prstGeom prst="rect">
            <a:avLst/>
          </a:prstGeom>
        </p:spPr>
      </p:pic>
      <p:pic>
        <p:nvPicPr>
          <p:cNvPr id="5" name="Imagem 4">
            <a:extLst>
              <a:ext uri="{FF2B5EF4-FFF2-40B4-BE49-F238E27FC236}">
                <a16:creationId xmlns:a16="http://schemas.microsoft.com/office/drawing/2014/main" id="{C36A91D4-6060-A741-9EEF-40E6635B5DEE}"/>
              </a:ext>
            </a:extLst>
          </p:cNvPr>
          <p:cNvPicPr>
            <a:picLocks noChangeAspect="1"/>
          </p:cNvPicPr>
          <p:nvPr/>
        </p:nvPicPr>
        <p:blipFill>
          <a:blip r:embed="rId3"/>
          <a:stretch>
            <a:fillRect/>
          </a:stretch>
        </p:blipFill>
        <p:spPr>
          <a:xfrm>
            <a:off x="4223792" y="4683484"/>
            <a:ext cx="2880320" cy="2129892"/>
          </a:xfrm>
          <a:prstGeom prst="rect">
            <a:avLst/>
          </a:prstGeom>
        </p:spPr>
      </p:pic>
    </p:spTree>
    <p:extLst>
      <p:ext uri="{BB962C8B-B14F-4D97-AF65-F5344CB8AC3E}">
        <p14:creationId xmlns:p14="http://schemas.microsoft.com/office/powerpoint/2010/main" val="78798202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224521" y="941836"/>
            <a:ext cx="8034603" cy="390281"/>
          </a:xfrm>
          <a:prstGeom prst="rect">
            <a:avLst/>
          </a:prstGeom>
          <a:solidFill>
            <a:srgbClr val="C0504D">
              <a:lumMod val="50000"/>
            </a:srgbClr>
          </a:solidFill>
          <a:ln w="9525">
            <a:solidFill>
              <a:sysClr val="window" lastClr="FFFFFF"/>
            </a:solidFill>
            <a:bevel/>
            <a:headEnd/>
            <a:tailEnd/>
          </a:ln>
        </p:spPr>
        <p:txBody>
          <a:bodyPr anchor="ctr"/>
          <a:lstStyle>
            <a:lvl1pPr marL="355600" indent="-3556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322600" indent="-322600" algn="ctr" defTabSz="829544">
              <a:spcBef>
                <a:spcPct val="0"/>
              </a:spcBef>
              <a:buNone/>
              <a:defRPr/>
            </a:pPr>
            <a:r>
              <a:rPr lang="en-GB" altLang="pt-BR" sz="2449" b="1" kern="0">
                <a:solidFill>
                  <a:prstClr val="white"/>
                </a:solidFill>
                <a:ea typeface="ＭＳ Ｐゴシック" panose="020B0600070205080204" pitchFamily="34" charset="-128"/>
                <a:cs typeface="Arial" panose="020B0604020202020204" pitchFamily="34" charset="0"/>
              </a:rPr>
              <a:t>DESAFIOS</a:t>
            </a:r>
            <a:endParaRPr lang="pt-BR" altLang="pt-BR" sz="2449" kern="0">
              <a:solidFill>
                <a:prstClr val="white"/>
              </a:solidFill>
              <a:ea typeface="ＭＳ Ｐゴシック" panose="020B0600070205080204" pitchFamily="34" charset="-128"/>
              <a:cs typeface="Arial" panose="020B0604020202020204" pitchFamily="34" charset="0"/>
            </a:endParaRPr>
          </a:p>
        </p:txBody>
      </p:sp>
      <p:graphicFrame>
        <p:nvGraphicFramePr>
          <p:cNvPr id="5" name="Diagrama 4"/>
          <p:cNvGraphicFramePr/>
          <p:nvPr>
            <p:extLst>
              <p:ext uri="{D42A27DB-BD31-4B8C-83A1-F6EECF244321}">
                <p14:modId xmlns:p14="http://schemas.microsoft.com/office/powerpoint/2010/main" val="1546551907"/>
              </p:ext>
            </p:extLst>
          </p:nvPr>
        </p:nvGraphicFramePr>
        <p:xfrm>
          <a:off x="1674689" y="1517049"/>
          <a:ext cx="8815227" cy="5089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368657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Rectangle 2"/>
          <p:cNvSpPr txBox="1">
            <a:spLocks noChangeArrowheads="1"/>
          </p:cNvSpPr>
          <p:nvPr/>
        </p:nvSpPr>
        <p:spPr bwMode="auto">
          <a:xfrm>
            <a:off x="2555631" y="1441938"/>
            <a:ext cx="7080738" cy="3974124"/>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vert="horz" lIns="91440" tIns="45720" rIns="91440" bIns="45720" rtlCol="0" anchor="ctr">
            <a:normAutofit fontScale="77500" lnSpcReduction="20000"/>
          </a:bodyP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a:lnSpc>
                <a:spcPct val="90000"/>
              </a:lnSpc>
              <a:spcBef>
                <a:spcPct val="0"/>
              </a:spcBef>
              <a:spcAft>
                <a:spcPts val="600"/>
              </a:spcAft>
              <a:defRPr/>
            </a:pPr>
            <a:r>
              <a:rPr lang="en-US" altLang="pt-BR" sz="3800" b="1" dirty="0">
                <a:solidFill>
                  <a:schemeClr val="accent1"/>
                </a:solidFill>
                <a:latin typeface="+mn-lt"/>
                <a:ea typeface="+mj-ea"/>
                <a:cs typeface="+mj-cs"/>
              </a:rPr>
              <a:t>LAC – CAPÍTULO VII – </a:t>
            </a:r>
            <a:r>
              <a:rPr lang="pt-BR" sz="3800" dirty="0">
                <a:solidFill>
                  <a:schemeClr val="accent1"/>
                </a:solidFill>
                <a:latin typeface="+mn-lt"/>
              </a:rPr>
              <a:t>DISPOSIÇÕES FINAIS</a:t>
            </a:r>
            <a:endParaRPr lang="en-US" altLang="pt-BR" sz="38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800" b="1" dirty="0">
                <a:solidFill>
                  <a:schemeClr val="accent1"/>
                </a:solidFill>
                <a:latin typeface="+mn-lt"/>
                <a:ea typeface="+mj-ea"/>
                <a:cs typeface="+mj-cs"/>
              </a:rPr>
              <a:t>Art. 22 a 31</a:t>
            </a:r>
          </a:p>
          <a:p>
            <a:pPr algn="ctr" defTabSz="914400">
              <a:lnSpc>
                <a:spcPct val="90000"/>
              </a:lnSpc>
              <a:spcBef>
                <a:spcPct val="0"/>
              </a:spcBef>
              <a:spcAft>
                <a:spcPts val="600"/>
              </a:spcAft>
              <a:defRPr/>
            </a:pPr>
            <a:endParaRPr lang="en-US" altLang="pt-BR" sz="3800" b="1" dirty="0">
              <a:solidFill>
                <a:schemeClr val="accent1"/>
              </a:solidFill>
              <a:latin typeface="+mn-lt"/>
              <a:ea typeface="+mj-ea"/>
              <a:cs typeface="+mj-cs"/>
            </a:endParaRPr>
          </a:p>
          <a:p>
            <a:pPr marL="829544" lvl="1" indent="-414772" algn="just" defTabSz="829544">
              <a:spcAft>
                <a:spcPts val="544"/>
              </a:spcAft>
              <a:buFont typeface="Arial" panose="020B0604020202020204" pitchFamily="34" charset="0"/>
              <a:buChar char="•"/>
              <a:defRPr/>
            </a:pPr>
            <a:r>
              <a:rPr lang="pt-BR" altLang="pt-BR" sz="3800" b="1" dirty="0">
                <a:solidFill>
                  <a:schemeClr val="accent1"/>
                </a:solidFill>
                <a:latin typeface="+mn-lt"/>
                <a:cs typeface="Arial"/>
                <a:sym typeface="Wingdings" pitchFamily="2" charset="2"/>
              </a:rPr>
              <a:t>DECRETO Nº 8.420/2015:</a:t>
            </a:r>
            <a:r>
              <a:rPr lang="pt-BR" altLang="pt-BR" sz="3800" dirty="0">
                <a:solidFill>
                  <a:schemeClr val="accent1"/>
                </a:solidFill>
                <a:latin typeface="+mn-lt"/>
                <a:cs typeface="Arial"/>
                <a:sym typeface="Wingdings" pitchFamily="2" charset="2"/>
              </a:rPr>
              <a:t> Artigos 49 a 53.</a:t>
            </a:r>
          </a:p>
          <a:p>
            <a:pPr marL="829544" lvl="1" indent="-414772" algn="just" defTabSz="829544">
              <a:spcAft>
                <a:spcPts val="272"/>
              </a:spcAft>
              <a:buFont typeface="Arial" panose="020B0604020202020204" pitchFamily="34" charset="0"/>
              <a:buChar char="•"/>
              <a:defRPr/>
            </a:pPr>
            <a:endParaRPr lang="pt-BR" altLang="pt-BR" sz="3800" b="1" dirty="0">
              <a:solidFill>
                <a:schemeClr val="accent1"/>
              </a:solidFill>
              <a:latin typeface="+mn-lt"/>
              <a:cs typeface="Arial"/>
              <a:sym typeface="Wingdings" pitchFamily="2" charset="2"/>
            </a:endParaRPr>
          </a:p>
          <a:p>
            <a:pPr marL="829544" lvl="1" indent="-414772" algn="just" defTabSz="829544">
              <a:spcAft>
                <a:spcPts val="272"/>
              </a:spcAft>
              <a:buFont typeface="Arial" panose="020B0604020202020204" pitchFamily="34" charset="0"/>
              <a:buChar char="•"/>
              <a:defRPr/>
            </a:pPr>
            <a:r>
              <a:rPr lang="pt-BR" altLang="pt-BR" sz="3800" b="1" dirty="0">
                <a:solidFill>
                  <a:schemeClr val="accent1"/>
                </a:solidFill>
                <a:latin typeface="+mn-lt"/>
                <a:cs typeface="Arial"/>
                <a:sym typeface="Wingdings" pitchFamily="2" charset="2"/>
              </a:rPr>
              <a:t>PORTARIA CGU/AGU Nº 2278/2016</a:t>
            </a:r>
            <a:endParaRPr lang="en-US" altLang="pt-BR" sz="3800" b="1" dirty="0">
              <a:solidFill>
                <a:schemeClr val="accent1"/>
              </a:solidFill>
              <a:latin typeface="+mn-lt"/>
              <a:ea typeface="+mj-ea"/>
              <a:cs typeface="+mj-cs"/>
            </a:endParaRPr>
          </a:p>
          <a:p>
            <a:pPr algn="ctr" defTabSz="914400">
              <a:lnSpc>
                <a:spcPct val="90000"/>
              </a:lnSpc>
              <a:spcBef>
                <a:spcPct val="0"/>
              </a:spcBef>
              <a:spcAft>
                <a:spcPts val="600"/>
              </a:spcAft>
              <a:defRPr/>
            </a:pP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200" b="1" dirty="0">
                <a:solidFill>
                  <a:schemeClr val="accent1"/>
                </a:solidFill>
                <a:latin typeface="+mn-lt"/>
                <a:ea typeface="+mj-ea"/>
                <a:cs typeface="+mj-cs"/>
              </a:rPr>
              <a:t> </a:t>
            </a:r>
            <a:endParaRPr lang="en-US" altLang="pt-BR" sz="3200" dirty="0">
              <a:solidFill>
                <a:schemeClr val="accent1"/>
              </a:solidFill>
              <a:latin typeface="+mn-lt"/>
              <a:ea typeface="+mj-ea"/>
              <a:cs typeface="+mj-cs"/>
            </a:endParaRPr>
          </a:p>
        </p:txBody>
      </p:sp>
    </p:spTree>
    <p:extLst>
      <p:ext uri="{BB962C8B-B14F-4D97-AF65-F5344CB8AC3E}">
        <p14:creationId xmlns:p14="http://schemas.microsoft.com/office/powerpoint/2010/main" val="1654506536"/>
      </p:ext>
    </p:extLst>
  </p:cSld>
  <p:clrMapOvr>
    <a:overrideClrMapping bg1="dk1" tx1="lt1" bg2="dk2" tx2="lt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905820"/>
            <a:ext cx="11933299" cy="54476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Art. 22.  Fica criado no âmbito do Poder Executivo federal o Cadastro Nacional de Empresas Punidas - CNEP, que reunirá e dará publicidade às sanções aplicadas pelos órgãos ou entidades dos Poderes Executivo, Legislativo e Judiciário de todas as esferas de governo com base nesta Lei.</a:t>
            </a:r>
          </a:p>
          <a:p>
            <a:pPr algn="just"/>
            <a:endParaRPr lang="pt-BR" sz="2800" dirty="0">
              <a:solidFill>
                <a:schemeClr val="accent1"/>
              </a:solidFill>
              <a:latin typeface="+mn-lt"/>
            </a:endParaRPr>
          </a:p>
          <a:p>
            <a:pPr algn="just"/>
            <a:r>
              <a:rPr lang="pt-BR" sz="2800" dirty="0">
                <a:solidFill>
                  <a:schemeClr val="accent1"/>
                </a:solidFill>
                <a:latin typeface="+mn-lt"/>
              </a:rPr>
              <a:t>O CNEP conterá entre outras as seguintes informações:</a:t>
            </a:r>
          </a:p>
          <a:p>
            <a:pPr algn="just"/>
            <a:endParaRPr lang="pt-BR" sz="2800" dirty="0">
              <a:solidFill>
                <a:schemeClr val="accent1"/>
              </a:solidFill>
              <a:latin typeface="+mn-lt"/>
            </a:endParaRPr>
          </a:p>
          <a:p>
            <a:pPr algn="just"/>
            <a:r>
              <a:rPr lang="pt-BR" dirty="0" err="1">
                <a:solidFill>
                  <a:schemeClr val="accent1"/>
                </a:solidFill>
              </a:rPr>
              <a:t>I</a:t>
            </a:r>
            <a:r>
              <a:rPr lang="pt-BR" dirty="0">
                <a:solidFill>
                  <a:schemeClr val="accent1"/>
                </a:solidFill>
              </a:rPr>
              <a:t> - razão social e número de inscrição da pessoa jurídica ou entidade no Cadastro Nacional da Pessoa Jurídica - CNPJ; </a:t>
            </a:r>
          </a:p>
          <a:p>
            <a:pPr algn="just"/>
            <a:endParaRPr lang="pt-BR" dirty="0">
              <a:solidFill>
                <a:schemeClr val="accent1"/>
              </a:solidFill>
            </a:endParaRPr>
          </a:p>
          <a:p>
            <a:pPr algn="just"/>
            <a:r>
              <a:rPr lang="pt-BR" dirty="0">
                <a:solidFill>
                  <a:schemeClr val="accent1"/>
                </a:solidFill>
              </a:rPr>
              <a:t>II - tipo de sanção; e</a:t>
            </a:r>
          </a:p>
          <a:p>
            <a:pPr algn="just"/>
            <a:endParaRPr lang="pt-BR" dirty="0">
              <a:solidFill>
                <a:schemeClr val="accent1"/>
              </a:solidFill>
            </a:endParaRPr>
          </a:p>
          <a:p>
            <a:pPr algn="just"/>
            <a:r>
              <a:rPr lang="pt-BR" dirty="0">
                <a:solidFill>
                  <a:schemeClr val="accent1"/>
                </a:solidFill>
              </a:rPr>
              <a:t>III - data de aplicação e data final da vigência do efeito limitador ou impeditivo da sanção, quando for o caso. </a:t>
            </a: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VII – Art. 22 a 31</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91511144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492165"/>
            <a:ext cx="11933299" cy="60016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Cont. Art. 22.  Descumprimento doas acordos devem constar do CNEP;</a:t>
            </a:r>
          </a:p>
          <a:p>
            <a:pPr algn="just"/>
            <a:endParaRPr lang="pt-BR" dirty="0">
              <a:solidFill>
                <a:schemeClr val="accent1"/>
              </a:solidFill>
            </a:endParaRPr>
          </a:p>
          <a:p>
            <a:pPr algn="just"/>
            <a:r>
              <a:rPr lang="pt-BR" dirty="0">
                <a:solidFill>
                  <a:schemeClr val="accent1"/>
                </a:solidFill>
              </a:rPr>
              <a:t>§ 5</a:t>
            </a:r>
            <a:r>
              <a:rPr lang="pt-BR" u="sng" baseline="30000" dirty="0">
                <a:solidFill>
                  <a:schemeClr val="accent1"/>
                </a:solidFill>
              </a:rPr>
              <a:t>o</a:t>
            </a:r>
            <a:r>
              <a:rPr lang="pt-BR" dirty="0">
                <a:solidFill>
                  <a:schemeClr val="accent1"/>
                </a:solidFill>
              </a:rPr>
              <a:t>  Os registros das sanções e acordos de leniência serão excluídos depois de decorrido o prazo previamente estabelecido no ato sancionador ou do cumprimento integral do acordo de leniência e da reparação do eventual dano causado, mediante solicitação do órgão ou entidade sancionadora.</a:t>
            </a:r>
          </a:p>
          <a:p>
            <a:pPr algn="just"/>
            <a:endParaRPr lang="pt-BR" dirty="0">
              <a:solidFill>
                <a:schemeClr val="accent1"/>
              </a:solidFill>
            </a:endParaRPr>
          </a:p>
          <a:p>
            <a:pPr algn="just"/>
            <a:endParaRPr lang="pt-BR" dirty="0">
              <a:solidFill>
                <a:schemeClr val="accent1"/>
              </a:solidFill>
            </a:endParaRPr>
          </a:p>
          <a:p>
            <a:pPr algn="just"/>
            <a:endParaRPr lang="pt-BR" dirty="0">
              <a:solidFill>
                <a:schemeClr val="accent1"/>
              </a:solidFill>
            </a:endParaRPr>
          </a:p>
          <a:p>
            <a:pPr algn="just"/>
            <a:r>
              <a:rPr lang="pt-BR" dirty="0">
                <a:solidFill>
                  <a:schemeClr val="accent1"/>
                </a:solidFill>
              </a:rPr>
              <a:t>Art. 23. O CNEP será instituído pelo PEF;</a:t>
            </a:r>
          </a:p>
          <a:p>
            <a:pPr algn="just"/>
            <a:endParaRPr lang="pt-BR" dirty="0">
              <a:solidFill>
                <a:schemeClr val="accent1"/>
              </a:solidFill>
            </a:endParaRPr>
          </a:p>
          <a:p>
            <a:pPr algn="just"/>
            <a:endParaRPr lang="pt-BR" dirty="0">
              <a:solidFill>
                <a:schemeClr val="accent1"/>
              </a:solidFill>
            </a:endParaRPr>
          </a:p>
          <a:p>
            <a:pPr algn="just"/>
            <a:r>
              <a:rPr lang="pt-BR" dirty="0">
                <a:solidFill>
                  <a:schemeClr val="accent1"/>
                </a:solidFill>
              </a:rPr>
              <a:t>Art. 24.  A multa e o perdimento de bens, direitos ou valores aplicados com fundamento nesta Lei serão destinados preferencialmente aos órgãos ou entidades públicas lesadas.</a:t>
            </a:r>
          </a:p>
          <a:p>
            <a:pPr algn="just"/>
            <a:r>
              <a:rPr lang="pt-BR" dirty="0">
                <a:solidFill>
                  <a:schemeClr val="accent1"/>
                </a:solidFill>
              </a:rPr>
              <a:t> </a:t>
            </a: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VII – Art. 22 a 31</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3010777685"/>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666333"/>
            <a:ext cx="11933299" cy="30469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 Art. 25.  Prescrevem em 5 (cinco) anos as infrações previstas nesta Lei, contados da data da ciência da infração ou, </a:t>
            </a:r>
            <a:r>
              <a:rPr lang="pt-BR" b="1" u="sng" dirty="0">
                <a:solidFill>
                  <a:schemeClr val="accent1"/>
                </a:solidFill>
              </a:rPr>
              <a:t>no caso de infração permanente ou continuada</a:t>
            </a:r>
            <a:r>
              <a:rPr lang="pt-BR" dirty="0">
                <a:solidFill>
                  <a:schemeClr val="accent1"/>
                </a:solidFill>
              </a:rPr>
              <a:t>, do dia em que tiver cessado. </a:t>
            </a:r>
          </a:p>
          <a:p>
            <a:pPr algn="just"/>
            <a:endParaRPr lang="pt-BR" dirty="0">
              <a:solidFill>
                <a:schemeClr val="accent1"/>
              </a:solidFill>
            </a:endParaRPr>
          </a:p>
          <a:p>
            <a:pPr algn="just"/>
            <a:r>
              <a:rPr lang="pt-BR" dirty="0">
                <a:solidFill>
                  <a:schemeClr val="accent1"/>
                </a:solidFill>
              </a:rPr>
              <a:t>Parágrafo único - Na esfera administrativa ou judicial, a prescrição será interrompida com a instauração de processo que tenha por objeto a apuração da infração.</a:t>
            </a:r>
          </a:p>
          <a:p>
            <a:pPr algn="just"/>
            <a:br>
              <a:rPr lang="pt-BR" dirty="0">
                <a:solidFill>
                  <a:schemeClr val="accent1"/>
                </a:solidFill>
              </a:rPr>
            </a:br>
            <a:endParaRPr lang="pt-BR" dirty="0">
              <a:solidFill>
                <a:schemeClr val="accent1"/>
              </a:solidFill>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VII – Art. 22 a 31</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340304657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666333"/>
            <a:ext cx="11933299" cy="4524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 Art. 27.  A autoridade competente que, tendo conhecimento das infrações previstas nesta Lei, não adotar providências para a apuração dos fatos será responsabilizada penal, civil e administrativamente nos termos da legislação específica aplicável.</a:t>
            </a:r>
          </a:p>
          <a:p>
            <a:pPr algn="just"/>
            <a:endParaRPr lang="pt-BR" dirty="0">
              <a:solidFill>
                <a:schemeClr val="accent1"/>
              </a:solidFill>
            </a:endParaRPr>
          </a:p>
          <a:p>
            <a:pPr algn="just"/>
            <a:r>
              <a:rPr lang="pt-BR" dirty="0">
                <a:solidFill>
                  <a:schemeClr val="accent1"/>
                </a:solidFill>
              </a:rPr>
              <a:t>Art. 28.  Esta Lei aplica-se aos </a:t>
            </a:r>
            <a:r>
              <a:rPr lang="pt-BR" b="1" u="sng" dirty="0">
                <a:solidFill>
                  <a:schemeClr val="accent1"/>
                </a:solidFill>
              </a:rPr>
              <a:t>atos lesivos praticados por pessoa jurídica brasileira contra a administração pública estrangeira, ainda que cometidos no exterior</a:t>
            </a:r>
            <a:r>
              <a:rPr lang="pt-BR" dirty="0">
                <a:solidFill>
                  <a:schemeClr val="accent1"/>
                </a:solidFill>
              </a:rPr>
              <a:t>.</a:t>
            </a:r>
          </a:p>
          <a:p>
            <a:pPr algn="just"/>
            <a:endParaRPr lang="pt-BR" dirty="0">
              <a:solidFill>
                <a:schemeClr val="accent1"/>
              </a:solidFill>
            </a:endParaRPr>
          </a:p>
          <a:p>
            <a:pPr algn="just"/>
            <a:r>
              <a:rPr lang="pt-BR" dirty="0">
                <a:solidFill>
                  <a:schemeClr val="accent1"/>
                </a:solidFill>
              </a:rPr>
              <a:t>Art. 29.  O disposto nesta Lei </a:t>
            </a:r>
            <a:r>
              <a:rPr lang="pt-BR" b="1" u="sng" dirty="0">
                <a:solidFill>
                  <a:schemeClr val="accent1"/>
                </a:solidFill>
              </a:rPr>
              <a:t>não exclui as competências</a:t>
            </a:r>
            <a:r>
              <a:rPr lang="pt-BR" dirty="0">
                <a:solidFill>
                  <a:schemeClr val="accent1"/>
                </a:solidFill>
              </a:rPr>
              <a:t> do Conselho Administrativo de Defesa Econômica, do Ministério da Justiça e do Ministério da Fazenda para processar e julgar fato que constitua infração à ordem econômica.</a:t>
            </a:r>
          </a:p>
          <a:p>
            <a:pPr algn="just"/>
            <a:endParaRPr lang="pt-BR" dirty="0">
              <a:solidFill>
                <a:schemeClr val="accent1"/>
              </a:solidFill>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VII – Art. 22 a 31</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3429027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p:cNvSpPr txBox="1">
            <a:spLocks/>
          </p:cNvSpPr>
          <p:nvPr/>
        </p:nvSpPr>
        <p:spPr bwMode="auto">
          <a:xfrm>
            <a:off x="1997830" y="207634"/>
            <a:ext cx="8564006" cy="722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5" tIns="41468" rIns="82935" bIns="41468"/>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Microsoft YaHei" charset="-122"/>
              </a:defRPr>
            </a:lvl2pPr>
            <a:lvl3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Microsoft YaHei" charset="-122"/>
              </a:defRPr>
            </a:lvl3pPr>
            <a:lvl4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Microsoft YaHei" charset="-122"/>
              </a:defRPr>
            </a:lvl4pPr>
            <a:lvl5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Microsoft YaHei" charset="-122"/>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9pPr>
          </a:lstStyle>
          <a:p>
            <a:pPr eaLnBrk="1" hangingPunct="1">
              <a:defRPr/>
            </a:pPr>
            <a:r>
              <a:rPr lang="pt-BR" altLang="pt-BR" sz="2540" b="1" kern="0" dirty="0">
                <a:solidFill>
                  <a:schemeClr val="accent1"/>
                </a:solidFill>
                <a:ea typeface="ＭＳ Ｐゴシック" pitchFamily="34" charset="-128"/>
              </a:rPr>
              <a:t>COMPROMISSOS INTERNACIONAIS ASSUMIDOS PELO BRASIL</a:t>
            </a:r>
          </a:p>
        </p:txBody>
      </p:sp>
      <p:sp>
        <p:nvSpPr>
          <p:cNvPr id="13316" name="TextBox 1"/>
          <p:cNvSpPr txBox="1">
            <a:spLocks noChangeArrowheads="1"/>
          </p:cNvSpPr>
          <p:nvPr/>
        </p:nvSpPr>
        <p:spPr bwMode="auto">
          <a:xfrm>
            <a:off x="1481756" y="1499198"/>
            <a:ext cx="167554" cy="335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935" tIns="41468" rIns="82935" bIns="41468">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hangingPunct="1"/>
            <a:endParaRPr lang="en-US" altLang="pt-BR" sz="1633">
              <a:solidFill>
                <a:schemeClr val="tx1"/>
              </a:solidFill>
              <a:ea typeface="ＭＳ Ｐゴシック" panose="020B0600070205080204" pitchFamily="34" charset="-128"/>
            </a:endParaRPr>
          </a:p>
        </p:txBody>
      </p:sp>
      <p:pic>
        <p:nvPicPr>
          <p:cNvPr id="13318" name="Imagem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577" y="1440152"/>
            <a:ext cx="1445912" cy="963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Imagem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06416" y="3271304"/>
            <a:ext cx="1234209" cy="106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0" name="Imagem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577" y="5243504"/>
            <a:ext cx="1371024" cy="1018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ixaDeTexto 1">
            <a:extLst>
              <a:ext uri="{FF2B5EF4-FFF2-40B4-BE49-F238E27FC236}">
                <a16:creationId xmlns:a16="http://schemas.microsoft.com/office/drawing/2014/main" id="{E9758EDA-B916-1E4E-A60E-024CF30C9EFA}"/>
              </a:ext>
            </a:extLst>
          </p:cNvPr>
          <p:cNvSpPr txBox="1"/>
          <p:nvPr/>
        </p:nvSpPr>
        <p:spPr>
          <a:xfrm>
            <a:off x="2821568" y="3271304"/>
            <a:ext cx="7528343" cy="1200329"/>
          </a:xfrm>
          <a:prstGeom prst="rect">
            <a:avLst/>
          </a:prstGeom>
          <a:noFill/>
        </p:spPr>
        <p:txBody>
          <a:bodyPr wrap="square" rtlCol="0">
            <a:spAutoFit/>
          </a:bodyPr>
          <a:lstStyle/>
          <a:p>
            <a:pPr algn="just"/>
            <a:r>
              <a:rPr lang="pt-BR" dirty="0">
                <a:solidFill>
                  <a:schemeClr val="accent1"/>
                </a:solidFill>
              </a:rPr>
              <a:t>Convenção Interamericana contra a Corrupção, de 29 de março de 1996, que foi internalizada no Brasil pelo  Decreto Presidencial nº 4.410, de 7 de outubro de 2002.</a:t>
            </a:r>
          </a:p>
          <a:p>
            <a:pPr algn="just"/>
            <a:endParaRPr lang="es-ES_tradnl" dirty="0">
              <a:solidFill>
                <a:schemeClr val="accent1"/>
              </a:solidFill>
            </a:endParaRPr>
          </a:p>
        </p:txBody>
      </p:sp>
      <p:sp>
        <p:nvSpPr>
          <p:cNvPr id="3" name="CaixaDeTexto 2">
            <a:extLst>
              <a:ext uri="{FF2B5EF4-FFF2-40B4-BE49-F238E27FC236}">
                <a16:creationId xmlns:a16="http://schemas.microsoft.com/office/drawing/2014/main" id="{9ECF45C7-6584-564D-8A4E-0336D92E01E9}"/>
              </a:ext>
            </a:extLst>
          </p:cNvPr>
          <p:cNvSpPr txBox="1"/>
          <p:nvPr/>
        </p:nvSpPr>
        <p:spPr>
          <a:xfrm>
            <a:off x="2821570" y="5356432"/>
            <a:ext cx="7528342" cy="923330"/>
          </a:xfrm>
          <a:prstGeom prst="rect">
            <a:avLst/>
          </a:prstGeom>
          <a:noFill/>
        </p:spPr>
        <p:txBody>
          <a:bodyPr wrap="square" rtlCol="0">
            <a:spAutoFit/>
          </a:bodyPr>
          <a:lstStyle/>
          <a:p>
            <a:pPr algn="just"/>
            <a:r>
              <a:rPr lang="pt-BR" dirty="0">
                <a:solidFill>
                  <a:schemeClr val="accent1"/>
                </a:solidFill>
              </a:rPr>
              <a:t>Convenção das Nações Unidas contra a Corrupção, de 31 de outubro de 2003, </a:t>
            </a:r>
          </a:p>
          <a:p>
            <a:pPr algn="just"/>
            <a:r>
              <a:rPr lang="pt-BR" dirty="0">
                <a:solidFill>
                  <a:schemeClr val="accent1"/>
                </a:solidFill>
              </a:rPr>
              <a:t>assimilada pelo Decreto Presidencial nº 5.687, de 31 de janeiro de 2006.</a:t>
            </a:r>
          </a:p>
          <a:p>
            <a:pPr algn="just"/>
            <a:endParaRPr lang="es-ES_tradnl" dirty="0">
              <a:solidFill>
                <a:schemeClr val="accent1"/>
              </a:solidFill>
            </a:endParaRPr>
          </a:p>
        </p:txBody>
      </p:sp>
      <p:sp>
        <p:nvSpPr>
          <p:cNvPr id="4" name="CaixaDeTexto 3">
            <a:extLst>
              <a:ext uri="{FF2B5EF4-FFF2-40B4-BE49-F238E27FC236}">
                <a16:creationId xmlns:a16="http://schemas.microsoft.com/office/drawing/2014/main" id="{0D5E802D-AAEB-994B-AA85-89B6DFEC02C4}"/>
              </a:ext>
            </a:extLst>
          </p:cNvPr>
          <p:cNvSpPr txBox="1"/>
          <p:nvPr/>
        </p:nvSpPr>
        <p:spPr>
          <a:xfrm>
            <a:off x="2927669" y="1329295"/>
            <a:ext cx="7422242" cy="1200329"/>
          </a:xfrm>
          <a:prstGeom prst="rect">
            <a:avLst/>
          </a:prstGeom>
          <a:noFill/>
        </p:spPr>
        <p:txBody>
          <a:bodyPr wrap="square" rtlCol="0">
            <a:spAutoFit/>
          </a:bodyPr>
          <a:lstStyle/>
          <a:p>
            <a:pPr algn="just"/>
            <a:r>
              <a:rPr lang="pt-BR" dirty="0">
                <a:solidFill>
                  <a:schemeClr val="accent1"/>
                </a:solidFill>
              </a:rPr>
              <a:t>Convenção sobre o Combate à Corrupção de Funcionários Públicos Estrangeiros em Transações Comerciais Internacionais - OCDE, de 17/12/1997, a qual restou incorporada ao ordenamento jurídico brasileiro por meio do Decreto Presidencial nº 3.678, em 30 de novembro de 2000.</a:t>
            </a:r>
          </a:p>
        </p:txBody>
      </p:sp>
    </p:spTree>
    <p:extLst>
      <p:ext uri="{BB962C8B-B14F-4D97-AF65-F5344CB8AC3E}">
        <p14:creationId xmlns:p14="http://schemas.microsoft.com/office/powerpoint/2010/main" val="386085238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666333"/>
            <a:ext cx="11933299" cy="48936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  Art. 30.  A aplicação das sanções previstas nesta Lei não afeta os processos de responsabilização e aplicação de penalidades decorrentes de:</a:t>
            </a:r>
          </a:p>
          <a:p>
            <a:pPr algn="just"/>
            <a:endParaRPr lang="pt-BR" dirty="0">
              <a:solidFill>
                <a:schemeClr val="accent1"/>
              </a:solidFill>
            </a:endParaRPr>
          </a:p>
          <a:p>
            <a:pPr algn="just"/>
            <a:r>
              <a:rPr lang="pt-BR" dirty="0" err="1">
                <a:solidFill>
                  <a:srgbClr val="FF0000"/>
                </a:solidFill>
              </a:rPr>
              <a:t>I</a:t>
            </a:r>
            <a:r>
              <a:rPr lang="pt-BR" dirty="0">
                <a:solidFill>
                  <a:srgbClr val="FF0000"/>
                </a:solidFill>
              </a:rPr>
              <a:t> - ato de improbidade administrativa nos termos da </a:t>
            </a:r>
            <a:r>
              <a:rPr lang="pt-BR" dirty="0">
                <a:solidFill>
                  <a:srgbClr val="FF0000"/>
                </a:solidFill>
                <a:hlinkClick r:id="rId3">
                  <a:extLst>
                    <a:ext uri="{A12FA001-AC4F-418D-AE19-62706E023703}">
                      <ahyp:hlinkClr xmlns:ahyp="http://schemas.microsoft.com/office/drawing/2018/hyperlinkcolor" val="tx"/>
                    </a:ext>
                  </a:extLst>
                </a:hlinkClick>
              </a:rPr>
              <a:t>Lei n</a:t>
            </a:r>
            <a:r>
              <a:rPr lang="pt-BR" u="sng" baseline="30000" dirty="0">
                <a:solidFill>
                  <a:srgbClr val="FF0000"/>
                </a:solidFill>
                <a:hlinkClick r:id="rId3">
                  <a:extLst>
                    <a:ext uri="{A12FA001-AC4F-418D-AE19-62706E023703}">
                      <ahyp:hlinkClr xmlns:ahyp="http://schemas.microsoft.com/office/drawing/2018/hyperlinkcolor" val="tx"/>
                    </a:ext>
                  </a:extLst>
                </a:hlinkClick>
              </a:rPr>
              <a:t>o</a:t>
            </a:r>
            <a:r>
              <a:rPr lang="pt-BR" dirty="0">
                <a:solidFill>
                  <a:srgbClr val="FF0000"/>
                </a:solidFill>
                <a:hlinkClick r:id="rId3">
                  <a:extLst>
                    <a:ext uri="{A12FA001-AC4F-418D-AE19-62706E023703}">
                      <ahyp:hlinkClr xmlns:ahyp="http://schemas.microsoft.com/office/drawing/2018/hyperlinkcolor" val="tx"/>
                    </a:ext>
                  </a:extLst>
                </a:hlinkClick>
              </a:rPr>
              <a:t> 8.429, de 2 de junho de 1992</a:t>
            </a:r>
            <a:r>
              <a:rPr lang="pt-BR" dirty="0">
                <a:solidFill>
                  <a:srgbClr val="FF0000"/>
                </a:solidFill>
              </a:rPr>
              <a:t>; e</a:t>
            </a:r>
          </a:p>
          <a:p>
            <a:pPr algn="just"/>
            <a:endParaRPr lang="pt-BR" dirty="0">
              <a:solidFill>
                <a:srgbClr val="FF0000"/>
              </a:solidFill>
            </a:endParaRPr>
          </a:p>
          <a:p>
            <a:pPr algn="just"/>
            <a:r>
              <a:rPr lang="pt-BR" dirty="0">
                <a:solidFill>
                  <a:srgbClr val="FF0000"/>
                </a:solidFill>
              </a:rPr>
              <a:t>II - atos ilícitos alcançados pela </a:t>
            </a:r>
            <a:r>
              <a:rPr lang="pt-BR" dirty="0">
                <a:solidFill>
                  <a:srgbClr val="FF0000"/>
                </a:solidFill>
                <a:hlinkClick r:id="rId4">
                  <a:extLst>
                    <a:ext uri="{A12FA001-AC4F-418D-AE19-62706E023703}">
                      <ahyp:hlinkClr xmlns:ahyp="http://schemas.microsoft.com/office/drawing/2018/hyperlinkcolor" val="tx"/>
                    </a:ext>
                  </a:extLst>
                </a:hlinkClick>
              </a:rPr>
              <a:t>Lei n</a:t>
            </a:r>
            <a:r>
              <a:rPr lang="pt-BR" u="sng" baseline="30000" dirty="0">
                <a:solidFill>
                  <a:srgbClr val="FF0000"/>
                </a:solidFill>
                <a:hlinkClick r:id="rId4">
                  <a:extLst>
                    <a:ext uri="{A12FA001-AC4F-418D-AE19-62706E023703}">
                      <ahyp:hlinkClr xmlns:ahyp="http://schemas.microsoft.com/office/drawing/2018/hyperlinkcolor" val="tx"/>
                    </a:ext>
                  </a:extLst>
                </a:hlinkClick>
              </a:rPr>
              <a:t>o</a:t>
            </a:r>
            <a:r>
              <a:rPr lang="pt-BR" dirty="0">
                <a:solidFill>
                  <a:srgbClr val="FF0000"/>
                </a:solidFill>
                <a:hlinkClick r:id="rId4">
                  <a:extLst>
                    <a:ext uri="{A12FA001-AC4F-418D-AE19-62706E023703}">
                      <ahyp:hlinkClr xmlns:ahyp="http://schemas.microsoft.com/office/drawing/2018/hyperlinkcolor" val="tx"/>
                    </a:ext>
                  </a:extLst>
                </a:hlinkClick>
              </a:rPr>
              <a:t> 8.666, de 21 de junho de 1993</a:t>
            </a:r>
            <a:r>
              <a:rPr lang="pt-BR" dirty="0">
                <a:solidFill>
                  <a:srgbClr val="FF0000"/>
                </a:solidFill>
              </a:rPr>
              <a:t>, ou outras normas de licitações e contratos da administração pública, inclusive no tocante ao Regime Diferenciado de Contratações Públicas - RDC instituído pela </a:t>
            </a:r>
            <a:r>
              <a:rPr lang="pt-BR" dirty="0">
                <a:solidFill>
                  <a:srgbClr val="FF0000"/>
                </a:solidFill>
                <a:hlinkClick r:id="rId5">
                  <a:extLst>
                    <a:ext uri="{A12FA001-AC4F-418D-AE19-62706E023703}">
                      <ahyp:hlinkClr xmlns:ahyp="http://schemas.microsoft.com/office/drawing/2018/hyperlinkcolor" val="tx"/>
                    </a:ext>
                  </a:extLst>
                </a:hlinkClick>
              </a:rPr>
              <a:t>Lei n</a:t>
            </a:r>
            <a:r>
              <a:rPr lang="pt-BR" u="sng" baseline="30000" dirty="0">
                <a:solidFill>
                  <a:srgbClr val="FF0000"/>
                </a:solidFill>
                <a:hlinkClick r:id="rId5">
                  <a:extLst>
                    <a:ext uri="{A12FA001-AC4F-418D-AE19-62706E023703}">
                      <ahyp:hlinkClr xmlns:ahyp="http://schemas.microsoft.com/office/drawing/2018/hyperlinkcolor" val="tx"/>
                    </a:ext>
                  </a:extLst>
                </a:hlinkClick>
              </a:rPr>
              <a:t>o</a:t>
            </a:r>
            <a:r>
              <a:rPr lang="pt-BR" dirty="0">
                <a:solidFill>
                  <a:srgbClr val="FF0000"/>
                </a:solidFill>
                <a:hlinkClick r:id="rId5">
                  <a:extLst>
                    <a:ext uri="{A12FA001-AC4F-418D-AE19-62706E023703}">
                      <ahyp:hlinkClr xmlns:ahyp="http://schemas.microsoft.com/office/drawing/2018/hyperlinkcolor" val="tx"/>
                    </a:ext>
                  </a:extLst>
                </a:hlinkClick>
              </a:rPr>
              <a:t>12.462, de 4 de agosto de 2011</a:t>
            </a:r>
            <a:r>
              <a:rPr lang="pt-BR" dirty="0">
                <a:solidFill>
                  <a:srgbClr val="FF0000"/>
                </a:solidFill>
              </a:rPr>
              <a:t>. </a:t>
            </a:r>
          </a:p>
          <a:p>
            <a:pPr algn="just"/>
            <a:endParaRPr lang="pt-BR" dirty="0">
              <a:solidFill>
                <a:schemeClr val="accent1"/>
              </a:solidFill>
            </a:endParaRPr>
          </a:p>
          <a:p>
            <a:pPr algn="just"/>
            <a:r>
              <a:rPr lang="pt-BR" dirty="0">
                <a:solidFill>
                  <a:schemeClr val="accent1"/>
                </a:solidFill>
              </a:rPr>
              <a:t>Art. 31.  Esta Lei entra em vigor 180 (cento e oitenta) dias após a data de sua publicação.</a:t>
            </a: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VII – Art. 22 a 31</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394464917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3B0DF90E-6BAD-4E82-8FDF-717C9A3573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13">
            <a:extLst>
              <a:ext uri="{FF2B5EF4-FFF2-40B4-BE49-F238E27FC236}">
                <a16:creationId xmlns:a16="http://schemas.microsoft.com/office/drawing/2014/main" id="{13DCC859-0434-4BB8-B6C5-09C88AE698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11">
            <a:extLst>
              <a:ext uri="{FF2B5EF4-FFF2-40B4-BE49-F238E27FC236}">
                <a16:creationId xmlns:a16="http://schemas.microsoft.com/office/drawing/2014/main" id="{08E7ACFB-B791-4C23-8B17-013FEDC09A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5" name="Espaço Reservado para Conteúdo 2">
            <a:extLst>
              <a:ext uri="{FF2B5EF4-FFF2-40B4-BE49-F238E27FC236}">
                <a16:creationId xmlns:a16="http://schemas.microsoft.com/office/drawing/2014/main" id="{74135CC2-BD96-4E27-883D-7BB6B160886B}"/>
              </a:ext>
            </a:extLst>
          </p:cNvPr>
          <p:cNvGraphicFramePr>
            <a:graphicFrameLocks noGrp="1"/>
          </p:cNvGraphicFramePr>
          <p:nvPr>
            <p:ph idx="1"/>
            <p:extLst>
              <p:ext uri="{D42A27DB-BD31-4B8C-83A1-F6EECF244321}">
                <p14:modId xmlns:p14="http://schemas.microsoft.com/office/powerpoint/2010/main" val="1776181251"/>
              </p:ext>
            </p:extLst>
          </p:nvPr>
        </p:nvGraphicFramePr>
        <p:xfrm>
          <a:off x="838200" y="2022475"/>
          <a:ext cx="105156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3110758"/>
      </p:ext>
    </p:extLst>
  </p:cSld>
  <p:clrMapOvr>
    <a:overrideClrMapping bg1="dk1" tx1="lt1" bg2="dk2" tx2="lt2" accent1="accent1" accent2="accent2" accent3="accent3" accent4="accent4" accent5="accent5" accent6="accent6" hlink="hlink" folHlink="folHlink"/>
  </p:clrMapOvr>
</p:sld>
</file>

<file path=ppt/slides/slide1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aixaDeTexto 2">
            <a:extLst>
              <a:ext uri="{FF2B5EF4-FFF2-40B4-BE49-F238E27FC236}">
                <a16:creationId xmlns:a16="http://schemas.microsoft.com/office/drawing/2014/main" id="{42EF1AC6-6723-814F-B1D3-782524486296}"/>
              </a:ext>
            </a:extLst>
          </p:cNvPr>
          <p:cNvSpPr txBox="1"/>
          <p:nvPr/>
        </p:nvSpPr>
        <p:spPr>
          <a:xfrm>
            <a:off x="1179226" y="826680"/>
            <a:ext cx="9833548" cy="1325563"/>
          </a:xfrm>
          <a:prstGeom prst="rect">
            <a:avLst/>
          </a:prstGeom>
        </p:spPr>
        <p:txBody>
          <a:bodyPr vert="horz" lIns="91440" tIns="45720" rIns="91440" bIns="45720" rtlCol="0" anchor="ctr">
            <a:normAutofit/>
          </a:bodyPr>
          <a:lstStyle/>
          <a:p>
            <a:pPr algn="ctr" defTabSz="914400">
              <a:lnSpc>
                <a:spcPct val="90000"/>
              </a:lnSpc>
              <a:spcBef>
                <a:spcPct val="0"/>
              </a:spcBef>
              <a:spcAft>
                <a:spcPts val="600"/>
              </a:spcAft>
            </a:pPr>
            <a:r>
              <a:rPr lang="en-US" sz="4000" b="1" kern="1200" dirty="0">
                <a:solidFill>
                  <a:srgbClr val="FFFFFF"/>
                </a:solidFill>
                <a:latin typeface="+mj-lt"/>
                <a:ea typeface="+mj-ea"/>
                <a:cs typeface="+mj-cs"/>
              </a:rPr>
              <a:t>LEI 12.846/2013</a:t>
            </a:r>
            <a:endParaRPr lang="en-US" sz="4000" kern="1200" dirty="0">
              <a:solidFill>
                <a:srgbClr val="FFFFFF"/>
              </a:solidFill>
              <a:latin typeface="+mj-lt"/>
              <a:ea typeface="+mj-ea"/>
              <a:cs typeface="+mj-cs"/>
            </a:endParaRPr>
          </a:p>
        </p:txBody>
      </p:sp>
      <p:sp>
        <p:nvSpPr>
          <p:cNvPr id="4" name="CaixaDeTexto 3">
            <a:extLst>
              <a:ext uri="{FF2B5EF4-FFF2-40B4-BE49-F238E27FC236}">
                <a16:creationId xmlns:a16="http://schemas.microsoft.com/office/drawing/2014/main" id="{21CA61D7-18F3-0349-A3B3-B1DC594EBC19}"/>
              </a:ext>
            </a:extLst>
          </p:cNvPr>
          <p:cNvSpPr txBox="1"/>
          <p:nvPr/>
        </p:nvSpPr>
        <p:spPr>
          <a:xfrm>
            <a:off x="513707" y="3092970"/>
            <a:ext cx="11322387" cy="3410572"/>
          </a:xfrm>
          <a:prstGeom prst="rect">
            <a:avLst/>
          </a:prstGeom>
        </p:spPr>
        <p:txBody>
          <a:bodyPr vert="horz" lIns="91440" tIns="45720" rIns="91440" bIns="45720" rtlCol="0">
            <a:noAutofit/>
          </a:bodyPr>
          <a:lstStyle/>
          <a:p>
            <a:pPr algn="ctr" defTabSz="914400">
              <a:lnSpc>
                <a:spcPct val="90000"/>
              </a:lnSpc>
              <a:spcAft>
                <a:spcPts val="600"/>
              </a:spcAft>
            </a:pPr>
            <a:r>
              <a:rPr lang="pt-BR" sz="4400" dirty="0">
                <a:solidFill>
                  <a:schemeClr val="accent1"/>
                </a:solidFill>
              </a:rPr>
              <a:t>Dispõe sobre a responsabilização administrativa e civil de pessoas jurídicas pela prática de atos contra a administração pública, nacional ou estrangeira, e dá outras providências.</a:t>
            </a:r>
            <a:endParaRPr lang="pt-BR" sz="4400" b="1" dirty="0">
              <a:solidFill>
                <a:schemeClr val="accent1"/>
              </a:solidFill>
            </a:endParaRPr>
          </a:p>
        </p:txBody>
      </p:sp>
      <p:sp>
        <p:nvSpPr>
          <p:cNvPr id="5" name="CaixaDeTexto 4">
            <a:extLst>
              <a:ext uri="{FF2B5EF4-FFF2-40B4-BE49-F238E27FC236}">
                <a16:creationId xmlns:a16="http://schemas.microsoft.com/office/drawing/2014/main" id="{4D8E9060-F613-C842-B559-508CD88A8FFD}"/>
              </a:ext>
            </a:extLst>
          </p:cNvPr>
          <p:cNvSpPr txBox="1"/>
          <p:nvPr/>
        </p:nvSpPr>
        <p:spPr>
          <a:xfrm>
            <a:off x="438913" y="207355"/>
            <a:ext cx="11500612" cy="6585856"/>
          </a:xfrm>
          <a:prstGeom prst="rect">
            <a:avLst/>
          </a:prstGeom>
        </p:spPr>
        <p:txBody>
          <a:bodyPr vert="horz" lIns="91440" tIns="45720" rIns="91440" bIns="45720" rtlCol="0" anchor="ctr">
            <a:normAutofit/>
          </a:bodyPr>
          <a:lstStyle/>
          <a:p>
            <a:endParaRPr lang="pt-BR" sz="2800" dirty="0">
              <a:solidFill>
                <a:srgbClr val="000000"/>
              </a:solidFill>
            </a:endParaRPr>
          </a:p>
        </p:txBody>
      </p:sp>
    </p:spTree>
    <p:extLst>
      <p:ext uri="{BB962C8B-B14F-4D97-AF65-F5344CB8AC3E}">
        <p14:creationId xmlns:p14="http://schemas.microsoft.com/office/powerpoint/2010/main" val="11950513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4D8E9060-F613-C842-B559-508CD88A8FFD}"/>
              </a:ext>
            </a:extLst>
          </p:cNvPr>
          <p:cNvSpPr txBox="1"/>
          <p:nvPr/>
        </p:nvSpPr>
        <p:spPr>
          <a:xfrm>
            <a:off x="438913" y="207355"/>
            <a:ext cx="11500612" cy="6585856"/>
          </a:xfrm>
          <a:prstGeom prst="rect">
            <a:avLst/>
          </a:prstGeom>
        </p:spPr>
        <p:txBody>
          <a:bodyPr vert="horz" lIns="91440" tIns="45720" rIns="91440" bIns="45720" rtlCol="0" anchor="ctr">
            <a:normAutofit/>
          </a:bodyPr>
          <a:lstStyle/>
          <a:p>
            <a:endParaRPr lang="pt-BR" sz="2800" dirty="0">
              <a:solidFill>
                <a:srgbClr val="000000"/>
              </a:solidFill>
            </a:endParaRPr>
          </a:p>
        </p:txBody>
      </p:sp>
      <p:sp>
        <p:nvSpPr>
          <p:cNvPr id="3" name="Retângulo 2">
            <a:extLst>
              <a:ext uri="{FF2B5EF4-FFF2-40B4-BE49-F238E27FC236}">
                <a16:creationId xmlns:a16="http://schemas.microsoft.com/office/drawing/2014/main" id="{252C4496-3C5E-7F48-A6AE-460519617CBE}"/>
              </a:ext>
            </a:extLst>
          </p:cNvPr>
          <p:cNvSpPr/>
          <p:nvPr/>
        </p:nvSpPr>
        <p:spPr>
          <a:xfrm>
            <a:off x="5346701" y="1264974"/>
            <a:ext cx="5792946" cy="4832092"/>
          </a:xfrm>
          <a:prstGeom prst="rect">
            <a:avLst/>
          </a:prstGeom>
        </p:spPr>
        <p:txBody>
          <a:bodyPr wrap="square">
            <a:spAutoFit/>
          </a:bodyPr>
          <a:lstStyle/>
          <a:p>
            <a:pPr algn="just"/>
            <a:r>
              <a:rPr lang="pt-BR" sz="2800" dirty="0">
                <a:solidFill>
                  <a:schemeClr val="accent1"/>
                </a:solidFill>
              </a:rPr>
              <a:t>Art. 7</a:t>
            </a:r>
            <a:r>
              <a:rPr lang="pt-BR" sz="2800" u="sng" baseline="30000" dirty="0">
                <a:solidFill>
                  <a:schemeClr val="accent1"/>
                </a:solidFill>
              </a:rPr>
              <a:t>o</a:t>
            </a:r>
            <a:r>
              <a:rPr lang="pt-BR" sz="2800" dirty="0">
                <a:solidFill>
                  <a:schemeClr val="accent1"/>
                </a:solidFill>
              </a:rPr>
              <a:t>  Serão levados em consideração na aplicação das sanções: </a:t>
            </a:r>
          </a:p>
          <a:p>
            <a:pPr algn="just"/>
            <a:r>
              <a:rPr lang="pt-BR" sz="2800" dirty="0" err="1">
                <a:solidFill>
                  <a:schemeClr val="accent1"/>
                </a:solidFill>
              </a:rPr>
              <a:t>I</a:t>
            </a:r>
            <a:r>
              <a:rPr lang="pt-BR" sz="2800" dirty="0">
                <a:solidFill>
                  <a:schemeClr val="accent1"/>
                </a:solidFill>
              </a:rPr>
              <a:t> - a gravidade da infração ...... </a:t>
            </a:r>
          </a:p>
          <a:p>
            <a:pPr algn="just"/>
            <a:endParaRPr lang="pt-BR" sz="2800" dirty="0">
              <a:solidFill>
                <a:schemeClr val="accent1"/>
              </a:solidFill>
            </a:endParaRPr>
          </a:p>
          <a:p>
            <a:pPr algn="just"/>
            <a:r>
              <a:rPr lang="pt-BR" sz="2800" dirty="0">
                <a:solidFill>
                  <a:schemeClr val="accent1"/>
                </a:solidFill>
              </a:rPr>
              <a:t>VIII - a existência de mecanismos e procedimentos internos de integridade, auditoria e incentivo à denúncia de irregularidades e a aplicação efetiva de códigos de ética e de conduta no âmbito da pessoa jurídica;</a:t>
            </a:r>
          </a:p>
        </p:txBody>
      </p:sp>
      <p:pic>
        <p:nvPicPr>
          <p:cNvPr id="2" name="Imagem 1">
            <a:extLst>
              <a:ext uri="{FF2B5EF4-FFF2-40B4-BE49-F238E27FC236}">
                <a16:creationId xmlns:a16="http://schemas.microsoft.com/office/drawing/2014/main" id="{82FFB83C-952A-E64E-939E-74501FE97D9C}"/>
              </a:ext>
            </a:extLst>
          </p:cNvPr>
          <p:cNvPicPr>
            <a:picLocks noChangeAspect="1"/>
          </p:cNvPicPr>
          <p:nvPr/>
        </p:nvPicPr>
        <p:blipFill>
          <a:blip r:embed="rId2"/>
          <a:stretch>
            <a:fillRect/>
          </a:stretch>
        </p:blipFill>
        <p:spPr>
          <a:xfrm>
            <a:off x="182230" y="1557074"/>
            <a:ext cx="4721474" cy="3141926"/>
          </a:xfrm>
          <a:prstGeom prst="rect">
            <a:avLst/>
          </a:prstGeom>
        </p:spPr>
      </p:pic>
    </p:spTree>
    <p:extLst>
      <p:ext uri="{BB962C8B-B14F-4D97-AF65-F5344CB8AC3E}">
        <p14:creationId xmlns:p14="http://schemas.microsoft.com/office/powerpoint/2010/main" val="154260237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02DD2BC0-6F29-4B4F-8D61-2DCF6D2E8E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ítulo 4">
            <a:extLst>
              <a:ext uri="{FF2B5EF4-FFF2-40B4-BE49-F238E27FC236}">
                <a16:creationId xmlns:a16="http://schemas.microsoft.com/office/drawing/2014/main" id="{69F1989A-CC6F-459E-AFB5-F2D8346D02B3}"/>
              </a:ext>
            </a:extLst>
          </p:cNvPr>
          <p:cNvSpPr txBox="1">
            <a:spLocks noGrp="1"/>
          </p:cNvSpPr>
          <p:nvPr>
            <p:ph type="title"/>
          </p:nvPr>
        </p:nvSpPr>
        <p:spPr>
          <a:xfrm>
            <a:off x="1179226" y="826680"/>
            <a:ext cx="9833548" cy="1325563"/>
          </a:xfrm>
          <a:prstGeom prst="rect">
            <a:avLst/>
          </a:prstGeom>
        </p:spPr>
        <p:txBody>
          <a:bodyPr rtlCol="0">
            <a:normAutofit/>
          </a:bodyPr>
          <a:lstStyle/>
          <a:p>
            <a:pPr algn="ctr"/>
            <a:r>
              <a:rPr lang="es-ES_tradnl" sz="4000" b="1">
                <a:solidFill>
                  <a:srgbClr val="FFFFFF"/>
                </a:solidFill>
                <a:latin typeface="+mn-lt"/>
              </a:rPr>
              <a:t>DECRETO 8.420/2017</a:t>
            </a:r>
          </a:p>
          <a:p>
            <a:pPr algn="ctr"/>
            <a:endParaRPr lang="es-ES_tradnl" sz="4000">
              <a:solidFill>
                <a:srgbClr val="FFFFFF"/>
              </a:solidFill>
            </a:endParaRPr>
          </a:p>
        </p:txBody>
      </p:sp>
      <p:graphicFrame>
        <p:nvGraphicFramePr>
          <p:cNvPr id="7" name="Espaço Reservado para Conteúdo 6">
            <a:extLst>
              <a:ext uri="{FF2B5EF4-FFF2-40B4-BE49-F238E27FC236}">
                <a16:creationId xmlns:a16="http://schemas.microsoft.com/office/drawing/2014/main" id="{7E055BCD-F869-4E2A-B4EC-89219E27D1E3}"/>
              </a:ext>
            </a:extLst>
          </p:cNvPr>
          <p:cNvGraphicFramePr>
            <a:graphicFrameLocks noGrp="1"/>
          </p:cNvGraphicFramePr>
          <p:nvPr>
            <p:ph idx="1"/>
            <p:extLst>
              <p:ext uri="{D42A27DB-BD31-4B8C-83A1-F6EECF244321}">
                <p14:modId xmlns:p14="http://schemas.microsoft.com/office/powerpoint/2010/main" val="2889882179"/>
              </p:ext>
            </p:extLst>
          </p:nvPr>
        </p:nvGraphicFramePr>
        <p:xfrm>
          <a:off x="1036320" y="2944778"/>
          <a:ext cx="10119360" cy="3041721"/>
        </p:xfrm>
        <a:graphic>
          <a:graphicData uri="http://schemas.openxmlformats.org/drawingml/2006/table">
            <a:tbl>
              <a:tblPr/>
              <a:tblGrid>
                <a:gridCol w="10119360">
                  <a:extLst>
                    <a:ext uri="{9D8B030D-6E8A-4147-A177-3AD203B41FA5}">
                      <a16:colId xmlns:a16="http://schemas.microsoft.com/office/drawing/2014/main" val="2434381097"/>
                    </a:ext>
                  </a:extLst>
                </a:gridCol>
              </a:tblGrid>
              <a:tr h="3041721">
                <a:tc>
                  <a:txBody>
                    <a:bodyPr/>
                    <a:lstStyle/>
                    <a:p>
                      <a:pPr algn="just"/>
                      <a:br>
                        <a:rPr lang="pt-BR" sz="3300" dirty="0">
                          <a:solidFill>
                            <a:schemeClr val="accent1"/>
                          </a:solidFill>
                          <a:effectLst/>
                          <a:latin typeface="+mj-lt"/>
                        </a:rPr>
                      </a:br>
                      <a:r>
                        <a:rPr lang="pt-BR" sz="3300" dirty="0">
                          <a:solidFill>
                            <a:schemeClr val="accent1"/>
                          </a:solidFill>
                          <a:effectLst/>
                          <a:latin typeface="+mj-lt"/>
                        </a:rPr>
                        <a:t>“Regulamenta a Lei n</a:t>
                      </a:r>
                      <a:r>
                        <a:rPr lang="pt-BR" sz="3300" u="sng" baseline="30000" dirty="0">
                          <a:solidFill>
                            <a:schemeClr val="accent1"/>
                          </a:solidFill>
                          <a:effectLst/>
                          <a:latin typeface="+mj-lt"/>
                        </a:rPr>
                        <a:t>o</a:t>
                      </a:r>
                      <a:r>
                        <a:rPr lang="pt-BR" sz="3300" dirty="0">
                          <a:solidFill>
                            <a:schemeClr val="accent1"/>
                          </a:solidFill>
                          <a:effectLst/>
                          <a:latin typeface="+mj-lt"/>
                        </a:rPr>
                        <a:t> 12.846, de 1</a:t>
                      </a:r>
                      <a:r>
                        <a:rPr lang="pt-BR" sz="3300" u="sng" baseline="30000" dirty="0">
                          <a:solidFill>
                            <a:schemeClr val="accent1"/>
                          </a:solidFill>
                          <a:effectLst/>
                          <a:latin typeface="+mj-lt"/>
                        </a:rPr>
                        <a:t>o</a:t>
                      </a:r>
                      <a:r>
                        <a:rPr lang="pt-BR" sz="3300" dirty="0">
                          <a:solidFill>
                            <a:schemeClr val="accent1"/>
                          </a:solidFill>
                          <a:effectLst/>
                          <a:latin typeface="+mj-lt"/>
                        </a:rPr>
                        <a:t> de agosto de 2013, que dispõe sobre a responsabilização administrativa de pessoas jurídicas pela prática de atos contra a administração pública, nacional ou estrangeira e dá outras providências”.</a:t>
                      </a:r>
                    </a:p>
                  </a:txBody>
                  <a:tcPr marL="0" marR="0" marT="0" marB="0" anchor="ctr">
                    <a:lnL>
                      <a:noFill/>
                    </a:lnL>
                    <a:lnR>
                      <a:noFill/>
                    </a:lnR>
                    <a:lnT>
                      <a:noFill/>
                    </a:lnT>
                    <a:lnB>
                      <a:noFill/>
                    </a:lnB>
                  </a:tcPr>
                </a:tc>
                <a:extLst>
                  <a:ext uri="{0D108BD9-81ED-4DB2-BD59-A6C34878D82A}">
                    <a16:rowId xmlns:a16="http://schemas.microsoft.com/office/drawing/2014/main" val="369627419"/>
                  </a:ext>
                </a:extLst>
              </a:tr>
            </a:tbl>
          </a:graphicData>
        </a:graphic>
      </p:graphicFrame>
    </p:spTree>
    <p:extLst>
      <p:ext uri="{BB962C8B-B14F-4D97-AF65-F5344CB8AC3E}">
        <p14:creationId xmlns:p14="http://schemas.microsoft.com/office/powerpoint/2010/main" val="341821630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228E6A35-7F2E-46DC-93D0-CC7750237730}"/>
              </a:ext>
            </a:extLst>
          </p:cNvPr>
          <p:cNvSpPr>
            <a:spLocks noGrp="1"/>
          </p:cNvSpPr>
          <p:nvPr>
            <p:ph idx="1"/>
          </p:nvPr>
        </p:nvSpPr>
        <p:spPr>
          <a:xfrm>
            <a:off x="329609" y="425302"/>
            <a:ext cx="11600121" cy="6198782"/>
          </a:xfrm>
        </p:spPr>
        <p:txBody>
          <a:bodyPr/>
          <a:lstStyle/>
          <a:p>
            <a:pPr marL="0" indent="0" algn="ctr">
              <a:buNone/>
            </a:pPr>
            <a:r>
              <a:rPr lang="pt-BR" b="1" dirty="0">
                <a:solidFill>
                  <a:schemeClr val="accent1"/>
                </a:solidFill>
              </a:rPr>
              <a:t>CAPITULO IV</a:t>
            </a:r>
          </a:p>
          <a:p>
            <a:pPr marL="0" indent="0" algn="ctr">
              <a:buNone/>
            </a:pPr>
            <a:r>
              <a:rPr lang="pt-BR" b="1" dirty="0">
                <a:solidFill>
                  <a:schemeClr val="accent1"/>
                </a:solidFill>
              </a:rPr>
              <a:t>DO PROGRAMA DE INTEGRIDADE</a:t>
            </a:r>
          </a:p>
          <a:p>
            <a:pPr marL="0" indent="0" algn="just">
              <a:buNone/>
            </a:pPr>
            <a:r>
              <a:rPr lang="pt-BR" b="1" dirty="0">
                <a:solidFill>
                  <a:schemeClr val="accent1"/>
                </a:solidFill>
              </a:rPr>
              <a:t>Art. 41.</a:t>
            </a:r>
            <a:r>
              <a:rPr lang="pt-BR" dirty="0">
                <a:solidFill>
                  <a:schemeClr val="accent1"/>
                </a:solidFill>
              </a:rPr>
              <a:t> Para fins do disposto neste Decreto, programa de integridade consiste, no âmbito de uma pessoa jurídica, no </a:t>
            </a:r>
            <a:r>
              <a:rPr lang="pt-BR" b="1" dirty="0">
                <a:solidFill>
                  <a:schemeClr val="accent1"/>
                </a:solidFill>
              </a:rPr>
              <a:t>conjunto de mecanismos e procedimentos internos de integridade, auditoria e incentivo à denúncia de irregularidades e na aplicação efetiva de códigos de ética e de conduta, políticas e diretrizes</a:t>
            </a:r>
            <a:r>
              <a:rPr lang="pt-BR" dirty="0">
                <a:solidFill>
                  <a:schemeClr val="accent1"/>
                </a:solidFill>
              </a:rPr>
              <a:t> com objetivo de detectar e sanar desvios, fraudes, irregularidades e atos ilícitos praticados contra a administração pública, nacional ou estrangeira.</a:t>
            </a:r>
          </a:p>
          <a:p>
            <a:pPr marL="0" indent="0" algn="just">
              <a:buNone/>
            </a:pPr>
            <a:r>
              <a:rPr lang="pt-BR" b="1" dirty="0">
                <a:solidFill>
                  <a:schemeClr val="accent1"/>
                </a:solidFill>
              </a:rPr>
              <a:t>Parágrafo Único. </a:t>
            </a:r>
            <a:r>
              <a:rPr lang="pt-BR" dirty="0">
                <a:solidFill>
                  <a:schemeClr val="accent1"/>
                </a:solidFill>
              </a:rPr>
              <a:t> O programa de integridade deve ser estruturado, aplicado e atualizado de acordo com as características e </a:t>
            </a:r>
            <a:r>
              <a:rPr lang="pt-BR" b="1" dirty="0">
                <a:solidFill>
                  <a:schemeClr val="accent1"/>
                </a:solidFill>
              </a:rPr>
              <a:t>riscos atuais das atividades de cada pessoa jurídica</a:t>
            </a:r>
            <a:r>
              <a:rPr lang="pt-BR" dirty="0">
                <a:solidFill>
                  <a:schemeClr val="accent1"/>
                </a:solidFill>
              </a:rPr>
              <a:t>, a qual por sua vez deve garantir o constante aprimoramento e adaptação do referido programa, visando garantir sua efetividade.</a:t>
            </a:r>
          </a:p>
          <a:p>
            <a:endParaRPr lang="pt-BR" dirty="0">
              <a:solidFill>
                <a:schemeClr val="accent1"/>
              </a:solidFill>
            </a:endParaRPr>
          </a:p>
        </p:txBody>
      </p:sp>
    </p:spTree>
    <p:extLst>
      <p:ext uri="{BB962C8B-B14F-4D97-AF65-F5344CB8AC3E}">
        <p14:creationId xmlns:p14="http://schemas.microsoft.com/office/powerpoint/2010/main" val="281089326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B6FE84CE-3182-4F21-972E-1BBAEE67B615}"/>
              </a:ext>
            </a:extLst>
          </p:cNvPr>
          <p:cNvSpPr>
            <a:spLocks noGrp="1"/>
          </p:cNvSpPr>
          <p:nvPr>
            <p:ph idx="1"/>
          </p:nvPr>
        </p:nvSpPr>
        <p:spPr>
          <a:xfrm>
            <a:off x="361507" y="457200"/>
            <a:ext cx="11536326" cy="6145619"/>
          </a:xfrm>
        </p:spPr>
        <p:txBody>
          <a:bodyPr/>
          <a:lstStyle/>
          <a:p>
            <a:pPr marL="0" indent="0" algn="just">
              <a:buNone/>
            </a:pPr>
            <a:r>
              <a:rPr lang="pt-BR" b="1" dirty="0">
                <a:solidFill>
                  <a:schemeClr val="accent1"/>
                </a:solidFill>
              </a:rPr>
              <a:t>Art. 42.</a:t>
            </a:r>
            <a:r>
              <a:rPr lang="pt-BR" dirty="0">
                <a:solidFill>
                  <a:schemeClr val="accent1"/>
                </a:solidFill>
              </a:rPr>
              <a:t>  Para fins do disposto no § 4</a:t>
            </a:r>
            <a:r>
              <a:rPr lang="pt-BR" u="sng" baseline="30000" dirty="0">
                <a:solidFill>
                  <a:schemeClr val="accent1"/>
                </a:solidFill>
              </a:rPr>
              <a:t>o</a:t>
            </a:r>
            <a:r>
              <a:rPr lang="pt-BR" dirty="0">
                <a:solidFill>
                  <a:schemeClr val="accent1"/>
                </a:solidFill>
              </a:rPr>
              <a:t> do art. 5</a:t>
            </a:r>
            <a:r>
              <a:rPr lang="pt-BR" u="sng" baseline="30000" dirty="0">
                <a:solidFill>
                  <a:schemeClr val="accent1"/>
                </a:solidFill>
              </a:rPr>
              <a:t>o</a:t>
            </a:r>
            <a:r>
              <a:rPr lang="pt-BR" dirty="0">
                <a:solidFill>
                  <a:schemeClr val="accent1"/>
                </a:solidFill>
              </a:rPr>
              <a:t>, o programa de integridade será avaliado, quanto a sua existência e aplicação, de acordo com os seguintes parâmetros:</a:t>
            </a:r>
          </a:p>
          <a:p>
            <a:pPr marL="0" indent="0" algn="just">
              <a:buNone/>
            </a:pPr>
            <a:r>
              <a:rPr lang="pt-BR" dirty="0">
                <a:solidFill>
                  <a:schemeClr val="accent1"/>
                </a:solidFill>
              </a:rPr>
              <a:t>I - </a:t>
            </a:r>
            <a:r>
              <a:rPr lang="pt-BR" b="1" u="sng" dirty="0">
                <a:solidFill>
                  <a:schemeClr val="accent1"/>
                </a:solidFill>
              </a:rPr>
              <a:t>comprometimento da alta direção</a:t>
            </a:r>
            <a:r>
              <a:rPr lang="pt-BR" dirty="0">
                <a:solidFill>
                  <a:schemeClr val="accent1"/>
                </a:solidFill>
              </a:rPr>
              <a:t> da pessoa jurídica, incluídos os conselhos, evidenciado pelo apoio visível e inequívoco ao programa;</a:t>
            </a:r>
          </a:p>
          <a:p>
            <a:pPr marL="0" indent="0" algn="just">
              <a:buNone/>
            </a:pPr>
            <a:r>
              <a:rPr lang="pt-BR" dirty="0">
                <a:solidFill>
                  <a:schemeClr val="accent1"/>
                </a:solidFill>
              </a:rPr>
              <a:t>II - </a:t>
            </a:r>
            <a:r>
              <a:rPr lang="pt-BR" b="1" u="sng" dirty="0">
                <a:solidFill>
                  <a:schemeClr val="accent1"/>
                </a:solidFill>
              </a:rPr>
              <a:t>padrões de conduta, código de ética, políticas e procedimentos de integridade</a:t>
            </a:r>
            <a:r>
              <a:rPr lang="pt-BR" dirty="0">
                <a:solidFill>
                  <a:schemeClr val="accent1"/>
                </a:solidFill>
              </a:rPr>
              <a:t>, aplicáveis a todos os empregados e administradores, independentemente de cargo ou função exercidos;</a:t>
            </a:r>
          </a:p>
          <a:p>
            <a:pPr marL="0" indent="0" algn="just">
              <a:buNone/>
            </a:pPr>
            <a:r>
              <a:rPr lang="pt-BR" b="1" u="sng" dirty="0">
                <a:solidFill>
                  <a:schemeClr val="accent1"/>
                </a:solidFill>
              </a:rPr>
              <a:t>III -  padrões de conduta, código de ética e políticas de integridade estendidas, quando necessário, a terceiros, tais como, fornecedores, prestadores de serviço, agentes intermediários e associados;</a:t>
            </a:r>
          </a:p>
          <a:p>
            <a:pPr marL="0" indent="0" algn="just">
              <a:buNone/>
            </a:pPr>
            <a:r>
              <a:rPr lang="pt-BR" dirty="0">
                <a:solidFill>
                  <a:schemeClr val="accent1"/>
                </a:solidFill>
              </a:rPr>
              <a:t>IV - treinamentos periódicos sobre o programa de integridade;</a:t>
            </a:r>
          </a:p>
          <a:p>
            <a:pPr marL="0" indent="0" algn="just">
              <a:buNone/>
            </a:pPr>
            <a:r>
              <a:rPr lang="pt-BR" b="1" u="sng" dirty="0">
                <a:solidFill>
                  <a:schemeClr val="accent1"/>
                </a:solidFill>
              </a:rPr>
              <a:t>V - análise periódica de riscos para realizar adaptações necessárias ao programa de integridade;</a:t>
            </a:r>
          </a:p>
          <a:p>
            <a:pPr algn="just"/>
            <a:endParaRPr lang="pt-BR" dirty="0">
              <a:solidFill>
                <a:schemeClr val="accent1"/>
              </a:solidFill>
            </a:endParaRPr>
          </a:p>
        </p:txBody>
      </p:sp>
    </p:spTree>
    <p:extLst>
      <p:ext uri="{BB962C8B-B14F-4D97-AF65-F5344CB8AC3E}">
        <p14:creationId xmlns:p14="http://schemas.microsoft.com/office/powerpoint/2010/main" val="39141744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CFFC61AF-95CB-47BA-9A3D-8FE4E00A48DE}"/>
              </a:ext>
            </a:extLst>
          </p:cNvPr>
          <p:cNvSpPr>
            <a:spLocks noGrp="1"/>
          </p:cNvSpPr>
          <p:nvPr>
            <p:ph idx="1"/>
          </p:nvPr>
        </p:nvSpPr>
        <p:spPr>
          <a:xfrm>
            <a:off x="177800" y="391633"/>
            <a:ext cx="11624340" cy="6103088"/>
          </a:xfrm>
        </p:spPr>
        <p:txBody>
          <a:bodyPr>
            <a:normAutofit lnSpcReduction="10000"/>
          </a:bodyPr>
          <a:lstStyle/>
          <a:p>
            <a:pPr algn="just"/>
            <a:r>
              <a:rPr lang="pt-BR" dirty="0">
                <a:solidFill>
                  <a:schemeClr val="accent1"/>
                </a:solidFill>
              </a:rPr>
              <a:t>VI - </a:t>
            </a:r>
            <a:r>
              <a:rPr lang="pt-BR" b="1" u="sng" dirty="0">
                <a:solidFill>
                  <a:schemeClr val="accent1"/>
                </a:solidFill>
              </a:rPr>
              <a:t>registros contábeis</a:t>
            </a:r>
            <a:r>
              <a:rPr lang="pt-BR" b="1" dirty="0">
                <a:solidFill>
                  <a:schemeClr val="accent1"/>
                </a:solidFill>
              </a:rPr>
              <a:t> </a:t>
            </a:r>
            <a:r>
              <a:rPr lang="pt-BR" dirty="0">
                <a:solidFill>
                  <a:schemeClr val="accent1"/>
                </a:solidFill>
              </a:rPr>
              <a:t>que reflitam de forma completa e precisa as transações da pessoa jurídica;</a:t>
            </a:r>
          </a:p>
          <a:p>
            <a:pPr algn="just"/>
            <a:r>
              <a:rPr lang="pt-BR" dirty="0">
                <a:solidFill>
                  <a:schemeClr val="accent1"/>
                </a:solidFill>
              </a:rPr>
              <a:t>VII - </a:t>
            </a:r>
            <a:r>
              <a:rPr lang="pt-BR" b="1" u="sng" dirty="0">
                <a:solidFill>
                  <a:schemeClr val="accent1"/>
                </a:solidFill>
              </a:rPr>
              <a:t>controles internos</a:t>
            </a:r>
            <a:r>
              <a:rPr lang="pt-BR" dirty="0">
                <a:solidFill>
                  <a:schemeClr val="accent1"/>
                </a:solidFill>
              </a:rPr>
              <a:t> que assegurem a pronta elaboração e confiabilidade de relatórios e demonstrações financeiros da pessoa jurídica;</a:t>
            </a:r>
          </a:p>
          <a:p>
            <a:pPr algn="just"/>
            <a:r>
              <a:rPr lang="pt-BR" dirty="0">
                <a:solidFill>
                  <a:schemeClr val="accent1"/>
                </a:solidFill>
              </a:rPr>
              <a:t>VIII - </a:t>
            </a:r>
            <a:r>
              <a:rPr lang="pt-BR" b="1" u="sng" dirty="0">
                <a:solidFill>
                  <a:schemeClr val="accent1"/>
                </a:solidFill>
              </a:rPr>
              <a:t>procedimentos específicos para prevenir fraudes e ilícitos no âmbito de processos licitatórios</a:t>
            </a:r>
            <a:r>
              <a:rPr lang="pt-BR" dirty="0">
                <a:solidFill>
                  <a:schemeClr val="accent1"/>
                </a:solidFill>
              </a:rPr>
              <a:t>, na execução de contratos administrativos ou em qualquer interação com o setor público, ainda que intermediada por terceiros, tal como pagamento de tributos, sujeição a fiscalizações, ou obtenção de autorizações, licenças, permissões e certidões;</a:t>
            </a:r>
          </a:p>
          <a:p>
            <a:pPr algn="just"/>
            <a:r>
              <a:rPr lang="pt-BR" b="1" u="sng" dirty="0">
                <a:solidFill>
                  <a:schemeClr val="accent1"/>
                </a:solidFill>
              </a:rPr>
              <a:t>IX - independência, estrutura e autoridade da instância interna responsável pela aplicação do programa de integridade e fiscalização de seu cumprimento;</a:t>
            </a:r>
          </a:p>
          <a:p>
            <a:pPr algn="just"/>
            <a:r>
              <a:rPr lang="pt-BR" b="1" u="sng" dirty="0" err="1">
                <a:solidFill>
                  <a:schemeClr val="accent1"/>
                </a:solidFill>
              </a:rPr>
              <a:t>X</a:t>
            </a:r>
            <a:r>
              <a:rPr lang="pt-BR" b="1" u="sng" dirty="0">
                <a:solidFill>
                  <a:schemeClr val="accent1"/>
                </a:solidFill>
              </a:rPr>
              <a:t> - canais de denúncia de irregularidades, abertos e amplamente divulgados a funcionários e terceiros, e de mecanismos destinados à proteção de denunciantes de boa-fé;</a:t>
            </a:r>
          </a:p>
        </p:txBody>
      </p:sp>
    </p:spTree>
    <p:extLst>
      <p:ext uri="{BB962C8B-B14F-4D97-AF65-F5344CB8AC3E}">
        <p14:creationId xmlns:p14="http://schemas.microsoft.com/office/powerpoint/2010/main" val="143943587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CFFC61AF-95CB-47BA-9A3D-8FE4E00A48DE}"/>
              </a:ext>
            </a:extLst>
          </p:cNvPr>
          <p:cNvSpPr>
            <a:spLocks noGrp="1"/>
          </p:cNvSpPr>
          <p:nvPr>
            <p:ph idx="1"/>
          </p:nvPr>
        </p:nvSpPr>
        <p:spPr>
          <a:xfrm>
            <a:off x="165100" y="467833"/>
            <a:ext cx="11938000" cy="6103088"/>
          </a:xfrm>
        </p:spPr>
        <p:txBody>
          <a:bodyPr>
            <a:noAutofit/>
          </a:bodyPr>
          <a:lstStyle/>
          <a:p>
            <a:pPr marL="0" indent="0" algn="just">
              <a:buNone/>
            </a:pPr>
            <a:r>
              <a:rPr lang="pt-BR" dirty="0">
                <a:solidFill>
                  <a:schemeClr val="accent1"/>
                </a:solidFill>
              </a:rPr>
              <a:t>XI - </a:t>
            </a:r>
            <a:r>
              <a:rPr lang="pt-BR" b="1" u="sng" dirty="0">
                <a:solidFill>
                  <a:schemeClr val="accent1"/>
                </a:solidFill>
              </a:rPr>
              <a:t>medidas disciplinares</a:t>
            </a:r>
            <a:r>
              <a:rPr lang="pt-BR" dirty="0">
                <a:solidFill>
                  <a:schemeClr val="accent1"/>
                </a:solidFill>
              </a:rPr>
              <a:t> em caso de violação do programa de integridade;</a:t>
            </a:r>
          </a:p>
          <a:p>
            <a:pPr marL="0" indent="0" algn="just">
              <a:buNone/>
            </a:pPr>
            <a:r>
              <a:rPr lang="pt-BR" dirty="0">
                <a:solidFill>
                  <a:schemeClr val="accent1"/>
                </a:solidFill>
              </a:rPr>
              <a:t>XII - procedimentos que assegurem a </a:t>
            </a:r>
            <a:r>
              <a:rPr lang="pt-BR" b="1" u="sng" dirty="0">
                <a:solidFill>
                  <a:schemeClr val="accent1"/>
                </a:solidFill>
              </a:rPr>
              <a:t>pronta interrupção </a:t>
            </a:r>
            <a:r>
              <a:rPr lang="pt-BR" dirty="0">
                <a:solidFill>
                  <a:schemeClr val="accent1"/>
                </a:solidFill>
              </a:rPr>
              <a:t>de irregularidades ou infrações detectadas e a tempestiva remediação dos danos gerados;</a:t>
            </a:r>
          </a:p>
          <a:p>
            <a:pPr marL="0" indent="0" algn="just">
              <a:buNone/>
            </a:pPr>
            <a:r>
              <a:rPr lang="pt-BR" b="1" u="sng" dirty="0">
                <a:solidFill>
                  <a:schemeClr val="accent1"/>
                </a:solidFill>
              </a:rPr>
              <a:t>XIII - diligências apropriadas para contratação e, conforme o caso, supervisão, de terceiros, tais como, fornecedores, prestadores de serviço, agentes intermediários e associados;</a:t>
            </a:r>
          </a:p>
          <a:p>
            <a:pPr marL="0" indent="0" algn="just">
              <a:buNone/>
            </a:pPr>
            <a:r>
              <a:rPr lang="pt-BR" b="1" u="sng" dirty="0">
                <a:solidFill>
                  <a:schemeClr val="accent1"/>
                </a:solidFill>
              </a:rPr>
              <a:t>XIV - verificação, durante os processos de fusões, aquisições e reestruturações societárias, do cometimento de irregularidades ou ilícitos ou da existência de vulnerabilidades nas pessoas jurídicas envolvidas; </a:t>
            </a:r>
          </a:p>
          <a:p>
            <a:pPr marL="0" indent="0" algn="just">
              <a:buNone/>
            </a:pPr>
            <a:r>
              <a:rPr lang="pt-BR" b="1" u="sng" dirty="0">
                <a:solidFill>
                  <a:schemeClr val="accent1"/>
                </a:solidFill>
              </a:rPr>
              <a:t>XV - monitoramento contínuo do programa de integridade visando seu aperfeiçoamento na prevenção, detecção e combate à ocorrência dos atos lesivos previstos no </a:t>
            </a:r>
            <a:r>
              <a:rPr lang="pt-BR" b="1" u="sng" dirty="0">
                <a:solidFill>
                  <a:schemeClr val="accent1"/>
                </a:solidFill>
                <a:hlinkClick r:id="rId2">
                  <a:extLst>
                    <a:ext uri="{A12FA001-AC4F-418D-AE19-62706E023703}">
                      <ahyp:hlinkClr xmlns:ahyp="http://schemas.microsoft.com/office/drawing/2018/hyperlinkcolor" val="tx"/>
                    </a:ext>
                  </a:extLst>
                </a:hlinkClick>
              </a:rPr>
              <a:t>art. 5</a:t>
            </a:r>
            <a:r>
              <a:rPr lang="pt-BR" b="1" u="sng" baseline="30000" dirty="0">
                <a:solidFill>
                  <a:schemeClr val="accent1"/>
                </a:solidFill>
                <a:hlinkClick r:id="rId2">
                  <a:extLst>
                    <a:ext uri="{A12FA001-AC4F-418D-AE19-62706E023703}">
                      <ahyp:hlinkClr xmlns:ahyp="http://schemas.microsoft.com/office/drawing/2018/hyperlinkcolor" val="tx"/>
                    </a:ext>
                  </a:extLst>
                </a:hlinkClick>
              </a:rPr>
              <a:t>o</a:t>
            </a:r>
            <a:r>
              <a:rPr lang="pt-BR" b="1" u="sng" dirty="0">
                <a:solidFill>
                  <a:schemeClr val="accent1"/>
                </a:solidFill>
                <a:hlinkClick r:id="rId2">
                  <a:extLst>
                    <a:ext uri="{A12FA001-AC4F-418D-AE19-62706E023703}">
                      <ahyp:hlinkClr xmlns:ahyp="http://schemas.microsoft.com/office/drawing/2018/hyperlinkcolor" val="tx"/>
                    </a:ext>
                  </a:extLst>
                </a:hlinkClick>
              </a:rPr>
              <a:t> da Lei n</a:t>
            </a:r>
            <a:r>
              <a:rPr lang="pt-BR" b="1" u="sng" baseline="30000" dirty="0">
                <a:solidFill>
                  <a:schemeClr val="accent1"/>
                </a:solidFill>
                <a:hlinkClick r:id="rId2">
                  <a:extLst>
                    <a:ext uri="{A12FA001-AC4F-418D-AE19-62706E023703}">
                      <ahyp:hlinkClr xmlns:ahyp="http://schemas.microsoft.com/office/drawing/2018/hyperlinkcolor" val="tx"/>
                    </a:ext>
                  </a:extLst>
                </a:hlinkClick>
              </a:rPr>
              <a:t>o</a:t>
            </a:r>
            <a:r>
              <a:rPr lang="pt-BR" b="1" u="sng" dirty="0">
                <a:solidFill>
                  <a:schemeClr val="accent1"/>
                </a:solidFill>
                <a:hlinkClick r:id="rId2">
                  <a:extLst>
                    <a:ext uri="{A12FA001-AC4F-418D-AE19-62706E023703}">
                      <ahyp:hlinkClr xmlns:ahyp="http://schemas.microsoft.com/office/drawing/2018/hyperlinkcolor" val="tx"/>
                    </a:ext>
                  </a:extLst>
                </a:hlinkClick>
              </a:rPr>
              <a:t> 12.846, de 2013</a:t>
            </a:r>
            <a:r>
              <a:rPr lang="pt-BR" b="1" u="sng" dirty="0">
                <a:solidFill>
                  <a:schemeClr val="accent1"/>
                </a:solidFill>
              </a:rPr>
              <a:t>; e</a:t>
            </a:r>
          </a:p>
          <a:p>
            <a:pPr marL="0" indent="0" algn="just">
              <a:buNone/>
            </a:pPr>
            <a:r>
              <a:rPr lang="pt-BR" dirty="0">
                <a:solidFill>
                  <a:schemeClr val="accent1"/>
                </a:solidFill>
              </a:rPr>
              <a:t>XVI - </a:t>
            </a:r>
            <a:r>
              <a:rPr lang="pt-BR" b="1" u="sng" dirty="0">
                <a:solidFill>
                  <a:schemeClr val="accent1"/>
                </a:solidFill>
              </a:rPr>
              <a:t>transparência</a:t>
            </a:r>
            <a:r>
              <a:rPr lang="pt-BR" dirty="0">
                <a:solidFill>
                  <a:schemeClr val="accent1"/>
                </a:solidFill>
              </a:rPr>
              <a:t> da pessoa jurídica quanto a doações para candidatos e partidos políticos.</a:t>
            </a:r>
          </a:p>
        </p:txBody>
      </p:sp>
    </p:spTree>
    <p:extLst>
      <p:ext uri="{BB962C8B-B14F-4D97-AF65-F5344CB8AC3E}">
        <p14:creationId xmlns:p14="http://schemas.microsoft.com/office/powerpoint/2010/main" val="323625509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CFFC61AF-95CB-47BA-9A3D-8FE4E00A48DE}"/>
              </a:ext>
            </a:extLst>
          </p:cNvPr>
          <p:cNvSpPr>
            <a:spLocks noGrp="1"/>
          </p:cNvSpPr>
          <p:nvPr>
            <p:ph idx="1"/>
          </p:nvPr>
        </p:nvSpPr>
        <p:spPr>
          <a:xfrm>
            <a:off x="499730" y="467833"/>
            <a:ext cx="11302410" cy="6103088"/>
          </a:xfrm>
        </p:spPr>
        <p:txBody>
          <a:bodyPr>
            <a:normAutofit/>
          </a:bodyPr>
          <a:lstStyle/>
          <a:p>
            <a:pPr marL="0" indent="0" algn="just">
              <a:buNone/>
            </a:pPr>
            <a:r>
              <a:rPr lang="pt-BR" dirty="0">
                <a:solidFill>
                  <a:schemeClr val="accent1"/>
                </a:solidFill>
              </a:rPr>
              <a:t>§ 1</a:t>
            </a:r>
            <a:r>
              <a:rPr lang="pt-BR" strike="sngStrike" dirty="0">
                <a:solidFill>
                  <a:schemeClr val="accent1"/>
                </a:solidFill>
              </a:rPr>
              <a:t>º</a:t>
            </a:r>
            <a:r>
              <a:rPr lang="pt-BR" dirty="0">
                <a:solidFill>
                  <a:schemeClr val="accent1"/>
                </a:solidFill>
              </a:rPr>
              <a:t> Na avaliação dos parâmetros de que trata este artigo, serão considerados o porte e   especificidades da pessoa jurídica, tais como:</a:t>
            </a:r>
          </a:p>
          <a:p>
            <a:endParaRPr lang="pt-BR" dirty="0">
              <a:solidFill>
                <a:schemeClr val="accent1"/>
              </a:solidFill>
            </a:endParaRPr>
          </a:p>
          <a:p>
            <a:r>
              <a:rPr lang="pt-BR" dirty="0" err="1">
                <a:solidFill>
                  <a:schemeClr val="accent1"/>
                </a:solidFill>
              </a:rPr>
              <a:t>I</a:t>
            </a:r>
            <a:r>
              <a:rPr lang="pt-BR" dirty="0">
                <a:solidFill>
                  <a:schemeClr val="accent1"/>
                </a:solidFill>
              </a:rPr>
              <a:t> - a quantidade de funcionários, empregados e colaboradores;</a:t>
            </a:r>
          </a:p>
          <a:p>
            <a:endParaRPr lang="pt-BR" dirty="0">
              <a:solidFill>
                <a:schemeClr val="accent1"/>
              </a:solidFill>
            </a:endParaRPr>
          </a:p>
          <a:p>
            <a:r>
              <a:rPr lang="pt-BR" dirty="0">
                <a:solidFill>
                  <a:schemeClr val="accent1"/>
                </a:solidFill>
              </a:rPr>
              <a:t>II - a complexidade da hierarquia interna e a quantidade de departamentos, diretorias ou setores;</a:t>
            </a:r>
          </a:p>
          <a:p>
            <a:endParaRPr lang="pt-BR" dirty="0">
              <a:solidFill>
                <a:schemeClr val="accent1"/>
              </a:solidFill>
            </a:endParaRPr>
          </a:p>
          <a:p>
            <a:r>
              <a:rPr lang="pt-BR" dirty="0">
                <a:solidFill>
                  <a:schemeClr val="accent1"/>
                </a:solidFill>
              </a:rPr>
              <a:t>III - a utilização de agentes intermediários como consultores ou representantes comerciais;</a:t>
            </a:r>
          </a:p>
          <a:p>
            <a:endParaRPr lang="pt-BR" dirty="0">
              <a:solidFill>
                <a:schemeClr val="accent1"/>
              </a:solidFill>
            </a:endParaRPr>
          </a:p>
          <a:p>
            <a:r>
              <a:rPr lang="pt-BR" dirty="0">
                <a:solidFill>
                  <a:schemeClr val="accent1"/>
                </a:solidFill>
              </a:rPr>
              <a:t>IV - o setor do mercado em que atua;</a:t>
            </a:r>
          </a:p>
          <a:p>
            <a:endParaRPr lang="pt-BR" dirty="0">
              <a:solidFill>
                <a:schemeClr val="accent1"/>
              </a:solidFill>
            </a:endParaRPr>
          </a:p>
        </p:txBody>
      </p:sp>
    </p:spTree>
    <p:extLst>
      <p:ext uri="{BB962C8B-B14F-4D97-AF65-F5344CB8AC3E}">
        <p14:creationId xmlns:p14="http://schemas.microsoft.com/office/powerpoint/2010/main" val="2232852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Box 1"/>
          <p:cNvSpPr txBox="1">
            <a:spLocks noChangeArrowheads="1"/>
          </p:cNvSpPr>
          <p:nvPr/>
        </p:nvSpPr>
        <p:spPr bwMode="auto">
          <a:xfrm>
            <a:off x="1481756" y="1499198"/>
            <a:ext cx="167554" cy="335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935" tIns="41468" rIns="82935" bIns="41468">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hangingPunct="1"/>
            <a:endParaRPr lang="en-US" altLang="pt-BR" sz="1633">
              <a:solidFill>
                <a:schemeClr val="tx1"/>
              </a:solidFill>
              <a:ea typeface="ＭＳ Ｐゴシック" panose="020B0600070205080204" pitchFamily="34" charset="-128"/>
            </a:endParaRPr>
          </a:p>
        </p:txBody>
      </p:sp>
      <p:pic>
        <p:nvPicPr>
          <p:cNvPr id="13318" name="Imagem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59663" y="20876"/>
            <a:ext cx="1695588" cy="112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ixaDeTexto 4">
            <a:extLst>
              <a:ext uri="{FF2B5EF4-FFF2-40B4-BE49-F238E27FC236}">
                <a16:creationId xmlns:a16="http://schemas.microsoft.com/office/drawing/2014/main" id="{CD183DCA-55F7-2243-A6E0-33045C611A1B}"/>
              </a:ext>
            </a:extLst>
          </p:cNvPr>
          <p:cNvSpPr txBox="1"/>
          <p:nvPr/>
        </p:nvSpPr>
        <p:spPr>
          <a:xfrm>
            <a:off x="102749" y="903297"/>
            <a:ext cx="11794726" cy="6370975"/>
          </a:xfrm>
          <a:prstGeom prst="rect">
            <a:avLst/>
          </a:prstGeom>
          <a:noFill/>
        </p:spPr>
        <p:txBody>
          <a:bodyPr wrap="square" rtlCol="0">
            <a:spAutoFit/>
          </a:bodyPr>
          <a:lstStyle/>
          <a:p>
            <a:pPr algn="just"/>
            <a:r>
              <a:rPr lang="pt-BR" sz="2400" dirty="0">
                <a:solidFill>
                  <a:schemeClr val="accent1"/>
                </a:solidFill>
              </a:rPr>
              <a:t>Artigo 2 - Responsabilidade de Pessoas Jurídicas</a:t>
            </a:r>
          </a:p>
          <a:p>
            <a:pPr algn="just"/>
            <a:endParaRPr lang="pt-BR" sz="2400" dirty="0">
              <a:solidFill>
                <a:schemeClr val="accent1"/>
              </a:solidFill>
            </a:endParaRPr>
          </a:p>
          <a:p>
            <a:pPr algn="just"/>
            <a:r>
              <a:rPr lang="pt-BR" sz="2400" dirty="0">
                <a:solidFill>
                  <a:schemeClr val="accent1"/>
                </a:solidFill>
              </a:rPr>
              <a:t>Cada Parte deverá tomar todas as medidas necessárias ao estabelecimento das </a:t>
            </a:r>
            <a:r>
              <a:rPr lang="pt-BR" sz="2400" b="1" u="sng" dirty="0">
                <a:solidFill>
                  <a:schemeClr val="accent1"/>
                </a:solidFill>
              </a:rPr>
              <a:t>responsabilidades de pessoas jurídicas pela corrupção de funcionário público estrangeiro</a:t>
            </a:r>
            <a:r>
              <a:rPr lang="pt-BR" sz="2400" dirty="0">
                <a:solidFill>
                  <a:schemeClr val="accent1"/>
                </a:solidFill>
              </a:rPr>
              <a:t>, de acordo com seus princípios jurídicos.</a:t>
            </a:r>
          </a:p>
          <a:p>
            <a:pPr algn="just"/>
            <a:endParaRPr lang="pt-BR" sz="2400" dirty="0">
              <a:solidFill>
                <a:schemeClr val="accent1"/>
              </a:solidFill>
            </a:endParaRPr>
          </a:p>
          <a:p>
            <a:pPr algn="just"/>
            <a:endParaRPr lang="pt-BR" sz="2400" dirty="0">
              <a:solidFill>
                <a:schemeClr val="accent1"/>
              </a:solidFill>
            </a:endParaRPr>
          </a:p>
          <a:p>
            <a:pPr algn="just"/>
            <a:endParaRPr lang="pt-BR" sz="2400" dirty="0">
              <a:solidFill>
                <a:schemeClr val="accent1"/>
              </a:solidFill>
            </a:endParaRPr>
          </a:p>
          <a:p>
            <a:pPr algn="just"/>
            <a:r>
              <a:rPr lang="pt-BR" sz="2400" dirty="0">
                <a:solidFill>
                  <a:schemeClr val="accent1"/>
                </a:solidFill>
              </a:rPr>
              <a:t>Artigo 3 – Sanções</a:t>
            </a:r>
          </a:p>
          <a:p>
            <a:pPr algn="just"/>
            <a:endParaRPr lang="pt-BR" sz="2400" dirty="0">
              <a:solidFill>
                <a:schemeClr val="accent1"/>
              </a:solidFill>
            </a:endParaRPr>
          </a:p>
          <a:p>
            <a:pPr algn="just"/>
            <a:r>
              <a:rPr lang="pt-BR" sz="2400" dirty="0">
                <a:solidFill>
                  <a:schemeClr val="accent1"/>
                </a:solidFill>
              </a:rPr>
              <a:t>1. A corrupção de um funcionário público estrangeiro deverá ser punível com </a:t>
            </a:r>
            <a:r>
              <a:rPr lang="pt-BR" sz="2400" b="1" dirty="0">
                <a:solidFill>
                  <a:schemeClr val="accent1"/>
                </a:solidFill>
              </a:rPr>
              <a:t>penas criminais efetivas</a:t>
            </a:r>
            <a:r>
              <a:rPr lang="pt-BR" sz="2400" dirty="0">
                <a:solidFill>
                  <a:schemeClr val="accent1"/>
                </a:solidFill>
              </a:rPr>
              <a:t>, proporcionais e dissuasivas. A extensão das penas </a:t>
            </a:r>
            <a:r>
              <a:rPr lang="pt-BR" sz="2400" b="1" dirty="0">
                <a:solidFill>
                  <a:schemeClr val="accent1"/>
                </a:solidFill>
              </a:rPr>
              <a:t>deverá ser comparável àquela aplicada à corrupção do próprio funcionário público da Parte</a:t>
            </a:r>
            <a:r>
              <a:rPr lang="pt-BR" sz="2400" dirty="0">
                <a:solidFill>
                  <a:schemeClr val="accent1"/>
                </a:solidFill>
              </a:rPr>
              <a:t> e, em caso de pessoas físicas, </a:t>
            </a:r>
            <a:r>
              <a:rPr lang="pt-BR" sz="2400" b="1" dirty="0">
                <a:solidFill>
                  <a:schemeClr val="accent1"/>
                </a:solidFill>
              </a:rPr>
              <a:t>deverá incluir a privação da liberdade por período suficiente a permitir a efetiva assistência jurídica recíproca e a extradição</a:t>
            </a:r>
            <a:r>
              <a:rPr lang="pt-BR" sz="2400" dirty="0">
                <a:solidFill>
                  <a:schemeClr val="accent1"/>
                </a:solidFill>
              </a:rPr>
              <a:t>.</a:t>
            </a:r>
          </a:p>
          <a:p>
            <a:pPr algn="just"/>
            <a:endParaRPr lang="pt-BR" sz="2400" dirty="0">
              <a:solidFill>
                <a:schemeClr val="accent1"/>
              </a:solidFill>
            </a:endParaRPr>
          </a:p>
          <a:p>
            <a:pPr algn="just"/>
            <a:endParaRPr lang="pt-BR" sz="2400" dirty="0">
              <a:solidFill>
                <a:schemeClr val="accent1"/>
              </a:solidFill>
            </a:endParaRPr>
          </a:p>
        </p:txBody>
      </p:sp>
    </p:spTree>
    <p:extLst>
      <p:ext uri="{BB962C8B-B14F-4D97-AF65-F5344CB8AC3E}">
        <p14:creationId xmlns:p14="http://schemas.microsoft.com/office/powerpoint/2010/main" val="132798354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CFFC61AF-95CB-47BA-9A3D-8FE4E00A48DE}"/>
              </a:ext>
            </a:extLst>
          </p:cNvPr>
          <p:cNvSpPr>
            <a:spLocks noGrp="1"/>
          </p:cNvSpPr>
          <p:nvPr>
            <p:ph idx="1"/>
          </p:nvPr>
        </p:nvSpPr>
        <p:spPr>
          <a:xfrm>
            <a:off x="499730" y="467833"/>
            <a:ext cx="11302410" cy="6103088"/>
          </a:xfrm>
        </p:spPr>
        <p:txBody>
          <a:bodyPr>
            <a:normAutofit/>
          </a:bodyPr>
          <a:lstStyle/>
          <a:p>
            <a:pPr marL="0" indent="0" algn="just">
              <a:buNone/>
            </a:pPr>
            <a:r>
              <a:rPr lang="pt-BR" dirty="0">
                <a:solidFill>
                  <a:schemeClr val="accent1"/>
                </a:solidFill>
              </a:rPr>
              <a:t>§ 1</a:t>
            </a:r>
            <a:r>
              <a:rPr lang="pt-BR" strike="sngStrike" dirty="0">
                <a:solidFill>
                  <a:schemeClr val="accent1"/>
                </a:solidFill>
              </a:rPr>
              <a:t>º</a:t>
            </a:r>
            <a:r>
              <a:rPr lang="pt-BR" dirty="0">
                <a:solidFill>
                  <a:schemeClr val="accent1"/>
                </a:solidFill>
              </a:rPr>
              <a:t> Na avaliação dos parâmetros de que trata este artigo, serão considerados o porte e   especificidades da pessoa jurídica, tais como:</a:t>
            </a:r>
          </a:p>
          <a:p>
            <a:endParaRPr lang="pt-BR" dirty="0">
              <a:solidFill>
                <a:schemeClr val="accent1"/>
              </a:solidFill>
            </a:endParaRPr>
          </a:p>
          <a:p>
            <a:r>
              <a:rPr lang="pt-BR" dirty="0">
                <a:solidFill>
                  <a:schemeClr val="accent1"/>
                </a:solidFill>
              </a:rPr>
              <a:t>V - os países em que atua, direta ou indiretamente;</a:t>
            </a:r>
          </a:p>
          <a:p>
            <a:endParaRPr lang="pt-BR" dirty="0">
              <a:solidFill>
                <a:schemeClr val="accent1"/>
              </a:solidFill>
            </a:endParaRPr>
          </a:p>
          <a:p>
            <a:r>
              <a:rPr lang="pt-BR" dirty="0">
                <a:solidFill>
                  <a:schemeClr val="accent1"/>
                </a:solidFill>
              </a:rPr>
              <a:t>VI - o grau de interação com o setor público e a importância de autorizações, licenças e permissões governamentais em suas operações;</a:t>
            </a:r>
          </a:p>
          <a:p>
            <a:endParaRPr lang="pt-BR" dirty="0">
              <a:solidFill>
                <a:schemeClr val="accent1"/>
              </a:solidFill>
            </a:endParaRPr>
          </a:p>
          <a:p>
            <a:r>
              <a:rPr lang="pt-BR" dirty="0">
                <a:solidFill>
                  <a:schemeClr val="accent1"/>
                </a:solidFill>
              </a:rPr>
              <a:t>VII - a quantidade e a localização das pessoas jurídicas que integram o grupo econômico; e</a:t>
            </a:r>
          </a:p>
          <a:p>
            <a:endParaRPr lang="pt-BR" dirty="0">
              <a:solidFill>
                <a:schemeClr val="accent1"/>
              </a:solidFill>
            </a:endParaRPr>
          </a:p>
          <a:p>
            <a:r>
              <a:rPr lang="pt-BR" dirty="0">
                <a:solidFill>
                  <a:schemeClr val="accent1"/>
                </a:solidFill>
              </a:rPr>
              <a:t>VIII - o fato de ser qualificada como microempresa ou empresa de pequeno porte.</a:t>
            </a:r>
          </a:p>
          <a:p>
            <a:pPr marL="0" indent="0" algn="just">
              <a:buNone/>
            </a:pPr>
            <a:endParaRPr lang="pt-BR" dirty="0">
              <a:solidFill>
                <a:schemeClr val="accent1"/>
              </a:solidFill>
            </a:endParaRPr>
          </a:p>
        </p:txBody>
      </p:sp>
    </p:spTree>
    <p:extLst>
      <p:ext uri="{BB962C8B-B14F-4D97-AF65-F5344CB8AC3E}">
        <p14:creationId xmlns:p14="http://schemas.microsoft.com/office/powerpoint/2010/main" val="138789561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E95D989-81FA-4BAD-9AD5-E46CEDA91B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3"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156189E5-8A3E-4CFD-B71B-CCD0F8495E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3" y="0"/>
            <a:ext cx="142074" cy="6858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6" name="Título 4">
            <a:extLst>
              <a:ext uri="{FF2B5EF4-FFF2-40B4-BE49-F238E27FC236}">
                <a16:creationId xmlns:a16="http://schemas.microsoft.com/office/drawing/2014/main" id="{BB6E92D6-E96F-4E7A-924E-A0E0A3486883}"/>
              </a:ext>
            </a:extLst>
          </p:cNvPr>
          <p:cNvGraphicFramePr>
            <a:graphicFrameLocks noGrp="1"/>
          </p:cNvGraphicFramePr>
          <p:nvPr>
            <p:ph idx="1"/>
            <p:extLst>
              <p:ext uri="{D42A27DB-BD31-4B8C-83A1-F6EECF244321}">
                <p14:modId xmlns:p14="http://schemas.microsoft.com/office/powerpoint/2010/main" val="4057037461"/>
              </p:ext>
            </p:extLst>
          </p:nvPr>
        </p:nvGraphicFramePr>
        <p:xfrm>
          <a:off x="5459413" y="642938"/>
          <a:ext cx="6089650"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579999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graphicFrame>
        <p:nvGraphicFramePr>
          <p:cNvPr id="5" name="Espaço Reservado para Conteúdo 2">
            <a:extLst>
              <a:ext uri="{FF2B5EF4-FFF2-40B4-BE49-F238E27FC236}">
                <a16:creationId xmlns:a16="http://schemas.microsoft.com/office/drawing/2014/main" id="{34120375-7098-402C-ABC0-3A4414B7D4F4}"/>
              </a:ext>
            </a:extLst>
          </p:cNvPr>
          <p:cNvGraphicFramePr>
            <a:graphicFrameLocks noGrp="1"/>
          </p:cNvGraphicFramePr>
          <p:nvPr>
            <p:ph idx="1"/>
            <p:extLst>
              <p:ext uri="{D42A27DB-BD31-4B8C-83A1-F6EECF244321}">
                <p14:modId xmlns:p14="http://schemas.microsoft.com/office/powerpoint/2010/main" val="3560366426"/>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aixaDeTexto 1">
            <a:extLst>
              <a:ext uri="{FF2B5EF4-FFF2-40B4-BE49-F238E27FC236}">
                <a16:creationId xmlns:a16="http://schemas.microsoft.com/office/drawing/2014/main" id="{2A42C96D-C004-E949-A372-58F7D8AA66CC}"/>
              </a:ext>
            </a:extLst>
          </p:cNvPr>
          <p:cNvSpPr txBox="1"/>
          <p:nvPr/>
        </p:nvSpPr>
        <p:spPr>
          <a:xfrm>
            <a:off x="469900" y="2971800"/>
            <a:ext cx="2575513" cy="584775"/>
          </a:xfrm>
          <a:prstGeom prst="rect">
            <a:avLst/>
          </a:prstGeom>
          <a:noFill/>
        </p:spPr>
        <p:txBody>
          <a:bodyPr wrap="none" rtlCol="0">
            <a:spAutoFit/>
          </a:bodyPr>
          <a:lstStyle/>
          <a:p>
            <a:r>
              <a:rPr lang="es-ES_tradnl" sz="3200" dirty="0">
                <a:solidFill>
                  <a:schemeClr val="bg1"/>
                </a:solidFill>
              </a:rPr>
              <a:t>PORTARIA 909</a:t>
            </a:r>
          </a:p>
        </p:txBody>
      </p:sp>
    </p:spTree>
    <p:extLst>
      <p:ext uri="{BB962C8B-B14F-4D97-AF65-F5344CB8AC3E}">
        <p14:creationId xmlns:p14="http://schemas.microsoft.com/office/powerpoint/2010/main" val="200657602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F9CCE83C-CE29-4C75-A750-777C7428C091}"/>
              </a:ext>
            </a:extLst>
          </p:cNvPr>
          <p:cNvSpPr>
            <a:spLocks noGrp="1"/>
          </p:cNvSpPr>
          <p:nvPr>
            <p:ph idx="1"/>
          </p:nvPr>
        </p:nvSpPr>
        <p:spPr>
          <a:xfrm>
            <a:off x="255181" y="303028"/>
            <a:ext cx="11621386" cy="6251944"/>
          </a:xfrm>
        </p:spPr>
        <p:txBody>
          <a:bodyPr>
            <a:normAutofit/>
          </a:bodyPr>
          <a:lstStyle/>
          <a:p>
            <a:pPr marL="0" indent="0" algn="just">
              <a:buNone/>
            </a:pPr>
            <a:r>
              <a:rPr lang="pt-BR" sz="3200" b="1" dirty="0">
                <a:solidFill>
                  <a:schemeClr val="accent1"/>
                </a:solidFill>
              </a:rPr>
              <a:t>Art. 3º </a:t>
            </a:r>
            <a:r>
              <a:rPr lang="pt-BR" sz="3200" dirty="0">
                <a:solidFill>
                  <a:schemeClr val="accent1"/>
                </a:solidFill>
              </a:rPr>
              <a:t>No relatório de perfil, a pessoa jurídica deverá: </a:t>
            </a:r>
          </a:p>
          <a:p>
            <a:pPr marL="0" indent="0" algn="just">
              <a:buNone/>
            </a:pPr>
            <a:r>
              <a:rPr lang="pt-BR" sz="3200" dirty="0">
                <a:solidFill>
                  <a:schemeClr val="accent1"/>
                </a:solidFill>
              </a:rPr>
              <a:t>I - indicar os setores do mercado em que atua em território nacional e, se for o caso, no exterior; </a:t>
            </a:r>
          </a:p>
          <a:p>
            <a:pPr marL="0" indent="0" algn="just">
              <a:buNone/>
            </a:pPr>
            <a:endParaRPr lang="pt-BR" sz="3200" dirty="0">
              <a:solidFill>
                <a:schemeClr val="accent1"/>
              </a:solidFill>
            </a:endParaRPr>
          </a:p>
          <a:p>
            <a:pPr marL="0" indent="0" algn="just">
              <a:buNone/>
            </a:pPr>
            <a:r>
              <a:rPr lang="pt-BR" sz="3200" dirty="0">
                <a:solidFill>
                  <a:schemeClr val="accent1"/>
                </a:solidFill>
              </a:rPr>
              <a:t>II - apresentar sua estrutura organizacional, descrevendo a hierarquia interna, o processo decisório e as principais competências de conselhos, diretorias, departamentos ou setores; </a:t>
            </a:r>
          </a:p>
          <a:p>
            <a:pPr marL="0" indent="0" algn="just">
              <a:buNone/>
            </a:pPr>
            <a:endParaRPr lang="pt-BR" sz="3200" dirty="0">
              <a:solidFill>
                <a:schemeClr val="accent1"/>
              </a:solidFill>
            </a:endParaRPr>
          </a:p>
          <a:p>
            <a:pPr marL="0" indent="0" algn="just">
              <a:buNone/>
            </a:pPr>
            <a:r>
              <a:rPr lang="pt-BR" sz="3200" dirty="0">
                <a:solidFill>
                  <a:schemeClr val="accent1"/>
                </a:solidFill>
              </a:rPr>
              <a:t>III - informar o quantitativo de empregados, funcionários e colaboradores; </a:t>
            </a:r>
          </a:p>
        </p:txBody>
      </p:sp>
    </p:spTree>
    <p:extLst>
      <p:ext uri="{BB962C8B-B14F-4D97-AF65-F5344CB8AC3E}">
        <p14:creationId xmlns:p14="http://schemas.microsoft.com/office/powerpoint/2010/main" val="323333578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CA6AA726-7DBD-4AE2-94EB-4F599F274150}"/>
              </a:ext>
            </a:extLst>
          </p:cNvPr>
          <p:cNvSpPr>
            <a:spLocks noGrp="1"/>
          </p:cNvSpPr>
          <p:nvPr>
            <p:ph idx="1"/>
          </p:nvPr>
        </p:nvSpPr>
        <p:spPr>
          <a:xfrm>
            <a:off x="350873" y="393404"/>
            <a:ext cx="11589489" cy="6198781"/>
          </a:xfrm>
        </p:spPr>
        <p:txBody>
          <a:bodyPr>
            <a:noAutofit/>
          </a:bodyPr>
          <a:lstStyle/>
          <a:p>
            <a:pPr marL="0" indent="0" algn="just">
              <a:buNone/>
            </a:pPr>
            <a:r>
              <a:rPr lang="pt-BR" sz="3200" dirty="0">
                <a:solidFill>
                  <a:schemeClr val="accent1"/>
                </a:solidFill>
              </a:rPr>
              <a:t>IV - especificar e contextualizar as interações estabelecidas com a administração pública nacional ou estrangeira, destacando: </a:t>
            </a:r>
          </a:p>
          <a:p>
            <a:pPr marL="514350" indent="-514350" algn="just">
              <a:buAutoNum type="alphaLcParenR"/>
            </a:pPr>
            <a:r>
              <a:rPr lang="pt-BR" sz="3200" dirty="0">
                <a:solidFill>
                  <a:schemeClr val="accent1"/>
                </a:solidFill>
              </a:rPr>
              <a:t>importância da obtenção de autorizações, licenças e permissões governamentais em suas atividades; </a:t>
            </a:r>
          </a:p>
          <a:p>
            <a:pPr marL="0" indent="0" algn="just">
              <a:buNone/>
            </a:pPr>
            <a:endParaRPr lang="pt-BR" sz="3200" dirty="0">
              <a:solidFill>
                <a:schemeClr val="accent1"/>
              </a:solidFill>
            </a:endParaRPr>
          </a:p>
          <a:p>
            <a:pPr marL="0" indent="0" algn="just">
              <a:buNone/>
            </a:pPr>
            <a:r>
              <a:rPr lang="pt-BR" sz="3200" dirty="0" err="1">
                <a:solidFill>
                  <a:schemeClr val="accent1"/>
                </a:solidFill>
              </a:rPr>
              <a:t>b</a:t>
            </a:r>
            <a:r>
              <a:rPr lang="pt-BR" sz="3200" dirty="0">
                <a:solidFill>
                  <a:schemeClr val="accent1"/>
                </a:solidFill>
              </a:rPr>
              <a:t>) o quantitativo e os valores de contratos celebrados ou vigentes com entidades e órgãos públicos nos últimos três anos e a participação destes no faturamento anual da pessoa jurídica; </a:t>
            </a:r>
          </a:p>
          <a:p>
            <a:pPr marL="0" indent="0" algn="just">
              <a:buNone/>
            </a:pPr>
            <a:endParaRPr lang="pt-BR" sz="3200" dirty="0">
              <a:solidFill>
                <a:schemeClr val="accent1"/>
              </a:solidFill>
            </a:endParaRPr>
          </a:p>
          <a:p>
            <a:pPr marL="0" indent="0" algn="just">
              <a:buNone/>
            </a:pPr>
            <a:r>
              <a:rPr lang="pt-BR" sz="3200" dirty="0" err="1">
                <a:solidFill>
                  <a:schemeClr val="accent1"/>
                </a:solidFill>
              </a:rPr>
              <a:t>c</a:t>
            </a:r>
            <a:r>
              <a:rPr lang="pt-BR" sz="3200" dirty="0">
                <a:solidFill>
                  <a:schemeClr val="accent1"/>
                </a:solidFill>
              </a:rPr>
              <a:t>) frequência e a relevância da utilização de agentes intermediários, como procuradores, despachantes, consultores ou representantes comerciais, nas interações com o setor público; </a:t>
            </a:r>
          </a:p>
        </p:txBody>
      </p:sp>
    </p:spTree>
    <p:extLst>
      <p:ext uri="{BB962C8B-B14F-4D97-AF65-F5344CB8AC3E}">
        <p14:creationId xmlns:p14="http://schemas.microsoft.com/office/powerpoint/2010/main" val="426270719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CA6AA726-7DBD-4AE2-94EB-4F599F274150}"/>
              </a:ext>
            </a:extLst>
          </p:cNvPr>
          <p:cNvSpPr>
            <a:spLocks noGrp="1"/>
          </p:cNvSpPr>
          <p:nvPr>
            <p:ph idx="1"/>
          </p:nvPr>
        </p:nvSpPr>
        <p:spPr>
          <a:xfrm>
            <a:off x="350873" y="393404"/>
            <a:ext cx="11589489" cy="6198781"/>
          </a:xfrm>
        </p:spPr>
        <p:txBody>
          <a:bodyPr>
            <a:noAutofit/>
          </a:bodyPr>
          <a:lstStyle/>
          <a:p>
            <a:pPr marL="0" indent="0" algn="just">
              <a:buNone/>
            </a:pPr>
            <a:r>
              <a:rPr lang="pt-BR" sz="3200" dirty="0">
                <a:solidFill>
                  <a:schemeClr val="accent1"/>
                </a:solidFill>
              </a:rPr>
              <a:t>V - descrever as participações societárias que envolvam a pessoa jurídica na condição de controladora, controlada, coligada ou consorciada; e </a:t>
            </a:r>
          </a:p>
          <a:p>
            <a:pPr marL="0" indent="0" algn="just">
              <a:buNone/>
            </a:pPr>
            <a:endParaRPr lang="pt-BR" sz="3200" dirty="0">
              <a:solidFill>
                <a:schemeClr val="accent1"/>
              </a:solidFill>
            </a:endParaRPr>
          </a:p>
          <a:p>
            <a:pPr marL="0" indent="0" algn="just">
              <a:buNone/>
            </a:pPr>
            <a:r>
              <a:rPr lang="pt-BR" sz="3200" dirty="0">
                <a:solidFill>
                  <a:schemeClr val="accent1"/>
                </a:solidFill>
              </a:rPr>
              <a:t>VI - informar sua qualificação, se for o caso, como microempresa ou empresa de pequeno porte. </a:t>
            </a:r>
          </a:p>
          <a:p>
            <a:pPr marL="0" indent="0" algn="just">
              <a:buNone/>
            </a:pPr>
            <a:endParaRPr lang="pt-BR" sz="3200" dirty="0">
              <a:solidFill>
                <a:schemeClr val="accent1"/>
              </a:solidFill>
            </a:endParaRPr>
          </a:p>
        </p:txBody>
      </p:sp>
    </p:spTree>
    <p:extLst>
      <p:ext uri="{BB962C8B-B14F-4D97-AF65-F5344CB8AC3E}">
        <p14:creationId xmlns:p14="http://schemas.microsoft.com/office/powerpoint/2010/main" val="691241000"/>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16A0E272-C18C-4A0B-9BBE-918EA833CF95}"/>
              </a:ext>
            </a:extLst>
          </p:cNvPr>
          <p:cNvSpPr>
            <a:spLocks noGrp="1"/>
          </p:cNvSpPr>
          <p:nvPr>
            <p:ph idx="1"/>
          </p:nvPr>
        </p:nvSpPr>
        <p:spPr>
          <a:xfrm>
            <a:off x="350875" y="435935"/>
            <a:ext cx="11674548" cy="6251944"/>
          </a:xfrm>
        </p:spPr>
        <p:txBody>
          <a:bodyPr>
            <a:normAutofit/>
          </a:bodyPr>
          <a:lstStyle/>
          <a:p>
            <a:pPr marL="0" indent="0">
              <a:buNone/>
            </a:pPr>
            <a:r>
              <a:rPr lang="pt-BR" b="1" dirty="0">
                <a:solidFill>
                  <a:schemeClr val="accent1"/>
                </a:solidFill>
              </a:rPr>
              <a:t>Art. 4º </a:t>
            </a:r>
            <a:r>
              <a:rPr lang="pt-BR" dirty="0">
                <a:solidFill>
                  <a:schemeClr val="accent1"/>
                </a:solidFill>
              </a:rPr>
              <a:t>No relatório de conformidade do programa, a pessoa jurídica deverá: </a:t>
            </a:r>
          </a:p>
          <a:p>
            <a:pPr marL="0" indent="0">
              <a:buNone/>
            </a:pPr>
            <a:r>
              <a:rPr lang="pt-BR" dirty="0">
                <a:solidFill>
                  <a:schemeClr val="accent1"/>
                </a:solidFill>
              </a:rPr>
              <a:t>I - informar a estrutura do programa de integridade, com:</a:t>
            </a:r>
          </a:p>
          <a:p>
            <a:pPr marL="0" indent="0">
              <a:buNone/>
            </a:pPr>
            <a:r>
              <a:rPr lang="pt-BR" dirty="0">
                <a:solidFill>
                  <a:schemeClr val="accent1"/>
                </a:solidFill>
              </a:rPr>
              <a:t> </a:t>
            </a:r>
          </a:p>
          <a:p>
            <a:pPr marL="514350" indent="-514350">
              <a:buAutoNum type="alphaLcParenR"/>
            </a:pPr>
            <a:r>
              <a:rPr lang="pt-BR" dirty="0">
                <a:solidFill>
                  <a:schemeClr val="accent1"/>
                </a:solidFill>
              </a:rPr>
              <a:t>indicação </a:t>
            </a:r>
            <a:r>
              <a:rPr lang="pt-BR" b="1" u="sng" dirty="0">
                <a:solidFill>
                  <a:schemeClr val="accent1"/>
                </a:solidFill>
              </a:rPr>
              <a:t>de quais</a:t>
            </a:r>
            <a:r>
              <a:rPr lang="pt-BR" dirty="0">
                <a:solidFill>
                  <a:schemeClr val="accent1"/>
                </a:solidFill>
              </a:rPr>
              <a:t> parâmetros previstos nos incisos do caput do art. 42 do Decreto nº 8.420, de 2015, foram implementados; </a:t>
            </a:r>
          </a:p>
          <a:p>
            <a:pPr marL="0" indent="0">
              <a:buNone/>
            </a:pPr>
            <a:endParaRPr lang="pt-BR" dirty="0">
              <a:solidFill>
                <a:schemeClr val="accent1"/>
              </a:solidFill>
            </a:endParaRPr>
          </a:p>
          <a:p>
            <a:pPr marL="0" indent="0">
              <a:buNone/>
            </a:pPr>
            <a:r>
              <a:rPr lang="pt-BR" dirty="0" err="1">
                <a:solidFill>
                  <a:schemeClr val="accent1"/>
                </a:solidFill>
              </a:rPr>
              <a:t>b</a:t>
            </a:r>
            <a:r>
              <a:rPr lang="pt-BR" dirty="0">
                <a:solidFill>
                  <a:schemeClr val="accent1"/>
                </a:solidFill>
              </a:rPr>
              <a:t>) descrição </a:t>
            </a:r>
            <a:r>
              <a:rPr lang="pt-BR" b="1" dirty="0">
                <a:solidFill>
                  <a:schemeClr val="accent1"/>
                </a:solidFill>
              </a:rPr>
              <a:t>de como</a:t>
            </a:r>
            <a:r>
              <a:rPr lang="pt-BR" dirty="0">
                <a:solidFill>
                  <a:schemeClr val="accent1"/>
                </a:solidFill>
              </a:rPr>
              <a:t> os parâmetros previstos na alínea "a" deste inciso foram implementados; </a:t>
            </a:r>
          </a:p>
          <a:p>
            <a:pPr marL="0" indent="0" algn="just">
              <a:buNone/>
            </a:pPr>
            <a:endParaRPr lang="pt-BR" dirty="0">
              <a:solidFill>
                <a:schemeClr val="accent1"/>
              </a:solidFill>
            </a:endParaRPr>
          </a:p>
          <a:p>
            <a:pPr marL="0" indent="0" algn="just">
              <a:buNone/>
            </a:pPr>
            <a:r>
              <a:rPr lang="pt-BR" dirty="0" err="1">
                <a:solidFill>
                  <a:schemeClr val="accent1"/>
                </a:solidFill>
              </a:rPr>
              <a:t>c</a:t>
            </a:r>
            <a:r>
              <a:rPr lang="pt-BR" dirty="0">
                <a:solidFill>
                  <a:schemeClr val="accent1"/>
                </a:solidFill>
              </a:rPr>
              <a:t>) explicação </a:t>
            </a:r>
            <a:r>
              <a:rPr lang="pt-BR" b="1" dirty="0">
                <a:solidFill>
                  <a:schemeClr val="accent1"/>
                </a:solidFill>
              </a:rPr>
              <a:t>da importância</a:t>
            </a:r>
            <a:r>
              <a:rPr lang="pt-BR" dirty="0">
                <a:solidFill>
                  <a:schemeClr val="accent1"/>
                </a:solidFill>
              </a:rPr>
              <a:t> da implementação de cada um dos parâmetros previstos na alínea "a" deste inciso, </a:t>
            </a:r>
            <a:r>
              <a:rPr lang="pt-BR" b="1" dirty="0">
                <a:solidFill>
                  <a:schemeClr val="accent1"/>
                </a:solidFill>
              </a:rPr>
              <a:t>frente às especificidades da pessoa jurídica</a:t>
            </a:r>
            <a:r>
              <a:rPr lang="pt-BR" dirty="0">
                <a:solidFill>
                  <a:schemeClr val="accent1"/>
                </a:solidFill>
              </a:rPr>
              <a:t>, para a </a:t>
            </a:r>
            <a:r>
              <a:rPr lang="pt-BR" b="1" dirty="0">
                <a:solidFill>
                  <a:schemeClr val="accent1"/>
                </a:solidFill>
              </a:rPr>
              <a:t>mitigação de risco </a:t>
            </a:r>
            <a:r>
              <a:rPr lang="pt-BR" dirty="0">
                <a:solidFill>
                  <a:schemeClr val="accent1"/>
                </a:solidFill>
              </a:rPr>
              <a:t>de ocorrência de atos lesivos constantes do art. 5º da Lei nº 12.846, de 1º de agosto de 2013; </a:t>
            </a:r>
          </a:p>
        </p:txBody>
      </p:sp>
    </p:spTree>
    <p:extLst>
      <p:ext uri="{BB962C8B-B14F-4D97-AF65-F5344CB8AC3E}">
        <p14:creationId xmlns:p14="http://schemas.microsoft.com/office/powerpoint/2010/main" val="179340880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4C984EDD-B073-48A9-A8DE-A8A90B40AA5C}"/>
              </a:ext>
            </a:extLst>
          </p:cNvPr>
          <p:cNvSpPr>
            <a:spLocks noGrp="1"/>
          </p:cNvSpPr>
          <p:nvPr>
            <p:ph idx="1"/>
          </p:nvPr>
        </p:nvSpPr>
        <p:spPr>
          <a:xfrm>
            <a:off x="350873" y="276447"/>
            <a:ext cx="11600121" cy="6379534"/>
          </a:xfrm>
        </p:spPr>
        <p:txBody>
          <a:bodyPr/>
          <a:lstStyle/>
          <a:p>
            <a:pPr marL="0" indent="0" algn="just">
              <a:buNone/>
            </a:pPr>
            <a:r>
              <a:rPr lang="pt-BR" dirty="0">
                <a:solidFill>
                  <a:schemeClr val="accent1"/>
                </a:solidFill>
              </a:rPr>
              <a:t>II - demonstrar o funcionamento do programa de integridade </a:t>
            </a:r>
            <a:r>
              <a:rPr lang="pt-BR" b="1" dirty="0">
                <a:solidFill>
                  <a:schemeClr val="accent1"/>
                </a:solidFill>
              </a:rPr>
              <a:t>na rotina da pessoa jurídica</a:t>
            </a:r>
            <a:r>
              <a:rPr lang="pt-BR" dirty="0">
                <a:solidFill>
                  <a:schemeClr val="accent1"/>
                </a:solidFill>
              </a:rPr>
              <a:t>, com </a:t>
            </a:r>
            <a:r>
              <a:rPr lang="pt-BR" b="1" dirty="0">
                <a:solidFill>
                  <a:schemeClr val="accent1"/>
                </a:solidFill>
              </a:rPr>
              <a:t>histórico de dados, estatísticas e casos concretos</a:t>
            </a:r>
            <a:r>
              <a:rPr lang="pt-BR" dirty="0">
                <a:solidFill>
                  <a:schemeClr val="accent1"/>
                </a:solidFill>
              </a:rPr>
              <a:t>; e </a:t>
            </a:r>
          </a:p>
          <a:p>
            <a:pPr marL="0" indent="0">
              <a:buNone/>
            </a:pPr>
            <a:endParaRPr lang="pt-BR" dirty="0">
              <a:solidFill>
                <a:schemeClr val="accent1"/>
              </a:solidFill>
            </a:endParaRPr>
          </a:p>
          <a:p>
            <a:pPr marL="0" indent="0">
              <a:buNone/>
            </a:pPr>
            <a:r>
              <a:rPr lang="pt-BR" dirty="0">
                <a:solidFill>
                  <a:srgbClr val="FF0000"/>
                </a:solidFill>
              </a:rPr>
              <a:t>III - demonstrar a atuação do programa de integridade na prevenção, detecção e remediação do ato lesivo objeto da apuração. </a:t>
            </a:r>
          </a:p>
          <a:p>
            <a:pPr marL="0" indent="0" algn="just">
              <a:buNone/>
            </a:pPr>
            <a:endParaRPr lang="pt-BR" dirty="0"/>
          </a:p>
          <a:p>
            <a:pPr marL="0" indent="0" algn="just">
              <a:buNone/>
            </a:pPr>
            <a:r>
              <a:rPr lang="pt-BR" dirty="0">
                <a:solidFill>
                  <a:schemeClr val="accent1"/>
                </a:solidFill>
              </a:rPr>
              <a:t>§ 1º A pessoa jurídica deverá comprovar suas alegações, devendo zelar pela </a:t>
            </a:r>
            <a:r>
              <a:rPr lang="pt-BR" b="1" dirty="0">
                <a:solidFill>
                  <a:schemeClr val="accent1"/>
                </a:solidFill>
              </a:rPr>
              <a:t>completude, clareza e organização</a:t>
            </a:r>
            <a:r>
              <a:rPr lang="pt-BR" dirty="0">
                <a:solidFill>
                  <a:schemeClr val="accent1"/>
                </a:solidFill>
              </a:rPr>
              <a:t> das informações prestadas. </a:t>
            </a:r>
          </a:p>
          <a:p>
            <a:pPr marL="0" indent="0" algn="just">
              <a:buNone/>
            </a:pPr>
            <a:endParaRPr lang="pt-BR" dirty="0">
              <a:solidFill>
                <a:schemeClr val="accent1"/>
              </a:solidFill>
            </a:endParaRPr>
          </a:p>
          <a:p>
            <a:pPr marL="0" indent="0" algn="just">
              <a:buNone/>
            </a:pPr>
            <a:r>
              <a:rPr lang="pt-BR" dirty="0">
                <a:solidFill>
                  <a:schemeClr val="accent1"/>
                </a:solidFill>
              </a:rPr>
              <a:t>§ 2º A comprovação pode abranger </a:t>
            </a:r>
            <a:r>
              <a:rPr lang="pt-BR" b="1" dirty="0">
                <a:solidFill>
                  <a:schemeClr val="accent1"/>
                </a:solidFill>
              </a:rPr>
              <a:t>documentos oficiais, correios eletrônicos, cartas, declarações, correspondências, memorandos, atas de reunião, relatórios, manuais, imagens capturadas da tela de computador, gravações audiovisuais e sonoras, fotografias, ordens de compra, notas fiscais, registros contábeis ou outros documentos, preferencialmente em meio digital</a:t>
            </a:r>
            <a:r>
              <a:rPr lang="pt-BR" dirty="0">
                <a:solidFill>
                  <a:schemeClr val="accent1"/>
                </a:solidFill>
              </a:rPr>
              <a:t>.</a:t>
            </a:r>
            <a:r>
              <a:rPr lang="pt-BR" dirty="0"/>
              <a:t> </a:t>
            </a:r>
          </a:p>
        </p:txBody>
      </p:sp>
    </p:spTree>
    <p:extLst>
      <p:ext uri="{BB962C8B-B14F-4D97-AF65-F5344CB8AC3E}">
        <p14:creationId xmlns:p14="http://schemas.microsoft.com/office/powerpoint/2010/main" val="214046839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A606F059-44BE-4F84-B49D-8BE83FEEE5DA}"/>
              </a:ext>
            </a:extLst>
          </p:cNvPr>
          <p:cNvSpPr>
            <a:spLocks noGrp="1"/>
          </p:cNvSpPr>
          <p:nvPr>
            <p:ph idx="1"/>
          </p:nvPr>
        </p:nvSpPr>
        <p:spPr>
          <a:xfrm>
            <a:off x="361507" y="414670"/>
            <a:ext cx="11493795" cy="6134986"/>
          </a:xfrm>
        </p:spPr>
        <p:txBody>
          <a:bodyPr>
            <a:normAutofit/>
          </a:bodyPr>
          <a:lstStyle/>
          <a:p>
            <a:pPr marL="0" indent="0" algn="just">
              <a:buNone/>
            </a:pPr>
            <a:r>
              <a:rPr lang="pt-BR" sz="3200" dirty="0">
                <a:solidFill>
                  <a:schemeClr val="accent1"/>
                </a:solidFill>
              </a:rPr>
              <a:t>§ 3º A concessão do percentual máximo de redução fica condicionada ao atendimento pleno dos incisos do caput do art. 4º. </a:t>
            </a:r>
          </a:p>
          <a:p>
            <a:pPr marL="0" indent="0" algn="just">
              <a:buNone/>
            </a:pPr>
            <a:endParaRPr lang="pt-BR" sz="3200" dirty="0">
              <a:solidFill>
                <a:schemeClr val="accent1"/>
              </a:solidFill>
            </a:endParaRPr>
          </a:p>
          <a:p>
            <a:pPr marL="0" indent="0" algn="just">
              <a:buNone/>
            </a:pPr>
            <a:r>
              <a:rPr lang="pt-BR" sz="3200" dirty="0">
                <a:solidFill>
                  <a:schemeClr val="accent1"/>
                </a:solidFill>
              </a:rPr>
              <a:t>§ 4º Caso o programa de integridade avaliado tenha sido criado após a ocorrência do ato lesivo objeto da apuração, o inciso III do art. 4º será considerado automaticamente não atendido. </a:t>
            </a:r>
          </a:p>
          <a:p>
            <a:pPr marL="0" indent="0">
              <a:buNone/>
            </a:pPr>
            <a:endParaRPr lang="pt-BR" sz="3200" dirty="0">
              <a:solidFill>
                <a:schemeClr val="accent1"/>
              </a:solidFill>
            </a:endParaRPr>
          </a:p>
          <a:p>
            <a:pPr marL="0" indent="0">
              <a:buNone/>
            </a:pPr>
            <a:r>
              <a:rPr lang="pt-BR" sz="3200" dirty="0">
                <a:solidFill>
                  <a:schemeClr val="accent1"/>
                </a:solidFill>
              </a:rPr>
              <a:t>§ 5º A autoridade responsável poderá realizar entrevistas e solicitar novos documentos para fins da avaliação de que trata o caput deste artigo. </a:t>
            </a:r>
          </a:p>
        </p:txBody>
      </p:sp>
    </p:spTree>
    <p:extLst>
      <p:ext uri="{BB962C8B-B14F-4D97-AF65-F5344CB8AC3E}">
        <p14:creationId xmlns:p14="http://schemas.microsoft.com/office/powerpoint/2010/main" val="1587628039"/>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3B0DF90E-6BAD-4E82-8FDF-717C9A3573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13">
            <a:extLst>
              <a:ext uri="{FF2B5EF4-FFF2-40B4-BE49-F238E27FC236}">
                <a16:creationId xmlns:a16="http://schemas.microsoft.com/office/drawing/2014/main" id="{13DCC859-0434-4BB8-B6C5-09C88AE698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11">
            <a:extLst>
              <a:ext uri="{FF2B5EF4-FFF2-40B4-BE49-F238E27FC236}">
                <a16:creationId xmlns:a16="http://schemas.microsoft.com/office/drawing/2014/main" id="{08E7ACFB-B791-4C23-8B17-013FEDC09A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5" name="Espaço Reservado para Conteúdo 2">
            <a:extLst>
              <a:ext uri="{FF2B5EF4-FFF2-40B4-BE49-F238E27FC236}">
                <a16:creationId xmlns:a16="http://schemas.microsoft.com/office/drawing/2014/main" id="{74135CC2-BD96-4E27-883D-7BB6B160886B}"/>
              </a:ext>
            </a:extLst>
          </p:cNvPr>
          <p:cNvGraphicFramePr>
            <a:graphicFrameLocks noGrp="1"/>
          </p:cNvGraphicFramePr>
          <p:nvPr>
            <p:ph idx="1"/>
            <p:extLst>
              <p:ext uri="{D42A27DB-BD31-4B8C-83A1-F6EECF244321}">
                <p14:modId xmlns:p14="http://schemas.microsoft.com/office/powerpoint/2010/main" val="3403189318"/>
              </p:ext>
            </p:extLst>
          </p:nvPr>
        </p:nvGraphicFramePr>
        <p:xfrm>
          <a:off x="838200" y="2022475"/>
          <a:ext cx="105156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3832004"/>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Box 1"/>
          <p:cNvSpPr txBox="1">
            <a:spLocks noChangeArrowheads="1"/>
          </p:cNvSpPr>
          <p:nvPr/>
        </p:nvSpPr>
        <p:spPr bwMode="auto">
          <a:xfrm>
            <a:off x="1481756" y="1499198"/>
            <a:ext cx="167554" cy="335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935" tIns="41468" rIns="82935" bIns="41468">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hangingPunct="1"/>
            <a:endParaRPr lang="en-US" altLang="pt-BR" sz="1633">
              <a:solidFill>
                <a:schemeClr val="tx1"/>
              </a:solidFill>
              <a:ea typeface="ＭＳ Ｐゴシック" panose="020B0600070205080204" pitchFamily="34" charset="-128"/>
            </a:endParaRPr>
          </a:p>
        </p:txBody>
      </p:sp>
      <p:pic>
        <p:nvPicPr>
          <p:cNvPr id="13318" name="Imagem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46076" y="20877"/>
            <a:ext cx="1809175" cy="120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ixaDeTexto 4">
            <a:extLst>
              <a:ext uri="{FF2B5EF4-FFF2-40B4-BE49-F238E27FC236}">
                <a16:creationId xmlns:a16="http://schemas.microsoft.com/office/drawing/2014/main" id="{CD183DCA-55F7-2243-A6E0-33045C611A1B}"/>
              </a:ext>
            </a:extLst>
          </p:cNvPr>
          <p:cNvSpPr txBox="1"/>
          <p:nvPr/>
        </p:nvSpPr>
        <p:spPr>
          <a:xfrm>
            <a:off x="102749" y="122464"/>
            <a:ext cx="11794726" cy="6740307"/>
          </a:xfrm>
          <a:prstGeom prst="rect">
            <a:avLst/>
          </a:prstGeom>
          <a:noFill/>
        </p:spPr>
        <p:txBody>
          <a:bodyPr wrap="square" rtlCol="0">
            <a:spAutoFit/>
          </a:bodyPr>
          <a:lstStyle/>
          <a:p>
            <a:pPr algn="just"/>
            <a:endParaRPr lang="pt-BR" sz="2400" dirty="0">
              <a:solidFill>
                <a:schemeClr val="accent1"/>
              </a:solidFill>
            </a:endParaRPr>
          </a:p>
          <a:p>
            <a:pPr algn="just"/>
            <a:r>
              <a:rPr lang="pt-BR" sz="2400" dirty="0">
                <a:solidFill>
                  <a:schemeClr val="accent1"/>
                </a:solidFill>
              </a:rPr>
              <a:t>Artigo 3 – Sanções</a:t>
            </a:r>
          </a:p>
          <a:p>
            <a:pPr algn="just"/>
            <a:endParaRPr lang="pt-BR" sz="2400" dirty="0">
              <a:solidFill>
                <a:schemeClr val="accent1"/>
              </a:solidFill>
            </a:endParaRPr>
          </a:p>
          <a:p>
            <a:pPr algn="just"/>
            <a:endParaRPr lang="pt-BR" sz="2400" dirty="0">
              <a:solidFill>
                <a:schemeClr val="accent1"/>
              </a:solidFill>
            </a:endParaRPr>
          </a:p>
          <a:p>
            <a:pPr algn="just"/>
            <a:r>
              <a:rPr lang="pt-BR" sz="2400" dirty="0">
                <a:solidFill>
                  <a:schemeClr val="accent1"/>
                </a:solidFill>
              </a:rPr>
              <a:t>2. </a:t>
            </a:r>
            <a:r>
              <a:rPr lang="pt-BR" sz="2400" b="1" dirty="0">
                <a:solidFill>
                  <a:schemeClr val="accent1"/>
                </a:solidFill>
              </a:rPr>
              <a:t>Caso a responsabilidade criminal</a:t>
            </a:r>
            <a:r>
              <a:rPr lang="pt-BR" sz="2400" dirty="0">
                <a:solidFill>
                  <a:schemeClr val="accent1"/>
                </a:solidFill>
              </a:rPr>
              <a:t>, sob o sistema jurídico da Parte, </a:t>
            </a:r>
            <a:r>
              <a:rPr lang="pt-BR" sz="2400" b="1" dirty="0">
                <a:solidFill>
                  <a:schemeClr val="accent1"/>
                </a:solidFill>
              </a:rPr>
              <a:t>não se aplique a pessoas jurídicas</a:t>
            </a:r>
            <a:r>
              <a:rPr lang="pt-BR" sz="2400" dirty="0">
                <a:solidFill>
                  <a:schemeClr val="accent1"/>
                </a:solidFill>
              </a:rPr>
              <a:t>, a Parte deverá assegurar que as pessoas jurídicas estarão sujeitas a </a:t>
            </a:r>
            <a:r>
              <a:rPr lang="pt-BR" sz="2400" b="1" u="sng" dirty="0">
                <a:solidFill>
                  <a:schemeClr val="accent1"/>
                </a:solidFill>
              </a:rPr>
              <a:t>sanções não-criminais efetivas, proporcionais e dissuasivas</a:t>
            </a:r>
            <a:r>
              <a:rPr lang="pt-BR" sz="2400" dirty="0">
                <a:solidFill>
                  <a:schemeClr val="accent1"/>
                </a:solidFill>
              </a:rPr>
              <a:t> contra a corrupção de funcionário público estrangeiro, inclusive sanções financeiras.</a:t>
            </a:r>
          </a:p>
          <a:p>
            <a:pPr algn="just"/>
            <a:endParaRPr lang="pt-BR" sz="2400" dirty="0">
              <a:solidFill>
                <a:schemeClr val="accent1"/>
              </a:solidFill>
            </a:endParaRPr>
          </a:p>
          <a:p>
            <a:pPr algn="just"/>
            <a:endParaRPr lang="pt-BR" sz="2400" dirty="0">
              <a:solidFill>
                <a:schemeClr val="accent1"/>
              </a:solidFill>
            </a:endParaRPr>
          </a:p>
          <a:p>
            <a:pPr algn="just"/>
            <a:r>
              <a:rPr lang="pt-BR" sz="2400" dirty="0">
                <a:solidFill>
                  <a:schemeClr val="accent1"/>
                </a:solidFill>
              </a:rPr>
              <a:t>3. Cada Parte deverá tomar todas as medidas necessárias a garantir que o </a:t>
            </a:r>
            <a:r>
              <a:rPr lang="pt-BR" sz="2400" b="1" dirty="0">
                <a:solidFill>
                  <a:schemeClr val="accent1"/>
                </a:solidFill>
              </a:rPr>
              <a:t>suborno e o produto da corrupção de um funcionário público estrangeiro, ou o valor dos bens correspondentes a tal produto, estejam sujeitos a retenção e confisco ou que sanções financeiras de efeito equivalente sejam aplicáveis</a:t>
            </a:r>
            <a:r>
              <a:rPr lang="pt-BR" sz="2400" dirty="0">
                <a:solidFill>
                  <a:schemeClr val="accent1"/>
                </a:solidFill>
              </a:rPr>
              <a:t>.</a:t>
            </a:r>
          </a:p>
          <a:p>
            <a:pPr algn="just"/>
            <a:endParaRPr lang="pt-BR" sz="2400" dirty="0">
              <a:solidFill>
                <a:schemeClr val="accent1"/>
              </a:solidFill>
            </a:endParaRPr>
          </a:p>
          <a:p>
            <a:pPr algn="just"/>
            <a:endParaRPr lang="pt-BR" sz="2400" dirty="0">
              <a:solidFill>
                <a:schemeClr val="accent1"/>
              </a:solidFill>
            </a:endParaRPr>
          </a:p>
          <a:p>
            <a:pPr algn="just"/>
            <a:r>
              <a:rPr lang="pt-BR" sz="2400" dirty="0">
                <a:solidFill>
                  <a:schemeClr val="accent1"/>
                </a:solidFill>
              </a:rPr>
              <a:t>4. Cada Parte deverá considerar a </a:t>
            </a:r>
            <a:r>
              <a:rPr lang="pt-BR" sz="2400" b="1" dirty="0">
                <a:solidFill>
                  <a:schemeClr val="accent1"/>
                </a:solidFill>
              </a:rPr>
              <a:t>imposição de sanções civis ou administrativas adicionais</a:t>
            </a:r>
            <a:r>
              <a:rPr lang="pt-BR" sz="2400" dirty="0">
                <a:solidFill>
                  <a:schemeClr val="accent1"/>
                </a:solidFill>
              </a:rPr>
              <a:t> à pessoa sobre a qual recaiam sanções por corrupção de funcionário público estrangeiro.</a:t>
            </a:r>
          </a:p>
        </p:txBody>
      </p:sp>
    </p:spTree>
    <p:extLst>
      <p:ext uri="{BB962C8B-B14F-4D97-AF65-F5344CB8AC3E}">
        <p14:creationId xmlns:p14="http://schemas.microsoft.com/office/powerpoint/2010/main" val="93943322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A606F059-44BE-4F84-B49D-8BE83FEEE5DA}"/>
              </a:ext>
            </a:extLst>
          </p:cNvPr>
          <p:cNvSpPr>
            <a:spLocks noGrp="1"/>
          </p:cNvSpPr>
          <p:nvPr>
            <p:ph idx="1"/>
          </p:nvPr>
        </p:nvSpPr>
        <p:spPr>
          <a:xfrm>
            <a:off x="361507" y="414670"/>
            <a:ext cx="11493795" cy="6134986"/>
          </a:xfrm>
        </p:spPr>
        <p:txBody>
          <a:bodyPr>
            <a:normAutofit/>
          </a:bodyPr>
          <a:lstStyle/>
          <a:p>
            <a:pPr marL="0" indent="0" algn="ctr">
              <a:buNone/>
            </a:pPr>
            <a:r>
              <a:rPr lang="pt-BR" sz="3200" dirty="0">
                <a:solidFill>
                  <a:schemeClr val="accent1"/>
                </a:solidFill>
              </a:rPr>
              <a:t>CARACTERÍSTICAS</a:t>
            </a:r>
          </a:p>
          <a:p>
            <a:pPr marL="0" indent="0" algn="ctr">
              <a:buNone/>
            </a:pPr>
            <a:endParaRPr lang="pt-BR" sz="3200" dirty="0">
              <a:solidFill>
                <a:schemeClr val="accent1"/>
              </a:solidFill>
            </a:endParaRPr>
          </a:p>
          <a:p>
            <a:pPr marL="0" indent="0" algn="just">
              <a:buNone/>
            </a:pPr>
            <a:r>
              <a:rPr lang="pt-BR" sz="3200" dirty="0">
                <a:solidFill>
                  <a:schemeClr val="accent1"/>
                </a:solidFill>
              </a:rPr>
              <a:t>1. Define o sigilo das propostas  e acesso às informações restrito às comissões;</a:t>
            </a:r>
          </a:p>
          <a:p>
            <a:pPr marL="0" indent="0" algn="just">
              <a:buNone/>
            </a:pPr>
            <a:endParaRPr lang="pt-BR" sz="3200" dirty="0">
              <a:solidFill>
                <a:schemeClr val="accent1"/>
              </a:solidFill>
            </a:endParaRPr>
          </a:p>
          <a:p>
            <a:pPr marL="0" indent="0" algn="just">
              <a:buNone/>
            </a:pPr>
            <a:r>
              <a:rPr lang="pt-BR" sz="3200" dirty="0">
                <a:solidFill>
                  <a:schemeClr val="accent1"/>
                </a:solidFill>
              </a:rPr>
              <a:t>2. Designaça6o das comissões pelo SE da CGU;</a:t>
            </a:r>
          </a:p>
          <a:p>
            <a:pPr marL="0" indent="0" algn="just">
              <a:buNone/>
            </a:pPr>
            <a:endParaRPr lang="pt-BR" sz="3200" dirty="0">
              <a:solidFill>
                <a:schemeClr val="accent1"/>
              </a:solidFill>
            </a:endParaRPr>
          </a:p>
          <a:p>
            <a:pPr marL="0" indent="0" algn="just">
              <a:buNone/>
            </a:pPr>
            <a:r>
              <a:rPr lang="pt-BR" sz="3200" dirty="0">
                <a:solidFill>
                  <a:schemeClr val="accent1"/>
                </a:solidFill>
              </a:rPr>
              <a:t>3. Competências das comissões;</a:t>
            </a:r>
          </a:p>
          <a:p>
            <a:pPr marL="0" indent="0" algn="just">
              <a:buNone/>
            </a:pPr>
            <a:endParaRPr lang="pt-BR" sz="3200" dirty="0">
              <a:solidFill>
                <a:schemeClr val="accent1"/>
              </a:solidFill>
            </a:endParaRPr>
          </a:p>
          <a:p>
            <a:pPr marL="0" indent="0" algn="just">
              <a:buNone/>
            </a:pPr>
            <a:r>
              <a:rPr lang="pt-BR" sz="3200" dirty="0">
                <a:solidFill>
                  <a:schemeClr val="accent1"/>
                </a:solidFill>
              </a:rPr>
              <a:t>4. Características do Relatório Final e do rito após sua finalização;</a:t>
            </a:r>
          </a:p>
        </p:txBody>
      </p:sp>
    </p:spTree>
    <p:extLst>
      <p:ext uri="{BB962C8B-B14F-4D97-AF65-F5344CB8AC3E}">
        <p14:creationId xmlns:p14="http://schemas.microsoft.com/office/powerpoint/2010/main" val="3124548150"/>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A606F059-44BE-4F84-B49D-8BE83FEEE5DA}"/>
              </a:ext>
            </a:extLst>
          </p:cNvPr>
          <p:cNvSpPr>
            <a:spLocks noGrp="1"/>
          </p:cNvSpPr>
          <p:nvPr>
            <p:ph idx="1"/>
          </p:nvPr>
        </p:nvSpPr>
        <p:spPr>
          <a:xfrm>
            <a:off x="361507" y="414670"/>
            <a:ext cx="11493795" cy="6134986"/>
          </a:xfrm>
        </p:spPr>
        <p:txBody>
          <a:bodyPr>
            <a:normAutofit/>
          </a:bodyPr>
          <a:lstStyle/>
          <a:p>
            <a:pPr marL="0" indent="0" algn="ctr">
              <a:buNone/>
            </a:pPr>
            <a:r>
              <a:rPr lang="pt-BR" sz="3200" dirty="0">
                <a:solidFill>
                  <a:schemeClr val="accent1"/>
                </a:solidFill>
              </a:rPr>
              <a:t>CARACTERÍSTICAS</a:t>
            </a:r>
          </a:p>
          <a:p>
            <a:pPr marL="0" indent="0" algn="ctr">
              <a:buNone/>
            </a:pPr>
            <a:endParaRPr lang="pt-BR" sz="3200" dirty="0">
              <a:solidFill>
                <a:schemeClr val="accent1"/>
              </a:solidFill>
            </a:endParaRPr>
          </a:p>
          <a:p>
            <a:pPr marL="0" indent="0" algn="just">
              <a:buNone/>
            </a:pPr>
            <a:r>
              <a:rPr lang="pt-BR" sz="3200" dirty="0">
                <a:solidFill>
                  <a:schemeClr val="accent1"/>
                </a:solidFill>
              </a:rPr>
              <a:t>5. Devolução dos documentos em caso de não fechamento do acordo;</a:t>
            </a:r>
          </a:p>
          <a:p>
            <a:pPr marL="0" indent="0" algn="just">
              <a:buNone/>
            </a:pPr>
            <a:endParaRPr lang="pt-BR" sz="3200" dirty="0">
              <a:solidFill>
                <a:schemeClr val="accent1"/>
              </a:solidFill>
            </a:endParaRPr>
          </a:p>
          <a:p>
            <a:pPr marL="0" indent="0" algn="just">
              <a:buNone/>
            </a:pPr>
            <a:r>
              <a:rPr lang="pt-BR" sz="3200" dirty="0">
                <a:solidFill>
                  <a:schemeClr val="accent1"/>
                </a:solidFill>
              </a:rPr>
              <a:t>6. Assinatura do Ministro da CGU e da AGU;;</a:t>
            </a:r>
          </a:p>
        </p:txBody>
      </p:sp>
    </p:spTree>
    <p:extLst>
      <p:ext uri="{BB962C8B-B14F-4D97-AF65-F5344CB8AC3E}">
        <p14:creationId xmlns:p14="http://schemas.microsoft.com/office/powerpoint/2010/main" val="161100192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A606F059-44BE-4F84-B49D-8BE83FEEE5DA}"/>
              </a:ext>
            </a:extLst>
          </p:cNvPr>
          <p:cNvSpPr>
            <a:spLocks noGrp="1"/>
          </p:cNvSpPr>
          <p:nvPr>
            <p:ph idx="1"/>
          </p:nvPr>
        </p:nvSpPr>
        <p:spPr>
          <a:xfrm>
            <a:off x="280483" y="1780481"/>
            <a:ext cx="11493795" cy="4041583"/>
          </a:xfrm>
        </p:spPr>
        <p:txBody>
          <a:bodyPr>
            <a:normAutofit/>
          </a:bodyPr>
          <a:lstStyle/>
          <a:p>
            <a:pPr marL="0" indent="0" algn="ctr">
              <a:buNone/>
            </a:pPr>
            <a:r>
              <a:rPr lang="pt-BR" sz="23900" dirty="0">
                <a:solidFill>
                  <a:schemeClr val="accent1"/>
                </a:solidFill>
              </a:rPr>
              <a:t>FIM</a:t>
            </a:r>
          </a:p>
        </p:txBody>
      </p:sp>
    </p:spTree>
    <p:extLst>
      <p:ext uri="{BB962C8B-B14F-4D97-AF65-F5344CB8AC3E}">
        <p14:creationId xmlns:p14="http://schemas.microsoft.com/office/powerpoint/2010/main" val="879354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Box 1"/>
          <p:cNvSpPr txBox="1">
            <a:spLocks noChangeArrowheads="1"/>
          </p:cNvSpPr>
          <p:nvPr/>
        </p:nvSpPr>
        <p:spPr bwMode="auto">
          <a:xfrm>
            <a:off x="1481756" y="1499198"/>
            <a:ext cx="167554" cy="335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935" tIns="41468" rIns="82935" bIns="41468">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hangingPunct="1"/>
            <a:endParaRPr lang="en-US" altLang="pt-BR" sz="1633">
              <a:solidFill>
                <a:schemeClr val="tx1"/>
              </a:solidFill>
              <a:ea typeface="ＭＳ Ｐゴシック" panose="020B0600070205080204" pitchFamily="34" charset="-128"/>
            </a:endParaRPr>
          </a:p>
        </p:txBody>
      </p:sp>
      <p:sp>
        <p:nvSpPr>
          <p:cNvPr id="5" name="CaixaDeTexto 4">
            <a:extLst>
              <a:ext uri="{FF2B5EF4-FFF2-40B4-BE49-F238E27FC236}">
                <a16:creationId xmlns:a16="http://schemas.microsoft.com/office/drawing/2014/main" id="{CD183DCA-55F7-2243-A6E0-33045C611A1B}"/>
              </a:ext>
            </a:extLst>
          </p:cNvPr>
          <p:cNvSpPr txBox="1"/>
          <p:nvPr/>
        </p:nvSpPr>
        <p:spPr>
          <a:xfrm>
            <a:off x="113022" y="29998"/>
            <a:ext cx="12070981" cy="6740307"/>
          </a:xfrm>
          <a:prstGeom prst="rect">
            <a:avLst/>
          </a:prstGeom>
          <a:noFill/>
        </p:spPr>
        <p:txBody>
          <a:bodyPr wrap="square" rtlCol="0">
            <a:spAutoFit/>
          </a:bodyPr>
          <a:lstStyle/>
          <a:p>
            <a:pPr algn="just"/>
            <a:r>
              <a:rPr lang="pt-BR" sz="2400" b="1" dirty="0">
                <a:solidFill>
                  <a:schemeClr val="accent1"/>
                </a:solidFill>
              </a:rPr>
              <a:t>Artigo VIII</a:t>
            </a:r>
          </a:p>
          <a:p>
            <a:pPr algn="just"/>
            <a:endParaRPr lang="pt-BR" sz="2400" b="1" dirty="0">
              <a:solidFill>
                <a:schemeClr val="accent1"/>
              </a:solidFill>
            </a:endParaRPr>
          </a:p>
          <a:p>
            <a:pPr algn="just"/>
            <a:r>
              <a:rPr lang="pt-BR" sz="2400" b="1" dirty="0">
                <a:solidFill>
                  <a:schemeClr val="accent1"/>
                </a:solidFill>
              </a:rPr>
              <a:t>Suborno transnacional</a:t>
            </a:r>
            <a:endParaRPr lang="pt-BR" sz="2400" dirty="0">
              <a:solidFill>
                <a:schemeClr val="accent1"/>
              </a:solidFill>
            </a:endParaRPr>
          </a:p>
          <a:p>
            <a:pPr algn="just"/>
            <a:endParaRPr lang="pt-BR" sz="2400" dirty="0">
              <a:solidFill>
                <a:schemeClr val="accent1"/>
              </a:solidFill>
            </a:endParaRPr>
          </a:p>
          <a:p>
            <a:pPr algn="just"/>
            <a:r>
              <a:rPr lang="pt-BR" sz="2400" dirty="0">
                <a:solidFill>
                  <a:schemeClr val="accent1"/>
                </a:solidFill>
              </a:rPr>
              <a:t>Sem prejuízo de sua Constituição e dos princípios fundamentais de seu ordenamento jurídico, cada Estado Parte </a:t>
            </a:r>
            <a:r>
              <a:rPr lang="pt-BR" sz="2400" b="1" u="sng" dirty="0">
                <a:solidFill>
                  <a:schemeClr val="accent1"/>
                </a:solidFill>
              </a:rPr>
              <a:t>proibirá e punirá</a:t>
            </a:r>
            <a:r>
              <a:rPr lang="pt-BR" sz="2400" u="sng" dirty="0">
                <a:solidFill>
                  <a:schemeClr val="accent1"/>
                </a:solidFill>
              </a:rPr>
              <a:t> </a:t>
            </a:r>
            <a:r>
              <a:rPr lang="pt-BR" sz="2400" b="1" u="sng" dirty="0">
                <a:solidFill>
                  <a:schemeClr val="accent1"/>
                </a:solidFill>
              </a:rPr>
              <a:t>o oferecimento ou outorga, por parte de seus cidadãos, pessoas que tenham residência habitual em seu território e empresas domiciliadas no mesmo</a:t>
            </a:r>
            <a:r>
              <a:rPr lang="pt-BR" sz="2400" dirty="0">
                <a:solidFill>
                  <a:schemeClr val="accent1"/>
                </a:solidFill>
              </a:rPr>
              <a:t>, a um funcionário público de outro Estado, direta ou indiretamente, de qualquer objeto de valor pecuniário ou outros benefícios, como dádivas, favores, promessas ou vantagens em troca da realização ou omissão, por esse funcionário, de qualquer ato no exercício de suas funções públicas relacionado com uma transação de natureza econômica ou comercial.</a:t>
            </a:r>
          </a:p>
          <a:p>
            <a:pPr algn="just"/>
            <a:endParaRPr lang="pt-BR" sz="2400" dirty="0">
              <a:solidFill>
                <a:schemeClr val="accent1"/>
              </a:solidFill>
            </a:endParaRPr>
          </a:p>
          <a:p>
            <a:pPr algn="just"/>
            <a:r>
              <a:rPr lang="pt-BR" sz="2400" dirty="0">
                <a:solidFill>
                  <a:schemeClr val="accent1"/>
                </a:solidFill>
              </a:rPr>
              <a:t>Entre os Estados Partes que tenham tipificado o </a:t>
            </a:r>
            <a:r>
              <a:rPr lang="pt-BR" sz="2400" b="1" u="sng" dirty="0">
                <a:solidFill>
                  <a:schemeClr val="accent1"/>
                </a:solidFill>
              </a:rPr>
              <a:t>delito de suborno transnacional</a:t>
            </a:r>
            <a:r>
              <a:rPr lang="pt-BR" sz="2400" dirty="0">
                <a:solidFill>
                  <a:schemeClr val="accent1"/>
                </a:solidFill>
              </a:rPr>
              <a:t>, este será considerado um ato de corrupção para os propósitos desta Convenção.</a:t>
            </a:r>
          </a:p>
          <a:p>
            <a:pPr algn="just"/>
            <a:endParaRPr lang="pt-BR" sz="2400" dirty="0">
              <a:solidFill>
                <a:schemeClr val="accent1"/>
              </a:solidFill>
            </a:endParaRPr>
          </a:p>
          <a:p>
            <a:pPr algn="just"/>
            <a:r>
              <a:rPr lang="pt-BR" sz="2400" dirty="0">
                <a:solidFill>
                  <a:schemeClr val="accent1"/>
                </a:solidFill>
              </a:rPr>
              <a:t>O Estado Parte que </a:t>
            </a:r>
            <a:r>
              <a:rPr lang="pt-BR" sz="2400" b="1" u="sng" dirty="0">
                <a:solidFill>
                  <a:schemeClr val="accent1"/>
                </a:solidFill>
              </a:rPr>
              <a:t>não tenha tipificado o suborno transnacional prestará a assistência e cooperação previstas nesta Convenção relativamente a este delito, na medida em que o permitirem as suas leis</a:t>
            </a:r>
            <a:r>
              <a:rPr lang="pt-BR" sz="2400" dirty="0">
                <a:solidFill>
                  <a:schemeClr val="accent1"/>
                </a:solidFill>
              </a:rPr>
              <a:t>.</a:t>
            </a:r>
          </a:p>
        </p:txBody>
      </p:sp>
      <p:pic>
        <p:nvPicPr>
          <p:cNvPr id="6" name="Imagem 4">
            <a:extLst>
              <a:ext uri="{FF2B5EF4-FFF2-40B4-BE49-F238E27FC236}">
                <a16:creationId xmlns:a16="http://schemas.microsoft.com/office/drawing/2014/main" id="{34734399-BF41-3A43-A002-CF3CC6BF000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500190" y="-1"/>
            <a:ext cx="1673540" cy="1445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578550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Box 1"/>
          <p:cNvSpPr txBox="1">
            <a:spLocks noChangeArrowheads="1"/>
          </p:cNvSpPr>
          <p:nvPr/>
        </p:nvSpPr>
        <p:spPr bwMode="auto">
          <a:xfrm>
            <a:off x="1481756" y="1499198"/>
            <a:ext cx="167554" cy="335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935" tIns="41468" rIns="82935" bIns="41468">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hangingPunct="1"/>
            <a:endParaRPr lang="en-US" altLang="pt-BR" sz="1633">
              <a:solidFill>
                <a:schemeClr val="tx1"/>
              </a:solidFill>
              <a:ea typeface="ＭＳ Ｐゴシック" panose="020B0600070205080204" pitchFamily="34" charset="-128"/>
            </a:endParaRPr>
          </a:p>
        </p:txBody>
      </p:sp>
      <p:sp>
        <p:nvSpPr>
          <p:cNvPr id="5" name="CaixaDeTexto 4">
            <a:extLst>
              <a:ext uri="{FF2B5EF4-FFF2-40B4-BE49-F238E27FC236}">
                <a16:creationId xmlns:a16="http://schemas.microsoft.com/office/drawing/2014/main" id="{CD183DCA-55F7-2243-A6E0-33045C611A1B}"/>
              </a:ext>
            </a:extLst>
          </p:cNvPr>
          <p:cNvSpPr txBox="1"/>
          <p:nvPr/>
        </p:nvSpPr>
        <p:spPr>
          <a:xfrm>
            <a:off x="102748" y="19724"/>
            <a:ext cx="12070981" cy="6740307"/>
          </a:xfrm>
          <a:prstGeom prst="rect">
            <a:avLst/>
          </a:prstGeom>
          <a:noFill/>
        </p:spPr>
        <p:txBody>
          <a:bodyPr wrap="square" rtlCol="0">
            <a:spAutoFit/>
          </a:bodyPr>
          <a:lstStyle/>
          <a:p>
            <a:pPr algn="just"/>
            <a:r>
              <a:rPr lang="pt-BR" sz="2400" b="1" dirty="0">
                <a:solidFill>
                  <a:schemeClr val="accent1"/>
                </a:solidFill>
              </a:rPr>
              <a:t>Artigo VIII</a:t>
            </a:r>
          </a:p>
          <a:p>
            <a:pPr algn="just"/>
            <a:endParaRPr lang="pt-BR" sz="2400" b="1" dirty="0">
              <a:solidFill>
                <a:schemeClr val="accent1"/>
              </a:solidFill>
            </a:endParaRPr>
          </a:p>
          <a:p>
            <a:pPr algn="just"/>
            <a:r>
              <a:rPr lang="pt-BR" sz="2400" b="1" dirty="0">
                <a:solidFill>
                  <a:schemeClr val="accent1"/>
                </a:solidFill>
              </a:rPr>
              <a:t>Suborno transnacional</a:t>
            </a:r>
            <a:endParaRPr lang="pt-BR" sz="2400" dirty="0">
              <a:solidFill>
                <a:schemeClr val="accent1"/>
              </a:solidFill>
            </a:endParaRPr>
          </a:p>
          <a:p>
            <a:pPr algn="just"/>
            <a:endParaRPr lang="pt-BR" sz="2400" dirty="0">
              <a:solidFill>
                <a:schemeClr val="accent1"/>
              </a:solidFill>
            </a:endParaRPr>
          </a:p>
          <a:p>
            <a:pPr algn="just"/>
            <a:r>
              <a:rPr lang="pt-BR" sz="2400" dirty="0">
                <a:solidFill>
                  <a:schemeClr val="accent1"/>
                </a:solidFill>
              </a:rPr>
              <a:t>Sem prejuízo de sua Constituição e dos princípios fundamentais de seu ordenamento jurídico, cada Estado Parte </a:t>
            </a:r>
            <a:r>
              <a:rPr lang="pt-BR" sz="2400" b="1" dirty="0">
                <a:solidFill>
                  <a:schemeClr val="accent1"/>
                </a:solidFill>
              </a:rPr>
              <a:t>proibirá e punirá</a:t>
            </a:r>
            <a:r>
              <a:rPr lang="pt-BR" sz="2400" dirty="0">
                <a:solidFill>
                  <a:schemeClr val="accent1"/>
                </a:solidFill>
              </a:rPr>
              <a:t> </a:t>
            </a:r>
            <a:r>
              <a:rPr lang="pt-BR" sz="2400" b="1" dirty="0">
                <a:solidFill>
                  <a:schemeClr val="accent1"/>
                </a:solidFill>
              </a:rPr>
              <a:t>o oferecimento ou outorga, por parte de seus cidadãos, pessoas que tenham residência habitual em seu território e </a:t>
            </a:r>
            <a:r>
              <a:rPr lang="pt-BR" sz="2400" b="1" u="sng" dirty="0">
                <a:solidFill>
                  <a:schemeClr val="accent1"/>
                </a:solidFill>
              </a:rPr>
              <a:t>empresas domiciliadas no mesmo</a:t>
            </a:r>
            <a:r>
              <a:rPr lang="pt-BR" sz="2400" dirty="0">
                <a:solidFill>
                  <a:schemeClr val="accent1"/>
                </a:solidFill>
              </a:rPr>
              <a:t>, a um funcionário público de outro Estado, direta ou indiretamente, de qualquer objeto de valor pecuniário ou outros benefícios, como dádivas, favores, promessas ou vantagens em troca da realização ou omissão, por esse funcionário, de qualquer ato no exercício de suas funções públicas relacionado com uma transação de natureza econômica ou comercial.</a:t>
            </a:r>
          </a:p>
          <a:p>
            <a:pPr algn="just"/>
            <a:endParaRPr lang="pt-BR" sz="2400" dirty="0">
              <a:solidFill>
                <a:schemeClr val="accent1"/>
              </a:solidFill>
            </a:endParaRPr>
          </a:p>
          <a:p>
            <a:pPr algn="just"/>
            <a:r>
              <a:rPr lang="pt-BR" sz="2400" dirty="0">
                <a:solidFill>
                  <a:schemeClr val="accent1"/>
                </a:solidFill>
              </a:rPr>
              <a:t>Entre os Estados Partes que tenham tipificado o delito de suborno transnacional, este será considerado um ato de corrupção para os propósitos desta Convenção.</a:t>
            </a:r>
          </a:p>
          <a:p>
            <a:pPr algn="just"/>
            <a:endParaRPr lang="pt-BR" sz="2400" dirty="0">
              <a:solidFill>
                <a:schemeClr val="accent1"/>
              </a:solidFill>
            </a:endParaRPr>
          </a:p>
          <a:p>
            <a:pPr algn="just"/>
            <a:r>
              <a:rPr lang="pt-BR" sz="2400" dirty="0">
                <a:solidFill>
                  <a:schemeClr val="accent1"/>
                </a:solidFill>
              </a:rPr>
              <a:t>O Estado Parte que não tenha tipificado o suborno transnacional prestará a assistência e cooperação previstas nesta Convenção relativamente a este delito, na medida em que o permitirem as suas leis.</a:t>
            </a:r>
          </a:p>
        </p:txBody>
      </p:sp>
      <p:pic>
        <p:nvPicPr>
          <p:cNvPr id="6" name="Imagem 4">
            <a:extLst>
              <a:ext uri="{FF2B5EF4-FFF2-40B4-BE49-F238E27FC236}">
                <a16:creationId xmlns:a16="http://schemas.microsoft.com/office/drawing/2014/main" id="{34734399-BF41-3A43-A002-CF3CC6BF000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500190" y="-1"/>
            <a:ext cx="1673540" cy="1445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562505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Box 1"/>
          <p:cNvSpPr txBox="1">
            <a:spLocks noChangeArrowheads="1"/>
          </p:cNvSpPr>
          <p:nvPr/>
        </p:nvSpPr>
        <p:spPr bwMode="auto">
          <a:xfrm>
            <a:off x="1481756" y="1499198"/>
            <a:ext cx="167554" cy="335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935" tIns="41468" rIns="82935" bIns="41468">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hangingPunct="1"/>
            <a:endParaRPr lang="en-US" altLang="pt-BR" sz="1633">
              <a:solidFill>
                <a:schemeClr val="tx1"/>
              </a:solidFill>
              <a:ea typeface="ＭＳ Ｐゴシック" panose="020B0600070205080204" pitchFamily="34" charset="-128"/>
            </a:endParaRPr>
          </a:p>
        </p:txBody>
      </p:sp>
      <p:sp>
        <p:nvSpPr>
          <p:cNvPr id="5" name="CaixaDeTexto 4">
            <a:extLst>
              <a:ext uri="{FF2B5EF4-FFF2-40B4-BE49-F238E27FC236}">
                <a16:creationId xmlns:a16="http://schemas.microsoft.com/office/drawing/2014/main" id="{CD183DCA-55F7-2243-A6E0-33045C611A1B}"/>
              </a:ext>
            </a:extLst>
          </p:cNvPr>
          <p:cNvSpPr txBox="1"/>
          <p:nvPr/>
        </p:nvSpPr>
        <p:spPr>
          <a:xfrm>
            <a:off x="102749" y="91644"/>
            <a:ext cx="11794726" cy="7109639"/>
          </a:xfrm>
          <a:prstGeom prst="rect">
            <a:avLst/>
          </a:prstGeom>
          <a:noFill/>
        </p:spPr>
        <p:txBody>
          <a:bodyPr wrap="square" rtlCol="0">
            <a:spAutoFit/>
          </a:bodyPr>
          <a:lstStyle/>
          <a:p>
            <a:pPr algn="just"/>
            <a:r>
              <a:rPr lang="pt-BR" sz="2400" dirty="0">
                <a:solidFill>
                  <a:schemeClr val="accent1"/>
                </a:solidFill>
              </a:rPr>
              <a:t>Artigo 12</a:t>
            </a:r>
          </a:p>
          <a:p>
            <a:pPr algn="just"/>
            <a:endParaRPr lang="pt-BR" sz="2400" dirty="0">
              <a:solidFill>
                <a:schemeClr val="accent1"/>
              </a:solidFill>
            </a:endParaRPr>
          </a:p>
          <a:p>
            <a:pPr algn="just"/>
            <a:r>
              <a:rPr lang="pt-BR" sz="2400" dirty="0">
                <a:solidFill>
                  <a:schemeClr val="accent1"/>
                </a:solidFill>
              </a:rPr>
              <a:t>Setor Privado</a:t>
            </a:r>
          </a:p>
          <a:p>
            <a:pPr algn="just"/>
            <a:endParaRPr lang="pt-BR" sz="2400" dirty="0">
              <a:solidFill>
                <a:schemeClr val="accent1"/>
              </a:solidFill>
            </a:endParaRPr>
          </a:p>
          <a:p>
            <a:pPr algn="just"/>
            <a:r>
              <a:rPr lang="pt-BR" sz="2400" dirty="0">
                <a:solidFill>
                  <a:schemeClr val="accent1"/>
                </a:solidFill>
              </a:rPr>
              <a:t>        1. Cada Estado Parte, em conformidade com os princípios fundamentais de sua legislação interna, adotará medidas para prevenir a corrupção e melhorar as normas contábeis e de auditoria no setor privado, assim como, quando proceder, prever </a:t>
            </a:r>
            <a:r>
              <a:rPr lang="pt-BR" sz="2400" b="1" dirty="0">
                <a:solidFill>
                  <a:schemeClr val="accent1"/>
                </a:solidFill>
              </a:rPr>
              <a:t>sanções civis, administrativas ou penais eficazes</a:t>
            </a:r>
            <a:r>
              <a:rPr lang="pt-BR" sz="2400" dirty="0">
                <a:solidFill>
                  <a:schemeClr val="accent1"/>
                </a:solidFill>
              </a:rPr>
              <a:t>, proporcionadas e dissuasivas em caso de não cumprimento dessas medidas.</a:t>
            </a:r>
          </a:p>
          <a:p>
            <a:pPr algn="just"/>
            <a:r>
              <a:rPr lang="pt-BR" sz="2400" dirty="0">
                <a:solidFill>
                  <a:schemeClr val="accent1"/>
                </a:solidFill>
              </a:rPr>
              <a:t>        </a:t>
            </a:r>
          </a:p>
          <a:p>
            <a:pPr algn="just"/>
            <a:r>
              <a:rPr lang="pt-BR" sz="2400" dirty="0">
                <a:solidFill>
                  <a:schemeClr val="accent1"/>
                </a:solidFill>
              </a:rPr>
              <a:t>	2. As medidas que se adotem para alcançar esses fins poderão consistir, entre outras coisas, em:</a:t>
            </a:r>
          </a:p>
          <a:p>
            <a:pPr algn="just"/>
            <a:r>
              <a:rPr lang="pt-BR" sz="2400" dirty="0">
                <a:solidFill>
                  <a:schemeClr val="accent1"/>
                </a:solidFill>
              </a:rPr>
              <a:t>         </a:t>
            </a:r>
          </a:p>
          <a:p>
            <a:pPr algn="just"/>
            <a:r>
              <a:rPr lang="pt-BR" sz="2400" dirty="0">
                <a:solidFill>
                  <a:schemeClr val="accent1"/>
                </a:solidFill>
              </a:rPr>
              <a:t>	</a:t>
            </a:r>
            <a:r>
              <a:rPr lang="pt-BR" sz="2400" dirty="0" err="1">
                <a:solidFill>
                  <a:schemeClr val="accent1"/>
                </a:solidFill>
              </a:rPr>
              <a:t>b</a:t>
            </a:r>
            <a:r>
              <a:rPr lang="pt-BR" sz="2400" dirty="0">
                <a:solidFill>
                  <a:schemeClr val="accent1"/>
                </a:solidFill>
              </a:rPr>
              <a:t>) Promover a formulação de normas e procedimentos com o objetivo de </a:t>
            </a:r>
            <a:r>
              <a:rPr lang="pt-BR" sz="2400" b="1" u="sng" dirty="0">
                <a:solidFill>
                  <a:schemeClr val="accent1"/>
                </a:solidFill>
              </a:rPr>
              <a:t>salvaguardar a integridade das entidades privadas pertinentes, incluídos códigos de conduta para o correto, honroso e devido exercício das atividades comerciais e de todas as profissões pertinentes e para a prevenção de conflitos de interesses, assim como para a promoção do uso de boas práticas comerciais entre as empresas e as relações contratuais das empresas com o Estado</a:t>
            </a:r>
            <a:r>
              <a:rPr lang="pt-BR" sz="2400" dirty="0">
                <a:solidFill>
                  <a:schemeClr val="accent1"/>
                </a:solidFill>
              </a:rPr>
              <a:t>;</a:t>
            </a:r>
          </a:p>
        </p:txBody>
      </p:sp>
      <p:pic>
        <p:nvPicPr>
          <p:cNvPr id="6" name="Imagem 7">
            <a:extLst>
              <a:ext uri="{FF2B5EF4-FFF2-40B4-BE49-F238E27FC236}">
                <a16:creationId xmlns:a16="http://schemas.microsoft.com/office/drawing/2014/main" id="{D873A299-0724-C749-AC29-3AC77610EC6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89915" y="50546"/>
            <a:ext cx="1640441" cy="1218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981964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Box 1"/>
          <p:cNvSpPr txBox="1">
            <a:spLocks noChangeArrowheads="1"/>
          </p:cNvSpPr>
          <p:nvPr/>
        </p:nvSpPr>
        <p:spPr bwMode="auto">
          <a:xfrm>
            <a:off x="1481756" y="1499198"/>
            <a:ext cx="167554" cy="335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935" tIns="41468" rIns="82935" bIns="41468">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hangingPunct="1"/>
            <a:endParaRPr lang="en-US" altLang="pt-BR" sz="1633">
              <a:solidFill>
                <a:schemeClr val="tx1"/>
              </a:solidFill>
              <a:ea typeface="ＭＳ Ｐゴシック" panose="020B0600070205080204" pitchFamily="34" charset="-128"/>
            </a:endParaRPr>
          </a:p>
        </p:txBody>
      </p:sp>
      <p:sp>
        <p:nvSpPr>
          <p:cNvPr id="5" name="CaixaDeTexto 4">
            <a:extLst>
              <a:ext uri="{FF2B5EF4-FFF2-40B4-BE49-F238E27FC236}">
                <a16:creationId xmlns:a16="http://schemas.microsoft.com/office/drawing/2014/main" id="{CD183DCA-55F7-2243-A6E0-33045C611A1B}"/>
              </a:ext>
            </a:extLst>
          </p:cNvPr>
          <p:cNvSpPr txBox="1"/>
          <p:nvPr/>
        </p:nvSpPr>
        <p:spPr>
          <a:xfrm>
            <a:off x="102749" y="122464"/>
            <a:ext cx="11794726" cy="7109639"/>
          </a:xfrm>
          <a:prstGeom prst="rect">
            <a:avLst/>
          </a:prstGeom>
          <a:noFill/>
        </p:spPr>
        <p:txBody>
          <a:bodyPr wrap="square" rtlCol="0">
            <a:spAutoFit/>
          </a:bodyPr>
          <a:lstStyle/>
          <a:p>
            <a:pPr algn="just"/>
            <a:endParaRPr lang="pt-BR" sz="2400" dirty="0">
              <a:solidFill>
                <a:schemeClr val="accent1"/>
              </a:solidFill>
            </a:endParaRPr>
          </a:p>
          <a:p>
            <a:r>
              <a:rPr lang="pt-BR" sz="2400" dirty="0">
                <a:solidFill>
                  <a:schemeClr val="accent1"/>
                </a:solidFill>
              </a:rPr>
              <a:t>Artigo 26</a:t>
            </a:r>
          </a:p>
          <a:p>
            <a:endParaRPr lang="pt-BR" sz="2400" dirty="0">
              <a:solidFill>
                <a:schemeClr val="accent1"/>
              </a:solidFill>
            </a:endParaRPr>
          </a:p>
          <a:p>
            <a:r>
              <a:rPr lang="pt-BR" sz="2400" dirty="0">
                <a:solidFill>
                  <a:schemeClr val="accent1"/>
                </a:solidFill>
              </a:rPr>
              <a:t>Responsabilidade das pessoas jurídicas</a:t>
            </a:r>
          </a:p>
          <a:p>
            <a:endParaRPr lang="pt-BR" sz="2400" dirty="0">
              <a:solidFill>
                <a:schemeClr val="accent1"/>
              </a:solidFill>
            </a:endParaRPr>
          </a:p>
          <a:p>
            <a:r>
              <a:rPr lang="pt-BR" sz="2400" dirty="0">
                <a:solidFill>
                  <a:schemeClr val="accent1"/>
                </a:solidFill>
              </a:rPr>
              <a:t>        1. Cada Estado Parte </a:t>
            </a:r>
            <a:r>
              <a:rPr lang="pt-BR" sz="2400" b="1" u="sng" dirty="0">
                <a:solidFill>
                  <a:schemeClr val="accent1"/>
                </a:solidFill>
              </a:rPr>
              <a:t>adotará as medidas que sejam necessárias, em consonância com seus princípios jurídicos, a fim de estabelecer a responsabilidade de pessoas jurídicas por sua participação nos delitos qualificados de acordo com a presente Convenção</a:t>
            </a:r>
            <a:r>
              <a:rPr lang="pt-BR" sz="2400" dirty="0">
                <a:solidFill>
                  <a:schemeClr val="accent1"/>
                </a:solidFill>
              </a:rPr>
              <a:t>.</a:t>
            </a:r>
          </a:p>
          <a:p>
            <a:endParaRPr lang="pt-BR" sz="2400" dirty="0">
              <a:solidFill>
                <a:schemeClr val="accent1"/>
              </a:solidFill>
            </a:endParaRPr>
          </a:p>
          <a:p>
            <a:r>
              <a:rPr lang="pt-BR" sz="2400" dirty="0">
                <a:solidFill>
                  <a:schemeClr val="accent1"/>
                </a:solidFill>
              </a:rPr>
              <a:t>        2. Sujeito aos princípios jurídicos do Estado Parte, a responsabilidade das pessoas jurídicas poderá ser de índole </a:t>
            </a:r>
            <a:r>
              <a:rPr lang="pt-BR" sz="2400" u="sng" dirty="0">
                <a:solidFill>
                  <a:schemeClr val="accent1"/>
                </a:solidFill>
              </a:rPr>
              <a:t>penal, civil ou administrativa</a:t>
            </a:r>
            <a:r>
              <a:rPr lang="pt-BR" sz="2400" dirty="0">
                <a:solidFill>
                  <a:schemeClr val="accent1"/>
                </a:solidFill>
              </a:rPr>
              <a:t>.</a:t>
            </a:r>
          </a:p>
          <a:p>
            <a:endParaRPr lang="pt-BR" sz="2400" dirty="0">
              <a:solidFill>
                <a:schemeClr val="accent1"/>
              </a:solidFill>
            </a:endParaRPr>
          </a:p>
          <a:p>
            <a:r>
              <a:rPr lang="pt-BR" sz="2400" dirty="0">
                <a:solidFill>
                  <a:schemeClr val="accent1"/>
                </a:solidFill>
              </a:rPr>
              <a:t>        3. Tal responsabilidade existirá </a:t>
            </a:r>
            <a:r>
              <a:rPr lang="pt-BR" sz="2400" b="1" u="sng" dirty="0">
                <a:solidFill>
                  <a:schemeClr val="accent1"/>
                </a:solidFill>
              </a:rPr>
              <a:t>sem prejuízo à responsabilidade penal que incumba às pessoas físicas</a:t>
            </a:r>
            <a:r>
              <a:rPr lang="pt-BR" sz="2400" dirty="0">
                <a:solidFill>
                  <a:schemeClr val="accent1"/>
                </a:solidFill>
              </a:rPr>
              <a:t> que tenham cometido os delitos.</a:t>
            </a:r>
          </a:p>
          <a:p>
            <a:endParaRPr lang="pt-BR" sz="2400" dirty="0">
              <a:solidFill>
                <a:schemeClr val="accent1"/>
              </a:solidFill>
            </a:endParaRPr>
          </a:p>
          <a:p>
            <a:r>
              <a:rPr lang="pt-BR" sz="2400" dirty="0">
                <a:solidFill>
                  <a:schemeClr val="accent1"/>
                </a:solidFill>
              </a:rPr>
              <a:t>        4. Cada Estado Parte velará em particular para que se imponham </a:t>
            </a:r>
            <a:r>
              <a:rPr lang="pt-BR" sz="2400" b="1" u="sng" dirty="0">
                <a:solidFill>
                  <a:schemeClr val="accent1"/>
                </a:solidFill>
              </a:rPr>
              <a:t>sanções penais ou não-penais eficazes, proporcionadas e dissuasivas, incluídas sanções monetárias</a:t>
            </a:r>
            <a:r>
              <a:rPr lang="pt-BR" sz="2400" dirty="0">
                <a:solidFill>
                  <a:schemeClr val="accent1"/>
                </a:solidFill>
              </a:rPr>
              <a:t>, às pessoas jurídicas consideradas responsáveis de acordo com o presente Artigo.</a:t>
            </a:r>
          </a:p>
          <a:p>
            <a:pPr algn="just"/>
            <a:endParaRPr lang="pt-BR" sz="2400" dirty="0">
              <a:solidFill>
                <a:schemeClr val="accent1"/>
              </a:solidFill>
            </a:endParaRPr>
          </a:p>
        </p:txBody>
      </p:sp>
      <p:pic>
        <p:nvPicPr>
          <p:cNvPr id="6" name="Imagem 7">
            <a:extLst>
              <a:ext uri="{FF2B5EF4-FFF2-40B4-BE49-F238E27FC236}">
                <a16:creationId xmlns:a16="http://schemas.microsoft.com/office/drawing/2014/main" id="{D873A299-0724-C749-AC29-3AC77610EC6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541285" y="50546"/>
            <a:ext cx="1589071" cy="1180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655055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2615140" y="111464"/>
            <a:ext cx="6924247" cy="3974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lIns="82935" tIns="41468" rIns="82935" bIns="41468" anchor="ct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407487">
              <a:defRPr/>
            </a:pPr>
            <a:r>
              <a:rPr lang="en-GB" altLang="pt-BR" sz="2903" b="1" dirty="0">
                <a:solidFill>
                  <a:srgbClr val="254061"/>
                </a:solidFill>
                <a:latin typeface="Calibri" pitchFamily="34" charset="0"/>
              </a:rPr>
              <a:t>LEI Nº 12.846/2013</a:t>
            </a:r>
            <a:endParaRPr lang="pt-BR" altLang="pt-BR" sz="2903" dirty="0">
              <a:solidFill>
                <a:srgbClr val="254061"/>
              </a:solidFill>
              <a:latin typeface="Calibri" pitchFamily="34" charset="0"/>
            </a:endParaRPr>
          </a:p>
        </p:txBody>
      </p:sp>
      <p:sp>
        <p:nvSpPr>
          <p:cNvPr id="12" name="Text Box 4"/>
          <p:cNvSpPr txBox="1">
            <a:spLocks noChangeArrowheads="1"/>
          </p:cNvSpPr>
          <p:nvPr/>
        </p:nvSpPr>
        <p:spPr bwMode="auto">
          <a:xfrm>
            <a:off x="125338" y="689144"/>
            <a:ext cx="11761864" cy="59218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bg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square" lIns="82935" tIns="41468" rIns="82935" bIns="41468">
            <a:spAutoFit/>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defTabSz="407487">
              <a:spcAft>
                <a:spcPts val="815"/>
              </a:spcAft>
              <a:buFont typeface="Wingdings" pitchFamily="2" charset="2"/>
              <a:buChar char="w"/>
              <a:defRPr/>
            </a:pPr>
            <a:r>
              <a:rPr lang="pt-BR" altLang="pt-BR" sz="1996" b="1" dirty="0">
                <a:solidFill>
                  <a:schemeClr val="accent1"/>
                </a:solidFill>
                <a:latin typeface="Calibri" pitchFamily="34" charset="0"/>
              </a:rPr>
              <a:t>ORIGEM</a:t>
            </a:r>
          </a:p>
          <a:p>
            <a:pPr lvl="1" algn="just" defTabSz="407487">
              <a:spcAft>
                <a:spcPts val="815"/>
              </a:spcAft>
              <a:buFont typeface="Wingdings" pitchFamily="2" charset="2"/>
              <a:buChar char="w"/>
              <a:defRPr/>
            </a:pPr>
            <a:r>
              <a:rPr lang="pt-BR" altLang="pt-BR" sz="1996" b="1" dirty="0">
                <a:solidFill>
                  <a:schemeClr val="accent1"/>
                </a:solidFill>
                <a:latin typeface="Calibri" pitchFamily="34" charset="0"/>
              </a:rPr>
              <a:t>PL 6826/2010</a:t>
            </a:r>
          </a:p>
          <a:p>
            <a:pPr lvl="1"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a:p>
            <a:pPr algn="just" defTabSz="407487">
              <a:spcAft>
                <a:spcPts val="815"/>
              </a:spcAft>
              <a:buFont typeface="Wingdings" pitchFamily="2" charset="2"/>
              <a:buChar char="w"/>
              <a:defRPr/>
            </a:pPr>
            <a:r>
              <a:rPr lang="pt-BR" altLang="pt-BR" sz="1996" b="1" dirty="0">
                <a:solidFill>
                  <a:schemeClr val="accent1"/>
                </a:solidFill>
                <a:latin typeface="Calibri" pitchFamily="34" charset="0"/>
              </a:rPr>
              <a:t>CARACTERÍSTICAS</a:t>
            </a:r>
          </a:p>
          <a:p>
            <a:pPr lvl="1" algn="just" defTabSz="407487">
              <a:spcAft>
                <a:spcPts val="815"/>
              </a:spcAft>
              <a:buFont typeface="Wingdings" pitchFamily="2" charset="2"/>
              <a:buChar char="w"/>
              <a:defRPr/>
            </a:pPr>
            <a:r>
              <a:rPr lang="pt-BR" altLang="pt-BR" sz="1996" b="1" dirty="0">
                <a:solidFill>
                  <a:schemeClr val="accent1"/>
                </a:solidFill>
                <a:latin typeface="Calibri" pitchFamily="34" charset="0"/>
              </a:rPr>
              <a:t>Não previa os Acordos de Leniência;</a:t>
            </a:r>
          </a:p>
          <a:p>
            <a:pPr lvl="1"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a:p>
            <a:pPr lvl="1" algn="just" defTabSz="407487">
              <a:spcAft>
                <a:spcPts val="815"/>
              </a:spcAft>
              <a:buFont typeface="Wingdings" pitchFamily="2" charset="2"/>
              <a:buChar char="w"/>
              <a:defRPr/>
            </a:pPr>
            <a:r>
              <a:rPr lang="pt-BR" altLang="pt-BR" sz="1996" b="1" dirty="0">
                <a:solidFill>
                  <a:schemeClr val="accent1"/>
                </a:solidFill>
                <a:latin typeface="Calibri" pitchFamily="34" charset="0"/>
              </a:rPr>
              <a:t>Especificação do que viria a ser fraude a licitação ou contrato decorrente (tornar a proposta ou execução do contrato mais oneroso; alterar substância quantidade ou qualidade de mercadoria fornecida ou serviço prestado e </a:t>
            </a:r>
            <a:r>
              <a:rPr lang="pt-BR" altLang="pt-BR" sz="1996" b="1" dirty="0" err="1">
                <a:solidFill>
                  <a:schemeClr val="accent1"/>
                </a:solidFill>
                <a:latin typeface="Calibri" pitchFamily="34" charset="0"/>
              </a:rPr>
              <a:t>etc</a:t>
            </a:r>
            <a:r>
              <a:rPr lang="pt-BR" altLang="pt-BR" sz="1996" b="1" dirty="0">
                <a:solidFill>
                  <a:schemeClr val="accent1"/>
                </a:solidFill>
                <a:latin typeface="Calibri" pitchFamily="34" charset="0"/>
              </a:rPr>
              <a:t>)</a:t>
            </a:r>
          </a:p>
          <a:p>
            <a:pPr lvl="1"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a:p>
            <a:pPr lvl="1" algn="just" defTabSz="407487">
              <a:spcAft>
                <a:spcPts val="815"/>
              </a:spcAft>
              <a:buFont typeface="Wingdings" pitchFamily="2" charset="2"/>
              <a:buChar char="w"/>
              <a:defRPr/>
            </a:pPr>
            <a:r>
              <a:rPr lang="pt-BR" altLang="pt-BR" sz="1996" b="1" dirty="0">
                <a:solidFill>
                  <a:schemeClr val="accent1"/>
                </a:solidFill>
                <a:latin typeface="Calibri" pitchFamily="34" charset="0"/>
              </a:rPr>
              <a:t>Multa de 1 a 30% do faturamento bruto;</a:t>
            </a:r>
          </a:p>
          <a:p>
            <a:pPr lvl="1"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a:p>
            <a:pPr lvl="1" algn="just" defTabSz="407487">
              <a:spcAft>
                <a:spcPts val="815"/>
              </a:spcAft>
              <a:buFont typeface="Wingdings" pitchFamily="2" charset="2"/>
              <a:buChar char="w"/>
              <a:defRPr/>
            </a:pPr>
            <a:r>
              <a:rPr lang="pt-BR" altLang="pt-BR" sz="1996" b="1" dirty="0">
                <a:solidFill>
                  <a:schemeClr val="accent1"/>
                </a:solidFill>
                <a:latin typeface="Calibri" pitchFamily="34" charset="0"/>
              </a:rPr>
              <a:t>Colocava a reparação integral como sanção, além da declaração de inidoneidade;</a:t>
            </a:r>
          </a:p>
          <a:p>
            <a:pPr lvl="1"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a:p>
            <a:pPr lvl="1" algn="just" defTabSz="407487">
              <a:spcAft>
                <a:spcPts val="815"/>
              </a:spcAft>
              <a:buFont typeface="Wingdings" pitchFamily="2" charset="2"/>
              <a:buChar char="w"/>
              <a:defRPr/>
            </a:pPr>
            <a:r>
              <a:rPr lang="pt-BR" altLang="pt-BR" sz="1996" b="1" dirty="0">
                <a:solidFill>
                  <a:schemeClr val="accent1"/>
                </a:solidFill>
                <a:latin typeface="Calibri" pitchFamily="34" charset="0"/>
              </a:rPr>
              <a:t>Amarrava a inidoneidade entre 2 e 10 anos;</a:t>
            </a:r>
          </a:p>
        </p:txBody>
      </p:sp>
    </p:spTree>
    <p:extLst>
      <p:ext uri="{BB962C8B-B14F-4D97-AF65-F5344CB8AC3E}">
        <p14:creationId xmlns:p14="http://schemas.microsoft.com/office/powerpoint/2010/main" val="358604173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82BD70C-C4A0-46C4-9518-A731098B4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5854994" y="1851795"/>
            <a:ext cx="5642241" cy="2440583"/>
          </a:xfrm>
        </p:spPr>
        <p:txBody>
          <a:bodyPr vert="horz" lIns="91440" tIns="45720" rIns="91440" bIns="45720" rtlCol="0" anchor="t">
            <a:normAutofit/>
          </a:bodyPr>
          <a:lstStyle/>
          <a:p>
            <a:pPr algn="ctr"/>
            <a:r>
              <a:rPr lang="pt-BR" sz="3400" kern="1200">
                <a:solidFill>
                  <a:schemeClr val="bg1"/>
                </a:solidFill>
                <a:latin typeface="+mj-lt"/>
                <a:ea typeface="+mj-ea"/>
                <a:cs typeface="+mj-cs"/>
              </a:rPr>
              <a:t>E por que aprovar a uma Lei de responsabilização de pessoas jurídicas em casos de corrupção?</a:t>
            </a:r>
          </a:p>
        </p:txBody>
      </p:sp>
      <p:sp>
        <p:nvSpPr>
          <p:cNvPr id="35" name="Freeform: Shape 34">
            <a:extLst>
              <a:ext uri="{FF2B5EF4-FFF2-40B4-BE49-F238E27FC236}">
                <a16:creationId xmlns:a16="http://schemas.microsoft.com/office/drawing/2014/main" id="{39B74A45-BDDD-4892-B8C0-B290C0944F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5379352" cy="6374535"/>
          </a:xfrm>
          <a:custGeom>
            <a:avLst/>
            <a:gdLst>
              <a:gd name="connsiteX0" fmla="*/ 609861 w 5379352"/>
              <a:gd name="connsiteY0" fmla="*/ 6374535 h 6374535"/>
              <a:gd name="connsiteX1" fmla="*/ 3449004 w 5379352"/>
              <a:gd name="connsiteY1" fmla="*/ 6374535 h 6374535"/>
              <a:gd name="connsiteX2" fmla="*/ 3628245 w 5379352"/>
              <a:gd name="connsiteY2" fmla="*/ 6288190 h 6374535"/>
              <a:gd name="connsiteX3" fmla="*/ 5379352 w 5379352"/>
              <a:gd name="connsiteY3" fmla="*/ 3346018 h 6374535"/>
              <a:gd name="connsiteX4" fmla="*/ 2033334 w 5379352"/>
              <a:gd name="connsiteY4" fmla="*/ 0 h 6374535"/>
              <a:gd name="connsiteX5" fmla="*/ 129310 w 5379352"/>
              <a:gd name="connsiteY5" fmla="*/ 594192 h 6374535"/>
              <a:gd name="connsiteX6" fmla="*/ 0 w 5379352"/>
              <a:gd name="connsiteY6" fmla="*/ 692103 h 6374535"/>
              <a:gd name="connsiteX7" fmla="*/ 0 w 5379352"/>
              <a:gd name="connsiteY7" fmla="*/ 5999934 h 6374535"/>
              <a:gd name="connsiteX8" fmla="*/ 129311 w 5379352"/>
              <a:gd name="connsiteY8" fmla="*/ 6097845 h 6374535"/>
              <a:gd name="connsiteX9" fmla="*/ 367831 w 5379352"/>
              <a:gd name="connsiteY9" fmla="*/ 6248727 h 637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79352" h="6374535">
                <a:moveTo>
                  <a:pt x="609861" y="6374535"/>
                </a:moveTo>
                <a:lnTo>
                  <a:pt x="3449004" y="6374535"/>
                </a:lnTo>
                <a:lnTo>
                  <a:pt x="3628245" y="6288190"/>
                </a:lnTo>
                <a:cubicBezTo>
                  <a:pt x="4671283" y="5721578"/>
                  <a:pt x="5379352" y="4616487"/>
                  <a:pt x="5379352" y="3346018"/>
                </a:cubicBezTo>
                <a:cubicBezTo>
                  <a:pt x="5379352" y="1498063"/>
                  <a:pt x="3881289" y="0"/>
                  <a:pt x="2033334" y="0"/>
                </a:cubicBezTo>
                <a:cubicBezTo>
                  <a:pt x="1325914" y="0"/>
                  <a:pt x="669769" y="219535"/>
                  <a:pt x="129310" y="594192"/>
                </a:cubicBezTo>
                <a:lnTo>
                  <a:pt x="0" y="692103"/>
                </a:lnTo>
                <a:lnTo>
                  <a:pt x="0" y="5999934"/>
                </a:lnTo>
                <a:lnTo>
                  <a:pt x="129311" y="6097845"/>
                </a:lnTo>
                <a:cubicBezTo>
                  <a:pt x="206519" y="6151367"/>
                  <a:pt x="286089" y="6201724"/>
                  <a:pt x="367831" y="6248727"/>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Freeform: Shape 36">
            <a:extLst>
              <a:ext uri="{FF2B5EF4-FFF2-40B4-BE49-F238E27FC236}">
                <a16:creationId xmlns:a16="http://schemas.microsoft.com/office/drawing/2014/main" id="{C516C73E-9465-4C9E-9B86-9E58FB326B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9" y="0"/>
            <a:ext cx="5210147" cy="6210629"/>
          </a:xfrm>
          <a:custGeom>
            <a:avLst/>
            <a:gdLst>
              <a:gd name="connsiteX0" fmla="*/ 1058223 w 5210147"/>
              <a:gd name="connsiteY0" fmla="*/ 0 h 6210629"/>
              <a:gd name="connsiteX1" fmla="*/ 3003078 w 5210147"/>
              <a:gd name="connsiteY1" fmla="*/ 0 h 6210629"/>
              <a:gd name="connsiteX2" fmla="*/ 3266657 w 5210147"/>
              <a:gd name="connsiteY2" fmla="*/ 96471 h 6210629"/>
              <a:gd name="connsiteX3" fmla="*/ 5210147 w 5210147"/>
              <a:gd name="connsiteY3" fmla="*/ 3028517 h 6210629"/>
              <a:gd name="connsiteX4" fmla="*/ 2028035 w 5210147"/>
              <a:gd name="connsiteY4" fmla="*/ 6210629 h 6210629"/>
              <a:gd name="connsiteX5" fmla="*/ 3916 w 5210147"/>
              <a:gd name="connsiteY5" fmla="*/ 5483989 h 6210629"/>
              <a:gd name="connsiteX6" fmla="*/ 0 w 5210147"/>
              <a:gd name="connsiteY6" fmla="*/ 5480430 h 6210629"/>
              <a:gd name="connsiteX7" fmla="*/ 0 w 5210147"/>
              <a:gd name="connsiteY7" fmla="*/ 576603 h 6210629"/>
              <a:gd name="connsiteX8" fmla="*/ 3916 w 5210147"/>
              <a:gd name="connsiteY8" fmla="*/ 573044 h 6210629"/>
              <a:gd name="connsiteX9" fmla="*/ 933918 w 5210147"/>
              <a:gd name="connsiteY9" fmla="*/ 39494 h 6210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10147" h="6210629">
                <a:moveTo>
                  <a:pt x="1058223" y="0"/>
                </a:moveTo>
                <a:lnTo>
                  <a:pt x="3003078" y="0"/>
                </a:lnTo>
                <a:lnTo>
                  <a:pt x="3266657" y="96471"/>
                </a:lnTo>
                <a:cubicBezTo>
                  <a:pt x="4408765" y="579542"/>
                  <a:pt x="5210147" y="1710443"/>
                  <a:pt x="5210147" y="3028517"/>
                </a:cubicBezTo>
                <a:cubicBezTo>
                  <a:pt x="5210147" y="4785949"/>
                  <a:pt x="3785467" y="6210629"/>
                  <a:pt x="2028035" y="6210629"/>
                </a:cubicBezTo>
                <a:cubicBezTo>
                  <a:pt x="1259159" y="6210629"/>
                  <a:pt x="553973" y="5937936"/>
                  <a:pt x="3916" y="5483989"/>
                </a:cubicBezTo>
                <a:lnTo>
                  <a:pt x="0" y="5480430"/>
                </a:lnTo>
                <a:lnTo>
                  <a:pt x="0" y="576603"/>
                </a:lnTo>
                <a:lnTo>
                  <a:pt x="3916" y="573044"/>
                </a:lnTo>
                <a:cubicBezTo>
                  <a:pt x="278945" y="346070"/>
                  <a:pt x="592755" y="164410"/>
                  <a:pt x="933918" y="3949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Imagem 3">
            <a:extLst>
              <a:ext uri="{FF2B5EF4-FFF2-40B4-BE49-F238E27FC236}">
                <a16:creationId xmlns:a16="http://schemas.microsoft.com/office/drawing/2014/main" id="{EA34656B-8D9D-EC4C-8B10-743309114666}"/>
              </a:ext>
            </a:extLst>
          </p:cNvPr>
          <p:cNvPicPr>
            <a:picLocks noChangeAspect="1"/>
          </p:cNvPicPr>
          <p:nvPr/>
        </p:nvPicPr>
        <p:blipFill rotWithShape="1">
          <a:blip r:embed="rId3">
            <a:extLst/>
          </a:blip>
          <a:srcRect r="2" b="26147"/>
          <a:stretch/>
        </p:blipFill>
        <p:spPr>
          <a:xfrm>
            <a:off x="480941" y="1751334"/>
            <a:ext cx="3440610" cy="2541044"/>
          </a:xfrm>
          <a:prstGeom prst="rect">
            <a:avLst/>
          </a:prstGeom>
        </p:spPr>
      </p:pic>
    </p:spTree>
    <p:extLst>
      <p:ext uri="{BB962C8B-B14F-4D97-AF65-F5344CB8AC3E}">
        <p14:creationId xmlns:p14="http://schemas.microsoft.com/office/powerpoint/2010/main" val="1551284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ço Reservado para Conteúdo 2"/>
          <p:cNvSpPr txBox="1">
            <a:spLocks/>
          </p:cNvSpPr>
          <p:nvPr/>
        </p:nvSpPr>
        <p:spPr>
          <a:xfrm>
            <a:off x="1938284" y="1869317"/>
            <a:ext cx="7465744" cy="4247006"/>
          </a:xfrm>
          <a:prstGeom prst="rect">
            <a:avLst/>
          </a:prstGeom>
        </p:spPr>
        <p:txBody>
          <a:bodyPr lIns="82935" tIns="41468" rIns="82935" bIns="41468"/>
          <a:lstStyle>
            <a:lvl1pPr marL="342900" indent="-342900" algn="l" defTabSz="449263" rtl="0" eaLnBrk="0" fontAlgn="base" hangingPunct="0">
              <a:lnSpc>
                <a:spcPct val="150000"/>
              </a:lnSpc>
              <a:spcBef>
                <a:spcPct val="0"/>
              </a:spcBef>
              <a:spcAft>
                <a:spcPts val="1425"/>
              </a:spcAft>
              <a:buClr>
                <a:srgbClr val="000000"/>
              </a:buClr>
              <a:buSzPct val="100000"/>
              <a:buFont typeface="Times New Roman" pitchFamily="18" charset="0"/>
              <a:defRPr sz="2000">
                <a:solidFill>
                  <a:srgbClr val="000000"/>
                </a:solidFill>
                <a:latin typeface="+mn-lt"/>
                <a:ea typeface="+mn-ea"/>
                <a:cs typeface="+mn-cs"/>
              </a:defRPr>
            </a:lvl1pPr>
            <a:lvl2pPr marL="742950" indent="-285750" algn="l" defTabSz="449263" rtl="0" eaLnBrk="0" fontAlgn="base" hangingPunct="0">
              <a:lnSpc>
                <a:spcPct val="150000"/>
              </a:lnSpc>
              <a:spcBef>
                <a:spcPct val="0"/>
              </a:spcBef>
              <a:spcAft>
                <a:spcPts val="1138"/>
              </a:spcAft>
              <a:buClr>
                <a:srgbClr val="000000"/>
              </a:buClr>
              <a:buSzPct val="100000"/>
              <a:buFont typeface="Times New Roman" pitchFamily="18" charset="0"/>
              <a:defRPr sz="2000">
                <a:solidFill>
                  <a:srgbClr val="000000"/>
                </a:solidFill>
                <a:latin typeface="+mn-lt"/>
                <a:ea typeface="+mn-ea"/>
              </a:defRPr>
            </a:lvl2pPr>
            <a:lvl3pPr marL="1143000" indent="-228600" algn="l" defTabSz="449263" rtl="0" eaLnBrk="0" fontAlgn="base" hangingPunct="0">
              <a:lnSpc>
                <a:spcPct val="150000"/>
              </a:lnSpc>
              <a:spcBef>
                <a:spcPct val="0"/>
              </a:spcBef>
              <a:spcAft>
                <a:spcPts val="850"/>
              </a:spcAft>
              <a:buClr>
                <a:srgbClr val="000000"/>
              </a:buClr>
              <a:buSzPct val="100000"/>
              <a:buFont typeface="Times New Roman" pitchFamily="18" charset="0"/>
              <a:defRPr sz="2000">
                <a:solidFill>
                  <a:srgbClr val="000000"/>
                </a:solidFill>
                <a:latin typeface="+mn-lt"/>
                <a:ea typeface="+mn-ea"/>
              </a:defRPr>
            </a:lvl3pPr>
            <a:lvl4pPr marL="1600200" indent="-228600" algn="l" defTabSz="449263" rtl="0" eaLnBrk="0" fontAlgn="base" hangingPunct="0">
              <a:lnSpc>
                <a:spcPct val="150000"/>
              </a:lnSpc>
              <a:spcBef>
                <a:spcPct val="0"/>
              </a:spcBef>
              <a:spcAft>
                <a:spcPts val="575"/>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lnSpc>
                <a:spcPct val="150000"/>
              </a:lnSpc>
              <a:spcBef>
                <a:spcPct val="0"/>
              </a:spcBef>
              <a:spcAft>
                <a:spcPts val="288"/>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a:lstStyle>
          <a:p>
            <a:pPr marL="0" indent="0" algn="just" eaLnBrk="1" fontAlgn="auto" hangingPunct="1">
              <a:spcAft>
                <a:spcPts val="0"/>
              </a:spcAft>
              <a:defRPr/>
            </a:pPr>
            <a:endParaRPr lang="pt-BR" sz="2177" kern="0"/>
          </a:p>
          <a:p>
            <a:pPr algn="just" eaLnBrk="1" fontAlgn="auto" hangingPunct="1">
              <a:spcAft>
                <a:spcPts val="0"/>
              </a:spcAft>
              <a:buFont typeface="Wingdings" pitchFamily="2" charset="2"/>
              <a:buChar char="ü"/>
              <a:defRPr/>
            </a:pPr>
            <a:endParaRPr lang="pt-BR" sz="2177" kern="0" dirty="0"/>
          </a:p>
        </p:txBody>
      </p:sp>
      <p:sp>
        <p:nvSpPr>
          <p:cNvPr id="8" name="Rectangle 2"/>
          <p:cNvSpPr txBox="1">
            <a:spLocks noChangeArrowheads="1"/>
          </p:cNvSpPr>
          <p:nvPr/>
        </p:nvSpPr>
        <p:spPr bwMode="auto">
          <a:xfrm>
            <a:off x="2904694" y="132524"/>
            <a:ext cx="6924247" cy="522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GB" altLang="pt-BR" sz="2903" b="1" dirty="0">
                <a:solidFill>
                  <a:srgbClr val="254061"/>
                </a:solidFill>
                <a:latin typeface="Calibri" pitchFamily="34" charset="0"/>
              </a:rPr>
              <a:t>WHY THE NATIONS FAIL?</a:t>
            </a:r>
            <a:endParaRPr lang="pt-BR" altLang="pt-BR" sz="2903" dirty="0">
              <a:solidFill>
                <a:srgbClr val="254061"/>
              </a:solidFill>
              <a:latin typeface="Calibri" pitchFamily="34" charset="0"/>
            </a:endParaRPr>
          </a:p>
        </p:txBody>
      </p:sp>
      <p:sp>
        <p:nvSpPr>
          <p:cNvPr id="9" name="Text Box 4"/>
          <p:cNvSpPr txBox="1">
            <a:spLocks noChangeArrowheads="1"/>
          </p:cNvSpPr>
          <p:nvPr/>
        </p:nvSpPr>
        <p:spPr bwMode="auto">
          <a:xfrm>
            <a:off x="443758" y="1387856"/>
            <a:ext cx="1593290" cy="11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square">
            <a:spAutoFit/>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just">
              <a:spcAft>
                <a:spcPts val="816"/>
              </a:spcAft>
              <a:buClr>
                <a:srgbClr val="002060"/>
              </a:buClr>
              <a:defRPr/>
            </a:pPr>
            <a:endParaRPr lang="pt-BR" altLang="pt-BR" sz="1996" b="1" dirty="0">
              <a:solidFill>
                <a:srgbClr val="254061"/>
              </a:solidFill>
              <a:latin typeface="Calibri" pitchFamily="34" charset="0"/>
            </a:endParaRPr>
          </a:p>
          <a:p>
            <a:pPr marL="0" indent="0" algn="just">
              <a:spcAft>
                <a:spcPts val="816"/>
              </a:spcAft>
              <a:buClr>
                <a:srgbClr val="002060"/>
              </a:buClr>
              <a:defRPr/>
            </a:pPr>
            <a:r>
              <a:rPr lang="pt-BR" altLang="pt-BR" sz="1996" b="1" dirty="0">
                <a:solidFill>
                  <a:srgbClr val="254061"/>
                </a:solidFill>
                <a:latin typeface="Calibri" pitchFamily="34" charset="0"/>
              </a:rPr>
              <a:t>NOGALES</a:t>
            </a:r>
          </a:p>
          <a:p>
            <a:pPr algn="just">
              <a:spcAft>
                <a:spcPts val="816"/>
              </a:spcAft>
              <a:buFont typeface="Wingdings" pitchFamily="2" charset="2"/>
              <a:buChar char="w"/>
              <a:defRPr/>
            </a:pPr>
            <a:endParaRPr lang="pt-BR" altLang="pt-BR" sz="454" b="1" dirty="0">
              <a:solidFill>
                <a:srgbClr val="254061"/>
              </a:solidFill>
              <a:latin typeface="Calibri" pitchFamily="34" charset="0"/>
            </a:endParaRPr>
          </a:p>
          <a:p>
            <a:pPr algn="just">
              <a:spcAft>
                <a:spcPts val="816"/>
              </a:spcAft>
              <a:buFont typeface="Wingdings" pitchFamily="2" charset="2"/>
              <a:buChar char="w"/>
              <a:defRPr/>
            </a:pPr>
            <a:endParaRPr lang="pt-BR" altLang="pt-BR" sz="454" b="1" dirty="0">
              <a:solidFill>
                <a:srgbClr val="254061"/>
              </a:solidFill>
              <a:latin typeface="Calibri" pitchFamily="34" charset="0"/>
            </a:endParaRPr>
          </a:p>
        </p:txBody>
      </p:sp>
      <p:pic>
        <p:nvPicPr>
          <p:cNvPr id="2" name="Imagem 1"/>
          <p:cNvPicPr>
            <a:picLocks noChangeAspect="1"/>
          </p:cNvPicPr>
          <p:nvPr/>
        </p:nvPicPr>
        <p:blipFill>
          <a:blip r:embed="rId3"/>
          <a:stretch>
            <a:fillRect/>
          </a:stretch>
        </p:blipFill>
        <p:spPr>
          <a:xfrm>
            <a:off x="7010541" y="976465"/>
            <a:ext cx="4137071" cy="2748394"/>
          </a:xfrm>
          <a:prstGeom prst="rect">
            <a:avLst/>
          </a:prstGeom>
        </p:spPr>
      </p:pic>
      <p:pic>
        <p:nvPicPr>
          <p:cNvPr id="3" name="Imagem 2"/>
          <p:cNvPicPr>
            <a:picLocks noChangeAspect="1"/>
          </p:cNvPicPr>
          <p:nvPr/>
        </p:nvPicPr>
        <p:blipFill>
          <a:blip r:embed="rId4"/>
          <a:stretch>
            <a:fillRect/>
          </a:stretch>
        </p:blipFill>
        <p:spPr>
          <a:xfrm>
            <a:off x="1849917" y="4240020"/>
            <a:ext cx="4137588" cy="2598405"/>
          </a:xfrm>
          <a:prstGeom prst="rect">
            <a:avLst/>
          </a:prstGeom>
        </p:spPr>
      </p:pic>
      <p:pic>
        <p:nvPicPr>
          <p:cNvPr id="4" name="Imagem 3"/>
          <p:cNvPicPr>
            <a:picLocks noChangeAspect="1"/>
          </p:cNvPicPr>
          <p:nvPr/>
        </p:nvPicPr>
        <p:blipFill>
          <a:blip r:embed="rId5"/>
          <a:stretch>
            <a:fillRect/>
          </a:stretch>
        </p:blipFill>
        <p:spPr>
          <a:xfrm>
            <a:off x="6553271" y="4240020"/>
            <a:ext cx="3955750" cy="2637167"/>
          </a:xfrm>
          <a:prstGeom prst="rect">
            <a:avLst/>
          </a:prstGeom>
        </p:spPr>
      </p:pic>
      <p:sp>
        <p:nvSpPr>
          <p:cNvPr id="5" name="CaixaDeTexto 4"/>
          <p:cNvSpPr txBox="1"/>
          <p:nvPr/>
        </p:nvSpPr>
        <p:spPr>
          <a:xfrm>
            <a:off x="2937997" y="3820947"/>
            <a:ext cx="1974836" cy="427361"/>
          </a:xfrm>
          <a:prstGeom prst="rect">
            <a:avLst/>
          </a:prstGeom>
          <a:noFill/>
        </p:spPr>
        <p:txBody>
          <a:bodyPr wrap="none" rtlCol="0">
            <a:spAutoFit/>
          </a:bodyPr>
          <a:lstStyle/>
          <a:p>
            <a:pPr algn="just">
              <a:spcAft>
                <a:spcPts val="816"/>
              </a:spcAft>
              <a:buClr>
                <a:srgbClr val="002060"/>
              </a:buClr>
              <a:defRPr/>
            </a:pPr>
            <a:r>
              <a:rPr lang="pt-BR" altLang="pt-BR" sz="2177" b="1" dirty="0">
                <a:solidFill>
                  <a:srgbClr val="254061"/>
                </a:solidFill>
                <a:latin typeface="Calibri" pitchFamily="34" charset="0"/>
              </a:rPr>
              <a:t>ARIZONA (EUA)</a:t>
            </a:r>
          </a:p>
        </p:txBody>
      </p:sp>
      <p:sp>
        <p:nvSpPr>
          <p:cNvPr id="13" name="CaixaDeTexto 12"/>
          <p:cNvSpPr txBox="1"/>
          <p:nvPr/>
        </p:nvSpPr>
        <p:spPr>
          <a:xfrm>
            <a:off x="7273798" y="3820947"/>
            <a:ext cx="2285306" cy="427361"/>
          </a:xfrm>
          <a:prstGeom prst="rect">
            <a:avLst/>
          </a:prstGeom>
          <a:noFill/>
        </p:spPr>
        <p:txBody>
          <a:bodyPr wrap="none" rtlCol="0">
            <a:spAutoFit/>
          </a:bodyPr>
          <a:lstStyle/>
          <a:p>
            <a:pPr algn="just">
              <a:spcAft>
                <a:spcPts val="816"/>
              </a:spcAft>
              <a:buClr>
                <a:srgbClr val="002060"/>
              </a:buClr>
              <a:defRPr/>
            </a:pPr>
            <a:r>
              <a:rPr lang="pt-BR" altLang="pt-BR" sz="2177" b="1" dirty="0">
                <a:solidFill>
                  <a:srgbClr val="254061"/>
                </a:solidFill>
                <a:latin typeface="Calibri" pitchFamily="34" charset="0"/>
              </a:rPr>
              <a:t>SONORA (México)</a:t>
            </a:r>
          </a:p>
        </p:txBody>
      </p:sp>
      <p:pic>
        <p:nvPicPr>
          <p:cNvPr id="7" name="Imagem 6"/>
          <p:cNvPicPr>
            <a:picLocks noChangeAspect="1"/>
          </p:cNvPicPr>
          <p:nvPr/>
        </p:nvPicPr>
        <p:blipFill>
          <a:blip r:embed="rId6"/>
          <a:stretch>
            <a:fillRect/>
          </a:stretch>
        </p:blipFill>
        <p:spPr>
          <a:xfrm>
            <a:off x="2326342" y="1007590"/>
            <a:ext cx="4094954" cy="2692432"/>
          </a:xfrm>
          <a:prstGeom prst="rect">
            <a:avLst/>
          </a:prstGeom>
        </p:spPr>
      </p:pic>
      <p:sp>
        <p:nvSpPr>
          <p:cNvPr id="11" name="Seta para a Direita 10"/>
          <p:cNvSpPr/>
          <p:nvPr/>
        </p:nvSpPr>
        <p:spPr>
          <a:xfrm rot="1944009">
            <a:off x="2453110" y="945040"/>
            <a:ext cx="887594" cy="36239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633"/>
          </a:p>
        </p:txBody>
      </p:sp>
    </p:spTree>
    <p:extLst>
      <p:ext uri="{BB962C8B-B14F-4D97-AF65-F5344CB8AC3E}">
        <p14:creationId xmlns:p14="http://schemas.microsoft.com/office/powerpoint/2010/main" val="222278816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2615140" y="111464"/>
            <a:ext cx="6924247" cy="3974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lIns="82935" tIns="41468" rIns="82935" bIns="41468" anchor="ct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407487">
              <a:defRPr/>
            </a:pPr>
            <a:r>
              <a:rPr lang="en-GB" altLang="pt-BR" sz="2903" b="1" dirty="0">
                <a:solidFill>
                  <a:srgbClr val="254061"/>
                </a:solidFill>
                <a:latin typeface="Calibri" pitchFamily="34" charset="0"/>
              </a:rPr>
              <a:t>JUSTIFICATIVA DA LEI Nº 12.846/2013</a:t>
            </a:r>
            <a:endParaRPr lang="pt-BR" altLang="pt-BR" sz="2903" dirty="0">
              <a:solidFill>
                <a:srgbClr val="254061"/>
              </a:solidFill>
              <a:latin typeface="Calibri" pitchFamily="34" charset="0"/>
            </a:endParaRPr>
          </a:p>
        </p:txBody>
      </p:sp>
      <p:sp>
        <p:nvSpPr>
          <p:cNvPr id="12" name="Text Box 4"/>
          <p:cNvSpPr txBox="1">
            <a:spLocks noChangeArrowheads="1"/>
          </p:cNvSpPr>
          <p:nvPr/>
        </p:nvSpPr>
        <p:spPr bwMode="auto">
          <a:xfrm>
            <a:off x="125338" y="678870"/>
            <a:ext cx="11761864" cy="59218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bg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square" lIns="82935" tIns="41468" rIns="82935" bIns="41468">
            <a:spAutoFit/>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defTabSz="407487">
              <a:spcAft>
                <a:spcPts val="815"/>
              </a:spcAft>
              <a:buFont typeface="Wingdings" pitchFamily="2" charset="2"/>
              <a:buChar char="w"/>
              <a:defRPr/>
            </a:pPr>
            <a:r>
              <a:rPr lang="pt-BR" altLang="pt-BR" sz="1996" b="1" dirty="0">
                <a:solidFill>
                  <a:schemeClr val="accent1"/>
                </a:solidFill>
                <a:latin typeface="Calibri" pitchFamily="34" charset="0"/>
              </a:rPr>
              <a:t>Suprir lacuna existente no sistema jurídico pátrio;</a:t>
            </a:r>
          </a:p>
          <a:p>
            <a:pPr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a:p>
            <a:pPr algn="just" defTabSz="407487">
              <a:spcAft>
                <a:spcPts val="815"/>
              </a:spcAft>
              <a:buFont typeface="Wingdings" pitchFamily="2" charset="2"/>
              <a:buChar char="w"/>
              <a:defRPr/>
            </a:pPr>
            <a:r>
              <a:rPr lang="pt-BR" altLang="pt-BR" sz="1996" b="1" dirty="0">
                <a:solidFill>
                  <a:schemeClr val="accent1"/>
                </a:solidFill>
                <a:latin typeface="Calibri" pitchFamily="34" charset="0"/>
              </a:rPr>
              <a:t>Introduzir a responsabilidade objetiva da PJ em casos de corrupção;</a:t>
            </a:r>
          </a:p>
          <a:p>
            <a:pPr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a:p>
            <a:pPr algn="just" defTabSz="407487">
              <a:spcAft>
                <a:spcPts val="815"/>
              </a:spcAft>
              <a:buFont typeface="Wingdings" pitchFamily="2" charset="2"/>
              <a:buChar char="w"/>
              <a:defRPr/>
            </a:pPr>
            <a:r>
              <a:rPr lang="pt-BR" altLang="pt-BR" sz="1996" b="1" dirty="0">
                <a:solidFill>
                  <a:schemeClr val="accent1"/>
                </a:solidFill>
                <a:latin typeface="Calibri" pitchFamily="34" charset="0"/>
              </a:rPr>
              <a:t>Embora já existisse a Responsabilização das PJ(</a:t>
            </a:r>
            <a:r>
              <a:rPr lang="pt-BR" altLang="pt-BR" sz="1996" b="1" dirty="0" err="1">
                <a:solidFill>
                  <a:schemeClr val="accent1"/>
                </a:solidFill>
                <a:latin typeface="Calibri" pitchFamily="34" charset="0"/>
              </a:rPr>
              <a:t>s</a:t>
            </a:r>
            <a:r>
              <a:rPr lang="pt-BR" altLang="pt-BR" sz="1996" b="1" dirty="0">
                <a:solidFill>
                  <a:schemeClr val="accent1"/>
                </a:solidFill>
                <a:latin typeface="Calibri" pitchFamily="34" charset="0"/>
              </a:rPr>
              <a:t>) na lei 8666, esta não atingia de forma eficaz a o patrimônio da empresa, nem geravam o efetivo ressarcimento do dano;</a:t>
            </a:r>
          </a:p>
          <a:p>
            <a:pPr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a:p>
            <a:pPr algn="just" defTabSz="407487">
              <a:spcAft>
                <a:spcPts val="815"/>
              </a:spcAft>
              <a:buFont typeface="Wingdings" pitchFamily="2" charset="2"/>
              <a:buChar char="w"/>
              <a:defRPr/>
            </a:pPr>
            <a:r>
              <a:rPr lang="pt-BR" altLang="pt-BR" sz="1996" b="1" dirty="0">
                <a:solidFill>
                  <a:schemeClr val="accent1"/>
                </a:solidFill>
                <a:latin typeface="Calibri" pitchFamily="34" charset="0"/>
              </a:rPr>
              <a:t>Embora a LIA também tenha a previsão de responsabilização da PJ, esta necessita  da comprovação do ato de improbidade, sendo as condutas da lei de natureza subjetiva;</a:t>
            </a:r>
          </a:p>
          <a:p>
            <a:pPr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a:p>
            <a:pPr algn="just" defTabSz="407487">
              <a:spcAft>
                <a:spcPts val="815"/>
              </a:spcAft>
              <a:buFont typeface="Wingdings" pitchFamily="2" charset="2"/>
              <a:buChar char="w"/>
              <a:defRPr/>
            </a:pPr>
            <a:r>
              <a:rPr lang="pt-BR" altLang="pt-BR" sz="1996" b="1" dirty="0">
                <a:solidFill>
                  <a:schemeClr val="accent1"/>
                </a:solidFill>
                <a:latin typeface="Calibri" pitchFamily="34" charset="0"/>
              </a:rPr>
              <a:t>Existência de sanções civis que visem complementar as sanções administrativas;</a:t>
            </a:r>
          </a:p>
          <a:p>
            <a:pPr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a:p>
            <a:pPr algn="just" defTabSz="407487">
              <a:spcAft>
                <a:spcPts val="815"/>
              </a:spcAft>
              <a:buFont typeface="Wingdings" pitchFamily="2" charset="2"/>
              <a:buChar char="w"/>
              <a:defRPr/>
            </a:pPr>
            <a:r>
              <a:rPr lang="pt-BR" altLang="pt-BR" sz="1996" b="1" dirty="0">
                <a:solidFill>
                  <a:schemeClr val="accent1"/>
                </a:solidFill>
                <a:latin typeface="Calibri" pitchFamily="34" charset="0"/>
              </a:rPr>
              <a:t>A proposta leva em conta o princípio de conservação da empresa;</a:t>
            </a:r>
          </a:p>
          <a:p>
            <a:pPr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a:p>
            <a:pPr algn="just" defTabSz="407487">
              <a:spcAft>
                <a:spcPts val="815"/>
              </a:spcAft>
              <a:buFont typeface="Wingdings" pitchFamily="2" charset="2"/>
              <a:buChar char="w"/>
              <a:defRPr/>
            </a:pPr>
            <a:r>
              <a:rPr lang="pt-BR" altLang="pt-BR" sz="1996" b="1" dirty="0">
                <a:solidFill>
                  <a:schemeClr val="accent1"/>
                </a:solidFill>
                <a:latin typeface="Calibri" pitchFamily="34" charset="0"/>
              </a:rPr>
              <a:t>Tratamento jurídico-administrativo da corrupção;  </a:t>
            </a:r>
          </a:p>
        </p:txBody>
      </p:sp>
    </p:spTree>
    <p:extLst>
      <p:ext uri="{BB962C8B-B14F-4D97-AF65-F5344CB8AC3E}">
        <p14:creationId xmlns:p14="http://schemas.microsoft.com/office/powerpoint/2010/main" val="101094826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Rectangle 2"/>
          <p:cNvSpPr txBox="1">
            <a:spLocks noChangeArrowheads="1"/>
          </p:cNvSpPr>
          <p:nvPr/>
        </p:nvSpPr>
        <p:spPr bwMode="auto">
          <a:xfrm>
            <a:off x="2555631" y="1441938"/>
            <a:ext cx="7080738" cy="3974124"/>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vert="horz" lIns="91440" tIns="45720" rIns="91440" bIns="45720" rtlCol="0" anchor="ctr">
            <a:normAutofit/>
          </a:bodyP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a:lnSpc>
                <a:spcPct val="90000"/>
              </a:lnSpc>
              <a:spcBef>
                <a:spcPct val="0"/>
              </a:spcBef>
              <a:spcAft>
                <a:spcPts val="600"/>
              </a:spcAft>
              <a:defRPr/>
            </a:pPr>
            <a:r>
              <a:rPr lang="en-US" altLang="pt-BR" sz="3600" b="1" dirty="0">
                <a:solidFill>
                  <a:schemeClr val="accent1"/>
                </a:solidFill>
                <a:latin typeface="+mn-lt"/>
                <a:ea typeface="+mj-ea"/>
                <a:cs typeface="+mj-cs"/>
              </a:rPr>
              <a:t>LEI Nº 12.846/2013</a:t>
            </a:r>
          </a:p>
          <a:p>
            <a:pPr algn="ctr" defTabSz="914400">
              <a:lnSpc>
                <a:spcPct val="90000"/>
              </a:lnSpc>
              <a:spcBef>
                <a:spcPct val="0"/>
              </a:spcBef>
              <a:spcAft>
                <a:spcPts val="600"/>
              </a:spcAft>
              <a:defRPr/>
            </a:pPr>
            <a:endParaRPr lang="en-US" altLang="pt-BR" sz="36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600" b="1" dirty="0">
                <a:solidFill>
                  <a:schemeClr val="accent1"/>
                </a:solidFill>
                <a:latin typeface="+mn-lt"/>
                <a:ea typeface="+mj-ea"/>
                <a:cs typeface="+mj-cs"/>
              </a:rPr>
              <a:t>LEI DA EMPRESA LIMPA</a:t>
            </a:r>
          </a:p>
          <a:p>
            <a:pPr algn="ctr" defTabSz="914400">
              <a:lnSpc>
                <a:spcPct val="90000"/>
              </a:lnSpc>
              <a:spcBef>
                <a:spcPct val="0"/>
              </a:spcBef>
              <a:spcAft>
                <a:spcPts val="600"/>
              </a:spcAft>
              <a:defRPr/>
            </a:pPr>
            <a:endParaRPr lang="en-US" altLang="pt-BR" sz="36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600" b="1" dirty="0">
                <a:solidFill>
                  <a:schemeClr val="accent1"/>
                </a:solidFill>
                <a:latin typeface="+mn-lt"/>
                <a:ea typeface="+mj-ea"/>
                <a:cs typeface="+mj-cs"/>
              </a:rPr>
              <a:t>LEI ANTICORRUPÇÃO</a:t>
            </a:r>
            <a:endParaRPr lang="en-US" altLang="pt-BR" sz="3600" dirty="0">
              <a:solidFill>
                <a:schemeClr val="accent1"/>
              </a:solidFill>
              <a:latin typeface="+mn-lt"/>
              <a:ea typeface="+mj-ea"/>
              <a:cs typeface="+mj-cs"/>
            </a:endParaRPr>
          </a:p>
        </p:txBody>
      </p:sp>
    </p:spTree>
    <p:extLst>
      <p:ext uri="{BB962C8B-B14F-4D97-AF65-F5344CB8AC3E}">
        <p14:creationId xmlns:p14="http://schemas.microsoft.com/office/powerpoint/2010/main" val="1344926579"/>
      </p:ext>
    </p:extLst>
  </p:cSld>
  <p:clrMapOvr>
    <a:overrideClrMapping bg1="dk1" tx1="lt1" bg2="dk2" tx2="lt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txBox="1">
            <a:spLocks noChangeArrowheads="1"/>
          </p:cNvSpPr>
          <p:nvPr/>
        </p:nvSpPr>
        <p:spPr bwMode="auto">
          <a:xfrm>
            <a:off x="2769252" y="1077233"/>
            <a:ext cx="6924247" cy="3974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lIns="82935" tIns="41468" rIns="82935" bIns="41468" anchor="ct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407487">
              <a:defRPr/>
            </a:pPr>
            <a:r>
              <a:rPr lang="en-GB" altLang="pt-BR" sz="2903" b="1" dirty="0">
                <a:solidFill>
                  <a:srgbClr val="254061"/>
                </a:solidFill>
                <a:latin typeface="Calibri" pitchFamily="34" charset="0"/>
              </a:rPr>
              <a:t>EIXO NORMATIVO DA LEI Nº 12.846/2013</a:t>
            </a:r>
            <a:endParaRPr lang="pt-BR" altLang="pt-BR" sz="2903" dirty="0">
              <a:solidFill>
                <a:srgbClr val="254061"/>
              </a:solidFill>
              <a:latin typeface="Calibri" pitchFamily="34" charset="0"/>
            </a:endParaRPr>
          </a:p>
        </p:txBody>
      </p:sp>
      <p:sp>
        <p:nvSpPr>
          <p:cNvPr id="12" name="Text Box 4"/>
          <p:cNvSpPr txBox="1">
            <a:spLocks noChangeArrowheads="1"/>
          </p:cNvSpPr>
          <p:nvPr/>
        </p:nvSpPr>
        <p:spPr bwMode="auto">
          <a:xfrm>
            <a:off x="2796614" y="1798750"/>
            <a:ext cx="7317409" cy="366870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bg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lIns="82935" tIns="41468" rIns="82935" bIns="41468">
            <a:spAutoFit/>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defTabSz="407487">
              <a:spcAft>
                <a:spcPts val="815"/>
              </a:spcAft>
              <a:buFont typeface="Wingdings" pitchFamily="2" charset="2"/>
              <a:buChar char="w"/>
              <a:defRPr/>
            </a:pPr>
            <a:r>
              <a:rPr lang="pt-BR" altLang="pt-BR" sz="1996" b="1" dirty="0">
                <a:solidFill>
                  <a:srgbClr val="254061"/>
                </a:solidFill>
                <a:latin typeface="Calibri" pitchFamily="34" charset="0"/>
              </a:rPr>
              <a:t>PRIORIDADE NA RESPONSABILIZAÇÃO DA PESSOA JURÍDICA.</a:t>
            </a:r>
          </a:p>
          <a:p>
            <a:pPr algn="just" defTabSz="407487">
              <a:spcAft>
                <a:spcPts val="815"/>
              </a:spcAft>
              <a:buFont typeface="Wingdings" pitchFamily="2" charset="2"/>
              <a:buChar char="w"/>
              <a:defRPr/>
            </a:pPr>
            <a:endParaRPr lang="pt-BR" altLang="pt-BR" sz="1996" b="1" dirty="0">
              <a:solidFill>
                <a:srgbClr val="254061"/>
              </a:solidFill>
              <a:latin typeface="Calibri" pitchFamily="34" charset="0"/>
            </a:endParaRPr>
          </a:p>
          <a:p>
            <a:pPr algn="just" defTabSz="407487">
              <a:spcAft>
                <a:spcPts val="815"/>
              </a:spcAft>
              <a:buFont typeface="Wingdings" pitchFamily="2" charset="2"/>
              <a:buChar char="w"/>
              <a:defRPr/>
            </a:pPr>
            <a:endParaRPr lang="pt-BR" altLang="pt-BR" sz="1996" b="1" dirty="0">
              <a:solidFill>
                <a:srgbClr val="254061"/>
              </a:solidFill>
              <a:latin typeface="Calibri" pitchFamily="34" charset="0"/>
            </a:endParaRPr>
          </a:p>
          <a:p>
            <a:pPr algn="just" defTabSz="407487">
              <a:spcAft>
                <a:spcPts val="815"/>
              </a:spcAft>
              <a:buFont typeface="Wingdings" pitchFamily="2" charset="2"/>
              <a:buChar char="w"/>
              <a:defRPr/>
            </a:pPr>
            <a:endParaRPr lang="pt-BR" altLang="pt-BR" sz="1996" b="1" dirty="0">
              <a:solidFill>
                <a:srgbClr val="254061"/>
              </a:solidFill>
              <a:latin typeface="Calibri" pitchFamily="34" charset="0"/>
            </a:endParaRPr>
          </a:p>
          <a:p>
            <a:pPr algn="just" defTabSz="407487">
              <a:spcAft>
                <a:spcPts val="815"/>
              </a:spcAft>
              <a:buFont typeface="Wingdings" pitchFamily="2" charset="2"/>
              <a:buChar char="w"/>
              <a:defRPr/>
            </a:pPr>
            <a:r>
              <a:rPr lang="pt-BR" altLang="pt-BR" sz="1996" b="1" dirty="0">
                <a:solidFill>
                  <a:srgbClr val="254061"/>
                </a:solidFill>
                <a:latin typeface="Calibri" pitchFamily="34" charset="0"/>
              </a:rPr>
              <a:t>FOCO NO VIÉS ECONÔMICO E FINANCEIRO DA CORRUPÇÃO.</a:t>
            </a:r>
          </a:p>
          <a:p>
            <a:pPr algn="just" defTabSz="407487">
              <a:spcAft>
                <a:spcPts val="815"/>
              </a:spcAft>
              <a:buFont typeface="Wingdings" pitchFamily="2" charset="2"/>
              <a:buChar char="w"/>
              <a:defRPr/>
            </a:pPr>
            <a:endParaRPr lang="pt-BR" altLang="pt-BR" sz="1996" b="1" dirty="0">
              <a:solidFill>
                <a:srgbClr val="254061"/>
              </a:solidFill>
              <a:latin typeface="Calibri" pitchFamily="34" charset="0"/>
              <a:sym typeface="Wingdings" pitchFamily="2" charset="2"/>
            </a:endParaRPr>
          </a:p>
          <a:p>
            <a:pPr algn="just" defTabSz="407487">
              <a:spcAft>
                <a:spcPts val="815"/>
              </a:spcAft>
              <a:buFont typeface="Wingdings" pitchFamily="2" charset="2"/>
              <a:buChar char="w"/>
              <a:defRPr/>
            </a:pPr>
            <a:endParaRPr lang="pt-BR" altLang="pt-BR" sz="1996" b="1" dirty="0">
              <a:solidFill>
                <a:srgbClr val="254061"/>
              </a:solidFill>
              <a:latin typeface="Calibri" pitchFamily="34" charset="0"/>
              <a:sym typeface="Wingdings" pitchFamily="2" charset="2"/>
            </a:endParaRPr>
          </a:p>
          <a:p>
            <a:pPr algn="just" defTabSz="407487">
              <a:spcAft>
                <a:spcPts val="815"/>
              </a:spcAft>
              <a:buFont typeface="Wingdings" pitchFamily="2" charset="2"/>
              <a:buChar char="w"/>
              <a:defRPr/>
            </a:pPr>
            <a:endParaRPr lang="pt-BR" altLang="pt-BR" sz="1996" b="1" dirty="0">
              <a:solidFill>
                <a:srgbClr val="254061"/>
              </a:solidFill>
              <a:latin typeface="Calibri" pitchFamily="34" charset="0"/>
              <a:sym typeface="Wingdings" pitchFamily="2" charset="2"/>
            </a:endParaRPr>
          </a:p>
          <a:p>
            <a:pPr algn="just" defTabSz="407487">
              <a:spcAft>
                <a:spcPts val="815"/>
              </a:spcAft>
              <a:buFont typeface="Wingdings" pitchFamily="2" charset="2"/>
              <a:buChar char="w"/>
              <a:defRPr/>
            </a:pPr>
            <a:r>
              <a:rPr lang="pt-BR" altLang="pt-BR" sz="1996" b="1" dirty="0">
                <a:solidFill>
                  <a:srgbClr val="254061"/>
                </a:solidFill>
                <a:latin typeface="Calibri" pitchFamily="34" charset="0"/>
              </a:rPr>
              <a:t>ESTADO E SETOR PRIVADO JUNTOS CONTRA A CORRUPÇÃO.</a:t>
            </a:r>
          </a:p>
        </p:txBody>
      </p:sp>
      <p:pic>
        <p:nvPicPr>
          <p:cNvPr id="13" name="Imagem 12"/>
          <p:cNvPicPr>
            <a:picLocks noChangeAspect="1"/>
          </p:cNvPicPr>
          <p:nvPr/>
        </p:nvPicPr>
        <p:blipFill>
          <a:blip r:embed="rId3"/>
          <a:stretch>
            <a:fillRect/>
          </a:stretch>
        </p:blipFill>
        <p:spPr>
          <a:xfrm>
            <a:off x="7180767" y="5279485"/>
            <a:ext cx="2373369" cy="944130"/>
          </a:xfrm>
          <a:prstGeom prst="rect">
            <a:avLst/>
          </a:prstGeom>
          <a:ln>
            <a:solidFill>
              <a:schemeClr val="bg1">
                <a:lumMod val="50000"/>
              </a:schemeClr>
            </a:solidFill>
          </a:ln>
          <a:effectLst>
            <a:softEdge rad="127000"/>
          </a:effectLst>
        </p:spPr>
      </p:pic>
      <p:pic>
        <p:nvPicPr>
          <p:cNvPr id="14" name="Imagem 1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0694" y="3820948"/>
            <a:ext cx="2649878" cy="876223"/>
          </a:xfrm>
          <a:prstGeom prst="rect">
            <a:avLst/>
          </a:prstGeom>
          <a:noFill/>
          <a:ln w="9525">
            <a:solidFill>
              <a:schemeClr val="tx1"/>
            </a:solidFill>
            <a:miter lim="800000"/>
            <a:headEnd/>
            <a:tailEnd/>
          </a:ln>
          <a:effectLst>
            <a:softEdge rad="127000"/>
          </a:effectLst>
          <a:extLst>
            <a:ext uri="{909E8E84-426E-40dd-AFC4-6F175D3DCCD1}">
              <a14:hiddenFill xmlns="" xmlns:a14="http://schemas.microsoft.com/office/drawing/2010/main">
                <a:solidFill>
                  <a:srgbClr val="FFFFFF"/>
                </a:solidFill>
              </a14:hiddenFill>
            </a:ext>
          </a:extLst>
        </p:spPr>
      </p:pic>
      <p:pic>
        <p:nvPicPr>
          <p:cNvPr id="15" name="Imagem 1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36671" y="2280386"/>
            <a:ext cx="3068963" cy="807220"/>
          </a:xfrm>
          <a:prstGeom prst="rect">
            <a:avLst/>
          </a:prstGeom>
          <a:noFill/>
          <a:ln w="9525">
            <a:solidFill>
              <a:schemeClr val="tx1"/>
            </a:solidFill>
            <a:miter lim="800000"/>
            <a:headEnd/>
            <a:tailEnd/>
          </a:ln>
          <a:effectLst>
            <a:softEdge rad="1270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77001079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8EA0FEC9-A4DF-8D43-861D-3C0A17B5F9EC}"/>
              </a:ext>
            </a:extLst>
          </p:cNvPr>
          <p:cNvSpPr txBox="1">
            <a:spLocks/>
          </p:cNvSpPr>
          <p:nvPr/>
        </p:nvSpPr>
        <p:spPr>
          <a:xfrm>
            <a:off x="1883606" y="455426"/>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lumMod val="50000"/>
                  </a:schemeClr>
                </a:solidFill>
              </a:rPr>
              <a:t>Estrutura Normativa</a:t>
            </a:r>
          </a:p>
        </p:txBody>
      </p:sp>
      <p:sp>
        <p:nvSpPr>
          <p:cNvPr id="3" name="Rectangle 2">
            <a:extLst>
              <a:ext uri="{FF2B5EF4-FFF2-40B4-BE49-F238E27FC236}">
                <a16:creationId xmlns:a16="http://schemas.microsoft.com/office/drawing/2014/main" id="{AFAFD5C8-C868-6C49-B989-DB2B40C6DAEA}"/>
              </a:ext>
            </a:extLst>
          </p:cNvPr>
          <p:cNvSpPr txBox="1">
            <a:spLocks noChangeArrowheads="1"/>
          </p:cNvSpPr>
          <p:nvPr/>
        </p:nvSpPr>
        <p:spPr bwMode="auto">
          <a:xfrm>
            <a:off x="2351732" y="1402574"/>
            <a:ext cx="7632700"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lstStyle>
            <a:lvl1pPr marL="355600" indent="-35560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GB" altLang="pt-BR" sz="3200" b="1" dirty="0">
                <a:solidFill>
                  <a:schemeClr val="tx2"/>
                </a:solidFill>
                <a:latin typeface="Calibri" pitchFamily="34" charset="0"/>
              </a:rPr>
              <a:t>LEI Nº 12.846/2013</a:t>
            </a:r>
            <a:endParaRPr lang="pt-BR" altLang="pt-BR" sz="3200" dirty="0">
              <a:solidFill>
                <a:schemeClr val="tx2"/>
              </a:solidFill>
              <a:latin typeface="Calibri" pitchFamily="34" charset="0"/>
            </a:endParaRPr>
          </a:p>
        </p:txBody>
      </p:sp>
      <p:sp>
        <p:nvSpPr>
          <p:cNvPr id="4" name="Espaço Reservado para Conteúdo 19">
            <a:extLst>
              <a:ext uri="{FF2B5EF4-FFF2-40B4-BE49-F238E27FC236}">
                <a16:creationId xmlns:a16="http://schemas.microsoft.com/office/drawing/2014/main" id="{71455343-1A53-274B-8039-9E39314CE485}"/>
              </a:ext>
            </a:extLst>
          </p:cNvPr>
          <p:cNvSpPr txBox="1">
            <a:spLocks/>
          </p:cNvSpPr>
          <p:nvPr/>
        </p:nvSpPr>
        <p:spPr>
          <a:xfrm>
            <a:off x="2078942" y="2532305"/>
            <a:ext cx="8337538" cy="381642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v"/>
            </a:pPr>
            <a:r>
              <a:rPr lang="pt-BR" sz="2800" dirty="0">
                <a:solidFill>
                  <a:schemeClr val="accent1"/>
                </a:solidFill>
              </a:rPr>
              <a:t>Principais características</a:t>
            </a:r>
          </a:p>
          <a:p>
            <a:pPr lvl="1">
              <a:buFont typeface="Wingdings" panose="05000000000000000000" pitchFamily="2" charset="2"/>
              <a:buChar char="ü"/>
              <a:defRPr/>
            </a:pPr>
            <a:r>
              <a:rPr lang="pt-BR" altLang="pt-BR" sz="2400" dirty="0">
                <a:solidFill>
                  <a:schemeClr val="accent1"/>
                </a:solidFill>
                <a:sym typeface="Wingdings" pitchFamily="2" charset="2"/>
              </a:rPr>
              <a:t>Responsabilização objetiva da pessoa jurídica;</a:t>
            </a:r>
          </a:p>
          <a:p>
            <a:pPr lvl="1">
              <a:buFont typeface="Wingdings" panose="05000000000000000000" pitchFamily="2" charset="2"/>
              <a:buChar char="ü"/>
              <a:defRPr/>
            </a:pPr>
            <a:r>
              <a:rPr lang="pt-BR" altLang="pt-BR" sz="2400" dirty="0">
                <a:solidFill>
                  <a:schemeClr val="accent1"/>
                </a:solidFill>
                <a:sym typeface="Wingdings" pitchFamily="2" charset="2"/>
              </a:rPr>
              <a:t>Atos contra a Administração Pública Nacional e Estrangeira;</a:t>
            </a:r>
          </a:p>
          <a:p>
            <a:pPr lvl="1">
              <a:buFont typeface="Wingdings" panose="05000000000000000000" pitchFamily="2" charset="2"/>
              <a:buChar char="ü"/>
              <a:defRPr/>
            </a:pPr>
            <a:r>
              <a:rPr lang="pt-BR" altLang="pt-BR" sz="2400" dirty="0">
                <a:solidFill>
                  <a:schemeClr val="accent1"/>
                </a:solidFill>
              </a:rPr>
              <a:t>Opção pelas esferas civil e administrativa;</a:t>
            </a:r>
          </a:p>
          <a:p>
            <a:pPr lvl="1">
              <a:buFont typeface="Wingdings" panose="05000000000000000000" pitchFamily="2" charset="2"/>
              <a:buChar char="ü"/>
              <a:defRPr/>
            </a:pPr>
            <a:r>
              <a:rPr lang="pt-BR" altLang="pt-BR" sz="2400" dirty="0">
                <a:solidFill>
                  <a:schemeClr val="accent1"/>
                </a:solidFill>
                <a:sym typeface="Wingdings" pitchFamily="2" charset="2"/>
              </a:rPr>
              <a:t>Lei de abrangência nacional;</a:t>
            </a:r>
          </a:p>
          <a:p>
            <a:pPr lvl="1">
              <a:buFont typeface="Wingdings" panose="05000000000000000000" pitchFamily="2" charset="2"/>
              <a:buChar char="ü"/>
              <a:defRPr/>
            </a:pPr>
            <a:r>
              <a:rPr lang="pt-BR" altLang="pt-BR" sz="2400" dirty="0">
                <a:solidFill>
                  <a:schemeClr val="accent1"/>
                </a:solidFill>
                <a:sym typeface="Wingdings" pitchFamily="2" charset="2"/>
              </a:rPr>
              <a:t>Tipificação dos atos ilícitos;</a:t>
            </a:r>
          </a:p>
          <a:p>
            <a:pPr lvl="1">
              <a:buFont typeface="Wingdings" panose="05000000000000000000" pitchFamily="2" charset="2"/>
              <a:buChar char="ü"/>
              <a:defRPr/>
            </a:pPr>
            <a:r>
              <a:rPr lang="pt-BR" altLang="pt-BR" sz="2400" dirty="0">
                <a:solidFill>
                  <a:schemeClr val="accent1"/>
                </a:solidFill>
                <a:sym typeface="Wingdings" pitchFamily="2" charset="2"/>
              </a:rPr>
              <a:t>Estrutura geral do procedimento administrativo;</a:t>
            </a:r>
          </a:p>
          <a:p>
            <a:pPr lvl="1">
              <a:buFont typeface="Wingdings" panose="05000000000000000000" pitchFamily="2" charset="2"/>
              <a:buChar char="ü"/>
              <a:defRPr/>
            </a:pPr>
            <a:r>
              <a:rPr lang="pt-BR" altLang="pt-BR" sz="2400" dirty="0">
                <a:solidFill>
                  <a:schemeClr val="accent1"/>
                </a:solidFill>
                <a:sym typeface="Wingdings" pitchFamily="2" charset="2"/>
              </a:rPr>
              <a:t>Possibilidade de celebração de acordo de leniência;</a:t>
            </a:r>
          </a:p>
          <a:p>
            <a:pPr lvl="1">
              <a:buFont typeface="Wingdings" panose="05000000000000000000" pitchFamily="2" charset="2"/>
              <a:buChar char="ü"/>
              <a:defRPr/>
            </a:pPr>
            <a:r>
              <a:rPr lang="pt-BR" sz="2400" dirty="0">
                <a:solidFill>
                  <a:schemeClr val="accent1"/>
                </a:solidFill>
                <a:sym typeface="Wingdings" pitchFamily="2" charset="2"/>
              </a:rPr>
              <a:t>Mudança de comportamento;</a:t>
            </a:r>
            <a:endParaRPr lang="pt-BR" sz="2400" dirty="0">
              <a:solidFill>
                <a:schemeClr val="accent1"/>
              </a:solidFill>
            </a:endParaRPr>
          </a:p>
        </p:txBody>
      </p:sp>
    </p:spTree>
    <p:extLst>
      <p:ext uri="{BB962C8B-B14F-4D97-AF65-F5344CB8AC3E}">
        <p14:creationId xmlns:p14="http://schemas.microsoft.com/office/powerpoint/2010/main" val="1802221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58DA4F3E-4B21-BB4E-A113-24BAA8BC8070}"/>
              </a:ext>
            </a:extLst>
          </p:cNvPr>
          <p:cNvSpPr txBox="1">
            <a:spLocks/>
          </p:cNvSpPr>
          <p:nvPr/>
        </p:nvSpPr>
        <p:spPr>
          <a:xfrm>
            <a:off x="1883606" y="773832"/>
            <a:ext cx="8424936" cy="63894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tx2"/>
                </a:solidFill>
              </a:rPr>
              <a:t>Estrutura Normativa</a:t>
            </a:r>
          </a:p>
        </p:txBody>
      </p:sp>
      <p:sp>
        <p:nvSpPr>
          <p:cNvPr id="3" name="Rectangle 2">
            <a:extLst>
              <a:ext uri="{FF2B5EF4-FFF2-40B4-BE49-F238E27FC236}">
                <a16:creationId xmlns:a16="http://schemas.microsoft.com/office/drawing/2014/main" id="{5745D4B3-E989-E74E-A604-FEFB17E17F15}"/>
              </a:ext>
            </a:extLst>
          </p:cNvPr>
          <p:cNvSpPr txBox="1">
            <a:spLocks noChangeArrowheads="1"/>
          </p:cNvSpPr>
          <p:nvPr/>
        </p:nvSpPr>
        <p:spPr bwMode="auto">
          <a:xfrm>
            <a:off x="2351732" y="1484586"/>
            <a:ext cx="7632700"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lstStyle>
            <a:lvl1pPr marL="355600" indent="-35560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GB" altLang="pt-BR" sz="3200" b="1" dirty="0" err="1">
                <a:solidFill>
                  <a:schemeClr val="tx2"/>
                </a:solidFill>
                <a:latin typeface="Calibri" pitchFamily="34" charset="0"/>
              </a:rPr>
              <a:t>Infralegal</a:t>
            </a:r>
            <a:endParaRPr lang="pt-BR" altLang="pt-BR" sz="3200" dirty="0">
              <a:solidFill>
                <a:schemeClr val="tx2"/>
              </a:solidFill>
              <a:latin typeface="Calibri" pitchFamily="34" charset="0"/>
            </a:endParaRPr>
          </a:p>
        </p:txBody>
      </p:sp>
      <p:sp>
        <p:nvSpPr>
          <p:cNvPr id="4" name="Espaço Reservado para Conteúdo 19">
            <a:extLst>
              <a:ext uri="{FF2B5EF4-FFF2-40B4-BE49-F238E27FC236}">
                <a16:creationId xmlns:a16="http://schemas.microsoft.com/office/drawing/2014/main" id="{388709E2-0B1B-6846-82DA-8FA77DB95A08}"/>
              </a:ext>
            </a:extLst>
          </p:cNvPr>
          <p:cNvSpPr txBox="1">
            <a:spLocks/>
          </p:cNvSpPr>
          <p:nvPr/>
        </p:nvSpPr>
        <p:spPr>
          <a:xfrm>
            <a:off x="1775520" y="2204864"/>
            <a:ext cx="8712968" cy="460851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v"/>
            </a:pPr>
            <a:r>
              <a:rPr lang="pt-BR" sz="2000" b="1" dirty="0">
                <a:solidFill>
                  <a:schemeClr val="accent1"/>
                </a:solidFill>
              </a:rPr>
              <a:t>Decreto nº 8.420, de 18/03/2015:</a:t>
            </a:r>
          </a:p>
          <a:p>
            <a:pPr lvl="1" algn="just">
              <a:buFont typeface="Wingdings" panose="05000000000000000000" pitchFamily="2" charset="2"/>
              <a:buChar char="ü"/>
              <a:defRPr/>
            </a:pPr>
            <a:r>
              <a:rPr lang="pt-BR" altLang="pt-BR" sz="2000" dirty="0">
                <a:solidFill>
                  <a:schemeClr val="accent1"/>
                </a:solidFill>
              </a:rPr>
              <a:t>Regulamenta a Lei nº 12.846/2013.</a:t>
            </a:r>
          </a:p>
          <a:p>
            <a:pPr marL="342900" lvl="1" indent="-342900" algn="just">
              <a:buFont typeface="Wingdings" panose="05000000000000000000" pitchFamily="2" charset="2"/>
              <a:buChar char="v"/>
              <a:defRPr/>
            </a:pPr>
            <a:r>
              <a:rPr lang="pt-BR" altLang="pt-BR" sz="2000" b="1" u="sng" dirty="0">
                <a:solidFill>
                  <a:srgbClr val="FF0000"/>
                </a:solidFill>
              </a:rPr>
              <a:t>Portaria Interministerial CGU/AGU n° 2278, de 15/12/2016:</a:t>
            </a:r>
          </a:p>
          <a:p>
            <a:pPr marL="742950" lvl="2" indent="-342900" algn="just">
              <a:buFont typeface="Wingdings" panose="05000000000000000000" pitchFamily="2" charset="2"/>
              <a:buChar char="ü"/>
              <a:defRPr/>
            </a:pPr>
            <a:r>
              <a:rPr lang="pt-BR" altLang="pt-BR" sz="2000" dirty="0">
                <a:solidFill>
                  <a:schemeClr val="accent1"/>
                </a:solidFill>
              </a:rPr>
              <a:t>Define os procedimentos para celebração do acordo de leniência de que trata a Lei n° 12.846, de 1° de agosto de 2013, no âmbito do Ministério da Transparência e Controladoria-Geral da União e dispõe sobre a participação da Advocacia-Geral da União.</a:t>
            </a:r>
          </a:p>
          <a:p>
            <a:pPr marL="342900" lvl="1" indent="-342900" algn="just">
              <a:buFont typeface="Wingdings" panose="05000000000000000000" pitchFamily="2" charset="2"/>
              <a:buChar char="v"/>
              <a:defRPr/>
            </a:pPr>
            <a:r>
              <a:rPr lang="pt-BR" altLang="pt-BR" sz="2000" b="1" dirty="0">
                <a:solidFill>
                  <a:schemeClr val="accent1"/>
                </a:solidFill>
              </a:rPr>
              <a:t>Portaria CGU nº 909, de 07/04/2015:</a:t>
            </a:r>
          </a:p>
          <a:p>
            <a:pPr lvl="1" algn="just">
              <a:buFont typeface="Wingdings" panose="05000000000000000000" pitchFamily="2" charset="2"/>
              <a:buChar char="ü"/>
              <a:defRPr/>
            </a:pPr>
            <a:r>
              <a:rPr lang="pt-BR" sz="2000" dirty="0">
                <a:solidFill>
                  <a:schemeClr val="accent1"/>
                </a:solidFill>
              </a:rPr>
              <a:t>Dispõe sobre a avaliação de programas de integridade de pessoas jurídicas.</a:t>
            </a:r>
            <a:endParaRPr lang="pt-BR" altLang="pt-BR" sz="2000" dirty="0">
              <a:solidFill>
                <a:schemeClr val="accent1"/>
              </a:solidFill>
            </a:endParaRPr>
          </a:p>
          <a:p>
            <a:pPr marL="342900" lvl="1" indent="-342900" algn="just">
              <a:buFont typeface="Wingdings" panose="05000000000000000000" pitchFamily="2" charset="2"/>
              <a:buChar char="v"/>
              <a:defRPr/>
            </a:pPr>
            <a:r>
              <a:rPr lang="pt-BR" altLang="pt-BR" sz="2000" b="1" dirty="0">
                <a:solidFill>
                  <a:schemeClr val="accent1"/>
                </a:solidFill>
              </a:rPr>
              <a:t>Portaria CGU nº 910, de 07/04/2015:</a:t>
            </a:r>
          </a:p>
          <a:p>
            <a:pPr lvl="1" algn="just">
              <a:buFont typeface="Wingdings" panose="05000000000000000000" pitchFamily="2" charset="2"/>
              <a:buChar char="ü"/>
              <a:defRPr/>
            </a:pPr>
            <a:r>
              <a:rPr lang="pt-BR" sz="2000" dirty="0">
                <a:solidFill>
                  <a:schemeClr val="accent1"/>
                </a:solidFill>
              </a:rPr>
              <a:t>Define os procedimentos para apuração da responsabilidade administrativa e para celebração do acordo de leniência de que trata a Lei nº 12.846, de 1º de agosto de 2013.</a:t>
            </a:r>
          </a:p>
        </p:txBody>
      </p:sp>
    </p:spTree>
    <p:extLst>
      <p:ext uri="{BB962C8B-B14F-4D97-AF65-F5344CB8AC3E}">
        <p14:creationId xmlns:p14="http://schemas.microsoft.com/office/powerpoint/2010/main" val="3454337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2568485" y="2065538"/>
          <a:ext cx="7162502" cy="4760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2"/>
          <p:cNvSpPr txBox="1">
            <a:spLocks noChangeArrowheads="1"/>
          </p:cNvSpPr>
          <p:nvPr/>
        </p:nvSpPr>
        <p:spPr bwMode="auto">
          <a:xfrm>
            <a:off x="1784593" y="1534414"/>
            <a:ext cx="8688139" cy="52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829544">
              <a:defRPr/>
            </a:pPr>
            <a:r>
              <a:rPr lang="en-GB" altLang="pt-BR" sz="2903" b="1" dirty="0">
                <a:solidFill>
                  <a:srgbClr val="17375E"/>
                </a:solidFill>
                <a:latin typeface="Calibri" pitchFamily="34" charset="0"/>
              </a:rPr>
              <a:t>AVANÇOS PROMOVIDOS PELA LEI Nº 12.846/2013</a:t>
            </a:r>
            <a:endParaRPr lang="pt-BR" altLang="pt-BR" sz="2903" dirty="0">
              <a:solidFill>
                <a:srgbClr val="17375E"/>
              </a:solidFill>
              <a:latin typeface="Calibri" pitchFamily="34" charset="0"/>
            </a:endParaRPr>
          </a:p>
        </p:txBody>
      </p:sp>
      <p:sp>
        <p:nvSpPr>
          <p:cNvPr id="6" name="Rectangle 2"/>
          <p:cNvSpPr txBox="1">
            <a:spLocks noChangeArrowheads="1"/>
          </p:cNvSpPr>
          <p:nvPr/>
        </p:nvSpPr>
        <p:spPr bwMode="auto">
          <a:xfrm>
            <a:off x="1703540" y="946675"/>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hangingPunct="1"/>
            <a:r>
              <a:rPr lang="en-GB" altLang="pt-BR" sz="2722" b="1">
                <a:latin typeface="Calibri" panose="020F0502020204030204" pitchFamily="34" charset="0"/>
                <a:ea typeface="ＭＳ Ｐゴシック" panose="020B0600070205080204" pitchFamily="34" charset="-128"/>
              </a:rPr>
              <a:t>RESPONSABILIZAÇÃO ADMINISTRATIVA</a:t>
            </a:r>
            <a:endParaRPr lang="pt-BR" altLang="pt-BR" sz="2268">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843366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ço Reservado para Conteúdo 2"/>
          <p:cNvSpPr txBox="1">
            <a:spLocks/>
          </p:cNvSpPr>
          <p:nvPr/>
        </p:nvSpPr>
        <p:spPr bwMode="auto">
          <a:xfrm>
            <a:off x="1756825" y="2407933"/>
            <a:ext cx="7686087" cy="447167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5" tIns="41468" rIns="82935" bIns="41468"/>
          <a:lstStyle>
            <a:lvl1pPr marL="342900" indent="-342900" algn="l" defTabSz="449263" rtl="0" eaLnBrk="0" fontAlgn="base" hangingPunct="0">
              <a:lnSpc>
                <a:spcPct val="150000"/>
              </a:lnSpc>
              <a:spcBef>
                <a:spcPct val="0"/>
              </a:spcBef>
              <a:spcAft>
                <a:spcPts val="1425"/>
              </a:spcAft>
              <a:buClr>
                <a:srgbClr val="000000"/>
              </a:buClr>
              <a:buSzPct val="100000"/>
              <a:buFont typeface="Times New Roman" pitchFamily="18" charset="0"/>
              <a:defRPr sz="2000">
                <a:solidFill>
                  <a:srgbClr val="000000"/>
                </a:solidFill>
                <a:latin typeface="+mn-lt"/>
                <a:ea typeface="+mn-ea"/>
                <a:cs typeface="+mn-cs"/>
              </a:defRPr>
            </a:lvl1pPr>
            <a:lvl2pPr marL="742950" indent="-285750" algn="l" defTabSz="449263" rtl="0" eaLnBrk="0" fontAlgn="base" hangingPunct="0">
              <a:lnSpc>
                <a:spcPct val="150000"/>
              </a:lnSpc>
              <a:spcBef>
                <a:spcPct val="0"/>
              </a:spcBef>
              <a:spcAft>
                <a:spcPts val="1138"/>
              </a:spcAft>
              <a:buClr>
                <a:srgbClr val="000000"/>
              </a:buClr>
              <a:buSzPct val="100000"/>
              <a:buFont typeface="Times New Roman" pitchFamily="18" charset="0"/>
              <a:defRPr sz="2000">
                <a:solidFill>
                  <a:srgbClr val="000000"/>
                </a:solidFill>
                <a:latin typeface="+mn-lt"/>
                <a:ea typeface="+mn-ea"/>
              </a:defRPr>
            </a:lvl2pPr>
            <a:lvl3pPr marL="1143000" indent="-228600" algn="l" defTabSz="449263" rtl="0" eaLnBrk="0" fontAlgn="base" hangingPunct="0">
              <a:lnSpc>
                <a:spcPct val="150000"/>
              </a:lnSpc>
              <a:spcBef>
                <a:spcPct val="0"/>
              </a:spcBef>
              <a:spcAft>
                <a:spcPts val="850"/>
              </a:spcAft>
              <a:buClr>
                <a:srgbClr val="000000"/>
              </a:buClr>
              <a:buSzPct val="100000"/>
              <a:buFont typeface="Times New Roman" pitchFamily="18" charset="0"/>
              <a:defRPr sz="2000">
                <a:solidFill>
                  <a:srgbClr val="000000"/>
                </a:solidFill>
                <a:latin typeface="+mn-lt"/>
                <a:ea typeface="+mn-ea"/>
              </a:defRPr>
            </a:lvl3pPr>
            <a:lvl4pPr marL="1600200" indent="-228600" algn="l" defTabSz="449263" rtl="0" eaLnBrk="0" fontAlgn="base" hangingPunct="0">
              <a:lnSpc>
                <a:spcPct val="150000"/>
              </a:lnSpc>
              <a:spcBef>
                <a:spcPct val="0"/>
              </a:spcBef>
              <a:spcAft>
                <a:spcPts val="575"/>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lnSpc>
                <a:spcPct val="150000"/>
              </a:lnSpc>
              <a:spcBef>
                <a:spcPct val="0"/>
              </a:spcBef>
              <a:spcAft>
                <a:spcPts val="288"/>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a:lstStyle>
          <a:p>
            <a:pPr eaLnBrk="1" hangingPunct="1">
              <a:buFontTx/>
              <a:buNone/>
              <a:defRPr/>
            </a:pPr>
            <a:endParaRPr lang="pt-BR" altLang="pt-BR" sz="1814" kern="0">
              <a:ea typeface="ＭＳ Ｐゴシック" pitchFamily="34" charset="-128"/>
            </a:endParaRPr>
          </a:p>
          <a:p>
            <a:pPr eaLnBrk="1" hangingPunct="1">
              <a:buFont typeface="Wingdings" pitchFamily="2" charset="2"/>
              <a:buChar char="ü"/>
              <a:defRPr/>
            </a:pPr>
            <a:endParaRPr lang="pt-BR" altLang="pt-BR" sz="1814" b="1" u="sng" kern="0">
              <a:ea typeface="ＭＳ Ｐゴシック" pitchFamily="34" charset="-128"/>
            </a:endParaRPr>
          </a:p>
          <a:p>
            <a:pPr eaLnBrk="1" hangingPunct="1">
              <a:buFont typeface="Wingdings" pitchFamily="2" charset="2"/>
              <a:buChar char="ü"/>
              <a:defRPr/>
            </a:pPr>
            <a:endParaRPr lang="pt-BR" altLang="pt-BR" sz="1814" b="1" u="sng" kern="0">
              <a:ea typeface="ＭＳ Ｐゴシック" pitchFamily="34" charset="-128"/>
            </a:endParaRPr>
          </a:p>
          <a:p>
            <a:pPr eaLnBrk="1" hangingPunct="1">
              <a:buFontTx/>
              <a:buNone/>
              <a:defRPr/>
            </a:pPr>
            <a:endParaRPr lang="pt-BR" altLang="pt-BR" sz="1814" b="1" kern="0">
              <a:ea typeface="ＭＳ Ｐゴシック" pitchFamily="34" charset="-128"/>
            </a:endParaRPr>
          </a:p>
        </p:txBody>
      </p:sp>
      <p:sp>
        <p:nvSpPr>
          <p:cNvPr id="12" name="Rectangle 2"/>
          <p:cNvSpPr txBox="1">
            <a:spLocks noChangeArrowheads="1"/>
          </p:cNvSpPr>
          <p:nvPr/>
        </p:nvSpPr>
        <p:spPr bwMode="auto">
          <a:xfrm>
            <a:off x="2288241" y="395368"/>
            <a:ext cx="6924247" cy="52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82935" tIns="41468" rIns="82935" bIns="41468" anchor="ct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407487">
              <a:defRPr/>
            </a:pPr>
            <a:r>
              <a:rPr lang="en-GB" altLang="pt-BR" sz="2903" b="1" dirty="0">
                <a:solidFill>
                  <a:srgbClr val="17375E"/>
                </a:solidFill>
                <a:latin typeface="Calibri" pitchFamily="34" charset="0"/>
              </a:rPr>
              <a:t>LEI Nº 12.846/2013</a:t>
            </a:r>
            <a:endParaRPr lang="pt-BR" altLang="pt-BR" sz="2903" dirty="0">
              <a:solidFill>
                <a:srgbClr val="17375E"/>
              </a:solidFill>
              <a:latin typeface="Calibri" pitchFamily="34" charset="0"/>
            </a:endParaRPr>
          </a:p>
        </p:txBody>
      </p:sp>
      <p:graphicFrame>
        <p:nvGraphicFramePr>
          <p:cNvPr id="13" name="Diagrama 12"/>
          <p:cNvGraphicFramePr/>
          <p:nvPr>
            <p:extLst>
              <p:ext uri="{D42A27DB-BD31-4B8C-83A1-F6EECF244321}">
                <p14:modId xmlns:p14="http://schemas.microsoft.com/office/powerpoint/2010/main" val="3816928934"/>
              </p:ext>
            </p:extLst>
          </p:nvPr>
        </p:nvGraphicFramePr>
        <p:xfrm>
          <a:off x="2092257" y="918143"/>
          <a:ext cx="7986691" cy="54334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6602243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3048641" y="5587788"/>
            <a:ext cx="1471835" cy="918816"/>
          </a:xfrm>
          <a:prstGeom prst="rect">
            <a:avLst/>
          </a:prstGeom>
          <a:solidFill>
            <a:srgbClr val="4F81BD"/>
          </a:solidFill>
          <a:ln w="25400" cap="flat" cmpd="sng" algn="ctr">
            <a:solidFill>
              <a:srgbClr val="4F81BD">
                <a:shade val="50000"/>
              </a:srgbClr>
            </a:solidFill>
            <a:prstDash val="solid"/>
          </a:ln>
          <a:effectLst/>
        </p:spPr>
        <p:txBody>
          <a:bodyPr anchor="ctr"/>
          <a:lstStyle/>
          <a:p>
            <a:pPr algn="ctr" defTabSz="407487">
              <a:defRPr/>
            </a:pPr>
            <a:r>
              <a:rPr lang="pt-BR" sz="2177" b="1" kern="0" dirty="0">
                <a:solidFill>
                  <a:srgbClr val="000000">
                    <a:lumMod val="95000"/>
                    <a:lumOff val="5000"/>
                  </a:srgbClr>
                </a:solidFill>
                <a:latin typeface="Calibri"/>
              </a:rPr>
              <a:t>Controle Interno e Externo</a:t>
            </a:r>
            <a:endParaRPr lang="pt-BR" sz="3629" b="1" kern="0" dirty="0">
              <a:solidFill>
                <a:prstClr val="white"/>
              </a:solidFill>
              <a:latin typeface="Calibri"/>
            </a:endParaRPr>
          </a:p>
        </p:txBody>
      </p:sp>
      <p:sp>
        <p:nvSpPr>
          <p:cNvPr id="19459" name="Retângulo 37"/>
          <p:cNvSpPr>
            <a:spLocks noChangeArrowheads="1"/>
          </p:cNvSpPr>
          <p:nvPr/>
        </p:nvSpPr>
        <p:spPr bwMode="auto">
          <a:xfrm>
            <a:off x="3048641" y="4614245"/>
            <a:ext cx="1471835" cy="920257"/>
          </a:xfrm>
          <a:prstGeom prst="rect">
            <a:avLst/>
          </a:prstGeom>
          <a:solidFill>
            <a:srgbClr val="4F81BD"/>
          </a:solidFill>
          <a:ln w="25400">
            <a:solidFill>
              <a:srgbClr val="385D8A"/>
            </a:solidFill>
            <a:miter lim="800000"/>
            <a:headEnd/>
            <a:tailEnd/>
          </a:ln>
        </p:spPr>
        <p:txBody>
          <a:bodyPr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hangingPunct="1"/>
            <a:r>
              <a:rPr lang="pt-BR" altLang="pt-BR" sz="2000" b="1" dirty="0">
                <a:solidFill>
                  <a:srgbClr val="0D0D0D"/>
                </a:solidFill>
              </a:rPr>
              <a:t>Correição</a:t>
            </a:r>
            <a:endParaRPr lang="pt-BR" altLang="pt-BR" sz="2400" b="1" dirty="0">
              <a:solidFill>
                <a:srgbClr val="FFFFFF"/>
              </a:solidFill>
              <a:latin typeface="Calibri" panose="020F0502020204030204" pitchFamily="34" charset="0"/>
            </a:endParaRPr>
          </a:p>
        </p:txBody>
      </p:sp>
      <p:sp>
        <p:nvSpPr>
          <p:cNvPr id="19460" name="Retângulo 38"/>
          <p:cNvSpPr>
            <a:spLocks noChangeArrowheads="1"/>
          </p:cNvSpPr>
          <p:nvPr/>
        </p:nvSpPr>
        <p:spPr bwMode="auto">
          <a:xfrm>
            <a:off x="3048641" y="3633502"/>
            <a:ext cx="1471835" cy="920256"/>
          </a:xfrm>
          <a:prstGeom prst="rect">
            <a:avLst/>
          </a:prstGeom>
          <a:solidFill>
            <a:srgbClr val="4F81BD"/>
          </a:solidFill>
          <a:ln w="25400">
            <a:solidFill>
              <a:srgbClr val="385D8A"/>
            </a:solidFill>
            <a:miter lim="800000"/>
            <a:headEnd/>
            <a:tailEnd/>
          </a:ln>
        </p:spPr>
        <p:txBody>
          <a:bodyPr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hangingPunct="1"/>
            <a:r>
              <a:rPr lang="pt-BR" altLang="pt-BR" sz="1814" b="1">
                <a:solidFill>
                  <a:srgbClr val="0D0D0D"/>
                </a:solidFill>
              </a:rPr>
              <a:t>Prevenção da Corrupção</a:t>
            </a:r>
            <a:endParaRPr lang="pt-BR" altLang="pt-BR" sz="3266" b="1">
              <a:solidFill>
                <a:srgbClr val="FFFFFF"/>
              </a:solidFill>
              <a:latin typeface="Calibri" panose="020F0502020204030204" pitchFamily="34" charset="0"/>
            </a:endParaRPr>
          </a:p>
        </p:txBody>
      </p:sp>
      <p:sp>
        <p:nvSpPr>
          <p:cNvPr id="19461" name="Retângulo 39"/>
          <p:cNvSpPr>
            <a:spLocks noChangeArrowheads="1"/>
          </p:cNvSpPr>
          <p:nvPr/>
        </p:nvSpPr>
        <p:spPr bwMode="auto">
          <a:xfrm>
            <a:off x="7654245" y="5643954"/>
            <a:ext cx="1500638" cy="920256"/>
          </a:xfrm>
          <a:prstGeom prst="rect">
            <a:avLst/>
          </a:prstGeom>
          <a:solidFill>
            <a:srgbClr val="CCECFF"/>
          </a:solidFill>
          <a:ln w="25400">
            <a:solidFill>
              <a:srgbClr val="385D8A"/>
            </a:solidFill>
            <a:miter lim="800000"/>
            <a:headEnd/>
            <a:tailEnd/>
          </a:ln>
        </p:spPr>
        <p:txBody>
          <a:bodyPr anchor="ct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hangingPunct="1"/>
            <a:r>
              <a:rPr lang="pt-BR" altLang="pt-BR" sz="1814" b="1">
                <a:solidFill>
                  <a:srgbClr val="0D0D0D"/>
                </a:solidFill>
              </a:rPr>
              <a:t>Inquéritos e Ações Penais</a:t>
            </a:r>
            <a:endParaRPr lang="pt-BR" altLang="pt-BR" sz="1814" b="1">
              <a:solidFill>
                <a:srgbClr val="FFFFFF"/>
              </a:solidFill>
              <a:latin typeface="Calibri" panose="020F0502020204030204" pitchFamily="34" charset="0"/>
            </a:endParaRPr>
          </a:p>
        </p:txBody>
      </p:sp>
      <p:sp>
        <p:nvSpPr>
          <p:cNvPr id="6" name="Retângulo 5"/>
          <p:cNvSpPr/>
          <p:nvPr/>
        </p:nvSpPr>
        <p:spPr>
          <a:xfrm>
            <a:off x="7661445" y="4651690"/>
            <a:ext cx="1500638" cy="918816"/>
          </a:xfrm>
          <a:prstGeom prst="rect">
            <a:avLst/>
          </a:prstGeom>
          <a:solidFill>
            <a:srgbClr val="CCECFF"/>
          </a:solidFill>
          <a:ln w="25400" cap="flat" cmpd="sng" algn="ctr">
            <a:solidFill>
              <a:srgbClr val="4F81BD">
                <a:shade val="50000"/>
              </a:srgbClr>
            </a:solidFill>
            <a:prstDash val="solid"/>
          </a:ln>
          <a:effectLst/>
        </p:spPr>
        <p:txBody>
          <a:bodyPr anchor="ctr"/>
          <a:lstStyle/>
          <a:p>
            <a:pPr algn="ctr" defTabSz="407487">
              <a:defRPr/>
            </a:pPr>
            <a:r>
              <a:rPr lang="pt-BR" sz="1452" b="1" kern="0" dirty="0">
                <a:solidFill>
                  <a:srgbClr val="000000">
                    <a:lumMod val="95000"/>
                    <a:lumOff val="5000"/>
                  </a:srgbClr>
                </a:solidFill>
                <a:latin typeface="Calibri"/>
              </a:rPr>
              <a:t>Improbidade</a:t>
            </a:r>
          </a:p>
          <a:p>
            <a:pPr algn="ctr" defTabSz="407487">
              <a:defRPr/>
            </a:pPr>
            <a:r>
              <a:rPr lang="pt-BR" sz="1452" b="1" kern="0" dirty="0">
                <a:solidFill>
                  <a:srgbClr val="000000">
                    <a:lumMod val="95000"/>
                    <a:lumOff val="5000"/>
                  </a:srgbClr>
                </a:solidFill>
                <a:latin typeface="Calibri"/>
              </a:rPr>
              <a:t>Administrativa </a:t>
            </a:r>
            <a:endParaRPr lang="pt-BR" sz="2540" b="1" kern="0" dirty="0">
              <a:solidFill>
                <a:prstClr val="white"/>
              </a:solidFill>
              <a:latin typeface="Calibri"/>
            </a:endParaRPr>
          </a:p>
        </p:txBody>
      </p:sp>
      <p:grpSp>
        <p:nvGrpSpPr>
          <p:cNvPr id="19463" name="Grupo 41"/>
          <p:cNvGrpSpPr>
            <a:grpSpLocks/>
          </p:cNvGrpSpPr>
          <p:nvPr/>
        </p:nvGrpSpPr>
        <p:grpSpPr bwMode="auto">
          <a:xfrm>
            <a:off x="3140811" y="2547629"/>
            <a:ext cx="1517919" cy="1155001"/>
            <a:chOff x="1327686" y="2264497"/>
            <a:chExt cx="1672152" cy="1272737"/>
          </a:xfrm>
        </p:grpSpPr>
        <p:sp>
          <p:nvSpPr>
            <p:cNvPr id="8" name="Trapezoide 7"/>
            <p:cNvSpPr/>
            <p:nvPr/>
          </p:nvSpPr>
          <p:spPr>
            <a:xfrm rot="6126146">
              <a:off x="1512321" y="2079862"/>
              <a:ext cx="1272737" cy="1642008"/>
            </a:xfrm>
            <a:prstGeom prst="trapezoid">
              <a:avLst>
                <a:gd name="adj" fmla="val 25307"/>
              </a:avLst>
            </a:prstGeom>
            <a:solidFill>
              <a:srgbClr val="4F81BD"/>
            </a:solidFill>
            <a:ln w="25400" cap="flat" cmpd="sng" algn="ctr">
              <a:solidFill>
                <a:srgbClr val="4F81BD">
                  <a:shade val="50000"/>
                </a:srgbClr>
              </a:solidFill>
              <a:prstDash val="solid"/>
            </a:ln>
            <a:effectLst/>
          </p:spPr>
          <p:txBody>
            <a:bodyPr anchor="ctr"/>
            <a:lstStyle/>
            <a:p>
              <a:pPr algn="ctr" defTabSz="407487">
                <a:defRPr/>
              </a:pPr>
              <a:endParaRPr lang="pt-BR" sz="1633" kern="0" dirty="0">
                <a:solidFill>
                  <a:prstClr val="white"/>
                </a:solidFill>
                <a:latin typeface="Calibri"/>
              </a:endParaRPr>
            </a:p>
          </p:txBody>
        </p:sp>
        <p:sp>
          <p:nvSpPr>
            <p:cNvPr id="19487" name="CaixaDeTexto 15"/>
            <p:cNvSpPr txBox="1">
              <a:spLocks noChangeArrowheads="1"/>
            </p:cNvSpPr>
            <p:nvPr/>
          </p:nvSpPr>
          <p:spPr bwMode="auto">
            <a:xfrm rot="918846">
              <a:off x="1422875" y="2495447"/>
              <a:ext cx="1576963" cy="963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hangingPunct="1"/>
              <a:r>
                <a:rPr lang="pt-BR" altLang="pt-BR" sz="1270" b="1">
                  <a:solidFill>
                    <a:srgbClr val="0D0D0D"/>
                  </a:solidFill>
                  <a:ea typeface="ＭＳ Ｐゴシック" panose="020B0600070205080204" pitchFamily="34" charset="-128"/>
                </a:rPr>
                <a:t>Convenções Internacionais (OCDE, OEA, ONU) </a:t>
              </a:r>
              <a:endParaRPr lang="pt-BR" altLang="pt-BR" sz="1633" b="1">
                <a:solidFill>
                  <a:srgbClr val="FFFF00"/>
                </a:solidFill>
                <a:ea typeface="ＭＳ Ｐゴシック" panose="020B0600070205080204" pitchFamily="34" charset="-128"/>
              </a:endParaRPr>
            </a:p>
          </p:txBody>
        </p:sp>
      </p:grpSp>
      <p:grpSp>
        <p:nvGrpSpPr>
          <p:cNvPr id="19464" name="Grupo 44"/>
          <p:cNvGrpSpPr>
            <a:grpSpLocks/>
          </p:cNvGrpSpPr>
          <p:nvPr/>
        </p:nvGrpSpPr>
        <p:grpSpPr bwMode="auto">
          <a:xfrm>
            <a:off x="5269354" y="874173"/>
            <a:ext cx="1674895" cy="1610089"/>
            <a:chOff x="3674100" y="419159"/>
            <a:chExt cx="1846030" cy="1774480"/>
          </a:xfrm>
        </p:grpSpPr>
        <p:sp>
          <p:nvSpPr>
            <p:cNvPr id="11" name="Trapezoide 10"/>
            <p:cNvSpPr/>
            <p:nvPr/>
          </p:nvSpPr>
          <p:spPr>
            <a:xfrm rot="10800000">
              <a:off x="3718544" y="419159"/>
              <a:ext cx="1757141" cy="1774480"/>
            </a:xfrm>
            <a:prstGeom prst="trapezoid">
              <a:avLst>
                <a:gd name="adj" fmla="val 19211"/>
              </a:avLst>
            </a:prstGeom>
            <a:solidFill>
              <a:srgbClr val="1F497D">
                <a:lumMod val="75000"/>
              </a:srgbClr>
            </a:solidFill>
            <a:ln w="25400" cap="flat" cmpd="sng" algn="ctr">
              <a:solidFill>
                <a:srgbClr val="4F81BD">
                  <a:shade val="50000"/>
                </a:srgbClr>
              </a:solidFill>
              <a:prstDash val="solid"/>
            </a:ln>
            <a:effectLst/>
          </p:spPr>
          <p:txBody>
            <a:bodyPr anchor="ctr"/>
            <a:lstStyle/>
            <a:p>
              <a:pPr algn="ctr" defTabSz="407487">
                <a:defRPr/>
              </a:pPr>
              <a:endParaRPr lang="pt-BR" sz="1633" kern="0" dirty="0">
                <a:solidFill>
                  <a:prstClr val="white"/>
                </a:solidFill>
                <a:latin typeface="Calibri"/>
              </a:endParaRPr>
            </a:p>
          </p:txBody>
        </p:sp>
        <p:sp>
          <p:nvSpPr>
            <p:cNvPr id="19485" name="CaixaDeTexto 27"/>
            <p:cNvSpPr txBox="1">
              <a:spLocks noChangeArrowheads="1"/>
            </p:cNvSpPr>
            <p:nvPr/>
          </p:nvSpPr>
          <p:spPr bwMode="auto">
            <a:xfrm>
              <a:off x="3674100" y="587401"/>
              <a:ext cx="1846030" cy="1086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hangingPunct="1"/>
              <a:r>
                <a:rPr lang="pt-BR" altLang="pt-BR" sz="1270" b="1" u="sng">
                  <a:solidFill>
                    <a:srgbClr val="FFFFFF"/>
                  </a:solidFill>
                  <a:ea typeface="ＭＳ Ｐゴシック" panose="020B0600070205080204" pitchFamily="34" charset="-128"/>
                </a:rPr>
                <a:t>Responsabilização </a:t>
              </a:r>
            </a:p>
            <a:p>
              <a:pPr algn="ctr" eaLnBrk="1" hangingPunct="1"/>
              <a:r>
                <a:rPr lang="pt-BR" altLang="pt-BR" sz="1270" b="1" u="sng">
                  <a:solidFill>
                    <a:srgbClr val="FFFFFF"/>
                  </a:solidFill>
                  <a:ea typeface="ＭＳ Ｐゴシック" panose="020B0600070205080204" pitchFamily="34" charset="-128"/>
                </a:rPr>
                <a:t>da PJ</a:t>
              </a:r>
            </a:p>
            <a:p>
              <a:pPr algn="ctr" eaLnBrk="1" hangingPunct="1"/>
              <a:r>
                <a:rPr lang="pt-BR" altLang="pt-BR" sz="1633" b="1">
                  <a:solidFill>
                    <a:srgbClr val="FFFFFF"/>
                  </a:solidFill>
                  <a:ea typeface="ＭＳ Ｐゴシック" panose="020B0600070205080204" pitchFamily="34" charset="-128"/>
                </a:rPr>
                <a:t>Lei 12.846,</a:t>
              </a:r>
            </a:p>
            <a:p>
              <a:pPr algn="ctr" eaLnBrk="1" hangingPunct="1"/>
              <a:r>
                <a:rPr lang="pt-BR" altLang="pt-BR" sz="1633" b="1">
                  <a:solidFill>
                    <a:srgbClr val="FFFFFF"/>
                  </a:solidFill>
                  <a:ea typeface="ＭＳ Ｐゴシック" panose="020B0600070205080204" pitchFamily="34" charset="-128"/>
                </a:rPr>
                <a:t>de 2013</a:t>
              </a:r>
            </a:p>
          </p:txBody>
        </p:sp>
      </p:grpSp>
      <p:grpSp>
        <p:nvGrpSpPr>
          <p:cNvPr id="19465" name="Grupo 47"/>
          <p:cNvGrpSpPr>
            <a:grpSpLocks/>
          </p:cNvGrpSpPr>
          <p:nvPr/>
        </p:nvGrpSpPr>
        <p:grpSpPr bwMode="auto">
          <a:xfrm>
            <a:off x="4367820" y="1070034"/>
            <a:ext cx="1192445" cy="1564002"/>
            <a:chOff x="2679450" y="634225"/>
            <a:chExt cx="1315486" cy="1724197"/>
          </a:xfrm>
        </p:grpSpPr>
        <p:sp>
          <p:nvSpPr>
            <p:cNvPr id="14" name="Trapezoide 13"/>
            <p:cNvSpPr/>
            <p:nvPr/>
          </p:nvSpPr>
          <p:spPr>
            <a:xfrm rot="9490407">
              <a:off x="2679450" y="634225"/>
              <a:ext cx="1315486" cy="1668630"/>
            </a:xfrm>
            <a:prstGeom prst="trapezoid">
              <a:avLst>
                <a:gd name="adj" fmla="val 26776"/>
              </a:avLst>
            </a:prstGeom>
            <a:solidFill>
              <a:srgbClr val="4F81BD"/>
            </a:solidFill>
            <a:ln w="25400" cap="flat" cmpd="sng" algn="ctr">
              <a:solidFill>
                <a:srgbClr val="4F81BD">
                  <a:shade val="50000"/>
                </a:srgbClr>
              </a:solidFill>
              <a:prstDash val="solid"/>
            </a:ln>
            <a:effectLst/>
          </p:spPr>
          <p:txBody>
            <a:bodyPr anchor="ctr"/>
            <a:lstStyle/>
            <a:p>
              <a:pPr algn="ctr" defTabSz="407487">
                <a:defRPr/>
              </a:pPr>
              <a:endParaRPr lang="pt-BR" sz="1633" kern="0" dirty="0">
                <a:solidFill>
                  <a:prstClr val="white"/>
                </a:solidFill>
                <a:latin typeface="Calibri"/>
              </a:endParaRPr>
            </a:p>
          </p:txBody>
        </p:sp>
        <p:sp>
          <p:nvSpPr>
            <p:cNvPr id="15" name="CaixaDeTexto 24"/>
            <p:cNvSpPr txBox="1">
              <a:spLocks noChangeArrowheads="1"/>
            </p:cNvSpPr>
            <p:nvPr/>
          </p:nvSpPr>
          <p:spPr bwMode="auto">
            <a:xfrm rot="4075173">
              <a:off x="2581513" y="1238569"/>
              <a:ext cx="1644815" cy="594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defTabSz="407487" eaLnBrk="1" hangingPunct="1">
                <a:defRPr/>
              </a:pPr>
              <a:r>
                <a:rPr lang="pt-BR" altLang="pt-BR" sz="1452" b="1" kern="0">
                  <a:solidFill>
                    <a:srgbClr val="0D0D0D"/>
                  </a:solidFill>
                </a:rPr>
                <a:t>Lei de Conflito de Interesse</a:t>
              </a:r>
              <a:endParaRPr lang="pt-BR" altLang="pt-BR" sz="1814" b="1" kern="0">
                <a:solidFill>
                  <a:srgbClr val="FFFF00"/>
                </a:solidFill>
              </a:endParaRPr>
            </a:p>
          </p:txBody>
        </p:sp>
      </p:grpSp>
      <p:grpSp>
        <p:nvGrpSpPr>
          <p:cNvPr id="19466" name="Grupo 50"/>
          <p:cNvGrpSpPr>
            <a:grpSpLocks/>
          </p:cNvGrpSpPr>
          <p:nvPr/>
        </p:nvGrpSpPr>
        <p:grpSpPr bwMode="auto">
          <a:xfrm>
            <a:off x="7580797" y="2590833"/>
            <a:ext cx="1489116" cy="1155001"/>
            <a:chOff x="6222142" y="2311664"/>
            <a:chExt cx="1641467" cy="1272737"/>
          </a:xfrm>
        </p:grpSpPr>
        <p:sp>
          <p:nvSpPr>
            <p:cNvPr id="17" name="Trapezoide 16"/>
            <p:cNvSpPr/>
            <p:nvPr/>
          </p:nvSpPr>
          <p:spPr>
            <a:xfrm rot="15507748">
              <a:off x="6406507" y="2127299"/>
              <a:ext cx="1272737" cy="1641467"/>
            </a:xfrm>
            <a:prstGeom prst="trapezoid">
              <a:avLst>
                <a:gd name="adj" fmla="val 25307"/>
              </a:avLst>
            </a:prstGeom>
            <a:solidFill>
              <a:srgbClr val="CCECFF"/>
            </a:solidFill>
            <a:ln w="25400" cap="flat" cmpd="sng" algn="ctr">
              <a:solidFill>
                <a:srgbClr val="4F81BD">
                  <a:shade val="50000"/>
                </a:srgbClr>
              </a:solidFill>
              <a:prstDash val="solid"/>
            </a:ln>
            <a:effectLst/>
          </p:spPr>
          <p:txBody>
            <a:bodyPr anchor="ctr"/>
            <a:lstStyle/>
            <a:p>
              <a:pPr algn="ctr" defTabSz="407487">
                <a:defRPr/>
              </a:pPr>
              <a:endParaRPr lang="pt-BR" sz="1633" kern="0" dirty="0">
                <a:solidFill>
                  <a:prstClr val="white"/>
                </a:solidFill>
                <a:latin typeface="Calibri"/>
              </a:endParaRPr>
            </a:p>
          </p:txBody>
        </p:sp>
        <p:sp>
          <p:nvSpPr>
            <p:cNvPr id="18" name="CaixaDeTexto 31"/>
            <p:cNvSpPr txBox="1">
              <a:spLocks noChangeArrowheads="1"/>
            </p:cNvSpPr>
            <p:nvPr/>
          </p:nvSpPr>
          <p:spPr bwMode="auto">
            <a:xfrm rot="20906856">
              <a:off x="6326917" y="2758708"/>
              <a:ext cx="1465256" cy="378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defTabSz="407487" eaLnBrk="1" hangingPunct="1">
                <a:defRPr/>
              </a:pPr>
              <a:r>
                <a:rPr lang="pt-BR" altLang="pt-BR" sz="1633" b="1" kern="0">
                  <a:solidFill>
                    <a:srgbClr val="0D0D0D"/>
                  </a:solidFill>
                </a:rPr>
                <a:t>Expulsões</a:t>
              </a:r>
              <a:endParaRPr lang="pt-BR" altLang="pt-BR" sz="2177" b="1" kern="0">
                <a:solidFill>
                  <a:srgbClr val="FFFF00"/>
                </a:solidFill>
              </a:endParaRPr>
            </a:p>
          </p:txBody>
        </p:sp>
      </p:grpSp>
      <p:grpSp>
        <p:nvGrpSpPr>
          <p:cNvPr id="19467" name="Grupo 53"/>
          <p:cNvGrpSpPr>
            <a:grpSpLocks/>
          </p:cNvGrpSpPr>
          <p:nvPr/>
        </p:nvGrpSpPr>
        <p:grpSpPr bwMode="auto">
          <a:xfrm>
            <a:off x="6670621" y="989386"/>
            <a:ext cx="1193886" cy="1598568"/>
            <a:chOff x="5218491" y="545975"/>
            <a:chExt cx="1315486" cy="1762300"/>
          </a:xfrm>
        </p:grpSpPr>
        <p:sp>
          <p:nvSpPr>
            <p:cNvPr id="20" name="Trapezoide 19"/>
            <p:cNvSpPr/>
            <p:nvPr/>
          </p:nvSpPr>
          <p:spPr>
            <a:xfrm rot="12188798">
              <a:off x="5218491" y="671398"/>
              <a:ext cx="1315486" cy="1630525"/>
            </a:xfrm>
            <a:prstGeom prst="trapezoid">
              <a:avLst>
                <a:gd name="adj" fmla="val 26776"/>
              </a:avLst>
            </a:prstGeom>
            <a:solidFill>
              <a:srgbClr val="CCECFF"/>
            </a:solidFill>
            <a:ln w="25400" cap="flat" cmpd="sng" algn="ctr">
              <a:solidFill>
                <a:srgbClr val="4F81BD">
                  <a:shade val="50000"/>
                </a:srgbClr>
              </a:solidFill>
              <a:prstDash val="solid"/>
            </a:ln>
            <a:effectLst/>
          </p:spPr>
          <p:txBody>
            <a:bodyPr anchor="ctr"/>
            <a:lstStyle/>
            <a:p>
              <a:pPr algn="ctr" defTabSz="407487">
                <a:defRPr/>
              </a:pPr>
              <a:endParaRPr lang="pt-BR" sz="1633" kern="0" dirty="0">
                <a:solidFill>
                  <a:prstClr val="white"/>
                </a:solidFill>
                <a:latin typeface="Calibri"/>
              </a:endParaRPr>
            </a:p>
          </p:txBody>
        </p:sp>
        <p:sp>
          <p:nvSpPr>
            <p:cNvPr id="21" name="Retângulo 1"/>
            <p:cNvSpPr>
              <a:spLocks noChangeArrowheads="1"/>
            </p:cNvSpPr>
            <p:nvPr/>
          </p:nvSpPr>
          <p:spPr bwMode="auto">
            <a:xfrm rot="17795290">
              <a:off x="5059351" y="1130038"/>
              <a:ext cx="1762300" cy="594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defTabSz="407487" eaLnBrk="1" hangingPunct="1">
                <a:defRPr/>
              </a:pPr>
              <a:r>
                <a:rPr lang="pt-BR" altLang="pt-BR" sz="1452" b="1" kern="0">
                  <a:solidFill>
                    <a:srgbClr val="0D0D0D"/>
                  </a:solidFill>
                </a:rPr>
                <a:t>Impedimentos de conveniar</a:t>
              </a:r>
              <a:endParaRPr lang="pt-BR" altLang="pt-BR" sz="1814" b="1" kern="0">
                <a:solidFill>
                  <a:srgbClr val="FFFF00"/>
                </a:solidFill>
              </a:endParaRPr>
            </a:p>
          </p:txBody>
        </p:sp>
      </p:grpSp>
      <p:grpSp>
        <p:nvGrpSpPr>
          <p:cNvPr id="19468" name="Grupo 56"/>
          <p:cNvGrpSpPr>
            <a:grpSpLocks/>
          </p:cNvGrpSpPr>
          <p:nvPr/>
        </p:nvGrpSpPr>
        <p:grpSpPr bwMode="auto">
          <a:xfrm>
            <a:off x="7665766" y="3669506"/>
            <a:ext cx="1500638" cy="920257"/>
            <a:chOff x="6315059" y="3500702"/>
            <a:chExt cx="1653822" cy="1013989"/>
          </a:xfrm>
        </p:grpSpPr>
        <p:sp>
          <p:nvSpPr>
            <p:cNvPr id="23" name="Retângulo 22"/>
            <p:cNvSpPr/>
            <p:nvPr/>
          </p:nvSpPr>
          <p:spPr>
            <a:xfrm>
              <a:off x="6315059" y="3500702"/>
              <a:ext cx="1653822" cy="1013989"/>
            </a:xfrm>
            <a:prstGeom prst="rect">
              <a:avLst/>
            </a:prstGeom>
            <a:solidFill>
              <a:srgbClr val="CCECFF"/>
            </a:solidFill>
            <a:ln w="25400" cap="flat" cmpd="sng" algn="ctr">
              <a:solidFill>
                <a:srgbClr val="4F81BD">
                  <a:shade val="50000"/>
                </a:srgbClr>
              </a:solidFill>
              <a:prstDash val="solid"/>
            </a:ln>
            <a:effectLst/>
          </p:spPr>
          <p:txBody>
            <a:bodyPr anchor="ctr"/>
            <a:lstStyle/>
            <a:p>
              <a:pPr algn="ctr" defTabSz="407487">
                <a:defRPr/>
              </a:pPr>
              <a:endParaRPr lang="pt-BR" sz="2540" kern="0" dirty="0">
                <a:solidFill>
                  <a:prstClr val="white"/>
                </a:solidFill>
                <a:latin typeface="Calibri"/>
              </a:endParaRPr>
            </a:p>
          </p:txBody>
        </p:sp>
        <p:sp>
          <p:nvSpPr>
            <p:cNvPr id="24" name="Retângulo 37"/>
            <p:cNvSpPr>
              <a:spLocks noChangeArrowheads="1"/>
            </p:cNvSpPr>
            <p:nvPr/>
          </p:nvSpPr>
          <p:spPr bwMode="auto">
            <a:xfrm>
              <a:off x="6370609" y="3551481"/>
              <a:ext cx="1563355" cy="932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defTabSz="407487" eaLnBrk="1" hangingPunct="1">
                <a:defRPr/>
              </a:pPr>
              <a:r>
                <a:rPr lang="pt-BR" altLang="pt-BR" sz="1633" b="1" kern="0" dirty="0">
                  <a:solidFill>
                    <a:srgbClr val="0D0D0D"/>
                  </a:solidFill>
                </a:rPr>
                <a:t>Tomadas de Contas Especiais</a:t>
              </a:r>
              <a:endParaRPr lang="pt-BR" altLang="pt-BR" sz="2177" b="1" kern="0" dirty="0">
                <a:solidFill>
                  <a:srgbClr val="FFFF00"/>
                </a:solidFill>
              </a:endParaRPr>
            </a:p>
          </p:txBody>
        </p:sp>
      </p:grpSp>
      <p:grpSp>
        <p:nvGrpSpPr>
          <p:cNvPr id="19469" name="Grupo 59"/>
          <p:cNvGrpSpPr>
            <a:grpSpLocks/>
          </p:cNvGrpSpPr>
          <p:nvPr/>
        </p:nvGrpSpPr>
        <p:grpSpPr bwMode="auto">
          <a:xfrm>
            <a:off x="7252443" y="1769946"/>
            <a:ext cx="1605768" cy="1153561"/>
            <a:chOff x="5860038" y="1406003"/>
            <a:chExt cx="1770083" cy="1272737"/>
          </a:xfrm>
        </p:grpSpPr>
        <p:sp>
          <p:nvSpPr>
            <p:cNvPr id="26" name="Trapezoide 25"/>
            <p:cNvSpPr/>
            <p:nvPr/>
          </p:nvSpPr>
          <p:spPr>
            <a:xfrm rot="13838291">
              <a:off x="6034891" y="1231150"/>
              <a:ext cx="1272737" cy="1622444"/>
            </a:xfrm>
            <a:prstGeom prst="trapezoid">
              <a:avLst>
                <a:gd name="adj" fmla="val 34692"/>
              </a:avLst>
            </a:prstGeom>
            <a:solidFill>
              <a:srgbClr val="CCECFF"/>
            </a:solidFill>
            <a:ln w="25400" cap="flat" cmpd="sng" algn="ctr">
              <a:solidFill>
                <a:srgbClr val="4F81BD">
                  <a:shade val="50000"/>
                </a:srgbClr>
              </a:solidFill>
              <a:prstDash val="solid"/>
            </a:ln>
            <a:effectLst/>
          </p:spPr>
          <p:txBody>
            <a:bodyPr anchor="ctr"/>
            <a:lstStyle/>
            <a:p>
              <a:pPr algn="ctr" defTabSz="407487">
                <a:defRPr/>
              </a:pPr>
              <a:endParaRPr lang="pt-BR" sz="1633" kern="0" dirty="0">
                <a:solidFill>
                  <a:prstClr val="white"/>
                </a:solidFill>
                <a:latin typeface="Calibri"/>
              </a:endParaRPr>
            </a:p>
          </p:txBody>
        </p:sp>
        <p:sp>
          <p:nvSpPr>
            <p:cNvPr id="27" name="Retângulo 38"/>
            <p:cNvSpPr>
              <a:spLocks noChangeArrowheads="1"/>
            </p:cNvSpPr>
            <p:nvPr/>
          </p:nvSpPr>
          <p:spPr bwMode="auto">
            <a:xfrm rot="19013832">
              <a:off x="5867975" y="1596326"/>
              <a:ext cx="1762146" cy="59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defTabSz="407487" eaLnBrk="1" hangingPunct="1">
                <a:defRPr/>
              </a:pPr>
              <a:r>
                <a:rPr lang="pt-BR" altLang="pt-BR" sz="1452" b="1" kern="0" dirty="0">
                  <a:solidFill>
                    <a:srgbClr val="0D0D0D"/>
                  </a:solidFill>
                </a:rPr>
                <a:t>Impedimentos de licitar</a:t>
              </a:r>
              <a:endParaRPr lang="pt-BR" altLang="pt-BR" sz="1814" b="1" kern="0" dirty="0">
                <a:solidFill>
                  <a:srgbClr val="FFFF00"/>
                </a:solidFill>
              </a:endParaRPr>
            </a:p>
          </p:txBody>
        </p:sp>
      </p:grpSp>
      <p:grpSp>
        <p:nvGrpSpPr>
          <p:cNvPr id="19470" name="Grupo 62"/>
          <p:cNvGrpSpPr>
            <a:grpSpLocks/>
          </p:cNvGrpSpPr>
          <p:nvPr/>
        </p:nvGrpSpPr>
        <p:grpSpPr bwMode="auto">
          <a:xfrm>
            <a:off x="3490768" y="1759865"/>
            <a:ext cx="1493437" cy="1153562"/>
            <a:chOff x="1713611" y="1394971"/>
            <a:chExt cx="1645802" cy="1272737"/>
          </a:xfrm>
        </p:grpSpPr>
        <p:sp>
          <p:nvSpPr>
            <p:cNvPr id="29" name="Trapezoide 28"/>
            <p:cNvSpPr/>
            <p:nvPr/>
          </p:nvSpPr>
          <p:spPr>
            <a:xfrm rot="7821077">
              <a:off x="1900143" y="1208439"/>
              <a:ext cx="1272737" cy="1645802"/>
            </a:xfrm>
            <a:prstGeom prst="trapezoid">
              <a:avLst>
                <a:gd name="adj" fmla="val 34692"/>
              </a:avLst>
            </a:prstGeom>
            <a:solidFill>
              <a:srgbClr val="4F81BD"/>
            </a:solidFill>
            <a:ln w="25400" cap="flat" cmpd="sng" algn="ctr">
              <a:solidFill>
                <a:srgbClr val="4F81BD">
                  <a:shade val="50000"/>
                </a:srgbClr>
              </a:solidFill>
              <a:prstDash val="solid"/>
            </a:ln>
            <a:effectLst/>
          </p:spPr>
          <p:txBody>
            <a:bodyPr anchor="ctr"/>
            <a:lstStyle/>
            <a:p>
              <a:pPr algn="ctr" defTabSz="407487">
                <a:defRPr/>
              </a:pPr>
              <a:endParaRPr lang="pt-BR" sz="1633" kern="0" dirty="0">
                <a:solidFill>
                  <a:prstClr val="white"/>
                </a:solidFill>
                <a:latin typeface="Calibri"/>
              </a:endParaRPr>
            </a:p>
          </p:txBody>
        </p:sp>
        <p:sp>
          <p:nvSpPr>
            <p:cNvPr id="19473" name="CaixaDeTexto 39"/>
            <p:cNvSpPr txBox="1">
              <a:spLocks noChangeArrowheads="1"/>
            </p:cNvSpPr>
            <p:nvPr/>
          </p:nvSpPr>
          <p:spPr bwMode="auto">
            <a:xfrm rot="2661805">
              <a:off x="1742177" y="1779145"/>
              <a:ext cx="1575970" cy="594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hangingPunct="1"/>
              <a:r>
                <a:rPr lang="pt-BR" altLang="pt-BR" sz="1452" b="1">
                  <a:solidFill>
                    <a:srgbClr val="0D0D0D"/>
                  </a:solidFill>
                  <a:ea typeface="ＭＳ Ｐゴシック" panose="020B0600070205080204" pitchFamily="34" charset="-128"/>
                </a:rPr>
                <a:t>Lei de Acesso a Informação</a:t>
              </a:r>
              <a:endParaRPr lang="pt-BR" altLang="pt-BR" sz="1814" b="1">
                <a:solidFill>
                  <a:srgbClr val="FFFF00"/>
                </a:solidFill>
                <a:ea typeface="ＭＳ Ｐゴシック" panose="020B0600070205080204" pitchFamily="34" charset="-128"/>
              </a:endParaRPr>
            </a:p>
          </p:txBody>
        </p:sp>
      </p:grpSp>
      <p:sp>
        <p:nvSpPr>
          <p:cNvPr id="19471" name="CaixaDeTexto 65"/>
          <p:cNvSpPr txBox="1">
            <a:spLocks noChangeArrowheads="1"/>
          </p:cNvSpPr>
          <p:nvPr/>
        </p:nvSpPr>
        <p:spPr bwMode="auto">
          <a:xfrm>
            <a:off x="4495993" y="2855821"/>
            <a:ext cx="3276344" cy="2046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hangingPunct="1"/>
            <a:r>
              <a:rPr lang="pt-BR" altLang="pt-BR" sz="2540" b="1">
                <a:solidFill>
                  <a:srgbClr val="254061"/>
                </a:solidFill>
                <a:ea typeface="ＭＳ Ｐゴシック" panose="020B0600070205080204" pitchFamily="34" charset="-128"/>
              </a:rPr>
              <a:t>LAC</a:t>
            </a:r>
            <a:r>
              <a:rPr lang="pt-BR" altLang="pt-BR" sz="2540">
                <a:solidFill>
                  <a:srgbClr val="254061"/>
                </a:solidFill>
                <a:ea typeface="ＭＳ Ｐゴシック" panose="020B0600070205080204" pitchFamily="34" charset="-128"/>
              </a:rPr>
              <a:t> como </a:t>
            </a:r>
          </a:p>
          <a:p>
            <a:pPr algn="ctr" eaLnBrk="1" hangingPunct="1"/>
            <a:r>
              <a:rPr lang="pt-BR" altLang="pt-BR" sz="2540">
                <a:solidFill>
                  <a:srgbClr val="254061"/>
                </a:solidFill>
                <a:ea typeface="ＭＳ Ｐゴシック" panose="020B0600070205080204" pitchFamily="34" charset="-128"/>
              </a:rPr>
              <a:t>peça-chave do </a:t>
            </a:r>
          </a:p>
          <a:p>
            <a:pPr algn="ctr" eaLnBrk="1" hangingPunct="1"/>
            <a:r>
              <a:rPr lang="pt-BR" altLang="pt-BR" sz="2540" b="1">
                <a:solidFill>
                  <a:srgbClr val="254061"/>
                </a:solidFill>
                <a:ea typeface="ＭＳ Ｐゴシック" panose="020B0600070205080204" pitchFamily="34" charset="-128"/>
              </a:rPr>
              <a:t>Sistema Anticorrupção Brasileiro</a:t>
            </a:r>
          </a:p>
        </p:txBody>
      </p:sp>
    </p:spTree>
    <p:extLst>
      <p:ext uri="{BB962C8B-B14F-4D97-AF65-F5344CB8AC3E}">
        <p14:creationId xmlns:p14="http://schemas.microsoft.com/office/powerpoint/2010/main" val="5380576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4723536" y="1117157"/>
            <a:ext cx="2678681" cy="539058"/>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a:spAutoFit/>
          </a:bodyPr>
          <a:lstStyle/>
          <a:p>
            <a:pPr algn="ctr" defTabSz="829544">
              <a:defRPr/>
            </a:pPr>
            <a:r>
              <a:rPr lang="pt-BR" sz="2903" b="1" kern="0" dirty="0">
                <a:solidFill>
                  <a:sysClr val="window" lastClr="FFFFFF"/>
                </a:solidFill>
                <a:latin typeface="Calibri"/>
              </a:rPr>
              <a:t>LEI 12.846/2013</a:t>
            </a:r>
          </a:p>
        </p:txBody>
      </p:sp>
      <p:sp>
        <p:nvSpPr>
          <p:cNvPr id="5" name="CaixaDeTexto 4"/>
          <p:cNvSpPr txBox="1"/>
          <p:nvPr/>
        </p:nvSpPr>
        <p:spPr>
          <a:xfrm>
            <a:off x="4528216" y="1901251"/>
            <a:ext cx="3135569" cy="511230"/>
          </a:xfrm>
          <a:prstGeom prst="rect">
            <a:avLst/>
          </a:prstGeom>
          <a:gradFill rotWithShape="1">
            <a:gsLst>
              <a:gs pos="0">
                <a:srgbClr val="003300"/>
              </a:gs>
              <a:gs pos="49000">
                <a:srgbClr val="336600"/>
              </a:gs>
              <a:gs pos="100000">
                <a:srgbClr val="009900"/>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spAutoFit/>
          </a:bodyPr>
          <a:lstStyle/>
          <a:p>
            <a:pPr algn="ctr" defTabSz="829544">
              <a:defRPr/>
            </a:pPr>
            <a:r>
              <a:rPr lang="pt-BR" sz="2722" b="1" kern="0" dirty="0">
                <a:solidFill>
                  <a:sysClr val="window" lastClr="FFFFFF"/>
                </a:solidFill>
                <a:latin typeface="Calibri"/>
              </a:rPr>
              <a:t>Decreto 8.420/2015</a:t>
            </a:r>
          </a:p>
        </p:txBody>
      </p:sp>
      <p:sp>
        <p:nvSpPr>
          <p:cNvPr id="6" name="CaixaDeTexto 5"/>
          <p:cNvSpPr txBox="1"/>
          <p:nvPr/>
        </p:nvSpPr>
        <p:spPr>
          <a:xfrm>
            <a:off x="2503161" y="2685144"/>
            <a:ext cx="3396866" cy="1013739"/>
          </a:xfrm>
          <a:prstGeom prst="rect">
            <a:avLst/>
          </a:prstGeom>
          <a:gradFill rotWithShape="1">
            <a:gsLst>
              <a:gs pos="0">
                <a:srgbClr val="8064A2">
                  <a:shade val="51000"/>
                  <a:satMod val="130000"/>
                </a:srgbClr>
              </a:gs>
              <a:gs pos="80000">
                <a:srgbClr val="8064A2">
                  <a:shade val="93000"/>
                  <a:satMod val="130000"/>
                </a:srgbClr>
              </a:gs>
              <a:gs pos="100000">
                <a:srgbClr val="8064A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spAutoFit/>
          </a:bodyPr>
          <a:lstStyle/>
          <a:p>
            <a:pPr algn="ctr" defTabSz="829544">
              <a:defRPr/>
            </a:pPr>
            <a:r>
              <a:rPr lang="pt-BR" sz="2359" b="1" kern="0" dirty="0">
                <a:solidFill>
                  <a:sysClr val="window" lastClr="FFFFFF"/>
                </a:solidFill>
                <a:latin typeface="Calibri"/>
              </a:rPr>
              <a:t>IN CGU 01/2015</a:t>
            </a:r>
          </a:p>
          <a:p>
            <a:pPr algn="ctr" defTabSz="829544">
              <a:defRPr/>
            </a:pPr>
            <a:r>
              <a:rPr lang="pt-BR" sz="1814" b="1" kern="0" dirty="0">
                <a:solidFill>
                  <a:sysClr val="window" lastClr="FFFFFF"/>
                </a:solidFill>
                <a:latin typeface="Calibri"/>
              </a:rPr>
              <a:t>(Apuração do faturamento bruto para fins de cálculo da multa)</a:t>
            </a:r>
          </a:p>
        </p:txBody>
      </p:sp>
      <p:sp>
        <p:nvSpPr>
          <p:cNvPr id="7" name="CaixaDeTexto 6"/>
          <p:cNvSpPr txBox="1"/>
          <p:nvPr/>
        </p:nvSpPr>
        <p:spPr>
          <a:xfrm>
            <a:off x="6161324" y="2685144"/>
            <a:ext cx="3396866" cy="1013739"/>
          </a:xfrm>
          <a:prstGeom prst="rect">
            <a:avLst/>
          </a:prstGeom>
          <a:gradFill rotWithShape="1">
            <a:gsLst>
              <a:gs pos="0">
                <a:srgbClr val="8064A2">
                  <a:shade val="51000"/>
                  <a:satMod val="130000"/>
                </a:srgbClr>
              </a:gs>
              <a:gs pos="80000">
                <a:srgbClr val="8064A2">
                  <a:shade val="93000"/>
                  <a:satMod val="130000"/>
                </a:srgbClr>
              </a:gs>
              <a:gs pos="100000">
                <a:srgbClr val="8064A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spAutoFit/>
          </a:bodyPr>
          <a:lstStyle/>
          <a:p>
            <a:pPr algn="ctr" defTabSz="829544">
              <a:defRPr/>
            </a:pPr>
            <a:r>
              <a:rPr lang="pt-BR" sz="2359" b="1" kern="0" dirty="0">
                <a:solidFill>
                  <a:sysClr val="window" lastClr="FFFFFF"/>
                </a:solidFill>
                <a:latin typeface="Calibri"/>
              </a:rPr>
              <a:t>IN CGU 02/2015</a:t>
            </a:r>
          </a:p>
          <a:p>
            <a:pPr algn="ctr" defTabSz="829544">
              <a:defRPr/>
            </a:pPr>
            <a:r>
              <a:rPr lang="pt-BR" sz="1814" b="1" kern="0" dirty="0">
                <a:solidFill>
                  <a:sysClr val="window" lastClr="FFFFFF"/>
                </a:solidFill>
                <a:latin typeface="Calibri"/>
              </a:rPr>
              <a:t>(Registro de informações no CEIS e no CNEP)</a:t>
            </a:r>
          </a:p>
        </p:txBody>
      </p:sp>
      <p:sp>
        <p:nvSpPr>
          <p:cNvPr id="8" name="CaixaDeTexto 7"/>
          <p:cNvSpPr txBox="1"/>
          <p:nvPr/>
        </p:nvSpPr>
        <p:spPr>
          <a:xfrm>
            <a:off x="2503161" y="4031667"/>
            <a:ext cx="3396866" cy="1013739"/>
          </a:xfrm>
          <a:prstGeom prst="rect">
            <a:avLst/>
          </a:prstGeom>
          <a:gradFill rotWithShape="1">
            <a:gsLst>
              <a:gs pos="0">
                <a:srgbClr val="8064A2">
                  <a:shade val="51000"/>
                  <a:satMod val="130000"/>
                </a:srgbClr>
              </a:gs>
              <a:gs pos="80000">
                <a:srgbClr val="8064A2">
                  <a:shade val="93000"/>
                  <a:satMod val="130000"/>
                </a:srgbClr>
              </a:gs>
              <a:gs pos="100000">
                <a:srgbClr val="8064A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spAutoFit/>
          </a:bodyPr>
          <a:lstStyle/>
          <a:p>
            <a:pPr algn="ctr" defTabSz="829544">
              <a:defRPr/>
            </a:pPr>
            <a:r>
              <a:rPr lang="pt-BR" sz="2359" b="1" kern="0" dirty="0">
                <a:solidFill>
                  <a:sysClr val="window" lastClr="FFFFFF"/>
                </a:solidFill>
                <a:latin typeface="Calibri"/>
              </a:rPr>
              <a:t>Portaria CGU 909/2015</a:t>
            </a:r>
          </a:p>
          <a:p>
            <a:pPr algn="ctr" defTabSz="829544">
              <a:defRPr/>
            </a:pPr>
            <a:r>
              <a:rPr lang="pt-BR" sz="1814" b="1" kern="0" dirty="0">
                <a:solidFill>
                  <a:sysClr val="window" lastClr="FFFFFF"/>
                </a:solidFill>
                <a:latin typeface="Calibri"/>
              </a:rPr>
              <a:t>(Avaliação de programas de integridade)</a:t>
            </a:r>
          </a:p>
        </p:txBody>
      </p:sp>
      <p:sp>
        <p:nvSpPr>
          <p:cNvPr id="9" name="CaixaDeTexto 8"/>
          <p:cNvSpPr txBox="1">
            <a:spLocks/>
          </p:cNvSpPr>
          <p:nvPr/>
        </p:nvSpPr>
        <p:spPr>
          <a:xfrm>
            <a:off x="6161324" y="4031667"/>
            <a:ext cx="3396866" cy="1013739"/>
          </a:xfrm>
          <a:prstGeom prst="rect">
            <a:avLst/>
          </a:prstGeom>
          <a:gradFill rotWithShape="1">
            <a:gsLst>
              <a:gs pos="0">
                <a:srgbClr val="8064A2">
                  <a:shade val="51000"/>
                  <a:satMod val="130000"/>
                </a:srgbClr>
              </a:gs>
              <a:gs pos="80000">
                <a:srgbClr val="8064A2">
                  <a:shade val="93000"/>
                  <a:satMod val="130000"/>
                </a:srgbClr>
              </a:gs>
              <a:gs pos="100000">
                <a:srgbClr val="8064A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spAutoFit/>
          </a:bodyPr>
          <a:lstStyle/>
          <a:p>
            <a:pPr algn="ctr" defTabSz="829544">
              <a:defRPr/>
            </a:pPr>
            <a:r>
              <a:rPr lang="pt-BR" sz="2359" b="1" kern="0" dirty="0">
                <a:solidFill>
                  <a:sysClr val="window" lastClr="FFFFFF"/>
                </a:solidFill>
                <a:latin typeface="Calibri"/>
              </a:rPr>
              <a:t>Portaria CGU 910/2015</a:t>
            </a:r>
          </a:p>
          <a:p>
            <a:pPr algn="ctr" defTabSz="829544">
              <a:defRPr/>
            </a:pPr>
            <a:r>
              <a:rPr lang="pt-BR" sz="1814" b="1" kern="0" dirty="0">
                <a:solidFill>
                  <a:sysClr val="window" lastClr="FFFFFF"/>
                </a:solidFill>
                <a:latin typeface="Calibri"/>
              </a:rPr>
              <a:t>(Procedimento do PAR e da investigação preliminar)</a:t>
            </a:r>
          </a:p>
        </p:txBody>
      </p:sp>
      <p:sp>
        <p:nvSpPr>
          <p:cNvPr id="10" name="CaixaDeTexto 9"/>
          <p:cNvSpPr txBox="1"/>
          <p:nvPr/>
        </p:nvSpPr>
        <p:spPr>
          <a:xfrm>
            <a:off x="2699134" y="5375016"/>
            <a:ext cx="3004920" cy="1292918"/>
          </a:xfrm>
          <a:prstGeom prst="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spAutoFit/>
          </a:bodyPr>
          <a:lstStyle/>
          <a:p>
            <a:pPr algn="ctr" defTabSz="829544">
              <a:defRPr/>
            </a:pPr>
            <a:r>
              <a:rPr lang="pt-BR" sz="2359" b="1" kern="0" dirty="0">
                <a:solidFill>
                  <a:sysClr val="window" lastClr="FFFFFF"/>
                </a:solidFill>
                <a:latin typeface="Calibri"/>
              </a:rPr>
              <a:t>IN TCU 74/2015</a:t>
            </a:r>
          </a:p>
          <a:p>
            <a:pPr algn="ctr" defTabSz="829544">
              <a:defRPr/>
            </a:pPr>
            <a:r>
              <a:rPr lang="pt-BR" sz="1814" b="1" kern="0" dirty="0">
                <a:solidFill>
                  <a:sysClr val="window" lastClr="FFFFFF"/>
                </a:solidFill>
                <a:latin typeface="Calibri"/>
              </a:rPr>
              <a:t>(Fiscalização, pelo TCU, dos acordos de leniência celebrados pela APF)</a:t>
            </a:r>
          </a:p>
        </p:txBody>
      </p:sp>
      <p:grpSp>
        <p:nvGrpSpPr>
          <p:cNvPr id="3" name="Agrupar 2"/>
          <p:cNvGrpSpPr/>
          <p:nvPr/>
        </p:nvGrpSpPr>
        <p:grpSpPr>
          <a:xfrm>
            <a:off x="2776039" y="1338621"/>
            <a:ext cx="1796283" cy="1502460"/>
            <a:chOff x="1380669" y="1475581"/>
            <a:chExt cx="1980069" cy="1656184"/>
          </a:xfrm>
        </p:grpSpPr>
        <p:sp>
          <p:nvSpPr>
            <p:cNvPr id="20502" name="CaixaDeTexto 12"/>
            <p:cNvSpPr txBox="1">
              <a:spLocks noChangeArrowheads="1"/>
            </p:cNvSpPr>
            <p:nvPr/>
          </p:nvSpPr>
          <p:spPr bwMode="auto">
            <a:xfrm>
              <a:off x="1381125" y="2156050"/>
              <a:ext cx="1799304" cy="378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pt-BR" altLang="pt-BR" sz="1633" b="1" dirty="0">
                  <a:solidFill>
                    <a:srgbClr val="663300"/>
                  </a:solidFill>
                  <a:latin typeface="Arial Black" panose="020B0A04020102020204" pitchFamily="34" charset="0"/>
                  <a:cs typeface="Calibri" panose="020F0502020204030204" pitchFamily="34" charset="0"/>
                </a:rPr>
                <a:t>MP 703/2015</a:t>
              </a:r>
            </a:p>
          </p:txBody>
        </p:sp>
        <p:sp>
          <p:nvSpPr>
            <p:cNvPr id="20503" name="Elipse 13"/>
            <p:cNvSpPr>
              <a:spLocks noChangeArrowheads="1"/>
            </p:cNvSpPr>
            <p:nvPr/>
          </p:nvSpPr>
          <p:spPr bwMode="auto">
            <a:xfrm>
              <a:off x="1392994" y="1943637"/>
              <a:ext cx="1743527" cy="705458"/>
            </a:xfrm>
            <a:prstGeom prst="ellipse">
              <a:avLst/>
            </a:prstGeom>
            <a:noFill/>
            <a:ln w="22225" algn="ctr">
              <a:solidFill>
                <a:srgbClr val="663300"/>
              </a:solidFill>
              <a:round/>
              <a:headEnd/>
              <a:tailEnd/>
            </a:ln>
            <a:extLst>
              <a:ext uri="{909E8E84-426E-40dd-AFC4-6F175D3DCCD1}">
                <a14:hiddenFill xmlns="" xmlns:a14="http://schemas.microsoft.com/office/drawing/2010/main">
                  <a:solidFill>
                    <a:srgbClr val="FFFFFF"/>
                  </a:solidFill>
                </a14:hiddenFill>
              </a:ext>
            </a:extLst>
          </p:spPr>
          <p:txBody>
            <a:bodyPr/>
            <a:lstStyle>
              <a:lvl1pPr defTabSz="449263" eaLnBrk="0">
                <a:defRPr>
                  <a:solidFill>
                    <a:schemeClr val="bg1"/>
                  </a:solidFill>
                  <a:latin typeface="Arial" panose="020B0604020202020204" pitchFamily="34" charset="0"/>
                  <a:ea typeface="Microsoft YaHei" panose="020B0503020204020204" pitchFamily="34" charset="-122"/>
                </a:defRPr>
              </a:lvl1pPr>
              <a:lvl2pPr marL="742950" indent="-285750" defTabSz="449263" eaLnBrk="0">
                <a:defRPr>
                  <a:solidFill>
                    <a:schemeClr val="bg1"/>
                  </a:solidFill>
                  <a:latin typeface="Arial" panose="020B0604020202020204" pitchFamily="34" charset="0"/>
                  <a:ea typeface="Microsoft YaHei" panose="020B0503020204020204" pitchFamily="34" charset="-122"/>
                </a:defRPr>
              </a:lvl2pPr>
              <a:lvl3pPr marL="1143000" indent="-228600" defTabSz="449263" eaLnBrk="0">
                <a:defRPr>
                  <a:solidFill>
                    <a:schemeClr val="bg1"/>
                  </a:solidFill>
                  <a:latin typeface="Arial" panose="020B0604020202020204" pitchFamily="34" charset="0"/>
                  <a:ea typeface="Microsoft YaHei" panose="020B0503020204020204" pitchFamily="34" charset="-122"/>
                </a:defRPr>
              </a:lvl3pPr>
              <a:lvl4pPr marL="1600200" indent="-228600" defTabSz="449263" eaLnBrk="0">
                <a:defRPr>
                  <a:solidFill>
                    <a:schemeClr val="bg1"/>
                  </a:solidFill>
                  <a:latin typeface="Arial" panose="020B0604020202020204" pitchFamily="34" charset="0"/>
                  <a:ea typeface="Microsoft YaHei" panose="020B0503020204020204" pitchFamily="34" charset="-122"/>
                </a:defRPr>
              </a:lvl4pPr>
              <a:lvl5pPr marL="2057400" indent="-228600" defTabSz="449263" eaLnBrk="0">
                <a:defRPr>
                  <a:solidFill>
                    <a:schemeClr val="bg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a:endParaRPr lang="pt-BR" altLang="pt-BR" sz="1633"/>
            </a:p>
          </p:txBody>
        </p:sp>
        <p:sp>
          <p:nvSpPr>
            <p:cNvPr id="15" name="Seta dobrada 14"/>
            <p:cNvSpPr/>
            <p:nvPr/>
          </p:nvSpPr>
          <p:spPr bwMode="auto">
            <a:xfrm>
              <a:off x="2209800" y="1523558"/>
              <a:ext cx="1150938" cy="425450"/>
            </a:xfrm>
            <a:prstGeom prst="bentArrow">
              <a:avLst/>
            </a:prstGeom>
            <a:solidFill>
              <a:srgbClr val="663300"/>
            </a:solidFill>
            <a:ln w="9525" cap="flat" cmpd="sng" algn="ctr">
              <a:noFill/>
              <a:prstDash val="solid"/>
              <a:round/>
              <a:headEnd type="none" w="med" len="med"/>
              <a:tailEnd type="none" w="med" len="med"/>
            </a:ln>
            <a:effectLst/>
          </p:spPr>
          <p:txBody>
            <a:bodyPr/>
            <a:lstStyle/>
            <a:p>
              <a:pPr defTabSz="407571">
                <a:defRPr/>
              </a:pPr>
              <a:endParaRPr lang="pt-BR" sz="1633">
                <a:latin typeface="Arial" charset="0"/>
                <a:ea typeface="Microsoft YaHei" charset="-122"/>
              </a:endParaRPr>
            </a:p>
          </p:txBody>
        </p:sp>
        <p:sp>
          <p:nvSpPr>
            <p:cNvPr id="11" name="Multiplicar 10"/>
            <p:cNvSpPr/>
            <p:nvPr/>
          </p:nvSpPr>
          <p:spPr bwMode="auto">
            <a:xfrm>
              <a:off x="1380669" y="1475581"/>
              <a:ext cx="1787435" cy="1656184"/>
            </a:xfrm>
            <a:prstGeom prst="mathMultiply">
              <a:avLst>
                <a:gd name="adj1" fmla="val 3100"/>
              </a:avLst>
            </a:prstGeom>
            <a:solidFill>
              <a:srgbClr val="FF0000">
                <a:alpha val="40000"/>
              </a:srgbClr>
            </a:solidFill>
            <a:ln w="9525" cap="flat" cmpd="sng" algn="ctr">
              <a:solidFill>
                <a:srgbClr val="FF0000"/>
              </a:solidFill>
              <a:prstDash val="solid"/>
              <a:round/>
              <a:headEnd type="none" w="med" len="med"/>
              <a:tailEnd type="none" w="med" len="med"/>
            </a:ln>
            <a:effectLst/>
          </p:spPr>
          <p:txBody>
            <a:bodyPr vert="horz" wrap="square" lIns="82953" tIns="41476" rIns="82953" bIns="41476" numCol="1" rtlCol="0" anchor="t" anchorCtr="0" compatLnSpc="1">
              <a:prstTxWarp prst="textNoShape">
                <a:avLst/>
              </a:prstTxWarp>
            </a:bodyPr>
            <a:lstStyle/>
            <a:p>
              <a:pPr defTabSz="407571" fontAlgn="base" hangingPunct="0">
                <a:lnSpc>
                  <a:spcPct val="93000"/>
                </a:lnSpc>
                <a:spcBef>
                  <a:spcPct val="0"/>
                </a:spcBef>
                <a:spcAft>
                  <a:spcPct val="0"/>
                </a:spcAft>
                <a:buClr>
                  <a:srgbClr val="000000"/>
                </a:buClr>
                <a:buSzPct val="100000"/>
              </a:pPr>
              <a:endParaRPr lang="pt-BR" sz="1633" dirty="0">
                <a:solidFill>
                  <a:schemeClr val="bg1"/>
                </a:solidFill>
                <a:latin typeface="Arial" charset="0"/>
                <a:ea typeface="Microsoft YaHei" charset="-122"/>
              </a:endParaRPr>
            </a:p>
          </p:txBody>
        </p:sp>
      </p:grpSp>
      <p:sp>
        <p:nvSpPr>
          <p:cNvPr id="16" name="CaixaDeTexto 15"/>
          <p:cNvSpPr txBox="1"/>
          <p:nvPr/>
        </p:nvSpPr>
        <p:spPr>
          <a:xfrm>
            <a:off x="6520608" y="5291936"/>
            <a:ext cx="2678298" cy="1376787"/>
          </a:xfrm>
          <a:prstGeom prst="rect">
            <a:avLst/>
          </a:prstGeom>
          <a:gradFill rotWithShape="1">
            <a:gsLst>
              <a:gs pos="0">
                <a:schemeClr val="accent2">
                  <a:lumMod val="50000"/>
                </a:schemeClr>
              </a:gs>
              <a:gs pos="80000">
                <a:schemeClr val="accent2">
                  <a:lumMod val="75000"/>
                </a:schemeClr>
              </a:gs>
              <a:gs pos="100000">
                <a:schemeClr val="accent2"/>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spAutoFit/>
          </a:bodyPr>
          <a:lstStyle/>
          <a:p>
            <a:pPr algn="ctr" defTabSz="829544">
              <a:defRPr/>
            </a:pPr>
            <a:r>
              <a:rPr lang="pt-BR" sz="2359" b="1" kern="0" dirty="0">
                <a:solidFill>
                  <a:sysClr val="window" lastClr="FFFFFF"/>
                </a:solidFill>
                <a:latin typeface="Calibri"/>
              </a:rPr>
              <a:t>Portaria CGU/AGU 2.278/2016</a:t>
            </a:r>
          </a:p>
          <a:p>
            <a:pPr algn="ctr" defTabSz="829544">
              <a:defRPr/>
            </a:pPr>
            <a:r>
              <a:rPr lang="pt-BR" sz="1814" b="1" kern="0" dirty="0">
                <a:solidFill>
                  <a:sysClr val="window" lastClr="FFFFFF"/>
                </a:solidFill>
                <a:latin typeface="Calibri"/>
              </a:rPr>
              <a:t>(Procedimento dos acordos de leniência)</a:t>
            </a:r>
          </a:p>
        </p:txBody>
      </p:sp>
      <p:cxnSp>
        <p:nvCxnSpPr>
          <p:cNvPr id="12" name="Conector Reto 11">
            <a:extLst>
              <a:ext uri="{FF2B5EF4-FFF2-40B4-BE49-F238E27FC236}">
                <a16:creationId xmlns:a16="http://schemas.microsoft.com/office/drawing/2014/main" id="{2405C272-73F5-5848-B662-2761E051391F}"/>
              </a:ext>
            </a:extLst>
          </p:cNvPr>
          <p:cNvCxnSpPr>
            <a:cxnSpLocks/>
          </p:cNvCxnSpPr>
          <p:nvPr/>
        </p:nvCxnSpPr>
        <p:spPr>
          <a:xfrm>
            <a:off x="2699134" y="5375016"/>
            <a:ext cx="2972259" cy="1292918"/>
          </a:xfrm>
          <a:prstGeom prst="line">
            <a:avLst/>
          </a:prstGeom>
          <a:ln w="19050">
            <a:prstDash val="solid"/>
          </a:ln>
        </p:spPr>
        <p:style>
          <a:lnRef idx="1">
            <a:schemeClr val="dk1"/>
          </a:lnRef>
          <a:fillRef idx="0">
            <a:schemeClr val="dk1"/>
          </a:fillRef>
          <a:effectRef idx="0">
            <a:schemeClr val="dk1"/>
          </a:effectRef>
          <a:fontRef idx="minor">
            <a:schemeClr val="tx1"/>
          </a:fontRef>
        </p:style>
      </p:cxnSp>
      <p:cxnSp>
        <p:nvCxnSpPr>
          <p:cNvPr id="18" name="Conector Reto 17">
            <a:extLst>
              <a:ext uri="{FF2B5EF4-FFF2-40B4-BE49-F238E27FC236}">
                <a16:creationId xmlns:a16="http://schemas.microsoft.com/office/drawing/2014/main" id="{36E582F5-0891-B949-8570-8727A0DE57C1}"/>
              </a:ext>
            </a:extLst>
          </p:cNvPr>
          <p:cNvCxnSpPr>
            <a:cxnSpLocks/>
          </p:cNvCxnSpPr>
          <p:nvPr/>
        </p:nvCxnSpPr>
        <p:spPr>
          <a:xfrm flipV="1">
            <a:off x="2699134" y="5398276"/>
            <a:ext cx="3004920" cy="1269658"/>
          </a:xfrm>
          <a:prstGeom prst="line">
            <a:avLst/>
          </a:prstGeom>
          <a:ln w="19050">
            <a:prstDash val="soli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044774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3"/>
          <a:stretch>
            <a:fillRect/>
          </a:stretch>
        </p:blipFill>
        <p:spPr>
          <a:xfrm>
            <a:off x="1849917" y="1412708"/>
            <a:ext cx="8503466" cy="4890563"/>
          </a:xfrm>
          <a:prstGeom prst="rect">
            <a:avLst/>
          </a:prstGeom>
        </p:spPr>
      </p:pic>
      <p:sp>
        <p:nvSpPr>
          <p:cNvPr id="5" name="Rectangle 2"/>
          <p:cNvSpPr txBox="1">
            <a:spLocks noChangeArrowheads="1"/>
          </p:cNvSpPr>
          <p:nvPr/>
        </p:nvSpPr>
        <p:spPr bwMode="auto">
          <a:xfrm>
            <a:off x="3351995" y="946675"/>
            <a:ext cx="5160062" cy="522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nchor="ct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829544">
              <a:defRPr/>
            </a:pPr>
            <a:r>
              <a:rPr lang="en-GB" altLang="pt-BR" sz="2903" b="1" dirty="0">
                <a:solidFill>
                  <a:srgbClr val="17375E"/>
                </a:solidFill>
                <a:latin typeface="Calibri" pitchFamily="34" charset="0"/>
              </a:rPr>
              <a:t>LEI Nº 12.846/2013</a:t>
            </a:r>
            <a:endParaRPr lang="pt-BR" altLang="pt-BR" sz="2903" dirty="0">
              <a:solidFill>
                <a:srgbClr val="17375E"/>
              </a:solidFill>
              <a:latin typeface="Calibri" pitchFamily="34" charset="0"/>
            </a:endParaRPr>
          </a:p>
        </p:txBody>
      </p:sp>
    </p:spTree>
    <p:extLst>
      <p:ext uri="{BB962C8B-B14F-4D97-AF65-F5344CB8AC3E}">
        <p14:creationId xmlns:p14="http://schemas.microsoft.com/office/powerpoint/2010/main" val="2361696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cost of corruption">
            <a:extLst>
              <a:ext uri="{FF2B5EF4-FFF2-40B4-BE49-F238E27FC236}">
                <a16:creationId xmlns:a16="http://schemas.microsoft.com/office/drawing/2014/main" id="{18178060-F98A-3148-BEDE-F4C108D37D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9718" y="3391316"/>
            <a:ext cx="6889823" cy="3444912"/>
          </a:xfrm>
          <a:prstGeom prst="rect">
            <a:avLst/>
          </a:prstGeom>
          <a:noFill/>
          <a:extLst>
            <a:ext uri="{909E8E84-426E-40DD-AFC4-6F175D3DCCD1}">
              <a14:hiddenFill xmlns:a14="http://schemas.microsoft.com/office/drawing/2010/main">
                <a:solidFill>
                  <a:srgbClr val="FFFFFF"/>
                </a:solidFill>
              </a14:hiddenFill>
            </a:ext>
          </a:extLst>
        </p:spPr>
      </p:pic>
      <p:sp>
        <p:nvSpPr>
          <p:cNvPr id="7" name="Título 1">
            <a:extLst>
              <a:ext uri="{FF2B5EF4-FFF2-40B4-BE49-F238E27FC236}">
                <a16:creationId xmlns:a16="http://schemas.microsoft.com/office/drawing/2014/main" id="{187DB7D0-8B9E-2E4C-9264-7B7DB40C2569}"/>
              </a:ext>
            </a:extLst>
          </p:cNvPr>
          <p:cNvSpPr>
            <a:spLocks noGrp="1"/>
          </p:cNvSpPr>
          <p:nvPr>
            <p:ph type="title"/>
          </p:nvPr>
        </p:nvSpPr>
        <p:spPr bwMode="auto">
          <a:xfrm>
            <a:off x="2037217" y="356979"/>
            <a:ext cx="8137525" cy="576263"/>
          </a:xfrm>
          <a:noFill/>
          <a:ln>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eaLnBrk="1" hangingPunct="1"/>
            <a:r>
              <a:rPr lang="pt-BR" altLang="pt-BR" sz="3200" b="1" dirty="0">
                <a:solidFill>
                  <a:schemeClr val="accent1"/>
                </a:solidFill>
                <a:ea typeface="ＭＳ Ｐゴシック" panose="020B0600070205080204" pitchFamily="34" charset="-128"/>
              </a:rPr>
              <a:t>CONSEQUÊNCIAS DA CORRUPÇÃO</a:t>
            </a:r>
          </a:p>
        </p:txBody>
      </p:sp>
      <p:sp>
        <p:nvSpPr>
          <p:cNvPr id="8" name="Espaço Reservado para Conteúdo 2">
            <a:extLst>
              <a:ext uri="{FF2B5EF4-FFF2-40B4-BE49-F238E27FC236}">
                <a16:creationId xmlns:a16="http://schemas.microsoft.com/office/drawing/2014/main" id="{41E357F2-2774-F647-A3CD-542142522ACA}"/>
              </a:ext>
            </a:extLst>
          </p:cNvPr>
          <p:cNvSpPr>
            <a:spLocks noGrp="1"/>
          </p:cNvSpPr>
          <p:nvPr>
            <p:ph idx="1"/>
          </p:nvPr>
        </p:nvSpPr>
        <p:spPr bwMode="auto">
          <a:xfrm>
            <a:off x="107950" y="1484313"/>
            <a:ext cx="9036050" cy="5329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eaLnBrk="1" hangingPunct="1"/>
            <a:r>
              <a:rPr lang="pt-BR" altLang="pt-BR" sz="2400" dirty="0">
                <a:solidFill>
                  <a:schemeClr val="accent1"/>
                </a:solidFill>
                <a:ea typeface="ＭＳ Ｐゴシック" panose="020B0600070205080204" pitchFamily="34" charset="-128"/>
              </a:rPr>
              <a:t>Desvia os fundos destinados ao desenvolvimento econômico e social;</a:t>
            </a:r>
          </a:p>
          <a:p>
            <a:pPr algn="just" eaLnBrk="1" hangingPunct="1"/>
            <a:endParaRPr lang="pt-BR" altLang="pt-BR" sz="2400" dirty="0">
              <a:solidFill>
                <a:schemeClr val="accent1"/>
              </a:solidFill>
              <a:ea typeface="ＭＳ Ｐゴシック" panose="020B0600070205080204" pitchFamily="34" charset="-128"/>
            </a:endParaRPr>
          </a:p>
          <a:p>
            <a:pPr algn="just" eaLnBrk="1" hangingPunct="1"/>
            <a:r>
              <a:rPr lang="pt-BR" altLang="pt-BR" sz="2400" dirty="0">
                <a:solidFill>
                  <a:schemeClr val="accent1"/>
                </a:solidFill>
                <a:ea typeface="ＭＳ Ｐゴシック" panose="020B0600070205080204" pitchFamily="34" charset="-128"/>
              </a:rPr>
              <a:t>Destrói a capacidade dos governos de oferecer serviços básicos a população;</a:t>
            </a:r>
          </a:p>
          <a:p>
            <a:pPr algn="just" eaLnBrk="1" hangingPunct="1"/>
            <a:endParaRPr lang="pt-BR" altLang="pt-BR" sz="2400" dirty="0">
              <a:solidFill>
                <a:schemeClr val="accent1"/>
              </a:solidFill>
              <a:ea typeface="ＭＳ Ｐゴシック" panose="020B0600070205080204" pitchFamily="34" charset="-128"/>
            </a:endParaRPr>
          </a:p>
          <a:p>
            <a:pPr algn="just" eaLnBrk="1" hangingPunct="1"/>
            <a:r>
              <a:rPr lang="pt-BR" altLang="pt-BR" sz="2400" dirty="0">
                <a:solidFill>
                  <a:schemeClr val="accent1"/>
                </a:solidFill>
                <a:ea typeface="ＭＳ Ｐゴシック" panose="020B0600070205080204" pitchFamily="34" charset="-128"/>
              </a:rPr>
              <a:t>Alimenta a desigualdade e a injustiça;</a:t>
            </a:r>
          </a:p>
          <a:p>
            <a:pPr algn="just" eaLnBrk="1" hangingPunct="1"/>
            <a:endParaRPr lang="pt-BR" altLang="pt-BR" sz="2400" dirty="0">
              <a:solidFill>
                <a:schemeClr val="accent1"/>
              </a:solidFill>
              <a:ea typeface="ＭＳ Ｐゴシック" panose="020B0600070205080204" pitchFamily="34" charset="-128"/>
            </a:endParaRPr>
          </a:p>
          <a:p>
            <a:pPr algn="just" eaLnBrk="1" hangingPunct="1"/>
            <a:r>
              <a:rPr lang="pt-BR" altLang="pt-BR" sz="2400" dirty="0">
                <a:solidFill>
                  <a:schemeClr val="accent1"/>
                </a:solidFill>
                <a:ea typeface="ＭＳ Ｐゴシック" panose="020B0600070205080204" pitchFamily="34" charset="-128"/>
              </a:rPr>
              <a:t>Diminui o crescimento econômico;</a:t>
            </a:r>
          </a:p>
          <a:p>
            <a:pPr algn="just" eaLnBrk="1" hangingPunct="1"/>
            <a:endParaRPr lang="pt-BR" altLang="pt-BR" sz="2400" dirty="0">
              <a:solidFill>
                <a:schemeClr val="accent1"/>
              </a:solidFill>
              <a:ea typeface="ＭＳ Ｐゴシック" panose="020B0600070205080204" pitchFamily="34" charset="-128"/>
            </a:endParaRPr>
          </a:p>
          <a:p>
            <a:pPr algn="just" eaLnBrk="1" hangingPunct="1"/>
            <a:r>
              <a:rPr lang="pt-BR" altLang="pt-BR" sz="2400" dirty="0">
                <a:solidFill>
                  <a:schemeClr val="accent1"/>
                </a:solidFill>
                <a:ea typeface="ＭＳ Ｐゴシック" panose="020B0600070205080204" pitchFamily="34" charset="-128"/>
              </a:rPr>
              <a:t>Mina a legitimidade política;</a:t>
            </a:r>
          </a:p>
          <a:p>
            <a:pPr algn="just" eaLnBrk="1" hangingPunct="1"/>
            <a:endParaRPr lang="pt-BR" altLang="pt-BR" sz="2400" dirty="0">
              <a:solidFill>
                <a:schemeClr val="accent1"/>
              </a:solidFill>
              <a:ea typeface="ＭＳ Ｐゴシック" panose="020B0600070205080204" pitchFamily="34" charset="-128"/>
            </a:endParaRPr>
          </a:p>
        </p:txBody>
      </p:sp>
    </p:spTree>
    <p:extLst>
      <p:ext uri="{BB962C8B-B14F-4D97-AF65-F5344CB8AC3E}">
        <p14:creationId xmlns:p14="http://schemas.microsoft.com/office/powerpoint/2010/main" val="352518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3269803" y="340509"/>
            <a:ext cx="5160062" cy="522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nchor="ct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829544">
              <a:defRPr/>
            </a:pPr>
            <a:r>
              <a:rPr lang="en-GB" altLang="pt-BR" sz="2903" b="1" dirty="0">
                <a:solidFill>
                  <a:srgbClr val="17375E"/>
                </a:solidFill>
                <a:latin typeface="Calibri" pitchFamily="34" charset="0"/>
              </a:rPr>
              <a:t>LEI Nº 12.846/2013</a:t>
            </a:r>
            <a:endParaRPr lang="pt-BR" altLang="pt-BR" sz="2903" dirty="0">
              <a:solidFill>
                <a:srgbClr val="17375E"/>
              </a:solidFill>
              <a:latin typeface="Calibri" pitchFamily="34" charset="0"/>
            </a:endParaRPr>
          </a:p>
        </p:txBody>
      </p:sp>
      <p:sp>
        <p:nvSpPr>
          <p:cNvPr id="2" name="CaixaDeTexto 1">
            <a:extLst>
              <a:ext uri="{FF2B5EF4-FFF2-40B4-BE49-F238E27FC236}">
                <a16:creationId xmlns:a16="http://schemas.microsoft.com/office/drawing/2014/main" id="{6DA76014-D6AE-0B4D-84D9-AB53A5390D72}"/>
              </a:ext>
            </a:extLst>
          </p:cNvPr>
          <p:cNvSpPr txBox="1"/>
          <p:nvPr/>
        </p:nvSpPr>
        <p:spPr>
          <a:xfrm>
            <a:off x="638469" y="1613043"/>
            <a:ext cx="11565154" cy="4893647"/>
          </a:xfrm>
          <a:prstGeom prst="rect">
            <a:avLst/>
          </a:prstGeom>
          <a:noFill/>
        </p:spPr>
        <p:txBody>
          <a:bodyPr wrap="none" rtlCol="0">
            <a:spAutoFit/>
          </a:bodyPr>
          <a:lstStyle/>
          <a:p>
            <a:r>
              <a:rPr lang="es-ES_tradnl" sz="2400" dirty="0">
                <a:solidFill>
                  <a:schemeClr val="accent1"/>
                </a:solidFill>
              </a:rPr>
              <a:t>CAPÍTULO I – DISPOSIÇÕES GERAIS</a:t>
            </a:r>
          </a:p>
          <a:p>
            <a:endParaRPr lang="es-ES_tradnl" sz="2400" dirty="0">
              <a:solidFill>
                <a:schemeClr val="accent1"/>
              </a:solidFill>
            </a:endParaRPr>
          </a:p>
          <a:p>
            <a:r>
              <a:rPr lang="es-ES_tradnl" sz="2400" dirty="0">
                <a:solidFill>
                  <a:schemeClr val="accent1"/>
                </a:solidFill>
              </a:rPr>
              <a:t>CAPÍTULO II – DOS ATOS LESIVOS </a:t>
            </a:r>
            <a:r>
              <a:rPr lang="es-ES_tradnl" sz="2400" dirty="0" err="1">
                <a:solidFill>
                  <a:schemeClr val="accent1"/>
                </a:solidFill>
              </a:rPr>
              <a:t>À</a:t>
            </a:r>
            <a:r>
              <a:rPr lang="es-ES_tradnl" sz="2400" dirty="0">
                <a:solidFill>
                  <a:schemeClr val="accent1"/>
                </a:solidFill>
              </a:rPr>
              <a:t> ADMINISTRAÇÃO PÚBLICA NACIONAL OU ESTRANGEIRA</a:t>
            </a:r>
          </a:p>
          <a:p>
            <a:endParaRPr lang="es-ES_tradnl" sz="2400" dirty="0">
              <a:solidFill>
                <a:schemeClr val="accent1"/>
              </a:solidFill>
            </a:endParaRPr>
          </a:p>
          <a:p>
            <a:r>
              <a:rPr lang="es-ES_tradnl" sz="2400" dirty="0">
                <a:solidFill>
                  <a:schemeClr val="accent1"/>
                </a:solidFill>
              </a:rPr>
              <a:t>CAPÍTULO III – DA RESPONSABILIZAÇÃO ADMINISTRATIVA</a:t>
            </a:r>
          </a:p>
          <a:p>
            <a:endParaRPr lang="es-ES_tradnl" sz="2400" dirty="0">
              <a:solidFill>
                <a:schemeClr val="accent1"/>
              </a:solidFill>
            </a:endParaRPr>
          </a:p>
          <a:p>
            <a:r>
              <a:rPr lang="es-ES_tradnl" sz="2400" dirty="0">
                <a:solidFill>
                  <a:schemeClr val="accent1"/>
                </a:solidFill>
              </a:rPr>
              <a:t>CAPÍTULO IV – DO PROCESSO ADMINISTRATIVO DE RESPONSABILIZAÇÃO</a:t>
            </a:r>
          </a:p>
          <a:p>
            <a:endParaRPr lang="es-ES_tradnl" sz="2400" dirty="0">
              <a:solidFill>
                <a:schemeClr val="accent1"/>
              </a:solidFill>
            </a:endParaRPr>
          </a:p>
          <a:p>
            <a:r>
              <a:rPr lang="es-ES_tradnl" sz="2400" dirty="0">
                <a:solidFill>
                  <a:schemeClr val="accent1"/>
                </a:solidFill>
              </a:rPr>
              <a:t>CAPÍTULO V – DO ACORDO DE LENIÊNCIA</a:t>
            </a:r>
          </a:p>
          <a:p>
            <a:endParaRPr lang="es-ES_tradnl" sz="2400" dirty="0">
              <a:solidFill>
                <a:schemeClr val="accent1"/>
              </a:solidFill>
            </a:endParaRPr>
          </a:p>
          <a:p>
            <a:r>
              <a:rPr lang="es-ES_tradnl" sz="2400" dirty="0">
                <a:solidFill>
                  <a:schemeClr val="accent1"/>
                </a:solidFill>
              </a:rPr>
              <a:t>CAPÍTULO VI – DARESPONSABILIZAÇÃO JUDICIAL</a:t>
            </a:r>
          </a:p>
          <a:p>
            <a:endParaRPr lang="es-ES_tradnl" sz="2400" dirty="0">
              <a:solidFill>
                <a:schemeClr val="accent1"/>
              </a:solidFill>
            </a:endParaRPr>
          </a:p>
          <a:p>
            <a:r>
              <a:rPr lang="es-ES_tradnl" sz="2400" dirty="0">
                <a:solidFill>
                  <a:schemeClr val="accent1"/>
                </a:solidFill>
              </a:rPr>
              <a:t>CAPÍTULO VII . DISPSOSIÇÕES FINAIS </a:t>
            </a:r>
          </a:p>
        </p:txBody>
      </p:sp>
    </p:spTree>
    <p:extLst>
      <p:ext uri="{BB962C8B-B14F-4D97-AF65-F5344CB8AC3E}">
        <p14:creationId xmlns:p14="http://schemas.microsoft.com/office/powerpoint/2010/main" val="22666971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Rectangle 2"/>
          <p:cNvSpPr txBox="1">
            <a:spLocks noChangeArrowheads="1"/>
          </p:cNvSpPr>
          <p:nvPr/>
        </p:nvSpPr>
        <p:spPr bwMode="auto">
          <a:xfrm>
            <a:off x="2555631" y="1441938"/>
            <a:ext cx="7080738" cy="3974124"/>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vert="horz" lIns="91440" tIns="45720" rIns="91440" bIns="45720" rtlCol="0" anchor="ctr">
            <a:normAutofit/>
          </a:bodyP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a:lnSpc>
                <a:spcPct val="90000"/>
              </a:lnSpc>
              <a:spcBef>
                <a:spcPct val="0"/>
              </a:spcBef>
              <a:spcAft>
                <a:spcPts val="600"/>
              </a:spcAft>
              <a:defRPr/>
            </a:pPr>
            <a:r>
              <a:rPr lang="en-US" altLang="pt-BR" sz="3600" b="1" dirty="0">
                <a:solidFill>
                  <a:schemeClr val="accent1"/>
                </a:solidFill>
                <a:latin typeface="+mn-lt"/>
                <a:ea typeface="+mj-ea"/>
                <a:cs typeface="+mj-cs"/>
              </a:rPr>
              <a:t>LAC – CAPÍTULO I – DISPOSIÇÕES GERAIS</a:t>
            </a:r>
          </a:p>
          <a:p>
            <a:pPr algn="ctr" defTabSz="914400">
              <a:lnSpc>
                <a:spcPct val="90000"/>
              </a:lnSpc>
              <a:spcBef>
                <a:spcPct val="0"/>
              </a:spcBef>
              <a:spcAft>
                <a:spcPts val="600"/>
              </a:spcAft>
              <a:defRPr/>
            </a:pPr>
            <a:r>
              <a:rPr lang="en-US" altLang="pt-BR" sz="3600" b="1" dirty="0">
                <a:solidFill>
                  <a:schemeClr val="accent1"/>
                </a:solidFill>
                <a:latin typeface="+mn-lt"/>
                <a:ea typeface="+mj-ea"/>
                <a:cs typeface="+mj-cs"/>
              </a:rPr>
              <a:t>Art. 1º a 4º</a:t>
            </a:r>
          </a:p>
          <a:p>
            <a:pPr algn="ctr" defTabSz="914400">
              <a:lnSpc>
                <a:spcPct val="90000"/>
              </a:lnSpc>
              <a:spcBef>
                <a:spcPct val="0"/>
              </a:spcBef>
              <a:spcAft>
                <a:spcPts val="600"/>
              </a:spcAft>
              <a:defRPr/>
            </a:pPr>
            <a:r>
              <a:rPr lang="en-US" altLang="pt-BR" sz="3600" b="1" dirty="0">
                <a:solidFill>
                  <a:schemeClr val="accent1"/>
                </a:solidFill>
                <a:latin typeface="+mn-lt"/>
                <a:ea typeface="+mj-ea"/>
                <a:cs typeface="+mj-cs"/>
              </a:rPr>
              <a:t> </a:t>
            </a:r>
            <a:endParaRPr lang="en-US" altLang="pt-BR" sz="3600" dirty="0">
              <a:solidFill>
                <a:schemeClr val="accent1"/>
              </a:solidFill>
              <a:latin typeface="+mn-lt"/>
              <a:ea typeface="+mj-ea"/>
              <a:cs typeface="+mj-cs"/>
            </a:endParaRPr>
          </a:p>
        </p:txBody>
      </p:sp>
    </p:spTree>
    <p:extLst>
      <p:ext uri="{BB962C8B-B14F-4D97-AF65-F5344CB8AC3E}">
        <p14:creationId xmlns:p14="http://schemas.microsoft.com/office/powerpoint/2010/main" val="2188197894"/>
      </p:ext>
    </p:extLst>
  </p:cSld>
  <p:clrMapOvr>
    <a:overrideClrMapping bg1="dk1" tx1="lt1" bg2="dk2" tx2="lt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241575" y="1761290"/>
            <a:ext cx="11810012" cy="3862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defTabSz="829544">
              <a:spcAft>
                <a:spcPts val="272"/>
              </a:spcAft>
              <a:defRPr/>
            </a:pPr>
            <a:r>
              <a:rPr lang="pt-BR" altLang="pt-BR" b="1" u="sng" dirty="0">
                <a:solidFill>
                  <a:schemeClr val="accent1"/>
                </a:solidFill>
                <a:latin typeface="+mn-lt"/>
                <a:cs typeface="Arial"/>
                <a:sym typeface="Wingdings" pitchFamily="2" charset="2"/>
              </a:rPr>
              <a:t>CAPÍTULO </a:t>
            </a:r>
            <a:r>
              <a:rPr lang="pt-BR" altLang="pt-BR" b="1" u="sng" dirty="0" err="1">
                <a:solidFill>
                  <a:schemeClr val="accent1"/>
                </a:solidFill>
                <a:latin typeface="+mn-lt"/>
                <a:cs typeface="Arial"/>
                <a:sym typeface="Wingdings" pitchFamily="2" charset="2"/>
              </a:rPr>
              <a:t>I</a:t>
            </a:r>
            <a:r>
              <a:rPr lang="pt-BR" altLang="pt-BR" b="1" u="sng" dirty="0">
                <a:solidFill>
                  <a:schemeClr val="accent1"/>
                </a:solidFill>
                <a:latin typeface="+mn-lt"/>
                <a:cs typeface="Arial"/>
                <a:sym typeface="Wingdings" pitchFamily="2" charset="2"/>
              </a:rPr>
              <a:t> – DISPOSIÇÕES GERAIS</a:t>
            </a:r>
          </a:p>
          <a:p>
            <a:pPr marL="414772" indent="-414772" algn="just" defTabSz="829544">
              <a:spcAft>
                <a:spcPts val="272"/>
              </a:spcAft>
              <a:buFont typeface="Wingdings" pitchFamily="2" charset="2"/>
              <a:buChar char="§"/>
              <a:defRPr/>
            </a:pPr>
            <a:endParaRPr lang="pt-BR" altLang="pt-BR" b="1" u="sng" dirty="0">
              <a:solidFill>
                <a:schemeClr val="accent1"/>
              </a:solidFill>
              <a:latin typeface="+mn-lt"/>
              <a:cs typeface="Arial"/>
              <a:sym typeface="Wingdings" pitchFamily="2" charset="2"/>
            </a:endParaRPr>
          </a:p>
          <a:p>
            <a:pPr algn="just"/>
            <a:r>
              <a:rPr lang="pt-BR" dirty="0">
                <a:solidFill>
                  <a:schemeClr val="accent1"/>
                </a:solidFill>
                <a:latin typeface="+mn-lt"/>
              </a:rPr>
              <a:t>Art. 1º - Esta Lei dispõe sobre a responsabilização objetiva administrativa e civil de pessoas jurídicas pela prática de atos contra a administração pública, nacional ou estrangeira. </a:t>
            </a:r>
          </a:p>
          <a:p>
            <a:pPr algn="just"/>
            <a:endParaRPr lang="pt-BR" dirty="0">
              <a:solidFill>
                <a:schemeClr val="accent1"/>
              </a:solidFill>
              <a:latin typeface="+mn-lt"/>
            </a:endParaRPr>
          </a:p>
          <a:p>
            <a:pPr algn="just"/>
            <a:r>
              <a:rPr lang="pt-BR" dirty="0">
                <a:solidFill>
                  <a:schemeClr val="accent1"/>
                </a:solidFill>
                <a:latin typeface="+mn-lt"/>
              </a:rPr>
              <a:t>Parágrafo único. Aplica-se o disposto nesta Lei às </a:t>
            </a:r>
            <a:r>
              <a:rPr lang="pt-BR" b="1" dirty="0">
                <a:solidFill>
                  <a:schemeClr val="accent1"/>
                </a:solidFill>
                <a:latin typeface="+mn-lt"/>
              </a:rPr>
              <a:t>sociedades empresárias</a:t>
            </a:r>
            <a:r>
              <a:rPr lang="pt-BR" dirty="0">
                <a:solidFill>
                  <a:schemeClr val="accent1"/>
                </a:solidFill>
                <a:latin typeface="+mn-lt"/>
              </a:rPr>
              <a:t> e </a:t>
            </a:r>
            <a:r>
              <a:rPr lang="pt-BR" b="1" dirty="0">
                <a:solidFill>
                  <a:schemeClr val="accent1"/>
                </a:solidFill>
                <a:latin typeface="+mn-lt"/>
              </a:rPr>
              <a:t>às sociedades simples</a:t>
            </a:r>
            <a:r>
              <a:rPr lang="pt-BR" dirty="0">
                <a:solidFill>
                  <a:schemeClr val="accent1"/>
                </a:solidFill>
                <a:latin typeface="+mn-lt"/>
              </a:rPr>
              <a:t>, </a:t>
            </a:r>
            <a:r>
              <a:rPr lang="pt-BR" b="1" dirty="0">
                <a:solidFill>
                  <a:schemeClr val="accent1"/>
                </a:solidFill>
                <a:latin typeface="+mn-lt"/>
              </a:rPr>
              <a:t>personificadas ou não</a:t>
            </a:r>
            <a:r>
              <a:rPr lang="pt-BR" dirty="0">
                <a:solidFill>
                  <a:schemeClr val="accent1"/>
                </a:solidFill>
                <a:latin typeface="+mn-lt"/>
              </a:rPr>
              <a:t>, </a:t>
            </a:r>
            <a:r>
              <a:rPr lang="pt-BR" b="1" dirty="0">
                <a:solidFill>
                  <a:schemeClr val="accent1"/>
                </a:solidFill>
                <a:latin typeface="+mn-lt"/>
              </a:rPr>
              <a:t>independentemente da forma de organização ou modelo societário adotado</a:t>
            </a:r>
            <a:r>
              <a:rPr lang="pt-BR" dirty="0">
                <a:solidFill>
                  <a:schemeClr val="accent1"/>
                </a:solidFill>
                <a:latin typeface="+mn-lt"/>
              </a:rPr>
              <a:t>, bem como a quaisquer </a:t>
            </a:r>
            <a:r>
              <a:rPr lang="pt-BR" b="1" dirty="0">
                <a:solidFill>
                  <a:schemeClr val="accent1"/>
                </a:solidFill>
                <a:latin typeface="+mn-lt"/>
              </a:rPr>
              <a:t>fundações</a:t>
            </a:r>
            <a:r>
              <a:rPr lang="pt-BR" dirty="0">
                <a:solidFill>
                  <a:schemeClr val="accent1"/>
                </a:solidFill>
                <a:latin typeface="+mn-lt"/>
              </a:rPr>
              <a:t>, </a:t>
            </a:r>
            <a:r>
              <a:rPr lang="pt-BR" b="1" dirty="0">
                <a:solidFill>
                  <a:schemeClr val="accent1"/>
                </a:solidFill>
                <a:latin typeface="+mn-lt"/>
              </a:rPr>
              <a:t>associações de entidades</a:t>
            </a:r>
            <a:r>
              <a:rPr lang="pt-BR" dirty="0">
                <a:solidFill>
                  <a:schemeClr val="accent1"/>
                </a:solidFill>
                <a:latin typeface="+mn-lt"/>
              </a:rPr>
              <a:t> ou </a:t>
            </a:r>
            <a:r>
              <a:rPr lang="pt-BR" b="1" dirty="0">
                <a:solidFill>
                  <a:schemeClr val="accent1"/>
                </a:solidFill>
                <a:latin typeface="+mn-lt"/>
              </a:rPr>
              <a:t>pessoas</a:t>
            </a:r>
            <a:r>
              <a:rPr lang="pt-BR" dirty="0">
                <a:solidFill>
                  <a:schemeClr val="accent1"/>
                </a:solidFill>
                <a:latin typeface="+mn-lt"/>
              </a:rPr>
              <a:t>, ou </a:t>
            </a:r>
            <a:r>
              <a:rPr lang="pt-BR" b="1" dirty="0">
                <a:solidFill>
                  <a:schemeClr val="accent1"/>
                </a:solidFill>
                <a:latin typeface="+mn-lt"/>
              </a:rPr>
              <a:t>sociedades estrangeiras</a:t>
            </a:r>
            <a:r>
              <a:rPr lang="pt-BR" dirty="0">
                <a:solidFill>
                  <a:schemeClr val="accent1"/>
                </a:solidFill>
                <a:latin typeface="+mn-lt"/>
              </a:rPr>
              <a:t>, que tenham </a:t>
            </a:r>
            <a:r>
              <a:rPr lang="pt-BR" b="1" dirty="0">
                <a:solidFill>
                  <a:schemeClr val="accent1"/>
                </a:solidFill>
                <a:latin typeface="+mn-lt"/>
              </a:rPr>
              <a:t>sede, filial ou representação no território brasileiro</a:t>
            </a:r>
            <a:r>
              <a:rPr lang="pt-BR" dirty="0">
                <a:solidFill>
                  <a:schemeClr val="accent1"/>
                </a:solidFill>
                <a:latin typeface="+mn-lt"/>
              </a:rPr>
              <a:t>, </a:t>
            </a:r>
            <a:r>
              <a:rPr lang="pt-BR" b="1" dirty="0">
                <a:solidFill>
                  <a:schemeClr val="accent1"/>
                </a:solidFill>
                <a:latin typeface="+mn-lt"/>
              </a:rPr>
              <a:t>constituídas de fato ou de direito</a:t>
            </a:r>
            <a:r>
              <a:rPr lang="pt-BR" dirty="0">
                <a:solidFill>
                  <a:schemeClr val="accent1"/>
                </a:solidFill>
                <a:latin typeface="+mn-lt"/>
              </a:rPr>
              <a:t>, ainda que temporariamente. </a:t>
            </a:r>
          </a:p>
        </p:txBody>
      </p:sp>
      <p:sp>
        <p:nvSpPr>
          <p:cNvPr id="32771" name="Rectangle 2"/>
          <p:cNvSpPr txBox="1">
            <a:spLocks noChangeArrowheads="1"/>
          </p:cNvSpPr>
          <p:nvPr/>
        </p:nvSpPr>
        <p:spPr bwMode="auto">
          <a:xfrm>
            <a:off x="1467234" y="106372"/>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hangingPunct="1"/>
            <a:r>
              <a:rPr lang="en-GB" altLang="pt-BR" sz="2722" b="1" dirty="0">
                <a:latin typeface="Calibri" panose="020F0502020204030204" pitchFamily="34" charset="0"/>
                <a:ea typeface="ＭＳ Ｐゴシック" panose="020B0600070205080204" pitchFamily="34" charset="-128"/>
              </a:rPr>
              <a:t>LAC – CAPÍTULO I – Art. 1º a 4º</a:t>
            </a:r>
            <a:endParaRPr lang="pt-BR" altLang="pt-BR" sz="2268" dirty="0">
              <a:latin typeface="Calibri" panose="020F0502020204030204" pitchFamily="34" charset="0"/>
              <a:ea typeface="ＭＳ Ｐゴシック" panose="020B0600070205080204" pitchFamily="34" charset="-128"/>
            </a:endParaRPr>
          </a:p>
        </p:txBody>
      </p:sp>
      <p:sp>
        <p:nvSpPr>
          <p:cNvPr id="2" name="CaixaDeTexto 1">
            <a:extLst>
              <a:ext uri="{FF2B5EF4-FFF2-40B4-BE49-F238E27FC236}">
                <a16:creationId xmlns:a16="http://schemas.microsoft.com/office/drawing/2014/main" id="{39A96FD5-AEC9-404E-B8E5-3BD968757C00}"/>
              </a:ext>
            </a:extLst>
          </p:cNvPr>
          <p:cNvSpPr txBox="1"/>
          <p:nvPr/>
        </p:nvSpPr>
        <p:spPr>
          <a:xfrm>
            <a:off x="205484" y="729469"/>
            <a:ext cx="11922553" cy="707886"/>
          </a:xfrm>
          <a:prstGeom prst="rect">
            <a:avLst/>
          </a:prstGeom>
          <a:noFill/>
        </p:spPr>
        <p:txBody>
          <a:bodyPr wrap="square" rtlCol="0">
            <a:spAutoFit/>
          </a:bodyPr>
          <a:lstStyle/>
          <a:p>
            <a:pPr algn="ctr"/>
            <a:r>
              <a:rPr lang="pt-BR" sz="2000" dirty="0">
                <a:solidFill>
                  <a:schemeClr val="accent1"/>
                </a:solidFill>
              </a:rPr>
              <a:t>Dispõe sobre a responsabilização administrativa e civil de pessoas jurídicas pela prática de atos contra a administração pública, nacional ou estrangeira, e dá outras providência</a:t>
            </a:r>
            <a:endParaRPr lang="es-ES_tradnl" sz="2000" dirty="0">
              <a:solidFill>
                <a:schemeClr val="accent1"/>
              </a:solidFill>
            </a:endParaRPr>
          </a:p>
        </p:txBody>
      </p:sp>
    </p:spTree>
    <p:extLst>
      <p:ext uri="{BB962C8B-B14F-4D97-AF65-F5344CB8AC3E}">
        <p14:creationId xmlns:p14="http://schemas.microsoft.com/office/powerpoint/2010/main" val="21027444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334042" y="908535"/>
            <a:ext cx="11441724" cy="573143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endParaRPr lang="pt-BR" sz="2722" b="1" u="sng" dirty="0">
              <a:solidFill>
                <a:schemeClr val="accent1"/>
              </a:solidFill>
              <a:latin typeface="+mn-lt"/>
              <a:cs typeface="Arial"/>
              <a:sym typeface="Wingdings" pitchFamily="2" charset="2"/>
            </a:endParaRPr>
          </a:p>
          <a:p>
            <a:pPr algn="just"/>
            <a:r>
              <a:rPr lang="pt-BR" dirty="0">
                <a:solidFill>
                  <a:schemeClr val="accent1"/>
                </a:solidFill>
                <a:latin typeface="+mn-lt"/>
              </a:rPr>
              <a:t>Art. 2º As pessoas jurídicas serão </a:t>
            </a:r>
            <a:r>
              <a:rPr lang="pt-BR" b="1" dirty="0">
                <a:solidFill>
                  <a:schemeClr val="accent1"/>
                </a:solidFill>
                <a:latin typeface="+mn-lt"/>
              </a:rPr>
              <a:t>responsabilizadas objetivamente</a:t>
            </a:r>
            <a:r>
              <a:rPr lang="pt-BR" dirty="0">
                <a:solidFill>
                  <a:schemeClr val="accent1"/>
                </a:solidFill>
                <a:latin typeface="+mn-lt"/>
              </a:rPr>
              <a:t>, nos âmbitos administrativo e civil, pelos atos lesivos previstos nesta Lei praticados em seu interesse ou benefício, exclusivo ou não. </a:t>
            </a:r>
          </a:p>
          <a:p>
            <a:pPr algn="just"/>
            <a:endParaRPr lang="pt-BR" dirty="0">
              <a:solidFill>
                <a:schemeClr val="accent1"/>
              </a:solidFill>
              <a:latin typeface="+mn-lt"/>
            </a:endParaRPr>
          </a:p>
          <a:p>
            <a:pPr algn="just"/>
            <a:r>
              <a:rPr lang="pt-BR" dirty="0">
                <a:solidFill>
                  <a:schemeClr val="accent1"/>
                </a:solidFill>
                <a:latin typeface="+mn-lt"/>
              </a:rPr>
              <a:t>Art. 3º A responsabilização da pessoa jurídica não exclui a responsabilidade individual de seus dirigentes ou administradores ou de qualquer pessoa natural, autora, coautora ou partícipe do ato ilícito. </a:t>
            </a:r>
          </a:p>
          <a:p>
            <a:pPr algn="just"/>
            <a:endParaRPr lang="pt-BR" dirty="0">
              <a:solidFill>
                <a:schemeClr val="accent1"/>
              </a:solidFill>
              <a:latin typeface="+mn-lt"/>
            </a:endParaRPr>
          </a:p>
          <a:p>
            <a:pPr algn="just"/>
            <a:r>
              <a:rPr lang="pt-BR" dirty="0">
                <a:solidFill>
                  <a:schemeClr val="accent1"/>
                </a:solidFill>
                <a:latin typeface="+mn-lt"/>
              </a:rPr>
              <a:t>§ 1º A pessoa jurídica será responsabilizada independentemente da responsabilização individual das pessoas naturais referidas no caput. </a:t>
            </a:r>
          </a:p>
          <a:p>
            <a:pPr algn="just"/>
            <a:endParaRPr lang="pt-BR" dirty="0">
              <a:solidFill>
                <a:schemeClr val="accent1"/>
              </a:solidFill>
              <a:latin typeface="+mn-lt"/>
            </a:endParaRPr>
          </a:p>
          <a:p>
            <a:pPr algn="just"/>
            <a:r>
              <a:rPr lang="pt-BR" dirty="0">
                <a:solidFill>
                  <a:schemeClr val="accent1"/>
                </a:solidFill>
                <a:latin typeface="+mn-lt"/>
              </a:rPr>
              <a:t>§ 2º Os dirigentes ou administradores somente serão responsabilizados por atos ilícitos na medida da sua culpabilidade. </a:t>
            </a:r>
          </a:p>
          <a:p>
            <a:pPr marL="414772" indent="-414772" algn="just" defTabSz="829544">
              <a:spcAft>
                <a:spcPts val="272"/>
              </a:spcAft>
              <a:buFont typeface="Wingdings" pitchFamily="2" charset="2"/>
              <a:buChar char="§"/>
              <a:defRPr/>
            </a:pPr>
            <a:endParaRPr lang="pt-BR" altLang="pt-BR" sz="2722" u="sng" dirty="0">
              <a:solidFill>
                <a:schemeClr val="accent1"/>
              </a:solidFill>
              <a:latin typeface="+mn-lt"/>
              <a:cs typeface="Arial"/>
              <a:sym typeface="Wingdings" pitchFamily="2" charset="2"/>
            </a:endParaRPr>
          </a:p>
        </p:txBody>
      </p:sp>
      <p:sp>
        <p:nvSpPr>
          <p:cNvPr id="32771" name="Rectangle 2"/>
          <p:cNvSpPr txBox="1">
            <a:spLocks noChangeArrowheads="1"/>
          </p:cNvSpPr>
          <p:nvPr/>
        </p:nvSpPr>
        <p:spPr bwMode="auto">
          <a:xfrm>
            <a:off x="1693266" y="354882"/>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 – Art. 1º a 4º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33163100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334042" y="908535"/>
            <a:ext cx="11441724" cy="56818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latin typeface="+mn-lt"/>
              </a:rPr>
              <a:t>Art. 4º Subsiste a responsabilidade da pessoa jurídica na hipótese de </a:t>
            </a:r>
            <a:r>
              <a:rPr lang="pt-BR" b="1" dirty="0">
                <a:solidFill>
                  <a:schemeClr val="accent1"/>
                </a:solidFill>
                <a:latin typeface="+mn-lt"/>
              </a:rPr>
              <a:t>alteração contratual, transformação, incorporação, fusão ou cisão</a:t>
            </a:r>
            <a:r>
              <a:rPr lang="pt-BR" dirty="0">
                <a:solidFill>
                  <a:schemeClr val="accent1"/>
                </a:solidFill>
                <a:latin typeface="+mn-lt"/>
              </a:rPr>
              <a:t> societária. </a:t>
            </a:r>
          </a:p>
          <a:p>
            <a:pPr algn="just"/>
            <a:endParaRPr lang="pt-BR" dirty="0">
              <a:solidFill>
                <a:schemeClr val="accent1"/>
              </a:solidFill>
              <a:latin typeface="+mn-lt"/>
            </a:endParaRPr>
          </a:p>
          <a:p>
            <a:pPr algn="just"/>
            <a:r>
              <a:rPr lang="pt-BR" dirty="0">
                <a:solidFill>
                  <a:schemeClr val="accent1"/>
                </a:solidFill>
                <a:latin typeface="+mn-lt"/>
              </a:rPr>
              <a:t>§ 1º Nas hipóteses de </a:t>
            </a:r>
            <a:r>
              <a:rPr lang="pt-BR" b="1" dirty="0">
                <a:solidFill>
                  <a:schemeClr val="accent1"/>
                </a:solidFill>
                <a:latin typeface="+mn-lt"/>
              </a:rPr>
              <a:t>fusão e incorporação</a:t>
            </a:r>
            <a:r>
              <a:rPr lang="pt-BR" dirty="0">
                <a:solidFill>
                  <a:schemeClr val="accent1"/>
                </a:solidFill>
                <a:latin typeface="+mn-lt"/>
              </a:rPr>
              <a:t>, a </a:t>
            </a:r>
            <a:r>
              <a:rPr lang="pt-BR" b="1" dirty="0">
                <a:solidFill>
                  <a:schemeClr val="accent1"/>
                </a:solidFill>
                <a:latin typeface="+mn-lt"/>
              </a:rPr>
              <a:t>responsabilidade da sucessora será restrita à </a:t>
            </a:r>
            <a:r>
              <a:rPr lang="pt-BR" b="1" u="sng" dirty="0">
                <a:solidFill>
                  <a:schemeClr val="accent1"/>
                </a:solidFill>
                <a:latin typeface="+mn-lt"/>
              </a:rPr>
              <a:t>obrigação de pagamento de multa e reparação integral do dano causado, até o limite do patrimônio transferido</a:t>
            </a:r>
            <a:r>
              <a:rPr lang="pt-BR" dirty="0">
                <a:solidFill>
                  <a:schemeClr val="accent1"/>
                </a:solidFill>
                <a:latin typeface="+mn-lt"/>
              </a:rPr>
              <a:t>, não lhe sendo aplicáveis as demais sanções previstas nesta Lei decorrentes de atos e fatos ocorridos antes da data da fusão ou incorporação, exceto no caso de simulação ou evidente intuito de fraude, devidamente comprovados. </a:t>
            </a:r>
          </a:p>
          <a:p>
            <a:pPr algn="just"/>
            <a:endParaRPr lang="pt-BR" dirty="0">
              <a:solidFill>
                <a:schemeClr val="accent1"/>
              </a:solidFill>
              <a:latin typeface="+mn-lt"/>
            </a:endParaRPr>
          </a:p>
          <a:p>
            <a:pPr algn="just"/>
            <a:r>
              <a:rPr lang="pt-BR" dirty="0">
                <a:solidFill>
                  <a:schemeClr val="accent1"/>
                </a:solidFill>
                <a:latin typeface="+mn-lt"/>
              </a:rPr>
              <a:t>§ 2º As sociedades </a:t>
            </a:r>
            <a:r>
              <a:rPr lang="pt-BR" b="1" dirty="0">
                <a:solidFill>
                  <a:schemeClr val="accent1"/>
                </a:solidFill>
                <a:latin typeface="+mn-lt"/>
              </a:rPr>
              <a:t>controladoras, controladas, </a:t>
            </a:r>
            <a:r>
              <a:rPr lang="pt-BR" b="1" dirty="0">
                <a:solidFill>
                  <a:schemeClr val="accent1"/>
                </a:solidFill>
                <a:highlight>
                  <a:srgbClr val="FFFF00"/>
                </a:highlight>
                <a:latin typeface="+mn-lt"/>
              </a:rPr>
              <a:t>coligadas</a:t>
            </a:r>
            <a:r>
              <a:rPr lang="pt-BR" b="1" dirty="0">
                <a:solidFill>
                  <a:schemeClr val="accent1"/>
                </a:solidFill>
                <a:latin typeface="+mn-lt"/>
              </a:rPr>
              <a:t> ou, no âmbito do respectivo contrato, as consorciadas serão solidariamente responsáveis pela prática dos atos previstos nesta Lei</a:t>
            </a:r>
            <a:r>
              <a:rPr lang="pt-BR" dirty="0">
                <a:solidFill>
                  <a:schemeClr val="accent1"/>
                </a:solidFill>
                <a:latin typeface="+mn-lt"/>
              </a:rPr>
              <a:t>, restringindo-se tal responsabilidade à obrigação de pagamento de multa e reparação integral do dano causado.</a:t>
            </a:r>
          </a:p>
          <a:p>
            <a:pPr marL="414772" indent="-414772" algn="just" defTabSz="829544">
              <a:spcAft>
                <a:spcPts val="272"/>
              </a:spcAft>
              <a:buFont typeface="Wingdings" pitchFamily="2" charset="2"/>
              <a:buChar char="§"/>
              <a:defRPr/>
            </a:pPr>
            <a:endParaRPr lang="pt-BR" altLang="pt-BR" sz="2722" u="sng" dirty="0">
              <a:solidFill>
                <a:schemeClr val="accent1"/>
              </a:solidFill>
              <a:latin typeface="+mn-lt"/>
              <a:cs typeface="Arial"/>
              <a:sym typeface="Wingdings" pitchFamily="2" charset="2"/>
            </a:endParaRPr>
          </a:p>
        </p:txBody>
      </p:sp>
      <p:sp>
        <p:nvSpPr>
          <p:cNvPr id="32771" name="Rectangle 2"/>
          <p:cNvSpPr txBox="1">
            <a:spLocks noChangeArrowheads="1"/>
          </p:cNvSpPr>
          <p:nvPr/>
        </p:nvSpPr>
        <p:spPr bwMode="auto">
          <a:xfrm>
            <a:off x="1693266" y="354882"/>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 – Art. 1º a 4º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23639163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Rectangle 2"/>
          <p:cNvSpPr txBox="1">
            <a:spLocks noChangeArrowheads="1"/>
          </p:cNvSpPr>
          <p:nvPr/>
        </p:nvSpPr>
        <p:spPr bwMode="auto">
          <a:xfrm>
            <a:off x="2555631" y="1441938"/>
            <a:ext cx="7080738" cy="3974124"/>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vert="horz" lIns="91440" tIns="45720" rIns="91440" bIns="45720" rtlCol="0" anchor="ctr">
            <a:normAutofit/>
          </a:bodyP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a:lnSpc>
                <a:spcPct val="90000"/>
              </a:lnSpc>
              <a:spcBef>
                <a:spcPct val="0"/>
              </a:spcBef>
              <a:spcAft>
                <a:spcPts val="600"/>
              </a:spcAft>
              <a:defRPr/>
            </a:pPr>
            <a:r>
              <a:rPr lang="en-US" altLang="pt-BR" sz="3200" b="1" dirty="0">
                <a:solidFill>
                  <a:schemeClr val="accent1"/>
                </a:solidFill>
                <a:latin typeface="+mn-lt"/>
                <a:ea typeface="+mj-ea"/>
                <a:cs typeface="+mj-cs"/>
              </a:rPr>
              <a:t>LAC – CAPÍTULO II – </a:t>
            </a:r>
            <a:r>
              <a:rPr lang="pt-BR" sz="3200" dirty="0">
                <a:solidFill>
                  <a:schemeClr val="accent1"/>
                </a:solidFill>
                <a:latin typeface="+mn-lt"/>
              </a:rPr>
              <a:t>DOS ATOS LESIVOS À ADMINISTRAÇÃO PÚBLICA NACIONAL OU ESTRANGEIRA</a:t>
            </a: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200" b="1" dirty="0">
                <a:solidFill>
                  <a:schemeClr val="accent1"/>
                </a:solidFill>
                <a:latin typeface="+mn-lt"/>
                <a:ea typeface="+mj-ea"/>
                <a:cs typeface="+mj-cs"/>
              </a:rPr>
              <a:t>Art. 5º</a:t>
            </a:r>
          </a:p>
          <a:p>
            <a:pPr algn="ctr" defTabSz="914400">
              <a:lnSpc>
                <a:spcPct val="90000"/>
              </a:lnSpc>
              <a:spcBef>
                <a:spcPct val="0"/>
              </a:spcBef>
              <a:spcAft>
                <a:spcPts val="600"/>
              </a:spcAft>
              <a:defRPr/>
            </a:pPr>
            <a:r>
              <a:rPr lang="en-US" altLang="pt-BR" sz="3200" b="1" dirty="0">
                <a:solidFill>
                  <a:schemeClr val="accent1"/>
                </a:solidFill>
                <a:latin typeface="+mn-lt"/>
                <a:ea typeface="+mj-ea"/>
                <a:cs typeface="+mj-cs"/>
              </a:rPr>
              <a:t> </a:t>
            </a:r>
            <a:endParaRPr lang="en-US" altLang="pt-BR" sz="3200" dirty="0">
              <a:solidFill>
                <a:schemeClr val="accent1"/>
              </a:solidFill>
              <a:latin typeface="+mn-lt"/>
              <a:ea typeface="+mj-ea"/>
              <a:cs typeface="+mj-cs"/>
            </a:endParaRPr>
          </a:p>
        </p:txBody>
      </p:sp>
    </p:spTree>
    <p:extLst>
      <p:ext uri="{BB962C8B-B14F-4D97-AF65-F5344CB8AC3E}">
        <p14:creationId xmlns:p14="http://schemas.microsoft.com/office/powerpoint/2010/main" val="38246204"/>
      </p:ext>
    </p:extLst>
  </p:cSld>
  <p:clrMapOvr>
    <a:overrideClrMapping bg1="dk1" tx1="lt1" bg2="dk2" tx2="lt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28561" y="661959"/>
            <a:ext cx="11953847" cy="65085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just" defTabSz="829544">
              <a:spcAft>
                <a:spcPts val="272"/>
              </a:spcAft>
              <a:defRPr/>
            </a:pPr>
            <a:r>
              <a:rPr lang="pt-BR" altLang="pt-BR" sz="2722" b="1" dirty="0">
                <a:solidFill>
                  <a:schemeClr val="accent1"/>
                </a:solidFill>
                <a:latin typeface="+mn-lt"/>
                <a:cs typeface="Arial"/>
                <a:sym typeface="Wingdings" pitchFamily="2" charset="2"/>
              </a:rPr>
              <a:t>CAPÍTULO II – </a:t>
            </a:r>
            <a:r>
              <a:rPr lang="pt-BR" dirty="0">
                <a:solidFill>
                  <a:schemeClr val="accent1"/>
                </a:solidFill>
                <a:latin typeface="+mn-lt"/>
              </a:rPr>
              <a:t>DOS ATOS LESIVOS À ADMINISTRAÇÃO PÚBLICA NACIONAL OU ESTRANGEIRA </a:t>
            </a:r>
            <a:endParaRPr lang="pt-BR" sz="2800" dirty="0">
              <a:solidFill>
                <a:schemeClr val="accent1"/>
              </a:solidFill>
              <a:latin typeface="+mn-lt"/>
            </a:endParaRPr>
          </a:p>
          <a:p>
            <a:pPr algn="just"/>
            <a:endParaRPr lang="pt-BR" sz="2722" b="1" u="sng" dirty="0">
              <a:solidFill>
                <a:schemeClr val="accent1"/>
              </a:solidFill>
              <a:latin typeface="+mn-lt"/>
              <a:cs typeface="Arial"/>
              <a:sym typeface="Wingdings" pitchFamily="2" charset="2"/>
            </a:endParaRPr>
          </a:p>
          <a:p>
            <a:pPr algn="just"/>
            <a:r>
              <a:rPr lang="pt-BR" dirty="0">
                <a:solidFill>
                  <a:schemeClr val="accent1"/>
                </a:solidFill>
                <a:latin typeface="+mn-lt"/>
              </a:rPr>
              <a:t>Art. 5º Constituem atos lesivos à </a:t>
            </a:r>
            <a:r>
              <a:rPr lang="pt-BR" dirty="0" err="1">
                <a:solidFill>
                  <a:schemeClr val="accent1"/>
                </a:solidFill>
                <a:latin typeface="+mn-lt"/>
              </a:rPr>
              <a:t>administração</a:t>
            </a:r>
            <a:r>
              <a:rPr lang="pt-BR" dirty="0">
                <a:solidFill>
                  <a:schemeClr val="accent1"/>
                </a:solidFill>
                <a:latin typeface="+mn-lt"/>
              </a:rPr>
              <a:t> pública, nacional ou estrangeira, para os fins desta Lei, todos aqueles praticados pelas pessoas </a:t>
            </a:r>
            <a:r>
              <a:rPr lang="pt-BR" dirty="0" err="1">
                <a:solidFill>
                  <a:schemeClr val="accent1"/>
                </a:solidFill>
                <a:latin typeface="+mn-lt"/>
              </a:rPr>
              <a:t>jurídicas</a:t>
            </a:r>
            <a:r>
              <a:rPr lang="pt-BR" dirty="0">
                <a:solidFill>
                  <a:schemeClr val="accent1"/>
                </a:solidFill>
                <a:latin typeface="+mn-lt"/>
              </a:rPr>
              <a:t> mencionadas no </a:t>
            </a:r>
            <a:r>
              <a:rPr lang="pt-BR" dirty="0" err="1">
                <a:solidFill>
                  <a:schemeClr val="accent1"/>
                </a:solidFill>
                <a:latin typeface="+mn-lt"/>
              </a:rPr>
              <a:t>parágrafo</a:t>
            </a:r>
            <a:r>
              <a:rPr lang="pt-BR" dirty="0">
                <a:solidFill>
                  <a:schemeClr val="accent1"/>
                </a:solidFill>
                <a:latin typeface="+mn-lt"/>
              </a:rPr>
              <a:t> </a:t>
            </a:r>
            <a:r>
              <a:rPr lang="pt-BR" dirty="0" err="1">
                <a:solidFill>
                  <a:schemeClr val="accent1"/>
                </a:solidFill>
                <a:latin typeface="+mn-lt"/>
              </a:rPr>
              <a:t>único</a:t>
            </a:r>
            <a:r>
              <a:rPr lang="pt-BR" dirty="0">
                <a:solidFill>
                  <a:schemeClr val="accent1"/>
                </a:solidFill>
                <a:latin typeface="+mn-lt"/>
              </a:rPr>
              <a:t> do art. 1º, que atentem contra o </a:t>
            </a:r>
            <a:r>
              <a:rPr lang="pt-BR" dirty="0" err="1">
                <a:solidFill>
                  <a:schemeClr val="accent1"/>
                </a:solidFill>
                <a:latin typeface="+mn-lt"/>
              </a:rPr>
              <a:t>patrimônio</a:t>
            </a:r>
            <a:r>
              <a:rPr lang="pt-BR" dirty="0">
                <a:solidFill>
                  <a:schemeClr val="accent1"/>
                </a:solidFill>
                <a:latin typeface="+mn-lt"/>
              </a:rPr>
              <a:t> público nacional ou estrangeiro, contra </a:t>
            </a:r>
            <a:r>
              <a:rPr lang="pt-BR" dirty="0" err="1">
                <a:solidFill>
                  <a:schemeClr val="accent1"/>
                </a:solidFill>
                <a:latin typeface="+mn-lt"/>
              </a:rPr>
              <a:t>princípios</a:t>
            </a:r>
            <a:r>
              <a:rPr lang="pt-BR" dirty="0">
                <a:solidFill>
                  <a:schemeClr val="accent1"/>
                </a:solidFill>
                <a:latin typeface="+mn-lt"/>
              </a:rPr>
              <a:t> da </a:t>
            </a:r>
            <a:r>
              <a:rPr lang="pt-BR" dirty="0" err="1">
                <a:solidFill>
                  <a:schemeClr val="accent1"/>
                </a:solidFill>
                <a:latin typeface="+mn-lt"/>
              </a:rPr>
              <a:t>administração</a:t>
            </a:r>
            <a:r>
              <a:rPr lang="pt-BR" dirty="0">
                <a:solidFill>
                  <a:schemeClr val="accent1"/>
                </a:solidFill>
                <a:latin typeface="+mn-lt"/>
              </a:rPr>
              <a:t> pública ou contra os compromissos internacionais assumidos pelo Brasil, assim definidos: </a:t>
            </a:r>
          </a:p>
          <a:p>
            <a:pPr algn="just"/>
            <a:endParaRPr lang="pt-BR" dirty="0">
              <a:solidFill>
                <a:schemeClr val="accent1"/>
              </a:solidFill>
              <a:latin typeface="+mn-lt"/>
            </a:endParaRPr>
          </a:p>
          <a:p>
            <a:pPr algn="just"/>
            <a:r>
              <a:rPr lang="pt-BR" dirty="0" err="1">
                <a:solidFill>
                  <a:schemeClr val="accent1"/>
                </a:solidFill>
                <a:latin typeface="+mn-lt"/>
              </a:rPr>
              <a:t>I</a:t>
            </a:r>
            <a:r>
              <a:rPr lang="pt-BR" dirty="0">
                <a:solidFill>
                  <a:schemeClr val="accent1"/>
                </a:solidFill>
                <a:latin typeface="+mn-lt"/>
              </a:rPr>
              <a:t> ­ prometer, oferecer ou dar, direta ou indiretamente, vantagem indevida a agente público, ou a terceira pessoa a ele relacionada; </a:t>
            </a:r>
          </a:p>
          <a:p>
            <a:pPr algn="just"/>
            <a:endParaRPr lang="pt-BR" dirty="0">
              <a:solidFill>
                <a:schemeClr val="accent1"/>
              </a:solidFill>
              <a:latin typeface="+mn-lt"/>
            </a:endParaRPr>
          </a:p>
          <a:p>
            <a:pPr algn="just"/>
            <a:r>
              <a:rPr lang="pt-BR" dirty="0">
                <a:solidFill>
                  <a:schemeClr val="accent1"/>
                </a:solidFill>
                <a:latin typeface="+mn-lt"/>
              </a:rPr>
              <a:t>II ­ comprovadamente, financiar, custear, patrocinar ou de qualquer modo subvencionar a </a:t>
            </a:r>
            <a:r>
              <a:rPr lang="pt-BR" dirty="0" err="1">
                <a:solidFill>
                  <a:schemeClr val="accent1"/>
                </a:solidFill>
                <a:latin typeface="+mn-lt"/>
              </a:rPr>
              <a:t>prática</a:t>
            </a:r>
            <a:r>
              <a:rPr lang="pt-BR" dirty="0">
                <a:solidFill>
                  <a:schemeClr val="accent1"/>
                </a:solidFill>
                <a:latin typeface="+mn-lt"/>
              </a:rPr>
              <a:t> dos atos </a:t>
            </a:r>
            <a:r>
              <a:rPr lang="pt-BR" dirty="0" err="1">
                <a:solidFill>
                  <a:schemeClr val="accent1"/>
                </a:solidFill>
                <a:latin typeface="+mn-lt"/>
              </a:rPr>
              <a:t>ilícitos</a:t>
            </a:r>
            <a:r>
              <a:rPr lang="pt-BR" dirty="0">
                <a:solidFill>
                  <a:schemeClr val="accent1"/>
                </a:solidFill>
                <a:latin typeface="+mn-lt"/>
              </a:rPr>
              <a:t> previstos nesta Lei;</a:t>
            </a:r>
          </a:p>
          <a:p>
            <a:pPr algn="just"/>
            <a:endParaRPr lang="pt-BR" dirty="0">
              <a:solidFill>
                <a:schemeClr val="accent1"/>
              </a:solidFill>
              <a:latin typeface="+mn-lt"/>
            </a:endParaRPr>
          </a:p>
          <a:p>
            <a:pPr algn="just"/>
            <a:r>
              <a:rPr lang="pt-BR" dirty="0">
                <a:solidFill>
                  <a:schemeClr val="accent1"/>
                </a:solidFill>
                <a:latin typeface="+mn-lt"/>
              </a:rPr>
              <a:t>III ­ comprovadamente, utilizar-­se de interposta pessoa </a:t>
            </a:r>
            <a:r>
              <a:rPr lang="pt-BR" dirty="0" err="1">
                <a:solidFill>
                  <a:schemeClr val="accent1"/>
                </a:solidFill>
                <a:latin typeface="+mn-lt"/>
              </a:rPr>
              <a:t>física</a:t>
            </a:r>
            <a:r>
              <a:rPr lang="pt-BR" dirty="0">
                <a:solidFill>
                  <a:schemeClr val="accent1"/>
                </a:solidFill>
                <a:latin typeface="+mn-lt"/>
              </a:rPr>
              <a:t> ou jurídica para ocultar ou dissimular seus reais interesses ou a identidade dos </a:t>
            </a:r>
            <a:r>
              <a:rPr lang="pt-BR" dirty="0" err="1">
                <a:solidFill>
                  <a:schemeClr val="accent1"/>
                </a:solidFill>
                <a:latin typeface="+mn-lt"/>
              </a:rPr>
              <a:t>beneficiários</a:t>
            </a:r>
            <a:r>
              <a:rPr lang="pt-BR" dirty="0">
                <a:solidFill>
                  <a:schemeClr val="accent1"/>
                </a:solidFill>
                <a:latin typeface="+mn-lt"/>
              </a:rPr>
              <a:t> dos atos praticados;</a:t>
            </a:r>
          </a:p>
          <a:p>
            <a:pPr algn="just"/>
            <a:endParaRPr lang="pt-BR" dirty="0">
              <a:solidFill>
                <a:schemeClr val="accent1"/>
              </a:solidFill>
              <a:latin typeface="+mn-lt"/>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II – Art. 5º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7431202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795521"/>
            <a:ext cx="11933299" cy="48936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endParaRPr lang="pt-BR" dirty="0">
              <a:solidFill>
                <a:schemeClr val="accent1"/>
              </a:solidFill>
              <a:latin typeface="+mn-lt"/>
            </a:endParaRPr>
          </a:p>
          <a:p>
            <a:pPr algn="just"/>
            <a:r>
              <a:rPr lang="pt-BR" dirty="0">
                <a:solidFill>
                  <a:schemeClr val="accent1"/>
                </a:solidFill>
                <a:latin typeface="+mn-lt"/>
              </a:rPr>
              <a:t>IV ­ no tocante a licitações e contratos: </a:t>
            </a:r>
          </a:p>
          <a:p>
            <a:pPr algn="just"/>
            <a:endParaRPr lang="pt-BR" dirty="0">
              <a:solidFill>
                <a:schemeClr val="accent1"/>
              </a:solidFill>
              <a:latin typeface="+mn-lt"/>
            </a:endParaRPr>
          </a:p>
          <a:p>
            <a:pPr algn="just"/>
            <a:r>
              <a:rPr lang="pt-BR" dirty="0">
                <a:solidFill>
                  <a:schemeClr val="accent1"/>
                </a:solidFill>
                <a:latin typeface="+mn-lt"/>
              </a:rPr>
              <a:t>a) frustrar ou fraudar, mediante ajuste, </a:t>
            </a:r>
            <a:r>
              <a:rPr lang="pt-BR" dirty="0" err="1">
                <a:solidFill>
                  <a:schemeClr val="accent1"/>
                </a:solidFill>
                <a:latin typeface="+mn-lt"/>
              </a:rPr>
              <a:t>combinação</a:t>
            </a:r>
            <a:r>
              <a:rPr lang="pt-BR" dirty="0">
                <a:solidFill>
                  <a:schemeClr val="accent1"/>
                </a:solidFill>
                <a:latin typeface="+mn-lt"/>
              </a:rPr>
              <a:t> ou qualquer outro expediente, o </a:t>
            </a:r>
            <a:r>
              <a:rPr lang="pt-BR" dirty="0" err="1">
                <a:solidFill>
                  <a:schemeClr val="accent1"/>
                </a:solidFill>
                <a:latin typeface="+mn-lt"/>
              </a:rPr>
              <a:t>caráter</a:t>
            </a:r>
            <a:r>
              <a:rPr lang="pt-BR" dirty="0">
                <a:solidFill>
                  <a:schemeClr val="accent1"/>
                </a:solidFill>
                <a:latin typeface="+mn-lt"/>
              </a:rPr>
              <a:t> competitivo de procedimento </a:t>
            </a:r>
            <a:r>
              <a:rPr lang="pt-BR" dirty="0" err="1">
                <a:solidFill>
                  <a:schemeClr val="accent1"/>
                </a:solidFill>
                <a:latin typeface="+mn-lt"/>
              </a:rPr>
              <a:t>licitatório</a:t>
            </a:r>
            <a:r>
              <a:rPr lang="pt-BR" dirty="0">
                <a:solidFill>
                  <a:schemeClr val="accent1"/>
                </a:solidFill>
                <a:latin typeface="+mn-lt"/>
              </a:rPr>
              <a:t> público; </a:t>
            </a:r>
          </a:p>
          <a:p>
            <a:pPr algn="just"/>
            <a:endParaRPr lang="pt-BR" dirty="0">
              <a:solidFill>
                <a:schemeClr val="accent1"/>
              </a:solidFill>
              <a:latin typeface="+mn-lt"/>
            </a:endParaRPr>
          </a:p>
          <a:p>
            <a:pPr algn="just"/>
            <a:r>
              <a:rPr lang="pt-BR" dirty="0" err="1">
                <a:solidFill>
                  <a:schemeClr val="accent1"/>
                </a:solidFill>
                <a:latin typeface="+mn-lt"/>
              </a:rPr>
              <a:t>b</a:t>
            </a:r>
            <a:r>
              <a:rPr lang="pt-BR" dirty="0">
                <a:solidFill>
                  <a:schemeClr val="accent1"/>
                </a:solidFill>
                <a:latin typeface="+mn-lt"/>
              </a:rPr>
              <a:t>) impedir, perturbar ou fraudar a </a:t>
            </a:r>
            <a:r>
              <a:rPr lang="pt-BR" dirty="0" err="1">
                <a:solidFill>
                  <a:schemeClr val="accent1"/>
                </a:solidFill>
                <a:latin typeface="+mn-lt"/>
              </a:rPr>
              <a:t>realização</a:t>
            </a:r>
            <a:r>
              <a:rPr lang="pt-BR" dirty="0">
                <a:solidFill>
                  <a:schemeClr val="accent1"/>
                </a:solidFill>
                <a:latin typeface="+mn-lt"/>
              </a:rPr>
              <a:t> de qualquer ato de procedimento </a:t>
            </a:r>
            <a:r>
              <a:rPr lang="pt-BR" dirty="0" err="1">
                <a:solidFill>
                  <a:schemeClr val="accent1"/>
                </a:solidFill>
                <a:latin typeface="+mn-lt"/>
              </a:rPr>
              <a:t>licitatório</a:t>
            </a:r>
            <a:r>
              <a:rPr lang="pt-BR" dirty="0">
                <a:solidFill>
                  <a:schemeClr val="accent1"/>
                </a:solidFill>
                <a:latin typeface="+mn-lt"/>
              </a:rPr>
              <a:t> público; </a:t>
            </a:r>
          </a:p>
          <a:p>
            <a:pPr algn="just"/>
            <a:endParaRPr lang="pt-BR" dirty="0">
              <a:solidFill>
                <a:schemeClr val="accent1"/>
              </a:solidFill>
              <a:latin typeface="+mn-lt"/>
            </a:endParaRPr>
          </a:p>
          <a:p>
            <a:pPr algn="just"/>
            <a:r>
              <a:rPr lang="pt-BR" dirty="0" err="1">
                <a:solidFill>
                  <a:schemeClr val="accent1"/>
                </a:solidFill>
                <a:latin typeface="+mn-lt"/>
              </a:rPr>
              <a:t>c</a:t>
            </a:r>
            <a:r>
              <a:rPr lang="pt-BR" dirty="0">
                <a:solidFill>
                  <a:schemeClr val="accent1"/>
                </a:solidFill>
                <a:latin typeface="+mn-lt"/>
              </a:rPr>
              <a:t>) afastar ou procurar afastar licitante, por meio de fraude ou oferecimento de vantagem de qualquer tipo; </a:t>
            </a:r>
          </a:p>
          <a:p>
            <a:pPr algn="just"/>
            <a:endParaRPr lang="pt-BR" dirty="0">
              <a:solidFill>
                <a:schemeClr val="accent1"/>
              </a:solidFill>
              <a:latin typeface="+mn-lt"/>
            </a:endParaRPr>
          </a:p>
          <a:p>
            <a:pPr algn="just"/>
            <a:endParaRPr lang="pt-BR" dirty="0">
              <a:solidFill>
                <a:schemeClr val="accent1"/>
              </a:solidFill>
              <a:latin typeface="+mn-lt"/>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II – Art. 5º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7461838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631137"/>
            <a:ext cx="11933299" cy="56323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latin typeface="+mn-lt"/>
              </a:rPr>
              <a:t>Cont. Inciso IV</a:t>
            </a:r>
          </a:p>
          <a:p>
            <a:pPr algn="just"/>
            <a:endParaRPr lang="pt-BR" dirty="0">
              <a:solidFill>
                <a:schemeClr val="accent1"/>
              </a:solidFill>
              <a:latin typeface="+mn-lt"/>
            </a:endParaRPr>
          </a:p>
          <a:p>
            <a:pPr algn="just"/>
            <a:endParaRPr lang="pt-BR" dirty="0">
              <a:solidFill>
                <a:schemeClr val="accent1"/>
              </a:solidFill>
              <a:latin typeface="+mn-lt"/>
            </a:endParaRPr>
          </a:p>
          <a:p>
            <a:pPr algn="just"/>
            <a:r>
              <a:rPr lang="pt-BR" dirty="0" err="1">
                <a:solidFill>
                  <a:schemeClr val="accent1"/>
                </a:solidFill>
                <a:latin typeface="+mn-lt"/>
              </a:rPr>
              <a:t>d</a:t>
            </a:r>
            <a:r>
              <a:rPr lang="pt-BR" dirty="0">
                <a:solidFill>
                  <a:schemeClr val="accent1"/>
                </a:solidFill>
                <a:latin typeface="+mn-lt"/>
              </a:rPr>
              <a:t>) fraudar </a:t>
            </a:r>
            <a:r>
              <a:rPr lang="pt-BR" dirty="0" err="1">
                <a:solidFill>
                  <a:schemeClr val="accent1"/>
                </a:solidFill>
                <a:latin typeface="+mn-lt"/>
              </a:rPr>
              <a:t>licitação</a:t>
            </a:r>
            <a:r>
              <a:rPr lang="pt-BR" dirty="0">
                <a:solidFill>
                  <a:schemeClr val="accent1"/>
                </a:solidFill>
                <a:latin typeface="+mn-lt"/>
              </a:rPr>
              <a:t> pública ou contrato dela decorrente; </a:t>
            </a:r>
          </a:p>
          <a:p>
            <a:pPr algn="just"/>
            <a:endParaRPr lang="pt-BR" dirty="0">
              <a:solidFill>
                <a:schemeClr val="accent1"/>
              </a:solidFill>
              <a:latin typeface="+mn-lt"/>
            </a:endParaRPr>
          </a:p>
          <a:p>
            <a:pPr algn="just"/>
            <a:r>
              <a:rPr lang="pt-BR" dirty="0">
                <a:solidFill>
                  <a:schemeClr val="accent1"/>
                </a:solidFill>
                <a:latin typeface="+mn-lt"/>
              </a:rPr>
              <a:t>e) criar, de modo fraudulento ou irregular, pessoa jurídica para participar de </a:t>
            </a:r>
            <a:r>
              <a:rPr lang="pt-BR" dirty="0" err="1">
                <a:solidFill>
                  <a:schemeClr val="accent1"/>
                </a:solidFill>
                <a:latin typeface="+mn-lt"/>
              </a:rPr>
              <a:t>licitação</a:t>
            </a:r>
            <a:r>
              <a:rPr lang="pt-BR" dirty="0">
                <a:solidFill>
                  <a:schemeClr val="accent1"/>
                </a:solidFill>
                <a:latin typeface="+mn-lt"/>
              </a:rPr>
              <a:t> pública ou celebrar contrato administrativo; </a:t>
            </a:r>
          </a:p>
          <a:p>
            <a:pPr algn="just"/>
            <a:endParaRPr lang="pt-BR" dirty="0">
              <a:solidFill>
                <a:schemeClr val="accent1"/>
              </a:solidFill>
              <a:latin typeface="+mn-lt"/>
            </a:endParaRPr>
          </a:p>
          <a:p>
            <a:pPr algn="just"/>
            <a:r>
              <a:rPr lang="pt-BR" dirty="0" err="1">
                <a:solidFill>
                  <a:schemeClr val="accent1"/>
                </a:solidFill>
                <a:latin typeface="+mn-lt"/>
              </a:rPr>
              <a:t>f</a:t>
            </a:r>
            <a:r>
              <a:rPr lang="pt-BR" dirty="0">
                <a:solidFill>
                  <a:schemeClr val="accent1"/>
                </a:solidFill>
                <a:latin typeface="+mn-lt"/>
              </a:rPr>
              <a:t>) obter vantagem ou </a:t>
            </a:r>
            <a:r>
              <a:rPr lang="pt-BR" dirty="0" err="1">
                <a:solidFill>
                  <a:schemeClr val="accent1"/>
                </a:solidFill>
                <a:latin typeface="+mn-lt"/>
              </a:rPr>
              <a:t>benefício</a:t>
            </a:r>
            <a:r>
              <a:rPr lang="pt-BR" dirty="0">
                <a:solidFill>
                  <a:schemeClr val="accent1"/>
                </a:solidFill>
                <a:latin typeface="+mn-lt"/>
              </a:rPr>
              <a:t> indevido, de modo fraudulento, de </a:t>
            </a:r>
            <a:r>
              <a:rPr lang="pt-BR" dirty="0" err="1">
                <a:solidFill>
                  <a:schemeClr val="accent1"/>
                </a:solidFill>
                <a:latin typeface="+mn-lt"/>
              </a:rPr>
              <a:t>modificações</a:t>
            </a:r>
            <a:r>
              <a:rPr lang="pt-BR" dirty="0">
                <a:solidFill>
                  <a:schemeClr val="accent1"/>
                </a:solidFill>
                <a:latin typeface="+mn-lt"/>
              </a:rPr>
              <a:t> ou </a:t>
            </a:r>
            <a:r>
              <a:rPr lang="pt-BR" dirty="0" err="1">
                <a:solidFill>
                  <a:schemeClr val="accent1"/>
                </a:solidFill>
                <a:latin typeface="+mn-lt"/>
              </a:rPr>
              <a:t>prorrogações</a:t>
            </a:r>
            <a:r>
              <a:rPr lang="pt-BR" dirty="0">
                <a:solidFill>
                  <a:schemeClr val="accent1"/>
                </a:solidFill>
                <a:latin typeface="+mn-lt"/>
              </a:rPr>
              <a:t> de contratos celebrados com a </a:t>
            </a:r>
            <a:r>
              <a:rPr lang="pt-BR" dirty="0" err="1">
                <a:solidFill>
                  <a:schemeClr val="accent1"/>
                </a:solidFill>
                <a:latin typeface="+mn-lt"/>
              </a:rPr>
              <a:t>administração</a:t>
            </a:r>
            <a:r>
              <a:rPr lang="pt-BR" dirty="0">
                <a:solidFill>
                  <a:schemeClr val="accent1"/>
                </a:solidFill>
                <a:latin typeface="+mn-lt"/>
              </a:rPr>
              <a:t> pública, sem </a:t>
            </a:r>
            <a:r>
              <a:rPr lang="pt-BR" dirty="0" err="1">
                <a:solidFill>
                  <a:schemeClr val="accent1"/>
                </a:solidFill>
                <a:latin typeface="+mn-lt"/>
              </a:rPr>
              <a:t>autorização</a:t>
            </a:r>
            <a:r>
              <a:rPr lang="pt-BR" dirty="0">
                <a:solidFill>
                  <a:schemeClr val="accent1"/>
                </a:solidFill>
                <a:latin typeface="+mn-lt"/>
              </a:rPr>
              <a:t> em lei, no ato </a:t>
            </a:r>
            <a:r>
              <a:rPr lang="pt-BR" dirty="0" err="1">
                <a:solidFill>
                  <a:schemeClr val="accent1"/>
                </a:solidFill>
                <a:latin typeface="+mn-lt"/>
              </a:rPr>
              <a:t>convocatório</a:t>
            </a:r>
            <a:r>
              <a:rPr lang="pt-BR" dirty="0">
                <a:solidFill>
                  <a:schemeClr val="accent1"/>
                </a:solidFill>
                <a:latin typeface="+mn-lt"/>
              </a:rPr>
              <a:t> da </a:t>
            </a:r>
            <a:r>
              <a:rPr lang="pt-BR" dirty="0" err="1">
                <a:solidFill>
                  <a:schemeClr val="accent1"/>
                </a:solidFill>
                <a:latin typeface="+mn-lt"/>
              </a:rPr>
              <a:t>licitação</a:t>
            </a:r>
            <a:r>
              <a:rPr lang="pt-BR" dirty="0">
                <a:solidFill>
                  <a:schemeClr val="accent1"/>
                </a:solidFill>
                <a:latin typeface="+mn-lt"/>
              </a:rPr>
              <a:t> pública ou nos respectivos instrumentos contratuais; ou </a:t>
            </a:r>
          </a:p>
          <a:p>
            <a:pPr algn="just"/>
            <a:endParaRPr lang="pt-BR" dirty="0">
              <a:solidFill>
                <a:schemeClr val="accent1"/>
              </a:solidFill>
              <a:latin typeface="+mn-lt"/>
            </a:endParaRPr>
          </a:p>
          <a:p>
            <a:pPr algn="just"/>
            <a:r>
              <a:rPr lang="pt-BR" dirty="0" err="1">
                <a:solidFill>
                  <a:schemeClr val="accent1"/>
                </a:solidFill>
                <a:latin typeface="+mn-lt"/>
              </a:rPr>
              <a:t>g</a:t>
            </a:r>
            <a:r>
              <a:rPr lang="pt-BR" dirty="0">
                <a:solidFill>
                  <a:schemeClr val="accent1"/>
                </a:solidFill>
                <a:latin typeface="+mn-lt"/>
              </a:rPr>
              <a:t>) manipular ou fraudar o </a:t>
            </a:r>
            <a:r>
              <a:rPr lang="pt-BR" dirty="0" err="1">
                <a:solidFill>
                  <a:schemeClr val="accent1"/>
                </a:solidFill>
                <a:latin typeface="+mn-lt"/>
              </a:rPr>
              <a:t>equilíbrio</a:t>
            </a:r>
            <a:r>
              <a:rPr lang="pt-BR" dirty="0">
                <a:solidFill>
                  <a:schemeClr val="accent1"/>
                </a:solidFill>
                <a:latin typeface="+mn-lt"/>
              </a:rPr>
              <a:t> </a:t>
            </a:r>
            <a:r>
              <a:rPr lang="pt-BR" dirty="0" err="1">
                <a:solidFill>
                  <a:schemeClr val="accent1"/>
                </a:solidFill>
                <a:latin typeface="+mn-lt"/>
              </a:rPr>
              <a:t>econômico­-financeiro</a:t>
            </a:r>
            <a:r>
              <a:rPr lang="pt-BR" dirty="0">
                <a:solidFill>
                  <a:schemeClr val="accent1"/>
                </a:solidFill>
                <a:latin typeface="+mn-lt"/>
              </a:rPr>
              <a:t> dos contratos celebrados com a </a:t>
            </a:r>
            <a:r>
              <a:rPr lang="pt-BR" dirty="0" err="1">
                <a:solidFill>
                  <a:schemeClr val="accent1"/>
                </a:solidFill>
                <a:latin typeface="+mn-lt"/>
              </a:rPr>
              <a:t>administração</a:t>
            </a:r>
            <a:r>
              <a:rPr lang="pt-BR" dirty="0">
                <a:solidFill>
                  <a:schemeClr val="accent1"/>
                </a:solidFill>
                <a:latin typeface="+mn-lt"/>
              </a:rPr>
              <a:t> pública; </a:t>
            </a:r>
          </a:p>
          <a:p>
            <a:pPr algn="just"/>
            <a:endParaRPr lang="pt-BR" dirty="0">
              <a:solidFill>
                <a:schemeClr val="accent1"/>
              </a:solidFill>
              <a:latin typeface="+mn-lt"/>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II – Art. 5º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280476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 y="929083"/>
            <a:ext cx="12092682" cy="41549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latin typeface="+mn-lt"/>
              </a:rPr>
              <a:t>V ­ dificultar atividade de </a:t>
            </a:r>
            <a:r>
              <a:rPr lang="pt-BR" dirty="0" err="1">
                <a:solidFill>
                  <a:schemeClr val="accent1"/>
                </a:solidFill>
                <a:latin typeface="+mn-lt"/>
              </a:rPr>
              <a:t>investigação</a:t>
            </a:r>
            <a:r>
              <a:rPr lang="pt-BR" dirty="0">
                <a:solidFill>
                  <a:schemeClr val="accent1"/>
                </a:solidFill>
                <a:latin typeface="+mn-lt"/>
              </a:rPr>
              <a:t> ou </a:t>
            </a:r>
            <a:r>
              <a:rPr lang="pt-BR" dirty="0" err="1">
                <a:solidFill>
                  <a:schemeClr val="accent1"/>
                </a:solidFill>
                <a:latin typeface="+mn-lt"/>
              </a:rPr>
              <a:t>fiscalização</a:t>
            </a:r>
            <a:r>
              <a:rPr lang="pt-BR" dirty="0">
                <a:solidFill>
                  <a:schemeClr val="accent1"/>
                </a:solidFill>
                <a:latin typeface="+mn-lt"/>
              </a:rPr>
              <a:t> de </a:t>
            </a:r>
            <a:r>
              <a:rPr lang="pt-BR" dirty="0" err="1">
                <a:solidFill>
                  <a:schemeClr val="accent1"/>
                </a:solidFill>
                <a:latin typeface="+mn-lt"/>
              </a:rPr>
              <a:t>órgãos</a:t>
            </a:r>
            <a:r>
              <a:rPr lang="pt-BR" dirty="0">
                <a:solidFill>
                  <a:schemeClr val="accent1"/>
                </a:solidFill>
                <a:latin typeface="+mn-lt"/>
              </a:rPr>
              <a:t>, entidades ou agentes públicos, ou intervir em sua </a:t>
            </a:r>
            <a:r>
              <a:rPr lang="pt-BR" dirty="0" err="1">
                <a:solidFill>
                  <a:schemeClr val="accent1"/>
                </a:solidFill>
                <a:latin typeface="+mn-lt"/>
              </a:rPr>
              <a:t>atuação</a:t>
            </a:r>
            <a:r>
              <a:rPr lang="pt-BR" dirty="0">
                <a:solidFill>
                  <a:schemeClr val="accent1"/>
                </a:solidFill>
                <a:latin typeface="+mn-lt"/>
              </a:rPr>
              <a:t>, inclusive no </a:t>
            </a:r>
            <a:r>
              <a:rPr lang="pt-BR" dirty="0" err="1">
                <a:solidFill>
                  <a:schemeClr val="accent1"/>
                </a:solidFill>
                <a:latin typeface="+mn-lt"/>
              </a:rPr>
              <a:t>âmbito</a:t>
            </a:r>
            <a:r>
              <a:rPr lang="pt-BR" dirty="0">
                <a:solidFill>
                  <a:schemeClr val="accent1"/>
                </a:solidFill>
                <a:latin typeface="+mn-lt"/>
              </a:rPr>
              <a:t> das </a:t>
            </a:r>
            <a:r>
              <a:rPr lang="pt-BR" dirty="0" err="1">
                <a:solidFill>
                  <a:schemeClr val="accent1"/>
                </a:solidFill>
                <a:latin typeface="+mn-lt"/>
              </a:rPr>
              <a:t>agências</a:t>
            </a:r>
            <a:r>
              <a:rPr lang="pt-BR" dirty="0">
                <a:solidFill>
                  <a:schemeClr val="accent1"/>
                </a:solidFill>
                <a:latin typeface="+mn-lt"/>
              </a:rPr>
              <a:t> reguladoras e dos </a:t>
            </a:r>
            <a:r>
              <a:rPr lang="pt-BR" dirty="0" err="1">
                <a:solidFill>
                  <a:schemeClr val="accent1"/>
                </a:solidFill>
                <a:latin typeface="+mn-lt"/>
              </a:rPr>
              <a:t>órgãos</a:t>
            </a:r>
            <a:r>
              <a:rPr lang="pt-BR" dirty="0">
                <a:solidFill>
                  <a:schemeClr val="accent1"/>
                </a:solidFill>
                <a:latin typeface="+mn-lt"/>
              </a:rPr>
              <a:t> de </a:t>
            </a:r>
            <a:r>
              <a:rPr lang="pt-BR" dirty="0" err="1">
                <a:solidFill>
                  <a:schemeClr val="accent1"/>
                </a:solidFill>
                <a:latin typeface="+mn-lt"/>
              </a:rPr>
              <a:t>fiscalização</a:t>
            </a:r>
            <a:r>
              <a:rPr lang="pt-BR" dirty="0">
                <a:solidFill>
                  <a:schemeClr val="accent1"/>
                </a:solidFill>
                <a:latin typeface="+mn-lt"/>
              </a:rPr>
              <a:t> do sistema financeiro nacional. </a:t>
            </a:r>
          </a:p>
          <a:p>
            <a:pPr algn="just"/>
            <a:endParaRPr lang="pt-BR" dirty="0">
              <a:solidFill>
                <a:schemeClr val="accent1"/>
              </a:solidFill>
              <a:latin typeface="+mn-lt"/>
            </a:endParaRPr>
          </a:p>
          <a:p>
            <a:pPr algn="just"/>
            <a:r>
              <a:rPr lang="pt-BR" dirty="0">
                <a:solidFill>
                  <a:schemeClr val="accent1"/>
                </a:solidFill>
                <a:latin typeface="+mn-lt"/>
              </a:rPr>
              <a:t>§ 1º Considera-­se </a:t>
            </a:r>
            <a:r>
              <a:rPr lang="pt-BR" b="1" dirty="0" err="1">
                <a:solidFill>
                  <a:schemeClr val="accent1"/>
                </a:solidFill>
                <a:latin typeface="+mn-lt"/>
              </a:rPr>
              <a:t>administração</a:t>
            </a:r>
            <a:r>
              <a:rPr lang="pt-BR" b="1" dirty="0">
                <a:solidFill>
                  <a:schemeClr val="accent1"/>
                </a:solidFill>
                <a:latin typeface="+mn-lt"/>
              </a:rPr>
              <a:t> pública estrangeira os </a:t>
            </a:r>
            <a:r>
              <a:rPr lang="pt-BR" b="1" dirty="0" err="1">
                <a:solidFill>
                  <a:schemeClr val="accent1"/>
                </a:solidFill>
                <a:latin typeface="+mn-lt"/>
              </a:rPr>
              <a:t>órgãos</a:t>
            </a:r>
            <a:r>
              <a:rPr lang="pt-BR" b="1" dirty="0">
                <a:solidFill>
                  <a:schemeClr val="accent1"/>
                </a:solidFill>
                <a:latin typeface="+mn-lt"/>
              </a:rPr>
              <a:t> e entidades estatais ou </a:t>
            </a:r>
            <a:r>
              <a:rPr lang="pt-BR" b="1" dirty="0" err="1">
                <a:solidFill>
                  <a:schemeClr val="accent1"/>
                </a:solidFill>
                <a:latin typeface="+mn-lt"/>
              </a:rPr>
              <a:t>representações</a:t>
            </a:r>
            <a:r>
              <a:rPr lang="pt-BR" b="1" dirty="0">
                <a:solidFill>
                  <a:schemeClr val="accent1"/>
                </a:solidFill>
                <a:latin typeface="+mn-lt"/>
              </a:rPr>
              <a:t> </a:t>
            </a:r>
            <a:r>
              <a:rPr lang="pt-BR" b="1" dirty="0" err="1">
                <a:solidFill>
                  <a:schemeClr val="accent1"/>
                </a:solidFill>
                <a:latin typeface="+mn-lt"/>
              </a:rPr>
              <a:t>diplomáticas</a:t>
            </a:r>
            <a:r>
              <a:rPr lang="pt-BR" b="1" dirty="0">
                <a:solidFill>
                  <a:schemeClr val="accent1"/>
                </a:solidFill>
                <a:latin typeface="+mn-lt"/>
              </a:rPr>
              <a:t> de </a:t>
            </a:r>
            <a:r>
              <a:rPr lang="pt-BR" b="1" dirty="0" err="1">
                <a:solidFill>
                  <a:schemeClr val="accent1"/>
                </a:solidFill>
                <a:latin typeface="+mn-lt"/>
              </a:rPr>
              <a:t>país</a:t>
            </a:r>
            <a:r>
              <a:rPr lang="pt-BR" b="1" dirty="0">
                <a:solidFill>
                  <a:schemeClr val="accent1"/>
                </a:solidFill>
                <a:latin typeface="+mn-lt"/>
              </a:rPr>
              <a:t> estrangeiro, de qualquer </a:t>
            </a:r>
            <a:r>
              <a:rPr lang="pt-BR" b="1" dirty="0" err="1">
                <a:solidFill>
                  <a:schemeClr val="accent1"/>
                </a:solidFill>
                <a:latin typeface="+mn-lt"/>
              </a:rPr>
              <a:t>nível</a:t>
            </a:r>
            <a:r>
              <a:rPr lang="pt-BR" b="1" dirty="0">
                <a:solidFill>
                  <a:schemeClr val="accent1"/>
                </a:solidFill>
                <a:latin typeface="+mn-lt"/>
              </a:rPr>
              <a:t> ou esfera de governo, bem como as pessoas </a:t>
            </a:r>
            <a:r>
              <a:rPr lang="pt-BR" b="1" dirty="0" err="1">
                <a:solidFill>
                  <a:schemeClr val="accent1"/>
                </a:solidFill>
                <a:latin typeface="+mn-lt"/>
              </a:rPr>
              <a:t>jurídicas</a:t>
            </a:r>
            <a:r>
              <a:rPr lang="pt-BR" b="1" dirty="0">
                <a:solidFill>
                  <a:schemeClr val="accent1"/>
                </a:solidFill>
                <a:latin typeface="+mn-lt"/>
              </a:rPr>
              <a:t> controladas, direta ou indiretamente, pelo poder público de </a:t>
            </a:r>
            <a:r>
              <a:rPr lang="pt-BR" b="1" dirty="0" err="1">
                <a:solidFill>
                  <a:schemeClr val="accent1"/>
                </a:solidFill>
                <a:latin typeface="+mn-lt"/>
              </a:rPr>
              <a:t>país</a:t>
            </a:r>
            <a:r>
              <a:rPr lang="pt-BR" b="1" dirty="0">
                <a:solidFill>
                  <a:schemeClr val="accent1"/>
                </a:solidFill>
                <a:latin typeface="+mn-lt"/>
              </a:rPr>
              <a:t> estrangeiro</a:t>
            </a:r>
            <a:r>
              <a:rPr lang="pt-BR" dirty="0">
                <a:solidFill>
                  <a:schemeClr val="accent1"/>
                </a:solidFill>
                <a:latin typeface="+mn-lt"/>
              </a:rPr>
              <a:t>. </a:t>
            </a:r>
          </a:p>
          <a:p>
            <a:pPr algn="just"/>
            <a:endParaRPr lang="pt-BR" dirty="0">
              <a:solidFill>
                <a:schemeClr val="accent1"/>
              </a:solidFill>
              <a:latin typeface="+mn-lt"/>
            </a:endParaRPr>
          </a:p>
          <a:p>
            <a:pPr algn="just"/>
            <a:r>
              <a:rPr lang="pt-BR" dirty="0">
                <a:solidFill>
                  <a:schemeClr val="accent1"/>
                </a:solidFill>
                <a:latin typeface="+mn-lt"/>
              </a:rPr>
              <a:t>§ 2º Para os efeitos desta Lei, equiparam-­se à </a:t>
            </a:r>
            <a:r>
              <a:rPr lang="pt-BR" dirty="0" err="1">
                <a:solidFill>
                  <a:schemeClr val="accent1"/>
                </a:solidFill>
                <a:latin typeface="+mn-lt"/>
              </a:rPr>
              <a:t>administração</a:t>
            </a:r>
            <a:r>
              <a:rPr lang="pt-BR" dirty="0">
                <a:solidFill>
                  <a:schemeClr val="accent1"/>
                </a:solidFill>
                <a:latin typeface="+mn-lt"/>
              </a:rPr>
              <a:t> pública estrangeira as </a:t>
            </a:r>
            <a:r>
              <a:rPr lang="pt-BR" dirty="0" err="1">
                <a:solidFill>
                  <a:schemeClr val="accent1"/>
                </a:solidFill>
                <a:latin typeface="+mn-lt"/>
              </a:rPr>
              <a:t>organizações</a:t>
            </a:r>
            <a:r>
              <a:rPr lang="pt-BR" dirty="0">
                <a:solidFill>
                  <a:schemeClr val="accent1"/>
                </a:solidFill>
                <a:latin typeface="+mn-lt"/>
              </a:rPr>
              <a:t> públicas internacionais. </a:t>
            </a: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II – Art. 5º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148728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cost of corruption">
            <a:extLst>
              <a:ext uri="{FF2B5EF4-FFF2-40B4-BE49-F238E27FC236}">
                <a16:creationId xmlns:a16="http://schemas.microsoft.com/office/drawing/2014/main" id="{18178060-F98A-3148-BEDE-F4C108D37D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7657" y="2231031"/>
            <a:ext cx="6423653" cy="3211827"/>
          </a:xfrm>
          <a:prstGeom prst="rect">
            <a:avLst/>
          </a:prstGeom>
          <a:noFill/>
          <a:extLst>
            <a:ext uri="{909E8E84-426E-40DD-AFC4-6F175D3DCCD1}">
              <a14:hiddenFill xmlns:a14="http://schemas.microsoft.com/office/drawing/2010/main">
                <a:solidFill>
                  <a:srgbClr val="FFFFFF"/>
                </a:solidFill>
              </a14:hiddenFill>
            </a:ext>
          </a:extLst>
        </p:spPr>
      </p:pic>
      <p:sp>
        <p:nvSpPr>
          <p:cNvPr id="8" name="Espaço Reservado para Conteúdo 2">
            <a:extLst>
              <a:ext uri="{FF2B5EF4-FFF2-40B4-BE49-F238E27FC236}">
                <a16:creationId xmlns:a16="http://schemas.microsoft.com/office/drawing/2014/main" id="{8AEB52B2-F3C3-144E-AED4-2ECEA2AE0ACB}"/>
              </a:ext>
            </a:extLst>
          </p:cNvPr>
          <p:cNvSpPr>
            <a:spLocks noGrp="1"/>
          </p:cNvSpPr>
          <p:nvPr>
            <p:ph idx="1"/>
          </p:nvPr>
        </p:nvSpPr>
        <p:spPr bwMode="auto">
          <a:xfrm>
            <a:off x="107950" y="1209993"/>
            <a:ext cx="5356679" cy="5329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lnSpcReduction="10000"/>
          </a:bodyPr>
          <a:lstStyle/>
          <a:p>
            <a:pPr algn="just" eaLnBrk="1" hangingPunct="1"/>
            <a:r>
              <a:rPr lang="pt-BR" altLang="pt-BR" sz="2400" dirty="0">
                <a:solidFill>
                  <a:schemeClr val="accent1"/>
                </a:solidFill>
                <a:ea typeface="ＭＳ Ｐゴシック" panose="020B0600070205080204" pitchFamily="34" charset="-128"/>
              </a:rPr>
              <a:t>Desvia recursos para atividades improdutivas;</a:t>
            </a:r>
          </a:p>
          <a:p>
            <a:pPr algn="just" eaLnBrk="1" hangingPunct="1"/>
            <a:endParaRPr lang="pt-BR" altLang="pt-BR" sz="2400" dirty="0">
              <a:solidFill>
                <a:schemeClr val="accent1"/>
              </a:solidFill>
              <a:ea typeface="ＭＳ Ｐゴシック" panose="020B0600070205080204" pitchFamily="34" charset="-128"/>
            </a:endParaRPr>
          </a:p>
          <a:p>
            <a:pPr algn="just" eaLnBrk="1" hangingPunct="1"/>
            <a:r>
              <a:rPr lang="pt-BR" altLang="pt-BR" sz="2400" dirty="0">
                <a:solidFill>
                  <a:schemeClr val="accent1"/>
                </a:solidFill>
                <a:ea typeface="ＭＳ Ｐゴシック" panose="020B0600070205080204" pitchFamily="34" charset="-128"/>
              </a:rPr>
              <a:t>Por fim, ela consolida uma espécie de metasistema que se move a </a:t>
            </a:r>
            <a:r>
              <a:rPr lang="pt-BR" altLang="pt-BR" b="1" dirty="0">
                <a:solidFill>
                  <a:schemeClr val="accent1"/>
                </a:solidFill>
                <a:ea typeface="ＭＳ Ｐゴシック" panose="020B0600070205080204" pitchFamily="34" charset="-128"/>
              </a:rPr>
              <a:t>margem das normas</a:t>
            </a:r>
            <a:r>
              <a:rPr lang="pt-BR" altLang="pt-BR" sz="2400" dirty="0">
                <a:solidFill>
                  <a:schemeClr val="accent1"/>
                </a:solidFill>
                <a:ea typeface="ＭＳ Ｐゴシック" panose="020B0600070205080204" pitchFamily="34" charset="-128"/>
              </a:rPr>
              <a:t>, que </a:t>
            </a:r>
            <a:r>
              <a:rPr lang="pt-BR" altLang="pt-BR" b="1" dirty="0">
                <a:solidFill>
                  <a:schemeClr val="accent1"/>
                </a:solidFill>
                <a:ea typeface="ＭＳ Ｐゴシック" panose="020B0600070205080204" pitchFamily="34" charset="-128"/>
              </a:rPr>
              <a:t>desacredita e enfraquece o poder e a presença do Estado</a:t>
            </a:r>
            <a:r>
              <a:rPr lang="pt-BR" altLang="pt-BR" sz="2400" dirty="0">
                <a:solidFill>
                  <a:schemeClr val="accent1"/>
                </a:solidFill>
                <a:ea typeface="ＭＳ Ｐゴシック" panose="020B0600070205080204" pitchFamily="34" charset="-128"/>
              </a:rPr>
              <a:t>, que </a:t>
            </a:r>
            <a:r>
              <a:rPr lang="pt-BR" altLang="pt-BR" b="1" dirty="0">
                <a:solidFill>
                  <a:schemeClr val="accent1"/>
                </a:solidFill>
                <a:ea typeface="ＭＳ Ｐゴシック" panose="020B0600070205080204" pitchFamily="34" charset="-128"/>
              </a:rPr>
              <a:t>dilui a fronteira entre o justo e o injusto</a:t>
            </a:r>
            <a:r>
              <a:rPr lang="pt-BR" altLang="pt-BR" sz="2400" dirty="0">
                <a:solidFill>
                  <a:schemeClr val="accent1"/>
                </a:solidFill>
                <a:ea typeface="ＭＳ Ｐゴシック" panose="020B0600070205080204" pitchFamily="34" charset="-128"/>
              </a:rPr>
              <a:t>, e que trata de </a:t>
            </a:r>
            <a:r>
              <a:rPr lang="pt-BR" altLang="pt-BR" b="1" dirty="0">
                <a:solidFill>
                  <a:schemeClr val="accent1"/>
                </a:solidFill>
                <a:ea typeface="ＭＳ Ｐゴシック" panose="020B0600070205080204" pitchFamily="34" charset="-128"/>
              </a:rPr>
              <a:t>desviar o interesse público</a:t>
            </a:r>
            <a:r>
              <a:rPr lang="pt-BR" altLang="pt-BR" sz="2400" dirty="0">
                <a:solidFill>
                  <a:schemeClr val="accent1"/>
                </a:solidFill>
                <a:ea typeface="ＭＳ Ｐゴシック" panose="020B0600070205080204" pitchFamily="34" charset="-128"/>
              </a:rPr>
              <a:t> para o amparo de estruturas que disfarçam suas ilegalidades com uma </a:t>
            </a:r>
            <a:r>
              <a:rPr lang="pt-BR" altLang="pt-BR" b="1" dirty="0">
                <a:solidFill>
                  <a:schemeClr val="accent1"/>
                </a:solidFill>
                <a:ea typeface="ＭＳ Ｐゴシック" panose="020B0600070205080204" pitchFamily="34" charset="-128"/>
              </a:rPr>
              <a:t>falsa aparência de legitimidade</a:t>
            </a:r>
            <a:r>
              <a:rPr lang="pt-BR" altLang="pt-BR" sz="2400" dirty="0">
                <a:solidFill>
                  <a:schemeClr val="accent1"/>
                </a:solidFill>
                <a:ea typeface="ＭＳ Ｐゴシック" panose="020B0600070205080204" pitchFamily="34" charset="-128"/>
              </a:rPr>
              <a:t>. </a:t>
            </a:r>
          </a:p>
          <a:p>
            <a:pPr algn="just" eaLnBrk="1" hangingPunct="1"/>
            <a:endParaRPr lang="es-ES" altLang="pt-BR" sz="2400" dirty="0">
              <a:solidFill>
                <a:schemeClr val="accent1"/>
              </a:solidFill>
              <a:ea typeface="ＭＳ Ｐゴシック" panose="020B0600070205080204" pitchFamily="34" charset="-128"/>
            </a:endParaRPr>
          </a:p>
        </p:txBody>
      </p:sp>
      <p:sp>
        <p:nvSpPr>
          <p:cNvPr id="9" name="Título 1">
            <a:extLst>
              <a:ext uri="{FF2B5EF4-FFF2-40B4-BE49-F238E27FC236}">
                <a16:creationId xmlns:a16="http://schemas.microsoft.com/office/drawing/2014/main" id="{EF67C672-3CBF-6248-9B0C-9D1D881824E9}"/>
              </a:ext>
            </a:extLst>
          </p:cNvPr>
          <p:cNvSpPr>
            <a:spLocks noGrp="1"/>
          </p:cNvSpPr>
          <p:nvPr>
            <p:ph type="title"/>
          </p:nvPr>
        </p:nvSpPr>
        <p:spPr bwMode="auto">
          <a:xfrm>
            <a:off x="2037217" y="356979"/>
            <a:ext cx="8137525" cy="576263"/>
          </a:xfrm>
          <a:noFill/>
          <a:ln>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eaLnBrk="1" hangingPunct="1"/>
            <a:r>
              <a:rPr lang="pt-BR" altLang="pt-BR" sz="3200" b="1" dirty="0">
                <a:solidFill>
                  <a:schemeClr val="accent1">
                    <a:lumMod val="50000"/>
                  </a:schemeClr>
                </a:solidFill>
                <a:ea typeface="ＭＳ Ｐゴシック" panose="020B0600070205080204" pitchFamily="34" charset="-128"/>
              </a:rPr>
              <a:t>CONSEQUÊNCIAS DA CORRUPÇÃO</a:t>
            </a:r>
          </a:p>
        </p:txBody>
      </p:sp>
    </p:spTree>
    <p:extLst>
      <p:ext uri="{BB962C8B-B14F-4D97-AF65-F5344CB8AC3E}">
        <p14:creationId xmlns:p14="http://schemas.microsoft.com/office/powerpoint/2010/main" val="1498461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631137"/>
            <a:ext cx="11933299" cy="31350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just" defTabSz="829544">
              <a:spcAft>
                <a:spcPts val="272"/>
              </a:spcAft>
              <a:defRPr/>
            </a:pPr>
            <a:r>
              <a:rPr lang="pt-BR" dirty="0">
                <a:solidFill>
                  <a:schemeClr val="accent1"/>
                </a:solidFill>
                <a:latin typeface="+mn-lt"/>
              </a:rPr>
              <a:t> Cont. inciso V</a:t>
            </a:r>
          </a:p>
          <a:p>
            <a:pPr algn="just"/>
            <a:endParaRPr lang="pt-BR" dirty="0">
              <a:solidFill>
                <a:schemeClr val="accent1"/>
              </a:solidFill>
              <a:latin typeface="+mn-lt"/>
            </a:endParaRPr>
          </a:p>
          <a:p>
            <a:pPr algn="just"/>
            <a:r>
              <a:rPr lang="pt-BR" dirty="0">
                <a:solidFill>
                  <a:schemeClr val="accent1"/>
                </a:solidFill>
                <a:latin typeface="+mn-lt"/>
              </a:rPr>
              <a:t>§ 3o Considera­-se agente público estrangeiro, para os fins desta Lei, quem, ainda que transitoriamente ou sem </a:t>
            </a:r>
            <a:r>
              <a:rPr lang="pt-BR" dirty="0" err="1">
                <a:solidFill>
                  <a:schemeClr val="accent1"/>
                </a:solidFill>
                <a:latin typeface="+mn-lt"/>
              </a:rPr>
              <a:t>remuneração</a:t>
            </a:r>
            <a:r>
              <a:rPr lang="pt-BR" dirty="0">
                <a:solidFill>
                  <a:schemeClr val="accent1"/>
                </a:solidFill>
                <a:latin typeface="+mn-lt"/>
              </a:rPr>
              <a:t>, </a:t>
            </a:r>
            <a:r>
              <a:rPr lang="pt-BR" dirty="0" err="1">
                <a:solidFill>
                  <a:schemeClr val="accent1"/>
                </a:solidFill>
                <a:latin typeface="+mn-lt"/>
              </a:rPr>
              <a:t>exerça</a:t>
            </a:r>
            <a:r>
              <a:rPr lang="pt-BR" dirty="0">
                <a:solidFill>
                  <a:schemeClr val="accent1"/>
                </a:solidFill>
                <a:latin typeface="+mn-lt"/>
              </a:rPr>
              <a:t> cargo, emprego ou </a:t>
            </a:r>
            <a:r>
              <a:rPr lang="pt-BR" dirty="0" err="1">
                <a:solidFill>
                  <a:schemeClr val="accent1"/>
                </a:solidFill>
                <a:latin typeface="+mn-lt"/>
              </a:rPr>
              <a:t>função</a:t>
            </a:r>
            <a:r>
              <a:rPr lang="pt-BR" dirty="0">
                <a:solidFill>
                  <a:schemeClr val="accent1"/>
                </a:solidFill>
                <a:latin typeface="+mn-lt"/>
              </a:rPr>
              <a:t> pública em </a:t>
            </a:r>
            <a:r>
              <a:rPr lang="pt-BR" dirty="0" err="1">
                <a:solidFill>
                  <a:schemeClr val="accent1"/>
                </a:solidFill>
                <a:latin typeface="+mn-lt"/>
              </a:rPr>
              <a:t>órgãos</a:t>
            </a:r>
            <a:r>
              <a:rPr lang="pt-BR" dirty="0">
                <a:solidFill>
                  <a:schemeClr val="accent1"/>
                </a:solidFill>
                <a:latin typeface="+mn-lt"/>
              </a:rPr>
              <a:t>, entidades estatais ou em </a:t>
            </a:r>
            <a:r>
              <a:rPr lang="pt-BR" dirty="0" err="1">
                <a:solidFill>
                  <a:schemeClr val="accent1"/>
                </a:solidFill>
                <a:latin typeface="+mn-lt"/>
              </a:rPr>
              <a:t>representações</a:t>
            </a:r>
            <a:r>
              <a:rPr lang="pt-BR" dirty="0">
                <a:solidFill>
                  <a:schemeClr val="accent1"/>
                </a:solidFill>
                <a:latin typeface="+mn-lt"/>
              </a:rPr>
              <a:t> </a:t>
            </a:r>
            <a:r>
              <a:rPr lang="pt-BR" dirty="0" err="1">
                <a:solidFill>
                  <a:schemeClr val="accent1"/>
                </a:solidFill>
                <a:latin typeface="+mn-lt"/>
              </a:rPr>
              <a:t>diplomáticas</a:t>
            </a:r>
            <a:r>
              <a:rPr lang="pt-BR" dirty="0">
                <a:solidFill>
                  <a:schemeClr val="accent1"/>
                </a:solidFill>
                <a:latin typeface="+mn-lt"/>
              </a:rPr>
              <a:t> de </a:t>
            </a:r>
            <a:r>
              <a:rPr lang="pt-BR" dirty="0" err="1">
                <a:solidFill>
                  <a:schemeClr val="accent1"/>
                </a:solidFill>
                <a:latin typeface="+mn-lt"/>
              </a:rPr>
              <a:t>país</a:t>
            </a:r>
            <a:r>
              <a:rPr lang="pt-BR" dirty="0">
                <a:solidFill>
                  <a:schemeClr val="accent1"/>
                </a:solidFill>
                <a:latin typeface="+mn-lt"/>
              </a:rPr>
              <a:t> estrangeiro, assim como em pessoas </a:t>
            </a:r>
            <a:r>
              <a:rPr lang="pt-BR" dirty="0" err="1">
                <a:solidFill>
                  <a:schemeClr val="accent1"/>
                </a:solidFill>
                <a:latin typeface="+mn-lt"/>
              </a:rPr>
              <a:t>jurídicas</a:t>
            </a:r>
            <a:r>
              <a:rPr lang="pt-BR" dirty="0">
                <a:solidFill>
                  <a:schemeClr val="accent1"/>
                </a:solidFill>
                <a:latin typeface="+mn-lt"/>
              </a:rPr>
              <a:t> controladas, direta ou indiretamente, pelo poder público de </a:t>
            </a:r>
            <a:r>
              <a:rPr lang="pt-BR" dirty="0" err="1">
                <a:solidFill>
                  <a:schemeClr val="accent1"/>
                </a:solidFill>
                <a:latin typeface="+mn-lt"/>
              </a:rPr>
              <a:t>país</a:t>
            </a:r>
            <a:r>
              <a:rPr lang="pt-BR" dirty="0">
                <a:solidFill>
                  <a:schemeClr val="accent1"/>
                </a:solidFill>
                <a:latin typeface="+mn-lt"/>
              </a:rPr>
              <a:t> estrangeiro ou em </a:t>
            </a:r>
            <a:r>
              <a:rPr lang="pt-BR" dirty="0" err="1">
                <a:solidFill>
                  <a:schemeClr val="accent1"/>
                </a:solidFill>
                <a:latin typeface="+mn-lt"/>
              </a:rPr>
              <a:t>organizações</a:t>
            </a:r>
            <a:r>
              <a:rPr lang="pt-BR" dirty="0">
                <a:solidFill>
                  <a:schemeClr val="accent1"/>
                </a:solidFill>
                <a:latin typeface="+mn-lt"/>
              </a:rPr>
              <a:t> públicas internacionais. </a:t>
            </a:r>
          </a:p>
          <a:p>
            <a:pPr marL="414772" indent="-414772" algn="just" defTabSz="829544">
              <a:spcAft>
                <a:spcPts val="272"/>
              </a:spcAft>
              <a:buFont typeface="Wingdings" pitchFamily="2" charset="2"/>
              <a:buChar char="§"/>
              <a:defRPr/>
            </a:pPr>
            <a:endParaRPr lang="pt-BR" altLang="pt-BR" sz="2722" u="sng" dirty="0">
              <a:solidFill>
                <a:schemeClr val="accent1"/>
              </a:solidFill>
              <a:latin typeface="+mn-lt"/>
              <a:cs typeface="Arial"/>
              <a:sym typeface="Wingdings" pitchFamily="2" charset="2"/>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II – Art. 5º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2140102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Rectangle 2"/>
          <p:cNvSpPr txBox="1">
            <a:spLocks noChangeArrowheads="1"/>
          </p:cNvSpPr>
          <p:nvPr/>
        </p:nvSpPr>
        <p:spPr bwMode="auto">
          <a:xfrm>
            <a:off x="2555631" y="1441938"/>
            <a:ext cx="7080738" cy="3974124"/>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vert="horz" lIns="91440" tIns="45720" rIns="91440" bIns="45720" rtlCol="0" anchor="ctr">
            <a:normAutofit fontScale="70000" lnSpcReduction="20000"/>
          </a:bodyP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a:lnSpc>
                <a:spcPct val="90000"/>
              </a:lnSpc>
              <a:spcBef>
                <a:spcPct val="0"/>
              </a:spcBef>
              <a:spcAft>
                <a:spcPts val="600"/>
              </a:spcAft>
              <a:defRPr/>
            </a:pPr>
            <a:r>
              <a:rPr lang="en-US" altLang="pt-BR" sz="3200" b="1" dirty="0">
                <a:solidFill>
                  <a:schemeClr val="accent1"/>
                </a:solidFill>
                <a:latin typeface="+mn-lt"/>
                <a:ea typeface="+mj-ea"/>
                <a:cs typeface="+mj-cs"/>
              </a:rPr>
              <a:t>LAC – CAPÍTULO III – </a:t>
            </a:r>
            <a:r>
              <a:rPr lang="pt-BR" sz="3200" dirty="0">
                <a:solidFill>
                  <a:schemeClr val="accent1"/>
                </a:solidFill>
                <a:latin typeface="+mn-lt"/>
              </a:rPr>
              <a:t>DA RESPONSABILIZAÇÃO ADMINISTRATIVA</a:t>
            </a: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200" b="1" dirty="0">
                <a:solidFill>
                  <a:schemeClr val="accent1"/>
                </a:solidFill>
                <a:latin typeface="+mn-lt"/>
                <a:ea typeface="+mj-ea"/>
                <a:cs typeface="+mj-cs"/>
              </a:rPr>
              <a:t>Art. 6º e 7º</a:t>
            </a:r>
          </a:p>
          <a:p>
            <a:pPr algn="ctr" defTabSz="914400">
              <a:lnSpc>
                <a:spcPct val="90000"/>
              </a:lnSpc>
              <a:spcBef>
                <a:spcPct val="0"/>
              </a:spcBef>
              <a:spcAft>
                <a:spcPts val="600"/>
              </a:spcAft>
              <a:defRPr/>
            </a:pP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200" b="1" dirty="0">
                <a:solidFill>
                  <a:schemeClr val="accent1"/>
                </a:solidFill>
                <a:latin typeface="+mn-lt"/>
                <a:ea typeface="+mj-ea"/>
                <a:cs typeface="+mj-cs"/>
              </a:rPr>
              <a:t>LAC  - CAPÍTULO VI – DA RESPONSABILIZAÇÃO JUDICIAL</a:t>
            </a:r>
          </a:p>
          <a:p>
            <a:pPr algn="ctr" defTabSz="914400">
              <a:lnSpc>
                <a:spcPct val="90000"/>
              </a:lnSpc>
              <a:spcBef>
                <a:spcPct val="0"/>
              </a:spcBef>
              <a:spcAft>
                <a:spcPts val="600"/>
              </a:spcAft>
              <a:defRPr/>
            </a:pP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200" b="1" dirty="0">
                <a:solidFill>
                  <a:schemeClr val="accent1"/>
                </a:solidFill>
                <a:latin typeface="+mn-lt"/>
                <a:ea typeface="+mj-ea"/>
                <a:cs typeface="+mj-cs"/>
              </a:rPr>
              <a:t>Art. 18 a 21 </a:t>
            </a:r>
          </a:p>
          <a:p>
            <a:pPr algn="ctr" defTabSz="914400">
              <a:lnSpc>
                <a:spcPct val="90000"/>
              </a:lnSpc>
              <a:spcBef>
                <a:spcPct val="0"/>
              </a:spcBef>
              <a:spcAft>
                <a:spcPts val="600"/>
              </a:spcAft>
              <a:defRPr/>
            </a:pP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200" b="1" dirty="0">
                <a:solidFill>
                  <a:schemeClr val="accent1"/>
                </a:solidFill>
                <a:latin typeface="+mn-lt"/>
                <a:ea typeface="+mj-ea"/>
                <a:cs typeface="+mj-cs"/>
              </a:rPr>
              <a:t>DECRETO 8.420/2015 – Art. 16, 17 e 18</a:t>
            </a:r>
          </a:p>
          <a:p>
            <a:pPr algn="ctr" defTabSz="914400">
              <a:lnSpc>
                <a:spcPct val="90000"/>
              </a:lnSpc>
              <a:spcBef>
                <a:spcPct val="0"/>
              </a:spcBef>
              <a:spcAft>
                <a:spcPts val="600"/>
              </a:spcAft>
              <a:defRPr/>
            </a:pPr>
            <a:r>
              <a:rPr lang="en-US" altLang="pt-BR" sz="3200" b="1" dirty="0">
                <a:solidFill>
                  <a:schemeClr val="accent1"/>
                </a:solidFill>
                <a:latin typeface="+mn-lt"/>
                <a:ea typeface="+mj-ea"/>
                <a:cs typeface="+mj-cs"/>
              </a:rPr>
              <a:t> </a:t>
            </a:r>
            <a:endParaRPr lang="en-US" altLang="pt-BR" sz="3200" dirty="0">
              <a:solidFill>
                <a:schemeClr val="accent1"/>
              </a:solidFill>
              <a:latin typeface="+mn-lt"/>
              <a:ea typeface="+mj-ea"/>
              <a:cs typeface="+mj-cs"/>
            </a:endParaRPr>
          </a:p>
        </p:txBody>
      </p:sp>
    </p:spTree>
    <p:extLst>
      <p:ext uri="{BB962C8B-B14F-4D97-AF65-F5344CB8AC3E}">
        <p14:creationId xmlns:p14="http://schemas.microsoft.com/office/powerpoint/2010/main" val="4278938908"/>
      </p:ext>
    </p:extLst>
  </p:cSld>
  <p:clrMapOvr>
    <a:overrideClrMapping bg1="dk1" tx1="lt1" bg2="dk2" tx2="lt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631137"/>
            <a:ext cx="11933299" cy="4958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latin typeface="+mn-lt"/>
              </a:rPr>
              <a:t> DA RESPONSABILIZAÇÃO ADMINISTRATIVA </a:t>
            </a:r>
          </a:p>
          <a:p>
            <a:pPr algn="just"/>
            <a:endParaRPr lang="pt-BR" dirty="0">
              <a:solidFill>
                <a:schemeClr val="accent1"/>
              </a:solidFill>
              <a:latin typeface="+mn-lt"/>
            </a:endParaRPr>
          </a:p>
          <a:p>
            <a:pPr marL="0" indent="0" algn="just" defTabSz="829544">
              <a:spcAft>
                <a:spcPts val="272"/>
              </a:spcAft>
              <a:defRPr/>
            </a:pPr>
            <a:r>
              <a:rPr lang="pt-BR" dirty="0">
                <a:solidFill>
                  <a:schemeClr val="accent1"/>
                </a:solidFill>
                <a:latin typeface="+mn-lt"/>
              </a:rPr>
              <a:t>Art. 6º Na esfera administrativa, </a:t>
            </a:r>
            <a:r>
              <a:rPr lang="pt-BR" dirty="0" err="1">
                <a:solidFill>
                  <a:schemeClr val="accent1"/>
                </a:solidFill>
                <a:latin typeface="+mn-lt"/>
              </a:rPr>
              <a:t>serão</a:t>
            </a:r>
            <a:r>
              <a:rPr lang="pt-BR" dirty="0">
                <a:solidFill>
                  <a:schemeClr val="accent1"/>
                </a:solidFill>
                <a:latin typeface="+mn-lt"/>
              </a:rPr>
              <a:t> aplicadas </a:t>
            </a:r>
            <a:r>
              <a:rPr lang="pt-BR" dirty="0" err="1">
                <a:solidFill>
                  <a:schemeClr val="accent1"/>
                </a:solidFill>
                <a:latin typeface="+mn-lt"/>
              </a:rPr>
              <a:t>às</a:t>
            </a:r>
            <a:r>
              <a:rPr lang="pt-BR" dirty="0">
                <a:solidFill>
                  <a:schemeClr val="accent1"/>
                </a:solidFill>
                <a:latin typeface="+mn-lt"/>
              </a:rPr>
              <a:t> pessoas </a:t>
            </a:r>
            <a:r>
              <a:rPr lang="pt-BR" dirty="0" err="1">
                <a:solidFill>
                  <a:schemeClr val="accent1"/>
                </a:solidFill>
                <a:latin typeface="+mn-lt"/>
              </a:rPr>
              <a:t>jurídicas</a:t>
            </a:r>
            <a:r>
              <a:rPr lang="pt-BR" dirty="0">
                <a:solidFill>
                  <a:schemeClr val="accent1"/>
                </a:solidFill>
                <a:latin typeface="+mn-lt"/>
              </a:rPr>
              <a:t> consideradas </a:t>
            </a:r>
            <a:r>
              <a:rPr lang="pt-BR" dirty="0" err="1">
                <a:solidFill>
                  <a:schemeClr val="accent1"/>
                </a:solidFill>
                <a:latin typeface="+mn-lt"/>
              </a:rPr>
              <a:t>responsáveis</a:t>
            </a:r>
            <a:r>
              <a:rPr lang="pt-BR" dirty="0">
                <a:solidFill>
                  <a:schemeClr val="accent1"/>
                </a:solidFill>
                <a:latin typeface="+mn-lt"/>
              </a:rPr>
              <a:t> pelos atos lesivos previstos nesta Lei as seguintes </a:t>
            </a:r>
            <a:r>
              <a:rPr lang="pt-BR" dirty="0" err="1">
                <a:solidFill>
                  <a:schemeClr val="accent1"/>
                </a:solidFill>
                <a:latin typeface="+mn-lt"/>
              </a:rPr>
              <a:t>sanções</a:t>
            </a:r>
            <a:r>
              <a:rPr lang="pt-BR" dirty="0">
                <a:solidFill>
                  <a:schemeClr val="accent1"/>
                </a:solidFill>
                <a:latin typeface="+mn-lt"/>
              </a:rPr>
              <a:t>: </a:t>
            </a:r>
            <a:endParaRPr lang="pt-BR" sz="2800" dirty="0">
              <a:solidFill>
                <a:schemeClr val="accent1"/>
              </a:solidFill>
              <a:latin typeface="+mn-lt"/>
            </a:endParaRPr>
          </a:p>
          <a:p>
            <a:pPr marL="0" indent="0" algn="just" defTabSz="829544">
              <a:spcAft>
                <a:spcPts val="272"/>
              </a:spcAft>
              <a:defRPr/>
            </a:pPr>
            <a:endParaRPr lang="pt-BR" altLang="pt-BR" sz="2722" u="sng" dirty="0">
              <a:solidFill>
                <a:schemeClr val="accent1"/>
              </a:solidFill>
              <a:latin typeface="+mn-lt"/>
              <a:cs typeface="Arial"/>
              <a:sym typeface="Wingdings" pitchFamily="2" charset="2"/>
            </a:endParaRPr>
          </a:p>
          <a:p>
            <a:pPr algn="just"/>
            <a:r>
              <a:rPr lang="pt-BR" dirty="0" err="1">
                <a:solidFill>
                  <a:schemeClr val="accent1"/>
                </a:solidFill>
                <a:latin typeface="+mn-lt"/>
              </a:rPr>
              <a:t>I</a:t>
            </a:r>
            <a:r>
              <a:rPr lang="pt-BR" dirty="0">
                <a:solidFill>
                  <a:schemeClr val="accent1"/>
                </a:solidFill>
                <a:latin typeface="+mn-lt"/>
              </a:rPr>
              <a:t> ­ </a:t>
            </a:r>
            <a:r>
              <a:rPr lang="pt-BR" sz="3200" b="1" dirty="0">
                <a:solidFill>
                  <a:schemeClr val="accent1"/>
                </a:solidFill>
                <a:latin typeface="+mn-lt"/>
              </a:rPr>
              <a:t>multa</a:t>
            </a:r>
            <a:r>
              <a:rPr lang="pt-BR" dirty="0">
                <a:solidFill>
                  <a:schemeClr val="accent1"/>
                </a:solidFill>
                <a:latin typeface="+mn-lt"/>
              </a:rPr>
              <a:t>, no valor de 0,1% (um </a:t>
            </a:r>
            <a:r>
              <a:rPr lang="pt-BR" dirty="0" err="1">
                <a:solidFill>
                  <a:schemeClr val="accent1"/>
                </a:solidFill>
                <a:latin typeface="+mn-lt"/>
              </a:rPr>
              <a:t>décimo</a:t>
            </a:r>
            <a:r>
              <a:rPr lang="pt-BR" dirty="0">
                <a:solidFill>
                  <a:schemeClr val="accent1"/>
                </a:solidFill>
                <a:latin typeface="+mn-lt"/>
              </a:rPr>
              <a:t> por cento) a 20% (vinte por cento) do faturamento bruto do último </a:t>
            </a:r>
            <a:r>
              <a:rPr lang="pt-BR" dirty="0" err="1">
                <a:solidFill>
                  <a:schemeClr val="accent1"/>
                </a:solidFill>
                <a:latin typeface="+mn-lt"/>
              </a:rPr>
              <a:t>exercício</a:t>
            </a:r>
            <a:r>
              <a:rPr lang="pt-BR" dirty="0">
                <a:solidFill>
                  <a:schemeClr val="accent1"/>
                </a:solidFill>
                <a:latin typeface="+mn-lt"/>
              </a:rPr>
              <a:t> anterior ao da </a:t>
            </a:r>
            <a:r>
              <a:rPr lang="pt-BR" dirty="0" err="1">
                <a:solidFill>
                  <a:schemeClr val="accent1"/>
                </a:solidFill>
                <a:latin typeface="+mn-lt"/>
              </a:rPr>
              <a:t>instauração</a:t>
            </a:r>
            <a:r>
              <a:rPr lang="pt-BR" dirty="0">
                <a:solidFill>
                  <a:schemeClr val="accent1"/>
                </a:solidFill>
                <a:latin typeface="+mn-lt"/>
              </a:rPr>
              <a:t> do processo administrativo, </a:t>
            </a:r>
            <a:r>
              <a:rPr lang="pt-BR" dirty="0" err="1">
                <a:solidFill>
                  <a:schemeClr val="accent1"/>
                </a:solidFill>
                <a:latin typeface="+mn-lt"/>
              </a:rPr>
              <a:t>excluídos</a:t>
            </a:r>
            <a:r>
              <a:rPr lang="pt-BR" dirty="0">
                <a:solidFill>
                  <a:schemeClr val="accent1"/>
                </a:solidFill>
                <a:latin typeface="+mn-lt"/>
              </a:rPr>
              <a:t> os tributos, a qual nunca </a:t>
            </a:r>
            <a:r>
              <a:rPr lang="pt-BR" dirty="0" err="1">
                <a:solidFill>
                  <a:schemeClr val="accent1"/>
                </a:solidFill>
                <a:latin typeface="+mn-lt"/>
              </a:rPr>
              <a:t>sera</a:t>
            </a:r>
            <a:r>
              <a:rPr lang="pt-BR" dirty="0">
                <a:solidFill>
                  <a:schemeClr val="accent1"/>
                </a:solidFill>
                <a:latin typeface="+mn-lt"/>
              </a:rPr>
              <a:t>́ inferior à vantagem auferida, quando for </a:t>
            </a:r>
            <a:r>
              <a:rPr lang="pt-BR" dirty="0" err="1">
                <a:solidFill>
                  <a:schemeClr val="accent1"/>
                </a:solidFill>
                <a:latin typeface="+mn-lt"/>
              </a:rPr>
              <a:t>possível</a:t>
            </a:r>
            <a:r>
              <a:rPr lang="pt-BR" dirty="0">
                <a:solidFill>
                  <a:schemeClr val="accent1"/>
                </a:solidFill>
                <a:latin typeface="+mn-lt"/>
              </a:rPr>
              <a:t> sua </a:t>
            </a:r>
            <a:r>
              <a:rPr lang="pt-BR" dirty="0" err="1">
                <a:solidFill>
                  <a:schemeClr val="accent1"/>
                </a:solidFill>
                <a:latin typeface="+mn-lt"/>
              </a:rPr>
              <a:t>estimação</a:t>
            </a:r>
            <a:r>
              <a:rPr lang="pt-BR" dirty="0">
                <a:solidFill>
                  <a:schemeClr val="accent1"/>
                </a:solidFill>
                <a:latin typeface="+mn-lt"/>
              </a:rPr>
              <a:t>; e </a:t>
            </a:r>
          </a:p>
          <a:p>
            <a:pPr algn="just"/>
            <a:endParaRPr lang="pt-BR" sz="2800" dirty="0">
              <a:solidFill>
                <a:schemeClr val="accent1"/>
              </a:solidFill>
              <a:latin typeface="+mn-lt"/>
            </a:endParaRPr>
          </a:p>
          <a:p>
            <a:pPr algn="just"/>
            <a:r>
              <a:rPr lang="pt-BR" dirty="0">
                <a:solidFill>
                  <a:schemeClr val="accent1"/>
                </a:solidFill>
                <a:latin typeface="+mn-lt"/>
              </a:rPr>
              <a:t>II ­ </a:t>
            </a:r>
            <a:r>
              <a:rPr lang="pt-BR" sz="3200" b="1" dirty="0" err="1">
                <a:solidFill>
                  <a:schemeClr val="accent1"/>
                </a:solidFill>
                <a:latin typeface="+mn-lt"/>
              </a:rPr>
              <a:t>publicação</a:t>
            </a:r>
            <a:r>
              <a:rPr lang="pt-BR" sz="3200" b="1" dirty="0">
                <a:solidFill>
                  <a:schemeClr val="accent1"/>
                </a:solidFill>
                <a:latin typeface="+mn-lt"/>
              </a:rPr>
              <a:t> </a:t>
            </a:r>
            <a:r>
              <a:rPr lang="pt-BR" sz="3200" b="1" dirty="0" err="1">
                <a:solidFill>
                  <a:schemeClr val="accent1"/>
                </a:solidFill>
                <a:latin typeface="+mn-lt"/>
              </a:rPr>
              <a:t>extraordinária</a:t>
            </a:r>
            <a:r>
              <a:rPr lang="pt-BR" sz="3200" b="1" dirty="0">
                <a:solidFill>
                  <a:schemeClr val="accent1"/>
                </a:solidFill>
                <a:latin typeface="+mn-lt"/>
              </a:rPr>
              <a:t> da </a:t>
            </a:r>
            <a:r>
              <a:rPr lang="pt-BR" sz="3200" b="1" dirty="0" err="1">
                <a:solidFill>
                  <a:schemeClr val="accent1"/>
                </a:solidFill>
                <a:latin typeface="+mn-lt"/>
              </a:rPr>
              <a:t>decisão</a:t>
            </a:r>
            <a:r>
              <a:rPr lang="pt-BR" sz="3200" b="1" dirty="0">
                <a:solidFill>
                  <a:schemeClr val="accent1"/>
                </a:solidFill>
                <a:latin typeface="+mn-lt"/>
              </a:rPr>
              <a:t> </a:t>
            </a:r>
            <a:r>
              <a:rPr lang="pt-BR" sz="3200" b="1" dirty="0" err="1">
                <a:solidFill>
                  <a:schemeClr val="accent1"/>
                </a:solidFill>
                <a:latin typeface="+mn-lt"/>
              </a:rPr>
              <a:t>condenatória</a:t>
            </a:r>
            <a:r>
              <a:rPr lang="pt-BR" sz="3200" dirty="0">
                <a:solidFill>
                  <a:schemeClr val="accent1"/>
                </a:solidFill>
                <a:latin typeface="+mn-lt"/>
              </a:rPr>
              <a:t>.</a:t>
            </a:r>
            <a:r>
              <a:rPr lang="pt-BR" dirty="0">
                <a:solidFill>
                  <a:schemeClr val="accent1"/>
                </a:solidFill>
                <a:latin typeface="+mn-lt"/>
              </a:rPr>
              <a:t> </a:t>
            </a:r>
            <a:endParaRPr lang="pt-BR" sz="2800" dirty="0">
              <a:solidFill>
                <a:schemeClr val="accent1"/>
              </a:solidFill>
              <a:latin typeface="+mn-lt"/>
            </a:endParaRPr>
          </a:p>
          <a:p>
            <a:pPr algn="just"/>
            <a:endParaRPr lang="pt-BR" dirty="0">
              <a:solidFill>
                <a:schemeClr val="accent1"/>
              </a:solidFill>
              <a:latin typeface="+mn-lt"/>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III – Art. 6º e 7º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31704170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631137"/>
            <a:ext cx="11933299" cy="6051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latin typeface="+mn-lt"/>
              </a:rPr>
              <a:t>Cont. Art. 6º</a:t>
            </a:r>
          </a:p>
          <a:p>
            <a:pPr algn="just"/>
            <a:endParaRPr lang="pt-BR" dirty="0">
              <a:solidFill>
                <a:schemeClr val="accent1"/>
              </a:solidFill>
              <a:latin typeface="+mn-lt"/>
            </a:endParaRPr>
          </a:p>
          <a:p>
            <a:pPr algn="just"/>
            <a:r>
              <a:rPr lang="pt-BR" dirty="0">
                <a:solidFill>
                  <a:schemeClr val="accent1"/>
                </a:solidFill>
                <a:latin typeface="+mn-lt"/>
              </a:rPr>
              <a:t>§ 1º As </a:t>
            </a:r>
            <a:r>
              <a:rPr lang="pt-BR" dirty="0" err="1">
                <a:solidFill>
                  <a:schemeClr val="accent1"/>
                </a:solidFill>
                <a:latin typeface="+mn-lt"/>
              </a:rPr>
              <a:t>sanções</a:t>
            </a:r>
            <a:r>
              <a:rPr lang="pt-BR" dirty="0">
                <a:solidFill>
                  <a:schemeClr val="accent1"/>
                </a:solidFill>
                <a:latin typeface="+mn-lt"/>
              </a:rPr>
              <a:t> </a:t>
            </a:r>
            <a:r>
              <a:rPr lang="pt-BR" dirty="0" err="1">
                <a:solidFill>
                  <a:schemeClr val="accent1"/>
                </a:solidFill>
                <a:latin typeface="+mn-lt"/>
              </a:rPr>
              <a:t>serão</a:t>
            </a:r>
            <a:r>
              <a:rPr lang="pt-BR" dirty="0">
                <a:solidFill>
                  <a:schemeClr val="accent1"/>
                </a:solidFill>
                <a:latin typeface="+mn-lt"/>
              </a:rPr>
              <a:t> aplicadas fundamentadamente, isolada ou cumulativamente, de acordo com as peculiaridades do caso concreto e com a gravidade e natureza das </a:t>
            </a:r>
            <a:r>
              <a:rPr lang="pt-BR" dirty="0" err="1">
                <a:solidFill>
                  <a:schemeClr val="accent1"/>
                </a:solidFill>
                <a:latin typeface="+mn-lt"/>
              </a:rPr>
              <a:t>infrações</a:t>
            </a:r>
            <a:r>
              <a:rPr lang="pt-BR" dirty="0">
                <a:solidFill>
                  <a:schemeClr val="accent1"/>
                </a:solidFill>
                <a:latin typeface="+mn-lt"/>
              </a:rPr>
              <a:t>. </a:t>
            </a:r>
            <a:endParaRPr lang="pt-BR" sz="2800" dirty="0">
              <a:solidFill>
                <a:schemeClr val="accent1"/>
              </a:solidFill>
              <a:latin typeface="+mn-lt"/>
            </a:endParaRPr>
          </a:p>
          <a:p>
            <a:pPr algn="just"/>
            <a:endParaRPr lang="pt-BR" dirty="0">
              <a:solidFill>
                <a:schemeClr val="accent1"/>
              </a:solidFill>
              <a:latin typeface="+mn-lt"/>
            </a:endParaRPr>
          </a:p>
          <a:p>
            <a:pPr algn="just"/>
            <a:r>
              <a:rPr lang="pt-BR" dirty="0">
                <a:solidFill>
                  <a:schemeClr val="accent1"/>
                </a:solidFill>
                <a:latin typeface="+mn-lt"/>
              </a:rPr>
              <a:t>§ 2º A </a:t>
            </a:r>
            <a:r>
              <a:rPr lang="pt-BR" dirty="0" err="1">
                <a:solidFill>
                  <a:schemeClr val="accent1"/>
                </a:solidFill>
                <a:latin typeface="+mn-lt"/>
              </a:rPr>
              <a:t>aplicação</a:t>
            </a:r>
            <a:r>
              <a:rPr lang="pt-BR" dirty="0">
                <a:solidFill>
                  <a:schemeClr val="accent1"/>
                </a:solidFill>
                <a:latin typeface="+mn-lt"/>
              </a:rPr>
              <a:t> das </a:t>
            </a:r>
            <a:r>
              <a:rPr lang="pt-BR" dirty="0" err="1">
                <a:solidFill>
                  <a:schemeClr val="accent1"/>
                </a:solidFill>
                <a:latin typeface="+mn-lt"/>
              </a:rPr>
              <a:t>sanções</a:t>
            </a:r>
            <a:r>
              <a:rPr lang="pt-BR" dirty="0">
                <a:solidFill>
                  <a:schemeClr val="accent1"/>
                </a:solidFill>
                <a:latin typeface="+mn-lt"/>
              </a:rPr>
              <a:t> previstas neste artigo </a:t>
            </a:r>
            <a:r>
              <a:rPr lang="pt-BR" dirty="0" err="1">
                <a:solidFill>
                  <a:schemeClr val="accent1"/>
                </a:solidFill>
                <a:latin typeface="+mn-lt"/>
              </a:rPr>
              <a:t>sera</a:t>
            </a:r>
            <a:r>
              <a:rPr lang="pt-BR" dirty="0">
                <a:solidFill>
                  <a:schemeClr val="accent1"/>
                </a:solidFill>
                <a:latin typeface="+mn-lt"/>
              </a:rPr>
              <a:t>́ precedida da </a:t>
            </a:r>
            <a:r>
              <a:rPr lang="pt-BR" b="1" u="sng" dirty="0" err="1">
                <a:solidFill>
                  <a:schemeClr val="accent1"/>
                </a:solidFill>
                <a:latin typeface="+mn-lt"/>
              </a:rPr>
              <a:t>manifestação</a:t>
            </a:r>
            <a:r>
              <a:rPr lang="pt-BR" b="1" u="sng" dirty="0">
                <a:solidFill>
                  <a:schemeClr val="accent1"/>
                </a:solidFill>
                <a:latin typeface="+mn-lt"/>
              </a:rPr>
              <a:t> jurídica elaborada pela Advocacia Pública ou pelo </a:t>
            </a:r>
            <a:r>
              <a:rPr lang="pt-BR" b="1" u="sng" dirty="0" err="1">
                <a:solidFill>
                  <a:schemeClr val="accent1"/>
                </a:solidFill>
                <a:latin typeface="+mn-lt"/>
              </a:rPr>
              <a:t>órgão</a:t>
            </a:r>
            <a:r>
              <a:rPr lang="pt-BR" b="1" u="sng" dirty="0">
                <a:solidFill>
                  <a:schemeClr val="accent1"/>
                </a:solidFill>
                <a:latin typeface="+mn-lt"/>
              </a:rPr>
              <a:t> de </a:t>
            </a:r>
            <a:r>
              <a:rPr lang="pt-BR" b="1" u="sng" dirty="0" err="1">
                <a:solidFill>
                  <a:schemeClr val="accent1"/>
                </a:solidFill>
                <a:latin typeface="+mn-lt"/>
              </a:rPr>
              <a:t>assistência</a:t>
            </a:r>
            <a:r>
              <a:rPr lang="pt-BR" b="1" u="sng" dirty="0">
                <a:solidFill>
                  <a:schemeClr val="accent1"/>
                </a:solidFill>
                <a:latin typeface="+mn-lt"/>
              </a:rPr>
              <a:t> jurídica</a:t>
            </a:r>
            <a:r>
              <a:rPr lang="pt-BR" dirty="0">
                <a:solidFill>
                  <a:schemeClr val="accent1"/>
                </a:solidFill>
                <a:latin typeface="+mn-lt"/>
              </a:rPr>
              <a:t>, ou equivalente, do ente público. </a:t>
            </a:r>
            <a:endParaRPr lang="pt-BR" sz="2800" dirty="0">
              <a:solidFill>
                <a:schemeClr val="accent1"/>
              </a:solidFill>
              <a:latin typeface="+mn-lt"/>
            </a:endParaRPr>
          </a:p>
          <a:p>
            <a:pPr algn="just"/>
            <a:endParaRPr lang="pt-BR" dirty="0">
              <a:solidFill>
                <a:schemeClr val="accent1"/>
              </a:solidFill>
              <a:latin typeface="+mn-lt"/>
            </a:endParaRPr>
          </a:p>
          <a:p>
            <a:pPr algn="just"/>
            <a:r>
              <a:rPr lang="pt-BR" dirty="0">
                <a:solidFill>
                  <a:schemeClr val="accent1"/>
                </a:solidFill>
                <a:latin typeface="+mn-lt"/>
              </a:rPr>
              <a:t>§ 3º A </a:t>
            </a:r>
            <a:r>
              <a:rPr lang="pt-BR" dirty="0" err="1">
                <a:solidFill>
                  <a:schemeClr val="accent1"/>
                </a:solidFill>
                <a:latin typeface="+mn-lt"/>
              </a:rPr>
              <a:t>aplicação</a:t>
            </a:r>
            <a:r>
              <a:rPr lang="pt-BR" dirty="0">
                <a:solidFill>
                  <a:schemeClr val="accent1"/>
                </a:solidFill>
                <a:latin typeface="+mn-lt"/>
              </a:rPr>
              <a:t> das </a:t>
            </a:r>
            <a:r>
              <a:rPr lang="pt-BR" dirty="0" err="1">
                <a:solidFill>
                  <a:schemeClr val="accent1"/>
                </a:solidFill>
                <a:latin typeface="+mn-lt"/>
              </a:rPr>
              <a:t>sanções</a:t>
            </a:r>
            <a:r>
              <a:rPr lang="pt-BR" dirty="0">
                <a:solidFill>
                  <a:schemeClr val="accent1"/>
                </a:solidFill>
                <a:latin typeface="+mn-lt"/>
              </a:rPr>
              <a:t> previstas neste artigo </a:t>
            </a:r>
            <a:r>
              <a:rPr lang="pt-BR" dirty="0" err="1">
                <a:solidFill>
                  <a:schemeClr val="accent1"/>
                </a:solidFill>
                <a:latin typeface="+mn-lt"/>
              </a:rPr>
              <a:t>não</a:t>
            </a:r>
            <a:r>
              <a:rPr lang="pt-BR" dirty="0">
                <a:solidFill>
                  <a:schemeClr val="accent1"/>
                </a:solidFill>
                <a:latin typeface="+mn-lt"/>
              </a:rPr>
              <a:t> exclui, em qualquer </a:t>
            </a:r>
            <a:r>
              <a:rPr lang="pt-BR" dirty="0" err="1">
                <a:solidFill>
                  <a:schemeClr val="accent1"/>
                </a:solidFill>
                <a:latin typeface="+mn-lt"/>
              </a:rPr>
              <a:t>hipótese</a:t>
            </a:r>
            <a:r>
              <a:rPr lang="pt-BR" dirty="0">
                <a:solidFill>
                  <a:schemeClr val="accent1"/>
                </a:solidFill>
                <a:latin typeface="+mn-lt"/>
              </a:rPr>
              <a:t>, a </a:t>
            </a:r>
            <a:r>
              <a:rPr lang="pt-BR" b="1" u="sng" dirty="0" err="1">
                <a:solidFill>
                  <a:schemeClr val="accent1"/>
                </a:solidFill>
                <a:latin typeface="+mn-lt"/>
              </a:rPr>
              <a:t>obrigação</a:t>
            </a:r>
            <a:r>
              <a:rPr lang="pt-BR" b="1" u="sng" dirty="0">
                <a:solidFill>
                  <a:schemeClr val="accent1"/>
                </a:solidFill>
                <a:latin typeface="+mn-lt"/>
              </a:rPr>
              <a:t> da </a:t>
            </a:r>
            <a:r>
              <a:rPr lang="pt-BR" b="1" u="sng" dirty="0" err="1">
                <a:solidFill>
                  <a:schemeClr val="accent1"/>
                </a:solidFill>
                <a:latin typeface="+mn-lt"/>
              </a:rPr>
              <a:t>reparação</a:t>
            </a:r>
            <a:r>
              <a:rPr lang="pt-BR" b="1" u="sng" dirty="0">
                <a:solidFill>
                  <a:schemeClr val="accent1"/>
                </a:solidFill>
                <a:latin typeface="+mn-lt"/>
              </a:rPr>
              <a:t> integral do dano causado</a:t>
            </a:r>
            <a:r>
              <a:rPr lang="pt-BR" dirty="0">
                <a:solidFill>
                  <a:schemeClr val="accent1"/>
                </a:solidFill>
                <a:latin typeface="+mn-lt"/>
              </a:rPr>
              <a:t>. </a:t>
            </a:r>
            <a:endParaRPr lang="pt-BR" sz="2800" dirty="0">
              <a:solidFill>
                <a:schemeClr val="accent1"/>
              </a:solidFill>
              <a:latin typeface="+mn-lt"/>
            </a:endParaRPr>
          </a:p>
          <a:p>
            <a:pPr algn="just"/>
            <a:endParaRPr lang="pt-BR" dirty="0">
              <a:solidFill>
                <a:schemeClr val="accent1"/>
              </a:solidFill>
              <a:latin typeface="+mn-lt"/>
            </a:endParaRPr>
          </a:p>
          <a:p>
            <a:pPr algn="just"/>
            <a:r>
              <a:rPr lang="pt-BR" dirty="0">
                <a:solidFill>
                  <a:schemeClr val="accent1"/>
                </a:solidFill>
                <a:latin typeface="+mn-lt"/>
              </a:rPr>
              <a:t>§ 4º Na </a:t>
            </a:r>
            <a:r>
              <a:rPr lang="pt-BR" dirty="0" err="1">
                <a:solidFill>
                  <a:schemeClr val="accent1"/>
                </a:solidFill>
                <a:latin typeface="+mn-lt"/>
              </a:rPr>
              <a:t>hipótese</a:t>
            </a:r>
            <a:r>
              <a:rPr lang="pt-BR" dirty="0">
                <a:solidFill>
                  <a:schemeClr val="accent1"/>
                </a:solidFill>
                <a:latin typeface="+mn-lt"/>
              </a:rPr>
              <a:t> do inciso </a:t>
            </a:r>
            <a:r>
              <a:rPr lang="pt-BR" dirty="0" err="1">
                <a:solidFill>
                  <a:schemeClr val="accent1"/>
                </a:solidFill>
                <a:latin typeface="+mn-lt"/>
              </a:rPr>
              <a:t>I</a:t>
            </a:r>
            <a:r>
              <a:rPr lang="pt-BR" dirty="0">
                <a:solidFill>
                  <a:schemeClr val="accent1"/>
                </a:solidFill>
                <a:latin typeface="+mn-lt"/>
              </a:rPr>
              <a:t> do caput, caso </a:t>
            </a:r>
            <a:r>
              <a:rPr lang="pt-BR" dirty="0" err="1">
                <a:solidFill>
                  <a:schemeClr val="accent1"/>
                </a:solidFill>
                <a:latin typeface="+mn-lt"/>
              </a:rPr>
              <a:t>não</a:t>
            </a:r>
            <a:r>
              <a:rPr lang="pt-BR" dirty="0">
                <a:solidFill>
                  <a:schemeClr val="accent1"/>
                </a:solidFill>
                <a:latin typeface="+mn-lt"/>
              </a:rPr>
              <a:t> seja </a:t>
            </a:r>
            <a:r>
              <a:rPr lang="pt-BR" dirty="0" err="1">
                <a:solidFill>
                  <a:schemeClr val="accent1"/>
                </a:solidFill>
                <a:latin typeface="+mn-lt"/>
              </a:rPr>
              <a:t>possível</a:t>
            </a:r>
            <a:r>
              <a:rPr lang="pt-BR" dirty="0">
                <a:solidFill>
                  <a:schemeClr val="accent1"/>
                </a:solidFill>
                <a:latin typeface="+mn-lt"/>
              </a:rPr>
              <a:t> utilizar o </a:t>
            </a:r>
            <a:r>
              <a:rPr lang="pt-BR" dirty="0" err="1">
                <a:solidFill>
                  <a:schemeClr val="accent1"/>
                </a:solidFill>
                <a:latin typeface="+mn-lt"/>
              </a:rPr>
              <a:t>critério</a:t>
            </a:r>
            <a:r>
              <a:rPr lang="pt-BR" dirty="0">
                <a:solidFill>
                  <a:schemeClr val="accent1"/>
                </a:solidFill>
                <a:latin typeface="+mn-lt"/>
              </a:rPr>
              <a:t> do valor do faturamento bruto da pessoa jurídica, a multa </a:t>
            </a:r>
            <a:r>
              <a:rPr lang="pt-BR" dirty="0" err="1">
                <a:solidFill>
                  <a:schemeClr val="accent1"/>
                </a:solidFill>
                <a:latin typeface="+mn-lt"/>
              </a:rPr>
              <a:t>sera</a:t>
            </a:r>
            <a:r>
              <a:rPr lang="pt-BR" dirty="0">
                <a:solidFill>
                  <a:schemeClr val="accent1"/>
                </a:solidFill>
                <a:latin typeface="+mn-lt"/>
              </a:rPr>
              <a:t>́ de </a:t>
            </a:r>
            <a:r>
              <a:rPr lang="pt-BR" dirty="0" err="1">
                <a:solidFill>
                  <a:schemeClr val="accent1"/>
                </a:solidFill>
                <a:latin typeface="+mn-lt"/>
              </a:rPr>
              <a:t>R</a:t>
            </a:r>
            <a:r>
              <a:rPr lang="pt-BR" dirty="0">
                <a:solidFill>
                  <a:schemeClr val="accent1"/>
                </a:solidFill>
                <a:latin typeface="+mn-lt"/>
              </a:rPr>
              <a:t>$ 6.000,00 (seis mil reais) a </a:t>
            </a:r>
            <a:r>
              <a:rPr lang="pt-BR" dirty="0" err="1">
                <a:solidFill>
                  <a:schemeClr val="accent1"/>
                </a:solidFill>
                <a:latin typeface="+mn-lt"/>
              </a:rPr>
              <a:t>R</a:t>
            </a:r>
            <a:r>
              <a:rPr lang="pt-BR" dirty="0">
                <a:solidFill>
                  <a:schemeClr val="accent1"/>
                </a:solidFill>
                <a:latin typeface="+mn-lt"/>
              </a:rPr>
              <a:t>$ 60.000.000,00 (sessenta </a:t>
            </a:r>
            <a:r>
              <a:rPr lang="pt-BR" dirty="0" err="1">
                <a:solidFill>
                  <a:schemeClr val="accent1"/>
                </a:solidFill>
                <a:latin typeface="+mn-lt"/>
              </a:rPr>
              <a:t>milhões</a:t>
            </a:r>
            <a:r>
              <a:rPr lang="pt-BR" dirty="0">
                <a:solidFill>
                  <a:schemeClr val="accent1"/>
                </a:solidFill>
                <a:latin typeface="+mn-lt"/>
              </a:rPr>
              <a:t> de reais). </a:t>
            </a:r>
            <a:endParaRPr lang="pt-BR" sz="2800" dirty="0">
              <a:solidFill>
                <a:schemeClr val="accent1"/>
              </a:solidFill>
              <a:latin typeface="+mn-lt"/>
            </a:endParaRPr>
          </a:p>
          <a:p>
            <a:pPr marL="0" indent="0" algn="just" defTabSz="829544">
              <a:spcAft>
                <a:spcPts val="272"/>
              </a:spcAft>
              <a:defRPr/>
            </a:pPr>
            <a:endParaRPr lang="pt-BR" altLang="pt-BR" sz="2722" u="sng" dirty="0">
              <a:solidFill>
                <a:schemeClr val="accent1"/>
              </a:solidFill>
              <a:latin typeface="+mn-lt"/>
              <a:cs typeface="Arial"/>
              <a:sym typeface="Wingdings" pitchFamily="2" charset="2"/>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III – Art. 6º e 7º</a:t>
            </a:r>
            <a:endParaRPr lang="pt-BR" altLang="pt-BR" sz="2268" dirty="0">
              <a:latin typeface="Calibri" panose="020F0502020204030204" pitchFamily="34" charset="0"/>
              <a:ea typeface="ＭＳ Ｐゴシック" panose="020B0600070205080204" pitchFamily="34" charset="-128"/>
            </a:endParaRPr>
          </a:p>
        </p:txBody>
      </p:sp>
      <p:sp>
        <p:nvSpPr>
          <p:cNvPr id="2" name="CaixaDeTexto 1">
            <a:hlinkClick r:id="" action="ppaction://hlinkshowjump?jump=nextslide"/>
            <a:extLst>
              <a:ext uri="{FF2B5EF4-FFF2-40B4-BE49-F238E27FC236}">
                <a16:creationId xmlns:a16="http://schemas.microsoft.com/office/drawing/2014/main" id="{20436579-E2A4-6B4A-8EF0-5DBDF7F89938}"/>
              </a:ext>
            </a:extLst>
          </p:cNvPr>
          <p:cNvSpPr txBox="1"/>
          <p:nvPr/>
        </p:nvSpPr>
        <p:spPr>
          <a:xfrm>
            <a:off x="7037798" y="4356243"/>
            <a:ext cx="1423788" cy="369332"/>
          </a:xfrm>
          <a:prstGeom prst="rect">
            <a:avLst/>
          </a:prstGeom>
          <a:solidFill>
            <a:schemeClr val="accent4"/>
          </a:solidFill>
        </p:spPr>
        <p:txBody>
          <a:bodyPr wrap="none" rtlCol="0">
            <a:spAutoFit/>
          </a:bodyPr>
          <a:lstStyle/>
          <a:p>
            <a:r>
              <a:rPr lang="es-ES_tradnl" dirty="0"/>
              <a:t>CLIQUE AQUI</a:t>
            </a:r>
          </a:p>
        </p:txBody>
      </p:sp>
    </p:spTree>
    <p:extLst>
      <p:ext uri="{BB962C8B-B14F-4D97-AF65-F5344CB8AC3E}">
        <p14:creationId xmlns:p14="http://schemas.microsoft.com/office/powerpoint/2010/main" val="37158240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38835" y="1052376"/>
            <a:ext cx="11933299" cy="15696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Art. 51.  O processamento do PAR não interfere no seguimento regular dos processos administrativos específicos para apuração da ocorrência de danos e prejuízos à administração pública federal resultantes de ato lesivo cometido por pessoa jurídica, com ou sem a participação de agente público.</a:t>
            </a:r>
            <a:endParaRPr lang="pt-BR" sz="2800" dirty="0">
              <a:solidFill>
                <a:schemeClr val="accent1"/>
              </a:solidFill>
              <a:latin typeface="+mn-lt"/>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III – Art. 6º e 7º</a:t>
            </a:r>
            <a:endParaRPr lang="pt-BR" altLang="pt-BR" sz="2268" dirty="0">
              <a:latin typeface="Calibri" panose="020F0502020204030204" pitchFamily="34" charset="0"/>
              <a:ea typeface="ＭＳ Ｐゴシック" panose="020B0600070205080204" pitchFamily="34" charset="-128"/>
            </a:endParaRPr>
          </a:p>
        </p:txBody>
      </p:sp>
      <p:sp>
        <p:nvSpPr>
          <p:cNvPr id="2" name="CaixaDeTexto 1">
            <a:hlinkClick r:id="" action="ppaction://hlinkshowjump?jump=previousslide"/>
            <a:extLst>
              <a:ext uri="{FF2B5EF4-FFF2-40B4-BE49-F238E27FC236}">
                <a16:creationId xmlns:a16="http://schemas.microsoft.com/office/drawing/2014/main" id="{20436579-E2A4-6B4A-8EF0-5DBDF7F89938}"/>
              </a:ext>
            </a:extLst>
          </p:cNvPr>
          <p:cNvSpPr txBox="1"/>
          <p:nvPr/>
        </p:nvSpPr>
        <p:spPr>
          <a:xfrm>
            <a:off x="8465906" y="2252702"/>
            <a:ext cx="1423788" cy="369332"/>
          </a:xfrm>
          <a:prstGeom prst="rect">
            <a:avLst/>
          </a:prstGeom>
          <a:solidFill>
            <a:schemeClr val="accent4"/>
          </a:solidFill>
        </p:spPr>
        <p:txBody>
          <a:bodyPr wrap="none" rtlCol="0">
            <a:spAutoFit/>
          </a:bodyPr>
          <a:lstStyle/>
          <a:p>
            <a:r>
              <a:rPr lang="es-ES_tradnl" dirty="0"/>
              <a:t>CLIQUE AQUI</a:t>
            </a:r>
          </a:p>
        </p:txBody>
      </p:sp>
    </p:spTree>
    <p:extLst>
      <p:ext uri="{BB962C8B-B14F-4D97-AF65-F5344CB8AC3E}">
        <p14:creationId xmlns:p14="http://schemas.microsoft.com/office/powerpoint/2010/main" val="15335171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631137"/>
            <a:ext cx="11933299" cy="4524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endParaRPr lang="pt-BR" dirty="0">
              <a:solidFill>
                <a:schemeClr val="accent1"/>
              </a:solidFill>
              <a:latin typeface="+mn-lt"/>
            </a:endParaRPr>
          </a:p>
          <a:p>
            <a:pPr algn="just"/>
            <a:r>
              <a:rPr lang="pt-BR" dirty="0">
                <a:solidFill>
                  <a:schemeClr val="accent1"/>
                </a:solidFill>
                <a:latin typeface="+mn-lt"/>
              </a:rPr>
              <a:t>Cont. Art. 6º</a:t>
            </a:r>
          </a:p>
          <a:p>
            <a:pPr algn="just"/>
            <a:endParaRPr lang="pt-BR" dirty="0">
              <a:solidFill>
                <a:schemeClr val="accent1"/>
              </a:solidFill>
              <a:latin typeface="+mn-lt"/>
            </a:endParaRPr>
          </a:p>
          <a:p>
            <a:pPr algn="just"/>
            <a:endParaRPr lang="pt-BR" dirty="0">
              <a:solidFill>
                <a:schemeClr val="accent1"/>
              </a:solidFill>
              <a:latin typeface="+mn-lt"/>
            </a:endParaRPr>
          </a:p>
          <a:p>
            <a:pPr algn="just"/>
            <a:r>
              <a:rPr lang="pt-BR" dirty="0">
                <a:solidFill>
                  <a:schemeClr val="accent1"/>
                </a:solidFill>
                <a:latin typeface="+mn-lt"/>
              </a:rPr>
              <a:t>§ 5º A </a:t>
            </a:r>
            <a:r>
              <a:rPr lang="pt-BR" dirty="0" err="1">
                <a:solidFill>
                  <a:schemeClr val="accent1"/>
                </a:solidFill>
                <a:latin typeface="+mn-lt"/>
              </a:rPr>
              <a:t>publicação</a:t>
            </a:r>
            <a:r>
              <a:rPr lang="pt-BR" dirty="0">
                <a:solidFill>
                  <a:schemeClr val="accent1"/>
                </a:solidFill>
                <a:latin typeface="+mn-lt"/>
              </a:rPr>
              <a:t> </a:t>
            </a:r>
            <a:r>
              <a:rPr lang="pt-BR" dirty="0" err="1">
                <a:solidFill>
                  <a:schemeClr val="accent1"/>
                </a:solidFill>
                <a:latin typeface="+mn-lt"/>
              </a:rPr>
              <a:t>extraordinária</a:t>
            </a:r>
            <a:r>
              <a:rPr lang="pt-BR" dirty="0">
                <a:solidFill>
                  <a:schemeClr val="accent1"/>
                </a:solidFill>
                <a:latin typeface="+mn-lt"/>
              </a:rPr>
              <a:t> da </a:t>
            </a:r>
            <a:r>
              <a:rPr lang="pt-BR" dirty="0" err="1">
                <a:solidFill>
                  <a:schemeClr val="accent1"/>
                </a:solidFill>
                <a:latin typeface="+mn-lt"/>
              </a:rPr>
              <a:t>decisão</a:t>
            </a:r>
            <a:r>
              <a:rPr lang="pt-BR" dirty="0">
                <a:solidFill>
                  <a:schemeClr val="accent1"/>
                </a:solidFill>
                <a:latin typeface="+mn-lt"/>
              </a:rPr>
              <a:t> </a:t>
            </a:r>
            <a:r>
              <a:rPr lang="pt-BR" dirty="0" err="1">
                <a:solidFill>
                  <a:schemeClr val="accent1"/>
                </a:solidFill>
                <a:latin typeface="+mn-lt"/>
              </a:rPr>
              <a:t>condenatória</a:t>
            </a:r>
            <a:r>
              <a:rPr lang="pt-BR" dirty="0">
                <a:solidFill>
                  <a:schemeClr val="accent1"/>
                </a:solidFill>
                <a:latin typeface="+mn-lt"/>
              </a:rPr>
              <a:t> ocorrerá na forma de </a:t>
            </a:r>
            <a:r>
              <a:rPr lang="pt-BR" b="1" dirty="0">
                <a:solidFill>
                  <a:schemeClr val="accent1"/>
                </a:solidFill>
                <a:latin typeface="+mn-lt"/>
              </a:rPr>
              <a:t>extrato de </a:t>
            </a:r>
            <a:r>
              <a:rPr lang="pt-BR" b="1" dirty="0" err="1">
                <a:solidFill>
                  <a:schemeClr val="accent1"/>
                </a:solidFill>
                <a:latin typeface="+mn-lt"/>
              </a:rPr>
              <a:t>sentença</a:t>
            </a:r>
            <a:r>
              <a:rPr lang="pt-BR" b="1" dirty="0">
                <a:solidFill>
                  <a:schemeClr val="accent1"/>
                </a:solidFill>
                <a:latin typeface="+mn-lt"/>
              </a:rPr>
              <a:t>, a expensas da pessoa jurídica, em meios de </a:t>
            </a:r>
            <a:r>
              <a:rPr lang="pt-BR" b="1" dirty="0" err="1">
                <a:solidFill>
                  <a:schemeClr val="accent1"/>
                </a:solidFill>
                <a:latin typeface="+mn-lt"/>
              </a:rPr>
              <a:t>comunicação</a:t>
            </a:r>
            <a:r>
              <a:rPr lang="pt-BR" b="1" dirty="0">
                <a:solidFill>
                  <a:schemeClr val="accent1"/>
                </a:solidFill>
                <a:latin typeface="+mn-lt"/>
              </a:rPr>
              <a:t> de grande </a:t>
            </a:r>
            <a:r>
              <a:rPr lang="pt-BR" b="1" dirty="0" err="1">
                <a:solidFill>
                  <a:schemeClr val="accent1"/>
                </a:solidFill>
                <a:latin typeface="+mn-lt"/>
              </a:rPr>
              <a:t>circulação</a:t>
            </a:r>
            <a:r>
              <a:rPr lang="pt-BR" b="1" dirty="0">
                <a:solidFill>
                  <a:schemeClr val="accent1"/>
                </a:solidFill>
                <a:latin typeface="+mn-lt"/>
              </a:rPr>
              <a:t> na </a:t>
            </a:r>
            <a:r>
              <a:rPr lang="pt-BR" b="1" dirty="0" err="1">
                <a:solidFill>
                  <a:schemeClr val="accent1"/>
                </a:solidFill>
                <a:latin typeface="+mn-lt"/>
              </a:rPr>
              <a:t>área</a:t>
            </a:r>
            <a:r>
              <a:rPr lang="pt-BR" b="1" dirty="0">
                <a:solidFill>
                  <a:schemeClr val="accent1"/>
                </a:solidFill>
                <a:latin typeface="+mn-lt"/>
              </a:rPr>
              <a:t> da </a:t>
            </a:r>
            <a:r>
              <a:rPr lang="pt-BR" b="1" dirty="0" err="1">
                <a:solidFill>
                  <a:schemeClr val="accent1"/>
                </a:solidFill>
                <a:latin typeface="+mn-lt"/>
              </a:rPr>
              <a:t>prática</a:t>
            </a:r>
            <a:r>
              <a:rPr lang="pt-BR" b="1" dirty="0">
                <a:solidFill>
                  <a:schemeClr val="accent1"/>
                </a:solidFill>
                <a:latin typeface="+mn-lt"/>
              </a:rPr>
              <a:t> da </a:t>
            </a:r>
            <a:r>
              <a:rPr lang="pt-BR" b="1" dirty="0" err="1">
                <a:solidFill>
                  <a:schemeClr val="accent1"/>
                </a:solidFill>
                <a:latin typeface="+mn-lt"/>
              </a:rPr>
              <a:t>infração</a:t>
            </a:r>
            <a:r>
              <a:rPr lang="pt-BR" b="1" dirty="0">
                <a:solidFill>
                  <a:schemeClr val="accent1"/>
                </a:solidFill>
                <a:latin typeface="+mn-lt"/>
              </a:rPr>
              <a:t> e de </a:t>
            </a:r>
            <a:r>
              <a:rPr lang="pt-BR" b="1" dirty="0" err="1">
                <a:solidFill>
                  <a:schemeClr val="accent1"/>
                </a:solidFill>
                <a:latin typeface="+mn-lt"/>
              </a:rPr>
              <a:t>atuação</a:t>
            </a:r>
            <a:r>
              <a:rPr lang="pt-BR" b="1" dirty="0">
                <a:solidFill>
                  <a:schemeClr val="accent1"/>
                </a:solidFill>
                <a:latin typeface="+mn-lt"/>
              </a:rPr>
              <a:t> da pessoa jurídica</a:t>
            </a:r>
            <a:r>
              <a:rPr lang="pt-BR" dirty="0">
                <a:solidFill>
                  <a:schemeClr val="accent1"/>
                </a:solidFill>
                <a:latin typeface="+mn-lt"/>
              </a:rPr>
              <a:t> ou, na sua falta, </a:t>
            </a:r>
            <a:r>
              <a:rPr lang="pt-BR" b="1" dirty="0">
                <a:solidFill>
                  <a:schemeClr val="accent1"/>
                </a:solidFill>
                <a:latin typeface="+mn-lt"/>
              </a:rPr>
              <a:t>em </a:t>
            </a:r>
            <a:r>
              <a:rPr lang="pt-BR" b="1" dirty="0" err="1">
                <a:solidFill>
                  <a:schemeClr val="accent1"/>
                </a:solidFill>
                <a:latin typeface="+mn-lt"/>
              </a:rPr>
              <a:t>publicação</a:t>
            </a:r>
            <a:r>
              <a:rPr lang="pt-BR" b="1" dirty="0">
                <a:solidFill>
                  <a:schemeClr val="accent1"/>
                </a:solidFill>
                <a:latin typeface="+mn-lt"/>
              </a:rPr>
              <a:t> de </a:t>
            </a:r>
            <a:r>
              <a:rPr lang="pt-BR" b="1" dirty="0" err="1">
                <a:solidFill>
                  <a:schemeClr val="accent1"/>
                </a:solidFill>
                <a:latin typeface="+mn-lt"/>
              </a:rPr>
              <a:t>circulação</a:t>
            </a:r>
            <a:r>
              <a:rPr lang="pt-BR" b="1" dirty="0">
                <a:solidFill>
                  <a:schemeClr val="accent1"/>
                </a:solidFill>
                <a:latin typeface="+mn-lt"/>
              </a:rPr>
              <a:t> nacional, bem como por meio de </a:t>
            </a:r>
            <a:r>
              <a:rPr lang="pt-BR" b="1" dirty="0" err="1">
                <a:solidFill>
                  <a:schemeClr val="accent1"/>
                </a:solidFill>
                <a:latin typeface="+mn-lt"/>
              </a:rPr>
              <a:t>afixação</a:t>
            </a:r>
            <a:r>
              <a:rPr lang="pt-BR" b="1" dirty="0">
                <a:solidFill>
                  <a:schemeClr val="accent1"/>
                </a:solidFill>
                <a:latin typeface="+mn-lt"/>
              </a:rPr>
              <a:t> de edital, pelo prazo </a:t>
            </a:r>
            <a:r>
              <a:rPr lang="pt-BR" b="1" dirty="0" err="1">
                <a:solidFill>
                  <a:schemeClr val="accent1"/>
                </a:solidFill>
                <a:latin typeface="+mn-lt"/>
              </a:rPr>
              <a:t>mínimo</a:t>
            </a:r>
            <a:r>
              <a:rPr lang="pt-BR" b="1" dirty="0">
                <a:solidFill>
                  <a:schemeClr val="accent1"/>
                </a:solidFill>
                <a:latin typeface="+mn-lt"/>
              </a:rPr>
              <a:t> de 30 (trinta) dias</a:t>
            </a:r>
            <a:r>
              <a:rPr lang="pt-BR" dirty="0">
                <a:solidFill>
                  <a:schemeClr val="accent1"/>
                </a:solidFill>
                <a:latin typeface="+mn-lt"/>
              </a:rPr>
              <a:t>, no </a:t>
            </a:r>
            <a:r>
              <a:rPr lang="pt-BR" b="1" dirty="0" err="1">
                <a:solidFill>
                  <a:schemeClr val="accent1"/>
                </a:solidFill>
                <a:latin typeface="+mn-lt"/>
              </a:rPr>
              <a:t>próprio</a:t>
            </a:r>
            <a:r>
              <a:rPr lang="pt-BR" b="1" dirty="0">
                <a:solidFill>
                  <a:schemeClr val="accent1"/>
                </a:solidFill>
                <a:latin typeface="+mn-lt"/>
              </a:rPr>
              <a:t> estabelecimento ou no local de </a:t>
            </a:r>
            <a:r>
              <a:rPr lang="pt-BR" b="1" dirty="0" err="1">
                <a:solidFill>
                  <a:schemeClr val="accent1"/>
                </a:solidFill>
                <a:latin typeface="+mn-lt"/>
              </a:rPr>
              <a:t>exercício</a:t>
            </a:r>
            <a:r>
              <a:rPr lang="pt-BR" b="1" dirty="0">
                <a:solidFill>
                  <a:schemeClr val="accent1"/>
                </a:solidFill>
                <a:latin typeface="+mn-lt"/>
              </a:rPr>
              <a:t> da atividade, de modo </a:t>
            </a:r>
            <a:r>
              <a:rPr lang="pt-BR" b="1" dirty="0" err="1">
                <a:solidFill>
                  <a:schemeClr val="accent1"/>
                </a:solidFill>
                <a:latin typeface="+mn-lt"/>
              </a:rPr>
              <a:t>visível</a:t>
            </a:r>
            <a:r>
              <a:rPr lang="pt-BR" b="1" dirty="0">
                <a:solidFill>
                  <a:schemeClr val="accent1"/>
                </a:solidFill>
                <a:latin typeface="+mn-lt"/>
              </a:rPr>
              <a:t> ao público, e no </a:t>
            </a:r>
            <a:r>
              <a:rPr lang="pt-BR" b="1" dirty="0" err="1">
                <a:solidFill>
                  <a:schemeClr val="accent1"/>
                </a:solidFill>
                <a:latin typeface="+mn-lt"/>
              </a:rPr>
              <a:t>sítio</a:t>
            </a:r>
            <a:r>
              <a:rPr lang="pt-BR" b="1" dirty="0">
                <a:solidFill>
                  <a:schemeClr val="accent1"/>
                </a:solidFill>
                <a:latin typeface="+mn-lt"/>
              </a:rPr>
              <a:t> </a:t>
            </a:r>
            <a:r>
              <a:rPr lang="pt-BR" b="1" dirty="0" err="1">
                <a:solidFill>
                  <a:schemeClr val="accent1"/>
                </a:solidFill>
                <a:latin typeface="+mn-lt"/>
              </a:rPr>
              <a:t>eletrônico</a:t>
            </a:r>
            <a:r>
              <a:rPr lang="pt-BR" b="1" dirty="0">
                <a:solidFill>
                  <a:schemeClr val="accent1"/>
                </a:solidFill>
                <a:latin typeface="+mn-lt"/>
              </a:rPr>
              <a:t> na rede mundial de computadores</a:t>
            </a:r>
            <a:r>
              <a:rPr lang="pt-BR" dirty="0">
                <a:solidFill>
                  <a:schemeClr val="accent1"/>
                </a:solidFill>
                <a:latin typeface="+mn-lt"/>
              </a:rPr>
              <a:t>. </a:t>
            </a:r>
          </a:p>
          <a:p>
            <a:pPr marL="0" indent="0" algn="just" defTabSz="829544">
              <a:spcAft>
                <a:spcPts val="272"/>
              </a:spcAft>
              <a:defRPr/>
            </a:pPr>
            <a:endParaRPr lang="pt-BR" altLang="pt-BR" u="sng" dirty="0">
              <a:solidFill>
                <a:schemeClr val="accent1"/>
              </a:solidFill>
              <a:latin typeface="+mn-lt"/>
              <a:cs typeface="Arial"/>
              <a:sym typeface="Wingdings" pitchFamily="2" charset="2"/>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III – Art. 6º e 7º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6160990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1262506"/>
            <a:ext cx="11933299" cy="23083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endParaRPr lang="pt-BR" dirty="0">
              <a:solidFill>
                <a:schemeClr val="accent1"/>
              </a:solidFill>
              <a:latin typeface="+mn-lt"/>
            </a:endParaRPr>
          </a:p>
          <a:p>
            <a:pPr algn="just"/>
            <a:r>
              <a:rPr lang="pt-BR" dirty="0">
                <a:solidFill>
                  <a:schemeClr val="accent1"/>
                </a:solidFill>
                <a:latin typeface="+mn-lt"/>
              </a:rPr>
              <a:t>DA RESPONSABILIZAÇÃO JUDICIAL</a:t>
            </a:r>
          </a:p>
          <a:p>
            <a:pPr algn="just"/>
            <a:endParaRPr lang="pt-BR" dirty="0">
              <a:solidFill>
                <a:schemeClr val="accent1"/>
              </a:solidFill>
              <a:latin typeface="+mn-lt"/>
            </a:endParaRPr>
          </a:p>
          <a:p>
            <a:pPr algn="just"/>
            <a:r>
              <a:rPr lang="pt-BR" dirty="0">
                <a:solidFill>
                  <a:schemeClr val="accent1"/>
                </a:solidFill>
              </a:rPr>
              <a:t>Art. 18. Na esfera administrativa, a responsabilidade da pessoa jurídica </a:t>
            </a:r>
            <a:r>
              <a:rPr lang="pt-BR" dirty="0" err="1">
                <a:solidFill>
                  <a:schemeClr val="accent1"/>
                </a:solidFill>
              </a:rPr>
              <a:t>não</a:t>
            </a:r>
            <a:r>
              <a:rPr lang="pt-BR" dirty="0">
                <a:solidFill>
                  <a:schemeClr val="accent1"/>
                </a:solidFill>
              </a:rPr>
              <a:t> afasta a possibilidade de sua </a:t>
            </a:r>
            <a:r>
              <a:rPr lang="pt-BR" dirty="0" err="1">
                <a:solidFill>
                  <a:schemeClr val="accent1"/>
                </a:solidFill>
              </a:rPr>
              <a:t>responsabilização</a:t>
            </a:r>
            <a:r>
              <a:rPr lang="pt-BR" dirty="0">
                <a:solidFill>
                  <a:schemeClr val="accent1"/>
                </a:solidFill>
              </a:rPr>
              <a:t> na esfera judicial. </a:t>
            </a:r>
          </a:p>
          <a:p>
            <a:pPr algn="just"/>
            <a:endParaRPr lang="pt-BR" dirty="0">
              <a:solidFill>
                <a:schemeClr val="accent1"/>
              </a:solidFill>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VI – Art. 18 e 21</a:t>
            </a:r>
            <a:endParaRPr lang="pt-BR" altLang="pt-BR" sz="2268" dirty="0">
              <a:latin typeface="Calibri" panose="020F0502020204030204" pitchFamily="34" charset="0"/>
              <a:ea typeface="ＭＳ Ｐゴシック" panose="020B0600070205080204" pitchFamily="34" charset="-128"/>
            </a:endParaRPr>
          </a:p>
        </p:txBody>
      </p:sp>
      <p:sp>
        <p:nvSpPr>
          <p:cNvPr id="4" name="Seta para Baixo 3">
            <a:extLst>
              <a:ext uri="{FF2B5EF4-FFF2-40B4-BE49-F238E27FC236}">
                <a16:creationId xmlns:a16="http://schemas.microsoft.com/office/drawing/2014/main" id="{8C646832-A5AB-5D44-904D-0132CFF6AF45}"/>
              </a:ext>
            </a:extLst>
          </p:cNvPr>
          <p:cNvSpPr/>
          <p:nvPr/>
        </p:nvSpPr>
        <p:spPr>
          <a:xfrm>
            <a:off x="5455580" y="3472671"/>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CaixaDeTexto 4">
            <a:extLst>
              <a:ext uri="{FF2B5EF4-FFF2-40B4-BE49-F238E27FC236}">
                <a16:creationId xmlns:a16="http://schemas.microsoft.com/office/drawing/2014/main" id="{48AEE3DC-027A-5C46-AF35-C92715CF13F3}"/>
              </a:ext>
            </a:extLst>
          </p:cNvPr>
          <p:cNvSpPr txBox="1"/>
          <p:nvPr/>
        </p:nvSpPr>
        <p:spPr>
          <a:xfrm>
            <a:off x="3320396" y="4900775"/>
            <a:ext cx="5024131" cy="461665"/>
          </a:xfrm>
          <a:prstGeom prst="rect">
            <a:avLst/>
          </a:prstGeom>
          <a:solidFill>
            <a:schemeClr val="accent1">
              <a:lumMod val="40000"/>
              <a:lumOff val="60000"/>
            </a:schemeClr>
          </a:solidFill>
        </p:spPr>
        <p:txBody>
          <a:bodyPr wrap="none" rtlCol="0">
            <a:spAutoFit/>
          </a:bodyPr>
          <a:lstStyle/>
          <a:p>
            <a:pPr algn="ctr"/>
            <a:r>
              <a:rPr lang="es-ES_tradnl" sz="2400" dirty="0"/>
              <a:t>NECESSIDADE DE ATUAÇÃO CONJUNTA</a:t>
            </a:r>
          </a:p>
        </p:txBody>
      </p:sp>
    </p:spTree>
    <p:extLst>
      <p:ext uri="{BB962C8B-B14F-4D97-AF65-F5344CB8AC3E}">
        <p14:creationId xmlns:p14="http://schemas.microsoft.com/office/powerpoint/2010/main" val="18050755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631137"/>
            <a:ext cx="11933299" cy="637097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Art. 19. Em </a:t>
            </a:r>
            <a:r>
              <a:rPr lang="pt-BR" dirty="0" err="1">
                <a:solidFill>
                  <a:schemeClr val="accent1"/>
                </a:solidFill>
              </a:rPr>
              <a:t>razão</a:t>
            </a:r>
            <a:r>
              <a:rPr lang="pt-BR" dirty="0">
                <a:solidFill>
                  <a:schemeClr val="accent1"/>
                </a:solidFill>
              </a:rPr>
              <a:t> da </a:t>
            </a:r>
            <a:r>
              <a:rPr lang="pt-BR" dirty="0" err="1">
                <a:solidFill>
                  <a:schemeClr val="accent1"/>
                </a:solidFill>
              </a:rPr>
              <a:t>prática</a:t>
            </a:r>
            <a:r>
              <a:rPr lang="pt-BR" dirty="0">
                <a:solidFill>
                  <a:schemeClr val="accent1"/>
                </a:solidFill>
              </a:rPr>
              <a:t> de atos previstos no art. 5º desta Lei, a </a:t>
            </a:r>
            <a:r>
              <a:rPr lang="pt-BR" dirty="0" err="1">
                <a:solidFill>
                  <a:schemeClr val="accent1"/>
                </a:solidFill>
              </a:rPr>
              <a:t>União</a:t>
            </a:r>
            <a:r>
              <a:rPr lang="pt-BR" dirty="0">
                <a:solidFill>
                  <a:schemeClr val="accent1"/>
                </a:solidFill>
              </a:rPr>
              <a:t>, os Estados, o Distrito Federal e os </a:t>
            </a:r>
            <a:r>
              <a:rPr lang="pt-BR" dirty="0" err="1">
                <a:solidFill>
                  <a:schemeClr val="accent1"/>
                </a:solidFill>
              </a:rPr>
              <a:t>Municípios</a:t>
            </a:r>
            <a:r>
              <a:rPr lang="pt-BR" dirty="0">
                <a:solidFill>
                  <a:schemeClr val="accent1"/>
                </a:solidFill>
              </a:rPr>
              <a:t>, por meio das respectivas Advocacias Públicas ou </a:t>
            </a:r>
            <a:r>
              <a:rPr lang="pt-BR" dirty="0" err="1">
                <a:solidFill>
                  <a:schemeClr val="accent1"/>
                </a:solidFill>
              </a:rPr>
              <a:t>órgãos</a:t>
            </a:r>
            <a:r>
              <a:rPr lang="pt-BR" dirty="0">
                <a:solidFill>
                  <a:schemeClr val="accent1"/>
                </a:solidFill>
              </a:rPr>
              <a:t> de </a:t>
            </a:r>
            <a:r>
              <a:rPr lang="pt-BR" dirty="0" err="1">
                <a:solidFill>
                  <a:schemeClr val="accent1"/>
                </a:solidFill>
              </a:rPr>
              <a:t>representação</a:t>
            </a:r>
            <a:r>
              <a:rPr lang="pt-BR" dirty="0">
                <a:solidFill>
                  <a:schemeClr val="accent1"/>
                </a:solidFill>
              </a:rPr>
              <a:t> judicial, ou equivalentes, e o </a:t>
            </a:r>
            <a:r>
              <a:rPr lang="pt-BR" dirty="0" err="1">
                <a:solidFill>
                  <a:schemeClr val="accent1"/>
                </a:solidFill>
              </a:rPr>
              <a:t>Ministério</a:t>
            </a:r>
            <a:r>
              <a:rPr lang="pt-BR" dirty="0">
                <a:solidFill>
                  <a:schemeClr val="accent1"/>
                </a:solidFill>
              </a:rPr>
              <a:t> Público, </a:t>
            </a:r>
            <a:r>
              <a:rPr lang="pt-BR" dirty="0" err="1">
                <a:solidFill>
                  <a:schemeClr val="accent1"/>
                </a:solidFill>
              </a:rPr>
              <a:t>poderão</a:t>
            </a:r>
            <a:r>
              <a:rPr lang="pt-BR" dirty="0">
                <a:solidFill>
                  <a:schemeClr val="accent1"/>
                </a:solidFill>
              </a:rPr>
              <a:t> ajuizar </a:t>
            </a:r>
            <a:r>
              <a:rPr lang="pt-BR" dirty="0" err="1">
                <a:solidFill>
                  <a:schemeClr val="accent1"/>
                </a:solidFill>
              </a:rPr>
              <a:t>ação</a:t>
            </a:r>
            <a:r>
              <a:rPr lang="pt-BR" dirty="0">
                <a:solidFill>
                  <a:schemeClr val="accent1"/>
                </a:solidFill>
              </a:rPr>
              <a:t> com vistas à </a:t>
            </a:r>
            <a:r>
              <a:rPr lang="pt-BR" dirty="0" err="1">
                <a:solidFill>
                  <a:schemeClr val="accent1"/>
                </a:solidFill>
              </a:rPr>
              <a:t>aplicação</a:t>
            </a:r>
            <a:r>
              <a:rPr lang="pt-BR" dirty="0">
                <a:solidFill>
                  <a:schemeClr val="accent1"/>
                </a:solidFill>
              </a:rPr>
              <a:t> das seguintes </a:t>
            </a:r>
            <a:r>
              <a:rPr lang="pt-BR" dirty="0" err="1">
                <a:solidFill>
                  <a:schemeClr val="accent1"/>
                </a:solidFill>
              </a:rPr>
              <a:t>sanções</a:t>
            </a:r>
            <a:r>
              <a:rPr lang="pt-BR" dirty="0">
                <a:solidFill>
                  <a:schemeClr val="accent1"/>
                </a:solidFill>
              </a:rPr>
              <a:t>: </a:t>
            </a:r>
          </a:p>
          <a:p>
            <a:pPr algn="just"/>
            <a:endParaRPr lang="pt-BR" dirty="0">
              <a:solidFill>
                <a:schemeClr val="accent1"/>
              </a:solidFill>
            </a:endParaRPr>
          </a:p>
          <a:p>
            <a:pPr algn="just"/>
            <a:r>
              <a:rPr lang="pt-BR" dirty="0" err="1">
                <a:solidFill>
                  <a:schemeClr val="accent1"/>
                </a:solidFill>
              </a:rPr>
              <a:t>I</a:t>
            </a:r>
            <a:r>
              <a:rPr lang="pt-BR" dirty="0">
                <a:solidFill>
                  <a:schemeClr val="accent1"/>
                </a:solidFill>
              </a:rPr>
              <a:t> ­ </a:t>
            </a:r>
            <a:r>
              <a:rPr lang="pt-BR" b="1" dirty="0">
                <a:solidFill>
                  <a:schemeClr val="accent1"/>
                </a:solidFill>
              </a:rPr>
              <a:t>perdimento dos bens, direitos ou valores</a:t>
            </a:r>
            <a:r>
              <a:rPr lang="pt-BR" dirty="0">
                <a:solidFill>
                  <a:schemeClr val="accent1"/>
                </a:solidFill>
              </a:rPr>
              <a:t> que representem vantagem ou proveito direta ou indiretamente obtidos da </a:t>
            </a:r>
            <a:r>
              <a:rPr lang="pt-BR" dirty="0" err="1">
                <a:solidFill>
                  <a:schemeClr val="accent1"/>
                </a:solidFill>
              </a:rPr>
              <a:t>infração</a:t>
            </a:r>
            <a:r>
              <a:rPr lang="pt-BR" dirty="0">
                <a:solidFill>
                  <a:schemeClr val="accent1"/>
                </a:solidFill>
              </a:rPr>
              <a:t>, ressalvado o direito do lesado ou de terceiro de boa­ </a:t>
            </a:r>
            <a:r>
              <a:rPr lang="pt-BR" dirty="0" err="1">
                <a:solidFill>
                  <a:schemeClr val="accent1"/>
                </a:solidFill>
              </a:rPr>
              <a:t>fe</a:t>
            </a:r>
            <a:r>
              <a:rPr lang="pt-BR" dirty="0">
                <a:solidFill>
                  <a:schemeClr val="accent1"/>
                </a:solidFill>
              </a:rPr>
              <a:t>́; </a:t>
            </a:r>
          </a:p>
          <a:p>
            <a:pPr algn="just"/>
            <a:endParaRPr lang="pt-BR" dirty="0">
              <a:solidFill>
                <a:schemeClr val="accent1"/>
              </a:solidFill>
            </a:endParaRPr>
          </a:p>
          <a:p>
            <a:pPr algn="just"/>
            <a:r>
              <a:rPr lang="pt-BR" dirty="0">
                <a:solidFill>
                  <a:schemeClr val="accent1"/>
                </a:solidFill>
              </a:rPr>
              <a:t>II ­ </a:t>
            </a:r>
            <a:r>
              <a:rPr lang="pt-BR" b="1" dirty="0" err="1">
                <a:solidFill>
                  <a:schemeClr val="accent1"/>
                </a:solidFill>
              </a:rPr>
              <a:t>suspensão</a:t>
            </a:r>
            <a:r>
              <a:rPr lang="pt-BR" b="1" dirty="0">
                <a:solidFill>
                  <a:schemeClr val="accent1"/>
                </a:solidFill>
              </a:rPr>
              <a:t> ou </a:t>
            </a:r>
            <a:r>
              <a:rPr lang="pt-BR" b="1" dirty="0" err="1">
                <a:solidFill>
                  <a:schemeClr val="accent1"/>
                </a:solidFill>
              </a:rPr>
              <a:t>interdição</a:t>
            </a:r>
            <a:r>
              <a:rPr lang="pt-BR" b="1" dirty="0">
                <a:solidFill>
                  <a:schemeClr val="accent1"/>
                </a:solidFill>
              </a:rPr>
              <a:t> parcial </a:t>
            </a:r>
            <a:r>
              <a:rPr lang="pt-BR" dirty="0">
                <a:solidFill>
                  <a:schemeClr val="accent1"/>
                </a:solidFill>
              </a:rPr>
              <a:t>de suas atividades; </a:t>
            </a:r>
          </a:p>
          <a:p>
            <a:pPr algn="just"/>
            <a:endParaRPr lang="pt-BR" dirty="0">
              <a:solidFill>
                <a:schemeClr val="accent1"/>
              </a:solidFill>
            </a:endParaRPr>
          </a:p>
          <a:p>
            <a:pPr algn="just"/>
            <a:r>
              <a:rPr lang="pt-BR" dirty="0">
                <a:solidFill>
                  <a:schemeClr val="accent1"/>
                </a:solidFill>
              </a:rPr>
              <a:t>III ­ </a:t>
            </a:r>
            <a:r>
              <a:rPr lang="pt-BR" b="1" dirty="0" err="1">
                <a:solidFill>
                  <a:srgbClr val="FF0000"/>
                </a:solidFill>
              </a:rPr>
              <a:t>dissolução</a:t>
            </a:r>
            <a:r>
              <a:rPr lang="pt-BR" b="1" dirty="0">
                <a:solidFill>
                  <a:srgbClr val="FF0000"/>
                </a:solidFill>
              </a:rPr>
              <a:t> </a:t>
            </a:r>
            <a:r>
              <a:rPr lang="pt-BR" b="1" dirty="0" err="1">
                <a:solidFill>
                  <a:srgbClr val="FF0000"/>
                </a:solidFill>
              </a:rPr>
              <a:t>compulsória</a:t>
            </a:r>
            <a:r>
              <a:rPr lang="pt-BR" dirty="0">
                <a:solidFill>
                  <a:srgbClr val="FF0000"/>
                </a:solidFill>
              </a:rPr>
              <a:t> </a:t>
            </a:r>
            <a:r>
              <a:rPr lang="pt-BR" dirty="0">
                <a:solidFill>
                  <a:schemeClr val="accent1"/>
                </a:solidFill>
              </a:rPr>
              <a:t>da pessoa jurídica; </a:t>
            </a:r>
          </a:p>
          <a:p>
            <a:pPr algn="just"/>
            <a:endParaRPr lang="pt-BR" dirty="0">
              <a:solidFill>
                <a:schemeClr val="accent1"/>
              </a:solidFill>
            </a:endParaRPr>
          </a:p>
          <a:p>
            <a:pPr algn="just"/>
            <a:r>
              <a:rPr lang="pt-BR" dirty="0">
                <a:solidFill>
                  <a:schemeClr val="accent1"/>
                </a:solidFill>
              </a:rPr>
              <a:t>IV ­ </a:t>
            </a:r>
            <a:r>
              <a:rPr lang="pt-BR" b="1" dirty="0" err="1">
                <a:solidFill>
                  <a:schemeClr val="accent1"/>
                </a:solidFill>
              </a:rPr>
              <a:t>proibição</a:t>
            </a:r>
            <a:r>
              <a:rPr lang="pt-BR" b="1" dirty="0">
                <a:solidFill>
                  <a:schemeClr val="accent1"/>
                </a:solidFill>
              </a:rPr>
              <a:t> de receber incentivos, </a:t>
            </a:r>
            <a:r>
              <a:rPr lang="pt-BR" b="1" dirty="0" err="1">
                <a:solidFill>
                  <a:schemeClr val="accent1"/>
                </a:solidFill>
              </a:rPr>
              <a:t>subsídios</a:t>
            </a:r>
            <a:r>
              <a:rPr lang="pt-BR" b="1" dirty="0">
                <a:solidFill>
                  <a:schemeClr val="accent1"/>
                </a:solidFill>
              </a:rPr>
              <a:t>, </a:t>
            </a:r>
            <a:r>
              <a:rPr lang="pt-BR" b="1" dirty="0" err="1">
                <a:solidFill>
                  <a:schemeClr val="accent1"/>
                </a:solidFill>
              </a:rPr>
              <a:t>subvenções</a:t>
            </a:r>
            <a:r>
              <a:rPr lang="pt-BR" b="1" dirty="0">
                <a:solidFill>
                  <a:schemeClr val="accent1"/>
                </a:solidFill>
              </a:rPr>
              <a:t>, doações ou </a:t>
            </a:r>
            <a:r>
              <a:rPr lang="pt-BR" b="1" dirty="0" err="1">
                <a:solidFill>
                  <a:schemeClr val="accent1"/>
                </a:solidFill>
              </a:rPr>
              <a:t>empréstimos</a:t>
            </a:r>
            <a:r>
              <a:rPr lang="pt-BR" dirty="0">
                <a:solidFill>
                  <a:schemeClr val="accent1"/>
                </a:solidFill>
              </a:rPr>
              <a:t> de </a:t>
            </a:r>
            <a:r>
              <a:rPr lang="pt-BR" dirty="0" err="1">
                <a:solidFill>
                  <a:schemeClr val="accent1"/>
                </a:solidFill>
              </a:rPr>
              <a:t>órgãos</a:t>
            </a:r>
            <a:r>
              <a:rPr lang="pt-BR" dirty="0">
                <a:solidFill>
                  <a:schemeClr val="accent1"/>
                </a:solidFill>
              </a:rPr>
              <a:t> ou entidades públicas e de </a:t>
            </a:r>
            <a:r>
              <a:rPr lang="pt-BR" dirty="0" err="1">
                <a:solidFill>
                  <a:schemeClr val="accent1"/>
                </a:solidFill>
              </a:rPr>
              <a:t>instituições</a:t>
            </a:r>
            <a:r>
              <a:rPr lang="pt-BR" dirty="0">
                <a:solidFill>
                  <a:schemeClr val="accent1"/>
                </a:solidFill>
              </a:rPr>
              <a:t> financeiras públicas ou controladas pelo poder público, </a:t>
            </a:r>
            <a:r>
              <a:rPr lang="pt-BR" b="1" u="sng" dirty="0">
                <a:solidFill>
                  <a:schemeClr val="accent1"/>
                </a:solidFill>
              </a:rPr>
              <a:t>pelo prazo </a:t>
            </a:r>
            <a:r>
              <a:rPr lang="pt-BR" b="1" u="sng" dirty="0" err="1">
                <a:solidFill>
                  <a:schemeClr val="accent1"/>
                </a:solidFill>
              </a:rPr>
              <a:t>mínimo</a:t>
            </a:r>
            <a:r>
              <a:rPr lang="pt-BR" b="1" u="sng" dirty="0">
                <a:solidFill>
                  <a:schemeClr val="accent1"/>
                </a:solidFill>
              </a:rPr>
              <a:t> de 1 (um) e </a:t>
            </a:r>
            <a:r>
              <a:rPr lang="pt-BR" b="1" u="sng" dirty="0" err="1">
                <a:solidFill>
                  <a:schemeClr val="accent1"/>
                </a:solidFill>
              </a:rPr>
              <a:t>máximo</a:t>
            </a:r>
            <a:r>
              <a:rPr lang="pt-BR" b="1" u="sng" dirty="0">
                <a:solidFill>
                  <a:schemeClr val="accent1"/>
                </a:solidFill>
              </a:rPr>
              <a:t> de 5 (cinco) anos</a:t>
            </a:r>
            <a:r>
              <a:rPr lang="pt-BR" dirty="0">
                <a:solidFill>
                  <a:schemeClr val="accent1"/>
                </a:solidFill>
              </a:rPr>
              <a:t>. </a:t>
            </a: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VI – Art. 18 e 21</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33186068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631137"/>
            <a:ext cx="11933299" cy="52629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t>Cont. Art. 19. </a:t>
            </a:r>
          </a:p>
          <a:p>
            <a:pPr algn="just"/>
            <a:endParaRPr lang="pt-BR" dirty="0"/>
          </a:p>
          <a:p>
            <a:pPr algn="just"/>
            <a:r>
              <a:rPr lang="pt-BR" dirty="0"/>
              <a:t>§ 1o A </a:t>
            </a:r>
            <a:r>
              <a:rPr lang="pt-BR" b="1" dirty="0" err="1">
                <a:solidFill>
                  <a:srgbClr val="FF0000"/>
                </a:solidFill>
              </a:rPr>
              <a:t>dissolução</a:t>
            </a:r>
            <a:r>
              <a:rPr lang="pt-BR" b="1" dirty="0">
                <a:solidFill>
                  <a:srgbClr val="FF0000"/>
                </a:solidFill>
              </a:rPr>
              <a:t> </a:t>
            </a:r>
            <a:r>
              <a:rPr lang="pt-BR" b="1" dirty="0" err="1">
                <a:solidFill>
                  <a:srgbClr val="FF0000"/>
                </a:solidFill>
              </a:rPr>
              <a:t>compulsória</a:t>
            </a:r>
            <a:r>
              <a:rPr lang="pt-BR" dirty="0"/>
              <a:t> da pessoa jurídica </a:t>
            </a:r>
            <a:r>
              <a:rPr lang="pt-BR" dirty="0" err="1"/>
              <a:t>sera</a:t>
            </a:r>
            <a:r>
              <a:rPr lang="pt-BR" dirty="0"/>
              <a:t>́ determinada quando comprovado:</a:t>
            </a:r>
          </a:p>
          <a:p>
            <a:pPr algn="just"/>
            <a:endParaRPr lang="pt-BR" dirty="0"/>
          </a:p>
          <a:p>
            <a:pPr algn="just"/>
            <a:endParaRPr lang="pt-BR" dirty="0"/>
          </a:p>
          <a:p>
            <a:pPr algn="just"/>
            <a:r>
              <a:rPr lang="pt-BR" dirty="0" err="1">
                <a:solidFill>
                  <a:srgbClr val="FF0000"/>
                </a:solidFill>
              </a:rPr>
              <a:t>I</a:t>
            </a:r>
            <a:r>
              <a:rPr lang="pt-BR" dirty="0">
                <a:solidFill>
                  <a:srgbClr val="FF0000"/>
                </a:solidFill>
              </a:rPr>
              <a:t> ­ </a:t>
            </a:r>
            <a:r>
              <a:rPr lang="pt-BR" b="1" dirty="0">
                <a:solidFill>
                  <a:srgbClr val="FF0000"/>
                </a:solidFill>
              </a:rPr>
              <a:t>ter sido a personalidade jurídica utilizada de forma habitual para facilitar ou promover a </a:t>
            </a:r>
            <a:r>
              <a:rPr lang="pt-BR" b="1" dirty="0" err="1">
                <a:solidFill>
                  <a:srgbClr val="FF0000"/>
                </a:solidFill>
              </a:rPr>
              <a:t>prática</a:t>
            </a:r>
            <a:r>
              <a:rPr lang="pt-BR" b="1" dirty="0">
                <a:solidFill>
                  <a:srgbClr val="FF0000"/>
                </a:solidFill>
              </a:rPr>
              <a:t> de atos </a:t>
            </a:r>
            <a:r>
              <a:rPr lang="pt-BR" b="1" dirty="0" err="1">
                <a:solidFill>
                  <a:srgbClr val="FF0000"/>
                </a:solidFill>
              </a:rPr>
              <a:t>ilícitos</a:t>
            </a:r>
            <a:r>
              <a:rPr lang="pt-BR" dirty="0">
                <a:solidFill>
                  <a:srgbClr val="FF0000"/>
                </a:solidFill>
              </a:rPr>
              <a:t>; ou </a:t>
            </a:r>
          </a:p>
          <a:p>
            <a:pPr algn="just"/>
            <a:endParaRPr lang="pt-BR" dirty="0">
              <a:solidFill>
                <a:srgbClr val="FF0000"/>
              </a:solidFill>
            </a:endParaRPr>
          </a:p>
          <a:p>
            <a:pPr algn="just"/>
            <a:endParaRPr lang="pt-BR" dirty="0">
              <a:solidFill>
                <a:srgbClr val="FF0000"/>
              </a:solidFill>
            </a:endParaRPr>
          </a:p>
          <a:p>
            <a:pPr algn="just"/>
            <a:r>
              <a:rPr lang="pt-BR" dirty="0">
                <a:solidFill>
                  <a:srgbClr val="FF0000"/>
                </a:solidFill>
              </a:rPr>
              <a:t>II ­ </a:t>
            </a:r>
            <a:r>
              <a:rPr lang="pt-BR" b="1" dirty="0">
                <a:solidFill>
                  <a:srgbClr val="FF0000"/>
                </a:solidFill>
              </a:rPr>
              <a:t>ter sido </a:t>
            </a:r>
            <a:r>
              <a:rPr lang="pt-BR" b="1" dirty="0" err="1">
                <a:solidFill>
                  <a:srgbClr val="FF0000"/>
                </a:solidFill>
              </a:rPr>
              <a:t>constituída</a:t>
            </a:r>
            <a:r>
              <a:rPr lang="pt-BR" b="1" dirty="0">
                <a:solidFill>
                  <a:srgbClr val="FF0000"/>
                </a:solidFill>
              </a:rPr>
              <a:t> para ocultar ou dissimular interesses </a:t>
            </a:r>
            <a:r>
              <a:rPr lang="pt-BR" b="1" dirty="0" err="1">
                <a:solidFill>
                  <a:srgbClr val="FF0000"/>
                </a:solidFill>
              </a:rPr>
              <a:t>ilícitos</a:t>
            </a:r>
            <a:r>
              <a:rPr lang="pt-BR" b="1" dirty="0">
                <a:solidFill>
                  <a:srgbClr val="FF0000"/>
                </a:solidFill>
              </a:rPr>
              <a:t> ou a identidade dos </a:t>
            </a:r>
            <a:r>
              <a:rPr lang="pt-BR" b="1" dirty="0" err="1">
                <a:solidFill>
                  <a:srgbClr val="FF0000"/>
                </a:solidFill>
              </a:rPr>
              <a:t>beneficiários</a:t>
            </a:r>
            <a:r>
              <a:rPr lang="pt-BR" b="1" dirty="0">
                <a:solidFill>
                  <a:srgbClr val="FF0000"/>
                </a:solidFill>
              </a:rPr>
              <a:t> dos atos praticados</a:t>
            </a:r>
            <a:r>
              <a:rPr lang="pt-BR" dirty="0">
                <a:solidFill>
                  <a:srgbClr val="FF0000"/>
                </a:solidFill>
              </a:rPr>
              <a:t>. </a:t>
            </a:r>
          </a:p>
          <a:p>
            <a:pPr algn="just"/>
            <a:endParaRPr lang="pt-BR" dirty="0">
              <a:solidFill>
                <a:srgbClr val="FF0000"/>
              </a:solidFill>
              <a:latin typeface="+mn-lt"/>
            </a:endParaRPr>
          </a:p>
          <a:p>
            <a:pPr marL="0" indent="0" algn="just" defTabSz="829544">
              <a:spcAft>
                <a:spcPts val="272"/>
              </a:spcAft>
              <a:defRPr/>
            </a:pPr>
            <a:endParaRPr lang="pt-BR" altLang="pt-BR" u="sng" dirty="0">
              <a:solidFill>
                <a:srgbClr val="004080"/>
              </a:solidFill>
              <a:latin typeface="+mn-lt"/>
              <a:cs typeface="Arial"/>
              <a:sym typeface="Wingdings" pitchFamily="2" charset="2"/>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VI – Art. 18 e 21</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24369229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711819"/>
            <a:ext cx="11933299" cy="60016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 3º As </a:t>
            </a:r>
            <a:r>
              <a:rPr lang="pt-BR" dirty="0" err="1">
                <a:solidFill>
                  <a:schemeClr val="accent1"/>
                </a:solidFill>
              </a:rPr>
              <a:t>sanções</a:t>
            </a:r>
            <a:r>
              <a:rPr lang="pt-BR" dirty="0">
                <a:solidFill>
                  <a:schemeClr val="accent1"/>
                </a:solidFill>
              </a:rPr>
              <a:t> </a:t>
            </a:r>
            <a:r>
              <a:rPr lang="pt-BR" dirty="0" err="1">
                <a:solidFill>
                  <a:schemeClr val="accent1"/>
                </a:solidFill>
              </a:rPr>
              <a:t>poderão</a:t>
            </a:r>
            <a:r>
              <a:rPr lang="pt-BR" dirty="0">
                <a:solidFill>
                  <a:schemeClr val="accent1"/>
                </a:solidFill>
              </a:rPr>
              <a:t> ser aplicadas de forma isolada ou cumulativa.</a:t>
            </a:r>
          </a:p>
          <a:p>
            <a:pPr algn="just"/>
            <a:endParaRPr lang="pt-BR" dirty="0">
              <a:solidFill>
                <a:schemeClr val="accent1"/>
              </a:solidFill>
            </a:endParaRPr>
          </a:p>
          <a:p>
            <a:pPr algn="just"/>
            <a:r>
              <a:rPr lang="pt-BR" dirty="0">
                <a:solidFill>
                  <a:schemeClr val="accent1"/>
                </a:solidFill>
              </a:rPr>
              <a:t>§ 4º O Ministério Público ou a Advocacia Pública, ou órgão de representação judicial, ou equivalente, do ente público </a:t>
            </a:r>
            <a:r>
              <a:rPr lang="pt-BR" b="1" u="sng" dirty="0">
                <a:solidFill>
                  <a:schemeClr val="accent1"/>
                </a:solidFill>
              </a:rPr>
              <a:t>poderá requerer a indisponibilidade dos bens, direitos ou valores necessários para garantir o  pagamento da multa ou da </a:t>
            </a:r>
            <a:r>
              <a:rPr lang="pt-BR" b="1" u="sng" dirty="0" err="1">
                <a:solidFill>
                  <a:schemeClr val="accent1"/>
                </a:solidFill>
              </a:rPr>
              <a:t>reparação</a:t>
            </a:r>
            <a:r>
              <a:rPr lang="pt-BR" b="1" u="sng" dirty="0">
                <a:solidFill>
                  <a:schemeClr val="accent1"/>
                </a:solidFill>
              </a:rPr>
              <a:t> integral do dano causado</a:t>
            </a:r>
            <a:r>
              <a:rPr lang="pt-BR" dirty="0">
                <a:solidFill>
                  <a:schemeClr val="accent1"/>
                </a:solidFill>
              </a:rPr>
              <a:t>, conforme previsto no art. 7º, ressalvado o direito do terceiro de </a:t>
            </a:r>
            <a:r>
              <a:rPr lang="pt-BR" dirty="0" err="1">
                <a:solidFill>
                  <a:schemeClr val="accent1"/>
                </a:solidFill>
              </a:rPr>
              <a:t>boa-­fe</a:t>
            </a:r>
            <a:r>
              <a:rPr lang="pt-BR" dirty="0">
                <a:solidFill>
                  <a:schemeClr val="accent1"/>
                </a:solidFill>
              </a:rPr>
              <a:t>́.</a:t>
            </a:r>
          </a:p>
          <a:p>
            <a:pPr algn="just"/>
            <a:r>
              <a:rPr lang="pt-BR" dirty="0">
                <a:solidFill>
                  <a:schemeClr val="accent1"/>
                </a:solidFill>
              </a:rPr>
              <a:t> </a:t>
            </a:r>
          </a:p>
          <a:p>
            <a:pPr algn="just"/>
            <a:endParaRPr lang="pt-BR" dirty="0">
              <a:solidFill>
                <a:schemeClr val="accent1"/>
              </a:solidFill>
            </a:endParaRPr>
          </a:p>
          <a:p>
            <a:pPr algn="just"/>
            <a:endParaRPr lang="pt-BR" dirty="0">
              <a:solidFill>
                <a:schemeClr val="accent1"/>
              </a:solidFill>
            </a:endParaRPr>
          </a:p>
          <a:p>
            <a:pPr algn="just"/>
            <a:r>
              <a:rPr lang="pt-BR" dirty="0">
                <a:solidFill>
                  <a:schemeClr val="accent1"/>
                </a:solidFill>
              </a:rPr>
              <a:t>Art. 20. Nas </a:t>
            </a:r>
            <a:r>
              <a:rPr lang="pt-BR" dirty="0" err="1">
                <a:solidFill>
                  <a:schemeClr val="accent1"/>
                </a:solidFill>
              </a:rPr>
              <a:t>ações</a:t>
            </a:r>
            <a:r>
              <a:rPr lang="pt-BR" dirty="0">
                <a:solidFill>
                  <a:schemeClr val="accent1"/>
                </a:solidFill>
              </a:rPr>
              <a:t> ajuizadas pelo </a:t>
            </a:r>
            <a:r>
              <a:rPr lang="pt-BR" dirty="0" err="1">
                <a:solidFill>
                  <a:schemeClr val="accent1"/>
                </a:solidFill>
              </a:rPr>
              <a:t>Ministério</a:t>
            </a:r>
            <a:r>
              <a:rPr lang="pt-BR" dirty="0">
                <a:solidFill>
                  <a:schemeClr val="accent1"/>
                </a:solidFill>
              </a:rPr>
              <a:t> Público, </a:t>
            </a:r>
            <a:r>
              <a:rPr lang="pt-BR" dirty="0" err="1">
                <a:solidFill>
                  <a:schemeClr val="accent1"/>
                </a:solidFill>
              </a:rPr>
              <a:t>poderão</a:t>
            </a:r>
            <a:r>
              <a:rPr lang="pt-BR" dirty="0">
                <a:solidFill>
                  <a:schemeClr val="accent1"/>
                </a:solidFill>
              </a:rPr>
              <a:t> ser aplicadas as </a:t>
            </a:r>
            <a:r>
              <a:rPr lang="pt-BR" dirty="0" err="1">
                <a:solidFill>
                  <a:schemeClr val="accent1"/>
                </a:solidFill>
              </a:rPr>
              <a:t>sanções</a:t>
            </a:r>
            <a:r>
              <a:rPr lang="pt-BR" dirty="0">
                <a:solidFill>
                  <a:schemeClr val="accent1"/>
                </a:solidFill>
              </a:rPr>
              <a:t> previstas no art. 6º, sem </a:t>
            </a:r>
            <a:r>
              <a:rPr lang="pt-BR" dirty="0" err="1">
                <a:solidFill>
                  <a:schemeClr val="accent1"/>
                </a:solidFill>
              </a:rPr>
              <a:t>prejuízo</a:t>
            </a:r>
            <a:r>
              <a:rPr lang="pt-BR" dirty="0">
                <a:solidFill>
                  <a:schemeClr val="accent1"/>
                </a:solidFill>
              </a:rPr>
              <a:t> daquelas previstas neste </a:t>
            </a:r>
            <a:r>
              <a:rPr lang="pt-BR" dirty="0" err="1">
                <a:solidFill>
                  <a:schemeClr val="accent1"/>
                </a:solidFill>
              </a:rPr>
              <a:t>Capítulo</a:t>
            </a:r>
            <a:r>
              <a:rPr lang="pt-BR" dirty="0">
                <a:solidFill>
                  <a:schemeClr val="accent1"/>
                </a:solidFill>
              </a:rPr>
              <a:t>, </a:t>
            </a:r>
            <a:r>
              <a:rPr lang="pt-BR" b="1" u="sng" dirty="0">
                <a:solidFill>
                  <a:schemeClr val="accent1"/>
                </a:solidFill>
              </a:rPr>
              <a:t>desde que constatada a </a:t>
            </a:r>
            <a:r>
              <a:rPr lang="pt-BR" b="1" u="sng" dirty="0" err="1">
                <a:solidFill>
                  <a:schemeClr val="accent1"/>
                </a:solidFill>
              </a:rPr>
              <a:t>omissão</a:t>
            </a:r>
            <a:r>
              <a:rPr lang="pt-BR" b="1" u="sng" dirty="0">
                <a:solidFill>
                  <a:schemeClr val="accent1"/>
                </a:solidFill>
              </a:rPr>
              <a:t> das autoridades competentes para promover a </a:t>
            </a:r>
            <a:r>
              <a:rPr lang="pt-BR" b="1" u="sng" dirty="0" err="1">
                <a:solidFill>
                  <a:schemeClr val="accent1"/>
                </a:solidFill>
              </a:rPr>
              <a:t>responsabilização</a:t>
            </a:r>
            <a:r>
              <a:rPr lang="pt-BR" b="1" u="sng" dirty="0">
                <a:solidFill>
                  <a:schemeClr val="accent1"/>
                </a:solidFill>
              </a:rPr>
              <a:t> administrativa</a:t>
            </a:r>
            <a:r>
              <a:rPr lang="pt-BR" dirty="0">
                <a:solidFill>
                  <a:schemeClr val="accent1"/>
                </a:solidFill>
              </a:rPr>
              <a:t>.</a:t>
            </a:r>
          </a:p>
          <a:p>
            <a:pPr algn="just"/>
            <a:endParaRPr lang="pt-BR" dirty="0">
              <a:solidFill>
                <a:schemeClr val="accent1"/>
              </a:solidFill>
            </a:endParaRPr>
          </a:p>
          <a:p>
            <a:pPr marL="0" indent="0" algn="just" defTabSz="829544">
              <a:spcAft>
                <a:spcPts val="272"/>
              </a:spcAft>
              <a:defRPr/>
            </a:pPr>
            <a:endParaRPr lang="pt-BR" altLang="pt-BR" u="sng" dirty="0">
              <a:solidFill>
                <a:schemeClr val="accent1"/>
              </a:solidFill>
              <a:latin typeface="+mn-lt"/>
              <a:cs typeface="Arial"/>
              <a:sym typeface="Wingdings" pitchFamily="2" charset="2"/>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VI – Art. 18 e 21</a:t>
            </a:r>
            <a:endParaRPr lang="pt-BR" altLang="pt-BR" sz="2268" dirty="0">
              <a:latin typeface="Calibri" panose="020F0502020204030204" pitchFamily="34" charset="0"/>
              <a:ea typeface="ＭＳ Ｐゴシック" panose="020B0600070205080204" pitchFamily="34" charset="-128"/>
            </a:endParaRPr>
          </a:p>
        </p:txBody>
      </p:sp>
      <p:sp>
        <p:nvSpPr>
          <p:cNvPr id="2" name="CaixaDeTexto 1">
            <a:extLst>
              <a:ext uri="{FF2B5EF4-FFF2-40B4-BE49-F238E27FC236}">
                <a16:creationId xmlns:a16="http://schemas.microsoft.com/office/drawing/2014/main" id="{9F26B2DC-D7AE-AD49-8B31-AADDF0998EE3}"/>
              </a:ext>
            </a:extLst>
          </p:cNvPr>
          <p:cNvSpPr txBox="1"/>
          <p:nvPr/>
        </p:nvSpPr>
        <p:spPr>
          <a:xfrm>
            <a:off x="6164497" y="3408984"/>
            <a:ext cx="1332416" cy="369332"/>
          </a:xfrm>
          <a:prstGeom prst="rect">
            <a:avLst/>
          </a:prstGeom>
          <a:solidFill>
            <a:schemeClr val="accent1">
              <a:lumMod val="40000"/>
              <a:lumOff val="60000"/>
            </a:schemeClr>
          </a:solidFill>
          <a:ln>
            <a:solidFill>
              <a:srgbClr val="FF0000"/>
            </a:solidFill>
          </a:ln>
        </p:spPr>
        <p:txBody>
          <a:bodyPr wrap="none" rtlCol="0">
            <a:spAutoFit/>
          </a:bodyPr>
          <a:lstStyle/>
          <a:p>
            <a:r>
              <a:rPr lang="es-ES_tradnl" dirty="0"/>
              <a:t>ODEBRECHT</a:t>
            </a:r>
          </a:p>
        </p:txBody>
      </p:sp>
    </p:spTree>
    <p:extLst>
      <p:ext uri="{BB962C8B-B14F-4D97-AF65-F5344CB8AC3E}">
        <p14:creationId xmlns:p14="http://schemas.microsoft.com/office/powerpoint/2010/main" val="3180100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7" name="Straight Arrow Connector 16">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 name="Espaço Reservado para Conteúdo 2">
            <a:extLst>
              <a:ext uri="{FF2B5EF4-FFF2-40B4-BE49-F238E27FC236}">
                <a16:creationId xmlns:a16="http://schemas.microsoft.com/office/drawing/2014/main" id="{748230F2-125C-3C46-98D3-074651EB7E19}"/>
              </a:ext>
            </a:extLst>
          </p:cNvPr>
          <p:cNvSpPr>
            <a:spLocks noGrp="1"/>
          </p:cNvSpPr>
          <p:nvPr>
            <p:ph idx="1"/>
          </p:nvPr>
        </p:nvSpPr>
        <p:spPr bwMode="auto">
          <a:xfrm>
            <a:off x="-2" y="1649749"/>
            <a:ext cx="6019800" cy="505927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anchorCtr="0" compatLnSpc="1">
            <a:prstTxWarp prst="textNoShape">
              <a:avLst/>
            </a:prstTxWarp>
            <a:noAutofit/>
          </a:bodyPr>
          <a:lstStyle/>
          <a:p>
            <a:pPr marL="0" indent="0" algn="just">
              <a:buFontTx/>
              <a:buNone/>
              <a:defRPr/>
            </a:pPr>
            <a:r>
              <a:rPr lang="pt-BR" altLang="pt-BR" sz="2400" i="1" dirty="0">
                <a:solidFill>
                  <a:schemeClr val="accent1"/>
                </a:solidFill>
                <a:ea typeface="ＭＳ Ｐゴシック" charset="-128"/>
              </a:rPr>
              <a:t>Talvez seja a ausência de um sentimento de pertencer a uma sociedade uma das consequências mais danosas da corrupção, pois além das consequências políticas, econômicas, financeiras e sociais, esta ausência afeta o elemento propulsor das mudanças necessárias para que uma sociedade que vive a lógica do ciclo vicioso da corrupção saia dessa situação. Segundo JIMÉNEZ SÁNCHEZ, este ciclo vicioso que é característico de países com altos níveis de corrupção, alimenta a desconfiança social, incentiva o funcionamento parcial das instituições de governo e, em definitivo, produz uma corrupção enraizada. </a:t>
            </a:r>
          </a:p>
          <a:p>
            <a:pPr algn="just">
              <a:defRPr/>
            </a:pPr>
            <a:endParaRPr lang="pt-BR" altLang="pt-BR" sz="2400" dirty="0">
              <a:solidFill>
                <a:schemeClr val="accent1"/>
              </a:solidFill>
              <a:ea typeface="ＭＳ Ｐゴシック" charset="-128"/>
            </a:endParaRPr>
          </a:p>
        </p:txBody>
      </p:sp>
      <p:pic>
        <p:nvPicPr>
          <p:cNvPr id="12" name="Imagem 11">
            <a:extLst>
              <a:ext uri="{FF2B5EF4-FFF2-40B4-BE49-F238E27FC236}">
                <a16:creationId xmlns:a16="http://schemas.microsoft.com/office/drawing/2014/main" id="{2A1D0E36-1441-9446-907D-5842B7465E83}"/>
              </a:ext>
            </a:extLst>
          </p:cNvPr>
          <p:cNvPicPr>
            <a:picLocks noChangeAspect="1"/>
          </p:cNvPicPr>
          <p:nvPr/>
        </p:nvPicPr>
        <p:blipFill rotWithShape="1">
          <a:blip r:embed="rId2"/>
          <a:srcRect r="1" b="3048"/>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287058607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953865"/>
            <a:ext cx="11933299" cy="34163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endParaRPr lang="pt-BR" dirty="0">
              <a:solidFill>
                <a:schemeClr val="accent1"/>
              </a:solidFill>
            </a:endParaRPr>
          </a:p>
          <a:p>
            <a:pPr algn="just"/>
            <a:r>
              <a:rPr lang="pt-BR" dirty="0">
                <a:solidFill>
                  <a:schemeClr val="accent1"/>
                </a:solidFill>
              </a:rPr>
              <a:t>Art. 21. Nas </a:t>
            </a:r>
            <a:r>
              <a:rPr lang="pt-BR" dirty="0" err="1">
                <a:solidFill>
                  <a:schemeClr val="accent1"/>
                </a:solidFill>
              </a:rPr>
              <a:t>ações</a:t>
            </a:r>
            <a:r>
              <a:rPr lang="pt-BR" dirty="0">
                <a:solidFill>
                  <a:schemeClr val="accent1"/>
                </a:solidFill>
              </a:rPr>
              <a:t> de </a:t>
            </a:r>
            <a:r>
              <a:rPr lang="pt-BR" dirty="0" err="1">
                <a:solidFill>
                  <a:schemeClr val="accent1"/>
                </a:solidFill>
              </a:rPr>
              <a:t>responsabilização</a:t>
            </a:r>
            <a:r>
              <a:rPr lang="pt-BR" dirty="0">
                <a:solidFill>
                  <a:schemeClr val="accent1"/>
                </a:solidFill>
              </a:rPr>
              <a:t> judicial, </a:t>
            </a:r>
            <a:r>
              <a:rPr lang="pt-BR" dirty="0" err="1">
                <a:solidFill>
                  <a:schemeClr val="accent1"/>
                </a:solidFill>
              </a:rPr>
              <a:t>sera</a:t>
            </a:r>
            <a:r>
              <a:rPr lang="pt-BR" dirty="0">
                <a:solidFill>
                  <a:schemeClr val="accent1"/>
                </a:solidFill>
              </a:rPr>
              <a:t>́ adotado o rito previsto na Lei no 7.347, de 24 de julho de 1985. </a:t>
            </a:r>
          </a:p>
          <a:p>
            <a:pPr algn="just"/>
            <a:endParaRPr lang="pt-BR" dirty="0">
              <a:solidFill>
                <a:schemeClr val="accent1"/>
              </a:solidFill>
            </a:endParaRPr>
          </a:p>
          <a:p>
            <a:pPr algn="just"/>
            <a:endParaRPr lang="pt-BR" dirty="0">
              <a:solidFill>
                <a:schemeClr val="accent1"/>
              </a:solidFill>
            </a:endParaRPr>
          </a:p>
          <a:p>
            <a:pPr algn="just"/>
            <a:r>
              <a:rPr lang="pt-BR" dirty="0" err="1">
                <a:solidFill>
                  <a:schemeClr val="accent1"/>
                </a:solidFill>
              </a:rPr>
              <a:t>Parágrafo</a:t>
            </a:r>
            <a:r>
              <a:rPr lang="pt-BR" dirty="0">
                <a:solidFill>
                  <a:schemeClr val="accent1"/>
                </a:solidFill>
              </a:rPr>
              <a:t> </a:t>
            </a:r>
            <a:r>
              <a:rPr lang="pt-BR" dirty="0" err="1">
                <a:solidFill>
                  <a:schemeClr val="accent1"/>
                </a:solidFill>
              </a:rPr>
              <a:t>único</a:t>
            </a:r>
            <a:r>
              <a:rPr lang="pt-BR" dirty="0">
                <a:solidFill>
                  <a:schemeClr val="accent1"/>
                </a:solidFill>
              </a:rPr>
              <a:t>. A </a:t>
            </a:r>
            <a:r>
              <a:rPr lang="pt-BR" dirty="0" err="1">
                <a:solidFill>
                  <a:schemeClr val="accent1"/>
                </a:solidFill>
              </a:rPr>
              <a:t>condenação</a:t>
            </a:r>
            <a:r>
              <a:rPr lang="pt-BR" dirty="0">
                <a:solidFill>
                  <a:schemeClr val="accent1"/>
                </a:solidFill>
              </a:rPr>
              <a:t> torna certa a </a:t>
            </a:r>
            <a:r>
              <a:rPr lang="pt-BR" dirty="0" err="1">
                <a:solidFill>
                  <a:schemeClr val="accent1"/>
                </a:solidFill>
              </a:rPr>
              <a:t>obrigação</a:t>
            </a:r>
            <a:r>
              <a:rPr lang="pt-BR" dirty="0">
                <a:solidFill>
                  <a:schemeClr val="accent1"/>
                </a:solidFill>
              </a:rPr>
              <a:t> de reparar, integralmente, o dano causado pelo </a:t>
            </a:r>
            <a:r>
              <a:rPr lang="pt-BR" dirty="0" err="1">
                <a:solidFill>
                  <a:schemeClr val="accent1"/>
                </a:solidFill>
              </a:rPr>
              <a:t>ilícito</a:t>
            </a:r>
            <a:r>
              <a:rPr lang="pt-BR" dirty="0">
                <a:solidFill>
                  <a:schemeClr val="accent1"/>
                </a:solidFill>
              </a:rPr>
              <a:t>, </a:t>
            </a:r>
            <a:r>
              <a:rPr lang="pt-BR" b="1" u="sng" dirty="0">
                <a:solidFill>
                  <a:schemeClr val="accent1"/>
                </a:solidFill>
              </a:rPr>
              <a:t>cujo valor </a:t>
            </a:r>
            <a:r>
              <a:rPr lang="pt-BR" b="1" u="sng" dirty="0" err="1">
                <a:solidFill>
                  <a:schemeClr val="accent1"/>
                </a:solidFill>
              </a:rPr>
              <a:t>sera</a:t>
            </a:r>
            <a:r>
              <a:rPr lang="pt-BR" b="1" u="sng" dirty="0">
                <a:solidFill>
                  <a:schemeClr val="accent1"/>
                </a:solidFill>
              </a:rPr>
              <a:t>́ apurado em posterior </a:t>
            </a:r>
            <a:r>
              <a:rPr lang="pt-BR" b="1" u="sng" dirty="0" err="1">
                <a:solidFill>
                  <a:schemeClr val="accent1"/>
                </a:solidFill>
              </a:rPr>
              <a:t>liquidação</a:t>
            </a:r>
            <a:r>
              <a:rPr lang="pt-BR" b="1" u="sng" dirty="0">
                <a:solidFill>
                  <a:schemeClr val="accent1"/>
                </a:solidFill>
              </a:rPr>
              <a:t>, se </a:t>
            </a:r>
            <a:r>
              <a:rPr lang="pt-BR" b="1" u="sng" dirty="0" err="1">
                <a:solidFill>
                  <a:schemeClr val="accent1"/>
                </a:solidFill>
              </a:rPr>
              <a:t>não</a:t>
            </a:r>
            <a:r>
              <a:rPr lang="pt-BR" b="1" u="sng" dirty="0">
                <a:solidFill>
                  <a:schemeClr val="accent1"/>
                </a:solidFill>
              </a:rPr>
              <a:t> constar expressamente da </a:t>
            </a:r>
            <a:r>
              <a:rPr lang="pt-BR" b="1" u="sng" dirty="0" err="1">
                <a:solidFill>
                  <a:schemeClr val="accent1"/>
                </a:solidFill>
              </a:rPr>
              <a:t>sentença</a:t>
            </a:r>
            <a:r>
              <a:rPr lang="pt-BR" dirty="0">
                <a:solidFill>
                  <a:schemeClr val="accent1"/>
                </a:solidFill>
              </a:rPr>
              <a:t>. </a:t>
            </a:r>
          </a:p>
          <a:p>
            <a:pPr marL="0" indent="0" algn="just" defTabSz="829544">
              <a:spcAft>
                <a:spcPts val="272"/>
              </a:spcAft>
              <a:defRPr/>
            </a:pPr>
            <a:endParaRPr lang="pt-BR" altLang="pt-BR" u="sng" dirty="0">
              <a:solidFill>
                <a:schemeClr val="accent1"/>
              </a:solidFill>
              <a:latin typeface="+mn-lt"/>
              <a:cs typeface="Arial"/>
              <a:sym typeface="Wingdings" pitchFamily="2" charset="2"/>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VI – Art. 18 e 21</a:t>
            </a:r>
            <a:endParaRPr lang="pt-BR" altLang="pt-BR" sz="2268" dirty="0">
              <a:latin typeface="Calibri" panose="020F0502020204030204" pitchFamily="34" charset="0"/>
              <a:ea typeface="ＭＳ Ｐゴシック" panose="020B0600070205080204" pitchFamily="34" charset="-128"/>
            </a:endParaRPr>
          </a:p>
        </p:txBody>
      </p:sp>
      <p:sp>
        <p:nvSpPr>
          <p:cNvPr id="2" name="Seta para Baixo 1">
            <a:extLst>
              <a:ext uri="{FF2B5EF4-FFF2-40B4-BE49-F238E27FC236}">
                <a16:creationId xmlns:a16="http://schemas.microsoft.com/office/drawing/2014/main" id="{392E1FEF-1A85-294D-AB7D-1F3520D0D770}"/>
              </a:ext>
            </a:extLst>
          </p:cNvPr>
          <p:cNvSpPr/>
          <p:nvPr/>
        </p:nvSpPr>
        <p:spPr>
          <a:xfrm>
            <a:off x="5989834" y="4161035"/>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 name="CaixaDeTexto 2">
            <a:extLst>
              <a:ext uri="{FF2B5EF4-FFF2-40B4-BE49-F238E27FC236}">
                <a16:creationId xmlns:a16="http://schemas.microsoft.com/office/drawing/2014/main" id="{09652872-9203-2C4F-8FA3-4737D446E90A}"/>
              </a:ext>
            </a:extLst>
          </p:cNvPr>
          <p:cNvSpPr txBox="1"/>
          <p:nvPr/>
        </p:nvSpPr>
        <p:spPr>
          <a:xfrm>
            <a:off x="4049043" y="5486400"/>
            <a:ext cx="4477508" cy="923330"/>
          </a:xfrm>
          <a:prstGeom prst="rect">
            <a:avLst/>
          </a:prstGeom>
          <a:solidFill>
            <a:schemeClr val="accent1">
              <a:lumMod val="40000"/>
              <a:lumOff val="60000"/>
            </a:schemeClr>
          </a:solidFill>
        </p:spPr>
        <p:txBody>
          <a:bodyPr wrap="none" rtlCol="0">
            <a:spAutoFit/>
          </a:bodyPr>
          <a:lstStyle/>
          <a:p>
            <a:pPr marL="342900" indent="-342900" algn="ctr">
              <a:buAutoNum type="arabicPeriod"/>
            </a:pPr>
            <a:r>
              <a:rPr lang="es-ES_tradnl" b="1" dirty="0"/>
              <a:t>DEVIDO PROCESSO LEGAL</a:t>
            </a:r>
          </a:p>
          <a:p>
            <a:pPr marL="342900" indent="-342900" algn="ctr">
              <a:buAutoNum type="arabicPeriod"/>
            </a:pPr>
            <a:endParaRPr lang="es-ES_tradnl" b="1" dirty="0"/>
          </a:p>
          <a:p>
            <a:pPr marL="342900" indent="-342900" algn="ctr">
              <a:buAutoNum type="arabicPeriod"/>
            </a:pPr>
            <a:r>
              <a:rPr lang="es-ES_tradnl" b="1" dirty="0"/>
              <a:t>CONCEITO DE ADIANTAMENTO DO DANO</a:t>
            </a:r>
          </a:p>
        </p:txBody>
      </p:sp>
    </p:spTree>
    <p:extLst>
      <p:ext uri="{BB962C8B-B14F-4D97-AF65-F5344CB8AC3E}">
        <p14:creationId xmlns:p14="http://schemas.microsoft.com/office/powerpoint/2010/main" val="286375788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3372543" y="21858"/>
            <a:ext cx="5160062" cy="52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829544">
              <a:defRPr/>
            </a:pPr>
            <a:r>
              <a:rPr lang="en-GB" altLang="pt-BR" sz="2903" b="1" dirty="0">
                <a:solidFill>
                  <a:srgbClr val="17375E"/>
                </a:solidFill>
                <a:latin typeface="Calibri" pitchFamily="34" charset="0"/>
              </a:rPr>
              <a:t>LAC – ESPÉCIES DE SANÇÕES</a:t>
            </a:r>
            <a:endParaRPr lang="pt-BR" altLang="pt-BR" sz="2903" dirty="0">
              <a:solidFill>
                <a:srgbClr val="17375E"/>
              </a:solidFill>
              <a:latin typeface="Calibri" pitchFamily="34" charset="0"/>
            </a:endParaRPr>
          </a:p>
        </p:txBody>
      </p:sp>
      <p:graphicFrame>
        <p:nvGraphicFramePr>
          <p:cNvPr id="5" name="Diagrama 4"/>
          <p:cNvGraphicFramePr/>
          <p:nvPr>
            <p:extLst>
              <p:ext uri="{D42A27DB-BD31-4B8C-83A1-F6EECF244321}">
                <p14:modId xmlns:p14="http://schemas.microsoft.com/office/powerpoint/2010/main" val="1166557320"/>
              </p:ext>
            </p:extLst>
          </p:nvPr>
        </p:nvGraphicFramePr>
        <p:xfrm>
          <a:off x="2131762" y="316585"/>
          <a:ext cx="7773598" cy="4180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ixaDeTexto 6">
            <a:extLst>
              <a:ext uri="{FF2B5EF4-FFF2-40B4-BE49-F238E27FC236}">
                <a16:creationId xmlns:a16="http://schemas.microsoft.com/office/drawing/2014/main" id="{78948222-C41B-FE46-900B-9D88A62487AA}"/>
              </a:ext>
            </a:extLst>
          </p:cNvPr>
          <p:cNvSpPr txBox="1"/>
          <p:nvPr/>
        </p:nvSpPr>
        <p:spPr>
          <a:xfrm>
            <a:off x="222858" y="4897300"/>
            <a:ext cx="11815281" cy="1938992"/>
          </a:xfrm>
          <a:prstGeom prst="rect">
            <a:avLst/>
          </a:prstGeom>
          <a:noFill/>
        </p:spPr>
        <p:txBody>
          <a:bodyPr wrap="square" rtlCol="0">
            <a:spAutoFit/>
          </a:bodyPr>
          <a:lstStyle/>
          <a:p>
            <a:pPr algn="just"/>
            <a:r>
              <a:rPr lang="pt-BR" sz="2400" dirty="0">
                <a:solidFill>
                  <a:schemeClr val="accent1"/>
                </a:solidFill>
              </a:rPr>
              <a:t>Art. 16.  Caso os atos lesivos apurados envolvam infrações administrativas à </a:t>
            </a:r>
            <a:r>
              <a:rPr lang="pt-BR" sz="2400" dirty="0">
                <a:solidFill>
                  <a:schemeClr val="accent1"/>
                </a:solidFill>
                <a:hlinkClick r:id="rId8">
                  <a:extLst>
                    <a:ext uri="{A12FA001-AC4F-418D-AE19-62706E023703}">
                      <ahyp:hlinkClr xmlns:ahyp="http://schemas.microsoft.com/office/drawing/2018/hyperlinkcolor" val="tx"/>
                    </a:ext>
                  </a:extLst>
                </a:hlinkClick>
              </a:rPr>
              <a:t>Lei nº 8.666, de 1993</a:t>
            </a:r>
            <a:r>
              <a:rPr lang="pt-BR" sz="2400" dirty="0">
                <a:solidFill>
                  <a:schemeClr val="accent1"/>
                </a:solidFill>
              </a:rPr>
              <a:t>, ou a outras normas de licitações e contratos da administração pública e tenha ocorrido a apuração conjunta prevista no art. 12, a pessoa jurídica também estará sujeita a sanções administrativas que tenham como efeito restrição ao direito de participar em licitações ou de celebrar contratos com a administração pública, a serem aplicadas no PAR.</a:t>
            </a:r>
            <a:endParaRPr lang="es-ES_tradnl" sz="2400" dirty="0">
              <a:solidFill>
                <a:schemeClr val="accent1"/>
              </a:solidFill>
            </a:endParaRPr>
          </a:p>
        </p:txBody>
      </p:sp>
      <p:sp>
        <p:nvSpPr>
          <p:cNvPr id="2" name="CaixaDeTexto 1">
            <a:extLst>
              <a:ext uri="{FF2B5EF4-FFF2-40B4-BE49-F238E27FC236}">
                <a16:creationId xmlns:a16="http://schemas.microsoft.com/office/drawing/2014/main" id="{F70DEC9B-2902-1E48-AD53-200437DE638F}"/>
              </a:ext>
            </a:extLst>
          </p:cNvPr>
          <p:cNvSpPr txBox="1"/>
          <p:nvPr/>
        </p:nvSpPr>
        <p:spPr>
          <a:xfrm>
            <a:off x="4657977" y="4363295"/>
            <a:ext cx="2855782" cy="461665"/>
          </a:xfrm>
          <a:prstGeom prst="rect">
            <a:avLst/>
          </a:prstGeom>
          <a:solidFill>
            <a:srgbClr val="FF0000"/>
          </a:solidFill>
        </p:spPr>
        <p:txBody>
          <a:bodyPr wrap="none" rtlCol="0">
            <a:spAutoFit/>
          </a:bodyPr>
          <a:lstStyle/>
          <a:p>
            <a:r>
              <a:rPr lang="es-ES_tradnl" sz="2400" dirty="0"/>
              <a:t>DECRETO 8.420/2015</a:t>
            </a:r>
          </a:p>
        </p:txBody>
      </p:sp>
    </p:spTree>
    <p:extLst>
      <p:ext uri="{BB962C8B-B14F-4D97-AF65-F5344CB8AC3E}">
        <p14:creationId xmlns:p14="http://schemas.microsoft.com/office/powerpoint/2010/main" val="2090032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upo 52"/>
          <p:cNvGrpSpPr/>
          <p:nvPr/>
        </p:nvGrpSpPr>
        <p:grpSpPr>
          <a:xfrm>
            <a:off x="2702050" y="1360881"/>
            <a:ext cx="2204696" cy="1322817"/>
            <a:chOff x="0" y="231225"/>
            <a:chExt cx="2430269" cy="1458161"/>
          </a:xfrm>
          <a:scene3d>
            <a:camera prst="orthographicFront"/>
            <a:lightRig rig="threePt" dir="t">
              <a:rot lat="0" lon="0" rev="7500000"/>
            </a:lightRig>
          </a:scene3d>
        </p:grpSpPr>
        <p:sp>
          <p:nvSpPr>
            <p:cNvPr id="66" name="Retângulo 65"/>
            <p:cNvSpPr/>
            <p:nvPr/>
          </p:nvSpPr>
          <p:spPr>
            <a:xfrm>
              <a:off x="0" y="231225"/>
              <a:ext cx="2430269" cy="1458161"/>
            </a:xfrm>
            <a:prstGeom prst="rect">
              <a:avLst/>
            </a:prstGeom>
            <a:gradFill rotWithShape="1">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sp>
        <p:sp>
          <p:nvSpPr>
            <p:cNvPr id="67" name="Retângulo 66"/>
            <p:cNvSpPr/>
            <p:nvPr/>
          </p:nvSpPr>
          <p:spPr>
            <a:xfrm>
              <a:off x="0" y="231225"/>
              <a:ext cx="2430269" cy="1458161"/>
            </a:xfrm>
            <a:prstGeom prst="rect">
              <a:avLst/>
            </a:prstGeom>
            <a:noFill/>
            <a:ln>
              <a:noFill/>
            </a:ln>
            <a:effectLst/>
            <a:sp3d/>
          </p:spPr>
          <p:txBody>
            <a:bodyPr spcFirstLastPara="0" vert="horz" wrap="square" lIns="82953" tIns="82953" rIns="82953" bIns="82953" numCol="1" spcCol="1270" anchor="ctr" anchorCtr="0">
              <a:noAutofit/>
            </a:bodyPr>
            <a:lstStyle/>
            <a:p>
              <a:pPr algn="ctr" defTabSz="967801">
                <a:lnSpc>
                  <a:spcPct val="90000"/>
                </a:lnSpc>
                <a:spcBef>
                  <a:spcPct val="0"/>
                </a:spcBef>
                <a:spcAft>
                  <a:spcPct val="35000"/>
                </a:spcAft>
                <a:defRPr/>
              </a:pPr>
              <a:r>
                <a:rPr lang="pt-BR" sz="2177" b="1" dirty="0">
                  <a:solidFill>
                    <a:sysClr val="window" lastClr="FFFFFF"/>
                  </a:solidFill>
                  <a:latin typeface="Calibri" panose="020F0502020204030204" pitchFamily="34" charset="0"/>
                </a:rPr>
                <a:t>0,1% a 20% do faturamento bruto</a:t>
              </a:r>
            </a:p>
          </p:txBody>
        </p:sp>
      </p:grpSp>
      <p:grpSp>
        <p:nvGrpSpPr>
          <p:cNvPr id="54" name="Grupo 53"/>
          <p:cNvGrpSpPr/>
          <p:nvPr/>
        </p:nvGrpSpPr>
        <p:grpSpPr>
          <a:xfrm>
            <a:off x="5127216" y="1360881"/>
            <a:ext cx="2204696" cy="1322817"/>
            <a:chOff x="2673296" y="231225"/>
            <a:chExt cx="2430269" cy="1458161"/>
          </a:xfrm>
          <a:scene3d>
            <a:camera prst="orthographicFront"/>
            <a:lightRig rig="threePt" dir="t">
              <a:rot lat="0" lon="0" rev="7500000"/>
            </a:lightRig>
          </a:scene3d>
        </p:grpSpPr>
        <p:sp>
          <p:nvSpPr>
            <p:cNvPr id="64" name="Retângulo 63"/>
            <p:cNvSpPr/>
            <p:nvPr/>
          </p:nvSpPr>
          <p:spPr>
            <a:xfrm>
              <a:off x="2673296" y="231225"/>
              <a:ext cx="2430269" cy="1458161"/>
            </a:xfrm>
            <a:prstGeom prst="rect">
              <a:avLst/>
            </a:prstGeom>
            <a:gradFill rotWithShape="1">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sp>
        <p:sp>
          <p:nvSpPr>
            <p:cNvPr id="65" name="Retângulo 64"/>
            <p:cNvSpPr/>
            <p:nvPr/>
          </p:nvSpPr>
          <p:spPr>
            <a:xfrm>
              <a:off x="2673296" y="231225"/>
              <a:ext cx="2430269" cy="1458161"/>
            </a:xfrm>
            <a:prstGeom prst="rect">
              <a:avLst/>
            </a:prstGeom>
            <a:noFill/>
            <a:ln>
              <a:noFill/>
            </a:ln>
            <a:effectLst/>
            <a:sp3d/>
          </p:spPr>
          <p:txBody>
            <a:bodyPr spcFirstLastPara="0" vert="horz" wrap="square" lIns="82953" tIns="82953" rIns="82953" bIns="82953" numCol="1" spcCol="1270" anchor="ctr" anchorCtr="0">
              <a:noAutofit/>
            </a:bodyPr>
            <a:lstStyle/>
            <a:p>
              <a:pPr algn="ctr" defTabSz="967801">
                <a:lnSpc>
                  <a:spcPct val="90000"/>
                </a:lnSpc>
                <a:spcBef>
                  <a:spcPct val="0"/>
                </a:spcBef>
                <a:spcAft>
                  <a:spcPct val="35000"/>
                </a:spcAft>
                <a:defRPr/>
              </a:pPr>
              <a:r>
                <a:rPr lang="pt-BR" sz="2177" b="1" dirty="0">
                  <a:solidFill>
                    <a:sysClr val="window" lastClr="FFFFFF"/>
                  </a:solidFill>
                  <a:latin typeface="Calibri" panose="020F0502020204030204" pitchFamily="34" charset="0"/>
                </a:rPr>
                <a:t>R$ 6 mil a R$ 60 milhões, se não for possível usar o faturamento</a:t>
              </a:r>
            </a:p>
          </p:txBody>
        </p:sp>
      </p:grpSp>
      <p:grpSp>
        <p:nvGrpSpPr>
          <p:cNvPr id="55" name="Grupo 54"/>
          <p:cNvGrpSpPr/>
          <p:nvPr/>
        </p:nvGrpSpPr>
        <p:grpSpPr>
          <a:xfrm>
            <a:off x="7552383" y="1360881"/>
            <a:ext cx="2204696" cy="1322817"/>
            <a:chOff x="5346594" y="231225"/>
            <a:chExt cx="2430269" cy="1458161"/>
          </a:xfrm>
          <a:scene3d>
            <a:camera prst="orthographicFront"/>
            <a:lightRig rig="threePt" dir="t">
              <a:rot lat="0" lon="0" rev="7500000"/>
            </a:lightRig>
          </a:scene3d>
        </p:grpSpPr>
        <p:sp>
          <p:nvSpPr>
            <p:cNvPr id="62" name="Retângulo 61"/>
            <p:cNvSpPr/>
            <p:nvPr/>
          </p:nvSpPr>
          <p:spPr>
            <a:xfrm>
              <a:off x="5346594" y="231225"/>
              <a:ext cx="2430269" cy="1458161"/>
            </a:xfrm>
            <a:prstGeom prst="rect">
              <a:avLst/>
            </a:prstGeom>
            <a:gradFill rotWithShape="1">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sp>
        <p:sp>
          <p:nvSpPr>
            <p:cNvPr id="63" name="Retângulo 62"/>
            <p:cNvSpPr/>
            <p:nvPr/>
          </p:nvSpPr>
          <p:spPr>
            <a:xfrm>
              <a:off x="5346594" y="231225"/>
              <a:ext cx="2430269" cy="1458161"/>
            </a:xfrm>
            <a:prstGeom prst="rect">
              <a:avLst/>
            </a:prstGeom>
            <a:noFill/>
            <a:ln>
              <a:noFill/>
            </a:ln>
            <a:effectLst/>
            <a:sp3d/>
          </p:spPr>
          <p:txBody>
            <a:bodyPr spcFirstLastPara="0" vert="horz" wrap="square" lIns="82953" tIns="82953" rIns="82953" bIns="82953" numCol="1" spcCol="1270" anchor="ctr" anchorCtr="0">
              <a:noAutofit/>
            </a:bodyPr>
            <a:lstStyle/>
            <a:p>
              <a:pPr algn="ctr" defTabSz="967801">
                <a:lnSpc>
                  <a:spcPct val="90000"/>
                </a:lnSpc>
                <a:spcBef>
                  <a:spcPct val="0"/>
                </a:spcBef>
                <a:spcAft>
                  <a:spcPct val="35000"/>
                </a:spcAft>
                <a:defRPr/>
              </a:pPr>
              <a:r>
                <a:rPr lang="pt-BR" sz="2177" b="1" dirty="0">
                  <a:solidFill>
                    <a:sysClr val="window" lastClr="FFFFFF"/>
                  </a:solidFill>
                  <a:latin typeface="Calibri" panose="020F0502020204030204" pitchFamily="34" charset="0"/>
                </a:rPr>
                <a:t>Nunca inferior à vantagem auferida</a:t>
              </a:r>
            </a:p>
          </p:txBody>
        </p:sp>
      </p:grpSp>
      <p:grpSp>
        <p:nvGrpSpPr>
          <p:cNvPr id="56" name="Grupo 55"/>
          <p:cNvGrpSpPr/>
          <p:nvPr/>
        </p:nvGrpSpPr>
        <p:grpSpPr>
          <a:xfrm>
            <a:off x="3914633" y="2849549"/>
            <a:ext cx="2204696" cy="1322817"/>
            <a:chOff x="1336648" y="1872206"/>
            <a:chExt cx="2430269" cy="1458161"/>
          </a:xfrm>
          <a:scene3d>
            <a:camera prst="orthographicFront"/>
            <a:lightRig rig="threePt" dir="t">
              <a:rot lat="0" lon="0" rev="7500000"/>
            </a:lightRig>
          </a:scene3d>
        </p:grpSpPr>
        <p:sp>
          <p:nvSpPr>
            <p:cNvPr id="60" name="Retângulo 59"/>
            <p:cNvSpPr/>
            <p:nvPr/>
          </p:nvSpPr>
          <p:spPr>
            <a:xfrm>
              <a:off x="1336648" y="1872206"/>
              <a:ext cx="2430269" cy="1458161"/>
            </a:xfrm>
            <a:prstGeom prst="rect">
              <a:avLst/>
            </a:prstGeom>
            <a:gradFill rotWithShape="1">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sp>
        <p:sp>
          <p:nvSpPr>
            <p:cNvPr id="61" name="Retângulo 60"/>
            <p:cNvSpPr/>
            <p:nvPr/>
          </p:nvSpPr>
          <p:spPr>
            <a:xfrm>
              <a:off x="1336648" y="1872206"/>
              <a:ext cx="2430269" cy="1458161"/>
            </a:xfrm>
            <a:prstGeom prst="rect">
              <a:avLst/>
            </a:prstGeom>
            <a:noFill/>
            <a:ln>
              <a:noFill/>
            </a:ln>
            <a:effectLst/>
            <a:sp3d/>
          </p:spPr>
          <p:txBody>
            <a:bodyPr spcFirstLastPara="0" vert="horz" wrap="square" lIns="82953" tIns="82953" rIns="82953" bIns="82953" numCol="1" spcCol="1270" anchor="ctr" anchorCtr="0">
              <a:noAutofit/>
            </a:bodyPr>
            <a:lstStyle/>
            <a:p>
              <a:pPr algn="ctr" defTabSz="967801">
                <a:lnSpc>
                  <a:spcPct val="90000"/>
                </a:lnSpc>
                <a:spcBef>
                  <a:spcPct val="0"/>
                </a:spcBef>
                <a:spcAft>
                  <a:spcPct val="35000"/>
                </a:spcAft>
                <a:defRPr/>
              </a:pPr>
              <a:r>
                <a:rPr lang="pt-BR" sz="2177" b="1" dirty="0">
                  <a:solidFill>
                    <a:sysClr val="window" lastClr="FFFFFF"/>
                  </a:solidFill>
                  <a:latin typeface="Calibri" panose="020F0502020204030204" pitchFamily="34" charset="0"/>
                </a:rPr>
                <a:t>Não exime a reparação integral do dano</a:t>
              </a:r>
            </a:p>
          </p:txBody>
        </p:sp>
      </p:grpSp>
      <p:grpSp>
        <p:nvGrpSpPr>
          <p:cNvPr id="57" name="Grupo 56"/>
          <p:cNvGrpSpPr/>
          <p:nvPr/>
        </p:nvGrpSpPr>
        <p:grpSpPr>
          <a:xfrm>
            <a:off x="6339800" y="2849549"/>
            <a:ext cx="2204696" cy="1322817"/>
            <a:chOff x="4009945" y="1872206"/>
            <a:chExt cx="2430269" cy="1458161"/>
          </a:xfrm>
          <a:scene3d>
            <a:camera prst="orthographicFront"/>
            <a:lightRig rig="threePt" dir="t">
              <a:rot lat="0" lon="0" rev="7500000"/>
            </a:lightRig>
          </a:scene3d>
        </p:grpSpPr>
        <p:sp>
          <p:nvSpPr>
            <p:cNvPr id="58" name="Retângulo 57"/>
            <p:cNvSpPr/>
            <p:nvPr/>
          </p:nvSpPr>
          <p:spPr>
            <a:xfrm>
              <a:off x="4009945" y="1872206"/>
              <a:ext cx="2430269" cy="1458161"/>
            </a:xfrm>
            <a:prstGeom prst="rect">
              <a:avLst/>
            </a:prstGeom>
            <a:gradFill rotWithShape="1">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sp>
        <p:sp>
          <p:nvSpPr>
            <p:cNvPr id="59" name="Retângulo 58"/>
            <p:cNvSpPr/>
            <p:nvPr/>
          </p:nvSpPr>
          <p:spPr>
            <a:xfrm>
              <a:off x="4009945" y="1872206"/>
              <a:ext cx="2430269" cy="1458161"/>
            </a:xfrm>
            <a:prstGeom prst="rect">
              <a:avLst/>
            </a:prstGeom>
            <a:noFill/>
            <a:ln>
              <a:noFill/>
            </a:ln>
            <a:effectLst/>
            <a:sp3d/>
          </p:spPr>
          <p:txBody>
            <a:bodyPr spcFirstLastPara="0" vert="horz" wrap="square" lIns="82953" tIns="82953" rIns="82953" bIns="82953" numCol="1" spcCol="1270" anchor="ctr" anchorCtr="0">
              <a:noAutofit/>
            </a:bodyPr>
            <a:lstStyle/>
            <a:p>
              <a:pPr algn="ctr" defTabSz="967801">
                <a:lnSpc>
                  <a:spcPct val="90000"/>
                </a:lnSpc>
                <a:spcBef>
                  <a:spcPct val="0"/>
                </a:spcBef>
                <a:spcAft>
                  <a:spcPct val="35000"/>
                </a:spcAft>
                <a:defRPr/>
              </a:pPr>
              <a:r>
                <a:rPr lang="pt-BR" sz="2177" b="1" dirty="0">
                  <a:solidFill>
                    <a:sysClr val="window" lastClr="FFFFFF"/>
                  </a:solidFill>
                  <a:latin typeface="Calibri" panose="020F0502020204030204" pitchFamily="34" charset="0"/>
                </a:rPr>
                <a:t>Passível de inscrição em dívida ativa</a:t>
              </a:r>
            </a:p>
          </p:txBody>
        </p:sp>
      </p:grpSp>
      <p:grpSp>
        <p:nvGrpSpPr>
          <p:cNvPr id="72" name="Grupo 71"/>
          <p:cNvGrpSpPr/>
          <p:nvPr/>
        </p:nvGrpSpPr>
        <p:grpSpPr>
          <a:xfrm>
            <a:off x="2440752" y="349622"/>
            <a:ext cx="7525550" cy="590303"/>
            <a:chOff x="489875" y="325142"/>
            <a:chExt cx="6925765" cy="650700"/>
          </a:xfrm>
          <a:solidFill>
            <a:srgbClr val="17375E"/>
          </a:solidFill>
        </p:grpSpPr>
        <p:sp>
          <p:nvSpPr>
            <p:cNvPr id="73" name="Retângulo 72"/>
            <p:cNvSpPr/>
            <p:nvPr/>
          </p:nvSpPr>
          <p:spPr>
            <a:xfrm>
              <a:off x="489875" y="325142"/>
              <a:ext cx="6925765" cy="650700"/>
            </a:xfrm>
            <a:prstGeom prst="rect">
              <a:avLst/>
            </a:prstGeom>
            <a:gr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sp>
        <p:sp>
          <p:nvSpPr>
            <p:cNvPr id="74" name="Retângulo 73"/>
            <p:cNvSpPr/>
            <p:nvPr/>
          </p:nvSpPr>
          <p:spPr>
            <a:xfrm>
              <a:off x="489875" y="325142"/>
              <a:ext cx="6925765" cy="650700"/>
            </a:xfrm>
            <a:prstGeom prst="rect">
              <a:avLst/>
            </a:prstGeom>
            <a:grpFill/>
            <a:ln>
              <a:noFill/>
            </a:ln>
            <a:effectLst/>
          </p:spPr>
          <p:txBody>
            <a:bodyPr lIns="468554" tIns="64519" rIns="64519" bIns="64519" spcCol="1270" anchor="ctr"/>
            <a:lstStyle/>
            <a:p>
              <a:pPr algn="ctr" defTabSz="1129101">
                <a:lnSpc>
                  <a:spcPct val="90000"/>
                </a:lnSpc>
                <a:spcAft>
                  <a:spcPct val="35000"/>
                </a:spcAft>
                <a:defRPr/>
              </a:pPr>
              <a:r>
                <a:rPr lang="pt-BR" sz="2540" b="1" kern="0" dirty="0">
                  <a:solidFill>
                    <a:prstClr val="white"/>
                  </a:solidFill>
                  <a:latin typeface="Calibri"/>
                  <a:cs typeface="Calibri" panose="020F0502020204030204" pitchFamily="34" charset="0"/>
                </a:rPr>
                <a:t>Multa</a:t>
              </a:r>
            </a:p>
          </p:txBody>
        </p:sp>
      </p:grpSp>
      <p:pic>
        <p:nvPicPr>
          <p:cNvPr id="75" name="Imagem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18798" y="4647109"/>
            <a:ext cx="5072341" cy="15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46057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ítulo 1"/>
          <p:cNvSpPr>
            <a:spLocks noGrp="1"/>
          </p:cNvSpPr>
          <p:nvPr>
            <p:ph type="title" idx="4294967295"/>
          </p:nvPr>
        </p:nvSpPr>
        <p:spPr>
          <a:xfrm>
            <a:off x="2901559" y="768257"/>
            <a:ext cx="5975311" cy="440686"/>
          </a:xfrm>
          <a:prstGeom prst="rect">
            <a:avLst/>
          </a:prstGeom>
          <a:solidFill>
            <a:srgbClr val="002060"/>
          </a:solidFill>
        </p:spPr>
        <p:txBody>
          <a:bodyPr vert="horz" lIns="91438" tIns="45719" rIns="91438" bIns="45719" rtlCol="0" anchor="t">
            <a:normAutofit/>
          </a:bodyPr>
          <a:lstStyle/>
          <a:p>
            <a:pPr algn="ctr" defTabSz="407487">
              <a:defRPr/>
            </a:pPr>
            <a:r>
              <a:rPr lang="pt-BR" altLang="pt-BR" sz="2359" b="1" cap="all" dirty="0">
                <a:solidFill>
                  <a:schemeClr val="bg1"/>
                </a:solidFill>
                <a:latin typeface="Calibri" panose="020F0502020204030204" pitchFamily="34" charset="0"/>
                <a:ea typeface="ＭＳ Ｐゴシック" pitchFamily="34" charset="-128"/>
              </a:rPr>
              <a:t>Critérios de Dosimetria da Multa</a:t>
            </a:r>
          </a:p>
        </p:txBody>
      </p:sp>
      <p:graphicFrame>
        <p:nvGraphicFramePr>
          <p:cNvPr id="10" name="Diagrama 9"/>
          <p:cNvGraphicFramePr/>
          <p:nvPr>
            <p:extLst>
              <p:ext uri="{D42A27DB-BD31-4B8C-83A1-F6EECF244321}">
                <p14:modId xmlns:p14="http://schemas.microsoft.com/office/powerpoint/2010/main" val="1236798122"/>
              </p:ext>
            </p:extLst>
          </p:nvPr>
        </p:nvGraphicFramePr>
        <p:xfrm>
          <a:off x="3912100" y="1229294"/>
          <a:ext cx="7993727"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ítulo 1">
            <a:extLst>
              <a:ext uri="{FF2B5EF4-FFF2-40B4-BE49-F238E27FC236}">
                <a16:creationId xmlns:a16="http://schemas.microsoft.com/office/drawing/2014/main" id="{D8D153DB-3177-074C-8223-29B72A1899A3}"/>
              </a:ext>
            </a:extLst>
          </p:cNvPr>
          <p:cNvSpPr txBox="1">
            <a:spLocks/>
          </p:cNvSpPr>
          <p:nvPr/>
        </p:nvSpPr>
        <p:spPr>
          <a:xfrm>
            <a:off x="1933172" y="134232"/>
            <a:ext cx="8231904" cy="440686"/>
          </a:xfrm>
          <a:prstGeom prst="rect">
            <a:avLst/>
          </a:prstGeom>
          <a:solidFill>
            <a:srgbClr val="002060"/>
          </a:solidFill>
        </p:spPr>
        <p:txBody>
          <a:bodyPr vert="horz" lIns="91438" tIns="45719" rIns="91438" bIns="45719"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altLang="pt-BR" sz="2400" b="1" dirty="0">
                <a:solidFill>
                  <a:schemeClr val="bg1"/>
                </a:solidFill>
                <a:latin typeface="Calibri" panose="020F0502020204030204" pitchFamily="34" charset="0"/>
                <a:ea typeface="ＭＳ Ｐゴシック" panose="020B0600070205080204" pitchFamily="34" charset="-128"/>
              </a:rPr>
              <a:t>LAC – CAPÍTULO III – Art. 6º e 7º</a:t>
            </a:r>
            <a:endParaRPr lang="pt-BR" altLang="pt-BR" sz="2000" dirty="0">
              <a:solidFill>
                <a:schemeClr val="bg1"/>
              </a:solidFill>
              <a:latin typeface="Calibri" panose="020F0502020204030204" pitchFamily="34" charset="0"/>
              <a:ea typeface="ＭＳ Ｐゴシック" panose="020B0600070205080204" pitchFamily="34" charset="-128"/>
            </a:endParaRPr>
          </a:p>
        </p:txBody>
      </p:sp>
      <p:sp>
        <p:nvSpPr>
          <p:cNvPr id="2" name="CaixaDeTexto 1">
            <a:extLst>
              <a:ext uri="{FF2B5EF4-FFF2-40B4-BE49-F238E27FC236}">
                <a16:creationId xmlns:a16="http://schemas.microsoft.com/office/drawing/2014/main" id="{28755DF2-5453-FA47-8EFB-3BAE95E7D6B3}"/>
              </a:ext>
            </a:extLst>
          </p:cNvPr>
          <p:cNvSpPr txBox="1"/>
          <p:nvPr/>
        </p:nvSpPr>
        <p:spPr>
          <a:xfrm>
            <a:off x="51376" y="1795127"/>
            <a:ext cx="3244904" cy="2554545"/>
          </a:xfrm>
          <a:prstGeom prst="rect">
            <a:avLst/>
          </a:prstGeom>
          <a:solidFill>
            <a:schemeClr val="accent2">
              <a:lumMod val="60000"/>
              <a:lumOff val="40000"/>
            </a:schemeClr>
          </a:solidFill>
        </p:spPr>
        <p:txBody>
          <a:bodyPr wrap="square" rtlCol="0">
            <a:spAutoFit/>
          </a:bodyPr>
          <a:lstStyle/>
          <a:p>
            <a:pPr algn="ctr"/>
            <a:r>
              <a:rPr lang="pt-BR" sz="2000" dirty="0"/>
              <a:t>Art. 7º </a:t>
            </a:r>
            <a:r>
              <a:rPr lang="pt-BR" sz="2000" dirty="0" err="1"/>
              <a:t>Parágrafo</a:t>
            </a:r>
            <a:r>
              <a:rPr lang="pt-BR" sz="2000" dirty="0"/>
              <a:t> </a:t>
            </a:r>
            <a:r>
              <a:rPr lang="pt-BR" sz="2000" dirty="0" err="1"/>
              <a:t>único</a:t>
            </a:r>
            <a:r>
              <a:rPr lang="pt-BR" sz="2000" dirty="0"/>
              <a:t>. Os </a:t>
            </a:r>
            <a:r>
              <a:rPr lang="pt-BR" sz="2000" dirty="0" err="1"/>
              <a:t>parâmetros</a:t>
            </a:r>
            <a:r>
              <a:rPr lang="pt-BR" sz="2000" dirty="0"/>
              <a:t> de </a:t>
            </a:r>
            <a:r>
              <a:rPr lang="pt-BR" sz="2000" dirty="0" err="1"/>
              <a:t>avaliação</a:t>
            </a:r>
            <a:r>
              <a:rPr lang="pt-BR" sz="2000" dirty="0"/>
              <a:t> de mecanismos e procedimentos previstos no inciso VIII do caput </a:t>
            </a:r>
            <a:r>
              <a:rPr lang="pt-BR" sz="2000" dirty="0" err="1"/>
              <a:t>serão</a:t>
            </a:r>
            <a:r>
              <a:rPr lang="pt-BR" sz="2000" dirty="0"/>
              <a:t> estabelecidos em regulamento do Poder Executivo federal.</a:t>
            </a:r>
            <a:endParaRPr lang="es-ES_tradnl" sz="2000" dirty="0"/>
          </a:p>
        </p:txBody>
      </p:sp>
      <p:sp>
        <p:nvSpPr>
          <p:cNvPr id="3" name="Seta para a Direita 2">
            <a:extLst>
              <a:ext uri="{FF2B5EF4-FFF2-40B4-BE49-F238E27FC236}">
                <a16:creationId xmlns:a16="http://schemas.microsoft.com/office/drawing/2014/main" id="{B16C61EE-4258-DA4E-BFCC-BD5C7104E6A2}"/>
              </a:ext>
            </a:extLst>
          </p:cNvPr>
          <p:cNvSpPr/>
          <p:nvPr/>
        </p:nvSpPr>
        <p:spPr>
          <a:xfrm rot="12219502">
            <a:off x="3285378" y="3143891"/>
            <a:ext cx="978408"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48330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ixaDeTexto 1"/>
          <p:cNvSpPr txBox="1">
            <a:spLocks noChangeArrowheads="1"/>
          </p:cNvSpPr>
          <p:nvPr/>
        </p:nvSpPr>
        <p:spPr bwMode="auto">
          <a:xfrm>
            <a:off x="618564" y="1624299"/>
            <a:ext cx="10757647" cy="3143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8" tIns="45719" rIns="91438" bIns="45719">
            <a:spAutoFit/>
          </a:bodyPr>
          <a:lstStyle>
            <a:lvl1pPr marL="457200" indent="-457200">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just" defTabSz="407487">
              <a:spcAft>
                <a:spcPts val="600"/>
              </a:spcAft>
              <a:buFont typeface="Wingdings" pitchFamily="2" charset="2"/>
              <a:buChar char="§"/>
              <a:defRPr/>
            </a:pPr>
            <a:r>
              <a:rPr lang="pt-BR" altLang="pt-BR" sz="2722" cap="all" dirty="0">
                <a:solidFill>
                  <a:schemeClr val="accent1"/>
                </a:solidFill>
                <a:latin typeface="Calibri" pitchFamily="34" charset="0"/>
              </a:rPr>
              <a:t>METODOLOGIA PREVISTA NO </a:t>
            </a:r>
            <a:r>
              <a:rPr lang="pt-BR" altLang="pt-BR" sz="2722" b="1" cap="all" dirty="0">
                <a:solidFill>
                  <a:schemeClr val="accent1"/>
                </a:solidFill>
                <a:latin typeface="Calibri" pitchFamily="34" charset="0"/>
              </a:rPr>
              <a:t>DECRETO Nº 8.420/2015.</a:t>
            </a:r>
          </a:p>
          <a:p>
            <a:pPr algn="just" defTabSz="407487">
              <a:spcAft>
                <a:spcPts val="600"/>
              </a:spcAft>
              <a:buFont typeface="Wingdings" pitchFamily="2" charset="2"/>
              <a:buChar char="§"/>
              <a:defRPr/>
            </a:pPr>
            <a:endParaRPr lang="pt-BR" altLang="pt-BR" sz="1361" cap="all" dirty="0">
              <a:solidFill>
                <a:schemeClr val="accent1"/>
              </a:solidFill>
              <a:latin typeface="Calibri" pitchFamily="34" charset="0"/>
            </a:endParaRPr>
          </a:p>
          <a:p>
            <a:pPr algn="just" defTabSz="407487">
              <a:spcAft>
                <a:spcPts val="600"/>
              </a:spcAft>
              <a:buFont typeface="Wingdings" pitchFamily="2" charset="2"/>
              <a:buChar char="§"/>
              <a:defRPr/>
            </a:pPr>
            <a:r>
              <a:rPr lang="pt-BR" altLang="pt-BR" sz="2722" cap="all" dirty="0">
                <a:solidFill>
                  <a:schemeClr val="accent1"/>
                </a:solidFill>
                <a:latin typeface="Calibri" pitchFamily="34" charset="0"/>
              </a:rPr>
              <a:t>Resultado da </a:t>
            </a:r>
            <a:r>
              <a:rPr lang="pt-BR" altLang="pt-BR" sz="2722" b="1" cap="all" dirty="0">
                <a:solidFill>
                  <a:schemeClr val="accent1"/>
                </a:solidFill>
                <a:latin typeface="Calibri" pitchFamily="34" charset="0"/>
              </a:rPr>
              <a:t>SOMA (FASE 1) </a:t>
            </a:r>
            <a:r>
              <a:rPr lang="pt-BR" altLang="pt-BR" sz="2722" cap="all" dirty="0">
                <a:solidFill>
                  <a:schemeClr val="accent1"/>
                </a:solidFill>
                <a:latin typeface="Calibri" pitchFamily="34" charset="0"/>
              </a:rPr>
              <a:t>e </a:t>
            </a:r>
            <a:r>
              <a:rPr lang="pt-BR" altLang="pt-BR" sz="2722" b="1" cap="all" dirty="0">
                <a:solidFill>
                  <a:schemeClr val="accent1"/>
                </a:solidFill>
                <a:latin typeface="Calibri" pitchFamily="34" charset="0"/>
              </a:rPr>
              <a:t>SUBTRAÇÃO (FASE 2) </a:t>
            </a:r>
            <a:r>
              <a:rPr lang="pt-BR" altLang="pt-BR" sz="2722" cap="all" dirty="0">
                <a:solidFill>
                  <a:schemeClr val="accent1"/>
                </a:solidFill>
                <a:latin typeface="Calibri" pitchFamily="34" charset="0"/>
              </a:rPr>
              <a:t>de </a:t>
            </a:r>
            <a:r>
              <a:rPr lang="pt-BR" altLang="pt-BR" sz="2722" b="1" u="sng" cap="all" dirty="0">
                <a:solidFill>
                  <a:schemeClr val="accent1"/>
                </a:solidFill>
                <a:latin typeface="Calibri" pitchFamily="34" charset="0"/>
              </a:rPr>
              <a:t>percentuais</a:t>
            </a:r>
            <a:r>
              <a:rPr lang="pt-BR" altLang="pt-BR" sz="2722" cap="all" dirty="0">
                <a:solidFill>
                  <a:schemeClr val="accent1"/>
                </a:solidFill>
                <a:latin typeface="Calibri" pitchFamily="34" charset="0"/>
              </a:rPr>
              <a:t> incidentes sobre o </a:t>
            </a:r>
            <a:r>
              <a:rPr lang="pt-BR" altLang="pt-BR" sz="2722" b="1" u="sng" cap="all" dirty="0">
                <a:solidFill>
                  <a:schemeClr val="accent1"/>
                </a:solidFill>
                <a:latin typeface="Calibri" pitchFamily="34" charset="0"/>
              </a:rPr>
              <a:t>faturamento bruto</a:t>
            </a:r>
            <a:r>
              <a:rPr lang="pt-BR" altLang="pt-BR" sz="2722" b="1" cap="all" dirty="0">
                <a:solidFill>
                  <a:schemeClr val="accent1"/>
                </a:solidFill>
                <a:latin typeface="Calibri" pitchFamily="34" charset="0"/>
              </a:rPr>
              <a:t> </a:t>
            </a:r>
            <a:r>
              <a:rPr lang="pt-BR" altLang="pt-BR" sz="2722" cap="all" dirty="0">
                <a:solidFill>
                  <a:schemeClr val="accent1"/>
                </a:solidFill>
                <a:latin typeface="Calibri" pitchFamily="34" charset="0"/>
              </a:rPr>
              <a:t>da empresa</a:t>
            </a:r>
          </a:p>
          <a:p>
            <a:pPr algn="just" defTabSz="407487">
              <a:spcAft>
                <a:spcPts val="600"/>
              </a:spcAft>
              <a:buFont typeface="Wingdings" pitchFamily="2" charset="2"/>
              <a:buChar char="§"/>
              <a:defRPr/>
            </a:pPr>
            <a:endParaRPr lang="pt-BR" altLang="pt-BR" sz="1361" cap="all" dirty="0">
              <a:solidFill>
                <a:schemeClr val="accent1"/>
              </a:solidFill>
              <a:latin typeface="Calibri" pitchFamily="34" charset="0"/>
            </a:endParaRPr>
          </a:p>
          <a:p>
            <a:pPr algn="just" defTabSz="407487">
              <a:spcAft>
                <a:spcPts val="600"/>
              </a:spcAft>
              <a:buFont typeface="Wingdings" pitchFamily="2" charset="2"/>
              <a:buChar char="§"/>
              <a:defRPr/>
            </a:pPr>
            <a:r>
              <a:rPr lang="pt-BR" altLang="pt-BR" sz="2722" b="1" cap="all" dirty="0">
                <a:solidFill>
                  <a:schemeClr val="accent1"/>
                </a:solidFill>
                <a:latin typeface="Calibri" pitchFamily="34" charset="0"/>
              </a:rPr>
              <a:t>PISO E TETO (FASE 3)</a:t>
            </a:r>
            <a:r>
              <a:rPr lang="pt-BR" altLang="pt-BR" sz="2722" cap="all" dirty="0">
                <a:solidFill>
                  <a:schemeClr val="accent1"/>
                </a:solidFill>
                <a:latin typeface="Calibri" pitchFamily="34" charset="0"/>
              </a:rPr>
              <a:t>: Calibragem do valor calculado</a:t>
            </a:r>
          </a:p>
          <a:p>
            <a:pPr algn="just" defTabSz="407487">
              <a:spcAft>
                <a:spcPts val="600"/>
              </a:spcAft>
              <a:defRPr/>
            </a:pPr>
            <a:endParaRPr lang="pt-BR" altLang="pt-BR" sz="998" b="1" dirty="0">
              <a:solidFill>
                <a:schemeClr val="accent1"/>
              </a:solidFill>
              <a:latin typeface="Calibri" pitchFamily="34" charset="0"/>
            </a:endParaRPr>
          </a:p>
        </p:txBody>
      </p:sp>
      <p:grpSp>
        <p:nvGrpSpPr>
          <p:cNvPr id="2" name="Grupo 1"/>
          <p:cNvGrpSpPr/>
          <p:nvPr/>
        </p:nvGrpSpPr>
        <p:grpSpPr>
          <a:xfrm>
            <a:off x="1851636" y="4423745"/>
            <a:ext cx="8488726" cy="2075500"/>
            <a:chOff x="328082" y="4578978"/>
            <a:chExt cx="8487834" cy="2075500"/>
          </a:xfrm>
          <a:scene3d>
            <a:camera prst="perspectiveRelaxedModerately" zoom="92000"/>
            <a:lightRig rig="balanced" dir="t">
              <a:rot lat="0" lon="0" rev="12700000"/>
            </a:lightRig>
          </a:scene3d>
        </p:grpSpPr>
        <p:sp>
          <p:nvSpPr>
            <p:cNvPr id="4" name="Forma livre 3"/>
            <p:cNvSpPr/>
            <p:nvPr/>
          </p:nvSpPr>
          <p:spPr>
            <a:xfrm>
              <a:off x="328082" y="4578978"/>
              <a:ext cx="2332912" cy="2075500"/>
            </a:xfrm>
            <a:custGeom>
              <a:avLst/>
              <a:gdLst>
                <a:gd name="connsiteX0" fmla="*/ 0 w 2332912"/>
                <a:gd name="connsiteY0" fmla="*/ 1037750 h 2075500"/>
                <a:gd name="connsiteX1" fmla="*/ 1166456 w 2332912"/>
                <a:gd name="connsiteY1" fmla="*/ 0 h 2075500"/>
                <a:gd name="connsiteX2" fmla="*/ 2332912 w 2332912"/>
                <a:gd name="connsiteY2" fmla="*/ 1037750 h 2075500"/>
                <a:gd name="connsiteX3" fmla="*/ 1166456 w 2332912"/>
                <a:gd name="connsiteY3" fmla="*/ 2075500 h 2075500"/>
                <a:gd name="connsiteX4" fmla="*/ 0 w 2332912"/>
                <a:gd name="connsiteY4" fmla="*/ 1037750 h 2075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2912" h="2075500">
                  <a:moveTo>
                    <a:pt x="0" y="1037750"/>
                  </a:moveTo>
                  <a:cubicBezTo>
                    <a:pt x="0" y="464617"/>
                    <a:pt x="522240" y="0"/>
                    <a:pt x="1166456" y="0"/>
                  </a:cubicBezTo>
                  <a:cubicBezTo>
                    <a:pt x="1810672" y="0"/>
                    <a:pt x="2332912" y="464617"/>
                    <a:pt x="2332912" y="1037750"/>
                  </a:cubicBezTo>
                  <a:cubicBezTo>
                    <a:pt x="2332912" y="1610883"/>
                    <a:pt x="1810672" y="2075500"/>
                    <a:pt x="1166456" y="2075500"/>
                  </a:cubicBezTo>
                  <a:cubicBezTo>
                    <a:pt x="522240" y="2075500"/>
                    <a:pt x="0" y="1610883"/>
                    <a:pt x="0" y="1037750"/>
                  </a:cubicBezTo>
                  <a:close/>
                </a:path>
              </a:pathLst>
            </a:custGeom>
            <a:solidFill>
              <a:srgbClr val="262673"/>
            </a:solidFill>
            <a:sp3d prstMaterial="plastic">
              <a:bevelT w="50800" h="50800"/>
              <a:bevelB w="50800" h="50800"/>
            </a:sp3d>
          </p:spPr>
          <p:style>
            <a:lnRef idx="0">
              <a:schemeClr val="lt1">
                <a:hueOff val="0"/>
                <a:satOff val="0"/>
                <a:lumOff val="0"/>
                <a:alphaOff val="0"/>
              </a:schemeClr>
            </a:lnRef>
            <a:fillRef idx="1">
              <a:scrgbClr r="0" g="0" b="0"/>
            </a:fillRef>
            <a:effectRef idx="2">
              <a:schemeClr val="accent6">
                <a:hueOff val="0"/>
                <a:satOff val="0"/>
                <a:lumOff val="0"/>
                <a:alphaOff val="0"/>
              </a:schemeClr>
            </a:effectRef>
            <a:fontRef idx="minor">
              <a:schemeClr val="lt1"/>
            </a:fontRef>
          </p:style>
          <p:txBody>
            <a:bodyPr lIns="331826" tIns="297628" rIns="331826" bIns="297628" spcCol="1270" anchor="ctr"/>
            <a:lstStyle/>
            <a:p>
              <a:pPr algn="ctr" defTabSz="844555">
                <a:lnSpc>
                  <a:spcPct val="90000"/>
                </a:lnSpc>
                <a:spcAft>
                  <a:spcPct val="35000"/>
                </a:spcAft>
                <a:defRPr/>
              </a:pPr>
              <a:r>
                <a:rPr lang="pt-BR" sz="1905" b="1" dirty="0"/>
                <a:t>Fatores de Agravamento</a:t>
              </a:r>
              <a:br>
                <a:rPr lang="pt-BR" sz="1905" b="1" dirty="0"/>
              </a:br>
              <a:r>
                <a:rPr lang="pt-BR" sz="1905" b="1" dirty="0"/>
                <a:t>(FASE 1)</a:t>
              </a:r>
            </a:p>
          </p:txBody>
        </p:sp>
        <p:sp>
          <p:nvSpPr>
            <p:cNvPr id="6" name="Forma livre 5"/>
            <p:cNvSpPr/>
            <p:nvPr/>
          </p:nvSpPr>
          <p:spPr>
            <a:xfrm>
              <a:off x="2684367" y="5393707"/>
              <a:ext cx="687878" cy="446043"/>
            </a:xfrm>
            <a:custGeom>
              <a:avLst/>
              <a:gdLst>
                <a:gd name="connsiteX0" fmla="*/ 91178 w 687878"/>
                <a:gd name="connsiteY0" fmla="*/ 170567 h 446043"/>
                <a:gd name="connsiteX1" fmla="*/ 596700 w 687878"/>
                <a:gd name="connsiteY1" fmla="*/ 170567 h 446043"/>
                <a:gd name="connsiteX2" fmla="*/ 596700 w 687878"/>
                <a:gd name="connsiteY2" fmla="*/ 275476 h 446043"/>
                <a:gd name="connsiteX3" fmla="*/ 91178 w 687878"/>
                <a:gd name="connsiteY3" fmla="*/ 275476 h 446043"/>
                <a:gd name="connsiteX4" fmla="*/ 91178 w 687878"/>
                <a:gd name="connsiteY4" fmla="*/ 170567 h 446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7878" h="446043">
                  <a:moveTo>
                    <a:pt x="91178" y="170567"/>
                  </a:moveTo>
                  <a:lnTo>
                    <a:pt x="596700" y="170567"/>
                  </a:lnTo>
                  <a:lnTo>
                    <a:pt x="596700" y="275476"/>
                  </a:lnTo>
                  <a:lnTo>
                    <a:pt x="91178" y="275476"/>
                  </a:lnTo>
                  <a:lnTo>
                    <a:pt x="91178" y="170567"/>
                  </a:lnTo>
                  <a:close/>
                </a:path>
              </a:pathLst>
            </a:custGeom>
            <a:sp3d z="-25400" prstMaterial="plastic">
              <a:bevelT w="25400" h="25400"/>
              <a:bevelB w="25400" h="25400"/>
            </a:sp3d>
          </p:spPr>
          <p:style>
            <a:lnRef idx="1">
              <a:schemeClr val="accent6">
                <a:tint val="60000"/>
                <a:hueOff val="0"/>
                <a:satOff val="0"/>
                <a:lumOff val="0"/>
                <a:alphaOff val="0"/>
              </a:schemeClr>
            </a:lnRef>
            <a:fillRef idx="1">
              <a:schemeClr val="accent6">
                <a:tint val="60000"/>
                <a:hueOff val="0"/>
                <a:satOff val="0"/>
                <a:lumOff val="0"/>
                <a:alphaOff val="0"/>
              </a:schemeClr>
            </a:fillRef>
            <a:effectRef idx="2">
              <a:schemeClr val="accent6">
                <a:tint val="60000"/>
                <a:hueOff val="0"/>
                <a:satOff val="0"/>
                <a:lumOff val="0"/>
                <a:alphaOff val="0"/>
              </a:schemeClr>
            </a:effectRef>
            <a:fontRef idx="minor">
              <a:schemeClr val="lt1"/>
            </a:fontRef>
          </p:style>
          <p:txBody>
            <a:bodyPr lIns="82715" tIns="154735" rIns="82715" bIns="154735" spcCol="1270" anchor="ctr"/>
            <a:lstStyle/>
            <a:p>
              <a:pPr algn="ctr" defTabSz="311152">
                <a:lnSpc>
                  <a:spcPct val="90000"/>
                </a:lnSpc>
                <a:spcAft>
                  <a:spcPct val="35000"/>
                </a:spcAft>
                <a:defRPr/>
              </a:pPr>
              <a:endParaRPr lang="pt-BR" sz="726"/>
            </a:p>
          </p:txBody>
        </p:sp>
        <p:sp>
          <p:nvSpPr>
            <p:cNvPr id="7" name="Forma livre 6"/>
            <p:cNvSpPr/>
            <p:nvPr/>
          </p:nvSpPr>
          <p:spPr>
            <a:xfrm>
              <a:off x="3395617" y="4578978"/>
              <a:ext cx="2332912" cy="2075500"/>
            </a:xfrm>
            <a:custGeom>
              <a:avLst/>
              <a:gdLst>
                <a:gd name="connsiteX0" fmla="*/ 0 w 2332912"/>
                <a:gd name="connsiteY0" fmla="*/ 1037750 h 2075500"/>
                <a:gd name="connsiteX1" fmla="*/ 1166456 w 2332912"/>
                <a:gd name="connsiteY1" fmla="*/ 0 h 2075500"/>
                <a:gd name="connsiteX2" fmla="*/ 2332912 w 2332912"/>
                <a:gd name="connsiteY2" fmla="*/ 1037750 h 2075500"/>
                <a:gd name="connsiteX3" fmla="*/ 1166456 w 2332912"/>
                <a:gd name="connsiteY3" fmla="*/ 2075500 h 2075500"/>
                <a:gd name="connsiteX4" fmla="*/ 0 w 2332912"/>
                <a:gd name="connsiteY4" fmla="*/ 1037750 h 2075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2912" h="2075500">
                  <a:moveTo>
                    <a:pt x="0" y="1037750"/>
                  </a:moveTo>
                  <a:cubicBezTo>
                    <a:pt x="0" y="464617"/>
                    <a:pt x="522240" y="0"/>
                    <a:pt x="1166456" y="0"/>
                  </a:cubicBezTo>
                  <a:cubicBezTo>
                    <a:pt x="1810672" y="0"/>
                    <a:pt x="2332912" y="464617"/>
                    <a:pt x="2332912" y="1037750"/>
                  </a:cubicBezTo>
                  <a:cubicBezTo>
                    <a:pt x="2332912" y="1610883"/>
                    <a:pt x="1810672" y="2075500"/>
                    <a:pt x="1166456" y="2075500"/>
                  </a:cubicBezTo>
                  <a:cubicBezTo>
                    <a:pt x="522240" y="2075500"/>
                    <a:pt x="0" y="1610883"/>
                    <a:pt x="0" y="1037750"/>
                  </a:cubicBezTo>
                  <a:close/>
                </a:path>
              </a:pathLst>
            </a:custGeom>
            <a:solidFill>
              <a:srgbClr val="3E6BDE"/>
            </a:solidFill>
            <a:sp3d prstMaterial="plastic">
              <a:bevelT w="50800" h="50800"/>
              <a:bevelB w="50800" h="50800"/>
            </a:sp3d>
          </p:spPr>
          <p:style>
            <a:lnRef idx="0">
              <a:schemeClr val="lt1">
                <a:hueOff val="0"/>
                <a:satOff val="0"/>
                <a:lumOff val="0"/>
                <a:alphaOff val="0"/>
              </a:schemeClr>
            </a:lnRef>
            <a:fillRef idx="1">
              <a:scrgbClr r="0" g="0" b="0"/>
            </a:fillRef>
            <a:effectRef idx="2">
              <a:schemeClr val="accent6">
                <a:hueOff val="0"/>
                <a:satOff val="0"/>
                <a:lumOff val="0"/>
                <a:alphaOff val="0"/>
              </a:schemeClr>
            </a:effectRef>
            <a:fontRef idx="minor">
              <a:schemeClr val="lt1"/>
            </a:fontRef>
          </p:style>
          <p:txBody>
            <a:bodyPr lIns="331826" tIns="297628" rIns="331826" bIns="297628" spcCol="1270" anchor="ctr"/>
            <a:lstStyle/>
            <a:p>
              <a:pPr algn="ctr" defTabSz="844555">
                <a:lnSpc>
                  <a:spcPct val="90000"/>
                </a:lnSpc>
                <a:spcAft>
                  <a:spcPct val="35000"/>
                </a:spcAft>
                <a:defRPr/>
              </a:pPr>
              <a:r>
                <a:rPr lang="pt-BR" sz="1905" b="1" dirty="0"/>
                <a:t>Fatores de Atenuação</a:t>
              </a:r>
            </a:p>
            <a:p>
              <a:pPr algn="ctr" defTabSz="844555">
                <a:lnSpc>
                  <a:spcPct val="90000"/>
                </a:lnSpc>
                <a:spcAft>
                  <a:spcPct val="35000"/>
                </a:spcAft>
                <a:defRPr/>
              </a:pPr>
              <a:r>
                <a:rPr lang="pt-BR" sz="1905" b="1" dirty="0"/>
                <a:t>(FASE 2)</a:t>
              </a:r>
            </a:p>
          </p:txBody>
        </p:sp>
        <p:sp>
          <p:nvSpPr>
            <p:cNvPr id="9" name="Forma livre 8"/>
            <p:cNvSpPr/>
            <p:nvPr/>
          </p:nvSpPr>
          <p:spPr>
            <a:xfrm>
              <a:off x="5751901" y="5344085"/>
              <a:ext cx="707730" cy="545287"/>
            </a:xfrm>
            <a:custGeom>
              <a:avLst/>
              <a:gdLst>
                <a:gd name="connsiteX0" fmla="*/ 93810 w 707730"/>
                <a:gd name="connsiteY0" fmla="*/ 112329 h 545287"/>
                <a:gd name="connsiteX1" fmla="*/ 613920 w 707730"/>
                <a:gd name="connsiteY1" fmla="*/ 112329 h 545287"/>
                <a:gd name="connsiteX2" fmla="*/ 613920 w 707730"/>
                <a:gd name="connsiteY2" fmla="*/ 240581 h 545287"/>
                <a:gd name="connsiteX3" fmla="*/ 93810 w 707730"/>
                <a:gd name="connsiteY3" fmla="*/ 240581 h 545287"/>
                <a:gd name="connsiteX4" fmla="*/ 93810 w 707730"/>
                <a:gd name="connsiteY4" fmla="*/ 112329 h 545287"/>
                <a:gd name="connsiteX5" fmla="*/ 93810 w 707730"/>
                <a:gd name="connsiteY5" fmla="*/ 304706 h 545287"/>
                <a:gd name="connsiteX6" fmla="*/ 613920 w 707730"/>
                <a:gd name="connsiteY6" fmla="*/ 304706 h 545287"/>
                <a:gd name="connsiteX7" fmla="*/ 613920 w 707730"/>
                <a:gd name="connsiteY7" fmla="*/ 432958 h 545287"/>
                <a:gd name="connsiteX8" fmla="*/ 93810 w 707730"/>
                <a:gd name="connsiteY8" fmla="*/ 432958 h 545287"/>
                <a:gd name="connsiteX9" fmla="*/ 93810 w 707730"/>
                <a:gd name="connsiteY9" fmla="*/ 304706 h 545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7730" h="545287">
                  <a:moveTo>
                    <a:pt x="93810" y="112329"/>
                  </a:moveTo>
                  <a:lnTo>
                    <a:pt x="613920" y="112329"/>
                  </a:lnTo>
                  <a:lnTo>
                    <a:pt x="613920" y="240581"/>
                  </a:lnTo>
                  <a:lnTo>
                    <a:pt x="93810" y="240581"/>
                  </a:lnTo>
                  <a:lnTo>
                    <a:pt x="93810" y="112329"/>
                  </a:lnTo>
                  <a:close/>
                  <a:moveTo>
                    <a:pt x="93810" y="304706"/>
                  </a:moveTo>
                  <a:lnTo>
                    <a:pt x="613920" y="304706"/>
                  </a:lnTo>
                  <a:lnTo>
                    <a:pt x="613920" y="432958"/>
                  </a:lnTo>
                  <a:lnTo>
                    <a:pt x="93810" y="432958"/>
                  </a:lnTo>
                  <a:lnTo>
                    <a:pt x="93810" y="304706"/>
                  </a:lnTo>
                  <a:close/>
                </a:path>
              </a:pathLst>
            </a:custGeom>
            <a:sp3d z="-25400" prstMaterial="plastic">
              <a:bevelT w="25400" h="25400"/>
              <a:bevelB w="25400" h="25400"/>
            </a:sp3d>
          </p:spPr>
          <p:style>
            <a:lnRef idx="1">
              <a:schemeClr val="accent6">
                <a:tint val="60000"/>
                <a:hueOff val="0"/>
                <a:satOff val="0"/>
                <a:lumOff val="0"/>
                <a:alphaOff val="0"/>
              </a:schemeClr>
            </a:lnRef>
            <a:fillRef idx="1">
              <a:schemeClr val="accent6">
                <a:tint val="60000"/>
                <a:hueOff val="0"/>
                <a:satOff val="0"/>
                <a:lumOff val="0"/>
                <a:alphaOff val="0"/>
              </a:schemeClr>
            </a:fillRef>
            <a:effectRef idx="2">
              <a:schemeClr val="accent6">
                <a:tint val="60000"/>
                <a:hueOff val="0"/>
                <a:satOff val="0"/>
                <a:lumOff val="0"/>
                <a:alphaOff val="0"/>
              </a:schemeClr>
            </a:effectRef>
            <a:fontRef idx="minor">
              <a:schemeClr val="lt1"/>
            </a:fontRef>
          </p:style>
          <p:txBody>
            <a:bodyPr lIns="85103" tIns="101903" rIns="85103" bIns="101903" spcCol="1270" anchor="ctr"/>
            <a:lstStyle/>
            <a:p>
              <a:pPr algn="ctr" defTabSz="666755">
                <a:lnSpc>
                  <a:spcPct val="90000"/>
                </a:lnSpc>
                <a:spcAft>
                  <a:spcPct val="35000"/>
                </a:spcAft>
                <a:defRPr/>
              </a:pPr>
              <a:endParaRPr lang="pt-BR" sz="1542"/>
            </a:p>
          </p:txBody>
        </p:sp>
        <p:sp>
          <p:nvSpPr>
            <p:cNvPr id="10" name="Forma livre 9"/>
            <p:cNvSpPr/>
            <p:nvPr/>
          </p:nvSpPr>
          <p:spPr>
            <a:xfrm>
              <a:off x="6483004" y="4578978"/>
              <a:ext cx="2332912" cy="2075500"/>
            </a:xfrm>
            <a:custGeom>
              <a:avLst/>
              <a:gdLst>
                <a:gd name="connsiteX0" fmla="*/ 0 w 2332912"/>
                <a:gd name="connsiteY0" fmla="*/ 1037750 h 2075500"/>
                <a:gd name="connsiteX1" fmla="*/ 1166456 w 2332912"/>
                <a:gd name="connsiteY1" fmla="*/ 0 h 2075500"/>
                <a:gd name="connsiteX2" fmla="*/ 2332912 w 2332912"/>
                <a:gd name="connsiteY2" fmla="*/ 1037750 h 2075500"/>
                <a:gd name="connsiteX3" fmla="*/ 1166456 w 2332912"/>
                <a:gd name="connsiteY3" fmla="*/ 2075500 h 2075500"/>
                <a:gd name="connsiteX4" fmla="*/ 0 w 2332912"/>
                <a:gd name="connsiteY4" fmla="*/ 1037750 h 2075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2912" h="2075500">
                  <a:moveTo>
                    <a:pt x="0" y="1037750"/>
                  </a:moveTo>
                  <a:cubicBezTo>
                    <a:pt x="0" y="464617"/>
                    <a:pt x="522240" y="0"/>
                    <a:pt x="1166456" y="0"/>
                  </a:cubicBezTo>
                  <a:cubicBezTo>
                    <a:pt x="1810672" y="0"/>
                    <a:pt x="2332912" y="464617"/>
                    <a:pt x="2332912" y="1037750"/>
                  </a:cubicBezTo>
                  <a:cubicBezTo>
                    <a:pt x="2332912" y="1610883"/>
                    <a:pt x="1810672" y="2075500"/>
                    <a:pt x="1166456" y="2075500"/>
                  </a:cubicBezTo>
                  <a:cubicBezTo>
                    <a:pt x="522240" y="2075500"/>
                    <a:pt x="0" y="1610883"/>
                    <a:pt x="0" y="1037750"/>
                  </a:cubicBezTo>
                  <a:close/>
                </a:path>
              </a:pathLst>
            </a:custGeom>
            <a:solidFill>
              <a:srgbClr val="C00000"/>
            </a:solidFill>
            <a:sp3d prstMaterial="plastic">
              <a:bevelT w="50800" h="50800"/>
              <a:bevelB w="50800" h="50800"/>
            </a:sp3d>
          </p:spPr>
          <p:style>
            <a:lnRef idx="0">
              <a:schemeClr val="lt1">
                <a:hueOff val="0"/>
                <a:satOff val="0"/>
                <a:lumOff val="0"/>
                <a:alphaOff val="0"/>
              </a:schemeClr>
            </a:lnRef>
            <a:fillRef idx="1">
              <a:scrgbClr r="0" g="0" b="0"/>
            </a:fillRef>
            <a:effectRef idx="2">
              <a:schemeClr val="accent6">
                <a:hueOff val="0"/>
                <a:satOff val="0"/>
                <a:lumOff val="0"/>
                <a:alphaOff val="0"/>
              </a:schemeClr>
            </a:effectRef>
            <a:fontRef idx="minor">
              <a:schemeClr val="lt1"/>
            </a:fontRef>
          </p:style>
          <p:txBody>
            <a:bodyPr lIns="331826" tIns="297628" rIns="331826" bIns="297628" spcCol="1270" anchor="ctr"/>
            <a:lstStyle/>
            <a:p>
              <a:pPr algn="ctr" defTabSz="844555">
                <a:lnSpc>
                  <a:spcPct val="90000"/>
                </a:lnSpc>
                <a:spcAft>
                  <a:spcPct val="35000"/>
                </a:spcAft>
                <a:defRPr/>
              </a:pPr>
              <a:r>
                <a:rPr lang="pt-BR" sz="1905" b="1" dirty="0"/>
                <a:t>MULTA</a:t>
              </a:r>
            </a:p>
          </p:txBody>
        </p:sp>
      </p:grpSp>
      <p:grpSp>
        <p:nvGrpSpPr>
          <p:cNvPr id="40964" name="Grupo 6"/>
          <p:cNvGrpSpPr>
            <a:grpSpLocks/>
          </p:cNvGrpSpPr>
          <p:nvPr/>
        </p:nvGrpSpPr>
        <p:grpSpPr bwMode="auto">
          <a:xfrm>
            <a:off x="7190516" y="4460149"/>
            <a:ext cx="668230" cy="862650"/>
            <a:chOff x="5591160" y="4201875"/>
            <a:chExt cx="668392" cy="863877"/>
          </a:xfrm>
        </p:grpSpPr>
        <p:sp>
          <p:nvSpPr>
            <p:cNvPr id="5" name="Seta para baixo 4"/>
            <p:cNvSpPr/>
            <p:nvPr/>
          </p:nvSpPr>
          <p:spPr>
            <a:xfrm>
              <a:off x="5591160" y="4201875"/>
              <a:ext cx="668392" cy="863877"/>
            </a:xfrm>
            <a:prstGeom prst="downArrow">
              <a:avLst/>
            </a:prstGeom>
            <a:solidFill>
              <a:srgbClr val="C00000"/>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07487">
                <a:defRPr/>
              </a:pPr>
              <a:endParaRPr lang="pt-BR" sz="1633"/>
            </a:p>
          </p:txBody>
        </p:sp>
        <p:sp>
          <p:nvSpPr>
            <p:cNvPr id="40970" name="CaixaDeTexto 5"/>
            <p:cNvSpPr txBox="1">
              <a:spLocks noChangeArrowheads="1"/>
            </p:cNvSpPr>
            <p:nvPr/>
          </p:nvSpPr>
          <p:spPr bwMode="auto">
            <a:xfrm rot="16200000">
              <a:off x="5539469" y="4391948"/>
              <a:ext cx="779712" cy="39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hangingPunct="1"/>
              <a:r>
                <a:rPr lang="pt-BR" altLang="pt-BR" sz="1996">
                  <a:latin typeface="Calibri" panose="020F0502020204030204" pitchFamily="34" charset="0"/>
                  <a:ea typeface="ＭＳ Ｐゴシック" panose="020B0600070205080204" pitchFamily="34" charset="-128"/>
                </a:rPr>
                <a:t>TETO</a:t>
              </a:r>
            </a:p>
          </p:txBody>
        </p:sp>
      </p:grpSp>
      <p:grpSp>
        <p:nvGrpSpPr>
          <p:cNvPr id="40965" name="Grupo 9"/>
          <p:cNvGrpSpPr>
            <a:grpSpLocks/>
          </p:cNvGrpSpPr>
          <p:nvPr/>
        </p:nvGrpSpPr>
        <p:grpSpPr bwMode="auto">
          <a:xfrm>
            <a:off x="7214998" y="5675637"/>
            <a:ext cx="643748" cy="944739"/>
            <a:chOff x="5610592" y="5610448"/>
            <a:chExt cx="643141" cy="945377"/>
          </a:xfrm>
        </p:grpSpPr>
        <p:sp>
          <p:nvSpPr>
            <p:cNvPr id="8" name="Seta para cima 7"/>
            <p:cNvSpPr/>
            <p:nvPr/>
          </p:nvSpPr>
          <p:spPr>
            <a:xfrm>
              <a:off x="5610592" y="5610448"/>
              <a:ext cx="643141" cy="841616"/>
            </a:xfrm>
            <a:prstGeom prst="upArrow">
              <a:avLst/>
            </a:prstGeom>
            <a:solidFill>
              <a:srgbClr val="C00000"/>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07487">
                <a:defRPr/>
              </a:pPr>
              <a:endParaRPr lang="pt-BR" sz="1633"/>
            </a:p>
          </p:txBody>
        </p:sp>
        <p:sp>
          <p:nvSpPr>
            <p:cNvPr id="40968" name="CaixaDeTexto 8"/>
            <p:cNvSpPr txBox="1">
              <a:spLocks noChangeArrowheads="1"/>
            </p:cNvSpPr>
            <p:nvPr/>
          </p:nvSpPr>
          <p:spPr bwMode="auto">
            <a:xfrm rot="16200000">
              <a:off x="5523022" y="5935229"/>
              <a:ext cx="842100" cy="399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hangingPunct="1"/>
              <a:r>
                <a:rPr lang="pt-BR" altLang="pt-BR" sz="1996">
                  <a:latin typeface="Calibri" panose="020F0502020204030204" pitchFamily="34" charset="0"/>
                  <a:ea typeface="ＭＳ Ｐゴシック" panose="020B0600070205080204" pitchFamily="34" charset="-128"/>
                </a:rPr>
                <a:t>PISO</a:t>
              </a:r>
            </a:p>
          </p:txBody>
        </p:sp>
      </p:grpSp>
      <p:sp>
        <p:nvSpPr>
          <p:cNvPr id="40966" name="Rectangle 2"/>
          <p:cNvSpPr txBox="1">
            <a:spLocks noChangeArrowheads="1"/>
          </p:cNvSpPr>
          <p:nvPr/>
        </p:nvSpPr>
        <p:spPr bwMode="auto">
          <a:xfrm>
            <a:off x="1703540" y="417879"/>
            <a:ext cx="8856930" cy="459408"/>
          </a:xfrm>
          <a:prstGeom prst="rect">
            <a:avLst/>
          </a:prstGeom>
          <a:solidFill>
            <a:srgbClr val="002060"/>
          </a:solidFill>
          <a:ln w="9525">
            <a:solidFill>
              <a:schemeClr val="tx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hangingPunct="1"/>
            <a:r>
              <a:rPr lang="en-GB" altLang="pt-BR" sz="2722" b="1">
                <a:latin typeface="Calibri" panose="020F0502020204030204" pitchFamily="34" charset="0"/>
                <a:ea typeface="ＭＳ Ｐゴシック" panose="020B0600070205080204" pitchFamily="34" charset="-128"/>
              </a:rPr>
              <a:t>CÁLCULO DA MULTA</a:t>
            </a:r>
          </a:p>
        </p:txBody>
      </p:sp>
    </p:spTree>
    <p:extLst>
      <p:ext uri="{BB962C8B-B14F-4D97-AF65-F5344CB8AC3E}">
        <p14:creationId xmlns:p14="http://schemas.microsoft.com/office/powerpoint/2010/main" val="6669224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90DBCA38-0F22-8640-9008-DF209584502E}"/>
              </a:ext>
            </a:extLst>
          </p:cNvPr>
          <p:cNvSpPr txBox="1">
            <a:spLocks/>
          </p:cNvSpPr>
          <p:nvPr/>
        </p:nvSpPr>
        <p:spPr>
          <a:xfrm>
            <a:off x="1933172" y="134232"/>
            <a:ext cx="8231904" cy="440686"/>
          </a:xfrm>
          <a:prstGeom prst="rect">
            <a:avLst/>
          </a:prstGeom>
          <a:solidFill>
            <a:srgbClr val="002060"/>
          </a:solidFill>
        </p:spPr>
        <p:txBody>
          <a:bodyPr vert="horz" lIns="91438" tIns="45719" rIns="91438" bIns="45719"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altLang="pt-BR" sz="2400" b="1" dirty="0">
                <a:solidFill>
                  <a:schemeClr val="bg1"/>
                </a:solidFill>
                <a:latin typeface="Calibri" panose="020F0502020204030204" pitchFamily="34" charset="0"/>
                <a:ea typeface="ＭＳ Ｐゴシック" panose="020B0600070205080204" pitchFamily="34" charset="-128"/>
              </a:rPr>
              <a:t>DECRETO 8.420 - FATORES AGRAVANTES – ART. 17</a:t>
            </a:r>
            <a:endParaRPr lang="pt-BR" altLang="pt-BR" sz="2000" dirty="0">
              <a:solidFill>
                <a:schemeClr val="bg1"/>
              </a:solidFill>
              <a:latin typeface="Calibri" panose="020F0502020204030204" pitchFamily="34" charset="0"/>
              <a:ea typeface="ＭＳ Ｐゴシック" panose="020B0600070205080204" pitchFamily="34" charset="-128"/>
            </a:endParaRPr>
          </a:p>
        </p:txBody>
      </p:sp>
      <p:sp>
        <p:nvSpPr>
          <p:cNvPr id="5" name="CaixaDeTexto 4">
            <a:extLst>
              <a:ext uri="{FF2B5EF4-FFF2-40B4-BE49-F238E27FC236}">
                <a16:creationId xmlns:a16="http://schemas.microsoft.com/office/drawing/2014/main" id="{4C741E7B-E3DB-1246-8AF7-FE2FBED7DFCB}"/>
              </a:ext>
            </a:extLst>
          </p:cNvPr>
          <p:cNvSpPr txBox="1"/>
          <p:nvPr/>
        </p:nvSpPr>
        <p:spPr>
          <a:xfrm>
            <a:off x="13448" y="689112"/>
            <a:ext cx="12021670" cy="6232475"/>
          </a:xfrm>
          <a:prstGeom prst="rect">
            <a:avLst/>
          </a:prstGeom>
          <a:noFill/>
        </p:spPr>
        <p:txBody>
          <a:bodyPr wrap="square" rtlCol="0">
            <a:spAutoFit/>
          </a:bodyPr>
          <a:lstStyle/>
          <a:p>
            <a:pPr marL="285750" indent="-285750" algn="just">
              <a:buFont typeface="Arial" panose="020B0604020202020204" pitchFamily="34" charset="0"/>
              <a:buChar char="•"/>
            </a:pPr>
            <a:r>
              <a:rPr lang="pt-BR" sz="1900" dirty="0">
                <a:solidFill>
                  <a:schemeClr val="accent1"/>
                </a:solidFill>
              </a:rPr>
              <a:t>1% a 2,5% havendo continuidade dos atos lesivos no tempo;</a:t>
            </a:r>
          </a:p>
          <a:p>
            <a:pPr marL="285750" indent="-285750" algn="just">
              <a:buFont typeface="Arial" panose="020B0604020202020204" pitchFamily="34" charset="0"/>
              <a:buChar char="•"/>
            </a:pPr>
            <a:endParaRPr lang="pt-BR" sz="1900" dirty="0">
              <a:solidFill>
                <a:schemeClr val="accent1"/>
              </a:solidFill>
            </a:endParaRPr>
          </a:p>
          <a:p>
            <a:pPr marL="285750" indent="-285750" algn="just">
              <a:buFont typeface="Arial" panose="020B0604020202020204" pitchFamily="34" charset="0"/>
              <a:buChar char="•"/>
            </a:pPr>
            <a:r>
              <a:rPr lang="pt-BR" sz="1900" dirty="0">
                <a:solidFill>
                  <a:schemeClr val="accent1"/>
                </a:solidFill>
              </a:rPr>
              <a:t>1% a 2,5% para tolerância ou ciência de pessoas do corpo diretivo ou gerencial da pessoa jurídica;</a:t>
            </a:r>
          </a:p>
          <a:p>
            <a:pPr marL="285750" indent="-285750" algn="just">
              <a:buFont typeface="Arial" panose="020B0604020202020204" pitchFamily="34" charset="0"/>
              <a:buChar char="•"/>
            </a:pPr>
            <a:endParaRPr lang="pt-BR" sz="1900" dirty="0">
              <a:solidFill>
                <a:schemeClr val="accent1"/>
              </a:solidFill>
            </a:endParaRPr>
          </a:p>
          <a:p>
            <a:pPr marL="285750" indent="-285750" algn="just">
              <a:buFont typeface="Arial" panose="020B0604020202020204" pitchFamily="34" charset="0"/>
              <a:buChar char="•"/>
            </a:pPr>
            <a:r>
              <a:rPr lang="pt-BR" sz="1900" dirty="0">
                <a:solidFill>
                  <a:schemeClr val="accent1"/>
                </a:solidFill>
              </a:rPr>
              <a:t>1% a 4% no caso de interrupção no fornecimento de serviço público ou na execução de obra contratada;</a:t>
            </a:r>
          </a:p>
          <a:p>
            <a:pPr marL="285750" indent="-285750" algn="just">
              <a:buFont typeface="Arial" panose="020B0604020202020204" pitchFamily="34" charset="0"/>
              <a:buChar char="•"/>
            </a:pPr>
            <a:endParaRPr lang="pt-BR" sz="1900" dirty="0">
              <a:solidFill>
                <a:schemeClr val="accent1"/>
              </a:solidFill>
            </a:endParaRPr>
          </a:p>
          <a:p>
            <a:pPr marL="285750" indent="-285750" algn="just">
              <a:buFont typeface="Arial" panose="020B0604020202020204" pitchFamily="34" charset="0"/>
              <a:buChar char="•"/>
            </a:pPr>
            <a:r>
              <a:rPr lang="pt-BR" sz="1900" dirty="0">
                <a:solidFill>
                  <a:schemeClr val="accent1"/>
                </a:solidFill>
              </a:rPr>
              <a:t>1% para a situação econômica do infrator com base na apresentação de índice de Solvência Geral - SG e de Liquidez Geral - LG superiores a um e de lucro líquido no último exercício anterior ao da ocorrência do ato lesivo;</a:t>
            </a:r>
          </a:p>
          <a:p>
            <a:pPr marL="285750" indent="-285750" algn="just">
              <a:buFont typeface="Arial" panose="020B0604020202020204" pitchFamily="34" charset="0"/>
              <a:buChar char="•"/>
            </a:pPr>
            <a:endParaRPr lang="pt-BR" sz="1900" dirty="0">
              <a:solidFill>
                <a:schemeClr val="accent1"/>
              </a:solidFill>
            </a:endParaRPr>
          </a:p>
          <a:p>
            <a:pPr marL="285750" indent="-285750" algn="just">
              <a:buFont typeface="Arial" panose="020B0604020202020204" pitchFamily="34" charset="0"/>
              <a:buChar char="•"/>
            </a:pPr>
            <a:r>
              <a:rPr lang="pt-BR" sz="1900" dirty="0">
                <a:solidFill>
                  <a:schemeClr val="accent1"/>
                </a:solidFill>
              </a:rPr>
              <a:t>5% no caso de reincidência, assim definida a ocorrência de nova infração, idêntica ou não à anterior, tipificada como ato lesivo pelo </a:t>
            </a:r>
            <a:r>
              <a:rPr lang="pt-BR" sz="1900" dirty="0">
                <a:solidFill>
                  <a:schemeClr val="accent1"/>
                </a:solidFill>
                <a:hlinkClick r:id="rId2">
                  <a:extLst>
                    <a:ext uri="{A12FA001-AC4F-418D-AE19-62706E023703}">
                      <ahyp:hlinkClr xmlns:ahyp="http://schemas.microsoft.com/office/drawing/2018/hyperlinkcolor" val="tx"/>
                    </a:ext>
                  </a:extLst>
                </a:hlinkClick>
              </a:rPr>
              <a:t>art. 5º da Lei nº 12.846, de 2013</a:t>
            </a:r>
            <a:r>
              <a:rPr lang="pt-BR" sz="1900" dirty="0">
                <a:solidFill>
                  <a:schemeClr val="accent1"/>
                </a:solidFill>
              </a:rPr>
              <a:t>, em menos de cinco anos, contados da publicação do julgamento da infração anterior; e</a:t>
            </a:r>
          </a:p>
          <a:p>
            <a:pPr marL="285750" indent="-285750" algn="just">
              <a:buFont typeface="Arial" panose="020B0604020202020204" pitchFamily="34" charset="0"/>
              <a:buChar char="•"/>
            </a:pPr>
            <a:endParaRPr lang="pt-BR" sz="1900" dirty="0">
              <a:solidFill>
                <a:schemeClr val="accent1"/>
              </a:solidFill>
            </a:endParaRPr>
          </a:p>
          <a:p>
            <a:pPr marL="285750" indent="-285750" algn="just">
              <a:buFont typeface="Arial" panose="020B0604020202020204" pitchFamily="34" charset="0"/>
              <a:buChar char="•"/>
            </a:pPr>
            <a:r>
              <a:rPr lang="pt-BR" sz="1900" dirty="0">
                <a:solidFill>
                  <a:schemeClr val="accent1"/>
                </a:solidFill>
              </a:rPr>
              <a:t>no caso de os contratos mantidos ou pretendidos com o órgão ou entidade lesado, serão considerados, na data da prática do ato lesivo, os seguintes percentuais:</a:t>
            </a:r>
          </a:p>
          <a:p>
            <a:pPr algn="just"/>
            <a:r>
              <a:rPr lang="pt-BR" sz="1900" dirty="0">
                <a:solidFill>
                  <a:schemeClr val="accent1"/>
                </a:solidFill>
              </a:rPr>
              <a:t>a) 1% em contratos acima de </a:t>
            </a:r>
            <a:r>
              <a:rPr lang="pt-BR" sz="1900" dirty="0" err="1">
                <a:solidFill>
                  <a:schemeClr val="accent1"/>
                </a:solidFill>
              </a:rPr>
              <a:t>R</a:t>
            </a:r>
            <a:r>
              <a:rPr lang="pt-BR" sz="1900" dirty="0">
                <a:solidFill>
                  <a:schemeClr val="accent1"/>
                </a:solidFill>
              </a:rPr>
              <a:t>$ 1.5 milhões;</a:t>
            </a:r>
          </a:p>
          <a:p>
            <a:pPr algn="just"/>
            <a:r>
              <a:rPr lang="pt-BR" sz="1900" dirty="0" err="1">
                <a:solidFill>
                  <a:schemeClr val="accent1"/>
                </a:solidFill>
              </a:rPr>
              <a:t>b</a:t>
            </a:r>
            <a:r>
              <a:rPr lang="pt-BR" sz="1900" dirty="0">
                <a:solidFill>
                  <a:schemeClr val="accent1"/>
                </a:solidFill>
              </a:rPr>
              <a:t>) 2% em contratos acima de </a:t>
            </a:r>
            <a:r>
              <a:rPr lang="pt-BR" sz="1900" dirty="0" err="1">
                <a:solidFill>
                  <a:schemeClr val="accent1"/>
                </a:solidFill>
              </a:rPr>
              <a:t>R</a:t>
            </a:r>
            <a:r>
              <a:rPr lang="pt-BR" sz="1900" dirty="0">
                <a:solidFill>
                  <a:schemeClr val="accent1"/>
                </a:solidFill>
              </a:rPr>
              <a:t>$ 10milhões;</a:t>
            </a:r>
          </a:p>
          <a:p>
            <a:pPr algn="just"/>
            <a:r>
              <a:rPr lang="pt-BR" sz="1900" dirty="0" err="1">
                <a:solidFill>
                  <a:schemeClr val="accent1"/>
                </a:solidFill>
              </a:rPr>
              <a:t>c</a:t>
            </a:r>
            <a:r>
              <a:rPr lang="pt-BR" sz="1900" dirty="0">
                <a:solidFill>
                  <a:schemeClr val="accent1"/>
                </a:solidFill>
              </a:rPr>
              <a:t>) 3% em contratos acima de </a:t>
            </a:r>
            <a:r>
              <a:rPr lang="pt-BR" sz="1900" dirty="0" err="1">
                <a:solidFill>
                  <a:schemeClr val="accent1"/>
                </a:solidFill>
              </a:rPr>
              <a:t>R</a:t>
            </a:r>
            <a:r>
              <a:rPr lang="pt-BR" sz="1900" dirty="0">
                <a:solidFill>
                  <a:schemeClr val="accent1"/>
                </a:solidFill>
              </a:rPr>
              <a:t>$ 50 milhões;</a:t>
            </a:r>
          </a:p>
          <a:p>
            <a:pPr algn="just"/>
            <a:r>
              <a:rPr lang="pt-BR" sz="1900" dirty="0" err="1">
                <a:solidFill>
                  <a:schemeClr val="accent1"/>
                </a:solidFill>
              </a:rPr>
              <a:t>d</a:t>
            </a:r>
            <a:r>
              <a:rPr lang="pt-BR" sz="1900" dirty="0">
                <a:solidFill>
                  <a:schemeClr val="accent1"/>
                </a:solidFill>
              </a:rPr>
              <a:t>) 4% em contratos acima de </a:t>
            </a:r>
            <a:r>
              <a:rPr lang="pt-BR" sz="1900" dirty="0" err="1">
                <a:solidFill>
                  <a:schemeClr val="accent1"/>
                </a:solidFill>
              </a:rPr>
              <a:t>R</a:t>
            </a:r>
            <a:r>
              <a:rPr lang="pt-BR" sz="1900" dirty="0">
                <a:solidFill>
                  <a:schemeClr val="accent1"/>
                </a:solidFill>
              </a:rPr>
              <a:t>$ 250 milhões; e</a:t>
            </a:r>
          </a:p>
          <a:p>
            <a:pPr algn="just"/>
            <a:r>
              <a:rPr lang="pt-BR" sz="1900" dirty="0">
                <a:solidFill>
                  <a:schemeClr val="accent1"/>
                </a:solidFill>
              </a:rPr>
              <a:t>e) 5% em contratos acima de </a:t>
            </a:r>
            <a:r>
              <a:rPr lang="pt-BR" sz="1900" dirty="0" err="1">
                <a:solidFill>
                  <a:schemeClr val="accent1"/>
                </a:solidFill>
              </a:rPr>
              <a:t>R</a:t>
            </a:r>
            <a:r>
              <a:rPr lang="pt-BR" sz="1900" dirty="0">
                <a:solidFill>
                  <a:schemeClr val="accent1"/>
                </a:solidFill>
              </a:rPr>
              <a:t>$ 1 bilhão de reais.</a:t>
            </a:r>
          </a:p>
          <a:p>
            <a:pPr marL="285750" indent="-285750" algn="just">
              <a:buFont typeface="Arial" panose="020B0604020202020204" pitchFamily="34" charset="0"/>
              <a:buChar char="•"/>
            </a:pPr>
            <a:endParaRPr lang="es-ES_tradnl" sz="1900" dirty="0">
              <a:solidFill>
                <a:schemeClr val="accent1"/>
              </a:solidFill>
            </a:endParaRPr>
          </a:p>
        </p:txBody>
      </p:sp>
    </p:spTree>
    <p:extLst>
      <p:ext uri="{BB962C8B-B14F-4D97-AF65-F5344CB8AC3E}">
        <p14:creationId xmlns:p14="http://schemas.microsoft.com/office/powerpoint/2010/main" val="25994419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A473CB5C-F946-1447-B954-ED672FE1E500}"/>
              </a:ext>
            </a:extLst>
          </p:cNvPr>
          <p:cNvSpPr txBox="1"/>
          <p:nvPr/>
        </p:nvSpPr>
        <p:spPr>
          <a:xfrm>
            <a:off x="376518" y="1226992"/>
            <a:ext cx="11781079" cy="5262979"/>
          </a:xfrm>
          <a:prstGeom prst="rect">
            <a:avLst/>
          </a:prstGeom>
          <a:noFill/>
        </p:spPr>
        <p:txBody>
          <a:bodyPr wrap="square" rtlCol="0">
            <a:spAutoFit/>
          </a:bodyPr>
          <a:lstStyle/>
          <a:p>
            <a:pPr marL="285750" indent="-285750" algn="just">
              <a:buFont typeface="Arial" panose="020B0604020202020204" pitchFamily="34" charset="0"/>
              <a:buChar char="•"/>
            </a:pPr>
            <a:r>
              <a:rPr lang="pt-BR" sz="2400" dirty="0">
                <a:solidFill>
                  <a:schemeClr val="accent1"/>
                </a:solidFill>
              </a:rPr>
              <a:t>1% no caso de não consumação da infração;</a:t>
            </a:r>
          </a:p>
          <a:p>
            <a:pPr marL="285750" indent="-285750" algn="just">
              <a:buFont typeface="Arial" panose="020B0604020202020204" pitchFamily="34" charset="0"/>
              <a:buChar char="•"/>
            </a:pPr>
            <a:endParaRPr lang="pt-BR" sz="2400" dirty="0">
              <a:solidFill>
                <a:schemeClr val="accent1"/>
              </a:solidFill>
            </a:endParaRPr>
          </a:p>
          <a:p>
            <a:pPr marL="285750" indent="-285750" algn="just">
              <a:buFont typeface="Arial" panose="020B0604020202020204" pitchFamily="34" charset="0"/>
              <a:buChar char="•"/>
            </a:pPr>
            <a:r>
              <a:rPr lang="pt-BR" sz="2400" dirty="0">
                <a:solidFill>
                  <a:schemeClr val="accent1"/>
                </a:solidFill>
              </a:rPr>
              <a:t>1,5% no caso de comprovação de ressarcimento pela pessoa jurídica dos danos a que tenha dado causa; </a:t>
            </a:r>
          </a:p>
          <a:p>
            <a:pPr marL="285750" indent="-285750" algn="just">
              <a:buFont typeface="Arial" panose="020B0604020202020204" pitchFamily="34" charset="0"/>
              <a:buChar char="•"/>
            </a:pPr>
            <a:endParaRPr lang="pt-BR" sz="2400" dirty="0">
              <a:solidFill>
                <a:schemeClr val="accent1"/>
              </a:solidFill>
            </a:endParaRPr>
          </a:p>
          <a:p>
            <a:pPr marL="285750" indent="-285750" algn="just">
              <a:buFont typeface="Arial" panose="020B0604020202020204" pitchFamily="34" charset="0"/>
              <a:buChar char="•"/>
            </a:pPr>
            <a:r>
              <a:rPr lang="pt-BR" sz="2400" dirty="0">
                <a:solidFill>
                  <a:schemeClr val="accent1"/>
                </a:solidFill>
              </a:rPr>
              <a:t>1 a 1,5% para o grau de colaboração da pessoa jurídica com a investigação ou a apuração do ato lesivo, independentemente do acordo de leniência;</a:t>
            </a:r>
          </a:p>
          <a:p>
            <a:pPr marL="285750" indent="-285750" algn="just">
              <a:buFont typeface="Arial" panose="020B0604020202020204" pitchFamily="34" charset="0"/>
              <a:buChar char="•"/>
            </a:pPr>
            <a:endParaRPr lang="pt-BR" sz="2400" dirty="0">
              <a:solidFill>
                <a:schemeClr val="accent1"/>
              </a:solidFill>
            </a:endParaRPr>
          </a:p>
          <a:p>
            <a:pPr marL="285750" indent="-285750" algn="just">
              <a:buFont typeface="Arial" panose="020B0604020202020204" pitchFamily="34" charset="0"/>
              <a:buChar char="•"/>
            </a:pPr>
            <a:r>
              <a:rPr lang="pt-BR" sz="2400" dirty="0">
                <a:solidFill>
                  <a:schemeClr val="accent1"/>
                </a:solidFill>
              </a:rPr>
              <a:t>2% no caso de comunicação espontânea pela pessoa jurídica antes da instauração do PAR acerca da ocorrência do ato lesivo; e</a:t>
            </a:r>
          </a:p>
          <a:p>
            <a:pPr marL="285750" indent="-285750" algn="just">
              <a:buFont typeface="Arial" panose="020B0604020202020204" pitchFamily="34" charset="0"/>
              <a:buChar char="•"/>
            </a:pPr>
            <a:endParaRPr lang="pt-BR" sz="2400" dirty="0">
              <a:solidFill>
                <a:schemeClr val="accent1"/>
              </a:solidFill>
            </a:endParaRPr>
          </a:p>
          <a:p>
            <a:pPr marL="285750" indent="-285750" algn="just">
              <a:buFont typeface="Arial" panose="020B0604020202020204" pitchFamily="34" charset="0"/>
              <a:buChar char="•"/>
            </a:pPr>
            <a:r>
              <a:rPr lang="pt-BR" sz="2400" dirty="0">
                <a:solidFill>
                  <a:schemeClr val="accent1"/>
                </a:solidFill>
              </a:rPr>
              <a:t>1 a 4% para comprovação de a pessoa jurídica possuir e aplicar um programa de integridade, conforme os parâmetros estabelecidos no Capítulo IV.</a:t>
            </a:r>
          </a:p>
          <a:p>
            <a:pPr algn="just"/>
            <a:endParaRPr lang="es-ES_tradnl" sz="2400" dirty="0">
              <a:solidFill>
                <a:schemeClr val="accent1"/>
              </a:solidFill>
            </a:endParaRPr>
          </a:p>
        </p:txBody>
      </p:sp>
      <p:sp>
        <p:nvSpPr>
          <p:cNvPr id="3" name="Título 1">
            <a:extLst>
              <a:ext uri="{FF2B5EF4-FFF2-40B4-BE49-F238E27FC236}">
                <a16:creationId xmlns:a16="http://schemas.microsoft.com/office/drawing/2014/main" id="{90DBCA38-0F22-8640-9008-DF209584502E}"/>
              </a:ext>
            </a:extLst>
          </p:cNvPr>
          <p:cNvSpPr txBox="1">
            <a:spLocks/>
          </p:cNvSpPr>
          <p:nvPr/>
        </p:nvSpPr>
        <p:spPr>
          <a:xfrm>
            <a:off x="1933172" y="134232"/>
            <a:ext cx="8231904" cy="440686"/>
          </a:xfrm>
          <a:prstGeom prst="rect">
            <a:avLst/>
          </a:prstGeom>
          <a:solidFill>
            <a:srgbClr val="002060"/>
          </a:solidFill>
        </p:spPr>
        <p:txBody>
          <a:bodyPr vert="horz" lIns="91438" tIns="45719" rIns="91438" bIns="45719"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altLang="pt-BR" sz="2400" b="1" dirty="0">
                <a:solidFill>
                  <a:schemeClr val="bg1"/>
                </a:solidFill>
                <a:latin typeface="Calibri" panose="020F0502020204030204" pitchFamily="34" charset="0"/>
                <a:ea typeface="ＭＳ Ｐゴシック" panose="020B0600070205080204" pitchFamily="34" charset="-128"/>
              </a:rPr>
              <a:t>DECRETO 8.420 - FATORES ATENUANTES – ART. 18</a:t>
            </a:r>
            <a:endParaRPr lang="pt-BR" altLang="pt-BR" sz="2000" dirty="0">
              <a:solidFill>
                <a:schemeClr val="bg1"/>
              </a:solidFill>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213953605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B904BBA0-659F-D447-A326-FECAB46A7D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4261" y="68359"/>
            <a:ext cx="7624477" cy="6789641"/>
          </a:xfrm>
          <a:prstGeom prst="rect">
            <a:avLst/>
          </a:prstGeom>
        </p:spPr>
      </p:pic>
    </p:spTree>
    <p:extLst>
      <p:ext uri="{BB962C8B-B14F-4D97-AF65-F5344CB8AC3E}">
        <p14:creationId xmlns:p14="http://schemas.microsoft.com/office/powerpoint/2010/main" val="114705217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o 18"/>
          <p:cNvGrpSpPr/>
          <p:nvPr/>
        </p:nvGrpSpPr>
        <p:grpSpPr>
          <a:xfrm>
            <a:off x="2568486" y="1995948"/>
            <a:ext cx="2204696" cy="1322817"/>
            <a:chOff x="0" y="195221"/>
            <a:chExt cx="2430269" cy="1458161"/>
          </a:xfrm>
          <a:scene3d>
            <a:camera prst="orthographicFront"/>
            <a:lightRig rig="threePt" dir="t">
              <a:rot lat="0" lon="0" rev="7500000"/>
            </a:lightRig>
          </a:scene3d>
        </p:grpSpPr>
        <p:sp>
          <p:nvSpPr>
            <p:cNvPr id="32" name="Retângulo 31"/>
            <p:cNvSpPr/>
            <p:nvPr/>
          </p:nvSpPr>
          <p:spPr>
            <a:xfrm>
              <a:off x="0" y="195221"/>
              <a:ext cx="2430269" cy="1458161"/>
            </a:xfrm>
            <a:prstGeom prst="rect">
              <a:avLst/>
            </a:prstGeom>
            <a:gradFill rotWithShape="1">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sp>
        <p:sp>
          <p:nvSpPr>
            <p:cNvPr id="33" name="Retângulo 32"/>
            <p:cNvSpPr/>
            <p:nvPr/>
          </p:nvSpPr>
          <p:spPr>
            <a:xfrm>
              <a:off x="0" y="195221"/>
              <a:ext cx="2430269" cy="1458161"/>
            </a:xfrm>
            <a:prstGeom prst="rect">
              <a:avLst/>
            </a:prstGeom>
            <a:noFill/>
            <a:ln>
              <a:noFill/>
            </a:ln>
            <a:effectLst/>
            <a:sp3d/>
          </p:spPr>
          <p:txBody>
            <a:bodyPr spcFirstLastPara="0" vert="horz" wrap="square" lIns="82953" tIns="82953" rIns="82953" bIns="82953" numCol="1" spcCol="1270" anchor="ctr" anchorCtr="0">
              <a:noAutofit/>
            </a:bodyPr>
            <a:lstStyle/>
            <a:p>
              <a:pPr algn="ctr" defTabSz="967801">
                <a:lnSpc>
                  <a:spcPct val="90000"/>
                </a:lnSpc>
                <a:spcBef>
                  <a:spcPct val="0"/>
                </a:spcBef>
                <a:spcAft>
                  <a:spcPct val="35000"/>
                </a:spcAft>
                <a:defRPr/>
              </a:pPr>
              <a:r>
                <a:rPr lang="pt-BR" sz="2177" b="1" dirty="0">
                  <a:solidFill>
                    <a:sysClr val="window" lastClr="FFFFFF"/>
                  </a:solidFill>
                  <a:latin typeface="Calibri" panose="020F0502020204030204" pitchFamily="34" charset="0"/>
                </a:rPr>
                <a:t>Meios de comunicação de grande circulação</a:t>
              </a:r>
            </a:p>
          </p:txBody>
        </p:sp>
      </p:grpSp>
      <p:grpSp>
        <p:nvGrpSpPr>
          <p:cNvPr id="20" name="Grupo 19"/>
          <p:cNvGrpSpPr/>
          <p:nvPr/>
        </p:nvGrpSpPr>
        <p:grpSpPr>
          <a:xfrm>
            <a:off x="4993652" y="1995948"/>
            <a:ext cx="2204696" cy="1322817"/>
            <a:chOff x="2673296" y="195221"/>
            <a:chExt cx="2430269" cy="1458161"/>
          </a:xfrm>
          <a:scene3d>
            <a:camera prst="orthographicFront"/>
            <a:lightRig rig="threePt" dir="t">
              <a:rot lat="0" lon="0" rev="7500000"/>
            </a:lightRig>
          </a:scene3d>
        </p:grpSpPr>
        <p:sp>
          <p:nvSpPr>
            <p:cNvPr id="30" name="Retângulo 29"/>
            <p:cNvSpPr/>
            <p:nvPr/>
          </p:nvSpPr>
          <p:spPr>
            <a:xfrm>
              <a:off x="2673296" y="195221"/>
              <a:ext cx="2430269" cy="1458161"/>
            </a:xfrm>
            <a:prstGeom prst="rect">
              <a:avLst/>
            </a:prstGeom>
            <a:gradFill rotWithShape="1">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sp>
        <p:sp>
          <p:nvSpPr>
            <p:cNvPr id="31" name="Retângulo 30"/>
            <p:cNvSpPr/>
            <p:nvPr/>
          </p:nvSpPr>
          <p:spPr>
            <a:xfrm>
              <a:off x="2673296" y="195221"/>
              <a:ext cx="2430269" cy="1458161"/>
            </a:xfrm>
            <a:prstGeom prst="rect">
              <a:avLst/>
            </a:prstGeom>
            <a:noFill/>
            <a:ln>
              <a:noFill/>
            </a:ln>
            <a:effectLst/>
            <a:sp3d/>
          </p:spPr>
          <p:txBody>
            <a:bodyPr spcFirstLastPara="0" vert="horz" wrap="square" lIns="82953" tIns="82953" rIns="82953" bIns="82953" numCol="1" spcCol="1270" anchor="ctr" anchorCtr="0">
              <a:noAutofit/>
            </a:bodyPr>
            <a:lstStyle/>
            <a:p>
              <a:pPr algn="ctr" defTabSz="967801">
                <a:lnSpc>
                  <a:spcPct val="90000"/>
                </a:lnSpc>
                <a:spcBef>
                  <a:spcPct val="0"/>
                </a:spcBef>
                <a:spcAft>
                  <a:spcPct val="35000"/>
                </a:spcAft>
                <a:defRPr/>
              </a:pPr>
              <a:r>
                <a:rPr lang="pt-BR" sz="2177" b="1" dirty="0">
                  <a:solidFill>
                    <a:sysClr val="window" lastClr="FFFFFF"/>
                  </a:solidFill>
                  <a:latin typeface="Calibri" panose="020F0502020204030204" pitchFamily="34" charset="0"/>
                </a:rPr>
                <a:t>Afixação de edital por 30 dias no próprio estabelecimento</a:t>
              </a:r>
            </a:p>
          </p:txBody>
        </p:sp>
      </p:grpSp>
      <p:grpSp>
        <p:nvGrpSpPr>
          <p:cNvPr id="21" name="Grupo 20"/>
          <p:cNvGrpSpPr/>
          <p:nvPr/>
        </p:nvGrpSpPr>
        <p:grpSpPr>
          <a:xfrm>
            <a:off x="7418819" y="1995948"/>
            <a:ext cx="2204696" cy="1322817"/>
            <a:chOff x="5346594" y="195221"/>
            <a:chExt cx="2430269" cy="1458161"/>
          </a:xfrm>
          <a:scene3d>
            <a:camera prst="orthographicFront"/>
            <a:lightRig rig="threePt" dir="t">
              <a:rot lat="0" lon="0" rev="7500000"/>
            </a:lightRig>
          </a:scene3d>
        </p:grpSpPr>
        <p:sp>
          <p:nvSpPr>
            <p:cNvPr id="28" name="Retângulo 27"/>
            <p:cNvSpPr/>
            <p:nvPr/>
          </p:nvSpPr>
          <p:spPr>
            <a:xfrm>
              <a:off x="5346594" y="195221"/>
              <a:ext cx="2430269" cy="1458161"/>
            </a:xfrm>
            <a:prstGeom prst="rect">
              <a:avLst/>
            </a:prstGeom>
            <a:gradFill rotWithShape="1">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sp>
        <p:sp>
          <p:nvSpPr>
            <p:cNvPr id="29" name="Retângulo 28"/>
            <p:cNvSpPr/>
            <p:nvPr/>
          </p:nvSpPr>
          <p:spPr>
            <a:xfrm>
              <a:off x="5346594" y="195221"/>
              <a:ext cx="2430269" cy="1458161"/>
            </a:xfrm>
            <a:prstGeom prst="rect">
              <a:avLst/>
            </a:prstGeom>
            <a:noFill/>
            <a:ln>
              <a:noFill/>
            </a:ln>
            <a:effectLst/>
            <a:sp3d/>
          </p:spPr>
          <p:txBody>
            <a:bodyPr spcFirstLastPara="0" vert="horz" wrap="square" lIns="82953" tIns="82953" rIns="82953" bIns="82953" numCol="1" spcCol="1270" anchor="ctr" anchorCtr="0">
              <a:noAutofit/>
            </a:bodyPr>
            <a:lstStyle/>
            <a:p>
              <a:pPr algn="ctr" defTabSz="967801">
                <a:lnSpc>
                  <a:spcPct val="90000"/>
                </a:lnSpc>
                <a:spcBef>
                  <a:spcPct val="0"/>
                </a:spcBef>
                <a:spcAft>
                  <a:spcPct val="35000"/>
                </a:spcAft>
                <a:defRPr/>
              </a:pPr>
              <a:r>
                <a:rPr lang="pt-BR" sz="2177" b="1" dirty="0">
                  <a:solidFill>
                    <a:sysClr val="window" lastClr="FFFFFF"/>
                  </a:solidFill>
                  <a:latin typeface="Calibri" panose="020F0502020204030204" pitchFamily="34" charset="0"/>
                </a:rPr>
                <a:t>Sítio eletrônico na Internet</a:t>
              </a:r>
            </a:p>
          </p:txBody>
        </p:sp>
      </p:grpSp>
      <p:grpSp>
        <p:nvGrpSpPr>
          <p:cNvPr id="22" name="Grupo 21"/>
          <p:cNvGrpSpPr/>
          <p:nvPr/>
        </p:nvGrpSpPr>
        <p:grpSpPr>
          <a:xfrm>
            <a:off x="3781069" y="3539236"/>
            <a:ext cx="2204696" cy="1322817"/>
            <a:chOff x="1336648" y="1896410"/>
            <a:chExt cx="2430269" cy="1458161"/>
          </a:xfrm>
          <a:scene3d>
            <a:camera prst="orthographicFront"/>
            <a:lightRig rig="threePt" dir="t">
              <a:rot lat="0" lon="0" rev="7500000"/>
            </a:lightRig>
          </a:scene3d>
        </p:grpSpPr>
        <p:sp>
          <p:nvSpPr>
            <p:cNvPr id="26" name="Retângulo 25"/>
            <p:cNvSpPr/>
            <p:nvPr/>
          </p:nvSpPr>
          <p:spPr>
            <a:xfrm>
              <a:off x="1336648" y="1896410"/>
              <a:ext cx="2430269" cy="1458161"/>
            </a:xfrm>
            <a:prstGeom prst="rect">
              <a:avLst/>
            </a:prstGeom>
            <a:gradFill rotWithShape="1">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sp>
        <p:sp>
          <p:nvSpPr>
            <p:cNvPr id="27" name="Retângulo 26"/>
            <p:cNvSpPr/>
            <p:nvPr/>
          </p:nvSpPr>
          <p:spPr>
            <a:xfrm>
              <a:off x="1336648" y="1896410"/>
              <a:ext cx="2430269" cy="1458161"/>
            </a:xfrm>
            <a:prstGeom prst="rect">
              <a:avLst/>
            </a:prstGeom>
            <a:noFill/>
            <a:ln>
              <a:noFill/>
            </a:ln>
            <a:effectLst/>
            <a:sp3d/>
          </p:spPr>
          <p:txBody>
            <a:bodyPr spcFirstLastPara="0" vert="horz" wrap="square" lIns="82953" tIns="82953" rIns="82953" bIns="82953" numCol="1" spcCol="1270" anchor="ctr" anchorCtr="0">
              <a:noAutofit/>
            </a:bodyPr>
            <a:lstStyle/>
            <a:p>
              <a:pPr algn="ctr" defTabSz="967801">
                <a:lnSpc>
                  <a:spcPct val="90000"/>
                </a:lnSpc>
                <a:spcBef>
                  <a:spcPct val="0"/>
                </a:spcBef>
                <a:spcAft>
                  <a:spcPct val="35000"/>
                </a:spcAft>
                <a:defRPr/>
              </a:pPr>
              <a:r>
                <a:rPr lang="pt-BR" sz="2177" b="1" dirty="0">
                  <a:solidFill>
                    <a:sysClr val="window" lastClr="FFFFFF"/>
                  </a:solidFill>
                  <a:latin typeface="Calibri" panose="020F0502020204030204" pitchFamily="34" charset="0"/>
                </a:rPr>
                <a:t>A expensas da PJ punida</a:t>
              </a:r>
            </a:p>
          </p:txBody>
        </p:sp>
      </p:grpSp>
      <p:grpSp>
        <p:nvGrpSpPr>
          <p:cNvPr id="23" name="Grupo 22"/>
          <p:cNvGrpSpPr/>
          <p:nvPr/>
        </p:nvGrpSpPr>
        <p:grpSpPr>
          <a:xfrm>
            <a:off x="6206236" y="3539236"/>
            <a:ext cx="2204696" cy="1322817"/>
            <a:chOff x="4009945" y="1896410"/>
            <a:chExt cx="2430269" cy="1458161"/>
          </a:xfrm>
          <a:scene3d>
            <a:camera prst="orthographicFront"/>
            <a:lightRig rig="threePt" dir="t">
              <a:rot lat="0" lon="0" rev="7500000"/>
            </a:lightRig>
          </a:scene3d>
        </p:grpSpPr>
        <p:sp>
          <p:nvSpPr>
            <p:cNvPr id="24" name="Retângulo 23"/>
            <p:cNvSpPr/>
            <p:nvPr/>
          </p:nvSpPr>
          <p:spPr>
            <a:xfrm>
              <a:off x="4009945" y="1896410"/>
              <a:ext cx="2430269" cy="1458161"/>
            </a:xfrm>
            <a:prstGeom prst="rect">
              <a:avLst/>
            </a:prstGeom>
            <a:gradFill rotWithShape="1">
              <a:gsLst>
                <a:gs pos="0">
                  <a:srgbClr val="1F497D">
                    <a:hueOff val="0"/>
                    <a:satOff val="0"/>
                    <a:lumOff val="0"/>
                    <a:alphaOff val="0"/>
                    <a:shade val="51000"/>
                    <a:satMod val="130000"/>
                  </a:srgbClr>
                </a:gs>
                <a:gs pos="80000">
                  <a:srgbClr val="1F497D">
                    <a:hueOff val="0"/>
                    <a:satOff val="0"/>
                    <a:lumOff val="0"/>
                    <a:alphaOff val="0"/>
                    <a:shade val="93000"/>
                    <a:satMod val="130000"/>
                  </a:srgbClr>
                </a:gs>
                <a:gs pos="100000">
                  <a:srgbClr val="1F497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sp>
        <p:sp>
          <p:nvSpPr>
            <p:cNvPr id="25" name="Retângulo 24"/>
            <p:cNvSpPr/>
            <p:nvPr/>
          </p:nvSpPr>
          <p:spPr>
            <a:xfrm>
              <a:off x="4009945" y="1896410"/>
              <a:ext cx="2430269" cy="1458161"/>
            </a:xfrm>
            <a:prstGeom prst="rect">
              <a:avLst/>
            </a:prstGeom>
            <a:noFill/>
            <a:ln>
              <a:noFill/>
            </a:ln>
            <a:effectLst/>
            <a:sp3d/>
          </p:spPr>
          <p:txBody>
            <a:bodyPr spcFirstLastPara="0" vert="horz" wrap="square" lIns="82953" tIns="82953" rIns="82953" bIns="82953" numCol="1" spcCol="1270" anchor="ctr" anchorCtr="0">
              <a:noAutofit/>
            </a:bodyPr>
            <a:lstStyle/>
            <a:p>
              <a:pPr algn="ctr" defTabSz="967801">
                <a:lnSpc>
                  <a:spcPct val="90000"/>
                </a:lnSpc>
                <a:spcBef>
                  <a:spcPct val="0"/>
                </a:spcBef>
                <a:spcAft>
                  <a:spcPct val="35000"/>
                </a:spcAft>
                <a:defRPr/>
              </a:pPr>
              <a:r>
                <a:rPr lang="pt-BR" sz="2177" b="1" dirty="0">
                  <a:solidFill>
                    <a:sysClr val="window" lastClr="FFFFFF"/>
                  </a:solidFill>
                  <a:latin typeface="Calibri" panose="020F0502020204030204" pitchFamily="34" charset="0"/>
                </a:rPr>
                <a:t>Técnica de “</a:t>
              </a:r>
              <a:r>
                <a:rPr lang="pt-BR" sz="2177" b="1" dirty="0" err="1">
                  <a:solidFill>
                    <a:sysClr val="window" lastClr="FFFFFF"/>
                  </a:solidFill>
                  <a:latin typeface="Calibri" panose="020F0502020204030204" pitchFamily="34" charset="0"/>
                </a:rPr>
                <a:t>Name</a:t>
              </a:r>
              <a:r>
                <a:rPr lang="pt-BR" sz="2177" b="1" dirty="0">
                  <a:solidFill>
                    <a:sysClr val="window" lastClr="FFFFFF"/>
                  </a:solidFill>
                  <a:latin typeface="Calibri" panose="020F0502020204030204" pitchFamily="34" charset="0"/>
                </a:rPr>
                <a:t> </a:t>
              </a:r>
              <a:r>
                <a:rPr lang="pt-BR" sz="2177" b="1" dirty="0" err="1">
                  <a:solidFill>
                    <a:sysClr val="window" lastClr="FFFFFF"/>
                  </a:solidFill>
                  <a:latin typeface="Calibri" panose="020F0502020204030204" pitchFamily="34" charset="0"/>
                </a:rPr>
                <a:t>and</a:t>
              </a:r>
              <a:r>
                <a:rPr lang="pt-BR" sz="2177" b="1" dirty="0">
                  <a:solidFill>
                    <a:sysClr val="window" lastClr="FFFFFF"/>
                  </a:solidFill>
                  <a:latin typeface="Calibri" panose="020F0502020204030204" pitchFamily="34" charset="0"/>
                </a:rPr>
                <a:t> </a:t>
              </a:r>
              <a:r>
                <a:rPr lang="pt-BR" sz="2177" b="1" dirty="0" err="1">
                  <a:solidFill>
                    <a:sysClr val="window" lastClr="FFFFFF"/>
                  </a:solidFill>
                  <a:latin typeface="Calibri" panose="020F0502020204030204" pitchFamily="34" charset="0"/>
                </a:rPr>
                <a:t>Shame</a:t>
              </a:r>
              <a:r>
                <a:rPr lang="pt-BR" sz="2177" b="1" dirty="0">
                  <a:solidFill>
                    <a:sysClr val="window" lastClr="FFFFFF"/>
                  </a:solidFill>
                  <a:latin typeface="Calibri" panose="020F0502020204030204" pitchFamily="34" charset="0"/>
                </a:rPr>
                <a:t>”</a:t>
              </a:r>
            </a:p>
          </p:txBody>
        </p:sp>
      </p:grpSp>
      <p:grpSp>
        <p:nvGrpSpPr>
          <p:cNvPr id="34" name="Grupo 33"/>
          <p:cNvGrpSpPr/>
          <p:nvPr/>
        </p:nvGrpSpPr>
        <p:grpSpPr>
          <a:xfrm>
            <a:off x="2228614" y="944291"/>
            <a:ext cx="7525550" cy="590303"/>
            <a:chOff x="489875" y="325142"/>
            <a:chExt cx="6925765" cy="650700"/>
          </a:xfrm>
          <a:solidFill>
            <a:srgbClr val="17375E"/>
          </a:solidFill>
        </p:grpSpPr>
        <p:sp>
          <p:nvSpPr>
            <p:cNvPr id="35" name="Retângulo 34"/>
            <p:cNvSpPr/>
            <p:nvPr/>
          </p:nvSpPr>
          <p:spPr>
            <a:xfrm>
              <a:off x="489875" y="325142"/>
              <a:ext cx="6925765" cy="650700"/>
            </a:xfrm>
            <a:prstGeom prst="rect">
              <a:avLst/>
            </a:prstGeom>
            <a:gr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sp>
        <p:sp>
          <p:nvSpPr>
            <p:cNvPr id="36" name="Retângulo 35"/>
            <p:cNvSpPr/>
            <p:nvPr/>
          </p:nvSpPr>
          <p:spPr>
            <a:xfrm>
              <a:off x="489875" y="325142"/>
              <a:ext cx="6925765" cy="650700"/>
            </a:xfrm>
            <a:prstGeom prst="rect">
              <a:avLst/>
            </a:prstGeom>
            <a:grpFill/>
            <a:ln>
              <a:noFill/>
            </a:ln>
            <a:effectLst/>
          </p:spPr>
          <p:txBody>
            <a:bodyPr lIns="468554" tIns="64519" rIns="64519" bIns="64519" spcCol="1270" anchor="ctr"/>
            <a:lstStyle/>
            <a:p>
              <a:pPr defTabSz="1129101">
                <a:lnSpc>
                  <a:spcPct val="90000"/>
                </a:lnSpc>
                <a:spcAft>
                  <a:spcPct val="35000"/>
                </a:spcAft>
                <a:defRPr/>
              </a:pPr>
              <a:r>
                <a:rPr lang="pt-BR" sz="2540" b="1" kern="0" dirty="0">
                  <a:solidFill>
                    <a:prstClr val="white"/>
                  </a:solidFill>
                  <a:latin typeface="Calibri"/>
                  <a:cs typeface="Calibri" panose="020F0502020204030204" pitchFamily="34" charset="0"/>
                </a:rPr>
                <a:t>Publicação Extraordinária da Decisão Sancionadora</a:t>
              </a:r>
            </a:p>
          </p:txBody>
        </p:sp>
      </p:grpSp>
      <p:pic>
        <p:nvPicPr>
          <p:cNvPr id="37" name="Imagem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07061" y="5041699"/>
            <a:ext cx="4179319" cy="1261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74803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Rectangle 2"/>
          <p:cNvSpPr txBox="1">
            <a:spLocks noChangeArrowheads="1"/>
          </p:cNvSpPr>
          <p:nvPr/>
        </p:nvSpPr>
        <p:spPr bwMode="auto">
          <a:xfrm>
            <a:off x="2555631" y="1441938"/>
            <a:ext cx="7080738" cy="3974124"/>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vert="horz" lIns="91440" tIns="45720" rIns="91440" bIns="45720" rtlCol="0" anchor="ctr">
            <a:normAutofit fontScale="70000" lnSpcReduction="20000"/>
          </a:bodyP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a:lnSpc>
                <a:spcPct val="90000"/>
              </a:lnSpc>
              <a:spcBef>
                <a:spcPct val="0"/>
              </a:spcBef>
              <a:spcAft>
                <a:spcPts val="600"/>
              </a:spcAft>
              <a:defRPr/>
            </a:pPr>
            <a:r>
              <a:rPr lang="en-US" altLang="pt-BR" sz="3800" b="1" dirty="0">
                <a:solidFill>
                  <a:schemeClr val="accent1"/>
                </a:solidFill>
                <a:latin typeface="+mn-lt"/>
                <a:ea typeface="+mj-ea"/>
                <a:cs typeface="+mj-cs"/>
              </a:rPr>
              <a:t>LAC – CAPÍTULO IV – </a:t>
            </a:r>
            <a:r>
              <a:rPr lang="pt-BR" sz="3800" dirty="0">
                <a:solidFill>
                  <a:schemeClr val="accent1"/>
                </a:solidFill>
                <a:latin typeface="+mn-lt"/>
              </a:rPr>
              <a:t>DO PROCESSO ADMINISTRATIVO DE  RESPONSABILIZAÇÃO</a:t>
            </a:r>
            <a:endParaRPr lang="en-US" altLang="pt-BR" sz="38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800" b="1" dirty="0">
                <a:solidFill>
                  <a:schemeClr val="accent1"/>
                </a:solidFill>
                <a:latin typeface="+mn-lt"/>
                <a:ea typeface="+mj-ea"/>
                <a:cs typeface="+mj-cs"/>
              </a:rPr>
              <a:t>Art. 8º e 15º</a:t>
            </a:r>
          </a:p>
          <a:p>
            <a:pPr algn="ctr" defTabSz="914400">
              <a:lnSpc>
                <a:spcPct val="90000"/>
              </a:lnSpc>
              <a:spcBef>
                <a:spcPct val="0"/>
              </a:spcBef>
              <a:spcAft>
                <a:spcPts val="600"/>
              </a:spcAft>
              <a:defRPr/>
            </a:pPr>
            <a:endParaRPr lang="en-US" altLang="pt-BR" sz="3800" b="1" dirty="0">
              <a:solidFill>
                <a:schemeClr val="accent1"/>
              </a:solidFill>
              <a:latin typeface="+mn-lt"/>
              <a:ea typeface="+mj-ea"/>
              <a:cs typeface="+mj-cs"/>
            </a:endParaRPr>
          </a:p>
          <a:p>
            <a:pPr marL="829544" lvl="1" indent="-414772" algn="just" defTabSz="829544">
              <a:spcAft>
                <a:spcPts val="544"/>
              </a:spcAft>
              <a:buFont typeface="Arial" panose="020B0604020202020204" pitchFamily="34" charset="0"/>
              <a:buChar char="•"/>
              <a:defRPr/>
            </a:pPr>
            <a:r>
              <a:rPr lang="pt-BR" altLang="pt-BR" sz="3800" b="1" dirty="0">
                <a:solidFill>
                  <a:schemeClr val="accent1"/>
                </a:solidFill>
                <a:latin typeface="+mn-lt"/>
                <a:cs typeface="Arial"/>
                <a:sym typeface="Wingdings" pitchFamily="2" charset="2"/>
              </a:rPr>
              <a:t>DECRETO Nº 8.420/2015:</a:t>
            </a:r>
            <a:r>
              <a:rPr lang="pt-BR" altLang="pt-BR" sz="3800" dirty="0">
                <a:solidFill>
                  <a:schemeClr val="accent1"/>
                </a:solidFill>
                <a:latin typeface="+mn-lt"/>
                <a:cs typeface="Arial"/>
                <a:sym typeface="Wingdings" pitchFamily="2" charset="2"/>
              </a:rPr>
              <a:t> Artigos 2º a 14.</a:t>
            </a:r>
          </a:p>
          <a:p>
            <a:pPr marL="829544" lvl="1" indent="-414772" algn="just" defTabSz="829544">
              <a:spcAft>
                <a:spcPts val="272"/>
              </a:spcAft>
              <a:buFont typeface="Arial" panose="020B0604020202020204" pitchFamily="34" charset="0"/>
              <a:buChar char="•"/>
              <a:defRPr/>
            </a:pPr>
            <a:endParaRPr lang="pt-BR" altLang="pt-BR" sz="3800" b="1" dirty="0">
              <a:solidFill>
                <a:schemeClr val="accent1"/>
              </a:solidFill>
              <a:latin typeface="+mn-lt"/>
              <a:cs typeface="Arial"/>
              <a:sym typeface="Wingdings" pitchFamily="2" charset="2"/>
            </a:endParaRPr>
          </a:p>
          <a:p>
            <a:pPr marL="829544" lvl="1" indent="-414772" algn="just" defTabSz="829544">
              <a:spcAft>
                <a:spcPts val="272"/>
              </a:spcAft>
              <a:buFont typeface="Arial" panose="020B0604020202020204" pitchFamily="34" charset="0"/>
              <a:buChar char="•"/>
              <a:defRPr/>
            </a:pPr>
            <a:r>
              <a:rPr lang="pt-BR" altLang="pt-BR" sz="3800" b="1" dirty="0">
                <a:solidFill>
                  <a:schemeClr val="accent1"/>
                </a:solidFill>
                <a:latin typeface="+mn-lt"/>
                <a:cs typeface="Arial"/>
                <a:sym typeface="Wingdings" pitchFamily="2" charset="2"/>
              </a:rPr>
              <a:t>PORTARIA CGU Nº 910/2015:</a:t>
            </a:r>
            <a:r>
              <a:rPr lang="pt-BR" altLang="pt-BR" sz="3800" dirty="0">
                <a:solidFill>
                  <a:schemeClr val="accent1"/>
                </a:solidFill>
                <a:latin typeface="+mn-lt"/>
                <a:cs typeface="Arial"/>
                <a:sym typeface="Wingdings" pitchFamily="2" charset="2"/>
              </a:rPr>
              <a:t> Artigos 1º a 24</a:t>
            </a:r>
            <a:endParaRPr lang="en-US" altLang="pt-BR" sz="3800" b="1" dirty="0">
              <a:solidFill>
                <a:schemeClr val="accent1"/>
              </a:solidFill>
              <a:latin typeface="+mn-lt"/>
              <a:ea typeface="+mj-ea"/>
              <a:cs typeface="+mj-cs"/>
            </a:endParaRPr>
          </a:p>
          <a:p>
            <a:pPr algn="ctr" defTabSz="914400">
              <a:lnSpc>
                <a:spcPct val="90000"/>
              </a:lnSpc>
              <a:spcBef>
                <a:spcPct val="0"/>
              </a:spcBef>
              <a:spcAft>
                <a:spcPts val="600"/>
              </a:spcAft>
              <a:defRPr/>
            </a:pP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200" b="1" dirty="0">
                <a:solidFill>
                  <a:schemeClr val="accent1"/>
                </a:solidFill>
                <a:latin typeface="+mn-lt"/>
                <a:ea typeface="+mj-ea"/>
                <a:cs typeface="+mj-cs"/>
              </a:rPr>
              <a:t> </a:t>
            </a:r>
            <a:endParaRPr lang="en-US" altLang="pt-BR" sz="3200" dirty="0">
              <a:solidFill>
                <a:schemeClr val="accent1"/>
              </a:solidFill>
              <a:latin typeface="+mn-lt"/>
              <a:ea typeface="+mj-ea"/>
              <a:cs typeface="+mj-cs"/>
            </a:endParaRPr>
          </a:p>
        </p:txBody>
      </p:sp>
    </p:spTree>
    <p:extLst>
      <p:ext uri="{BB962C8B-B14F-4D97-AF65-F5344CB8AC3E}">
        <p14:creationId xmlns:p14="http://schemas.microsoft.com/office/powerpoint/2010/main" val="193559878"/>
      </p:ext>
    </p:extLst>
  </p:cSld>
  <p:clrMapOvr>
    <a:overrideClrMapping bg1="dk1" tx1="lt1" bg2="dk2" tx2="lt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DB696E12-8D23-CD44-BC06-5F02B3984203}"/>
              </a:ext>
            </a:extLst>
          </p:cNvPr>
          <p:cNvSpPr txBox="1"/>
          <p:nvPr/>
        </p:nvSpPr>
        <p:spPr>
          <a:xfrm>
            <a:off x="795202" y="1458782"/>
            <a:ext cx="5844750" cy="5632311"/>
          </a:xfrm>
          <a:prstGeom prst="rect">
            <a:avLst/>
          </a:prstGeom>
          <a:noFill/>
        </p:spPr>
        <p:txBody>
          <a:bodyPr wrap="square" rtlCol="0">
            <a:spAutoFit/>
          </a:bodyPr>
          <a:lstStyle/>
          <a:p>
            <a:pPr marL="311079" indent="-311079">
              <a:lnSpc>
                <a:spcPct val="150000"/>
              </a:lnSpc>
              <a:spcBef>
                <a:spcPts val="544"/>
              </a:spcBef>
              <a:buFont typeface="Arial" panose="020B0604020202020204" pitchFamily="34" charset="0"/>
              <a:buChar char="•"/>
            </a:pPr>
            <a:r>
              <a:rPr lang="pt-BR" sz="3000" dirty="0"/>
              <a:t>Desigualdade!!!</a:t>
            </a:r>
          </a:p>
          <a:p>
            <a:pPr marL="311079" indent="-311079">
              <a:lnSpc>
                <a:spcPct val="150000"/>
              </a:lnSpc>
              <a:spcBef>
                <a:spcPts val="544"/>
              </a:spcBef>
              <a:buFont typeface="Arial" panose="020B0604020202020204" pitchFamily="34" charset="0"/>
              <a:buChar char="•"/>
            </a:pPr>
            <a:endParaRPr lang="pt-BR" sz="3000" dirty="0"/>
          </a:p>
          <a:p>
            <a:pPr marL="311079" indent="-311079">
              <a:lnSpc>
                <a:spcPct val="150000"/>
              </a:lnSpc>
              <a:spcBef>
                <a:spcPts val="544"/>
              </a:spcBef>
              <a:buFont typeface="Arial" panose="020B0604020202020204" pitchFamily="34" charset="0"/>
              <a:buChar char="•"/>
            </a:pPr>
            <a:r>
              <a:rPr lang="pt-BR" sz="3000" dirty="0"/>
              <a:t>Exclusão!!!</a:t>
            </a:r>
          </a:p>
          <a:p>
            <a:pPr marL="311079" indent="-311079">
              <a:lnSpc>
                <a:spcPct val="150000"/>
              </a:lnSpc>
              <a:spcBef>
                <a:spcPts val="544"/>
              </a:spcBef>
              <a:buFont typeface="Arial" panose="020B0604020202020204" pitchFamily="34" charset="0"/>
              <a:buChar char="•"/>
            </a:pPr>
            <a:endParaRPr lang="pt-BR" sz="3000" dirty="0"/>
          </a:p>
          <a:p>
            <a:pPr marL="311079" indent="-311079">
              <a:lnSpc>
                <a:spcPct val="150000"/>
              </a:lnSpc>
              <a:spcBef>
                <a:spcPts val="544"/>
              </a:spcBef>
              <a:buFont typeface="Arial" panose="020B0604020202020204" pitchFamily="34" charset="0"/>
              <a:buChar char="•"/>
            </a:pPr>
            <a:r>
              <a:rPr lang="pt-BR" sz="3000" dirty="0"/>
              <a:t>Desilusão!!!</a:t>
            </a:r>
          </a:p>
          <a:p>
            <a:pPr marL="311079" indent="-311079">
              <a:lnSpc>
                <a:spcPct val="150000"/>
              </a:lnSpc>
              <a:spcBef>
                <a:spcPts val="544"/>
              </a:spcBef>
              <a:buFont typeface="Arial" panose="020B0604020202020204" pitchFamily="34" charset="0"/>
              <a:buChar char="•"/>
            </a:pPr>
            <a:endParaRPr lang="pt-BR" sz="3000" dirty="0"/>
          </a:p>
          <a:p>
            <a:pPr marL="311079" indent="-311079">
              <a:lnSpc>
                <a:spcPct val="150000"/>
              </a:lnSpc>
              <a:spcBef>
                <a:spcPts val="544"/>
              </a:spcBef>
              <a:buFont typeface="Arial" panose="020B0604020202020204" pitchFamily="34" charset="0"/>
              <a:buChar char="•"/>
            </a:pPr>
            <a:r>
              <a:rPr lang="pt-BR" sz="3000" dirty="0"/>
              <a:t>O custo real da corrupção!!!</a:t>
            </a:r>
            <a:endParaRPr lang="pt-BR" sz="2000" dirty="0"/>
          </a:p>
          <a:p>
            <a:endParaRPr lang="pt-BR" sz="2000" dirty="0"/>
          </a:p>
        </p:txBody>
      </p:sp>
      <p:pic>
        <p:nvPicPr>
          <p:cNvPr id="9" name="Imagem 8">
            <a:extLst>
              <a:ext uri="{FF2B5EF4-FFF2-40B4-BE49-F238E27FC236}">
                <a16:creationId xmlns:a16="http://schemas.microsoft.com/office/drawing/2014/main" id="{2F76CC7B-B0CD-2E48-AEB3-9C3C9BFA6A4F}"/>
              </a:ext>
            </a:extLst>
          </p:cNvPr>
          <p:cNvPicPr>
            <a:picLocks noChangeAspect="1"/>
          </p:cNvPicPr>
          <p:nvPr/>
        </p:nvPicPr>
        <p:blipFill>
          <a:blip r:embed="rId2"/>
          <a:stretch>
            <a:fillRect/>
          </a:stretch>
        </p:blipFill>
        <p:spPr>
          <a:xfrm>
            <a:off x="4452256" y="1415143"/>
            <a:ext cx="7078647" cy="4721402"/>
          </a:xfrm>
          <a:prstGeom prst="rect">
            <a:avLst/>
          </a:prstGeom>
        </p:spPr>
      </p:pic>
    </p:spTree>
    <p:extLst>
      <p:ext uri="{BB962C8B-B14F-4D97-AF65-F5344CB8AC3E}">
        <p14:creationId xmlns:p14="http://schemas.microsoft.com/office/powerpoint/2010/main" val="2699284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752160"/>
            <a:ext cx="11933299" cy="56938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pt-BR" dirty="0">
                <a:solidFill>
                  <a:schemeClr val="accent1"/>
                </a:solidFill>
                <a:highlight>
                  <a:srgbClr val="FFFF00"/>
                </a:highlight>
                <a:latin typeface="+mn-lt"/>
              </a:rPr>
              <a:t>CAPÍTULO IV – DO PROCESSO ADMINISTRATIVO DE RESPONSABILIZAÇÃO</a:t>
            </a:r>
          </a:p>
          <a:p>
            <a:pPr algn="just"/>
            <a:endParaRPr lang="pt-BR" dirty="0">
              <a:solidFill>
                <a:schemeClr val="accent1"/>
              </a:solidFill>
              <a:latin typeface="+mn-lt"/>
            </a:endParaRPr>
          </a:p>
          <a:p>
            <a:pPr algn="just"/>
            <a:r>
              <a:rPr lang="pt-BR" dirty="0">
                <a:solidFill>
                  <a:schemeClr val="accent1"/>
                </a:solidFill>
                <a:latin typeface="+mn-lt"/>
              </a:rPr>
              <a:t>Art. 8º A </a:t>
            </a:r>
            <a:r>
              <a:rPr lang="pt-BR" dirty="0" err="1">
                <a:solidFill>
                  <a:schemeClr val="accent1"/>
                </a:solidFill>
                <a:latin typeface="+mn-lt"/>
              </a:rPr>
              <a:t>instauração</a:t>
            </a:r>
            <a:r>
              <a:rPr lang="pt-BR" dirty="0">
                <a:solidFill>
                  <a:schemeClr val="accent1"/>
                </a:solidFill>
                <a:latin typeface="+mn-lt"/>
              </a:rPr>
              <a:t> e o julgamento de processo administrativo para </a:t>
            </a:r>
            <a:r>
              <a:rPr lang="pt-BR" dirty="0" err="1">
                <a:solidFill>
                  <a:schemeClr val="accent1"/>
                </a:solidFill>
                <a:latin typeface="+mn-lt"/>
              </a:rPr>
              <a:t>apuração</a:t>
            </a:r>
            <a:r>
              <a:rPr lang="pt-BR" dirty="0">
                <a:solidFill>
                  <a:schemeClr val="accent1"/>
                </a:solidFill>
                <a:latin typeface="+mn-lt"/>
              </a:rPr>
              <a:t> da responsabilidade de pessoa jurídica cabem à </a:t>
            </a:r>
            <a:r>
              <a:rPr lang="pt-BR" b="1" dirty="0">
                <a:solidFill>
                  <a:schemeClr val="accent1"/>
                </a:solidFill>
                <a:latin typeface="+mn-lt"/>
              </a:rPr>
              <a:t>autoridade </a:t>
            </a:r>
            <a:r>
              <a:rPr lang="pt-BR" b="1" dirty="0" err="1">
                <a:solidFill>
                  <a:schemeClr val="accent1"/>
                </a:solidFill>
                <a:latin typeface="+mn-lt"/>
              </a:rPr>
              <a:t>máxima</a:t>
            </a:r>
            <a:r>
              <a:rPr lang="pt-BR" b="1" dirty="0">
                <a:solidFill>
                  <a:schemeClr val="accent1"/>
                </a:solidFill>
                <a:latin typeface="+mn-lt"/>
              </a:rPr>
              <a:t> de cada </a:t>
            </a:r>
            <a:r>
              <a:rPr lang="pt-BR" b="1" dirty="0" err="1">
                <a:solidFill>
                  <a:schemeClr val="accent1"/>
                </a:solidFill>
                <a:latin typeface="+mn-lt"/>
              </a:rPr>
              <a:t>órgão</a:t>
            </a:r>
            <a:r>
              <a:rPr lang="pt-BR" b="1" dirty="0">
                <a:solidFill>
                  <a:schemeClr val="accent1"/>
                </a:solidFill>
                <a:latin typeface="+mn-lt"/>
              </a:rPr>
              <a:t> ou entidade dos Poderes Executivo, Legislativo e </a:t>
            </a:r>
            <a:r>
              <a:rPr lang="pt-BR" b="1" dirty="0" err="1">
                <a:solidFill>
                  <a:schemeClr val="accent1"/>
                </a:solidFill>
                <a:latin typeface="+mn-lt"/>
              </a:rPr>
              <a:t>Judiciário</a:t>
            </a:r>
            <a:r>
              <a:rPr lang="pt-BR" dirty="0">
                <a:solidFill>
                  <a:schemeClr val="accent1"/>
                </a:solidFill>
                <a:latin typeface="+mn-lt"/>
              </a:rPr>
              <a:t>, que agirá de </a:t>
            </a:r>
            <a:r>
              <a:rPr lang="pt-BR" dirty="0" err="1">
                <a:solidFill>
                  <a:schemeClr val="accent1"/>
                </a:solidFill>
                <a:latin typeface="+mn-lt"/>
              </a:rPr>
              <a:t>ofício</a:t>
            </a:r>
            <a:r>
              <a:rPr lang="pt-BR" dirty="0">
                <a:solidFill>
                  <a:schemeClr val="accent1"/>
                </a:solidFill>
                <a:latin typeface="+mn-lt"/>
              </a:rPr>
              <a:t> ou mediante </a:t>
            </a:r>
            <a:r>
              <a:rPr lang="pt-BR" dirty="0" err="1">
                <a:solidFill>
                  <a:schemeClr val="accent1"/>
                </a:solidFill>
                <a:latin typeface="+mn-lt"/>
              </a:rPr>
              <a:t>provocação</a:t>
            </a:r>
            <a:r>
              <a:rPr lang="pt-BR" dirty="0">
                <a:solidFill>
                  <a:schemeClr val="accent1"/>
                </a:solidFill>
                <a:latin typeface="+mn-lt"/>
              </a:rPr>
              <a:t>, observados o </a:t>
            </a:r>
            <a:r>
              <a:rPr lang="pt-BR" b="1" dirty="0" err="1">
                <a:solidFill>
                  <a:schemeClr val="accent1"/>
                </a:solidFill>
                <a:latin typeface="+mn-lt"/>
              </a:rPr>
              <a:t>contraditório</a:t>
            </a:r>
            <a:r>
              <a:rPr lang="pt-BR" b="1" dirty="0">
                <a:solidFill>
                  <a:schemeClr val="accent1"/>
                </a:solidFill>
                <a:latin typeface="+mn-lt"/>
              </a:rPr>
              <a:t> e a ampla defesa</a:t>
            </a:r>
            <a:r>
              <a:rPr lang="pt-BR" dirty="0">
                <a:solidFill>
                  <a:schemeClr val="accent1"/>
                </a:solidFill>
                <a:latin typeface="+mn-lt"/>
              </a:rPr>
              <a:t>.</a:t>
            </a:r>
          </a:p>
          <a:p>
            <a:pPr algn="just"/>
            <a:endParaRPr lang="pt-BR" sz="2800" dirty="0">
              <a:solidFill>
                <a:schemeClr val="accent1"/>
              </a:solidFill>
              <a:latin typeface="+mn-lt"/>
            </a:endParaRPr>
          </a:p>
          <a:p>
            <a:pPr algn="just"/>
            <a:r>
              <a:rPr lang="pt-BR" dirty="0">
                <a:solidFill>
                  <a:schemeClr val="accent1"/>
                </a:solidFill>
                <a:latin typeface="+mn-lt"/>
              </a:rPr>
              <a:t>§ 1o A </a:t>
            </a:r>
            <a:r>
              <a:rPr lang="pt-BR" dirty="0" err="1">
                <a:solidFill>
                  <a:schemeClr val="accent1"/>
                </a:solidFill>
                <a:latin typeface="+mn-lt"/>
              </a:rPr>
              <a:t>competência</a:t>
            </a:r>
            <a:r>
              <a:rPr lang="pt-BR" dirty="0">
                <a:solidFill>
                  <a:schemeClr val="accent1"/>
                </a:solidFill>
                <a:latin typeface="+mn-lt"/>
              </a:rPr>
              <a:t> para a </a:t>
            </a:r>
            <a:r>
              <a:rPr lang="pt-BR" dirty="0" err="1">
                <a:solidFill>
                  <a:schemeClr val="accent1"/>
                </a:solidFill>
                <a:latin typeface="+mn-lt"/>
              </a:rPr>
              <a:t>instauração</a:t>
            </a:r>
            <a:r>
              <a:rPr lang="pt-BR" dirty="0">
                <a:solidFill>
                  <a:schemeClr val="accent1"/>
                </a:solidFill>
                <a:latin typeface="+mn-lt"/>
              </a:rPr>
              <a:t> e o julgamento do processo administrativo de </a:t>
            </a:r>
            <a:r>
              <a:rPr lang="pt-BR" dirty="0" err="1">
                <a:solidFill>
                  <a:schemeClr val="accent1"/>
                </a:solidFill>
                <a:latin typeface="+mn-lt"/>
              </a:rPr>
              <a:t>apuração</a:t>
            </a:r>
            <a:r>
              <a:rPr lang="pt-BR" dirty="0">
                <a:solidFill>
                  <a:schemeClr val="accent1"/>
                </a:solidFill>
                <a:latin typeface="+mn-lt"/>
              </a:rPr>
              <a:t> de responsabilidade da pessoa jurídica </a:t>
            </a:r>
            <a:r>
              <a:rPr lang="pt-BR" b="1" dirty="0" err="1">
                <a:solidFill>
                  <a:schemeClr val="accent1"/>
                </a:solidFill>
                <a:latin typeface="+mn-lt"/>
              </a:rPr>
              <a:t>podera</a:t>
            </a:r>
            <a:r>
              <a:rPr lang="pt-BR" b="1" dirty="0">
                <a:solidFill>
                  <a:schemeClr val="accent1"/>
                </a:solidFill>
                <a:latin typeface="+mn-lt"/>
              </a:rPr>
              <a:t>́ ser delegada</a:t>
            </a:r>
            <a:r>
              <a:rPr lang="pt-BR" dirty="0">
                <a:solidFill>
                  <a:schemeClr val="accent1"/>
                </a:solidFill>
                <a:latin typeface="+mn-lt"/>
              </a:rPr>
              <a:t>, </a:t>
            </a:r>
            <a:r>
              <a:rPr lang="pt-BR" b="1" u="sng" dirty="0">
                <a:solidFill>
                  <a:schemeClr val="accent1"/>
                </a:solidFill>
                <a:latin typeface="+mn-lt"/>
              </a:rPr>
              <a:t>vedada a </a:t>
            </a:r>
            <a:r>
              <a:rPr lang="pt-BR" b="1" u="sng" dirty="0" err="1">
                <a:solidFill>
                  <a:schemeClr val="accent1"/>
                </a:solidFill>
                <a:latin typeface="+mn-lt"/>
              </a:rPr>
              <a:t>subdelegação</a:t>
            </a:r>
            <a:r>
              <a:rPr lang="pt-BR" dirty="0">
                <a:solidFill>
                  <a:schemeClr val="accent1"/>
                </a:solidFill>
                <a:latin typeface="+mn-lt"/>
              </a:rPr>
              <a:t>. </a:t>
            </a:r>
            <a:endParaRPr lang="pt-BR" sz="2800" dirty="0">
              <a:solidFill>
                <a:schemeClr val="accent1"/>
              </a:solidFill>
              <a:latin typeface="+mn-lt"/>
            </a:endParaRPr>
          </a:p>
          <a:p>
            <a:pPr algn="just"/>
            <a:endParaRPr lang="pt-BR" dirty="0">
              <a:solidFill>
                <a:schemeClr val="accent1"/>
              </a:solidFill>
              <a:latin typeface="+mn-lt"/>
            </a:endParaRPr>
          </a:p>
          <a:p>
            <a:pPr algn="just"/>
            <a:r>
              <a:rPr lang="pt-BR" dirty="0">
                <a:solidFill>
                  <a:schemeClr val="accent1"/>
                </a:solidFill>
                <a:latin typeface="+mn-lt"/>
              </a:rPr>
              <a:t>§ 2o No </a:t>
            </a:r>
            <a:r>
              <a:rPr lang="pt-BR" dirty="0" err="1">
                <a:solidFill>
                  <a:schemeClr val="accent1"/>
                </a:solidFill>
                <a:latin typeface="+mn-lt"/>
              </a:rPr>
              <a:t>âmbito</a:t>
            </a:r>
            <a:r>
              <a:rPr lang="pt-BR" dirty="0">
                <a:solidFill>
                  <a:schemeClr val="accent1"/>
                </a:solidFill>
                <a:latin typeface="+mn-lt"/>
              </a:rPr>
              <a:t> do Poder Executivo federal, a Controladoria­-Geral da </a:t>
            </a:r>
            <a:r>
              <a:rPr lang="pt-BR" dirty="0" err="1">
                <a:solidFill>
                  <a:schemeClr val="accent1"/>
                </a:solidFill>
                <a:latin typeface="+mn-lt"/>
              </a:rPr>
              <a:t>União</a:t>
            </a:r>
            <a:r>
              <a:rPr lang="pt-BR" dirty="0">
                <a:solidFill>
                  <a:schemeClr val="accent1"/>
                </a:solidFill>
                <a:latin typeface="+mn-lt"/>
              </a:rPr>
              <a:t> - CGU </a:t>
            </a:r>
            <a:r>
              <a:rPr lang="pt-BR" dirty="0" err="1">
                <a:solidFill>
                  <a:schemeClr val="accent1"/>
                </a:solidFill>
                <a:latin typeface="+mn-lt"/>
              </a:rPr>
              <a:t>tera</a:t>
            </a:r>
            <a:r>
              <a:rPr lang="pt-BR" dirty="0">
                <a:solidFill>
                  <a:schemeClr val="accent1"/>
                </a:solidFill>
                <a:latin typeface="+mn-lt"/>
              </a:rPr>
              <a:t>́ </a:t>
            </a:r>
            <a:r>
              <a:rPr lang="pt-BR" b="1" dirty="0" err="1">
                <a:solidFill>
                  <a:schemeClr val="accent1"/>
                </a:solidFill>
                <a:latin typeface="+mn-lt"/>
              </a:rPr>
              <a:t>competência</a:t>
            </a:r>
            <a:r>
              <a:rPr lang="pt-BR" b="1" dirty="0">
                <a:solidFill>
                  <a:schemeClr val="accent1"/>
                </a:solidFill>
                <a:latin typeface="+mn-lt"/>
              </a:rPr>
              <a:t> concorrente </a:t>
            </a:r>
            <a:r>
              <a:rPr lang="pt-BR" dirty="0">
                <a:solidFill>
                  <a:schemeClr val="accent1"/>
                </a:solidFill>
                <a:latin typeface="+mn-lt"/>
              </a:rPr>
              <a:t>para </a:t>
            </a:r>
            <a:r>
              <a:rPr lang="pt-BR" b="1" dirty="0">
                <a:solidFill>
                  <a:schemeClr val="accent1"/>
                </a:solidFill>
                <a:latin typeface="+mn-lt"/>
              </a:rPr>
              <a:t>instaurar</a:t>
            </a:r>
            <a:r>
              <a:rPr lang="pt-BR" dirty="0">
                <a:solidFill>
                  <a:schemeClr val="accent1"/>
                </a:solidFill>
                <a:latin typeface="+mn-lt"/>
              </a:rPr>
              <a:t> processos administrativos de </a:t>
            </a:r>
            <a:r>
              <a:rPr lang="pt-BR" dirty="0" err="1">
                <a:solidFill>
                  <a:schemeClr val="accent1"/>
                </a:solidFill>
                <a:latin typeface="+mn-lt"/>
              </a:rPr>
              <a:t>responsabilização</a:t>
            </a:r>
            <a:r>
              <a:rPr lang="pt-BR" dirty="0">
                <a:solidFill>
                  <a:schemeClr val="accent1"/>
                </a:solidFill>
                <a:latin typeface="+mn-lt"/>
              </a:rPr>
              <a:t> de pessoas </a:t>
            </a:r>
            <a:r>
              <a:rPr lang="pt-BR" dirty="0" err="1">
                <a:solidFill>
                  <a:schemeClr val="accent1"/>
                </a:solidFill>
                <a:latin typeface="+mn-lt"/>
              </a:rPr>
              <a:t>jurídicas</a:t>
            </a:r>
            <a:r>
              <a:rPr lang="pt-BR" dirty="0">
                <a:solidFill>
                  <a:schemeClr val="accent1"/>
                </a:solidFill>
                <a:latin typeface="+mn-lt"/>
              </a:rPr>
              <a:t> </a:t>
            </a:r>
            <a:r>
              <a:rPr lang="pt-BR" b="1" dirty="0">
                <a:solidFill>
                  <a:schemeClr val="accent1"/>
                </a:solidFill>
                <a:latin typeface="+mn-lt"/>
              </a:rPr>
              <a:t>ou para avocar </a:t>
            </a:r>
            <a:r>
              <a:rPr lang="pt-BR" dirty="0">
                <a:solidFill>
                  <a:schemeClr val="accent1"/>
                </a:solidFill>
                <a:latin typeface="+mn-lt"/>
              </a:rPr>
              <a:t>os processos instaurados com fundamento nesta Lei, para exame de sua regularidade ou para </a:t>
            </a:r>
            <a:r>
              <a:rPr lang="pt-BR" dirty="0" err="1">
                <a:solidFill>
                  <a:schemeClr val="accent1"/>
                </a:solidFill>
                <a:latin typeface="+mn-lt"/>
              </a:rPr>
              <a:t>corrigir­-lhes</a:t>
            </a:r>
            <a:r>
              <a:rPr lang="pt-BR" dirty="0">
                <a:solidFill>
                  <a:schemeClr val="accent1"/>
                </a:solidFill>
                <a:latin typeface="+mn-lt"/>
              </a:rPr>
              <a:t> o andamento. </a:t>
            </a:r>
            <a:endParaRPr lang="pt-BR" sz="2800" dirty="0">
              <a:solidFill>
                <a:schemeClr val="accent1"/>
              </a:solidFill>
              <a:latin typeface="+mn-lt"/>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IV – Art. 8º a 15º</a:t>
            </a:r>
            <a:endParaRPr lang="pt-BR" altLang="pt-BR" sz="2268" dirty="0">
              <a:latin typeface="Calibri" panose="020F0502020204030204" pitchFamily="34" charset="0"/>
              <a:ea typeface="ＭＳ Ｐゴシック" panose="020B0600070205080204" pitchFamily="34" charset="-128"/>
            </a:endParaRPr>
          </a:p>
        </p:txBody>
      </p:sp>
      <p:sp>
        <p:nvSpPr>
          <p:cNvPr id="2" name="CaixaDeTexto 1">
            <a:hlinkClick r:id="" action="ppaction://hlinkshowjump?jump=nextslide"/>
            <a:extLst>
              <a:ext uri="{FF2B5EF4-FFF2-40B4-BE49-F238E27FC236}">
                <a16:creationId xmlns:a16="http://schemas.microsoft.com/office/drawing/2014/main" id="{A316CECE-5703-ED47-B101-0EEED706D4EB}"/>
              </a:ext>
            </a:extLst>
          </p:cNvPr>
          <p:cNvSpPr txBox="1"/>
          <p:nvPr/>
        </p:nvSpPr>
        <p:spPr>
          <a:xfrm>
            <a:off x="8565777" y="6037732"/>
            <a:ext cx="1422825" cy="369332"/>
          </a:xfrm>
          <a:prstGeom prst="rect">
            <a:avLst/>
          </a:prstGeom>
          <a:solidFill>
            <a:schemeClr val="accent1">
              <a:lumMod val="60000"/>
              <a:lumOff val="40000"/>
            </a:schemeClr>
          </a:solidFill>
          <a:ln>
            <a:solidFill>
              <a:schemeClr val="accent1"/>
            </a:solidFill>
          </a:ln>
        </p:spPr>
        <p:txBody>
          <a:bodyPr wrap="none" rtlCol="0">
            <a:spAutoFit/>
          </a:bodyPr>
          <a:lstStyle/>
          <a:p>
            <a:r>
              <a:rPr lang="es-ES_tradnl" dirty="0"/>
              <a:t>CLIQUE AQUI</a:t>
            </a:r>
          </a:p>
        </p:txBody>
      </p:sp>
    </p:spTree>
    <p:extLst>
      <p:ext uri="{BB962C8B-B14F-4D97-AF65-F5344CB8AC3E}">
        <p14:creationId xmlns:p14="http://schemas.microsoft.com/office/powerpoint/2010/main" val="20367214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BAC4A4CC-67C0-8542-B7F4-9B144F0DD71C}"/>
              </a:ext>
            </a:extLst>
          </p:cNvPr>
          <p:cNvSpPr txBox="1"/>
          <p:nvPr/>
        </p:nvSpPr>
        <p:spPr>
          <a:xfrm>
            <a:off x="349321" y="927999"/>
            <a:ext cx="10818688" cy="5632311"/>
          </a:xfrm>
          <a:prstGeom prst="rect">
            <a:avLst/>
          </a:prstGeom>
          <a:noFill/>
        </p:spPr>
        <p:txBody>
          <a:bodyPr wrap="square" rtlCol="0">
            <a:spAutoFit/>
          </a:bodyPr>
          <a:lstStyle/>
          <a:p>
            <a:pPr algn="just"/>
            <a:r>
              <a:rPr lang="pt-BR" sz="2400" dirty="0">
                <a:solidFill>
                  <a:schemeClr val="accent1"/>
                </a:solidFill>
              </a:rPr>
              <a:t>Art.12 – Critérios para avocação de PAR:</a:t>
            </a:r>
          </a:p>
          <a:p>
            <a:pPr algn="just"/>
            <a:endParaRPr lang="pt-BR" sz="2400" dirty="0">
              <a:solidFill>
                <a:schemeClr val="accent1"/>
              </a:solidFill>
            </a:endParaRPr>
          </a:p>
          <a:p>
            <a:pPr algn="just"/>
            <a:r>
              <a:rPr lang="pt-BR" sz="2400" dirty="0" err="1">
                <a:solidFill>
                  <a:schemeClr val="accent1"/>
                </a:solidFill>
              </a:rPr>
              <a:t>I</a:t>
            </a:r>
            <a:r>
              <a:rPr lang="pt-BR" sz="2400" dirty="0">
                <a:solidFill>
                  <a:schemeClr val="accent1"/>
                </a:solidFill>
              </a:rPr>
              <a:t> - Omissão da autoridade originariamente competente;</a:t>
            </a:r>
          </a:p>
          <a:p>
            <a:pPr algn="just"/>
            <a:endParaRPr lang="pt-BR" sz="2400" dirty="0">
              <a:solidFill>
                <a:schemeClr val="accent1"/>
              </a:solidFill>
            </a:endParaRPr>
          </a:p>
          <a:p>
            <a:pPr algn="just"/>
            <a:r>
              <a:rPr lang="pt-BR" sz="2400" dirty="0">
                <a:solidFill>
                  <a:schemeClr val="accent1"/>
                </a:solidFill>
              </a:rPr>
              <a:t>II - inexistência de condições objetivas para sua realização no órgão ou entidade de origem;</a:t>
            </a:r>
          </a:p>
          <a:p>
            <a:pPr algn="just"/>
            <a:endParaRPr lang="pt-BR" sz="2400" dirty="0">
              <a:solidFill>
                <a:schemeClr val="accent1"/>
              </a:solidFill>
            </a:endParaRPr>
          </a:p>
          <a:p>
            <a:pPr algn="just"/>
            <a:r>
              <a:rPr lang="pt-BR" sz="2400" dirty="0">
                <a:solidFill>
                  <a:schemeClr val="accent1"/>
                </a:solidFill>
              </a:rPr>
              <a:t>III - complexidade, repercussão e relevância da matéria;</a:t>
            </a:r>
          </a:p>
          <a:p>
            <a:pPr algn="just"/>
            <a:endParaRPr lang="pt-BR" sz="2400" dirty="0">
              <a:solidFill>
                <a:schemeClr val="accent1"/>
              </a:solidFill>
            </a:endParaRPr>
          </a:p>
          <a:p>
            <a:pPr algn="just"/>
            <a:r>
              <a:rPr lang="pt-BR" sz="2400" dirty="0">
                <a:solidFill>
                  <a:schemeClr val="accent1"/>
                </a:solidFill>
              </a:rPr>
              <a:t>IV - valor dos contratos mantidos pela pessoa jurídica com o órgão ou entidade atingida; ou</a:t>
            </a:r>
          </a:p>
          <a:p>
            <a:pPr algn="just"/>
            <a:endParaRPr lang="pt-BR" sz="2400" dirty="0">
              <a:solidFill>
                <a:schemeClr val="accent1"/>
              </a:solidFill>
            </a:endParaRPr>
          </a:p>
          <a:p>
            <a:pPr algn="just"/>
            <a:r>
              <a:rPr lang="pt-BR" sz="2400" dirty="0">
                <a:solidFill>
                  <a:schemeClr val="accent1"/>
                </a:solidFill>
              </a:rPr>
              <a:t>V - apuração que envolva atos e fatos relacionados a mais de um órgão ou entidade da administração pública federal.</a:t>
            </a:r>
          </a:p>
          <a:p>
            <a:endParaRPr lang="es-ES_tradnl" sz="2400" dirty="0">
              <a:solidFill>
                <a:schemeClr val="accent1"/>
              </a:solidFill>
            </a:endParaRPr>
          </a:p>
        </p:txBody>
      </p:sp>
      <p:sp>
        <p:nvSpPr>
          <p:cNvPr id="3" name="Rectangle 2">
            <a:extLst>
              <a:ext uri="{FF2B5EF4-FFF2-40B4-BE49-F238E27FC236}">
                <a16:creationId xmlns:a16="http://schemas.microsoft.com/office/drawing/2014/main" id="{72075D23-A816-2644-9E9C-C10593E6663A}"/>
              </a:ext>
            </a:extLst>
          </p:cNvPr>
          <p:cNvSpPr txBox="1">
            <a:spLocks noChangeArrowheads="1"/>
          </p:cNvSpPr>
          <p:nvPr/>
        </p:nvSpPr>
        <p:spPr bwMode="auto">
          <a:xfrm>
            <a:off x="2340536" y="169948"/>
            <a:ext cx="7060316"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DECRETO 8.420</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4651214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752160"/>
            <a:ext cx="11933299" cy="4524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Art. 4</a:t>
            </a:r>
            <a:r>
              <a:rPr lang="pt-BR" strike="sngStrike" dirty="0">
                <a:solidFill>
                  <a:schemeClr val="accent1"/>
                </a:solidFill>
              </a:rPr>
              <a:t>º</a:t>
            </a:r>
            <a:r>
              <a:rPr lang="pt-BR" dirty="0">
                <a:solidFill>
                  <a:schemeClr val="accent1"/>
                </a:solidFill>
              </a:rPr>
              <a:t> A autoridade competente para instauração do PAR, ao tomar ciência da possível ocorrência de ato lesivo à administração pública federal, em sede de juízo de admissibilidade e mediante despacho fundamentado, decidirá:</a:t>
            </a:r>
          </a:p>
          <a:p>
            <a:pPr algn="just"/>
            <a:endParaRPr lang="pt-BR" dirty="0">
              <a:solidFill>
                <a:schemeClr val="accent1"/>
              </a:solidFill>
            </a:endParaRPr>
          </a:p>
          <a:p>
            <a:pPr algn="just"/>
            <a:r>
              <a:rPr lang="pt-BR" dirty="0" err="1">
                <a:solidFill>
                  <a:schemeClr val="accent1"/>
                </a:solidFill>
              </a:rPr>
              <a:t>I</a:t>
            </a:r>
            <a:r>
              <a:rPr lang="pt-BR" dirty="0">
                <a:solidFill>
                  <a:schemeClr val="accent1"/>
                </a:solidFill>
              </a:rPr>
              <a:t> - pela abertura de investigação preliminar;</a:t>
            </a:r>
          </a:p>
          <a:p>
            <a:pPr algn="just"/>
            <a:endParaRPr lang="pt-BR" dirty="0">
              <a:solidFill>
                <a:schemeClr val="accent1"/>
              </a:solidFill>
            </a:endParaRPr>
          </a:p>
          <a:p>
            <a:pPr algn="just"/>
            <a:endParaRPr lang="pt-BR" dirty="0">
              <a:solidFill>
                <a:schemeClr val="accent1"/>
              </a:solidFill>
            </a:endParaRPr>
          </a:p>
          <a:p>
            <a:pPr algn="just"/>
            <a:r>
              <a:rPr lang="pt-BR" dirty="0">
                <a:solidFill>
                  <a:schemeClr val="accent1"/>
                </a:solidFill>
              </a:rPr>
              <a:t>II - pela instauração de PAR; ou</a:t>
            </a:r>
          </a:p>
          <a:p>
            <a:pPr algn="just"/>
            <a:endParaRPr lang="pt-BR" dirty="0">
              <a:solidFill>
                <a:schemeClr val="accent1"/>
              </a:solidFill>
            </a:endParaRPr>
          </a:p>
          <a:p>
            <a:pPr algn="just"/>
            <a:endParaRPr lang="pt-BR" dirty="0">
              <a:solidFill>
                <a:schemeClr val="accent1"/>
              </a:solidFill>
            </a:endParaRPr>
          </a:p>
          <a:p>
            <a:pPr algn="just"/>
            <a:r>
              <a:rPr lang="pt-BR" dirty="0">
                <a:solidFill>
                  <a:schemeClr val="accent1"/>
                </a:solidFill>
              </a:rPr>
              <a:t>III - pelo arquivamento da matéria.</a:t>
            </a:r>
          </a:p>
          <a:p>
            <a:pPr algn="just"/>
            <a:endParaRPr lang="pt-BR" dirty="0">
              <a:solidFill>
                <a:schemeClr val="accent1"/>
              </a:solidFill>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DECRETO 8420 – DO PAR</a:t>
            </a:r>
            <a:endParaRPr lang="pt-BR" altLang="pt-BR" sz="2268" dirty="0">
              <a:latin typeface="Calibri" panose="020F0502020204030204" pitchFamily="34" charset="0"/>
              <a:ea typeface="ＭＳ Ｐゴシック" panose="020B0600070205080204" pitchFamily="34" charset="-128"/>
            </a:endParaRPr>
          </a:p>
        </p:txBody>
      </p:sp>
      <p:sp>
        <p:nvSpPr>
          <p:cNvPr id="2" name="CaixaDeTexto 1">
            <a:extLst>
              <a:ext uri="{FF2B5EF4-FFF2-40B4-BE49-F238E27FC236}">
                <a16:creationId xmlns:a16="http://schemas.microsoft.com/office/drawing/2014/main" id="{DABA3AE5-A5ED-B841-9326-5BA5A3FE9B0D}"/>
              </a:ext>
            </a:extLst>
          </p:cNvPr>
          <p:cNvSpPr txBox="1"/>
          <p:nvPr/>
        </p:nvSpPr>
        <p:spPr>
          <a:xfrm>
            <a:off x="7745506" y="1963271"/>
            <a:ext cx="4427858" cy="4893647"/>
          </a:xfrm>
          <a:prstGeom prst="rect">
            <a:avLst/>
          </a:prstGeom>
          <a:solidFill>
            <a:schemeClr val="accent1">
              <a:lumMod val="60000"/>
              <a:lumOff val="40000"/>
            </a:schemeClr>
          </a:solidFill>
        </p:spPr>
        <p:txBody>
          <a:bodyPr wrap="square" rtlCol="0">
            <a:spAutoFit/>
          </a:bodyPr>
          <a:lstStyle/>
          <a:p>
            <a:pPr marL="342900" indent="-342900" algn="just">
              <a:buFont typeface="Arial" panose="020B0604020202020204" pitchFamily="34" charset="0"/>
              <a:buChar char="•"/>
            </a:pPr>
            <a:r>
              <a:rPr lang="pt-BR" sz="2400" dirty="0"/>
              <a:t>Caráter Sigiloso, não punitivo e para apuração de indícios de autoria e materialidade;</a:t>
            </a:r>
          </a:p>
          <a:p>
            <a:pPr marL="342900" indent="-342900" algn="just">
              <a:buFont typeface="Arial" panose="020B0604020202020204" pitchFamily="34" charset="0"/>
              <a:buChar char="•"/>
            </a:pPr>
            <a:endParaRPr lang="pt-BR" sz="2400" dirty="0"/>
          </a:p>
          <a:p>
            <a:pPr marL="342900" indent="-342900" algn="just">
              <a:buFont typeface="Arial" panose="020B0604020202020204" pitchFamily="34" charset="0"/>
              <a:buChar char="•"/>
            </a:pPr>
            <a:r>
              <a:rPr lang="pt-BR" sz="2400" dirty="0"/>
              <a:t>2 ou mais servidores efetivos;</a:t>
            </a:r>
          </a:p>
          <a:p>
            <a:pPr marL="342900" indent="-342900" algn="just">
              <a:buFont typeface="Arial" panose="020B0604020202020204" pitchFamily="34" charset="0"/>
              <a:buChar char="•"/>
            </a:pPr>
            <a:endParaRPr lang="pt-BR" sz="2400" dirty="0"/>
          </a:p>
          <a:p>
            <a:pPr marL="342900" indent="-342900" algn="just">
              <a:buFont typeface="Arial" panose="020B0604020202020204" pitchFamily="34" charset="0"/>
              <a:buChar char="•"/>
            </a:pPr>
            <a:r>
              <a:rPr lang="pt-BR" sz="2400" dirty="0"/>
              <a:t>Adm. Indireta – 2 ou mais empregados públicos;</a:t>
            </a:r>
          </a:p>
          <a:p>
            <a:pPr marL="342900" indent="-342900" algn="just">
              <a:buFont typeface="Arial" panose="020B0604020202020204" pitchFamily="34" charset="0"/>
              <a:buChar char="•"/>
            </a:pPr>
            <a:endParaRPr lang="pt-BR" sz="2400" dirty="0"/>
          </a:p>
          <a:p>
            <a:pPr marL="342900" indent="-342900" algn="just">
              <a:buFont typeface="Arial" panose="020B0604020202020204" pitchFamily="34" charset="0"/>
              <a:buChar char="•"/>
            </a:pPr>
            <a:r>
              <a:rPr lang="pt-BR" sz="2400" dirty="0"/>
              <a:t>Prazo de 60 dias com prorrogação por igual período;</a:t>
            </a:r>
          </a:p>
          <a:p>
            <a:pPr marL="342900" indent="-342900" algn="just">
              <a:buFont typeface="Arial" panose="020B0604020202020204" pitchFamily="34" charset="0"/>
              <a:buChar char="•"/>
            </a:pPr>
            <a:endParaRPr lang="pt-BR" sz="2400" dirty="0"/>
          </a:p>
          <a:p>
            <a:pPr marL="342900" indent="-342900" algn="just">
              <a:buFont typeface="Arial" panose="020B0604020202020204" pitchFamily="34" charset="0"/>
              <a:buChar char="•"/>
            </a:pPr>
            <a:r>
              <a:rPr lang="pt-BR" sz="2400" dirty="0"/>
              <a:t>Relatório conclusivo</a:t>
            </a:r>
          </a:p>
        </p:txBody>
      </p:sp>
      <p:sp>
        <p:nvSpPr>
          <p:cNvPr id="3" name="Seta para a Direita 2">
            <a:extLst>
              <a:ext uri="{FF2B5EF4-FFF2-40B4-BE49-F238E27FC236}">
                <a16:creationId xmlns:a16="http://schemas.microsoft.com/office/drawing/2014/main" id="{B5A2160D-CFFF-AF4B-ADCA-A9101FED5CA1}"/>
              </a:ext>
            </a:extLst>
          </p:cNvPr>
          <p:cNvSpPr/>
          <p:nvPr/>
        </p:nvSpPr>
        <p:spPr>
          <a:xfrm>
            <a:off x="6656296" y="2232213"/>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43872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32489" y="1370722"/>
            <a:ext cx="11933299" cy="31085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sz="2800" dirty="0">
                <a:solidFill>
                  <a:schemeClr val="accent1"/>
                </a:solidFill>
                <a:latin typeface="+mn-lt"/>
              </a:rPr>
              <a:t>Art. 9º Competem à Controladoria-­Geral da </a:t>
            </a:r>
            <a:r>
              <a:rPr lang="pt-BR" sz="2800" dirty="0" err="1">
                <a:solidFill>
                  <a:schemeClr val="accent1"/>
                </a:solidFill>
                <a:latin typeface="+mn-lt"/>
              </a:rPr>
              <a:t>União</a:t>
            </a:r>
            <a:r>
              <a:rPr lang="pt-BR" sz="2800" dirty="0">
                <a:solidFill>
                  <a:schemeClr val="accent1"/>
                </a:solidFill>
                <a:latin typeface="+mn-lt"/>
              </a:rPr>
              <a:t> -­ CGU a </a:t>
            </a:r>
            <a:r>
              <a:rPr lang="pt-BR" sz="2800" b="1" dirty="0" err="1">
                <a:solidFill>
                  <a:schemeClr val="accent1"/>
                </a:solidFill>
                <a:latin typeface="+mn-lt"/>
              </a:rPr>
              <a:t>apuração</a:t>
            </a:r>
            <a:r>
              <a:rPr lang="pt-BR" sz="2800" b="1" dirty="0">
                <a:solidFill>
                  <a:schemeClr val="accent1"/>
                </a:solidFill>
                <a:latin typeface="+mn-lt"/>
              </a:rPr>
              <a:t>, o processo e o julgamento</a:t>
            </a:r>
            <a:r>
              <a:rPr lang="pt-BR" sz="2800" dirty="0">
                <a:solidFill>
                  <a:schemeClr val="accent1"/>
                </a:solidFill>
                <a:latin typeface="+mn-lt"/>
              </a:rPr>
              <a:t> dos atos </a:t>
            </a:r>
            <a:r>
              <a:rPr lang="pt-BR" sz="2800" dirty="0" err="1">
                <a:solidFill>
                  <a:schemeClr val="accent1"/>
                </a:solidFill>
                <a:latin typeface="+mn-lt"/>
              </a:rPr>
              <a:t>ilícitos</a:t>
            </a:r>
            <a:r>
              <a:rPr lang="pt-BR" sz="2800" dirty="0">
                <a:solidFill>
                  <a:schemeClr val="accent1"/>
                </a:solidFill>
                <a:latin typeface="+mn-lt"/>
              </a:rPr>
              <a:t> previstos nesta Lei, praticados contra a </a:t>
            </a:r>
            <a:r>
              <a:rPr lang="pt-BR" sz="2800" dirty="0" err="1">
                <a:solidFill>
                  <a:schemeClr val="accent1"/>
                </a:solidFill>
                <a:latin typeface="+mn-lt"/>
              </a:rPr>
              <a:t>administração</a:t>
            </a:r>
            <a:r>
              <a:rPr lang="pt-BR" sz="2800" dirty="0">
                <a:solidFill>
                  <a:schemeClr val="accent1"/>
                </a:solidFill>
                <a:latin typeface="+mn-lt"/>
              </a:rPr>
              <a:t> pública estrangeira, observado o disposto no Artigo 4 da </a:t>
            </a:r>
            <a:r>
              <a:rPr lang="pt-BR" sz="2800" dirty="0" err="1">
                <a:solidFill>
                  <a:schemeClr val="accent1"/>
                </a:solidFill>
                <a:latin typeface="+mn-lt"/>
              </a:rPr>
              <a:t>Convenção</a:t>
            </a:r>
            <a:r>
              <a:rPr lang="pt-BR" sz="2800" dirty="0">
                <a:solidFill>
                  <a:schemeClr val="accent1"/>
                </a:solidFill>
                <a:latin typeface="+mn-lt"/>
              </a:rPr>
              <a:t> sobre o Combate da </a:t>
            </a:r>
            <a:r>
              <a:rPr lang="pt-BR" sz="2800" dirty="0" err="1">
                <a:solidFill>
                  <a:schemeClr val="accent1"/>
                </a:solidFill>
                <a:latin typeface="+mn-lt"/>
              </a:rPr>
              <a:t>Corrupção</a:t>
            </a:r>
            <a:r>
              <a:rPr lang="pt-BR" sz="2800" dirty="0">
                <a:solidFill>
                  <a:schemeClr val="accent1"/>
                </a:solidFill>
                <a:latin typeface="+mn-lt"/>
              </a:rPr>
              <a:t> de </a:t>
            </a:r>
            <a:r>
              <a:rPr lang="pt-BR" sz="2800" dirty="0" err="1">
                <a:solidFill>
                  <a:schemeClr val="accent1"/>
                </a:solidFill>
                <a:latin typeface="+mn-lt"/>
              </a:rPr>
              <a:t>Funcionários</a:t>
            </a:r>
            <a:r>
              <a:rPr lang="pt-BR" sz="2800" dirty="0">
                <a:solidFill>
                  <a:schemeClr val="accent1"/>
                </a:solidFill>
                <a:latin typeface="+mn-lt"/>
              </a:rPr>
              <a:t> Públicos Estrangeiros em </a:t>
            </a:r>
            <a:r>
              <a:rPr lang="pt-BR" sz="2800" dirty="0" err="1">
                <a:solidFill>
                  <a:schemeClr val="accent1"/>
                </a:solidFill>
                <a:latin typeface="+mn-lt"/>
              </a:rPr>
              <a:t>Transações</a:t>
            </a:r>
            <a:r>
              <a:rPr lang="pt-BR" sz="2800" dirty="0">
                <a:solidFill>
                  <a:schemeClr val="accent1"/>
                </a:solidFill>
                <a:latin typeface="+mn-lt"/>
              </a:rPr>
              <a:t> Comerciais Internacionais, promulgada pelo Decreto no 3.678, de 30 de novembro de 2000.</a:t>
            </a:r>
            <a:br>
              <a:rPr lang="pt-BR" sz="2800" dirty="0">
                <a:solidFill>
                  <a:schemeClr val="accent1"/>
                </a:solidFill>
                <a:latin typeface="+mn-lt"/>
              </a:rPr>
            </a:br>
            <a:endParaRPr lang="pt-BR" sz="2800" dirty="0">
              <a:solidFill>
                <a:schemeClr val="accent1"/>
              </a:solidFill>
              <a:latin typeface="+mn-lt"/>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IV – Art. 8º a 15º</a:t>
            </a:r>
            <a:endParaRPr lang="pt-BR" altLang="pt-BR" sz="2268" dirty="0">
              <a:latin typeface="Calibri" panose="020F0502020204030204" pitchFamily="34" charset="0"/>
              <a:ea typeface="ＭＳ Ｐゴシック" panose="020B0600070205080204" pitchFamily="34" charset="-128"/>
            </a:endParaRPr>
          </a:p>
        </p:txBody>
      </p:sp>
      <p:sp>
        <p:nvSpPr>
          <p:cNvPr id="2" name="CaixaDeTexto 1">
            <a:extLst>
              <a:ext uri="{FF2B5EF4-FFF2-40B4-BE49-F238E27FC236}">
                <a16:creationId xmlns:a16="http://schemas.microsoft.com/office/drawing/2014/main" id="{71F8DB33-69BB-A540-A003-486D5B2018BC}"/>
              </a:ext>
            </a:extLst>
          </p:cNvPr>
          <p:cNvSpPr txBox="1"/>
          <p:nvPr/>
        </p:nvSpPr>
        <p:spPr>
          <a:xfrm>
            <a:off x="3227296" y="4921624"/>
            <a:ext cx="5734262" cy="707886"/>
          </a:xfrm>
          <a:prstGeom prst="rect">
            <a:avLst/>
          </a:prstGeom>
          <a:noFill/>
        </p:spPr>
        <p:txBody>
          <a:bodyPr wrap="none" rtlCol="0">
            <a:spAutoFit/>
          </a:bodyPr>
          <a:lstStyle/>
          <a:p>
            <a:r>
              <a:rPr lang="es-ES_tradnl" sz="4000" b="1" dirty="0">
                <a:solidFill>
                  <a:srgbClr val="FF0000"/>
                </a:solidFill>
              </a:rPr>
              <a:t>COMPETÊNCIA EXCLUSIVA</a:t>
            </a:r>
          </a:p>
        </p:txBody>
      </p:sp>
    </p:spTree>
    <p:extLst>
      <p:ext uri="{BB962C8B-B14F-4D97-AF65-F5344CB8AC3E}">
        <p14:creationId xmlns:p14="http://schemas.microsoft.com/office/powerpoint/2010/main" val="57968638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752160"/>
            <a:ext cx="11933299" cy="60016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latin typeface="+mn-lt"/>
              </a:rPr>
              <a:t>Art. 10. O processo administrativo para </a:t>
            </a:r>
            <a:r>
              <a:rPr lang="pt-BR" dirty="0" err="1">
                <a:solidFill>
                  <a:schemeClr val="accent1"/>
                </a:solidFill>
                <a:latin typeface="+mn-lt"/>
              </a:rPr>
              <a:t>apuração</a:t>
            </a:r>
            <a:r>
              <a:rPr lang="pt-BR" dirty="0">
                <a:solidFill>
                  <a:schemeClr val="accent1"/>
                </a:solidFill>
                <a:latin typeface="+mn-lt"/>
              </a:rPr>
              <a:t> da responsabilidade de pessoa jurídica </a:t>
            </a:r>
            <a:r>
              <a:rPr lang="pt-BR" dirty="0" err="1">
                <a:solidFill>
                  <a:schemeClr val="accent1"/>
                </a:solidFill>
                <a:latin typeface="+mn-lt"/>
              </a:rPr>
              <a:t>sera</a:t>
            </a:r>
            <a:r>
              <a:rPr lang="pt-BR" dirty="0">
                <a:solidFill>
                  <a:schemeClr val="accent1"/>
                </a:solidFill>
                <a:latin typeface="+mn-lt"/>
              </a:rPr>
              <a:t>́ conduzido por </a:t>
            </a:r>
            <a:r>
              <a:rPr lang="pt-BR" dirty="0" err="1">
                <a:solidFill>
                  <a:schemeClr val="accent1"/>
                </a:solidFill>
                <a:latin typeface="+mn-lt"/>
              </a:rPr>
              <a:t>comissão</a:t>
            </a:r>
            <a:r>
              <a:rPr lang="pt-BR" dirty="0">
                <a:solidFill>
                  <a:schemeClr val="accent1"/>
                </a:solidFill>
                <a:latin typeface="+mn-lt"/>
              </a:rPr>
              <a:t> designada pela autoridade instauradora e </a:t>
            </a:r>
            <a:r>
              <a:rPr lang="pt-BR" b="1" u="sng" dirty="0">
                <a:solidFill>
                  <a:schemeClr val="accent1"/>
                </a:solidFill>
                <a:latin typeface="+mn-lt"/>
              </a:rPr>
              <a:t>composta por 2 (dois) ou mais servidores </a:t>
            </a:r>
            <a:r>
              <a:rPr lang="pt-BR" b="1" u="sng" dirty="0" err="1">
                <a:solidFill>
                  <a:schemeClr val="accent1"/>
                </a:solidFill>
                <a:latin typeface="+mn-lt"/>
              </a:rPr>
              <a:t>estáveis</a:t>
            </a:r>
            <a:r>
              <a:rPr lang="pt-BR" dirty="0">
                <a:solidFill>
                  <a:schemeClr val="accent1"/>
                </a:solidFill>
                <a:latin typeface="+mn-lt"/>
              </a:rPr>
              <a:t>. </a:t>
            </a:r>
            <a:endParaRPr lang="pt-BR" sz="2800" dirty="0">
              <a:solidFill>
                <a:schemeClr val="accent1"/>
              </a:solidFill>
              <a:latin typeface="+mn-lt"/>
            </a:endParaRPr>
          </a:p>
          <a:p>
            <a:pPr algn="just"/>
            <a:endParaRPr lang="pt-BR" dirty="0">
              <a:solidFill>
                <a:schemeClr val="accent1"/>
              </a:solidFill>
              <a:latin typeface="+mn-lt"/>
            </a:endParaRPr>
          </a:p>
          <a:p>
            <a:pPr algn="just"/>
            <a:r>
              <a:rPr lang="pt-BR" dirty="0">
                <a:solidFill>
                  <a:schemeClr val="accent1"/>
                </a:solidFill>
                <a:latin typeface="+mn-lt"/>
              </a:rPr>
              <a:t>§ 1º O ente público, por meio do seu </a:t>
            </a:r>
            <a:r>
              <a:rPr lang="pt-BR" dirty="0" err="1">
                <a:solidFill>
                  <a:schemeClr val="accent1"/>
                </a:solidFill>
                <a:latin typeface="+mn-lt"/>
              </a:rPr>
              <a:t>órgão</a:t>
            </a:r>
            <a:r>
              <a:rPr lang="pt-BR" dirty="0">
                <a:solidFill>
                  <a:schemeClr val="accent1"/>
                </a:solidFill>
                <a:latin typeface="+mn-lt"/>
              </a:rPr>
              <a:t> de </a:t>
            </a:r>
            <a:r>
              <a:rPr lang="pt-BR" dirty="0" err="1">
                <a:solidFill>
                  <a:schemeClr val="accent1"/>
                </a:solidFill>
                <a:latin typeface="+mn-lt"/>
              </a:rPr>
              <a:t>representação</a:t>
            </a:r>
            <a:r>
              <a:rPr lang="pt-BR" dirty="0">
                <a:solidFill>
                  <a:schemeClr val="accent1"/>
                </a:solidFill>
                <a:latin typeface="+mn-lt"/>
              </a:rPr>
              <a:t> judicial, ou equivalente, a pedido da </a:t>
            </a:r>
            <a:r>
              <a:rPr lang="pt-BR" dirty="0" err="1">
                <a:solidFill>
                  <a:schemeClr val="accent1"/>
                </a:solidFill>
                <a:latin typeface="+mn-lt"/>
              </a:rPr>
              <a:t>comissão</a:t>
            </a:r>
            <a:r>
              <a:rPr lang="pt-BR" dirty="0">
                <a:solidFill>
                  <a:schemeClr val="accent1"/>
                </a:solidFill>
                <a:latin typeface="+mn-lt"/>
              </a:rPr>
              <a:t> a que se refere o caput, </a:t>
            </a:r>
            <a:r>
              <a:rPr lang="pt-BR" b="1" u="sng" dirty="0" err="1">
                <a:solidFill>
                  <a:schemeClr val="accent1"/>
                </a:solidFill>
                <a:latin typeface="+mn-lt"/>
              </a:rPr>
              <a:t>podera</a:t>
            </a:r>
            <a:r>
              <a:rPr lang="pt-BR" b="1" u="sng" dirty="0">
                <a:solidFill>
                  <a:schemeClr val="accent1"/>
                </a:solidFill>
                <a:latin typeface="+mn-lt"/>
              </a:rPr>
              <a:t>́ requerer as medidas judiciais </a:t>
            </a:r>
            <a:r>
              <a:rPr lang="pt-BR" b="1" u="sng" dirty="0" err="1">
                <a:solidFill>
                  <a:schemeClr val="accent1"/>
                </a:solidFill>
                <a:latin typeface="+mn-lt"/>
              </a:rPr>
              <a:t>necessárias</a:t>
            </a:r>
            <a:r>
              <a:rPr lang="pt-BR" b="1" u="sng" dirty="0">
                <a:solidFill>
                  <a:schemeClr val="accent1"/>
                </a:solidFill>
                <a:latin typeface="+mn-lt"/>
              </a:rPr>
              <a:t> para a </a:t>
            </a:r>
            <a:r>
              <a:rPr lang="pt-BR" b="1" u="sng" dirty="0" err="1">
                <a:solidFill>
                  <a:schemeClr val="accent1"/>
                </a:solidFill>
                <a:latin typeface="+mn-lt"/>
              </a:rPr>
              <a:t>investigação</a:t>
            </a:r>
            <a:r>
              <a:rPr lang="pt-BR" b="1" u="sng" dirty="0">
                <a:solidFill>
                  <a:schemeClr val="accent1"/>
                </a:solidFill>
                <a:latin typeface="+mn-lt"/>
              </a:rPr>
              <a:t> e o processamento das </a:t>
            </a:r>
            <a:r>
              <a:rPr lang="pt-BR" b="1" u="sng" dirty="0" err="1">
                <a:solidFill>
                  <a:schemeClr val="accent1"/>
                </a:solidFill>
                <a:latin typeface="+mn-lt"/>
              </a:rPr>
              <a:t>infrações</a:t>
            </a:r>
            <a:r>
              <a:rPr lang="pt-BR" b="1" u="sng" dirty="0">
                <a:solidFill>
                  <a:schemeClr val="accent1"/>
                </a:solidFill>
                <a:latin typeface="+mn-lt"/>
              </a:rPr>
              <a:t>, inclusive de busca e </a:t>
            </a:r>
            <a:r>
              <a:rPr lang="pt-BR" b="1" u="sng" dirty="0" err="1">
                <a:solidFill>
                  <a:schemeClr val="accent1"/>
                </a:solidFill>
                <a:latin typeface="+mn-lt"/>
              </a:rPr>
              <a:t>apreensão</a:t>
            </a:r>
            <a:r>
              <a:rPr lang="pt-BR" dirty="0">
                <a:solidFill>
                  <a:schemeClr val="accent1"/>
                </a:solidFill>
                <a:latin typeface="+mn-lt"/>
              </a:rPr>
              <a:t>. </a:t>
            </a:r>
            <a:endParaRPr lang="pt-BR" sz="2800" dirty="0">
              <a:solidFill>
                <a:schemeClr val="accent1"/>
              </a:solidFill>
              <a:latin typeface="+mn-lt"/>
            </a:endParaRPr>
          </a:p>
          <a:p>
            <a:pPr algn="just"/>
            <a:endParaRPr lang="pt-BR" dirty="0">
              <a:solidFill>
                <a:schemeClr val="accent1"/>
              </a:solidFill>
              <a:latin typeface="+mn-lt"/>
            </a:endParaRPr>
          </a:p>
          <a:p>
            <a:pPr algn="just"/>
            <a:r>
              <a:rPr lang="pt-BR" dirty="0">
                <a:solidFill>
                  <a:schemeClr val="accent1"/>
                </a:solidFill>
                <a:latin typeface="+mn-lt"/>
              </a:rPr>
              <a:t>§ 2º A </a:t>
            </a:r>
            <a:r>
              <a:rPr lang="pt-BR" dirty="0" err="1">
                <a:solidFill>
                  <a:schemeClr val="accent1"/>
                </a:solidFill>
                <a:latin typeface="+mn-lt"/>
              </a:rPr>
              <a:t>comissão</a:t>
            </a:r>
            <a:r>
              <a:rPr lang="pt-BR" dirty="0">
                <a:solidFill>
                  <a:schemeClr val="accent1"/>
                </a:solidFill>
                <a:latin typeface="+mn-lt"/>
              </a:rPr>
              <a:t> </a:t>
            </a:r>
            <a:r>
              <a:rPr lang="pt-BR" dirty="0" err="1">
                <a:solidFill>
                  <a:schemeClr val="accent1"/>
                </a:solidFill>
                <a:latin typeface="+mn-lt"/>
              </a:rPr>
              <a:t>podera</a:t>
            </a:r>
            <a:r>
              <a:rPr lang="pt-BR" dirty="0">
                <a:solidFill>
                  <a:schemeClr val="accent1"/>
                </a:solidFill>
                <a:latin typeface="+mn-lt"/>
              </a:rPr>
              <a:t>́, cautelarmente, </a:t>
            </a:r>
            <a:r>
              <a:rPr lang="pt-BR" b="1" u="sng" dirty="0">
                <a:solidFill>
                  <a:schemeClr val="accent1"/>
                </a:solidFill>
                <a:latin typeface="+mn-lt"/>
              </a:rPr>
              <a:t>propor à autoridade instauradora que suspenda os efeitos do ato ou processo objeto da </a:t>
            </a:r>
            <a:r>
              <a:rPr lang="pt-BR" b="1" u="sng" dirty="0" err="1">
                <a:solidFill>
                  <a:schemeClr val="accent1"/>
                </a:solidFill>
                <a:latin typeface="+mn-lt"/>
              </a:rPr>
              <a:t>investigação</a:t>
            </a:r>
            <a:r>
              <a:rPr lang="pt-BR" dirty="0">
                <a:solidFill>
                  <a:schemeClr val="accent1"/>
                </a:solidFill>
                <a:latin typeface="+mn-lt"/>
              </a:rPr>
              <a:t>. </a:t>
            </a:r>
            <a:endParaRPr lang="pt-BR" sz="2800" dirty="0">
              <a:solidFill>
                <a:schemeClr val="accent1"/>
              </a:solidFill>
              <a:latin typeface="+mn-lt"/>
            </a:endParaRPr>
          </a:p>
          <a:p>
            <a:pPr algn="just"/>
            <a:endParaRPr lang="pt-BR" dirty="0">
              <a:solidFill>
                <a:schemeClr val="accent1"/>
              </a:solidFill>
              <a:latin typeface="+mn-lt"/>
            </a:endParaRPr>
          </a:p>
          <a:p>
            <a:pPr algn="just"/>
            <a:r>
              <a:rPr lang="pt-BR" dirty="0">
                <a:solidFill>
                  <a:schemeClr val="accent1"/>
                </a:solidFill>
                <a:latin typeface="+mn-lt"/>
              </a:rPr>
              <a:t>§ 3º A </a:t>
            </a:r>
            <a:r>
              <a:rPr lang="pt-BR" dirty="0" err="1">
                <a:solidFill>
                  <a:schemeClr val="accent1"/>
                </a:solidFill>
                <a:latin typeface="+mn-lt"/>
              </a:rPr>
              <a:t>comissão</a:t>
            </a:r>
            <a:r>
              <a:rPr lang="pt-BR" dirty="0">
                <a:solidFill>
                  <a:schemeClr val="accent1"/>
                </a:solidFill>
                <a:latin typeface="+mn-lt"/>
              </a:rPr>
              <a:t> deverá concluir o processo no prazo de </a:t>
            </a:r>
            <a:r>
              <a:rPr lang="pt-BR" b="1" u="sng" dirty="0">
                <a:solidFill>
                  <a:schemeClr val="accent1"/>
                </a:solidFill>
                <a:latin typeface="+mn-lt"/>
              </a:rPr>
              <a:t>180 (cento e oitenta) dias</a:t>
            </a:r>
            <a:r>
              <a:rPr lang="pt-BR" dirty="0">
                <a:solidFill>
                  <a:schemeClr val="accent1"/>
                </a:solidFill>
                <a:latin typeface="+mn-lt"/>
              </a:rPr>
              <a:t> contados da </a:t>
            </a:r>
            <a:r>
              <a:rPr lang="pt-BR" b="1" u="sng" dirty="0">
                <a:solidFill>
                  <a:schemeClr val="accent1"/>
                </a:solidFill>
                <a:latin typeface="+mn-lt"/>
              </a:rPr>
              <a:t>data da </a:t>
            </a:r>
            <a:r>
              <a:rPr lang="pt-BR" b="1" u="sng" dirty="0" err="1">
                <a:solidFill>
                  <a:schemeClr val="accent1"/>
                </a:solidFill>
                <a:latin typeface="+mn-lt"/>
              </a:rPr>
              <a:t>publicação</a:t>
            </a:r>
            <a:r>
              <a:rPr lang="pt-BR" b="1" u="sng" dirty="0">
                <a:solidFill>
                  <a:schemeClr val="accent1"/>
                </a:solidFill>
                <a:latin typeface="+mn-lt"/>
              </a:rPr>
              <a:t> do ato que a instituir</a:t>
            </a:r>
            <a:r>
              <a:rPr lang="pt-BR" dirty="0">
                <a:solidFill>
                  <a:schemeClr val="accent1"/>
                </a:solidFill>
                <a:latin typeface="+mn-lt"/>
              </a:rPr>
              <a:t> e, ao final, apresentar </a:t>
            </a:r>
            <a:r>
              <a:rPr lang="pt-BR" b="1" u="sng" dirty="0" err="1">
                <a:solidFill>
                  <a:schemeClr val="accent1"/>
                </a:solidFill>
                <a:latin typeface="+mn-lt"/>
              </a:rPr>
              <a:t>relatórios</a:t>
            </a:r>
            <a:r>
              <a:rPr lang="pt-BR" b="1" u="sng" dirty="0">
                <a:solidFill>
                  <a:schemeClr val="accent1"/>
                </a:solidFill>
                <a:latin typeface="+mn-lt"/>
              </a:rPr>
              <a:t> sobre os fatos apurados e eventual responsabilidade da pessoa jurídica</a:t>
            </a:r>
            <a:r>
              <a:rPr lang="pt-BR" dirty="0">
                <a:solidFill>
                  <a:schemeClr val="accent1"/>
                </a:solidFill>
                <a:latin typeface="+mn-lt"/>
              </a:rPr>
              <a:t>, sugerindo de forma motivada as </a:t>
            </a:r>
            <a:r>
              <a:rPr lang="pt-BR" dirty="0" err="1">
                <a:solidFill>
                  <a:schemeClr val="accent1"/>
                </a:solidFill>
                <a:latin typeface="+mn-lt"/>
              </a:rPr>
              <a:t>sanções</a:t>
            </a:r>
            <a:r>
              <a:rPr lang="pt-BR" dirty="0">
                <a:solidFill>
                  <a:schemeClr val="accent1"/>
                </a:solidFill>
                <a:latin typeface="+mn-lt"/>
              </a:rPr>
              <a:t> a serem aplicadas.</a:t>
            </a:r>
            <a:endParaRPr lang="pt-BR" sz="2800" dirty="0">
              <a:solidFill>
                <a:schemeClr val="accent1"/>
              </a:solidFill>
              <a:latin typeface="+mn-lt"/>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IV – Art. 8º a 15º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281201047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1142123"/>
            <a:ext cx="11933299" cy="8309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latin typeface="+mn-lt"/>
              </a:rPr>
              <a:t>§ 4º O prazo previsto no § 3º </a:t>
            </a:r>
            <a:r>
              <a:rPr lang="pt-BR" b="1" u="sng" dirty="0" err="1">
                <a:solidFill>
                  <a:schemeClr val="accent1"/>
                </a:solidFill>
                <a:latin typeface="+mn-lt"/>
              </a:rPr>
              <a:t>podera</a:t>
            </a:r>
            <a:r>
              <a:rPr lang="pt-BR" b="1" u="sng" dirty="0">
                <a:solidFill>
                  <a:schemeClr val="accent1"/>
                </a:solidFill>
                <a:latin typeface="+mn-lt"/>
              </a:rPr>
              <a:t>́ ser prorrogado</a:t>
            </a:r>
            <a:r>
              <a:rPr lang="pt-BR" dirty="0">
                <a:solidFill>
                  <a:schemeClr val="accent1"/>
                </a:solidFill>
                <a:latin typeface="+mn-lt"/>
              </a:rPr>
              <a:t>, mediante ato fundamentado da autoridade instauradora. </a:t>
            </a:r>
            <a:endParaRPr lang="pt-BR" sz="2800" dirty="0">
              <a:solidFill>
                <a:schemeClr val="accent1"/>
              </a:solidFill>
              <a:latin typeface="+mn-lt"/>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IV – Art. 8º a 15º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56779330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762434"/>
            <a:ext cx="11933299" cy="61247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sz="2800" dirty="0">
                <a:solidFill>
                  <a:schemeClr val="accent1"/>
                </a:solidFill>
                <a:latin typeface="+mn-lt"/>
              </a:rPr>
              <a:t>Art. 11. No processo administrativo para </a:t>
            </a:r>
            <a:r>
              <a:rPr lang="pt-BR" sz="2800" dirty="0" err="1">
                <a:solidFill>
                  <a:schemeClr val="accent1"/>
                </a:solidFill>
                <a:latin typeface="+mn-lt"/>
              </a:rPr>
              <a:t>apuração</a:t>
            </a:r>
            <a:r>
              <a:rPr lang="pt-BR" sz="2800" dirty="0">
                <a:solidFill>
                  <a:schemeClr val="accent1"/>
                </a:solidFill>
                <a:latin typeface="+mn-lt"/>
              </a:rPr>
              <a:t> de responsabilidade, </a:t>
            </a:r>
            <a:r>
              <a:rPr lang="pt-BR" sz="2800" dirty="0" err="1">
                <a:solidFill>
                  <a:schemeClr val="accent1"/>
                </a:solidFill>
                <a:latin typeface="+mn-lt"/>
              </a:rPr>
              <a:t>sera</a:t>
            </a:r>
            <a:r>
              <a:rPr lang="pt-BR" sz="2800" dirty="0">
                <a:solidFill>
                  <a:schemeClr val="accent1"/>
                </a:solidFill>
                <a:latin typeface="+mn-lt"/>
              </a:rPr>
              <a:t>́ concedido à pessoa jurídica prazo de 30 (trinta) dias para defesa, </a:t>
            </a:r>
            <a:r>
              <a:rPr lang="pt-BR" sz="2800" b="1" dirty="0">
                <a:solidFill>
                  <a:schemeClr val="accent1"/>
                </a:solidFill>
                <a:latin typeface="+mn-lt"/>
              </a:rPr>
              <a:t>contados a partir da </a:t>
            </a:r>
            <a:r>
              <a:rPr lang="pt-BR" sz="2800" b="1" dirty="0" err="1">
                <a:solidFill>
                  <a:schemeClr val="accent1"/>
                </a:solidFill>
                <a:latin typeface="+mn-lt"/>
              </a:rPr>
              <a:t>intimação</a:t>
            </a:r>
            <a:r>
              <a:rPr lang="pt-BR" sz="2800" dirty="0">
                <a:solidFill>
                  <a:schemeClr val="accent1"/>
                </a:solidFill>
                <a:latin typeface="+mn-lt"/>
              </a:rPr>
              <a:t>. </a:t>
            </a:r>
            <a:endParaRPr lang="pt-BR" sz="3200" dirty="0">
              <a:solidFill>
                <a:schemeClr val="accent1"/>
              </a:solidFill>
              <a:latin typeface="+mn-lt"/>
            </a:endParaRPr>
          </a:p>
          <a:p>
            <a:pPr algn="just"/>
            <a:endParaRPr lang="pt-BR" sz="2800" dirty="0">
              <a:solidFill>
                <a:schemeClr val="accent1"/>
              </a:solidFill>
              <a:latin typeface="+mn-lt"/>
            </a:endParaRPr>
          </a:p>
          <a:p>
            <a:pPr algn="just"/>
            <a:r>
              <a:rPr lang="pt-BR" sz="2800" dirty="0">
                <a:solidFill>
                  <a:schemeClr val="accent1"/>
                </a:solidFill>
                <a:latin typeface="+mn-lt"/>
              </a:rPr>
              <a:t>Art. 12. O processo administrativo, com o </a:t>
            </a:r>
            <a:r>
              <a:rPr lang="pt-BR" sz="2800" dirty="0" err="1">
                <a:solidFill>
                  <a:schemeClr val="accent1"/>
                </a:solidFill>
                <a:latin typeface="+mn-lt"/>
              </a:rPr>
              <a:t>relatório</a:t>
            </a:r>
            <a:r>
              <a:rPr lang="pt-BR" sz="2800" dirty="0">
                <a:solidFill>
                  <a:schemeClr val="accent1"/>
                </a:solidFill>
                <a:latin typeface="+mn-lt"/>
              </a:rPr>
              <a:t> da </a:t>
            </a:r>
            <a:r>
              <a:rPr lang="pt-BR" sz="2800" dirty="0" err="1">
                <a:solidFill>
                  <a:schemeClr val="accent1"/>
                </a:solidFill>
                <a:latin typeface="+mn-lt"/>
              </a:rPr>
              <a:t>comissão</a:t>
            </a:r>
            <a:r>
              <a:rPr lang="pt-BR" sz="2800" dirty="0">
                <a:solidFill>
                  <a:schemeClr val="accent1"/>
                </a:solidFill>
                <a:latin typeface="+mn-lt"/>
              </a:rPr>
              <a:t>, </a:t>
            </a:r>
            <a:r>
              <a:rPr lang="pt-BR" sz="2800" dirty="0" err="1">
                <a:solidFill>
                  <a:schemeClr val="accent1"/>
                </a:solidFill>
                <a:latin typeface="+mn-lt"/>
              </a:rPr>
              <a:t>sera</a:t>
            </a:r>
            <a:r>
              <a:rPr lang="pt-BR" sz="2800" dirty="0">
                <a:solidFill>
                  <a:schemeClr val="accent1"/>
                </a:solidFill>
                <a:latin typeface="+mn-lt"/>
              </a:rPr>
              <a:t>́ remetido à autoridade instauradora, na forma do art. 10, para julgamento. </a:t>
            </a:r>
            <a:endParaRPr lang="pt-BR" sz="3200" dirty="0">
              <a:solidFill>
                <a:schemeClr val="accent1"/>
              </a:solidFill>
              <a:latin typeface="+mn-lt"/>
            </a:endParaRPr>
          </a:p>
          <a:p>
            <a:pPr algn="just"/>
            <a:endParaRPr lang="pt-BR" sz="2800" dirty="0">
              <a:solidFill>
                <a:schemeClr val="accent1"/>
              </a:solidFill>
              <a:latin typeface="+mn-lt"/>
            </a:endParaRPr>
          </a:p>
          <a:p>
            <a:pPr algn="just"/>
            <a:r>
              <a:rPr lang="pt-BR" sz="2800" dirty="0">
                <a:solidFill>
                  <a:schemeClr val="accent1"/>
                </a:solidFill>
                <a:latin typeface="+mn-lt"/>
              </a:rPr>
              <a:t>Art. 13. A </a:t>
            </a:r>
            <a:r>
              <a:rPr lang="pt-BR" sz="2800" b="1" u="sng" dirty="0" err="1">
                <a:solidFill>
                  <a:schemeClr val="accent1"/>
                </a:solidFill>
                <a:latin typeface="+mn-lt"/>
              </a:rPr>
              <a:t>instauração</a:t>
            </a:r>
            <a:r>
              <a:rPr lang="pt-BR" sz="2800" b="1" u="sng" dirty="0">
                <a:solidFill>
                  <a:schemeClr val="accent1"/>
                </a:solidFill>
                <a:latin typeface="+mn-lt"/>
              </a:rPr>
              <a:t> de processo administrativo </a:t>
            </a:r>
            <a:r>
              <a:rPr lang="pt-BR" sz="2800" b="1" u="sng" dirty="0" err="1">
                <a:solidFill>
                  <a:schemeClr val="accent1"/>
                </a:solidFill>
                <a:latin typeface="+mn-lt"/>
              </a:rPr>
              <a:t>específico</a:t>
            </a:r>
            <a:r>
              <a:rPr lang="pt-BR" sz="2800" b="1" u="sng" dirty="0">
                <a:solidFill>
                  <a:schemeClr val="accent1"/>
                </a:solidFill>
                <a:latin typeface="+mn-lt"/>
              </a:rPr>
              <a:t> de </a:t>
            </a:r>
            <a:r>
              <a:rPr lang="pt-BR" sz="2800" b="1" u="sng" dirty="0" err="1">
                <a:solidFill>
                  <a:schemeClr val="accent1"/>
                </a:solidFill>
                <a:latin typeface="+mn-lt"/>
              </a:rPr>
              <a:t>reparação</a:t>
            </a:r>
            <a:r>
              <a:rPr lang="pt-BR" sz="2800" b="1" u="sng" dirty="0">
                <a:solidFill>
                  <a:schemeClr val="accent1"/>
                </a:solidFill>
                <a:latin typeface="+mn-lt"/>
              </a:rPr>
              <a:t> integral do dano </a:t>
            </a:r>
            <a:r>
              <a:rPr lang="pt-BR" sz="2800" b="1" u="sng" dirty="0" err="1">
                <a:solidFill>
                  <a:schemeClr val="accent1"/>
                </a:solidFill>
                <a:latin typeface="+mn-lt"/>
              </a:rPr>
              <a:t>não</a:t>
            </a:r>
            <a:r>
              <a:rPr lang="pt-BR" sz="2800" b="1" u="sng" dirty="0">
                <a:solidFill>
                  <a:schemeClr val="accent1"/>
                </a:solidFill>
                <a:latin typeface="+mn-lt"/>
              </a:rPr>
              <a:t> prejudica a </a:t>
            </a:r>
            <a:r>
              <a:rPr lang="pt-BR" sz="2800" b="1" u="sng" dirty="0" err="1">
                <a:solidFill>
                  <a:schemeClr val="accent1"/>
                </a:solidFill>
                <a:latin typeface="+mn-lt"/>
              </a:rPr>
              <a:t>aplicação</a:t>
            </a:r>
            <a:r>
              <a:rPr lang="pt-BR" sz="2800" b="1" u="sng" dirty="0">
                <a:solidFill>
                  <a:schemeClr val="accent1"/>
                </a:solidFill>
                <a:latin typeface="+mn-lt"/>
              </a:rPr>
              <a:t> imediata das </a:t>
            </a:r>
            <a:r>
              <a:rPr lang="pt-BR" sz="2800" b="1" u="sng" dirty="0" err="1">
                <a:solidFill>
                  <a:schemeClr val="accent1"/>
                </a:solidFill>
                <a:latin typeface="+mn-lt"/>
              </a:rPr>
              <a:t>sanções</a:t>
            </a:r>
            <a:r>
              <a:rPr lang="pt-BR" sz="2800" b="1" u="sng" dirty="0">
                <a:solidFill>
                  <a:schemeClr val="accent1"/>
                </a:solidFill>
                <a:latin typeface="+mn-lt"/>
              </a:rPr>
              <a:t> estabelecidas nesta Lei</a:t>
            </a:r>
            <a:r>
              <a:rPr lang="pt-BR" sz="2800" dirty="0">
                <a:solidFill>
                  <a:schemeClr val="accent1"/>
                </a:solidFill>
                <a:latin typeface="+mn-lt"/>
              </a:rPr>
              <a:t>. </a:t>
            </a:r>
            <a:endParaRPr lang="pt-BR" sz="3200" dirty="0">
              <a:solidFill>
                <a:schemeClr val="accent1"/>
              </a:solidFill>
              <a:latin typeface="+mn-lt"/>
            </a:endParaRPr>
          </a:p>
          <a:p>
            <a:pPr algn="just"/>
            <a:endParaRPr lang="pt-BR" sz="2800" dirty="0">
              <a:solidFill>
                <a:schemeClr val="accent1"/>
              </a:solidFill>
              <a:latin typeface="+mn-lt"/>
            </a:endParaRPr>
          </a:p>
          <a:p>
            <a:pPr algn="just"/>
            <a:r>
              <a:rPr lang="pt-BR" sz="2800" dirty="0" err="1">
                <a:solidFill>
                  <a:schemeClr val="accent1"/>
                </a:solidFill>
                <a:latin typeface="+mn-lt"/>
              </a:rPr>
              <a:t>Parágrafo</a:t>
            </a:r>
            <a:r>
              <a:rPr lang="pt-BR" sz="2800" dirty="0">
                <a:solidFill>
                  <a:schemeClr val="accent1"/>
                </a:solidFill>
                <a:latin typeface="+mn-lt"/>
              </a:rPr>
              <a:t> </a:t>
            </a:r>
            <a:r>
              <a:rPr lang="pt-BR" sz="2800" dirty="0" err="1">
                <a:solidFill>
                  <a:schemeClr val="accent1"/>
                </a:solidFill>
                <a:latin typeface="+mn-lt"/>
              </a:rPr>
              <a:t>único</a:t>
            </a:r>
            <a:r>
              <a:rPr lang="pt-BR" sz="2800" dirty="0">
                <a:solidFill>
                  <a:schemeClr val="accent1"/>
                </a:solidFill>
                <a:latin typeface="+mn-lt"/>
              </a:rPr>
              <a:t>. </a:t>
            </a:r>
            <a:r>
              <a:rPr lang="pt-BR" sz="2800" dirty="0" err="1">
                <a:solidFill>
                  <a:schemeClr val="accent1"/>
                </a:solidFill>
                <a:latin typeface="+mn-lt"/>
              </a:rPr>
              <a:t>Concluído</a:t>
            </a:r>
            <a:r>
              <a:rPr lang="pt-BR" sz="2800" dirty="0">
                <a:solidFill>
                  <a:schemeClr val="accent1"/>
                </a:solidFill>
                <a:latin typeface="+mn-lt"/>
              </a:rPr>
              <a:t> o processo e </a:t>
            </a:r>
            <a:r>
              <a:rPr lang="pt-BR" sz="2800" dirty="0" err="1">
                <a:solidFill>
                  <a:schemeClr val="accent1"/>
                </a:solidFill>
                <a:latin typeface="+mn-lt"/>
              </a:rPr>
              <a:t>não</a:t>
            </a:r>
            <a:r>
              <a:rPr lang="pt-BR" sz="2800" dirty="0">
                <a:solidFill>
                  <a:schemeClr val="accent1"/>
                </a:solidFill>
                <a:latin typeface="+mn-lt"/>
              </a:rPr>
              <a:t> havendo pagamento, o </a:t>
            </a:r>
            <a:r>
              <a:rPr lang="pt-BR" sz="2800" dirty="0" err="1">
                <a:solidFill>
                  <a:schemeClr val="accent1"/>
                </a:solidFill>
                <a:latin typeface="+mn-lt"/>
              </a:rPr>
              <a:t>crédito</a:t>
            </a:r>
            <a:r>
              <a:rPr lang="pt-BR" sz="2800" dirty="0">
                <a:solidFill>
                  <a:schemeClr val="accent1"/>
                </a:solidFill>
                <a:latin typeface="+mn-lt"/>
              </a:rPr>
              <a:t> apurado </a:t>
            </a:r>
            <a:r>
              <a:rPr lang="pt-BR" sz="2800" dirty="0" err="1">
                <a:solidFill>
                  <a:schemeClr val="accent1"/>
                </a:solidFill>
                <a:latin typeface="+mn-lt"/>
              </a:rPr>
              <a:t>sera</a:t>
            </a:r>
            <a:r>
              <a:rPr lang="pt-BR" sz="2800" dirty="0">
                <a:solidFill>
                  <a:schemeClr val="accent1"/>
                </a:solidFill>
                <a:latin typeface="+mn-lt"/>
              </a:rPr>
              <a:t>́ inscrito em </a:t>
            </a:r>
            <a:r>
              <a:rPr lang="pt-BR" sz="2800" dirty="0" err="1">
                <a:solidFill>
                  <a:schemeClr val="accent1"/>
                </a:solidFill>
                <a:latin typeface="+mn-lt"/>
              </a:rPr>
              <a:t>dívida</a:t>
            </a:r>
            <a:r>
              <a:rPr lang="pt-BR" sz="2800" dirty="0">
                <a:solidFill>
                  <a:schemeClr val="accent1"/>
                </a:solidFill>
                <a:latin typeface="+mn-lt"/>
              </a:rPr>
              <a:t> ativa da fazenda pública. </a:t>
            </a:r>
            <a:endParaRPr lang="pt-BR" sz="3200" dirty="0">
              <a:solidFill>
                <a:schemeClr val="accent1"/>
              </a:solidFill>
              <a:latin typeface="+mn-lt"/>
            </a:endParaRPr>
          </a:p>
          <a:p>
            <a:pPr algn="just"/>
            <a:endParaRPr lang="pt-BR" sz="2800" dirty="0">
              <a:solidFill>
                <a:schemeClr val="accent1"/>
              </a:solidFill>
              <a:latin typeface="+mn-lt"/>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IV – Art. 8º a 15º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224581485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752160"/>
            <a:ext cx="11933299" cy="56938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endParaRPr lang="pt-BR" sz="2800" dirty="0">
              <a:solidFill>
                <a:schemeClr val="accent1"/>
              </a:solidFill>
              <a:latin typeface="+mn-lt"/>
            </a:endParaRPr>
          </a:p>
          <a:p>
            <a:pPr algn="just"/>
            <a:r>
              <a:rPr lang="pt-BR" sz="2800" dirty="0">
                <a:solidFill>
                  <a:schemeClr val="accent1"/>
                </a:solidFill>
                <a:latin typeface="+mn-lt"/>
              </a:rPr>
              <a:t>Art. 14. A personalidade jurídica </a:t>
            </a:r>
            <a:r>
              <a:rPr lang="pt-BR" sz="2800" dirty="0" err="1">
                <a:solidFill>
                  <a:schemeClr val="accent1"/>
                </a:solidFill>
                <a:latin typeface="+mn-lt"/>
              </a:rPr>
              <a:t>podera</a:t>
            </a:r>
            <a:r>
              <a:rPr lang="pt-BR" sz="2800" dirty="0">
                <a:solidFill>
                  <a:schemeClr val="accent1"/>
                </a:solidFill>
                <a:latin typeface="+mn-lt"/>
              </a:rPr>
              <a:t>́ ser desconsiderada sempre que </a:t>
            </a:r>
            <a:r>
              <a:rPr lang="pt-BR" sz="2800" b="1" dirty="0">
                <a:solidFill>
                  <a:schemeClr val="accent1"/>
                </a:solidFill>
                <a:latin typeface="+mn-lt"/>
              </a:rPr>
              <a:t>utilizada com abuso do direito para facilitar, encobrir ou dissimular a </a:t>
            </a:r>
            <a:r>
              <a:rPr lang="pt-BR" sz="2800" b="1" dirty="0" err="1">
                <a:solidFill>
                  <a:schemeClr val="accent1"/>
                </a:solidFill>
                <a:latin typeface="+mn-lt"/>
              </a:rPr>
              <a:t>prática</a:t>
            </a:r>
            <a:r>
              <a:rPr lang="pt-BR" sz="2800" b="1" dirty="0">
                <a:solidFill>
                  <a:schemeClr val="accent1"/>
                </a:solidFill>
                <a:latin typeface="+mn-lt"/>
              </a:rPr>
              <a:t> dos atos </a:t>
            </a:r>
            <a:r>
              <a:rPr lang="pt-BR" sz="2800" b="1" dirty="0" err="1">
                <a:solidFill>
                  <a:schemeClr val="accent1"/>
                </a:solidFill>
                <a:latin typeface="+mn-lt"/>
              </a:rPr>
              <a:t>ilícitos</a:t>
            </a:r>
            <a:r>
              <a:rPr lang="pt-BR" sz="2800" b="1" dirty="0">
                <a:solidFill>
                  <a:schemeClr val="accent1"/>
                </a:solidFill>
                <a:latin typeface="+mn-lt"/>
              </a:rPr>
              <a:t> previstos nesta Lei ou para provocar </a:t>
            </a:r>
            <a:r>
              <a:rPr lang="pt-BR" sz="2800" b="1" dirty="0" err="1">
                <a:solidFill>
                  <a:schemeClr val="accent1"/>
                </a:solidFill>
                <a:latin typeface="+mn-lt"/>
              </a:rPr>
              <a:t>confusão</a:t>
            </a:r>
            <a:r>
              <a:rPr lang="pt-BR" sz="2800" b="1" dirty="0">
                <a:solidFill>
                  <a:schemeClr val="accent1"/>
                </a:solidFill>
                <a:latin typeface="+mn-lt"/>
              </a:rPr>
              <a:t> patrimonial</a:t>
            </a:r>
            <a:r>
              <a:rPr lang="pt-BR" sz="2800" dirty="0">
                <a:solidFill>
                  <a:schemeClr val="accent1"/>
                </a:solidFill>
                <a:latin typeface="+mn-lt"/>
              </a:rPr>
              <a:t>, sendo estendidos todos os efeitos das </a:t>
            </a:r>
            <a:r>
              <a:rPr lang="pt-BR" sz="2800" dirty="0" err="1">
                <a:solidFill>
                  <a:schemeClr val="accent1"/>
                </a:solidFill>
                <a:latin typeface="+mn-lt"/>
              </a:rPr>
              <a:t>sanções</a:t>
            </a:r>
            <a:r>
              <a:rPr lang="pt-BR" sz="2800" dirty="0">
                <a:solidFill>
                  <a:schemeClr val="accent1"/>
                </a:solidFill>
                <a:latin typeface="+mn-lt"/>
              </a:rPr>
              <a:t> aplicadas à pessoa jurídica aos seus administradores e </a:t>
            </a:r>
            <a:r>
              <a:rPr lang="pt-BR" sz="2800" dirty="0" err="1">
                <a:solidFill>
                  <a:schemeClr val="accent1"/>
                </a:solidFill>
                <a:latin typeface="+mn-lt"/>
              </a:rPr>
              <a:t>sócios</a:t>
            </a:r>
            <a:r>
              <a:rPr lang="pt-BR" sz="2800" dirty="0">
                <a:solidFill>
                  <a:schemeClr val="accent1"/>
                </a:solidFill>
                <a:latin typeface="+mn-lt"/>
              </a:rPr>
              <a:t> com poderes de </a:t>
            </a:r>
            <a:r>
              <a:rPr lang="pt-BR" sz="2800" dirty="0" err="1">
                <a:solidFill>
                  <a:schemeClr val="accent1"/>
                </a:solidFill>
                <a:latin typeface="+mn-lt"/>
              </a:rPr>
              <a:t>administração</a:t>
            </a:r>
            <a:r>
              <a:rPr lang="pt-BR" sz="2800" dirty="0">
                <a:solidFill>
                  <a:schemeClr val="accent1"/>
                </a:solidFill>
                <a:latin typeface="+mn-lt"/>
              </a:rPr>
              <a:t>, observados o </a:t>
            </a:r>
            <a:r>
              <a:rPr lang="pt-BR" sz="2800" dirty="0" err="1">
                <a:solidFill>
                  <a:schemeClr val="accent1"/>
                </a:solidFill>
                <a:latin typeface="+mn-lt"/>
              </a:rPr>
              <a:t>contraditório</a:t>
            </a:r>
            <a:r>
              <a:rPr lang="pt-BR" sz="2800" dirty="0">
                <a:solidFill>
                  <a:schemeClr val="accent1"/>
                </a:solidFill>
                <a:latin typeface="+mn-lt"/>
              </a:rPr>
              <a:t> e a ampla defesa. </a:t>
            </a:r>
            <a:endParaRPr lang="pt-BR" sz="3200" dirty="0">
              <a:solidFill>
                <a:schemeClr val="accent1"/>
              </a:solidFill>
              <a:latin typeface="+mn-lt"/>
            </a:endParaRPr>
          </a:p>
          <a:p>
            <a:pPr algn="just"/>
            <a:endParaRPr lang="pt-BR" sz="2800" dirty="0">
              <a:solidFill>
                <a:schemeClr val="accent1"/>
              </a:solidFill>
              <a:latin typeface="+mn-lt"/>
            </a:endParaRPr>
          </a:p>
          <a:p>
            <a:pPr algn="just"/>
            <a:endParaRPr lang="pt-BR" sz="2800" dirty="0">
              <a:solidFill>
                <a:schemeClr val="accent1"/>
              </a:solidFill>
              <a:latin typeface="+mn-lt"/>
            </a:endParaRPr>
          </a:p>
          <a:p>
            <a:pPr algn="just"/>
            <a:r>
              <a:rPr lang="pt-BR" sz="2800" dirty="0">
                <a:solidFill>
                  <a:schemeClr val="accent1"/>
                </a:solidFill>
                <a:latin typeface="+mn-lt"/>
              </a:rPr>
              <a:t>Art. 15. A </a:t>
            </a:r>
            <a:r>
              <a:rPr lang="pt-BR" sz="2800" dirty="0" err="1">
                <a:solidFill>
                  <a:schemeClr val="accent1"/>
                </a:solidFill>
                <a:latin typeface="+mn-lt"/>
              </a:rPr>
              <a:t>comissão</a:t>
            </a:r>
            <a:r>
              <a:rPr lang="pt-BR" sz="2800" dirty="0">
                <a:solidFill>
                  <a:schemeClr val="accent1"/>
                </a:solidFill>
                <a:latin typeface="+mn-lt"/>
              </a:rPr>
              <a:t> designada para </a:t>
            </a:r>
            <a:r>
              <a:rPr lang="pt-BR" sz="2800" dirty="0" err="1">
                <a:solidFill>
                  <a:schemeClr val="accent1"/>
                </a:solidFill>
                <a:latin typeface="+mn-lt"/>
              </a:rPr>
              <a:t>apuração</a:t>
            </a:r>
            <a:r>
              <a:rPr lang="pt-BR" sz="2800" dirty="0">
                <a:solidFill>
                  <a:schemeClr val="accent1"/>
                </a:solidFill>
                <a:latin typeface="+mn-lt"/>
              </a:rPr>
              <a:t> da responsabilidade de pessoa jurídica, </a:t>
            </a:r>
            <a:r>
              <a:rPr lang="pt-BR" sz="2800" dirty="0" err="1">
                <a:solidFill>
                  <a:schemeClr val="accent1"/>
                </a:solidFill>
                <a:latin typeface="+mn-lt"/>
              </a:rPr>
              <a:t>após</a:t>
            </a:r>
            <a:r>
              <a:rPr lang="pt-BR" sz="2800" dirty="0">
                <a:solidFill>
                  <a:schemeClr val="accent1"/>
                </a:solidFill>
                <a:latin typeface="+mn-lt"/>
              </a:rPr>
              <a:t> a </a:t>
            </a:r>
            <a:r>
              <a:rPr lang="pt-BR" sz="2800" dirty="0" err="1">
                <a:solidFill>
                  <a:schemeClr val="accent1"/>
                </a:solidFill>
                <a:latin typeface="+mn-lt"/>
              </a:rPr>
              <a:t>conclusão</a:t>
            </a:r>
            <a:r>
              <a:rPr lang="pt-BR" sz="2800" dirty="0">
                <a:solidFill>
                  <a:schemeClr val="accent1"/>
                </a:solidFill>
                <a:latin typeface="+mn-lt"/>
              </a:rPr>
              <a:t> do procedimento administrativo, </a:t>
            </a:r>
            <a:r>
              <a:rPr lang="pt-BR" sz="2800" b="1" dirty="0" err="1">
                <a:solidFill>
                  <a:schemeClr val="accent1"/>
                </a:solidFill>
                <a:latin typeface="+mn-lt"/>
              </a:rPr>
              <a:t>dara</a:t>
            </a:r>
            <a:r>
              <a:rPr lang="pt-BR" sz="2800" b="1" dirty="0">
                <a:solidFill>
                  <a:schemeClr val="accent1"/>
                </a:solidFill>
                <a:latin typeface="+mn-lt"/>
              </a:rPr>
              <a:t>́ conhecimento ao </a:t>
            </a:r>
            <a:r>
              <a:rPr lang="pt-BR" sz="2800" b="1" u="sng" dirty="0" err="1">
                <a:solidFill>
                  <a:schemeClr val="accent1"/>
                </a:solidFill>
                <a:latin typeface="+mn-lt"/>
              </a:rPr>
              <a:t>Ministério</a:t>
            </a:r>
            <a:r>
              <a:rPr lang="pt-BR" sz="2800" b="1" u="sng" dirty="0">
                <a:solidFill>
                  <a:schemeClr val="accent1"/>
                </a:solidFill>
                <a:latin typeface="+mn-lt"/>
              </a:rPr>
              <a:t> Público</a:t>
            </a:r>
            <a:r>
              <a:rPr lang="pt-BR" sz="2800" b="1" dirty="0">
                <a:solidFill>
                  <a:schemeClr val="accent1"/>
                </a:solidFill>
                <a:latin typeface="+mn-lt"/>
              </a:rPr>
              <a:t> de sua </a:t>
            </a:r>
            <a:r>
              <a:rPr lang="pt-BR" sz="2800" b="1" dirty="0" err="1">
                <a:solidFill>
                  <a:schemeClr val="accent1"/>
                </a:solidFill>
                <a:latin typeface="+mn-lt"/>
              </a:rPr>
              <a:t>existência</a:t>
            </a:r>
            <a:r>
              <a:rPr lang="pt-BR" sz="2800" dirty="0">
                <a:solidFill>
                  <a:schemeClr val="accent1"/>
                </a:solidFill>
                <a:latin typeface="+mn-lt"/>
              </a:rPr>
              <a:t>, para </a:t>
            </a:r>
            <a:r>
              <a:rPr lang="pt-BR" sz="2800" dirty="0" err="1">
                <a:solidFill>
                  <a:schemeClr val="accent1"/>
                </a:solidFill>
                <a:latin typeface="+mn-lt"/>
              </a:rPr>
              <a:t>apuração</a:t>
            </a:r>
            <a:r>
              <a:rPr lang="pt-BR" sz="2800" dirty="0">
                <a:solidFill>
                  <a:schemeClr val="accent1"/>
                </a:solidFill>
                <a:latin typeface="+mn-lt"/>
              </a:rPr>
              <a:t> de eventuais delitos. </a:t>
            </a:r>
            <a:endParaRPr lang="pt-BR" sz="3200" dirty="0">
              <a:solidFill>
                <a:schemeClr val="accent1"/>
              </a:solidFill>
              <a:effectLst/>
              <a:latin typeface="+mn-lt"/>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LAC – CAPÍTULO IV – Art. 8º a 15º</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295781608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Diagrama 26"/>
          <p:cNvGraphicFramePr/>
          <p:nvPr>
            <p:extLst>
              <p:ext uri="{D42A27DB-BD31-4B8C-83A1-F6EECF244321}">
                <p14:modId xmlns:p14="http://schemas.microsoft.com/office/powerpoint/2010/main" val="1284436488"/>
              </p:ext>
            </p:extLst>
          </p:nvPr>
        </p:nvGraphicFramePr>
        <p:xfrm>
          <a:off x="537882" y="433851"/>
          <a:ext cx="11228294" cy="72444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747" name="Rectangle 2"/>
          <p:cNvSpPr txBox="1">
            <a:spLocks noChangeArrowheads="1"/>
          </p:cNvSpPr>
          <p:nvPr/>
        </p:nvSpPr>
        <p:spPr bwMode="auto">
          <a:xfrm>
            <a:off x="1703540" y="92603"/>
            <a:ext cx="8856930" cy="502612"/>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hangingPunct="1"/>
            <a:r>
              <a:rPr lang="en-GB" altLang="pt-BR" sz="2722" b="1" dirty="0">
                <a:latin typeface="Calibri" panose="020F0502020204030204" pitchFamily="34" charset="0"/>
                <a:ea typeface="ＭＳ Ｐゴシック" panose="020B0600070205080204" pitchFamily="34" charset="-128"/>
              </a:rPr>
              <a:t>FLUXO DO PAR – DECRETO 8420</a:t>
            </a:r>
            <a:endParaRPr lang="pt-BR" altLang="pt-BR" sz="2722"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428544890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752160"/>
            <a:ext cx="11933299" cy="56323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endParaRPr lang="pt-BR" dirty="0">
              <a:solidFill>
                <a:schemeClr val="accent1"/>
              </a:solidFill>
              <a:latin typeface="+mn-lt"/>
            </a:endParaRPr>
          </a:p>
          <a:p>
            <a:pPr algn="just"/>
            <a:r>
              <a:rPr lang="pt-BR" dirty="0">
                <a:solidFill>
                  <a:schemeClr val="accent1"/>
                </a:solidFill>
              </a:rPr>
              <a:t>IMPORTANTE:</a:t>
            </a:r>
          </a:p>
          <a:p>
            <a:pPr algn="just"/>
            <a:endParaRPr lang="pt-BR" dirty="0">
              <a:solidFill>
                <a:schemeClr val="accent1"/>
              </a:solidFill>
            </a:endParaRPr>
          </a:p>
          <a:p>
            <a:pPr algn="just">
              <a:buFont typeface="Arial" panose="020B0604020202020204" pitchFamily="34" charset="0"/>
              <a:buChar char="•"/>
            </a:pPr>
            <a:r>
              <a:rPr lang="pt-BR" dirty="0">
                <a:solidFill>
                  <a:schemeClr val="accent1"/>
                </a:solidFill>
              </a:rPr>
              <a:t>Serão recusadas, mediante decisão fundamentada, </a:t>
            </a:r>
            <a:r>
              <a:rPr lang="pt-BR" b="1" u="sng" dirty="0">
                <a:solidFill>
                  <a:schemeClr val="accent1"/>
                </a:solidFill>
              </a:rPr>
              <a:t>provas propostas pela pessoa jurídica que sejam ilícitas, impertinentes, desnecessárias, protelatórias ou intempestivas</a:t>
            </a:r>
            <a:r>
              <a:rPr lang="pt-BR" dirty="0">
                <a:solidFill>
                  <a:schemeClr val="accent1"/>
                </a:solidFill>
              </a:rPr>
              <a:t>;</a:t>
            </a:r>
          </a:p>
          <a:p>
            <a:pPr algn="just">
              <a:buFont typeface="Arial" panose="020B0604020202020204" pitchFamily="34" charset="0"/>
              <a:buChar char="•"/>
            </a:pPr>
            <a:endParaRPr lang="pt-BR" dirty="0">
              <a:solidFill>
                <a:schemeClr val="accent1"/>
              </a:solidFill>
            </a:endParaRPr>
          </a:p>
          <a:p>
            <a:pPr algn="just">
              <a:buFont typeface="Arial" panose="020B0604020202020204" pitchFamily="34" charset="0"/>
              <a:buChar char="•"/>
            </a:pPr>
            <a:r>
              <a:rPr lang="pt-BR" dirty="0">
                <a:solidFill>
                  <a:schemeClr val="accent1"/>
                </a:solidFill>
              </a:rPr>
              <a:t>Caso a pessoa jurídica apresente em sua defesa informações e documentos referentes à existência e ao funcionamento de programa de integridade, a comissão processante deverá examiná-lo – </a:t>
            </a:r>
            <a:r>
              <a:rPr lang="pt-BR" b="1" u="sng" dirty="0">
                <a:solidFill>
                  <a:schemeClr val="accent1"/>
                </a:solidFill>
              </a:rPr>
              <a:t>VIDE MANUAL CGU</a:t>
            </a:r>
            <a:r>
              <a:rPr lang="pt-BR" dirty="0">
                <a:solidFill>
                  <a:schemeClr val="accent1"/>
                </a:solidFill>
              </a:rPr>
              <a:t>;</a:t>
            </a:r>
          </a:p>
          <a:p>
            <a:pPr algn="just"/>
            <a:endParaRPr lang="pt-BR" dirty="0">
              <a:solidFill>
                <a:schemeClr val="accent1"/>
              </a:solidFill>
            </a:endParaRPr>
          </a:p>
          <a:p>
            <a:pPr algn="just">
              <a:buFont typeface="Arial" panose="020B0604020202020204" pitchFamily="34" charset="0"/>
              <a:buChar char="•"/>
            </a:pPr>
            <a:r>
              <a:rPr lang="pt-BR" dirty="0">
                <a:solidFill>
                  <a:schemeClr val="accent1"/>
                </a:solidFill>
              </a:rPr>
              <a:t>A comissão exercerá suas atividades com </a:t>
            </a:r>
            <a:r>
              <a:rPr lang="pt-BR" b="1" u="sng" dirty="0">
                <a:solidFill>
                  <a:schemeClr val="accent1"/>
                </a:solidFill>
              </a:rPr>
              <a:t>independência e imparcialidade</a:t>
            </a:r>
            <a:r>
              <a:rPr lang="pt-BR" dirty="0">
                <a:solidFill>
                  <a:schemeClr val="accent1"/>
                </a:solidFill>
              </a:rPr>
              <a:t>, assegurado o sigilo, sempre que necessário à elucidação do fato e à preservação da imagem dos envolvidos, ou quando exigido pelo interesse da administração pública, garantido o direito à ampla defesa e ao contraditório.</a:t>
            </a: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DECRETO 8420 – DO PAR</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641558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subTitle" idx="4294967295"/>
          </p:nvPr>
        </p:nvSpPr>
        <p:spPr>
          <a:xfrm>
            <a:off x="1523521" y="1604329"/>
            <a:ext cx="8229024" cy="4666090"/>
          </a:xfrm>
          <a:prstGeom prst="rect">
            <a:avLst/>
          </a:prstGeom>
        </p:spPr>
        <p:txBody>
          <a:bodyPr vert="horz" lIns="91440" tIns="0" rIns="91440" bIns="45720" rtlCol="0" anchor="ctr">
            <a:normAutofit/>
          </a:bodyPr>
          <a:lstStyle/>
          <a:p>
            <a:pPr marL="97911" indent="0" algn="just" defTabSz="407487">
              <a:spcBef>
                <a:spcPts val="261"/>
              </a:spcBef>
              <a:spcAft>
                <a:spcPts val="261"/>
              </a:spcAft>
              <a:tabLst>
                <a:tab pos="97911" algn="l"/>
                <a:tab pos="192944" algn="l"/>
                <a:tab pos="600431" algn="l"/>
                <a:tab pos="1007917" algn="l"/>
                <a:tab pos="1415403" algn="l"/>
                <a:tab pos="1822890" algn="l"/>
                <a:tab pos="2230377" algn="l"/>
                <a:tab pos="2637864" algn="l"/>
                <a:tab pos="3045349" algn="l"/>
                <a:tab pos="3452836" algn="l"/>
                <a:tab pos="3860321" algn="l"/>
                <a:tab pos="4267808" algn="l"/>
                <a:tab pos="4675295" algn="l"/>
                <a:tab pos="5082781" algn="l"/>
                <a:tab pos="5490268" algn="l"/>
                <a:tab pos="5897754" algn="l"/>
                <a:tab pos="6305241" algn="l"/>
                <a:tab pos="6712727" algn="l"/>
                <a:tab pos="7120215" algn="l"/>
                <a:tab pos="7527700" algn="l"/>
                <a:tab pos="7935188" algn="l"/>
                <a:tab pos="8149729" algn="l"/>
              </a:tabLst>
              <a:defRPr/>
            </a:pPr>
            <a:endParaRPr lang="pt-BR" dirty="0"/>
          </a:p>
          <a:p>
            <a:pPr marL="97911" indent="0" algn="just" defTabSz="407487">
              <a:spcBef>
                <a:spcPts val="261"/>
              </a:spcBef>
              <a:spcAft>
                <a:spcPts val="261"/>
              </a:spcAft>
              <a:tabLst>
                <a:tab pos="97911" algn="l"/>
                <a:tab pos="192944" algn="l"/>
                <a:tab pos="600431" algn="l"/>
                <a:tab pos="1007917" algn="l"/>
                <a:tab pos="1415403" algn="l"/>
                <a:tab pos="1822890" algn="l"/>
                <a:tab pos="2230377" algn="l"/>
                <a:tab pos="2637864" algn="l"/>
                <a:tab pos="3045349" algn="l"/>
                <a:tab pos="3452836" algn="l"/>
                <a:tab pos="3860321" algn="l"/>
                <a:tab pos="4267808" algn="l"/>
                <a:tab pos="4675295" algn="l"/>
                <a:tab pos="5082781" algn="l"/>
                <a:tab pos="5490268" algn="l"/>
                <a:tab pos="5897754" algn="l"/>
                <a:tab pos="6305241" algn="l"/>
                <a:tab pos="6712727" algn="l"/>
                <a:tab pos="7120215" algn="l"/>
                <a:tab pos="7527700" algn="l"/>
                <a:tab pos="7935188" algn="l"/>
                <a:tab pos="8149729" algn="l"/>
              </a:tabLst>
              <a:defRPr/>
            </a:pPr>
            <a:endParaRPr lang="pt-BR" dirty="0"/>
          </a:p>
        </p:txBody>
      </p:sp>
      <p:sp>
        <p:nvSpPr>
          <p:cNvPr id="13316" name="TextBox 1"/>
          <p:cNvSpPr txBox="1">
            <a:spLocks noChangeArrowheads="1"/>
          </p:cNvSpPr>
          <p:nvPr/>
        </p:nvSpPr>
        <p:spPr bwMode="auto">
          <a:xfrm>
            <a:off x="1481756" y="1499198"/>
            <a:ext cx="167554" cy="335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935" tIns="41468" rIns="82935" bIns="41468">
            <a:spAutoFit/>
          </a:bodyPr>
          <a:lstStyle>
            <a:lvl1pPr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eaLnBrk="1" hangingPunct="1"/>
            <a:endParaRPr lang="en-US" altLang="pt-BR" sz="1633">
              <a:solidFill>
                <a:schemeClr val="tx1"/>
              </a:solidFill>
              <a:ea typeface="ＭＳ Ｐゴシック" panose="020B0600070205080204" pitchFamily="34" charset="-128"/>
            </a:endParaRPr>
          </a:p>
        </p:txBody>
      </p:sp>
      <p:pic>
        <p:nvPicPr>
          <p:cNvPr id="9" name="Picture 5" descr="http://marcohailer.blog.uol.com.br/images/pensand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8485" y="3316803"/>
            <a:ext cx="2678681" cy="285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Nuvem 9"/>
          <p:cNvSpPr/>
          <p:nvPr/>
        </p:nvSpPr>
        <p:spPr>
          <a:xfrm>
            <a:off x="5116115" y="1012561"/>
            <a:ext cx="4899394" cy="300415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95000"/>
              </a:lnSpc>
              <a:spcBef>
                <a:spcPct val="50000"/>
              </a:spcBef>
              <a:buClr>
                <a:srgbClr val="000000"/>
              </a:buClr>
              <a:buSzPct val="100000"/>
              <a:buFont typeface="Times New Roman" pitchFamily="18" charset="0"/>
              <a:buNone/>
              <a:defRPr/>
            </a:pPr>
            <a:r>
              <a:rPr lang="pt-BR" sz="3266" i="1" dirty="0">
                <a:solidFill>
                  <a:schemeClr val="tx1"/>
                </a:solidFill>
              </a:rPr>
              <a:t>E como combater a corrupção?</a:t>
            </a:r>
          </a:p>
        </p:txBody>
      </p:sp>
    </p:spTree>
    <p:extLst>
      <p:ext uri="{BB962C8B-B14F-4D97-AF65-F5344CB8AC3E}">
        <p14:creationId xmlns:p14="http://schemas.microsoft.com/office/powerpoint/2010/main" val="147255949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752160"/>
            <a:ext cx="11933299" cy="60016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IMPORTANTE:</a:t>
            </a:r>
          </a:p>
          <a:p>
            <a:pPr algn="just"/>
            <a:endParaRPr lang="pt-BR" dirty="0">
              <a:solidFill>
                <a:schemeClr val="accent1"/>
              </a:solidFill>
            </a:endParaRPr>
          </a:p>
          <a:p>
            <a:pPr algn="just"/>
            <a:r>
              <a:rPr lang="pt-BR" dirty="0">
                <a:solidFill>
                  <a:schemeClr val="accent1"/>
                </a:solidFill>
              </a:rPr>
              <a:t>§ 2</a:t>
            </a:r>
            <a:r>
              <a:rPr lang="pt-BR" strike="sngStrike" dirty="0">
                <a:solidFill>
                  <a:schemeClr val="accent1"/>
                </a:solidFill>
              </a:rPr>
              <a:t>º</a:t>
            </a:r>
            <a:r>
              <a:rPr lang="pt-BR" dirty="0">
                <a:solidFill>
                  <a:schemeClr val="accent1"/>
                </a:solidFill>
              </a:rPr>
              <a:t> A comissão, para o devido e regular exercício de suas funções, poderá:</a:t>
            </a:r>
          </a:p>
          <a:p>
            <a:pPr algn="just"/>
            <a:endParaRPr lang="pt-BR" dirty="0">
              <a:solidFill>
                <a:schemeClr val="accent1"/>
              </a:solidFill>
            </a:endParaRPr>
          </a:p>
          <a:p>
            <a:pPr algn="just"/>
            <a:r>
              <a:rPr lang="pt-BR" dirty="0" err="1">
                <a:solidFill>
                  <a:schemeClr val="accent1"/>
                </a:solidFill>
              </a:rPr>
              <a:t>I</a:t>
            </a:r>
            <a:r>
              <a:rPr lang="pt-BR" dirty="0">
                <a:solidFill>
                  <a:schemeClr val="accent1"/>
                </a:solidFill>
              </a:rPr>
              <a:t> - propor à autoridade instauradora a suspensão cautelar dos efeitos do ato ou do processo objeto da investigação;</a:t>
            </a:r>
          </a:p>
          <a:p>
            <a:pPr algn="just"/>
            <a:endParaRPr lang="pt-BR" dirty="0">
              <a:solidFill>
                <a:schemeClr val="accent1"/>
              </a:solidFill>
            </a:endParaRPr>
          </a:p>
          <a:p>
            <a:pPr algn="just"/>
            <a:r>
              <a:rPr lang="pt-BR" dirty="0">
                <a:solidFill>
                  <a:schemeClr val="accent1"/>
                </a:solidFill>
              </a:rPr>
              <a:t>II - solicitar a </a:t>
            </a:r>
            <a:r>
              <a:rPr lang="pt-BR" b="1" u="sng" dirty="0">
                <a:solidFill>
                  <a:schemeClr val="accent1"/>
                </a:solidFill>
              </a:rPr>
              <a:t>atuação de especialistas com notório conhecimento, de órgãos e entidades públicos ou de outras organizações, para auxiliar na análise da matéria sob exame</a:t>
            </a:r>
            <a:r>
              <a:rPr lang="pt-BR" dirty="0">
                <a:solidFill>
                  <a:schemeClr val="accent1"/>
                </a:solidFill>
              </a:rPr>
              <a:t>; e</a:t>
            </a:r>
          </a:p>
          <a:p>
            <a:pPr algn="just"/>
            <a:endParaRPr lang="pt-BR" dirty="0">
              <a:solidFill>
                <a:schemeClr val="accent1"/>
              </a:solidFill>
            </a:endParaRPr>
          </a:p>
          <a:p>
            <a:pPr algn="just"/>
            <a:r>
              <a:rPr lang="pt-BR" dirty="0">
                <a:solidFill>
                  <a:schemeClr val="accent1"/>
                </a:solidFill>
              </a:rPr>
              <a:t>III - </a:t>
            </a:r>
            <a:r>
              <a:rPr lang="pt-BR" b="1" u="sng" dirty="0">
                <a:solidFill>
                  <a:schemeClr val="accent1"/>
                </a:solidFill>
              </a:rPr>
              <a:t>solicitar ao órgão de representação judicial ou equivalente dos órgãos ou entidades lesados</a:t>
            </a:r>
            <a:r>
              <a:rPr lang="pt-BR" dirty="0">
                <a:solidFill>
                  <a:schemeClr val="accent1"/>
                </a:solidFill>
              </a:rPr>
              <a:t> que requeira as medidas necessárias para a investigação e o processamento das infrações, inclusive de busca e apreensão, no País ou no exterior.</a:t>
            </a:r>
          </a:p>
          <a:p>
            <a:pPr algn="just"/>
            <a:endParaRPr lang="pt-BR" dirty="0">
              <a:solidFill>
                <a:schemeClr val="accent1"/>
              </a:solidFill>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DECRETO 8420 – DO PAR</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221943005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752160"/>
            <a:ext cx="11933299" cy="48936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IMPORTANTE:</a:t>
            </a:r>
          </a:p>
          <a:p>
            <a:pPr algn="just"/>
            <a:endParaRPr lang="pt-BR" dirty="0">
              <a:solidFill>
                <a:schemeClr val="accent1"/>
              </a:solidFill>
            </a:endParaRPr>
          </a:p>
          <a:p>
            <a:pPr algn="just">
              <a:buFont typeface="Arial" panose="020B0604020202020204" pitchFamily="34" charset="0"/>
              <a:buChar char="•"/>
            </a:pPr>
            <a:r>
              <a:rPr lang="pt-BR" dirty="0">
                <a:solidFill>
                  <a:schemeClr val="accent1"/>
                </a:solidFill>
              </a:rPr>
              <a:t>Caso seja verificada a ocorrência de eventuais ilícitos a serem apurados em outras instâncias, o relatório da comissão será encaminhado, pela autoridade julgadora:</a:t>
            </a:r>
          </a:p>
          <a:p>
            <a:pPr algn="just"/>
            <a:endParaRPr lang="pt-BR" dirty="0">
              <a:solidFill>
                <a:schemeClr val="accent1"/>
              </a:solidFill>
            </a:endParaRPr>
          </a:p>
          <a:p>
            <a:pPr algn="just"/>
            <a:r>
              <a:rPr lang="pt-BR" dirty="0" err="1">
                <a:solidFill>
                  <a:schemeClr val="accent1"/>
                </a:solidFill>
              </a:rPr>
              <a:t>I</a:t>
            </a:r>
            <a:r>
              <a:rPr lang="pt-BR" dirty="0">
                <a:solidFill>
                  <a:schemeClr val="accent1"/>
                </a:solidFill>
              </a:rPr>
              <a:t> - ao </a:t>
            </a:r>
            <a:r>
              <a:rPr lang="pt-BR" u="sng" dirty="0">
                <a:solidFill>
                  <a:schemeClr val="accent1"/>
                </a:solidFill>
              </a:rPr>
              <a:t>Ministério Público</a:t>
            </a:r>
            <a:r>
              <a:rPr lang="pt-BR" dirty="0">
                <a:solidFill>
                  <a:schemeClr val="accent1"/>
                </a:solidFill>
              </a:rPr>
              <a:t>;</a:t>
            </a:r>
          </a:p>
          <a:p>
            <a:pPr algn="just"/>
            <a:endParaRPr lang="pt-BR" dirty="0">
              <a:solidFill>
                <a:schemeClr val="accent1"/>
              </a:solidFill>
            </a:endParaRPr>
          </a:p>
          <a:p>
            <a:pPr algn="just"/>
            <a:r>
              <a:rPr lang="pt-BR" dirty="0">
                <a:solidFill>
                  <a:schemeClr val="accent1"/>
                </a:solidFill>
              </a:rPr>
              <a:t>II - à </a:t>
            </a:r>
            <a:r>
              <a:rPr lang="pt-BR" u="sng" dirty="0">
                <a:solidFill>
                  <a:schemeClr val="accent1"/>
                </a:solidFill>
              </a:rPr>
              <a:t>Advocacia-Geral da União</a:t>
            </a:r>
            <a:r>
              <a:rPr lang="pt-BR" dirty="0">
                <a:solidFill>
                  <a:schemeClr val="accent1"/>
                </a:solidFill>
              </a:rPr>
              <a:t> e seus órgãos vinculados, no caso de órgãos da administração pública direta, autarquias e fundações públicas federais; ou</a:t>
            </a:r>
          </a:p>
          <a:p>
            <a:pPr algn="just"/>
            <a:endParaRPr lang="pt-BR" dirty="0">
              <a:solidFill>
                <a:schemeClr val="accent1"/>
              </a:solidFill>
            </a:endParaRPr>
          </a:p>
          <a:p>
            <a:pPr algn="just"/>
            <a:r>
              <a:rPr lang="pt-BR" dirty="0">
                <a:solidFill>
                  <a:schemeClr val="accent1"/>
                </a:solidFill>
              </a:rPr>
              <a:t>III - </a:t>
            </a:r>
            <a:r>
              <a:rPr lang="pt-BR" u="sng" dirty="0">
                <a:solidFill>
                  <a:schemeClr val="accent1"/>
                </a:solidFill>
              </a:rPr>
              <a:t>ao órgão de representação judicial ou equivalente </a:t>
            </a:r>
            <a:r>
              <a:rPr lang="pt-BR" dirty="0">
                <a:solidFill>
                  <a:schemeClr val="accent1"/>
                </a:solidFill>
              </a:rPr>
              <a:t>no caso de órgãos ou entidades da administração pública não abrangidos pelo inciso II.</a:t>
            </a:r>
          </a:p>
          <a:p>
            <a:pPr algn="just"/>
            <a:endParaRPr lang="pt-BR" dirty="0">
              <a:solidFill>
                <a:schemeClr val="accent1"/>
              </a:solidFill>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DECRETO 8420 – DO PAR</a:t>
            </a:r>
            <a:endParaRPr lang="pt-BR" altLang="pt-BR" sz="2268" dirty="0">
              <a:latin typeface="Calibri" panose="020F0502020204030204" pitchFamily="34" charset="0"/>
              <a:ea typeface="ＭＳ Ｐゴシック" panose="020B0600070205080204" pitchFamily="34" charset="-128"/>
            </a:endParaRPr>
          </a:p>
        </p:txBody>
      </p:sp>
      <p:sp>
        <p:nvSpPr>
          <p:cNvPr id="2" name="Seta para Baixo 1">
            <a:extLst>
              <a:ext uri="{FF2B5EF4-FFF2-40B4-BE49-F238E27FC236}">
                <a16:creationId xmlns:a16="http://schemas.microsoft.com/office/drawing/2014/main" id="{84A7E25A-8CC6-7B4F-AAB7-CF7F370C5753}"/>
              </a:ext>
            </a:extLst>
          </p:cNvPr>
          <p:cNvSpPr/>
          <p:nvPr/>
        </p:nvSpPr>
        <p:spPr>
          <a:xfrm rot="13875020">
            <a:off x="4931595" y="259936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 name="CaixaDeTexto 2">
            <a:extLst>
              <a:ext uri="{FF2B5EF4-FFF2-40B4-BE49-F238E27FC236}">
                <a16:creationId xmlns:a16="http://schemas.microsoft.com/office/drawing/2014/main" id="{6E9FF372-437D-E543-A29D-4601802C4CB9}"/>
              </a:ext>
            </a:extLst>
          </p:cNvPr>
          <p:cNvSpPr txBox="1"/>
          <p:nvPr/>
        </p:nvSpPr>
        <p:spPr>
          <a:xfrm>
            <a:off x="5804900" y="2593384"/>
            <a:ext cx="5561138" cy="369332"/>
          </a:xfrm>
          <a:prstGeom prst="rect">
            <a:avLst/>
          </a:prstGeom>
          <a:solidFill>
            <a:schemeClr val="accent4"/>
          </a:solidFill>
        </p:spPr>
        <p:txBody>
          <a:bodyPr wrap="none" rtlCol="0">
            <a:spAutoFit/>
          </a:bodyPr>
          <a:lstStyle/>
          <a:p>
            <a:r>
              <a:rPr lang="es-ES_tradnl" dirty="0">
                <a:solidFill>
                  <a:schemeClr val="accent1"/>
                </a:solidFill>
              </a:rPr>
              <a:t>AUSENCIA DE NECESSIDADE FACE </a:t>
            </a:r>
            <a:r>
              <a:rPr lang="es-ES_tradnl" dirty="0" err="1">
                <a:solidFill>
                  <a:schemeClr val="accent1"/>
                </a:solidFill>
              </a:rPr>
              <a:t>À</a:t>
            </a:r>
            <a:r>
              <a:rPr lang="es-ES_tradnl" dirty="0">
                <a:solidFill>
                  <a:schemeClr val="accent1"/>
                </a:solidFill>
              </a:rPr>
              <a:t> PORTARIA 2278/2016</a:t>
            </a:r>
          </a:p>
        </p:txBody>
      </p:sp>
    </p:spTree>
    <p:extLst>
      <p:ext uri="{BB962C8B-B14F-4D97-AF65-F5344CB8AC3E}">
        <p14:creationId xmlns:p14="http://schemas.microsoft.com/office/powerpoint/2010/main" val="1741309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752160"/>
            <a:ext cx="11933299" cy="34163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IMPORTANTE:</a:t>
            </a:r>
          </a:p>
          <a:p>
            <a:pPr algn="just"/>
            <a:endParaRPr lang="pt-BR" dirty="0">
              <a:solidFill>
                <a:schemeClr val="accent1"/>
              </a:solidFill>
            </a:endParaRPr>
          </a:p>
          <a:p>
            <a:pPr algn="just">
              <a:buFont typeface="Arial" panose="020B0604020202020204" pitchFamily="34" charset="0"/>
              <a:buChar char="•"/>
            </a:pPr>
            <a:r>
              <a:rPr lang="pt-BR" dirty="0">
                <a:solidFill>
                  <a:schemeClr val="accent1"/>
                </a:solidFill>
              </a:rPr>
              <a:t>Na hipótese de decisão contrária ao relatório da comissão, esta deverá ser </a:t>
            </a:r>
            <a:r>
              <a:rPr lang="pt-BR" b="1" u="sng" dirty="0">
                <a:solidFill>
                  <a:schemeClr val="accent1"/>
                </a:solidFill>
              </a:rPr>
              <a:t>fundamentada com base nas provas produzidas no PAR</a:t>
            </a:r>
            <a:r>
              <a:rPr lang="pt-BR" dirty="0">
                <a:solidFill>
                  <a:schemeClr val="accent1"/>
                </a:solidFill>
              </a:rPr>
              <a:t>.</a:t>
            </a:r>
          </a:p>
          <a:p>
            <a:pPr algn="just"/>
            <a:endParaRPr lang="pt-BR" dirty="0">
              <a:solidFill>
                <a:schemeClr val="accent1"/>
              </a:solidFill>
            </a:endParaRPr>
          </a:p>
          <a:p>
            <a:pPr algn="just">
              <a:buFont typeface="Arial" panose="020B0604020202020204" pitchFamily="34" charset="0"/>
              <a:buChar char="•"/>
            </a:pPr>
            <a:r>
              <a:rPr lang="pt-BR" dirty="0">
                <a:solidFill>
                  <a:schemeClr val="accent1"/>
                </a:solidFill>
              </a:rPr>
              <a:t>A decisão administrativa proferida pela autoridade julgadora ao final do PAR será </a:t>
            </a:r>
            <a:r>
              <a:rPr lang="pt-BR" b="1" u="sng" dirty="0">
                <a:solidFill>
                  <a:schemeClr val="accent1"/>
                </a:solidFill>
              </a:rPr>
              <a:t>publicada no Diário Oficial da União e no sítio eletrônico do órgão ou entidade público responsável pela instauração do PAR</a:t>
            </a:r>
            <a:r>
              <a:rPr lang="pt-BR" dirty="0">
                <a:solidFill>
                  <a:schemeClr val="accent1"/>
                </a:solidFill>
              </a:rPr>
              <a:t>.</a:t>
            </a:r>
          </a:p>
          <a:p>
            <a:pPr algn="just">
              <a:buFont typeface="Arial" panose="020B0604020202020204" pitchFamily="34" charset="0"/>
              <a:buChar char="•"/>
            </a:pPr>
            <a:endParaRPr lang="pt-BR" dirty="0">
              <a:solidFill>
                <a:schemeClr val="accent1"/>
              </a:solidFill>
            </a:endParaRP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DECRETO 8420 – DO PAR</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05316488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59383" y="752160"/>
            <a:ext cx="11933299" cy="60016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438" tIns="45719" rIns="91438" bIns="45719">
            <a:spAutoFit/>
          </a:bodyPr>
          <a:lstStyle>
            <a:lvl1pPr marL="342900" indent="-342900">
              <a:defRPr sz="2400">
                <a:solidFill>
                  <a:schemeClr val="tx1"/>
                </a:solidFill>
                <a:latin typeface="Arial" pitchFamily="34" charset="0"/>
                <a:ea typeface="ＭＳ Ｐゴシック" pitchFamily="34" charset="-128"/>
              </a:defRPr>
            </a:lvl1pPr>
            <a:lvl2pPr marL="800100" indent="-342900">
              <a:defRPr sz="2400">
                <a:solidFill>
                  <a:schemeClr val="tx1"/>
                </a:solidFill>
                <a:latin typeface="Arial" pitchFamily="34" charset="0"/>
                <a:ea typeface="ＭＳ Ｐゴシック" pitchFamily="34" charset="-128"/>
              </a:defRPr>
            </a:lvl2pPr>
            <a:lvl3pPr marL="1257300" indent="-3429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a:r>
              <a:rPr lang="pt-BR" dirty="0">
                <a:solidFill>
                  <a:schemeClr val="accent1"/>
                </a:solidFill>
              </a:rPr>
              <a:t>IMPORTANTE:</a:t>
            </a:r>
          </a:p>
          <a:p>
            <a:pPr algn="just"/>
            <a:endParaRPr lang="pt-BR" dirty="0">
              <a:solidFill>
                <a:schemeClr val="accent1"/>
              </a:solidFill>
            </a:endParaRPr>
          </a:p>
          <a:p>
            <a:pPr algn="just">
              <a:buFont typeface="Arial" panose="020B0604020202020204" pitchFamily="34" charset="0"/>
              <a:buChar char="•"/>
            </a:pPr>
            <a:r>
              <a:rPr lang="pt-BR" dirty="0">
                <a:solidFill>
                  <a:schemeClr val="accent1"/>
                </a:solidFill>
              </a:rPr>
              <a:t>Da decisão administrativa sancionadora cabe </a:t>
            </a:r>
            <a:r>
              <a:rPr lang="pt-BR" b="1" u="sng" dirty="0">
                <a:solidFill>
                  <a:schemeClr val="accent1"/>
                </a:solidFill>
              </a:rPr>
              <a:t>pedido de reconsideração com efeito suspensivo</a:t>
            </a:r>
            <a:r>
              <a:rPr lang="pt-BR" dirty="0">
                <a:solidFill>
                  <a:schemeClr val="accent1"/>
                </a:solidFill>
              </a:rPr>
              <a:t>, </a:t>
            </a:r>
            <a:r>
              <a:rPr lang="pt-BR" b="1" u="sng" dirty="0">
                <a:solidFill>
                  <a:schemeClr val="accent1"/>
                </a:solidFill>
              </a:rPr>
              <a:t>no prazo de dez dias</a:t>
            </a:r>
            <a:r>
              <a:rPr lang="pt-BR" dirty="0">
                <a:solidFill>
                  <a:schemeClr val="accent1"/>
                </a:solidFill>
              </a:rPr>
              <a:t>, contado da data de publicação da decisão.</a:t>
            </a:r>
          </a:p>
          <a:p>
            <a:pPr algn="just"/>
            <a:endParaRPr lang="pt-BR" dirty="0">
              <a:solidFill>
                <a:schemeClr val="accent1"/>
              </a:solidFill>
            </a:endParaRPr>
          </a:p>
          <a:p>
            <a:pPr algn="just"/>
            <a:r>
              <a:rPr lang="pt-BR" dirty="0">
                <a:solidFill>
                  <a:schemeClr val="accent1"/>
                </a:solidFill>
              </a:rPr>
              <a:t>§ 1</a:t>
            </a:r>
            <a:r>
              <a:rPr lang="pt-BR" u="sng" baseline="30000" dirty="0">
                <a:solidFill>
                  <a:schemeClr val="accent1"/>
                </a:solidFill>
              </a:rPr>
              <a:t>o</a:t>
            </a:r>
            <a:r>
              <a:rPr lang="pt-BR" dirty="0">
                <a:solidFill>
                  <a:schemeClr val="accent1"/>
                </a:solidFill>
              </a:rPr>
              <a:t> A pessoa jurídica contra a qual foram impostas sanções no PAR e que </a:t>
            </a:r>
            <a:r>
              <a:rPr lang="pt-BR" b="1" u="sng" dirty="0">
                <a:solidFill>
                  <a:schemeClr val="accent1"/>
                </a:solidFill>
              </a:rPr>
              <a:t>não apresentar pedido de reconsideração</a:t>
            </a:r>
            <a:r>
              <a:rPr lang="pt-BR" dirty="0">
                <a:solidFill>
                  <a:schemeClr val="accent1"/>
                </a:solidFill>
              </a:rPr>
              <a:t> deverá </a:t>
            </a:r>
            <a:r>
              <a:rPr lang="pt-BR" b="1" u="sng" dirty="0">
                <a:solidFill>
                  <a:schemeClr val="accent1"/>
                </a:solidFill>
              </a:rPr>
              <a:t>cumpri-las no prazo de trinta dias</a:t>
            </a:r>
            <a:r>
              <a:rPr lang="pt-BR" dirty="0">
                <a:solidFill>
                  <a:schemeClr val="accent1"/>
                </a:solidFill>
              </a:rPr>
              <a:t>, contado do fim do prazo para interposição do pedido de reconsideração.</a:t>
            </a:r>
          </a:p>
          <a:p>
            <a:pPr algn="just"/>
            <a:endParaRPr lang="pt-BR" dirty="0">
              <a:solidFill>
                <a:schemeClr val="accent1"/>
              </a:solidFill>
            </a:endParaRPr>
          </a:p>
          <a:p>
            <a:pPr algn="just"/>
            <a:r>
              <a:rPr lang="pt-BR" dirty="0">
                <a:solidFill>
                  <a:schemeClr val="accent1"/>
                </a:solidFill>
              </a:rPr>
              <a:t>§ 2</a:t>
            </a:r>
            <a:r>
              <a:rPr lang="pt-BR" u="sng" baseline="30000" dirty="0">
                <a:solidFill>
                  <a:schemeClr val="accent1"/>
                </a:solidFill>
              </a:rPr>
              <a:t>o</a:t>
            </a:r>
            <a:r>
              <a:rPr lang="pt-BR" dirty="0">
                <a:solidFill>
                  <a:schemeClr val="accent1"/>
                </a:solidFill>
              </a:rPr>
              <a:t> A autoridade julgadora terá o prazo </a:t>
            </a:r>
            <a:r>
              <a:rPr lang="pt-BR" b="1" u="sng" dirty="0">
                <a:solidFill>
                  <a:schemeClr val="accent1"/>
                </a:solidFill>
              </a:rPr>
              <a:t>de trinta dias para decidir sobre a matéria alegada no pedido de reconsideração e publicar nova decisão</a:t>
            </a:r>
            <a:r>
              <a:rPr lang="pt-BR" dirty="0">
                <a:solidFill>
                  <a:schemeClr val="accent1"/>
                </a:solidFill>
              </a:rPr>
              <a:t>.</a:t>
            </a:r>
          </a:p>
          <a:p>
            <a:pPr algn="just"/>
            <a:endParaRPr lang="pt-BR" dirty="0">
              <a:solidFill>
                <a:schemeClr val="accent1"/>
              </a:solidFill>
            </a:endParaRPr>
          </a:p>
          <a:p>
            <a:pPr algn="just"/>
            <a:r>
              <a:rPr lang="pt-BR" dirty="0">
                <a:solidFill>
                  <a:schemeClr val="accent1"/>
                </a:solidFill>
              </a:rPr>
              <a:t>§ 3</a:t>
            </a:r>
            <a:r>
              <a:rPr lang="pt-BR" u="sng" baseline="30000" dirty="0">
                <a:solidFill>
                  <a:schemeClr val="accent1"/>
                </a:solidFill>
              </a:rPr>
              <a:t>o</a:t>
            </a:r>
            <a:r>
              <a:rPr lang="pt-BR" dirty="0">
                <a:solidFill>
                  <a:schemeClr val="accent1"/>
                </a:solidFill>
              </a:rPr>
              <a:t> Mantida a decisão administrativa sancionadora, será concedido à pessoa jurídica </a:t>
            </a:r>
            <a:r>
              <a:rPr lang="pt-BR" b="1" u="sng" dirty="0">
                <a:solidFill>
                  <a:schemeClr val="accent1"/>
                </a:solidFill>
              </a:rPr>
              <a:t>novo prazo de trinta dias para cumprimento das sanções</a:t>
            </a:r>
            <a:r>
              <a:rPr lang="pt-BR" dirty="0">
                <a:solidFill>
                  <a:schemeClr val="accent1"/>
                </a:solidFill>
              </a:rPr>
              <a:t> que lhe foram impostas, contado da data de publicação da nova decisão.</a:t>
            </a:r>
          </a:p>
        </p:txBody>
      </p:sp>
      <p:sp>
        <p:nvSpPr>
          <p:cNvPr id="32771" name="Rectangle 2"/>
          <p:cNvSpPr txBox="1">
            <a:spLocks noChangeArrowheads="1"/>
          </p:cNvSpPr>
          <p:nvPr/>
        </p:nvSpPr>
        <p:spPr bwMode="auto">
          <a:xfrm>
            <a:off x="1693266" y="56933"/>
            <a:ext cx="8856930" cy="522774"/>
          </a:xfrm>
          <a:prstGeom prst="rect">
            <a:avLst/>
          </a:prstGeom>
          <a:solidFill>
            <a:srgbClr val="002060"/>
          </a:solidFill>
          <a:ln w="9525">
            <a:solidFill>
              <a:schemeClr val="bg1"/>
            </a:solidFill>
            <a:bevel/>
            <a:headEnd/>
            <a:tailEnd/>
          </a:ln>
        </p:spPr>
        <p:txBody>
          <a:bodyPr lIns="91438" tIns="45719" rIns="91438" bIns="45719" anchor="ctr"/>
          <a:lstStyle>
            <a:lvl1pPr marL="355600" indent="-355600" eaLnBrk="0">
              <a:defRPr>
                <a:solidFill>
                  <a:schemeClr val="bg1"/>
                </a:solidFill>
                <a:latin typeface="Arial" panose="020B0604020202020204" pitchFamily="34" charset="0"/>
                <a:ea typeface="Microsoft YaHei" panose="020B0503020204020204" pitchFamily="34" charset="-122"/>
              </a:defRPr>
            </a:lvl1pPr>
            <a:lvl2pPr marL="742950" indent="-285750" eaLnBrk="0">
              <a:defRPr>
                <a:solidFill>
                  <a:schemeClr val="bg1"/>
                </a:solidFill>
                <a:latin typeface="Arial" panose="020B0604020202020204" pitchFamily="34" charset="0"/>
                <a:ea typeface="Microsoft YaHei" panose="020B0503020204020204" pitchFamily="34" charset="-122"/>
              </a:defRPr>
            </a:lvl2pPr>
            <a:lvl3pPr marL="1143000" indent="-228600" eaLnBrk="0">
              <a:defRPr>
                <a:solidFill>
                  <a:schemeClr val="bg1"/>
                </a:solidFill>
                <a:latin typeface="Arial" panose="020B0604020202020204" pitchFamily="34" charset="0"/>
                <a:ea typeface="Microsoft YaHei" panose="020B0503020204020204" pitchFamily="34" charset="-122"/>
              </a:defRPr>
            </a:lvl3pPr>
            <a:lvl4pPr marL="1600200" indent="-228600" eaLnBrk="0">
              <a:defRPr>
                <a:solidFill>
                  <a:schemeClr val="bg1"/>
                </a:solidFill>
                <a:latin typeface="Arial" panose="020B0604020202020204" pitchFamily="34" charset="0"/>
                <a:ea typeface="Microsoft YaHei" panose="020B0503020204020204" pitchFamily="34" charset="-122"/>
              </a:defRPr>
            </a:lvl4pPr>
            <a:lvl5pPr marL="2057400" indent="-228600" eaLnBrk="0">
              <a:defRPr>
                <a:solidFill>
                  <a:schemeClr val="bg1"/>
                </a:solidFill>
                <a:latin typeface="Arial" panose="020B0604020202020204" pitchFamily="34" charset="0"/>
                <a:ea typeface="Microsoft YaHei" panose="020B0503020204020204" pitchFamily="34" charset="-122"/>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Microsoft YaHei" panose="020B0503020204020204" pitchFamily="34" charset="-122"/>
              </a:defRPr>
            </a:lvl9pPr>
          </a:lstStyle>
          <a:p>
            <a:pPr algn="ctr" eaLnBrk="1"/>
            <a:r>
              <a:rPr lang="en-GB" altLang="pt-BR" sz="2722" b="1" dirty="0">
                <a:latin typeface="Calibri" panose="020F0502020204030204" pitchFamily="34" charset="0"/>
                <a:ea typeface="ＭＳ Ｐゴシック" panose="020B0600070205080204" pitchFamily="34" charset="-128"/>
              </a:rPr>
              <a:t>DECRETO 8420 – DO PAR</a:t>
            </a:r>
            <a:endParaRPr lang="pt-BR" altLang="pt-BR" sz="2268"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214977684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Rectangle 2"/>
          <p:cNvSpPr txBox="1">
            <a:spLocks noChangeArrowheads="1"/>
          </p:cNvSpPr>
          <p:nvPr/>
        </p:nvSpPr>
        <p:spPr bwMode="auto">
          <a:xfrm>
            <a:off x="2555631" y="1441938"/>
            <a:ext cx="7080738" cy="3974124"/>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vert="horz" lIns="91440" tIns="45720" rIns="91440" bIns="45720" rtlCol="0" anchor="ctr">
            <a:normAutofit fontScale="70000" lnSpcReduction="20000"/>
          </a:bodyPr>
          <a:lstStyle>
            <a:lvl1pPr marL="355600" indent="-3556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a:lnSpc>
                <a:spcPct val="90000"/>
              </a:lnSpc>
              <a:spcBef>
                <a:spcPct val="0"/>
              </a:spcBef>
              <a:spcAft>
                <a:spcPts val="600"/>
              </a:spcAft>
              <a:defRPr/>
            </a:pPr>
            <a:r>
              <a:rPr lang="en-US" altLang="pt-BR" sz="3800" b="1" dirty="0">
                <a:solidFill>
                  <a:schemeClr val="accent1"/>
                </a:solidFill>
                <a:latin typeface="+mn-lt"/>
                <a:ea typeface="+mj-ea"/>
                <a:cs typeface="+mj-cs"/>
              </a:rPr>
              <a:t>LAC – CAPÍTULO VI – </a:t>
            </a:r>
            <a:r>
              <a:rPr lang="pt-BR" sz="3800" dirty="0">
                <a:solidFill>
                  <a:schemeClr val="accent1"/>
                </a:solidFill>
                <a:latin typeface="+mn-lt"/>
              </a:rPr>
              <a:t>DO ACORDO DE LENIÊNCIA</a:t>
            </a:r>
            <a:endParaRPr lang="en-US" altLang="pt-BR" sz="38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800" b="1" dirty="0">
                <a:solidFill>
                  <a:schemeClr val="accent1"/>
                </a:solidFill>
                <a:latin typeface="+mn-lt"/>
                <a:ea typeface="+mj-ea"/>
                <a:cs typeface="+mj-cs"/>
              </a:rPr>
              <a:t>Art. 16</a:t>
            </a:r>
          </a:p>
          <a:p>
            <a:pPr algn="ctr" defTabSz="914400">
              <a:lnSpc>
                <a:spcPct val="90000"/>
              </a:lnSpc>
              <a:spcBef>
                <a:spcPct val="0"/>
              </a:spcBef>
              <a:spcAft>
                <a:spcPts val="600"/>
              </a:spcAft>
              <a:defRPr/>
            </a:pPr>
            <a:endParaRPr lang="en-US" altLang="pt-BR" sz="3800" b="1" dirty="0">
              <a:solidFill>
                <a:schemeClr val="accent1"/>
              </a:solidFill>
              <a:latin typeface="+mn-lt"/>
              <a:ea typeface="+mj-ea"/>
              <a:cs typeface="+mj-cs"/>
            </a:endParaRPr>
          </a:p>
          <a:p>
            <a:pPr marL="829544" lvl="1" indent="-414772" algn="just" defTabSz="829544">
              <a:spcAft>
                <a:spcPts val="544"/>
              </a:spcAft>
              <a:buFont typeface="Arial" panose="020B0604020202020204" pitchFamily="34" charset="0"/>
              <a:buChar char="•"/>
              <a:defRPr/>
            </a:pPr>
            <a:r>
              <a:rPr lang="pt-BR" altLang="pt-BR" sz="3800" b="1" dirty="0">
                <a:solidFill>
                  <a:schemeClr val="accent1"/>
                </a:solidFill>
                <a:latin typeface="+mn-lt"/>
                <a:cs typeface="Arial"/>
                <a:sym typeface="Wingdings" pitchFamily="2" charset="2"/>
              </a:rPr>
              <a:t>DECRETO Nº 8.420/2015:</a:t>
            </a:r>
            <a:r>
              <a:rPr lang="pt-BR" altLang="pt-BR" sz="3800" dirty="0">
                <a:solidFill>
                  <a:schemeClr val="accent1"/>
                </a:solidFill>
                <a:latin typeface="+mn-lt"/>
                <a:cs typeface="Arial"/>
                <a:sym typeface="Wingdings" pitchFamily="2" charset="2"/>
              </a:rPr>
              <a:t> Artigos 28 a 40.</a:t>
            </a:r>
          </a:p>
          <a:p>
            <a:pPr marL="829544" lvl="1" indent="-414772" algn="just" defTabSz="829544">
              <a:spcAft>
                <a:spcPts val="272"/>
              </a:spcAft>
              <a:buFont typeface="Arial" panose="020B0604020202020204" pitchFamily="34" charset="0"/>
              <a:buChar char="•"/>
              <a:defRPr/>
            </a:pPr>
            <a:endParaRPr lang="pt-BR" altLang="pt-BR" sz="3800" b="1" dirty="0">
              <a:solidFill>
                <a:schemeClr val="accent1"/>
              </a:solidFill>
              <a:latin typeface="+mn-lt"/>
              <a:cs typeface="Arial"/>
              <a:sym typeface="Wingdings" pitchFamily="2" charset="2"/>
            </a:endParaRPr>
          </a:p>
          <a:p>
            <a:pPr marL="829544" lvl="1" indent="-414772" algn="just" defTabSz="829544">
              <a:spcAft>
                <a:spcPts val="272"/>
              </a:spcAft>
              <a:buFont typeface="Arial" panose="020B0604020202020204" pitchFamily="34" charset="0"/>
              <a:buChar char="•"/>
              <a:defRPr/>
            </a:pPr>
            <a:r>
              <a:rPr lang="pt-BR" altLang="pt-BR" sz="3800" b="1" dirty="0">
                <a:solidFill>
                  <a:schemeClr val="accent1"/>
                </a:solidFill>
                <a:latin typeface="+mn-lt"/>
                <a:cs typeface="Arial"/>
                <a:sym typeface="Wingdings" pitchFamily="2" charset="2"/>
              </a:rPr>
              <a:t>PORTARIA CGU/AGU Nº 2278/2016</a:t>
            </a:r>
            <a:endParaRPr lang="en-US" altLang="pt-BR" sz="3800" b="1" dirty="0">
              <a:solidFill>
                <a:schemeClr val="accent1"/>
              </a:solidFill>
              <a:latin typeface="+mn-lt"/>
              <a:ea typeface="+mj-ea"/>
              <a:cs typeface="+mj-cs"/>
            </a:endParaRPr>
          </a:p>
          <a:p>
            <a:pPr algn="ctr" defTabSz="914400">
              <a:lnSpc>
                <a:spcPct val="90000"/>
              </a:lnSpc>
              <a:spcBef>
                <a:spcPct val="0"/>
              </a:spcBef>
              <a:spcAft>
                <a:spcPts val="600"/>
              </a:spcAft>
              <a:defRPr/>
            </a:pP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endParaRPr lang="en-US" altLang="pt-BR" sz="3200" b="1" dirty="0">
              <a:solidFill>
                <a:schemeClr val="accent1"/>
              </a:solidFill>
              <a:latin typeface="+mn-lt"/>
              <a:ea typeface="+mj-ea"/>
              <a:cs typeface="+mj-cs"/>
            </a:endParaRPr>
          </a:p>
          <a:p>
            <a:pPr algn="ctr" defTabSz="914400">
              <a:lnSpc>
                <a:spcPct val="90000"/>
              </a:lnSpc>
              <a:spcBef>
                <a:spcPct val="0"/>
              </a:spcBef>
              <a:spcAft>
                <a:spcPts val="600"/>
              </a:spcAft>
              <a:defRPr/>
            </a:pPr>
            <a:r>
              <a:rPr lang="en-US" altLang="pt-BR" sz="3200" b="1" dirty="0">
                <a:solidFill>
                  <a:schemeClr val="accent1"/>
                </a:solidFill>
                <a:latin typeface="+mn-lt"/>
                <a:ea typeface="+mj-ea"/>
                <a:cs typeface="+mj-cs"/>
              </a:rPr>
              <a:t> </a:t>
            </a:r>
            <a:endParaRPr lang="en-US" altLang="pt-BR" sz="3200" dirty="0">
              <a:solidFill>
                <a:schemeClr val="accent1"/>
              </a:solidFill>
              <a:latin typeface="+mn-lt"/>
              <a:ea typeface="+mj-ea"/>
              <a:cs typeface="+mj-cs"/>
            </a:endParaRPr>
          </a:p>
        </p:txBody>
      </p:sp>
    </p:spTree>
    <p:extLst>
      <p:ext uri="{BB962C8B-B14F-4D97-AF65-F5344CB8AC3E}">
        <p14:creationId xmlns:p14="http://schemas.microsoft.com/office/powerpoint/2010/main" val="2092772907"/>
      </p:ext>
    </p:extLst>
  </p:cSld>
  <p:clrMapOvr>
    <a:overrideClrMapping bg1="dk1" tx1="lt1" bg2="dk2" tx2="lt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07E802AC-7EC9-EB47-993F-2676F3692654}"/>
              </a:ext>
            </a:extLst>
          </p:cNvPr>
          <p:cNvSpPr txBox="1">
            <a:spLocks/>
          </p:cNvSpPr>
          <p:nvPr/>
        </p:nvSpPr>
        <p:spPr>
          <a:xfrm>
            <a:off x="1883606" y="96709"/>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Estrutura Normativa</a:t>
            </a:r>
          </a:p>
        </p:txBody>
      </p:sp>
      <p:sp>
        <p:nvSpPr>
          <p:cNvPr id="3" name="Rectangle 2">
            <a:extLst>
              <a:ext uri="{FF2B5EF4-FFF2-40B4-BE49-F238E27FC236}">
                <a16:creationId xmlns:a16="http://schemas.microsoft.com/office/drawing/2014/main" id="{7F8B022A-2F4B-8049-8776-84578EE7C17A}"/>
              </a:ext>
            </a:extLst>
          </p:cNvPr>
          <p:cNvSpPr txBox="1">
            <a:spLocks noChangeArrowheads="1"/>
          </p:cNvSpPr>
          <p:nvPr/>
        </p:nvSpPr>
        <p:spPr bwMode="auto">
          <a:xfrm>
            <a:off x="2311391" y="1022813"/>
            <a:ext cx="7632700"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lstStyle>
            <a:lvl1pPr marL="355600" indent="-35560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GB" altLang="pt-BR" sz="3200" b="1" dirty="0">
                <a:solidFill>
                  <a:schemeClr val="accent1"/>
                </a:solidFill>
                <a:latin typeface="Calibri" pitchFamily="34" charset="0"/>
              </a:rPr>
              <a:t>LEI Nº 12.846/2013</a:t>
            </a:r>
            <a:endParaRPr lang="pt-BR" altLang="pt-BR" sz="3200" dirty="0">
              <a:solidFill>
                <a:schemeClr val="accent1"/>
              </a:solidFill>
              <a:latin typeface="Calibri" pitchFamily="34" charset="0"/>
            </a:endParaRPr>
          </a:p>
        </p:txBody>
      </p:sp>
      <p:sp>
        <p:nvSpPr>
          <p:cNvPr id="4" name="Espaço Reservado para Conteúdo 19">
            <a:extLst>
              <a:ext uri="{FF2B5EF4-FFF2-40B4-BE49-F238E27FC236}">
                <a16:creationId xmlns:a16="http://schemas.microsoft.com/office/drawing/2014/main" id="{B67BFBE1-1D81-F840-9A06-428F95011E02}"/>
              </a:ext>
            </a:extLst>
          </p:cNvPr>
          <p:cNvSpPr txBox="1">
            <a:spLocks/>
          </p:cNvSpPr>
          <p:nvPr/>
        </p:nvSpPr>
        <p:spPr>
          <a:xfrm>
            <a:off x="322729" y="1908158"/>
            <a:ext cx="11335871" cy="482453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v"/>
            </a:pPr>
            <a:r>
              <a:rPr lang="pt-BR" dirty="0">
                <a:solidFill>
                  <a:schemeClr val="accent1"/>
                </a:solidFill>
              </a:rPr>
              <a:t>Acordo de Leniência</a:t>
            </a:r>
          </a:p>
          <a:p>
            <a:pPr lvl="1" algn="just">
              <a:buFont typeface="Wingdings" panose="05000000000000000000" pitchFamily="2" charset="2"/>
              <a:buChar char="Ø"/>
              <a:defRPr/>
            </a:pPr>
            <a:r>
              <a:rPr lang="pt-BR" altLang="pt-BR" dirty="0">
                <a:solidFill>
                  <a:schemeClr val="accent1"/>
                </a:solidFill>
              </a:rPr>
              <a:t>É o ajuste que permite ao infrator (PJ) participar da investigação e colaborar com a apuração da autoria e materialidade dos ilícitos em troca de determinados benefícios;</a:t>
            </a:r>
          </a:p>
          <a:p>
            <a:pPr lvl="1" algn="just">
              <a:buFont typeface="Wingdings" panose="05000000000000000000" pitchFamily="2" charset="2"/>
              <a:buChar char="Ø"/>
              <a:defRPr/>
            </a:pPr>
            <a:endParaRPr lang="pt-BR" altLang="pt-BR" dirty="0">
              <a:solidFill>
                <a:schemeClr val="accent1"/>
              </a:solidFill>
            </a:endParaRPr>
          </a:p>
          <a:p>
            <a:pPr lvl="1" algn="just">
              <a:buFont typeface="Wingdings" panose="05000000000000000000" pitchFamily="2" charset="2"/>
              <a:buChar char="Ø"/>
              <a:defRPr/>
            </a:pPr>
            <a:r>
              <a:rPr lang="pt-BR" altLang="pt-BR" dirty="0">
                <a:solidFill>
                  <a:schemeClr val="accent1"/>
                </a:solidFill>
              </a:rPr>
              <a:t>Competência:</a:t>
            </a:r>
          </a:p>
          <a:p>
            <a:pPr lvl="2" algn="just">
              <a:buFont typeface="Wingdings" panose="05000000000000000000" pitchFamily="2" charset="2"/>
              <a:buChar char="ü"/>
              <a:defRPr/>
            </a:pPr>
            <a:endParaRPr lang="pt-BR" altLang="pt-BR" dirty="0">
              <a:solidFill>
                <a:schemeClr val="accent1"/>
              </a:solidFill>
            </a:endParaRPr>
          </a:p>
          <a:p>
            <a:pPr lvl="2" algn="just">
              <a:buFont typeface="Wingdings" panose="05000000000000000000" pitchFamily="2" charset="2"/>
              <a:buChar char="ü"/>
              <a:defRPr/>
            </a:pPr>
            <a:r>
              <a:rPr lang="pt-BR" altLang="pt-BR" dirty="0">
                <a:solidFill>
                  <a:schemeClr val="accent1"/>
                </a:solidFill>
              </a:rPr>
              <a:t>Autoridade máxima de órgão ou entidade.</a:t>
            </a:r>
          </a:p>
          <a:p>
            <a:pPr lvl="2" algn="just">
              <a:buFont typeface="Wingdings" panose="05000000000000000000" pitchFamily="2" charset="2"/>
              <a:buChar char="ü"/>
              <a:defRPr/>
            </a:pPr>
            <a:endParaRPr lang="pt-BR" altLang="pt-BR" dirty="0">
              <a:solidFill>
                <a:schemeClr val="accent1"/>
              </a:solidFill>
            </a:endParaRPr>
          </a:p>
          <a:p>
            <a:pPr lvl="2" algn="just">
              <a:buFont typeface="Wingdings" panose="05000000000000000000" pitchFamily="2" charset="2"/>
              <a:buChar char="ü"/>
              <a:defRPr/>
            </a:pPr>
            <a:r>
              <a:rPr lang="pt-BR" altLang="pt-BR" dirty="0">
                <a:solidFill>
                  <a:schemeClr val="accent1"/>
                </a:solidFill>
              </a:rPr>
              <a:t>No âmbito do PEF ou Administração Pública Estrangeira: </a:t>
            </a:r>
            <a:r>
              <a:rPr lang="pt-BR" altLang="pt-BR" b="1" u="sng" dirty="0">
                <a:solidFill>
                  <a:schemeClr val="accent1"/>
                </a:solidFill>
              </a:rPr>
              <a:t>CGU</a:t>
            </a:r>
          </a:p>
        </p:txBody>
      </p:sp>
    </p:spTree>
    <p:extLst>
      <p:ext uri="{BB962C8B-B14F-4D97-AF65-F5344CB8AC3E}">
        <p14:creationId xmlns:p14="http://schemas.microsoft.com/office/powerpoint/2010/main" val="1033861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07E802AC-7EC9-EB47-993F-2676F3692654}"/>
              </a:ext>
            </a:extLst>
          </p:cNvPr>
          <p:cNvSpPr txBox="1">
            <a:spLocks/>
          </p:cNvSpPr>
          <p:nvPr/>
        </p:nvSpPr>
        <p:spPr>
          <a:xfrm>
            <a:off x="1883532" y="236409"/>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TIPOS DE ACORDO</a:t>
            </a:r>
          </a:p>
        </p:txBody>
      </p:sp>
      <p:sp>
        <p:nvSpPr>
          <p:cNvPr id="5" name="CaixaDeTexto 4">
            <a:extLst>
              <a:ext uri="{FF2B5EF4-FFF2-40B4-BE49-F238E27FC236}">
                <a16:creationId xmlns:a16="http://schemas.microsoft.com/office/drawing/2014/main" id="{C2C1CA76-6CAA-4F43-A3BD-A419D1BCD165}"/>
              </a:ext>
            </a:extLst>
          </p:cNvPr>
          <p:cNvSpPr txBox="1"/>
          <p:nvPr/>
        </p:nvSpPr>
        <p:spPr>
          <a:xfrm>
            <a:off x="384777" y="2133600"/>
            <a:ext cx="3207434" cy="830997"/>
          </a:xfrm>
          <a:prstGeom prst="rect">
            <a:avLst/>
          </a:prstGeom>
          <a:solidFill>
            <a:schemeClr val="accent4"/>
          </a:solidFill>
        </p:spPr>
        <p:txBody>
          <a:bodyPr wrap="square" rtlCol="0">
            <a:spAutoFit/>
          </a:bodyPr>
          <a:lstStyle/>
          <a:p>
            <a:pPr algn="ctr"/>
            <a:r>
              <a:rPr lang="es-ES_tradnl" sz="2400" dirty="0">
                <a:solidFill>
                  <a:schemeClr val="accent1"/>
                </a:solidFill>
              </a:rPr>
              <a:t>ACORDOS JÁ FECHADOS COM O MP</a:t>
            </a:r>
          </a:p>
        </p:txBody>
      </p:sp>
      <p:sp>
        <p:nvSpPr>
          <p:cNvPr id="6" name="Seta para Baixo 5">
            <a:extLst>
              <a:ext uri="{FF2B5EF4-FFF2-40B4-BE49-F238E27FC236}">
                <a16:creationId xmlns:a16="http://schemas.microsoft.com/office/drawing/2014/main" id="{1313E85D-FA2E-994F-8ABC-9BF723BF9E9B}"/>
              </a:ext>
            </a:extLst>
          </p:cNvPr>
          <p:cNvSpPr/>
          <p:nvPr/>
        </p:nvSpPr>
        <p:spPr>
          <a:xfrm>
            <a:off x="1726535" y="3209244"/>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CaixaDeTexto 6">
            <a:extLst>
              <a:ext uri="{FF2B5EF4-FFF2-40B4-BE49-F238E27FC236}">
                <a16:creationId xmlns:a16="http://schemas.microsoft.com/office/drawing/2014/main" id="{08B0F414-880A-BF4A-BA2B-14154B7B1CA6}"/>
              </a:ext>
            </a:extLst>
          </p:cNvPr>
          <p:cNvSpPr txBox="1"/>
          <p:nvPr/>
        </p:nvSpPr>
        <p:spPr>
          <a:xfrm>
            <a:off x="384777" y="4432300"/>
            <a:ext cx="3168148" cy="830997"/>
          </a:xfrm>
          <a:prstGeom prst="rect">
            <a:avLst/>
          </a:prstGeom>
          <a:solidFill>
            <a:schemeClr val="accent4"/>
          </a:solidFill>
        </p:spPr>
        <p:txBody>
          <a:bodyPr wrap="square" rtlCol="0">
            <a:spAutoFit/>
          </a:bodyPr>
          <a:lstStyle/>
          <a:p>
            <a:pPr algn="ctr"/>
            <a:r>
              <a:rPr lang="es-ES_tradnl" sz="2400" dirty="0">
                <a:solidFill>
                  <a:schemeClr val="accent1"/>
                </a:solidFill>
              </a:rPr>
              <a:t>PADRÃO ALGUNS CASOS LAVA JATO</a:t>
            </a:r>
          </a:p>
        </p:txBody>
      </p:sp>
      <p:sp>
        <p:nvSpPr>
          <p:cNvPr id="8" name="CaixaDeTexto 7">
            <a:extLst>
              <a:ext uri="{FF2B5EF4-FFF2-40B4-BE49-F238E27FC236}">
                <a16:creationId xmlns:a16="http://schemas.microsoft.com/office/drawing/2014/main" id="{4255665B-2EB3-DC41-A215-9FA9776484D3}"/>
              </a:ext>
            </a:extLst>
          </p:cNvPr>
          <p:cNvSpPr txBox="1"/>
          <p:nvPr/>
        </p:nvSpPr>
        <p:spPr>
          <a:xfrm>
            <a:off x="4125700" y="2133600"/>
            <a:ext cx="3503224" cy="830997"/>
          </a:xfrm>
          <a:prstGeom prst="rect">
            <a:avLst/>
          </a:prstGeom>
          <a:solidFill>
            <a:schemeClr val="accent4"/>
          </a:solidFill>
        </p:spPr>
        <p:txBody>
          <a:bodyPr wrap="square" rtlCol="0">
            <a:spAutoFit/>
          </a:bodyPr>
          <a:lstStyle/>
          <a:p>
            <a:pPr algn="ctr"/>
            <a:r>
              <a:rPr lang="es-ES_tradnl" sz="2400" dirty="0">
                <a:solidFill>
                  <a:schemeClr val="accent1"/>
                </a:solidFill>
              </a:rPr>
              <a:t>ACORDOS INVESTIGAÇÃO CGU OU OUTROS ÓRGÃOS</a:t>
            </a:r>
          </a:p>
        </p:txBody>
      </p:sp>
      <p:sp>
        <p:nvSpPr>
          <p:cNvPr id="10" name="CaixaDeTexto 9">
            <a:extLst>
              <a:ext uri="{FF2B5EF4-FFF2-40B4-BE49-F238E27FC236}">
                <a16:creationId xmlns:a16="http://schemas.microsoft.com/office/drawing/2014/main" id="{EA906608-363E-7F48-AE56-CC2D21DDA8DF}"/>
              </a:ext>
            </a:extLst>
          </p:cNvPr>
          <p:cNvSpPr txBox="1"/>
          <p:nvPr/>
        </p:nvSpPr>
        <p:spPr>
          <a:xfrm>
            <a:off x="8304000" y="2133600"/>
            <a:ext cx="3503224" cy="830997"/>
          </a:xfrm>
          <a:prstGeom prst="rect">
            <a:avLst/>
          </a:prstGeom>
          <a:solidFill>
            <a:schemeClr val="accent4"/>
          </a:solidFill>
        </p:spPr>
        <p:txBody>
          <a:bodyPr wrap="square" rtlCol="0">
            <a:spAutoFit/>
          </a:bodyPr>
          <a:lstStyle/>
          <a:p>
            <a:pPr algn="ctr"/>
            <a:r>
              <a:rPr lang="es-ES_tradnl" sz="2400" dirty="0">
                <a:solidFill>
                  <a:schemeClr val="accent1"/>
                </a:solidFill>
              </a:rPr>
              <a:t>ACORDOS SEM INVESTIGAÇÃO</a:t>
            </a:r>
          </a:p>
        </p:txBody>
      </p:sp>
      <p:sp>
        <p:nvSpPr>
          <p:cNvPr id="11" name="Seta para Baixo 10">
            <a:extLst>
              <a:ext uri="{FF2B5EF4-FFF2-40B4-BE49-F238E27FC236}">
                <a16:creationId xmlns:a16="http://schemas.microsoft.com/office/drawing/2014/main" id="{77C70070-D0BA-C643-A10C-91B8FB799F43}"/>
              </a:ext>
            </a:extLst>
          </p:cNvPr>
          <p:cNvSpPr/>
          <p:nvPr/>
        </p:nvSpPr>
        <p:spPr>
          <a:xfrm>
            <a:off x="9778335" y="3234644"/>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CaixaDeTexto 11">
            <a:extLst>
              <a:ext uri="{FF2B5EF4-FFF2-40B4-BE49-F238E27FC236}">
                <a16:creationId xmlns:a16="http://schemas.microsoft.com/office/drawing/2014/main" id="{8D458E37-A3E5-2448-9861-5E38EC2E0D30}"/>
              </a:ext>
            </a:extLst>
          </p:cNvPr>
          <p:cNvSpPr txBox="1"/>
          <p:nvPr/>
        </p:nvSpPr>
        <p:spPr>
          <a:xfrm>
            <a:off x="8436577" y="4457700"/>
            <a:ext cx="3168148" cy="461665"/>
          </a:xfrm>
          <a:prstGeom prst="rect">
            <a:avLst/>
          </a:prstGeom>
          <a:solidFill>
            <a:schemeClr val="accent4"/>
          </a:solidFill>
        </p:spPr>
        <p:txBody>
          <a:bodyPr wrap="square" rtlCol="0">
            <a:spAutoFit/>
          </a:bodyPr>
          <a:lstStyle/>
          <a:p>
            <a:pPr algn="ctr"/>
            <a:r>
              <a:rPr lang="es-ES_tradnl" sz="2400" dirty="0">
                <a:solidFill>
                  <a:schemeClr val="accent1"/>
                </a:solidFill>
              </a:rPr>
              <a:t>IDEAL</a:t>
            </a:r>
          </a:p>
        </p:txBody>
      </p:sp>
    </p:spTree>
    <p:extLst>
      <p:ext uri="{BB962C8B-B14F-4D97-AF65-F5344CB8AC3E}">
        <p14:creationId xmlns:p14="http://schemas.microsoft.com/office/powerpoint/2010/main" val="5225462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DCFE368A-1EB0-F941-9E82-438986BADD45}"/>
              </a:ext>
            </a:extLst>
          </p:cNvPr>
          <p:cNvSpPr txBox="1">
            <a:spLocks/>
          </p:cNvSpPr>
          <p:nvPr/>
        </p:nvSpPr>
        <p:spPr>
          <a:xfrm>
            <a:off x="1883606" y="392543"/>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Estrutura Normativa</a:t>
            </a:r>
          </a:p>
        </p:txBody>
      </p:sp>
      <p:sp>
        <p:nvSpPr>
          <p:cNvPr id="3" name="Rectangle 2">
            <a:extLst>
              <a:ext uri="{FF2B5EF4-FFF2-40B4-BE49-F238E27FC236}">
                <a16:creationId xmlns:a16="http://schemas.microsoft.com/office/drawing/2014/main" id="{942E2E9D-28D7-2843-BEF0-1C66CEC7A6DF}"/>
              </a:ext>
            </a:extLst>
          </p:cNvPr>
          <p:cNvSpPr txBox="1">
            <a:spLocks noChangeArrowheads="1"/>
          </p:cNvSpPr>
          <p:nvPr/>
        </p:nvSpPr>
        <p:spPr bwMode="auto">
          <a:xfrm>
            <a:off x="2351732" y="1412776"/>
            <a:ext cx="7632700"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lstStyle>
            <a:lvl1pPr marL="355600" indent="-35560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GB" altLang="pt-BR" sz="3200" b="1" dirty="0">
                <a:solidFill>
                  <a:schemeClr val="accent1"/>
                </a:solidFill>
                <a:latin typeface="Calibri" pitchFamily="34" charset="0"/>
              </a:rPr>
              <a:t>LEI Nº 12.846/2013</a:t>
            </a:r>
            <a:endParaRPr lang="pt-BR" altLang="pt-BR" sz="3200" dirty="0">
              <a:solidFill>
                <a:schemeClr val="accent1"/>
              </a:solidFill>
              <a:latin typeface="Calibri" pitchFamily="34" charset="0"/>
            </a:endParaRPr>
          </a:p>
        </p:txBody>
      </p:sp>
      <p:sp>
        <p:nvSpPr>
          <p:cNvPr id="4" name="Espaço Reservado para Conteúdo 19">
            <a:extLst>
              <a:ext uri="{FF2B5EF4-FFF2-40B4-BE49-F238E27FC236}">
                <a16:creationId xmlns:a16="http://schemas.microsoft.com/office/drawing/2014/main" id="{9753A38A-F57A-1149-AF28-EFF5F07A305B}"/>
              </a:ext>
            </a:extLst>
          </p:cNvPr>
          <p:cNvSpPr txBox="1">
            <a:spLocks/>
          </p:cNvSpPr>
          <p:nvPr/>
        </p:nvSpPr>
        <p:spPr>
          <a:xfrm>
            <a:off x="322729" y="1921605"/>
            <a:ext cx="11335871" cy="482453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v"/>
            </a:pPr>
            <a:r>
              <a:rPr lang="pt-BR" sz="2800" dirty="0">
                <a:solidFill>
                  <a:schemeClr val="accent1"/>
                </a:solidFill>
              </a:rPr>
              <a:t>Acordo de Leniência</a:t>
            </a:r>
          </a:p>
          <a:p>
            <a:pPr lvl="1" algn="just">
              <a:buFont typeface="Wingdings" panose="05000000000000000000" pitchFamily="2" charset="2"/>
              <a:buChar char="Ø"/>
              <a:defRPr/>
            </a:pPr>
            <a:r>
              <a:rPr lang="pt-BR" altLang="pt-BR" sz="2400" dirty="0">
                <a:solidFill>
                  <a:schemeClr val="accent1"/>
                </a:solidFill>
              </a:rPr>
              <a:t>O acordo não exime a obrigação de reparar integralmente o dano causado;</a:t>
            </a:r>
          </a:p>
          <a:p>
            <a:pPr lvl="1" algn="just">
              <a:buFont typeface="Wingdings" panose="05000000000000000000" pitchFamily="2" charset="2"/>
              <a:buChar char="Ø"/>
              <a:defRPr/>
            </a:pPr>
            <a:endParaRPr lang="pt-BR" altLang="pt-BR" sz="2400" dirty="0">
              <a:solidFill>
                <a:schemeClr val="accent1"/>
              </a:solidFill>
            </a:endParaRPr>
          </a:p>
          <a:p>
            <a:pPr lvl="1" algn="just">
              <a:buFont typeface="Wingdings" panose="05000000000000000000" pitchFamily="2" charset="2"/>
              <a:buChar char="Ø"/>
              <a:defRPr/>
            </a:pPr>
            <a:r>
              <a:rPr lang="pt-BR" altLang="pt-BR" sz="2400" dirty="0">
                <a:solidFill>
                  <a:schemeClr val="accent1"/>
                </a:solidFill>
              </a:rPr>
              <a:t>O acordo rejeitado não importa em reconhecimento do ilícito;</a:t>
            </a:r>
          </a:p>
          <a:p>
            <a:pPr lvl="1" algn="just">
              <a:buFont typeface="Wingdings" panose="05000000000000000000" pitchFamily="2" charset="2"/>
              <a:buChar char="Ø"/>
              <a:defRPr/>
            </a:pPr>
            <a:endParaRPr lang="pt-BR" altLang="pt-BR" sz="2400" dirty="0">
              <a:solidFill>
                <a:schemeClr val="accent1"/>
              </a:solidFill>
            </a:endParaRPr>
          </a:p>
          <a:p>
            <a:pPr lvl="1" algn="just">
              <a:buFont typeface="Wingdings" panose="05000000000000000000" pitchFamily="2" charset="2"/>
              <a:buChar char="Ø"/>
              <a:defRPr/>
            </a:pPr>
            <a:r>
              <a:rPr lang="pt-BR" altLang="pt-BR" sz="2400" dirty="0">
                <a:solidFill>
                  <a:schemeClr val="accent1"/>
                </a:solidFill>
              </a:rPr>
              <a:t>A celebração do acordo de leniência interrompe o prazo prescricional (180 dias);</a:t>
            </a:r>
          </a:p>
          <a:p>
            <a:pPr lvl="1" algn="just">
              <a:buFont typeface="Wingdings" panose="05000000000000000000" pitchFamily="2" charset="2"/>
              <a:buChar char="Ø"/>
              <a:defRPr/>
            </a:pPr>
            <a:endParaRPr lang="pt-BR" altLang="pt-BR" sz="2400" dirty="0">
              <a:solidFill>
                <a:schemeClr val="accent1"/>
              </a:solidFill>
            </a:endParaRPr>
          </a:p>
          <a:p>
            <a:pPr lvl="1" algn="just">
              <a:buFont typeface="Wingdings" panose="05000000000000000000" pitchFamily="2" charset="2"/>
              <a:buChar char="Ø"/>
              <a:defRPr/>
            </a:pPr>
            <a:r>
              <a:rPr lang="pt-BR" altLang="pt-BR" sz="2400" dirty="0">
                <a:solidFill>
                  <a:schemeClr val="accent1"/>
                </a:solidFill>
              </a:rPr>
              <a:t>Acordo descumprido </a:t>
            </a:r>
            <a:r>
              <a:rPr lang="pt-BR" altLang="pt-BR" sz="2400" dirty="0">
                <a:solidFill>
                  <a:schemeClr val="accent1"/>
                </a:solidFill>
                <a:sym typeface="Wingdings" pitchFamily="2" charset="2"/>
              </a:rPr>
              <a:t> impossibilidade de celebrar novo acordo por 3 anos.</a:t>
            </a:r>
            <a:endParaRPr lang="pt-BR" altLang="pt-BR" sz="2400" dirty="0">
              <a:solidFill>
                <a:schemeClr val="accent1"/>
              </a:solidFill>
            </a:endParaRPr>
          </a:p>
        </p:txBody>
      </p:sp>
    </p:spTree>
    <p:extLst>
      <p:ext uri="{BB962C8B-B14F-4D97-AF65-F5344CB8AC3E}">
        <p14:creationId xmlns:p14="http://schemas.microsoft.com/office/powerpoint/2010/main" val="2112414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B005456E-1C92-1A4A-B4EC-73B5E91BF166}"/>
              </a:ext>
            </a:extLst>
          </p:cNvPr>
          <p:cNvSpPr txBox="1"/>
          <p:nvPr/>
        </p:nvSpPr>
        <p:spPr>
          <a:xfrm>
            <a:off x="131085" y="587768"/>
            <a:ext cx="7829582" cy="707886"/>
          </a:xfrm>
          <a:prstGeom prst="rect">
            <a:avLst/>
          </a:prstGeom>
          <a:noFill/>
        </p:spPr>
        <p:txBody>
          <a:bodyPr wrap="square" rtlCol="0">
            <a:spAutoFit/>
          </a:bodyPr>
          <a:lstStyle/>
          <a:p>
            <a:r>
              <a:rPr lang="pt-BR" sz="4000" u="sng" dirty="0">
                <a:solidFill>
                  <a:schemeClr val="accent1">
                    <a:lumMod val="75000"/>
                  </a:schemeClr>
                </a:solidFill>
              </a:rPr>
              <a:t>Pilares para a realização de um AL</a:t>
            </a:r>
          </a:p>
        </p:txBody>
      </p:sp>
      <p:sp>
        <p:nvSpPr>
          <p:cNvPr id="3" name="CaixaDeTexto 2">
            <a:extLst>
              <a:ext uri="{FF2B5EF4-FFF2-40B4-BE49-F238E27FC236}">
                <a16:creationId xmlns:a16="http://schemas.microsoft.com/office/drawing/2014/main" id="{280A85A8-3089-0446-86AB-7B9B6D69630C}"/>
              </a:ext>
            </a:extLst>
          </p:cNvPr>
          <p:cNvSpPr txBox="1"/>
          <p:nvPr/>
        </p:nvSpPr>
        <p:spPr>
          <a:xfrm>
            <a:off x="2003609" y="1756471"/>
            <a:ext cx="9278180" cy="4616648"/>
          </a:xfrm>
          <a:prstGeom prst="rect">
            <a:avLst/>
          </a:prstGeom>
          <a:noFill/>
          <a:ln>
            <a:solidFill>
              <a:schemeClr val="tx1"/>
            </a:solidFill>
          </a:ln>
        </p:spPr>
        <p:txBody>
          <a:bodyPr wrap="square" rtlCol="0">
            <a:spAutoFit/>
          </a:bodyPr>
          <a:lstStyle/>
          <a:p>
            <a:r>
              <a:rPr lang="pt-BR" sz="2200" dirty="0">
                <a:solidFill>
                  <a:schemeClr val="accent1"/>
                </a:solidFill>
              </a:rPr>
              <a:t>1 ) </a:t>
            </a:r>
            <a:r>
              <a:rPr lang="pt-BR" sz="2400" b="1" dirty="0">
                <a:solidFill>
                  <a:schemeClr val="accent1"/>
                </a:solidFill>
              </a:rPr>
              <a:t>Alavancagem investigativa</a:t>
            </a:r>
            <a:r>
              <a:rPr lang="pt-BR" sz="2200" dirty="0">
                <a:solidFill>
                  <a:schemeClr val="accent1"/>
                </a:solidFill>
              </a:rPr>
              <a:t>:</a:t>
            </a:r>
          </a:p>
          <a:p>
            <a:pPr marL="1714500" lvl="3" indent="-342900">
              <a:buFont typeface="Arial" charset="0"/>
              <a:buChar char="•"/>
            </a:pPr>
            <a:endParaRPr lang="pt-BR" sz="2200" dirty="0">
              <a:solidFill>
                <a:schemeClr val="accent1"/>
              </a:solidFill>
            </a:endParaRPr>
          </a:p>
          <a:p>
            <a:r>
              <a:rPr lang="pt-BR" sz="2200" dirty="0">
                <a:solidFill>
                  <a:schemeClr val="accent1"/>
                </a:solidFill>
              </a:rPr>
              <a:t>2) </a:t>
            </a:r>
            <a:r>
              <a:rPr lang="pt-BR" sz="2400" b="1" dirty="0">
                <a:solidFill>
                  <a:schemeClr val="accent1"/>
                </a:solidFill>
              </a:rPr>
              <a:t>Aumento dos indicadores de Recuperação de Ativos</a:t>
            </a:r>
            <a:r>
              <a:rPr lang="pt-BR" sz="2200" dirty="0">
                <a:solidFill>
                  <a:schemeClr val="accent1"/>
                </a:solidFill>
              </a:rPr>
              <a:t>;</a:t>
            </a:r>
          </a:p>
          <a:p>
            <a:endParaRPr lang="pt-BR" sz="2200" dirty="0">
              <a:solidFill>
                <a:schemeClr val="accent1"/>
              </a:solidFill>
            </a:endParaRPr>
          </a:p>
          <a:p>
            <a:r>
              <a:rPr lang="pt-BR" sz="2200" dirty="0">
                <a:solidFill>
                  <a:schemeClr val="accent1"/>
                </a:solidFill>
              </a:rPr>
              <a:t>3) </a:t>
            </a:r>
            <a:r>
              <a:rPr lang="pt-BR" sz="2400" b="1" dirty="0">
                <a:solidFill>
                  <a:schemeClr val="accent1"/>
                </a:solidFill>
              </a:rPr>
              <a:t>Efetivos Programas de Integridade (</a:t>
            </a:r>
            <a:r>
              <a:rPr lang="pt-BR" sz="2400" b="1" i="1" dirty="0" err="1">
                <a:solidFill>
                  <a:schemeClr val="accent1"/>
                </a:solidFill>
              </a:rPr>
              <a:t>compliance</a:t>
            </a:r>
            <a:r>
              <a:rPr lang="pt-BR" sz="2400" b="1" dirty="0">
                <a:solidFill>
                  <a:schemeClr val="accent1"/>
                </a:solidFill>
              </a:rPr>
              <a:t>);</a:t>
            </a:r>
            <a:endParaRPr lang="pt-BR" sz="2200" b="1" dirty="0">
              <a:solidFill>
                <a:schemeClr val="accent1"/>
              </a:solidFill>
            </a:endParaRPr>
          </a:p>
          <a:p>
            <a:endParaRPr lang="pt-BR" sz="2200" dirty="0">
              <a:solidFill>
                <a:schemeClr val="accent1"/>
              </a:solidFill>
            </a:endParaRPr>
          </a:p>
          <a:p>
            <a:r>
              <a:rPr lang="pt-BR" sz="2200" dirty="0">
                <a:solidFill>
                  <a:schemeClr val="accent1"/>
                </a:solidFill>
              </a:rPr>
              <a:t>4) </a:t>
            </a:r>
            <a:r>
              <a:rPr lang="pt-BR" sz="2400" b="1" dirty="0">
                <a:solidFill>
                  <a:schemeClr val="accent1"/>
                </a:solidFill>
              </a:rPr>
              <a:t>Perda de benefícios (em caso de inadimplemento):</a:t>
            </a:r>
            <a:endParaRPr lang="pt-BR" sz="2200" b="1" dirty="0">
              <a:solidFill>
                <a:schemeClr val="accent1"/>
              </a:solidFill>
            </a:endParaRPr>
          </a:p>
          <a:p>
            <a:pPr marL="742950" lvl="1" indent="-285750">
              <a:buClr>
                <a:schemeClr val="tx2"/>
              </a:buClr>
              <a:buFont typeface="Wingdings" panose="05000000000000000000" pitchFamily="2" charset="2"/>
              <a:buChar char="ü"/>
            </a:pPr>
            <a:r>
              <a:rPr lang="pt-BR" sz="2200" dirty="0">
                <a:solidFill>
                  <a:schemeClr val="accent1"/>
                </a:solidFill>
              </a:rPr>
              <a:t>Impedido de realizar novo acordo (3 anos);</a:t>
            </a:r>
          </a:p>
          <a:p>
            <a:pPr marL="742950" lvl="1" indent="-285750">
              <a:buClr>
                <a:schemeClr val="tx2"/>
              </a:buClr>
              <a:buFont typeface="Wingdings" panose="05000000000000000000" pitchFamily="2" charset="2"/>
              <a:buChar char="ü"/>
            </a:pPr>
            <a:r>
              <a:rPr lang="pt-BR" sz="2200" dirty="0">
                <a:solidFill>
                  <a:schemeClr val="accent1"/>
                </a:solidFill>
              </a:rPr>
              <a:t>Registro Nacional de Empresas Punidas;</a:t>
            </a:r>
          </a:p>
          <a:p>
            <a:pPr marL="742950" lvl="1" indent="-285750">
              <a:buClr>
                <a:schemeClr val="tx2"/>
              </a:buClr>
              <a:buFont typeface="Wingdings" panose="05000000000000000000" pitchFamily="2" charset="2"/>
              <a:buChar char="ü"/>
            </a:pPr>
            <a:r>
              <a:rPr lang="pt-BR" sz="2200" dirty="0">
                <a:solidFill>
                  <a:schemeClr val="accent1"/>
                </a:solidFill>
              </a:rPr>
              <a:t>Perda de isenções;</a:t>
            </a:r>
          </a:p>
          <a:p>
            <a:pPr marL="742950" lvl="1" indent="-285750">
              <a:buClr>
                <a:schemeClr val="tx2"/>
              </a:buClr>
              <a:buFont typeface="Wingdings" panose="05000000000000000000" pitchFamily="2" charset="2"/>
              <a:buChar char="ü"/>
            </a:pPr>
            <a:r>
              <a:rPr lang="pt-BR" sz="2200" dirty="0">
                <a:solidFill>
                  <a:schemeClr val="accent1"/>
                </a:solidFill>
              </a:rPr>
              <a:t>Cláusulas penais;</a:t>
            </a:r>
          </a:p>
          <a:p>
            <a:pPr marL="742950" lvl="1" indent="-285750">
              <a:buClr>
                <a:schemeClr val="tx2"/>
              </a:buClr>
              <a:buFont typeface="Wingdings" panose="05000000000000000000" pitchFamily="2" charset="2"/>
              <a:buChar char="ü"/>
            </a:pPr>
            <a:r>
              <a:rPr lang="pt-BR" sz="2200" dirty="0">
                <a:solidFill>
                  <a:schemeClr val="accent1"/>
                </a:solidFill>
              </a:rPr>
              <a:t>Execução do acordo;</a:t>
            </a:r>
          </a:p>
          <a:p>
            <a:pPr marL="742950" lvl="1" indent="-285750">
              <a:buClr>
                <a:schemeClr val="tx2"/>
              </a:buClr>
              <a:buFont typeface="Wingdings" panose="05000000000000000000" pitchFamily="2" charset="2"/>
              <a:buChar char="ü"/>
            </a:pPr>
            <a:r>
              <a:rPr lang="pt-BR" sz="2200" dirty="0">
                <a:solidFill>
                  <a:schemeClr val="accent1"/>
                </a:solidFill>
              </a:rPr>
              <a:t>Penalidades da lei de improbidade administrativa.</a:t>
            </a:r>
          </a:p>
        </p:txBody>
      </p:sp>
    </p:spTree>
    <p:extLst>
      <p:ext uri="{BB962C8B-B14F-4D97-AF65-F5344CB8AC3E}">
        <p14:creationId xmlns:p14="http://schemas.microsoft.com/office/powerpoint/2010/main" val="190890456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3483026" y="1118166"/>
            <a:ext cx="5095299" cy="4746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bg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square" lIns="82935" tIns="41468" rIns="82935" bIns="41468">
            <a:spAutoFit/>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defTabSz="407487">
              <a:spcAft>
                <a:spcPts val="815"/>
              </a:spcAft>
              <a:defRPr/>
            </a:pPr>
            <a:r>
              <a:rPr lang="pt-BR" altLang="pt-BR" sz="2540" b="1" u="sng" dirty="0">
                <a:solidFill>
                  <a:schemeClr val="accent1"/>
                </a:solidFill>
                <a:latin typeface="Calibri" pitchFamily="34" charset="0"/>
              </a:rPr>
              <a:t>CARACTERÍSTICAS IMPORTANTES</a:t>
            </a:r>
            <a:endParaRPr lang="pt-BR" altLang="pt-BR" sz="1633" b="1" dirty="0">
              <a:solidFill>
                <a:schemeClr val="accent1"/>
              </a:solidFill>
              <a:latin typeface="Calibri" pitchFamily="34" charset="0"/>
            </a:endParaRPr>
          </a:p>
        </p:txBody>
      </p:sp>
      <p:sp>
        <p:nvSpPr>
          <p:cNvPr id="3" name="Text Box 4"/>
          <p:cNvSpPr txBox="1">
            <a:spLocks noChangeArrowheads="1"/>
          </p:cNvSpPr>
          <p:nvPr/>
        </p:nvSpPr>
        <p:spPr bwMode="auto">
          <a:xfrm>
            <a:off x="2240782" y="395101"/>
            <a:ext cx="7317409" cy="4746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bg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lIns="82935" tIns="41468" rIns="82935" bIns="41468">
            <a:spAutoFit/>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defTabSz="407487">
              <a:spcAft>
                <a:spcPts val="815"/>
              </a:spcAft>
              <a:defRPr/>
            </a:pPr>
            <a:r>
              <a:rPr lang="pt-BR" altLang="pt-BR" sz="2540" b="1" dirty="0">
                <a:solidFill>
                  <a:schemeClr val="accent1"/>
                </a:solidFill>
                <a:latin typeface="Calibri" pitchFamily="34" charset="0"/>
              </a:rPr>
              <a:t>ACORDO DE LENIÊNCIA</a:t>
            </a:r>
          </a:p>
        </p:txBody>
      </p:sp>
      <p:sp>
        <p:nvSpPr>
          <p:cNvPr id="4" name="Retângulo 3"/>
          <p:cNvSpPr/>
          <p:nvPr/>
        </p:nvSpPr>
        <p:spPr>
          <a:xfrm>
            <a:off x="1849917" y="1861216"/>
            <a:ext cx="3592839" cy="82952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ltLang="pt-BR" sz="1814" b="1" dirty="0">
                <a:solidFill>
                  <a:schemeClr val="accent5">
                    <a:lumMod val="50000"/>
                  </a:schemeClr>
                </a:solidFill>
                <a:latin typeface="Calibri" pitchFamily="34" charset="0"/>
              </a:rPr>
              <a:t>INSTRUMENTO DE </a:t>
            </a:r>
            <a:r>
              <a:rPr lang="pt-BR" altLang="pt-BR" sz="1814" b="1">
                <a:solidFill>
                  <a:schemeClr val="accent5">
                    <a:lumMod val="50000"/>
                  </a:schemeClr>
                </a:solidFill>
                <a:latin typeface="Calibri" pitchFamily="34" charset="0"/>
              </a:rPr>
              <a:t>ALAVANCAGEM INVESTIGATIVA</a:t>
            </a:r>
            <a:endParaRPr lang="pt-BR" sz="1814" dirty="0">
              <a:solidFill>
                <a:schemeClr val="accent5">
                  <a:lumMod val="50000"/>
                </a:schemeClr>
              </a:solidFill>
            </a:endParaRPr>
          </a:p>
        </p:txBody>
      </p:sp>
      <p:sp>
        <p:nvSpPr>
          <p:cNvPr id="5" name="Retângulo 4"/>
          <p:cNvSpPr/>
          <p:nvPr/>
        </p:nvSpPr>
        <p:spPr>
          <a:xfrm>
            <a:off x="6340610" y="3110537"/>
            <a:ext cx="3592839" cy="829527"/>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ltLang="pt-BR" sz="1814" b="1" dirty="0">
                <a:solidFill>
                  <a:schemeClr val="accent5">
                    <a:lumMod val="50000"/>
                  </a:schemeClr>
                </a:solidFill>
                <a:latin typeface="Calibri" pitchFamily="34" charset="0"/>
              </a:rPr>
              <a:t>CONCESSÃO DE VANTAGENS A EMPRESA LENIENTE</a:t>
            </a:r>
            <a:endParaRPr lang="pt-BR" sz="1814" dirty="0">
              <a:solidFill>
                <a:schemeClr val="accent5">
                  <a:lumMod val="50000"/>
                </a:schemeClr>
              </a:solidFill>
            </a:endParaRPr>
          </a:p>
        </p:txBody>
      </p:sp>
      <p:sp>
        <p:nvSpPr>
          <p:cNvPr id="6" name="Retângulo 5"/>
          <p:cNvSpPr/>
          <p:nvPr/>
        </p:nvSpPr>
        <p:spPr>
          <a:xfrm>
            <a:off x="6329025" y="4336975"/>
            <a:ext cx="3592839" cy="829527"/>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ltLang="pt-BR" sz="1814" b="1" dirty="0">
                <a:solidFill>
                  <a:schemeClr val="accent5">
                    <a:lumMod val="50000"/>
                  </a:schemeClr>
                </a:solidFill>
                <a:latin typeface="Calibri" pitchFamily="34" charset="0"/>
              </a:rPr>
              <a:t>APLICAÇÃO DE SANÇÕES MAIS BRANDAS (CONFORME PAR)</a:t>
            </a:r>
            <a:endParaRPr lang="pt-BR" sz="1814" dirty="0">
              <a:solidFill>
                <a:schemeClr val="accent5">
                  <a:lumMod val="50000"/>
                </a:schemeClr>
              </a:solidFill>
            </a:endParaRPr>
          </a:p>
        </p:txBody>
      </p:sp>
      <p:sp>
        <p:nvSpPr>
          <p:cNvPr id="7" name="Retângulo 6"/>
          <p:cNvSpPr/>
          <p:nvPr/>
        </p:nvSpPr>
        <p:spPr>
          <a:xfrm>
            <a:off x="1849917" y="3099095"/>
            <a:ext cx="3592839" cy="82952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ltLang="pt-BR" sz="1814" b="1" dirty="0">
                <a:solidFill>
                  <a:schemeClr val="accent5">
                    <a:lumMod val="50000"/>
                  </a:schemeClr>
                </a:solidFill>
                <a:latin typeface="Calibri" pitchFamily="34" charset="0"/>
              </a:rPr>
              <a:t>RECUPERAÇÃO DE VALORES  - RESTITUIÇÃO DO DANO E DA VANTAGEM INDEVIDA</a:t>
            </a:r>
            <a:endParaRPr lang="pt-BR" sz="1814" dirty="0">
              <a:solidFill>
                <a:schemeClr val="accent5">
                  <a:lumMod val="50000"/>
                </a:schemeClr>
              </a:solidFill>
            </a:endParaRPr>
          </a:p>
        </p:txBody>
      </p:sp>
      <p:sp>
        <p:nvSpPr>
          <p:cNvPr id="8" name="Retângulo 7"/>
          <p:cNvSpPr/>
          <p:nvPr/>
        </p:nvSpPr>
        <p:spPr>
          <a:xfrm>
            <a:off x="6340610" y="1861216"/>
            <a:ext cx="3592839" cy="82952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ltLang="pt-BR" sz="1814" b="1" dirty="0">
                <a:solidFill>
                  <a:schemeClr val="accent5">
                    <a:lumMod val="50000"/>
                  </a:schemeClr>
                </a:solidFill>
                <a:latin typeface="Calibri" pitchFamily="34" charset="0"/>
              </a:rPr>
              <a:t>RESOLUÇÃO DE QUESTÕES DE NATUREZA CIVIL (Portaria 2278)</a:t>
            </a:r>
            <a:endParaRPr lang="pt-BR" sz="1814" dirty="0">
              <a:solidFill>
                <a:schemeClr val="accent5">
                  <a:lumMod val="50000"/>
                </a:schemeClr>
              </a:solidFill>
            </a:endParaRPr>
          </a:p>
        </p:txBody>
      </p:sp>
      <p:sp>
        <p:nvSpPr>
          <p:cNvPr id="9" name="Retângulo 8"/>
          <p:cNvSpPr/>
          <p:nvPr/>
        </p:nvSpPr>
        <p:spPr>
          <a:xfrm>
            <a:off x="1864937" y="4336975"/>
            <a:ext cx="3592839" cy="82952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endParaRPr lang="pt-BR" altLang="pt-BR" sz="1814" b="1" dirty="0">
              <a:solidFill>
                <a:schemeClr val="accent5">
                  <a:lumMod val="50000"/>
                </a:schemeClr>
              </a:solidFill>
              <a:latin typeface="Calibri" pitchFamily="34" charset="0"/>
            </a:endParaRPr>
          </a:p>
          <a:p>
            <a:pPr marL="0" lvl="1" algn="ctr"/>
            <a:r>
              <a:rPr lang="pt-BR" altLang="pt-BR" sz="1814" b="1" dirty="0">
                <a:solidFill>
                  <a:schemeClr val="accent5">
                    <a:lumMod val="50000"/>
                  </a:schemeClr>
                </a:solidFill>
                <a:latin typeface="Calibri" pitchFamily="34" charset="0"/>
              </a:rPr>
              <a:t>IMPLEMENTAÇÃO DE SISTEMAS DE INTEGRIDADE;</a:t>
            </a:r>
          </a:p>
          <a:p>
            <a:pPr algn="ctr"/>
            <a:endParaRPr lang="pt-BR" sz="1814" dirty="0">
              <a:solidFill>
                <a:schemeClr val="accent5">
                  <a:lumMod val="50000"/>
                </a:schemeClr>
              </a:solidFill>
            </a:endParaRPr>
          </a:p>
        </p:txBody>
      </p:sp>
      <p:sp>
        <p:nvSpPr>
          <p:cNvPr id="10" name="Retângulo 9"/>
          <p:cNvSpPr/>
          <p:nvPr/>
        </p:nvSpPr>
        <p:spPr>
          <a:xfrm>
            <a:off x="1864937" y="5715352"/>
            <a:ext cx="3592839" cy="82952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3286" indent="-311079" algn="ctr" defTabSz="407487">
              <a:spcAft>
                <a:spcPts val="815"/>
              </a:spcAft>
              <a:defRPr/>
            </a:pPr>
            <a:endParaRPr lang="pt-BR" altLang="pt-BR" sz="1814" b="1" dirty="0">
              <a:solidFill>
                <a:schemeClr val="accent5">
                  <a:lumMod val="50000"/>
                </a:schemeClr>
              </a:solidFill>
              <a:latin typeface="Calibri" pitchFamily="34" charset="0"/>
            </a:endParaRPr>
          </a:p>
          <a:p>
            <a:pPr marL="53286" indent="-311079" algn="ctr" defTabSz="407487">
              <a:spcAft>
                <a:spcPts val="815"/>
              </a:spcAft>
              <a:defRPr/>
            </a:pPr>
            <a:r>
              <a:rPr lang="pt-BR" altLang="pt-BR" sz="1814" b="1" dirty="0">
                <a:solidFill>
                  <a:schemeClr val="accent5">
                    <a:lumMod val="50000"/>
                  </a:schemeClr>
                </a:solidFill>
                <a:latin typeface="Calibri" pitchFamily="34" charset="0"/>
              </a:rPr>
              <a:t>RESPEITO ÀS ATRIBUIÇÕES DOS DEMAIS ÓRGÃOS DE DEFESA DO ESTADO</a:t>
            </a:r>
          </a:p>
          <a:p>
            <a:pPr marL="725851" lvl="1" indent="-311079" algn="ctr" defTabSz="407487">
              <a:spcAft>
                <a:spcPts val="815"/>
              </a:spcAft>
              <a:defRPr/>
            </a:pPr>
            <a:endParaRPr lang="pt-BR" altLang="pt-BR" sz="1814" b="1" dirty="0">
              <a:solidFill>
                <a:schemeClr val="accent5">
                  <a:lumMod val="50000"/>
                </a:schemeClr>
              </a:solidFill>
              <a:latin typeface="Calibri" pitchFamily="34" charset="0"/>
            </a:endParaRPr>
          </a:p>
        </p:txBody>
      </p:sp>
      <p:sp>
        <p:nvSpPr>
          <p:cNvPr id="11" name="Retângulo 10"/>
          <p:cNvSpPr/>
          <p:nvPr/>
        </p:nvSpPr>
        <p:spPr>
          <a:xfrm>
            <a:off x="6357298" y="5735042"/>
            <a:ext cx="3592839" cy="82952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endParaRPr lang="pt-BR" altLang="pt-BR" sz="1814" b="1" dirty="0">
              <a:solidFill>
                <a:schemeClr val="accent5">
                  <a:lumMod val="50000"/>
                </a:schemeClr>
              </a:solidFill>
              <a:latin typeface="Calibri" pitchFamily="34" charset="0"/>
            </a:endParaRPr>
          </a:p>
          <a:p>
            <a:pPr marL="0" lvl="1" algn="ctr"/>
            <a:r>
              <a:rPr lang="pt-BR" altLang="pt-BR" sz="1814" b="1" dirty="0">
                <a:solidFill>
                  <a:schemeClr val="accent5">
                    <a:lumMod val="50000"/>
                  </a:schemeClr>
                </a:solidFill>
                <a:latin typeface="Calibri" pitchFamily="34" charset="0"/>
              </a:rPr>
              <a:t>PRAGMATISMO</a:t>
            </a:r>
          </a:p>
          <a:p>
            <a:pPr algn="ctr"/>
            <a:endParaRPr lang="pt-BR" sz="1814" dirty="0">
              <a:solidFill>
                <a:schemeClr val="accent5">
                  <a:lumMod val="50000"/>
                </a:schemeClr>
              </a:solidFill>
            </a:endParaRPr>
          </a:p>
        </p:txBody>
      </p:sp>
    </p:spTree>
    <p:extLst>
      <p:ext uri="{BB962C8B-B14F-4D97-AF65-F5344CB8AC3E}">
        <p14:creationId xmlns:p14="http://schemas.microsoft.com/office/powerpoint/2010/main" val="538015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p:cNvSpPr txBox="1">
            <a:spLocks/>
          </p:cNvSpPr>
          <p:nvPr/>
        </p:nvSpPr>
        <p:spPr bwMode="auto">
          <a:xfrm>
            <a:off x="2372512" y="1142581"/>
            <a:ext cx="7465744" cy="7186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2935" tIns="41468" rIns="82935" bIns="41468"/>
          <a:lst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Microsoft YaHei" charset="-122"/>
              </a:defRPr>
            </a:lvl2pPr>
            <a:lvl3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Microsoft YaHei" charset="-122"/>
              </a:defRPr>
            </a:lvl3pPr>
            <a:lvl4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Microsoft YaHei" charset="-122"/>
              </a:defRPr>
            </a:lvl4pPr>
            <a:lvl5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Microsoft YaHei" charset="-122"/>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9pPr>
          </a:lstStyle>
          <a:p>
            <a:pPr eaLnBrk="1" hangingPunct="1">
              <a:defRPr/>
            </a:pPr>
            <a:r>
              <a:rPr lang="pt-BR" altLang="pt-BR" sz="2903" b="1" kern="0" dirty="0">
                <a:solidFill>
                  <a:srgbClr val="17375E"/>
                </a:solidFill>
                <a:latin typeface="Calibri"/>
                <a:ea typeface="ＭＳ Ｐゴシック" pitchFamily="34" charset="-128"/>
                <a:cs typeface="Calibri"/>
              </a:rPr>
              <a:t>CORRUPÇÃO COMO PROBLEMA GLOBAL</a:t>
            </a:r>
          </a:p>
        </p:txBody>
      </p:sp>
      <p:sp>
        <p:nvSpPr>
          <p:cNvPr id="12" name="Espaço Reservado para Conteúdo 2"/>
          <p:cNvSpPr txBox="1">
            <a:spLocks/>
          </p:cNvSpPr>
          <p:nvPr/>
        </p:nvSpPr>
        <p:spPr>
          <a:xfrm>
            <a:off x="1938284" y="1869317"/>
            <a:ext cx="7465744" cy="4247006"/>
          </a:xfrm>
          <a:prstGeom prst="rect">
            <a:avLst/>
          </a:prstGeom>
        </p:spPr>
        <p:txBody>
          <a:bodyPr lIns="82935" tIns="41468" rIns="82935" bIns="41468"/>
          <a:lstStyle>
            <a:lvl1pPr marL="342900" indent="-342900" algn="l" defTabSz="449263" rtl="0" eaLnBrk="0" fontAlgn="base" hangingPunct="0">
              <a:lnSpc>
                <a:spcPct val="150000"/>
              </a:lnSpc>
              <a:spcBef>
                <a:spcPct val="0"/>
              </a:spcBef>
              <a:spcAft>
                <a:spcPts val="1425"/>
              </a:spcAft>
              <a:buClr>
                <a:srgbClr val="000000"/>
              </a:buClr>
              <a:buSzPct val="100000"/>
              <a:buFont typeface="Times New Roman" pitchFamily="18" charset="0"/>
              <a:defRPr sz="2000">
                <a:solidFill>
                  <a:srgbClr val="000000"/>
                </a:solidFill>
                <a:latin typeface="+mn-lt"/>
                <a:ea typeface="+mn-ea"/>
                <a:cs typeface="+mn-cs"/>
              </a:defRPr>
            </a:lvl1pPr>
            <a:lvl2pPr marL="742950" indent="-285750" algn="l" defTabSz="449263" rtl="0" eaLnBrk="0" fontAlgn="base" hangingPunct="0">
              <a:lnSpc>
                <a:spcPct val="150000"/>
              </a:lnSpc>
              <a:spcBef>
                <a:spcPct val="0"/>
              </a:spcBef>
              <a:spcAft>
                <a:spcPts val="1138"/>
              </a:spcAft>
              <a:buClr>
                <a:srgbClr val="000000"/>
              </a:buClr>
              <a:buSzPct val="100000"/>
              <a:buFont typeface="Times New Roman" pitchFamily="18" charset="0"/>
              <a:defRPr sz="2000">
                <a:solidFill>
                  <a:srgbClr val="000000"/>
                </a:solidFill>
                <a:latin typeface="+mn-lt"/>
                <a:ea typeface="+mn-ea"/>
              </a:defRPr>
            </a:lvl2pPr>
            <a:lvl3pPr marL="1143000" indent="-228600" algn="l" defTabSz="449263" rtl="0" eaLnBrk="0" fontAlgn="base" hangingPunct="0">
              <a:lnSpc>
                <a:spcPct val="150000"/>
              </a:lnSpc>
              <a:spcBef>
                <a:spcPct val="0"/>
              </a:spcBef>
              <a:spcAft>
                <a:spcPts val="850"/>
              </a:spcAft>
              <a:buClr>
                <a:srgbClr val="000000"/>
              </a:buClr>
              <a:buSzPct val="100000"/>
              <a:buFont typeface="Times New Roman" pitchFamily="18" charset="0"/>
              <a:defRPr sz="2000">
                <a:solidFill>
                  <a:srgbClr val="000000"/>
                </a:solidFill>
                <a:latin typeface="+mn-lt"/>
                <a:ea typeface="+mn-ea"/>
              </a:defRPr>
            </a:lvl3pPr>
            <a:lvl4pPr marL="1600200" indent="-228600" algn="l" defTabSz="449263" rtl="0" eaLnBrk="0" fontAlgn="base" hangingPunct="0">
              <a:lnSpc>
                <a:spcPct val="150000"/>
              </a:lnSpc>
              <a:spcBef>
                <a:spcPct val="0"/>
              </a:spcBef>
              <a:spcAft>
                <a:spcPts val="575"/>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lnSpc>
                <a:spcPct val="150000"/>
              </a:lnSpc>
              <a:spcBef>
                <a:spcPct val="0"/>
              </a:spcBef>
              <a:spcAft>
                <a:spcPts val="288"/>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a:lstStyle>
          <a:p>
            <a:pPr marL="0" indent="0" algn="just" eaLnBrk="1" fontAlgn="auto" hangingPunct="1">
              <a:spcAft>
                <a:spcPts val="0"/>
              </a:spcAft>
              <a:defRPr/>
            </a:pPr>
            <a:endParaRPr lang="pt-BR" sz="2177" kern="0"/>
          </a:p>
          <a:p>
            <a:pPr algn="just" eaLnBrk="1" fontAlgn="auto" hangingPunct="1">
              <a:spcAft>
                <a:spcPts val="0"/>
              </a:spcAft>
              <a:buFont typeface="Wingdings" pitchFamily="2" charset="2"/>
              <a:buChar char="ü"/>
              <a:defRPr/>
            </a:pPr>
            <a:endParaRPr lang="pt-BR" sz="2177" kern="0" dirty="0"/>
          </a:p>
        </p:txBody>
      </p:sp>
      <p:graphicFrame>
        <p:nvGraphicFramePr>
          <p:cNvPr id="13" name="Diagrama 12"/>
          <p:cNvGraphicFramePr/>
          <p:nvPr>
            <p:extLst/>
          </p:nvPr>
        </p:nvGraphicFramePr>
        <p:xfrm>
          <a:off x="2305525" y="2373343"/>
          <a:ext cx="7653711" cy="3742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Imagem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5755" y="3690298"/>
            <a:ext cx="1110514" cy="1002285"/>
          </a:xfrm>
          <a:prstGeom prst="rect">
            <a:avLst/>
          </a:prstGeom>
          <a:effectLst>
            <a:softEdge rad="63500"/>
          </a:effectLst>
        </p:spPr>
      </p:pic>
      <p:pic>
        <p:nvPicPr>
          <p:cNvPr id="15" name="Imagem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21426" y="2383811"/>
            <a:ext cx="1017304" cy="1293356"/>
          </a:xfrm>
          <a:prstGeom prst="rect">
            <a:avLst/>
          </a:prstGeom>
          <a:effectLst>
            <a:softEdge rad="63500"/>
          </a:effectLst>
        </p:spPr>
      </p:pic>
      <p:pic>
        <p:nvPicPr>
          <p:cNvPr id="16" name="Imagem 1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357480" y="1861216"/>
            <a:ext cx="1110332" cy="1110332"/>
          </a:xfrm>
          <a:prstGeom prst="rect">
            <a:avLst/>
          </a:prstGeom>
          <a:effectLst>
            <a:softEdge rad="63500"/>
          </a:effectLst>
        </p:spPr>
      </p:pic>
    </p:spTree>
    <p:extLst>
      <p:ext uri="{BB962C8B-B14F-4D97-AF65-F5344CB8AC3E}">
        <p14:creationId xmlns:p14="http://schemas.microsoft.com/office/powerpoint/2010/main" val="41482613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045890" y="1273297"/>
            <a:ext cx="8034895" cy="44693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bg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wrap="square" lIns="82935" tIns="41468" rIns="82935" bIns="41468">
            <a:spAutoFit/>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defTabSz="407487">
              <a:spcAft>
                <a:spcPts val="815"/>
              </a:spcAft>
              <a:buFont typeface="Wingdings" pitchFamily="2" charset="2"/>
              <a:buChar char="w"/>
              <a:defRPr/>
            </a:pPr>
            <a:r>
              <a:rPr lang="pt-BR" altLang="pt-BR" sz="2540" b="1" u="sng" dirty="0">
                <a:solidFill>
                  <a:schemeClr val="accent1"/>
                </a:solidFill>
                <a:latin typeface="Calibri" pitchFamily="34" charset="0"/>
              </a:rPr>
              <a:t>DA COLABORAÇÃO DEVE RESULTAR</a:t>
            </a:r>
            <a:r>
              <a:rPr lang="pt-BR" altLang="pt-BR" sz="2540" b="1" dirty="0">
                <a:solidFill>
                  <a:schemeClr val="accent1"/>
                </a:solidFill>
                <a:latin typeface="Calibri" pitchFamily="34" charset="0"/>
              </a:rPr>
              <a:t>:</a:t>
            </a:r>
          </a:p>
          <a:p>
            <a:pPr marL="725851" lvl="1" indent="-311079" algn="just" defTabSz="407487">
              <a:spcAft>
                <a:spcPts val="815"/>
              </a:spcAft>
              <a:buFont typeface="Arial" charset="0"/>
              <a:buChar char="•"/>
              <a:defRPr/>
            </a:pPr>
            <a:r>
              <a:rPr lang="pt-BR" altLang="pt-BR" sz="1996" b="1" dirty="0">
                <a:solidFill>
                  <a:schemeClr val="accent1"/>
                </a:solidFill>
                <a:latin typeface="Calibri" pitchFamily="34" charset="0"/>
              </a:rPr>
              <a:t>OBTENÇÃO CÉLERE DE INFORMAÇÕES;</a:t>
            </a:r>
          </a:p>
          <a:p>
            <a:pPr marL="725851" lvl="1" indent="-311079" algn="just" defTabSz="407487">
              <a:spcAft>
                <a:spcPts val="815"/>
              </a:spcAft>
              <a:buFont typeface="Arial" charset="0"/>
              <a:buChar char="•"/>
              <a:defRPr/>
            </a:pPr>
            <a:endParaRPr lang="pt-BR" altLang="pt-BR" sz="1996" b="1" dirty="0">
              <a:solidFill>
                <a:schemeClr val="accent1"/>
              </a:solidFill>
              <a:latin typeface="Calibri" pitchFamily="34" charset="0"/>
            </a:endParaRPr>
          </a:p>
          <a:p>
            <a:pPr marL="725851" lvl="1" indent="-311079" algn="just" defTabSz="407487">
              <a:spcAft>
                <a:spcPts val="815"/>
              </a:spcAft>
              <a:buFont typeface="Arial" charset="0"/>
              <a:buChar char="•"/>
              <a:defRPr/>
            </a:pPr>
            <a:endParaRPr lang="pt-BR" altLang="pt-BR" sz="1996" b="1" dirty="0">
              <a:solidFill>
                <a:schemeClr val="accent1"/>
              </a:solidFill>
              <a:latin typeface="Calibri" pitchFamily="34" charset="0"/>
            </a:endParaRPr>
          </a:p>
          <a:p>
            <a:pPr marL="725851" lvl="1" indent="-311079" algn="just" defTabSz="407487">
              <a:spcAft>
                <a:spcPts val="815"/>
              </a:spcAft>
              <a:buFont typeface="Arial" charset="0"/>
              <a:buChar char="•"/>
              <a:defRPr/>
            </a:pPr>
            <a:endParaRPr lang="pt-BR" altLang="pt-BR" sz="1996" b="1" dirty="0">
              <a:solidFill>
                <a:schemeClr val="accent1"/>
              </a:solidFill>
              <a:latin typeface="Calibri" pitchFamily="34" charset="0"/>
            </a:endParaRPr>
          </a:p>
          <a:p>
            <a:pPr marL="725851" lvl="1" indent="-311079" algn="just" defTabSz="407487">
              <a:spcAft>
                <a:spcPts val="815"/>
              </a:spcAft>
              <a:buFont typeface="Arial" charset="0"/>
              <a:buChar char="•"/>
              <a:defRPr/>
            </a:pPr>
            <a:endParaRPr lang="pt-BR" altLang="pt-BR" sz="1996" b="1" dirty="0">
              <a:solidFill>
                <a:schemeClr val="accent1"/>
              </a:solidFill>
              <a:latin typeface="Calibri" pitchFamily="34" charset="0"/>
            </a:endParaRPr>
          </a:p>
          <a:p>
            <a:pPr marL="725851" lvl="1" indent="-311079" algn="just" defTabSz="407487">
              <a:spcAft>
                <a:spcPts val="815"/>
              </a:spcAft>
              <a:buFont typeface="Arial" charset="0"/>
              <a:buChar char="•"/>
              <a:defRPr/>
            </a:pPr>
            <a:endParaRPr lang="pt-BR" altLang="pt-BR" sz="1996" b="1" dirty="0">
              <a:solidFill>
                <a:schemeClr val="accent1"/>
              </a:solidFill>
              <a:latin typeface="Calibri" pitchFamily="34" charset="0"/>
            </a:endParaRPr>
          </a:p>
          <a:p>
            <a:pPr marL="725851" lvl="1" indent="-311079" algn="just" defTabSz="407487">
              <a:spcAft>
                <a:spcPts val="815"/>
              </a:spcAft>
              <a:buFont typeface="Arial" charset="0"/>
              <a:buChar char="•"/>
              <a:defRPr/>
            </a:pPr>
            <a:r>
              <a:rPr lang="pt-BR" altLang="pt-BR" sz="1996" b="1" dirty="0">
                <a:solidFill>
                  <a:schemeClr val="accent1"/>
                </a:solidFill>
                <a:latin typeface="Calibri" pitchFamily="34" charset="0"/>
              </a:rPr>
              <a:t>IDENTIFICAÇÃO DOS DEMAIS ENVOLVIDOS NOS CASOS DE CORRUPÇÃO;</a:t>
            </a:r>
          </a:p>
          <a:p>
            <a:pPr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a:p>
            <a:pPr algn="just" defTabSz="407487">
              <a:spcAft>
                <a:spcPts val="815"/>
              </a:spcAft>
              <a:buFont typeface="Wingdings" pitchFamily="2" charset="2"/>
              <a:buChar char="w"/>
              <a:defRPr/>
            </a:pPr>
            <a:endParaRPr lang="pt-BR" altLang="pt-BR" sz="1996" b="1" dirty="0">
              <a:solidFill>
                <a:schemeClr val="accent1"/>
              </a:solidFill>
              <a:latin typeface="Calibri" pitchFamily="34" charset="0"/>
            </a:endParaRPr>
          </a:p>
        </p:txBody>
      </p:sp>
      <p:sp>
        <p:nvSpPr>
          <p:cNvPr id="3" name="Text Box 4"/>
          <p:cNvSpPr txBox="1">
            <a:spLocks noChangeArrowheads="1"/>
          </p:cNvSpPr>
          <p:nvPr/>
        </p:nvSpPr>
        <p:spPr bwMode="auto">
          <a:xfrm>
            <a:off x="2391691" y="395347"/>
            <a:ext cx="7317409" cy="576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bg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lIns="82935" tIns="41468" rIns="82935" bIns="41468">
            <a:spAutoFit/>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defTabSz="407487">
              <a:spcAft>
                <a:spcPts val="815"/>
              </a:spcAft>
              <a:defRPr/>
            </a:pPr>
            <a:r>
              <a:rPr lang="pt-BR" altLang="pt-BR" sz="3200" b="1" dirty="0">
                <a:solidFill>
                  <a:srgbClr val="254061"/>
                </a:solidFill>
                <a:latin typeface="Calibri" pitchFamily="34" charset="0"/>
              </a:rPr>
              <a:t>ACORDO DE LENIÊNCIA</a:t>
            </a:r>
          </a:p>
        </p:txBody>
      </p:sp>
      <p:pic>
        <p:nvPicPr>
          <p:cNvPr id="4" name="Imagem 3"/>
          <p:cNvPicPr>
            <a:picLocks noChangeAspect="1"/>
          </p:cNvPicPr>
          <p:nvPr/>
        </p:nvPicPr>
        <p:blipFill>
          <a:blip r:embed="rId2"/>
          <a:stretch>
            <a:fillRect/>
          </a:stretch>
        </p:blipFill>
        <p:spPr>
          <a:xfrm>
            <a:off x="4953353" y="4539514"/>
            <a:ext cx="2318486" cy="2318486"/>
          </a:xfrm>
          <a:prstGeom prst="rect">
            <a:avLst/>
          </a:prstGeom>
        </p:spPr>
      </p:pic>
      <p:pic>
        <p:nvPicPr>
          <p:cNvPr id="5" name="Imagem 4"/>
          <p:cNvPicPr>
            <a:picLocks noChangeAspect="1"/>
          </p:cNvPicPr>
          <p:nvPr/>
        </p:nvPicPr>
        <p:blipFill>
          <a:blip r:embed="rId3"/>
          <a:stretch>
            <a:fillRect/>
          </a:stretch>
        </p:blipFill>
        <p:spPr>
          <a:xfrm>
            <a:off x="7762615" y="2294161"/>
            <a:ext cx="1991549" cy="1538570"/>
          </a:xfrm>
          <a:prstGeom prst="rect">
            <a:avLst/>
          </a:prstGeom>
        </p:spPr>
      </p:pic>
      <p:pic>
        <p:nvPicPr>
          <p:cNvPr id="6" name="Imagem 5"/>
          <p:cNvPicPr>
            <a:picLocks noChangeAspect="1"/>
          </p:cNvPicPr>
          <p:nvPr/>
        </p:nvPicPr>
        <p:blipFill>
          <a:blip r:embed="rId4"/>
          <a:stretch>
            <a:fillRect/>
          </a:stretch>
        </p:blipFill>
        <p:spPr>
          <a:xfrm>
            <a:off x="2699134" y="2122513"/>
            <a:ext cx="1870689" cy="1870689"/>
          </a:xfrm>
          <a:prstGeom prst="rect">
            <a:avLst/>
          </a:prstGeom>
        </p:spPr>
      </p:pic>
      <p:sp>
        <p:nvSpPr>
          <p:cNvPr id="7" name="CaixaDeTexto 6">
            <a:extLst>
              <a:ext uri="{FF2B5EF4-FFF2-40B4-BE49-F238E27FC236}">
                <a16:creationId xmlns:a16="http://schemas.microsoft.com/office/drawing/2014/main" id="{DD09E863-CE43-B448-A21C-9243DA59E319}"/>
              </a:ext>
            </a:extLst>
          </p:cNvPr>
          <p:cNvSpPr txBox="1"/>
          <p:nvPr/>
        </p:nvSpPr>
        <p:spPr>
          <a:xfrm>
            <a:off x="92470" y="3154167"/>
            <a:ext cx="2255105" cy="830997"/>
          </a:xfrm>
          <a:prstGeom prst="rect">
            <a:avLst/>
          </a:prstGeom>
          <a:solidFill>
            <a:schemeClr val="accent1"/>
          </a:solidFill>
        </p:spPr>
        <p:txBody>
          <a:bodyPr wrap="none" rtlCol="0">
            <a:spAutoFit/>
          </a:bodyPr>
          <a:lstStyle/>
          <a:p>
            <a:r>
              <a:rPr lang="es-ES_tradnl" sz="2400" b="1" dirty="0">
                <a:solidFill>
                  <a:schemeClr val="bg1"/>
                </a:solidFill>
              </a:rPr>
              <a:t>ALAVANCAGEM </a:t>
            </a:r>
          </a:p>
          <a:p>
            <a:r>
              <a:rPr lang="es-ES_tradnl" sz="2400" b="1" dirty="0">
                <a:solidFill>
                  <a:schemeClr val="bg1"/>
                </a:solidFill>
              </a:rPr>
              <a:t>INVESTIGATIVA</a:t>
            </a:r>
          </a:p>
        </p:txBody>
      </p:sp>
    </p:spTree>
    <p:extLst>
      <p:ext uri="{BB962C8B-B14F-4D97-AF65-F5344CB8AC3E}">
        <p14:creationId xmlns:p14="http://schemas.microsoft.com/office/powerpoint/2010/main" val="6984757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EE57BAF-BD7F-AE49-9061-0C887CC1A40E}"/>
              </a:ext>
            </a:extLst>
          </p:cNvPr>
          <p:cNvSpPr txBox="1"/>
          <p:nvPr/>
        </p:nvSpPr>
        <p:spPr>
          <a:xfrm>
            <a:off x="2300535" y="39428"/>
            <a:ext cx="7479959" cy="584775"/>
          </a:xfrm>
          <a:prstGeom prst="rect">
            <a:avLst/>
          </a:prstGeom>
          <a:noFill/>
        </p:spPr>
        <p:txBody>
          <a:bodyPr wrap="square" rtlCol="0">
            <a:spAutoFit/>
          </a:bodyPr>
          <a:lstStyle/>
          <a:p>
            <a:r>
              <a:rPr lang="pt-BR" sz="3200" u="sng" dirty="0">
                <a:solidFill>
                  <a:schemeClr val="accent1">
                    <a:lumMod val="75000"/>
                  </a:schemeClr>
                </a:solidFill>
              </a:rPr>
              <a:t>REQUISITOS DOS ACORDOS DE LENIÊNCIA</a:t>
            </a:r>
          </a:p>
        </p:txBody>
      </p:sp>
      <p:sp>
        <p:nvSpPr>
          <p:cNvPr id="3" name="CaixaDeTexto 2">
            <a:extLst>
              <a:ext uri="{FF2B5EF4-FFF2-40B4-BE49-F238E27FC236}">
                <a16:creationId xmlns:a16="http://schemas.microsoft.com/office/drawing/2014/main" id="{3A4CC251-6CA9-1D48-B83E-1C1B55020C21}"/>
              </a:ext>
            </a:extLst>
          </p:cNvPr>
          <p:cNvSpPr txBox="1"/>
          <p:nvPr/>
        </p:nvSpPr>
        <p:spPr>
          <a:xfrm>
            <a:off x="183029" y="674484"/>
            <a:ext cx="11221571" cy="5693866"/>
          </a:xfrm>
          <a:prstGeom prst="rect">
            <a:avLst/>
          </a:prstGeom>
          <a:noFill/>
        </p:spPr>
        <p:txBody>
          <a:bodyPr wrap="square" rtlCol="0">
            <a:spAutoFit/>
          </a:bodyPr>
          <a:lstStyle/>
          <a:p>
            <a:pPr lvl="1" algn="just"/>
            <a:endParaRPr lang="pt-BR" sz="2800" u="sng" dirty="0">
              <a:solidFill>
                <a:schemeClr val="accent1"/>
              </a:solidFill>
            </a:endParaRPr>
          </a:p>
          <a:p>
            <a:pPr marL="1714500" lvl="3" indent="-342900" algn="just">
              <a:buFont typeface="Arial" charset="0"/>
              <a:buChar char="•"/>
            </a:pPr>
            <a:r>
              <a:rPr lang="pt-BR" sz="2800" dirty="0">
                <a:solidFill>
                  <a:schemeClr val="accent1"/>
                </a:solidFill>
              </a:rPr>
              <a:t>a pessoa jurídica seja a primeira a se manifestar sobre seu interesse em cooperar para a apuração do ato ilícito; </a:t>
            </a:r>
          </a:p>
          <a:p>
            <a:pPr marL="1714500" lvl="3" indent="-342900" algn="just">
              <a:buFont typeface="Arial" charset="0"/>
              <a:buChar char="•"/>
            </a:pPr>
            <a:endParaRPr lang="pt-BR" sz="2800" dirty="0">
              <a:solidFill>
                <a:schemeClr val="accent1"/>
              </a:solidFill>
            </a:endParaRPr>
          </a:p>
          <a:p>
            <a:pPr marL="1657350" lvl="3" indent="-285750" algn="just">
              <a:buFont typeface="Arial" charset="0"/>
              <a:buChar char="•"/>
            </a:pPr>
            <a:endParaRPr lang="pt-BR" sz="2800" dirty="0">
              <a:solidFill>
                <a:schemeClr val="accent1"/>
              </a:solidFill>
            </a:endParaRPr>
          </a:p>
          <a:p>
            <a:pPr marL="1657350" lvl="3" indent="-285750" algn="just">
              <a:buFont typeface="Arial" charset="0"/>
              <a:buChar char="•"/>
            </a:pPr>
            <a:r>
              <a:rPr lang="pt-BR" sz="2800" dirty="0">
                <a:solidFill>
                  <a:schemeClr val="accent1"/>
                </a:solidFill>
              </a:rPr>
              <a:t>a pessoa jurídica cesse completamente seu envolvimento na infração investigada a partir da data de propositura do acordo;</a:t>
            </a:r>
          </a:p>
          <a:p>
            <a:pPr marL="1657350" lvl="3" indent="-285750" algn="just">
              <a:buFont typeface="Arial" charset="0"/>
              <a:buChar char="•"/>
            </a:pPr>
            <a:endParaRPr lang="pt-BR" sz="2800" dirty="0">
              <a:solidFill>
                <a:schemeClr val="accent1"/>
              </a:solidFill>
            </a:endParaRPr>
          </a:p>
          <a:p>
            <a:pPr marL="1657350" lvl="3" indent="-285750" algn="just">
              <a:buFont typeface="Arial" charset="0"/>
              <a:buChar char="•"/>
            </a:pPr>
            <a:endParaRPr lang="pt-BR" sz="2800" dirty="0">
              <a:solidFill>
                <a:schemeClr val="accent1"/>
              </a:solidFill>
            </a:endParaRPr>
          </a:p>
          <a:p>
            <a:pPr marL="1657350" lvl="3" indent="-285750" algn="just">
              <a:buFont typeface="Arial" charset="0"/>
              <a:buChar char="•"/>
            </a:pPr>
            <a:r>
              <a:rPr lang="pt-BR" sz="2800" dirty="0">
                <a:solidFill>
                  <a:schemeClr val="accent1"/>
                </a:solidFill>
              </a:rPr>
              <a:t>a pessoa jurídica admita sua participação no ilícito e coopere plena e permanentemente com as investigações e o processo administrativo, comparecendo, sob suas expensas, sempre que solicitada, a todos os atos processuais, até seu encerramento.</a:t>
            </a:r>
          </a:p>
        </p:txBody>
      </p:sp>
    </p:spTree>
    <p:extLst>
      <p:ext uri="{BB962C8B-B14F-4D97-AF65-F5344CB8AC3E}">
        <p14:creationId xmlns:p14="http://schemas.microsoft.com/office/powerpoint/2010/main" val="82867726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D1BD337C-3F0E-BB42-9F4E-05C7CE215C68}"/>
              </a:ext>
            </a:extLst>
          </p:cNvPr>
          <p:cNvSpPr txBox="1">
            <a:spLocks/>
          </p:cNvSpPr>
          <p:nvPr/>
        </p:nvSpPr>
        <p:spPr>
          <a:xfrm>
            <a:off x="1847528" y="459904"/>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Fluxo</a:t>
            </a:r>
          </a:p>
        </p:txBody>
      </p:sp>
      <p:sp>
        <p:nvSpPr>
          <p:cNvPr id="3" name="Espaço Reservado para Conteúdo 19">
            <a:extLst>
              <a:ext uri="{FF2B5EF4-FFF2-40B4-BE49-F238E27FC236}">
                <a16:creationId xmlns:a16="http://schemas.microsoft.com/office/drawing/2014/main" id="{BCE2F37F-C16A-EB4F-927D-AE9C670B7B08}"/>
              </a:ext>
            </a:extLst>
          </p:cNvPr>
          <p:cNvSpPr txBox="1">
            <a:spLocks/>
          </p:cNvSpPr>
          <p:nvPr/>
        </p:nvSpPr>
        <p:spPr>
          <a:xfrm>
            <a:off x="1847528" y="1484785"/>
            <a:ext cx="8229600" cy="445395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v"/>
            </a:pPr>
            <a:r>
              <a:rPr lang="pt-BR" sz="2800" dirty="0">
                <a:solidFill>
                  <a:schemeClr val="accent1"/>
                </a:solidFill>
              </a:rPr>
              <a:t>Propositura:</a:t>
            </a:r>
          </a:p>
          <a:p>
            <a:pPr lvl="1">
              <a:buFont typeface="Wingdings" panose="05000000000000000000" pitchFamily="2" charset="2"/>
              <a:buChar char="ü"/>
            </a:pPr>
            <a:r>
              <a:rPr lang="pt-BR" sz="2400" dirty="0">
                <a:solidFill>
                  <a:schemeClr val="accent1"/>
                </a:solidFill>
              </a:rPr>
              <a:t>Pela PJ responsável (§ 1º, Art. 30, Dec. 8420/15)</a:t>
            </a:r>
          </a:p>
          <a:p>
            <a:pPr lvl="1">
              <a:buFont typeface="Wingdings" panose="05000000000000000000" pitchFamily="2" charset="2"/>
              <a:buChar char="ü"/>
            </a:pPr>
            <a:r>
              <a:rPr lang="pt-BR" sz="2400" dirty="0">
                <a:solidFill>
                  <a:schemeClr val="accent1"/>
                </a:solidFill>
              </a:rPr>
              <a:t>Até a conclusão do Relatório do PAR (§ 2º, idem)</a:t>
            </a:r>
          </a:p>
          <a:p>
            <a:pPr lvl="1">
              <a:buFont typeface="Wingdings" panose="05000000000000000000" pitchFamily="2" charset="2"/>
              <a:buChar char="ü"/>
            </a:pPr>
            <a:r>
              <a:rPr lang="pt-BR" sz="2400" dirty="0">
                <a:solidFill>
                  <a:schemeClr val="accent1"/>
                </a:solidFill>
              </a:rPr>
              <a:t>De forma escrita ou oral (Art. 31, idem)</a:t>
            </a:r>
          </a:p>
          <a:p>
            <a:pPr marL="457200" lvl="1" indent="0">
              <a:buNone/>
            </a:pPr>
            <a:endParaRPr lang="pt-BR" sz="2400" dirty="0">
              <a:solidFill>
                <a:schemeClr val="accent1"/>
              </a:solidFill>
            </a:endParaRPr>
          </a:p>
          <a:p>
            <a:pPr>
              <a:buFont typeface="Wingdings" panose="05000000000000000000" pitchFamily="2" charset="2"/>
              <a:buChar char="v"/>
            </a:pPr>
            <a:r>
              <a:rPr lang="pt-BR" sz="2800" dirty="0">
                <a:solidFill>
                  <a:schemeClr val="accent1"/>
                </a:solidFill>
              </a:rPr>
              <a:t>Memorando de Entendimentos: </a:t>
            </a:r>
          </a:p>
          <a:p>
            <a:pPr lvl="1">
              <a:buFont typeface="Wingdings" panose="05000000000000000000" pitchFamily="2" charset="2"/>
              <a:buChar char="ü"/>
            </a:pPr>
            <a:r>
              <a:rPr lang="pt-BR" sz="2400" dirty="0">
                <a:solidFill>
                  <a:schemeClr val="accent1"/>
                </a:solidFill>
              </a:rPr>
              <a:t>Minuta padrão elaborada conjuntamente pela CGU/AGU</a:t>
            </a:r>
          </a:p>
          <a:p>
            <a:pPr lvl="1">
              <a:buFont typeface="Wingdings" panose="05000000000000000000" pitchFamily="2" charset="2"/>
              <a:buChar char="ü"/>
            </a:pPr>
            <a:r>
              <a:rPr lang="pt-BR" sz="2400" dirty="0">
                <a:solidFill>
                  <a:schemeClr val="accent1"/>
                </a:solidFill>
              </a:rPr>
              <a:t>Assinado pelo Secretário-Executivo da CGU e pelo Secretário-Geral de Consultoria da AGU;</a:t>
            </a:r>
          </a:p>
          <a:p>
            <a:pPr lvl="1">
              <a:buFont typeface="Wingdings" panose="05000000000000000000" pitchFamily="2" charset="2"/>
              <a:buChar char="ü"/>
            </a:pPr>
            <a:r>
              <a:rPr lang="pt-BR" sz="2400" dirty="0">
                <a:solidFill>
                  <a:schemeClr val="accent1"/>
                </a:solidFill>
              </a:rPr>
              <a:t>Suspende temporariamente o PAR por 180 dias</a:t>
            </a:r>
            <a:r>
              <a:rPr lang="pt-BR" sz="3200" dirty="0">
                <a:solidFill>
                  <a:schemeClr val="accent1"/>
                </a:solidFill>
              </a:rPr>
              <a:t>*</a:t>
            </a:r>
            <a:r>
              <a:rPr lang="pt-BR" sz="2400" dirty="0">
                <a:solidFill>
                  <a:schemeClr val="accent1"/>
                </a:solidFill>
              </a:rPr>
              <a:t>.</a:t>
            </a:r>
          </a:p>
        </p:txBody>
      </p:sp>
    </p:spTree>
    <p:extLst>
      <p:ext uri="{BB962C8B-B14F-4D97-AF65-F5344CB8AC3E}">
        <p14:creationId xmlns:p14="http://schemas.microsoft.com/office/powerpoint/2010/main" val="167754255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F8A4EE41-C3DC-3847-B2D4-3DFFAB1DC8BE}"/>
              </a:ext>
            </a:extLst>
          </p:cNvPr>
          <p:cNvSpPr txBox="1">
            <a:spLocks/>
          </p:cNvSpPr>
          <p:nvPr/>
        </p:nvSpPr>
        <p:spPr>
          <a:xfrm>
            <a:off x="1847528" y="697756"/>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Fluxo</a:t>
            </a:r>
          </a:p>
        </p:txBody>
      </p:sp>
      <p:sp>
        <p:nvSpPr>
          <p:cNvPr id="3" name="Espaço Reservado para Conteúdo 19">
            <a:extLst>
              <a:ext uri="{FF2B5EF4-FFF2-40B4-BE49-F238E27FC236}">
                <a16:creationId xmlns:a16="http://schemas.microsoft.com/office/drawing/2014/main" id="{049F2658-CD78-8E48-B2F5-A69BE8CCF5F1}"/>
              </a:ext>
            </a:extLst>
          </p:cNvPr>
          <p:cNvSpPr txBox="1">
            <a:spLocks/>
          </p:cNvSpPr>
          <p:nvPr/>
        </p:nvSpPr>
        <p:spPr>
          <a:xfrm>
            <a:off x="1079500" y="1506365"/>
            <a:ext cx="9027864" cy="514843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457200" algn="just">
              <a:buFont typeface="Wingdings" panose="05000000000000000000" pitchFamily="2" charset="2"/>
              <a:buChar char="v"/>
            </a:pPr>
            <a:r>
              <a:rPr lang="pt-BR" sz="3200" b="1" dirty="0">
                <a:solidFill>
                  <a:schemeClr val="accent1"/>
                </a:solidFill>
              </a:rPr>
              <a:t>Comissões de Negociação</a:t>
            </a:r>
            <a:r>
              <a:rPr lang="pt-BR" sz="3200" dirty="0">
                <a:solidFill>
                  <a:schemeClr val="accent1"/>
                </a:solidFill>
              </a:rPr>
              <a:t>:</a:t>
            </a:r>
          </a:p>
          <a:p>
            <a:pPr marL="0" lvl="1" indent="0" algn="just">
              <a:buNone/>
            </a:pPr>
            <a:endParaRPr lang="pt-BR" sz="3200" dirty="0">
              <a:solidFill>
                <a:schemeClr val="accent1"/>
              </a:solidFill>
            </a:endParaRPr>
          </a:p>
          <a:p>
            <a:pPr lvl="1" algn="just">
              <a:buFont typeface="Wingdings" panose="05000000000000000000" pitchFamily="2" charset="2"/>
              <a:buChar char="ü"/>
            </a:pPr>
            <a:r>
              <a:rPr lang="pt-BR" dirty="0">
                <a:solidFill>
                  <a:schemeClr val="accent1"/>
                </a:solidFill>
              </a:rPr>
              <a:t>3 integrantes da CGU e 2 integrantes da AGU;</a:t>
            </a:r>
          </a:p>
          <a:p>
            <a:pPr lvl="1" algn="just">
              <a:buFont typeface="Wingdings" panose="05000000000000000000" pitchFamily="2" charset="2"/>
              <a:buChar char="ü"/>
            </a:pPr>
            <a:endParaRPr lang="pt-BR" dirty="0">
              <a:solidFill>
                <a:schemeClr val="accent1"/>
              </a:solidFill>
            </a:endParaRPr>
          </a:p>
          <a:p>
            <a:pPr lvl="1" algn="just">
              <a:buFont typeface="Wingdings" panose="05000000000000000000" pitchFamily="2" charset="2"/>
              <a:buChar char="ü"/>
            </a:pPr>
            <a:r>
              <a:rPr lang="pt-BR" dirty="0">
                <a:solidFill>
                  <a:schemeClr val="accent1"/>
                </a:solidFill>
              </a:rPr>
              <a:t>Atividades de coordenação das negociações, supervisão dos trabalhos e interlocução com a pessoa jurídica proponente;</a:t>
            </a:r>
          </a:p>
          <a:p>
            <a:pPr lvl="1" algn="just">
              <a:buFont typeface="Wingdings" panose="05000000000000000000" pitchFamily="2" charset="2"/>
              <a:buChar char="ü"/>
            </a:pPr>
            <a:endParaRPr lang="pt-BR" dirty="0">
              <a:solidFill>
                <a:schemeClr val="accent1"/>
              </a:solidFill>
            </a:endParaRPr>
          </a:p>
          <a:p>
            <a:pPr lvl="1" algn="just">
              <a:buFont typeface="Wingdings" panose="05000000000000000000" pitchFamily="2" charset="2"/>
              <a:buChar char="ü"/>
            </a:pPr>
            <a:r>
              <a:rPr lang="pt-BR" dirty="0">
                <a:solidFill>
                  <a:schemeClr val="accent1"/>
                </a:solidFill>
              </a:rPr>
              <a:t>Autonomia para condução das negociações, com reportes periódicos à alta administração da CGU.</a:t>
            </a:r>
          </a:p>
        </p:txBody>
      </p:sp>
    </p:spTree>
    <p:extLst>
      <p:ext uri="{BB962C8B-B14F-4D97-AF65-F5344CB8AC3E}">
        <p14:creationId xmlns:p14="http://schemas.microsoft.com/office/powerpoint/2010/main" val="311685494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569E5549-EBE1-4F4B-8CE1-6B926E054DE9}"/>
              </a:ext>
            </a:extLst>
          </p:cNvPr>
          <p:cNvSpPr txBox="1">
            <a:spLocks/>
          </p:cNvSpPr>
          <p:nvPr/>
        </p:nvSpPr>
        <p:spPr>
          <a:xfrm>
            <a:off x="1847528" y="278656"/>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Fluxo</a:t>
            </a:r>
          </a:p>
        </p:txBody>
      </p:sp>
      <p:sp>
        <p:nvSpPr>
          <p:cNvPr id="3" name="Espaço Reservado para Conteúdo 19">
            <a:extLst>
              <a:ext uri="{FF2B5EF4-FFF2-40B4-BE49-F238E27FC236}">
                <a16:creationId xmlns:a16="http://schemas.microsoft.com/office/drawing/2014/main" id="{7CEC9831-3D78-6544-B272-0A89881BA8D5}"/>
              </a:ext>
            </a:extLst>
          </p:cNvPr>
          <p:cNvSpPr txBox="1">
            <a:spLocks/>
          </p:cNvSpPr>
          <p:nvPr/>
        </p:nvSpPr>
        <p:spPr>
          <a:xfrm>
            <a:off x="1346200" y="1286024"/>
            <a:ext cx="10553700" cy="557197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457200" algn="just">
              <a:buFont typeface="Wingdings" panose="05000000000000000000" pitchFamily="2" charset="2"/>
              <a:buChar char="v"/>
            </a:pPr>
            <a:r>
              <a:rPr lang="pt-BR" sz="3200" dirty="0">
                <a:solidFill>
                  <a:schemeClr val="accent1"/>
                </a:solidFill>
              </a:rPr>
              <a:t>Dinâmica dos trabalhos da comissão:</a:t>
            </a:r>
          </a:p>
          <a:p>
            <a:pPr lvl="1" algn="just">
              <a:buFont typeface="Wingdings" panose="05000000000000000000" pitchFamily="2" charset="2"/>
              <a:buChar char="ü"/>
            </a:pPr>
            <a:r>
              <a:rPr lang="pt-BR" dirty="0">
                <a:solidFill>
                  <a:schemeClr val="accent1"/>
                </a:solidFill>
              </a:rPr>
              <a:t>Necessidade de elaboração de atas de reuniões para todos os encontros com os representantes da empresa;</a:t>
            </a:r>
          </a:p>
          <a:p>
            <a:pPr lvl="1" algn="just">
              <a:buFont typeface="Wingdings" panose="05000000000000000000" pitchFamily="2" charset="2"/>
              <a:buChar char="ü"/>
            </a:pPr>
            <a:endParaRPr lang="pt-BR" dirty="0">
              <a:solidFill>
                <a:schemeClr val="accent1"/>
              </a:solidFill>
            </a:endParaRPr>
          </a:p>
          <a:p>
            <a:pPr lvl="1" algn="just">
              <a:buFont typeface="Wingdings" panose="05000000000000000000" pitchFamily="2" charset="2"/>
              <a:buChar char="ü"/>
            </a:pPr>
            <a:r>
              <a:rPr lang="pt-BR" dirty="0">
                <a:solidFill>
                  <a:schemeClr val="accent1"/>
                </a:solidFill>
              </a:rPr>
              <a:t>Necessidade de rigorosa instrução processual, haja vista, também, o escrutínio de outros órgãos de controle, visando a alavancagem investigativa;</a:t>
            </a:r>
          </a:p>
          <a:p>
            <a:pPr lvl="1" algn="just">
              <a:buFont typeface="Wingdings" panose="05000000000000000000" pitchFamily="2" charset="2"/>
              <a:buChar char="ü"/>
            </a:pPr>
            <a:endParaRPr lang="pt-BR" dirty="0">
              <a:solidFill>
                <a:schemeClr val="accent1"/>
              </a:solidFill>
            </a:endParaRPr>
          </a:p>
          <a:p>
            <a:pPr lvl="1" algn="just">
              <a:buFont typeface="Wingdings" panose="05000000000000000000" pitchFamily="2" charset="2"/>
              <a:buChar char="ü"/>
            </a:pPr>
            <a:r>
              <a:rPr lang="pt-BR" dirty="0">
                <a:solidFill>
                  <a:schemeClr val="accent1"/>
                </a:solidFill>
              </a:rPr>
              <a:t>Ao término dos trabalhos da comissão, necessidade de elaboração de documento (relatório) recomendando o acordo ou a resilição do </a:t>
            </a:r>
            <a:r>
              <a:rPr lang="pt-BR" dirty="0" err="1">
                <a:solidFill>
                  <a:schemeClr val="accent1"/>
                </a:solidFill>
              </a:rPr>
              <a:t>MdE</a:t>
            </a:r>
            <a:r>
              <a:rPr lang="pt-BR" dirty="0">
                <a:solidFill>
                  <a:schemeClr val="accent1"/>
                </a:solidFill>
              </a:rPr>
              <a:t> e a retomada ou instauração do PAR (SFC).</a:t>
            </a:r>
          </a:p>
          <a:p>
            <a:pPr marL="457200" lvl="1" indent="0" algn="just">
              <a:buNone/>
            </a:pPr>
            <a:endParaRPr lang="pt-BR" dirty="0">
              <a:solidFill>
                <a:schemeClr val="accent1"/>
              </a:solidFill>
            </a:endParaRPr>
          </a:p>
        </p:txBody>
      </p:sp>
    </p:spTree>
    <p:extLst>
      <p:ext uri="{BB962C8B-B14F-4D97-AF65-F5344CB8AC3E}">
        <p14:creationId xmlns:p14="http://schemas.microsoft.com/office/powerpoint/2010/main" val="279676575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22FD1372-27B7-4B46-ADFA-46FF852B214A}"/>
              </a:ext>
            </a:extLst>
          </p:cNvPr>
          <p:cNvSpPr txBox="1">
            <a:spLocks/>
          </p:cNvSpPr>
          <p:nvPr/>
        </p:nvSpPr>
        <p:spPr>
          <a:xfrm>
            <a:off x="1847528" y="548680"/>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Fases da Negociação – Etapas</a:t>
            </a:r>
          </a:p>
        </p:txBody>
      </p:sp>
      <p:sp>
        <p:nvSpPr>
          <p:cNvPr id="3" name="Espaço Reservado para Conteúdo 19">
            <a:extLst>
              <a:ext uri="{FF2B5EF4-FFF2-40B4-BE49-F238E27FC236}">
                <a16:creationId xmlns:a16="http://schemas.microsoft.com/office/drawing/2014/main" id="{AD81649D-1198-D647-A4C6-3DC0ACED631B}"/>
              </a:ext>
            </a:extLst>
          </p:cNvPr>
          <p:cNvSpPr txBox="1">
            <a:spLocks/>
          </p:cNvSpPr>
          <p:nvPr/>
        </p:nvSpPr>
        <p:spPr>
          <a:xfrm>
            <a:off x="522175" y="1471252"/>
            <a:ext cx="5251903" cy="5301208"/>
          </a:xfrm>
          <a:prstGeom prst="rect">
            <a:avLst/>
          </a:prstGeom>
          <a:solidFill>
            <a:schemeClr val="bg2">
              <a:lumMod val="90000"/>
            </a:schemeClr>
          </a:solidFill>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514350">
              <a:buFont typeface="Arial" panose="020B0604020202020204" pitchFamily="34" charset="0"/>
              <a:buAutoNum type="arabicPeriod"/>
            </a:pPr>
            <a:r>
              <a:rPr lang="pt-BR" dirty="0">
                <a:solidFill>
                  <a:schemeClr val="tx2"/>
                </a:solidFill>
              </a:rPr>
              <a:t>Admissão do ilícito</a:t>
            </a:r>
          </a:p>
          <a:p>
            <a:pPr marL="514350" indent="-514350">
              <a:buFont typeface="Arial" panose="020B0604020202020204" pitchFamily="34" charset="0"/>
              <a:buAutoNum type="arabicPeriod"/>
            </a:pPr>
            <a:endParaRPr lang="pt-BR" dirty="0">
              <a:solidFill>
                <a:schemeClr val="tx2"/>
              </a:solidFill>
            </a:endParaRPr>
          </a:p>
          <a:p>
            <a:pPr marL="514350" indent="-514350">
              <a:buFont typeface="Arial" panose="020B0604020202020204" pitchFamily="34" charset="0"/>
              <a:buAutoNum type="arabicPeriod"/>
            </a:pPr>
            <a:r>
              <a:rPr lang="pt-BR" dirty="0">
                <a:solidFill>
                  <a:schemeClr val="tx2"/>
                </a:solidFill>
              </a:rPr>
              <a:t>Cooperação efetiva</a:t>
            </a:r>
          </a:p>
          <a:p>
            <a:pPr marL="514350" indent="-514350">
              <a:buFontTx/>
              <a:buAutoNum type="arabicPeriod"/>
            </a:pPr>
            <a:endParaRPr lang="pt-BR" dirty="0">
              <a:solidFill>
                <a:schemeClr val="tx2"/>
              </a:solidFill>
            </a:endParaRPr>
          </a:p>
          <a:p>
            <a:pPr marL="514350" indent="-514350">
              <a:buFontTx/>
              <a:buAutoNum type="arabicPeriod"/>
            </a:pPr>
            <a:r>
              <a:rPr lang="pt-BR" dirty="0">
                <a:solidFill>
                  <a:schemeClr val="tx2"/>
                </a:solidFill>
              </a:rPr>
              <a:t>Avaliação do programa de integridade</a:t>
            </a:r>
          </a:p>
          <a:p>
            <a:pPr marL="514350" indent="-514350">
              <a:buFont typeface="Arial" panose="020B0604020202020204" pitchFamily="34" charset="0"/>
              <a:buAutoNum type="arabicPeriod"/>
            </a:pPr>
            <a:endParaRPr lang="pt-BR" dirty="0">
              <a:solidFill>
                <a:schemeClr val="tx2"/>
              </a:solidFill>
            </a:endParaRPr>
          </a:p>
          <a:p>
            <a:pPr marL="514350" indent="-514350">
              <a:buFont typeface="Arial" panose="020B0604020202020204" pitchFamily="34" charset="0"/>
              <a:buAutoNum type="arabicPeriod"/>
            </a:pPr>
            <a:r>
              <a:rPr lang="pt-BR" dirty="0">
                <a:solidFill>
                  <a:schemeClr val="tx2"/>
                </a:solidFill>
              </a:rPr>
              <a:t>Cálculo dos valores</a:t>
            </a:r>
          </a:p>
        </p:txBody>
      </p:sp>
      <p:sp>
        <p:nvSpPr>
          <p:cNvPr id="4" name="Espaço Reservado para Conteúdo 19">
            <a:extLst>
              <a:ext uri="{FF2B5EF4-FFF2-40B4-BE49-F238E27FC236}">
                <a16:creationId xmlns:a16="http://schemas.microsoft.com/office/drawing/2014/main" id="{C1E6761A-A2AD-AF45-930F-E23B6D19EA4F}"/>
              </a:ext>
            </a:extLst>
          </p:cNvPr>
          <p:cNvSpPr txBox="1">
            <a:spLocks/>
          </p:cNvSpPr>
          <p:nvPr/>
        </p:nvSpPr>
        <p:spPr>
          <a:xfrm>
            <a:off x="6441898" y="1459268"/>
            <a:ext cx="5217536" cy="5301208"/>
          </a:xfrm>
          <a:prstGeom prst="rect">
            <a:avLst/>
          </a:prstGeom>
          <a:solidFill>
            <a:schemeClr val="bg2">
              <a:lumMod val="90000"/>
            </a:schemeClr>
          </a:solidFill>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514350">
              <a:buFont typeface="+mj-lt"/>
              <a:buAutoNum type="arabicPeriod" startAt="5"/>
            </a:pPr>
            <a:r>
              <a:rPr lang="pt-BR" dirty="0">
                <a:solidFill>
                  <a:schemeClr val="tx2"/>
                </a:solidFill>
              </a:rPr>
              <a:t>Elaboração dos termos do acordo</a:t>
            </a:r>
          </a:p>
          <a:p>
            <a:pPr marL="514350" indent="-514350">
              <a:buFont typeface="Arial" panose="020B0604020202020204" pitchFamily="34" charset="0"/>
              <a:buAutoNum type="arabicPeriod" startAt="5"/>
            </a:pPr>
            <a:endParaRPr lang="pt-BR" dirty="0">
              <a:solidFill>
                <a:schemeClr val="tx2"/>
              </a:solidFill>
            </a:endParaRPr>
          </a:p>
          <a:p>
            <a:pPr marL="514350" indent="-514350">
              <a:buFont typeface="Arial" panose="020B0604020202020204" pitchFamily="34" charset="0"/>
              <a:buAutoNum type="arabicPeriod" startAt="5"/>
            </a:pPr>
            <a:r>
              <a:rPr lang="pt-BR" dirty="0">
                <a:solidFill>
                  <a:schemeClr val="tx2"/>
                </a:solidFill>
              </a:rPr>
              <a:t>Assinatura do acordo</a:t>
            </a:r>
          </a:p>
          <a:p>
            <a:pPr marL="514350" indent="-514350">
              <a:buFont typeface="Arial" panose="020B0604020202020204" pitchFamily="34" charset="0"/>
              <a:buAutoNum type="arabicPeriod" startAt="5"/>
            </a:pPr>
            <a:endParaRPr lang="pt-BR" dirty="0">
              <a:solidFill>
                <a:schemeClr val="tx2"/>
              </a:solidFill>
            </a:endParaRPr>
          </a:p>
          <a:p>
            <a:pPr marL="514350" indent="-514350">
              <a:buFont typeface="Arial" panose="020B0604020202020204" pitchFamily="34" charset="0"/>
              <a:buAutoNum type="arabicPeriod" startAt="5"/>
            </a:pPr>
            <a:r>
              <a:rPr lang="pt-BR" dirty="0">
                <a:solidFill>
                  <a:schemeClr val="tx2"/>
                </a:solidFill>
              </a:rPr>
              <a:t>Monitoramento do acordo</a:t>
            </a:r>
          </a:p>
        </p:txBody>
      </p:sp>
    </p:spTree>
    <p:extLst>
      <p:ext uri="{BB962C8B-B14F-4D97-AF65-F5344CB8AC3E}">
        <p14:creationId xmlns:p14="http://schemas.microsoft.com/office/powerpoint/2010/main" val="172648758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582C8F52-EE3C-4F4E-85D9-BC216DAF3255}"/>
              </a:ext>
            </a:extLst>
          </p:cNvPr>
          <p:cNvSpPr txBox="1">
            <a:spLocks/>
          </p:cNvSpPr>
          <p:nvPr/>
        </p:nvSpPr>
        <p:spPr>
          <a:xfrm>
            <a:off x="1847528" y="248320"/>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Fases da Negociação – Etapas</a:t>
            </a:r>
          </a:p>
        </p:txBody>
      </p:sp>
      <p:sp>
        <p:nvSpPr>
          <p:cNvPr id="3" name="Espaço Reservado para Conteúdo 19">
            <a:extLst>
              <a:ext uri="{FF2B5EF4-FFF2-40B4-BE49-F238E27FC236}">
                <a16:creationId xmlns:a16="http://schemas.microsoft.com/office/drawing/2014/main" id="{7C311A7C-A6A7-C84D-97EC-DA90F03A65C1}"/>
              </a:ext>
            </a:extLst>
          </p:cNvPr>
          <p:cNvSpPr txBox="1">
            <a:spLocks/>
          </p:cNvSpPr>
          <p:nvPr/>
        </p:nvSpPr>
        <p:spPr>
          <a:xfrm>
            <a:off x="736600" y="1493416"/>
            <a:ext cx="11061700" cy="496855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514350">
              <a:buFont typeface="Arial" panose="020B0604020202020204" pitchFamily="34" charset="0"/>
              <a:buAutoNum type="arabicPeriod"/>
            </a:pPr>
            <a:r>
              <a:rPr lang="pt-BR" sz="3600" b="1" u="sng" dirty="0">
                <a:solidFill>
                  <a:schemeClr val="accent1"/>
                </a:solidFill>
              </a:rPr>
              <a:t>Admissão do ilícito</a:t>
            </a:r>
          </a:p>
          <a:p>
            <a:pPr lvl="1">
              <a:buFont typeface="Wingdings" panose="05000000000000000000" pitchFamily="2" charset="2"/>
              <a:buChar char="v"/>
            </a:pPr>
            <a:r>
              <a:rPr lang="pt-BR" dirty="0">
                <a:solidFill>
                  <a:schemeClr val="accent1"/>
                </a:solidFill>
              </a:rPr>
              <a:t>Envolve a especificação do fatos admitidos como irregulares (Histórico de conduta)</a:t>
            </a:r>
          </a:p>
          <a:p>
            <a:pPr lvl="1">
              <a:buFont typeface="Wingdings" panose="05000000000000000000" pitchFamily="2" charset="2"/>
              <a:buChar char="v"/>
            </a:pPr>
            <a:endParaRPr lang="pt-BR" dirty="0">
              <a:solidFill>
                <a:schemeClr val="accent1"/>
              </a:solidFill>
            </a:endParaRPr>
          </a:p>
          <a:p>
            <a:pPr lvl="1">
              <a:buFont typeface="Wingdings" panose="05000000000000000000" pitchFamily="2" charset="2"/>
              <a:buChar char="v"/>
            </a:pPr>
            <a:r>
              <a:rPr lang="pt-BR" dirty="0">
                <a:solidFill>
                  <a:schemeClr val="accent1"/>
                </a:solidFill>
              </a:rPr>
              <a:t>Responsabilidade objetiva X detalhamento dos fatos</a:t>
            </a:r>
            <a:endParaRPr lang="pt-BR" sz="2400" dirty="0">
              <a:solidFill>
                <a:schemeClr val="accent1"/>
              </a:solidFill>
            </a:endParaRPr>
          </a:p>
          <a:p>
            <a:pPr lvl="2">
              <a:buFont typeface="Wingdings" panose="05000000000000000000" pitchFamily="2" charset="2"/>
              <a:buChar char="ü"/>
            </a:pPr>
            <a:r>
              <a:rPr lang="pt-BR" dirty="0">
                <a:solidFill>
                  <a:schemeClr val="accent1"/>
                </a:solidFill>
              </a:rPr>
              <a:t>Nessa etapa, é necessário que a comissão tenha certeza de que os fatos admitidos estão em acordo com investigações em paralelo;</a:t>
            </a:r>
          </a:p>
          <a:p>
            <a:pPr lvl="2">
              <a:buFont typeface="Wingdings" panose="05000000000000000000" pitchFamily="2" charset="2"/>
              <a:buChar char="ü"/>
            </a:pPr>
            <a:r>
              <a:rPr lang="pt-BR" dirty="0">
                <a:solidFill>
                  <a:schemeClr val="accent1"/>
                </a:solidFill>
              </a:rPr>
              <a:t>Necessidade de conhecimento do caso (denúncias, reportagens, ações judiciais, etc.);</a:t>
            </a:r>
          </a:p>
          <a:p>
            <a:pPr lvl="2">
              <a:buFont typeface="Wingdings" panose="05000000000000000000" pitchFamily="2" charset="2"/>
              <a:buChar char="ü"/>
            </a:pPr>
            <a:r>
              <a:rPr lang="pt-BR" dirty="0">
                <a:solidFill>
                  <a:schemeClr val="accent1"/>
                </a:solidFill>
              </a:rPr>
              <a:t>Possibilidade de interlocução com o MP e com a Polícia;</a:t>
            </a:r>
          </a:p>
          <a:p>
            <a:pPr lvl="2">
              <a:buFont typeface="Wingdings" panose="05000000000000000000" pitchFamily="2" charset="2"/>
              <a:buChar char="ü"/>
            </a:pPr>
            <a:r>
              <a:rPr lang="pt-BR" dirty="0">
                <a:solidFill>
                  <a:schemeClr val="accent1"/>
                </a:solidFill>
              </a:rPr>
              <a:t>Levantamento de auditorias feitas pela CGU, pelo TCU, pelo órgão lesado.</a:t>
            </a:r>
            <a:endParaRPr lang="pt-BR" sz="2000" dirty="0">
              <a:solidFill>
                <a:schemeClr val="accent1"/>
              </a:solidFill>
            </a:endParaRPr>
          </a:p>
        </p:txBody>
      </p:sp>
    </p:spTree>
    <p:extLst>
      <p:ext uri="{BB962C8B-B14F-4D97-AF65-F5344CB8AC3E}">
        <p14:creationId xmlns:p14="http://schemas.microsoft.com/office/powerpoint/2010/main" val="302945880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E1FFB0A8-908F-3E40-A36E-A66AE5E1F856}"/>
              </a:ext>
            </a:extLst>
          </p:cNvPr>
          <p:cNvSpPr txBox="1">
            <a:spLocks/>
          </p:cNvSpPr>
          <p:nvPr/>
        </p:nvSpPr>
        <p:spPr>
          <a:xfrm>
            <a:off x="1847528" y="-1612"/>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Fases da Negociação – Etapas</a:t>
            </a:r>
          </a:p>
        </p:txBody>
      </p:sp>
      <p:sp>
        <p:nvSpPr>
          <p:cNvPr id="3" name="Espaço Reservado para Conteúdo 19">
            <a:extLst>
              <a:ext uri="{FF2B5EF4-FFF2-40B4-BE49-F238E27FC236}">
                <a16:creationId xmlns:a16="http://schemas.microsoft.com/office/drawing/2014/main" id="{A39C6D83-1736-6946-869C-8AC0131BCAA3}"/>
              </a:ext>
            </a:extLst>
          </p:cNvPr>
          <p:cNvSpPr txBox="1">
            <a:spLocks/>
          </p:cNvSpPr>
          <p:nvPr/>
        </p:nvSpPr>
        <p:spPr>
          <a:xfrm>
            <a:off x="495300" y="828576"/>
            <a:ext cx="11582400" cy="585162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514350">
              <a:buFont typeface="+mj-lt"/>
              <a:buAutoNum type="arabicPeriod" startAt="2"/>
            </a:pPr>
            <a:r>
              <a:rPr lang="pt-BR" sz="3600" b="1" u="sng" dirty="0">
                <a:solidFill>
                  <a:schemeClr val="accent1"/>
                </a:solidFill>
              </a:rPr>
              <a:t>Cooperação efetiva</a:t>
            </a:r>
            <a:endParaRPr lang="pt-BR" b="1" u="sng" dirty="0">
              <a:solidFill>
                <a:schemeClr val="accent1"/>
              </a:solidFill>
            </a:endParaRPr>
          </a:p>
          <a:p>
            <a:pPr lvl="1">
              <a:buFont typeface="Wingdings" panose="05000000000000000000" pitchFamily="2" charset="2"/>
              <a:buChar char="v"/>
            </a:pPr>
            <a:r>
              <a:rPr lang="pt-BR" dirty="0">
                <a:solidFill>
                  <a:schemeClr val="accent1"/>
                </a:solidFill>
              </a:rPr>
              <a:t>Identificação dos elementos de provas que corroboram a admissão do ilícito. </a:t>
            </a:r>
          </a:p>
          <a:p>
            <a:pPr lvl="1">
              <a:buFont typeface="Wingdings" panose="05000000000000000000" pitchFamily="2" charset="2"/>
              <a:buChar char="v"/>
            </a:pPr>
            <a:endParaRPr lang="pt-BR" dirty="0">
              <a:solidFill>
                <a:schemeClr val="accent1"/>
              </a:solidFill>
            </a:endParaRPr>
          </a:p>
          <a:p>
            <a:pPr lvl="1">
              <a:buFont typeface="Wingdings" panose="05000000000000000000" pitchFamily="2" charset="2"/>
              <a:buChar char="v"/>
            </a:pPr>
            <a:r>
              <a:rPr lang="pt-BR" dirty="0">
                <a:solidFill>
                  <a:schemeClr val="accent1"/>
                </a:solidFill>
              </a:rPr>
              <a:t>Houve investigação interna? </a:t>
            </a:r>
            <a:endParaRPr lang="pt-BR" sz="3200" dirty="0">
              <a:solidFill>
                <a:schemeClr val="accent1"/>
              </a:solidFill>
            </a:endParaRPr>
          </a:p>
          <a:p>
            <a:pPr lvl="1">
              <a:buFont typeface="Wingdings" panose="05000000000000000000" pitchFamily="2" charset="2"/>
              <a:buChar char="v"/>
            </a:pPr>
            <a:endParaRPr lang="pt-BR" dirty="0">
              <a:solidFill>
                <a:schemeClr val="accent1"/>
              </a:solidFill>
            </a:endParaRPr>
          </a:p>
          <a:p>
            <a:pPr lvl="1">
              <a:buFont typeface="Wingdings" panose="05000000000000000000" pitchFamily="2" charset="2"/>
              <a:buChar char="v"/>
            </a:pPr>
            <a:r>
              <a:rPr lang="pt-BR" dirty="0">
                <a:solidFill>
                  <a:schemeClr val="accent1"/>
                </a:solidFill>
              </a:rPr>
              <a:t>Houve voluntariedade na autodenúncia? </a:t>
            </a:r>
            <a:endParaRPr lang="pt-BR" sz="3200" dirty="0">
              <a:solidFill>
                <a:schemeClr val="accent1"/>
              </a:solidFill>
            </a:endParaRPr>
          </a:p>
          <a:p>
            <a:pPr lvl="1">
              <a:buFont typeface="Wingdings" panose="05000000000000000000" pitchFamily="2" charset="2"/>
              <a:buChar char="v"/>
            </a:pPr>
            <a:endParaRPr lang="pt-BR" dirty="0">
              <a:solidFill>
                <a:schemeClr val="accent1"/>
              </a:solidFill>
            </a:endParaRPr>
          </a:p>
          <a:p>
            <a:pPr lvl="1">
              <a:buFont typeface="Wingdings" panose="05000000000000000000" pitchFamily="2" charset="2"/>
              <a:buChar char="v"/>
            </a:pPr>
            <a:r>
              <a:rPr lang="pt-BR" dirty="0">
                <a:solidFill>
                  <a:schemeClr val="accent1"/>
                </a:solidFill>
              </a:rPr>
              <a:t>Compromisso da PJ que não existe nenhuma outra situação irregular</a:t>
            </a:r>
            <a:endParaRPr lang="pt-BR" sz="2400" dirty="0">
              <a:solidFill>
                <a:schemeClr val="accent1"/>
              </a:solidFill>
            </a:endParaRPr>
          </a:p>
          <a:p>
            <a:pPr lvl="2">
              <a:buFont typeface="Wingdings" panose="05000000000000000000" pitchFamily="2" charset="2"/>
              <a:buChar char="ü"/>
            </a:pPr>
            <a:r>
              <a:rPr lang="pt-BR" dirty="0">
                <a:solidFill>
                  <a:schemeClr val="accent1"/>
                </a:solidFill>
              </a:rPr>
              <a:t>Equipe deverá analisar detalhadamente os documentos entregues e solicitar os demais que sejam necessários para a apuração completa do fato;</a:t>
            </a:r>
          </a:p>
          <a:p>
            <a:pPr lvl="2">
              <a:buFont typeface="Wingdings" panose="05000000000000000000" pitchFamily="2" charset="2"/>
              <a:buChar char="ü"/>
            </a:pPr>
            <a:r>
              <a:rPr lang="pt-BR" dirty="0">
                <a:solidFill>
                  <a:schemeClr val="accent1"/>
                </a:solidFill>
              </a:rPr>
              <a:t>Delimitação do ilícito e o período em que ocorreu.</a:t>
            </a:r>
          </a:p>
        </p:txBody>
      </p:sp>
    </p:spTree>
    <p:extLst>
      <p:ext uri="{BB962C8B-B14F-4D97-AF65-F5344CB8AC3E}">
        <p14:creationId xmlns:p14="http://schemas.microsoft.com/office/powerpoint/2010/main" val="65106376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771CE8EE-61AE-9E46-863F-09E1068FECCB}"/>
              </a:ext>
            </a:extLst>
          </p:cNvPr>
          <p:cNvSpPr txBox="1">
            <a:spLocks/>
          </p:cNvSpPr>
          <p:nvPr/>
        </p:nvSpPr>
        <p:spPr>
          <a:xfrm>
            <a:off x="1847528" y="243880"/>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Fases da Negociação – Etapas</a:t>
            </a:r>
          </a:p>
        </p:txBody>
      </p:sp>
      <p:sp>
        <p:nvSpPr>
          <p:cNvPr id="3" name="Espaço Reservado para Conteúdo 19">
            <a:extLst>
              <a:ext uri="{FF2B5EF4-FFF2-40B4-BE49-F238E27FC236}">
                <a16:creationId xmlns:a16="http://schemas.microsoft.com/office/drawing/2014/main" id="{00B81EBF-A14F-1C42-B328-22100741B499}"/>
              </a:ext>
            </a:extLst>
          </p:cNvPr>
          <p:cNvSpPr txBox="1">
            <a:spLocks/>
          </p:cNvSpPr>
          <p:nvPr/>
        </p:nvSpPr>
        <p:spPr>
          <a:xfrm>
            <a:off x="228600" y="1268760"/>
            <a:ext cx="11645900" cy="520824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514350" algn="just">
              <a:buFont typeface="+mj-lt"/>
              <a:buAutoNum type="arabicPeriod" startAt="3"/>
            </a:pPr>
            <a:r>
              <a:rPr lang="pt-BR" b="1" u="sng" dirty="0">
                <a:solidFill>
                  <a:schemeClr val="accent1"/>
                </a:solidFill>
              </a:rPr>
              <a:t>Avaliação do Programa de Integridade</a:t>
            </a:r>
          </a:p>
          <a:p>
            <a:pPr marL="514350" indent="-514350" algn="just">
              <a:buFont typeface="+mj-lt"/>
              <a:buAutoNum type="arabicPeriod" startAt="3"/>
            </a:pPr>
            <a:endParaRPr lang="pt-BR" dirty="0">
              <a:solidFill>
                <a:schemeClr val="accent1"/>
              </a:solidFill>
            </a:endParaRPr>
          </a:p>
          <a:p>
            <a:pPr lvl="1" algn="just">
              <a:buFont typeface="Wingdings" panose="05000000000000000000" pitchFamily="2" charset="2"/>
              <a:buChar char="v"/>
            </a:pPr>
            <a:r>
              <a:rPr lang="pt-BR" dirty="0">
                <a:solidFill>
                  <a:schemeClr val="accent1"/>
                </a:solidFill>
              </a:rPr>
              <a:t>Verificação quanto a efetividade do programa;</a:t>
            </a:r>
          </a:p>
          <a:p>
            <a:pPr algn="just">
              <a:buFont typeface="Wingdings" panose="05000000000000000000" pitchFamily="2" charset="2"/>
              <a:buChar char="v"/>
            </a:pPr>
            <a:endParaRPr lang="pt-BR" dirty="0">
              <a:solidFill>
                <a:schemeClr val="accent1"/>
              </a:solidFill>
            </a:endParaRPr>
          </a:p>
          <a:p>
            <a:pPr lvl="1" algn="just">
              <a:buFont typeface="Wingdings" panose="05000000000000000000" pitchFamily="2" charset="2"/>
              <a:buChar char="v"/>
            </a:pPr>
            <a:r>
              <a:rPr lang="pt-BR" dirty="0">
                <a:solidFill>
                  <a:schemeClr val="accent1"/>
                </a:solidFill>
              </a:rPr>
              <a:t>Análise das melhorias necessárias;</a:t>
            </a:r>
          </a:p>
          <a:p>
            <a:pPr algn="just">
              <a:buFont typeface="Wingdings" panose="05000000000000000000" pitchFamily="2" charset="2"/>
              <a:buChar char="v"/>
            </a:pPr>
            <a:endParaRPr lang="pt-BR" dirty="0">
              <a:solidFill>
                <a:schemeClr val="accent1"/>
              </a:solidFill>
            </a:endParaRPr>
          </a:p>
          <a:p>
            <a:pPr lvl="1" algn="just">
              <a:buFont typeface="Wingdings" panose="05000000000000000000" pitchFamily="2" charset="2"/>
              <a:buChar char="v"/>
            </a:pPr>
            <a:r>
              <a:rPr lang="pt-BR" dirty="0">
                <a:solidFill>
                  <a:schemeClr val="accent1"/>
                </a:solidFill>
              </a:rPr>
              <a:t>Quais medidas adicionais devem ser adotadas a fim de evitar nova ocorrência dos fatos (afastamento dos dirigentes envolvidos, compromisso de investigação interna, não doação para campanhas, etc.).</a:t>
            </a:r>
            <a:endParaRPr lang="pt-BR" sz="2400" dirty="0">
              <a:solidFill>
                <a:schemeClr val="accent1"/>
              </a:solidFill>
            </a:endParaRPr>
          </a:p>
        </p:txBody>
      </p:sp>
    </p:spTree>
    <p:extLst>
      <p:ext uri="{BB962C8B-B14F-4D97-AF65-F5344CB8AC3E}">
        <p14:creationId xmlns:p14="http://schemas.microsoft.com/office/powerpoint/2010/main" val="180402544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3D32A926-95F5-ED40-8327-32F2743F0091}"/>
              </a:ext>
            </a:extLst>
          </p:cNvPr>
          <p:cNvSpPr txBox="1">
            <a:spLocks/>
          </p:cNvSpPr>
          <p:nvPr/>
        </p:nvSpPr>
        <p:spPr>
          <a:xfrm>
            <a:off x="1847528" y="45120"/>
            <a:ext cx="842493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Fases da Negociação – Etapas</a:t>
            </a:r>
          </a:p>
        </p:txBody>
      </p:sp>
      <p:sp>
        <p:nvSpPr>
          <p:cNvPr id="3" name="Espaço Reservado para Conteúdo 19">
            <a:extLst>
              <a:ext uri="{FF2B5EF4-FFF2-40B4-BE49-F238E27FC236}">
                <a16:creationId xmlns:a16="http://schemas.microsoft.com/office/drawing/2014/main" id="{51C30989-45F8-7A44-A674-270ADBFECBA3}"/>
              </a:ext>
            </a:extLst>
          </p:cNvPr>
          <p:cNvSpPr txBox="1">
            <a:spLocks/>
          </p:cNvSpPr>
          <p:nvPr/>
        </p:nvSpPr>
        <p:spPr>
          <a:xfrm>
            <a:off x="368448" y="715508"/>
            <a:ext cx="8229600" cy="460579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514350">
              <a:buFont typeface="+mj-lt"/>
              <a:buAutoNum type="arabicPeriod" startAt="4"/>
            </a:pPr>
            <a:r>
              <a:rPr lang="pt-BR" sz="3600" dirty="0">
                <a:solidFill>
                  <a:schemeClr val="accent1"/>
                </a:solidFill>
              </a:rPr>
              <a:t>Cálculo dos Valores</a:t>
            </a:r>
          </a:p>
          <a:p>
            <a:pPr marL="0" indent="0">
              <a:buNone/>
            </a:pPr>
            <a:endParaRPr lang="pt-BR" sz="1800" dirty="0">
              <a:solidFill>
                <a:schemeClr val="accent1"/>
              </a:solidFill>
            </a:endParaRPr>
          </a:p>
          <a:p>
            <a:pPr algn="just">
              <a:buFont typeface="Wingdings" panose="05000000000000000000" pitchFamily="2" charset="2"/>
              <a:buChar char="v"/>
            </a:pPr>
            <a:r>
              <a:rPr lang="pt-BR" sz="2800" b="1" dirty="0">
                <a:solidFill>
                  <a:schemeClr val="accent1"/>
                </a:solidFill>
              </a:rPr>
              <a:t>Rubrica com natureza de sanção: </a:t>
            </a:r>
          </a:p>
          <a:p>
            <a:pPr lvl="1" algn="just">
              <a:buFont typeface="Wingdings" panose="05000000000000000000" pitchFamily="2" charset="2"/>
              <a:buChar char="ü"/>
            </a:pPr>
            <a:r>
              <a:rPr lang="pt-BR" dirty="0">
                <a:solidFill>
                  <a:schemeClr val="accent1"/>
                </a:solidFill>
              </a:rPr>
              <a:t>Multa administrativa da LAC</a:t>
            </a:r>
          </a:p>
          <a:p>
            <a:pPr lvl="1" algn="just">
              <a:buFont typeface="Wingdings" panose="05000000000000000000" pitchFamily="2" charset="2"/>
              <a:buChar char="ü"/>
            </a:pPr>
            <a:endParaRPr lang="pt-BR" dirty="0">
              <a:solidFill>
                <a:schemeClr val="accent1"/>
              </a:solidFill>
            </a:endParaRPr>
          </a:p>
          <a:p>
            <a:pPr algn="just">
              <a:buFont typeface="Wingdings" panose="05000000000000000000" pitchFamily="2" charset="2"/>
              <a:buChar char="v"/>
            </a:pPr>
            <a:r>
              <a:rPr lang="pt-BR" sz="2800" b="1" dirty="0">
                <a:solidFill>
                  <a:schemeClr val="accent1"/>
                </a:solidFill>
              </a:rPr>
              <a:t>Rubrica com natureza de ressarcimento:</a:t>
            </a:r>
          </a:p>
          <a:p>
            <a:pPr lvl="1">
              <a:buFont typeface="Wingdings" panose="05000000000000000000" pitchFamily="2" charset="2"/>
              <a:buChar char="ü"/>
            </a:pPr>
            <a:r>
              <a:rPr lang="pt-BR" dirty="0">
                <a:solidFill>
                  <a:schemeClr val="accent1"/>
                </a:solidFill>
              </a:rPr>
              <a:t>Eventuais danos incontroversos;</a:t>
            </a:r>
          </a:p>
          <a:p>
            <a:pPr lvl="1">
              <a:buFont typeface="Wingdings" panose="05000000000000000000" pitchFamily="2" charset="2"/>
              <a:buChar char="ü"/>
            </a:pPr>
            <a:r>
              <a:rPr lang="pt-BR" dirty="0">
                <a:solidFill>
                  <a:schemeClr val="accent1"/>
                </a:solidFill>
              </a:rPr>
              <a:t>Somatório de todas as propinas pagas;</a:t>
            </a:r>
          </a:p>
          <a:p>
            <a:pPr lvl="1">
              <a:buFont typeface="Wingdings" panose="05000000000000000000" pitchFamily="2" charset="2"/>
              <a:buChar char="ü"/>
            </a:pPr>
            <a:r>
              <a:rPr lang="pt-BR" dirty="0">
                <a:solidFill>
                  <a:schemeClr val="accent1"/>
                </a:solidFill>
              </a:rPr>
              <a:t>Vantagem indevida auferida ou pretendida. </a:t>
            </a:r>
          </a:p>
        </p:txBody>
      </p:sp>
      <p:sp>
        <p:nvSpPr>
          <p:cNvPr id="4" name="Retângulo 3">
            <a:extLst>
              <a:ext uri="{FF2B5EF4-FFF2-40B4-BE49-F238E27FC236}">
                <a16:creationId xmlns:a16="http://schemas.microsoft.com/office/drawing/2014/main" id="{6C01D784-71CE-A84F-A193-FC8AAA9AF9B7}"/>
              </a:ext>
            </a:extLst>
          </p:cNvPr>
          <p:cNvSpPr/>
          <p:nvPr/>
        </p:nvSpPr>
        <p:spPr>
          <a:xfrm>
            <a:off x="1940084" y="5623412"/>
            <a:ext cx="8352928" cy="1200329"/>
          </a:xfrm>
          <a:prstGeom prst="rect">
            <a:avLst/>
          </a:prstGeom>
          <a:solidFill>
            <a:schemeClr val="accent1">
              <a:lumMod val="60000"/>
              <a:lumOff val="40000"/>
            </a:schemeClr>
          </a:solidFill>
        </p:spPr>
        <p:txBody>
          <a:bodyPr wrap="square">
            <a:spAutoFit/>
          </a:bodyPr>
          <a:lstStyle/>
          <a:p>
            <a:r>
              <a:rPr lang="pt-BR" b="1" dirty="0">
                <a:solidFill>
                  <a:schemeClr val="tx2"/>
                </a:solidFill>
              </a:rPr>
              <a:t>Nota 01</a:t>
            </a:r>
            <a:r>
              <a:rPr lang="pt-BR" dirty="0">
                <a:solidFill>
                  <a:schemeClr val="tx2"/>
                </a:solidFill>
              </a:rPr>
              <a:t>: Não se dá quitação de danos</a:t>
            </a:r>
          </a:p>
          <a:p>
            <a:r>
              <a:rPr lang="pt-BR" b="1" dirty="0">
                <a:solidFill>
                  <a:schemeClr val="tx2"/>
                </a:solidFill>
              </a:rPr>
              <a:t>Nota 02</a:t>
            </a:r>
            <a:r>
              <a:rPr lang="pt-BR" dirty="0">
                <a:solidFill>
                  <a:schemeClr val="tx2"/>
                </a:solidFill>
              </a:rPr>
              <a:t>: Estão preservados todas as atribuições do TCU</a:t>
            </a:r>
          </a:p>
          <a:p>
            <a:r>
              <a:rPr lang="pt-BR" b="1" dirty="0">
                <a:solidFill>
                  <a:schemeClr val="tx2"/>
                </a:solidFill>
              </a:rPr>
              <a:t>Nota 03</a:t>
            </a:r>
            <a:r>
              <a:rPr lang="pt-BR" dirty="0">
                <a:solidFill>
                  <a:schemeClr val="tx2"/>
                </a:solidFill>
              </a:rPr>
              <a:t>: O acordo de leniência é o início da alavancagem investigativa e ressarcimento ao erário (não o fim)</a:t>
            </a:r>
          </a:p>
        </p:txBody>
      </p:sp>
    </p:spTree>
    <p:extLst>
      <p:ext uri="{BB962C8B-B14F-4D97-AF65-F5344CB8AC3E}">
        <p14:creationId xmlns:p14="http://schemas.microsoft.com/office/powerpoint/2010/main" val="915929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45EC9C46-E8E6-2D45-8570-CD6E5DCFF45A}"/>
              </a:ext>
            </a:extLst>
          </p:cNvPr>
          <p:cNvSpPr txBox="1"/>
          <p:nvPr/>
        </p:nvSpPr>
        <p:spPr>
          <a:xfrm>
            <a:off x="1109626" y="1202084"/>
            <a:ext cx="2500621" cy="646331"/>
          </a:xfrm>
          <a:prstGeom prst="rect">
            <a:avLst/>
          </a:prstGeom>
          <a:solidFill>
            <a:schemeClr val="bg2">
              <a:lumMod val="90000"/>
            </a:schemeClr>
          </a:solidFill>
        </p:spPr>
        <p:txBody>
          <a:bodyPr wrap="none" rtlCol="0">
            <a:spAutoFit/>
          </a:bodyPr>
          <a:lstStyle/>
          <a:p>
            <a:r>
              <a:rPr lang="es-ES_tradnl" sz="3600" dirty="0"/>
              <a:t>PREVENÇÃO</a:t>
            </a:r>
          </a:p>
        </p:txBody>
      </p:sp>
      <p:sp>
        <p:nvSpPr>
          <p:cNvPr id="5" name="CaixaDeTexto 4">
            <a:extLst>
              <a:ext uri="{FF2B5EF4-FFF2-40B4-BE49-F238E27FC236}">
                <a16:creationId xmlns:a16="http://schemas.microsoft.com/office/drawing/2014/main" id="{FC35A6FD-A328-0543-A6B7-FC984DAE3F8C}"/>
              </a:ext>
            </a:extLst>
          </p:cNvPr>
          <p:cNvSpPr txBox="1"/>
          <p:nvPr/>
        </p:nvSpPr>
        <p:spPr>
          <a:xfrm>
            <a:off x="9460773" y="1202084"/>
            <a:ext cx="1774268" cy="646331"/>
          </a:xfrm>
          <a:prstGeom prst="rect">
            <a:avLst/>
          </a:prstGeom>
          <a:solidFill>
            <a:srgbClr val="FF0000"/>
          </a:solidFill>
        </p:spPr>
        <p:txBody>
          <a:bodyPr wrap="none" rtlCol="0">
            <a:spAutoFit/>
          </a:bodyPr>
          <a:lstStyle/>
          <a:p>
            <a:r>
              <a:rPr lang="es-ES_tradnl" sz="3600" dirty="0"/>
              <a:t>SANÇÃO</a:t>
            </a:r>
          </a:p>
        </p:txBody>
      </p:sp>
      <p:sp>
        <p:nvSpPr>
          <p:cNvPr id="6" name="CaixaDeTexto 5">
            <a:extLst>
              <a:ext uri="{FF2B5EF4-FFF2-40B4-BE49-F238E27FC236}">
                <a16:creationId xmlns:a16="http://schemas.microsoft.com/office/drawing/2014/main" id="{B2F69234-103F-DB4E-8755-679B4249948B}"/>
              </a:ext>
            </a:extLst>
          </p:cNvPr>
          <p:cNvSpPr txBox="1"/>
          <p:nvPr/>
        </p:nvSpPr>
        <p:spPr>
          <a:xfrm>
            <a:off x="5022363" y="3686697"/>
            <a:ext cx="2201885" cy="646331"/>
          </a:xfrm>
          <a:prstGeom prst="rect">
            <a:avLst/>
          </a:prstGeom>
          <a:solidFill>
            <a:schemeClr val="bg2">
              <a:lumMod val="90000"/>
            </a:schemeClr>
          </a:solidFill>
        </p:spPr>
        <p:txBody>
          <a:bodyPr wrap="none" rtlCol="0">
            <a:spAutoFit/>
          </a:bodyPr>
          <a:lstStyle/>
          <a:p>
            <a:r>
              <a:rPr lang="es-ES_tradnl" sz="3600" dirty="0"/>
              <a:t>DETECÇÃO</a:t>
            </a:r>
          </a:p>
        </p:txBody>
      </p:sp>
      <p:pic>
        <p:nvPicPr>
          <p:cNvPr id="8" name="Imagem 7">
            <a:extLst>
              <a:ext uri="{FF2B5EF4-FFF2-40B4-BE49-F238E27FC236}">
                <a16:creationId xmlns:a16="http://schemas.microsoft.com/office/drawing/2014/main" id="{E4458E62-33BC-854E-9C3A-B4C2FE371CCC}"/>
              </a:ext>
            </a:extLst>
          </p:cNvPr>
          <p:cNvPicPr>
            <a:picLocks noChangeAspect="1"/>
          </p:cNvPicPr>
          <p:nvPr/>
        </p:nvPicPr>
        <p:blipFill>
          <a:blip r:embed="rId2"/>
          <a:stretch>
            <a:fillRect/>
          </a:stretch>
        </p:blipFill>
        <p:spPr>
          <a:xfrm>
            <a:off x="607336" y="2010947"/>
            <a:ext cx="3505200" cy="2324100"/>
          </a:xfrm>
          <a:prstGeom prst="rect">
            <a:avLst/>
          </a:prstGeom>
        </p:spPr>
      </p:pic>
      <p:pic>
        <p:nvPicPr>
          <p:cNvPr id="9" name="Imagem 8">
            <a:extLst>
              <a:ext uri="{FF2B5EF4-FFF2-40B4-BE49-F238E27FC236}">
                <a16:creationId xmlns:a16="http://schemas.microsoft.com/office/drawing/2014/main" id="{82FDAA78-E7D6-4D4E-B0BB-11207CAD6A41}"/>
              </a:ext>
            </a:extLst>
          </p:cNvPr>
          <p:cNvPicPr>
            <a:picLocks noChangeAspect="1"/>
          </p:cNvPicPr>
          <p:nvPr/>
        </p:nvPicPr>
        <p:blipFill>
          <a:blip r:embed="rId3"/>
          <a:stretch>
            <a:fillRect/>
          </a:stretch>
        </p:blipFill>
        <p:spPr>
          <a:xfrm>
            <a:off x="4451350" y="4364946"/>
            <a:ext cx="3289300" cy="2463800"/>
          </a:xfrm>
          <a:prstGeom prst="rect">
            <a:avLst/>
          </a:prstGeom>
        </p:spPr>
      </p:pic>
      <p:pic>
        <p:nvPicPr>
          <p:cNvPr id="10" name="Imagem 9">
            <a:extLst>
              <a:ext uri="{FF2B5EF4-FFF2-40B4-BE49-F238E27FC236}">
                <a16:creationId xmlns:a16="http://schemas.microsoft.com/office/drawing/2014/main" id="{66EB724B-4DCF-8647-8964-44EF86EB8081}"/>
              </a:ext>
            </a:extLst>
          </p:cNvPr>
          <p:cNvPicPr>
            <a:picLocks noChangeAspect="1"/>
          </p:cNvPicPr>
          <p:nvPr/>
        </p:nvPicPr>
        <p:blipFill>
          <a:blip r:embed="rId4"/>
          <a:stretch>
            <a:fillRect/>
          </a:stretch>
        </p:blipFill>
        <p:spPr>
          <a:xfrm>
            <a:off x="7653466" y="2003326"/>
            <a:ext cx="4508500" cy="1803400"/>
          </a:xfrm>
          <a:prstGeom prst="rect">
            <a:avLst/>
          </a:prstGeom>
        </p:spPr>
      </p:pic>
      <p:sp>
        <p:nvSpPr>
          <p:cNvPr id="11" name="Título 1">
            <a:extLst>
              <a:ext uri="{FF2B5EF4-FFF2-40B4-BE49-F238E27FC236}">
                <a16:creationId xmlns:a16="http://schemas.microsoft.com/office/drawing/2014/main" id="{DE41DA6A-5BAE-A943-AD77-425FFA8E334F}"/>
              </a:ext>
            </a:extLst>
          </p:cNvPr>
          <p:cNvSpPr txBox="1">
            <a:spLocks/>
          </p:cNvSpPr>
          <p:nvPr/>
        </p:nvSpPr>
        <p:spPr bwMode="auto">
          <a:xfrm>
            <a:off x="1469217" y="151499"/>
            <a:ext cx="9065116" cy="576263"/>
          </a:xfrm>
          <a:prstGeom prst="rect">
            <a:avLst/>
          </a:prstGeom>
          <a:noFill/>
          <a:ln>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altLang="pt-BR" sz="3200" b="1" dirty="0">
                <a:solidFill>
                  <a:schemeClr val="accent1">
                    <a:lumMod val="50000"/>
                  </a:schemeClr>
                </a:solidFill>
                <a:ea typeface="ＭＳ Ｐゴシック" panose="020B0600070205080204" pitchFamily="34" charset="-128"/>
              </a:rPr>
              <a:t>EIXOS DA LUTA SISTÊMICA CONTRA A CORRUPÇÃO</a:t>
            </a:r>
          </a:p>
        </p:txBody>
      </p:sp>
    </p:spTree>
    <p:extLst>
      <p:ext uri="{BB962C8B-B14F-4D97-AF65-F5344CB8AC3E}">
        <p14:creationId xmlns:p14="http://schemas.microsoft.com/office/powerpoint/2010/main" val="19979124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7ECC2DBC-2AE9-6B49-B34E-7F7D81DABAA5}"/>
              </a:ext>
            </a:extLst>
          </p:cNvPr>
          <p:cNvSpPr txBox="1">
            <a:spLocks/>
          </p:cNvSpPr>
          <p:nvPr/>
        </p:nvSpPr>
        <p:spPr>
          <a:xfrm>
            <a:off x="1524000" y="1349896"/>
            <a:ext cx="9036496" cy="158417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RUBRICA COM NATUREZA DE SANÇÃO</a:t>
            </a:r>
          </a:p>
          <a:p>
            <a:r>
              <a:rPr lang="pt-BR" dirty="0">
                <a:solidFill>
                  <a:schemeClr val="accent1"/>
                </a:solidFill>
              </a:rPr>
              <a:t>MULTA</a:t>
            </a:r>
          </a:p>
        </p:txBody>
      </p:sp>
      <p:pic>
        <p:nvPicPr>
          <p:cNvPr id="3" name="Imagem 2">
            <a:extLst>
              <a:ext uri="{FF2B5EF4-FFF2-40B4-BE49-F238E27FC236}">
                <a16:creationId xmlns:a16="http://schemas.microsoft.com/office/drawing/2014/main" id="{5E412090-CC37-9E45-BF1E-04405BCB8319}"/>
              </a:ext>
            </a:extLst>
          </p:cNvPr>
          <p:cNvPicPr>
            <a:picLocks noChangeAspect="1"/>
          </p:cNvPicPr>
          <p:nvPr/>
        </p:nvPicPr>
        <p:blipFill>
          <a:blip r:embed="rId2"/>
          <a:stretch>
            <a:fillRect/>
          </a:stretch>
        </p:blipFill>
        <p:spPr>
          <a:xfrm>
            <a:off x="1559496" y="3284984"/>
            <a:ext cx="3960440" cy="1584176"/>
          </a:xfrm>
          <a:prstGeom prst="rect">
            <a:avLst/>
          </a:prstGeom>
        </p:spPr>
      </p:pic>
      <p:pic>
        <p:nvPicPr>
          <p:cNvPr id="4" name="Imagem 3">
            <a:extLst>
              <a:ext uri="{FF2B5EF4-FFF2-40B4-BE49-F238E27FC236}">
                <a16:creationId xmlns:a16="http://schemas.microsoft.com/office/drawing/2014/main" id="{F1C3C717-3FAB-4A46-A285-0C25A2CF381D}"/>
              </a:ext>
            </a:extLst>
          </p:cNvPr>
          <p:cNvPicPr>
            <a:picLocks noChangeAspect="1"/>
          </p:cNvPicPr>
          <p:nvPr/>
        </p:nvPicPr>
        <p:blipFill>
          <a:blip r:embed="rId3"/>
          <a:stretch>
            <a:fillRect/>
          </a:stretch>
        </p:blipFill>
        <p:spPr>
          <a:xfrm>
            <a:off x="7392144" y="3284984"/>
            <a:ext cx="2380480" cy="1564070"/>
          </a:xfrm>
          <a:prstGeom prst="rect">
            <a:avLst/>
          </a:prstGeom>
        </p:spPr>
      </p:pic>
    </p:spTree>
    <p:extLst>
      <p:ext uri="{BB962C8B-B14F-4D97-AF65-F5344CB8AC3E}">
        <p14:creationId xmlns:p14="http://schemas.microsoft.com/office/powerpoint/2010/main" val="18966974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0D541C2-38AD-5044-9DFA-AE6CA02D6F7A}"/>
              </a:ext>
            </a:extLst>
          </p:cNvPr>
          <p:cNvSpPr txBox="1"/>
          <p:nvPr/>
        </p:nvSpPr>
        <p:spPr>
          <a:xfrm>
            <a:off x="254000" y="252637"/>
            <a:ext cx="11557000" cy="6247864"/>
          </a:xfrm>
          <a:prstGeom prst="rect">
            <a:avLst/>
          </a:prstGeom>
          <a:noFill/>
        </p:spPr>
        <p:txBody>
          <a:bodyPr wrap="square" rtlCol="0">
            <a:spAutoFit/>
          </a:bodyPr>
          <a:lstStyle/>
          <a:p>
            <a:pPr marL="342900" indent="-342900">
              <a:buAutoNum type="alphaUcParenR"/>
            </a:pPr>
            <a:r>
              <a:rPr lang="pt-BR" sz="3200" dirty="0">
                <a:solidFill>
                  <a:schemeClr val="accent1"/>
                </a:solidFill>
              </a:rPr>
              <a:t>Cálculo da Multa da LAC</a:t>
            </a:r>
          </a:p>
          <a:p>
            <a:endParaRPr lang="pt-BR" sz="3200" dirty="0">
              <a:solidFill>
                <a:schemeClr val="accent1"/>
              </a:solidFill>
            </a:endParaRPr>
          </a:p>
          <a:p>
            <a:pPr marL="342900" indent="-342900">
              <a:buFont typeface="Wingdings" panose="05000000000000000000" pitchFamily="2" charset="2"/>
              <a:buChar char="v"/>
            </a:pPr>
            <a:r>
              <a:rPr lang="pt-BR" sz="2800" dirty="0">
                <a:solidFill>
                  <a:schemeClr val="accent1"/>
                </a:solidFill>
              </a:rPr>
              <a:t>Os parâmetros para o cálculo da multa da LAC estão definidos nos </a:t>
            </a:r>
            <a:r>
              <a:rPr lang="pt-BR" sz="2800" dirty="0" err="1">
                <a:solidFill>
                  <a:schemeClr val="accent1"/>
                </a:solidFill>
              </a:rPr>
              <a:t>arts</a:t>
            </a:r>
            <a:r>
              <a:rPr lang="pt-BR" sz="2800" dirty="0">
                <a:solidFill>
                  <a:schemeClr val="accent1"/>
                </a:solidFill>
              </a:rPr>
              <a:t>. 17 a 23 do Decreto n° 8.420/2015:</a:t>
            </a:r>
          </a:p>
          <a:p>
            <a:pPr marL="800100" lvl="1" indent="-342900">
              <a:buFont typeface="Wingdings" panose="05000000000000000000" pitchFamily="2" charset="2"/>
              <a:buChar char="ü"/>
            </a:pPr>
            <a:endParaRPr lang="pt-BR" sz="2800" dirty="0">
              <a:solidFill>
                <a:schemeClr val="accent1"/>
              </a:solidFill>
            </a:endParaRPr>
          </a:p>
          <a:p>
            <a:pPr marL="800100" lvl="1" indent="-342900">
              <a:buFont typeface="Wingdings" panose="05000000000000000000" pitchFamily="2" charset="2"/>
              <a:buChar char="ü"/>
            </a:pPr>
            <a:r>
              <a:rPr lang="pt-BR" sz="2800" dirty="0">
                <a:solidFill>
                  <a:schemeClr val="accent1"/>
                </a:solidFill>
              </a:rPr>
              <a:t>Art. 17: estabelece os fatores agravantes específicos ao caso sob análise;</a:t>
            </a:r>
          </a:p>
          <a:p>
            <a:pPr marL="800100" lvl="1" indent="-342900">
              <a:buFont typeface="Wingdings" panose="05000000000000000000" pitchFamily="2" charset="2"/>
              <a:buChar char="ü"/>
            </a:pPr>
            <a:endParaRPr lang="pt-BR" sz="2800" dirty="0">
              <a:solidFill>
                <a:schemeClr val="accent1"/>
              </a:solidFill>
            </a:endParaRPr>
          </a:p>
          <a:p>
            <a:pPr marL="800100" lvl="1" indent="-342900">
              <a:buFont typeface="Wingdings" panose="05000000000000000000" pitchFamily="2" charset="2"/>
              <a:buChar char="ü"/>
            </a:pPr>
            <a:r>
              <a:rPr lang="pt-BR" sz="2800" dirty="0">
                <a:solidFill>
                  <a:schemeClr val="accent1"/>
                </a:solidFill>
              </a:rPr>
              <a:t>Art. 18: estabelece o valor a ser deduzido em função dos fatores atenuantes</a:t>
            </a:r>
          </a:p>
          <a:p>
            <a:pPr marL="800100" lvl="1" indent="-342900">
              <a:buFont typeface="Wingdings" panose="05000000000000000000" pitchFamily="2" charset="2"/>
              <a:buChar char="ü"/>
            </a:pPr>
            <a:endParaRPr lang="pt-BR" sz="2800" dirty="0">
              <a:solidFill>
                <a:schemeClr val="accent1"/>
              </a:solidFill>
            </a:endParaRPr>
          </a:p>
          <a:p>
            <a:pPr marL="800100" lvl="1" indent="-342900">
              <a:buFont typeface="Wingdings" panose="05000000000000000000" pitchFamily="2" charset="2"/>
              <a:buChar char="ü"/>
            </a:pPr>
            <a:r>
              <a:rPr lang="pt-BR" sz="2800" dirty="0">
                <a:solidFill>
                  <a:schemeClr val="accent1"/>
                </a:solidFill>
              </a:rPr>
              <a:t>Art. 20: estabelece os limites mínimo e máximo da multa da LAC para o caso sob análise.</a:t>
            </a:r>
          </a:p>
          <a:p>
            <a:pPr marL="800100" lvl="1" indent="-342900">
              <a:buFont typeface="Wingdings" panose="05000000000000000000" pitchFamily="2" charset="2"/>
              <a:buChar char="ü"/>
            </a:pPr>
            <a:endParaRPr lang="pt-BR" sz="2800" dirty="0">
              <a:solidFill>
                <a:schemeClr val="accent1"/>
              </a:solidFill>
            </a:endParaRPr>
          </a:p>
          <a:p>
            <a:pPr marL="800100" lvl="1" indent="-342900">
              <a:buFont typeface="Wingdings" panose="05000000000000000000" pitchFamily="2" charset="2"/>
              <a:buChar char="ü"/>
            </a:pPr>
            <a:r>
              <a:rPr lang="pt-BR" sz="2800" dirty="0">
                <a:solidFill>
                  <a:schemeClr val="accent1"/>
                </a:solidFill>
              </a:rPr>
              <a:t>O Decreto prevê regras para dosimetria da multa.</a:t>
            </a:r>
          </a:p>
        </p:txBody>
      </p:sp>
    </p:spTree>
    <p:extLst>
      <p:ext uri="{BB962C8B-B14F-4D97-AF65-F5344CB8AC3E}">
        <p14:creationId xmlns:p14="http://schemas.microsoft.com/office/powerpoint/2010/main" val="215759730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3BC85E6C-9D73-4D4C-8CD8-65D840C2A3F7}"/>
              </a:ext>
            </a:extLst>
          </p:cNvPr>
          <p:cNvGraphicFramePr/>
          <p:nvPr>
            <p:extLst>
              <p:ext uri="{D42A27DB-BD31-4B8C-83A1-F6EECF244321}">
                <p14:modId xmlns:p14="http://schemas.microsoft.com/office/powerpoint/2010/main" val="4243432776"/>
              </p:ext>
            </p:extLst>
          </p:nvPr>
        </p:nvGraphicFramePr>
        <p:xfrm>
          <a:off x="1970856" y="1270000"/>
          <a:ext cx="8229600" cy="547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spaço Reservado para Conteúdo 19">
            <a:extLst>
              <a:ext uri="{FF2B5EF4-FFF2-40B4-BE49-F238E27FC236}">
                <a16:creationId xmlns:a16="http://schemas.microsoft.com/office/drawing/2014/main" id="{C3548FA6-7DB0-AA40-B5F1-B3BA1D212ECD}"/>
              </a:ext>
            </a:extLst>
          </p:cNvPr>
          <p:cNvSpPr txBox="1">
            <a:spLocks/>
          </p:cNvSpPr>
          <p:nvPr/>
        </p:nvSpPr>
        <p:spPr>
          <a:xfrm>
            <a:off x="1168400" y="468536"/>
            <a:ext cx="8229600" cy="5760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457200" algn="just">
              <a:spcAft>
                <a:spcPts val="600"/>
              </a:spcAft>
              <a:buFont typeface="Wingdings" panose="05000000000000000000" pitchFamily="2" charset="2"/>
              <a:buChar char="v"/>
            </a:pPr>
            <a:r>
              <a:rPr lang="pt-BR" dirty="0">
                <a:solidFill>
                  <a:schemeClr val="accent1"/>
                </a:solidFill>
              </a:rPr>
              <a:t>Dosimetria da multa LAC</a:t>
            </a:r>
          </a:p>
        </p:txBody>
      </p:sp>
    </p:spTree>
    <p:extLst>
      <p:ext uri="{BB962C8B-B14F-4D97-AF65-F5344CB8AC3E}">
        <p14:creationId xmlns:p14="http://schemas.microsoft.com/office/powerpoint/2010/main" val="2765823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5">
            <a:extLst>
              <a:ext uri="{FF2B5EF4-FFF2-40B4-BE49-F238E27FC236}">
                <a16:creationId xmlns:a16="http://schemas.microsoft.com/office/drawing/2014/main" id="{3804F053-2C2B-DC4E-B16E-337B7165A818}"/>
              </a:ext>
            </a:extLst>
          </p:cNvPr>
          <p:cNvSpPr txBox="1">
            <a:spLocks/>
          </p:cNvSpPr>
          <p:nvPr/>
        </p:nvSpPr>
        <p:spPr>
          <a:xfrm>
            <a:off x="1524000" y="1124744"/>
            <a:ext cx="9036496" cy="85496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solidFill>
                  <a:schemeClr val="accent1"/>
                </a:solidFill>
              </a:rPr>
              <a:t>RUBRICA COM NATUREZA DE RESSARCIMENTO</a:t>
            </a:r>
          </a:p>
        </p:txBody>
      </p:sp>
      <p:sp>
        <p:nvSpPr>
          <p:cNvPr id="3" name="CaixaDeTexto 2">
            <a:extLst>
              <a:ext uri="{FF2B5EF4-FFF2-40B4-BE49-F238E27FC236}">
                <a16:creationId xmlns:a16="http://schemas.microsoft.com/office/drawing/2014/main" id="{4F503469-5595-7C40-BC48-4AF3205EEB12}"/>
              </a:ext>
            </a:extLst>
          </p:cNvPr>
          <p:cNvSpPr txBox="1"/>
          <p:nvPr/>
        </p:nvSpPr>
        <p:spPr>
          <a:xfrm>
            <a:off x="4151784" y="3284985"/>
            <a:ext cx="4139082" cy="2062103"/>
          </a:xfrm>
          <a:prstGeom prst="rect">
            <a:avLst/>
          </a:prstGeom>
          <a:solidFill>
            <a:schemeClr val="accent2"/>
          </a:solidFill>
        </p:spPr>
        <p:txBody>
          <a:bodyPr wrap="none" rtlCol="0">
            <a:spAutoFit/>
          </a:bodyPr>
          <a:lstStyle/>
          <a:p>
            <a:pPr marL="285750" indent="-285750">
              <a:buFont typeface="Arial" charset="0"/>
              <a:buChar char="•"/>
            </a:pPr>
            <a:r>
              <a:rPr lang="pt-BR" sz="3200" dirty="0"/>
              <a:t>DANO</a:t>
            </a:r>
          </a:p>
          <a:p>
            <a:pPr marL="285750" indent="-285750">
              <a:buFont typeface="Arial" charset="0"/>
              <a:buChar char="•"/>
            </a:pPr>
            <a:endParaRPr lang="pt-BR" sz="3200" dirty="0"/>
          </a:p>
          <a:p>
            <a:pPr marL="285750" indent="-285750">
              <a:buFont typeface="Arial" charset="0"/>
              <a:buChar char="•"/>
            </a:pPr>
            <a:endParaRPr lang="pt-BR" sz="3200" dirty="0"/>
          </a:p>
          <a:p>
            <a:pPr marL="285750" indent="-285750">
              <a:buFont typeface="Arial" charset="0"/>
              <a:buChar char="•"/>
            </a:pPr>
            <a:r>
              <a:rPr lang="pt-BR" sz="3200" dirty="0"/>
              <a:t>VANTAGEM INDEVIDA</a:t>
            </a:r>
          </a:p>
        </p:txBody>
      </p:sp>
    </p:spTree>
    <p:extLst>
      <p:ext uri="{BB962C8B-B14F-4D97-AF65-F5344CB8AC3E}">
        <p14:creationId xmlns:p14="http://schemas.microsoft.com/office/powerpoint/2010/main" val="327835956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38BFBCB-CD7D-974A-B8FE-438F3C1DD99C}"/>
              </a:ext>
            </a:extLst>
          </p:cNvPr>
          <p:cNvSpPr txBox="1"/>
          <p:nvPr/>
        </p:nvSpPr>
        <p:spPr>
          <a:xfrm>
            <a:off x="1775520" y="980728"/>
            <a:ext cx="5760640" cy="553998"/>
          </a:xfrm>
          <a:prstGeom prst="rect">
            <a:avLst/>
          </a:prstGeom>
          <a:noFill/>
        </p:spPr>
        <p:txBody>
          <a:bodyPr wrap="square" rtlCol="0">
            <a:spAutoFit/>
          </a:bodyPr>
          <a:lstStyle/>
          <a:p>
            <a:r>
              <a:rPr lang="pt-BR" sz="3000" dirty="0">
                <a:solidFill>
                  <a:schemeClr val="accent1"/>
                </a:solidFill>
              </a:rPr>
              <a:t>B) Cálculo do Ressarcimento</a:t>
            </a:r>
          </a:p>
        </p:txBody>
      </p:sp>
      <p:sp>
        <p:nvSpPr>
          <p:cNvPr id="3" name="Espaço Reservado para Conteúdo 19">
            <a:extLst>
              <a:ext uri="{FF2B5EF4-FFF2-40B4-BE49-F238E27FC236}">
                <a16:creationId xmlns:a16="http://schemas.microsoft.com/office/drawing/2014/main" id="{74445D30-408E-CF45-A54E-3A9835C4A4F7}"/>
              </a:ext>
            </a:extLst>
          </p:cNvPr>
          <p:cNvSpPr txBox="1">
            <a:spLocks/>
          </p:cNvSpPr>
          <p:nvPr/>
        </p:nvSpPr>
        <p:spPr>
          <a:xfrm>
            <a:off x="1981200" y="2132856"/>
            <a:ext cx="8229600" cy="439248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457200" algn="just">
              <a:buFont typeface="Wingdings" panose="05000000000000000000" pitchFamily="2" charset="2"/>
              <a:buChar char="v"/>
            </a:pPr>
            <a:r>
              <a:rPr lang="pt-BR" dirty="0">
                <a:solidFill>
                  <a:schemeClr val="accent1"/>
                </a:solidFill>
              </a:rPr>
              <a:t>Conceito</a:t>
            </a:r>
          </a:p>
          <a:p>
            <a:pPr lvl="1">
              <a:buFont typeface="Wingdings" panose="05000000000000000000" pitchFamily="2" charset="2"/>
              <a:buChar char="ü"/>
            </a:pPr>
            <a:r>
              <a:rPr lang="pt-BR" sz="2400" dirty="0">
                <a:solidFill>
                  <a:schemeClr val="accent1"/>
                </a:solidFill>
              </a:rPr>
              <a:t>Sinônimo de prejuízo </a:t>
            </a:r>
            <a:r>
              <a:rPr lang="mr-IN" sz="2400" dirty="0">
                <a:solidFill>
                  <a:schemeClr val="accent1"/>
                </a:solidFill>
              </a:rPr>
              <a:t>–</a:t>
            </a:r>
            <a:r>
              <a:rPr lang="pt-BR" sz="2400" dirty="0">
                <a:solidFill>
                  <a:schemeClr val="accent1"/>
                </a:solidFill>
              </a:rPr>
              <a:t> Pode ser patrimonial ou não.</a:t>
            </a:r>
          </a:p>
          <a:p>
            <a:pPr lvl="1">
              <a:buFont typeface="Wingdings" panose="05000000000000000000" pitchFamily="2" charset="2"/>
              <a:buChar char="ü"/>
            </a:pPr>
            <a:endParaRPr lang="pt-BR" sz="2400" dirty="0">
              <a:solidFill>
                <a:schemeClr val="accent1"/>
              </a:solidFill>
            </a:endParaRPr>
          </a:p>
          <a:p>
            <a:pPr lvl="2">
              <a:buFont typeface="Wingdings" panose="05000000000000000000" pitchFamily="2" charset="2"/>
              <a:buChar char="ü"/>
            </a:pPr>
            <a:r>
              <a:rPr lang="pt-BR" sz="2000" dirty="0">
                <a:solidFill>
                  <a:schemeClr val="accent1"/>
                </a:solidFill>
              </a:rPr>
              <a:t>Valores pagos a título de propina;</a:t>
            </a:r>
          </a:p>
          <a:p>
            <a:pPr lvl="2">
              <a:buFont typeface="Wingdings" panose="05000000000000000000" pitchFamily="2" charset="2"/>
              <a:buChar char="ü"/>
            </a:pPr>
            <a:endParaRPr lang="pt-BR" sz="2000" dirty="0">
              <a:solidFill>
                <a:schemeClr val="accent1"/>
              </a:solidFill>
            </a:endParaRPr>
          </a:p>
          <a:p>
            <a:pPr lvl="2">
              <a:buFont typeface="Wingdings" panose="05000000000000000000" pitchFamily="2" charset="2"/>
              <a:buChar char="ü"/>
            </a:pPr>
            <a:r>
              <a:rPr lang="pt-BR" sz="2000" dirty="0">
                <a:solidFill>
                  <a:schemeClr val="accent1"/>
                </a:solidFill>
              </a:rPr>
              <a:t>Superfaturamento por sobrepreço ou inexecução contratual;</a:t>
            </a:r>
          </a:p>
          <a:p>
            <a:pPr lvl="1">
              <a:buFont typeface="Wingdings" panose="05000000000000000000" pitchFamily="2" charset="2"/>
              <a:buChar char="ü"/>
            </a:pPr>
            <a:endParaRPr lang="pt-BR" sz="2400" u="sng" dirty="0">
              <a:solidFill>
                <a:schemeClr val="accent1"/>
              </a:solidFill>
            </a:endParaRPr>
          </a:p>
          <a:p>
            <a:pPr lvl="1">
              <a:buFont typeface="Wingdings" panose="05000000000000000000" pitchFamily="2" charset="2"/>
              <a:buChar char="ü"/>
            </a:pPr>
            <a:r>
              <a:rPr lang="pt-BR" sz="2400" u="sng" dirty="0">
                <a:solidFill>
                  <a:schemeClr val="accent1"/>
                </a:solidFill>
              </a:rPr>
              <a:t>Perspectiva da vítima</a:t>
            </a:r>
          </a:p>
          <a:p>
            <a:pPr lvl="1">
              <a:buFont typeface="Wingdings" panose="05000000000000000000" pitchFamily="2" charset="2"/>
              <a:buChar char="ü"/>
            </a:pPr>
            <a:endParaRPr lang="pt-BR" sz="2400" dirty="0">
              <a:solidFill>
                <a:schemeClr val="accent1"/>
              </a:solidFill>
            </a:endParaRPr>
          </a:p>
        </p:txBody>
      </p:sp>
      <p:sp>
        <p:nvSpPr>
          <p:cNvPr id="4" name="CaixaDeTexto 3">
            <a:extLst>
              <a:ext uri="{FF2B5EF4-FFF2-40B4-BE49-F238E27FC236}">
                <a16:creationId xmlns:a16="http://schemas.microsoft.com/office/drawing/2014/main" id="{A14E851A-7CFC-874D-91D3-2D5A55BBF71F}"/>
              </a:ext>
            </a:extLst>
          </p:cNvPr>
          <p:cNvSpPr txBox="1"/>
          <p:nvPr/>
        </p:nvSpPr>
        <p:spPr>
          <a:xfrm>
            <a:off x="5465644" y="1620090"/>
            <a:ext cx="1206421" cy="584775"/>
          </a:xfrm>
          <a:prstGeom prst="rect">
            <a:avLst/>
          </a:prstGeom>
          <a:solidFill>
            <a:schemeClr val="accent2"/>
          </a:solidFill>
        </p:spPr>
        <p:txBody>
          <a:bodyPr wrap="none" rtlCol="0">
            <a:spAutoFit/>
          </a:bodyPr>
          <a:lstStyle/>
          <a:p>
            <a:r>
              <a:rPr lang="pt-BR" sz="3200" dirty="0"/>
              <a:t>DANO</a:t>
            </a:r>
          </a:p>
        </p:txBody>
      </p:sp>
    </p:spTree>
    <p:extLst>
      <p:ext uri="{BB962C8B-B14F-4D97-AF65-F5344CB8AC3E}">
        <p14:creationId xmlns:p14="http://schemas.microsoft.com/office/powerpoint/2010/main" val="408377564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946F6F53-47F7-0E49-82FF-9EDE73D01479}"/>
              </a:ext>
            </a:extLst>
          </p:cNvPr>
          <p:cNvSpPr txBox="1"/>
          <p:nvPr/>
        </p:nvSpPr>
        <p:spPr>
          <a:xfrm>
            <a:off x="1648520" y="167928"/>
            <a:ext cx="5760640" cy="553998"/>
          </a:xfrm>
          <a:prstGeom prst="rect">
            <a:avLst/>
          </a:prstGeom>
          <a:noFill/>
        </p:spPr>
        <p:txBody>
          <a:bodyPr wrap="square" rtlCol="0">
            <a:spAutoFit/>
          </a:bodyPr>
          <a:lstStyle/>
          <a:p>
            <a:r>
              <a:rPr lang="pt-BR" sz="3000" dirty="0">
                <a:solidFill>
                  <a:schemeClr val="accent1"/>
                </a:solidFill>
              </a:rPr>
              <a:t>B) Cálculo do Ressarcimento</a:t>
            </a:r>
          </a:p>
        </p:txBody>
      </p:sp>
      <p:sp>
        <p:nvSpPr>
          <p:cNvPr id="3" name="Espaço Reservado para Conteúdo 19">
            <a:extLst>
              <a:ext uri="{FF2B5EF4-FFF2-40B4-BE49-F238E27FC236}">
                <a16:creationId xmlns:a16="http://schemas.microsoft.com/office/drawing/2014/main" id="{174C51A5-CDB2-6441-B377-ACFF04F52B57}"/>
              </a:ext>
            </a:extLst>
          </p:cNvPr>
          <p:cNvSpPr txBox="1">
            <a:spLocks/>
          </p:cNvSpPr>
          <p:nvPr/>
        </p:nvSpPr>
        <p:spPr>
          <a:xfrm>
            <a:off x="292100" y="964332"/>
            <a:ext cx="11645900" cy="572574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lvl="1" indent="-342900" algn="just">
              <a:spcAft>
                <a:spcPts val="600"/>
              </a:spcAft>
              <a:buFont typeface="Wingdings" panose="05000000000000000000" pitchFamily="2" charset="2"/>
              <a:buChar char="v"/>
            </a:pPr>
            <a:r>
              <a:rPr lang="pt-BR" dirty="0">
                <a:solidFill>
                  <a:schemeClr val="accent1"/>
                </a:solidFill>
              </a:rPr>
              <a:t>O que diz a LAC - Dano</a:t>
            </a:r>
          </a:p>
          <a:p>
            <a:pPr marL="0" indent="0" algn="just">
              <a:spcBef>
                <a:spcPts val="300"/>
              </a:spcBef>
              <a:buNone/>
            </a:pPr>
            <a:r>
              <a:rPr lang="pt-BR" sz="2400" dirty="0">
                <a:solidFill>
                  <a:schemeClr val="accent1"/>
                </a:solidFill>
              </a:rPr>
              <a:t>Art. 6</a:t>
            </a:r>
            <a:r>
              <a:rPr lang="pt-BR" sz="2400" u="sng" baseline="30000" dirty="0">
                <a:solidFill>
                  <a:schemeClr val="accent1"/>
                </a:solidFill>
              </a:rPr>
              <a:t>o</a:t>
            </a:r>
            <a:r>
              <a:rPr lang="pt-BR" sz="2400" dirty="0">
                <a:solidFill>
                  <a:schemeClr val="accent1"/>
                </a:solidFill>
              </a:rPr>
              <a:t>, § 3</a:t>
            </a:r>
            <a:r>
              <a:rPr lang="pt-BR" sz="2400" u="sng" baseline="30000" dirty="0">
                <a:solidFill>
                  <a:schemeClr val="accent1"/>
                </a:solidFill>
              </a:rPr>
              <a:t>o</a:t>
            </a:r>
            <a:r>
              <a:rPr lang="pt-BR" sz="2400" dirty="0">
                <a:solidFill>
                  <a:schemeClr val="accent1"/>
                </a:solidFill>
              </a:rPr>
              <a:t>  A aplicação das sanções previstas neste artigo não exclui, em qualquer hipótese, a obrigação da reparação integral do </a:t>
            </a:r>
            <a:r>
              <a:rPr lang="pt-BR" sz="2400" b="1" dirty="0">
                <a:solidFill>
                  <a:srgbClr val="FF0000"/>
                </a:solidFill>
              </a:rPr>
              <a:t>dano</a:t>
            </a:r>
            <a:r>
              <a:rPr lang="pt-BR" sz="2400" dirty="0">
                <a:solidFill>
                  <a:schemeClr val="accent1"/>
                </a:solidFill>
              </a:rPr>
              <a:t> causado.</a:t>
            </a:r>
          </a:p>
          <a:p>
            <a:pPr marL="0" indent="0" algn="just">
              <a:spcBef>
                <a:spcPts val="0"/>
              </a:spcBef>
              <a:buNone/>
            </a:pPr>
            <a:r>
              <a:rPr lang="pt-BR" sz="2400" dirty="0">
                <a:solidFill>
                  <a:schemeClr val="accent1"/>
                </a:solidFill>
              </a:rPr>
              <a:t>---</a:t>
            </a:r>
          </a:p>
          <a:p>
            <a:pPr marL="0" indent="0" algn="just">
              <a:spcBef>
                <a:spcPts val="300"/>
              </a:spcBef>
              <a:buNone/>
            </a:pPr>
            <a:r>
              <a:rPr lang="pt-BR" sz="2400" dirty="0">
                <a:solidFill>
                  <a:schemeClr val="accent1"/>
                </a:solidFill>
              </a:rPr>
              <a:t>Art. 13.  A instauração de processo administrativo específico de reparação integral do </a:t>
            </a:r>
            <a:r>
              <a:rPr lang="pt-BR" sz="2400" b="1" dirty="0">
                <a:solidFill>
                  <a:srgbClr val="FF0000"/>
                </a:solidFill>
              </a:rPr>
              <a:t>dano</a:t>
            </a:r>
            <a:r>
              <a:rPr lang="pt-BR" sz="2400" dirty="0">
                <a:solidFill>
                  <a:schemeClr val="accent1"/>
                </a:solidFill>
              </a:rPr>
              <a:t> não prejudica a aplicação imediata das sanções estabelecidas nesta Lei. </a:t>
            </a:r>
          </a:p>
          <a:p>
            <a:pPr marL="0" indent="0" algn="just">
              <a:spcBef>
                <a:spcPts val="0"/>
              </a:spcBef>
              <a:buNone/>
            </a:pPr>
            <a:r>
              <a:rPr lang="pt-BR" sz="2400" dirty="0">
                <a:solidFill>
                  <a:schemeClr val="accent1"/>
                </a:solidFill>
              </a:rPr>
              <a:t>---</a:t>
            </a:r>
          </a:p>
          <a:p>
            <a:pPr marL="0" indent="0" algn="just">
              <a:spcBef>
                <a:spcPts val="300"/>
              </a:spcBef>
              <a:buNone/>
            </a:pPr>
            <a:r>
              <a:rPr lang="pt-BR" sz="2400" dirty="0">
                <a:solidFill>
                  <a:schemeClr val="accent1"/>
                </a:solidFill>
              </a:rPr>
              <a:t>Art. 16, § 3</a:t>
            </a:r>
            <a:r>
              <a:rPr lang="pt-BR" sz="2400" u="sng" baseline="30000" dirty="0">
                <a:solidFill>
                  <a:schemeClr val="accent1"/>
                </a:solidFill>
              </a:rPr>
              <a:t>o</a:t>
            </a:r>
            <a:r>
              <a:rPr lang="pt-BR" sz="2400" dirty="0">
                <a:solidFill>
                  <a:schemeClr val="accent1"/>
                </a:solidFill>
              </a:rPr>
              <a:t>  O acordo de leniência não exime a pessoa jurídica da obrigação de reparar integralmente o </a:t>
            </a:r>
            <a:r>
              <a:rPr lang="pt-BR" sz="2400" b="1" dirty="0">
                <a:solidFill>
                  <a:srgbClr val="FF0000"/>
                </a:solidFill>
              </a:rPr>
              <a:t>dano</a:t>
            </a:r>
            <a:r>
              <a:rPr lang="pt-BR" sz="2400" dirty="0">
                <a:solidFill>
                  <a:schemeClr val="accent1"/>
                </a:solidFill>
              </a:rPr>
              <a:t> causado. </a:t>
            </a:r>
          </a:p>
          <a:p>
            <a:pPr marL="0" indent="0" algn="just">
              <a:spcBef>
                <a:spcPts val="0"/>
              </a:spcBef>
              <a:buNone/>
            </a:pPr>
            <a:r>
              <a:rPr lang="pt-BR" sz="2400" dirty="0">
                <a:solidFill>
                  <a:schemeClr val="accent1"/>
                </a:solidFill>
              </a:rPr>
              <a:t>---</a:t>
            </a:r>
          </a:p>
          <a:p>
            <a:pPr marL="0" indent="0" algn="just">
              <a:spcBef>
                <a:spcPts val="300"/>
              </a:spcBef>
              <a:buNone/>
            </a:pPr>
            <a:r>
              <a:rPr lang="pt-BR" sz="2400" dirty="0">
                <a:solidFill>
                  <a:schemeClr val="accent1"/>
                </a:solidFill>
              </a:rPr>
              <a:t>Art. 21, Parágrafo único.  A condenação torna certa a obrigação de reparar, integralmente, o </a:t>
            </a:r>
            <a:r>
              <a:rPr lang="pt-BR" sz="2400" b="1" dirty="0">
                <a:solidFill>
                  <a:srgbClr val="FF0000"/>
                </a:solidFill>
              </a:rPr>
              <a:t>dano</a:t>
            </a:r>
            <a:r>
              <a:rPr lang="pt-BR" sz="2400" dirty="0">
                <a:solidFill>
                  <a:schemeClr val="accent1"/>
                </a:solidFill>
              </a:rPr>
              <a:t> causado pelo ilícito, cujo valor será apurado em posterior liquidação, se não constar expressamente da sentença.</a:t>
            </a:r>
          </a:p>
        </p:txBody>
      </p:sp>
    </p:spTree>
    <p:extLst>
      <p:ext uri="{BB962C8B-B14F-4D97-AF65-F5344CB8AC3E}">
        <p14:creationId xmlns:p14="http://schemas.microsoft.com/office/powerpoint/2010/main" val="375724909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A0F836E-CE1B-C34C-BBF9-140912BF6A23}"/>
              </a:ext>
            </a:extLst>
          </p:cNvPr>
          <p:cNvSpPr txBox="1"/>
          <p:nvPr/>
        </p:nvSpPr>
        <p:spPr>
          <a:xfrm>
            <a:off x="1750120" y="117004"/>
            <a:ext cx="5760640" cy="553998"/>
          </a:xfrm>
          <a:prstGeom prst="rect">
            <a:avLst/>
          </a:prstGeom>
          <a:noFill/>
        </p:spPr>
        <p:txBody>
          <a:bodyPr wrap="square" rtlCol="0">
            <a:spAutoFit/>
          </a:bodyPr>
          <a:lstStyle/>
          <a:p>
            <a:r>
              <a:rPr lang="pt-BR" sz="3000" dirty="0">
                <a:solidFill>
                  <a:schemeClr val="accent1"/>
                </a:solidFill>
              </a:rPr>
              <a:t>B) Cálculo do Ressarcimento</a:t>
            </a:r>
          </a:p>
        </p:txBody>
      </p:sp>
      <p:sp>
        <p:nvSpPr>
          <p:cNvPr id="3" name="Espaço Reservado para Conteúdo 19">
            <a:extLst>
              <a:ext uri="{FF2B5EF4-FFF2-40B4-BE49-F238E27FC236}">
                <a16:creationId xmlns:a16="http://schemas.microsoft.com/office/drawing/2014/main" id="{6E77A608-FBD5-854F-A60D-42633E7EBB1B}"/>
              </a:ext>
            </a:extLst>
          </p:cNvPr>
          <p:cNvSpPr txBox="1">
            <a:spLocks/>
          </p:cNvSpPr>
          <p:nvPr/>
        </p:nvSpPr>
        <p:spPr>
          <a:xfrm>
            <a:off x="736600" y="1916832"/>
            <a:ext cx="11023600" cy="482453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lvl="1" indent="-342900" algn="just">
              <a:buFont typeface="Wingdings" panose="05000000000000000000" pitchFamily="2" charset="2"/>
              <a:buChar char="v"/>
            </a:pPr>
            <a:r>
              <a:rPr lang="pt-BR" dirty="0">
                <a:solidFill>
                  <a:schemeClr val="accent1"/>
                </a:solidFill>
              </a:rPr>
              <a:t>Conceito</a:t>
            </a:r>
          </a:p>
          <a:p>
            <a:pPr lvl="1" algn="just">
              <a:buFont typeface="Wingdings" panose="05000000000000000000" pitchFamily="2" charset="2"/>
              <a:buChar char="ü"/>
            </a:pPr>
            <a:r>
              <a:rPr lang="pt-BR" sz="2400" dirty="0">
                <a:solidFill>
                  <a:schemeClr val="accent1"/>
                </a:solidFill>
              </a:rPr>
              <a:t>Ganhos obtidos ou pretendidos pela pessoa jurídica que não ocorreriam sem a prática do ato lesivo, somado, quando for o caso, ao valor correspondente a qualquer vantagem indevida prometida ou dada a agente público ou a terceiros a ele relacionados (Decreto 8.420, Art. 20, § 2</a:t>
            </a:r>
            <a:r>
              <a:rPr lang="pt-BR" sz="2400" strike="sngStrike" dirty="0">
                <a:solidFill>
                  <a:schemeClr val="accent1"/>
                </a:solidFill>
              </a:rPr>
              <a:t>º</a:t>
            </a:r>
            <a:r>
              <a:rPr lang="pt-BR" sz="2400" dirty="0">
                <a:solidFill>
                  <a:schemeClr val="accent1"/>
                </a:solidFill>
              </a:rPr>
              <a:t>). Engloba:</a:t>
            </a:r>
          </a:p>
          <a:p>
            <a:pPr lvl="2" algn="just">
              <a:buFont typeface="Wingdings" panose="05000000000000000000" pitchFamily="2" charset="2"/>
              <a:buChar char="ü"/>
            </a:pPr>
            <a:r>
              <a:rPr lang="pt-BR" sz="2000" dirty="0">
                <a:solidFill>
                  <a:schemeClr val="accent1"/>
                </a:solidFill>
              </a:rPr>
              <a:t>Lucro auferido com uma contratação ou execução viciada de contrato;</a:t>
            </a:r>
          </a:p>
          <a:p>
            <a:pPr lvl="2" algn="just">
              <a:buFont typeface="Wingdings" panose="05000000000000000000" pitchFamily="2" charset="2"/>
              <a:buChar char="ü"/>
            </a:pPr>
            <a:r>
              <a:rPr lang="pt-BR" sz="2000" dirty="0">
                <a:solidFill>
                  <a:schemeClr val="accent1"/>
                </a:solidFill>
              </a:rPr>
              <a:t>Lucro superior à média do mercado;</a:t>
            </a:r>
          </a:p>
          <a:p>
            <a:pPr lvl="2" algn="just">
              <a:buFont typeface="Wingdings" panose="05000000000000000000" pitchFamily="2" charset="2"/>
              <a:buChar char="ü"/>
            </a:pPr>
            <a:r>
              <a:rPr lang="pt-BR" sz="2000" dirty="0">
                <a:solidFill>
                  <a:srgbClr val="FF0000"/>
                </a:solidFill>
              </a:rPr>
              <a:t>Valores pagos a título de propina;</a:t>
            </a:r>
          </a:p>
          <a:p>
            <a:pPr lvl="2" algn="just">
              <a:buFont typeface="Wingdings" panose="05000000000000000000" pitchFamily="2" charset="2"/>
              <a:buChar char="ü"/>
            </a:pPr>
            <a:r>
              <a:rPr lang="pt-BR" sz="2000" dirty="0">
                <a:solidFill>
                  <a:srgbClr val="FF0000"/>
                </a:solidFill>
              </a:rPr>
              <a:t>Superfaturamento por sobrepreço ou inexecução contratual; </a:t>
            </a:r>
          </a:p>
          <a:p>
            <a:pPr lvl="2" algn="just">
              <a:buFont typeface="Wingdings" panose="05000000000000000000" pitchFamily="2" charset="2"/>
              <a:buChar char="ü"/>
            </a:pPr>
            <a:endParaRPr lang="pt-BR" sz="2000" u="sng" dirty="0">
              <a:solidFill>
                <a:schemeClr val="accent1"/>
              </a:solidFill>
            </a:endParaRPr>
          </a:p>
          <a:p>
            <a:pPr lvl="1" algn="just">
              <a:buFont typeface="Wingdings" panose="05000000000000000000" pitchFamily="2" charset="2"/>
              <a:buChar char="ü"/>
            </a:pPr>
            <a:r>
              <a:rPr lang="pt-BR" u="sng" dirty="0">
                <a:solidFill>
                  <a:schemeClr val="accent1"/>
                </a:solidFill>
              </a:rPr>
              <a:t>Perspectiva do autor do ato lesivo</a:t>
            </a:r>
          </a:p>
          <a:p>
            <a:pPr lvl="1" algn="just">
              <a:buFont typeface="Wingdings" panose="05000000000000000000" pitchFamily="2" charset="2"/>
              <a:buChar char="ü"/>
            </a:pPr>
            <a:endParaRPr lang="pt-BR" sz="2400" dirty="0">
              <a:solidFill>
                <a:schemeClr val="accent1"/>
              </a:solidFill>
            </a:endParaRPr>
          </a:p>
        </p:txBody>
      </p:sp>
      <p:sp>
        <p:nvSpPr>
          <p:cNvPr id="4" name="CaixaDeTexto 3">
            <a:extLst>
              <a:ext uri="{FF2B5EF4-FFF2-40B4-BE49-F238E27FC236}">
                <a16:creationId xmlns:a16="http://schemas.microsoft.com/office/drawing/2014/main" id="{D0CBCE84-4A22-6B44-B946-B649EEDD4AD5}"/>
              </a:ext>
            </a:extLst>
          </p:cNvPr>
          <p:cNvSpPr txBox="1"/>
          <p:nvPr/>
        </p:nvSpPr>
        <p:spPr>
          <a:xfrm>
            <a:off x="4405700" y="1090758"/>
            <a:ext cx="3850541" cy="584775"/>
          </a:xfrm>
          <a:prstGeom prst="rect">
            <a:avLst/>
          </a:prstGeom>
          <a:solidFill>
            <a:schemeClr val="accent2"/>
          </a:solidFill>
        </p:spPr>
        <p:txBody>
          <a:bodyPr wrap="none" rtlCol="0">
            <a:spAutoFit/>
          </a:bodyPr>
          <a:lstStyle/>
          <a:p>
            <a:r>
              <a:rPr lang="pt-BR" sz="3200"/>
              <a:t>VANTAGEM INDEVIDA</a:t>
            </a:r>
            <a:endParaRPr lang="pt-BR" sz="3200" dirty="0"/>
          </a:p>
        </p:txBody>
      </p:sp>
    </p:spTree>
    <p:extLst>
      <p:ext uri="{BB962C8B-B14F-4D97-AF65-F5344CB8AC3E}">
        <p14:creationId xmlns:p14="http://schemas.microsoft.com/office/powerpoint/2010/main" val="324138762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9069AD1-3581-1842-AF27-D85EEA594CE0}"/>
              </a:ext>
            </a:extLst>
          </p:cNvPr>
          <p:cNvSpPr txBox="1"/>
          <p:nvPr/>
        </p:nvSpPr>
        <p:spPr>
          <a:xfrm>
            <a:off x="1775520" y="345728"/>
            <a:ext cx="5760640" cy="553998"/>
          </a:xfrm>
          <a:prstGeom prst="rect">
            <a:avLst/>
          </a:prstGeom>
          <a:noFill/>
        </p:spPr>
        <p:txBody>
          <a:bodyPr wrap="square" rtlCol="0">
            <a:spAutoFit/>
          </a:bodyPr>
          <a:lstStyle/>
          <a:p>
            <a:r>
              <a:rPr lang="pt-BR" sz="3000" dirty="0">
                <a:solidFill>
                  <a:schemeClr val="accent1"/>
                </a:solidFill>
              </a:rPr>
              <a:t>B) Cálculo do Ressarcimento</a:t>
            </a:r>
          </a:p>
        </p:txBody>
      </p:sp>
      <p:sp>
        <p:nvSpPr>
          <p:cNvPr id="3" name="Espaço Reservado para Conteúdo 19">
            <a:extLst>
              <a:ext uri="{FF2B5EF4-FFF2-40B4-BE49-F238E27FC236}">
                <a16:creationId xmlns:a16="http://schemas.microsoft.com/office/drawing/2014/main" id="{19D578AA-6BD1-3C4A-A9CE-FA82488B0056}"/>
              </a:ext>
            </a:extLst>
          </p:cNvPr>
          <p:cNvSpPr txBox="1">
            <a:spLocks/>
          </p:cNvSpPr>
          <p:nvPr/>
        </p:nvSpPr>
        <p:spPr>
          <a:xfrm>
            <a:off x="609600" y="981224"/>
            <a:ext cx="10909300" cy="553104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lvl="1" indent="-342900" algn="just">
              <a:spcAft>
                <a:spcPts val="600"/>
              </a:spcAft>
              <a:buFont typeface="Wingdings" panose="05000000000000000000" pitchFamily="2" charset="2"/>
              <a:buChar char="v"/>
            </a:pPr>
            <a:r>
              <a:rPr lang="pt-BR" dirty="0">
                <a:solidFill>
                  <a:schemeClr val="accent1"/>
                </a:solidFill>
              </a:rPr>
              <a:t>O que diz a LAC – Vantagem indevida</a:t>
            </a:r>
          </a:p>
          <a:p>
            <a:pPr marL="0" indent="0" algn="just">
              <a:buNone/>
            </a:pPr>
            <a:r>
              <a:rPr lang="pt-BR" sz="2400" dirty="0">
                <a:solidFill>
                  <a:schemeClr val="accent1"/>
                </a:solidFill>
              </a:rPr>
              <a:t>Art. 6</a:t>
            </a:r>
            <a:r>
              <a:rPr lang="pt-BR" sz="2400" u="sng" baseline="30000" dirty="0">
                <a:solidFill>
                  <a:schemeClr val="accent1"/>
                </a:solidFill>
              </a:rPr>
              <a:t>o</a:t>
            </a:r>
            <a:r>
              <a:rPr lang="pt-BR" sz="2400" dirty="0">
                <a:solidFill>
                  <a:schemeClr val="accent1"/>
                </a:solidFill>
              </a:rPr>
              <a:t>, I - multa, no valor de 0,1% (um décimo por cento) a 20% (vinte por cento) do faturamento bruto do último exercício anterior ao da instauração do processo administrativo, excluídos os tributos, a qual nunca será inferior à </a:t>
            </a:r>
            <a:r>
              <a:rPr lang="pt-BR" sz="2400" b="1" dirty="0">
                <a:solidFill>
                  <a:schemeClr val="accent1"/>
                </a:solidFill>
              </a:rPr>
              <a:t>vantagem auferida</a:t>
            </a:r>
            <a:r>
              <a:rPr lang="pt-BR" sz="2400" dirty="0">
                <a:solidFill>
                  <a:schemeClr val="accent1"/>
                </a:solidFill>
              </a:rPr>
              <a:t>, quando for possível sua estimação; e</a:t>
            </a:r>
          </a:p>
          <a:p>
            <a:pPr marL="0" indent="0" algn="just">
              <a:buNone/>
            </a:pPr>
            <a:r>
              <a:rPr lang="pt-BR" sz="2400" dirty="0">
                <a:solidFill>
                  <a:schemeClr val="accent1"/>
                </a:solidFill>
              </a:rPr>
              <a:t>---</a:t>
            </a:r>
          </a:p>
          <a:p>
            <a:pPr marL="0" indent="0" algn="just">
              <a:buNone/>
            </a:pPr>
            <a:r>
              <a:rPr lang="pt-BR" sz="2400" dirty="0">
                <a:solidFill>
                  <a:schemeClr val="accent1"/>
                </a:solidFill>
              </a:rPr>
              <a:t>Art. 7</a:t>
            </a:r>
            <a:r>
              <a:rPr lang="pt-BR" sz="2400" u="sng" baseline="30000" dirty="0">
                <a:solidFill>
                  <a:schemeClr val="accent1"/>
                </a:solidFill>
              </a:rPr>
              <a:t>o</a:t>
            </a:r>
            <a:r>
              <a:rPr lang="pt-BR" sz="2400" dirty="0">
                <a:solidFill>
                  <a:schemeClr val="accent1"/>
                </a:solidFill>
              </a:rPr>
              <a:t>  Serão levados em consideração na aplicação das sanções: </a:t>
            </a:r>
          </a:p>
          <a:p>
            <a:pPr marL="0" indent="0" algn="just">
              <a:buNone/>
            </a:pPr>
            <a:r>
              <a:rPr lang="pt-BR" sz="2400" dirty="0">
                <a:solidFill>
                  <a:schemeClr val="accent1"/>
                </a:solidFill>
              </a:rPr>
              <a:t>II - a </a:t>
            </a:r>
            <a:r>
              <a:rPr lang="pt-BR" sz="2400" b="1" dirty="0">
                <a:solidFill>
                  <a:schemeClr val="accent1"/>
                </a:solidFill>
              </a:rPr>
              <a:t>vantagem auferida ou pretendida</a:t>
            </a:r>
            <a:r>
              <a:rPr lang="pt-BR" sz="2400" dirty="0">
                <a:solidFill>
                  <a:schemeClr val="accent1"/>
                </a:solidFill>
              </a:rPr>
              <a:t> pelo infrator;</a:t>
            </a:r>
          </a:p>
          <a:p>
            <a:pPr marL="0" indent="0" algn="just">
              <a:buNone/>
            </a:pPr>
            <a:r>
              <a:rPr lang="pt-BR" sz="2400" dirty="0">
                <a:solidFill>
                  <a:schemeClr val="accent1"/>
                </a:solidFill>
              </a:rPr>
              <a:t>---</a:t>
            </a:r>
          </a:p>
          <a:p>
            <a:pPr marL="0" indent="0" algn="just">
              <a:buNone/>
            </a:pPr>
            <a:r>
              <a:rPr lang="pt-BR" sz="2400" dirty="0">
                <a:solidFill>
                  <a:schemeClr val="accent1"/>
                </a:solidFill>
              </a:rPr>
              <a:t>Art. 19. Sanções na ação judicial:</a:t>
            </a:r>
          </a:p>
          <a:p>
            <a:pPr marL="0" indent="0" algn="just">
              <a:buNone/>
            </a:pPr>
            <a:r>
              <a:rPr lang="pt-BR" sz="2400" dirty="0">
                <a:solidFill>
                  <a:schemeClr val="accent1"/>
                </a:solidFill>
              </a:rPr>
              <a:t>I - perdimento dos bens, direitos ou valores que representem </a:t>
            </a:r>
            <a:r>
              <a:rPr lang="pt-BR" sz="2400" b="1" dirty="0">
                <a:solidFill>
                  <a:schemeClr val="accent1"/>
                </a:solidFill>
              </a:rPr>
              <a:t>vantagem</a:t>
            </a:r>
            <a:r>
              <a:rPr lang="pt-BR" sz="2400" dirty="0">
                <a:solidFill>
                  <a:schemeClr val="accent1"/>
                </a:solidFill>
              </a:rPr>
              <a:t> ou proveito direta ou indiretamente obtidos da infração, ressalvado o direito do lesado ou de terceiro de boa-fé;</a:t>
            </a:r>
            <a:endParaRPr lang="pt-BR" sz="2800" dirty="0">
              <a:solidFill>
                <a:schemeClr val="accent1"/>
              </a:solidFill>
            </a:endParaRPr>
          </a:p>
        </p:txBody>
      </p:sp>
    </p:spTree>
    <p:extLst>
      <p:ext uri="{BB962C8B-B14F-4D97-AF65-F5344CB8AC3E}">
        <p14:creationId xmlns:p14="http://schemas.microsoft.com/office/powerpoint/2010/main" val="46522653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9">
            <a:extLst>
              <a:ext uri="{FF2B5EF4-FFF2-40B4-BE49-F238E27FC236}">
                <a16:creationId xmlns:a16="http://schemas.microsoft.com/office/drawing/2014/main" id="{4611F68C-E657-A348-9438-3567E1037650}"/>
              </a:ext>
            </a:extLst>
          </p:cNvPr>
          <p:cNvSpPr txBox="1">
            <a:spLocks/>
          </p:cNvSpPr>
          <p:nvPr/>
        </p:nvSpPr>
        <p:spPr>
          <a:xfrm>
            <a:off x="1839664" y="1666528"/>
            <a:ext cx="8229600" cy="108012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457200" algn="just">
              <a:spcAft>
                <a:spcPts val="600"/>
              </a:spcAft>
              <a:buFont typeface="Wingdings" panose="05000000000000000000" pitchFamily="2" charset="2"/>
              <a:buChar char="v"/>
            </a:pPr>
            <a:r>
              <a:rPr lang="pt-BR" dirty="0">
                <a:solidFill>
                  <a:schemeClr val="accent1"/>
                </a:solidFill>
                <a:sym typeface="Wingdings"/>
              </a:rPr>
              <a:t>Em muitos casos a vantagem indevida já englobará o dano, sem necessidade de identificá-lo</a:t>
            </a:r>
            <a:endParaRPr lang="pt-BR" dirty="0">
              <a:solidFill>
                <a:schemeClr val="accent1"/>
              </a:solidFill>
            </a:endParaRPr>
          </a:p>
        </p:txBody>
      </p:sp>
      <p:grpSp>
        <p:nvGrpSpPr>
          <p:cNvPr id="3" name="Grupo 2">
            <a:extLst>
              <a:ext uri="{FF2B5EF4-FFF2-40B4-BE49-F238E27FC236}">
                <a16:creationId xmlns:a16="http://schemas.microsoft.com/office/drawing/2014/main" id="{4210A96B-C996-704D-A221-CB370D5589B5}"/>
              </a:ext>
            </a:extLst>
          </p:cNvPr>
          <p:cNvGrpSpPr/>
          <p:nvPr/>
        </p:nvGrpSpPr>
        <p:grpSpPr>
          <a:xfrm>
            <a:off x="2370879" y="3356993"/>
            <a:ext cx="7397529" cy="1817885"/>
            <a:chOff x="0" y="2902310"/>
            <a:chExt cx="9005777" cy="2504168"/>
          </a:xfrm>
        </p:grpSpPr>
        <p:cxnSp>
          <p:nvCxnSpPr>
            <p:cNvPr id="4" name="Conector reto 6">
              <a:extLst>
                <a:ext uri="{FF2B5EF4-FFF2-40B4-BE49-F238E27FC236}">
                  <a16:creationId xmlns:a16="http://schemas.microsoft.com/office/drawing/2014/main" id="{17D98ADE-A43A-EB46-BFEC-85427F734362}"/>
                </a:ext>
              </a:extLst>
            </p:cNvPr>
            <p:cNvCxnSpPr/>
            <p:nvPr/>
          </p:nvCxnSpPr>
          <p:spPr>
            <a:xfrm>
              <a:off x="2583712" y="5114282"/>
              <a:ext cx="4678325"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5" name="Conector reto 7">
              <a:extLst>
                <a:ext uri="{FF2B5EF4-FFF2-40B4-BE49-F238E27FC236}">
                  <a16:creationId xmlns:a16="http://schemas.microsoft.com/office/drawing/2014/main" id="{9CB06D19-18CD-C349-ADCB-B0B0F98A6699}"/>
                </a:ext>
              </a:extLst>
            </p:cNvPr>
            <p:cNvCxnSpPr/>
            <p:nvPr/>
          </p:nvCxnSpPr>
          <p:spPr>
            <a:xfrm>
              <a:off x="2477386" y="4128982"/>
              <a:ext cx="4784651"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6" name="Conector reto 8">
              <a:extLst>
                <a:ext uri="{FF2B5EF4-FFF2-40B4-BE49-F238E27FC236}">
                  <a16:creationId xmlns:a16="http://schemas.microsoft.com/office/drawing/2014/main" id="{04CCC06F-D51B-5142-AFDD-9596D2093D82}"/>
                </a:ext>
              </a:extLst>
            </p:cNvPr>
            <p:cNvCxnSpPr/>
            <p:nvPr/>
          </p:nvCxnSpPr>
          <p:spPr>
            <a:xfrm>
              <a:off x="2477386" y="3097609"/>
              <a:ext cx="4784651" cy="0"/>
            </a:xfrm>
            <a:prstGeom prst="line">
              <a:avLst/>
            </a:prstGeom>
          </p:spPr>
          <p:style>
            <a:lnRef idx="3">
              <a:schemeClr val="accent4"/>
            </a:lnRef>
            <a:fillRef idx="0">
              <a:schemeClr val="accent4"/>
            </a:fillRef>
            <a:effectRef idx="2">
              <a:schemeClr val="accent4"/>
            </a:effectRef>
            <a:fontRef idx="minor">
              <a:schemeClr val="tx1"/>
            </a:fontRef>
          </p:style>
        </p:cxnSp>
        <p:sp>
          <p:nvSpPr>
            <p:cNvPr id="7" name="CaixaDeTexto 6">
              <a:extLst>
                <a:ext uri="{FF2B5EF4-FFF2-40B4-BE49-F238E27FC236}">
                  <a16:creationId xmlns:a16="http://schemas.microsoft.com/office/drawing/2014/main" id="{79E5AA43-5840-3840-BBBB-06BDEB44408F}"/>
                </a:ext>
              </a:extLst>
            </p:cNvPr>
            <p:cNvSpPr txBox="1"/>
            <p:nvPr/>
          </p:nvSpPr>
          <p:spPr>
            <a:xfrm>
              <a:off x="7432158" y="4897717"/>
              <a:ext cx="1446028" cy="508761"/>
            </a:xfrm>
            <a:prstGeom prst="rect">
              <a:avLst/>
            </a:prstGeom>
            <a:noFill/>
          </p:spPr>
          <p:txBody>
            <a:bodyPr wrap="square" rtlCol="0">
              <a:spAutoFit/>
            </a:bodyPr>
            <a:lstStyle/>
            <a:p>
              <a:r>
                <a:rPr lang="pt-BR" dirty="0">
                  <a:solidFill>
                    <a:schemeClr val="tx2"/>
                  </a:solidFill>
                </a:rPr>
                <a:t>Custo</a:t>
              </a:r>
            </a:p>
          </p:txBody>
        </p:sp>
        <p:sp>
          <p:nvSpPr>
            <p:cNvPr id="8" name="CaixaDeTexto 7">
              <a:extLst>
                <a:ext uri="{FF2B5EF4-FFF2-40B4-BE49-F238E27FC236}">
                  <a16:creationId xmlns:a16="http://schemas.microsoft.com/office/drawing/2014/main" id="{DB5BD532-EFCA-AC42-8BF3-506E8239E2A8}"/>
                </a:ext>
              </a:extLst>
            </p:cNvPr>
            <p:cNvSpPr txBox="1"/>
            <p:nvPr/>
          </p:nvSpPr>
          <p:spPr>
            <a:xfrm>
              <a:off x="7432158" y="3944316"/>
              <a:ext cx="1552354" cy="890332"/>
            </a:xfrm>
            <a:prstGeom prst="rect">
              <a:avLst/>
            </a:prstGeom>
            <a:noFill/>
          </p:spPr>
          <p:txBody>
            <a:bodyPr wrap="square" rtlCol="0">
              <a:spAutoFit/>
            </a:bodyPr>
            <a:lstStyle/>
            <a:p>
              <a:r>
                <a:rPr lang="pt-BR" dirty="0">
                  <a:solidFill>
                    <a:schemeClr val="tx2"/>
                  </a:solidFill>
                </a:rPr>
                <a:t>Preço médio</a:t>
              </a:r>
            </a:p>
          </p:txBody>
        </p:sp>
        <p:sp>
          <p:nvSpPr>
            <p:cNvPr id="9" name="CaixaDeTexto 8">
              <a:extLst>
                <a:ext uri="{FF2B5EF4-FFF2-40B4-BE49-F238E27FC236}">
                  <a16:creationId xmlns:a16="http://schemas.microsoft.com/office/drawing/2014/main" id="{17CE73C2-057A-DE43-A02D-1A1DE54409B4}"/>
                </a:ext>
              </a:extLst>
            </p:cNvPr>
            <p:cNvSpPr txBox="1"/>
            <p:nvPr/>
          </p:nvSpPr>
          <p:spPr>
            <a:xfrm>
              <a:off x="7453423" y="2902310"/>
              <a:ext cx="1552354" cy="508761"/>
            </a:xfrm>
            <a:prstGeom prst="rect">
              <a:avLst/>
            </a:prstGeom>
            <a:noFill/>
          </p:spPr>
          <p:txBody>
            <a:bodyPr wrap="square" rtlCol="0">
              <a:spAutoFit/>
            </a:bodyPr>
            <a:lstStyle/>
            <a:p>
              <a:r>
                <a:rPr lang="pt-BR" dirty="0">
                  <a:solidFill>
                    <a:schemeClr val="tx2"/>
                  </a:solidFill>
                </a:rPr>
                <a:t>Sobrepreço</a:t>
              </a:r>
            </a:p>
          </p:txBody>
        </p:sp>
        <p:cxnSp>
          <p:nvCxnSpPr>
            <p:cNvPr id="10" name="Conector de seta reta 23">
              <a:extLst>
                <a:ext uri="{FF2B5EF4-FFF2-40B4-BE49-F238E27FC236}">
                  <a16:creationId xmlns:a16="http://schemas.microsoft.com/office/drawing/2014/main" id="{C5C88F02-1610-FA49-8CF3-E8B24B4B5AFA}"/>
                </a:ext>
              </a:extLst>
            </p:cNvPr>
            <p:cNvCxnSpPr/>
            <p:nvPr/>
          </p:nvCxnSpPr>
          <p:spPr>
            <a:xfrm>
              <a:off x="1485000" y="3115329"/>
              <a:ext cx="0" cy="2027306"/>
            </a:xfrm>
            <a:prstGeom prst="straightConnector1">
              <a:avLst/>
            </a:prstGeom>
            <a:ln>
              <a:solidFill>
                <a:srgbClr val="C00000"/>
              </a:solidFill>
              <a:headEnd type="arrow"/>
              <a:tailEnd type="arrow"/>
            </a:ln>
          </p:spPr>
          <p:style>
            <a:lnRef idx="3">
              <a:schemeClr val="accent4"/>
            </a:lnRef>
            <a:fillRef idx="0">
              <a:schemeClr val="accent4"/>
            </a:fillRef>
            <a:effectRef idx="2">
              <a:schemeClr val="accent4"/>
            </a:effectRef>
            <a:fontRef idx="minor">
              <a:schemeClr val="tx1"/>
            </a:fontRef>
          </p:style>
        </p:cxnSp>
        <p:cxnSp>
          <p:nvCxnSpPr>
            <p:cNvPr id="11" name="Conector de seta reta 24">
              <a:extLst>
                <a:ext uri="{FF2B5EF4-FFF2-40B4-BE49-F238E27FC236}">
                  <a16:creationId xmlns:a16="http://schemas.microsoft.com/office/drawing/2014/main" id="{577D1F53-B860-EC48-B48D-A4A91F446F40}"/>
                </a:ext>
              </a:extLst>
            </p:cNvPr>
            <p:cNvCxnSpPr/>
            <p:nvPr/>
          </p:nvCxnSpPr>
          <p:spPr>
            <a:xfrm>
              <a:off x="2278912" y="3097610"/>
              <a:ext cx="0" cy="1003019"/>
            </a:xfrm>
            <a:prstGeom prst="straightConnector1">
              <a:avLst/>
            </a:prstGeom>
            <a:ln>
              <a:solidFill>
                <a:srgbClr val="00B050"/>
              </a:solidFill>
              <a:headEnd type="arrow"/>
              <a:tailEnd type="arrow"/>
            </a:ln>
          </p:spPr>
          <p:style>
            <a:lnRef idx="3">
              <a:schemeClr val="accent4"/>
            </a:lnRef>
            <a:fillRef idx="0">
              <a:schemeClr val="accent4"/>
            </a:fillRef>
            <a:effectRef idx="2">
              <a:schemeClr val="accent4"/>
            </a:effectRef>
            <a:fontRef idx="minor">
              <a:schemeClr val="tx1"/>
            </a:fontRef>
          </p:style>
        </p:cxnSp>
        <p:sp>
          <p:nvSpPr>
            <p:cNvPr id="12" name="CaixaDeTexto 11">
              <a:extLst>
                <a:ext uri="{FF2B5EF4-FFF2-40B4-BE49-F238E27FC236}">
                  <a16:creationId xmlns:a16="http://schemas.microsoft.com/office/drawing/2014/main" id="{8CD15BB2-1F9E-7F48-819C-7120270B2B44}"/>
                </a:ext>
              </a:extLst>
            </p:cNvPr>
            <p:cNvSpPr txBox="1"/>
            <p:nvPr/>
          </p:nvSpPr>
          <p:spPr>
            <a:xfrm>
              <a:off x="2477385" y="3381153"/>
              <a:ext cx="2317898" cy="508761"/>
            </a:xfrm>
            <a:prstGeom prst="rect">
              <a:avLst/>
            </a:prstGeom>
            <a:noFill/>
          </p:spPr>
          <p:txBody>
            <a:bodyPr wrap="square" rtlCol="0">
              <a:spAutoFit/>
            </a:bodyPr>
            <a:lstStyle/>
            <a:p>
              <a:r>
                <a:rPr lang="pt-BR" b="1" dirty="0">
                  <a:solidFill>
                    <a:srgbClr val="00B050"/>
                  </a:solidFill>
                </a:rPr>
                <a:t>Dano</a:t>
              </a:r>
            </a:p>
          </p:txBody>
        </p:sp>
        <p:sp>
          <p:nvSpPr>
            <p:cNvPr id="13" name="CaixaDeTexto 12">
              <a:extLst>
                <a:ext uri="{FF2B5EF4-FFF2-40B4-BE49-F238E27FC236}">
                  <a16:creationId xmlns:a16="http://schemas.microsoft.com/office/drawing/2014/main" id="{79F51FE0-13E6-B14C-B1E4-8F3586B87DDE}"/>
                </a:ext>
              </a:extLst>
            </p:cNvPr>
            <p:cNvSpPr txBox="1"/>
            <p:nvPr/>
          </p:nvSpPr>
          <p:spPr>
            <a:xfrm>
              <a:off x="0" y="3753293"/>
              <a:ext cx="1474381" cy="890332"/>
            </a:xfrm>
            <a:prstGeom prst="rect">
              <a:avLst/>
            </a:prstGeom>
            <a:noFill/>
          </p:spPr>
          <p:txBody>
            <a:bodyPr wrap="square" rtlCol="0">
              <a:spAutoFit/>
            </a:bodyPr>
            <a:lstStyle/>
            <a:p>
              <a:pPr algn="ctr"/>
              <a:r>
                <a:rPr lang="pt-BR" b="1" dirty="0">
                  <a:solidFill>
                    <a:srgbClr val="C00000"/>
                  </a:solidFill>
                </a:rPr>
                <a:t>Vantagem </a:t>
              </a:r>
            </a:p>
            <a:p>
              <a:pPr algn="ctr"/>
              <a:r>
                <a:rPr lang="pt-BR" b="1" dirty="0">
                  <a:solidFill>
                    <a:srgbClr val="C00000"/>
                  </a:solidFill>
                </a:rPr>
                <a:t>indevida</a:t>
              </a:r>
            </a:p>
          </p:txBody>
        </p:sp>
        <p:cxnSp>
          <p:nvCxnSpPr>
            <p:cNvPr id="14" name="Conector de seta reta 27">
              <a:extLst>
                <a:ext uri="{FF2B5EF4-FFF2-40B4-BE49-F238E27FC236}">
                  <a16:creationId xmlns:a16="http://schemas.microsoft.com/office/drawing/2014/main" id="{01E5B7D0-6115-4748-BAFD-55DACCAA9A1C}"/>
                </a:ext>
              </a:extLst>
            </p:cNvPr>
            <p:cNvCxnSpPr/>
            <p:nvPr/>
          </p:nvCxnSpPr>
          <p:spPr>
            <a:xfrm>
              <a:off x="2278912" y="4128982"/>
              <a:ext cx="0" cy="1003019"/>
            </a:xfrm>
            <a:prstGeom prst="straightConnector1">
              <a:avLst/>
            </a:prstGeom>
            <a:ln>
              <a:solidFill>
                <a:schemeClr val="accent2"/>
              </a:solidFill>
              <a:headEnd type="arrow"/>
              <a:tailEnd type="arrow"/>
            </a:ln>
          </p:spPr>
          <p:style>
            <a:lnRef idx="3">
              <a:schemeClr val="accent4"/>
            </a:lnRef>
            <a:fillRef idx="0">
              <a:schemeClr val="accent4"/>
            </a:fillRef>
            <a:effectRef idx="2">
              <a:schemeClr val="accent4"/>
            </a:effectRef>
            <a:fontRef idx="minor">
              <a:schemeClr val="tx1"/>
            </a:fontRef>
          </p:style>
        </p:cxnSp>
        <p:sp>
          <p:nvSpPr>
            <p:cNvPr id="15" name="CaixaDeTexto 14">
              <a:extLst>
                <a:ext uri="{FF2B5EF4-FFF2-40B4-BE49-F238E27FC236}">
                  <a16:creationId xmlns:a16="http://schemas.microsoft.com/office/drawing/2014/main" id="{BAB73811-8314-B64A-B1E4-E7DDAB1EA1AB}"/>
                </a:ext>
              </a:extLst>
            </p:cNvPr>
            <p:cNvSpPr txBox="1"/>
            <p:nvPr/>
          </p:nvSpPr>
          <p:spPr>
            <a:xfrm>
              <a:off x="2583712" y="4388991"/>
              <a:ext cx="2317898" cy="508761"/>
            </a:xfrm>
            <a:prstGeom prst="rect">
              <a:avLst/>
            </a:prstGeom>
            <a:noFill/>
          </p:spPr>
          <p:txBody>
            <a:bodyPr wrap="square" rtlCol="0">
              <a:spAutoFit/>
            </a:bodyPr>
            <a:lstStyle/>
            <a:p>
              <a:r>
                <a:rPr lang="pt-BR" b="1" dirty="0">
                  <a:solidFill>
                    <a:schemeClr val="accent2">
                      <a:lumMod val="75000"/>
                    </a:schemeClr>
                  </a:solidFill>
                </a:rPr>
                <a:t>Lucro razoável</a:t>
              </a:r>
            </a:p>
          </p:txBody>
        </p:sp>
        <p:cxnSp>
          <p:nvCxnSpPr>
            <p:cNvPr id="16" name="Conector de seta reta 29">
              <a:extLst>
                <a:ext uri="{FF2B5EF4-FFF2-40B4-BE49-F238E27FC236}">
                  <a16:creationId xmlns:a16="http://schemas.microsoft.com/office/drawing/2014/main" id="{CBBC33DD-48F7-D74F-A799-0AFA60942E2B}"/>
                </a:ext>
              </a:extLst>
            </p:cNvPr>
            <p:cNvCxnSpPr/>
            <p:nvPr/>
          </p:nvCxnSpPr>
          <p:spPr>
            <a:xfrm>
              <a:off x="1764997" y="3115329"/>
              <a:ext cx="0" cy="1017199"/>
            </a:xfrm>
            <a:prstGeom prst="straightConnector1">
              <a:avLst/>
            </a:prstGeom>
            <a:ln>
              <a:solidFill>
                <a:srgbClr val="C00000"/>
              </a:solidFill>
              <a:headEnd type="arrow"/>
              <a:tailEnd type="arrow"/>
            </a:ln>
          </p:spPr>
          <p:style>
            <a:lnRef idx="3">
              <a:schemeClr val="accent4"/>
            </a:lnRef>
            <a:fillRef idx="0">
              <a:schemeClr val="accent4"/>
            </a:fillRef>
            <a:effectRef idx="2">
              <a:schemeClr val="accent4"/>
            </a:effectRef>
            <a:fontRef idx="minor">
              <a:schemeClr val="tx1"/>
            </a:fontRef>
          </p:style>
        </p:cxnSp>
      </p:grpSp>
      <p:sp>
        <p:nvSpPr>
          <p:cNvPr id="17" name="CaixaDeTexto 16">
            <a:extLst>
              <a:ext uri="{FF2B5EF4-FFF2-40B4-BE49-F238E27FC236}">
                <a16:creationId xmlns:a16="http://schemas.microsoft.com/office/drawing/2014/main" id="{B092351F-9A78-1648-9109-46CE3C1A4C24}"/>
              </a:ext>
            </a:extLst>
          </p:cNvPr>
          <p:cNvSpPr txBox="1"/>
          <p:nvPr/>
        </p:nvSpPr>
        <p:spPr>
          <a:xfrm>
            <a:off x="1572320" y="849536"/>
            <a:ext cx="5760640" cy="553998"/>
          </a:xfrm>
          <a:prstGeom prst="rect">
            <a:avLst/>
          </a:prstGeom>
          <a:noFill/>
        </p:spPr>
        <p:txBody>
          <a:bodyPr wrap="square" rtlCol="0">
            <a:spAutoFit/>
          </a:bodyPr>
          <a:lstStyle/>
          <a:p>
            <a:r>
              <a:rPr lang="pt-BR" sz="3000" dirty="0">
                <a:solidFill>
                  <a:schemeClr val="accent1"/>
                </a:solidFill>
              </a:rPr>
              <a:t>B) Cálculo do Ressarcimento</a:t>
            </a:r>
          </a:p>
        </p:txBody>
      </p:sp>
      <p:sp>
        <p:nvSpPr>
          <p:cNvPr id="18" name="CaixaDeTexto 17">
            <a:extLst>
              <a:ext uri="{FF2B5EF4-FFF2-40B4-BE49-F238E27FC236}">
                <a16:creationId xmlns:a16="http://schemas.microsoft.com/office/drawing/2014/main" id="{69F5A60B-CFF1-3F41-82C0-CBC7964D675B}"/>
              </a:ext>
            </a:extLst>
          </p:cNvPr>
          <p:cNvSpPr txBox="1"/>
          <p:nvPr/>
        </p:nvSpPr>
        <p:spPr>
          <a:xfrm>
            <a:off x="4511824" y="5643246"/>
            <a:ext cx="4392488" cy="954107"/>
          </a:xfrm>
          <a:prstGeom prst="rect">
            <a:avLst/>
          </a:prstGeom>
          <a:noFill/>
        </p:spPr>
        <p:txBody>
          <a:bodyPr wrap="square" rtlCol="0">
            <a:spAutoFit/>
          </a:bodyPr>
          <a:lstStyle/>
          <a:p>
            <a:r>
              <a:rPr lang="pt-BR" sz="1400" b="1" dirty="0">
                <a:solidFill>
                  <a:schemeClr val="accent1">
                    <a:lumMod val="75000"/>
                  </a:schemeClr>
                </a:solidFill>
              </a:rPr>
              <a:t>Nota 1: </a:t>
            </a:r>
            <a:r>
              <a:rPr lang="pt-BR" sz="1400" b="1" dirty="0" err="1">
                <a:solidFill>
                  <a:schemeClr val="accent1">
                    <a:lumMod val="75000"/>
                  </a:schemeClr>
                </a:solidFill>
              </a:rPr>
              <a:t>ability</a:t>
            </a:r>
            <a:r>
              <a:rPr lang="pt-BR" sz="1400" b="1" dirty="0">
                <a:solidFill>
                  <a:schemeClr val="accent1">
                    <a:lumMod val="75000"/>
                  </a:schemeClr>
                </a:solidFill>
              </a:rPr>
              <a:t> </a:t>
            </a:r>
            <a:r>
              <a:rPr lang="pt-BR" sz="1400" b="1" dirty="0" err="1">
                <a:solidFill>
                  <a:schemeClr val="accent1">
                    <a:lumMod val="75000"/>
                  </a:schemeClr>
                </a:solidFill>
              </a:rPr>
              <a:t>to</a:t>
            </a:r>
            <a:r>
              <a:rPr lang="pt-BR" sz="1400" b="1" dirty="0">
                <a:solidFill>
                  <a:schemeClr val="accent1">
                    <a:lumMod val="75000"/>
                  </a:schemeClr>
                </a:solidFill>
              </a:rPr>
              <a:t> </a:t>
            </a:r>
            <a:r>
              <a:rPr lang="pt-BR" sz="1400" b="1" dirty="0" err="1">
                <a:solidFill>
                  <a:schemeClr val="accent1">
                    <a:lumMod val="75000"/>
                  </a:schemeClr>
                </a:solidFill>
              </a:rPr>
              <a:t>pay</a:t>
            </a:r>
            <a:r>
              <a:rPr lang="pt-BR" sz="1400" b="1" dirty="0">
                <a:solidFill>
                  <a:schemeClr val="accent1">
                    <a:lumMod val="75000"/>
                  </a:schemeClr>
                </a:solidFill>
              </a:rPr>
              <a:t> para o parcelamento</a:t>
            </a:r>
          </a:p>
          <a:p>
            <a:r>
              <a:rPr lang="pt-BR" sz="1400" b="1" dirty="0">
                <a:solidFill>
                  <a:schemeClr val="accent1">
                    <a:lumMod val="75000"/>
                  </a:schemeClr>
                </a:solidFill>
              </a:rPr>
              <a:t>Nota 2: questões em aberto:</a:t>
            </a:r>
          </a:p>
          <a:p>
            <a:r>
              <a:rPr lang="pt-BR" sz="1400" b="1" dirty="0">
                <a:solidFill>
                  <a:schemeClr val="accent1">
                    <a:lumMod val="75000"/>
                  </a:schemeClr>
                </a:solidFill>
              </a:rPr>
              <a:t>	(a) </a:t>
            </a:r>
            <a:r>
              <a:rPr lang="pt-BR" sz="1400" b="1" dirty="0" err="1">
                <a:solidFill>
                  <a:schemeClr val="accent1">
                    <a:lumMod val="75000"/>
                  </a:schemeClr>
                </a:solidFill>
              </a:rPr>
              <a:t>ability</a:t>
            </a:r>
            <a:r>
              <a:rPr lang="pt-BR" sz="1400" b="1" dirty="0">
                <a:solidFill>
                  <a:schemeClr val="accent1">
                    <a:lumMod val="75000"/>
                  </a:schemeClr>
                </a:solidFill>
              </a:rPr>
              <a:t> </a:t>
            </a:r>
            <a:r>
              <a:rPr lang="pt-BR" sz="1400" b="1" dirty="0" err="1">
                <a:solidFill>
                  <a:schemeClr val="accent1">
                    <a:lumMod val="75000"/>
                  </a:schemeClr>
                </a:solidFill>
              </a:rPr>
              <a:t>to</a:t>
            </a:r>
            <a:r>
              <a:rPr lang="pt-BR" sz="1400" b="1" dirty="0">
                <a:solidFill>
                  <a:schemeClr val="accent1">
                    <a:lumMod val="75000"/>
                  </a:schemeClr>
                </a:solidFill>
              </a:rPr>
              <a:t> </a:t>
            </a:r>
            <a:r>
              <a:rPr lang="pt-BR" sz="1400" b="1" dirty="0" err="1">
                <a:solidFill>
                  <a:schemeClr val="accent1">
                    <a:lumMod val="75000"/>
                  </a:schemeClr>
                </a:solidFill>
              </a:rPr>
              <a:t>pay</a:t>
            </a:r>
            <a:r>
              <a:rPr lang="pt-BR" sz="1400" b="1" dirty="0">
                <a:solidFill>
                  <a:schemeClr val="accent1">
                    <a:lumMod val="75000"/>
                  </a:schemeClr>
                </a:solidFill>
              </a:rPr>
              <a:t> para estimativa de valor</a:t>
            </a:r>
          </a:p>
          <a:p>
            <a:r>
              <a:rPr lang="pt-BR" sz="1400" b="1" dirty="0">
                <a:solidFill>
                  <a:schemeClr val="accent1">
                    <a:lumMod val="75000"/>
                  </a:schemeClr>
                </a:solidFill>
              </a:rPr>
              <a:t>	(b) valor da informação</a:t>
            </a:r>
          </a:p>
        </p:txBody>
      </p:sp>
    </p:spTree>
    <p:extLst>
      <p:ext uri="{BB962C8B-B14F-4D97-AF65-F5344CB8AC3E}">
        <p14:creationId xmlns:p14="http://schemas.microsoft.com/office/powerpoint/2010/main" val="264707600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http://marcohailer.blog.uol.com.br/images/pensando.jpg">
            <a:extLst>
              <a:ext uri="{FF2B5EF4-FFF2-40B4-BE49-F238E27FC236}">
                <a16:creationId xmlns:a16="http://schemas.microsoft.com/office/drawing/2014/main" id="{C74340F2-C94C-C74F-8217-7EB2E99CFA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1505" y="3809380"/>
            <a:ext cx="2808289" cy="2993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Nuvem 2">
            <a:extLst>
              <a:ext uri="{FF2B5EF4-FFF2-40B4-BE49-F238E27FC236}">
                <a16:creationId xmlns:a16="http://schemas.microsoft.com/office/drawing/2014/main" id="{71BC32D0-6DA3-AA46-9006-8FD0E1CC8F46}"/>
              </a:ext>
            </a:extLst>
          </p:cNvPr>
          <p:cNvSpPr/>
          <p:nvPr/>
        </p:nvSpPr>
        <p:spPr>
          <a:xfrm>
            <a:off x="4511825" y="1269380"/>
            <a:ext cx="5796211" cy="345576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Aft>
                <a:spcPts val="600"/>
              </a:spcAft>
            </a:pPr>
            <a:r>
              <a:rPr lang="pt-BR" sz="3200" b="1" dirty="0">
                <a:solidFill>
                  <a:schemeClr val="bg1"/>
                </a:solidFill>
              </a:rPr>
              <a:t>E o que cobrar em um acordo de leniência? A vantagem indevida ou o dano causado?</a:t>
            </a:r>
          </a:p>
        </p:txBody>
      </p:sp>
    </p:spTree>
    <p:extLst>
      <p:ext uri="{BB962C8B-B14F-4D97-AF65-F5344CB8AC3E}">
        <p14:creationId xmlns:p14="http://schemas.microsoft.com/office/powerpoint/2010/main" val="2622916487"/>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47368</TotalTime>
  <Words>8543</Words>
  <Application>Microsoft Macintosh PowerPoint</Application>
  <PresentationFormat>Widescreen</PresentationFormat>
  <Paragraphs>1151</Paragraphs>
  <Slides>132</Slides>
  <Notes>69</Notes>
  <HiddenSlides>1</HiddenSlides>
  <MMClips>0</MMClips>
  <ScaleCrop>false</ScaleCrop>
  <HeadingPairs>
    <vt:vector size="6" baseType="variant">
      <vt:variant>
        <vt:lpstr>Fontes usadas</vt:lpstr>
      </vt:variant>
      <vt:variant>
        <vt:i4>9</vt:i4>
      </vt:variant>
      <vt:variant>
        <vt:lpstr>Tema</vt:lpstr>
      </vt:variant>
      <vt:variant>
        <vt:i4>1</vt:i4>
      </vt:variant>
      <vt:variant>
        <vt:lpstr>Títulos de slides</vt:lpstr>
      </vt:variant>
      <vt:variant>
        <vt:i4>132</vt:i4>
      </vt:variant>
    </vt:vector>
  </HeadingPairs>
  <TitlesOfParts>
    <vt:vector size="142" baseType="lpstr">
      <vt:lpstr>Microsoft YaHei</vt:lpstr>
      <vt:lpstr>ＭＳ Ｐゴシック</vt:lpstr>
      <vt:lpstr>Arial</vt:lpstr>
      <vt:lpstr>Arial Black</vt:lpstr>
      <vt:lpstr>Calibri</vt:lpstr>
      <vt:lpstr>Calibri Light</vt:lpstr>
      <vt:lpstr>Mangal</vt:lpstr>
      <vt:lpstr>Times New Roman</vt:lpstr>
      <vt:lpstr>Wingdings</vt:lpstr>
      <vt:lpstr>Tema do Office</vt:lpstr>
      <vt:lpstr>DISCIPLINA:  LEI ANTICORRUPÇÃO -  12.846/2013</vt:lpstr>
      <vt:lpstr>Apresentação do PowerPoint</vt:lpstr>
      <vt:lpstr>CONSEQUÊNCIAS DA CORRUPÇÃO</vt:lpstr>
      <vt:lpstr>CONSEQUÊNCIAS DA CORRUPÇÃO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E por que aprovar a uma Lei de responsabilização de pessoas jurídicas em casos de corrupção?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Critérios de Dosimetria da Multa</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DECRETO 8.420/2017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GOVERNANÇA E INTEGRIDADE NO SETOR PÚBLICO</dc:title>
  <dc:creator>Usuário do Microsoft Office</dc:creator>
  <cp:lastModifiedBy>Microsoft Office User</cp:lastModifiedBy>
  <cp:revision>292</cp:revision>
  <dcterms:created xsi:type="dcterms:W3CDTF">2018-07-23T16:56:52Z</dcterms:created>
  <dcterms:modified xsi:type="dcterms:W3CDTF">2018-11-10T00:13:15Z</dcterms:modified>
</cp:coreProperties>
</file>