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  <p:sldMasterId id="2147483707" r:id="rId2"/>
    <p:sldMasterId id="2147483720" r:id="rId3"/>
  </p:sldMasterIdLst>
  <p:notesMasterIdLst>
    <p:notesMasterId r:id="rId53"/>
  </p:notesMasterIdLst>
  <p:handoutMasterIdLst>
    <p:handoutMasterId r:id="rId54"/>
  </p:handoutMasterIdLst>
  <p:sldIdLst>
    <p:sldId id="529" r:id="rId4"/>
    <p:sldId id="584" r:id="rId5"/>
    <p:sldId id="530" r:id="rId6"/>
    <p:sldId id="579" r:id="rId7"/>
    <p:sldId id="578" r:id="rId8"/>
    <p:sldId id="580" r:id="rId9"/>
    <p:sldId id="581" r:id="rId10"/>
    <p:sldId id="582" r:id="rId11"/>
    <p:sldId id="583" r:id="rId12"/>
    <p:sldId id="539" r:id="rId13"/>
    <p:sldId id="545" r:id="rId14"/>
    <p:sldId id="544" r:id="rId15"/>
    <p:sldId id="546" r:id="rId16"/>
    <p:sldId id="547" r:id="rId17"/>
    <p:sldId id="587" r:id="rId18"/>
    <p:sldId id="589" r:id="rId19"/>
    <p:sldId id="588" r:id="rId20"/>
    <p:sldId id="585" r:id="rId21"/>
    <p:sldId id="586" r:id="rId22"/>
    <p:sldId id="548" r:id="rId23"/>
    <p:sldId id="549" r:id="rId24"/>
    <p:sldId id="550" r:id="rId25"/>
    <p:sldId id="551" r:id="rId26"/>
    <p:sldId id="552" r:id="rId27"/>
    <p:sldId id="553" r:id="rId28"/>
    <p:sldId id="554" r:id="rId29"/>
    <p:sldId id="555" r:id="rId30"/>
    <p:sldId id="556" r:id="rId31"/>
    <p:sldId id="557" r:id="rId32"/>
    <p:sldId id="558" r:id="rId33"/>
    <p:sldId id="559" r:id="rId34"/>
    <p:sldId id="560" r:id="rId35"/>
    <p:sldId id="561" r:id="rId36"/>
    <p:sldId id="562" r:id="rId37"/>
    <p:sldId id="563" r:id="rId38"/>
    <p:sldId id="564" r:id="rId39"/>
    <p:sldId id="565" r:id="rId40"/>
    <p:sldId id="566" r:id="rId41"/>
    <p:sldId id="567" r:id="rId42"/>
    <p:sldId id="568" r:id="rId43"/>
    <p:sldId id="569" r:id="rId44"/>
    <p:sldId id="570" r:id="rId45"/>
    <p:sldId id="571" r:id="rId46"/>
    <p:sldId id="572" r:id="rId47"/>
    <p:sldId id="573" r:id="rId48"/>
    <p:sldId id="574" r:id="rId49"/>
    <p:sldId id="575" r:id="rId50"/>
    <p:sldId id="576" r:id="rId51"/>
    <p:sldId id="577" r:id="rId52"/>
  </p:sldIdLst>
  <p:sldSz cx="10080625" cy="7559675"/>
  <p:notesSz cx="6797675" cy="9926638"/>
  <p:defaultTextStyle>
    <a:defPPr>
      <a:defRPr lang="pt-BR"/>
    </a:defPPr>
    <a:lvl1pPr marL="0" algn="l" defTabSz="91373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6868" algn="l" defTabSz="91373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3736" algn="l" defTabSz="91373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0604" algn="l" defTabSz="91373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7472" algn="l" defTabSz="91373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4341" algn="l" defTabSz="91373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1210" algn="l" defTabSz="91373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8078" algn="l" defTabSz="91373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4946" algn="l" defTabSz="91373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17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41">
          <p15:clr>
            <a:srgbClr val="A4A3A4"/>
          </p15:clr>
        </p15:guide>
        <p15:guide id="3" orient="horz" pos="3127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Patricia Alvares de Azevedo Oliveira" initials="PAdAO" lastIdx="2" clrIdx="0"/>
  <p:cmAuthor id="1" name="Renato Machado de Souza" initials="" lastIdx="0" clrIdx="1"/>
  <p:cmAuthor id="2" name="Renato Machado de Souza" initials="RMS" lastIdx="3" clrIdx="2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42"/>
    <a:srgbClr val="438FA4"/>
    <a:srgbClr val="F47F40"/>
    <a:srgbClr val="AEA49D"/>
    <a:srgbClr val="001237"/>
    <a:srgbClr val="4F81BD"/>
    <a:srgbClr val="0E1C1E"/>
    <a:srgbClr val="005F6D"/>
    <a:srgbClr val="998477"/>
    <a:srgbClr val="E280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854" autoAdjust="0"/>
    <p:restoredTop sz="97842" autoAdjust="0"/>
  </p:normalViewPr>
  <p:slideViewPr>
    <p:cSldViewPr snapToGrid="0">
      <p:cViewPr varScale="1">
        <p:scale>
          <a:sx n="113" d="100"/>
          <a:sy n="113" d="100"/>
        </p:scale>
        <p:origin x="1736" y="176"/>
      </p:cViewPr>
      <p:guideLst>
        <p:guide orient="horz" pos="2381"/>
        <p:guide pos="317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6480"/>
    </p:cViewPr>
  </p:sorterViewPr>
  <p:notesViewPr>
    <p:cSldViewPr snapToGrid="0">
      <p:cViewPr varScale="1">
        <p:scale>
          <a:sx n="56" d="100"/>
          <a:sy n="56" d="100"/>
        </p:scale>
        <p:origin x="-3234" y="-96"/>
      </p:cViewPr>
      <p:guideLst>
        <p:guide orient="horz" pos="3126"/>
        <p:guide pos="2141"/>
        <p:guide orient="horz" pos="312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50" Type="http://schemas.openxmlformats.org/officeDocument/2006/relationships/slide" Target="slides/slide47.xml"/><Relationship Id="rId51" Type="http://schemas.openxmlformats.org/officeDocument/2006/relationships/slide" Target="slides/slide48.xml"/><Relationship Id="rId52" Type="http://schemas.openxmlformats.org/officeDocument/2006/relationships/slide" Target="slides/slide49.xml"/><Relationship Id="rId53" Type="http://schemas.openxmlformats.org/officeDocument/2006/relationships/notesMaster" Target="notesMasters/notesMaster1.xml"/><Relationship Id="rId54" Type="http://schemas.openxmlformats.org/officeDocument/2006/relationships/handoutMaster" Target="handoutMasters/handoutMaster1.xml"/><Relationship Id="rId55" Type="http://schemas.openxmlformats.org/officeDocument/2006/relationships/commentAuthors" Target="commentAuthors.xml"/><Relationship Id="rId56" Type="http://schemas.openxmlformats.org/officeDocument/2006/relationships/presProps" Target="presProps.xml"/><Relationship Id="rId57" Type="http://schemas.openxmlformats.org/officeDocument/2006/relationships/viewProps" Target="viewProps.xml"/><Relationship Id="rId58" Type="http://schemas.openxmlformats.org/officeDocument/2006/relationships/theme" Target="theme/theme1.xml"/><Relationship Id="rId59" Type="http://schemas.openxmlformats.org/officeDocument/2006/relationships/tableStyles" Target="tableStyles.xml"/><Relationship Id="rId40" Type="http://schemas.openxmlformats.org/officeDocument/2006/relationships/slide" Target="slides/slide37.xml"/><Relationship Id="rId41" Type="http://schemas.openxmlformats.org/officeDocument/2006/relationships/slide" Target="slides/slide38.xml"/><Relationship Id="rId42" Type="http://schemas.openxmlformats.org/officeDocument/2006/relationships/slide" Target="slides/slide39.xml"/><Relationship Id="rId43" Type="http://schemas.openxmlformats.org/officeDocument/2006/relationships/slide" Target="slides/slide40.xml"/><Relationship Id="rId44" Type="http://schemas.openxmlformats.org/officeDocument/2006/relationships/slide" Target="slides/slide41.xml"/><Relationship Id="rId45" Type="http://schemas.openxmlformats.org/officeDocument/2006/relationships/slide" Target="slides/slide42.xml"/><Relationship Id="rId46" Type="http://schemas.openxmlformats.org/officeDocument/2006/relationships/slide" Target="slides/slide43.xml"/><Relationship Id="rId47" Type="http://schemas.openxmlformats.org/officeDocument/2006/relationships/slide" Target="slides/slide44.xml"/><Relationship Id="rId48" Type="http://schemas.openxmlformats.org/officeDocument/2006/relationships/slide" Target="slides/slide45.xml"/><Relationship Id="rId49" Type="http://schemas.openxmlformats.org/officeDocument/2006/relationships/slide" Target="slides/slide46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30" Type="http://schemas.openxmlformats.org/officeDocument/2006/relationships/slide" Target="slides/slide27.xml"/><Relationship Id="rId31" Type="http://schemas.openxmlformats.org/officeDocument/2006/relationships/slide" Target="slides/slide28.xml"/><Relationship Id="rId32" Type="http://schemas.openxmlformats.org/officeDocument/2006/relationships/slide" Target="slides/slide29.xml"/><Relationship Id="rId33" Type="http://schemas.openxmlformats.org/officeDocument/2006/relationships/slide" Target="slides/slide30.xml"/><Relationship Id="rId34" Type="http://schemas.openxmlformats.org/officeDocument/2006/relationships/slide" Target="slides/slide31.xml"/><Relationship Id="rId35" Type="http://schemas.openxmlformats.org/officeDocument/2006/relationships/slide" Target="slides/slide32.xml"/><Relationship Id="rId36" Type="http://schemas.openxmlformats.org/officeDocument/2006/relationships/slide" Target="slides/slide33.xml"/><Relationship Id="rId37" Type="http://schemas.openxmlformats.org/officeDocument/2006/relationships/slide" Target="slides/slide34.xml"/><Relationship Id="rId38" Type="http://schemas.openxmlformats.org/officeDocument/2006/relationships/slide" Target="slides/slide35.xml"/><Relationship Id="rId39" Type="http://schemas.openxmlformats.org/officeDocument/2006/relationships/slide" Target="slides/slide3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<Relationship Id="rId27" Type="http://schemas.openxmlformats.org/officeDocument/2006/relationships/slide" Target="slides/slide24.xml"/><Relationship Id="rId28" Type="http://schemas.openxmlformats.org/officeDocument/2006/relationships/slide" Target="slides/slide25.xml"/><Relationship Id="rId29" Type="http://schemas.openxmlformats.org/officeDocument/2006/relationships/slide" Target="slides/slide26.xml"/><Relationship Id="rId60" Type="http://schemas.microsoft.com/office/2015/10/relationships/revisionInfo" Target="revisionInfo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8806B21-127A-4822-BB25-2CC094C2CA8F}" type="doc">
      <dgm:prSet loTypeId="urn:microsoft.com/office/officeart/2005/8/layout/radial3" loCatId="cycle" qsTypeId="urn:microsoft.com/office/officeart/2005/8/quickstyle/simple4" qsCatId="simple" csTypeId="urn:microsoft.com/office/officeart/2005/8/colors/accent1_5" csCatId="accent1" phldr="1"/>
      <dgm:spPr/>
      <dgm:t>
        <a:bodyPr/>
        <a:lstStyle/>
        <a:p>
          <a:endParaRPr lang="pt-BR"/>
        </a:p>
      </dgm:t>
    </dgm:pt>
    <dgm:pt modelId="{126B45DE-2C6A-4847-B9D4-F78564F03DDC}">
      <dgm:prSet phldrT="[Texto]"/>
      <dgm:spPr/>
      <dgm:t>
        <a:bodyPr/>
        <a:lstStyle/>
        <a:p>
          <a:r>
            <a:rPr lang="pt-BR" b="0" cap="none" spc="0" dirty="0">
              <a:ln w="18415" cmpd="sng"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DOSIMETRIA</a:t>
          </a:r>
          <a:endParaRPr lang="pt-BR" b="1" dirty="0">
            <a:solidFill>
              <a:schemeClr val="bg1"/>
            </a:solidFill>
          </a:endParaRPr>
        </a:p>
      </dgm:t>
    </dgm:pt>
    <dgm:pt modelId="{F6A49D6E-D4B2-4E85-ACA8-82146F52B48B}" type="parTrans" cxnId="{60EAD2E3-B636-4D06-9299-8948C3F40BB1}">
      <dgm:prSet/>
      <dgm:spPr/>
      <dgm:t>
        <a:bodyPr/>
        <a:lstStyle/>
        <a:p>
          <a:endParaRPr lang="pt-BR"/>
        </a:p>
      </dgm:t>
    </dgm:pt>
    <dgm:pt modelId="{60C23426-7D8A-4A0B-BBA9-B1C1E987F869}" type="sibTrans" cxnId="{60EAD2E3-B636-4D06-9299-8948C3F40BB1}">
      <dgm:prSet/>
      <dgm:spPr/>
      <dgm:t>
        <a:bodyPr/>
        <a:lstStyle/>
        <a:p>
          <a:endParaRPr lang="pt-BR"/>
        </a:p>
      </dgm:t>
    </dgm:pt>
    <dgm:pt modelId="{BBF2AB4F-EA3E-4B52-A643-3DD2AD172689}">
      <dgm:prSet phldrT="[Texto]"/>
      <dgm:spPr/>
      <dgm:t>
        <a:bodyPr/>
        <a:lstStyle/>
        <a:p>
          <a:r>
            <a:rPr lang="pt-BR" b="0" cap="none" spc="0" dirty="0">
              <a:ln w="18415" cmpd="sng"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GRAVIDADE DA INFRAÇÃO</a:t>
          </a:r>
        </a:p>
      </dgm:t>
    </dgm:pt>
    <dgm:pt modelId="{005949B8-280F-49E0-BEC5-DEAD6990AD50}" type="parTrans" cxnId="{6C532F94-C5F9-4364-860C-7D9B99B57B20}">
      <dgm:prSet/>
      <dgm:spPr/>
      <dgm:t>
        <a:bodyPr/>
        <a:lstStyle/>
        <a:p>
          <a:endParaRPr lang="pt-BR"/>
        </a:p>
      </dgm:t>
    </dgm:pt>
    <dgm:pt modelId="{CA1F5C9B-A145-4938-B890-CCC8C8DA2CFF}" type="sibTrans" cxnId="{6C532F94-C5F9-4364-860C-7D9B99B57B20}">
      <dgm:prSet/>
      <dgm:spPr/>
      <dgm:t>
        <a:bodyPr/>
        <a:lstStyle/>
        <a:p>
          <a:endParaRPr lang="pt-BR"/>
        </a:p>
      </dgm:t>
    </dgm:pt>
    <dgm:pt modelId="{0E79A692-DC5C-435B-8300-C8F2ED7F13A7}">
      <dgm:prSet phldrT="[Texto]"/>
      <dgm:spPr/>
      <dgm:t>
        <a:bodyPr/>
        <a:lstStyle/>
        <a:p>
          <a:r>
            <a:rPr lang="pt-BR" b="0" cap="none" spc="0" dirty="0">
              <a:ln w="18415" cmpd="sng"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VANTAGEM AUFERIDA OU PRETENDIDA</a:t>
          </a:r>
        </a:p>
      </dgm:t>
    </dgm:pt>
    <dgm:pt modelId="{EB5CBBEA-68AB-44AC-8DD4-701600C58FAF}" type="parTrans" cxnId="{340F9576-358A-4511-9827-536A8FD744DB}">
      <dgm:prSet/>
      <dgm:spPr/>
      <dgm:t>
        <a:bodyPr/>
        <a:lstStyle/>
        <a:p>
          <a:endParaRPr lang="pt-BR"/>
        </a:p>
      </dgm:t>
    </dgm:pt>
    <dgm:pt modelId="{06B6027D-590E-4DBD-BB2B-2332D9B06342}" type="sibTrans" cxnId="{340F9576-358A-4511-9827-536A8FD744DB}">
      <dgm:prSet/>
      <dgm:spPr/>
      <dgm:t>
        <a:bodyPr/>
        <a:lstStyle/>
        <a:p>
          <a:endParaRPr lang="pt-BR"/>
        </a:p>
      </dgm:t>
    </dgm:pt>
    <dgm:pt modelId="{48A3486D-FC6F-4F45-8601-8F4B26ECC33B}">
      <dgm:prSet phldrT="[Texto]"/>
      <dgm:spPr/>
      <dgm:t>
        <a:bodyPr/>
        <a:lstStyle/>
        <a:p>
          <a:r>
            <a:rPr lang="pt-BR" b="0" cap="none" spc="0" dirty="0">
              <a:ln w="18415" cmpd="sng"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CONSUMAÇÃO OU NÃO DA INFRAÇÃO</a:t>
          </a:r>
        </a:p>
      </dgm:t>
    </dgm:pt>
    <dgm:pt modelId="{D89311C3-891E-445C-A6FB-DC21485ECE41}" type="parTrans" cxnId="{95D64369-716A-42A3-B9A7-4534BCB6F3A6}">
      <dgm:prSet/>
      <dgm:spPr/>
      <dgm:t>
        <a:bodyPr/>
        <a:lstStyle/>
        <a:p>
          <a:endParaRPr lang="pt-BR"/>
        </a:p>
      </dgm:t>
    </dgm:pt>
    <dgm:pt modelId="{D069A84A-6E22-455B-BB73-1242FB0BDF8D}" type="sibTrans" cxnId="{95D64369-716A-42A3-B9A7-4534BCB6F3A6}">
      <dgm:prSet/>
      <dgm:spPr/>
      <dgm:t>
        <a:bodyPr/>
        <a:lstStyle/>
        <a:p>
          <a:endParaRPr lang="pt-BR"/>
        </a:p>
      </dgm:t>
    </dgm:pt>
    <dgm:pt modelId="{B9423AB4-2A71-49C0-B9F5-0CA09E15DBC3}">
      <dgm:prSet/>
      <dgm:spPr/>
      <dgm:t>
        <a:bodyPr/>
        <a:lstStyle/>
        <a:p>
          <a:r>
            <a:rPr lang="pt-BR" b="0" cap="none" spc="0" dirty="0">
              <a:ln w="18415" cmpd="sng"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GRAU OU PERIGO DE LESÃO</a:t>
          </a:r>
        </a:p>
      </dgm:t>
    </dgm:pt>
    <dgm:pt modelId="{E5522BEA-F6B6-42BC-B00E-007FC29B0D70}" type="parTrans" cxnId="{D96B1B59-6AD1-4A0B-B6D0-2626D9C00151}">
      <dgm:prSet/>
      <dgm:spPr/>
      <dgm:t>
        <a:bodyPr/>
        <a:lstStyle/>
        <a:p>
          <a:endParaRPr lang="pt-BR"/>
        </a:p>
      </dgm:t>
    </dgm:pt>
    <dgm:pt modelId="{BE75A268-B1CF-4E08-82BD-5B8A5FF8DE31}" type="sibTrans" cxnId="{D96B1B59-6AD1-4A0B-B6D0-2626D9C00151}">
      <dgm:prSet/>
      <dgm:spPr/>
      <dgm:t>
        <a:bodyPr/>
        <a:lstStyle/>
        <a:p>
          <a:endParaRPr lang="pt-BR"/>
        </a:p>
      </dgm:t>
    </dgm:pt>
    <dgm:pt modelId="{11DE6920-5903-4C82-A5B5-04595571A22F}">
      <dgm:prSet/>
      <dgm:spPr/>
      <dgm:t>
        <a:bodyPr/>
        <a:lstStyle/>
        <a:p>
          <a:r>
            <a:rPr lang="pt-BR" b="0" cap="none" spc="0" dirty="0">
              <a:ln w="18415" cmpd="sng"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EFEITO NEGATIVO PRODUZIDO</a:t>
          </a:r>
        </a:p>
      </dgm:t>
    </dgm:pt>
    <dgm:pt modelId="{111C7234-D2AB-41E6-B08C-E1CB260E5BA7}" type="parTrans" cxnId="{699F2522-60F8-4EA7-83E2-CF49B986F3A8}">
      <dgm:prSet/>
      <dgm:spPr/>
      <dgm:t>
        <a:bodyPr/>
        <a:lstStyle/>
        <a:p>
          <a:endParaRPr lang="pt-BR"/>
        </a:p>
      </dgm:t>
    </dgm:pt>
    <dgm:pt modelId="{40E36F1B-F203-4AF5-B15C-8F08AB4C58E8}" type="sibTrans" cxnId="{699F2522-60F8-4EA7-83E2-CF49B986F3A8}">
      <dgm:prSet/>
      <dgm:spPr/>
      <dgm:t>
        <a:bodyPr/>
        <a:lstStyle/>
        <a:p>
          <a:endParaRPr lang="pt-BR"/>
        </a:p>
      </dgm:t>
    </dgm:pt>
    <dgm:pt modelId="{02502837-09FD-4AD6-9941-33EA05AC5DB6}">
      <dgm:prSet/>
      <dgm:spPr/>
      <dgm:t>
        <a:bodyPr/>
        <a:lstStyle/>
        <a:p>
          <a:r>
            <a:rPr lang="pt-BR" b="0" cap="none" spc="0" dirty="0">
              <a:ln w="18415" cmpd="sng"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SITUAÇÃO ECONÔMICA DO INFRATOR</a:t>
          </a:r>
        </a:p>
      </dgm:t>
    </dgm:pt>
    <dgm:pt modelId="{4DC9E3DF-5032-4435-8FFB-34F3283FE841}" type="parTrans" cxnId="{E3DC8D1F-4B17-4422-9569-0CB073DC8F10}">
      <dgm:prSet/>
      <dgm:spPr/>
      <dgm:t>
        <a:bodyPr/>
        <a:lstStyle/>
        <a:p>
          <a:endParaRPr lang="pt-BR"/>
        </a:p>
      </dgm:t>
    </dgm:pt>
    <dgm:pt modelId="{052D3389-44B6-452A-8B57-69F1BDBE3BD7}" type="sibTrans" cxnId="{E3DC8D1F-4B17-4422-9569-0CB073DC8F10}">
      <dgm:prSet/>
      <dgm:spPr/>
      <dgm:t>
        <a:bodyPr/>
        <a:lstStyle/>
        <a:p>
          <a:endParaRPr lang="pt-BR"/>
        </a:p>
      </dgm:t>
    </dgm:pt>
    <dgm:pt modelId="{C035E00A-9385-4220-BC5D-2C7264D359EF}">
      <dgm:prSet/>
      <dgm:spPr/>
      <dgm:t>
        <a:bodyPr/>
        <a:lstStyle/>
        <a:p>
          <a:r>
            <a:rPr lang="pt-BR" b="0" cap="none" spc="0" dirty="0">
              <a:ln w="18415" cmpd="sng"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VALOR DOS CONTRATOS MANTIDOS</a:t>
          </a:r>
        </a:p>
      </dgm:t>
    </dgm:pt>
    <dgm:pt modelId="{C852E2DA-4837-4BA7-B14A-8889AA1EF9C8}" type="parTrans" cxnId="{A513E74F-6E12-43FF-A367-A627D7EDE7BA}">
      <dgm:prSet/>
      <dgm:spPr/>
      <dgm:t>
        <a:bodyPr/>
        <a:lstStyle/>
        <a:p>
          <a:endParaRPr lang="pt-BR"/>
        </a:p>
      </dgm:t>
    </dgm:pt>
    <dgm:pt modelId="{F74EE2B7-E313-41F5-AFDE-83CD5E5A5F28}" type="sibTrans" cxnId="{A513E74F-6E12-43FF-A367-A627D7EDE7BA}">
      <dgm:prSet/>
      <dgm:spPr/>
      <dgm:t>
        <a:bodyPr/>
        <a:lstStyle/>
        <a:p>
          <a:endParaRPr lang="pt-BR"/>
        </a:p>
      </dgm:t>
    </dgm:pt>
    <dgm:pt modelId="{3EDDBCED-D4E3-4A65-BE88-3A33EA17B0DE}">
      <dgm:prSet/>
      <dgm:spPr/>
      <dgm:t>
        <a:bodyPr/>
        <a:lstStyle/>
        <a:p>
          <a:r>
            <a:rPr lang="pt-BR" b="0" cap="none" spc="0" dirty="0">
              <a:ln w="18415" cmpd="sng"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COOPERAÇÃO COM A APURAÇÃO</a:t>
          </a:r>
        </a:p>
      </dgm:t>
    </dgm:pt>
    <dgm:pt modelId="{35D85C91-15F9-44D4-9B2D-4D3BE2D6E5BB}" type="parTrans" cxnId="{3A9561B9-C14F-451F-8BA6-A8A5BB67007E}">
      <dgm:prSet/>
      <dgm:spPr/>
      <dgm:t>
        <a:bodyPr/>
        <a:lstStyle/>
        <a:p>
          <a:endParaRPr lang="pt-BR"/>
        </a:p>
      </dgm:t>
    </dgm:pt>
    <dgm:pt modelId="{BDFC268D-FE7D-407B-A048-D29FDC7C5A39}" type="sibTrans" cxnId="{3A9561B9-C14F-451F-8BA6-A8A5BB67007E}">
      <dgm:prSet/>
      <dgm:spPr/>
      <dgm:t>
        <a:bodyPr/>
        <a:lstStyle/>
        <a:p>
          <a:endParaRPr lang="pt-BR"/>
        </a:p>
      </dgm:t>
    </dgm:pt>
    <dgm:pt modelId="{FD41D57B-56DD-49AF-B75A-53BF3DF31922}">
      <dgm:prSet/>
      <dgm:spPr/>
      <dgm:t>
        <a:bodyPr/>
        <a:lstStyle/>
        <a:p>
          <a:r>
            <a:rPr lang="pt-BR" b="0" cap="none" spc="0" dirty="0">
              <a:ln w="18415" cmpd="sng"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PROGRAMA DE INTEGRIDADE </a:t>
          </a:r>
          <a:r>
            <a:rPr lang="pt-BR" b="0" i="1" cap="none" spc="0" dirty="0">
              <a:ln w="18415" cmpd="sng"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(COMPLIANCE)</a:t>
          </a:r>
        </a:p>
      </dgm:t>
    </dgm:pt>
    <dgm:pt modelId="{67A9548D-31E3-440C-A2D5-E6DBA3A94F11}" type="parTrans" cxnId="{1C3A4BAA-D487-4F19-A26E-C320DF3E548D}">
      <dgm:prSet/>
      <dgm:spPr/>
      <dgm:t>
        <a:bodyPr/>
        <a:lstStyle/>
        <a:p>
          <a:endParaRPr lang="pt-BR"/>
        </a:p>
      </dgm:t>
    </dgm:pt>
    <dgm:pt modelId="{0933A900-DD34-41AD-A86F-4427B8BB2D26}" type="sibTrans" cxnId="{1C3A4BAA-D487-4F19-A26E-C320DF3E548D}">
      <dgm:prSet/>
      <dgm:spPr/>
      <dgm:t>
        <a:bodyPr/>
        <a:lstStyle/>
        <a:p>
          <a:endParaRPr lang="pt-BR"/>
        </a:p>
      </dgm:t>
    </dgm:pt>
    <dgm:pt modelId="{7771D0B2-C29F-48B3-B882-B657CBA68398}" type="pres">
      <dgm:prSet presAssocID="{78806B21-127A-4822-BB25-2CC094C2CA8F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44C0E993-C035-47AB-930E-CAAF9B23D111}" type="pres">
      <dgm:prSet presAssocID="{78806B21-127A-4822-BB25-2CC094C2CA8F}" presName="radial" presStyleCnt="0">
        <dgm:presLayoutVars>
          <dgm:animLvl val="ctr"/>
        </dgm:presLayoutVars>
      </dgm:prSet>
      <dgm:spPr/>
    </dgm:pt>
    <dgm:pt modelId="{5448EAE3-560F-4A19-B43A-6276DCDD5AC1}" type="pres">
      <dgm:prSet presAssocID="{126B45DE-2C6A-4847-B9D4-F78564F03DDC}" presName="centerShape" presStyleLbl="vennNode1" presStyleIdx="0" presStyleCnt="10"/>
      <dgm:spPr/>
      <dgm:t>
        <a:bodyPr/>
        <a:lstStyle/>
        <a:p>
          <a:endParaRPr lang="pt-BR"/>
        </a:p>
      </dgm:t>
    </dgm:pt>
    <dgm:pt modelId="{FF6C0DA9-927E-4437-94C7-76711F0DEFA1}" type="pres">
      <dgm:prSet presAssocID="{BBF2AB4F-EA3E-4B52-A643-3DD2AD172689}" presName="node" presStyleLbl="vennNode1" presStyleIdx="1" presStyleCnt="1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D86300C-355C-40B1-AF52-D9A3AD546444}" type="pres">
      <dgm:prSet presAssocID="{0E79A692-DC5C-435B-8300-C8F2ED7F13A7}" presName="node" presStyleLbl="vennNode1" presStyleIdx="2" presStyleCnt="1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65D0498-83D2-4683-B843-0578C7E91C67}" type="pres">
      <dgm:prSet presAssocID="{48A3486D-FC6F-4F45-8601-8F4B26ECC33B}" presName="node" presStyleLbl="vennNode1" presStyleIdx="3" presStyleCnt="1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8207C0D-5FD6-48A6-A67B-F1A2CDF145C2}" type="pres">
      <dgm:prSet presAssocID="{B9423AB4-2A71-49C0-B9F5-0CA09E15DBC3}" presName="node" presStyleLbl="vennNode1" presStyleIdx="4" presStyleCnt="1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507235B-87BB-4F63-BF04-122EA486F74C}" type="pres">
      <dgm:prSet presAssocID="{11DE6920-5903-4C82-A5B5-04595571A22F}" presName="node" presStyleLbl="vennNode1" presStyleIdx="5" presStyleCnt="1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A34391A-FEC5-4E6E-8F75-35359B6A8FDC}" type="pres">
      <dgm:prSet presAssocID="{02502837-09FD-4AD6-9941-33EA05AC5DB6}" presName="node" presStyleLbl="vennNode1" presStyleIdx="6" presStyleCnt="1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34629D5-2528-4C55-8C85-E474BCEB373F}" type="pres">
      <dgm:prSet presAssocID="{3EDDBCED-D4E3-4A65-BE88-3A33EA17B0DE}" presName="node" presStyleLbl="vennNode1" presStyleIdx="7" presStyleCnt="1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DE719CC-9E85-4107-A835-5572E3EC8083}" type="pres">
      <dgm:prSet presAssocID="{FD41D57B-56DD-49AF-B75A-53BF3DF31922}" presName="node" presStyleLbl="vennNode1" presStyleIdx="8" presStyleCnt="1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925C5BB-A50A-4CD1-AC90-C568116761C8}" type="pres">
      <dgm:prSet presAssocID="{C035E00A-9385-4220-BC5D-2C7264D359EF}" presName="node" presStyleLbl="vennNode1" presStyleIdx="9" presStyleCnt="1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9FDB4250-F78A-4B77-81B4-5087D1742FCE}" type="presOf" srcId="{BBF2AB4F-EA3E-4B52-A643-3DD2AD172689}" destId="{FF6C0DA9-927E-4437-94C7-76711F0DEFA1}" srcOrd="0" destOrd="0" presId="urn:microsoft.com/office/officeart/2005/8/layout/radial3"/>
    <dgm:cxn modelId="{699F2522-60F8-4EA7-83E2-CF49B986F3A8}" srcId="{126B45DE-2C6A-4847-B9D4-F78564F03DDC}" destId="{11DE6920-5903-4C82-A5B5-04595571A22F}" srcOrd="4" destOrd="0" parTransId="{111C7234-D2AB-41E6-B08C-E1CB260E5BA7}" sibTransId="{40E36F1B-F203-4AF5-B15C-8F08AB4C58E8}"/>
    <dgm:cxn modelId="{6C532F94-C5F9-4364-860C-7D9B99B57B20}" srcId="{126B45DE-2C6A-4847-B9D4-F78564F03DDC}" destId="{BBF2AB4F-EA3E-4B52-A643-3DD2AD172689}" srcOrd="0" destOrd="0" parTransId="{005949B8-280F-49E0-BEC5-DEAD6990AD50}" sibTransId="{CA1F5C9B-A145-4938-B890-CCC8C8DA2CFF}"/>
    <dgm:cxn modelId="{F2BF71D8-CC17-4A66-9937-6C9E297B2F55}" type="presOf" srcId="{B9423AB4-2A71-49C0-B9F5-0CA09E15DBC3}" destId="{88207C0D-5FD6-48A6-A67B-F1A2CDF145C2}" srcOrd="0" destOrd="0" presId="urn:microsoft.com/office/officeart/2005/8/layout/radial3"/>
    <dgm:cxn modelId="{95D64369-716A-42A3-B9A7-4534BCB6F3A6}" srcId="{126B45DE-2C6A-4847-B9D4-F78564F03DDC}" destId="{48A3486D-FC6F-4F45-8601-8F4B26ECC33B}" srcOrd="2" destOrd="0" parTransId="{D89311C3-891E-445C-A6FB-DC21485ECE41}" sibTransId="{D069A84A-6E22-455B-BB73-1242FB0BDF8D}"/>
    <dgm:cxn modelId="{B0AD8369-5DBB-4473-833F-A47A22EE7442}" type="presOf" srcId="{0E79A692-DC5C-435B-8300-C8F2ED7F13A7}" destId="{3D86300C-355C-40B1-AF52-D9A3AD546444}" srcOrd="0" destOrd="0" presId="urn:microsoft.com/office/officeart/2005/8/layout/radial3"/>
    <dgm:cxn modelId="{F256A626-3BE6-4A88-839A-5A25C6974B31}" type="presOf" srcId="{11DE6920-5903-4C82-A5B5-04595571A22F}" destId="{2507235B-87BB-4F63-BF04-122EA486F74C}" srcOrd="0" destOrd="0" presId="urn:microsoft.com/office/officeart/2005/8/layout/radial3"/>
    <dgm:cxn modelId="{A2869D19-190E-499B-8286-939058CF6743}" type="presOf" srcId="{FD41D57B-56DD-49AF-B75A-53BF3DF31922}" destId="{5DE719CC-9E85-4107-A835-5572E3EC8083}" srcOrd="0" destOrd="0" presId="urn:microsoft.com/office/officeart/2005/8/layout/radial3"/>
    <dgm:cxn modelId="{FB7D200B-0DBC-48AB-A4CF-683723DA56CC}" type="presOf" srcId="{48A3486D-FC6F-4F45-8601-8F4B26ECC33B}" destId="{D65D0498-83D2-4683-B843-0578C7E91C67}" srcOrd="0" destOrd="0" presId="urn:microsoft.com/office/officeart/2005/8/layout/radial3"/>
    <dgm:cxn modelId="{342DC514-3452-4F3F-B1A2-0DE2663AD88A}" type="presOf" srcId="{126B45DE-2C6A-4847-B9D4-F78564F03DDC}" destId="{5448EAE3-560F-4A19-B43A-6276DCDD5AC1}" srcOrd="0" destOrd="0" presId="urn:microsoft.com/office/officeart/2005/8/layout/radial3"/>
    <dgm:cxn modelId="{21040993-C2F1-4580-8400-99DF99830D32}" type="presOf" srcId="{02502837-09FD-4AD6-9941-33EA05AC5DB6}" destId="{3A34391A-FEC5-4E6E-8F75-35359B6A8FDC}" srcOrd="0" destOrd="0" presId="urn:microsoft.com/office/officeart/2005/8/layout/radial3"/>
    <dgm:cxn modelId="{4D613125-41C1-420B-9694-CF54CC0A498A}" type="presOf" srcId="{C035E00A-9385-4220-BC5D-2C7264D359EF}" destId="{3925C5BB-A50A-4CD1-AC90-C568116761C8}" srcOrd="0" destOrd="0" presId="urn:microsoft.com/office/officeart/2005/8/layout/radial3"/>
    <dgm:cxn modelId="{E3DC8D1F-4B17-4422-9569-0CB073DC8F10}" srcId="{126B45DE-2C6A-4847-B9D4-F78564F03DDC}" destId="{02502837-09FD-4AD6-9941-33EA05AC5DB6}" srcOrd="5" destOrd="0" parTransId="{4DC9E3DF-5032-4435-8FFB-34F3283FE841}" sibTransId="{052D3389-44B6-452A-8B57-69F1BDBE3BD7}"/>
    <dgm:cxn modelId="{340F9576-358A-4511-9827-536A8FD744DB}" srcId="{126B45DE-2C6A-4847-B9D4-F78564F03DDC}" destId="{0E79A692-DC5C-435B-8300-C8F2ED7F13A7}" srcOrd="1" destOrd="0" parTransId="{EB5CBBEA-68AB-44AC-8DD4-701600C58FAF}" sibTransId="{06B6027D-590E-4DBD-BB2B-2332D9B06342}"/>
    <dgm:cxn modelId="{EBC0ED95-B625-415C-AC43-CCD577DCE56C}" type="presOf" srcId="{3EDDBCED-D4E3-4A65-BE88-3A33EA17B0DE}" destId="{634629D5-2528-4C55-8C85-E474BCEB373F}" srcOrd="0" destOrd="0" presId="urn:microsoft.com/office/officeart/2005/8/layout/radial3"/>
    <dgm:cxn modelId="{C57949CF-75BC-447F-9857-34181C4D4CD7}" type="presOf" srcId="{78806B21-127A-4822-BB25-2CC094C2CA8F}" destId="{7771D0B2-C29F-48B3-B882-B657CBA68398}" srcOrd="0" destOrd="0" presId="urn:microsoft.com/office/officeart/2005/8/layout/radial3"/>
    <dgm:cxn modelId="{A513E74F-6E12-43FF-A367-A627D7EDE7BA}" srcId="{126B45DE-2C6A-4847-B9D4-F78564F03DDC}" destId="{C035E00A-9385-4220-BC5D-2C7264D359EF}" srcOrd="8" destOrd="0" parTransId="{C852E2DA-4837-4BA7-B14A-8889AA1EF9C8}" sibTransId="{F74EE2B7-E313-41F5-AFDE-83CD5E5A5F28}"/>
    <dgm:cxn modelId="{60EAD2E3-B636-4D06-9299-8948C3F40BB1}" srcId="{78806B21-127A-4822-BB25-2CC094C2CA8F}" destId="{126B45DE-2C6A-4847-B9D4-F78564F03DDC}" srcOrd="0" destOrd="0" parTransId="{F6A49D6E-D4B2-4E85-ACA8-82146F52B48B}" sibTransId="{60C23426-7D8A-4A0B-BBA9-B1C1E987F869}"/>
    <dgm:cxn modelId="{D96B1B59-6AD1-4A0B-B6D0-2626D9C00151}" srcId="{126B45DE-2C6A-4847-B9D4-F78564F03DDC}" destId="{B9423AB4-2A71-49C0-B9F5-0CA09E15DBC3}" srcOrd="3" destOrd="0" parTransId="{E5522BEA-F6B6-42BC-B00E-007FC29B0D70}" sibTransId="{BE75A268-B1CF-4E08-82BD-5B8A5FF8DE31}"/>
    <dgm:cxn modelId="{3A9561B9-C14F-451F-8BA6-A8A5BB67007E}" srcId="{126B45DE-2C6A-4847-B9D4-F78564F03DDC}" destId="{3EDDBCED-D4E3-4A65-BE88-3A33EA17B0DE}" srcOrd="6" destOrd="0" parTransId="{35D85C91-15F9-44D4-9B2D-4D3BE2D6E5BB}" sibTransId="{BDFC268D-FE7D-407B-A048-D29FDC7C5A39}"/>
    <dgm:cxn modelId="{1C3A4BAA-D487-4F19-A26E-C320DF3E548D}" srcId="{126B45DE-2C6A-4847-B9D4-F78564F03DDC}" destId="{FD41D57B-56DD-49AF-B75A-53BF3DF31922}" srcOrd="7" destOrd="0" parTransId="{67A9548D-31E3-440C-A2D5-E6DBA3A94F11}" sibTransId="{0933A900-DD34-41AD-A86F-4427B8BB2D26}"/>
    <dgm:cxn modelId="{CBD6C3BC-81AF-4C26-BAC5-ECAA6ADA1F7C}" type="presParOf" srcId="{7771D0B2-C29F-48B3-B882-B657CBA68398}" destId="{44C0E993-C035-47AB-930E-CAAF9B23D111}" srcOrd="0" destOrd="0" presId="urn:microsoft.com/office/officeart/2005/8/layout/radial3"/>
    <dgm:cxn modelId="{FF0FC591-EAFF-4BD6-A47F-ECA346A7F490}" type="presParOf" srcId="{44C0E993-C035-47AB-930E-CAAF9B23D111}" destId="{5448EAE3-560F-4A19-B43A-6276DCDD5AC1}" srcOrd="0" destOrd="0" presId="urn:microsoft.com/office/officeart/2005/8/layout/radial3"/>
    <dgm:cxn modelId="{E982FF5F-5CFF-427C-ABE7-670E4038AB31}" type="presParOf" srcId="{44C0E993-C035-47AB-930E-CAAF9B23D111}" destId="{FF6C0DA9-927E-4437-94C7-76711F0DEFA1}" srcOrd="1" destOrd="0" presId="urn:microsoft.com/office/officeart/2005/8/layout/radial3"/>
    <dgm:cxn modelId="{186514ED-CAE6-4F10-AC52-60F48CEDBAE3}" type="presParOf" srcId="{44C0E993-C035-47AB-930E-CAAF9B23D111}" destId="{3D86300C-355C-40B1-AF52-D9A3AD546444}" srcOrd="2" destOrd="0" presId="urn:microsoft.com/office/officeart/2005/8/layout/radial3"/>
    <dgm:cxn modelId="{FECD8B0A-9C77-4925-98A3-06EDB5E75CC0}" type="presParOf" srcId="{44C0E993-C035-47AB-930E-CAAF9B23D111}" destId="{D65D0498-83D2-4683-B843-0578C7E91C67}" srcOrd="3" destOrd="0" presId="urn:microsoft.com/office/officeart/2005/8/layout/radial3"/>
    <dgm:cxn modelId="{CD09298F-AEC7-4BCA-A175-7D98DE116D54}" type="presParOf" srcId="{44C0E993-C035-47AB-930E-CAAF9B23D111}" destId="{88207C0D-5FD6-48A6-A67B-F1A2CDF145C2}" srcOrd="4" destOrd="0" presId="urn:microsoft.com/office/officeart/2005/8/layout/radial3"/>
    <dgm:cxn modelId="{9620DCA3-CA08-40A8-B6E7-1D7CC3E23B03}" type="presParOf" srcId="{44C0E993-C035-47AB-930E-CAAF9B23D111}" destId="{2507235B-87BB-4F63-BF04-122EA486F74C}" srcOrd="5" destOrd="0" presId="urn:microsoft.com/office/officeart/2005/8/layout/radial3"/>
    <dgm:cxn modelId="{8177A863-6BA3-4BE4-A1C3-B24CBEAC788E}" type="presParOf" srcId="{44C0E993-C035-47AB-930E-CAAF9B23D111}" destId="{3A34391A-FEC5-4E6E-8F75-35359B6A8FDC}" srcOrd="6" destOrd="0" presId="urn:microsoft.com/office/officeart/2005/8/layout/radial3"/>
    <dgm:cxn modelId="{1479E927-6A76-4455-AF35-474316D8E46E}" type="presParOf" srcId="{44C0E993-C035-47AB-930E-CAAF9B23D111}" destId="{634629D5-2528-4C55-8C85-E474BCEB373F}" srcOrd="7" destOrd="0" presId="urn:microsoft.com/office/officeart/2005/8/layout/radial3"/>
    <dgm:cxn modelId="{28291151-3309-4F50-A485-4A54F84E3A98}" type="presParOf" srcId="{44C0E993-C035-47AB-930E-CAAF9B23D111}" destId="{5DE719CC-9E85-4107-A835-5572E3EC8083}" srcOrd="8" destOrd="0" presId="urn:microsoft.com/office/officeart/2005/8/layout/radial3"/>
    <dgm:cxn modelId="{E5429764-CE8C-4301-9B3B-0BC62D40718E}" type="presParOf" srcId="{44C0E993-C035-47AB-930E-CAAF9B23D111}" destId="{3925C5BB-A50A-4CD1-AC90-C568116761C8}" srcOrd="9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48EAE3-560F-4A19-B43A-6276DCDD5AC1}">
      <dsp:nvSpPr>
        <dsp:cNvPr id="0" name=""/>
        <dsp:cNvSpPr/>
      </dsp:nvSpPr>
      <dsp:spPr>
        <a:xfrm>
          <a:off x="3482504" y="1282072"/>
          <a:ext cx="3114557" cy="3114557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alpha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alpha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alpha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200" b="0" kern="1200" cap="none" spc="0" dirty="0">
              <a:ln w="18415" cmpd="sng"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DOSIMETRIA</a:t>
          </a:r>
          <a:endParaRPr lang="pt-BR" sz="3200" b="1" kern="1200" dirty="0">
            <a:solidFill>
              <a:schemeClr val="bg1"/>
            </a:solidFill>
          </a:endParaRPr>
        </a:p>
      </dsp:txBody>
      <dsp:txXfrm>
        <a:off x="3938620" y="1738188"/>
        <a:ext cx="2202325" cy="2202325"/>
      </dsp:txXfrm>
    </dsp:sp>
    <dsp:sp modelId="{FF6C0DA9-927E-4437-94C7-76711F0DEFA1}">
      <dsp:nvSpPr>
        <dsp:cNvPr id="0" name=""/>
        <dsp:cNvSpPr/>
      </dsp:nvSpPr>
      <dsp:spPr>
        <a:xfrm>
          <a:off x="4261144" y="30795"/>
          <a:ext cx="1557278" cy="1557278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alpha val="50000"/>
                <a:hueOff val="2"/>
                <a:satOff val="338"/>
                <a:lumOff val="565"/>
                <a:alphaOff val="3333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alpha val="50000"/>
                <a:hueOff val="2"/>
                <a:satOff val="338"/>
                <a:lumOff val="565"/>
                <a:alphaOff val="3333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alpha val="50000"/>
                <a:hueOff val="2"/>
                <a:satOff val="338"/>
                <a:lumOff val="565"/>
                <a:alphaOff val="3333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300" b="0" kern="1200" cap="none" spc="0" dirty="0">
              <a:ln w="18415" cmpd="sng"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GRAVIDADE DA INFRAÇÃO</a:t>
          </a:r>
        </a:p>
      </dsp:txBody>
      <dsp:txXfrm>
        <a:off x="4489202" y="258853"/>
        <a:ext cx="1101162" cy="1101162"/>
      </dsp:txXfrm>
    </dsp:sp>
    <dsp:sp modelId="{3D86300C-355C-40B1-AF52-D9A3AD546444}">
      <dsp:nvSpPr>
        <dsp:cNvPr id="0" name=""/>
        <dsp:cNvSpPr/>
      </dsp:nvSpPr>
      <dsp:spPr>
        <a:xfrm>
          <a:off x="5565949" y="505706"/>
          <a:ext cx="1557278" cy="1557278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alpha val="50000"/>
                <a:hueOff val="3"/>
                <a:satOff val="676"/>
                <a:lumOff val="1130"/>
                <a:alphaOff val="6667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alpha val="50000"/>
                <a:hueOff val="3"/>
                <a:satOff val="676"/>
                <a:lumOff val="1130"/>
                <a:alphaOff val="6667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alpha val="50000"/>
                <a:hueOff val="3"/>
                <a:satOff val="676"/>
                <a:lumOff val="1130"/>
                <a:alphaOff val="6667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300" b="0" kern="1200" cap="none" spc="0" dirty="0">
              <a:ln w="18415" cmpd="sng"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VANTAGEM AUFERIDA OU PRETENDIDA</a:t>
          </a:r>
        </a:p>
      </dsp:txBody>
      <dsp:txXfrm>
        <a:off x="5794007" y="733764"/>
        <a:ext cx="1101162" cy="1101162"/>
      </dsp:txXfrm>
    </dsp:sp>
    <dsp:sp modelId="{D65D0498-83D2-4683-B843-0578C7E91C67}">
      <dsp:nvSpPr>
        <dsp:cNvPr id="0" name=""/>
        <dsp:cNvSpPr/>
      </dsp:nvSpPr>
      <dsp:spPr>
        <a:xfrm>
          <a:off x="6260221" y="1708220"/>
          <a:ext cx="1557278" cy="1557278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alpha val="50000"/>
                <a:hueOff val="5"/>
                <a:satOff val="1014"/>
                <a:lumOff val="1695"/>
                <a:alphaOff val="1000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alpha val="50000"/>
                <a:hueOff val="5"/>
                <a:satOff val="1014"/>
                <a:lumOff val="1695"/>
                <a:alphaOff val="1000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alpha val="50000"/>
                <a:hueOff val="5"/>
                <a:satOff val="1014"/>
                <a:lumOff val="1695"/>
                <a:alphaOff val="1000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300" b="0" kern="1200" cap="none" spc="0" dirty="0">
              <a:ln w="18415" cmpd="sng"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CONSUMAÇÃO OU NÃO DA INFRAÇÃO</a:t>
          </a:r>
        </a:p>
      </dsp:txBody>
      <dsp:txXfrm>
        <a:off x="6488279" y="1936278"/>
        <a:ext cx="1101162" cy="1101162"/>
      </dsp:txXfrm>
    </dsp:sp>
    <dsp:sp modelId="{88207C0D-5FD6-48A6-A67B-F1A2CDF145C2}">
      <dsp:nvSpPr>
        <dsp:cNvPr id="0" name=""/>
        <dsp:cNvSpPr/>
      </dsp:nvSpPr>
      <dsp:spPr>
        <a:xfrm>
          <a:off x="6019103" y="3075670"/>
          <a:ext cx="1557278" cy="1557278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alpha val="50000"/>
                <a:hueOff val="7"/>
                <a:satOff val="1352"/>
                <a:lumOff val="2260"/>
                <a:alphaOff val="13333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alpha val="50000"/>
                <a:hueOff val="7"/>
                <a:satOff val="1352"/>
                <a:lumOff val="2260"/>
                <a:alphaOff val="13333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alpha val="50000"/>
                <a:hueOff val="7"/>
                <a:satOff val="1352"/>
                <a:lumOff val="2260"/>
                <a:alphaOff val="13333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300" b="0" kern="1200" cap="none" spc="0" dirty="0">
              <a:ln w="18415" cmpd="sng"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GRAU OU PERIGO DE LESÃO</a:t>
          </a:r>
        </a:p>
      </dsp:txBody>
      <dsp:txXfrm>
        <a:off x="6247161" y="3303728"/>
        <a:ext cx="1101162" cy="1101162"/>
      </dsp:txXfrm>
    </dsp:sp>
    <dsp:sp modelId="{2507235B-87BB-4F63-BF04-122EA486F74C}">
      <dsp:nvSpPr>
        <dsp:cNvPr id="0" name=""/>
        <dsp:cNvSpPr/>
      </dsp:nvSpPr>
      <dsp:spPr>
        <a:xfrm>
          <a:off x="4955416" y="3968209"/>
          <a:ext cx="1557278" cy="1557278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alpha val="50000"/>
                <a:hueOff val="8"/>
                <a:satOff val="1690"/>
                <a:lumOff val="2824"/>
                <a:alphaOff val="16667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alpha val="50000"/>
                <a:hueOff val="8"/>
                <a:satOff val="1690"/>
                <a:lumOff val="2824"/>
                <a:alphaOff val="16667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alpha val="50000"/>
                <a:hueOff val="8"/>
                <a:satOff val="1690"/>
                <a:lumOff val="2824"/>
                <a:alphaOff val="16667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300" b="0" kern="1200" cap="none" spc="0" dirty="0">
              <a:ln w="18415" cmpd="sng"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EFEITO NEGATIVO PRODUZIDO</a:t>
          </a:r>
        </a:p>
      </dsp:txBody>
      <dsp:txXfrm>
        <a:off x="5183474" y="4196267"/>
        <a:ext cx="1101162" cy="1101162"/>
      </dsp:txXfrm>
    </dsp:sp>
    <dsp:sp modelId="{3A34391A-FEC5-4E6E-8F75-35359B6A8FDC}">
      <dsp:nvSpPr>
        <dsp:cNvPr id="0" name=""/>
        <dsp:cNvSpPr/>
      </dsp:nvSpPr>
      <dsp:spPr>
        <a:xfrm>
          <a:off x="3566871" y="3968209"/>
          <a:ext cx="1557278" cy="1557278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alpha val="50000"/>
                <a:hueOff val="10"/>
                <a:satOff val="2028"/>
                <a:lumOff val="3389"/>
                <a:alphaOff val="2000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alpha val="50000"/>
                <a:hueOff val="10"/>
                <a:satOff val="2028"/>
                <a:lumOff val="3389"/>
                <a:alphaOff val="2000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alpha val="50000"/>
                <a:hueOff val="10"/>
                <a:satOff val="2028"/>
                <a:lumOff val="3389"/>
                <a:alphaOff val="2000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300" b="0" kern="1200" cap="none" spc="0" dirty="0">
              <a:ln w="18415" cmpd="sng"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SITUAÇÃO ECONÔMICA DO INFRATOR</a:t>
          </a:r>
        </a:p>
      </dsp:txBody>
      <dsp:txXfrm>
        <a:off x="3794929" y="4196267"/>
        <a:ext cx="1101162" cy="1101162"/>
      </dsp:txXfrm>
    </dsp:sp>
    <dsp:sp modelId="{634629D5-2528-4C55-8C85-E474BCEB373F}">
      <dsp:nvSpPr>
        <dsp:cNvPr id="0" name=""/>
        <dsp:cNvSpPr/>
      </dsp:nvSpPr>
      <dsp:spPr>
        <a:xfrm>
          <a:off x="2503185" y="3075670"/>
          <a:ext cx="1557278" cy="1557278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alpha val="50000"/>
                <a:hueOff val="11"/>
                <a:satOff val="2366"/>
                <a:lumOff val="3954"/>
                <a:alphaOff val="23333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alpha val="50000"/>
                <a:hueOff val="11"/>
                <a:satOff val="2366"/>
                <a:lumOff val="3954"/>
                <a:alphaOff val="23333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alpha val="50000"/>
                <a:hueOff val="11"/>
                <a:satOff val="2366"/>
                <a:lumOff val="3954"/>
                <a:alphaOff val="23333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300" b="0" kern="1200" cap="none" spc="0" dirty="0">
              <a:ln w="18415" cmpd="sng"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COOPERAÇÃO COM A APURAÇÃO</a:t>
          </a:r>
        </a:p>
      </dsp:txBody>
      <dsp:txXfrm>
        <a:off x="2731243" y="3303728"/>
        <a:ext cx="1101162" cy="1101162"/>
      </dsp:txXfrm>
    </dsp:sp>
    <dsp:sp modelId="{5DE719CC-9E85-4107-A835-5572E3EC8083}">
      <dsp:nvSpPr>
        <dsp:cNvPr id="0" name=""/>
        <dsp:cNvSpPr/>
      </dsp:nvSpPr>
      <dsp:spPr>
        <a:xfrm>
          <a:off x="2262066" y="1708220"/>
          <a:ext cx="1557278" cy="1557278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alpha val="50000"/>
                <a:hueOff val="13"/>
                <a:satOff val="2704"/>
                <a:lumOff val="4519"/>
                <a:alphaOff val="26667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alpha val="50000"/>
                <a:hueOff val="13"/>
                <a:satOff val="2704"/>
                <a:lumOff val="4519"/>
                <a:alphaOff val="26667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alpha val="50000"/>
                <a:hueOff val="13"/>
                <a:satOff val="2704"/>
                <a:lumOff val="4519"/>
                <a:alphaOff val="26667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300" b="0" kern="1200" cap="none" spc="0" dirty="0">
              <a:ln w="18415" cmpd="sng"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PROGRAMA DE INTEGRIDADE </a:t>
          </a:r>
          <a:r>
            <a:rPr lang="pt-BR" sz="1300" b="0" i="1" kern="1200" cap="none" spc="0" dirty="0">
              <a:ln w="18415" cmpd="sng"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(COMPLIANCE)</a:t>
          </a:r>
        </a:p>
      </dsp:txBody>
      <dsp:txXfrm>
        <a:off x="2490124" y="1936278"/>
        <a:ext cx="1101162" cy="1101162"/>
      </dsp:txXfrm>
    </dsp:sp>
    <dsp:sp modelId="{3925C5BB-A50A-4CD1-AC90-C568116761C8}">
      <dsp:nvSpPr>
        <dsp:cNvPr id="0" name=""/>
        <dsp:cNvSpPr/>
      </dsp:nvSpPr>
      <dsp:spPr>
        <a:xfrm>
          <a:off x="2956339" y="505706"/>
          <a:ext cx="1557278" cy="1557278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alpha val="50000"/>
                <a:hueOff val="15"/>
                <a:satOff val="3042"/>
                <a:lumOff val="5084"/>
                <a:alphaOff val="3000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alpha val="50000"/>
                <a:hueOff val="15"/>
                <a:satOff val="3042"/>
                <a:lumOff val="5084"/>
                <a:alphaOff val="3000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alpha val="50000"/>
                <a:hueOff val="15"/>
                <a:satOff val="3042"/>
                <a:lumOff val="5084"/>
                <a:alphaOff val="3000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300" b="0" kern="1200" cap="none" spc="0" dirty="0">
              <a:ln w="18415" cmpd="sng"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VALOR DOS CONTRATOS MANTIDOS</a:t>
          </a:r>
        </a:p>
      </dsp:txBody>
      <dsp:txXfrm>
        <a:off x="3184397" y="733764"/>
        <a:ext cx="1101162" cy="11011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49689" y="1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E2AB40-8707-4422-96D0-C0E10E944141}" type="datetimeFigureOut">
              <a:rPr lang="pt-BR" smtClean="0"/>
              <a:pPr/>
              <a:t>21/11/17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164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49689" y="9428164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C51D86-822E-4E6A-A8CC-16C652B23A33}" type="slidenum">
              <a:rPr lang="pt-BR" smtClean="0"/>
              <a:pPr/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78408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6325" cy="496702"/>
          </a:xfrm>
          <a:prstGeom prst="rect">
            <a:avLst/>
          </a:prstGeom>
        </p:spPr>
        <p:txBody>
          <a:bodyPr vert="horz" lIns="83786" tIns="41893" rIns="83786" bIns="41893" rtlCol="0"/>
          <a:lstStyle>
            <a:lvl1pPr algn="l">
              <a:defRPr sz="11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49924" y="1"/>
            <a:ext cx="2946325" cy="496702"/>
          </a:xfrm>
          <a:prstGeom prst="rect">
            <a:avLst/>
          </a:prstGeom>
        </p:spPr>
        <p:txBody>
          <a:bodyPr vert="horz" lIns="83786" tIns="41893" rIns="83786" bIns="41893" rtlCol="0"/>
          <a:lstStyle>
            <a:lvl1pPr algn="r">
              <a:defRPr sz="1100"/>
            </a:lvl1pPr>
          </a:lstStyle>
          <a:p>
            <a:fld id="{CD8FDF96-7BF8-4FE2-BA88-E0BF15C6CD45}" type="datetimeFigureOut">
              <a:rPr lang="pt-BR" smtClean="0"/>
              <a:pPr/>
              <a:t>21/11/17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3786" tIns="41893" rIns="83786" bIns="41893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483" y="4714970"/>
            <a:ext cx="5438711" cy="4467355"/>
          </a:xfrm>
          <a:prstGeom prst="rect">
            <a:avLst/>
          </a:prstGeom>
        </p:spPr>
        <p:txBody>
          <a:bodyPr vert="horz" lIns="83786" tIns="41893" rIns="83786" bIns="41893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1" y="9428464"/>
            <a:ext cx="2946325" cy="496700"/>
          </a:xfrm>
          <a:prstGeom prst="rect">
            <a:avLst/>
          </a:prstGeom>
        </p:spPr>
        <p:txBody>
          <a:bodyPr vert="horz" lIns="83786" tIns="41893" rIns="83786" bIns="41893" rtlCol="0" anchor="b"/>
          <a:lstStyle>
            <a:lvl1pPr algn="l">
              <a:defRPr sz="11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49924" y="9428464"/>
            <a:ext cx="2946325" cy="496700"/>
          </a:xfrm>
          <a:prstGeom prst="rect">
            <a:avLst/>
          </a:prstGeom>
        </p:spPr>
        <p:txBody>
          <a:bodyPr vert="horz" lIns="83786" tIns="41893" rIns="83786" bIns="41893" rtlCol="0" anchor="b"/>
          <a:lstStyle>
            <a:lvl1pPr algn="r">
              <a:defRPr sz="1100"/>
            </a:lvl1pPr>
          </a:lstStyle>
          <a:p>
            <a:fld id="{E195B3D0-BAD4-404C-9295-8ABE4EC63137}" type="slidenum">
              <a:rPr lang="pt-BR" smtClean="0"/>
              <a:pPr/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989101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373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6868" algn="l" defTabSz="91373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3736" algn="l" defTabSz="91373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0604" algn="l" defTabSz="91373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7472" algn="l" defTabSz="91373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4341" algn="l" defTabSz="91373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1210" algn="l" defTabSz="91373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8078" algn="l" defTabSz="91373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4946" algn="l" defTabSz="91373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png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2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8870400" cy="43840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13726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D33564A9-A1DF-4B36-8ED6-3408624535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403225"/>
            <a:ext cx="8694737" cy="14605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="" xmlns:a16="http://schemas.microsoft.com/office/drawing/2014/main" id="{5AC39231-CBC2-4C46-B4F6-D32DE07F17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3738" y="1852613"/>
            <a:ext cx="4265612" cy="9080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="" xmlns:a16="http://schemas.microsoft.com/office/drawing/2014/main" id="{DDD734C1-035B-4515-B9D1-0CB794AB5B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3738" y="2760663"/>
            <a:ext cx="4265612" cy="40624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="" xmlns:a16="http://schemas.microsoft.com/office/drawing/2014/main" id="{C9E3BFEC-EF12-48EB-92E7-3554672C05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103813" y="1852613"/>
            <a:ext cx="4284662" cy="9080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="" xmlns:a16="http://schemas.microsoft.com/office/drawing/2014/main" id="{BA975A2B-D9C8-4945-877D-195ACFF719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103813" y="2760663"/>
            <a:ext cx="4284662" cy="40624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="" xmlns:a16="http://schemas.microsoft.com/office/drawing/2014/main" id="{22B357A5-E6AC-4D22-B077-D1DB844D40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93738" y="7007225"/>
            <a:ext cx="2266950" cy="401638"/>
          </a:xfrm>
          <a:prstGeom prst="rect">
            <a:avLst/>
          </a:prstGeom>
        </p:spPr>
        <p:txBody>
          <a:bodyPr/>
          <a:lstStyle/>
          <a:p>
            <a:fld id="{FF95B71A-A469-4340-93B2-B6AD4F70999C}" type="datetimeFigureOut">
              <a:rPr lang="pt-BR" smtClean="0"/>
              <a:t>21/11/17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="" xmlns:a16="http://schemas.microsoft.com/office/drawing/2014/main" id="{CB9A0AAA-F4B6-4E23-B8E5-AC12FB8A29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38513" y="7007225"/>
            <a:ext cx="3403600" cy="401638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="" xmlns:a16="http://schemas.microsoft.com/office/drawing/2014/main" id="{B8F6B814-BC10-46EF-A62D-8D206CB7E8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119938" y="7007225"/>
            <a:ext cx="2266950" cy="401638"/>
          </a:xfrm>
          <a:prstGeom prst="rect">
            <a:avLst/>
          </a:prstGeom>
        </p:spPr>
        <p:txBody>
          <a:bodyPr/>
          <a:lstStyle/>
          <a:p>
            <a:fld id="{C8DAD093-071B-4466-B0F7-4E6145178725}" type="slidenum">
              <a:rPr lang="pt-BR" smtClean="0"/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44787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4A6C1C4C-2ABF-4DC4-9160-28AFED1867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403225"/>
            <a:ext cx="8693150" cy="14605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="" xmlns:a16="http://schemas.microsoft.com/office/drawing/2014/main" id="{983FC244-59D5-4570-A86E-20832BC7CB3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93738" y="7007225"/>
            <a:ext cx="2266950" cy="401638"/>
          </a:xfrm>
          <a:prstGeom prst="rect">
            <a:avLst/>
          </a:prstGeom>
        </p:spPr>
        <p:txBody>
          <a:bodyPr/>
          <a:lstStyle/>
          <a:p>
            <a:fld id="{FF95B71A-A469-4340-93B2-B6AD4F70999C}" type="datetimeFigureOut">
              <a:rPr lang="pt-BR" smtClean="0"/>
              <a:t>21/11/17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="" xmlns:a16="http://schemas.microsoft.com/office/drawing/2014/main" id="{4434FF22-A998-4F58-83A8-02147572F5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38513" y="7007225"/>
            <a:ext cx="3403600" cy="401638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="" xmlns:a16="http://schemas.microsoft.com/office/drawing/2014/main" id="{D23C6D5A-8643-4785-B845-9CF7C8A27F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119938" y="7007225"/>
            <a:ext cx="2266950" cy="401638"/>
          </a:xfrm>
          <a:prstGeom prst="rect">
            <a:avLst/>
          </a:prstGeom>
        </p:spPr>
        <p:txBody>
          <a:bodyPr/>
          <a:lstStyle/>
          <a:p>
            <a:fld id="{C8DAD093-071B-4466-B0F7-4E6145178725}" type="slidenum">
              <a:rPr lang="pt-BR" smtClean="0"/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294415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="" xmlns:a16="http://schemas.microsoft.com/office/drawing/2014/main" id="{377E3971-88F0-48B2-B5D3-5324A0068E6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93738" y="7007225"/>
            <a:ext cx="2266950" cy="401638"/>
          </a:xfrm>
          <a:prstGeom prst="rect">
            <a:avLst/>
          </a:prstGeom>
        </p:spPr>
        <p:txBody>
          <a:bodyPr/>
          <a:lstStyle/>
          <a:p>
            <a:fld id="{FF95B71A-A469-4340-93B2-B6AD4F70999C}" type="datetimeFigureOut">
              <a:rPr lang="pt-BR" smtClean="0"/>
              <a:t>21/11/17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="" xmlns:a16="http://schemas.microsoft.com/office/drawing/2014/main" id="{1D66D848-0FA9-4178-9ACE-007ED22347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38513" y="7007225"/>
            <a:ext cx="3403600" cy="401638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="" xmlns:a16="http://schemas.microsoft.com/office/drawing/2014/main" id="{EED48ACE-A9F3-4AB7-94DE-45C8F6A1D2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119938" y="7007225"/>
            <a:ext cx="2266950" cy="401638"/>
          </a:xfrm>
          <a:prstGeom prst="rect">
            <a:avLst/>
          </a:prstGeom>
        </p:spPr>
        <p:txBody>
          <a:bodyPr/>
          <a:lstStyle/>
          <a:p>
            <a:fld id="{C8DAD093-071B-4466-B0F7-4E6145178725}" type="slidenum">
              <a:rPr lang="pt-BR" smtClean="0"/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349110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14EA5B62-0357-4452-896B-85465B2C12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503238"/>
            <a:ext cx="3251200" cy="17653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="" xmlns:a16="http://schemas.microsoft.com/office/drawing/2014/main" id="{52922FC1-F812-4A01-8796-7B4D76B68A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6250" y="1089025"/>
            <a:ext cx="5102225" cy="53721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="" xmlns:a16="http://schemas.microsoft.com/office/drawing/2014/main" id="{A9052134-AD1F-45BB-B31C-583DEC74D7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3738" y="2268538"/>
            <a:ext cx="3251200" cy="4200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="" xmlns:a16="http://schemas.microsoft.com/office/drawing/2014/main" id="{B54B2F0B-A8ED-4EA7-9097-CB039EB1CB4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93738" y="7007225"/>
            <a:ext cx="2266950" cy="401638"/>
          </a:xfrm>
          <a:prstGeom prst="rect">
            <a:avLst/>
          </a:prstGeom>
        </p:spPr>
        <p:txBody>
          <a:bodyPr/>
          <a:lstStyle/>
          <a:p>
            <a:fld id="{FF95B71A-A469-4340-93B2-B6AD4F70999C}" type="datetimeFigureOut">
              <a:rPr lang="pt-BR" smtClean="0"/>
              <a:t>21/11/17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="" xmlns:a16="http://schemas.microsoft.com/office/drawing/2014/main" id="{30D82413-78A2-4341-9D98-ED359ED5BA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38513" y="7007225"/>
            <a:ext cx="3403600" cy="401638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="" xmlns:a16="http://schemas.microsoft.com/office/drawing/2014/main" id="{7C2E19D0-6880-40A7-9ECB-43B1740BDE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119938" y="7007225"/>
            <a:ext cx="2266950" cy="401638"/>
          </a:xfrm>
          <a:prstGeom prst="rect">
            <a:avLst/>
          </a:prstGeom>
        </p:spPr>
        <p:txBody>
          <a:bodyPr/>
          <a:lstStyle/>
          <a:p>
            <a:fld id="{C8DAD093-071B-4466-B0F7-4E6145178725}" type="slidenum">
              <a:rPr lang="pt-BR" smtClean="0"/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540957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455F2828-1904-4D35-BA2A-75BF4D45C3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503238"/>
            <a:ext cx="3251200" cy="17653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="" xmlns:a16="http://schemas.microsoft.com/office/drawing/2014/main" id="{32DDA8F7-2D84-4C47-B8F8-DA0012A61E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86250" y="1089025"/>
            <a:ext cx="5102225" cy="5372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="" xmlns:a16="http://schemas.microsoft.com/office/drawing/2014/main" id="{17ED9880-A763-468F-B9C6-5986153B4A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3738" y="2268538"/>
            <a:ext cx="3251200" cy="4200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="" xmlns:a16="http://schemas.microsoft.com/office/drawing/2014/main" id="{57E67946-8ACC-4930-8D2B-F23220F9C0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93738" y="7007225"/>
            <a:ext cx="2266950" cy="401638"/>
          </a:xfrm>
          <a:prstGeom prst="rect">
            <a:avLst/>
          </a:prstGeom>
        </p:spPr>
        <p:txBody>
          <a:bodyPr/>
          <a:lstStyle/>
          <a:p>
            <a:fld id="{FF95B71A-A469-4340-93B2-B6AD4F70999C}" type="datetimeFigureOut">
              <a:rPr lang="pt-BR" smtClean="0"/>
              <a:t>21/11/17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="" xmlns:a16="http://schemas.microsoft.com/office/drawing/2014/main" id="{C49317BD-425A-4EEF-99AC-AAB233F22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38513" y="7007225"/>
            <a:ext cx="3403600" cy="401638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="" xmlns:a16="http://schemas.microsoft.com/office/drawing/2014/main" id="{EBE72253-EC90-4A32-BBE4-66D0753ADC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119938" y="7007225"/>
            <a:ext cx="2266950" cy="401638"/>
          </a:xfrm>
          <a:prstGeom prst="rect">
            <a:avLst/>
          </a:prstGeom>
        </p:spPr>
        <p:txBody>
          <a:bodyPr/>
          <a:lstStyle/>
          <a:p>
            <a:fld id="{C8DAD093-071B-4466-B0F7-4E6145178725}" type="slidenum">
              <a:rPr lang="pt-BR" smtClean="0"/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25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9A46E199-4CB6-41FC-9232-7E783BE5AD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403225"/>
            <a:ext cx="8693150" cy="14605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="" xmlns:a16="http://schemas.microsoft.com/office/drawing/2014/main" id="{E8732C69-92FC-4645-BC79-C38DFEC3C7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93738" y="2012950"/>
            <a:ext cx="8693150" cy="4795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="" xmlns:a16="http://schemas.microsoft.com/office/drawing/2014/main" id="{5B9D0BE3-6E18-46E6-A4D4-353D4E0C1F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93738" y="7007225"/>
            <a:ext cx="2266950" cy="401638"/>
          </a:xfrm>
          <a:prstGeom prst="rect">
            <a:avLst/>
          </a:prstGeom>
        </p:spPr>
        <p:txBody>
          <a:bodyPr/>
          <a:lstStyle/>
          <a:p>
            <a:fld id="{FF95B71A-A469-4340-93B2-B6AD4F70999C}" type="datetimeFigureOut">
              <a:rPr lang="pt-BR" smtClean="0"/>
              <a:t>21/11/17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="" xmlns:a16="http://schemas.microsoft.com/office/drawing/2014/main" id="{FAABC246-3BFA-45D8-B8E7-E5F46B1A93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38513" y="7007225"/>
            <a:ext cx="3403600" cy="401638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="" xmlns:a16="http://schemas.microsoft.com/office/drawing/2014/main" id="{09613ADF-F121-48EE-8FC1-58B34F964E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119938" y="7007225"/>
            <a:ext cx="2266950" cy="401638"/>
          </a:xfrm>
          <a:prstGeom prst="rect">
            <a:avLst/>
          </a:prstGeom>
        </p:spPr>
        <p:txBody>
          <a:bodyPr/>
          <a:lstStyle/>
          <a:p>
            <a:fld id="{C8DAD093-071B-4466-B0F7-4E6145178725}" type="slidenum">
              <a:rPr lang="pt-BR" smtClean="0"/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58582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="" xmlns:a16="http://schemas.microsoft.com/office/drawing/2014/main" id="{7A90DCB7-025C-48F5-A180-41F282756A5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213600" y="403225"/>
            <a:ext cx="2173288" cy="6405563"/>
          </a:xfrm>
          <a:prstGeom prst="rect">
            <a:avLst/>
          </a:prstGeo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="" xmlns:a16="http://schemas.microsoft.com/office/drawing/2014/main" id="{235A5B66-C01D-48D0-81A7-7C6D332EE2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93738" y="403225"/>
            <a:ext cx="6367462" cy="64055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="" xmlns:a16="http://schemas.microsoft.com/office/drawing/2014/main" id="{8EC2C631-EB5C-4B47-AAD2-FC685256532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93738" y="7007225"/>
            <a:ext cx="2266950" cy="401638"/>
          </a:xfrm>
          <a:prstGeom prst="rect">
            <a:avLst/>
          </a:prstGeom>
        </p:spPr>
        <p:txBody>
          <a:bodyPr/>
          <a:lstStyle/>
          <a:p>
            <a:fld id="{FF95B71A-A469-4340-93B2-B6AD4F70999C}" type="datetimeFigureOut">
              <a:rPr lang="pt-BR" smtClean="0"/>
              <a:t>21/11/17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="" xmlns:a16="http://schemas.microsoft.com/office/drawing/2014/main" id="{AD585300-DF50-4E2F-8F09-0C33D91036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38513" y="7007225"/>
            <a:ext cx="3403600" cy="401638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="" xmlns:a16="http://schemas.microsoft.com/office/drawing/2014/main" id="{B61BB0F0-2693-4EB7-809A-F52AAA2B8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119938" y="7007225"/>
            <a:ext cx="2266950" cy="401638"/>
          </a:xfrm>
          <a:prstGeom prst="rect">
            <a:avLst/>
          </a:prstGeom>
        </p:spPr>
        <p:txBody>
          <a:bodyPr/>
          <a:lstStyle/>
          <a:p>
            <a:fld id="{C8DAD093-071B-4466-B0F7-4E6145178725}" type="slidenum">
              <a:rPr lang="pt-BR" smtClean="0"/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7760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260078" y="1237197"/>
            <a:ext cx="7560469" cy="2631887"/>
          </a:xfrm>
        </p:spPr>
        <p:txBody>
          <a:bodyPr anchor="b"/>
          <a:lstStyle>
            <a:lvl1pPr algn="ctr">
              <a:defRPr sz="496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260078" y="3970580"/>
            <a:ext cx="7560469" cy="1825171"/>
          </a:xfrm>
        </p:spPr>
        <p:txBody>
          <a:bodyPr/>
          <a:lstStyle>
            <a:lvl1pPr marL="0" indent="0" algn="ctr">
              <a:buNone/>
              <a:defRPr sz="1984"/>
            </a:lvl1pPr>
            <a:lvl2pPr marL="378013" indent="0" algn="ctr">
              <a:buNone/>
              <a:defRPr sz="1654"/>
            </a:lvl2pPr>
            <a:lvl3pPr marL="756026" indent="0" algn="ctr">
              <a:buNone/>
              <a:defRPr sz="1488"/>
            </a:lvl3pPr>
            <a:lvl4pPr marL="1134039" indent="0" algn="ctr">
              <a:buNone/>
              <a:defRPr sz="1323"/>
            </a:lvl4pPr>
            <a:lvl5pPr marL="1512052" indent="0" algn="ctr">
              <a:buNone/>
              <a:defRPr sz="1323"/>
            </a:lvl5pPr>
            <a:lvl6pPr marL="1890065" indent="0" algn="ctr">
              <a:buNone/>
              <a:defRPr sz="1323"/>
            </a:lvl6pPr>
            <a:lvl7pPr marL="2268078" indent="0" algn="ctr">
              <a:buNone/>
              <a:defRPr sz="1323"/>
            </a:lvl7pPr>
            <a:lvl8pPr marL="2646091" indent="0" algn="ctr">
              <a:buNone/>
              <a:defRPr sz="1323"/>
            </a:lvl8pPr>
            <a:lvl9pPr marL="3024104" indent="0" algn="ctr">
              <a:buNone/>
              <a:defRPr sz="1323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A22EB-79E3-453A-B82D-80738A15E9C7}" type="datetimeFigureOut">
              <a:rPr lang="pt-BR" smtClean="0"/>
              <a:t>21/11/17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5A5B9-B814-4C04-AFDF-2466BE979D1A}" type="slidenum">
              <a:rPr lang="pt-BR" smtClean="0"/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628350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A22EB-79E3-453A-B82D-80738A15E9C7}" type="datetimeFigureOut">
              <a:rPr lang="pt-BR" smtClean="0"/>
              <a:t>21/11/17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5A5B9-B814-4C04-AFDF-2466BE979D1A}" type="slidenum">
              <a:rPr lang="pt-BR" smtClean="0"/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021342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7793" y="1884670"/>
            <a:ext cx="8694539" cy="3144614"/>
          </a:xfrm>
        </p:spPr>
        <p:txBody>
          <a:bodyPr anchor="b"/>
          <a:lstStyle>
            <a:lvl1pPr>
              <a:defRPr sz="496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87793" y="5059034"/>
            <a:ext cx="8694539" cy="1653678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1pPr>
            <a:lvl2pPr marL="378013" indent="0">
              <a:buNone/>
              <a:defRPr sz="1654">
                <a:solidFill>
                  <a:schemeClr val="tx1">
                    <a:tint val="75000"/>
                  </a:schemeClr>
                </a:solidFill>
              </a:defRPr>
            </a:lvl2pPr>
            <a:lvl3pPr marL="756026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403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205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90065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807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609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4104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A22EB-79E3-453A-B82D-80738A15E9C7}" type="datetimeFigureOut">
              <a:rPr lang="pt-BR" smtClean="0"/>
              <a:t>21/11/17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5A5B9-B814-4C04-AFDF-2466BE979D1A}" type="slidenum">
              <a:rPr lang="pt-BR" smtClean="0"/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557588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71248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93043" y="2012414"/>
            <a:ext cx="4284266" cy="4796544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5103316" y="2012414"/>
            <a:ext cx="4284266" cy="4796544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A22EB-79E3-453A-B82D-80738A15E9C7}" type="datetimeFigureOut">
              <a:rPr lang="pt-BR" smtClean="0"/>
              <a:t>21/11/17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5A5B9-B814-4C04-AFDF-2466BE979D1A}" type="slidenum">
              <a:rPr lang="pt-BR" smtClean="0"/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5835557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94356" y="402483"/>
            <a:ext cx="8694539" cy="1461188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94357" y="1853171"/>
            <a:ext cx="4264576" cy="908210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8013" indent="0">
              <a:buNone/>
              <a:defRPr sz="1654" b="1"/>
            </a:lvl2pPr>
            <a:lvl3pPr marL="756026" indent="0">
              <a:buNone/>
              <a:defRPr sz="1488" b="1"/>
            </a:lvl3pPr>
            <a:lvl4pPr marL="1134039" indent="0">
              <a:buNone/>
              <a:defRPr sz="1323" b="1"/>
            </a:lvl4pPr>
            <a:lvl5pPr marL="1512052" indent="0">
              <a:buNone/>
              <a:defRPr sz="1323" b="1"/>
            </a:lvl5pPr>
            <a:lvl6pPr marL="1890065" indent="0">
              <a:buNone/>
              <a:defRPr sz="1323" b="1"/>
            </a:lvl6pPr>
            <a:lvl7pPr marL="2268078" indent="0">
              <a:buNone/>
              <a:defRPr sz="1323" b="1"/>
            </a:lvl7pPr>
            <a:lvl8pPr marL="2646091" indent="0">
              <a:buNone/>
              <a:defRPr sz="1323" b="1"/>
            </a:lvl8pPr>
            <a:lvl9pPr marL="3024104" indent="0">
              <a:buNone/>
              <a:defRPr sz="1323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94357" y="2761381"/>
            <a:ext cx="4264576" cy="4061576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5103316" y="1853171"/>
            <a:ext cx="4285579" cy="908210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8013" indent="0">
              <a:buNone/>
              <a:defRPr sz="1654" b="1"/>
            </a:lvl2pPr>
            <a:lvl3pPr marL="756026" indent="0">
              <a:buNone/>
              <a:defRPr sz="1488" b="1"/>
            </a:lvl3pPr>
            <a:lvl4pPr marL="1134039" indent="0">
              <a:buNone/>
              <a:defRPr sz="1323" b="1"/>
            </a:lvl4pPr>
            <a:lvl5pPr marL="1512052" indent="0">
              <a:buNone/>
              <a:defRPr sz="1323" b="1"/>
            </a:lvl5pPr>
            <a:lvl6pPr marL="1890065" indent="0">
              <a:buNone/>
              <a:defRPr sz="1323" b="1"/>
            </a:lvl6pPr>
            <a:lvl7pPr marL="2268078" indent="0">
              <a:buNone/>
              <a:defRPr sz="1323" b="1"/>
            </a:lvl7pPr>
            <a:lvl8pPr marL="2646091" indent="0">
              <a:buNone/>
              <a:defRPr sz="1323" b="1"/>
            </a:lvl8pPr>
            <a:lvl9pPr marL="3024104" indent="0">
              <a:buNone/>
              <a:defRPr sz="1323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5103316" y="2761381"/>
            <a:ext cx="4285579" cy="4061576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A22EB-79E3-453A-B82D-80738A15E9C7}" type="datetimeFigureOut">
              <a:rPr lang="pt-BR" smtClean="0"/>
              <a:t>21/11/17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5A5B9-B814-4C04-AFDF-2466BE979D1A}" type="slidenum">
              <a:rPr lang="pt-BR" smtClean="0"/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7591996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A22EB-79E3-453A-B82D-80738A15E9C7}" type="datetimeFigureOut">
              <a:rPr lang="pt-BR" smtClean="0"/>
              <a:t>21/11/17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5A5B9-B814-4C04-AFDF-2466BE979D1A}" type="slidenum">
              <a:rPr lang="pt-BR" smtClean="0"/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569271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A22EB-79E3-453A-B82D-80738A15E9C7}" type="datetimeFigureOut">
              <a:rPr lang="pt-BR" smtClean="0"/>
              <a:t>21/11/17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5A5B9-B814-4C04-AFDF-2466BE979D1A}" type="slidenum">
              <a:rPr lang="pt-BR" smtClean="0"/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4466843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94356" y="503978"/>
            <a:ext cx="3251264" cy="1763924"/>
          </a:xfrm>
        </p:spPr>
        <p:txBody>
          <a:bodyPr anchor="b"/>
          <a:lstStyle>
            <a:lvl1pPr>
              <a:defRPr sz="2646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285579" y="1088454"/>
            <a:ext cx="5103316" cy="5372269"/>
          </a:xfrm>
        </p:spPr>
        <p:txBody>
          <a:bodyPr/>
          <a:lstStyle>
            <a:lvl1pPr>
              <a:defRPr sz="2646"/>
            </a:lvl1pPr>
            <a:lvl2pPr>
              <a:defRPr sz="2315"/>
            </a:lvl2pPr>
            <a:lvl3pPr>
              <a:defRPr sz="1984"/>
            </a:lvl3pPr>
            <a:lvl4pPr>
              <a:defRPr sz="1654"/>
            </a:lvl4pPr>
            <a:lvl5pPr>
              <a:defRPr sz="1654"/>
            </a:lvl5pPr>
            <a:lvl6pPr>
              <a:defRPr sz="1654"/>
            </a:lvl6pPr>
            <a:lvl7pPr>
              <a:defRPr sz="1654"/>
            </a:lvl7pPr>
            <a:lvl8pPr>
              <a:defRPr sz="1654"/>
            </a:lvl8pPr>
            <a:lvl9pPr>
              <a:defRPr sz="1654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94356" y="2267902"/>
            <a:ext cx="3251264" cy="4201570"/>
          </a:xfrm>
        </p:spPr>
        <p:txBody>
          <a:bodyPr/>
          <a:lstStyle>
            <a:lvl1pPr marL="0" indent="0">
              <a:buNone/>
              <a:defRPr sz="1323"/>
            </a:lvl1pPr>
            <a:lvl2pPr marL="378013" indent="0">
              <a:buNone/>
              <a:defRPr sz="1158"/>
            </a:lvl2pPr>
            <a:lvl3pPr marL="756026" indent="0">
              <a:buNone/>
              <a:defRPr sz="992"/>
            </a:lvl3pPr>
            <a:lvl4pPr marL="1134039" indent="0">
              <a:buNone/>
              <a:defRPr sz="827"/>
            </a:lvl4pPr>
            <a:lvl5pPr marL="1512052" indent="0">
              <a:buNone/>
              <a:defRPr sz="827"/>
            </a:lvl5pPr>
            <a:lvl6pPr marL="1890065" indent="0">
              <a:buNone/>
              <a:defRPr sz="827"/>
            </a:lvl6pPr>
            <a:lvl7pPr marL="2268078" indent="0">
              <a:buNone/>
              <a:defRPr sz="827"/>
            </a:lvl7pPr>
            <a:lvl8pPr marL="2646091" indent="0">
              <a:buNone/>
              <a:defRPr sz="827"/>
            </a:lvl8pPr>
            <a:lvl9pPr marL="3024104" indent="0">
              <a:buNone/>
              <a:defRPr sz="827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A22EB-79E3-453A-B82D-80738A15E9C7}" type="datetimeFigureOut">
              <a:rPr lang="pt-BR" smtClean="0"/>
              <a:t>21/11/17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5A5B9-B814-4C04-AFDF-2466BE979D1A}" type="slidenum">
              <a:rPr lang="pt-BR" smtClean="0"/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9211425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94356" y="503978"/>
            <a:ext cx="3251264" cy="1763924"/>
          </a:xfrm>
        </p:spPr>
        <p:txBody>
          <a:bodyPr anchor="b"/>
          <a:lstStyle>
            <a:lvl1pPr>
              <a:defRPr sz="2646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285579" y="1088454"/>
            <a:ext cx="5103316" cy="5372269"/>
          </a:xfrm>
        </p:spPr>
        <p:txBody>
          <a:bodyPr/>
          <a:lstStyle>
            <a:lvl1pPr marL="0" indent="0">
              <a:buNone/>
              <a:defRPr sz="2646"/>
            </a:lvl1pPr>
            <a:lvl2pPr marL="378013" indent="0">
              <a:buNone/>
              <a:defRPr sz="2315"/>
            </a:lvl2pPr>
            <a:lvl3pPr marL="756026" indent="0">
              <a:buNone/>
              <a:defRPr sz="1984"/>
            </a:lvl3pPr>
            <a:lvl4pPr marL="1134039" indent="0">
              <a:buNone/>
              <a:defRPr sz="1654"/>
            </a:lvl4pPr>
            <a:lvl5pPr marL="1512052" indent="0">
              <a:buNone/>
              <a:defRPr sz="1654"/>
            </a:lvl5pPr>
            <a:lvl6pPr marL="1890065" indent="0">
              <a:buNone/>
              <a:defRPr sz="1654"/>
            </a:lvl6pPr>
            <a:lvl7pPr marL="2268078" indent="0">
              <a:buNone/>
              <a:defRPr sz="1654"/>
            </a:lvl7pPr>
            <a:lvl8pPr marL="2646091" indent="0">
              <a:buNone/>
              <a:defRPr sz="1654"/>
            </a:lvl8pPr>
            <a:lvl9pPr marL="3024104" indent="0">
              <a:buNone/>
              <a:defRPr sz="1654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94356" y="2267902"/>
            <a:ext cx="3251264" cy="4201570"/>
          </a:xfrm>
        </p:spPr>
        <p:txBody>
          <a:bodyPr/>
          <a:lstStyle>
            <a:lvl1pPr marL="0" indent="0">
              <a:buNone/>
              <a:defRPr sz="1323"/>
            </a:lvl1pPr>
            <a:lvl2pPr marL="378013" indent="0">
              <a:buNone/>
              <a:defRPr sz="1158"/>
            </a:lvl2pPr>
            <a:lvl3pPr marL="756026" indent="0">
              <a:buNone/>
              <a:defRPr sz="992"/>
            </a:lvl3pPr>
            <a:lvl4pPr marL="1134039" indent="0">
              <a:buNone/>
              <a:defRPr sz="827"/>
            </a:lvl4pPr>
            <a:lvl5pPr marL="1512052" indent="0">
              <a:buNone/>
              <a:defRPr sz="827"/>
            </a:lvl5pPr>
            <a:lvl6pPr marL="1890065" indent="0">
              <a:buNone/>
              <a:defRPr sz="827"/>
            </a:lvl6pPr>
            <a:lvl7pPr marL="2268078" indent="0">
              <a:buNone/>
              <a:defRPr sz="827"/>
            </a:lvl7pPr>
            <a:lvl8pPr marL="2646091" indent="0">
              <a:buNone/>
              <a:defRPr sz="827"/>
            </a:lvl8pPr>
            <a:lvl9pPr marL="3024104" indent="0">
              <a:buNone/>
              <a:defRPr sz="827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A22EB-79E3-453A-B82D-80738A15E9C7}" type="datetimeFigureOut">
              <a:rPr lang="pt-BR" smtClean="0"/>
              <a:t>21/11/17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5A5B9-B814-4C04-AFDF-2466BE979D1A}" type="slidenum">
              <a:rPr lang="pt-BR" smtClean="0"/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2046874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A22EB-79E3-453A-B82D-80738A15E9C7}" type="datetimeFigureOut">
              <a:rPr lang="pt-BR" smtClean="0"/>
              <a:t>21/11/17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5A5B9-B814-4C04-AFDF-2466BE979D1A}" type="slidenum">
              <a:rPr lang="pt-BR" smtClean="0"/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9271308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7213947" y="402483"/>
            <a:ext cx="2173635" cy="6406475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93043" y="402483"/>
            <a:ext cx="6394896" cy="6406475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A22EB-79E3-453A-B82D-80738A15E9C7}" type="datetimeFigureOut">
              <a:rPr lang="pt-BR" smtClean="0"/>
              <a:t>21/11/17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5A5B9-B814-4C04-AFDF-2466BE979D1A}" type="slidenum">
              <a:rPr lang="pt-BR" smtClean="0"/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4029228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89"/>
            <a:ext cx="10082214" cy="7558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351794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6676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6DB35-312E-410D-AB95-CBB7E19108BF}" type="slidenum">
              <a:rPr lang="pt-BR" smtClean="0"/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12540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39050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20844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762" y="-69457"/>
            <a:ext cx="10166132" cy="7652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0804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322FFCA0-7367-4F65-B28D-7BEE2E860A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60475" y="1236663"/>
            <a:ext cx="7559675" cy="2632075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FAE45D25-3B62-4D96-9344-36E46D4AF5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60475" y="3970338"/>
            <a:ext cx="7559675" cy="18256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="" xmlns:a16="http://schemas.microsoft.com/office/drawing/2014/main" id="{5D30311A-F07F-4D4A-866A-3EDDED4C3F8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93738" y="7007225"/>
            <a:ext cx="2266950" cy="401638"/>
          </a:xfrm>
          <a:prstGeom prst="rect">
            <a:avLst/>
          </a:prstGeom>
        </p:spPr>
        <p:txBody>
          <a:bodyPr/>
          <a:lstStyle/>
          <a:p>
            <a:fld id="{FF95B71A-A469-4340-93B2-B6AD4F70999C}" type="datetimeFigureOut">
              <a:rPr lang="pt-BR" smtClean="0"/>
              <a:t>21/11/17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="" xmlns:a16="http://schemas.microsoft.com/office/drawing/2014/main" id="{126EC158-C927-4E29-8AD3-A0368CF7DE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38513" y="7007225"/>
            <a:ext cx="3403600" cy="401638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="" xmlns:a16="http://schemas.microsoft.com/office/drawing/2014/main" id="{8B6AEDB1-B625-403F-B787-1817FA4E45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119938" y="7007225"/>
            <a:ext cx="2266950" cy="401638"/>
          </a:xfrm>
          <a:prstGeom prst="rect">
            <a:avLst/>
          </a:prstGeom>
        </p:spPr>
        <p:txBody>
          <a:bodyPr/>
          <a:lstStyle/>
          <a:p>
            <a:fld id="{C8DAD093-071B-4466-B0F7-4E6145178725}" type="slidenum">
              <a:rPr lang="pt-BR" smtClean="0"/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5119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9F0C940D-F156-4401-AAC3-DBCE2CE079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403225"/>
            <a:ext cx="8693150" cy="14605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="" xmlns:a16="http://schemas.microsoft.com/office/drawing/2014/main" id="{D207DC20-206F-477C-BE91-6C2C82A16A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3738" y="2012950"/>
            <a:ext cx="8693150" cy="47958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="" xmlns:a16="http://schemas.microsoft.com/office/drawing/2014/main" id="{8D794AF9-9E77-43CE-81D8-B5CA4A7F35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93738" y="7007225"/>
            <a:ext cx="2266950" cy="401638"/>
          </a:xfrm>
          <a:prstGeom prst="rect">
            <a:avLst/>
          </a:prstGeom>
        </p:spPr>
        <p:txBody>
          <a:bodyPr/>
          <a:lstStyle/>
          <a:p>
            <a:fld id="{FF95B71A-A469-4340-93B2-B6AD4F70999C}" type="datetimeFigureOut">
              <a:rPr lang="pt-BR" smtClean="0"/>
              <a:t>21/11/17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="" xmlns:a16="http://schemas.microsoft.com/office/drawing/2014/main" id="{140FD984-16B6-4B17-8C04-2CA7D0FBE8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38513" y="7007225"/>
            <a:ext cx="3403600" cy="401638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="" xmlns:a16="http://schemas.microsoft.com/office/drawing/2014/main" id="{DC85888C-F2A1-4288-94FB-D9DD9471DE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119938" y="7007225"/>
            <a:ext cx="2266950" cy="401638"/>
          </a:xfrm>
          <a:prstGeom prst="rect">
            <a:avLst/>
          </a:prstGeom>
        </p:spPr>
        <p:txBody>
          <a:bodyPr/>
          <a:lstStyle/>
          <a:p>
            <a:fld id="{C8DAD093-071B-4466-B0F7-4E6145178725}" type="slidenum">
              <a:rPr lang="pt-BR" smtClean="0"/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66117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8E24975A-1509-49A5-9C67-6AC5EB0CF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388" y="1884363"/>
            <a:ext cx="8694737" cy="31448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="" xmlns:a16="http://schemas.microsoft.com/office/drawing/2014/main" id="{AFC67DE6-6E72-4D3D-B016-693283413C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7388" y="5059363"/>
            <a:ext cx="8694737" cy="16525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="" xmlns:a16="http://schemas.microsoft.com/office/drawing/2014/main" id="{CFEDDAE4-E52E-4E0B-9C8A-A3F9AD4231C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93738" y="7007225"/>
            <a:ext cx="2266950" cy="401638"/>
          </a:xfrm>
          <a:prstGeom prst="rect">
            <a:avLst/>
          </a:prstGeom>
        </p:spPr>
        <p:txBody>
          <a:bodyPr/>
          <a:lstStyle/>
          <a:p>
            <a:fld id="{FF95B71A-A469-4340-93B2-B6AD4F70999C}" type="datetimeFigureOut">
              <a:rPr lang="pt-BR" smtClean="0"/>
              <a:t>21/11/17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="" xmlns:a16="http://schemas.microsoft.com/office/drawing/2014/main" id="{21B5EF65-88FC-4460-B5FB-1964468518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38513" y="7007225"/>
            <a:ext cx="3403600" cy="401638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="" xmlns:a16="http://schemas.microsoft.com/office/drawing/2014/main" id="{95BB1C7E-C6C2-476C-BC7D-0A489A780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119938" y="7007225"/>
            <a:ext cx="2266950" cy="401638"/>
          </a:xfrm>
          <a:prstGeom prst="rect">
            <a:avLst/>
          </a:prstGeom>
        </p:spPr>
        <p:txBody>
          <a:bodyPr/>
          <a:lstStyle/>
          <a:p>
            <a:fld id="{C8DAD093-071B-4466-B0F7-4E6145178725}" type="slidenum">
              <a:rPr lang="pt-BR" smtClean="0"/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279054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EBCE109F-89AC-490B-9D5C-C6BDC92BBC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403225"/>
            <a:ext cx="8693150" cy="14605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="" xmlns:a16="http://schemas.microsoft.com/office/drawing/2014/main" id="{ED646DFD-1D8A-4EBA-82C2-041BE1C4D9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93738" y="2012950"/>
            <a:ext cx="4270375" cy="47958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="" xmlns:a16="http://schemas.microsoft.com/office/drawing/2014/main" id="{C62BEA10-AED8-4896-A5A6-6ACBFAE0A7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16513" y="2012950"/>
            <a:ext cx="4270375" cy="47958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="" xmlns:a16="http://schemas.microsoft.com/office/drawing/2014/main" id="{021C1642-CC58-4413-A49F-F3B4B07B63A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93738" y="7007225"/>
            <a:ext cx="2266950" cy="401638"/>
          </a:xfrm>
          <a:prstGeom prst="rect">
            <a:avLst/>
          </a:prstGeom>
        </p:spPr>
        <p:txBody>
          <a:bodyPr/>
          <a:lstStyle/>
          <a:p>
            <a:fld id="{FF95B71A-A469-4340-93B2-B6AD4F70999C}" type="datetimeFigureOut">
              <a:rPr lang="pt-BR" smtClean="0"/>
              <a:t>21/11/17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="" xmlns:a16="http://schemas.microsoft.com/office/drawing/2014/main" id="{7A7E800B-AAC7-41BC-B2BC-C16276C29D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38513" y="7007225"/>
            <a:ext cx="3403600" cy="401638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="" xmlns:a16="http://schemas.microsoft.com/office/drawing/2014/main" id="{623A0C21-204E-4FB3-9B72-BEC30CF1D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119938" y="7007225"/>
            <a:ext cx="2266950" cy="401638"/>
          </a:xfrm>
          <a:prstGeom prst="rect">
            <a:avLst/>
          </a:prstGeom>
        </p:spPr>
        <p:txBody>
          <a:bodyPr/>
          <a:lstStyle/>
          <a:p>
            <a:fld id="{C8DAD093-071B-4466-B0F7-4E6145178725}" type="slidenum">
              <a:rPr lang="pt-BR" smtClean="0"/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056681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6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6.xml"/><Relationship Id="rId2" Type="http://schemas.openxmlformats.org/officeDocument/2006/relationships/slideLayout" Target="../slideLayouts/slideLayout7.xml"/><Relationship Id="rId3" Type="http://schemas.openxmlformats.org/officeDocument/2006/relationships/slideLayout" Target="../slideLayouts/slideLayout8.xml"/><Relationship Id="rId4" Type="http://schemas.openxmlformats.org/officeDocument/2006/relationships/slideLayout" Target="../slideLayouts/slideLayout9.xml"/><Relationship Id="rId5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2.xml"/><Relationship Id="rId8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28.xml"/><Relationship Id="rId13" Type="http://schemas.openxmlformats.org/officeDocument/2006/relationships/slideLayout" Target="../slideLayouts/slideLayout29.xml"/><Relationship Id="rId14" Type="http://schemas.openxmlformats.org/officeDocument/2006/relationships/slideLayout" Target="../slideLayouts/slideLayout30.xml"/><Relationship Id="rId15" Type="http://schemas.openxmlformats.org/officeDocument/2006/relationships/theme" Target="../theme/theme3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9.xml"/><Relationship Id="rId4" Type="http://schemas.openxmlformats.org/officeDocument/2006/relationships/slideLayout" Target="../slideLayouts/slideLayout20.xml"/><Relationship Id="rId5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3.xml"/><Relationship Id="rId8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0" y="0"/>
            <a:ext cx="10070212" cy="1018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604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9" r:id="rId2"/>
    <p:sldLayoutId id="2147483705" r:id="rId3"/>
    <p:sldLayoutId id="2147483706" r:id="rId4"/>
    <p:sldLayoutId id="2147483719" r:id="rId5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30039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93043" y="402483"/>
            <a:ext cx="869453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93043" y="2012414"/>
            <a:ext cx="869453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93043" y="7006699"/>
            <a:ext cx="2268141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CA22EB-79E3-453A-B82D-80738A15E9C7}" type="datetimeFigureOut">
              <a:rPr lang="pt-BR" smtClean="0"/>
              <a:t>21/11/17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339207" y="7006699"/>
            <a:ext cx="3402211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7119441" y="7006699"/>
            <a:ext cx="2268141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45A5B9-B814-4C04-AFDF-2466BE979D1A}" type="slidenum">
              <a:rPr lang="pt-BR" smtClean="0"/>
              <a:t>‹n.º›</a:t>
            </a:fld>
            <a:endParaRPr lang="pt-BR"/>
          </a:p>
        </p:txBody>
      </p:sp>
      <p:pic>
        <p:nvPicPr>
          <p:cNvPr id="7" name="Imagem 6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89"/>
            <a:ext cx="10082214" cy="7558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8709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  <p:sldLayoutId id="2147483733" r:id="rId13"/>
    <p:sldLayoutId id="2147483734" r:id="rId14"/>
  </p:sldLayoutIdLst>
  <p:txStyles>
    <p:titleStyle>
      <a:lvl1pPr algn="l" defTabSz="756026" rtl="0" eaLnBrk="1" latinLnBrk="0" hangingPunct="1">
        <a:lnSpc>
          <a:spcPct val="90000"/>
        </a:lnSpc>
        <a:spcBef>
          <a:spcPct val="0"/>
        </a:spcBef>
        <a:buNone/>
        <a:defRPr sz="363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9006" indent="-189006" algn="l" defTabSz="756026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7019" indent="-189006" algn="l" defTabSz="756026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5032" indent="-189006" algn="l" defTabSz="756026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4" kern="1200">
          <a:solidFill>
            <a:schemeClr val="tx1"/>
          </a:solidFill>
          <a:latin typeface="+mn-lt"/>
          <a:ea typeface="+mn-ea"/>
          <a:cs typeface="+mn-cs"/>
        </a:defRPr>
      </a:lvl3pPr>
      <a:lvl4pPr marL="1323045" indent="-189006" algn="l" defTabSz="756026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1058" indent="-189006" algn="l" defTabSz="756026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9071" indent="-189006" algn="l" defTabSz="756026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7084" indent="-189006" algn="l" defTabSz="756026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5097" indent="-189006" algn="l" defTabSz="756026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3110" indent="-189006" algn="l" defTabSz="756026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756026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8013" algn="l" defTabSz="756026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6026" algn="l" defTabSz="756026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4039" algn="l" defTabSz="756026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2052" algn="l" defTabSz="756026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90065" algn="l" defTabSz="756026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8078" algn="l" defTabSz="756026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6091" algn="l" defTabSz="756026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4104" algn="l" defTabSz="756026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image" Target="../media/image24.png"/><Relationship Id="rId3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4" Type="http://schemas.openxmlformats.org/officeDocument/2006/relationships/image" Target="../media/image28.jpeg"/><Relationship Id="rId1" Type="http://schemas.openxmlformats.org/officeDocument/2006/relationships/slideLayout" Target="../slideLayouts/slideLayout28.xml"/><Relationship Id="rId2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image" Target="../media/image24.png"/><Relationship Id="rId3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image" Target="../media/image29.tif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image" Target="../media/image4.tiff"/><Relationship Id="rId3" Type="http://schemas.openxmlformats.org/officeDocument/2006/relationships/image" Target="../media/image5.tiff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image" Target="../media/image6.tiff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image" Target="../media/image30.tiff"/><Relationship Id="rId3" Type="http://schemas.openxmlformats.org/officeDocument/2006/relationships/image" Target="../media/image31.tiff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28.xml"/><Relationship Id="rId2" Type="http://schemas.openxmlformats.org/officeDocument/2006/relationships/diagramData" Target="../diagrams/data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image" Target="../media/image32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image" Target="../media/image33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image" Target="../media/image34.tiff"/><Relationship Id="rId3" Type="http://schemas.openxmlformats.org/officeDocument/2006/relationships/image" Target="../media/image35.tiff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hyperlink" Target="mailto:gm.agenda@cgu.gov.br" TargetMode="External"/><Relationship Id="rId3" Type="http://schemas.openxmlformats.org/officeDocument/2006/relationships/image" Target="../media/image3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image" Target="../media/image5.tiff"/><Relationship Id="rId3" Type="http://schemas.openxmlformats.org/officeDocument/2006/relationships/hyperlink" Target="http://pesquisa.in.gov.br/imprensa/jsp/visualiza/index.jsp?jornal=1&amp;pagina=57&amp;data=04/09/2017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4" Type="http://schemas.openxmlformats.org/officeDocument/2006/relationships/image" Target="../media/image9.tiff"/><Relationship Id="rId5" Type="http://schemas.openxmlformats.org/officeDocument/2006/relationships/image" Target="../media/image10.tiff"/><Relationship Id="rId6" Type="http://schemas.openxmlformats.org/officeDocument/2006/relationships/image" Target="../media/image11.tiff"/><Relationship Id="rId7" Type="http://schemas.openxmlformats.org/officeDocument/2006/relationships/image" Target="../media/image12.tiff"/><Relationship Id="rId8" Type="http://schemas.openxmlformats.org/officeDocument/2006/relationships/image" Target="../media/image13.tiff"/><Relationship Id="rId9" Type="http://schemas.openxmlformats.org/officeDocument/2006/relationships/image" Target="../media/image14.tiff"/><Relationship Id="rId1" Type="http://schemas.openxmlformats.org/officeDocument/2006/relationships/slideLayout" Target="../slideLayouts/slideLayout23.xml"/><Relationship Id="rId2" Type="http://schemas.openxmlformats.org/officeDocument/2006/relationships/image" Target="../media/image7.tif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tiff"/><Relationship Id="rId4" Type="http://schemas.openxmlformats.org/officeDocument/2006/relationships/image" Target="../media/image17.tiff"/><Relationship Id="rId5" Type="http://schemas.openxmlformats.org/officeDocument/2006/relationships/image" Target="../media/image18.tiff"/><Relationship Id="rId6" Type="http://schemas.openxmlformats.org/officeDocument/2006/relationships/image" Target="../media/image19.tiff"/><Relationship Id="rId1" Type="http://schemas.openxmlformats.org/officeDocument/2006/relationships/slideLayout" Target="../slideLayouts/slideLayout23.xml"/><Relationship Id="rId2" Type="http://schemas.openxmlformats.org/officeDocument/2006/relationships/image" Target="../media/image15.tif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image" Target="../media/image20.tiff"/><Relationship Id="rId3" Type="http://schemas.openxmlformats.org/officeDocument/2006/relationships/image" Target="../media/image21.tif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image" Target="../media/image22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6">
            <a:extLst>
              <a:ext uri="{FF2B5EF4-FFF2-40B4-BE49-F238E27FC236}">
                <a16:creationId xmlns="" xmlns:a16="http://schemas.microsoft.com/office/drawing/2014/main" id="{DCDE2602-CE3D-4AB0-A0F7-D9854A6DA8D2}"/>
              </a:ext>
            </a:extLst>
          </p:cNvPr>
          <p:cNvSpPr txBox="1">
            <a:spLocks/>
          </p:cNvSpPr>
          <p:nvPr/>
        </p:nvSpPr>
        <p:spPr>
          <a:xfrm>
            <a:off x="764275" y="1575122"/>
            <a:ext cx="8682113" cy="568499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189006" indent="-189006" algn="l" defTabSz="756026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Char char="•"/>
              <a:defRPr sz="23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67019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45032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6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23045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1058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9071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57084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35097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13110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dirty="0"/>
          </a:p>
          <a:p>
            <a:pPr marL="0" indent="0" algn="ctr">
              <a:buNone/>
            </a:pPr>
            <a:r>
              <a:rPr lang="pt-BR" sz="320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A experiência da CGU no fomento à integridade e na aplicação da Lei Anticorrupção </a:t>
            </a:r>
          </a:p>
          <a:p>
            <a:pPr marL="0" indent="0" algn="ctr">
              <a:buNone/>
            </a:pPr>
            <a:endParaRPr lang="pt-BR" sz="3200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  <a:p>
            <a:pPr marL="0" indent="0" algn="ctr">
              <a:buNone/>
            </a:pPr>
            <a:endParaRPr lang="pt-BR" sz="2800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  <a:p>
            <a:pPr marL="0" indent="0" algn="ctr">
              <a:buNone/>
            </a:pPr>
            <a:r>
              <a:rPr lang="pt-BR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Realização: </a:t>
            </a:r>
            <a:r>
              <a:rPr lang="pt-BR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Subcontroladoria</a:t>
            </a:r>
            <a:r>
              <a:rPr lang="pt-BR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de Transparência e Prevenção da Corrupção</a:t>
            </a:r>
          </a:p>
          <a:p>
            <a:pPr marL="0" indent="0" algn="ctr">
              <a:buNone/>
            </a:pPr>
            <a:endParaRPr lang="pt-BR" sz="240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marL="0" indent="0" algn="ctr">
              <a:buNone/>
            </a:pPr>
            <a:endParaRPr lang="pt-BR" sz="240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marL="0" indent="0" algn="ctr">
              <a:buNone/>
            </a:pPr>
            <a:endParaRPr lang="pt-BR" sz="240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marL="0" indent="0" algn="ctr">
              <a:buNone/>
            </a:pPr>
            <a:endParaRPr lang="pt-BR" sz="240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marL="0" indent="0" algn="ctr">
              <a:buNone/>
            </a:pPr>
            <a:endParaRPr lang="pt-BR" sz="240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marL="0" indent="0" algn="ctr">
              <a:buNone/>
            </a:pPr>
            <a:endParaRPr lang="pt-BR" sz="240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marL="0" indent="0" algn="ctr">
              <a:buNone/>
            </a:pPr>
            <a:r>
              <a:rPr lang="pt-BR" sz="2000" dirty="0">
                <a:latin typeface="+mj-lt"/>
              </a:rPr>
              <a:t>Belo Horizonte, 22 de novembro de 2017</a:t>
            </a:r>
          </a:p>
          <a:p>
            <a:pPr marL="0" indent="0" algn="ctr">
              <a:buNone/>
            </a:pPr>
            <a:endParaRPr lang="pt-BR" sz="240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marL="0" indent="0" algn="ctr">
              <a:buNone/>
            </a:pPr>
            <a:endParaRPr lang="pt-BR" sz="240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726322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="" xmlns:a16="http://schemas.microsoft.com/office/drawing/2014/main" id="{1E5892F5-C5FD-466D-9850-4BDFDB40CF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815248"/>
            <a:ext cx="10080626" cy="6744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5202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12889" y="2797335"/>
            <a:ext cx="941493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 smtClean="0">
                <a:solidFill>
                  <a:schemeClr val="accent1">
                    <a:lumMod val="50000"/>
                  </a:schemeClr>
                </a:solidFill>
              </a:rPr>
              <a:t>IMPLEMENTAÇÃO DA LEI 12.846 </a:t>
            </a:r>
            <a:r>
              <a:rPr lang="mr-IN" sz="5400" b="1" dirty="0" smtClean="0">
                <a:solidFill>
                  <a:schemeClr val="accent1">
                    <a:lumMod val="50000"/>
                  </a:schemeClr>
                </a:solidFill>
              </a:rPr>
              <a:t>–</a:t>
            </a:r>
            <a:r>
              <a:rPr lang="pt-BR" sz="5400" b="1" dirty="0" smtClean="0">
                <a:solidFill>
                  <a:schemeClr val="accent1">
                    <a:lumMod val="50000"/>
                  </a:schemeClr>
                </a:solidFill>
              </a:rPr>
              <a:t> LEI ANTI-CORRUPÇÃO</a:t>
            </a:r>
            <a:endParaRPr lang="pt-BR" sz="54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74335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506259" y="899305"/>
            <a:ext cx="7867824" cy="6195434"/>
          </a:xfrm>
          <a:prstGeom prst="rect">
            <a:avLst/>
          </a:prstGeom>
          <a:noFill/>
          <a:ln w="104775">
            <a:solidFill>
              <a:srgbClr val="39AEA9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07943">
              <a:defRPr/>
            </a:pPr>
            <a:endParaRPr lang="pt-BR" sz="1984" kern="0">
              <a:solidFill>
                <a:sysClr val="windowText" lastClr="000000"/>
              </a:solidFill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18" b="20516"/>
          <a:stretch/>
        </p:blipFill>
        <p:spPr>
          <a:xfrm flipH="1">
            <a:off x="1706542" y="1501790"/>
            <a:ext cx="8875012" cy="6008695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84" r="26010" b="23574"/>
          <a:stretch/>
        </p:blipFill>
        <p:spPr>
          <a:xfrm>
            <a:off x="529" y="2621824"/>
            <a:ext cx="4881032" cy="4937851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tângulo 4"/>
          <p:cNvSpPr/>
          <p:nvPr/>
        </p:nvSpPr>
        <p:spPr>
          <a:xfrm>
            <a:off x="3838223" y="2007226"/>
            <a:ext cx="6107288" cy="6186309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pt-BR" altLang="pt-BR" sz="3600" dirty="0" smtClean="0">
                <a:solidFill>
                  <a:schemeClr val="bg1"/>
                </a:solidFill>
                <a:cs typeface="Arial" pitchFamily="34" charset="0"/>
              </a:rPr>
              <a:t>Estrutura Normativa;</a:t>
            </a:r>
          </a:p>
          <a:p>
            <a:pPr algn="just">
              <a:buFont typeface="Wingdings" pitchFamily="2" charset="2"/>
              <a:buChar char="Ø"/>
            </a:pPr>
            <a:endParaRPr lang="pt-BR" altLang="pt-BR" sz="3600" dirty="0" smtClean="0">
              <a:solidFill>
                <a:schemeClr val="bg1"/>
              </a:solidFill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pt-BR" altLang="pt-BR" sz="3600" dirty="0" smtClean="0">
                <a:solidFill>
                  <a:schemeClr val="bg1"/>
                </a:solidFill>
                <a:cs typeface="Arial" pitchFamily="34" charset="0"/>
              </a:rPr>
              <a:t>Responsabilização da PJ </a:t>
            </a:r>
            <a:r>
              <a:rPr lang="mr-IN" altLang="pt-BR" sz="3600" dirty="0" smtClean="0">
                <a:solidFill>
                  <a:schemeClr val="bg1"/>
                </a:solidFill>
                <a:cs typeface="Arial" pitchFamily="34" charset="0"/>
              </a:rPr>
              <a:t>–</a:t>
            </a:r>
            <a:r>
              <a:rPr lang="pt-BR" altLang="pt-BR" sz="3600" dirty="0" smtClean="0">
                <a:solidFill>
                  <a:schemeClr val="bg1"/>
                </a:solidFill>
                <a:cs typeface="Arial" pitchFamily="34" charset="0"/>
              </a:rPr>
              <a:t> Sanções;</a:t>
            </a:r>
          </a:p>
          <a:p>
            <a:pPr algn="just">
              <a:buFont typeface="Wingdings" pitchFamily="2" charset="2"/>
              <a:buChar char="Ø"/>
            </a:pPr>
            <a:endParaRPr lang="pt-BR" altLang="pt-BR" sz="3600" dirty="0" smtClean="0">
              <a:solidFill>
                <a:schemeClr val="bg1"/>
              </a:solidFill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pt-BR" altLang="pt-BR" sz="3600" dirty="0" smtClean="0">
                <a:solidFill>
                  <a:schemeClr val="bg1"/>
                </a:solidFill>
                <a:cs typeface="Arial" pitchFamily="34" charset="0"/>
              </a:rPr>
              <a:t>PAR;</a:t>
            </a:r>
          </a:p>
          <a:p>
            <a:pPr algn="just">
              <a:buFont typeface="Wingdings" pitchFamily="2" charset="2"/>
              <a:buChar char="Ø"/>
            </a:pPr>
            <a:endParaRPr lang="pt-BR" altLang="pt-BR" sz="3600" dirty="0" smtClean="0">
              <a:solidFill>
                <a:schemeClr val="bg1"/>
              </a:solidFill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pt-BR" altLang="pt-BR" sz="3600" dirty="0" smtClean="0">
                <a:solidFill>
                  <a:schemeClr val="bg1"/>
                </a:solidFill>
                <a:cs typeface="Arial" pitchFamily="34" charset="0"/>
              </a:rPr>
              <a:t>Responsabilização Judicial;</a:t>
            </a:r>
          </a:p>
          <a:p>
            <a:pPr algn="just">
              <a:buFont typeface="Wingdings" pitchFamily="2" charset="2"/>
              <a:buChar char="Ø"/>
            </a:pPr>
            <a:endParaRPr lang="pt-BR" altLang="pt-BR" sz="3600" dirty="0" smtClean="0">
              <a:solidFill>
                <a:schemeClr val="bg1"/>
              </a:solidFill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pt-BR" altLang="pt-BR" sz="3600" dirty="0">
                <a:solidFill>
                  <a:schemeClr val="bg1"/>
                </a:solidFill>
                <a:cs typeface="Arial" pitchFamily="34" charset="0"/>
              </a:rPr>
              <a:t>Acordo de </a:t>
            </a:r>
            <a:r>
              <a:rPr lang="pt-BR" altLang="pt-BR" sz="3600" dirty="0" smtClean="0">
                <a:solidFill>
                  <a:schemeClr val="bg1"/>
                </a:solidFill>
                <a:cs typeface="Arial" pitchFamily="34" charset="0"/>
              </a:rPr>
              <a:t>Leniência</a:t>
            </a:r>
          </a:p>
          <a:p>
            <a:pPr algn="just">
              <a:buFont typeface="Wingdings" pitchFamily="2" charset="2"/>
              <a:buChar char="Ø"/>
            </a:pPr>
            <a:endParaRPr lang="pt-BR" altLang="pt-BR" sz="3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="" xmlns:a16="http://schemas.microsoft.com/office/drawing/2014/main" id="{B2344022-1FC6-431D-AD2A-A913594F316B}"/>
              </a:ext>
            </a:extLst>
          </p:cNvPr>
          <p:cNvSpPr txBox="1"/>
          <p:nvPr/>
        </p:nvSpPr>
        <p:spPr>
          <a:xfrm>
            <a:off x="771181" y="1145754"/>
            <a:ext cx="72601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 smtClean="0">
                <a:solidFill>
                  <a:schemeClr val="accent1">
                    <a:lumMod val="50000"/>
                  </a:schemeClr>
                </a:solidFill>
              </a:rPr>
              <a:t>LEI 12.846</a:t>
            </a:r>
            <a:endParaRPr lang="pt-BR" sz="36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9525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071538" y="3144833"/>
            <a:ext cx="8413801" cy="1211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7275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Título 15"/>
          <p:cNvSpPr txBox="1">
            <a:spLocks/>
          </p:cNvSpPr>
          <p:nvPr/>
        </p:nvSpPr>
        <p:spPr>
          <a:xfrm>
            <a:off x="396928" y="941543"/>
            <a:ext cx="9286932" cy="69515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968" dirty="0">
                <a:solidFill>
                  <a:schemeClr val="tx2"/>
                </a:solidFill>
              </a:rPr>
              <a:t>Estrutura Normativa - </a:t>
            </a:r>
            <a:r>
              <a:rPr lang="en-GB" altLang="pt-BR" sz="3968" b="1" dirty="0">
                <a:solidFill>
                  <a:schemeClr val="tx2"/>
                </a:solidFill>
                <a:latin typeface="Calibri" pitchFamily="34" charset="0"/>
              </a:rPr>
              <a:t>LEI Nº 12.846/2013</a:t>
            </a:r>
          </a:p>
          <a:p>
            <a:r>
              <a:rPr lang="en-GB" altLang="pt-BR" sz="1984" b="1" dirty="0">
                <a:solidFill>
                  <a:schemeClr val="tx2"/>
                </a:solidFill>
                <a:latin typeface="Calibri" pitchFamily="34" charset="0"/>
              </a:rPr>
              <a:t>Entrada </a:t>
            </a:r>
            <a:r>
              <a:rPr lang="en-GB" altLang="pt-BR" sz="1984" b="1" dirty="0" err="1">
                <a:solidFill>
                  <a:schemeClr val="tx2"/>
                </a:solidFill>
                <a:latin typeface="Calibri" pitchFamily="34" charset="0"/>
              </a:rPr>
              <a:t>em</a:t>
            </a:r>
            <a:r>
              <a:rPr lang="en-GB" altLang="pt-BR" sz="1984" b="1" dirty="0">
                <a:solidFill>
                  <a:schemeClr val="tx2"/>
                </a:solidFill>
                <a:latin typeface="Calibri" pitchFamily="34" charset="0"/>
              </a:rPr>
              <a:t> </a:t>
            </a:r>
            <a:r>
              <a:rPr lang="en-GB" altLang="pt-BR" sz="1984" b="1" dirty="0" err="1">
                <a:solidFill>
                  <a:schemeClr val="tx2"/>
                </a:solidFill>
                <a:latin typeface="Calibri" pitchFamily="34" charset="0"/>
              </a:rPr>
              <a:t>vigor</a:t>
            </a:r>
            <a:r>
              <a:rPr lang="en-GB" altLang="pt-BR" sz="1984" b="1" dirty="0">
                <a:solidFill>
                  <a:schemeClr val="tx2"/>
                </a:solidFill>
                <a:latin typeface="Calibri" pitchFamily="34" charset="0"/>
              </a:rPr>
              <a:t> - 29/01/2014</a:t>
            </a:r>
            <a:endParaRPr lang="en-GB" altLang="pt-BR" sz="1764" b="1" dirty="0">
              <a:solidFill>
                <a:schemeClr val="tx2"/>
              </a:solidFill>
              <a:latin typeface="Calibri" pitchFamily="34" charset="0"/>
            </a:endParaRPr>
          </a:p>
          <a:p>
            <a:endParaRPr lang="pt-BR" altLang="pt-BR" sz="3968" dirty="0">
              <a:solidFill>
                <a:schemeClr val="tx2"/>
              </a:solidFill>
              <a:latin typeface="Calibri" pitchFamily="34" charset="0"/>
            </a:endParaRPr>
          </a:p>
          <a:p>
            <a:endParaRPr lang="pt-BR" sz="3968" dirty="0">
              <a:solidFill>
                <a:schemeClr val="tx2"/>
              </a:solidFill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595285" y="1458264"/>
            <a:ext cx="8413638" cy="635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 marL="355600" indent="-355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endParaRPr lang="pt-BR" altLang="pt-BR" sz="3527" dirty="0">
              <a:solidFill>
                <a:schemeClr val="tx2"/>
              </a:solidFill>
              <a:latin typeface="Calibri" pitchFamily="34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436534" y="2112952"/>
            <a:ext cx="8890054" cy="40813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992"/>
              </a:spcAft>
              <a:buFont typeface="Wingdings" pitchFamily="2" charset="2"/>
              <a:buChar char="w"/>
              <a:defRPr/>
            </a:pPr>
            <a:r>
              <a:rPr lang="pt-BR" altLang="pt-BR" sz="2205" b="1" dirty="0">
                <a:latin typeface="Calibri" pitchFamily="34" charset="0"/>
              </a:rPr>
              <a:t>PRIORIDADE NA RESPONSABILIZAÇÃO DA PESSOA JURÍDICA (Lei 8666/93)</a:t>
            </a:r>
          </a:p>
          <a:p>
            <a:pPr algn="just">
              <a:buFont typeface="Wingdings" pitchFamily="2" charset="2"/>
              <a:buChar char="w"/>
              <a:defRPr/>
            </a:pPr>
            <a:endParaRPr lang="pt-BR" altLang="pt-BR" sz="2205" b="1" dirty="0">
              <a:solidFill>
                <a:schemeClr val="tx2"/>
              </a:solidFill>
              <a:latin typeface="Calibri" pitchFamily="34" charset="0"/>
            </a:endParaRPr>
          </a:p>
          <a:p>
            <a:pPr algn="just">
              <a:buFont typeface="Wingdings" pitchFamily="2" charset="2"/>
              <a:buChar char="w"/>
              <a:defRPr/>
            </a:pPr>
            <a:endParaRPr lang="pt-BR" altLang="pt-BR" sz="2205" b="1" dirty="0">
              <a:solidFill>
                <a:schemeClr val="tx2"/>
              </a:solidFill>
              <a:latin typeface="Calibri" pitchFamily="34" charset="0"/>
            </a:endParaRPr>
          </a:p>
          <a:p>
            <a:pPr algn="just">
              <a:buFont typeface="Wingdings" pitchFamily="2" charset="2"/>
              <a:buChar char="w"/>
              <a:defRPr/>
            </a:pPr>
            <a:endParaRPr lang="pt-BR" altLang="pt-BR" sz="2205" b="1" dirty="0">
              <a:solidFill>
                <a:schemeClr val="tx2"/>
              </a:solidFill>
              <a:latin typeface="Calibri" pitchFamily="34" charset="0"/>
            </a:endParaRPr>
          </a:p>
          <a:p>
            <a:pPr algn="just">
              <a:defRPr/>
            </a:pPr>
            <a:endParaRPr lang="pt-BR" altLang="pt-BR" sz="2205" b="1" dirty="0">
              <a:solidFill>
                <a:schemeClr val="tx2"/>
              </a:solidFill>
              <a:latin typeface="Calibri" pitchFamily="34" charset="0"/>
            </a:endParaRPr>
          </a:p>
          <a:p>
            <a:pPr algn="just">
              <a:spcAft>
                <a:spcPts val="992"/>
              </a:spcAft>
              <a:buFont typeface="Wingdings" pitchFamily="2" charset="2"/>
              <a:buChar char="w"/>
              <a:defRPr/>
            </a:pPr>
            <a:r>
              <a:rPr lang="pt-BR" altLang="pt-BR" sz="2205" b="1" dirty="0">
                <a:latin typeface="Calibri" pitchFamily="34" charset="0"/>
              </a:rPr>
              <a:t>FOCO NO VIÉS ECONÔMICO E FINANCEIRO DA CORRUPÇÃO</a:t>
            </a:r>
          </a:p>
          <a:p>
            <a:pPr algn="just">
              <a:buFont typeface="Wingdings" pitchFamily="2" charset="2"/>
              <a:buChar char="w"/>
              <a:defRPr/>
            </a:pPr>
            <a:endParaRPr lang="pt-BR" altLang="pt-BR" sz="2205" b="1" dirty="0">
              <a:solidFill>
                <a:schemeClr val="tx2"/>
              </a:solidFill>
              <a:latin typeface="Calibri" pitchFamily="34" charset="0"/>
              <a:sym typeface="Wingdings" pitchFamily="2" charset="2"/>
            </a:endParaRPr>
          </a:p>
          <a:p>
            <a:pPr algn="just">
              <a:buFont typeface="Wingdings" pitchFamily="2" charset="2"/>
              <a:buChar char="w"/>
              <a:defRPr/>
            </a:pPr>
            <a:endParaRPr lang="pt-BR" altLang="pt-BR" sz="2205" b="1" dirty="0">
              <a:solidFill>
                <a:schemeClr val="tx2"/>
              </a:solidFill>
              <a:latin typeface="Calibri" pitchFamily="34" charset="0"/>
              <a:sym typeface="Wingdings" pitchFamily="2" charset="2"/>
            </a:endParaRPr>
          </a:p>
          <a:p>
            <a:pPr algn="just">
              <a:buFont typeface="Wingdings" pitchFamily="2" charset="2"/>
              <a:buChar char="w"/>
              <a:defRPr/>
            </a:pPr>
            <a:endParaRPr lang="pt-BR" altLang="pt-BR" sz="2205" b="1" dirty="0">
              <a:solidFill>
                <a:schemeClr val="tx2"/>
              </a:solidFill>
              <a:latin typeface="Calibri" pitchFamily="34" charset="0"/>
              <a:sym typeface="Wingdings" pitchFamily="2" charset="2"/>
            </a:endParaRPr>
          </a:p>
          <a:p>
            <a:pPr algn="just">
              <a:buFont typeface="Wingdings" pitchFamily="2" charset="2"/>
              <a:buChar char="w"/>
              <a:defRPr/>
            </a:pPr>
            <a:endParaRPr lang="pt-BR" altLang="pt-BR" sz="2205" b="1" dirty="0">
              <a:solidFill>
                <a:schemeClr val="tx2"/>
              </a:solidFill>
              <a:latin typeface="Calibri" pitchFamily="34" charset="0"/>
              <a:sym typeface="Wingdings" pitchFamily="2" charset="2"/>
            </a:endParaRPr>
          </a:p>
          <a:p>
            <a:pPr algn="just">
              <a:spcAft>
                <a:spcPts val="992"/>
              </a:spcAft>
              <a:buFont typeface="Wingdings" pitchFamily="2" charset="2"/>
              <a:buChar char="w"/>
              <a:defRPr/>
            </a:pPr>
            <a:r>
              <a:rPr lang="pt-BR" altLang="pt-BR" sz="2205" b="1" dirty="0">
                <a:latin typeface="Calibri" pitchFamily="34" charset="0"/>
              </a:rPr>
              <a:t>ESTADO E SETOR PRIVADO JUNTOS CONTRA A CORRUPÇÃO</a:t>
            </a:r>
          </a:p>
        </p:txBody>
      </p:sp>
      <p:pic>
        <p:nvPicPr>
          <p:cNvPr id="13" name="Imagem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9664" y="2608826"/>
            <a:ext cx="3615434" cy="12503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m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2802" y="4335466"/>
            <a:ext cx="2981735" cy="129640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Imagem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16566" y="6156348"/>
            <a:ext cx="2588884" cy="1354138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768421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071538" y="3144833"/>
            <a:ext cx="8413801" cy="1211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7275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Título 15"/>
          <p:cNvSpPr txBox="1">
            <a:spLocks/>
          </p:cNvSpPr>
          <p:nvPr/>
        </p:nvSpPr>
        <p:spPr>
          <a:xfrm>
            <a:off x="396928" y="932381"/>
            <a:ext cx="9286932" cy="94244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850" dirty="0">
                <a:solidFill>
                  <a:schemeClr val="tx2"/>
                </a:solidFill>
              </a:rPr>
              <a:t>Estrutura Normativa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912950" y="1795232"/>
            <a:ext cx="8413638" cy="635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 marL="355600" indent="-355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GB" altLang="pt-BR" sz="3527" b="1" dirty="0">
                <a:solidFill>
                  <a:schemeClr val="tx2"/>
                </a:solidFill>
                <a:latin typeface="Calibri" pitchFamily="34" charset="0"/>
              </a:rPr>
              <a:t>LEI Nº 12.846/2013</a:t>
            </a:r>
            <a:endParaRPr lang="pt-BR" altLang="pt-BR" sz="3527" dirty="0">
              <a:solidFill>
                <a:schemeClr val="tx2"/>
              </a:solidFill>
              <a:latin typeface="Calibri" pitchFamily="34" charset="0"/>
            </a:endParaRPr>
          </a:p>
        </p:txBody>
      </p:sp>
      <p:sp>
        <p:nvSpPr>
          <p:cNvPr id="9" name="Espaço Reservado para Conteúdo 19"/>
          <p:cNvSpPr txBox="1">
            <a:spLocks/>
          </p:cNvSpPr>
          <p:nvPr/>
        </p:nvSpPr>
        <p:spPr>
          <a:xfrm>
            <a:off x="612249" y="2791397"/>
            <a:ext cx="9190592" cy="4206901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sz="3086" b="1" dirty="0"/>
              <a:t>Principais características:</a:t>
            </a:r>
          </a:p>
          <a:p>
            <a:pPr lvl="1">
              <a:buFont typeface="Wingdings" panose="05000000000000000000" pitchFamily="2" charset="2"/>
              <a:buChar char="ü"/>
              <a:defRPr/>
            </a:pPr>
            <a:r>
              <a:rPr lang="pt-BR" altLang="pt-BR" sz="2646" dirty="0">
                <a:sym typeface="Wingdings" pitchFamily="2" charset="2"/>
              </a:rPr>
              <a:t>Responsabilização objetiva da pessoa jurídica;</a:t>
            </a:r>
          </a:p>
          <a:p>
            <a:pPr lvl="1">
              <a:buFont typeface="Wingdings" panose="05000000000000000000" pitchFamily="2" charset="2"/>
              <a:buChar char="ü"/>
              <a:defRPr/>
            </a:pPr>
            <a:r>
              <a:rPr lang="pt-BR" altLang="pt-BR" sz="2646" dirty="0">
                <a:sym typeface="Wingdings" pitchFamily="2" charset="2"/>
              </a:rPr>
              <a:t>Atos contra a Administração Pública Nacional e Estrangeira;</a:t>
            </a:r>
          </a:p>
          <a:p>
            <a:pPr lvl="1">
              <a:buFont typeface="Wingdings" panose="05000000000000000000" pitchFamily="2" charset="2"/>
              <a:buChar char="ü"/>
              <a:defRPr/>
            </a:pPr>
            <a:r>
              <a:rPr lang="pt-BR" altLang="pt-BR" sz="2646" dirty="0"/>
              <a:t>Opção pelas esferas civil e administrativa;</a:t>
            </a:r>
          </a:p>
          <a:p>
            <a:pPr lvl="1">
              <a:buFont typeface="Wingdings" panose="05000000000000000000" pitchFamily="2" charset="2"/>
              <a:buChar char="ü"/>
              <a:defRPr/>
            </a:pPr>
            <a:r>
              <a:rPr lang="pt-BR" altLang="pt-BR" sz="2646" dirty="0">
                <a:sym typeface="Wingdings" pitchFamily="2" charset="2"/>
              </a:rPr>
              <a:t>Lei de abrangência nacional;</a:t>
            </a:r>
          </a:p>
          <a:p>
            <a:pPr lvl="1">
              <a:buFont typeface="Wingdings" panose="05000000000000000000" pitchFamily="2" charset="2"/>
              <a:buChar char="ü"/>
              <a:defRPr/>
            </a:pPr>
            <a:r>
              <a:rPr lang="pt-BR" altLang="pt-BR" sz="2646" dirty="0">
                <a:sym typeface="Wingdings" pitchFamily="2" charset="2"/>
              </a:rPr>
              <a:t>Tipificação dos atos ilícitos;</a:t>
            </a:r>
          </a:p>
          <a:p>
            <a:pPr lvl="1">
              <a:buFont typeface="Wingdings" panose="05000000000000000000" pitchFamily="2" charset="2"/>
              <a:buChar char="ü"/>
              <a:defRPr/>
            </a:pPr>
            <a:r>
              <a:rPr lang="pt-BR" altLang="pt-BR" sz="2646" dirty="0">
                <a:sym typeface="Wingdings" pitchFamily="2" charset="2"/>
              </a:rPr>
              <a:t>Estrutura geral do procedimento administrativo;</a:t>
            </a:r>
          </a:p>
          <a:p>
            <a:pPr lvl="1">
              <a:buFont typeface="Wingdings" panose="05000000000000000000" pitchFamily="2" charset="2"/>
              <a:buChar char="ü"/>
              <a:defRPr/>
            </a:pPr>
            <a:r>
              <a:rPr lang="pt-BR" altLang="pt-BR" sz="2646" dirty="0">
                <a:sym typeface="Wingdings" pitchFamily="2" charset="2"/>
              </a:rPr>
              <a:t>Possibilidade de celebração de acordo de leniência;</a:t>
            </a:r>
          </a:p>
          <a:p>
            <a:pPr lvl="1">
              <a:buFont typeface="Wingdings" panose="05000000000000000000" pitchFamily="2" charset="2"/>
              <a:buChar char="ü"/>
              <a:defRPr/>
            </a:pPr>
            <a:r>
              <a:rPr lang="pt-BR" sz="2646" dirty="0">
                <a:sym typeface="Wingdings" pitchFamily="2" charset="2"/>
              </a:rPr>
              <a:t>Mudança de comportamento;</a:t>
            </a:r>
            <a:endParaRPr lang="pt-BR" sz="2646" dirty="0"/>
          </a:p>
        </p:txBody>
      </p:sp>
    </p:spTree>
    <p:extLst>
      <p:ext uri="{BB962C8B-B14F-4D97-AF65-F5344CB8AC3E}">
        <p14:creationId xmlns:p14="http://schemas.microsoft.com/office/powerpoint/2010/main" val="838077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071538" y="3144833"/>
            <a:ext cx="8413801" cy="1211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7275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Título 15"/>
          <p:cNvSpPr txBox="1">
            <a:spLocks/>
          </p:cNvSpPr>
          <p:nvPr/>
        </p:nvSpPr>
        <p:spPr>
          <a:xfrm>
            <a:off x="396928" y="932381"/>
            <a:ext cx="9286932" cy="94244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850" b="1" dirty="0" smtClean="0">
                <a:solidFill>
                  <a:schemeClr val="tx2"/>
                </a:solidFill>
              </a:rPr>
              <a:t>SANÇÕES</a:t>
            </a:r>
            <a:endParaRPr lang="pt-BR" sz="4850" b="1" dirty="0">
              <a:solidFill>
                <a:schemeClr val="tx2"/>
              </a:solidFill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912950" y="1795232"/>
            <a:ext cx="8413638" cy="635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 marL="355600" indent="-355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GB" altLang="pt-BR" sz="3527" b="1" dirty="0">
                <a:solidFill>
                  <a:schemeClr val="tx2"/>
                </a:solidFill>
                <a:latin typeface="Calibri" pitchFamily="34" charset="0"/>
              </a:rPr>
              <a:t>LEI Nº 12.846/2013</a:t>
            </a:r>
            <a:endParaRPr lang="pt-BR" altLang="pt-BR" sz="3527" dirty="0">
              <a:solidFill>
                <a:schemeClr val="tx2"/>
              </a:solidFill>
              <a:latin typeface="Calibri" pitchFamily="34" charset="0"/>
            </a:endParaRPr>
          </a:p>
        </p:txBody>
      </p:sp>
      <p:sp>
        <p:nvSpPr>
          <p:cNvPr id="9" name="Espaço Reservado para Conteúdo 19"/>
          <p:cNvSpPr txBox="1">
            <a:spLocks/>
          </p:cNvSpPr>
          <p:nvPr/>
        </p:nvSpPr>
        <p:spPr>
          <a:xfrm>
            <a:off x="612249" y="2791397"/>
            <a:ext cx="9190592" cy="4206901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sz="3086" b="1" dirty="0" smtClean="0"/>
              <a:t>12.846:</a:t>
            </a:r>
            <a:endParaRPr lang="pt-BR" sz="3086" b="1" dirty="0"/>
          </a:p>
          <a:p>
            <a:pPr lvl="1">
              <a:buFont typeface="Wingdings" panose="05000000000000000000" pitchFamily="2" charset="2"/>
              <a:buChar char="ü"/>
              <a:defRPr/>
            </a:pPr>
            <a:r>
              <a:rPr lang="pt-BR" altLang="pt-BR" sz="2646" dirty="0" smtClean="0">
                <a:sym typeface="Wingdings" pitchFamily="2" charset="2"/>
              </a:rPr>
              <a:t>Multa;</a:t>
            </a:r>
          </a:p>
          <a:p>
            <a:pPr lvl="1">
              <a:buFont typeface="Wingdings" panose="05000000000000000000" pitchFamily="2" charset="2"/>
              <a:buChar char="ü"/>
              <a:defRPr/>
            </a:pPr>
            <a:r>
              <a:rPr lang="pt-BR" sz="2646" dirty="0" smtClean="0">
                <a:sym typeface="Wingdings" pitchFamily="2" charset="2"/>
              </a:rPr>
              <a:t>Publicação Extraordinária de decisão condenatória;</a:t>
            </a:r>
          </a:p>
          <a:p>
            <a:pPr lvl="1">
              <a:buFont typeface="Wingdings" panose="05000000000000000000" pitchFamily="2" charset="2"/>
              <a:buChar char="ü"/>
              <a:defRPr/>
            </a:pPr>
            <a:endParaRPr lang="pt-BR" sz="2646" dirty="0">
              <a:sym typeface="Wingdings" pitchFamily="2" charset="2"/>
            </a:endParaRPr>
          </a:p>
          <a:p>
            <a:pPr marL="0" indent="0">
              <a:buNone/>
              <a:defRPr/>
            </a:pPr>
            <a:r>
              <a:rPr lang="pt-BR" sz="3046" b="1" dirty="0" smtClean="0">
                <a:sym typeface="Wingdings" pitchFamily="2" charset="2"/>
              </a:rPr>
              <a:t>Outras Sanções administrativas:</a:t>
            </a:r>
          </a:p>
          <a:p>
            <a:pPr lvl="1">
              <a:buFont typeface="Wingdings" charset="2"/>
              <a:buChar char="ü"/>
              <a:defRPr/>
            </a:pPr>
            <a:r>
              <a:rPr lang="pt-BR" sz="2646" dirty="0" smtClean="0">
                <a:sym typeface="Wingdings" pitchFamily="2" charset="2"/>
              </a:rPr>
              <a:t>Inidoneidade (Lei 8.666)</a:t>
            </a:r>
            <a:endParaRPr lang="pt-BR" sz="2646" dirty="0"/>
          </a:p>
        </p:txBody>
      </p:sp>
    </p:spTree>
    <p:extLst>
      <p:ext uri="{BB962C8B-B14F-4D97-AF65-F5344CB8AC3E}">
        <p14:creationId xmlns:p14="http://schemas.microsoft.com/office/powerpoint/2010/main" val="168990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071538" y="3144833"/>
            <a:ext cx="8413801" cy="1211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7275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Título 15"/>
          <p:cNvSpPr txBox="1">
            <a:spLocks/>
          </p:cNvSpPr>
          <p:nvPr/>
        </p:nvSpPr>
        <p:spPr>
          <a:xfrm>
            <a:off x="396928" y="819491"/>
            <a:ext cx="9286932" cy="94244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850" b="1" dirty="0" smtClean="0">
                <a:solidFill>
                  <a:schemeClr val="tx2"/>
                </a:solidFill>
              </a:rPr>
              <a:t>PAR</a:t>
            </a:r>
            <a:endParaRPr lang="pt-BR" sz="4850" b="1" dirty="0">
              <a:solidFill>
                <a:schemeClr val="tx2"/>
              </a:solidFill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912950" y="1467851"/>
            <a:ext cx="8413638" cy="635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 marL="355600" indent="-355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GB" altLang="pt-BR" sz="3527" b="1" dirty="0">
                <a:solidFill>
                  <a:schemeClr val="tx2"/>
                </a:solidFill>
                <a:latin typeface="Calibri" pitchFamily="34" charset="0"/>
              </a:rPr>
              <a:t>LEI Nº 12.846/2013</a:t>
            </a:r>
            <a:endParaRPr lang="pt-BR" altLang="pt-BR" sz="3527" dirty="0">
              <a:solidFill>
                <a:schemeClr val="tx2"/>
              </a:solidFill>
              <a:latin typeface="Calibri" pitchFamily="34" charset="0"/>
            </a:endParaRPr>
          </a:p>
        </p:txBody>
      </p:sp>
      <p:sp>
        <p:nvSpPr>
          <p:cNvPr id="9" name="Espaço Reservado para Conteúdo 19"/>
          <p:cNvSpPr txBox="1">
            <a:spLocks/>
          </p:cNvSpPr>
          <p:nvPr/>
        </p:nvSpPr>
        <p:spPr>
          <a:xfrm>
            <a:off x="149400" y="2136636"/>
            <a:ext cx="9649356" cy="374487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pt-BR" sz="2646" dirty="0" smtClean="0"/>
              <a:t>Responsabilidade para instauração e julgamento </a:t>
            </a:r>
            <a:r>
              <a:rPr lang="mr-IN" sz="2646" dirty="0" smtClean="0"/>
              <a:t>–</a:t>
            </a:r>
            <a:r>
              <a:rPr lang="pt-BR" sz="2646" dirty="0" smtClean="0"/>
              <a:t> Autoridade máxima de cada órgão (Permitida delegação);</a:t>
            </a:r>
          </a:p>
          <a:p>
            <a:pPr algn="just"/>
            <a:r>
              <a:rPr lang="pt-BR" sz="2646" dirty="0" smtClean="0"/>
              <a:t>CGU </a:t>
            </a:r>
            <a:r>
              <a:rPr lang="mr-IN" sz="2646" dirty="0" smtClean="0"/>
              <a:t>–</a:t>
            </a:r>
            <a:r>
              <a:rPr lang="pt-BR" sz="2646" dirty="0" smtClean="0"/>
              <a:t> Competência concorrente para avocar e corrigir o andamento;</a:t>
            </a:r>
          </a:p>
          <a:p>
            <a:pPr algn="just"/>
            <a:r>
              <a:rPr lang="pt-BR" sz="2646" dirty="0" smtClean="0"/>
              <a:t>CGU </a:t>
            </a:r>
            <a:r>
              <a:rPr lang="mr-IN" sz="2646" dirty="0" smtClean="0"/>
              <a:t>–</a:t>
            </a:r>
            <a:r>
              <a:rPr lang="pt-BR" sz="2646" dirty="0" smtClean="0"/>
              <a:t> Competência exclusiva para atos praticados contra a administração pública estrangeira;</a:t>
            </a:r>
          </a:p>
          <a:p>
            <a:pPr algn="just"/>
            <a:r>
              <a:rPr lang="pt-BR" sz="2646" dirty="0" smtClean="0"/>
              <a:t>Prazo </a:t>
            </a:r>
            <a:r>
              <a:rPr lang="mr-IN" sz="2646" dirty="0" smtClean="0"/>
              <a:t>–</a:t>
            </a:r>
            <a:r>
              <a:rPr lang="pt-BR" sz="2646" dirty="0" smtClean="0"/>
              <a:t> 180 dias;</a:t>
            </a:r>
          </a:p>
          <a:p>
            <a:pPr algn="just"/>
            <a:r>
              <a:rPr lang="pt-BR" sz="2646" dirty="0" smtClean="0"/>
              <a:t>Comissão </a:t>
            </a:r>
            <a:r>
              <a:rPr lang="mr-IN" sz="2646" dirty="0" smtClean="0"/>
              <a:t>–</a:t>
            </a:r>
            <a:r>
              <a:rPr lang="pt-BR" sz="2646" dirty="0" smtClean="0"/>
              <a:t> 02ou mais servidores estáveis; 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-13085" y="5791195"/>
            <a:ext cx="4193712" cy="830997"/>
          </a:xfrm>
          <a:prstGeom prst="rect">
            <a:avLst/>
          </a:prstGeom>
          <a:solidFill>
            <a:schemeClr val="accent2"/>
          </a:solidFill>
        </p:spPr>
        <p:txBody>
          <a:bodyPr wrap="none" rtlCol="0" anchor="ctr">
            <a:spAutoFit/>
          </a:bodyPr>
          <a:lstStyle/>
          <a:p>
            <a:pPr algn="ctr"/>
            <a:r>
              <a:rPr lang="pt-BR" sz="2400" b="1" dirty="0" smtClean="0"/>
              <a:t>14 </a:t>
            </a:r>
            <a:r>
              <a:rPr lang="pt-BR" sz="2400" b="1" dirty="0" err="1"/>
              <a:t>PARs</a:t>
            </a:r>
            <a:r>
              <a:rPr lang="pt-BR" sz="2400" b="1" dirty="0"/>
              <a:t> em fase de </a:t>
            </a:r>
            <a:r>
              <a:rPr lang="pt-BR" sz="2400" b="1" dirty="0" smtClean="0"/>
              <a:t>instrução </a:t>
            </a:r>
            <a:r>
              <a:rPr lang="mr-IN" sz="2400" b="1" dirty="0" smtClean="0"/>
              <a:t>–</a:t>
            </a:r>
            <a:r>
              <a:rPr lang="pt-BR" sz="2400" b="1" dirty="0" smtClean="0"/>
              <a:t> </a:t>
            </a:r>
          </a:p>
          <a:p>
            <a:pPr algn="ctr"/>
            <a:r>
              <a:rPr lang="pt-BR" sz="2400" b="1" dirty="0" smtClean="0"/>
              <a:t>09</a:t>
            </a:r>
            <a:r>
              <a:rPr lang="pt-BR" sz="2400" b="1" dirty="0"/>
              <a:t> </a:t>
            </a:r>
            <a:r>
              <a:rPr lang="pt-BR" sz="2400" b="1" dirty="0" smtClean="0"/>
              <a:t>Lava Jato</a:t>
            </a:r>
            <a:endParaRPr lang="pt-BR" sz="2400" b="1" dirty="0"/>
          </a:p>
        </p:txBody>
      </p:sp>
      <p:sp>
        <p:nvSpPr>
          <p:cNvPr id="5" name="CaixaDeTexto 4"/>
          <p:cNvSpPr txBox="1"/>
          <p:nvPr/>
        </p:nvSpPr>
        <p:spPr>
          <a:xfrm>
            <a:off x="4888085" y="6107287"/>
            <a:ext cx="4842608" cy="1200329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pPr algn="ctr"/>
            <a:r>
              <a:rPr lang="pt-BR" sz="2400" b="1" dirty="0"/>
              <a:t>6 empresas relacionadas à </a:t>
            </a:r>
            <a:r>
              <a:rPr lang="pt-BR" sz="2400" b="1" dirty="0" smtClean="0"/>
              <a:t>Operação</a:t>
            </a:r>
          </a:p>
          <a:p>
            <a:pPr algn="ctr"/>
            <a:r>
              <a:rPr lang="pt-BR" sz="2400" b="1" dirty="0" smtClean="0"/>
              <a:t> </a:t>
            </a:r>
            <a:r>
              <a:rPr lang="pt-BR" sz="2400" b="1" dirty="0"/>
              <a:t>“Lava Jato” declaradas inidôneas;</a:t>
            </a:r>
          </a:p>
          <a:p>
            <a:pPr algn="ctr"/>
            <a:endParaRPr lang="pt-BR" sz="2400" b="1" dirty="0"/>
          </a:p>
        </p:txBody>
      </p:sp>
      <p:sp>
        <p:nvSpPr>
          <p:cNvPr id="8" name="CaixaDeTexto 7"/>
          <p:cNvSpPr txBox="1"/>
          <p:nvPr/>
        </p:nvSpPr>
        <p:spPr>
          <a:xfrm>
            <a:off x="5744" y="6929775"/>
            <a:ext cx="3828677" cy="461665"/>
          </a:xfrm>
          <a:prstGeom prst="rect">
            <a:avLst/>
          </a:prstGeom>
          <a:solidFill>
            <a:schemeClr val="accent2"/>
          </a:solidFill>
        </p:spPr>
        <p:txBody>
          <a:bodyPr wrap="none" rtlCol="0" anchor="ctr">
            <a:spAutoFit/>
          </a:bodyPr>
          <a:lstStyle/>
          <a:p>
            <a:pPr algn="ctr"/>
            <a:r>
              <a:rPr lang="pt-BR" sz="2400" b="1" dirty="0" smtClean="0"/>
              <a:t>150 </a:t>
            </a:r>
            <a:r>
              <a:rPr lang="pt-BR" sz="2400" b="1" dirty="0" err="1"/>
              <a:t>PARs</a:t>
            </a:r>
            <a:r>
              <a:rPr lang="pt-BR" sz="2400" b="1" dirty="0"/>
              <a:t> </a:t>
            </a:r>
            <a:r>
              <a:rPr lang="pt-BR" sz="2400" b="1" dirty="0" smtClean="0"/>
              <a:t>instaurados </a:t>
            </a:r>
            <a:r>
              <a:rPr lang="es-ES" sz="2400" b="1" dirty="0" smtClean="0"/>
              <a:t>no PEF</a:t>
            </a:r>
            <a:endParaRPr lang="pt-BR" sz="2400" b="1" dirty="0"/>
          </a:p>
        </p:txBody>
      </p:sp>
    </p:spTree>
    <p:extLst>
      <p:ext uri="{BB962C8B-B14F-4D97-AF65-F5344CB8AC3E}">
        <p14:creationId xmlns:p14="http://schemas.microsoft.com/office/powerpoint/2010/main" val="78240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071538" y="3144833"/>
            <a:ext cx="8413801" cy="1211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7275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879083" y="813099"/>
            <a:ext cx="8413638" cy="635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 marL="355600" indent="-355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GB" altLang="pt-BR" sz="3527" b="1" dirty="0">
                <a:solidFill>
                  <a:schemeClr val="tx2"/>
                </a:solidFill>
                <a:latin typeface="Calibri" pitchFamily="34" charset="0"/>
              </a:rPr>
              <a:t>LEI Nº 12.846/2013</a:t>
            </a:r>
            <a:endParaRPr lang="pt-BR" altLang="pt-BR" sz="3527" dirty="0">
              <a:solidFill>
                <a:schemeClr val="tx2"/>
              </a:solidFill>
              <a:latin typeface="Calibri" pitchFamily="34" charset="0"/>
            </a:endParaRPr>
          </a:p>
        </p:txBody>
      </p:sp>
      <p:sp>
        <p:nvSpPr>
          <p:cNvPr id="9" name="Espaço Reservado para Conteúdo 19"/>
          <p:cNvSpPr txBox="1">
            <a:spLocks/>
          </p:cNvSpPr>
          <p:nvPr/>
        </p:nvSpPr>
        <p:spPr>
          <a:xfrm>
            <a:off x="59091" y="1301258"/>
            <a:ext cx="9908998" cy="6258417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pt-BR" sz="3086" b="1" dirty="0" smtClean="0"/>
              <a:t>Responsabilização judicial:</a:t>
            </a:r>
          </a:p>
          <a:p>
            <a:pPr algn="just"/>
            <a:r>
              <a:rPr lang="pt-BR" sz="2800" dirty="0"/>
              <a:t>Art. 18.  </a:t>
            </a:r>
            <a:r>
              <a:rPr lang="pt-BR" sz="2800" dirty="0" smtClean="0"/>
              <a:t>Inafastabilidade de sanção na esfera judicial;</a:t>
            </a:r>
            <a:r>
              <a:rPr lang="pt-BR" sz="2800" dirty="0"/>
              <a:t> </a:t>
            </a:r>
          </a:p>
          <a:p>
            <a:pPr algn="just"/>
            <a:r>
              <a:rPr lang="pt-BR" sz="2800" dirty="0"/>
              <a:t>Art. 19.  </a:t>
            </a:r>
            <a:r>
              <a:rPr lang="pt-BR" sz="2800" dirty="0" smtClean="0"/>
              <a:t>Advocacia Pública e MP:</a:t>
            </a:r>
            <a:r>
              <a:rPr lang="pt-BR" sz="2800" dirty="0"/>
              <a:t> </a:t>
            </a:r>
          </a:p>
          <a:p>
            <a:pPr algn="just"/>
            <a:r>
              <a:rPr lang="pt-BR" sz="2800" dirty="0" err="1"/>
              <a:t>I</a:t>
            </a:r>
            <a:r>
              <a:rPr lang="pt-BR" sz="2800" dirty="0"/>
              <a:t> - perdimento dos bens, direitos ou valores que representem vantagem ou proveito direta ou indiretamente obtidos da infração, ressalvado o direito do lesado ou de terceiro de boa-fé;</a:t>
            </a:r>
          </a:p>
          <a:p>
            <a:pPr algn="just"/>
            <a:r>
              <a:rPr lang="pt-BR" sz="2800" dirty="0"/>
              <a:t>II - suspensão ou interdição parcial de suas atividades; </a:t>
            </a:r>
          </a:p>
          <a:p>
            <a:pPr algn="just"/>
            <a:r>
              <a:rPr lang="pt-BR" sz="2800" dirty="0"/>
              <a:t>III - dissolução compulsória da pessoa jurídica;</a:t>
            </a:r>
          </a:p>
          <a:p>
            <a:pPr algn="just"/>
            <a:r>
              <a:rPr lang="pt-BR" sz="2800" dirty="0"/>
              <a:t>IV - proibição de receber incentivos, subsídios, subvenções, doações ou empréstimos de órgãos ou entidades públicas e de instituições financeiras públicas ou controladas pelo poder público, pelo prazo mínimo de 1 (um) e máximo de 5 (cinco) anos. </a:t>
            </a:r>
          </a:p>
          <a:p>
            <a:pPr algn="just"/>
            <a:r>
              <a:rPr lang="pt-BR" sz="2800" dirty="0"/>
              <a:t/>
            </a:r>
            <a:br>
              <a:rPr lang="pt-BR" sz="2800" dirty="0"/>
            </a:br>
            <a:endParaRPr lang="pt-BR" altLang="pt-BR" sz="2646" dirty="0" smtClean="0"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247087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506259" y="899305"/>
            <a:ext cx="7867824" cy="6195434"/>
          </a:xfrm>
          <a:prstGeom prst="rect">
            <a:avLst/>
          </a:prstGeom>
          <a:noFill/>
          <a:ln w="104775">
            <a:solidFill>
              <a:srgbClr val="39AEA9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07943">
              <a:defRPr/>
            </a:pPr>
            <a:endParaRPr lang="pt-BR" sz="1984" kern="0">
              <a:solidFill>
                <a:sysClr val="windowText" lastClr="000000"/>
              </a:solidFill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18" b="20516"/>
          <a:stretch/>
        </p:blipFill>
        <p:spPr>
          <a:xfrm flipH="1">
            <a:off x="1706542" y="1501790"/>
            <a:ext cx="8875012" cy="6008695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84" r="26010" b="23574"/>
          <a:stretch/>
        </p:blipFill>
        <p:spPr>
          <a:xfrm>
            <a:off x="529" y="2621824"/>
            <a:ext cx="4881032" cy="4937851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tângulo 4"/>
          <p:cNvSpPr/>
          <p:nvPr/>
        </p:nvSpPr>
        <p:spPr>
          <a:xfrm>
            <a:off x="3929056" y="2007226"/>
            <a:ext cx="5645310" cy="5588068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pt-BR" altLang="pt-BR" sz="3968">
                <a:solidFill>
                  <a:schemeClr val="bg1"/>
                </a:solidFill>
                <a:cs typeface="Arial" pitchFamily="34" charset="0"/>
              </a:rPr>
              <a:t>Natureza;</a:t>
            </a:r>
            <a:endParaRPr lang="pt-BR" altLang="pt-BR" sz="3968" dirty="0">
              <a:solidFill>
                <a:schemeClr val="bg1"/>
              </a:solidFill>
              <a:cs typeface="Arial" pitchFamily="34" charset="0"/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pt-BR" altLang="pt-BR" sz="3968" dirty="0">
                <a:solidFill>
                  <a:schemeClr val="bg1"/>
                </a:solidFill>
                <a:cs typeface="Arial" pitchFamily="34" charset="0"/>
              </a:rPr>
              <a:t>Estrutura normativa;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pt-BR" altLang="pt-BR" sz="3968" dirty="0">
                <a:solidFill>
                  <a:schemeClr val="bg1"/>
                </a:solidFill>
                <a:cs typeface="Arial" pitchFamily="34" charset="0"/>
              </a:rPr>
              <a:t> Pilares;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pt-BR" altLang="pt-BR" sz="3968" dirty="0">
                <a:solidFill>
                  <a:schemeClr val="bg1"/>
                </a:solidFill>
                <a:cs typeface="Arial" pitchFamily="34" charset="0"/>
              </a:rPr>
              <a:t>Fluxo;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pt-BR" altLang="pt-BR" sz="3968" dirty="0">
                <a:solidFill>
                  <a:schemeClr val="bg1"/>
                </a:solidFill>
                <a:cs typeface="Arial" pitchFamily="34" charset="0"/>
              </a:rPr>
              <a:t>Fases da negociação;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pt-BR" altLang="pt-BR" sz="3968" dirty="0">
                <a:solidFill>
                  <a:schemeClr val="bg1"/>
                </a:solidFill>
                <a:cs typeface="Arial" pitchFamily="34" charset="0"/>
              </a:rPr>
              <a:t>Considerações Finais.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="" xmlns:a16="http://schemas.microsoft.com/office/drawing/2014/main" id="{B2344022-1FC6-431D-AD2A-A913594F316B}"/>
              </a:ext>
            </a:extLst>
          </p:cNvPr>
          <p:cNvSpPr txBox="1"/>
          <p:nvPr/>
        </p:nvSpPr>
        <p:spPr>
          <a:xfrm>
            <a:off x="771181" y="1145754"/>
            <a:ext cx="72601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accent1">
                    <a:lumMod val="50000"/>
                  </a:schemeClr>
                </a:solidFill>
              </a:rPr>
              <a:t>Acordos de Leniência</a:t>
            </a:r>
          </a:p>
        </p:txBody>
      </p:sp>
    </p:spTree>
    <p:extLst>
      <p:ext uri="{BB962C8B-B14F-4D97-AF65-F5344CB8AC3E}">
        <p14:creationId xmlns:p14="http://schemas.microsoft.com/office/powerpoint/2010/main" val="349283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595285" y="1160446"/>
            <a:ext cx="4286276" cy="7708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9" b="1" u="sng" dirty="0">
                <a:solidFill>
                  <a:schemeClr val="accent1">
                    <a:lumMod val="50000"/>
                  </a:schemeClr>
                </a:solidFill>
              </a:rPr>
              <a:t>Natureza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83920" y="2239695"/>
            <a:ext cx="10080687" cy="1720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14982" indent="-314982">
              <a:buClr>
                <a:schemeClr val="tx2"/>
              </a:buClr>
              <a:buFont typeface="Wingdings" panose="05000000000000000000" pitchFamily="2" charset="2"/>
              <a:buChar char="v"/>
            </a:pPr>
            <a:r>
              <a:rPr lang="pt-BR" sz="3527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t-BR" sz="3527" dirty="0"/>
              <a:t>Instrumento de prevenção e combate à corrupção;</a:t>
            </a:r>
          </a:p>
          <a:p>
            <a:pPr>
              <a:buClr>
                <a:schemeClr val="tx2"/>
              </a:buClr>
            </a:pPr>
            <a:endParaRPr lang="pt-BR" sz="3527" dirty="0">
              <a:solidFill>
                <a:schemeClr val="accent1">
                  <a:lumMod val="75000"/>
                </a:schemeClr>
              </a:solidFill>
            </a:endParaRPr>
          </a:p>
          <a:p>
            <a:pPr marL="314982" indent="-314982">
              <a:buClr>
                <a:schemeClr val="tx2"/>
              </a:buClr>
              <a:buFont typeface="Wingdings" panose="05000000000000000000" pitchFamily="2" charset="2"/>
              <a:buChar char="v"/>
            </a:pPr>
            <a:r>
              <a:rPr lang="pt-BR" sz="3527" dirty="0"/>
              <a:t> Mecanismo de Justiça Consensual.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6325" y="4652968"/>
            <a:ext cx="4435876" cy="2637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12462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aixaDeTexto 11"/>
          <p:cNvSpPr txBox="1"/>
          <p:nvPr/>
        </p:nvSpPr>
        <p:spPr>
          <a:xfrm>
            <a:off x="835374" y="2528706"/>
            <a:ext cx="868763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b="1" smtClean="0"/>
              <a:t>FOMENTO À INTEGRIDADE</a:t>
            </a:r>
            <a:endParaRPr lang="pt-BR" sz="6000" b="1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239" y="4030133"/>
            <a:ext cx="4340520" cy="3251200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2222" y="4006289"/>
            <a:ext cx="4549428" cy="3269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8980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071538" y="3144833"/>
            <a:ext cx="8413801" cy="1211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7275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Título 15"/>
          <p:cNvSpPr txBox="1">
            <a:spLocks/>
          </p:cNvSpPr>
          <p:nvPr/>
        </p:nvSpPr>
        <p:spPr>
          <a:xfrm>
            <a:off x="396928" y="773630"/>
            <a:ext cx="9286932" cy="94244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850" dirty="0">
                <a:solidFill>
                  <a:schemeClr val="tx2"/>
                </a:solidFill>
              </a:rPr>
              <a:t>Estrutura Normativa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912950" y="1557323"/>
            <a:ext cx="8413638" cy="635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 marL="355600" indent="-355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GB" altLang="pt-BR" sz="3527" b="1" dirty="0">
                <a:solidFill>
                  <a:schemeClr val="tx2"/>
                </a:solidFill>
                <a:latin typeface="Calibri" pitchFamily="34" charset="0"/>
              </a:rPr>
              <a:t>LEI Nº 12.846/2013</a:t>
            </a:r>
            <a:endParaRPr lang="pt-BR" altLang="pt-BR" sz="3527" dirty="0">
              <a:solidFill>
                <a:schemeClr val="tx2"/>
              </a:solidFill>
              <a:latin typeface="Calibri" pitchFamily="34" charset="0"/>
            </a:endParaRPr>
          </a:p>
        </p:txBody>
      </p:sp>
      <p:sp>
        <p:nvSpPr>
          <p:cNvPr id="7" name="Espaço Reservado para Conteúdo 19"/>
          <p:cNvSpPr txBox="1">
            <a:spLocks/>
          </p:cNvSpPr>
          <p:nvPr/>
        </p:nvSpPr>
        <p:spPr>
          <a:xfrm>
            <a:off x="396928" y="2192327"/>
            <a:ext cx="9286932" cy="531815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pt-BR" sz="2646" b="1" dirty="0"/>
              <a:t>Acordo de Leniência: </a:t>
            </a:r>
          </a:p>
          <a:p>
            <a:pPr lvl="1" algn="just">
              <a:buFont typeface="Wingdings" panose="05000000000000000000" pitchFamily="2" charset="2"/>
              <a:buChar char="Ø"/>
              <a:defRPr/>
            </a:pPr>
            <a:r>
              <a:rPr lang="pt-BR" altLang="pt-BR" sz="2205" dirty="0"/>
              <a:t>É o ajuste que permite ao infrator participar da investigação e colaborar com a apuração da autoria e materialidade dos ilícitos em troca de determinados benefícios;</a:t>
            </a:r>
          </a:p>
          <a:p>
            <a:pPr lvl="1" algn="just">
              <a:buFont typeface="Wingdings" panose="05000000000000000000" pitchFamily="2" charset="2"/>
              <a:buChar char="Ø"/>
              <a:defRPr/>
            </a:pPr>
            <a:r>
              <a:rPr lang="pt-BR" altLang="pt-BR" sz="2205" b="1" dirty="0"/>
              <a:t>Competência:</a:t>
            </a:r>
          </a:p>
          <a:p>
            <a:pPr lvl="2" algn="just">
              <a:buFont typeface="Wingdings" panose="05000000000000000000" pitchFamily="2" charset="2"/>
              <a:buChar char="ü"/>
              <a:defRPr/>
            </a:pPr>
            <a:r>
              <a:rPr lang="pt-BR" altLang="pt-BR" sz="1984" dirty="0"/>
              <a:t>Autoridade máxima de órgão ou entidade.</a:t>
            </a:r>
          </a:p>
          <a:p>
            <a:pPr lvl="2" algn="just">
              <a:buFont typeface="Wingdings" panose="05000000000000000000" pitchFamily="2" charset="2"/>
              <a:buChar char="ü"/>
              <a:defRPr/>
            </a:pPr>
            <a:r>
              <a:rPr lang="pt-BR" altLang="pt-BR" sz="1984" dirty="0"/>
              <a:t>No âmbito do PEF ou Administração Pública Estrangeira: </a:t>
            </a:r>
            <a:r>
              <a:rPr lang="pt-BR" altLang="pt-BR" sz="1984" b="1" u="sng" dirty="0"/>
              <a:t>CGU</a:t>
            </a:r>
          </a:p>
          <a:p>
            <a:pPr lvl="1" algn="just">
              <a:buFont typeface="Wingdings" panose="05000000000000000000" pitchFamily="2" charset="2"/>
              <a:buChar char="Ø"/>
              <a:defRPr/>
            </a:pPr>
            <a:r>
              <a:rPr lang="pt-BR" altLang="pt-BR" sz="2205" dirty="0"/>
              <a:t>O acordo não exime a obrigação de reparar integralmente o dano causado;</a:t>
            </a:r>
          </a:p>
          <a:p>
            <a:pPr lvl="1" algn="just">
              <a:buFont typeface="Wingdings" panose="05000000000000000000" pitchFamily="2" charset="2"/>
              <a:buChar char="Ø"/>
              <a:defRPr/>
            </a:pPr>
            <a:r>
              <a:rPr lang="pt-BR" altLang="pt-BR" sz="2205" dirty="0"/>
              <a:t>O acordo rejeitado não importa em reconhecimento do ilícito;</a:t>
            </a:r>
          </a:p>
          <a:p>
            <a:pPr lvl="1" algn="just">
              <a:buFont typeface="Wingdings" panose="05000000000000000000" pitchFamily="2" charset="2"/>
              <a:buChar char="Ø"/>
              <a:defRPr/>
            </a:pPr>
            <a:r>
              <a:rPr lang="pt-BR" altLang="pt-BR" sz="2205" dirty="0"/>
              <a:t>A celebração do acordo de leniência interrompe o prazo prescricional (180 dias);</a:t>
            </a:r>
          </a:p>
          <a:p>
            <a:pPr lvl="1" algn="just">
              <a:buFont typeface="Wingdings" panose="05000000000000000000" pitchFamily="2" charset="2"/>
              <a:buChar char="Ø"/>
              <a:defRPr/>
            </a:pPr>
            <a:r>
              <a:rPr lang="pt-BR" altLang="pt-BR" sz="2205" dirty="0"/>
              <a:t>Acordo descumprido </a:t>
            </a:r>
            <a:r>
              <a:rPr lang="pt-BR" altLang="pt-BR" sz="2205" dirty="0">
                <a:sym typeface="Wingdings" pitchFamily="2" charset="2"/>
              </a:rPr>
              <a:t> impossibilidade de celebrar novo acordo por 3 anos.</a:t>
            </a:r>
            <a:endParaRPr lang="pt-BR" altLang="pt-BR" sz="2205" dirty="0"/>
          </a:p>
        </p:txBody>
      </p:sp>
    </p:spTree>
    <p:extLst>
      <p:ext uri="{BB962C8B-B14F-4D97-AF65-F5344CB8AC3E}">
        <p14:creationId xmlns:p14="http://schemas.microsoft.com/office/powerpoint/2010/main" val="3675107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071538" y="3144833"/>
            <a:ext cx="8413801" cy="1211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7275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Título 15"/>
          <p:cNvSpPr txBox="1">
            <a:spLocks/>
          </p:cNvSpPr>
          <p:nvPr/>
        </p:nvSpPr>
        <p:spPr>
          <a:xfrm>
            <a:off x="396928" y="853006"/>
            <a:ext cx="9286932" cy="704317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850" dirty="0">
                <a:solidFill>
                  <a:schemeClr val="tx2"/>
                </a:solidFill>
              </a:rPr>
              <a:t>Estrutura Normativa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912950" y="1636481"/>
            <a:ext cx="8413638" cy="635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 marL="355600" indent="-355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GB" altLang="pt-BR" sz="3527" b="1" dirty="0" err="1">
                <a:solidFill>
                  <a:schemeClr val="tx2"/>
                </a:solidFill>
                <a:latin typeface="Calibri" pitchFamily="34" charset="0"/>
              </a:rPr>
              <a:t>Infralegal</a:t>
            </a:r>
            <a:endParaRPr lang="pt-BR" altLang="pt-BR" sz="3527" dirty="0">
              <a:solidFill>
                <a:schemeClr val="tx2"/>
              </a:solidFill>
              <a:latin typeface="Calibri" pitchFamily="34" charset="0"/>
            </a:endParaRPr>
          </a:p>
        </p:txBody>
      </p:sp>
      <p:sp>
        <p:nvSpPr>
          <p:cNvPr id="8" name="Espaço Reservado para Conteúdo 19"/>
          <p:cNvSpPr txBox="1">
            <a:spLocks/>
          </p:cNvSpPr>
          <p:nvPr/>
        </p:nvSpPr>
        <p:spPr>
          <a:xfrm>
            <a:off x="277783" y="2430454"/>
            <a:ext cx="9604434" cy="5080031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 panose="05000000000000000000" pitchFamily="2" charset="2"/>
              <a:buChar char="v"/>
            </a:pPr>
            <a:r>
              <a:rPr lang="pt-BR" sz="2205" b="1" dirty="0"/>
              <a:t>Decreto nº 8.420, de 18/03/2015:</a:t>
            </a:r>
          </a:p>
          <a:p>
            <a:pPr lvl="1" algn="just">
              <a:buFont typeface="Wingdings" panose="05000000000000000000" pitchFamily="2" charset="2"/>
              <a:buChar char="ü"/>
              <a:defRPr/>
            </a:pPr>
            <a:r>
              <a:rPr lang="pt-BR" altLang="pt-BR" sz="2205" dirty="0"/>
              <a:t>Regulamenta a Lei nº 12.846/2013.</a:t>
            </a:r>
          </a:p>
          <a:p>
            <a:pPr marL="377979" lvl="1" indent="-377979" algn="just">
              <a:buFont typeface="Wingdings" panose="05000000000000000000" pitchFamily="2" charset="2"/>
              <a:buChar char="v"/>
              <a:defRPr/>
            </a:pPr>
            <a:r>
              <a:rPr lang="pt-BR" altLang="pt-BR" sz="2205" b="1" u="sng" dirty="0"/>
              <a:t>Portaria Interministerial CGU/AGU n° 2278, de 15/12/2016:</a:t>
            </a:r>
          </a:p>
          <a:p>
            <a:pPr marL="818954" lvl="2" indent="-377979" algn="just">
              <a:buFont typeface="Wingdings" panose="05000000000000000000" pitchFamily="2" charset="2"/>
              <a:buChar char="ü"/>
              <a:defRPr/>
            </a:pPr>
            <a:r>
              <a:rPr lang="pt-BR" altLang="pt-BR" sz="2205" dirty="0"/>
              <a:t>Define os procedimentos para celebração do acordo de leniência de que trata a Lei n° 12.846, de 1° de agosto de 2013, no âmbito do Ministério da Transparência e Controladoria-Geral da União e dispõe sobre a participação da Advocacia-Geral da União.</a:t>
            </a:r>
          </a:p>
          <a:p>
            <a:pPr marL="377979" lvl="1" indent="-377979" algn="just">
              <a:buFont typeface="Wingdings" panose="05000000000000000000" pitchFamily="2" charset="2"/>
              <a:buChar char="v"/>
              <a:defRPr/>
            </a:pPr>
            <a:r>
              <a:rPr lang="pt-BR" altLang="pt-BR" sz="2205" b="1" dirty="0"/>
              <a:t>Portaria CGU nº 909, de 07/04/2015:</a:t>
            </a:r>
          </a:p>
          <a:p>
            <a:pPr lvl="1" algn="just">
              <a:buFont typeface="Wingdings" panose="05000000000000000000" pitchFamily="2" charset="2"/>
              <a:buChar char="ü"/>
              <a:defRPr/>
            </a:pPr>
            <a:r>
              <a:rPr lang="pt-BR" sz="2205" dirty="0"/>
              <a:t>Dispõe sobre a avaliação de programas de integridade de pessoas jurídicas.</a:t>
            </a:r>
            <a:endParaRPr lang="pt-BR" altLang="pt-BR" sz="2205" dirty="0"/>
          </a:p>
          <a:p>
            <a:pPr marL="377979" lvl="1" indent="-377979" algn="just">
              <a:buFont typeface="Wingdings" panose="05000000000000000000" pitchFamily="2" charset="2"/>
              <a:buChar char="v"/>
              <a:defRPr/>
            </a:pPr>
            <a:r>
              <a:rPr lang="pt-BR" altLang="pt-BR" sz="2205" b="1" dirty="0"/>
              <a:t>Portaria CGU nº 910, de 07/04/2015:</a:t>
            </a:r>
          </a:p>
          <a:p>
            <a:pPr lvl="1" algn="just">
              <a:buFont typeface="Wingdings" panose="05000000000000000000" pitchFamily="2" charset="2"/>
              <a:buChar char="ü"/>
              <a:defRPr/>
            </a:pPr>
            <a:r>
              <a:rPr lang="pt-BR" sz="2205" dirty="0"/>
              <a:t>Define os procedimentos para apuração da responsabilidade administrativa e para celebração do acordo de leniência de que trata a Lei nº 12.846, de 1º de agosto de 2013.</a:t>
            </a:r>
          </a:p>
        </p:txBody>
      </p:sp>
    </p:spTree>
    <p:extLst>
      <p:ext uri="{BB962C8B-B14F-4D97-AF65-F5344CB8AC3E}">
        <p14:creationId xmlns:p14="http://schemas.microsoft.com/office/powerpoint/2010/main" val="980923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425245" y="810172"/>
            <a:ext cx="4286276" cy="7708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9" b="1" u="sng" dirty="0">
                <a:solidFill>
                  <a:schemeClr val="accent1">
                    <a:lumMod val="75000"/>
                  </a:schemeClr>
                </a:solidFill>
              </a:rPr>
              <a:t>Pilares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17584" y="1239822"/>
            <a:ext cx="9802312" cy="6504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just"/>
            <a:endParaRPr lang="pt-BR" sz="2425" dirty="0">
              <a:solidFill>
                <a:schemeClr val="tx2"/>
              </a:solidFill>
            </a:endParaRPr>
          </a:p>
          <a:p>
            <a:pPr lvl="1" algn="just"/>
            <a:r>
              <a:rPr lang="pt-BR" sz="2646" b="1" u="sng" dirty="0"/>
              <a:t>Requisitos do Acordo de Leniência:</a:t>
            </a:r>
          </a:p>
          <a:p>
            <a:pPr lvl="1" algn="just"/>
            <a:endParaRPr lang="pt-BR" sz="2646" u="sng" dirty="0"/>
          </a:p>
          <a:p>
            <a:pPr marL="881950" lvl="1" indent="-377979" algn="just">
              <a:buFont typeface="Arial" panose="020B0604020202020204" pitchFamily="34" charset="0"/>
              <a:buChar char="•"/>
            </a:pPr>
            <a:r>
              <a:rPr lang="pt-BR" sz="2646" dirty="0"/>
              <a:t>a pessoa jurídica seja a primeira a se manifestar sobre seu interesse em cooperar para a apuração do ato ilícito; </a:t>
            </a:r>
          </a:p>
          <a:p>
            <a:pPr lvl="1" algn="just"/>
            <a:endParaRPr lang="pt-BR" sz="2646" dirty="0"/>
          </a:p>
          <a:p>
            <a:pPr marL="881950" lvl="1" indent="-377979" algn="just">
              <a:buFont typeface="Arial" panose="020B0604020202020204" pitchFamily="34" charset="0"/>
              <a:buChar char="•"/>
            </a:pPr>
            <a:r>
              <a:rPr lang="pt-BR" sz="2646" dirty="0"/>
              <a:t>a pessoa jurídica cesse completamente seu envolvimento na infração investigada a partir da data de propositura do acordo;</a:t>
            </a:r>
          </a:p>
          <a:p>
            <a:pPr lvl="1" algn="just"/>
            <a:endParaRPr lang="pt-BR" sz="2646" dirty="0"/>
          </a:p>
          <a:p>
            <a:pPr marL="881950" lvl="1" indent="-377979" algn="just">
              <a:buFont typeface="Arial" panose="020B0604020202020204" pitchFamily="34" charset="0"/>
              <a:buChar char="•"/>
            </a:pPr>
            <a:r>
              <a:rPr lang="pt-BR" sz="2646" dirty="0"/>
              <a:t>a pessoa jurídica admita sua participação no ilícito e coopere plena e permanentemente com as investigações e o processo administrativo, comparecendo, sob suas expensas, sempre que solicitada, a todos os atos processuais, até seu encerramento.</a:t>
            </a:r>
          </a:p>
          <a:p>
            <a:pPr lvl="1" algn="just"/>
            <a:endParaRPr lang="pt-BR" sz="2646" dirty="0">
              <a:solidFill>
                <a:schemeClr val="tx2"/>
              </a:solidFill>
            </a:endParaRPr>
          </a:p>
          <a:p>
            <a:pPr algn="just"/>
            <a:endParaRPr lang="pt-BR" sz="2425" dirty="0">
              <a:solidFill>
                <a:schemeClr val="tx2"/>
              </a:solidFill>
            </a:endParaRPr>
          </a:p>
          <a:p>
            <a:pPr algn="just"/>
            <a:endParaRPr lang="pt-BR" sz="2425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82955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436534" y="742438"/>
            <a:ext cx="4286276" cy="7708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9" b="1" u="sng" dirty="0">
                <a:solidFill>
                  <a:schemeClr val="accent1">
                    <a:lumMod val="75000"/>
                  </a:schemeClr>
                </a:solidFill>
              </a:rPr>
              <a:t>Pilares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271397" y="1364000"/>
            <a:ext cx="9802312" cy="58259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25" dirty="0"/>
              <a:t>1 ) </a:t>
            </a:r>
            <a:r>
              <a:rPr lang="pt-BR" sz="2646" b="1" dirty="0"/>
              <a:t>Alavancagem investigativa</a:t>
            </a:r>
            <a:r>
              <a:rPr lang="pt-BR" sz="2425" dirty="0"/>
              <a:t>:</a:t>
            </a:r>
          </a:p>
          <a:p>
            <a:pPr marL="881950" lvl="1" indent="-377979">
              <a:buFont typeface="Wingdings" charset="2"/>
              <a:buChar char="ü"/>
            </a:pPr>
            <a:r>
              <a:rPr lang="pt-BR" sz="2425" dirty="0"/>
              <a:t>Identificação dos demais envolvidos na infração, quando houver;</a:t>
            </a:r>
          </a:p>
          <a:p>
            <a:pPr marL="881950" lvl="1" indent="-377979">
              <a:buFont typeface="Wingdings" charset="2"/>
              <a:buChar char="ü"/>
            </a:pPr>
            <a:r>
              <a:rPr lang="pt-BR" sz="2425" dirty="0"/>
              <a:t>Obtenção célere de informações;</a:t>
            </a:r>
          </a:p>
          <a:p>
            <a:pPr marL="1889893" lvl="3" indent="-377979">
              <a:buFont typeface="Arial" charset="0"/>
              <a:buChar char="•"/>
            </a:pPr>
            <a:endParaRPr lang="pt-BR" sz="2425" dirty="0"/>
          </a:p>
          <a:p>
            <a:r>
              <a:rPr lang="pt-BR" sz="2425" dirty="0"/>
              <a:t>2) </a:t>
            </a:r>
            <a:r>
              <a:rPr lang="pt-BR" sz="2646" b="1" dirty="0"/>
              <a:t>Aumento dos indicadores de Recuperação de Ativos</a:t>
            </a:r>
            <a:r>
              <a:rPr lang="pt-BR" sz="2425" dirty="0"/>
              <a:t>;</a:t>
            </a:r>
          </a:p>
          <a:p>
            <a:endParaRPr lang="pt-BR" sz="2425" dirty="0"/>
          </a:p>
          <a:p>
            <a:r>
              <a:rPr lang="pt-BR" sz="2425" dirty="0"/>
              <a:t>3) </a:t>
            </a:r>
            <a:r>
              <a:rPr lang="pt-BR" sz="2646" b="1" dirty="0"/>
              <a:t>Efetivos Programas de Integridade (</a:t>
            </a:r>
            <a:r>
              <a:rPr lang="pt-BR" sz="2646" b="1" i="1" dirty="0" err="1"/>
              <a:t>compliance</a:t>
            </a:r>
            <a:r>
              <a:rPr lang="pt-BR" sz="2646" b="1" dirty="0"/>
              <a:t>);</a:t>
            </a:r>
            <a:endParaRPr lang="pt-BR" sz="2425" b="1" dirty="0"/>
          </a:p>
          <a:p>
            <a:endParaRPr lang="pt-BR" sz="2425" dirty="0"/>
          </a:p>
          <a:p>
            <a:r>
              <a:rPr lang="pt-BR" sz="2425" dirty="0"/>
              <a:t>4) </a:t>
            </a:r>
            <a:r>
              <a:rPr lang="pt-BR" sz="2646" b="1" dirty="0"/>
              <a:t>Perda de benefícios (em caso de inadimplemento):</a:t>
            </a:r>
            <a:endParaRPr lang="pt-BR" sz="2425" b="1" dirty="0"/>
          </a:p>
          <a:p>
            <a:pPr marL="818954" lvl="1" indent="-314982">
              <a:buFont typeface="Wingdings" panose="05000000000000000000" pitchFamily="2" charset="2"/>
              <a:buChar char="ü"/>
            </a:pPr>
            <a:r>
              <a:rPr lang="pt-BR" sz="2425" dirty="0"/>
              <a:t>Impedido de realizar novo acordo (3 anos);</a:t>
            </a:r>
          </a:p>
          <a:p>
            <a:pPr marL="818954" lvl="1" indent="-314982">
              <a:buFont typeface="Wingdings" panose="05000000000000000000" pitchFamily="2" charset="2"/>
              <a:buChar char="ü"/>
            </a:pPr>
            <a:r>
              <a:rPr lang="pt-BR" sz="2425" dirty="0"/>
              <a:t>Registro Nacional de Empresas Punidas;</a:t>
            </a:r>
          </a:p>
          <a:p>
            <a:pPr marL="818954" lvl="1" indent="-314982">
              <a:buFont typeface="Wingdings" panose="05000000000000000000" pitchFamily="2" charset="2"/>
              <a:buChar char="ü"/>
            </a:pPr>
            <a:r>
              <a:rPr lang="pt-BR" sz="2425" dirty="0"/>
              <a:t>Perda de isenções;</a:t>
            </a:r>
          </a:p>
          <a:p>
            <a:pPr marL="818954" lvl="1" indent="-314982">
              <a:buFont typeface="Wingdings" panose="05000000000000000000" pitchFamily="2" charset="2"/>
              <a:buChar char="ü"/>
            </a:pPr>
            <a:r>
              <a:rPr lang="pt-BR" sz="2425" dirty="0"/>
              <a:t>Cláusulas penais;</a:t>
            </a:r>
          </a:p>
          <a:p>
            <a:pPr marL="818954" lvl="1" indent="-314982">
              <a:buFont typeface="Wingdings" panose="05000000000000000000" pitchFamily="2" charset="2"/>
              <a:buChar char="ü"/>
            </a:pPr>
            <a:r>
              <a:rPr lang="pt-BR" sz="2425" dirty="0"/>
              <a:t>Execução do acordo;</a:t>
            </a:r>
          </a:p>
          <a:p>
            <a:pPr marL="818954" lvl="1" indent="-314982">
              <a:buFont typeface="Wingdings" panose="05000000000000000000" pitchFamily="2" charset="2"/>
              <a:buChar char="ü"/>
            </a:pPr>
            <a:r>
              <a:rPr lang="pt-BR" sz="2425" dirty="0"/>
              <a:t>Penalidades da lei de improbidade administrativa</a:t>
            </a:r>
            <a:r>
              <a:rPr lang="pt-BR" sz="2425" dirty="0" smtClean="0"/>
              <a:t>.</a:t>
            </a:r>
            <a:endParaRPr lang="pt-BR" sz="2425" dirty="0"/>
          </a:p>
        </p:txBody>
      </p:sp>
    </p:spTree>
    <p:extLst>
      <p:ext uri="{BB962C8B-B14F-4D97-AF65-F5344CB8AC3E}">
        <p14:creationId xmlns:p14="http://schemas.microsoft.com/office/powerpoint/2010/main" val="10761766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071538" y="3144833"/>
            <a:ext cx="8413801" cy="1211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7275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Título 15"/>
          <p:cNvSpPr txBox="1">
            <a:spLocks/>
          </p:cNvSpPr>
          <p:nvPr/>
        </p:nvSpPr>
        <p:spPr>
          <a:xfrm>
            <a:off x="357158" y="842944"/>
            <a:ext cx="9286932" cy="94244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850" b="1" dirty="0">
                <a:solidFill>
                  <a:schemeClr val="tx2"/>
                </a:solidFill>
              </a:rPr>
              <a:t>Fluxo</a:t>
            </a:r>
          </a:p>
        </p:txBody>
      </p:sp>
      <p:sp>
        <p:nvSpPr>
          <p:cNvPr id="7" name="Espaço Reservado para Conteúdo 19"/>
          <p:cNvSpPr txBox="1">
            <a:spLocks/>
          </p:cNvSpPr>
          <p:nvPr/>
        </p:nvSpPr>
        <p:spPr>
          <a:xfrm>
            <a:off x="357158" y="1636699"/>
            <a:ext cx="9071610" cy="5397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v"/>
            </a:pPr>
            <a:r>
              <a:rPr lang="pt-BR" sz="3086" b="1" dirty="0"/>
              <a:t>Propositura: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646" dirty="0"/>
              <a:t>Pela PJ responsável (§ 1º, Art. 30, Dec. 8420/15);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646" dirty="0"/>
              <a:t>Até a conclusão do Relatório do PAR (§ 2º, idem);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646" dirty="0"/>
              <a:t>De forma escrita ou oral (Art. 31, idem).</a:t>
            </a:r>
          </a:p>
          <a:p>
            <a:pPr marL="503972" lvl="1" indent="0">
              <a:buNone/>
            </a:pPr>
            <a:endParaRPr lang="pt-BR" sz="2646" dirty="0"/>
          </a:p>
          <a:p>
            <a:pPr>
              <a:buFont typeface="Wingdings" panose="05000000000000000000" pitchFamily="2" charset="2"/>
              <a:buChar char="v"/>
            </a:pPr>
            <a:r>
              <a:rPr lang="pt-BR" sz="3086" b="1" dirty="0"/>
              <a:t>Memorandos de Entendimentos: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646" dirty="0"/>
              <a:t>Minuta padrão elaborada conjuntamente pela CGU/AGU;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646" dirty="0"/>
              <a:t>Assinado pelo Secretário-Executivo da CGU e pelo Secretário-Geral de Consultoria da AGU;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646" dirty="0"/>
              <a:t>Suspende temporariamente o PAR por 180 dias</a:t>
            </a:r>
            <a:r>
              <a:rPr lang="pt-BR" sz="3527" dirty="0"/>
              <a:t>*</a:t>
            </a:r>
            <a:r>
              <a:rPr lang="pt-BR" sz="2646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934378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071538" y="3144833"/>
            <a:ext cx="8413801" cy="1211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7275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Título 15"/>
          <p:cNvSpPr txBox="1">
            <a:spLocks/>
          </p:cNvSpPr>
          <p:nvPr/>
        </p:nvSpPr>
        <p:spPr>
          <a:xfrm>
            <a:off x="357158" y="1091132"/>
            <a:ext cx="9286932" cy="94244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850" b="1" dirty="0">
                <a:solidFill>
                  <a:schemeClr val="tx2"/>
                </a:solidFill>
              </a:rPr>
              <a:t>Fluxo</a:t>
            </a:r>
          </a:p>
        </p:txBody>
      </p:sp>
      <p:sp>
        <p:nvSpPr>
          <p:cNvPr id="8" name="Espaço Reservado para Conteúdo 19"/>
          <p:cNvSpPr txBox="1">
            <a:spLocks/>
          </p:cNvSpPr>
          <p:nvPr/>
        </p:nvSpPr>
        <p:spPr>
          <a:xfrm>
            <a:off x="504507" y="2430454"/>
            <a:ext cx="9071610" cy="4841905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03972" lvl="1" indent="-503972" algn="just">
              <a:buFont typeface="Wingdings" panose="05000000000000000000" pitchFamily="2" charset="2"/>
              <a:buChar char="v"/>
            </a:pPr>
            <a:r>
              <a:rPr lang="pt-BR" sz="3086" b="1" dirty="0"/>
              <a:t>Comissões de Negociação: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pt-BR" sz="2646" dirty="0"/>
              <a:t>3 integrantes da CGU e 2 integrantes da AGU;</a:t>
            </a:r>
          </a:p>
          <a:p>
            <a:pPr lvl="1" algn="just">
              <a:buFont typeface="Wingdings" panose="05000000000000000000" pitchFamily="2" charset="2"/>
              <a:buChar char="ü"/>
            </a:pPr>
            <a:endParaRPr lang="pt-BR" sz="2646" dirty="0"/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pt-BR" sz="2646" dirty="0"/>
              <a:t>Atividades de coordenação das negociações, supervisão dos trabalhos e interlocução com a pessoa jurídica proponente;</a:t>
            </a:r>
          </a:p>
          <a:p>
            <a:pPr lvl="1" algn="just">
              <a:buFont typeface="Wingdings" panose="05000000000000000000" pitchFamily="2" charset="2"/>
              <a:buChar char="ü"/>
            </a:pPr>
            <a:endParaRPr lang="pt-BR" sz="2646" dirty="0"/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pt-BR" sz="2646" dirty="0"/>
              <a:t>Autonomia para condução das negociações, com reportes periódicos à alta administração da CGU.</a:t>
            </a:r>
          </a:p>
        </p:txBody>
      </p:sp>
    </p:spTree>
    <p:extLst>
      <p:ext uri="{BB962C8B-B14F-4D97-AF65-F5344CB8AC3E}">
        <p14:creationId xmlns:p14="http://schemas.microsoft.com/office/powerpoint/2010/main" val="9426817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071538" y="3144833"/>
            <a:ext cx="8413801" cy="1211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7275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Título 15"/>
          <p:cNvSpPr txBox="1">
            <a:spLocks/>
          </p:cNvSpPr>
          <p:nvPr/>
        </p:nvSpPr>
        <p:spPr>
          <a:xfrm>
            <a:off x="357158" y="1091132"/>
            <a:ext cx="9286932" cy="94244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850" b="1" dirty="0">
                <a:solidFill>
                  <a:schemeClr val="tx2"/>
                </a:solidFill>
              </a:rPr>
              <a:t>Fluxo</a:t>
            </a:r>
          </a:p>
        </p:txBody>
      </p:sp>
      <p:sp>
        <p:nvSpPr>
          <p:cNvPr id="7" name="Espaço Reservado para Conteúdo 19"/>
          <p:cNvSpPr txBox="1">
            <a:spLocks/>
          </p:cNvSpPr>
          <p:nvPr/>
        </p:nvSpPr>
        <p:spPr>
          <a:xfrm>
            <a:off x="504507" y="2033576"/>
            <a:ext cx="9071610" cy="523878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03972" lvl="1" indent="-503972" algn="just">
              <a:buFont typeface="Wingdings" panose="05000000000000000000" pitchFamily="2" charset="2"/>
              <a:buChar char="v"/>
            </a:pPr>
            <a:r>
              <a:rPr lang="pt-BR" sz="3086" b="1" dirty="0"/>
              <a:t>Dinâmica dos trabalhos da comissão: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pt-BR" sz="2646" dirty="0"/>
              <a:t>Necessidade de elaboração de atas de reuniões para todos os encontros com os representantes da empresa;</a:t>
            </a:r>
          </a:p>
          <a:p>
            <a:pPr lvl="1" algn="just">
              <a:buFont typeface="Wingdings" panose="05000000000000000000" pitchFamily="2" charset="2"/>
              <a:buChar char="ü"/>
            </a:pPr>
            <a:endParaRPr lang="pt-BR" sz="2646" dirty="0"/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pt-BR" sz="2646" dirty="0"/>
              <a:t>Necessidade de rigorosa instrução processual, haja vista, também, o escrutínio de outros órgãos de controle, visando a alavancagem investigativa;</a:t>
            </a:r>
          </a:p>
          <a:p>
            <a:pPr lvl="1" algn="just">
              <a:buFont typeface="Wingdings" panose="05000000000000000000" pitchFamily="2" charset="2"/>
              <a:buChar char="ü"/>
            </a:pPr>
            <a:endParaRPr lang="pt-BR" sz="2646" dirty="0"/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pt-BR" sz="2646" dirty="0"/>
              <a:t>Ao término dos trabalhos da comissão, necessidade de elaboração de documento (relatório) recomendando o acordo ou a resilição do </a:t>
            </a:r>
            <a:r>
              <a:rPr lang="pt-BR" sz="2646" dirty="0" err="1"/>
              <a:t>MdE</a:t>
            </a:r>
            <a:r>
              <a:rPr lang="pt-BR" sz="2646" dirty="0"/>
              <a:t> e a retomada ou instauração do PAR (SFC).</a:t>
            </a:r>
          </a:p>
          <a:p>
            <a:pPr marL="503972" lvl="1" indent="0" algn="just">
              <a:buNone/>
            </a:pPr>
            <a:endParaRPr lang="pt-BR" sz="2646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14511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071538" y="3144833"/>
            <a:ext cx="8413801" cy="1211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7275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Título 15"/>
          <p:cNvSpPr txBox="1">
            <a:spLocks/>
          </p:cNvSpPr>
          <p:nvPr/>
        </p:nvSpPr>
        <p:spPr>
          <a:xfrm>
            <a:off x="436534" y="883192"/>
            <a:ext cx="9286932" cy="94244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850" b="1" dirty="0">
                <a:solidFill>
                  <a:schemeClr val="tx2"/>
                </a:solidFill>
              </a:rPr>
              <a:t>Fases da Negociação – Etapas</a:t>
            </a:r>
          </a:p>
        </p:txBody>
      </p:sp>
      <p:sp>
        <p:nvSpPr>
          <p:cNvPr id="6" name="Espaço Reservado para Conteúdo 19"/>
          <p:cNvSpPr txBox="1">
            <a:spLocks/>
          </p:cNvSpPr>
          <p:nvPr/>
        </p:nvSpPr>
        <p:spPr>
          <a:xfrm>
            <a:off x="394573" y="2192327"/>
            <a:ext cx="9071610" cy="58436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66968" indent="-566968">
              <a:buFont typeface="Arial" panose="020B0604020202020204" pitchFamily="34" charset="0"/>
              <a:buAutoNum type="arabicPeriod"/>
            </a:pPr>
            <a:r>
              <a:rPr lang="pt-BR" sz="3527" dirty="0"/>
              <a:t>Admissão do ilícito;</a:t>
            </a:r>
          </a:p>
          <a:p>
            <a:pPr marL="566968" indent="-566968">
              <a:buFont typeface="Arial" panose="020B0604020202020204" pitchFamily="34" charset="0"/>
              <a:buAutoNum type="arabicPeriod"/>
            </a:pPr>
            <a:r>
              <a:rPr lang="pt-BR" sz="3527" dirty="0"/>
              <a:t>Cooperação efetiva;</a:t>
            </a:r>
          </a:p>
          <a:p>
            <a:pPr marL="566968" indent="-566968">
              <a:buFontTx/>
              <a:buAutoNum type="arabicPeriod"/>
            </a:pPr>
            <a:r>
              <a:rPr lang="pt-BR" sz="3527" dirty="0"/>
              <a:t>Avaliação do programa de integridade;</a:t>
            </a:r>
          </a:p>
          <a:p>
            <a:pPr marL="566968" indent="-566968">
              <a:buFont typeface="Arial" panose="020B0604020202020204" pitchFamily="34" charset="0"/>
              <a:buAutoNum type="arabicPeriod"/>
            </a:pPr>
            <a:r>
              <a:rPr lang="pt-BR" sz="3527" dirty="0"/>
              <a:t>Cálculo dos valores;</a:t>
            </a:r>
          </a:p>
          <a:p>
            <a:pPr marL="566968" indent="-566968">
              <a:buFont typeface="Arial" panose="020B0604020202020204" pitchFamily="34" charset="0"/>
              <a:buAutoNum type="arabicPeriod"/>
            </a:pPr>
            <a:r>
              <a:rPr lang="pt-BR" sz="3527" dirty="0"/>
              <a:t>Elaboração dos termos do acordo;</a:t>
            </a:r>
          </a:p>
          <a:p>
            <a:pPr marL="566968" indent="-566968">
              <a:buFont typeface="Arial" panose="020B0604020202020204" pitchFamily="34" charset="0"/>
              <a:buAutoNum type="arabicPeriod"/>
            </a:pPr>
            <a:r>
              <a:rPr lang="pt-BR" sz="3527" dirty="0"/>
              <a:t>Assinatura do acordo;</a:t>
            </a:r>
          </a:p>
          <a:p>
            <a:pPr marL="566968" indent="-566968">
              <a:buFont typeface="Arial" panose="020B0604020202020204" pitchFamily="34" charset="0"/>
              <a:buAutoNum type="arabicPeriod"/>
            </a:pPr>
            <a:r>
              <a:rPr lang="pt-BR" sz="3527" dirty="0"/>
              <a:t>Monitoramento do acordo.</a:t>
            </a:r>
          </a:p>
        </p:txBody>
      </p:sp>
    </p:spTree>
    <p:extLst>
      <p:ext uri="{BB962C8B-B14F-4D97-AF65-F5344CB8AC3E}">
        <p14:creationId xmlns:p14="http://schemas.microsoft.com/office/powerpoint/2010/main" val="85646735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071538" y="3144833"/>
            <a:ext cx="8413801" cy="1211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7275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Título 15"/>
          <p:cNvSpPr txBox="1">
            <a:spLocks/>
          </p:cNvSpPr>
          <p:nvPr/>
        </p:nvSpPr>
        <p:spPr>
          <a:xfrm>
            <a:off x="357158" y="1001695"/>
            <a:ext cx="9286932" cy="94244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850" b="1" dirty="0">
                <a:solidFill>
                  <a:schemeClr val="tx2"/>
                </a:solidFill>
              </a:rPr>
              <a:t>Fases da Negociação – Etapas</a:t>
            </a:r>
          </a:p>
        </p:txBody>
      </p:sp>
      <p:sp>
        <p:nvSpPr>
          <p:cNvPr id="5" name="Espaço Reservado para Conteúdo 19"/>
          <p:cNvSpPr txBox="1">
            <a:spLocks/>
          </p:cNvSpPr>
          <p:nvPr/>
        </p:nvSpPr>
        <p:spPr>
          <a:xfrm>
            <a:off x="277783" y="1954201"/>
            <a:ext cx="9071610" cy="547690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66968" indent="-566968">
              <a:buFont typeface="Arial" panose="020B0604020202020204" pitchFamily="34" charset="0"/>
              <a:buAutoNum type="arabicPeriod"/>
            </a:pPr>
            <a:r>
              <a:rPr lang="pt-BR" sz="3527" b="1" u="sng" dirty="0"/>
              <a:t>Admissão do ilícito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pt-BR" sz="2646" dirty="0"/>
              <a:t> Envolve a especificação do fatos admitidos como     irregulares (Histórico de conduta).</a:t>
            </a:r>
          </a:p>
          <a:p>
            <a:pPr lvl="1">
              <a:buFont typeface="Wingdings" panose="05000000000000000000" pitchFamily="2" charset="2"/>
              <a:buChar char="v"/>
            </a:pPr>
            <a:endParaRPr lang="pt-BR" sz="2646" dirty="0"/>
          </a:p>
          <a:p>
            <a:pPr lvl="1">
              <a:buFont typeface="Wingdings" panose="05000000000000000000" pitchFamily="2" charset="2"/>
              <a:buChar char="v"/>
            </a:pPr>
            <a:r>
              <a:rPr lang="pt-BR" sz="2646" dirty="0"/>
              <a:t> Responsabilidade objetiva x detalhamento dos fatos:</a:t>
            </a:r>
            <a:endParaRPr lang="pt-BR" sz="2205" dirty="0"/>
          </a:p>
          <a:p>
            <a:pPr lvl="2">
              <a:buFont typeface="Wingdings" panose="05000000000000000000" pitchFamily="2" charset="2"/>
              <a:buChar char="ü"/>
            </a:pPr>
            <a:r>
              <a:rPr lang="pt-BR" sz="2205" dirty="0"/>
              <a:t>Nessa etapa, é necessário que a comissão tenha certeza de que os fatos admitidos estão em acordo com investigações em paralelo;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pt-BR" sz="2205" dirty="0"/>
              <a:t>Necessidade de conhecimento do caso (denúncias, reportagens, ações judiciais, etc.);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pt-BR" sz="2205" dirty="0"/>
              <a:t>Possibilidade de interlocução com o MP e com a Polícia;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pt-BR" sz="2205" dirty="0"/>
              <a:t>Levantamento de auditorias feitas pela CGU, pelo TCU, pelo órgão lesado.</a:t>
            </a:r>
            <a:endParaRPr lang="pt-BR" sz="1984" dirty="0"/>
          </a:p>
        </p:txBody>
      </p:sp>
    </p:spTree>
    <p:extLst>
      <p:ext uri="{BB962C8B-B14F-4D97-AF65-F5344CB8AC3E}">
        <p14:creationId xmlns:p14="http://schemas.microsoft.com/office/powerpoint/2010/main" val="369306481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071538" y="3144833"/>
            <a:ext cx="8413801" cy="1211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7275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Título 15"/>
          <p:cNvSpPr txBox="1">
            <a:spLocks/>
          </p:cNvSpPr>
          <p:nvPr/>
        </p:nvSpPr>
        <p:spPr>
          <a:xfrm>
            <a:off x="357158" y="845694"/>
            <a:ext cx="9286932" cy="94244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850" b="1" dirty="0">
                <a:solidFill>
                  <a:schemeClr val="tx2"/>
                </a:solidFill>
              </a:rPr>
              <a:t>Fases da Negociação – Etapas</a:t>
            </a:r>
          </a:p>
        </p:txBody>
      </p:sp>
      <p:sp>
        <p:nvSpPr>
          <p:cNvPr id="5" name="Espaço Reservado para Conteúdo 19"/>
          <p:cNvSpPr txBox="1">
            <a:spLocks/>
          </p:cNvSpPr>
          <p:nvPr/>
        </p:nvSpPr>
        <p:spPr>
          <a:xfrm>
            <a:off x="79344" y="1874825"/>
            <a:ext cx="9842560" cy="531815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66968" indent="-566968">
              <a:buFont typeface="+mj-lt"/>
              <a:buAutoNum type="arabicPeriod" startAt="2"/>
            </a:pPr>
            <a:r>
              <a:rPr lang="pt-BR" sz="3307" b="1" u="sng" dirty="0"/>
              <a:t>Cooperação efetiva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pt-BR" sz="2646" dirty="0"/>
              <a:t>Identificação dos elementos de provas que corroboram a admissão do ilícito. 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pt-BR" sz="2646" dirty="0"/>
              <a:t>Houve investigação interna? </a:t>
            </a:r>
            <a:endParaRPr lang="pt-BR" sz="3086" dirty="0"/>
          </a:p>
          <a:p>
            <a:pPr lvl="1">
              <a:buFont typeface="Wingdings" panose="05000000000000000000" pitchFamily="2" charset="2"/>
              <a:buChar char="v"/>
            </a:pPr>
            <a:r>
              <a:rPr lang="pt-BR" sz="2646" dirty="0"/>
              <a:t>Houve voluntariedade na autodenúncia? </a:t>
            </a:r>
            <a:endParaRPr lang="pt-BR" sz="3086" dirty="0"/>
          </a:p>
          <a:p>
            <a:pPr lvl="1">
              <a:buFont typeface="Wingdings" panose="05000000000000000000" pitchFamily="2" charset="2"/>
              <a:buChar char="v"/>
            </a:pPr>
            <a:r>
              <a:rPr lang="pt-BR" sz="2646" dirty="0"/>
              <a:t>Compromisso da PJ que não existe nenhuma outra situação irregular</a:t>
            </a:r>
            <a:endParaRPr lang="pt-BR" sz="2315" dirty="0"/>
          </a:p>
          <a:p>
            <a:pPr lvl="2">
              <a:buFont typeface="Wingdings" panose="05000000000000000000" pitchFamily="2" charset="2"/>
              <a:buChar char="ü"/>
            </a:pPr>
            <a:r>
              <a:rPr lang="pt-BR" sz="2315" dirty="0"/>
              <a:t>Equipe deverá analisar detalhadamente os documentos entregues e solicitar os demais que sejam necessários para a apuração completa do fato;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pt-BR" sz="2315" dirty="0"/>
              <a:t>Delimitação do ilícito e o período em que ocorreu.</a:t>
            </a:r>
          </a:p>
        </p:txBody>
      </p:sp>
    </p:spTree>
    <p:extLst>
      <p:ext uri="{BB962C8B-B14F-4D97-AF65-F5344CB8AC3E}">
        <p14:creationId xmlns:p14="http://schemas.microsoft.com/office/powerpoint/2010/main" val="11052700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11" y="2238742"/>
            <a:ext cx="3096068" cy="3137719"/>
          </a:xfrm>
          <a:prstGeom prst="rect">
            <a:avLst/>
          </a:prstGeom>
        </p:spPr>
      </p:pic>
      <p:sp>
        <p:nvSpPr>
          <p:cNvPr id="5" name="Nuvem 4"/>
          <p:cNvSpPr/>
          <p:nvPr/>
        </p:nvSpPr>
        <p:spPr>
          <a:xfrm>
            <a:off x="2683358" y="790947"/>
            <a:ext cx="2946400" cy="2720623"/>
          </a:xfrm>
          <a:prstGeom prst="cloud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 dirty="0"/>
          </a:p>
        </p:txBody>
      </p:sp>
      <p:sp>
        <p:nvSpPr>
          <p:cNvPr id="2" name="CaixaDeTexto 1"/>
          <p:cNvSpPr txBox="1"/>
          <p:nvPr/>
        </p:nvSpPr>
        <p:spPr>
          <a:xfrm>
            <a:off x="2977042" y="1436757"/>
            <a:ext cx="255871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400" b="1" dirty="0" smtClean="0">
                <a:solidFill>
                  <a:schemeClr val="bg1"/>
                </a:solidFill>
              </a:rPr>
              <a:t>O QUE VEM A SER </a:t>
            </a:r>
          </a:p>
          <a:p>
            <a:pPr algn="ctr"/>
            <a:r>
              <a:rPr lang="pt-BR" sz="2400" b="1" dirty="0" smtClean="0">
                <a:solidFill>
                  <a:schemeClr val="bg1"/>
                </a:solidFill>
              </a:rPr>
              <a:t>INTEGRIDADE/</a:t>
            </a:r>
          </a:p>
          <a:p>
            <a:pPr algn="ctr"/>
            <a:r>
              <a:rPr lang="pt-BR" sz="2400" b="1" dirty="0" smtClean="0">
                <a:solidFill>
                  <a:schemeClr val="bg1"/>
                </a:solidFill>
              </a:rPr>
              <a:t>COMPLIANCE?</a:t>
            </a:r>
            <a:endParaRPr lang="pt-BR" sz="2400" b="1" dirty="0">
              <a:solidFill>
                <a:schemeClr val="bg1"/>
              </a:solidFill>
            </a:endParaRPr>
          </a:p>
        </p:txBody>
      </p:sp>
      <p:sp>
        <p:nvSpPr>
          <p:cNvPr id="7" name="Nuvem 6"/>
          <p:cNvSpPr/>
          <p:nvPr/>
        </p:nvSpPr>
        <p:spPr>
          <a:xfrm>
            <a:off x="5749441" y="3610177"/>
            <a:ext cx="1896534" cy="1027158"/>
          </a:xfrm>
          <a:prstGeom prst="cloud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/>
              <a:t>Padrões Éticos</a:t>
            </a:r>
            <a:endParaRPr lang="pt-BR" b="1" dirty="0"/>
          </a:p>
        </p:txBody>
      </p:sp>
      <p:sp>
        <p:nvSpPr>
          <p:cNvPr id="8" name="Nuvem 7"/>
          <p:cNvSpPr/>
          <p:nvPr/>
        </p:nvSpPr>
        <p:spPr>
          <a:xfrm>
            <a:off x="8292905" y="1124095"/>
            <a:ext cx="1653371" cy="1027163"/>
          </a:xfrm>
          <a:prstGeom prst="cloud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/>
              <a:t>Canais de Denúncia</a:t>
            </a:r>
            <a:endParaRPr lang="pt-BR" b="1" dirty="0"/>
          </a:p>
        </p:txBody>
      </p:sp>
      <p:sp>
        <p:nvSpPr>
          <p:cNvPr id="9" name="Nuvem 8"/>
          <p:cNvSpPr/>
          <p:nvPr/>
        </p:nvSpPr>
        <p:spPr>
          <a:xfrm>
            <a:off x="4533336" y="6265587"/>
            <a:ext cx="2432210" cy="1253194"/>
          </a:xfrm>
          <a:prstGeom prst="cloud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/>
              <a:t>Envolvimento da  Alta Administração</a:t>
            </a:r>
            <a:endParaRPr lang="pt-BR" b="1" dirty="0"/>
          </a:p>
        </p:txBody>
      </p:sp>
      <p:sp>
        <p:nvSpPr>
          <p:cNvPr id="10" name="Nuvem 9"/>
          <p:cNvSpPr/>
          <p:nvPr/>
        </p:nvSpPr>
        <p:spPr>
          <a:xfrm>
            <a:off x="5547977" y="2338205"/>
            <a:ext cx="1783645" cy="1173916"/>
          </a:xfrm>
          <a:prstGeom prst="cloud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/>
              <a:t>Conflito de Interesses</a:t>
            </a:r>
            <a:endParaRPr lang="pt-BR" b="1" dirty="0"/>
          </a:p>
        </p:txBody>
      </p:sp>
      <p:sp>
        <p:nvSpPr>
          <p:cNvPr id="11" name="Nuvem 10"/>
          <p:cNvSpPr/>
          <p:nvPr/>
        </p:nvSpPr>
        <p:spPr>
          <a:xfrm>
            <a:off x="7591778" y="2337654"/>
            <a:ext cx="2353733" cy="1173916"/>
          </a:xfrm>
          <a:prstGeom prst="cloud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smtClean="0"/>
              <a:t>Transparência</a:t>
            </a:r>
            <a:endParaRPr lang="pt-BR" b="1" dirty="0"/>
          </a:p>
        </p:txBody>
      </p:sp>
      <p:sp>
        <p:nvSpPr>
          <p:cNvPr id="12" name="Nuvem 11"/>
          <p:cNvSpPr/>
          <p:nvPr/>
        </p:nvSpPr>
        <p:spPr>
          <a:xfrm>
            <a:off x="2977042" y="5233641"/>
            <a:ext cx="1783645" cy="1173916"/>
          </a:xfrm>
          <a:prstGeom prst="cloud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/>
              <a:t>Aderência a Normas</a:t>
            </a:r>
            <a:endParaRPr lang="pt-BR" b="1" dirty="0"/>
          </a:p>
        </p:txBody>
      </p:sp>
      <p:sp>
        <p:nvSpPr>
          <p:cNvPr id="13" name="Nuvem 12"/>
          <p:cNvSpPr/>
          <p:nvPr/>
        </p:nvSpPr>
        <p:spPr>
          <a:xfrm>
            <a:off x="7984131" y="5182455"/>
            <a:ext cx="1938869" cy="1298290"/>
          </a:xfrm>
          <a:prstGeom prst="cloud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/>
              <a:t>Gestão </a:t>
            </a:r>
            <a:r>
              <a:rPr lang="pt-BR" b="1" smtClean="0"/>
              <a:t>de Riscos</a:t>
            </a:r>
            <a:endParaRPr lang="pt-BR" b="1" dirty="0"/>
          </a:p>
        </p:txBody>
      </p:sp>
      <p:sp>
        <p:nvSpPr>
          <p:cNvPr id="14" name="Nuvem 13"/>
          <p:cNvSpPr/>
          <p:nvPr/>
        </p:nvSpPr>
        <p:spPr>
          <a:xfrm>
            <a:off x="5547977" y="4846290"/>
            <a:ext cx="2043801" cy="1292644"/>
          </a:xfrm>
          <a:prstGeom prst="cloud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smtClean="0"/>
              <a:t>Governança</a:t>
            </a:r>
            <a:endParaRPr lang="pt-BR" b="1" dirty="0"/>
          </a:p>
        </p:txBody>
      </p:sp>
      <p:sp>
        <p:nvSpPr>
          <p:cNvPr id="15" name="Nuvem 14"/>
          <p:cNvSpPr/>
          <p:nvPr/>
        </p:nvSpPr>
        <p:spPr>
          <a:xfrm>
            <a:off x="5648965" y="983514"/>
            <a:ext cx="2432210" cy="1253194"/>
          </a:xfrm>
          <a:prstGeom prst="cloud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/>
              <a:t>Mecanismos de Prevenção de Fraudes</a:t>
            </a:r>
            <a:endParaRPr lang="pt-BR" b="1" dirty="0"/>
          </a:p>
        </p:txBody>
      </p:sp>
      <p:sp>
        <p:nvSpPr>
          <p:cNvPr id="16" name="Nuvem 15"/>
          <p:cNvSpPr/>
          <p:nvPr/>
        </p:nvSpPr>
        <p:spPr>
          <a:xfrm>
            <a:off x="3216755" y="3746284"/>
            <a:ext cx="2432210" cy="1253194"/>
          </a:xfrm>
          <a:prstGeom prst="cloud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/>
              <a:t>Mecanismos de Detecção de Fraudes</a:t>
            </a:r>
            <a:endParaRPr lang="pt-BR" b="1" dirty="0"/>
          </a:p>
        </p:txBody>
      </p:sp>
      <p:sp>
        <p:nvSpPr>
          <p:cNvPr id="17" name="Nuvem 16"/>
          <p:cNvSpPr/>
          <p:nvPr/>
        </p:nvSpPr>
        <p:spPr>
          <a:xfrm>
            <a:off x="7721600" y="3822143"/>
            <a:ext cx="2353733" cy="1173916"/>
          </a:xfrm>
          <a:prstGeom prst="cloud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/>
              <a:t>Treinamentos</a:t>
            </a:r>
            <a:endParaRPr lang="pt-BR" b="1" dirty="0"/>
          </a:p>
        </p:txBody>
      </p:sp>
      <p:sp>
        <p:nvSpPr>
          <p:cNvPr id="18" name="Nuvem 17"/>
          <p:cNvSpPr/>
          <p:nvPr/>
        </p:nvSpPr>
        <p:spPr>
          <a:xfrm>
            <a:off x="1029708" y="6085954"/>
            <a:ext cx="1783645" cy="1173916"/>
          </a:xfrm>
          <a:prstGeom prst="cloud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err="1" smtClean="0"/>
              <a:t>Due</a:t>
            </a:r>
            <a:r>
              <a:rPr lang="pt-BR" b="1" dirty="0" smtClean="0"/>
              <a:t> </a:t>
            </a:r>
            <a:r>
              <a:rPr lang="pt-BR" b="1" dirty="0" err="1" smtClean="0"/>
              <a:t>Diligence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143471863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071538" y="3144833"/>
            <a:ext cx="8413801" cy="1211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7275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Título 15"/>
          <p:cNvSpPr txBox="1">
            <a:spLocks/>
          </p:cNvSpPr>
          <p:nvPr/>
        </p:nvSpPr>
        <p:spPr>
          <a:xfrm>
            <a:off x="357158" y="927350"/>
            <a:ext cx="9286932" cy="94244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850" b="1" dirty="0">
                <a:solidFill>
                  <a:schemeClr val="tx2"/>
                </a:solidFill>
              </a:rPr>
              <a:t>Fases da Negociação – Etapas</a:t>
            </a:r>
          </a:p>
        </p:txBody>
      </p:sp>
      <p:sp>
        <p:nvSpPr>
          <p:cNvPr id="5" name="Espaço Reservado para Conteúdo 19"/>
          <p:cNvSpPr txBox="1">
            <a:spLocks/>
          </p:cNvSpPr>
          <p:nvPr/>
        </p:nvSpPr>
        <p:spPr>
          <a:xfrm>
            <a:off x="413729" y="1398572"/>
            <a:ext cx="9071610" cy="500065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66968" indent="-566968" algn="just">
              <a:buFont typeface="+mj-lt"/>
              <a:buAutoNum type="arabicPeriod" startAt="3"/>
            </a:pPr>
            <a:endParaRPr lang="pt-BR" sz="3527" b="1" u="sng" dirty="0"/>
          </a:p>
          <a:p>
            <a:pPr marL="566968" indent="-566968" algn="just">
              <a:buFont typeface="+mj-lt"/>
              <a:buAutoNum type="arabicPeriod" startAt="3"/>
            </a:pPr>
            <a:r>
              <a:rPr lang="pt-BR" sz="3527" b="1" u="sng" dirty="0"/>
              <a:t>Avaliação do Programa de Integridade</a:t>
            </a:r>
          </a:p>
          <a:p>
            <a:pPr marL="566968" indent="-566968" algn="just">
              <a:buFont typeface="+mj-lt"/>
              <a:buAutoNum type="arabicPeriod" startAt="3"/>
            </a:pPr>
            <a:endParaRPr lang="pt-BR" sz="3527" b="1" u="sng" dirty="0"/>
          </a:p>
          <a:p>
            <a:pPr lvl="1" algn="just">
              <a:buFont typeface="Wingdings" panose="05000000000000000000" pitchFamily="2" charset="2"/>
              <a:buChar char="v"/>
            </a:pPr>
            <a:r>
              <a:rPr lang="pt-BR" sz="3086" dirty="0"/>
              <a:t>Verificação quanto a efetividade do programa;</a:t>
            </a:r>
          </a:p>
          <a:p>
            <a:pPr lvl="1" algn="just">
              <a:buFont typeface="Wingdings" panose="05000000000000000000" pitchFamily="2" charset="2"/>
              <a:buChar char="v"/>
            </a:pPr>
            <a:r>
              <a:rPr lang="pt-BR" sz="3086" dirty="0"/>
              <a:t>Análise das melhorias necessárias;</a:t>
            </a:r>
          </a:p>
          <a:p>
            <a:pPr lvl="1" algn="just">
              <a:buFont typeface="Wingdings" panose="05000000000000000000" pitchFamily="2" charset="2"/>
              <a:buChar char="v"/>
            </a:pPr>
            <a:r>
              <a:rPr lang="pt-BR" sz="3086" dirty="0"/>
              <a:t>Quais medidas adicionais devem ser adotadas a fim de evitar nova ocorrência dos fatos (afastamento dos dirigentes envolvidos, compromisso de investigação interna, não doação para campanhas, etc.).</a:t>
            </a:r>
            <a:endParaRPr lang="pt-BR" sz="2646" dirty="0"/>
          </a:p>
        </p:txBody>
      </p:sp>
    </p:spTree>
    <p:extLst>
      <p:ext uri="{BB962C8B-B14F-4D97-AF65-F5344CB8AC3E}">
        <p14:creationId xmlns:p14="http://schemas.microsoft.com/office/powerpoint/2010/main" val="259521904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071538" y="3144833"/>
            <a:ext cx="8413801" cy="1211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7275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Título 15"/>
          <p:cNvSpPr txBox="1">
            <a:spLocks/>
          </p:cNvSpPr>
          <p:nvPr/>
        </p:nvSpPr>
        <p:spPr>
          <a:xfrm>
            <a:off x="357158" y="1001695"/>
            <a:ext cx="9286932" cy="94244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850" b="1" dirty="0">
                <a:solidFill>
                  <a:schemeClr val="tx2"/>
                </a:solidFill>
              </a:rPr>
              <a:t>Fases da Negociação – Etapas</a:t>
            </a:r>
          </a:p>
        </p:txBody>
      </p:sp>
      <p:sp>
        <p:nvSpPr>
          <p:cNvPr id="5" name="Espaço Reservado para Conteúdo 19"/>
          <p:cNvSpPr txBox="1">
            <a:spLocks/>
          </p:cNvSpPr>
          <p:nvPr/>
        </p:nvSpPr>
        <p:spPr>
          <a:xfrm>
            <a:off x="1008485" y="2271703"/>
            <a:ext cx="9071610" cy="242367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66968" indent="-566968">
              <a:buFont typeface="+mj-lt"/>
              <a:buAutoNum type="arabicPeriod" startAt="4"/>
            </a:pPr>
            <a:r>
              <a:rPr lang="pt-BR" sz="3307" b="1" dirty="0"/>
              <a:t>Cálculo dos Valores:</a:t>
            </a:r>
          </a:p>
          <a:p>
            <a:pPr marL="0" indent="0">
              <a:buNone/>
            </a:pPr>
            <a:endParaRPr lang="pt-BR" sz="1653" dirty="0">
              <a:solidFill>
                <a:schemeClr val="tx2"/>
              </a:solidFill>
            </a:endParaRPr>
          </a:p>
          <a:p>
            <a:pPr algn="just">
              <a:buFont typeface="Wingdings" panose="05000000000000000000" pitchFamily="2" charset="2"/>
              <a:buChar char="v"/>
            </a:pPr>
            <a:r>
              <a:rPr lang="pt-BR" sz="2425" b="1" dirty="0"/>
              <a:t>Rubrica com natureza de sanção: 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pt-BR" sz="2425" dirty="0"/>
              <a:t>Multa administrativa da LAC.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pt-BR" sz="2425" b="1" dirty="0"/>
              <a:t>Rubrica com natureza de ressarcimento: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425" dirty="0"/>
              <a:t>Eventuais danos incontroversos;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425" dirty="0"/>
              <a:t>Somatório de todas as propinas pagas;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425" dirty="0"/>
              <a:t>Vantagem indevida auferida ou pretendida. </a:t>
            </a:r>
          </a:p>
        </p:txBody>
      </p:sp>
      <p:sp>
        <p:nvSpPr>
          <p:cNvPr id="3" name="Retângulo 2"/>
          <p:cNvSpPr/>
          <p:nvPr/>
        </p:nvSpPr>
        <p:spPr>
          <a:xfrm>
            <a:off x="1008485" y="5922976"/>
            <a:ext cx="9207556" cy="13136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984" b="1" dirty="0"/>
              <a:t>Nota 01</a:t>
            </a:r>
            <a:r>
              <a:rPr lang="pt-BR" sz="1984" dirty="0"/>
              <a:t>: Não se dá quitação de danos</a:t>
            </a:r>
          </a:p>
          <a:p>
            <a:r>
              <a:rPr lang="pt-BR" sz="1984" b="1" dirty="0"/>
              <a:t>Nota 02</a:t>
            </a:r>
            <a:r>
              <a:rPr lang="pt-BR" sz="1984" dirty="0"/>
              <a:t>: Estão preservados todas as atribuições do TCU</a:t>
            </a:r>
          </a:p>
          <a:p>
            <a:r>
              <a:rPr lang="pt-BR" sz="1984" b="1" dirty="0"/>
              <a:t>Nota 03</a:t>
            </a:r>
            <a:r>
              <a:rPr lang="pt-BR" sz="1984" dirty="0"/>
              <a:t>: O acordo de leniência é o início da alavancagem investigativa e ressarcimento ao erário (não o fim)</a:t>
            </a:r>
          </a:p>
        </p:txBody>
      </p:sp>
    </p:spTree>
    <p:extLst>
      <p:ext uri="{BB962C8B-B14F-4D97-AF65-F5344CB8AC3E}">
        <p14:creationId xmlns:p14="http://schemas.microsoft.com/office/powerpoint/2010/main" val="194821005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071538" y="3144833"/>
            <a:ext cx="8413801" cy="1211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7275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Título 15"/>
          <p:cNvSpPr txBox="1">
            <a:spLocks/>
          </p:cNvSpPr>
          <p:nvPr/>
        </p:nvSpPr>
        <p:spPr>
          <a:xfrm>
            <a:off x="529" y="1488010"/>
            <a:ext cx="9961063" cy="94244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850" b="1" dirty="0">
                <a:solidFill>
                  <a:schemeClr val="tx2"/>
                </a:solidFill>
              </a:rPr>
              <a:t>RUBRICA COM NATUREZA DE SANÇÃO</a:t>
            </a:r>
          </a:p>
          <a:p>
            <a:r>
              <a:rPr lang="pt-BR" sz="4850" b="1" dirty="0">
                <a:solidFill>
                  <a:schemeClr val="tx2"/>
                </a:solidFill>
              </a:rPr>
              <a:t>MULTA</a:t>
            </a: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8" y="3635432"/>
            <a:ext cx="4365652" cy="3240048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7189" y="3621085"/>
            <a:ext cx="3655920" cy="3254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98572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277783" y="1160446"/>
            <a:ext cx="9604434" cy="59611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77979" indent="-377979">
              <a:buAutoNum type="alphaUcParenR"/>
            </a:pPr>
            <a:r>
              <a:rPr lang="pt-BR" sz="3307" b="1" dirty="0"/>
              <a:t> Cálculo da Multa da LAC:</a:t>
            </a:r>
          </a:p>
          <a:p>
            <a:endParaRPr lang="pt-BR" sz="3086" dirty="0">
              <a:solidFill>
                <a:schemeClr val="tx2"/>
              </a:solidFill>
            </a:endParaRPr>
          </a:p>
          <a:p>
            <a:pPr marL="377979" indent="-377979">
              <a:buFont typeface="Wingdings" panose="05000000000000000000" pitchFamily="2" charset="2"/>
              <a:buChar char="v"/>
            </a:pPr>
            <a:r>
              <a:rPr lang="pt-BR" sz="2866" dirty="0"/>
              <a:t>Os parâmetros para o cálculo da multa da LAC estão definidos nos </a:t>
            </a:r>
            <a:r>
              <a:rPr lang="pt-BR" sz="2866" dirty="0" err="1"/>
              <a:t>arts</a:t>
            </a:r>
            <a:r>
              <a:rPr lang="pt-BR" sz="2866" dirty="0"/>
              <a:t>. 17 a 23 do Decreto n° 8.420/2015:</a:t>
            </a:r>
          </a:p>
          <a:p>
            <a:pPr marL="881950" lvl="1" indent="-377979">
              <a:buFont typeface="Wingdings" panose="05000000000000000000" pitchFamily="2" charset="2"/>
              <a:buChar char="ü"/>
            </a:pPr>
            <a:endParaRPr lang="pt-BR" sz="2866" dirty="0"/>
          </a:p>
          <a:p>
            <a:pPr marL="881950" lvl="1" indent="-377979">
              <a:buFont typeface="Wingdings" panose="05000000000000000000" pitchFamily="2" charset="2"/>
              <a:buChar char="ü"/>
            </a:pPr>
            <a:r>
              <a:rPr lang="pt-BR" sz="2866" dirty="0"/>
              <a:t>Art. 17: estabelece os fatores agravantes específicos ao caso sob análise;</a:t>
            </a:r>
          </a:p>
          <a:p>
            <a:pPr marL="881950" lvl="1" indent="-377979">
              <a:buFont typeface="Wingdings" panose="05000000000000000000" pitchFamily="2" charset="2"/>
              <a:buChar char="ü"/>
            </a:pPr>
            <a:r>
              <a:rPr lang="pt-BR" sz="2866" dirty="0"/>
              <a:t>Art. 18: estabelece o valor a ser deduzido em função dos fatores atenuantes;</a:t>
            </a:r>
          </a:p>
          <a:p>
            <a:pPr marL="881950" lvl="1" indent="-377979">
              <a:buFont typeface="Wingdings" panose="05000000000000000000" pitchFamily="2" charset="2"/>
              <a:buChar char="ü"/>
            </a:pPr>
            <a:r>
              <a:rPr lang="pt-BR" sz="2866" dirty="0"/>
              <a:t>Art. 20: estabelece os limites mínimo e máximo da multa da LAC para o caso sob análise;</a:t>
            </a:r>
          </a:p>
          <a:p>
            <a:pPr marL="881950" lvl="1" indent="-377979">
              <a:buFont typeface="Wingdings" panose="05000000000000000000" pitchFamily="2" charset="2"/>
              <a:buChar char="ü"/>
            </a:pPr>
            <a:r>
              <a:rPr lang="pt-BR" sz="2866" dirty="0"/>
              <a:t>O Decreto prevê regras para dosimetria da multa.</a:t>
            </a:r>
          </a:p>
          <a:p>
            <a:endParaRPr lang="pt-BR" sz="3086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23461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071538" y="3144833"/>
            <a:ext cx="8413801" cy="1211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7275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5" name="Diagrama 4"/>
          <p:cNvGraphicFramePr/>
          <p:nvPr>
            <p:extLst/>
          </p:nvPr>
        </p:nvGraphicFramePr>
        <p:xfrm>
          <a:off x="529" y="1874825"/>
          <a:ext cx="10079567" cy="55562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Espaço Reservado para Conteúdo 19"/>
          <p:cNvSpPr txBox="1">
            <a:spLocks/>
          </p:cNvSpPr>
          <p:nvPr/>
        </p:nvSpPr>
        <p:spPr>
          <a:xfrm>
            <a:off x="2897174" y="1128076"/>
            <a:ext cx="9071610" cy="635004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just">
              <a:spcAft>
                <a:spcPts val="661"/>
              </a:spcAft>
              <a:buNone/>
            </a:pPr>
            <a:r>
              <a:rPr lang="pt-BR" sz="3527" b="1" dirty="0">
                <a:solidFill>
                  <a:schemeClr val="tx2"/>
                </a:solidFill>
              </a:rPr>
              <a:t>Dosimetria da multa LAC</a:t>
            </a:r>
          </a:p>
        </p:txBody>
      </p:sp>
    </p:spTree>
    <p:extLst>
      <p:ext uri="{BB962C8B-B14F-4D97-AF65-F5344CB8AC3E}">
        <p14:creationId xmlns:p14="http://schemas.microsoft.com/office/powerpoint/2010/main" val="1483026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095" y="1"/>
            <a:ext cx="10199190" cy="755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37643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5"/>
          <p:cNvSpPr txBox="1">
            <a:spLocks/>
          </p:cNvSpPr>
          <p:nvPr/>
        </p:nvSpPr>
        <p:spPr>
          <a:xfrm>
            <a:off x="529" y="1239821"/>
            <a:ext cx="9961063" cy="94244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850" b="1" dirty="0">
                <a:solidFill>
                  <a:schemeClr val="tx2"/>
                </a:solidFill>
              </a:rPr>
              <a:t>RUBRICA COM NATUREZA DE RESSARCIMENTO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2897174" y="3621086"/>
            <a:ext cx="4538294" cy="2263440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pPr marL="314982" indent="-314982">
              <a:buFont typeface="Arial" charset="0"/>
              <a:buChar char="•"/>
            </a:pPr>
            <a:r>
              <a:rPr lang="pt-BR" sz="3527" dirty="0"/>
              <a:t>DANO</a:t>
            </a:r>
          </a:p>
          <a:p>
            <a:pPr marL="314982" indent="-314982">
              <a:buFont typeface="Arial" charset="0"/>
              <a:buChar char="•"/>
            </a:pPr>
            <a:endParaRPr lang="pt-BR" sz="3527" dirty="0"/>
          </a:p>
          <a:p>
            <a:pPr marL="314982" indent="-314982">
              <a:buFont typeface="Arial" charset="0"/>
              <a:buChar char="•"/>
            </a:pPr>
            <a:endParaRPr lang="pt-BR" sz="3527" dirty="0"/>
          </a:p>
          <a:p>
            <a:pPr marL="314982" indent="-314982">
              <a:buFont typeface="Arial" charset="0"/>
              <a:buChar char="•"/>
            </a:pPr>
            <a:r>
              <a:rPr lang="pt-BR" sz="3527" dirty="0"/>
              <a:t>VANTAGEM INDEVIDA</a:t>
            </a:r>
          </a:p>
        </p:txBody>
      </p:sp>
    </p:spTree>
    <p:extLst>
      <p:ext uri="{BB962C8B-B14F-4D97-AF65-F5344CB8AC3E}">
        <p14:creationId xmlns:p14="http://schemas.microsoft.com/office/powerpoint/2010/main" val="130859695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277783" y="1081071"/>
            <a:ext cx="6350039" cy="601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307" b="1" dirty="0"/>
              <a:t>B) Cálculo do Ressarcimento</a:t>
            </a:r>
          </a:p>
        </p:txBody>
      </p:sp>
      <p:sp>
        <p:nvSpPr>
          <p:cNvPr id="4" name="Espaço Reservado para Conteúdo 19"/>
          <p:cNvSpPr txBox="1">
            <a:spLocks/>
          </p:cNvSpPr>
          <p:nvPr/>
        </p:nvSpPr>
        <p:spPr>
          <a:xfrm>
            <a:off x="504507" y="2351078"/>
            <a:ext cx="9071610" cy="4841905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03972" lvl="1" indent="-503972" algn="just">
              <a:buFont typeface="Wingdings" panose="05000000000000000000" pitchFamily="2" charset="2"/>
              <a:buChar char="v"/>
            </a:pPr>
            <a:r>
              <a:rPr lang="pt-BR" sz="3086" dirty="0"/>
              <a:t>Conceito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646" dirty="0"/>
              <a:t>Sinônimo de prejuízo </a:t>
            </a:r>
            <a:r>
              <a:rPr lang="mr-IN" sz="2646" dirty="0"/>
              <a:t>–</a:t>
            </a:r>
            <a:r>
              <a:rPr lang="pt-BR" sz="2646" dirty="0"/>
              <a:t> Pode ser patrimonial ou não.</a:t>
            </a:r>
          </a:p>
          <a:p>
            <a:pPr marL="503972" lvl="1" indent="0">
              <a:buNone/>
            </a:pPr>
            <a:endParaRPr lang="pt-BR" sz="2646" dirty="0"/>
          </a:p>
          <a:p>
            <a:pPr lvl="2">
              <a:buFont typeface="Wingdings" panose="05000000000000000000" pitchFamily="2" charset="2"/>
              <a:buChar char="ü"/>
            </a:pPr>
            <a:r>
              <a:rPr lang="pt-BR" sz="2205" dirty="0"/>
              <a:t>Valores pagos a título de propina;</a:t>
            </a:r>
          </a:p>
          <a:p>
            <a:pPr lvl="2">
              <a:buFont typeface="Wingdings" panose="05000000000000000000" pitchFamily="2" charset="2"/>
              <a:buChar char="ü"/>
            </a:pPr>
            <a:endParaRPr lang="pt-BR" sz="2205" dirty="0"/>
          </a:p>
          <a:p>
            <a:pPr lvl="2">
              <a:buFont typeface="Wingdings" panose="05000000000000000000" pitchFamily="2" charset="2"/>
              <a:buChar char="ü"/>
            </a:pPr>
            <a:r>
              <a:rPr lang="pt-BR" sz="2205" dirty="0"/>
              <a:t>Superfaturamento por sobrepreço ou inexecução contratual;</a:t>
            </a:r>
          </a:p>
          <a:p>
            <a:pPr lvl="1">
              <a:buFont typeface="Wingdings" panose="05000000000000000000" pitchFamily="2" charset="2"/>
              <a:buChar char="ü"/>
            </a:pPr>
            <a:endParaRPr lang="pt-BR" sz="2646" u="sng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646" u="sng" dirty="0"/>
              <a:t>Perspectiva da vítima</a:t>
            </a:r>
          </a:p>
          <a:p>
            <a:pPr lvl="1">
              <a:buFont typeface="Wingdings" panose="05000000000000000000" pitchFamily="2" charset="2"/>
              <a:buChar char="ü"/>
            </a:pPr>
            <a:endParaRPr lang="pt-BR" sz="2646" dirty="0">
              <a:solidFill>
                <a:schemeClr val="tx2"/>
              </a:solidFill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4087808" y="1785848"/>
            <a:ext cx="1428758" cy="63511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pt-BR" sz="3527" dirty="0"/>
              <a:t>DANO</a:t>
            </a:r>
          </a:p>
        </p:txBody>
      </p:sp>
    </p:spTree>
    <p:extLst>
      <p:ext uri="{BB962C8B-B14F-4D97-AF65-F5344CB8AC3E}">
        <p14:creationId xmlns:p14="http://schemas.microsoft.com/office/powerpoint/2010/main" val="25196417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277783" y="1081071"/>
            <a:ext cx="6350039" cy="601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307" b="1" dirty="0"/>
              <a:t>B) Cálculo do Ressarcimento</a:t>
            </a:r>
          </a:p>
        </p:txBody>
      </p:sp>
      <p:sp>
        <p:nvSpPr>
          <p:cNvPr id="3" name="Espaço Reservado para Conteúdo 19"/>
          <p:cNvSpPr txBox="1">
            <a:spLocks/>
          </p:cNvSpPr>
          <p:nvPr/>
        </p:nvSpPr>
        <p:spPr>
          <a:xfrm>
            <a:off x="504507" y="2112952"/>
            <a:ext cx="9071610" cy="531815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77979" lvl="1" indent="-377979" algn="just">
              <a:spcAft>
                <a:spcPts val="661"/>
              </a:spcAft>
              <a:buFont typeface="Wingdings" panose="05000000000000000000" pitchFamily="2" charset="2"/>
              <a:buChar char="v"/>
            </a:pPr>
            <a:r>
              <a:rPr lang="pt-BR" sz="2646" b="1" dirty="0"/>
              <a:t>O que diz a LAC – Dano:</a:t>
            </a:r>
          </a:p>
          <a:p>
            <a:pPr marL="0" indent="0" algn="just">
              <a:spcBef>
                <a:spcPts val="331"/>
              </a:spcBef>
              <a:buNone/>
            </a:pPr>
            <a:r>
              <a:rPr lang="pt-BR" sz="2205" dirty="0"/>
              <a:t>Art. 6</a:t>
            </a:r>
            <a:r>
              <a:rPr lang="pt-BR" sz="2205" u="sng" baseline="30000" dirty="0"/>
              <a:t>o</a:t>
            </a:r>
            <a:r>
              <a:rPr lang="pt-BR" sz="2205" dirty="0"/>
              <a:t>, § 3</a:t>
            </a:r>
            <a:r>
              <a:rPr lang="pt-BR" sz="2205" u="sng" baseline="30000" dirty="0"/>
              <a:t>o</a:t>
            </a:r>
            <a:r>
              <a:rPr lang="pt-BR" sz="2205" dirty="0"/>
              <a:t>  A aplicação das sanções previstas neste artigo não exclui, em qualquer hipótese, a obrigação da reparação integral do </a:t>
            </a:r>
            <a:r>
              <a:rPr lang="pt-BR" sz="2205" b="1" dirty="0"/>
              <a:t>dano</a:t>
            </a:r>
            <a:r>
              <a:rPr lang="pt-BR" sz="2205" dirty="0"/>
              <a:t> causado.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pt-BR" sz="2205" dirty="0"/>
              <a:t>---</a:t>
            </a:r>
          </a:p>
          <a:p>
            <a:pPr marL="0" indent="0" algn="just">
              <a:spcBef>
                <a:spcPts val="331"/>
              </a:spcBef>
              <a:buNone/>
            </a:pPr>
            <a:r>
              <a:rPr lang="pt-BR" sz="2205" dirty="0"/>
              <a:t>Art. 13.  A instauração de processo administrativo específico de reparação integral do </a:t>
            </a:r>
            <a:r>
              <a:rPr lang="pt-BR" sz="2205" b="1" dirty="0"/>
              <a:t>dano</a:t>
            </a:r>
            <a:r>
              <a:rPr lang="pt-BR" sz="2205" dirty="0"/>
              <a:t> não prejudica a aplicação imediata das sanções estabelecidas nesta Lei.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pt-BR" sz="2205" dirty="0"/>
              <a:t>---</a:t>
            </a:r>
          </a:p>
          <a:p>
            <a:pPr marL="0" indent="0" algn="just">
              <a:spcBef>
                <a:spcPts val="331"/>
              </a:spcBef>
              <a:buNone/>
            </a:pPr>
            <a:r>
              <a:rPr lang="pt-BR" sz="2205" dirty="0"/>
              <a:t>Art. 16, § 3</a:t>
            </a:r>
            <a:r>
              <a:rPr lang="pt-BR" sz="2205" u="sng" baseline="30000" dirty="0"/>
              <a:t>o</a:t>
            </a:r>
            <a:r>
              <a:rPr lang="pt-BR" sz="2205" dirty="0"/>
              <a:t>  O acordo de leniência não exime a pessoa jurídica da obrigação de reparar integralmente o </a:t>
            </a:r>
            <a:r>
              <a:rPr lang="pt-BR" sz="2205" b="1" dirty="0"/>
              <a:t>dano</a:t>
            </a:r>
            <a:r>
              <a:rPr lang="pt-BR" sz="2205" dirty="0"/>
              <a:t> causado.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pt-BR" sz="2205" dirty="0"/>
              <a:t>---</a:t>
            </a:r>
          </a:p>
          <a:p>
            <a:pPr marL="0" indent="0" algn="just">
              <a:spcBef>
                <a:spcPts val="331"/>
              </a:spcBef>
              <a:buNone/>
            </a:pPr>
            <a:r>
              <a:rPr lang="pt-BR" sz="2205" dirty="0"/>
              <a:t>Art. 21, Parágrafo único.  A condenação torna certa a obrigação de reparar, integralmente, o </a:t>
            </a:r>
            <a:r>
              <a:rPr lang="pt-BR" sz="2205" b="1" dirty="0"/>
              <a:t>dano</a:t>
            </a:r>
            <a:r>
              <a:rPr lang="pt-BR" sz="2205" dirty="0"/>
              <a:t> causado pelo ilícito, cujo valor será apurado em posterior liquidação, se não constar expressamente da sentença.</a:t>
            </a:r>
            <a:endParaRPr lang="pt-BR" sz="2425" dirty="0"/>
          </a:p>
        </p:txBody>
      </p:sp>
    </p:spTree>
    <p:extLst>
      <p:ext uri="{BB962C8B-B14F-4D97-AF65-F5344CB8AC3E}">
        <p14:creationId xmlns:p14="http://schemas.microsoft.com/office/powerpoint/2010/main" val="47477847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277783" y="842945"/>
            <a:ext cx="6350039" cy="601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307" b="1" dirty="0"/>
              <a:t>B) Cálculo do Ressarcimento</a:t>
            </a:r>
          </a:p>
        </p:txBody>
      </p:sp>
      <p:sp>
        <p:nvSpPr>
          <p:cNvPr id="3" name="Espaço Reservado para Conteúdo 19"/>
          <p:cNvSpPr txBox="1">
            <a:spLocks/>
          </p:cNvSpPr>
          <p:nvPr/>
        </p:nvSpPr>
        <p:spPr>
          <a:xfrm>
            <a:off x="504507" y="2112952"/>
            <a:ext cx="9071610" cy="531815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77979" lvl="1" indent="-377979" algn="just">
              <a:buFont typeface="Wingdings" panose="05000000000000000000" pitchFamily="2" charset="2"/>
              <a:buChar char="v"/>
            </a:pPr>
            <a:r>
              <a:rPr lang="pt-BR" sz="2646" b="1" dirty="0"/>
              <a:t>Conceito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pt-BR" sz="2425" dirty="0"/>
              <a:t>Ganhos obtidos ou pretendidos pela pessoa jurídica que não ocorreriam sem a prática do ato lesivo, somado, quando for o caso, ao valor correspondente a qualquer vantagem indevida prometida ou dada a agente público ou a terceiros a ele relacionados (Decreto 8.420, Art. 20, § 2</a:t>
            </a:r>
            <a:r>
              <a:rPr lang="pt-BR" sz="2425" strike="sngStrike" dirty="0"/>
              <a:t>º</a:t>
            </a:r>
            <a:r>
              <a:rPr lang="pt-BR" sz="2425" dirty="0"/>
              <a:t>). Engloba:</a:t>
            </a:r>
          </a:p>
          <a:p>
            <a:pPr marL="503972" lvl="1" indent="0" algn="just">
              <a:buNone/>
            </a:pPr>
            <a:endParaRPr lang="pt-BR" sz="2425" dirty="0"/>
          </a:p>
          <a:p>
            <a:pPr lvl="2" algn="just">
              <a:buFont typeface="Wingdings" panose="05000000000000000000" pitchFamily="2" charset="2"/>
              <a:buChar char="ü"/>
            </a:pPr>
            <a:r>
              <a:rPr lang="pt-BR" sz="1984" dirty="0"/>
              <a:t>Lucro auferido com uma contratação ou execução viciada de contrato;</a:t>
            </a:r>
          </a:p>
          <a:p>
            <a:pPr lvl="2" algn="just">
              <a:buFont typeface="Wingdings" panose="05000000000000000000" pitchFamily="2" charset="2"/>
              <a:buChar char="ü"/>
            </a:pPr>
            <a:r>
              <a:rPr lang="pt-BR" sz="1984" dirty="0"/>
              <a:t>Lucro superior à média do mercado;</a:t>
            </a:r>
          </a:p>
          <a:p>
            <a:pPr lvl="2" algn="just">
              <a:buFont typeface="Wingdings" panose="05000000000000000000" pitchFamily="2" charset="2"/>
              <a:buChar char="ü"/>
            </a:pPr>
            <a:r>
              <a:rPr lang="pt-BR" sz="1984" dirty="0"/>
              <a:t>Valores pagos a título de propina;</a:t>
            </a:r>
          </a:p>
          <a:p>
            <a:pPr lvl="2" algn="just">
              <a:buFont typeface="Wingdings" panose="05000000000000000000" pitchFamily="2" charset="2"/>
              <a:buChar char="ü"/>
            </a:pPr>
            <a:r>
              <a:rPr lang="pt-BR" sz="1984" dirty="0"/>
              <a:t>Superfaturamento por sobrepreço ou inexecução contratual; </a:t>
            </a:r>
          </a:p>
          <a:p>
            <a:pPr lvl="2" algn="just">
              <a:buFont typeface="Wingdings" panose="05000000000000000000" pitchFamily="2" charset="2"/>
              <a:buChar char="ü"/>
            </a:pPr>
            <a:endParaRPr lang="pt-BR" sz="1984" u="sng" dirty="0"/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pt-BR" sz="2866" u="sng" dirty="0"/>
              <a:t>Perspectiva do autor do ato lesivo</a:t>
            </a:r>
          </a:p>
          <a:p>
            <a:pPr lvl="1" algn="just">
              <a:buFont typeface="Wingdings" panose="05000000000000000000" pitchFamily="2" charset="2"/>
              <a:buChar char="ü"/>
            </a:pPr>
            <a:endParaRPr lang="pt-BR" sz="2425" dirty="0">
              <a:solidFill>
                <a:schemeClr val="tx2"/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3177068" y="1468346"/>
            <a:ext cx="4220258" cy="635110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pt-BR" sz="3527"/>
              <a:t>VANTAGEM INDEVIDA</a:t>
            </a:r>
            <a:endParaRPr lang="pt-BR" sz="3527" dirty="0"/>
          </a:p>
        </p:txBody>
      </p:sp>
    </p:spTree>
    <p:extLst>
      <p:ext uri="{BB962C8B-B14F-4D97-AF65-F5344CB8AC3E}">
        <p14:creationId xmlns:p14="http://schemas.microsoft.com/office/powerpoint/2010/main" val="19385690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21405" y="891819"/>
            <a:ext cx="3798604" cy="1200329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pPr algn="ctr"/>
            <a:r>
              <a:rPr lang="pt-BR" sz="3600" dirty="0" smtClean="0"/>
              <a:t>HISTÓRICO</a:t>
            </a:r>
          </a:p>
          <a:p>
            <a:pPr algn="ctr"/>
            <a:r>
              <a:rPr lang="pt-BR" sz="3600" dirty="0" smtClean="0"/>
              <a:t> INTEGRIDADE CGU</a:t>
            </a:r>
            <a:endParaRPr lang="pt-BR" sz="3600" dirty="0"/>
          </a:p>
        </p:txBody>
      </p:sp>
      <p:sp>
        <p:nvSpPr>
          <p:cNvPr id="4" name="Oval 3"/>
          <p:cNvSpPr/>
          <p:nvPr/>
        </p:nvSpPr>
        <p:spPr>
          <a:xfrm>
            <a:off x="33864" y="6581421"/>
            <a:ext cx="1016003" cy="970845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/>
              <a:t>2010</a:t>
            </a:r>
            <a:endParaRPr lang="pt-BR" b="1" dirty="0"/>
          </a:p>
        </p:txBody>
      </p:sp>
      <p:sp>
        <p:nvSpPr>
          <p:cNvPr id="5" name="Oval 4"/>
          <p:cNvSpPr/>
          <p:nvPr/>
        </p:nvSpPr>
        <p:spPr>
          <a:xfrm>
            <a:off x="2096146" y="4505690"/>
            <a:ext cx="1016003" cy="970845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/>
              <a:t>2013</a:t>
            </a:r>
            <a:endParaRPr lang="pt-BR" b="1" dirty="0"/>
          </a:p>
        </p:txBody>
      </p:sp>
      <p:sp>
        <p:nvSpPr>
          <p:cNvPr id="6" name="Oval 5"/>
          <p:cNvSpPr/>
          <p:nvPr/>
        </p:nvSpPr>
        <p:spPr>
          <a:xfrm>
            <a:off x="3124088" y="3386666"/>
            <a:ext cx="1016003" cy="970845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/>
              <a:t>2014</a:t>
            </a:r>
            <a:endParaRPr lang="pt-BR" b="1" dirty="0"/>
          </a:p>
        </p:txBody>
      </p:sp>
      <p:sp>
        <p:nvSpPr>
          <p:cNvPr id="7" name="Oval 6"/>
          <p:cNvSpPr/>
          <p:nvPr/>
        </p:nvSpPr>
        <p:spPr>
          <a:xfrm>
            <a:off x="4132267" y="2353730"/>
            <a:ext cx="1016003" cy="970845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/>
              <a:t>2015</a:t>
            </a:r>
            <a:endParaRPr lang="pt-BR" b="1" dirty="0"/>
          </a:p>
        </p:txBody>
      </p:sp>
      <p:sp>
        <p:nvSpPr>
          <p:cNvPr id="8" name="Oval 7"/>
          <p:cNvSpPr/>
          <p:nvPr/>
        </p:nvSpPr>
        <p:spPr>
          <a:xfrm>
            <a:off x="4906144" y="965202"/>
            <a:ext cx="1145164" cy="1070076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smtClean="0"/>
              <a:t>2016/2017</a:t>
            </a:r>
            <a:endParaRPr lang="pt-BR" b="1" dirty="0"/>
          </a:p>
        </p:txBody>
      </p:sp>
      <p:sp>
        <p:nvSpPr>
          <p:cNvPr id="10" name="CaixaDeTexto 9"/>
          <p:cNvSpPr txBox="1"/>
          <p:nvPr/>
        </p:nvSpPr>
        <p:spPr>
          <a:xfrm>
            <a:off x="1128882" y="6897511"/>
            <a:ext cx="2243819" cy="369332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pt-BR" smtClean="0">
                <a:solidFill>
                  <a:schemeClr val="bg1"/>
                </a:solidFill>
              </a:rPr>
              <a:t>CADASTRO PRÓ-ÉTICA</a:t>
            </a:r>
            <a:endParaRPr lang="pt-BR">
              <a:solidFill>
                <a:schemeClr val="bg1"/>
              </a:solidFill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3262949" y="4701815"/>
            <a:ext cx="1677062" cy="646331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schemeClr val="bg1"/>
                </a:solidFill>
              </a:rPr>
              <a:t>LEI 12.846 - LAC</a:t>
            </a:r>
          </a:p>
          <a:p>
            <a:r>
              <a:rPr lang="pt-BR" dirty="0" smtClean="0">
                <a:solidFill>
                  <a:schemeClr val="bg1"/>
                </a:solidFill>
              </a:rPr>
              <a:t>LEI 12.813 - LCI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976489" y="5593641"/>
            <a:ext cx="1016003" cy="970845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/>
              <a:t>2011</a:t>
            </a:r>
            <a:endParaRPr lang="pt-BR" b="1" dirty="0"/>
          </a:p>
        </p:txBody>
      </p:sp>
      <p:sp>
        <p:nvSpPr>
          <p:cNvPr id="13" name="CaixaDeTexto 12"/>
          <p:cNvSpPr txBox="1"/>
          <p:nvPr/>
        </p:nvSpPr>
        <p:spPr>
          <a:xfrm>
            <a:off x="2116663" y="5921020"/>
            <a:ext cx="1612942" cy="369332"/>
          </a:xfrm>
          <a:prstGeom prst="rect">
            <a:avLst/>
          </a:prstGeom>
          <a:solidFill>
            <a:schemeClr val="accent1"/>
          </a:solidFill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schemeClr val="bg1"/>
                </a:solidFill>
              </a:rPr>
              <a:t>LEI 12.527 - LAI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4250732" y="3567285"/>
            <a:ext cx="3151568" cy="646331"/>
          </a:xfrm>
          <a:prstGeom prst="rect">
            <a:avLst/>
          </a:prstGeom>
          <a:solidFill>
            <a:schemeClr val="accent1"/>
          </a:solidFill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schemeClr val="bg1"/>
                </a:solidFill>
              </a:rPr>
              <a:t>REFORMULAÇÃO PRÓ-ÉTICA</a:t>
            </a:r>
          </a:p>
          <a:p>
            <a:r>
              <a:rPr lang="pt-BR" dirty="0" smtClean="0">
                <a:solidFill>
                  <a:schemeClr val="bg1"/>
                </a:solidFill>
              </a:rPr>
              <a:t>PROGRAMA EMPRESA ÍNTEGRA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15" name="CaixaDeTexto 14"/>
          <p:cNvSpPr txBox="1"/>
          <p:nvPr/>
        </p:nvSpPr>
        <p:spPr>
          <a:xfrm>
            <a:off x="5221573" y="2359369"/>
            <a:ext cx="3900555" cy="923330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schemeClr val="bg1"/>
                </a:solidFill>
              </a:rPr>
              <a:t>REGULAMENTAÇÃO LAC</a:t>
            </a:r>
          </a:p>
          <a:p>
            <a:r>
              <a:rPr lang="pt-BR" dirty="0" smtClean="0">
                <a:solidFill>
                  <a:schemeClr val="bg1"/>
                </a:solidFill>
              </a:rPr>
              <a:t>AVALIAÇÃO INTEGRIDADE NAS ESTATAIS</a:t>
            </a:r>
          </a:p>
          <a:p>
            <a:r>
              <a:rPr lang="pt-BR" dirty="0" smtClean="0">
                <a:solidFill>
                  <a:schemeClr val="bg1"/>
                </a:solidFill>
              </a:rPr>
              <a:t>GUIAS DE INTEGRIDADE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6186775" y="897458"/>
            <a:ext cx="2515625" cy="1200329"/>
          </a:xfrm>
          <a:prstGeom prst="rect">
            <a:avLst/>
          </a:prstGeom>
          <a:solidFill>
            <a:schemeClr val="accent1"/>
          </a:solidFill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schemeClr val="bg1"/>
                </a:solidFill>
              </a:rPr>
              <a:t>IN 01 CGU/MP</a:t>
            </a:r>
          </a:p>
          <a:p>
            <a:r>
              <a:rPr lang="pt-BR" dirty="0" smtClean="0">
                <a:solidFill>
                  <a:schemeClr val="bg1"/>
                </a:solidFill>
              </a:rPr>
              <a:t>PROFIP</a:t>
            </a:r>
          </a:p>
          <a:p>
            <a:r>
              <a:rPr lang="pt-BR" dirty="0" smtClean="0">
                <a:solidFill>
                  <a:schemeClr val="bg1"/>
                </a:solidFill>
              </a:rPr>
              <a:t>REDE EMPRESA ÍNTEGRA</a:t>
            </a:r>
          </a:p>
          <a:p>
            <a:r>
              <a:rPr lang="pt-BR" dirty="0" smtClean="0">
                <a:solidFill>
                  <a:schemeClr val="bg1"/>
                </a:solidFill>
              </a:rPr>
              <a:t>LEI 13.303</a:t>
            </a:r>
          </a:p>
        </p:txBody>
      </p:sp>
    </p:spTree>
    <p:extLst>
      <p:ext uri="{BB962C8B-B14F-4D97-AF65-F5344CB8AC3E}">
        <p14:creationId xmlns:p14="http://schemas.microsoft.com/office/powerpoint/2010/main" val="90319866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277783" y="1081071"/>
            <a:ext cx="6350039" cy="601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307" b="1" dirty="0"/>
              <a:t>B) Cálculo do Ressarcimento</a:t>
            </a:r>
          </a:p>
        </p:txBody>
      </p:sp>
      <p:sp>
        <p:nvSpPr>
          <p:cNvPr id="3" name="Espaço Reservado para Conteúdo 19"/>
          <p:cNvSpPr txBox="1">
            <a:spLocks/>
          </p:cNvSpPr>
          <p:nvPr/>
        </p:nvSpPr>
        <p:spPr>
          <a:xfrm>
            <a:off x="504507" y="2033576"/>
            <a:ext cx="9071610" cy="5159407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77979" lvl="1" indent="-377979" algn="just">
              <a:spcAft>
                <a:spcPts val="661"/>
              </a:spcAft>
              <a:buFont typeface="Wingdings" panose="05000000000000000000" pitchFamily="2" charset="2"/>
              <a:buChar char="v"/>
            </a:pPr>
            <a:r>
              <a:rPr lang="pt-BR" sz="2646" b="1" dirty="0"/>
              <a:t>O que diz a LAC – Vantagem indevida:</a:t>
            </a:r>
          </a:p>
          <a:p>
            <a:pPr marL="0" indent="0" algn="just">
              <a:buNone/>
            </a:pPr>
            <a:r>
              <a:rPr lang="pt-BR" sz="2205" dirty="0"/>
              <a:t>Art. 6</a:t>
            </a:r>
            <a:r>
              <a:rPr lang="pt-BR" sz="2205" u="sng" baseline="30000" dirty="0"/>
              <a:t>o</a:t>
            </a:r>
            <a:r>
              <a:rPr lang="pt-BR" sz="2205" dirty="0"/>
              <a:t>, I - multa, no valor de 0,1% (um décimo por cento) a 20% (vinte por cento) do faturamento bruto do último exercício anterior ao da instauração do processo administrativo, excluídos os tributos, a qual nunca será inferior à </a:t>
            </a:r>
            <a:r>
              <a:rPr lang="pt-BR" sz="2205" b="1" dirty="0"/>
              <a:t>vantagem auferida</a:t>
            </a:r>
            <a:r>
              <a:rPr lang="pt-BR" sz="2205" dirty="0"/>
              <a:t>, quando for possível sua estimação; e</a:t>
            </a:r>
          </a:p>
          <a:p>
            <a:pPr marL="0" indent="0" algn="just">
              <a:buNone/>
            </a:pPr>
            <a:r>
              <a:rPr lang="pt-BR" sz="2205" dirty="0"/>
              <a:t>---</a:t>
            </a:r>
          </a:p>
          <a:p>
            <a:pPr marL="0" indent="0" algn="just">
              <a:buNone/>
            </a:pPr>
            <a:r>
              <a:rPr lang="pt-BR" sz="2205" dirty="0"/>
              <a:t>Art. 7</a:t>
            </a:r>
            <a:r>
              <a:rPr lang="pt-BR" sz="2205" u="sng" baseline="30000" dirty="0"/>
              <a:t>o</a:t>
            </a:r>
            <a:r>
              <a:rPr lang="pt-BR" sz="2205" dirty="0"/>
              <a:t>  Serão levados em consideração na aplicação das sanções: </a:t>
            </a:r>
          </a:p>
          <a:p>
            <a:pPr marL="0" indent="0" algn="just">
              <a:buNone/>
            </a:pPr>
            <a:r>
              <a:rPr lang="pt-BR" sz="2205" dirty="0"/>
              <a:t>II - a </a:t>
            </a:r>
            <a:r>
              <a:rPr lang="pt-BR" sz="2205" b="1" dirty="0"/>
              <a:t>vantagem auferida ou pretendida</a:t>
            </a:r>
            <a:r>
              <a:rPr lang="pt-BR" sz="2205" dirty="0"/>
              <a:t> pelo infrator;</a:t>
            </a:r>
          </a:p>
          <a:p>
            <a:pPr marL="0" indent="0" algn="just">
              <a:buNone/>
            </a:pPr>
            <a:r>
              <a:rPr lang="pt-BR" sz="2205" dirty="0"/>
              <a:t>---</a:t>
            </a:r>
          </a:p>
          <a:p>
            <a:pPr marL="0" indent="0" algn="just">
              <a:buNone/>
            </a:pPr>
            <a:r>
              <a:rPr lang="pt-BR" sz="2205" dirty="0"/>
              <a:t>Art. 19. Sanções na ação judicial:</a:t>
            </a:r>
          </a:p>
          <a:p>
            <a:pPr marL="0" indent="0" algn="just">
              <a:buNone/>
            </a:pPr>
            <a:r>
              <a:rPr lang="pt-BR" sz="2205" dirty="0"/>
              <a:t>I - perdimento dos bens, direitos ou valores que representem </a:t>
            </a:r>
            <a:r>
              <a:rPr lang="pt-BR" sz="2205" b="1" dirty="0"/>
              <a:t>vantagem</a:t>
            </a:r>
            <a:r>
              <a:rPr lang="pt-BR" sz="2205" dirty="0"/>
              <a:t> ou proveito direta ou indiretamente obtidos da infração, ressalvado o direito do lesado ou de terceiro de boa-fé;</a:t>
            </a:r>
            <a:endParaRPr lang="pt-BR" sz="2646" dirty="0"/>
          </a:p>
        </p:txBody>
      </p:sp>
    </p:spTree>
    <p:extLst>
      <p:ext uri="{BB962C8B-B14F-4D97-AF65-F5344CB8AC3E}">
        <p14:creationId xmlns:p14="http://schemas.microsoft.com/office/powerpoint/2010/main" val="45929508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071538" y="3144833"/>
            <a:ext cx="8413801" cy="1211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7275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Espaço Reservado para Conteúdo 19"/>
          <p:cNvSpPr txBox="1">
            <a:spLocks/>
          </p:cNvSpPr>
          <p:nvPr/>
        </p:nvSpPr>
        <p:spPr>
          <a:xfrm>
            <a:off x="572480" y="2061029"/>
            <a:ext cx="9071610" cy="119063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03972" lvl="1" indent="-503972" algn="just">
              <a:spcAft>
                <a:spcPts val="661"/>
              </a:spcAft>
              <a:buFont typeface="Wingdings" panose="05000000000000000000" pitchFamily="2" charset="2"/>
              <a:buChar char="v"/>
            </a:pPr>
            <a:r>
              <a:rPr lang="pt-BR" sz="3086" dirty="0">
                <a:sym typeface="Wingdings"/>
              </a:rPr>
              <a:t>Em muitos casos a vantagem indevida já englobará o dano, sem necessidade de identificá-lo</a:t>
            </a:r>
            <a:endParaRPr lang="pt-BR" sz="3086" dirty="0"/>
          </a:p>
        </p:txBody>
      </p:sp>
      <p:grpSp>
        <p:nvGrpSpPr>
          <p:cNvPr id="6" name="Grupo 2"/>
          <p:cNvGrpSpPr/>
          <p:nvPr/>
        </p:nvGrpSpPr>
        <p:grpSpPr>
          <a:xfrm>
            <a:off x="934055" y="3700462"/>
            <a:ext cx="8154406" cy="1994436"/>
            <a:chOff x="0" y="2902310"/>
            <a:chExt cx="9005777" cy="2492364"/>
          </a:xfrm>
        </p:grpSpPr>
        <p:cxnSp>
          <p:nvCxnSpPr>
            <p:cNvPr id="7" name="Conector reto 6"/>
            <p:cNvCxnSpPr/>
            <p:nvPr/>
          </p:nvCxnSpPr>
          <p:spPr>
            <a:xfrm>
              <a:off x="2583712" y="5114282"/>
              <a:ext cx="4678325" cy="0"/>
            </a:xfrm>
            <a:prstGeom prst="line">
              <a:avLst/>
            </a:prstGeom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8" name="Conector reto 7"/>
            <p:cNvCxnSpPr/>
            <p:nvPr/>
          </p:nvCxnSpPr>
          <p:spPr>
            <a:xfrm>
              <a:off x="2477386" y="4128982"/>
              <a:ext cx="4784651" cy="0"/>
            </a:xfrm>
            <a:prstGeom prst="line">
              <a:avLst/>
            </a:prstGeom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9" name="Conector reto 8"/>
            <p:cNvCxnSpPr/>
            <p:nvPr/>
          </p:nvCxnSpPr>
          <p:spPr>
            <a:xfrm>
              <a:off x="2477386" y="3097609"/>
              <a:ext cx="4784651" cy="0"/>
            </a:xfrm>
            <a:prstGeom prst="line">
              <a:avLst/>
            </a:prstGeom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sp>
          <p:nvSpPr>
            <p:cNvPr id="10" name="CaixaDeTexto 9"/>
            <p:cNvSpPr txBox="1"/>
            <p:nvPr/>
          </p:nvSpPr>
          <p:spPr>
            <a:xfrm>
              <a:off x="7432158" y="4897718"/>
              <a:ext cx="1446028" cy="4969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984" dirty="0"/>
                <a:t>Custo</a:t>
              </a:r>
            </a:p>
          </p:txBody>
        </p:sp>
        <p:sp>
          <p:nvSpPr>
            <p:cNvPr id="11" name="CaixaDeTexto 10"/>
            <p:cNvSpPr txBox="1"/>
            <p:nvPr/>
          </p:nvSpPr>
          <p:spPr>
            <a:xfrm>
              <a:off x="7432158" y="3944317"/>
              <a:ext cx="1552355" cy="8785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984" dirty="0"/>
                <a:t>Preço</a:t>
              </a:r>
              <a:r>
                <a:rPr lang="pt-BR" sz="1984" dirty="0">
                  <a:solidFill>
                    <a:schemeClr val="tx2"/>
                  </a:solidFill>
                </a:rPr>
                <a:t> </a:t>
              </a:r>
              <a:r>
                <a:rPr lang="pt-BR" sz="1984" dirty="0"/>
                <a:t>médio</a:t>
              </a:r>
            </a:p>
          </p:txBody>
        </p:sp>
        <p:sp>
          <p:nvSpPr>
            <p:cNvPr id="12" name="CaixaDeTexto 11"/>
            <p:cNvSpPr txBox="1"/>
            <p:nvPr/>
          </p:nvSpPr>
          <p:spPr>
            <a:xfrm>
              <a:off x="7453422" y="2902310"/>
              <a:ext cx="1552355" cy="4969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984" dirty="0"/>
                <a:t>Sobrepreço</a:t>
              </a:r>
            </a:p>
          </p:txBody>
        </p:sp>
        <p:cxnSp>
          <p:nvCxnSpPr>
            <p:cNvPr id="13" name="Conector de seta reta 23"/>
            <p:cNvCxnSpPr/>
            <p:nvPr/>
          </p:nvCxnSpPr>
          <p:spPr>
            <a:xfrm>
              <a:off x="1485000" y="3115329"/>
              <a:ext cx="0" cy="2027306"/>
            </a:xfrm>
            <a:prstGeom prst="straightConnector1">
              <a:avLst/>
            </a:prstGeom>
            <a:ln>
              <a:solidFill>
                <a:srgbClr val="C00000"/>
              </a:solidFill>
              <a:headEnd type="arrow"/>
              <a:tailEnd type="arrow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4" name="Conector de seta reta 24"/>
            <p:cNvCxnSpPr/>
            <p:nvPr/>
          </p:nvCxnSpPr>
          <p:spPr>
            <a:xfrm>
              <a:off x="2278912" y="3097610"/>
              <a:ext cx="0" cy="1003019"/>
            </a:xfrm>
            <a:prstGeom prst="straightConnector1">
              <a:avLst/>
            </a:prstGeom>
            <a:ln>
              <a:solidFill>
                <a:srgbClr val="00B050"/>
              </a:solidFill>
              <a:headEnd type="arrow"/>
              <a:tailEnd type="arrow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sp>
          <p:nvSpPr>
            <p:cNvPr id="15" name="CaixaDeTexto 14"/>
            <p:cNvSpPr txBox="1"/>
            <p:nvPr/>
          </p:nvSpPr>
          <p:spPr>
            <a:xfrm>
              <a:off x="2477385" y="3381153"/>
              <a:ext cx="2317898" cy="4969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984" b="1" dirty="0">
                  <a:solidFill>
                    <a:srgbClr val="00B050"/>
                  </a:solidFill>
                </a:rPr>
                <a:t>Dano</a:t>
              </a:r>
            </a:p>
          </p:txBody>
        </p:sp>
        <p:sp>
          <p:nvSpPr>
            <p:cNvPr id="16" name="CaixaDeTexto 15"/>
            <p:cNvSpPr txBox="1"/>
            <p:nvPr/>
          </p:nvSpPr>
          <p:spPr>
            <a:xfrm>
              <a:off x="0" y="3753292"/>
              <a:ext cx="1474381" cy="8785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984" b="1" dirty="0">
                  <a:solidFill>
                    <a:srgbClr val="C00000"/>
                  </a:solidFill>
                </a:rPr>
                <a:t>Vantagem </a:t>
              </a:r>
            </a:p>
            <a:p>
              <a:pPr algn="ctr"/>
              <a:r>
                <a:rPr lang="pt-BR" sz="1984" b="1" dirty="0">
                  <a:solidFill>
                    <a:srgbClr val="C00000"/>
                  </a:solidFill>
                </a:rPr>
                <a:t>indevida</a:t>
              </a:r>
            </a:p>
          </p:txBody>
        </p:sp>
        <p:cxnSp>
          <p:nvCxnSpPr>
            <p:cNvPr id="17" name="Conector de seta reta 27"/>
            <p:cNvCxnSpPr/>
            <p:nvPr/>
          </p:nvCxnSpPr>
          <p:spPr>
            <a:xfrm>
              <a:off x="2278912" y="4128982"/>
              <a:ext cx="0" cy="1003019"/>
            </a:xfrm>
            <a:prstGeom prst="straightConnector1">
              <a:avLst/>
            </a:prstGeom>
            <a:ln>
              <a:solidFill>
                <a:schemeClr val="accent2"/>
              </a:solidFill>
              <a:headEnd type="arrow"/>
              <a:tailEnd type="arrow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sp>
          <p:nvSpPr>
            <p:cNvPr id="18" name="CaixaDeTexto 17"/>
            <p:cNvSpPr txBox="1"/>
            <p:nvPr/>
          </p:nvSpPr>
          <p:spPr>
            <a:xfrm>
              <a:off x="2583712" y="4388991"/>
              <a:ext cx="2317898" cy="4969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984" b="1" dirty="0">
                  <a:solidFill>
                    <a:schemeClr val="accent2">
                      <a:lumMod val="75000"/>
                    </a:schemeClr>
                  </a:solidFill>
                </a:rPr>
                <a:t>Lucro razoável</a:t>
              </a:r>
            </a:p>
          </p:txBody>
        </p:sp>
        <p:cxnSp>
          <p:nvCxnSpPr>
            <p:cNvPr id="19" name="Conector de seta reta 29"/>
            <p:cNvCxnSpPr/>
            <p:nvPr/>
          </p:nvCxnSpPr>
          <p:spPr>
            <a:xfrm>
              <a:off x="1764997" y="3115329"/>
              <a:ext cx="0" cy="1017199"/>
            </a:xfrm>
            <a:prstGeom prst="straightConnector1">
              <a:avLst/>
            </a:prstGeom>
            <a:ln>
              <a:solidFill>
                <a:srgbClr val="C00000"/>
              </a:solidFill>
              <a:headEnd type="arrow"/>
              <a:tailEnd type="arrow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</p:grpSp>
      <p:sp>
        <p:nvSpPr>
          <p:cNvPr id="20" name="CaixaDeTexto 19"/>
          <p:cNvSpPr txBox="1"/>
          <p:nvPr/>
        </p:nvSpPr>
        <p:spPr>
          <a:xfrm>
            <a:off x="277783" y="1160447"/>
            <a:ext cx="6350039" cy="601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307" b="1" dirty="0"/>
              <a:t>B) Cálculo do Ressarcimento</a:t>
            </a:r>
          </a:p>
        </p:txBody>
      </p:sp>
      <p:sp>
        <p:nvSpPr>
          <p:cNvPr id="21" name="CaixaDeTexto 20"/>
          <p:cNvSpPr txBox="1"/>
          <p:nvPr/>
        </p:nvSpPr>
        <p:spPr>
          <a:xfrm>
            <a:off x="3294051" y="6220632"/>
            <a:ext cx="4841905" cy="1042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543" b="1" dirty="0"/>
              <a:t>Nota 1: </a:t>
            </a:r>
            <a:r>
              <a:rPr lang="pt-BR" sz="1543" b="1" dirty="0" err="1"/>
              <a:t>ability</a:t>
            </a:r>
            <a:r>
              <a:rPr lang="pt-BR" sz="1543" b="1" dirty="0"/>
              <a:t> </a:t>
            </a:r>
            <a:r>
              <a:rPr lang="pt-BR" sz="1543" b="1" dirty="0" err="1"/>
              <a:t>to</a:t>
            </a:r>
            <a:r>
              <a:rPr lang="pt-BR" sz="1543" b="1" dirty="0"/>
              <a:t> </a:t>
            </a:r>
            <a:r>
              <a:rPr lang="pt-BR" sz="1543" b="1" dirty="0" err="1"/>
              <a:t>pay</a:t>
            </a:r>
            <a:r>
              <a:rPr lang="pt-BR" sz="1543" b="1" dirty="0"/>
              <a:t> para o parcelamento</a:t>
            </a:r>
          </a:p>
          <a:p>
            <a:r>
              <a:rPr lang="pt-BR" sz="1543" b="1" dirty="0"/>
              <a:t>Nota 2: questões em aberto:</a:t>
            </a:r>
          </a:p>
          <a:p>
            <a:r>
              <a:rPr lang="pt-BR" sz="1543" b="1" dirty="0"/>
              <a:t>	(a) </a:t>
            </a:r>
            <a:r>
              <a:rPr lang="pt-BR" sz="1543" b="1" dirty="0" err="1"/>
              <a:t>ability</a:t>
            </a:r>
            <a:r>
              <a:rPr lang="pt-BR" sz="1543" b="1" dirty="0"/>
              <a:t> </a:t>
            </a:r>
            <a:r>
              <a:rPr lang="pt-BR" sz="1543" b="1" dirty="0" err="1"/>
              <a:t>to</a:t>
            </a:r>
            <a:r>
              <a:rPr lang="pt-BR" sz="1543" b="1" dirty="0"/>
              <a:t> </a:t>
            </a:r>
            <a:r>
              <a:rPr lang="pt-BR" sz="1543" b="1" dirty="0" err="1"/>
              <a:t>pay</a:t>
            </a:r>
            <a:r>
              <a:rPr lang="pt-BR" sz="1543" b="1" dirty="0"/>
              <a:t> para estimativa de valor</a:t>
            </a:r>
          </a:p>
          <a:p>
            <a:r>
              <a:rPr lang="pt-BR" sz="1543" b="1" dirty="0"/>
              <a:t>	(b) valor da informação</a:t>
            </a:r>
          </a:p>
        </p:txBody>
      </p:sp>
    </p:spTree>
    <p:extLst>
      <p:ext uri="{BB962C8B-B14F-4D97-AF65-F5344CB8AC3E}">
        <p14:creationId xmlns:p14="http://schemas.microsoft.com/office/powerpoint/2010/main" val="55504811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ttp://marcohailer.blog.uol.com.br/images/pensand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433" y="4097340"/>
            <a:ext cx="3095619" cy="33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Nuvem 4"/>
          <p:cNvSpPr/>
          <p:nvPr/>
        </p:nvSpPr>
        <p:spPr>
          <a:xfrm>
            <a:off x="3294052" y="1399255"/>
            <a:ext cx="6389249" cy="3809341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lvl="1" algn="ctr">
              <a:spcAft>
                <a:spcPts val="661"/>
              </a:spcAft>
            </a:pPr>
            <a:r>
              <a:rPr lang="pt-BR" sz="3527" b="1" dirty="0">
                <a:solidFill>
                  <a:schemeClr val="bg1"/>
                </a:solidFill>
              </a:rPr>
              <a:t>E o que cobrar em um acordo de leniência? A vantagem indevida ou o dano causado?</a:t>
            </a:r>
          </a:p>
        </p:txBody>
      </p:sp>
    </p:spTree>
    <p:extLst>
      <p:ext uri="{BB962C8B-B14F-4D97-AF65-F5344CB8AC3E}">
        <p14:creationId xmlns:p14="http://schemas.microsoft.com/office/powerpoint/2010/main" val="140302164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277783" y="842944"/>
            <a:ext cx="9298334" cy="601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307" b="1" dirty="0"/>
              <a:t>B) Cálculo do Ressarcimento (MODELO CGU/AGU) </a:t>
            </a:r>
          </a:p>
        </p:txBody>
      </p:sp>
      <p:sp>
        <p:nvSpPr>
          <p:cNvPr id="3" name="Espaço Reservado para Conteúdo 19"/>
          <p:cNvSpPr txBox="1">
            <a:spLocks/>
          </p:cNvSpPr>
          <p:nvPr/>
        </p:nvSpPr>
        <p:spPr>
          <a:xfrm>
            <a:off x="504507" y="2112952"/>
            <a:ext cx="9071610" cy="1508134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77979" lvl="1" indent="-377979" algn="just">
              <a:buFont typeface="Wingdings" panose="05000000000000000000" pitchFamily="2" charset="2"/>
              <a:buChar char="v"/>
            </a:pPr>
            <a:endParaRPr lang="pt-BR" sz="3086" dirty="0"/>
          </a:p>
          <a:p>
            <a:pPr lvl="2" algn="just">
              <a:buFont typeface="Wingdings" panose="05000000000000000000" pitchFamily="2" charset="2"/>
              <a:buChar char="ü"/>
            </a:pPr>
            <a:r>
              <a:rPr lang="pt-BR" sz="2646" dirty="0"/>
              <a:t>Lucro auferido com uma contratação ou execução viciada de contrato;</a:t>
            </a:r>
          </a:p>
          <a:p>
            <a:pPr lvl="2" algn="just">
              <a:buFont typeface="Wingdings" panose="05000000000000000000" pitchFamily="2" charset="2"/>
              <a:buChar char="ü"/>
            </a:pPr>
            <a:r>
              <a:rPr lang="pt-BR" sz="2646" dirty="0"/>
              <a:t>Lucro superior à média do mercado;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3177068" y="1627097"/>
            <a:ext cx="4220258" cy="635110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pt-BR" sz="3527"/>
              <a:t>VANTAGEM INDEVIDA</a:t>
            </a:r>
            <a:endParaRPr lang="pt-BR" sz="3527" dirty="0"/>
          </a:p>
        </p:txBody>
      </p:sp>
      <p:sp>
        <p:nvSpPr>
          <p:cNvPr id="5" name="Espaço Reservado para Conteúdo 19"/>
          <p:cNvSpPr txBox="1">
            <a:spLocks/>
          </p:cNvSpPr>
          <p:nvPr/>
        </p:nvSpPr>
        <p:spPr>
          <a:xfrm>
            <a:off x="572480" y="5059447"/>
            <a:ext cx="9071610" cy="213353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pt-BR" sz="3968" dirty="0">
              <a:solidFill>
                <a:schemeClr val="tx2"/>
              </a:solidFill>
            </a:endParaRPr>
          </a:p>
          <a:p>
            <a:pPr lvl="2">
              <a:buFont typeface="Wingdings" panose="05000000000000000000" pitchFamily="2" charset="2"/>
              <a:buChar char="ü"/>
            </a:pPr>
            <a:r>
              <a:rPr lang="pt-BR" sz="2646" dirty="0"/>
              <a:t>Valores pagos a título de propina;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pt-BR" sz="2646" dirty="0"/>
              <a:t>Superfaturamento por sobrepreço ou inexecução contratual;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4375384" y="4652967"/>
            <a:ext cx="1309782" cy="635110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pt-BR" sz="3527" dirty="0"/>
              <a:t>DANO</a:t>
            </a:r>
          </a:p>
        </p:txBody>
      </p:sp>
    </p:spTree>
    <p:extLst>
      <p:ext uri="{BB962C8B-B14F-4D97-AF65-F5344CB8AC3E}">
        <p14:creationId xmlns:p14="http://schemas.microsoft.com/office/powerpoint/2010/main" val="61739216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277783" y="1343521"/>
            <a:ext cx="6350039" cy="601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307" b="1" dirty="0"/>
              <a:t>B) Cálculo do Ressarcimento</a:t>
            </a:r>
          </a:p>
        </p:txBody>
      </p:sp>
      <p:sp>
        <p:nvSpPr>
          <p:cNvPr id="3" name="Espaço Reservado para Conteúdo 19"/>
          <p:cNvSpPr txBox="1">
            <a:spLocks/>
          </p:cNvSpPr>
          <p:nvPr/>
        </p:nvSpPr>
        <p:spPr>
          <a:xfrm>
            <a:off x="300173" y="2271703"/>
            <a:ext cx="9575588" cy="3095644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03972" lvl="1" indent="-503972">
              <a:buFont typeface="Wingdings" panose="05000000000000000000" pitchFamily="2" charset="2"/>
              <a:buChar char="v"/>
            </a:pPr>
            <a:r>
              <a:rPr lang="pt-BR" sz="2866" b="1" dirty="0"/>
              <a:t>Metodologia proposta para quantificação da vantagem indevida:</a:t>
            </a:r>
          </a:p>
          <a:p>
            <a:pPr marL="1007943" lvl="1" indent="-503972">
              <a:buFont typeface="+mj-lt"/>
              <a:buAutoNum type="arabicPeriod"/>
            </a:pPr>
            <a:r>
              <a:rPr lang="pt-BR" sz="2866" dirty="0"/>
              <a:t>Delimitação do ilícito praticado e especificação do lapso temporal em que ele foi praticado;</a:t>
            </a:r>
          </a:p>
          <a:p>
            <a:pPr marL="1007943" lvl="1" indent="-503972">
              <a:buFont typeface="+mj-lt"/>
              <a:buAutoNum type="arabicPeriod"/>
            </a:pPr>
            <a:r>
              <a:rPr lang="pt-BR" sz="2866" dirty="0"/>
              <a:t>Identificação dos contratos contaminados pela prática do ilícito e pagamentos recebidos referentes a tais contratos;</a:t>
            </a:r>
          </a:p>
          <a:p>
            <a:pPr marL="1007943" lvl="1" indent="-503972">
              <a:buFont typeface="+mj-lt"/>
              <a:buAutoNum type="arabicPeriod"/>
            </a:pPr>
            <a:r>
              <a:rPr lang="pt-BR" sz="2866" dirty="0"/>
              <a:t>Identificação do lucro pretendido ou auferido (o maior deles);</a:t>
            </a:r>
          </a:p>
          <a:p>
            <a:pPr marL="1007943" lvl="1" indent="-503972">
              <a:buFont typeface="+mj-lt"/>
              <a:buAutoNum type="arabicPeriod"/>
            </a:pPr>
            <a:r>
              <a:rPr lang="pt-BR" sz="2866" dirty="0"/>
              <a:t>Acréscimo dos valores pagos a título de propina (DANO).</a:t>
            </a:r>
            <a:endParaRPr lang="pt-BR" sz="2866" dirty="0">
              <a:sym typeface="Wingdings"/>
            </a:endParaRPr>
          </a:p>
        </p:txBody>
      </p:sp>
    </p:spTree>
    <p:extLst>
      <p:ext uri="{BB962C8B-B14F-4D97-AF65-F5344CB8AC3E}">
        <p14:creationId xmlns:p14="http://schemas.microsoft.com/office/powerpoint/2010/main" val="265853501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071538" y="3144833"/>
            <a:ext cx="8413801" cy="1211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7275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Título 15"/>
          <p:cNvSpPr txBox="1">
            <a:spLocks/>
          </p:cNvSpPr>
          <p:nvPr/>
        </p:nvSpPr>
        <p:spPr>
          <a:xfrm>
            <a:off x="357158" y="1001695"/>
            <a:ext cx="9286932" cy="94244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850" b="1" dirty="0">
                <a:solidFill>
                  <a:schemeClr val="tx2"/>
                </a:solidFill>
              </a:rPr>
              <a:t>Fases da Negociação – Etapas</a:t>
            </a:r>
          </a:p>
        </p:txBody>
      </p:sp>
      <p:sp>
        <p:nvSpPr>
          <p:cNvPr id="5" name="Espaço Reservado para Conteúdo 19"/>
          <p:cNvSpPr txBox="1">
            <a:spLocks/>
          </p:cNvSpPr>
          <p:nvPr/>
        </p:nvSpPr>
        <p:spPr>
          <a:xfrm>
            <a:off x="504507" y="2351078"/>
            <a:ext cx="9071610" cy="4683154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66968" indent="-566968">
              <a:buFont typeface="+mj-lt"/>
              <a:buAutoNum type="arabicPeriod" startAt="5"/>
            </a:pPr>
            <a:r>
              <a:rPr lang="pt-BR" sz="3527" b="1" u="sng" dirty="0"/>
              <a:t>Elaboração dos termos do acordo:</a:t>
            </a:r>
          </a:p>
          <a:p>
            <a:pPr marL="0" indent="0">
              <a:buNone/>
            </a:pPr>
            <a:endParaRPr lang="pt-BR" sz="3527" b="1" u="sng" dirty="0"/>
          </a:p>
          <a:p>
            <a:pPr algn="just">
              <a:buFont typeface="Wingdings" panose="05000000000000000000" pitchFamily="2" charset="2"/>
              <a:buChar char="v"/>
            </a:pPr>
            <a:r>
              <a:rPr lang="pt-BR" sz="3086" dirty="0"/>
              <a:t>Reunião entre as partes para a elaboração dos termos do “contrato” com os compromissos e obrigações assumidos;</a:t>
            </a:r>
          </a:p>
          <a:p>
            <a:pPr algn="just">
              <a:buFont typeface="Wingdings" panose="05000000000000000000" pitchFamily="2" charset="2"/>
              <a:buChar char="v"/>
            </a:pPr>
            <a:endParaRPr lang="pt-BR" sz="3086" dirty="0"/>
          </a:p>
          <a:p>
            <a:pPr algn="just">
              <a:buFont typeface="Wingdings" panose="05000000000000000000" pitchFamily="2" charset="2"/>
              <a:buChar char="v"/>
            </a:pPr>
            <a:r>
              <a:rPr lang="pt-BR" sz="3086" dirty="0" err="1"/>
              <a:t>Ability</a:t>
            </a:r>
            <a:r>
              <a:rPr lang="pt-BR" sz="3086" dirty="0"/>
              <a:t> </a:t>
            </a:r>
            <a:r>
              <a:rPr lang="pt-BR" sz="3086" dirty="0" err="1"/>
              <a:t>to</a:t>
            </a:r>
            <a:r>
              <a:rPr lang="pt-BR" sz="3086" dirty="0"/>
              <a:t> </a:t>
            </a:r>
            <a:r>
              <a:rPr lang="pt-BR" sz="3086" dirty="0" err="1"/>
              <a:t>pay</a:t>
            </a:r>
            <a:r>
              <a:rPr lang="pt-BR" sz="3086" dirty="0"/>
              <a:t> para parcelamento.</a:t>
            </a:r>
          </a:p>
          <a:p>
            <a:pPr algn="just">
              <a:buFont typeface="Wingdings" panose="05000000000000000000" pitchFamily="2" charset="2"/>
              <a:buChar char="v"/>
            </a:pPr>
            <a:endParaRPr lang="pt-BR" sz="3086" dirty="0">
              <a:solidFill>
                <a:schemeClr val="tx2"/>
              </a:solidFill>
            </a:endParaRPr>
          </a:p>
          <a:p>
            <a:pPr marL="0" indent="0" algn="just">
              <a:buNone/>
            </a:pPr>
            <a:endParaRPr lang="pt-BR" sz="3086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28515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071538" y="3144833"/>
            <a:ext cx="8413801" cy="1211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7275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Título 15"/>
          <p:cNvSpPr txBox="1">
            <a:spLocks/>
          </p:cNvSpPr>
          <p:nvPr/>
        </p:nvSpPr>
        <p:spPr>
          <a:xfrm>
            <a:off x="357158" y="1001695"/>
            <a:ext cx="9286932" cy="94244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850" b="1" dirty="0">
                <a:solidFill>
                  <a:schemeClr val="tx2"/>
                </a:solidFill>
              </a:rPr>
              <a:t>Fases da Negociação – Etapas</a:t>
            </a:r>
          </a:p>
        </p:txBody>
      </p:sp>
      <p:sp>
        <p:nvSpPr>
          <p:cNvPr id="5" name="Espaço Reservado para Conteúdo 19"/>
          <p:cNvSpPr txBox="1">
            <a:spLocks/>
          </p:cNvSpPr>
          <p:nvPr/>
        </p:nvSpPr>
        <p:spPr>
          <a:xfrm>
            <a:off x="504507" y="1954201"/>
            <a:ext cx="9071610" cy="4683154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66968" indent="-566968">
              <a:buFont typeface="+mj-lt"/>
              <a:buAutoNum type="arabicPeriod" startAt="5"/>
            </a:pPr>
            <a:r>
              <a:rPr lang="pt-BR" sz="3527" b="1" u="sng" dirty="0"/>
              <a:t>Assinatura do Acordo</a:t>
            </a:r>
          </a:p>
          <a:p>
            <a:pPr marL="566968" indent="-566968">
              <a:buFont typeface="+mj-lt"/>
              <a:buAutoNum type="arabicPeriod" startAt="5"/>
            </a:pPr>
            <a:endParaRPr lang="pt-BR" sz="3527" b="1" u="sng" dirty="0">
              <a:solidFill>
                <a:schemeClr val="tx2"/>
              </a:solidFill>
            </a:endParaRPr>
          </a:p>
          <a:p>
            <a:pPr marL="566968" indent="-566968">
              <a:buFont typeface="+mj-lt"/>
              <a:buAutoNum type="arabicPeriod" startAt="5"/>
            </a:pPr>
            <a:endParaRPr lang="pt-BR" sz="3527" b="1" u="sng" dirty="0">
              <a:solidFill>
                <a:schemeClr val="tx2"/>
              </a:solidFill>
            </a:endParaRPr>
          </a:p>
          <a:p>
            <a:pPr marL="566968" indent="-566968">
              <a:buFont typeface="+mj-lt"/>
              <a:buAutoNum type="arabicPeriod" startAt="5"/>
            </a:pPr>
            <a:endParaRPr lang="pt-BR" sz="3527" b="1" u="sng" dirty="0">
              <a:solidFill>
                <a:schemeClr val="tx2"/>
              </a:solidFill>
            </a:endParaRPr>
          </a:p>
          <a:p>
            <a:pPr marL="566968" indent="-566968">
              <a:buFont typeface="+mj-lt"/>
              <a:buAutoNum type="arabicPeriod" startAt="5"/>
            </a:pPr>
            <a:r>
              <a:rPr lang="pt-BR" sz="3527" b="1" u="sng" dirty="0"/>
              <a:t>Monitoramento do acordo</a:t>
            </a:r>
          </a:p>
          <a:p>
            <a:pPr algn="just">
              <a:buFont typeface="Wingdings" panose="05000000000000000000" pitchFamily="2" charset="2"/>
              <a:buChar char="v"/>
            </a:pPr>
            <a:endParaRPr lang="pt-BR" sz="3086" dirty="0">
              <a:solidFill>
                <a:schemeClr val="tx2"/>
              </a:solidFill>
            </a:endParaRPr>
          </a:p>
          <a:p>
            <a:pPr marL="0" indent="0" algn="just">
              <a:buNone/>
            </a:pPr>
            <a:endParaRPr lang="pt-BR" sz="3086" dirty="0">
              <a:solidFill>
                <a:schemeClr val="tx2"/>
              </a:solidFill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6400" y="2589205"/>
            <a:ext cx="3155169" cy="1858524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6550" y="5162673"/>
            <a:ext cx="3175019" cy="2347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70678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198407" y="1487550"/>
            <a:ext cx="10040439" cy="3669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14982" indent="-314982">
              <a:lnSpc>
                <a:spcPct val="150000"/>
              </a:lnSpc>
              <a:spcBef>
                <a:spcPts val="661"/>
              </a:spcBef>
              <a:buFont typeface="Wingdings" panose="05000000000000000000" pitchFamily="2" charset="2"/>
              <a:buChar char="v"/>
            </a:pPr>
            <a:r>
              <a:rPr lang="pt-BR" sz="2866" dirty="0" smtClean="0"/>
              <a:t>Encerradas </a:t>
            </a:r>
            <a:r>
              <a:rPr lang="pt-BR" sz="2866" dirty="0"/>
              <a:t>as negociações com 6 empresas;</a:t>
            </a:r>
          </a:p>
          <a:p>
            <a:pPr marL="314982" indent="-314982">
              <a:lnSpc>
                <a:spcPct val="150000"/>
              </a:lnSpc>
              <a:spcBef>
                <a:spcPts val="661"/>
              </a:spcBef>
              <a:buFont typeface="Wingdings" panose="05000000000000000000" pitchFamily="2" charset="2"/>
              <a:buChar char="v"/>
            </a:pPr>
            <a:r>
              <a:rPr lang="pt-BR" sz="2866" dirty="0" smtClean="0"/>
              <a:t>7 </a:t>
            </a:r>
            <a:r>
              <a:rPr lang="pt-BR" sz="2866" dirty="0" err="1"/>
              <a:t>PARs</a:t>
            </a:r>
            <a:r>
              <a:rPr lang="pt-BR" sz="2866" dirty="0"/>
              <a:t> </a:t>
            </a:r>
            <a:r>
              <a:rPr lang="pt-BR" sz="2866" dirty="0" smtClean="0"/>
              <a:t>suspensos </a:t>
            </a:r>
            <a:r>
              <a:rPr lang="pt-BR" sz="2866" dirty="0"/>
              <a:t>(aguardando as investigações no acordo de leniência);</a:t>
            </a:r>
          </a:p>
          <a:p>
            <a:pPr marL="314982" indent="-314982">
              <a:lnSpc>
                <a:spcPct val="150000"/>
              </a:lnSpc>
              <a:spcBef>
                <a:spcPts val="661"/>
              </a:spcBef>
              <a:buFont typeface="Wingdings" panose="05000000000000000000" pitchFamily="2" charset="2"/>
              <a:buChar char="v"/>
            </a:pPr>
            <a:r>
              <a:rPr lang="pt-BR" sz="2866" dirty="0"/>
              <a:t>14 negociações em andamento;</a:t>
            </a:r>
          </a:p>
          <a:p>
            <a:pPr marL="314982" indent="-314982">
              <a:lnSpc>
                <a:spcPct val="150000"/>
              </a:lnSpc>
              <a:spcBef>
                <a:spcPts val="661"/>
              </a:spcBef>
              <a:buFont typeface="Wingdings" panose="05000000000000000000" pitchFamily="2" charset="2"/>
              <a:buChar char="v"/>
            </a:pPr>
            <a:r>
              <a:rPr lang="pt-BR" sz="2866" dirty="0"/>
              <a:t>2 acordos de leniência celebrados;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="" xmlns:a16="http://schemas.microsoft.com/office/drawing/2014/main" id="{BAEF33CF-8886-4866-9EE5-D23121F4264E}"/>
              </a:ext>
            </a:extLst>
          </p:cNvPr>
          <p:cNvSpPr txBox="1"/>
          <p:nvPr/>
        </p:nvSpPr>
        <p:spPr>
          <a:xfrm>
            <a:off x="1706542" y="741163"/>
            <a:ext cx="6588165" cy="8386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850" b="1" dirty="0">
                <a:solidFill>
                  <a:schemeClr val="accent1">
                    <a:lumMod val="75000"/>
                  </a:schemeClr>
                </a:solidFill>
              </a:rPr>
              <a:t>Considerações Finais</a:t>
            </a:r>
          </a:p>
        </p:txBody>
      </p:sp>
    </p:spTree>
    <p:extLst>
      <p:ext uri="{BB962C8B-B14F-4D97-AF65-F5344CB8AC3E}">
        <p14:creationId xmlns:p14="http://schemas.microsoft.com/office/powerpoint/2010/main" val="127158747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706542" y="922320"/>
            <a:ext cx="6588165" cy="8386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850" b="1" dirty="0">
                <a:solidFill>
                  <a:schemeClr val="accent1">
                    <a:lumMod val="75000"/>
                  </a:schemeClr>
                </a:solidFill>
              </a:rPr>
              <a:t>Considerações Finais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97511" y="2033576"/>
            <a:ext cx="10040439" cy="5617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14982" indent="-314982">
              <a:lnSpc>
                <a:spcPct val="150000"/>
              </a:lnSpc>
              <a:spcBef>
                <a:spcPts val="661"/>
              </a:spcBef>
              <a:buFont typeface="Wingdings" panose="05000000000000000000" pitchFamily="2" charset="2"/>
              <a:buChar char="v"/>
            </a:pPr>
            <a:r>
              <a:rPr lang="pt-BR" sz="3086" dirty="0" smtClean="0"/>
              <a:t>Suspensão do PAR caracteriza interrupção da investigação?</a:t>
            </a:r>
          </a:p>
          <a:p>
            <a:pPr marL="314982" indent="-314982">
              <a:lnSpc>
                <a:spcPct val="150000"/>
              </a:lnSpc>
              <a:spcBef>
                <a:spcPts val="661"/>
              </a:spcBef>
              <a:buFont typeface="Wingdings" panose="05000000000000000000" pitchFamily="2" charset="2"/>
              <a:buChar char="v"/>
            </a:pPr>
            <a:endParaRPr lang="pt-BR" sz="3086" dirty="0" smtClean="0"/>
          </a:p>
          <a:p>
            <a:pPr marL="314982" indent="-314982">
              <a:lnSpc>
                <a:spcPct val="150000"/>
              </a:lnSpc>
              <a:spcBef>
                <a:spcPts val="661"/>
              </a:spcBef>
              <a:buFont typeface="Wingdings" panose="05000000000000000000" pitchFamily="2" charset="2"/>
              <a:buChar char="v"/>
            </a:pPr>
            <a:r>
              <a:rPr lang="pt-BR" sz="3086" dirty="0" smtClean="0"/>
              <a:t>Existe </a:t>
            </a:r>
            <a:r>
              <a:rPr lang="pt-BR" sz="3086" dirty="0"/>
              <a:t>necessidade de aprimoramento da </a:t>
            </a:r>
            <a:r>
              <a:rPr lang="pt-BR" sz="3086" dirty="0" smtClean="0"/>
              <a:t>lei;</a:t>
            </a:r>
            <a:endParaRPr lang="pt-BR" sz="3086" dirty="0"/>
          </a:p>
          <a:p>
            <a:pPr marL="314982" indent="-314982">
              <a:lnSpc>
                <a:spcPct val="150000"/>
              </a:lnSpc>
              <a:spcBef>
                <a:spcPts val="661"/>
              </a:spcBef>
              <a:buClr>
                <a:schemeClr val="tx2"/>
              </a:buClr>
              <a:buFont typeface="Wingdings" panose="05000000000000000000" pitchFamily="2" charset="2"/>
              <a:buChar char="v"/>
            </a:pPr>
            <a:endParaRPr lang="pt-BR" sz="3086" dirty="0"/>
          </a:p>
          <a:p>
            <a:pPr marL="503972" indent="-503972">
              <a:lnSpc>
                <a:spcPct val="150000"/>
              </a:lnSpc>
              <a:spcBef>
                <a:spcPts val="661"/>
              </a:spcBef>
              <a:buClr>
                <a:schemeClr val="tx1"/>
              </a:buClr>
              <a:buFont typeface="Wingdings" panose="05000000000000000000" pitchFamily="2" charset="2"/>
              <a:buChar char="v"/>
            </a:pPr>
            <a:r>
              <a:rPr lang="pt-BR" sz="3086" dirty="0"/>
              <a:t>Atuação conjunta entre as instituições;</a:t>
            </a:r>
          </a:p>
          <a:p>
            <a:pPr>
              <a:lnSpc>
                <a:spcPct val="150000"/>
              </a:lnSpc>
              <a:spcBef>
                <a:spcPts val="661"/>
              </a:spcBef>
              <a:buClr>
                <a:schemeClr val="tx2"/>
              </a:buClr>
            </a:pPr>
            <a:endParaRPr lang="pt-BR" sz="3086" dirty="0"/>
          </a:p>
          <a:p>
            <a:pPr marL="314982" indent="-314982">
              <a:lnSpc>
                <a:spcPct val="150000"/>
              </a:lnSpc>
              <a:spcBef>
                <a:spcPts val="661"/>
              </a:spcBef>
              <a:buFont typeface="Wingdings" panose="05000000000000000000" pitchFamily="2" charset="2"/>
              <a:buChar char="v"/>
            </a:pPr>
            <a:r>
              <a:rPr lang="pt-BR" sz="3086" dirty="0"/>
              <a:t>Visão ampla do problema (Ressarcimento).</a:t>
            </a:r>
          </a:p>
        </p:txBody>
      </p:sp>
    </p:spTree>
    <p:extLst>
      <p:ext uri="{BB962C8B-B14F-4D97-AF65-F5344CB8AC3E}">
        <p14:creationId xmlns:p14="http://schemas.microsoft.com/office/powerpoint/2010/main" val="57645874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805473" y="1748536"/>
            <a:ext cx="6586880" cy="4333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952" b="1" dirty="0"/>
              <a:t>Muito obrigado!</a:t>
            </a:r>
          </a:p>
          <a:p>
            <a:endParaRPr lang="pt-BR" sz="2646" dirty="0"/>
          </a:p>
          <a:p>
            <a:endParaRPr lang="pt-BR" sz="2646" dirty="0"/>
          </a:p>
          <a:p>
            <a:pPr algn="ctr"/>
            <a:r>
              <a:rPr lang="pt-BR" sz="3086" b="1" dirty="0"/>
              <a:t>Wagner de Campos Rosário</a:t>
            </a:r>
          </a:p>
          <a:p>
            <a:pPr algn="ctr"/>
            <a:r>
              <a:rPr lang="pt-BR" sz="2646" dirty="0"/>
              <a:t>Ministro de Estado da Transparência e Controladoria-Geral da União</a:t>
            </a:r>
          </a:p>
          <a:p>
            <a:pPr algn="ctr"/>
            <a:r>
              <a:rPr lang="pt-BR" sz="2646" dirty="0"/>
              <a:t>E-mail: </a:t>
            </a:r>
            <a:r>
              <a:rPr lang="pt-BR" sz="2646" dirty="0">
                <a:hlinkClick r:id="rId2"/>
              </a:rPr>
              <a:t>gm.agenda@cgu.gov.br</a:t>
            </a:r>
            <a:endParaRPr lang="pt-BR" sz="2646" dirty="0"/>
          </a:p>
          <a:p>
            <a:pPr algn="ctr"/>
            <a:r>
              <a:rPr lang="pt-BR" sz="2646" dirty="0"/>
              <a:t>Telefone: +55 (61) 2020-7241</a:t>
            </a:r>
          </a:p>
          <a:p>
            <a:endParaRPr lang="pt-BR" sz="2646" dirty="0"/>
          </a:p>
        </p:txBody>
      </p:sp>
      <p:pic>
        <p:nvPicPr>
          <p:cNvPr id="3" name="Imagem 2">
            <a:extLst>
              <a:ext uri="{FF2B5EF4-FFF2-40B4-BE49-F238E27FC236}">
                <a16:creationId xmlns="" xmlns:a16="http://schemas.microsoft.com/office/drawing/2014/main" id="{B4D5510E-4F50-4914-9295-17789C2F91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6143" y="6246987"/>
            <a:ext cx="3770268" cy="893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3994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563" y="3296356"/>
            <a:ext cx="5911944" cy="4249031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4154312" y="756349"/>
            <a:ext cx="204184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b="1" smtClean="0"/>
              <a:t>PROFIP</a:t>
            </a:r>
            <a:endParaRPr lang="pt-BR" sz="4800" b="1"/>
          </a:p>
        </p:txBody>
      </p:sp>
      <p:sp>
        <p:nvSpPr>
          <p:cNvPr id="5" name="CaixaDeTexto 4"/>
          <p:cNvSpPr txBox="1"/>
          <p:nvPr/>
        </p:nvSpPr>
        <p:spPr>
          <a:xfrm>
            <a:off x="79019" y="1422394"/>
            <a:ext cx="98213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pt-BR" sz="2400" dirty="0"/>
              <a:t>O Programa de Fomento à Integridade Pública (</a:t>
            </a:r>
            <a:r>
              <a:rPr lang="pt-BR" sz="2400" dirty="0" err="1"/>
              <a:t>Profip</a:t>
            </a:r>
            <a:r>
              <a:rPr lang="pt-BR" sz="2400" dirty="0"/>
              <a:t>), instituído </a:t>
            </a:r>
            <a:r>
              <a:rPr lang="pt-BR" sz="2400" dirty="0" smtClean="0"/>
              <a:t>pela</a:t>
            </a:r>
          </a:p>
          <a:p>
            <a:pPr algn="just" fontAlgn="base"/>
            <a:r>
              <a:rPr lang="pt-BR" sz="2400" dirty="0" smtClean="0">
                <a:hlinkClick r:id="rId3"/>
              </a:rPr>
              <a:t>Portaria </a:t>
            </a:r>
            <a:r>
              <a:rPr lang="pt-BR" sz="2400" dirty="0">
                <a:hlinkClick r:id="rId3"/>
              </a:rPr>
              <a:t>nº 1.827, de 23 de agosto de 2017</a:t>
            </a:r>
            <a:r>
              <a:rPr lang="pt-BR" sz="2400" dirty="0"/>
              <a:t>, é uma iniciativa da CGU para incentivar e capacitar </a:t>
            </a:r>
            <a:r>
              <a:rPr lang="pt-BR" sz="2400" dirty="0" smtClean="0"/>
              <a:t>os </a:t>
            </a:r>
            <a:r>
              <a:rPr lang="pt-BR" sz="2400" dirty="0"/>
              <a:t>órgãos e entidades do Poder Executivo Federal a implementarem Programas de Integridade</a:t>
            </a:r>
            <a:r>
              <a:rPr lang="pt-BR" sz="2400" dirty="0" smtClean="0"/>
              <a:t>.</a:t>
            </a:r>
            <a:endParaRPr lang="pt-BR" sz="2400" dirty="0"/>
          </a:p>
        </p:txBody>
      </p:sp>
      <p:sp>
        <p:nvSpPr>
          <p:cNvPr id="6" name="CaixaDeTexto 5"/>
          <p:cNvSpPr txBox="1"/>
          <p:nvPr/>
        </p:nvSpPr>
        <p:spPr>
          <a:xfrm>
            <a:off x="6139708" y="3522139"/>
            <a:ext cx="388447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pt-BR" sz="2400" dirty="0"/>
              <a:t>Através do </a:t>
            </a:r>
            <a:r>
              <a:rPr lang="pt-BR" sz="2400" dirty="0" err="1"/>
              <a:t>Profip</a:t>
            </a:r>
            <a:r>
              <a:rPr lang="pt-BR" sz="2400" dirty="0"/>
              <a:t>, os órgãos </a:t>
            </a:r>
            <a:r>
              <a:rPr lang="pt-BR" sz="2400" dirty="0" smtClean="0"/>
              <a:t>e </a:t>
            </a:r>
            <a:r>
              <a:rPr lang="pt-BR" sz="2400" dirty="0"/>
              <a:t>entidades aderentes </a:t>
            </a:r>
            <a:r>
              <a:rPr lang="pt-BR" sz="2400" dirty="0" smtClean="0"/>
              <a:t>receberão </a:t>
            </a:r>
            <a:r>
              <a:rPr lang="pt-BR" sz="2400" dirty="0"/>
              <a:t>orientações </a:t>
            </a:r>
            <a:r>
              <a:rPr lang="pt-BR" sz="2400" dirty="0" smtClean="0"/>
              <a:t>para </a:t>
            </a:r>
            <a:r>
              <a:rPr lang="pt-BR" sz="2400" dirty="0"/>
              <a:t>construírem </a:t>
            </a:r>
            <a:r>
              <a:rPr lang="pt-BR" sz="2400" dirty="0" smtClean="0"/>
              <a:t>e adequarem </a:t>
            </a:r>
            <a:r>
              <a:rPr lang="pt-BR" sz="2400" dirty="0"/>
              <a:t>mecanismos </a:t>
            </a:r>
            <a:r>
              <a:rPr lang="pt-BR" sz="2400" dirty="0" smtClean="0"/>
              <a:t>e procedimentos </a:t>
            </a:r>
            <a:r>
              <a:rPr lang="pt-BR" sz="2400" dirty="0"/>
              <a:t>internos </a:t>
            </a:r>
            <a:r>
              <a:rPr lang="pt-BR" sz="2400" dirty="0" smtClean="0"/>
              <a:t>para </a:t>
            </a:r>
            <a:r>
              <a:rPr lang="pt-BR" sz="2400" dirty="0"/>
              <a:t>prevenção, detecção </a:t>
            </a:r>
            <a:r>
              <a:rPr lang="pt-BR" sz="2400" dirty="0" smtClean="0"/>
              <a:t>e </a:t>
            </a:r>
            <a:r>
              <a:rPr lang="pt-BR" sz="2400" dirty="0"/>
              <a:t>remediação de </a:t>
            </a:r>
            <a:r>
              <a:rPr lang="pt-BR" sz="2400" dirty="0" smtClean="0"/>
              <a:t>práticas </a:t>
            </a:r>
            <a:r>
              <a:rPr lang="pt-BR" sz="2400" dirty="0"/>
              <a:t>de corrupção, </a:t>
            </a:r>
            <a:r>
              <a:rPr lang="pt-BR" sz="2400" dirty="0" smtClean="0"/>
              <a:t>fraudes</a:t>
            </a:r>
            <a:r>
              <a:rPr lang="pt-BR" sz="2400" dirty="0"/>
              <a:t>, irregularidades, </a:t>
            </a:r>
            <a:r>
              <a:rPr lang="pt-BR" sz="2400" dirty="0" smtClean="0"/>
              <a:t>desvios </a:t>
            </a:r>
            <a:r>
              <a:rPr lang="pt-BR" sz="2400" dirty="0"/>
              <a:t>éticos e de conduta</a:t>
            </a:r>
            <a:r>
              <a:rPr lang="pt-BR" sz="2400" dirty="0" smtClean="0"/>
              <a:t>.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13813422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8369" y="3513253"/>
            <a:ext cx="1363348" cy="1919175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2573" y="3528265"/>
            <a:ext cx="1343493" cy="1904163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88678" y="3544715"/>
            <a:ext cx="1331886" cy="1887713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67529" y="5605926"/>
            <a:ext cx="1363348" cy="1919175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8044" y="5595440"/>
            <a:ext cx="1363348" cy="1929662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91267" y="5601790"/>
            <a:ext cx="1363348" cy="1929662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24490" y="5608140"/>
            <a:ext cx="1363348" cy="1929662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157887" y="1002244"/>
            <a:ext cx="3649315" cy="2157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032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aixaDeTexto 11"/>
          <p:cNvSpPr txBox="1"/>
          <p:nvPr/>
        </p:nvSpPr>
        <p:spPr>
          <a:xfrm>
            <a:off x="925688" y="1083730"/>
            <a:ext cx="860748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b="1" smtClean="0"/>
              <a:t>COLEÇÃO PROGRAMA DE INTEGRIDADE</a:t>
            </a:r>
            <a:endParaRPr lang="pt-BR" sz="4000" b="1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401" y="2043464"/>
            <a:ext cx="3200400" cy="1892300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4646" y="2224088"/>
            <a:ext cx="2794000" cy="1651000"/>
          </a:xfrm>
          <a:prstGeom prst="rect">
            <a:avLst/>
          </a:prstGeom>
        </p:spPr>
      </p:pic>
      <p:sp>
        <p:nvSpPr>
          <p:cNvPr id="5" name="Seta para a Direita 4"/>
          <p:cNvSpPr/>
          <p:nvPr/>
        </p:nvSpPr>
        <p:spPr>
          <a:xfrm>
            <a:off x="3860800" y="2833511"/>
            <a:ext cx="1463830" cy="484632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3" name="Imagem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070" y="5022993"/>
            <a:ext cx="4584700" cy="1574800"/>
          </a:xfrm>
          <a:prstGeom prst="rect">
            <a:avLst/>
          </a:prstGeom>
        </p:spPr>
      </p:pic>
      <p:cxnSp>
        <p:nvCxnSpPr>
          <p:cNvPr id="15" name="Conector Reto 14"/>
          <p:cNvCxnSpPr/>
          <p:nvPr/>
        </p:nvCxnSpPr>
        <p:spPr>
          <a:xfrm>
            <a:off x="0" y="4187612"/>
            <a:ext cx="100806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41446" y="4477143"/>
            <a:ext cx="3200400" cy="1892300"/>
          </a:xfrm>
          <a:prstGeom prst="rect">
            <a:avLst/>
          </a:prstGeom>
        </p:spPr>
      </p:pic>
      <p:pic>
        <p:nvPicPr>
          <p:cNvPr id="17" name="Imagem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07867" y="6617737"/>
            <a:ext cx="1219200" cy="66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718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812" y="923748"/>
            <a:ext cx="9525000" cy="304800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097867"/>
            <a:ext cx="10080625" cy="3461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6508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194683"/>
            <a:ext cx="10080625" cy="6346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6062760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24231</TotalTime>
  <Words>2060</Words>
  <Application>Microsoft Macintosh PowerPoint</Application>
  <PresentationFormat>Personalizar</PresentationFormat>
  <Paragraphs>370</Paragraphs>
  <Slides>49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3</vt:i4>
      </vt:variant>
      <vt:variant>
        <vt:lpstr>Títulos de Slides</vt:lpstr>
      </vt:variant>
      <vt:variant>
        <vt:i4>49</vt:i4>
      </vt:variant>
    </vt:vector>
  </HeadingPairs>
  <TitlesOfParts>
    <vt:vector size="59" baseType="lpstr">
      <vt:lpstr>Calibri</vt:lpstr>
      <vt:lpstr>Calibri Light</vt:lpstr>
      <vt:lpstr>DejaVu Sans</vt:lpstr>
      <vt:lpstr>Mangal</vt:lpstr>
      <vt:lpstr>ＭＳ Ｐゴシック</vt:lpstr>
      <vt:lpstr>Wingdings</vt:lpstr>
      <vt:lpstr>Arial</vt:lpstr>
      <vt:lpstr>1_Office Theme</vt:lpstr>
      <vt:lpstr>Personalizar design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15.0033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renato.souza@cgu.gov.br</dc:creator>
  <cp:lastModifiedBy>Usuário do Microsoft Office</cp:lastModifiedBy>
  <cp:revision>1832</cp:revision>
  <cp:lastPrinted>2017-06-29T17:55:40Z</cp:lastPrinted>
  <dcterms:modified xsi:type="dcterms:W3CDTF">2017-11-22T10:08:01Z</dcterms:modified>
</cp:coreProperties>
</file>