
<file path=[Content_Types].xml><?xml version="1.0" encoding="utf-8"?>
<Types xmlns="http://schemas.openxmlformats.org/package/2006/content-types">
  <Default Extension="xml" ContentType="application/xml"/>
  <Default Extension="svg" ContentType="image/svg+xml"/>
  <Default Extension="jpeg" ContentType="image/jpeg"/>
  <Default Extension="tiff" ContentType="image/tiff"/>
  <Default Extension="jpg" ContentType="image/jpeg"/>
  <Default Extension="mp4" ContentType="video/mp4"/>
  <Default Extension="tmp" ContentType="image/png"/>
  <Default Extension="emf" ContentType="image/x-emf"/>
  <Default Extension="wdp" ContentType="image/vnd.ms-photo"/>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51"/>
  </p:notesMasterIdLst>
  <p:sldIdLst>
    <p:sldId id="323" r:id="rId3"/>
    <p:sldId id="468" r:id="rId4"/>
    <p:sldId id="495" r:id="rId5"/>
    <p:sldId id="493" r:id="rId6"/>
    <p:sldId id="494" r:id="rId7"/>
    <p:sldId id="497" r:id="rId8"/>
    <p:sldId id="498" r:id="rId9"/>
    <p:sldId id="470" r:id="rId10"/>
    <p:sldId id="471" r:id="rId11"/>
    <p:sldId id="472" r:id="rId12"/>
    <p:sldId id="500" r:id="rId13"/>
    <p:sldId id="501" r:id="rId14"/>
    <p:sldId id="502" r:id="rId15"/>
    <p:sldId id="503" r:id="rId16"/>
    <p:sldId id="499" r:id="rId17"/>
    <p:sldId id="491" r:id="rId18"/>
    <p:sldId id="492" r:id="rId19"/>
    <p:sldId id="473" r:id="rId20"/>
    <p:sldId id="476" r:id="rId21"/>
    <p:sldId id="474" r:id="rId22"/>
    <p:sldId id="475" r:id="rId23"/>
    <p:sldId id="485" r:id="rId24"/>
    <p:sldId id="477" r:id="rId25"/>
    <p:sldId id="482" r:id="rId26"/>
    <p:sldId id="483" r:id="rId27"/>
    <p:sldId id="484" r:id="rId28"/>
    <p:sldId id="486" r:id="rId29"/>
    <p:sldId id="487" r:id="rId30"/>
    <p:sldId id="488" r:id="rId31"/>
    <p:sldId id="489" r:id="rId32"/>
    <p:sldId id="490" r:id="rId33"/>
    <p:sldId id="428" r:id="rId34"/>
    <p:sldId id="429" r:id="rId35"/>
    <p:sldId id="430" r:id="rId36"/>
    <p:sldId id="431" r:id="rId37"/>
    <p:sldId id="433" r:id="rId38"/>
    <p:sldId id="434" r:id="rId39"/>
    <p:sldId id="435" r:id="rId40"/>
    <p:sldId id="333" r:id="rId41"/>
    <p:sldId id="458" r:id="rId42"/>
    <p:sldId id="461" r:id="rId43"/>
    <p:sldId id="462" r:id="rId44"/>
    <p:sldId id="463" r:id="rId45"/>
    <p:sldId id="436" r:id="rId46"/>
    <p:sldId id="464" r:id="rId47"/>
    <p:sldId id="504" r:id="rId48"/>
    <p:sldId id="506" r:id="rId49"/>
    <p:sldId id="505" r:id="rId5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Padrão" id="{8B063999-E3A2-4519-B9DB-D56CF211999E}">
          <p14:sldIdLst>
            <p14:sldId id="323"/>
            <p14:sldId id="468"/>
            <p14:sldId id="495"/>
            <p14:sldId id="493"/>
            <p14:sldId id="494"/>
            <p14:sldId id="497"/>
            <p14:sldId id="498"/>
            <p14:sldId id="470"/>
            <p14:sldId id="471"/>
            <p14:sldId id="472"/>
            <p14:sldId id="500"/>
            <p14:sldId id="501"/>
            <p14:sldId id="502"/>
            <p14:sldId id="503"/>
            <p14:sldId id="499"/>
            <p14:sldId id="491"/>
            <p14:sldId id="492"/>
            <p14:sldId id="473"/>
            <p14:sldId id="476"/>
            <p14:sldId id="474"/>
            <p14:sldId id="475"/>
            <p14:sldId id="485"/>
            <p14:sldId id="477"/>
            <p14:sldId id="482"/>
            <p14:sldId id="483"/>
            <p14:sldId id="484"/>
            <p14:sldId id="486"/>
            <p14:sldId id="487"/>
            <p14:sldId id="488"/>
            <p14:sldId id="489"/>
            <p14:sldId id="490"/>
            <p14:sldId id="428"/>
            <p14:sldId id="429"/>
            <p14:sldId id="430"/>
            <p14:sldId id="431"/>
            <p14:sldId id="433"/>
            <p14:sldId id="434"/>
            <p14:sldId id="435"/>
            <p14:sldId id="333"/>
            <p14:sldId id="458"/>
            <p14:sldId id="461"/>
            <p14:sldId id="462"/>
            <p14:sldId id="463"/>
            <p14:sldId id="436"/>
            <p14:sldId id="464"/>
            <p14:sldId id="504"/>
            <p14:sldId id="506"/>
            <p14:sldId id="50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33A"/>
    <a:srgbClr val="000F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54" autoAdjust="0"/>
    <p:restoredTop sz="94660"/>
  </p:normalViewPr>
  <p:slideViewPr>
    <p:cSldViewPr snapToGrid="0">
      <p:cViewPr>
        <p:scale>
          <a:sx n="87" d="100"/>
          <a:sy n="87" d="100"/>
        </p:scale>
        <p:origin x="2000" y="10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50" Type="http://schemas.openxmlformats.org/officeDocument/2006/relationships/slide" Target="slides/slide48.xml"/><Relationship Id="rId51" Type="http://schemas.openxmlformats.org/officeDocument/2006/relationships/notesMaster" Target="notesMasters/notesMaster1.xml"/><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D52263-C7A2-4793-9B93-48584806EF8C}"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B4648B21-0BA1-4868-98A3-D4DF81EE6165}">
      <dgm:prSet/>
      <dgm:spPr/>
      <dgm:t>
        <a:bodyPr/>
        <a:lstStyle/>
        <a:p>
          <a:r>
            <a:rPr lang="pt-BR" b="0" dirty="0">
              <a:latin typeface="+mn-lt"/>
            </a:rPr>
            <a:t>Comprometimento e apoio da alta administração</a:t>
          </a:r>
          <a:endParaRPr lang="en-US" b="0" dirty="0">
            <a:latin typeface="+mn-lt"/>
          </a:endParaRPr>
        </a:p>
      </dgm:t>
    </dgm:pt>
    <dgm:pt modelId="{D2164690-C23A-4B0C-9AF1-C5A720BB4084}" type="parTrans" cxnId="{504CA6AC-074F-44C9-8D0E-C20B8663AF2E}">
      <dgm:prSet/>
      <dgm:spPr/>
      <dgm:t>
        <a:bodyPr/>
        <a:lstStyle/>
        <a:p>
          <a:endParaRPr lang="en-US">
            <a:latin typeface="+mn-lt"/>
          </a:endParaRPr>
        </a:p>
      </dgm:t>
    </dgm:pt>
    <dgm:pt modelId="{64DF392D-07EF-4A27-A9C2-89FFBE45C865}" type="sibTrans" cxnId="{504CA6AC-074F-44C9-8D0E-C20B8663AF2E}">
      <dgm:prSet/>
      <dgm:spPr/>
      <dgm:t>
        <a:bodyPr/>
        <a:lstStyle/>
        <a:p>
          <a:endParaRPr lang="en-US">
            <a:latin typeface="+mn-lt"/>
          </a:endParaRPr>
        </a:p>
      </dgm:t>
    </dgm:pt>
    <dgm:pt modelId="{9A96C4DA-5D3A-46C0-A51A-E1AAF4AAA1EB}">
      <dgm:prSet/>
      <dgm:spPr/>
      <dgm:t>
        <a:bodyPr/>
        <a:lstStyle/>
        <a:p>
          <a:r>
            <a:rPr lang="pt-BR" b="0" dirty="0">
              <a:latin typeface="+mn-lt"/>
            </a:rPr>
            <a:t>Unidade responsável pela implementação no órgão ou na entidade</a:t>
          </a:r>
          <a:endParaRPr lang="en-US" b="0" dirty="0">
            <a:latin typeface="+mn-lt"/>
          </a:endParaRPr>
        </a:p>
      </dgm:t>
    </dgm:pt>
    <dgm:pt modelId="{3265913C-7102-44A9-8480-EA3E151BD21B}" type="parTrans" cxnId="{47C1CE29-722D-44E1-8E0F-3D4D9213F262}">
      <dgm:prSet/>
      <dgm:spPr/>
      <dgm:t>
        <a:bodyPr/>
        <a:lstStyle/>
        <a:p>
          <a:endParaRPr lang="en-US">
            <a:latin typeface="+mn-lt"/>
          </a:endParaRPr>
        </a:p>
      </dgm:t>
    </dgm:pt>
    <dgm:pt modelId="{BD0DE0C4-6359-43EB-B41F-F163D79C2F18}" type="sibTrans" cxnId="{47C1CE29-722D-44E1-8E0F-3D4D9213F262}">
      <dgm:prSet/>
      <dgm:spPr/>
      <dgm:t>
        <a:bodyPr/>
        <a:lstStyle/>
        <a:p>
          <a:endParaRPr lang="en-US">
            <a:latin typeface="+mn-lt"/>
          </a:endParaRPr>
        </a:p>
      </dgm:t>
    </dgm:pt>
    <dgm:pt modelId="{935D9855-700D-48C5-9526-FA5AE977250C}">
      <dgm:prSet/>
      <dgm:spPr/>
      <dgm:t>
        <a:bodyPr/>
        <a:lstStyle/>
        <a:p>
          <a:r>
            <a:rPr lang="pt-BR" b="0">
              <a:latin typeface="+mn-lt"/>
            </a:rPr>
            <a:t>Análise, avaliação e gestão dos riscos associados ao tema da integridade</a:t>
          </a:r>
          <a:endParaRPr lang="en-US" b="0">
            <a:latin typeface="+mn-lt"/>
          </a:endParaRPr>
        </a:p>
      </dgm:t>
    </dgm:pt>
    <dgm:pt modelId="{E756D2E9-4140-40C3-95F6-52C8EDC30D7B}" type="parTrans" cxnId="{F3529C56-051D-4875-A530-A5D953C19176}">
      <dgm:prSet/>
      <dgm:spPr/>
      <dgm:t>
        <a:bodyPr/>
        <a:lstStyle/>
        <a:p>
          <a:endParaRPr lang="en-US">
            <a:latin typeface="+mn-lt"/>
          </a:endParaRPr>
        </a:p>
      </dgm:t>
    </dgm:pt>
    <dgm:pt modelId="{531B0760-230F-4E11-B406-2CD290B8FCA3}" type="sibTrans" cxnId="{F3529C56-051D-4875-A530-A5D953C19176}">
      <dgm:prSet/>
      <dgm:spPr/>
      <dgm:t>
        <a:bodyPr/>
        <a:lstStyle/>
        <a:p>
          <a:endParaRPr lang="en-US">
            <a:latin typeface="+mn-lt"/>
          </a:endParaRPr>
        </a:p>
      </dgm:t>
    </dgm:pt>
    <dgm:pt modelId="{8F471C3E-0295-4D8B-90AA-5A504D27DF43}">
      <dgm:prSet/>
      <dgm:spPr/>
      <dgm:t>
        <a:bodyPr/>
        <a:lstStyle/>
        <a:p>
          <a:r>
            <a:rPr lang="pt-BR" b="0">
              <a:latin typeface="+mn-lt"/>
            </a:rPr>
            <a:t>Monitoramento contínuo dos atributos do programa de integridade</a:t>
          </a:r>
          <a:endParaRPr lang="en-US" b="0">
            <a:latin typeface="+mn-lt"/>
          </a:endParaRPr>
        </a:p>
      </dgm:t>
    </dgm:pt>
    <dgm:pt modelId="{3B6EFA76-8ADE-4202-AB4E-4EE8D3130BF5}" type="parTrans" cxnId="{CF06AE5F-7A5E-4C4B-99BF-1C6D7B267808}">
      <dgm:prSet/>
      <dgm:spPr/>
      <dgm:t>
        <a:bodyPr/>
        <a:lstStyle/>
        <a:p>
          <a:endParaRPr lang="en-US">
            <a:latin typeface="+mn-lt"/>
          </a:endParaRPr>
        </a:p>
      </dgm:t>
    </dgm:pt>
    <dgm:pt modelId="{F379BDCF-CDC0-4DC0-8A73-BC1B7CBBC0AC}" type="sibTrans" cxnId="{CF06AE5F-7A5E-4C4B-99BF-1C6D7B267808}">
      <dgm:prSet/>
      <dgm:spPr/>
      <dgm:t>
        <a:bodyPr/>
        <a:lstStyle/>
        <a:p>
          <a:endParaRPr lang="en-US">
            <a:latin typeface="+mn-lt"/>
          </a:endParaRPr>
        </a:p>
      </dgm:t>
    </dgm:pt>
    <dgm:pt modelId="{6277F9E0-96EC-4863-B4F6-5FF8B3D8B456}" type="pres">
      <dgm:prSet presAssocID="{D7D52263-C7A2-4793-9B93-48584806EF8C}" presName="Name0" presStyleCnt="0">
        <dgm:presLayoutVars>
          <dgm:dir/>
          <dgm:animLvl val="lvl"/>
          <dgm:resizeHandles val="exact"/>
        </dgm:presLayoutVars>
      </dgm:prSet>
      <dgm:spPr/>
      <dgm:t>
        <a:bodyPr/>
        <a:lstStyle/>
        <a:p>
          <a:endParaRPr lang="es-ES_tradnl"/>
        </a:p>
      </dgm:t>
    </dgm:pt>
    <dgm:pt modelId="{14A03653-D40C-44FB-978E-2A530680094A}" type="pres">
      <dgm:prSet presAssocID="{8F471C3E-0295-4D8B-90AA-5A504D27DF43}" presName="boxAndChildren" presStyleCnt="0"/>
      <dgm:spPr/>
    </dgm:pt>
    <dgm:pt modelId="{5FC24088-7417-4E65-802A-73C9C5F16358}" type="pres">
      <dgm:prSet presAssocID="{8F471C3E-0295-4D8B-90AA-5A504D27DF43}" presName="parentTextBox" presStyleLbl="node1" presStyleIdx="0" presStyleCnt="4"/>
      <dgm:spPr/>
      <dgm:t>
        <a:bodyPr/>
        <a:lstStyle/>
        <a:p>
          <a:endParaRPr lang="es-ES_tradnl"/>
        </a:p>
      </dgm:t>
    </dgm:pt>
    <dgm:pt modelId="{8B92DC39-5C82-4371-859B-7AF07BE55171}" type="pres">
      <dgm:prSet presAssocID="{531B0760-230F-4E11-B406-2CD290B8FCA3}" presName="sp" presStyleCnt="0"/>
      <dgm:spPr/>
    </dgm:pt>
    <dgm:pt modelId="{27956345-8AF0-4540-BBB7-760014D7D58B}" type="pres">
      <dgm:prSet presAssocID="{935D9855-700D-48C5-9526-FA5AE977250C}" presName="arrowAndChildren" presStyleCnt="0"/>
      <dgm:spPr/>
    </dgm:pt>
    <dgm:pt modelId="{F4D38799-BA7B-4D80-988B-BB86D3572A13}" type="pres">
      <dgm:prSet presAssocID="{935D9855-700D-48C5-9526-FA5AE977250C}" presName="parentTextArrow" presStyleLbl="node1" presStyleIdx="1" presStyleCnt="4"/>
      <dgm:spPr/>
      <dgm:t>
        <a:bodyPr/>
        <a:lstStyle/>
        <a:p>
          <a:endParaRPr lang="es-ES_tradnl"/>
        </a:p>
      </dgm:t>
    </dgm:pt>
    <dgm:pt modelId="{C66D619C-7B5F-40F1-AB8B-3C34B5CB0CDA}" type="pres">
      <dgm:prSet presAssocID="{BD0DE0C4-6359-43EB-B41F-F163D79C2F18}" presName="sp" presStyleCnt="0"/>
      <dgm:spPr/>
    </dgm:pt>
    <dgm:pt modelId="{F2FB8B3D-4C68-4553-A1C6-EA0ECB597167}" type="pres">
      <dgm:prSet presAssocID="{9A96C4DA-5D3A-46C0-A51A-E1AAF4AAA1EB}" presName="arrowAndChildren" presStyleCnt="0"/>
      <dgm:spPr/>
    </dgm:pt>
    <dgm:pt modelId="{4AF9E81A-4FB5-4DB1-824F-5CCB34A07F71}" type="pres">
      <dgm:prSet presAssocID="{9A96C4DA-5D3A-46C0-A51A-E1AAF4AAA1EB}" presName="parentTextArrow" presStyleLbl="node1" presStyleIdx="2" presStyleCnt="4"/>
      <dgm:spPr/>
      <dgm:t>
        <a:bodyPr/>
        <a:lstStyle/>
        <a:p>
          <a:endParaRPr lang="es-ES_tradnl"/>
        </a:p>
      </dgm:t>
    </dgm:pt>
    <dgm:pt modelId="{0FB13C90-F317-417B-8BC4-B4D6DE47B839}" type="pres">
      <dgm:prSet presAssocID="{64DF392D-07EF-4A27-A9C2-89FFBE45C865}" presName="sp" presStyleCnt="0"/>
      <dgm:spPr/>
    </dgm:pt>
    <dgm:pt modelId="{89761214-52D3-4320-A782-3AFC85769FD6}" type="pres">
      <dgm:prSet presAssocID="{B4648B21-0BA1-4868-98A3-D4DF81EE6165}" presName="arrowAndChildren" presStyleCnt="0"/>
      <dgm:spPr/>
    </dgm:pt>
    <dgm:pt modelId="{B5955049-11A6-4CF4-9725-8DA0E3177876}" type="pres">
      <dgm:prSet presAssocID="{B4648B21-0BA1-4868-98A3-D4DF81EE6165}" presName="parentTextArrow" presStyleLbl="node1" presStyleIdx="3" presStyleCnt="4"/>
      <dgm:spPr/>
      <dgm:t>
        <a:bodyPr/>
        <a:lstStyle/>
        <a:p>
          <a:endParaRPr lang="es-ES_tradnl"/>
        </a:p>
      </dgm:t>
    </dgm:pt>
  </dgm:ptLst>
  <dgm:cxnLst>
    <dgm:cxn modelId="{79D26852-8AA0-47FF-86B3-7B9EAB01B89A}" type="presOf" srcId="{D7D52263-C7A2-4793-9B93-48584806EF8C}" destId="{6277F9E0-96EC-4863-B4F6-5FF8B3D8B456}" srcOrd="0" destOrd="0" presId="urn:microsoft.com/office/officeart/2005/8/layout/process4"/>
    <dgm:cxn modelId="{47C1CE29-722D-44E1-8E0F-3D4D9213F262}" srcId="{D7D52263-C7A2-4793-9B93-48584806EF8C}" destId="{9A96C4DA-5D3A-46C0-A51A-E1AAF4AAA1EB}" srcOrd="1" destOrd="0" parTransId="{3265913C-7102-44A9-8480-EA3E151BD21B}" sibTransId="{BD0DE0C4-6359-43EB-B41F-F163D79C2F18}"/>
    <dgm:cxn modelId="{CF06AE5F-7A5E-4C4B-99BF-1C6D7B267808}" srcId="{D7D52263-C7A2-4793-9B93-48584806EF8C}" destId="{8F471C3E-0295-4D8B-90AA-5A504D27DF43}" srcOrd="3" destOrd="0" parTransId="{3B6EFA76-8ADE-4202-AB4E-4EE8D3130BF5}" sibTransId="{F379BDCF-CDC0-4DC0-8A73-BC1B7CBBC0AC}"/>
    <dgm:cxn modelId="{F3529C56-051D-4875-A530-A5D953C19176}" srcId="{D7D52263-C7A2-4793-9B93-48584806EF8C}" destId="{935D9855-700D-48C5-9526-FA5AE977250C}" srcOrd="2" destOrd="0" parTransId="{E756D2E9-4140-40C3-95F6-52C8EDC30D7B}" sibTransId="{531B0760-230F-4E11-B406-2CD290B8FCA3}"/>
    <dgm:cxn modelId="{39D9E2BC-4FA4-4620-9971-FEAFADDFAAB7}" type="presOf" srcId="{9A96C4DA-5D3A-46C0-A51A-E1AAF4AAA1EB}" destId="{4AF9E81A-4FB5-4DB1-824F-5CCB34A07F71}" srcOrd="0" destOrd="0" presId="urn:microsoft.com/office/officeart/2005/8/layout/process4"/>
    <dgm:cxn modelId="{504CA6AC-074F-44C9-8D0E-C20B8663AF2E}" srcId="{D7D52263-C7A2-4793-9B93-48584806EF8C}" destId="{B4648B21-0BA1-4868-98A3-D4DF81EE6165}" srcOrd="0" destOrd="0" parTransId="{D2164690-C23A-4B0C-9AF1-C5A720BB4084}" sibTransId="{64DF392D-07EF-4A27-A9C2-89FFBE45C865}"/>
    <dgm:cxn modelId="{078B4409-B0EF-4BD3-A69E-4117EAFAD117}" type="presOf" srcId="{B4648B21-0BA1-4868-98A3-D4DF81EE6165}" destId="{B5955049-11A6-4CF4-9725-8DA0E3177876}" srcOrd="0" destOrd="0" presId="urn:microsoft.com/office/officeart/2005/8/layout/process4"/>
    <dgm:cxn modelId="{3131A454-0E3D-4D59-B860-893E3FF9DA2A}" type="presOf" srcId="{8F471C3E-0295-4D8B-90AA-5A504D27DF43}" destId="{5FC24088-7417-4E65-802A-73C9C5F16358}" srcOrd="0" destOrd="0" presId="urn:microsoft.com/office/officeart/2005/8/layout/process4"/>
    <dgm:cxn modelId="{907D6169-0302-4163-BE24-C88E10011D13}" type="presOf" srcId="{935D9855-700D-48C5-9526-FA5AE977250C}" destId="{F4D38799-BA7B-4D80-988B-BB86D3572A13}" srcOrd="0" destOrd="0" presId="urn:microsoft.com/office/officeart/2005/8/layout/process4"/>
    <dgm:cxn modelId="{30516D7D-88AF-4ACC-A836-48B87098E9C9}" type="presParOf" srcId="{6277F9E0-96EC-4863-B4F6-5FF8B3D8B456}" destId="{14A03653-D40C-44FB-978E-2A530680094A}" srcOrd="0" destOrd="0" presId="urn:microsoft.com/office/officeart/2005/8/layout/process4"/>
    <dgm:cxn modelId="{3F90CF68-CB1B-42D0-871D-ACC8986115AC}" type="presParOf" srcId="{14A03653-D40C-44FB-978E-2A530680094A}" destId="{5FC24088-7417-4E65-802A-73C9C5F16358}" srcOrd="0" destOrd="0" presId="urn:microsoft.com/office/officeart/2005/8/layout/process4"/>
    <dgm:cxn modelId="{1F1E74E8-22C1-486F-A552-AB59AA49094C}" type="presParOf" srcId="{6277F9E0-96EC-4863-B4F6-5FF8B3D8B456}" destId="{8B92DC39-5C82-4371-859B-7AF07BE55171}" srcOrd="1" destOrd="0" presId="urn:microsoft.com/office/officeart/2005/8/layout/process4"/>
    <dgm:cxn modelId="{0B3FC8DB-7D99-4D18-9F44-043174C4D02F}" type="presParOf" srcId="{6277F9E0-96EC-4863-B4F6-5FF8B3D8B456}" destId="{27956345-8AF0-4540-BBB7-760014D7D58B}" srcOrd="2" destOrd="0" presId="urn:microsoft.com/office/officeart/2005/8/layout/process4"/>
    <dgm:cxn modelId="{C40D8320-E02D-4A6B-B08B-D61E3462B05C}" type="presParOf" srcId="{27956345-8AF0-4540-BBB7-760014D7D58B}" destId="{F4D38799-BA7B-4D80-988B-BB86D3572A13}" srcOrd="0" destOrd="0" presId="urn:microsoft.com/office/officeart/2005/8/layout/process4"/>
    <dgm:cxn modelId="{19753094-B4F1-4666-BC55-80C185A65D07}" type="presParOf" srcId="{6277F9E0-96EC-4863-B4F6-5FF8B3D8B456}" destId="{C66D619C-7B5F-40F1-AB8B-3C34B5CB0CDA}" srcOrd="3" destOrd="0" presId="urn:microsoft.com/office/officeart/2005/8/layout/process4"/>
    <dgm:cxn modelId="{101C217D-0322-485B-87C7-177FCED3F6F2}" type="presParOf" srcId="{6277F9E0-96EC-4863-B4F6-5FF8B3D8B456}" destId="{F2FB8B3D-4C68-4553-A1C6-EA0ECB597167}" srcOrd="4" destOrd="0" presId="urn:microsoft.com/office/officeart/2005/8/layout/process4"/>
    <dgm:cxn modelId="{7F6AA45A-3DF8-4EF4-9992-8299CE4F32D1}" type="presParOf" srcId="{F2FB8B3D-4C68-4553-A1C6-EA0ECB597167}" destId="{4AF9E81A-4FB5-4DB1-824F-5CCB34A07F71}" srcOrd="0" destOrd="0" presId="urn:microsoft.com/office/officeart/2005/8/layout/process4"/>
    <dgm:cxn modelId="{A464C513-AF07-486A-8D92-9E694297CBD9}" type="presParOf" srcId="{6277F9E0-96EC-4863-B4F6-5FF8B3D8B456}" destId="{0FB13C90-F317-417B-8BC4-B4D6DE47B839}" srcOrd="5" destOrd="0" presId="urn:microsoft.com/office/officeart/2005/8/layout/process4"/>
    <dgm:cxn modelId="{858DE1B3-69CC-474F-AAC2-870E532E9B76}" type="presParOf" srcId="{6277F9E0-96EC-4863-B4F6-5FF8B3D8B456}" destId="{89761214-52D3-4320-A782-3AFC85769FD6}" srcOrd="6" destOrd="0" presId="urn:microsoft.com/office/officeart/2005/8/layout/process4"/>
    <dgm:cxn modelId="{16BA01EB-7F89-43C6-8D0A-EE7AEA1D14EB}" type="presParOf" srcId="{89761214-52D3-4320-A782-3AFC85769FD6}" destId="{B5955049-11A6-4CF4-9725-8DA0E3177876}"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24088-7417-4E65-802A-73C9C5F16358}">
      <dsp:nvSpPr>
        <dsp:cNvPr id="0" name=""/>
        <dsp:cNvSpPr/>
      </dsp:nvSpPr>
      <dsp:spPr>
        <a:xfrm>
          <a:off x="0" y="4515199"/>
          <a:ext cx="6197646" cy="98781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pt-BR" sz="2300" b="0" kern="1200">
              <a:latin typeface="+mn-lt"/>
            </a:rPr>
            <a:t>Monitoramento contínuo dos atributos do programa de integridade</a:t>
          </a:r>
          <a:endParaRPr lang="en-US" sz="2300" b="0" kern="1200">
            <a:latin typeface="+mn-lt"/>
          </a:endParaRPr>
        </a:p>
      </dsp:txBody>
      <dsp:txXfrm>
        <a:off x="0" y="4515199"/>
        <a:ext cx="6197646" cy="987815"/>
      </dsp:txXfrm>
    </dsp:sp>
    <dsp:sp modelId="{F4D38799-BA7B-4D80-988B-BB86D3572A13}">
      <dsp:nvSpPr>
        <dsp:cNvPr id="0" name=""/>
        <dsp:cNvSpPr/>
      </dsp:nvSpPr>
      <dsp:spPr>
        <a:xfrm rot="10800000">
          <a:off x="0" y="3010756"/>
          <a:ext cx="6197646" cy="1519259"/>
        </a:xfrm>
        <a:prstGeom prst="upArrowCallou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pt-BR" sz="2300" b="0" kern="1200">
              <a:latin typeface="+mn-lt"/>
            </a:rPr>
            <a:t>Análise, avaliação e gestão dos riscos associados ao tema da integridade</a:t>
          </a:r>
          <a:endParaRPr lang="en-US" sz="2300" b="0" kern="1200">
            <a:latin typeface="+mn-lt"/>
          </a:endParaRPr>
        </a:p>
      </dsp:txBody>
      <dsp:txXfrm rot="10800000">
        <a:off x="0" y="3010756"/>
        <a:ext cx="6197646" cy="987169"/>
      </dsp:txXfrm>
    </dsp:sp>
    <dsp:sp modelId="{4AF9E81A-4FB5-4DB1-824F-5CCB34A07F71}">
      <dsp:nvSpPr>
        <dsp:cNvPr id="0" name=""/>
        <dsp:cNvSpPr/>
      </dsp:nvSpPr>
      <dsp:spPr>
        <a:xfrm rot="10800000">
          <a:off x="0" y="1506314"/>
          <a:ext cx="6197646" cy="1519259"/>
        </a:xfrm>
        <a:prstGeom prst="upArrowCallou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pt-BR" sz="2300" b="0" kern="1200" dirty="0">
              <a:latin typeface="+mn-lt"/>
            </a:rPr>
            <a:t>Unidade responsável pela implementação no órgão ou na entidade</a:t>
          </a:r>
          <a:endParaRPr lang="en-US" sz="2300" b="0" kern="1200" dirty="0">
            <a:latin typeface="+mn-lt"/>
          </a:endParaRPr>
        </a:p>
      </dsp:txBody>
      <dsp:txXfrm rot="10800000">
        <a:off x="0" y="1506314"/>
        <a:ext cx="6197646" cy="987169"/>
      </dsp:txXfrm>
    </dsp:sp>
    <dsp:sp modelId="{B5955049-11A6-4CF4-9725-8DA0E3177876}">
      <dsp:nvSpPr>
        <dsp:cNvPr id="0" name=""/>
        <dsp:cNvSpPr/>
      </dsp:nvSpPr>
      <dsp:spPr>
        <a:xfrm rot="10800000">
          <a:off x="0" y="1871"/>
          <a:ext cx="6197646" cy="1519259"/>
        </a:xfrm>
        <a:prstGeom prst="upArrowCallou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pt-BR" sz="2300" b="0" kern="1200" dirty="0">
              <a:latin typeface="+mn-lt"/>
            </a:rPr>
            <a:t>Comprometimento e apoio da alta administração</a:t>
          </a:r>
          <a:endParaRPr lang="en-US" sz="2300" b="0" kern="1200" dirty="0">
            <a:latin typeface="+mn-lt"/>
          </a:endParaRPr>
        </a:p>
      </dsp:txBody>
      <dsp:txXfrm rot="10800000">
        <a:off x="0" y="1871"/>
        <a:ext cx="6197646" cy="98716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41D6CA-761B-4855-AC45-653014338E14}" type="datetimeFigureOut">
              <a:rPr lang="pt-BR" smtClean="0"/>
              <a:t>03/07/18</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A88EF3-9F5D-4011-9FC7-59423DCBD990}" type="slidenum">
              <a:rPr lang="pt-BR" smtClean="0"/>
              <a:t>‹n.º›</a:t>
            </a:fld>
            <a:endParaRPr lang="pt-BR"/>
          </a:p>
        </p:txBody>
      </p:sp>
    </p:spTree>
    <p:extLst>
      <p:ext uri="{BB962C8B-B14F-4D97-AF65-F5344CB8AC3E}">
        <p14:creationId xmlns:p14="http://schemas.microsoft.com/office/powerpoint/2010/main" val="2853445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6DA4EF9-204E-47CA-94AF-057DB5538805}"/>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 xmlns:a16="http://schemas.microsoft.com/office/drawing/2014/main" id="{CD0FA0D5-A62C-47B0-A844-9BCD2C9FB9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 xmlns:a16="http://schemas.microsoft.com/office/drawing/2014/main" id="{873C5E5B-6738-4141-85C9-F3A9A3F1E318}"/>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5" name="Espaço Reservado para Rodapé 4">
            <a:extLst>
              <a:ext uri="{FF2B5EF4-FFF2-40B4-BE49-F238E27FC236}">
                <a16:creationId xmlns="" xmlns:a16="http://schemas.microsoft.com/office/drawing/2014/main" id="{3FF64A5E-F6CD-44D6-BF8C-E29F65869AD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4F705727-54FA-4526-A07C-24B8440E3F19}"/>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3763037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5D4FEF8-4D4A-4F2D-8FE5-2D23083557CC}"/>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463DB8F8-AD66-412D-90FB-F0A2D26F4897}"/>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5431EA94-6E6C-4ACC-B81A-CC39647F1F21}"/>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5" name="Espaço Reservado para Rodapé 4">
            <a:extLst>
              <a:ext uri="{FF2B5EF4-FFF2-40B4-BE49-F238E27FC236}">
                <a16:creationId xmlns="" xmlns:a16="http://schemas.microsoft.com/office/drawing/2014/main" id="{FBC3D2D4-1402-4588-AF80-BCE2C86B5DB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F7186C99-E373-4E05-ADC6-3C0C7CA2938D}"/>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2080052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254CF7A7-3756-4716-988E-16C5539FC446}"/>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06EEEEA3-09D4-4DF1-B045-4966C4B030AB}"/>
              </a:ext>
            </a:extLst>
          </p:cNvPr>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C4B83872-E223-4072-89B0-C635D7D080BF}"/>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5" name="Espaço Reservado para Rodapé 4">
            <a:extLst>
              <a:ext uri="{FF2B5EF4-FFF2-40B4-BE49-F238E27FC236}">
                <a16:creationId xmlns="" xmlns:a16="http://schemas.microsoft.com/office/drawing/2014/main" id="{A633A4B6-69DE-45CB-9292-E2980C3AB84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B113CDC7-24FC-4A0D-9B74-60CEED0D65FB}"/>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117651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3780447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1570700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418259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86101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1781319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16874688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B7B6AB-F368-4462-98A0-6BE6C8F1FA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EF21DD4F-749C-41C9-A542-E47B7DA714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C934BC00-695C-422E-980B-09CBD6ABCD80}"/>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5" name="Footer Placeholder 4">
            <a:extLst>
              <a:ext uri="{FF2B5EF4-FFF2-40B4-BE49-F238E27FC236}">
                <a16:creationId xmlns="" xmlns:a16="http://schemas.microsoft.com/office/drawing/2014/main" id="{0F505647-77A8-4A77-A582-456F8E8D65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3F05054-AC23-4A95-ABF0-42C911EAC304}"/>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4058507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8D5918-4942-4C96-8153-AD3CCDF19C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81E0D50-39DC-442A-9F49-FE9D614340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6D783F1-D7BA-4287-9694-8E8A53FB3C3E}"/>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5" name="Footer Placeholder 4">
            <a:extLst>
              <a:ext uri="{FF2B5EF4-FFF2-40B4-BE49-F238E27FC236}">
                <a16:creationId xmlns="" xmlns:a16="http://schemas.microsoft.com/office/drawing/2014/main" id="{0AB4ACDE-7636-4C73-AC5E-6C49A47186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117464D-8501-4B14-8B21-D689A2DF80C2}"/>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2745898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FFF3204-6D7E-4A51-AFFB-82FB55FAEEE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91CAE717-1FA5-4523-9A67-392C0CEA3541}"/>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B52BE36C-99EE-4475-9C9B-738A5366F1D7}"/>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5" name="Espaço Reservado para Rodapé 4">
            <a:extLst>
              <a:ext uri="{FF2B5EF4-FFF2-40B4-BE49-F238E27FC236}">
                <a16:creationId xmlns="" xmlns:a16="http://schemas.microsoft.com/office/drawing/2014/main" id="{E88E5D58-66DC-45D3-85D1-901F7CAFE5D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7C8A5876-5F94-4AD9-B0A8-499316720BAA}"/>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8466863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F2C3E7F-4E9F-4782-A017-17EF774AC4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C685E9E-DD60-47A7-8A5D-957E343DA1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425BD29E-B4F2-4805-902E-FDB9F6D31589}"/>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5" name="Footer Placeholder 4">
            <a:extLst>
              <a:ext uri="{FF2B5EF4-FFF2-40B4-BE49-F238E27FC236}">
                <a16:creationId xmlns="" xmlns:a16="http://schemas.microsoft.com/office/drawing/2014/main" id="{F785E36F-3B87-4C79-B396-39C6684201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ADBE5D6-713A-4B49-BAD3-BD0E091F7BF4}"/>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818140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C60F0F-7739-4640-BC23-FDCCD5BACF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BE6DDD73-DBDD-4E3C-8E23-A6134B55C69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82BD2756-4F70-43BE-85CF-6A3C29AB17F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8C80AC09-73D4-4268-83CE-04B1DFABD19E}"/>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6" name="Footer Placeholder 5">
            <a:extLst>
              <a:ext uri="{FF2B5EF4-FFF2-40B4-BE49-F238E27FC236}">
                <a16:creationId xmlns="" xmlns:a16="http://schemas.microsoft.com/office/drawing/2014/main" id="{FC6C1D0B-FEED-48D2-8E76-1EDD3C6478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8DF008F-835F-4CAA-B83B-F660059E3CC1}"/>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379652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4142F4-9BD8-4866-9C97-591BF5B9D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C20AC67-9ED9-42E1-8EBB-B187201D42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C4F86A5B-1547-4721-B27A-3AB275194AD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B93FD7D-A086-478F-9D22-1C24C1EFDC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FA2AC545-03C5-4C16-8EBC-15265C05515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16E40294-BA1F-4EC4-A48E-84F8D51DA5BA}"/>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8" name="Footer Placeholder 7">
            <a:extLst>
              <a:ext uri="{FF2B5EF4-FFF2-40B4-BE49-F238E27FC236}">
                <a16:creationId xmlns="" xmlns:a16="http://schemas.microsoft.com/office/drawing/2014/main" id="{197CBAE4-8977-4A7E-A511-E939EC8719B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762380D7-EEDD-429D-A1E5-F3127433C6DA}"/>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24143527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CAD318-E23E-4FC7-A973-5076AF7C94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BF6DC961-EA3B-4CBF-ADC5-329DEE390332}"/>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4" name="Footer Placeholder 3">
            <a:extLst>
              <a:ext uri="{FF2B5EF4-FFF2-40B4-BE49-F238E27FC236}">
                <a16:creationId xmlns="" xmlns:a16="http://schemas.microsoft.com/office/drawing/2014/main" id="{F8C5ACB2-DD03-4632-BB5E-C2E5CE3526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FE913C90-CBC1-4771-95DC-AA3F4F59A26F}"/>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16895223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BB206C7-A2FD-44DB-B3A3-3FA1EE7DB4A5}"/>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3" name="Footer Placeholder 2">
            <a:extLst>
              <a:ext uri="{FF2B5EF4-FFF2-40B4-BE49-F238E27FC236}">
                <a16:creationId xmlns="" xmlns:a16="http://schemas.microsoft.com/office/drawing/2014/main" id="{8D9A9EAF-E5D0-4991-87F7-F2E61F0DD5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78D74C5-9EE0-4F18-8BC6-3809D5261E11}"/>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39104493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8D4FA4-49F6-4D49-B359-0DD0059734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AAD27D4D-BC4A-44AA-AC30-D21CE03440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F7F73034-95A5-4CF3-82FC-C1AD2936F4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647A5E8E-D01E-4BD9-B529-2939E28623CB}"/>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6" name="Footer Placeholder 5">
            <a:extLst>
              <a:ext uri="{FF2B5EF4-FFF2-40B4-BE49-F238E27FC236}">
                <a16:creationId xmlns="" xmlns:a16="http://schemas.microsoft.com/office/drawing/2014/main" id="{F3BD6FBA-56C1-4963-94C1-96BC296691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80752E3-5FA8-46ED-9357-CF8773335448}"/>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4137560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35DA7A-7F92-4C03-A1FE-D23EB3314C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9298208-E549-4DBD-82C9-B3A7EE8E05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B23AB0FB-FCA2-459E-BE96-9F56C0900A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7DF22B19-B2B1-4CF9-827D-57D32A11EF89}"/>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6" name="Footer Placeholder 5">
            <a:extLst>
              <a:ext uri="{FF2B5EF4-FFF2-40B4-BE49-F238E27FC236}">
                <a16:creationId xmlns="" xmlns:a16="http://schemas.microsoft.com/office/drawing/2014/main" id="{56D1B85F-1FC8-4C8E-AA14-554967123E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B1194DB-49C3-4F11-A674-8ED4FF84D3A1}"/>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29250225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15ABD6-D4ED-4496-BF50-14EBE64799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1D9D18C8-3C1C-4250-9C72-F09474068BF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30674F8-6C6D-4C4A-980D-21A326279C40}"/>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5" name="Footer Placeholder 4">
            <a:extLst>
              <a:ext uri="{FF2B5EF4-FFF2-40B4-BE49-F238E27FC236}">
                <a16:creationId xmlns="" xmlns:a16="http://schemas.microsoft.com/office/drawing/2014/main" id="{41EAD998-3995-48C3-8618-015694BD5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C20D46E-AB31-4123-B58E-6AE18047483F}"/>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28484207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0943927-9D58-44E2-A287-2A68D15423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2CC13D5B-125B-4DA0-9E55-2A103112393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EDDD75A-2697-4440-B61B-3FD05315AC79}"/>
              </a:ext>
            </a:extLst>
          </p:cNvPr>
          <p:cNvSpPr>
            <a:spLocks noGrp="1"/>
          </p:cNvSpPr>
          <p:nvPr>
            <p:ph type="dt" sz="half" idx="10"/>
          </p:nvPr>
        </p:nvSpPr>
        <p:spPr/>
        <p:txBody>
          <a:bodyPr/>
          <a:lstStyle/>
          <a:p>
            <a:fld id="{47A68B75-6D23-4C32-9F29-8F040A332BAC}" type="datetimeFigureOut">
              <a:rPr lang="en-US" smtClean="0"/>
              <a:t>7/3/18</a:t>
            </a:fld>
            <a:endParaRPr lang="en-US"/>
          </a:p>
        </p:txBody>
      </p:sp>
      <p:sp>
        <p:nvSpPr>
          <p:cNvPr id="5" name="Footer Placeholder 4">
            <a:extLst>
              <a:ext uri="{FF2B5EF4-FFF2-40B4-BE49-F238E27FC236}">
                <a16:creationId xmlns="" xmlns:a16="http://schemas.microsoft.com/office/drawing/2014/main" id="{E6060A58-F2B3-4784-BFF7-0A07F8A10E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D6893C7-9064-4D68-B40E-4AB8C17E3BE9}"/>
              </a:ext>
            </a:extLst>
          </p:cNvPr>
          <p:cNvSpPr>
            <a:spLocks noGrp="1"/>
          </p:cNvSpPr>
          <p:nvPr>
            <p:ph type="sldNum" sz="quarter" idx="12"/>
          </p:nvPr>
        </p:nvSpPr>
        <p:spPr/>
        <p:txBody>
          <a:bodyPr/>
          <a:lstStyle/>
          <a:p>
            <a:fld id="{EC3199BD-2875-47F8-BC5A-5F7C36AE4CF0}" type="slidenum">
              <a:rPr lang="en-US" smtClean="0"/>
              <a:t>‹n.º›</a:t>
            </a:fld>
            <a:endParaRPr lang="en-US"/>
          </a:p>
        </p:txBody>
      </p:sp>
    </p:spTree>
    <p:extLst>
      <p:ext uri="{BB962C8B-B14F-4D97-AF65-F5344CB8AC3E}">
        <p14:creationId xmlns:p14="http://schemas.microsoft.com/office/powerpoint/2010/main" val="186093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AB72815-E081-4240-BBA6-96D6E194270E}"/>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 xmlns:a16="http://schemas.microsoft.com/office/drawing/2014/main" id="{9078669C-963C-4521-AF72-87CF514045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a:extLst>
              <a:ext uri="{FF2B5EF4-FFF2-40B4-BE49-F238E27FC236}">
                <a16:creationId xmlns="" xmlns:a16="http://schemas.microsoft.com/office/drawing/2014/main" id="{6E64CA6E-F133-4319-8E30-D56AFED55527}"/>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5" name="Espaço Reservado para Rodapé 4">
            <a:extLst>
              <a:ext uri="{FF2B5EF4-FFF2-40B4-BE49-F238E27FC236}">
                <a16:creationId xmlns="" xmlns:a16="http://schemas.microsoft.com/office/drawing/2014/main" id="{8E318FFB-3D8A-4D24-82D0-5A838CA5372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4943FDA1-F70A-4D11-8403-40AD40FB509E}"/>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4239477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E1C4B4F-12F9-4DE2-8A6F-CAC659BE01A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8C8D315C-7A4B-4252-A2EB-E5CDFFB6D4A5}"/>
              </a:ext>
            </a:extLst>
          </p:cNvPr>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 xmlns:a16="http://schemas.microsoft.com/office/drawing/2014/main" id="{D58B3BC3-BE13-481F-886D-CF179F2106F6}"/>
              </a:ext>
            </a:extLst>
          </p:cNvPr>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 xmlns:a16="http://schemas.microsoft.com/office/drawing/2014/main" id="{6CEE3385-EEF9-42AE-8F09-B5BE1D538559}"/>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6" name="Espaço Reservado para Rodapé 5">
            <a:extLst>
              <a:ext uri="{FF2B5EF4-FFF2-40B4-BE49-F238E27FC236}">
                <a16:creationId xmlns="" xmlns:a16="http://schemas.microsoft.com/office/drawing/2014/main" id="{4F64F4D8-4670-431C-A111-96422781E05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6C52B6C5-0F31-4FE3-9177-7130C3F91035}"/>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3869376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B72B1AE-5E0F-4FFC-8F5B-318BA7592FBE}"/>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 xmlns:a16="http://schemas.microsoft.com/office/drawing/2014/main" id="{1D75F9D9-E651-4D6D-9128-6EEE1BAD57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a:extLst>
              <a:ext uri="{FF2B5EF4-FFF2-40B4-BE49-F238E27FC236}">
                <a16:creationId xmlns="" xmlns:a16="http://schemas.microsoft.com/office/drawing/2014/main" id="{6ED691F9-4027-4052-9899-3C84F24D0E94}"/>
              </a:ext>
            </a:extLst>
          </p:cNvPr>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 xmlns:a16="http://schemas.microsoft.com/office/drawing/2014/main" id="{227A7201-740F-489B-AD5F-6C6DC07076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a:extLst>
              <a:ext uri="{FF2B5EF4-FFF2-40B4-BE49-F238E27FC236}">
                <a16:creationId xmlns="" xmlns:a16="http://schemas.microsoft.com/office/drawing/2014/main" id="{7CEC0EA6-D303-420D-8935-AFC6DF805DFA}"/>
              </a:ext>
            </a:extLst>
          </p:cNvPr>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 xmlns:a16="http://schemas.microsoft.com/office/drawing/2014/main" id="{355E9BDA-FF9C-45DA-9C10-F9D322DE10FC}"/>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8" name="Espaço Reservado para Rodapé 7">
            <a:extLst>
              <a:ext uri="{FF2B5EF4-FFF2-40B4-BE49-F238E27FC236}">
                <a16:creationId xmlns="" xmlns:a16="http://schemas.microsoft.com/office/drawing/2014/main" id="{5096F4C8-A41B-40EC-9478-2223660BADED}"/>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 xmlns:a16="http://schemas.microsoft.com/office/drawing/2014/main" id="{907535E4-4970-463F-AC86-807072D8BD30}"/>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1740732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6FC6C06-3B77-4AC9-B768-83A99006FFA8}"/>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 xmlns:a16="http://schemas.microsoft.com/office/drawing/2014/main" id="{58C9D32E-4375-4AD8-8AE2-69EC9B373894}"/>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4" name="Espaço Reservado para Rodapé 3">
            <a:extLst>
              <a:ext uri="{FF2B5EF4-FFF2-40B4-BE49-F238E27FC236}">
                <a16:creationId xmlns="" xmlns:a16="http://schemas.microsoft.com/office/drawing/2014/main" id="{BF07455B-52D4-4169-8C88-4540974F0D73}"/>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 xmlns:a16="http://schemas.microsoft.com/office/drawing/2014/main" id="{2E7FDB9A-4A74-43AD-846E-D57F16EA22DC}"/>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18362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 xmlns:a16="http://schemas.microsoft.com/office/drawing/2014/main" id="{1F5AD9A4-D10A-423B-ABB7-89E049CBEC6C}"/>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3" name="Espaço Reservado para Rodapé 2">
            <a:extLst>
              <a:ext uri="{FF2B5EF4-FFF2-40B4-BE49-F238E27FC236}">
                <a16:creationId xmlns="" xmlns:a16="http://schemas.microsoft.com/office/drawing/2014/main" id="{729CCD68-F6F8-40D4-82A1-5E059CBC7D8D}"/>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 xmlns:a16="http://schemas.microsoft.com/office/drawing/2014/main" id="{0DE97092-FBCF-4C14-9CAC-476B917E91A7}"/>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2608935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4DD9216-9FE4-418C-88C6-ECB6E5C582EF}"/>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 xmlns:a16="http://schemas.microsoft.com/office/drawing/2014/main" id="{04360C94-E598-40E9-9CF3-367A5D8463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 xmlns:a16="http://schemas.microsoft.com/office/drawing/2014/main" id="{02DC1F75-E2C4-4C31-A0D4-D00D175CB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 xmlns:a16="http://schemas.microsoft.com/office/drawing/2014/main" id="{ED2EA4BC-C1F4-4DE0-803C-17F5ABE4BE87}"/>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6" name="Espaço Reservado para Rodapé 5">
            <a:extLst>
              <a:ext uri="{FF2B5EF4-FFF2-40B4-BE49-F238E27FC236}">
                <a16:creationId xmlns="" xmlns:a16="http://schemas.microsoft.com/office/drawing/2014/main" id="{F9145928-868F-45E6-B4E5-CFDEA81F5F0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10F25E05-016B-4294-9B75-A64E68791701}"/>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3888589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935FE28-CE1A-4B63-B702-EBEB37EB3E84}"/>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 xmlns:a16="http://schemas.microsoft.com/office/drawing/2014/main" id="{FF679C77-8057-4F70-931E-EF069873B9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 xmlns:a16="http://schemas.microsoft.com/office/drawing/2014/main" id="{AA70221B-F4BF-4778-A374-D83AEAB1A0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 xmlns:a16="http://schemas.microsoft.com/office/drawing/2014/main" id="{12F699C1-3D35-412B-B440-81D6CDF74A45}"/>
              </a:ext>
            </a:extLst>
          </p:cNvPr>
          <p:cNvSpPr>
            <a:spLocks noGrp="1"/>
          </p:cNvSpPr>
          <p:nvPr>
            <p:ph type="dt" sz="half" idx="10"/>
          </p:nvPr>
        </p:nvSpPr>
        <p:spPr/>
        <p:txBody>
          <a:bodyPr/>
          <a:lstStyle/>
          <a:p>
            <a:fld id="{118557E0-09D6-40B0-8D2F-602DF14DDA29}" type="datetimeFigureOut">
              <a:rPr lang="pt-BR" smtClean="0"/>
              <a:t>03/07/18</a:t>
            </a:fld>
            <a:endParaRPr lang="pt-BR"/>
          </a:p>
        </p:txBody>
      </p:sp>
      <p:sp>
        <p:nvSpPr>
          <p:cNvPr id="6" name="Espaço Reservado para Rodapé 5">
            <a:extLst>
              <a:ext uri="{FF2B5EF4-FFF2-40B4-BE49-F238E27FC236}">
                <a16:creationId xmlns="" xmlns:a16="http://schemas.microsoft.com/office/drawing/2014/main" id="{67C13FC7-435A-4C13-9260-18DD1B8F318A}"/>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B518C8FA-3730-4CC6-8904-71D754F1208A}"/>
              </a:ext>
            </a:extLst>
          </p:cNvPr>
          <p:cNvSpPr>
            <a:spLocks noGrp="1"/>
          </p:cNvSpPr>
          <p:nvPr>
            <p:ph type="sldNum" sz="quarter" idx="12"/>
          </p:nvPr>
        </p:nvSpPr>
        <p:spPr/>
        <p:txBody>
          <a:bodyPr/>
          <a:lstStyle/>
          <a:p>
            <a:fld id="{E5962C53-F6A0-486D-9FB8-452EA2CE04A4}" type="slidenum">
              <a:rPr lang="pt-BR" smtClean="0"/>
              <a:t>‹n.º›</a:t>
            </a:fld>
            <a:endParaRPr lang="pt-BR"/>
          </a:p>
        </p:txBody>
      </p:sp>
    </p:spTree>
    <p:extLst>
      <p:ext uri="{BB962C8B-B14F-4D97-AF65-F5344CB8AC3E}">
        <p14:creationId xmlns:p14="http://schemas.microsoft.com/office/powerpoint/2010/main" val="240063589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8.xml"/><Relationship Id="rId12" Type="http://schemas.openxmlformats.org/officeDocument/2006/relationships/theme" Target="../theme/theme2.xml"/><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 Id="rId9" Type="http://schemas.openxmlformats.org/officeDocument/2006/relationships/slideLayout" Target="../slideLayouts/slideLayout26.xml"/><Relationship Id="rId10"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 xmlns:a16="http://schemas.microsoft.com/office/drawing/2014/main" id="{941CBE32-B6C9-4FE2-9307-03037CAFBE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 xmlns:a16="http://schemas.microsoft.com/office/drawing/2014/main" id="{7D2F1A3A-3E40-475A-8BC8-5A3FB91C43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919A8B6A-A457-4BA9-A186-479E01EC68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557E0-09D6-40B0-8D2F-602DF14DDA29}" type="datetimeFigureOut">
              <a:rPr lang="pt-BR" smtClean="0"/>
              <a:t>03/07/18</a:t>
            </a:fld>
            <a:endParaRPr lang="pt-BR"/>
          </a:p>
        </p:txBody>
      </p:sp>
      <p:sp>
        <p:nvSpPr>
          <p:cNvPr id="5" name="Espaço Reservado para Rodapé 4">
            <a:extLst>
              <a:ext uri="{FF2B5EF4-FFF2-40B4-BE49-F238E27FC236}">
                <a16:creationId xmlns="" xmlns:a16="http://schemas.microsoft.com/office/drawing/2014/main" id="{3C4FA02B-DDCF-4037-9C99-8CB592CE86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 xmlns:a16="http://schemas.microsoft.com/office/drawing/2014/main" id="{3F21ADD6-E074-45E3-9B0E-80428D1213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962C53-F6A0-486D-9FB8-452EA2CE04A4}" type="slidenum">
              <a:rPr lang="pt-BR" smtClean="0"/>
              <a:t>‹n.º›</a:t>
            </a:fld>
            <a:endParaRPr lang="pt-BR"/>
          </a:p>
        </p:txBody>
      </p:sp>
    </p:spTree>
    <p:extLst>
      <p:ext uri="{BB962C8B-B14F-4D97-AF65-F5344CB8AC3E}">
        <p14:creationId xmlns:p14="http://schemas.microsoft.com/office/powerpoint/2010/main" val="1021501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76" r:id="rId13"/>
    <p:sldLayoutId id="2147483677" r:id="rId14"/>
    <p:sldLayoutId id="2147483678" r:id="rId15"/>
    <p:sldLayoutId id="2147483679" r:id="rId16"/>
    <p:sldLayoutId id="214748368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05F0B1A-1885-49B5-9753-40D93CA08E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10C08B3A-C663-4BAC-976E-F5064535B5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0B05FDB-32B8-4A99-BE7C-4F425E9122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A68B75-6D23-4C32-9F29-8F040A332BAC}" type="datetimeFigureOut">
              <a:rPr lang="en-US" smtClean="0"/>
              <a:t>7/3/18</a:t>
            </a:fld>
            <a:endParaRPr lang="en-US"/>
          </a:p>
        </p:txBody>
      </p:sp>
      <p:sp>
        <p:nvSpPr>
          <p:cNvPr id="5" name="Footer Placeholder 4">
            <a:extLst>
              <a:ext uri="{FF2B5EF4-FFF2-40B4-BE49-F238E27FC236}">
                <a16:creationId xmlns="" xmlns:a16="http://schemas.microsoft.com/office/drawing/2014/main" id="{CAADF1E1-CEF4-4245-90BE-D3C6BD210E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3AE996EA-5145-4FEE-8F87-86E1E8ACCA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199BD-2875-47F8-BC5A-5F7C36AE4CF0}" type="slidenum">
              <a:rPr lang="en-US" smtClean="0"/>
              <a:t>‹n.º›</a:t>
            </a:fld>
            <a:endParaRPr lang="en-US"/>
          </a:p>
        </p:txBody>
      </p:sp>
    </p:spTree>
    <p:extLst>
      <p:ext uri="{BB962C8B-B14F-4D97-AF65-F5344CB8AC3E}">
        <p14:creationId xmlns:p14="http://schemas.microsoft.com/office/powerpoint/2010/main" val="34891702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jpeg"/><Relationship Id="rId8" Type="http://schemas.openxmlformats.org/officeDocument/2006/relationships/image" Target="../media/image24.png"/><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jpeg"/><Relationship Id="rId6" Type="http://schemas.openxmlformats.org/officeDocument/2006/relationships/image" Target="../media/image29.tmp"/><Relationship Id="rId1" Type="http://schemas.openxmlformats.org/officeDocument/2006/relationships/slideLayout" Target="../slideLayouts/slideLayout14.xml"/><Relationship Id="rId2" Type="http://schemas.openxmlformats.org/officeDocument/2006/relationships/image" Target="../media/image2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0.tmp"/></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32.tmp"/><Relationship Id="rId5" Type="http://schemas.openxmlformats.org/officeDocument/2006/relationships/image" Target="../media/image33.png"/><Relationship Id="rId1" Type="http://schemas.openxmlformats.org/officeDocument/2006/relationships/slideLayout" Target="../slideLayouts/slideLayout16.xml"/><Relationship Id="rId2"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3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38.png"/><Relationship Id="rId1" Type="http://schemas.microsoft.com/office/2007/relationships/media" Target="../media/media1.mp4"/><Relationship Id="rId2" Type="http://schemas.openxmlformats.org/officeDocument/2006/relationships/video" Target="../media/media1.mp4"/></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jpg"/></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4" Type="http://schemas.openxmlformats.org/officeDocument/2006/relationships/image" Target="../media/image5.tiff"/><Relationship Id="rId5" Type="http://schemas.openxmlformats.org/officeDocument/2006/relationships/image" Target="../media/image6.tiff"/><Relationship Id="rId1" Type="http://schemas.openxmlformats.org/officeDocument/2006/relationships/slideLayout" Target="../slideLayouts/slideLayout12.xml"/><Relationship Id="rId2" Type="http://schemas.openxmlformats.org/officeDocument/2006/relationships/image" Target="../media/image3.tif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1.png"/><Relationship Id="rId3" Type="http://schemas.microsoft.com/office/2007/relationships/hdphoto" Target="../media/hdphoto2.wdp"/></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1.png"/><Relationship Id="rId3" Type="http://schemas.microsoft.com/office/2007/relationships/hdphoto" Target="../media/hdphoto2.wdp"/></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1.png"/><Relationship Id="rId3"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12.xml"/><Relationship Id="rId2" Type="http://schemas.openxmlformats.org/officeDocument/2006/relationships/image" Target="../media/image5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1.png"/><Relationship Id="rId3" Type="http://schemas.microsoft.com/office/2007/relationships/hdphoto" Target="../media/hdphoto2.wdp"/></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image" Target="../media/image58.png"/><Relationship Id="rId1" Type="http://schemas.openxmlformats.org/officeDocument/2006/relationships/slideLayout" Target="../slideLayouts/slideLayout12.xml"/><Relationship Id="rId2" Type="http://schemas.openxmlformats.org/officeDocument/2006/relationships/image" Target="../media/image55.emf"/></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4" Type="http://schemas.openxmlformats.org/officeDocument/2006/relationships/image" Target="../media/image61.png"/><Relationship Id="rId5" Type="http://schemas.openxmlformats.org/officeDocument/2006/relationships/hyperlink" Target="https://www.allianceforintegrity.org/pt/" TargetMode="External"/><Relationship Id="rId1" Type="http://schemas.openxmlformats.org/officeDocument/2006/relationships/slideLayout" Target="../slideLayouts/slideLayout12.xml"/><Relationship Id="rId2" Type="http://schemas.openxmlformats.org/officeDocument/2006/relationships/image" Target="../media/image59.jpeg"/></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hyperlink" Target="http://www.cgu.gov.br/assuntos/etica-e-integridade/programa-de-integridade/imagens/infogrficoprogramadeintegridade.jpg" TargetMode="External"/><Relationship Id="rId7" Type="http://schemas.openxmlformats.org/officeDocument/2006/relationships/image" Target="../media/image66.jpeg"/><Relationship Id="rId1" Type="http://schemas.openxmlformats.org/officeDocument/2006/relationships/slideLayout" Target="../slideLayouts/slideLayout12.xml"/><Relationship Id="rId2" Type="http://schemas.openxmlformats.org/officeDocument/2006/relationships/image" Target="../media/image6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7.tiff"/></Relationships>
</file>

<file path=ppt/slides/_rels/slide46.xml.rels><?xml version="1.0" encoding="UTF-8" standalone="yes"?>
<Relationships xmlns="http://schemas.openxmlformats.org/package/2006/relationships"><Relationship Id="rId3" Type="http://schemas.openxmlformats.org/officeDocument/2006/relationships/image" Target="../media/image32.svg"/><Relationship Id="rId4" Type="http://schemas.openxmlformats.org/officeDocument/2006/relationships/image" Target="../media/image69.tiff"/><Relationship Id="rId1" Type="http://schemas.openxmlformats.org/officeDocument/2006/relationships/slideLayout" Target="../slideLayouts/slideLayout12.xml"/><Relationship Id="rId2" Type="http://schemas.openxmlformats.org/officeDocument/2006/relationships/image" Target="../media/image6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 Id="rId9"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1281219" y="865526"/>
            <a:ext cx="9197163" cy="1569449"/>
          </a:xfrm>
          <a:prstGeom prst="rect">
            <a:avLst/>
          </a:prstGeom>
          <a:solidFill>
            <a:schemeClr val="accent1">
              <a:lumMod val="60000"/>
              <a:lumOff val="40000"/>
            </a:scheme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5000" b="1" dirty="0">
                <a:latin typeface="+mn-lt"/>
              </a:rPr>
              <a:t>Fórum Estadão</a:t>
            </a:r>
          </a:p>
          <a:p>
            <a:pPr algn="ctr"/>
            <a:r>
              <a:rPr lang="pt-BR" sz="5000" b="1" dirty="0" err="1">
                <a:latin typeface="+mn-lt"/>
              </a:rPr>
              <a:t>Compliance</a:t>
            </a:r>
            <a:r>
              <a:rPr lang="pt-BR" sz="5000" b="1" dirty="0">
                <a:latin typeface="+mn-lt"/>
              </a:rPr>
              <a:t> </a:t>
            </a:r>
          </a:p>
          <a:p>
            <a:pPr algn="ctr"/>
            <a:endParaRPr lang="pt-BR" sz="5000" b="1" dirty="0">
              <a:latin typeface="+mn-lt"/>
            </a:endParaRPr>
          </a:p>
        </p:txBody>
      </p:sp>
      <p:sp>
        <p:nvSpPr>
          <p:cNvPr id="6" name="Subtítulo 2">
            <a:extLst>
              <a:ext uri="{FF2B5EF4-FFF2-40B4-BE49-F238E27FC236}">
                <a16:creationId xmlns="" xmlns:a16="http://schemas.microsoft.com/office/drawing/2014/main" id="{AB52B288-D8E3-49BC-8901-64BC6A873E1F}"/>
              </a:ext>
            </a:extLst>
          </p:cNvPr>
          <p:cNvSpPr txBox="1">
            <a:spLocks/>
          </p:cNvSpPr>
          <p:nvPr/>
        </p:nvSpPr>
        <p:spPr>
          <a:xfrm>
            <a:off x="1871327" y="4739649"/>
            <a:ext cx="8016949" cy="17993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400" b="1" dirty="0"/>
              <a:t>Wagner de Campos Rosário</a:t>
            </a:r>
          </a:p>
          <a:p>
            <a:pPr marL="0" indent="0" algn="ctr">
              <a:buNone/>
            </a:pPr>
            <a:r>
              <a:rPr lang="pt-BR" sz="1600" i="1" dirty="0"/>
              <a:t>Ministro da Transparência e Controladoria-Geral da União</a:t>
            </a:r>
          </a:p>
          <a:p>
            <a:pPr marL="0" indent="0" algn="ctr">
              <a:buNone/>
            </a:pPr>
            <a:endParaRPr lang="pt-BR" sz="2000" dirty="0"/>
          </a:p>
          <a:p>
            <a:pPr marL="0" indent="0" algn="ctr">
              <a:buNone/>
            </a:pPr>
            <a:r>
              <a:rPr lang="pt-BR" sz="2000" i="1" dirty="0"/>
              <a:t>São Paulo, 04 de julho de 2018</a:t>
            </a:r>
          </a:p>
        </p:txBody>
      </p:sp>
      <p:sp>
        <p:nvSpPr>
          <p:cNvPr id="2" name="CaixaDeTexto 1"/>
          <p:cNvSpPr txBox="1"/>
          <p:nvPr/>
        </p:nvSpPr>
        <p:spPr>
          <a:xfrm>
            <a:off x="452066" y="3534312"/>
            <a:ext cx="11162415" cy="584775"/>
          </a:xfrm>
          <a:prstGeom prst="rect">
            <a:avLst/>
          </a:prstGeom>
          <a:solidFill>
            <a:schemeClr val="accent4">
              <a:lumMod val="40000"/>
              <a:lumOff val="60000"/>
            </a:schemeClr>
          </a:solidFill>
        </p:spPr>
        <p:txBody>
          <a:bodyPr wrap="none" rtlCol="0">
            <a:spAutoFit/>
          </a:bodyPr>
          <a:lstStyle/>
          <a:p>
            <a:r>
              <a:rPr lang="pt-BR" sz="3200" dirty="0" smtClean="0"/>
              <a:t>Importância da Transparência e do </a:t>
            </a:r>
            <a:r>
              <a:rPr lang="pt-BR" sz="3200" i="1" dirty="0" err="1" smtClean="0"/>
              <a:t>Compliance</a:t>
            </a:r>
            <a:r>
              <a:rPr lang="pt-BR" sz="3200" dirty="0" smtClean="0"/>
              <a:t> na sociedade atual</a:t>
            </a:r>
            <a:endParaRPr lang="pt-BR" sz="3200" dirty="0"/>
          </a:p>
        </p:txBody>
      </p:sp>
    </p:spTree>
    <p:extLst>
      <p:ext uri="{BB962C8B-B14F-4D97-AF65-F5344CB8AC3E}">
        <p14:creationId xmlns:p14="http://schemas.microsoft.com/office/powerpoint/2010/main" val="950808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126859B-C52A-412A-A32C-CB552E801CE4}"/>
              </a:ext>
            </a:extLst>
          </p:cNvPr>
          <p:cNvSpPr txBox="1">
            <a:spLocks/>
          </p:cNvSpPr>
          <p:nvPr/>
        </p:nvSpPr>
        <p:spPr>
          <a:xfrm>
            <a:off x="349826" y="322262"/>
            <a:ext cx="11672455" cy="758393"/>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dirty="0">
                <a:solidFill>
                  <a:schemeClr val="accent5">
                    <a:lumMod val="50000"/>
                  </a:schemeClr>
                </a:solidFill>
              </a:rPr>
              <a:t>Política de Transparência </a:t>
            </a:r>
          </a:p>
        </p:txBody>
      </p:sp>
      <p:sp>
        <p:nvSpPr>
          <p:cNvPr id="5" name="Título 1">
            <a:extLst>
              <a:ext uri="{FF2B5EF4-FFF2-40B4-BE49-F238E27FC236}">
                <a16:creationId xmlns="" xmlns:a16="http://schemas.microsoft.com/office/drawing/2014/main" id="{39A16FEF-C0EC-420F-A7E5-BFA51946AC3D}"/>
              </a:ext>
            </a:extLst>
          </p:cNvPr>
          <p:cNvSpPr txBox="1">
            <a:spLocks/>
          </p:cNvSpPr>
          <p:nvPr/>
        </p:nvSpPr>
        <p:spPr>
          <a:xfrm>
            <a:off x="349826" y="1476505"/>
            <a:ext cx="3924223" cy="758393"/>
          </a:xfrm>
          <a:prstGeom prst="rect">
            <a:avLst/>
          </a:prstGeom>
          <a:solidFill>
            <a:schemeClr val="bg2">
              <a:lumMod val="75000"/>
            </a:schemeClr>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b="1" dirty="0">
                <a:solidFill>
                  <a:schemeClr val="accent5">
                    <a:lumMod val="50000"/>
                  </a:schemeClr>
                </a:solidFill>
              </a:rPr>
              <a:t>LINHAS DE TRABALHO</a:t>
            </a:r>
          </a:p>
        </p:txBody>
      </p:sp>
      <p:sp>
        <p:nvSpPr>
          <p:cNvPr id="6" name="Título 1">
            <a:extLst>
              <a:ext uri="{FF2B5EF4-FFF2-40B4-BE49-F238E27FC236}">
                <a16:creationId xmlns="" xmlns:a16="http://schemas.microsoft.com/office/drawing/2014/main" id="{42A3C4CF-DE2B-4144-8F64-C8B21D36E222}"/>
              </a:ext>
            </a:extLst>
          </p:cNvPr>
          <p:cNvSpPr txBox="1">
            <a:spLocks/>
          </p:cNvSpPr>
          <p:nvPr/>
        </p:nvSpPr>
        <p:spPr>
          <a:xfrm>
            <a:off x="2809254" y="2672209"/>
            <a:ext cx="3013612" cy="37673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Instrumentalização</a:t>
            </a:r>
          </a:p>
        </p:txBody>
      </p:sp>
      <p:sp>
        <p:nvSpPr>
          <p:cNvPr id="7" name="Título 1">
            <a:extLst>
              <a:ext uri="{FF2B5EF4-FFF2-40B4-BE49-F238E27FC236}">
                <a16:creationId xmlns="" xmlns:a16="http://schemas.microsoft.com/office/drawing/2014/main" id="{238CABAE-B4A8-4A65-BE52-FE38266ED331}"/>
              </a:ext>
            </a:extLst>
          </p:cNvPr>
          <p:cNvSpPr txBox="1">
            <a:spLocks/>
          </p:cNvSpPr>
          <p:nvPr/>
        </p:nvSpPr>
        <p:spPr>
          <a:xfrm>
            <a:off x="2809254" y="3552200"/>
            <a:ext cx="3013612" cy="37673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Capacitação</a:t>
            </a:r>
          </a:p>
        </p:txBody>
      </p:sp>
      <p:sp>
        <p:nvSpPr>
          <p:cNvPr id="8" name="Título 1">
            <a:extLst>
              <a:ext uri="{FF2B5EF4-FFF2-40B4-BE49-F238E27FC236}">
                <a16:creationId xmlns="" xmlns:a16="http://schemas.microsoft.com/office/drawing/2014/main" id="{AF3C9AC5-5CBF-4A9B-BC1B-604AEF99D865}"/>
              </a:ext>
            </a:extLst>
          </p:cNvPr>
          <p:cNvSpPr txBox="1">
            <a:spLocks/>
          </p:cNvSpPr>
          <p:nvPr/>
        </p:nvSpPr>
        <p:spPr>
          <a:xfrm>
            <a:off x="2809254" y="4499587"/>
            <a:ext cx="3013612" cy="37673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Normatização</a:t>
            </a:r>
          </a:p>
        </p:txBody>
      </p:sp>
      <p:sp>
        <p:nvSpPr>
          <p:cNvPr id="9" name="Título 1">
            <a:extLst>
              <a:ext uri="{FF2B5EF4-FFF2-40B4-BE49-F238E27FC236}">
                <a16:creationId xmlns="" xmlns:a16="http://schemas.microsoft.com/office/drawing/2014/main" id="{2EF7A478-CC7A-4B8F-A66B-C28C64154EEC}"/>
              </a:ext>
            </a:extLst>
          </p:cNvPr>
          <p:cNvSpPr txBox="1">
            <a:spLocks/>
          </p:cNvSpPr>
          <p:nvPr/>
        </p:nvSpPr>
        <p:spPr>
          <a:xfrm>
            <a:off x="2809254" y="5479123"/>
            <a:ext cx="3013612" cy="54282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Monitoramento</a:t>
            </a:r>
          </a:p>
        </p:txBody>
      </p:sp>
      <p:sp>
        <p:nvSpPr>
          <p:cNvPr id="10" name="Título 1">
            <a:extLst>
              <a:ext uri="{FF2B5EF4-FFF2-40B4-BE49-F238E27FC236}">
                <a16:creationId xmlns="" xmlns:a16="http://schemas.microsoft.com/office/drawing/2014/main" id="{05090F08-0636-4A1F-BACB-8D32F6077F11}"/>
              </a:ext>
            </a:extLst>
          </p:cNvPr>
          <p:cNvSpPr txBox="1">
            <a:spLocks/>
          </p:cNvSpPr>
          <p:nvPr/>
        </p:nvSpPr>
        <p:spPr>
          <a:xfrm>
            <a:off x="7427768" y="2630748"/>
            <a:ext cx="3013612" cy="534753"/>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Formação de redes</a:t>
            </a:r>
          </a:p>
        </p:txBody>
      </p:sp>
      <p:sp>
        <p:nvSpPr>
          <p:cNvPr id="11" name="Título 1">
            <a:extLst>
              <a:ext uri="{FF2B5EF4-FFF2-40B4-BE49-F238E27FC236}">
                <a16:creationId xmlns="" xmlns:a16="http://schemas.microsoft.com/office/drawing/2014/main" id="{BB82DF5F-11F8-47D3-81B8-BC9CECB29476}"/>
              </a:ext>
            </a:extLst>
          </p:cNvPr>
          <p:cNvSpPr txBox="1">
            <a:spLocks/>
          </p:cNvSpPr>
          <p:nvPr/>
        </p:nvSpPr>
        <p:spPr>
          <a:xfrm>
            <a:off x="7427768" y="3643412"/>
            <a:ext cx="3013612" cy="639385"/>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Financiamento</a:t>
            </a:r>
          </a:p>
        </p:txBody>
      </p:sp>
      <p:pic>
        <p:nvPicPr>
          <p:cNvPr id="12" name="Picture 2" descr="Resultado de imagem para MONEY ICON FREE">
            <a:extLst>
              <a:ext uri="{FF2B5EF4-FFF2-40B4-BE49-F238E27FC236}">
                <a16:creationId xmlns="" xmlns:a16="http://schemas.microsoft.com/office/drawing/2014/main" id="{8003A398-E311-41F3-9E90-35FB139B1BAE}"/>
              </a:ext>
            </a:extLst>
          </p:cNvPr>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64974" y="3516631"/>
            <a:ext cx="657079" cy="6570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Resultado de imagem para tool icon free">
            <a:extLst>
              <a:ext uri="{FF2B5EF4-FFF2-40B4-BE49-F238E27FC236}">
                <a16:creationId xmlns="" xmlns:a16="http://schemas.microsoft.com/office/drawing/2014/main" id="{1F65C546-8D76-4736-A42F-2609805EE38F}"/>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78263" y="2532035"/>
            <a:ext cx="657079" cy="65707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Imagem relacionada">
            <a:extLst>
              <a:ext uri="{FF2B5EF4-FFF2-40B4-BE49-F238E27FC236}">
                <a16:creationId xmlns="" xmlns:a16="http://schemas.microsoft.com/office/drawing/2014/main" id="{99646D4F-D7F5-40D8-9E3D-F600D2D013B7}"/>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6460" y="4395972"/>
            <a:ext cx="657079" cy="65707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Resultado de imagem para training icon free">
            <a:extLst>
              <a:ext uri="{FF2B5EF4-FFF2-40B4-BE49-F238E27FC236}">
                <a16:creationId xmlns="" xmlns:a16="http://schemas.microsoft.com/office/drawing/2014/main" id="{A44747A5-3C7D-40EF-8254-CA780B88CDE6}"/>
              </a:ext>
            </a:extLst>
          </p:cNvPr>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62305" y="3479585"/>
            <a:ext cx="657079" cy="63769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Imagem relacionada">
            <a:extLst>
              <a:ext uri="{FF2B5EF4-FFF2-40B4-BE49-F238E27FC236}">
                <a16:creationId xmlns="" xmlns:a16="http://schemas.microsoft.com/office/drawing/2014/main" id="{B14E5B8C-BA90-4FF4-B3AA-7525E2D3D80A}"/>
              </a:ext>
            </a:extLst>
          </p:cNvPr>
          <p:cNvPicPr>
            <a:picLocks noChangeAspect="1" noChangeArrowheads="1"/>
          </p:cNvPicPr>
          <p:nvPr/>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64974" y="2528106"/>
            <a:ext cx="657079" cy="65707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Resultado de imagem para monitoring icon free">
            <a:extLst>
              <a:ext uri="{FF2B5EF4-FFF2-40B4-BE49-F238E27FC236}">
                <a16:creationId xmlns="" xmlns:a16="http://schemas.microsoft.com/office/drawing/2014/main" id="{9C8F667D-AF6D-432D-BEC7-D2685660A3B5}"/>
              </a:ext>
            </a:extLst>
          </p:cNvPr>
          <p:cNvPicPr>
            <a:picLocks noChangeAspect="1" noChangeArrowheads="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46460" y="5364864"/>
            <a:ext cx="657079" cy="65707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Resultado de imagem para megaphone icon free">
            <a:extLst>
              <a:ext uri="{FF2B5EF4-FFF2-40B4-BE49-F238E27FC236}">
                <a16:creationId xmlns="" xmlns:a16="http://schemas.microsoft.com/office/drawing/2014/main" id="{315E5F44-1EE7-4A2A-A39F-3E16542098EE}"/>
              </a:ext>
            </a:extLst>
          </p:cNvPr>
          <p:cNvPicPr>
            <a:picLocks noChangeAspect="1" noChangeArrowheads="1"/>
          </p:cNvPicPr>
          <p:nvPr/>
        </p:nvPicPr>
        <p:blipFill rotWithShape="1">
          <a:blip r:embed="rId8">
            <a:duotone>
              <a:schemeClr val="accent5">
                <a:shade val="45000"/>
                <a:satMod val="135000"/>
              </a:schemeClr>
              <a:prstClr val="white"/>
            </a:duotone>
            <a:extLst>
              <a:ext uri="{28A0092B-C50C-407E-A947-70E740481C1C}">
                <a14:useLocalDpi xmlns:a14="http://schemas.microsoft.com/office/drawing/2010/main" val="0"/>
              </a:ext>
            </a:extLst>
          </a:blip>
          <a:srcRect l="4687" t="11187" r="10937" b="11229"/>
          <a:stretch/>
        </p:blipFill>
        <p:spPr bwMode="auto">
          <a:xfrm>
            <a:off x="6264975" y="4465891"/>
            <a:ext cx="720685" cy="695408"/>
          </a:xfrm>
          <a:prstGeom prst="rect">
            <a:avLst/>
          </a:prstGeom>
          <a:noFill/>
          <a:extLst>
            <a:ext uri="{909E8E84-426E-40DD-AFC4-6F175D3DCCD1}">
              <a14:hiddenFill xmlns:a14="http://schemas.microsoft.com/office/drawing/2010/main">
                <a:solidFill>
                  <a:srgbClr val="FFFFFF"/>
                </a:solidFill>
              </a14:hiddenFill>
            </a:ext>
          </a:extLst>
        </p:spPr>
      </p:pic>
      <p:sp>
        <p:nvSpPr>
          <p:cNvPr id="19" name="Título 1">
            <a:extLst>
              <a:ext uri="{FF2B5EF4-FFF2-40B4-BE49-F238E27FC236}">
                <a16:creationId xmlns="" xmlns:a16="http://schemas.microsoft.com/office/drawing/2014/main" id="{04964501-9CA8-4B89-9D86-333E89BE18ED}"/>
              </a:ext>
            </a:extLst>
          </p:cNvPr>
          <p:cNvSpPr txBox="1">
            <a:spLocks/>
          </p:cNvSpPr>
          <p:nvPr/>
        </p:nvSpPr>
        <p:spPr>
          <a:xfrm>
            <a:off x="7427768" y="4548964"/>
            <a:ext cx="3013612" cy="639385"/>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Comunicação</a:t>
            </a:r>
          </a:p>
        </p:txBody>
      </p:sp>
    </p:spTree>
    <p:extLst>
      <p:ext uri="{BB962C8B-B14F-4D97-AF65-F5344CB8AC3E}">
        <p14:creationId xmlns:p14="http://schemas.microsoft.com/office/powerpoint/2010/main" val="4120210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xmlns=""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CaixaDeTexto 4">
            <a:extLst>
              <a:ext uri="{FF2B5EF4-FFF2-40B4-BE49-F238E27FC236}">
                <a16:creationId xmlns:a16="http://schemas.microsoft.com/office/drawing/2014/main" xmlns="" id="{2781F84C-5970-43F2-93AA-29FCB325B3A7}"/>
              </a:ext>
            </a:extLst>
          </p:cNvPr>
          <p:cNvSpPr txBox="1"/>
          <p:nvPr/>
        </p:nvSpPr>
        <p:spPr>
          <a:xfrm>
            <a:off x="716667" y="1171439"/>
            <a:ext cx="6673687" cy="523220"/>
          </a:xfrm>
          <a:prstGeom prst="rect">
            <a:avLst/>
          </a:prstGeom>
          <a:noFill/>
        </p:spPr>
        <p:txBody>
          <a:bodyPr wrap="square" rtlCol="0">
            <a:spAutoFit/>
          </a:bodyPr>
          <a:lstStyle/>
          <a:p>
            <a:r>
              <a:rPr lang="pt-BR" sz="2800" b="1" dirty="0">
                <a:solidFill>
                  <a:srgbClr val="002060"/>
                </a:solidFill>
              </a:rPr>
              <a:t>LEI DE ACESSO À INFORMAÇÃO - LAI</a:t>
            </a:r>
          </a:p>
        </p:txBody>
      </p:sp>
      <p:sp>
        <p:nvSpPr>
          <p:cNvPr id="7" name="CaixaDeTexto 6">
            <a:extLst>
              <a:ext uri="{FF2B5EF4-FFF2-40B4-BE49-F238E27FC236}">
                <a16:creationId xmlns:a16="http://schemas.microsoft.com/office/drawing/2014/main" xmlns="" id="{17D7BD34-3ED6-4CCB-ACCE-9E585C58DECD}"/>
              </a:ext>
            </a:extLst>
          </p:cNvPr>
          <p:cNvSpPr txBox="1"/>
          <p:nvPr/>
        </p:nvSpPr>
        <p:spPr>
          <a:xfrm>
            <a:off x="739129" y="1610076"/>
            <a:ext cx="7486496" cy="400110"/>
          </a:xfrm>
          <a:prstGeom prst="rect">
            <a:avLst/>
          </a:prstGeom>
          <a:noFill/>
        </p:spPr>
        <p:txBody>
          <a:bodyPr wrap="square" rtlCol="0">
            <a:spAutoFit/>
          </a:bodyPr>
          <a:lstStyle/>
          <a:p>
            <a:r>
              <a:rPr lang="pt-BR" sz="2000" dirty="0">
                <a:solidFill>
                  <a:srgbClr val="002060"/>
                </a:solidFill>
              </a:rPr>
              <a:t>Dados gerais sobre pedidos e respostas – Governo Federal*</a:t>
            </a:r>
          </a:p>
        </p:txBody>
      </p:sp>
      <p:sp>
        <p:nvSpPr>
          <p:cNvPr id="9" name="CaixaDeTexto 8">
            <a:extLst>
              <a:ext uri="{FF2B5EF4-FFF2-40B4-BE49-F238E27FC236}">
                <a16:creationId xmlns:a16="http://schemas.microsoft.com/office/drawing/2014/main" xmlns="" id="{CC126478-CDDA-4B8C-9597-80E23BD9DB1C}"/>
              </a:ext>
            </a:extLst>
          </p:cNvPr>
          <p:cNvSpPr txBox="1"/>
          <p:nvPr/>
        </p:nvSpPr>
        <p:spPr>
          <a:xfrm>
            <a:off x="6483451" y="2446557"/>
            <a:ext cx="4840865" cy="707886"/>
          </a:xfrm>
          <a:prstGeom prst="rect">
            <a:avLst/>
          </a:prstGeom>
          <a:noFill/>
        </p:spPr>
        <p:txBody>
          <a:bodyPr wrap="square" rtlCol="0">
            <a:spAutoFit/>
          </a:bodyPr>
          <a:lstStyle/>
          <a:p>
            <a:r>
              <a:rPr lang="pt-BR" sz="4000" b="1" dirty="0">
                <a:solidFill>
                  <a:schemeClr val="accent2"/>
                </a:solidFill>
              </a:rPr>
              <a:t>560 mil</a:t>
            </a:r>
            <a:r>
              <a:rPr lang="pt-BR" sz="1400" b="1" dirty="0">
                <a:solidFill>
                  <a:schemeClr val="accent2"/>
                </a:solidFill>
              </a:rPr>
              <a:t> </a:t>
            </a:r>
            <a:r>
              <a:rPr lang="pt-BR" b="1" dirty="0">
                <a:solidFill>
                  <a:schemeClr val="bg1">
                    <a:lumMod val="65000"/>
                  </a:schemeClr>
                </a:solidFill>
              </a:rPr>
              <a:t>pedidos recebidos</a:t>
            </a:r>
          </a:p>
        </p:txBody>
      </p:sp>
      <p:sp>
        <p:nvSpPr>
          <p:cNvPr id="10" name="CaixaDeTexto 9">
            <a:extLst>
              <a:ext uri="{FF2B5EF4-FFF2-40B4-BE49-F238E27FC236}">
                <a16:creationId xmlns:a16="http://schemas.microsoft.com/office/drawing/2014/main" xmlns="" id="{7636081E-53D8-41B5-881A-EC4ADB1ABBEE}"/>
              </a:ext>
            </a:extLst>
          </p:cNvPr>
          <p:cNvSpPr txBox="1"/>
          <p:nvPr/>
        </p:nvSpPr>
        <p:spPr>
          <a:xfrm>
            <a:off x="6483450" y="3480561"/>
            <a:ext cx="5465395" cy="707886"/>
          </a:xfrm>
          <a:prstGeom prst="rect">
            <a:avLst/>
          </a:prstGeom>
          <a:noFill/>
        </p:spPr>
        <p:txBody>
          <a:bodyPr wrap="square" rtlCol="0">
            <a:spAutoFit/>
          </a:bodyPr>
          <a:lstStyle/>
          <a:p>
            <a:r>
              <a:rPr lang="pt-BR" sz="4000" b="1" dirty="0">
                <a:solidFill>
                  <a:schemeClr val="accent2"/>
                </a:solidFill>
              </a:rPr>
              <a:t>559 mil (99%)</a:t>
            </a:r>
            <a:r>
              <a:rPr lang="pt-BR" sz="1400" b="1" dirty="0">
                <a:solidFill>
                  <a:schemeClr val="accent2"/>
                </a:solidFill>
              </a:rPr>
              <a:t> </a:t>
            </a:r>
            <a:r>
              <a:rPr lang="pt-BR" b="1" dirty="0">
                <a:solidFill>
                  <a:schemeClr val="bg1">
                    <a:lumMod val="65000"/>
                  </a:schemeClr>
                </a:solidFill>
              </a:rPr>
              <a:t>pedidos respondidos</a:t>
            </a:r>
          </a:p>
        </p:txBody>
      </p:sp>
      <p:sp>
        <p:nvSpPr>
          <p:cNvPr id="11" name="CaixaDeTexto 10">
            <a:extLst>
              <a:ext uri="{FF2B5EF4-FFF2-40B4-BE49-F238E27FC236}">
                <a16:creationId xmlns:a16="http://schemas.microsoft.com/office/drawing/2014/main" xmlns="" id="{FEE75D18-A2F6-41D5-8395-F0AE98F4FA3B}"/>
              </a:ext>
            </a:extLst>
          </p:cNvPr>
          <p:cNvSpPr txBox="1"/>
          <p:nvPr/>
        </p:nvSpPr>
        <p:spPr>
          <a:xfrm>
            <a:off x="6483450" y="4460020"/>
            <a:ext cx="5213637" cy="707886"/>
          </a:xfrm>
          <a:prstGeom prst="rect">
            <a:avLst/>
          </a:prstGeom>
          <a:noFill/>
        </p:spPr>
        <p:txBody>
          <a:bodyPr wrap="square" rtlCol="0">
            <a:spAutoFit/>
          </a:bodyPr>
          <a:lstStyle/>
          <a:p>
            <a:r>
              <a:rPr lang="pt-BR" sz="4000" b="1" dirty="0">
                <a:solidFill>
                  <a:schemeClr val="accent2"/>
                </a:solidFill>
              </a:rPr>
              <a:t>14 dias </a:t>
            </a:r>
            <a:r>
              <a:rPr lang="pt-BR" b="1" dirty="0">
                <a:solidFill>
                  <a:schemeClr val="bg1">
                    <a:lumMod val="65000"/>
                  </a:schemeClr>
                </a:solidFill>
              </a:rPr>
              <a:t>em média para resposta</a:t>
            </a:r>
          </a:p>
        </p:txBody>
      </p:sp>
      <p:sp>
        <p:nvSpPr>
          <p:cNvPr id="12" name="CaixaDeTexto 11">
            <a:extLst>
              <a:ext uri="{FF2B5EF4-FFF2-40B4-BE49-F238E27FC236}">
                <a16:creationId xmlns:a16="http://schemas.microsoft.com/office/drawing/2014/main" xmlns="" id="{3F011134-2E7D-4C00-818B-CA02938F8032}"/>
              </a:ext>
            </a:extLst>
          </p:cNvPr>
          <p:cNvSpPr txBox="1"/>
          <p:nvPr/>
        </p:nvSpPr>
        <p:spPr>
          <a:xfrm>
            <a:off x="6483451" y="5283378"/>
            <a:ext cx="4740116" cy="707886"/>
          </a:xfrm>
          <a:prstGeom prst="rect">
            <a:avLst/>
          </a:prstGeom>
          <a:noFill/>
        </p:spPr>
        <p:txBody>
          <a:bodyPr wrap="square" rtlCol="0">
            <a:spAutoFit/>
          </a:bodyPr>
          <a:lstStyle/>
          <a:p>
            <a:r>
              <a:rPr lang="pt-BR" sz="4000" b="1" dirty="0">
                <a:solidFill>
                  <a:schemeClr val="accent2"/>
                </a:solidFill>
              </a:rPr>
              <a:t>8 mil </a:t>
            </a:r>
            <a:r>
              <a:rPr lang="pt-BR" b="1" dirty="0">
                <a:solidFill>
                  <a:schemeClr val="bg1">
                    <a:lumMod val="65000"/>
                  </a:schemeClr>
                </a:solidFill>
              </a:rPr>
              <a:t>recursos encaminhados à CGU</a:t>
            </a:r>
          </a:p>
        </p:txBody>
      </p:sp>
      <p:pic>
        <p:nvPicPr>
          <p:cNvPr id="13" name="Imagem 12">
            <a:extLst>
              <a:ext uri="{FF2B5EF4-FFF2-40B4-BE49-F238E27FC236}">
                <a16:creationId xmlns:a16="http://schemas.microsoft.com/office/drawing/2014/main" xmlns="" id="{B2B0F728-7EB2-4849-BD0D-74D43A5638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2621" y="2553811"/>
            <a:ext cx="640012" cy="503212"/>
          </a:xfrm>
          <a:prstGeom prst="rect">
            <a:avLst/>
          </a:prstGeom>
        </p:spPr>
      </p:pic>
      <p:pic>
        <p:nvPicPr>
          <p:cNvPr id="14" name="Imagem 13">
            <a:extLst>
              <a:ext uri="{FF2B5EF4-FFF2-40B4-BE49-F238E27FC236}">
                <a16:creationId xmlns:a16="http://schemas.microsoft.com/office/drawing/2014/main" xmlns="" id="{E64B3E13-D103-4708-B33C-DB24E91EF6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0258" y="3526959"/>
            <a:ext cx="590680" cy="595094"/>
          </a:xfrm>
          <a:prstGeom prst="rect">
            <a:avLst/>
          </a:prstGeom>
        </p:spPr>
      </p:pic>
      <p:pic>
        <p:nvPicPr>
          <p:cNvPr id="15" name="Imagem 14">
            <a:extLst>
              <a:ext uri="{FF2B5EF4-FFF2-40B4-BE49-F238E27FC236}">
                <a16:creationId xmlns:a16="http://schemas.microsoft.com/office/drawing/2014/main" xmlns="" id="{72AE7B7E-DA71-4A38-BD88-D1D4F04A37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9575" y="4622524"/>
            <a:ext cx="324160" cy="464692"/>
          </a:xfrm>
          <a:prstGeom prst="rect">
            <a:avLst/>
          </a:prstGeom>
        </p:spPr>
      </p:pic>
      <p:pic>
        <p:nvPicPr>
          <p:cNvPr id="16" name="Imagem 15">
            <a:extLst>
              <a:ext uri="{FF2B5EF4-FFF2-40B4-BE49-F238E27FC236}">
                <a16:creationId xmlns:a16="http://schemas.microsoft.com/office/drawing/2014/main" xmlns="" id="{309EEA45-079C-4E29-AE8E-5CD0BB72DD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0258" y="5370910"/>
            <a:ext cx="631681" cy="543410"/>
          </a:xfrm>
          <a:prstGeom prst="rect">
            <a:avLst/>
          </a:prstGeom>
        </p:spPr>
      </p:pic>
      <p:sp>
        <p:nvSpPr>
          <p:cNvPr id="17" name="CaixaDeTexto 16">
            <a:extLst>
              <a:ext uri="{FF2B5EF4-FFF2-40B4-BE49-F238E27FC236}">
                <a16:creationId xmlns:a16="http://schemas.microsoft.com/office/drawing/2014/main" xmlns="" id="{D307D198-242E-4FF6-B9E7-987D781CFEAC}"/>
              </a:ext>
            </a:extLst>
          </p:cNvPr>
          <p:cNvSpPr txBox="1"/>
          <p:nvPr/>
        </p:nvSpPr>
        <p:spPr>
          <a:xfrm>
            <a:off x="5580273" y="6165280"/>
            <a:ext cx="4214183" cy="338554"/>
          </a:xfrm>
          <a:prstGeom prst="rect">
            <a:avLst/>
          </a:prstGeom>
          <a:noFill/>
        </p:spPr>
        <p:txBody>
          <a:bodyPr wrap="square" rtlCol="0">
            <a:spAutoFit/>
          </a:bodyPr>
          <a:lstStyle/>
          <a:p>
            <a:r>
              <a:rPr lang="pt-BR" sz="1600" i="1" dirty="0">
                <a:solidFill>
                  <a:schemeClr val="bg1">
                    <a:lumMod val="50000"/>
                  </a:schemeClr>
                </a:solidFill>
              </a:rPr>
              <a:t>*Período: maio de 2012 até novembro de 2017</a:t>
            </a:r>
          </a:p>
        </p:txBody>
      </p:sp>
      <p:pic>
        <p:nvPicPr>
          <p:cNvPr id="18" name="Imagem 17" descr="e-SIC - Sistema Eletrônico do Serviço de Informação ao Cidadão - Google Chrome"/>
          <p:cNvPicPr>
            <a:picLocks noChangeAspect="1"/>
          </p:cNvPicPr>
          <p:nvPr/>
        </p:nvPicPr>
        <p:blipFill rotWithShape="1">
          <a:blip r:embed="rId6">
            <a:extLst>
              <a:ext uri="{28A0092B-C50C-407E-A947-70E740481C1C}">
                <a14:useLocalDpi xmlns:a14="http://schemas.microsoft.com/office/drawing/2010/main" val="0"/>
              </a:ext>
            </a:extLst>
          </a:blip>
          <a:srcRect l="18536" t="5013" r="17926" b="16071"/>
          <a:stretch/>
        </p:blipFill>
        <p:spPr>
          <a:xfrm>
            <a:off x="120710" y="2116476"/>
            <a:ext cx="5059848" cy="4048805"/>
          </a:xfrm>
          <a:prstGeom prst="rect">
            <a:avLst/>
          </a:prstGeom>
        </p:spPr>
      </p:pic>
    </p:spTree>
    <p:extLst>
      <p:ext uri="{BB962C8B-B14F-4D97-AF65-F5344CB8AC3E}">
        <p14:creationId xmlns:p14="http://schemas.microsoft.com/office/powerpoint/2010/main" val="9677591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xmlns=""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CaixaDeTexto 4">
            <a:extLst>
              <a:ext uri="{FF2B5EF4-FFF2-40B4-BE49-F238E27FC236}">
                <a16:creationId xmlns:a16="http://schemas.microsoft.com/office/drawing/2014/main" xmlns="" id="{44073E2B-4452-4DC6-A7A8-9C131233A005}"/>
              </a:ext>
            </a:extLst>
          </p:cNvPr>
          <p:cNvSpPr txBox="1"/>
          <p:nvPr/>
        </p:nvSpPr>
        <p:spPr>
          <a:xfrm>
            <a:off x="589493" y="1367517"/>
            <a:ext cx="6410330" cy="523220"/>
          </a:xfrm>
          <a:prstGeom prst="rect">
            <a:avLst/>
          </a:prstGeom>
          <a:noFill/>
        </p:spPr>
        <p:txBody>
          <a:bodyPr wrap="square" rtlCol="0">
            <a:spAutoFit/>
          </a:bodyPr>
          <a:lstStyle/>
          <a:p>
            <a:r>
              <a:rPr lang="pt-BR" sz="2800" b="1" dirty="0">
                <a:solidFill>
                  <a:srgbClr val="002060"/>
                </a:solidFill>
              </a:rPr>
              <a:t>POLÍTICA DE DADOS ABERTOS</a:t>
            </a:r>
          </a:p>
        </p:txBody>
      </p:sp>
      <p:sp>
        <p:nvSpPr>
          <p:cNvPr id="6" name="Subtítulo 2">
            <a:extLst>
              <a:ext uri="{FF2B5EF4-FFF2-40B4-BE49-F238E27FC236}">
                <a16:creationId xmlns:a16="http://schemas.microsoft.com/office/drawing/2014/main" xmlns="" id="{62039058-E61C-4A8B-A469-703918C3DFCE}"/>
              </a:ext>
            </a:extLst>
          </p:cNvPr>
          <p:cNvSpPr txBox="1">
            <a:spLocks/>
          </p:cNvSpPr>
          <p:nvPr/>
        </p:nvSpPr>
        <p:spPr>
          <a:xfrm>
            <a:off x="612073" y="1745981"/>
            <a:ext cx="10808148" cy="96620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spcAft>
                <a:spcPts val="1200"/>
              </a:spcAft>
            </a:pPr>
            <a:r>
              <a:rPr lang="pt-BR" sz="2000" dirty="0">
                <a:solidFill>
                  <a:srgbClr val="002060"/>
                </a:solidFill>
              </a:rPr>
              <a:t>Promoção da abertura das bases de dados governamentais em formato aberto:</a:t>
            </a:r>
            <a:endParaRPr lang="pt-BR" sz="2000" dirty="0">
              <a:solidFill>
                <a:schemeClr val="tx1"/>
              </a:solidFill>
            </a:endParaRPr>
          </a:p>
        </p:txBody>
      </p:sp>
      <p:sp>
        <p:nvSpPr>
          <p:cNvPr id="8" name="CaixaDeTexto 7">
            <a:extLst>
              <a:ext uri="{FF2B5EF4-FFF2-40B4-BE49-F238E27FC236}">
                <a16:creationId xmlns:a16="http://schemas.microsoft.com/office/drawing/2014/main" xmlns="" id="{8A0CB9AD-C7B5-440E-9248-D2A0744E801B}"/>
              </a:ext>
            </a:extLst>
          </p:cNvPr>
          <p:cNvSpPr txBox="1"/>
          <p:nvPr/>
        </p:nvSpPr>
        <p:spPr>
          <a:xfrm>
            <a:off x="6095999" y="2542853"/>
            <a:ext cx="5301644" cy="3711785"/>
          </a:xfrm>
          <a:prstGeom prst="rect">
            <a:avLst/>
          </a:prstGeom>
          <a:noFill/>
        </p:spPr>
        <p:txBody>
          <a:bodyPr wrap="none" rtlCol="0">
            <a:spAutoFit/>
          </a:bodyPr>
          <a:lstStyle/>
          <a:p>
            <a:pPr>
              <a:lnSpc>
                <a:spcPct val="120000"/>
              </a:lnSpc>
              <a:spcAft>
                <a:spcPts val="1200"/>
              </a:spcAft>
            </a:pPr>
            <a:r>
              <a:rPr lang="pt-BR" sz="5200" b="1" dirty="0">
                <a:solidFill>
                  <a:schemeClr val="accent6"/>
                </a:solidFill>
              </a:rPr>
              <a:t>73</a:t>
            </a:r>
            <a:r>
              <a:rPr lang="pt-BR" sz="2000" dirty="0"/>
              <a:t> </a:t>
            </a:r>
            <a:r>
              <a:rPr lang="pt-BR" sz="2300" b="1" dirty="0">
                <a:solidFill>
                  <a:schemeClr val="bg1">
                    <a:lumMod val="65000"/>
                  </a:schemeClr>
                </a:solidFill>
              </a:rPr>
              <a:t>planos de dados abertos publicados</a:t>
            </a:r>
          </a:p>
          <a:p>
            <a:pPr>
              <a:lnSpc>
                <a:spcPct val="120000"/>
              </a:lnSpc>
              <a:spcAft>
                <a:spcPts val="1200"/>
              </a:spcAft>
            </a:pPr>
            <a:r>
              <a:rPr lang="pt-BR" sz="5200" b="1" dirty="0">
                <a:solidFill>
                  <a:schemeClr val="accent6"/>
                </a:solidFill>
              </a:rPr>
              <a:t>103</a:t>
            </a:r>
            <a:r>
              <a:rPr lang="pt-BR" sz="2000" dirty="0"/>
              <a:t> </a:t>
            </a:r>
            <a:r>
              <a:rPr lang="pt-BR" sz="2300" b="1" dirty="0">
                <a:solidFill>
                  <a:schemeClr val="bg1">
                    <a:lumMod val="65000"/>
                  </a:schemeClr>
                </a:solidFill>
              </a:rPr>
              <a:t>planos de dados em elaboração</a:t>
            </a:r>
          </a:p>
          <a:p>
            <a:pPr>
              <a:lnSpc>
                <a:spcPct val="120000"/>
              </a:lnSpc>
              <a:spcAft>
                <a:spcPts val="1200"/>
              </a:spcAft>
            </a:pPr>
            <a:r>
              <a:rPr lang="pt-BR" sz="5200" b="1" dirty="0">
                <a:solidFill>
                  <a:schemeClr val="accent6"/>
                </a:solidFill>
              </a:rPr>
              <a:t>1.656 (74%)</a:t>
            </a:r>
            <a:r>
              <a:rPr lang="pt-BR" sz="4800" b="1" dirty="0"/>
              <a:t> </a:t>
            </a:r>
            <a:r>
              <a:rPr lang="pt-BR" sz="2300" b="1" dirty="0">
                <a:solidFill>
                  <a:schemeClr val="bg1">
                    <a:lumMod val="65000"/>
                  </a:schemeClr>
                </a:solidFill>
              </a:rPr>
              <a:t>bases abertas</a:t>
            </a:r>
            <a:endParaRPr lang="pt-BR" sz="2000" dirty="0"/>
          </a:p>
          <a:p>
            <a:endParaRPr lang="pt-BR" dirty="0"/>
          </a:p>
        </p:txBody>
      </p:sp>
      <p:sp>
        <p:nvSpPr>
          <p:cNvPr id="9" name="CaixaDeTexto 8">
            <a:extLst>
              <a:ext uri="{FF2B5EF4-FFF2-40B4-BE49-F238E27FC236}">
                <a16:creationId xmlns:a16="http://schemas.microsoft.com/office/drawing/2014/main" xmlns="" id="{63DDFF8C-F338-4350-B0A9-ACB196347D0F}"/>
              </a:ext>
            </a:extLst>
          </p:cNvPr>
          <p:cNvSpPr txBox="1"/>
          <p:nvPr/>
        </p:nvSpPr>
        <p:spPr>
          <a:xfrm>
            <a:off x="704679" y="5916084"/>
            <a:ext cx="4721972" cy="338554"/>
          </a:xfrm>
          <a:prstGeom prst="rect">
            <a:avLst/>
          </a:prstGeom>
          <a:noFill/>
        </p:spPr>
        <p:txBody>
          <a:bodyPr wrap="square" rtlCol="0">
            <a:spAutoFit/>
          </a:bodyPr>
          <a:lstStyle/>
          <a:p>
            <a:r>
              <a:rPr lang="pt-BR" sz="1600" i="1" dirty="0">
                <a:solidFill>
                  <a:schemeClr val="bg1">
                    <a:lumMod val="50000"/>
                  </a:schemeClr>
                </a:solidFill>
              </a:rPr>
              <a:t>*Período: Até novembro de 2017</a:t>
            </a:r>
          </a:p>
        </p:txBody>
      </p:sp>
      <p:pic>
        <p:nvPicPr>
          <p:cNvPr id="10" name="Imagem 9" descr="Dados Abertos - Google Chrome"/>
          <p:cNvPicPr>
            <a:picLocks noChangeAspect="1"/>
          </p:cNvPicPr>
          <p:nvPr/>
        </p:nvPicPr>
        <p:blipFill rotWithShape="1">
          <a:blip r:embed="rId2">
            <a:extLst>
              <a:ext uri="{28A0092B-C50C-407E-A947-70E740481C1C}">
                <a14:useLocalDpi xmlns:a14="http://schemas.microsoft.com/office/drawing/2010/main" val="0"/>
              </a:ext>
            </a:extLst>
          </a:blip>
          <a:srcRect r="6107"/>
          <a:stretch/>
        </p:blipFill>
        <p:spPr>
          <a:xfrm>
            <a:off x="258897" y="2389048"/>
            <a:ext cx="5139159" cy="3078819"/>
          </a:xfrm>
          <a:prstGeom prst="rect">
            <a:avLst/>
          </a:prstGeom>
        </p:spPr>
      </p:pic>
      <p:sp>
        <p:nvSpPr>
          <p:cNvPr id="11" name="CaixaDeTexto 10"/>
          <p:cNvSpPr txBox="1"/>
          <p:nvPr/>
        </p:nvSpPr>
        <p:spPr>
          <a:xfrm>
            <a:off x="655871" y="5467867"/>
            <a:ext cx="4819588" cy="400110"/>
          </a:xfrm>
          <a:prstGeom prst="rect">
            <a:avLst/>
          </a:prstGeom>
          <a:noFill/>
        </p:spPr>
        <p:txBody>
          <a:bodyPr wrap="square" rtlCol="0">
            <a:spAutoFit/>
          </a:bodyPr>
          <a:lstStyle/>
          <a:p>
            <a:r>
              <a:rPr lang="pt-BR" sz="2000" b="1" i="1" dirty="0">
                <a:solidFill>
                  <a:schemeClr val="tx1">
                    <a:lumMod val="75000"/>
                    <a:lumOff val="25000"/>
                  </a:schemeClr>
                </a:solidFill>
              </a:rPr>
              <a:t>Paineis.cgu.gov.br/</a:t>
            </a:r>
            <a:r>
              <a:rPr lang="pt-BR" sz="2000" b="1" i="1" dirty="0" err="1">
                <a:solidFill>
                  <a:schemeClr val="tx1">
                    <a:lumMod val="75000"/>
                    <a:lumOff val="25000"/>
                  </a:schemeClr>
                </a:solidFill>
              </a:rPr>
              <a:t>dadosabertos</a:t>
            </a:r>
            <a:endParaRPr lang="pt-BR" sz="2000" b="1" i="1" dirty="0">
              <a:solidFill>
                <a:schemeClr val="tx1">
                  <a:lumMod val="75000"/>
                  <a:lumOff val="25000"/>
                </a:schemeClr>
              </a:solidFill>
            </a:endParaRPr>
          </a:p>
        </p:txBody>
      </p:sp>
    </p:spTree>
    <p:extLst>
      <p:ext uri="{BB962C8B-B14F-4D97-AF65-F5344CB8AC3E}">
        <p14:creationId xmlns:p14="http://schemas.microsoft.com/office/powerpoint/2010/main" val="18555001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7" name="Subtítulo 2"/>
          <p:cNvSpPr txBox="1">
            <a:spLocks/>
          </p:cNvSpPr>
          <p:nvPr/>
        </p:nvSpPr>
        <p:spPr>
          <a:xfrm>
            <a:off x="476607" y="124917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2800" b="1" dirty="0">
                <a:solidFill>
                  <a:schemeClr val="tx1">
                    <a:lumMod val="75000"/>
                    <a:lumOff val="25000"/>
                  </a:schemeClr>
                </a:solidFill>
              </a:rPr>
              <a:t>PROMOÇÃO DA TRANSPARÊNCIA</a:t>
            </a:r>
          </a:p>
        </p:txBody>
      </p:sp>
      <p:sp>
        <p:nvSpPr>
          <p:cNvPr id="8" name="CaixaDeTexto 7"/>
          <p:cNvSpPr txBox="1"/>
          <p:nvPr/>
        </p:nvSpPr>
        <p:spPr>
          <a:xfrm>
            <a:off x="446048" y="2306882"/>
            <a:ext cx="6403356" cy="523220"/>
          </a:xfrm>
          <a:prstGeom prst="rect">
            <a:avLst/>
          </a:prstGeom>
          <a:noFill/>
        </p:spPr>
        <p:txBody>
          <a:bodyPr wrap="none" rtlCol="0">
            <a:spAutoFit/>
          </a:bodyPr>
          <a:lstStyle/>
          <a:p>
            <a:r>
              <a:rPr lang="pt-BR" sz="2800" b="1" dirty="0">
                <a:solidFill>
                  <a:srgbClr val="00B050"/>
                </a:solidFill>
              </a:rPr>
              <a:t>ESCALA BRASIL TRANSPARENTE: </a:t>
            </a:r>
            <a:r>
              <a:rPr lang="pt-BR" sz="2800" b="1" i="1" dirty="0">
                <a:solidFill>
                  <a:srgbClr val="00B050"/>
                </a:solidFill>
              </a:rPr>
              <a:t>Impactos</a:t>
            </a:r>
          </a:p>
        </p:txBody>
      </p:sp>
      <p:pic>
        <p:nvPicPr>
          <p:cNvPr id="9" name="Picture 2" descr="C:\Users\sergioaf\Documents\CGU 2015\Servidor Edward - Trabalhos Executados\Mapa grafico 3 a.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468" b="96514" l="963" r="95954"/>
                    </a14:imgEffect>
                  </a14:imgLayer>
                </a14:imgProps>
              </a:ext>
              <a:ext uri="{28A0092B-C50C-407E-A947-70E740481C1C}">
                <a14:useLocalDpi xmlns:a14="http://schemas.microsoft.com/office/drawing/2010/main" val="0"/>
              </a:ext>
            </a:extLst>
          </a:blip>
          <a:srcRect/>
          <a:stretch>
            <a:fillRect/>
          </a:stretch>
        </p:blipFill>
        <p:spPr bwMode="auto">
          <a:xfrm>
            <a:off x="696934" y="3141941"/>
            <a:ext cx="3297348" cy="3716059"/>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m 9" descr="https://relatorios.cgu.gov.br/Visualizador.aspx?id_relatorio=22 - Google Chrome"/>
          <p:cNvPicPr>
            <a:picLocks noChangeAspect="1"/>
          </p:cNvPicPr>
          <p:nvPr/>
        </p:nvPicPr>
        <p:blipFill rotWithShape="1">
          <a:blip r:embed="rId4">
            <a:extLst>
              <a:ext uri="{28A0092B-C50C-407E-A947-70E740481C1C}">
                <a14:useLocalDpi xmlns:a14="http://schemas.microsoft.com/office/drawing/2010/main" val="0"/>
              </a:ext>
            </a:extLst>
          </a:blip>
          <a:srcRect l="26880" t="32405" r="40688" b="8861"/>
          <a:stretch/>
        </p:blipFill>
        <p:spPr>
          <a:xfrm>
            <a:off x="8356923" y="3234583"/>
            <a:ext cx="3439461" cy="3530774"/>
          </a:xfrm>
          <a:prstGeom prst="rect">
            <a:avLst/>
          </a:prstGeom>
        </p:spPr>
      </p:pic>
      <p:pic>
        <p:nvPicPr>
          <p:cNvPr id="11" name="Imagem 10"/>
          <p:cNvPicPr>
            <a:picLocks noChangeAspect="1"/>
          </p:cNvPicPr>
          <p:nvPr/>
        </p:nvPicPr>
        <p:blipFill>
          <a:blip r:embed="rId5"/>
          <a:stretch>
            <a:fillRect/>
          </a:stretch>
        </p:blipFill>
        <p:spPr>
          <a:xfrm>
            <a:off x="4168391" y="3271604"/>
            <a:ext cx="3554276" cy="3456732"/>
          </a:xfrm>
          <a:prstGeom prst="rect">
            <a:avLst/>
          </a:prstGeom>
        </p:spPr>
      </p:pic>
    </p:spTree>
    <p:extLst>
      <p:ext uri="{BB962C8B-B14F-4D97-AF65-F5344CB8AC3E}">
        <p14:creationId xmlns:p14="http://schemas.microsoft.com/office/powerpoint/2010/main" val="5606412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sp>
        <p:nvSpPr>
          <p:cNvPr id="7" name="Subtítulo 2"/>
          <p:cNvSpPr txBox="1">
            <a:spLocks/>
          </p:cNvSpPr>
          <p:nvPr/>
        </p:nvSpPr>
        <p:spPr>
          <a:xfrm>
            <a:off x="476607" y="1175435"/>
            <a:ext cx="11132799" cy="6953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2800" b="1" dirty="0">
                <a:solidFill>
                  <a:schemeClr val="tx1">
                    <a:lumMod val="75000"/>
                    <a:lumOff val="25000"/>
                  </a:schemeClr>
                </a:solidFill>
              </a:rPr>
              <a:t>PROMOÇÃO DA TRANSPARÊNCIA</a:t>
            </a:r>
          </a:p>
        </p:txBody>
      </p:sp>
      <p:pic>
        <p:nvPicPr>
          <p:cNvPr id="12" name="Imagem 11">
            <a:extLst>
              <a:ext uri="{FF2B5EF4-FFF2-40B4-BE49-F238E27FC236}">
                <a16:creationId xmlns:a16="http://schemas.microsoft.com/office/drawing/2014/main" xmlns="" id="{E1029751-DE10-4337-B711-80F7983D62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6217" y="2065443"/>
            <a:ext cx="5955592" cy="4333187"/>
          </a:xfrm>
          <a:prstGeom prst="rect">
            <a:avLst/>
          </a:prstGeom>
        </p:spPr>
      </p:pic>
    </p:spTree>
    <p:extLst>
      <p:ext uri="{BB962C8B-B14F-4D97-AF65-F5344CB8AC3E}">
        <p14:creationId xmlns:p14="http://schemas.microsoft.com/office/powerpoint/2010/main" val="1620239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t-BR" sz="4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3" name="Título 1">
            <a:extLst>
              <a:ext uri="{FF2B5EF4-FFF2-40B4-BE49-F238E27FC236}">
                <a16:creationId xmlns:a16="http://schemas.microsoft.com/office/drawing/2014/main" xmlns="" id="{A6FAC1E0-74A4-40CF-8955-16505E6998CF}"/>
              </a:ext>
            </a:extLst>
          </p:cNvPr>
          <p:cNvSpPr txBox="1">
            <a:spLocks/>
          </p:cNvSpPr>
          <p:nvPr/>
        </p:nvSpPr>
        <p:spPr>
          <a:xfrm>
            <a:off x="570470" y="3064636"/>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endParaRPr kumimoji="0" lang="pt-BR" sz="5400" b="1" i="0" u="none" strike="noStrike" kern="1200" cap="none" spc="0" normalizeH="0" baseline="0" noProof="0" dirty="0">
              <a:ln>
                <a:noFill/>
              </a:ln>
              <a:solidFill>
                <a:srgbClr val="002060"/>
              </a:solidFill>
              <a:effectLst/>
              <a:uLnTx/>
              <a:uFillTx/>
              <a:latin typeface="Calibri" panose="020F0502020204030204"/>
              <a:ea typeface="+mj-ea"/>
              <a:cs typeface="+mj-cs"/>
            </a:endParaRPr>
          </a:p>
        </p:txBody>
      </p:sp>
      <p:sp>
        <p:nvSpPr>
          <p:cNvPr id="5" name="Retângulo 4">
            <a:extLst>
              <a:ext uri="{FF2B5EF4-FFF2-40B4-BE49-F238E27FC236}">
                <a16:creationId xmlns:a16="http://schemas.microsoft.com/office/drawing/2014/main" xmlns="" id="{E610F5BB-A659-4ECA-9997-68C7B66B1EAF}"/>
              </a:ext>
            </a:extLst>
          </p:cNvPr>
          <p:cNvSpPr/>
          <p:nvPr/>
        </p:nvSpPr>
        <p:spPr>
          <a:xfrm>
            <a:off x="671512" y="1274154"/>
            <a:ext cx="4443461" cy="609398"/>
          </a:xfrm>
          <a:prstGeom prst="rect">
            <a:avLst/>
          </a:prstGeom>
        </p:spPr>
        <p:txBody>
          <a:bodyPr wrap="none">
            <a:spAutoFit/>
          </a:bodyPr>
          <a:lstStyle/>
          <a:p>
            <a:pPr>
              <a:lnSpc>
                <a:spcPct val="120000"/>
              </a:lnSpc>
            </a:pPr>
            <a:r>
              <a:rPr lang="pt-BR" sz="2800" b="1" dirty="0">
                <a:solidFill>
                  <a:srgbClr val="002060"/>
                </a:solidFill>
              </a:rPr>
              <a:t>PORTAL DA TRANSPARÊNCIA</a:t>
            </a:r>
          </a:p>
        </p:txBody>
      </p:sp>
      <p:pic>
        <p:nvPicPr>
          <p:cNvPr id="6" name="Imagem 5">
            <a:extLst>
              <a:ext uri="{FF2B5EF4-FFF2-40B4-BE49-F238E27FC236}">
                <a16:creationId xmlns:a16="http://schemas.microsoft.com/office/drawing/2014/main" xmlns="" id="{76ADAAF5-ABBF-4BEE-A5AC-9549EA670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774" y="2067895"/>
            <a:ext cx="3108997" cy="3886247"/>
          </a:xfrm>
          <a:prstGeom prst="rect">
            <a:avLst/>
          </a:prstGeom>
        </p:spPr>
      </p:pic>
      <p:sp>
        <p:nvSpPr>
          <p:cNvPr id="7" name="CaixaDeTexto 6">
            <a:extLst>
              <a:ext uri="{FF2B5EF4-FFF2-40B4-BE49-F238E27FC236}">
                <a16:creationId xmlns:a16="http://schemas.microsoft.com/office/drawing/2014/main" xmlns="" id="{0417DED1-1D74-475D-87E8-AAFEDAC81950}"/>
              </a:ext>
            </a:extLst>
          </p:cNvPr>
          <p:cNvSpPr txBox="1">
            <a:spLocks noChangeArrowheads="1"/>
          </p:cNvSpPr>
          <p:nvPr/>
        </p:nvSpPr>
        <p:spPr bwMode="auto">
          <a:xfrm>
            <a:off x="4210757" y="2301488"/>
            <a:ext cx="7455217" cy="3046988"/>
          </a:xfrm>
          <a:prstGeom prst="rect">
            <a:avLst/>
          </a:prstGeom>
          <a:noFill/>
          <a:ln w="9525">
            <a:noFill/>
            <a:miter lim="800000"/>
            <a:headEnd/>
            <a:tailEnd/>
          </a:ln>
          <a:extLst/>
        </p:spPr>
        <p:txBody>
          <a:bodyPr wrap="square">
            <a:spAutoFit/>
          </a:bodyPr>
          <a:lstStyle>
            <a:lvl1pPr algn="l" eaLnBrk="0" hangingPunct="0">
              <a:spcBef>
                <a:spcPct val="20000"/>
              </a:spcBef>
              <a:buChar char="•"/>
              <a:defRPr sz="1600">
                <a:solidFill>
                  <a:schemeClr val="tx1"/>
                </a:solidFill>
                <a:latin typeface="Humanst521 BT" pitchFamily="34" charset="0"/>
              </a:defRPr>
            </a:lvl1pPr>
            <a:lvl2pPr marL="742950" indent="-285750" algn="l" eaLnBrk="0" hangingPunct="0">
              <a:spcBef>
                <a:spcPct val="20000"/>
              </a:spcBef>
              <a:buChar char="–"/>
              <a:defRPr sz="1600">
                <a:solidFill>
                  <a:schemeClr val="tx1"/>
                </a:solidFill>
                <a:latin typeface="Humanst521 BT" pitchFamily="34" charset="0"/>
              </a:defRPr>
            </a:lvl2pPr>
            <a:lvl3pPr marL="1143000" indent="-228600" algn="l" eaLnBrk="0" hangingPunct="0">
              <a:spcBef>
                <a:spcPct val="20000"/>
              </a:spcBef>
              <a:buChar char="•"/>
              <a:defRPr sz="1600">
                <a:solidFill>
                  <a:schemeClr val="tx1"/>
                </a:solidFill>
                <a:latin typeface="Humanst521 BT" pitchFamily="34" charset="0"/>
              </a:defRPr>
            </a:lvl3pPr>
            <a:lvl4pPr marL="1600200" indent="-228600" algn="l" eaLnBrk="0" hangingPunct="0">
              <a:spcBef>
                <a:spcPct val="20000"/>
              </a:spcBef>
              <a:buChar char="–"/>
              <a:defRPr sz="1600">
                <a:solidFill>
                  <a:schemeClr val="tx1"/>
                </a:solidFill>
                <a:latin typeface="Humanst521 BT" pitchFamily="34" charset="0"/>
              </a:defRPr>
            </a:lvl4pPr>
            <a:lvl5pPr marL="2057400" indent="-228600" algn="l" eaLnBrk="0" hangingPunct="0">
              <a:spcBef>
                <a:spcPct val="20000"/>
              </a:spcBef>
              <a:buChar char="»"/>
              <a:defRPr sz="1600">
                <a:solidFill>
                  <a:schemeClr val="tx1"/>
                </a:solidFill>
                <a:latin typeface="Humanst521 BT" pitchFamily="34" charset="0"/>
              </a:defRPr>
            </a:lvl5pPr>
            <a:lvl6pPr marL="2514600" indent="-228600" defTabSz="449263" eaLnBrk="0" fontAlgn="base" hangingPunct="0">
              <a:spcBef>
                <a:spcPct val="20000"/>
              </a:spcBef>
              <a:spcAft>
                <a:spcPct val="0"/>
              </a:spcAft>
              <a:buChar char="»"/>
              <a:defRPr sz="1600">
                <a:solidFill>
                  <a:schemeClr val="tx1"/>
                </a:solidFill>
                <a:latin typeface="Humanst521 BT" pitchFamily="34" charset="0"/>
              </a:defRPr>
            </a:lvl6pPr>
            <a:lvl7pPr marL="2971800" indent="-228600" defTabSz="449263" eaLnBrk="0" fontAlgn="base" hangingPunct="0">
              <a:spcBef>
                <a:spcPct val="20000"/>
              </a:spcBef>
              <a:spcAft>
                <a:spcPct val="0"/>
              </a:spcAft>
              <a:buChar char="»"/>
              <a:defRPr sz="1600">
                <a:solidFill>
                  <a:schemeClr val="tx1"/>
                </a:solidFill>
                <a:latin typeface="Humanst521 BT" pitchFamily="34" charset="0"/>
              </a:defRPr>
            </a:lvl7pPr>
            <a:lvl8pPr marL="3429000" indent="-228600" defTabSz="449263" eaLnBrk="0" fontAlgn="base" hangingPunct="0">
              <a:spcBef>
                <a:spcPct val="20000"/>
              </a:spcBef>
              <a:spcAft>
                <a:spcPct val="0"/>
              </a:spcAft>
              <a:buChar char="»"/>
              <a:defRPr sz="1600">
                <a:solidFill>
                  <a:schemeClr val="tx1"/>
                </a:solidFill>
                <a:latin typeface="Humanst521 BT" pitchFamily="34" charset="0"/>
              </a:defRPr>
            </a:lvl8pPr>
            <a:lvl9pPr marL="3886200" indent="-228600" defTabSz="449263" eaLnBrk="0" fontAlgn="base" hangingPunct="0">
              <a:spcBef>
                <a:spcPct val="20000"/>
              </a:spcBef>
              <a:spcAft>
                <a:spcPct val="0"/>
              </a:spcAft>
              <a:buChar char="»"/>
              <a:defRPr sz="1600">
                <a:solidFill>
                  <a:schemeClr val="tx1"/>
                </a:solidFill>
                <a:latin typeface="Humanst521 BT" pitchFamily="34" charset="0"/>
              </a:defRPr>
            </a:lvl9pPr>
          </a:lstStyle>
          <a:p>
            <a:pPr eaLnBrk="1" hangingPunct="1">
              <a:spcBef>
                <a:spcPct val="0"/>
              </a:spcBef>
              <a:buNone/>
            </a:pPr>
            <a:r>
              <a:rPr lang="pt-BR" altLang="pt-BR" sz="4800" b="1" dirty="0" smtClean="0">
                <a:solidFill>
                  <a:schemeClr val="accent6"/>
                </a:solidFill>
                <a:latin typeface="+mn-lt"/>
              </a:rPr>
              <a:t>21</a:t>
            </a:r>
            <a:r>
              <a:rPr lang="pt-BR" altLang="pt-BR" sz="4000" b="1" dirty="0" smtClean="0">
                <a:solidFill>
                  <a:schemeClr val="accent6"/>
                </a:solidFill>
                <a:latin typeface="+mn-lt"/>
              </a:rPr>
              <a:t> </a:t>
            </a:r>
            <a:r>
              <a:rPr lang="pt-BR" altLang="pt-BR" sz="2400" b="1" dirty="0">
                <a:solidFill>
                  <a:schemeClr val="accent6"/>
                </a:solidFill>
                <a:latin typeface="+mn-lt"/>
              </a:rPr>
              <a:t>MILHÕES </a:t>
            </a:r>
            <a:r>
              <a:rPr lang="pt-BR" altLang="pt-BR" sz="2400" b="1" dirty="0">
                <a:solidFill>
                  <a:schemeClr val="accent1">
                    <a:lumMod val="50000"/>
                  </a:schemeClr>
                </a:solidFill>
                <a:latin typeface="+mn-lt"/>
              </a:rPr>
              <a:t>de </a:t>
            </a:r>
            <a:r>
              <a:rPr lang="pt-BR" altLang="pt-BR" sz="2400" b="1" dirty="0" smtClean="0">
                <a:solidFill>
                  <a:schemeClr val="accent1">
                    <a:lumMod val="50000"/>
                  </a:schemeClr>
                </a:solidFill>
                <a:latin typeface="+mn-lt"/>
              </a:rPr>
              <a:t>visitas em 2017</a:t>
            </a:r>
            <a:endParaRPr lang="pt-BR" altLang="pt-BR" sz="2400" b="1" dirty="0">
              <a:solidFill>
                <a:schemeClr val="accent1">
                  <a:lumMod val="50000"/>
                </a:schemeClr>
              </a:solidFill>
              <a:latin typeface="+mn-lt"/>
            </a:endParaRPr>
          </a:p>
          <a:p>
            <a:pPr eaLnBrk="1" hangingPunct="1">
              <a:spcBef>
                <a:spcPct val="0"/>
              </a:spcBef>
              <a:buNone/>
            </a:pPr>
            <a:r>
              <a:rPr lang="pt-BR" altLang="pt-BR" sz="4800" b="1" dirty="0">
                <a:solidFill>
                  <a:schemeClr val="accent6"/>
                </a:solidFill>
                <a:latin typeface="+mn-lt"/>
              </a:rPr>
              <a:t>1,8</a:t>
            </a:r>
            <a:r>
              <a:rPr lang="pt-BR" altLang="pt-BR" sz="4000" b="1" dirty="0">
                <a:solidFill>
                  <a:schemeClr val="accent6"/>
                </a:solidFill>
                <a:latin typeface="+mn-lt"/>
              </a:rPr>
              <a:t> </a:t>
            </a:r>
            <a:r>
              <a:rPr lang="pt-BR" altLang="pt-BR" sz="2400" b="1" dirty="0">
                <a:solidFill>
                  <a:schemeClr val="accent6"/>
                </a:solidFill>
                <a:latin typeface="+mn-lt"/>
              </a:rPr>
              <a:t>MILHÕES </a:t>
            </a:r>
            <a:r>
              <a:rPr lang="pt-BR" altLang="pt-BR" sz="2400" b="1" dirty="0">
                <a:solidFill>
                  <a:schemeClr val="accent1">
                    <a:lumMod val="50000"/>
                  </a:schemeClr>
                </a:solidFill>
                <a:latin typeface="+mn-lt"/>
              </a:rPr>
              <a:t>de visitas mensais (média 2017)</a:t>
            </a:r>
          </a:p>
          <a:p>
            <a:pPr eaLnBrk="1" hangingPunct="1">
              <a:spcBef>
                <a:spcPct val="0"/>
              </a:spcBef>
              <a:buNone/>
            </a:pPr>
            <a:r>
              <a:rPr lang="pt-BR" altLang="pt-BR" sz="4800" b="1" dirty="0">
                <a:solidFill>
                  <a:schemeClr val="accent6"/>
                </a:solidFill>
                <a:latin typeface="+mn-lt"/>
              </a:rPr>
              <a:t>100 </a:t>
            </a:r>
            <a:r>
              <a:rPr lang="pt-BR" altLang="pt-BR" sz="2400" b="1" dirty="0">
                <a:solidFill>
                  <a:schemeClr val="accent6"/>
                </a:solidFill>
                <a:latin typeface="+mn-lt"/>
              </a:rPr>
              <a:t>MILHÕES</a:t>
            </a:r>
            <a:r>
              <a:rPr lang="pt-BR" altLang="pt-BR" sz="4800" b="1" dirty="0">
                <a:solidFill>
                  <a:schemeClr val="accent6"/>
                </a:solidFill>
                <a:latin typeface="+mn-lt"/>
              </a:rPr>
              <a:t> </a:t>
            </a:r>
            <a:r>
              <a:rPr lang="pt-BR" altLang="pt-BR" sz="2400" b="1" dirty="0">
                <a:solidFill>
                  <a:schemeClr val="accent1">
                    <a:lumMod val="50000"/>
                  </a:schemeClr>
                </a:solidFill>
              </a:rPr>
              <a:t>de visitas (desde </a:t>
            </a:r>
            <a:r>
              <a:rPr lang="pt-BR" altLang="pt-BR" sz="2400" b="1" dirty="0" smtClean="0">
                <a:solidFill>
                  <a:schemeClr val="accent1">
                    <a:lumMod val="50000"/>
                  </a:schemeClr>
                </a:solidFill>
              </a:rPr>
              <a:t>2004)</a:t>
            </a:r>
          </a:p>
          <a:p>
            <a:pPr eaLnBrk="1" hangingPunct="1">
              <a:spcBef>
                <a:spcPct val="0"/>
              </a:spcBef>
              <a:buNone/>
            </a:pPr>
            <a:endParaRPr lang="pt-BR" altLang="pt-BR" sz="2400" b="1" dirty="0">
              <a:solidFill>
                <a:schemeClr val="bg1">
                  <a:lumMod val="65000"/>
                </a:schemeClr>
              </a:solidFill>
              <a:latin typeface="+mn-lt"/>
            </a:endParaRPr>
          </a:p>
          <a:p>
            <a:pPr eaLnBrk="1" hangingPunct="1">
              <a:spcBef>
                <a:spcPct val="0"/>
              </a:spcBef>
              <a:buNone/>
            </a:pPr>
            <a:r>
              <a:rPr lang="pt-BR" altLang="pt-BR" sz="2400" b="1" dirty="0" smtClean="0">
                <a:solidFill>
                  <a:schemeClr val="accent1">
                    <a:lumMod val="50000"/>
                  </a:schemeClr>
                </a:solidFill>
                <a:latin typeface="+mn-lt"/>
              </a:rPr>
              <a:t>NOVO </a:t>
            </a:r>
            <a:r>
              <a:rPr lang="pt-BR" altLang="pt-BR" sz="2400" b="1" dirty="0">
                <a:solidFill>
                  <a:schemeClr val="accent1">
                    <a:lumMod val="50000"/>
                  </a:schemeClr>
                </a:solidFill>
                <a:latin typeface="+mn-lt"/>
              </a:rPr>
              <a:t>PORTAL </a:t>
            </a:r>
            <a:r>
              <a:rPr lang="mr-IN" altLang="pt-BR" sz="2400" b="1" dirty="0" smtClean="0">
                <a:solidFill>
                  <a:schemeClr val="bg1">
                    <a:lumMod val="65000"/>
                  </a:schemeClr>
                </a:solidFill>
                <a:latin typeface="+mn-lt"/>
              </a:rPr>
              <a:t>–</a:t>
            </a:r>
            <a:r>
              <a:rPr lang="pt-BR" altLang="pt-BR" sz="2400" b="1" dirty="0" smtClean="0">
                <a:solidFill>
                  <a:schemeClr val="bg1">
                    <a:lumMod val="65000"/>
                  </a:schemeClr>
                </a:solidFill>
                <a:latin typeface="+mn-lt"/>
              </a:rPr>
              <a:t> </a:t>
            </a:r>
            <a:r>
              <a:rPr lang="pt-BR" altLang="pt-BR" sz="2400" b="1" dirty="0" smtClean="0">
                <a:solidFill>
                  <a:schemeClr val="accent6"/>
                </a:solidFill>
                <a:latin typeface="+mn-lt"/>
              </a:rPr>
              <a:t>28 DE JUNHO </a:t>
            </a:r>
            <a:r>
              <a:rPr lang="pt-BR" altLang="pt-BR" sz="2400" b="1" dirty="0">
                <a:solidFill>
                  <a:schemeClr val="accent6"/>
                </a:solidFill>
                <a:latin typeface="+mn-lt"/>
              </a:rPr>
              <a:t>2018</a:t>
            </a:r>
          </a:p>
        </p:txBody>
      </p:sp>
    </p:spTree>
    <p:extLst>
      <p:ext uri="{BB962C8B-B14F-4D97-AF65-F5344CB8AC3E}">
        <p14:creationId xmlns:p14="http://schemas.microsoft.com/office/powerpoint/2010/main" val="1890045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1026" name="Picture 2" descr="Logo novo portal">
            <a:extLst>
              <a:ext uri="{FF2B5EF4-FFF2-40B4-BE49-F238E27FC236}">
                <a16:creationId xmlns="" xmlns:a16="http://schemas.microsoft.com/office/drawing/2014/main" id="{1C9A2AB5-AE99-4B7B-AAE2-F84BC0578E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2199773" cy="369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9567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A49F075-189E-40AF-8C8F-475DA1219140}"/>
              </a:ext>
            </a:extLst>
          </p:cNvPr>
          <p:cNvSpPr/>
          <p:nvPr/>
        </p:nvSpPr>
        <p:spPr>
          <a:xfrm>
            <a:off x="7590118" y="2912289"/>
            <a:ext cx="3460376" cy="9246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a:extLst>
              <a:ext uri="{FF2B5EF4-FFF2-40B4-BE49-F238E27FC236}">
                <a16:creationId xmlns="" xmlns:a16="http://schemas.microsoft.com/office/drawing/2014/main" id="{5EC3920E-EBAC-40B6-B31E-EF6E2E416AEB}"/>
              </a:ext>
            </a:extLst>
          </p:cNvPr>
          <p:cNvSpPr txBox="1">
            <a:spLocks/>
          </p:cNvSpPr>
          <p:nvPr/>
        </p:nvSpPr>
        <p:spPr>
          <a:xfrm>
            <a:off x="1251339" y="2912289"/>
            <a:ext cx="10062120" cy="103342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7200" b="1" i="0" u="none" strike="noStrike" kern="1200" cap="none" spc="0" normalizeH="0" baseline="0" noProof="0" dirty="0">
                <a:ln>
                  <a:noFill/>
                </a:ln>
                <a:solidFill>
                  <a:prstClr val="white"/>
                </a:solidFill>
                <a:effectLst/>
                <a:uLnTx/>
                <a:uFillTx/>
                <a:latin typeface="Calibri" panose="020F0502020204030204"/>
                <a:ea typeface="+mj-ea"/>
                <a:cs typeface="+mj-cs"/>
              </a:rPr>
              <a:t>TRANSPARENCIA</a:t>
            </a:r>
            <a:endParaRPr kumimoji="0" lang="en-US" sz="7200" b="1" i="0" u="none" strike="noStrike" kern="1200" cap="none" spc="0" normalizeH="0" baseline="0" noProof="0" dirty="0">
              <a:ln>
                <a:noFill/>
              </a:ln>
              <a:solidFill>
                <a:prstClr val="white"/>
              </a:solidFill>
              <a:effectLst/>
              <a:uLnTx/>
              <a:uFillTx/>
              <a:latin typeface="Calibri" panose="020F0502020204030204"/>
              <a:ea typeface="+mj-ea"/>
              <a:cs typeface="+mj-cs"/>
            </a:endParaRPr>
          </a:p>
        </p:txBody>
      </p:sp>
      <p:sp>
        <p:nvSpPr>
          <p:cNvPr id="4" name="Title 1">
            <a:extLst>
              <a:ext uri="{FF2B5EF4-FFF2-40B4-BE49-F238E27FC236}">
                <a16:creationId xmlns="" xmlns:a16="http://schemas.microsoft.com/office/drawing/2014/main" id="{6F0F3643-0EE6-40C0-A849-D3B1FBDE9F9C}"/>
              </a:ext>
            </a:extLst>
          </p:cNvPr>
          <p:cNvSpPr txBox="1">
            <a:spLocks/>
          </p:cNvSpPr>
          <p:nvPr/>
        </p:nvSpPr>
        <p:spPr>
          <a:xfrm>
            <a:off x="7584142" y="2912289"/>
            <a:ext cx="3356520" cy="103342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t-BR" sz="7200" b="1" i="0" u="none" strike="noStrike" kern="1200" cap="none" spc="0" normalizeH="0" baseline="0" noProof="0" dirty="0">
                <a:ln>
                  <a:noFill/>
                </a:ln>
                <a:solidFill>
                  <a:srgbClr val="4472C4">
                    <a:lumMod val="50000"/>
                  </a:srgbClr>
                </a:solidFill>
                <a:effectLst/>
                <a:uLnTx/>
                <a:uFillTx/>
                <a:latin typeface="Calibri" panose="020F0502020204030204"/>
                <a:ea typeface="+mj-ea"/>
                <a:cs typeface="+mj-cs"/>
              </a:rPr>
              <a:t>.GOV.BR</a:t>
            </a:r>
            <a:endParaRPr kumimoji="0" lang="en-US" sz="7200" b="1" i="0" u="none" strike="noStrike" kern="1200" cap="none" spc="0" normalizeH="0" baseline="0" noProof="0" dirty="0">
              <a:ln>
                <a:noFill/>
              </a:ln>
              <a:solidFill>
                <a:srgbClr val="4472C4">
                  <a:lumMod val="50000"/>
                </a:srgbClr>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22468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499"/>
                                          </p:stCondLst>
                                        </p:cTn>
                                        <p:tgtEl>
                                          <p:spTgt spid="3"/>
                                        </p:tgtEl>
                                        <p:attrNameLst>
                                          <p:attrName>style.visibility</p:attrName>
                                        </p:attrNameLst>
                                      </p:cBhvr>
                                      <p:to>
                                        <p:strVal val="visible"/>
                                      </p:to>
                                    </p:set>
                                  </p:childTnLst>
                                </p:cTn>
                              </p:par>
                            </p:childTnLst>
                          </p:cTn>
                        </p:par>
                        <p:par>
                          <p:cTn id="7" fill="hold">
                            <p:stCondLst>
                              <p:cond delay="1700"/>
                            </p:stCondLst>
                            <p:childTnLst>
                              <p:par>
                                <p:cTn id="8" presetID="10" presetClass="entr" presetSubtype="0" fill="hold" grpId="0" nodeType="after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2D342F6A-A9ED-4E79-9207-E899EF8E12A8}"/>
              </a:ext>
            </a:extLst>
          </p:cNvPr>
          <p:cNvPicPr>
            <a:picLocks noChangeAspect="1"/>
          </p:cNvPicPr>
          <p:nvPr/>
        </p:nvPicPr>
        <p:blipFill rotWithShape="1">
          <a:blip r:embed="rId2">
            <a:extLst>
              <a:ext uri="{28A0092B-C50C-407E-A947-70E740481C1C}">
                <a14:useLocalDpi xmlns:a14="http://schemas.microsoft.com/office/drawing/2010/main" val="0"/>
              </a:ext>
            </a:extLst>
          </a:blip>
          <a:srcRect t="4847" b="10683"/>
          <a:stretch/>
        </p:blipFill>
        <p:spPr>
          <a:xfrm>
            <a:off x="1" y="-1"/>
            <a:ext cx="12192000" cy="6858001"/>
          </a:xfrm>
          <a:prstGeom prst="rect">
            <a:avLst/>
          </a:prstGeom>
        </p:spPr>
      </p:pic>
      <p:sp>
        <p:nvSpPr>
          <p:cNvPr id="17" name="Rectangle 16">
            <a:extLst>
              <a:ext uri="{FF2B5EF4-FFF2-40B4-BE49-F238E27FC236}">
                <a16:creationId xmlns="" xmlns:a16="http://schemas.microsoft.com/office/drawing/2014/main" id="{ECD28FEA-8D49-43C9-A4A8-DC926533D2B0}"/>
              </a:ext>
            </a:extLst>
          </p:cNvPr>
          <p:cNvSpPr/>
          <p:nvPr/>
        </p:nvSpPr>
        <p:spPr>
          <a:xfrm>
            <a:off x="11207" y="5248102"/>
            <a:ext cx="12192000" cy="1609898"/>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 xmlns:a16="http://schemas.microsoft.com/office/drawing/2014/main" id="{116EF07D-5F9E-45CD-AC16-81358BE2E5FE}"/>
              </a:ext>
            </a:extLst>
          </p:cNvPr>
          <p:cNvSpPr txBox="1"/>
          <p:nvPr/>
        </p:nvSpPr>
        <p:spPr>
          <a:xfrm>
            <a:off x="3214968" y="5333702"/>
            <a:ext cx="8695593" cy="1446550"/>
          </a:xfrm>
          <a:prstGeom prst="rect">
            <a:avLst/>
          </a:prstGeom>
          <a:noFill/>
        </p:spPr>
        <p:txBody>
          <a:bodyPr wrap="square" rtlCol="0">
            <a:spAutoFit/>
          </a:bodyPr>
          <a:lstStyle/>
          <a:p>
            <a:pPr algn="r"/>
            <a:r>
              <a:rPr lang="pt-BR" sz="8800" b="1" dirty="0">
                <a:solidFill>
                  <a:schemeClr val="bg1"/>
                </a:solidFill>
                <a:latin typeface="Gill Sans MT Condensed" panose="020B0506020104020203" pitchFamily="34" charset="0"/>
              </a:rPr>
              <a:t>NOVA INTERFACE</a:t>
            </a:r>
          </a:p>
        </p:txBody>
      </p:sp>
    </p:spTree>
    <p:extLst>
      <p:ext uri="{BB962C8B-B14F-4D97-AF65-F5344CB8AC3E}">
        <p14:creationId xmlns:p14="http://schemas.microsoft.com/office/powerpoint/2010/main" val="400063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mepage_Médio">
            <a:hlinkClick r:id="" action="ppaction://media"/>
            <a:extLst>
              <a:ext uri="{FF2B5EF4-FFF2-40B4-BE49-F238E27FC236}">
                <a16:creationId xmlns="" xmlns:a16="http://schemas.microsoft.com/office/drawing/2014/main" id="{DE3B1893-0243-4E5F-80CC-D412C09A71D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1715" y="97117"/>
            <a:ext cx="11846694" cy="6663765"/>
          </a:xfrm>
          <a:prstGeom prst="rect">
            <a:avLst/>
          </a:prstGeom>
        </p:spPr>
      </p:pic>
    </p:spTree>
    <p:extLst>
      <p:ext uri="{BB962C8B-B14F-4D97-AF65-F5344CB8AC3E}">
        <p14:creationId xmlns:p14="http://schemas.microsoft.com/office/powerpoint/2010/main" val="125982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1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 xmlns:a16="http://schemas.microsoft.com/office/drawing/2014/main" id="{4EFCCD69-9881-4679-A680-97F0B06DDB03}"/>
              </a:ext>
            </a:extLst>
          </p:cNvPr>
          <p:cNvSpPr txBox="1">
            <a:spLocks/>
          </p:cNvSpPr>
          <p:nvPr/>
        </p:nvSpPr>
        <p:spPr>
          <a:xfrm>
            <a:off x="2024696" y="928954"/>
            <a:ext cx="7926485" cy="758393"/>
          </a:xfrm>
          <a:prstGeom prst="rect">
            <a:avLst/>
          </a:prstGeom>
          <a:solidFill>
            <a:schemeClr val="accent3">
              <a:lumMod val="60000"/>
              <a:lumOff val="40000"/>
            </a:schemeClr>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4000" b="1" dirty="0" smtClean="0">
                <a:solidFill>
                  <a:schemeClr val="accent5">
                    <a:lumMod val="50000"/>
                  </a:schemeClr>
                </a:solidFill>
              </a:rPr>
              <a:t>Situação atual do país</a:t>
            </a:r>
            <a:endParaRPr lang="pt-BR" sz="4000" b="1" dirty="0">
              <a:solidFill>
                <a:schemeClr val="accent5">
                  <a:lumMod val="50000"/>
                </a:schemeClr>
              </a:solidFill>
            </a:endParaRPr>
          </a:p>
        </p:txBody>
      </p:sp>
      <p:sp>
        <p:nvSpPr>
          <p:cNvPr id="8" name="CaixaDeTexto 7">
            <a:extLst>
              <a:ext uri="{FF2B5EF4-FFF2-40B4-BE49-F238E27FC236}">
                <a16:creationId xmlns="" xmlns:a16="http://schemas.microsoft.com/office/drawing/2014/main" id="{5FDD4FF8-B158-4679-BEFC-34FACA05E74E}"/>
              </a:ext>
            </a:extLst>
          </p:cNvPr>
          <p:cNvSpPr txBox="1"/>
          <p:nvPr/>
        </p:nvSpPr>
        <p:spPr>
          <a:xfrm>
            <a:off x="92053" y="2134244"/>
            <a:ext cx="7573796" cy="3785652"/>
          </a:xfrm>
          <a:prstGeom prst="rect">
            <a:avLst/>
          </a:prstGeom>
          <a:solidFill>
            <a:schemeClr val="accent4">
              <a:lumMod val="60000"/>
              <a:lumOff val="40000"/>
            </a:schemeClr>
          </a:solidFill>
        </p:spPr>
        <p:txBody>
          <a:bodyPr wrap="square" rtlCol="0">
            <a:spAutoFit/>
          </a:bodyPr>
          <a:lstStyle/>
          <a:p>
            <a:pPr marL="457200" indent="-457200">
              <a:lnSpc>
                <a:spcPct val="200000"/>
              </a:lnSpc>
              <a:buFont typeface="+mj-lt"/>
              <a:buAutoNum type="arabicPeriod"/>
            </a:pPr>
            <a:r>
              <a:rPr lang="pt-BR" sz="2400" dirty="0" smtClean="0">
                <a:solidFill>
                  <a:schemeClr val="bg2">
                    <a:lumMod val="25000"/>
                  </a:schemeClr>
                </a:solidFill>
              </a:rPr>
              <a:t>Forte polarização de posicionamentos;</a:t>
            </a:r>
            <a:endParaRPr lang="pt-BR" sz="2400" dirty="0" smtClean="0">
              <a:solidFill>
                <a:schemeClr val="bg2">
                  <a:lumMod val="25000"/>
                </a:schemeClr>
              </a:solidFill>
            </a:endParaRPr>
          </a:p>
          <a:p>
            <a:pPr marL="457200" indent="-457200">
              <a:lnSpc>
                <a:spcPct val="200000"/>
              </a:lnSpc>
              <a:buFont typeface="+mj-lt"/>
              <a:buAutoNum type="arabicPeriod"/>
            </a:pPr>
            <a:r>
              <a:rPr lang="pt-BR" sz="2400" dirty="0" smtClean="0">
                <a:solidFill>
                  <a:schemeClr val="bg2">
                    <a:lumMod val="25000"/>
                  </a:schemeClr>
                </a:solidFill>
              </a:rPr>
              <a:t>Desigualdade social</a:t>
            </a:r>
          </a:p>
          <a:p>
            <a:pPr marL="457200" indent="-457200">
              <a:lnSpc>
                <a:spcPct val="200000"/>
              </a:lnSpc>
              <a:buFont typeface="+mj-lt"/>
              <a:buAutoNum type="arabicPeriod"/>
            </a:pPr>
            <a:r>
              <a:rPr lang="pt-BR" sz="2400" dirty="0" smtClean="0">
                <a:solidFill>
                  <a:schemeClr val="bg2">
                    <a:lumMod val="25000"/>
                  </a:schemeClr>
                </a:solidFill>
              </a:rPr>
              <a:t>Aumento da percepção da corrupção (Dualidade);</a:t>
            </a:r>
          </a:p>
          <a:p>
            <a:pPr marL="457200" indent="-457200">
              <a:lnSpc>
                <a:spcPct val="200000"/>
              </a:lnSpc>
              <a:buFont typeface="+mj-lt"/>
              <a:buAutoNum type="arabicPeriod"/>
            </a:pPr>
            <a:r>
              <a:rPr lang="pt-BR" sz="2400" dirty="0" smtClean="0">
                <a:solidFill>
                  <a:schemeClr val="bg2">
                    <a:lumMod val="25000"/>
                  </a:schemeClr>
                </a:solidFill>
              </a:rPr>
              <a:t>Descrença da população em seus líderes;</a:t>
            </a:r>
          </a:p>
          <a:p>
            <a:pPr marL="457200" indent="-457200">
              <a:lnSpc>
                <a:spcPct val="200000"/>
              </a:lnSpc>
              <a:buFont typeface="+mj-lt"/>
              <a:buAutoNum type="arabicPeriod"/>
            </a:pPr>
            <a:r>
              <a:rPr lang="pt-BR" sz="2400" dirty="0" smtClean="0">
                <a:solidFill>
                  <a:schemeClr val="bg2">
                    <a:lumMod val="25000"/>
                  </a:schemeClr>
                </a:solidFill>
              </a:rPr>
              <a:t>Clima </a:t>
            </a:r>
            <a:r>
              <a:rPr lang="pt-BR" sz="2400" dirty="0">
                <a:solidFill>
                  <a:schemeClr val="bg2">
                    <a:lumMod val="25000"/>
                  </a:schemeClr>
                </a:solidFill>
              </a:rPr>
              <a:t>de alta desconfiança social</a:t>
            </a:r>
            <a:r>
              <a:rPr lang="pt-BR" sz="2400" dirty="0" smtClean="0">
                <a:solidFill>
                  <a:schemeClr val="bg2">
                    <a:lumMod val="25000"/>
                  </a:schemeClr>
                </a:solidFill>
              </a:rPr>
              <a:t>;</a:t>
            </a:r>
          </a:p>
        </p:txBody>
      </p:sp>
      <p:pic>
        <p:nvPicPr>
          <p:cNvPr id="2" name="Imagem 1"/>
          <p:cNvPicPr>
            <a:picLocks noChangeAspect="1"/>
          </p:cNvPicPr>
          <p:nvPr/>
        </p:nvPicPr>
        <p:blipFill>
          <a:blip r:embed="rId2"/>
          <a:stretch>
            <a:fillRect/>
          </a:stretch>
        </p:blipFill>
        <p:spPr>
          <a:xfrm>
            <a:off x="7772813" y="2104747"/>
            <a:ext cx="4368792" cy="4310799"/>
          </a:xfrm>
          <a:prstGeom prst="rect">
            <a:avLst/>
          </a:prstGeom>
        </p:spPr>
      </p:pic>
    </p:spTree>
    <p:extLst>
      <p:ext uri="{BB962C8B-B14F-4D97-AF65-F5344CB8AC3E}">
        <p14:creationId xmlns:p14="http://schemas.microsoft.com/office/powerpoint/2010/main" val="3786463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3EC4CC37-88F5-46DE-8306-9B8CAD75F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11" name="Rectangle 10">
            <a:extLst>
              <a:ext uri="{FF2B5EF4-FFF2-40B4-BE49-F238E27FC236}">
                <a16:creationId xmlns="" xmlns:a16="http://schemas.microsoft.com/office/drawing/2014/main" id="{FB19AD24-B4AB-4105-BE4F-14D1B54AEA4D}"/>
              </a:ext>
            </a:extLst>
          </p:cNvPr>
          <p:cNvSpPr/>
          <p:nvPr/>
        </p:nvSpPr>
        <p:spPr>
          <a:xfrm>
            <a:off x="0" y="0"/>
            <a:ext cx="12192000" cy="6858000"/>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 xmlns:a16="http://schemas.microsoft.com/office/drawing/2014/main" id="{116EF07D-5F9E-45CD-AC16-81358BE2E5FE}"/>
              </a:ext>
            </a:extLst>
          </p:cNvPr>
          <p:cNvSpPr txBox="1"/>
          <p:nvPr/>
        </p:nvSpPr>
        <p:spPr>
          <a:xfrm>
            <a:off x="1571811" y="2581487"/>
            <a:ext cx="913802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RESPONSIVIDADE</a:t>
            </a:r>
          </a:p>
        </p:txBody>
      </p:sp>
      <p:cxnSp>
        <p:nvCxnSpPr>
          <p:cNvPr id="13" name="Straight Connector 12">
            <a:extLst>
              <a:ext uri="{FF2B5EF4-FFF2-40B4-BE49-F238E27FC236}">
                <a16:creationId xmlns="" xmlns:a16="http://schemas.microsoft.com/office/drawing/2014/main" id="{D3B80174-9D88-42EA-B554-08A3915226E1}"/>
              </a:ext>
            </a:extLst>
          </p:cNvPr>
          <p:cNvCxnSpPr>
            <a:cxnSpLocks/>
          </p:cNvCxnSpPr>
          <p:nvPr/>
        </p:nvCxnSpPr>
        <p:spPr>
          <a:xfrm>
            <a:off x="1571811" y="2277034"/>
            <a:ext cx="285077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2FA58E46-D06A-4A69-8F06-7F04F1EF89DF}"/>
              </a:ext>
            </a:extLst>
          </p:cNvPr>
          <p:cNvCxnSpPr>
            <a:cxnSpLocks/>
          </p:cNvCxnSpPr>
          <p:nvPr/>
        </p:nvCxnSpPr>
        <p:spPr>
          <a:xfrm>
            <a:off x="7547956" y="4345823"/>
            <a:ext cx="362486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5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1+#ppt_w/2"/>
                                          </p:val>
                                        </p:tav>
                                        <p:tav tm="100000">
                                          <p:val>
                                            <p:strVal val="#ppt_x"/>
                                          </p:val>
                                        </p:tav>
                                      </p:tavLst>
                                    </p:anim>
                                    <p:anim calcmode="lin" valueType="num">
                                      <p:cBhvr additive="base">
                                        <p:cTn id="11" dur="500" fill="hold"/>
                                        <p:tgtEl>
                                          <p:spTgt spid="13"/>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0-#ppt_w/2"/>
                                          </p:val>
                                        </p:tav>
                                        <p:tav tm="100000">
                                          <p:val>
                                            <p:strVal val="#ppt_x"/>
                                          </p:val>
                                        </p:tav>
                                      </p:tavLst>
                                    </p:anim>
                                    <p:anim calcmode="lin" valueType="num">
                                      <p:cBhvr additive="base">
                                        <p:cTn id="15"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7BCE2E52-80DB-4825-A6F4-E3A1CE0C4F52}"/>
              </a:ext>
            </a:extLst>
          </p:cNvPr>
          <p:cNvPicPr>
            <a:picLocks noChangeAspect="1"/>
          </p:cNvPicPr>
          <p:nvPr/>
        </p:nvPicPr>
        <p:blipFill rotWithShape="1">
          <a:blip r:embed="rId2">
            <a:extLst>
              <a:ext uri="{28A0092B-C50C-407E-A947-70E740481C1C}">
                <a14:useLocalDpi xmlns:a14="http://schemas.microsoft.com/office/drawing/2010/main" val="0"/>
              </a:ext>
            </a:extLst>
          </a:blip>
          <a:srcRect b="15749"/>
          <a:stretch/>
        </p:blipFill>
        <p:spPr>
          <a:xfrm>
            <a:off x="-17930" y="-1"/>
            <a:ext cx="12209930" cy="6858001"/>
          </a:xfrm>
          <a:prstGeom prst="rect">
            <a:avLst/>
          </a:prstGeom>
        </p:spPr>
      </p:pic>
      <p:sp>
        <p:nvSpPr>
          <p:cNvPr id="11" name="Rectangle 10">
            <a:extLst>
              <a:ext uri="{FF2B5EF4-FFF2-40B4-BE49-F238E27FC236}">
                <a16:creationId xmlns="" xmlns:a16="http://schemas.microsoft.com/office/drawing/2014/main" id="{FB19AD24-B4AB-4105-BE4F-14D1B54AEA4D}"/>
              </a:ext>
            </a:extLst>
          </p:cNvPr>
          <p:cNvSpPr/>
          <p:nvPr/>
        </p:nvSpPr>
        <p:spPr>
          <a:xfrm>
            <a:off x="0" y="0"/>
            <a:ext cx="12192000" cy="6858000"/>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 xmlns:a16="http://schemas.microsoft.com/office/drawing/2014/main" id="{116EF07D-5F9E-45CD-AC16-81358BE2E5FE}"/>
              </a:ext>
            </a:extLst>
          </p:cNvPr>
          <p:cNvSpPr txBox="1"/>
          <p:nvPr/>
        </p:nvSpPr>
        <p:spPr>
          <a:xfrm>
            <a:off x="2014241" y="2581487"/>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ACESSIBILIDADE</a:t>
            </a:r>
          </a:p>
        </p:txBody>
      </p:sp>
      <p:cxnSp>
        <p:nvCxnSpPr>
          <p:cNvPr id="12" name="Straight Connector 11">
            <a:extLst>
              <a:ext uri="{FF2B5EF4-FFF2-40B4-BE49-F238E27FC236}">
                <a16:creationId xmlns="" xmlns:a16="http://schemas.microsoft.com/office/drawing/2014/main" id="{42CABBCB-DCDB-449A-8099-70D743A9FEB1}"/>
              </a:ext>
            </a:extLst>
          </p:cNvPr>
          <p:cNvCxnSpPr>
            <a:cxnSpLocks/>
          </p:cNvCxnSpPr>
          <p:nvPr/>
        </p:nvCxnSpPr>
        <p:spPr>
          <a:xfrm flipV="1">
            <a:off x="2927687" y="2235478"/>
            <a:ext cx="0" cy="1453065"/>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 xmlns:a16="http://schemas.microsoft.com/office/drawing/2014/main" id="{F7209321-302A-432B-B40B-027405F7C128}"/>
              </a:ext>
            </a:extLst>
          </p:cNvPr>
          <p:cNvCxnSpPr>
            <a:cxnSpLocks/>
          </p:cNvCxnSpPr>
          <p:nvPr/>
        </p:nvCxnSpPr>
        <p:spPr>
          <a:xfrm flipV="1">
            <a:off x="9685991" y="2821172"/>
            <a:ext cx="0" cy="132041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025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ppt_x"/>
                                          </p:val>
                                        </p:tav>
                                        <p:tav tm="100000">
                                          <p:val>
                                            <p:strVal val="#ppt_x"/>
                                          </p:val>
                                        </p:tav>
                                      </p:tavLst>
                                    </p:anim>
                                    <p:anim calcmode="lin" valueType="num">
                                      <p:cBhvr additive="base">
                                        <p:cTn id="11" dur="500" fill="hold"/>
                                        <p:tgtEl>
                                          <p:spTgt spid="12"/>
                                        </p:tgtEl>
                                        <p:attrNameLst>
                                          <p:attrName>ppt_y</p:attrName>
                                        </p:attrNameLst>
                                      </p:cBhvr>
                                      <p:tavLst>
                                        <p:tav tm="0">
                                          <p:val>
                                            <p:strVal val="0-#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6F216104-9857-4D18-96A6-E7CE771E6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Rectangle 15">
            <a:extLst>
              <a:ext uri="{FF2B5EF4-FFF2-40B4-BE49-F238E27FC236}">
                <a16:creationId xmlns="" xmlns:a16="http://schemas.microsoft.com/office/drawing/2014/main" id="{9600CBBC-D82F-40FF-945B-8ED1CA425893}"/>
              </a:ext>
            </a:extLst>
          </p:cNvPr>
          <p:cNvSpPr/>
          <p:nvPr/>
        </p:nvSpPr>
        <p:spPr>
          <a:xfrm>
            <a:off x="11207" y="5248102"/>
            <a:ext cx="12192000" cy="1609898"/>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 xmlns:a16="http://schemas.microsoft.com/office/drawing/2014/main" id="{116EF07D-5F9E-45CD-AC16-81358BE2E5FE}"/>
              </a:ext>
            </a:extLst>
          </p:cNvPr>
          <p:cNvSpPr txBox="1"/>
          <p:nvPr/>
        </p:nvSpPr>
        <p:spPr>
          <a:xfrm>
            <a:off x="925347" y="5329776"/>
            <a:ext cx="10363720"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ARQUITETURA DE NAVEGAÇÃO</a:t>
            </a:r>
          </a:p>
        </p:txBody>
      </p:sp>
    </p:spTree>
    <p:extLst>
      <p:ext uri="{BB962C8B-B14F-4D97-AF65-F5344CB8AC3E}">
        <p14:creationId xmlns:p14="http://schemas.microsoft.com/office/powerpoint/2010/main" val="205938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0CCEB15F-3323-4666-8F0F-2A67E9A1E062}"/>
              </a:ext>
            </a:extLst>
          </p:cNvPr>
          <p:cNvPicPr>
            <a:picLocks noChangeAspect="1"/>
          </p:cNvPicPr>
          <p:nvPr/>
        </p:nvPicPr>
        <p:blipFill rotWithShape="1">
          <a:blip r:embed="rId2">
            <a:extLst>
              <a:ext uri="{28A0092B-C50C-407E-A947-70E740481C1C}">
                <a14:useLocalDpi xmlns:a14="http://schemas.microsoft.com/office/drawing/2010/main" val="0"/>
              </a:ext>
            </a:extLst>
          </a:blip>
          <a:srcRect t="7812" b="7812"/>
          <a:stretch/>
        </p:blipFill>
        <p:spPr>
          <a:xfrm>
            <a:off x="0" y="0"/>
            <a:ext cx="12192000" cy="6858000"/>
          </a:xfrm>
          <a:prstGeom prst="rect">
            <a:avLst/>
          </a:prstGeom>
        </p:spPr>
      </p:pic>
      <p:sp>
        <p:nvSpPr>
          <p:cNvPr id="11" name="Rectangle 10">
            <a:extLst>
              <a:ext uri="{FF2B5EF4-FFF2-40B4-BE49-F238E27FC236}">
                <a16:creationId xmlns="" xmlns:a16="http://schemas.microsoft.com/office/drawing/2014/main" id="{FB19AD24-B4AB-4105-BE4F-14D1B54AEA4D}"/>
              </a:ext>
            </a:extLst>
          </p:cNvPr>
          <p:cNvSpPr/>
          <p:nvPr/>
        </p:nvSpPr>
        <p:spPr>
          <a:xfrm>
            <a:off x="0" y="0"/>
            <a:ext cx="12192000" cy="6858000"/>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 xmlns:a16="http://schemas.microsoft.com/office/drawing/2014/main" id="{116EF07D-5F9E-45CD-AC16-81358BE2E5FE}"/>
              </a:ext>
            </a:extLst>
          </p:cNvPr>
          <p:cNvSpPr txBox="1"/>
          <p:nvPr/>
        </p:nvSpPr>
        <p:spPr>
          <a:xfrm>
            <a:off x="2334205" y="497505"/>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FERRAMENTA DE BUSCA</a:t>
            </a:r>
          </a:p>
        </p:txBody>
      </p:sp>
      <p:cxnSp>
        <p:nvCxnSpPr>
          <p:cNvPr id="8" name="Straight Connector 7">
            <a:extLst>
              <a:ext uri="{FF2B5EF4-FFF2-40B4-BE49-F238E27FC236}">
                <a16:creationId xmlns="" xmlns:a16="http://schemas.microsoft.com/office/drawing/2014/main" id="{5A0B7367-A19C-4407-94E0-708D5C0B1E95}"/>
              </a:ext>
            </a:extLst>
          </p:cNvPr>
          <p:cNvCxnSpPr>
            <a:cxnSpLocks/>
          </p:cNvCxnSpPr>
          <p:nvPr/>
        </p:nvCxnSpPr>
        <p:spPr>
          <a:xfrm flipH="1">
            <a:off x="1720026" y="1514215"/>
            <a:ext cx="89786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 xmlns:a16="http://schemas.microsoft.com/office/drawing/2014/main" id="{2E1D6F95-F98E-435D-A81D-6701938AD650}"/>
              </a:ext>
            </a:extLst>
          </p:cNvPr>
          <p:cNvCxnSpPr>
            <a:cxnSpLocks/>
          </p:cNvCxnSpPr>
          <p:nvPr/>
        </p:nvCxnSpPr>
        <p:spPr>
          <a:xfrm flipH="1">
            <a:off x="1720026" y="1307321"/>
            <a:ext cx="89786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 xmlns:a16="http://schemas.microsoft.com/office/drawing/2014/main" id="{DCD7F05E-D17E-4E0E-A13D-72362317544D}"/>
              </a:ext>
            </a:extLst>
          </p:cNvPr>
          <p:cNvCxnSpPr>
            <a:cxnSpLocks/>
          </p:cNvCxnSpPr>
          <p:nvPr/>
        </p:nvCxnSpPr>
        <p:spPr>
          <a:xfrm flipH="1">
            <a:off x="1720026" y="1100426"/>
            <a:ext cx="89786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5EA2E418-F16E-4909-876F-3C15250ADAB6}"/>
              </a:ext>
            </a:extLst>
          </p:cNvPr>
          <p:cNvCxnSpPr>
            <a:cxnSpLocks/>
          </p:cNvCxnSpPr>
          <p:nvPr/>
        </p:nvCxnSpPr>
        <p:spPr>
          <a:xfrm flipH="1">
            <a:off x="1720026" y="893531"/>
            <a:ext cx="89786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4">
            <a:extLst>
              <a:ext uri="{FF2B5EF4-FFF2-40B4-BE49-F238E27FC236}">
                <a16:creationId xmlns="" xmlns:a16="http://schemas.microsoft.com/office/drawing/2014/main" id="{D88ACAB1-981B-4C1F-9177-991FF3CF0BAD}"/>
              </a:ext>
            </a:extLst>
          </p:cNvPr>
          <p:cNvSpPr txBox="1"/>
          <p:nvPr/>
        </p:nvSpPr>
        <p:spPr>
          <a:xfrm>
            <a:off x="1720026" y="2016283"/>
            <a:ext cx="8853318"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VISUALIZAÇÃO GRÁFICA</a:t>
            </a:r>
          </a:p>
        </p:txBody>
      </p:sp>
      <p:sp>
        <p:nvSpPr>
          <p:cNvPr id="15" name="TextBox 4">
            <a:extLst>
              <a:ext uri="{FF2B5EF4-FFF2-40B4-BE49-F238E27FC236}">
                <a16:creationId xmlns="" xmlns:a16="http://schemas.microsoft.com/office/drawing/2014/main" id="{56138169-314C-407B-8363-4EC7CA2F6B15}"/>
              </a:ext>
            </a:extLst>
          </p:cNvPr>
          <p:cNvSpPr txBox="1"/>
          <p:nvPr/>
        </p:nvSpPr>
        <p:spPr>
          <a:xfrm>
            <a:off x="2989255" y="3535061"/>
            <a:ext cx="7240293" cy="1446550"/>
          </a:xfrm>
          <a:prstGeom prst="rect">
            <a:avLst/>
          </a:prstGeom>
          <a:noFill/>
        </p:spPr>
        <p:txBody>
          <a:bodyPr wrap="square" rtlCol="0">
            <a:spAutoFit/>
          </a:bodyPr>
          <a:lstStyle/>
          <a:p>
            <a:pPr algn="r"/>
            <a:r>
              <a:rPr lang="pt-BR" sz="8800" b="1" dirty="0">
                <a:solidFill>
                  <a:schemeClr val="bg1"/>
                </a:solidFill>
                <a:latin typeface="Gill Sans MT Condensed" panose="020B0506020104020203" pitchFamily="34" charset="0"/>
              </a:rPr>
              <a:t>TABELAS INTERATIVAS</a:t>
            </a:r>
          </a:p>
        </p:txBody>
      </p:sp>
      <p:cxnSp>
        <p:nvCxnSpPr>
          <p:cNvPr id="16" name="Straight Connector 19">
            <a:extLst>
              <a:ext uri="{FF2B5EF4-FFF2-40B4-BE49-F238E27FC236}">
                <a16:creationId xmlns="" xmlns:a16="http://schemas.microsoft.com/office/drawing/2014/main" id="{FEB48B47-4A5B-4FD0-9516-A6164DBFEE22}"/>
              </a:ext>
            </a:extLst>
          </p:cNvPr>
          <p:cNvCxnSpPr>
            <a:cxnSpLocks/>
          </p:cNvCxnSpPr>
          <p:nvPr/>
        </p:nvCxnSpPr>
        <p:spPr>
          <a:xfrm flipH="1">
            <a:off x="2622053" y="4551770"/>
            <a:ext cx="3672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20">
            <a:extLst>
              <a:ext uri="{FF2B5EF4-FFF2-40B4-BE49-F238E27FC236}">
                <a16:creationId xmlns="" xmlns:a16="http://schemas.microsoft.com/office/drawing/2014/main" id="{585F853F-E3F9-465E-A5A7-1E4D31226970}"/>
              </a:ext>
            </a:extLst>
          </p:cNvPr>
          <p:cNvCxnSpPr>
            <a:cxnSpLocks/>
          </p:cNvCxnSpPr>
          <p:nvPr/>
        </p:nvCxnSpPr>
        <p:spPr>
          <a:xfrm flipH="1">
            <a:off x="2622053" y="4344876"/>
            <a:ext cx="3672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21">
            <a:extLst>
              <a:ext uri="{FF2B5EF4-FFF2-40B4-BE49-F238E27FC236}">
                <a16:creationId xmlns="" xmlns:a16="http://schemas.microsoft.com/office/drawing/2014/main" id="{23A4888A-A01D-4638-BF37-92FBA8EB5F41}"/>
              </a:ext>
            </a:extLst>
          </p:cNvPr>
          <p:cNvCxnSpPr>
            <a:cxnSpLocks/>
          </p:cNvCxnSpPr>
          <p:nvPr/>
        </p:nvCxnSpPr>
        <p:spPr>
          <a:xfrm flipH="1">
            <a:off x="2622053" y="4137981"/>
            <a:ext cx="3672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22">
            <a:extLst>
              <a:ext uri="{FF2B5EF4-FFF2-40B4-BE49-F238E27FC236}">
                <a16:creationId xmlns="" xmlns:a16="http://schemas.microsoft.com/office/drawing/2014/main" id="{EBE61087-6F60-4D85-9CCE-BFBB58F3C3BC}"/>
              </a:ext>
            </a:extLst>
          </p:cNvPr>
          <p:cNvCxnSpPr>
            <a:cxnSpLocks/>
          </p:cNvCxnSpPr>
          <p:nvPr/>
        </p:nvCxnSpPr>
        <p:spPr>
          <a:xfrm flipH="1">
            <a:off x="2622053" y="3931086"/>
            <a:ext cx="3672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23">
            <a:extLst>
              <a:ext uri="{FF2B5EF4-FFF2-40B4-BE49-F238E27FC236}">
                <a16:creationId xmlns="" xmlns:a16="http://schemas.microsoft.com/office/drawing/2014/main" id="{511B6D49-C52F-48D6-B517-792684B689B9}"/>
              </a:ext>
            </a:extLst>
          </p:cNvPr>
          <p:cNvCxnSpPr>
            <a:cxnSpLocks/>
          </p:cNvCxnSpPr>
          <p:nvPr/>
        </p:nvCxnSpPr>
        <p:spPr>
          <a:xfrm flipH="1">
            <a:off x="2132931" y="4551770"/>
            <a:ext cx="3672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4">
            <a:extLst>
              <a:ext uri="{FF2B5EF4-FFF2-40B4-BE49-F238E27FC236}">
                <a16:creationId xmlns="" xmlns:a16="http://schemas.microsoft.com/office/drawing/2014/main" id="{8A1DD491-927F-4C26-8246-2B9289486CFD}"/>
              </a:ext>
            </a:extLst>
          </p:cNvPr>
          <p:cNvCxnSpPr>
            <a:cxnSpLocks/>
          </p:cNvCxnSpPr>
          <p:nvPr/>
        </p:nvCxnSpPr>
        <p:spPr>
          <a:xfrm flipH="1">
            <a:off x="2132931" y="4344876"/>
            <a:ext cx="3672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5">
            <a:extLst>
              <a:ext uri="{FF2B5EF4-FFF2-40B4-BE49-F238E27FC236}">
                <a16:creationId xmlns="" xmlns:a16="http://schemas.microsoft.com/office/drawing/2014/main" id="{1AA1EC2E-C93A-45A6-BB21-2B5C9F3B50FF}"/>
              </a:ext>
            </a:extLst>
          </p:cNvPr>
          <p:cNvCxnSpPr>
            <a:cxnSpLocks/>
          </p:cNvCxnSpPr>
          <p:nvPr/>
        </p:nvCxnSpPr>
        <p:spPr>
          <a:xfrm flipH="1">
            <a:off x="2132931" y="4137981"/>
            <a:ext cx="3672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6">
            <a:extLst>
              <a:ext uri="{FF2B5EF4-FFF2-40B4-BE49-F238E27FC236}">
                <a16:creationId xmlns="" xmlns:a16="http://schemas.microsoft.com/office/drawing/2014/main" id="{6D738324-8988-460C-8C72-98BA697EEBC7}"/>
              </a:ext>
            </a:extLst>
          </p:cNvPr>
          <p:cNvCxnSpPr>
            <a:cxnSpLocks/>
          </p:cNvCxnSpPr>
          <p:nvPr/>
        </p:nvCxnSpPr>
        <p:spPr>
          <a:xfrm flipH="1">
            <a:off x="2132931" y="3931086"/>
            <a:ext cx="36720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18">
            <a:extLst>
              <a:ext uri="{FF2B5EF4-FFF2-40B4-BE49-F238E27FC236}">
                <a16:creationId xmlns="" xmlns:a16="http://schemas.microsoft.com/office/drawing/2014/main" id="{91D84FE6-7D80-49C1-AD81-51600874B230}"/>
              </a:ext>
            </a:extLst>
          </p:cNvPr>
          <p:cNvCxnSpPr>
            <a:cxnSpLocks/>
          </p:cNvCxnSpPr>
          <p:nvPr/>
        </p:nvCxnSpPr>
        <p:spPr>
          <a:xfrm>
            <a:off x="2601079" y="6591014"/>
            <a:ext cx="7287491"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4">
            <a:extLst>
              <a:ext uri="{FF2B5EF4-FFF2-40B4-BE49-F238E27FC236}">
                <a16:creationId xmlns="" xmlns:a16="http://schemas.microsoft.com/office/drawing/2014/main" id="{021C3121-BDCF-4CC9-8FB3-098AFC75C4F7}"/>
              </a:ext>
            </a:extLst>
          </p:cNvPr>
          <p:cNvSpPr txBox="1"/>
          <p:nvPr/>
        </p:nvSpPr>
        <p:spPr>
          <a:xfrm>
            <a:off x="1857513" y="5056883"/>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NAVEGAÇÃO MATRICIAL</a:t>
            </a:r>
          </a:p>
        </p:txBody>
      </p:sp>
    </p:spTree>
    <p:extLst>
      <p:ext uri="{BB962C8B-B14F-4D97-AF65-F5344CB8AC3E}">
        <p14:creationId xmlns:p14="http://schemas.microsoft.com/office/powerpoint/2010/main" val="179315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1+#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0-#ppt_w/2"/>
                                          </p:val>
                                        </p:tav>
                                        <p:tav tm="100000">
                                          <p:val>
                                            <p:strVal val="#ppt_x"/>
                                          </p:val>
                                        </p:tav>
                                      </p:tavLst>
                                    </p:anim>
                                    <p:anim calcmode="lin" valueType="num">
                                      <p:cBhvr additive="base">
                                        <p:cTn id="15" dur="500" fill="hold"/>
                                        <p:tgtEl>
                                          <p:spTgt spid="1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1+#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0-#ppt_w/2"/>
                                          </p:val>
                                        </p:tav>
                                        <p:tav tm="100000">
                                          <p:val>
                                            <p:strVal val="#ppt_x"/>
                                          </p:val>
                                        </p:tav>
                                      </p:tavLst>
                                    </p:anim>
                                    <p:anim calcmode="lin" valueType="num">
                                      <p:cBhvr additive="base">
                                        <p:cTn id="23" dur="500" fill="hold"/>
                                        <p:tgtEl>
                                          <p:spTgt spid="14"/>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2" presetClass="entr" presetSubtype="8"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0-#ppt_w/2"/>
                                          </p:val>
                                        </p:tav>
                                        <p:tav tm="100000">
                                          <p:val>
                                            <p:strVal val="#ppt_x"/>
                                          </p:val>
                                        </p:tav>
                                      </p:tavLst>
                                    </p:anim>
                                    <p:anim calcmode="lin" valueType="num">
                                      <p:cBhvr additive="base">
                                        <p:cTn id="35" dur="500" fill="hold"/>
                                        <p:tgtEl>
                                          <p:spTgt spid="16"/>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0-#ppt_w/2"/>
                                          </p:val>
                                        </p:tav>
                                        <p:tav tm="100000">
                                          <p:val>
                                            <p:strVal val="#ppt_x"/>
                                          </p:val>
                                        </p:tav>
                                      </p:tavLst>
                                    </p:anim>
                                    <p:anim calcmode="lin" valueType="num">
                                      <p:cBhvr additive="base">
                                        <p:cTn id="39" dur="500" fill="hold"/>
                                        <p:tgtEl>
                                          <p:spTgt spid="17"/>
                                        </p:tgtEl>
                                        <p:attrNameLst>
                                          <p:attrName>ppt_y</p:attrName>
                                        </p:attrNameLst>
                                      </p:cBhvr>
                                      <p:tavLst>
                                        <p:tav tm="0">
                                          <p:val>
                                            <p:strVal val="#ppt_y"/>
                                          </p:val>
                                        </p:tav>
                                        <p:tav tm="100000">
                                          <p:val>
                                            <p:strVal val="#ppt_y"/>
                                          </p:val>
                                        </p:tav>
                                      </p:tavLst>
                                    </p:anim>
                                  </p:childTnLst>
                                </p:cTn>
                              </p:par>
                              <p:par>
                                <p:cTn id="40" presetID="2" presetClass="entr" presetSubtype="8"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0-#ppt_w/2"/>
                                          </p:val>
                                        </p:tav>
                                        <p:tav tm="100000">
                                          <p:val>
                                            <p:strVal val="#ppt_x"/>
                                          </p:val>
                                        </p:tav>
                                      </p:tavLst>
                                    </p:anim>
                                    <p:anim calcmode="lin" valueType="num">
                                      <p:cBhvr additive="base">
                                        <p:cTn id="43" dur="500" fill="hold"/>
                                        <p:tgtEl>
                                          <p:spTgt spid="18"/>
                                        </p:tgtEl>
                                        <p:attrNameLst>
                                          <p:attrName>ppt_y</p:attrName>
                                        </p:attrNameLst>
                                      </p:cBhvr>
                                      <p:tavLst>
                                        <p:tav tm="0">
                                          <p:val>
                                            <p:strVal val="#ppt_y"/>
                                          </p:val>
                                        </p:tav>
                                        <p:tav tm="100000">
                                          <p:val>
                                            <p:strVal val="#ppt_y"/>
                                          </p:val>
                                        </p:tav>
                                      </p:tavLst>
                                    </p:anim>
                                  </p:childTnLst>
                                </p:cTn>
                              </p:par>
                              <p:par>
                                <p:cTn id="44" presetID="2" presetClass="entr" presetSubtype="8"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0-#ppt_w/2"/>
                                          </p:val>
                                        </p:tav>
                                        <p:tav tm="100000">
                                          <p:val>
                                            <p:strVal val="#ppt_x"/>
                                          </p:val>
                                        </p:tav>
                                      </p:tavLst>
                                    </p:anim>
                                    <p:anim calcmode="lin" valueType="num">
                                      <p:cBhvr additive="base">
                                        <p:cTn id="47" dur="500" fill="hold"/>
                                        <p:tgtEl>
                                          <p:spTgt spid="19"/>
                                        </p:tgtEl>
                                        <p:attrNameLst>
                                          <p:attrName>ppt_y</p:attrName>
                                        </p:attrNameLst>
                                      </p:cBhvr>
                                      <p:tavLst>
                                        <p:tav tm="0">
                                          <p:val>
                                            <p:strVal val="#ppt_y"/>
                                          </p:val>
                                        </p:tav>
                                        <p:tav tm="100000">
                                          <p:val>
                                            <p:strVal val="#ppt_y"/>
                                          </p:val>
                                        </p:tav>
                                      </p:tavLst>
                                    </p:anim>
                                  </p:childTnLst>
                                </p:cTn>
                              </p:par>
                              <p:par>
                                <p:cTn id="48" presetID="2" presetClass="entr" presetSubtype="2"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additive="base">
                                        <p:cTn id="50" dur="500" fill="hold"/>
                                        <p:tgtEl>
                                          <p:spTgt spid="20"/>
                                        </p:tgtEl>
                                        <p:attrNameLst>
                                          <p:attrName>ppt_x</p:attrName>
                                        </p:attrNameLst>
                                      </p:cBhvr>
                                      <p:tavLst>
                                        <p:tav tm="0">
                                          <p:val>
                                            <p:strVal val="1+#ppt_w/2"/>
                                          </p:val>
                                        </p:tav>
                                        <p:tav tm="100000">
                                          <p:val>
                                            <p:strVal val="#ppt_x"/>
                                          </p:val>
                                        </p:tav>
                                      </p:tavLst>
                                    </p:anim>
                                    <p:anim calcmode="lin" valueType="num">
                                      <p:cBhvr additive="base">
                                        <p:cTn id="51" dur="500" fill="hold"/>
                                        <p:tgtEl>
                                          <p:spTgt spid="20"/>
                                        </p:tgtEl>
                                        <p:attrNameLst>
                                          <p:attrName>ppt_y</p:attrName>
                                        </p:attrNameLst>
                                      </p:cBhvr>
                                      <p:tavLst>
                                        <p:tav tm="0">
                                          <p:val>
                                            <p:strVal val="#ppt_y"/>
                                          </p:val>
                                        </p:tav>
                                        <p:tav tm="100000">
                                          <p:val>
                                            <p:strVal val="#ppt_y"/>
                                          </p:val>
                                        </p:tav>
                                      </p:tavLst>
                                    </p:anim>
                                  </p:childTnLst>
                                </p:cTn>
                              </p:par>
                              <p:par>
                                <p:cTn id="52" presetID="2" presetClass="entr" presetSubtype="2" fill="hold" nodeType="with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additive="base">
                                        <p:cTn id="54" dur="500" fill="hold"/>
                                        <p:tgtEl>
                                          <p:spTgt spid="21"/>
                                        </p:tgtEl>
                                        <p:attrNameLst>
                                          <p:attrName>ppt_x</p:attrName>
                                        </p:attrNameLst>
                                      </p:cBhvr>
                                      <p:tavLst>
                                        <p:tav tm="0">
                                          <p:val>
                                            <p:strVal val="1+#ppt_w/2"/>
                                          </p:val>
                                        </p:tav>
                                        <p:tav tm="100000">
                                          <p:val>
                                            <p:strVal val="#ppt_x"/>
                                          </p:val>
                                        </p:tav>
                                      </p:tavLst>
                                    </p:anim>
                                    <p:anim calcmode="lin" valueType="num">
                                      <p:cBhvr additive="base">
                                        <p:cTn id="55" dur="500" fill="hold"/>
                                        <p:tgtEl>
                                          <p:spTgt spid="21"/>
                                        </p:tgtEl>
                                        <p:attrNameLst>
                                          <p:attrName>ppt_y</p:attrName>
                                        </p:attrNameLst>
                                      </p:cBhvr>
                                      <p:tavLst>
                                        <p:tav tm="0">
                                          <p:val>
                                            <p:strVal val="#ppt_y"/>
                                          </p:val>
                                        </p:tav>
                                        <p:tav tm="100000">
                                          <p:val>
                                            <p:strVal val="#ppt_y"/>
                                          </p:val>
                                        </p:tav>
                                      </p:tavLst>
                                    </p:anim>
                                  </p:childTnLst>
                                </p:cTn>
                              </p:par>
                              <p:par>
                                <p:cTn id="56" presetID="2" presetClass="entr" presetSubtype="2" fill="hold" nodeType="withEffect">
                                  <p:stCondLst>
                                    <p:cond delay="0"/>
                                  </p:stCondLst>
                                  <p:childTnLst>
                                    <p:set>
                                      <p:cBhvr>
                                        <p:cTn id="57" dur="1" fill="hold">
                                          <p:stCondLst>
                                            <p:cond delay="0"/>
                                          </p:stCondLst>
                                        </p:cTn>
                                        <p:tgtEl>
                                          <p:spTgt spid="22"/>
                                        </p:tgtEl>
                                        <p:attrNameLst>
                                          <p:attrName>style.visibility</p:attrName>
                                        </p:attrNameLst>
                                      </p:cBhvr>
                                      <p:to>
                                        <p:strVal val="visible"/>
                                      </p:to>
                                    </p:set>
                                    <p:anim calcmode="lin" valueType="num">
                                      <p:cBhvr additive="base">
                                        <p:cTn id="58" dur="500" fill="hold"/>
                                        <p:tgtEl>
                                          <p:spTgt spid="22"/>
                                        </p:tgtEl>
                                        <p:attrNameLst>
                                          <p:attrName>ppt_x</p:attrName>
                                        </p:attrNameLst>
                                      </p:cBhvr>
                                      <p:tavLst>
                                        <p:tav tm="0">
                                          <p:val>
                                            <p:strVal val="1+#ppt_w/2"/>
                                          </p:val>
                                        </p:tav>
                                        <p:tav tm="100000">
                                          <p:val>
                                            <p:strVal val="#ppt_x"/>
                                          </p:val>
                                        </p:tav>
                                      </p:tavLst>
                                    </p:anim>
                                    <p:anim calcmode="lin" valueType="num">
                                      <p:cBhvr additive="base">
                                        <p:cTn id="59" dur="500" fill="hold"/>
                                        <p:tgtEl>
                                          <p:spTgt spid="22"/>
                                        </p:tgtEl>
                                        <p:attrNameLst>
                                          <p:attrName>ppt_y</p:attrName>
                                        </p:attrNameLst>
                                      </p:cBhvr>
                                      <p:tavLst>
                                        <p:tav tm="0">
                                          <p:val>
                                            <p:strVal val="#ppt_y"/>
                                          </p:val>
                                        </p:tav>
                                        <p:tav tm="100000">
                                          <p:val>
                                            <p:strVal val="#ppt_y"/>
                                          </p:val>
                                        </p:tav>
                                      </p:tavLst>
                                    </p:anim>
                                  </p:childTnLst>
                                </p:cTn>
                              </p:par>
                              <p:par>
                                <p:cTn id="60" presetID="2" presetClass="entr" presetSubtype="2" fill="hold"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additive="base">
                                        <p:cTn id="62" dur="500" fill="hold"/>
                                        <p:tgtEl>
                                          <p:spTgt spid="23"/>
                                        </p:tgtEl>
                                        <p:attrNameLst>
                                          <p:attrName>ppt_x</p:attrName>
                                        </p:attrNameLst>
                                      </p:cBhvr>
                                      <p:tavLst>
                                        <p:tav tm="0">
                                          <p:val>
                                            <p:strVal val="1+#ppt_w/2"/>
                                          </p:val>
                                        </p:tav>
                                        <p:tav tm="100000">
                                          <p:val>
                                            <p:strVal val="#ppt_x"/>
                                          </p:val>
                                        </p:tav>
                                      </p:tavLst>
                                    </p:anim>
                                    <p:anim calcmode="lin" valueType="num">
                                      <p:cBhvr additive="base">
                                        <p:cTn id="63" dur="500" fill="hold"/>
                                        <p:tgtEl>
                                          <p:spTgt spid="23"/>
                                        </p:tgtEl>
                                        <p:attrNameLst>
                                          <p:attrName>ppt_y</p:attrName>
                                        </p:attrNameLst>
                                      </p:cBhvr>
                                      <p:tavLst>
                                        <p:tav tm="0">
                                          <p:val>
                                            <p:strVal val="#ppt_y"/>
                                          </p:val>
                                        </p:tav>
                                        <p:tav tm="100000">
                                          <p:val>
                                            <p:strVal val="#ppt_y"/>
                                          </p:val>
                                        </p:tav>
                                      </p:tavLst>
                                    </p:anim>
                                  </p:childTnLst>
                                </p:cTn>
                              </p:par>
                            </p:childTnLst>
                          </p:cTn>
                        </p:par>
                        <p:par>
                          <p:cTn id="64" fill="hold">
                            <p:stCondLst>
                              <p:cond delay="1500"/>
                            </p:stCondLst>
                            <p:childTnLst>
                              <p:par>
                                <p:cTn id="65" presetID="10" presetClass="entr" presetSubtype="0" fill="hold" grpId="0" nodeType="after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2" presetClass="entr" presetSubtype="2" fill="hold" nodeType="withEffect">
                                  <p:stCondLst>
                                    <p:cond delay="0"/>
                                  </p:stCondLst>
                                  <p:childTnLst>
                                    <p:set>
                                      <p:cBhvr>
                                        <p:cTn id="69" dur="1" fill="hold">
                                          <p:stCondLst>
                                            <p:cond delay="0"/>
                                          </p:stCondLst>
                                        </p:cTn>
                                        <p:tgtEl>
                                          <p:spTgt spid="27"/>
                                        </p:tgtEl>
                                        <p:attrNameLst>
                                          <p:attrName>style.visibility</p:attrName>
                                        </p:attrNameLst>
                                      </p:cBhvr>
                                      <p:to>
                                        <p:strVal val="visible"/>
                                      </p:to>
                                    </p:set>
                                    <p:anim calcmode="lin" valueType="num">
                                      <p:cBhvr additive="base">
                                        <p:cTn id="70" dur="500" fill="hold"/>
                                        <p:tgtEl>
                                          <p:spTgt spid="27"/>
                                        </p:tgtEl>
                                        <p:attrNameLst>
                                          <p:attrName>ppt_x</p:attrName>
                                        </p:attrNameLst>
                                      </p:cBhvr>
                                      <p:tavLst>
                                        <p:tav tm="0">
                                          <p:val>
                                            <p:strVal val="1+#ppt_w/2"/>
                                          </p:val>
                                        </p:tav>
                                        <p:tav tm="100000">
                                          <p:val>
                                            <p:strVal val="#ppt_x"/>
                                          </p:val>
                                        </p:tav>
                                      </p:tavLst>
                                    </p:anim>
                                    <p:anim calcmode="lin" valueType="num">
                                      <p:cBhvr additive="base">
                                        <p:cTn id="71"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5" grpId="0"/>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D9FF7657-919C-4F04-80AA-5341F889F7C7}"/>
              </a:ext>
            </a:extLst>
          </p:cNvPr>
          <p:cNvPicPr>
            <a:picLocks noChangeAspect="1"/>
          </p:cNvPicPr>
          <p:nvPr/>
        </p:nvPicPr>
        <p:blipFill rotWithShape="1">
          <a:blip r:embed="rId2">
            <a:extLst>
              <a:ext uri="{28A0092B-C50C-407E-A947-70E740481C1C}">
                <a14:useLocalDpi xmlns:a14="http://schemas.microsoft.com/office/drawing/2010/main" val="0"/>
              </a:ext>
            </a:extLst>
          </a:blip>
          <a:srcRect b="15586"/>
          <a:stretch/>
        </p:blipFill>
        <p:spPr>
          <a:xfrm>
            <a:off x="-44335" y="-1"/>
            <a:ext cx="12242000" cy="6858001"/>
          </a:xfrm>
          <a:prstGeom prst="rect">
            <a:avLst/>
          </a:prstGeom>
        </p:spPr>
      </p:pic>
      <p:sp>
        <p:nvSpPr>
          <p:cNvPr id="16" name="Rectangle 15">
            <a:extLst>
              <a:ext uri="{FF2B5EF4-FFF2-40B4-BE49-F238E27FC236}">
                <a16:creationId xmlns="" xmlns:a16="http://schemas.microsoft.com/office/drawing/2014/main" id="{9600CBBC-D82F-40FF-945B-8ED1CA425893}"/>
              </a:ext>
            </a:extLst>
          </p:cNvPr>
          <p:cNvSpPr/>
          <p:nvPr/>
        </p:nvSpPr>
        <p:spPr>
          <a:xfrm>
            <a:off x="-44335" y="5248102"/>
            <a:ext cx="12247542" cy="1609898"/>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 xmlns:a16="http://schemas.microsoft.com/office/drawing/2014/main" id="{116EF07D-5F9E-45CD-AC16-81358BE2E5FE}"/>
              </a:ext>
            </a:extLst>
          </p:cNvPr>
          <p:cNvSpPr txBox="1"/>
          <p:nvPr/>
        </p:nvSpPr>
        <p:spPr>
          <a:xfrm>
            <a:off x="925347" y="5329776"/>
            <a:ext cx="10363720"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NOVAS INFORMAÇÕES</a:t>
            </a:r>
          </a:p>
        </p:txBody>
      </p:sp>
    </p:spTree>
    <p:extLst>
      <p:ext uri="{BB962C8B-B14F-4D97-AF65-F5344CB8AC3E}">
        <p14:creationId xmlns:p14="http://schemas.microsoft.com/office/powerpoint/2010/main" val="226155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95257AF3-3A9C-466A-83DA-171F31CC0BB7}"/>
              </a:ext>
            </a:extLst>
          </p:cNvPr>
          <p:cNvPicPr>
            <a:picLocks noChangeAspect="1"/>
          </p:cNvPicPr>
          <p:nvPr/>
        </p:nvPicPr>
        <p:blipFill rotWithShape="1">
          <a:blip r:embed="rId2">
            <a:extLst>
              <a:ext uri="{28A0092B-C50C-407E-A947-70E740481C1C}">
                <a14:useLocalDpi xmlns:a14="http://schemas.microsoft.com/office/drawing/2010/main" val="0"/>
              </a:ext>
            </a:extLst>
          </a:blip>
          <a:srcRect b="15737"/>
          <a:stretch/>
        </p:blipFill>
        <p:spPr>
          <a:xfrm>
            <a:off x="0" y="0"/>
            <a:ext cx="12192000" cy="6858000"/>
          </a:xfrm>
          <a:prstGeom prst="rect">
            <a:avLst/>
          </a:prstGeom>
        </p:spPr>
      </p:pic>
      <p:sp>
        <p:nvSpPr>
          <p:cNvPr id="11" name="Rectangle 10">
            <a:extLst>
              <a:ext uri="{FF2B5EF4-FFF2-40B4-BE49-F238E27FC236}">
                <a16:creationId xmlns="" xmlns:a16="http://schemas.microsoft.com/office/drawing/2014/main" id="{FB19AD24-B4AB-4105-BE4F-14D1B54AEA4D}"/>
              </a:ext>
            </a:extLst>
          </p:cNvPr>
          <p:cNvSpPr/>
          <p:nvPr/>
        </p:nvSpPr>
        <p:spPr>
          <a:xfrm>
            <a:off x="0" y="0"/>
            <a:ext cx="12192000" cy="7006856"/>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 xmlns:a16="http://schemas.microsoft.com/office/drawing/2014/main" id="{116EF07D-5F9E-45CD-AC16-81358BE2E5FE}"/>
              </a:ext>
            </a:extLst>
          </p:cNvPr>
          <p:cNvSpPr txBox="1"/>
          <p:nvPr/>
        </p:nvSpPr>
        <p:spPr>
          <a:xfrm>
            <a:off x="2084350" y="1240249"/>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LICITAÇÕES E CONTRATOS</a:t>
            </a:r>
          </a:p>
        </p:txBody>
      </p:sp>
      <p:sp>
        <p:nvSpPr>
          <p:cNvPr id="8" name="TextBox 4">
            <a:extLst>
              <a:ext uri="{FF2B5EF4-FFF2-40B4-BE49-F238E27FC236}">
                <a16:creationId xmlns="" xmlns:a16="http://schemas.microsoft.com/office/drawing/2014/main" id="{244892D7-A3A5-479C-BE5B-053469BD0E68}"/>
              </a:ext>
            </a:extLst>
          </p:cNvPr>
          <p:cNvSpPr txBox="1"/>
          <p:nvPr/>
        </p:nvSpPr>
        <p:spPr>
          <a:xfrm>
            <a:off x="2354954" y="2781896"/>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VIAGENS A SERVIÇO</a:t>
            </a:r>
          </a:p>
        </p:txBody>
      </p:sp>
      <p:cxnSp>
        <p:nvCxnSpPr>
          <p:cNvPr id="10" name="Straight Connector 11">
            <a:extLst>
              <a:ext uri="{FF2B5EF4-FFF2-40B4-BE49-F238E27FC236}">
                <a16:creationId xmlns="" xmlns:a16="http://schemas.microsoft.com/office/drawing/2014/main" id="{2AA4A15E-33FC-47C1-A097-CD0005BC432B}"/>
              </a:ext>
            </a:extLst>
          </p:cNvPr>
          <p:cNvCxnSpPr>
            <a:cxnSpLocks/>
          </p:cNvCxnSpPr>
          <p:nvPr/>
        </p:nvCxnSpPr>
        <p:spPr>
          <a:xfrm flipV="1">
            <a:off x="2550326" y="2921944"/>
            <a:ext cx="0" cy="1174825"/>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4">
            <a:extLst>
              <a:ext uri="{FF2B5EF4-FFF2-40B4-BE49-F238E27FC236}">
                <a16:creationId xmlns="" xmlns:a16="http://schemas.microsoft.com/office/drawing/2014/main" id="{69E5F187-F527-4EF7-BA3A-E2E7BCE69DFD}"/>
              </a:ext>
            </a:extLst>
          </p:cNvPr>
          <p:cNvCxnSpPr>
            <a:cxnSpLocks/>
          </p:cNvCxnSpPr>
          <p:nvPr/>
        </p:nvCxnSpPr>
        <p:spPr>
          <a:xfrm flipH="1" flipV="1">
            <a:off x="2550326" y="3254087"/>
            <a:ext cx="440393" cy="50216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5">
            <a:extLst>
              <a:ext uri="{FF2B5EF4-FFF2-40B4-BE49-F238E27FC236}">
                <a16:creationId xmlns="" xmlns:a16="http://schemas.microsoft.com/office/drawing/2014/main" id="{5D6258C1-CA0D-43C9-BCE8-29A8BE88A73E}"/>
              </a:ext>
            </a:extLst>
          </p:cNvPr>
          <p:cNvCxnSpPr>
            <a:cxnSpLocks/>
          </p:cNvCxnSpPr>
          <p:nvPr/>
        </p:nvCxnSpPr>
        <p:spPr>
          <a:xfrm flipV="1">
            <a:off x="2109934" y="3254087"/>
            <a:ext cx="440392" cy="51715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4">
            <a:extLst>
              <a:ext uri="{FF2B5EF4-FFF2-40B4-BE49-F238E27FC236}">
                <a16:creationId xmlns="" xmlns:a16="http://schemas.microsoft.com/office/drawing/2014/main" id="{A0BC8C37-666C-4B3E-8FE4-0767D5DADC8D}"/>
              </a:ext>
            </a:extLst>
          </p:cNvPr>
          <p:cNvSpPr txBox="1"/>
          <p:nvPr/>
        </p:nvSpPr>
        <p:spPr>
          <a:xfrm>
            <a:off x="2460808" y="4169906"/>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RELATÓRIOS DA CGU</a:t>
            </a:r>
          </a:p>
        </p:txBody>
      </p:sp>
      <p:cxnSp>
        <p:nvCxnSpPr>
          <p:cNvPr id="15" name="Straight Connector 11">
            <a:extLst>
              <a:ext uri="{FF2B5EF4-FFF2-40B4-BE49-F238E27FC236}">
                <a16:creationId xmlns="" xmlns:a16="http://schemas.microsoft.com/office/drawing/2014/main" id="{A935DDB9-690B-4875-9B92-C669BD1A4C1F}"/>
              </a:ext>
            </a:extLst>
          </p:cNvPr>
          <p:cNvCxnSpPr>
            <a:cxnSpLocks/>
          </p:cNvCxnSpPr>
          <p:nvPr/>
        </p:nvCxnSpPr>
        <p:spPr>
          <a:xfrm flipH="1" flipV="1">
            <a:off x="2184737" y="4857778"/>
            <a:ext cx="275980" cy="37933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4">
            <a:extLst>
              <a:ext uri="{FF2B5EF4-FFF2-40B4-BE49-F238E27FC236}">
                <a16:creationId xmlns="" xmlns:a16="http://schemas.microsoft.com/office/drawing/2014/main" id="{A3F2051E-091A-44A3-9DEC-7FF4C8FDA59D}"/>
              </a:ext>
            </a:extLst>
          </p:cNvPr>
          <p:cNvCxnSpPr>
            <a:cxnSpLocks/>
          </p:cNvCxnSpPr>
          <p:nvPr/>
        </p:nvCxnSpPr>
        <p:spPr>
          <a:xfrm flipV="1">
            <a:off x="2460717" y="4511002"/>
            <a:ext cx="740042" cy="75881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839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par>
                                <p:cTn id="16" presetID="2" presetClass="entr" presetSubtype="9"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0-#ppt_w/2"/>
                                          </p:val>
                                        </p:tav>
                                        <p:tav tm="100000">
                                          <p:val>
                                            <p:strVal val="#ppt_x"/>
                                          </p:val>
                                        </p:tav>
                                      </p:tavLst>
                                    </p:anim>
                                    <p:anim calcmode="lin" valueType="num">
                                      <p:cBhvr additive="base">
                                        <p:cTn id="19" dur="500" fill="hold"/>
                                        <p:tgtEl>
                                          <p:spTgt spid="12"/>
                                        </p:tgtEl>
                                        <p:attrNameLst>
                                          <p:attrName>ppt_y</p:attrName>
                                        </p:attrNameLst>
                                      </p:cBhvr>
                                      <p:tavLst>
                                        <p:tav tm="0">
                                          <p:val>
                                            <p:strVal val="0-#ppt_h/2"/>
                                          </p:val>
                                        </p:tav>
                                        <p:tav tm="100000">
                                          <p:val>
                                            <p:strVal val="#ppt_y"/>
                                          </p:val>
                                        </p:tav>
                                      </p:tavLst>
                                    </p:anim>
                                  </p:childTnLst>
                                </p:cTn>
                              </p:par>
                              <p:par>
                                <p:cTn id="20" presetID="2" presetClass="entr" presetSubtype="12"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2" presetClass="entr" presetSubtype="9"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0-#ppt_w/2"/>
                                          </p:val>
                                        </p:tav>
                                        <p:tav tm="100000">
                                          <p:val>
                                            <p:strVal val="#ppt_x"/>
                                          </p:val>
                                        </p:tav>
                                      </p:tavLst>
                                    </p:anim>
                                    <p:anim calcmode="lin" valueType="num">
                                      <p:cBhvr additive="base">
                                        <p:cTn id="31" dur="500" fill="hold"/>
                                        <p:tgtEl>
                                          <p:spTgt spid="15"/>
                                        </p:tgtEl>
                                        <p:attrNameLst>
                                          <p:attrName>ppt_y</p:attrName>
                                        </p:attrNameLst>
                                      </p:cBhvr>
                                      <p:tavLst>
                                        <p:tav tm="0">
                                          <p:val>
                                            <p:strVal val="0-#ppt_h/2"/>
                                          </p:val>
                                        </p:tav>
                                        <p:tav tm="100000">
                                          <p:val>
                                            <p:strVal val="#ppt_y"/>
                                          </p:val>
                                        </p:tav>
                                      </p:tavLst>
                                    </p:anim>
                                  </p:childTnLst>
                                </p:cTn>
                              </p:par>
                              <p:par>
                                <p:cTn id="32" presetID="2" presetClass="entr" presetSubtype="12"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0-#ppt_w/2"/>
                                          </p:val>
                                        </p:tav>
                                        <p:tav tm="100000">
                                          <p:val>
                                            <p:strVal val="#ppt_x"/>
                                          </p:val>
                                        </p:tav>
                                      </p:tavLst>
                                    </p:anim>
                                    <p:anim calcmode="lin" valueType="num">
                                      <p:cBhvr additive="base">
                                        <p:cTn id="3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7/74/Brasilia_Congresso_Nacional_05_2007_221.jpg">
            <a:extLst>
              <a:ext uri="{FF2B5EF4-FFF2-40B4-BE49-F238E27FC236}">
                <a16:creationId xmlns="" xmlns:a16="http://schemas.microsoft.com/office/drawing/2014/main" id="{2D36F984-76B5-47B1-8364-7438495F45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 xmlns:a16="http://schemas.microsoft.com/office/drawing/2014/main" id="{FB19AD24-B4AB-4105-BE4F-14D1B54AEA4D}"/>
              </a:ext>
            </a:extLst>
          </p:cNvPr>
          <p:cNvSpPr/>
          <p:nvPr/>
        </p:nvSpPr>
        <p:spPr>
          <a:xfrm>
            <a:off x="0" y="0"/>
            <a:ext cx="12191999" cy="6857999"/>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 xmlns:a16="http://schemas.microsoft.com/office/drawing/2014/main" id="{116EF07D-5F9E-45CD-AC16-81358BE2E5FE}"/>
              </a:ext>
            </a:extLst>
          </p:cNvPr>
          <p:cNvSpPr txBox="1"/>
          <p:nvPr/>
        </p:nvSpPr>
        <p:spPr>
          <a:xfrm>
            <a:off x="2309211" y="412445"/>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EMENDAS PARLAMENTARES</a:t>
            </a:r>
          </a:p>
        </p:txBody>
      </p:sp>
      <p:cxnSp>
        <p:nvCxnSpPr>
          <p:cNvPr id="15" name="Straight Connector 14">
            <a:extLst>
              <a:ext uri="{FF2B5EF4-FFF2-40B4-BE49-F238E27FC236}">
                <a16:creationId xmlns="" xmlns:a16="http://schemas.microsoft.com/office/drawing/2014/main" id="{C2EB9A1A-1563-4479-8A09-1175B919299E}"/>
              </a:ext>
            </a:extLst>
          </p:cNvPr>
          <p:cNvCxnSpPr>
            <a:cxnSpLocks/>
          </p:cNvCxnSpPr>
          <p:nvPr/>
        </p:nvCxnSpPr>
        <p:spPr>
          <a:xfrm flipV="1">
            <a:off x="1714851" y="643255"/>
            <a:ext cx="0" cy="97176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87E5E296-DAD4-40B7-A87A-E37E86338219}"/>
              </a:ext>
            </a:extLst>
          </p:cNvPr>
          <p:cNvCxnSpPr>
            <a:cxnSpLocks/>
          </p:cNvCxnSpPr>
          <p:nvPr/>
        </p:nvCxnSpPr>
        <p:spPr>
          <a:xfrm flipV="1">
            <a:off x="1912971" y="643255"/>
            <a:ext cx="0" cy="97176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099479E7-91BC-4BA4-84E0-6C944C051786}"/>
              </a:ext>
            </a:extLst>
          </p:cNvPr>
          <p:cNvCxnSpPr>
            <a:cxnSpLocks/>
          </p:cNvCxnSpPr>
          <p:nvPr/>
        </p:nvCxnSpPr>
        <p:spPr>
          <a:xfrm flipV="1">
            <a:off x="2111091" y="643255"/>
            <a:ext cx="0" cy="97176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4">
            <a:extLst>
              <a:ext uri="{FF2B5EF4-FFF2-40B4-BE49-F238E27FC236}">
                <a16:creationId xmlns="" xmlns:a16="http://schemas.microsoft.com/office/drawing/2014/main" id="{B30FB9C7-13DF-4F37-9BAE-10800B429B4F}"/>
              </a:ext>
            </a:extLst>
          </p:cNvPr>
          <p:cNvSpPr txBox="1"/>
          <p:nvPr/>
        </p:nvSpPr>
        <p:spPr>
          <a:xfrm>
            <a:off x="1714851" y="2066683"/>
            <a:ext cx="9573081" cy="1446550"/>
          </a:xfrm>
          <a:prstGeom prst="rect">
            <a:avLst/>
          </a:prstGeom>
          <a:noFill/>
        </p:spPr>
        <p:txBody>
          <a:bodyPr wrap="square" rtlCol="0">
            <a:spAutoFit/>
          </a:bodyPr>
          <a:lstStyle/>
          <a:p>
            <a:r>
              <a:rPr lang="pt-BR" sz="8800" b="1" dirty="0">
                <a:solidFill>
                  <a:schemeClr val="bg1"/>
                </a:solidFill>
                <a:latin typeface="Gill Sans MT Condensed" panose="020B0506020104020203" pitchFamily="34" charset="0"/>
              </a:rPr>
              <a:t>ACORDOS DE LENIÊNCIA</a:t>
            </a:r>
          </a:p>
        </p:txBody>
      </p:sp>
      <p:cxnSp>
        <p:nvCxnSpPr>
          <p:cNvPr id="9" name="Straight Connector 15">
            <a:extLst>
              <a:ext uri="{FF2B5EF4-FFF2-40B4-BE49-F238E27FC236}">
                <a16:creationId xmlns="" xmlns:a16="http://schemas.microsoft.com/office/drawing/2014/main" id="{9D7CA7BA-E878-4568-BB0D-2C4557B5FE94}"/>
              </a:ext>
            </a:extLst>
          </p:cNvPr>
          <p:cNvCxnSpPr>
            <a:cxnSpLocks/>
          </p:cNvCxnSpPr>
          <p:nvPr/>
        </p:nvCxnSpPr>
        <p:spPr>
          <a:xfrm flipV="1">
            <a:off x="10028073" y="2319660"/>
            <a:ext cx="396240" cy="97176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16">
            <a:extLst>
              <a:ext uri="{FF2B5EF4-FFF2-40B4-BE49-F238E27FC236}">
                <a16:creationId xmlns="" xmlns:a16="http://schemas.microsoft.com/office/drawing/2014/main" id="{198B499E-2A49-44F1-A74C-1CC6786EFD96}"/>
              </a:ext>
            </a:extLst>
          </p:cNvPr>
          <p:cNvCxnSpPr>
            <a:cxnSpLocks/>
          </p:cNvCxnSpPr>
          <p:nvPr/>
        </p:nvCxnSpPr>
        <p:spPr>
          <a:xfrm flipV="1">
            <a:off x="10223174" y="2319660"/>
            <a:ext cx="396240" cy="97176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7">
            <a:extLst>
              <a:ext uri="{FF2B5EF4-FFF2-40B4-BE49-F238E27FC236}">
                <a16:creationId xmlns="" xmlns:a16="http://schemas.microsoft.com/office/drawing/2014/main" id="{DDBBA6EC-F942-42EA-BAAB-A3DC2F2D7782}"/>
              </a:ext>
            </a:extLst>
          </p:cNvPr>
          <p:cNvCxnSpPr>
            <a:cxnSpLocks/>
          </p:cNvCxnSpPr>
          <p:nvPr/>
        </p:nvCxnSpPr>
        <p:spPr>
          <a:xfrm flipV="1">
            <a:off x="10424313" y="2319660"/>
            <a:ext cx="390203" cy="97176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4">
            <a:extLst>
              <a:ext uri="{FF2B5EF4-FFF2-40B4-BE49-F238E27FC236}">
                <a16:creationId xmlns="" xmlns:a16="http://schemas.microsoft.com/office/drawing/2014/main" id="{076B4CC4-E6FA-4EC0-906F-7F07056051FB}"/>
              </a:ext>
            </a:extLst>
          </p:cNvPr>
          <p:cNvSpPr txBox="1"/>
          <p:nvPr/>
        </p:nvSpPr>
        <p:spPr>
          <a:xfrm>
            <a:off x="1823230" y="3766210"/>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PROGRAMAS DE GOVERNO</a:t>
            </a:r>
          </a:p>
        </p:txBody>
      </p:sp>
    </p:spTree>
    <p:extLst>
      <p:ext uri="{BB962C8B-B14F-4D97-AF65-F5344CB8AC3E}">
        <p14:creationId xmlns:p14="http://schemas.microsoft.com/office/powerpoint/2010/main" val="397903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500" fill="hold"/>
                                        <p:tgtEl>
                                          <p:spTgt spid="15"/>
                                        </p:tgtEl>
                                        <p:attrNameLst>
                                          <p:attrName>ppt_x</p:attrName>
                                        </p:attrNameLst>
                                      </p:cBhvr>
                                      <p:tavLst>
                                        <p:tav tm="0">
                                          <p:val>
                                            <p:strVal val="#ppt_x"/>
                                          </p:val>
                                        </p:tav>
                                        <p:tav tm="100000">
                                          <p:val>
                                            <p:strVal val="#ppt_x"/>
                                          </p:val>
                                        </p:tav>
                                      </p:tavLst>
                                    </p:anim>
                                    <p:anim calcmode="lin" valueType="num">
                                      <p:cBhvr additive="base">
                                        <p:cTn id="11" dur="500" fill="hold"/>
                                        <p:tgtEl>
                                          <p:spTgt spid="15"/>
                                        </p:tgtEl>
                                        <p:attrNameLst>
                                          <p:attrName>ppt_y</p:attrName>
                                        </p:attrNameLst>
                                      </p:cBhvr>
                                      <p:tavLst>
                                        <p:tav tm="0">
                                          <p:val>
                                            <p:strVal val="1+#ppt_h/2"/>
                                          </p:val>
                                        </p:tav>
                                        <p:tav tm="100000">
                                          <p:val>
                                            <p:strVal val="#ppt_y"/>
                                          </p:val>
                                        </p:tav>
                                      </p:tavLst>
                                    </p:anim>
                                  </p:childTnLst>
                                </p:cTn>
                              </p:par>
                              <p:par>
                                <p:cTn id="12" presetID="2" presetClass="entr" presetSubtype="1"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500" fill="hold"/>
                                        <p:tgtEl>
                                          <p:spTgt spid="22"/>
                                        </p:tgtEl>
                                        <p:attrNameLst>
                                          <p:attrName>ppt_x</p:attrName>
                                        </p:attrNameLst>
                                      </p:cBhvr>
                                      <p:tavLst>
                                        <p:tav tm="0">
                                          <p:val>
                                            <p:strVal val="#ppt_x"/>
                                          </p:val>
                                        </p:tav>
                                        <p:tav tm="100000">
                                          <p:val>
                                            <p:strVal val="#ppt_x"/>
                                          </p:val>
                                        </p:tav>
                                      </p:tavLst>
                                    </p:anim>
                                    <p:anim calcmode="lin" valueType="num">
                                      <p:cBhvr additive="base">
                                        <p:cTn id="15" dur="500" fill="hold"/>
                                        <p:tgtEl>
                                          <p:spTgt spid="22"/>
                                        </p:tgtEl>
                                        <p:attrNameLst>
                                          <p:attrName>ppt_y</p:attrName>
                                        </p:attrNameLst>
                                      </p:cBhvr>
                                      <p:tavLst>
                                        <p:tav tm="0">
                                          <p:val>
                                            <p:strVal val="0-#ppt_h/2"/>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500" fill="hold"/>
                                        <p:tgtEl>
                                          <p:spTgt spid="23"/>
                                        </p:tgtEl>
                                        <p:attrNameLst>
                                          <p:attrName>ppt_x</p:attrName>
                                        </p:attrNameLst>
                                      </p:cBhvr>
                                      <p:tavLst>
                                        <p:tav tm="0">
                                          <p:val>
                                            <p:strVal val="0-#ppt_w/2"/>
                                          </p:val>
                                        </p:tav>
                                        <p:tav tm="100000">
                                          <p:val>
                                            <p:strVal val="#ppt_x"/>
                                          </p:val>
                                        </p:tav>
                                      </p:tavLst>
                                    </p:anim>
                                    <p:anim calcmode="lin" valueType="num">
                                      <p:cBhvr additive="base">
                                        <p:cTn id="19" dur="500" fill="hold"/>
                                        <p:tgtEl>
                                          <p:spTgt spid="2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2" presetClass="entr" presetSubtype="3"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1+#ppt_w/2"/>
                                          </p:val>
                                        </p:tav>
                                        <p:tav tm="100000">
                                          <p:val>
                                            <p:strVal val="#ppt_x"/>
                                          </p:val>
                                        </p:tav>
                                      </p:tavLst>
                                    </p:anim>
                                    <p:anim calcmode="lin" valueType="num">
                                      <p:cBhvr additive="base">
                                        <p:cTn id="27" dur="500" fill="hold"/>
                                        <p:tgtEl>
                                          <p:spTgt spid="9"/>
                                        </p:tgtEl>
                                        <p:attrNameLst>
                                          <p:attrName>ppt_y</p:attrName>
                                        </p:attrNameLst>
                                      </p:cBhvr>
                                      <p:tavLst>
                                        <p:tav tm="0">
                                          <p:val>
                                            <p:strVal val="0-#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par>
                                <p:cTn id="32" presetID="2" presetClass="entr" presetSubtype="3"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1+#ppt_w/2"/>
                                          </p:val>
                                        </p:tav>
                                        <p:tav tm="100000">
                                          <p:val>
                                            <p:strVal val="#ppt_x"/>
                                          </p:val>
                                        </p:tav>
                                      </p:tavLst>
                                    </p:anim>
                                    <p:anim calcmode="lin" valueType="num">
                                      <p:cBhvr additive="base">
                                        <p:cTn id="35" dur="500" fill="hold"/>
                                        <p:tgtEl>
                                          <p:spTgt spid="12"/>
                                        </p:tgtEl>
                                        <p:attrNameLst>
                                          <p:attrName>ppt_y</p:attrName>
                                        </p:attrNameLst>
                                      </p:cBhvr>
                                      <p:tavLst>
                                        <p:tav tm="0">
                                          <p:val>
                                            <p:strVal val="0-#ppt_h/2"/>
                                          </p:val>
                                        </p:tav>
                                        <p:tav tm="100000">
                                          <p:val>
                                            <p:strVal val="#ppt_y"/>
                                          </p:val>
                                        </p:tav>
                                      </p:tavLst>
                                    </p:anim>
                                  </p:childTnLst>
                                </p:cTn>
                              </p:par>
                            </p:childTnLst>
                          </p:cTn>
                        </p:par>
                        <p:par>
                          <p:cTn id="36" fill="hold">
                            <p:stCondLst>
                              <p:cond delay="1000"/>
                            </p:stCondLst>
                            <p:childTnLst>
                              <p:par>
                                <p:cTn id="37" presetID="10"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8C9B0796-76B3-40BB-8A1A-8D6D4D24E802}"/>
              </a:ext>
            </a:extLst>
          </p:cNvPr>
          <p:cNvPicPr>
            <a:picLocks noChangeAspect="1"/>
          </p:cNvPicPr>
          <p:nvPr/>
        </p:nvPicPr>
        <p:blipFill rotWithShape="1">
          <a:blip r:embed="rId2">
            <a:extLst>
              <a:ext uri="{28A0092B-C50C-407E-A947-70E740481C1C}">
                <a14:useLocalDpi xmlns:a14="http://schemas.microsoft.com/office/drawing/2010/main" val="0"/>
              </a:ext>
            </a:extLst>
          </a:blip>
          <a:srcRect t="3521" b="12102"/>
          <a:stretch/>
        </p:blipFill>
        <p:spPr>
          <a:xfrm>
            <a:off x="0" y="0"/>
            <a:ext cx="12192000" cy="6858000"/>
          </a:xfrm>
          <a:prstGeom prst="rect">
            <a:avLst/>
          </a:prstGeom>
        </p:spPr>
      </p:pic>
      <p:sp>
        <p:nvSpPr>
          <p:cNvPr id="16" name="Rectangle 15">
            <a:extLst>
              <a:ext uri="{FF2B5EF4-FFF2-40B4-BE49-F238E27FC236}">
                <a16:creationId xmlns="" xmlns:a16="http://schemas.microsoft.com/office/drawing/2014/main" id="{9600CBBC-D82F-40FF-945B-8ED1CA425893}"/>
              </a:ext>
            </a:extLst>
          </p:cNvPr>
          <p:cNvSpPr/>
          <p:nvPr/>
        </p:nvSpPr>
        <p:spPr>
          <a:xfrm>
            <a:off x="11207" y="5248102"/>
            <a:ext cx="12192000" cy="1609898"/>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 xmlns:a16="http://schemas.microsoft.com/office/drawing/2014/main" id="{116EF07D-5F9E-45CD-AC16-81358BE2E5FE}"/>
              </a:ext>
            </a:extLst>
          </p:cNvPr>
          <p:cNvSpPr txBox="1"/>
          <p:nvPr/>
        </p:nvSpPr>
        <p:spPr>
          <a:xfrm>
            <a:off x="925347" y="5329776"/>
            <a:ext cx="10363720"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NOVAS FERRAMENTAS</a:t>
            </a:r>
          </a:p>
        </p:txBody>
      </p:sp>
    </p:spTree>
    <p:extLst>
      <p:ext uri="{BB962C8B-B14F-4D97-AF65-F5344CB8AC3E}">
        <p14:creationId xmlns:p14="http://schemas.microsoft.com/office/powerpoint/2010/main" val="255756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 xmlns:a16="http://schemas.microsoft.com/office/drawing/2014/main" id="{725E05B0-09D5-425A-BC4A-3FFE93DC9E2E}"/>
              </a:ext>
            </a:extLst>
          </p:cNvPr>
          <p:cNvPicPr>
            <a:picLocks noChangeAspect="1"/>
          </p:cNvPicPr>
          <p:nvPr/>
        </p:nvPicPr>
        <p:blipFill rotWithShape="1">
          <a:blip r:embed="rId2">
            <a:extLst>
              <a:ext uri="{28A0092B-C50C-407E-A947-70E740481C1C}">
                <a14:useLocalDpi xmlns:a14="http://schemas.microsoft.com/office/drawing/2010/main" val="0"/>
              </a:ext>
            </a:extLst>
          </a:blip>
          <a:srcRect t="12754" b="2863"/>
          <a:stretch/>
        </p:blipFill>
        <p:spPr>
          <a:xfrm>
            <a:off x="-1" y="0"/>
            <a:ext cx="12192001" cy="6858000"/>
          </a:xfrm>
          <a:prstGeom prst="rect">
            <a:avLst/>
          </a:prstGeom>
        </p:spPr>
      </p:pic>
      <p:sp>
        <p:nvSpPr>
          <p:cNvPr id="11" name="Rectangle 10">
            <a:extLst>
              <a:ext uri="{FF2B5EF4-FFF2-40B4-BE49-F238E27FC236}">
                <a16:creationId xmlns="" xmlns:a16="http://schemas.microsoft.com/office/drawing/2014/main" id="{FB19AD24-B4AB-4105-BE4F-14D1B54AEA4D}"/>
              </a:ext>
            </a:extLst>
          </p:cNvPr>
          <p:cNvSpPr/>
          <p:nvPr/>
        </p:nvSpPr>
        <p:spPr>
          <a:xfrm>
            <a:off x="0" y="0"/>
            <a:ext cx="12192000" cy="6858000"/>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 xmlns:a16="http://schemas.microsoft.com/office/drawing/2014/main" id="{116EF07D-5F9E-45CD-AC16-81358BE2E5FE}"/>
              </a:ext>
            </a:extLst>
          </p:cNvPr>
          <p:cNvSpPr txBox="1"/>
          <p:nvPr/>
        </p:nvSpPr>
        <p:spPr>
          <a:xfrm>
            <a:off x="2239523" y="865456"/>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REDES SOCIAIS</a:t>
            </a:r>
          </a:p>
        </p:txBody>
      </p:sp>
      <p:cxnSp>
        <p:nvCxnSpPr>
          <p:cNvPr id="23" name="Straight Connector 22">
            <a:extLst>
              <a:ext uri="{FF2B5EF4-FFF2-40B4-BE49-F238E27FC236}">
                <a16:creationId xmlns="" xmlns:a16="http://schemas.microsoft.com/office/drawing/2014/main" id="{B67C7276-E953-4688-AB94-C0E02607CA58}"/>
              </a:ext>
            </a:extLst>
          </p:cNvPr>
          <p:cNvCxnSpPr>
            <a:cxnSpLocks/>
          </p:cNvCxnSpPr>
          <p:nvPr/>
        </p:nvCxnSpPr>
        <p:spPr>
          <a:xfrm flipH="1" flipV="1">
            <a:off x="3045512" y="1534679"/>
            <a:ext cx="515479" cy="39292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CCFBAC83-56F2-4D44-96B1-AFCE64E17C54}"/>
              </a:ext>
            </a:extLst>
          </p:cNvPr>
          <p:cNvCxnSpPr>
            <a:cxnSpLocks/>
          </p:cNvCxnSpPr>
          <p:nvPr/>
        </p:nvCxnSpPr>
        <p:spPr>
          <a:xfrm flipV="1">
            <a:off x="3045512" y="1158810"/>
            <a:ext cx="515479" cy="41041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 xmlns:a16="http://schemas.microsoft.com/office/drawing/2014/main" id="{1F617B8C-50E6-4640-945E-FC312ABB004F}"/>
              </a:ext>
            </a:extLst>
          </p:cNvPr>
          <p:cNvCxnSpPr>
            <a:cxnSpLocks/>
          </p:cNvCxnSpPr>
          <p:nvPr/>
        </p:nvCxnSpPr>
        <p:spPr>
          <a:xfrm flipV="1">
            <a:off x="3049943" y="1401914"/>
            <a:ext cx="0" cy="28334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 xmlns:a16="http://schemas.microsoft.com/office/drawing/2014/main" id="{22972907-37DD-4A97-AF50-23EC49A5087E}"/>
              </a:ext>
            </a:extLst>
          </p:cNvPr>
          <p:cNvCxnSpPr>
            <a:cxnSpLocks/>
          </p:cNvCxnSpPr>
          <p:nvPr/>
        </p:nvCxnSpPr>
        <p:spPr>
          <a:xfrm flipV="1">
            <a:off x="3559325" y="1785935"/>
            <a:ext cx="0" cy="28334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 xmlns:a16="http://schemas.microsoft.com/office/drawing/2014/main" id="{BE8C88FE-1829-422C-988B-CD70B61865D2}"/>
              </a:ext>
            </a:extLst>
          </p:cNvPr>
          <p:cNvCxnSpPr>
            <a:cxnSpLocks/>
          </p:cNvCxnSpPr>
          <p:nvPr/>
        </p:nvCxnSpPr>
        <p:spPr>
          <a:xfrm flipV="1">
            <a:off x="3559325" y="1058321"/>
            <a:ext cx="0" cy="28334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4">
            <a:extLst>
              <a:ext uri="{FF2B5EF4-FFF2-40B4-BE49-F238E27FC236}">
                <a16:creationId xmlns="" xmlns:a16="http://schemas.microsoft.com/office/drawing/2014/main" id="{13863069-E76E-4943-9BA2-FAD4B0D9E423}"/>
              </a:ext>
            </a:extLst>
          </p:cNvPr>
          <p:cNvSpPr txBox="1"/>
          <p:nvPr/>
        </p:nvSpPr>
        <p:spPr>
          <a:xfrm>
            <a:off x="4267200" y="2609196"/>
            <a:ext cx="6752976" cy="1446550"/>
          </a:xfrm>
          <a:prstGeom prst="rect">
            <a:avLst/>
          </a:prstGeom>
          <a:noFill/>
        </p:spPr>
        <p:txBody>
          <a:bodyPr wrap="square" rtlCol="0">
            <a:spAutoFit/>
          </a:bodyPr>
          <a:lstStyle/>
          <a:p>
            <a:r>
              <a:rPr lang="pt-BR" sz="8800" b="1" dirty="0">
                <a:solidFill>
                  <a:schemeClr val="bg1"/>
                </a:solidFill>
                <a:latin typeface="Gill Sans MT Condensed" panose="020B0506020104020203" pitchFamily="34" charset="0"/>
              </a:rPr>
              <a:t>COLABORAÇÃO</a:t>
            </a:r>
          </a:p>
        </p:txBody>
      </p:sp>
      <p:cxnSp>
        <p:nvCxnSpPr>
          <p:cNvPr id="12" name="Straight Connector 7">
            <a:extLst>
              <a:ext uri="{FF2B5EF4-FFF2-40B4-BE49-F238E27FC236}">
                <a16:creationId xmlns="" xmlns:a16="http://schemas.microsoft.com/office/drawing/2014/main" id="{E26FD1B3-947C-4E38-9305-3F1BD8BF7312}"/>
              </a:ext>
            </a:extLst>
          </p:cNvPr>
          <p:cNvCxnSpPr>
            <a:cxnSpLocks/>
          </p:cNvCxnSpPr>
          <p:nvPr/>
        </p:nvCxnSpPr>
        <p:spPr>
          <a:xfrm>
            <a:off x="2510444" y="3634780"/>
            <a:ext cx="137991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8">
            <a:extLst>
              <a:ext uri="{FF2B5EF4-FFF2-40B4-BE49-F238E27FC236}">
                <a16:creationId xmlns="" xmlns:a16="http://schemas.microsoft.com/office/drawing/2014/main" id="{28841D68-2A52-4813-BCC5-46D5197B1BDC}"/>
              </a:ext>
            </a:extLst>
          </p:cNvPr>
          <p:cNvCxnSpPr>
            <a:cxnSpLocks/>
          </p:cNvCxnSpPr>
          <p:nvPr/>
        </p:nvCxnSpPr>
        <p:spPr>
          <a:xfrm flipH="1" flipV="1">
            <a:off x="2887287" y="2677238"/>
            <a:ext cx="708242" cy="95754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9">
            <a:extLst>
              <a:ext uri="{FF2B5EF4-FFF2-40B4-BE49-F238E27FC236}">
                <a16:creationId xmlns="" xmlns:a16="http://schemas.microsoft.com/office/drawing/2014/main" id="{FAC3ECA6-F9D7-4F1E-84D0-E2B441997468}"/>
              </a:ext>
            </a:extLst>
          </p:cNvPr>
          <p:cNvCxnSpPr>
            <a:cxnSpLocks/>
          </p:cNvCxnSpPr>
          <p:nvPr/>
        </p:nvCxnSpPr>
        <p:spPr>
          <a:xfrm flipV="1">
            <a:off x="2324583" y="2920214"/>
            <a:ext cx="767841" cy="947975"/>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4">
            <a:extLst>
              <a:ext uri="{FF2B5EF4-FFF2-40B4-BE49-F238E27FC236}">
                <a16:creationId xmlns="" xmlns:a16="http://schemas.microsoft.com/office/drawing/2014/main" id="{A5903DB2-1E00-4D67-8330-CED3F6B0B0D5}"/>
              </a:ext>
            </a:extLst>
          </p:cNvPr>
          <p:cNvSpPr txBox="1"/>
          <p:nvPr/>
        </p:nvSpPr>
        <p:spPr>
          <a:xfrm>
            <a:off x="2144345" y="4354087"/>
            <a:ext cx="8695593" cy="1446550"/>
          </a:xfrm>
          <a:prstGeom prst="rect">
            <a:avLst/>
          </a:prstGeom>
          <a:noFill/>
        </p:spPr>
        <p:txBody>
          <a:bodyPr wrap="square" rtlCol="0">
            <a:spAutoFit/>
          </a:bodyPr>
          <a:lstStyle/>
          <a:p>
            <a:r>
              <a:rPr lang="pt-BR" sz="8800" b="1" dirty="0">
                <a:solidFill>
                  <a:schemeClr val="bg1"/>
                </a:solidFill>
                <a:latin typeface="Gill Sans MT Condensed" panose="020B0506020104020203" pitchFamily="34" charset="0"/>
              </a:rPr>
              <a:t>INCORPORAR GRÁFICO</a:t>
            </a:r>
          </a:p>
        </p:txBody>
      </p:sp>
      <p:cxnSp>
        <p:nvCxnSpPr>
          <p:cNvPr id="16" name="Straight Connector 11">
            <a:extLst>
              <a:ext uri="{FF2B5EF4-FFF2-40B4-BE49-F238E27FC236}">
                <a16:creationId xmlns="" xmlns:a16="http://schemas.microsoft.com/office/drawing/2014/main" id="{9CEB07CD-AEBC-46EA-8553-CC1B245BBB3E}"/>
              </a:ext>
            </a:extLst>
          </p:cNvPr>
          <p:cNvCxnSpPr>
            <a:cxnSpLocks/>
          </p:cNvCxnSpPr>
          <p:nvPr/>
        </p:nvCxnSpPr>
        <p:spPr>
          <a:xfrm flipV="1">
            <a:off x="9854884" y="4981313"/>
            <a:ext cx="0" cy="45514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4">
            <a:extLst>
              <a:ext uri="{FF2B5EF4-FFF2-40B4-BE49-F238E27FC236}">
                <a16:creationId xmlns="" xmlns:a16="http://schemas.microsoft.com/office/drawing/2014/main" id="{41146029-CAD4-48D4-A864-B79FE9CD3E4D}"/>
              </a:ext>
            </a:extLst>
          </p:cNvPr>
          <p:cNvCxnSpPr>
            <a:cxnSpLocks/>
          </p:cNvCxnSpPr>
          <p:nvPr/>
        </p:nvCxnSpPr>
        <p:spPr>
          <a:xfrm flipV="1">
            <a:off x="10044506" y="4611939"/>
            <a:ext cx="0" cy="82451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5">
            <a:extLst>
              <a:ext uri="{FF2B5EF4-FFF2-40B4-BE49-F238E27FC236}">
                <a16:creationId xmlns="" xmlns:a16="http://schemas.microsoft.com/office/drawing/2014/main" id="{D786C460-7368-4B79-9AFF-99F4EF678196}"/>
              </a:ext>
            </a:extLst>
          </p:cNvPr>
          <p:cNvCxnSpPr>
            <a:cxnSpLocks/>
          </p:cNvCxnSpPr>
          <p:nvPr/>
        </p:nvCxnSpPr>
        <p:spPr>
          <a:xfrm flipV="1">
            <a:off x="10234498" y="4981313"/>
            <a:ext cx="0" cy="45514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6">
            <a:extLst>
              <a:ext uri="{FF2B5EF4-FFF2-40B4-BE49-F238E27FC236}">
                <a16:creationId xmlns="" xmlns:a16="http://schemas.microsoft.com/office/drawing/2014/main" id="{9D093EEB-3F70-4A95-9329-EE70043A959B}"/>
              </a:ext>
            </a:extLst>
          </p:cNvPr>
          <p:cNvCxnSpPr>
            <a:cxnSpLocks/>
          </p:cNvCxnSpPr>
          <p:nvPr/>
        </p:nvCxnSpPr>
        <p:spPr>
          <a:xfrm flipV="1">
            <a:off x="10424120" y="4611939"/>
            <a:ext cx="0" cy="82451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956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8"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500" fill="hold"/>
                                        <p:tgtEl>
                                          <p:spTgt spid="23"/>
                                        </p:tgtEl>
                                        <p:attrNameLst>
                                          <p:attrName>ppt_x</p:attrName>
                                        </p:attrNameLst>
                                      </p:cBhvr>
                                      <p:tavLst>
                                        <p:tav tm="0">
                                          <p:val>
                                            <p:strVal val="0-#ppt_w/2"/>
                                          </p:val>
                                        </p:tav>
                                        <p:tav tm="100000">
                                          <p:val>
                                            <p:strVal val="#ppt_x"/>
                                          </p:val>
                                        </p:tav>
                                      </p:tavLst>
                                    </p:anim>
                                    <p:anim calcmode="lin" valueType="num">
                                      <p:cBhvr additive="base">
                                        <p:cTn id="11" dur="500" fill="hold"/>
                                        <p:tgtEl>
                                          <p:spTgt spid="23"/>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0-#ppt_w/2"/>
                                          </p:val>
                                        </p:tav>
                                        <p:tav tm="100000">
                                          <p:val>
                                            <p:strVal val="#ppt_x"/>
                                          </p:val>
                                        </p:tav>
                                      </p:tavLst>
                                    </p:anim>
                                    <p:anim calcmode="lin" valueType="num">
                                      <p:cBhvr additive="base">
                                        <p:cTn id="15" dur="500" fill="hold"/>
                                        <p:tgtEl>
                                          <p:spTgt spid="24"/>
                                        </p:tgtEl>
                                        <p:attrNameLst>
                                          <p:attrName>ppt_y</p:attrName>
                                        </p:attrNameLst>
                                      </p:cBhvr>
                                      <p:tavLst>
                                        <p:tav tm="0">
                                          <p:val>
                                            <p:strVal val="#ppt_y"/>
                                          </p:val>
                                        </p:tav>
                                        <p:tav tm="100000">
                                          <p:val>
                                            <p:strVal val="#ppt_y"/>
                                          </p:val>
                                        </p:tav>
                                      </p:tavLst>
                                    </p:anim>
                                  </p:childTnLst>
                                </p:cTn>
                              </p:par>
                              <p:par>
                                <p:cTn id="16" presetID="2" presetClass="entr" presetSubtype="1"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ppt_x"/>
                                          </p:val>
                                        </p:tav>
                                        <p:tav tm="100000">
                                          <p:val>
                                            <p:strVal val="#ppt_x"/>
                                          </p:val>
                                        </p:tav>
                                      </p:tavLst>
                                    </p:anim>
                                    <p:anim calcmode="lin" valueType="num">
                                      <p:cBhvr additive="base">
                                        <p:cTn id="19" dur="500" fill="hold"/>
                                        <p:tgtEl>
                                          <p:spTgt spid="27"/>
                                        </p:tgtEl>
                                        <p:attrNameLst>
                                          <p:attrName>ppt_y</p:attrName>
                                        </p:attrNameLst>
                                      </p:cBhvr>
                                      <p:tavLst>
                                        <p:tav tm="0">
                                          <p:val>
                                            <p:strVal val="0-#ppt_h/2"/>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500" fill="hold"/>
                                        <p:tgtEl>
                                          <p:spTgt spid="29"/>
                                        </p:tgtEl>
                                        <p:attrNameLst>
                                          <p:attrName>ppt_x</p:attrName>
                                        </p:attrNameLst>
                                      </p:cBhvr>
                                      <p:tavLst>
                                        <p:tav tm="0">
                                          <p:val>
                                            <p:strVal val="#ppt_x"/>
                                          </p:val>
                                        </p:tav>
                                        <p:tav tm="100000">
                                          <p:val>
                                            <p:strVal val="#ppt_x"/>
                                          </p:val>
                                        </p:tav>
                                      </p:tavLst>
                                    </p:anim>
                                    <p:anim calcmode="lin" valueType="num">
                                      <p:cBhvr additive="base">
                                        <p:cTn id="23" dur="500" fill="hold"/>
                                        <p:tgtEl>
                                          <p:spTgt spid="29"/>
                                        </p:tgtEl>
                                        <p:attrNameLst>
                                          <p:attrName>ppt_y</p:attrName>
                                        </p:attrNameLst>
                                      </p:cBhvr>
                                      <p:tavLst>
                                        <p:tav tm="0">
                                          <p:val>
                                            <p:strVal val="0-#ppt_h/2"/>
                                          </p:val>
                                        </p:tav>
                                        <p:tav tm="100000">
                                          <p:val>
                                            <p:strVal val="#ppt_y"/>
                                          </p:val>
                                        </p:tav>
                                      </p:tavLst>
                                    </p:anim>
                                  </p:childTnLst>
                                </p:cTn>
                              </p:par>
                              <p:par>
                                <p:cTn id="24" presetID="2" presetClass="entr" presetSubtype="1"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additive="base">
                                        <p:cTn id="26" dur="500" fill="hold"/>
                                        <p:tgtEl>
                                          <p:spTgt spid="30"/>
                                        </p:tgtEl>
                                        <p:attrNameLst>
                                          <p:attrName>ppt_x</p:attrName>
                                        </p:attrNameLst>
                                      </p:cBhvr>
                                      <p:tavLst>
                                        <p:tav tm="0">
                                          <p:val>
                                            <p:strVal val="#ppt_x"/>
                                          </p:val>
                                        </p:tav>
                                        <p:tav tm="100000">
                                          <p:val>
                                            <p:strVal val="#ppt_x"/>
                                          </p:val>
                                        </p:tav>
                                      </p:tavLst>
                                    </p:anim>
                                    <p:anim calcmode="lin" valueType="num">
                                      <p:cBhvr additive="base">
                                        <p:cTn id="27" dur="500" fill="hold"/>
                                        <p:tgtEl>
                                          <p:spTgt spid="30"/>
                                        </p:tgtEl>
                                        <p:attrNameLst>
                                          <p:attrName>ppt_y</p:attrName>
                                        </p:attrNameLst>
                                      </p:cBhvr>
                                      <p:tavLst>
                                        <p:tav tm="0">
                                          <p:val>
                                            <p:strVal val="0-#ppt_h/2"/>
                                          </p:val>
                                        </p:tav>
                                        <p:tav tm="100000">
                                          <p:val>
                                            <p:strVal val="#ppt_y"/>
                                          </p:val>
                                        </p:tav>
                                      </p:tavLst>
                                    </p:anim>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2" presetClass="entr" presetSubtype="2"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1+#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par>
                                <p:cTn id="36" presetID="2" presetClass="entr" presetSubtype="9"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0-#ppt_w/2"/>
                                          </p:val>
                                        </p:tav>
                                        <p:tav tm="100000">
                                          <p:val>
                                            <p:strVal val="#ppt_x"/>
                                          </p:val>
                                        </p:tav>
                                      </p:tavLst>
                                    </p:anim>
                                    <p:anim calcmode="lin" valueType="num">
                                      <p:cBhvr additive="base">
                                        <p:cTn id="39" dur="500" fill="hold"/>
                                        <p:tgtEl>
                                          <p:spTgt spid="13"/>
                                        </p:tgtEl>
                                        <p:attrNameLst>
                                          <p:attrName>ppt_y</p:attrName>
                                        </p:attrNameLst>
                                      </p:cBhvr>
                                      <p:tavLst>
                                        <p:tav tm="0">
                                          <p:val>
                                            <p:strVal val="0-#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0-#ppt_w/2"/>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2" presetClass="entr" presetSubtype="4"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ppt_x"/>
                                          </p:val>
                                        </p:tav>
                                        <p:tav tm="100000">
                                          <p:val>
                                            <p:strVal val="#ppt_x"/>
                                          </p:val>
                                        </p:tav>
                                      </p:tavLst>
                                    </p:anim>
                                    <p:anim calcmode="lin" valueType="num">
                                      <p:cBhvr additive="base">
                                        <p:cTn id="51" dur="500" fill="hold"/>
                                        <p:tgtEl>
                                          <p:spTgt spid="16"/>
                                        </p:tgtEl>
                                        <p:attrNameLst>
                                          <p:attrName>ppt_y</p:attrName>
                                        </p:attrNameLst>
                                      </p:cBhvr>
                                      <p:tavLst>
                                        <p:tav tm="0">
                                          <p:val>
                                            <p:strVal val="1+#ppt_h/2"/>
                                          </p:val>
                                        </p:tav>
                                        <p:tav tm="100000">
                                          <p:val>
                                            <p:strVal val="#ppt_y"/>
                                          </p:val>
                                        </p:tav>
                                      </p:tavLst>
                                    </p:anim>
                                  </p:childTnLst>
                                </p:cTn>
                              </p:par>
                              <p:par>
                                <p:cTn id="52" presetID="2" presetClass="entr" presetSubtype="1"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 calcmode="lin" valueType="num">
                                      <p:cBhvr additive="base">
                                        <p:cTn id="54" dur="500" fill="hold"/>
                                        <p:tgtEl>
                                          <p:spTgt spid="17"/>
                                        </p:tgtEl>
                                        <p:attrNameLst>
                                          <p:attrName>ppt_x</p:attrName>
                                        </p:attrNameLst>
                                      </p:cBhvr>
                                      <p:tavLst>
                                        <p:tav tm="0">
                                          <p:val>
                                            <p:strVal val="#ppt_x"/>
                                          </p:val>
                                        </p:tav>
                                        <p:tav tm="100000">
                                          <p:val>
                                            <p:strVal val="#ppt_x"/>
                                          </p:val>
                                        </p:tav>
                                      </p:tavLst>
                                    </p:anim>
                                    <p:anim calcmode="lin" valueType="num">
                                      <p:cBhvr additive="base">
                                        <p:cTn id="55" dur="500" fill="hold"/>
                                        <p:tgtEl>
                                          <p:spTgt spid="17"/>
                                        </p:tgtEl>
                                        <p:attrNameLst>
                                          <p:attrName>ppt_y</p:attrName>
                                        </p:attrNameLst>
                                      </p:cBhvr>
                                      <p:tavLst>
                                        <p:tav tm="0">
                                          <p:val>
                                            <p:strVal val="0-#ppt_h/2"/>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additive="base">
                                        <p:cTn id="58" dur="500" fill="hold"/>
                                        <p:tgtEl>
                                          <p:spTgt spid="18"/>
                                        </p:tgtEl>
                                        <p:attrNameLst>
                                          <p:attrName>ppt_x</p:attrName>
                                        </p:attrNameLst>
                                      </p:cBhvr>
                                      <p:tavLst>
                                        <p:tav tm="0">
                                          <p:val>
                                            <p:strVal val="#ppt_x"/>
                                          </p:val>
                                        </p:tav>
                                        <p:tav tm="100000">
                                          <p:val>
                                            <p:strVal val="#ppt_x"/>
                                          </p:val>
                                        </p:tav>
                                      </p:tavLst>
                                    </p:anim>
                                    <p:anim calcmode="lin" valueType="num">
                                      <p:cBhvr additive="base">
                                        <p:cTn id="59" dur="500" fill="hold"/>
                                        <p:tgtEl>
                                          <p:spTgt spid="18"/>
                                        </p:tgtEl>
                                        <p:attrNameLst>
                                          <p:attrName>ppt_y</p:attrName>
                                        </p:attrNameLst>
                                      </p:cBhvr>
                                      <p:tavLst>
                                        <p:tav tm="0">
                                          <p:val>
                                            <p:strVal val="1+#ppt_h/2"/>
                                          </p:val>
                                        </p:tav>
                                        <p:tav tm="100000">
                                          <p:val>
                                            <p:strVal val="#ppt_y"/>
                                          </p:val>
                                        </p:tav>
                                      </p:tavLst>
                                    </p:anim>
                                  </p:childTnLst>
                                </p:cTn>
                              </p:par>
                              <p:par>
                                <p:cTn id="60" presetID="2" presetClass="entr" presetSubtype="1" fill="hold" nodeType="with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additive="base">
                                        <p:cTn id="62" dur="500" fill="hold"/>
                                        <p:tgtEl>
                                          <p:spTgt spid="19"/>
                                        </p:tgtEl>
                                        <p:attrNameLst>
                                          <p:attrName>ppt_x</p:attrName>
                                        </p:attrNameLst>
                                      </p:cBhvr>
                                      <p:tavLst>
                                        <p:tav tm="0">
                                          <p:val>
                                            <p:strVal val="#ppt_x"/>
                                          </p:val>
                                        </p:tav>
                                        <p:tav tm="100000">
                                          <p:val>
                                            <p:strVal val="#ppt_x"/>
                                          </p:val>
                                        </p:tav>
                                      </p:tavLst>
                                    </p:anim>
                                    <p:anim calcmode="lin" valueType="num">
                                      <p:cBhvr additive="base">
                                        <p:cTn id="63"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039DEBA2-E3B5-41A1-BF94-5516EE509037}"/>
              </a:ext>
            </a:extLst>
          </p:cNvPr>
          <p:cNvPicPr>
            <a:picLocks noChangeAspect="1"/>
          </p:cNvPicPr>
          <p:nvPr/>
        </p:nvPicPr>
        <p:blipFill rotWithShape="1">
          <a:blip r:embed="rId2">
            <a:extLst>
              <a:ext uri="{28A0092B-C50C-407E-A947-70E740481C1C}">
                <a14:useLocalDpi xmlns:a14="http://schemas.microsoft.com/office/drawing/2010/main" val="0"/>
              </a:ext>
            </a:extLst>
          </a:blip>
          <a:srcRect b="16498"/>
          <a:stretch/>
        </p:blipFill>
        <p:spPr>
          <a:xfrm>
            <a:off x="-16064" y="0"/>
            <a:ext cx="12208064" cy="6858000"/>
          </a:xfrm>
          <a:prstGeom prst="rect">
            <a:avLst/>
          </a:prstGeom>
        </p:spPr>
      </p:pic>
      <p:sp>
        <p:nvSpPr>
          <p:cNvPr id="11" name="Rectangle 10">
            <a:extLst>
              <a:ext uri="{FF2B5EF4-FFF2-40B4-BE49-F238E27FC236}">
                <a16:creationId xmlns="" xmlns:a16="http://schemas.microsoft.com/office/drawing/2014/main" id="{FB19AD24-B4AB-4105-BE4F-14D1B54AEA4D}"/>
              </a:ext>
            </a:extLst>
          </p:cNvPr>
          <p:cNvSpPr/>
          <p:nvPr/>
        </p:nvSpPr>
        <p:spPr>
          <a:xfrm>
            <a:off x="0" y="0"/>
            <a:ext cx="12208064" cy="6858000"/>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 xmlns:a16="http://schemas.microsoft.com/office/drawing/2014/main" id="{116EF07D-5F9E-45CD-AC16-81358BE2E5FE}"/>
              </a:ext>
            </a:extLst>
          </p:cNvPr>
          <p:cNvSpPr txBox="1"/>
          <p:nvPr/>
        </p:nvSpPr>
        <p:spPr>
          <a:xfrm>
            <a:off x="2332526" y="933440"/>
            <a:ext cx="8260350"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NOTIFICAÇÕES</a:t>
            </a:r>
          </a:p>
        </p:txBody>
      </p:sp>
      <p:cxnSp>
        <p:nvCxnSpPr>
          <p:cNvPr id="16" name="Straight Connector 15">
            <a:extLst>
              <a:ext uri="{FF2B5EF4-FFF2-40B4-BE49-F238E27FC236}">
                <a16:creationId xmlns="" xmlns:a16="http://schemas.microsoft.com/office/drawing/2014/main" id="{4D9167BF-1EBB-4D7B-852F-A2374E9F9108}"/>
              </a:ext>
            </a:extLst>
          </p:cNvPr>
          <p:cNvCxnSpPr>
            <a:cxnSpLocks/>
          </p:cNvCxnSpPr>
          <p:nvPr/>
        </p:nvCxnSpPr>
        <p:spPr>
          <a:xfrm flipH="1">
            <a:off x="3069588" y="1950149"/>
            <a:ext cx="89786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C77CCF3C-7B2E-48E8-BDEB-00B0FE0D0157}"/>
              </a:ext>
            </a:extLst>
          </p:cNvPr>
          <p:cNvCxnSpPr>
            <a:cxnSpLocks/>
          </p:cNvCxnSpPr>
          <p:nvPr/>
        </p:nvCxnSpPr>
        <p:spPr>
          <a:xfrm flipH="1">
            <a:off x="3219217" y="1743255"/>
            <a:ext cx="748231"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09D41B03-3B73-4685-AD51-F7289B3BE597}"/>
              </a:ext>
            </a:extLst>
          </p:cNvPr>
          <p:cNvCxnSpPr>
            <a:cxnSpLocks/>
          </p:cNvCxnSpPr>
          <p:nvPr/>
        </p:nvCxnSpPr>
        <p:spPr>
          <a:xfrm flipH="1">
            <a:off x="3352220" y="1536360"/>
            <a:ext cx="61522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CCBA2F48-FA44-476F-A170-9B3DFACA521D}"/>
              </a:ext>
            </a:extLst>
          </p:cNvPr>
          <p:cNvCxnSpPr>
            <a:cxnSpLocks/>
          </p:cNvCxnSpPr>
          <p:nvPr/>
        </p:nvCxnSpPr>
        <p:spPr>
          <a:xfrm flipH="1">
            <a:off x="3485224" y="1329465"/>
            <a:ext cx="48222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4">
            <a:extLst>
              <a:ext uri="{FF2B5EF4-FFF2-40B4-BE49-F238E27FC236}">
                <a16:creationId xmlns="" xmlns:a16="http://schemas.microsoft.com/office/drawing/2014/main" id="{0F1A2CD3-1B20-4865-BEB5-2BFA41B79AC1}"/>
              </a:ext>
            </a:extLst>
          </p:cNvPr>
          <p:cNvSpPr txBox="1"/>
          <p:nvPr/>
        </p:nvSpPr>
        <p:spPr>
          <a:xfrm>
            <a:off x="2968629" y="2449170"/>
            <a:ext cx="7955840" cy="1446550"/>
          </a:xfrm>
          <a:prstGeom prst="rect">
            <a:avLst/>
          </a:prstGeom>
          <a:noFill/>
        </p:spPr>
        <p:txBody>
          <a:bodyPr wrap="square" rtlCol="0">
            <a:spAutoFit/>
          </a:bodyPr>
          <a:lstStyle/>
          <a:p>
            <a:r>
              <a:rPr lang="pt-BR" sz="8800" b="1" dirty="0">
                <a:solidFill>
                  <a:schemeClr val="bg1"/>
                </a:solidFill>
                <a:latin typeface="Gill Sans MT Condensed" panose="020B0506020104020203" pitchFamily="34" charset="0"/>
              </a:rPr>
              <a:t>DADOS ABERTOS E APIs</a:t>
            </a:r>
          </a:p>
        </p:txBody>
      </p:sp>
      <p:cxnSp>
        <p:nvCxnSpPr>
          <p:cNvPr id="22" name="Straight Connector 12">
            <a:extLst>
              <a:ext uri="{FF2B5EF4-FFF2-40B4-BE49-F238E27FC236}">
                <a16:creationId xmlns="" xmlns:a16="http://schemas.microsoft.com/office/drawing/2014/main" id="{E702673A-76FB-471B-A149-315FBA231E6E}"/>
              </a:ext>
            </a:extLst>
          </p:cNvPr>
          <p:cNvCxnSpPr>
            <a:cxnSpLocks/>
          </p:cNvCxnSpPr>
          <p:nvPr/>
        </p:nvCxnSpPr>
        <p:spPr>
          <a:xfrm>
            <a:off x="1613292" y="2884280"/>
            <a:ext cx="82070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13">
            <a:extLst>
              <a:ext uri="{FF2B5EF4-FFF2-40B4-BE49-F238E27FC236}">
                <a16:creationId xmlns="" xmlns:a16="http://schemas.microsoft.com/office/drawing/2014/main" id="{36CA4187-FDA8-4283-AA6C-ECE3FA3E9730}"/>
              </a:ext>
            </a:extLst>
          </p:cNvPr>
          <p:cNvCxnSpPr>
            <a:cxnSpLocks/>
          </p:cNvCxnSpPr>
          <p:nvPr/>
        </p:nvCxnSpPr>
        <p:spPr>
          <a:xfrm>
            <a:off x="1613292" y="3708796"/>
            <a:ext cx="82070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11">
            <a:extLst>
              <a:ext uri="{FF2B5EF4-FFF2-40B4-BE49-F238E27FC236}">
                <a16:creationId xmlns="" xmlns:a16="http://schemas.microsoft.com/office/drawing/2014/main" id="{C1C542CD-6362-47B8-A4E2-D13A7062F292}"/>
              </a:ext>
            </a:extLst>
          </p:cNvPr>
          <p:cNvCxnSpPr>
            <a:cxnSpLocks/>
          </p:cNvCxnSpPr>
          <p:nvPr/>
        </p:nvCxnSpPr>
        <p:spPr>
          <a:xfrm flipV="1">
            <a:off x="1639891" y="2884280"/>
            <a:ext cx="0" cy="82451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14">
            <a:extLst>
              <a:ext uri="{FF2B5EF4-FFF2-40B4-BE49-F238E27FC236}">
                <a16:creationId xmlns="" xmlns:a16="http://schemas.microsoft.com/office/drawing/2014/main" id="{E77260A6-87A8-450A-B7D8-BA0B510BD4C1}"/>
              </a:ext>
            </a:extLst>
          </p:cNvPr>
          <p:cNvCxnSpPr>
            <a:cxnSpLocks/>
          </p:cNvCxnSpPr>
          <p:nvPr/>
        </p:nvCxnSpPr>
        <p:spPr>
          <a:xfrm flipV="1">
            <a:off x="2405860" y="2884280"/>
            <a:ext cx="0" cy="82451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15">
            <a:extLst>
              <a:ext uri="{FF2B5EF4-FFF2-40B4-BE49-F238E27FC236}">
                <a16:creationId xmlns="" xmlns:a16="http://schemas.microsoft.com/office/drawing/2014/main" id="{6EECB8C0-0EDE-45E6-877E-87E278614281}"/>
              </a:ext>
            </a:extLst>
          </p:cNvPr>
          <p:cNvCxnSpPr>
            <a:cxnSpLocks/>
          </p:cNvCxnSpPr>
          <p:nvPr/>
        </p:nvCxnSpPr>
        <p:spPr>
          <a:xfrm>
            <a:off x="1816492" y="2696320"/>
            <a:ext cx="82070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16">
            <a:extLst>
              <a:ext uri="{FF2B5EF4-FFF2-40B4-BE49-F238E27FC236}">
                <a16:creationId xmlns="" xmlns:a16="http://schemas.microsoft.com/office/drawing/2014/main" id="{B3C50462-04FE-46BD-BE6D-F70FDBFB98D2}"/>
              </a:ext>
            </a:extLst>
          </p:cNvPr>
          <p:cNvCxnSpPr>
            <a:cxnSpLocks/>
          </p:cNvCxnSpPr>
          <p:nvPr/>
        </p:nvCxnSpPr>
        <p:spPr>
          <a:xfrm>
            <a:off x="1816492" y="3520836"/>
            <a:ext cx="82070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17">
            <a:extLst>
              <a:ext uri="{FF2B5EF4-FFF2-40B4-BE49-F238E27FC236}">
                <a16:creationId xmlns="" xmlns:a16="http://schemas.microsoft.com/office/drawing/2014/main" id="{4934D2A7-1212-435D-9DB7-2E1F8D83A853}"/>
              </a:ext>
            </a:extLst>
          </p:cNvPr>
          <p:cNvCxnSpPr>
            <a:cxnSpLocks/>
          </p:cNvCxnSpPr>
          <p:nvPr/>
        </p:nvCxnSpPr>
        <p:spPr>
          <a:xfrm flipV="1">
            <a:off x="1843091" y="2696320"/>
            <a:ext cx="0" cy="82451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18">
            <a:extLst>
              <a:ext uri="{FF2B5EF4-FFF2-40B4-BE49-F238E27FC236}">
                <a16:creationId xmlns="" xmlns:a16="http://schemas.microsoft.com/office/drawing/2014/main" id="{45F49AC7-E39F-47FB-A248-28C9E1516943}"/>
              </a:ext>
            </a:extLst>
          </p:cNvPr>
          <p:cNvCxnSpPr>
            <a:cxnSpLocks/>
          </p:cNvCxnSpPr>
          <p:nvPr/>
        </p:nvCxnSpPr>
        <p:spPr>
          <a:xfrm flipV="1">
            <a:off x="2609060" y="2696320"/>
            <a:ext cx="0" cy="82451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Box 4">
            <a:extLst>
              <a:ext uri="{FF2B5EF4-FFF2-40B4-BE49-F238E27FC236}">
                <a16:creationId xmlns="" xmlns:a16="http://schemas.microsoft.com/office/drawing/2014/main" id="{6D0433C4-89A4-4461-BEF2-E575B1AECE65}"/>
              </a:ext>
            </a:extLst>
          </p:cNvPr>
          <p:cNvSpPr txBox="1"/>
          <p:nvPr/>
        </p:nvSpPr>
        <p:spPr>
          <a:xfrm>
            <a:off x="3543147" y="4105885"/>
            <a:ext cx="7312699" cy="1446550"/>
          </a:xfrm>
          <a:prstGeom prst="rect">
            <a:avLst/>
          </a:prstGeom>
          <a:noFill/>
        </p:spPr>
        <p:txBody>
          <a:bodyPr wrap="square" rtlCol="0">
            <a:spAutoFit/>
          </a:bodyPr>
          <a:lstStyle/>
          <a:p>
            <a:r>
              <a:rPr lang="pt-BR" sz="8800" b="1" dirty="0">
                <a:solidFill>
                  <a:schemeClr val="bg1"/>
                </a:solidFill>
                <a:latin typeface="Gill Sans MT Condensed" panose="020B0506020104020203" pitchFamily="34" charset="0"/>
              </a:rPr>
              <a:t>QR CODE</a:t>
            </a:r>
          </a:p>
        </p:txBody>
      </p:sp>
      <p:cxnSp>
        <p:nvCxnSpPr>
          <p:cNvPr id="31" name="Straight Connector 12">
            <a:extLst>
              <a:ext uri="{FF2B5EF4-FFF2-40B4-BE49-F238E27FC236}">
                <a16:creationId xmlns="" xmlns:a16="http://schemas.microsoft.com/office/drawing/2014/main" id="{B3DCC048-A47F-4A8C-9989-A44953333E80}"/>
              </a:ext>
            </a:extLst>
          </p:cNvPr>
          <p:cNvCxnSpPr>
            <a:cxnSpLocks/>
          </p:cNvCxnSpPr>
          <p:nvPr/>
        </p:nvCxnSpPr>
        <p:spPr>
          <a:xfrm>
            <a:off x="7110013" y="4221610"/>
            <a:ext cx="3512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11">
            <a:extLst>
              <a:ext uri="{FF2B5EF4-FFF2-40B4-BE49-F238E27FC236}">
                <a16:creationId xmlns="" xmlns:a16="http://schemas.microsoft.com/office/drawing/2014/main" id="{C2255117-B018-48CE-9820-DA7EBA885EC3}"/>
              </a:ext>
            </a:extLst>
          </p:cNvPr>
          <p:cNvCxnSpPr>
            <a:cxnSpLocks/>
          </p:cNvCxnSpPr>
          <p:nvPr/>
        </p:nvCxnSpPr>
        <p:spPr>
          <a:xfrm flipV="1">
            <a:off x="7115555" y="4193209"/>
            <a:ext cx="0" cy="40035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22">
            <a:extLst>
              <a:ext uri="{FF2B5EF4-FFF2-40B4-BE49-F238E27FC236}">
                <a16:creationId xmlns="" xmlns:a16="http://schemas.microsoft.com/office/drawing/2014/main" id="{AF666D7D-A35D-4A47-86DD-7A1C447C574D}"/>
              </a:ext>
            </a:extLst>
          </p:cNvPr>
          <p:cNvCxnSpPr>
            <a:cxnSpLocks/>
          </p:cNvCxnSpPr>
          <p:nvPr/>
        </p:nvCxnSpPr>
        <p:spPr>
          <a:xfrm>
            <a:off x="7104471" y="5447271"/>
            <a:ext cx="3512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23">
            <a:extLst>
              <a:ext uri="{FF2B5EF4-FFF2-40B4-BE49-F238E27FC236}">
                <a16:creationId xmlns="" xmlns:a16="http://schemas.microsoft.com/office/drawing/2014/main" id="{31C22663-169B-48C0-86ED-556C5122637D}"/>
              </a:ext>
            </a:extLst>
          </p:cNvPr>
          <p:cNvCxnSpPr>
            <a:cxnSpLocks/>
          </p:cNvCxnSpPr>
          <p:nvPr/>
        </p:nvCxnSpPr>
        <p:spPr>
          <a:xfrm flipV="1">
            <a:off x="7110013" y="5075318"/>
            <a:ext cx="0" cy="40035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24">
            <a:extLst>
              <a:ext uri="{FF2B5EF4-FFF2-40B4-BE49-F238E27FC236}">
                <a16:creationId xmlns="" xmlns:a16="http://schemas.microsoft.com/office/drawing/2014/main" id="{D442C84B-B790-400C-BFE4-9CC0AAF05FB4}"/>
              </a:ext>
            </a:extLst>
          </p:cNvPr>
          <p:cNvCxnSpPr>
            <a:cxnSpLocks/>
          </p:cNvCxnSpPr>
          <p:nvPr/>
        </p:nvCxnSpPr>
        <p:spPr>
          <a:xfrm>
            <a:off x="7944057" y="4221610"/>
            <a:ext cx="3512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25">
            <a:extLst>
              <a:ext uri="{FF2B5EF4-FFF2-40B4-BE49-F238E27FC236}">
                <a16:creationId xmlns="" xmlns:a16="http://schemas.microsoft.com/office/drawing/2014/main" id="{D5E635CF-6DAF-40EF-AC11-D18DAACD80CB}"/>
              </a:ext>
            </a:extLst>
          </p:cNvPr>
          <p:cNvCxnSpPr>
            <a:cxnSpLocks/>
          </p:cNvCxnSpPr>
          <p:nvPr/>
        </p:nvCxnSpPr>
        <p:spPr>
          <a:xfrm flipV="1">
            <a:off x="8295257" y="4193209"/>
            <a:ext cx="0" cy="40035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26">
            <a:extLst>
              <a:ext uri="{FF2B5EF4-FFF2-40B4-BE49-F238E27FC236}">
                <a16:creationId xmlns="" xmlns:a16="http://schemas.microsoft.com/office/drawing/2014/main" id="{F83F32D5-5336-48D0-8391-E2E1C6B1D05A}"/>
              </a:ext>
            </a:extLst>
          </p:cNvPr>
          <p:cNvCxnSpPr>
            <a:cxnSpLocks/>
          </p:cNvCxnSpPr>
          <p:nvPr/>
        </p:nvCxnSpPr>
        <p:spPr>
          <a:xfrm>
            <a:off x="7971767" y="5447271"/>
            <a:ext cx="345658"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27">
            <a:extLst>
              <a:ext uri="{FF2B5EF4-FFF2-40B4-BE49-F238E27FC236}">
                <a16:creationId xmlns="" xmlns:a16="http://schemas.microsoft.com/office/drawing/2014/main" id="{DFBAD39B-CBDD-461E-A84A-CF9E4BF3561F}"/>
              </a:ext>
            </a:extLst>
          </p:cNvPr>
          <p:cNvCxnSpPr>
            <a:cxnSpLocks/>
          </p:cNvCxnSpPr>
          <p:nvPr/>
        </p:nvCxnSpPr>
        <p:spPr>
          <a:xfrm flipV="1">
            <a:off x="8289715" y="5046915"/>
            <a:ext cx="0" cy="40035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9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8"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additive="base">
                                        <p:cTn id="10" dur="500" fill="hold"/>
                                        <p:tgtEl>
                                          <p:spTgt spid="16"/>
                                        </p:tgtEl>
                                        <p:attrNameLst>
                                          <p:attrName>ppt_x</p:attrName>
                                        </p:attrNameLst>
                                      </p:cBhvr>
                                      <p:tavLst>
                                        <p:tav tm="0">
                                          <p:val>
                                            <p:strVal val="0-#ppt_w/2"/>
                                          </p:val>
                                        </p:tav>
                                        <p:tav tm="100000">
                                          <p:val>
                                            <p:strVal val="#ppt_x"/>
                                          </p:val>
                                        </p:tav>
                                      </p:tavLst>
                                    </p:anim>
                                    <p:anim calcmode="lin" valueType="num">
                                      <p:cBhvr additive="base">
                                        <p:cTn id="11" dur="500" fill="hold"/>
                                        <p:tgtEl>
                                          <p:spTgt spid="16"/>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0-#ppt_w/2"/>
                                          </p:val>
                                        </p:tav>
                                        <p:tav tm="100000">
                                          <p:val>
                                            <p:strVal val="#ppt_x"/>
                                          </p:val>
                                        </p:tav>
                                      </p:tavLst>
                                    </p:anim>
                                    <p:anim calcmode="lin" valueType="num">
                                      <p:cBhvr additive="base">
                                        <p:cTn id="15" dur="500" fill="hold"/>
                                        <p:tgtEl>
                                          <p:spTgt spid="17"/>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0-#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0-#ppt_w/2"/>
                                          </p:val>
                                        </p:tav>
                                        <p:tav tm="100000">
                                          <p:val>
                                            <p:strVal val="#ppt_x"/>
                                          </p:val>
                                        </p:tav>
                                      </p:tavLst>
                                    </p:anim>
                                    <p:anim calcmode="lin" valueType="num">
                                      <p:cBhvr additive="base">
                                        <p:cTn id="23" dur="500" fill="hold"/>
                                        <p:tgtEl>
                                          <p:spTgt spid="19"/>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2" presetClass="entr" presetSubtype="8"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500" fill="hold"/>
                                        <p:tgtEl>
                                          <p:spTgt spid="22"/>
                                        </p:tgtEl>
                                        <p:attrNameLst>
                                          <p:attrName>ppt_x</p:attrName>
                                        </p:attrNameLst>
                                      </p:cBhvr>
                                      <p:tavLst>
                                        <p:tav tm="0">
                                          <p:val>
                                            <p:strVal val="0-#ppt_w/2"/>
                                          </p:val>
                                        </p:tav>
                                        <p:tav tm="100000">
                                          <p:val>
                                            <p:strVal val="#ppt_x"/>
                                          </p:val>
                                        </p:tav>
                                      </p:tavLst>
                                    </p:anim>
                                    <p:anim calcmode="lin" valueType="num">
                                      <p:cBhvr additive="base">
                                        <p:cTn id="31" dur="500" fill="hold"/>
                                        <p:tgtEl>
                                          <p:spTgt spid="22"/>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500" fill="hold"/>
                                        <p:tgtEl>
                                          <p:spTgt spid="23"/>
                                        </p:tgtEl>
                                        <p:attrNameLst>
                                          <p:attrName>ppt_x</p:attrName>
                                        </p:attrNameLst>
                                      </p:cBhvr>
                                      <p:tavLst>
                                        <p:tav tm="0">
                                          <p:val>
                                            <p:strVal val="1+#ppt_w/2"/>
                                          </p:val>
                                        </p:tav>
                                        <p:tav tm="100000">
                                          <p:val>
                                            <p:strVal val="#ppt_x"/>
                                          </p:val>
                                        </p:tav>
                                      </p:tavLst>
                                    </p:anim>
                                    <p:anim calcmode="lin" valueType="num">
                                      <p:cBhvr additive="base">
                                        <p:cTn id="35" dur="500" fill="hold"/>
                                        <p:tgtEl>
                                          <p:spTgt spid="23"/>
                                        </p:tgtEl>
                                        <p:attrNameLst>
                                          <p:attrName>ppt_y</p:attrName>
                                        </p:attrNameLst>
                                      </p:cBhvr>
                                      <p:tavLst>
                                        <p:tav tm="0">
                                          <p:val>
                                            <p:strVal val="#ppt_y"/>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cTn>
                              </p:par>
                              <p:par>
                                <p:cTn id="40" presetID="2" presetClass="entr" presetSubtype="1" fill="hold"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additive="base">
                                        <p:cTn id="42" dur="500" fill="hold"/>
                                        <p:tgtEl>
                                          <p:spTgt spid="25"/>
                                        </p:tgtEl>
                                        <p:attrNameLst>
                                          <p:attrName>ppt_x</p:attrName>
                                        </p:attrNameLst>
                                      </p:cBhvr>
                                      <p:tavLst>
                                        <p:tav tm="0">
                                          <p:val>
                                            <p:strVal val="#ppt_x"/>
                                          </p:val>
                                        </p:tav>
                                        <p:tav tm="100000">
                                          <p:val>
                                            <p:strVal val="#ppt_x"/>
                                          </p:val>
                                        </p:tav>
                                      </p:tavLst>
                                    </p:anim>
                                    <p:anim calcmode="lin" valueType="num">
                                      <p:cBhvr additive="base">
                                        <p:cTn id="43" dur="500" fill="hold"/>
                                        <p:tgtEl>
                                          <p:spTgt spid="25"/>
                                        </p:tgtEl>
                                        <p:attrNameLst>
                                          <p:attrName>ppt_y</p:attrName>
                                        </p:attrNameLst>
                                      </p:cBhvr>
                                      <p:tavLst>
                                        <p:tav tm="0">
                                          <p:val>
                                            <p:strVal val="0-#ppt_h/2"/>
                                          </p:val>
                                        </p:tav>
                                        <p:tav tm="100000">
                                          <p:val>
                                            <p:strVal val="#ppt_y"/>
                                          </p:val>
                                        </p:tav>
                                      </p:tavLst>
                                    </p:anim>
                                  </p:childTnLst>
                                </p:cTn>
                              </p:par>
                              <p:par>
                                <p:cTn id="44" presetID="2" presetClass="entr" presetSubtype="8" fill="hold" nodeType="with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500" fill="hold"/>
                                        <p:tgtEl>
                                          <p:spTgt spid="26"/>
                                        </p:tgtEl>
                                        <p:attrNameLst>
                                          <p:attrName>ppt_x</p:attrName>
                                        </p:attrNameLst>
                                      </p:cBhvr>
                                      <p:tavLst>
                                        <p:tav tm="0">
                                          <p:val>
                                            <p:strVal val="0-#ppt_w/2"/>
                                          </p:val>
                                        </p:tav>
                                        <p:tav tm="100000">
                                          <p:val>
                                            <p:strVal val="#ppt_x"/>
                                          </p:val>
                                        </p:tav>
                                      </p:tavLst>
                                    </p:anim>
                                    <p:anim calcmode="lin" valueType="num">
                                      <p:cBhvr additive="base">
                                        <p:cTn id="47" dur="500" fill="hold"/>
                                        <p:tgtEl>
                                          <p:spTgt spid="26"/>
                                        </p:tgtEl>
                                        <p:attrNameLst>
                                          <p:attrName>ppt_y</p:attrName>
                                        </p:attrNameLst>
                                      </p:cBhvr>
                                      <p:tavLst>
                                        <p:tav tm="0">
                                          <p:val>
                                            <p:strVal val="#ppt_y"/>
                                          </p:val>
                                        </p:tav>
                                        <p:tav tm="100000">
                                          <p:val>
                                            <p:strVal val="#ppt_y"/>
                                          </p:val>
                                        </p:tav>
                                      </p:tavLst>
                                    </p:anim>
                                  </p:childTnLst>
                                </p:cTn>
                              </p:par>
                              <p:par>
                                <p:cTn id="48" presetID="2" presetClass="entr" presetSubtype="2" fill="hold" nodeType="with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additive="base">
                                        <p:cTn id="50" dur="500" fill="hold"/>
                                        <p:tgtEl>
                                          <p:spTgt spid="27"/>
                                        </p:tgtEl>
                                        <p:attrNameLst>
                                          <p:attrName>ppt_x</p:attrName>
                                        </p:attrNameLst>
                                      </p:cBhvr>
                                      <p:tavLst>
                                        <p:tav tm="0">
                                          <p:val>
                                            <p:strVal val="1+#ppt_w/2"/>
                                          </p:val>
                                        </p:tav>
                                        <p:tav tm="100000">
                                          <p:val>
                                            <p:strVal val="#ppt_x"/>
                                          </p:val>
                                        </p:tav>
                                      </p:tavLst>
                                    </p:anim>
                                    <p:anim calcmode="lin" valueType="num">
                                      <p:cBhvr additive="base">
                                        <p:cTn id="51" dur="500" fill="hold"/>
                                        <p:tgtEl>
                                          <p:spTgt spid="27"/>
                                        </p:tgtEl>
                                        <p:attrNameLst>
                                          <p:attrName>ppt_y</p:attrName>
                                        </p:attrNameLst>
                                      </p:cBhvr>
                                      <p:tavLst>
                                        <p:tav tm="0">
                                          <p:val>
                                            <p:strVal val="#ppt_y"/>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28"/>
                                        </p:tgtEl>
                                        <p:attrNameLst>
                                          <p:attrName>style.visibility</p:attrName>
                                        </p:attrNameLst>
                                      </p:cBhvr>
                                      <p:to>
                                        <p:strVal val="visible"/>
                                      </p:to>
                                    </p:set>
                                    <p:anim calcmode="lin" valueType="num">
                                      <p:cBhvr additive="base">
                                        <p:cTn id="54" dur="500" fill="hold"/>
                                        <p:tgtEl>
                                          <p:spTgt spid="28"/>
                                        </p:tgtEl>
                                        <p:attrNameLst>
                                          <p:attrName>ppt_x</p:attrName>
                                        </p:attrNameLst>
                                      </p:cBhvr>
                                      <p:tavLst>
                                        <p:tav tm="0">
                                          <p:val>
                                            <p:strVal val="#ppt_x"/>
                                          </p:val>
                                        </p:tav>
                                        <p:tav tm="100000">
                                          <p:val>
                                            <p:strVal val="#ppt_x"/>
                                          </p:val>
                                        </p:tav>
                                      </p:tavLst>
                                    </p:anim>
                                    <p:anim calcmode="lin" valueType="num">
                                      <p:cBhvr additive="base">
                                        <p:cTn id="55" dur="500" fill="hold"/>
                                        <p:tgtEl>
                                          <p:spTgt spid="28"/>
                                        </p:tgtEl>
                                        <p:attrNameLst>
                                          <p:attrName>ppt_y</p:attrName>
                                        </p:attrNameLst>
                                      </p:cBhvr>
                                      <p:tavLst>
                                        <p:tav tm="0">
                                          <p:val>
                                            <p:strVal val="1+#ppt_h/2"/>
                                          </p:val>
                                        </p:tav>
                                        <p:tav tm="100000">
                                          <p:val>
                                            <p:strVal val="#ppt_y"/>
                                          </p:val>
                                        </p:tav>
                                      </p:tavLst>
                                    </p:anim>
                                  </p:childTnLst>
                                </p:cTn>
                              </p:par>
                              <p:par>
                                <p:cTn id="56" presetID="2" presetClass="entr" presetSubtype="1" fill="hold" nodeType="with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additive="base">
                                        <p:cTn id="58" dur="500" fill="hold"/>
                                        <p:tgtEl>
                                          <p:spTgt spid="29"/>
                                        </p:tgtEl>
                                        <p:attrNameLst>
                                          <p:attrName>ppt_x</p:attrName>
                                        </p:attrNameLst>
                                      </p:cBhvr>
                                      <p:tavLst>
                                        <p:tav tm="0">
                                          <p:val>
                                            <p:strVal val="#ppt_x"/>
                                          </p:val>
                                        </p:tav>
                                        <p:tav tm="100000">
                                          <p:val>
                                            <p:strVal val="#ppt_x"/>
                                          </p:val>
                                        </p:tav>
                                      </p:tavLst>
                                    </p:anim>
                                    <p:anim calcmode="lin" valueType="num">
                                      <p:cBhvr additive="base">
                                        <p:cTn id="59" dur="500" fill="hold"/>
                                        <p:tgtEl>
                                          <p:spTgt spid="29"/>
                                        </p:tgtEl>
                                        <p:attrNameLst>
                                          <p:attrName>ppt_y</p:attrName>
                                        </p:attrNameLst>
                                      </p:cBhvr>
                                      <p:tavLst>
                                        <p:tav tm="0">
                                          <p:val>
                                            <p:strVal val="0-#ppt_h/2"/>
                                          </p:val>
                                        </p:tav>
                                        <p:tav tm="100000">
                                          <p:val>
                                            <p:strVal val="#ppt_y"/>
                                          </p:val>
                                        </p:tav>
                                      </p:tavLst>
                                    </p:anim>
                                  </p:childTnLst>
                                </p:cTn>
                              </p:par>
                            </p:childTnLst>
                          </p:cTn>
                        </p:par>
                        <p:par>
                          <p:cTn id="60" fill="hold">
                            <p:stCondLst>
                              <p:cond delay="1000"/>
                            </p:stCondLst>
                            <p:childTnLst>
                              <p:par>
                                <p:cTn id="61" presetID="10" presetClass="entr" presetSubtype="0" fill="hold" grpId="0" nodeType="after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500"/>
                                        <p:tgtEl>
                                          <p:spTgt spid="30"/>
                                        </p:tgtEl>
                                      </p:cBhvr>
                                    </p:animEffect>
                                  </p:childTnLst>
                                </p:cTn>
                              </p:par>
                              <p:par>
                                <p:cTn id="64" presetID="2" presetClass="entr" presetSubtype="8" fill="hold" nodeType="withEffect">
                                  <p:stCondLst>
                                    <p:cond delay="0"/>
                                  </p:stCondLst>
                                  <p:childTnLst>
                                    <p:set>
                                      <p:cBhvr>
                                        <p:cTn id="65" dur="1" fill="hold">
                                          <p:stCondLst>
                                            <p:cond delay="0"/>
                                          </p:stCondLst>
                                        </p:cTn>
                                        <p:tgtEl>
                                          <p:spTgt spid="31"/>
                                        </p:tgtEl>
                                        <p:attrNameLst>
                                          <p:attrName>style.visibility</p:attrName>
                                        </p:attrNameLst>
                                      </p:cBhvr>
                                      <p:to>
                                        <p:strVal val="visible"/>
                                      </p:to>
                                    </p:set>
                                    <p:anim calcmode="lin" valueType="num">
                                      <p:cBhvr additive="base">
                                        <p:cTn id="66" dur="500" fill="hold"/>
                                        <p:tgtEl>
                                          <p:spTgt spid="31"/>
                                        </p:tgtEl>
                                        <p:attrNameLst>
                                          <p:attrName>ppt_x</p:attrName>
                                        </p:attrNameLst>
                                      </p:cBhvr>
                                      <p:tavLst>
                                        <p:tav tm="0">
                                          <p:val>
                                            <p:strVal val="0-#ppt_w/2"/>
                                          </p:val>
                                        </p:tav>
                                        <p:tav tm="100000">
                                          <p:val>
                                            <p:strVal val="#ppt_x"/>
                                          </p:val>
                                        </p:tav>
                                      </p:tavLst>
                                    </p:anim>
                                    <p:anim calcmode="lin" valueType="num">
                                      <p:cBhvr additive="base">
                                        <p:cTn id="67" dur="500" fill="hold"/>
                                        <p:tgtEl>
                                          <p:spTgt spid="31"/>
                                        </p:tgtEl>
                                        <p:attrNameLst>
                                          <p:attrName>ppt_y</p:attrName>
                                        </p:attrNameLst>
                                      </p:cBhvr>
                                      <p:tavLst>
                                        <p:tav tm="0">
                                          <p:val>
                                            <p:strVal val="#ppt_y"/>
                                          </p:val>
                                        </p:tav>
                                        <p:tav tm="100000">
                                          <p:val>
                                            <p:strVal val="#ppt_y"/>
                                          </p:val>
                                        </p:tav>
                                      </p:tavLst>
                                    </p:anim>
                                  </p:childTnLst>
                                </p:cTn>
                              </p:par>
                              <p:par>
                                <p:cTn id="68" presetID="2" presetClass="entr" presetSubtype="1" fill="hold" nodeType="withEffect">
                                  <p:stCondLst>
                                    <p:cond delay="0"/>
                                  </p:stCondLst>
                                  <p:childTnLst>
                                    <p:set>
                                      <p:cBhvr>
                                        <p:cTn id="69" dur="1" fill="hold">
                                          <p:stCondLst>
                                            <p:cond delay="0"/>
                                          </p:stCondLst>
                                        </p:cTn>
                                        <p:tgtEl>
                                          <p:spTgt spid="32"/>
                                        </p:tgtEl>
                                        <p:attrNameLst>
                                          <p:attrName>style.visibility</p:attrName>
                                        </p:attrNameLst>
                                      </p:cBhvr>
                                      <p:to>
                                        <p:strVal val="visible"/>
                                      </p:to>
                                    </p:set>
                                    <p:anim calcmode="lin" valueType="num">
                                      <p:cBhvr additive="base">
                                        <p:cTn id="70" dur="500" fill="hold"/>
                                        <p:tgtEl>
                                          <p:spTgt spid="32"/>
                                        </p:tgtEl>
                                        <p:attrNameLst>
                                          <p:attrName>ppt_x</p:attrName>
                                        </p:attrNameLst>
                                      </p:cBhvr>
                                      <p:tavLst>
                                        <p:tav tm="0">
                                          <p:val>
                                            <p:strVal val="#ppt_x"/>
                                          </p:val>
                                        </p:tav>
                                        <p:tav tm="100000">
                                          <p:val>
                                            <p:strVal val="#ppt_x"/>
                                          </p:val>
                                        </p:tav>
                                      </p:tavLst>
                                    </p:anim>
                                    <p:anim calcmode="lin" valueType="num">
                                      <p:cBhvr additive="base">
                                        <p:cTn id="71" dur="500" fill="hold"/>
                                        <p:tgtEl>
                                          <p:spTgt spid="32"/>
                                        </p:tgtEl>
                                        <p:attrNameLst>
                                          <p:attrName>ppt_y</p:attrName>
                                        </p:attrNameLst>
                                      </p:cBhvr>
                                      <p:tavLst>
                                        <p:tav tm="0">
                                          <p:val>
                                            <p:strVal val="0-#ppt_h/2"/>
                                          </p:val>
                                        </p:tav>
                                        <p:tav tm="100000">
                                          <p:val>
                                            <p:strVal val="#ppt_y"/>
                                          </p:val>
                                        </p:tav>
                                      </p:tavLst>
                                    </p:anim>
                                  </p:childTnLst>
                                </p:cTn>
                              </p:par>
                              <p:par>
                                <p:cTn id="72" presetID="2" presetClass="entr" presetSubtype="8" fill="hold" nodeType="withEffect">
                                  <p:stCondLst>
                                    <p:cond delay="0"/>
                                  </p:stCondLst>
                                  <p:childTnLst>
                                    <p:set>
                                      <p:cBhvr>
                                        <p:cTn id="73" dur="1" fill="hold">
                                          <p:stCondLst>
                                            <p:cond delay="0"/>
                                          </p:stCondLst>
                                        </p:cTn>
                                        <p:tgtEl>
                                          <p:spTgt spid="33"/>
                                        </p:tgtEl>
                                        <p:attrNameLst>
                                          <p:attrName>style.visibility</p:attrName>
                                        </p:attrNameLst>
                                      </p:cBhvr>
                                      <p:to>
                                        <p:strVal val="visible"/>
                                      </p:to>
                                    </p:set>
                                    <p:anim calcmode="lin" valueType="num">
                                      <p:cBhvr additive="base">
                                        <p:cTn id="74" dur="500" fill="hold"/>
                                        <p:tgtEl>
                                          <p:spTgt spid="33"/>
                                        </p:tgtEl>
                                        <p:attrNameLst>
                                          <p:attrName>ppt_x</p:attrName>
                                        </p:attrNameLst>
                                      </p:cBhvr>
                                      <p:tavLst>
                                        <p:tav tm="0">
                                          <p:val>
                                            <p:strVal val="0-#ppt_w/2"/>
                                          </p:val>
                                        </p:tav>
                                        <p:tav tm="100000">
                                          <p:val>
                                            <p:strVal val="#ppt_x"/>
                                          </p:val>
                                        </p:tav>
                                      </p:tavLst>
                                    </p:anim>
                                    <p:anim calcmode="lin" valueType="num">
                                      <p:cBhvr additive="base">
                                        <p:cTn id="75" dur="500" fill="hold"/>
                                        <p:tgtEl>
                                          <p:spTgt spid="33"/>
                                        </p:tgtEl>
                                        <p:attrNameLst>
                                          <p:attrName>ppt_y</p:attrName>
                                        </p:attrNameLst>
                                      </p:cBhvr>
                                      <p:tavLst>
                                        <p:tav tm="0">
                                          <p:val>
                                            <p:strVal val="#ppt_y"/>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34"/>
                                        </p:tgtEl>
                                        <p:attrNameLst>
                                          <p:attrName>style.visibility</p:attrName>
                                        </p:attrNameLst>
                                      </p:cBhvr>
                                      <p:to>
                                        <p:strVal val="visible"/>
                                      </p:to>
                                    </p:set>
                                    <p:anim calcmode="lin" valueType="num">
                                      <p:cBhvr additive="base">
                                        <p:cTn id="78" dur="500" fill="hold"/>
                                        <p:tgtEl>
                                          <p:spTgt spid="34"/>
                                        </p:tgtEl>
                                        <p:attrNameLst>
                                          <p:attrName>ppt_x</p:attrName>
                                        </p:attrNameLst>
                                      </p:cBhvr>
                                      <p:tavLst>
                                        <p:tav tm="0">
                                          <p:val>
                                            <p:strVal val="#ppt_x"/>
                                          </p:val>
                                        </p:tav>
                                        <p:tav tm="100000">
                                          <p:val>
                                            <p:strVal val="#ppt_x"/>
                                          </p:val>
                                        </p:tav>
                                      </p:tavLst>
                                    </p:anim>
                                    <p:anim calcmode="lin" valueType="num">
                                      <p:cBhvr additive="base">
                                        <p:cTn id="79" dur="500" fill="hold"/>
                                        <p:tgtEl>
                                          <p:spTgt spid="34"/>
                                        </p:tgtEl>
                                        <p:attrNameLst>
                                          <p:attrName>ppt_y</p:attrName>
                                        </p:attrNameLst>
                                      </p:cBhvr>
                                      <p:tavLst>
                                        <p:tav tm="0">
                                          <p:val>
                                            <p:strVal val="1+#ppt_h/2"/>
                                          </p:val>
                                        </p:tav>
                                        <p:tav tm="100000">
                                          <p:val>
                                            <p:strVal val="#ppt_y"/>
                                          </p:val>
                                        </p:tav>
                                      </p:tavLst>
                                    </p:anim>
                                  </p:childTnLst>
                                </p:cTn>
                              </p:par>
                              <p:par>
                                <p:cTn id="80" presetID="2" presetClass="entr" presetSubtype="2"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 calcmode="lin" valueType="num">
                                      <p:cBhvr additive="base">
                                        <p:cTn id="82" dur="500" fill="hold"/>
                                        <p:tgtEl>
                                          <p:spTgt spid="35"/>
                                        </p:tgtEl>
                                        <p:attrNameLst>
                                          <p:attrName>ppt_x</p:attrName>
                                        </p:attrNameLst>
                                      </p:cBhvr>
                                      <p:tavLst>
                                        <p:tav tm="0">
                                          <p:val>
                                            <p:strVal val="1+#ppt_w/2"/>
                                          </p:val>
                                        </p:tav>
                                        <p:tav tm="100000">
                                          <p:val>
                                            <p:strVal val="#ppt_x"/>
                                          </p:val>
                                        </p:tav>
                                      </p:tavLst>
                                    </p:anim>
                                    <p:anim calcmode="lin" valueType="num">
                                      <p:cBhvr additive="base">
                                        <p:cTn id="83" dur="500" fill="hold"/>
                                        <p:tgtEl>
                                          <p:spTgt spid="35"/>
                                        </p:tgtEl>
                                        <p:attrNameLst>
                                          <p:attrName>ppt_y</p:attrName>
                                        </p:attrNameLst>
                                      </p:cBhvr>
                                      <p:tavLst>
                                        <p:tav tm="0">
                                          <p:val>
                                            <p:strVal val="#ppt_y"/>
                                          </p:val>
                                        </p:tav>
                                        <p:tav tm="100000">
                                          <p:val>
                                            <p:strVal val="#ppt_y"/>
                                          </p:val>
                                        </p:tav>
                                      </p:tavLst>
                                    </p:anim>
                                  </p:childTnLst>
                                </p:cTn>
                              </p:par>
                              <p:par>
                                <p:cTn id="84" presetID="2" presetClass="entr" presetSubtype="1" fill="hold" nodeType="with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500" fill="hold"/>
                                        <p:tgtEl>
                                          <p:spTgt spid="36"/>
                                        </p:tgtEl>
                                        <p:attrNameLst>
                                          <p:attrName>ppt_x</p:attrName>
                                        </p:attrNameLst>
                                      </p:cBhvr>
                                      <p:tavLst>
                                        <p:tav tm="0">
                                          <p:val>
                                            <p:strVal val="#ppt_x"/>
                                          </p:val>
                                        </p:tav>
                                        <p:tav tm="100000">
                                          <p:val>
                                            <p:strVal val="#ppt_x"/>
                                          </p:val>
                                        </p:tav>
                                      </p:tavLst>
                                    </p:anim>
                                    <p:anim calcmode="lin" valueType="num">
                                      <p:cBhvr additive="base">
                                        <p:cTn id="87" dur="500" fill="hold"/>
                                        <p:tgtEl>
                                          <p:spTgt spid="36"/>
                                        </p:tgtEl>
                                        <p:attrNameLst>
                                          <p:attrName>ppt_y</p:attrName>
                                        </p:attrNameLst>
                                      </p:cBhvr>
                                      <p:tavLst>
                                        <p:tav tm="0">
                                          <p:val>
                                            <p:strVal val="0-#ppt_h/2"/>
                                          </p:val>
                                        </p:tav>
                                        <p:tav tm="100000">
                                          <p:val>
                                            <p:strVal val="#ppt_y"/>
                                          </p:val>
                                        </p:tav>
                                      </p:tavLst>
                                    </p:anim>
                                  </p:childTnLst>
                                </p:cTn>
                              </p:par>
                              <p:par>
                                <p:cTn id="88" presetID="2" presetClass="entr" presetSubtype="2" fill="hold" nodeType="with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additive="base">
                                        <p:cTn id="90" dur="500" fill="hold"/>
                                        <p:tgtEl>
                                          <p:spTgt spid="37"/>
                                        </p:tgtEl>
                                        <p:attrNameLst>
                                          <p:attrName>ppt_x</p:attrName>
                                        </p:attrNameLst>
                                      </p:cBhvr>
                                      <p:tavLst>
                                        <p:tav tm="0">
                                          <p:val>
                                            <p:strVal val="1+#ppt_w/2"/>
                                          </p:val>
                                        </p:tav>
                                        <p:tav tm="100000">
                                          <p:val>
                                            <p:strVal val="#ppt_x"/>
                                          </p:val>
                                        </p:tav>
                                      </p:tavLst>
                                    </p:anim>
                                    <p:anim calcmode="lin" valueType="num">
                                      <p:cBhvr additive="base">
                                        <p:cTn id="91" dur="500" fill="hold"/>
                                        <p:tgtEl>
                                          <p:spTgt spid="37"/>
                                        </p:tgtEl>
                                        <p:attrNameLst>
                                          <p:attrName>ppt_y</p:attrName>
                                        </p:attrNameLst>
                                      </p:cBhvr>
                                      <p:tavLst>
                                        <p:tav tm="0">
                                          <p:val>
                                            <p:strVal val="#ppt_y"/>
                                          </p:val>
                                        </p:tav>
                                        <p:tav tm="100000">
                                          <p:val>
                                            <p:strVal val="#ppt_y"/>
                                          </p:val>
                                        </p:tav>
                                      </p:tavLst>
                                    </p:anim>
                                  </p:childTnLst>
                                </p:cTn>
                              </p:par>
                              <p:par>
                                <p:cTn id="92" presetID="2" presetClass="entr" presetSubtype="4" fill="hold" nodeType="withEffect">
                                  <p:stCondLst>
                                    <p:cond delay="0"/>
                                  </p:stCondLst>
                                  <p:childTnLst>
                                    <p:set>
                                      <p:cBhvr>
                                        <p:cTn id="93" dur="1" fill="hold">
                                          <p:stCondLst>
                                            <p:cond delay="0"/>
                                          </p:stCondLst>
                                        </p:cTn>
                                        <p:tgtEl>
                                          <p:spTgt spid="38"/>
                                        </p:tgtEl>
                                        <p:attrNameLst>
                                          <p:attrName>style.visibility</p:attrName>
                                        </p:attrNameLst>
                                      </p:cBhvr>
                                      <p:to>
                                        <p:strVal val="visible"/>
                                      </p:to>
                                    </p:set>
                                    <p:anim calcmode="lin" valueType="num">
                                      <p:cBhvr additive="base">
                                        <p:cTn id="94" dur="500" fill="hold"/>
                                        <p:tgtEl>
                                          <p:spTgt spid="38"/>
                                        </p:tgtEl>
                                        <p:attrNameLst>
                                          <p:attrName>ppt_x</p:attrName>
                                        </p:attrNameLst>
                                      </p:cBhvr>
                                      <p:tavLst>
                                        <p:tav tm="0">
                                          <p:val>
                                            <p:strVal val="#ppt_x"/>
                                          </p:val>
                                        </p:tav>
                                        <p:tav tm="100000">
                                          <p:val>
                                            <p:strVal val="#ppt_x"/>
                                          </p:val>
                                        </p:tav>
                                      </p:tavLst>
                                    </p:anim>
                                    <p:anim calcmode="lin" valueType="num">
                                      <p:cBhvr additive="base">
                                        <p:cTn id="9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8484909" y="2930844"/>
            <a:ext cx="2442258" cy="1328462"/>
          </a:xfrm>
          <a:prstGeom prst="rect">
            <a:avLst/>
          </a:prstGeom>
        </p:spPr>
      </p:pic>
      <p:sp>
        <p:nvSpPr>
          <p:cNvPr id="10" name="CaixaDeTexto 9"/>
          <p:cNvSpPr txBox="1"/>
          <p:nvPr/>
        </p:nvSpPr>
        <p:spPr>
          <a:xfrm>
            <a:off x="4147945" y="2523086"/>
            <a:ext cx="2680561" cy="553998"/>
          </a:xfrm>
          <a:prstGeom prst="rect">
            <a:avLst/>
          </a:prstGeom>
          <a:solidFill>
            <a:srgbClr val="FF0000"/>
          </a:solidFill>
        </p:spPr>
        <p:txBody>
          <a:bodyPr wrap="square" rtlCol="0">
            <a:spAutoFit/>
          </a:bodyPr>
          <a:lstStyle/>
          <a:p>
            <a:pPr algn="ctr">
              <a:lnSpc>
                <a:spcPct val="150000"/>
              </a:lnSpc>
              <a:spcBef>
                <a:spcPts val="600"/>
              </a:spcBef>
              <a:spcAft>
                <a:spcPts val="600"/>
              </a:spcAft>
            </a:pPr>
            <a:r>
              <a:rPr lang="pt-BR" sz="2000" dirty="0" smtClean="0">
                <a:latin typeface="Calibri" panose="020F0502020204030204" pitchFamily="34" charset="0"/>
                <a:cs typeface="Calibri" panose="020F0502020204030204" pitchFamily="34" charset="0"/>
              </a:rPr>
              <a:t>DESIGUALDADE SOCIAL</a:t>
            </a:r>
            <a:endParaRPr lang="pt-BR" sz="2000" dirty="0">
              <a:latin typeface="Calibri" panose="020F0502020204030204" pitchFamily="34" charset="0"/>
              <a:cs typeface="Calibri" panose="020F0502020204030204" pitchFamily="34" charset="0"/>
            </a:endParaRPr>
          </a:p>
        </p:txBody>
      </p:sp>
      <p:sp>
        <p:nvSpPr>
          <p:cNvPr id="11" name="CaixaDeTexto 10"/>
          <p:cNvSpPr txBox="1"/>
          <p:nvPr/>
        </p:nvSpPr>
        <p:spPr>
          <a:xfrm>
            <a:off x="8362335" y="4303038"/>
            <a:ext cx="2654710" cy="400110"/>
          </a:xfrm>
          <a:prstGeom prst="rect">
            <a:avLst/>
          </a:prstGeom>
          <a:solidFill>
            <a:srgbClr val="FF0000"/>
          </a:solidFill>
        </p:spPr>
        <p:txBody>
          <a:bodyPr wrap="square" rtlCol="0">
            <a:spAutoFit/>
          </a:bodyPr>
          <a:lstStyle/>
          <a:p>
            <a:pPr algn="ctr">
              <a:spcBef>
                <a:spcPts val="600"/>
              </a:spcBef>
              <a:spcAft>
                <a:spcPts val="600"/>
              </a:spcAft>
            </a:pPr>
            <a:r>
              <a:rPr lang="pt-BR" sz="2000" dirty="0" smtClean="0">
                <a:latin typeface="Calibri" panose="020F0502020204030204" pitchFamily="34" charset="0"/>
                <a:cs typeface="Calibri" panose="020F0502020204030204" pitchFamily="34" charset="0"/>
              </a:rPr>
              <a:t>DESCONFIANÇA SOCIAL</a:t>
            </a:r>
            <a:endParaRPr lang="pt-BR" sz="2000" dirty="0">
              <a:latin typeface="Calibri" panose="020F0502020204030204" pitchFamily="34" charset="0"/>
              <a:cs typeface="Calibri" panose="020F0502020204030204" pitchFamily="34" charset="0"/>
            </a:endParaRPr>
          </a:p>
        </p:txBody>
      </p:sp>
      <p:sp>
        <p:nvSpPr>
          <p:cNvPr id="12" name="CaixaDeTexto 11"/>
          <p:cNvSpPr txBox="1"/>
          <p:nvPr/>
        </p:nvSpPr>
        <p:spPr>
          <a:xfrm>
            <a:off x="4233563" y="6256933"/>
            <a:ext cx="2747996" cy="506292"/>
          </a:xfrm>
          <a:prstGeom prst="rect">
            <a:avLst/>
          </a:prstGeom>
          <a:solidFill>
            <a:srgbClr val="FF0000"/>
          </a:solidFill>
        </p:spPr>
        <p:txBody>
          <a:bodyPr wrap="none" rtlCol="0">
            <a:spAutoFit/>
          </a:bodyPr>
          <a:lstStyle/>
          <a:p>
            <a:pPr algn="ctr">
              <a:lnSpc>
                <a:spcPct val="150000"/>
              </a:lnSpc>
              <a:spcBef>
                <a:spcPts val="600"/>
              </a:spcBef>
              <a:spcAft>
                <a:spcPts val="600"/>
              </a:spcAft>
            </a:pPr>
            <a:r>
              <a:rPr lang="pt-BR" sz="2000" dirty="0" smtClean="0">
                <a:latin typeface="Calibri" panose="020F0502020204030204" pitchFamily="34" charset="0"/>
                <a:cs typeface="Calibri" panose="020F0502020204030204" pitchFamily="34" charset="0"/>
              </a:rPr>
              <a:t>LÓGICA PARTICULARISTA</a:t>
            </a:r>
            <a:endParaRPr lang="pt-BR" sz="2000" dirty="0">
              <a:latin typeface="Calibri" panose="020F0502020204030204" pitchFamily="34" charset="0"/>
              <a:cs typeface="Calibri" panose="020F0502020204030204" pitchFamily="34" charset="0"/>
            </a:endParaRPr>
          </a:p>
        </p:txBody>
      </p:sp>
      <p:sp>
        <p:nvSpPr>
          <p:cNvPr id="13" name="CaixaDeTexto 12"/>
          <p:cNvSpPr txBox="1"/>
          <p:nvPr/>
        </p:nvSpPr>
        <p:spPr>
          <a:xfrm>
            <a:off x="60893" y="4522694"/>
            <a:ext cx="3191194" cy="861774"/>
          </a:xfrm>
          <a:prstGeom prst="rect">
            <a:avLst/>
          </a:prstGeom>
          <a:solidFill>
            <a:srgbClr val="FF0000"/>
          </a:solidFill>
        </p:spPr>
        <p:txBody>
          <a:bodyPr wrap="none" rtlCol="0" anchor="ctr">
            <a:spAutoFit/>
          </a:bodyPr>
          <a:lstStyle/>
          <a:p>
            <a:pPr algn="ctr">
              <a:spcBef>
                <a:spcPts val="600"/>
              </a:spcBef>
              <a:spcAft>
                <a:spcPts val="600"/>
              </a:spcAft>
            </a:pPr>
            <a:r>
              <a:rPr lang="pt-BR" sz="2000" dirty="0" smtClean="0">
                <a:latin typeface="Calibri" panose="020F0502020204030204" pitchFamily="34" charset="0"/>
                <a:cs typeface="Calibri" panose="020F0502020204030204" pitchFamily="34" charset="0"/>
              </a:rPr>
              <a:t>INCAPACIDADE DE REALIZAR </a:t>
            </a:r>
          </a:p>
          <a:p>
            <a:pPr algn="ctr">
              <a:spcBef>
                <a:spcPts val="600"/>
              </a:spcBef>
              <a:spcAft>
                <a:spcPts val="600"/>
              </a:spcAft>
            </a:pPr>
            <a:r>
              <a:rPr lang="pt-BR" sz="2000" dirty="0" smtClean="0">
                <a:latin typeface="Calibri" panose="020F0502020204030204" pitchFamily="34" charset="0"/>
                <a:cs typeface="Calibri" panose="020F0502020204030204" pitchFamily="34" charset="0"/>
              </a:rPr>
              <a:t>MUDANÇAS</a:t>
            </a:r>
            <a:endParaRPr lang="pt-BR" sz="2000" dirty="0">
              <a:latin typeface="Calibri" panose="020F0502020204030204" pitchFamily="34" charset="0"/>
              <a:cs typeface="Calibri" panose="020F0502020204030204" pitchFamily="34" charset="0"/>
            </a:endParaRPr>
          </a:p>
        </p:txBody>
      </p:sp>
      <p:sp>
        <p:nvSpPr>
          <p:cNvPr id="14" name="Seta para a Direita Listrada 13"/>
          <p:cNvSpPr/>
          <p:nvPr/>
        </p:nvSpPr>
        <p:spPr>
          <a:xfrm rot="2089812">
            <a:off x="7859029" y="1896685"/>
            <a:ext cx="978408" cy="484632"/>
          </a:xfrm>
          <a:prstGeom prst="stripedRightArrow">
            <a:avLst/>
          </a:prstGeom>
          <a:solidFill>
            <a:schemeClr val="tx2"/>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5" name="Seta para a Direita Listrada 14"/>
          <p:cNvSpPr/>
          <p:nvPr/>
        </p:nvSpPr>
        <p:spPr>
          <a:xfrm rot="8438999">
            <a:off x="7834767" y="5414904"/>
            <a:ext cx="978408" cy="484632"/>
          </a:xfrm>
          <a:prstGeom prst="stripedRightArrow">
            <a:avLst/>
          </a:prstGeom>
          <a:solidFill>
            <a:schemeClr val="tx2"/>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6" name="Seta para a Direita Listrada 15"/>
          <p:cNvSpPr/>
          <p:nvPr/>
        </p:nvSpPr>
        <p:spPr>
          <a:xfrm rot="19620733">
            <a:off x="2378842" y="1887976"/>
            <a:ext cx="978408" cy="484632"/>
          </a:xfrm>
          <a:prstGeom prst="stripedRightArrow">
            <a:avLst/>
          </a:prstGeom>
          <a:solidFill>
            <a:schemeClr val="tx2"/>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7" name="Seta para a Direita Listrada 16"/>
          <p:cNvSpPr/>
          <p:nvPr/>
        </p:nvSpPr>
        <p:spPr>
          <a:xfrm rot="13149436">
            <a:off x="2714375" y="5654522"/>
            <a:ext cx="978408" cy="484632"/>
          </a:xfrm>
          <a:prstGeom prst="stripedRightArrow">
            <a:avLst/>
          </a:prstGeom>
          <a:solidFill>
            <a:schemeClr val="tx2"/>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8" name="CaixaDeTexto 17"/>
          <p:cNvSpPr txBox="1"/>
          <p:nvPr/>
        </p:nvSpPr>
        <p:spPr>
          <a:xfrm>
            <a:off x="3920352" y="3350982"/>
            <a:ext cx="3276862" cy="1384995"/>
          </a:xfrm>
          <a:prstGeom prst="rect">
            <a:avLst/>
          </a:prstGeom>
          <a:solidFill>
            <a:schemeClr val="tx1"/>
          </a:solidFill>
        </p:spPr>
        <p:txBody>
          <a:bodyPr wrap="square" rtlCol="0">
            <a:spAutoFit/>
          </a:bodyPr>
          <a:lstStyle/>
          <a:p>
            <a:pPr algn="ctr">
              <a:lnSpc>
                <a:spcPct val="150000"/>
              </a:lnSpc>
              <a:spcBef>
                <a:spcPts val="600"/>
              </a:spcBef>
              <a:spcAft>
                <a:spcPts val="600"/>
              </a:spcAft>
            </a:pPr>
            <a:r>
              <a:rPr lang="pt-BR" sz="2800" b="1" dirty="0" smtClean="0">
                <a:solidFill>
                  <a:schemeClr val="bg1"/>
                </a:solidFill>
                <a:latin typeface="Calibri" panose="020F0502020204030204" pitchFamily="34" charset="0"/>
                <a:cs typeface="Calibri" panose="020F0502020204030204" pitchFamily="34" charset="0"/>
              </a:rPr>
              <a:t>CICLO VICIOSO DA CORRUPÇÃO</a:t>
            </a:r>
            <a:endParaRPr lang="pt-BR" sz="2800" b="1" dirty="0">
              <a:solidFill>
                <a:schemeClr val="bg1"/>
              </a:solidFill>
              <a:latin typeface="Calibri" panose="020F0502020204030204" pitchFamily="34" charset="0"/>
              <a:cs typeface="Calibri" panose="020F0502020204030204" pitchFamily="34" charset="0"/>
            </a:endParaRPr>
          </a:p>
        </p:txBody>
      </p:sp>
      <p:pic>
        <p:nvPicPr>
          <p:cNvPr id="2" name="Imagem 1"/>
          <p:cNvPicPr>
            <a:picLocks noChangeAspect="1"/>
          </p:cNvPicPr>
          <p:nvPr/>
        </p:nvPicPr>
        <p:blipFill>
          <a:blip r:embed="rId3"/>
          <a:stretch>
            <a:fillRect/>
          </a:stretch>
        </p:blipFill>
        <p:spPr>
          <a:xfrm>
            <a:off x="3688325" y="884090"/>
            <a:ext cx="3582628" cy="1592279"/>
          </a:xfrm>
          <a:prstGeom prst="rect">
            <a:avLst/>
          </a:prstGeom>
        </p:spPr>
      </p:pic>
      <p:pic>
        <p:nvPicPr>
          <p:cNvPr id="19" name="Imagem 18"/>
          <p:cNvPicPr>
            <a:picLocks noChangeAspect="1"/>
          </p:cNvPicPr>
          <p:nvPr/>
        </p:nvPicPr>
        <p:blipFill>
          <a:blip r:embed="rId4"/>
          <a:stretch>
            <a:fillRect/>
          </a:stretch>
        </p:blipFill>
        <p:spPr>
          <a:xfrm>
            <a:off x="16650" y="2986996"/>
            <a:ext cx="3235438" cy="1547817"/>
          </a:xfrm>
          <a:prstGeom prst="rect">
            <a:avLst/>
          </a:prstGeom>
          <a:ln>
            <a:solidFill>
              <a:schemeClr val="tx1"/>
            </a:solidFill>
          </a:ln>
        </p:spPr>
      </p:pic>
      <p:pic>
        <p:nvPicPr>
          <p:cNvPr id="20" name="Imagem 19"/>
          <p:cNvPicPr>
            <a:picLocks noChangeAspect="1"/>
          </p:cNvPicPr>
          <p:nvPr/>
        </p:nvPicPr>
        <p:blipFill>
          <a:blip r:embed="rId5"/>
          <a:stretch>
            <a:fillRect/>
          </a:stretch>
        </p:blipFill>
        <p:spPr>
          <a:xfrm>
            <a:off x="4165776" y="4857655"/>
            <a:ext cx="2874775" cy="1437388"/>
          </a:xfrm>
          <a:prstGeom prst="rect">
            <a:avLst/>
          </a:prstGeom>
        </p:spPr>
      </p:pic>
    </p:spTree>
    <p:extLst>
      <p:ext uri="{BB962C8B-B14F-4D97-AF65-F5344CB8AC3E}">
        <p14:creationId xmlns:p14="http://schemas.microsoft.com/office/powerpoint/2010/main" val="71434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B95A4292-A231-4648-A022-84528D5DCA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80792" cy="6858000"/>
          </a:xfrm>
          <a:prstGeom prst="rect">
            <a:avLst/>
          </a:prstGeom>
        </p:spPr>
      </p:pic>
      <p:sp>
        <p:nvSpPr>
          <p:cNvPr id="16" name="Rectangle 15">
            <a:extLst>
              <a:ext uri="{FF2B5EF4-FFF2-40B4-BE49-F238E27FC236}">
                <a16:creationId xmlns="" xmlns:a16="http://schemas.microsoft.com/office/drawing/2014/main" id="{9600CBBC-D82F-40FF-945B-8ED1CA425893}"/>
              </a:ext>
            </a:extLst>
          </p:cNvPr>
          <p:cNvSpPr/>
          <p:nvPr/>
        </p:nvSpPr>
        <p:spPr>
          <a:xfrm>
            <a:off x="-21" y="5248102"/>
            <a:ext cx="12203228" cy="1609898"/>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 xmlns:a16="http://schemas.microsoft.com/office/drawing/2014/main" id="{116EF07D-5F9E-45CD-AC16-81358BE2E5FE}"/>
              </a:ext>
            </a:extLst>
          </p:cNvPr>
          <p:cNvSpPr txBox="1"/>
          <p:nvPr/>
        </p:nvSpPr>
        <p:spPr>
          <a:xfrm>
            <a:off x="925347" y="5329776"/>
            <a:ext cx="10363720"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RECURSOS DE APOIO</a:t>
            </a:r>
          </a:p>
        </p:txBody>
      </p:sp>
    </p:spTree>
    <p:extLst>
      <p:ext uri="{BB962C8B-B14F-4D97-AF65-F5344CB8AC3E}">
        <p14:creationId xmlns:p14="http://schemas.microsoft.com/office/powerpoint/2010/main" val="81579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51EAC99-810C-4714-976E-4E0EE95D1D12}"/>
              </a:ext>
            </a:extLst>
          </p:cNvPr>
          <p:cNvPicPr>
            <a:picLocks noChangeAspect="1"/>
          </p:cNvPicPr>
          <p:nvPr/>
        </p:nvPicPr>
        <p:blipFill rotWithShape="1">
          <a:blip r:embed="rId2">
            <a:extLst>
              <a:ext uri="{28A0092B-C50C-407E-A947-70E740481C1C}">
                <a14:useLocalDpi xmlns:a14="http://schemas.microsoft.com/office/drawing/2010/main" val="0"/>
              </a:ext>
            </a:extLst>
          </a:blip>
          <a:srcRect t="1726" b="9686"/>
          <a:stretch/>
        </p:blipFill>
        <p:spPr>
          <a:xfrm>
            <a:off x="0" y="0"/>
            <a:ext cx="12192000" cy="6858000"/>
          </a:xfrm>
          <a:prstGeom prst="rect">
            <a:avLst/>
          </a:prstGeom>
        </p:spPr>
      </p:pic>
      <p:sp>
        <p:nvSpPr>
          <p:cNvPr id="11" name="Rectangle 10">
            <a:extLst>
              <a:ext uri="{FF2B5EF4-FFF2-40B4-BE49-F238E27FC236}">
                <a16:creationId xmlns="" xmlns:a16="http://schemas.microsoft.com/office/drawing/2014/main" id="{FB19AD24-B4AB-4105-BE4F-14D1B54AEA4D}"/>
              </a:ext>
            </a:extLst>
          </p:cNvPr>
          <p:cNvSpPr/>
          <p:nvPr/>
        </p:nvSpPr>
        <p:spPr>
          <a:xfrm>
            <a:off x="10632" y="0"/>
            <a:ext cx="12191999" cy="6858000"/>
          </a:xfrm>
          <a:prstGeom prst="rect">
            <a:avLst/>
          </a:prstGeom>
          <a:solidFill>
            <a:schemeClr val="accent1">
              <a:lumMod val="50000"/>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 xmlns:a16="http://schemas.microsoft.com/office/drawing/2014/main" id="{116EF07D-5F9E-45CD-AC16-81358BE2E5FE}"/>
              </a:ext>
            </a:extLst>
          </p:cNvPr>
          <p:cNvSpPr txBox="1"/>
          <p:nvPr/>
        </p:nvSpPr>
        <p:spPr>
          <a:xfrm>
            <a:off x="1758836" y="844192"/>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AJUDA DE CONTEXTO</a:t>
            </a:r>
          </a:p>
        </p:txBody>
      </p:sp>
      <p:cxnSp>
        <p:nvCxnSpPr>
          <p:cNvPr id="12" name="Straight Connector 11">
            <a:extLst>
              <a:ext uri="{FF2B5EF4-FFF2-40B4-BE49-F238E27FC236}">
                <a16:creationId xmlns="" xmlns:a16="http://schemas.microsoft.com/office/drawing/2014/main" id="{42CABBCB-DCDB-449A-8099-70D743A9FEB1}"/>
              </a:ext>
            </a:extLst>
          </p:cNvPr>
          <p:cNvCxnSpPr>
            <a:cxnSpLocks/>
          </p:cNvCxnSpPr>
          <p:nvPr/>
        </p:nvCxnSpPr>
        <p:spPr>
          <a:xfrm flipV="1">
            <a:off x="2092971" y="728814"/>
            <a:ext cx="0" cy="124331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BAFDC382-BC38-40F5-9235-B791AF27C00B}"/>
              </a:ext>
            </a:extLst>
          </p:cNvPr>
          <p:cNvCxnSpPr>
            <a:cxnSpLocks/>
          </p:cNvCxnSpPr>
          <p:nvPr/>
        </p:nvCxnSpPr>
        <p:spPr>
          <a:xfrm flipV="1">
            <a:off x="10120294" y="1156919"/>
            <a:ext cx="0" cy="124331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4">
            <a:extLst>
              <a:ext uri="{FF2B5EF4-FFF2-40B4-BE49-F238E27FC236}">
                <a16:creationId xmlns="" xmlns:a16="http://schemas.microsoft.com/office/drawing/2014/main" id="{B917425D-EAF4-4299-878C-ACE9F8BCED3B}"/>
              </a:ext>
            </a:extLst>
          </p:cNvPr>
          <p:cNvSpPr txBox="1"/>
          <p:nvPr/>
        </p:nvSpPr>
        <p:spPr>
          <a:xfrm>
            <a:off x="2434701" y="3182566"/>
            <a:ext cx="8695593" cy="1446550"/>
          </a:xfrm>
          <a:prstGeom prst="rect">
            <a:avLst/>
          </a:prstGeom>
          <a:noFill/>
        </p:spPr>
        <p:txBody>
          <a:bodyPr wrap="square" rtlCol="0">
            <a:spAutoFit/>
          </a:bodyPr>
          <a:lstStyle/>
          <a:p>
            <a:pPr algn="ctr"/>
            <a:r>
              <a:rPr lang="pt-BR" sz="8800" b="1" dirty="0">
                <a:solidFill>
                  <a:schemeClr val="bg1"/>
                </a:solidFill>
                <a:latin typeface="Gill Sans MT Condensed" panose="020B0506020104020203" pitchFamily="34" charset="0"/>
              </a:rPr>
              <a:t>REDE DE TRANSPARÊNCIA</a:t>
            </a:r>
          </a:p>
        </p:txBody>
      </p:sp>
      <p:cxnSp>
        <p:nvCxnSpPr>
          <p:cNvPr id="15" name="Straight Connector 13">
            <a:extLst>
              <a:ext uri="{FF2B5EF4-FFF2-40B4-BE49-F238E27FC236}">
                <a16:creationId xmlns="" xmlns:a16="http://schemas.microsoft.com/office/drawing/2014/main" id="{F9A026AC-36DC-4D63-8188-CB3852432BAD}"/>
              </a:ext>
            </a:extLst>
          </p:cNvPr>
          <p:cNvCxnSpPr>
            <a:cxnSpLocks/>
          </p:cNvCxnSpPr>
          <p:nvPr/>
        </p:nvCxnSpPr>
        <p:spPr>
          <a:xfrm>
            <a:off x="1426610" y="4020316"/>
            <a:ext cx="764212" cy="372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1">
            <a:extLst>
              <a:ext uri="{FF2B5EF4-FFF2-40B4-BE49-F238E27FC236}">
                <a16:creationId xmlns="" xmlns:a16="http://schemas.microsoft.com/office/drawing/2014/main" id="{404E0456-718B-4D02-B75C-E08522D5C9B0}"/>
              </a:ext>
            </a:extLst>
          </p:cNvPr>
          <p:cNvCxnSpPr>
            <a:cxnSpLocks/>
          </p:cNvCxnSpPr>
          <p:nvPr/>
        </p:nvCxnSpPr>
        <p:spPr>
          <a:xfrm flipV="1">
            <a:off x="1634916" y="3551727"/>
            <a:ext cx="207051" cy="70822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8">
            <a:extLst>
              <a:ext uri="{FF2B5EF4-FFF2-40B4-BE49-F238E27FC236}">
                <a16:creationId xmlns="" xmlns:a16="http://schemas.microsoft.com/office/drawing/2014/main" id="{3F268597-A04B-4EF3-983B-9AD42BCBC6D9}"/>
              </a:ext>
            </a:extLst>
          </p:cNvPr>
          <p:cNvCxnSpPr>
            <a:cxnSpLocks/>
          </p:cNvCxnSpPr>
          <p:nvPr/>
        </p:nvCxnSpPr>
        <p:spPr>
          <a:xfrm flipV="1">
            <a:off x="1915818" y="3560860"/>
            <a:ext cx="207051" cy="70822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9">
            <a:extLst>
              <a:ext uri="{FF2B5EF4-FFF2-40B4-BE49-F238E27FC236}">
                <a16:creationId xmlns="" xmlns:a16="http://schemas.microsoft.com/office/drawing/2014/main" id="{C095901D-F758-458D-B715-94543FC8B48E}"/>
              </a:ext>
            </a:extLst>
          </p:cNvPr>
          <p:cNvCxnSpPr>
            <a:cxnSpLocks/>
          </p:cNvCxnSpPr>
          <p:nvPr/>
        </p:nvCxnSpPr>
        <p:spPr>
          <a:xfrm>
            <a:off x="1533712" y="3784160"/>
            <a:ext cx="764212" cy="372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245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ppt_x"/>
                                          </p:val>
                                        </p:tav>
                                        <p:tav tm="100000">
                                          <p:val>
                                            <p:strVal val="#ppt_x"/>
                                          </p:val>
                                        </p:tav>
                                      </p:tavLst>
                                    </p:anim>
                                    <p:anim calcmode="lin" valueType="num">
                                      <p:cBhvr additive="base">
                                        <p:cTn id="11" dur="500" fill="hold"/>
                                        <p:tgtEl>
                                          <p:spTgt spid="12"/>
                                        </p:tgtEl>
                                        <p:attrNameLst>
                                          <p:attrName>ppt_y</p:attrName>
                                        </p:attrNameLst>
                                      </p:cBhvr>
                                      <p:tavLst>
                                        <p:tav tm="0">
                                          <p:val>
                                            <p:strVal val="0-#ppt_h/2"/>
                                          </p:val>
                                        </p:tav>
                                        <p:tav tm="100000">
                                          <p:val>
                                            <p:strVal val="#ppt_y"/>
                                          </p:val>
                                        </p:tav>
                                      </p:tavLst>
                                    </p:anim>
                                  </p:childTnLst>
                                </p:cTn>
                              </p:par>
                              <p:par>
                                <p:cTn id="12" presetID="2" presetClass="entr" presetSubtype="1"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ppt_x"/>
                                          </p:val>
                                        </p:tav>
                                        <p:tav tm="100000">
                                          <p:val>
                                            <p:strVal val="#ppt_x"/>
                                          </p:val>
                                        </p:tav>
                                      </p:tavLst>
                                    </p:anim>
                                    <p:anim calcmode="lin" valueType="num">
                                      <p:cBhvr additive="base">
                                        <p:cTn id="15" dur="500" fill="hold"/>
                                        <p:tgtEl>
                                          <p:spTgt spid="16"/>
                                        </p:tgtEl>
                                        <p:attrNameLst>
                                          <p:attrName>ppt_y</p:attrName>
                                        </p:attrNameLst>
                                      </p:cBhvr>
                                      <p:tavLst>
                                        <p:tav tm="0">
                                          <p:val>
                                            <p:strVal val="0-#ppt_h/2"/>
                                          </p:val>
                                        </p:tav>
                                        <p:tav tm="100000">
                                          <p:val>
                                            <p:strVal val="#ppt_y"/>
                                          </p:val>
                                        </p:tav>
                                      </p:tavLst>
                                    </p:anim>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2" presetClass="entr" presetSubtype="8"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0-#ppt_w/2"/>
                                          </p:val>
                                        </p:tav>
                                        <p:tav tm="100000">
                                          <p:val>
                                            <p:strVal val="#ppt_x"/>
                                          </p:val>
                                        </p:tav>
                                      </p:tavLst>
                                    </p:anim>
                                    <p:anim calcmode="lin" valueType="num">
                                      <p:cBhvr additive="base">
                                        <p:cTn id="23" dur="500" fill="hold"/>
                                        <p:tgtEl>
                                          <p:spTgt spid="15"/>
                                        </p:tgtEl>
                                        <p:attrNameLst>
                                          <p:attrName>ppt_y</p:attrName>
                                        </p:attrNameLst>
                                      </p:cBhvr>
                                      <p:tavLst>
                                        <p:tav tm="0">
                                          <p:val>
                                            <p:strVal val="#ppt_y"/>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par>
                                <p:cTn id="32" presetID="2" presetClass="entr" presetSubtype="8"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0-#ppt_w/2"/>
                                          </p:val>
                                        </p:tav>
                                        <p:tav tm="100000">
                                          <p:val>
                                            <p:strVal val="#ppt_x"/>
                                          </p:val>
                                        </p:tav>
                                      </p:tavLst>
                                    </p:anim>
                                    <p:anim calcmode="lin" valueType="num">
                                      <p:cBhvr additive="base">
                                        <p:cTn id="35"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310445"/>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800" b="1" dirty="0" err="1" smtClean="0">
                <a:solidFill>
                  <a:schemeClr val="tx2">
                    <a:lumMod val="75000"/>
                  </a:schemeClr>
                </a:solidFill>
                <a:latin typeface="Britannic Bold" panose="020B0903060703020204" pitchFamily="34" charset="0"/>
              </a:rPr>
              <a:t>Compliance</a:t>
            </a:r>
            <a:r>
              <a:rPr lang="pt-BR" sz="4800" b="1" dirty="0">
                <a:solidFill>
                  <a:schemeClr val="tx2">
                    <a:lumMod val="75000"/>
                  </a:schemeClr>
                </a:solidFill>
                <a:latin typeface="Britannic Bold" panose="020B0903060703020204" pitchFamily="34" charset="0"/>
              </a:rPr>
              <a:t>/</a:t>
            </a:r>
            <a:r>
              <a:rPr lang="pt-BR" sz="4800" b="1" dirty="0" smtClean="0">
                <a:solidFill>
                  <a:schemeClr val="tx2">
                    <a:lumMod val="75000"/>
                  </a:schemeClr>
                </a:solidFill>
                <a:latin typeface="Britannic Bold" panose="020B0903060703020204" pitchFamily="34" charset="0"/>
              </a:rPr>
              <a:t>Integridade</a:t>
            </a:r>
            <a:endParaRPr lang="pt-BR" sz="4800" dirty="0">
              <a:latin typeface="+mn-lt"/>
            </a:endParaRPr>
          </a:p>
        </p:txBody>
      </p:sp>
      <p:sp>
        <p:nvSpPr>
          <p:cNvPr id="6" name="Espaço Reservado para Texto 2">
            <a:extLst>
              <a:ext uri="{FF2B5EF4-FFF2-40B4-BE49-F238E27FC236}">
                <a16:creationId xmlns="" xmlns:a16="http://schemas.microsoft.com/office/drawing/2014/main" id="{7DB7D031-B9B1-4090-AA27-E756A118545F}"/>
              </a:ext>
            </a:extLst>
          </p:cNvPr>
          <p:cNvSpPr txBox="1">
            <a:spLocks/>
          </p:cNvSpPr>
          <p:nvPr/>
        </p:nvSpPr>
        <p:spPr>
          <a:xfrm>
            <a:off x="2026853" y="2134018"/>
            <a:ext cx="8138294" cy="1589927"/>
          </a:xfrm>
          <a:prstGeom prst="rect">
            <a:avLst/>
          </a:prstGeom>
          <a:solidFill>
            <a:schemeClr val="accent1">
              <a:lumMod val="20000"/>
              <a:lumOff val="80000"/>
            </a:schemeClr>
          </a:solidFill>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t-BR" sz="953" dirty="0">
              <a:latin typeface="Bookman Old Style" panose="02050604050505020204" pitchFamily="18" charset="0"/>
            </a:endParaRPr>
          </a:p>
          <a:p>
            <a:pPr marL="164181" indent="0">
              <a:buFont typeface="Arial" panose="020B0604020202020204" pitchFamily="34" charset="0"/>
              <a:buNone/>
              <a:tabLst>
                <a:tab pos="7735207" algn="l"/>
              </a:tabLst>
            </a:pPr>
            <a:r>
              <a:rPr lang="pt-BR" sz="2540" dirty="0">
                <a:latin typeface="Bookman Old Style" panose="02050604050505020204" pitchFamily="18" charset="0"/>
              </a:rPr>
              <a:t>A qualidade daquele que se comporta da maneira</a:t>
            </a:r>
          </a:p>
          <a:p>
            <a:pPr marL="164181" indent="0">
              <a:buFont typeface="Arial" panose="020B0604020202020204" pitchFamily="34" charset="0"/>
              <a:buNone/>
              <a:tabLst>
                <a:tab pos="7735207" algn="l"/>
              </a:tabLst>
            </a:pPr>
            <a:r>
              <a:rPr lang="pt-BR" sz="2540" dirty="0">
                <a:latin typeface="Bookman Old Style" panose="02050604050505020204" pitchFamily="18" charset="0"/>
              </a:rPr>
              <a:t>correta, honesta e contrária à corrupção.</a:t>
            </a:r>
          </a:p>
          <a:p>
            <a:pPr marL="164181" indent="0">
              <a:buFont typeface="Arial" panose="020B0604020202020204" pitchFamily="34" charset="0"/>
              <a:buNone/>
              <a:tabLst>
                <a:tab pos="7735207" algn="l"/>
              </a:tabLst>
            </a:pPr>
            <a:r>
              <a:rPr lang="pt-BR" sz="1452" i="1" dirty="0">
                <a:latin typeface="Bookman Old Style" panose="02050604050505020204" pitchFamily="18" charset="0"/>
              </a:rPr>
              <a:t>(Integridade para Pequenos Negócios) </a:t>
            </a:r>
          </a:p>
        </p:txBody>
      </p:sp>
      <p:sp>
        <p:nvSpPr>
          <p:cNvPr id="7" name="Espaço Reservado para Texto 2">
            <a:extLst>
              <a:ext uri="{FF2B5EF4-FFF2-40B4-BE49-F238E27FC236}">
                <a16:creationId xmlns="" xmlns:a16="http://schemas.microsoft.com/office/drawing/2014/main" id="{21CDB08A-B39F-4FD3-8E9E-076F1DB678B1}"/>
              </a:ext>
            </a:extLst>
          </p:cNvPr>
          <p:cNvSpPr txBox="1">
            <a:spLocks/>
          </p:cNvSpPr>
          <p:nvPr/>
        </p:nvSpPr>
        <p:spPr>
          <a:xfrm>
            <a:off x="2072466" y="4056284"/>
            <a:ext cx="8138227" cy="2297669"/>
          </a:xfrm>
          <a:prstGeom prst="rect">
            <a:avLst/>
          </a:prstGeom>
          <a:solidFill>
            <a:schemeClr val="accent1">
              <a:lumMod val="20000"/>
              <a:lumOff val="80000"/>
            </a:schemeClr>
          </a:solidFill>
        </p:spPr>
        <p:txBody>
          <a:bodyPr wrap="none"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64181" algn="just">
              <a:spcBef>
                <a:spcPts val="1000"/>
              </a:spcBef>
              <a:tabLst>
                <a:tab pos="7406846" algn="l"/>
                <a:tab pos="7653117" algn="l"/>
                <a:tab pos="7735207" algn="l"/>
              </a:tabLst>
            </a:pPr>
            <a:r>
              <a:rPr lang="pt-BR" sz="2540" b="1" dirty="0">
                <a:solidFill>
                  <a:schemeClr val="accent4">
                    <a:lumMod val="75000"/>
                  </a:schemeClr>
                </a:solidFill>
                <a:latin typeface="Bookman Old Style" panose="02050604050505020204" pitchFamily="18" charset="0"/>
              </a:rPr>
              <a:t>Comportamentos e ações </a:t>
            </a:r>
            <a:r>
              <a:rPr lang="pt-BR" sz="2540" dirty="0">
                <a:latin typeface="Bookman Old Style" panose="02050604050505020204" pitchFamily="18" charset="0"/>
              </a:rPr>
              <a:t>consistentes com um</a:t>
            </a:r>
          </a:p>
          <a:p>
            <a:pPr marL="164181" algn="just">
              <a:spcBef>
                <a:spcPts val="1000"/>
              </a:spcBef>
              <a:tabLst>
                <a:tab pos="7406846" algn="l"/>
                <a:tab pos="7653117" algn="l"/>
                <a:tab pos="7735207" algn="l"/>
              </a:tabLst>
            </a:pPr>
            <a:r>
              <a:rPr lang="pt-BR" sz="2540" dirty="0">
                <a:latin typeface="Bookman Old Style" panose="02050604050505020204" pitchFamily="18" charset="0"/>
              </a:rPr>
              <a:t>conjunto de </a:t>
            </a:r>
            <a:r>
              <a:rPr lang="pt-BR" sz="2540" b="1" dirty="0">
                <a:solidFill>
                  <a:schemeClr val="accent4">
                    <a:lumMod val="75000"/>
                  </a:schemeClr>
                </a:solidFill>
                <a:latin typeface="Bookman Old Style" panose="02050604050505020204" pitchFamily="18" charset="0"/>
              </a:rPr>
              <a:t>princípios e padrões éticos ou</a:t>
            </a:r>
          </a:p>
          <a:p>
            <a:pPr marL="164181" algn="just">
              <a:spcBef>
                <a:spcPts val="1000"/>
              </a:spcBef>
              <a:tabLst>
                <a:tab pos="7406846" algn="l"/>
                <a:tab pos="7653117" algn="l"/>
                <a:tab pos="7735207" algn="l"/>
              </a:tabLst>
            </a:pPr>
            <a:r>
              <a:rPr lang="pt-BR" sz="2540" b="1" dirty="0">
                <a:solidFill>
                  <a:schemeClr val="accent4">
                    <a:lumMod val="75000"/>
                  </a:schemeClr>
                </a:solidFill>
                <a:latin typeface="Bookman Old Style" panose="02050604050505020204" pitchFamily="18" charset="0"/>
              </a:rPr>
              <a:t>morais</a:t>
            </a:r>
            <a:r>
              <a:rPr lang="pt-BR" sz="2540" b="1" dirty="0">
                <a:solidFill>
                  <a:schemeClr val="accent6"/>
                </a:solidFill>
                <a:latin typeface="Bookman Old Style" panose="02050604050505020204" pitchFamily="18" charset="0"/>
              </a:rPr>
              <a:t> </a:t>
            </a:r>
            <a:r>
              <a:rPr lang="pt-BR" sz="2540" dirty="0">
                <a:latin typeface="Bookman Old Style" panose="02050604050505020204" pitchFamily="18" charset="0"/>
              </a:rPr>
              <a:t>adotados por indivíduos e instituições,</a:t>
            </a:r>
          </a:p>
          <a:p>
            <a:pPr marL="164181" algn="just">
              <a:spcBef>
                <a:spcPts val="1000"/>
              </a:spcBef>
              <a:tabLst>
                <a:tab pos="7406846" algn="l"/>
                <a:tab pos="7653117" algn="l"/>
                <a:tab pos="7735207" algn="l"/>
              </a:tabLst>
            </a:pPr>
            <a:r>
              <a:rPr lang="pt-BR" sz="2540" dirty="0">
                <a:latin typeface="Bookman Old Style" panose="02050604050505020204" pitchFamily="18" charset="0"/>
              </a:rPr>
              <a:t>criando uma barreira para a corrupção.</a:t>
            </a:r>
          </a:p>
          <a:p>
            <a:pPr marL="164181">
              <a:spcBef>
                <a:spcPts val="1000"/>
              </a:spcBef>
              <a:tabLst>
                <a:tab pos="7406846" algn="l"/>
                <a:tab pos="7653117" algn="l"/>
                <a:tab pos="7735207" algn="l"/>
              </a:tabLst>
            </a:pPr>
            <a:r>
              <a:rPr lang="pt-BR" sz="1452" i="1" dirty="0">
                <a:latin typeface="Bookman Old Style" panose="02050604050505020204" pitchFamily="18" charset="0"/>
              </a:rPr>
              <a:t>(Transparência Internacional)</a:t>
            </a:r>
          </a:p>
          <a:p>
            <a:endParaRPr lang="pt-BR" sz="1270" dirty="0"/>
          </a:p>
        </p:txBody>
      </p:sp>
    </p:spTree>
    <p:extLst>
      <p:ext uri="{BB962C8B-B14F-4D97-AF65-F5344CB8AC3E}">
        <p14:creationId xmlns:p14="http://schemas.microsoft.com/office/powerpoint/2010/main" val="29264082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m 4">
            <a:extLst>
              <a:ext uri="{FF2B5EF4-FFF2-40B4-BE49-F238E27FC236}">
                <a16:creationId xmlns="" xmlns:a16="http://schemas.microsoft.com/office/drawing/2014/main" id="{1170A51D-41B1-421F-87C2-60FFA7AC46A7}"/>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22040" r="1" b="13899"/>
          <a:stretch/>
        </p:blipFill>
        <p:spPr>
          <a:xfrm>
            <a:off x="643467" y="1162967"/>
            <a:ext cx="10905066" cy="5239475"/>
          </a:xfrm>
          <a:prstGeom prst="rect">
            <a:avLst/>
          </a:prstGeom>
        </p:spPr>
      </p:pic>
      <p:sp>
        <p:nvSpPr>
          <p:cNvPr id="18" name="CaixaDeTexto 17">
            <a:extLst>
              <a:ext uri="{FF2B5EF4-FFF2-40B4-BE49-F238E27FC236}">
                <a16:creationId xmlns="" xmlns:a16="http://schemas.microsoft.com/office/drawing/2014/main" id="{16A311F6-3BCE-442F-A5F4-1F849D939183}"/>
              </a:ext>
            </a:extLst>
          </p:cNvPr>
          <p:cNvSpPr txBox="1"/>
          <p:nvPr/>
        </p:nvSpPr>
        <p:spPr>
          <a:xfrm>
            <a:off x="2106630" y="1237398"/>
            <a:ext cx="7781650" cy="4524315"/>
          </a:xfrm>
          <a:prstGeom prst="rect">
            <a:avLst/>
          </a:prstGeom>
          <a:noFill/>
        </p:spPr>
        <p:txBody>
          <a:bodyPr wrap="square" rtlCol="0">
            <a:spAutoFit/>
          </a:bodyPr>
          <a:lstStyle/>
          <a:p>
            <a:pPr algn="ctr" defTabSz="828941">
              <a:lnSpc>
                <a:spcPct val="120000"/>
              </a:lnSpc>
              <a:spcBef>
                <a:spcPts val="91"/>
              </a:spcBef>
              <a:spcAft>
                <a:spcPts val="91"/>
              </a:spcAft>
              <a:defRPr/>
            </a:pPr>
            <a:r>
              <a:rPr lang="pt-BR" sz="3000" dirty="0">
                <a:solidFill>
                  <a:srgbClr val="FFC000"/>
                </a:solidFill>
                <a:latin typeface="Gadugi" panose="020B0502040204020203" pitchFamily="34" charset="0"/>
                <a:cs typeface="Segoe UI" panose="020B0502040204020203" pitchFamily="34" charset="0"/>
              </a:rPr>
              <a:t> </a:t>
            </a:r>
            <a:r>
              <a:rPr lang="pt-BR" sz="3000" dirty="0">
                <a:solidFill>
                  <a:schemeClr val="tx2"/>
                </a:solidFill>
                <a:latin typeface="Gadugi" panose="020B0502040204020203" pitchFamily="34" charset="0"/>
                <a:cs typeface="Segoe UI" panose="020B0502040204020203" pitchFamily="34" charset="0"/>
              </a:rPr>
              <a:t>Discutir integridade em uma organização envolve temas como </a:t>
            </a:r>
            <a:r>
              <a:rPr lang="pt-BR" sz="3000" b="1" dirty="0">
                <a:solidFill>
                  <a:srgbClr val="7030A0"/>
                </a:solidFill>
                <a:latin typeface="Gadugi" panose="020B0502040204020203" pitchFamily="34" charset="0"/>
                <a:cs typeface="Segoe UI" panose="020B0502040204020203" pitchFamily="34" charset="0"/>
              </a:rPr>
              <a:t>conduta ética, orientações e exemplos</a:t>
            </a:r>
            <a:r>
              <a:rPr lang="pt-BR" sz="3000" dirty="0">
                <a:solidFill>
                  <a:schemeClr val="accent2">
                    <a:lumMod val="60000"/>
                    <a:lumOff val="40000"/>
                  </a:schemeClr>
                </a:solidFill>
                <a:latin typeface="Gadugi" panose="020B0502040204020203" pitchFamily="34" charset="0"/>
                <a:cs typeface="Segoe UI" panose="020B0502040204020203" pitchFamily="34" charset="0"/>
              </a:rPr>
              <a:t> </a:t>
            </a:r>
            <a:r>
              <a:rPr lang="pt-BR" sz="3000" dirty="0">
                <a:solidFill>
                  <a:schemeClr val="tx2"/>
                </a:solidFill>
                <a:latin typeface="Gadugi" panose="020B0502040204020203" pitchFamily="34" charset="0"/>
                <a:cs typeface="Segoe UI" panose="020B0502040204020203" pitchFamily="34" charset="0"/>
              </a:rPr>
              <a:t>das lideranças, processos e divisões de trabalho, políticas de </a:t>
            </a:r>
            <a:r>
              <a:rPr lang="pt-BR" sz="3000" b="1" dirty="0">
                <a:solidFill>
                  <a:srgbClr val="7030A0"/>
                </a:solidFill>
                <a:latin typeface="Gadugi" panose="020B0502040204020203" pitchFamily="34" charset="0"/>
                <a:cs typeface="Segoe UI" panose="020B0502040204020203" pitchFamily="34" charset="0"/>
              </a:rPr>
              <a:t>incentivo a determinados comportamentos</a:t>
            </a:r>
            <a:r>
              <a:rPr lang="pt-BR" sz="3000" dirty="0">
                <a:solidFill>
                  <a:schemeClr val="tx2"/>
                </a:solidFill>
                <a:latin typeface="Gadugi" panose="020B0502040204020203" pitchFamily="34" charset="0"/>
                <a:cs typeface="Segoe UI" panose="020B0502040204020203" pitchFamily="34" charset="0"/>
              </a:rPr>
              <a:t>, sistemas de prestação de contas, processos de monitoramento e uso de recursos e as interações com a sociedade em geral.</a:t>
            </a:r>
          </a:p>
        </p:txBody>
      </p:sp>
    </p:spTree>
    <p:extLst>
      <p:ext uri="{BB962C8B-B14F-4D97-AF65-F5344CB8AC3E}">
        <p14:creationId xmlns:p14="http://schemas.microsoft.com/office/powerpoint/2010/main" val="4200588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 xmlns:a16="http://schemas.microsoft.com/office/drawing/2014/main" id="{AD637067-761A-4FE1-96BA-D8340DFC5B60}"/>
              </a:ext>
            </a:extLst>
          </p:cNvPr>
          <p:cNvSpPr txBox="1"/>
          <p:nvPr/>
        </p:nvSpPr>
        <p:spPr>
          <a:xfrm>
            <a:off x="1602752" y="1345415"/>
            <a:ext cx="4027039" cy="4742709"/>
          </a:xfrm>
          <a:prstGeom prst="rect">
            <a:avLst/>
          </a:prstGeom>
          <a:noFill/>
        </p:spPr>
        <p:txBody>
          <a:bodyPr wrap="square" rtlCol="0">
            <a:spAutoFit/>
          </a:bodyPr>
          <a:lstStyle/>
          <a:p>
            <a:pPr algn="ctr">
              <a:lnSpc>
                <a:spcPct val="120000"/>
              </a:lnSpc>
              <a:spcBef>
                <a:spcPts val="91"/>
              </a:spcBef>
              <a:spcAft>
                <a:spcPts val="91"/>
              </a:spcAft>
              <a:defRPr/>
            </a:pPr>
            <a:r>
              <a:rPr lang="pt-BR" sz="3266" b="1" dirty="0">
                <a:solidFill>
                  <a:srgbClr val="253A57"/>
                </a:solidFill>
                <a:latin typeface="Gadugi" panose="020B0502040204020203" pitchFamily="34" charset="0"/>
                <a:cs typeface="Segoe UI" panose="020B0502040204020203" pitchFamily="34" charset="0"/>
              </a:rPr>
              <a:t>Integridade pública </a:t>
            </a:r>
            <a:r>
              <a:rPr lang="pt-BR" sz="2722" dirty="0">
                <a:solidFill>
                  <a:srgbClr val="253A57"/>
                </a:solidFill>
                <a:latin typeface="Gadugi" panose="020B0502040204020203" pitchFamily="34" charset="0"/>
                <a:cs typeface="Segoe UI" panose="020B0502040204020203" pitchFamily="34" charset="0"/>
              </a:rPr>
              <a:t>refere-se ao alinhamento consistente e à adesão de </a:t>
            </a:r>
            <a:r>
              <a:rPr lang="pt-BR" sz="2722" b="1" dirty="0">
                <a:solidFill>
                  <a:srgbClr val="C00000"/>
                </a:solidFill>
                <a:latin typeface="Gadugi" panose="020B0502040204020203" pitchFamily="34" charset="0"/>
                <a:cs typeface="Segoe UI" panose="020B0502040204020203" pitchFamily="34" charset="0"/>
              </a:rPr>
              <a:t>valores</a:t>
            </a:r>
            <a:r>
              <a:rPr lang="pt-BR" sz="2722" dirty="0">
                <a:solidFill>
                  <a:srgbClr val="C00000"/>
                </a:solidFill>
                <a:latin typeface="Gadugi" panose="020B0502040204020203" pitchFamily="34" charset="0"/>
                <a:cs typeface="Segoe UI" panose="020B0502040204020203" pitchFamily="34" charset="0"/>
              </a:rPr>
              <a:t>,</a:t>
            </a:r>
            <a:r>
              <a:rPr lang="pt-BR" sz="2722" b="1" dirty="0">
                <a:solidFill>
                  <a:srgbClr val="C00000"/>
                </a:solidFill>
                <a:latin typeface="Gadugi" panose="020B0502040204020203" pitchFamily="34" charset="0"/>
                <a:cs typeface="Segoe UI" panose="020B0502040204020203" pitchFamily="34" charset="0"/>
              </a:rPr>
              <a:t> princípios</a:t>
            </a:r>
          </a:p>
          <a:p>
            <a:pPr algn="ctr">
              <a:lnSpc>
                <a:spcPct val="120000"/>
              </a:lnSpc>
              <a:spcBef>
                <a:spcPts val="91"/>
              </a:spcBef>
              <a:spcAft>
                <a:spcPts val="91"/>
              </a:spcAft>
              <a:defRPr/>
            </a:pPr>
            <a:r>
              <a:rPr lang="pt-BR" sz="2722" dirty="0">
                <a:solidFill>
                  <a:schemeClr val="accent1">
                    <a:lumMod val="50000"/>
                  </a:schemeClr>
                </a:solidFill>
                <a:latin typeface="Gadugi" panose="020B0502040204020203" pitchFamily="34" charset="0"/>
                <a:cs typeface="Segoe UI" panose="020B0502040204020203" pitchFamily="34" charset="0"/>
              </a:rPr>
              <a:t>e</a:t>
            </a:r>
            <a:r>
              <a:rPr lang="pt-BR" sz="2722" b="1" dirty="0">
                <a:solidFill>
                  <a:srgbClr val="C00000"/>
                </a:solidFill>
                <a:latin typeface="Gadugi" panose="020B0502040204020203" pitchFamily="34" charset="0"/>
                <a:cs typeface="Segoe UI" panose="020B0502040204020203" pitchFamily="34" charset="0"/>
              </a:rPr>
              <a:t> normas éticas</a:t>
            </a:r>
            <a:r>
              <a:rPr lang="pt-BR" sz="2722" b="1" dirty="0">
                <a:solidFill>
                  <a:schemeClr val="accent2">
                    <a:lumMod val="60000"/>
                    <a:lumOff val="40000"/>
                  </a:schemeClr>
                </a:solidFill>
                <a:latin typeface="Gadugi" panose="020B0502040204020203" pitchFamily="34" charset="0"/>
                <a:cs typeface="Segoe UI" panose="020B0502040204020203" pitchFamily="34" charset="0"/>
              </a:rPr>
              <a:t> </a:t>
            </a:r>
            <a:r>
              <a:rPr lang="pt-BR" sz="2722" dirty="0">
                <a:solidFill>
                  <a:srgbClr val="253A57"/>
                </a:solidFill>
                <a:latin typeface="Gadugi" panose="020B0502040204020203" pitchFamily="34" charset="0"/>
                <a:cs typeface="Segoe UI" panose="020B0502040204020203" pitchFamily="34" charset="0"/>
              </a:rPr>
              <a:t>comuns para sustentar e priorizar o interesse público sobre os interesses privados no setor público.</a:t>
            </a:r>
            <a:endParaRPr lang="pt-BR" sz="2722" dirty="0">
              <a:solidFill>
                <a:srgbClr val="253A57"/>
              </a:solidFill>
              <a:latin typeface="Gadugi" panose="020B0502040204020203" pitchFamily="34" charset="0"/>
              <a:ea typeface="DejaVu Sans"/>
              <a:cs typeface="Segoe UI" panose="020B0502040204020203" pitchFamily="34" charset="0"/>
            </a:endParaRPr>
          </a:p>
        </p:txBody>
      </p:sp>
      <p:pic>
        <p:nvPicPr>
          <p:cNvPr id="6" name="Imagem 5">
            <a:extLst>
              <a:ext uri="{FF2B5EF4-FFF2-40B4-BE49-F238E27FC236}">
                <a16:creationId xmlns="" xmlns:a16="http://schemas.microsoft.com/office/drawing/2014/main" id="{DAB7A925-15E2-4C95-A949-63B2248635E3}"/>
              </a:ext>
            </a:extLst>
          </p:cNvPr>
          <p:cNvPicPr>
            <a:picLocks noChangeAspect="1"/>
          </p:cNvPicPr>
          <p:nvPr/>
        </p:nvPicPr>
        <p:blipFill rotWithShape="1">
          <a:blip r:embed="rId2"/>
          <a:srcRect l="3650" r="3634"/>
          <a:stretch/>
        </p:blipFill>
        <p:spPr>
          <a:xfrm>
            <a:off x="6096003" y="765544"/>
            <a:ext cx="4065108" cy="6102746"/>
          </a:xfrm>
          <a:prstGeom prst="rect">
            <a:avLst/>
          </a:prstGeom>
        </p:spPr>
      </p:pic>
    </p:spTree>
    <p:extLst>
      <p:ext uri="{BB962C8B-B14F-4D97-AF65-F5344CB8AC3E}">
        <p14:creationId xmlns:p14="http://schemas.microsoft.com/office/powerpoint/2010/main" val="1203216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m 13">
            <a:extLst>
              <a:ext uri="{FF2B5EF4-FFF2-40B4-BE49-F238E27FC236}">
                <a16:creationId xmlns="" xmlns:a16="http://schemas.microsoft.com/office/drawing/2014/main" id="{E667657D-3A52-47A6-8B90-5D16D5D7D067}"/>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22040" r="1" b="13899"/>
          <a:stretch/>
        </p:blipFill>
        <p:spPr>
          <a:xfrm>
            <a:off x="36681" y="765544"/>
            <a:ext cx="3211032" cy="6092455"/>
          </a:xfrm>
          <a:prstGeom prst="rect">
            <a:avLst/>
          </a:prstGeom>
        </p:spPr>
      </p:pic>
      <p:sp>
        <p:nvSpPr>
          <p:cNvPr id="5" name="Título 4">
            <a:extLst>
              <a:ext uri="{FF2B5EF4-FFF2-40B4-BE49-F238E27FC236}">
                <a16:creationId xmlns="" xmlns:a16="http://schemas.microsoft.com/office/drawing/2014/main" id="{433B6D0B-7E21-483A-8B6F-344EE854E40F}"/>
              </a:ext>
            </a:extLst>
          </p:cNvPr>
          <p:cNvSpPr txBox="1">
            <a:spLocks/>
          </p:cNvSpPr>
          <p:nvPr/>
        </p:nvSpPr>
        <p:spPr>
          <a:xfrm>
            <a:off x="3689497" y="1259811"/>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900" dirty="0">
                <a:latin typeface="+mn-lt"/>
              </a:rPr>
              <a:t>Decreto nº 9.203/2017</a:t>
            </a:r>
          </a:p>
          <a:p>
            <a:endParaRPr lang="pt-BR" sz="4800" dirty="0">
              <a:latin typeface="+mn-lt"/>
            </a:endParaRPr>
          </a:p>
        </p:txBody>
      </p:sp>
      <p:sp>
        <p:nvSpPr>
          <p:cNvPr id="9" name="CaixaDeTexto 8">
            <a:extLst>
              <a:ext uri="{FF2B5EF4-FFF2-40B4-BE49-F238E27FC236}">
                <a16:creationId xmlns="" xmlns:a16="http://schemas.microsoft.com/office/drawing/2014/main" id="{56C90297-CD84-40CA-9C5F-C14E0FAE292E}"/>
              </a:ext>
            </a:extLst>
          </p:cNvPr>
          <p:cNvSpPr txBox="1"/>
          <p:nvPr/>
        </p:nvSpPr>
        <p:spPr>
          <a:xfrm>
            <a:off x="36681" y="2788414"/>
            <a:ext cx="3211032" cy="2046714"/>
          </a:xfrm>
          <a:prstGeom prst="rect">
            <a:avLst/>
          </a:prstGeom>
          <a:noFill/>
        </p:spPr>
        <p:txBody>
          <a:bodyPr wrap="square" rtlCol="0">
            <a:spAutoFit/>
          </a:bodyPr>
          <a:lstStyle/>
          <a:p>
            <a:pPr algn="ctr"/>
            <a:r>
              <a:rPr lang="pt-BR" sz="3175" b="1" dirty="0">
                <a:solidFill>
                  <a:schemeClr val="accent1">
                    <a:lumMod val="75000"/>
                  </a:schemeClr>
                </a:solidFill>
                <a:effectLst>
                  <a:outerShdw blurRad="38100" dist="38100" dir="2700000" algn="tl">
                    <a:srgbClr val="000000">
                      <a:alpha val="43137"/>
                    </a:srgbClr>
                  </a:outerShdw>
                </a:effectLst>
                <a:latin typeface="Calisto MT" panose="02040603050505030304" pitchFamily="18" charset="0"/>
                <a:cs typeface="Miriam" panose="020B0502050101010101" pitchFamily="34" charset="-79"/>
              </a:rPr>
              <a:t>Política de Governança da </a:t>
            </a:r>
          </a:p>
          <a:p>
            <a:pPr algn="ctr"/>
            <a:r>
              <a:rPr lang="pt-BR" sz="3175" b="1" dirty="0">
                <a:solidFill>
                  <a:schemeClr val="accent1">
                    <a:lumMod val="75000"/>
                  </a:schemeClr>
                </a:solidFill>
                <a:effectLst>
                  <a:outerShdw blurRad="38100" dist="38100" dir="2700000" algn="tl">
                    <a:srgbClr val="000000">
                      <a:alpha val="43137"/>
                    </a:srgbClr>
                  </a:outerShdw>
                </a:effectLst>
                <a:latin typeface="Calisto MT" panose="02040603050505030304" pitchFamily="18" charset="0"/>
                <a:cs typeface="Miriam" panose="020B0502050101010101" pitchFamily="34" charset="-79"/>
              </a:rPr>
              <a:t>Administração Pública Federal </a:t>
            </a:r>
            <a:endParaRPr lang="pt-BR" sz="3175" dirty="0">
              <a:solidFill>
                <a:schemeClr val="accent1">
                  <a:lumMod val="75000"/>
                </a:schemeClr>
              </a:solidFill>
              <a:latin typeface="Calisto MT" panose="02040603050505030304" pitchFamily="18" charset="0"/>
            </a:endParaRPr>
          </a:p>
        </p:txBody>
      </p:sp>
      <p:sp>
        <p:nvSpPr>
          <p:cNvPr id="10" name="CaixaDeTexto 9">
            <a:extLst>
              <a:ext uri="{FF2B5EF4-FFF2-40B4-BE49-F238E27FC236}">
                <a16:creationId xmlns="" xmlns:a16="http://schemas.microsoft.com/office/drawing/2014/main" id="{5F6413AE-FDDA-40A6-9517-71276D8BC760}"/>
              </a:ext>
            </a:extLst>
          </p:cNvPr>
          <p:cNvSpPr txBox="1"/>
          <p:nvPr/>
        </p:nvSpPr>
        <p:spPr>
          <a:xfrm>
            <a:off x="4306740" y="1889144"/>
            <a:ext cx="5262293" cy="4615687"/>
          </a:xfrm>
          <a:prstGeom prst="rect">
            <a:avLst/>
          </a:prstGeom>
          <a:noFill/>
        </p:spPr>
        <p:txBody>
          <a:bodyPr wrap="square" rtlCol="0" anchor="t">
            <a:spAutoFit/>
          </a:bodyPr>
          <a:lstStyle/>
          <a:p>
            <a:pPr>
              <a:lnSpc>
                <a:spcPct val="150000"/>
              </a:lnSpc>
            </a:pPr>
            <a:endParaRPr lang="pt-BR" sz="1633" dirty="0">
              <a:latin typeface="Arial"/>
              <a:cs typeface="Arial"/>
            </a:endParaRPr>
          </a:p>
          <a:p>
            <a:pPr algn="just">
              <a:lnSpc>
                <a:spcPct val="150000"/>
              </a:lnSpc>
            </a:pPr>
            <a:r>
              <a:rPr lang="pt-BR" sz="2177" b="1" dirty="0">
                <a:latin typeface="Calisto MT" panose="02040603050505030304" pitchFamily="18" charset="0"/>
              </a:rPr>
              <a:t>Governança Pública</a:t>
            </a:r>
            <a:r>
              <a:rPr lang="pt-BR" sz="2177" dirty="0">
                <a:latin typeface="Calisto MT" panose="02040603050505030304" pitchFamily="18" charset="0"/>
              </a:rPr>
              <a:t> - Conjunto de mecanismos de liderança, estratégia e controle postos em prática para avaliar, direcionar e monitorar a gestão, com vistas à condução de políticas públicas e à prestação de serviços de interesse da sociedade.</a:t>
            </a:r>
          </a:p>
          <a:p>
            <a:pPr marL="414772" indent="-414772">
              <a:lnSpc>
                <a:spcPct val="150000"/>
              </a:lnSpc>
              <a:buAutoNum type="arabicPeriod"/>
            </a:pPr>
            <a:endParaRPr lang="pt-BR" sz="2722" dirty="0">
              <a:latin typeface="Calibri" panose="020F0502020204030204" pitchFamily="34" charset="0"/>
            </a:endParaRPr>
          </a:p>
        </p:txBody>
      </p:sp>
    </p:spTree>
    <p:extLst>
      <p:ext uri="{BB962C8B-B14F-4D97-AF65-F5344CB8AC3E}">
        <p14:creationId xmlns:p14="http://schemas.microsoft.com/office/powerpoint/2010/main" val="12189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m 13">
            <a:extLst>
              <a:ext uri="{FF2B5EF4-FFF2-40B4-BE49-F238E27FC236}">
                <a16:creationId xmlns="" xmlns:a16="http://schemas.microsoft.com/office/drawing/2014/main" id="{E667657D-3A52-47A6-8B90-5D16D5D7D067}"/>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22040" r="1" b="13899"/>
          <a:stretch/>
        </p:blipFill>
        <p:spPr>
          <a:xfrm>
            <a:off x="478465" y="765544"/>
            <a:ext cx="3211032" cy="6092455"/>
          </a:xfrm>
          <a:prstGeom prst="rect">
            <a:avLst/>
          </a:prstGeom>
        </p:spPr>
      </p:pic>
      <p:sp>
        <p:nvSpPr>
          <p:cNvPr id="5" name="Título 4">
            <a:extLst>
              <a:ext uri="{FF2B5EF4-FFF2-40B4-BE49-F238E27FC236}">
                <a16:creationId xmlns="" xmlns:a16="http://schemas.microsoft.com/office/drawing/2014/main" id="{433B6D0B-7E21-483A-8B6F-344EE854E40F}"/>
              </a:ext>
            </a:extLst>
          </p:cNvPr>
          <p:cNvSpPr txBox="1">
            <a:spLocks/>
          </p:cNvSpPr>
          <p:nvPr/>
        </p:nvSpPr>
        <p:spPr>
          <a:xfrm>
            <a:off x="3689497" y="1259811"/>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900" dirty="0">
                <a:latin typeface="+mn-lt"/>
              </a:rPr>
              <a:t>Decreto nº 9.203/2017</a:t>
            </a:r>
          </a:p>
          <a:p>
            <a:endParaRPr lang="pt-BR" sz="4800" dirty="0">
              <a:latin typeface="+mn-lt"/>
            </a:endParaRPr>
          </a:p>
        </p:txBody>
      </p:sp>
      <p:sp>
        <p:nvSpPr>
          <p:cNvPr id="9" name="CaixaDeTexto 8">
            <a:extLst>
              <a:ext uri="{FF2B5EF4-FFF2-40B4-BE49-F238E27FC236}">
                <a16:creationId xmlns="" xmlns:a16="http://schemas.microsoft.com/office/drawing/2014/main" id="{56C90297-CD84-40CA-9C5F-C14E0FAE292E}"/>
              </a:ext>
            </a:extLst>
          </p:cNvPr>
          <p:cNvSpPr txBox="1"/>
          <p:nvPr/>
        </p:nvSpPr>
        <p:spPr>
          <a:xfrm>
            <a:off x="554806" y="2850058"/>
            <a:ext cx="3052499" cy="1558119"/>
          </a:xfrm>
          <a:prstGeom prst="rect">
            <a:avLst/>
          </a:prstGeom>
          <a:noFill/>
        </p:spPr>
        <p:txBody>
          <a:bodyPr wrap="square" rtlCol="0">
            <a:spAutoFit/>
          </a:bodyPr>
          <a:lstStyle/>
          <a:p>
            <a:pPr algn="ctr"/>
            <a:r>
              <a:rPr lang="pt-BR" sz="3175" b="1" dirty="0">
                <a:solidFill>
                  <a:schemeClr val="accent1">
                    <a:lumMod val="75000"/>
                  </a:schemeClr>
                </a:solidFill>
                <a:effectLst>
                  <a:outerShdw blurRad="38100" dist="38100" dir="2700000" algn="tl">
                    <a:srgbClr val="000000">
                      <a:alpha val="43137"/>
                    </a:srgbClr>
                  </a:outerShdw>
                </a:effectLst>
                <a:latin typeface="Calisto MT" panose="02040603050505030304" pitchFamily="18" charset="0"/>
                <a:cs typeface="Miriam" panose="020B0502050101010101" pitchFamily="34" charset="-79"/>
              </a:rPr>
              <a:t>Princípios da Governança Pública</a:t>
            </a:r>
          </a:p>
        </p:txBody>
      </p:sp>
      <p:sp>
        <p:nvSpPr>
          <p:cNvPr id="10" name="CaixaDeTexto 9">
            <a:extLst>
              <a:ext uri="{FF2B5EF4-FFF2-40B4-BE49-F238E27FC236}">
                <a16:creationId xmlns="" xmlns:a16="http://schemas.microsoft.com/office/drawing/2014/main" id="{5F6413AE-FDDA-40A6-9517-71276D8BC760}"/>
              </a:ext>
            </a:extLst>
          </p:cNvPr>
          <p:cNvSpPr txBox="1"/>
          <p:nvPr/>
        </p:nvSpPr>
        <p:spPr>
          <a:xfrm>
            <a:off x="4189782" y="2236548"/>
            <a:ext cx="5262293" cy="4293483"/>
          </a:xfrm>
          <a:prstGeom prst="rect">
            <a:avLst/>
          </a:prstGeom>
          <a:noFill/>
        </p:spPr>
        <p:txBody>
          <a:bodyPr wrap="square" rtlCol="0" anchor="t">
            <a:spAutoFit/>
          </a:bodyPr>
          <a:lstStyle/>
          <a:p>
            <a:pPr algn="ctr">
              <a:lnSpc>
                <a:spcPct val="150000"/>
              </a:lnSpc>
            </a:pPr>
            <a:r>
              <a:rPr lang="pt-BR" sz="2600" dirty="0">
                <a:solidFill>
                  <a:schemeClr val="tx2">
                    <a:lumMod val="50000"/>
                  </a:schemeClr>
                </a:solidFill>
                <a:latin typeface="Calisto MT" panose="02040603050505030304" pitchFamily="18" charset="0"/>
              </a:rPr>
              <a:t>Capacidade de Resposta</a:t>
            </a:r>
          </a:p>
          <a:p>
            <a:pPr algn="ctr">
              <a:lnSpc>
                <a:spcPct val="150000"/>
              </a:lnSpc>
            </a:pPr>
            <a:r>
              <a:rPr lang="pt-BR" sz="2600" b="1" dirty="0">
                <a:solidFill>
                  <a:schemeClr val="accent2">
                    <a:lumMod val="75000"/>
                  </a:schemeClr>
                </a:solidFill>
                <a:latin typeface="Calisto MT" panose="02040603050505030304" pitchFamily="18" charset="0"/>
              </a:rPr>
              <a:t>Integridade</a:t>
            </a:r>
            <a:endParaRPr lang="pt-BR" sz="2600" dirty="0">
              <a:latin typeface="Calisto MT" panose="02040603050505030304" pitchFamily="18" charset="0"/>
            </a:endParaRPr>
          </a:p>
          <a:p>
            <a:pPr algn="ctr">
              <a:lnSpc>
                <a:spcPct val="150000"/>
              </a:lnSpc>
            </a:pPr>
            <a:r>
              <a:rPr lang="pt-BR" sz="2600" dirty="0">
                <a:solidFill>
                  <a:schemeClr val="tx2">
                    <a:lumMod val="50000"/>
                  </a:schemeClr>
                </a:solidFill>
                <a:latin typeface="Calisto MT" panose="02040603050505030304" pitchFamily="18" charset="0"/>
              </a:rPr>
              <a:t>Confiabilidade</a:t>
            </a:r>
          </a:p>
          <a:p>
            <a:pPr algn="ctr">
              <a:lnSpc>
                <a:spcPct val="150000"/>
              </a:lnSpc>
            </a:pPr>
            <a:r>
              <a:rPr lang="pt-BR" sz="2600" dirty="0">
                <a:solidFill>
                  <a:schemeClr val="tx2">
                    <a:lumMod val="50000"/>
                  </a:schemeClr>
                </a:solidFill>
                <a:latin typeface="Calisto MT" panose="02040603050505030304" pitchFamily="18" charset="0"/>
              </a:rPr>
              <a:t>Melhoria Regulatória</a:t>
            </a:r>
          </a:p>
          <a:p>
            <a:pPr algn="ctr">
              <a:lnSpc>
                <a:spcPct val="150000"/>
              </a:lnSpc>
            </a:pPr>
            <a:r>
              <a:rPr lang="pt-BR" sz="2600" dirty="0">
                <a:solidFill>
                  <a:schemeClr val="tx2">
                    <a:lumMod val="50000"/>
                  </a:schemeClr>
                </a:solidFill>
                <a:latin typeface="Calisto MT" panose="02040603050505030304" pitchFamily="18" charset="0"/>
              </a:rPr>
              <a:t>Prestação de Contas e Responsabilidade</a:t>
            </a:r>
          </a:p>
          <a:p>
            <a:pPr algn="ctr">
              <a:lnSpc>
                <a:spcPct val="150000"/>
              </a:lnSpc>
            </a:pPr>
            <a:r>
              <a:rPr lang="pt-BR" sz="2600" dirty="0">
                <a:solidFill>
                  <a:schemeClr val="tx2">
                    <a:lumMod val="50000"/>
                  </a:schemeClr>
                </a:solidFill>
                <a:latin typeface="Calisto MT" panose="02040603050505030304" pitchFamily="18" charset="0"/>
              </a:rPr>
              <a:t>Transparência</a:t>
            </a:r>
          </a:p>
        </p:txBody>
      </p:sp>
    </p:spTree>
    <p:extLst>
      <p:ext uri="{BB962C8B-B14F-4D97-AF65-F5344CB8AC3E}">
        <p14:creationId xmlns:p14="http://schemas.microsoft.com/office/powerpoint/2010/main" val="6335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m 13">
            <a:extLst>
              <a:ext uri="{FF2B5EF4-FFF2-40B4-BE49-F238E27FC236}">
                <a16:creationId xmlns="" xmlns:a16="http://schemas.microsoft.com/office/drawing/2014/main" id="{E667657D-3A52-47A6-8B90-5D16D5D7D067}"/>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22040" r="1" b="13899"/>
          <a:stretch/>
        </p:blipFill>
        <p:spPr>
          <a:xfrm>
            <a:off x="478465" y="765544"/>
            <a:ext cx="3211032" cy="6092455"/>
          </a:xfrm>
          <a:prstGeom prst="rect">
            <a:avLst/>
          </a:prstGeom>
        </p:spPr>
      </p:pic>
      <p:sp>
        <p:nvSpPr>
          <p:cNvPr id="9" name="CaixaDeTexto 8">
            <a:extLst>
              <a:ext uri="{FF2B5EF4-FFF2-40B4-BE49-F238E27FC236}">
                <a16:creationId xmlns="" xmlns:a16="http://schemas.microsoft.com/office/drawing/2014/main" id="{56C90297-CD84-40CA-9C5F-C14E0FAE292E}"/>
              </a:ext>
            </a:extLst>
          </p:cNvPr>
          <p:cNvSpPr txBox="1"/>
          <p:nvPr/>
        </p:nvSpPr>
        <p:spPr>
          <a:xfrm>
            <a:off x="372135" y="2788414"/>
            <a:ext cx="3349261" cy="1069524"/>
          </a:xfrm>
          <a:prstGeom prst="rect">
            <a:avLst/>
          </a:prstGeom>
          <a:noFill/>
        </p:spPr>
        <p:txBody>
          <a:bodyPr wrap="square" rtlCol="0">
            <a:spAutoFit/>
          </a:bodyPr>
          <a:lstStyle/>
          <a:p>
            <a:pPr algn="ctr"/>
            <a:r>
              <a:rPr lang="pt-BR" sz="3175" b="1" dirty="0">
                <a:solidFill>
                  <a:schemeClr val="accent1">
                    <a:lumMod val="75000"/>
                  </a:schemeClr>
                </a:solidFill>
                <a:effectLst>
                  <a:outerShdw blurRad="38100" dist="38100" dir="2700000" algn="tl">
                    <a:srgbClr val="000000">
                      <a:alpha val="43137"/>
                    </a:srgbClr>
                  </a:outerShdw>
                </a:effectLst>
                <a:cs typeface="Miriam" panose="020B0502050101010101" pitchFamily="34" charset="-79"/>
              </a:rPr>
              <a:t>Eixos do Programa de Integridade</a:t>
            </a:r>
          </a:p>
        </p:txBody>
      </p:sp>
      <p:graphicFrame>
        <p:nvGraphicFramePr>
          <p:cNvPr id="7" name="Diagram 2">
            <a:extLst>
              <a:ext uri="{FF2B5EF4-FFF2-40B4-BE49-F238E27FC236}">
                <a16:creationId xmlns="" xmlns:a16="http://schemas.microsoft.com/office/drawing/2014/main" id="{FA617F72-2B16-4D75-A0D2-FCF69D1A0E2D}"/>
              </a:ext>
            </a:extLst>
          </p:cNvPr>
          <p:cNvGraphicFramePr/>
          <p:nvPr>
            <p:extLst>
              <p:ext uri="{D42A27DB-BD31-4B8C-83A1-F6EECF244321}">
                <p14:modId xmlns:p14="http://schemas.microsoft.com/office/powerpoint/2010/main" val="652731974"/>
              </p:ext>
            </p:extLst>
          </p:nvPr>
        </p:nvGraphicFramePr>
        <p:xfrm>
          <a:off x="4602375" y="1081864"/>
          <a:ext cx="6197646" cy="55048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35840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m 13">
            <a:extLst>
              <a:ext uri="{FF2B5EF4-FFF2-40B4-BE49-F238E27FC236}">
                <a16:creationId xmlns="" xmlns:a16="http://schemas.microsoft.com/office/drawing/2014/main" id="{E667657D-3A52-47A6-8B90-5D16D5D7D067}"/>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22040" r="1" b="13899"/>
          <a:stretch/>
        </p:blipFill>
        <p:spPr>
          <a:xfrm>
            <a:off x="478465" y="765544"/>
            <a:ext cx="3211032" cy="6092455"/>
          </a:xfrm>
          <a:prstGeom prst="rect">
            <a:avLst/>
          </a:prstGeom>
        </p:spPr>
      </p:pic>
      <p:sp>
        <p:nvSpPr>
          <p:cNvPr id="5" name="Título 4">
            <a:extLst>
              <a:ext uri="{FF2B5EF4-FFF2-40B4-BE49-F238E27FC236}">
                <a16:creationId xmlns="" xmlns:a16="http://schemas.microsoft.com/office/drawing/2014/main" id="{433B6D0B-7E21-483A-8B6F-344EE854E40F}"/>
              </a:ext>
            </a:extLst>
          </p:cNvPr>
          <p:cNvSpPr txBox="1">
            <a:spLocks/>
          </p:cNvSpPr>
          <p:nvPr/>
        </p:nvSpPr>
        <p:spPr>
          <a:xfrm>
            <a:off x="3689497" y="1259811"/>
            <a:ext cx="7584989"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5000" dirty="0">
                <a:latin typeface="+mn-lt"/>
              </a:rPr>
              <a:t>Portaria CGU nº 1.089/2018</a:t>
            </a:r>
          </a:p>
          <a:p>
            <a:endParaRPr lang="pt-BR" sz="4900" dirty="0">
              <a:latin typeface="+mn-lt"/>
            </a:endParaRPr>
          </a:p>
          <a:p>
            <a:endParaRPr lang="pt-BR" sz="4800" dirty="0">
              <a:latin typeface="+mn-lt"/>
            </a:endParaRPr>
          </a:p>
        </p:txBody>
      </p:sp>
      <p:sp>
        <p:nvSpPr>
          <p:cNvPr id="9" name="CaixaDeTexto 8">
            <a:extLst>
              <a:ext uri="{FF2B5EF4-FFF2-40B4-BE49-F238E27FC236}">
                <a16:creationId xmlns="" xmlns:a16="http://schemas.microsoft.com/office/drawing/2014/main" id="{56C90297-CD84-40CA-9C5F-C14E0FAE292E}"/>
              </a:ext>
            </a:extLst>
          </p:cNvPr>
          <p:cNvSpPr txBox="1"/>
          <p:nvPr/>
        </p:nvSpPr>
        <p:spPr>
          <a:xfrm>
            <a:off x="397937" y="2416275"/>
            <a:ext cx="3552410" cy="2405787"/>
          </a:xfrm>
          <a:prstGeom prst="rect">
            <a:avLst/>
          </a:prstGeom>
          <a:noFill/>
        </p:spPr>
        <p:txBody>
          <a:bodyPr wrap="square" rtlCol="0">
            <a:spAutoFit/>
          </a:bodyPr>
          <a:lstStyle/>
          <a:p>
            <a:pPr algn="ctr">
              <a:lnSpc>
                <a:spcPct val="120000"/>
              </a:lnSpc>
            </a:pPr>
            <a:r>
              <a:rPr lang="pt-BR" sz="3200" b="1" dirty="0">
                <a:solidFill>
                  <a:schemeClr val="tx2">
                    <a:lumMod val="50000"/>
                  </a:schemeClr>
                </a:solidFill>
                <a:effectLst>
                  <a:outerShdw blurRad="38100" dist="38100" dir="2700000" algn="tl">
                    <a:srgbClr val="000000">
                      <a:alpha val="43137"/>
                    </a:srgbClr>
                  </a:outerShdw>
                </a:effectLst>
                <a:latin typeface="Calisto MT" panose="02040603050505030304" pitchFamily="18" charset="0"/>
                <a:ea typeface="Verdana" panose="020B0604030504040204" pitchFamily="34" charset="0"/>
                <a:cs typeface="Verdana" panose="020B0604030504040204" pitchFamily="34" charset="0"/>
              </a:rPr>
              <a:t>Procedimentos, Modelos, Orientação e Treinamento</a:t>
            </a:r>
          </a:p>
        </p:txBody>
      </p:sp>
      <p:sp>
        <p:nvSpPr>
          <p:cNvPr id="7" name="CaixaDeTexto 6">
            <a:extLst>
              <a:ext uri="{FF2B5EF4-FFF2-40B4-BE49-F238E27FC236}">
                <a16:creationId xmlns="" xmlns:a16="http://schemas.microsoft.com/office/drawing/2014/main" id="{10A9FED8-BB3A-4BFE-B53A-10F725C0BB64}"/>
              </a:ext>
            </a:extLst>
          </p:cNvPr>
          <p:cNvSpPr txBox="1"/>
          <p:nvPr/>
        </p:nvSpPr>
        <p:spPr>
          <a:xfrm>
            <a:off x="4211197" y="1963830"/>
            <a:ext cx="5378664" cy="4919167"/>
          </a:xfrm>
          <a:prstGeom prst="rect">
            <a:avLst/>
          </a:prstGeom>
          <a:noFill/>
        </p:spPr>
        <p:txBody>
          <a:bodyPr wrap="square" rtlCol="0" anchor="t">
            <a:spAutoFit/>
          </a:bodyPr>
          <a:lstStyle/>
          <a:p>
            <a:pPr>
              <a:spcBef>
                <a:spcPts val="600"/>
              </a:spcBef>
              <a:spcAft>
                <a:spcPts val="600"/>
              </a:spcAft>
            </a:pPr>
            <a:r>
              <a:rPr lang="pt-BR" sz="2400" b="1" dirty="0"/>
              <a:t>Implementação por fases</a:t>
            </a:r>
          </a:p>
          <a:p>
            <a:pPr>
              <a:spcBef>
                <a:spcPts val="600"/>
              </a:spcBef>
              <a:spcAft>
                <a:spcPts val="600"/>
              </a:spcAft>
            </a:pPr>
            <a:endParaRPr lang="pt-BR" sz="500" b="1" dirty="0"/>
          </a:p>
          <a:p>
            <a:pPr marL="342900" indent="-342900">
              <a:spcBef>
                <a:spcPts val="600"/>
              </a:spcBef>
              <a:spcAft>
                <a:spcPts val="600"/>
              </a:spcAft>
              <a:buFont typeface="Arial" panose="020B0604020202020204" pitchFamily="34" charset="0"/>
              <a:buChar char="•"/>
            </a:pPr>
            <a:r>
              <a:rPr lang="pt-BR" sz="2400" b="1" dirty="0"/>
              <a:t>Fase 1:</a:t>
            </a:r>
            <a:r>
              <a:rPr lang="pt-BR" sz="2400" dirty="0"/>
              <a:t> Designação da Unidade de Gestão da Integridade</a:t>
            </a:r>
          </a:p>
          <a:p>
            <a:pPr marL="342900" indent="-342900">
              <a:spcBef>
                <a:spcPts val="600"/>
              </a:spcBef>
              <a:spcAft>
                <a:spcPts val="600"/>
              </a:spcAft>
              <a:buFont typeface="Arial" panose="020B0604020202020204" pitchFamily="34" charset="0"/>
              <a:buChar char="•"/>
            </a:pPr>
            <a:r>
              <a:rPr lang="pt-BR" sz="2400" b="1" dirty="0"/>
              <a:t>Fase 2: </a:t>
            </a:r>
            <a:r>
              <a:rPr lang="pt-BR" sz="2400" dirty="0"/>
              <a:t>Elaboração e aprovação do Plano de Integridade</a:t>
            </a:r>
          </a:p>
          <a:p>
            <a:pPr marL="342900" indent="-342900">
              <a:spcBef>
                <a:spcPts val="600"/>
              </a:spcBef>
              <a:spcAft>
                <a:spcPts val="600"/>
              </a:spcAft>
              <a:buFont typeface="Arial" panose="020B0604020202020204" pitchFamily="34" charset="0"/>
              <a:buChar char="•"/>
            </a:pPr>
            <a:r>
              <a:rPr lang="pt-BR" sz="2400" b="1" dirty="0"/>
              <a:t>Fase 3: </a:t>
            </a:r>
            <a:r>
              <a:rPr lang="pt-BR" sz="2400" dirty="0"/>
              <a:t>Execução, monitoramento e aperfeiçoamento dos Planos</a:t>
            </a:r>
          </a:p>
          <a:p>
            <a:pPr marL="342900" indent="-342900">
              <a:spcBef>
                <a:spcPts val="600"/>
              </a:spcBef>
              <a:spcAft>
                <a:spcPts val="600"/>
              </a:spcAft>
              <a:buFont typeface="Arial" panose="020B0604020202020204" pitchFamily="34" charset="0"/>
              <a:buChar char="•"/>
            </a:pPr>
            <a:r>
              <a:rPr lang="pt-BR" sz="2400" b="1" dirty="0"/>
              <a:t>Fase 4: </a:t>
            </a:r>
            <a:r>
              <a:rPr lang="pt-BR" sz="2400" dirty="0"/>
              <a:t>Expansão para terceiros (políticas públicas, fornecedores)</a:t>
            </a:r>
          </a:p>
          <a:p>
            <a:pPr algn="just" defTabSz="828850">
              <a:lnSpc>
                <a:spcPct val="150000"/>
              </a:lnSpc>
            </a:pPr>
            <a:endParaRPr lang="pt-BR" sz="2177" dirty="0">
              <a:solidFill>
                <a:prstClr val="black"/>
              </a:solidFill>
              <a:latin typeface="Gadugi" panose="020B0502040204020203" pitchFamily="34" charset="0"/>
              <a:ea typeface="DejaVu Sans"/>
              <a:cs typeface="DejaVu Sans"/>
            </a:endParaRPr>
          </a:p>
        </p:txBody>
      </p:sp>
    </p:spTree>
    <p:extLst>
      <p:ext uri="{BB962C8B-B14F-4D97-AF65-F5344CB8AC3E}">
        <p14:creationId xmlns:p14="http://schemas.microsoft.com/office/powerpoint/2010/main" val="241445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 name="Título 4"/>
          <p:cNvSpPr txBox="1">
            <a:spLocks/>
          </p:cNvSpPr>
          <p:nvPr/>
        </p:nvSpPr>
        <p:spPr>
          <a:xfrm>
            <a:off x="838200" y="963877"/>
            <a:ext cx="3494362" cy="49302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Aft>
                <a:spcPts val="600"/>
              </a:spcAft>
            </a:pPr>
            <a:r>
              <a:rPr lang="en-US" b="1" kern="1200" dirty="0" err="1">
                <a:solidFill>
                  <a:schemeClr val="accent1"/>
                </a:solidFill>
                <a:latin typeface="+mj-lt"/>
                <a:ea typeface="+mj-ea"/>
                <a:cs typeface="+mj-cs"/>
              </a:rPr>
              <a:t>Fomento</a:t>
            </a:r>
            <a:r>
              <a:rPr lang="en-US" b="1" kern="1200" dirty="0">
                <a:solidFill>
                  <a:schemeClr val="accent1"/>
                </a:solidFill>
                <a:latin typeface="+mj-lt"/>
                <a:ea typeface="+mj-ea"/>
                <a:cs typeface="+mj-cs"/>
              </a:rPr>
              <a:t> à </a:t>
            </a:r>
            <a:r>
              <a:rPr lang="en-US" b="1" kern="1200" dirty="0" err="1">
                <a:solidFill>
                  <a:schemeClr val="accent1"/>
                </a:solidFill>
                <a:latin typeface="+mj-lt"/>
                <a:ea typeface="+mj-ea"/>
                <a:cs typeface="+mj-cs"/>
              </a:rPr>
              <a:t>Integridade</a:t>
            </a:r>
            <a:r>
              <a:rPr lang="en-US" b="1" kern="1200" dirty="0">
                <a:solidFill>
                  <a:schemeClr val="accent1"/>
                </a:solidFill>
                <a:latin typeface="+mj-lt"/>
                <a:ea typeface="+mj-ea"/>
                <a:cs typeface="+mj-cs"/>
              </a:rPr>
              <a:t> </a:t>
            </a:r>
            <a:r>
              <a:rPr lang="en-US" b="1" kern="1200" dirty="0" err="1">
                <a:solidFill>
                  <a:schemeClr val="accent1"/>
                </a:solidFill>
                <a:latin typeface="+mj-lt"/>
                <a:ea typeface="+mj-ea"/>
                <a:cs typeface="+mj-cs"/>
              </a:rPr>
              <a:t>Privada</a:t>
            </a:r>
            <a:endParaRPr lang="en-US" b="1" kern="1200" dirty="0">
              <a:solidFill>
                <a:schemeClr val="accent1"/>
              </a:solidFill>
              <a:latin typeface="+mj-lt"/>
              <a:ea typeface="+mj-ea"/>
              <a:cs typeface="+mj-cs"/>
            </a:endParaRPr>
          </a:p>
        </p:txBody>
      </p:sp>
      <p:sp>
        <p:nvSpPr>
          <p:cNvPr id="5" name="CaixaDeTexto 4"/>
          <p:cNvSpPr txBox="1"/>
          <p:nvPr/>
        </p:nvSpPr>
        <p:spPr>
          <a:xfrm>
            <a:off x="4976031" y="963877"/>
            <a:ext cx="6377769" cy="4930246"/>
          </a:xfrm>
          <a:prstGeom prst="rect">
            <a:avLst/>
          </a:prstGeom>
        </p:spPr>
        <p:txBody>
          <a:bodyPr vert="horz" lIns="91440" tIns="45720" rIns="91440" bIns="45720" rtlCol="0" anchor="ctr">
            <a:normAutofit/>
          </a:bodyPr>
          <a:lstStyle/>
          <a:p>
            <a:pPr marL="342900" indent="-342900">
              <a:lnSpc>
                <a:spcPct val="150000"/>
              </a:lnSpc>
              <a:buFont typeface="Wingdings" panose="05000000000000000000" pitchFamily="2" charset="2"/>
              <a:buChar char="Ø"/>
              <a:defRPr/>
            </a:pPr>
            <a:r>
              <a:rPr lang="pt-BR" sz="2400" spc="50" dirty="0" err="1"/>
              <a:t>Pró-Ética</a:t>
            </a:r>
            <a:endParaRPr lang="pt-BR" sz="2400" spc="50" dirty="0"/>
          </a:p>
          <a:p>
            <a:pPr marL="342900" indent="-342900">
              <a:lnSpc>
                <a:spcPct val="150000"/>
              </a:lnSpc>
              <a:buFont typeface="Wingdings" panose="05000000000000000000" pitchFamily="2" charset="2"/>
              <a:buChar char="Ø"/>
              <a:defRPr/>
            </a:pPr>
            <a:r>
              <a:rPr lang="pt-BR" sz="2400" spc="50" dirty="0"/>
              <a:t>Programa Empresa Íntegra</a:t>
            </a:r>
          </a:p>
          <a:p>
            <a:pPr marL="342900" indent="-342900">
              <a:lnSpc>
                <a:spcPct val="150000"/>
              </a:lnSpc>
              <a:buFont typeface="Wingdings" panose="05000000000000000000" pitchFamily="2" charset="2"/>
              <a:buChar char="Ø"/>
              <a:defRPr/>
            </a:pPr>
            <a:r>
              <a:rPr lang="pt-BR" sz="2400" spc="50" dirty="0"/>
              <a:t>Parceria Alliance for Integrity</a:t>
            </a:r>
          </a:p>
          <a:p>
            <a:pPr marL="342900" indent="-342900">
              <a:lnSpc>
                <a:spcPct val="150000"/>
              </a:lnSpc>
              <a:buFont typeface="Wingdings" panose="05000000000000000000" pitchFamily="2" charset="2"/>
              <a:buChar char="Ø"/>
              <a:defRPr/>
            </a:pPr>
            <a:r>
              <a:rPr lang="pt-BR" sz="2400" spc="50" dirty="0"/>
              <a:t>Participação em Acordos de Leniência</a:t>
            </a:r>
          </a:p>
          <a:p>
            <a:pPr marL="342900" indent="-342900">
              <a:lnSpc>
                <a:spcPct val="150000"/>
              </a:lnSpc>
              <a:buFont typeface="Wingdings" panose="05000000000000000000" pitchFamily="2" charset="2"/>
              <a:buChar char="Ø"/>
              <a:defRPr/>
            </a:pPr>
            <a:r>
              <a:rPr lang="pt-BR" sz="2400" spc="50" dirty="0"/>
              <a:t>Parceria Técnica com a Petrobras</a:t>
            </a:r>
          </a:p>
        </p:txBody>
      </p:sp>
    </p:spTree>
    <p:extLst>
      <p:ext uri="{BB962C8B-B14F-4D97-AF65-F5344CB8AC3E}">
        <p14:creationId xmlns:p14="http://schemas.microsoft.com/office/powerpoint/2010/main" val="2110912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http://marcohailer.blog.uol.com.br/images/pensand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922" y="3602230"/>
            <a:ext cx="2952750"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Nuvem 4"/>
          <p:cNvSpPr/>
          <p:nvPr/>
        </p:nvSpPr>
        <p:spPr>
          <a:xfrm>
            <a:off x="3113672" y="766916"/>
            <a:ext cx="8685037" cy="520005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5000"/>
              </a:lnSpc>
              <a:spcBef>
                <a:spcPct val="50000"/>
              </a:spcBef>
              <a:buClr>
                <a:srgbClr val="000000"/>
              </a:buClr>
              <a:buSzPct val="100000"/>
              <a:buFont typeface="Times New Roman" pitchFamily="18" charset="0"/>
              <a:buNone/>
              <a:defRPr/>
            </a:pPr>
            <a:r>
              <a:rPr lang="pt-BR" sz="4400" i="1" dirty="0" smtClean="0">
                <a:solidFill>
                  <a:schemeClr val="tx1"/>
                </a:solidFill>
              </a:rPr>
              <a:t>E o que Transparência e o </a:t>
            </a:r>
            <a:r>
              <a:rPr lang="pt-BR" sz="4400" i="1" dirty="0" err="1" smtClean="0">
                <a:solidFill>
                  <a:schemeClr val="tx1"/>
                </a:solidFill>
              </a:rPr>
              <a:t>Compliance</a:t>
            </a:r>
            <a:r>
              <a:rPr lang="pt-BR" sz="4400" i="1" dirty="0" smtClean="0">
                <a:solidFill>
                  <a:schemeClr val="tx1"/>
                </a:solidFill>
              </a:rPr>
              <a:t> têm a ver com a situação atual do país e com o ciclo vicioso da corrupção?</a:t>
            </a:r>
            <a:endParaRPr lang="pt-BR" sz="4400" i="1" dirty="0">
              <a:solidFill>
                <a:schemeClr val="tx1"/>
              </a:solidFill>
            </a:endParaRPr>
          </a:p>
        </p:txBody>
      </p:sp>
    </p:spTree>
    <p:extLst>
      <p:ext uri="{BB962C8B-B14F-4D97-AF65-F5344CB8AC3E}">
        <p14:creationId xmlns:p14="http://schemas.microsoft.com/office/powerpoint/2010/main" val="1300683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eeform: Shape 12">
            <a:extLst>
              <a:ext uri="{FF2B5EF4-FFF2-40B4-BE49-F238E27FC236}">
                <a16:creationId xmlns="" xmlns:a16="http://schemas.microsoft.com/office/drawing/2014/main" id="{F60FCA6E-0894-46CD-BD49-5955A51E00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14">
            <a:extLst>
              <a:ext uri="{FF2B5EF4-FFF2-40B4-BE49-F238E27FC236}">
                <a16:creationId xmlns="" xmlns:a16="http://schemas.microsoft.com/office/drawing/2014/main" id="{E78C6E4B-A1F1-4B6C-97EC-BE997495D6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pic>
        <p:nvPicPr>
          <p:cNvPr id="8" name="Picture 2" descr="Benefícios em aderir ao Empresa Pró-Ética">
            <a:extLst>
              <a:ext uri="{FF2B5EF4-FFF2-40B4-BE49-F238E27FC236}">
                <a16:creationId xmlns="" xmlns:a16="http://schemas.microsoft.com/office/drawing/2014/main" id="{85C75EC3-585B-44B6-ADAD-9D9E8ADFBD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2967" b="9908"/>
          <a:stretch>
            <a:fillRect/>
          </a:stretch>
        </p:blipFill>
        <p:spPr bwMode="auto">
          <a:xfrm>
            <a:off x="31000" y="1725561"/>
            <a:ext cx="7503655" cy="222140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4"/>
          <p:cNvSpPr txBox="1">
            <a:spLocks/>
          </p:cNvSpPr>
          <p:nvPr/>
        </p:nvSpPr>
        <p:spPr>
          <a:xfrm>
            <a:off x="950121" y="5529884"/>
            <a:ext cx="5693783" cy="10963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kern="1200" dirty="0" err="1">
                <a:solidFill>
                  <a:srgbClr val="303030"/>
                </a:solidFill>
                <a:latin typeface="+mj-lt"/>
                <a:ea typeface="+mj-ea"/>
                <a:cs typeface="+mj-cs"/>
              </a:rPr>
              <a:t>Pró</a:t>
            </a:r>
            <a:r>
              <a:rPr lang="en-US" sz="4000" b="1" kern="1200" dirty="0">
                <a:solidFill>
                  <a:srgbClr val="303030"/>
                </a:solidFill>
                <a:latin typeface="+mj-lt"/>
                <a:ea typeface="+mj-ea"/>
                <a:cs typeface="+mj-cs"/>
              </a:rPr>
              <a:t> </a:t>
            </a:r>
            <a:r>
              <a:rPr lang="en-US" sz="4000" b="1" kern="1200" dirty="0" err="1">
                <a:solidFill>
                  <a:srgbClr val="303030"/>
                </a:solidFill>
                <a:latin typeface="+mj-lt"/>
                <a:ea typeface="+mj-ea"/>
                <a:cs typeface="+mj-cs"/>
              </a:rPr>
              <a:t>Ética</a:t>
            </a:r>
            <a:endParaRPr lang="en-US" sz="4000" b="1" kern="1200" dirty="0">
              <a:solidFill>
                <a:srgbClr val="303030"/>
              </a:solidFill>
              <a:latin typeface="+mj-lt"/>
              <a:ea typeface="+mj-ea"/>
              <a:cs typeface="+mj-cs"/>
            </a:endParaRPr>
          </a:p>
        </p:txBody>
      </p:sp>
      <p:sp>
        <p:nvSpPr>
          <p:cNvPr id="5" name="CaixaDeTexto 4"/>
          <p:cNvSpPr txBox="1"/>
          <p:nvPr/>
        </p:nvSpPr>
        <p:spPr>
          <a:xfrm>
            <a:off x="7534655" y="965199"/>
            <a:ext cx="4657345" cy="4020458"/>
          </a:xfrm>
          <a:prstGeom prst="rect">
            <a:avLst/>
          </a:prstGeom>
        </p:spPr>
        <p:txBody>
          <a:bodyPr vert="horz" lIns="91440" tIns="45720" rIns="91440" bIns="45720" rtlCol="0" anchor="ctr">
            <a:normAutofit/>
          </a:bodyPr>
          <a:lstStyle/>
          <a:p>
            <a:pPr marL="342900" indent="-228600">
              <a:lnSpc>
                <a:spcPct val="90000"/>
              </a:lnSpc>
              <a:spcAft>
                <a:spcPts val="600"/>
              </a:spcAft>
              <a:buFont typeface="Arial" panose="020B0604020202020204" pitchFamily="34" charset="0"/>
              <a:buChar char="•"/>
              <a:defRPr/>
            </a:pPr>
            <a:r>
              <a:rPr lang="pt-PT" sz="2400" b="1" dirty="0" smtClean="0"/>
              <a:t>Fomento</a:t>
            </a:r>
            <a:r>
              <a:rPr lang="pt-PT" sz="2400" dirty="0" smtClean="0"/>
              <a:t> à adoção de medidas de integridade;</a:t>
            </a:r>
          </a:p>
          <a:p>
            <a:pPr marL="342900" indent="-228600">
              <a:lnSpc>
                <a:spcPct val="90000"/>
              </a:lnSpc>
              <a:spcAft>
                <a:spcPts val="600"/>
              </a:spcAft>
              <a:buFont typeface="Arial" panose="020B0604020202020204" pitchFamily="34" charset="0"/>
              <a:buChar char="•"/>
              <a:defRPr/>
            </a:pPr>
            <a:r>
              <a:rPr lang="pt-PT" sz="2400" dirty="0" smtClean="0"/>
              <a:t>Reconhecimento de </a:t>
            </a:r>
            <a:r>
              <a:rPr lang="pt-PT" sz="2400" b="1" dirty="0" smtClean="0"/>
              <a:t>boas práticas;</a:t>
            </a:r>
          </a:p>
          <a:p>
            <a:pPr marL="342900" indent="-228600">
              <a:lnSpc>
                <a:spcPct val="90000"/>
              </a:lnSpc>
              <a:spcAft>
                <a:spcPts val="600"/>
              </a:spcAft>
              <a:buFont typeface="Arial" panose="020B0604020202020204" pitchFamily="34" charset="0"/>
              <a:buChar char="•"/>
              <a:defRPr/>
            </a:pPr>
            <a:r>
              <a:rPr lang="pt-PT" sz="2400" b="1" dirty="0" smtClean="0"/>
              <a:t>Conscientização</a:t>
            </a:r>
            <a:r>
              <a:rPr lang="pt-PT" sz="2400" dirty="0" smtClean="0"/>
              <a:t> das empresas sobre seu papel;</a:t>
            </a:r>
          </a:p>
          <a:p>
            <a:pPr marL="342900" indent="-228600">
              <a:lnSpc>
                <a:spcPct val="90000"/>
              </a:lnSpc>
              <a:spcAft>
                <a:spcPts val="600"/>
              </a:spcAft>
              <a:buFont typeface="Arial" panose="020B0604020202020204" pitchFamily="34" charset="0"/>
              <a:buChar char="•"/>
              <a:defRPr/>
            </a:pPr>
            <a:r>
              <a:rPr lang="pt-PT" sz="2400" b="1" dirty="0" smtClean="0"/>
              <a:t>Redução dos riscos </a:t>
            </a:r>
            <a:r>
              <a:rPr lang="pt-PT" sz="2400" dirty="0" smtClean="0"/>
              <a:t>de corrupção e fraude;</a:t>
            </a:r>
            <a:endParaRPr lang="pt-PT" sz="2400" dirty="0"/>
          </a:p>
        </p:txBody>
      </p:sp>
    </p:spTree>
    <p:extLst>
      <p:ext uri="{BB962C8B-B14F-4D97-AF65-F5344CB8AC3E}">
        <p14:creationId xmlns:p14="http://schemas.microsoft.com/office/powerpoint/2010/main" val="1095444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 xmlns:a16="http://schemas.microsoft.com/office/drawing/2014/main" id="{61B91595-DF01-4E8B-80BF-B812BA9BFD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346694"/>
            <a:ext cx="10447252" cy="1511306"/>
          </a:xfrm>
          <a:custGeom>
            <a:avLst/>
            <a:gdLst>
              <a:gd name="connsiteX0" fmla="*/ 0 w 10447252"/>
              <a:gd name="connsiteY0" fmla="*/ 0 h 1511306"/>
              <a:gd name="connsiteX1" fmla="*/ 3100647 w 10447252"/>
              <a:gd name="connsiteY1" fmla="*/ 0 h 1511306"/>
              <a:gd name="connsiteX2" fmla="*/ 3292695 w 10447252"/>
              <a:gd name="connsiteY2" fmla="*/ 0 h 1511306"/>
              <a:gd name="connsiteX3" fmla="*/ 3340133 w 10447252"/>
              <a:gd name="connsiteY3" fmla="*/ 0 h 1511306"/>
              <a:gd name="connsiteX4" fmla="*/ 4310215 w 10447252"/>
              <a:gd name="connsiteY4" fmla="*/ 0 h 1511306"/>
              <a:gd name="connsiteX5" fmla="*/ 5506390 w 10447252"/>
              <a:gd name="connsiteY5" fmla="*/ 0 h 1511306"/>
              <a:gd name="connsiteX6" fmla="*/ 5506390 w 10447252"/>
              <a:gd name="connsiteY6" fmla="*/ 2544 h 1511306"/>
              <a:gd name="connsiteX7" fmla="*/ 5901778 w 10447252"/>
              <a:gd name="connsiteY7" fmla="*/ 2544 h 1511306"/>
              <a:gd name="connsiteX8" fmla="*/ 5901778 w 10447252"/>
              <a:gd name="connsiteY8" fmla="*/ 0 h 1511306"/>
              <a:gd name="connsiteX9" fmla="*/ 10447252 w 10447252"/>
              <a:gd name="connsiteY9" fmla="*/ 0 h 1511306"/>
              <a:gd name="connsiteX10" fmla="*/ 9749635 w 10447252"/>
              <a:gd name="connsiteY10" fmla="*/ 1511301 h 1511306"/>
              <a:gd name="connsiteX11" fmla="*/ 5901779 w 10447252"/>
              <a:gd name="connsiteY11" fmla="*/ 1511301 h 1511306"/>
              <a:gd name="connsiteX12" fmla="*/ 5901779 w 10447252"/>
              <a:gd name="connsiteY12" fmla="*/ 1511304 h 1511306"/>
              <a:gd name="connsiteX13" fmla="*/ 5506390 w 10447252"/>
              <a:gd name="connsiteY13" fmla="*/ 1511304 h 1511306"/>
              <a:gd name="connsiteX14" fmla="*/ 5506390 w 10447252"/>
              <a:gd name="connsiteY14" fmla="*/ 1511306 h 1511306"/>
              <a:gd name="connsiteX15" fmla="*/ 4434058 w 10447252"/>
              <a:gd name="connsiteY15" fmla="*/ 1511306 h 1511306"/>
              <a:gd name="connsiteX16" fmla="*/ 4319855 w 10447252"/>
              <a:gd name="connsiteY16" fmla="*/ 1511306 h 1511306"/>
              <a:gd name="connsiteX17" fmla="*/ 4310215 w 10447252"/>
              <a:gd name="connsiteY17" fmla="*/ 1511306 h 1511306"/>
              <a:gd name="connsiteX18" fmla="*/ 3340133 w 10447252"/>
              <a:gd name="connsiteY18" fmla="*/ 1511306 h 1511306"/>
              <a:gd name="connsiteX19" fmla="*/ 3292695 w 10447252"/>
              <a:gd name="connsiteY19" fmla="*/ 1511306 h 1511306"/>
              <a:gd name="connsiteX20" fmla="*/ 3100647 w 10447252"/>
              <a:gd name="connsiteY20" fmla="*/ 1511306 h 1511306"/>
              <a:gd name="connsiteX21" fmla="*/ 0 w 10447252"/>
              <a:gd name="connsiteY21"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47252" h="1511306">
                <a:moveTo>
                  <a:pt x="0" y="0"/>
                </a:moveTo>
                <a:lnTo>
                  <a:pt x="3100647" y="0"/>
                </a:lnTo>
                <a:lnTo>
                  <a:pt x="3292695" y="0"/>
                </a:lnTo>
                <a:lnTo>
                  <a:pt x="3340133" y="0"/>
                </a:lnTo>
                <a:lnTo>
                  <a:pt x="4310215" y="0"/>
                </a:lnTo>
                <a:lnTo>
                  <a:pt x="5506390" y="0"/>
                </a:lnTo>
                <a:lnTo>
                  <a:pt x="5506390" y="2544"/>
                </a:lnTo>
                <a:lnTo>
                  <a:pt x="5901778" y="2544"/>
                </a:lnTo>
                <a:lnTo>
                  <a:pt x="5901778" y="0"/>
                </a:lnTo>
                <a:lnTo>
                  <a:pt x="10447252" y="0"/>
                </a:lnTo>
                <a:lnTo>
                  <a:pt x="9749635" y="1511301"/>
                </a:lnTo>
                <a:lnTo>
                  <a:pt x="5901779" y="1511301"/>
                </a:lnTo>
                <a:lnTo>
                  <a:pt x="5901779" y="1511304"/>
                </a:lnTo>
                <a:lnTo>
                  <a:pt x="5506390" y="1511304"/>
                </a:lnTo>
                <a:lnTo>
                  <a:pt x="5506390" y="1511306"/>
                </a:lnTo>
                <a:lnTo>
                  <a:pt x="4434058" y="1511306"/>
                </a:lnTo>
                <a:lnTo>
                  <a:pt x="4319855" y="1511306"/>
                </a:lnTo>
                <a:lnTo>
                  <a:pt x="4310215" y="1511306"/>
                </a:lnTo>
                <a:lnTo>
                  <a:pt x="3340133" y="1511306"/>
                </a:lnTo>
                <a:lnTo>
                  <a:pt x="3292695" y="1511306"/>
                </a:lnTo>
                <a:lnTo>
                  <a:pt x="3100647" y="1511306"/>
                </a:lnTo>
                <a:lnTo>
                  <a:pt x="0" y="1511306"/>
                </a:lnTo>
                <a:close/>
              </a:path>
            </a:pathLst>
          </a:custGeom>
          <a:solidFill>
            <a:srgbClr val="DDDC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 xmlns:a16="http://schemas.microsoft.com/office/drawing/2014/main" id="{8AC533DD-1CF6-4A33-852D-3877441533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62891" y="5346700"/>
            <a:ext cx="2329109" cy="1511301"/>
          </a:xfrm>
          <a:custGeom>
            <a:avLst/>
            <a:gdLst>
              <a:gd name="connsiteX0" fmla="*/ 697617 w 2329109"/>
              <a:gd name="connsiteY0" fmla="*/ 0 h 1511301"/>
              <a:gd name="connsiteX1" fmla="*/ 2329109 w 2329109"/>
              <a:gd name="connsiteY1" fmla="*/ 0 h 1511301"/>
              <a:gd name="connsiteX2" fmla="*/ 2329109 w 2329109"/>
              <a:gd name="connsiteY2" fmla="*/ 1511301 h 1511301"/>
              <a:gd name="connsiteX3" fmla="*/ 0 w 2329109"/>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2329109" h="1511301">
                <a:moveTo>
                  <a:pt x="697617" y="0"/>
                </a:moveTo>
                <a:lnTo>
                  <a:pt x="2329109" y="0"/>
                </a:lnTo>
                <a:lnTo>
                  <a:pt x="2329109"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Imagem 1">
            <a:extLst>
              <a:ext uri="{FF2B5EF4-FFF2-40B4-BE49-F238E27FC236}">
                <a16:creationId xmlns="" xmlns:a16="http://schemas.microsoft.com/office/drawing/2014/main" id="{529864C4-4D16-42F5-A30C-54773BA27C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6196" y="800494"/>
            <a:ext cx="8248438" cy="44971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4"/>
          <p:cNvSpPr txBox="1">
            <a:spLocks/>
          </p:cNvSpPr>
          <p:nvPr/>
        </p:nvSpPr>
        <p:spPr>
          <a:xfrm>
            <a:off x="767240" y="5444835"/>
            <a:ext cx="9095651" cy="83023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kern="1200">
                <a:solidFill>
                  <a:srgbClr val="000000"/>
                </a:solidFill>
                <a:latin typeface="+mj-lt"/>
                <a:ea typeface="+mj-ea"/>
                <a:cs typeface="+mj-cs"/>
              </a:rPr>
              <a:t>Empresas Pró-Ética 2017</a:t>
            </a:r>
          </a:p>
        </p:txBody>
      </p:sp>
    </p:spTree>
    <p:extLst>
      <p:ext uri="{BB962C8B-B14F-4D97-AF65-F5344CB8AC3E}">
        <p14:creationId xmlns:p14="http://schemas.microsoft.com/office/powerpoint/2010/main" val="22466300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2" name="Oval 22">
            <a:extLst>
              <a:ext uri="{FF2B5EF4-FFF2-40B4-BE49-F238E27FC236}">
                <a16:creationId xmlns="" xmlns:a16="http://schemas.microsoft.com/office/drawing/2014/main" id="{54A709FC-1ADC-45CD-856D-3B1A50C5838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495" y="197110"/>
            <a:ext cx="2020824" cy="202082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4">
            <a:extLst>
              <a:ext uri="{FF2B5EF4-FFF2-40B4-BE49-F238E27FC236}">
                <a16:creationId xmlns="" xmlns:a16="http://schemas.microsoft.com/office/drawing/2014/main" id="{AE67272E-0E66-4396-9C0C-4E154CCE20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0087" y="361702"/>
            <a:ext cx="1691640" cy="1691640"/>
          </a:xfrm>
          <a:custGeom>
            <a:avLst/>
            <a:gdLst>
              <a:gd name="connsiteX0" fmla="*/ 845820 w 1691640"/>
              <a:gd name="connsiteY0" fmla="*/ 0 h 1691640"/>
              <a:gd name="connsiteX1" fmla="*/ 1691640 w 1691640"/>
              <a:gd name="connsiteY1" fmla="*/ 845820 h 1691640"/>
              <a:gd name="connsiteX2" fmla="*/ 845820 w 1691640"/>
              <a:gd name="connsiteY2" fmla="*/ 1691640 h 1691640"/>
              <a:gd name="connsiteX3" fmla="*/ 0 w 1691640"/>
              <a:gd name="connsiteY3" fmla="*/ 845820 h 1691640"/>
              <a:gd name="connsiteX4" fmla="*/ 845820 w 1691640"/>
              <a:gd name="connsiteY4" fmla="*/ 0 h 169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640" h="1691640">
                <a:moveTo>
                  <a:pt x="845820" y="0"/>
                </a:moveTo>
                <a:cubicBezTo>
                  <a:pt x="1312954" y="0"/>
                  <a:pt x="1691640" y="378686"/>
                  <a:pt x="1691640" y="845820"/>
                </a:cubicBezTo>
                <a:cubicBezTo>
                  <a:pt x="1691640" y="1312954"/>
                  <a:pt x="1312954" y="1691640"/>
                  <a:pt x="845820" y="1691640"/>
                </a:cubicBezTo>
                <a:cubicBezTo>
                  <a:pt x="378687" y="1691640"/>
                  <a:pt x="0" y="1312954"/>
                  <a:pt x="0" y="845820"/>
                </a:cubicBezTo>
                <a:cubicBezTo>
                  <a:pt x="0" y="378686"/>
                  <a:pt x="378687" y="0"/>
                  <a:pt x="84582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4">
            <a:extLst>
              <a:ext uri="{FF2B5EF4-FFF2-40B4-BE49-F238E27FC236}">
                <a16:creationId xmlns="" xmlns:a16="http://schemas.microsoft.com/office/drawing/2014/main" id="{98051C9E-C0B6-4D88-A57E-DD1681DA0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6515" y="658882"/>
            <a:ext cx="938784" cy="10972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Oval 26">
            <a:extLst>
              <a:ext uri="{FF2B5EF4-FFF2-40B4-BE49-F238E27FC236}">
                <a16:creationId xmlns="" xmlns:a16="http://schemas.microsoft.com/office/drawing/2014/main" id="{BCB8E572-32F0-4C78-B268-2702C859FDB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3660" y="2557569"/>
            <a:ext cx="3072384" cy="30723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8">
            <a:extLst>
              <a:ext uri="{FF2B5EF4-FFF2-40B4-BE49-F238E27FC236}">
                <a16:creationId xmlns="" xmlns:a16="http://schemas.microsoft.com/office/drawing/2014/main" id="{BFC6224A-7B8A-4699-99DC-A6C9CD6171C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4932" y="1"/>
            <a:ext cx="4077068" cy="3445261"/>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30">
            <a:extLst>
              <a:ext uri="{FF2B5EF4-FFF2-40B4-BE49-F238E27FC236}">
                <a16:creationId xmlns="" xmlns:a16="http://schemas.microsoft.com/office/drawing/2014/main" id="{0611C424-EB44-492D-9C48-78BB0D5DC9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38252" y="2722161"/>
            <a:ext cx="2743200" cy="2743200"/>
          </a:xfrm>
          <a:custGeom>
            <a:avLst/>
            <a:gdLst>
              <a:gd name="connsiteX0" fmla="*/ 1371600 w 2743200"/>
              <a:gd name="connsiteY0" fmla="*/ 0 h 2743200"/>
              <a:gd name="connsiteX1" fmla="*/ 2743200 w 2743200"/>
              <a:gd name="connsiteY1" fmla="*/ 1371600 h 2743200"/>
              <a:gd name="connsiteX2" fmla="*/ 1371600 w 2743200"/>
              <a:gd name="connsiteY2" fmla="*/ 2743200 h 2743200"/>
              <a:gd name="connsiteX3" fmla="*/ 0 w 2743200"/>
              <a:gd name="connsiteY3" fmla="*/ 1371600 h 2743200"/>
              <a:gd name="connsiteX4" fmla="*/ 1371600 w 2743200"/>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3200" h="2743200">
                <a:moveTo>
                  <a:pt x="1371600" y="0"/>
                </a:moveTo>
                <a:cubicBezTo>
                  <a:pt x="2129114" y="0"/>
                  <a:pt x="2743200" y="614087"/>
                  <a:pt x="2743200" y="1371600"/>
                </a:cubicBezTo>
                <a:cubicBezTo>
                  <a:pt x="2743200" y="2129114"/>
                  <a:pt x="2129114" y="2743200"/>
                  <a:pt x="1371600" y="2743200"/>
                </a:cubicBezTo>
                <a:cubicBezTo>
                  <a:pt x="614087" y="2743200"/>
                  <a:pt x="0" y="2129114"/>
                  <a:pt x="0" y="1371600"/>
                </a:cubicBezTo>
                <a:cubicBezTo>
                  <a:pt x="0" y="614087"/>
                  <a:pt x="614087" y="0"/>
                  <a:pt x="137160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2">
            <a:extLst>
              <a:ext uri="{FF2B5EF4-FFF2-40B4-BE49-F238E27FC236}">
                <a16:creationId xmlns="" xmlns:a16="http://schemas.microsoft.com/office/drawing/2014/main" id="{59156A24-128C-4054-AAFF-F8CA5BA0E7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8624" y="3"/>
            <a:ext cx="3913376" cy="3281569"/>
          </a:xfrm>
          <a:custGeom>
            <a:avLst/>
            <a:gdLst>
              <a:gd name="connsiteX0" fmla="*/ 267865 w 3913376"/>
              <a:gd name="connsiteY0" fmla="*/ 0 h 3281569"/>
              <a:gd name="connsiteX1" fmla="*/ 3913376 w 3913376"/>
              <a:gd name="connsiteY1" fmla="*/ 0 h 3281569"/>
              <a:gd name="connsiteX2" fmla="*/ 3913376 w 3913376"/>
              <a:gd name="connsiteY2" fmla="*/ 2499938 h 3281569"/>
              <a:gd name="connsiteX3" fmla="*/ 3794714 w 3913376"/>
              <a:gd name="connsiteY3" fmla="*/ 2630499 h 3281569"/>
              <a:gd name="connsiteX4" fmla="*/ 2222892 w 3913376"/>
              <a:gd name="connsiteY4" fmla="*/ 3281569 h 3281569"/>
              <a:gd name="connsiteX5" fmla="*/ 0 w 3913376"/>
              <a:gd name="connsiteY5" fmla="*/ 1058677 h 3281569"/>
              <a:gd name="connsiteX6" fmla="*/ 174686 w 3913376"/>
              <a:gd name="connsiteY6" fmla="*/ 193427 h 328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2">
            <a:extLst>
              <a:ext uri="{FF2B5EF4-FFF2-40B4-BE49-F238E27FC236}">
                <a16:creationId xmlns="" xmlns:a16="http://schemas.microsoft.com/office/drawing/2014/main" id="{D8FF9E14-D5FB-411F-962D-26097C427B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8335" y="197111"/>
            <a:ext cx="3073034" cy="21664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a:extLst>
              <a:ext uri="{FF2B5EF4-FFF2-40B4-BE49-F238E27FC236}">
                <a16:creationId xmlns="" xmlns:a16="http://schemas.microsoft.com/office/drawing/2014/main" id="{B81DD007-78A5-46FD-BDC6-44EAADA9AD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4884" y="3051544"/>
            <a:ext cx="1626186" cy="193702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Freeform: Shape 34">
            <a:extLst>
              <a:ext uri="{FF2B5EF4-FFF2-40B4-BE49-F238E27FC236}">
                <a16:creationId xmlns="" xmlns:a16="http://schemas.microsoft.com/office/drawing/2014/main" id="{646E8F12-06B4-4D6B-866C-1743B253C8C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8370" y="3966828"/>
            <a:ext cx="3339958" cy="2891173"/>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Freeform: Shape 36">
            <a:extLst>
              <a:ext uri="{FF2B5EF4-FFF2-40B4-BE49-F238E27FC236}">
                <a16:creationId xmlns="" xmlns:a16="http://schemas.microsoft.com/office/drawing/2014/main" id="{3CC324B9-DFFF-42F1-8D81-AAD42554BDA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09416" y="4131546"/>
            <a:ext cx="3178912" cy="2726454"/>
          </a:xfrm>
          <a:custGeom>
            <a:avLst/>
            <a:gdLst>
              <a:gd name="connsiteX0" fmla="*/ 1837818 w 3178912"/>
              <a:gd name="connsiteY0" fmla="*/ 0 h 2726454"/>
              <a:gd name="connsiteX1" fmla="*/ 3137352 w 3178912"/>
              <a:gd name="connsiteY1" fmla="*/ 538285 h 2726454"/>
              <a:gd name="connsiteX2" fmla="*/ 3178912 w 3178912"/>
              <a:gd name="connsiteY2" fmla="*/ 584013 h 2726454"/>
              <a:gd name="connsiteX3" fmla="*/ 3178912 w 3178912"/>
              <a:gd name="connsiteY3" fmla="*/ 2726454 h 2726454"/>
              <a:gd name="connsiteX4" fmla="*/ 229483 w 3178912"/>
              <a:gd name="connsiteY4" fmla="*/ 2726454 h 2726454"/>
              <a:gd name="connsiteX5" fmla="*/ 221815 w 3178912"/>
              <a:gd name="connsiteY5" fmla="*/ 2713832 h 2726454"/>
              <a:gd name="connsiteX6" fmla="*/ 0 w 3178912"/>
              <a:gd name="connsiteY6" fmla="*/ 1837818 h 2726454"/>
              <a:gd name="connsiteX7" fmla="*/ 1837818 w 3178912"/>
              <a:gd name="connsiteY7" fmla="*/ 0 h 272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Imagem 7" descr="Uma imagem contendo captura de tela&#10;&#10;Descrição gerada com muito alta confiança">
            <a:extLst>
              <a:ext uri="{FF2B5EF4-FFF2-40B4-BE49-F238E27FC236}">
                <a16:creationId xmlns="" xmlns:a16="http://schemas.microsoft.com/office/drawing/2014/main" id="{A6F471B5-C556-464E-B4AF-BD6E34E371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653" r="2766" b="-2"/>
          <a:stretch>
            <a:fillRect/>
          </a:stretch>
        </p:blipFill>
        <p:spPr bwMode="auto">
          <a:xfrm>
            <a:off x="9451027" y="4880344"/>
            <a:ext cx="2434603" cy="165836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4"/>
          <p:cNvSpPr txBox="1">
            <a:spLocks/>
          </p:cNvSpPr>
          <p:nvPr/>
        </p:nvSpPr>
        <p:spPr>
          <a:xfrm>
            <a:off x="382771" y="1396289"/>
            <a:ext cx="567374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dirty="0" err="1"/>
              <a:t>Programa</a:t>
            </a:r>
            <a:r>
              <a:rPr lang="en-US" sz="4000" b="1" dirty="0"/>
              <a:t> </a:t>
            </a:r>
            <a:r>
              <a:rPr lang="en-US" sz="4000" b="1" dirty="0" err="1"/>
              <a:t>Empresa</a:t>
            </a:r>
            <a:r>
              <a:rPr lang="en-US" sz="4000" b="1" dirty="0"/>
              <a:t> </a:t>
            </a:r>
            <a:r>
              <a:rPr lang="en-US" sz="4000" b="1" dirty="0" err="1"/>
              <a:t>Íntegra</a:t>
            </a:r>
            <a:endParaRPr lang="en-US" sz="4000" b="1" dirty="0"/>
          </a:p>
        </p:txBody>
      </p:sp>
      <p:sp>
        <p:nvSpPr>
          <p:cNvPr id="5" name="CaixaDeTexto 4"/>
          <p:cNvSpPr txBox="1"/>
          <p:nvPr/>
        </p:nvSpPr>
        <p:spPr>
          <a:xfrm>
            <a:off x="805543" y="2871982"/>
            <a:ext cx="4558309" cy="3181684"/>
          </a:xfrm>
          <a:prstGeom prst="rect">
            <a:avLst/>
          </a:prstGeom>
        </p:spPr>
        <p:txBody>
          <a:bodyPr vert="horz" lIns="91440" tIns="45720" rIns="91440" bIns="45720" rtlCol="0" anchor="t">
            <a:normAutofit/>
          </a:bodyPr>
          <a:lstStyle/>
          <a:p>
            <a:pPr algn="ctr">
              <a:lnSpc>
                <a:spcPct val="90000"/>
              </a:lnSpc>
              <a:spcAft>
                <a:spcPts val="600"/>
              </a:spcAft>
              <a:defRPr/>
            </a:pPr>
            <a:r>
              <a:rPr lang="en-US" sz="2500" b="1" dirty="0" err="1"/>
              <a:t>Parceria</a:t>
            </a:r>
            <a:r>
              <a:rPr lang="en-US" sz="2500" b="1" dirty="0"/>
              <a:t> com o SEBRAE para </a:t>
            </a:r>
            <a:r>
              <a:rPr lang="en-US" sz="2500" b="1" dirty="0" err="1"/>
              <a:t>conscientização</a:t>
            </a:r>
            <a:r>
              <a:rPr lang="en-US" sz="2500" b="1" dirty="0"/>
              <a:t> de Micro e </a:t>
            </a:r>
            <a:r>
              <a:rPr lang="en-US" sz="2500" b="1" dirty="0" err="1"/>
              <a:t>Pequenas</a:t>
            </a:r>
            <a:r>
              <a:rPr lang="en-US" sz="2500" b="1" dirty="0"/>
              <a:t> </a:t>
            </a:r>
            <a:r>
              <a:rPr lang="en-US" sz="2500" b="1" dirty="0" err="1"/>
              <a:t>Empresas</a:t>
            </a:r>
            <a:endParaRPr lang="en-US" sz="2500" b="1" dirty="0"/>
          </a:p>
          <a:p>
            <a:pPr>
              <a:lnSpc>
                <a:spcPct val="90000"/>
              </a:lnSpc>
              <a:spcAft>
                <a:spcPts val="600"/>
              </a:spcAft>
              <a:defRPr/>
            </a:pPr>
            <a:endParaRPr lang="en-US" b="1" dirty="0"/>
          </a:p>
          <a:p>
            <a:pPr marL="257175" indent="-228600">
              <a:lnSpc>
                <a:spcPct val="90000"/>
              </a:lnSpc>
              <a:spcAft>
                <a:spcPts val="600"/>
              </a:spcAft>
              <a:buFont typeface="Arial" panose="020B0604020202020204" pitchFamily="34" charset="0"/>
              <a:buChar char="•"/>
              <a:defRPr/>
            </a:pPr>
            <a:r>
              <a:rPr lang="en-US" i="1" dirty="0"/>
              <a:t>http://sebrae.com.br/empresaintegra</a:t>
            </a:r>
          </a:p>
          <a:p>
            <a:pPr marL="257175" indent="-228600">
              <a:lnSpc>
                <a:spcPct val="90000"/>
              </a:lnSpc>
              <a:spcAft>
                <a:spcPts val="600"/>
              </a:spcAft>
              <a:buFont typeface="Arial" panose="020B0604020202020204" pitchFamily="34" charset="0"/>
              <a:buChar char="•"/>
              <a:defRPr/>
            </a:pPr>
            <a:r>
              <a:rPr lang="en-US" i="1" dirty="0" err="1"/>
              <a:t>Infográficos</a:t>
            </a:r>
            <a:r>
              <a:rPr lang="en-US" i="1" dirty="0"/>
              <a:t>, </a:t>
            </a:r>
            <a:r>
              <a:rPr lang="en-US" i="1" dirty="0" err="1"/>
              <a:t>vídeos</a:t>
            </a:r>
            <a:r>
              <a:rPr lang="en-US" i="1" dirty="0"/>
              <a:t> e </a:t>
            </a:r>
            <a:r>
              <a:rPr lang="en-US" i="1" dirty="0" err="1"/>
              <a:t>cartilhas</a:t>
            </a:r>
            <a:endParaRPr lang="en-US" i="1" dirty="0"/>
          </a:p>
          <a:p>
            <a:pPr marL="257175" indent="-228600">
              <a:lnSpc>
                <a:spcPct val="90000"/>
              </a:lnSpc>
              <a:spcAft>
                <a:spcPts val="600"/>
              </a:spcAft>
              <a:buFont typeface="Arial" panose="020B0604020202020204" pitchFamily="34" charset="0"/>
              <a:buChar char="•"/>
              <a:defRPr/>
            </a:pPr>
            <a:r>
              <a:rPr lang="en-US" i="1" dirty="0"/>
              <a:t>Rede Nacional </a:t>
            </a:r>
            <a:r>
              <a:rPr lang="en-US" i="1" dirty="0" err="1"/>
              <a:t>Empresa</a:t>
            </a:r>
            <a:r>
              <a:rPr lang="en-US" i="1" dirty="0"/>
              <a:t> </a:t>
            </a:r>
            <a:r>
              <a:rPr lang="en-US" i="1" dirty="0" err="1"/>
              <a:t>Íntegra</a:t>
            </a:r>
            <a:r>
              <a:rPr lang="en-US" i="1" dirty="0"/>
              <a:t> (REI)</a:t>
            </a:r>
          </a:p>
          <a:p>
            <a:pPr>
              <a:lnSpc>
                <a:spcPct val="90000"/>
              </a:lnSpc>
              <a:spcAft>
                <a:spcPts val="600"/>
              </a:spcAft>
              <a:defRPr/>
            </a:pPr>
            <a:endParaRPr lang="en-US" i="1" dirty="0"/>
          </a:p>
          <a:p>
            <a:pPr indent="-228600">
              <a:lnSpc>
                <a:spcPct val="90000"/>
              </a:lnSpc>
              <a:spcAft>
                <a:spcPts val="600"/>
              </a:spcAft>
              <a:buFont typeface="Arial" panose="020B0604020202020204" pitchFamily="34" charset="0"/>
              <a:buChar char="•"/>
              <a:defRPr/>
            </a:pPr>
            <a:endParaRPr lang="en-US" i="1" dirty="0"/>
          </a:p>
        </p:txBody>
      </p:sp>
    </p:spTree>
    <p:extLst>
      <p:ext uri="{BB962C8B-B14F-4D97-AF65-F5344CB8AC3E}">
        <p14:creationId xmlns:p14="http://schemas.microsoft.com/office/powerpoint/2010/main" val="2958612989"/>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 xmlns:a16="http://schemas.microsoft.com/office/drawing/2014/main" id="{7F6BC633-BCFD-419F-A30B-200BB61667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2246" y="0"/>
            <a:ext cx="755975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9">
            <a:extLst>
              <a:ext uri="{FF2B5EF4-FFF2-40B4-BE49-F238E27FC236}">
                <a16:creationId xmlns="" xmlns:a16="http://schemas.microsoft.com/office/drawing/2014/main" id="{7AA8700D-9C83-444C-9091-0955AFA959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2995" y="484632"/>
            <a:ext cx="6709145"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2" descr="Imagem relacionada">
            <a:extLst>
              <a:ext uri="{FF2B5EF4-FFF2-40B4-BE49-F238E27FC236}">
                <a16:creationId xmlns="" xmlns:a16="http://schemas.microsoft.com/office/drawing/2014/main" id="{0B22B82E-9636-4A02-A0C4-850D7F05D7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0168"/>
          <a:stretch/>
        </p:blipFill>
        <p:spPr bwMode="auto">
          <a:xfrm>
            <a:off x="5414729" y="827678"/>
            <a:ext cx="2222786" cy="19967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Rectangle 80">
            <a:extLst>
              <a:ext uri="{FF2B5EF4-FFF2-40B4-BE49-F238E27FC236}">
                <a16:creationId xmlns="" xmlns:a16="http://schemas.microsoft.com/office/drawing/2014/main" id="{D5381C78-BF51-4665-924C-516ED3B904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88981" y="826280"/>
            <a:ext cx="1229471" cy="1998177"/>
          </a:xfrm>
          <a:prstGeom prst="rect">
            <a:avLst/>
          </a:prstGeom>
          <a:solidFill>
            <a:srgbClr val="89AF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Imagem 2">
            <a:extLst>
              <a:ext uri="{FF2B5EF4-FFF2-40B4-BE49-F238E27FC236}">
                <a16:creationId xmlns="" xmlns:a16="http://schemas.microsoft.com/office/drawing/2014/main" id="{452EED15-EDA1-4673-8CC4-10E5681168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59" r="8830" b="2"/>
          <a:stretch/>
        </p:blipFill>
        <p:spPr bwMode="auto">
          <a:xfrm>
            <a:off x="5414729" y="2989903"/>
            <a:ext cx="3603723" cy="29220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Imagem 4">
            <a:extLst>
              <a:ext uri="{FF2B5EF4-FFF2-40B4-BE49-F238E27FC236}">
                <a16:creationId xmlns="" xmlns:a16="http://schemas.microsoft.com/office/drawing/2014/main" id="{69B13415-25EB-4FF4-A5FD-0C107867F7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62" r="12106" b="1"/>
          <a:stretch/>
        </p:blipFill>
        <p:spPr bwMode="auto">
          <a:xfrm>
            <a:off x="9173937" y="827678"/>
            <a:ext cx="2315724" cy="50867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4"/>
          <p:cNvSpPr txBox="1">
            <a:spLocks/>
          </p:cNvSpPr>
          <p:nvPr/>
        </p:nvSpPr>
        <p:spPr>
          <a:xfrm>
            <a:off x="544874" y="1486516"/>
            <a:ext cx="3697511" cy="16766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altLang="pt-BR" sz="3700" b="1" kern="1200" dirty="0">
                <a:solidFill>
                  <a:schemeClr val="tx1"/>
                </a:solidFill>
                <a:latin typeface="+mj-lt"/>
                <a:ea typeface="+mj-ea"/>
                <a:cs typeface="+mj-cs"/>
              </a:rPr>
              <a:t>PARCERIA ALLIANCE FOR INTEGRITY</a:t>
            </a:r>
          </a:p>
        </p:txBody>
      </p:sp>
      <p:sp>
        <p:nvSpPr>
          <p:cNvPr id="5" name="CaixaDeTexto 4"/>
          <p:cNvSpPr txBox="1"/>
          <p:nvPr/>
        </p:nvSpPr>
        <p:spPr>
          <a:xfrm>
            <a:off x="223874" y="3274385"/>
            <a:ext cx="4213441" cy="3785419"/>
          </a:xfrm>
          <a:prstGeom prst="rect">
            <a:avLst/>
          </a:prstGeom>
        </p:spPr>
        <p:txBody>
          <a:bodyPr vert="horz" lIns="91440" tIns="45720" rIns="91440" bIns="45720" rtlCol="0">
            <a:normAutofit/>
          </a:bodyPr>
          <a:lstStyle/>
          <a:p>
            <a:pPr marL="28575" algn="ctr">
              <a:lnSpc>
                <a:spcPct val="90000"/>
              </a:lnSpc>
              <a:buClr>
                <a:srgbClr val="89AF5A"/>
              </a:buClr>
              <a:defRPr/>
            </a:pPr>
            <a:r>
              <a:rPr lang="pt-BR" i="1" dirty="0">
                <a:solidFill>
                  <a:prstClr val="black">
                    <a:lumMod val="75000"/>
                    <a:lumOff val="25000"/>
                  </a:prstClr>
                </a:solidFill>
                <a:latin typeface="Arial"/>
                <a:ea typeface="DejaVu Sans"/>
                <a:cs typeface="DejaVu Sans"/>
              </a:rPr>
              <a:t>Parceria Internacional que leva o tema da integridade para pequenas e médias empresas</a:t>
            </a:r>
          </a:p>
          <a:p>
            <a:pPr marL="257175" indent="-228600">
              <a:lnSpc>
                <a:spcPct val="90000"/>
              </a:lnSpc>
              <a:buClr>
                <a:srgbClr val="89AF5A"/>
              </a:buClr>
              <a:buFont typeface="Arial" panose="020B0604020202020204" pitchFamily="34" charset="0"/>
              <a:buChar char="•"/>
              <a:defRPr/>
            </a:pPr>
            <a:endParaRPr lang="en-US" i="1" dirty="0">
              <a:hlinkClick r:id="rId5"/>
            </a:endParaRPr>
          </a:p>
          <a:p>
            <a:pPr marL="257175" indent="-228600">
              <a:lnSpc>
                <a:spcPct val="90000"/>
              </a:lnSpc>
              <a:buClr>
                <a:srgbClr val="89AF5A"/>
              </a:buClr>
              <a:buFont typeface="Arial" panose="020B0604020202020204" pitchFamily="34" charset="0"/>
              <a:buChar char="•"/>
              <a:defRPr/>
            </a:pPr>
            <a:r>
              <a:rPr lang="en-US" i="1" dirty="0">
                <a:hlinkClick r:id="rId5"/>
              </a:rPr>
              <a:t>https://www.allianceforintegrity.org/pt/</a:t>
            </a:r>
            <a:endParaRPr lang="en-US" i="1" dirty="0"/>
          </a:p>
          <a:p>
            <a:pPr marL="257175" indent="-228600">
              <a:lnSpc>
                <a:spcPct val="90000"/>
              </a:lnSpc>
              <a:buClr>
                <a:srgbClr val="89AF5A"/>
              </a:buClr>
              <a:buFont typeface="Arial" panose="020B0604020202020204" pitchFamily="34" charset="0"/>
              <a:buChar char="•"/>
              <a:defRPr/>
            </a:pPr>
            <a:r>
              <a:rPr lang="en-US" i="1" dirty="0" err="1"/>
              <a:t>Conteúdo</a:t>
            </a:r>
            <a:r>
              <a:rPr lang="en-US" i="1" dirty="0"/>
              <a:t> (</a:t>
            </a:r>
            <a:r>
              <a:rPr lang="en-US" i="1" dirty="0" err="1"/>
              <a:t>Cartilhas</a:t>
            </a:r>
            <a:r>
              <a:rPr lang="en-US" i="1" dirty="0"/>
              <a:t>, site)</a:t>
            </a:r>
          </a:p>
          <a:p>
            <a:pPr marL="257175" indent="-228600">
              <a:lnSpc>
                <a:spcPct val="90000"/>
              </a:lnSpc>
              <a:buClr>
                <a:srgbClr val="89AF5A"/>
              </a:buClr>
              <a:buFont typeface="Arial" panose="020B0604020202020204" pitchFamily="34" charset="0"/>
              <a:buChar char="•"/>
              <a:defRPr/>
            </a:pPr>
            <a:r>
              <a:rPr lang="en-US" i="1" dirty="0" err="1"/>
              <a:t>Capacitações</a:t>
            </a:r>
            <a:r>
              <a:rPr lang="en-US" i="1" dirty="0"/>
              <a:t> </a:t>
            </a:r>
            <a:r>
              <a:rPr lang="en-US" i="1" dirty="0" err="1"/>
              <a:t>presenciais</a:t>
            </a:r>
            <a:r>
              <a:rPr lang="en-US" i="1" dirty="0"/>
              <a:t> (DEPE), webinars, Debates</a:t>
            </a:r>
          </a:p>
          <a:p>
            <a:pPr marL="257175" indent="-228600">
              <a:lnSpc>
                <a:spcPct val="90000"/>
              </a:lnSpc>
              <a:buClr>
                <a:srgbClr val="89AF5A"/>
              </a:buClr>
              <a:buFont typeface="Arial" panose="020B0604020202020204" pitchFamily="34" charset="0"/>
              <a:buChar char="•"/>
              <a:defRPr/>
            </a:pPr>
            <a:r>
              <a:rPr lang="en-US" i="1" dirty="0" err="1"/>
              <a:t>Tecnologia</a:t>
            </a:r>
            <a:r>
              <a:rPr lang="en-US" i="1" dirty="0"/>
              <a:t> – The Integrity App</a:t>
            </a:r>
          </a:p>
          <a:p>
            <a:pPr indent="-228600">
              <a:lnSpc>
                <a:spcPct val="90000"/>
              </a:lnSpc>
              <a:spcAft>
                <a:spcPts val="600"/>
              </a:spcAft>
              <a:buClr>
                <a:srgbClr val="89AF5A"/>
              </a:buClr>
              <a:buFont typeface="Arial" panose="020B0604020202020204" pitchFamily="34" charset="0"/>
              <a:buChar char="•"/>
              <a:defRPr/>
            </a:pPr>
            <a:endParaRPr lang="en-US" i="1" dirty="0"/>
          </a:p>
        </p:txBody>
      </p:sp>
    </p:spTree>
    <p:extLst>
      <p:ext uri="{BB962C8B-B14F-4D97-AF65-F5344CB8AC3E}">
        <p14:creationId xmlns:p14="http://schemas.microsoft.com/office/powerpoint/2010/main" val="10236465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 xmlns:a16="http://schemas.microsoft.com/office/drawing/2014/main" id="{433B6D0B-7E21-483A-8B6F-344EE854E40F}"/>
              </a:ext>
            </a:extLst>
          </p:cNvPr>
          <p:cNvSpPr txBox="1">
            <a:spLocks/>
          </p:cNvSpPr>
          <p:nvPr/>
        </p:nvSpPr>
        <p:spPr>
          <a:xfrm>
            <a:off x="1903227" y="1238546"/>
            <a:ext cx="7584989" cy="849141"/>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5000" dirty="0">
                <a:latin typeface="+mn-lt"/>
              </a:rPr>
              <a:t>Coleção Programa de Integridade</a:t>
            </a:r>
          </a:p>
          <a:p>
            <a:endParaRPr lang="pt-BR" sz="4900" dirty="0">
              <a:latin typeface="+mn-lt"/>
            </a:endParaRPr>
          </a:p>
          <a:p>
            <a:endParaRPr lang="pt-BR" sz="4800" dirty="0">
              <a:latin typeface="+mn-lt"/>
            </a:endParaRPr>
          </a:p>
        </p:txBody>
      </p:sp>
      <p:pic>
        <p:nvPicPr>
          <p:cNvPr id="6" name="Imagem 5">
            <a:extLst>
              <a:ext uri="{FF2B5EF4-FFF2-40B4-BE49-F238E27FC236}">
                <a16:creationId xmlns="" xmlns:a16="http://schemas.microsoft.com/office/drawing/2014/main" id="{34B69C4C-54B4-4F29-8645-08B60CCD08AE}"/>
              </a:ext>
            </a:extLst>
          </p:cNvPr>
          <p:cNvPicPr/>
          <p:nvPr/>
        </p:nvPicPr>
        <p:blipFill rotWithShape="1">
          <a:blip r:embed="rId2"/>
          <a:srcRect l="70378" t="7165" r="6868" b="42403"/>
          <a:stretch/>
        </p:blipFill>
        <p:spPr bwMode="auto">
          <a:xfrm>
            <a:off x="712371" y="2264735"/>
            <a:ext cx="2088615" cy="3280173"/>
          </a:xfrm>
          <a:prstGeom prst="rect">
            <a:avLst/>
          </a:prstGeom>
          <a:ln>
            <a:noFill/>
          </a:ln>
          <a:extLst>
            <a:ext uri="{53640926-AAD7-44D8-BBD7-CCE9431645EC}">
              <a14:shadowObscured xmlns:a14="http://schemas.microsoft.com/office/drawing/2010/main"/>
            </a:ext>
          </a:extLst>
        </p:spPr>
      </p:pic>
      <p:pic>
        <p:nvPicPr>
          <p:cNvPr id="8" name="Imagem 7">
            <a:extLst>
              <a:ext uri="{FF2B5EF4-FFF2-40B4-BE49-F238E27FC236}">
                <a16:creationId xmlns="" xmlns:a16="http://schemas.microsoft.com/office/drawing/2014/main" id="{36FB2FE0-B2BF-4D52-B673-E4E5ECA94973}"/>
              </a:ext>
            </a:extLst>
          </p:cNvPr>
          <p:cNvPicPr/>
          <p:nvPr/>
        </p:nvPicPr>
        <p:blipFill rotWithShape="1">
          <a:blip r:embed="rId3"/>
          <a:srcRect l="65794" t="7440" r="2280" b="22286"/>
          <a:stretch/>
        </p:blipFill>
        <p:spPr bwMode="auto">
          <a:xfrm>
            <a:off x="2933008" y="2264734"/>
            <a:ext cx="2001077" cy="3280170"/>
          </a:xfrm>
          <a:prstGeom prst="rect">
            <a:avLst/>
          </a:prstGeom>
          <a:ln>
            <a:noFill/>
          </a:ln>
          <a:extLst>
            <a:ext uri="{53640926-AAD7-44D8-BBD7-CCE9431645EC}">
              <a14:shadowObscured xmlns:a14="http://schemas.microsoft.com/office/drawing/2010/main"/>
            </a:ext>
          </a:extLst>
        </p:spPr>
      </p:pic>
      <p:pic>
        <p:nvPicPr>
          <p:cNvPr id="10" name="Imagem 9">
            <a:extLst>
              <a:ext uri="{FF2B5EF4-FFF2-40B4-BE49-F238E27FC236}">
                <a16:creationId xmlns="" xmlns:a16="http://schemas.microsoft.com/office/drawing/2014/main" id="{C5EC7C36-B369-4AB4-B5E6-C9DEFEE21516}"/>
              </a:ext>
            </a:extLst>
          </p:cNvPr>
          <p:cNvPicPr/>
          <p:nvPr/>
        </p:nvPicPr>
        <p:blipFill rotWithShape="1">
          <a:blip r:embed="rId4"/>
          <a:srcRect l="69497" t="7992" r="5809" b="37167"/>
          <a:stretch/>
        </p:blipFill>
        <p:spPr bwMode="auto">
          <a:xfrm>
            <a:off x="5071334" y="2264735"/>
            <a:ext cx="2053372" cy="3280169"/>
          </a:xfrm>
          <a:prstGeom prst="rect">
            <a:avLst/>
          </a:prstGeom>
          <a:ln>
            <a:noFill/>
          </a:ln>
          <a:extLst>
            <a:ext uri="{53640926-AAD7-44D8-BBD7-CCE9431645EC}">
              <a14:shadowObscured xmlns:a14="http://schemas.microsoft.com/office/drawing/2010/main"/>
            </a:ext>
          </a:extLst>
        </p:spPr>
      </p:pic>
      <p:pic>
        <p:nvPicPr>
          <p:cNvPr id="11" name="Imagem 10">
            <a:extLst>
              <a:ext uri="{FF2B5EF4-FFF2-40B4-BE49-F238E27FC236}">
                <a16:creationId xmlns="" xmlns:a16="http://schemas.microsoft.com/office/drawing/2014/main" id="{9FB2C60B-79BE-4241-95B3-F2E58461877A}"/>
              </a:ext>
            </a:extLst>
          </p:cNvPr>
          <p:cNvPicPr>
            <a:picLocks noChangeAspect="1"/>
          </p:cNvPicPr>
          <p:nvPr/>
        </p:nvPicPr>
        <p:blipFill>
          <a:blip r:embed="rId5"/>
          <a:stretch>
            <a:fillRect/>
          </a:stretch>
        </p:blipFill>
        <p:spPr>
          <a:xfrm>
            <a:off x="7265826" y="2264735"/>
            <a:ext cx="1973200" cy="3280169"/>
          </a:xfrm>
          <a:prstGeom prst="rect">
            <a:avLst/>
          </a:prstGeom>
        </p:spPr>
      </p:pic>
      <p:pic>
        <p:nvPicPr>
          <p:cNvPr id="12" name="Picture 4">
            <a:hlinkClick r:id="rId6"/>
            <a:extLst>
              <a:ext uri="{FF2B5EF4-FFF2-40B4-BE49-F238E27FC236}">
                <a16:creationId xmlns="" xmlns:a16="http://schemas.microsoft.com/office/drawing/2014/main" id="{BFF11094-76FA-4462-A85F-D0ABACB062B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06095" y="2264734"/>
            <a:ext cx="2066507" cy="3280170"/>
          </a:xfrm>
          <a:prstGeom prst="rect">
            <a:avLst/>
          </a:prstGeom>
        </p:spPr>
      </p:pic>
    </p:spTree>
    <p:extLst>
      <p:ext uri="{BB962C8B-B14F-4D97-AF65-F5344CB8AC3E}">
        <p14:creationId xmlns:p14="http://schemas.microsoft.com/office/powerpoint/2010/main" val="15157770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aixaDeTexto 4"/>
          <p:cNvSpPr txBox="1"/>
          <p:nvPr/>
        </p:nvSpPr>
        <p:spPr>
          <a:xfrm>
            <a:off x="6376213" y="820449"/>
            <a:ext cx="5687968" cy="2099732"/>
          </a:xfrm>
          <a:prstGeom prst="rect">
            <a:avLst/>
          </a:prstGeom>
          <a:solidFill>
            <a:schemeClr val="accent3">
              <a:lumMod val="40000"/>
              <a:lumOff val="60000"/>
            </a:schemeClr>
          </a:solidFill>
        </p:spPr>
        <p:txBody>
          <a:bodyPr vert="horz" lIns="91440" tIns="45720" rIns="91440" bIns="45720" rtlCol="0" anchor="t">
            <a:normAutofit fontScale="92500"/>
          </a:bodyPr>
          <a:lstStyle/>
          <a:p>
            <a:pPr marL="342900" lvl="0" indent="-228600" algn="just">
              <a:lnSpc>
                <a:spcPct val="90000"/>
              </a:lnSpc>
              <a:spcBef>
                <a:spcPts val="2400"/>
              </a:spcBef>
              <a:defRPr/>
            </a:pPr>
            <a:r>
              <a:rPr lang="pt-BR" dirty="0"/>
              <a:t>Art. 7</a:t>
            </a:r>
            <a:r>
              <a:rPr lang="pt-BR" u="sng" baseline="30000" dirty="0"/>
              <a:t>o</a:t>
            </a:r>
            <a:r>
              <a:rPr lang="pt-BR" dirty="0"/>
              <a:t>  Serão levados em consideração na aplicação das sanções</a:t>
            </a:r>
            <a:r>
              <a:rPr lang="pt-BR" dirty="0" smtClean="0"/>
              <a:t>:</a:t>
            </a:r>
          </a:p>
          <a:p>
            <a:pPr algn="just"/>
            <a:endParaRPr lang="pt-BR" dirty="0"/>
          </a:p>
          <a:p>
            <a:pPr algn="just"/>
            <a:r>
              <a:rPr lang="pt-BR" dirty="0" smtClean="0"/>
              <a:t>VIII </a:t>
            </a:r>
            <a:r>
              <a:rPr lang="pt-BR" dirty="0"/>
              <a:t>- a existência de </a:t>
            </a:r>
            <a:r>
              <a:rPr lang="pt-BR" sz="2400" b="1" dirty="0"/>
              <a:t>mecanismos e procedimentos internos de integridade</a:t>
            </a:r>
            <a:r>
              <a:rPr lang="pt-BR" dirty="0"/>
              <a:t>, auditoria e incentivo à denúncia de irregularidades e a aplicação efetiva de códigos de ética e de conduta no âmbito da pessoa jurídica; </a:t>
            </a:r>
          </a:p>
        </p:txBody>
      </p:sp>
      <p:pic>
        <p:nvPicPr>
          <p:cNvPr id="3" name="Imagem 2"/>
          <p:cNvPicPr>
            <a:picLocks noChangeAspect="1"/>
          </p:cNvPicPr>
          <p:nvPr/>
        </p:nvPicPr>
        <p:blipFill>
          <a:blip r:embed="rId2"/>
          <a:stretch>
            <a:fillRect/>
          </a:stretch>
        </p:blipFill>
        <p:spPr>
          <a:xfrm>
            <a:off x="117987" y="1716957"/>
            <a:ext cx="6022258" cy="4034913"/>
          </a:xfrm>
          <a:prstGeom prst="rect">
            <a:avLst/>
          </a:prstGeom>
        </p:spPr>
      </p:pic>
      <p:sp>
        <p:nvSpPr>
          <p:cNvPr id="6" name="CaixaDeTexto 5"/>
          <p:cNvSpPr txBox="1"/>
          <p:nvPr/>
        </p:nvSpPr>
        <p:spPr>
          <a:xfrm>
            <a:off x="1430596" y="988142"/>
            <a:ext cx="3562194" cy="707886"/>
          </a:xfrm>
          <a:prstGeom prst="rect">
            <a:avLst/>
          </a:prstGeom>
          <a:solidFill>
            <a:schemeClr val="accent3">
              <a:lumMod val="40000"/>
              <a:lumOff val="60000"/>
            </a:schemeClr>
          </a:solidFill>
          <a:ln>
            <a:solidFill>
              <a:schemeClr val="tx1"/>
            </a:solidFill>
          </a:ln>
        </p:spPr>
        <p:txBody>
          <a:bodyPr wrap="none" rtlCol="0">
            <a:spAutoFit/>
          </a:bodyPr>
          <a:lstStyle/>
          <a:p>
            <a:r>
              <a:rPr lang="es-ES_tradnl" sz="4000" smtClean="0"/>
              <a:t>LEI 12.846/2013</a:t>
            </a:r>
            <a:endParaRPr lang="es-ES_tradnl" sz="4000"/>
          </a:p>
        </p:txBody>
      </p:sp>
      <p:sp>
        <p:nvSpPr>
          <p:cNvPr id="8" name="CaixaDeTexto 7"/>
          <p:cNvSpPr txBox="1"/>
          <p:nvPr/>
        </p:nvSpPr>
        <p:spPr>
          <a:xfrm>
            <a:off x="934068" y="5756785"/>
            <a:ext cx="4570354" cy="707886"/>
          </a:xfrm>
          <a:prstGeom prst="rect">
            <a:avLst/>
          </a:prstGeom>
          <a:solidFill>
            <a:schemeClr val="accent3">
              <a:lumMod val="40000"/>
              <a:lumOff val="60000"/>
            </a:schemeClr>
          </a:solidFill>
          <a:ln>
            <a:solidFill>
              <a:schemeClr val="tx1"/>
            </a:solidFill>
          </a:ln>
        </p:spPr>
        <p:txBody>
          <a:bodyPr wrap="none" rtlCol="0">
            <a:spAutoFit/>
          </a:bodyPr>
          <a:lstStyle/>
          <a:p>
            <a:r>
              <a:rPr lang="es-ES_tradnl" sz="4000" smtClean="0"/>
              <a:t>LEI ANTICORRUPÇÃO</a:t>
            </a:r>
            <a:endParaRPr lang="es-ES_tradnl" sz="4000" dirty="0"/>
          </a:p>
        </p:txBody>
      </p:sp>
      <p:sp>
        <p:nvSpPr>
          <p:cNvPr id="10" name="CaixaDeTexto 9"/>
          <p:cNvSpPr txBox="1"/>
          <p:nvPr/>
        </p:nvSpPr>
        <p:spPr>
          <a:xfrm>
            <a:off x="6366385" y="3229897"/>
            <a:ext cx="5697796" cy="3451121"/>
          </a:xfrm>
          <a:prstGeom prst="rect">
            <a:avLst/>
          </a:prstGeom>
          <a:solidFill>
            <a:schemeClr val="accent3">
              <a:lumMod val="40000"/>
              <a:lumOff val="60000"/>
            </a:schemeClr>
          </a:solidFill>
        </p:spPr>
        <p:txBody>
          <a:bodyPr vert="horz" lIns="91440" tIns="45720" rIns="91440" bIns="45720" rtlCol="0" anchor="t">
            <a:noAutofit/>
          </a:bodyPr>
          <a:lstStyle/>
          <a:p>
            <a:pPr marL="342900" lvl="0" indent="-228600" algn="just">
              <a:lnSpc>
                <a:spcPct val="90000"/>
              </a:lnSpc>
              <a:spcBef>
                <a:spcPts val="2400"/>
              </a:spcBef>
              <a:defRPr/>
            </a:pPr>
            <a:r>
              <a:rPr lang="pt-BR" sz="1400" dirty="0" smtClean="0"/>
              <a:t>Decreto 8.420</a:t>
            </a:r>
          </a:p>
          <a:p>
            <a:pPr algn="just"/>
            <a:r>
              <a:rPr lang="pt-BR" sz="1400" dirty="0"/>
              <a:t>Art. 18.  Do resultado da soma dos fatores do art. 17 serão subtraídos os valores correspondentes aos seguintes percentuais do faturamento bruto da pessoa jurídica do último exercício anterior ao da instauração do PAR, excluídos os tributos</a:t>
            </a:r>
            <a:r>
              <a:rPr lang="pt-BR" sz="1400" dirty="0" smtClean="0"/>
              <a:t>:</a:t>
            </a:r>
            <a:endParaRPr lang="pt-BR" sz="1400" dirty="0"/>
          </a:p>
          <a:p>
            <a:pPr algn="just"/>
            <a:endParaRPr lang="pt-BR" sz="1400" dirty="0" smtClean="0"/>
          </a:p>
          <a:p>
            <a:pPr algn="just"/>
            <a:r>
              <a:rPr lang="pt-BR" sz="1400" dirty="0" smtClean="0"/>
              <a:t>III </a:t>
            </a:r>
            <a:r>
              <a:rPr lang="pt-BR" sz="1400" dirty="0"/>
              <a:t>- um por cento a um e meio por cento para o grau de colaboração da pessoa jurídica com a investigação ou a apuração do ato lesivo, independentemente do acordo de leniência;</a:t>
            </a:r>
          </a:p>
          <a:p>
            <a:pPr algn="just"/>
            <a:r>
              <a:rPr lang="pt-BR" sz="1400" dirty="0"/>
              <a:t>IV - dois por cento no caso de comunicação espontânea pela pessoa jurídica antes da instauração do PAR acerca da ocorrência do ato lesivo; e</a:t>
            </a:r>
          </a:p>
          <a:p>
            <a:pPr algn="just"/>
            <a:r>
              <a:rPr lang="pt-BR" sz="1400" dirty="0"/>
              <a:t>V - um por cento a quatro por cento para comprovação de a pessoa jurídica possuir e aplicar um programa de integridade, conforme os parâmetros estabelecidos no Capítulo IV.</a:t>
            </a:r>
          </a:p>
          <a:p>
            <a:pPr marL="342900" lvl="0" indent="-228600" algn="just">
              <a:lnSpc>
                <a:spcPct val="90000"/>
              </a:lnSpc>
              <a:spcBef>
                <a:spcPts val="2400"/>
              </a:spcBef>
              <a:defRPr/>
            </a:pPr>
            <a:endParaRPr lang="pt-BR" sz="1200" dirty="0"/>
          </a:p>
          <a:p>
            <a:pPr algn="just"/>
            <a:r>
              <a:rPr lang="pt-BR" sz="1200" dirty="0"/>
              <a:t/>
            </a:r>
            <a:br>
              <a:rPr lang="pt-BR" sz="1200" dirty="0"/>
            </a:br>
            <a:endParaRPr lang="en-US" sz="1200" spc="50" dirty="0"/>
          </a:p>
        </p:txBody>
      </p:sp>
    </p:spTree>
    <p:extLst>
      <p:ext uri="{BB962C8B-B14F-4D97-AF65-F5344CB8AC3E}">
        <p14:creationId xmlns:p14="http://schemas.microsoft.com/office/powerpoint/2010/main" val="28286008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 xmlns:a16="http://schemas.microsoft.com/office/drawing/2014/main" id="{F342B1AF-1262-46DA-BE69-C40E9391C5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2590799" y="1394798"/>
            <a:ext cx="914400" cy="914400"/>
          </a:xfrm>
          <a:prstGeom prst="rect">
            <a:avLst/>
          </a:prstGeom>
        </p:spPr>
      </p:pic>
      <p:sp>
        <p:nvSpPr>
          <p:cNvPr id="4" name="Título 4"/>
          <p:cNvSpPr txBox="1">
            <a:spLocks/>
          </p:cNvSpPr>
          <p:nvPr/>
        </p:nvSpPr>
        <p:spPr>
          <a:xfrm>
            <a:off x="643465" y="2294449"/>
            <a:ext cx="4809068" cy="2743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altLang="pt-BR" b="1" kern="1200" dirty="0">
                <a:solidFill>
                  <a:schemeClr val="tx1"/>
                </a:solidFill>
                <a:latin typeface="+mj-lt"/>
                <a:ea typeface="+mj-ea"/>
                <a:cs typeface="+mj-cs"/>
              </a:rPr>
              <a:t>PARTICIPAÇÃO EM ACORDOS DE LENIÊNCIA</a:t>
            </a:r>
          </a:p>
        </p:txBody>
      </p:sp>
      <p:sp>
        <p:nvSpPr>
          <p:cNvPr id="5" name="CaixaDeTexto 4"/>
          <p:cNvSpPr txBox="1"/>
          <p:nvPr/>
        </p:nvSpPr>
        <p:spPr>
          <a:xfrm>
            <a:off x="5948518" y="1858310"/>
            <a:ext cx="5579532" cy="4156427"/>
          </a:xfrm>
          <a:prstGeom prst="rect">
            <a:avLst/>
          </a:prstGeom>
          <a:solidFill>
            <a:schemeClr val="accent4">
              <a:lumMod val="40000"/>
              <a:lumOff val="60000"/>
            </a:schemeClr>
          </a:solidFill>
          <a:ln>
            <a:solidFill>
              <a:schemeClr val="tx1"/>
            </a:solidFill>
          </a:ln>
        </p:spPr>
        <p:txBody>
          <a:bodyPr vert="horz" lIns="91440" tIns="45720" rIns="91440" bIns="45720" rtlCol="0" anchor="ctr">
            <a:normAutofit/>
          </a:bodyPr>
          <a:lstStyle/>
          <a:p>
            <a:pPr marL="342900" indent="-228600" algn="just">
              <a:lnSpc>
                <a:spcPct val="90000"/>
              </a:lnSpc>
              <a:spcBef>
                <a:spcPts val="2400"/>
              </a:spcBef>
              <a:buFont typeface="Arial" panose="020B0604020202020204" pitchFamily="34" charset="0"/>
              <a:buChar char="•"/>
              <a:defRPr/>
            </a:pPr>
            <a:r>
              <a:rPr lang="pt-PT" sz="2400" b="1" spc="50" dirty="0" smtClean="0"/>
              <a:t>Avaliação </a:t>
            </a:r>
            <a:r>
              <a:rPr lang="pt-PT" sz="2400" spc="50" dirty="0" smtClean="0"/>
              <a:t>do Programa de Integridade implementado pelas empresas que estão negociando acordos</a:t>
            </a:r>
          </a:p>
          <a:p>
            <a:pPr marL="342900" indent="-228600" algn="just">
              <a:lnSpc>
                <a:spcPct val="90000"/>
              </a:lnSpc>
              <a:spcBef>
                <a:spcPts val="2400"/>
              </a:spcBef>
              <a:buFont typeface="Arial" panose="020B0604020202020204" pitchFamily="34" charset="0"/>
              <a:buChar char="•"/>
              <a:defRPr/>
            </a:pPr>
            <a:r>
              <a:rPr lang="pt-PT" sz="2400" spc="50" dirty="0" smtClean="0"/>
              <a:t>Definição de </a:t>
            </a:r>
            <a:r>
              <a:rPr lang="pt-PT" sz="2400" b="1" spc="50" dirty="0" smtClean="0"/>
              <a:t>obrigações futuras de aprimoramento</a:t>
            </a:r>
          </a:p>
          <a:p>
            <a:pPr marL="342900" indent="-228600" algn="just">
              <a:lnSpc>
                <a:spcPct val="90000"/>
              </a:lnSpc>
              <a:spcBef>
                <a:spcPts val="2400"/>
              </a:spcBef>
              <a:buFont typeface="Arial" panose="020B0604020202020204" pitchFamily="34" charset="0"/>
              <a:buChar char="•"/>
              <a:defRPr/>
            </a:pPr>
            <a:r>
              <a:rPr lang="pt-PT" sz="2400" b="1" spc="50" dirty="0" smtClean="0"/>
              <a:t>Monitoramento</a:t>
            </a:r>
            <a:r>
              <a:rPr lang="pt-PT" sz="2400" spc="50" dirty="0" smtClean="0"/>
              <a:t> da efetividade do programa e da implementação das obrigações</a:t>
            </a:r>
          </a:p>
          <a:p>
            <a:pPr marL="342900" indent="-228600" algn="just">
              <a:lnSpc>
                <a:spcPct val="90000"/>
              </a:lnSpc>
              <a:spcBef>
                <a:spcPts val="2400"/>
              </a:spcBef>
              <a:buFont typeface="Arial" panose="020B0604020202020204" pitchFamily="34" charset="0"/>
              <a:buChar char="•"/>
              <a:defRPr/>
            </a:pPr>
            <a:r>
              <a:rPr lang="pt-PT" sz="2400" b="1" spc="50" dirty="0" smtClean="0"/>
              <a:t>Parceria Petrobras</a:t>
            </a:r>
            <a:r>
              <a:rPr lang="pt-PT" sz="2400" spc="50" dirty="0" smtClean="0"/>
              <a:t>;</a:t>
            </a:r>
            <a:endParaRPr lang="pt-PT" sz="2400" spc="50" dirty="0"/>
          </a:p>
        </p:txBody>
      </p:sp>
      <p:sp>
        <p:nvSpPr>
          <p:cNvPr id="2" name="CaixaDeTexto 1"/>
          <p:cNvSpPr txBox="1"/>
          <p:nvPr/>
        </p:nvSpPr>
        <p:spPr>
          <a:xfrm>
            <a:off x="6887493" y="1120881"/>
            <a:ext cx="3739870" cy="584775"/>
          </a:xfrm>
          <a:prstGeom prst="rect">
            <a:avLst/>
          </a:prstGeom>
          <a:solidFill>
            <a:schemeClr val="accent3">
              <a:lumMod val="40000"/>
              <a:lumOff val="60000"/>
            </a:schemeClr>
          </a:solidFill>
        </p:spPr>
        <p:txBody>
          <a:bodyPr wrap="none" rtlCol="0">
            <a:spAutoFit/>
          </a:bodyPr>
          <a:lstStyle/>
          <a:p>
            <a:r>
              <a:rPr lang="es-ES_tradnl" sz="3200" smtClean="0"/>
              <a:t>NOVAS ATRIBUIÇÕES </a:t>
            </a:r>
            <a:endParaRPr lang="es-ES_tradnl" sz="3200"/>
          </a:p>
        </p:txBody>
      </p:sp>
      <p:pic>
        <p:nvPicPr>
          <p:cNvPr id="3" name="Imagem 2"/>
          <p:cNvPicPr>
            <a:picLocks noChangeAspect="1"/>
          </p:cNvPicPr>
          <p:nvPr/>
        </p:nvPicPr>
        <p:blipFill>
          <a:blip r:embed="rId4"/>
          <a:stretch>
            <a:fillRect/>
          </a:stretch>
        </p:blipFill>
        <p:spPr>
          <a:xfrm>
            <a:off x="776135" y="4465689"/>
            <a:ext cx="4533900" cy="1790700"/>
          </a:xfrm>
          <a:prstGeom prst="rect">
            <a:avLst/>
          </a:prstGeom>
        </p:spPr>
      </p:pic>
    </p:spTree>
    <p:extLst>
      <p:ext uri="{BB962C8B-B14F-4D97-AF65-F5344CB8AC3E}">
        <p14:creationId xmlns:p14="http://schemas.microsoft.com/office/powerpoint/2010/main" val="892398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aixaDeTexto 4"/>
          <p:cNvSpPr txBox="1"/>
          <p:nvPr/>
        </p:nvSpPr>
        <p:spPr>
          <a:xfrm>
            <a:off x="634181" y="1858310"/>
            <a:ext cx="10893869" cy="4156427"/>
          </a:xfrm>
          <a:prstGeom prst="rect">
            <a:avLst/>
          </a:prstGeom>
          <a:solidFill>
            <a:schemeClr val="accent4">
              <a:lumMod val="40000"/>
              <a:lumOff val="60000"/>
            </a:schemeClr>
          </a:solidFill>
          <a:ln>
            <a:solidFill>
              <a:schemeClr val="tx1"/>
            </a:solidFill>
          </a:ln>
        </p:spPr>
        <p:txBody>
          <a:bodyPr vert="horz" lIns="91440" tIns="45720" rIns="91440" bIns="45720" rtlCol="0" anchor="ctr">
            <a:normAutofit/>
          </a:bodyPr>
          <a:lstStyle/>
          <a:p>
            <a:pPr marL="342900" indent="-228600" algn="just">
              <a:lnSpc>
                <a:spcPct val="90000"/>
              </a:lnSpc>
              <a:spcBef>
                <a:spcPts val="2400"/>
              </a:spcBef>
              <a:buFont typeface="Arial" panose="020B0604020202020204" pitchFamily="34" charset="0"/>
              <a:buChar char="•"/>
              <a:defRPr/>
            </a:pPr>
            <a:r>
              <a:rPr lang="pt-PT" sz="2400" b="1" spc="50" dirty="0" smtClean="0"/>
              <a:t>PARA MUDARMOS NOSSO PAÍS PRECISAMOS ABANDONAR O CICLO VICIOSO DA CORRUPÇÃO;</a:t>
            </a:r>
          </a:p>
          <a:p>
            <a:pPr marL="342900" indent="-228600" algn="just">
              <a:lnSpc>
                <a:spcPct val="90000"/>
              </a:lnSpc>
              <a:spcBef>
                <a:spcPts val="2400"/>
              </a:spcBef>
              <a:buFont typeface="Arial" panose="020B0604020202020204" pitchFamily="34" charset="0"/>
              <a:buChar char="•"/>
              <a:defRPr/>
            </a:pPr>
            <a:endParaRPr lang="pt-PT" sz="2400" b="1" spc="50" dirty="0" smtClean="0"/>
          </a:p>
          <a:p>
            <a:pPr marL="342900" indent="-228600" algn="just">
              <a:lnSpc>
                <a:spcPct val="90000"/>
              </a:lnSpc>
              <a:spcBef>
                <a:spcPts val="2400"/>
              </a:spcBef>
              <a:buFont typeface="Arial" panose="020B0604020202020204" pitchFamily="34" charset="0"/>
              <a:buChar char="•"/>
              <a:defRPr/>
            </a:pPr>
            <a:r>
              <a:rPr lang="pt-PT" sz="2400" b="1" spc="50" dirty="0" smtClean="0"/>
              <a:t>PRECISAMOS MIGRAR DA LÓGICA PARTICULARISTA DOS INDIVÍDUOS PARA UMA LÓGICA DE SOCIEDADE;</a:t>
            </a:r>
          </a:p>
          <a:p>
            <a:pPr marL="342900" indent="-228600" algn="just">
              <a:lnSpc>
                <a:spcPct val="90000"/>
              </a:lnSpc>
              <a:spcBef>
                <a:spcPts val="2400"/>
              </a:spcBef>
              <a:buFont typeface="Arial" panose="020B0604020202020204" pitchFamily="34" charset="0"/>
              <a:buChar char="•"/>
              <a:defRPr/>
            </a:pPr>
            <a:endParaRPr lang="pt-PT" sz="2400" b="1" spc="50" dirty="0" smtClean="0"/>
          </a:p>
          <a:p>
            <a:pPr marL="342900" indent="-228600" algn="just">
              <a:lnSpc>
                <a:spcPct val="90000"/>
              </a:lnSpc>
              <a:spcBef>
                <a:spcPts val="2400"/>
              </a:spcBef>
              <a:buFont typeface="Arial" panose="020B0604020202020204" pitchFamily="34" charset="0"/>
              <a:buChar char="•"/>
              <a:defRPr/>
            </a:pPr>
            <a:r>
              <a:rPr lang="pt-PT" sz="2400" b="1" spc="50" dirty="0" smtClean="0"/>
              <a:t>TUDO ISSO SÓ SERÁ POSSÍVEL COM TRANSPARÊNCIA E COMPLIANCE;</a:t>
            </a:r>
            <a:r>
              <a:rPr lang="pt-PT" sz="2400" spc="50" dirty="0" smtClean="0"/>
              <a:t> </a:t>
            </a:r>
            <a:endParaRPr lang="pt-PT" sz="2400" spc="50" dirty="0"/>
          </a:p>
        </p:txBody>
      </p:sp>
      <p:sp>
        <p:nvSpPr>
          <p:cNvPr id="2" name="CaixaDeTexto 1"/>
          <p:cNvSpPr txBox="1"/>
          <p:nvPr/>
        </p:nvSpPr>
        <p:spPr>
          <a:xfrm>
            <a:off x="4100048" y="914409"/>
            <a:ext cx="3315203" cy="830997"/>
          </a:xfrm>
          <a:prstGeom prst="rect">
            <a:avLst/>
          </a:prstGeom>
          <a:solidFill>
            <a:schemeClr val="accent3">
              <a:lumMod val="40000"/>
              <a:lumOff val="60000"/>
            </a:schemeClr>
          </a:solidFill>
        </p:spPr>
        <p:txBody>
          <a:bodyPr wrap="none" rtlCol="0">
            <a:spAutoFit/>
          </a:bodyPr>
          <a:lstStyle/>
          <a:p>
            <a:r>
              <a:rPr lang="es-ES_tradnl" sz="4800" smtClean="0"/>
              <a:t>CONCLUSÃO</a:t>
            </a:r>
            <a:endParaRPr lang="es-ES_tradnl" sz="4800" dirty="0"/>
          </a:p>
        </p:txBody>
      </p:sp>
    </p:spTree>
    <p:extLst>
      <p:ext uri="{BB962C8B-B14F-4D97-AF65-F5344CB8AC3E}">
        <p14:creationId xmlns:p14="http://schemas.microsoft.com/office/powerpoint/2010/main" val="15856688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4350" y="5010150"/>
            <a:ext cx="3420319" cy="681037"/>
          </a:xfrm>
          <a:prstGeom prst="rect">
            <a:avLst/>
          </a:prstGeom>
        </p:spPr>
      </p:pic>
      <p:sp>
        <p:nvSpPr>
          <p:cNvPr id="3" name="CaixaDeTexto 2">
            <a:extLst>
              <a:ext uri="{FF2B5EF4-FFF2-40B4-BE49-F238E27FC236}">
                <a16:creationId xmlns="" xmlns:a16="http://schemas.microsoft.com/office/drawing/2014/main" id="{7F82E146-5F04-44EE-A3CB-E5B09C443EE0}"/>
              </a:ext>
            </a:extLst>
          </p:cNvPr>
          <p:cNvSpPr txBox="1"/>
          <p:nvPr/>
        </p:nvSpPr>
        <p:spPr>
          <a:xfrm>
            <a:off x="1005309" y="869857"/>
            <a:ext cx="10058400" cy="4362733"/>
          </a:xfrm>
          <a:prstGeom prst="rect">
            <a:avLst/>
          </a:prstGeom>
          <a:noFill/>
        </p:spPr>
        <p:txBody>
          <a:bodyPr wrap="square" rtlCol="0">
            <a:spAutoFit/>
          </a:bodyPr>
          <a:lstStyle/>
          <a:p>
            <a:pPr lvl="0" algn="ctr">
              <a:lnSpc>
                <a:spcPct val="150000"/>
              </a:lnSpc>
              <a:defRPr/>
            </a:pPr>
            <a:endParaRPr lang="pt-BR" sz="3500" b="1" dirty="0">
              <a:solidFill>
                <a:srgbClr val="002042"/>
              </a:solidFill>
              <a:latin typeface="Century Gothic" panose="020B0502020202020204" pitchFamily="34" charset="0"/>
              <a:cs typeface="Arial" panose="020B0604020202020204" pitchFamily="34" charset="0"/>
            </a:endParaRPr>
          </a:p>
          <a:p>
            <a:pPr lvl="0" algn="ctr">
              <a:lnSpc>
                <a:spcPct val="150000"/>
              </a:lnSpc>
              <a:defRPr/>
            </a:pPr>
            <a:r>
              <a:rPr lang="pt-BR" sz="3500" b="1" dirty="0">
                <a:solidFill>
                  <a:srgbClr val="002042"/>
                </a:solidFill>
                <a:latin typeface="Century Gothic" panose="020B0502020202020204" pitchFamily="34" charset="0"/>
                <a:cs typeface="Arial" panose="020B0604020202020204" pitchFamily="34" charset="0"/>
              </a:rPr>
              <a:t>Obrigado!</a:t>
            </a:r>
          </a:p>
          <a:p>
            <a:pPr lvl="0" algn="ctr">
              <a:lnSpc>
                <a:spcPct val="150000"/>
              </a:lnSpc>
              <a:defRPr/>
            </a:pPr>
            <a:endParaRPr lang="pt-BR" sz="3500" b="1" dirty="0">
              <a:solidFill>
                <a:srgbClr val="002042"/>
              </a:solidFill>
              <a:latin typeface="Century Gothic" panose="020B0502020202020204" pitchFamily="34" charset="0"/>
              <a:cs typeface="Arial" panose="020B0604020202020204" pitchFamily="34" charset="0"/>
            </a:endParaRPr>
          </a:p>
          <a:p>
            <a:pPr lvl="0" algn="ctr">
              <a:lnSpc>
                <a:spcPct val="150000"/>
              </a:lnSpc>
              <a:defRPr/>
            </a:pPr>
            <a:r>
              <a:rPr lang="pt-BR" sz="2000" b="1" dirty="0">
                <a:solidFill>
                  <a:srgbClr val="002042"/>
                </a:solidFill>
                <a:latin typeface="Century Gothic" panose="020B0502020202020204" pitchFamily="34" charset="0"/>
                <a:cs typeface="Arial" panose="020B0604020202020204" pitchFamily="34" charset="0"/>
              </a:rPr>
              <a:t>Wagner de Campos Rosário</a:t>
            </a:r>
          </a:p>
          <a:p>
            <a:pPr lvl="0" algn="ctr">
              <a:lnSpc>
                <a:spcPct val="150000"/>
              </a:lnSpc>
              <a:defRPr/>
            </a:pPr>
            <a:r>
              <a:rPr lang="pt-BR" sz="2000" i="1" dirty="0">
                <a:solidFill>
                  <a:srgbClr val="002042"/>
                </a:solidFill>
                <a:latin typeface="Century Gothic" panose="020B0502020202020204" pitchFamily="34" charset="0"/>
                <a:cs typeface="Arial" panose="020B0604020202020204" pitchFamily="34" charset="0"/>
              </a:rPr>
              <a:t>Ministro da Transparência e Controladoria-Geral da União</a:t>
            </a:r>
          </a:p>
          <a:p>
            <a:pPr lvl="0" algn="ctr">
              <a:lnSpc>
                <a:spcPct val="150000"/>
              </a:lnSpc>
              <a:defRPr/>
            </a:pPr>
            <a:r>
              <a:rPr lang="pt-BR" sz="2000" dirty="0">
                <a:solidFill>
                  <a:srgbClr val="002042"/>
                </a:solidFill>
                <a:latin typeface="Century Gothic" panose="020B0502020202020204" pitchFamily="34" charset="0"/>
                <a:cs typeface="Arial" panose="020B0604020202020204" pitchFamily="34" charset="0"/>
              </a:rPr>
              <a:t>cgugabin@cgu.gov.br</a:t>
            </a:r>
          </a:p>
          <a:p>
            <a:pPr lvl="0" algn="ctr">
              <a:lnSpc>
                <a:spcPct val="150000"/>
              </a:lnSpc>
              <a:defRPr/>
            </a:pPr>
            <a:r>
              <a:rPr lang="pt-BR" sz="2000" dirty="0">
                <a:solidFill>
                  <a:srgbClr val="002042"/>
                </a:solidFill>
                <a:latin typeface="Century Gothic" panose="020B0502020202020204" pitchFamily="34" charset="0"/>
                <a:cs typeface="Arial" panose="020B0604020202020204" pitchFamily="34" charset="0"/>
              </a:rPr>
              <a:t>+55 (61) 2020-7241</a:t>
            </a:r>
            <a:endParaRPr lang="pt-BR" sz="2000" dirty="0">
              <a:solidFill>
                <a:srgbClr val="FF0000"/>
              </a:solidFill>
            </a:endParaRPr>
          </a:p>
        </p:txBody>
      </p:sp>
    </p:spTree>
    <p:extLst>
      <p:ext uri="{BB962C8B-B14F-4D97-AF65-F5344CB8AC3E}">
        <p14:creationId xmlns:p14="http://schemas.microsoft.com/office/powerpoint/2010/main" val="1154604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57317" y="1322433"/>
            <a:ext cx="5737123" cy="49554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4400" dirty="0" smtClean="0"/>
              <a:t>TRANSPARÊNCIA</a:t>
            </a:r>
            <a:endParaRPr lang="es-ES_tradnl" sz="4400" dirty="0"/>
          </a:p>
        </p:txBody>
      </p:sp>
      <p:sp>
        <p:nvSpPr>
          <p:cNvPr id="6" name="Oval 5"/>
          <p:cNvSpPr/>
          <p:nvPr/>
        </p:nvSpPr>
        <p:spPr>
          <a:xfrm>
            <a:off x="6194313" y="1322433"/>
            <a:ext cx="5737123" cy="49554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4400" dirty="0" smtClean="0"/>
              <a:t>COMPLIANCE/</a:t>
            </a:r>
          </a:p>
          <a:p>
            <a:pPr algn="ctr"/>
            <a:r>
              <a:rPr lang="es-ES_tradnl" sz="4400" dirty="0" smtClean="0"/>
              <a:t>INTEGRIDADE</a:t>
            </a:r>
            <a:endParaRPr lang="es-ES_tradnl" sz="4400" dirty="0"/>
          </a:p>
        </p:txBody>
      </p:sp>
    </p:spTree>
    <p:extLst>
      <p:ext uri="{BB962C8B-B14F-4D97-AF65-F5344CB8AC3E}">
        <p14:creationId xmlns:p14="http://schemas.microsoft.com/office/powerpoint/2010/main" val="681463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 xmlns:a16="http://schemas.microsoft.com/office/drawing/2014/main" id="{4EFCCD69-9881-4679-A680-97F0B06DDB03}"/>
              </a:ext>
            </a:extLst>
          </p:cNvPr>
          <p:cNvSpPr txBox="1">
            <a:spLocks/>
          </p:cNvSpPr>
          <p:nvPr/>
        </p:nvSpPr>
        <p:spPr>
          <a:xfrm>
            <a:off x="989494" y="1008335"/>
            <a:ext cx="9629345" cy="758393"/>
          </a:xfrm>
          <a:prstGeom prst="rect">
            <a:avLst/>
          </a:prstGeom>
          <a:solidFill>
            <a:schemeClr val="bg2">
              <a:lumMod val="90000"/>
            </a:schemeClr>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b="1" dirty="0">
                <a:solidFill>
                  <a:schemeClr val="accent5">
                    <a:lumMod val="50000"/>
                  </a:schemeClr>
                </a:solidFill>
              </a:rPr>
              <a:t>Importância </a:t>
            </a:r>
            <a:r>
              <a:rPr lang="pt-BR" sz="3200" b="1">
                <a:solidFill>
                  <a:schemeClr val="accent5">
                    <a:lumMod val="50000"/>
                  </a:schemeClr>
                </a:solidFill>
              </a:rPr>
              <a:t>da </a:t>
            </a:r>
            <a:r>
              <a:rPr lang="pt-BR" sz="3200" b="1" smtClean="0">
                <a:solidFill>
                  <a:schemeClr val="accent5">
                    <a:lumMod val="50000"/>
                  </a:schemeClr>
                </a:solidFill>
              </a:rPr>
              <a:t>Transparência </a:t>
            </a:r>
            <a:r>
              <a:rPr lang="pt-BR" sz="3200" b="1" dirty="0">
                <a:solidFill>
                  <a:schemeClr val="accent5">
                    <a:lumMod val="50000"/>
                  </a:schemeClr>
                </a:solidFill>
              </a:rPr>
              <a:t>na Sociedade Atual</a:t>
            </a:r>
          </a:p>
        </p:txBody>
      </p:sp>
      <p:sp>
        <p:nvSpPr>
          <p:cNvPr id="8" name="CaixaDeTexto 7">
            <a:extLst>
              <a:ext uri="{FF2B5EF4-FFF2-40B4-BE49-F238E27FC236}">
                <a16:creationId xmlns="" xmlns:a16="http://schemas.microsoft.com/office/drawing/2014/main" id="{5FDD4FF8-B158-4679-BEFC-34FACA05E74E}"/>
              </a:ext>
            </a:extLst>
          </p:cNvPr>
          <p:cNvSpPr txBox="1"/>
          <p:nvPr/>
        </p:nvSpPr>
        <p:spPr>
          <a:xfrm>
            <a:off x="353545" y="1881699"/>
            <a:ext cx="10545513" cy="4616648"/>
          </a:xfrm>
          <a:prstGeom prst="rect">
            <a:avLst/>
          </a:prstGeom>
          <a:solidFill>
            <a:schemeClr val="accent4">
              <a:lumMod val="60000"/>
              <a:lumOff val="40000"/>
            </a:schemeClr>
          </a:solidFill>
        </p:spPr>
        <p:txBody>
          <a:bodyPr wrap="square" rtlCol="0">
            <a:spAutoFit/>
          </a:bodyPr>
          <a:lstStyle/>
          <a:p>
            <a:pPr marL="457200" indent="-457200">
              <a:lnSpc>
                <a:spcPct val="150000"/>
              </a:lnSpc>
              <a:buFont typeface="+mj-lt"/>
              <a:buAutoNum type="arabicPeriod"/>
            </a:pPr>
            <a:r>
              <a:rPr lang="pt-BR" sz="2800" dirty="0">
                <a:solidFill>
                  <a:schemeClr val="bg2">
                    <a:lumMod val="25000"/>
                  </a:schemeClr>
                </a:solidFill>
              </a:rPr>
              <a:t>Promover a melhoria da gestão pública com maior </a:t>
            </a:r>
            <a:r>
              <a:rPr lang="pt-BR" sz="2800" i="1" dirty="0" err="1">
                <a:solidFill>
                  <a:schemeClr val="bg2">
                    <a:lumMod val="25000"/>
                  </a:schemeClr>
                </a:solidFill>
              </a:rPr>
              <a:t>accountability</a:t>
            </a:r>
            <a:endParaRPr lang="pt-BR" sz="2800" i="1" dirty="0">
              <a:solidFill>
                <a:schemeClr val="bg2">
                  <a:lumMod val="25000"/>
                </a:schemeClr>
              </a:solidFill>
            </a:endParaRPr>
          </a:p>
          <a:p>
            <a:pPr marL="457200" indent="-457200">
              <a:lnSpc>
                <a:spcPct val="150000"/>
              </a:lnSpc>
              <a:buFont typeface="+mj-lt"/>
              <a:buAutoNum type="arabicPeriod"/>
            </a:pPr>
            <a:r>
              <a:rPr lang="pt-BR" sz="2800" dirty="0">
                <a:solidFill>
                  <a:schemeClr val="bg2">
                    <a:lumMod val="25000"/>
                  </a:schemeClr>
                </a:solidFill>
              </a:rPr>
              <a:t>Inibir desvios de conduta e mau uso de recursos públicos</a:t>
            </a:r>
          </a:p>
          <a:p>
            <a:pPr marL="457200" indent="-457200">
              <a:lnSpc>
                <a:spcPct val="150000"/>
              </a:lnSpc>
              <a:buFont typeface="+mj-lt"/>
              <a:buAutoNum type="arabicPeriod"/>
            </a:pPr>
            <a:r>
              <a:rPr lang="pt-BR" sz="2800" dirty="0">
                <a:solidFill>
                  <a:schemeClr val="bg2">
                    <a:lumMod val="25000"/>
                  </a:schemeClr>
                </a:solidFill>
              </a:rPr>
              <a:t>Possibilitar a detecção de problemas, corrupção e ilícitos</a:t>
            </a:r>
          </a:p>
          <a:p>
            <a:pPr marL="457200" indent="-457200">
              <a:lnSpc>
                <a:spcPct val="150000"/>
              </a:lnSpc>
              <a:buFont typeface="+mj-lt"/>
              <a:buAutoNum type="arabicPeriod"/>
            </a:pPr>
            <a:r>
              <a:rPr lang="pt-BR" sz="2800" dirty="0">
                <a:solidFill>
                  <a:schemeClr val="bg2">
                    <a:lumMod val="25000"/>
                  </a:schemeClr>
                </a:solidFill>
              </a:rPr>
              <a:t>Reduzir a assimetria de informações</a:t>
            </a:r>
          </a:p>
          <a:p>
            <a:pPr marL="457200" indent="-457200">
              <a:lnSpc>
                <a:spcPct val="150000"/>
              </a:lnSpc>
              <a:buFont typeface="+mj-lt"/>
              <a:buAutoNum type="arabicPeriod"/>
            </a:pPr>
            <a:r>
              <a:rPr lang="pt-BR" sz="2800" dirty="0">
                <a:solidFill>
                  <a:schemeClr val="bg2">
                    <a:lumMod val="25000"/>
                  </a:schemeClr>
                </a:solidFill>
              </a:rPr>
              <a:t>Viabilizar o acesso a outros direitos</a:t>
            </a:r>
          </a:p>
          <a:p>
            <a:pPr marL="457200" indent="-457200">
              <a:lnSpc>
                <a:spcPct val="150000"/>
              </a:lnSpc>
              <a:buFont typeface="+mj-lt"/>
              <a:buAutoNum type="arabicPeriod"/>
            </a:pPr>
            <a:r>
              <a:rPr lang="pt-BR" sz="2800" dirty="0">
                <a:solidFill>
                  <a:schemeClr val="bg2">
                    <a:lumMod val="25000"/>
                  </a:schemeClr>
                </a:solidFill>
              </a:rPr>
              <a:t>Fomentar a prática do controle social</a:t>
            </a:r>
          </a:p>
          <a:p>
            <a:pPr marL="457200" indent="-457200">
              <a:lnSpc>
                <a:spcPct val="150000"/>
              </a:lnSpc>
              <a:buFont typeface="+mj-lt"/>
              <a:buAutoNum type="arabicPeriod"/>
            </a:pPr>
            <a:r>
              <a:rPr lang="pt-BR" sz="2800" dirty="0">
                <a:solidFill>
                  <a:schemeClr val="bg2">
                    <a:lumMod val="25000"/>
                  </a:schemeClr>
                </a:solidFill>
              </a:rPr>
              <a:t>Garantir o acesso a documentos e informações públicas</a:t>
            </a:r>
            <a:endParaRPr lang="pt-BR" sz="2400" dirty="0">
              <a:solidFill>
                <a:schemeClr val="bg2">
                  <a:lumMod val="25000"/>
                </a:schemeClr>
              </a:solidFill>
            </a:endParaRPr>
          </a:p>
        </p:txBody>
      </p:sp>
    </p:spTree>
    <p:extLst>
      <p:ext uri="{BB962C8B-B14F-4D97-AF65-F5344CB8AC3E}">
        <p14:creationId xmlns:p14="http://schemas.microsoft.com/office/powerpoint/2010/main" val="284601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 xmlns:a16="http://schemas.microsoft.com/office/drawing/2014/main" id="{4EFCCD69-9881-4679-A680-97F0B06DDB03}"/>
              </a:ext>
            </a:extLst>
          </p:cNvPr>
          <p:cNvSpPr txBox="1">
            <a:spLocks/>
          </p:cNvSpPr>
          <p:nvPr/>
        </p:nvSpPr>
        <p:spPr>
          <a:xfrm>
            <a:off x="368709" y="2114464"/>
            <a:ext cx="11430000" cy="2752502"/>
          </a:xfrm>
          <a:prstGeom prst="rect">
            <a:avLst/>
          </a:prstGeom>
          <a:solidFill>
            <a:schemeClr val="bg2">
              <a:lumMod val="90000"/>
            </a:schemeClr>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6600" b="1" smtClean="0">
                <a:solidFill>
                  <a:schemeClr val="accent5">
                    <a:lumMod val="50000"/>
                  </a:schemeClr>
                </a:solidFill>
              </a:rPr>
              <a:t>POLÍTICA DE TRANSPARÊNCIA DO GOVERNO FEDERAL</a:t>
            </a:r>
            <a:endParaRPr lang="pt-BR" sz="6600" b="1" dirty="0">
              <a:solidFill>
                <a:schemeClr val="accent5">
                  <a:lumMod val="50000"/>
                </a:schemeClr>
              </a:solidFill>
            </a:endParaRPr>
          </a:p>
        </p:txBody>
      </p:sp>
    </p:spTree>
    <p:extLst>
      <p:ext uri="{BB962C8B-B14F-4D97-AF65-F5344CB8AC3E}">
        <p14:creationId xmlns:p14="http://schemas.microsoft.com/office/powerpoint/2010/main" val="247364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Agrupar 43">
            <a:extLst>
              <a:ext uri="{FF2B5EF4-FFF2-40B4-BE49-F238E27FC236}">
                <a16:creationId xmlns="" xmlns:a16="http://schemas.microsoft.com/office/drawing/2014/main" id="{E417EF71-EB6A-412D-BA0A-17FFD998BF42}"/>
              </a:ext>
            </a:extLst>
          </p:cNvPr>
          <p:cNvGrpSpPr/>
          <p:nvPr/>
        </p:nvGrpSpPr>
        <p:grpSpPr>
          <a:xfrm>
            <a:off x="313709" y="111210"/>
            <a:ext cx="11878291" cy="6677653"/>
            <a:chOff x="326066" y="55705"/>
            <a:chExt cx="11774719" cy="6745764"/>
          </a:xfrm>
        </p:grpSpPr>
        <p:sp>
          <p:nvSpPr>
            <p:cNvPr id="50" name="CaixaDeTexto 49">
              <a:extLst>
                <a:ext uri="{FF2B5EF4-FFF2-40B4-BE49-F238E27FC236}">
                  <a16:creationId xmlns="" xmlns:a16="http://schemas.microsoft.com/office/drawing/2014/main" id="{688973D6-EC45-43D6-BB1E-D5FB03053B7D}"/>
                </a:ext>
              </a:extLst>
            </p:cNvPr>
            <p:cNvSpPr txBox="1"/>
            <p:nvPr/>
          </p:nvSpPr>
          <p:spPr>
            <a:xfrm rot="16200000">
              <a:off x="-179536" y="5963506"/>
              <a:ext cx="1318981" cy="307777"/>
            </a:xfrm>
            <a:prstGeom prst="rect">
              <a:avLst/>
            </a:prstGeom>
            <a:solidFill>
              <a:schemeClr val="bg2">
                <a:lumMod val="50000"/>
              </a:schemeClr>
            </a:solidFill>
            <a:ln w="28575">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dirty="0">
                  <a:ln>
                    <a:noFill/>
                  </a:ln>
                  <a:solidFill>
                    <a:prstClr val="white"/>
                  </a:solidFill>
                  <a:effectLst/>
                  <a:uLnTx/>
                  <a:uFillTx/>
                  <a:latin typeface="Calibri" panose="020F0502020204030204"/>
                  <a:ea typeface="+mn-ea"/>
                  <a:cs typeface="+mn-cs"/>
                </a:rPr>
                <a:t>FERRAMENTAS</a:t>
              </a:r>
            </a:p>
          </p:txBody>
        </p:sp>
        <p:sp>
          <p:nvSpPr>
            <p:cNvPr id="51" name="CaixaDeTexto 50">
              <a:extLst>
                <a:ext uri="{FF2B5EF4-FFF2-40B4-BE49-F238E27FC236}">
                  <a16:creationId xmlns="" xmlns:a16="http://schemas.microsoft.com/office/drawing/2014/main" id="{F861514A-5C21-4102-9DAC-D997EE2D972B}"/>
                </a:ext>
              </a:extLst>
            </p:cNvPr>
            <p:cNvSpPr txBox="1"/>
            <p:nvPr/>
          </p:nvSpPr>
          <p:spPr>
            <a:xfrm rot="16200000">
              <a:off x="-1026724" y="3797335"/>
              <a:ext cx="3013359" cy="307777"/>
            </a:xfrm>
            <a:prstGeom prst="rect">
              <a:avLst/>
            </a:prstGeom>
            <a:solidFill>
              <a:schemeClr val="bg2">
                <a:lumMod val="50000"/>
              </a:schemeClr>
            </a:solidFill>
            <a:ln w="28575">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dirty="0">
                  <a:ln>
                    <a:noFill/>
                  </a:ln>
                  <a:solidFill>
                    <a:prstClr val="white"/>
                  </a:solidFill>
                  <a:effectLst/>
                  <a:uLnTx/>
                  <a:uFillTx/>
                  <a:latin typeface="Calibri" panose="020F0502020204030204"/>
                  <a:ea typeface="+mn-ea"/>
                  <a:cs typeface="+mn-cs"/>
                </a:rPr>
                <a:t>OBJETOS</a:t>
              </a:r>
            </a:p>
          </p:txBody>
        </p:sp>
        <p:sp>
          <p:nvSpPr>
            <p:cNvPr id="52" name="CaixaDeTexto 51">
              <a:extLst>
                <a:ext uri="{FF2B5EF4-FFF2-40B4-BE49-F238E27FC236}">
                  <a16:creationId xmlns="" xmlns:a16="http://schemas.microsoft.com/office/drawing/2014/main" id="{CCA6856E-3A1C-4841-8EFC-1197B7523501}"/>
                </a:ext>
              </a:extLst>
            </p:cNvPr>
            <p:cNvSpPr txBox="1"/>
            <p:nvPr/>
          </p:nvSpPr>
          <p:spPr>
            <a:xfrm rot="16200000">
              <a:off x="-287875" y="1083053"/>
              <a:ext cx="1535666" cy="307777"/>
            </a:xfrm>
            <a:prstGeom prst="rect">
              <a:avLst/>
            </a:prstGeom>
            <a:solidFill>
              <a:schemeClr val="bg2">
                <a:lumMod val="50000"/>
              </a:schemeClr>
            </a:solidFill>
            <a:ln w="28575">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dirty="0">
                  <a:ln>
                    <a:noFill/>
                  </a:ln>
                  <a:solidFill>
                    <a:prstClr val="white"/>
                  </a:solidFill>
                  <a:effectLst/>
                  <a:uLnTx/>
                  <a:uFillTx/>
                  <a:latin typeface="Calibri" panose="020F0502020204030204"/>
                  <a:ea typeface="+mn-ea"/>
                  <a:cs typeface="+mn-cs"/>
                </a:rPr>
                <a:t>ESTRATÉGIAS</a:t>
              </a:r>
            </a:p>
          </p:txBody>
        </p:sp>
        <p:sp>
          <p:nvSpPr>
            <p:cNvPr id="53" name="Retângulo 52">
              <a:extLst>
                <a:ext uri="{FF2B5EF4-FFF2-40B4-BE49-F238E27FC236}">
                  <a16:creationId xmlns="" xmlns:a16="http://schemas.microsoft.com/office/drawing/2014/main" id="{77E0B175-4027-4A4C-8118-9E7275DB1ABE}"/>
                </a:ext>
              </a:extLst>
            </p:cNvPr>
            <p:cNvSpPr/>
            <p:nvPr/>
          </p:nvSpPr>
          <p:spPr>
            <a:xfrm>
              <a:off x="772394" y="2448542"/>
              <a:ext cx="5611238" cy="3013364"/>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E7E6E6">
                    <a:lumMod val="25000"/>
                  </a:srgbClr>
                </a:solidFill>
                <a:effectLst/>
                <a:uLnTx/>
                <a:uFillTx/>
                <a:latin typeface="Calibri" panose="020F0502020204030204"/>
                <a:ea typeface="+mn-ea"/>
                <a:cs typeface="+mn-cs"/>
              </a:endParaRPr>
            </a:p>
          </p:txBody>
        </p:sp>
        <p:sp>
          <p:nvSpPr>
            <p:cNvPr id="54" name="Retângulo 53">
              <a:extLst>
                <a:ext uri="{FF2B5EF4-FFF2-40B4-BE49-F238E27FC236}">
                  <a16:creationId xmlns="" xmlns:a16="http://schemas.microsoft.com/office/drawing/2014/main" id="{C19D075A-294E-4AAA-B605-5839DE4622F5}"/>
                </a:ext>
              </a:extLst>
            </p:cNvPr>
            <p:cNvSpPr/>
            <p:nvPr/>
          </p:nvSpPr>
          <p:spPr>
            <a:xfrm>
              <a:off x="6428877" y="2434825"/>
              <a:ext cx="2809504" cy="3013364"/>
            </a:xfrm>
            <a:prstGeom prst="rect">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Pedidos de acesso a informação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p:txBody>
        </p:sp>
        <p:sp>
          <p:nvSpPr>
            <p:cNvPr id="55" name="Retângulo 54">
              <a:extLst>
                <a:ext uri="{FF2B5EF4-FFF2-40B4-BE49-F238E27FC236}">
                  <a16:creationId xmlns="" xmlns:a16="http://schemas.microsoft.com/office/drawing/2014/main" id="{F0B93F24-032B-4ADE-AD72-FD9ABD279F25}"/>
                </a:ext>
              </a:extLst>
            </p:cNvPr>
            <p:cNvSpPr/>
            <p:nvPr/>
          </p:nvSpPr>
          <p:spPr>
            <a:xfrm>
              <a:off x="633849" y="5457906"/>
              <a:ext cx="5749783" cy="1309260"/>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E7E6E6">
                    <a:lumMod val="25000"/>
                  </a:srgbClr>
                </a:solidFill>
                <a:effectLst/>
                <a:uLnTx/>
                <a:uFillTx/>
                <a:latin typeface="Calibri" panose="020F0502020204030204"/>
                <a:ea typeface="+mn-ea"/>
                <a:cs typeface="+mn-cs"/>
              </a:endParaRPr>
            </a:p>
          </p:txBody>
        </p:sp>
        <p:sp>
          <p:nvSpPr>
            <p:cNvPr id="56" name="Retângulo 55">
              <a:extLst>
                <a:ext uri="{FF2B5EF4-FFF2-40B4-BE49-F238E27FC236}">
                  <a16:creationId xmlns="" xmlns:a16="http://schemas.microsoft.com/office/drawing/2014/main" id="{91071B68-03F9-4F64-840D-F7C8914E7A73}"/>
                </a:ext>
              </a:extLst>
            </p:cNvPr>
            <p:cNvSpPr/>
            <p:nvPr/>
          </p:nvSpPr>
          <p:spPr>
            <a:xfrm>
              <a:off x="6428876" y="5448187"/>
              <a:ext cx="2809505" cy="1309260"/>
            </a:xfrm>
            <a:prstGeom prst="rect">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7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E-SIC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7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Banco de perguntas/respostas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7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Informacao.gov.br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7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Mapa Brasil Transparente</a:t>
              </a:r>
            </a:p>
          </p:txBody>
        </p:sp>
        <p:sp>
          <p:nvSpPr>
            <p:cNvPr id="57" name="Retângulo 56">
              <a:extLst>
                <a:ext uri="{FF2B5EF4-FFF2-40B4-BE49-F238E27FC236}">
                  <a16:creationId xmlns="" xmlns:a16="http://schemas.microsoft.com/office/drawing/2014/main" id="{736811C6-0C54-46B0-B8D4-28B210051C52}"/>
                </a:ext>
              </a:extLst>
            </p:cNvPr>
            <p:cNvSpPr/>
            <p:nvPr/>
          </p:nvSpPr>
          <p:spPr>
            <a:xfrm>
              <a:off x="633849" y="2444544"/>
              <a:ext cx="1476654" cy="955965"/>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Execução orçamentária-financeira</a:t>
              </a:r>
            </a:p>
          </p:txBody>
        </p:sp>
        <p:sp>
          <p:nvSpPr>
            <p:cNvPr id="58" name="Retângulo 57">
              <a:extLst>
                <a:ext uri="{FF2B5EF4-FFF2-40B4-BE49-F238E27FC236}">
                  <a16:creationId xmlns="" xmlns:a16="http://schemas.microsoft.com/office/drawing/2014/main" id="{B7A6C436-633A-4CEF-B80C-4509A9B70485}"/>
                </a:ext>
              </a:extLst>
            </p:cNvPr>
            <p:cNvSpPr/>
            <p:nvPr/>
          </p:nvSpPr>
          <p:spPr>
            <a:xfrm>
              <a:off x="633849" y="3400509"/>
              <a:ext cx="1476654" cy="966351"/>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Contratos e Licitações</a:t>
              </a:r>
            </a:p>
          </p:txBody>
        </p:sp>
        <p:sp>
          <p:nvSpPr>
            <p:cNvPr id="59" name="Retângulo 58">
              <a:extLst>
                <a:ext uri="{FF2B5EF4-FFF2-40B4-BE49-F238E27FC236}">
                  <a16:creationId xmlns="" xmlns:a16="http://schemas.microsoft.com/office/drawing/2014/main" id="{0258DEA9-D16D-4B29-823A-3DDCDC710EB4}"/>
                </a:ext>
              </a:extLst>
            </p:cNvPr>
            <p:cNvSpPr/>
            <p:nvPr/>
          </p:nvSpPr>
          <p:spPr>
            <a:xfrm>
              <a:off x="633849" y="4366861"/>
              <a:ext cx="1476654" cy="457204"/>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Servidores</a:t>
              </a:r>
            </a:p>
          </p:txBody>
        </p:sp>
        <p:sp>
          <p:nvSpPr>
            <p:cNvPr id="60" name="Retângulo 59">
              <a:extLst>
                <a:ext uri="{FF2B5EF4-FFF2-40B4-BE49-F238E27FC236}">
                  <a16:creationId xmlns="" xmlns:a16="http://schemas.microsoft.com/office/drawing/2014/main" id="{58396160-7905-4160-83DF-E9FA30B3A39D}"/>
                </a:ext>
              </a:extLst>
            </p:cNvPr>
            <p:cNvSpPr/>
            <p:nvPr/>
          </p:nvSpPr>
          <p:spPr>
            <a:xfrm>
              <a:off x="633849" y="4824064"/>
              <a:ext cx="1476654" cy="633841"/>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Planos, ações e programas</a:t>
              </a:r>
            </a:p>
          </p:txBody>
        </p:sp>
        <p:sp>
          <p:nvSpPr>
            <p:cNvPr id="61" name="Retângulo 60">
              <a:extLst>
                <a:ext uri="{FF2B5EF4-FFF2-40B4-BE49-F238E27FC236}">
                  <a16:creationId xmlns="" xmlns:a16="http://schemas.microsoft.com/office/drawing/2014/main" id="{13870D92-424D-4196-9A6D-1D125BA81E24}"/>
                </a:ext>
              </a:extLst>
            </p:cNvPr>
            <p:cNvSpPr/>
            <p:nvPr/>
          </p:nvSpPr>
          <p:spPr>
            <a:xfrm>
              <a:off x="2121549" y="2442131"/>
              <a:ext cx="1420082" cy="957760"/>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Agenda de autoridades</a:t>
              </a:r>
            </a:p>
          </p:txBody>
        </p:sp>
        <p:sp>
          <p:nvSpPr>
            <p:cNvPr id="62" name="Retângulo 61">
              <a:extLst>
                <a:ext uri="{FF2B5EF4-FFF2-40B4-BE49-F238E27FC236}">
                  <a16:creationId xmlns="" xmlns:a16="http://schemas.microsoft.com/office/drawing/2014/main" id="{89991698-EBEC-4E08-B05E-D61120508A1D}"/>
                </a:ext>
              </a:extLst>
            </p:cNvPr>
            <p:cNvSpPr/>
            <p:nvPr/>
          </p:nvSpPr>
          <p:spPr>
            <a:xfrm>
              <a:off x="2121549" y="4021550"/>
              <a:ext cx="1420082" cy="800101"/>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Sanções: CEIS, CEPIM, CEAF, CNEP</a:t>
              </a:r>
            </a:p>
          </p:txBody>
        </p:sp>
        <p:sp>
          <p:nvSpPr>
            <p:cNvPr id="63" name="Retângulo 62">
              <a:extLst>
                <a:ext uri="{FF2B5EF4-FFF2-40B4-BE49-F238E27FC236}">
                  <a16:creationId xmlns="" xmlns:a16="http://schemas.microsoft.com/office/drawing/2014/main" id="{1F80A943-30FB-4484-BB4D-A27742525867}"/>
                </a:ext>
              </a:extLst>
            </p:cNvPr>
            <p:cNvSpPr/>
            <p:nvPr/>
          </p:nvSpPr>
          <p:spPr>
            <a:xfrm>
              <a:off x="2121549" y="4821650"/>
              <a:ext cx="1420082" cy="633841"/>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Convênios e transferência</a:t>
              </a:r>
            </a:p>
          </p:txBody>
        </p:sp>
        <p:sp>
          <p:nvSpPr>
            <p:cNvPr id="64" name="Retângulo 63">
              <a:extLst>
                <a:ext uri="{FF2B5EF4-FFF2-40B4-BE49-F238E27FC236}">
                  <a16:creationId xmlns="" xmlns:a16="http://schemas.microsoft.com/office/drawing/2014/main" id="{6AEDF89E-A316-41E5-A9F1-0B6BBFB9F32F}"/>
                </a:ext>
              </a:extLst>
            </p:cNvPr>
            <p:cNvSpPr/>
            <p:nvPr/>
          </p:nvSpPr>
          <p:spPr>
            <a:xfrm>
              <a:off x="2121549" y="3397925"/>
              <a:ext cx="1420082" cy="623625"/>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Imóveis funcionais</a:t>
              </a:r>
            </a:p>
          </p:txBody>
        </p:sp>
        <p:sp>
          <p:nvSpPr>
            <p:cNvPr id="65" name="Retângulo 64">
              <a:extLst>
                <a:ext uri="{FF2B5EF4-FFF2-40B4-BE49-F238E27FC236}">
                  <a16:creationId xmlns="" xmlns:a16="http://schemas.microsoft.com/office/drawing/2014/main" id="{31132238-8E19-4C57-9F38-DC21F2291733}"/>
                </a:ext>
              </a:extLst>
            </p:cNvPr>
            <p:cNvSpPr/>
            <p:nvPr/>
          </p:nvSpPr>
          <p:spPr>
            <a:xfrm>
              <a:off x="3535296" y="2448542"/>
              <a:ext cx="1381993" cy="820887"/>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Rol de informações classificadas</a:t>
              </a:r>
            </a:p>
          </p:txBody>
        </p:sp>
        <p:sp>
          <p:nvSpPr>
            <p:cNvPr id="66" name="Retângulo 65">
              <a:extLst>
                <a:ext uri="{FF2B5EF4-FFF2-40B4-BE49-F238E27FC236}">
                  <a16:creationId xmlns="" xmlns:a16="http://schemas.microsoft.com/office/drawing/2014/main" id="{AF2785C0-9558-4F55-897F-679A5F1DAA89}"/>
                </a:ext>
              </a:extLst>
            </p:cNvPr>
            <p:cNvSpPr/>
            <p:nvPr/>
          </p:nvSpPr>
          <p:spPr>
            <a:xfrm>
              <a:off x="3530244" y="3264632"/>
              <a:ext cx="1381993" cy="777529"/>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Programas sociais</a:t>
              </a:r>
            </a:p>
          </p:txBody>
        </p:sp>
        <p:sp>
          <p:nvSpPr>
            <p:cNvPr id="67" name="Retângulo 66">
              <a:extLst>
                <a:ext uri="{FF2B5EF4-FFF2-40B4-BE49-F238E27FC236}">
                  <a16:creationId xmlns="" xmlns:a16="http://schemas.microsoft.com/office/drawing/2014/main" id="{0B3DDEED-187D-4222-8CC5-024FE5DCC003}"/>
                </a:ext>
              </a:extLst>
            </p:cNvPr>
            <p:cNvSpPr/>
            <p:nvPr/>
          </p:nvSpPr>
          <p:spPr>
            <a:xfrm>
              <a:off x="4917289" y="4904987"/>
              <a:ext cx="1466343" cy="543200"/>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Renúncias fiscais</a:t>
              </a:r>
            </a:p>
          </p:txBody>
        </p:sp>
        <p:sp>
          <p:nvSpPr>
            <p:cNvPr id="68" name="Retângulo 67">
              <a:extLst>
                <a:ext uri="{FF2B5EF4-FFF2-40B4-BE49-F238E27FC236}">
                  <a16:creationId xmlns="" xmlns:a16="http://schemas.microsoft.com/office/drawing/2014/main" id="{FF5CC08F-BAF0-4797-BD55-35A19B027068}"/>
                </a:ext>
              </a:extLst>
            </p:cNvPr>
            <p:cNvSpPr/>
            <p:nvPr/>
          </p:nvSpPr>
          <p:spPr>
            <a:xfrm>
              <a:off x="4917289" y="4403707"/>
              <a:ext cx="1466343" cy="501280"/>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Notas fiscais eletrônicas</a:t>
              </a:r>
            </a:p>
          </p:txBody>
        </p:sp>
        <p:sp>
          <p:nvSpPr>
            <p:cNvPr id="69" name="Retângulo 68">
              <a:extLst>
                <a:ext uri="{FF2B5EF4-FFF2-40B4-BE49-F238E27FC236}">
                  <a16:creationId xmlns="" xmlns:a16="http://schemas.microsoft.com/office/drawing/2014/main" id="{9F6BFFBC-29F4-4C7A-8F0B-A46CF9733164}"/>
                </a:ext>
              </a:extLst>
            </p:cNvPr>
            <p:cNvSpPr/>
            <p:nvPr/>
          </p:nvSpPr>
          <p:spPr>
            <a:xfrm>
              <a:off x="3532020" y="4770440"/>
              <a:ext cx="1387987" cy="685051"/>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Ocupação de cargos</a:t>
              </a:r>
            </a:p>
          </p:txBody>
        </p:sp>
        <p:sp>
          <p:nvSpPr>
            <p:cNvPr id="70" name="Retângulo 69">
              <a:extLst>
                <a:ext uri="{FF2B5EF4-FFF2-40B4-BE49-F238E27FC236}">
                  <a16:creationId xmlns="" xmlns:a16="http://schemas.microsoft.com/office/drawing/2014/main" id="{A38BE46F-0CCE-48F2-89DB-FF444CE7902C}"/>
                </a:ext>
              </a:extLst>
            </p:cNvPr>
            <p:cNvSpPr/>
            <p:nvPr/>
          </p:nvSpPr>
          <p:spPr>
            <a:xfrm>
              <a:off x="3535296" y="4018494"/>
              <a:ext cx="1381993" cy="756603"/>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Viagens a serviço</a:t>
              </a:r>
            </a:p>
          </p:txBody>
        </p:sp>
        <p:sp>
          <p:nvSpPr>
            <p:cNvPr id="71" name="Retângulo 70">
              <a:extLst>
                <a:ext uri="{FF2B5EF4-FFF2-40B4-BE49-F238E27FC236}">
                  <a16:creationId xmlns="" xmlns:a16="http://schemas.microsoft.com/office/drawing/2014/main" id="{4867B73F-69FF-4F2B-AC25-1991F429FBA6}"/>
                </a:ext>
              </a:extLst>
            </p:cNvPr>
            <p:cNvSpPr/>
            <p:nvPr/>
          </p:nvSpPr>
          <p:spPr>
            <a:xfrm>
              <a:off x="4908041" y="2452444"/>
              <a:ext cx="1476665" cy="657972"/>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Salários e Jetons</a:t>
              </a:r>
            </a:p>
          </p:txBody>
        </p:sp>
        <p:sp>
          <p:nvSpPr>
            <p:cNvPr id="72" name="Retângulo 71">
              <a:extLst>
                <a:ext uri="{FF2B5EF4-FFF2-40B4-BE49-F238E27FC236}">
                  <a16:creationId xmlns="" xmlns:a16="http://schemas.microsoft.com/office/drawing/2014/main" id="{465BE16D-579C-4332-8E68-C1A338FD80E0}"/>
                </a:ext>
              </a:extLst>
            </p:cNvPr>
            <p:cNvSpPr/>
            <p:nvPr/>
          </p:nvSpPr>
          <p:spPr>
            <a:xfrm>
              <a:off x="4908041" y="3110415"/>
              <a:ext cx="1476665" cy="668449"/>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Honorários advocatícios</a:t>
              </a:r>
            </a:p>
          </p:txBody>
        </p:sp>
        <p:sp>
          <p:nvSpPr>
            <p:cNvPr id="73" name="Retângulo 72">
              <a:extLst>
                <a:ext uri="{FF2B5EF4-FFF2-40B4-BE49-F238E27FC236}">
                  <a16:creationId xmlns="" xmlns:a16="http://schemas.microsoft.com/office/drawing/2014/main" id="{BDD5E36D-E35B-4B87-927C-85AC5C13BFE6}"/>
                </a:ext>
              </a:extLst>
            </p:cNvPr>
            <p:cNvSpPr/>
            <p:nvPr/>
          </p:nvSpPr>
          <p:spPr>
            <a:xfrm>
              <a:off x="4906967" y="3764653"/>
              <a:ext cx="1476665" cy="633841"/>
            </a:xfrm>
            <a:prstGeom prst="rect">
              <a:avLst/>
            </a:prstGeom>
            <a:solidFill>
              <a:schemeClr val="accent1">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Rede de Transparência</a:t>
              </a:r>
            </a:p>
          </p:txBody>
        </p:sp>
        <p:sp>
          <p:nvSpPr>
            <p:cNvPr id="74" name="CaixaDeTexto 73">
              <a:extLst>
                <a:ext uri="{FF2B5EF4-FFF2-40B4-BE49-F238E27FC236}">
                  <a16:creationId xmlns="" xmlns:a16="http://schemas.microsoft.com/office/drawing/2014/main" id="{D1E4E980-2F45-4290-A73F-FF84B21FF69E}"/>
                </a:ext>
              </a:extLst>
            </p:cNvPr>
            <p:cNvSpPr txBox="1"/>
            <p:nvPr/>
          </p:nvSpPr>
          <p:spPr>
            <a:xfrm>
              <a:off x="657354" y="5601140"/>
              <a:ext cx="5720685" cy="1200329"/>
            </a:xfrm>
            <a:prstGeom prst="rect">
              <a:avLst/>
            </a:prstGeom>
            <a:noFill/>
            <a:ln>
              <a:noFill/>
            </a:ln>
          </p:spPr>
          <p:txBody>
            <a:bodyPr wrap="square" numCol="2"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Portal da Transparência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Páginas de Transparência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Sistema </a:t>
              </a:r>
              <a:r>
                <a:rPr kumimoji="0" lang="pt-BR" sz="1800" b="0" i="1" u="none" strike="noStrike" kern="1200" cap="none" spc="0" normalizeH="0" baseline="0" noProof="0" dirty="0" err="1">
                  <a:ln>
                    <a:noFill/>
                  </a:ln>
                  <a:solidFill>
                    <a:srgbClr val="E7E6E6">
                      <a:lumMod val="25000"/>
                    </a:srgbClr>
                  </a:solidFill>
                  <a:effectLst/>
                  <a:uLnTx/>
                  <a:uFillTx/>
                  <a:latin typeface="Calibri" panose="020F0502020204030204"/>
                  <a:ea typeface="+mn-ea"/>
                  <a:cs typeface="+mn-cs"/>
                </a:rPr>
                <a:t>Push</a:t>
              </a:r>
              <a:endParaRPr kumimoji="0" lang="pt-BR" sz="1800" b="0" i="1"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p:txBody>
        </p:sp>
        <p:sp>
          <p:nvSpPr>
            <p:cNvPr id="75" name="Retângulo 74">
              <a:extLst>
                <a:ext uri="{FF2B5EF4-FFF2-40B4-BE49-F238E27FC236}">
                  <a16:creationId xmlns="" xmlns:a16="http://schemas.microsoft.com/office/drawing/2014/main" id="{A9E99402-6A5D-4263-973A-563FD01ABA8B}"/>
                </a:ext>
              </a:extLst>
            </p:cNvPr>
            <p:cNvSpPr/>
            <p:nvPr/>
          </p:nvSpPr>
          <p:spPr>
            <a:xfrm>
              <a:off x="633848" y="469109"/>
              <a:ext cx="11367655" cy="1535664"/>
            </a:xfrm>
            <a:prstGeom prst="rect">
              <a:avLst/>
            </a:prstGeom>
            <a:solidFill>
              <a:schemeClr val="accent4">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srgbClr val="E7E6E6">
                    <a:lumMod val="25000"/>
                  </a:srgbClr>
                </a:solidFill>
                <a:effectLst/>
                <a:uLnTx/>
                <a:uFillTx/>
                <a:latin typeface="Calibri" panose="020F0502020204030204"/>
                <a:ea typeface="+mn-ea"/>
                <a:cs typeface="+mn-cs"/>
              </a:endParaRPr>
            </a:p>
          </p:txBody>
        </p:sp>
        <p:sp>
          <p:nvSpPr>
            <p:cNvPr id="76" name="CaixaDeTexto 75">
              <a:extLst>
                <a:ext uri="{FF2B5EF4-FFF2-40B4-BE49-F238E27FC236}">
                  <a16:creationId xmlns="" xmlns:a16="http://schemas.microsoft.com/office/drawing/2014/main" id="{59F311E7-34F6-426F-9990-3ED1A596EF46}"/>
                </a:ext>
              </a:extLst>
            </p:cNvPr>
            <p:cNvSpPr txBox="1"/>
            <p:nvPr/>
          </p:nvSpPr>
          <p:spPr>
            <a:xfrm>
              <a:off x="633846" y="542041"/>
              <a:ext cx="11466939" cy="133693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MONITORAMENTO E AVALIAÇÃO:</a:t>
              </a:r>
              <a:r>
                <a:rPr kumimoji="0" lang="pt-BR"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 </a:t>
              </a:r>
              <a:r>
                <a:rPr kumimoji="0" lang="pt-BR" sz="1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omissões, cumprimento de prazos, painel da LAI, relatórios da LAI, painel dos PDAs, EBT, transparência ativa, avaliação qualitativa de transparência, relatório anual do Congresso Nacional, </a:t>
              </a:r>
              <a:r>
                <a:rPr kumimoji="0" lang="pt-BR"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painel da LAI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CAPACITAÇÃO E INSTRUMENTALIZAÇÃO</a:t>
              </a:r>
              <a:r>
                <a:rPr kumimoji="0" lang="pt-BR"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 </a:t>
              </a:r>
              <a:r>
                <a:rPr kumimoji="0" lang="pt-BR" sz="1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sistemas de transparência, recursos educativos, suporte, normas modelo, capacitação, cursos </a:t>
              </a:r>
              <a:r>
                <a:rPr kumimoji="0" lang="pt-BR" sz="1400" b="0" i="0" u="none" strike="noStrike" kern="1200" cap="none" spc="0" normalizeH="0" baseline="0" noProof="0" dirty="0" err="1">
                  <a:ln>
                    <a:noFill/>
                  </a:ln>
                  <a:solidFill>
                    <a:srgbClr val="E7E6E6">
                      <a:lumMod val="25000"/>
                    </a:srgbClr>
                  </a:solidFill>
                  <a:effectLst/>
                  <a:uLnTx/>
                  <a:uFillTx/>
                  <a:latin typeface="Calibri" panose="020F0502020204030204"/>
                  <a:ea typeface="+mn-ea"/>
                  <a:cs typeface="+mn-cs"/>
                </a:rPr>
                <a:t>EaD</a:t>
              </a:r>
              <a:r>
                <a:rPr kumimoji="0" lang="pt-BR" sz="1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 vídeos </a:t>
              </a:r>
              <a:endParaRPr kumimoji="0" lang="pt-BR"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FOMENTO E CONTROLE SOCIAL</a:t>
              </a:r>
              <a:r>
                <a:rPr kumimoji="0" lang="pt-BR"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 </a:t>
              </a:r>
              <a:r>
                <a:rPr kumimoji="0" lang="pt-BR" sz="1600" b="0" i="0" u="none" strike="noStrike" kern="1200" cap="none" spc="0" normalizeH="0" baseline="0" noProof="0" dirty="0" err="1">
                  <a:ln>
                    <a:noFill/>
                  </a:ln>
                  <a:solidFill>
                    <a:srgbClr val="E7E6E6">
                      <a:lumMod val="25000"/>
                    </a:srgbClr>
                  </a:solidFill>
                  <a:effectLst/>
                  <a:uLnTx/>
                  <a:uFillTx/>
                  <a:latin typeface="Calibri" panose="020F0502020204030204"/>
                  <a:ea typeface="+mn-ea"/>
                  <a:cs typeface="+mn-cs"/>
                </a:rPr>
                <a:t>RedeSIC</a:t>
              </a:r>
              <a:r>
                <a:rPr kumimoji="0" lang="pt-BR"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 EBT, Programa Pacto, abertura de bases, eventos e palestras, Olho Vivo no Dinheiro Público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NORMATIZAÇÃO</a:t>
              </a:r>
              <a:r>
                <a:rPr kumimoji="0" lang="pt-BR"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 Leis, decretos, portarias, resoluções, enunciados etc.</a:t>
              </a:r>
            </a:p>
          </p:txBody>
        </p:sp>
        <p:sp>
          <p:nvSpPr>
            <p:cNvPr id="77" name="CaixaDeTexto 76">
              <a:extLst>
                <a:ext uri="{FF2B5EF4-FFF2-40B4-BE49-F238E27FC236}">
                  <a16:creationId xmlns="" xmlns:a16="http://schemas.microsoft.com/office/drawing/2014/main" id="{2246C6AE-DD0B-4DE5-AF2D-6BEA5264E7EC}"/>
                </a:ext>
              </a:extLst>
            </p:cNvPr>
            <p:cNvSpPr txBox="1"/>
            <p:nvPr/>
          </p:nvSpPr>
          <p:spPr>
            <a:xfrm>
              <a:off x="326067" y="55705"/>
              <a:ext cx="11675436" cy="373099"/>
            </a:xfrm>
            <a:prstGeom prst="rect">
              <a:avLst/>
            </a:prstGeom>
            <a:solidFill>
              <a:schemeClr val="accent4">
                <a:lumMod val="75000"/>
              </a:schemeClr>
            </a:solidFill>
            <a:ln w="28575">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prstClr val="white"/>
                  </a:solidFill>
                  <a:effectLst/>
                  <a:uLnTx/>
                  <a:uFillTx/>
                  <a:latin typeface="Calibri" panose="020F0502020204030204"/>
                  <a:ea typeface="+mn-ea"/>
                  <a:cs typeface="+mn-cs"/>
                </a:rPr>
                <a:t>POLÍTICA DE TRANSPARÊNCIA</a:t>
              </a:r>
            </a:p>
          </p:txBody>
        </p:sp>
        <p:sp>
          <p:nvSpPr>
            <p:cNvPr id="78" name="CaixaDeTexto 77">
              <a:extLst>
                <a:ext uri="{FF2B5EF4-FFF2-40B4-BE49-F238E27FC236}">
                  <a16:creationId xmlns="" xmlns:a16="http://schemas.microsoft.com/office/drawing/2014/main" id="{9E46469F-E4F1-4AC1-A966-5E9C3E14EF52}"/>
                </a:ext>
              </a:extLst>
            </p:cNvPr>
            <p:cNvSpPr txBox="1"/>
            <p:nvPr/>
          </p:nvSpPr>
          <p:spPr>
            <a:xfrm>
              <a:off x="633847" y="2037057"/>
              <a:ext cx="5749785" cy="369332"/>
            </a:xfrm>
            <a:prstGeom prst="rect">
              <a:avLst/>
            </a:prstGeom>
            <a:solidFill>
              <a:schemeClr val="accent1">
                <a:lumMod val="75000"/>
              </a:schemeClr>
            </a:solidFill>
            <a:ln w="28575">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prstClr val="white"/>
                  </a:solidFill>
                  <a:effectLst/>
                  <a:uLnTx/>
                  <a:uFillTx/>
                  <a:latin typeface="Calibri" panose="020F0502020204030204"/>
                  <a:ea typeface="+mn-ea"/>
                  <a:cs typeface="+mn-cs"/>
                </a:rPr>
                <a:t>TRANSPARÊNCIA ATIVA (Ampla divulgação)</a:t>
              </a:r>
            </a:p>
          </p:txBody>
        </p:sp>
        <p:sp>
          <p:nvSpPr>
            <p:cNvPr id="79" name="CaixaDeTexto 78">
              <a:extLst>
                <a:ext uri="{FF2B5EF4-FFF2-40B4-BE49-F238E27FC236}">
                  <a16:creationId xmlns="" xmlns:a16="http://schemas.microsoft.com/office/drawing/2014/main" id="{1C2919B2-6813-4378-86CD-3254B59A8ACC}"/>
                </a:ext>
              </a:extLst>
            </p:cNvPr>
            <p:cNvSpPr txBox="1"/>
            <p:nvPr/>
          </p:nvSpPr>
          <p:spPr>
            <a:xfrm>
              <a:off x="6395322" y="2048845"/>
              <a:ext cx="2857735" cy="369332"/>
            </a:xfrm>
            <a:prstGeom prst="rect">
              <a:avLst/>
            </a:prstGeom>
            <a:solidFill>
              <a:schemeClr val="accent6">
                <a:lumMod val="75000"/>
              </a:schemeClr>
            </a:solidFill>
            <a:ln w="28575">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prstClr val="white"/>
                  </a:solidFill>
                  <a:effectLst/>
                  <a:uLnTx/>
                  <a:uFillTx/>
                  <a:latin typeface="Calibri" panose="020F0502020204030204"/>
                  <a:ea typeface="+mn-ea"/>
                  <a:cs typeface="+mn-cs"/>
                </a:rPr>
                <a:t>TRANSPARÊNCIA PASSIVA</a:t>
              </a:r>
            </a:p>
          </p:txBody>
        </p:sp>
        <p:pic>
          <p:nvPicPr>
            <p:cNvPr id="80" name="Imagem 79">
              <a:extLst>
                <a:ext uri="{FF2B5EF4-FFF2-40B4-BE49-F238E27FC236}">
                  <a16:creationId xmlns="" xmlns:a16="http://schemas.microsoft.com/office/drawing/2014/main" id="{53EDD55A-5A98-41C4-9A66-D4899BA87C32}"/>
                </a:ext>
              </a:extLst>
            </p:cNvPr>
            <p:cNvPicPr>
              <a:picLocks noChangeAspect="1"/>
            </p:cNvPicPr>
            <p:nvPr/>
          </p:nvPicPr>
          <p:blipFill rotWithShape="1">
            <a:blip r:embed="rId2"/>
            <a:srcRect l="1677" t="2242" r="477" b="1932"/>
            <a:stretch/>
          </p:blipFill>
          <p:spPr>
            <a:xfrm>
              <a:off x="6678800" y="3540520"/>
              <a:ext cx="2227054" cy="1322493"/>
            </a:xfrm>
            <a:prstGeom prst="rect">
              <a:avLst/>
            </a:prstGeom>
          </p:spPr>
        </p:pic>
        <p:sp>
          <p:nvSpPr>
            <p:cNvPr id="81" name="CaixaDeTexto 80">
              <a:extLst>
                <a:ext uri="{FF2B5EF4-FFF2-40B4-BE49-F238E27FC236}">
                  <a16:creationId xmlns="" xmlns:a16="http://schemas.microsoft.com/office/drawing/2014/main" id="{FCB250F0-3F23-4772-BA87-5300004FD573}"/>
                </a:ext>
              </a:extLst>
            </p:cNvPr>
            <p:cNvSpPr txBox="1"/>
            <p:nvPr/>
          </p:nvSpPr>
          <p:spPr>
            <a:xfrm>
              <a:off x="9253057" y="2048845"/>
              <a:ext cx="2740057" cy="369332"/>
            </a:xfrm>
            <a:prstGeom prst="rect">
              <a:avLst/>
            </a:prstGeom>
            <a:solidFill>
              <a:schemeClr val="accent2">
                <a:lumMod val="75000"/>
              </a:schemeClr>
            </a:solidFill>
            <a:ln w="28575">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prstClr val="white"/>
                  </a:solidFill>
                  <a:effectLst/>
                  <a:uLnTx/>
                  <a:uFillTx/>
                  <a:latin typeface="Calibri" panose="020F0502020204030204"/>
                  <a:ea typeface="+mn-ea"/>
                  <a:cs typeface="+mn-cs"/>
                </a:rPr>
                <a:t>DADOS ABERTOS</a:t>
              </a:r>
            </a:p>
          </p:txBody>
        </p:sp>
        <p:sp>
          <p:nvSpPr>
            <p:cNvPr id="82" name="Retângulo 81">
              <a:extLst>
                <a:ext uri="{FF2B5EF4-FFF2-40B4-BE49-F238E27FC236}">
                  <a16:creationId xmlns="" xmlns:a16="http://schemas.microsoft.com/office/drawing/2014/main" id="{1DC689E4-EE1B-4906-A0B7-0CBC951FC1FE}"/>
                </a:ext>
              </a:extLst>
            </p:cNvPr>
            <p:cNvSpPr/>
            <p:nvPr/>
          </p:nvSpPr>
          <p:spPr>
            <a:xfrm>
              <a:off x="9278223" y="2442127"/>
              <a:ext cx="2698113" cy="3013364"/>
            </a:xfrm>
            <a:prstGeom prst="rect">
              <a:avLst/>
            </a:prstGeom>
            <a:solidFill>
              <a:schemeClr val="accent2">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Planos de Dados Abertos 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Publicação de bases em formato aberto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p:txBody>
        </p:sp>
        <p:sp>
          <p:nvSpPr>
            <p:cNvPr id="83" name="Retângulo 82">
              <a:extLst>
                <a:ext uri="{FF2B5EF4-FFF2-40B4-BE49-F238E27FC236}">
                  <a16:creationId xmlns="" xmlns:a16="http://schemas.microsoft.com/office/drawing/2014/main" id="{91344B29-DB6D-46BE-BB71-74F43EA88698}"/>
                </a:ext>
              </a:extLst>
            </p:cNvPr>
            <p:cNvSpPr/>
            <p:nvPr/>
          </p:nvSpPr>
          <p:spPr>
            <a:xfrm>
              <a:off x="9278222" y="5455491"/>
              <a:ext cx="2698113" cy="1309260"/>
            </a:xfrm>
            <a:prstGeom prst="rect">
              <a:avLst/>
            </a:prstGeom>
            <a:solidFill>
              <a:schemeClr val="accent2">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Painel dos Planos de Dados Abertos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Portal de Dados Abertos</a:t>
              </a:r>
            </a:p>
          </p:txBody>
        </p:sp>
        <p:sp>
          <p:nvSpPr>
            <p:cNvPr id="84" name="CaixaDeTexto 83">
              <a:extLst>
                <a:ext uri="{FF2B5EF4-FFF2-40B4-BE49-F238E27FC236}">
                  <a16:creationId xmlns="" xmlns:a16="http://schemas.microsoft.com/office/drawing/2014/main" id="{69522C10-754F-4E92-ADF5-33CF088D0277}"/>
                </a:ext>
              </a:extLst>
            </p:cNvPr>
            <p:cNvSpPr txBox="1"/>
            <p:nvPr/>
          </p:nvSpPr>
          <p:spPr>
            <a:xfrm>
              <a:off x="3397810" y="5547450"/>
              <a:ext cx="3207385" cy="1212572"/>
            </a:xfrm>
            <a:prstGeom prst="rect">
              <a:avLst/>
            </a:prstGeom>
            <a:noFill/>
            <a:ln>
              <a:noFill/>
            </a:ln>
          </p:spPr>
          <p:txBody>
            <a:bodyPr wrap="square" numCol="1"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Sistema de Transparência Ativa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Painel de Municípios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Mapa Brasil Transparente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p:txBody>
        </p:sp>
        <p:pic>
          <p:nvPicPr>
            <p:cNvPr id="85" name="Imagem 84">
              <a:extLst>
                <a:ext uri="{FF2B5EF4-FFF2-40B4-BE49-F238E27FC236}">
                  <a16:creationId xmlns="" xmlns:a16="http://schemas.microsoft.com/office/drawing/2014/main" id="{9D7F65FE-DE1A-4EAB-A214-63CEE81B115E}"/>
                </a:ext>
              </a:extLst>
            </p:cNvPr>
            <p:cNvPicPr>
              <a:picLocks noChangeAspect="1"/>
            </p:cNvPicPr>
            <p:nvPr/>
          </p:nvPicPr>
          <p:blipFill>
            <a:blip r:embed="rId3"/>
            <a:stretch>
              <a:fillRect/>
            </a:stretch>
          </p:blipFill>
          <p:spPr>
            <a:xfrm>
              <a:off x="9414950" y="3744918"/>
              <a:ext cx="2416270" cy="1025522"/>
            </a:xfrm>
            <a:prstGeom prst="rect">
              <a:avLst/>
            </a:prstGeom>
          </p:spPr>
        </p:pic>
      </p:grpSp>
    </p:spTree>
    <p:extLst>
      <p:ext uri="{BB962C8B-B14F-4D97-AF65-F5344CB8AC3E}">
        <p14:creationId xmlns:p14="http://schemas.microsoft.com/office/powerpoint/2010/main" val="2071162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126859B-C52A-412A-A32C-CB552E801CE4}"/>
              </a:ext>
            </a:extLst>
          </p:cNvPr>
          <p:cNvSpPr txBox="1">
            <a:spLocks/>
          </p:cNvSpPr>
          <p:nvPr/>
        </p:nvSpPr>
        <p:spPr>
          <a:xfrm>
            <a:off x="349826" y="322262"/>
            <a:ext cx="11672455" cy="758393"/>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b="1" dirty="0">
                <a:solidFill>
                  <a:schemeClr val="accent5">
                    <a:lumMod val="50000"/>
                  </a:schemeClr>
                </a:solidFill>
              </a:rPr>
              <a:t>Política de Transparência </a:t>
            </a:r>
          </a:p>
        </p:txBody>
      </p:sp>
      <p:sp>
        <p:nvSpPr>
          <p:cNvPr id="5" name="Título 1">
            <a:extLst>
              <a:ext uri="{FF2B5EF4-FFF2-40B4-BE49-F238E27FC236}">
                <a16:creationId xmlns="" xmlns:a16="http://schemas.microsoft.com/office/drawing/2014/main" id="{39A16FEF-C0EC-420F-A7E5-BFA51946AC3D}"/>
              </a:ext>
            </a:extLst>
          </p:cNvPr>
          <p:cNvSpPr txBox="1">
            <a:spLocks/>
          </p:cNvSpPr>
          <p:nvPr/>
        </p:nvSpPr>
        <p:spPr>
          <a:xfrm>
            <a:off x="349827" y="1476505"/>
            <a:ext cx="1715279" cy="758393"/>
          </a:xfrm>
          <a:prstGeom prst="rect">
            <a:avLst/>
          </a:prstGeom>
          <a:solidFill>
            <a:schemeClr val="bg2">
              <a:lumMod val="75000"/>
            </a:schemeClr>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smtClean="0">
                <a:solidFill>
                  <a:schemeClr val="accent5">
                    <a:lumMod val="50000"/>
                  </a:schemeClr>
                </a:solidFill>
              </a:rPr>
              <a:t>PÚBLICO</a:t>
            </a:r>
            <a:endParaRPr lang="pt-BR" sz="3200" b="1" dirty="0">
              <a:solidFill>
                <a:schemeClr val="accent5">
                  <a:lumMod val="50000"/>
                </a:schemeClr>
              </a:solidFill>
            </a:endParaRPr>
          </a:p>
        </p:txBody>
      </p:sp>
      <p:sp>
        <p:nvSpPr>
          <p:cNvPr id="6" name="Título 1">
            <a:extLst>
              <a:ext uri="{FF2B5EF4-FFF2-40B4-BE49-F238E27FC236}">
                <a16:creationId xmlns="" xmlns:a16="http://schemas.microsoft.com/office/drawing/2014/main" id="{3B1F36DA-390C-4D38-A3CC-EDB40E23F48A}"/>
              </a:ext>
            </a:extLst>
          </p:cNvPr>
          <p:cNvSpPr txBox="1">
            <a:spLocks/>
          </p:cNvSpPr>
          <p:nvPr/>
        </p:nvSpPr>
        <p:spPr>
          <a:xfrm>
            <a:off x="1764723" y="2916962"/>
            <a:ext cx="3013612" cy="37673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Governo Federal</a:t>
            </a:r>
          </a:p>
        </p:txBody>
      </p:sp>
      <p:sp>
        <p:nvSpPr>
          <p:cNvPr id="7" name="Título 1">
            <a:extLst>
              <a:ext uri="{FF2B5EF4-FFF2-40B4-BE49-F238E27FC236}">
                <a16:creationId xmlns="" xmlns:a16="http://schemas.microsoft.com/office/drawing/2014/main" id="{935E47F8-6B62-4EB5-83BF-D7C236A9CBEB}"/>
              </a:ext>
            </a:extLst>
          </p:cNvPr>
          <p:cNvSpPr txBox="1">
            <a:spLocks/>
          </p:cNvSpPr>
          <p:nvPr/>
        </p:nvSpPr>
        <p:spPr>
          <a:xfrm>
            <a:off x="1764722" y="3764804"/>
            <a:ext cx="3856759" cy="37673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Sociedade Civil Organizada</a:t>
            </a:r>
          </a:p>
        </p:txBody>
      </p:sp>
      <p:sp>
        <p:nvSpPr>
          <p:cNvPr id="8" name="Título 1">
            <a:extLst>
              <a:ext uri="{FF2B5EF4-FFF2-40B4-BE49-F238E27FC236}">
                <a16:creationId xmlns="" xmlns:a16="http://schemas.microsoft.com/office/drawing/2014/main" id="{B554706E-7B0B-47C8-86DD-3CEB545AEF0D}"/>
              </a:ext>
            </a:extLst>
          </p:cNvPr>
          <p:cNvSpPr txBox="1">
            <a:spLocks/>
          </p:cNvSpPr>
          <p:nvPr/>
        </p:nvSpPr>
        <p:spPr>
          <a:xfrm>
            <a:off x="1764723" y="4622770"/>
            <a:ext cx="3013612" cy="37673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Imprensa</a:t>
            </a:r>
          </a:p>
        </p:txBody>
      </p:sp>
      <p:sp>
        <p:nvSpPr>
          <p:cNvPr id="9" name="Título 1">
            <a:extLst>
              <a:ext uri="{FF2B5EF4-FFF2-40B4-BE49-F238E27FC236}">
                <a16:creationId xmlns="" xmlns:a16="http://schemas.microsoft.com/office/drawing/2014/main" id="{949B6726-EFD6-4802-B36B-E6AD8124EAA2}"/>
              </a:ext>
            </a:extLst>
          </p:cNvPr>
          <p:cNvSpPr txBox="1">
            <a:spLocks/>
          </p:cNvSpPr>
          <p:nvPr/>
        </p:nvSpPr>
        <p:spPr>
          <a:xfrm>
            <a:off x="7947314" y="2879590"/>
            <a:ext cx="3013612" cy="54282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Cidadãos</a:t>
            </a:r>
          </a:p>
        </p:txBody>
      </p:sp>
      <p:sp>
        <p:nvSpPr>
          <p:cNvPr id="10" name="Título 1">
            <a:extLst>
              <a:ext uri="{FF2B5EF4-FFF2-40B4-BE49-F238E27FC236}">
                <a16:creationId xmlns="" xmlns:a16="http://schemas.microsoft.com/office/drawing/2014/main" id="{11EC13FE-9332-418F-853F-A84C17185697}"/>
              </a:ext>
            </a:extLst>
          </p:cNvPr>
          <p:cNvSpPr txBox="1">
            <a:spLocks/>
          </p:cNvSpPr>
          <p:nvPr/>
        </p:nvSpPr>
        <p:spPr>
          <a:xfrm>
            <a:off x="7947314" y="3715035"/>
            <a:ext cx="3013612" cy="534753"/>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Setor privado</a:t>
            </a:r>
          </a:p>
        </p:txBody>
      </p:sp>
      <p:sp>
        <p:nvSpPr>
          <p:cNvPr id="11" name="Título 1">
            <a:extLst>
              <a:ext uri="{FF2B5EF4-FFF2-40B4-BE49-F238E27FC236}">
                <a16:creationId xmlns="" xmlns:a16="http://schemas.microsoft.com/office/drawing/2014/main" id="{5C37BF47-76BB-4C8B-9F63-A04DE497263C}"/>
              </a:ext>
            </a:extLst>
          </p:cNvPr>
          <p:cNvSpPr txBox="1">
            <a:spLocks/>
          </p:cNvSpPr>
          <p:nvPr/>
        </p:nvSpPr>
        <p:spPr>
          <a:xfrm>
            <a:off x="7947314" y="4669010"/>
            <a:ext cx="3013612" cy="639385"/>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Setor de Educação</a:t>
            </a:r>
          </a:p>
        </p:txBody>
      </p:sp>
      <p:sp>
        <p:nvSpPr>
          <p:cNvPr id="12" name="Título 1">
            <a:extLst>
              <a:ext uri="{FF2B5EF4-FFF2-40B4-BE49-F238E27FC236}">
                <a16:creationId xmlns="" xmlns:a16="http://schemas.microsoft.com/office/drawing/2014/main" id="{66ECDD6F-5035-4CA4-A7E9-8D6C3D7772CB}"/>
              </a:ext>
            </a:extLst>
          </p:cNvPr>
          <p:cNvSpPr txBox="1">
            <a:spLocks/>
          </p:cNvSpPr>
          <p:nvPr/>
        </p:nvSpPr>
        <p:spPr>
          <a:xfrm>
            <a:off x="7947314" y="5466698"/>
            <a:ext cx="3013612" cy="639385"/>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Conselhos</a:t>
            </a:r>
          </a:p>
        </p:txBody>
      </p:sp>
      <p:pic>
        <p:nvPicPr>
          <p:cNvPr id="13" name="Picture 2" descr="Resultado de imagem para press icon free png">
            <a:extLst>
              <a:ext uri="{FF2B5EF4-FFF2-40B4-BE49-F238E27FC236}">
                <a16:creationId xmlns="" xmlns:a16="http://schemas.microsoft.com/office/drawing/2014/main" id="{31982B5F-0A08-4D34-ACC5-AD1F211D0751}"/>
              </a:ext>
            </a:extLst>
          </p:cNvPr>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6483" y="4476467"/>
            <a:ext cx="663132" cy="6631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esultado de imagem para society icon free png">
            <a:extLst>
              <a:ext uri="{FF2B5EF4-FFF2-40B4-BE49-F238E27FC236}">
                <a16:creationId xmlns="" xmlns:a16="http://schemas.microsoft.com/office/drawing/2014/main" id="{2E758F5F-E5A4-4D75-B337-2996EAFD2D9F}"/>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184" y="3569566"/>
            <a:ext cx="660903" cy="66090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Resultado de imagem para brasil icon free png">
            <a:extLst>
              <a:ext uri="{FF2B5EF4-FFF2-40B4-BE49-F238E27FC236}">
                <a16:creationId xmlns="" xmlns:a16="http://schemas.microsoft.com/office/drawing/2014/main" id="{C869AE4F-9BA3-4C4B-825D-927705D0906A}"/>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12000" t="5790" r="15000" b="19711"/>
          <a:stretch/>
        </p:blipFill>
        <p:spPr bwMode="auto">
          <a:xfrm>
            <a:off x="708737" y="2815548"/>
            <a:ext cx="594644" cy="60686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Resultado de imagem para citizen icon free png">
            <a:extLst>
              <a:ext uri="{FF2B5EF4-FFF2-40B4-BE49-F238E27FC236}">
                <a16:creationId xmlns="" xmlns:a16="http://schemas.microsoft.com/office/drawing/2014/main" id="{3EA6F1E1-F61E-489B-8FA1-3E08CA84FF2C}"/>
              </a:ext>
            </a:extLst>
          </p:cNvPr>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67648" y="2633436"/>
            <a:ext cx="694774" cy="69477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Resultado de imagem para council icon free png">
            <a:extLst>
              <a:ext uri="{FF2B5EF4-FFF2-40B4-BE49-F238E27FC236}">
                <a16:creationId xmlns="" xmlns:a16="http://schemas.microsoft.com/office/drawing/2014/main" id="{AC0FBEF1-AB8F-4D28-9D68-5AF3F4FC1714}"/>
              </a:ext>
            </a:extLst>
          </p:cNvPr>
          <p:cNvPicPr>
            <a:picLocks noChangeAspect="1" noChangeArrowheads="1"/>
          </p:cNvPicPr>
          <p:nvPr/>
        </p:nvPicPr>
        <p:blipFill>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7055" y="5267092"/>
            <a:ext cx="530565" cy="5305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8" descr="Resultado de imagem para university icon free png">
            <a:extLst>
              <a:ext uri="{FF2B5EF4-FFF2-40B4-BE49-F238E27FC236}">
                <a16:creationId xmlns="" xmlns:a16="http://schemas.microsoft.com/office/drawing/2014/main" id="{04D7714C-2DC6-4403-BF38-4F8D05266EFC}"/>
              </a:ext>
            </a:extLst>
          </p:cNvPr>
          <p:cNvPicPr>
            <a:picLocks noChangeAspect="1" noChangeArrowheads="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44590" y="4465463"/>
            <a:ext cx="724994" cy="72499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0" descr="Resultado de imagem para council icon free png">
            <a:extLst>
              <a:ext uri="{FF2B5EF4-FFF2-40B4-BE49-F238E27FC236}">
                <a16:creationId xmlns="" xmlns:a16="http://schemas.microsoft.com/office/drawing/2014/main" id="{085C6C64-74C7-4EB6-AAFB-732F0454E3BD}"/>
              </a:ext>
            </a:extLst>
          </p:cNvPr>
          <p:cNvPicPr>
            <a:picLocks noChangeAspect="1" noChangeArrowheads="1"/>
          </p:cNvPicPr>
          <p:nvPr/>
        </p:nvPicPr>
        <p:blipFill>
          <a:blip r:embed="rId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67647" y="5358753"/>
            <a:ext cx="625683" cy="62568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2" descr="Resultado de imagem para profit icon free png">
            <a:extLst>
              <a:ext uri="{FF2B5EF4-FFF2-40B4-BE49-F238E27FC236}">
                <a16:creationId xmlns="" xmlns:a16="http://schemas.microsoft.com/office/drawing/2014/main" id="{D13921EA-CFB0-4B44-B1F6-A1224F703F90}"/>
              </a:ext>
            </a:extLst>
          </p:cNvPr>
          <p:cNvPicPr>
            <a:picLocks noChangeAspect="1" noChangeArrowheads="1"/>
          </p:cNvPicPr>
          <p:nvPr/>
        </p:nvPicPr>
        <p:blipFill>
          <a:blip r:embed="rId9">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89646" y="3616364"/>
            <a:ext cx="594981" cy="510003"/>
          </a:xfrm>
          <a:prstGeom prst="rect">
            <a:avLst/>
          </a:prstGeom>
          <a:noFill/>
          <a:extLst>
            <a:ext uri="{909E8E84-426E-40DD-AFC4-6F175D3DCCD1}">
              <a14:hiddenFill xmlns:a14="http://schemas.microsoft.com/office/drawing/2010/main">
                <a:solidFill>
                  <a:srgbClr val="FFFFFF"/>
                </a:solidFill>
              </a14:hiddenFill>
            </a:ext>
          </a:extLst>
        </p:spPr>
      </p:pic>
      <p:sp>
        <p:nvSpPr>
          <p:cNvPr id="21" name="Título 1">
            <a:extLst>
              <a:ext uri="{FF2B5EF4-FFF2-40B4-BE49-F238E27FC236}">
                <a16:creationId xmlns="" xmlns:a16="http://schemas.microsoft.com/office/drawing/2014/main" id="{2DC56FD2-7247-40A6-BA3D-FFB770F35A0A}"/>
              </a:ext>
            </a:extLst>
          </p:cNvPr>
          <p:cNvSpPr txBox="1">
            <a:spLocks/>
          </p:cNvSpPr>
          <p:nvPr/>
        </p:nvSpPr>
        <p:spPr>
          <a:xfrm>
            <a:off x="1764722" y="5420927"/>
            <a:ext cx="4759283" cy="376730"/>
          </a:xfrm>
          <a:prstGeom prst="rect">
            <a:avLst/>
          </a:prstGeom>
        </p:spPr>
        <p:txBody>
          <a:bodyPr vert="horz" lIns="91440" tIns="45720" rIns="91440" bIns="45720" rtlCol="0" anchor="t">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pt-BR" sz="2400" b="1" dirty="0">
                <a:solidFill>
                  <a:schemeClr val="tx1">
                    <a:lumMod val="75000"/>
                    <a:lumOff val="25000"/>
                  </a:schemeClr>
                </a:solidFill>
              </a:rPr>
              <a:t>Governos Estaduais e Municipais</a:t>
            </a:r>
          </a:p>
        </p:txBody>
      </p:sp>
    </p:spTree>
    <p:extLst>
      <p:ext uri="{BB962C8B-B14F-4D97-AF65-F5344CB8AC3E}">
        <p14:creationId xmlns:p14="http://schemas.microsoft.com/office/powerpoint/2010/main" val="1845554301"/>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1230</TotalTime>
  <Words>1166</Words>
  <Application>Microsoft Macintosh PowerPoint</Application>
  <PresentationFormat>Widescreen</PresentationFormat>
  <Paragraphs>251</Paragraphs>
  <Slides>48</Slides>
  <Notes>0</Notes>
  <HiddenSlides>0</HiddenSlides>
  <MMClips>1</MMClips>
  <ScaleCrop>false</ScaleCrop>
  <HeadingPairs>
    <vt:vector size="6" baseType="variant">
      <vt:variant>
        <vt:lpstr>Fontes Usadas</vt:lpstr>
      </vt:variant>
      <vt:variant>
        <vt:i4>17</vt:i4>
      </vt:variant>
      <vt:variant>
        <vt:lpstr>Tema</vt:lpstr>
      </vt:variant>
      <vt:variant>
        <vt:i4>2</vt:i4>
      </vt:variant>
      <vt:variant>
        <vt:lpstr>Títulos de Slides</vt:lpstr>
      </vt:variant>
      <vt:variant>
        <vt:i4>48</vt:i4>
      </vt:variant>
    </vt:vector>
  </HeadingPairs>
  <TitlesOfParts>
    <vt:vector size="67" baseType="lpstr">
      <vt:lpstr>Bookman Old Style</vt:lpstr>
      <vt:lpstr>Britannic Bold</vt:lpstr>
      <vt:lpstr>Calibri</vt:lpstr>
      <vt:lpstr>Calibri Light</vt:lpstr>
      <vt:lpstr>Calisto MT</vt:lpstr>
      <vt:lpstr>Century Gothic</vt:lpstr>
      <vt:lpstr>DejaVu Sans</vt:lpstr>
      <vt:lpstr>Gadugi</vt:lpstr>
      <vt:lpstr>Gill Sans MT Condensed</vt:lpstr>
      <vt:lpstr>Humanst521 BT</vt:lpstr>
      <vt:lpstr>Mangal</vt:lpstr>
      <vt:lpstr>Miriam</vt:lpstr>
      <vt:lpstr>Segoe UI</vt:lpstr>
      <vt:lpstr>Times New Roman</vt:lpstr>
      <vt:lpstr>Verdana</vt:lpstr>
      <vt:lpstr>Wingdings</vt:lpstr>
      <vt:lpstr>Arial</vt:lpstr>
      <vt:lpstr>Tema do Office</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Karolini Souza Barbosa de Sa</dc:creator>
  <cp:lastModifiedBy>Usuário do Microsoft Office</cp:lastModifiedBy>
  <cp:revision>56</cp:revision>
  <dcterms:created xsi:type="dcterms:W3CDTF">2018-06-28T19:05:06Z</dcterms:created>
  <dcterms:modified xsi:type="dcterms:W3CDTF">2018-07-04T11:16:29Z</dcterms:modified>
</cp:coreProperties>
</file>