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56" r:id="rId2"/>
    <p:sldId id="257" r:id="rId3"/>
    <p:sldId id="331" r:id="rId4"/>
    <p:sldId id="386" r:id="rId5"/>
    <p:sldId id="258" r:id="rId6"/>
    <p:sldId id="380" r:id="rId7"/>
    <p:sldId id="388" r:id="rId8"/>
    <p:sldId id="382" r:id="rId9"/>
    <p:sldId id="260" r:id="rId10"/>
    <p:sldId id="261" r:id="rId11"/>
    <p:sldId id="262" r:id="rId12"/>
    <p:sldId id="265" r:id="rId13"/>
    <p:sldId id="301" r:id="rId14"/>
    <p:sldId id="266" r:id="rId15"/>
    <p:sldId id="267" r:id="rId16"/>
    <p:sldId id="269" r:id="rId17"/>
    <p:sldId id="270" r:id="rId18"/>
    <p:sldId id="272" r:id="rId19"/>
    <p:sldId id="274" r:id="rId20"/>
    <p:sldId id="276" r:id="rId21"/>
    <p:sldId id="275" r:id="rId22"/>
    <p:sldId id="277" r:id="rId23"/>
    <p:sldId id="278" r:id="rId24"/>
    <p:sldId id="279" r:id="rId25"/>
    <p:sldId id="280" r:id="rId26"/>
    <p:sldId id="282" r:id="rId27"/>
    <p:sldId id="283" r:id="rId28"/>
    <p:sldId id="385" r:id="rId29"/>
    <p:sldId id="285" r:id="rId30"/>
    <p:sldId id="288" r:id="rId31"/>
    <p:sldId id="383" r:id="rId32"/>
    <p:sldId id="311" r:id="rId33"/>
    <p:sldId id="312" r:id="rId34"/>
    <p:sldId id="313" r:id="rId35"/>
    <p:sldId id="314" r:id="rId36"/>
    <p:sldId id="316" r:id="rId37"/>
    <p:sldId id="319" r:id="rId38"/>
    <p:sldId id="333" r:id="rId39"/>
    <p:sldId id="339" r:id="rId40"/>
    <p:sldId id="343" r:id="rId41"/>
    <p:sldId id="364" r:id="rId42"/>
    <p:sldId id="365" r:id="rId43"/>
    <p:sldId id="332" r:id="rId44"/>
    <p:sldId id="366" r:id="rId45"/>
    <p:sldId id="334" r:id="rId46"/>
    <p:sldId id="367" r:id="rId47"/>
    <p:sldId id="369" r:id="rId48"/>
    <p:sldId id="322" r:id="rId49"/>
    <p:sldId id="370" r:id="rId50"/>
    <p:sldId id="352" r:id="rId51"/>
    <p:sldId id="353" r:id="rId52"/>
    <p:sldId id="328" r:id="rId53"/>
    <p:sldId id="350" r:id="rId54"/>
    <p:sldId id="336" r:id="rId55"/>
    <p:sldId id="341" r:id="rId56"/>
    <p:sldId id="379" r:id="rId57"/>
    <p:sldId id="371" r:id="rId58"/>
    <p:sldId id="330" r:id="rId59"/>
    <p:sldId id="372" r:id="rId60"/>
    <p:sldId id="374" r:id="rId61"/>
    <p:sldId id="375" r:id="rId62"/>
    <p:sldId id="376" r:id="rId63"/>
    <p:sldId id="377" r:id="rId64"/>
    <p:sldId id="378" r:id="rId6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0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8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0609A5-B2BC-468D-BB19-74343B323468}" type="doc">
      <dgm:prSet loTypeId="urn:microsoft.com/office/officeart/2005/8/layout/hierarchy3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C10B0F4-2C15-44BE-B76F-250D0AE0D099}">
      <dgm:prSet phldrT="[Texto]" custT="1"/>
      <dgm:spPr/>
      <dgm:t>
        <a:bodyPr/>
        <a:lstStyle/>
        <a:p>
          <a:r>
            <a:rPr lang="pt-BR" sz="2600" dirty="0"/>
            <a:t>CIG</a:t>
          </a:r>
        </a:p>
        <a:p>
          <a:r>
            <a:rPr lang="pt-BR" sz="1400" dirty="0"/>
            <a:t>Decreto 9.203/2017</a:t>
          </a:r>
        </a:p>
      </dgm:t>
    </dgm:pt>
    <dgm:pt modelId="{D1A88E80-833D-4F05-A186-1A0342C1B811}" type="parTrans" cxnId="{1965C196-0E31-46B6-A8F8-7CDA37D0346D}">
      <dgm:prSet/>
      <dgm:spPr/>
      <dgm:t>
        <a:bodyPr/>
        <a:lstStyle/>
        <a:p>
          <a:endParaRPr lang="pt-BR"/>
        </a:p>
      </dgm:t>
    </dgm:pt>
    <dgm:pt modelId="{0A64464F-A8A4-4827-8C17-1DB948A71591}" type="sibTrans" cxnId="{1965C196-0E31-46B6-A8F8-7CDA37D0346D}">
      <dgm:prSet/>
      <dgm:spPr/>
      <dgm:t>
        <a:bodyPr/>
        <a:lstStyle/>
        <a:p>
          <a:endParaRPr lang="pt-BR"/>
        </a:p>
      </dgm:t>
    </dgm:pt>
    <dgm:pt modelId="{DCD3B80C-5E08-4B61-A23E-84385B956D95}">
      <dgm:prSet phldrT="[Texto]"/>
      <dgm:spPr/>
      <dgm:t>
        <a:bodyPr/>
        <a:lstStyle/>
        <a:p>
          <a:r>
            <a:rPr lang="pt-BR" dirty="0"/>
            <a:t>Ministro Casa Civil (coordenador)</a:t>
          </a:r>
        </a:p>
      </dgm:t>
    </dgm:pt>
    <dgm:pt modelId="{25A103F4-6956-4DC9-B012-2FCBE219D5DF}" type="parTrans" cxnId="{A8BE1245-D8AA-4005-94F1-C884C19AF4E4}">
      <dgm:prSet/>
      <dgm:spPr/>
      <dgm:t>
        <a:bodyPr/>
        <a:lstStyle/>
        <a:p>
          <a:endParaRPr lang="pt-BR"/>
        </a:p>
      </dgm:t>
    </dgm:pt>
    <dgm:pt modelId="{ED826183-21CE-4063-B631-1B37D70B9769}" type="sibTrans" cxnId="{A8BE1245-D8AA-4005-94F1-C884C19AF4E4}">
      <dgm:prSet/>
      <dgm:spPr/>
      <dgm:t>
        <a:bodyPr/>
        <a:lstStyle/>
        <a:p>
          <a:endParaRPr lang="pt-BR"/>
        </a:p>
      </dgm:t>
    </dgm:pt>
    <dgm:pt modelId="{1C36C5AD-5717-4DD8-BDF0-EE32BD5B62FE}">
      <dgm:prSet phldrT="[Texto]"/>
      <dgm:spPr/>
      <dgm:t>
        <a:bodyPr/>
        <a:lstStyle/>
        <a:p>
          <a:r>
            <a:rPr lang="pt-BR" dirty="0"/>
            <a:t>Ministro da Economia</a:t>
          </a:r>
        </a:p>
      </dgm:t>
    </dgm:pt>
    <dgm:pt modelId="{CEFEF7F2-A438-42D8-B981-FB532B8019A7}" type="parTrans" cxnId="{8314B854-D515-443A-B82A-124D25506513}">
      <dgm:prSet/>
      <dgm:spPr/>
      <dgm:t>
        <a:bodyPr/>
        <a:lstStyle/>
        <a:p>
          <a:endParaRPr lang="pt-BR"/>
        </a:p>
      </dgm:t>
    </dgm:pt>
    <dgm:pt modelId="{22AE7F02-2A92-4C79-9E40-DD7DBE65737E}" type="sibTrans" cxnId="{8314B854-D515-443A-B82A-124D25506513}">
      <dgm:prSet/>
      <dgm:spPr/>
      <dgm:t>
        <a:bodyPr/>
        <a:lstStyle/>
        <a:p>
          <a:endParaRPr lang="pt-BR"/>
        </a:p>
      </dgm:t>
    </dgm:pt>
    <dgm:pt modelId="{C95B14CC-EC53-44D5-951A-4D523017C96F}">
      <dgm:prSet phldrT="[Texto]"/>
      <dgm:spPr/>
      <dgm:t>
        <a:bodyPr/>
        <a:lstStyle/>
        <a:p>
          <a:r>
            <a:rPr lang="pt-BR" dirty="0"/>
            <a:t>Ministro da CGU</a:t>
          </a:r>
        </a:p>
      </dgm:t>
    </dgm:pt>
    <dgm:pt modelId="{7BF4FFAD-B794-4B2F-B305-75E434A1C6D2}" type="parTrans" cxnId="{B61E74F4-5665-4611-9F92-E2D44231451E}">
      <dgm:prSet/>
      <dgm:spPr/>
      <dgm:t>
        <a:bodyPr/>
        <a:lstStyle/>
        <a:p>
          <a:endParaRPr lang="pt-BR"/>
        </a:p>
      </dgm:t>
    </dgm:pt>
    <dgm:pt modelId="{ACCDF55C-396C-49FA-8D46-23899D2439FB}" type="sibTrans" cxnId="{B61E74F4-5665-4611-9F92-E2D44231451E}">
      <dgm:prSet/>
      <dgm:spPr/>
      <dgm:t>
        <a:bodyPr/>
        <a:lstStyle/>
        <a:p>
          <a:endParaRPr lang="pt-BR"/>
        </a:p>
      </dgm:t>
    </dgm:pt>
    <dgm:pt modelId="{3259BD82-DC9D-4607-9367-57A90DE3E84B}" type="pres">
      <dgm:prSet presAssocID="{5B0609A5-B2BC-468D-BB19-74343B32346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DF88E95-326B-44CC-AA4B-1A48503D3F35}" type="pres">
      <dgm:prSet presAssocID="{9C10B0F4-2C15-44BE-B76F-250D0AE0D099}" presName="root" presStyleCnt="0"/>
      <dgm:spPr/>
    </dgm:pt>
    <dgm:pt modelId="{581017DD-FD00-4FAB-8DAC-ABC8469855BB}" type="pres">
      <dgm:prSet presAssocID="{9C10B0F4-2C15-44BE-B76F-250D0AE0D099}" presName="rootComposite" presStyleCnt="0"/>
      <dgm:spPr/>
    </dgm:pt>
    <dgm:pt modelId="{9008977D-68A6-440F-AA48-C7AEEC0A9C36}" type="pres">
      <dgm:prSet presAssocID="{9C10B0F4-2C15-44BE-B76F-250D0AE0D099}" presName="rootText" presStyleLbl="node1" presStyleIdx="0" presStyleCnt="1" custScaleY="142631"/>
      <dgm:spPr/>
    </dgm:pt>
    <dgm:pt modelId="{F2C1AB9F-F2D5-417A-AA6D-8183A053C734}" type="pres">
      <dgm:prSet presAssocID="{9C10B0F4-2C15-44BE-B76F-250D0AE0D099}" presName="rootConnector" presStyleLbl="node1" presStyleIdx="0" presStyleCnt="1"/>
      <dgm:spPr/>
    </dgm:pt>
    <dgm:pt modelId="{9A60C397-884D-45C1-852D-FC3E9BD8432C}" type="pres">
      <dgm:prSet presAssocID="{9C10B0F4-2C15-44BE-B76F-250D0AE0D099}" presName="childShape" presStyleCnt="0"/>
      <dgm:spPr/>
    </dgm:pt>
    <dgm:pt modelId="{59FD969C-FDA4-4E1F-9279-D9FBEECD854D}" type="pres">
      <dgm:prSet presAssocID="{25A103F4-6956-4DC9-B012-2FCBE219D5DF}" presName="Name13" presStyleLbl="parChTrans1D2" presStyleIdx="0" presStyleCnt="3"/>
      <dgm:spPr/>
    </dgm:pt>
    <dgm:pt modelId="{82801E6C-4ABC-4AD1-A1D2-9518B947509A}" type="pres">
      <dgm:prSet presAssocID="{DCD3B80C-5E08-4B61-A23E-84385B956D95}" presName="childText" presStyleLbl="bgAcc1" presStyleIdx="0" presStyleCnt="3">
        <dgm:presLayoutVars>
          <dgm:bulletEnabled val="1"/>
        </dgm:presLayoutVars>
      </dgm:prSet>
      <dgm:spPr/>
    </dgm:pt>
    <dgm:pt modelId="{0B430378-3779-430F-989C-02FC43B4EE2A}" type="pres">
      <dgm:prSet presAssocID="{CEFEF7F2-A438-42D8-B981-FB532B8019A7}" presName="Name13" presStyleLbl="parChTrans1D2" presStyleIdx="1" presStyleCnt="3"/>
      <dgm:spPr/>
    </dgm:pt>
    <dgm:pt modelId="{AE33E3E3-62FA-4899-888A-6F12E3067D0C}" type="pres">
      <dgm:prSet presAssocID="{1C36C5AD-5717-4DD8-BDF0-EE32BD5B62FE}" presName="childText" presStyleLbl="bgAcc1" presStyleIdx="1" presStyleCnt="3">
        <dgm:presLayoutVars>
          <dgm:bulletEnabled val="1"/>
        </dgm:presLayoutVars>
      </dgm:prSet>
      <dgm:spPr/>
    </dgm:pt>
    <dgm:pt modelId="{0C9C0A54-F10C-4D09-8211-98D3DEB6AFAA}" type="pres">
      <dgm:prSet presAssocID="{7BF4FFAD-B794-4B2F-B305-75E434A1C6D2}" presName="Name13" presStyleLbl="parChTrans1D2" presStyleIdx="2" presStyleCnt="3"/>
      <dgm:spPr/>
    </dgm:pt>
    <dgm:pt modelId="{C37C72C6-B285-411B-A5FA-9A441F7C1EED}" type="pres">
      <dgm:prSet presAssocID="{C95B14CC-EC53-44D5-951A-4D523017C96F}" presName="childText" presStyleLbl="bgAcc1" presStyleIdx="2" presStyleCnt="3">
        <dgm:presLayoutVars>
          <dgm:bulletEnabled val="1"/>
        </dgm:presLayoutVars>
      </dgm:prSet>
      <dgm:spPr/>
    </dgm:pt>
  </dgm:ptLst>
  <dgm:cxnLst>
    <dgm:cxn modelId="{2C0BEF06-C698-4351-9B7A-8CD89FEA3872}" type="presOf" srcId="{9C10B0F4-2C15-44BE-B76F-250D0AE0D099}" destId="{9008977D-68A6-440F-AA48-C7AEEC0A9C36}" srcOrd="0" destOrd="0" presId="urn:microsoft.com/office/officeart/2005/8/layout/hierarchy3"/>
    <dgm:cxn modelId="{A32CA408-0E43-4CF0-A8B9-B81326DCE7C4}" type="presOf" srcId="{5B0609A5-B2BC-468D-BB19-74343B323468}" destId="{3259BD82-DC9D-4607-9367-57A90DE3E84B}" srcOrd="0" destOrd="0" presId="urn:microsoft.com/office/officeart/2005/8/layout/hierarchy3"/>
    <dgm:cxn modelId="{2F45611A-914D-44ED-899A-A35C3A5D0551}" type="presOf" srcId="{CEFEF7F2-A438-42D8-B981-FB532B8019A7}" destId="{0B430378-3779-430F-989C-02FC43B4EE2A}" srcOrd="0" destOrd="0" presId="urn:microsoft.com/office/officeart/2005/8/layout/hierarchy3"/>
    <dgm:cxn modelId="{419A901D-1A8B-4C60-B599-95827A25D04F}" type="presOf" srcId="{C95B14CC-EC53-44D5-951A-4D523017C96F}" destId="{C37C72C6-B285-411B-A5FA-9A441F7C1EED}" srcOrd="0" destOrd="0" presId="urn:microsoft.com/office/officeart/2005/8/layout/hierarchy3"/>
    <dgm:cxn modelId="{F198EE35-619B-41AF-9C98-4BB72FADF443}" type="presOf" srcId="{9C10B0F4-2C15-44BE-B76F-250D0AE0D099}" destId="{F2C1AB9F-F2D5-417A-AA6D-8183A053C734}" srcOrd="1" destOrd="0" presId="urn:microsoft.com/office/officeart/2005/8/layout/hierarchy3"/>
    <dgm:cxn modelId="{14D55060-857E-4F08-8DE8-66F7AF8D0463}" type="presOf" srcId="{1C36C5AD-5717-4DD8-BDF0-EE32BD5B62FE}" destId="{AE33E3E3-62FA-4899-888A-6F12E3067D0C}" srcOrd="0" destOrd="0" presId="urn:microsoft.com/office/officeart/2005/8/layout/hierarchy3"/>
    <dgm:cxn modelId="{A8BE1245-D8AA-4005-94F1-C884C19AF4E4}" srcId="{9C10B0F4-2C15-44BE-B76F-250D0AE0D099}" destId="{DCD3B80C-5E08-4B61-A23E-84385B956D95}" srcOrd="0" destOrd="0" parTransId="{25A103F4-6956-4DC9-B012-2FCBE219D5DF}" sibTransId="{ED826183-21CE-4063-B631-1B37D70B9769}"/>
    <dgm:cxn modelId="{B6B68B4A-525F-47D7-87C5-FC690E6900EC}" type="presOf" srcId="{7BF4FFAD-B794-4B2F-B305-75E434A1C6D2}" destId="{0C9C0A54-F10C-4D09-8211-98D3DEB6AFAA}" srcOrd="0" destOrd="0" presId="urn:microsoft.com/office/officeart/2005/8/layout/hierarchy3"/>
    <dgm:cxn modelId="{8314B854-D515-443A-B82A-124D25506513}" srcId="{9C10B0F4-2C15-44BE-B76F-250D0AE0D099}" destId="{1C36C5AD-5717-4DD8-BDF0-EE32BD5B62FE}" srcOrd="1" destOrd="0" parTransId="{CEFEF7F2-A438-42D8-B981-FB532B8019A7}" sibTransId="{22AE7F02-2A92-4C79-9E40-DD7DBE65737E}"/>
    <dgm:cxn modelId="{1965C196-0E31-46B6-A8F8-7CDA37D0346D}" srcId="{5B0609A5-B2BC-468D-BB19-74343B323468}" destId="{9C10B0F4-2C15-44BE-B76F-250D0AE0D099}" srcOrd="0" destOrd="0" parTransId="{D1A88E80-833D-4F05-A186-1A0342C1B811}" sibTransId="{0A64464F-A8A4-4827-8C17-1DB948A71591}"/>
    <dgm:cxn modelId="{364C05A2-F531-457C-A7E8-7AE3BBBB2EA3}" type="presOf" srcId="{DCD3B80C-5E08-4B61-A23E-84385B956D95}" destId="{82801E6C-4ABC-4AD1-A1D2-9518B947509A}" srcOrd="0" destOrd="0" presId="urn:microsoft.com/office/officeart/2005/8/layout/hierarchy3"/>
    <dgm:cxn modelId="{4B143EDA-ECF1-480D-AE5B-0E4F8C9F6D9C}" type="presOf" srcId="{25A103F4-6956-4DC9-B012-2FCBE219D5DF}" destId="{59FD969C-FDA4-4E1F-9279-D9FBEECD854D}" srcOrd="0" destOrd="0" presId="urn:microsoft.com/office/officeart/2005/8/layout/hierarchy3"/>
    <dgm:cxn modelId="{B61E74F4-5665-4611-9F92-E2D44231451E}" srcId="{9C10B0F4-2C15-44BE-B76F-250D0AE0D099}" destId="{C95B14CC-EC53-44D5-951A-4D523017C96F}" srcOrd="2" destOrd="0" parTransId="{7BF4FFAD-B794-4B2F-B305-75E434A1C6D2}" sibTransId="{ACCDF55C-396C-49FA-8D46-23899D2439FB}"/>
    <dgm:cxn modelId="{FF371AFA-404D-4391-BA59-9234FFC0746E}" type="presParOf" srcId="{3259BD82-DC9D-4607-9367-57A90DE3E84B}" destId="{7DF88E95-326B-44CC-AA4B-1A48503D3F35}" srcOrd="0" destOrd="0" presId="urn:microsoft.com/office/officeart/2005/8/layout/hierarchy3"/>
    <dgm:cxn modelId="{0855DA70-1898-40AF-965A-AAA8E77E1339}" type="presParOf" srcId="{7DF88E95-326B-44CC-AA4B-1A48503D3F35}" destId="{581017DD-FD00-4FAB-8DAC-ABC8469855BB}" srcOrd="0" destOrd="0" presId="urn:microsoft.com/office/officeart/2005/8/layout/hierarchy3"/>
    <dgm:cxn modelId="{AC7A5AD6-4BB2-42AE-8459-834BAFC2EDDC}" type="presParOf" srcId="{581017DD-FD00-4FAB-8DAC-ABC8469855BB}" destId="{9008977D-68A6-440F-AA48-C7AEEC0A9C36}" srcOrd="0" destOrd="0" presId="urn:microsoft.com/office/officeart/2005/8/layout/hierarchy3"/>
    <dgm:cxn modelId="{C83CBC28-CA74-4CAB-AAC8-18680D2DEDD7}" type="presParOf" srcId="{581017DD-FD00-4FAB-8DAC-ABC8469855BB}" destId="{F2C1AB9F-F2D5-417A-AA6D-8183A053C734}" srcOrd="1" destOrd="0" presId="urn:microsoft.com/office/officeart/2005/8/layout/hierarchy3"/>
    <dgm:cxn modelId="{C20B9C37-0DAA-4EBF-91AB-F478F7D3DB19}" type="presParOf" srcId="{7DF88E95-326B-44CC-AA4B-1A48503D3F35}" destId="{9A60C397-884D-45C1-852D-FC3E9BD8432C}" srcOrd="1" destOrd="0" presId="urn:microsoft.com/office/officeart/2005/8/layout/hierarchy3"/>
    <dgm:cxn modelId="{83009A76-5BCD-418C-B6D2-7307669E1D2E}" type="presParOf" srcId="{9A60C397-884D-45C1-852D-FC3E9BD8432C}" destId="{59FD969C-FDA4-4E1F-9279-D9FBEECD854D}" srcOrd="0" destOrd="0" presId="urn:microsoft.com/office/officeart/2005/8/layout/hierarchy3"/>
    <dgm:cxn modelId="{DFCAD2DF-68FB-4CE4-B17A-D4C534893FB5}" type="presParOf" srcId="{9A60C397-884D-45C1-852D-FC3E9BD8432C}" destId="{82801E6C-4ABC-4AD1-A1D2-9518B947509A}" srcOrd="1" destOrd="0" presId="urn:microsoft.com/office/officeart/2005/8/layout/hierarchy3"/>
    <dgm:cxn modelId="{1AF994DB-D973-4206-B456-534C29E18714}" type="presParOf" srcId="{9A60C397-884D-45C1-852D-FC3E9BD8432C}" destId="{0B430378-3779-430F-989C-02FC43B4EE2A}" srcOrd="2" destOrd="0" presId="urn:microsoft.com/office/officeart/2005/8/layout/hierarchy3"/>
    <dgm:cxn modelId="{4976B6A0-1065-4AE0-8086-4205115681A4}" type="presParOf" srcId="{9A60C397-884D-45C1-852D-FC3E9BD8432C}" destId="{AE33E3E3-62FA-4899-888A-6F12E3067D0C}" srcOrd="3" destOrd="0" presId="urn:microsoft.com/office/officeart/2005/8/layout/hierarchy3"/>
    <dgm:cxn modelId="{A4776839-5DE4-403F-93DC-58999B9F70DD}" type="presParOf" srcId="{9A60C397-884D-45C1-852D-FC3E9BD8432C}" destId="{0C9C0A54-F10C-4D09-8211-98D3DEB6AFAA}" srcOrd="4" destOrd="0" presId="urn:microsoft.com/office/officeart/2005/8/layout/hierarchy3"/>
    <dgm:cxn modelId="{5EEDAD89-C15E-44AA-A5E5-97FB209D9638}" type="presParOf" srcId="{9A60C397-884D-45C1-852D-FC3E9BD8432C}" destId="{C37C72C6-B285-411B-A5FA-9A441F7C1EED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DA301D-F1D9-46CF-9B3A-8C91A36F4BE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8669070-0EA0-49F5-B95B-F36F25FD4DC9}">
      <dgm:prSet phldrT="[Texto]"/>
      <dgm:spPr/>
      <dgm:t>
        <a:bodyPr/>
        <a:lstStyle/>
        <a:p>
          <a:r>
            <a:rPr lang="pt-BR" dirty="0"/>
            <a:t>Conselho de Monitoramento e Avaliação de Políticas Públicas</a:t>
          </a:r>
        </a:p>
      </dgm:t>
    </dgm:pt>
    <dgm:pt modelId="{855A1807-9287-43E5-9F00-6CA4D8871B0D}" type="parTrans" cxnId="{A994E7BE-2306-47ED-AE86-6B21058049B0}">
      <dgm:prSet/>
      <dgm:spPr/>
      <dgm:t>
        <a:bodyPr/>
        <a:lstStyle/>
        <a:p>
          <a:endParaRPr lang="pt-BR"/>
        </a:p>
      </dgm:t>
    </dgm:pt>
    <dgm:pt modelId="{7A1C5F94-FD7D-4F20-A354-7437845F75D9}" type="sibTrans" cxnId="{A994E7BE-2306-47ED-AE86-6B21058049B0}">
      <dgm:prSet/>
      <dgm:spPr/>
      <dgm:t>
        <a:bodyPr/>
        <a:lstStyle/>
        <a:p>
          <a:endParaRPr lang="pt-BR"/>
        </a:p>
      </dgm:t>
    </dgm:pt>
    <dgm:pt modelId="{81DCC407-F93E-4E2A-84B5-CA92B2E657B0}">
      <dgm:prSet phldrT="[Texto]"/>
      <dgm:spPr/>
      <dgm:t>
        <a:bodyPr/>
        <a:lstStyle/>
        <a:p>
          <a:r>
            <a:rPr lang="pt-BR" dirty="0"/>
            <a:t>Comitê de Monitoramento e Avaliação de Gastos Diretos</a:t>
          </a:r>
        </a:p>
      </dgm:t>
    </dgm:pt>
    <dgm:pt modelId="{1C89E3E6-103E-4E7D-BCA3-0BB9B1EBBA0E}" type="parTrans" cxnId="{80567A2A-DD9E-46CD-8FDE-DD7EC3462913}">
      <dgm:prSet/>
      <dgm:spPr/>
      <dgm:t>
        <a:bodyPr/>
        <a:lstStyle/>
        <a:p>
          <a:endParaRPr lang="pt-BR"/>
        </a:p>
      </dgm:t>
    </dgm:pt>
    <dgm:pt modelId="{9B1F25A7-D07F-407F-9959-C36BFE395A3C}" type="sibTrans" cxnId="{80567A2A-DD9E-46CD-8FDE-DD7EC3462913}">
      <dgm:prSet/>
      <dgm:spPr/>
      <dgm:t>
        <a:bodyPr/>
        <a:lstStyle/>
        <a:p>
          <a:endParaRPr lang="pt-BR"/>
        </a:p>
      </dgm:t>
    </dgm:pt>
    <dgm:pt modelId="{86043E64-365A-4799-9623-85F9962D4856}">
      <dgm:prSet phldrT="[Texto]"/>
      <dgm:spPr/>
      <dgm:t>
        <a:bodyPr/>
        <a:lstStyle/>
        <a:p>
          <a:r>
            <a:rPr lang="pt-BR" dirty="0"/>
            <a:t>Comitê de Monitoramento e Avaliação dos Subsídios da União</a:t>
          </a:r>
        </a:p>
      </dgm:t>
    </dgm:pt>
    <dgm:pt modelId="{BE1CFB38-E69D-4146-BBC3-C7CE1CB61831}" type="parTrans" cxnId="{B3C7A1D9-3FF4-4F62-BDAB-491D7B06E7A1}">
      <dgm:prSet/>
      <dgm:spPr/>
      <dgm:t>
        <a:bodyPr/>
        <a:lstStyle/>
        <a:p>
          <a:endParaRPr lang="pt-BR"/>
        </a:p>
      </dgm:t>
    </dgm:pt>
    <dgm:pt modelId="{91FD7F69-7AE2-47EB-AFAA-16E6A17C5447}" type="sibTrans" cxnId="{B3C7A1D9-3FF4-4F62-BDAB-491D7B06E7A1}">
      <dgm:prSet/>
      <dgm:spPr/>
      <dgm:t>
        <a:bodyPr/>
        <a:lstStyle/>
        <a:p>
          <a:endParaRPr lang="pt-BR"/>
        </a:p>
      </dgm:t>
    </dgm:pt>
    <dgm:pt modelId="{6C59EADA-4485-4926-837C-BAEB242E1379}" type="pres">
      <dgm:prSet presAssocID="{A4DA301D-F1D9-46CF-9B3A-8C91A36F4BE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F468EBE-C946-45A4-B8B9-7F46D76FC041}" type="pres">
      <dgm:prSet presAssocID="{38669070-0EA0-49F5-B95B-F36F25FD4DC9}" presName="hierRoot1" presStyleCnt="0"/>
      <dgm:spPr/>
    </dgm:pt>
    <dgm:pt modelId="{58BE05B5-B30F-4138-80AB-1DC29CDC2895}" type="pres">
      <dgm:prSet presAssocID="{38669070-0EA0-49F5-B95B-F36F25FD4DC9}" presName="composite" presStyleCnt="0"/>
      <dgm:spPr/>
    </dgm:pt>
    <dgm:pt modelId="{3A822FF2-9834-49A4-A208-E232AAACC21E}" type="pres">
      <dgm:prSet presAssocID="{38669070-0EA0-49F5-B95B-F36F25FD4DC9}" presName="background" presStyleLbl="node0" presStyleIdx="0" presStyleCnt="1"/>
      <dgm:spPr/>
    </dgm:pt>
    <dgm:pt modelId="{E70A5B28-3BBD-4EDD-A692-1B4E3EDCE4F0}" type="pres">
      <dgm:prSet presAssocID="{38669070-0EA0-49F5-B95B-F36F25FD4DC9}" presName="text" presStyleLbl="fgAcc0" presStyleIdx="0" presStyleCnt="1">
        <dgm:presLayoutVars>
          <dgm:chPref val="3"/>
        </dgm:presLayoutVars>
      </dgm:prSet>
      <dgm:spPr/>
    </dgm:pt>
    <dgm:pt modelId="{1EA50F4F-D8B7-48CA-AB6D-D9B05E490CB4}" type="pres">
      <dgm:prSet presAssocID="{38669070-0EA0-49F5-B95B-F36F25FD4DC9}" presName="hierChild2" presStyleCnt="0"/>
      <dgm:spPr/>
    </dgm:pt>
    <dgm:pt modelId="{F994645A-AAFD-4E69-8B4D-F9693336731B}" type="pres">
      <dgm:prSet presAssocID="{1C89E3E6-103E-4E7D-BCA3-0BB9B1EBBA0E}" presName="Name10" presStyleLbl="parChTrans1D2" presStyleIdx="0" presStyleCnt="2"/>
      <dgm:spPr/>
    </dgm:pt>
    <dgm:pt modelId="{ECD2EF7E-1882-4285-9F48-5569EFA8CE4B}" type="pres">
      <dgm:prSet presAssocID="{81DCC407-F93E-4E2A-84B5-CA92B2E657B0}" presName="hierRoot2" presStyleCnt="0"/>
      <dgm:spPr/>
    </dgm:pt>
    <dgm:pt modelId="{D1A8C021-701A-48E1-B943-3465AB5FCB9E}" type="pres">
      <dgm:prSet presAssocID="{81DCC407-F93E-4E2A-84B5-CA92B2E657B0}" presName="composite2" presStyleCnt="0"/>
      <dgm:spPr/>
    </dgm:pt>
    <dgm:pt modelId="{DC6B0A58-88C5-48A3-9696-04C13281903D}" type="pres">
      <dgm:prSet presAssocID="{81DCC407-F93E-4E2A-84B5-CA92B2E657B0}" presName="background2" presStyleLbl="node2" presStyleIdx="0" presStyleCnt="2"/>
      <dgm:spPr/>
    </dgm:pt>
    <dgm:pt modelId="{7D409614-754C-4105-9534-1CF64743BC5E}" type="pres">
      <dgm:prSet presAssocID="{81DCC407-F93E-4E2A-84B5-CA92B2E657B0}" presName="text2" presStyleLbl="fgAcc2" presStyleIdx="0" presStyleCnt="2">
        <dgm:presLayoutVars>
          <dgm:chPref val="3"/>
        </dgm:presLayoutVars>
      </dgm:prSet>
      <dgm:spPr/>
    </dgm:pt>
    <dgm:pt modelId="{B1D0432D-6131-4392-8737-CA297A5266A7}" type="pres">
      <dgm:prSet presAssocID="{81DCC407-F93E-4E2A-84B5-CA92B2E657B0}" presName="hierChild3" presStyleCnt="0"/>
      <dgm:spPr/>
    </dgm:pt>
    <dgm:pt modelId="{A3BA93B0-6E05-4A6D-AE58-DD0A3EE9496A}" type="pres">
      <dgm:prSet presAssocID="{BE1CFB38-E69D-4146-BBC3-C7CE1CB61831}" presName="Name10" presStyleLbl="parChTrans1D2" presStyleIdx="1" presStyleCnt="2"/>
      <dgm:spPr/>
    </dgm:pt>
    <dgm:pt modelId="{9BA2523E-5EDE-46CA-B1D6-1CE9BA88CEE4}" type="pres">
      <dgm:prSet presAssocID="{86043E64-365A-4799-9623-85F9962D4856}" presName="hierRoot2" presStyleCnt="0"/>
      <dgm:spPr/>
    </dgm:pt>
    <dgm:pt modelId="{BB1949E2-3858-4546-B170-47B728683FAF}" type="pres">
      <dgm:prSet presAssocID="{86043E64-365A-4799-9623-85F9962D4856}" presName="composite2" presStyleCnt="0"/>
      <dgm:spPr/>
    </dgm:pt>
    <dgm:pt modelId="{07775353-A95B-4A08-B5BC-5BA9208AF033}" type="pres">
      <dgm:prSet presAssocID="{86043E64-365A-4799-9623-85F9962D4856}" presName="background2" presStyleLbl="node2" presStyleIdx="1" presStyleCnt="2"/>
      <dgm:spPr/>
    </dgm:pt>
    <dgm:pt modelId="{56F2F44D-1AA1-4144-B078-9FC39A5C4CCD}" type="pres">
      <dgm:prSet presAssocID="{86043E64-365A-4799-9623-85F9962D4856}" presName="text2" presStyleLbl="fgAcc2" presStyleIdx="1" presStyleCnt="2">
        <dgm:presLayoutVars>
          <dgm:chPref val="3"/>
        </dgm:presLayoutVars>
      </dgm:prSet>
      <dgm:spPr/>
    </dgm:pt>
    <dgm:pt modelId="{CB096D98-F5E6-43BB-B821-D04A75408CAF}" type="pres">
      <dgm:prSet presAssocID="{86043E64-365A-4799-9623-85F9962D4856}" presName="hierChild3" presStyleCnt="0"/>
      <dgm:spPr/>
    </dgm:pt>
  </dgm:ptLst>
  <dgm:cxnLst>
    <dgm:cxn modelId="{D64B0311-3488-4003-BF5B-E33727C72EAD}" type="presOf" srcId="{BE1CFB38-E69D-4146-BBC3-C7CE1CB61831}" destId="{A3BA93B0-6E05-4A6D-AE58-DD0A3EE9496A}" srcOrd="0" destOrd="0" presId="urn:microsoft.com/office/officeart/2005/8/layout/hierarchy1"/>
    <dgm:cxn modelId="{80567A2A-DD9E-46CD-8FDE-DD7EC3462913}" srcId="{38669070-0EA0-49F5-B95B-F36F25FD4DC9}" destId="{81DCC407-F93E-4E2A-84B5-CA92B2E657B0}" srcOrd="0" destOrd="0" parTransId="{1C89E3E6-103E-4E7D-BCA3-0BB9B1EBBA0E}" sibTransId="{9B1F25A7-D07F-407F-9959-C36BFE395A3C}"/>
    <dgm:cxn modelId="{8C316742-F873-4858-AFA5-88C262A6F2D8}" type="presOf" srcId="{A4DA301D-F1D9-46CF-9B3A-8C91A36F4BEF}" destId="{6C59EADA-4485-4926-837C-BAEB242E1379}" srcOrd="0" destOrd="0" presId="urn:microsoft.com/office/officeart/2005/8/layout/hierarchy1"/>
    <dgm:cxn modelId="{AA306386-6A9C-45E3-9A17-488EFCAC56BE}" type="presOf" srcId="{86043E64-365A-4799-9623-85F9962D4856}" destId="{56F2F44D-1AA1-4144-B078-9FC39A5C4CCD}" srcOrd="0" destOrd="0" presId="urn:microsoft.com/office/officeart/2005/8/layout/hierarchy1"/>
    <dgm:cxn modelId="{AFA9F896-6415-4C11-9662-48AD498DE842}" type="presOf" srcId="{81DCC407-F93E-4E2A-84B5-CA92B2E657B0}" destId="{7D409614-754C-4105-9534-1CF64743BC5E}" srcOrd="0" destOrd="0" presId="urn:microsoft.com/office/officeart/2005/8/layout/hierarchy1"/>
    <dgm:cxn modelId="{74526AA0-4932-416A-A71D-125B037A9BB9}" type="presOf" srcId="{1C89E3E6-103E-4E7D-BCA3-0BB9B1EBBA0E}" destId="{F994645A-AAFD-4E69-8B4D-F9693336731B}" srcOrd="0" destOrd="0" presId="urn:microsoft.com/office/officeart/2005/8/layout/hierarchy1"/>
    <dgm:cxn modelId="{A994E7BE-2306-47ED-AE86-6B21058049B0}" srcId="{A4DA301D-F1D9-46CF-9B3A-8C91A36F4BEF}" destId="{38669070-0EA0-49F5-B95B-F36F25FD4DC9}" srcOrd="0" destOrd="0" parTransId="{855A1807-9287-43E5-9F00-6CA4D8871B0D}" sibTransId="{7A1C5F94-FD7D-4F20-A354-7437845F75D9}"/>
    <dgm:cxn modelId="{D3BF2EC8-F96A-4C84-AB81-77A295EFE30F}" type="presOf" srcId="{38669070-0EA0-49F5-B95B-F36F25FD4DC9}" destId="{E70A5B28-3BBD-4EDD-A692-1B4E3EDCE4F0}" srcOrd="0" destOrd="0" presId="urn:microsoft.com/office/officeart/2005/8/layout/hierarchy1"/>
    <dgm:cxn modelId="{B3C7A1D9-3FF4-4F62-BDAB-491D7B06E7A1}" srcId="{38669070-0EA0-49F5-B95B-F36F25FD4DC9}" destId="{86043E64-365A-4799-9623-85F9962D4856}" srcOrd="1" destOrd="0" parTransId="{BE1CFB38-E69D-4146-BBC3-C7CE1CB61831}" sibTransId="{91FD7F69-7AE2-47EB-AFAA-16E6A17C5447}"/>
    <dgm:cxn modelId="{A718B6E6-FC43-4117-A00C-82242E3655C9}" type="presParOf" srcId="{6C59EADA-4485-4926-837C-BAEB242E1379}" destId="{9F468EBE-C946-45A4-B8B9-7F46D76FC041}" srcOrd="0" destOrd="0" presId="urn:microsoft.com/office/officeart/2005/8/layout/hierarchy1"/>
    <dgm:cxn modelId="{323319B8-0538-45E9-A59C-A9BECDFE6ECF}" type="presParOf" srcId="{9F468EBE-C946-45A4-B8B9-7F46D76FC041}" destId="{58BE05B5-B30F-4138-80AB-1DC29CDC2895}" srcOrd="0" destOrd="0" presId="urn:microsoft.com/office/officeart/2005/8/layout/hierarchy1"/>
    <dgm:cxn modelId="{1FCBB159-8038-4417-ABD4-E69CC9C0BBC2}" type="presParOf" srcId="{58BE05B5-B30F-4138-80AB-1DC29CDC2895}" destId="{3A822FF2-9834-49A4-A208-E232AAACC21E}" srcOrd="0" destOrd="0" presId="urn:microsoft.com/office/officeart/2005/8/layout/hierarchy1"/>
    <dgm:cxn modelId="{0848C577-FB1D-4C8E-8A81-571B9D4BEA98}" type="presParOf" srcId="{58BE05B5-B30F-4138-80AB-1DC29CDC2895}" destId="{E70A5B28-3BBD-4EDD-A692-1B4E3EDCE4F0}" srcOrd="1" destOrd="0" presId="urn:microsoft.com/office/officeart/2005/8/layout/hierarchy1"/>
    <dgm:cxn modelId="{2B19CC9B-AA32-40B1-98D6-351D1E3DC510}" type="presParOf" srcId="{9F468EBE-C946-45A4-B8B9-7F46D76FC041}" destId="{1EA50F4F-D8B7-48CA-AB6D-D9B05E490CB4}" srcOrd="1" destOrd="0" presId="urn:microsoft.com/office/officeart/2005/8/layout/hierarchy1"/>
    <dgm:cxn modelId="{AFBFD8EE-2F0A-4CFA-9EA6-22192E650A97}" type="presParOf" srcId="{1EA50F4F-D8B7-48CA-AB6D-D9B05E490CB4}" destId="{F994645A-AAFD-4E69-8B4D-F9693336731B}" srcOrd="0" destOrd="0" presId="urn:microsoft.com/office/officeart/2005/8/layout/hierarchy1"/>
    <dgm:cxn modelId="{4C263410-5492-49BF-9F49-F0E175A115EC}" type="presParOf" srcId="{1EA50F4F-D8B7-48CA-AB6D-D9B05E490CB4}" destId="{ECD2EF7E-1882-4285-9F48-5569EFA8CE4B}" srcOrd="1" destOrd="0" presId="urn:microsoft.com/office/officeart/2005/8/layout/hierarchy1"/>
    <dgm:cxn modelId="{74A57160-A0C4-443E-8450-312885333A64}" type="presParOf" srcId="{ECD2EF7E-1882-4285-9F48-5569EFA8CE4B}" destId="{D1A8C021-701A-48E1-B943-3465AB5FCB9E}" srcOrd="0" destOrd="0" presId="urn:microsoft.com/office/officeart/2005/8/layout/hierarchy1"/>
    <dgm:cxn modelId="{FB101B6E-4CE7-4F57-A09F-1379F8C2189B}" type="presParOf" srcId="{D1A8C021-701A-48E1-B943-3465AB5FCB9E}" destId="{DC6B0A58-88C5-48A3-9696-04C13281903D}" srcOrd="0" destOrd="0" presId="urn:microsoft.com/office/officeart/2005/8/layout/hierarchy1"/>
    <dgm:cxn modelId="{B58C3331-945F-4DA6-9226-08AE6F12FE06}" type="presParOf" srcId="{D1A8C021-701A-48E1-B943-3465AB5FCB9E}" destId="{7D409614-754C-4105-9534-1CF64743BC5E}" srcOrd="1" destOrd="0" presId="urn:microsoft.com/office/officeart/2005/8/layout/hierarchy1"/>
    <dgm:cxn modelId="{E3A6B19D-ACBF-46FE-84A8-E835008D49E8}" type="presParOf" srcId="{ECD2EF7E-1882-4285-9F48-5569EFA8CE4B}" destId="{B1D0432D-6131-4392-8737-CA297A5266A7}" srcOrd="1" destOrd="0" presId="urn:microsoft.com/office/officeart/2005/8/layout/hierarchy1"/>
    <dgm:cxn modelId="{FEEE3597-3F02-442D-823F-730AD1C53904}" type="presParOf" srcId="{1EA50F4F-D8B7-48CA-AB6D-D9B05E490CB4}" destId="{A3BA93B0-6E05-4A6D-AE58-DD0A3EE9496A}" srcOrd="2" destOrd="0" presId="urn:microsoft.com/office/officeart/2005/8/layout/hierarchy1"/>
    <dgm:cxn modelId="{9741EA9B-EBB4-4958-B969-67C36A2BB66A}" type="presParOf" srcId="{1EA50F4F-D8B7-48CA-AB6D-D9B05E490CB4}" destId="{9BA2523E-5EDE-46CA-B1D6-1CE9BA88CEE4}" srcOrd="3" destOrd="0" presId="urn:microsoft.com/office/officeart/2005/8/layout/hierarchy1"/>
    <dgm:cxn modelId="{C7CB4BE5-6A6D-40F2-8A3D-E312D9A28A4F}" type="presParOf" srcId="{9BA2523E-5EDE-46CA-B1D6-1CE9BA88CEE4}" destId="{BB1949E2-3858-4546-B170-47B728683FAF}" srcOrd="0" destOrd="0" presId="urn:microsoft.com/office/officeart/2005/8/layout/hierarchy1"/>
    <dgm:cxn modelId="{C39018D9-4DF1-4DFA-BB80-F620E1478382}" type="presParOf" srcId="{BB1949E2-3858-4546-B170-47B728683FAF}" destId="{07775353-A95B-4A08-B5BC-5BA9208AF033}" srcOrd="0" destOrd="0" presId="urn:microsoft.com/office/officeart/2005/8/layout/hierarchy1"/>
    <dgm:cxn modelId="{473A67E9-F5EB-4E78-BBFE-E4217562B10E}" type="presParOf" srcId="{BB1949E2-3858-4546-B170-47B728683FAF}" destId="{56F2F44D-1AA1-4144-B078-9FC39A5C4CCD}" srcOrd="1" destOrd="0" presId="urn:microsoft.com/office/officeart/2005/8/layout/hierarchy1"/>
    <dgm:cxn modelId="{E0E640C4-280E-4D04-9E4D-3F30F45B8EF5}" type="presParOf" srcId="{9BA2523E-5EDE-46CA-B1D6-1CE9BA88CEE4}" destId="{CB096D98-F5E6-43BB-B821-D04A75408CA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0609A5-B2BC-468D-BB19-74343B323468}" type="doc">
      <dgm:prSet loTypeId="urn:microsoft.com/office/officeart/2005/8/layout/hierarchy3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C10B0F4-2C15-44BE-B76F-250D0AE0D099}">
      <dgm:prSet phldrT="[Texto]" custT="1"/>
      <dgm:spPr/>
      <dgm:t>
        <a:bodyPr/>
        <a:lstStyle/>
        <a:p>
          <a:r>
            <a:rPr lang="pt-BR" sz="1800" dirty="0"/>
            <a:t>Conselho de Monitoramento e Avaliação de Políticas Públicas</a:t>
          </a:r>
        </a:p>
        <a:p>
          <a:r>
            <a:rPr lang="pt-BR" sz="900" dirty="0"/>
            <a:t>Decreto 9.834/2019</a:t>
          </a:r>
        </a:p>
      </dgm:t>
    </dgm:pt>
    <dgm:pt modelId="{D1A88E80-833D-4F05-A186-1A0342C1B811}" type="parTrans" cxnId="{1965C196-0E31-46B6-A8F8-7CDA37D0346D}">
      <dgm:prSet/>
      <dgm:spPr/>
      <dgm:t>
        <a:bodyPr/>
        <a:lstStyle/>
        <a:p>
          <a:endParaRPr lang="pt-BR"/>
        </a:p>
      </dgm:t>
    </dgm:pt>
    <dgm:pt modelId="{0A64464F-A8A4-4827-8C17-1DB948A71591}" type="sibTrans" cxnId="{1965C196-0E31-46B6-A8F8-7CDA37D0346D}">
      <dgm:prSet/>
      <dgm:spPr/>
      <dgm:t>
        <a:bodyPr/>
        <a:lstStyle/>
        <a:p>
          <a:endParaRPr lang="pt-BR"/>
        </a:p>
      </dgm:t>
    </dgm:pt>
    <dgm:pt modelId="{DCD3B80C-5E08-4B61-A23E-84385B956D95}">
      <dgm:prSet phldrT="[Texto]"/>
      <dgm:spPr/>
      <dgm:t>
        <a:bodyPr/>
        <a:lstStyle/>
        <a:p>
          <a:r>
            <a:rPr lang="pt-BR" dirty="0"/>
            <a:t>Secretário-Executivo Casa Civil</a:t>
          </a:r>
        </a:p>
      </dgm:t>
    </dgm:pt>
    <dgm:pt modelId="{25A103F4-6956-4DC9-B012-2FCBE219D5DF}" type="parTrans" cxnId="{A8BE1245-D8AA-4005-94F1-C884C19AF4E4}">
      <dgm:prSet/>
      <dgm:spPr/>
      <dgm:t>
        <a:bodyPr/>
        <a:lstStyle/>
        <a:p>
          <a:endParaRPr lang="pt-BR"/>
        </a:p>
      </dgm:t>
    </dgm:pt>
    <dgm:pt modelId="{ED826183-21CE-4063-B631-1B37D70B9769}" type="sibTrans" cxnId="{A8BE1245-D8AA-4005-94F1-C884C19AF4E4}">
      <dgm:prSet/>
      <dgm:spPr/>
      <dgm:t>
        <a:bodyPr/>
        <a:lstStyle/>
        <a:p>
          <a:endParaRPr lang="pt-BR"/>
        </a:p>
      </dgm:t>
    </dgm:pt>
    <dgm:pt modelId="{1C36C5AD-5717-4DD8-BDF0-EE32BD5B62FE}">
      <dgm:prSet phldrT="[Texto]"/>
      <dgm:spPr/>
      <dgm:t>
        <a:bodyPr/>
        <a:lstStyle/>
        <a:p>
          <a:r>
            <a:rPr lang="pt-BR" dirty="0"/>
            <a:t>Secretário-Executivo da Economia (coordenador)</a:t>
          </a:r>
        </a:p>
      </dgm:t>
    </dgm:pt>
    <dgm:pt modelId="{CEFEF7F2-A438-42D8-B981-FB532B8019A7}" type="parTrans" cxnId="{8314B854-D515-443A-B82A-124D25506513}">
      <dgm:prSet/>
      <dgm:spPr/>
      <dgm:t>
        <a:bodyPr/>
        <a:lstStyle/>
        <a:p>
          <a:endParaRPr lang="pt-BR"/>
        </a:p>
      </dgm:t>
    </dgm:pt>
    <dgm:pt modelId="{22AE7F02-2A92-4C79-9E40-DD7DBE65737E}" type="sibTrans" cxnId="{8314B854-D515-443A-B82A-124D25506513}">
      <dgm:prSet/>
      <dgm:spPr/>
      <dgm:t>
        <a:bodyPr/>
        <a:lstStyle/>
        <a:p>
          <a:endParaRPr lang="pt-BR"/>
        </a:p>
      </dgm:t>
    </dgm:pt>
    <dgm:pt modelId="{C95B14CC-EC53-44D5-951A-4D523017C96F}">
      <dgm:prSet phldrT="[Texto]"/>
      <dgm:spPr/>
      <dgm:t>
        <a:bodyPr/>
        <a:lstStyle/>
        <a:p>
          <a:r>
            <a:rPr lang="pt-BR" dirty="0"/>
            <a:t>Secretário-Executivo da CGU</a:t>
          </a:r>
        </a:p>
      </dgm:t>
    </dgm:pt>
    <dgm:pt modelId="{7BF4FFAD-B794-4B2F-B305-75E434A1C6D2}" type="parTrans" cxnId="{B61E74F4-5665-4611-9F92-E2D44231451E}">
      <dgm:prSet/>
      <dgm:spPr/>
      <dgm:t>
        <a:bodyPr/>
        <a:lstStyle/>
        <a:p>
          <a:endParaRPr lang="pt-BR"/>
        </a:p>
      </dgm:t>
    </dgm:pt>
    <dgm:pt modelId="{ACCDF55C-396C-49FA-8D46-23899D2439FB}" type="sibTrans" cxnId="{B61E74F4-5665-4611-9F92-E2D44231451E}">
      <dgm:prSet/>
      <dgm:spPr/>
      <dgm:t>
        <a:bodyPr/>
        <a:lstStyle/>
        <a:p>
          <a:endParaRPr lang="pt-BR"/>
        </a:p>
      </dgm:t>
    </dgm:pt>
    <dgm:pt modelId="{3259BD82-DC9D-4607-9367-57A90DE3E84B}" type="pres">
      <dgm:prSet presAssocID="{5B0609A5-B2BC-468D-BB19-74343B32346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DF88E95-326B-44CC-AA4B-1A48503D3F35}" type="pres">
      <dgm:prSet presAssocID="{9C10B0F4-2C15-44BE-B76F-250D0AE0D099}" presName="root" presStyleCnt="0"/>
      <dgm:spPr/>
    </dgm:pt>
    <dgm:pt modelId="{581017DD-FD00-4FAB-8DAC-ABC8469855BB}" type="pres">
      <dgm:prSet presAssocID="{9C10B0F4-2C15-44BE-B76F-250D0AE0D099}" presName="rootComposite" presStyleCnt="0"/>
      <dgm:spPr/>
    </dgm:pt>
    <dgm:pt modelId="{9008977D-68A6-440F-AA48-C7AEEC0A9C36}" type="pres">
      <dgm:prSet presAssocID="{9C10B0F4-2C15-44BE-B76F-250D0AE0D099}" presName="rootText" presStyleLbl="node1" presStyleIdx="0" presStyleCnt="1" custScaleX="176366" custScaleY="237608"/>
      <dgm:spPr/>
    </dgm:pt>
    <dgm:pt modelId="{F2C1AB9F-F2D5-417A-AA6D-8183A053C734}" type="pres">
      <dgm:prSet presAssocID="{9C10B0F4-2C15-44BE-B76F-250D0AE0D099}" presName="rootConnector" presStyleLbl="node1" presStyleIdx="0" presStyleCnt="1"/>
      <dgm:spPr/>
    </dgm:pt>
    <dgm:pt modelId="{9A60C397-884D-45C1-852D-FC3E9BD8432C}" type="pres">
      <dgm:prSet presAssocID="{9C10B0F4-2C15-44BE-B76F-250D0AE0D099}" presName="childShape" presStyleCnt="0"/>
      <dgm:spPr/>
    </dgm:pt>
    <dgm:pt modelId="{59FD969C-FDA4-4E1F-9279-D9FBEECD854D}" type="pres">
      <dgm:prSet presAssocID="{25A103F4-6956-4DC9-B012-2FCBE219D5DF}" presName="Name13" presStyleLbl="parChTrans1D2" presStyleIdx="0" presStyleCnt="3"/>
      <dgm:spPr/>
    </dgm:pt>
    <dgm:pt modelId="{82801E6C-4ABC-4AD1-A1D2-9518B947509A}" type="pres">
      <dgm:prSet presAssocID="{DCD3B80C-5E08-4B61-A23E-84385B956D95}" presName="childText" presStyleLbl="bgAcc1" presStyleIdx="0" presStyleCnt="3">
        <dgm:presLayoutVars>
          <dgm:bulletEnabled val="1"/>
        </dgm:presLayoutVars>
      </dgm:prSet>
      <dgm:spPr/>
    </dgm:pt>
    <dgm:pt modelId="{0B430378-3779-430F-989C-02FC43B4EE2A}" type="pres">
      <dgm:prSet presAssocID="{CEFEF7F2-A438-42D8-B981-FB532B8019A7}" presName="Name13" presStyleLbl="parChTrans1D2" presStyleIdx="1" presStyleCnt="3"/>
      <dgm:spPr/>
    </dgm:pt>
    <dgm:pt modelId="{AE33E3E3-62FA-4899-888A-6F12E3067D0C}" type="pres">
      <dgm:prSet presAssocID="{1C36C5AD-5717-4DD8-BDF0-EE32BD5B62FE}" presName="childText" presStyleLbl="bgAcc1" presStyleIdx="1" presStyleCnt="3">
        <dgm:presLayoutVars>
          <dgm:bulletEnabled val="1"/>
        </dgm:presLayoutVars>
      </dgm:prSet>
      <dgm:spPr/>
    </dgm:pt>
    <dgm:pt modelId="{0C9C0A54-F10C-4D09-8211-98D3DEB6AFAA}" type="pres">
      <dgm:prSet presAssocID="{7BF4FFAD-B794-4B2F-B305-75E434A1C6D2}" presName="Name13" presStyleLbl="parChTrans1D2" presStyleIdx="2" presStyleCnt="3"/>
      <dgm:spPr/>
    </dgm:pt>
    <dgm:pt modelId="{C37C72C6-B285-411B-A5FA-9A441F7C1EED}" type="pres">
      <dgm:prSet presAssocID="{C95B14CC-EC53-44D5-951A-4D523017C96F}" presName="childText" presStyleLbl="bgAcc1" presStyleIdx="2" presStyleCnt="3">
        <dgm:presLayoutVars>
          <dgm:bulletEnabled val="1"/>
        </dgm:presLayoutVars>
      </dgm:prSet>
      <dgm:spPr/>
    </dgm:pt>
  </dgm:ptLst>
  <dgm:cxnLst>
    <dgm:cxn modelId="{2C0BEF06-C698-4351-9B7A-8CD89FEA3872}" type="presOf" srcId="{9C10B0F4-2C15-44BE-B76F-250D0AE0D099}" destId="{9008977D-68A6-440F-AA48-C7AEEC0A9C36}" srcOrd="0" destOrd="0" presId="urn:microsoft.com/office/officeart/2005/8/layout/hierarchy3"/>
    <dgm:cxn modelId="{A32CA408-0E43-4CF0-A8B9-B81326DCE7C4}" type="presOf" srcId="{5B0609A5-B2BC-468D-BB19-74343B323468}" destId="{3259BD82-DC9D-4607-9367-57A90DE3E84B}" srcOrd="0" destOrd="0" presId="urn:microsoft.com/office/officeart/2005/8/layout/hierarchy3"/>
    <dgm:cxn modelId="{2F45611A-914D-44ED-899A-A35C3A5D0551}" type="presOf" srcId="{CEFEF7F2-A438-42D8-B981-FB532B8019A7}" destId="{0B430378-3779-430F-989C-02FC43B4EE2A}" srcOrd="0" destOrd="0" presId="urn:microsoft.com/office/officeart/2005/8/layout/hierarchy3"/>
    <dgm:cxn modelId="{419A901D-1A8B-4C60-B599-95827A25D04F}" type="presOf" srcId="{C95B14CC-EC53-44D5-951A-4D523017C96F}" destId="{C37C72C6-B285-411B-A5FA-9A441F7C1EED}" srcOrd="0" destOrd="0" presId="urn:microsoft.com/office/officeart/2005/8/layout/hierarchy3"/>
    <dgm:cxn modelId="{F198EE35-619B-41AF-9C98-4BB72FADF443}" type="presOf" srcId="{9C10B0F4-2C15-44BE-B76F-250D0AE0D099}" destId="{F2C1AB9F-F2D5-417A-AA6D-8183A053C734}" srcOrd="1" destOrd="0" presId="urn:microsoft.com/office/officeart/2005/8/layout/hierarchy3"/>
    <dgm:cxn modelId="{14D55060-857E-4F08-8DE8-66F7AF8D0463}" type="presOf" srcId="{1C36C5AD-5717-4DD8-BDF0-EE32BD5B62FE}" destId="{AE33E3E3-62FA-4899-888A-6F12E3067D0C}" srcOrd="0" destOrd="0" presId="urn:microsoft.com/office/officeart/2005/8/layout/hierarchy3"/>
    <dgm:cxn modelId="{A8BE1245-D8AA-4005-94F1-C884C19AF4E4}" srcId="{9C10B0F4-2C15-44BE-B76F-250D0AE0D099}" destId="{DCD3B80C-5E08-4B61-A23E-84385B956D95}" srcOrd="0" destOrd="0" parTransId="{25A103F4-6956-4DC9-B012-2FCBE219D5DF}" sibTransId="{ED826183-21CE-4063-B631-1B37D70B9769}"/>
    <dgm:cxn modelId="{B6B68B4A-525F-47D7-87C5-FC690E6900EC}" type="presOf" srcId="{7BF4FFAD-B794-4B2F-B305-75E434A1C6D2}" destId="{0C9C0A54-F10C-4D09-8211-98D3DEB6AFAA}" srcOrd="0" destOrd="0" presId="urn:microsoft.com/office/officeart/2005/8/layout/hierarchy3"/>
    <dgm:cxn modelId="{8314B854-D515-443A-B82A-124D25506513}" srcId="{9C10B0F4-2C15-44BE-B76F-250D0AE0D099}" destId="{1C36C5AD-5717-4DD8-BDF0-EE32BD5B62FE}" srcOrd="1" destOrd="0" parTransId="{CEFEF7F2-A438-42D8-B981-FB532B8019A7}" sibTransId="{22AE7F02-2A92-4C79-9E40-DD7DBE65737E}"/>
    <dgm:cxn modelId="{1965C196-0E31-46B6-A8F8-7CDA37D0346D}" srcId="{5B0609A5-B2BC-468D-BB19-74343B323468}" destId="{9C10B0F4-2C15-44BE-B76F-250D0AE0D099}" srcOrd="0" destOrd="0" parTransId="{D1A88E80-833D-4F05-A186-1A0342C1B811}" sibTransId="{0A64464F-A8A4-4827-8C17-1DB948A71591}"/>
    <dgm:cxn modelId="{364C05A2-F531-457C-A7E8-7AE3BBBB2EA3}" type="presOf" srcId="{DCD3B80C-5E08-4B61-A23E-84385B956D95}" destId="{82801E6C-4ABC-4AD1-A1D2-9518B947509A}" srcOrd="0" destOrd="0" presId="urn:microsoft.com/office/officeart/2005/8/layout/hierarchy3"/>
    <dgm:cxn modelId="{4B143EDA-ECF1-480D-AE5B-0E4F8C9F6D9C}" type="presOf" srcId="{25A103F4-6956-4DC9-B012-2FCBE219D5DF}" destId="{59FD969C-FDA4-4E1F-9279-D9FBEECD854D}" srcOrd="0" destOrd="0" presId="urn:microsoft.com/office/officeart/2005/8/layout/hierarchy3"/>
    <dgm:cxn modelId="{B61E74F4-5665-4611-9F92-E2D44231451E}" srcId="{9C10B0F4-2C15-44BE-B76F-250D0AE0D099}" destId="{C95B14CC-EC53-44D5-951A-4D523017C96F}" srcOrd="2" destOrd="0" parTransId="{7BF4FFAD-B794-4B2F-B305-75E434A1C6D2}" sibTransId="{ACCDF55C-396C-49FA-8D46-23899D2439FB}"/>
    <dgm:cxn modelId="{FF371AFA-404D-4391-BA59-9234FFC0746E}" type="presParOf" srcId="{3259BD82-DC9D-4607-9367-57A90DE3E84B}" destId="{7DF88E95-326B-44CC-AA4B-1A48503D3F35}" srcOrd="0" destOrd="0" presId="urn:microsoft.com/office/officeart/2005/8/layout/hierarchy3"/>
    <dgm:cxn modelId="{0855DA70-1898-40AF-965A-AAA8E77E1339}" type="presParOf" srcId="{7DF88E95-326B-44CC-AA4B-1A48503D3F35}" destId="{581017DD-FD00-4FAB-8DAC-ABC8469855BB}" srcOrd="0" destOrd="0" presId="urn:microsoft.com/office/officeart/2005/8/layout/hierarchy3"/>
    <dgm:cxn modelId="{AC7A5AD6-4BB2-42AE-8459-834BAFC2EDDC}" type="presParOf" srcId="{581017DD-FD00-4FAB-8DAC-ABC8469855BB}" destId="{9008977D-68A6-440F-AA48-C7AEEC0A9C36}" srcOrd="0" destOrd="0" presId="urn:microsoft.com/office/officeart/2005/8/layout/hierarchy3"/>
    <dgm:cxn modelId="{C83CBC28-CA74-4CAB-AAC8-18680D2DEDD7}" type="presParOf" srcId="{581017DD-FD00-4FAB-8DAC-ABC8469855BB}" destId="{F2C1AB9F-F2D5-417A-AA6D-8183A053C734}" srcOrd="1" destOrd="0" presId="urn:microsoft.com/office/officeart/2005/8/layout/hierarchy3"/>
    <dgm:cxn modelId="{C20B9C37-0DAA-4EBF-91AB-F478F7D3DB19}" type="presParOf" srcId="{7DF88E95-326B-44CC-AA4B-1A48503D3F35}" destId="{9A60C397-884D-45C1-852D-FC3E9BD8432C}" srcOrd="1" destOrd="0" presId="urn:microsoft.com/office/officeart/2005/8/layout/hierarchy3"/>
    <dgm:cxn modelId="{83009A76-5BCD-418C-B6D2-7307669E1D2E}" type="presParOf" srcId="{9A60C397-884D-45C1-852D-FC3E9BD8432C}" destId="{59FD969C-FDA4-4E1F-9279-D9FBEECD854D}" srcOrd="0" destOrd="0" presId="urn:microsoft.com/office/officeart/2005/8/layout/hierarchy3"/>
    <dgm:cxn modelId="{DFCAD2DF-68FB-4CE4-B17A-D4C534893FB5}" type="presParOf" srcId="{9A60C397-884D-45C1-852D-FC3E9BD8432C}" destId="{82801E6C-4ABC-4AD1-A1D2-9518B947509A}" srcOrd="1" destOrd="0" presId="urn:microsoft.com/office/officeart/2005/8/layout/hierarchy3"/>
    <dgm:cxn modelId="{1AF994DB-D973-4206-B456-534C29E18714}" type="presParOf" srcId="{9A60C397-884D-45C1-852D-FC3E9BD8432C}" destId="{0B430378-3779-430F-989C-02FC43B4EE2A}" srcOrd="2" destOrd="0" presId="urn:microsoft.com/office/officeart/2005/8/layout/hierarchy3"/>
    <dgm:cxn modelId="{4976B6A0-1065-4AE0-8086-4205115681A4}" type="presParOf" srcId="{9A60C397-884D-45C1-852D-FC3E9BD8432C}" destId="{AE33E3E3-62FA-4899-888A-6F12E3067D0C}" srcOrd="3" destOrd="0" presId="urn:microsoft.com/office/officeart/2005/8/layout/hierarchy3"/>
    <dgm:cxn modelId="{A4776839-5DE4-403F-93DC-58999B9F70DD}" type="presParOf" srcId="{9A60C397-884D-45C1-852D-FC3E9BD8432C}" destId="{0C9C0A54-F10C-4D09-8211-98D3DEB6AFAA}" srcOrd="4" destOrd="0" presId="urn:microsoft.com/office/officeart/2005/8/layout/hierarchy3"/>
    <dgm:cxn modelId="{5EEDAD89-C15E-44AA-A5E5-97FB209D9638}" type="presParOf" srcId="{9A60C397-884D-45C1-852D-FC3E9BD8432C}" destId="{C37C72C6-B285-411B-A5FA-9A441F7C1EED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C678AEC-75B2-41D2-9817-9E2ED010E6F3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822DDEA-FCCA-4CC2-9995-4CCE840FCCF0}" type="pres">
      <dgm:prSet presAssocID="{3C678AEC-75B2-41D2-9817-9E2ED010E6F3}" presName="composite" presStyleCnt="0">
        <dgm:presLayoutVars>
          <dgm:chMax val="3"/>
          <dgm:animLvl val="lvl"/>
          <dgm:resizeHandles val="exact"/>
        </dgm:presLayoutVars>
      </dgm:prSet>
      <dgm:spPr/>
    </dgm:pt>
  </dgm:ptLst>
  <dgm:cxnLst>
    <dgm:cxn modelId="{09972195-949A-4DB7-BA0B-B1D148FB140F}" type="presOf" srcId="{3C678AEC-75B2-41D2-9817-9E2ED010E6F3}" destId="{B822DDEA-FCCA-4CC2-9995-4CCE840FCCF0}" srcOrd="0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678AEC-75B2-41D2-9817-9E2ED010E6F3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06A89E35-AEB9-412F-B5FC-D1C6CBAC4C86}">
      <dgm:prSet phldrT="[Texto]"/>
      <dgm:spPr/>
      <dgm:t>
        <a:bodyPr/>
        <a:lstStyle/>
        <a:p>
          <a:r>
            <a:rPr lang="pt-BR" dirty="0"/>
            <a:t>Governança pública</a:t>
          </a:r>
        </a:p>
      </dgm:t>
    </dgm:pt>
    <dgm:pt modelId="{1F371329-BF01-4DBE-8E85-31CB54862E0B}" type="parTrans" cxnId="{11661DD4-7960-4099-95B7-53F549FF5560}">
      <dgm:prSet/>
      <dgm:spPr/>
      <dgm:t>
        <a:bodyPr/>
        <a:lstStyle/>
        <a:p>
          <a:endParaRPr lang="pt-BR"/>
        </a:p>
      </dgm:t>
    </dgm:pt>
    <dgm:pt modelId="{E6544D5A-40A0-41C7-A2AF-E90EB0641F7F}" type="sibTrans" cxnId="{11661DD4-7960-4099-95B7-53F549FF5560}">
      <dgm:prSet/>
      <dgm:spPr/>
      <dgm:t>
        <a:bodyPr/>
        <a:lstStyle/>
        <a:p>
          <a:endParaRPr lang="pt-BR"/>
        </a:p>
      </dgm:t>
    </dgm:pt>
    <dgm:pt modelId="{64C3C667-7E75-4CFB-A52C-E3962060F085}">
      <dgm:prSet phldrT="[Texto]"/>
      <dgm:spPr/>
      <dgm:t>
        <a:bodyPr/>
        <a:lstStyle/>
        <a:p>
          <a:r>
            <a:rPr lang="pt-BR" dirty="0"/>
            <a:t>Avaliação de políticas públicas</a:t>
          </a:r>
        </a:p>
      </dgm:t>
    </dgm:pt>
    <dgm:pt modelId="{8C9F0E8A-3B21-4CF6-A03B-2E88476BE088}" type="parTrans" cxnId="{7EAA9BC1-8E5B-4B20-B4EE-AEE5075DAB04}">
      <dgm:prSet/>
      <dgm:spPr/>
      <dgm:t>
        <a:bodyPr/>
        <a:lstStyle/>
        <a:p>
          <a:endParaRPr lang="pt-BR"/>
        </a:p>
      </dgm:t>
    </dgm:pt>
    <dgm:pt modelId="{8E0B2BD4-C88C-4FFD-B547-9D922322573F}" type="sibTrans" cxnId="{7EAA9BC1-8E5B-4B20-B4EE-AEE5075DAB04}">
      <dgm:prSet/>
      <dgm:spPr/>
      <dgm:t>
        <a:bodyPr/>
        <a:lstStyle/>
        <a:p>
          <a:endParaRPr lang="pt-BR"/>
        </a:p>
      </dgm:t>
    </dgm:pt>
    <dgm:pt modelId="{366657B3-F42A-47E5-B661-90F5E664EC30}">
      <dgm:prSet phldrT="[Texto]"/>
      <dgm:spPr/>
      <dgm:t>
        <a:bodyPr/>
        <a:lstStyle/>
        <a:p>
          <a:r>
            <a:rPr lang="pt-BR" dirty="0"/>
            <a:t>Avaliação de impacto regulatório</a:t>
          </a:r>
        </a:p>
      </dgm:t>
    </dgm:pt>
    <dgm:pt modelId="{7209FC76-DD4F-458A-BD0C-187ACDA685D9}" type="parTrans" cxnId="{07D54CB4-5260-4C57-B467-A1FDC5E669E6}">
      <dgm:prSet/>
      <dgm:spPr/>
      <dgm:t>
        <a:bodyPr/>
        <a:lstStyle/>
        <a:p>
          <a:endParaRPr lang="pt-BR"/>
        </a:p>
      </dgm:t>
    </dgm:pt>
    <dgm:pt modelId="{EEA710F3-2965-4EFB-B41E-D0C179271FAE}" type="sibTrans" cxnId="{07D54CB4-5260-4C57-B467-A1FDC5E669E6}">
      <dgm:prSet/>
      <dgm:spPr/>
      <dgm:t>
        <a:bodyPr/>
        <a:lstStyle/>
        <a:p>
          <a:endParaRPr lang="pt-BR"/>
        </a:p>
      </dgm:t>
    </dgm:pt>
    <dgm:pt modelId="{B822DDEA-FCCA-4CC2-9995-4CCE840FCCF0}" type="pres">
      <dgm:prSet presAssocID="{3C678AEC-75B2-41D2-9817-9E2ED010E6F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CE952F5-1A19-416F-8F4B-A4C04CA5CA44}" type="pres">
      <dgm:prSet presAssocID="{06A89E35-AEB9-412F-B5FC-D1C6CBAC4C86}" presName="gear1" presStyleLbl="node1" presStyleIdx="0" presStyleCnt="3" custScaleX="73425" custScaleY="76908" custLinFactNeighborX="-8867" custLinFactNeighborY="-24652">
        <dgm:presLayoutVars>
          <dgm:chMax val="1"/>
          <dgm:bulletEnabled val="1"/>
        </dgm:presLayoutVars>
      </dgm:prSet>
      <dgm:spPr/>
    </dgm:pt>
    <dgm:pt modelId="{0016A7BE-4015-458C-8539-1A6CDD33B89C}" type="pres">
      <dgm:prSet presAssocID="{06A89E35-AEB9-412F-B5FC-D1C6CBAC4C86}" presName="gear1srcNode" presStyleLbl="node1" presStyleIdx="0" presStyleCnt="3"/>
      <dgm:spPr/>
    </dgm:pt>
    <dgm:pt modelId="{1818BD59-293B-4464-8027-F961A995CAB1}" type="pres">
      <dgm:prSet presAssocID="{06A89E35-AEB9-412F-B5FC-D1C6CBAC4C86}" presName="gear1dstNode" presStyleLbl="node1" presStyleIdx="0" presStyleCnt="3"/>
      <dgm:spPr/>
    </dgm:pt>
    <dgm:pt modelId="{1C837087-5337-40FF-98D5-5FB5477F3BD7}" type="pres">
      <dgm:prSet presAssocID="{64C3C667-7E75-4CFB-A52C-E3962060F085}" presName="gear2" presStyleLbl="node1" presStyleIdx="1" presStyleCnt="3">
        <dgm:presLayoutVars>
          <dgm:chMax val="1"/>
          <dgm:bulletEnabled val="1"/>
        </dgm:presLayoutVars>
      </dgm:prSet>
      <dgm:spPr/>
    </dgm:pt>
    <dgm:pt modelId="{38DA84E6-C8D1-4778-9137-C20E0EED199F}" type="pres">
      <dgm:prSet presAssocID="{64C3C667-7E75-4CFB-A52C-E3962060F085}" presName="gear2srcNode" presStyleLbl="node1" presStyleIdx="1" presStyleCnt="3"/>
      <dgm:spPr/>
    </dgm:pt>
    <dgm:pt modelId="{F7DD4B83-7C50-491C-B866-3BF9E8744C87}" type="pres">
      <dgm:prSet presAssocID="{64C3C667-7E75-4CFB-A52C-E3962060F085}" presName="gear2dstNode" presStyleLbl="node1" presStyleIdx="1" presStyleCnt="3"/>
      <dgm:spPr/>
    </dgm:pt>
    <dgm:pt modelId="{312D187F-0807-4B03-97DE-5A5BB96AC4F2}" type="pres">
      <dgm:prSet presAssocID="{366657B3-F42A-47E5-B661-90F5E664EC30}" presName="gear3" presStyleLbl="node1" presStyleIdx="2" presStyleCnt="3"/>
      <dgm:spPr/>
    </dgm:pt>
    <dgm:pt modelId="{DFF27F8D-4170-4C27-B0A8-6369022E9A6A}" type="pres">
      <dgm:prSet presAssocID="{366657B3-F42A-47E5-B661-90F5E664EC30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4770CC56-7F31-47DC-A13C-AD70F7A2E9BD}" type="pres">
      <dgm:prSet presAssocID="{366657B3-F42A-47E5-B661-90F5E664EC30}" presName="gear3srcNode" presStyleLbl="node1" presStyleIdx="2" presStyleCnt="3"/>
      <dgm:spPr/>
    </dgm:pt>
    <dgm:pt modelId="{C9C397ED-4D5C-490C-8368-3E6C4B5FA356}" type="pres">
      <dgm:prSet presAssocID="{366657B3-F42A-47E5-B661-90F5E664EC30}" presName="gear3dstNode" presStyleLbl="node1" presStyleIdx="2" presStyleCnt="3"/>
      <dgm:spPr/>
    </dgm:pt>
    <dgm:pt modelId="{4A800D28-B68C-477C-9E3F-24275227417F}" type="pres">
      <dgm:prSet presAssocID="{E6544D5A-40A0-41C7-A2AF-E90EB0641F7F}" presName="connector1" presStyleLbl="sibTrans2D1" presStyleIdx="0" presStyleCnt="3" custScaleX="68182" custScaleY="75216" custLinFactNeighborX="30807" custLinFactNeighborY="3226"/>
      <dgm:spPr/>
    </dgm:pt>
    <dgm:pt modelId="{F09EADC7-783C-4883-AA4E-677F51978A8E}" type="pres">
      <dgm:prSet presAssocID="{8E0B2BD4-C88C-4FFD-B547-9D922322573F}" presName="connector2" presStyleLbl="sibTrans2D1" presStyleIdx="1" presStyleCnt="3"/>
      <dgm:spPr/>
    </dgm:pt>
    <dgm:pt modelId="{86E467E7-7079-4475-8A10-70694D846EA8}" type="pres">
      <dgm:prSet presAssocID="{EEA710F3-2965-4EFB-B41E-D0C179271FAE}" presName="connector3" presStyleLbl="sibTrans2D1" presStyleIdx="2" presStyleCnt="3"/>
      <dgm:spPr/>
    </dgm:pt>
  </dgm:ptLst>
  <dgm:cxnLst>
    <dgm:cxn modelId="{44164614-6E40-4520-AFF2-1FD716E75F83}" type="presOf" srcId="{366657B3-F42A-47E5-B661-90F5E664EC30}" destId="{DFF27F8D-4170-4C27-B0A8-6369022E9A6A}" srcOrd="1" destOrd="0" presId="urn:microsoft.com/office/officeart/2005/8/layout/gear1"/>
    <dgm:cxn modelId="{25390E15-CD61-4D4A-8D25-D9A45F91D058}" type="presOf" srcId="{06A89E35-AEB9-412F-B5FC-D1C6CBAC4C86}" destId="{0016A7BE-4015-458C-8539-1A6CDD33B89C}" srcOrd="1" destOrd="0" presId="urn:microsoft.com/office/officeart/2005/8/layout/gear1"/>
    <dgm:cxn modelId="{3D730C22-C3F8-4DBB-B2BD-0734BDC843A9}" type="presOf" srcId="{EEA710F3-2965-4EFB-B41E-D0C179271FAE}" destId="{86E467E7-7079-4475-8A10-70694D846EA8}" srcOrd="0" destOrd="0" presId="urn:microsoft.com/office/officeart/2005/8/layout/gear1"/>
    <dgm:cxn modelId="{99889B72-D9EA-4F9A-BEF3-849EDBB47C38}" type="presOf" srcId="{06A89E35-AEB9-412F-B5FC-D1C6CBAC4C86}" destId="{1818BD59-293B-4464-8027-F961A995CAB1}" srcOrd="2" destOrd="0" presId="urn:microsoft.com/office/officeart/2005/8/layout/gear1"/>
    <dgm:cxn modelId="{5AE68E87-7B0F-4372-A573-0EDB471BDDA3}" type="presOf" srcId="{366657B3-F42A-47E5-B661-90F5E664EC30}" destId="{C9C397ED-4D5C-490C-8368-3E6C4B5FA356}" srcOrd="3" destOrd="0" presId="urn:microsoft.com/office/officeart/2005/8/layout/gear1"/>
    <dgm:cxn modelId="{09972195-949A-4DB7-BA0B-B1D148FB140F}" type="presOf" srcId="{3C678AEC-75B2-41D2-9817-9E2ED010E6F3}" destId="{B822DDEA-FCCA-4CC2-9995-4CCE840FCCF0}" srcOrd="0" destOrd="0" presId="urn:microsoft.com/office/officeart/2005/8/layout/gear1"/>
    <dgm:cxn modelId="{98B800B2-D087-4AE7-B111-3D8373BA86E2}" type="presOf" srcId="{E6544D5A-40A0-41C7-A2AF-E90EB0641F7F}" destId="{4A800D28-B68C-477C-9E3F-24275227417F}" srcOrd="0" destOrd="0" presId="urn:microsoft.com/office/officeart/2005/8/layout/gear1"/>
    <dgm:cxn modelId="{07D54CB4-5260-4C57-B467-A1FDC5E669E6}" srcId="{3C678AEC-75B2-41D2-9817-9E2ED010E6F3}" destId="{366657B3-F42A-47E5-B661-90F5E664EC30}" srcOrd="2" destOrd="0" parTransId="{7209FC76-DD4F-458A-BD0C-187ACDA685D9}" sibTransId="{EEA710F3-2965-4EFB-B41E-D0C179271FAE}"/>
    <dgm:cxn modelId="{07FA94B6-F506-4F50-BBF9-8111C452E1A3}" type="presOf" srcId="{64C3C667-7E75-4CFB-A52C-E3962060F085}" destId="{38DA84E6-C8D1-4778-9137-C20E0EED199F}" srcOrd="1" destOrd="0" presId="urn:microsoft.com/office/officeart/2005/8/layout/gear1"/>
    <dgm:cxn modelId="{7EAA9BC1-8E5B-4B20-B4EE-AEE5075DAB04}" srcId="{3C678AEC-75B2-41D2-9817-9E2ED010E6F3}" destId="{64C3C667-7E75-4CFB-A52C-E3962060F085}" srcOrd="1" destOrd="0" parTransId="{8C9F0E8A-3B21-4CF6-A03B-2E88476BE088}" sibTransId="{8E0B2BD4-C88C-4FFD-B547-9D922322573F}"/>
    <dgm:cxn modelId="{3C2C6DCD-44C7-4C68-9230-2F7B34699E7B}" type="presOf" srcId="{366657B3-F42A-47E5-B661-90F5E664EC30}" destId="{312D187F-0807-4B03-97DE-5A5BB96AC4F2}" srcOrd="0" destOrd="0" presId="urn:microsoft.com/office/officeart/2005/8/layout/gear1"/>
    <dgm:cxn modelId="{78156FD0-AA38-4565-993F-ACBF8F257A09}" type="presOf" srcId="{8E0B2BD4-C88C-4FFD-B547-9D922322573F}" destId="{F09EADC7-783C-4883-AA4E-677F51978A8E}" srcOrd="0" destOrd="0" presId="urn:microsoft.com/office/officeart/2005/8/layout/gear1"/>
    <dgm:cxn modelId="{893A09D3-85BE-4057-B2A2-0893905175A1}" type="presOf" srcId="{64C3C667-7E75-4CFB-A52C-E3962060F085}" destId="{F7DD4B83-7C50-491C-B866-3BF9E8744C87}" srcOrd="2" destOrd="0" presId="urn:microsoft.com/office/officeart/2005/8/layout/gear1"/>
    <dgm:cxn modelId="{11661DD4-7960-4099-95B7-53F549FF5560}" srcId="{3C678AEC-75B2-41D2-9817-9E2ED010E6F3}" destId="{06A89E35-AEB9-412F-B5FC-D1C6CBAC4C86}" srcOrd="0" destOrd="0" parTransId="{1F371329-BF01-4DBE-8E85-31CB54862E0B}" sibTransId="{E6544D5A-40A0-41C7-A2AF-E90EB0641F7F}"/>
    <dgm:cxn modelId="{EEC335D8-2301-40F5-8017-0331843DFE05}" type="presOf" srcId="{64C3C667-7E75-4CFB-A52C-E3962060F085}" destId="{1C837087-5337-40FF-98D5-5FB5477F3BD7}" srcOrd="0" destOrd="0" presId="urn:microsoft.com/office/officeart/2005/8/layout/gear1"/>
    <dgm:cxn modelId="{907F8BE1-305F-4A6C-8574-CE3BBE974B84}" type="presOf" srcId="{366657B3-F42A-47E5-B661-90F5E664EC30}" destId="{4770CC56-7F31-47DC-A13C-AD70F7A2E9BD}" srcOrd="2" destOrd="0" presId="urn:microsoft.com/office/officeart/2005/8/layout/gear1"/>
    <dgm:cxn modelId="{304AEAE1-D9A1-48D1-9692-B720E7464158}" type="presOf" srcId="{06A89E35-AEB9-412F-B5FC-D1C6CBAC4C86}" destId="{1CE952F5-1A19-416F-8F4B-A4C04CA5CA44}" srcOrd="0" destOrd="0" presId="urn:microsoft.com/office/officeart/2005/8/layout/gear1"/>
    <dgm:cxn modelId="{7E00BBCB-F655-4655-81E9-4992E778DF85}" type="presParOf" srcId="{B822DDEA-FCCA-4CC2-9995-4CCE840FCCF0}" destId="{1CE952F5-1A19-416F-8F4B-A4C04CA5CA44}" srcOrd="0" destOrd="0" presId="urn:microsoft.com/office/officeart/2005/8/layout/gear1"/>
    <dgm:cxn modelId="{4DD5A66D-DA0C-46A3-BFF4-3E3C39529C67}" type="presParOf" srcId="{B822DDEA-FCCA-4CC2-9995-4CCE840FCCF0}" destId="{0016A7BE-4015-458C-8539-1A6CDD33B89C}" srcOrd="1" destOrd="0" presId="urn:microsoft.com/office/officeart/2005/8/layout/gear1"/>
    <dgm:cxn modelId="{0F54CCC5-B18D-49AF-A676-CD6E37242862}" type="presParOf" srcId="{B822DDEA-FCCA-4CC2-9995-4CCE840FCCF0}" destId="{1818BD59-293B-4464-8027-F961A995CAB1}" srcOrd="2" destOrd="0" presId="urn:microsoft.com/office/officeart/2005/8/layout/gear1"/>
    <dgm:cxn modelId="{72D434E0-8D8A-4DDC-B836-C97AC5DED3B6}" type="presParOf" srcId="{B822DDEA-FCCA-4CC2-9995-4CCE840FCCF0}" destId="{1C837087-5337-40FF-98D5-5FB5477F3BD7}" srcOrd="3" destOrd="0" presId="urn:microsoft.com/office/officeart/2005/8/layout/gear1"/>
    <dgm:cxn modelId="{B3E11EA2-7262-47BD-99E6-B8A1CEC32F4A}" type="presParOf" srcId="{B822DDEA-FCCA-4CC2-9995-4CCE840FCCF0}" destId="{38DA84E6-C8D1-4778-9137-C20E0EED199F}" srcOrd="4" destOrd="0" presId="urn:microsoft.com/office/officeart/2005/8/layout/gear1"/>
    <dgm:cxn modelId="{9F9DDC86-6257-4C7F-B0EC-18EB13F910E8}" type="presParOf" srcId="{B822DDEA-FCCA-4CC2-9995-4CCE840FCCF0}" destId="{F7DD4B83-7C50-491C-B866-3BF9E8744C87}" srcOrd="5" destOrd="0" presId="urn:microsoft.com/office/officeart/2005/8/layout/gear1"/>
    <dgm:cxn modelId="{B5CAAC19-B695-4672-BBE1-F0B433075B75}" type="presParOf" srcId="{B822DDEA-FCCA-4CC2-9995-4CCE840FCCF0}" destId="{312D187F-0807-4B03-97DE-5A5BB96AC4F2}" srcOrd="6" destOrd="0" presId="urn:microsoft.com/office/officeart/2005/8/layout/gear1"/>
    <dgm:cxn modelId="{68E216CA-EDB9-42AC-B0B7-5100438300C7}" type="presParOf" srcId="{B822DDEA-FCCA-4CC2-9995-4CCE840FCCF0}" destId="{DFF27F8D-4170-4C27-B0A8-6369022E9A6A}" srcOrd="7" destOrd="0" presId="urn:microsoft.com/office/officeart/2005/8/layout/gear1"/>
    <dgm:cxn modelId="{1229C7E4-61E5-48E0-B1B1-7CF27D34E708}" type="presParOf" srcId="{B822DDEA-FCCA-4CC2-9995-4CCE840FCCF0}" destId="{4770CC56-7F31-47DC-A13C-AD70F7A2E9BD}" srcOrd="8" destOrd="0" presId="urn:microsoft.com/office/officeart/2005/8/layout/gear1"/>
    <dgm:cxn modelId="{D6149CBA-E4EE-43B8-82FC-2171D5877D3F}" type="presParOf" srcId="{B822DDEA-FCCA-4CC2-9995-4CCE840FCCF0}" destId="{C9C397ED-4D5C-490C-8368-3E6C4B5FA356}" srcOrd="9" destOrd="0" presId="urn:microsoft.com/office/officeart/2005/8/layout/gear1"/>
    <dgm:cxn modelId="{081B91DD-15CB-429D-B001-5222A6798367}" type="presParOf" srcId="{B822DDEA-FCCA-4CC2-9995-4CCE840FCCF0}" destId="{4A800D28-B68C-477C-9E3F-24275227417F}" srcOrd="10" destOrd="0" presId="urn:microsoft.com/office/officeart/2005/8/layout/gear1"/>
    <dgm:cxn modelId="{9C0D5F46-37F0-411A-8A04-AA273FC80AD9}" type="presParOf" srcId="{B822DDEA-FCCA-4CC2-9995-4CCE840FCCF0}" destId="{F09EADC7-783C-4883-AA4E-677F51978A8E}" srcOrd="11" destOrd="0" presId="urn:microsoft.com/office/officeart/2005/8/layout/gear1"/>
    <dgm:cxn modelId="{73B3ACBD-7D40-4258-A319-00831E6742BF}" type="presParOf" srcId="{B822DDEA-FCCA-4CC2-9995-4CCE840FCCF0}" destId="{86E467E7-7079-4475-8A10-70694D846EA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86FC856-FD59-41D2-AAF9-651B7618CEC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CC4D6C3-2F17-479E-A2CB-5DFF9DA57A48}">
      <dgm:prSet phldrT="[Texto]"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r>
            <a:rPr lang="pt-BR">
              <a:solidFill>
                <a:sysClr val="windowText" lastClr="000000"/>
              </a:solidFill>
            </a:rPr>
            <a:t>Resultados</a:t>
          </a:r>
        </a:p>
      </dgm:t>
    </dgm:pt>
    <dgm:pt modelId="{EF3DBB31-DF64-4A06-9C8F-A459760A98D4}" type="parTrans" cxnId="{C5D32A6E-5928-418A-B73E-1A3C91478B23}">
      <dgm:prSet/>
      <dgm:spPr/>
      <dgm:t>
        <a:bodyPr/>
        <a:lstStyle/>
        <a:p>
          <a:endParaRPr lang="pt-BR"/>
        </a:p>
      </dgm:t>
    </dgm:pt>
    <dgm:pt modelId="{32423B59-17AB-42A1-9A02-1F6EA6FB8A67}" type="sibTrans" cxnId="{C5D32A6E-5928-418A-B73E-1A3C91478B23}">
      <dgm:prSet/>
      <dgm:spPr/>
      <dgm:t>
        <a:bodyPr/>
        <a:lstStyle/>
        <a:p>
          <a:endParaRPr lang="pt-BR"/>
        </a:p>
      </dgm:t>
    </dgm:pt>
    <dgm:pt modelId="{019F30F7-49C5-4BEF-B15C-5D9892AFA78D}">
      <dgm:prSet phldrT="[Texto]"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r>
            <a:rPr lang="pt-BR">
              <a:solidFill>
                <a:sysClr val="windowText" lastClr="000000"/>
              </a:solidFill>
            </a:rPr>
            <a:t>Impactos</a:t>
          </a:r>
        </a:p>
      </dgm:t>
    </dgm:pt>
    <dgm:pt modelId="{E5F8EA54-EB6D-4159-8DA4-795CB9D782BB}" type="parTrans" cxnId="{4C9A51AC-695E-4D06-858D-FB0D450C9D2D}">
      <dgm:prSet/>
      <dgm:spPr/>
      <dgm:t>
        <a:bodyPr/>
        <a:lstStyle/>
        <a:p>
          <a:endParaRPr lang="pt-BR"/>
        </a:p>
      </dgm:t>
    </dgm:pt>
    <dgm:pt modelId="{3933D119-B2AD-4B20-A59D-DB92105FA196}" type="sibTrans" cxnId="{4C9A51AC-695E-4D06-858D-FB0D450C9D2D}">
      <dgm:prSet/>
      <dgm:spPr/>
      <dgm:t>
        <a:bodyPr/>
        <a:lstStyle/>
        <a:p>
          <a:endParaRPr lang="pt-BR"/>
        </a:p>
      </dgm:t>
    </dgm:pt>
    <dgm:pt modelId="{1445E1D8-829F-49B7-97F5-762E23478E34}">
      <dgm:prSet phldrT="[Texto]"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r>
            <a:rPr lang="pt-BR">
              <a:solidFill>
                <a:sysClr val="windowText" lastClr="000000"/>
              </a:solidFill>
            </a:rPr>
            <a:t>Produtos</a:t>
          </a:r>
        </a:p>
      </dgm:t>
    </dgm:pt>
    <dgm:pt modelId="{8E260BD0-3D63-4F91-B437-0115222C603A}" type="parTrans" cxnId="{99D8C2E1-AC53-42C1-902B-77DA9D1E473A}">
      <dgm:prSet/>
      <dgm:spPr/>
      <dgm:t>
        <a:bodyPr/>
        <a:lstStyle/>
        <a:p>
          <a:endParaRPr lang="pt-BR"/>
        </a:p>
      </dgm:t>
    </dgm:pt>
    <dgm:pt modelId="{DAA5BE73-EBBC-47B5-8AF3-1E6437F27061}" type="sibTrans" cxnId="{99D8C2E1-AC53-42C1-902B-77DA9D1E473A}">
      <dgm:prSet/>
      <dgm:spPr/>
      <dgm:t>
        <a:bodyPr/>
        <a:lstStyle/>
        <a:p>
          <a:endParaRPr lang="pt-BR"/>
        </a:p>
      </dgm:t>
    </dgm:pt>
    <dgm:pt modelId="{62E3C925-424D-46F9-B942-03462FE3D01E}">
      <dgm:prSet phldrT="[Texto]"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r>
            <a:rPr lang="pt-BR" dirty="0">
              <a:solidFill>
                <a:sysClr val="windowText" lastClr="000000"/>
              </a:solidFill>
            </a:rPr>
            <a:t>Processos</a:t>
          </a:r>
        </a:p>
      </dgm:t>
    </dgm:pt>
    <dgm:pt modelId="{0EE8F300-CE1B-4A2B-BE92-2B1D76C4400A}" type="parTrans" cxnId="{5305C360-5EC1-438F-A59E-2474A4C9131B}">
      <dgm:prSet/>
      <dgm:spPr/>
      <dgm:t>
        <a:bodyPr/>
        <a:lstStyle/>
        <a:p>
          <a:endParaRPr lang="pt-BR"/>
        </a:p>
      </dgm:t>
    </dgm:pt>
    <dgm:pt modelId="{1135FB7C-6EE7-4320-AFAF-C3C80B649C4E}" type="sibTrans" cxnId="{5305C360-5EC1-438F-A59E-2474A4C9131B}">
      <dgm:prSet/>
      <dgm:spPr/>
      <dgm:t>
        <a:bodyPr/>
        <a:lstStyle/>
        <a:p>
          <a:endParaRPr lang="pt-BR"/>
        </a:p>
      </dgm:t>
    </dgm:pt>
    <dgm:pt modelId="{6768349D-5DCB-403A-899D-0A38F1180893}">
      <dgm:prSet phldrT="[Texto]"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r>
            <a:rPr lang="pt-BR" dirty="0">
              <a:solidFill>
                <a:sysClr val="windowText" lastClr="000000"/>
              </a:solidFill>
            </a:rPr>
            <a:t>Insumos</a:t>
          </a:r>
        </a:p>
      </dgm:t>
    </dgm:pt>
    <dgm:pt modelId="{5D417B0A-CE31-47F7-8554-2486307FB7AB}" type="sibTrans" cxnId="{86DC336A-2882-4981-9C48-4067DE898CD0}">
      <dgm:prSet/>
      <dgm:spPr/>
      <dgm:t>
        <a:bodyPr/>
        <a:lstStyle/>
        <a:p>
          <a:endParaRPr lang="pt-BR"/>
        </a:p>
      </dgm:t>
    </dgm:pt>
    <dgm:pt modelId="{FE945822-0B14-4A13-88FF-621E7666CF35}" type="parTrans" cxnId="{86DC336A-2882-4981-9C48-4067DE898CD0}">
      <dgm:prSet/>
      <dgm:spPr/>
      <dgm:t>
        <a:bodyPr/>
        <a:lstStyle/>
        <a:p>
          <a:endParaRPr lang="pt-BR"/>
        </a:p>
      </dgm:t>
    </dgm:pt>
    <dgm:pt modelId="{ECC95B31-C20D-4F77-9BD0-013D26B150B0}" type="pres">
      <dgm:prSet presAssocID="{D86FC856-FD59-41D2-AAF9-651B7618CECB}" presName="Name0" presStyleCnt="0">
        <dgm:presLayoutVars>
          <dgm:dir/>
          <dgm:animLvl val="lvl"/>
          <dgm:resizeHandles val="exact"/>
        </dgm:presLayoutVars>
      </dgm:prSet>
      <dgm:spPr/>
    </dgm:pt>
    <dgm:pt modelId="{44B26E37-E4F0-498B-BEB1-454A9A62ABEC}" type="pres">
      <dgm:prSet presAssocID="{6768349D-5DCB-403A-899D-0A38F118089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7C56EE33-F880-4CB7-9BDA-058B566562BF}" type="pres">
      <dgm:prSet presAssocID="{5D417B0A-CE31-47F7-8554-2486307FB7AB}" presName="parTxOnlySpace" presStyleCnt="0"/>
      <dgm:spPr/>
    </dgm:pt>
    <dgm:pt modelId="{E73969C0-7EAE-4073-90F8-8964F4800B1B}" type="pres">
      <dgm:prSet presAssocID="{62E3C925-424D-46F9-B942-03462FE3D01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F2ED7FE1-BA95-404A-8320-E38C04AFEAA2}" type="pres">
      <dgm:prSet presAssocID="{1135FB7C-6EE7-4320-AFAF-C3C80B649C4E}" presName="parTxOnlySpace" presStyleCnt="0"/>
      <dgm:spPr/>
    </dgm:pt>
    <dgm:pt modelId="{23C09851-B6A4-4BD0-AE97-D366B5BC5C2F}" type="pres">
      <dgm:prSet presAssocID="{1445E1D8-829F-49B7-97F5-762E23478E34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1BD50B77-FA32-4434-A735-D10D4DFC3C20}" type="pres">
      <dgm:prSet presAssocID="{DAA5BE73-EBBC-47B5-8AF3-1E6437F27061}" presName="parTxOnlySpace" presStyleCnt="0"/>
      <dgm:spPr/>
    </dgm:pt>
    <dgm:pt modelId="{563A7999-2E39-458A-8A60-A0A8BBA78D93}" type="pres">
      <dgm:prSet presAssocID="{DCC4D6C3-2F17-479E-A2CB-5DFF9DA57A48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6CC4257D-3339-480F-A5FA-E6F30A62708F}" type="pres">
      <dgm:prSet presAssocID="{32423B59-17AB-42A1-9A02-1F6EA6FB8A67}" presName="parTxOnlySpace" presStyleCnt="0"/>
      <dgm:spPr/>
    </dgm:pt>
    <dgm:pt modelId="{BBDF512F-8D6F-4C29-8E18-B02B04B42D72}" type="pres">
      <dgm:prSet presAssocID="{019F30F7-49C5-4BEF-B15C-5D9892AFA78D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8E259F0B-CEBB-4480-872D-85C226997683}" type="presOf" srcId="{62E3C925-424D-46F9-B942-03462FE3D01E}" destId="{E73969C0-7EAE-4073-90F8-8964F4800B1B}" srcOrd="0" destOrd="0" presId="urn:microsoft.com/office/officeart/2005/8/layout/chevron1"/>
    <dgm:cxn modelId="{0F301F3F-B2F2-4271-8065-6B3D99BC8034}" type="presOf" srcId="{6768349D-5DCB-403A-899D-0A38F1180893}" destId="{44B26E37-E4F0-498B-BEB1-454A9A62ABEC}" srcOrd="0" destOrd="0" presId="urn:microsoft.com/office/officeart/2005/8/layout/chevron1"/>
    <dgm:cxn modelId="{5305C360-5EC1-438F-A59E-2474A4C9131B}" srcId="{D86FC856-FD59-41D2-AAF9-651B7618CECB}" destId="{62E3C925-424D-46F9-B942-03462FE3D01E}" srcOrd="1" destOrd="0" parTransId="{0EE8F300-CE1B-4A2B-BE92-2B1D76C4400A}" sibTransId="{1135FB7C-6EE7-4320-AFAF-C3C80B649C4E}"/>
    <dgm:cxn modelId="{86DC336A-2882-4981-9C48-4067DE898CD0}" srcId="{D86FC856-FD59-41D2-AAF9-651B7618CECB}" destId="{6768349D-5DCB-403A-899D-0A38F1180893}" srcOrd="0" destOrd="0" parTransId="{FE945822-0B14-4A13-88FF-621E7666CF35}" sibTransId="{5D417B0A-CE31-47F7-8554-2486307FB7AB}"/>
    <dgm:cxn modelId="{D785B34A-D936-4C73-A74F-0B2EA66083A9}" type="presOf" srcId="{1445E1D8-829F-49B7-97F5-762E23478E34}" destId="{23C09851-B6A4-4BD0-AE97-D366B5BC5C2F}" srcOrd="0" destOrd="0" presId="urn:microsoft.com/office/officeart/2005/8/layout/chevron1"/>
    <dgm:cxn modelId="{C5D32A6E-5928-418A-B73E-1A3C91478B23}" srcId="{D86FC856-FD59-41D2-AAF9-651B7618CECB}" destId="{DCC4D6C3-2F17-479E-A2CB-5DFF9DA57A48}" srcOrd="3" destOrd="0" parTransId="{EF3DBB31-DF64-4A06-9C8F-A459760A98D4}" sibTransId="{32423B59-17AB-42A1-9A02-1F6EA6FB8A67}"/>
    <dgm:cxn modelId="{0C95989C-8232-41D9-92F8-A5D7CF50F9AB}" type="presOf" srcId="{019F30F7-49C5-4BEF-B15C-5D9892AFA78D}" destId="{BBDF512F-8D6F-4C29-8E18-B02B04B42D72}" srcOrd="0" destOrd="0" presId="urn:microsoft.com/office/officeart/2005/8/layout/chevron1"/>
    <dgm:cxn modelId="{4C9A51AC-695E-4D06-858D-FB0D450C9D2D}" srcId="{D86FC856-FD59-41D2-AAF9-651B7618CECB}" destId="{019F30F7-49C5-4BEF-B15C-5D9892AFA78D}" srcOrd="4" destOrd="0" parTransId="{E5F8EA54-EB6D-4159-8DA4-795CB9D782BB}" sibTransId="{3933D119-B2AD-4B20-A59D-DB92105FA196}"/>
    <dgm:cxn modelId="{F63DBFAF-7FDE-48AF-AA6C-984394EEAC39}" type="presOf" srcId="{DCC4D6C3-2F17-479E-A2CB-5DFF9DA57A48}" destId="{563A7999-2E39-458A-8A60-A0A8BBA78D93}" srcOrd="0" destOrd="0" presId="urn:microsoft.com/office/officeart/2005/8/layout/chevron1"/>
    <dgm:cxn modelId="{99D8C2E1-AC53-42C1-902B-77DA9D1E473A}" srcId="{D86FC856-FD59-41D2-AAF9-651B7618CECB}" destId="{1445E1D8-829F-49B7-97F5-762E23478E34}" srcOrd="2" destOrd="0" parTransId="{8E260BD0-3D63-4F91-B437-0115222C603A}" sibTransId="{DAA5BE73-EBBC-47B5-8AF3-1E6437F27061}"/>
    <dgm:cxn modelId="{CA0CD2E7-3C2C-48C6-83E7-D4047DC9902D}" type="presOf" srcId="{D86FC856-FD59-41D2-AAF9-651B7618CECB}" destId="{ECC95B31-C20D-4F77-9BD0-013D26B150B0}" srcOrd="0" destOrd="0" presId="urn:microsoft.com/office/officeart/2005/8/layout/chevron1"/>
    <dgm:cxn modelId="{C20282EA-B4AC-4B90-AB83-EC0EE5E46CF3}" type="presParOf" srcId="{ECC95B31-C20D-4F77-9BD0-013D26B150B0}" destId="{44B26E37-E4F0-498B-BEB1-454A9A62ABEC}" srcOrd="0" destOrd="0" presId="urn:microsoft.com/office/officeart/2005/8/layout/chevron1"/>
    <dgm:cxn modelId="{D92C8D3F-4F9E-4354-A220-39CD5FFC2316}" type="presParOf" srcId="{ECC95B31-C20D-4F77-9BD0-013D26B150B0}" destId="{7C56EE33-F880-4CB7-9BDA-058B566562BF}" srcOrd="1" destOrd="0" presId="urn:microsoft.com/office/officeart/2005/8/layout/chevron1"/>
    <dgm:cxn modelId="{C2618F78-D7D3-4EF6-99C2-77C7B25FBCB0}" type="presParOf" srcId="{ECC95B31-C20D-4F77-9BD0-013D26B150B0}" destId="{E73969C0-7EAE-4073-90F8-8964F4800B1B}" srcOrd="2" destOrd="0" presId="urn:microsoft.com/office/officeart/2005/8/layout/chevron1"/>
    <dgm:cxn modelId="{4A07ABA0-0B06-499C-864A-88EF3E69E9C2}" type="presParOf" srcId="{ECC95B31-C20D-4F77-9BD0-013D26B150B0}" destId="{F2ED7FE1-BA95-404A-8320-E38C04AFEAA2}" srcOrd="3" destOrd="0" presId="urn:microsoft.com/office/officeart/2005/8/layout/chevron1"/>
    <dgm:cxn modelId="{7CA23698-0441-4675-885C-BC701BF7CBAE}" type="presParOf" srcId="{ECC95B31-C20D-4F77-9BD0-013D26B150B0}" destId="{23C09851-B6A4-4BD0-AE97-D366B5BC5C2F}" srcOrd="4" destOrd="0" presId="urn:microsoft.com/office/officeart/2005/8/layout/chevron1"/>
    <dgm:cxn modelId="{BC9DFB47-6125-4C79-B889-7588BB7FF431}" type="presParOf" srcId="{ECC95B31-C20D-4F77-9BD0-013D26B150B0}" destId="{1BD50B77-FA32-4434-A735-D10D4DFC3C20}" srcOrd="5" destOrd="0" presId="urn:microsoft.com/office/officeart/2005/8/layout/chevron1"/>
    <dgm:cxn modelId="{20D47667-1F0D-44EE-82A8-F566E1FA29B0}" type="presParOf" srcId="{ECC95B31-C20D-4F77-9BD0-013D26B150B0}" destId="{563A7999-2E39-458A-8A60-A0A8BBA78D93}" srcOrd="6" destOrd="0" presId="urn:microsoft.com/office/officeart/2005/8/layout/chevron1"/>
    <dgm:cxn modelId="{2A4E5F80-8480-4628-8365-AF1AAA3F5AC4}" type="presParOf" srcId="{ECC95B31-C20D-4F77-9BD0-013D26B150B0}" destId="{6CC4257D-3339-480F-A5FA-E6F30A62708F}" srcOrd="7" destOrd="0" presId="urn:microsoft.com/office/officeart/2005/8/layout/chevron1"/>
    <dgm:cxn modelId="{1033CF54-CD13-4456-96A4-8A47E7508AFE}" type="presParOf" srcId="{ECC95B31-C20D-4F77-9BD0-013D26B150B0}" destId="{BBDF512F-8D6F-4C29-8E18-B02B04B42D72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EF6BD42-09C0-473F-A486-022B1667694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49A4A1B-397B-4A82-AC70-14238A150D93}">
      <dgm:prSet phldrT="[Texto]"/>
      <dgm:spPr/>
      <dgm:t>
        <a:bodyPr/>
        <a:lstStyle/>
        <a:p>
          <a:r>
            <a:rPr lang="pt-BR" dirty="0"/>
            <a:t>Capacidade de resposta</a:t>
          </a:r>
        </a:p>
      </dgm:t>
    </dgm:pt>
    <dgm:pt modelId="{DA65D1A4-20B8-4D8E-8A04-3A2AC4710547}" type="parTrans" cxnId="{E64B807D-53A2-45D7-A0E3-AF86221456B5}">
      <dgm:prSet/>
      <dgm:spPr/>
      <dgm:t>
        <a:bodyPr/>
        <a:lstStyle/>
        <a:p>
          <a:endParaRPr lang="pt-BR"/>
        </a:p>
      </dgm:t>
    </dgm:pt>
    <dgm:pt modelId="{D5D19F6B-198F-4718-A4DB-07029D7CA25C}" type="sibTrans" cxnId="{E64B807D-53A2-45D7-A0E3-AF86221456B5}">
      <dgm:prSet/>
      <dgm:spPr/>
      <dgm:t>
        <a:bodyPr/>
        <a:lstStyle/>
        <a:p>
          <a:endParaRPr lang="pt-BR"/>
        </a:p>
      </dgm:t>
    </dgm:pt>
    <dgm:pt modelId="{6EDB3470-E9DF-444F-8D66-0AC159B3F85A}">
      <dgm:prSet phldrT="[Texto]"/>
      <dgm:spPr/>
      <dgm:t>
        <a:bodyPr/>
        <a:lstStyle/>
        <a:p>
          <a:r>
            <a:rPr lang="pt-BR" dirty="0"/>
            <a:t>Integridade</a:t>
          </a:r>
        </a:p>
      </dgm:t>
    </dgm:pt>
    <dgm:pt modelId="{578F926E-0BAC-4E49-99AA-B24E25CDD00C}" type="parTrans" cxnId="{D6C3131D-0DD5-4437-8A8A-40D2554509DF}">
      <dgm:prSet/>
      <dgm:spPr/>
      <dgm:t>
        <a:bodyPr/>
        <a:lstStyle/>
        <a:p>
          <a:endParaRPr lang="pt-BR"/>
        </a:p>
      </dgm:t>
    </dgm:pt>
    <dgm:pt modelId="{64AB9D45-44CB-4A3A-85A4-66C6A922B857}" type="sibTrans" cxnId="{D6C3131D-0DD5-4437-8A8A-40D2554509DF}">
      <dgm:prSet/>
      <dgm:spPr/>
      <dgm:t>
        <a:bodyPr/>
        <a:lstStyle/>
        <a:p>
          <a:endParaRPr lang="pt-BR"/>
        </a:p>
      </dgm:t>
    </dgm:pt>
    <dgm:pt modelId="{06654FEC-91F3-4E3E-973D-A923A14C66C0}">
      <dgm:prSet phldrT="[Texto]"/>
      <dgm:spPr/>
      <dgm:t>
        <a:bodyPr/>
        <a:lstStyle/>
        <a:p>
          <a:r>
            <a:rPr lang="pt-BR" dirty="0"/>
            <a:t>Confiabilidade</a:t>
          </a:r>
        </a:p>
      </dgm:t>
    </dgm:pt>
    <dgm:pt modelId="{B50628F9-FB9E-4F24-90EF-914D5163217A}" type="parTrans" cxnId="{485EFC82-5DDC-49AE-91B2-99B53581369C}">
      <dgm:prSet/>
      <dgm:spPr/>
      <dgm:t>
        <a:bodyPr/>
        <a:lstStyle/>
        <a:p>
          <a:endParaRPr lang="pt-BR"/>
        </a:p>
      </dgm:t>
    </dgm:pt>
    <dgm:pt modelId="{7BE5D387-129C-4A13-B7FF-746CAF3E99CA}" type="sibTrans" cxnId="{485EFC82-5DDC-49AE-91B2-99B53581369C}">
      <dgm:prSet/>
      <dgm:spPr/>
      <dgm:t>
        <a:bodyPr/>
        <a:lstStyle/>
        <a:p>
          <a:endParaRPr lang="pt-BR"/>
        </a:p>
      </dgm:t>
    </dgm:pt>
    <dgm:pt modelId="{96520354-FD01-4CC8-9DFE-944327FD5940}">
      <dgm:prSet/>
      <dgm:spPr/>
      <dgm:t>
        <a:bodyPr/>
        <a:lstStyle/>
        <a:p>
          <a:r>
            <a:rPr lang="pt-BR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atender de forma eficiente e eficaz às necessidades dos cidadãos, inclusive antevendo interesses e antecipando aspirações.</a:t>
          </a:r>
          <a:endParaRPr lang="pt-BR"/>
        </a:p>
      </dgm:t>
    </dgm:pt>
    <dgm:pt modelId="{6EF4A68E-3C79-42C2-9A23-EA651EC05FDB}" type="parTrans" cxnId="{168B9579-CEED-40E1-9C00-8D75AED21ECE}">
      <dgm:prSet/>
      <dgm:spPr/>
      <dgm:t>
        <a:bodyPr/>
        <a:lstStyle/>
        <a:p>
          <a:endParaRPr lang="pt-BR"/>
        </a:p>
      </dgm:t>
    </dgm:pt>
    <dgm:pt modelId="{1849BF2C-A312-4D87-B06B-3AAA5864EE33}" type="sibTrans" cxnId="{168B9579-CEED-40E1-9C00-8D75AED21ECE}">
      <dgm:prSet/>
      <dgm:spPr/>
      <dgm:t>
        <a:bodyPr/>
        <a:lstStyle/>
        <a:p>
          <a:endParaRPr lang="pt-BR"/>
        </a:p>
      </dgm:t>
    </dgm:pt>
    <dgm:pt modelId="{9E5C1E39-5945-47BC-A2BB-EE53E6C25C3E}">
      <dgm:prSet/>
      <dgm:spPr/>
      <dgm:t>
        <a:bodyPr/>
        <a:lstStyle/>
        <a:p>
          <a:r>
            <a:rPr lang="pt-BR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(...) equilíbrio entre a punição de gestores que se valem da máquina pública para defender fins privados e ilícitos e a preservação do necessário espaço para que agentes movidos pelo espírito público possam buscar soluções inovadoras – e, eventualmente, mais arriscadas – para satisfazer os interesses da sociedade.</a:t>
          </a:r>
          <a:endParaRPr lang="pt-BR" dirty="0"/>
        </a:p>
      </dgm:t>
    </dgm:pt>
    <dgm:pt modelId="{0CA261C5-1381-464C-8C91-02627491BE9D}" type="parTrans" cxnId="{EC753946-44A7-4114-B6E4-5D6DD2074283}">
      <dgm:prSet/>
      <dgm:spPr/>
      <dgm:t>
        <a:bodyPr/>
        <a:lstStyle/>
        <a:p>
          <a:endParaRPr lang="pt-BR"/>
        </a:p>
      </dgm:t>
    </dgm:pt>
    <dgm:pt modelId="{3AA370C3-6D00-4BC0-9FDC-9C41F2CA1FE1}" type="sibTrans" cxnId="{EC753946-44A7-4114-B6E4-5D6DD2074283}">
      <dgm:prSet/>
      <dgm:spPr/>
      <dgm:t>
        <a:bodyPr/>
        <a:lstStyle/>
        <a:p>
          <a:endParaRPr lang="pt-BR"/>
        </a:p>
      </dgm:t>
    </dgm:pt>
    <dgm:pt modelId="{1BD339BB-1890-44D7-9477-27313F4BE583}">
      <dgm:prSet/>
      <dgm:spPr/>
      <dgm:t>
        <a:bodyPr/>
        <a:lstStyle/>
        <a:p>
          <a:r>
            <a:rPr lang="pt-BR">
              <a:latin typeface="Calibri" panose="020F0502020204030204" pitchFamily="34" charset="0"/>
              <a:cs typeface="Times New Roman" panose="02020603050405020304" pitchFamily="18" charset="0"/>
            </a:rPr>
            <a:t>capacidade das instituições de minimizar as incertezas para os cidadãos nos ambientes econômico, social e político. </a:t>
          </a:r>
          <a:endParaRPr lang="pt-BR"/>
        </a:p>
      </dgm:t>
    </dgm:pt>
    <dgm:pt modelId="{B1D56D59-3271-4341-BFA9-F34CACDA2638}" type="parTrans" cxnId="{1DAC403A-F755-4F7C-B935-1630BA5D574D}">
      <dgm:prSet/>
      <dgm:spPr/>
      <dgm:t>
        <a:bodyPr/>
        <a:lstStyle/>
        <a:p>
          <a:endParaRPr lang="pt-BR"/>
        </a:p>
      </dgm:t>
    </dgm:pt>
    <dgm:pt modelId="{5542066B-D123-4ECD-AA51-99AA90AEA1BA}" type="sibTrans" cxnId="{1DAC403A-F755-4F7C-B935-1630BA5D574D}">
      <dgm:prSet/>
      <dgm:spPr/>
      <dgm:t>
        <a:bodyPr/>
        <a:lstStyle/>
        <a:p>
          <a:endParaRPr lang="pt-BR"/>
        </a:p>
      </dgm:t>
    </dgm:pt>
    <dgm:pt modelId="{17DF3A1F-7EEC-4688-B767-2EF0242191D4}" type="pres">
      <dgm:prSet presAssocID="{CEF6BD42-09C0-473F-A486-022B1667694F}" presName="linear" presStyleCnt="0">
        <dgm:presLayoutVars>
          <dgm:dir/>
          <dgm:animLvl val="lvl"/>
          <dgm:resizeHandles val="exact"/>
        </dgm:presLayoutVars>
      </dgm:prSet>
      <dgm:spPr/>
    </dgm:pt>
    <dgm:pt modelId="{7848139F-E060-457D-A5E1-8514B73BCFF6}" type="pres">
      <dgm:prSet presAssocID="{F49A4A1B-397B-4A82-AC70-14238A150D93}" presName="parentLin" presStyleCnt="0"/>
      <dgm:spPr/>
    </dgm:pt>
    <dgm:pt modelId="{81CFED64-FE06-4189-BFE4-81AF513A3F50}" type="pres">
      <dgm:prSet presAssocID="{F49A4A1B-397B-4A82-AC70-14238A150D93}" presName="parentLeftMargin" presStyleLbl="node1" presStyleIdx="0" presStyleCnt="3"/>
      <dgm:spPr/>
    </dgm:pt>
    <dgm:pt modelId="{1E66AE20-9D7D-45B2-A6E5-323B28D49274}" type="pres">
      <dgm:prSet presAssocID="{F49A4A1B-397B-4A82-AC70-14238A150D9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5E08D26-A172-4412-A0E9-33B6BD0E9970}" type="pres">
      <dgm:prSet presAssocID="{F49A4A1B-397B-4A82-AC70-14238A150D93}" presName="negativeSpace" presStyleCnt="0"/>
      <dgm:spPr/>
    </dgm:pt>
    <dgm:pt modelId="{B37425F1-707C-4A49-AF22-31D1E97EF6D5}" type="pres">
      <dgm:prSet presAssocID="{F49A4A1B-397B-4A82-AC70-14238A150D93}" presName="childText" presStyleLbl="conFgAcc1" presStyleIdx="0" presStyleCnt="3">
        <dgm:presLayoutVars>
          <dgm:bulletEnabled val="1"/>
        </dgm:presLayoutVars>
      </dgm:prSet>
      <dgm:spPr/>
    </dgm:pt>
    <dgm:pt modelId="{762FCD97-5961-4F7A-9565-5BC44E4C255B}" type="pres">
      <dgm:prSet presAssocID="{D5D19F6B-198F-4718-A4DB-07029D7CA25C}" presName="spaceBetweenRectangles" presStyleCnt="0"/>
      <dgm:spPr/>
    </dgm:pt>
    <dgm:pt modelId="{A601A83A-ED4D-4F16-B907-2F05D128E4A7}" type="pres">
      <dgm:prSet presAssocID="{6EDB3470-E9DF-444F-8D66-0AC159B3F85A}" presName="parentLin" presStyleCnt="0"/>
      <dgm:spPr/>
    </dgm:pt>
    <dgm:pt modelId="{DFE59FF3-BC80-4BE7-AEF0-43742BDD9FCF}" type="pres">
      <dgm:prSet presAssocID="{6EDB3470-E9DF-444F-8D66-0AC159B3F85A}" presName="parentLeftMargin" presStyleLbl="node1" presStyleIdx="0" presStyleCnt="3"/>
      <dgm:spPr/>
    </dgm:pt>
    <dgm:pt modelId="{5A45F84C-D8C7-4BFF-A682-DA59DF672A2F}" type="pres">
      <dgm:prSet presAssocID="{6EDB3470-E9DF-444F-8D66-0AC159B3F85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B8B719A-1C70-4193-8FC8-390077B8E513}" type="pres">
      <dgm:prSet presAssocID="{6EDB3470-E9DF-444F-8D66-0AC159B3F85A}" presName="negativeSpace" presStyleCnt="0"/>
      <dgm:spPr/>
    </dgm:pt>
    <dgm:pt modelId="{9D2CEF36-2B18-4C9F-96CB-1D75BD9C266E}" type="pres">
      <dgm:prSet presAssocID="{6EDB3470-E9DF-444F-8D66-0AC159B3F85A}" presName="childText" presStyleLbl="conFgAcc1" presStyleIdx="1" presStyleCnt="3">
        <dgm:presLayoutVars>
          <dgm:bulletEnabled val="1"/>
        </dgm:presLayoutVars>
      </dgm:prSet>
      <dgm:spPr/>
    </dgm:pt>
    <dgm:pt modelId="{AD16D4C2-ACBE-43C7-94E1-615406E49A9B}" type="pres">
      <dgm:prSet presAssocID="{64AB9D45-44CB-4A3A-85A4-66C6A922B857}" presName="spaceBetweenRectangles" presStyleCnt="0"/>
      <dgm:spPr/>
    </dgm:pt>
    <dgm:pt modelId="{39C964CB-3FF5-4FED-9CAC-90DF105499B0}" type="pres">
      <dgm:prSet presAssocID="{06654FEC-91F3-4E3E-973D-A923A14C66C0}" presName="parentLin" presStyleCnt="0"/>
      <dgm:spPr/>
    </dgm:pt>
    <dgm:pt modelId="{CBF2BB46-A7EE-44A4-8CDF-FA997A2C5A6B}" type="pres">
      <dgm:prSet presAssocID="{06654FEC-91F3-4E3E-973D-A923A14C66C0}" presName="parentLeftMargin" presStyleLbl="node1" presStyleIdx="1" presStyleCnt="3"/>
      <dgm:spPr/>
    </dgm:pt>
    <dgm:pt modelId="{2FAB607A-B8AD-44A0-99E6-3366EAA81AA9}" type="pres">
      <dgm:prSet presAssocID="{06654FEC-91F3-4E3E-973D-A923A14C66C0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EEEA9757-4424-4F86-B7E3-DE1BDC4F7EDC}" type="pres">
      <dgm:prSet presAssocID="{06654FEC-91F3-4E3E-973D-A923A14C66C0}" presName="negativeSpace" presStyleCnt="0"/>
      <dgm:spPr/>
    </dgm:pt>
    <dgm:pt modelId="{DE12ADF3-F4E7-4D58-B676-E06530FC7B7F}" type="pres">
      <dgm:prSet presAssocID="{06654FEC-91F3-4E3E-973D-A923A14C66C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2416F04-1D2A-4E67-9113-FE5F0AB33112}" type="presOf" srcId="{F49A4A1B-397B-4A82-AC70-14238A150D93}" destId="{1E66AE20-9D7D-45B2-A6E5-323B28D49274}" srcOrd="1" destOrd="0" presId="urn:microsoft.com/office/officeart/2005/8/layout/list1"/>
    <dgm:cxn modelId="{25B7DC10-F779-446D-930C-AE88862B7620}" type="presOf" srcId="{06654FEC-91F3-4E3E-973D-A923A14C66C0}" destId="{2FAB607A-B8AD-44A0-99E6-3366EAA81AA9}" srcOrd="1" destOrd="0" presId="urn:microsoft.com/office/officeart/2005/8/layout/list1"/>
    <dgm:cxn modelId="{D6C3131D-0DD5-4437-8A8A-40D2554509DF}" srcId="{CEF6BD42-09C0-473F-A486-022B1667694F}" destId="{6EDB3470-E9DF-444F-8D66-0AC159B3F85A}" srcOrd="1" destOrd="0" parTransId="{578F926E-0BAC-4E49-99AA-B24E25CDD00C}" sibTransId="{64AB9D45-44CB-4A3A-85A4-66C6A922B857}"/>
    <dgm:cxn modelId="{0AAE501F-FBB6-4AF4-A668-6381B78BD7E8}" type="presOf" srcId="{6EDB3470-E9DF-444F-8D66-0AC159B3F85A}" destId="{DFE59FF3-BC80-4BE7-AEF0-43742BDD9FCF}" srcOrd="0" destOrd="0" presId="urn:microsoft.com/office/officeart/2005/8/layout/list1"/>
    <dgm:cxn modelId="{A577F330-FC39-46EE-A124-0AAA469B93EA}" type="presOf" srcId="{6EDB3470-E9DF-444F-8D66-0AC159B3F85A}" destId="{5A45F84C-D8C7-4BFF-A682-DA59DF672A2F}" srcOrd="1" destOrd="0" presId="urn:microsoft.com/office/officeart/2005/8/layout/list1"/>
    <dgm:cxn modelId="{1DAC403A-F755-4F7C-B935-1630BA5D574D}" srcId="{06654FEC-91F3-4E3E-973D-A923A14C66C0}" destId="{1BD339BB-1890-44D7-9477-27313F4BE583}" srcOrd="0" destOrd="0" parTransId="{B1D56D59-3271-4341-BFA9-F34CACDA2638}" sibTransId="{5542066B-D123-4ECD-AA51-99AA90AEA1BA}"/>
    <dgm:cxn modelId="{EC753946-44A7-4114-B6E4-5D6DD2074283}" srcId="{6EDB3470-E9DF-444F-8D66-0AC159B3F85A}" destId="{9E5C1E39-5945-47BC-A2BB-EE53E6C25C3E}" srcOrd="0" destOrd="0" parTransId="{0CA261C5-1381-464C-8C91-02627491BE9D}" sibTransId="{3AA370C3-6D00-4BC0-9FDC-9C41F2CA1FE1}"/>
    <dgm:cxn modelId="{7678A246-2D46-48D3-9D2A-36E2F8A5302E}" type="presOf" srcId="{1BD339BB-1890-44D7-9477-27313F4BE583}" destId="{DE12ADF3-F4E7-4D58-B676-E06530FC7B7F}" srcOrd="0" destOrd="0" presId="urn:microsoft.com/office/officeart/2005/8/layout/list1"/>
    <dgm:cxn modelId="{136F1D6C-F218-46E8-8969-766CBB513310}" type="presOf" srcId="{06654FEC-91F3-4E3E-973D-A923A14C66C0}" destId="{CBF2BB46-A7EE-44A4-8CDF-FA997A2C5A6B}" srcOrd="0" destOrd="0" presId="urn:microsoft.com/office/officeart/2005/8/layout/list1"/>
    <dgm:cxn modelId="{168B9579-CEED-40E1-9C00-8D75AED21ECE}" srcId="{F49A4A1B-397B-4A82-AC70-14238A150D93}" destId="{96520354-FD01-4CC8-9DFE-944327FD5940}" srcOrd="0" destOrd="0" parTransId="{6EF4A68E-3C79-42C2-9A23-EA651EC05FDB}" sibTransId="{1849BF2C-A312-4D87-B06B-3AAA5864EE33}"/>
    <dgm:cxn modelId="{E64B807D-53A2-45D7-A0E3-AF86221456B5}" srcId="{CEF6BD42-09C0-473F-A486-022B1667694F}" destId="{F49A4A1B-397B-4A82-AC70-14238A150D93}" srcOrd="0" destOrd="0" parTransId="{DA65D1A4-20B8-4D8E-8A04-3A2AC4710547}" sibTransId="{D5D19F6B-198F-4718-A4DB-07029D7CA25C}"/>
    <dgm:cxn modelId="{485EFC82-5DDC-49AE-91B2-99B53581369C}" srcId="{CEF6BD42-09C0-473F-A486-022B1667694F}" destId="{06654FEC-91F3-4E3E-973D-A923A14C66C0}" srcOrd="2" destOrd="0" parTransId="{B50628F9-FB9E-4F24-90EF-914D5163217A}" sibTransId="{7BE5D387-129C-4A13-B7FF-746CAF3E99CA}"/>
    <dgm:cxn modelId="{AFD41BAB-3156-4E4D-B8EB-F38FA6FF43F9}" type="presOf" srcId="{CEF6BD42-09C0-473F-A486-022B1667694F}" destId="{17DF3A1F-7EEC-4688-B767-2EF0242191D4}" srcOrd="0" destOrd="0" presId="urn:microsoft.com/office/officeart/2005/8/layout/list1"/>
    <dgm:cxn modelId="{5C4646E2-699A-4DFB-A7D0-B9F215A30655}" type="presOf" srcId="{F49A4A1B-397B-4A82-AC70-14238A150D93}" destId="{81CFED64-FE06-4189-BFE4-81AF513A3F50}" srcOrd="0" destOrd="0" presId="urn:microsoft.com/office/officeart/2005/8/layout/list1"/>
    <dgm:cxn modelId="{DDB8ACE3-B8E5-495C-ADC4-BE560E9E8A9F}" type="presOf" srcId="{96520354-FD01-4CC8-9DFE-944327FD5940}" destId="{B37425F1-707C-4A49-AF22-31D1E97EF6D5}" srcOrd="0" destOrd="0" presId="urn:microsoft.com/office/officeart/2005/8/layout/list1"/>
    <dgm:cxn modelId="{5D4672F9-DC41-44DE-8118-275F9F09878B}" type="presOf" srcId="{9E5C1E39-5945-47BC-A2BB-EE53E6C25C3E}" destId="{9D2CEF36-2B18-4C9F-96CB-1D75BD9C266E}" srcOrd="0" destOrd="0" presId="urn:microsoft.com/office/officeart/2005/8/layout/list1"/>
    <dgm:cxn modelId="{EC4E8A10-8156-47FE-9C25-7F8916A5F183}" type="presParOf" srcId="{17DF3A1F-7EEC-4688-B767-2EF0242191D4}" destId="{7848139F-E060-457D-A5E1-8514B73BCFF6}" srcOrd="0" destOrd="0" presId="urn:microsoft.com/office/officeart/2005/8/layout/list1"/>
    <dgm:cxn modelId="{2157E28C-A6F0-4194-8825-FF5EDE7166FE}" type="presParOf" srcId="{7848139F-E060-457D-A5E1-8514B73BCFF6}" destId="{81CFED64-FE06-4189-BFE4-81AF513A3F50}" srcOrd="0" destOrd="0" presId="urn:microsoft.com/office/officeart/2005/8/layout/list1"/>
    <dgm:cxn modelId="{474975CD-41AF-49D0-A7CB-72FFDB9CD898}" type="presParOf" srcId="{7848139F-E060-457D-A5E1-8514B73BCFF6}" destId="{1E66AE20-9D7D-45B2-A6E5-323B28D49274}" srcOrd="1" destOrd="0" presId="urn:microsoft.com/office/officeart/2005/8/layout/list1"/>
    <dgm:cxn modelId="{FC466FBE-DF96-4F55-A2FF-DDC254F925CF}" type="presParOf" srcId="{17DF3A1F-7EEC-4688-B767-2EF0242191D4}" destId="{75E08D26-A172-4412-A0E9-33B6BD0E9970}" srcOrd="1" destOrd="0" presId="urn:microsoft.com/office/officeart/2005/8/layout/list1"/>
    <dgm:cxn modelId="{5C0CD3C4-7870-4F8C-8174-A88B28A13C57}" type="presParOf" srcId="{17DF3A1F-7EEC-4688-B767-2EF0242191D4}" destId="{B37425F1-707C-4A49-AF22-31D1E97EF6D5}" srcOrd="2" destOrd="0" presId="urn:microsoft.com/office/officeart/2005/8/layout/list1"/>
    <dgm:cxn modelId="{CDDCB1C9-3217-4280-BF75-EA0D00A5C9BE}" type="presParOf" srcId="{17DF3A1F-7EEC-4688-B767-2EF0242191D4}" destId="{762FCD97-5961-4F7A-9565-5BC44E4C255B}" srcOrd="3" destOrd="0" presId="urn:microsoft.com/office/officeart/2005/8/layout/list1"/>
    <dgm:cxn modelId="{8E37AD7F-B652-4B19-A889-F2ACFDD9A367}" type="presParOf" srcId="{17DF3A1F-7EEC-4688-B767-2EF0242191D4}" destId="{A601A83A-ED4D-4F16-B907-2F05D128E4A7}" srcOrd="4" destOrd="0" presId="urn:microsoft.com/office/officeart/2005/8/layout/list1"/>
    <dgm:cxn modelId="{45F3915A-C79F-4A3A-94AD-364FA786A253}" type="presParOf" srcId="{A601A83A-ED4D-4F16-B907-2F05D128E4A7}" destId="{DFE59FF3-BC80-4BE7-AEF0-43742BDD9FCF}" srcOrd="0" destOrd="0" presId="urn:microsoft.com/office/officeart/2005/8/layout/list1"/>
    <dgm:cxn modelId="{B3DA7CF2-00A9-48FE-8AAC-0C0B06BFD153}" type="presParOf" srcId="{A601A83A-ED4D-4F16-B907-2F05D128E4A7}" destId="{5A45F84C-D8C7-4BFF-A682-DA59DF672A2F}" srcOrd="1" destOrd="0" presId="urn:microsoft.com/office/officeart/2005/8/layout/list1"/>
    <dgm:cxn modelId="{9A3C52B8-638B-4F28-926F-FA7B346E63CF}" type="presParOf" srcId="{17DF3A1F-7EEC-4688-B767-2EF0242191D4}" destId="{3B8B719A-1C70-4193-8FC8-390077B8E513}" srcOrd="5" destOrd="0" presId="urn:microsoft.com/office/officeart/2005/8/layout/list1"/>
    <dgm:cxn modelId="{6B41F5A9-47E1-472A-87D1-D2DCF6EF0182}" type="presParOf" srcId="{17DF3A1F-7EEC-4688-B767-2EF0242191D4}" destId="{9D2CEF36-2B18-4C9F-96CB-1D75BD9C266E}" srcOrd="6" destOrd="0" presId="urn:microsoft.com/office/officeart/2005/8/layout/list1"/>
    <dgm:cxn modelId="{CB1FFD8D-F4C1-4603-988A-977D4422BC43}" type="presParOf" srcId="{17DF3A1F-7EEC-4688-B767-2EF0242191D4}" destId="{AD16D4C2-ACBE-43C7-94E1-615406E49A9B}" srcOrd="7" destOrd="0" presId="urn:microsoft.com/office/officeart/2005/8/layout/list1"/>
    <dgm:cxn modelId="{B6837ACD-0E51-4685-9B76-B46931E8A61D}" type="presParOf" srcId="{17DF3A1F-7EEC-4688-B767-2EF0242191D4}" destId="{39C964CB-3FF5-4FED-9CAC-90DF105499B0}" srcOrd="8" destOrd="0" presId="urn:microsoft.com/office/officeart/2005/8/layout/list1"/>
    <dgm:cxn modelId="{7397C0AC-595A-46E2-A6E2-AD4EDCA2109E}" type="presParOf" srcId="{39C964CB-3FF5-4FED-9CAC-90DF105499B0}" destId="{CBF2BB46-A7EE-44A4-8CDF-FA997A2C5A6B}" srcOrd="0" destOrd="0" presId="urn:microsoft.com/office/officeart/2005/8/layout/list1"/>
    <dgm:cxn modelId="{D670366A-1624-4E48-8178-70E2ECDCF5C8}" type="presParOf" srcId="{39C964CB-3FF5-4FED-9CAC-90DF105499B0}" destId="{2FAB607A-B8AD-44A0-99E6-3366EAA81AA9}" srcOrd="1" destOrd="0" presId="urn:microsoft.com/office/officeart/2005/8/layout/list1"/>
    <dgm:cxn modelId="{F25929F1-B84A-4A3A-A3B2-A2071E45251B}" type="presParOf" srcId="{17DF3A1F-7EEC-4688-B767-2EF0242191D4}" destId="{EEEA9757-4424-4F86-B7E3-DE1BDC4F7EDC}" srcOrd="9" destOrd="0" presId="urn:microsoft.com/office/officeart/2005/8/layout/list1"/>
    <dgm:cxn modelId="{536892E1-67DE-4230-B55B-32721B0DAE59}" type="presParOf" srcId="{17DF3A1F-7EEC-4688-B767-2EF0242191D4}" destId="{DE12ADF3-F4E7-4D58-B676-E06530FC7B7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EF6BD42-09C0-473F-A486-022B1667694F}" type="doc">
      <dgm:prSet loTypeId="urn:microsoft.com/office/officeart/2005/8/layout/list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49A4A1B-397B-4A82-AC70-14238A150D93}">
      <dgm:prSet phldrT="[Texto]"/>
      <dgm:spPr/>
      <dgm:t>
        <a:bodyPr/>
        <a:lstStyle/>
        <a:p>
          <a:r>
            <a:rPr lang="pt-BR" dirty="0"/>
            <a:t>Melhoria regulatória</a:t>
          </a:r>
        </a:p>
      </dgm:t>
    </dgm:pt>
    <dgm:pt modelId="{DA65D1A4-20B8-4D8E-8A04-3A2AC4710547}" type="parTrans" cxnId="{E64B807D-53A2-45D7-A0E3-AF86221456B5}">
      <dgm:prSet/>
      <dgm:spPr/>
      <dgm:t>
        <a:bodyPr/>
        <a:lstStyle/>
        <a:p>
          <a:endParaRPr lang="pt-BR"/>
        </a:p>
      </dgm:t>
    </dgm:pt>
    <dgm:pt modelId="{D5D19F6B-198F-4718-A4DB-07029D7CA25C}" type="sibTrans" cxnId="{E64B807D-53A2-45D7-A0E3-AF86221456B5}">
      <dgm:prSet/>
      <dgm:spPr/>
      <dgm:t>
        <a:bodyPr/>
        <a:lstStyle/>
        <a:p>
          <a:endParaRPr lang="pt-BR"/>
        </a:p>
      </dgm:t>
    </dgm:pt>
    <dgm:pt modelId="{6EDB3470-E9DF-444F-8D66-0AC159B3F85A}">
      <dgm:prSet phldrT="[Texto]"/>
      <dgm:spPr/>
      <dgm:t>
        <a:bodyPr/>
        <a:lstStyle/>
        <a:p>
          <a:r>
            <a:rPr lang="pt-BR" dirty="0"/>
            <a:t>Prestação de contas e responsabilidade</a:t>
          </a:r>
        </a:p>
      </dgm:t>
    </dgm:pt>
    <dgm:pt modelId="{578F926E-0BAC-4E49-99AA-B24E25CDD00C}" type="parTrans" cxnId="{D6C3131D-0DD5-4437-8A8A-40D2554509DF}">
      <dgm:prSet/>
      <dgm:spPr/>
      <dgm:t>
        <a:bodyPr/>
        <a:lstStyle/>
        <a:p>
          <a:endParaRPr lang="pt-BR"/>
        </a:p>
      </dgm:t>
    </dgm:pt>
    <dgm:pt modelId="{64AB9D45-44CB-4A3A-85A4-66C6A922B857}" type="sibTrans" cxnId="{D6C3131D-0DD5-4437-8A8A-40D2554509DF}">
      <dgm:prSet/>
      <dgm:spPr/>
      <dgm:t>
        <a:bodyPr/>
        <a:lstStyle/>
        <a:p>
          <a:endParaRPr lang="pt-BR"/>
        </a:p>
      </dgm:t>
    </dgm:pt>
    <dgm:pt modelId="{06654FEC-91F3-4E3E-973D-A923A14C66C0}">
      <dgm:prSet phldrT="[Texto]"/>
      <dgm:spPr/>
      <dgm:t>
        <a:bodyPr/>
        <a:lstStyle/>
        <a:p>
          <a:r>
            <a:rPr lang="pt-BR" dirty="0"/>
            <a:t>Transparência</a:t>
          </a:r>
        </a:p>
      </dgm:t>
    </dgm:pt>
    <dgm:pt modelId="{B50628F9-FB9E-4F24-90EF-914D5163217A}" type="parTrans" cxnId="{485EFC82-5DDC-49AE-91B2-99B53581369C}">
      <dgm:prSet/>
      <dgm:spPr/>
      <dgm:t>
        <a:bodyPr/>
        <a:lstStyle/>
        <a:p>
          <a:endParaRPr lang="pt-BR"/>
        </a:p>
      </dgm:t>
    </dgm:pt>
    <dgm:pt modelId="{7BE5D387-129C-4A13-B7FF-746CAF3E99CA}" type="sibTrans" cxnId="{485EFC82-5DDC-49AE-91B2-99B53581369C}">
      <dgm:prSet/>
      <dgm:spPr/>
      <dgm:t>
        <a:bodyPr/>
        <a:lstStyle/>
        <a:p>
          <a:endParaRPr lang="pt-BR"/>
        </a:p>
      </dgm:t>
    </dgm:pt>
    <dgm:pt modelId="{96520354-FD01-4CC8-9DFE-944327FD5940}">
      <dgm:prSet/>
      <dgm:spPr/>
      <dgm:t>
        <a:bodyPr/>
        <a:lstStyle/>
        <a:p>
          <a:r>
            <a:rPr lang="pt-BR" dirty="0"/>
            <a:t>formulação baseada em evidências; uso dos guias</a:t>
          </a:r>
          <a:r>
            <a:rPr lang="pt-BR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pt-BR" dirty="0"/>
        </a:p>
      </dgm:t>
    </dgm:pt>
    <dgm:pt modelId="{6EF4A68E-3C79-42C2-9A23-EA651EC05FDB}" type="parTrans" cxnId="{168B9579-CEED-40E1-9C00-8D75AED21ECE}">
      <dgm:prSet/>
      <dgm:spPr/>
      <dgm:t>
        <a:bodyPr/>
        <a:lstStyle/>
        <a:p>
          <a:endParaRPr lang="pt-BR"/>
        </a:p>
      </dgm:t>
    </dgm:pt>
    <dgm:pt modelId="{1849BF2C-A312-4D87-B06B-3AAA5864EE33}" type="sibTrans" cxnId="{168B9579-CEED-40E1-9C00-8D75AED21ECE}">
      <dgm:prSet/>
      <dgm:spPr/>
      <dgm:t>
        <a:bodyPr/>
        <a:lstStyle/>
        <a:p>
          <a:endParaRPr lang="pt-BR"/>
        </a:p>
      </dgm:t>
    </dgm:pt>
    <dgm:pt modelId="{9E5C1E39-5945-47BC-A2BB-EE53E6C25C3E}">
      <dgm:prSet/>
      <dgm:spPr/>
      <dgm:t>
        <a:bodyPr/>
        <a:lstStyle/>
        <a:p>
          <a:r>
            <a:rPr lang="pt-BR" dirty="0">
              <a:latin typeface="Calibri" panose="020F0502020204030204" pitchFamily="34" charset="0"/>
              <a:cs typeface="Times New Roman" panose="02020603050405020304" pitchFamily="18" charset="0"/>
            </a:rPr>
            <a:t>A prestação de contas retroalimenta o sistema de governança a partir do controle social da atividade administrativa. Dar </a:t>
          </a:r>
          <a:r>
            <a:rPr lang="pt-BR" b="1" dirty="0">
              <a:latin typeface="Calibri" panose="020F0502020204030204" pitchFamily="34" charset="0"/>
              <a:cs typeface="Times New Roman" panose="02020603050405020304" pitchFamily="18" charset="0"/>
            </a:rPr>
            <a:t>centralidade ao cidadão </a:t>
          </a:r>
          <a:r>
            <a:rPr lang="pt-BR" dirty="0">
              <a:latin typeface="Calibri" panose="020F0502020204030204" pitchFamily="34" charset="0"/>
              <a:cs typeface="Times New Roman" panose="02020603050405020304" pitchFamily="18" charset="0"/>
            </a:rPr>
            <a:t>é, nesse caso, permitir que exerça a cidadania de forma proativa, fiscalizando e apontando eventuais desvios.</a:t>
          </a:r>
          <a:endParaRPr lang="pt-BR" dirty="0"/>
        </a:p>
      </dgm:t>
    </dgm:pt>
    <dgm:pt modelId="{0CA261C5-1381-464C-8C91-02627491BE9D}" type="parTrans" cxnId="{EC753946-44A7-4114-B6E4-5D6DD2074283}">
      <dgm:prSet/>
      <dgm:spPr/>
      <dgm:t>
        <a:bodyPr/>
        <a:lstStyle/>
        <a:p>
          <a:endParaRPr lang="pt-BR"/>
        </a:p>
      </dgm:t>
    </dgm:pt>
    <dgm:pt modelId="{3AA370C3-6D00-4BC0-9FDC-9C41F2CA1FE1}" type="sibTrans" cxnId="{EC753946-44A7-4114-B6E4-5D6DD2074283}">
      <dgm:prSet/>
      <dgm:spPr/>
      <dgm:t>
        <a:bodyPr/>
        <a:lstStyle/>
        <a:p>
          <a:endParaRPr lang="pt-BR"/>
        </a:p>
      </dgm:t>
    </dgm:pt>
    <dgm:pt modelId="{1BD339BB-1890-44D7-9477-27313F4BE583}">
      <dgm:prSet/>
      <dgm:spPr/>
      <dgm:t>
        <a:bodyPr/>
        <a:lstStyle/>
        <a:p>
          <a:r>
            <a:rPr lang="pt-BR" dirty="0">
              <a:latin typeface="Calibri" panose="020F0502020204030204" pitchFamily="34" charset="0"/>
              <a:cs typeface="Times New Roman" panose="02020603050405020304" pitchFamily="18" charset="0"/>
            </a:rPr>
            <a:t>“Colocar informações disponíveis publicamente não é suficiente e deve ser acompanhada de mecanismos eficazes de escrutínio e responsabilização”. OECD 2017.</a:t>
          </a:r>
          <a:endParaRPr lang="pt-BR" dirty="0"/>
        </a:p>
      </dgm:t>
    </dgm:pt>
    <dgm:pt modelId="{B1D56D59-3271-4341-BFA9-F34CACDA2638}" type="parTrans" cxnId="{1DAC403A-F755-4F7C-B935-1630BA5D574D}">
      <dgm:prSet/>
      <dgm:spPr/>
      <dgm:t>
        <a:bodyPr/>
        <a:lstStyle/>
        <a:p>
          <a:endParaRPr lang="pt-BR"/>
        </a:p>
      </dgm:t>
    </dgm:pt>
    <dgm:pt modelId="{5542066B-D123-4ECD-AA51-99AA90AEA1BA}" type="sibTrans" cxnId="{1DAC403A-F755-4F7C-B935-1630BA5D574D}">
      <dgm:prSet/>
      <dgm:spPr/>
      <dgm:t>
        <a:bodyPr/>
        <a:lstStyle/>
        <a:p>
          <a:endParaRPr lang="pt-BR"/>
        </a:p>
      </dgm:t>
    </dgm:pt>
    <dgm:pt modelId="{17DF3A1F-7EEC-4688-B767-2EF0242191D4}" type="pres">
      <dgm:prSet presAssocID="{CEF6BD42-09C0-473F-A486-022B1667694F}" presName="linear" presStyleCnt="0">
        <dgm:presLayoutVars>
          <dgm:dir/>
          <dgm:animLvl val="lvl"/>
          <dgm:resizeHandles val="exact"/>
        </dgm:presLayoutVars>
      </dgm:prSet>
      <dgm:spPr/>
    </dgm:pt>
    <dgm:pt modelId="{7848139F-E060-457D-A5E1-8514B73BCFF6}" type="pres">
      <dgm:prSet presAssocID="{F49A4A1B-397B-4A82-AC70-14238A150D93}" presName="parentLin" presStyleCnt="0"/>
      <dgm:spPr/>
    </dgm:pt>
    <dgm:pt modelId="{81CFED64-FE06-4189-BFE4-81AF513A3F50}" type="pres">
      <dgm:prSet presAssocID="{F49A4A1B-397B-4A82-AC70-14238A150D93}" presName="parentLeftMargin" presStyleLbl="node1" presStyleIdx="0" presStyleCnt="3"/>
      <dgm:spPr/>
    </dgm:pt>
    <dgm:pt modelId="{1E66AE20-9D7D-45B2-A6E5-323B28D49274}" type="pres">
      <dgm:prSet presAssocID="{F49A4A1B-397B-4A82-AC70-14238A150D9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5E08D26-A172-4412-A0E9-33B6BD0E9970}" type="pres">
      <dgm:prSet presAssocID="{F49A4A1B-397B-4A82-AC70-14238A150D93}" presName="negativeSpace" presStyleCnt="0"/>
      <dgm:spPr/>
    </dgm:pt>
    <dgm:pt modelId="{B37425F1-707C-4A49-AF22-31D1E97EF6D5}" type="pres">
      <dgm:prSet presAssocID="{F49A4A1B-397B-4A82-AC70-14238A150D93}" presName="childText" presStyleLbl="conFgAcc1" presStyleIdx="0" presStyleCnt="3">
        <dgm:presLayoutVars>
          <dgm:bulletEnabled val="1"/>
        </dgm:presLayoutVars>
      </dgm:prSet>
      <dgm:spPr/>
    </dgm:pt>
    <dgm:pt modelId="{762FCD97-5961-4F7A-9565-5BC44E4C255B}" type="pres">
      <dgm:prSet presAssocID="{D5D19F6B-198F-4718-A4DB-07029D7CA25C}" presName="spaceBetweenRectangles" presStyleCnt="0"/>
      <dgm:spPr/>
    </dgm:pt>
    <dgm:pt modelId="{A601A83A-ED4D-4F16-B907-2F05D128E4A7}" type="pres">
      <dgm:prSet presAssocID="{6EDB3470-E9DF-444F-8D66-0AC159B3F85A}" presName="parentLin" presStyleCnt="0"/>
      <dgm:spPr/>
    </dgm:pt>
    <dgm:pt modelId="{DFE59FF3-BC80-4BE7-AEF0-43742BDD9FCF}" type="pres">
      <dgm:prSet presAssocID="{6EDB3470-E9DF-444F-8D66-0AC159B3F85A}" presName="parentLeftMargin" presStyleLbl="node1" presStyleIdx="0" presStyleCnt="3"/>
      <dgm:spPr/>
    </dgm:pt>
    <dgm:pt modelId="{5A45F84C-D8C7-4BFF-A682-DA59DF672A2F}" type="pres">
      <dgm:prSet presAssocID="{6EDB3470-E9DF-444F-8D66-0AC159B3F85A}" presName="parentText" presStyleLbl="node1" presStyleIdx="1" presStyleCnt="3" custLinFactNeighborX="-9091" custLinFactNeighborY="-6587">
        <dgm:presLayoutVars>
          <dgm:chMax val="0"/>
          <dgm:bulletEnabled val="1"/>
        </dgm:presLayoutVars>
      </dgm:prSet>
      <dgm:spPr/>
    </dgm:pt>
    <dgm:pt modelId="{3B8B719A-1C70-4193-8FC8-390077B8E513}" type="pres">
      <dgm:prSet presAssocID="{6EDB3470-E9DF-444F-8D66-0AC159B3F85A}" presName="negativeSpace" presStyleCnt="0"/>
      <dgm:spPr/>
    </dgm:pt>
    <dgm:pt modelId="{9D2CEF36-2B18-4C9F-96CB-1D75BD9C266E}" type="pres">
      <dgm:prSet presAssocID="{6EDB3470-E9DF-444F-8D66-0AC159B3F85A}" presName="childText" presStyleLbl="conFgAcc1" presStyleIdx="1" presStyleCnt="3">
        <dgm:presLayoutVars>
          <dgm:bulletEnabled val="1"/>
        </dgm:presLayoutVars>
      </dgm:prSet>
      <dgm:spPr/>
    </dgm:pt>
    <dgm:pt modelId="{AD16D4C2-ACBE-43C7-94E1-615406E49A9B}" type="pres">
      <dgm:prSet presAssocID="{64AB9D45-44CB-4A3A-85A4-66C6A922B857}" presName="spaceBetweenRectangles" presStyleCnt="0"/>
      <dgm:spPr/>
    </dgm:pt>
    <dgm:pt modelId="{39C964CB-3FF5-4FED-9CAC-90DF105499B0}" type="pres">
      <dgm:prSet presAssocID="{06654FEC-91F3-4E3E-973D-A923A14C66C0}" presName="parentLin" presStyleCnt="0"/>
      <dgm:spPr/>
    </dgm:pt>
    <dgm:pt modelId="{CBF2BB46-A7EE-44A4-8CDF-FA997A2C5A6B}" type="pres">
      <dgm:prSet presAssocID="{06654FEC-91F3-4E3E-973D-A923A14C66C0}" presName="parentLeftMargin" presStyleLbl="node1" presStyleIdx="1" presStyleCnt="3"/>
      <dgm:spPr/>
    </dgm:pt>
    <dgm:pt modelId="{2FAB607A-B8AD-44A0-99E6-3366EAA81AA9}" type="pres">
      <dgm:prSet presAssocID="{06654FEC-91F3-4E3E-973D-A923A14C66C0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EEEA9757-4424-4F86-B7E3-DE1BDC4F7EDC}" type="pres">
      <dgm:prSet presAssocID="{06654FEC-91F3-4E3E-973D-A923A14C66C0}" presName="negativeSpace" presStyleCnt="0"/>
      <dgm:spPr/>
    </dgm:pt>
    <dgm:pt modelId="{DE12ADF3-F4E7-4D58-B676-E06530FC7B7F}" type="pres">
      <dgm:prSet presAssocID="{06654FEC-91F3-4E3E-973D-A923A14C66C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2416F04-1D2A-4E67-9113-FE5F0AB33112}" type="presOf" srcId="{F49A4A1B-397B-4A82-AC70-14238A150D93}" destId="{1E66AE20-9D7D-45B2-A6E5-323B28D49274}" srcOrd="1" destOrd="0" presId="urn:microsoft.com/office/officeart/2005/8/layout/list1"/>
    <dgm:cxn modelId="{25B7DC10-F779-446D-930C-AE88862B7620}" type="presOf" srcId="{06654FEC-91F3-4E3E-973D-A923A14C66C0}" destId="{2FAB607A-B8AD-44A0-99E6-3366EAA81AA9}" srcOrd="1" destOrd="0" presId="urn:microsoft.com/office/officeart/2005/8/layout/list1"/>
    <dgm:cxn modelId="{D6C3131D-0DD5-4437-8A8A-40D2554509DF}" srcId="{CEF6BD42-09C0-473F-A486-022B1667694F}" destId="{6EDB3470-E9DF-444F-8D66-0AC159B3F85A}" srcOrd="1" destOrd="0" parTransId="{578F926E-0BAC-4E49-99AA-B24E25CDD00C}" sibTransId="{64AB9D45-44CB-4A3A-85A4-66C6A922B857}"/>
    <dgm:cxn modelId="{0AAE501F-FBB6-4AF4-A668-6381B78BD7E8}" type="presOf" srcId="{6EDB3470-E9DF-444F-8D66-0AC159B3F85A}" destId="{DFE59FF3-BC80-4BE7-AEF0-43742BDD9FCF}" srcOrd="0" destOrd="0" presId="urn:microsoft.com/office/officeart/2005/8/layout/list1"/>
    <dgm:cxn modelId="{A577F330-FC39-46EE-A124-0AAA469B93EA}" type="presOf" srcId="{6EDB3470-E9DF-444F-8D66-0AC159B3F85A}" destId="{5A45F84C-D8C7-4BFF-A682-DA59DF672A2F}" srcOrd="1" destOrd="0" presId="urn:microsoft.com/office/officeart/2005/8/layout/list1"/>
    <dgm:cxn modelId="{1DAC403A-F755-4F7C-B935-1630BA5D574D}" srcId="{06654FEC-91F3-4E3E-973D-A923A14C66C0}" destId="{1BD339BB-1890-44D7-9477-27313F4BE583}" srcOrd="0" destOrd="0" parTransId="{B1D56D59-3271-4341-BFA9-F34CACDA2638}" sibTransId="{5542066B-D123-4ECD-AA51-99AA90AEA1BA}"/>
    <dgm:cxn modelId="{EC753946-44A7-4114-B6E4-5D6DD2074283}" srcId="{6EDB3470-E9DF-444F-8D66-0AC159B3F85A}" destId="{9E5C1E39-5945-47BC-A2BB-EE53E6C25C3E}" srcOrd="0" destOrd="0" parTransId="{0CA261C5-1381-464C-8C91-02627491BE9D}" sibTransId="{3AA370C3-6D00-4BC0-9FDC-9C41F2CA1FE1}"/>
    <dgm:cxn modelId="{7678A246-2D46-48D3-9D2A-36E2F8A5302E}" type="presOf" srcId="{1BD339BB-1890-44D7-9477-27313F4BE583}" destId="{DE12ADF3-F4E7-4D58-B676-E06530FC7B7F}" srcOrd="0" destOrd="0" presId="urn:microsoft.com/office/officeart/2005/8/layout/list1"/>
    <dgm:cxn modelId="{136F1D6C-F218-46E8-8969-766CBB513310}" type="presOf" srcId="{06654FEC-91F3-4E3E-973D-A923A14C66C0}" destId="{CBF2BB46-A7EE-44A4-8CDF-FA997A2C5A6B}" srcOrd="0" destOrd="0" presId="urn:microsoft.com/office/officeart/2005/8/layout/list1"/>
    <dgm:cxn modelId="{168B9579-CEED-40E1-9C00-8D75AED21ECE}" srcId="{F49A4A1B-397B-4A82-AC70-14238A150D93}" destId="{96520354-FD01-4CC8-9DFE-944327FD5940}" srcOrd="0" destOrd="0" parTransId="{6EF4A68E-3C79-42C2-9A23-EA651EC05FDB}" sibTransId="{1849BF2C-A312-4D87-B06B-3AAA5864EE33}"/>
    <dgm:cxn modelId="{E64B807D-53A2-45D7-A0E3-AF86221456B5}" srcId="{CEF6BD42-09C0-473F-A486-022B1667694F}" destId="{F49A4A1B-397B-4A82-AC70-14238A150D93}" srcOrd="0" destOrd="0" parTransId="{DA65D1A4-20B8-4D8E-8A04-3A2AC4710547}" sibTransId="{D5D19F6B-198F-4718-A4DB-07029D7CA25C}"/>
    <dgm:cxn modelId="{485EFC82-5DDC-49AE-91B2-99B53581369C}" srcId="{CEF6BD42-09C0-473F-A486-022B1667694F}" destId="{06654FEC-91F3-4E3E-973D-A923A14C66C0}" srcOrd="2" destOrd="0" parTransId="{B50628F9-FB9E-4F24-90EF-914D5163217A}" sibTransId="{7BE5D387-129C-4A13-B7FF-746CAF3E99CA}"/>
    <dgm:cxn modelId="{AFD41BAB-3156-4E4D-B8EB-F38FA6FF43F9}" type="presOf" srcId="{CEF6BD42-09C0-473F-A486-022B1667694F}" destId="{17DF3A1F-7EEC-4688-B767-2EF0242191D4}" srcOrd="0" destOrd="0" presId="urn:microsoft.com/office/officeart/2005/8/layout/list1"/>
    <dgm:cxn modelId="{5C4646E2-699A-4DFB-A7D0-B9F215A30655}" type="presOf" srcId="{F49A4A1B-397B-4A82-AC70-14238A150D93}" destId="{81CFED64-FE06-4189-BFE4-81AF513A3F50}" srcOrd="0" destOrd="0" presId="urn:microsoft.com/office/officeart/2005/8/layout/list1"/>
    <dgm:cxn modelId="{DDB8ACE3-B8E5-495C-ADC4-BE560E9E8A9F}" type="presOf" srcId="{96520354-FD01-4CC8-9DFE-944327FD5940}" destId="{B37425F1-707C-4A49-AF22-31D1E97EF6D5}" srcOrd="0" destOrd="0" presId="urn:microsoft.com/office/officeart/2005/8/layout/list1"/>
    <dgm:cxn modelId="{5D4672F9-DC41-44DE-8118-275F9F09878B}" type="presOf" srcId="{9E5C1E39-5945-47BC-A2BB-EE53E6C25C3E}" destId="{9D2CEF36-2B18-4C9F-96CB-1D75BD9C266E}" srcOrd="0" destOrd="0" presId="urn:microsoft.com/office/officeart/2005/8/layout/list1"/>
    <dgm:cxn modelId="{EC4E8A10-8156-47FE-9C25-7F8916A5F183}" type="presParOf" srcId="{17DF3A1F-7EEC-4688-B767-2EF0242191D4}" destId="{7848139F-E060-457D-A5E1-8514B73BCFF6}" srcOrd="0" destOrd="0" presId="urn:microsoft.com/office/officeart/2005/8/layout/list1"/>
    <dgm:cxn modelId="{2157E28C-A6F0-4194-8825-FF5EDE7166FE}" type="presParOf" srcId="{7848139F-E060-457D-A5E1-8514B73BCFF6}" destId="{81CFED64-FE06-4189-BFE4-81AF513A3F50}" srcOrd="0" destOrd="0" presId="urn:microsoft.com/office/officeart/2005/8/layout/list1"/>
    <dgm:cxn modelId="{474975CD-41AF-49D0-A7CB-72FFDB9CD898}" type="presParOf" srcId="{7848139F-E060-457D-A5E1-8514B73BCFF6}" destId="{1E66AE20-9D7D-45B2-A6E5-323B28D49274}" srcOrd="1" destOrd="0" presId="urn:microsoft.com/office/officeart/2005/8/layout/list1"/>
    <dgm:cxn modelId="{FC466FBE-DF96-4F55-A2FF-DDC254F925CF}" type="presParOf" srcId="{17DF3A1F-7EEC-4688-B767-2EF0242191D4}" destId="{75E08D26-A172-4412-A0E9-33B6BD0E9970}" srcOrd="1" destOrd="0" presId="urn:microsoft.com/office/officeart/2005/8/layout/list1"/>
    <dgm:cxn modelId="{5C0CD3C4-7870-4F8C-8174-A88B28A13C57}" type="presParOf" srcId="{17DF3A1F-7EEC-4688-B767-2EF0242191D4}" destId="{B37425F1-707C-4A49-AF22-31D1E97EF6D5}" srcOrd="2" destOrd="0" presId="urn:microsoft.com/office/officeart/2005/8/layout/list1"/>
    <dgm:cxn modelId="{CDDCB1C9-3217-4280-BF75-EA0D00A5C9BE}" type="presParOf" srcId="{17DF3A1F-7EEC-4688-B767-2EF0242191D4}" destId="{762FCD97-5961-4F7A-9565-5BC44E4C255B}" srcOrd="3" destOrd="0" presId="urn:microsoft.com/office/officeart/2005/8/layout/list1"/>
    <dgm:cxn modelId="{8E37AD7F-B652-4B19-A889-F2ACFDD9A367}" type="presParOf" srcId="{17DF3A1F-7EEC-4688-B767-2EF0242191D4}" destId="{A601A83A-ED4D-4F16-B907-2F05D128E4A7}" srcOrd="4" destOrd="0" presId="urn:microsoft.com/office/officeart/2005/8/layout/list1"/>
    <dgm:cxn modelId="{45F3915A-C79F-4A3A-94AD-364FA786A253}" type="presParOf" srcId="{A601A83A-ED4D-4F16-B907-2F05D128E4A7}" destId="{DFE59FF3-BC80-4BE7-AEF0-43742BDD9FCF}" srcOrd="0" destOrd="0" presId="urn:microsoft.com/office/officeart/2005/8/layout/list1"/>
    <dgm:cxn modelId="{B3DA7CF2-00A9-48FE-8AAC-0C0B06BFD153}" type="presParOf" srcId="{A601A83A-ED4D-4F16-B907-2F05D128E4A7}" destId="{5A45F84C-D8C7-4BFF-A682-DA59DF672A2F}" srcOrd="1" destOrd="0" presId="urn:microsoft.com/office/officeart/2005/8/layout/list1"/>
    <dgm:cxn modelId="{9A3C52B8-638B-4F28-926F-FA7B346E63CF}" type="presParOf" srcId="{17DF3A1F-7EEC-4688-B767-2EF0242191D4}" destId="{3B8B719A-1C70-4193-8FC8-390077B8E513}" srcOrd="5" destOrd="0" presId="urn:microsoft.com/office/officeart/2005/8/layout/list1"/>
    <dgm:cxn modelId="{6B41F5A9-47E1-472A-87D1-D2DCF6EF0182}" type="presParOf" srcId="{17DF3A1F-7EEC-4688-B767-2EF0242191D4}" destId="{9D2CEF36-2B18-4C9F-96CB-1D75BD9C266E}" srcOrd="6" destOrd="0" presId="urn:microsoft.com/office/officeart/2005/8/layout/list1"/>
    <dgm:cxn modelId="{CB1FFD8D-F4C1-4603-988A-977D4422BC43}" type="presParOf" srcId="{17DF3A1F-7EEC-4688-B767-2EF0242191D4}" destId="{AD16D4C2-ACBE-43C7-94E1-615406E49A9B}" srcOrd="7" destOrd="0" presId="urn:microsoft.com/office/officeart/2005/8/layout/list1"/>
    <dgm:cxn modelId="{B6837ACD-0E51-4685-9B76-B46931E8A61D}" type="presParOf" srcId="{17DF3A1F-7EEC-4688-B767-2EF0242191D4}" destId="{39C964CB-3FF5-4FED-9CAC-90DF105499B0}" srcOrd="8" destOrd="0" presId="urn:microsoft.com/office/officeart/2005/8/layout/list1"/>
    <dgm:cxn modelId="{7397C0AC-595A-46E2-A6E2-AD4EDCA2109E}" type="presParOf" srcId="{39C964CB-3FF5-4FED-9CAC-90DF105499B0}" destId="{CBF2BB46-A7EE-44A4-8CDF-FA997A2C5A6B}" srcOrd="0" destOrd="0" presId="urn:microsoft.com/office/officeart/2005/8/layout/list1"/>
    <dgm:cxn modelId="{D670366A-1624-4E48-8178-70E2ECDCF5C8}" type="presParOf" srcId="{39C964CB-3FF5-4FED-9CAC-90DF105499B0}" destId="{2FAB607A-B8AD-44A0-99E6-3366EAA81AA9}" srcOrd="1" destOrd="0" presId="urn:microsoft.com/office/officeart/2005/8/layout/list1"/>
    <dgm:cxn modelId="{F25929F1-B84A-4A3A-A3B2-A2071E45251B}" type="presParOf" srcId="{17DF3A1F-7EEC-4688-B767-2EF0242191D4}" destId="{EEEA9757-4424-4F86-B7E3-DE1BDC4F7EDC}" srcOrd="9" destOrd="0" presId="urn:microsoft.com/office/officeart/2005/8/layout/list1"/>
    <dgm:cxn modelId="{536892E1-67DE-4230-B55B-32721B0DAE59}" type="presParOf" srcId="{17DF3A1F-7EEC-4688-B767-2EF0242191D4}" destId="{DE12ADF3-F4E7-4D58-B676-E06530FC7B7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08977D-68A6-440F-AA48-C7AEEC0A9C36}">
      <dsp:nvSpPr>
        <dsp:cNvPr id="0" name=""/>
        <dsp:cNvSpPr/>
      </dsp:nvSpPr>
      <dsp:spPr>
        <a:xfrm>
          <a:off x="1766792" y="2013"/>
          <a:ext cx="1389396" cy="990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/>
            <a:t>CIG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Decreto 9.203/2017</a:t>
          </a:r>
        </a:p>
      </dsp:txBody>
      <dsp:txXfrm>
        <a:off x="1795813" y="31034"/>
        <a:ext cx="1331354" cy="932812"/>
      </dsp:txXfrm>
    </dsp:sp>
    <dsp:sp modelId="{59FD969C-FDA4-4E1F-9279-D9FBEECD854D}">
      <dsp:nvSpPr>
        <dsp:cNvPr id="0" name=""/>
        <dsp:cNvSpPr/>
      </dsp:nvSpPr>
      <dsp:spPr>
        <a:xfrm>
          <a:off x="1905732" y="992868"/>
          <a:ext cx="138939" cy="521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1023"/>
              </a:lnTo>
              <a:lnTo>
                <a:pt x="138939" y="5210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801E6C-4ABC-4AD1-A1D2-9518B947509A}">
      <dsp:nvSpPr>
        <dsp:cNvPr id="0" name=""/>
        <dsp:cNvSpPr/>
      </dsp:nvSpPr>
      <dsp:spPr>
        <a:xfrm>
          <a:off x="2044672" y="1166542"/>
          <a:ext cx="1111517" cy="6946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Ministro Casa Civil (coordenador)</a:t>
          </a:r>
        </a:p>
      </dsp:txBody>
      <dsp:txXfrm>
        <a:off x="2065019" y="1186889"/>
        <a:ext cx="1070823" cy="654004"/>
      </dsp:txXfrm>
    </dsp:sp>
    <dsp:sp modelId="{0B430378-3779-430F-989C-02FC43B4EE2A}">
      <dsp:nvSpPr>
        <dsp:cNvPr id="0" name=""/>
        <dsp:cNvSpPr/>
      </dsp:nvSpPr>
      <dsp:spPr>
        <a:xfrm>
          <a:off x="1905732" y="992868"/>
          <a:ext cx="138939" cy="13893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9396"/>
              </a:lnTo>
              <a:lnTo>
                <a:pt x="138939" y="13893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33E3E3-62FA-4899-888A-6F12E3067D0C}">
      <dsp:nvSpPr>
        <dsp:cNvPr id="0" name=""/>
        <dsp:cNvSpPr/>
      </dsp:nvSpPr>
      <dsp:spPr>
        <a:xfrm>
          <a:off x="2044672" y="2034915"/>
          <a:ext cx="1111517" cy="6946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Ministro da Economia</a:t>
          </a:r>
        </a:p>
      </dsp:txBody>
      <dsp:txXfrm>
        <a:off x="2065019" y="2055262"/>
        <a:ext cx="1070823" cy="654004"/>
      </dsp:txXfrm>
    </dsp:sp>
    <dsp:sp modelId="{0C9C0A54-F10C-4D09-8211-98D3DEB6AFAA}">
      <dsp:nvSpPr>
        <dsp:cNvPr id="0" name=""/>
        <dsp:cNvSpPr/>
      </dsp:nvSpPr>
      <dsp:spPr>
        <a:xfrm>
          <a:off x="1905732" y="992868"/>
          <a:ext cx="138939" cy="22577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768"/>
              </a:lnTo>
              <a:lnTo>
                <a:pt x="138939" y="22577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7C72C6-B285-411B-A5FA-9A441F7C1EED}">
      <dsp:nvSpPr>
        <dsp:cNvPr id="0" name=""/>
        <dsp:cNvSpPr/>
      </dsp:nvSpPr>
      <dsp:spPr>
        <a:xfrm>
          <a:off x="2044672" y="2903288"/>
          <a:ext cx="1111517" cy="6946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Ministro da CGU</a:t>
          </a:r>
        </a:p>
      </dsp:txBody>
      <dsp:txXfrm>
        <a:off x="2065019" y="2923635"/>
        <a:ext cx="1070823" cy="6540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BA93B0-6E05-4A6D-AE58-DD0A3EE9496A}">
      <dsp:nvSpPr>
        <dsp:cNvPr id="0" name=""/>
        <dsp:cNvSpPr/>
      </dsp:nvSpPr>
      <dsp:spPr>
        <a:xfrm>
          <a:off x="2185481" y="1410264"/>
          <a:ext cx="1201706" cy="5719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9735"/>
              </a:lnTo>
              <a:lnTo>
                <a:pt x="1201706" y="389735"/>
              </a:lnTo>
              <a:lnTo>
                <a:pt x="1201706" y="57190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94645A-AAFD-4E69-8B4D-F9693336731B}">
      <dsp:nvSpPr>
        <dsp:cNvPr id="0" name=""/>
        <dsp:cNvSpPr/>
      </dsp:nvSpPr>
      <dsp:spPr>
        <a:xfrm>
          <a:off x="983774" y="1410264"/>
          <a:ext cx="1201706" cy="571903"/>
        </a:xfrm>
        <a:custGeom>
          <a:avLst/>
          <a:gdLst/>
          <a:ahLst/>
          <a:cxnLst/>
          <a:rect l="0" t="0" r="0" b="0"/>
          <a:pathLst>
            <a:path>
              <a:moveTo>
                <a:pt x="1201706" y="0"/>
              </a:moveTo>
              <a:lnTo>
                <a:pt x="1201706" y="389735"/>
              </a:lnTo>
              <a:lnTo>
                <a:pt x="0" y="389735"/>
              </a:lnTo>
              <a:lnTo>
                <a:pt x="0" y="57190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822FF2-9834-49A4-A208-E232AAACC21E}">
      <dsp:nvSpPr>
        <dsp:cNvPr id="0" name=""/>
        <dsp:cNvSpPr/>
      </dsp:nvSpPr>
      <dsp:spPr>
        <a:xfrm>
          <a:off x="1202266" y="161582"/>
          <a:ext cx="1966429" cy="1248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0A5B28-3BBD-4EDD-A692-1B4E3EDCE4F0}">
      <dsp:nvSpPr>
        <dsp:cNvPr id="0" name=""/>
        <dsp:cNvSpPr/>
      </dsp:nvSpPr>
      <dsp:spPr>
        <a:xfrm>
          <a:off x="1420759" y="369149"/>
          <a:ext cx="1966429" cy="12486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Conselho de Monitoramento e Avaliação de Políticas Públicas</a:t>
          </a:r>
        </a:p>
      </dsp:txBody>
      <dsp:txXfrm>
        <a:off x="1457332" y="405722"/>
        <a:ext cx="1893283" cy="1175536"/>
      </dsp:txXfrm>
    </dsp:sp>
    <dsp:sp modelId="{DC6B0A58-88C5-48A3-9696-04C13281903D}">
      <dsp:nvSpPr>
        <dsp:cNvPr id="0" name=""/>
        <dsp:cNvSpPr/>
      </dsp:nvSpPr>
      <dsp:spPr>
        <a:xfrm>
          <a:off x="560" y="1982167"/>
          <a:ext cx="1966429" cy="1248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409614-754C-4105-9534-1CF64743BC5E}">
      <dsp:nvSpPr>
        <dsp:cNvPr id="0" name=""/>
        <dsp:cNvSpPr/>
      </dsp:nvSpPr>
      <dsp:spPr>
        <a:xfrm>
          <a:off x="219052" y="2189735"/>
          <a:ext cx="1966429" cy="12486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Comitê de Monitoramento e Avaliação de Gastos Diretos</a:t>
          </a:r>
        </a:p>
      </dsp:txBody>
      <dsp:txXfrm>
        <a:off x="255625" y="2226308"/>
        <a:ext cx="1893283" cy="1175536"/>
      </dsp:txXfrm>
    </dsp:sp>
    <dsp:sp modelId="{07775353-A95B-4A08-B5BC-5BA9208AF033}">
      <dsp:nvSpPr>
        <dsp:cNvPr id="0" name=""/>
        <dsp:cNvSpPr/>
      </dsp:nvSpPr>
      <dsp:spPr>
        <a:xfrm>
          <a:off x="2403973" y="1982167"/>
          <a:ext cx="1966429" cy="1248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F2F44D-1AA1-4144-B078-9FC39A5C4CCD}">
      <dsp:nvSpPr>
        <dsp:cNvPr id="0" name=""/>
        <dsp:cNvSpPr/>
      </dsp:nvSpPr>
      <dsp:spPr>
        <a:xfrm>
          <a:off x="2622465" y="2189735"/>
          <a:ext cx="1966429" cy="12486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Comitê de Monitoramento e Avaliação dos Subsídios da União</a:t>
          </a:r>
        </a:p>
      </dsp:txBody>
      <dsp:txXfrm>
        <a:off x="2659038" y="2226308"/>
        <a:ext cx="1893283" cy="11755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08977D-68A6-440F-AA48-C7AEEC0A9C36}">
      <dsp:nvSpPr>
        <dsp:cNvPr id="0" name=""/>
        <dsp:cNvSpPr/>
      </dsp:nvSpPr>
      <dsp:spPr>
        <a:xfrm>
          <a:off x="536349" y="1505"/>
          <a:ext cx="2071100" cy="13951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Conselho de Monitoramento e Avaliação de Políticas Públicas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900" kern="1200" dirty="0"/>
            <a:t>Decreto 9.834/2019</a:t>
          </a:r>
        </a:p>
      </dsp:txBody>
      <dsp:txXfrm>
        <a:off x="577211" y="42367"/>
        <a:ext cx="1989376" cy="1313414"/>
      </dsp:txXfrm>
    </dsp:sp>
    <dsp:sp modelId="{59FD969C-FDA4-4E1F-9279-D9FBEECD854D}">
      <dsp:nvSpPr>
        <dsp:cNvPr id="0" name=""/>
        <dsp:cNvSpPr/>
      </dsp:nvSpPr>
      <dsp:spPr>
        <a:xfrm>
          <a:off x="743459" y="1396644"/>
          <a:ext cx="207110" cy="4403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0369"/>
              </a:lnTo>
              <a:lnTo>
                <a:pt x="207110" y="44036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801E6C-4ABC-4AD1-A1D2-9518B947509A}">
      <dsp:nvSpPr>
        <dsp:cNvPr id="0" name=""/>
        <dsp:cNvSpPr/>
      </dsp:nvSpPr>
      <dsp:spPr>
        <a:xfrm>
          <a:off x="950569" y="1543434"/>
          <a:ext cx="939455" cy="5871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900" kern="1200" dirty="0"/>
            <a:t>Secretário-Executivo Casa Civil</a:t>
          </a:r>
        </a:p>
      </dsp:txBody>
      <dsp:txXfrm>
        <a:off x="967766" y="1560631"/>
        <a:ext cx="905061" cy="552765"/>
      </dsp:txXfrm>
    </dsp:sp>
    <dsp:sp modelId="{0B430378-3779-430F-989C-02FC43B4EE2A}">
      <dsp:nvSpPr>
        <dsp:cNvPr id="0" name=""/>
        <dsp:cNvSpPr/>
      </dsp:nvSpPr>
      <dsp:spPr>
        <a:xfrm>
          <a:off x="743459" y="1396644"/>
          <a:ext cx="207110" cy="11743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4319"/>
              </a:lnTo>
              <a:lnTo>
                <a:pt x="207110" y="117431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33E3E3-62FA-4899-888A-6F12E3067D0C}">
      <dsp:nvSpPr>
        <dsp:cNvPr id="0" name=""/>
        <dsp:cNvSpPr/>
      </dsp:nvSpPr>
      <dsp:spPr>
        <a:xfrm>
          <a:off x="950569" y="2277384"/>
          <a:ext cx="939455" cy="5871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900" kern="1200" dirty="0"/>
            <a:t>Secretário-Executivo da Economia (coordenador)</a:t>
          </a:r>
        </a:p>
      </dsp:txBody>
      <dsp:txXfrm>
        <a:off x="967766" y="2294581"/>
        <a:ext cx="905061" cy="552765"/>
      </dsp:txXfrm>
    </dsp:sp>
    <dsp:sp modelId="{0C9C0A54-F10C-4D09-8211-98D3DEB6AFAA}">
      <dsp:nvSpPr>
        <dsp:cNvPr id="0" name=""/>
        <dsp:cNvSpPr/>
      </dsp:nvSpPr>
      <dsp:spPr>
        <a:xfrm>
          <a:off x="743459" y="1396644"/>
          <a:ext cx="207110" cy="19082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8269"/>
              </a:lnTo>
              <a:lnTo>
                <a:pt x="207110" y="190826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7C72C6-B285-411B-A5FA-9A441F7C1EED}">
      <dsp:nvSpPr>
        <dsp:cNvPr id="0" name=""/>
        <dsp:cNvSpPr/>
      </dsp:nvSpPr>
      <dsp:spPr>
        <a:xfrm>
          <a:off x="950569" y="3011334"/>
          <a:ext cx="939455" cy="5871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900" kern="1200" dirty="0"/>
            <a:t>Secretário-Executivo da CGU</a:t>
          </a:r>
        </a:p>
      </dsp:txBody>
      <dsp:txXfrm>
        <a:off x="967766" y="3028531"/>
        <a:ext cx="905061" cy="5527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E952F5-1A19-416F-8F4B-A4C04CA5CA44}">
      <dsp:nvSpPr>
        <dsp:cNvPr id="0" name=""/>
        <dsp:cNvSpPr/>
      </dsp:nvSpPr>
      <dsp:spPr>
        <a:xfrm>
          <a:off x="1711963" y="1344324"/>
          <a:ext cx="1365436" cy="1430207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kern="1200" dirty="0"/>
            <a:t>Governança pública</a:t>
          </a:r>
        </a:p>
      </dsp:txBody>
      <dsp:txXfrm>
        <a:off x="1986476" y="1675040"/>
        <a:ext cx="816410" cy="743479"/>
      </dsp:txXfrm>
    </dsp:sp>
    <dsp:sp modelId="{1C837087-5337-40FF-98D5-5FB5477F3BD7}">
      <dsp:nvSpPr>
        <dsp:cNvPr id="0" name=""/>
        <dsp:cNvSpPr/>
      </dsp:nvSpPr>
      <dsp:spPr>
        <a:xfrm>
          <a:off x="547789" y="1148497"/>
          <a:ext cx="1352461" cy="1352461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kern="1200" dirty="0"/>
            <a:t>Avaliação de políticas públicas</a:t>
          </a:r>
        </a:p>
      </dsp:txBody>
      <dsp:txXfrm>
        <a:off x="888275" y="1491041"/>
        <a:ext cx="671489" cy="667373"/>
      </dsp:txXfrm>
    </dsp:sp>
    <dsp:sp modelId="{312D187F-0807-4B03-97DE-5A5BB96AC4F2}">
      <dsp:nvSpPr>
        <dsp:cNvPr id="0" name=""/>
        <dsp:cNvSpPr/>
      </dsp:nvSpPr>
      <dsp:spPr>
        <a:xfrm rot="20700000">
          <a:off x="1305305" y="215437"/>
          <a:ext cx="1325135" cy="132513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kern="1200" dirty="0"/>
            <a:t>Avaliação de impacto regulatório</a:t>
          </a:r>
        </a:p>
      </dsp:txBody>
      <dsp:txXfrm rot="-20700000">
        <a:off x="1595946" y="506078"/>
        <a:ext cx="743853" cy="743853"/>
      </dsp:txXfrm>
    </dsp:sp>
    <dsp:sp modelId="{4A800D28-B68C-477C-9E3F-24275227417F}">
      <dsp:nvSpPr>
        <dsp:cNvPr id="0" name=""/>
        <dsp:cNvSpPr/>
      </dsp:nvSpPr>
      <dsp:spPr>
        <a:xfrm>
          <a:off x="2590038" y="1684118"/>
          <a:ext cx="1622957" cy="1790390"/>
        </a:xfrm>
        <a:prstGeom prst="circularArrow">
          <a:avLst>
            <a:gd name="adj1" fmla="val 4688"/>
            <a:gd name="adj2" fmla="val 299029"/>
            <a:gd name="adj3" fmla="val 2493142"/>
            <a:gd name="adj4" fmla="val 15911795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9EADC7-783C-4883-AA4E-677F51978A8E}">
      <dsp:nvSpPr>
        <dsp:cNvPr id="0" name=""/>
        <dsp:cNvSpPr/>
      </dsp:nvSpPr>
      <dsp:spPr>
        <a:xfrm>
          <a:off x="308271" y="852738"/>
          <a:ext cx="1729459" cy="172945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E467E7-7079-4475-8A10-70694D846EA8}">
      <dsp:nvSpPr>
        <dsp:cNvPr id="0" name=""/>
        <dsp:cNvSpPr/>
      </dsp:nvSpPr>
      <dsp:spPr>
        <a:xfrm>
          <a:off x="998788" y="-71327"/>
          <a:ext cx="1864705" cy="186470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B26E37-E4F0-498B-BEB1-454A9A62ABEC}">
      <dsp:nvSpPr>
        <dsp:cNvPr id="0" name=""/>
        <dsp:cNvSpPr/>
      </dsp:nvSpPr>
      <dsp:spPr>
        <a:xfrm>
          <a:off x="1423" y="193697"/>
          <a:ext cx="1267241" cy="506896"/>
        </a:xfrm>
        <a:prstGeom prst="chevron">
          <a:avLst/>
        </a:prstGeom>
        <a:solidFill>
          <a:schemeClr val="bg1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solidFill>
                <a:sysClr val="windowText" lastClr="000000"/>
              </a:solidFill>
            </a:rPr>
            <a:t>Insumos</a:t>
          </a:r>
        </a:p>
      </dsp:txBody>
      <dsp:txXfrm>
        <a:off x="254871" y="193697"/>
        <a:ext cx="760345" cy="506896"/>
      </dsp:txXfrm>
    </dsp:sp>
    <dsp:sp modelId="{E73969C0-7EAE-4073-90F8-8964F4800B1B}">
      <dsp:nvSpPr>
        <dsp:cNvPr id="0" name=""/>
        <dsp:cNvSpPr/>
      </dsp:nvSpPr>
      <dsp:spPr>
        <a:xfrm>
          <a:off x="1141941" y="193697"/>
          <a:ext cx="1267241" cy="506896"/>
        </a:xfrm>
        <a:prstGeom prst="chevron">
          <a:avLst/>
        </a:prstGeom>
        <a:solidFill>
          <a:schemeClr val="bg1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solidFill>
                <a:sysClr val="windowText" lastClr="000000"/>
              </a:solidFill>
            </a:rPr>
            <a:t>Processos</a:t>
          </a:r>
        </a:p>
      </dsp:txBody>
      <dsp:txXfrm>
        <a:off x="1395389" y="193697"/>
        <a:ext cx="760345" cy="506896"/>
      </dsp:txXfrm>
    </dsp:sp>
    <dsp:sp modelId="{23C09851-B6A4-4BD0-AE97-D366B5BC5C2F}">
      <dsp:nvSpPr>
        <dsp:cNvPr id="0" name=""/>
        <dsp:cNvSpPr/>
      </dsp:nvSpPr>
      <dsp:spPr>
        <a:xfrm>
          <a:off x="2282458" y="193697"/>
          <a:ext cx="1267241" cy="506896"/>
        </a:xfrm>
        <a:prstGeom prst="chevron">
          <a:avLst/>
        </a:prstGeom>
        <a:solidFill>
          <a:schemeClr val="bg1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>
              <a:solidFill>
                <a:sysClr val="windowText" lastClr="000000"/>
              </a:solidFill>
            </a:rPr>
            <a:t>Produtos</a:t>
          </a:r>
        </a:p>
      </dsp:txBody>
      <dsp:txXfrm>
        <a:off x="2535906" y="193697"/>
        <a:ext cx="760345" cy="506896"/>
      </dsp:txXfrm>
    </dsp:sp>
    <dsp:sp modelId="{563A7999-2E39-458A-8A60-A0A8BBA78D93}">
      <dsp:nvSpPr>
        <dsp:cNvPr id="0" name=""/>
        <dsp:cNvSpPr/>
      </dsp:nvSpPr>
      <dsp:spPr>
        <a:xfrm>
          <a:off x="3422975" y="193697"/>
          <a:ext cx="1267241" cy="506896"/>
        </a:xfrm>
        <a:prstGeom prst="chevron">
          <a:avLst/>
        </a:prstGeom>
        <a:solidFill>
          <a:schemeClr val="bg1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>
              <a:solidFill>
                <a:sysClr val="windowText" lastClr="000000"/>
              </a:solidFill>
            </a:rPr>
            <a:t>Resultados</a:t>
          </a:r>
        </a:p>
      </dsp:txBody>
      <dsp:txXfrm>
        <a:off x="3676423" y="193697"/>
        <a:ext cx="760345" cy="506896"/>
      </dsp:txXfrm>
    </dsp:sp>
    <dsp:sp modelId="{BBDF512F-8D6F-4C29-8E18-B02B04B42D72}">
      <dsp:nvSpPr>
        <dsp:cNvPr id="0" name=""/>
        <dsp:cNvSpPr/>
      </dsp:nvSpPr>
      <dsp:spPr>
        <a:xfrm>
          <a:off x="4563492" y="193697"/>
          <a:ext cx="1267241" cy="506896"/>
        </a:xfrm>
        <a:prstGeom prst="chevron">
          <a:avLst/>
        </a:prstGeom>
        <a:solidFill>
          <a:schemeClr val="bg1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>
              <a:solidFill>
                <a:sysClr val="windowText" lastClr="000000"/>
              </a:solidFill>
            </a:rPr>
            <a:t>Impactos</a:t>
          </a:r>
        </a:p>
      </dsp:txBody>
      <dsp:txXfrm>
        <a:off x="4816940" y="193697"/>
        <a:ext cx="760345" cy="50689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7425F1-707C-4A49-AF22-31D1E97EF6D5}">
      <dsp:nvSpPr>
        <dsp:cNvPr id="0" name=""/>
        <dsp:cNvSpPr/>
      </dsp:nvSpPr>
      <dsp:spPr>
        <a:xfrm>
          <a:off x="0" y="446575"/>
          <a:ext cx="8128000" cy="1077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395732" rIns="630823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atender de forma eficiente e eficaz às necessidades dos cidadãos, inclusive antevendo interesses e antecipando aspirações.</a:t>
          </a:r>
          <a:endParaRPr lang="pt-BR" sz="1900" kern="1200"/>
        </a:p>
      </dsp:txBody>
      <dsp:txXfrm>
        <a:off x="0" y="446575"/>
        <a:ext cx="8128000" cy="1077300"/>
      </dsp:txXfrm>
    </dsp:sp>
    <dsp:sp modelId="{1E66AE20-9D7D-45B2-A6E5-323B28D49274}">
      <dsp:nvSpPr>
        <dsp:cNvPr id="0" name=""/>
        <dsp:cNvSpPr/>
      </dsp:nvSpPr>
      <dsp:spPr>
        <a:xfrm>
          <a:off x="406400" y="166135"/>
          <a:ext cx="568960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Capacidade de resposta</a:t>
          </a:r>
        </a:p>
      </dsp:txBody>
      <dsp:txXfrm>
        <a:off x="433780" y="193515"/>
        <a:ext cx="5634840" cy="506120"/>
      </dsp:txXfrm>
    </dsp:sp>
    <dsp:sp modelId="{9D2CEF36-2B18-4C9F-96CB-1D75BD9C266E}">
      <dsp:nvSpPr>
        <dsp:cNvPr id="0" name=""/>
        <dsp:cNvSpPr/>
      </dsp:nvSpPr>
      <dsp:spPr>
        <a:xfrm>
          <a:off x="0" y="1906916"/>
          <a:ext cx="8128000" cy="18852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395732" rIns="630823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(...) equilíbrio entre a punição de gestores que se valem da máquina pública para defender fins privados e ilícitos e a preservação do necessário espaço para que agentes movidos pelo espírito público possam buscar soluções inovadoras – e, eventualmente, mais arriscadas – para satisfazer os interesses da sociedade.</a:t>
          </a:r>
          <a:endParaRPr lang="pt-BR" sz="1900" kern="1200" dirty="0"/>
        </a:p>
      </dsp:txBody>
      <dsp:txXfrm>
        <a:off x="0" y="1906916"/>
        <a:ext cx="8128000" cy="1885275"/>
      </dsp:txXfrm>
    </dsp:sp>
    <dsp:sp modelId="{5A45F84C-D8C7-4BFF-A682-DA59DF672A2F}">
      <dsp:nvSpPr>
        <dsp:cNvPr id="0" name=""/>
        <dsp:cNvSpPr/>
      </dsp:nvSpPr>
      <dsp:spPr>
        <a:xfrm>
          <a:off x="406400" y="1626476"/>
          <a:ext cx="568960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Integridade</a:t>
          </a:r>
        </a:p>
      </dsp:txBody>
      <dsp:txXfrm>
        <a:off x="433780" y="1653856"/>
        <a:ext cx="5634840" cy="506120"/>
      </dsp:txXfrm>
    </dsp:sp>
    <dsp:sp modelId="{DE12ADF3-F4E7-4D58-B676-E06530FC7B7F}">
      <dsp:nvSpPr>
        <dsp:cNvPr id="0" name=""/>
        <dsp:cNvSpPr/>
      </dsp:nvSpPr>
      <dsp:spPr>
        <a:xfrm>
          <a:off x="0" y="4175231"/>
          <a:ext cx="8128000" cy="1077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395732" rIns="630823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>
              <a:latin typeface="Calibri" panose="020F0502020204030204" pitchFamily="34" charset="0"/>
              <a:cs typeface="Times New Roman" panose="02020603050405020304" pitchFamily="18" charset="0"/>
            </a:rPr>
            <a:t>capacidade das instituições de minimizar as incertezas para os cidadãos nos ambientes econômico, social e político. </a:t>
          </a:r>
          <a:endParaRPr lang="pt-BR" sz="1900" kern="1200"/>
        </a:p>
      </dsp:txBody>
      <dsp:txXfrm>
        <a:off x="0" y="4175231"/>
        <a:ext cx="8128000" cy="1077300"/>
      </dsp:txXfrm>
    </dsp:sp>
    <dsp:sp modelId="{2FAB607A-B8AD-44A0-99E6-3366EAA81AA9}">
      <dsp:nvSpPr>
        <dsp:cNvPr id="0" name=""/>
        <dsp:cNvSpPr/>
      </dsp:nvSpPr>
      <dsp:spPr>
        <a:xfrm>
          <a:off x="406400" y="3894791"/>
          <a:ext cx="568960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Confiabilidade</a:t>
          </a:r>
        </a:p>
      </dsp:txBody>
      <dsp:txXfrm>
        <a:off x="433780" y="3922171"/>
        <a:ext cx="5634840" cy="50612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7425F1-707C-4A49-AF22-31D1E97EF6D5}">
      <dsp:nvSpPr>
        <dsp:cNvPr id="0" name=""/>
        <dsp:cNvSpPr/>
      </dsp:nvSpPr>
      <dsp:spPr>
        <a:xfrm>
          <a:off x="0" y="327483"/>
          <a:ext cx="8128000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416560" rIns="63082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000" kern="1200" dirty="0"/>
            <a:t>formulação baseada em evidências; uso dos guias</a:t>
          </a:r>
          <a:r>
            <a:rPr lang="pt-BR" sz="2000" kern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pt-BR" sz="2000" kern="1200" dirty="0"/>
        </a:p>
      </dsp:txBody>
      <dsp:txXfrm>
        <a:off x="0" y="327483"/>
        <a:ext cx="8128000" cy="850500"/>
      </dsp:txXfrm>
    </dsp:sp>
    <dsp:sp modelId="{1E66AE20-9D7D-45B2-A6E5-323B28D49274}">
      <dsp:nvSpPr>
        <dsp:cNvPr id="0" name=""/>
        <dsp:cNvSpPr/>
      </dsp:nvSpPr>
      <dsp:spPr>
        <a:xfrm>
          <a:off x="406400" y="32283"/>
          <a:ext cx="568960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Melhoria regulatória</a:t>
          </a:r>
        </a:p>
      </dsp:txBody>
      <dsp:txXfrm>
        <a:off x="435221" y="61104"/>
        <a:ext cx="5631958" cy="532758"/>
      </dsp:txXfrm>
    </dsp:sp>
    <dsp:sp modelId="{9D2CEF36-2B18-4C9F-96CB-1D75BD9C266E}">
      <dsp:nvSpPr>
        <dsp:cNvPr id="0" name=""/>
        <dsp:cNvSpPr/>
      </dsp:nvSpPr>
      <dsp:spPr>
        <a:xfrm>
          <a:off x="0" y="1581183"/>
          <a:ext cx="8128000" cy="1984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416560" rIns="63082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000" kern="1200" dirty="0">
              <a:latin typeface="Calibri" panose="020F0502020204030204" pitchFamily="34" charset="0"/>
              <a:cs typeface="Times New Roman" panose="02020603050405020304" pitchFamily="18" charset="0"/>
            </a:rPr>
            <a:t>A prestação de contas retroalimenta o sistema de governança a partir do controle social da atividade administrativa. Dar </a:t>
          </a:r>
          <a:r>
            <a:rPr lang="pt-BR" sz="2000" b="1" kern="1200" dirty="0">
              <a:latin typeface="Calibri" panose="020F0502020204030204" pitchFamily="34" charset="0"/>
              <a:cs typeface="Times New Roman" panose="02020603050405020304" pitchFamily="18" charset="0"/>
            </a:rPr>
            <a:t>centralidade ao cidadão </a:t>
          </a:r>
          <a:r>
            <a:rPr lang="pt-BR" sz="2000" kern="1200" dirty="0">
              <a:latin typeface="Calibri" panose="020F0502020204030204" pitchFamily="34" charset="0"/>
              <a:cs typeface="Times New Roman" panose="02020603050405020304" pitchFamily="18" charset="0"/>
            </a:rPr>
            <a:t>é, nesse caso, permitir que exerça a cidadania de forma proativa, fiscalizando e apontando eventuais desvios.</a:t>
          </a:r>
          <a:endParaRPr lang="pt-BR" sz="2000" kern="1200" dirty="0"/>
        </a:p>
      </dsp:txBody>
      <dsp:txXfrm>
        <a:off x="0" y="1581183"/>
        <a:ext cx="8128000" cy="1984500"/>
      </dsp:txXfrm>
    </dsp:sp>
    <dsp:sp modelId="{5A45F84C-D8C7-4BFF-A682-DA59DF672A2F}">
      <dsp:nvSpPr>
        <dsp:cNvPr id="0" name=""/>
        <dsp:cNvSpPr/>
      </dsp:nvSpPr>
      <dsp:spPr>
        <a:xfrm>
          <a:off x="369454" y="1247093"/>
          <a:ext cx="568960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Prestação de contas e responsabilidade</a:t>
          </a:r>
        </a:p>
      </dsp:txBody>
      <dsp:txXfrm>
        <a:off x="398275" y="1275914"/>
        <a:ext cx="5631958" cy="532758"/>
      </dsp:txXfrm>
    </dsp:sp>
    <dsp:sp modelId="{DE12ADF3-F4E7-4D58-B676-E06530FC7B7F}">
      <dsp:nvSpPr>
        <dsp:cNvPr id="0" name=""/>
        <dsp:cNvSpPr/>
      </dsp:nvSpPr>
      <dsp:spPr>
        <a:xfrm>
          <a:off x="0" y="3968883"/>
          <a:ext cx="8128000" cy="1417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416560" rIns="630823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000" kern="1200" dirty="0">
              <a:latin typeface="Calibri" panose="020F0502020204030204" pitchFamily="34" charset="0"/>
              <a:cs typeface="Times New Roman" panose="02020603050405020304" pitchFamily="18" charset="0"/>
            </a:rPr>
            <a:t>“Colocar informações disponíveis publicamente não é suficiente e deve ser acompanhada de mecanismos eficazes de escrutínio e responsabilização”. OECD 2017.</a:t>
          </a:r>
          <a:endParaRPr lang="pt-BR" sz="2000" kern="1200" dirty="0"/>
        </a:p>
      </dsp:txBody>
      <dsp:txXfrm>
        <a:off x="0" y="3968883"/>
        <a:ext cx="8128000" cy="1417500"/>
      </dsp:txXfrm>
    </dsp:sp>
    <dsp:sp modelId="{2FAB607A-B8AD-44A0-99E6-3366EAA81AA9}">
      <dsp:nvSpPr>
        <dsp:cNvPr id="0" name=""/>
        <dsp:cNvSpPr/>
      </dsp:nvSpPr>
      <dsp:spPr>
        <a:xfrm>
          <a:off x="406400" y="3673683"/>
          <a:ext cx="568960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Transparência</a:t>
          </a:r>
        </a:p>
      </dsp:txBody>
      <dsp:txXfrm>
        <a:off x="435221" y="3702504"/>
        <a:ext cx="5631958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87F9EE-85AC-4D46-9B66-C35148DA2808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D3943-8EAC-4D09-A4B5-A75A3FBA7F5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7083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0A488-9652-4D39-970C-B341C3B2A9C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184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42950" y="682625"/>
            <a:ext cx="6083300" cy="3422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C575A-FA3C-4170-BDE2-E20A38399392}" type="slidenum">
              <a:rPr lang="en-US" smtClean="0">
                <a:solidFill>
                  <a:srgbClr val="6E6F73"/>
                </a:solidFill>
              </a:rPr>
              <a:pPr/>
              <a:t>19</a:t>
            </a:fld>
            <a:endParaRPr lang="en-US" dirty="0">
              <a:solidFill>
                <a:srgbClr val="6E6F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657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0A488-9652-4D39-970C-B341C3B2A9CB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299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4350" y="214313"/>
            <a:ext cx="9205913" cy="5180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Notes view: </a:t>
            </a:r>
            <a:fld id="{128CEAFE-FA94-43E5-B0FF-D47E1CCDD1B4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71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.bin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4.png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4.png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sclaim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pyright" hidden="1"/>
          <p:cNvSpPr txBox="1"/>
          <p:nvPr userDrawn="1"/>
        </p:nvSpPr>
        <p:spPr>
          <a:xfrm rot="16200000">
            <a:off x="9453104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rPr>
              <a:t>Copyright © 2017 by The Boston Consulting Group, Inc. All rights reserved.</a:t>
            </a:r>
          </a:p>
        </p:txBody>
      </p:sp>
      <p:sp>
        <p:nvSpPr>
          <p:cNvPr id="11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00711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70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rPr>
              <a:t>Guia analise ex-ante_09022018.pptx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64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0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738831" y="6405036"/>
            <a:ext cx="1271631" cy="153888"/>
          </a:xfrm>
          <a:prstGeom prst="rect">
            <a:avLst/>
          </a:prstGeom>
        </p:spPr>
        <p:txBody>
          <a:bodyPr/>
          <a:lstStyle>
            <a:lvl1pPr>
              <a:defRPr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9453102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rPr>
              <a:t>Copyright © 2017 by The Boston Consulting Group, Inc. All rights reserved.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775384" y="622800"/>
            <a:ext cx="10642708" cy="3888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00711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70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rPr>
              <a:t>Guia analise ex-ante_09022018.pptx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9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. Green one third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8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" name="Shadow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3621856" y="0"/>
            <a:ext cx="513170" cy="6858000"/>
          </a:xfrm>
          <a:prstGeom prst="rect">
            <a:avLst/>
          </a:prstGeom>
        </p:spPr>
      </p:pic>
      <p:sp>
        <p:nvSpPr>
          <p:cNvPr id="65" name="PanelWhite"/>
          <p:cNvSpPr/>
          <p:nvPr userDrawn="1"/>
        </p:nvSpPr>
        <p:spPr bwMode="white">
          <a:xfrm>
            <a:off x="4136371" y="-1309"/>
            <a:ext cx="8055630" cy="6859309"/>
          </a:xfrm>
          <a:custGeom>
            <a:avLst/>
            <a:gdLst>
              <a:gd name="connsiteX0" fmla="*/ 0 w 6553548"/>
              <a:gd name="connsiteY0" fmla="*/ 0 h 6859309"/>
              <a:gd name="connsiteX1" fmla="*/ 6553548 w 6553548"/>
              <a:gd name="connsiteY1" fmla="*/ 0 h 6859309"/>
              <a:gd name="connsiteX2" fmla="*/ 6553548 w 6553548"/>
              <a:gd name="connsiteY2" fmla="*/ 6859309 h 6859309"/>
              <a:gd name="connsiteX3" fmla="*/ 0 w 6553548"/>
              <a:gd name="connsiteY3" fmla="*/ 6859309 h 6859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53548" h="6859309">
                <a:moveTo>
                  <a:pt x="0" y="0"/>
                </a:moveTo>
                <a:lnTo>
                  <a:pt x="6553548" y="0"/>
                </a:lnTo>
                <a:lnTo>
                  <a:pt x="6553548" y="6859309"/>
                </a:lnTo>
                <a:lnTo>
                  <a:pt x="0" y="68593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sym typeface="Trebuchet MS" panose="020B0603020202020204" pitchFamily="34" charset="0"/>
            </a:endParaRPr>
          </a:p>
        </p:txBody>
      </p:sp>
      <p:sp>
        <p:nvSpPr>
          <p:cNvPr id="28" name="Page"/>
          <p:cNvSpPr txBox="1"/>
          <p:nvPr userDrawn="1"/>
        </p:nvSpPr>
        <p:spPr>
          <a:xfrm>
            <a:off x="11019324" y="6405036"/>
            <a:ext cx="381001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+mn-cs"/>
              <a:sym typeface="Trebuchet MS" panose="020B0603020202020204" pitchFamily="34" charset="0"/>
            </a:endParaRPr>
          </a:p>
        </p:txBody>
      </p:sp>
      <p:sp>
        <p:nvSpPr>
          <p:cNvPr id="25" name="Date Placeholder 1"/>
          <p:cNvSpPr>
            <a:spLocks noGrp="1"/>
          </p:cNvSpPr>
          <p:nvPr>
            <p:ph type="dt" sz="half" idx="29"/>
          </p:nvPr>
        </p:nvSpPr>
        <p:spPr>
          <a:xfrm>
            <a:off x="9738831" y="6405036"/>
            <a:ext cx="127163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Copyright" hidden="1"/>
          <p:cNvSpPr txBox="1"/>
          <p:nvPr userDrawn="1"/>
        </p:nvSpPr>
        <p:spPr>
          <a:xfrm rot="16200000">
            <a:off x="9453104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rPr>
              <a:t>Copyright © 2017 by The Boston Consulting Group, Inc. All rights reserved.</a:t>
            </a:r>
          </a:p>
        </p:txBody>
      </p:sp>
      <p:sp>
        <p:nvSpPr>
          <p:cNvPr id="24" name="Title 4"/>
          <p:cNvSpPr>
            <a:spLocks noGrp="1"/>
          </p:cNvSpPr>
          <p:nvPr>
            <p:ph type="title" hasCustomPrompt="1"/>
          </p:nvPr>
        </p:nvSpPr>
        <p:spPr>
          <a:xfrm>
            <a:off x="775385" y="2681103"/>
            <a:ext cx="3043938" cy="149579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00711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70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rPr>
              <a:t>Guia analise ex-ante_09022018.pptx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57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Green one third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1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" name="Shadow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3991164" y="0"/>
            <a:ext cx="143861" cy="6858000"/>
          </a:xfrm>
          <a:prstGeom prst="rect">
            <a:avLst/>
          </a:prstGeom>
        </p:spPr>
      </p:pic>
      <p:sp>
        <p:nvSpPr>
          <p:cNvPr id="66" name="PanelGray"/>
          <p:cNvSpPr/>
          <p:nvPr userDrawn="1"/>
        </p:nvSpPr>
        <p:spPr bwMode="white">
          <a:xfrm>
            <a:off x="3991163" y="-1309"/>
            <a:ext cx="8200838" cy="6859309"/>
          </a:xfrm>
          <a:custGeom>
            <a:avLst/>
            <a:gdLst>
              <a:gd name="connsiteX0" fmla="*/ 0 w 6553548"/>
              <a:gd name="connsiteY0" fmla="*/ 0 h 6859309"/>
              <a:gd name="connsiteX1" fmla="*/ 6553548 w 6553548"/>
              <a:gd name="connsiteY1" fmla="*/ 0 h 6859309"/>
              <a:gd name="connsiteX2" fmla="*/ 6553548 w 6553548"/>
              <a:gd name="connsiteY2" fmla="*/ 6859309 h 6859309"/>
              <a:gd name="connsiteX3" fmla="*/ 0 w 6553548"/>
              <a:gd name="connsiteY3" fmla="*/ 6859309 h 6859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53548" h="6859309">
                <a:moveTo>
                  <a:pt x="0" y="0"/>
                </a:moveTo>
                <a:lnTo>
                  <a:pt x="6553548" y="0"/>
                </a:lnTo>
                <a:lnTo>
                  <a:pt x="6553548" y="6859309"/>
                </a:lnTo>
                <a:lnTo>
                  <a:pt x="0" y="685930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lvl="0"/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sym typeface="Trebuchet MS" panose="020B0603020202020204" pitchFamily="34" charset="0"/>
            </a:endParaRPr>
          </a:p>
        </p:txBody>
      </p:sp>
      <p:sp>
        <p:nvSpPr>
          <p:cNvPr id="15" name="Page"/>
          <p:cNvSpPr txBox="1"/>
          <p:nvPr userDrawn="1"/>
        </p:nvSpPr>
        <p:spPr>
          <a:xfrm>
            <a:off x="11019324" y="6405036"/>
            <a:ext cx="381001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+mn-cs"/>
              <a:sym typeface="Trebuchet MS" panose="020B0603020202020204" pitchFamily="34" charset="0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9"/>
          </p:nvPr>
        </p:nvSpPr>
        <p:spPr>
          <a:xfrm>
            <a:off x="9738831" y="6405036"/>
            <a:ext cx="127163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Copyright" hidden="1"/>
          <p:cNvSpPr txBox="1"/>
          <p:nvPr userDrawn="1"/>
        </p:nvSpPr>
        <p:spPr>
          <a:xfrm rot="16200000">
            <a:off x="9453104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rPr>
              <a:t>Copyright © 2017 by The Boston Consulting Group, Inc. All rights reserved.</a:t>
            </a:r>
          </a:p>
        </p:txBody>
      </p:sp>
      <p:sp>
        <p:nvSpPr>
          <p:cNvPr id="11" name="Title 4"/>
          <p:cNvSpPr>
            <a:spLocks noGrp="1"/>
          </p:cNvSpPr>
          <p:nvPr>
            <p:ph type="title" hasCustomPrompt="1"/>
          </p:nvPr>
        </p:nvSpPr>
        <p:spPr>
          <a:xfrm>
            <a:off x="357696" y="2681103"/>
            <a:ext cx="3043938" cy="149579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800"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00711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70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rPr>
              <a:t>Guia analise ex-ante_09022018.pptx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09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gu.gov.br/Publicacoes/auditoria-e-fiscalizacao/arquivos/guia-analise-ex-ante.pd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gu.gov.br/Publicacoes/auditoria-e-fiscalizacao/arquivos/guia-analise-ex-ante.pd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sacivil.gov.br/regulacao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slideLayout" Target="../slideLayouts/slideLayout14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slideLayout" Target="../slideLayouts/slideLayout14.xml"/><Relationship Id="rId5" Type="http://schemas.openxmlformats.org/officeDocument/2006/relationships/tags" Target="../tags/tag21.xml"/><Relationship Id="rId10" Type="http://schemas.openxmlformats.org/officeDocument/2006/relationships/tags" Target="../tags/tag26.xml"/><Relationship Id="rId4" Type="http://schemas.openxmlformats.org/officeDocument/2006/relationships/tags" Target="../tags/tag20.xml"/><Relationship Id="rId9" Type="http://schemas.openxmlformats.org/officeDocument/2006/relationships/tags" Target="../tags/tag2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4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3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6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.gov.br/web/dou/-/portaria-n-3.553-de-12-de-novembro-de-2019-227654932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gu.gov.br/sobre/institucional/competencias-e-organograma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www.youtube.com/watch?v=FGsFNuYNTo4" TargetMode="External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www.youtube.com/watch?v=AhaZm4jrjJ0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3.emf"/><Relationship Id="rId2" Type="http://schemas.openxmlformats.org/officeDocument/2006/relationships/tags" Target="../tags/tag4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3.weforum.org/docs/WEF_TheGlobalCompetitivenessReport2019.pdf" TargetMode="Externa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hyperlink" Target="mailto:sfc.cgdra@cgu.gov.br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lanalto.gov.br/ccivil_03/_Ato2015-2018/2017/decreto/D9203.htm" TargetMode="External"/><Relationship Id="rId4" Type="http://schemas.openxmlformats.org/officeDocument/2006/relationships/image" Target="../media/image9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hyperlink" Target="http://www.casacivil.gov.br/governanca/comite-interministerial-de-governanca" TargetMode="Externa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2457174" y="5904826"/>
            <a:ext cx="7584989" cy="8491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Fórum  "O Controle no Combate à Corrupção“</a:t>
            </a:r>
          </a:p>
          <a:p>
            <a:pPr algn="ctr"/>
            <a:endParaRPr lang="pt-BR" sz="1400" b="1" dirty="0">
              <a:solidFill>
                <a:schemeClr val="bg2">
                  <a:lumMod val="10000"/>
                </a:schemeClr>
              </a:solidFill>
              <a:latin typeface="+mn-lt"/>
            </a:endParaRPr>
          </a:p>
          <a:p>
            <a:pPr algn="ctr"/>
            <a:r>
              <a:rPr lang="pt-BR" sz="20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03 a 05/12/2019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318951" y="1729195"/>
            <a:ext cx="755409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/>
              <a:t>Oficina </a:t>
            </a:r>
          </a:p>
          <a:p>
            <a:pPr algn="ctr"/>
            <a:r>
              <a:rPr lang="pt-BR" sz="4400" b="1" dirty="0"/>
              <a:t>Avaliação de Políticas Públicas e Impacto Regulatório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5EA63FD9-C49A-4C1F-A95D-D2BF3878F618}"/>
              </a:ext>
            </a:extLst>
          </p:cNvPr>
          <p:cNvSpPr txBox="1"/>
          <p:nvPr/>
        </p:nvSpPr>
        <p:spPr>
          <a:xfrm>
            <a:off x="3299134" y="3982846"/>
            <a:ext cx="590107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Instrutoras </a:t>
            </a:r>
          </a:p>
          <a:p>
            <a:pPr algn="ctr"/>
            <a:endParaRPr lang="pt-BR" sz="1000" dirty="0"/>
          </a:p>
          <a:p>
            <a:pPr algn="ctr"/>
            <a:r>
              <a:rPr lang="pt-BR" sz="2800" dirty="0"/>
              <a:t>Eliane Ferreira da Rocha</a:t>
            </a:r>
          </a:p>
          <a:p>
            <a:pPr algn="ctr"/>
            <a:r>
              <a:rPr lang="pt-BR" sz="2800" dirty="0"/>
              <a:t>Bianca Alves Silveira</a:t>
            </a:r>
          </a:p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50808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3DD93582-3C9A-400A-8F1E-977CD4DF6D1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82502" y="857496"/>
            <a:ext cx="9154633" cy="129028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600" b="1" dirty="0"/>
              <a:t>Os Guias aprovados no CIG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49F7B735-5340-4966-B1AD-8CC72E05AD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1972" y="2359694"/>
            <a:ext cx="2661432" cy="3476822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64634594-3217-4006-9A04-7C3A9049CA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386" y="2314453"/>
            <a:ext cx="2718258" cy="350698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244963F0-F573-475C-9142-4AB92E706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1357" y="2314489"/>
            <a:ext cx="2639723" cy="350698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E55D33FB-C8F3-45EE-860D-15F9D5C8F9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4897" y="2344615"/>
            <a:ext cx="2519897" cy="347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21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F0AA41-FCE6-427B-9C64-856B314A6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224" y="981813"/>
            <a:ext cx="10515600" cy="1325563"/>
          </a:xfrm>
        </p:spPr>
        <p:txBody>
          <a:bodyPr/>
          <a:lstStyle/>
          <a:p>
            <a:r>
              <a:rPr lang="pt-BR" b="1" dirty="0"/>
              <a:t>Guia Prático de Análise </a:t>
            </a:r>
            <a:r>
              <a:rPr lang="pt-BR" b="1" dirty="0" err="1"/>
              <a:t>Ex</a:t>
            </a:r>
            <a:r>
              <a:rPr lang="pt-BR" b="1" dirty="0"/>
              <a:t> Ante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058CCEB-133D-4019-B161-CB289261A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669" y="2102072"/>
            <a:ext cx="4446181" cy="4351338"/>
          </a:xfrm>
        </p:spPr>
        <p:txBody>
          <a:bodyPr/>
          <a:lstStyle/>
          <a:p>
            <a:pPr marL="0" indent="0" algn="ctr">
              <a:buNone/>
            </a:pPr>
            <a:r>
              <a:rPr lang="pt-BR" b="1" dirty="0"/>
              <a:t>Avaliar as propostas </a:t>
            </a:r>
            <a:r>
              <a:rPr lang="pt-BR" dirty="0"/>
              <a:t>de criação, expansão ou aperfeiçoamento </a:t>
            </a:r>
            <a:r>
              <a:rPr lang="pt-BR" b="1" dirty="0"/>
              <a:t>de políticas públicas </a:t>
            </a:r>
            <a:r>
              <a:rPr lang="pt-BR" dirty="0"/>
              <a:t>e de </a:t>
            </a:r>
            <a:r>
              <a:rPr lang="pt-BR" b="1" dirty="0"/>
              <a:t>concessão de incentivos fiscais </a:t>
            </a:r>
            <a:r>
              <a:rPr lang="pt-BR" dirty="0"/>
              <a:t>e aferir, sempre que possível, seus custos e benefícios.</a:t>
            </a:r>
          </a:p>
          <a:p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8DD6640C-6ACF-462F-B517-CC6D4E763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2282" y="1564216"/>
            <a:ext cx="3434778" cy="4311971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295ED6CD-B7B9-4B00-91AF-3BB479E136FC}"/>
              </a:ext>
            </a:extLst>
          </p:cNvPr>
          <p:cNvSpPr/>
          <p:nvPr/>
        </p:nvSpPr>
        <p:spPr>
          <a:xfrm>
            <a:off x="1532860" y="6130244"/>
            <a:ext cx="91262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/>
              <a:t>Guia elaborado pela SAG/Casa Civil, com colaboração IPEA, MF, MPDG e CGU</a:t>
            </a:r>
          </a:p>
          <a:p>
            <a:pPr algn="ctr"/>
            <a:r>
              <a:rPr lang="pt-BR" dirty="0">
                <a:hlinkClick r:id="rId3"/>
              </a:rPr>
              <a:t>http://www.cgu.gov.br/Publicacoes/auditoria-e-fiscalizacao/arquivos/guia-analise-ex-ante.pdf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88950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A44A6A-5443-4360-A9E4-F7F647154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6895"/>
            <a:ext cx="10515600" cy="553793"/>
          </a:xfrm>
        </p:spPr>
        <p:txBody>
          <a:bodyPr>
            <a:normAutofit fontScale="90000"/>
          </a:bodyPr>
          <a:lstStyle/>
          <a:p>
            <a:br>
              <a:rPr lang="pt-BR" dirty="0"/>
            </a:br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E8673DFB-EFD9-4685-B9F2-DFB873A82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556" y="2978099"/>
            <a:ext cx="2184991" cy="2743006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A66AF500-AA6A-4D47-AA3A-5B1B9571C348}"/>
              </a:ext>
            </a:extLst>
          </p:cNvPr>
          <p:cNvSpPr txBox="1"/>
          <p:nvPr/>
        </p:nvSpPr>
        <p:spPr>
          <a:xfrm>
            <a:off x="406234" y="5966218"/>
            <a:ext cx="367963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1200" dirty="0"/>
              <a:t>Fonte: Adaptado a partir de slides de divulgação (SAG/Casa Civil) por Marlos Moreira dos Santos. Março/18.</a:t>
            </a:r>
          </a:p>
        </p:txBody>
      </p:sp>
      <p:grpSp>
        <p:nvGrpSpPr>
          <p:cNvPr id="6" name="Group 16">
            <a:extLst>
              <a:ext uri="{FF2B5EF4-FFF2-40B4-BE49-F238E27FC236}">
                <a16:creationId xmlns:a16="http://schemas.microsoft.com/office/drawing/2014/main" id="{35244830-5276-4921-9C46-B44D5D72B05B}"/>
              </a:ext>
            </a:extLst>
          </p:cNvPr>
          <p:cNvGrpSpPr/>
          <p:nvPr/>
        </p:nvGrpSpPr>
        <p:grpSpPr>
          <a:xfrm>
            <a:off x="5822066" y="1696960"/>
            <a:ext cx="1181172" cy="971338"/>
            <a:chOff x="3873328" y="864149"/>
            <a:chExt cx="1110203" cy="1110203"/>
          </a:xfrm>
        </p:grpSpPr>
        <p:sp>
          <p:nvSpPr>
            <p:cNvPr id="7" name="Oval 23">
              <a:extLst>
                <a:ext uri="{FF2B5EF4-FFF2-40B4-BE49-F238E27FC236}">
                  <a16:creationId xmlns:a16="http://schemas.microsoft.com/office/drawing/2014/main" id="{C8E78372-CD0F-4740-9123-689E6324EC8E}"/>
                </a:ext>
              </a:extLst>
            </p:cNvPr>
            <p:cNvSpPr/>
            <p:nvPr/>
          </p:nvSpPr>
          <p:spPr bwMode="gray">
            <a:xfrm>
              <a:off x="3873328" y="864149"/>
              <a:ext cx="1110203" cy="1110203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sz="1463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8" name="bcgIcons_Target">
              <a:extLst>
                <a:ext uri="{FF2B5EF4-FFF2-40B4-BE49-F238E27FC236}">
                  <a16:creationId xmlns:a16="http://schemas.microsoft.com/office/drawing/2014/main" id="{CFB88479-E719-437D-878C-9D08F703CAD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993830" y="984248"/>
              <a:ext cx="869199" cy="870005"/>
              <a:chOff x="1682" y="0"/>
              <a:chExt cx="4316" cy="4320"/>
            </a:xfrm>
          </p:grpSpPr>
          <p:sp>
            <p:nvSpPr>
              <p:cNvPr id="9" name="AutoShape 23">
                <a:extLst>
                  <a:ext uri="{FF2B5EF4-FFF2-40B4-BE49-F238E27FC236}">
                    <a16:creationId xmlns:a16="http://schemas.microsoft.com/office/drawing/2014/main" id="{6E589A5D-A1B4-49EA-AE20-3850B2180303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0" name="Freeform 25">
                <a:extLst>
                  <a:ext uri="{FF2B5EF4-FFF2-40B4-BE49-F238E27FC236}">
                    <a16:creationId xmlns:a16="http://schemas.microsoft.com/office/drawing/2014/main" id="{457D7B8D-2883-496E-B185-821E07C33A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82" y="838"/>
                <a:ext cx="1832" cy="1367"/>
              </a:xfrm>
              <a:custGeom>
                <a:avLst/>
                <a:gdLst>
                  <a:gd name="T0" fmla="*/ 25 w 978"/>
                  <a:gd name="T1" fmla="*/ 729 h 729"/>
                  <a:gd name="T2" fmla="*/ 7 w 978"/>
                  <a:gd name="T3" fmla="*/ 719 h 729"/>
                  <a:gd name="T4" fmla="*/ 13 w 978"/>
                  <a:gd name="T5" fmla="*/ 689 h 729"/>
                  <a:gd name="T6" fmla="*/ 888 w 978"/>
                  <a:gd name="T7" fmla="*/ 86 h 729"/>
                  <a:gd name="T8" fmla="*/ 919 w 978"/>
                  <a:gd name="T9" fmla="*/ 91 h 729"/>
                  <a:gd name="T10" fmla="*/ 913 w 978"/>
                  <a:gd name="T11" fmla="*/ 122 h 729"/>
                  <a:gd name="T12" fmla="*/ 38 w 978"/>
                  <a:gd name="T13" fmla="*/ 725 h 729"/>
                  <a:gd name="T14" fmla="*/ 25 w 978"/>
                  <a:gd name="T15" fmla="*/ 729 h 729"/>
                  <a:gd name="T16" fmla="*/ 578 w 978"/>
                  <a:gd name="T17" fmla="*/ 254 h 729"/>
                  <a:gd name="T18" fmla="*/ 586 w 978"/>
                  <a:gd name="T19" fmla="*/ 258 h 729"/>
                  <a:gd name="T20" fmla="*/ 825 w 978"/>
                  <a:gd name="T21" fmla="*/ 93 h 729"/>
                  <a:gd name="T22" fmla="*/ 826 w 978"/>
                  <a:gd name="T23" fmla="*/ 91 h 729"/>
                  <a:gd name="T24" fmla="*/ 849 w 978"/>
                  <a:gd name="T25" fmla="*/ 8 h 729"/>
                  <a:gd name="T26" fmla="*/ 841 w 978"/>
                  <a:gd name="T27" fmla="*/ 3 h 729"/>
                  <a:gd name="T28" fmla="*/ 602 w 978"/>
                  <a:gd name="T29" fmla="*/ 166 h 729"/>
                  <a:gd name="T30" fmla="*/ 599 w 978"/>
                  <a:gd name="T31" fmla="*/ 171 h 729"/>
                  <a:gd name="T32" fmla="*/ 578 w 978"/>
                  <a:gd name="T33" fmla="*/ 254 h 729"/>
                  <a:gd name="T34" fmla="*/ 646 w 978"/>
                  <a:gd name="T35" fmla="*/ 352 h 729"/>
                  <a:gd name="T36" fmla="*/ 730 w 978"/>
                  <a:gd name="T37" fmla="*/ 362 h 729"/>
                  <a:gd name="T38" fmla="*/ 736 w 978"/>
                  <a:gd name="T39" fmla="*/ 361 h 729"/>
                  <a:gd name="T40" fmla="*/ 974 w 978"/>
                  <a:gd name="T41" fmla="*/ 196 h 729"/>
                  <a:gd name="T42" fmla="*/ 972 w 978"/>
                  <a:gd name="T43" fmla="*/ 187 h 729"/>
                  <a:gd name="T44" fmla="*/ 886 w 978"/>
                  <a:gd name="T45" fmla="*/ 179 h 729"/>
                  <a:gd name="T46" fmla="*/ 884 w 978"/>
                  <a:gd name="T47" fmla="*/ 179 h 729"/>
                  <a:gd name="T48" fmla="*/ 644 w 978"/>
                  <a:gd name="T49" fmla="*/ 343 h 729"/>
                  <a:gd name="T50" fmla="*/ 646 w 978"/>
                  <a:gd name="T51" fmla="*/ 352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78" h="729">
                    <a:moveTo>
                      <a:pt x="25" y="729"/>
                    </a:moveTo>
                    <a:cubicBezTo>
                      <a:pt x="18" y="729"/>
                      <a:pt x="11" y="726"/>
                      <a:pt x="7" y="719"/>
                    </a:cubicBezTo>
                    <a:cubicBezTo>
                      <a:pt x="0" y="709"/>
                      <a:pt x="3" y="696"/>
                      <a:pt x="13" y="689"/>
                    </a:cubicBezTo>
                    <a:cubicBezTo>
                      <a:pt x="888" y="86"/>
                      <a:pt x="888" y="86"/>
                      <a:pt x="888" y="86"/>
                    </a:cubicBezTo>
                    <a:cubicBezTo>
                      <a:pt x="898" y="79"/>
                      <a:pt x="912" y="81"/>
                      <a:pt x="919" y="91"/>
                    </a:cubicBezTo>
                    <a:cubicBezTo>
                      <a:pt x="926" y="101"/>
                      <a:pt x="923" y="115"/>
                      <a:pt x="913" y="122"/>
                    </a:cubicBezTo>
                    <a:cubicBezTo>
                      <a:pt x="38" y="725"/>
                      <a:pt x="38" y="725"/>
                      <a:pt x="38" y="725"/>
                    </a:cubicBezTo>
                    <a:cubicBezTo>
                      <a:pt x="34" y="728"/>
                      <a:pt x="30" y="729"/>
                      <a:pt x="25" y="729"/>
                    </a:cubicBezTo>
                    <a:close/>
                    <a:moveTo>
                      <a:pt x="578" y="254"/>
                    </a:moveTo>
                    <a:cubicBezTo>
                      <a:pt x="577" y="258"/>
                      <a:pt x="582" y="259"/>
                      <a:pt x="586" y="258"/>
                    </a:cubicBezTo>
                    <a:cubicBezTo>
                      <a:pt x="586" y="258"/>
                      <a:pt x="586" y="258"/>
                      <a:pt x="825" y="93"/>
                    </a:cubicBezTo>
                    <a:cubicBezTo>
                      <a:pt x="826" y="93"/>
                      <a:pt x="826" y="93"/>
                      <a:pt x="826" y="91"/>
                    </a:cubicBezTo>
                    <a:cubicBezTo>
                      <a:pt x="826" y="91"/>
                      <a:pt x="826" y="91"/>
                      <a:pt x="849" y="8"/>
                    </a:cubicBezTo>
                    <a:cubicBezTo>
                      <a:pt x="850" y="3"/>
                      <a:pt x="845" y="0"/>
                      <a:pt x="841" y="3"/>
                    </a:cubicBezTo>
                    <a:cubicBezTo>
                      <a:pt x="841" y="3"/>
                      <a:pt x="841" y="3"/>
                      <a:pt x="602" y="166"/>
                    </a:cubicBezTo>
                    <a:cubicBezTo>
                      <a:pt x="601" y="168"/>
                      <a:pt x="601" y="168"/>
                      <a:pt x="599" y="171"/>
                    </a:cubicBezTo>
                    <a:cubicBezTo>
                      <a:pt x="599" y="171"/>
                      <a:pt x="599" y="171"/>
                      <a:pt x="578" y="254"/>
                    </a:cubicBezTo>
                    <a:close/>
                    <a:moveTo>
                      <a:pt x="646" y="352"/>
                    </a:moveTo>
                    <a:cubicBezTo>
                      <a:pt x="730" y="362"/>
                      <a:pt x="730" y="362"/>
                      <a:pt x="730" y="362"/>
                    </a:cubicBezTo>
                    <a:cubicBezTo>
                      <a:pt x="734" y="361"/>
                      <a:pt x="734" y="361"/>
                      <a:pt x="736" y="361"/>
                    </a:cubicBezTo>
                    <a:cubicBezTo>
                      <a:pt x="974" y="196"/>
                      <a:pt x="974" y="196"/>
                      <a:pt x="974" y="196"/>
                    </a:cubicBezTo>
                    <a:cubicBezTo>
                      <a:pt x="978" y="194"/>
                      <a:pt x="978" y="187"/>
                      <a:pt x="972" y="187"/>
                    </a:cubicBezTo>
                    <a:cubicBezTo>
                      <a:pt x="886" y="179"/>
                      <a:pt x="886" y="179"/>
                      <a:pt x="886" y="179"/>
                    </a:cubicBezTo>
                    <a:cubicBezTo>
                      <a:pt x="884" y="177"/>
                      <a:pt x="884" y="177"/>
                      <a:pt x="884" y="179"/>
                    </a:cubicBezTo>
                    <a:cubicBezTo>
                      <a:pt x="644" y="343"/>
                      <a:pt x="644" y="343"/>
                      <a:pt x="644" y="343"/>
                    </a:cubicBezTo>
                    <a:cubicBezTo>
                      <a:pt x="642" y="347"/>
                      <a:pt x="642" y="351"/>
                      <a:pt x="646" y="3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1" name="Freeform 26">
                <a:extLst>
                  <a:ext uri="{FF2B5EF4-FFF2-40B4-BE49-F238E27FC236}">
                    <a16:creationId xmlns:a16="http://schemas.microsoft.com/office/drawing/2014/main" id="{034A38E5-FF73-4569-97CC-80CBE0F159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2" y="756"/>
                <a:ext cx="2814" cy="2816"/>
              </a:xfrm>
              <a:custGeom>
                <a:avLst/>
                <a:gdLst>
                  <a:gd name="T0" fmla="*/ 1016 w 1502"/>
                  <a:gd name="T1" fmla="*/ 662 h 1502"/>
                  <a:gd name="T2" fmla="*/ 1030 w 1502"/>
                  <a:gd name="T3" fmla="*/ 751 h 1502"/>
                  <a:gd name="T4" fmla="*/ 751 w 1502"/>
                  <a:gd name="T5" fmla="*/ 1030 h 1502"/>
                  <a:gd name="T6" fmla="*/ 472 w 1502"/>
                  <a:gd name="T7" fmla="*/ 751 h 1502"/>
                  <a:gd name="T8" fmla="*/ 751 w 1502"/>
                  <a:gd name="T9" fmla="*/ 472 h 1502"/>
                  <a:gd name="T10" fmla="*/ 929 w 1502"/>
                  <a:gd name="T11" fmla="*/ 536 h 1502"/>
                  <a:gd name="T12" fmla="*/ 819 w 1502"/>
                  <a:gd name="T13" fmla="*/ 611 h 1502"/>
                  <a:gd name="T14" fmla="*/ 751 w 1502"/>
                  <a:gd name="T15" fmla="*/ 596 h 1502"/>
                  <a:gd name="T16" fmla="*/ 596 w 1502"/>
                  <a:gd name="T17" fmla="*/ 751 h 1502"/>
                  <a:gd name="T18" fmla="*/ 751 w 1502"/>
                  <a:gd name="T19" fmla="*/ 906 h 1502"/>
                  <a:gd name="T20" fmla="*/ 906 w 1502"/>
                  <a:gd name="T21" fmla="*/ 751 h 1502"/>
                  <a:gd name="T22" fmla="*/ 906 w 1502"/>
                  <a:gd name="T23" fmla="*/ 738 h 1502"/>
                  <a:gd name="T24" fmla="*/ 1016 w 1502"/>
                  <a:gd name="T25" fmla="*/ 662 h 1502"/>
                  <a:gd name="T26" fmla="*/ 1107 w 1502"/>
                  <a:gd name="T27" fmla="*/ 599 h 1502"/>
                  <a:gd name="T28" fmla="*/ 1138 w 1502"/>
                  <a:gd name="T29" fmla="*/ 751 h 1502"/>
                  <a:gd name="T30" fmla="*/ 751 w 1502"/>
                  <a:gd name="T31" fmla="*/ 1138 h 1502"/>
                  <a:gd name="T32" fmla="*/ 364 w 1502"/>
                  <a:gd name="T33" fmla="*/ 751 h 1502"/>
                  <a:gd name="T34" fmla="*/ 751 w 1502"/>
                  <a:gd name="T35" fmla="*/ 364 h 1502"/>
                  <a:gd name="T36" fmla="*/ 1020 w 1502"/>
                  <a:gd name="T37" fmla="*/ 473 h 1502"/>
                  <a:gd name="T38" fmla="*/ 1124 w 1502"/>
                  <a:gd name="T39" fmla="*/ 401 h 1502"/>
                  <a:gd name="T40" fmla="*/ 751 w 1502"/>
                  <a:gd name="T41" fmla="*/ 240 h 1502"/>
                  <a:gd name="T42" fmla="*/ 240 w 1502"/>
                  <a:gd name="T43" fmla="*/ 751 h 1502"/>
                  <a:gd name="T44" fmla="*/ 751 w 1502"/>
                  <a:gd name="T45" fmla="*/ 1262 h 1502"/>
                  <a:gd name="T46" fmla="*/ 1262 w 1502"/>
                  <a:gd name="T47" fmla="*/ 751 h 1502"/>
                  <a:gd name="T48" fmla="*/ 1211 w 1502"/>
                  <a:gd name="T49" fmla="*/ 528 h 1502"/>
                  <a:gd name="T50" fmla="*/ 1107 w 1502"/>
                  <a:gd name="T51" fmla="*/ 599 h 1502"/>
                  <a:gd name="T52" fmla="*/ 1333 w 1502"/>
                  <a:gd name="T53" fmla="*/ 443 h 1502"/>
                  <a:gd name="T54" fmla="*/ 1307 w 1502"/>
                  <a:gd name="T55" fmla="*/ 461 h 1502"/>
                  <a:gd name="T56" fmla="*/ 1378 w 1502"/>
                  <a:gd name="T57" fmla="*/ 751 h 1502"/>
                  <a:gd name="T58" fmla="*/ 751 w 1502"/>
                  <a:gd name="T59" fmla="*/ 1378 h 1502"/>
                  <a:gd name="T60" fmla="*/ 124 w 1502"/>
                  <a:gd name="T61" fmla="*/ 751 h 1502"/>
                  <a:gd name="T62" fmla="*/ 751 w 1502"/>
                  <a:gd name="T63" fmla="*/ 124 h 1502"/>
                  <a:gd name="T64" fmla="*/ 1220 w 1502"/>
                  <a:gd name="T65" fmla="*/ 335 h 1502"/>
                  <a:gd name="T66" fmla="*/ 1246 w 1502"/>
                  <a:gd name="T67" fmla="*/ 317 h 1502"/>
                  <a:gd name="T68" fmla="*/ 1273 w 1502"/>
                  <a:gd name="T69" fmla="*/ 211 h 1502"/>
                  <a:gd name="T70" fmla="*/ 751 w 1502"/>
                  <a:gd name="T71" fmla="*/ 0 h 1502"/>
                  <a:gd name="T72" fmla="*/ 0 w 1502"/>
                  <a:gd name="T73" fmla="*/ 751 h 1502"/>
                  <a:gd name="T74" fmla="*/ 751 w 1502"/>
                  <a:gd name="T75" fmla="*/ 1502 h 1502"/>
                  <a:gd name="T76" fmla="*/ 1502 w 1502"/>
                  <a:gd name="T77" fmla="*/ 751 h 1502"/>
                  <a:gd name="T78" fmla="*/ 1442 w 1502"/>
                  <a:gd name="T79" fmla="*/ 456 h 1502"/>
                  <a:gd name="T80" fmla="*/ 1333 w 1502"/>
                  <a:gd name="T81" fmla="*/ 443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02" h="1502">
                    <a:moveTo>
                      <a:pt x="1016" y="662"/>
                    </a:moveTo>
                    <a:cubicBezTo>
                      <a:pt x="1025" y="690"/>
                      <a:pt x="1030" y="720"/>
                      <a:pt x="1030" y="751"/>
                    </a:cubicBezTo>
                    <a:cubicBezTo>
                      <a:pt x="1030" y="905"/>
                      <a:pt x="905" y="1030"/>
                      <a:pt x="751" y="1030"/>
                    </a:cubicBezTo>
                    <a:cubicBezTo>
                      <a:pt x="597" y="1030"/>
                      <a:pt x="472" y="905"/>
                      <a:pt x="472" y="751"/>
                    </a:cubicBezTo>
                    <a:cubicBezTo>
                      <a:pt x="472" y="597"/>
                      <a:pt x="597" y="472"/>
                      <a:pt x="751" y="472"/>
                    </a:cubicBezTo>
                    <a:cubicBezTo>
                      <a:pt x="818" y="472"/>
                      <a:pt x="880" y="496"/>
                      <a:pt x="929" y="536"/>
                    </a:cubicBezTo>
                    <a:cubicBezTo>
                      <a:pt x="819" y="611"/>
                      <a:pt x="819" y="611"/>
                      <a:pt x="819" y="611"/>
                    </a:cubicBezTo>
                    <a:cubicBezTo>
                      <a:pt x="798" y="601"/>
                      <a:pt x="775" y="596"/>
                      <a:pt x="751" y="596"/>
                    </a:cubicBezTo>
                    <a:cubicBezTo>
                      <a:pt x="665" y="596"/>
                      <a:pt x="596" y="665"/>
                      <a:pt x="596" y="751"/>
                    </a:cubicBezTo>
                    <a:cubicBezTo>
                      <a:pt x="596" y="836"/>
                      <a:pt x="665" y="906"/>
                      <a:pt x="751" y="906"/>
                    </a:cubicBezTo>
                    <a:cubicBezTo>
                      <a:pt x="837" y="906"/>
                      <a:pt x="906" y="836"/>
                      <a:pt x="906" y="751"/>
                    </a:cubicBezTo>
                    <a:cubicBezTo>
                      <a:pt x="906" y="746"/>
                      <a:pt x="906" y="742"/>
                      <a:pt x="906" y="738"/>
                    </a:cubicBezTo>
                    <a:lnTo>
                      <a:pt x="1016" y="662"/>
                    </a:lnTo>
                    <a:close/>
                    <a:moveTo>
                      <a:pt x="1107" y="599"/>
                    </a:moveTo>
                    <a:cubicBezTo>
                      <a:pt x="1127" y="646"/>
                      <a:pt x="1138" y="697"/>
                      <a:pt x="1138" y="751"/>
                    </a:cubicBezTo>
                    <a:cubicBezTo>
                      <a:pt x="1138" y="964"/>
                      <a:pt x="964" y="1138"/>
                      <a:pt x="751" y="1138"/>
                    </a:cubicBezTo>
                    <a:cubicBezTo>
                      <a:pt x="537" y="1138"/>
                      <a:pt x="364" y="964"/>
                      <a:pt x="364" y="751"/>
                    </a:cubicBezTo>
                    <a:cubicBezTo>
                      <a:pt x="364" y="537"/>
                      <a:pt x="537" y="364"/>
                      <a:pt x="751" y="364"/>
                    </a:cubicBezTo>
                    <a:cubicBezTo>
                      <a:pt x="855" y="364"/>
                      <a:pt x="950" y="405"/>
                      <a:pt x="1020" y="473"/>
                    </a:cubicBezTo>
                    <a:cubicBezTo>
                      <a:pt x="1124" y="401"/>
                      <a:pt x="1124" y="401"/>
                      <a:pt x="1124" y="401"/>
                    </a:cubicBezTo>
                    <a:cubicBezTo>
                      <a:pt x="1030" y="302"/>
                      <a:pt x="898" y="240"/>
                      <a:pt x="751" y="240"/>
                    </a:cubicBezTo>
                    <a:cubicBezTo>
                      <a:pt x="469" y="240"/>
                      <a:pt x="240" y="469"/>
                      <a:pt x="240" y="751"/>
                    </a:cubicBezTo>
                    <a:cubicBezTo>
                      <a:pt x="240" y="1033"/>
                      <a:pt x="469" y="1262"/>
                      <a:pt x="751" y="1262"/>
                    </a:cubicBezTo>
                    <a:cubicBezTo>
                      <a:pt x="1033" y="1262"/>
                      <a:pt x="1262" y="1033"/>
                      <a:pt x="1262" y="751"/>
                    </a:cubicBezTo>
                    <a:cubicBezTo>
                      <a:pt x="1262" y="671"/>
                      <a:pt x="1244" y="595"/>
                      <a:pt x="1211" y="528"/>
                    </a:cubicBezTo>
                    <a:lnTo>
                      <a:pt x="1107" y="599"/>
                    </a:lnTo>
                    <a:close/>
                    <a:moveTo>
                      <a:pt x="1333" y="443"/>
                    </a:moveTo>
                    <a:cubicBezTo>
                      <a:pt x="1307" y="461"/>
                      <a:pt x="1307" y="461"/>
                      <a:pt x="1307" y="461"/>
                    </a:cubicBezTo>
                    <a:cubicBezTo>
                      <a:pt x="1352" y="548"/>
                      <a:pt x="1378" y="646"/>
                      <a:pt x="1378" y="751"/>
                    </a:cubicBezTo>
                    <a:cubicBezTo>
                      <a:pt x="1378" y="1097"/>
                      <a:pt x="1097" y="1378"/>
                      <a:pt x="751" y="1378"/>
                    </a:cubicBezTo>
                    <a:cubicBezTo>
                      <a:pt x="405" y="1378"/>
                      <a:pt x="124" y="1097"/>
                      <a:pt x="124" y="751"/>
                    </a:cubicBezTo>
                    <a:cubicBezTo>
                      <a:pt x="124" y="405"/>
                      <a:pt x="405" y="124"/>
                      <a:pt x="751" y="124"/>
                    </a:cubicBezTo>
                    <a:cubicBezTo>
                      <a:pt x="937" y="124"/>
                      <a:pt x="1105" y="205"/>
                      <a:pt x="1220" y="335"/>
                    </a:cubicBezTo>
                    <a:cubicBezTo>
                      <a:pt x="1246" y="317"/>
                      <a:pt x="1246" y="317"/>
                      <a:pt x="1246" y="317"/>
                    </a:cubicBezTo>
                    <a:cubicBezTo>
                      <a:pt x="1273" y="211"/>
                      <a:pt x="1273" y="211"/>
                      <a:pt x="1273" y="211"/>
                    </a:cubicBezTo>
                    <a:cubicBezTo>
                      <a:pt x="1138" y="80"/>
                      <a:pt x="954" y="0"/>
                      <a:pt x="751" y="0"/>
                    </a:cubicBezTo>
                    <a:cubicBezTo>
                      <a:pt x="337" y="0"/>
                      <a:pt x="0" y="337"/>
                      <a:pt x="0" y="751"/>
                    </a:cubicBezTo>
                    <a:cubicBezTo>
                      <a:pt x="0" y="1165"/>
                      <a:pt x="337" y="1502"/>
                      <a:pt x="751" y="1502"/>
                    </a:cubicBezTo>
                    <a:cubicBezTo>
                      <a:pt x="1165" y="1502"/>
                      <a:pt x="1502" y="1165"/>
                      <a:pt x="1502" y="751"/>
                    </a:cubicBezTo>
                    <a:cubicBezTo>
                      <a:pt x="1502" y="646"/>
                      <a:pt x="1480" y="547"/>
                      <a:pt x="1442" y="456"/>
                    </a:cubicBezTo>
                    <a:lnTo>
                      <a:pt x="1333" y="44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12" name="Title 2">
            <a:extLst>
              <a:ext uri="{FF2B5EF4-FFF2-40B4-BE49-F238E27FC236}">
                <a16:creationId xmlns:a16="http://schemas.microsoft.com/office/drawing/2014/main" id="{04B0C020-83E8-4319-8573-9F97BC834DCC}"/>
              </a:ext>
            </a:extLst>
          </p:cNvPr>
          <p:cNvSpPr txBox="1">
            <a:spLocks/>
          </p:cNvSpPr>
          <p:nvPr/>
        </p:nvSpPr>
        <p:spPr>
          <a:xfrm>
            <a:off x="7444035" y="1823198"/>
            <a:ext cx="3759431" cy="719365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rgbClr val="FFFFFF"/>
                </a:solidFill>
                <a:latin typeface="Trebuchet MS" panose="020B0603020202020204" pitchFamily="34" charset="0"/>
                <a:ea typeface="+mj-ea"/>
                <a:cs typeface="+mj-cs"/>
                <a:sym typeface="Trebuchet MS" panose="020B0603020202020204" pitchFamily="34" charset="0"/>
              </a:defRPr>
            </a:lvl1pPr>
          </a:lstStyle>
          <a:p>
            <a:pPr>
              <a:buSzPct val="100000"/>
            </a:pPr>
            <a:r>
              <a:rPr lang="pt-BR" sz="2000" dirty="0">
                <a:solidFill>
                  <a:srgbClr val="000000">
                    <a:lumMod val="100000"/>
                  </a:srgbClr>
                </a:solidFill>
                <a:latin typeface="+mn-lt"/>
                <a:ea typeface="+mn-ea"/>
                <a:cs typeface="+mn-cs"/>
              </a:rPr>
              <a:t>Melhorar a formulação de políticas para garantir resultados efetivos</a:t>
            </a:r>
          </a:p>
        </p:txBody>
      </p:sp>
      <p:grpSp>
        <p:nvGrpSpPr>
          <p:cNvPr id="13" name="Group 15">
            <a:extLst>
              <a:ext uri="{FF2B5EF4-FFF2-40B4-BE49-F238E27FC236}">
                <a16:creationId xmlns:a16="http://schemas.microsoft.com/office/drawing/2014/main" id="{D3C2BADC-2C9E-4FA4-8B10-C7E270A8FD89}"/>
              </a:ext>
            </a:extLst>
          </p:cNvPr>
          <p:cNvGrpSpPr/>
          <p:nvPr/>
        </p:nvGrpSpPr>
        <p:grpSpPr>
          <a:xfrm>
            <a:off x="5825222" y="2941427"/>
            <a:ext cx="1053849" cy="1112396"/>
            <a:chOff x="3873328" y="2298390"/>
            <a:chExt cx="1110203" cy="1110203"/>
          </a:xfrm>
        </p:grpSpPr>
        <p:sp>
          <p:nvSpPr>
            <p:cNvPr id="14" name="Oval 30">
              <a:extLst>
                <a:ext uri="{FF2B5EF4-FFF2-40B4-BE49-F238E27FC236}">
                  <a16:creationId xmlns:a16="http://schemas.microsoft.com/office/drawing/2014/main" id="{83A639BD-774A-41A3-A3F4-D20FAE8FE92C}"/>
                </a:ext>
              </a:extLst>
            </p:cNvPr>
            <p:cNvSpPr/>
            <p:nvPr/>
          </p:nvSpPr>
          <p:spPr bwMode="gray">
            <a:xfrm>
              <a:off x="3873328" y="2298390"/>
              <a:ext cx="1110203" cy="1110203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sz="1463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5" name="bcgIcons_LargeGroupMeeting">
              <a:extLst>
                <a:ext uri="{FF2B5EF4-FFF2-40B4-BE49-F238E27FC236}">
                  <a16:creationId xmlns:a16="http://schemas.microsoft.com/office/drawing/2014/main" id="{50447A29-0DFE-4CA2-8999-75457424B8E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993830" y="2418489"/>
              <a:ext cx="869199" cy="870005"/>
              <a:chOff x="1682" y="0"/>
              <a:chExt cx="4316" cy="4320"/>
            </a:xfrm>
          </p:grpSpPr>
          <p:sp>
            <p:nvSpPr>
              <p:cNvPr id="16" name="AutoShape 33">
                <a:extLst>
                  <a:ext uri="{FF2B5EF4-FFF2-40B4-BE49-F238E27FC236}">
                    <a16:creationId xmlns:a16="http://schemas.microsoft.com/office/drawing/2014/main" id="{67CCF61E-8EC3-44A1-AC0C-83718036EEB7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7" name="Freeform 35">
                <a:extLst>
                  <a:ext uri="{FF2B5EF4-FFF2-40B4-BE49-F238E27FC236}">
                    <a16:creationId xmlns:a16="http://schemas.microsoft.com/office/drawing/2014/main" id="{9CFD4720-0422-4C2B-A912-683AACD329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29" y="2160"/>
                <a:ext cx="3833" cy="735"/>
              </a:xfrm>
              <a:custGeom>
                <a:avLst/>
                <a:gdLst>
                  <a:gd name="T0" fmla="*/ 353 w 2046"/>
                  <a:gd name="T1" fmla="*/ 382 h 392"/>
                  <a:gd name="T2" fmla="*/ 561 w 2046"/>
                  <a:gd name="T3" fmla="*/ 165 h 392"/>
                  <a:gd name="T4" fmla="*/ 663 w 2046"/>
                  <a:gd name="T5" fmla="*/ 197 h 392"/>
                  <a:gd name="T6" fmla="*/ 762 w 2046"/>
                  <a:gd name="T7" fmla="*/ 165 h 392"/>
                  <a:gd name="T8" fmla="*/ 895 w 2046"/>
                  <a:gd name="T9" fmla="*/ 188 h 392"/>
                  <a:gd name="T10" fmla="*/ 963 w 2046"/>
                  <a:gd name="T11" fmla="*/ 392 h 392"/>
                  <a:gd name="T12" fmla="*/ 1679 w 2046"/>
                  <a:gd name="T13" fmla="*/ 392 h 392"/>
                  <a:gd name="T14" fmla="*/ 1612 w 2046"/>
                  <a:gd name="T15" fmla="*/ 188 h 392"/>
                  <a:gd name="T16" fmla="*/ 1479 w 2046"/>
                  <a:gd name="T17" fmla="*/ 165 h 392"/>
                  <a:gd name="T18" fmla="*/ 1380 w 2046"/>
                  <a:gd name="T19" fmla="*/ 197 h 392"/>
                  <a:gd name="T20" fmla="*/ 1278 w 2046"/>
                  <a:gd name="T21" fmla="*/ 165 h 392"/>
                  <a:gd name="T22" fmla="*/ 1070 w 2046"/>
                  <a:gd name="T23" fmla="*/ 382 h 392"/>
                  <a:gd name="T24" fmla="*/ 1679 w 2046"/>
                  <a:gd name="T25" fmla="*/ 392 h 392"/>
                  <a:gd name="T26" fmla="*/ 1262 w 2046"/>
                  <a:gd name="T27" fmla="*/ 122 h 392"/>
                  <a:gd name="T28" fmla="*/ 1238 w 2046"/>
                  <a:gd name="T29" fmla="*/ 84 h 392"/>
                  <a:gd name="T30" fmla="*/ 1187 w 2046"/>
                  <a:gd name="T31" fmla="*/ 5 h 392"/>
                  <a:gd name="T32" fmla="*/ 1120 w 2046"/>
                  <a:gd name="T33" fmla="*/ 3 h 392"/>
                  <a:gd name="T34" fmla="*/ 1126 w 2046"/>
                  <a:gd name="T35" fmla="*/ 148 h 392"/>
                  <a:gd name="T36" fmla="*/ 546 w 2046"/>
                  <a:gd name="T37" fmla="*/ 122 h 392"/>
                  <a:gd name="T38" fmla="*/ 522 w 2046"/>
                  <a:gd name="T39" fmla="*/ 84 h 392"/>
                  <a:gd name="T40" fmla="*/ 471 w 2046"/>
                  <a:gd name="T41" fmla="*/ 5 h 392"/>
                  <a:gd name="T42" fmla="*/ 304 w 2046"/>
                  <a:gd name="T43" fmla="*/ 48 h 392"/>
                  <a:gd name="T44" fmla="*/ 70 w 2046"/>
                  <a:gd name="T45" fmla="*/ 23 h 392"/>
                  <a:gd name="T46" fmla="*/ 363 w 2046"/>
                  <a:gd name="T47" fmla="*/ 201 h 392"/>
                  <a:gd name="T48" fmla="*/ 804 w 2046"/>
                  <a:gd name="T49" fmla="*/ 78 h 392"/>
                  <a:gd name="T50" fmla="*/ 793 w 2046"/>
                  <a:gd name="T51" fmla="*/ 103 h 392"/>
                  <a:gd name="T52" fmla="*/ 778 w 2046"/>
                  <a:gd name="T53" fmla="*/ 122 h 392"/>
                  <a:gd name="T54" fmla="*/ 945 w 2046"/>
                  <a:gd name="T55" fmla="*/ 175 h 392"/>
                  <a:gd name="T56" fmla="*/ 917 w 2046"/>
                  <a:gd name="T57" fmla="*/ 0 h 392"/>
                  <a:gd name="T58" fmla="*/ 804 w 2046"/>
                  <a:gd name="T59" fmla="*/ 78 h 392"/>
                  <a:gd name="T60" fmla="*/ 1970 w 2046"/>
                  <a:gd name="T61" fmla="*/ 23 h 392"/>
                  <a:gd name="T62" fmla="*/ 1836 w 2046"/>
                  <a:gd name="T63" fmla="*/ 3 h 392"/>
                  <a:gd name="T64" fmla="*/ 1728 w 2046"/>
                  <a:gd name="T65" fmla="*/ 105 h 392"/>
                  <a:gd name="T66" fmla="*/ 1633 w 2046"/>
                  <a:gd name="T67" fmla="*/ 0 h 392"/>
                  <a:gd name="T68" fmla="*/ 1520 w 2046"/>
                  <a:gd name="T69" fmla="*/ 78 h 392"/>
                  <a:gd name="T70" fmla="*/ 1509 w 2046"/>
                  <a:gd name="T71" fmla="*/ 103 h 392"/>
                  <a:gd name="T72" fmla="*/ 1494 w 2046"/>
                  <a:gd name="T73" fmla="*/ 122 h 392"/>
                  <a:gd name="T74" fmla="*/ 1686 w 2046"/>
                  <a:gd name="T75" fmla="*/ 222 h 392"/>
                  <a:gd name="T76" fmla="*/ 1784 w 2046"/>
                  <a:gd name="T77" fmla="*/ 222 h 392"/>
                  <a:gd name="T78" fmla="*/ 2045 w 2046"/>
                  <a:gd name="T79" fmla="*/ 212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046" h="392">
                    <a:moveTo>
                      <a:pt x="361" y="392"/>
                    </a:moveTo>
                    <a:cubicBezTo>
                      <a:pt x="355" y="392"/>
                      <a:pt x="352" y="387"/>
                      <a:pt x="353" y="382"/>
                    </a:cubicBezTo>
                    <a:cubicBezTo>
                      <a:pt x="363" y="357"/>
                      <a:pt x="390" y="205"/>
                      <a:pt x="428" y="188"/>
                    </a:cubicBezTo>
                    <a:cubicBezTo>
                      <a:pt x="475" y="166"/>
                      <a:pt x="561" y="165"/>
                      <a:pt x="561" y="165"/>
                    </a:cubicBezTo>
                    <a:cubicBezTo>
                      <a:pt x="561" y="165"/>
                      <a:pt x="561" y="165"/>
                      <a:pt x="561" y="165"/>
                    </a:cubicBezTo>
                    <a:cubicBezTo>
                      <a:pt x="561" y="165"/>
                      <a:pt x="596" y="197"/>
                      <a:pt x="663" y="197"/>
                    </a:cubicBezTo>
                    <a:cubicBezTo>
                      <a:pt x="660" y="197"/>
                      <a:pt x="660" y="197"/>
                      <a:pt x="660" y="197"/>
                    </a:cubicBezTo>
                    <a:cubicBezTo>
                      <a:pt x="728" y="197"/>
                      <a:pt x="762" y="165"/>
                      <a:pt x="762" y="165"/>
                    </a:cubicBezTo>
                    <a:cubicBezTo>
                      <a:pt x="762" y="165"/>
                      <a:pt x="762" y="165"/>
                      <a:pt x="762" y="165"/>
                    </a:cubicBezTo>
                    <a:cubicBezTo>
                      <a:pt x="762" y="165"/>
                      <a:pt x="849" y="166"/>
                      <a:pt x="895" y="188"/>
                    </a:cubicBezTo>
                    <a:cubicBezTo>
                      <a:pt x="933" y="205"/>
                      <a:pt x="961" y="357"/>
                      <a:pt x="970" y="382"/>
                    </a:cubicBezTo>
                    <a:cubicBezTo>
                      <a:pt x="972" y="387"/>
                      <a:pt x="968" y="392"/>
                      <a:pt x="963" y="392"/>
                    </a:cubicBezTo>
                    <a:lnTo>
                      <a:pt x="361" y="392"/>
                    </a:lnTo>
                    <a:close/>
                    <a:moveTo>
                      <a:pt x="1679" y="392"/>
                    </a:moveTo>
                    <a:cubicBezTo>
                      <a:pt x="1685" y="392"/>
                      <a:pt x="1688" y="387"/>
                      <a:pt x="1687" y="382"/>
                    </a:cubicBezTo>
                    <a:cubicBezTo>
                      <a:pt x="1677" y="357"/>
                      <a:pt x="1650" y="205"/>
                      <a:pt x="1612" y="188"/>
                    </a:cubicBezTo>
                    <a:cubicBezTo>
                      <a:pt x="1565" y="166"/>
                      <a:pt x="1479" y="165"/>
                      <a:pt x="1479" y="165"/>
                    </a:cubicBezTo>
                    <a:cubicBezTo>
                      <a:pt x="1479" y="165"/>
                      <a:pt x="1479" y="165"/>
                      <a:pt x="1479" y="165"/>
                    </a:cubicBezTo>
                    <a:cubicBezTo>
                      <a:pt x="1479" y="165"/>
                      <a:pt x="1444" y="197"/>
                      <a:pt x="1377" y="197"/>
                    </a:cubicBezTo>
                    <a:cubicBezTo>
                      <a:pt x="1380" y="197"/>
                      <a:pt x="1380" y="197"/>
                      <a:pt x="1380" y="197"/>
                    </a:cubicBezTo>
                    <a:cubicBezTo>
                      <a:pt x="1312" y="197"/>
                      <a:pt x="1278" y="165"/>
                      <a:pt x="1278" y="165"/>
                    </a:cubicBezTo>
                    <a:cubicBezTo>
                      <a:pt x="1278" y="165"/>
                      <a:pt x="1278" y="165"/>
                      <a:pt x="1278" y="165"/>
                    </a:cubicBezTo>
                    <a:cubicBezTo>
                      <a:pt x="1278" y="165"/>
                      <a:pt x="1191" y="166"/>
                      <a:pt x="1145" y="188"/>
                    </a:cubicBezTo>
                    <a:cubicBezTo>
                      <a:pt x="1107" y="205"/>
                      <a:pt x="1079" y="357"/>
                      <a:pt x="1070" y="382"/>
                    </a:cubicBezTo>
                    <a:cubicBezTo>
                      <a:pt x="1068" y="387"/>
                      <a:pt x="1072" y="392"/>
                      <a:pt x="1077" y="392"/>
                    </a:cubicBezTo>
                    <a:lnTo>
                      <a:pt x="1679" y="392"/>
                    </a:lnTo>
                    <a:close/>
                    <a:moveTo>
                      <a:pt x="1126" y="148"/>
                    </a:moveTo>
                    <a:cubicBezTo>
                      <a:pt x="1169" y="128"/>
                      <a:pt x="1233" y="123"/>
                      <a:pt x="1262" y="122"/>
                    </a:cubicBezTo>
                    <a:cubicBezTo>
                      <a:pt x="1257" y="117"/>
                      <a:pt x="1253" y="112"/>
                      <a:pt x="1250" y="108"/>
                    </a:cubicBezTo>
                    <a:cubicBezTo>
                      <a:pt x="1244" y="99"/>
                      <a:pt x="1241" y="94"/>
                      <a:pt x="1238" y="84"/>
                    </a:cubicBezTo>
                    <a:cubicBezTo>
                      <a:pt x="1237" y="82"/>
                      <a:pt x="1237" y="80"/>
                      <a:pt x="1235" y="76"/>
                    </a:cubicBezTo>
                    <a:cubicBezTo>
                      <a:pt x="1219" y="59"/>
                      <a:pt x="1199" y="30"/>
                      <a:pt x="1187" y="5"/>
                    </a:cubicBezTo>
                    <a:cubicBezTo>
                      <a:pt x="1158" y="1"/>
                      <a:pt x="1132" y="0"/>
                      <a:pt x="1123" y="0"/>
                    </a:cubicBezTo>
                    <a:cubicBezTo>
                      <a:pt x="1122" y="0"/>
                      <a:pt x="1120" y="1"/>
                      <a:pt x="1120" y="3"/>
                    </a:cubicBezTo>
                    <a:cubicBezTo>
                      <a:pt x="1095" y="175"/>
                      <a:pt x="1095" y="175"/>
                      <a:pt x="1095" y="175"/>
                    </a:cubicBezTo>
                    <a:cubicBezTo>
                      <a:pt x="1104" y="162"/>
                      <a:pt x="1114" y="153"/>
                      <a:pt x="1126" y="148"/>
                    </a:cubicBezTo>
                    <a:close/>
                    <a:moveTo>
                      <a:pt x="410" y="148"/>
                    </a:moveTo>
                    <a:cubicBezTo>
                      <a:pt x="453" y="128"/>
                      <a:pt x="517" y="123"/>
                      <a:pt x="546" y="122"/>
                    </a:cubicBezTo>
                    <a:cubicBezTo>
                      <a:pt x="541" y="117"/>
                      <a:pt x="537" y="112"/>
                      <a:pt x="534" y="108"/>
                    </a:cubicBezTo>
                    <a:cubicBezTo>
                      <a:pt x="527" y="99"/>
                      <a:pt x="525" y="94"/>
                      <a:pt x="522" y="84"/>
                    </a:cubicBezTo>
                    <a:cubicBezTo>
                      <a:pt x="521" y="82"/>
                      <a:pt x="520" y="80"/>
                      <a:pt x="519" y="76"/>
                    </a:cubicBezTo>
                    <a:cubicBezTo>
                      <a:pt x="503" y="59"/>
                      <a:pt x="482" y="30"/>
                      <a:pt x="471" y="5"/>
                    </a:cubicBezTo>
                    <a:cubicBezTo>
                      <a:pt x="436" y="0"/>
                      <a:pt x="404" y="0"/>
                      <a:pt x="404" y="0"/>
                    </a:cubicBezTo>
                    <a:cubicBezTo>
                      <a:pt x="404" y="0"/>
                      <a:pt x="370" y="47"/>
                      <a:pt x="304" y="48"/>
                    </a:cubicBezTo>
                    <a:cubicBezTo>
                      <a:pt x="237" y="47"/>
                      <a:pt x="203" y="0"/>
                      <a:pt x="203" y="0"/>
                    </a:cubicBezTo>
                    <a:cubicBezTo>
                      <a:pt x="203" y="0"/>
                      <a:pt x="117" y="1"/>
                      <a:pt x="70" y="23"/>
                    </a:cubicBezTo>
                    <a:cubicBezTo>
                      <a:pt x="37" y="38"/>
                      <a:pt x="12" y="154"/>
                      <a:pt x="0" y="201"/>
                    </a:cubicBezTo>
                    <a:cubicBezTo>
                      <a:pt x="363" y="201"/>
                      <a:pt x="363" y="201"/>
                      <a:pt x="363" y="201"/>
                    </a:cubicBezTo>
                    <a:cubicBezTo>
                      <a:pt x="376" y="174"/>
                      <a:pt x="391" y="157"/>
                      <a:pt x="410" y="148"/>
                    </a:cubicBezTo>
                    <a:close/>
                    <a:moveTo>
                      <a:pt x="804" y="78"/>
                    </a:moveTo>
                    <a:cubicBezTo>
                      <a:pt x="803" y="81"/>
                      <a:pt x="802" y="83"/>
                      <a:pt x="802" y="84"/>
                    </a:cubicBezTo>
                    <a:cubicBezTo>
                      <a:pt x="799" y="92"/>
                      <a:pt x="798" y="95"/>
                      <a:pt x="793" y="103"/>
                    </a:cubicBezTo>
                    <a:cubicBezTo>
                      <a:pt x="792" y="105"/>
                      <a:pt x="792" y="105"/>
                      <a:pt x="792" y="105"/>
                    </a:cubicBezTo>
                    <a:cubicBezTo>
                      <a:pt x="789" y="110"/>
                      <a:pt x="784" y="116"/>
                      <a:pt x="778" y="122"/>
                    </a:cubicBezTo>
                    <a:cubicBezTo>
                      <a:pt x="807" y="123"/>
                      <a:pt x="871" y="128"/>
                      <a:pt x="914" y="148"/>
                    </a:cubicBezTo>
                    <a:cubicBezTo>
                      <a:pt x="926" y="153"/>
                      <a:pt x="936" y="162"/>
                      <a:pt x="945" y="175"/>
                    </a:cubicBezTo>
                    <a:cubicBezTo>
                      <a:pt x="920" y="3"/>
                      <a:pt x="920" y="3"/>
                      <a:pt x="920" y="3"/>
                    </a:cubicBezTo>
                    <a:cubicBezTo>
                      <a:pt x="920" y="1"/>
                      <a:pt x="918" y="0"/>
                      <a:pt x="917" y="0"/>
                    </a:cubicBezTo>
                    <a:cubicBezTo>
                      <a:pt x="908" y="0"/>
                      <a:pt x="882" y="1"/>
                      <a:pt x="853" y="5"/>
                    </a:cubicBezTo>
                    <a:cubicBezTo>
                      <a:pt x="842" y="28"/>
                      <a:pt x="823" y="59"/>
                      <a:pt x="804" y="78"/>
                    </a:cubicBezTo>
                    <a:close/>
                    <a:moveTo>
                      <a:pt x="2045" y="212"/>
                    </a:moveTo>
                    <a:cubicBezTo>
                      <a:pt x="2035" y="186"/>
                      <a:pt x="2008" y="40"/>
                      <a:pt x="1970" y="23"/>
                    </a:cubicBezTo>
                    <a:cubicBezTo>
                      <a:pt x="1928" y="3"/>
                      <a:pt x="1855" y="0"/>
                      <a:pt x="1839" y="0"/>
                    </a:cubicBezTo>
                    <a:cubicBezTo>
                      <a:pt x="1838" y="0"/>
                      <a:pt x="1836" y="1"/>
                      <a:pt x="1836" y="3"/>
                    </a:cubicBezTo>
                    <a:cubicBezTo>
                      <a:pt x="1744" y="105"/>
                      <a:pt x="1744" y="105"/>
                      <a:pt x="1744" y="105"/>
                    </a:cubicBezTo>
                    <a:cubicBezTo>
                      <a:pt x="1740" y="111"/>
                      <a:pt x="1732" y="111"/>
                      <a:pt x="1728" y="105"/>
                    </a:cubicBezTo>
                    <a:cubicBezTo>
                      <a:pt x="1636" y="3"/>
                      <a:pt x="1636" y="3"/>
                      <a:pt x="1636" y="3"/>
                    </a:cubicBezTo>
                    <a:cubicBezTo>
                      <a:pt x="1636" y="1"/>
                      <a:pt x="1635" y="0"/>
                      <a:pt x="1633" y="0"/>
                    </a:cubicBezTo>
                    <a:cubicBezTo>
                      <a:pt x="1625" y="0"/>
                      <a:pt x="1598" y="1"/>
                      <a:pt x="1569" y="5"/>
                    </a:cubicBezTo>
                    <a:cubicBezTo>
                      <a:pt x="1559" y="28"/>
                      <a:pt x="1539" y="59"/>
                      <a:pt x="1520" y="78"/>
                    </a:cubicBezTo>
                    <a:cubicBezTo>
                      <a:pt x="1519" y="81"/>
                      <a:pt x="1519" y="83"/>
                      <a:pt x="1518" y="84"/>
                    </a:cubicBezTo>
                    <a:cubicBezTo>
                      <a:pt x="1515" y="92"/>
                      <a:pt x="1514" y="95"/>
                      <a:pt x="1509" y="103"/>
                    </a:cubicBezTo>
                    <a:cubicBezTo>
                      <a:pt x="1508" y="105"/>
                      <a:pt x="1508" y="105"/>
                      <a:pt x="1508" y="105"/>
                    </a:cubicBezTo>
                    <a:cubicBezTo>
                      <a:pt x="1505" y="110"/>
                      <a:pt x="1500" y="116"/>
                      <a:pt x="1494" y="122"/>
                    </a:cubicBezTo>
                    <a:cubicBezTo>
                      <a:pt x="1524" y="123"/>
                      <a:pt x="1588" y="128"/>
                      <a:pt x="1630" y="148"/>
                    </a:cubicBezTo>
                    <a:cubicBezTo>
                      <a:pt x="1653" y="159"/>
                      <a:pt x="1670" y="183"/>
                      <a:pt x="1686" y="222"/>
                    </a:cubicBezTo>
                    <a:cubicBezTo>
                      <a:pt x="1688" y="222"/>
                      <a:pt x="1688" y="222"/>
                      <a:pt x="1688" y="222"/>
                    </a:cubicBezTo>
                    <a:cubicBezTo>
                      <a:pt x="1784" y="222"/>
                      <a:pt x="1784" y="222"/>
                      <a:pt x="1784" y="222"/>
                    </a:cubicBezTo>
                    <a:cubicBezTo>
                      <a:pt x="2038" y="222"/>
                      <a:pt x="2038" y="222"/>
                      <a:pt x="2038" y="222"/>
                    </a:cubicBezTo>
                    <a:cubicBezTo>
                      <a:pt x="2043" y="222"/>
                      <a:pt x="2046" y="217"/>
                      <a:pt x="2045" y="212"/>
                    </a:cubicBezTo>
                    <a:close/>
                  </a:path>
                </a:pathLst>
              </a:custGeom>
              <a:solidFill>
                <a:srgbClr val="1659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8" name="Freeform 36">
                <a:extLst>
                  <a:ext uri="{FF2B5EF4-FFF2-40B4-BE49-F238E27FC236}">
                    <a16:creationId xmlns:a16="http://schemas.microsoft.com/office/drawing/2014/main" id="{3EE2AE30-3BB3-4510-B5A7-B495D4608C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36" y="1279"/>
                <a:ext cx="4025" cy="1427"/>
              </a:xfrm>
              <a:custGeom>
                <a:avLst/>
                <a:gdLst>
                  <a:gd name="T0" fmla="*/ 1233 w 2149"/>
                  <a:gd name="T1" fmla="*/ 232 h 761"/>
                  <a:gd name="T2" fmla="*/ 1201 w 2149"/>
                  <a:gd name="T3" fmla="*/ 259 h 761"/>
                  <a:gd name="T4" fmla="*/ 977 w 2149"/>
                  <a:gd name="T5" fmla="*/ 139 h 761"/>
                  <a:gd name="T6" fmla="*/ 925 w 2149"/>
                  <a:gd name="T7" fmla="*/ 255 h 761"/>
                  <a:gd name="T8" fmla="*/ 908 w 2149"/>
                  <a:gd name="T9" fmla="*/ 234 h 761"/>
                  <a:gd name="T10" fmla="*/ 1070 w 2149"/>
                  <a:gd name="T11" fmla="*/ 0 h 761"/>
                  <a:gd name="T12" fmla="*/ 1233 w 2149"/>
                  <a:gd name="T13" fmla="*/ 232 h 761"/>
                  <a:gd name="T14" fmla="*/ 354 w 2149"/>
                  <a:gd name="T15" fmla="*/ 0 h 761"/>
                  <a:gd name="T16" fmla="*/ 192 w 2149"/>
                  <a:gd name="T17" fmla="*/ 234 h 761"/>
                  <a:gd name="T18" fmla="*/ 208 w 2149"/>
                  <a:gd name="T19" fmla="*/ 255 h 761"/>
                  <a:gd name="T20" fmla="*/ 261 w 2149"/>
                  <a:gd name="T21" fmla="*/ 139 h 761"/>
                  <a:gd name="T22" fmla="*/ 485 w 2149"/>
                  <a:gd name="T23" fmla="*/ 259 h 761"/>
                  <a:gd name="T24" fmla="*/ 516 w 2149"/>
                  <a:gd name="T25" fmla="*/ 232 h 761"/>
                  <a:gd name="T26" fmla="*/ 523 w 2149"/>
                  <a:gd name="T27" fmla="*/ 173 h 761"/>
                  <a:gd name="T28" fmla="*/ 712 w 2149"/>
                  <a:gd name="T29" fmla="*/ 218 h 761"/>
                  <a:gd name="T30" fmla="*/ 554 w 2149"/>
                  <a:gd name="T31" fmla="*/ 440 h 761"/>
                  <a:gd name="T32" fmla="*/ 607 w 2149"/>
                  <a:gd name="T33" fmla="*/ 522 h 761"/>
                  <a:gd name="T34" fmla="*/ 712 w 2149"/>
                  <a:gd name="T35" fmla="*/ 597 h 761"/>
                  <a:gd name="T36" fmla="*/ 817 w 2149"/>
                  <a:gd name="T37" fmla="*/ 522 h 761"/>
                  <a:gd name="T38" fmla="*/ 868 w 2149"/>
                  <a:gd name="T39" fmla="*/ 445 h 761"/>
                  <a:gd name="T40" fmla="*/ 1056 w 2149"/>
                  <a:gd name="T41" fmla="*/ 535 h 761"/>
                  <a:gd name="T42" fmla="*/ 1033 w 2149"/>
                  <a:gd name="T43" fmla="*/ 671 h 761"/>
                  <a:gd name="T44" fmla="*/ 1084 w 2149"/>
                  <a:gd name="T45" fmla="*/ 538 h 761"/>
                  <a:gd name="T46" fmla="*/ 1106 w 2149"/>
                  <a:gd name="T47" fmla="*/ 500 h 761"/>
                  <a:gd name="T48" fmla="*/ 1071 w 2149"/>
                  <a:gd name="T49" fmla="*/ 491 h 761"/>
                  <a:gd name="T50" fmla="*/ 1034 w 2149"/>
                  <a:gd name="T51" fmla="*/ 500 h 761"/>
                  <a:gd name="T52" fmla="*/ 1597 w 2149"/>
                  <a:gd name="T53" fmla="*/ 391 h 761"/>
                  <a:gd name="T54" fmla="*/ 1259 w 2149"/>
                  <a:gd name="T55" fmla="*/ 391 h 761"/>
                  <a:gd name="T56" fmla="*/ 1271 w 2149"/>
                  <a:gd name="T57" fmla="*/ 442 h 761"/>
                  <a:gd name="T58" fmla="*/ 1336 w 2149"/>
                  <a:gd name="T59" fmla="*/ 553 h 761"/>
                  <a:gd name="T60" fmla="*/ 1520 w 2149"/>
                  <a:gd name="T61" fmla="*/ 553 h 761"/>
                  <a:gd name="T62" fmla="*/ 1584 w 2149"/>
                  <a:gd name="T63" fmla="*/ 446 h 761"/>
                  <a:gd name="T64" fmla="*/ 1597 w 2149"/>
                  <a:gd name="T65" fmla="*/ 391 h 761"/>
                  <a:gd name="T66" fmla="*/ 1786 w 2149"/>
                  <a:gd name="T67" fmla="*/ 0 h 761"/>
                  <a:gd name="T68" fmla="*/ 1624 w 2149"/>
                  <a:gd name="T69" fmla="*/ 246 h 761"/>
                  <a:gd name="T70" fmla="*/ 1691 w 2149"/>
                  <a:gd name="T71" fmla="*/ 140 h 761"/>
                  <a:gd name="T72" fmla="*/ 1919 w 2149"/>
                  <a:gd name="T73" fmla="*/ 260 h 761"/>
                  <a:gd name="T74" fmla="*/ 1931 w 2149"/>
                  <a:gd name="T75" fmla="*/ 261 h 761"/>
                  <a:gd name="T76" fmla="*/ 1952 w 2149"/>
                  <a:gd name="T77" fmla="*/ 233 h 761"/>
                  <a:gd name="T78" fmla="*/ 1958 w 2149"/>
                  <a:gd name="T79" fmla="*/ 175 h 761"/>
                  <a:gd name="T80" fmla="*/ 22 w 2149"/>
                  <a:gd name="T81" fmla="*/ 717 h 761"/>
                  <a:gd name="T82" fmla="*/ 22 w 2149"/>
                  <a:gd name="T83" fmla="*/ 761 h 761"/>
                  <a:gd name="T84" fmla="*/ 395 w 2149"/>
                  <a:gd name="T85" fmla="*/ 717 h 761"/>
                  <a:gd name="T86" fmla="*/ 1745 w 2149"/>
                  <a:gd name="T87" fmla="*/ 717 h 761"/>
                  <a:gd name="T88" fmla="*/ 2127 w 2149"/>
                  <a:gd name="T89" fmla="*/ 761 h 761"/>
                  <a:gd name="T90" fmla="*/ 2127 w 2149"/>
                  <a:gd name="T91" fmla="*/ 717 h 761"/>
                  <a:gd name="T92" fmla="*/ 1029 w 2149"/>
                  <a:gd name="T93" fmla="*/ 717 h 761"/>
                  <a:gd name="T94" fmla="*/ 1098 w 2149"/>
                  <a:gd name="T95" fmla="*/ 761 h 761"/>
                  <a:gd name="T96" fmla="*/ 1644 w 2149"/>
                  <a:gd name="T97" fmla="*/ 449 h 761"/>
                  <a:gd name="T98" fmla="*/ 1686 w 2149"/>
                  <a:gd name="T99" fmla="*/ 445 h 761"/>
                  <a:gd name="T100" fmla="*/ 1636 w 2149"/>
                  <a:gd name="T101" fmla="*/ 304 h 761"/>
                  <a:gd name="T102" fmla="*/ 1641 w 2149"/>
                  <a:gd name="T103" fmla="*/ 391 h 761"/>
                  <a:gd name="T104" fmla="*/ 1644 w 2149"/>
                  <a:gd name="T105" fmla="*/ 449 h 761"/>
                  <a:gd name="T106" fmla="*/ 1929 w 2149"/>
                  <a:gd name="T107" fmla="*/ 449 h 761"/>
                  <a:gd name="T108" fmla="*/ 1936 w 2149"/>
                  <a:gd name="T109" fmla="*/ 304 h 761"/>
                  <a:gd name="T110" fmla="*/ 1887 w 2149"/>
                  <a:gd name="T111" fmla="*/ 445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149" h="761">
                    <a:moveTo>
                      <a:pt x="1233" y="232"/>
                    </a:moveTo>
                    <a:cubicBezTo>
                      <a:pt x="1233" y="232"/>
                      <a:pt x="1233" y="232"/>
                      <a:pt x="1233" y="232"/>
                    </a:cubicBezTo>
                    <a:cubicBezTo>
                      <a:pt x="1232" y="232"/>
                      <a:pt x="1229" y="241"/>
                      <a:pt x="1214" y="259"/>
                    </a:cubicBezTo>
                    <a:cubicBezTo>
                      <a:pt x="1214" y="259"/>
                      <a:pt x="1214" y="259"/>
                      <a:pt x="1201" y="259"/>
                    </a:cubicBezTo>
                    <a:cubicBezTo>
                      <a:pt x="1201" y="259"/>
                      <a:pt x="1201" y="252"/>
                      <a:pt x="1200" y="131"/>
                    </a:cubicBezTo>
                    <a:cubicBezTo>
                      <a:pt x="1180" y="228"/>
                      <a:pt x="977" y="139"/>
                      <a:pt x="977" y="139"/>
                    </a:cubicBezTo>
                    <a:cubicBezTo>
                      <a:pt x="927" y="155"/>
                      <a:pt x="936" y="256"/>
                      <a:pt x="936" y="256"/>
                    </a:cubicBezTo>
                    <a:cubicBezTo>
                      <a:pt x="936" y="256"/>
                      <a:pt x="936" y="256"/>
                      <a:pt x="925" y="255"/>
                    </a:cubicBezTo>
                    <a:cubicBezTo>
                      <a:pt x="925" y="255"/>
                      <a:pt x="925" y="249"/>
                      <a:pt x="908" y="234"/>
                    </a:cubicBezTo>
                    <a:cubicBezTo>
                      <a:pt x="908" y="234"/>
                      <a:pt x="908" y="234"/>
                      <a:pt x="908" y="234"/>
                    </a:cubicBezTo>
                    <a:cubicBezTo>
                      <a:pt x="901" y="215"/>
                      <a:pt x="901" y="195"/>
                      <a:pt x="901" y="173"/>
                    </a:cubicBezTo>
                    <a:cubicBezTo>
                      <a:pt x="901" y="78"/>
                      <a:pt x="974" y="0"/>
                      <a:pt x="1070" y="0"/>
                    </a:cubicBezTo>
                    <a:cubicBezTo>
                      <a:pt x="1166" y="0"/>
                      <a:pt x="1239" y="78"/>
                      <a:pt x="1239" y="173"/>
                    </a:cubicBezTo>
                    <a:cubicBezTo>
                      <a:pt x="1239" y="194"/>
                      <a:pt x="1239" y="214"/>
                      <a:pt x="1233" y="232"/>
                    </a:cubicBezTo>
                    <a:close/>
                    <a:moveTo>
                      <a:pt x="523" y="173"/>
                    </a:moveTo>
                    <a:cubicBezTo>
                      <a:pt x="523" y="78"/>
                      <a:pt x="449" y="0"/>
                      <a:pt x="354" y="0"/>
                    </a:cubicBezTo>
                    <a:cubicBezTo>
                      <a:pt x="258" y="0"/>
                      <a:pt x="185" y="78"/>
                      <a:pt x="185" y="173"/>
                    </a:cubicBezTo>
                    <a:cubicBezTo>
                      <a:pt x="185" y="195"/>
                      <a:pt x="185" y="215"/>
                      <a:pt x="192" y="234"/>
                    </a:cubicBezTo>
                    <a:cubicBezTo>
                      <a:pt x="192" y="234"/>
                      <a:pt x="192" y="234"/>
                      <a:pt x="192" y="234"/>
                    </a:cubicBezTo>
                    <a:cubicBezTo>
                      <a:pt x="208" y="249"/>
                      <a:pt x="208" y="255"/>
                      <a:pt x="208" y="255"/>
                    </a:cubicBezTo>
                    <a:cubicBezTo>
                      <a:pt x="220" y="256"/>
                      <a:pt x="220" y="256"/>
                      <a:pt x="220" y="256"/>
                    </a:cubicBezTo>
                    <a:cubicBezTo>
                      <a:pt x="220" y="256"/>
                      <a:pt x="211" y="155"/>
                      <a:pt x="261" y="139"/>
                    </a:cubicBezTo>
                    <a:cubicBezTo>
                      <a:pt x="261" y="139"/>
                      <a:pt x="464" y="228"/>
                      <a:pt x="483" y="131"/>
                    </a:cubicBezTo>
                    <a:cubicBezTo>
                      <a:pt x="485" y="252"/>
                      <a:pt x="485" y="259"/>
                      <a:pt x="485" y="259"/>
                    </a:cubicBezTo>
                    <a:cubicBezTo>
                      <a:pt x="497" y="259"/>
                      <a:pt x="497" y="259"/>
                      <a:pt x="497" y="259"/>
                    </a:cubicBezTo>
                    <a:cubicBezTo>
                      <a:pt x="513" y="241"/>
                      <a:pt x="516" y="232"/>
                      <a:pt x="516" y="232"/>
                    </a:cubicBezTo>
                    <a:cubicBezTo>
                      <a:pt x="516" y="232"/>
                      <a:pt x="516" y="232"/>
                      <a:pt x="517" y="232"/>
                    </a:cubicBezTo>
                    <a:cubicBezTo>
                      <a:pt x="523" y="214"/>
                      <a:pt x="523" y="194"/>
                      <a:pt x="523" y="173"/>
                    </a:cubicBezTo>
                    <a:close/>
                    <a:moveTo>
                      <a:pt x="881" y="391"/>
                    </a:moveTo>
                    <a:cubicBezTo>
                      <a:pt x="881" y="296"/>
                      <a:pt x="807" y="218"/>
                      <a:pt x="712" y="218"/>
                    </a:cubicBezTo>
                    <a:cubicBezTo>
                      <a:pt x="616" y="218"/>
                      <a:pt x="543" y="296"/>
                      <a:pt x="543" y="391"/>
                    </a:cubicBezTo>
                    <a:cubicBezTo>
                      <a:pt x="543" y="408"/>
                      <a:pt x="551" y="425"/>
                      <a:pt x="554" y="440"/>
                    </a:cubicBezTo>
                    <a:cubicBezTo>
                      <a:pt x="555" y="441"/>
                      <a:pt x="554" y="441"/>
                      <a:pt x="555" y="442"/>
                    </a:cubicBezTo>
                    <a:cubicBezTo>
                      <a:pt x="557" y="459"/>
                      <a:pt x="594" y="513"/>
                      <a:pt x="607" y="522"/>
                    </a:cubicBezTo>
                    <a:cubicBezTo>
                      <a:pt x="617" y="548"/>
                      <a:pt x="612" y="541"/>
                      <a:pt x="620" y="553"/>
                    </a:cubicBezTo>
                    <a:cubicBezTo>
                      <a:pt x="630" y="568"/>
                      <a:pt x="680" y="597"/>
                      <a:pt x="712" y="597"/>
                    </a:cubicBezTo>
                    <a:cubicBezTo>
                      <a:pt x="744" y="597"/>
                      <a:pt x="795" y="569"/>
                      <a:pt x="804" y="553"/>
                    </a:cubicBezTo>
                    <a:cubicBezTo>
                      <a:pt x="812" y="538"/>
                      <a:pt x="806" y="548"/>
                      <a:pt x="817" y="522"/>
                    </a:cubicBezTo>
                    <a:cubicBezTo>
                      <a:pt x="836" y="509"/>
                      <a:pt x="867" y="454"/>
                      <a:pt x="868" y="446"/>
                    </a:cubicBezTo>
                    <a:cubicBezTo>
                      <a:pt x="868" y="445"/>
                      <a:pt x="868" y="445"/>
                      <a:pt x="868" y="445"/>
                    </a:cubicBezTo>
                    <a:cubicBezTo>
                      <a:pt x="873" y="428"/>
                      <a:pt x="881" y="410"/>
                      <a:pt x="881" y="391"/>
                    </a:cubicBezTo>
                    <a:close/>
                    <a:moveTo>
                      <a:pt x="1056" y="535"/>
                    </a:moveTo>
                    <a:cubicBezTo>
                      <a:pt x="1056" y="536"/>
                      <a:pt x="1056" y="537"/>
                      <a:pt x="1056" y="538"/>
                    </a:cubicBezTo>
                    <a:cubicBezTo>
                      <a:pt x="1033" y="671"/>
                      <a:pt x="1033" y="671"/>
                      <a:pt x="1033" y="671"/>
                    </a:cubicBezTo>
                    <a:cubicBezTo>
                      <a:pt x="1105" y="671"/>
                      <a:pt x="1105" y="671"/>
                      <a:pt x="1105" y="671"/>
                    </a:cubicBezTo>
                    <a:cubicBezTo>
                      <a:pt x="1084" y="538"/>
                      <a:pt x="1084" y="538"/>
                      <a:pt x="1084" y="538"/>
                    </a:cubicBezTo>
                    <a:cubicBezTo>
                      <a:pt x="1084" y="537"/>
                      <a:pt x="1084" y="536"/>
                      <a:pt x="1084" y="535"/>
                    </a:cubicBezTo>
                    <a:cubicBezTo>
                      <a:pt x="1106" y="500"/>
                      <a:pt x="1106" y="500"/>
                      <a:pt x="1106" y="500"/>
                    </a:cubicBezTo>
                    <a:cubicBezTo>
                      <a:pt x="1107" y="498"/>
                      <a:pt x="1106" y="496"/>
                      <a:pt x="1104" y="496"/>
                    </a:cubicBezTo>
                    <a:cubicBezTo>
                      <a:pt x="1097" y="494"/>
                      <a:pt x="1083" y="491"/>
                      <a:pt x="1071" y="491"/>
                    </a:cubicBezTo>
                    <a:cubicBezTo>
                      <a:pt x="1059" y="491"/>
                      <a:pt x="1044" y="494"/>
                      <a:pt x="1036" y="496"/>
                    </a:cubicBezTo>
                    <a:cubicBezTo>
                      <a:pt x="1034" y="496"/>
                      <a:pt x="1033" y="499"/>
                      <a:pt x="1034" y="500"/>
                    </a:cubicBezTo>
                    <a:lnTo>
                      <a:pt x="1056" y="535"/>
                    </a:lnTo>
                    <a:close/>
                    <a:moveTo>
                      <a:pt x="1597" y="391"/>
                    </a:moveTo>
                    <a:cubicBezTo>
                      <a:pt x="1597" y="296"/>
                      <a:pt x="1524" y="218"/>
                      <a:pt x="1428" y="218"/>
                    </a:cubicBezTo>
                    <a:cubicBezTo>
                      <a:pt x="1333" y="218"/>
                      <a:pt x="1259" y="296"/>
                      <a:pt x="1259" y="391"/>
                    </a:cubicBezTo>
                    <a:cubicBezTo>
                      <a:pt x="1259" y="408"/>
                      <a:pt x="1267" y="425"/>
                      <a:pt x="1271" y="440"/>
                    </a:cubicBezTo>
                    <a:cubicBezTo>
                      <a:pt x="1271" y="441"/>
                      <a:pt x="1271" y="441"/>
                      <a:pt x="1271" y="442"/>
                    </a:cubicBezTo>
                    <a:cubicBezTo>
                      <a:pt x="1274" y="459"/>
                      <a:pt x="1310" y="513"/>
                      <a:pt x="1323" y="522"/>
                    </a:cubicBezTo>
                    <a:cubicBezTo>
                      <a:pt x="1333" y="548"/>
                      <a:pt x="1328" y="541"/>
                      <a:pt x="1336" y="553"/>
                    </a:cubicBezTo>
                    <a:cubicBezTo>
                      <a:pt x="1346" y="568"/>
                      <a:pt x="1396" y="597"/>
                      <a:pt x="1428" y="597"/>
                    </a:cubicBezTo>
                    <a:cubicBezTo>
                      <a:pt x="1460" y="597"/>
                      <a:pt x="1511" y="569"/>
                      <a:pt x="1520" y="553"/>
                    </a:cubicBezTo>
                    <a:cubicBezTo>
                      <a:pt x="1529" y="538"/>
                      <a:pt x="1523" y="548"/>
                      <a:pt x="1533" y="522"/>
                    </a:cubicBezTo>
                    <a:cubicBezTo>
                      <a:pt x="1552" y="509"/>
                      <a:pt x="1583" y="454"/>
                      <a:pt x="1584" y="446"/>
                    </a:cubicBezTo>
                    <a:cubicBezTo>
                      <a:pt x="1584" y="445"/>
                      <a:pt x="1584" y="445"/>
                      <a:pt x="1584" y="445"/>
                    </a:cubicBezTo>
                    <a:cubicBezTo>
                      <a:pt x="1589" y="428"/>
                      <a:pt x="1597" y="410"/>
                      <a:pt x="1597" y="391"/>
                    </a:cubicBezTo>
                    <a:close/>
                    <a:moveTo>
                      <a:pt x="1958" y="175"/>
                    </a:moveTo>
                    <a:cubicBezTo>
                      <a:pt x="1958" y="78"/>
                      <a:pt x="1883" y="0"/>
                      <a:pt x="1786" y="0"/>
                    </a:cubicBezTo>
                    <a:cubicBezTo>
                      <a:pt x="1689" y="0"/>
                      <a:pt x="1614" y="78"/>
                      <a:pt x="1614" y="175"/>
                    </a:cubicBezTo>
                    <a:cubicBezTo>
                      <a:pt x="1614" y="196"/>
                      <a:pt x="1617" y="227"/>
                      <a:pt x="1624" y="246"/>
                    </a:cubicBezTo>
                    <a:cubicBezTo>
                      <a:pt x="1624" y="246"/>
                      <a:pt x="1624" y="246"/>
                      <a:pt x="1624" y="246"/>
                    </a:cubicBezTo>
                    <a:cubicBezTo>
                      <a:pt x="1641" y="261"/>
                      <a:pt x="1641" y="157"/>
                      <a:pt x="1691" y="140"/>
                    </a:cubicBezTo>
                    <a:cubicBezTo>
                      <a:pt x="1692" y="140"/>
                      <a:pt x="1692" y="140"/>
                      <a:pt x="1693" y="141"/>
                    </a:cubicBezTo>
                    <a:cubicBezTo>
                      <a:pt x="1919" y="260"/>
                      <a:pt x="1919" y="260"/>
                      <a:pt x="1919" y="260"/>
                    </a:cubicBezTo>
                    <a:cubicBezTo>
                      <a:pt x="1920" y="261"/>
                      <a:pt x="1920" y="261"/>
                      <a:pt x="1920" y="261"/>
                    </a:cubicBezTo>
                    <a:cubicBezTo>
                      <a:pt x="1931" y="261"/>
                      <a:pt x="1931" y="261"/>
                      <a:pt x="1931" y="261"/>
                    </a:cubicBezTo>
                    <a:cubicBezTo>
                      <a:pt x="1932" y="261"/>
                      <a:pt x="1933" y="260"/>
                      <a:pt x="1933" y="260"/>
                    </a:cubicBezTo>
                    <a:cubicBezTo>
                      <a:pt x="1949" y="242"/>
                      <a:pt x="1951" y="234"/>
                      <a:pt x="1952" y="233"/>
                    </a:cubicBezTo>
                    <a:cubicBezTo>
                      <a:pt x="1952" y="233"/>
                      <a:pt x="1952" y="234"/>
                      <a:pt x="1952" y="234"/>
                    </a:cubicBezTo>
                    <a:cubicBezTo>
                      <a:pt x="1959" y="215"/>
                      <a:pt x="1958" y="195"/>
                      <a:pt x="1958" y="175"/>
                    </a:cubicBezTo>
                    <a:close/>
                    <a:moveTo>
                      <a:pt x="395" y="717"/>
                    </a:moveTo>
                    <a:cubicBezTo>
                      <a:pt x="22" y="717"/>
                      <a:pt x="22" y="717"/>
                      <a:pt x="22" y="717"/>
                    </a:cubicBezTo>
                    <a:cubicBezTo>
                      <a:pt x="9" y="717"/>
                      <a:pt x="0" y="727"/>
                      <a:pt x="0" y="739"/>
                    </a:cubicBezTo>
                    <a:cubicBezTo>
                      <a:pt x="0" y="752"/>
                      <a:pt x="9" y="761"/>
                      <a:pt x="22" y="761"/>
                    </a:cubicBezTo>
                    <a:cubicBezTo>
                      <a:pt x="382" y="761"/>
                      <a:pt x="382" y="761"/>
                      <a:pt x="382" y="761"/>
                    </a:cubicBezTo>
                    <a:cubicBezTo>
                      <a:pt x="386" y="745"/>
                      <a:pt x="391" y="731"/>
                      <a:pt x="395" y="717"/>
                    </a:cubicBezTo>
                    <a:close/>
                    <a:moveTo>
                      <a:pt x="2127" y="717"/>
                    </a:moveTo>
                    <a:cubicBezTo>
                      <a:pt x="1745" y="717"/>
                      <a:pt x="1745" y="717"/>
                      <a:pt x="1745" y="717"/>
                    </a:cubicBezTo>
                    <a:cubicBezTo>
                      <a:pt x="1749" y="731"/>
                      <a:pt x="1754" y="745"/>
                      <a:pt x="1758" y="761"/>
                    </a:cubicBezTo>
                    <a:cubicBezTo>
                      <a:pt x="2127" y="761"/>
                      <a:pt x="2127" y="761"/>
                      <a:pt x="2127" y="761"/>
                    </a:cubicBezTo>
                    <a:cubicBezTo>
                      <a:pt x="2139" y="761"/>
                      <a:pt x="2149" y="752"/>
                      <a:pt x="2149" y="739"/>
                    </a:cubicBezTo>
                    <a:cubicBezTo>
                      <a:pt x="2149" y="727"/>
                      <a:pt x="2139" y="717"/>
                      <a:pt x="2127" y="717"/>
                    </a:cubicBezTo>
                    <a:close/>
                    <a:moveTo>
                      <a:pt x="1111" y="717"/>
                    </a:moveTo>
                    <a:cubicBezTo>
                      <a:pt x="1029" y="717"/>
                      <a:pt x="1029" y="717"/>
                      <a:pt x="1029" y="717"/>
                    </a:cubicBezTo>
                    <a:cubicBezTo>
                      <a:pt x="1033" y="731"/>
                      <a:pt x="1037" y="745"/>
                      <a:pt x="1042" y="761"/>
                    </a:cubicBezTo>
                    <a:cubicBezTo>
                      <a:pt x="1098" y="761"/>
                      <a:pt x="1098" y="761"/>
                      <a:pt x="1098" y="761"/>
                    </a:cubicBezTo>
                    <a:cubicBezTo>
                      <a:pt x="1103" y="745"/>
                      <a:pt x="1107" y="731"/>
                      <a:pt x="1111" y="717"/>
                    </a:cubicBezTo>
                    <a:close/>
                    <a:moveTo>
                      <a:pt x="1644" y="449"/>
                    </a:moveTo>
                    <a:cubicBezTo>
                      <a:pt x="1662" y="447"/>
                      <a:pt x="1676" y="447"/>
                      <a:pt x="1682" y="447"/>
                    </a:cubicBezTo>
                    <a:cubicBezTo>
                      <a:pt x="1684" y="446"/>
                      <a:pt x="1686" y="445"/>
                      <a:pt x="1686" y="445"/>
                    </a:cubicBezTo>
                    <a:cubicBezTo>
                      <a:pt x="1686" y="412"/>
                      <a:pt x="1686" y="412"/>
                      <a:pt x="1686" y="412"/>
                    </a:cubicBezTo>
                    <a:cubicBezTo>
                      <a:pt x="1686" y="412"/>
                      <a:pt x="1643" y="333"/>
                      <a:pt x="1636" y="304"/>
                    </a:cubicBezTo>
                    <a:cubicBezTo>
                      <a:pt x="1633" y="304"/>
                      <a:pt x="1633" y="314"/>
                      <a:pt x="1632" y="328"/>
                    </a:cubicBezTo>
                    <a:cubicBezTo>
                      <a:pt x="1638" y="348"/>
                      <a:pt x="1641" y="369"/>
                      <a:pt x="1641" y="391"/>
                    </a:cubicBezTo>
                    <a:cubicBezTo>
                      <a:pt x="1641" y="412"/>
                      <a:pt x="1635" y="430"/>
                      <a:pt x="1630" y="445"/>
                    </a:cubicBezTo>
                    <a:cubicBezTo>
                      <a:pt x="1635" y="447"/>
                      <a:pt x="1640" y="448"/>
                      <a:pt x="1644" y="449"/>
                    </a:cubicBezTo>
                    <a:close/>
                    <a:moveTo>
                      <a:pt x="1891" y="447"/>
                    </a:moveTo>
                    <a:cubicBezTo>
                      <a:pt x="1898" y="447"/>
                      <a:pt x="1912" y="447"/>
                      <a:pt x="1929" y="449"/>
                    </a:cubicBezTo>
                    <a:cubicBezTo>
                      <a:pt x="1944" y="446"/>
                      <a:pt x="1963" y="438"/>
                      <a:pt x="1982" y="418"/>
                    </a:cubicBezTo>
                    <a:cubicBezTo>
                      <a:pt x="1928" y="413"/>
                      <a:pt x="1946" y="304"/>
                      <a:pt x="1936" y="304"/>
                    </a:cubicBezTo>
                    <a:cubicBezTo>
                      <a:pt x="1929" y="335"/>
                      <a:pt x="1887" y="412"/>
                      <a:pt x="1887" y="412"/>
                    </a:cubicBezTo>
                    <a:cubicBezTo>
                      <a:pt x="1887" y="445"/>
                      <a:pt x="1887" y="445"/>
                      <a:pt x="1887" y="445"/>
                    </a:cubicBezTo>
                    <a:cubicBezTo>
                      <a:pt x="1887" y="445"/>
                      <a:pt x="1889" y="446"/>
                      <a:pt x="1891" y="447"/>
                    </a:cubicBezTo>
                    <a:close/>
                  </a:path>
                </a:pathLst>
              </a:custGeom>
              <a:solidFill>
                <a:srgbClr val="081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19" name="TextBox 8">
            <a:extLst>
              <a:ext uri="{FF2B5EF4-FFF2-40B4-BE49-F238E27FC236}">
                <a16:creationId xmlns:a16="http://schemas.microsoft.com/office/drawing/2014/main" id="{E41B930C-9BE2-4023-B347-3E11AD13F725}"/>
              </a:ext>
            </a:extLst>
          </p:cNvPr>
          <p:cNvSpPr txBox="1"/>
          <p:nvPr/>
        </p:nvSpPr>
        <p:spPr>
          <a:xfrm>
            <a:off x="7424257" y="3136780"/>
            <a:ext cx="3759431" cy="43500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2000" dirty="0">
                <a:solidFill>
                  <a:srgbClr val="000000">
                    <a:lumMod val="100000"/>
                  </a:srgbClr>
                </a:solidFill>
              </a:rPr>
              <a:t>Criar padrão de formulação e debate de políticas</a:t>
            </a:r>
          </a:p>
        </p:txBody>
      </p:sp>
      <p:grpSp>
        <p:nvGrpSpPr>
          <p:cNvPr id="20" name="Group 10">
            <a:extLst>
              <a:ext uri="{FF2B5EF4-FFF2-40B4-BE49-F238E27FC236}">
                <a16:creationId xmlns:a16="http://schemas.microsoft.com/office/drawing/2014/main" id="{B6E45896-1E1A-47D1-865A-461BFDE48B96}"/>
              </a:ext>
            </a:extLst>
          </p:cNvPr>
          <p:cNvGrpSpPr/>
          <p:nvPr/>
        </p:nvGrpSpPr>
        <p:grpSpPr>
          <a:xfrm>
            <a:off x="5822066" y="4220124"/>
            <a:ext cx="1110203" cy="1110203"/>
            <a:chOff x="3873328" y="3444670"/>
            <a:chExt cx="1110203" cy="1110203"/>
          </a:xfrm>
        </p:grpSpPr>
        <p:sp>
          <p:nvSpPr>
            <p:cNvPr id="21" name="Oval 31">
              <a:extLst>
                <a:ext uri="{FF2B5EF4-FFF2-40B4-BE49-F238E27FC236}">
                  <a16:creationId xmlns:a16="http://schemas.microsoft.com/office/drawing/2014/main" id="{0AC1CF54-FF52-4204-A0C1-2C27EA0FF109}"/>
                </a:ext>
              </a:extLst>
            </p:cNvPr>
            <p:cNvSpPr/>
            <p:nvPr/>
          </p:nvSpPr>
          <p:spPr bwMode="gray">
            <a:xfrm>
              <a:off x="3873328" y="3444670"/>
              <a:ext cx="1110203" cy="1110203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sz="1463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22" name="bcgIcons_Funnel">
              <a:extLst>
                <a:ext uri="{FF2B5EF4-FFF2-40B4-BE49-F238E27FC236}">
                  <a16:creationId xmlns:a16="http://schemas.microsoft.com/office/drawing/2014/main" id="{7CE2962F-912E-436C-8F51-9D007CDA179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978480" y="3549405"/>
              <a:ext cx="899899" cy="900733"/>
              <a:chOff x="1682" y="0"/>
              <a:chExt cx="4316" cy="4320"/>
            </a:xfrm>
          </p:grpSpPr>
          <p:sp>
            <p:nvSpPr>
              <p:cNvPr id="23" name="AutoShape 33">
                <a:extLst>
                  <a:ext uri="{FF2B5EF4-FFF2-40B4-BE49-F238E27FC236}">
                    <a16:creationId xmlns:a16="http://schemas.microsoft.com/office/drawing/2014/main" id="{5FBB27E1-6CA1-4C80-8EED-E36C3FD05A43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24" name="Freeform 35">
                <a:extLst>
                  <a:ext uri="{FF2B5EF4-FFF2-40B4-BE49-F238E27FC236}">
                    <a16:creationId xmlns:a16="http://schemas.microsoft.com/office/drawing/2014/main" id="{FEF049FA-ED02-41DA-B4F1-D2602F4B22E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8" y="831"/>
                <a:ext cx="3484" cy="2816"/>
              </a:xfrm>
              <a:custGeom>
                <a:avLst/>
                <a:gdLst>
                  <a:gd name="T0" fmla="*/ 1860 w 1860"/>
                  <a:gd name="T1" fmla="*/ 239 h 1502"/>
                  <a:gd name="T2" fmla="*/ 1629 w 1860"/>
                  <a:gd name="T3" fmla="*/ 65 h 1502"/>
                  <a:gd name="T4" fmla="*/ 1104 w 1860"/>
                  <a:gd name="T5" fmla="*/ 0 h 1502"/>
                  <a:gd name="T6" fmla="*/ 392 w 1860"/>
                  <a:gd name="T7" fmla="*/ 155 h 1502"/>
                  <a:gd name="T8" fmla="*/ 226 w 1860"/>
                  <a:gd name="T9" fmla="*/ 120 h 1502"/>
                  <a:gd name="T10" fmla="*/ 0 w 1860"/>
                  <a:gd name="T11" fmla="*/ 234 h 1502"/>
                  <a:gd name="T12" fmla="*/ 226 w 1860"/>
                  <a:gd name="T13" fmla="*/ 349 h 1502"/>
                  <a:gd name="T14" fmla="*/ 365 w 1860"/>
                  <a:gd name="T15" fmla="*/ 325 h 1502"/>
                  <a:gd name="T16" fmla="*/ 382 w 1860"/>
                  <a:gd name="T17" fmla="*/ 377 h 1502"/>
                  <a:gd name="T18" fmla="*/ 921 w 1860"/>
                  <a:gd name="T19" fmla="*/ 1207 h 1502"/>
                  <a:gd name="T20" fmla="*/ 1014 w 1860"/>
                  <a:gd name="T21" fmla="*/ 1465 h 1502"/>
                  <a:gd name="T22" fmla="*/ 1018 w 1860"/>
                  <a:gd name="T23" fmla="*/ 1468 h 1502"/>
                  <a:gd name="T24" fmla="*/ 1096 w 1860"/>
                  <a:gd name="T25" fmla="*/ 1502 h 1502"/>
                  <a:gd name="T26" fmla="*/ 1113 w 1860"/>
                  <a:gd name="T27" fmla="*/ 1502 h 1502"/>
                  <a:gd name="T28" fmla="*/ 1191 w 1860"/>
                  <a:gd name="T29" fmla="*/ 1468 h 1502"/>
                  <a:gd name="T30" fmla="*/ 1195 w 1860"/>
                  <a:gd name="T31" fmla="*/ 1465 h 1502"/>
                  <a:gd name="T32" fmla="*/ 1288 w 1860"/>
                  <a:gd name="T33" fmla="*/ 1207 h 1502"/>
                  <a:gd name="T34" fmla="*/ 1827 w 1860"/>
                  <a:gd name="T35" fmla="*/ 376 h 1502"/>
                  <a:gd name="T36" fmla="*/ 1858 w 1860"/>
                  <a:gd name="T37" fmla="*/ 259 h 1502"/>
                  <a:gd name="T38" fmla="*/ 1858 w 1860"/>
                  <a:gd name="T39" fmla="*/ 259 h 1502"/>
                  <a:gd name="T40" fmla="*/ 1860 w 1860"/>
                  <a:gd name="T41" fmla="*/ 239 h 1502"/>
                  <a:gd name="T42" fmla="*/ 44 w 1860"/>
                  <a:gd name="T43" fmla="*/ 234 h 1502"/>
                  <a:gd name="T44" fmla="*/ 226 w 1860"/>
                  <a:gd name="T45" fmla="*/ 164 h 1502"/>
                  <a:gd name="T46" fmla="*/ 383 w 1860"/>
                  <a:gd name="T47" fmla="*/ 201 h 1502"/>
                  <a:gd name="T48" fmla="*/ 398 w 1860"/>
                  <a:gd name="T49" fmla="*/ 211 h 1502"/>
                  <a:gd name="T50" fmla="*/ 411 w 1860"/>
                  <a:gd name="T51" fmla="*/ 197 h 1502"/>
                  <a:gd name="T52" fmla="*/ 1104 w 1860"/>
                  <a:gd name="T53" fmla="*/ 44 h 1502"/>
                  <a:gd name="T54" fmla="*/ 1816 w 1860"/>
                  <a:gd name="T55" fmla="*/ 239 h 1502"/>
                  <a:gd name="T56" fmla="*/ 1104 w 1860"/>
                  <a:gd name="T57" fmla="*/ 435 h 1502"/>
                  <a:gd name="T58" fmla="*/ 406 w 1860"/>
                  <a:gd name="T59" fmla="*/ 276 h 1502"/>
                  <a:gd name="T60" fmla="*/ 394 w 1860"/>
                  <a:gd name="T61" fmla="*/ 260 h 1502"/>
                  <a:gd name="T62" fmla="*/ 377 w 1860"/>
                  <a:gd name="T63" fmla="*/ 271 h 1502"/>
                  <a:gd name="T64" fmla="*/ 226 w 1860"/>
                  <a:gd name="T65" fmla="*/ 305 h 1502"/>
                  <a:gd name="T66" fmla="*/ 44 w 1860"/>
                  <a:gd name="T67" fmla="*/ 234 h 1502"/>
                  <a:gd name="T68" fmla="*/ 1250 w 1860"/>
                  <a:gd name="T69" fmla="*/ 1185 h 1502"/>
                  <a:gd name="T70" fmla="*/ 1248 w 1860"/>
                  <a:gd name="T71" fmla="*/ 1187 h 1502"/>
                  <a:gd name="T72" fmla="*/ 1157 w 1860"/>
                  <a:gd name="T73" fmla="*/ 1440 h 1502"/>
                  <a:gd name="T74" fmla="*/ 1113 w 1860"/>
                  <a:gd name="T75" fmla="*/ 1458 h 1502"/>
                  <a:gd name="T76" fmla="*/ 1096 w 1860"/>
                  <a:gd name="T77" fmla="*/ 1458 h 1502"/>
                  <a:gd name="T78" fmla="*/ 1052 w 1860"/>
                  <a:gd name="T79" fmla="*/ 1440 h 1502"/>
                  <a:gd name="T80" fmla="*/ 961 w 1860"/>
                  <a:gd name="T81" fmla="*/ 1187 h 1502"/>
                  <a:gd name="T82" fmla="*/ 422 w 1860"/>
                  <a:gd name="T83" fmla="*/ 358 h 1502"/>
                  <a:gd name="T84" fmla="*/ 418 w 1860"/>
                  <a:gd name="T85" fmla="*/ 344 h 1502"/>
                  <a:gd name="T86" fmla="*/ 639 w 1860"/>
                  <a:gd name="T87" fmla="*/ 431 h 1502"/>
                  <a:gd name="T88" fmla="*/ 1104 w 1860"/>
                  <a:gd name="T89" fmla="*/ 479 h 1502"/>
                  <a:gd name="T90" fmla="*/ 1629 w 1860"/>
                  <a:gd name="T91" fmla="*/ 414 h 1502"/>
                  <a:gd name="T92" fmla="*/ 1790 w 1860"/>
                  <a:gd name="T93" fmla="*/ 345 h 1502"/>
                  <a:gd name="T94" fmla="*/ 1786 w 1860"/>
                  <a:gd name="T95" fmla="*/ 358 h 1502"/>
                  <a:gd name="T96" fmla="*/ 1250 w 1860"/>
                  <a:gd name="T97" fmla="*/ 1185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60" h="1502">
                    <a:moveTo>
                      <a:pt x="1860" y="239"/>
                    </a:moveTo>
                    <a:cubicBezTo>
                      <a:pt x="1860" y="170"/>
                      <a:pt x="1781" y="109"/>
                      <a:pt x="1629" y="65"/>
                    </a:cubicBezTo>
                    <a:cubicBezTo>
                      <a:pt x="1489" y="23"/>
                      <a:pt x="1302" y="0"/>
                      <a:pt x="1104" y="0"/>
                    </a:cubicBezTo>
                    <a:cubicBezTo>
                      <a:pt x="776" y="0"/>
                      <a:pt x="495" y="62"/>
                      <a:pt x="392" y="155"/>
                    </a:cubicBezTo>
                    <a:cubicBezTo>
                      <a:pt x="350" y="133"/>
                      <a:pt x="289" y="120"/>
                      <a:pt x="226" y="120"/>
                    </a:cubicBezTo>
                    <a:cubicBezTo>
                      <a:pt x="97" y="120"/>
                      <a:pt x="0" y="169"/>
                      <a:pt x="0" y="234"/>
                    </a:cubicBezTo>
                    <a:cubicBezTo>
                      <a:pt x="0" y="299"/>
                      <a:pt x="97" y="349"/>
                      <a:pt x="226" y="349"/>
                    </a:cubicBezTo>
                    <a:cubicBezTo>
                      <a:pt x="278" y="349"/>
                      <a:pt x="326" y="340"/>
                      <a:pt x="365" y="325"/>
                    </a:cubicBezTo>
                    <a:cubicBezTo>
                      <a:pt x="382" y="377"/>
                      <a:pt x="382" y="377"/>
                      <a:pt x="382" y="377"/>
                    </a:cubicBezTo>
                    <a:cubicBezTo>
                      <a:pt x="921" y="1207"/>
                      <a:pt x="921" y="1207"/>
                      <a:pt x="921" y="1207"/>
                    </a:cubicBezTo>
                    <a:cubicBezTo>
                      <a:pt x="1014" y="1465"/>
                      <a:pt x="1014" y="1465"/>
                      <a:pt x="1014" y="1465"/>
                    </a:cubicBezTo>
                    <a:cubicBezTo>
                      <a:pt x="1018" y="1468"/>
                      <a:pt x="1018" y="1468"/>
                      <a:pt x="1018" y="1468"/>
                    </a:cubicBezTo>
                    <a:cubicBezTo>
                      <a:pt x="1019" y="1470"/>
                      <a:pt x="1052" y="1502"/>
                      <a:pt x="1096" y="1502"/>
                    </a:cubicBezTo>
                    <a:cubicBezTo>
                      <a:pt x="1113" y="1502"/>
                      <a:pt x="1113" y="1502"/>
                      <a:pt x="1113" y="1502"/>
                    </a:cubicBezTo>
                    <a:cubicBezTo>
                      <a:pt x="1157" y="1502"/>
                      <a:pt x="1190" y="1470"/>
                      <a:pt x="1191" y="1468"/>
                    </a:cubicBezTo>
                    <a:cubicBezTo>
                      <a:pt x="1195" y="1465"/>
                      <a:pt x="1195" y="1465"/>
                      <a:pt x="1195" y="1465"/>
                    </a:cubicBezTo>
                    <a:cubicBezTo>
                      <a:pt x="1288" y="1207"/>
                      <a:pt x="1288" y="1207"/>
                      <a:pt x="1288" y="1207"/>
                    </a:cubicBezTo>
                    <a:cubicBezTo>
                      <a:pt x="1827" y="376"/>
                      <a:pt x="1827" y="376"/>
                      <a:pt x="1827" y="376"/>
                    </a:cubicBezTo>
                    <a:cubicBezTo>
                      <a:pt x="1858" y="259"/>
                      <a:pt x="1858" y="259"/>
                      <a:pt x="1858" y="259"/>
                    </a:cubicBezTo>
                    <a:cubicBezTo>
                      <a:pt x="1858" y="259"/>
                      <a:pt x="1858" y="259"/>
                      <a:pt x="1858" y="259"/>
                    </a:cubicBezTo>
                    <a:cubicBezTo>
                      <a:pt x="1860" y="253"/>
                      <a:pt x="1860" y="246"/>
                      <a:pt x="1860" y="239"/>
                    </a:cubicBezTo>
                    <a:close/>
                    <a:moveTo>
                      <a:pt x="44" y="234"/>
                    </a:moveTo>
                    <a:cubicBezTo>
                      <a:pt x="44" y="205"/>
                      <a:pt x="113" y="164"/>
                      <a:pt x="226" y="164"/>
                    </a:cubicBezTo>
                    <a:cubicBezTo>
                      <a:pt x="289" y="164"/>
                      <a:pt x="348" y="177"/>
                      <a:pt x="383" y="201"/>
                    </a:cubicBezTo>
                    <a:cubicBezTo>
                      <a:pt x="398" y="211"/>
                      <a:pt x="398" y="211"/>
                      <a:pt x="398" y="211"/>
                    </a:cubicBezTo>
                    <a:cubicBezTo>
                      <a:pt x="411" y="197"/>
                      <a:pt x="411" y="197"/>
                      <a:pt x="411" y="197"/>
                    </a:cubicBezTo>
                    <a:cubicBezTo>
                      <a:pt x="492" y="108"/>
                      <a:pt x="784" y="44"/>
                      <a:pt x="1104" y="44"/>
                    </a:cubicBezTo>
                    <a:cubicBezTo>
                      <a:pt x="1524" y="44"/>
                      <a:pt x="1816" y="147"/>
                      <a:pt x="1816" y="239"/>
                    </a:cubicBezTo>
                    <a:cubicBezTo>
                      <a:pt x="1816" y="332"/>
                      <a:pt x="1524" y="435"/>
                      <a:pt x="1104" y="435"/>
                    </a:cubicBezTo>
                    <a:cubicBezTo>
                      <a:pt x="729" y="435"/>
                      <a:pt x="469" y="355"/>
                      <a:pt x="406" y="276"/>
                    </a:cubicBezTo>
                    <a:cubicBezTo>
                      <a:pt x="394" y="260"/>
                      <a:pt x="394" y="260"/>
                      <a:pt x="394" y="260"/>
                    </a:cubicBezTo>
                    <a:cubicBezTo>
                      <a:pt x="377" y="271"/>
                      <a:pt x="377" y="271"/>
                      <a:pt x="377" y="271"/>
                    </a:cubicBezTo>
                    <a:cubicBezTo>
                      <a:pt x="342" y="292"/>
                      <a:pt x="286" y="305"/>
                      <a:pt x="226" y="305"/>
                    </a:cubicBezTo>
                    <a:cubicBezTo>
                      <a:pt x="113" y="305"/>
                      <a:pt x="44" y="263"/>
                      <a:pt x="44" y="234"/>
                    </a:cubicBezTo>
                    <a:close/>
                    <a:moveTo>
                      <a:pt x="1250" y="1185"/>
                    </a:moveTo>
                    <a:cubicBezTo>
                      <a:pt x="1248" y="1187"/>
                      <a:pt x="1248" y="1187"/>
                      <a:pt x="1248" y="1187"/>
                    </a:cubicBezTo>
                    <a:cubicBezTo>
                      <a:pt x="1157" y="1440"/>
                      <a:pt x="1157" y="1440"/>
                      <a:pt x="1157" y="1440"/>
                    </a:cubicBezTo>
                    <a:cubicBezTo>
                      <a:pt x="1150" y="1446"/>
                      <a:pt x="1133" y="1458"/>
                      <a:pt x="1113" y="1458"/>
                    </a:cubicBezTo>
                    <a:cubicBezTo>
                      <a:pt x="1096" y="1458"/>
                      <a:pt x="1096" y="1458"/>
                      <a:pt x="1096" y="1458"/>
                    </a:cubicBezTo>
                    <a:cubicBezTo>
                      <a:pt x="1076" y="1458"/>
                      <a:pt x="1059" y="1446"/>
                      <a:pt x="1052" y="1440"/>
                    </a:cubicBezTo>
                    <a:cubicBezTo>
                      <a:pt x="961" y="1187"/>
                      <a:pt x="961" y="1187"/>
                      <a:pt x="961" y="1187"/>
                    </a:cubicBezTo>
                    <a:cubicBezTo>
                      <a:pt x="422" y="358"/>
                      <a:pt x="422" y="358"/>
                      <a:pt x="422" y="358"/>
                    </a:cubicBezTo>
                    <a:cubicBezTo>
                      <a:pt x="418" y="344"/>
                      <a:pt x="418" y="344"/>
                      <a:pt x="418" y="344"/>
                    </a:cubicBezTo>
                    <a:cubicBezTo>
                      <a:pt x="479" y="386"/>
                      <a:pt x="568" y="414"/>
                      <a:pt x="639" y="431"/>
                    </a:cubicBezTo>
                    <a:cubicBezTo>
                      <a:pt x="773" y="462"/>
                      <a:pt x="933" y="479"/>
                      <a:pt x="1104" y="479"/>
                    </a:cubicBezTo>
                    <a:cubicBezTo>
                      <a:pt x="1302" y="479"/>
                      <a:pt x="1489" y="456"/>
                      <a:pt x="1629" y="414"/>
                    </a:cubicBezTo>
                    <a:cubicBezTo>
                      <a:pt x="1698" y="394"/>
                      <a:pt x="1752" y="371"/>
                      <a:pt x="1790" y="345"/>
                    </a:cubicBezTo>
                    <a:cubicBezTo>
                      <a:pt x="1786" y="358"/>
                      <a:pt x="1786" y="358"/>
                      <a:pt x="1786" y="358"/>
                    </a:cubicBezTo>
                    <a:lnTo>
                      <a:pt x="1250" y="118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25" name="Freeform 36">
                <a:extLst>
                  <a:ext uri="{FF2B5EF4-FFF2-40B4-BE49-F238E27FC236}">
                    <a16:creationId xmlns:a16="http://schemas.microsoft.com/office/drawing/2014/main" id="{92FC1E3E-FCD2-42CB-9054-132030079C1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77" y="996"/>
                <a:ext cx="3122" cy="2486"/>
              </a:xfrm>
              <a:custGeom>
                <a:avLst/>
                <a:gdLst>
                  <a:gd name="T0" fmla="*/ 894 w 1667"/>
                  <a:gd name="T1" fmla="*/ 1079 h 1326"/>
                  <a:gd name="T2" fmla="*/ 426 w 1667"/>
                  <a:gd name="T3" fmla="*/ 358 h 1326"/>
                  <a:gd name="T4" fmla="*/ 523 w 1667"/>
                  <a:gd name="T5" fmla="*/ 385 h 1326"/>
                  <a:gd name="T6" fmla="*/ 998 w 1667"/>
                  <a:gd name="T7" fmla="*/ 435 h 1326"/>
                  <a:gd name="T8" fmla="*/ 1536 w 1667"/>
                  <a:gd name="T9" fmla="*/ 369 h 1326"/>
                  <a:gd name="T10" fmla="*/ 1571 w 1667"/>
                  <a:gd name="T11" fmla="*/ 357 h 1326"/>
                  <a:gd name="T12" fmla="*/ 1103 w 1667"/>
                  <a:gd name="T13" fmla="*/ 1079 h 1326"/>
                  <a:gd name="T14" fmla="*/ 1014 w 1667"/>
                  <a:gd name="T15" fmla="*/ 1324 h 1326"/>
                  <a:gd name="T16" fmla="*/ 1007 w 1667"/>
                  <a:gd name="T17" fmla="*/ 1326 h 1326"/>
                  <a:gd name="T18" fmla="*/ 990 w 1667"/>
                  <a:gd name="T19" fmla="*/ 1326 h 1326"/>
                  <a:gd name="T20" fmla="*/ 983 w 1667"/>
                  <a:gd name="T21" fmla="*/ 1324 h 1326"/>
                  <a:gd name="T22" fmla="*/ 894 w 1667"/>
                  <a:gd name="T23" fmla="*/ 1079 h 1326"/>
                  <a:gd name="T24" fmla="*/ 335 w 1667"/>
                  <a:gd name="T25" fmla="*/ 160 h 1326"/>
                  <a:gd name="T26" fmla="*/ 998 w 1667"/>
                  <a:gd name="T27" fmla="*/ 303 h 1326"/>
                  <a:gd name="T28" fmla="*/ 1664 w 1667"/>
                  <a:gd name="T29" fmla="*/ 157 h 1326"/>
                  <a:gd name="T30" fmla="*/ 1666 w 1667"/>
                  <a:gd name="T31" fmla="*/ 149 h 1326"/>
                  <a:gd name="T32" fmla="*/ 1498 w 1667"/>
                  <a:gd name="T33" fmla="*/ 61 h 1326"/>
                  <a:gd name="T34" fmla="*/ 998 w 1667"/>
                  <a:gd name="T35" fmla="*/ 0 h 1326"/>
                  <a:gd name="T36" fmla="*/ 571 w 1667"/>
                  <a:gd name="T37" fmla="*/ 42 h 1326"/>
                  <a:gd name="T38" fmla="*/ 338 w 1667"/>
                  <a:gd name="T39" fmla="*/ 139 h 1326"/>
                  <a:gd name="T40" fmla="*/ 335 w 1667"/>
                  <a:gd name="T41" fmla="*/ 160 h 1326"/>
                  <a:gd name="T42" fmla="*/ 120 w 1667"/>
                  <a:gd name="T43" fmla="*/ 171 h 1326"/>
                  <a:gd name="T44" fmla="*/ 240 w 1667"/>
                  <a:gd name="T45" fmla="*/ 146 h 1326"/>
                  <a:gd name="T46" fmla="*/ 120 w 1667"/>
                  <a:gd name="T47" fmla="*/ 120 h 1326"/>
                  <a:gd name="T48" fmla="*/ 0 w 1667"/>
                  <a:gd name="T49" fmla="*/ 146 h 1326"/>
                  <a:gd name="T50" fmla="*/ 120 w 1667"/>
                  <a:gd name="T51" fmla="*/ 171 h 1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67" h="1326">
                    <a:moveTo>
                      <a:pt x="894" y="1079"/>
                    </a:moveTo>
                    <a:cubicBezTo>
                      <a:pt x="426" y="358"/>
                      <a:pt x="426" y="358"/>
                      <a:pt x="426" y="358"/>
                    </a:cubicBezTo>
                    <a:cubicBezTo>
                      <a:pt x="456" y="368"/>
                      <a:pt x="488" y="377"/>
                      <a:pt x="523" y="385"/>
                    </a:cubicBezTo>
                    <a:cubicBezTo>
                      <a:pt x="660" y="418"/>
                      <a:pt x="824" y="435"/>
                      <a:pt x="998" y="435"/>
                    </a:cubicBezTo>
                    <a:cubicBezTo>
                      <a:pt x="1200" y="435"/>
                      <a:pt x="1391" y="411"/>
                      <a:pt x="1536" y="369"/>
                    </a:cubicBezTo>
                    <a:cubicBezTo>
                      <a:pt x="1548" y="365"/>
                      <a:pt x="1560" y="361"/>
                      <a:pt x="1571" y="357"/>
                    </a:cubicBezTo>
                    <a:cubicBezTo>
                      <a:pt x="1103" y="1079"/>
                      <a:pt x="1103" y="1079"/>
                      <a:pt x="1103" y="1079"/>
                    </a:cubicBezTo>
                    <a:cubicBezTo>
                      <a:pt x="1014" y="1324"/>
                      <a:pt x="1014" y="1324"/>
                      <a:pt x="1014" y="1324"/>
                    </a:cubicBezTo>
                    <a:cubicBezTo>
                      <a:pt x="1011" y="1325"/>
                      <a:pt x="1009" y="1326"/>
                      <a:pt x="1007" y="1326"/>
                    </a:cubicBezTo>
                    <a:cubicBezTo>
                      <a:pt x="990" y="1326"/>
                      <a:pt x="990" y="1326"/>
                      <a:pt x="990" y="1326"/>
                    </a:cubicBezTo>
                    <a:cubicBezTo>
                      <a:pt x="988" y="1326"/>
                      <a:pt x="986" y="1325"/>
                      <a:pt x="983" y="1324"/>
                    </a:cubicBezTo>
                    <a:lnTo>
                      <a:pt x="894" y="1079"/>
                    </a:lnTo>
                    <a:close/>
                    <a:moveTo>
                      <a:pt x="335" y="160"/>
                    </a:moveTo>
                    <a:cubicBezTo>
                      <a:pt x="382" y="220"/>
                      <a:pt x="618" y="303"/>
                      <a:pt x="998" y="303"/>
                    </a:cubicBezTo>
                    <a:cubicBezTo>
                      <a:pt x="1406" y="303"/>
                      <a:pt x="1632" y="208"/>
                      <a:pt x="1664" y="157"/>
                    </a:cubicBezTo>
                    <a:cubicBezTo>
                      <a:pt x="1667" y="152"/>
                      <a:pt x="1666" y="149"/>
                      <a:pt x="1666" y="149"/>
                    </a:cubicBezTo>
                    <a:cubicBezTo>
                      <a:pt x="1661" y="138"/>
                      <a:pt x="1626" y="99"/>
                      <a:pt x="1498" y="61"/>
                    </a:cubicBezTo>
                    <a:cubicBezTo>
                      <a:pt x="1365" y="22"/>
                      <a:pt x="1188" y="0"/>
                      <a:pt x="998" y="0"/>
                    </a:cubicBezTo>
                    <a:cubicBezTo>
                      <a:pt x="846" y="0"/>
                      <a:pt x="695" y="15"/>
                      <a:pt x="571" y="42"/>
                    </a:cubicBezTo>
                    <a:cubicBezTo>
                      <a:pt x="407" y="79"/>
                      <a:pt x="353" y="122"/>
                      <a:pt x="338" y="139"/>
                    </a:cubicBezTo>
                    <a:cubicBezTo>
                      <a:pt x="338" y="139"/>
                      <a:pt x="326" y="150"/>
                      <a:pt x="335" y="160"/>
                    </a:cubicBezTo>
                    <a:close/>
                    <a:moveTo>
                      <a:pt x="120" y="171"/>
                    </a:moveTo>
                    <a:cubicBezTo>
                      <a:pt x="186" y="171"/>
                      <a:pt x="240" y="160"/>
                      <a:pt x="240" y="146"/>
                    </a:cubicBezTo>
                    <a:cubicBezTo>
                      <a:pt x="240" y="131"/>
                      <a:pt x="186" y="120"/>
                      <a:pt x="120" y="120"/>
                    </a:cubicBezTo>
                    <a:cubicBezTo>
                      <a:pt x="54" y="120"/>
                      <a:pt x="0" y="131"/>
                      <a:pt x="0" y="146"/>
                    </a:cubicBezTo>
                    <a:cubicBezTo>
                      <a:pt x="0" y="160"/>
                      <a:pt x="54" y="171"/>
                      <a:pt x="120" y="171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71765025-581D-40C4-B688-0AEB438A6B8B}"/>
              </a:ext>
            </a:extLst>
          </p:cNvPr>
          <p:cNvSpPr txBox="1"/>
          <p:nvPr/>
        </p:nvSpPr>
        <p:spPr>
          <a:xfrm>
            <a:off x="7314380" y="4468531"/>
            <a:ext cx="36535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000000">
                    <a:lumMod val="100000"/>
                  </a:srgbClr>
                </a:solidFill>
              </a:rPr>
              <a:t>Decidir e priorizar de forma mais objetiva e transparente</a:t>
            </a:r>
            <a:endParaRPr lang="pt-BR" sz="2000" dirty="0"/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C9FFD450-E071-4D0E-9E18-FD939272FA62}"/>
              </a:ext>
            </a:extLst>
          </p:cNvPr>
          <p:cNvSpPr txBox="1"/>
          <p:nvPr/>
        </p:nvSpPr>
        <p:spPr>
          <a:xfrm>
            <a:off x="644097" y="1723761"/>
            <a:ext cx="53524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Objetivo é orientar ministérios para políticas terem mais chances de produzir resultados tangíveis</a:t>
            </a:r>
            <a:endParaRPr lang="pt-BR" dirty="0">
              <a:solidFill>
                <a:srgbClr val="000000">
                  <a:lumMod val="100000"/>
                </a:srgbClr>
              </a:solidFill>
            </a:endParaRPr>
          </a:p>
          <a:p>
            <a:endParaRPr lang="pt-BR" dirty="0"/>
          </a:p>
        </p:txBody>
      </p:sp>
      <p:grpSp>
        <p:nvGrpSpPr>
          <p:cNvPr id="30" name="Group 9">
            <a:extLst>
              <a:ext uri="{FF2B5EF4-FFF2-40B4-BE49-F238E27FC236}">
                <a16:creationId xmlns:a16="http://schemas.microsoft.com/office/drawing/2014/main" id="{81F18E96-E1C5-42D1-8D2B-0A64C04B5FC5}"/>
              </a:ext>
            </a:extLst>
          </p:cNvPr>
          <p:cNvGrpSpPr/>
          <p:nvPr/>
        </p:nvGrpSpPr>
        <p:grpSpPr>
          <a:xfrm>
            <a:off x="5784007" y="5475187"/>
            <a:ext cx="1110203" cy="1110203"/>
            <a:chOff x="3873328" y="4597536"/>
            <a:chExt cx="1110203" cy="1110203"/>
          </a:xfrm>
        </p:grpSpPr>
        <p:sp>
          <p:nvSpPr>
            <p:cNvPr id="31" name="Oval 32">
              <a:extLst>
                <a:ext uri="{FF2B5EF4-FFF2-40B4-BE49-F238E27FC236}">
                  <a16:creationId xmlns:a16="http://schemas.microsoft.com/office/drawing/2014/main" id="{73AF35EF-961F-4CC4-ADC5-96300DE8968B}"/>
                </a:ext>
              </a:extLst>
            </p:cNvPr>
            <p:cNvSpPr/>
            <p:nvPr/>
          </p:nvSpPr>
          <p:spPr bwMode="gray">
            <a:xfrm>
              <a:off x="3873328" y="4597536"/>
              <a:ext cx="1110203" cy="1110203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sz="1463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32" name="bcgIcons_CutSpending">
              <a:extLst>
                <a:ext uri="{FF2B5EF4-FFF2-40B4-BE49-F238E27FC236}">
                  <a16:creationId xmlns:a16="http://schemas.microsoft.com/office/drawing/2014/main" id="{37AB8435-785A-4C59-A9B4-7974EA1E477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993830" y="4717635"/>
              <a:ext cx="869199" cy="870005"/>
              <a:chOff x="1682" y="0"/>
              <a:chExt cx="4316" cy="4320"/>
            </a:xfrm>
          </p:grpSpPr>
          <p:sp>
            <p:nvSpPr>
              <p:cNvPr id="33" name="AutoShape 34">
                <a:extLst>
                  <a:ext uri="{FF2B5EF4-FFF2-40B4-BE49-F238E27FC236}">
                    <a16:creationId xmlns:a16="http://schemas.microsoft.com/office/drawing/2014/main" id="{0B5276E1-CAAA-4656-8339-A75095B6132E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34" name="Freeform 36">
                <a:extLst>
                  <a:ext uri="{FF2B5EF4-FFF2-40B4-BE49-F238E27FC236}">
                    <a16:creationId xmlns:a16="http://schemas.microsoft.com/office/drawing/2014/main" id="{92F2D9C1-FA19-466A-96D7-87EB4611670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06" y="660"/>
                <a:ext cx="2916" cy="2996"/>
              </a:xfrm>
              <a:custGeom>
                <a:avLst/>
                <a:gdLst>
                  <a:gd name="T0" fmla="*/ 246 w 1557"/>
                  <a:gd name="T1" fmla="*/ 702 h 1598"/>
                  <a:gd name="T2" fmla="*/ 293 w 1557"/>
                  <a:gd name="T3" fmla="*/ 755 h 1598"/>
                  <a:gd name="T4" fmla="*/ 308 w 1557"/>
                  <a:gd name="T5" fmla="*/ 738 h 1598"/>
                  <a:gd name="T6" fmla="*/ 317 w 1557"/>
                  <a:gd name="T7" fmla="*/ 731 h 1598"/>
                  <a:gd name="T8" fmla="*/ 326 w 1557"/>
                  <a:gd name="T9" fmla="*/ 726 h 1598"/>
                  <a:gd name="T10" fmla="*/ 432 w 1557"/>
                  <a:gd name="T11" fmla="*/ 670 h 1598"/>
                  <a:gd name="T12" fmla="*/ 358 w 1557"/>
                  <a:gd name="T13" fmla="*/ 472 h 1598"/>
                  <a:gd name="T14" fmla="*/ 358 w 1557"/>
                  <a:gd name="T15" fmla="*/ 472 h 1598"/>
                  <a:gd name="T16" fmla="*/ 184 w 1557"/>
                  <a:gd name="T17" fmla="*/ 346 h 1598"/>
                  <a:gd name="T18" fmla="*/ 0 w 1557"/>
                  <a:gd name="T19" fmla="*/ 529 h 1598"/>
                  <a:gd name="T20" fmla="*/ 184 w 1557"/>
                  <a:gd name="T21" fmla="*/ 713 h 1598"/>
                  <a:gd name="T22" fmla="*/ 246 w 1557"/>
                  <a:gd name="T23" fmla="*/ 702 h 1598"/>
                  <a:gd name="T24" fmla="*/ 44 w 1557"/>
                  <a:gd name="T25" fmla="*/ 529 h 1598"/>
                  <a:gd name="T26" fmla="*/ 184 w 1557"/>
                  <a:gd name="T27" fmla="*/ 390 h 1598"/>
                  <a:gd name="T28" fmla="*/ 323 w 1557"/>
                  <a:gd name="T29" fmla="*/ 529 h 1598"/>
                  <a:gd name="T30" fmla="*/ 184 w 1557"/>
                  <a:gd name="T31" fmla="*/ 669 h 1598"/>
                  <a:gd name="T32" fmla="*/ 44 w 1557"/>
                  <a:gd name="T33" fmla="*/ 529 h 1598"/>
                  <a:gd name="T34" fmla="*/ 1220 w 1557"/>
                  <a:gd name="T35" fmla="*/ 1161 h 1598"/>
                  <a:gd name="T36" fmla="*/ 1215 w 1557"/>
                  <a:gd name="T37" fmla="*/ 1179 h 1598"/>
                  <a:gd name="T38" fmla="*/ 1130 w 1557"/>
                  <a:gd name="T39" fmla="*/ 1217 h 1598"/>
                  <a:gd name="T40" fmla="*/ 1060 w 1557"/>
                  <a:gd name="T41" fmla="*/ 1197 h 1598"/>
                  <a:gd name="T42" fmla="*/ 555 w 1557"/>
                  <a:gd name="T43" fmla="*/ 930 h 1598"/>
                  <a:gd name="T44" fmla="*/ 698 w 1557"/>
                  <a:gd name="T45" fmla="*/ 846 h 1598"/>
                  <a:gd name="T46" fmla="*/ 1210 w 1557"/>
                  <a:gd name="T47" fmla="*/ 1146 h 1598"/>
                  <a:gd name="T48" fmla="*/ 1220 w 1557"/>
                  <a:gd name="T49" fmla="*/ 1161 h 1598"/>
                  <a:gd name="T50" fmla="*/ 1557 w 1557"/>
                  <a:gd name="T51" fmla="*/ 22 h 1598"/>
                  <a:gd name="T52" fmla="*/ 1557 w 1557"/>
                  <a:gd name="T53" fmla="*/ 1576 h 1598"/>
                  <a:gd name="T54" fmla="*/ 1535 w 1557"/>
                  <a:gd name="T55" fmla="*/ 1598 h 1598"/>
                  <a:gd name="T56" fmla="*/ 791 w 1557"/>
                  <a:gd name="T57" fmla="*/ 1598 h 1598"/>
                  <a:gd name="T58" fmla="*/ 769 w 1557"/>
                  <a:gd name="T59" fmla="*/ 1576 h 1598"/>
                  <a:gd name="T60" fmla="*/ 769 w 1557"/>
                  <a:gd name="T61" fmla="*/ 1120 h 1598"/>
                  <a:gd name="T62" fmla="*/ 813 w 1557"/>
                  <a:gd name="T63" fmla="*/ 1144 h 1598"/>
                  <a:gd name="T64" fmla="*/ 813 w 1557"/>
                  <a:gd name="T65" fmla="*/ 1554 h 1598"/>
                  <a:gd name="T66" fmla="*/ 1513 w 1557"/>
                  <a:gd name="T67" fmla="*/ 1554 h 1598"/>
                  <a:gd name="T68" fmla="*/ 1513 w 1557"/>
                  <a:gd name="T69" fmla="*/ 44 h 1598"/>
                  <a:gd name="T70" fmla="*/ 813 w 1557"/>
                  <a:gd name="T71" fmla="*/ 44 h 1598"/>
                  <a:gd name="T72" fmla="*/ 813 w 1557"/>
                  <a:gd name="T73" fmla="*/ 834 h 1598"/>
                  <a:gd name="T74" fmla="*/ 769 w 1557"/>
                  <a:gd name="T75" fmla="*/ 808 h 1598"/>
                  <a:gd name="T76" fmla="*/ 769 w 1557"/>
                  <a:gd name="T77" fmla="*/ 22 h 1598"/>
                  <a:gd name="T78" fmla="*/ 791 w 1557"/>
                  <a:gd name="T79" fmla="*/ 0 h 1598"/>
                  <a:gd name="T80" fmla="*/ 1535 w 1557"/>
                  <a:gd name="T81" fmla="*/ 0 h 1598"/>
                  <a:gd name="T82" fmla="*/ 1557 w 1557"/>
                  <a:gd name="T83" fmla="*/ 22 h 1598"/>
                  <a:gd name="T84" fmla="*/ 725 w 1557"/>
                  <a:gd name="T85" fmla="*/ 593 h 1598"/>
                  <a:gd name="T86" fmla="*/ 358 w 1557"/>
                  <a:gd name="T87" fmla="*/ 787 h 1598"/>
                  <a:gd name="T88" fmla="*/ 352 w 1557"/>
                  <a:gd name="T89" fmla="*/ 792 h 1598"/>
                  <a:gd name="T90" fmla="*/ 246 w 1557"/>
                  <a:gd name="T91" fmla="*/ 911 h 1598"/>
                  <a:gd name="T92" fmla="*/ 184 w 1557"/>
                  <a:gd name="T93" fmla="*/ 900 h 1598"/>
                  <a:gd name="T94" fmla="*/ 0 w 1557"/>
                  <a:gd name="T95" fmla="*/ 1083 h 1598"/>
                  <a:gd name="T96" fmla="*/ 184 w 1557"/>
                  <a:gd name="T97" fmla="*/ 1266 h 1598"/>
                  <a:gd name="T98" fmla="*/ 358 w 1557"/>
                  <a:gd name="T99" fmla="*/ 1140 h 1598"/>
                  <a:gd name="T100" fmla="*/ 358 w 1557"/>
                  <a:gd name="T101" fmla="*/ 1140 h 1598"/>
                  <a:gd name="T102" fmla="*/ 442 w 1557"/>
                  <a:gd name="T103" fmla="*/ 917 h 1598"/>
                  <a:gd name="T104" fmla="*/ 725 w 1557"/>
                  <a:gd name="T105" fmla="*/ 750 h 1598"/>
                  <a:gd name="T106" fmla="*/ 725 w 1557"/>
                  <a:gd name="T107" fmla="*/ 593 h 1598"/>
                  <a:gd name="T108" fmla="*/ 184 w 1557"/>
                  <a:gd name="T109" fmla="*/ 1222 h 1598"/>
                  <a:gd name="T110" fmla="*/ 44 w 1557"/>
                  <a:gd name="T111" fmla="*/ 1083 h 1598"/>
                  <a:gd name="T112" fmla="*/ 184 w 1557"/>
                  <a:gd name="T113" fmla="*/ 944 h 1598"/>
                  <a:gd name="T114" fmla="*/ 323 w 1557"/>
                  <a:gd name="T115" fmla="*/ 1083 h 1598"/>
                  <a:gd name="T116" fmla="*/ 184 w 1557"/>
                  <a:gd name="T117" fmla="*/ 1222 h 1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57" h="1598">
                    <a:moveTo>
                      <a:pt x="246" y="702"/>
                    </a:moveTo>
                    <a:cubicBezTo>
                      <a:pt x="293" y="755"/>
                      <a:pt x="293" y="755"/>
                      <a:pt x="293" y="755"/>
                    </a:cubicBezTo>
                    <a:cubicBezTo>
                      <a:pt x="308" y="738"/>
                      <a:pt x="308" y="738"/>
                      <a:pt x="308" y="738"/>
                    </a:cubicBezTo>
                    <a:cubicBezTo>
                      <a:pt x="311" y="735"/>
                      <a:pt x="314" y="733"/>
                      <a:pt x="317" y="731"/>
                    </a:cubicBezTo>
                    <a:cubicBezTo>
                      <a:pt x="326" y="726"/>
                      <a:pt x="326" y="726"/>
                      <a:pt x="326" y="726"/>
                    </a:cubicBezTo>
                    <a:cubicBezTo>
                      <a:pt x="333" y="723"/>
                      <a:pt x="373" y="701"/>
                      <a:pt x="432" y="670"/>
                    </a:cubicBezTo>
                    <a:cubicBezTo>
                      <a:pt x="358" y="472"/>
                      <a:pt x="358" y="472"/>
                      <a:pt x="358" y="472"/>
                    </a:cubicBezTo>
                    <a:cubicBezTo>
                      <a:pt x="358" y="472"/>
                      <a:pt x="358" y="472"/>
                      <a:pt x="358" y="472"/>
                    </a:cubicBezTo>
                    <a:cubicBezTo>
                      <a:pt x="334" y="399"/>
                      <a:pt x="265" y="346"/>
                      <a:pt x="184" y="346"/>
                    </a:cubicBezTo>
                    <a:cubicBezTo>
                      <a:pt x="83" y="346"/>
                      <a:pt x="0" y="428"/>
                      <a:pt x="0" y="529"/>
                    </a:cubicBezTo>
                    <a:cubicBezTo>
                      <a:pt x="0" y="630"/>
                      <a:pt x="83" y="713"/>
                      <a:pt x="184" y="713"/>
                    </a:cubicBezTo>
                    <a:cubicBezTo>
                      <a:pt x="206" y="713"/>
                      <a:pt x="227" y="709"/>
                      <a:pt x="246" y="702"/>
                    </a:cubicBezTo>
                    <a:close/>
                    <a:moveTo>
                      <a:pt x="44" y="529"/>
                    </a:moveTo>
                    <a:cubicBezTo>
                      <a:pt x="44" y="453"/>
                      <a:pt x="107" y="390"/>
                      <a:pt x="184" y="390"/>
                    </a:cubicBezTo>
                    <a:cubicBezTo>
                      <a:pt x="260" y="390"/>
                      <a:pt x="323" y="453"/>
                      <a:pt x="323" y="529"/>
                    </a:cubicBezTo>
                    <a:cubicBezTo>
                      <a:pt x="323" y="606"/>
                      <a:pt x="260" y="669"/>
                      <a:pt x="184" y="669"/>
                    </a:cubicBezTo>
                    <a:cubicBezTo>
                      <a:pt x="107" y="669"/>
                      <a:pt x="44" y="606"/>
                      <a:pt x="44" y="529"/>
                    </a:cubicBezTo>
                    <a:close/>
                    <a:moveTo>
                      <a:pt x="1220" y="1161"/>
                    </a:moveTo>
                    <a:cubicBezTo>
                      <a:pt x="1221" y="1168"/>
                      <a:pt x="1220" y="1174"/>
                      <a:pt x="1215" y="1179"/>
                    </a:cubicBezTo>
                    <a:cubicBezTo>
                      <a:pt x="1202" y="1196"/>
                      <a:pt x="1171" y="1217"/>
                      <a:pt x="1130" y="1217"/>
                    </a:cubicBezTo>
                    <a:cubicBezTo>
                      <a:pt x="1109" y="1217"/>
                      <a:pt x="1085" y="1211"/>
                      <a:pt x="1060" y="1197"/>
                    </a:cubicBezTo>
                    <a:cubicBezTo>
                      <a:pt x="1010" y="1170"/>
                      <a:pt x="745" y="1030"/>
                      <a:pt x="555" y="930"/>
                    </a:cubicBezTo>
                    <a:cubicBezTo>
                      <a:pt x="698" y="846"/>
                      <a:pt x="698" y="846"/>
                      <a:pt x="698" y="846"/>
                    </a:cubicBezTo>
                    <a:cubicBezTo>
                      <a:pt x="1210" y="1146"/>
                      <a:pt x="1210" y="1146"/>
                      <a:pt x="1210" y="1146"/>
                    </a:cubicBezTo>
                    <a:cubicBezTo>
                      <a:pt x="1215" y="1149"/>
                      <a:pt x="1219" y="1155"/>
                      <a:pt x="1220" y="1161"/>
                    </a:cubicBezTo>
                    <a:close/>
                    <a:moveTo>
                      <a:pt x="1557" y="22"/>
                    </a:moveTo>
                    <a:cubicBezTo>
                      <a:pt x="1557" y="1576"/>
                      <a:pt x="1557" y="1576"/>
                      <a:pt x="1557" y="1576"/>
                    </a:cubicBezTo>
                    <a:cubicBezTo>
                      <a:pt x="1557" y="1588"/>
                      <a:pt x="1548" y="1598"/>
                      <a:pt x="1535" y="1598"/>
                    </a:cubicBezTo>
                    <a:cubicBezTo>
                      <a:pt x="791" y="1598"/>
                      <a:pt x="791" y="1598"/>
                      <a:pt x="791" y="1598"/>
                    </a:cubicBezTo>
                    <a:cubicBezTo>
                      <a:pt x="779" y="1598"/>
                      <a:pt x="769" y="1588"/>
                      <a:pt x="769" y="1576"/>
                    </a:cubicBezTo>
                    <a:cubicBezTo>
                      <a:pt x="769" y="1120"/>
                      <a:pt x="769" y="1120"/>
                      <a:pt x="769" y="1120"/>
                    </a:cubicBezTo>
                    <a:cubicBezTo>
                      <a:pt x="784" y="1128"/>
                      <a:pt x="799" y="1136"/>
                      <a:pt x="813" y="1144"/>
                    </a:cubicBezTo>
                    <a:cubicBezTo>
                      <a:pt x="813" y="1554"/>
                      <a:pt x="813" y="1554"/>
                      <a:pt x="813" y="1554"/>
                    </a:cubicBezTo>
                    <a:cubicBezTo>
                      <a:pt x="1513" y="1554"/>
                      <a:pt x="1513" y="1554"/>
                      <a:pt x="1513" y="1554"/>
                    </a:cubicBezTo>
                    <a:cubicBezTo>
                      <a:pt x="1513" y="44"/>
                      <a:pt x="1513" y="44"/>
                      <a:pt x="1513" y="44"/>
                    </a:cubicBezTo>
                    <a:cubicBezTo>
                      <a:pt x="813" y="44"/>
                      <a:pt x="813" y="44"/>
                      <a:pt x="813" y="44"/>
                    </a:cubicBezTo>
                    <a:cubicBezTo>
                      <a:pt x="813" y="834"/>
                      <a:pt x="813" y="834"/>
                      <a:pt x="813" y="834"/>
                    </a:cubicBezTo>
                    <a:cubicBezTo>
                      <a:pt x="769" y="808"/>
                      <a:pt x="769" y="808"/>
                      <a:pt x="769" y="808"/>
                    </a:cubicBezTo>
                    <a:cubicBezTo>
                      <a:pt x="769" y="22"/>
                      <a:pt x="769" y="22"/>
                      <a:pt x="769" y="22"/>
                    </a:cubicBezTo>
                    <a:cubicBezTo>
                      <a:pt x="769" y="10"/>
                      <a:pt x="779" y="0"/>
                      <a:pt x="791" y="0"/>
                    </a:cubicBezTo>
                    <a:cubicBezTo>
                      <a:pt x="1535" y="0"/>
                      <a:pt x="1535" y="0"/>
                      <a:pt x="1535" y="0"/>
                    </a:cubicBezTo>
                    <a:cubicBezTo>
                      <a:pt x="1548" y="0"/>
                      <a:pt x="1557" y="10"/>
                      <a:pt x="1557" y="22"/>
                    </a:cubicBezTo>
                    <a:close/>
                    <a:moveTo>
                      <a:pt x="725" y="593"/>
                    </a:moveTo>
                    <a:cubicBezTo>
                      <a:pt x="545" y="688"/>
                      <a:pt x="362" y="785"/>
                      <a:pt x="358" y="787"/>
                    </a:cubicBezTo>
                    <a:cubicBezTo>
                      <a:pt x="356" y="788"/>
                      <a:pt x="354" y="790"/>
                      <a:pt x="352" y="792"/>
                    </a:cubicBezTo>
                    <a:cubicBezTo>
                      <a:pt x="246" y="911"/>
                      <a:pt x="246" y="911"/>
                      <a:pt x="246" y="911"/>
                    </a:cubicBezTo>
                    <a:cubicBezTo>
                      <a:pt x="227" y="904"/>
                      <a:pt x="206" y="900"/>
                      <a:pt x="184" y="900"/>
                    </a:cubicBezTo>
                    <a:cubicBezTo>
                      <a:pt x="83" y="900"/>
                      <a:pt x="0" y="982"/>
                      <a:pt x="0" y="1083"/>
                    </a:cubicBezTo>
                    <a:cubicBezTo>
                      <a:pt x="0" y="1184"/>
                      <a:pt x="83" y="1266"/>
                      <a:pt x="184" y="1266"/>
                    </a:cubicBezTo>
                    <a:cubicBezTo>
                      <a:pt x="265" y="1266"/>
                      <a:pt x="334" y="1213"/>
                      <a:pt x="358" y="1140"/>
                    </a:cubicBezTo>
                    <a:cubicBezTo>
                      <a:pt x="358" y="1140"/>
                      <a:pt x="358" y="1140"/>
                      <a:pt x="358" y="1140"/>
                    </a:cubicBezTo>
                    <a:cubicBezTo>
                      <a:pt x="442" y="917"/>
                      <a:pt x="442" y="917"/>
                      <a:pt x="442" y="917"/>
                    </a:cubicBezTo>
                    <a:cubicBezTo>
                      <a:pt x="725" y="750"/>
                      <a:pt x="725" y="750"/>
                      <a:pt x="725" y="750"/>
                    </a:cubicBezTo>
                    <a:lnTo>
                      <a:pt x="725" y="593"/>
                    </a:lnTo>
                    <a:close/>
                    <a:moveTo>
                      <a:pt x="184" y="1222"/>
                    </a:moveTo>
                    <a:cubicBezTo>
                      <a:pt x="107" y="1222"/>
                      <a:pt x="44" y="1160"/>
                      <a:pt x="44" y="1083"/>
                    </a:cubicBezTo>
                    <a:cubicBezTo>
                      <a:pt x="44" y="1006"/>
                      <a:pt x="107" y="944"/>
                      <a:pt x="184" y="944"/>
                    </a:cubicBezTo>
                    <a:cubicBezTo>
                      <a:pt x="260" y="944"/>
                      <a:pt x="323" y="1006"/>
                      <a:pt x="323" y="1083"/>
                    </a:cubicBezTo>
                    <a:cubicBezTo>
                      <a:pt x="323" y="1160"/>
                      <a:pt x="260" y="1222"/>
                      <a:pt x="184" y="1222"/>
                    </a:cubicBezTo>
                    <a:close/>
                  </a:path>
                </a:pathLst>
              </a:custGeom>
              <a:solidFill>
                <a:srgbClr val="081F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35" name="Freeform 37">
                <a:extLst>
                  <a:ext uri="{FF2B5EF4-FFF2-40B4-BE49-F238E27FC236}">
                    <a16:creationId xmlns:a16="http://schemas.microsoft.com/office/drawing/2014/main" id="{FBB0D763-E053-4AFE-8B3F-F71B78EFF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4" y="844"/>
                <a:ext cx="1120" cy="2628"/>
              </a:xfrm>
              <a:custGeom>
                <a:avLst/>
                <a:gdLst>
                  <a:gd name="T0" fmla="*/ 595 w 598"/>
                  <a:gd name="T1" fmla="*/ 96 h 1402"/>
                  <a:gd name="T2" fmla="*/ 573 w 598"/>
                  <a:gd name="T3" fmla="*/ 99 h 1402"/>
                  <a:gd name="T4" fmla="*/ 503 w 598"/>
                  <a:gd name="T5" fmla="*/ 27 h 1402"/>
                  <a:gd name="T6" fmla="*/ 507 w 598"/>
                  <a:gd name="T7" fmla="*/ 5 h 1402"/>
                  <a:gd name="T8" fmla="*/ 504 w 598"/>
                  <a:gd name="T9" fmla="*/ 0 h 1402"/>
                  <a:gd name="T10" fmla="*/ 93 w 598"/>
                  <a:gd name="T11" fmla="*/ 0 h 1402"/>
                  <a:gd name="T12" fmla="*/ 90 w 598"/>
                  <a:gd name="T13" fmla="*/ 5 h 1402"/>
                  <a:gd name="T14" fmla="*/ 94 w 598"/>
                  <a:gd name="T15" fmla="*/ 27 h 1402"/>
                  <a:gd name="T16" fmla="*/ 24 w 598"/>
                  <a:gd name="T17" fmla="*/ 99 h 1402"/>
                  <a:gd name="T18" fmla="*/ 4 w 598"/>
                  <a:gd name="T19" fmla="*/ 96 h 1402"/>
                  <a:gd name="T20" fmla="*/ 0 w 598"/>
                  <a:gd name="T21" fmla="*/ 99 h 1402"/>
                  <a:gd name="T22" fmla="*/ 0 w 598"/>
                  <a:gd name="T23" fmla="*/ 455 h 1402"/>
                  <a:gd name="T24" fmla="*/ 0 w 598"/>
                  <a:gd name="T25" fmla="*/ 613 h 1402"/>
                  <a:gd name="T26" fmla="*/ 0 w 598"/>
                  <a:gd name="T27" fmla="*/ 766 h 1402"/>
                  <a:gd name="T28" fmla="*/ 442 w 598"/>
                  <a:gd name="T29" fmla="*/ 1025 h 1402"/>
                  <a:gd name="T30" fmla="*/ 457 w 598"/>
                  <a:gd name="T31" fmla="*/ 1046 h 1402"/>
                  <a:gd name="T32" fmla="*/ 450 w 598"/>
                  <a:gd name="T33" fmla="*/ 1071 h 1402"/>
                  <a:gd name="T34" fmla="*/ 404 w 598"/>
                  <a:gd name="T35" fmla="*/ 1125 h 1402"/>
                  <a:gd name="T36" fmla="*/ 266 w 598"/>
                  <a:gd name="T37" fmla="*/ 1187 h 1402"/>
                  <a:gd name="T38" fmla="*/ 266 w 598"/>
                  <a:gd name="T39" fmla="*/ 1187 h 1402"/>
                  <a:gd name="T40" fmla="*/ 163 w 598"/>
                  <a:gd name="T41" fmla="*/ 1160 h 1402"/>
                  <a:gd name="T42" fmla="*/ 0 w 598"/>
                  <a:gd name="T43" fmla="*/ 1073 h 1402"/>
                  <a:gd name="T44" fmla="*/ 0 w 598"/>
                  <a:gd name="T45" fmla="*/ 1209 h 1402"/>
                  <a:gd name="T46" fmla="*/ 0 w 598"/>
                  <a:gd name="T47" fmla="*/ 1302 h 1402"/>
                  <a:gd name="T48" fmla="*/ 4 w 598"/>
                  <a:gd name="T49" fmla="*/ 1305 h 1402"/>
                  <a:gd name="T50" fmla="*/ 24 w 598"/>
                  <a:gd name="T51" fmla="*/ 1302 h 1402"/>
                  <a:gd name="T52" fmla="*/ 94 w 598"/>
                  <a:gd name="T53" fmla="*/ 1374 h 1402"/>
                  <a:gd name="T54" fmla="*/ 90 w 598"/>
                  <a:gd name="T55" fmla="*/ 1398 h 1402"/>
                  <a:gd name="T56" fmla="*/ 92 w 598"/>
                  <a:gd name="T57" fmla="*/ 1402 h 1402"/>
                  <a:gd name="T58" fmla="*/ 505 w 598"/>
                  <a:gd name="T59" fmla="*/ 1402 h 1402"/>
                  <a:gd name="T60" fmla="*/ 508 w 598"/>
                  <a:gd name="T61" fmla="*/ 1398 h 1402"/>
                  <a:gd name="T62" fmla="*/ 503 w 598"/>
                  <a:gd name="T63" fmla="*/ 1374 h 1402"/>
                  <a:gd name="T64" fmla="*/ 573 w 598"/>
                  <a:gd name="T65" fmla="*/ 1302 h 1402"/>
                  <a:gd name="T66" fmla="*/ 595 w 598"/>
                  <a:gd name="T67" fmla="*/ 1305 h 1402"/>
                  <a:gd name="T68" fmla="*/ 598 w 598"/>
                  <a:gd name="T69" fmla="*/ 1303 h 1402"/>
                  <a:gd name="T70" fmla="*/ 598 w 598"/>
                  <a:gd name="T71" fmla="*/ 1209 h 1402"/>
                  <a:gd name="T72" fmla="*/ 598 w 598"/>
                  <a:gd name="T73" fmla="*/ 789 h 1402"/>
                  <a:gd name="T74" fmla="*/ 598 w 598"/>
                  <a:gd name="T75" fmla="*/ 613 h 1402"/>
                  <a:gd name="T76" fmla="*/ 598 w 598"/>
                  <a:gd name="T77" fmla="*/ 455 h 1402"/>
                  <a:gd name="T78" fmla="*/ 598 w 598"/>
                  <a:gd name="T79" fmla="*/ 98 h 1402"/>
                  <a:gd name="T80" fmla="*/ 595 w 598"/>
                  <a:gd name="T81" fmla="*/ 96 h 1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98" h="1402">
                    <a:moveTo>
                      <a:pt x="595" y="96"/>
                    </a:moveTo>
                    <a:cubicBezTo>
                      <a:pt x="588" y="98"/>
                      <a:pt x="581" y="99"/>
                      <a:pt x="573" y="99"/>
                    </a:cubicBezTo>
                    <a:cubicBezTo>
                      <a:pt x="534" y="99"/>
                      <a:pt x="503" y="67"/>
                      <a:pt x="503" y="27"/>
                    </a:cubicBezTo>
                    <a:cubicBezTo>
                      <a:pt x="503" y="19"/>
                      <a:pt x="505" y="11"/>
                      <a:pt x="507" y="5"/>
                    </a:cubicBezTo>
                    <a:cubicBezTo>
                      <a:pt x="508" y="2"/>
                      <a:pt x="506" y="0"/>
                      <a:pt x="504" y="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91" y="0"/>
                      <a:pt x="90" y="2"/>
                      <a:pt x="90" y="5"/>
                    </a:cubicBezTo>
                    <a:cubicBezTo>
                      <a:pt x="92" y="11"/>
                      <a:pt x="94" y="19"/>
                      <a:pt x="94" y="27"/>
                    </a:cubicBezTo>
                    <a:cubicBezTo>
                      <a:pt x="94" y="67"/>
                      <a:pt x="63" y="99"/>
                      <a:pt x="24" y="99"/>
                    </a:cubicBezTo>
                    <a:cubicBezTo>
                      <a:pt x="17" y="99"/>
                      <a:pt x="10" y="98"/>
                      <a:pt x="4" y="96"/>
                    </a:cubicBezTo>
                    <a:cubicBezTo>
                      <a:pt x="2" y="96"/>
                      <a:pt x="0" y="97"/>
                      <a:pt x="0" y="99"/>
                    </a:cubicBezTo>
                    <a:cubicBezTo>
                      <a:pt x="0" y="266"/>
                      <a:pt x="0" y="379"/>
                      <a:pt x="0" y="455"/>
                    </a:cubicBezTo>
                    <a:cubicBezTo>
                      <a:pt x="0" y="613"/>
                      <a:pt x="0" y="613"/>
                      <a:pt x="0" y="613"/>
                    </a:cubicBezTo>
                    <a:cubicBezTo>
                      <a:pt x="0" y="766"/>
                      <a:pt x="0" y="766"/>
                      <a:pt x="0" y="766"/>
                    </a:cubicBezTo>
                    <a:cubicBezTo>
                      <a:pt x="442" y="1025"/>
                      <a:pt x="442" y="1025"/>
                      <a:pt x="442" y="1025"/>
                    </a:cubicBezTo>
                    <a:cubicBezTo>
                      <a:pt x="450" y="1030"/>
                      <a:pt x="455" y="1037"/>
                      <a:pt x="457" y="1046"/>
                    </a:cubicBezTo>
                    <a:cubicBezTo>
                      <a:pt x="458" y="1055"/>
                      <a:pt x="456" y="1064"/>
                      <a:pt x="450" y="1071"/>
                    </a:cubicBezTo>
                    <a:cubicBezTo>
                      <a:pt x="404" y="1125"/>
                      <a:pt x="404" y="1125"/>
                      <a:pt x="404" y="1125"/>
                    </a:cubicBezTo>
                    <a:cubicBezTo>
                      <a:pt x="379" y="1155"/>
                      <a:pt x="329" y="1187"/>
                      <a:pt x="266" y="1187"/>
                    </a:cubicBezTo>
                    <a:cubicBezTo>
                      <a:pt x="266" y="1187"/>
                      <a:pt x="266" y="1187"/>
                      <a:pt x="266" y="1187"/>
                    </a:cubicBezTo>
                    <a:cubicBezTo>
                      <a:pt x="231" y="1187"/>
                      <a:pt x="197" y="1178"/>
                      <a:pt x="163" y="1160"/>
                    </a:cubicBezTo>
                    <a:cubicBezTo>
                      <a:pt x="141" y="1148"/>
                      <a:pt x="79" y="1115"/>
                      <a:pt x="0" y="1073"/>
                    </a:cubicBezTo>
                    <a:cubicBezTo>
                      <a:pt x="0" y="1209"/>
                      <a:pt x="0" y="1209"/>
                      <a:pt x="0" y="1209"/>
                    </a:cubicBezTo>
                    <a:cubicBezTo>
                      <a:pt x="0" y="1302"/>
                      <a:pt x="0" y="1302"/>
                      <a:pt x="0" y="1302"/>
                    </a:cubicBezTo>
                    <a:cubicBezTo>
                      <a:pt x="0" y="1304"/>
                      <a:pt x="2" y="1305"/>
                      <a:pt x="4" y="1305"/>
                    </a:cubicBezTo>
                    <a:cubicBezTo>
                      <a:pt x="10" y="1303"/>
                      <a:pt x="17" y="1302"/>
                      <a:pt x="24" y="1302"/>
                    </a:cubicBezTo>
                    <a:cubicBezTo>
                      <a:pt x="63" y="1302"/>
                      <a:pt x="94" y="1334"/>
                      <a:pt x="94" y="1374"/>
                    </a:cubicBezTo>
                    <a:cubicBezTo>
                      <a:pt x="94" y="1382"/>
                      <a:pt x="92" y="1391"/>
                      <a:pt x="90" y="1398"/>
                    </a:cubicBezTo>
                    <a:cubicBezTo>
                      <a:pt x="89" y="1400"/>
                      <a:pt x="90" y="1402"/>
                      <a:pt x="92" y="1402"/>
                    </a:cubicBezTo>
                    <a:cubicBezTo>
                      <a:pt x="505" y="1402"/>
                      <a:pt x="505" y="1402"/>
                      <a:pt x="505" y="1402"/>
                    </a:cubicBezTo>
                    <a:cubicBezTo>
                      <a:pt x="507" y="1402"/>
                      <a:pt x="508" y="1400"/>
                      <a:pt x="508" y="1398"/>
                    </a:cubicBezTo>
                    <a:cubicBezTo>
                      <a:pt x="505" y="1391"/>
                      <a:pt x="503" y="1382"/>
                      <a:pt x="503" y="1374"/>
                    </a:cubicBezTo>
                    <a:cubicBezTo>
                      <a:pt x="503" y="1334"/>
                      <a:pt x="534" y="1302"/>
                      <a:pt x="573" y="1302"/>
                    </a:cubicBezTo>
                    <a:cubicBezTo>
                      <a:pt x="581" y="1302"/>
                      <a:pt x="588" y="1303"/>
                      <a:pt x="595" y="1305"/>
                    </a:cubicBezTo>
                    <a:cubicBezTo>
                      <a:pt x="597" y="1306"/>
                      <a:pt x="598" y="1305"/>
                      <a:pt x="598" y="1303"/>
                    </a:cubicBezTo>
                    <a:cubicBezTo>
                      <a:pt x="598" y="1269"/>
                      <a:pt x="598" y="1238"/>
                      <a:pt x="598" y="1209"/>
                    </a:cubicBezTo>
                    <a:cubicBezTo>
                      <a:pt x="598" y="789"/>
                      <a:pt x="598" y="789"/>
                      <a:pt x="598" y="789"/>
                    </a:cubicBezTo>
                    <a:cubicBezTo>
                      <a:pt x="598" y="613"/>
                      <a:pt x="598" y="613"/>
                      <a:pt x="598" y="613"/>
                    </a:cubicBezTo>
                    <a:cubicBezTo>
                      <a:pt x="598" y="553"/>
                      <a:pt x="598" y="501"/>
                      <a:pt x="598" y="455"/>
                    </a:cubicBezTo>
                    <a:cubicBezTo>
                      <a:pt x="598" y="98"/>
                      <a:pt x="598" y="98"/>
                      <a:pt x="598" y="98"/>
                    </a:cubicBezTo>
                    <a:cubicBezTo>
                      <a:pt x="598" y="96"/>
                      <a:pt x="597" y="95"/>
                      <a:pt x="595" y="96"/>
                    </a:cubicBezTo>
                    <a:close/>
                  </a:path>
                </a:pathLst>
              </a:custGeom>
              <a:solidFill>
                <a:srgbClr val="1659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36" name="TextBox 29">
            <a:extLst>
              <a:ext uri="{FF2B5EF4-FFF2-40B4-BE49-F238E27FC236}">
                <a16:creationId xmlns:a16="http://schemas.microsoft.com/office/drawing/2014/main" id="{C6C4B2FB-EBC7-4137-BA64-A36C89F223F6}"/>
              </a:ext>
            </a:extLst>
          </p:cNvPr>
          <p:cNvSpPr txBox="1"/>
          <p:nvPr/>
        </p:nvSpPr>
        <p:spPr>
          <a:xfrm>
            <a:off x="7444035" y="5848717"/>
            <a:ext cx="3759431" cy="374335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2000" dirty="0">
                <a:solidFill>
                  <a:srgbClr val="000000">
                    <a:lumMod val="100000"/>
                  </a:srgbClr>
                </a:solidFill>
              </a:rPr>
              <a:t>Garantir maior custo-efetividade</a:t>
            </a:r>
          </a:p>
        </p:txBody>
      </p:sp>
    </p:spTree>
    <p:extLst>
      <p:ext uri="{BB962C8B-B14F-4D97-AF65-F5344CB8AC3E}">
        <p14:creationId xmlns:p14="http://schemas.microsoft.com/office/powerpoint/2010/main" val="1489245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Object 5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4292" y="644229"/>
          <a:ext cx="1289" cy="1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4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57" name="Object 5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4292" y="644229"/>
                        <a:ext cx="1289" cy="12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reeform 11"/>
          <p:cNvSpPr/>
          <p:nvPr/>
        </p:nvSpPr>
        <p:spPr>
          <a:xfrm>
            <a:off x="2162928" y="2964531"/>
            <a:ext cx="8141324" cy="2213293"/>
          </a:xfrm>
          <a:custGeom>
            <a:avLst/>
            <a:gdLst>
              <a:gd name="connsiteX0" fmla="*/ 0 w 10020091"/>
              <a:gd name="connsiteY0" fmla="*/ 1573362 h 2724053"/>
              <a:gd name="connsiteX1" fmla="*/ 2899610 w 10020091"/>
              <a:gd name="connsiteY1" fmla="*/ 21288 h 2724053"/>
              <a:gd name="connsiteX2" fmla="*/ 8157410 w 10020091"/>
              <a:gd name="connsiteY2" fmla="*/ 2584014 h 2724053"/>
              <a:gd name="connsiteX3" fmla="*/ 9865894 w 10020091"/>
              <a:gd name="connsiteY3" fmla="*/ 2367446 h 2724053"/>
              <a:gd name="connsiteX4" fmla="*/ 9938084 w 10020091"/>
              <a:gd name="connsiteY4" fmla="*/ 2211036 h 2724053"/>
              <a:gd name="connsiteX5" fmla="*/ 9853863 w 10020091"/>
              <a:gd name="connsiteY5" fmla="*/ 2162909 h 272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20091" h="2724053">
                <a:moveTo>
                  <a:pt x="0" y="1573362"/>
                </a:moveTo>
                <a:cubicBezTo>
                  <a:pt x="770021" y="713104"/>
                  <a:pt x="1540042" y="-147154"/>
                  <a:pt x="2899610" y="21288"/>
                </a:cubicBezTo>
                <a:cubicBezTo>
                  <a:pt x="4259178" y="189730"/>
                  <a:pt x="6996363" y="2192988"/>
                  <a:pt x="8157410" y="2584014"/>
                </a:cubicBezTo>
                <a:cubicBezTo>
                  <a:pt x="9318457" y="2975040"/>
                  <a:pt x="9569115" y="2429609"/>
                  <a:pt x="9865894" y="2367446"/>
                </a:cubicBezTo>
                <a:cubicBezTo>
                  <a:pt x="10162673" y="2305283"/>
                  <a:pt x="9940089" y="2245126"/>
                  <a:pt x="9938084" y="2211036"/>
                </a:cubicBezTo>
                <a:cubicBezTo>
                  <a:pt x="9936079" y="2176947"/>
                  <a:pt x="9853863" y="2162909"/>
                  <a:pt x="9853863" y="2162909"/>
                </a:cubicBezTo>
              </a:path>
            </a:pathLst>
          </a:custGeom>
          <a:noFill/>
          <a:ln w="38100">
            <a:gradFill flip="none" rotWithShape="1">
              <a:gsLst>
                <a:gs pos="0">
                  <a:schemeClr val="accent2"/>
                </a:gs>
                <a:gs pos="100000">
                  <a:schemeClr val="tx2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5000"/>
              </a:lnSpc>
              <a:buSzPts val="1800"/>
            </a:pPr>
            <a:endParaRPr lang="pt-BR" sz="1463" kern="0">
              <a:solidFill>
                <a:srgbClr val="575757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43002" y="461876"/>
            <a:ext cx="200119" cy="73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9060" tIns="49530" rIns="99060" bIns="4953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br>
              <a:rPr lang="en-US" sz="1300" dirty="0">
                <a:solidFill>
                  <a:prstClr val="black"/>
                </a:solidFill>
                <a:latin typeface="Henderson BCG Sans" panose="020B0502030402020204" pitchFamily="34" charset="0"/>
                <a:ea typeface="Times New Roman" pitchFamily="18" charset="0"/>
                <a:cs typeface="Henderson BCG Sans" panose="020B0502030402020204" pitchFamily="34" charset="0"/>
                <a:sym typeface="Henderson BCG Sans" panose="020B0502030402020204" pitchFamily="34" charset="0"/>
              </a:rPr>
            </a:br>
            <a:endParaRPr lang="en-US" sz="867" dirty="0">
              <a:solidFill>
                <a:prstClr val="black"/>
              </a:solidFill>
              <a:latin typeface="Henderson BCG Sans" panose="020B0502030402020204" pitchFamily="34" charset="0"/>
              <a:cs typeface="Henderson BCG Sans" panose="020B0502030402020204" pitchFamily="34" charset="0"/>
              <a:sym typeface="Henderson BCG Sans" panose="020B05020304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95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143002" y="276139"/>
            <a:ext cx="200119" cy="73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9060" tIns="49530" rIns="99060" bIns="4953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br>
              <a:rPr lang="en-US" sz="1300" dirty="0">
                <a:solidFill>
                  <a:prstClr val="black"/>
                </a:solidFill>
                <a:latin typeface="Henderson BCG Sans" panose="020B0502030402020204" pitchFamily="34" charset="0"/>
                <a:ea typeface="Times New Roman" pitchFamily="18" charset="0"/>
                <a:cs typeface="Henderson BCG Sans" panose="020B0502030402020204" pitchFamily="34" charset="0"/>
                <a:sym typeface="Henderson BCG Sans" panose="020B0502030402020204" pitchFamily="34" charset="0"/>
              </a:rPr>
            </a:br>
            <a:endParaRPr lang="en-US" sz="867" dirty="0">
              <a:solidFill>
                <a:prstClr val="black"/>
              </a:solidFill>
              <a:latin typeface="Henderson BCG Sans" panose="020B0502030402020204" pitchFamily="34" charset="0"/>
              <a:cs typeface="Henderson BCG Sans" panose="020B0502030402020204" pitchFamily="34" charset="0"/>
              <a:sym typeface="Henderson BCG Sans" panose="020B05020304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95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43002" y="276139"/>
            <a:ext cx="200119" cy="73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9060" tIns="49530" rIns="99060" bIns="4953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br>
              <a:rPr lang="en-US" sz="1300" dirty="0">
                <a:solidFill>
                  <a:prstClr val="black"/>
                </a:solidFill>
                <a:latin typeface="Henderson BCG Sans" panose="020B0502030402020204" pitchFamily="34" charset="0"/>
                <a:ea typeface="Times New Roman" pitchFamily="18" charset="0"/>
                <a:cs typeface="Henderson BCG Sans" panose="020B0502030402020204" pitchFamily="34" charset="0"/>
                <a:sym typeface="Henderson BCG Sans" panose="020B0502030402020204" pitchFamily="34" charset="0"/>
              </a:rPr>
            </a:br>
            <a:endParaRPr lang="en-US" sz="867" dirty="0">
              <a:solidFill>
                <a:prstClr val="black"/>
              </a:solidFill>
              <a:latin typeface="Henderson BCG Sans" panose="020B0502030402020204" pitchFamily="34" charset="0"/>
              <a:cs typeface="Henderson BCG Sans" panose="020B0502030402020204" pitchFamily="34" charset="0"/>
              <a:sym typeface="Henderson BCG Sans" panose="020B05020304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95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143002" y="276139"/>
            <a:ext cx="200119" cy="73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9060" tIns="49530" rIns="99060" bIns="4953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br>
              <a:rPr lang="en-US" sz="1300" dirty="0">
                <a:solidFill>
                  <a:prstClr val="black"/>
                </a:solidFill>
                <a:latin typeface="Henderson BCG Sans" panose="020B0502030402020204" pitchFamily="34" charset="0"/>
                <a:ea typeface="Times New Roman" pitchFamily="18" charset="0"/>
                <a:cs typeface="Henderson BCG Sans" panose="020B0502030402020204" pitchFamily="34" charset="0"/>
                <a:sym typeface="Henderson BCG Sans" panose="020B0502030402020204" pitchFamily="34" charset="0"/>
              </a:rPr>
            </a:br>
            <a:endParaRPr lang="en-US" sz="867" dirty="0">
              <a:solidFill>
                <a:prstClr val="black"/>
              </a:solidFill>
              <a:latin typeface="Henderson BCG Sans" panose="020B0502030402020204" pitchFamily="34" charset="0"/>
              <a:cs typeface="Henderson BCG Sans" panose="020B0502030402020204" pitchFamily="34" charset="0"/>
              <a:sym typeface="Henderson BCG Sans" panose="020B05020304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95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143002" y="461876"/>
            <a:ext cx="200119" cy="73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9060" tIns="49530" rIns="99060" bIns="4953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br>
              <a:rPr lang="en-US" sz="1300" dirty="0">
                <a:solidFill>
                  <a:prstClr val="black"/>
                </a:solidFill>
                <a:latin typeface="Henderson BCG Sans" panose="020B0502030402020204" pitchFamily="34" charset="0"/>
                <a:ea typeface="Times New Roman" pitchFamily="18" charset="0"/>
                <a:cs typeface="Henderson BCG Sans" panose="020B0502030402020204" pitchFamily="34" charset="0"/>
                <a:sym typeface="Henderson BCG Sans" panose="020B0502030402020204" pitchFamily="34" charset="0"/>
              </a:rPr>
            </a:br>
            <a:endParaRPr lang="en-US" sz="867" dirty="0">
              <a:solidFill>
                <a:prstClr val="black"/>
              </a:solidFill>
              <a:latin typeface="Henderson BCG Sans" panose="020B0502030402020204" pitchFamily="34" charset="0"/>
              <a:cs typeface="Henderson BCG Sans" panose="020B0502030402020204" pitchFamily="34" charset="0"/>
              <a:sym typeface="Henderson BCG Sans" panose="020B05020304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95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143002" y="276139"/>
            <a:ext cx="200119" cy="73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9060" tIns="49530" rIns="99060" bIns="4953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br>
              <a:rPr lang="en-US" sz="1300" dirty="0">
                <a:solidFill>
                  <a:prstClr val="black"/>
                </a:solidFill>
                <a:latin typeface="Henderson BCG Sans" panose="020B0502030402020204" pitchFamily="34" charset="0"/>
                <a:ea typeface="Times New Roman" pitchFamily="18" charset="0"/>
                <a:cs typeface="Henderson BCG Sans" panose="020B0502030402020204" pitchFamily="34" charset="0"/>
                <a:sym typeface="Henderson BCG Sans" panose="020B0502030402020204" pitchFamily="34" charset="0"/>
              </a:rPr>
            </a:br>
            <a:endParaRPr lang="en-US" sz="867" dirty="0">
              <a:solidFill>
                <a:prstClr val="black"/>
              </a:solidFill>
              <a:latin typeface="Henderson BCG Sans" panose="020B0502030402020204" pitchFamily="34" charset="0"/>
              <a:cs typeface="Henderson BCG Sans" panose="020B0502030402020204" pitchFamily="34" charset="0"/>
              <a:sym typeface="Henderson BCG Sans" panose="020B05020304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95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143002" y="442884"/>
            <a:ext cx="2001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9060" tIns="49530" rIns="99060" bIns="49530" numCol="1" anchor="ctr" anchorCtr="0" compatLnSpc="1">
            <a:prstTxWarp prst="textNoShape">
              <a:avLst/>
            </a:prstTxWarp>
            <a:spAutoFit/>
          </a:bodyPr>
          <a:lstStyle/>
          <a:p>
            <a:pPr defTabSz="990576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950" dirty="0">
              <a:latin typeface="Henderson BCG Sans" panose="020B0502030402020204" pitchFamily="34" charset="0"/>
              <a:cs typeface="Henderson BCG Sans" panose="020B0502030402020204" pitchFamily="34" charset="0"/>
              <a:sym typeface="Henderson BCG Sans" panose="020B0502030402020204" pitchFamily="34" charset="0"/>
            </a:endParaRPr>
          </a:p>
        </p:txBody>
      </p:sp>
      <p:sp>
        <p:nvSpPr>
          <p:cNvPr id="32" name="Title 2"/>
          <p:cNvSpPr txBox="1">
            <a:spLocks/>
          </p:cNvSpPr>
          <p:nvPr/>
        </p:nvSpPr>
        <p:spPr>
          <a:xfrm>
            <a:off x="1723112" y="926468"/>
            <a:ext cx="8655077" cy="8863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2"/>
                </a:solidFill>
                <a:latin typeface="Trebuchet MS" panose="020B0603020202020204" pitchFamily="34" charset="0"/>
                <a:ea typeface="+mj-ea"/>
                <a:cs typeface="+mj-cs"/>
                <a:sym typeface="Trebuchet MS" panose="020B0603020202020204" pitchFamily="34" charset="0"/>
              </a:defRPr>
            </a:lvl1pPr>
          </a:lstStyle>
          <a:p>
            <a:pPr algn="ctr"/>
            <a:r>
              <a:rPr lang="pt-BR" sz="3200" b="1" dirty="0">
                <a:solidFill>
                  <a:schemeClr val="tx1"/>
                </a:solidFill>
                <a:latin typeface="+mn-lt"/>
              </a:rPr>
              <a:t>O guia inclui os diversos aspectos necessários para a construção de políticas públicas eficazes</a:t>
            </a:r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1723112" y="3788311"/>
            <a:ext cx="879633" cy="907515"/>
          </a:xfrm>
          <a:prstGeom prst="ellipse">
            <a:avLst/>
          </a:prstGeom>
          <a:solidFill>
            <a:srgbClr val="FFFFFF"/>
          </a:solidFill>
          <a:ln w="19050">
            <a:gradFill flip="none" rotWithShape="1">
              <a:gsLst>
                <a:gs pos="0">
                  <a:schemeClr val="accent2"/>
                </a:gs>
                <a:gs pos="100000">
                  <a:schemeClr val="tx2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5000"/>
              </a:lnSpc>
              <a:buSzPts val="1463"/>
            </a:pPr>
            <a:endParaRPr lang="en-US" sz="1463" kern="0" dirty="0">
              <a:solidFill>
                <a:srgbClr val="575757"/>
              </a:solidFill>
            </a:endParaRPr>
          </a:p>
        </p:txBody>
      </p:sp>
      <p:grpSp>
        <p:nvGrpSpPr>
          <p:cNvPr id="37" name="bcgIcons_MagnifyingGlassSearch">
            <a:extLst>
              <a:ext uri="{FF2B5EF4-FFF2-40B4-BE49-F238E27FC236}">
                <a16:creationId xmlns:a16="http://schemas.microsoft.com/office/drawing/2014/main" id="{4F099AF5-3F1F-442A-8164-40E1EF5790A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87634" y="3830318"/>
            <a:ext cx="771382" cy="823241"/>
            <a:chOff x="1682" y="0"/>
            <a:chExt cx="4316" cy="4320"/>
          </a:xfrm>
        </p:grpSpPr>
        <p:sp>
          <p:nvSpPr>
            <p:cNvPr id="38" name="AutoShape 8">
              <a:extLst>
                <a:ext uri="{FF2B5EF4-FFF2-40B4-BE49-F238E27FC236}">
                  <a16:creationId xmlns:a16="http://schemas.microsoft.com/office/drawing/2014/main" id="{D00C3367-A1F1-486E-869A-AE901B8222B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id="{2427C64B-B531-4BD9-B3E5-B07257186B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80" y="703"/>
              <a:ext cx="1821" cy="1802"/>
            </a:xfrm>
            <a:custGeom>
              <a:avLst/>
              <a:gdLst>
                <a:gd name="T0" fmla="*/ 748 w 972"/>
                <a:gd name="T1" fmla="*/ 142 h 961"/>
                <a:gd name="T2" fmla="*/ 145 w 972"/>
                <a:gd name="T3" fmla="*/ 223 h 961"/>
                <a:gd name="T4" fmla="*/ 225 w 972"/>
                <a:gd name="T5" fmla="*/ 818 h 961"/>
                <a:gd name="T6" fmla="*/ 827 w 972"/>
                <a:gd name="T7" fmla="*/ 738 h 961"/>
                <a:gd name="T8" fmla="*/ 748 w 972"/>
                <a:gd name="T9" fmla="*/ 142 h 961"/>
                <a:gd name="T10" fmla="*/ 777 w 972"/>
                <a:gd name="T11" fmla="*/ 700 h 961"/>
                <a:gd name="T12" fmla="*/ 701 w 972"/>
                <a:gd name="T13" fmla="*/ 774 h 961"/>
                <a:gd name="T14" fmla="*/ 688 w 972"/>
                <a:gd name="T15" fmla="*/ 778 h 961"/>
                <a:gd name="T16" fmla="*/ 670 w 972"/>
                <a:gd name="T17" fmla="*/ 769 h 961"/>
                <a:gd name="T18" fmla="*/ 675 w 972"/>
                <a:gd name="T19" fmla="*/ 738 h 961"/>
                <a:gd name="T20" fmla="*/ 742 w 972"/>
                <a:gd name="T21" fmla="*/ 673 h 961"/>
                <a:gd name="T22" fmla="*/ 806 w 972"/>
                <a:gd name="T23" fmla="*/ 438 h 961"/>
                <a:gd name="T24" fmla="*/ 683 w 972"/>
                <a:gd name="T25" fmla="*/ 227 h 961"/>
                <a:gd name="T26" fmla="*/ 641 w 972"/>
                <a:gd name="T27" fmla="*/ 200 h 961"/>
                <a:gd name="T28" fmla="*/ 632 w 972"/>
                <a:gd name="T29" fmla="*/ 170 h 961"/>
                <a:gd name="T30" fmla="*/ 661 w 972"/>
                <a:gd name="T31" fmla="*/ 161 h 961"/>
                <a:gd name="T32" fmla="*/ 709 w 972"/>
                <a:gd name="T33" fmla="*/ 192 h 961"/>
                <a:gd name="T34" fmla="*/ 850 w 972"/>
                <a:gd name="T35" fmla="*/ 432 h 961"/>
                <a:gd name="T36" fmla="*/ 777 w 972"/>
                <a:gd name="T37" fmla="*/ 700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72" h="961">
                  <a:moveTo>
                    <a:pt x="748" y="142"/>
                  </a:moveTo>
                  <a:cubicBezTo>
                    <a:pt x="560" y="0"/>
                    <a:pt x="290" y="36"/>
                    <a:pt x="145" y="223"/>
                  </a:cubicBezTo>
                  <a:cubicBezTo>
                    <a:pt x="0" y="409"/>
                    <a:pt x="35" y="676"/>
                    <a:pt x="225" y="818"/>
                  </a:cubicBezTo>
                  <a:cubicBezTo>
                    <a:pt x="413" y="961"/>
                    <a:pt x="683" y="925"/>
                    <a:pt x="827" y="738"/>
                  </a:cubicBezTo>
                  <a:cubicBezTo>
                    <a:pt x="972" y="551"/>
                    <a:pt x="936" y="285"/>
                    <a:pt x="748" y="142"/>
                  </a:cubicBezTo>
                  <a:close/>
                  <a:moveTo>
                    <a:pt x="777" y="700"/>
                  </a:moveTo>
                  <a:cubicBezTo>
                    <a:pt x="755" y="729"/>
                    <a:pt x="730" y="753"/>
                    <a:pt x="701" y="774"/>
                  </a:cubicBezTo>
                  <a:cubicBezTo>
                    <a:pt x="697" y="777"/>
                    <a:pt x="692" y="778"/>
                    <a:pt x="688" y="778"/>
                  </a:cubicBezTo>
                  <a:cubicBezTo>
                    <a:pt x="681" y="778"/>
                    <a:pt x="674" y="775"/>
                    <a:pt x="670" y="769"/>
                  </a:cubicBezTo>
                  <a:cubicBezTo>
                    <a:pt x="663" y="759"/>
                    <a:pt x="665" y="746"/>
                    <a:pt x="675" y="738"/>
                  </a:cubicBezTo>
                  <a:cubicBezTo>
                    <a:pt x="700" y="720"/>
                    <a:pt x="723" y="698"/>
                    <a:pt x="742" y="673"/>
                  </a:cubicBezTo>
                  <a:cubicBezTo>
                    <a:pt x="795" y="606"/>
                    <a:pt x="817" y="522"/>
                    <a:pt x="806" y="438"/>
                  </a:cubicBezTo>
                  <a:cubicBezTo>
                    <a:pt x="795" y="353"/>
                    <a:pt x="751" y="279"/>
                    <a:pt x="683" y="227"/>
                  </a:cubicBezTo>
                  <a:cubicBezTo>
                    <a:pt x="669" y="217"/>
                    <a:pt x="655" y="208"/>
                    <a:pt x="641" y="200"/>
                  </a:cubicBezTo>
                  <a:cubicBezTo>
                    <a:pt x="630" y="194"/>
                    <a:pt x="626" y="181"/>
                    <a:pt x="632" y="170"/>
                  </a:cubicBezTo>
                  <a:cubicBezTo>
                    <a:pt x="637" y="159"/>
                    <a:pt x="651" y="155"/>
                    <a:pt x="661" y="161"/>
                  </a:cubicBezTo>
                  <a:cubicBezTo>
                    <a:pt x="678" y="170"/>
                    <a:pt x="694" y="180"/>
                    <a:pt x="709" y="192"/>
                  </a:cubicBezTo>
                  <a:cubicBezTo>
                    <a:pt x="787" y="251"/>
                    <a:pt x="837" y="336"/>
                    <a:pt x="850" y="432"/>
                  </a:cubicBezTo>
                  <a:cubicBezTo>
                    <a:pt x="862" y="528"/>
                    <a:pt x="837" y="623"/>
                    <a:pt x="777" y="7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40" name="Freeform 11">
              <a:extLst>
                <a:ext uri="{FF2B5EF4-FFF2-40B4-BE49-F238E27FC236}">
                  <a16:creationId xmlns:a16="http://schemas.microsoft.com/office/drawing/2014/main" id="{1173B41E-AE04-4090-AE4B-50B33B897C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22" y="465"/>
              <a:ext cx="2904" cy="3306"/>
            </a:xfrm>
            <a:custGeom>
              <a:avLst/>
              <a:gdLst>
                <a:gd name="T0" fmla="*/ 1270 w 1550"/>
                <a:gd name="T1" fmla="*/ 179 h 1763"/>
                <a:gd name="T2" fmla="*/ 517 w 1550"/>
                <a:gd name="T3" fmla="*/ 280 h 1763"/>
                <a:gd name="T4" fmla="*/ 545 w 1550"/>
                <a:gd name="T5" fmla="*/ 965 h 1763"/>
                <a:gd name="T6" fmla="*/ 437 w 1550"/>
                <a:gd name="T7" fmla="*/ 1107 h 1763"/>
                <a:gd name="T8" fmla="*/ 587 w 1550"/>
                <a:gd name="T9" fmla="*/ 1222 h 1763"/>
                <a:gd name="T10" fmla="*/ 694 w 1550"/>
                <a:gd name="T11" fmla="*/ 1082 h 1763"/>
                <a:gd name="T12" fmla="*/ 1370 w 1550"/>
                <a:gd name="T13" fmla="*/ 933 h 1763"/>
                <a:gd name="T14" fmla="*/ 1270 w 1550"/>
                <a:gd name="T15" fmla="*/ 179 h 1763"/>
                <a:gd name="T16" fmla="*/ 1317 w 1550"/>
                <a:gd name="T17" fmla="*/ 892 h 1763"/>
                <a:gd name="T18" fmla="*/ 701 w 1550"/>
                <a:gd name="T19" fmla="*/ 1009 h 1763"/>
                <a:gd name="T20" fmla="*/ 658 w 1550"/>
                <a:gd name="T21" fmla="*/ 980 h 1763"/>
                <a:gd name="T22" fmla="*/ 614 w 1550"/>
                <a:gd name="T23" fmla="*/ 941 h 1763"/>
                <a:gd name="T24" fmla="*/ 570 w 1550"/>
                <a:gd name="T25" fmla="*/ 320 h 1763"/>
                <a:gd name="T26" fmla="*/ 1229 w 1550"/>
                <a:gd name="T27" fmla="*/ 233 h 1763"/>
                <a:gd name="T28" fmla="*/ 1317 w 1550"/>
                <a:gd name="T29" fmla="*/ 892 h 1763"/>
                <a:gd name="T30" fmla="*/ 181 w 1550"/>
                <a:gd name="T31" fmla="*/ 1763 h 1763"/>
                <a:gd name="T32" fmla="*/ 162 w 1550"/>
                <a:gd name="T33" fmla="*/ 1761 h 1763"/>
                <a:gd name="T34" fmla="*/ 83 w 1550"/>
                <a:gd name="T35" fmla="*/ 1724 h 1763"/>
                <a:gd name="T36" fmla="*/ 27 w 1550"/>
                <a:gd name="T37" fmla="*/ 1584 h 1763"/>
                <a:gd name="T38" fmla="*/ 367 w 1550"/>
                <a:gd name="T39" fmla="*/ 1136 h 1763"/>
                <a:gd name="T40" fmla="*/ 382 w 1550"/>
                <a:gd name="T41" fmla="*/ 1128 h 1763"/>
                <a:gd name="T42" fmla="*/ 398 w 1550"/>
                <a:gd name="T43" fmla="*/ 1132 h 1763"/>
                <a:gd name="T44" fmla="*/ 568 w 1550"/>
                <a:gd name="T45" fmla="*/ 1263 h 1763"/>
                <a:gd name="T46" fmla="*/ 572 w 1550"/>
                <a:gd name="T47" fmla="*/ 1294 h 1763"/>
                <a:gd name="T48" fmla="*/ 233 w 1550"/>
                <a:gd name="T49" fmla="*/ 1740 h 1763"/>
                <a:gd name="T50" fmla="*/ 181 w 1550"/>
                <a:gd name="T51" fmla="*/ 1763 h 1763"/>
                <a:gd name="T52" fmla="*/ 389 w 1550"/>
                <a:gd name="T53" fmla="*/ 1181 h 1763"/>
                <a:gd name="T54" fmla="*/ 62 w 1550"/>
                <a:gd name="T55" fmla="*/ 1610 h 1763"/>
                <a:gd name="T56" fmla="*/ 109 w 1550"/>
                <a:gd name="T57" fmla="*/ 1689 h 1763"/>
                <a:gd name="T58" fmla="*/ 170 w 1550"/>
                <a:gd name="T59" fmla="*/ 1718 h 1763"/>
                <a:gd name="T60" fmla="*/ 198 w 1550"/>
                <a:gd name="T61" fmla="*/ 1714 h 1763"/>
                <a:gd name="T62" fmla="*/ 524 w 1550"/>
                <a:gd name="T63" fmla="*/ 1284 h 1763"/>
                <a:gd name="T64" fmla="*/ 389 w 1550"/>
                <a:gd name="T65" fmla="*/ 1181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50" h="1763">
                  <a:moveTo>
                    <a:pt x="1270" y="179"/>
                  </a:moveTo>
                  <a:cubicBezTo>
                    <a:pt x="1034" y="0"/>
                    <a:pt x="697" y="45"/>
                    <a:pt x="517" y="280"/>
                  </a:cubicBezTo>
                  <a:cubicBezTo>
                    <a:pt x="358" y="488"/>
                    <a:pt x="375" y="777"/>
                    <a:pt x="545" y="965"/>
                  </a:cubicBezTo>
                  <a:cubicBezTo>
                    <a:pt x="466" y="1068"/>
                    <a:pt x="444" y="1098"/>
                    <a:pt x="437" y="1107"/>
                  </a:cubicBezTo>
                  <a:cubicBezTo>
                    <a:pt x="587" y="1222"/>
                    <a:pt x="587" y="1222"/>
                    <a:pt x="587" y="1222"/>
                  </a:cubicBezTo>
                  <a:cubicBezTo>
                    <a:pt x="694" y="1082"/>
                    <a:pt x="694" y="1082"/>
                    <a:pt x="694" y="1082"/>
                  </a:cubicBezTo>
                  <a:cubicBezTo>
                    <a:pt x="921" y="1201"/>
                    <a:pt x="1209" y="1143"/>
                    <a:pt x="1370" y="933"/>
                  </a:cubicBezTo>
                  <a:cubicBezTo>
                    <a:pt x="1550" y="697"/>
                    <a:pt x="1505" y="360"/>
                    <a:pt x="1270" y="179"/>
                  </a:cubicBezTo>
                  <a:close/>
                  <a:moveTo>
                    <a:pt x="1317" y="892"/>
                  </a:moveTo>
                  <a:cubicBezTo>
                    <a:pt x="1170" y="1084"/>
                    <a:pt x="903" y="1131"/>
                    <a:pt x="701" y="1009"/>
                  </a:cubicBezTo>
                  <a:cubicBezTo>
                    <a:pt x="686" y="1000"/>
                    <a:pt x="672" y="990"/>
                    <a:pt x="658" y="980"/>
                  </a:cubicBezTo>
                  <a:cubicBezTo>
                    <a:pt x="643" y="968"/>
                    <a:pt x="628" y="955"/>
                    <a:pt x="614" y="941"/>
                  </a:cubicBezTo>
                  <a:cubicBezTo>
                    <a:pt x="447" y="778"/>
                    <a:pt x="425" y="511"/>
                    <a:pt x="570" y="320"/>
                  </a:cubicBezTo>
                  <a:cubicBezTo>
                    <a:pt x="728" y="114"/>
                    <a:pt x="1023" y="75"/>
                    <a:pt x="1229" y="233"/>
                  </a:cubicBezTo>
                  <a:cubicBezTo>
                    <a:pt x="1435" y="390"/>
                    <a:pt x="1474" y="686"/>
                    <a:pt x="1317" y="892"/>
                  </a:cubicBezTo>
                  <a:close/>
                  <a:moveTo>
                    <a:pt x="181" y="1763"/>
                  </a:moveTo>
                  <a:cubicBezTo>
                    <a:pt x="175" y="1763"/>
                    <a:pt x="169" y="1762"/>
                    <a:pt x="162" y="1761"/>
                  </a:cubicBezTo>
                  <a:cubicBezTo>
                    <a:pt x="137" y="1757"/>
                    <a:pt x="108" y="1743"/>
                    <a:pt x="83" y="1724"/>
                  </a:cubicBezTo>
                  <a:cubicBezTo>
                    <a:pt x="24" y="1679"/>
                    <a:pt x="0" y="1619"/>
                    <a:pt x="27" y="1584"/>
                  </a:cubicBezTo>
                  <a:cubicBezTo>
                    <a:pt x="367" y="1136"/>
                    <a:pt x="367" y="1136"/>
                    <a:pt x="367" y="1136"/>
                  </a:cubicBezTo>
                  <a:cubicBezTo>
                    <a:pt x="371" y="1132"/>
                    <a:pt x="376" y="1129"/>
                    <a:pt x="382" y="1128"/>
                  </a:cubicBezTo>
                  <a:cubicBezTo>
                    <a:pt x="387" y="1127"/>
                    <a:pt x="393" y="1129"/>
                    <a:pt x="398" y="1132"/>
                  </a:cubicBezTo>
                  <a:cubicBezTo>
                    <a:pt x="568" y="1263"/>
                    <a:pt x="568" y="1263"/>
                    <a:pt x="568" y="1263"/>
                  </a:cubicBezTo>
                  <a:cubicBezTo>
                    <a:pt x="578" y="1270"/>
                    <a:pt x="579" y="1284"/>
                    <a:pt x="572" y="1294"/>
                  </a:cubicBezTo>
                  <a:cubicBezTo>
                    <a:pt x="233" y="1740"/>
                    <a:pt x="233" y="1740"/>
                    <a:pt x="233" y="1740"/>
                  </a:cubicBezTo>
                  <a:cubicBezTo>
                    <a:pt x="221" y="1755"/>
                    <a:pt x="203" y="1763"/>
                    <a:pt x="181" y="1763"/>
                  </a:cubicBezTo>
                  <a:close/>
                  <a:moveTo>
                    <a:pt x="389" y="1181"/>
                  </a:moveTo>
                  <a:cubicBezTo>
                    <a:pt x="62" y="1610"/>
                    <a:pt x="62" y="1610"/>
                    <a:pt x="62" y="1610"/>
                  </a:cubicBezTo>
                  <a:cubicBezTo>
                    <a:pt x="54" y="1621"/>
                    <a:pt x="69" y="1658"/>
                    <a:pt x="109" y="1689"/>
                  </a:cubicBezTo>
                  <a:cubicBezTo>
                    <a:pt x="129" y="1704"/>
                    <a:pt x="151" y="1714"/>
                    <a:pt x="170" y="1718"/>
                  </a:cubicBezTo>
                  <a:cubicBezTo>
                    <a:pt x="183" y="1720"/>
                    <a:pt x="194" y="1718"/>
                    <a:pt x="198" y="1714"/>
                  </a:cubicBezTo>
                  <a:cubicBezTo>
                    <a:pt x="524" y="1284"/>
                    <a:pt x="524" y="1284"/>
                    <a:pt x="524" y="1284"/>
                  </a:cubicBezTo>
                  <a:lnTo>
                    <a:pt x="389" y="1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523185" y="3621561"/>
            <a:ext cx="937901" cy="907515"/>
            <a:chOff x="2291813" y="1775626"/>
            <a:chExt cx="937901" cy="907515"/>
          </a:xfrm>
        </p:grpSpPr>
        <p:sp>
          <p:nvSpPr>
            <p:cNvPr id="44" name="Oval 43"/>
            <p:cNvSpPr>
              <a:spLocks noChangeAspect="1"/>
            </p:cNvSpPr>
            <p:nvPr/>
          </p:nvSpPr>
          <p:spPr>
            <a:xfrm>
              <a:off x="2291813" y="1775626"/>
              <a:ext cx="937901" cy="907515"/>
            </a:xfrm>
            <a:prstGeom prst="ellipse">
              <a:avLst/>
            </a:prstGeom>
            <a:solidFill>
              <a:srgbClr val="FFFFFF"/>
            </a:solidFill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  <a:buSzPts val="1463"/>
              </a:pPr>
              <a:endParaRPr lang="en-US" sz="1463" kern="0" dirty="0">
                <a:solidFill>
                  <a:srgbClr val="575757"/>
                </a:solidFill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2419378" y="1898751"/>
              <a:ext cx="682772" cy="661264"/>
              <a:chOff x="4416820" y="4500323"/>
              <a:chExt cx="782108" cy="757471"/>
            </a:xfrm>
          </p:grpSpPr>
          <p:sp>
            <p:nvSpPr>
              <p:cNvPr id="46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416820" y="4500323"/>
                <a:ext cx="782108" cy="7574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7" name="Freeform 5"/>
              <p:cNvSpPr>
                <a:spLocks noEditPoints="1"/>
              </p:cNvSpPr>
              <p:nvPr/>
            </p:nvSpPr>
            <p:spPr bwMode="auto">
              <a:xfrm>
                <a:off x="4886882" y="4649187"/>
                <a:ext cx="279065" cy="265641"/>
              </a:xfrm>
              <a:custGeom>
                <a:avLst/>
                <a:gdLst>
                  <a:gd name="T0" fmla="*/ 816 w 822"/>
                  <a:gd name="T1" fmla="*/ 362 h 808"/>
                  <a:gd name="T2" fmla="*/ 758 w 822"/>
                  <a:gd name="T3" fmla="*/ 327 h 808"/>
                  <a:gd name="T4" fmla="*/ 736 w 822"/>
                  <a:gd name="T5" fmla="*/ 261 h 808"/>
                  <a:gd name="T6" fmla="*/ 701 w 822"/>
                  <a:gd name="T7" fmla="*/ 196 h 808"/>
                  <a:gd name="T8" fmla="*/ 714 w 822"/>
                  <a:gd name="T9" fmla="*/ 130 h 808"/>
                  <a:gd name="T10" fmla="*/ 575 w 822"/>
                  <a:gd name="T11" fmla="*/ 28 h 808"/>
                  <a:gd name="T12" fmla="*/ 515 w 822"/>
                  <a:gd name="T13" fmla="*/ 62 h 808"/>
                  <a:gd name="T14" fmla="*/ 384 w 822"/>
                  <a:gd name="T15" fmla="*/ 47 h 808"/>
                  <a:gd name="T16" fmla="*/ 333 w 822"/>
                  <a:gd name="T17" fmla="*/ 0 h 808"/>
                  <a:gd name="T18" fmla="*/ 249 w 822"/>
                  <a:gd name="T19" fmla="*/ 26 h 808"/>
                  <a:gd name="T20" fmla="*/ 173 w 822"/>
                  <a:gd name="T21" fmla="*/ 69 h 808"/>
                  <a:gd name="T22" fmla="*/ 173 w 822"/>
                  <a:gd name="T23" fmla="*/ 140 h 808"/>
                  <a:gd name="T24" fmla="*/ 92 w 822"/>
                  <a:gd name="T25" fmla="*/ 246 h 808"/>
                  <a:gd name="T26" fmla="*/ 27 w 822"/>
                  <a:gd name="T27" fmla="*/ 267 h 808"/>
                  <a:gd name="T28" fmla="*/ 4 w 822"/>
                  <a:gd name="T29" fmla="*/ 441 h 808"/>
                  <a:gd name="T30" fmla="*/ 62 w 822"/>
                  <a:gd name="T31" fmla="*/ 475 h 808"/>
                  <a:gd name="T32" fmla="*/ 85 w 822"/>
                  <a:gd name="T33" fmla="*/ 546 h 808"/>
                  <a:gd name="T34" fmla="*/ 118 w 822"/>
                  <a:gd name="T35" fmla="*/ 607 h 808"/>
                  <a:gd name="T36" fmla="*/ 102 w 822"/>
                  <a:gd name="T37" fmla="*/ 673 h 808"/>
                  <a:gd name="T38" fmla="*/ 237 w 822"/>
                  <a:gd name="T39" fmla="*/ 777 h 808"/>
                  <a:gd name="T40" fmla="*/ 295 w 822"/>
                  <a:gd name="T41" fmla="*/ 743 h 808"/>
                  <a:gd name="T42" fmla="*/ 442 w 822"/>
                  <a:gd name="T43" fmla="*/ 762 h 808"/>
                  <a:gd name="T44" fmla="*/ 493 w 822"/>
                  <a:gd name="T45" fmla="*/ 808 h 808"/>
                  <a:gd name="T46" fmla="*/ 572 w 822"/>
                  <a:gd name="T47" fmla="*/ 783 h 808"/>
                  <a:gd name="T48" fmla="*/ 646 w 822"/>
                  <a:gd name="T49" fmla="*/ 741 h 808"/>
                  <a:gd name="T50" fmla="*/ 646 w 822"/>
                  <a:gd name="T51" fmla="*/ 673 h 808"/>
                  <a:gd name="T52" fmla="*/ 734 w 822"/>
                  <a:gd name="T53" fmla="*/ 552 h 808"/>
                  <a:gd name="T54" fmla="*/ 797 w 822"/>
                  <a:gd name="T55" fmla="*/ 532 h 808"/>
                  <a:gd name="T56" fmla="*/ 816 w 822"/>
                  <a:gd name="T57" fmla="*/ 362 h 808"/>
                  <a:gd name="T58" fmla="*/ 482 w 822"/>
                  <a:gd name="T59" fmla="*/ 569 h 808"/>
                  <a:gd name="T60" fmla="*/ 247 w 822"/>
                  <a:gd name="T61" fmla="*/ 475 h 808"/>
                  <a:gd name="T62" fmla="*/ 339 w 822"/>
                  <a:gd name="T63" fmla="*/ 239 h 808"/>
                  <a:gd name="T64" fmla="*/ 573 w 822"/>
                  <a:gd name="T65" fmla="*/ 333 h 808"/>
                  <a:gd name="T66" fmla="*/ 482 w 822"/>
                  <a:gd name="T67" fmla="*/ 569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2" h="808">
                    <a:moveTo>
                      <a:pt x="816" y="362"/>
                    </a:moveTo>
                    <a:cubicBezTo>
                      <a:pt x="758" y="327"/>
                      <a:pt x="758" y="327"/>
                      <a:pt x="758" y="327"/>
                    </a:cubicBezTo>
                    <a:cubicBezTo>
                      <a:pt x="753" y="305"/>
                      <a:pt x="745" y="283"/>
                      <a:pt x="736" y="261"/>
                    </a:cubicBezTo>
                    <a:cubicBezTo>
                      <a:pt x="727" y="239"/>
                      <a:pt x="714" y="217"/>
                      <a:pt x="701" y="196"/>
                    </a:cubicBezTo>
                    <a:cubicBezTo>
                      <a:pt x="714" y="130"/>
                      <a:pt x="714" y="130"/>
                      <a:pt x="714" y="130"/>
                    </a:cubicBezTo>
                    <a:cubicBezTo>
                      <a:pt x="676" y="87"/>
                      <a:pt x="627" y="51"/>
                      <a:pt x="575" y="28"/>
                    </a:cubicBezTo>
                    <a:cubicBezTo>
                      <a:pt x="515" y="62"/>
                      <a:pt x="515" y="62"/>
                      <a:pt x="515" y="62"/>
                    </a:cubicBezTo>
                    <a:cubicBezTo>
                      <a:pt x="472" y="48"/>
                      <a:pt x="429" y="43"/>
                      <a:pt x="384" y="47"/>
                    </a:cubicBezTo>
                    <a:cubicBezTo>
                      <a:pt x="333" y="0"/>
                      <a:pt x="333" y="0"/>
                      <a:pt x="333" y="0"/>
                    </a:cubicBezTo>
                    <a:cubicBezTo>
                      <a:pt x="305" y="6"/>
                      <a:pt x="277" y="13"/>
                      <a:pt x="249" y="26"/>
                    </a:cubicBezTo>
                    <a:cubicBezTo>
                      <a:pt x="222" y="38"/>
                      <a:pt x="195" y="53"/>
                      <a:pt x="173" y="69"/>
                    </a:cubicBezTo>
                    <a:cubicBezTo>
                      <a:pt x="173" y="140"/>
                      <a:pt x="173" y="140"/>
                      <a:pt x="173" y="140"/>
                    </a:cubicBezTo>
                    <a:cubicBezTo>
                      <a:pt x="139" y="171"/>
                      <a:pt x="111" y="206"/>
                      <a:pt x="92" y="246"/>
                    </a:cubicBezTo>
                    <a:cubicBezTo>
                      <a:pt x="27" y="267"/>
                      <a:pt x="27" y="267"/>
                      <a:pt x="27" y="267"/>
                    </a:cubicBezTo>
                    <a:cubicBezTo>
                      <a:pt x="7" y="321"/>
                      <a:pt x="0" y="380"/>
                      <a:pt x="4" y="441"/>
                    </a:cubicBezTo>
                    <a:cubicBezTo>
                      <a:pt x="62" y="475"/>
                      <a:pt x="62" y="475"/>
                      <a:pt x="62" y="475"/>
                    </a:cubicBezTo>
                    <a:cubicBezTo>
                      <a:pt x="67" y="498"/>
                      <a:pt x="74" y="523"/>
                      <a:pt x="85" y="546"/>
                    </a:cubicBezTo>
                    <a:cubicBezTo>
                      <a:pt x="95" y="567"/>
                      <a:pt x="105" y="588"/>
                      <a:pt x="118" y="607"/>
                    </a:cubicBezTo>
                    <a:cubicBezTo>
                      <a:pt x="102" y="673"/>
                      <a:pt x="102" y="673"/>
                      <a:pt x="102" y="673"/>
                    </a:cubicBezTo>
                    <a:cubicBezTo>
                      <a:pt x="140" y="718"/>
                      <a:pt x="186" y="752"/>
                      <a:pt x="237" y="777"/>
                    </a:cubicBezTo>
                    <a:cubicBezTo>
                      <a:pt x="295" y="743"/>
                      <a:pt x="295" y="743"/>
                      <a:pt x="295" y="743"/>
                    </a:cubicBezTo>
                    <a:cubicBezTo>
                      <a:pt x="342" y="760"/>
                      <a:pt x="391" y="766"/>
                      <a:pt x="442" y="762"/>
                    </a:cubicBezTo>
                    <a:cubicBezTo>
                      <a:pt x="493" y="808"/>
                      <a:pt x="493" y="808"/>
                      <a:pt x="493" y="808"/>
                    </a:cubicBezTo>
                    <a:cubicBezTo>
                      <a:pt x="518" y="802"/>
                      <a:pt x="546" y="794"/>
                      <a:pt x="572" y="783"/>
                    </a:cubicBezTo>
                    <a:cubicBezTo>
                      <a:pt x="598" y="771"/>
                      <a:pt x="622" y="757"/>
                      <a:pt x="646" y="741"/>
                    </a:cubicBezTo>
                    <a:cubicBezTo>
                      <a:pt x="646" y="673"/>
                      <a:pt x="646" y="673"/>
                      <a:pt x="646" y="673"/>
                    </a:cubicBezTo>
                    <a:cubicBezTo>
                      <a:pt x="683" y="639"/>
                      <a:pt x="713" y="597"/>
                      <a:pt x="734" y="552"/>
                    </a:cubicBezTo>
                    <a:cubicBezTo>
                      <a:pt x="797" y="532"/>
                      <a:pt x="797" y="532"/>
                      <a:pt x="797" y="532"/>
                    </a:cubicBezTo>
                    <a:cubicBezTo>
                      <a:pt x="816" y="479"/>
                      <a:pt x="822" y="420"/>
                      <a:pt x="816" y="362"/>
                    </a:cubicBezTo>
                    <a:close/>
                    <a:moveTo>
                      <a:pt x="482" y="569"/>
                    </a:moveTo>
                    <a:cubicBezTo>
                      <a:pt x="391" y="610"/>
                      <a:pt x="286" y="566"/>
                      <a:pt x="247" y="475"/>
                    </a:cubicBezTo>
                    <a:cubicBezTo>
                      <a:pt x="208" y="383"/>
                      <a:pt x="249" y="278"/>
                      <a:pt x="339" y="239"/>
                    </a:cubicBezTo>
                    <a:cubicBezTo>
                      <a:pt x="430" y="199"/>
                      <a:pt x="536" y="242"/>
                      <a:pt x="573" y="333"/>
                    </a:cubicBezTo>
                    <a:cubicBezTo>
                      <a:pt x="613" y="424"/>
                      <a:pt x="572" y="531"/>
                      <a:pt x="482" y="569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8" name="Freeform 6"/>
              <p:cNvSpPr>
                <a:spLocks noEditPoints="1"/>
              </p:cNvSpPr>
              <p:nvPr/>
            </p:nvSpPr>
            <p:spPr bwMode="auto">
              <a:xfrm>
                <a:off x="4449800" y="4664442"/>
                <a:ext cx="462270" cy="443085"/>
              </a:xfrm>
              <a:custGeom>
                <a:avLst/>
                <a:gdLst>
                  <a:gd name="T0" fmla="*/ 638 w 1362"/>
                  <a:gd name="T1" fmla="*/ 1242 h 1348"/>
                  <a:gd name="T2" fmla="*/ 448 w 1362"/>
                  <a:gd name="T3" fmla="*/ 1319 h 1348"/>
                  <a:gd name="T4" fmla="*/ 352 w 1362"/>
                  <a:gd name="T5" fmla="*/ 1146 h 1348"/>
                  <a:gd name="T6" fmla="*/ 141 w 1362"/>
                  <a:gd name="T7" fmla="*/ 1095 h 1348"/>
                  <a:gd name="T8" fmla="*/ 46 w 1362"/>
                  <a:gd name="T9" fmla="*/ 928 h 1348"/>
                  <a:gd name="T10" fmla="*/ 0 w 1362"/>
                  <a:gd name="T11" fmla="*/ 664 h 1348"/>
                  <a:gd name="T12" fmla="*/ 32 w 1362"/>
                  <a:gd name="T13" fmla="*/ 474 h 1348"/>
                  <a:gd name="T14" fmla="*/ 212 w 1362"/>
                  <a:gd name="T15" fmla="*/ 351 h 1348"/>
                  <a:gd name="T16" fmla="*/ 244 w 1362"/>
                  <a:gd name="T17" fmla="*/ 159 h 1348"/>
                  <a:gd name="T18" fmla="*/ 451 w 1362"/>
                  <a:gd name="T19" fmla="*/ 167 h 1348"/>
                  <a:gd name="T20" fmla="*/ 592 w 1362"/>
                  <a:gd name="T21" fmla="*/ 5 h 1348"/>
                  <a:gd name="T22" fmla="*/ 784 w 1362"/>
                  <a:gd name="T23" fmla="*/ 6 h 1348"/>
                  <a:gd name="T24" fmla="*/ 1036 w 1362"/>
                  <a:gd name="T25" fmla="*/ 98 h 1348"/>
                  <a:gd name="T26" fmla="*/ 1184 w 1362"/>
                  <a:gd name="T27" fmla="*/ 220 h 1348"/>
                  <a:gd name="T28" fmla="*/ 1206 w 1362"/>
                  <a:gd name="T29" fmla="*/ 440 h 1348"/>
                  <a:gd name="T30" fmla="*/ 1351 w 1362"/>
                  <a:gd name="T31" fmla="*/ 562 h 1348"/>
                  <a:gd name="T32" fmla="*/ 1262 w 1362"/>
                  <a:gd name="T33" fmla="*/ 724 h 1348"/>
                  <a:gd name="T34" fmla="*/ 1310 w 1362"/>
                  <a:gd name="T35" fmla="*/ 940 h 1348"/>
                  <a:gd name="T36" fmla="*/ 1213 w 1362"/>
                  <a:gd name="T37" fmla="*/ 1106 h 1348"/>
                  <a:gd name="T38" fmla="*/ 1008 w 1362"/>
                  <a:gd name="T39" fmla="*/ 1278 h 1348"/>
                  <a:gd name="T40" fmla="*/ 828 w 1362"/>
                  <a:gd name="T41" fmla="*/ 1345 h 1348"/>
                  <a:gd name="T42" fmla="*/ 830 w 1362"/>
                  <a:gd name="T43" fmla="*/ 1299 h 1348"/>
                  <a:gd name="T44" fmla="*/ 965 w 1362"/>
                  <a:gd name="T45" fmla="*/ 1122 h 1348"/>
                  <a:gd name="T46" fmla="*/ 1072 w 1362"/>
                  <a:gd name="T47" fmla="*/ 1038 h 1348"/>
                  <a:gd name="T48" fmla="*/ 1264 w 1362"/>
                  <a:gd name="T49" fmla="*/ 935 h 1348"/>
                  <a:gd name="T50" fmla="*/ 1219 w 1362"/>
                  <a:gd name="T51" fmla="*/ 710 h 1348"/>
                  <a:gd name="T52" fmla="*/ 1308 w 1362"/>
                  <a:gd name="T53" fmla="*/ 570 h 1348"/>
                  <a:gd name="T54" fmla="*/ 1171 w 1362"/>
                  <a:gd name="T55" fmla="*/ 469 h 1348"/>
                  <a:gd name="T56" fmla="*/ 1142 w 1362"/>
                  <a:gd name="T57" fmla="*/ 241 h 1348"/>
                  <a:gd name="T58" fmla="*/ 915 w 1362"/>
                  <a:gd name="T59" fmla="*/ 217 h 1348"/>
                  <a:gd name="T60" fmla="*/ 802 w 1362"/>
                  <a:gd name="T61" fmla="*/ 179 h 1348"/>
                  <a:gd name="T62" fmla="*/ 610 w 1362"/>
                  <a:gd name="T63" fmla="*/ 47 h 1348"/>
                  <a:gd name="T64" fmla="*/ 458 w 1362"/>
                  <a:gd name="T65" fmla="*/ 212 h 1348"/>
                  <a:gd name="T66" fmla="*/ 272 w 1362"/>
                  <a:gd name="T67" fmla="*/ 192 h 1348"/>
                  <a:gd name="T68" fmla="*/ 254 w 1362"/>
                  <a:gd name="T69" fmla="*/ 369 h 1348"/>
                  <a:gd name="T70" fmla="*/ 70 w 1362"/>
                  <a:gd name="T71" fmla="*/ 500 h 1348"/>
                  <a:gd name="T72" fmla="*/ 143 w 1362"/>
                  <a:gd name="T73" fmla="*/ 698 h 1348"/>
                  <a:gd name="T74" fmla="*/ 170 w 1362"/>
                  <a:gd name="T75" fmla="*/ 846 h 1348"/>
                  <a:gd name="T76" fmla="*/ 168 w 1362"/>
                  <a:gd name="T77" fmla="*/ 1058 h 1348"/>
                  <a:gd name="T78" fmla="*/ 386 w 1362"/>
                  <a:gd name="T79" fmla="*/ 1115 h 1348"/>
                  <a:gd name="T80" fmla="*/ 463 w 1362"/>
                  <a:gd name="T81" fmla="*/ 1278 h 1348"/>
                  <a:gd name="T82" fmla="*/ 630 w 1362"/>
                  <a:gd name="T83" fmla="*/ 1198 h 1348"/>
                  <a:gd name="T84" fmla="*/ 742 w 1362"/>
                  <a:gd name="T85" fmla="*/ 1197 h 1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2" h="1348">
                    <a:moveTo>
                      <a:pt x="815" y="1348"/>
                    </a:moveTo>
                    <a:cubicBezTo>
                      <a:pt x="724" y="1242"/>
                      <a:pt x="724" y="1242"/>
                      <a:pt x="724" y="1242"/>
                    </a:cubicBezTo>
                    <a:cubicBezTo>
                      <a:pt x="695" y="1244"/>
                      <a:pt x="666" y="1244"/>
                      <a:pt x="638" y="1242"/>
                    </a:cubicBezTo>
                    <a:cubicBezTo>
                      <a:pt x="547" y="1348"/>
                      <a:pt x="547" y="1348"/>
                      <a:pt x="547" y="1348"/>
                    </a:cubicBezTo>
                    <a:cubicBezTo>
                      <a:pt x="534" y="1345"/>
                      <a:pt x="534" y="1345"/>
                      <a:pt x="534" y="1345"/>
                    </a:cubicBezTo>
                    <a:cubicBezTo>
                      <a:pt x="494" y="1336"/>
                      <a:pt x="450" y="1320"/>
                      <a:pt x="448" y="1319"/>
                    </a:cubicBezTo>
                    <a:cubicBezTo>
                      <a:pt x="446" y="1318"/>
                      <a:pt x="402" y="1302"/>
                      <a:pt x="366" y="1284"/>
                    </a:cubicBezTo>
                    <a:cubicBezTo>
                      <a:pt x="354" y="1278"/>
                      <a:pt x="354" y="1278"/>
                      <a:pt x="354" y="1278"/>
                    </a:cubicBezTo>
                    <a:cubicBezTo>
                      <a:pt x="352" y="1146"/>
                      <a:pt x="352" y="1146"/>
                      <a:pt x="352" y="1146"/>
                    </a:cubicBezTo>
                    <a:cubicBezTo>
                      <a:pt x="325" y="1128"/>
                      <a:pt x="299" y="1107"/>
                      <a:pt x="275" y="1085"/>
                    </a:cubicBezTo>
                    <a:cubicBezTo>
                      <a:pt x="149" y="1105"/>
                      <a:pt x="149" y="1105"/>
                      <a:pt x="149" y="1105"/>
                    </a:cubicBezTo>
                    <a:cubicBezTo>
                      <a:pt x="141" y="1095"/>
                      <a:pt x="141" y="1095"/>
                      <a:pt x="141" y="1095"/>
                    </a:cubicBezTo>
                    <a:cubicBezTo>
                      <a:pt x="116" y="1062"/>
                      <a:pt x="93" y="1022"/>
                      <a:pt x="92" y="1020"/>
                    </a:cubicBezTo>
                    <a:cubicBezTo>
                      <a:pt x="91" y="1018"/>
                      <a:pt x="67" y="977"/>
                      <a:pt x="51" y="940"/>
                    </a:cubicBezTo>
                    <a:cubicBezTo>
                      <a:pt x="46" y="928"/>
                      <a:pt x="46" y="928"/>
                      <a:pt x="46" y="928"/>
                    </a:cubicBezTo>
                    <a:cubicBezTo>
                      <a:pt x="121" y="836"/>
                      <a:pt x="121" y="836"/>
                      <a:pt x="121" y="836"/>
                    </a:cubicBezTo>
                    <a:cubicBezTo>
                      <a:pt x="110" y="799"/>
                      <a:pt x="104" y="762"/>
                      <a:pt x="101" y="724"/>
                    </a:cubicBezTo>
                    <a:cubicBezTo>
                      <a:pt x="0" y="664"/>
                      <a:pt x="0" y="664"/>
                      <a:pt x="0" y="664"/>
                    </a:cubicBezTo>
                    <a:cubicBezTo>
                      <a:pt x="1" y="650"/>
                      <a:pt x="1" y="650"/>
                      <a:pt x="1" y="650"/>
                    </a:cubicBezTo>
                    <a:cubicBezTo>
                      <a:pt x="3" y="610"/>
                      <a:pt x="11" y="564"/>
                      <a:pt x="11" y="562"/>
                    </a:cubicBezTo>
                    <a:cubicBezTo>
                      <a:pt x="12" y="560"/>
                      <a:pt x="20" y="513"/>
                      <a:pt x="32" y="474"/>
                    </a:cubicBezTo>
                    <a:cubicBezTo>
                      <a:pt x="35" y="462"/>
                      <a:pt x="35" y="462"/>
                      <a:pt x="35" y="462"/>
                    </a:cubicBezTo>
                    <a:cubicBezTo>
                      <a:pt x="157" y="439"/>
                      <a:pt x="157" y="439"/>
                      <a:pt x="157" y="439"/>
                    </a:cubicBezTo>
                    <a:cubicBezTo>
                      <a:pt x="173" y="408"/>
                      <a:pt x="191" y="378"/>
                      <a:pt x="212" y="351"/>
                    </a:cubicBezTo>
                    <a:cubicBezTo>
                      <a:pt x="170" y="230"/>
                      <a:pt x="170" y="230"/>
                      <a:pt x="170" y="230"/>
                    </a:cubicBezTo>
                    <a:cubicBezTo>
                      <a:pt x="179" y="220"/>
                      <a:pt x="179" y="220"/>
                      <a:pt x="179" y="220"/>
                    </a:cubicBezTo>
                    <a:cubicBezTo>
                      <a:pt x="206" y="190"/>
                      <a:pt x="243" y="160"/>
                      <a:pt x="244" y="159"/>
                    </a:cubicBezTo>
                    <a:cubicBezTo>
                      <a:pt x="246" y="157"/>
                      <a:pt x="282" y="127"/>
                      <a:pt x="316" y="105"/>
                    </a:cubicBezTo>
                    <a:cubicBezTo>
                      <a:pt x="327" y="98"/>
                      <a:pt x="327" y="98"/>
                      <a:pt x="327" y="98"/>
                    </a:cubicBezTo>
                    <a:cubicBezTo>
                      <a:pt x="451" y="167"/>
                      <a:pt x="451" y="167"/>
                      <a:pt x="451" y="167"/>
                    </a:cubicBezTo>
                    <a:cubicBezTo>
                      <a:pt x="476" y="157"/>
                      <a:pt x="502" y="148"/>
                      <a:pt x="528" y="142"/>
                    </a:cubicBezTo>
                    <a:cubicBezTo>
                      <a:pt x="579" y="6"/>
                      <a:pt x="579" y="6"/>
                      <a:pt x="579" y="6"/>
                    </a:cubicBezTo>
                    <a:cubicBezTo>
                      <a:pt x="592" y="5"/>
                      <a:pt x="592" y="5"/>
                      <a:pt x="592" y="5"/>
                    </a:cubicBezTo>
                    <a:cubicBezTo>
                      <a:pt x="632" y="0"/>
                      <a:pt x="679" y="0"/>
                      <a:pt x="681" y="0"/>
                    </a:cubicBezTo>
                    <a:cubicBezTo>
                      <a:pt x="683" y="0"/>
                      <a:pt x="730" y="0"/>
                      <a:pt x="771" y="5"/>
                    </a:cubicBezTo>
                    <a:cubicBezTo>
                      <a:pt x="784" y="6"/>
                      <a:pt x="784" y="6"/>
                      <a:pt x="784" y="6"/>
                    </a:cubicBezTo>
                    <a:cubicBezTo>
                      <a:pt x="835" y="142"/>
                      <a:pt x="835" y="142"/>
                      <a:pt x="835" y="142"/>
                    </a:cubicBezTo>
                    <a:cubicBezTo>
                      <a:pt x="861" y="149"/>
                      <a:pt x="887" y="157"/>
                      <a:pt x="912" y="168"/>
                    </a:cubicBezTo>
                    <a:cubicBezTo>
                      <a:pt x="1036" y="98"/>
                      <a:pt x="1036" y="98"/>
                      <a:pt x="1036" y="98"/>
                    </a:cubicBezTo>
                    <a:cubicBezTo>
                      <a:pt x="1047" y="105"/>
                      <a:pt x="1047" y="105"/>
                      <a:pt x="1047" y="105"/>
                    </a:cubicBezTo>
                    <a:cubicBezTo>
                      <a:pt x="1081" y="128"/>
                      <a:pt x="1117" y="158"/>
                      <a:pt x="1118" y="159"/>
                    </a:cubicBezTo>
                    <a:cubicBezTo>
                      <a:pt x="1120" y="160"/>
                      <a:pt x="1156" y="191"/>
                      <a:pt x="1184" y="220"/>
                    </a:cubicBezTo>
                    <a:cubicBezTo>
                      <a:pt x="1193" y="230"/>
                      <a:pt x="1193" y="230"/>
                      <a:pt x="1193" y="230"/>
                    </a:cubicBezTo>
                    <a:cubicBezTo>
                      <a:pt x="1151" y="351"/>
                      <a:pt x="1151" y="351"/>
                      <a:pt x="1151" y="351"/>
                    </a:cubicBezTo>
                    <a:cubicBezTo>
                      <a:pt x="1172" y="379"/>
                      <a:pt x="1190" y="408"/>
                      <a:pt x="1206" y="440"/>
                    </a:cubicBezTo>
                    <a:cubicBezTo>
                      <a:pt x="1327" y="462"/>
                      <a:pt x="1327" y="462"/>
                      <a:pt x="1327" y="462"/>
                    </a:cubicBezTo>
                    <a:cubicBezTo>
                      <a:pt x="1331" y="475"/>
                      <a:pt x="1331" y="475"/>
                      <a:pt x="1331" y="475"/>
                    </a:cubicBezTo>
                    <a:cubicBezTo>
                      <a:pt x="1342" y="514"/>
                      <a:pt x="1351" y="560"/>
                      <a:pt x="1351" y="562"/>
                    </a:cubicBezTo>
                    <a:cubicBezTo>
                      <a:pt x="1351" y="564"/>
                      <a:pt x="1359" y="611"/>
                      <a:pt x="1362" y="651"/>
                    </a:cubicBezTo>
                    <a:cubicBezTo>
                      <a:pt x="1362" y="664"/>
                      <a:pt x="1362" y="664"/>
                      <a:pt x="1362" y="664"/>
                    </a:cubicBezTo>
                    <a:cubicBezTo>
                      <a:pt x="1262" y="724"/>
                      <a:pt x="1262" y="724"/>
                      <a:pt x="1262" y="724"/>
                    </a:cubicBezTo>
                    <a:cubicBezTo>
                      <a:pt x="1259" y="762"/>
                      <a:pt x="1252" y="800"/>
                      <a:pt x="1241" y="837"/>
                    </a:cubicBezTo>
                    <a:cubicBezTo>
                      <a:pt x="1316" y="928"/>
                      <a:pt x="1316" y="928"/>
                      <a:pt x="1316" y="928"/>
                    </a:cubicBezTo>
                    <a:cubicBezTo>
                      <a:pt x="1310" y="940"/>
                      <a:pt x="1310" y="940"/>
                      <a:pt x="1310" y="940"/>
                    </a:cubicBezTo>
                    <a:cubicBezTo>
                      <a:pt x="1294" y="978"/>
                      <a:pt x="1271" y="1019"/>
                      <a:pt x="1270" y="1020"/>
                    </a:cubicBezTo>
                    <a:cubicBezTo>
                      <a:pt x="1269" y="1022"/>
                      <a:pt x="1245" y="1063"/>
                      <a:pt x="1221" y="1095"/>
                    </a:cubicBezTo>
                    <a:cubicBezTo>
                      <a:pt x="1213" y="1106"/>
                      <a:pt x="1213" y="1106"/>
                      <a:pt x="1213" y="1106"/>
                    </a:cubicBezTo>
                    <a:cubicBezTo>
                      <a:pt x="1087" y="1085"/>
                      <a:pt x="1087" y="1085"/>
                      <a:pt x="1087" y="1085"/>
                    </a:cubicBezTo>
                    <a:cubicBezTo>
                      <a:pt x="1063" y="1108"/>
                      <a:pt x="1037" y="1128"/>
                      <a:pt x="1009" y="1147"/>
                    </a:cubicBezTo>
                    <a:cubicBezTo>
                      <a:pt x="1008" y="1278"/>
                      <a:pt x="1008" y="1278"/>
                      <a:pt x="1008" y="1278"/>
                    </a:cubicBezTo>
                    <a:cubicBezTo>
                      <a:pt x="996" y="1284"/>
                      <a:pt x="996" y="1284"/>
                      <a:pt x="996" y="1284"/>
                    </a:cubicBezTo>
                    <a:cubicBezTo>
                      <a:pt x="959" y="1302"/>
                      <a:pt x="915" y="1319"/>
                      <a:pt x="913" y="1319"/>
                    </a:cubicBezTo>
                    <a:cubicBezTo>
                      <a:pt x="911" y="1320"/>
                      <a:pt x="867" y="1336"/>
                      <a:pt x="828" y="1345"/>
                    </a:cubicBezTo>
                    <a:lnTo>
                      <a:pt x="815" y="1348"/>
                    </a:lnTo>
                    <a:close/>
                    <a:moveTo>
                      <a:pt x="742" y="1197"/>
                    </a:moveTo>
                    <a:cubicBezTo>
                      <a:pt x="830" y="1299"/>
                      <a:pt x="830" y="1299"/>
                      <a:pt x="830" y="1299"/>
                    </a:cubicBezTo>
                    <a:cubicBezTo>
                      <a:pt x="864" y="1290"/>
                      <a:pt x="898" y="1278"/>
                      <a:pt x="898" y="1278"/>
                    </a:cubicBezTo>
                    <a:cubicBezTo>
                      <a:pt x="899" y="1278"/>
                      <a:pt x="933" y="1265"/>
                      <a:pt x="964" y="1251"/>
                    </a:cubicBezTo>
                    <a:cubicBezTo>
                      <a:pt x="965" y="1122"/>
                      <a:pt x="965" y="1122"/>
                      <a:pt x="965" y="1122"/>
                    </a:cubicBezTo>
                    <a:cubicBezTo>
                      <a:pt x="976" y="1116"/>
                      <a:pt x="976" y="1116"/>
                      <a:pt x="976" y="1116"/>
                    </a:cubicBezTo>
                    <a:cubicBezTo>
                      <a:pt x="1008" y="1096"/>
                      <a:pt x="1037" y="1072"/>
                      <a:pt x="1064" y="1046"/>
                    </a:cubicBezTo>
                    <a:cubicBezTo>
                      <a:pt x="1072" y="1038"/>
                      <a:pt x="1072" y="1038"/>
                      <a:pt x="1072" y="1038"/>
                    </a:cubicBezTo>
                    <a:cubicBezTo>
                      <a:pt x="1193" y="1058"/>
                      <a:pt x="1193" y="1058"/>
                      <a:pt x="1193" y="1058"/>
                    </a:cubicBezTo>
                    <a:cubicBezTo>
                      <a:pt x="1213" y="1030"/>
                      <a:pt x="1232" y="999"/>
                      <a:pt x="1232" y="998"/>
                    </a:cubicBezTo>
                    <a:cubicBezTo>
                      <a:pt x="1232" y="998"/>
                      <a:pt x="1250" y="967"/>
                      <a:pt x="1264" y="935"/>
                    </a:cubicBezTo>
                    <a:cubicBezTo>
                      <a:pt x="1192" y="847"/>
                      <a:pt x="1192" y="847"/>
                      <a:pt x="1192" y="847"/>
                    </a:cubicBezTo>
                    <a:cubicBezTo>
                      <a:pt x="1196" y="835"/>
                      <a:pt x="1196" y="835"/>
                      <a:pt x="1196" y="835"/>
                    </a:cubicBezTo>
                    <a:cubicBezTo>
                      <a:pt x="1209" y="795"/>
                      <a:pt x="1217" y="753"/>
                      <a:pt x="1219" y="710"/>
                    </a:cubicBezTo>
                    <a:cubicBezTo>
                      <a:pt x="1219" y="698"/>
                      <a:pt x="1219" y="698"/>
                      <a:pt x="1219" y="698"/>
                    </a:cubicBezTo>
                    <a:cubicBezTo>
                      <a:pt x="1317" y="640"/>
                      <a:pt x="1317" y="640"/>
                      <a:pt x="1317" y="640"/>
                    </a:cubicBezTo>
                    <a:cubicBezTo>
                      <a:pt x="1314" y="606"/>
                      <a:pt x="1308" y="570"/>
                      <a:pt x="1308" y="570"/>
                    </a:cubicBezTo>
                    <a:cubicBezTo>
                      <a:pt x="1307" y="569"/>
                      <a:pt x="1301" y="534"/>
                      <a:pt x="1292" y="501"/>
                    </a:cubicBezTo>
                    <a:cubicBezTo>
                      <a:pt x="1176" y="479"/>
                      <a:pt x="1176" y="479"/>
                      <a:pt x="1176" y="479"/>
                    </a:cubicBezTo>
                    <a:cubicBezTo>
                      <a:pt x="1171" y="469"/>
                      <a:pt x="1171" y="469"/>
                      <a:pt x="1171" y="469"/>
                    </a:cubicBezTo>
                    <a:cubicBezTo>
                      <a:pt x="1154" y="433"/>
                      <a:pt x="1133" y="400"/>
                      <a:pt x="1109" y="369"/>
                    </a:cubicBezTo>
                    <a:cubicBezTo>
                      <a:pt x="1101" y="359"/>
                      <a:pt x="1101" y="359"/>
                      <a:pt x="1101" y="359"/>
                    </a:cubicBezTo>
                    <a:cubicBezTo>
                      <a:pt x="1142" y="241"/>
                      <a:pt x="1142" y="241"/>
                      <a:pt x="1142" y="241"/>
                    </a:cubicBezTo>
                    <a:cubicBezTo>
                      <a:pt x="1118" y="216"/>
                      <a:pt x="1090" y="193"/>
                      <a:pt x="1090" y="193"/>
                    </a:cubicBezTo>
                    <a:cubicBezTo>
                      <a:pt x="1090" y="193"/>
                      <a:pt x="1062" y="169"/>
                      <a:pt x="1034" y="150"/>
                    </a:cubicBezTo>
                    <a:cubicBezTo>
                      <a:pt x="915" y="217"/>
                      <a:pt x="915" y="217"/>
                      <a:pt x="915" y="217"/>
                    </a:cubicBezTo>
                    <a:cubicBezTo>
                      <a:pt x="905" y="212"/>
                      <a:pt x="905" y="212"/>
                      <a:pt x="905" y="212"/>
                    </a:cubicBezTo>
                    <a:cubicBezTo>
                      <a:pt x="875" y="199"/>
                      <a:pt x="845" y="189"/>
                      <a:pt x="813" y="182"/>
                    </a:cubicBezTo>
                    <a:cubicBezTo>
                      <a:pt x="802" y="179"/>
                      <a:pt x="802" y="179"/>
                      <a:pt x="802" y="179"/>
                    </a:cubicBezTo>
                    <a:cubicBezTo>
                      <a:pt x="752" y="47"/>
                      <a:pt x="752" y="47"/>
                      <a:pt x="752" y="47"/>
                    </a:cubicBezTo>
                    <a:cubicBezTo>
                      <a:pt x="718" y="44"/>
                      <a:pt x="682" y="44"/>
                      <a:pt x="681" y="44"/>
                    </a:cubicBezTo>
                    <a:cubicBezTo>
                      <a:pt x="681" y="44"/>
                      <a:pt x="645" y="44"/>
                      <a:pt x="610" y="47"/>
                    </a:cubicBezTo>
                    <a:cubicBezTo>
                      <a:pt x="561" y="179"/>
                      <a:pt x="561" y="179"/>
                      <a:pt x="561" y="179"/>
                    </a:cubicBezTo>
                    <a:cubicBezTo>
                      <a:pt x="549" y="182"/>
                      <a:pt x="549" y="182"/>
                      <a:pt x="549" y="182"/>
                    </a:cubicBezTo>
                    <a:cubicBezTo>
                      <a:pt x="518" y="189"/>
                      <a:pt x="488" y="199"/>
                      <a:pt x="458" y="212"/>
                    </a:cubicBezTo>
                    <a:cubicBezTo>
                      <a:pt x="448" y="217"/>
                      <a:pt x="448" y="217"/>
                      <a:pt x="448" y="217"/>
                    </a:cubicBezTo>
                    <a:cubicBezTo>
                      <a:pt x="329" y="149"/>
                      <a:pt x="329" y="149"/>
                      <a:pt x="329" y="149"/>
                    </a:cubicBezTo>
                    <a:cubicBezTo>
                      <a:pt x="300" y="169"/>
                      <a:pt x="273" y="192"/>
                      <a:pt x="272" y="192"/>
                    </a:cubicBezTo>
                    <a:cubicBezTo>
                      <a:pt x="272" y="193"/>
                      <a:pt x="244" y="216"/>
                      <a:pt x="220" y="241"/>
                    </a:cubicBezTo>
                    <a:cubicBezTo>
                      <a:pt x="262" y="359"/>
                      <a:pt x="262" y="359"/>
                      <a:pt x="262" y="359"/>
                    </a:cubicBezTo>
                    <a:cubicBezTo>
                      <a:pt x="254" y="369"/>
                      <a:pt x="254" y="369"/>
                      <a:pt x="254" y="369"/>
                    </a:cubicBezTo>
                    <a:cubicBezTo>
                      <a:pt x="229" y="399"/>
                      <a:pt x="209" y="433"/>
                      <a:pt x="192" y="468"/>
                    </a:cubicBezTo>
                    <a:cubicBezTo>
                      <a:pt x="187" y="478"/>
                      <a:pt x="187" y="478"/>
                      <a:pt x="187" y="478"/>
                    </a:cubicBezTo>
                    <a:cubicBezTo>
                      <a:pt x="70" y="500"/>
                      <a:pt x="70" y="500"/>
                      <a:pt x="70" y="500"/>
                    </a:cubicBezTo>
                    <a:cubicBezTo>
                      <a:pt x="61" y="533"/>
                      <a:pt x="55" y="569"/>
                      <a:pt x="55" y="569"/>
                    </a:cubicBezTo>
                    <a:cubicBezTo>
                      <a:pt x="55" y="570"/>
                      <a:pt x="48" y="605"/>
                      <a:pt x="45" y="640"/>
                    </a:cubicBezTo>
                    <a:cubicBezTo>
                      <a:pt x="143" y="698"/>
                      <a:pt x="143" y="698"/>
                      <a:pt x="143" y="698"/>
                    </a:cubicBezTo>
                    <a:cubicBezTo>
                      <a:pt x="144" y="709"/>
                      <a:pt x="144" y="709"/>
                      <a:pt x="144" y="709"/>
                    </a:cubicBezTo>
                    <a:cubicBezTo>
                      <a:pt x="146" y="752"/>
                      <a:pt x="154" y="794"/>
                      <a:pt x="167" y="834"/>
                    </a:cubicBezTo>
                    <a:cubicBezTo>
                      <a:pt x="170" y="846"/>
                      <a:pt x="170" y="846"/>
                      <a:pt x="170" y="846"/>
                    </a:cubicBezTo>
                    <a:cubicBezTo>
                      <a:pt x="97" y="935"/>
                      <a:pt x="97" y="935"/>
                      <a:pt x="97" y="935"/>
                    </a:cubicBezTo>
                    <a:cubicBezTo>
                      <a:pt x="112" y="966"/>
                      <a:pt x="130" y="997"/>
                      <a:pt x="130" y="998"/>
                    </a:cubicBezTo>
                    <a:cubicBezTo>
                      <a:pt x="130" y="998"/>
                      <a:pt x="148" y="1029"/>
                      <a:pt x="168" y="1058"/>
                    </a:cubicBezTo>
                    <a:cubicBezTo>
                      <a:pt x="290" y="1038"/>
                      <a:pt x="290" y="1038"/>
                      <a:pt x="290" y="1038"/>
                    </a:cubicBezTo>
                    <a:cubicBezTo>
                      <a:pt x="298" y="1045"/>
                      <a:pt x="298" y="1045"/>
                      <a:pt x="298" y="1045"/>
                    </a:cubicBezTo>
                    <a:cubicBezTo>
                      <a:pt x="324" y="1072"/>
                      <a:pt x="354" y="1095"/>
                      <a:pt x="386" y="1115"/>
                    </a:cubicBezTo>
                    <a:cubicBezTo>
                      <a:pt x="396" y="1121"/>
                      <a:pt x="396" y="1121"/>
                      <a:pt x="396" y="1121"/>
                    </a:cubicBezTo>
                    <a:cubicBezTo>
                      <a:pt x="397" y="1250"/>
                      <a:pt x="397" y="1250"/>
                      <a:pt x="397" y="1250"/>
                    </a:cubicBezTo>
                    <a:cubicBezTo>
                      <a:pt x="429" y="1265"/>
                      <a:pt x="463" y="1278"/>
                      <a:pt x="463" y="1278"/>
                    </a:cubicBezTo>
                    <a:cubicBezTo>
                      <a:pt x="463" y="1278"/>
                      <a:pt x="498" y="1290"/>
                      <a:pt x="531" y="1299"/>
                    </a:cubicBezTo>
                    <a:cubicBezTo>
                      <a:pt x="619" y="1197"/>
                      <a:pt x="619" y="1197"/>
                      <a:pt x="619" y="1197"/>
                    </a:cubicBezTo>
                    <a:cubicBezTo>
                      <a:pt x="630" y="1198"/>
                      <a:pt x="630" y="1198"/>
                      <a:pt x="630" y="1198"/>
                    </a:cubicBezTo>
                    <a:cubicBezTo>
                      <a:pt x="647" y="1199"/>
                      <a:pt x="665" y="1200"/>
                      <a:pt x="681" y="1200"/>
                    </a:cubicBezTo>
                    <a:cubicBezTo>
                      <a:pt x="698" y="1200"/>
                      <a:pt x="714" y="1199"/>
                      <a:pt x="731" y="1198"/>
                    </a:cubicBezTo>
                    <a:lnTo>
                      <a:pt x="742" y="119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9" name="Oval 7"/>
              <p:cNvSpPr>
                <a:spLocks noChangeArrowheads="1"/>
              </p:cNvSpPr>
              <p:nvPr/>
            </p:nvSpPr>
            <p:spPr bwMode="auto">
              <a:xfrm>
                <a:off x="4617421" y="4827158"/>
                <a:ext cx="127392" cy="123264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0" name="Freeform 8"/>
              <p:cNvSpPr>
                <a:spLocks noEditPoints="1"/>
              </p:cNvSpPr>
              <p:nvPr/>
            </p:nvSpPr>
            <p:spPr bwMode="auto">
              <a:xfrm>
                <a:off x="4536601" y="4748956"/>
                <a:ext cx="288851" cy="279668"/>
              </a:xfrm>
              <a:custGeom>
                <a:avLst/>
                <a:gdLst>
                  <a:gd name="T0" fmla="*/ 425 w 851"/>
                  <a:gd name="T1" fmla="*/ 851 h 851"/>
                  <a:gd name="T2" fmla="*/ 0 w 851"/>
                  <a:gd name="T3" fmla="*/ 426 h 851"/>
                  <a:gd name="T4" fmla="*/ 425 w 851"/>
                  <a:gd name="T5" fmla="*/ 0 h 851"/>
                  <a:gd name="T6" fmla="*/ 851 w 851"/>
                  <a:gd name="T7" fmla="*/ 426 h 851"/>
                  <a:gd name="T8" fmla="*/ 425 w 851"/>
                  <a:gd name="T9" fmla="*/ 851 h 851"/>
                  <a:gd name="T10" fmla="*/ 425 w 851"/>
                  <a:gd name="T11" fmla="*/ 44 h 851"/>
                  <a:gd name="T12" fmla="*/ 44 w 851"/>
                  <a:gd name="T13" fmla="*/ 426 h 851"/>
                  <a:gd name="T14" fmla="*/ 425 w 851"/>
                  <a:gd name="T15" fmla="*/ 807 h 851"/>
                  <a:gd name="T16" fmla="*/ 807 w 851"/>
                  <a:gd name="T17" fmla="*/ 426 h 851"/>
                  <a:gd name="T18" fmla="*/ 425 w 851"/>
                  <a:gd name="T19" fmla="*/ 4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1" h="851">
                    <a:moveTo>
                      <a:pt x="425" y="851"/>
                    </a:moveTo>
                    <a:cubicBezTo>
                      <a:pt x="191" y="851"/>
                      <a:pt x="0" y="660"/>
                      <a:pt x="0" y="426"/>
                    </a:cubicBezTo>
                    <a:cubicBezTo>
                      <a:pt x="0" y="191"/>
                      <a:pt x="191" y="0"/>
                      <a:pt x="425" y="0"/>
                    </a:cubicBezTo>
                    <a:cubicBezTo>
                      <a:pt x="660" y="0"/>
                      <a:pt x="851" y="191"/>
                      <a:pt x="851" y="426"/>
                    </a:cubicBezTo>
                    <a:cubicBezTo>
                      <a:pt x="851" y="660"/>
                      <a:pt x="660" y="851"/>
                      <a:pt x="425" y="851"/>
                    </a:cubicBezTo>
                    <a:close/>
                    <a:moveTo>
                      <a:pt x="425" y="44"/>
                    </a:moveTo>
                    <a:cubicBezTo>
                      <a:pt x="215" y="44"/>
                      <a:pt x="44" y="216"/>
                      <a:pt x="44" y="426"/>
                    </a:cubicBezTo>
                    <a:cubicBezTo>
                      <a:pt x="44" y="636"/>
                      <a:pt x="215" y="807"/>
                      <a:pt x="425" y="807"/>
                    </a:cubicBezTo>
                    <a:cubicBezTo>
                      <a:pt x="636" y="807"/>
                      <a:pt x="807" y="636"/>
                      <a:pt x="807" y="426"/>
                    </a:cubicBezTo>
                    <a:cubicBezTo>
                      <a:pt x="807" y="216"/>
                      <a:pt x="636" y="44"/>
                      <a:pt x="425" y="4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51" name="TextBox 50"/>
          <p:cNvSpPr txBox="1"/>
          <p:nvPr/>
        </p:nvSpPr>
        <p:spPr>
          <a:xfrm>
            <a:off x="6650749" y="3058013"/>
            <a:ext cx="2160000" cy="4924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1600" dirty="0">
                <a:solidFill>
                  <a:schemeClr val="tx1">
                    <a:lumMod val="100000"/>
                  </a:scheme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Estratégia de implementação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384706" y="3775826"/>
            <a:ext cx="1422719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1600" dirty="0">
                <a:solidFill>
                  <a:schemeClr val="tx1">
                    <a:lumMod val="100000"/>
                  </a:scheme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Impacto orçamentário e financeiro</a:t>
            </a:r>
            <a:endParaRPr lang="pt-BR" sz="1600" baseline="30000" dirty="0">
              <a:solidFill>
                <a:schemeClr val="tx1">
                  <a:lumMod val="100000"/>
                </a:schemeClr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22744" y="4901047"/>
            <a:ext cx="2160000" cy="4924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1600" dirty="0">
                <a:solidFill>
                  <a:schemeClr val="tx1">
                    <a:lumMod val="100000"/>
                  </a:scheme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Diagnóstico do problema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9383173" y="3502275"/>
            <a:ext cx="1736606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1600" dirty="0">
                <a:solidFill>
                  <a:schemeClr val="tx1">
                    <a:lumMod val="100000"/>
                  </a:scheme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Monitoramento, avaliação e controle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012620" y="5093473"/>
            <a:ext cx="1853540" cy="90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1600" dirty="0">
                <a:solidFill>
                  <a:schemeClr val="tx1">
                    <a:lumMod val="100000"/>
                  </a:scheme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Estratégia de confiança e suporte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770998" y="2044118"/>
            <a:ext cx="2346052" cy="4924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1600" dirty="0">
                <a:solidFill>
                  <a:schemeClr val="tx1">
                    <a:lumMod val="100000"/>
                  </a:scheme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Desenho e caracterização da política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903738" y="2843782"/>
            <a:ext cx="937901" cy="907515"/>
            <a:chOff x="8742904" y="4073070"/>
            <a:chExt cx="937901" cy="907515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8742904" y="4073070"/>
              <a:ext cx="937901" cy="907515"/>
            </a:xfrm>
            <a:prstGeom prst="ellipse">
              <a:avLst/>
            </a:prstGeom>
            <a:solidFill>
              <a:srgbClr val="FFFFFF"/>
            </a:solidFill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  <a:buSzPts val="1463"/>
              </a:pPr>
              <a:endParaRPr lang="en-US" sz="1463" kern="0" dirty="0">
                <a:solidFill>
                  <a:srgbClr val="575757"/>
                </a:solidFill>
              </a:endParaRPr>
            </a:p>
          </p:txBody>
        </p:sp>
        <p:sp>
          <p:nvSpPr>
            <p:cNvPr id="72" name="AutoShape 9">
              <a:extLst>
                <a:ext uri="{FF2B5EF4-FFF2-40B4-BE49-F238E27FC236}">
                  <a16:creationId xmlns:a16="http://schemas.microsoft.com/office/drawing/2014/main" id="{E0D198FC-C2F2-4FED-9034-D826A21FCD8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803339" y="4117934"/>
              <a:ext cx="817030" cy="81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8892173" y="4339457"/>
              <a:ext cx="639364" cy="374742"/>
              <a:chOff x="8901029" y="4352050"/>
              <a:chExt cx="750017" cy="462088"/>
            </a:xfrm>
          </p:grpSpPr>
          <p:sp>
            <p:nvSpPr>
              <p:cNvPr id="73" name="Freeform 11">
                <a:extLst>
                  <a:ext uri="{FF2B5EF4-FFF2-40B4-BE49-F238E27FC236}">
                    <a16:creationId xmlns:a16="http://schemas.microsoft.com/office/drawing/2014/main" id="{BF86BFAF-8981-4474-850E-2A9237D57E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01029" y="4352050"/>
                <a:ext cx="750017" cy="462088"/>
              </a:xfrm>
              <a:custGeom>
                <a:avLst/>
                <a:gdLst>
                  <a:gd name="T0" fmla="*/ 154 w 2115"/>
                  <a:gd name="T1" fmla="*/ 956 h 1302"/>
                  <a:gd name="T2" fmla="*/ 144 w 2115"/>
                  <a:gd name="T3" fmla="*/ 334 h 1302"/>
                  <a:gd name="T4" fmla="*/ 573 w 2115"/>
                  <a:gd name="T5" fmla="*/ 324 h 1302"/>
                  <a:gd name="T6" fmla="*/ 573 w 2115"/>
                  <a:gd name="T7" fmla="*/ 1059 h 1302"/>
                  <a:gd name="T8" fmla="*/ 44 w 2115"/>
                  <a:gd name="T9" fmla="*/ 220 h 1302"/>
                  <a:gd name="T10" fmla="*/ 573 w 2115"/>
                  <a:gd name="T11" fmla="*/ 180 h 1302"/>
                  <a:gd name="T12" fmla="*/ 22 w 2115"/>
                  <a:gd name="T13" fmla="*/ 176 h 1302"/>
                  <a:gd name="T14" fmla="*/ 0 w 2115"/>
                  <a:gd name="T15" fmla="*/ 1081 h 1302"/>
                  <a:gd name="T16" fmla="*/ 573 w 2115"/>
                  <a:gd name="T17" fmla="*/ 1103 h 1302"/>
                  <a:gd name="T18" fmla="*/ 660 w 2115"/>
                  <a:gd name="T19" fmla="*/ 89 h 1302"/>
                  <a:gd name="T20" fmla="*/ 94 w 2115"/>
                  <a:gd name="T21" fmla="*/ 111 h 1302"/>
                  <a:gd name="T22" fmla="*/ 618 w 2115"/>
                  <a:gd name="T23" fmla="*/ 133 h 1302"/>
                  <a:gd name="T24" fmla="*/ 745 w 2115"/>
                  <a:gd name="T25" fmla="*/ 0 h 1302"/>
                  <a:gd name="T26" fmla="*/ 179 w 2115"/>
                  <a:gd name="T27" fmla="*/ 22 h 1302"/>
                  <a:gd name="T28" fmla="*/ 703 w 2115"/>
                  <a:gd name="T29" fmla="*/ 44 h 1302"/>
                  <a:gd name="T30" fmla="*/ 1882 w 2115"/>
                  <a:gd name="T31" fmla="*/ 948 h 1302"/>
                  <a:gd name="T32" fmla="*/ 1760 w 2115"/>
                  <a:gd name="T33" fmla="*/ 1286 h 1302"/>
                  <a:gd name="T34" fmla="*/ 1452 w 2115"/>
                  <a:gd name="T35" fmla="*/ 1286 h 1302"/>
                  <a:gd name="T36" fmla="*/ 1329 w 2115"/>
                  <a:gd name="T37" fmla="*/ 1168 h 1302"/>
                  <a:gd name="T38" fmla="*/ 1452 w 2115"/>
                  <a:gd name="T39" fmla="*/ 830 h 1302"/>
                  <a:gd name="T40" fmla="*/ 1760 w 2115"/>
                  <a:gd name="T41" fmla="*/ 830 h 1302"/>
                  <a:gd name="T42" fmla="*/ 1882 w 2115"/>
                  <a:gd name="T43" fmla="*/ 948 h 1302"/>
                  <a:gd name="T44" fmla="*/ 1750 w 2115"/>
                  <a:gd name="T45" fmla="*/ 873 h 1302"/>
                  <a:gd name="T46" fmla="*/ 1462 w 2115"/>
                  <a:gd name="T47" fmla="*/ 873 h 1302"/>
                  <a:gd name="T48" fmla="*/ 1373 w 2115"/>
                  <a:gd name="T49" fmla="*/ 1168 h 1302"/>
                  <a:gd name="T50" fmla="*/ 1606 w 2115"/>
                  <a:gd name="T51" fmla="*/ 1258 h 1302"/>
                  <a:gd name="T52" fmla="*/ 1838 w 2115"/>
                  <a:gd name="T53" fmla="*/ 1168 h 1302"/>
                  <a:gd name="T54" fmla="*/ 1728 w 2115"/>
                  <a:gd name="T55" fmla="*/ 325 h 1302"/>
                  <a:gd name="T56" fmla="*/ 1772 w 2115"/>
                  <a:gd name="T57" fmla="*/ 198 h 1302"/>
                  <a:gd name="T58" fmla="*/ 1246 w 2115"/>
                  <a:gd name="T59" fmla="*/ 176 h 1302"/>
                  <a:gd name="T60" fmla="*/ 1209 w 2115"/>
                  <a:gd name="T61" fmla="*/ 220 h 1302"/>
                  <a:gd name="T62" fmla="*/ 1728 w 2115"/>
                  <a:gd name="T63" fmla="*/ 325 h 1302"/>
                  <a:gd name="T64" fmla="*/ 1838 w 2115"/>
                  <a:gd name="T65" fmla="*/ 318 h 1302"/>
                  <a:gd name="T66" fmla="*/ 1866 w 2115"/>
                  <a:gd name="T67" fmla="*/ 111 h 1302"/>
                  <a:gd name="T68" fmla="*/ 1330 w 2115"/>
                  <a:gd name="T69" fmla="*/ 89 h 1302"/>
                  <a:gd name="T70" fmla="*/ 1822 w 2115"/>
                  <a:gd name="T71" fmla="*/ 133 h 1302"/>
                  <a:gd name="T72" fmla="*/ 1907 w 2115"/>
                  <a:gd name="T73" fmla="*/ 321 h 1302"/>
                  <a:gd name="T74" fmla="*/ 1951 w 2115"/>
                  <a:gd name="T75" fmla="*/ 22 h 1302"/>
                  <a:gd name="T76" fmla="*/ 1415 w 2115"/>
                  <a:gd name="T77" fmla="*/ 0 h 1302"/>
                  <a:gd name="T78" fmla="*/ 1907 w 2115"/>
                  <a:gd name="T79" fmla="*/ 44 h 1302"/>
                  <a:gd name="T80" fmla="*/ 1285 w 2115"/>
                  <a:gd name="T81" fmla="*/ 1059 h 1302"/>
                  <a:gd name="T82" fmla="*/ 1209 w 2115"/>
                  <a:gd name="T83" fmla="*/ 1103 h 1302"/>
                  <a:gd name="T84" fmla="*/ 1285 w 2115"/>
                  <a:gd name="T85" fmla="*/ 1059 h 1302"/>
                  <a:gd name="T86" fmla="*/ 1441 w 2115"/>
                  <a:gd name="T87" fmla="*/ 787 h 1302"/>
                  <a:gd name="T88" fmla="*/ 1518 w 2115"/>
                  <a:gd name="T89" fmla="*/ 496 h 1302"/>
                  <a:gd name="T90" fmla="*/ 1629 w 2115"/>
                  <a:gd name="T91" fmla="*/ 334 h 1302"/>
                  <a:gd name="T92" fmla="*/ 1209 w 2115"/>
                  <a:gd name="T93" fmla="*/ 324 h 1302"/>
                  <a:gd name="T94" fmla="*/ 1285 w 2115"/>
                  <a:gd name="T95" fmla="*/ 956 h 1302"/>
                  <a:gd name="T96" fmla="*/ 2057 w 2115"/>
                  <a:gd name="T97" fmla="*/ 403 h 1302"/>
                  <a:gd name="T98" fmla="*/ 1838 w 2115"/>
                  <a:gd name="T99" fmla="*/ 362 h 1302"/>
                  <a:gd name="T100" fmla="*/ 1562 w 2115"/>
                  <a:gd name="T101" fmla="*/ 496 h 1302"/>
                  <a:gd name="T102" fmla="*/ 1606 w 2115"/>
                  <a:gd name="T103" fmla="*/ 770 h 1302"/>
                  <a:gd name="T104" fmla="*/ 1606 w 2115"/>
                  <a:gd name="T105" fmla="*/ 496 h 1302"/>
                  <a:gd name="T106" fmla="*/ 1838 w 2115"/>
                  <a:gd name="T107" fmla="*/ 406 h 1302"/>
                  <a:gd name="T108" fmla="*/ 2071 w 2115"/>
                  <a:gd name="T109" fmla="*/ 496 h 1302"/>
                  <a:gd name="T110" fmla="*/ 1982 w 2115"/>
                  <a:gd name="T111" fmla="*/ 1130 h 1302"/>
                  <a:gd name="T112" fmla="*/ 1926 w 2115"/>
                  <a:gd name="T113" fmla="*/ 1168 h 1302"/>
                  <a:gd name="T114" fmla="*/ 1992 w 2115"/>
                  <a:gd name="T115" fmla="*/ 1173 h 1302"/>
                  <a:gd name="T116" fmla="*/ 2115 w 2115"/>
                  <a:gd name="T117" fmla="*/ 496 h 1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115" h="1302">
                    <a:moveTo>
                      <a:pt x="573" y="956"/>
                    </a:moveTo>
                    <a:cubicBezTo>
                      <a:pt x="154" y="956"/>
                      <a:pt x="154" y="956"/>
                      <a:pt x="154" y="956"/>
                    </a:cubicBezTo>
                    <a:cubicBezTo>
                      <a:pt x="148" y="956"/>
                      <a:pt x="144" y="951"/>
                      <a:pt x="144" y="946"/>
                    </a:cubicBezTo>
                    <a:cubicBezTo>
                      <a:pt x="144" y="334"/>
                      <a:pt x="144" y="334"/>
                      <a:pt x="144" y="334"/>
                    </a:cubicBezTo>
                    <a:cubicBezTo>
                      <a:pt x="144" y="328"/>
                      <a:pt x="148" y="324"/>
                      <a:pt x="154" y="324"/>
                    </a:cubicBezTo>
                    <a:cubicBezTo>
                      <a:pt x="573" y="324"/>
                      <a:pt x="573" y="324"/>
                      <a:pt x="573" y="324"/>
                    </a:cubicBezTo>
                    <a:lnTo>
                      <a:pt x="573" y="956"/>
                    </a:lnTo>
                    <a:close/>
                    <a:moveTo>
                      <a:pt x="573" y="1059"/>
                    </a:moveTo>
                    <a:cubicBezTo>
                      <a:pt x="44" y="1059"/>
                      <a:pt x="44" y="1059"/>
                      <a:pt x="44" y="1059"/>
                    </a:cubicBezTo>
                    <a:cubicBezTo>
                      <a:pt x="44" y="220"/>
                      <a:pt x="44" y="220"/>
                      <a:pt x="44" y="220"/>
                    </a:cubicBezTo>
                    <a:cubicBezTo>
                      <a:pt x="573" y="220"/>
                      <a:pt x="573" y="220"/>
                      <a:pt x="573" y="220"/>
                    </a:cubicBezTo>
                    <a:cubicBezTo>
                      <a:pt x="573" y="180"/>
                      <a:pt x="573" y="180"/>
                      <a:pt x="573" y="180"/>
                    </a:cubicBezTo>
                    <a:cubicBezTo>
                      <a:pt x="576" y="176"/>
                      <a:pt x="576" y="176"/>
                      <a:pt x="576" y="176"/>
                    </a:cubicBezTo>
                    <a:cubicBezTo>
                      <a:pt x="22" y="176"/>
                      <a:pt x="22" y="176"/>
                      <a:pt x="22" y="176"/>
                    </a:cubicBezTo>
                    <a:cubicBezTo>
                      <a:pt x="10" y="176"/>
                      <a:pt x="0" y="186"/>
                      <a:pt x="0" y="198"/>
                    </a:cubicBezTo>
                    <a:cubicBezTo>
                      <a:pt x="0" y="1081"/>
                      <a:pt x="0" y="1081"/>
                      <a:pt x="0" y="1081"/>
                    </a:cubicBezTo>
                    <a:cubicBezTo>
                      <a:pt x="0" y="1093"/>
                      <a:pt x="10" y="1103"/>
                      <a:pt x="22" y="1103"/>
                    </a:cubicBezTo>
                    <a:cubicBezTo>
                      <a:pt x="573" y="1103"/>
                      <a:pt x="573" y="1103"/>
                      <a:pt x="573" y="1103"/>
                    </a:cubicBezTo>
                    <a:lnTo>
                      <a:pt x="573" y="1059"/>
                    </a:lnTo>
                    <a:close/>
                    <a:moveTo>
                      <a:pt x="660" y="89"/>
                    </a:moveTo>
                    <a:cubicBezTo>
                      <a:pt x="116" y="89"/>
                      <a:pt x="116" y="89"/>
                      <a:pt x="116" y="89"/>
                    </a:cubicBezTo>
                    <a:cubicBezTo>
                      <a:pt x="104" y="89"/>
                      <a:pt x="94" y="99"/>
                      <a:pt x="94" y="111"/>
                    </a:cubicBezTo>
                    <a:cubicBezTo>
                      <a:pt x="94" y="123"/>
                      <a:pt x="104" y="133"/>
                      <a:pt x="116" y="133"/>
                    </a:cubicBezTo>
                    <a:cubicBezTo>
                      <a:pt x="618" y="133"/>
                      <a:pt x="618" y="133"/>
                      <a:pt x="618" y="133"/>
                    </a:cubicBezTo>
                    <a:lnTo>
                      <a:pt x="660" y="89"/>
                    </a:lnTo>
                    <a:close/>
                    <a:moveTo>
                      <a:pt x="745" y="0"/>
                    </a:moveTo>
                    <a:cubicBezTo>
                      <a:pt x="201" y="0"/>
                      <a:pt x="201" y="0"/>
                      <a:pt x="201" y="0"/>
                    </a:cubicBezTo>
                    <a:cubicBezTo>
                      <a:pt x="189" y="0"/>
                      <a:pt x="179" y="10"/>
                      <a:pt x="179" y="22"/>
                    </a:cubicBezTo>
                    <a:cubicBezTo>
                      <a:pt x="179" y="35"/>
                      <a:pt x="189" y="44"/>
                      <a:pt x="201" y="44"/>
                    </a:cubicBezTo>
                    <a:cubicBezTo>
                      <a:pt x="703" y="44"/>
                      <a:pt x="703" y="44"/>
                      <a:pt x="703" y="44"/>
                    </a:cubicBezTo>
                    <a:lnTo>
                      <a:pt x="745" y="0"/>
                    </a:lnTo>
                    <a:close/>
                    <a:moveTo>
                      <a:pt x="1882" y="948"/>
                    </a:moveTo>
                    <a:cubicBezTo>
                      <a:pt x="1882" y="1168"/>
                      <a:pt x="1882" y="1168"/>
                      <a:pt x="1882" y="1168"/>
                    </a:cubicBezTo>
                    <a:cubicBezTo>
                      <a:pt x="1882" y="1208"/>
                      <a:pt x="1861" y="1261"/>
                      <a:pt x="1760" y="1286"/>
                    </a:cubicBezTo>
                    <a:cubicBezTo>
                      <a:pt x="1718" y="1296"/>
                      <a:pt x="1663" y="1302"/>
                      <a:pt x="1606" y="1302"/>
                    </a:cubicBezTo>
                    <a:cubicBezTo>
                      <a:pt x="1549" y="1302"/>
                      <a:pt x="1494" y="1296"/>
                      <a:pt x="1452" y="1286"/>
                    </a:cubicBezTo>
                    <a:cubicBezTo>
                      <a:pt x="1439" y="1283"/>
                      <a:pt x="1412" y="1276"/>
                      <a:pt x="1387" y="1262"/>
                    </a:cubicBezTo>
                    <a:cubicBezTo>
                      <a:pt x="1350" y="1240"/>
                      <a:pt x="1329" y="1207"/>
                      <a:pt x="1329" y="1168"/>
                    </a:cubicBezTo>
                    <a:cubicBezTo>
                      <a:pt x="1329" y="948"/>
                      <a:pt x="1329" y="948"/>
                      <a:pt x="1329" y="948"/>
                    </a:cubicBezTo>
                    <a:cubicBezTo>
                      <a:pt x="1329" y="908"/>
                      <a:pt x="1350" y="855"/>
                      <a:pt x="1452" y="830"/>
                    </a:cubicBezTo>
                    <a:cubicBezTo>
                      <a:pt x="1494" y="820"/>
                      <a:pt x="1549" y="814"/>
                      <a:pt x="1606" y="814"/>
                    </a:cubicBezTo>
                    <a:cubicBezTo>
                      <a:pt x="1663" y="814"/>
                      <a:pt x="1718" y="820"/>
                      <a:pt x="1760" y="830"/>
                    </a:cubicBezTo>
                    <a:cubicBezTo>
                      <a:pt x="1773" y="833"/>
                      <a:pt x="1799" y="840"/>
                      <a:pt x="1824" y="854"/>
                    </a:cubicBezTo>
                    <a:cubicBezTo>
                      <a:pt x="1862" y="876"/>
                      <a:pt x="1882" y="910"/>
                      <a:pt x="1882" y="948"/>
                    </a:cubicBezTo>
                    <a:close/>
                    <a:moveTo>
                      <a:pt x="1838" y="948"/>
                    </a:moveTo>
                    <a:cubicBezTo>
                      <a:pt x="1838" y="894"/>
                      <a:pt x="1771" y="878"/>
                      <a:pt x="1750" y="873"/>
                    </a:cubicBezTo>
                    <a:cubicBezTo>
                      <a:pt x="1711" y="863"/>
                      <a:pt x="1660" y="858"/>
                      <a:pt x="1606" y="858"/>
                    </a:cubicBezTo>
                    <a:cubicBezTo>
                      <a:pt x="1552" y="858"/>
                      <a:pt x="1501" y="863"/>
                      <a:pt x="1462" y="873"/>
                    </a:cubicBezTo>
                    <a:cubicBezTo>
                      <a:pt x="1440" y="878"/>
                      <a:pt x="1373" y="894"/>
                      <a:pt x="1373" y="948"/>
                    </a:cubicBezTo>
                    <a:cubicBezTo>
                      <a:pt x="1373" y="1168"/>
                      <a:pt x="1373" y="1168"/>
                      <a:pt x="1373" y="1168"/>
                    </a:cubicBezTo>
                    <a:cubicBezTo>
                      <a:pt x="1373" y="1222"/>
                      <a:pt x="1440" y="1238"/>
                      <a:pt x="1462" y="1243"/>
                    </a:cubicBezTo>
                    <a:cubicBezTo>
                      <a:pt x="1501" y="1253"/>
                      <a:pt x="1552" y="1258"/>
                      <a:pt x="1606" y="1258"/>
                    </a:cubicBezTo>
                    <a:cubicBezTo>
                      <a:pt x="1660" y="1258"/>
                      <a:pt x="1711" y="1253"/>
                      <a:pt x="1750" y="1243"/>
                    </a:cubicBezTo>
                    <a:cubicBezTo>
                      <a:pt x="1771" y="1238"/>
                      <a:pt x="1838" y="1222"/>
                      <a:pt x="1838" y="1168"/>
                    </a:cubicBezTo>
                    <a:lnTo>
                      <a:pt x="1838" y="948"/>
                    </a:lnTo>
                    <a:close/>
                    <a:moveTo>
                      <a:pt x="1728" y="325"/>
                    </a:moveTo>
                    <a:cubicBezTo>
                      <a:pt x="1743" y="324"/>
                      <a:pt x="1757" y="322"/>
                      <a:pt x="1772" y="321"/>
                    </a:cubicBezTo>
                    <a:cubicBezTo>
                      <a:pt x="1772" y="198"/>
                      <a:pt x="1772" y="198"/>
                      <a:pt x="1772" y="198"/>
                    </a:cubicBezTo>
                    <a:cubicBezTo>
                      <a:pt x="1772" y="186"/>
                      <a:pt x="1763" y="176"/>
                      <a:pt x="1750" y="176"/>
                    </a:cubicBezTo>
                    <a:cubicBezTo>
                      <a:pt x="1246" y="176"/>
                      <a:pt x="1246" y="176"/>
                      <a:pt x="1246" y="176"/>
                    </a:cubicBezTo>
                    <a:cubicBezTo>
                      <a:pt x="1209" y="215"/>
                      <a:pt x="1209" y="215"/>
                      <a:pt x="1209" y="215"/>
                    </a:cubicBezTo>
                    <a:cubicBezTo>
                      <a:pt x="1209" y="220"/>
                      <a:pt x="1209" y="220"/>
                      <a:pt x="1209" y="220"/>
                    </a:cubicBezTo>
                    <a:cubicBezTo>
                      <a:pt x="1728" y="220"/>
                      <a:pt x="1728" y="220"/>
                      <a:pt x="1728" y="220"/>
                    </a:cubicBezTo>
                    <a:lnTo>
                      <a:pt x="1728" y="325"/>
                    </a:lnTo>
                    <a:close/>
                    <a:moveTo>
                      <a:pt x="1822" y="319"/>
                    </a:moveTo>
                    <a:cubicBezTo>
                      <a:pt x="1827" y="318"/>
                      <a:pt x="1833" y="318"/>
                      <a:pt x="1838" y="318"/>
                    </a:cubicBezTo>
                    <a:cubicBezTo>
                      <a:pt x="1848" y="318"/>
                      <a:pt x="1857" y="319"/>
                      <a:pt x="1866" y="319"/>
                    </a:cubicBezTo>
                    <a:cubicBezTo>
                      <a:pt x="1866" y="111"/>
                      <a:pt x="1866" y="111"/>
                      <a:pt x="1866" y="111"/>
                    </a:cubicBezTo>
                    <a:cubicBezTo>
                      <a:pt x="1866" y="99"/>
                      <a:pt x="1856" y="89"/>
                      <a:pt x="1844" y="89"/>
                    </a:cubicBezTo>
                    <a:cubicBezTo>
                      <a:pt x="1330" y="89"/>
                      <a:pt x="1330" y="89"/>
                      <a:pt x="1330" y="89"/>
                    </a:cubicBezTo>
                    <a:cubicBezTo>
                      <a:pt x="1288" y="133"/>
                      <a:pt x="1288" y="133"/>
                      <a:pt x="1288" y="133"/>
                    </a:cubicBezTo>
                    <a:cubicBezTo>
                      <a:pt x="1822" y="133"/>
                      <a:pt x="1822" y="133"/>
                      <a:pt x="1822" y="133"/>
                    </a:cubicBezTo>
                    <a:lnTo>
                      <a:pt x="1822" y="319"/>
                    </a:lnTo>
                    <a:close/>
                    <a:moveTo>
                      <a:pt x="1907" y="321"/>
                    </a:moveTo>
                    <a:cubicBezTo>
                      <a:pt x="1922" y="322"/>
                      <a:pt x="1937" y="324"/>
                      <a:pt x="1951" y="326"/>
                    </a:cubicBezTo>
                    <a:cubicBezTo>
                      <a:pt x="1951" y="22"/>
                      <a:pt x="1951" y="22"/>
                      <a:pt x="1951" y="22"/>
                    </a:cubicBezTo>
                    <a:cubicBezTo>
                      <a:pt x="1951" y="10"/>
                      <a:pt x="1941" y="0"/>
                      <a:pt x="1929" y="0"/>
                    </a:cubicBezTo>
                    <a:cubicBezTo>
                      <a:pt x="1415" y="0"/>
                      <a:pt x="1415" y="0"/>
                      <a:pt x="1415" y="0"/>
                    </a:cubicBezTo>
                    <a:cubicBezTo>
                      <a:pt x="1373" y="44"/>
                      <a:pt x="1373" y="44"/>
                      <a:pt x="1373" y="44"/>
                    </a:cubicBezTo>
                    <a:cubicBezTo>
                      <a:pt x="1907" y="44"/>
                      <a:pt x="1907" y="44"/>
                      <a:pt x="1907" y="44"/>
                    </a:cubicBezTo>
                    <a:lnTo>
                      <a:pt x="1907" y="321"/>
                    </a:lnTo>
                    <a:close/>
                    <a:moveTo>
                      <a:pt x="1285" y="1059"/>
                    </a:moveTo>
                    <a:cubicBezTo>
                      <a:pt x="1209" y="1059"/>
                      <a:pt x="1209" y="1059"/>
                      <a:pt x="1209" y="1059"/>
                    </a:cubicBezTo>
                    <a:cubicBezTo>
                      <a:pt x="1209" y="1103"/>
                      <a:pt x="1209" y="1103"/>
                      <a:pt x="1209" y="1103"/>
                    </a:cubicBezTo>
                    <a:cubicBezTo>
                      <a:pt x="1285" y="1103"/>
                      <a:pt x="1285" y="1103"/>
                      <a:pt x="1285" y="1103"/>
                    </a:cubicBezTo>
                    <a:lnTo>
                      <a:pt x="1285" y="1059"/>
                    </a:lnTo>
                    <a:close/>
                    <a:moveTo>
                      <a:pt x="1285" y="948"/>
                    </a:moveTo>
                    <a:cubicBezTo>
                      <a:pt x="1285" y="902"/>
                      <a:pt x="1305" y="820"/>
                      <a:pt x="1441" y="787"/>
                    </a:cubicBezTo>
                    <a:cubicBezTo>
                      <a:pt x="1464" y="782"/>
                      <a:pt x="1490" y="777"/>
                      <a:pt x="1518" y="775"/>
                    </a:cubicBezTo>
                    <a:cubicBezTo>
                      <a:pt x="1518" y="496"/>
                      <a:pt x="1518" y="496"/>
                      <a:pt x="1518" y="496"/>
                    </a:cubicBezTo>
                    <a:cubicBezTo>
                      <a:pt x="1518" y="456"/>
                      <a:pt x="1533" y="388"/>
                      <a:pt x="1629" y="350"/>
                    </a:cubicBezTo>
                    <a:cubicBezTo>
                      <a:pt x="1629" y="334"/>
                      <a:pt x="1629" y="334"/>
                      <a:pt x="1629" y="334"/>
                    </a:cubicBezTo>
                    <a:cubicBezTo>
                      <a:pt x="1629" y="328"/>
                      <a:pt x="1625" y="324"/>
                      <a:pt x="1619" y="324"/>
                    </a:cubicBezTo>
                    <a:cubicBezTo>
                      <a:pt x="1209" y="324"/>
                      <a:pt x="1209" y="324"/>
                      <a:pt x="1209" y="324"/>
                    </a:cubicBezTo>
                    <a:cubicBezTo>
                      <a:pt x="1209" y="956"/>
                      <a:pt x="1209" y="956"/>
                      <a:pt x="1209" y="956"/>
                    </a:cubicBezTo>
                    <a:cubicBezTo>
                      <a:pt x="1285" y="956"/>
                      <a:pt x="1285" y="956"/>
                      <a:pt x="1285" y="956"/>
                    </a:cubicBezTo>
                    <a:lnTo>
                      <a:pt x="1285" y="948"/>
                    </a:lnTo>
                    <a:close/>
                    <a:moveTo>
                      <a:pt x="2057" y="403"/>
                    </a:moveTo>
                    <a:cubicBezTo>
                      <a:pt x="2032" y="388"/>
                      <a:pt x="2005" y="381"/>
                      <a:pt x="1992" y="378"/>
                    </a:cubicBezTo>
                    <a:cubicBezTo>
                      <a:pt x="1950" y="368"/>
                      <a:pt x="1896" y="362"/>
                      <a:pt x="1838" y="362"/>
                    </a:cubicBezTo>
                    <a:cubicBezTo>
                      <a:pt x="1781" y="362"/>
                      <a:pt x="1726" y="368"/>
                      <a:pt x="1684" y="378"/>
                    </a:cubicBezTo>
                    <a:cubicBezTo>
                      <a:pt x="1583" y="403"/>
                      <a:pt x="1562" y="456"/>
                      <a:pt x="1562" y="496"/>
                    </a:cubicBezTo>
                    <a:cubicBezTo>
                      <a:pt x="1562" y="771"/>
                      <a:pt x="1562" y="771"/>
                      <a:pt x="1562" y="771"/>
                    </a:cubicBezTo>
                    <a:cubicBezTo>
                      <a:pt x="1576" y="770"/>
                      <a:pt x="1591" y="770"/>
                      <a:pt x="1606" y="770"/>
                    </a:cubicBezTo>
                    <a:cubicBezTo>
                      <a:pt x="1606" y="770"/>
                      <a:pt x="1606" y="770"/>
                      <a:pt x="1606" y="770"/>
                    </a:cubicBezTo>
                    <a:cubicBezTo>
                      <a:pt x="1606" y="496"/>
                      <a:pt x="1606" y="496"/>
                      <a:pt x="1606" y="496"/>
                    </a:cubicBezTo>
                    <a:cubicBezTo>
                      <a:pt x="1606" y="443"/>
                      <a:pt x="1673" y="426"/>
                      <a:pt x="1695" y="421"/>
                    </a:cubicBezTo>
                    <a:cubicBezTo>
                      <a:pt x="1734" y="412"/>
                      <a:pt x="1785" y="406"/>
                      <a:pt x="1838" y="406"/>
                    </a:cubicBezTo>
                    <a:cubicBezTo>
                      <a:pt x="1892" y="406"/>
                      <a:pt x="1943" y="412"/>
                      <a:pt x="1982" y="421"/>
                    </a:cubicBezTo>
                    <a:cubicBezTo>
                      <a:pt x="2004" y="426"/>
                      <a:pt x="2071" y="443"/>
                      <a:pt x="2071" y="496"/>
                    </a:cubicBezTo>
                    <a:cubicBezTo>
                      <a:pt x="2071" y="1055"/>
                      <a:pt x="2071" y="1055"/>
                      <a:pt x="2071" y="1055"/>
                    </a:cubicBezTo>
                    <a:cubicBezTo>
                      <a:pt x="2071" y="1108"/>
                      <a:pt x="2004" y="1125"/>
                      <a:pt x="1982" y="1130"/>
                    </a:cubicBezTo>
                    <a:cubicBezTo>
                      <a:pt x="1965" y="1134"/>
                      <a:pt x="1947" y="1137"/>
                      <a:pt x="1926" y="1140"/>
                    </a:cubicBezTo>
                    <a:cubicBezTo>
                      <a:pt x="1926" y="1168"/>
                      <a:pt x="1926" y="1168"/>
                      <a:pt x="1926" y="1168"/>
                    </a:cubicBezTo>
                    <a:cubicBezTo>
                      <a:pt x="1926" y="1173"/>
                      <a:pt x="1926" y="1178"/>
                      <a:pt x="1925" y="1184"/>
                    </a:cubicBezTo>
                    <a:cubicBezTo>
                      <a:pt x="1950" y="1181"/>
                      <a:pt x="1973" y="1178"/>
                      <a:pt x="1992" y="1173"/>
                    </a:cubicBezTo>
                    <a:cubicBezTo>
                      <a:pt x="2094" y="1148"/>
                      <a:pt x="2115" y="1095"/>
                      <a:pt x="2115" y="1055"/>
                    </a:cubicBezTo>
                    <a:cubicBezTo>
                      <a:pt x="2115" y="496"/>
                      <a:pt x="2115" y="496"/>
                      <a:pt x="2115" y="496"/>
                    </a:cubicBezTo>
                    <a:cubicBezTo>
                      <a:pt x="2115" y="458"/>
                      <a:pt x="2094" y="425"/>
                      <a:pt x="2057" y="4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74" name="Freeform 12">
                <a:extLst>
                  <a:ext uri="{FF2B5EF4-FFF2-40B4-BE49-F238E27FC236}">
                    <a16:creationId xmlns:a16="http://schemas.microsoft.com/office/drawing/2014/main" id="{D63CC4D9-71E9-47B8-8268-8DD12EBA4D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19863" y="4354133"/>
                <a:ext cx="500137" cy="428770"/>
              </a:xfrm>
              <a:custGeom>
                <a:avLst/>
                <a:gdLst>
                  <a:gd name="T0" fmla="*/ 0 w 1410"/>
                  <a:gd name="T1" fmla="*/ 1099 h 1208"/>
                  <a:gd name="T2" fmla="*/ 184 w 1410"/>
                  <a:gd name="T3" fmla="*/ 0 h 1208"/>
                  <a:gd name="T4" fmla="*/ 548 w 1410"/>
                  <a:gd name="T5" fmla="*/ 191 h 1208"/>
                  <a:gd name="T6" fmla="*/ 1410 w 1410"/>
                  <a:gd name="T7" fmla="*/ 662 h 1208"/>
                  <a:gd name="T8" fmla="*/ 1221 w 1410"/>
                  <a:gd name="T9" fmla="*/ 692 h 1208"/>
                  <a:gd name="T10" fmla="*/ 1033 w 1410"/>
                  <a:gd name="T11" fmla="*/ 662 h 1208"/>
                  <a:gd name="T12" fmla="*/ 1033 w 1410"/>
                  <a:gd name="T13" fmla="*/ 711 h 1208"/>
                  <a:gd name="T14" fmla="*/ 1033 w 1410"/>
                  <a:gd name="T15" fmla="*/ 714 h 1208"/>
                  <a:gd name="T16" fmla="*/ 1410 w 1410"/>
                  <a:gd name="T17" fmla="*/ 714 h 1208"/>
                  <a:gd name="T18" fmla="*/ 1409 w 1410"/>
                  <a:gd name="T19" fmla="*/ 711 h 1208"/>
                  <a:gd name="T20" fmla="*/ 1410 w 1410"/>
                  <a:gd name="T21" fmla="*/ 662 h 1208"/>
                  <a:gd name="T22" fmla="*/ 1033 w 1410"/>
                  <a:gd name="T23" fmla="*/ 490 h 1208"/>
                  <a:gd name="T24" fmla="*/ 1221 w 1410"/>
                  <a:gd name="T25" fmla="*/ 536 h 1208"/>
                  <a:gd name="T26" fmla="*/ 1410 w 1410"/>
                  <a:gd name="T27" fmla="*/ 490 h 1208"/>
                  <a:gd name="T28" fmla="*/ 1409 w 1410"/>
                  <a:gd name="T29" fmla="*/ 487 h 1208"/>
                  <a:gd name="T30" fmla="*/ 1033 w 1410"/>
                  <a:gd name="T31" fmla="*/ 487 h 1208"/>
                  <a:gd name="T32" fmla="*/ 1221 w 1410"/>
                  <a:gd name="T33" fmla="*/ 580 h 1208"/>
                  <a:gd name="T34" fmla="*/ 1033 w 1410"/>
                  <a:gd name="T35" fmla="*/ 550 h 1208"/>
                  <a:gd name="T36" fmla="*/ 1033 w 1410"/>
                  <a:gd name="T37" fmla="*/ 599 h 1208"/>
                  <a:gd name="T38" fmla="*/ 1033 w 1410"/>
                  <a:gd name="T39" fmla="*/ 602 h 1208"/>
                  <a:gd name="T40" fmla="*/ 1410 w 1410"/>
                  <a:gd name="T41" fmla="*/ 602 h 1208"/>
                  <a:gd name="T42" fmla="*/ 1409 w 1410"/>
                  <a:gd name="T43" fmla="*/ 599 h 1208"/>
                  <a:gd name="T44" fmla="*/ 1410 w 1410"/>
                  <a:gd name="T45" fmla="*/ 550 h 1208"/>
                  <a:gd name="T46" fmla="*/ 1221 w 1410"/>
                  <a:gd name="T47" fmla="*/ 580 h 1208"/>
                  <a:gd name="T48" fmla="*/ 845 w 1410"/>
                  <a:gd name="T49" fmla="*/ 1015 h 1208"/>
                  <a:gd name="T50" fmla="*/ 800 w 1410"/>
                  <a:gd name="T51" fmla="*/ 1049 h 1208"/>
                  <a:gd name="T52" fmla="*/ 800 w 1410"/>
                  <a:gd name="T53" fmla="*/ 1052 h 1208"/>
                  <a:gd name="T54" fmla="*/ 989 w 1410"/>
                  <a:gd name="T55" fmla="*/ 1098 h 1208"/>
                  <a:gd name="T56" fmla="*/ 1177 w 1410"/>
                  <a:gd name="T57" fmla="*/ 1052 h 1208"/>
                  <a:gd name="T58" fmla="*/ 1177 w 1410"/>
                  <a:gd name="T59" fmla="*/ 1049 h 1208"/>
                  <a:gd name="T60" fmla="*/ 1133 w 1410"/>
                  <a:gd name="T61" fmla="*/ 1015 h 1208"/>
                  <a:gd name="T62" fmla="*/ 1133 w 1410"/>
                  <a:gd name="T63" fmla="*/ 1127 h 1208"/>
                  <a:gd name="T64" fmla="*/ 845 w 1410"/>
                  <a:gd name="T65" fmla="*/ 1127 h 1208"/>
                  <a:gd name="T66" fmla="*/ 800 w 1410"/>
                  <a:gd name="T67" fmla="*/ 1161 h 1208"/>
                  <a:gd name="T68" fmla="*/ 800 w 1410"/>
                  <a:gd name="T69" fmla="*/ 1163 h 1208"/>
                  <a:gd name="T70" fmla="*/ 1177 w 1410"/>
                  <a:gd name="T71" fmla="*/ 1163 h 1208"/>
                  <a:gd name="T72" fmla="*/ 1177 w 1410"/>
                  <a:gd name="T73" fmla="*/ 1161 h 1208"/>
                  <a:gd name="T74" fmla="*/ 1133 w 1410"/>
                  <a:gd name="T75" fmla="*/ 1127 h 1208"/>
                  <a:gd name="T76" fmla="*/ 1177 w 1410"/>
                  <a:gd name="T77" fmla="*/ 941 h 1208"/>
                  <a:gd name="T78" fmla="*/ 800 w 1410"/>
                  <a:gd name="T79" fmla="*/ 941 h 1208"/>
                  <a:gd name="T80" fmla="*/ 1410 w 1410"/>
                  <a:gd name="T81" fmla="*/ 774 h 1208"/>
                  <a:gd name="T82" fmla="*/ 1221 w 1410"/>
                  <a:gd name="T83" fmla="*/ 804 h 1208"/>
                  <a:gd name="T84" fmla="*/ 1230 w 1410"/>
                  <a:gd name="T85" fmla="*/ 810 h 1208"/>
                  <a:gd name="T86" fmla="*/ 1410 w 1410"/>
                  <a:gd name="T87" fmla="*/ 826 h 1208"/>
                  <a:gd name="T88" fmla="*/ 1409 w 1410"/>
                  <a:gd name="T89" fmla="*/ 824 h 1208"/>
                  <a:gd name="T90" fmla="*/ 1410 w 1410"/>
                  <a:gd name="T91" fmla="*/ 774 h 1208"/>
                  <a:gd name="T92" fmla="*/ 1365 w 1410"/>
                  <a:gd name="T93" fmla="*/ 902 h 1208"/>
                  <a:gd name="T94" fmla="*/ 1309 w 1410"/>
                  <a:gd name="T95" fmla="*/ 942 h 1208"/>
                  <a:gd name="T96" fmla="*/ 1410 w 1410"/>
                  <a:gd name="T97" fmla="*/ 939 h 1208"/>
                  <a:gd name="T98" fmla="*/ 1409 w 1410"/>
                  <a:gd name="T99" fmla="*/ 936 h 1208"/>
                  <a:gd name="T100" fmla="*/ 1410 w 1410"/>
                  <a:gd name="T101" fmla="*/ 886 h 1208"/>
                  <a:gd name="T102" fmla="*/ 1365 w 1410"/>
                  <a:gd name="T103" fmla="*/ 1014 h 1208"/>
                  <a:gd name="T104" fmla="*/ 1309 w 1410"/>
                  <a:gd name="T105" fmla="*/ 1089 h 1208"/>
                  <a:gd name="T106" fmla="*/ 1409 w 1410"/>
                  <a:gd name="T107" fmla="*/ 1048 h 1208"/>
                  <a:gd name="T108" fmla="*/ 1410 w 1410"/>
                  <a:gd name="T109" fmla="*/ 998 h 1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10" h="1208">
                    <a:moveTo>
                      <a:pt x="548" y="1099"/>
                    </a:moveTo>
                    <a:cubicBezTo>
                      <a:pt x="0" y="1099"/>
                      <a:pt x="0" y="1099"/>
                      <a:pt x="0" y="1099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184" y="0"/>
                      <a:pt x="184" y="0"/>
                      <a:pt x="184" y="0"/>
                    </a:cubicBezTo>
                    <a:cubicBezTo>
                      <a:pt x="732" y="0"/>
                      <a:pt x="732" y="0"/>
                      <a:pt x="732" y="0"/>
                    </a:cubicBezTo>
                    <a:cubicBezTo>
                      <a:pt x="548" y="191"/>
                      <a:pt x="548" y="191"/>
                      <a:pt x="548" y="191"/>
                    </a:cubicBezTo>
                    <a:lnTo>
                      <a:pt x="548" y="1099"/>
                    </a:lnTo>
                    <a:close/>
                    <a:moveTo>
                      <a:pt x="1410" y="662"/>
                    </a:moveTo>
                    <a:cubicBezTo>
                      <a:pt x="1398" y="668"/>
                      <a:pt x="1383" y="673"/>
                      <a:pt x="1365" y="678"/>
                    </a:cubicBezTo>
                    <a:cubicBezTo>
                      <a:pt x="1326" y="687"/>
                      <a:pt x="1275" y="692"/>
                      <a:pt x="1221" y="692"/>
                    </a:cubicBezTo>
                    <a:cubicBezTo>
                      <a:pt x="1168" y="692"/>
                      <a:pt x="1117" y="687"/>
                      <a:pt x="1078" y="678"/>
                    </a:cubicBezTo>
                    <a:cubicBezTo>
                      <a:pt x="1060" y="673"/>
                      <a:pt x="1045" y="668"/>
                      <a:pt x="1033" y="662"/>
                    </a:cubicBezTo>
                    <a:cubicBezTo>
                      <a:pt x="1033" y="711"/>
                      <a:pt x="1033" y="711"/>
                      <a:pt x="1033" y="711"/>
                    </a:cubicBezTo>
                    <a:cubicBezTo>
                      <a:pt x="1033" y="711"/>
                      <a:pt x="1033" y="711"/>
                      <a:pt x="1033" y="711"/>
                    </a:cubicBezTo>
                    <a:cubicBezTo>
                      <a:pt x="1033" y="712"/>
                      <a:pt x="1033" y="713"/>
                      <a:pt x="1033" y="714"/>
                    </a:cubicBezTo>
                    <a:cubicBezTo>
                      <a:pt x="1033" y="714"/>
                      <a:pt x="1033" y="714"/>
                      <a:pt x="1033" y="714"/>
                    </a:cubicBezTo>
                    <a:cubicBezTo>
                      <a:pt x="1033" y="740"/>
                      <a:pt x="1117" y="760"/>
                      <a:pt x="1221" y="760"/>
                    </a:cubicBezTo>
                    <a:cubicBezTo>
                      <a:pt x="1325" y="760"/>
                      <a:pt x="1410" y="740"/>
                      <a:pt x="1410" y="714"/>
                    </a:cubicBezTo>
                    <a:cubicBezTo>
                      <a:pt x="1410" y="714"/>
                      <a:pt x="1410" y="714"/>
                      <a:pt x="1410" y="714"/>
                    </a:cubicBezTo>
                    <a:cubicBezTo>
                      <a:pt x="1410" y="713"/>
                      <a:pt x="1410" y="712"/>
                      <a:pt x="1409" y="711"/>
                    </a:cubicBezTo>
                    <a:cubicBezTo>
                      <a:pt x="1410" y="711"/>
                      <a:pt x="1410" y="711"/>
                      <a:pt x="1410" y="711"/>
                    </a:cubicBezTo>
                    <a:lnTo>
                      <a:pt x="1410" y="662"/>
                    </a:lnTo>
                    <a:close/>
                    <a:moveTo>
                      <a:pt x="1033" y="488"/>
                    </a:moveTo>
                    <a:cubicBezTo>
                      <a:pt x="1033" y="489"/>
                      <a:pt x="1033" y="490"/>
                      <a:pt x="1033" y="490"/>
                    </a:cubicBezTo>
                    <a:cubicBezTo>
                      <a:pt x="1033" y="490"/>
                      <a:pt x="1033" y="490"/>
                      <a:pt x="1033" y="490"/>
                    </a:cubicBezTo>
                    <a:cubicBezTo>
                      <a:pt x="1033" y="516"/>
                      <a:pt x="1117" y="536"/>
                      <a:pt x="1221" y="536"/>
                    </a:cubicBezTo>
                    <a:cubicBezTo>
                      <a:pt x="1325" y="536"/>
                      <a:pt x="1410" y="516"/>
                      <a:pt x="1410" y="490"/>
                    </a:cubicBezTo>
                    <a:cubicBezTo>
                      <a:pt x="1410" y="490"/>
                      <a:pt x="1410" y="490"/>
                      <a:pt x="1410" y="490"/>
                    </a:cubicBezTo>
                    <a:cubicBezTo>
                      <a:pt x="1410" y="490"/>
                      <a:pt x="1410" y="489"/>
                      <a:pt x="1410" y="488"/>
                    </a:cubicBezTo>
                    <a:cubicBezTo>
                      <a:pt x="1410" y="488"/>
                      <a:pt x="1410" y="488"/>
                      <a:pt x="1409" y="487"/>
                    </a:cubicBezTo>
                    <a:cubicBezTo>
                      <a:pt x="1403" y="463"/>
                      <a:pt x="1321" y="444"/>
                      <a:pt x="1221" y="444"/>
                    </a:cubicBezTo>
                    <a:cubicBezTo>
                      <a:pt x="1121" y="444"/>
                      <a:pt x="1039" y="463"/>
                      <a:pt x="1033" y="487"/>
                    </a:cubicBezTo>
                    <a:cubicBezTo>
                      <a:pt x="1033" y="488"/>
                      <a:pt x="1033" y="488"/>
                      <a:pt x="1033" y="488"/>
                    </a:cubicBezTo>
                    <a:close/>
                    <a:moveTo>
                      <a:pt x="1221" y="580"/>
                    </a:moveTo>
                    <a:cubicBezTo>
                      <a:pt x="1168" y="580"/>
                      <a:pt x="1117" y="575"/>
                      <a:pt x="1078" y="565"/>
                    </a:cubicBezTo>
                    <a:cubicBezTo>
                      <a:pt x="1060" y="561"/>
                      <a:pt x="1045" y="556"/>
                      <a:pt x="1033" y="550"/>
                    </a:cubicBezTo>
                    <a:cubicBezTo>
                      <a:pt x="1033" y="599"/>
                      <a:pt x="1033" y="599"/>
                      <a:pt x="1033" y="599"/>
                    </a:cubicBezTo>
                    <a:cubicBezTo>
                      <a:pt x="1033" y="599"/>
                      <a:pt x="1033" y="599"/>
                      <a:pt x="1033" y="599"/>
                    </a:cubicBezTo>
                    <a:cubicBezTo>
                      <a:pt x="1033" y="600"/>
                      <a:pt x="1033" y="601"/>
                      <a:pt x="1033" y="602"/>
                    </a:cubicBezTo>
                    <a:cubicBezTo>
                      <a:pt x="1033" y="602"/>
                      <a:pt x="1033" y="602"/>
                      <a:pt x="1033" y="602"/>
                    </a:cubicBezTo>
                    <a:cubicBezTo>
                      <a:pt x="1033" y="628"/>
                      <a:pt x="1117" y="648"/>
                      <a:pt x="1221" y="648"/>
                    </a:cubicBezTo>
                    <a:cubicBezTo>
                      <a:pt x="1325" y="648"/>
                      <a:pt x="1410" y="628"/>
                      <a:pt x="1410" y="602"/>
                    </a:cubicBezTo>
                    <a:cubicBezTo>
                      <a:pt x="1410" y="602"/>
                      <a:pt x="1410" y="602"/>
                      <a:pt x="1410" y="602"/>
                    </a:cubicBezTo>
                    <a:cubicBezTo>
                      <a:pt x="1410" y="601"/>
                      <a:pt x="1410" y="600"/>
                      <a:pt x="1409" y="599"/>
                    </a:cubicBezTo>
                    <a:cubicBezTo>
                      <a:pt x="1410" y="599"/>
                      <a:pt x="1410" y="599"/>
                      <a:pt x="1410" y="599"/>
                    </a:cubicBezTo>
                    <a:cubicBezTo>
                      <a:pt x="1410" y="550"/>
                      <a:pt x="1410" y="550"/>
                      <a:pt x="1410" y="550"/>
                    </a:cubicBezTo>
                    <a:cubicBezTo>
                      <a:pt x="1398" y="556"/>
                      <a:pt x="1383" y="561"/>
                      <a:pt x="1365" y="565"/>
                    </a:cubicBezTo>
                    <a:cubicBezTo>
                      <a:pt x="1326" y="575"/>
                      <a:pt x="1275" y="580"/>
                      <a:pt x="1221" y="580"/>
                    </a:cubicBezTo>
                    <a:close/>
                    <a:moveTo>
                      <a:pt x="989" y="1030"/>
                    </a:moveTo>
                    <a:cubicBezTo>
                      <a:pt x="935" y="1030"/>
                      <a:pt x="884" y="1024"/>
                      <a:pt x="845" y="1015"/>
                    </a:cubicBezTo>
                    <a:cubicBezTo>
                      <a:pt x="827" y="1011"/>
                      <a:pt x="812" y="1005"/>
                      <a:pt x="800" y="999"/>
                    </a:cubicBezTo>
                    <a:cubicBezTo>
                      <a:pt x="800" y="1049"/>
                      <a:pt x="800" y="1049"/>
                      <a:pt x="800" y="1049"/>
                    </a:cubicBezTo>
                    <a:cubicBezTo>
                      <a:pt x="801" y="1049"/>
                      <a:pt x="801" y="1049"/>
                      <a:pt x="801" y="1049"/>
                    </a:cubicBezTo>
                    <a:cubicBezTo>
                      <a:pt x="800" y="1050"/>
                      <a:pt x="800" y="1051"/>
                      <a:pt x="800" y="1052"/>
                    </a:cubicBezTo>
                    <a:cubicBezTo>
                      <a:pt x="800" y="1052"/>
                      <a:pt x="800" y="1052"/>
                      <a:pt x="800" y="1052"/>
                    </a:cubicBezTo>
                    <a:cubicBezTo>
                      <a:pt x="800" y="1077"/>
                      <a:pt x="885" y="1098"/>
                      <a:pt x="989" y="1098"/>
                    </a:cubicBezTo>
                    <a:cubicBezTo>
                      <a:pt x="1093" y="1098"/>
                      <a:pt x="1177" y="1077"/>
                      <a:pt x="1177" y="1052"/>
                    </a:cubicBezTo>
                    <a:cubicBezTo>
                      <a:pt x="1177" y="1052"/>
                      <a:pt x="1177" y="1052"/>
                      <a:pt x="1177" y="1052"/>
                    </a:cubicBezTo>
                    <a:cubicBezTo>
                      <a:pt x="1177" y="1051"/>
                      <a:pt x="1177" y="1050"/>
                      <a:pt x="1177" y="1049"/>
                    </a:cubicBezTo>
                    <a:cubicBezTo>
                      <a:pt x="1177" y="1049"/>
                      <a:pt x="1177" y="1049"/>
                      <a:pt x="1177" y="1049"/>
                    </a:cubicBezTo>
                    <a:cubicBezTo>
                      <a:pt x="1177" y="999"/>
                      <a:pt x="1177" y="999"/>
                      <a:pt x="1177" y="999"/>
                    </a:cubicBezTo>
                    <a:cubicBezTo>
                      <a:pt x="1165" y="1005"/>
                      <a:pt x="1150" y="1011"/>
                      <a:pt x="1133" y="1015"/>
                    </a:cubicBezTo>
                    <a:cubicBezTo>
                      <a:pt x="1094" y="1024"/>
                      <a:pt x="1043" y="1030"/>
                      <a:pt x="989" y="1030"/>
                    </a:cubicBezTo>
                    <a:close/>
                    <a:moveTo>
                      <a:pt x="1133" y="1127"/>
                    </a:moveTo>
                    <a:cubicBezTo>
                      <a:pt x="1094" y="1136"/>
                      <a:pt x="1043" y="1142"/>
                      <a:pt x="989" y="1142"/>
                    </a:cubicBezTo>
                    <a:cubicBezTo>
                      <a:pt x="935" y="1142"/>
                      <a:pt x="884" y="1136"/>
                      <a:pt x="845" y="1127"/>
                    </a:cubicBezTo>
                    <a:cubicBezTo>
                      <a:pt x="827" y="1123"/>
                      <a:pt x="812" y="1117"/>
                      <a:pt x="800" y="1112"/>
                    </a:cubicBezTo>
                    <a:cubicBezTo>
                      <a:pt x="800" y="1161"/>
                      <a:pt x="800" y="1161"/>
                      <a:pt x="800" y="1161"/>
                    </a:cubicBezTo>
                    <a:cubicBezTo>
                      <a:pt x="801" y="1161"/>
                      <a:pt x="801" y="1161"/>
                      <a:pt x="801" y="1161"/>
                    </a:cubicBezTo>
                    <a:cubicBezTo>
                      <a:pt x="800" y="1162"/>
                      <a:pt x="800" y="1162"/>
                      <a:pt x="800" y="1163"/>
                    </a:cubicBezTo>
                    <a:cubicBezTo>
                      <a:pt x="802" y="1188"/>
                      <a:pt x="886" y="1208"/>
                      <a:pt x="989" y="1208"/>
                    </a:cubicBezTo>
                    <a:cubicBezTo>
                      <a:pt x="1092" y="1208"/>
                      <a:pt x="1176" y="1188"/>
                      <a:pt x="1177" y="1163"/>
                    </a:cubicBezTo>
                    <a:cubicBezTo>
                      <a:pt x="1177" y="1162"/>
                      <a:pt x="1177" y="1162"/>
                      <a:pt x="1177" y="1161"/>
                    </a:cubicBezTo>
                    <a:cubicBezTo>
                      <a:pt x="1177" y="1161"/>
                      <a:pt x="1177" y="1161"/>
                      <a:pt x="1177" y="1161"/>
                    </a:cubicBezTo>
                    <a:cubicBezTo>
                      <a:pt x="1177" y="1112"/>
                      <a:pt x="1177" y="1112"/>
                      <a:pt x="1177" y="1112"/>
                    </a:cubicBezTo>
                    <a:cubicBezTo>
                      <a:pt x="1165" y="1117"/>
                      <a:pt x="1150" y="1123"/>
                      <a:pt x="1133" y="1127"/>
                    </a:cubicBezTo>
                    <a:close/>
                    <a:moveTo>
                      <a:pt x="989" y="986"/>
                    </a:moveTo>
                    <a:cubicBezTo>
                      <a:pt x="1091" y="986"/>
                      <a:pt x="1175" y="966"/>
                      <a:pt x="1177" y="941"/>
                    </a:cubicBezTo>
                    <a:cubicBezTo>
                      <a:pt x="1175" y="916"/>
                      <a:pt x="1091" y="896"/>
                      <a:pt x="989" y="896"/>
                    </a:cubicBezTo>
                    <a:cubicBezTo>
                      <a:pt x="886" y="896"/>
                      <a:pt x="803" y="916"/>
                      <a:pt x="800" y="941"/>
                    </a:cubicBezTo>
                    <a:cubicBezTo>
                      <a:pt x="803" y="966"/>
                      <a:pt x="886" y="986"/>
                      <a:pt x="989" y="986"/>
                    </a:cubicBezTo>
                    <a:close/>
                    <a:moveTo>
                      <a:pt x="1410" y="774"/>
                    </a:moveTo>
                    <a:cubicBezTo>
                      <a:pt x="1398" y="780"/>
                      <a:pt x="1383" y="785"/>
                      <a:pt x="1365" y="790"/>
                    </a:cubicBezTo>
                    <a:cubicBezTo>
                      <a:pt x="1326" y="799"/>
                      <a:pt x="1275" y="804"/>
                      <a:pt x="1221" y="804"/>
                    </a:cubicBezTo>
                    <a:cubicBezTo>
                      <a:pt x="1220" y="804"/>
                      <a:pt x="1219" y="804"/>
                      <a:pt x="1219" y="804"/>
                    </a:cubicBezTo>
                    <a:cubicBezTo>
                      <a:pt x="1222" y="806"/>
                      <a:pt x="1226" y="808"/>
                      <a:pt x="1230" y="810"/>
                    </a:cubicBezTo>
                    <a:cubicBezTo>
                      <a:pt x="1256" y="826"/>
                      <a:pt x="1276" y="846"/>
                      <a:pt x="1290" y="869"/>
                    </a:cubicBezTo>
                    <a:cubicBezTo>
                      <a:pt x="1360" y="863"/>
                      <a:pt x="1410" y="846"/>
                      <a:pt x="1410" y="826"/>
                    </a:cubicBezTo>
                    <a:cubicBezTo>
                      <a:pt x="1410" y="826"/>
                      <a:pt x="1410" y="826"/>
                      <a:pt x="1410" y="826"/>
                    </a:cubicBezTo>
                    <a:cubicBezTo>
                      <a:pt x="1410" y="825"/>
                      <a:pt x="1410" y="824"/>
                      <a:pt x="1409" y="824"/>
                    </a:cubicBezTo>
                    <a:cubicBezTo>
                      <a:pt x="1410" y="824"/>
                      <a:pt x="1410" y="824"/>
                      <a:pt x="1410" y="824"/>
                    </a:cubicBezTo>
                    <a:lnTo>
                      <a:pt x="1410" y="774"/>
                    </a:lnTo>
                    <a:close/>
                    <a:moveTo>
                      <a:pt x="1410" y="886"/>
                    </a:moveTo>
                    <a:cubicBezTo>
                      <a:pt x="1398" y="892"/>
                      <a:pt x="1383" y="897"/>
                      <a:pt x="1365" y="902"/>
                    </a:cubicBezTo>
                    <a:cubicBezTo>
                      <a:pt x="1348" y="906"/>
                      <a:pt x="1328" y="909"/>
                      <a:pt x="1306" y="912"/>
                    </a:cubicBezTo>
                    <a:cubicBezTo>
                      <a:pt x="1308" y="922"/>
                      <a:pt x="1309" y="932"/>
                      <a:pt x="1309" y="942"/>
                    </a:cubicBezTo>
                    <a:cubicBezTo>
                      <a:pt x="1309" y="979"/>
                      <a:pt x="1309" y="979"/>
                      <a:pt x="1309" y="979"/>
                    </a:cubicBezTo>
                    <a:cubicBezTo>
                      <a:pt x="1369" y="971"/>
                      <a:pt x="1410" y="956"/>
                      <a:pt x="1410" y="939"/>
                    </a:cubicBezTo>
                    <a:cubicBezTo>
                      <a:pt x="1410" y="939"/>
                      <a:pt x="1410" y="939"/>
                      <a:pt x="1410" y="939"/>
                    </a:cubicBezTo>
                    <a:cubicBezTo>
                      <a:pt x="1410" y="938"/>
                      <a:pt x="1410" y="937"/>
                      <a:pt x="1409" y="936"/>
                    </a:cubicBezTo>
                    <a:cubicBezTo>
                      <a:pt x="1410" y="936"/>
                      <a:pt x="1410" y="936"/>
                      <a:pt x="1410" y="936"/>
                    </a:cubicBezTo>
                    <a:lnTo>
                      <a:pt x="1410" y="886"/>
                    </a:lnTo>
                    <a:close/>
                    <a:moveTo>
                      <a:pt x="1410" y="998"/>
                    </a:moveTo>
                    <a:cubicBezTo>
                      <a:pt x="1398" y="1004"/>
                      <a:pt x="1383" y="1009"/>
                      <a:pt x="1365" y="1014"/>
                    </a:cubicBezTo>
                    <a:cubicBezTo>
                      <a:pt x="1348" y="1018"/>
                      <a:pt x="1330" y="1021"/>
                      <a:pt x="1309" y="1023"/>
                    </a:cubicBezTo>
                    <a:cubicBezTo>
                      <a:pt x="1309" y="1089"/>
                      <a:pt x="1309" y="1089"/>
                      <a:pt x="1309" y="1089"/>
                    </a:cubicBezTo>
                    <a:cubicBezTo>
                      <a:pt x="1368" y="1082"/>
                      <a:pt x="1409" y="1067"/>
                      <a:pt x="1410" y="1050"/>
                    </a:cubicBezTo>
                    <a:cubicBezTo>
                      <a:pt x="1410" y="1049"/>
                      <a:pt x="1410" y="1048"/>
                      <a:pt x="1409" y="1048"/>
                    </a:cubicBezTo>
                    <a:cubicBezTo>
                      <a:pt x="1410" y="1048"/>
                      <a:pt x="1410" y="1048"/>
                      <a:pt x="1410" y="1048"/>
                    </a:cubicBezTo>
                    <a:lnTo>
                      <a:pt x="1410" y="998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8142632" y="4514491"/>
            <a:ext cx="937901" cy="907515"/>
            <a:chOff x="6827958" y="3942990"/>
            <a:chExt cx="937901" cy="907515"/>
          </a:xfrm>
        </p:grpSpPr>
        <p:sp>
          <p:nvSpPr>
            <p:cNvPr id="76" name="Oval 75"/>
            <p:cNvSpPr>
              <a:spLocks noChangeAspect="1"/>
            </p:cNvSpPr>
            <p:nvPr/>
          </p:nvSpPr>
          <p:spPr>
            <a:xfrm>
              <a:off x="6827958" y="3942990"/>
              <a:ext cx="937901" cy="907515"/>
            </a:xfrm>
            <a:prstGeom prst="ellipse">
              <a:avLst/>
            </a:prstGeom>
            <a:solidFill>
              <a:srgbClr val="FFFFFF"/>
            </a:solidFill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  <a:buSzPts val="1463"/>
              </a:pPr>
              <a:endParaRPr lang="en-US" sz="1463" kern="0" dirty="0">
                <a:solidFill>
                  <a:srgbClr val="575757"/>
                </a:solidFill>
              </a:endParaRPr>
            </a:p>
          </p:txBody>
        </p:sp>
        <p:grpSp>
          <p:nvGrpSpPr>
            <p:cNvPr id="77" name="bcgIcons_PublicSector">
              <a:extLst>
                <a:ext uri="{FF2B5EF4-FFF2-40B4-BE49-F238E27FC236}">
                  <a16:creationId xmlns:a16="http://schemas.microsoft.com/office/drawing/2014/main" id="{DCC15F7D-CDC2-4E1F-A0B5-9B1EF884CF5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963775" y="4063305"/>
              <a:ext cx="666267" cy="666884"/>
              <a:chOff x="1682" y="0"/>
              <a:chExt cx="4316" cy="4320"/>
            </a:xfrm>
          </p:grpSpPr>
          <p:sp>
            <p:nvSpPr>
              <p:cNvPr id="78" name="AutoShape 18">
                <a:extLst>
                  <a:ext uri="{FF2B5EF4-FFF2-40B4-BE49-F238E27FC236}">
                    <a16:creationId xmlns:a16="http://schemas.microsoft.com/office/drawing/2014/main" id="{575286B9-FCC8-4EFB-9834-BD5493C559C3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79" name="Freeform 20">
                <a:extLst>
                  <a:ext uri="{FF2B5EF4-FFF2-40B4-BE49-F238E27FC236}">
                    <a16:creationId xmlns:a16="http://schemas.microsoft.com/office/drawing/2014/main" id="{CEF9E0BC-00B7-4B29-B377-3473BD5B2EB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47" y="431"/>
                <a:ext cx="3979" cy="3443"/>
              </a:xfrm>
              <a:custGeom>
                <a:avLst/>
                <a:gdLst>
                  <a:gd name="T0" fmla="*/ 227 w 2124"/>
                  <a:gd name="T1" fmla="*/ 496 h 1836"/>
                  <a:gd name="T2" fmla="*/ 528 w 2124"/>
                  <a:gd name="T3" fmla="*/ 467 h 1836"/>
                  <a:gd name="T4" fmla="*/ 996 w 2124"/>
                  <a:gd name="T5" fmla="*/ 467 h 1836"/>
                  <a:gd name="T6" fmla="*/ 695 w 2124"/>
                  <a:gd name="T7" fmla="*/ 496 h 1836"/>
                  <a:gd name="T8" fmla="*/ 994 w 2124"/>
                  <a:gd name="T9" fmla="*/ 498 h 1836"/>
                  <a:gd name="T10" fmla="*/ 1130 w 2124"/>
                  <a:gd name="T11" fmla="*/ 467 h 1836"/>
                  <a:gd name="T12" fmla="*/ 1431 w 2124"/>
                  <a:gd name="T13" fmla="*/ 496 h 1836"/>
                  <a:gd name="T14" fmla="*/ 1933 w 2124"/>
                  <a:gd name="T15" fmla="*/ 467 h 1836"/>
                  <a:gd name="T16" fmla="*/ 1631 w 2124"/>
                  <a:gd name="T17" fmla="*/ 496 h 1836"/>
                  <a:gd name="T18" fmla="*/ 1930 w 2124"/>
                  <a:gd name="T19" fmla="*/ 498 h 1836"/>
                  <a:gd name="T20" fmla="*/ 427 w 2124"/>
                  <a:gd name="T21" fmla="*/ 273 h 1836"/>
                  <a:gd name="T22" fmla="*/ 729 w 2124"/>
                  <a:gd name="T23" fmla="*/ 301 h 1836"/>
                  <a:gd name="T24" fmla="*/ 1230 w 2124"/>
                  <a:gd name="T25" fmla="*/ 273 h 1836"/>
                  <a:gd name="T26" fmla="*/ 929 w 2124"/>
                  <a:gd name="T27" fmla="*/ 301 h 1836"/>
                  <a:gd name="T28" fmla="*/ 1228 w 2124"/>
                  <a:gd name="T29" fmla="*/ 304 h 1836"/>
                  <a:gd name="T30" fmla="*/ 1364 w 2124"/>
                  <a:gd name="T31" fmla="*/ 273 h 1836"/>
                  <a:gd name="T32" fmla="*/ 1665 w 2124"/>
                  <a:gd name="T33" fmla="*/ 301 h 1836"/>
                  <a:gd name="T34" fmla="*/ 996 w 2124"/>
                  <a:gd name="T35" fmla="*/ 78 h 1836"/>
                  <a:gd name="T36" fmla="*/ 695 w 2124"/>
                  <a:gd name="T37" fmla="*/ 107 h 1836"/>
                  <a:gd name="T38" fmla="*/ 994 w 2124"/>
                  <a:gd name="T39" fmla="*/ 109 h 1836"/>
                  <a:gd name="T40" fmla="*/ 1130 w 2124"/>
                  <a:gd name="T41" fmla="*/ 78 h 1836"/>
                  <a:gd name="T42" fmla="*/ 1431 w 2124"/>
                  <a:gd name="T43" fmla="*/ 107 h 1836"/>
                  <a:gd name="T44" fmla="*/ 1893 w 2124"/>
                  <a:gd name="T45" fmla="*/ 584 h 1836"/>
                  <a:gd name="T46" fmla="*/ 1893 w 2124"/>
                  <a:gd name="T47" fmla="*/ 628 h 1836"/>
                  <a:gd name="T48" fmla="*/ 2060 w 2124"/>
                  <a:gd name="T49" fmla="*/ 662 h 1836"/>
                  <a:gd name="T50" fmla="*/ 69 w 2124"/>
                  <a:gd name="T51" fmla="*/ 693 h 1836"/>
                  <a:gd name="T52" fmla="*/ 377 w 2124"/>
                  <a:gd name="T53" fmla="*/ 638 h 1836"/>
                  <a:gd name="T54" fmla="*/ 1533 w 2124"/>
                  <a:gd name="T55" fmla="*/ 1602 h 1836"/>
                  <a:gd name="T56" fmla="*/ 1155 w 2124"/>
                  <a:gd name="T57" fmla="*/ 1543 h 1836"/>
                  <a:gd name="T58" fmla="*/ 2102 w 2124"/>
                  <a:gd name="T59" fmla="*/ 1836 h 1836"/>
                  <a:gd name="T60" fmla="*/ 1191 w 2124"/>
                  <a:gd name="T61" fmla="*/ 1811 h 1836"/>
                  <a:gd name="T62" fmla="*/ 787 w 2124"/>
                  <a:gd name="T63" fmla="*/ 1449 h 1836"/>
                  <a:gd name="T64" fmla="*/ 404 w 2124"/>
                  <a:gd name="T65" fmla="*/ 1449 h 1836"/>
                  <a:gd name="T66" fmla="*/ 0 w 2124"/>
                  <a:gd name="T67" fmla="*/ 1814 h 1836"/>
                  <a:gd name="T68" fmla="*/ 1191 w 2124"/>
                  <a:gd name="T69" fmla="*/ 1811 h 1836"/>
                  <a:gd name="T70" fmla="*/ 896 w 2124"/>
                  <a:gd name="T71" fmla="*/ 662 h 1836"/>
                  <a:gd name="T72" fmla="*/ 1197 w 2124"/>
                  <a:gd name="T73" fmla="*/ 690 h 1836"/>
                  <a:gd name="T74" fmla="*/ 1356 w 2124"/>
                  <a:gd name="T75" fmla="*/ 1362 h 1836"/>
                  <a:gd name="T76" fmla="*/ 1407 w 2124"/>
                  <a:gd name="T77" fmla="*/ 1450 h 1836"/>
                  <a:gd name="T78" fmla="*/ 1649 w 2124"/>
                  <a:gd name="T79" fmla="*/ 1450 h 1836"/>
                  <a:gd name="T80" fmla="*/ 1701 w 2124"/>
                  <a:gd name="T81" fmla="*/ 1362 h 1836"/>
                  <a:gd name="T82" fmla="*/ 1796 w 2124"/>
                  <a:gd name="T83" fmla="*/ 1101 h 1836"/>
                  <a:gd name="T84" fmla="*/ 1528 w 2124"/>
                  <a:gd name="T85" fmla="*/ 1401 h 1836"/>
                  <a:gd name="T86" fmla="*/ 1261 w 2124"/>
                  <a:gd name="T87" fmla="*/ 1101 h 1836"/>
                  <a:gd name="T88" fmla="*/ 322 w 2124"/>
                  <a:gd name="T89" fmla="*/ 1157 h 1836"/>
                  <a:gd name="T90" fmla="*/ 440 w 2124"/>
                  <a:gd name="T91" fmla="*/ 1423 h 1836"/>
                  <a:gd name="T92" fmla="*/ 717 w 2124"/>
                  <a:gd name="T93" fmla="*/ 1399 h 1836"/>
                  <a:gd name="T94" fmla="*/ 761 w 2124"/>
                  <a:gd name="T95" fmla="*/ 1367 h 1836"/>
                  <a:gd name="T96" fmla="*/ 916 w 2124"/>
                  <a:gd name="T97" fmla="*/ 1076 h 1836"/>
                  <a:gd name="T98" fmla="*/ 738 w 2124"/>
                  <a:gd name="T99" fmla="*/ 1329 h 1836"/>
                  <a:gd name="T100" fmla="*/ 350 w 2124"/>
                  <a:gd name="T101" fmla="*/ 1122 h 1836"/>
                  <a:gd name="T102" fmla="*/ 322 w 2124"/>
                  <a:gd name="T103" fmla="*/ 1157 h 1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24" h="1836">
                    <a:moveTo>
                      <a:pt x="512" y="503"/>
                    </a:moveTo>
                    <a:cubicBezTo>
                      <a:pt x="505" y="503"/>
                      <a:pt x="499" y="501"/>
                      <a:pt x="495" y="496"/>
                    </a:cubicBezTo>
                    <a:cubicBezTo>
                      <a:pt x="461" y="456"/>
                      <a:pt x="413" y="433"/>
                      <a:pt x="361" y="433"/>
                    </a:cubicBezTo>
                    <a:cubicBezTo>
                      <a:pt x="309" y="433"/>
                      <a:pt x="260" y="456"/>
                      <a:pt x="227" y="496"/>
                    </a:cubicBezTo>
                    <a:cubicBezTo>
                      <a:pt x="219" y="505"/>
                      <a:pt x="205" y="506"/>
                      <a:pt x="196" y="498"/>
                    </a:cubicBezTo>
                    <a:cubicBezTo>
                      <a:pt x="187" y="491"/>
                      <a:pt x="186" y="477"/>
                      <a:pt x="193" y="467"/>
                    </a:cubicBezTo>
                    <a:cubicBezTo>
                      <a:pt x="235" y="418"/>
                      <a:pt x="296" y="389"/>
                      <a:pt x="361" y="389"/>
                    </a:cubicBezTo>
                    <a:cubicBezTo>
                      <a:pt x="426" y="389"/>
                      <a:pt x="487" y="418"/>
                      <a:pt x="528" y="467"/>
                    </a:cubicBezTo>
                    <a:cubicBezTo>
                      <a:pt x="536" y="477"/>
                      <a:pt x="535" y="491"/>
                      <a:pt x="526" y="498"/>
                    </a:cubicBezTo>
                    <a:cubicBezTo>
                      <a:pt x="522" y="502"/>
                      <a:pt x="516" y="503"/>
                      <a:pt x="512" y="503"/>
                    </a:cubicBezTo>
                    <a:close/>
                    <a:moveTo>
                      <a:pt x="994" y="498"/>
                    </a:moveTo>
                    <a:cubicBezTo>
                      <a:pt x="1003" y="491"/>
                      <a:pt x="1004" y="477"/>
                      <a:pt x="996" y="467"/>
                    </a:cubicBezTo>
                    <a:cubicBezTo>
                      <a:pt x="955" y="418"/>
                      <a:pt x="894" y="389"/>
                      <a:pt x="829" y="389"/>
                    </a:cubicBezTo>
                    <a:cubicBezTo>
                      <a:pt x="764" y="389"/>
                      <a:pt x="703" y="418"/>
                      <a:pt x="661" y="467"/>
                    </a:cubicBezTo>
                    <a:cubicBezTo>
                      <a:pt x="654" y="477"/>
                      <a:pt x="655" y="491"/>
                      <a:pt x="664" y="498"/>
                    </a:cubicBezTo>
                    <a:cubicBezTo>
                      <a:pt x="673" y="506"/>
                      <a:pt x="687" y="505"/>
                      <a:pt x="695" y="496"/>
                    </a:cubicBezTo>
                    <a:cubicBezTo>
                      <a:pt x="728" y="456"/>
                      <a:pt x="777" y="433"/>
                      <a:pt x="829" y="433"/>
                    </a:cubicBezTo>
                    <a:cubicBezTo>
                      <a:pt x="881" y="433"/>
                      <a:pt x="929" y="456"/>
                      <a:pt x="963" y="496"/>
                    </a:cubicBezTo>
                    <a:cubicBezTo>
                      <a:pt x="967" y="501"/>
                      <a:pt x="973" y="503"/>
                      <a:pt x="980" y="503"/>
                    </a:cubicBezTo>
                    <a:cubicBezTo>
                      <a:pt x="985" y="503"/>
                      <a:pt x="990" y="502"/>
                      <a:pt x="994" y="498"/>
                    </a:cubicBezTo>
                    <a:close/>
                    <a:moveTo>
                      <a:pt x="1462" y="498"/>
                    </a:moveTo>
                    <a:cubicBezTo>
                      <a:pt x="1471" y="491"/>
                      <a:pt x="1472" y="477"/>
                      <a:pt x="1465" y="467"/>
                    </a:cubicBezTo>
                    <a:cubicBezTo>
                      <a:pt x="1423" y="418"/>
                      <a:pt x="1362" y="389"/>
                      <a:pt x="1297" y="389"/>
                    </a:cubicBezTo>
                    <a:cubicBezTo>
                      <a:pt x="1232" y="389"/>
                      <a:pt x="1171" y="418"/>
                      <a:pt x="1130" y="467"/>
                    </a:cubicBezTo>
                    <a:cubicBezTo>
                      <a:pt x="1122" y="477"/>
                      <a:pt x="1123" y="491"/>
                      <a:pt x="1132" y="498"/>
                    </a:cubicBezTo>
                    <a:cubicBezTo>
                      <a:pt x="1142" y="506"/>
                      <a:pt x="1155" y="505"/>
                      <a:pt x="1163" y="496"/>
                    </a:cubicBezTo>
                    <a:cubicBezTo>
                      <a:pt x="1197" y="456"/>
                      <a:pt x="1245" y="433"/>
                      <a:pt x="1297" y="433"/>
                    </a:cubicBezTo>
                    <a:cubicBezTo>
                      <a:pt x="1349" y="433"/>
                      <a:pt x="1398" y="456"/>
                      <a:pt x="1431" y="496"/>
                    </a:cubicBezTo>
                    <a:cubicBezTo>
                      <a:pt x="1435" y="501"/>
                      <a:pt x="1441" y="503"/>
                      <a:pt x="1448" y="503"/>
                    </a:cubicBezTo>
                    <a:cubicBezTo>
                      <a:pt x="1453" y="503"/>
                      <a:pt x="1458" y="502"/>
                      <a:pt x="1462" y="498"/>
                    </a:cubicBezTo>
                    <a:close/>
                    <a:moveTo>
                      <a:pt x="1930" y="498"/>
                    </a:moveTo>
                    <a:cubicBezTo>
                      <a:pt x="1939" y="491"/>
                      <a:pt x="1940" y="477"/>
                      <a:pt x="1933" y="467"/>
                    </a:cubicBezTo>
                    <a:cubicBezTo>
                      <a:pt x="1891" y="418"/>
                      <a:pt x="1830" y="389"/>
                      <a:pt x="1765" y="389"/>
                    </a:cubicBezTo>
                    <a:cubicBezTo>
                      <a:pt x="1700" y="389"/>
                      <a:pt x="1639" y="418"/>
                      <a:pt x="1598" y="467"/>
                    </a:cubicBezTo>
                    <a:cubicBezTo>
                      <a:pt x="1590" y="477"/>
                      <a:pt x="1591" y="491"/>
                      <a:pt x="1600" y="498"/>
                    </a:cubicBezTo>
                    <a:cubicBezTo>
                      <a:pt x="1610" y="506"/>
                      <a:pt x="1624" y="505"/>
                      <a:pt x="1631" y="496"/>
                    </a:cubicBezTo>
                    <a:cubicBezTo>
                      <a:pt x="1665" y="456"/>
                      <a:pt x="1713" y="433"/>
                      <a:pt x="1765" y="433"/>
                    </a:cubicBezTo>
                    <a:cubicBezTo>
                      <a:pt x="1817" y="433"/>
                      <a:pt x="1866" y="456"/>
                      <a:pt x="1899" y="496"/>
                    </a:cubicBezTo>
                    <a:cubicBezTo>
                      <a:pt x="1903" y="501"/>
                      <a:pt x="1910" y="503"/>
                      <a:pt x="1916" y="503"/>
                    </a:cubicBezTo>
                    <a:cubicBezTo>
                      <a:pt x="1921" y="503"/>
                      <a:pt x="1926" y="502"/>
                      <a:pt x="1930" y="498"/>
                    </a:cubicBezTo>
                    <a:close/>
                    <a:moveTo>
                      <a:pt x="760" y="304"/>
                    </a:moveTo>
                    <a:cubicBezTo>
                      <a:pt x="769" y="296"/>
                      <a:pt x="770" y="282"/>
                      <a:pt x="762" y="273"/>
                    </a:cubicBezTo>
                    <a:cubicBezTo>
                      <a:pt x="721" y="223"/>
                      <a:pt x="660" y="195"/>
                      <a:pt x="595" y="195"/>
                    </a:cubicBezTo>
                    <a:cubicBezTo>
                      <a:pt x="530" y="195"/>
                      <a:pt x="469" y="223"/>
                      <a:pt x="427" y="273"/>
                    </a:cubicBezTo>
                    <a:cubicBezTo>
                      <a:pt x="420" y="282"/>
                      <a:pt x="421" y="296"/>
                      <a:pt x="430" y="304"/>
                    </a:cubicBezTo>
                    <a:cubicBezTo>
                      <a:pt x="439" y="312"/>
                      <a:pt x="453" y="310"/>
                      <a:pt x="461" y="301"/>
                    </a:cubicBezTo>
                    <a:cubicBezTo>
                      <a:pt x="494" y="262"/>
                      <a:pt x="543" y="239"/>
                      <a:pt x="595" y="239"/>
                    </a:cubicBezTo>
                    <a:cubicBezTo>
                      <a:pt x="647" y="239"/>
                      <a:pt x="695" y="262"/>
                      <a:pt x="729" y="301"/>
                    </a:cubicBezTo>
                    <a:cubicBezTo>
                      <a:pt x="733" y="306"/>
                      <a:pt x="739" y="309"/>
                      <a:pt x="746" y="309"/>
                    </a:cubicBezTo>
                    <a:cubicBezTo>
                      <a:pt x="751" y="309"/>
                      <a:pt x="756" y="307"/>
                      <a:pt x="760" y="304"/>
                    </a:cubicBezTo>
                    <a:close/>
                    <a:moveTo>
                      <a:pt x="1228" y="304"/>
                    </a:moveTo>
                    <a:cubicBezTo>
                      <a:pt x="1237" y="296"/>
                      <a:pt x="1238" y="282"/>
                      <a:pt x="1230" y="273"/>
                    </a:cubicBezTo>
                    <a:cubicBezTo>
                      <a:pt x="1189" y="223"/>
                      <a:pt x="1128" y="195"/>
                      <a:pt x="1063" y="195"/>
                    </a:cubicBezTo>
                    <a:cubicBezTo>
                      <a:pt x="998" y="195"/>
                      <a:pt x="937" y="223"/>
                      <a:pt x="896" y="273"/>
                    </a:cubicBezTo>
                    <a:cubicBezTo>
                      <a:pt x="888" y="282"/>
                      <a:pt x="889" y="296"/>
                      <a:pt x="898" y="304"/>
                    </a:cubicBezTo>
                    <a:cubicBezTo>
                      <a:pt x="908" y="312"/>
                      <a:pt x="921" y="310"/>
                      <a:pt x="929" y="301"/>
                    </a:cubicBezTo>
                    <a:cubicBezTo>
                      <a:pt x="963" y="262"/>
                      <a:pt x="1011" y="239"/>
                      <a:pt x="1063" y="239"/>
                    </a:cubicBezTo>
                    <a:cubicBezTo>
                      <a:pt x="1115" y="239"/>
                      <a:pt x="1163" y="262"/>
                      <a:pt x="1197" y="301"/>
                    </a:cubicBezTo>
                    <a:cubicBezTo>
                      <a:pt x="1201" y="306"/>
                      <a:pt x="1207" y="309"/>
                      <a:pt x="1214" y="309"/>
                    </a:cubicBezTo>
                    <a:cubicBezTo>
                      <a:pt x="1219" y="309"/>
                      <a:pt x="1224" y="307"/>
                      <a:pt x="1228" y="304"/>
                    </a:cubicBezTo>
                    <a:close/>
                    <a:moveTo>
                      <a:pt x="1696" y="304"/>
                    </a:moveTo>
                    <a:cubicBezTo>
                      <a:pt x="1705" y="296"/>
                      <a:pt x="1706" y="282"/>
                      <a:pt x="1699" y="273"/>
                    </a:cubicBezTo>
                    <a:cubicBezTo>
                      <a:pt x="1657" y="223"/>
                      <a:pt x="1596" y="195"/>
                      <a:pt x="1531" y="195"/>
                    </a:cubicBezTo>
                    <a:cubicBezTo>
                      <a:pt x="1466" y="195"/>
                      <a:pt x="1405" y="223"/>
                      <a:pt x="1364" y="273"/>
                    </a:cubicBezTo>
                    <a:cubicBezTo>
                      <a:pt x="1356" y="282"/>
                      <a:pt x="1357" y="296"/>
                      <a:pt x="1366" y="304"/>
                    </a:cubicBezTo>
                    <a:cubicBezTo>
                      <a:pt x="1376" y="312"/>
                      <a:pt x="1389" y="310"/>
                      <a:pt x="1397" y="301"/>
                    </a:cubicBezTo>
                    <a:cubicBezTo>
                      <a:pt x="1431" y="262"/>
                      <a:pt x="1479" y="239"/>
                      <a:pt x="1531" y="239"/>
                    </a:cubicBezTo>
                    <a:cubicBezTo>
                      <a:pt x="1583" y="239"/>
                      <a:pt x="1632" y="262"/>
                      <a:pt x="1665" y="301"/>
                    </a:cubicBezTo>
                    <a:cubicBezTo>
                      <a:pt x="1669" y="306"/>
                      <a:pt x="1675" y="309"/>
                      <a:pt x="1682" y="309"/>
                    </a:cubicBezTo>
                    <a:cubicBezTo>
                      <a:pt x="1687" y="309"/>
                      <a:pt x="1692" y="307"/>
                      <a:pt x="1696" y="304"/>
                    </a:cubicBezTo>
                    <a:close/>
                    <a:moveTo>
                      <a:pt x="994" y="109"/>
                    </a:moveTo>
                    <a:cubicBezTo>
                      <a:pt x="1003" y="101"/>
                      <a:pt x="1004" y="88"/>
                      <a:pt x="996" y="78"/>
                    </a:cubicBezTo>
                    <a:cubicBezTo>
                      <a:pt x="955" y="29"/>
                      <a:pt x="894" y="0"/>
                      <a:pt x="829" y="0"/>
                    </a:cubicBezTo>
                    <a:cubicBezTo>
                      <a:pt x="764" y="0"/>
                      <a:pt x="703" y="29"/>
                      <a:pt x="661" y="78"/>
                    </a:cubicBezTo>
                    <a:cubicBezTo>
                      <a:pt x="654" y="88"/>
                      <a:pt x="655" y="101"/>
                      <a:pt x="664" y="109"/>
                    </a:cubicBezTo>
                    <a:cubicBezTo>
                      <a:pt x="673" y="117"/>
                      <a:pt x="687" y="116"/>
                      <a:pt x="695" y="107"/>
                    </a:cubicBezTo>
                    <a:cubicBezTo>
                      <a:pt x="728" y="67"/>
                      <a:pt x="777" y="44"/>
                      <a:pt x="829" y="44"/>
                    </a:cubicBezTo>
                    <a:cubicBezTo>
                      <a:pt x="881" y="44"/>
                      <a:pt x="929" y="67"/>
                      <a:pt x="963" y="107"/>
                    </a:cubicBezTo>
                    <a:cubicBezTo>
                      <a:pt x="967" y="112"/>
                      <a:pt x="973" y="114"/>
                      <a:pt x="980" y="114"/>
                    </a:cubicBezTo>
                    <a:cubicBezTo>
                      <a:pt x="985" y="114"/>
                      <a:pt x="990" y="113"/>
                      <a:pt x="994" y="109"/>
                    </a:cubicBezTo>
                    <a:close/>
                    <a:moveTo>
                      <a:pt x="1462" y="109"/>
                    </a:moveTo>
                    <a:cubicBezTo>
                      <a:pt x="1471" y="101"/>
                      <a:pt x="1472" y="88"/>
                      <a:pt x="1465" y="78"/>
                    </a:cubicBezTo>
                    <a:cubicBezTo>
                      <a:pt x="1423" y="29"/>
                      <a:pt x="1362" y="0"/>
                      <a:pt x="1297" y="0"/>
                    </a:cubicBezTo>
                    <a:cubicBezTo>
                      <a:pt x="1232" y="0"/>
                      <a:pt x="1171" y="29"/>
                      <a:pt x="1130" y="78"/>
                    </a:cubicBezTo>
                    <a:cubicBezTo>
                      <a:pt x="1122" y="88"/>
                      <a:pt x="1123" y="101"/>
                      <a:pt x="1132" y="109"/>
                    </a:cubicBezTo>
                    <a:cubicBezTo>
                      <a:pt x="1142" y="117"/>
                      <a:pt x="1155" y="116"/>
                      <a:pt x="1163" y="107"/>
                    </a:cubicBezTo>
                    <a:cubicBezTo>
                      <a:pt x="1197" y="67"/>
                      <a:pt x="1245" y="44"/>
                      <a:pt x="1297" y="44"/>
                    </a:cubicBezTo>
                    <a:cubicBezTo>
                      <a:pt x="1349" y="44"/>
                      <a:pt x="1398" y="67"/>
                      <a:pt x="1431" y="107"/>
                    </a:cubicBezTo>
                    <a:cubicBezTo>
                      <a:pt x="1435" y="112"/>
                      <a:pt x="1441" y="114"/>
                      <a:pt x="1448" y="114"/>
                    </a:cubicBezTo>
                    <a:cubicBezTo>
                      <a:pt x="1453" y="114"/>
                      <a:pt x="1458" y="113"/>
                      <a:pt x="1462" y="109"/>
                    </a:cubicBezTo>
                    <a:close/>
                    <a:moveTo>
                      <a:pt x="2060" y="662"/>
                    </a:moveTo>
                    <a:cubicBezTo>
                      <a:pt x="2018" y="612"/>
                      <a:pt x="1957" y="584"/>
                      <a:pt x="1893" y="584"/>
                    </a:cubicBezTo>
                    <a:cubicBezTo>
                      <a:pt x="1839" y="584"/>
                      <a:pt x="1788" y="603"/>
                      <a:pt x="1749" y="638"/>
                    </a:cubicBezTo>
                    <a:cubicBezTo>
                      <a:pt x="1760" y="647"/>
                      <a:pt x="1771" y="657"/>
                      <a:pt x="1781" y="667"/>
                    </a:cubicBezTo>
                    <a:cubicBezTo>
                      <a:pt x="1781" y="667"/>
                      <a:pt x="1781" y="668"/>
                      <a:pt x="1781" y="668"/>
                    </a:cubicBezTo>
                    <a:cubicBezTo>
                      <a:pt x="1813" y="642"/>
                      <a:pt x="1852" y="628"/>
                      <a:pt x="1893" y="628"/>
                    </a:cubicBezTo>
                    <a:cubicBezTo>
                      <a:pt x="1944" y="628"/>
                      <a:pt x="1993" y="651"/>
                      <a:pt x="2026" y="690"/>
                    </a:cubicBezTo>
                    <a:cubicBezTo>
                      <a:pt x="2031" y="695"/>
                      <a:pt x="2037" y="698"/>
                      <a:pt x="2043" y="698"/>
                    </a:cubicBezTo>
                    <a:cubicBezTo>
                      <a:pt x="2048" y="698"/>
                      <a:pt x="2053" y="696"/>
                      <a:pt x="2057" y="693"/>
                    </a:cubicBezTo>
                    <a:cubicBezTo>
                      <a:pt x="2067" y="685"/>
                      <a:pt x="2068" y="671"/>
                      <a:pt x="2060" y="662"/>
                    </a:cubicBezTo>
                    <a:close/>
                    <a:moveTo>
                      <a:pt x="377" y="638"/>
                    </a:moveTo>
                    <a:cubicBezTo>
                      <a:pt x="338" y="603"/>
                      <a:pt x="287" y="584"/>
                      <a:pt x="233" y="584"/>
                    </a:cubicBezTo>
                    <a:cubicBezTo>
                      <a:pt x="169" y="584"/>
                      <a:pt x="108" y="612"/>
                      <a:pt x="66" y="662"/>
                    </a:cubicBezTo>
                    <a:cubicBezTo>
                      <a:pt x="58" y="671"/>
                      <a:pt x="59" y="685"/>
                      <a:pt x="69" y="693"/>
                    </a:cubicBezTo>
                    <a:cubicBezTo>
                      <a:pt x="78" y="701"/>
                      <a:pt x="92" y="699"/>
                      <a:pt x="100" y="690"/>
                    </a:cubicBezTo>
                    <a:cubicBezTo>
                      <a:pt x="133" y="651"/>
                      <a:pt x="182" y="628"/>
                      <a:pt x="233" y="628"/>
                    </a:cubicBezTo>
                    <a:cubicBezTo>
                      <a:pt x="274" y="628"/>
                      <a:pt x="313" y="642"/>
                      <a:pt x="344" y="667"/>
                    </a:cubicBezTo>
                    <a:cubicBezTo>
                      <a:pt x="355" y="657"/>
                      <a:pt x="366" y="647"/>
                      <a:pt x="377" y="638"/>
                    </a:cubicBezTo>
                    <a:close/>
                    <a:moveTo>
                      <a:pt x="2052" y="1567"/>
                    </a:moveTo>
                    <a:cubicBezTo>
                      <a:pt x="2030" y="1534"/>
                      <a:pt x="2004" y="1506"/>
                      <a:pt x="1974" y="1492"/>
                    </a:cubicBezTo>
                    <a:cubicBezTo>
                      <a:pt x="1885" y="1451"/>
                      <a:pt x="1720" y="1449"/>
                      <a:pt x="1720" y="1449"/>
                    </a:cubicBezTo>
                    <a:cubicBezTo>
                      <a:pt x="1720" y="1449"/>
                      <a:pt x="1614" y="1537"/>
                      <a:pt x="1533" y="1602"/>
                    </a:cubicBezTo>
                    <a:cubicBezTo>
                      <a:pt x="1530" y="1604"/>
                      <a:pt x="1527" y="1604"/>
                      <a:pt x="1524" y="1602"/>
                    </a:cubicBezTo>
                    <a:cubicBezTo>
                      <a:pt x="1464" y="1555"/>
                      <a:pt x="1337" y="1449"/>
                      <a:pt x="1337" y="1449"/>
                    </a:cubicBezTo>
                    <a:cubicBezTo>
                      <a:pt x="1337" y="1449"/>
                      <a:pt x="1197" y="1451"/>
                      <a:pt x="1105" y="1483"/>
                    </a:cubicBezTo>
                    <a:cubicBezTo>
                      <a:pt x="1123" y="1499"/>
                      <a:pt x="1139" y="1519"/>
                      <a:pt x="1155" y="1543"/>
                    </a:cubicBezTo>
                    <a:cubicBezTo>
                      <a:pt x="1208" y="1621"/>
                      <a:pt x="1235" y="1714"/>
                      <a:pt x="1235" y="1811"/>
                    </a:cubicBezTo>
                    <a:cubicBezTo>
                      <a:pt x="1235" y="1814"/>
                      <a:pt x="1235" y="1814"/>
                      <a:pt x="1235" y="1814"/>
                    </a:cubicBezTo>
                    <a:cubicBezTo>
                      <a:pt x="1235" y="1821"/>
                      <a:pt x="1234" y="1829"/>
                      <a:pt x="1231" y="1836"/>
                    </a:cubicBezTo>
                    <a:cubicBezTo>
                      <a:pt x="2102" y="1836"/>
                      <a:pt x="2102" y="1836"/>
                      <a:pt x="2102" y="1836"/>
                    </a:cubicBezTo>
                    <a:cubicBezTo>
                      <a:pt x="2114" y="1836"/>
                      <a:pt x="2124" y="1826"/>
                      <a:pt x="2124" y="1814"/>
                    </a:cubicBezTo>
                    <a:cubicBezTo>
                      <a:pt x="2124" y="1811"/>
                      <a:pt x="2124" y="1811"/>
                      <a:pt x="2124" y="1811"/>
                    </a:cubicBezTo>
                    <a:cubicBezTo>
                      <a:pt x="2124" y="1724"/>
                      <a:pt x="2100" y="1639"/>
                      <a:pt x="2052" y="1567"/>
                    </a:cubicBezTo>
                    <a:close/>
                    <a:moveTo>
                      <a:pt x="1191" y="1811"/>
                    </a:moveTo>
                    <a:cubicBezTo>
                      <a:pt x="1191" y="1724"/>
                      <a:pt x="1167" y="1639"/>
                      <a:pt x="1119" y="1567"/>
                    </a:cubicBezTo>
                    <a:cubicBezTo>
                      <a:pt x="1097" y="1534"/>
                      <a:pt x="1071" y="1506"/>
                      <a:pt x="1042" y="1492"/>
                    </a:cubicBezTo>
                    <a:cubicBezTo>
                      <a:pt x="952" y="1451"/>
                      <a:pt x="787" y="1449"/>
                      <a:pt x="787" y="1449"/>
                    </a:cubicBezTo>
                    <a:cubicBezTo>
                      <a:pt x="787" y="1449"/>
                      <a:pt x="787" y="1449"/>
                      <a:pt x="787" y="1449"/>
                    </a:cubicBezTo>
                    <a:cubicBezTo>
                      <a:pt x="787" y="1449"/>
                      <a:pt x="722" y="1541"/>
                      <a:pt x="592" y="1541"/>
                    </a:cubicBezTo>
                    <a:cubicBezTo>
                      <a:pt x="599" y="1541"/>
                      <a:pt x="599" y="1541"/>
                      <a:pt x="599" y="1541"/>
                    </a:cubicBezTo>
                    <a:cubicBezTo>
                      <a:pt x="469" y="1541"/>
                      <a:pt x="404" y="1449"/>
                      <a:pt x="404" y="1449"/>
                    </a:cubicBezTo>
                    <a:cubicBezTo>
                      <a:pt x="404" y="1449"/>
                      <a:pt x="404" y="1449"/>
                      <a:pt x="404" y="1449"/>
                    </a:cubicBezTo>
                    <a:cubicBezTo>
                      <a:pt x="404" y="1449"/>
                      <a:pt x="239" y="1451"/>
                      <a:pt x="150" y="1492"/>
                    </a:cubicBezTo>
                    <a:cubicBezTo>
                      <a:pt x="120" y="1506"/>
                      <a:pt x="94" y="1534"/>
                      <a:pt x="72" y="1567"/>
                    </a:cubicBezTo>
                    <a:cubicBezTo>
                      <a:pt x="24" y="1639"/>
                      <a:pt x="0" y="1724"/>
                      <a:pt x="0" y="1811"/>
                    </a:cubicBezTo>
                    <a:cubicBezTo>
                      <a:pt x="0" y="1814"/>
                      <a:pt x="0" y="1814"/>
                      <a:pt x="0" y="1814"/>
                    </a:cubicBezTo>
                    <a:cubicBezTo>
                      <a:pt x="0" y="1826"/>
                      <a:pt x="10" y="1836"/>
                      <a:pt x="22" y="1836"/>
                    </a:cubicBezTo>
                    <a:cubicBezTo>
                      <a:pt x="1169" y="1836"/>
                      <a:pt x="1169" y="1836"/>
                      <a:pt x="1169" y="1836"/>
                    </a:cubicBezTo>
                    <a:cubicBezTo>
                      <a:pt x="1181" y="1836"/>
                      <a:pt x="1191" y="1826"/>
                      <a:pt x="1191" y="1814"/>
                    </a:cubicBezTo>
                    <a:lnTo>
                      <a:pt x="1191" y="1811"/>
                    </a:lnTo>
                    <a:close/>
                    <a:moveTo>
                      <a:pt x="1228" y="693"/>
                    </a:moveTo>
                    <a:cubicBezTo>
                      <a:pt x="1237" y="685"/>
                      <a:pt x="1238" y="671"/>
                      <a:pt x="1230" y="662"/>
                    </a:cubicBezTo>
                    <a:cubicBezTo>
                      <a:pt x="1189" y="612"/>
                      <a:pt x="1128" y="584"/>
                      <a:pt x="1063" y="584"/>
                    </a:cubicBezTo>
                    <a:cubicBezTo>
                      <a:pt x="998" y="584"/>
                      <a:pt x="937" y="612"/>
                      <a:pt x="896" y="662"/>
                    </a:cubicBezTo>
                    <a:cubicBezTo>
                      <a:pt x="888" y="671"/>
                      <a:pt x="889" y="685"/>
                      <a:pt x="898" y="693"/>
                    </a:cubicBezTo>
                    <a:cubicBezTo>
                      <a:pt x="908" y="701"/>
                      <a:pt x="921" y="699"/>
                      <a:pt x="929" y="690"/>
                    </a:cubicBezTo>
                    <a:cubicBezTo>
                      <a:pt x="963" y="651"/>
                      <a:pt x="1011" y="628"/>
                      <a:pt x="1063" y="628"/>
                    </a:cubicBezTo>
                    <a:cubicBezTo>
                      <a:pt x="1115" y="628"/>
                      <a:pt x="1163" y="651"/>
                      <a:pt x="1197" y="690"/>
                    </a:cubicBezTo>
                    <a:cubicBezTo>
                      <a:pt x="1201" y="695"/>
                      <a:pt x="1207" y="698"/>
                      <a:pt x="1214" y="698"/>
                    </a:cubicBezTo>
                    <a:cubicBezTo>
                      <a:pt x="1219" y="698"/>
                      <a:pt x="1224" y="696"/>
                      <a:pt x="1228" y="693"/>
                    </a:cubicBezTo>
                    <a:close/>
                    <a:moveTo>
                      <a:pt x="1255" y="1157"/>
                    </a:moveTo>
                    <a:cubicBezTo>
                      <a:pt x="1275" y="1207"/>
                      <a:pt x="1328" y="1336"/>
                      <a:pt x="1356" y="1362"/>
                    </a:cubicBezTo>
                    <a:cubicBezTo>
                      <a:pt x="1358" y="1363"/>
                      <a:pt x="1361" y="1365"/>
                      <a:pt x="1363" y="1367"/>
                    </a:cubicBezTo>
                    <a:cubicBezTo>
                      <a:pt x="1363" y="1414"/>
                      <a:pt x="1363" y="1414"/>
                      <a:pt x="1363" y="1414"/>
                    </a:cubicBezTo>
                    <a:cubicBezTo>
                      <a:pt x="1365" y="1415"/>
                      <a:pt x="1365" y="1415"/>
                      <a:pt x="1365" y="1415"/>
                    </a:cubicBezTo>
                    <a:cubicBezTo>
                      <a:pt x="1365" y="1416"/>
                      <a:pt x="1383" y="1430"/>
                      <a:pt x="1407" y="1450"/>
                    </a:cubicBezTo>
                    <a:cubicBezTo>
                      <a:pt x="1407" y="1399"/>
                      <a:pt x="1407" y="1399"/>
                      <a:pt x="1407" y="1399"/>
                    </a:cubicBezTo>
                    <a:cubicBezTo>
                      <a:pt x="1444" y="1422"/>
                      <a:pt x="1492" y="1445"/>
                      <a:pt x="1528" y="1445"/>
                    </a:cubicBezTo>
                    <a:cubicBezTo>
                      <a:pt x="1565" y="1445"/>
                      <a:pt x="1613" y="1422"/>
                      <a:pt x="1649" y="1399"/>
                    </a:cubicBezTo>
                    <a:cubicBezTo>
                      <a:pt x="1649" y="1450"/>
                      <a:pt x="1649" y="1450"/>
                      <a:pt x="1649" y="1450"/>
                    </a:cubicBezTo>
                    <a:cubicBezTo>
                      <a:pt x="1675" y="1430"/>
                      <a:pt x="1692" y="1415"/>
                      <a:pt x="1692" y="1415"/>
                    </a:cubicBezTo>
                    <a:cubicBezTo>
                      <a:pt x="1693" y="1414"/>
                      <a:pt x="1693" y="1414"/>
                      <a:pt x="1693" y="1414"/>
                    </a:cubicBezTo>
                    <a:cubicBezTo>
                      <a:pt x="1693" y="1368"/>
                      <a:pt x="1693" y="1368"/>
                      <a:pt x="1693" y="1368"/>
                    </a:cubicBezTo>
                    <a:cubicBezTo>
                      <a:pt x="1696" y="1365"/>
                      <a:pt x="1699" y="1363"/>
                      <a:pt x="1701" y="1362"/>
                    </a:cubicBezTo>
                    <a:cubicBezTo>
                      <a:pt x="1729" y="1336"/>
                      <a:pt x="1782" y="1207"/>
                      <a:pt x="1802" y="1157"/>
                    </a:cubicBezTo>
                    <a:cubicBezTo>
                      <a:pt x="1837" y="1135"/>
                      <a:pt x="1846" y="1097"/>
                      <a:pt x="1849" y="1081"/>
                    </a:cubicBezTo>
                    <a:cubicBezTo>
                      <a:pt x="1849" y="1079"/>
                      <a:pt x="1849" y="1078"/>
                      <a:pt x="1849" y="1076"/>
                    </a:cubicBezTo>
                    <a:cubicBezTo>
                      <a:pt x="1796" y="1101"/>
                      <a:pt x="1796" y="1101"/>
                      <a:pt x="1796" y="1101"/>
                    </a:cubicBezTo>
                    <a:cubicBezTo>
                      <a:pt x="1791" y="1109"/>
                      <a:pt x="1784" y="1117"/>
                      <a:pt x="1774" y="1122"/>
                    </a:cubicBezTo>
                    <a:cubicBezTo>
                      <a:pt x="1769" y="1124"/>
                      <a:pt x="1766" y="1129"/>
                      <a:pt x="1764" y="1134"/>
                    </a:cubicBezTo>
                    <a:cubicBezTo>
                      <a:pt x="1731" y="1217"/>
                      <a:pt x="1687" y="1315"/>
                      <a:pt x="1671" y="1329"/>
                    </a:cubicBezTo>
                    <a:cubicBezTo>
                      <a:pt x="1644" y="1353"/>
                      <a:pt x="1568" y="1401"/>
                      <a:pt x="1528" y="1401"/>
                    </a:cubicBezTo>
                    <a:cubicBezTo>
                      <a:pt x="1489" y="1401"/>
                      <a:pt x="1413" y="1353"/>
                      <a:pt x="1385" y="1329"/>
                    </a:cubicBezTo>
                    <a:cubicBezTo>
                      <a:pt x="1370" y="1315"/>
                      <a:pt x="1326" y="1217"/>
                      <a:pt x="1293" y="1134"/>
                    </a:cubicBezTo>
                    <a:cubicBezTo>
                      <a:pt x="1291" y="1129"/>
                      <a:pt x="1287" y="1124"/>
                      <a:pt x="1283" y="1122"/>
                    </a:cubicBezTo>
                    <a:cubicBezTo>
                      <a:pt x="1273" y="1117"/>
                      <a:pt x="1266" y="1109"/>
                      <a:pt x="1261" y="1101"/>
                    </a:cubicBezTo>
                    <a:cubicBezTo>
                      <a:pt x="1208" y="1076"/>
                      <a:pt x="1208" y="1076"/>
                      <a:pt x="1208" y="1076"/>
                    </a:cubicBezTo>
                    <a:cubicBezTo>
                      <a:pt x="1208" y="1078"/>
                      <a:pt x="1208" y="1080"/>
                      <a:pt x="1208" y="1083"/>
                    </a:cubicBezTo>
                    <a:cubicBezTo>
                      <a:pt x="1212" y="1102"/>
                      <a:pt x="1222" y="1136"/>
                      <a:pt x="1255" y="1157"/>
                    </a:cubicBezTo>
                    <a:close/>
                    <a:moveTo>
                      <a:pt x="322" y="1157"/>
                    </a:moveTo>
                    <a:cubicBezTo>
                      <a:pt x="342" y="1207"/>
                      <a:pt x="395" y="1336"/>
                      <a:pt x="423" y="1362"/>
                    </a:cubicBezTo>
                    <a:cubicBezTo>
                      <a:pt x="425" y="1363"/>
                      <a:pt x="428" y="1365"/>
                      <a:pt x="431" y="1368"/>
                    </a:cubicBezTo>
                    <a:cubicBezTo>
                      <a:pt x="431" y="1411"/>
                      <a:pt x="431" y="1411"/>
                      <a:pt x="431" y="1411"/>
                    </a:cubicBezTo>
                    <a:cubicBezTo>
                      <a:pt x="440" y="1423"/>
                      <a:pt x="440" y="1423"/>
                      <a:pt x="440" y="1423"/>
                    </a:cubicBezTo>
                    <a:cubicBezTo>
                      <a:pt x="441" y="1425"/>
                      <a:pt x="452" y="1440"/>
                      <a:pt x="475" y="1457"/>
                    </a:cubicBezTo>
                    <a:cubicBezTo>
                      <a:pt x="475" y="1399"/>
                      <a:pt x="475" y="1399"/>
                      <a:pt x="475" y="1399"/>
                    </a:cubicBezTo>
                    <a:cubicBezTo>
                      <a:pt x="511" y="1422"/>
                      <a:pt x="559" y="1445"/>
                      <a:pt x="595" y="1445"/>
                    </a:cubicBezTo>
                    <a:cubicBezTo>
                      <a:pt x="632" y="1445"/>
                      <a:pt x="680" y="1422"/>
                      <a:pt x="717" y="1399"/>
                    </a:cubicBezTo>
                    <a:cubicBezTo>
                      <a:pt x="717" y="1457"/>
                      <a:pt x="717" y="1457"/>
                      <a:pt x="717" y="1457"/>
                    </a:cubicBezTo>
                    <a:cubicBezTo>
                      <a:pt x="740" y="1440"/>
                      <a:pt x="751" y="1424"/>
                      <a:pt x="751" y="1423"/>
                    </a:cubicBezTo>
                    <a:cubicBezTo>
                      <a:pt x="761" y="1411"/>
                      <a:pt x="761" y="1411"/>
                      <a:pt x="761" y="1411"/>
                    </a:cubicBezTo>
                    <a:cubicBezTo>
                      <a:pt x="761" y="1367"/>
                      <a:pt x="761" y="1367"/>
                      <a:pt x="761" y="1367"/>
                    </a:cubicBezTo>
                    <a:cubicBezTo>
                      <a:pt x="763" y="1365"/>
                      <a:pt x="766" y="1363"/>
                      <a:pt x="768" y="1362"/>
                    </a:cubicBezTo>
                    <a:cubicBezTo>
                      <a:pt x="796" y="1336"/>
                      <a:pt x="849" y="1207"/>
                      <a:pt x="869" y="1157"/>
                    </a:cubicBezTo>
                    <a:cubicBezTo>
                      <a:pt x="904" y="1135"/>
                      <a:pt x="913" y="1097"/>
                      <a:pt x="916" y="1081"/>
                    </a:cubicBezTo>
                    <a:cubicBezTo>
                      <a:pt x="916" y="1079"/>
                      <a:pt x="916" y="1078"/>
                      <a:pt x="916" y="1076"/>
                    </a:cubicBezTo>
                    <a:cubicBezTo>
                      <a:pt x="863" y="1101"/>
                      <a:pt x="863" y="1101"/>
                      <a:pt x="863" y="1101"/>
                    </a:cubicBezTo>
                    <a:cubicBezTo>
                      <a:pt x="858" y="1109"/>
                      <a:pt x="851" y="1117"/>
                      <a:pt x="841" y="1122"/>
                    </a:cubicBezTo>
                    <a:cubicBezTo>
                      <a:pt x="836" y="1124"/>
                      <a:pt x="833" y="1129"/>
                      <a:pt x="831" y="1134"/>
                    </a:cubicBezTo>
                    <a:cubicBezTo>
                      <a:pt x="798" y="1217"/>
                      <a:pt x="754" y="1315"/>
                      <a:pt x="738" y="1329"/>
                    </a:cubicBezTo>
                    <a:cubicBezTo>
                      <a:pt x="711" y="1353"/>
                      <a:pt x="635" y="1401"/>
                      <a:pt x="595" y="1401"/>
                    </a:cubicBezTo>
                    <a:cubicBezTo>
                      <a:pt x="556" y="1401"/>
                      <a:pt x="480" y="1353"/>
                      <a:pt x="452" y="1329"/>
                    </a:cubicBezTo>
                    <a:cubicBezTo>
                      <a:pt x="437" y="1315"/>
                      <a:pt x="393" y="1217"/>
                      <a:pt x="360" y="1134"/>
                    </a:cubicBezTo>
                    <a:cubicBezTo>
                      <a:pt x="358" y="1129"/>
                      <a:pt x="354" y="1124"/>
                      <a:pt x="350" y="1122"/>
                    </a:cubicBezTo>
                    <a:cubicBezTo>
                      <a:pt x="339" y="1117"/>
                      <a:pt x="333" y="1109"/>
                      <a:pt x="328" y="1101"/>
                    </a:cubicBezTo>
                    <a:cubicBezTo>
                      <a:pt x="275" y="1076"/>
                      <a:pt x="275" y="1076"/>
                      <a:pt x="275" y="1076"/>
                    </a:cubicBezTo>
                    <a:cubicBezTo>
                      <a:pt x="275" y="1078"/>
                      <a:pt x="275" y="1080"/>
                      <a:pt x="275" y="1083"/>
                    </a:cubicBezTo>
                    <a:cubicBezTo>
                      <a:pt x="279" y="1102"/>
                      <a:pt x="289" y="1136"/>
                      <a:pt x="322" y="11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80" name="Freeform 21">
                <a:extLst>
                  <a:ext uri="{FF2B5EF4-FFF2-40B4-BE49-F238E27FC236}">
                    <a16:creationId xmlns:a16="http://schemas.microsoft.com/office/drawing/2014/main" id="{9A32768F-1F7B-41E4-AD1E-05F5E20985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83" y="1568"/>
                <a:ext cx="3019" cy="1511"/>
              </a:xfrm>
              <a:custGeom>
                <a:avLst/>
                <a:gdLst>
                  <a:gd name="T0" fmla="*/ 1542 w 1612"/>
                  <a:gd name="T1" fmla="*/ 422 h 806"/>
                  <a:gd name="T2" fmla="*/ 1542 w 1612"/>
                  <a:gd name="T3" fmla="*/ 421 h 806"/>
                  <a:gd name="T4" fmla="*/ 1508 w 1612"/>
                  <a:gd name="T5" fmla="*/ 469 h 806"/>
                  <a:gd name="T6" fmla="*/ 1505 w 1612"/>
                  <a:gd name="T7" fmla="*/ 470 h 806"/>
                  <a:gd name="T8" fmla="*/ 1485 w 1612"/>
                  <a:gd name="T9" fmla="*/ 470 h 806"/>
                  <a:gd name="T10" fmla="*/ 1483 w 1612"/>
                  <a:gd name="T11" fmla="*/ 470 h 806"/>
                  <a:gd name="T12" fmla="*/ 1074 w 1612"/>
                  <a:gd name="T13" fmla="*/ 253 h 806"/>
                  <a:gd name="T14" fmla="*/ 1070 w 1612"/>
                  <a:gd name="T15" fmla="*/ 253 h 806"/>
                  <a:gd name="T16" fmla="*/ 949 w 1612"/>
                  <a:gd name="T17" fmla="*/ 445 h 806"/>
                  <a:gd name="T18" fmla="*/ 949 w 1612"/>
                  <a:gd name="T19" fmla="*/ 444 h 806"/>
                  <a:gd name="T20" fmla="*/ 932 w 1612"/>
                  <a:gd name="T21" fmla="*/ 315 h 806"/>
                  <a:gd name="T22" fmla="*/ 1242 w 1612"/>
                  <a:gd name="T23" fmla="*/ 0 h 806"/>
                  <a:gd name="T24" fmla="*/ 1553 w 1612"/>
                  <a:gd name="T25" fmla="*/ 315 h 806"/>
                  <a:gd name="T26" fmla="*/ 1542 w 1612"/>
                  <a:gd name="T27" fmla="*/ 422 h 806"/>
                  <a:gd name="T28" fmla="*/ 619 w 1612"/>
                  <a:gd name="T29" fmla="*/ 317 h 806"/>
                  <a:gd name="T30" fmla="*/ 310 w 1612"/>
                  <a:gd name="T31" fmla="*/ 0 h 806"/>
                  <a:gd name="T32" fmla="*/ 0 w 1612"/>
                  <a:gd name="T33" fmla="*/ 317 h 806"/>
                  <a:gd name="T34" fmla="*/ 12 w 1612"/>
                  <a:gd name="T35" fmla="*/ 427 h 806"/>
                  <a:gd name="T36" fmla="*/ 12 w 1612"/>
                  <a:gd name="T37" fmla="*/ 428 h 806"/>
                  <a:gd name="T38" fmla="*/ 43 w 1612"/>
                  <a:gd name="T39" fmla="*/ 467 h 806"/>
                  <a:gd name="T40" fmla="*/ 64 w 1612"/>
                  <a:gd name="T41" fmla="*/ 469 h 806"/>
                  <a:gd name="T42" fmla="*/ 140 w 1612"/>
                  <a:gd name="T43" fmla="*/ 254 h 806"/>
                  <a:gd name="T44" fmla="*/ 547 w 1612"/>
                  <a:gd name="T45" fmla="*/ 240 h 806"/>
                  <a:gd name="T46" fmla="*/ 550 w 1612"/>
                  <a:gd name="T47" fmla="*/ 473 h 806"/>
                  <a:gd name="T48" fmla="*/ 573 w 1612"/>
                  <a:gd name="T49" fmla="*/ 473 h 806"/>
                  <a:gd name="T50" fmla="*/ 608 w 1612"/>
                  <a:gd name="T51" fmla="*/ 424 h 806"/>
                  <a:gd name="T52" fmla="*/ 608 w 1612"/>
                  <a:gd name="T53" fmla="*/ 424 h 806"/>
                  <a:gd name="T54" fmla="*/ 619 w 1612"/>
                  <a:gd name="T55" fmla="*/ 317 h 806"/>
                  <a:gd name="T56" fmla="*/ 1033 w 1612"/>
                  <a:gd name="T57" fmla="*/ 780 h 806"/>
                  <a:gd name="T58" fmla="*/ 946 w 1612"/>
                  <a:gd name="T59" fmla="*/ 612 h 806"/>
                  <a:gd name="T60" fmla="*/ 872 w 1612"/>
                  <a:gd name="T61" fmla="*/ 756 h 806"/>
                  <a:gd name="T62" fmla="*/ 949 w 1612"/>
                  <a:gd name="T63" fmla="*/ 806 h 806"/>
                  <a:gd name="T64" fmla="*/ 1033 w 1612"/>
                  <a:gd name="T65" fmla="*/ 799 h 806"/>
                  <a:gd name="T66" fmla="*/ 1033 w 1612"/>
                  <a:gd name="T67" fmla="*/ 780 h 806"/>
                  <a:gd name="T68" fmla="*/ 1538 w 1612"/>
                  <a:gd name="T69" fmla="*/ 613 h 806"/>
                  <a:gd name="T70" fmla="*/ 1451 w 1612"/>
                  <a:gd name="T71" fmla="*/ 781 h 806"/>
                  <a:gd name="T72" fmla="*/ 1451 w 1612"/>
                  <a:gd name="T73" fmla="*/ 799 h 806"/>
                  <a:gd name="T74" fmla="*/ 1536 w 1612"/>
                  <a:gd name="T75" fmla="*/ 806 h 806"/>
                  <a:gd name="T76" fmla="*/ 1612 w 1612"/>
                  <a:gd name="T77" fmla="*/ 756 h 806"/>
                  <a:gd name="T78" fmla="*/ 1538 w 1612"/>
                  <a:gd name="T79" fmla="*/ 613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12" h="806">
                    <a:moveTo>
                      <a:pt x="1542" y="422"/>
                    </a:moveTo>
                    <a:cubicBezTo>
                      <a:pt x="1542" y="422"/>
                      <a:pt x="1542" y="421"/>
                      <a:pt x="1542" y="421"/>
                    </a:cubicBezTo>
                    <a:cubicBezTo>
                      <a:pt x="1541" y="422"/>
                      <a:pt x="1536" y="437"/>
                      <a:pt x="1508" y="469"/>
                    </a:cubicBezTo>
                    <a:cubicBezTo>
                      <a:pt x="1507" y="470"/>
                      <a:pt x="1506" y="470"/>
                      <a:pt x="1505" y="470"/>
                    </a:cubicBezTo>
                    <a:cubicBezTo>
                      <a:pt x="1485" y="470"/>
                      <a:pt x="1485" y="470"/>
                      <a:pt x="1485" y="470"/>
                    </a:cubicBezTo>
                    <a:cubicBezTo>
                      <a:pt x="1484" y="470"/>
                      <a:pt x="1484" y="470"/>
                      <a:pt x="1483" y="470"/>
                    </a:cubicBezTo>
                    <a:cubicBezTo>
                      <a:pt x="1074" y="253"/>
                      <a:pt x="1074" y="253"/>
                      <a:pt x="1074" y="253"/>
                    </a:cubicBezTo>
                    <a:cubicBezTo>
                      <a:pt x="1073" y="253"/>
                      <a:pt x="1071" y="253"/>
                      <a:pt x="1070" y="253"/>
                    </a:cubicBezTo>
                    <a:cubicBezTo>
                      <a:pt x="979" y="283"/>
                      <a:pt x="980" y="472"/>
                      <a:pt x="949" y="445"/>
                    </a:cubicBezTo>
                    <a:cubicBezTo>
                      <a:pt x="949" y="444"/>
                      <a:pt x="949" y="444"/>
                      <a:pt x="949" y="444"/>
                    </a:cubicBezTo>
                    <a:cubicBezTo>
                      <a:pt x="936" y="410"/>
                      <a:pt x="932" y="354"/>
                      <a:pt x="932" y="315"/>
                    </a:cubicBezTo>
                    <a:cubicBezTo>
                      <a:pt x="932" y="141"/>
                      <a:pt x="1067" y="0"/>
                      <a:pt x="1242" y="0"/>
                    </a:cubicBezTo>
                    <a:cubicBezTo>
                      <a:pt x="1418" y="0"/>
                      <a:pt x="1553" y="141"/>
                      <a:pt x="1553" y="315"/>
                    </a:cubicBezTo>
                    <a:cubicBezTo>
                      <a:pt x="1553" y="353"/>
                      <a:pt x="1554" y="389"/>
                      <a:pt x="1542" y="422"/>
                    </a:cubicBezTo>
                    <a:close/>
                    <a:moveTo>
                      <a:pt x="619" y="317"/>
                    </a:moveTo>
                    <a:cubicBezTo>
                      <a:pt x="619" y="142"/>
                      <a:pt x="485" y="0"/>
                      <a:pt x="310" y="0"/>
                    </a:cubicBezTo>
                    <a:cubicBezTo>
                      <a:pt x="134" y="0"/>
                      <a:pt x="0" y="142"/>
                      <a:pt x="0" y="317"/>
                    </a:cubicBezTo>
                    <a:cubicBezTo>
                      <a:pt x="0" y="356"/>
                      <a:pt x="0" y="393"/>
                      <a:pt x="12" y="427"/>
                    </a:cubicBezTo>
                    <a:cubicBezTo>
                      <a:pt x="12" y="428"/>
                      <a:pt x="12" y="428"/>
                      <a:pt x="12" y="428"/>
                    </a:cubicBezTo>
                    <a:cubicBezTo>
                      <a:pt x="43" y="456"/>
                      <a:pt x="43" y="467"/>
                      <a:pt x="43" y="467"/>
                    </a:cubicBezTo>
                    <a:cubicBezTo>
                      <a:pt x="64" y="469"/>
                      <a:pt x="64" y="469"/>
                      <a:pt x="64" y="469"/>
                    </a:cubicBezTo>
                    <a:cubicBezTo>
                      <a:pt x="64" y="469"/>
                      <a:pt x="47" y="283"/>
                      <a:pt x="140" y="254"/>
                    </a:cubicBezTo>
                    <a:cubicBezTo>
                      <a:pt x="140" y="254"/>
                      <a:pt x="512" y="418"/>
                      <a:pt x="547" y="240"/>
                    </a:cubicBezTo>
                    <a:cubicBezTo>
                      <a:pt x="550" y="462"/>
                      <a:pt x="550" y="473"/>
                      <a:pt x="550" y="473"/>
                    </a:cubicBezTo>
                    <a:cubicBezTo>
                      <a:pt x="573" y="473"/>
                      <a:pt x="573" y="473"/>
                      <a:pt x="573" y="473"/>
                    </a:cubicBezTo>
                    <a:cubicBezTo>
                      <a:pt x="602" y="440"/>
                      <a:pt x="607" y="424"/>
                      <a:pt x="608" y="424"/>
                    </a:cubicBezTo>
                    <a:cubicBezTo>
                      <a:pt x="608" y="424"/>
                      <a:pt x="608" y="424"/>
                      <a:pt x="608" y="424"/>
                    </a:cubicBezTo>
                    <a:cubicBezTo>
                      <a:pt x="620" y="391"/>
                      <a:pt x="619" y="355"/>
                      <a:pt x="619" y="317"/>
                    </a:cubicBezTo>
                    <a:close/>
                    <a:moveTo>
                      <a:pt x="1033" y="780"/>
                    </a:moveTo>
                    <a:cubicBezTo>
                      <a:pt x="1011" y="755"/>
                      <a:pt x="982" y="699"/>
                      <a:pt x="946" y="612"/>
                    </a:cubicBezTo>
                    <a:cubicBezTo>
                      <a:pt x="943" y="671"/>
                      <a:pt x="933" y="750"/>
                      <a:pt x="872" y="756"/>
                    </a:cubicBezTo>
                    <a:cubicBezTo>
                      <a:pt x="899" y="783"/>
                      <a:pt x="925" y="798"/>
                      <a:pt x="949" y="806"/>
                    </a:cubicBezTo>
                    <a:cubicBezTo>
                      <a:pt x="984" y="802"/>
                      <a:pt x="1015" y="800"/>
                      <a:pt x="1033" y="799"/>
                    </a:cubicBezTo>
                    <a:lnTo>
                      <a:pt x="1033" y="780"/>
                    </a:lnTo>
                    <a:close/>
                    <a:moveTo>
                      <a:pt x="1538" y="613"/>
                    </a:moveTo>
                    <a:cubicBezTo>
                      <a:pt x="1502" y="699"/>
                      <a:pt x="1473" y="755"/>
                      <a:pt x="1451" y="781"/>
                    </a:cubicBezTo>
                    <a:cubicBezTo>
                      <a:pt x="1451" y="799"/>
                      <a:pt x="1451" y="799"/>
                      <a:pt x="1451" y="799"/>
                    </a:cubicBezTo>
                    <a:cubicBezTo>
                      <a:pt x="1469" y="800"/>
                      <a:pt x="1501" y="802"/>
                      <a:pt x="1536" y="806"/>
                    </a:cubicBezTo>
                    <a:cubicBezTo>
                      <a:pt x="1560" y="798"/>
                      <a:pt x="1586" y="783"/>
                      <a:pt x="1612" y="756"/>
                    </a:cubicBezTo>
                    <a:cubicBezTo>
                      <a:pt x="1552" y="750"/>
                      <a:pt x="1542" y="672"/>
                      <a:pt x="1538" y="6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3284291" y="2613827"/>
            <a:ext cx="937901" cy="907515"/>
            <a:chOff x="4109790" y="1919856"/>
            <a:chExt cx="937901" cy="907515"/>
          </a:xfrm>
        </p:grpSpPr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4109790" y="1919856"/>
              <a:ext cx="937901" cy="907515"/>
            </a:xfrm>
            <a:prstGeom prst="ellipse">
              <a:avLst/>
            </a:prstGeom>
            <a:solidFill>
              <a:srgbClr val="FFFFFF"/>
            </a:solidFill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  <a:buSzPts val="1463"/>
              </a:pPr>
              <a:endParaRPr lang="en-US" sz="1463" kern="0" dirty="0">
                <a:solidFill>
                  <a:srgbClr val="575757"/>
                </a:solidFill>
              </a:endParaRPr>
            </a:p>
          </p:txBody>
        </p:sp>
        <p:grpSp>
          <p:nvGrpSpPr>
            <p:cNvPr id="89" name="bcgIcons_Target">
              <a:extLst>
                <a:ext uri="{FF2B5EF4-FFF2-40B4-BE49-F238E27FC236}">
                  <a16:creationId xmlns:a16="http://schemas.microsoft.com/office/drawing/2014/main" id="{02916922-81B1-4399-BF36-3FC0C6969C4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131947" y="1926406"/>
              <a:ext cx="893587" cy="894415"/>
              <a:chOff x="1682" y="0"/>
              <a:chExt cx="4316" cy="4320"/>
            </a:xfrm>
          </p:grpSpPr>
          <p:sp>
            <p:nvSpPr>
              <p:cNvPr id="90" name="AutoShape 23">
                <a:extLst>
                  <a:ext uri="{FF2B5EF4-FFF2-40B4-BE49-F238E27FC236}">
                    <a16:creationId xmlns:a16="http://schemas.microsoft.com/office/drawing/2014/main" id="{89F4D31F-87B6-4E69-917E-65E2F97982B6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1" name="Freeform 25">
                <a:extLst>
                  <a:ext uri="{FF2B5EF4-FFF2-40B4-BE49-F238E27FC236}">
                    <a16:creationId xmlns:a16="http://schemas.microsoft.com/office/drawing/2014/main" id="{FA0FD38E-7CA9-4ECE-9013-798D4E40C5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82" y="838"/>
                <a:ext cx="1832" cy="1367"/>
              </a:xfrm>
              <a:custGeom>
                <a:avLst/>
                <a:gdLst>
                  <a:gd name="T0" fmla="*/ 25 w 978"/>
                  <a:gd name="T1" fmla="*/ 729 h 729"/>
                  <a:gd name="T2" fmla="*/ 7 w 978"/>
                  <a:gd name="T3" fmla="*/ 719 h 729"/>
                  <a:gd name="T4" fmla="*/ 13 w 978"/>
                  <a:gd name="T5" fmla="*/ 689 h 729"/>
                  <a:gd name="T6" fmla="*/ 888 w 978"/>
                  <a:gd name="T7" fmla="*/ 86 h 729"/>
                  <a:gd name="T8" fmla="*/ 919 w 978"/>
                  <a:gd name="T9" fmla="*/ 91 h 729"/>
                  <a:gd name="T10" fmla="*/ 913 w 978"/>
                  <a:gd name="T11" fmla="*/ 122 h 729"/>
                  <a:gd name="T12" fmla="*/ 38 w 978"/>
                  <a:gd name="T13" fmla="*/ 725 h 729"/>
                  <a:gd name="T14" fmla="*/ 25 w 978"/>
                  <a:gd name="T15" fmla="*/ 729 h 729"/>
                  <a:gd name="T16" fmla="*/ 578 w 978"/>
                  <a:gd name="T17" fmla="*/ 254 h 729"/>
                  <a:gd name="T18" fmla="*/ 586 w 978"/>
                  <a:gd name="T19" fmla="*/ 258 h 729"/>
                  <a:gd name="T20" fmla="*/ 825 w 978"/>
                  <a:gd name="T21" fmla="*/ 93 h 729"/>
                  <a:gd name="T22" fmla="*/ 826 w 978"/>
                  <a:gd name="T23" fmla="*/ 91 h 729"/>
                  <a:gd name="T24" fmla="*/ 849 w 978"/>
                  <a:gd name="T25" fmla="*/ 8 h 729"/>
                  <a:gd name="T26" fmla="*/ 841 w 978"/>
                  <a:gd name="T27" fmla="*/ 3 h 729"/>
                  <a:gd name="T28" fmla="*/ 602 w 978"/>
                  <a:gd name="T29" fmla="*/ 166 h 729"/>
                  <a:gd name="T30" fmla="*/ 599 w 978"/>
                  <a:gd name="T31" fmla="*/ 171 h 729"/>
                  <a:gd name="T32" fmla="*/ 578 w 978"/>
                  <a:gd name="T33" fmla="*/ 254 h 729"/>
                  <a:gd name="T34" fmla="*/ 646 w 978"/>
                  <a:gd name="T35" fmla="*/ 352 h 729"/>
                  <a:gd name="T36" fmla="*/ 730 w 978"/>
                  <a:gd name="T37" fmla="*/ 362 h 729"/>
                  <a:gd name="T38" fmla="*/ 736 w 978"/>
                  <a:gd name="T39" fmla="*/ 361 h 729"/>
                  <a:gd name="T40" fmla="*/ 974 w 978"/>
                  <a:gd name="T41" fmla="*/ 196 h 729"/>
                  <a:gd name="T42" fmla="*/ 972 w 978"/>
                  <a:gd name="T43" fmla="*/ 187 h 729"/>
                  <a:gd name="T44" fmla="*/ 886 w 978"/>
                  <a:gd name="T45" fmla="*/ 179 h 729"/>
                  <a:gd name="T46" fmla="*/ 884 w 978"/>
                  <a:gd name="T47" fmla="*/ 179 h 729"/>
                  <a:gd name="T48" fmla="*/ 644 w 978"/>
                  <a:gd name="T49" fmla="*/ 343 h 729"/>
                  <a:gd name="T50" fmla="*/ 646 w 978"/>
                  <a:gd name="T51" fmla="*/ 352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78" h="729">
                    <a:moveTo>
                      <a:pt x="25" y="729"/>
                    </a:moveTo>
                    <a:cubicBezTo>
                      <a:pt x="18" y="729"/>
                      <a:pt x="11" y="726"/>
                      <a:pt x="7" y="719"/>
                    </a:cubicBezTo>
                    <a:cubicBezTo>
                      <a:pt x="0" y="709"/>
                      <a:pt x="3" y="696"/>
                      <a:pt x="13" y="689"/>
                    </a:cubicBezTo>
                    <a:cubicBezTo>
                      <a:pt x="888" y="86"/>
                      <a:pt x="888" y="86"/>
                      <a:pt x="888" y="86"/>
                    </a:cubicBezTo>
                    <a:cubicBezTo>
                      <a:pt x="898" y="79"/>
                      <a:pt x="912" y="81"/>
                      <a:pt x="919" y="91"/>
                    </a:cubicBezTo>
                    <a:cubicBezTo>
                      <a:pt x="926" y="101"/>
                      <a:pt x="923" y="115"/>
                      <a:pt x="913" y="122"/>
                    </a:cubicBezTo>
                    <a:cubicBezTo>
                      <a:pt x="38" y="725"/>
                      <a:pt x="38" y="725"/>
                      <a:pt x="38" y="725"/>
                    </a:cubicBezTo>
                    <a:cubicBezTo>
                      <a:pt x="34" y="728"/>
                      <a:pt x="30" y="729"/>
                      <a:pt x="25" y="729"/>
                    </a:cubicBezTo>
                    <a:close/>
                    <a:moveTo>
                      <a:pt x="578" y="254"/>
                    </a:moveTo>
                    <a:cubicBezTo>
                      <a:pt x="577" y="258"/>
                      <a:pt x="582" y="259"/>
                      <a:pt x="586" y="258"/>
                    </a:cubicBezTo>
                    <a:cubicBezTo>
                      <a:pt x="586" y="258"/>
                      <a:pt x="586" y="258"/>
                      <a:pt x="825" y="93"/>
                    </a:cubicBezTo>
                    <a:cubicBezTo>
                      <a:pt x="826" y="93"/>
                      <a:pt x="826" y="93"/>
                      <a:pt x="826" y="91"/>
                    </a:cubicBezTo>
                    <a:cubicBezTo>
                      <a:pt x="826" y="91"/>
                      <a:pt x="826" y="91"/>
                      <a:pt x="849" y="8"/>
                    </a:cubicBezTo>
                    <a:cubicBezTo>
                      <a:pt x="850" y="3"/>
                      <a:pt x="845" y="0"/>
                      <a:pt x="841" y="3"/>
                    </a:cubicBezTo>
                    <a:cubicBezTo>
                      <a:pt x="841" y="3"/>
                      <a:pt x="841" y="3"/>
                      <a:pt x="602" y="166"/>
                    </a:cubicBezTo>
                    <a:cubicBezTo>
                      <a:pt x="601" y="168"/>
                      <a:pt x="601" y="168"/>
                      <a:pt x="599" y="171"/>
                    </a:cubicBezTo>
                    <a:cubicBezTo>
                      <a:pt x="599" y="171"/>
                      <a:pt x="599" y="171"/>
                      <a:pt x="578" y="254"/>
                    </a:cubicBezTo>
                    <a:close/>
                    <a:moveTo>
                      <a:pt x="646" y="352"/>
                    </a:moveTo>
                    <a:cubicBezTo>
                      <a:pt x="730" y="362"/>
                      <a:pt x="730" y="362"/>
                      <a:pt x="730" y="362"/>
                    </a:cubicBezTo>
                    <a:cubicBezTo>
                      <a:pt x="734" y="361"/>
                      <a:pt x="734" y="361"/>
                      <a:pt x="736" y="361"/>
                    </a:cubicBezTo>
                    <a:cubicBezTo>
                      <a:pt x="974" y="196"/>
                      <a:pt x="974" y="196"/>
                      <a:pt x="974" y="196"/>
                    </a:cubicBezTo>
                    <a:cubicBezTo>
                      <a:pt x="978" y="194"/>
                      <a:pt x="978" y="187"/>
                      <a:pt x="972" y="187"/>
                    </a:cubicBezTo>
                    <a:cubicBezTo>
                      <a:pt x="886" y="179"/>
                      <a:pt x="886" y="179"/>
                      <a:pt x="886" y="179"/>
                    </a:cubicBezTo>
                    <a:cubicBezTo>
                      <a:pt x="884" y="177"/>
                      <a:pt x="884" y="177"/>
                      <a:pt x="884" y="179"/>
                    </a:cubicBezTo>
                    <a:cubicBezTo>
                      <a:pt x="644" y="343"/>
                      <a:pt x="644" y="343"/>
                      <a:pt x="644" y="343"/>
                    </a:cubicBezTo>
                    <a:cubicBezTo>
                      <a:pt x="642" y="347"/>
                      <a:pt x="642" y="351"/>
                      <a:pt x="646" y="3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2" name="Freeform 26">
                <a:extLst>
                  <a:ext uri="{FF2B5EF4-FFF2-40B4-BE49-F238E27FC236}">
                    <a16:creationId xmlns:a16="http://schemas.microsoft.com/office/drawing/2014/main" id="{F562C458-32E3-43E7-BAF7-B4773D3C4A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2" y="756"/>
                <a:ext cx="2814" cy="2816"/>
              </a:xfrm>
              <a:custGeom>
                <a:avLst/>
                <a:gdLst>
                  <a:gd name="T0" fmla="*/ 1016 w 1502"/>
                  <a:gd name="T1" fmla="*/ 662 h 1502"/>
                  <a:gd name="T2" fmla="*/ 1030 w 1502"/>
                  <a:gd name="T3" fmla="*/ 751 h 1502"/>
                  <a:gd name="T4" fmla="*/ 751 w 1502"/>
                  <a:gd name="T5" fmla="*/ 1030 h 1502"/>
                  <a:gd name="T6" fmla="*/ 472 w 1502"/>
                  <a:gd name="T7" fmla="*/ 751 h 1502"/>
                  <a:gd name="T8" fmla="*/ 751 w 1502"/>
                  <a:gd name="T9" fmla="*/ 472 h 1502"/>
                  <a:gd name="T10" fmla="*/ 929 w 1502"/>
                  <a:gd name="T11" fmla="*/ 536 h 1502"/>
                  <a:gd name="T12" fmla="*/ 819 w 1502"/>
                  <a:gd name="T13" fmla="*/ 611 h 1502"/>
                  <a:gd name="T14" fmla="*/ 751 w 1502"/>
                  <a:gd name="T15" fmla="*/ 596 h 1502"/>
                  <a:gd name="T16" fmla="*/ 596 w 1502"/>
                  <a:gd name="T17" fmla="*/ 751 h 1502"/>
                  <a:gd name="T18" fmla="*/ 751 w 1502"/>
                  <a:gd name="T19" fmla="*/ 906 h 1502"/>
                  <a:gd name="T20" fmla="*/ 906 w 1502"/>
                  <a:gd name="T21" fmla="*/ 751 h 1502"/>
                  <a:gd name="T22" fmla="*/ 906 w 1502"/>
                  <a:gd name="T23" fmla="*/ 738 h 1502"/>
                  <a:gd name="T24" fmla="*/ 1016 w 1502"/>
                  <a:gd name="T25" fmla="*/ 662 h 1502"/>
                  <a:gd name="T26" fmla="*/ 1107 w 1502"/>
                  <a:gd name="T27" fmla="*/ 599 h 1502"/>
                  <a:gd name="T28" fmla="*/ 1138 w 1502"/>
                  <a:gd name="T29" fmla="*/ 751 h 1502"/>
                  <a:gd name="T30" fmla="*/ 751 w 1502"/>
                  <a:gd name="T31" fmla="*/ 1138 h 1502"/>
                  <a:gd name="T32" fmla="*/ 364 w 1502"/>
                  <a:gd name="T33" fmla="*/ 751 h 1502"/>
                  <a:gd name="T34" fmla="*/ 751 w 1502"/>
                  <a:gd name="T35" fmla="*/ 364 h 1502"/>
                  <a:gd name="T36" fmla="*/ 1020 w 1502"/>
                  <a:gd name="T37" fmla="*/ 473 h 1502"/>
                  <a:gd name="T38" fmla="*/ 1124 w 1502"/>
                  <a:gd name="T39" fmla="*/ 401 h 1502"/>
                  <a:gd name="T40" fmla="*/ 751 w 1502"/>
                  <a:gd name="T41" fmla="*/ 240 h 1502"/>
                  <a:gd name="T42" fmla="*/ 240 w 1502"/>
                  <a:gd name="T43" fmla="*/ 751 h 1502"/>
                  <a:gd name="T44" fmla="*/ 751 w 1502"/>
                  <a:gd name="T45" fmla="*/ 1262 h 1502"/>
                  <a:gd name="T46" fmla="*/ 1262 w 1502"/>
                  <a:gd name="T47" fmla="*/ 751 h 1502"/>
                  <a:gd name="T48" fmla="*/ 1211 w 1502"/>
                  <a:gd name="T49" fmla="*/ 528 h 1502"/>
                  <a:gd name="T50" fmla="*/ 1107 w 1502"/>
                  <a:gd name="T51" fmla="*/ 599 h 1502"/>
                  <a:gd name="T52" fmla="*/ 1333 w 1502"/>
                  <a:gd name="T53" fmla="*/ 443 h 1502"/>
                  <a:gd name="T54" fmla="*/ 1307 w 1502"/>
                  <a:gd name="T55" fmla="*/ 461 h 1502"/>
                  <a:gd name="T56" fmla="*/ 1378 w 1502"/>
                  <a:gd name="T57" fmla="*/ 751 h 1502"/>
                  <a:gd name="T58" fmla="*/ 751 w 1502"/>
                  <a:gd name="T59" fmla="*/ 1378 h 1502"/>
                  <a:gd name="T60" fmla="*/ 124 w 1502"/>
                  <a:gd name="T61" fmla="*/ 751 h 1502"/>
                  <a:gd name="T62" fmla="*/ 751 w 1502"/>
                  <a:gd name="T63" fmla="*/ 124 h 1502"/>
                  <a:gd name="T64" fmla="*/ 1220 w 1502"/>
                  <a:gd name="T65" fmla="*/ 335 h 1502"/>
                  <a:gd name="T66" fmla="*/ 1246 w 1502"/>
                  <a:gd name="T67" fmla="*/ 317 h 1502"/>
                  <a:gd name="T68" fmla="*/ 1273 w 1502"/>
                  <a:gd name="T69" fmla="*/ 211 h 1502"/>
                  <a:gd name="T70" fmla="*/ 751 w 1502"/>
                  <a:gd name="T71" fmla="*/ 0 h 1502"/>
                  <a:gd name="T72" fmla="*/ 0 w 1502"/>
                  <a:gd name="T73" fmla="*/ 751 h 1502"/>
                  <a:gd name="T74" fmla="*/ 751 w 1502"/>
                  <a:gd name="T75" fmla="*/ 1502 h 1502"/>
                  <a:gd name="T76" fmla="*/ 1502 w 1502"/>
                  <a:gd name="T77" fmla="*/ 751 h 1502"/>
                  <a:gd name="T78" fmla="*/ 1442 w 1502"/>
                  <a:gd name="T79" fmla="*/ 456 h 1502"/>
                  <a:gd name="T80" fmla="*/ 1333 w 1502"/>
                  <a:gd name="T81" fmla="*/ 443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02" h="1502">
                    <a:moveTo>
                      <a:pt x="1016" y="662"/>
                    </a:moveTo>
                    <a:cubicBezTo>
                      <a:pt x="1025" y="690"/>
                      <a:pt x="1030" y="720"/>
                      <a:pt x="1030" y="751"/>
                    </a:cubicBezTo>
                    <a:cubicBezTo>
                      <a:pt x="1030" y="905"/>
                      <a:pt x="905" y="1030"/>
                      <a:pt x="751" y="1030"/>
                    </a:cubicBezTo>
                    <a:cubicBezTo>
                      <a:pt x="597" y="1030"/>
                      <a:pt x="472" y="905"/>
                      <a:pt x="472" y="751"/>
                    </a:cubicBezTo>
                    <a:cubicBezTo>
                      <a:pt x="472" y="597"/>
                      <a:pt x="597" y="472"/>
                      <a:pt x="751" y="472"/>
                    </a:cubicBezTo>
                    <a:cubicBezTo>
                      <a:pt x="818" y="472"/>
                      <a:pt x="880" y="496"/>
                      <a:pt x="929" y="536"/>
                    </a:cubicBezTo>
                    <a:cubicBezTo>
                      <a:pt x="819" y="611"/>
                      <a:pt x="819" y="611"/>
                      <a:pt x="819" y="611"/>
                    </a:cubicBezTo>
                    <a:cubicBezTo>
                      <a:pt x="798" y="601"/>
                      <a:pt x="775" y="596"/>
                      <a:pt x="751" y="596"/>
                    </a:cubicBezTo>
                    <a:cubicBezTo>
                      <a:pt x="665" y="596"/>
                      <a:pt x="596" y="665"/>
                      <a:pt x="596" y="751"/>
                    </a:cubicBezTo>
                    <a:cubicBezTo>
                      <a:pt x="596" y="836"/>
                      <a:pt x="665" y="906"/>
                      <a:pt x="751" y="906"/>
                    </a:cubicBezTo>
                    <a:cubicBezTo>
                      <a:pt x="837" y="906"/>
                      <a:pt x="906" y="836"/>
                      <a:pt x="906" y="751"/>
                    </a:cubicBezTo>
                    <a:cubicBezTo>
                      <a:pt x="906" y="746"/>
                      <a:pt x="906" y="742"/>
                      <a:pt x="906" y="738"/>
                    </a:cubicBezTo>
                    <a:lnTo>
                      <a:pt x="1016" y="662"/>
                    </a:lnTo>
                    <a:close/>
                    <a:moveTo>
                      <a:pt x="1107" y="599"/>
                    </a:moveTo>
                    <a:cubicBezTo>
                      <a:pt x="1127" y="646"/>
                      <a:pt x="1138" y="697"/>
                      <a:pt x="1138" y="751"/>
                    </a:cubicBezTo>
                    <a:cubicBezTo>
                      <a:pt x="1138" y="964"/>
                      <a:pt x="964" y="1138"/>
                      <a:pt x="751" y="1138"/>
                    </a:cubicBezTo>
                    <a:cubicBezTo>
                      <a:pt x="537" y="1138"/>
                      <a:pt x="364" y="964"/>
                      <a:pt x="364" y="751"/>
                    </a:cubicBezTo>
                    <a:cubicBezTo>
                      <a:pt x="364" y="537"/>
                      <a:pt x="537" y="364"/>
                      <a:pt x="751" y="364"/>
                    </a:cubicBezTo>
                    <a:cubicBezTo>
                      <a:pt x="855" y="364"/>
                      <a:pt x="950" y="405"/>
                      <a:pt x="1020" y="473"/>
                    </a:cubicBezTo>
                    <a:cubicBezTo>
                      <a:pt x="1124" y="401"/>
                      <a:pt x="1124" y="401"/>
                      <a:pt x="1124" y="401"/>
                    </a:cubicBezTo>
                    <a:cubicBezTo>
                      <a:pt x="1030" y="302"/>
                      <a:pt x="898" y="240"/>
                      <a:pt x="751" y="240"/>
                    </a:cubicBezTo>
                    <a:cubicBezTo>
                      <a:pt x="469" y="240"/>
                      <a:pt x="240" y="469"/>
                      <a:pt x="240" y="751"/>
                    </a:cubicBezTo>
                    <a:cubicBezTo>
                      <a:pt x="240" y="1033"/>
                      <a:pt x="469" y="1262"/>
                      <a:pt x="751" y="1262"/>
                    </a:cubicBezTo>
                    <a:cubicBezTo>
                      <a:pt x="1033" y="1262"/>
                      <a:pt x="1262" y="1033"/>
                      <a:pt x="1262" y="751"/>
                    </a:cubicBezTo>
                    <a:cubicBezTo>
                      <a:pt x="1262" y="671"/>
                      <a:pt x="1244" y="595"/>
                      <a:pt x="1211" y="528"/>
                    </a:cubicBezTo>
                    <a:lnTo>
                      <a:pt x="1107" y="599"/>
                    </a:lnTo>
                    <a:close/>
                    <a:moveTo>
                      <a:pt x="1333" y="443"/>
                    </a:moveTo>
                    <a:cubicBezTo>
                      <a:pt x="1307" y="461"/>
                      <a:pt x="1307" y="461"/>
                      <a:pt x="1307" y="461"/>
                    </a:cubicBezTo>
                    <a:cubicBezTo>
                      <a:pt x="1352" y="548"/>
                      <a:pt x="1378" y="646"/>
                      <a:pt x="1378" y="751"/>
                    </a:cubicBezTo>
                    <a:cubicBezTo>
                      <a:pt x="1378" y="1097"/>
                      <a:pt x="1097" y="1378"/>
                      <a:pt x="751" y="1378"/>
                    </a:cubicBezTo>
                    <a:cubicBezTo>
                      <a:pt x="405" y="1378"/>
                      <a:pt x="124" y="1097"/>
                      <a:pt x="124" y="751"/>
                    </a:cubicBezTo>
                    <a:cubicBezTo>
                      <a:pt x="124" y="405"/>
                      <a:pt x="405" y="124"/>
                      <a:pt x="751" y="124"/>
                    </a:cubicBezTo>
                    <a:cubicBezTo>
                      <a:pt x="937" y="124"/>
                      <a:pt x="1105" y="205"/>
                      <a:pt x="1220" y="335"/>
                    </a:cubicBezTo>
                    <a:cubicBezTo>
                      <a:pt x="1246" y="317"/>
                      <a:pt x="1246" y="317"/>
                      <a:pt x="1246" y="317"/>
                    </a:cubicBezTo>
                    <a:cubicBezTo>
                      <a:pt x="1273" y="211"/>
                      <a:pt x="1273" y="211"/>
                      <a:pt x="1273" y="211"/>
                    </a:cubicBezTo>
                    <a:cubicBezTo>
                      <a:pt x="1138" y="80"/>
                      <a:pt x="954" y="0"/>
                      <a:pt x="751" y="0"/>
                    </a:cubicBezTo>
                    <a:cubicBezTo>
                      <a:pt x="337" y="0"/>
                      <a:pt x="0" y="337"/>
                      <a:pt x="0" y="751"/>
                    </a:cubicBezTo>
                    <a:cubicBezTo>
                      <a:pt x="0" y="1165"/>
                      <a:pt x="337" y="1502"/>
                      <a:pt x="751" y="1502"/>
                    </a:cubicBezTo>
                    <a:cubicBezTo>
                      <a:pt x="1165" y="1502"/>
                      <a:pt x="1502" y="1165"/>
                      <a:pt x="1502" y="751"/>
                    </a:cubicBezTo>
                    <a:cubicBezTo>
                      <a:pt x="1502" y="646"/>
                      <a:pt x="1480" y="547"/>
                      <a:pt x="1442" y="456"/>
                    </a:cubicBezTo>
                    <a:lnTo>
                      <a:pt x="1333" y="44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9762080" y="4349296"/>
            <a:ext cx="937901" cy="907515"/>
            <a:chOff x="5634741" y="3345335"/>
            <a:chExt cx="937901" cy="907515"/>
          </a:xfrm>
        </p:grpSpPr>
        <p:sp>
          <p:nvSpPr>
            <p:cNvPr id="94" name="Oval 93"/>
            <p:cNvSpPr>
              <a:spLocks noChangeAspect="1"/>
            </p:cNvSpPr>
            <p:nvPr/>
          </p:nvSpPr>
          <p:spPr>
            <a:xfrm>
              <a:off x="5634741" y="3345335"/>
              <a:ext cx="937901" cy="907515"/>
            </a:xfrm>
            <a:prstGeom prst="ellipse">
              <a:avLst/>
            </a:prstGeom>
            <a:solidFill>
              <a:srgbClr val="FFFFFF"/>
            </a:solidFill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  <a:buSzPts val="1463"/>
              </a:pPr>
              <a:endParaRPr lang="en-US" sz="1463" kern="0" dirty="0">
                <a:solidFill>
                  <a:srgbClr val="575757"/>
                </a:solidFill>
              </a:endParaRPr>
            </a:p>
          </p:txBody>
        </p:sp>
        <p:grpSp>
          <p:nvGrpSpPr>
            <p:cNvPr id="95" name="bcgIcons_DataAnalysis">
              <a:extLst>
                <a:ext uri="{FF2B5EF4-FFF2-40B4-BE49-F238E27FC236}">
                  <a16:creationId xmlns:a16="http://schemas.microsoft.com/office/drawing/2014/main" id="{532EEB29-AFBC-44BC-9A91-E078ECDF10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749291" y="3444363"/>
              <a:ext cx="708801" cy="709458"/>
              <a:chOff x="1682" y="0"/>
              <a:chExt cx="4316" cy="4320"/>
            </a:xfrm>
          </p:grpSpPr>
          <p:sp>
            <p:nvSpPr>
              <p:cNvPr id="96" name="AutoShape 18">
                <a:extLst>
                  <a:ext uri="{FF2B5EF4-FFF2-40B4-BE49-F238E27FC236}">
                    <a16:creationId xmlns:a16="http://schemas.microsoft.com/office/drawing/2014/main" id="{5381C2E6-C0A5-47CA-9FE1-1E79D784DAF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7" name="Freeform 20">
                <a:extLst>
                  <a:ext uri="{FF2B5EF4-FFF2-40B4-BE49-F238E27FC236}">
                    <a16:creationId xmlns:a16="http://schemas.microsoft.com/office/drawing/2014/main" id="{BDC0EBF9-E3A7-42FA-B170-D0CF0542BA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8" name="Freeform 21">
                <a:extLst>
                  <a:ext uri="{FF2B5EF4-FFF2-40B4-BE49-F238E27FC236}">
                    <a16:creationId xmlns:a16="http://schemas.microsoft.com/office/drawing/2014/main" id="{F9EEAED7-4FFF-4707-B9E4-EC0C5FA18C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56" name="Title 2"/>
          <p:cNvSpPr>
            <a:spLocks noGrp="1"/>
          </p:cNvSpPr>
          <p:nvPr>
            <p:ph type="title" idx="4294967295"/>
          </p:nvPr>
        </p:nvSpPr>
        <p:spPr>
          <a:xfrm>
            <a:off x="942193" y="6332624"/>
            <a:ext cx="8594725" cy="249237"/>
          </a:xfrm>
        </p:spPr>
        <p:txBody>
          <a:bodyPr>
            <a:noAutofit/>
          </a:bodyPr>
          <a:lstStyle/>
          <a:p>
            <a:r>
              <a:rPr lang="pt-BR" sz="1800" dirty="0">
                <a:latin typeface="+mn-lt"/>
              </a:rPr>
              <a:t>Para cada um dos elementos, o guia oferece ferramentas, explicações e exemplos.</a:t>
            </a:r>
          </a:p>
        </p:txBody>
      </p:sp>
    </p:spTree>
    <p:extLst>
      <p:ext uri="{BB962C8B-B14F-4D97-AF65-F5344CB8AC3E}">
        <p14:creationId xmlns:p14="http://schemas.microsoft.com/office/powerpoint/2010/main" val="296046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B3E78D0-3090-4280-AA98-98CA1191D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indent="491490">
              <a:lnSpc>
                <a:spcPct val="115000"/>
              </a:lnSpc>
              <a:spcAft>
                <a:spcPts val="800"/>
              </a:spcAft>
            </a:pPr>
            <a:r>
              <a:rPr lang="pt-BR" dirty="0">
                <a:ea typeface="Times New Roman" panose="02020603050405020304" pitchFamily="18" charset="0"/>
              </a:rPr>
              <a:t>1. O papel da análise </a:t>
            </a:r>
            <a:r>
              <a:rPr lang="pt-BR" i="1" dirty="0" err="1">
                <a:ea typeface="Times New Roman" panose="02020603050405020304" pitchFamily="18" charset="0"/>
              </a:rPr>
              <a:t>ex</a:t>
            </a:r>
            <a:r>
              <a:rPr lang="pt-BR" i="1" dirty="0">
                <a:ea typeface="Times New Roman" panose="02020603050405020304" pitchFamily="18" charset="0"/>
              </a:rPr>
              <a:t> ante;</a:t>
            </a:r>
          </a:p>
          <a:p>
            <a:pPr indent="491490">
              <a:lnSpc>
                <a:spcPct val="115000"/>
              </a:lnSpc>
              <a:spcAft>
                <a:spcPts val="800"/>
              </a:spcAft>
            </a:pPr>
            <a:r>
              <a:rPr lang="pt-BR" dirty="0">
                <a:ea typeface="Times New Roman" panose="02020603050405020304" pitchFamily="18" charset="0"/>
              </a:rPr>
              <a:t>2. Diagnóstico do problema;</a:t>
            </a:r>
          </a:p>
          <a:p>
            <a:pPr indent="491490">
              <a:lnSpc>
                <a:spcPct val="115000"/>
              </a:lnSpc>
              <a:spcAft>
                <a:spcPts val="800"/>
              </a:spcAft>
            </a:pPr>
            <a:r>
              <a:rPr lang="pt-BR" dirty="0">
                <a:ea typeface="Times New Roman" panose="02020603050405020304" pitchFamily="18" charset="0"/>
              </a:rPr>
              <a:t>3. Desenho da política e sua caracterização;</a:t>
            </a:r>
          </a:p>
          <a:p>
            <a:pPr indent="491490">
              <a:lnSpc>
                <a:spcPct val="115000"/>
              </a:lnSpc>
              <a:spcAft>
                <a:spcPts val="800"/>
              </a:spcAft>
            </a:pPr>
            <a:r>
              <a:rPr lang="pt-BR" dirty="0">
                <a:ea typeface="Times New Roman" panose="02020603050405020304" pitchFamily="18" charset="0"/>
              </a:rPr>
              <a:t>4. Desenho da política: modelo lógico, fundamentação e análise SWOT</a:t>
            </a:r>
          </a:p>
          <a:p>
            <a:pPr indent="491490">
              <a:lnSpc>
                <a:spcPct val="115000"/>
              </a:lnSpc>
              <a:spcAft>
                <a:spcPts val="800"/>
              </a:spcAft>
            </a:pPr>
            <a:r>
              <a:rPr lang="pt-BR" dirty="0">
                <a:ea typeface="Times New Roman" panose="02020603050405020304" pitchFamily="18" charset="0"/>
              </a:rPr>
              <a:t>5. Impacto orçamentário e financeiro;</a:t>
            </a:r>
          </a:p>
          <a:p>
            <a:pPr indent="491490">
              <a:lnSpc>
                <a:spcPct val="115000"/>
              </a:lnSpc>
              <a:spcAft>
                <a:spcPts val="800"/>
              </a:spcAft>
            </a:pPr>
            <a:r>
              <a:rPr lang="pt-BR" dirty="0">
                <a:ea typeface="Times New Roman" panose="02020603050405020304" pitchFamily="18" charset="0"/>
              </a:rPr>
              <a:t>6. Estratégia de implementação;</a:t>
            </a:r>
          </a:p>
          <a:p>
            <a:pPr indent="491490">
              <a:lnSpc>
                <a:spcPct val="115000"/>
              </a:lnSpc>
              <a:spcAft>
                <a:spcPts val="800"/>
              </a:spcAft>
            </a:pPr>
            <a:r>
              <a:rPr lang="pt-BR" dirty="0">
                <a:ea typeface="Times New Roman" panose="02020603050405020304" pitchFamily="18" charset="0"/>
              </a:rPr>
              <a:t>7. Estratégia de construção de confiança e suporte;</a:t>
            </a:r>
          </a:p>
          <a:p>
            <a:pPr indent="491490">
              <a:lnSpc>
                <a:spcPct val="115000"/>
              </a:lnSpc>
              <a:spcAft>
                <a:spcPts val="800"/>
              </a:spcAft>
            </a:pPr>
            <a:r>
              <a:rPr lang="pt-BR" dirty="0">
                <a:ea typeface="Times New Roman" panose="02020603050405020304" pitchFamily="18" charset="0"/>
              </a:rPr>
              <a:t>8. Estratégias de monitoramento, de avaliação e de controle;</a:t>
            </a:r>
          </a:p>
          <a:p>
            <a:pPr indent="491490">
              <a:lnSpc>
                <a:spcPct val="115000"/>
              </a:lnSpc>
              <a:spcAft>
                <a:spcPts val="800"/>
              </a:spcAft>
            </a:pPr>
            <a:r>
              <a:rPr lang="pt-BR" dirty="0">
                <a:ea typeface="Times New Roman" panose="02020603050405020304" pitchFamily="18" charset="0"/>
              </a:rPr>
              <a:t>9. Mensuração do retorno econômico e social.</a:t>
            </a:r>
            <a:endParaRPr lang="pt-BR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8F7EC138-F2C4-42DD-9283-3EE8CBF5870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1135423"/>
            <a:ext cx="75881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i="1" dirty="0"/>
              <a:t>Capítulos e Checklist – Guia </a:t>
            </a:r>
            <a:r>
              <a:rPr lang="pt-BR" sz="3200" i="1" dirty="0" err="1"/>
              <a:t>Ex</a:t>
            </a:r>
            <a:r>
              <a:rPr lang="pt-BR" sz="3200" i="1" dirty="0"/>
              <a:t> Ante</a:t>
            </a:r>
            <a:endParaRPr lang="pt-BR" sz="3200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871B859F-9829-4552-968C-F18FBB5C6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1621" y="1619044"/>
            <a:ext cx="3434778" cy="4311971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06666407-ADB9-4792-807D-4BBA7E4E9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4655" y="832052"/>
            <a:ext cx="962025" cy="1228725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49E6D498-A906-462A-8553-F3E82D665632}"/>
              </a:ext>
            </a:extLst>
          </p:cNvPr>
          <p:cNvSpPr txBox="1"/>
          <p:nvPr/>
        </p:nvSpPr>
        <p:spPr>
          <a:xfrm>
            <a:off x="584791" y="6251941"/>
            <a:ext cx="10899549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400" dirty="0"/>
              <a:t>Guia elaborado pela SAG/Casa Civil, com colaboração IPEA, MF, MPDG e CGU</a:t>
            </a:r>
          </a:p>
          <a:p>
            <a:pPr algn="ctr"/>
            <a:r>
              <a:rPr lang="pt-BR" sz="1400" dirty="0">
                <a:hlinkClick r:id="rId4"/>
              </a:rPr>
              <a:t>http://www.cgu.gov.br/Publicacoes/auditoria-e-fiscalizacao/arquivos/guia-analise-ex-ante.pdf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3559837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8D335F-9109-4541-8C70-5BE36D5D3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132" y="1315555"/>
            <a:ext cx="11416494" cy="51007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100" dirty="0">
                <a:latin typeface="Trebuchet MS" panose="020B0603020202020204" pitchFamily="34" charset="0"/>
              </a:rPr>
              <a:t>Utilização do guia por ministérios vai garantir maior celeridade e chance de sucesso</a:t>
            </a:r>
            <a:br>
              <a:rPr lang="pt-BR" dirty="0">
                <a:latin typeface="Trebuchet MS" panose="020B0603020202020204" pitchFamily="34" charset="0"/>
              </a:rPr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1924038-0602-4AB4-BF22-9BC3A126D3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>
                <a:solidFill>
                  <a:srgbClr val="1659BF">
                    <a:lumMod val="100000"/>
                  </a:srgbClr>
                </a:solidFill>
                <a:latin typeface="Trebuchet MS" panose="020B0603020202020204" pitchFamily="34" charset="0"/>
                <a:sym typeface="Trebuchet MS" panose="020B0603020202020204" pitchFamily="34" charset="0"/>
              </a:rPr>
              <a:t>Modelo atual</a:t>
            </a:r>
          </a:p>
          <a:p>
            <a:endParaRPr lang="pt-BR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A9D910D3-9734-4506-A43F-41797D96068C}"/>
              </a:ext>
            </a:extLst>
          </p:cNvPr>
          <p:cNvSpPr txBox="1">
            <a:spLocks/>
          </p:cNvSpPr>
          <p:nvPr/>
        </p:nvSpPr>
        <p:spPr>
          <a:xfrm flipH="1" flipV="1">
            <a:off x="11867907" y="1825625"/>
            <a:ext cx="45719" cy="4571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2400" dirty="0">
              <a:latin typeface="Trebuchet MS" panose="020B0603020202020204" pitchFamily="34" charset="0"/>
            </a:endParaRPr>
          </a:p>
        </p:txBody>
      </p:sp>
      <p:sp>
        <p:nvSpPr>
          <p:cNvPr id="5" name="ee4pContent1">
            <a:extLst>
              <a:ext uri="{FF2B5EF4-FFF2-40B4-BE49-F238E27FC236}">
                <a16:creationId xmlns:a16="http://schemas.microsoft.com/office/drawing/2014/main" id="{61916CDF-ADEF-4866-97BF-DC2FBA6E92D4}"/>
              </a:ext>
            </a:extLst>
          </p:cNvPr>
          <p:cNvSpPr txBox="1"/>
          <p:nvPr/>
        </p:nvSpPr>
        <p:spPr>
          <a:xfrm>
            <a:off x="2516960" y="2835373"/>
            <a:ext cx="1897320" cy="215444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>
              <a:buSzPct val="100000"/>
              <a:buFont typeface="Trebuchet MS" panose="020B0603020202020204" pitchFamily="34" charset="0"/>
              <a:buChar char="​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 marL="324000" lvl="1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•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 marL="648000" lvl="2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–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 marL="0" lvl="3">
              <a:buSzPct val="100000"/>
              <a:buFont typeface="Trebuchet MS" panose="020B0603020202020204" pitchFamily="34" charset="0"/>
              <a:buChar char="​"/>
              <a:defRPr sz="2400">
                <a:solidFill>
                  <a:srgbClr val="1659BF"/>
                </a:solidFill>
                <a:latin typeface="Trebuchet MS" panose="020B0603020202020204" pitchFamily="34" charset="0"/>
              </a:defRPr>
            </a:lvl4pPr>
            <a:lvl5pPr marL="0" lvl="4">
              <a:buSzPct val="100000"/>
              <a:buFont typeface="Trebuchet MS" panose="020B0603020202020204" pitchFamily="34" charset="0"/>
              <a:buChar char="​"/>
              <a:defRPr sz="2400" b="1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 marL="324000" lvl="5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•"/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6pPr>
            <a:lvl7pPr marL="0" lvl="6">
              <a:buSzPct val="100000"/>
              <a:buFont typeface="Trebuchet MS" panose="020B0603020202020204" pitchFamily="34" charset="0"/>
              <a:buChar char="​"/>
              <a:defRPr sz="5400">
                <a:solidFill>
                  <a:srgbClr val="000000"/>
                </a:solidFill>
                <a:latin typeface="Trebuchet MS" panose="020B0603020202020204" pitchFamily="34" charset="0"/>
              </a:defRPr>
            </a:lvl7pPr>
            <a:lvl8pPr marL="0" lvl="7">
              <a:buSzPct val="100000"/>
              <a:buFont typeface="Trebuchet MS" panose="020B0603020202020204" pitchFamily="34" charset="0"/>
              <a:buChar char="​"/>
              <a:defRPr sz="6600">
                <a:solidFill>
                  <a:srgbClr val="1659BF"/>
                </a:solidFill>
                <a:latin typeface="Trebuchet MS" panose="020B0603020202020204" pitchFamily="34" charset="0"/>
              </a:defRPr>
            </a:lvl8pPr>
            <a:lvl9pPr marL="0" lvl="8">
              <a:buSzPct val="100000"/>
              <a:buFont typeface="Trebuchet MS" panose="020B0603020202020204" pitchFamily="34" charset="0"/>
              <a:buChar char="​"/>
              <a:defRPr sz="4400">
                <a:solidFill>
                  <a:srgbClr val="1659BF"/>
                </a:solidFill>
                <a:latin typeface="Trebuchet MS" panose="020B0603020202020204" pitchFamily="34" charset="0"/>
              </a:defRPr>
            </a:lvl9pPr>
          </a:lstStyle>
          <a:p>
            <a:pPr marL="86400" lvl="1" indent="0">
              <a:buClr>
                <a:srgbClr val="1659BF">
                  <a:lumMod val="100000"/>
                </a:srgbClr>
              </a:buClr>
              <a:buNone/>
            </a:pPr>
            <a:r>
              <a:rPr lang="pt-BR" sz="1400" dirty="0">
                <a:solidFill>
                  <a:srgbClr val="7F7F7F"/>
                </a:solidFill>
                <a:sym typeface="Trebuchet MS" panose="020B0603020202020204" pitchFamily="34" charset="0"/>
              </a:rPr>
              <a:t>Leis, MPs, Decretos</a:t>
            </a:r>
          </a:p>
        </p:txBody>
      </p:sp>
      <p:grpSp>
        <p:nvGrpSpPr>
          <p:cNvPr id="6" name="bcgIcons_Bank">
            <a:extLst>
              <a:ext uri="{FF2B5EF4-FFF2-40B4-BE49-F238E27FC236}">
                <a16:creationId xmlns:a16="http://schemas.microsoft.com/office/drawing/2014/main" id="{0C6C1A74-1E29-4C35-B950-C1A8D485C4B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04037" y="3487415"/>
            <a:ext cx="716355" cy="729045"/>
            <a:chOff x="1682" y="0"/>
            <a:chExt cx="4316" cy="4320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801E3B83-D3A8-42EF-B3CE-3150EDFDF3C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C8B17EE4-FB6A-4245-851F-86150087FF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24" y="418"/>
              <a:ext cx="3428" cy="3454"/>
            </a:xfrm>
            <a:custGeom>
              <a:avLst/>
              <a:gdLst>
                <a:gd name="T0" fmla="*/ 1807 w 1830"/>
                <a:gd name="T1" fmla="*/ 1666 h 1842"/>
                <a:gd name="T2" fmla="*/ 1708 w 1830"/>
                <a:gd name="T3" fmla="*/ 1666 h 1842"/>
                <a:gd name="T4" fmla="*/ 1708 w 1830"/>
                <a:gd name="T5" fmla="*/ 1616 h 1842"/>
                <a:gd name="T6" fmla="*/ 1686 w 1830"/>
                <a:gd name="T7" fmla="*/ 1594 h 1842"/>
                <a:gd name="T8" fmla="*/ 144 w 1830"/>
                <a:gd name="T9" fmla="*/ 1594 h 1842"/>
                <a:gd name="T10" fmla="*/ 122 w 1830"/>
                <a:gd name="T11" fmla="*/ 1616 h 1842"/>
                <a:gd name="T12" fmla="*/ 122 w 1830"/>
                <a:gd name="T13" fmla="*/ 1666 h 1842"/>
                <a:gd name="T14" fmla="*/ 23 w 1830"/>
                <a:gd name="T15" fmla="*/ 1666 h 1842"/>
                <a:gd name="T16" fmla="*/ 1 w 1830"/>
                <a:gd name="T17" fmla="*/ 1688 h 1842"/>
                <a:gd name="T18" fmla="*/ 1 w 1830"/>
                <a:gd name="T19" fmla="*/ 1820 h 1842"/>
                <a:gd name="T20" fmla="*/ 23 w 1830"/>
                <a:gd name="T21" fmla="*/ 1842 h 1842"/>
                <a:gd name="T22" fmla="*/ 1807 w 1830"/>
                <a:gd name="T23" fmla="*/ 1842 h 1842"/>
                <a:gd name="T24" fmla="*/ 1829 w 1830"/>
                <a:gd name="T25" fmla="*/ 1820 h 1842"/>
                <a:gd name="T26" fmla="*/ 1829 w 1830"/>
                <a:gd name="T27" fmla="*/ 1688 h 1842"/>
                <a:gd name="T28" fmla="*/ 1807 w 1830"/>
                <a:gd name="T29" fmla="*/ 1666 h 1842"/>
                <a:gd name="T30" fmla="*/ 1818 w 1830"/>
                <a:gd name="T31" fmla="*/ 441 h 1842"/>
                <a:gd name="T32" fmla="*/ 925 w 1830"/>
                <a:gd name="T33" fmla="*/ 3 h 1842"/>
                <a:gd name="T34" fmla="*/ 905 w 1830"/>
                <a:gd name="T35" fmla="*/ 3 h 1842"/>
                <a:gd name="T36" fmla="*/ 12 w 1830"/>
                <a:gd name="T37" fmla="*/ 441 h 1842"/>
                <a:gd name="T38" fmla="*/ 0 w 1830"/>
                <a:gd name="T39" fmla="*/ 461 h 1842"/>
                <a:gd name="T40" fmla="*/ 0 w 1830"/>
                <a:gd name="T41" fmla="*/ 533 h 1842"/>
                <a:gd name="T42" fmla="*/ 22 w 1830"/>
                <a:gd name="T43" fmla="*/ 555 h 1842"/>
                <a:gd name="T44" fmla="*/ 169 w 1830"/>
                <a:gd name="T45" fmla="*/ 555 h 1842"/>
                <a:gd name="T46" fmla="*/ 169 w 1830"/>
                <a:gd name="T47" fmla="*/ 641 h 1842"/>
                <a:gd name="T48" fmla="*/ 191 w 1830"/>
                <a:gd name="T49" fmla="*/ 663 h 1842"/>
                <a:gd name="T50" fmla="*/ 1639 w 1830"/>
                <a:gd name="T51" fmla="*/ 663 h 1842"/>
                <a:gd name="T52" fmla="*/ 1661 w 1830"/>
                <a:gd name="T53" fmla="*/ 641 h 1842"/>
                <a:gd name="T54" fmla="*/ 1661 w 1830"/>
                <a:gd name="T55" fmla="*/ 555 h 1842"/>
                <a:gd name="T56" fmla="*/ 1808 w 1830"/>
                <a:gd name="T57" fmla="*/ 555 h 1842"/>
                <a:gd name="T58" fmla="*/ 1830 w 1830"/>
                <a:gd name="T59" fmla="*/ 533 h 1842"/>
                <a:gd name="T60" fmla="*/ 1830 w 1830"/>
                <a:gd name="T61" fmla="*/ 461 h 1842"/>
                <a:gd name="T62" fmla="*/ 1818 w 1830"/>
                <a:gd name="T63" fmla="*/ 441 h 1842"/>
                <a:gd name="T64" fmla="*/ 1617 w 1830"/>
                <a:gd name="T65" fmla="*/ 619 h 1842"/>
                <a:gd name="T66" fmla="*/ 213 w 1830"/>
                <a:gd name="T67" fmla="*/ 619 h 1842"/>
                <a:gd name="T68" fmla="*/ 213 w 1830"/>
                <a:gd name="T69" fmla="*/ 555 h 1842"/>
                <a:gd name="T70" fmla="*/ 1617 w 1830"/>
                <a:gd name="T71" fmla="*/ 555 h 1842"/>
                <a:gd name="T72" fmla="*/ 1617 w 1830"/>
                <a:gd name="T73" fmla="*/ 619 h 1842"/>
                <a:gd name="T74" fmla="*/ 1786 w 1830"/>
                <a:gd name="T75" fmla="*/ 511 h 1842"/>
                <a:gd name="T76" fmla="*/ 1661 w 1830"/>
                <a:gd name="T77" fmla="*/ 511 h 1842"/>
                <a:gd name="T78" fmla="*/ 1617 w 1830"/>
                <a:gd name="T79" fmla="*/ 511 h 1842"/>
                <a:gd name="T80" fmla="*/ 213 w 1830"/>
                <a:gd name="T81" fmla="*/ 511 h 1842"/>
                <a:gd name="T82" fmla="*/ 169 w 1830"/>
                <a:gd name="T83" fmla="*/ 511 h 1842"/>
                <a:gd name="T84" fmla="*/ 44 w 1830"/>
                <a:gd name="T85" fmla="*/ 511 h 1842"/>
                <a:gd name="T86" fmla="*/ 44 w 1830"/>
                <a:gd name="T87" fmla="*/ 474 h 1842"/>
                <a:gd name="T88" fmla="*/ 915 w 1830"/>
                <a:gd name="T89" fmla="*/ 47 h 1842"/>
                <a:gd name="T90" fmla="*/ 1786 w 1830"/>
                <a:gd name="T91" fmla="*/ 474 h 1842"/>
                <a:gd name="T92" fmla="*/ 1786 w 1830"/>
                <a:gd name="T93" fmla="*/ 511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0" h="1842">
                  <a:moveTo>
                    <a:pt x="1807" y="1666"/>
                  </a:moveTo>
                  <a:cubicBezTo>
                    <a:pt x="1708" y="1666"/>
                    <a:pt x="1708" y="1666"/>
                    <a:pt x="1708" y="1666"/>
                  </a:cubicBezTo>
                  <a:cubicBezTo>
                    <a:pt x="1708" y="1616"/>
                    <a:pt x="1708" y="1616"/>
                    <a:pt x="1708" y="1616"/>
                  </a:cubicBezTo>
                  <a:cubicBezTo>
                    <a:pt x="1708" y="1603"/>
                    <a:pt x="1699" y="1594"/>
                    <a:pt x="1686" y="1594"/>
                  </a:cubicBezTo>
                  <a:cubicBezTo>
                    <a:pt x="144" y="1594"/>
                    <a:pt x="144" y="1594"/>
                    <a:pt x="144" y="1594"/>
                  </a:cubicBezTo>
                  <a:cubicBezTo>
                    <a:pt x="131" y="1594"/>
                    <a:pt x="122" y="1603"/>
                    <a:pt x="122" y="1616"/>
                  </a:cubicBezTo>
                  <a:cubicBezTo>
                    <a:pt x="122" y="1666"/>
                    <a:pt x="122" y="1666"/>
                    <a:pt x="122" y="1666"/>
                  </a:cubicBezTo>
                  <a:cubicBezTo>
                    <a:pt x="23" y="1666"/>
                    <a:pt x="23" y="1666"/>
                    <a:pt x="23" y="1666"/>
                  </a:cubicBezTo>
                  <a:cubicBezTo>
                    <a:pt x="11" y="1666"/>
                    <a:pt x="1" y="1675"/>
                    <a:pt x="1" y="1688"/>
                  </a:cubicBezTo>
                  <a:cubicBezTo>
                    <a:pt x="1" y="1820"/>
                    <a:pt x="1" y="1820"/>
                    <a:pt x="1" y="1820"/>
                  </a:cubicBezTo>
                  <a:cubicBezTo>
                    <a:pt x="1" y="1832"/>
                    <a:pt x="11" y="1842"/>
                    <a:pt x="23" y="1842"/>
                  </a:cubicBezTo>
                  <a:cubicBezTo>
                    <a:pt x="1807" y="1842"/>
                    <a:pt x="1807" y="1842"/>
                    <a:pt x="1807" y="1842"/>
                  </a:cubicBezTo>
                  <a:cubicBezTo>
                    <a:pt x="1819" y="1842"/>
                    <a:pt x="1829" y="1832"/>
                    <a:pt x="1829" y="1820"/>
                  </a:cubicBezTo>
                  <a:cubicBezTo>
                    <a:pt x="1829" y="1688"/>
                    <a:pt x="1829" y="1688"/>
                    <a:pt x="1829" y="1688"/>
                  </a:cubicBezTo>
                  <a:cubicBezTo>
                    <a:pt x="1829" y="1675"/>
                    <a:pt x="1819" y="1666"/>
                    <a:pt x="1807" y="1666"/>
                  </a:cubicBezTo>
                  <a:close/>
                  <a:moveTo>
                    <a:pt x="1818" y="441"/>
                  </a:moveTo>
                  <a:cubicBezTo>
                    <a:pt x="925" y="3"/>
                    <a:pt x="925" y="3"/>
                    <a:pt x="925" y="3"/>
                  </a:cubicBezTo>
                  <a:cubicBezTo>
                    <a:pt x="919" y="0"/>
                    <a:pt x="911" y="0"/>
                    <a:pt x="905" y="3"/>
                  </a:cubicBezTo>
                  <a:cubicBezTo>
                    <a:pt x="12" y="441"/>
                    <a:pt x="12" y="441"/>
                    <a:pt x="12" y="441"/>
                  </a:cubicBezTo>
                  <a:cubicBezTo>
                    <a:pt x="5" y="445"/>
                    <a:pt x="0" y="452"/>
                    <a:pt x="0" y="461"/>
                  </a:cubicBezTo>
                  <a:cubicBezTo>
                    <a:pt x="0" y="533"/>
                    <a:pt x="0" y="533"/>
                    <a:pt x="0" y="533"/>
                  </a:cubicBezTo>
                  <a:cubicBezTo>
                    <a:pt x="0" y="545"/>
                    <a:pt x="10" y="555"/>
                    <a:pt x="22" y="555"/>
                  </a:cubicBezTo>
                  <a:cubicBezTo>
                    <a:pt x="169" y="555"/>
                    <a:pt x="169" y="555"/>
                    <a:pt x="169" y="555"/>
                  </a:cubicBezTo>
                  <a:cubicBezTo>
                    <a:pt x="169" y="641"/>
                    <a:pt x="169" y="641"/>
                    <a:pt x="169" y="641"/>
                  </a:cubicBezTo>
                  <a:cubicBezTo>
                    <a:pt x="169" y="654"/>
                    <a:pt x="179" y="663"/>
                    <a:pt x="191" y="663"/>
                  </a:cubicBezTo>
                  <a:cubicBezTo>
                    <a:pt x="1639" y="663"/>
                    <a:pt x="1639" y="663"/>
                    <a:pt x="1639" y="663"/>
                  </a:cubicBezTo>
                  <a:cubicBezTo>
                    <a:pt x="1651" y="663"/>
                    <a:pt x="1661" y="654"/>
                    <a:pt x="1661" y="641"/>
                  </a:cubicBezTo>
                  <a:cubicBezTo>
                    <a:pt x="1661" y="555"/>
                    <a:pt x="1661" y="555"/>
                    <a:pt x="1661" y="555"/>
                  </a:cubicBezTo>
                  <a:cubicBezTo>
                    <a:pt x="1808" y="555"/>
                    <a:pt x="1808" y="555"/>
                    <a:pt x="1808" y="555"/>
                  </a:cubicBezTo>
                  <a:cubicBezTo>
                    <a:pt x="1820" y="555"/>
                    <a:pt x="1830" y="545"/>
                    <a:pt x="1830" y="533"/>
                  </a:cubicBezTo>
                  <a:cubicBezTo>
                    <a:pt x="1830" y="461"/>
                    <a:pt x="1830" y="461"/>
                    <a:pt x="1830" y="461"/>
                  </a:cubicBezTo>
                  <a:cubicBezTo>
                    <a:pt x="1830" y="452"/>
                    <a:pt x="1825" y="445"/>
                    <a:pt x="1818" y="441"/>
                  </a:cubicBezTo>
                  <a:close/>
                  <a:moveTo>
                    <a:pt x="1617" y="619"/>
                  </a:moveTo>
                  <a:cubicBezTo>
                    <a:pt x="213" y="619"/>
                    <a:pt x="213" y="619"/>
                    <a:pt x="213" y="619"/>
                  </a:cubicBezTo>
                  <a:cubicBezTo>
                    <a:pt x="213" y="555"/>
                    <a:pt x="213" y="555"/>
                    <a:pt x="213" y="555"/>
                  </a:cubicBezTo>
                  <a:cubicBezTo>
                    <a:pt x="1617" y="555"/>
                    <a:pt x="1617" y="555"/>
                    <a:pt x="1617" y="555"/>
                  </a:cubicBezTo>
                  <a:lnTo>
                    <a:pt x="1617" y="619"/>
                  </a:lnTo>
                  <a:close/>
                  <a:moveTo>
                    <a:pt x="1786" y="511"/>
                  </a:moveTo>
                  <a:cubicBezTo>
                    <a:pt x="1661" y="511"/>
                    <a:pt x="1661" y="511"/>
                    <a:pt x="1661" y="511"/>
                  </a:cubicBezTo>
                  <a:cubicBezTo>
                    <a:pt x="1617" y="511"/>
                    <a:pt x="1617" y="511"/>
                    <a:pt x="1617" y="511"/>
                  </a:cubicBezTo>
                  <a:cubicBezTo>
                    <a:pt x="213" y="511"/>
                    <a:pt x="213" y="511"/>
                    <a:pt x="213" y="511"/>
                  </a:cubicBezTo>
                  <a:cubicBezTo>
                    <a:pt x="169" y="511"/>
                    <a:pt x="169" y="511"/>
                    <a:pt x="169" y="511"/>
                  </a:cubicBezTo>
                  <a:cubicBezTo>
                    <a:pt x="44" y="511"/>
                    <a:pt x="44" y="511"/>
                    <a:pt x="44" y="511"/>
                  </a:cubicBezTo>
                  <a:cubicBezTo>
                    <a:pt x="44" y="474"/>
                    <a:pt x="44" y="474"/>
                    <a:pt x="44" y="474"/>
                  </a:cubicBezTo>
                  <a:cubicBezTo>
                    <a:pt x="915" y="47"/>
                    <a:pt x="915" y="47"/>
                    <a:pt x="915" y="47"/>
                  </a:cubicBezTo>
                  <a:cubicBezTo>
                    <a:pt x="1786" y="474"/>
                    <a:pt x="1786" y="474"/>
                    <a:pt x="1786" y="474"/>
                  </a:cubicBezTo>
                  <a:lnTo>
                    <a:pt x="1786" y="5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BC4923A3-18DE-42BA-9881-E5727D67AB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4" y="778"/>
              <a:ext cx="2529" cy="2516"/>
            </a:xfrm>
            <a:custGeom>
              <a:avLst/>
              <a:gdLst>
                <a:gd name="T0" fmla="*/ 783 w 1350"/>
                <a:gd name="T1" fmla="*/ 108 h 1342"/>
                <a:gd name="T2" fmla="*/ 675 w 1350"/>
                <a:gd name="T3" fmla="*/ 216 h 1342"/>
                <a:gd name="T4" fmla="*/ 567 w 1350"/>
                <a:gd name="T5" fmla="*/ 108 h 1342"/>
                <a:gd name="T6" fmla="*/ 675 w 1350"/>
                <a:gd name="T7" fmla="*/ 0 h 1342"/>
                <a:gd name="T8" fmla="*/ 783 w 1350"/>
                <a:gd name="T9" fmla="*/ 108 h 1342"/>
                <a:gd name="T10" fmla="*/ 174 w 1350"/>
                <a:gd name="T11" fmla="*/ 540 h 1342"/>
                <a:gd name="T12" fmla="*/ 164 w 1350"/>
                <a:gd name="T13" fmla="*/ 531 h 1342"/>
                <a:gd name="T14" fmla="*/ 35 w 1350"/>
                <a:gd name="T15" fmla="*/ 531 h 1342"/>
                <a:gd name="T16" fmla="*/ 25 w 1350"/>
                <a:gd name="T17" fmla="*/ 540 h 1342"/>
                <a:gd name="T18" fmla="*/ 0 w 1350"/>
                <a:gd name="T19" fmla="*/ 1332 h 1342"/>
                <a:gd name="T20" fmla="*/ 10 w 1350"/>
                <a:gd name="T21" fmla="*/ 1342 h 1342"/>
                <a:gd name="T22" fmla="*/ 188 w 1350"/>
                <a:gd name="T23" fmla="*/ 1342 h 1342"/>
                <a:gd name="T24" fmla="*/ 198 w 1350"/>
                <a:gd name="T25" fmla="*/ 1332 h 1342"/>
                <a:gd name="T26" fmla="*/ 174 w 1350"/>
                <a:gd name="T27" fmla="*/ 540 h 1342"/>
                <a:gd name="T28" fmla="*/ 557 w 1350"/>
                <a:gd name="T29" fmla="*/ 540 h 1342"/>
                <a:gd name="T30" fmla="*/ 548 w 1350"/>
                <a:gd name="T31" fmla="*/ 531 h 1342"/>
                <a:gd name="T32" fmla="*/ 418 w 1350"/>
                <a:gd name="T33" fmla="*/ 531 h 1342"/>
                <a:gd name="T34" fmla="*/ 409 w 1350"/>
                <a:gd name="T35" fmla="*/ 540 h 1342"/>
                <a:gd name="T36" fmla="*/ 384 w 1350"/>
                <a:gd name="T37" fmla="*/ 1332 h 1342"/>
                <a:gd name="T38" fmla="*/ 394 w 1350"/>
                <a:gd name="T39" fmla="*/ 1342 h 1342"/>
                <a:gd name="T40" fmla="*/ 572 w 1350"/>
                <a:gd name="T41" fmla="*/ 1342 h 1342"/>
                <a:gd name="T42" fmla="*/ 582 w 1350"/>
                <a:gd name="T43" fmla="*/ 1332 h 1342"/>
                <a:gd name="T44" fmla="*/ 557 w 1350"/>
                <a:gd name="T45" fmla="*/ 540 h 1342"/>
                <a:gd name="T46" fmla="*/ 941 w 1350"/>
                <a:gd name="T47" fmla="*/ 540 h 1342"/>
                <a:gd name="T48" fmla="*/ 932 w 1350"/>
                <a:gd name="T49" fmla="*/ 531 h 1342"/>
                <a:gd name="T50" fmla="*/ 802 w 1350"/>
                <a:gd name="T51" fmla="*/ 531 h 1342"/>
                <a:gd name="T52" fmla="*/ 793 w 1350"/>
                <a:gd name="T53" fmla="*/ 540 h 1342"/>
                <a:gd name="T54" fmla="*/ 768 w 1350"/>
                <a:gd name="T55" fmla="*/ 1332 h 1342"/>
                <a:gd name="T56" fmla="*/ 778 w 1350"/>
                <a:gd name="T57" fmla="*/ 1342 h 1342"/>
                <a:gd name="T58" fmla="*/ 956 w 1350"/>
                <a:gd name="T59" fmla="*/ 1342 h 1342"/>
                <a:gd name="T60" fmla="*/ 966 w 1350"/>
                <a:gd name="T61" fmla="*/ 1332 h 1342"/>
                <a:gd name="T62" fmla="*/ 941 w 1350"/>
                <a:gd name="T63" fmla="*/ 540 h 1342"/>
                <a:gd name="T64" fmla="*/ 1325 w 1350"/>
                <a:gd name="T65" fmla="*/ 540 h 1342"/>
                <a:gd name="T66" fmla="*/ 1315 w 1350"/>
                <a:gd name="T67" fmla="*/ 531 h 1342"/>
                <a:gd name="T68" fmla="*/ 1186 w 1350"/>
                <a:gd name="T69" fmla="*/ 531 h 1342"/>
                <a:gd name="T70" fmla="*/ 1176 w 1350"/>
                <a:gd name="T71" fmla="*/ 540 h 1342"/>
                <a:gd name="T72" fmla="*/ 1152 w 1350"/>
                <a:gd name="T73" fmla="*/ 1332 h 1342"/>
                <a:gd name="T74" fmla="*/ 1162 w 1350"/>
                <a:gd name="T75" fmla="*/ 1342 h 1342"/>
                <a:gd name="T76" fmla="*/ 1340 w 1350"/>
                <a:gd name="T77" fmla="*/ 1342 h 1342"/>
                <a:gd name="T78" fmla="*/ 1350 w 1350"/>
                <a:gd name="T79" fmla="*/ 1332 h 1342"/>
                <a:gd name="T80" fmla="*/ 1325 w 1350"/>
                <a:gd name="T81" fmla="*/ 540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0" h="1342">
                  <a:moveTo>
                    <a:pt x="783" y="108"/>
                  </a:moveTo>
                  <a:cubicBezTo>
                    <a:pt x="783" y="167"/>
                    <a:pt x="735" y="216"/>
                    <a:pt x="675" y="216"/>
                  </a:cubicBezTo>
                  <a:cubicBezTo>
                    <a:pt x="615" y="216"/>
                    <a:pt x="567" y="167"/>
                    <a:pt x="567" y="108"/>
                  </a:cubicBezTo>
                  <a:cubicBezTo>
                    <a:pt x="567" y="48"/>
                    <a:pt x="615" y="0"/>
                    <a:pt x="675" y="0"/>
                  </a:cubicBezTo>
                  <a:cubicBezTo>
                    <a:pt x="735" y="0"/>
                    <a:pt x="783" y="48"/>
                    <a:pt x="783" y="108"/>
                  </a:cubicBezTo>
                  <a:close/>
                  <a:moveTo>
                    <a:pt x="174" y="540"/>
                  </a:moveTo>
                  <a:cubicBezTo>
                    <a:pt x="174" y="535"/>
                    <a:pt x="169" y="531"/>
                    <a:pt x="164" y="531"/>
                  </a:cubicBezTo>
                  <a:cubicBezTo>
                    <a:pt x="35" y="531"/>
                    <a:pt x="35" y="531"/>
                    <a:pt x="35" y="531"/>
                  </a:cubicBezTo>
                  <a:cubicBezTo>
                    <a:pt x="29" y="531"/>
                    <a:pt x="25" y="535"/>
                    <a:pt x="25" y="540"/>
                  </a:cubicBezTo>
                  <a:cubicBezTo>
                    <a:pt x="0" y="1332"/>
                    <a:pt x="0" y="1332"/>
                    <a:pt x="0" y="1332"/>
                  </a:cubicBezTo>
                  <a:cubicBezTo>
                    <a:pt x="0" y="1337"/>
                    <a:pt x="5" y="1342"/>
                    <a:pt x="10" y="1342"/>
                  </a:cubicBezTo>
                  <a:cubicBezTo>
                    <a:pt x="188" y="1342"/>
                    <a:pt x="188" y="1342"/>
                    <a:pt x="188" y="1342"/>
                  </a:cubicBezTo>
                  <a:cubicBezTo>
                    <a:pt x="194" y="1342"/>
                    <a:pt x="198" y="1337"/>
                    <a:pt x="198" y="1332"/>
                  </a:cubicBezTo>
                  <a:lnTo>
                    <a:pt x="174" y="540"/>
                  </a:lnTo>
                  <a:close/>
                  <a:moveTo>
                    <a:pt x="557" y="540"/>
                  </a:moveTo>
                  <a:cubicBezTo>
                    <a:pt x="557" y="535"/>
                    <a:pt x="553" y="531"/>
                    <a:pt x="548" y="531"/>
                  </a:cubicBezTo>
                  <a:cubicBezTo>
                    <a:pt x="418" y="531"/>
                    <a:pt x="418" y="531"/>
                    <a:pt x="418" y="531"/>
                  </a:cubicBezTo>
                  <a:cubicBezTo>
                    <a:pt x="413" y="531"/>
                    <a:pt x="409" y="535"/>
                    <a:pt x="409" y="540"/>
                  </a:cubicBezTo>
                  <a:cubicBezTo>
                    <a:pt x="384" y="1332"/>
                    <a:pt x="384" y="1332"/>
                    <a:pt x="384" y="1332"/>
                  </a:cubicBezTo>
                  <a:cubicBezTo>
                    <a:pt x="384" y="1337"/>
                    <a:pt x="389" y="1342"/>
                    <a:pt x="394" y="1342"/>
                  </a:cubicBezTo>
                  <a:cubicBezTo>
                    <a:pt x="572" y="1342"/>
                    <a:pt x="572" y="1342"/>
                    <a:pt x="572" y="1342"/>
                  </a:cubicBezTo>
                  <a:cubicBezTo>
                    <a:pt x="578" y="1342"/>
                    <a:pt x="582" y="1337"/>
                    <a:pt x="582" y="1332"/>
                  </a:cubicBezTo>
                  <a:lnTo>
                    <a:pt x="557" y="540"/>
                  </a:lnTo>
                  <a:close/>
                  <a:moveTo>
                    <a:pt x="941" y="540"/>
                  </a:moveTo>
                  <a:cubicBezTo>
                    <a:pt x="941" y="535"/>
                    <a:pt x="937" y="531"/>
                    <a:pt x="932" y="531"/>
                  </a:cubicBezTo>
                  <a:cubicBezTo>
                    <a:pt x="802" y="531"/>
                    <a:pt x="802" y="531"/>
                    <a:pt x="802" y="531"/>
                  </a:cubicBezTo>
                  <a:cubicBezTo>
                    <a:pt x="797" y="531"/>
                    <a:pt x="793" y="535"/>
                    <a:pt x="793" y="540"/>
                  </a:cubicBezTo>
                  <a:cubicBezTo>
                    <a:pt x="768" y="1332"/>
                    <a:pt x="768" y="1332"/>
                    <a:pt x="768" y="1332"/>
                  </a:cubicBezTo>
                  <a:cubicBezTo>
                    <a:pt x="768" y="1337"/>
                    <a:pt x="772" y="1342"/>
                    <a:pt x="778" y="1342"/>
                  </a:cubicBezTo>
                  <a:cubicBezTo>
                    <a:pt x="956" y="1342"/>
                    <a:pt x="956" y="1342"/>
                    <a:pt x="956" y="1342"/>
                  </a:cubicBezTo>
                  <a:cubicBezTo>
                    <a:pt x="961" y="1342"/>
                    <a:pt x="966" y="1337"/>
                    <a:pt x="966" y="1332"/>
                  </a:cubicBezTo>
                  <a:lnTo>
                    <a:pt x="941" y="540"/>
                  </a:lnTo>
                  <a:close/>
                  <a:moveTo>
                    <a:pt x="1325" y="540"/>
                  </a:moveTo>
                  <a:cubicBezTo>
                    <a:pt x="1325" y="535"/>
                    <a:pt x="1321" y="531"/>
                    <a:pt x="1315" y="531"/>
                  </a:cubicBezTo>
                  <a:cubicBezTo>
                    <a:pt x="1186" y="531"/>
                    <a:pt x="1186" y="531"/>
                    <a:pt x="1186" y="531"/>
                  </a:cubicBezTo>
                  <a:cubicBezTo>
                    <a:pt x="1181" y="531"/>
                    <a:pt x="1176" y="535"/>
                    <a:pt x="1176" y="540"/>
                  </a:cubicBezTo>
                  <a:cubicBezTo>
                    <a:pt x="1152" y="1332"/>
                    <a:pt x="1152" y="1332"/>
                    <a:pt x="1152" y="1332"/>
                  </a:cubicBezTo>
                  <a:cubicBezTo>
                    <a:pt x="1152" y="1337"/>
                    <a:pt x="1156" y="1342"/>
                    <a:pt x="1162" y="1342"/>
                  </a:cubicBezTo>
                  <a:cubicBezTo>
                    <a:pt x="1340" y="1342"/>
                    <a:pt x="1340" y="1342"/>
                    <a:pt x="1340" y="1342"/>
                  </a:cubicBezTo>
                  <a:cubicBezTo>
                    <a:pt x="1345" y="1342"/>
                    <a:pt x="1350" y="1337"/>
                    <a:pt x="1350" y="1332"/>
                  </a:cubicBezTo>
                  <a:lnTo>
                    <a:pt x="1325" y="54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grpSp>
        <p:nvGrpSpPr>
          <p:cNvPr id="10" name="bcgIcons_CapitolBuilding">
            <a:extLst>
              <a:ext uri="{FF2B5EF4-FFF2-40B4-BE49-F238E27FC236}">
                <a16:creationId xmlns:a16="http://schemas.microsoft.com/office/drawing/2014/main" id="{F0CC862A-9042-4105-B5F5-67194C185F3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673910" y="3286515"/>
            <a:ext cx="923630" cy="939993"/>
            <a:chOff x="1682" y="0"/>
            <a:chExt cx="4316" cy="4320"/>
          </a:xfrm>
        </p:grpSpPr>
        <p:sp>
          <p:nvSpPr>
            <p:cNvPr id="11" name="AutoShape 8">
              <a:extLst>
                <a:ext uri="{FF2B5EF4-FFF2-40B4-BE49-F238E27FC236}">
                  <a16:creationId xmlns:a16="http://schemas.microsoft.com/office/drawing/2014/main" id="{EA1E9B6D-4E20-45F4-8B55-E363ABB4312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8A8A683D-23BC-4F5C-8982-35CFC2FE16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68" y="1071"/>
              <a:ext cx="3144" cy="2801"/>
            </a:xfrm>
            <a:custGeom>
              <a:avLst/>
              <a:gdLst>
                <a:gd name="T0" fmla="*/ 1656 w 1678"/>
                <a:gd name="T1" fmla="*/ 1332 h 1494"/>
                <a:gd name="T2" fmla="*/ 1568 w 1678"/>
                <a:gd name="T3" fmla="*/ 1332 h 1494"/>
                <a:gd name="T4" fmla="*/ 1568 w 1678"/>
                <a:gd name="T5" fmla="*/ 1288 h 1494"/>
                <a:gd name="T6" fmla="*/ 1546 w 1678"/>
                <a:gd name="T7" fmla="*/ 1266 h 1494"/>
                <a:gd name="T8" fmla="*/ 132 w 1678"/>
                <a:gd name="T9" fmla="*/ 1266 h 1494"/>
                <a:gd name="T10" fmla="*/ 110 w 1678"/>
                <a:gd name="T11" fmla="*/ 1288 h 1494"/>
                <a:gd name="T12" fmla="*/ 110 w 1678"/>
                <a:gd name="T13" fmla="*/ 1332 h 1494"/>
                <a:gd name="T14" fmla="*/ 22 w 1678"/>
                <a:gd name="T15" fmla="*/ 1332 h 1494"/>
                <a:gd name="T16" fmla="*/ 0 w 1678"/>
                <a:gd name="T17" fmla="*/ 1354 h 1494"/>
                <a:gd name="T18" fmla="*/ 0 w 1678"/>
                <a:gd name="T19" fmla="*/ 1472 h 1494"/>
                <a:gd name="T20" fmla="*/ 22 w 1678"/>
                <a:gd name="T21" fmla="*/ 1494 h 1494"/>
                <a:gd name="T22" fmla="*/ 1656 w 1678"/>
                <a:gd name="T23" fmla="*/ 1494 h 1494"/>
                <a:gd name="T24" fmla="*/ 1678 w 1678"/>
                <a:gd name="T25" fmla="*/ 1472 h 1494"/>
                <a:gd name="T26" fmla="*/ 1678 w 1678"/>
                <a:gd name="T27" fmla="*/ 1354 h 1494"/>
                <a:gd name="T28" fmla="*/ 1656 w 1678"/>
                <a:gd name="T29" fmla="*/ 1332 h 1494"/>
                <a:gd name="T30" fmla="*/ 1645 w 1678"/>
                <a:gd name="T31" fmla="*/ 375 h 1494"/>
                <a:gd name="T32" fmla="*/ 1314 w 1678"/>
                <a:gd name="T33" fmla="*/ 375 h 1494"/>
                <a:gd name="T34" fmla="*/ 1147 w 1678"/>
                <a:gd name="T35" fmla="*/ 109 h 1494"/>
                <a:gd name="T36" fmla="*/ 839 w 1678"/>
                <a:gd name="T37" fmla="*/ 0 h 1494"/>
                <a:gd name="T38" fmla="*/ 532 w 1678"/>
                <a:gd name="T39" fmla="*/ 108 h 1494"/>
                <a:gd name="T40" fmla="*/ 364 w 1678"/>
                <a:gd name="T41" fmla="*/ 375 h 1494"/>
                <a:gd name="T42" fmla="*/ 33 w 1678"/>
                <a:gd name="T43" fmla="*/ 375 h 1494"/>
                <a:gd name="T44" fmla="*/ 11 w 1678"/>
                <a:gd name="T45" fmla="*/ 397 h 1494"/>
                <a:gd name="T46" fmla="*/ 11 w 1678"/>
                <a:gd name="T47" fmla="*/ 528 h 1494"/>
                <a:gd name="T48" fmla="*/ 33 w 1678"/>
                <a:gd name="T49" fmla="*/ 550 h 1494"/>
                <a:gd name="T50" fmla="*/ 1645 w 1678"/>
                <a:gd name="T51" fmla="*/ 550 h 1494"/>
                <a:gd name="T52" fmla="*/ 1667 w 1678"/>
                <a:gd name="T53" fmla="*/ 528 h 1494"/>
                <a:gd name="T54" fmla="*/ 1667 w 1678"/>
                <a:gd name="T55" fmla="*/ 397 h 1494"/>
                <a:gd name="T56" fmla="*/ 1645 w 1678"/>
                <a:gd name="T57" fmla="*/ 375 h 1494"/>
                <a:gd name="T58" fmla="*/ 839 w 1678"/>
                <a:gd name="T59" fmla="*/ 44 h 1494"/>
                <a:gd name="T60" fmla="*/ 1269 w 1678"/>
                <a:gd name="T61" fmla="*/ 375 h 1494"/>
                <a:gd name="T62" fmla="*/ 409 w 1678"/>
                <a:gd name="T63" fmla="*/ 375 h 1494"/>
                <a:gd name="T64" fmla="*/ 839 w 1678"/>
                <a:gd name="T65" fmla="*/ 44 h 1494"/>
                <a:gd name="T66" fmla="*/ 1623 w 1678"/>
                <a:gd name="T67" fmla="*/ 506 h 1494"/>
                <a:gd name="T68" fmla="*/ 55 w 1678"/>
                <a:gd name="T69" fmla="*/ 506 h 1494"/>
                <a:gd name="T70" fmla="*/ 55 w 1678"/>
                <a:gd name="T71" fmla="*/ 419 h 1494"/>
                <a:gd name="T72" fmla="*/ 1623 w 1678"/>
                <a:gd name="T73" fmla="*/ 419 h 1494"/>
                <a:gd name="T74" fmla="*/ 1623 w 1678"/>
                <a:gd name="T75" fmla="*/ 506 h 1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78" h="1494">
                  <a:moveTo>
                    <a:pt x="1656" y="1332"/>
                  </a:moveTo>
                  <a:cubicBezTo>
                    <a:pt x="1568" y="1332"/>
                    <a:pt x="1568" y="1332"/>
                    <a:pt x="1568" y="1332"/>
                  </a:cubicBezTo>
                  <a:cubicBezTo>
                    <a:pt x="1568" y="1288"/>
                    <a:pt x="1568" y="1288"/>
                    <a:pt x="1568" y="1288"/>
                  </a:cubicBezTo>
                  <a:cubicBezTo>
                    <a:pt x="1568" y="1276"/>
                    <a:pt x="1558" y="1266"/>
                    <a:pt x="1546" y="1266"/>
                  </a:cubicBezTo>
                  <a:cubicBezTo>
                    <a:pt x="132" y="1266"/>
                    <a:pt x="132" y="1266"/>
                    <a:pt x="132" y="1266"/>
                  </a:cubicBezTo>
                  <a:cubicBezTo>
                    <a:pt x="120" y="1266"/>
                    <a:pt x="110" y="1276"/>
                    <a:pt x="110" y="1288"/>
                  </a:cubicBezTo>
                  <a:cubicBezTo>
                    <a:pt x="110" y="1332"/>
                    <a:pt x="110" y="1332"/>
                    <a:pt x="110" y="1332"/>
                  </a:cubicBezTo>
                  <a:cubicBezTo>
                    <a:pt x="22" y="1332"/>
                    <a:pt x="22" y="1332"/>
                    <a:pt x="22" y="1332"/>
                  </a:cubicBezTo>
                  <a:cubicBezTo>
                    <a:pt x="10" y="1332"/>
                    <a:pt x="0" y="1342"/>
                    <a:pt x="0" y="1354"/>
                  </a:cubicBezTo>
                  <a:cubicBezTo>
                    <a:pt x="0" y="1472"/>
                    <a:pt x="0" y="1472"/>
                    <a:pt x="0" y="1472"/>
                  </a:cubicBezTo>
                  <a:cubicBezTo>
                    <a:pt x="0" y="1484"/>
                    <a:pt x="10" y="1494"/>
                    <a:pt x="22" y="1494"/>
                  </a:cubicBezTo>
                  <a:cubicBezTo>
                    <a:pt x="1656" y="1494"/>
                    <a:pt x="1656" y="1494"/>
                    <a:pt x="1656" y="1494"/>
                  </a:cubicBezTo>
                  <a:cubicBezTo>
                    <a:pt x="1668" y="1494"/>
                    <a:pt x="1678" y="1484"/>
                    <a:pt x="1678" y="1472"/>
                  </a:cubicBezTo>
                  <a:cubicBezTo>
                    <a:pt x="1678" y="1354"/>
                    <a:pt x="1678" y="1354"/>
                    <a:pt x="1678" y="1354"/>
                  </a:cubicBezTo>
                  <a:cubicBezTo>
                    <a:pt x="1678" y="1342"/>
                    <a:pt x="1668" y="1332"/>
                    <a:pt x="1656" y="1332"/>
                  </a:cubicBezTo>
                  <a:close/>
                  <a:moveTo>
                    <a:pt x="1645" y="375"/>
                  </a:moveTo>
                  <a:cubicBezTo>
                    <a:pt x="1314" y="375"/>
                    <a:pt x="1314" y="375"/>
                    <a:pt x="1314" y="375"/>
                  </a:cubicBezTo>
                  <a:cubicBezTo>
                    <a:pt x="1289" y="271"/>
                    <a:pt x="1230" y="177"/>
                    <a:pt x="1147" y="109"/>
                  </a:cubicBezTo>
                  <a:cubicBezTo>
                    <a:pt x="1060" y="38"/>
                    <a:pt x="951" y="0"/>
                    <a:pt x="839" y="0"/>
                  </a:cubicBezTo>
                  <a:cubicBezTo>
                    <a:pt x="728" y="0"/>
                    <a:pt x="619" y="38"/>
                    <a:pt x="532" y="108"/>
                  </a:cubicBezTo>
                  <a:cubicBezTo>
                    <a:pt x="448" y="176"/>
                    <a:pt x="389" y="271"/>
                    <a:pt x="364" y="375"/>
                  </a:cubicBezTo>
                  <a:cubicBezTo>
                    <a:pt x="33" y="375"/>
                    <a:pt x="33" y="375"/>
                    <a:pt x="33" y="375"/>
                  </a:cubicBezTo>
                  <a:cubicBezTo>
                    <a:pt x="21" y="375"/>
                    <a:pt x="11" y="385"/>
                    <a:pt x="11" y="397"/>
                  </a:cubicBezTo>
                  <a:cubicBezTo>
                    <a:pt x="11" y="528"/>
                    <a:pt x="11" y="528"/>
                    <a:pt x="11" y="528"/>
                  </a:cubicBezTo>
                  <a:cubicBezTo>
                    <a:pt x="11" y="540"/>
                    <a:pt x="21" y="550"/>
                    <a:pt x="33" y="550"/>
                  </a:cubicBezTo>
                  <a:cubicBezTo>
                    <a:pt x="1645" y="550"/>
                    <a:pt x="1645" y="550"/>
                    <a:pt x="1645" y="550"/>
                  </a:cubicBezTo>
                  <a:cubicBezTo>
                    <a:pt x="1657" y="550"/>
                    <a:pt x="1667" y="540"/>
                    <a:pt x="1667" y="528"/>
                  </a:cubicBezTo>
                  <a:cubicBezTo>
                    <a:pt x="1667" y="397"/>
                    <a:pt x="1667" y="397"/>
                    <a:pt x="1667" y="397"/>
                  </a:cubicBezTo>
                  <a:cubicBezTo>
                    <a:pt x="1667" y="385"/>
                    <a:pt x="1657" y="375"/>
                    <a:pt x="1645" y="375"/>
                  </a:cubicBezTo>
                  <a:close/>
                  <a:moveTo>
                    <a:pt x="839" y="44"/>
                  </a:moveTo>
                  <a:cubicBezTo>
                    <a:pt x="1040" y="44"/>
                    <a:pt x="1218" y="182"/>
                    <a:pt x="1269" y="375"/>
                  </a:cubicBezTo>
                  <a:cubicBezTo>
                    <a:pt x="409" y="375"/>
                    <a:pt x="409" y="375"/>
                    <a:pt x="409" y="375"/>
                  </a:cubicBezTo>
                  <a:cubicBezTo>
                    <a:pt x="460" y="179"/>
                    <a:pt x="635" y="44"/>
                    <a:pt x="839" y="44"/>
                  </a:cubicBezTo>
                  <a:close/>
                  <a:moveTo>
                    <a:pt x="1623" y="506"/>
                  </a:moveTo>
                  <a:cubicBezTo>
                    <a:pt x="55" y="506"/>
                    <a:pt x="55" y="506"/>
                    <a:pt x="55" y="506"/>
                  </a:cubicBezTo>
                  <a:cubicBezTo>
                    <a:pt x="55" y="419"/>
                    <a:pt x="55" y="419"/>
                    <a:pt x="55" y="419"/>
                  </a:cubicBezTo>
                  <a:cubicBezTo>
                    <a:pt x="1623" y="419"/>
                    <a:pt x="1623" y="419"/>
                    <a:pt x="1623" y="419"/>
                  </a:cubicBezTo>
                  <a:lnTo>
                    <a:pt x="1623" y="5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C969329E-8E3D-4837-A690-2410C40EE3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5" y="298"/>
              <a:ext cx="2630" cy="3034"/>
            </a:xfrm>
            <a:custGeom>
              <a:avLst/>
              <a:gdLst>
                <a:gd name="T0" fmla="*/ 12 w 1404"/>
                <a:gd name="T1" fmla="*/ 1032 h 1618"/>
                <a:gd name="T2" fmla="*/ 105 w 1404"/>
                <a:gd name="T3" fmla="*/ 1022 h 1618"/>
                <a:gd name="T4" fmla="*/ 127 w 1404"/>
                <a:gd name="T5" fmla="*/ 1608 h 1618"/>
                <a:gd name="T6" fmla="*/ 10 w 1404"/>
                <a:gd name="T7" fmla="*/ 1618 h 1618"/>
                <a:gd name="T8" fmla="*/ 1031 w 1404"/>
                <a:gd name="T9" fmla="*/ 1618 h 1618"/>
                <a:gd name="T10" fmla="*/ 1149 w 1404"/>
                <a:gd name="T11" fmla="*/ 1608 h 1618"/>
                <a:gd name="T12" fmla="*/ 1127 w 1404"/>
                <a:gd name="T13" fmla="*/ 1022 h 1618"/>
                <a:gd name="T14" fmla="*/ 1033 w 1404"/>
                <a:gd name="T15" fmla="*/ 1032 h 1618"/>
                <a:gd name="T16" fmla="*/ 1031 w 1404"/>
                <a:gd name="T17" fmla="*/ 1618 h 1618"/>
                <a:gd name="T18" fmla="*/ 1394 w 1404"/>
                <a:gd name="T19" fmla="*/ 1618 h 1618"/>
                <a:gd name="T20" fmla="*/ 1392 w 1404"/>
                <a:gd name="T21" fmla="*/ 1032 h 1618"/>
                <a:gd name="T22" fmla="*/ 1299 w 1404"/>
                <a:gd name="T23" fmla="*/ 1022 h 1618"/>
                <a:gd name="T24" fmla="*/ 1277 w 1404"/>
                <a:gd name="T25" fmla="*/ 1608 h 1618"/>
                <a:gd name="T26" fmla="*/ 776 w 1404"/>
                <a:gd name="T27" fmla="*/ 1618 h 1618"/>
                <a:gd name="T28" fmla="*/ 894 w 1404"/>
                <a:gd name="T29" fmla="*/ 1608 h 1618"/>
                <a:gd name="T30" fmla="*/ 871 w 1404"/>
                <a:gd name="T31" fmla="*/ 1022 h 1618"/>
                <a:gd name="T32" fmla="*/ 778 w 1404"/>
                <a:gd name="T33" fmla="*/ 1032 h 1618"/>
                <a:gd name="T34" fmla="*/ 776 w 1404"/>
                <a:gd name="T35" fmla="*/ 1618 h 1618"/>
                <a:gd name="T36" fmla="*/ 628 w 1404"/>
                <a:gd name="T37" fmla="*/ 1618 h 1618"/>
                <a:gd name="T38" fmla="*/ 626 w 1404"/>
                <a:gd name="T39" fmla="*/ 1032 h 1618"/>
                <a:gd name="T40" fmla="*/ 533 w 1404"/>
                <a:gd name="T41" fmla="*/ 1022 h 1618"/>
                <a:gd name="T42" fmla="*/ 510 w 1404"/>
                <a:gd name="T43" fmla="*/ 1608 h 1618"/>
                <a:gd name="T44" fmla="*/ 265 w 1404"/>
                <a:gd name="T45" fmla="*/ 1618 h 1618"/>
                <a:gd name="T46" fmla="*/ 383 w 1404"/>
                <a:gd name="T47" fmla="*/ 1608 h 1618"/>
                <a:gd name="T48" fmla="*/ 361 w 1404"/>
                <a:gd name="T49" fmla="*/ 1022 h 1618"/>
                <a:gd name="T50" fmla="*/ 267 w 1404"/>
                <a:gd name="T51" fmla="*/ 1032 h 1618"/>
                <a:gd name="T52" fmla="*/ 265 w 1404"/>
                <a:gd name="T53" fmla="*/ 1618 h 1618"/>
                <a:gd name="T54" fmla="*/ 702 w 1404"/>
                <a:gd name="T55" fmla="*/ 368 h 1618"/>
                <a:gd name="T56" fmla="*/ 727 w 1404"/>
                <a:gd name="T57" fmla="*/ 200 h 1618"/>
                <a:gd name="T58" fmla="*/ 1036 w 1404"/>
                <a:gd name="T59" fmla="*/ 193 h 1618"/>
                <a:gd name="T60" fmla="*/ 959 w 1404"/>
                <a:gd name="T61" fmla="*/ 101 h 1618"/>
                <a:gd name="T62" fmla="*/ 1040 w 1404"/>
                <a:gd name="T63" fmla="*/ 11 h 1618"/>
                <a:gd name="T64" fmla="*/ 720 w 1404"/>
                <a:gd name="T65" fmla="*/ 0 h 1618"/>
                <a:gd name="T66" fmla="*/ 681 w 1404"/>
                <a:gd name="T67" fmla="*/ 0 h 1618"/>
                <a:gd name="T68" fmla="*/ 675 w 1404"/>
                <a:gd name="T69" fmla="*/ 193 h 1618"/>
                <a:gd name="T70" fmla="*/ 675 w 1404"/>
                <a:gd name="T71" fmla="*/ 368 h 1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4" h="1618">
                  <a:moveTo>
                    <a:pt x="0" y="1608"/>
                  </a:moveTo>
                  <a:cubicBezTo>
                    <a:pt x="12" y="1032"/>
                    <a:pt x="12" y="1032"/>
                    <a:pt x="12" y="1032"/>
                  </a:cubicBezTo>
                  <a:cubicBezTo>
                    <a:pt x="12" y="1027"/>
                    <a:pt x="16" y="1022"/>
                    <a:pt x="22" y="1022"/>
                  </a:cubicBezTo>
                  <a:cubicBezTo>
                    <a:pt x="105" y="1022"/>
                    <a:pt x="105" y="1022"/>
                    <a:pt x="105" y="1022"/>
                  </a:cubicBezTo>
                  <a:cubicBezTo>
                    <a:pt x="111" y="1022"/>
                    <a:pt x="115" y="1027"/>
                    <a:pt x="115" y="1032"/>
                  </a:cubicBezTo>
                  <a:cubicBezTo>
                    <a:pt x="127" y="1608"/>
                    <a:pt x="127" y="1608"/>
                    <a:pt x="127" y="1608"/>
                  </a:cubicBezTo>
                  <a:cubicBezTo>
                    <a:pt x="127" y="1613"/>
                    <a:pt x="123" y="1618"/>
                    <a:pt x="117" y="1618"/>
                  </a:cubicBezTo>
                  <a:cubicBezTo>
                    <a:pt x="10" y="1618"/>
                    <a:pt x="10" y="1618"/>
                    <a:pt x="10" y="1618"/>
                  </a:cubicBezTo>
                  <a:cubicBezTo>
                    <a:pt x="4" y="1618"/>
                    <a:pt x="0" y="1613"/>
                    <a:pt x="0" y="1608"/>
                  </a:cubicBezTo>
                  <a:close/>
                  <a:moveTo>
                    <a:pt x="1031" y="1618"/>
                  </a:moveTo>
                  <a:cubicBezTo>
                    <a:pt x="1139" y="1618"/>
                    <a:pt x="1139" y="1618"/>
                    <a:pt x="1139" y="1618"/>
                  </a:cubicBezTo>
                  <a:cubicBezTo>
                    <a:pt x="1144" y="1618"/>
                    <a:pt x="1149" y="1613"/>
                    <a:pt x="1149" y="1608"/>
                  </a:cubicBezTo>
                  <a:cubicBezTo>
                    <a:pt x="1137" y="1032"/>
                    <a:pt x="1137" y="1032"/>
                    <a:pt x="1137" y="1032"/>
                  </a:cubicBezTo>
                  <a:cubicBezTo>
                    <a:pt x="1137" y="1027"/>
                    <a:pt x="1132" y="1022"/>
                    <a:pt x="1127" y="1022"/>
                  </a:cubicBezTo>
                  <a:cubicBezTo>
                    <a:pt x="1043" y="1022"/>
                    <a:pt x="1043" y="1022"/>
                    <a:pt x="1043" y="1022"/>
                  </a:cubicBezTo>
                  <a:cubicBezTo>
                    <a:pt x="1038" y="1022"/>
                    <a:pt x="1033" y="1027"/>
                    <a:pt x="1033" y="1032"/>
                  </a:cubicBezTo>
                  <a:cubicBezTo>
                    <a:pt x="1021" y="1608"/>
                    <a:pt x="1021" y="1608"/>
                    <a:pt x="1021" y="1608"/>
                  </a:cubicBezTo>
                  <a:cubicBezTo>
                    <a:pt x="1021" y="1613"/>
                    <a:pt x="1026" y="1618"/>
                    <a:pt x="1031" y="1618"/>
                  </a:cubicBezTo>
                  <a:close/>
                  <a:moveTo>
                    <a:pt x="1287" y="1618"/>
                  </a:moveTo>
                  <a:cubicBezTo>
                    <a:pt x="1394" y="1618"/>
                    <a:pt x="1394" y="1618"/>
                    <a:pt x="1394" y="1618"/>
                  </a:cubicBezTo>
                  <a:cubicBezTo>
                    <a:pt x="1400" y="1618"/>
                    <a:pt x="1404" y="1613"/>
                    <a:pt x="1404" y="1608"/>
                  </a:cubicBezTo>
                  <a:cubicBezTo>
                    <a:pt x="1392" y="1032"/>
                    <a:pt x="1392" y="1032"/>
                    <a:pt x="1392" y="1032"/>
                  </a:cubicBezTo>
                  <a:cubicBezTo>
                    <a:pt x="1392" y="1027"/>
                    <a:pt x="1388" y="1022"/>
                    <a:pt x="1382" y="1022"/>
                  </a:cubicBezTo>
                  <a:cubicBezTo>
                    <a:pt x="1299" y="1022"/>
                    <a:pt x="1299" y="1022"/>
                    <a:pt x="1299" y="1022"/>
                  </a:cubicBezTo>
                  <a:cubicBezTo>
                    <a:pt x="1293" y="1022"/>
                    <a:pt x="1289" y="1027"/>
                    <a:pt x="1289" y="1032"/>
                  </a:cubicBezTo>
                  <a:cubicBezTo>
                    <a:pt x="1277" y="1608"/>
                    <a:pt x="1277" y="1608"/>
                    <a:pt x="1277" y="1608"/>
                  </a:cubicBezTo>
                  <a:cubicBezTo>
                    <a:pt x="1277" y="1613"/>
                    <a:pt x="1281" y="1618"/>
                    <a:pt x="1287" y="1618"/>
                  </a:cubicBezTo>
                  <a:close/>
                  <a:moveTo>
                    <a:pt x="776" y="1618"/>
                  </a:moveTo>
                  <a:cubicBezTo>
                    <a:pt x="883" y="1618"/>
                    <a:pt x="883" y="1618"/>
                    <a:pt x="883" y="1618"/>
                  </a:cubicBezTo>
                  <a:cubicBezTo>
                    <a:pt x="889" y="1618"/>
                    <a:pt x="894" y="1613"/>
                    <a:pt x="894" y="1608"/>
                  </a:cubicBezTo>
                  <a:cubicBezTo>
                    <a:pt x="881" y="1032"/>
                    <a:pt x="881" y="1032"/>
                    <a:pt x="881" y="1032"/>
                  </a:cubicBezTo>
                  <a:cubicBezTo>
                    <a:pt x="881" y="1027"/>
                    <a:pt x="877" y="1022"/>
                    <a:pt x="871" y="1022"/>
                  </a:cubicBezTo>
                  <a:cubicBezTo>
                    <a:pt x="788" y="1022"/>
                    <a:pt x="788" y="1022"/>
                    <a:pt x="788" y="1022"/>
                  </a:cubicBezTo>
                  <a:cubicBezTo>
                    <a:pt x="782" y="1022"/>
                    <a:pt x="778" y="1027"/>
                    <a:pt x="778" y="1032"/>
                  </a:cubicBezTo>
                  <a:cubicBezTo>
                    <a:pt x="766" y="1608"/>
                    <a:pt x="766" y="1608"/>
                    <a:pt x="766" y="1608"/>
                  </a:cubicBezTo>
                  <a:cubicBezTo>
                    <a:pt x="766" y="1613"/>
                    <a:pt x="770" y="1618"/>
                    <a:pt x="776" y="1618"/>
                  </a:cubicBezTo>
                  <a:close/>
                  <a:moveTo>
                    <a:pt x="521" y="1618"/>
                  </a:moveTo>
                  <a:cubicBezTo>
                    <a:pt x="628" y="1618"/>
                    <a:pt x="628" y="1618"/>
                    <a:pt x="628" y="1618"/>
                  </a:cubicBezTo>
                  <a:cubicBezTo>
                    <a:pt x="634" y="1618"/>
                    <a:pt x="638" y="1613"/>
                    <a:pt x="638" y="1608"/>
                  </a:cubicBezTo>
                  <a:cubicBezTo>
                    <a:pt x="626" y="1032"/>
                    <a:pt x="626" y="1032"/>
                    <a:pt x="626" y="1032"/>
                  </a:cubicBezTo>
                  <a:cubicBezTo>
                    <a:pt x="626" y="1027"/>
                    <a:pt x="622" y="1022"/>
                    <a:pt x="616" y="1022"/>
                  </a:cubicBezTo>
                  <a:cubicBezTo>
                    <a:pt x="533" y="1022"/>
                    <a:pt x="533" y="1022"/>
                    <a:pt x="533" y="1022"/>
                  </a:cubicBezTo>
                  <a:cubicBezTo>
                    <a:pt x="527" y="1022"/>
                    <a:pt x="523" y="1027"/>
                    <a:pt x="523" y="1032"/>
                  </a:cubicBezTo>
                  <a:cubicBezTo>
                    <a:pt x="510" y="1608"/>
                    <a:pt x="510" y="1608"/>
                    <a:pt x="510" y="1608"/>
                  </a:cubicBezTo>
                  <a:cubicBezTo>
                    <a:pt x="510" y="1613"/>
                    <a:pt x="515" y="1618"/>
                    <a:pt x="521" y="1618"/>
                  </a:cubicBezTo>
                  <a:close/>
                  <a:moveTo>
                    <a:pt x="265" y="1618"/>
                  </a:moveTo>
                  <a:cubicBezTo>
                    <a:pt x="373" y="1618"/>
                    <a:pt x="373" y="1618"/>
                    <a:pt x="373" y="1618"/>
                  </a:cubicBezTo>
                  <a:cubicBezTo>
                    <a:pt x="378" y="1618"/>
                    <a:pt x="383" y="1613"/>
                    <a:pt x="383" y="1608"/>
                  </a:cubicBezTo>
                  <a:cubicBezTo>
                    <a:pt x="371" y="1032"/>
                    <a:pt x="371" y="1032"/>
                    <a:pt x="371" y="1032"/>
                  </a:cubicBezTo>
                  <a:cubicBezTo>
                    <a:pt x="371" y="1027"/>
                    <a:pt x="366" y="1022"/>
                    <a:pt x="361" y="1022"/>
                  </a:cubicBezTo>
                  <a:cubicBezTo>
                    <a:pt x="277" y="1022"/>
                    <a:pt x="277" y="1022"/>
                    <a:pt x="277" y="1022"/>
                  </a:cubicBezTo>
                  <a:cubicBezTo>
                    <a:pt x="272" y="1022"/>
                    <a:pt x="267" y="1027"/>
                    <a:pt x="267" y="1032"/>
                  </a:cubicBezTo>
                  <a:cubicBezTo>
                    <a:pt x="255" y="1608"/>
                    <a:pt x="255" y="1608"/>
                    <a:pt x="255" y="1608"/>
                  </a:cubicBezTo>
                  <a:cubicBezTo>
                    <a:pt x="255" y="1613"/>
                    <a:pt x="260" y="1618"/>
                    <a:pt x="265" y="1618"/>
                  </a:cubicBezTo>
                  <a:close/>
                  <a:moveTo>
                    <a:pt x="675" y="368"/>
                  </a:moveTo>
                  <a:cubicBezTo>
                    <a:pt x="684" y="368"/>
                    <a:pt x="693" y="368"/>
                    <a:pt x="702" y="368"/>
                  </a:cubicBezTo>
                  <a:cubicBezTo>
                    <a:pt x="710" y="368"/>
                    <a:pt x="718" y="368"/>
                    <a:pt x="727" y="368"/>
                  </a:cubicBezTo>
                  <a:cubicBezTo>
                    <a:pt x="727" y="200"/>
                    <a:pt x="727" y="200"/>
                    <a:pt x="727" y="200"/>
                  </a:cubicBezTo>
                  <a:cubicBezTo>
                    <a:pt x="727" y="196"/>
                    <a:pt x="730" y="193"/>
                    <a:pt x="733" y="193"/>
                  </a:cubicBezTo>
                  <a:cubicBezTo>
                    <a:pt x="1036" y="193"/>
                    <a:pt x="1036" y="193"/>
                    <a:pt x="1036" y="193"/>
                  </a:cubicBezTo>
                  <a:cubicBezTo>
                    <a:pt x="1042" y="193"/>
                    <a:pt x="1044" y="186"/>
                    <a:pt x="1040" y="182"/>
                  </a:cubicBezTo>
                  <a:cubicBezTo>
                    <a:pt x="959" y="101"/>
                    <a:pt x="959" y="101"/>
                    <a:pt x="959" y="101"/>
                  </a:cubicBezTo>
                  <a:cubicBezTo>
                    <a:pt x="957" y="99"/>
                    <a:pt x="957" y="95"/>
                    <a:pt x="959" y="92"/>
                  </a:cubicBezTo>
                  <a:cubicBezTo>
                    <a:pt x="1040" y="11"/>
                    <a:pt x="1040" y="11"/>
                    <a:pt x="1040" y="11"/>
                  </a:cubicBezTo>
                  <a:cubicBezTo>
                    <a:pt x="1044" y="7"/>
                    <a:pt x="1042" y="0"/>
                    <a:pt x="1036" y="0"/>
                  </a:cubicBezTo>
                  <a:cubicBezTo>
                    <a:pt x="720" y="0"/>
                    <a:pt x="720" y="0"/>
                    <a:pt x="720" y="0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78" y="0"/>
                    <a:pt x="675" y="3"/>
                    <a:pt x="675" y="7"/>
                  </a:cubicBezTo>
                  <a:cubicBezTo>
                    <a:pt x="675" y="193"/>
                    <a:pt x="675" y="193"/>
                    <a:pt x="675" y="193"/>
                  </a:cubicBezTo>
                  <a:cubicBezTo>
                    <a:pt x="675" y="193"/>
                    <a:pt x="675" y="193"/>
                    <a:pt x="675" y="193"/>
                  </a:cubicBezTo>
                  <a:lnTo>
                    <a:pt x="675" y="36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sp>
        <p:nvSpPr>
          <p:cNvPr id="14" name="Circular Arrow 21">
            <a:extLst>
              <a:ext uri="{FF2B5EF4-FFF2-40B4-BE49-F238E27FC236}">
                <a16:creationId xmlns:a16="http://schemas.microsoft.com/office/drawing/2014/main" id="{7A174754-FE1D-4ED8-8108-E8B70E372151}"/>
              </a:ext>
            </a:extLst>
          </p:cNvPr>
          <p:cNvSpPr/>
          <p:nvPr/>
        </p:nvSpPr>
        <p:spPr>
          <a:xfrm rot="21186595">
            <a:off x="2575231" y="3152074"/>
            <a:ext cx="1421103" cy="1180927"/>
          </a:xfrm>
          <a:prstGeom prst="circularArrow">
            <a:avLst>
              <a:gd name="adj1" fmla="val 5205"/>
              <a:gd name="adj2" fmla="val 711698"/>
              <a:gd name="adj3" fmla="val 20337031"/>
              <a:gd name="adj4" fmla="val 13111908"/>
              <a:gd name="adj5" fmla="val 8349"/>
            </a:avLst>
          </a:prstGeom>
          <a:solidFill>
            <a:schemeClr val="tx2"/>
          </a:solidFill>
          <a:ln w="9525" cap="rnd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pt-BR" sz="1200" dirty="0" err="1">
              <a:solidFill>
                <a:srgbClr val="FFFFFF"/>
              </a:solidFill>
            </a:endParaRPr>
          </a:p>
        </p:txBody>
      </p:sp>
      <p:sp>
        <p:nvSpPr>
          <p:cNvPr id="15" name="Circular Arrow 73">
            <a:extLst>
              <a:ext uri="{FF2B5EF4-FFF2-40B4-BE49-F238E27FC236}">
                <a16:creationId xmlns:a16="http://schemas.microsoft.com/office/drawing/2014/main" id="{69EA6F7C-3353-4712-9602-A952EDECAF19}"/>
              </a:ext>
            </a:extLst>
          </p:cNvPr>
          <p:cNvSpPr/>
          <p:nvPr/>
        </p:nvSpPr>
        <p:spPr>
          <a:xfrm rot="9864313">
            <a:off x="2618182" y="3781390"/>
            <a:ext cx="1421103" cy="1180927"/>
          </a:xfrm>
          <a:prstGeom prst="circularArrow">
            <a:avLst>
              <a:gd name="adj1" fmla="val 5205"/>
              <a:gd name="adj2" fmla="val 711698"/>
              <a:gd name="adj3" fmla="val 20337031"/>
              <a:gd name="adj4" fmla="val 13111908"/>
              <a:gd name="adj5" fmla="val 8349"/>
            </a:avLst>
          </a:prstGeom>
          <a:solidFill>
            <a:schemeClr val="tx2"/>
          </a:solidFill>
          <a:ln w="9525" cap="rnd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pt-BR" sz="1200" dirty="0" err="1">
              <a:solidFill>
                <a:srgbClr val="FFFFFF"/>
              </a:solidFill>
            </a:endParaRPr>
          </a:p>
        </p:txBody>
      </p:sp>
      <p:sp>
        <p:nvSpPr>
          <p:cNvPr id="16" name="ee4pContent1">
            <a:extLst>
              <a:ext uri="{FF2B5EF4-FFF2-40B4-BE49-F238E27FC236}">
                <a16:creationId xmlns:a16="http://schemas.microsoft.com/office/drawing/2014/main" id="{6FF5AED2-893D-4823-B210-471F521CB88A}"/>
              </a:ext>
            </a:extLst>
          </p:cNvPr>
          <p:cNvSpPr txBox="1"/>
          <p:nvPr/>
        </p:nvSpPr>
        <p:spPr>
          <a:xfrm>
            <a:off x="1475740" y="5256292"/>
            <a:ext cx="3979759" cy="738664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>
              <a:buSzPct val="100000"/>
              <a:buFont typeface="Trebuchet MS" panose="020B0603020202020204" pitchFamily="34" charset="0"/>
              <a:buChar char="​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 marL="324000" lvl="1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•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 marL="648000" lvl="2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–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 marL="0" lvl="3">
              <a:buSzPct val="100000"/>
              <a:buFont typeface="Trebuchet MS" panose="020B0603020202020204" pitchFamily="34" charset="0"/>
              <a:buChar char="​"/>
              <a:defRPr sz="2400">
                <a:solidFill>
                  <a:srgbClr val="1659BF"/>
                </a:solidFill>
                <a:latin typeface="Trebuchet MS" panose="020B0603020202020204" pitchFamily="34" charset="0"/>
              </a:defRPr>
            </a:lvl4pPr>
            <a:lvl5pPr marL="0" lvl="4">
              <a:buSzPct val="100000"/>
              <a:buFont typeface="Trebuchet MS" panose="020B0603020202020204" pitchFamily="34" charset="0"/>
              <a:buChar char="​"/>
              <a:defRPr sz="2400" b="1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 marL="324000" lvl="5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•"/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6pPr>
            <a:lvl7pPr marL="0" lvl="6">
              <a:buSzPct val="100000"/>
              <a:buFont typeface="Trebuchet MS" panose="020B0603020202020204" pitchFamily="34" charset="0"/>
              <a:buChar char="​"/>
              <a:defRPr sz="5400">
                <a:solidFill>
                  <a:srgbClr val="000000"/>
                </a:solidFill>
                <a:latin typeface="Trebuchet MS" panose="020B0603020202020204" pitchFamily="34" charset="0"/>
              </a:defRPr>
            </a:lvl7pPr>
            <a:lvl8pPr marL="0" lvl="7">
              <a:buSzPct val="100000"/>
              <a:buFont typeface="Trebuchet MS" panose="020B0603020202020204" pitchFamily="34" charset="0"/>
              <a:buChar char="​"/>
              <a:defRPr sz="6600">
                <a:solidFill>
                  <a:srgbClr val="1659BF"/>
                </a:solidFill>
                <a:latin typeface="Trebuchet MS" panose="020B0603020202020204" pitchFamily="34" charset="0"/>
              </a:defRPr>
            </a:lvl8pPr>
            <a:lvl9pPr marL="0" lvl="8">
              <a:buSzPct val="100000"/>
              <a:buFont typeface="Trebuchet MS" panose="020B0603020202020204" pitchFamily="34" charset="0"/>
              <a:buChar char="​"/>
              <a:defRPr sz="4400">
                <a:solidFill>
                  <a:srgbClr val="1659BF"/>
                </a:solidFill>
                <a:latin typeface="Trebuchet MS" panose="020B0603020202020204" pitchFamily="34" charset="0"/>
              </a:defRPr>
            </a:lvl9pPr>
          </a:lstStyle>
          <a:p>
            <a:pPr marL="259200" lvl="1" indent="-172800">
              <a:buClr>
                <a:srgbClr val="1659BF">
                  <a:lumMod val="100000"/>
                </a:srgbClr>
              </a:buClr>
            </a:pPr>
            <a:r>
              <a:rPr lang="pt-BR" sz="1600" dirty="0">
                <a:solidFill>
                  <a:srgbClr val="000000">
                    <a:lumMod val="100000"/>
                  </a:srgbClr>
                </a:solidFill>
                <a:sym typeface="Trebuchet MS" panose="020B0603020202020204" pitchFamily="34" charset="0"/>
              </a:rPr>
              <a:t>Políticas pouco estruturadas</a:t>
            </a:r>
          </a:p>
          <a:p>
            <a:pPr marL="259200" lvl="1" indent="-172800">
              <a:buClr>
                <a:srgbClr val="1659BF">
                  <a:lumMod val="100000"/>
                </a:srgbClr>
              </a:buClr>
            </a:pPr>
            <a:r>
              <a:rPr lang="pt-BR" sz="1600" dirty="0">
                <a:solidFill>
                  <a:srgbClr val="000000">
                    <a:lumMod val="100000"/>
                  </a:srgbClr>
                </a:solidFill>
                <a:sym typeface="Trebuchet MS" panose="020B0603020202020204" pitchFamily="34" charset="0"/>
              </a:rPr>
              <a:t>Diversidade de formatos</a:t>
            </a:r>
          </a:p>
          <a:p>
            <a:pPr marL="259200" lvl="1" indent="-172800">
              <a:buClr>
                <a:srgbClr val="1659BF">
                  <a:lumMod val="100000"/>
                </a:srgbClr>
              </a:buClr>
            </a:pPr>
            <a:r>
              <a:rPr lang="pt-BR" sz="1600" dirty="0">
                <a:solidFill>
                  <a:srgbClr val="000000">
                    <a:lumMod val="100000"/>
                  </a:srgbClr>
                </a:solidFill>
                <a:sym typeface="Trebuchet MS" panose="020B0603020202020204" pitchFamily="34" charset="0"/>
              </a:rPr>
              <a:t>Longos processos de interação</a:t>
            </a:r>
          </a:p>
        </p:txBody>
      </p:sp>
      <p:grpSp>
        <p:nvGrpSpPr>
          <p:cNvPr id="17" name="Group 67">
            <a:extLst>
              <a:ext uri="{FF2B5EF4-FFF2-40B4-BE49-F238E27FC236}">
                <a16:creationId xmlns:a16="http://schemas.microsoft.com/office/drawing/2014/main" id="{58B44231-B0B6-4B25-AF13-EB489D6DF5AE}"/>
              </a:ext>
            </a:extLst>
          </p:cNvPr>
          <p:cNvGrpSpPr/>
          <p:nvPr/>
        </p:nvGrpSpPr>
        <p:grpSpPr>
          <a:xfrm>
            <a:off x="5865853" y="2100308"/>
            <a:ext cx="306171" cy="3943483"/>
            <a:chOff x="4799915" y="2060923"/>
            <a:chExt cx="306171" cy="3943483"/>
          </a:xfrm>
        </p:grpSpPr>
        <p:cxnSp>
          <p:nvCxnSpPr>
            <p:cNvPr id="18" name="Straight Connector 68">
              <a:extLst>
                <a:ext uri="{FF2B5EF4-FFF2-40B4-BE49-F238E27FC236}">
                  <a16:creationId xmlns:a16="http://schemas.microsoft.com/office/drawing/2014/main" id="{66470A36-5DA7-4FE3-8C07-7BD510B5EDB9}"/>
                </a:ext>
              </a:extLst>
            </p:cNvPr>
            <p:cNvCxnSpPr/>
            <p:nvPr/>
          </p:nvCxnSpPr>
          <p:spPr>
            <a:xfrm>
              <a:off x="4947650" y="2060923"/>
              <a:ext cx="0" cy="3943483"/>
            </a:xfrm>
            <a:prstGeom prst="line">
              <a:avLst/>
            </a:prstGeom>
            <a:ln w="19050" cap="rnd">
              <a:solidFill>
                <a:srgbClr val="9A9A9A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69">
              <a:extLst>
                <a:ext uri="{FF2B5EF4-FFF2-40B4-BE49-F238E27FC236}">
                  <a16:creationId xmlns:a16="http://schemas.microsoft.com/office/drawing/2014/main" id="{132DE879-F218-4D4B-ABCE-2286866A9086}"/>
                </a:ext>
              </a:extLst>
            </p:cNvPr>
            <p:cNvGrpSpPr/>
            <p:nvPr/>
          </p:nvGrpSpPr>
          <p:grpSpPr>
            <a:xfrm>
              <a:off x="4799915" y="3833745"/>
              <a:ext cx="306171" cy="306910"/>
              <a:chOff x="5942914" y="3833745"/>
              <a:chExt cx="306171" cy="306910"/>
            </a:xfrm>
          </p:grpSpPr>
          <p:sp>
            <p:nvSpPr>
              <p:cNvPr id="20" name="Freeform 94">
                <a:extLst>
                  <a:ext uri="{FF2B5EF4-FFF2-40B4-BE49-F238E27FC236}">
                    <a16:creationId xmlns:a16="http://schemas.microsoft.com/office/drawing/2014/main" id="{FCF1CBBA-17F1-4AD8-A390-4ABE641FBE6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5942914" y="3833745"/>
                <a:ext cx="306171" cy="306910"/>
              </a:xfrm>
              <a:custGeom>
                <a:avLst/>
                <a:gdLst>
                  <a:gd name="T0" fmla="*/ 0 w 1052"/>
                  <a:gd name="T1" fmla="*/ 526 h 1052"/>
                  <a:gd name="T2" fmla="*/ 0 w 1052"/>
                  <a:gd name="T3" fmla="*/ 526 h 1052"/>
                  <a:gd name="T4" fmla="*/ 526 w 1052"/>
                  <a:gd name="T5" fmla="*/ 0 h 1052"/>
                  <a:gd name="T6" fmla="*/ 1052 w 1052"/>
                  <a:gd name="T7" fmla="*/ 526 h 1052"/>
                  <a:gd name="T8" fmla="*/ 1052 w 1052"/>
                  <a:gd name="T9" fmla="*/ 526 h 1052"/>
                  <a:gd name="T10" fmla="*/ 526 w 1052"/>
                  <a:gd name="T11" fmla="*/ 1052 h 1052"/>
                  <a:gd name="T12" fmla="*/ 526 w 1052"/>
                  <a:gd name="T13" fmla="*/ 1052 h 1052"/>
                  <a:gd name="T14" fmla="*/ 0 w 1052"/>
                  <a:gd name="T15" fmla="*/ 526 h 10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2" h="1052">
                    <a:moveTo>
                      <a:pt x="0" y="526"/>
                    </a:moveTo>
                    <a:cubicBezTo>
                      <a:pt x="0" y="526"/>
                      <a:pt x="0" y="526"/>
                      <a:pt x="0" y="526"/>
                    </a:cubicBezTo>
                    <a:cubicBezTo>
                      <a:pt x="0" y="236"/>
                      <a:pt x="236" y="0"/>
                      <a:pt x="526" y="0"/>
                    </a:cubicBezTo>
                    <a:cubicBezTo>
                      <a:pt x="817" y="0"/>
                      <a:pt x="1052" y="236"/>
                      <a:pt x="1052" y="526"/>
                    </a:cubicBezTo>
                    <a:cubicBezTo>
                      <a:pt x="1052" y="526"/>
                      <a:pt x="1052" y="526"/>
                      <a:pt x="1052" y="526"/>
                    </a:cubicBezTo>
                    <a:cubicBezTo>
                      <a:pt x="1052" y="817"/>
                      <a:pt x="817" y="1052"/>
                      <a:pt x="526" y="1052"/>
                    </a:cubicBezTo>
                    <a:cubicBezTo>
                      <a:pt x="526" y="1052"/>
                      <a:pt x="526" y="1052"/>
                      <a:pt x="526" y="1052"/>
                    </a:cubicBezTo>
                    <a:cubicBezTo>
                      <a:pt x="236" y="1052"/>
                      <a:pt x="0" y="817"/>
                      <a:pt x="0" y="526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solidFill>
                  <a:schemeClr val="tx2"/>
                </a:solidFill>
              </a:ln>
              <a:extLst/>
            </p:spPr>
            <p:txBody>
              <a:bodyPr vert="horz" wrap="square" lIns="88641" tIns="44321" rIns="88641" bIns="44321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6E6F73"/>
                  </a:solidFill>
                  <a:latin typeface="Trebuchet MS" panose="020B060302020202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21" name="Freeform 95">
                <a:extLst>
                  <a:ext uri="{FF2B5EF4-FFF2-40B4-BE49-F238E27FC236}">
                    <a16:creationId xmlns:a16="http://schemas.microsoft.com/office/drawing/2014/main" id="{8364468F-263A-4582-8FD9-295E08DCB37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6059345" y="3876005"/>
                <a:ext cx="120251" cy="224731"/>
              </a:xfrm>
              <a:custGeom>
                <a:avLst/>
                <a:gdLst>
                  <a:gd name="T0" fmla="*/ 66 w 976"/>
                  <a:gd name="T1" fmla="*/ 1824 h 1824"/>
                  <a:gd name="T2" fmla="*/ 0 w 976"/>
                  <a:gd name="T3" fmla="*/ 1758 h 1824"/>
                  <a:gd name="T4" fmla="*/ 843 w 976"/>
                  <a:gd name="T5" fmla="*/ 912 h 1824"/>
                  <a:gd name="T6" fmla="*/ 0 w 976"/>
                  <a:gd name="T7" fmla="*/ 66 h 1824"/>
                  <a:gd name="T8" fmla="*/ 66 w 976"/>
                  <a:gd name="T9" fmla="*/ 0 h 1824"/>
                  <a:gd name="T10" fmla="*/ 976 w 976"/>
                  <a:gd name="T11" fmla="*/ 912 h 1824"/>
                  <a:gd name="T12" fmla="*/ 66 w 976"/>
                  <a:gd name="T13" fmla="*/ 1824 h 1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6" h="1824">
                    <a:moveTo>
                      <a:pt x="66" y="1824"/>
                    </a:moveTo>
                    <a:lnTo>
                      <a:pt x="0" y="1758"/>
                    </a:lnTo>
                    <a:lnTo>
                      <a:pt x="843" y="912"/>
                    </a:lnTo>
                    <a:lnTo>
                      <a:pt x="0" y="66"/>
                    </a:lnTo>
                    <a:lnTo>
                      <a:pt x="66" y="0"/>
                    </a:lnTo>
                    <a:lnTo>
                      <a:pt x="976" y="912"/>
                    </a:lnTo>
                    <a:lnTo>
                      <a:pt x="66" y="18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8641" tIns="44321" rIns="88641" bIns="44321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>
                  <a:solidFill>
                    <a:srgbClr val="6E6F73"/>
                  </a:solidFill>
                  <a:latin typeface="Trebuchet MS" panose="020B0603020202020204" pitchFamily="34" charset="0"/>
                  <a:sym typeface="Trebuchet MS" panose="020B0603020202020204" pitchFamily="34" charset="0"/>
                </a:endParaRPr>
              </a:p>
            </p:txBody>
          </p:sp>
        </p:grpSp>
      </p:grp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89606C4A-287B-4D14-9D27-02C879E10264}"/>
              </a:ext>
            </a:extLst>
          </p:cNvPr>
          <p:cNvSpPr txBox="1"/>
          <p:nvPr/>
        </p:nvSpPr>
        <p:spPr>
          <a:xfrm>
            <a:off x="497132" y="6134614"/>
            <a:ext cx="3128438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1200" dirty="0"/>
              <a:t>Fonte: Adaptado a partir de slides de divulgação (SAG/Casa Civil) por Marlos Moreira dos Santos. Março/18.</a:t>
            </a:r>
          </a:p>
        </p:txBody>
      </p:sp>
      <p:sp>
        <p:nvSpPr>
          <p:cNvPr id="23" name="ee4pHeader2">
            <a:extLst>
              <a:ext uri="{FF2B5EF4-FFF2-40B4-BE49-F238E27FC236}">
                <a16:creationId xmlns:a16="http://schemas.microsoft.com/office/drawing/2014/main" id="{59B9C891-E1E4-4A80-9E75-4BB0A806595C}"/>
              </a:ext>
            </a:extLst>
          </p:cNvPr>
          <p:cNvSpPr txBox="1"/>
          <p:nvPr/>
        </p:nvSpPr>
        <p:spPr>
          <a:xfrm>
            <a:off x="7381443" y="1774135"/>
            <a:ext cx="3950896" cy="759600"/>
          </a:xfrm>
          <a:prstGeom prst="rect">
            <a:avLst/>
          </a:prstGeom>
          <a:noFill/>
          <a:ln cap="rnd">
            <a:noFill/>
          </a:ln>
        </p:spPr>
        <p:txBody>
          <a:bodyPr vert="horz" wrap="square" lIns="0" tIns="0" rIns="0" bIns="0" rtlCol="0" anchor="b" anchorCtr="0">
            <a:noAutofit/>
          </a:bodyPr>
          <a:lstStyle/>
          <a:p>
            <a:pPr marL="0" lvl="3"/>
            <a:r>
              <a:rPr lang="pt-BR" sz="2400" dirty="0">
                <a:solidFill>
                  <a:srgbClr val="1659BF">
                    <a:lumMod val="100000"/>
                  </a:srgbClr>
                </a:solidFill>
                <a:latin typeface="Trebuchet MS" panose="020B0603020202020204" pitchFamily="34" charset="0"/>
                <a:sym typeface="Trebuchet MS" panose="020B0603020202020204" pitchFamily="34" charset="0"/>
              </a:rPr>
              <a:t>Modelo futuro</a:t>
            </a:r>
          </a:p>
        </p:txBody>
      </p:sp>
      <p:grpSp>
        <p:nvGrpSpPr>
          <p:cNvPr id="24" name="bcgIcons_Bank">
            <a:extLst>
              <a:ext uri="{FF2B5EF4-FFF2-40B4-BE49-F238E27FC236}">
                <a16:creationId xmlns:a16="http://schemas.microsoft.com/office/drawing/2014/main" id="{5EB7C0D0-2A91-424F-9B0A-88CDA19B8F5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37145" y="3465384"/>
            <a:ext cx="766482" cy="795627"/>
            <a:chOff x="1682" y="0"/>
            <a:chExt cx="4316" cy="4320"/>
          </a:xfrm>
        </p:grpSpPr>
        <p:sp>
          <p:nvSpPr>
            <p:cNvPr id="25" name="AutoShape 3">
              <a:extLst>
                <a:ext uri="{FF2B5EF4-FFF2-40B4-BE49-F238E27FC236}">
                  <a16:creationId xmlns:a16="http://schemas.microsoft.com/office/drawing/2014/main" id="{5797F87F-3993-4222-A1AF-0987FD6793F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1E6382C5-15A8-4765-95DC-234DD524A6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24" y="418"/>
              <a:ext cx="3428" cy="3454"/>
            </a:xfrm>
            <a:custGeom>
              <a:avLst/>
              <a:gdLst>
                <a:gd name="T0" fmla="*/ 1807 w 1830"/>
                <a:gd name="T1" fmla="*/ 1666 h 1842"/>
                <a:gd name="T2" fmla="*/ 1708 w 1830"/>
                <a:gd name="T3" fmla="*/ 1666 h 1842"/>
                <a:gd name="T4" fmla="*/ 1708 w 1830"/>
                <a:gd name="T5" fmla="*/ 1616 h 1842"/>
                <a:gd name="T6" fmla="*/ 1686 w 1830"/>
                <a:gd name="T7" fmla="*/ 1594 h 1842"/>
                <a:gd name="T8" fmla="*/ 144 w 1830"/>
                <a:gd name="T9" fmla="*/ 1594 h 1842"/>
                <a:gd name="T10" fmla="*/ 122 w 1830"/>
                <a:gd name="T11" fmla="*/ 1616 h 1842"/>
                <a:gd name="T12" fmla="*/ 122 w 1830"/>
                <a:gd name="T13" fmla="*/ 1666 h 1842"/>
                <a:gd name="T14" fmla="*/ 23 w 1830"/>
                <a:gd name="T15" fmla="*/ 1666 h 1842"/>
                <a:gd name="T16" fmla="*/ 1 w 1830"/>
                <a:gd name="T17" fmla="*/ 1688 h 1842"/>
                <a:gd name="T18" fmla="*/ 1 w 1830"/>
                <a:gd name="T19" fmla="*/ 1820 h 1842"/>
                <a:gd name="T20" fmla="*/ 23 w 1830"/>
                <a:gd name="T21" fmla="*/ 1842 h 1842"/>
                <a:gd name="T22" fmla="*/ 1807 w 1830"/>
                <a:gd name="T23" fmla="*/ 1842 h 1842"/>
                <a:gd name="T24" fmla="*/ 1829 w 1830"/>
                <a:gd name="T25" fmla="*/ 1820 h 1842"/>
                <a:gd name="T26" fmla="*/ 1829 w 1830"/>
                <a:gd name="T27" fmla="*/ 1688 h 1842"/>
                <a:gd name="T28" fmla="*/ 1807 w 1830"/>
                <a:gd name="T29" fmla="*/ 1666 h 1842"/>
                <a:gd name="T30" fmla="*/ 1818 w 1830"/>
                <a:gd name="T31" fmla="*/ 441 h 1842"/>
                <a:gd name="T32" fmla="*/ 925 w 1830"/>
                <a:gd name="T33" fmla="*/ 3 h 1842"/>
                <a:gd name="T34" fmla="*/ 905 w 1830"/>
                <a:gd name="T35" fmla="*/ 3 h 1842"/>
                <a:gd name="T36" fmla="*/ 12 w 1830"/>
                <a:gd name="T37" fmla="*/ 441 h 1842"/>
                <a:gd name="T38" fmla="*/ 0 w 1830"/>
                <a:gd name="T39" fmla="*/ 461 h 1842"/>
                <a:gd name="T40" fmla="*/ 0 w 1830"/>
                <a:gd name="T41" fmla="*/ 533 h 1842"/>
                <a:gd name="T42" fmla="*/ 22 w 1830"/>
                <a:gd name="T43" fmla="*/ 555 h 1842"/>
                <a:gd name="T44" fmla="*/ 169 w 1830"/>
                <a:gd name="T45" fmla="*/ 555 h 1842"/>
                <a:gd name="T46" fmla="*/ 169 w 1830"/>
                <a:gd name="T47" fmla="*/ 641 h 1842"/>
                <a:gd name="T48" fmla="*/ 191 w 1830"/>
                <a:gd name="T49" fmla="*/ 663 h 1842"/>
                <a:gd name="T50" fmla="*/ 1639 w 1830"/>
                <a:gd name="T51" fmla="*/ 663 h 1842"/>
                <a:gd name="T52" fmla="*/ 1661 w 1830"/>
                <a:gd name="T53" fmla="*/ 641 h 1842"/>
                <a:gd name="T54" fmla="*/ 1661 w 1830"/>
                <a:gd name="T55" fmla="*/ 555 h 1842"/>
                <a:gd name="T56" fmla="*/ 1808 w 1830"/>
                <a:gd name="T57" fmla="*/ 555 h 1842"/>
                <a:gd name="T58" fmla="*/ 1830 w 1830"/>
                <a:gd name="T59" fmla="*/ 533 h 1842"/>
                <a:gd name="T60" fmla="*/ 1830 w 1830"/>
                <a:gd name="T61" fmla="*/ 461 h 1842"/>
                <a:gd name="T62" fmla="*/ 1818 w 1830"/>
                <a:gd name="T63" fmla="*/ 441 h 1842"/>
                <a:gd name="T64" fmla="*/ 1617 w 1830"/>
                <a:gd name="T65" fmla="*/ 619 h 1842"/>
                <a:gd name="T66" fmla="*/ 213 w 1830"/>
                <a:gd name="T67" fmla="*/ 619 h 1842"/>
                <a:gd name="T68" fmla="*/ 213 w 1830"/>
                <a:gd name="T69" fmla="*/ 555 h 1842"/>
                <a:gd name="T70" fmla="*/ 1617 w 1830"/>
                <a:gd name="T71" fmla="*/ 555 h 1842"/>
                <a:gd name="T72" fmla="*/ 1617 w 1830"/>
                <a:gd name="T73" fmla="*/ 619 h 1842"/>
                <a:gd name="T74" fmla="*/ 1786 w 1830"/>
                <a:gd name="T75" fmla="*/ 511 h 1842"/>
                <a:gd name="T76" fmla="*/ 1661 w 1830"/>
                <a:gd name="T77" fmla="*/ 511 h 1842"/>
                <a:gd name="T78" fmla="*/ 1617 w 1830"/>
                <a:gd name="T79" fmla="*/ 511 h 1842"/>
                <a:gd name="T80" fmla="*/ 213 w 1830"/>
                <a:gd name="T81" fmla="*/ 511 h 1842"/>
                <a:gd name="T82" fmla="*/ 169 w 1830"/>
                <a:gd name="T83" fmla="*/ 511 h 1842"/>
                <a:gd name="T84" fmla="*/ 44 w 1830"/>
                <a:gd name="T85" fmla="*/ 511 h 1842"/>
                <a:gd name="T86" fmla="*/ 44 w 1830"/>
                <a:gd name="T87" fmla="*/ 474 h 1842"/>
                <a:gd name="T88" fmla="*/ 915 w 1830"/>
                <a:gd name="T89" fmla="*/ 47 h 1842"/>
                <a:gd name="T90" fmla="*/ 1786 w 1830"/>
                <a:gd name="T91" fmla="*/ 474 h 1842"/>
                <a:gd name="T92" fmla="*/ 1786 w 1830"/>
                <a:gd name="T93" fmla="*/ 511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0" h="1842">
                  <a:moveTo>
                    <a:pt x="1807" y="1666"/>
                  </a:moveTo>
                  <a:cubicBezTo>
                    <a:pt x="1708" y="1666"/>
                    <a:pt x="1708" y="1666"/>
                    <a:pt x="1708" y="1666"/>
                  </a:cubicBezTo>
                  <a:cubicBezTo>
                    <a:pt x="1708" y="1616"/>
                    <a:pt x="1708" y="1616"/>
                    <a:pt x="1708" y="1616"/>
                  </a:cubicBezTo>
                  <a:cubicBezTo>
                    <a:pt x="1708" y="1603"/>
                    <a:pt x="1699" y="1594"/>
                    <a:pt x="1686" y="1594"/>
                  </a:cubicBezTo>
                  <a:cubicBezTo>
                    <a:pt x="144" y="1594"/>
                    <a:pt x="144" y="1594"/>
                    <a:pt x="144" y="1594"/>
                  </a:cubicBezTo>
                  <a:cubicBezTo>
                    <a:pt x="131" y="1594"/>
                    <a:pt x="122" y="1603"/>
                    <a:pt x="122" y="1616"/>
                  </a:cubicBezTo>
                  <a:cubicBezTo>
                    <a:pt x="122" y="1666"/>
                    <a:pt x="122" y="1666"/>
                    <a:pt x="122" y="1666"/>
                  </a:cubicBezTo>
                  <a:cubicBezTo>
                    <a:pt x="23" y="1666"/>
                    <a:pt x="23" y="1666"/>
                    <a:pt x="23" y="1666"/>
                  </a:cubicBezTo>
                  <a:cubicBezTo>
                    <a:pt x="11" y="1666"/>
                    <a:pt x="1" y="1675"/>
                    <a:pt x="1" y="1688"/>
                  </a:cubicBezTo>
                  <a:cubicBezTo>
                    <a:pt x="1" y="1820"/>
                    <a:pt x="1" y="1820"/>
                    <a:pt x="1" y="1820"/>
                  </a:cubicBezTo>
                  <a:cubicBezTo>
                    <a:pt x="1" y="1832"/>
                    <a:pt x="11" y="1842"/>
                    <a:pt x="23" y="1842"/>
                  </a:cubicBezTo>
                  <a:cubicBezTo>
                    <a:pt x="1807" y="1842"/>
                    <a:pt x="1807" y="1842"/>
                    <a:pt x="1807" y="1842"/>
                  </a:cubicBezTo>
                  <a:cubicBezTo>
                    <a:pt x="1819" y="1842"/>
                    <a:pt x="1829" y="1832"/>
                    <a:pt x="1829" y="1820"/>
                  </a:cubicBezTo>
                  <a:cubicBezTo>
                    <a:pt x="1829" y="1688"/>
                    <a:pt x="1829" y="1688"/>
                    <a:pt x="1829" y="1688"/>
                  </a:cubicBezTo>
                  <a:cubicBezTo>
                    <a:pt x="1829" y="1675"/>
                    <a:pt x="1819" y="1666"/>
                    <a:pt x="1807" y="1666"/>
                  </a:cubicBezTo>
                  <a:close/>
                  <a:moveTo>
                    <a:pt x="1818" y="441"/>
                  </a:moveTo>
                  <a:cubicBezTo>
                    <a:pt x="925" y="3"/>
                    <a:pt x="925" y="3"/>
                    <a:pt x="925" y="3"/>
                  </a:cubicBezTo>
                  <a:cubicBezTo>
                    <a:pt x="919" y="0"/>
                    <a:pt x="911" y="0"/>
                    <a:pt x="905" y="3"/>
                  </a:cubicBezTo>
                  <a:cubicBezTo>
                    <a:pt x="12" y="441"/>
                    <a:pt x="12" y="441"/>
                    <a:pt x="12" y="441"/>
                  </a:cubicBezTo>
                  <a:cubicBezTo>
                    <a:pt x="5" y="445"/>
                    <a:pt x="0" y="452"/>
                    <a:pt x="0" y="461"/>
                  </a:cubicBezTo>
                  <a:cubicBezTo>
                    <a:pt x="0" y="533"/>
                    <a:pt x="0" y="533"/>
                    <a:pt x="0" y="533"/>
                  </a:cubicBezTo>
                  <a:cubicBezTo>
                    <a:pt x="0" y="545"/>
                    <a:pt x="10" y="555"/>
                    <a:pt x="22" y="555"/>
                  </a:cubicBezTo>
                  <a:cubicBezTo>
                    <a:pt x="169" y="555"/>
                    <a:pt x="169" y="555"/>
                    <a:pt x="169" y="555"/>
                  </a:cubicBezTo>
                  <a:cubicBezTo>
                    <a:pt x="169" y="641"/>
                    <a:pt x="169" y="641"/>
                    <a:pt x="169" y="641"/>
                  </a:cubicBezTo>
                  <a:cubicBezTo>
                    <a:pt x="169" y="654"/>
                    <a:pt x="179" y="663"/>
                    <a:pt x="191" y="663"/>
                  </a:cubicBezTo>
                  <a:cubicBezTo>
                    <a:pt x="1639" y="663"/>
                    <a:pt x="1639" y="663"/>
                    <a:pt x="1639" y="663"/>
                  </a:cubicBezTo>
                  <a:cubicBezTo>
                    <a:pt x="1651" y="663"/>
                    <a:pt x="1661" y="654"/>
                    <a:pt x="1661" y="641"/>
                  </a:cubicBezTo>
                  <a:cubicBezTo>
                    <a:pt x="1661" y="555"/>
                    <a:pt x="1661" y="555"/>
                    <a:pt x="1661" y="555"/>
                  </a:cubicBezTo>
                  <a:cubicBezTo>
                    <a:pt x="1808" y="555"/>
                    <a:pt x="1808" y="555"/>
                    <a:pt x="1808" y="555"/>
                  </a:cubicBezTo>
                  <a:cubicBezTo>
                    <a:pt x="1820" y="555"/>
                    <a:pt x="1830" y="545"/>
                    <a:pt x="1830" y="533"/>
                  </a:cubicBezTo>
                  <a:cubicBezTo>
                    <a:pt x="1830" y="461"/>
                    <a:pt x="1830" y="461"/>
                    <a:pt x="1830" y="461"/>
                  </a:cubicBezTo>
                  <a:cubicBezTo>
                    <a:pt x="1830" y="452"/>
                    <a:pt x="1825" y="445"/>
                    <a:pt x="1818" y="441"/>
                  </a:cubicBezTo>
                  <a:close/>
                  <a:moveTo>
                    <a:pt x="1617" y="619"/>
                  </a:moveTo>
                  <a:cubicBezTo>
                    <a:pt x="213" y="619"/>
                    <a:pt x="213" y="619"/>
                    <a:pt x="213" y="619"/>
                  </a:cubicBezTo>
                  <a:cubicBezTo>
                    <a:pt x="213" y="555"/>
                    <a:pt x="213" y="555"/>
                    <a:pt x="213" y="555"/>
                  </a:cubicBezTo>
                  <a:cubicBezTo>
                    <a:pt x="1617" y="555"/>
                    <a:pt x="1617" y="555"/>
                    <a:pt x="1617" y="555"/>
                  </a:cubicBezTo>
                  <a:lnTo>
                    <a:pt x="1617" y="619"/>
                  </a:lnTo>
                  <a:close/>
                  <a:moveTo>
                    <a:pt x="1786" y="511"/>
                  </a:moveTo>
                  <a:cubicBezTo>
                    <a:pt x="1661" y="511"/>
                    <a:pt x="1661" y="511"/>
                    <a:pt x="1661" y="511"/>
                  </a:cubicBezTo>
                  <a:cubicBezTo>
                    <a:pt x="1617" y="511"/>
                    <a:pt x="1617" y="511"/>
                    <a:pt x="1617" y="511"/>
                  </a:cubicBezTo>
                  <a:cubicBezTo>
                    <a:pt x="213" y="511"/>
                    <a:pt x="213" y="511"/>
                    <a:pt x="213" y="511"/>
                  </a:cubicBezTo>
                  <a:cubicBezTo>
                    <a:pt x="169" y="511"/>
                    <a:pt x="169" y="511"/>
                    <a:pt x="169" y="511"/>
                  </a:cubicBezTo>
                  <a:cubicBezTo>
                    <a:pt x="44" y="511"/>
                    <a:pt x="44" y="511"/>
                    <a:pt x="44" y="511"/>
                  </a:cubicBezTo>
                  <a:cubicBezTo>
                    <a:pt x="44" y="474"/>
                    <a:pt x="44" y="474"/>
                    <a:pt x="44" y="474"/>
                  </a:cubicBezTo>
                  <a:cubicBezTo>
                    <a:pt x="915" y="47"/>
                    <a:pt x="915" y="47"/>
                    <a:pt x="915" y="47"/>
                  </a:cubicBezTo>
                  <a:cubicBezTo>
                    <a:pt x="1786" y="474"/>
                    <a:pt x="1786" y="474"/>
                    <a:pt x="1786" y="474"/>
                  </a:cubicBezTo>
                  <a:lnTo>
                    <a:pt x="1786" y="5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D46983B0-F57E-413C-9D24-A6246E181B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4" y="778"/>
              <a:ext cx="2529" cy="2516"/>
            </a:xfrm>
            <a:custGeom>
              <a:avLst/>
              <a:gdLst>
                <a:gd name="T0" fmla="*/ 783 w 1350"/>
                <a:gd name="T1" fmla="*/ 108 h 1342"/>
                <a:gd name="T2" fmla="*/ 675 w 1350"/>
                <a:gd name="T3" fmla="*/ 216 h 1342"/>
                <a:gd name="T4" fmla="*/ 567 w 1350"/>
                <a:gd name="T5" fmla="*/ 108 h 1342"/>
                <a:gd name="T6" fmla="*/ 675 w 1350"/>
                <a:gd name="T7" fmla="*/ 0 h 1342"/>
                <a:gd name="T8" fmla="*/ 783 w 1350"/>
                <a:gd name="T9" fmla="*/ 108 h 1342"/>
                <a:gd name="T10" fmla="*/ 174 w 1350"/>
                <a:gd name="T11" fmla="*/ 540 h 1342"/>
                <a:gd name="T12" fmla="*/ 164 w 1350"/>
                <a:gd name="T13" fmla="*/ 531 h 1342"/>
                <a:gd name="T14" fmla="*/ 35 w 1350"/>
                <a:gd name="T15" fmla="*/ 531 h 1342"/>
                <a:gd name="T16" fmla="*/ 25 w 1350"/>
                <a:gd name="T17" fmla="*/ 540 h 1342"/>
                <a:gd name="T18" fmla="*/ 0 w 1350"/>
                <a:gd name="T19" fmla="*/ 1332 h 1342"/>
                <a:gd name="T20" fmla="*/ 10 w 1350"/>
                <a:gd name="T21" fmla="*/ 1342 h 1342"/>
                <a:gd name="T22" fmla="*/ 188 w 1350"/>
                <a:gd name="T23" fmla="*/ 1342 h 1342"/>
                <a:gd name="T24" fmla="*/ 198 w 1350"/>
                <a:gd name="T25" fmla="*/ 1332 h 1342"/>
                <a:gd name="T26" fmla="*/ 174 w 1350"/>
                <a:gd name="T27" fmla="*/ 540 h 1342"/>
                <a:gd name="T28" fmla="*/ 557 w 1350"/>
                <a:gd name="T29" fmla="*/ 540 h 1342"/>
                <a:gd name="T30" fmla="*/ 548 w 1350"/>
                <a:gd name="T31" fmla="*/ 531 h 1342"/>
                <a:gd name="T32" fmla="*/ 418 w 1350"/>
                <a:gd name="T33" fmla="*/ 531 h 1342"/>
                <a:gd name="T34" fmla="*/ 409 w 1350"/>
                <a:gd name="T35" fmla="*/ 540 h 1342"/>
                <a:gd name="T36" fmla="*/ 384 w 1350"/>
                <a:gd name="T37" fmla="*/ 1332 h 1342"/>
                <a:gd name="T38" fmla="*/ 394 w 1350"/>
                <a:gd name="T39" fmla="*/ 1342 h 1342"/>
                <a:gd name="T40" fmla="*/ 572 w 1350"/>
                <a:gd name="T41" fmla="*/ 1342 h 1342"/>
                <a:gd name="T42" fmla="*/ 582 w 1350"/>
                <a:gd name="T43" fmla="*/ 1332 h 1342"/>
                <a:gd name="T44" fmla="*/ 557 w 1350"/>
                <a:gd name="T45" fmla="*/ 540 h 1342"/>
                <a:gd name="T46" fmla="*/ 941 w 1350"/>
                <a:gd name="T47" fmla="*/ 540 h 1342"/>
                <a:gd name="T48" fmla="*/ 932 w 1350"/>
                <a:gd name="T49" fmla="*/ 531 h 1342"/>
                <a:gd name="T50" fmla="*/ 802 w 1350"/>
                <a:gd name="T51" fmla="*/ 531 h 1342"/>
                <a:gd name="T52" fmla="*/ 793 w 1350"/>
                <a:gd name="T53" fmla="*/ 540 h 1342"/>
                <a:gd name="T54" fmla="*/ 768 w 1350"/>
                <a:gd name="T55" fmla="*/ 1332 h 1342"/>
                <a:gd name="T56" fmla="*/ 778 w 1350"/>
                <a:gd name="T57" fmla="*/ 1342 h 1342"/>
                <a:gd name="T58" fmla="*/ 956 w 1350"/>
                <a:gd name="T59" fmla="*/ 1342 h 1342"/>
                <a:gd name="T60" fmla="*/ 966 w 1350"/>
                <a:gd name="T61" fmla="*/ 1332 h 1342"/>
                <a:gd name="T62" fmla="*/ 941 w 1350"/>
                <a:gd name="T63" fmla="*/ 540 h 1342"/>
                <a:gd name="T64" fmla="*/ 1325 w 1350"/>
                <a:gd name="T65" fmla="*/ 540 h 1342"/>
                <a:gd name="T66" fmla="*/ 1315 w 1350"/>
                <a:gd name="T67" fmla="*/ 531 h 1342"/>
                <a:gd name="T68" fmla="*/ 1186 w 1350"/>
                <a:gd name="T69" fmla="*/ 531 h 1342"/>
                <a:gd name="T70" fmla="*/ 1176 w 1350"/>
                <a:gd name="T71" fmla="*/ 540 h 1342"/>
                <a:gd name="T72" fmla="*/ 1152 w 1350"/>
                <a:gd name="T73" fmla="*/ 1332 h 1342"/>
                <a:gd name="T74" fmla="*/ 1162 w 1350"/>
                <a:gd name="T75" fmla="*/ 1342 h 1342"/>
                <a:gd name="T76" fmla="*/ 1340 w 1350"/>
                <a:gd name="T77" fmla="*/ 1342 h 1342"/>
                <a:gd name="T78" fmla="*/ 1350 w 1350"/>
                <a:gd name="T79" fmla="*/ 1332 h 1342"/>
                <a:gd name="T80" fmla="*/ 1325 w 1350"/>
                <a:gd name="T81" fmla="*/ 540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0" h="1342">
                  <a:moveTo>
                    <a:pt x="783" y="108"/>
                  </a:moveTo>
                  <a:cubicBezTo>
                    <a:pt x="783" y="167"/>
                    <a:pt x="735" y="216"/>
                    <a:pt x="675" y="216"/>
                  </a:cubicBezTo>
                  <a:cubicBezTo>
                    <a:pt x="615" y="216"/>
                    <a:pt x="567" y="167"/>
                    <a:pt x="567" y="108"/>
                  </a:cubicBezTo>
                  <a:cubicBezTo>
                    <a:pt x="567" y="48"/>
                    <a:pt x="615" y="0"/>
                    <a:pt x="675" y="0"/>
                  </a:cubicBezTo>
                  <a:cubicBezTo>
                    <a:pt x="735" y="0"/>
                    <a:pt x="783" y="48"/>
                    <a:pt x="783" y="108"/>
                  </a:cubicBezTo>
                  <a:close/>
                  <a:moveTo>
                    <a:pt x="174" y="540"/>
                  </a:moveTo>
                  <a:cubicBezTo>
                    <a:pt x="174" y="535"/>
                    <a:pt x="169" y="531"/>
                    <a:pt x="164" y="531"/>
                  </a:cubicBezTo>
                  <a:cubicBezTo>
                    <a:pt x="35" y="531"/>
                    <a:pt x="35" y="531"/>
                    <a:pt x="35" y="531"/>
                  </a:cubicBezTo>
                  <a:cubicBezTo>
                    <a:pt x="29" y="531"/>
                    <a:pt x="25" y="535"/>
                    <a:pt x="25" y="540"/>
                  </a:cubicBezTo>
                  <a:cubicBezTo>
                    <a:pt x="0" y="1332"/>
                    <a:pt x="0" y="1332"/>
                    <a:pt x="0" y="1332"/>
                  </a:cubicBezTo>
                  <a:cubicBezTo>
                    <a:pt x="0" y="1337"/>
                    <a:pt x="5" y="1342"/>
                    <a:pt x="10" y="1342"/>
                  </a:cubicBezTo>
                  <a:cubicBezTo>
                    <a:pt x="188" y="1342"/>
                    <a:pt x="188" y="1342"/>
                    <a:pt x="188" y="1342"/>
                  </a:cubicBezTo>
                  <a:cubicBezTo>
                    <a:pt x="194" y="1342"/>
                    <a:pt x="198" y="1337"/>
                    <a:pt x="198" y="1332"/>
                  </a:cubicBezTo>
                  <a:lnTo>
                    <a:pt x="174" y="540"/>
                  </a:lnTo>
                  <a:close/>
                  <a:moveTo>
                    <a:pt x="557" y="540"/>
                  </a:moveTo>
                  <a:cubicBezTo>
                    <a:pt x="557" y="535"/>
                    <a:pt x="553" y="531"/>
                    <a:pt x="548" y="531"/>
                  </a:cubicBezTo>
                  <a:cubicBezTo>
                    <a:pt x="418" y="531"/>
                    <a:pt x="418" y="531"/>
                    <a:pt x="418" y="531"/>
                  </a:cubicBezTo>
                  <a:cubicBezTo>
                    <a:pt x="413" y="531"/>
                    <a:pt x="409" y="535"/>
                    <a:pt x="409" y="540"/>
                  </a:cubicBezTo>
                  <a:cubicBezTo>
                    <a:pt x="384" y="1332"/>
                    <a:pt x="384" y="1332"/>
                    <a:pt x="384" y="1332"/>
                  </a:cubicBezTo>
                  <a:cubicBezTo>
                    <a:pt x="384" y="1337"/>
                    <a:pt x="389" y="1342"/>
                    <a:pt x="394" y="1342"/>
                  </a:cubicBezTo>
                  <a:cubicBezTo>
                    <a:pt x="572" y="1342"/>
                    <a:pt x="572" y="1342"/>
                    <a:pt x="572" y="1342"/>
                  </a:cubicBezTo>
                  <a:cubicBezTo>
                    <a:pt x="578" y="1342"/>
                    <a:pt x="582" y="1337"/>
                    <a:pt x="582" y="1332"/>
                  </a:cubicBezTo>
                  <a:lnTo>
                    <a:pt x="557" y="540"/>
                  </a:lnTo>
                  <a:close/>
                  <a:moveTo>
                    <a:pt x="941" y="540"/>
                  </a:moveTo>
                  <a:cubicBezTo>
                    <a:pt x="941" y="535"/>
                    <a:pt x="937" y="531"/>
                    <a:pt x="932" y="531"/>
                  </a:cubicBezTo>
                  <a:cubicBezTo>
                    <a:pt x="802" y="531"/>
                    <a:pt x="802" y="531"/>
                    <a:pt x="802" y="531"/>
                  </a:cubicBezTo>
                  <a:cubicBezTo>
                    <a:pt x="797" y="531"/>
                    <a:pt x="793" y="535"/>
                    <a:pt x="793" y="540"/>
                  </a:cubicBezTo>
                  <a:cubicBezTo>
                    <a:pt x="768" y="1332"/>
                    <a:pt x="768" y="1332"/>
                    <a:pt x="768" y="1332"/>
                  </a:cubicBezTo>
                  <a:cubicBezTo>
                    <a:pt x="768" y="1337"/>
                    <a:pt x="772" y="1342"/>
                    <a:pt x="778" y="1342"/>
                  </a:cubicBezTo>
                  <a:cubicBezTo>
                    <a:pt x="956" y="1342"/>
                    <a:pt x="956" y="1342"/>
                    <a:pt x="956" y="1342"/>
                  </a:cubicBezTo>
                  <a:cubicBezTo>
                    <a:pt x="961" y="1342"/>
                    <a:pt x="966" y="1337"/>
                    <a:pt x="966" y="1332"/>
                  </a:cubicBezTo>
                  <a:lnTo>
                    <a:pt x="941" y="540"/>
                  </a:lnTo>
                  <a:close/>
                  <a:moveTo>
                    <a:pt x="1325" y="540"/>
                  </a:moveTo>
                  <a:cubicBezTo>
                    <a:pt x="1325" y="535"/>
                    <a:pt x="1321" y="531"/>
                    <a:pt x="1315" y="531"/>
                  </a:cubicBezTo>
                  <a:cubicBezTo>
                    <a:pt x="1186" y="531"/>
                    <a:pt x="1186" y="531"/>
                    <a:pt x="1186" y="531"/>
                  </a:cubicBezTo>
                  <a:cubicBezTo>
                    <a:pt x="1181" y="531"/>
                    <a:pt x="1176" y="535"/>
                    <a:pt x="1176" y="540"/>
                  </a:cubicBezTo>
                  <a:cubicBezTo>
                    <a:pt x="1152" y="1332"/>
                    <a:pt x="1152" y="1332"/>
                    <a:pt x="1152" y="1332"/>
                  </a:cubicBezTo>
                  <a:cubicBezTo>
                    <a:pt x="1152" y="1337"/>
                    <a:pt x="1156" y="1342"/>
                    <a:pt x="1162" y="1342"/>
                  </a:cubicBezTo>
                  <a:cubicBezTo>
                    <a:pt x="1340" y="1342"/>
                    <a:pt x="1340" y="1342"/>
                    <a:pt x="1340" y="1342"/>
                  </a:cubicBezTo>
                  <a:cubicBezTo>
                    <a:pt x="1345" y="1342"/>
                    <a:pt x="1350" y="1337"/>
                    <a:pt x="1350" y="1332"/>
                  </a:cubicBezTo>
                  <a:lnTo>
                    <a:pt x="1325" y="54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grpSp>
        <p:nvGrpSpPr>
          <p:cNvPr id="28" name="bcgIcons_CapitolBuilding">
            <a:extLst>
              <a:ext uri="{FF2B5EF4-FFF2-40B4-BE49-F238E27FC236}">
                <a16:creationId xmlns:a16="http://schemas.microsoft.com/office/drawing/2014/main" id="{6E12F2A1-35D2-4DA0-8CA2-78025072417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689991" y="3204727"/>
            <a:ext cx="988262" cy="1025839"/>
            <a:chOff x="1682" y="0"/>
            <a:chExt cx="4316" cy="4320"/>
          </a:xfrm>
        </p:grpSpPr>
        <p:sp>
          <p:nvSpPr>
            <p:cNvPr id="29" name="AutoShape 8">
              <a:extLst>
                <a:ext uri="{FF2B5EF4-FFF2-40B4-BE49-F238E27FC236}">
                  <a16:creationId xmlns:a16="http://schemas.microsoft.com/office/drawing/2014/main" id="{E72F2024-A877-4280-A453-043A4368C6F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CE519FBA-E381-48B7-A105-60164637AA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68" y="1071"/>
              <a:ext cx="3144" cy="2801"/>
            </a:xfrm>
            <a:custGeom>
              <a:avLst/>
              <a:gdLst>
                <a:gd name="T0" fmla="*/ 1656 w 1678"/>
                <a:gd name="T1" fmla="*/ 1332 h 1494"/>
                <a:gd name="T2" fmla="*/ 1568 w 1678"/>
                <a:gd name="T3" fmla="*/ 1332 h 1494"/>
                <a:gd name="T4" fmla="*/ 1568 w 1678"/>
                <a:gd name="T5" fmla="*/ 1288 h 1494"/>
                <a:gd name="T6" fmla="*/ 1546 w 1678"/>
                <a:gd name="T7" fmla="*/ 1266 h 1494"/>
                <a:gd name="T8" fmla="*/ 132 w 1678"/>
                <a:gd name="T9" fmla="*/ 1266 h 1494"/>
                <a:gd name="T10" fmla="*/ 110 w 1678"/>
                <a:gd name="T11" fmla="*/ 1288 h 1494"/>
                <a:gd name="T12" fmla="*/ 110 w 1678"/>
                <a:gd name="T13" fmla="*/ 1332 h 1494"/>
                <a:gd name="T14" fmla="*/ 22 w 1678"/>
                <a:gd name="T15" fmla="*/ 1332 h 1494"/>
                <a:gd name="T16" fmla="*/ 0 w 1678"/>
                <a:gd name="T17" fmla="*/ 1354 h 1494"/>
                <a:gd name="T18" fmla="*/ 0 w 1678"/>
                <a:gd name="T19" fmla="*/ 1472 h 1494"/>
                <a:gd name="T20" fmla="*/ 22 w 1678"/>
                <a:gd name="T21" fmla="*/ 1494 h 1494"/>
                <a:gd name="T22" fmla="*/ 1656 w 1678"/>
                <a:gd name="T23" fmla="*/ 1494 h 1494"/>
                <a:gd name="T24" fmla="*/ 1678 w 1678"/>
                <a:gd name="T25" fmla="*/ 1472 h 1494"/>
                <a:gd name="T26" fmla="*/ 1678 w 1678"/>
                <a:gd name="T27" fmla="*/ 1354 h 1494"/>
                <a:gd name="T28" fmla="*/ 1656 w 1678"/>
                <a:gd name="T29" fmla="*/ 1332 h 1494"/>
                <a:gd name="T30" fmla="*/ 1645 w 1678"/>
                <a:gd name="T31" fmla="*/ 375 h 1494"/>
                <a:gd name="T32" fmla="*/ 1314 w 1678"/>
                <a:gd name="T33" fmla="*/ 375 h 1494"/>
                <a:gd name="T34" fmla="*/ 1147 w 1678"/>
                <a:gd name="T35" fmla="*/ 109 h 1494"/>
                <a:gd name="T36" fmla="*/ 839 w 1678"/>
                <a:gd name="T37" fmla="*/ 0 h 1494"/>
                <a:gd name="T38" fmla="*/ 532 w 1678"/>
                <a:gd name="T39" fmla="*/ 108 h 1494"/>
                <a:gd name="T40" fmla="*/ 364 w 1678"/>
                <a:gd name="T41" fmla="*/ 375 h 1494"/>
                <a:gd name="T42" fmla="*/ 33 w 1678"/>
                <a:gd name="T43" fmla="*/ 375 h 1494"/>
                <a:gd name="T44" fmla="*/ 11 w 1678"/>
                <a:gd name="T45" fmla="*/ 397 h 1494"/>
                <a:gd name="T46" fmla="*/ 11 w 1678"/>
                <a:gd name="T47" fmla="*/ 528 h 1494"/>
                <a:gd name="T48" fmla="*/ 33 w 1678"/>
                <a:gd name="T49" fmla="*/ 550 h 1494"/>
                <a:gd name="T50" fmla="*/ 1645 w 1678"/>
                <a:gd name="T51" fmla="*/ 550 h 1494"/>
                <a:gd name="T52" fmla="*/ 1667 w 1678"/>
                <a:gd name="T53" fmla="*/ 528 h 1494"/>
                <a:gd name="T54" fmla="*/ 1667 w 1678"/>
                <a:gd name="T55" fmla="*/ 397 h 1494"/>
                <a:gd name="T56" fmla="*/ 1645 w 1678"/>
                <a:gd name="T57" fmla="*/ 375 h 1494"/>
                <a:gd name="T58" fmla="*/ 839 w 1678"/>
                <a:gd name="T59" fmla="*/ 44 h 1494"/>
                <a:gd name="T60" fmla="*/ 1269 w 1678"/>
                <a:gd name="T61" fmla="*/ 375 h 1494"/>
                <a:gd name="T62" fmla="*/ 409 w 1678"/>
                <a:gd name="T63" fmla="*/ 375 h 1494"/>
                <a:gd name="T64" fmla="*/ 839 w 1678"/>
                <a:gd name="T65" fmla="*/ 44 h 1494"/>
                <a:gd name="T66" fmla="*/ 1623 w 1678"/>
                <a:gd name="T67" fmla="*/ 506 h 1494"/>
                <a:gd name="T68" fmla="*/ 55 w 1678"/>
                <a:gd name="T69" fmla="*/ 506 h 1494"/>
                <a:gd name="T70" fmla="*/ 55 w 1678"/>
                <a:gd name="T71" fmla="*/ 419 h 1494"/>
                <a:gd name="T72" fmla="*/ 1623 w 1678"/>
                <a:gd name="T73" fmla="*/ 419 h 1494"/>
                <a:gd name="T74" fmla="*/ 1623 w 1678"/>
                <a:gd name="T75" fmla="*/ 506 h 1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78" h="1494">
                  <a:moveTo>
                    <a:pt x="1656" y="1332"/>
                  </a:moveTo>
                  <a:cubicBezTo>
                    <a:pt x="1568" y="1332"/>
                    <a:pt x="1568" y="1332"/>
                    <a:pt x="1568" y="1332"/>
                  </a:cubicBezTo>
                  <a:cubicBezTo>
                    <a:pt x="1568" y="1288"/>
                    <a:pt x="1568" y="1288"/>
                    <a:pt x="1568" y="1288"/>
                  </a:cubicBezTo>
                  <a:cubicBezTo>
                    <a:pt x="1568" y="1276"/>
                    <a:pt x="1558" y="1266"/>
                    <a:pt x="1546" y="1266"/>
                  </a:cubicBezTo>
                  <a:cubicBezTo>
                    <a:pt x="132" y="1266"/>
                    <a:pt x="132" y="1266"/>
                    <a:pt x="132" y="1266"/>
                  </a:cubicBezTo>
                  <a:cubicBezTo>
                    <a:pt x="120" y="1266"/>
                    <a:pt x="110" y="1276"/>
                    <a:pt x="110" y="1288"/>
                  </a:cubicBezTo>
                  <a:cubicBezTo>
                    <a:pt x="110" y="1332"/>
                    <a:pt x="110" y="1332"/>
                    <a:pt x="110" y="1332"/>
                  </a:cubicBezTo>
                  <a:cubicBezTo>
                    <a:pt x="22" y="1332"/>
                    <a:pt x="22" y="1332"/>
                    <a:pt x="22" y="1332"/>
                  </a:cubicBezTo>
                  <a:cubicBezTo>
                    <a:pt x="10" y="1332"/>
                    <a:pt x="0" y="1342"/>
                    <a:pt x="0" y="1354"/>
                  </a:cubicBezTo>
                  <a:cubicBezTo>
                    <a:pt x="0" y="1472"/>
                    <a:pt x="0" y="1472"/>
                    <a:pt x="0" y="1472"/>
                  </a:cubicBezTo>
                  <a:cubicBezTo>
                    <a:pt x="0" y="1484"/>
                    <a:pt x="10" y="1494"/>
                    <a:pt x="22" y="1494"/>
                  </a:cubicBezTo>
                  <a:cubicBezTo>
                    <a:pt x="1656" y="1494"/>
                    <a:pt x="1656" y="1494"/>
                    <a:pt x="1656" y="1494"/>
                  </a:cubicBezTo>
                  <a:cubicBezTo>
                    <a:pt x="1668" y="1494"/>
                    <a:pt x="1678" y="1484"/>
                    <a:pt x="1678" y="1472"/>
                  </a:cubicBezTo>
                  <a:cubicBezTo>
                    <a:pt x="1678" y="1354"/>
                    <a:pt x="1678" y="1354"/>
                    <a:pt x="1678" y="1354"/>
                  </a:cubicBezTo>
                  <a:cubicBezTo>
                    <a:pt x="1678" y="1342"/>
                    <a:pt x="1668" y="1332"/>
                    <a:pt x="1656" y="1332"/>
                  </a:cubicBezTo>
                  <a:close/>
                  <a:moveTo>
                    <a:pt x="1645" y="375"/>
                  </a:moveTo>
                  <a:cubicBezTo>
                    <a:pt x="1314" y="375"/>
                    <a:pt x="1314" y="375"/>
                    <a:pt x="1314" y="375"/>
                  </a:cubicBezTo>
                  <a:cubicBezTo>
                    <a:pt x="1289" y="271"/>
                    <a:pt x="1230" y="177"/>
                    <a:pt x="1147" y="109"/>
                  </a:cubicBezTo>
                  <a:cubicBezTo>
                    <a:pt x="1060" y="38"/>
                    <a:pt x="951" y="0"/>
                    <a:pt x="839" y="0"/>
                  </a:cubicBezTo>
                  <a:cubicBezTo>
                    <a:pt x="728" y="0"/>
                    <a:pt x="619" y="38"/>
                    <a:pt x="532" y="108"/>
                  </a:cubicBezTo>
                  <a:cubicBezTo>
                    <a:pt x="448" y="176"/>
                    <a:pt x="389" y="271"/>
                    <a:pt x="364" y="375"/>
                  </a:cubicBezTo>
                  <a:cubicBezTo>
                    <a:pt x="33" y="375"/>
                    <a:pt x="33" y="375"/>
                    <a:pt x="33" y="375"/>
                  </a:cubicBezTo>
                  <a:cubicBezTo>
                    <a:pt x="21" y="375"/>
                    <a:pt x="11" y="385"/>
                    <a:pt x="11" y="397"/>
                  </a:cubicBezTo>
                  <a:cubicBezTo>
                    <a:pt x="11" y="528"/>
                    <a:pt x="11" y="528"/>
                    <a:pt x="11" y="528"/>
                  </a:cubicBezTo>
                  <a:cubicBezTo>
                    <a:pt x="11" y="540"/>
                    <a:pt x="21" y="550"/>
                    <a:pt x="33" y="550"/>
                  </a:cubicBezTo>
                  <a:cubicBezTo>
                    <a:pt x="1645" y="550"/>
                    <a:pt x="1645" y="550"/>
                    <a:pt x="1645" y="550"/>
                  </a:cubicBezTo>
                  <a:cubicBezTo>
                    <a:pt x="1657" y="550"/>
                    <a:pt x="1667" y="540"/>
                    <a:pt x="1667" y="528"/>
                  </a:cubicBezTo>
                  <a:cubicBezTo>
                    <a:pt x="1667" y="397"/>
                    <a:pt x="1667" y="397"/>
                    <a:pt x="1667" y="397"/>
                  </a:cubicBezTo>
                  <a:cubicBezTo>
                    <a:pt x="1667" y="385"/>
                    <a:pt x="1657" y="375"/>
                    <a:pt x="1645" y="375"/>
                  </a:cubicBezTo>
                  <a:close/>
                  <a:moveTo>
                    <a:pt x="839" y="44"/>
                  </a:moveTo>
                  <a:cubicBezTo>
                    <a:pt x="1040" y="44"/>
                    <a:pt x="1218" y="182"/>
                    <a:pt x="1269" y="375"/>
                  </a:cubicBezTo>
                  <a:cubicBezTo>
                    <a:pt x="409" y="375"/>
                    <a:pt x="409" y="375"/>
                    <a:pt x="409" y="375"/>
                  </a:cubicBezTo>
                  <a:cubicBezTo>
                    <a:pt x="460" y="179"/>
                    <a:pt x="635" y="44"/>
                    <a:pt x="839" y="44"/>
                  </a:cubicBezTo>
                  <a:close/>
                  <a:moveTo>
                    <a:pt x="1623" y="506"/>
                  </a:moveTo>
                  <a:cubicBezTo>
                    <a:pt x="55" y="506"/>
                    <a:pt x="55" y="506"/>
                    <a:pt x="55" y="506"/>
                  </a:cubicBezTo>
                  <a:cubicBezTo>
                    <a:pt x="55" y="419"/>
                    <a:pt x="55" y="419"/>
                    <a:pt x="55" y="419"/>
                  </a:cubicBezTo>
                  <a:cubicBezTo>
                    <a:pt x="1623" y="419"/>
                    <a:pt x="1623" y="419"/>
                    <a:pt x="1623" y="419"/>
                  </a:cubicBezTo>
                  <a:lnTo>
                    <a:pt x="1623" y="5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A8DDFBD0-6622-4576-BEFC-3F6FC9569A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5" y="298"/>
              <a:ext cx="2630" cy="3034"/>
            </a:xfrm>
            <a:custGeom>
              <a:avLst/>
              <a:gdLst>
                <a:gd name="T0" fmla="*/ 12 w 1404"/>
                <a:gd name="T1" fmla="*/ 1032 h 1618"/>
                <a:gd name="T2" fmla="*/ 105 w 1404"/>
                <a:gd name="T3" fmla="*/ 1022 h 1618"/>
                <a:gd name="T4" fmla="*/ 127 w 1404"/>
                <a:gd name="T5" fmla="*/ 1608 h 1618"/>
                <a:gd name="T6" fmla="*/ 10 w 1404"/>
                <a:gd name="T7" fmla="*/ 1618 h 1618"/>
                <a:gd name="T8" fmla="*/ 1031 w 1404"/>
                <a:gd name="T9" fmla="*/ 1618 h 1618"/>
                <a:gd name="T10" fmla="*/ 1149 w 1404"/>
                <a:gd name="T11" fmla="*/ 1608 h 1618"/>
                <a:gd name="T12" fmla="*/ 1127 w 1404"/>
                <a:gd name="T13" fmla="*/ 1022 h 1618"/>
                <a:gd name="T14" fmla="*/ 1033 w 1404"/>
                <a:gd name="T15" fmla="*/ 1032 h 1618"/>
                <a:gd name="T16" fmla="*/ 1031 w 1404"/>
                <a:gd name="T17" fmla="*/ 1618 h 1618"/>
                <a:gd name="T18" fmla="*/ 1394 w 1404"/>
                <a:gd name="T19" fmla="*/ 1618 h 1618"/>
                <a:gd name="T20" fmla="*/ 1392 w 1404"/>
                <a:gd name="T21" fmla="*/ 1032 h 1618"/>
                <a:gd name="T22" fmla="*/ 1299 w 1404"/>
                <a:gd name="T23" fmla="*/ 1022 h 1618"/>
                <a:gd name="T24" fmla="*/ 1277 w 1404"/>
                <a:gd name="T25" fmla="*/ 1608 h 1618"/>
                <a:gd name="T26" fmla="*/ 776 w 1404"/>
                <a:gd name="T27" fmla="*/ 1618 h 1618"/>
                <a:gd name="T28" fmla="*/ 894 w 1404"/>
                <a:gd name="T29" fmla="*/ 1608 h 1618"/>
                <a:gd name="T30" fmla="*/ 871 w 1404"/>
                <a:gd name="T31" fmla="*/ 1022 h 1618"/>
                <a:gd name="T32" fmla="*/ 778 w 1404"/>
                <a:gd name="T33" fmla="*/ 1032 h 1618"/>
                <a:gd name="T34" fmla="*/ 776 w 1404"/>
                <a:gd name="T35" fmla="*/ 1618 h 1618"/>
                <a:gd name="T36" fmla="*/ 628 w 1404"/>
                <a:gd name="T37" fmla="*/ 1618 h 1618"/>
                <a:gd name="T38" fmla="*/ 626 w 1404"/>
                <a:gd name="T39" fmla="*/ 1032 h 1618"/>
                <a:gd name="T40" fmla="*/ 533 w 1404"/>
                <a:gd name="T41" fmla="*/ 1022 h 1618"/>
                <a:gd name="T42" fmla="*/ 510 w 1404"/>
                <a:gd name="T43" fmla="*/ 1608 h 1618"/>
                <a:gd name="T44" fmla="*/ 265 w 1404"/>
                <a:gd name="T45" fmla="*/ 1618 h 1618"/>
                <a:gd name="T46" fmla="*/ 383 w 1404"/>
                <a:gd name="T47" fmla="*/ 1608 h 1618"/>
                <a:gd name="T48" fmla="*/ 361 w 1404"/>
                <a:gd name="T49" fmla="*/ 1022 h 1618"/>
                <a:gd name="T50" fmla="*/ 267 w 1404"/>
                <a:gd name="T51" fmla="*/ 1032 h 1618"/>
                <a:gd name="T52" fmla="*/ 265 w 1404"/>
                <a:gd name="T53" fmla="*/ 1618 h 1618"/>
                <a:gd name="T54" fmla="*/ 702 w 1404"/>
                <a:gd name="T55" fmla="*/ 368 h 1618"/>
                <a:gd name="T56" fmla="*/ 727 w 1404"/>
                <a:gd name="T57" fmla="*/ 200 h 1618"/>
                <a:gd name="T58" fmla="*/ 1036 w 1404"/>
                <a:gd name="T59" fmla="*/ 193 h 1618"/>
                <a:gd name="T60" fmla="*/ 959 w 1404"/>
                <a:gd name="T61" fmla="*/ 101 h 1618"/>
                <a:gd name="T62" fmla="*/ 1040 w 1404"/>
                <a:gd name="T63" fmla="*/ 11 h 1618"/>
                <a:gd name="T64" fmla="*/ 720 w 1404"/>
                <a:gd name="T65" fmla="*/ 0 h 1618"/>
                <a:gd name="T66" fmla="*/ 681 w 1404"/>
                <a:gd name="T67" fmla="*/ 0 h 1618"/>
                <a:gd name="T68" fmla="*/ 675 w 1404"/>
                <a:gd name="T69" fmla="*/ 193 h 1618"/>
                <a:gd name="T70" fmla="*/ 675 w 1404"/>
                <a:gd name="T71" fmla="*/ 368 h 1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4" h="1618">
                  <a:moveTo>
                    <a:pt x="0" y="1608"/>
                  </a:moveTo>
                  <a:cubicBezTo>
                    <a:pt x="12" y="1032"/>
                    <a:pt x="12" y="1032"/>
                    <a:pt x="12" y="1032"/>
                  </a:cubicBezTo>
                  <a:cubicBezTo>
                    <a:pt x="12" y="1027"/>
                    <a:pt x="16" y="1022"/>
                    <a:pt x="22" y="1022"/>
                  </a:cubicBezTo>
                  <a:cubicBezTo>
                    <a:pt x="105" y="1022"/>
                    <a:pt x="105" y="1022"/>
                    <a:pt x="105" y="1022"/>
                  </a:cubicBezTo>
                  <a:cubicBezTo>
                    <a:pt x="111" y="1022"/>
                    <a:pt x="115" y="1027"/>
                    <a:pt x="115" y="1032"/>
                  </a:cubicBezTo>
                  <a:cubicBezTo>
                    <a:pt x="127" y="1608"/>
                    <a:pt x="127" y="1608"/>
                    <a:pt x="127" y="1608"/>
                  </a:cubicBezTo>
                  <a:cubicBezTo>
                    <a:pt x="127" y="1613"/>
                    <a:pt x="123" y="1618"/>
                    <a:pt x="117" y="1618"/>
                  </a:cubicBezTo>
                  <a:cubicBezTo>
                    <a:pt x="10" y="1618"/>
                    <a:pt x="10" y="1618"/>
                    <a:pt x="10" y="1618"/>
                  </a:cubicBezTo>
                  <a:cubicBezTo>
                    <a:pt x="4" y="1618"/>
                    <a:pt x="0" y="1613"/>
                    <a:pt x="0" y="1608"/>
                  </a:cubicBezTo>
                  <a:close/>
                  <a:moveTo>
                    <a:pt x="1031" y="1618"/>
                  </a:moveTo>
                  <a:cubicBezTo>
                    <a:pt x="1139" y="1618"/>
                    <a:pt x="1139" y="1618"/>
                    <a:pt x="1139" y="1618"/>
                  </a:cubicBezTo>
                  <a:cubicBezTo>
                    <a:pt x="1144" y="1618"/>
                    <a:pt x="1149" y="1613"/>
                    <a:pt x="1149" y="1608"/>
                  </a:cubicBezTo>
                  <a:cubicBezTo>
                    <a:pt x="1137" y="1032"/>
                    <a:pt x="1137" y="1032"/>
                    <a:pt x="1137" y="1032"/>
                  </a:cubicBezTo>
                  <a:cubicBezTo>
                    <a:pt x="1137" y="1027"/>
                    <a:pt x="1132" y="1022"/>
                    <a:pt x="1127" y="1022"/>
                  </a:cubicBezTo>
                  <a:cubicBezTo>
                    <a:pt x="1043" y="1022"/>
                    <a:pt x="1043" y="1022"/>
                    <a:pt x="1043" y="1022"/>
                  </a:cubicBezTo>
                  <a:cubicBezTo>
                    <a:pt x="1038" y="1022"/>
                    <a:pt x="1033" y="1027"/>
                    <a:pt x="1033" y="1032"/>
                  </a:cubicBezTo>
                  <a:cubicBezTo>
                    <a:pt x="1021" y="1608"/>
                    <a:pt x="1021" y="1608"/>
                    <a:pt x="1021" y="1608"/>
                  </a:cubicBezTo>
                  <a:cubicBezTo>
                    <a:pt x="1021" y="1613"/>
                    <a:pt x="1026" y="1618"/>
                    <a:pt x="1031" y="1618"/>
                  </a:cubicBezTo>
                  <a:close/>
                  <a:moveTo>
                    <a:pt x="1287" y="1618"/>
                  </a:moveTo>
                  <a:cubicBezTo>
                    <a:pt x="1394" y="1618"/>
                    <a:pt x="1394" y="1618"/>
                    <a:pt x="1394" y="1618"/>
                  </a:cubicBezTo>
                  <a:cubicBezTo>
                    <a:pt x="1400" y="1618"/>
                    <a:pt x="1404" y="1613"/>
                    <a:pt x="1404" y="1608"/>
                  </a:cubicBezTo>
                  <a:cubicBezTo>
                    <a:pt x="1392" y="1032"/>
                    <a:pt x="1392" y="1032"/>
                    <a:pt x="1392" y="1032"/>
                  </a:cubicBezTo>
                  <a:cubicBezTo>
                    <a:pt x="1392" y="1027"/>
                    <a:pt x="1388" y="1022"/>
                    <a:pt x="1382" y="1022"/>
                  </a:cubicBezTo>
                  <a:cubicBezTo>
                    <a:pt x="1299" y="1022"/>
                    <a:pt x="1299" y="1022"/>
                    <a:pt x="1299" y="1022"/>
                  </a:cubicBezTo>
                  <a:cubicBezTo>
                    <a:pt x="1293" y="1022"/>
                    <a:pt x="1289" y="1027"/>
                    <a:pt x="1289" y="1032"/>
                  </a:cubicBezTo>
                  <a:cubicBezTo>
                    <a:pt x="1277" y="1608"/>
                    <a:pt x="1277" y="1608"/>
                    <a:pt x="1277" y="1608"/>
                  </a:cubicBezTo>
                  <a:cubicBezTo>
                    <a:pt x="1277" y="1613"/>
                    <a:pt x="1281" y="1618"/>
                    <a:pt x="1287" y="1618"/>
                  </a:cubicBezTo>
                  <a:close/>
                  <a:moveTo>
                    <a:pt x="776" y="1618"/>
                  </a:moveTo>
                  <a:cubicBezTo>
                    <a:pt x="883" y="1618"/>
                    <a:pt x="883" y="1618"/>
                    <a:pt x="883" y="1618"/>
                  </a:cubicBezTo>
                  <a:cubicBezTo>
                    <a:pt x="889" y="1618"/>
                    <a:pt x="894" y="1613"/>
                    <a:pt x="894" y="1608"/>
                  </a:cubicBezTo>
                  <a:cubicBezTo>
                    <a:pt x="881" y="1032"/>
                    <a:pt x="881" y="1032"/>
                    <a:pt x="881" y="1032"/>
                  </a:cubicBezTo>
                  <a:cubicBezTo>
                    <a:pt x="881" y="1027"/>
                    <a:pt x="877" y="1022"/>
                    <a:pt x="871" y="1022"/>
                  </a:cubicBezTo>
                  <a:cubicBezTo>
                    <a:pt x="788" y="1022"/>
                    <a:pt x="788" y="1022"/>
                    <a:pt x="788" y="1022"/>
                  </a:cubicBezTo>
                  <a:cubicBezTo>
                    <a:pt x="782" y="1022"/>
                    <a:pt x="778" y="1027"/>
                    <a:pt x="778" y="1032"/>
                  </a:cubicBezTo>
                  <a:cubicBezTo>
                    <a:pt x="766" y="1608"/>
                    <a:pt x="766" y="1608"/>
                    <a:pt x="766" y="1608"/>
                  </a:cubicBezTo>
                  <a:cubicBezTo>
                    <a:pt x="766" y="1613"/>
                    <a:pt x="770" y="1618"/>
                    <a:pt x="776" y="1618"/>
                  </a:cubicBezTo>
                  <a:close/>
                  <a:moveTo>
                    <a:pt x="521" y="1618"/>
                  </a:moveTo>
                  <a:cubicBezTo>
                    <a:pt x="628" y="1618"/>
                    <a:pt x="628" y="1618"/>
                    <a:pt x="628" y="1618"/>
                  </a:cubicBezTo>
                  <a:cubicBezTo>
                    <a:pt x="634" y="1618"/>
                    <a:pt x="638" y="1613"/>
                    <a:pt x="638" y="1608"/>
                  </a:cubicBezTo>
                  <a:cubicBezTo>
                    <a:pt x="626" y="1032"/>
                    <a:pt x="626" y="1032"/>
                    <a:pt x="626" y="1032"/>
                  </a:cubicBezTo>
                  <a:cubicBezTo>
                    <a:pt x="626" y="1027"/>
                    <a:pt x="622" y="1022"/>
                    <a:pt x="616" y="1022"/>
                  </a:cubicBezTo>
                  <a:cubicBezTo>
                    <a:pt x="533" y="1022"/>
                    <a:pt x="533" y="1022"/>
                    <a:pt x="533" y="1022"/>
                  </a:cubicBezTo>
                  <a:cubicBezTo>
                    <a:pt x="527" y="1022"/>
                    <a:pt x="523" y="1027"/>
                    <a:pt x="523" y="1032"/>
                  </a:cubicBezTo>
                  <a:cubicBezTo>
                    <a:pt x="510" y="1608"/>
                    <a:pt x="510" y="1608"/>
                    <a:pt x="510" y="1608"/>
                  </a:cubicBezTo>
                  <a:cubicBezTo>
                    <a:pt x="510" y="1613"/>
                    <a:pt x="515" y="1618"/>
                    <a:pt x="521" y="1618"/>
                  </a:cubicBezTo>
                  <a:close/>
                  <a:moveTo>
                    <a:pt x="265" y="1618"/>
                  </a:moveTo>
                  <a:cubicBezTo>
                    <a:pt x="373" y="1618"/>
                    <a:pt x="373" y="1618"/>
                    <a:pt x="373" y="1618"/>
                  </a:cubicBezTo>
                  <a:cubicBezTo>
                    <a:pt x="378" y="1618"/>
                    <a:pt x="383" y="1613"/>
                    <a:pt x="383" y="1608"/>
                  </a:cubicBezTo>
                  <a:cubicBezTo>
                    <a:pt x="371" y="1032"/>
                    <a:pt x="371" y="1032"/>
                    <a:pt x="371" y="1032"/>
                  </a:cubicBezTo>
                  <a:cubicBezTo>
                    <a:pt x="371" y="1027"/>
                    <a:pt x="366" y="1022"/>
                    <a:pt x="361" y="1022"/>
                  </a:cubicBezTo>
                  <a:cubicBezTo>
                    <a:pt x="277" y="1022"/>
                    <a:pt x="277" y="1022"/>
                    <a:pt x="277" y="1022"/>
                  </a:cubicBezTo>
                  <a:cubicBezTo>
                    <a:pt x="272" y="1022"/>
                    <a:pt x="267" y="1027"/>
                    <a:pt x="267" y="1032"/>
                  </a:cubicBezTo>
                  <a:cubicBezTo>
                    <a:pt x="255" y="1608"/>
                    <a:pt x="255" y="1608"/>
                    <a:pt x="255" y="1608"/>
                  </a:cubicBezTo>
                  <a:cubicBezTo>
                    <a:pt x="255" y="1613"/>
                    <a:pt x="260" y="1618"/>
                    <a:pt x="265" y="1618"/>
                  </a:cubicBezTo>
                  <a:close/>
                  <a:moveTo>
                    <a:pt x="675" y="368"/>
                  </a:moveTo>
                  <a:cubicBezTo>
                    <a:pt x="684" y="368"/>
                    <a:pt x="693" y="368"/>
                    <a:pt x="702" y="368"/>
                  </a:cubicBezTo>
                  <a:cubicBezTo>
                    <a:pt x="710" y="368"/>
                    <a:pt x="718" y="368"/>
                    <a:pt x="727" y="368"/>
                  </a:cubicBezTo>
                  <a:cubicBezTo>
                    <a:pt x="727" y="200"/>
                    <a:pt x="727" y="200"/>
                    <a:pt x="727" y="200"/>
                  </a:cubicBezTo>
                  <a:cubicBezTo>
                    <a:pt x="727" y="196"/>
                    <a:pt x="730" y="193"/>
                    <a:pt x="733" y="193"/>
                  </a:cubicBezTo>
                  <a:cubicBezTo>
                    <a:pt x="1036" y="193"/>
                    <a:pt x="1036" y="193"/>
                    <a:pt x="1036" y="193"/>
                  </a:cubicBezTo>
                  <a:cubicBezTo>
                    <a:pt x="1042" y="193"/>
                    <a:pt x="1044" y="186"/>
                    <a:pt x="1040" y="182"/>
                  </a:cubicBezTo>
                  <a:cubicBezTo>
                    <a:pt x="959" y="101"/>
                    <a:pt x="959" y="101"/>
                    <a:pt x="959" y="101"/>
                  </a:cubicBezTo>
                  <a:cubicBezTo>
                    <a:pt x="957" y="99"/>
                    <a:pt x="957" y="95"/>
                    <a:pt x="959" y="92"/>
                  </a:cubicBezTo>
                  <a:cubicBezTo>
                    <a:pt x="1040" y="11"/>
                    <a:pt x="1040" y="11"/>
                    <a:pt x="1040" y="11"/>
                  </a:cubicBezTo>
                  <a:cubicBezTo>
                    <a:pt x="1044" y="7"/>
                    <a:pt x="1042" y="0"/>
                    <a:pt x="1036" y="0"/>
                  </a:cubicBezTo>
                  <a:cubicBezTo>
                    <a:pt x="720" y="0"/>
                    <a:pt x="720" y="0"/>
                    <a:pt x="720" y="0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78" y="0"/>
                    <a:pt x="675" y="3"/>
                    <a:pt x="675" y="7"/>
                  </a:cubicBezTo>
                  <a:cubicBezTo>
                    <a:pt x="675" y="193"/>
                    <a:pt x="675" y="193"/>
                    <a:pt x="675" y="193"/>
                  </a:cubicBezTo>
                  <a:cubicBezTo>
                    <a:pt x="675" y="193"/>
                    <a:pt x="675" y="193"/>
                    <a:pt x="675" y="193"/>
                  </a:cubicBezTo>
                  <a:lnTo>
                    <a:pt x="675" y="36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sp>
        <p:nvSpPr>
          <p:cNvPr id="32" name="ee4pContent1">
            <a:extLst>
              <a:ext uri="{FF2B5EF4-FFF2-40B4-BE49-F238E27FC236}">
                <a16:creationId xmlns:a16="http://schemas.microsoft.com/office/drawing/2014/main" id="{26C4C223-B126-4D04-8EF2-7C4BBEC24E2B}"/>
              </a:ext>
            </a:extLst>
          </p:cNvPr>
          <p:cNvSpPr txBox="1"/>
          <p:nvPr/>
        </p:nvSpPr>
        <p:spPr>
          <a:xfrm>
            <a:off x="7662689" y="2932748"/>
            <a:ext cx="1079374" cy="430887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>
              <a:buSzPct val="100000"/>
              <a:buFont typeface="Trebuchet MS" panose="020B0603020202020204" pitchFamily="34" charset="0"/>
              <a:buChar char="​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 marL="324000" lvl="1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•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 marL="648000" lvl="2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–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 marL="0" lvl="3">
              <a:buSzPct val="100000"/>
              <a:buFont typeface="Trebuchet MS" panose="020B0603020202020204" pitchFamily="34" charset="0"/>
              <a:buChar char="​"/>
              <a:defRPr sz="2400">
                <a:solidFill>
                  <a:srgbClr val="1659BF"/>
                </a:solidFill>
                <a:latin typeface="Trebuchet MS" panose="020B0603020202020204" pitchFamily="34" charset="0"/>
              </a:defRPr>
            </a:lvl4pPr>
            <a:lvl5pPr marL="0" lvl="4">
              <a:buSzPct val="100000"/>
              <a:buFont typeface="Trebuchet MS" panose="020B0603020202020204" pitchFamily="34" charset="0"/>
              <a:buChar char="​"/>
              <a:defRPr sz="2400" b="1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 marL="324000" lvl="5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•"/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6pPr>
            <a:lvl7pPr marL="0" lvl="6">
              <a:buSzPct val="100000"/>
              <a:buFont typeface="Trebuchet MS" panose="020B0603020202020204" pitchFamily="34" charset="0"/>
              <a:buChar char="​"/>
              <a:defRPr sz="5400">
                <a:solidFill>
                  <a:srgbClr val="000000"/>
                </a:solidFill>
                <a:latin typeface="Trebuchet MS" panose="020B0603020202020204" pitchFamily="34" charset="0"/>
              </a:defRPr>
            </a:lvl7pPr>
            <a:lvl8pPr marL="0" lvl="7">
              <a:buSzPct val="100000"/>
              <a:buFont typeface="Trebuchet MS" panose="020B0603020202020204" pitchFamily="34" charset="0"/>
              <a:buChar char="​"/>
              <a:defRPr sz="6600">
                <a:solidFill>
                  <a:srgbClr val="1659BF"/>
                </a:solidFill>
                <a:latin typeface="Trebuchet MS" panose="020B0603020202020204" pitchFamily="34" charset="0"/>
              </a:defRPr>
            </a:lvl8pPr>
            <a:lvl9pPr marL="0" lvl="8">
              <a:buSzPct val="100000"/>
              <a:buFont typeface="Trebuchet MS" panose="020B0603020202020204" pitchFamily="34" charset="0"/>
              <a:buChar char="​"/>
              <a:defRPr sz="4400">
                <a:solidFill>
                  <a:srgbClr val="1659BF"/>
                </a:solidFill>
                <a:latin typeface="Trebuchet MS" panose="020B0603020202020204" pitchFamily="34" charset="0"/>
              </a:defRPr>
            </a:lvl9pPr>
          </a:lstStyle>
          <a:p>
            <a:pPr marL="86400" lvl="1" indent="0">
              <a:buClr>
                <a:srgbClr val="1659BF">
                  <a:lumMod val="100000"/>
                </a:srgbClr>
              </a:buClr>
              <a:buNone/>
            </a:pPr>
            <a:r>
              <a:rPr lang="pt-BR" sz="1400" dirty="0">
                <a:solidFill>
                  <a:srgbClr val="7F7F7F"/>
                </a:solidFill>
                <a:sym typeface="Trebuchet MS" panose="020B0603020202020204" pitchFamily="34" charset="0"/>
              </a:rPr>
              <a:t>Leis, MPs, Decretos</a:t>
            </a:r>
          </a:p>
        </p:txBody>
      </p:sp>
      <p:sp>
        <p:nvSpPr>
          <p:cNvPr id="33" name="Right Arrow 22">
            <a:extLst>
              <a:ext uri="{FF2B5EF4-FFF2-40B4-BE49-F238E27FC236}">
                <a16:creationId xmlns:a16="http://schemas.microsoft.com/office/drawing/2014/main" id="{8D994415-35AD-4F82-8E53-D32931071014}"/>
              </a:ext>
            </a:extLst>
          </p:cNvPr>
          <p:cNvSpPr/>
          <p:nvPr/>
        </p:nvSpPr>
        <p:spPr>
          <a:xfrm>
            <a:off x="7888051" y="3762649"/>
            <a:ext cx="628650" cy="211616"/>
          </a:xfrm>
          <a:prstGeom prst="rightArrow">
            <a:avLst/>
          </a:prstGeom>
          <a:solidFill>
            <a:schemeClr val="tx2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pt-BR" sz="1200" dirty="0" err="1">
              <a:solidFill>
                <a:srgbClr val="FFFFFF"/>
              </a:solidFill>
            </a:endParaRPr>
          </a:p>
        </p:txBody>
      </p:sp>
      <p:sp>
        <p:nvSpPr>
          <p:cNvPr id="34" name="ee4pContent1">
            <a:extLst>
              <a:ext uri="{FF2B5EF4-FFF2-40B4-BE49-F238E27FC236}">
                <a16:creationId xmlns:a16="http://schemas.microsoft.com/office/drawing/2014/main" id="{5FD0C00B-4B77-40EA-892D-F45DF727FC49}"/>
              </a:ext>
            </a:extLst>
          </p:cNvPr>
          <p:cNvSpPr txBox="1"/>
          <p:nvPr/>
        </p:nvSpPr>
        <p:spPr>
          <a:xfrm>
            <a:off x="6652326" y="5184846"/>
            <a:ext cx="3979759" cy="98488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>
              <a:buSzPct val="100000"/>
              <a:buFont typeface="Trebuchet MS" panose="020B0603020202020204" pitchFamily="34" charset="0"/>
              <a:buChar char="​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 marL="324000" lvl="1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•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 marL="648000" lvl="2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–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 marL="0" lvl="3">
              <a:buSzPct val="100000"/>
              <a:buFont typeface="Trebuchet MS" panose="020B0603020202020204" pitchFamily="34" charset="0"/>
              <a:buChar char="​"/>
              <a:defRPr sz="2400">
                <a:solidFill>
                  <a:srgbClr val="1659BF"/>
                </a:solidFill>
                <a:latin typeface="Trebuchet MS" panose="020B0603020202020204" pitchFamily="34" charset="0"/>
              </a:defRPr>
            </a:lvl4pPr>
            <a:lvl5pPr marL="0" lvl="4">
              <a:buSzPct val="100000"/>
              <a:buFont typeface="Trebuchet MS" panose="020B0603020202020204" pitchFamily="34" charset="0"/>
              <a:buChar char="​"/>
              <a:defRPr sz="2400" b="1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 marL="324000" lvl="5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•"/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6pPr>
            <a:lvl7pPr marL="0" lvl="6">
              <a:buSzPct val="100000"/>
              <a:buFont typeface="Trebuchet MS" panose="020B0603020202020204" pitchFamily="34" charset="0"/>
              <a:buChar char="​"/>
              <a:defRPr sz="5400">
                <a:solidFill>
                  <a:srgbClr val="000000"/>
                </a:solidFill>
                <a:latin typeface="Trebuchet MS" panose="020B0603020202020204" pitchFamily="34" charset="0"/>
              </a:defRPr>
            </a:lvl7pPr>
            <a:lvl8pPr marL="0" lvl="7">
              <a:buSzPct val="100000"/>
              <a:buFont typeface="Trebuchet MS" panose="020B0603020202020204" pitchFamily="34" charset="0"/>
              <a:buChar char="​"/>
              <a:defRPr sz="6600">
                <a:solidFill>
                  <a:srgbClr val="1659BF"/>
                </a:solidFill>
                <a:latin typeface="Trebuchet MS" panose="020B0603020202020204" pitchFamily="34" charset="0"/>
              </a:defRPr>
            </a:lvl8pPr>
            <a:lvl9pPr marL="0" lvl="8">
              <a:buSzPct val="100000"/>
              <a:buFont typeface="Trebuchet MS" panose="020B0603020202020204" pitchFamily="34" charset="0"/>
              <a:buChar char="​"/>
              <a:defRPr sz="4400">
                <a:solidFill>
                  <a:srgbClr val="1659BF"/>
                </a:solidFill>
                <a:latin typeface="Trebuchet MS" panose="020B0603020202020204" pitchFamily="34" charset="0"/>
              </a:defRPr>
            </a:lvl9pPr>
          </a:lstStyle>
          <a:p>
            <a:pPr marL="259200" lvl="1" indent="-172800">
              <a:buClr>
                <a:srgbClr val="1659BF">
                  <a:lumMod val="100000"/>
                </a:srgbClr>
              </a:buClr>
            </a:pPr>
            <a:r>
              <a:rPr lang="pt-BR" sz="1600" dirty="0">
                <a:solidFill>
                  <a:srgbClr val="000000">
                    <a:lumMod val="100000"/>
                  </a:srgbClr>
                </a:solidFill>
                <a:sym typeface="Trebuchet MS" panose="020B0603020202020204" pitchFamily="34" charset="0"/>
              </a:rPr>
              <a:t>Políticas já chegam maduras a Casa Civil</a:t>
            </a:r>
          </a:p>
          <a:p>
            <a:pPr marL="259200" lvl="1" indent="-172800">
              <a:buClr>
                <a:srgbClr val="1659BF">
                  <a:lumMod val="100000"/>
                </a:srgbClr>
              </a:buClr>
            </a:pPr>
            <a:r>
              <a:rPr lang="pt-BR" sz="1600" dirty="0">
                <a:solidFill>
                  <a:srgbClr val="000000">
                    <a:lumMod val="100000"/>
                  </a:srgbClr>
                </a:solidFill>
                <a:sym typeface="Trebuchet MS" panose="020B0603020202020204" pitchFamily="34" charset="0"/>
              </a:rPr>
              <a:t>Formato padrão</a:t>
            </a:r>
          </a:p>
          <a:p>
            <a:pPr marL="259200" lvl="1" indent="-172800">
              <a:buClr>
                <a:srgbClr val="1659BF">
                  <a:lumMod val="100000"/>
                </a:srgbClr>
              </a:buClr>
            </a:pPr>
            <a:r>
              <a:rPr lang="pt-BR" sz="1600" dirty="0">
                <a:solidFill>
                  <a:srgbClr val="000000">
                    <a:lumMod val="100000"/>
                  </a:srgbClr>
                </a:solidFill>
                <a:sym typeface="Trebuchet MS" panose="020B0603020202020204" pitchFamily="34" charset="0"/>
              </a:rPr>
              <a:t>Celeridade no ajuste fino</a:t>
            </a:r>
          </a:p>
          <a:p>
            <a:pPr marL="259200" lvl="1" indent="-172800">
              <a:buClr>
                <a:srgbClr val="1659BF">
                  <a:lumMod val="100000"/>
                </a:srgbClr>
              </a:buClr>
            </a:pPr>
            <a:endParaRPr lang="pt-BR" sz="1600" dirty="0">
              <a:solidFill>
                <a:srgbClr val="000000">
                  <a:lumMod val="100000"/>
                </a:srgbClr>
              </a:solidFill>
              <a:sym typeface="Trebuchet MS" panose="020B0603020202020204" pitchFamily="34" charset="0"/>
            </a:endParaRPr>
          </a:p>
        </p:txBody>
      </p:sp>
      <p:sp>
        <p:nvSpPr>
          <p:cNvPr id="35" name="ee4pContent1">
            <a:extLst>
              <a:ext uri="{FF2B5EF4-FFF2-40B4-BE49-F238E27FC236}">
                <a16:creationId xmlns:a16="http://schemas.microsoft.com/office/drawing/2014/main" id="{4E9FF62F-22EC-4A4B-B31D-F0A32607F3F1}"/>
              </a:ext>
            </a:extLst>
          </p:cNvPr>
          <p:cNvSpPr txBox="1"/>
          <p:nvPr/>
        </p:nvSpPr>
        <p:spPr>
          <a:xfrm>
            <a:off x="1950721" y="4254926"/>
            <a:ext cx="1097146" cy="2462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>
              <a:buSzPct val="100000"/>
              <a:buFont typeface="Trebuchet MS" panose="020B0603020202020204" pitchFamily="34" charset="0"/>
              <a:buChar char="​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 marL="324000" lvl="1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•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 marL="648000" lvl="2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–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 marL="0" lvl="3">
              <a:buSzPct val="100000"/>
              <a:buFont typeface="Trebuchet MS" panose="020B0603020202020204" pitchFamily="34" charset="0"/>
              <a:buChar char="​"/>
              <a:defRPr sz="2400">
                <a:solidFill>
                  <a:srgbClr val="1659BF"/>
                </a:solidFill>
                <a:latin typeface="Trebuchet MS" panose="020B0603020202020204" pitchFamily="34" charset="0"/>
              </a:defRPr>
            </a:lvl4pPr>
            <a:lvl5pPr marL="0" lvl="4">
              <a:buSzPct val="100000"/>
              <a:buFont typeface="Trebuchet MS" panose="020B0603020202020204" pitchFamily="34" charset="0"/>
              <a:buChar char="​"/>
              <a:defRPr sz="2400" b="1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 marL="324000" lvl="5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•"/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6pPr>
            <a:lvl7pPr marL="0" lvl="6">
              <a:buSzPct val="100000"/>
              <a:buFont typeface="Trebuchet MS" panose="020B0603020202020204" pitchFamily="34" charset="0"/>
              <a:buChar char="​"/>
              <a:defRPr sz="5400">
                <a:solidFill>
                  <a:srgbClr val="000000"/>
                </a:solidFill>
                <a:latin typeface="Trebuchet MS" panose="020B0603020202020204" pitchFamily="34" charset="0"/>
              </a:defRPr>
            </a:lvl7pPr>
            <a:lvl8pPr marL="0" lvl="7">
              <a:buSzPct val="100000"/>
              <a:buFont typeface="Trebuchet MS" panose="020B0603020202020204" pitchFamily="34" charset="0"/>
              <a:buChar char="​"/>
              <a:defRPr sz="6600">
                <a:solidFill>
                  <a:srgbClr val="1659BF"/>
                </a:solidFill>
                <a:latin typeface="Trebuchet MS" panose="020B0603020202020204" pitchFamily="34" charset="0"/>
              </a:defRPr>
            </a:lvl8pPr>
            <a:lvl9pPr marL="0" lvl="8">
              <a:buSzPct val="100000"/>
              <a:buFont typeface="Trebuchet MS" panose="020B0603020202020204" pitchFamily="34" charset="0"/>
              <a:buChar char="​"/>
              <a:defRPr sz="4400">
                <a:solidFill>
                  <a:srgbClr val="1659BF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pt-BR" sz="1600" dirty="0">
                <a:solidFill>
                  <a:srgbClr val="7F7F7F"/>
                </a:solidFill>
                <a:sym typeface="Trebuchet MS" panose="020B0603020202020204" pitchFamily="34" charset="0"/>
              </a:rPr>
              <a:t>Ministérios</a:t>
            </a:r>
          </a:p>
        </p:txBody>
      </p:sp>
      <p:sp>
        <p:nvSpPr>
          <p:cNvPr id="36" name="ee4pContent1">
            <a:extLst>
              <a:ext uri="{FF2B5EF4-FFF2-40B4-BE49-F238E27FC236}">
                <a16:creationId xmlns:a16="http://schemas.microsoft.com/office/drawing/2014/main" id="{DF1CE1EB-D719-45A4-8D9B-E32102B28114}"/>
              </a:ext>
            </a:extLst>
          </p:cNvPr>
          <p:cNvSpPr txBox="1"/>
          <p:nvPr/>
        </p:nvSpPr>
        <p:spPr>
          <a:xfrm>
            <a:off x="3625569" y="4267505"/>
            <a:ext cx="971971" cy="2462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>
              <a:buSzPct val="100000"/>
              <a:buFont typeface="Trebuchet MS" panose="020B0603020202020204" pitchFamily="34" charset="0"/>
              <a:buChar char="​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 marL="324000" lvl="1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•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 marL="648000" lvl="2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–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 marL="0" lvl="3">
              <a:buSzPct val="100000"/>
              <a:buFont typeface="Trebuchet MS" panose="020B0603020202020204" pitchFamily="34" charset="0"/>
              <a:buChar char="​"/>
              <a:defRPr sz="2400">
                <a:solidFill>
                  <a:srgbClr val="1659BF"/>
                </a:solidFill>
                <a:latin typeface="Trebuchet MS" panose="020B0603020202020204" pitchFamily="34" charset="0"/>
              </a:defRPr>
            </a:lvl4pPr>
            <a:lvl5pPr marL="0" lvl="4">
              <a:buSzPct val="100000"/>
              <a:buFont typeface="Trebuchet MS" panose="020B0603020202020204" pitchFamily="34" charset="0"/>
              <a:buChar char="​"/>
              <a:defRPr sz="2400" b="1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 marL="324000" lvl="5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•"/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6pPr>
            <a:lvl7pPr marL="0" lvl="6">
              <a:buSzPct val="100000"/>
              <a:buFont typeface="Trebuchet MS" panose="020B0603020202020204" pitchFamily="34" charset="0"/>
              <a:buChar char="​"/>
              <a:defRPr sz="5400">
                <a:solidFill>
                  <a:srgbClr val="000000"/>
                </a:solidFill>
                <a:latin typeface="Trebuchet MS" panose="020B0603020202020204" pitchFamily="34" charset="0"/>
              </a:defRPr>
            </a:lvl7pPr>
            <a:lvl8pPr marL="0" lvl="7">
              <a:buSzPct val="100000"/>
              <a:buFont typeface="Trebuchet MS" panose="020B0603020202020204" pitchFamily="34" charset="0"/>
              <a:buChar char="​"/>
              <a:defRPr sz="6600">
                <a:solidFill>
                  <a:srgbClr val="1659BF"/>
                </a:solidFill>
                <a:latin typeface="Trebuchet MS" panose="020B0603020202020204" pitchFamily="34" charset="0"/>
              </a:defRPr>
            </a:lvl8pPr>
            <a:lvl9pPr marL="0" lvl="8">
              <a:buSzPct val="100000"/>
              <a:buFont typeface="Trebuchet MS" panose="020B0603020202020204" pitchFamily="34" charset="0"/>
              <a:buChar char="​"/>
              <a:defRPr sz="4400">
                <a:solidFill>
                  <a:srgbClr val="1659BF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pt-BR" sz="1600" dirty="0">
                <a:solidFill>
                  <a:srgbClr val="7F7F7F"/>
                </a:solidFill>
                <a:sym typeface="Trebuchet MS" panose="020B0603020202020204" pitchFamily="34" charset="0"/>
              </a:rPr>
              <a:t>Casa Civil</a:t>
            </a:r>
          </a:p>
        </p:txBody>
      </p:sp>
      <p:sp>
        <p:nvSpPr>
          <p:cNvPr id="37" name="ee4pContent1">
            <a:extLst>
              <a:ext uri="{FF2B5EF4-FFF2-40B4-BE49-F238E27FC236}">
                <a16:creationId xmlns:a16="http://schemas.microsoft.com/office/drawing/2014/main" id="{0C73B7D5-3E9F-4F1B-A0E6-65D5F80D8FDB}"/>
              </a:ext>
            </a:extLst>
          </p:cNvPr>
          <p:cNvSpPr txBox="1"/>
          <p:nvPr/>
        </p:nvSpPr>
        <p:spPr>
          <a:xfrm>
            <a:off x="6800037" y="4314091"/>
            <a:ext cx="1039986" cy="2462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>
              <a:buSzPct val="100000"/>
              <a:buFont typeface="Trebuchet MS" panose="020B0603020202020204" pitchFamily="34" charset="0"/>
              <a:buChar char="​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 marL="324000" lvl="1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•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 marL="648000" lvl="2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–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 marL="0" lvl="3">
              <a:buSzPct val="100000"/>
              <a:buFont typeface="Trebuchet MS" panose="020B0603020202020204" pitchFamily="34" charset="0"/>
              <a:buChar char="​"/>
              <a:defRPr sz="2400">
                <a:solidFill>
                  <a:srgbClr val="1659BF"/>
                </a:solidFill>
                <a:latin typeface="Trebuchet MS" panose="020B0603020202020204" pitchFamily="34" charset="0"/>
              </a:defRPr>
            </a:lvl4pPr>
            <a:lvl5pPr marL="0" lvl="4">
              <a:buSzPct val="100000"/>
              <a:buFont typeface="Trebuchet MS" panose="020B0603020202020204" pitchFamily="34" charset="0"/>
              <a:buChar char="​"/>
              <a:defRPr sz="2400" b="1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 marL="324000" lvl="5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•"/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6pPr>
            <a:lvl7pPr marL="0" lvl="6">
              <a:buSzPct val="100000"/>
              <a:buFont typeface="Trebuchet MS" panose="020B0603020202020204" pitchFamily="34" charset="0"/>
              <a:buChar char="​"/>
              <a:defRPr sz="5400">
                <a:solidFill>
                  <a:srgbClr val="000000"/>
                </a:solidFill>
                <a:latin typeface="Trebuchet MS" panose="020B0603020202020204" pitchFamily="34" charset="0"/>
              </a:defRPr>
            </a:lvl7pPr>
            <a:lvl8pPr marL="0" lvl="7">
              <a:buSzPct val="100000"/>
              <a:buFont typeface="Trebuchet MS" panose="020B0603020202020204" pitchFamily="34" charset="0"/>
              <a:buChar char="​"/>
              <a:defRPr sz="6600">
                <a:solidFill>
                  <a:srgbClr val="1659BF"/>
                </a:solidFill>
                <a:latin typeface="Trebuchet MS" panose="020B0603020202020204" pitchFamily="34" charset="0"/>
              </a:defRPr>
            </a:lvl8pPr>
            <a:lvl9pPr marL="0" lvl="8">
              <a:buSzPct val="100000"/>
              <a:buFont typeface="Trebuchet MS" panose="020B0603020202020204" pitchFamily="34" charset="0"/>
              <a:buChar char="​"/>
              <a:defRPr sz="4400">
                <a:solidFill>
                  <a:srgbClr val="1659BF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pt-BR" sz="1600" dirty="0">
                <a:solidFill>
                  <a:srgbClr val="7F7F7F"/>
                </a:solidFill>
                <a:sym typeface="Trebuchet MS" panose="020B0603020202020204" pitchFamily="34" charset="0"/>
              </a:rPr>
              <a:t>Ministérios</a:t>
            </a:r>
          </a:p>
        </p:txBody>
      </p:sp>
      <p:sp>
        <p:nvSpPr>
          <p:cNvPr id="38" name="ee4pContent1">
            <a:extLst>
              <a:ext uri="{FF2B5EF4-FFF2-40B4-BE49-F238E27FC236}">
                <a16:creationId xmlns:a16="http://schemas.microsoft.com/office/drawing/2014/main" id="{F8B54BE0-8E1C-43C2-9AC2-1F0441783084}"/>
              </a:ext>
            </a:extLst>
          </p:cNvPr>
          <p:cNvSpPr txBox="1"/>
          <p:nvPr/>
        </p:nvSpPr>
        <p:spPr>
          <a:xfrm>
            <a:off x="8638267" y="4286409"/>
            <a:ext cx="1039986" cy="2462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>
              <a:buSzPct val="100000"/>
              <a:buFont typeface="Trebuchet MS" panose="020B0603020202020204" pitchFamily="34" charset="0"/>
              <a:buChar char="​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1pPr>
            <a:lvl2pPr marL="324000" lvl="1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•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2pPr>
            <a:lvl3pPr marL="648000" lvl="2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–"/>
              <a:defRPr sz="2000">
                <a:solidFill>
                  <a:srgbClr val="000000"/>
                </a:solidFill>
                <a:latin typeface="Trebuchet MS" panose="020B0603020202020204" pitchFamily="34" charset="0"/>
              </a:defRPr>
            </a:lvl3pPr>
            <a:lvl4pPr marL="0" lvl="3">
              <a:buSzPct val="100000"/>
              <a:buFont typeface="Trebuchet MS" panose="020B0603020202020204" pitchFamily="34" charset="0"/>
              <a:buChar char="​"/>
              <a:defRPr sz="2400">
                <a:solidFill>
                  <a:srgbClr val="1659BF"/>
                </a:solidFill>
                <a:latin typeface="Trebuchet MS" panose="020B0603020202020204" pitchFamily="34" charset="0"/>
              </a:defRPr>
            </a:lvl4pPr>
            <a:lvl5pPr marL="0" lvl="4">
              <a:buSzPct val="100000"/>
              <a:buFont typeface="Trebuchet MS" panose="020B0603020202020204" pitchFamily="34" charset="0"/>
              <a:buChar char="​"/>
              <a:defRPr sz="2400" b="1">
                <a:solidFill>
                  <a:srgbClr val="000000"/>
                </a:solidFill>
                <a:latin typeface="Trebuchet MS" panose="020B0603020202020204" pitchFamily="34" charset="0"/>
              </a:defRPr>
            </a:lvl5pPr>
            <a:lvl6pPr marL="324000" lvl="5" indent="-216000">
              <a:buClr>
                <a:srgbClr val="1659BF"/>
              </a:buClr>
              <a:buSzPct val="100000"/>
              <a:buFont typeface="Trebuchet MS" panose="020B0603020202020204" pitchFamily="34" charset="0"/>
              <a:buChar char="•"/>
              <a:defRPr sz="2400">
                <a:solidFill>
                  <a:srgbClr val="000000"/>
                </a:solidFill>
                <a:latin typeface="Trebuchet MS" panose="020B0603020202020204" pitchFamily="34" charset="0"/>
              </a:defRPr>
            </a:lvl6pPr>
            <a:lvl7pPr marL="0" lvl="6">
              <a:buSzPct val="100000"/>
              <a:buFont typeface="Trebuchet MS" panose="020B0603020202020204" pitchFamily="34" charset="0"/>
              <a:buChar char="​"/>
              <a:defRPr sz="5400">
                <a:solidFill>
                  <a:srgbClr val="000000"/>
                </a:solidFill>
                <a:latin typeface="Trebuchet MS" panose="020B0603020202020204" pitchFamily="34" charset="0"/>
              </a:defRPr>
            </a:lvl7pPr>
            <a:lvl8pPr marL="0" lvl="7">
              <a:buSzPct val="100000"/>
              <a:buFont typeface="Trebuchet MS" panose="020B0603020202020204" pitchFamily="34" charset="0"/>
              <a:buChar char="​"/>
              <a:defRPr sz="6600">
                <a:solidFill>
                  <a:srgbClr val="1659BF"/>
                </a:solidFill>
                <a:latin typeface="Trebuchet MS" panose="020B0603020202020204" pitchFamily="34" charset="0"/>
              </a:defRPr>
            </a:lvl8pPr>
            <a:lvl9pPr marL="0" lvl="8">
              <a:buSzPct val="100000"/>
              <a:buFont typeface="Trebuchet MS" panose="020B0603020202020204" pitchFamily="34" charset="0"/>
              <a:buChar char="​"/>
              <a:defRPr sz="4400">
                <a:solidFill>
                  <a:srgbClr val="1659BF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pt-BR" sz="1600" dirty="0">
                <a:solidFill>
                  <a:srgbClr val="7F7F7F"/>
                </a:solidFill>
                <a:sym typeface="Trebuchet MS" panose="020B0603020202020204" pitchFamily="34" charset="0"/>
              </a:rPr>
              <a:t>Casa Civil</a:t>
            </a:r>
          </a:p>
        </p:txBody>
      </p:sp>
    </p:spTree>
    <p:extLst>
      <p:ext uri="{BB962C8B-B14F-4D97-AF65-F5344CB8AC3E}">
        <p14:creationId xmlns:p14="http://schemas.microsoft.com/office/powerpoint/2010/main" val="2923442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7D177D-3AE9-41B2-9AF5-5026668D6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865" y="1027452"/>
            <a:ext cx="10515600" cy="1325563"/>
          </a:xfrm>
        </p:spPr>
        <p:txBody>
          <a:bodyPr/>
          <a:lstStyle/>
          <a:p>
            <a:r>
              <a:rPr lang="pt-BR" b="1" dirty="0"/>
              <a:t>Guia Prático de Análise </a:t>
            </a:r>
            <a:r>
              <a:rPr lang="pt-BR" b="1" dirty="0" err="1"/>
              <a:t>Ex</a:t>
            </a:r>
            <a:r>
              <a:rPr lang="pt-BR" b="1" dirty="0"/>
              <a:t> Post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8A39418-FA20-4B28-A342-37C4082D5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535" y="2208248"/>
            <a:ext cx="5990863" cy="3359175"/>
          </a:xfrm>
        </p:spPr>
        <p:txBody>
          <a:bodyPr>
            <a:normAutofit/>
          </a:bodyPr>
          <a:lstStyle/>
          <a:p>
            <a:r>
              <a:rPr lang="pt-BR" dirty="0"/>
              <a:t>A avaliação </a:t>
            </a:r>
            <a:r>
              <a:rPr lang="pt-BR" dirty="0" err="1"/>
              <a:t>ex</a:t>
            </a:r>
            <a:r>
              <a:rPr lang="pt-BR" dirty="0"/>
              <a:t> post é um instrumento relevante para a </a:t>
            </a:r>
            <a:r>
              <a:rPr lang="pt-BR" b="1" dirty="0"/>
              <a:t>tomada de decisões </a:t>
            </a:r>
            <a:r>
              <a:rPr lang="pt-BR" dirty="0"/>
              <a:t>ao longo da execução da política – dizendo ao gestor o que aprimorar e, em alguns casos, como fazê-lo –, bem como para a melhor alocação de recursos entre as diferentes políticas públicas setoriais.</a:t>
            </a:r>
          </a:p>
          <a:p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448B012-6808-472E-A550-01A38D40C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5198" y="1443001"/>
            <a:ext cx="3781232" cy="5116585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3CFEDD71-5C6F-41D9-AA24-C711E1949245}"/>
              </a:ext>
            </a:extLst>
          </p:cNvPr>
          <p:cNvSpPr txBox="1"/>
          <p:nvPr/>
        </p:nvSpPr>
        <p:spPr>
          <a:xfrm>
            <a:off x="3103290" y="6286554"/>
            <a:ext cx="4025465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1200" dirty="0"/>
              <a:t>Fonte: Adaptado a partir de slides de apresentação ao CIG (SAG/Casa Civil) por Marlos Moreira dos Santos. Agosto/18.</a:t>
            </a:r>
          </a:p>
        </p:txBody>
      </p:sp>
    </p:spTree>
    <p:extLst>
      <p:ext uri="{BB962C8B-B14F-4D97-AF65-F5344CB8AC3E}">
        <p14:creationId xmlns:p14="http://schemas.microsoft.com/office/powerpoint/2010/main" val="41904758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B6319-3EC2-47C5-B86B-BC039677C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56" y="897561"/>
            <a:ext cx="10515600" cy="1325563"/>
          </a:xfrm>
        </p:spPr>
        <p:txBody>
          <a:bodyPr/>
          <a:lstStyle/>
          <a:p>
            <a:r>
              <a:rPr lang="pt-BR" b="1" dirty="0">
                <a:solidFill>
                  <a:srgbClr val="000000">
                    <a:lumMod val="10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Publicação Guia Prático de Análise </a:t>
            </a:r>
            <a:r>
              <a:rPr lang="pt-BR" b="1" dirty="0" err="1">
                <a:solidFill>
                  <a:srgbClr val="000000">
                    <a:lumMod val="10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ex</a:t>
            </a:r>
            <a:r>
              <a:rPr lang="pt-BR" b="1" dirty="0">
                <a:solidFill>
                  <a:srgbClr val="000000">
                    <a:lumMod val="10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Post</a:t>
            </a:r>
            <a:br>
              <a:rPr lang="pt-BR" b="1" dirty="0">
                <a:solidFill>
                  <a:srgbClr val="000000">
                    <a:lumMod val="10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pt-BR" dirty="0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460D806-F324-498E-B6D3-CA99ECFE8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666" y="1469985"/>
            <a:ext cx="11586258" cy="6121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SzPct val="100000"/>
              <a:buNone/>
            </a:pPr>
            <a:endParaRPr lang="pt-BR" sz="3200" b="1" dirty="0">
              <a:solidFill>
                <a:srgbClr val="000000">
                  <a:lumMod val="10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0" indent="0">
              <a:buSzPct val="100000"/>
              <a:buNone/>
            </a:pPr>
            <a:r>
              <a:rPr lang="pt-BR" sz="3200" b="1" dirty="0">
                <a:solidFill>
                  <a:srgbClr val="000000">
                    <a:lumMod val="10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Objetivos:</a:t>
            </a:r>
            <a:endParaRPr lang="pt-BR" sz="2000" dirty="0">
              <a:cs typeface="Calibri" panose="020F0502020204030204" pitchFamily="34" charset="0"/>
            </a:endParaRPr>
          </a:p>
          <a:p>
            <a:pPr marL="457200" lvl="1" indent="0" algn="just">
              <a:buNone/>
            </a:pPr>
            <a:endParaRPr lang="pt-BR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pt-BR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Fornecer referências </a:t>
            </a:r>
            <a:r>
              <a:rPr lang="pt-BR" sz="1800" dirty="0">
                <a:cs typeface="Calibri" panose="020F0502020204030204" pitchFamily="34" charset="0"/>
              </a:rPr>
              <a:t>às avaliações </a:t>
            </a:r>
            <a:r>
              <a:rPr lang="pt-BR" sz="1800" i="1" dirty="0">
                <a:cs typeface="Calibri" panose="020F0502020204030204" pitchFamily="34" charset="0"/>
              </a:rPr>
              <a:t>ex post </a:t>
            </a:r>
            <a:r>
              <a:rPr lang="pt-BR" sz="1800" dirty="0">
                <a:cs typeface="Calibri" panose="020F0502020204030204" pitchFamily="34" charset="0"/>
              </a:rPr>
              <a:t>a serem implementadas no âmbito do Governo Federal e </a:t>
            </a:r>
            <a:r>
              <a:rPr lang="pt-BR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disseminar as abordagens de boas práticas de avaliação </a:t>
            </a:r>
            <a:r>
              <a:rPr lang="pt-BR" sz="1800" dirty="0">
                <a:cs typeface="Calibri" panose="020F0502020204030204" pitchFamily="34" charset="0"/>
              </a:rPr>
              <a:t>aos órgãos e aos gestores da Administração Pública.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pt-BR" sz="1800" dirty="0">
              <a:cs typeface="Calibri" panose="020F050202020403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pt-BR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Recomendar a adoção de medidas de ajuste e aprimoramento </a:t>
            </a:r>
            <a:r>
              <a:rPr lang="pt-BR" sz="1800" dirty="0">
                <a:cs typeface="Calibri" panose="020F0502020204030204" pitchFamily="34" charset="0"/>
              </a:rPr>
              <a:t>aos órgãos responsáveis pelas políticas.</a:t>
            </a:r>
          </a:p>
          <a:p>
            <a:pPr marL="457200" lvl="1" indent="0" algn="just">
              <a:buNone/>
            </a:pPr>
            <a:endParaRPr lang="pt-BR" sz="1800" dirty="0">
              <a:cs typeface="Calibri" panose="020F050202020403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pt-BR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Completar o processo integrado de avaliação de políticas públicas no âmbito do Governo Federal</a:t>
            </a:r>
            <a:r>
              <a:rPr lang="pt-BR" sz="1800" dirty="0">
                <a:cs typeface="Calibri" panose="020F0502020204030204" pitchFamily="34" charset="0"/>
              </a:rPr>
              <a:t>: na 1ª etapa está a análise </a:t>
            </a:r>
            <a:r>
              <a:rPr lang="pt-BR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ex ante</a:t>
            </a:r>
            <a:r>
              <a:rPr lang="pt-BR" sz="1800" dirty="0">
                <a:cs typeface="Calibri" panose="020F0502020204030204" pitchFamily="34" charset="0"/>
              </a:rPr>
              <a:t> e na 2ª etapa, a análise </a:t>
            </a:r>
            <a:r>
              <a:rPr lang="pt-BR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ex post</a:t>
            </a:r>
            <a:r>
              <a:rPr lang="pt-BR" sz="1800" dirty="0">
                <a:cs typeface="Calibri" panose="020F0502020204030204" pitchFamily="34" charset="0"/>
              </a:rPr>
              <a:t>, instrumento relevante para a tomada de decisões ao longo da execução da política.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pt-BR" sz="1800" dirty="0">
              <a:cs typeface="Calibri" panose="020F0502020204030204" pitchFamily="34" charset="0"/>
            </a:endParaRPr>
          </a:p>
          <a:p>
            <a:pPr marL="0" indent="0">
              <a:buSzPct val="100000"/>
              <a:buNone/>
            </a:pPr>
            <a:r>
              <a:rPr lang="pt-BR" sz="3200" b="1" dirty="0">
                <a:solidFill>
                  <a:srgbClr val="000000">
                    <a:lumMod val="10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Público alvo:</a:t>
            </a:r>
          </a:p>
          <a:p>
            <a:pPr marL="0" indent="0">
              <a:buSzPct val="100000"/>
              <a:buNone/>
            </a:pPr>
            <a:r>
              <a:rPr lang="pt-BR" sz="1800" dirty="0">
                <a:cs typeface="Calibri" panose="020F0502020204030204" pitchFamily="34" charset="0"/>
              </a:rPr>
              <a:t>Gestores e técnicos da Administração Pública Federal</a:t>
            </a:r>
            <a:endParaRPr lang="pt-BR" sz="1800" b="1" dirty="0">
              <a:solidFill>
                <a:srgbClr val="000000">
                  <a:lumMod val="10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pt-BR" sz="1200" dirty="0">
              <a:cs typeface="Calibri" panose="020F0502020204030204" pitchFamily="34" charset="0"/>
            </a:endParaRPr>
          </a:p>
          <a:p>
            <a:pPr algn="just"/>
            <a:endParaRPr lang="pt-BR" sz="1800" dirty="0"/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70127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8DB15FE-CFD5-4974-9E7D-D40B8344FE18}"/>
              </a:ext>
            </a:extLst>
          </p:cNvPr>
          <p:cNvSpPr txBox="1"/>
          <p:nvPr/>
        </p:nvSpPr>
        <p:spPr>
          <a:xfrm>
            <a:off x="882502" y="1034268"/>
            <a:ext cx="6394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i="1" dirty="0"/>
              <a:t>Capítulos – Guia </a:t>
            </a:r>
            <a:r>
              <a:rPr lang="pt-BR" sz="4000" b="1" i="1" dirty="0" err="1"/>
              <a:t>Ex</a:t>
            </a:r>
            <a:r>
              <a:rPr lang="pt-BR" sz="4000" b="1" i="1" dirty="0"/>
              <a:t> Post</a:t>
            </a:r>
            <a:endParaRPr lang="pt-BR" sz="4000" b="1" dirty="0"/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C0E16783-A6B6-4264-89B2-BF0BEB601A5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4854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228600" indent="491490">
              <a:lnSpc>
                <a:spcPct val="115000"/>
              </a:lnSpc>
              <a:spcAft>
                <a:spcPts val="800"/>
              </a:spcAft>
              <a:defRPr sz="2200">
                <a:ea typeface="Times New Roman" panose="02020603050405020304" pitchFamily="18" charset="0"/>
              </a:defRPr>
            </a:lvl1pPr>
          </a:lstStyle>
          <a:p>
            <a:pPr marL="457200" lvl="1" indent="0">
              <a:spcAft>
                <a:spcPts val="600"/>
              </a:spcAft>
              <a:buNone/>
            </a:pPr>
            <a:r>
              <a:rPr lang="pt-BR" sz="2200" dirty="0"/>
              <a:t>1. O papel da avaliação de políticas públicas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pt-BR" sz="2200" dirty="0"/>
              <a:t>2. Influência das avaliações no orçamento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pt-BR" sz="2200" dirty="0"/>
              <a:t>3. Avaliação Executiva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pt-BR" sz="2200" dirty="0"/>
              <a:t>4. Análise do diagnóstico do problema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pt-BR" sz="2200" dirty="0"/>
              <a:t>5. Avaliação de desenho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pt-BR" sz="2200" dirty="0"/>
              <a:t>6. Avaliação de implementação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pt-BR" sz="2200" dirty="0"/>
              <a:t>7. Avaliação de governança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pt-BR" sz="2200" dirty="0"/>
              <a:t>8. Avaliação de resultados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pt-BR" sz="2200" dirty="0"/>
              <a:t>9. Avaliação de impacto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pt-BR" sz="2200" dirty="0"/>
              <a:t>10. Avaliação de Retorno Econômico e Social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pt-BR" sz="2200" dirty="0"/>
              <a:t>11. Análise de Eficiência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6698AC64-E815-45E7-8CD0-2CAEF58CA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1337" y="1326655"/>
            <a:ext cx="3823019" cy="511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20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1361210" y="3958937"/>
            <a:ext cx="2133333" cy="1537855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pt-BR" sz="1200" dirty="0" err="1"/>
          </a:p>
        </p:txBody>
      </p:sp>
      <p:sp>
        <p:nvSpPr>
          <p:cNvPr id="9" name="CaixaDeTexto 8"/>
          <p:cNvSpPr txBox="1"/>
          <p:nvPr/>
        </p:nvSpPr>
        <p:spPr>
          <a:xfrm>
            <a:off x="6557615" y="3540089"/>
            <a:ext cx="433349" cy="10165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pt-BR" sz="1200" dirty="0" err="1"/>
          </a:p>
        </p:txBody>
      </p:sp>
      <p:sp>
        <p:nvSpPr>
          <p:cNvPr id="13" name="CaixaDeTexto 12"/>
          <p:cNvSpPr txBox="1"/>
          <p:nvPr/>
        </p:nvSpPr>
        <p:spPr>
          <a:xfrm>
            <a:off x="6172201" y="4516008"/>
            <a:ext cx="2730411" cy="899220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pt-BR" sz="1200" dirty="0" err="1"/>
          </a:p>
        </p:txBody>
      </p:sp>
      <p:sp>
        <p:nvSpPr>
          <p:cNvPr id="36" name="CaixaDeTexto 35"/>
          <p:cNvSpPr txBox="1"/>
          <p:nvPr/>
        </p:nvSpPr>
        <p:spPr>
          <a:xfrm>
            <a:off x="282761" y="-33083"/>
            <a:ext cx="8562461" cy="780087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sz="4800" b="1" dirty="0"/>
              <a:t>Avaliação </a:t>
            </a:r>
            <a:r>
              <a:rPr lang="pt-BR" sz="4800" b="1" i="1" dirty="0" err="1"/>
              <a:t>ex</a:t>
            </a:r>
            <a:r>
              <a:rPr lang="pt-BR" sz="4800" b="1" i="1" dirty="0"/>
              <a:t> post</a:t>
            </a:r>
          </a:p>
        </p:txBody>
      </p:sp>
      <p:sp>
        <p:nvSpPr>
          <p:cNvPr id="40" name="Elipse 39"/>
          <p:cNvSpPr/>
          <p:nvPr/>
        </p:nvSpPr>
        <p:spPr>
          <a:xfrm>
            <a:off x="1581134" y="791566"/>
            <a:ext cx="1160841" cy="925793"/>
          </a:xfrm>
          <a:prstGeom prst="ellipse">
            <a:avLst/>
          </a:prstGeom>
          <a:solidFill>
            <a:srgbClr val="FCBF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1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1" name="Retângulo 40"/>
          <p:cNvSpPr>
            <a:spLocks/>
          </p:cNvSpPr>
          <p:nvPr/>
        </p:nvSpPr>
        <p:spPr>
          <a:xfrm>
            <a:off x="1472387" y="732572"/>
            <a:ext cx="1340498" cy="1213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BR" sz="1400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Porta de entrada</a:t>
            </a:r>
            <a:endParaRPr lang="pt-BR" sz="12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1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2" name="CaixaDeTexto 41"/>
          <p:cNvSpPr txBox="1"/>
          <p:nvPr/>
        </p:nvSpPr>
        <p:spPr>
          <a:xfrm>
            <a:off x="3436600" y="1033532"/>
            <a:ext cx="1511680" cy="48704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50"/>
              </a:spcAft>
            </a:pPr>
            <a:r>
              <a:rPr lang="pt-BR" sz="1192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Avaliação executiva</a:t>
            </a:r>
            <a:endParaRPr lang="pt-BR" sz="1192" dirty="0"/>
          </a:p>
        </p:txBody>
      </p:sp>
      <p:sp>
        <p:nvSpPr>
          <p:cNvPr id="43" name="Seta para baixo 42"/>
          <p:cNvSpPr/>
          <p:nvPr/>
        </p:nvSpPr>
        <p:spPr>
          <a:xfrm rot="16200000" flipH="1">
            <a:off x="2897450" y="1070298"/>
            <a:ext cx="299728" cy="393187"/>
          </a:xfrm>
          <a:prstGeom prst="downArrow">
            <a:avLst/>
          </a:prstGeom>
          <a:solidFill>
            <a:srgbClr val="FCBF2A"/>
          </a:solidFill>
          <a:ln w="9525" cap="rnd" cmpd="sng" algn="ctr">
            <a:solidFill>
              <a:srgbClr val="FFD7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pt-BR" sz="1200" dirty="0" err="1">
              <a:solidFill>
                <a:srgbClr val="FFFFFF"/>
              </a:solidFill>
            </a:endParaRPr>
          </a:p>
        </p:txBody>
      </p:sp>
      <p:sp>
        <p:nvSpPr>
          <p:cNvPr id="44" name="CaixaDeTexto 43"/>
          <p:cNvSpPr txBox="1"/>
          <p:nvPr/>
        </p:nvSpPr>
        <p:spPr>
          <a:xfrm>
            <a:off x="6144307" y="1407434"/>
            <a:ext cx="6081396" cy="45859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pt-BR" sz="1200" dirty="0" err="1"/>
          </a:p>
        </p:txBody>
      </p:sp>
      <p:sp>
        <p:nvSpPr>
          <p:cNvPr id="46" name="CaixaDeTexto 45"/>
          <p:cNvSpPr txBox="1"/>
          <p:nvPr/>
        </p:nvSpPr>
        <p:spPr>
          <a:xfrm>
            <a:off x="1091524" y="1972814"/>
            <a:ext cx="9906000" cy="4885186"/>
          </a:xfrm>
          <a:prstGeom prst="rect">
            <a:avLst/>
          </a:prstGeom>
          <a:solidFill>
            <a:srgbClr val="FFD700">
              <a:alpha val="20784"/>
            </a:srgbClr>
          </a:solidFill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50"/>
              </a:spcAft>
            </a:pPr>
            <a:endParaRPr lang="pt-BR" sz="1300" dirty="0" err="1"/>
          </a:p>
        </p:txBody>
      </p:sp>
      <p:sp>
        <p:nvSpPr>
          <p:cNvPr id="55" name="Divisa 54"/>
          <p:cNvSpPr/>
          <p:nvPr/>
        </p:nvSpPr>
        <p:spPr>
          <a:xfrm>
            <a:off x="1207190" y="2092409"/>
            <a:ext cx="2145001" cy="120731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7" name="Divisa 4"/>
          <p:cNvSpPr txBox="1"/>
          <p:nvPr/>
        </p:nvSpPr>
        <p:spPr>
          <a:xfrm>
            <a:off x="1790576" y="2270425"/>
            <a:ext cx="1115375" cy="756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7673" tIns="15891" rIns="15891" bIns="15891" numCol="1" spcCol="1270" anchor="ctr" anchorCtr="0">
            <a:noAutofit/>
          </a:bodyPr>
          <a:lstStyle/>
          <a:p>
            <a:pPr algn="ctr" defTabSz="52968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1625" b="1" dirty="0">
                <a:solidFill>
                  <a:schemeClr val="tx1"/>
                </a:solidFill>
              </a:rPr>
              <a:t>Problema</a:t>
            </a:r>
          </a:p>
        </p:txBody>
      </p:sp>
      <p:graphicFrame>
        <p:nvGraphicFramePr>
          <p:cNvPr id="58" name="Diagrama 57"/>
          <p:cNvGraphicFramePr/>
          <p:nvPr>
            <p:extLst/>
          </p:nvPr>
        </p:nvGraphicFramePr>
        <p:xfrm>
          <a:off x="3243908" y="2248751"/>
          <a:ext cx="5832158" cy="8942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CaixaDeTexto 16"/>
          <p:cNvSpPr txBox="1"/>
          <p:nvPr/>
        </p:nvSpPr>
        <p:spPr>
          <a:xfrm>
            <a:off x="3779874" y="2270425"/>
            <a:ext cx="5209954" cy="679481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pt-BR" sz="1200" dirty="0" err="1"/>
          </a:p>
        </p:txBody>
      </p:sp>
      <p:sp>
        <p:nvSpPr>
          <p:cNvPr id="18" name="CaixaDeTexto 17"/>
          <p:cNvSpPr txBox="1"/>
          <p:nvPr/>
        </p:nvSpPr>
        <p:spPr>
          <a:xfrm>
            <a:off x="3708708" y="1738438"/>
            <a:ext cx="4799071" cy="855548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1200" b="1" dirty="0"/>
              <a:t>INTERVENÇÃO: POLÍTICA PÚBLICA</a:t>
            </a:r>
          </a:p>
        </p:txBody>
      </p:sp>
      <p:sp>
        <p:nvSpPr>
          <p:cNvPr id="59" name="CaixaDeTexto 58"/>
          <p:cNvSpPr txBox="1"/>
          <p:nvPr/>
        </p:nvSpPr>
        <p:spPr>
          <a:xfrm>
            <a:off x="3437725" y="3149507"/>
            <a:ext cx="2893502" cy="555678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sz="1192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Avaliação</a:t>
            </a:r>
            <a:r>
              <a:rPr lang="pt-BR" sz="1192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1192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implementação</a:t>
            </a:r>
            <a:endParaRPr lang="pt-BR" sz="1192" dirty="0"/>
          </a:p>
        </p:txBody>
      </p:sp>
      <p:sp>
        <p:nvSpPr>
          <p:cNvPr id="65" name="Chave Esquerda 61"/>
          <p:cNvSpPr/>
          <p:nvPr/>
        </p:nvSpPr>
        <p:spPr>
          <a:xfrm rot="16200000">
            <a:off x="4792435" y="1514166"/>
            <a:ext cx="234000" cy="3276364"/>
          </a:xfrm>
          <a:prstGeom prst="leftBrace">
            <a:avLst>
              <a:gd name="adj1" fmla="val 8333"/>
              <a:gd name="adj2" fmla="val 49179"/>
            </a:avLst>
          </a:prstGeom>
          <a:ln w="9525" cap="rnd">
            <a:solidFill>
              <a:schemeClr val="tx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sz="1950"/>
          </a:p>
        </p:txBody>
      </p:sp>
      <p:sp>
        <p:nvSpPr>
          <p:cNvPr id="70" name="CaixaDeTexto 69"/>
          <p:cNvSpPr txBox="1"/>
          <p:nvPr/>
        </p:nvSpPr>
        <p:spPr>
          <a:xfrm>
            <a:off x="3732778" y="3769692"/>
            <a:ext cx="2466800" cy="908730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sz="1200" dirty="0"/>
              <a:t>Investiga a transformação dos insumos utilizados em processos e produtos</a:t>
            </a:r>
          </a:p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sz="1200" dirty="0"/>
              <a:t>Exemplo: Programa de Aquisição de Alimento e Lei da Informática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pt-BR" sz="1200" dirty="0" err="1"/>
          </a:p>
        </p:txBody>
      </p:sp>
      <p:sp>
        <p:nvSpPr>
          <p:cNvPr id="71" name="Chave Esquerda 63"/>
          <p:cNvSpPr/>
          <p:nvPr/>
        </p:nvSpPr>
        <p:spPr>
          <a:xfrm rot="16200000">
            <a:off x="7601708" y="2042442"/>
            <a:ext cx="234000" cy="2191885"/>
          </a:xfrm>
          <a:prstGeom prst="leftBrace">
            <a:avLst>
              <a:gd name="adj1" fmla="val 8333"/>
              <a:gd name="adj2" fmla="val 49179"/>
            </a:avLst>
          </a:prstGeom>
          <a:ln w="9525" cap="rnd">
            <a:solidFill>
              <a:schemeClr val="tx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sz="1950"/>
          </a:p>
        </p:txBody>
      </p:sp>
      <p:sp>
        <p:nvSpPr>
          <p:cNvPr id="72" name="CaixaDeTexto 71"/>
          <p:cNvSpPr txBox="1"/>
          <p:nvPr/>
        </p:nvSpPr>
        <p:spPr>
          <a:xfrm>
            <a:off x="6751916" y="3309108"/>
            <a:ext cx="1685016" cy="253290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1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Avaliação de resultados</a:t>
            </a:r>
            <a:endParaRPr lang="pt-BR" sz="1200" dirty="0"/>
          </a:p>
        </p:txBody>
      </p:sp>
      <p:sp>
        <p:nvSpPr>
          <p:cNvPr id="73" name="CaixaDeTexto 72"/>
          <p:cNvSpPr txBox="1"/>
          <p:nvPr/>
        </p:nvSpPr>
        <p:spPr>
          <a:xfrm>
            <a:off x="6359089" y="3691677"/>
            <a:ext cx="2643133" cy="104705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sz="1200" dirty="0"/>
              <a:t>Analisa se os indicadores estão em linha com as metas e pesquisas qualitativas como a de satisfação dos usuários</a:t>
            </a:r>
          </a:p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sz="1200" dirty="0"/>
              <a:t>Exemplo: Minha Casa Minha Vida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pt-BR" sz="1200" dirty="0" err="1"/>
          </a:p>
        </p:txBody>
      </p:sp>
      <p:sp>
        <p:nvSpPr>
          <p:cNvPr id="74" name="CaixaDeTexto 73"/>
          <p:cNvSpPr txBox="1"/>
          <p:nvPr/>
        </p:nvSpPr>
        <p:spPr>
          <a:xfrm>
            <a:off x="6486641" y="4406519"/>
            <a:ext cx="2358581" cy="427904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sz="1192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Avaliação de impacto</a:t>
            </a:r>
            <a:endParaRPr lang="pt-BR" sz="1192" dirty="0"/>
          </a:p>
        </p:txBody>
      </p:sp>
      <p:sp>
        <p:nvSpPr>
          <p:cNvPr id="75" name="CaixaDeTexto 74"/>
          <p:cNvSpPr txBox="1"/>
          <p:nvPr/>
        </p:nvSpPr>
        <p:spPr>
          <a:xfrm>
            <a:off x="6423002" y="4490576"/>
            <a:ext cx="2654339" cy="1064676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sz="1200" dirty="0"/>
              <a:t>Estima o efeito causal da política</a:t>
            </a:r>
          </a:p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sz="1200" dirty="0"/>
              <a:t>Exemplos de acordo com método adotado</a:t>
            </a:r>
          </a:p>
        </p:txBody>
      </p:sp>
      <p:sp>
        <p:nvSpPr>
          <p:cNvPr id="76" name="Chave Esquerda 59"/>
          <p:cNvSpPr/>
          <p:nvPr/>
        </p:nvSpPr>
        <p:spPr>
          <a:xfrm rot="16200000">
            <a:off x="5846310" y="2674013"/>
            <a:ext cx="292125" cy="5286264"/>
          </a:xfrm>
          <a:prstGeom prst="leftBrace">
            <a:avLst>
              <a:gd name="adj1" fmla="val 8333"/>
              <a:gd name="adj2" fmla="val 49179"/>
            </a:avLst>
          </a:prstGeom>
          <a:ln w="9525" cap="rnd">
            <a:solidFill>
              <a:schemeClr val="tx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sz="1950"/>
          </a:p>
        </p:txBody>
      </p:sp>
      <p:sp>
        <p:nvSpPr>
          <p:cNvPr id="19" name="CaixaDeTexto 18"/>
          <p:cNvSpPr txBox="1"/>
          <p:nvPr/>
        </p:nvSpPr>
        <p:spPr>
          <a:xfrm>
            <a:off x="5204570" y="5318883"/>
            <a:ext cx="1881963" cy="32635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1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Avaliação</a:t>
            </a:r>
            <a:r>
              <a:rPr lang="pt-B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1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desenho</a:t>
            </a:r>
            <a:endParaRPr lang="pt-BR" sz="1200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3271254" y="5555253"/>
            <a:ext cx="5806087" cy="90934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pt-BR" sz="1200" dirty="0" err="1"/>
          </a:p>
        </p:txBody>
      </p:sp>
      <p:sp>
        <p:nvSpPr>
          <p:cNvPr id="21" name="CaixaDeTexto 20"/>
          <p:cNvSpPr txBox="1"/>
          <p:nvPr/>
        </p:nvSpPr>
        <p:spPr>
          <a:xfrm>
            <a:off x="3791681" y="5577004"/>
            <a:ext cx="4401382" cy="6598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sz="1200" dirty="0"/>
              <a:t>Revisão do desenho adotado após a experiência obtida com a execução da política</a:t>
            </a:r>
          </a:p>
        </p:txBody>
      </p:sp>
      <p:sp>
        <p:nvSpPr>
          <p:cNvPr id="80" name="CaixaDeTexto 79"/>
          <p:cNvSpPr txBox="1"/>
          <p:nvPr/>
        </p:nvSpPr>
        <p:spPr>
          <a:xfrm>
            <a:off x="5152821" y="6118779"/>
            <a:ext cx="1881963" cy="32635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1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Avaliação de governança</a:t>
            </a:r>
            <a:endParaRPr lang="pt-BR" sz="1200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7639494" y="5996763"/>
            <a:ext cx="2653273" cy="659218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pt-BR" sz="1200" dirty="0" err="1"/>
          </a:p>
        </p:txBody>
      </p:sp>
      <p:sp>
        <p:nvSpPr>
          <p:cNvPr id="25" name="CaixaDeTexto 24"/>
          <p:cNvSpPr txBox="1"/>
          <p:nvPr/>
        </p:nvSpPr>
        <p:spPr>
          <a:xfrm>
            <a:off x="6884008" y="6058895"/>
            <a:ext cx="3741315" cy="861237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sz="1200" dirty="0"/>
              <a:t>Análise das estruturas, das funções, dos processos e das tradições organizacionais para garantir que a política seja executada adequadamente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pt-BR" sz="1200" dirty="0" err="1"/>
          </a:p>
        </p:txBody>
      </p:sp>
      <p:sp>
        <p:nvSpPr>
          <p:cNvPr id="81" name="Divisa 80"/>
          <p:cNvSpPr/>
          <p:nvPr/>
        </p:nvSpPr>
        <p:spPr>
          <a:xfrm>
            <a:off x="8784972" y="2067425"/>
            <a:ext cx="1989000" cy="120900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2" name="Divisa 4"/>
          <p:cNvSpPr txBox="1"/>
          <p:nvPr/>
        </p:nvSpPr>
        <p:spPr>
          <a:xfrm>
            <a:off x="9353261" y="2458099"/>
            <a:ext cx="1095171" cy="4987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7673" tIns="15891" rIns="15891" bIns="15891" numCol="1" spcCol="1270" anchor="ctr" anchorCtr="0">
            <a:noAutofit/>
          </a:bodyPr>
          <a:lstStyle/>
          <a:p>
            <a:pPr algn="ctr" defTabSz="52968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1517" b="1" dirty="0">
                <a:solidFill>
                  <a:schemeClr val="tx1"/>
                </a:solidFill>
              </a:rPr>
              <a:t>Custo-benefício e eficiência</a:t>
            </a:r>
          </a:p>
        </p:txBody>
      </p:sp>
      <p:sp>
        <p:nvSpPr>
          <p:cNvPr id="83" name="CaixaDeTexto 82"/>
          <p:cNvSpPr txBox="1"/>
          <p:nvPr/>
        </p:nvSpPr>
        <p:spPr>
          <a:xfrm>
            <a:off x="9167184" y="3447854"/>
            <a:ext cx="1961447" cy="540161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1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Avaliação de retorno econômico e social</a:t>
            </a:r>
            <a:endParaRPr lang="pt-BR" sz="1200" dirty="0"/>
          </a:p>
        </p:txBody>
      </p:sp>
      <p:sp>
        <p:nvSpPr>
          <p:cNvPr id="84" name="CaixaDeTexto 83"/>
          <p:cNvSpPr txBox="1"/>
          <p:nvPr/>
        </p:nvSpPr>
        <p:spPr>
          <a:xfrm>
            <a:off x="9200222" y="3920093"/>
            <a:ext cx="1713869" cy="665665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sz="1200" dirty="0"/>
              <a:t>Estima o custo benefício ou custo-efetividade da política</a:t>
            </a:r>
          </a:p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sz="1200" dirty="0"/>
              <a:t>Exemplo: Fies</a:t>
            </a:r>
          </a:p>
        </p:txBody>
      </p:sp>
      <p:sp>
        <p:nvSpPr>
          <p:cNvPr id="86" name="CaixaDeTexto 85"/>
          <p:cNvSpPr txBox="1"/>
          <p:nvPr/>
        </p:nvSpPr>
        <p:spPr>
          <a:xfrm>
            <a:off x="9103477" y="4531834"/>
            <a:ext cx="1961447" cy="540161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1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Análise de eficiência</a:t>
            </a:r>
            <a:endParaRPr lang="pt-BR" sz="1200" dirty="0"/>
          </a:p>
        </p:txBody>
      </p:sp>
      <p:sp>
        <p:nvSpPr>
          <p:cNvPr id="87" name="CaixaDeTexto 86"/>
          <p:cNvSpPr txBox="1"/>
          <p:nvPr/>
        </p:nvSpPr>
        <p:spPr>
          <a:xfrm>
            <a:off x="9151499" y="4954655"/>
            <a:ext cx="1788988" cy="849665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sz="1192" dirty="0"/>
              <a:t>Estima a eficiência técnica das políticas descentralizadas</a:t>
            </a:r>
          </a:p>
        </p:txBody>
      </p:sp>
      <p:sp>
        <p:nvSpPr>
          <p:cNvPr id="39" name="CaixaDeTexto 38"/>
          <p:cNvSpPr txBox="1"/>
          <p:nvPr/>
        </p:nvSpPr>
        <p:spPr>
          <a:xfrm>
            <a:off x="1140803" y="3387377"/>
            <a:ext cx="2449855" cy="555678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sz="1192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Análise de diagnóstico do problema</a:t>
            </a:r>
            <a:endParaRPr lang="pt-BR" sz="1192" dirty="0"/>
          </a:p>
        </p:txBody>
      </p:sp>
      <p:sp>
        <p:nvSpPr>
          <p:cNvPr id="45" name="CaixaDeTexto 44"/>
          <p:cNvSpPr txBox="1"/>
          <p:nvPr/>
        </p:nvSpPr>
        <p:spPr>
          <a:xfrm>
            <a:off x="1194476" y="4268203"/>
            <a:ext cx="2300067" cy="908730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sz="1200" dirty="0"/>
              <a:t>Analisa a pertinência da política em face de mudanças na conjuntura ou mesmo da revisão de adequação do diagnóstico anterior</a:t>
            </a:r>
          </a:p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sz="1200" dirty="0"/>
              <a:t>Exemplo: Fies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pt-BR" sz="1200" dirty="0" err="1"/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8DD1904A-A65A-4DA5-B16E-B9F5E3FE33B6}"/>
              </a:ext>
            </a:extLst>
          </p:cNvPr>
          <p:cNvSpPr/>
          <p:nvPr/>
        </p:nvSpPr>
        <p:spPr>
          <a:xfrm>
            <a:off x="7246700" y="147081"/>
            <a:ext cx="4420582" cy="18415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Aft>
                <a:spcPts val="650"/>
              </a:spcAft>
            </a:pPr>
            <a:r>
              <a:rPr lang="pt-BR" dirty="0"/>
              <a:t>Avaliação gerencial, ampla e com tópicos gerais, que permita efetivamente selecionar se é necessária uma avaliação mais aprofundada, e se sim, com qual foco.</a:t>
            </a:r>
          </a:p>
        </p:txBody>
      </p:sp>
    </p:spTree>
    <p:extLst>
      <p:ext uri="{BB962C8B-B14F-4D97-AF65-F5344CB8AC3E}">
        <p14:creationId xmlns:p14="http://schemas.microsoft.com/office/powerpoint/2010/main" val="377312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3" grpId="0"/>
      <p:bldP spid="36" grpId="0"/>
      <p:bldP spid="40" grpId="0" animBg="1"/>
      <p:bldP spid="41" grpId="0"/>
      <p:bldP spid="42" grpId="0"/>
      <p:bldP spid="43" grpId="0" animBg="1"/>
      <p:bldP spid="44" grpId="0"/>
      <p:bldP spid="46" grpId="0" animBg="1"/>
      <p:bldP spid="57" grpId="0" animBg="1"/>
      <p:bldGraphic spid="58" grpId="0">
        <p:bldAsOne/>
      </p:bldGraphic>
      <p:bldP spid="17" grpId="0"/>
      <p:bldP spid="18" grpId="0"/>
      <p:bldP spid="59" grpId="0"/>
      <p:bldP spid="65" grpId="0" animBg="1"/>
      <p:bldP spid="70" grpId="0"/>
      <p:bldP spid="71" grpId="0" animBg="1"/>
      <p:bldP spid="72" grpId="0"/>
      <p:bldP spid="73" grpId="0"/>
      <p:bldP spid="74" grpId="0"/>
      <p:bldP spid="75" grpId="0"/>
      <p:bldP spid="76" grpId="0" animBg="1"/>
      <p:bldP spid="19" grpId="0"/>
      <p:bldP spid="20" grpId="0"/>
      <p:bldP spid="21" grpId="0"/>
      <p:bldP spid="80" grpId="0"/>
      <p:bldP spid="24" grpId="0"/>
      <p:bldP spid="25" grpId="0"/>
      <p:bldP spid="82" grpId="0"/>
      <p:bldP spid="83" grpId="0"/>
      <p:bldP spid="84" grpId="0"/>
      <p:bldP spid="86" grpId="0"/>
      <p:bldP spid="87" grpId="0"/>
      <p:bldP spid="39" grpId="0"/>
      <p:bldP spid="45" grpId="0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CE14B6-536E-43A7-9291-A4FD387EF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67" y="980340"/>
            <a:ext cx="10515600" cy="1325563"/>
          </a:xfrm>
        </p:spPr>
        <p:txBody>
          <a:bodyPr>
            <a:normAutofit fontScale="90000"/>
          </a:bodyPr>
          <a:lstStyle/>
          <a:p>
            <a:pPr algn="just"/>
            <a:r>
              <a:rPr lang="pt-BR" sz="3600" b="1" dirty="0">
                <a:latin typeface="+mn-lt"/>
              </a:rPr>
              <a:t>Oficina Avaliação de Políticas Públicas e Impacto Regulatório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C1D3479-FEB4-41B8-9F6A-6F220097EA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8204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/>
              <a:t>Objetivos: </a:t>
            </a:r>
          </a:p>
          <a:p>
            <a:pPr marL="0" indent="0" algn="just">
              <a:buNone/>
            </a:pPr>
            <a:r>
              <a:rPr lang="pt-BR" dirty="0"/>
              <a:t>Trazer à discussão o sistema de avaliação de políticas públicas no Poder Executivo Federal, apresentando as ferramentas para a avaliação de políticas públicas: os guias de análise </a:t>
            </a:r>
            <a:r>
              <a:rPr lang="pt-BR" dirty="0" err="1"/>
              <a:t>ex</a:t>
            </a:r>
            <a:r>
              <a:rPr lang="pt-BR" dirty="0"/>
              <a:t> ante, </a:t>
            </a:r>
            <a:r>
              <a:rPr lang="pt-BR" dirty="0" err="1"/>
              <a:t>ex</a:t>
            </a:r>
            <a:r>
              <a:rPr lang="pt-BR" dirty="0"/>
              <a:t> post, governança pública e de avaliação de impacto regulatório.  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Aplicação de ferramentas do Guia de Análise </a:t>
            </a:r>
            <a:r>
              <a:rPr lang="pt-BR" dirty="0" err="1"/>
              <a:t>ex</a:t>
            </a:r>
            <a:r>
              <a:rPr lang="pt-BR" dirty="0"/>
              <a:t> ante: elaboração do plano de comunicação e das matrizes de riscos e de monitoramento.</a:t>
            </a:r>
          </a:p>
          <a:p>
            <a:pPr marL="0" indent="0">
              <a:buNone/>
            </a:pPr>
            <a:r>
              <a:rPr lang="pt-BR" dirty="0"/>
              <a:t>Duração: 14:30h às 18:30h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717111B-C656-4A04-9D39-1876F723EA89}"/>
              </a:ext>
            </a:extLst>
          </p:cNvPr>
          <p:cNvSpPr txBox="1"/>
          <p:nvPr/>
        </p:nvSpPr>
        <p:spPr>
          <a:xfrm>
            <a:off x="2725479" y="6119631"/>
            <a:ext cx="674104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/>
              <a:t>Fórum  "O Controle no Combate à Corrupção“</a:t>
            </a:r>
          </a:p>
          <a:p>
            <a:pPr algn="ctr"/>
            <a:endParaRPr lang="pt-BR" sz="800" b="1" dirty="0"/>
          </a:p>
          <a:p>
            <a:pPr algn="ctr"/>
            <a:r>
              <a:rPr lang="pt-BR" sz="1600" b="1" dirty="0"/>
              <a:t>03 a 05/12/2019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963866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3476AD-E9D5-428E-BC41-5B02A585E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610" y="959485"/>
            <a:ext cx="10515600" cy="1325563"/>
          </a:xfrm>
        </p:spPr>
        <p:txBody>
          <a:bodyPr/>
          <a:lstStyle/>
          <a:p>
            <a:r>
              <a:rPr lang="pt-BR" b="1" dirty="0">
                <a:latin typeface="+mn-lt"/>
              </a:rPr>
              <a:t>Guia Orientativo de AIR</a:t>
            </a:r>
            <a:br>
              <a:rPr lang="pt-BR" dirty="0"/>
            </a:br>
            <a:endParaRPr lang="pt-BR" dirty="0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D166C50-B06F-403D-AA39-C94D6FE07A5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16280" y="2010886"/>
            <a:ext cx="7433310" cy="3451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pt-BR" sz="3200" dirty="0"/>
              <a:t>Apresenta o roteiro básico de uma AIR, com as diretrizes que devem nortear tal análise.</a:t>
            </a:r>
          </a:p>
          <a:p>
            <a:pPr marL="0" indent="0">
              <a:buNone/>
            </a:pPr>
            <a:endParaRPr lang="pt-BR" sz="3200" dirty="0"/>
          </a:p>
          <a:p>
            <a:pPr marL="0" indent="0">
              <a:buNone/>
            </a:pPr>
            <a:r>
              <a:rPr lang="pt-BR" sz="3200" dirty="0"/>
              <a:t>As orientações podem ser utilizadas por quaisquer instituições que editem instrumentos com potencial de alterar direitos ou criar obrigações a terceiros.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68BFF81-4C9B-4E46-9EEB-2605D9AF05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7010" y="1526896"/>
            <a:ext cx="2855470" cy="379361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E89E953A-6224-455F-904F-DCDCACAA2D2C}"/>
              </a:ext>
            </a:extLst>
          </p:cNvPr>
          <p:cNvSpPr txBox="1"/>
          <p:nvPr/>
        </p:nvSpPr>
        <p:spPr>
          <a:xfrm>
            <a:off x="584791" y="6251941"/>
            <a:ext cx="10899549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Guia elaborado pela SAG/Casa Civil, com colaboração IPEA, MF, MPDG e Agências Reguladoras Federais mais o Inmetro</a:t>
            </a:r>
          </a:p>
          <a:p>
            <a:pPr algn="ctr"/>
            <a:r>
              <a:rPr lang="pt-BR" sz="1200" dirty="0">
                <a:hlinkClick r:id="rId3"/>
              </a:rPr>
              <a:t>http://www.casacivil.gov.br/regulacao</a:t>
            </a:r>
            <a:r>
              <a:rPr lang="pt-BR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46899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ADB0F08-A9A1-4DBB-8F11-08B312A094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179" y="1039788"/>
            <a:ext cx="8641699" cy="5497145"/>
          </a:xfrm>
          <a:prstGeom prst="rect">
            <a:avLst/>
          </a:prstGeom>
          <a:effectLst>
            <a:outerShdw blurRad="50800" dist="50800" dir="5400000" algn="ctr" rotWithShape="0">
              <a:schemeClr val="accent1">
                <a:lumMod val="40000"/>
                <a:lumOff val="6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69811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9DF90E5-C1D5-456E-BA3E-49109A43A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4216"/>
            <a:ext cx="10515600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latin typeface="+mn-lt"/>
              </a:rPr>
              <a:t>AIR consiste num processo sistemático de análise </a:t>
            </a:r>
            <a:r>
              <a:rPr lang="pt-BR" sz="2800" b="1" dirty="0">
                <a:latin typeface="+mn-lt"/>
              </a:rPr>
              <a:t>baseado em evidências </a:t>
            </a:r>
            <a:r>
              <a:rPr lang="pt-BR" sz="2800" dirty="0">
                <a:latin typeface="+mn-lt"/>
              </a:rPr>
              <a:t>que busca avaliar, a partir da definição de um problema regulatório, os possíveis impactos das </a:t>
            </a:r>
            <a:r>
              <a:rPr lang="pt-BR" sz="2800" b="1" dirty="0">
                <a:latin typeface="+mn-lt"/>
              </a:rPr>
              <a:t>alternativas de ação </a:t>
            </a:r>
            <a:r>
              <a:rPr lang="pt-BR" sz="2800" dirty="0">
                <a:latin typeface="+mn-lt"/>
              </a:rPr>
              <a:t>disponíveis para o alcance dos objetivos pretendidos. </a:t>
            </a:r>
            <a:br>
              <a:rPr lang="pt-BR" sz="2800" dirty="0">
                <a:latin typeface="+mn-lt"/>
              </a:rPr>
            </a:br>
            <a:br>
              <a:rPr lang="pt-BR" sz="2800" dirty="0">
                <a:latin typeface="+mn-lt"/>
              </a:rPr>
            </a:br>
            <a:r>
              <a:rPr lang="pt-BR" sz="2800" dirty="0">
                <a:latin typeface="+mn-lt"/>
              </a:rPr>
              <a:t>Tem como finalidade </a:t>
            </a:r>
            <a:r>
              <a:rPr lang="pt-BR" sz="2800" b="1" dirty="0">
                <a:latin typeface="+mn-lt"/>
              </a:rPr>
              <a:t>orientar e subsidiar a tomada de decisão </a:t>
            </a:r>
            <a:r>
              <a:rPr lang="pt-BR" sz="2800" dirty="0">
                <a:latin typeface="+mn-lt"/>
              </a:rPr>
              <a:t>e, em última análise, contribuir para que as ações regulatórias sejam efetivas, eficazes e eficientes.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7BF23993-3B6F-4F7C-9363-3C9BD46869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8880" y="4148439"/>
            <a:ext cx="7043737" cy="2501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9136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F6D5632C-1D12-40B2-8C2D-AD4890FCC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968" y="946166"/>
            <a:ext cx="9631156" cy="5484173"/>
          </a:xfrm>
          <a:prstGeom prst="rect">
            <a:avLst/>
          </a:prstGeom>
          <a:effectLst>
            <a:outerShdw blurRad="50800" dist="50800" dir="5400000" algn="ctr" rotWithShape="0">
              <a:schemeClr val="accent1">
                <a:lumMod val="40000"/>
                <a:lumOff val="60000"/>
              </a:schemeClr>
            </a:outerShdw>
          </a:effec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B68565E5-74CE-4602-874F-5F2DDCA36897}"/>
              </a:ext>
            </a:extLst>
          </p:cNvPr>
          <p:cNvSpPr txBox="1"/>
          <p:nvPr/>
        </p:nvSpPr>
        <p:spPr>
          <a:xfrm>
            <a:off x="148948" y="6316039"/>
            <a:ext cx="4025465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1200" dirty="0"/>
              <a:t>Fonte: Slides de apresentação na </a:t>
            </a:r>
            <a:r>
              <a:rPr lang="pt-BR" sz="1200" dirty="0" err="1"/>
              <a:t>Enap</a:t>
            </a:r>
            <a:r>
              <a:rPr lang="pt-BR" sz="1200" dirty="0"/>
              <a:t> (</a:t>
            </a:r>
            <a:r>
              <a:rPr lang="pt-BR" sz="1200" dirty="0" err="1"/>
              <a:t>Guaranys</a:t>
            </a:r>
            <a:r>
              <a:rPr lang="pt-BR" sz="1200" dirty="0"/>
              <a:t>, M.P., SAG/Casa Civil). Outubro/18.</a:t>
            </a:r>
          </a:p>
        </p:txBody>
      </p:sp>
    </p:spTree>
    <p:extLst>
      <p:ext uri="{BB962C8B-B14F-4D97-AF65-F5344CB8AC3E}">
        <p14:creationId xmlns:p14="http://schemas.microsoft.com/office/powerpoint/2010/main" val="399856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7B1943EF-6DEB-454F-B750-B657ADBDA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158" y="940842"/>
            <a:ext cx="9442687" cy="565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4343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223753-9DCE-4C78-AE44-E24AF696B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982345"/>
            <a:ext cx="10515600" cy="1325563"/>
          </a:xfrm>
        </p:spPr>
        <p:txBody>
          <a:bodyPr/>
          <a:lstStyle/>
          <a:p>
            <a:r>
              <a:rPr lang="pt-BR" b="1" dirty="0">
                <a:latin typeface="+mn-lt"/>
              </a:rPr>
              <a:t>Guia da Política de Governança Pública</a:t>
            </a:r>
            <a:br>
              <a:rPr lang="pt-BR" dirty="0"/>
            </a:br>
            <a:endParaRPr lang="pt-BR" dirty="0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CC8EB18-DAF6-462E-8559-ED74C5DFBAA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81050" y="1983173"/>
            <a:ext cx="5516880" cy="426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pt-BR" sz="2400" dirty="0"/>
              <a:t>Apresenta as principais motivações para criação da política de governança:</a:t>
            </a:r>
          </a:p>
          <a:p>
            <a:pPr marL="0" indent="0">
              <a:buNone/>
            </a:pPr>
            <a:endParaRPr lang="pt-BR" sz="2400" dirty="0"/>
          </a:p>
          <a:p>
            <a:pPr marL="571500" indent="-571500">
              <a:buAutoNum type="romanLcParenR"/>
            </a:pPr>
            <a:r>
              <a:rPr lang="pt-BR" sz="2400" dirty="0"/>
              <a:t>a necessidade de se fortalecer a </a:t>
            </a:r>
            <a:r>
              <a:rPr lang="pt-BR" sz="2400" b="1" dirty="0"/>
              <a:t>confiança</a:t>
            </a:r>
            <a:r>
              <a:rPr lang="pt-BR" sz="2400" dirty="0"/>
              <a:t> da sociedade nas instituições públicas; </a:t>
            </a:r>
          </a:p>
          <a:p>
            <a:pPr marL="571500" indent="-571500">
              <a:buAutoNum type="romanLcParenR"/>
            </a:pPr>
            <a:r>
              <a:rPr lang="pt-BR" sz="2400" dirty="0"/>
              <a:t>a busca por </a:t>
            </a:r>
            <a:r>
              <a:rPr lang="pt-BR" sz="2400" b="1" dirty="0"/>
              <a:t>maior coordenação</a:t>
            </a:r>
            <a:r>
              <a:rPr lang="pt-BR" sz="2400" dirty="0"/>
              <a:t> das iniciativas de aprimoramento institucional; e</a:t>
            </a:r>
          </a:p>
          <a:p>
            <a:pPr marL="571500" indent="-571500">
              <a:buAutoNum type="romanLcParenR"/>
            </a:pPr>
            <a:r>
              <a:rPr lang="pt-BR" sz="2400" dirty="0"/>
              <a:t>a utilidade de se estabelecer </a:t>
            </a:r>
            <a:r>
              <a:rPr lang="pt-BR" sz="2400" b="1" dirty="0"/>
              <a:t>patamares mínimos</a:t>
            </a:r>
            <a:r>
              <a:rPr lang="pt-BR" sz="2400" dirty="0"/>
              <a:t> de governança.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EC4A8FD-7C06-4FE5-AEFA-5BE29B323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8354" y="1924844"/>
            <a:ext cx="3009900" cy="415290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2625799-317B-4BD2-B185-71054E301F88}"/>
              </a:ext>
            </a:extLst>
          </p:cNvPr>
          <p:cNvSpPr txBox="1"/>
          <p:nvPr/>
        </p:nvSpPr>
        <p:spPr>
          <a:xfrm>
            <a:off x="646225" y="6411961"/>
            <a:ext cx="10899549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Guia elaborado pela SAG/Casa Civil, com colaboração IPEA, MF, MPDG, CGU, dentre outras instituições incluindo AGU, MDIC e MDS.</a:t>
            </a:r>
          </a:p>
        </p:txBody>
      </p:sp>
    </p:spTree>
    <p:extLst>
      <p:ext uri="{BB962C8B-B14F-4D97-AF65-F5344CB8AC3E}">
        <p14:creationId xmlns:p14="http://schemas.microsoft.com/office/powerpoint/2010/main" val="34054132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7C53098-CEBB-44DF-AF11-A23A692FA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Governança Pública – Definições Relevantes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FAC1A1F7-34D4-4D9F-B965-DB2B420C2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650" y="902335"/>
            <a:ext cx="10515600" cy="1325563"/>
          </a:xfrm>
        </p:spPr>
        <p:txBody>
          <a:bodyPr/>
          <a:lstStyle/>
          <a:p>
            <a:r>
              <a:rPr lang="pt-BR" sz="4000" b="1" dirty="0">
                <a:latin typeface="+mn-lt"/>
              </a:rPr>
              <a:t>Guia da Política de Governança Pública</a:t>
            </a:r>
            <a:br>
              <a:rPr lang="pt-BR" dirty="0"/>
            </a:br>
            <a:endParaRPr lang="pt-BR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1C786185-79D3-49DF-8F14-34F6A0A2F4C4}"/>
              </a:ext>
            </a:extLst>
          </p:cNvPr>
          <p:cNvSpPr/>
          <p:nvPr/>
        </p:nvSpPr>
        <p:spPr>
          <a:xfrm>
            <a:off x="607616" y="2676624"/>
            <a:ext cx="10976767" cy="10156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pt-BR" sz="2000" i="1" dirty="0"/>
              <a:t>Decreto: conjunto de mecanismos de liderança, estratégia e controle postos em prática para avaliar, direcionar e monitorar a gestão, com vistas à condução de políticas públicas e à prestação de serviços de interesse da sociedade</a:t>
            </a:r>
            <a:r>
              <a:rPr lang="pt-BR" sz="2000" dirty="0"/>
              <a:t>.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3F089392-D13D-46DD-A5AB-62C5541E3560}"/>
              </a:ext>
            </a:extLst>
          </p:cNvPr>
          <p:cNvSpPr/>
          <p:nvPr/>
        </p:nvSpPr>
        <p:spPr>
          <a:xfrm>
            <a:off x="607616" y="4107745"/>
            <a:ext cx="10972799" cy="10156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pt-BR" sz="2000" i="1" dirty="0"/>
              <a:t>Banco Mundial: processo por meio do qual atores estatais e não-estatais interagem para formular e implementar políticas dentro de um conjunto pré-definido de regras formais e informais que moldam e são moldadas pelo poder.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A97257D9-E342-4674-A029-F18A952D3037}"/>
              </a:ext>
            </a:extLst>
          </p:cNvPr>
          <p:cNvSpPr/>
          <p:nvPr/>
        </p:nvSpPr>
        <p:spPr>
          <a:xfrm>
            <a:off x="607617" y="5538866"/>
            <a:ext cx="10972798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pt-BR" sz="2000" i="1" dirty="0"/>
              <a:t>A OCDE, na mesma linha, afirma que a boa governança é um meio para atingir um fim, qual seja, identificar as necessidades dos cidadãos e ampliar os resultados esperados.</a:t>
            </a:r>
          </a:p>
        </p:txBody>
      </p:sp>
    </p:spTree>
    <p:extLst>
      <p:ext uri="{BB962C8B-B14F-4D97-AF65-F5344CB8AC3E}">
        <p14:creationId xmlns:p14="http://schemas.microsoft.com/office/powerpoint/2010/main" val="19156366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D95F20EE-95B9-4CE3-84CE-F2347ADFF4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6811404"/>
              </p:ext>
            </p:extLst>
          </p:nvPr>
        </p:nvGraphicFramePr>
        <p:xfrm>
          <a:off x="1884218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>
            <a:extLst>
              <a:ext uri="{FF2B5EF4-FFF2-40B4-BE49-F238E27FC236}">
                <a16:creationId xmlns:a16="http://schemas.microsoft.com/office/drawing/2014/main" id="{C760B144-B452-4DF1-84A2-2E1133A17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99234"/>
            <a:ext cx="10515600" cy="1325563"/>
          </a:xfrm>
        </p:spPr>
        <p:txBody>
          <a:bodyPr/>
          <a:lstStyle/>
          <a:p>
            <a:pPr algn="ctr"/>
            <a:r>
              <a:rPr lang="pt-BR" dirty="0"/>
              <a:t>Princípios da Governança Pública</a:t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737327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D95F20EE-95B9-4CE3-84CE-F2347ADFF4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0517439"/>
              </p:ext>
            </p:extLst>
          </p:nvPr>
        </p:nvGraphicFramePr>
        <p:xfrm>
          <a:off x="1911927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>
            <a:extLst>
              <a:ext uri="{FF2B5EF4-FFF2-40B4-BE49-F238E27FC236}">
                <a16:creationId xmlns:a16="http://schemas.microsoft.com/office/drawing/2014/main" id="{C760B144-B452-4DF1-84A2-2E1133A17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99234"/>
            <a:ext cx="10515600" cy="1325563"/>
          </a:xfrm>
        </p:spPr>
        <p:txBody>
          <a:bodyPr/>
          <a:lstStyle/>
          <a:p>
            <a:pPr algn="ctr"/>
            <a:r>
              <a:rPr lang="pt-BR" dirty="0"/>
              <a:t>Princípios da Governança Pública</a:t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189701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54ED1AA6-C037-47EE-A127-4D6142495EF2}"/>
              </a:ext>
            </a:extLst>
          </p:cNvPr>
          <p:cNvSpPr txBox="1"/>
          <p:nvPr/>
        </p:nvSpPr>
        <p:spPr>
          <a:xfrm>
            <a:off x="369717" y="6281075"/>
            <a:ext cx="2986748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Fonte: Capítulo 5 do Guia.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3B18E10-02DC-4673-BED2-6E8BE95A3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904" y="881075"/>
            <a:ext cx="7539674" cy="59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975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0">
              <a:srgbClr val="0E0C3C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B5EF8A76-8045-46DA-A53E-6A0A85F9C750}"/>
              </a:ext>
            </a:extLst>
          </p:cNvPr>
          <p:cNvSpPr/>
          <p:nvPr/>
        </p:nvSpPr>
        <p:spPr>
          <a:xfrm>
            <a:off x="5031975" y="0"/>
            <a:ext cx="528082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>
                <a:ea typeface="Tahoma" panose="020B0604030504040204" pitchFamily="34" charset="0"/>
              </a:rPr>
              <a:t>Agenda</a:t>
            </a:r>
          </a:p>
          <a:p>
            <a:endParaRPr lang="pt-BR" sz="2000" dirty="0">
              <a:solidFill>
                <a:schemeClr val="accent2"/>
              </a:solidFill>
              <a:ea typeface="Tahoma" panose="020B0604030504040204" pitchFamily="34" charset="0"/>
            </a:endParaRPr>
          </a:p>
          <a:p>
            <a:r>
              <a:rPr lang="pt-BR" sz="2000" dirty="0">
                <a:ea typeface="Tahoma" panose="020B0604030504040204" pitchFamily="34" charset="0"/>
              </a:rPr>
              <a:t>Apresentação (instrutoras e participantes)</a:t>
            </a:r>
          </a:p>
          <a:p>
            <a:endParaRPr lang="pt-BR" sz="2000" dirty="0">
              <a:solidFill>
                <a:schemeClr val="accent2"/>
              </a:solidFill>
              <a:ea typeface="Tahoma" panose="020B0604030504040204" pitchFamily="34" charset="0"/>
            </a:endParaRPr>
          </a:p>
          <a:p>
            <a:r>
              <a:rPr lang="pt-BR" sz="2000" dirty="0">
                <a:solidFill>
                  <a:srgbClr val="000000"/>
                </a:solidFill>
                <a:ea typeface="Tahoma" panose="020B0604030504040204" pitchFamily="34" charset="0"/>
              </a:rPr>
              <a:t>Conteúdo:</a:t>
            </a:r>
          </a:p>
          <a:p>
            <a:pPr marL="342900" indent="-342900">
              <a:buFontTx/>
              <a:buChar char="-"/>
            </a:pPr>
            <a:r>
              <a:rPr lang="pt-BR" sz="2000" dirty="0">
                <a:solidFill>
                  <a:srgbClr val="000000"/>
                </a:solidFill>
                <a:ea typeface="Tahoma" panose="020B0604030504040204" pitchFamily="34" charset="0"/>
              </a:rPr>
              <a:t>Apresentação do </a:t>
            </a:r>
            <a:r>
              <a:rPr lang="pt-BR" sz="2000" dirty="0"/>
              <a:t>Sistema de avaliação de políticas públicas no Poder Executivo Federal </a:t>
            </a:r>
          </a:p>
          <a:p>
            <a:pPr marL="342900" indent="-342900">
              <a:buFontTx/>
              <a:buChar char="-"/>
            </a:pPr>
            <a:r>
              <a:rPr lang="pt-BR" sz="2000" dirty="0">
                <a:solidFill>
                  <a:srgbClr val="000000"/>
                </a:solidFill>
                <a:ea typeface="Tahoma" panose="020B0604030504040204" pitchFamily="34" charset="0"/>
              </a:rPr>
              <a:t>Exposição detalhada do Guia de Avaliação </a:t>
            </a:r>
            <a:r>
              <a:rPr lang="pt-BR" sz="2000" dirty="0" err="1">
                <a:solidFill>
                  <a:srgbClr val="000000"/>
                </a:solidFill>
                <a:ea typeface="Tahoma" panose="020B0604030504040204" pitchFamily="34" charset="0"/>
              </a:rPr>
              <a:t>Ex</a:t>
            </a:r>
            <a:r>
              <a:rPr lang="pt-BR" sz="2000" dirty="0">
                <a:solidFill>
                  <a:srgbClr val="000000"/>
                </a:solidFill>
                <a:ea typeface="Tahoma" panose="020B0604030504040204" pitchFamily="34" charset="0"/>
              </a:rPr>
              <a:t> Ante de Políticas Públicas</a:t>
            </a:r>
          </a:p>
          <a:p>
            <a:endParaRPr lang="pt-BR" sz="2000" dirty="0">
              <a:solidFill>
                <a:srgbClr val="000000"/>
              </a:solidFill>
              <a:ea typeface="Tahoma" panose="020B0604030504040204" pitchFamily="34" charset="0"/>
            </a:endParaRPr>
          </a:p>
          <a:p>
            <a:r>
              <a:rPr lang="pt-BR" sz="2000" dirty="0">
                <a:solidFill>
                  <a:srgbClr val="000000"/>
                </a:solidFill>
                <a:ea typeface="Tahoma" panose="020B0604030504040204" pitchFamily="34" charset="0"/>
              </a:rPr>
              <a:t>Intervalo</a:t>
            </a:r>
          </a:p>
          <a:p>
            <a:pPr marL="342900" indent="-342900">
              <a:buFontTx/>
              <a:buChar char="-"/>
            </a:pPr>
            <a:endParaRPr lang="pt-BR" sz="2000" dirty="0">
              <a:solidFill>
                <a:srgbClr val="000000"/>
              </a:solidFill>
              <a:ea typeface="Tahoma" panose="020B0604030504040204" pitchFamily="34" charset="0"/>
            </a:endParaRPr>
          </a:p>
          <a:p>
            <a:pPr marL="342900" indent="-342900">
              <a:buFontTx/>
              <a:buChar char="-"/>
            </a:pPr>
            <a:r>
              <a:rPr lang="pt-BR" sz="2000" dirty="0">
                <a:solidFill>
                  <a:srgbClr val="000000"/>
                </a:solidFill>
                <a:ea typeface="Tahoma" panose="020B0604030504040204" pitchFamily="34" charset="0"/>
              </a:rPr>
              <a:t>Atividades em grupo: </a:t>
            </a:r>
            <a:r>
              <a:rPr lang="pt-BR" sz="2000" dirty="0"/>
              <a:t>Exercício para responder às questões do checklist do Guia referente ao:</a:t>
            </a:r>
          </a:p>
          <a:p>
            <a:endParaRPr lang="pt-BR" sz="20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rgbClr val="000000"/>
                </a:solidFill>
                <a:ea typeface="Tahoma" panose="020B0604030504040204" pitchFamily="34" charset="0"/>
              </a:rPr>
              <a:t>- Plano de Comunicação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rgbClr val="000000"/>
                </a:solidFill>
                <a:ea typeface="Tahoma" panose="020B0604030504040204" pitchFamily="34" charset="0"/>
              </a:rPr>
              <a:t>- Matriz de riscos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000" dirty="0">
                <a:ea typeface="Tahoma" panose="020B0604030504040204" pitchFamily="34" charset="0"/>
              </a:rPr>
              <a:t>- Matriz de monitoramento</a:t>
            </a:r>
            <a:endParaRPr lang="pt-BR" sz="2000" dirty="0"/>
          </a:p>
          <a:p>
            <a:endParaRPr lang="pt-BR" sz="2000" dirty="0"/>
          </a:p>
          <a:p>
            <a:r>
              <a:rPr lang="pt-BR" sz="2000" dirty="0"/>
              <a:t>Grupos. Apresentar os resultados.</a:t>
            </a:r>
          </a:p>
          <a:p>
            <a:r>
              <a:rPr lang="pt-BR" sz="2000" dirty="0"/>
              <a:t>Encerramento</a:t>
            </a:r>
            <a:endParaRPr lang="pt-BR" sz="2000" dirty="0">
              <a:solidFill>
                <a:srgbClr val="0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566A2567-BD29-4695-81F6-D78787E860C0}"/>
              </a:ext>
            </a:extLst>
          </p:cNvPr>
          <p:cNvSpPr txBox="1">
            <a:spLocks/>
          </p:cNvSpPr>
          <p:nvPr/>
        </p:nvSpPr>
        <p:spPr>
          <a:xfrm>
            <a:off x="617221" y="2377434"/>
            <a:ext cx="3376613" cy="1495794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  <a:sym typeface="Trebuchet MS" panose="020B0603020202020204" pitchFamily="34" charset="0"/>
              </a:defRPr>
            </a:lvl1pPr>
          </a:lstStyle>
          <a:p>
            <a:pPr algn="ctr"/>
            <a:r>
              <a:rPr lang="pt-BR" dirty="0">
                <a:latin typeface="+mn-lt"/>
              </a:rPr>
              <a:t>Programação</a:t>
            </a:r>
            <a:br>
              <a:rPr lang="pt-BR" dirty="0">
                <a:latin typeface="+mn-lt"/>
              </a:rPr>
            </a:br>
            <a:br>
              <a:rPr lang="pt-BR" dirty="0">
                <a:latin typeface="+mn-lt"/>
              </a:rPr>
            </a:br>
            <a:r>
              <a:rPr lang="pt-BR" dirty="0">
                <a:latin typeface="+mn-lt"/>
              </a:rPr>
              <a:t>Instrutoras CGU</a:t>
            </a:r>
            <a:br>
              <a:rPr lang="pt-BR" dirty="0">
                <a:latin typeface="+mn-lt"/>
              </a:rPr>
            </a:br>
            <a:br>
              <a:rPr lang="pt-BR" dirty="0">
                <a:latin typeface="+mn-lt"/>
              </a:rPr>
            </a:br>
            <a:r>
              <a:rPr lang="pt-BR" dirty="0">
                <a:latin typeface="+mn-lt"/>
              </a:rPr>
              <a:t>04 de dezembro de 2019</a:t>
            </a:r>
            <a:br>
              <a:rPr lang="pt-BR" dirty="0"/>
            </a:br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2F36293-C3C3-43B3-B6C2-C9D1D3581FF5}"/>
              </a:ext>
            </a:extLst>
          </p:cNvPr>
          <p:cNvSpPr txBox="1"/>
          <p:nvPr/>
        </p:nvSpPr>
        <p:spPr>
          <a:xfrm>
            <a:off x="-1355031" y="5873115"/>
            <a:ext cx="674104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chemeClr val="bg1"/>
                </a:solidFill>
              </a:rPr>
              <a:t>Fórum  "O Controle no Combate à Corrupção“</a:t>
            </a:r>
          </a:p>
          <a:p>
            <a:pPr algn="ctr"/>
            <a:endParaRPr lang="pt-BR" sz="800" b="1" dirty="0">
              <a:solidFill>
                <a:schemeClr val="bg1"/>
              </a:solidFill>
            </a:endParaRPr>
          </a:p>
          <a:p>
            <a:pPr algn="ctr"/>
            <a:r>
              <a:rPr lang="pt-BR" sz="1600" b="1" dirty="0">
                <a:solidFill>
                  <a:schemeClr val="bg1"/>
                </a:solidFill>
              </a:rPr>
              <a:t>03 a 05/12/2019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1394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35AA58-D2C7-4326-A7CF-95BDD3B16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800" b="1"/>
              <a:t>Avaliação de Políticas Públicas e Impacto Regulatório</a:t>
            </a:r>
            <a:br>
              <a:rPr lang="en-US" sz="2800" b="1"/>
            </a:br>
            <a:endParaRPr lang="en-US" sz="2800" b="1"/>
          </a:p>
        </p:txBody>
      </p:sp>
      <p:pic>
        <p:nvPicPr>
          <p:cNvPr id="5" name="Picture 160">
            <a:extLst>
              <a:ext uri="{FF2B5EF4-FFF2-40B4-BE49-F238E27FC236}">
                <a16:creationId xmlns:a16="http://schemas.microsoft.com/office/drawing/2014/main" id="{8BEA3345-403C-413E-9DF4-B5AFBC468C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" r="4785"/>
          <a:stretch/>
        </p:blipFill>
        <p:spPr bwMode="auto">
          <a:xfrm>
            <a:off x="20" y="10"/>
            <a:ext cx="4635571" cy="6857990"/>
          </a:xfrm>
          <a:prstGeom prst="rect">
            <a:avLst/>
          </a:prstGeom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5588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ângulo 3">
            <a:extLst>
              <a:ext uri="{FF2B5EF4-FFF2-40B4-BE49-F238E27FC236}">
                <a16:creationId xmlns:a16="http://schemas.microsoft.com/office/drawing/2014/main" id="{315A1E35-60B5-40FF-8AD8-51DC4762F1D4}"/>
              </a:ext>
            </a:extLst>
          </p:cNvPr>
          <p:cNvSpPr/>
          <p:nvPr/>
        </p:nvSpPr>
        <p:spPr>
          <a:xfrm>
            <a:off x="4965431" y="2438400"/>
            <a:ext cx="6586489" cy="3785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/>
              <a:t>Aplicação de ferramentas do Guia de Análise ex ante: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/>
              <a:t>Plano de comunicação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/>
              <a:t>Matriz de riscos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/>
              <a:t>Matriz de monitoramento.</a:t>
            </a:r>
          </a:p>
        </p:txBody>
      </p:sp>
    </p:spTree>
    <p:extLst>
      <p:ext uri="{BB962C8B-B14F-4D97-AF65-F5344CB8AC3E}">
        <p14:creationId xmlns:p14="http://schemas.microsoft.com/office/powerpoint/2010/main" val="23141351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Object 5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4292" y="644229"/>
          <a:ext cx="1289" cy="1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7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57" name="Object 5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4292" y="644229"/>
                        <a:ext cx="1289" cy="12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reeform 11"/>
          <p:cNvSpPr/>
          <p:nvPr/>
        </p:nvSpPr>
        <p:spPr>
          <a:xfrm>
            <a:off x="2162928" y="2964531"/>
            <a:ext cx="8141324" cy="2213293"/>
          </a:xfrm>
          <a:custGeom>
            <a:avLst/>
            <a:gdLst>
              <a:gd name="connsiteX0" fmla="*/ 0 w 10020091"/>
              <a:gd name="connsiteY0" fmla="*/ 1573362 h 2724053"/>
              <a:gd name="connsiteX1" fmla="*/ 2899610 w 10020091"/>
              <a:gd name="connsiteY1" fmla="*/ 21288 h 2724053"/>
              <a:gd name="connsiteX2" fmla="*/ 8157410 w 10020091"/>
              <a:gd name="connsiteY2" fmla="*/ 2584014 h 2724053"/>
              <a:gd name="connsiteX3" fmla="*/ 9865894 w 10020091"/>
              <a:gd name="connsiteY3" fmla="*/ 2367446 h 2724053"/>
              <a:gd name="connsiteX4" fmla="*/ 9938084 w 10020091"/>
              <a:gd name="connsiteY4" fmla="*/ 2211036 h 2724053"/>
              <a:gd name="connsiteX5" fmla="*/ 9853863 w 10020091"/>
              <a:gd name="connsiteY5" fmla="*/ 2162909 h 2724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20091" h="2724053">
                <a:moveTo>
                  <a:pt x="0" y="1573362"/>
                </a:moveTo>
                <a:cubicBezTo>
                  <a:pt x="770021" y="713104"/>
                  <a:pt x="1540042" y="-147154"/>
                  <a:pt x="2899610" y="21288"/>
                </a:cubicBezTo>
                <a:cubicBezTo>
                  <a:pt x="4259178" y="189730"/>
                  <a:pt x="6996363" y="2192988"/>
                  <a:pt x="8157410" y="2584014"/>
                </a:cubicBezTo>
                <a:cubicBezTo>
                  <a:pt x="9318457" y="2975040"/>
                  <a:pt x="9569115" y="2429609"/>
                  <a:pt x="9865894" y="2367446"/>
                </a:cubicBezTo>
                <a:cubicBezTo>
                  <a:pt x="10162673" y="2305283"/>
                  <a:pt x="9940089" y="2245126"/>
                  <a:pt x="9938084" y="2211036"/>
                </a:cubicBezTo>
                <a:cubicBezTo>
                  <a:pt x="9936079" y="2176947"/>
                  <a:pt x="9853863" y="2162909"/>
                  <a:pt x="9853863" y="2162909"/>
                </a:cubicBezTo>
              </a:path>
            </a:pathLst>
          </a:custGeom>
          <a:noFill/>
          <a:ln w="38100">
            <a:gradFill flip="none" rotWithShape="1">
              <a:gsLst>
                <a:gs pos="0">
                  <a:schemeClr val="accent2"/>
                </a:gs>
                <a:gs pos="100000">
                  <a:schemeClr val="tx2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5000"/>
              </a:lnSpc>
              <a:buSzPts val="1800"/>
            </a:pPr>
            <a:endParaRPr lang="pt-BR" sz="1463" kern="0">
              <a:solidFill>
                <a:srgbClr val="575757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43002" y="461876"/>
            <a:ext cx="200119" cy="73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9060" tIns="49530" rIns="99060" bIns="4953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br>
              <a:rPr lang="en-US" sz="1300" dirty="0">
                <a:solidFill>
                  <a:prstClr val="black"/>
                </a:solidFill>
                <a:latin typeface="Henderson BCG Sans" panose="020B0502030402020204" pitchFamily="34" charset="0"/>
                <a:ea typeface="Times New Roman" pitchFamily="18" charset="0"/>
                <a:cs typeface="Henderson BCG Sans" panose="020B0502030402020204" pitchFamily="34" charset="0"/>
                <a:sym typeface="Henderson BCG Sans" panose="020B0502030402020204" pitchFamily="34" charset="0"/>
              </a:rPr>
            </a:br>
            <a:endParaRPr lang="en-US" sz="867" dirty="0">
              <a:solidFill>
                <a:prstClr val="black"/>
              </a:solidFill>
              <a:latin typeface="Henderson BCG Sans" panose="020B0502030402020204" pitchFamily="34" charset="0"/>
              <a:cs typeface="Henderson BCG Sans" panose="020B0502030402020204" pitchFamily="34" charset="0"/>
              <a:sym typeface="Henderson BCG Sans" panose="020B05020304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95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143002" y="276139"/>
            <a:ext cx="200119" cy="73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9060" tIns="49530" rIns="99060" bIns="4953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br>
              <a:rPr lang="en-US" sz="1300" dirty="0">
                <a:solidFill>
                  <a:prstClr val="black"/>
                </a:solidFill>
                <a:latin typeface="Henderson BCG Sans" panose="020B0502030402020204" pitchFamily="34" charset="0"/>
                <a:ea typeface="Times New Roman" pitchFamily="18" charset="0"/>
                <a:cs typeface="Henderson BCG Sans" panose="020B0502030402020204" pitchFamily="34" charset="0"/>
                <a:sym typeface="Henderson BCG Sans" panose="020B0502030402020204" pitchFamily="34" charset="0"/>
              </a:rPr>
            </a:br>
            <a:endParaRPr lang="en-US" sz="867" dirty="0">
              <a:solidFill>
                <a:prstClr val="black"/>
              </a:solidFill>
              <a:latin typeface="Henderson BCG Sans" panose="020B0502030402020204" pitchFamily="34" charset="0"/>
              <a:cs typeface="Henderson BCG Sans" panose="020B0502030402020204" pitchFamily="34" charset="0"/>
              <a:sym typeface="Henderson BCG Sans" panose="020B05020304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95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43002" y="276139"/>
            <a:ext cx="200119" cy="73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9060" tIns="49530" rIns="99060" bIns="4953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br>
              <a:rPr lang="en-US" sz="1300" dirty="0">
                <a:solidFill>
                  <a:prstClr val="black"/>
                </a:solidFill>
                <a:latin typeface="Henderson BCG Sans" panose="020B0502030402020204" pitchFamily="34" charset="0"/>
                <a:ea typeface="Times New Roman" pitchFamily="18" charset="0"/>
                <a:cs typeface="Henderson BCG Sans" panose="020B0502030402020204" pitchFamily="34" charset="0"/>
                <a:sym typeface="Henderson BCG Sans" panose="020B0502030402020204" pitchFamily="34" charset="0"/>
              </a:rPr>
            </a:br>
            <a:endParaRPr lang="en-US" sz="867" dirty="0">
              <a:solidFill>
                <a:prstClr val="black"/>
              </a:solidFill>
              <a:latin typeface="Henderson BCG Sans" panose="020B0502030402020204" pitchFamily="34" charset="0"/>
              <a:cs typeface="Henderson BCG Sans" panose="020B0502030402020204" pitchFamily="34" charset="0"/>
              <a:sym typeface="Henderson BCG Sans" panose="020B05020304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95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143002" y="276139"/>
            <a:ext cx="200119" cy="73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9060" tIns="49530" rIns="99060" bIns="4953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br>
              <a:rPr lang="en-US" sz="1300" dirty="0">
                <a:solidFill>
                  <a:prstClr val="black"/>
                </a:solidFill>
                <a:latin typeface="Henderson BCG Sans" panose="020B0502030402020204" pitchFamily="34" charset="0"/>
                <a:ea typeface="Times New Roman" pitchFamily="18" charset="0"/>
                <a:cs typeface="Henderson BCG Sans" panose="020B0502030402020204" pitchFamily="34" charset="0"/>
                <a:sym typeface="Henderson BCG Sans" panose="020B0502030402020204" pitchFamily="34" charset="0"/>
              </a:rPr>
            </a:br>
            <a:endParaRPr lang="en-US" sz="867" dirty="0">
              <a:solidFill>
                <a:prstClr val="black"/>
              </a:solidFill>
              <a:latin typeface="Henderson BCG Sans" panose="020B0502030402020204" pitchFamily="34" charset="0"/>
              <a:cs typeface="Henderson BCG Sans" panose="020B0502030402020204" pitchFamily="34" charset="0"/>
              <a:sym typeface="Henderson BCG Sans" panose="020B05020304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95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143002" y="461876"/>
            <a:ext cx="200119" cy="73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9060" tIns="49530" rIns="99060" bIns="4953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br>
              <a:rPr lang="en-US" sz="1300" dirty="0">
                <a:solidFill>
                  <a:prstClr val="black"/>
                </a:solidFill>
                <a:latin typeface="Henderson BCG Sans" panose="020B0502030402020204" pitchFamily="34" charset="0"/>
                <a:ea typeface="Times New Roman" pitchFamily="18" charset="0"/>
                <a:cs typeface="Henderson BCG Sans" panose="020B0502030402020204" pitchFamily="34" charset="0"/>
                <a:sym typeface="Henderson BCG Sans" panose="020B0502030402020204" pitchFamily="34" charset="0"/>
              </a:rPr>
            </a:br>
            <a:endParaRPr lang="en-US" sz="867" dirty="0">
              <a:solidFill>
                <a:prstClr val="black"/>
              </a:solidFill>
              <a:latin typeface="Henderson BCG Sans" panose="020B0502030402020204" pitchFamily="34" charset="0"/>
              <a:cs typeface="Henderson BCG Sans" panose="020B0502030402020204" pitchFamily="34" charset="0"/>
              <a:sym typeface="Henderson BCG Sans" panose="020B05020304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95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143002" y="276139"/>
            <a:ext cx="200119" cy="73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9060" tIns="49530" rIns="99060" bIns="4953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br>
              <a:rPr lang="en-US" sz="1300" dirty="0">
                <a:solidFill>
                  <a:prstClr val="black"/>
                </a:solidFill>
                <a:latin typeface="Henderson BCG Sans" panose="020B0502030402020204" pitchFamily="34" charset="0"/>
                <a:ea typeface="Times New Roman" pitchFamily="18" charset="0"/>
                <a:cs typeface="Henderson BCG Sans" panose="020B0502030402020204" pitchFamily="34" charset="0"/>
                <a:sym typeface="Henderson BCG Sans" panose="020B0502030402020204" pitchFamily="34" charset="0"/>
              </a:rPr>
            </a:br>
            <a:endParaRPr lang="en-US" sz="867" dirty="0">
              <a:solidFill>
                <a:prstClr val="black"/>
              </a:solidFill>
              <a:latin typeface="Henderson BCG Sans" panose="020B0502030402020204" pitchFamily="34" charset="0"/>
              <a:cs typeface="Henderson BCG Sans" panose="020B0502030402020204" pitchFamily="34" charset="0"/>
              <a:sym typeface="Henderson BCG Sans" panose="020B05020304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95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143002" y="442884"/>
            <a:ext cx="2001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9060" tIns="49530" rIns="99060" bIns="49530" numCol="1" anchor="ctr" anchorCtr="0" compatLnSpc="1">
            <a:prstTxWarp prst="textNoShape">
              <a:avLst/>
            </a:prstTxWarp>
            <a:spAutoFit/>
          </a:bodyPr>
          <a:lstStyle/>
          <a:p>
            <a:pPr defTabSz="990576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950" dirty="0">
              <a:latin typeface="Henderson BCG Sans" panose="020B0502030402020204" pitchFamily="34" charset="0"/>
              <a:cs typeface="Henderson BCG Sans" panose="020B0502030402020204" pitchFamily="34" charset="0"/>
              <a:sym typeface="Henderson BCG Sans" panose="020B0502030402020204" pitchFamily="34" charset="0"/>
            </a:endParaRPr>
          </a:p>
        </p:txBody>
      </p:sp>
      <p:sp>
        <p:nvSpPr>
          <p:cNvPr id="32" name="Title 2"/>
          <p:cNvSpPr txBox="1">
            <a:spLocks/>
          </p:cNvSpPr>
          <p:nvPr/>
        </p:nvSpPr>
        <p:spPr>
          <a:xfrm>
            <a:off x="1723112" y="926468"/>
            <a:ext cx="8655077" cy="8863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2"/>
                </a:solidFill>
                <a:latin typeface="Trebuchet MS" panose="020B0603020202020204" pitchFamily="34" charset="0"/>
                <a:ea typeface="+mj-ea"/>
                <a:cs typeface="+mj-cs"/>
                <a:sym typeface="Trebuchet MS" panose="020B0603020202020204" pitchFamily="34" charset="0"/>
              </a:defRPr>
            </a:lvl1pPr>
          </a:lstStyle>
          <a:p>
            <a:pPr algn="ctr"/>
            <a:r>
              <a:rPr lang="pt-BR" sz="3200" b="1" dirty="0">
                <a:solidFill>
                  <a:schemeClr val="tx1"/>
                </a:solidFill>
                <a:latin typeface="+mn-lt"/>
              </a:rPr>
              <a:t>Aspectos necessários para a construção de políticas públicas eficazes</a:t>
            </a:r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1723112" y="3788311"/>
            <a:ext cx="879633" cy="907515"/>
          </a:xfrm>
          <a:prstGeom prst="ellipse">
            <a:avLst/>
          </a:prstGeom>
          <a:solidFill>
            <a:srgbClr val="FFFFFF"/>
          </a:solidFill>
          <a:ln w="19050">
            <a:gradFill flip="none" rotWithShape="1">
              <a:gsLst>
                <a:gs pos="0">
                  <a:schemeClr val="accent2"/>
                </a:gs>
                <a:gs pos="100000">
                  <a:schemeClr val="tx2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5000"/>
              </a:lnSpc>
              <a:buSzPts val="1463"/>
            </a:pPr>
            <a:endParaRPr lang="en-US" sz="1463" kern="0" dirty="0">
              <a:solidFill>
                <a:srgbClr val="575757"/>
              </a:solidFill>
            </a:endParaRPr>
          </a:p>
        </p:txBody>
      </p:sp>
      <p:grpSp>
        <p:nvGrpSpPr>
          <p:cNvPr id="37" name="bcgIcons_MagnifyingGlassSearch">
            <a:extLst>
              <a:ext uri="{FF2B5EF4-FFF2-40B4-BE49-F238E27FC236}">
                <a16:creationId xmlns:a16="http://schemas.microsoft.com/office/drawing/2014/main" id="{4F099AF5-3F1F-442A-8164-40E1EF5790A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87634" y="3830318"/>
            <a:ext cx="771382" cy="823241"/>
            <a:chOff x="1682" y="0"/>
            <a:chExt cx="4316" cy="4320"/>
          </a:xfrm>
        </p:grpSpPr>
        <p:sp>
          <p:nvSpPr>
            <p:cNvPr id="38" name="AutoShape 8">
              <a:extLst>
                <a:ext uri="{FF2B5EF4-FFF2-40B4-BE49-F238E27FC236}">
                  <a16:creationId xmlns:a16="http://schemas.microsoft.com/office/drawing/2014/main" id="{D00C3367-A1F1-486E-869A-AE901B8222B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id="{2427C64B-B531-4BD9-B3E5-B07257186B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80" y="703"/>
              <a:ext cx="1821" cy="1802"/>
            </a:xfrm>
            <a:custGeom>
              <a:avLst/>
              <a:gdLst>
                <a:gd name="T0" fmla="*/ 748 w 972"/>
                <a:gd name="T1" fmla="*/ 142 h 961"/>
                <a:gd name="T2" fmla="*/ 145 w 972"/>
                <a:gd name="T3" fmla="*/ 223 h 961"/>
                <a:gd name="T4" fmla="*/ 225 w 972"/>
                <a:gd name="T5" fmla="*/ 818 h 961"/>
                <a:gd name="T6" fmla="*/ 827 w 972"/>
                <a:gd name="T7" fmla="*/ 738 h 961"/>
                <a:gd name="T8" fmla="*/ 748 w 972"/>
                <a:gd name="T9" fmla="*/ 142 h 961"/>
                <a:gd name="T10" fmla="*/ 777 w 972"/>
                <a:gd name="T11" fmla="*/ 700 h 961"/>
                <a:gd name="T12" fmla="*/ 701 w 972"/>
                <a:gd name="T13" fmla="*/ 774 h 961"/>
                <a:gd name="T14" fmla="*/ 688 w 972"/>
                <a:gd name="T15" fmla="*/ 778 h 961"/>
                <a:gd name="T16" fmla="*/ 670 w 972"/>
                <a:gd name="T17" fmla="*/ 769 h 961"/>
                <a:gd name="T18" fmla="*/ 675 w 972"/>
                <a:gd name="T19" fmla="*/ 738 h 961"/>
                <a:gd name="T20" fmla="*/ 742 w 972"/>
                <a:gd name="T21" fmla="*/ 673 h 961"/>
                <a:gd name="T22" fmla="*/ 806 w 972"/>
                <a:gd name="T23" fmla="*/ 438 h 961"/>
                <a:gd name="T24" fmla="*/ 683 w 972"/>
                <a:gd name="T25" fmla="*/ 227 h 961"/>
                <a:gd name="T26" fmla="*/ 641 w 972"/>
                <a:gd name="T27" fmla="*/ 200 h 961"/>
                <a:gd name="T28" fmla="*/ 632 w 972"/>
                <a:gd name="T29" fmla="*/ 170 h 961"/>
                <a:gd name="T30" fmla="*/ 661 w 972"/>
                <a:gd name="T31" fmla="*/ 161 h 961"/>
                <a:gd name="T32" fmla="*/ 709 w 972"/>
                <a:gd name="T33" fmla="*/ 192 h 961"/>
                <a:gd name="T34" fmla="*/ 850 w 972"/>
                <a:gd name="T35" fmla="*/ 432 h 961"/>
                <a:gd name="T36" fmla="*/ 777 w 972"/>
                <a:gd name="T37" fmla="*/ 700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72" h="961">
                  <a:moveTo>
                    <a:pt x="748" y="142"/>
                  </a:moveTo>
                  <a:cubicBezTo>
                    <a:pt x="560" y="0"/>
                    <a:pt x="290" y="36"/>
                    <a:pt x="145" y="223"/>
                  </a:cubicBezTo>
                  <a:cubicBezTo>
                    <a:pt x="0" y="409"/>
                    <a:pt x="35" y="676"/>
                    <a:pt x="225" y="818"/>
                  </a:cubicBezTo>
                  <a:cubicBezTo>
                    <a:pt x="413" y="961"/>
                    <a:pt x="683" y="925"/>
                    <a:pt x="827" y="738"/>
                  </a:cubicBezTo>
                  <a:cubicBezTo>
                    <a:pt x="972" y="551"/>
                    <a:pt x="936" y="285"/>
                    <a:pt x="748" y="142"/>
                  </a:cubicBezTo>
                  <a:close/>
                  <a:moveTo>
                    <a:pt x="777" y="700"/>
                  </a:moveTo>
                  <a:cubicBezTo>
                    <a:pt x="755" y="729"/>
                    <a:pt x="730" y="753"/>
                    <a:pt x="701" y="774"/>
                  </a:cubicBezTo>
                  <a:cubicBezTo>
                    <a:pt x="697" y="777"/>
                    <a:pt x="692" y="778"/>
                    <a:pt x="688" y="778"/>
                  </a:cubicBezTo>
                  <a:cubicBezTo>
                    <a:pt x="681" y="778"/>
                    <a:pt x="674" y="775"/>
                    <a:pt x="670" y="769"/>
                  </a:cubicBezTo>
                  <a:cubicBezTo>
                    <a:pt x="663" y="759"/>
                    <a:pt x="665" y="746"/>
                    <a:pt x="675" y="738"/>
                  </a:cubicBezTo>
                  <a:cubicBezTo>
                    <a:pt x="700" y="720"/>
                    <a:pt x="723" y="698"/>
                    <a:pt x="742" y="673"/>
                  </a:cubicBezTo>
                  <a:cubicBezTo>
                    <a:pt x="795" y="606"/>
                    <a:pt x="817" y="522"/>
                    <a:pt x="806" y="438"/>
                  </a:cubicBezTo>
                  <a:cubicBezTo>
                    <a:pt x="795" y="353"/>
                    <a:pt x="751" y="279"/>
                    <a:pt x="683" y="227"/>
                  </a:cubicBezTo>
                  <a:cubicBezTo>
                    <a:pt x="669" y="217"/>
                    <a:pt x="655" y="208"/>
                    <a:pt x="641" y="200"/>
                  </a:cubicBezTo>
                  <a:cubicBezTo>
                    <a:pt x="630" y="194"/>
                    <a:pt x="626" y="181"/>
                    <a:pt x="632" y="170"/>
                  </a:cubicBezTo>
                  <a:cubicBezTo>
                    <a:pt x="637" y="159"/>
                    <a:pt x="651" y="155"/>
                    <a:pt x="661" y="161"/>
                  </a:cubicBezTo>
                  <a:cubicBezTo>
                    <a:pt x="678" y="170"/>
                    <a:pt x="694" y="180"/>
                    <a:pt x="709" y="192"/>
                  </a:cubicBezTo>
                  <a:cubicBezTo>
                    <a:pt x="787" y="251"/>
                    <a:pt x="837" y="336"/>
                    <a:pt x="850" y="432"/>
                  </a:cubicBezTo>
                  <a:cubicBezTo>
                    <a:pt x="862" y="528"/>
                    <a:pt x="837" y="623"/>
                    <a:pt x="777" y="7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40" name="Freeform 11">
              <a:extLst>
                <a:ext uri="{FF2B5EF4-FFF2-40B4-BE49-F238E27FC236}">
                  <a16:creationId xmlns:a16="http://schemas.microsoft.com/office/drawing/2014/main" id="{1173B41E-AE04-4090-AE4B-50B33B897C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22" y="465"/>
              <a:ext cx="2904" cy="3306"/>
            </a:xfrm>
            <a:custGeom>
              <a:avLst/>
              <a:gdLst>
                <a:gd name="T0" fmla="*/ 1270 w 1550"/>
                <a:gd name="T1" fmla="*/ 179 h 1763"/>
                <a:gd name="T2" fmla="*/ 517 w 1550"/>
                <a:gd name="T3" fmla="*/ 280 h 1763"/>
                <a:gd name="T4" fmla="*/ 545 w 1550"/>
                <a:gd name="T5" fmla="*/ 965 h 1763"/>
                <a:gd name="T6" fmla="*/ 437 w 1550"/>
                <a:gd name="T7" fmla="*/ 1107 h 1763"/>
                <a:gd name="T8" fmla="*/ 587 w 1550"/>
                <a:gd name="T9" fmla="*/ 1222 h 1763"/>
                <a:gd name="T10" fmla="*/ 694 w 1550"/>
                <a:gd name="T11" fmla="*/ 1082 h 1763"/>
                <a:gd name="T12" fmla="*/ 1370 w 1550"/>
                <a:gd name="T13" fmla="*/ 933 h 1763"/>
                <a:gd name="T14" fmla="*/ 1270 w 1550"/>
                <a:gd name="T15" fmla="*/ 179 h 1763"/>
                <a:gd name="T16" fmla="*/ 1317 w 1550"/>
                <a:gd name="T17" fmla="*/ 892 h 1763"/>
                <a:gd name="T18" fmla="*/ 701 w 1550"/>
                <a:gd name="T19" fmla="*/ 1009 h 1763"/>
                <a:gd name="T20" fmla="*/ 658 w 1550"/>
                <a:gd name="T21" fmla="*/ 980 h 1763"/>
                <a:gd name="T22" fmla="*/ 614 w 1550"/>
                <a:gd name="T23" fmla="*/ 941 h 1763"/>
                <a:gd name="T24" fmla="*/ 570 w 1550"/>
                <a:gd name="T25" fmla="*/ 320 h 1763"/>
                <a:gd name="T26" fmla="*/ 1229 w 1550"/>
                <a:gd name="T27" fmla="*/ 233 h 1763"/>
                <a:gd name="T28" fmla="*/ 1317 w 1550"/>
                <a:gd name="T29" fmla="*/ 892 h 1763"/>
                <a:gd name="T30" fmla="*/ 181 w 1550"/>
                <a:gd name="T31" fmla="*/ 1763 h 1763"/>
                <a:gd name="T32" fmla="*/ 162 w 1550"/>
                <a:gd name="T33" fmla="*/ 1761 h 1763"/>
                <a:gd name="T34" fmla="*/ 83 w 1550"/>
                <a:gd name="T35" fmla="*/ 1724 h 1763"/>
                <a:gd name="T36" fmla="*/ 27 w 1550"/>
                <a:gd name="T37" fmla="*/ 1584 h 1763"/>
                <a:gd name="T38" fmla="*/ 367 w 1550"/>
                <a:gd name="T39" fmla="*/ 1136 h 1763"/>
                <a:gd name="T40" fmla="*/ 382 w 1550"/>
                <a:gd name="T41" fmla="*/ 1128 h 1763"/>
                <a:gd name="T42" fmla="*/ 398 w 1550"/>
                <a:gd name="T43" fmla="*/ 1132 h 1763"/>
                <a:gd name="T44" fmla="*/ 568 w 1550"/>
                <a:gd name="T45" fmla="*/ 1263 h 1763"/>
                <a:gd name="T46" fmla="*/ 572 w 1550"/>
                <a:gd name="T47" fmla="*/ 1294 h 1763"/>
                <a:gd name="T48" fmla="*/ 233 w 1550"/>
                <a:gd name="T49" fmla="*/ 1740 h 1763"/>
                <a:gd name="T50" fmla="*/ 181 w 1550"/>
                <a:gd name="T51" fmla="*/ 1763 h 1763"/>
                <a:gd name="T52" fmla="*/ 389 w 1550"/>
                <a:gd name="T53" fmla="*/ 1181 h 1763"/>
                <a:gd name="T54" fmla="*/ 62 w 1550"/>
                <a:gd name="T55" fmla="*/ 1610 h 1763"/>
                <a:gd name="T56" fmla="*/ 109 w 1550"/>
                <a:gd name="T57" fmla="*/ 1689 h 1763"/>
                <a:gd name="T58" fmla="*/ 170 w 1550"/>
                <a:gd name="T59" fmla="*/ 1718 h 1763"/>
                <a:gd name="T60" fmla="*/ 198 w 1550"/>
                <a:gd name="T61" fmla="*/ 1714 h 1763"/>
                <a:gd name="T62" fmla="*/ 524 w 1550"/>
                <a:gd name="T63" fmla="*/ 1284 h 1763"/>
                <a:gd name="T64" fmla="*/ 389 w 1550"/>
                <a:gd name="T65" fmla="*/ 1181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50" h="1763">
                  <a:moveTo>
                    <a:pt x="1270" y="179"/>
                  </a:moveTo>
                  <a:cubicBezTo>
                    <a:pt x="1034" y="0"/>
                    <a:pt x="697" y="45"/>
                    <a:pt x="517" y="280"/>
                  </a:cubicBezTo>
                  <a:cubicBezTo>
                    <a:pt x="358" y="488"/>
                    <a:pt x="375" y="777"/>
                    <a:pt x="545" y="965"/>
                  </a:cubicBezTo>
                  <a:cubicBezTo>
                    <a:pt x="466" y="1068"/>
                    <a:pt x="444" y="1098"/>
                    <a:pt x="437" y="1107"/>
                  </a:cubicBezTo>
                  <a:cubicBezTo>
                    <a:pt x="587" y="1222"/>
                    <a:pt x="587" y="1222"/>
                    <a:pt x="587" y="1222"/>
                  </a:cubicBezTo>
                  <a:cubicBezTo>
                    <a:pt x="694" y="1082"/>
                    <a:pt x="694" y="1082"/>
                    <a:pt x="694" y="1082"/>
                  </a:cubicBezTo>
                  <a:cubicBezTo>
                    <a:pt x="921" y="1201"/>
                    <a:pt x="1209" y="1143"/>
                    <a:pt x="1370" y="933"/>
                  </a:cubicBezTo>
                  <a:cubicBezTo>
                    <a:pt x="1550" y="697"/>
                    <a:pt x="1505" y="360"/>
                    <a:pt x="1270" y="179"/>
                  </a:cubicBezTo>
                  <a:close/>
                  <a:moveTo>
                    <a:pt x="1317" y="892"/>
                  </a:moveTo>
                  <a:cubicBezTo>
                    <a:pt x="1170" y="1084"/>
                    <a:pt x="903" y="1131"/>
                    <a:pt x="701" y="1009"/>
                  </a:cubicBezTo>
                  <a:cubicBezTo>
                    <a:pt x="686" y="1000"/>
                    <a:pt x="672" y="990"/>
                    <a:pt x="658" y="980"/>
                  </a:cubicBezTo>
                  <a:cubicBezTo>
                    <a:pt x="643" y="968"/>
                    <a:pt x="628" y="955"/>
                    <a:pt x="614" y="941"/>
                  </a:cubicBezTo>
                  <a:cubicBezTo>
                    <a:pt x="447" y="778"/>
                    <a:pt x="425" y="511"/>
                    <a:pt x="570" y="320"/>
                  </a:cubicBezTo>
                  <a:cubicBezTo>
                    <a:pt x="728" y="114"/>
                    <a:pt x="1023" y="75"/>
                    <a:pt x="1229" y="233"/>
                  </a:cubicBezTo>
                  <a:cubicBezTo>
                    <a:pt x="1435" y="390"/>
                    <a:pt x="1474" y="686"/>
                    <a:pt x="1317" y="892"/>
                  </a:cubicBezTo>
                  <a:close/>
                  <a:moveTo>
                    <a:pt x="181" y="1763"/>
                  </a:moveTo>
                  <a:cubicBezTo>
                    <a:pt x="175" y="1763"/>
                    <a:pt x="169" y="1762"/>
                    <a:pt x="162" y="1761"/>
                  </a:cubicBezTo>
                  <a:cubicBezTo>
                    <a:pt x="137" y="1757"/>
                    <a:pt x="108" y="1743"/>
                    <a:pt x="83" y="1724"/>
                  </a:cubicBezTo>
                  <a:cubicBezTo>
                    <a:pt x="24" y="1679"/>
                    <a:pt x="0" y="1619"/>
                    <a:pt x="27" y="1584"/>
                  </a:cubicBezTo>
                  <a:cubicBezTo>
                    <a:pt x="367" y="1136"/>
                    <a:pt x="367" y="1136"/>
                    <a:pt x="367" y="1136"/>
                  </a:cubicBezTo>
                  <a:cubicBezTo>
                    <a:pt x="371" y="1132"/>
                    <a:pt x="376" y="1129"/>
                    <a:pt x="382" y="1128"/>
                  </a:cubicBezTo>
                  <a:cubicBezTo>
                    <a:pt x="387" y="1127"/>
                    <a:pt x="393" y="1129"/>
                    <a:pt x="398" y="1132"/>
                  </a:cubicBezTo>
                  <a:cubicBezTo>
                    <a:pt x="568" y="1263"/>
                    <a:pt x="568" y="1263"/>
                    <a:pt x="568" y="1263"/>
                  </a:cubicBezTo>
                  <a:cubicBezTo>
                    <a:pt x="578" y="1270"/>
                    <a:pt x="579" y="1284"/>
                    <a:pt x="572" y="1294"/>
                  </a:cubicBezTo>
                  <a:cubicBezTo>
                    <a:pt x="233" y="1740"/>
                    <a:pt x="233" y="1740"/>
                    <a:pt x="233" y="1740"/>
                  </a:cubicBezTo>
                  <a:cubicBezTo>
                    <a:pt x="221" y="1755"/>
                    <a:pt x="203" y="1763"/>
                    <a:pt x="181" y="1763"/>
                  </a:cubicBezTo>
                  <a:close/>
                  <a:moveTo>
                    <a:pt x="389" y="1181"/>
                  </a:moveTo>
                  <a:cubicBezTo>
                    <a:pt x="62" y="1610"/>
                    <a:pt x="62" y="1610"/>
                    <a:pt x="62" y="1610"/>
                  </a:cubicBezTo>
                  <a:cubicBezTo>
                    <a:pt x="54" y="1621"/>
                    <a:pt x="69" y="1658"/>
                    <a:pt x="109" y="1689"/>
                  </a:cubicBezTo>
                  <a:cubicBezTo>
                    <a:pt x="129" y="1704"/>
                    <a:pt x="151" y="1714"/>
                    <a:pt x="170" y="1718"/>
                  </a:cubicBezTo>
                  <a:cubicBezTo>
                    <a:pt x="183" y="1720"/>
                    <a:pt x="194" y="1718"/>
                    <a:pt x="198" y="1714"/>
                  </a:cubicBezTo>
                  <a:cubicBezTo>
                    <a:pt x="524" y="1284"/>
                    <a:pt x="524" y="1284"/>
                    <a:pt x="524" y="1284"/>
                  </a:cubicBezTo>
                  <a:lnTo>
                    <a:pt x="389" y="1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523185" y="3621561"/>
            <a:ext cx="937901" cy="907515"/>
            <a:chOff x="2291813" y="1775626"/>
            <a:chExt cx="937901" cy="907515"/>
          </a:xfrm>
        </p:grpSpPr>
        <p:sp>
          <p:nvSpPr>
            <p:cNvPr id="44" name="Oval 43"/>
            <p:cNvSpPr>
              <a:spLocks noChangeAspect="1"/>
            </p:cNvSpPr>
            <p:nvPr/>
          </p:nvSpPr>
          <p:spPr>
            <a:xfrm>
              <a:off x="2291813" y="1775626"/>
              <a:ext cx="937901" cy="907515"/>
            </a:xfrm>
            <a:prstGeom prst="ellipse">
              <a:avLst/>
            </a:prstGeom>
            <a:solidFill>
              <a:srgbClr val="FFFFFF"/>
            </a:solidFill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  <a:buSzPts val="1463"/>
              </a:pPr>
              <a:endParaRPr lang="en-US" sz="1463" kern="0" dirty="0">
                <a:solidFill>
                  <a:srgbClr val="575757"/>
                </a:solidFill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2419378" y="1898751"/>
              <a:ext cx="682772" cy="661264"/>
              <a:chOff x="4416820" y="4500323"/>
              <a:chExt cx="782108" cy="757471"/>
            </a:xfrm>
          </p:grpSpPr>
          <p:sp>
            <p:nvSpPr>
              <p:cNvPr id="46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416820" y="4500323"/>
                <a:ext cx="782108" cy="7574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7" name="Freeform 5"/>
              <p:cNvSpPr>
                <a:spLocks noEditPoints="1"/>
              </p:cNvSpPr>
              <p:nvPr/>
            </p:nvSpPr>
            <p:spPr bwMode="auto">
              <a:xfrm>
                <a:off x="4886882" y="4649187"/>
                <a:ext cx="279065" cy="265641"/>
              </a:xfrm>
              <a:custGeom>
                <a:avLst/>
                <a:gdLst>
                  <a:gd name="T0" fmla="*/ 816 w 822"/>
                  <a:gd name="T1" fmla="*/ 362 h 808"/>
                  <a:gd name="T2" fmla="*/ 758 w 822"/>
                  <a:gd name="T3" fmla="*/ 327 h 808"/>
                  <a:gd name="T4" fmla="*/ 736 w 822"/>
                  <a:gd name="T5" fmla="*/ 261 h 808"/>
                  <a:gd name="T6" fmla="*/ 701 w 822"/>
                  <a:gd name="T7" fmla="*/ 196 h 808"/>
                  <a:gd name="T8" fmla="*/ 714 w 822"/>
                  <a:gd name="T9" fmla="*/ 130 h 808"/>
                  <a:gd name="T10" fmla="*/ 575 w 822"/>
                  <a:gd name="T11" fmla="*/ 28 h 808"/>
                  <a:gd name="T12" fmla="*/ 515 w 822"/>
                  <a:gd name="T13" fmla="*/ 62 h 808"/>
                  <a:gd name="T14" fmla="*/ 384 w 822"/>
                  <a:gd name="T15" fmla="*/ 47 h 808"/>
                  <a:gd name="T16" fmla="*/ 333 w 822"/>
                  <a:gd name="T17" fmla="*/ 0 h 808"/>
                  <a:gd name="T18" fmla="*/ 249 w 822"/>
                  <a:gd name="T19" fmla="*/ 26 h 808"/>
                  <a:gd name="T20" fmla="*/ 173 w 822"/>
                  <a:gd name="T21" fmla="*/ 69 h 808"/>
                  <a:gd name="T22" fmla="*/ 173 w 822"/>
                  <a:gd name="T23" fmla="*/ 140 h 808"/>
                  <a:gd name="T24" fmla="*/ 92 w 822"/>
                  <a:gd name="T25" fmla="*/ 246 h 808"/>
                  <a:gd name="T26" fmla="*/ 27 w 822"/>
                  <a:gd name="T27" fmla="*/ 267 h 808"/>
                  <a:gd name="T28" fmla="*/ 4 w 822"/>
                  <a:gd name="T29" fmla="*/ 441 h 808"/>
                  <a:gd name="T30" fmla="*/ 62 w 822"/>
                  <a:gd name="T31" fmla="*/ 475 h 808"/>
                  <a:gd name="T32" fmla="*/ 85 w 822"/>
                  <a:gd name="T33" fmla="*/ 546 h 808"/>
                  <a:gd name="T34" fmla="*/ 118 w 822"/>
                  <a:gd name="T35" fmla="*/ 607 h 808"/>
                  <a:gd name="T36" fmla="*/ 102 w 822"/>
                  <a:gd name="T37" fmla="*/ 673 h 808"/>
                  <a:gd name="T38" fmla="*/ 237 w 822"/>
                  <a:gd name="T39" fmla="*/ 777 h 808"/>
                  <a:gd name="T40" fmla="*/ 295 w 822"/>
                  <a:gd name="T41" fmla="*/ 743 h 808"/>
                  <a:gd name="T42" fmla="*/ 442 w 822"/>
                  <a:gd name="T43" fmla="*/ 762 h 808"/>
                  <a:gd name="T44" fmla="*/ 493 w 822"/>
                  <a:gd name="T45" fmla="*/ 808 h 808"/>
                  <a:gd name="T46" fmla="*/ 572 w 822"/>
                  <a:gd name="T47" fmla="*/ 783 h 808"/>
                  <a:gd name="T48" fmla="*/ 646 w 822"/>
                  <a:gd name="T49" fmla="*/ 741 h 808"/>
                  <a:gd name="T50" fmla="*/ 646 w 822"/>
                  <a:gd name="T51" fmla="*/ 673 h 808"/>
                  <a:gd name="T52" fmla="*/ 734 w 822"/>
                  <a:gd name="T53" fmla="*/ 552 h 808"/>
                  <a:gd name="T54" fmla="*/ 797 w 822"/>
                  <a:gd name="T55" fmla="*/ 532 h 808"/>
                  <a:gd name="T56" fmla="*/ 816 w 822"/>
                  <a:gd name="T57" fmla="*/ 362 h 808"/>
                  <a:gd name="T58" fmla="*/ 482 w 822"/>
                  <a:gd name="T59" fmla="*/ 569 h 808"/>
                  <a:gd name="T60" fmla="*/ 247 w 822"/>
                  <a:gd name="T61" fmla="*/ 475 h 808"/>
                  <a:gd name="T62" fmla="*/ 339 w 822"/>
                  <a:gd name="T63" fmla="*/ 239 h 808"/>
                  <a:gd name="T64" fmla="*/ 573 w 822"/>
                  <a:gd name="T65" fmla="*/ 333 h 808"/>
                  <a:gd name="T66" fmla="*/ 482 w 822"/>
                  <a:gd name="T67" fmla="*/ 569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2" h="808">
                    <a:moveTo>
                      <a:pt x="816" y="362"/>
                    </a:moveTo>
                    <a:cubicBezTo>
                      <a:pt x="758" y="327"/>
                      <a:pt x="758" y="327"/>
                      <a:pt x="758" y="327"/>
                    </a:cubicBezTo>
                    <a:cubicBezTo>
                      <a:pt x="753" y="305"/>
                      <a:pt x="745" y="283"/>
                      <a:pt x="736" y="261"/>
                    </a:cubicBezTo>
                    <a:cubicBezTo>
                      <a:pt x="727" y="239"/>
                      <a:pt x="714" y="217"/>
                      <a:pt x="701" y="196"/>
                    </a:cubicBezTo>
                    <a:cubicBezTo>
                      <a:pt x="714" y="130"/>
                      <a:pt x="714" y="130"/>
                      <a:pt x="714" y="130"/>
                    </a:cubicBezTo>
                    <a:cubicBezTo>
                      <a:pt x="676" y="87"/>
                      <a:pt x="627" y="51"/>
                      <a:pt x="575" y="28"/>
                    </a:cubicBezTo>
                    <a:cubicBezTo>
                      <a:pt x="515" y="62"/>
                      <a:pt x="515" y="62"/>
                      <a:pt x="515" y="62"/>
                    </a:cubicBezTo>
                    <a:cubicBezTo>
                      <a:pt x="472" y="48"/>
                      <a:pt x="429" y="43"/>
                      <a:pt x="384" y="47"/>
                    </a:cubicBezTo>
                    <a:cubicBezTo>
                      <a:pt x="333" y="0"/>
                      <a:pt x="333" y="0"/>
                      <a:pt x="333" y="0"/>
                    </a:cubicBezTo>
                    <a:cubicBezTo>
                      <a:pt x="305" y="6"/>
                      <a:pt x="277" y="13"/>
                      <a:pt x="249" y="26"/>
                    </a:cubicBezTo>
                    <a:cubicBezTo>
                      <a:pt x="222" y="38"/>
                      <a:pt x="195" y="53"/>
                      <a:pt x="173" y="69"/>
                    </a:cubicBezTo>
                    <a:cubicBezTo>
                      <a:pt x="173" y="140"/>
                      <a:pt x="173" y="140"/>
                      <a:pt x="173" y="140"/>
                    </a:cubicBezTo>
                    <a:cubicBezTo>
                      <a:pt x="139" y="171"/>
                      <a:pt x="111" y="206"/>
                      <a:pt x="92" y="246"/>
                    </a:cubicBezTo>
                    <a:cubicBezTo>
                      <a:pt x="27" y="267"/>
                      <a:pt x="27" y="267"/>
                      <a:pt x="27" y="267"/>
                    </a:cubicBezTo>
                    <a:cubicBezTo>
                      <a:pt x="7" y="321"/>
                      <a:pt x="0" y="380"/>
                      <a:pt x="4" y="441"/>
                    </a:cubicBezTo>
                    <a:cubicBezTo>
                      <a:pt x="62" y="475"/>
                      <a:pt x="62" y="475"/>
                      <a:pt x="62" y="475"/>
                    </a:cubicBezTo>
                    <a:cubicBezTo>
                      <a:pt x="67" y="498"/>
                      <a:pt x="74" y="523"/>
                      <a:pt x="85" y="546"/>
                    </a:cubicBezTo>
                    <a:cubicBezTo>
                      <a:pt x="95" y="567"/>
                      <a:pt x="105" y="588"/>
                      <a:pt x="118" y="607"/>
                    </a:cubicBezTo>
                    <a:cubicBezTo>
                      <a:pt x="102" y="673"/>
                      <a:pt x="102" y="673"/>
                      <a:pt x="102" y="673"/>
                    </a:cubicBezTo>
                    <a:cubicBezTo>
                      <a:pt x="140" y="718"/>
                      <a:pt x="186" y="752"/>
                      <a:pt x="237" y="777"/>
                    </a:cubicBezTo>
                    <a:cubicBezTo>
                      <a:pt x="295" y="743"/>
                      <a:pt x="295" y="743"/>
                      <a:pt x="295" y="743"/>
                    </a:cubicBezTo>
                    <a:cubicBezTo>
                      <a:pt x="342" y="760"/>
                      <a:pt x="391" y="766"/>
                      <a:pt x="442" y="762"/>
                    </a:cubicBezTo>
                    <a:cubicBezTo>
                      <a:pt x="493" y="808"/>
                      <a:pt x="493" y="808"/>
                      <a:pt x="493" y="808"/>
                    </a:cubicBezTo>
                    <a:cubicBezTo>
                      <a:pt x="518" y="802"/>
                      <a:pt x="546" y="794"/>
                      <a:pt x="572" y="783"/>
                    </a:cubicBezTo>
                    <a:cubicBezTo>
                      <a:pt x="598" y="771"/>
                      <a:pt x="622" y="757"/>
                      <a:pt x="646" y="741"/>
                    </a:cubicBezTo>
                    <a:cubicBezTo>
                      <a:pt x="646" y="673"/>
                      <a:pt x="646" y="673"/>
                      <a:pt x="646" y="673"/>
                    </a:cubicBezTo>
                    <a:cubicBezTo>
                      <a:pt x="683" y="639"/>
                      <a:pt x="713" y="597"/>
                      <a:pt x="734" y="552"/>
                    </a:cubicBezTo>
                    <a:cubicBezTo>
                      <a:pt x="797" y="532"/>
                      <a:pt x="797" y="532"/>
                      <a:pt x="797" y="532"/>
                    </a:cubicBezTo>
                    <a:cubicBezTo>
                      <a:pt x="816" y="479"/>
                      <a:pt x="822" y="420"/>
                      <a:pt x="816" y="362"/>
                    </a:cubicBezTo>
                    <a:close/>
                    <a:moveTo>
                      <a:pt x="482" y="569"/>
                    </a:moveTo>
                    <a:cubicBezTo>
                      <a:pt x="391" y="610"/>
                      <a:pt x="286" y="566"/>
                      <a:pt x="247" y="475"/>
                    </a:cubicBezTo>
                    <a:cubicBezTo>
                      <a:pt x="208" y="383"/>
                      <a:pt x="249" y="278"/>
                      <a:pt x="339" y="239"/>
                    </a:cubicBezTo>
                    <a:cubicBezTo>
                      <a:pt x="430" y="199"/>
                      <a:pt x="536" y="242"/>
                      <a:pt x="573" y="333"/>
                    </a:cubicBezTo>
                    <a:cubicBezTo>
                      <a:pt x="613" y="424"/>
                      <a:pt x="572" y="531"/>
                      <a:pt x="482" y="569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8" name="Freeform 6"/>
              <p:cNvSpPr>
                <a:spLocks noEditPoints="1"/>
              </p:cNvSpPr>
              <p:nvPr/>
            </p:nvSpPr>
            <p:spPr bwMode="auto">
              <a:xfrm>
                <a:off x="4449800" y="4664442"/>
                <a:ext cx="462270" cy="443085"/>
              </a:xfrm>
              <a:custGeom>
                <a:avLst/>
                <a:gdLst>
                  <a:gd name="T0" fmla="*/ 638 w 1362"/>
                  <a:gd name="T1" fmla="*/ 1242 h 1348"/>
                  <a:gd name="T2" fmla="*/ 448 w 1362"/>
                  <a:gd name="T3" fmla="*/ 1319 h 1348"/>
                  <a:gd name="T4" fmla="*/ 352 w 1362"/>
                  <a:gd name="T5" fmla="*/ 1146 h 1348"/>
                  <a:gd name="T6" fmla="*/ 141 w 1362"/>
                  <a:gd name="T7" fmla="*/ 1095 h 1348"/>
                  <a:gd name="T8" fmla="*/ 46 w 1362"/>
                  <a:gd name="T9" fmla="*/ 928 h 1348"/>
                  <a:gd name="T10" fmla="*/ 0 w 1362"/>
                  <a:gd name="T11" fmla="*/ 664 h 1348"/>
                  <a:gd name="T12" fmla="*/ 32 w 1362"/>
                  <a:gd name="T13" fmla="*/ 474 h 1348"/>
                  <a:gd name="T14" fmla="*/ 212 w 1362"/>
                  <a:gd name="T15" fmla="*/ 351 h 1348"/>
                  <a:gd name="T16" fmla="*/ 244 w 1362"/>
                  <a:gd name="T17" fmla="*/ 159 h 1348"/>
                  <a:gd name="T18" fmla="*/ 451 w 1362"/>
                  <a:gd name="T19" fmla="*/ 167 h 1348"/>
                  <a:gd name="T20" fmla="*/ 592 w 1362"/>
                  <a:gd name="T21" fmla="*/ 5 h 1348"/>
                  <a:gd name="T22" fmla="*/ 784 w 1362"/>
                  <a:gd name="T23" fmla="*/ 6 h 1348"/>
                  <a:gd name="T24" fmla="*/ 1036 w 1362"/>
                  <a:gd name="T25" fmla="*/ 98 h 1348"/>
                  <a:gd name="T26" fmla="*/ 1184 w 1362"/>
                  <a:gd name="T27" fmla="*/ 220 h 1348"/>
                  <a:gd name="T28" fmla="*/ 1206 w 1362"/>
                  <a:gd name="T29" fmla="*/ 440 h 1348"/>
                  <a:gd name="T30" fmla="*/ 1351 w 1362"/>
                  <a:gd name="T31" fmla="*/ 562 h 1348"/>
                  <a:gd name="T32" fmla="*/ 1262 w 1362"/>
                  <a:gd name="T33" fmla="*/ 724 h 1348"/>
                  <a:gd name="T34" fmla="*/ 1310 w 1362"/>
                  <a:gd name="T35" fmla="*/ 940 h 1348"/>
                  <a:gd name="T36" fmla="*/ 1213 w 1362"/>
                  <a:gd name="T37" fmla="*/ 1106 h 1348"/>
                  <a:gd name="T38" fmla="*/ 1008 w 1362"/>
                  <a:gd name="T39" fmla="*/ 1278 h 1348"/>
                  <a:gd name="T40" fmla="*/ 828 w 1362"/>
                  <a:gd name="T41" fmla="*/ 1345 h 1348"/>
                  <a:gd name="T42" fmla="*/ 830 w 1362"/>
                  <a:gd name="T43" fmla="*/ 1299 h 1348"/>
                  <a:gd name="T44" fmla="*/ 965 w 1362"/>
                  <a:gd name="T45" fmla="*/ 1122 h 1348"/>
                  <a:gd name="T46" fmla="*/ 1072 w 1362"/>
                  <a:gd name="T47" fmla="*/ 1038 h 1348"/>
                  <a:gd name="T48" fmla="*/ 1264 w 1362"/>
                  <a:gd name="T49" fmla="*/ 935 h 1348"/>
                  <a:gd name="T50" fmla="*/ 1219 w 1362"/>
                  <a:gd name="T51" fmla="*/ 710 h 1348"/>
                  <a:gd name="T52" fmla="*/ 1308 w 1362"/>
                  <a:gd name="T53" fmla="*/ 570 h 1348"/>
                  <a:gd name="T54" fmla="*/ 1171 w 1362"/>
                  <a:gd name="T55" fmla="*/ 469 h 1348"/>
                  <a:gd name="T56" fmla="*/ 1142 w 1362"/>
                  <a:gd name="T57" fmla="*/ 241 h 1348"/>
                  <a:gd name="T58" fmla="*/ 915 w 1362"/>
                  <a:gd name="T59" fmla="*/ 217 h 1348"/>
                  <a:gd name="T60" fmla="*/ 802 w 1362"/>
                  <a:gd name="T61" fmla="*/ 179 h 1348"/>
                  <a:gd name="T62" fmla="*/ 610 w 1362"/>
                  <a:gd name="T63" fmla="*/ 47 h 1348"/>
                  <a:gd name="T64" fmla="*/ 458 w 1362"/>
                  <a:gd name="T65" fmla="*/ 212 h 1348"/>
                  <a:gd name="T66" fmla="*/ 272 w 1362"/>
                  <a:gd name="T67" fmla="*/ 192 h 1348"/>
                  <a:gd name="T68" fmla="*/ 254 w 1362"/>
                  <a:gd name="T69" fmla="*/ 369 h 1348"/>
                  <a:gd name="T70" fmla="*/ 70 w 1362"/>
                  <a:gd name="T71" fmla="*/ 500 h 1348"/>
                  <a:gd name="T72" fmla="*/ 143 w 1362"/>
                  <a:gd name="T73" fmla="*/ 698 h 1348"/>
                  <a:gd name="T74" fmla="*/ 170 w 1362"/>
                  <a:gd name="T75" fmla="*/ 846 h 1348"/>
                  <a:gd name="T76" fmla="*/ 168 w 1362"/>
                  <a:gd name="T77" fmla="*/ 1058 h 1348"/>
                  <a:gd name="T78" fmla="*/ 386 w 1362"/>
                  <a:gd name="T79" fmla="*/ 1115 h 1348"/>
                  <a:gd name="T80" fmla="*/ 463 w 1362"/>
                  <a:gd name="T81" fmla="*/ 1278 h 1348"/>
                  <a:gd name="T82" fmla="*/ 630 w 1362"/>
                  <a:gd name="T83" fmla="*/ 1198 h 1348"/>
                  <a:gd name="T84" fmla="*/ 742 w 1362"/>
                  <a:gd name="T85" fmla="*/ 1197 h 1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2" h="1348">
                    <a:moveTo>
                      <a:pt x="815" y="1348"/>
                    </a:moveTo>
                    <a:cubicBezTo>
                      <a:pt x="724" y="1242"/>
                      <a:pt x="724" y="1242"/>
                      <a:pt x="724" y="1242"/>
                    </a:cubicBezTo>
                    <a:cubicBezTo>
                      <a:pt x="695" y="1244"/>
                      <a:pt x="666" y="1244"/>
                      <a:pt x="638" y="1242"/>
                    </a:cubicBezTo>
                    <a:cubicBezTo>
                      <a:pt x="547" y="1348"/>
                      <a:pt x="547" y="1348"/>
                      <a:pt x="547" y="1348"/>
                    </a:cubicBezTo>
                    <a:cubicBezTo>
                      <a:pt x="534" y="1345"/>
                      <a:pt x="534" y="1345"/>
                      <a:pt x="534" y="1345"/>
                    </a:cubicBezTo>
                    <a:cubicBezTo>
                      <a:pt x="494" y="1336"/>
                      <a:pt x="450" y="1320"/>
                      <a:pt x="448" y="1319"/>
                    </a:cubicBezTo>
                    <a:cubicBezTo>
                      <a:pt x="446" y="1318"/>
                      <a:pt x="402" y="1302"/>
                      <a:pt x="366" y="1284"/>
                    </a:cubicBezTo>
                    <a:cubicBezTo>
                      <a:pt x="354" y="1278"/>
                      <a:pt x="354" y="1278"/>
                      <a:pt x="354" y="1278"/>
                    </a:cubicBezTo>
                    <a:cubicBezTo>
                      <a:pt x="352" y="1146"/>
                      <a:pt x="352" y="1146"/>
                      <a:pt x="352" y="1146"/>
                    </a:cubicBezTo>
                    <a:cubicBezTo>
                      <a:pt x="325" y="1128"/>
                      <a:pt x="299" y="1107"/>
                      <a:pt x="275" y="1085"/>
                    </a:cubicBezTo>
                    <a:cubicBezTo>
                      <a:pt x="149" y="1105"/>
                      <a:pt x="149" y="1105"/>
                      <a:pt x="149" y="1105"/>
                    </a:cubicBezTo>
                    <a:cubicBezTo>
                      <a:pt x="141" y="1095"/>
                      <a:pt x="141" y="1095"/>
                      <a:pt x="141" y="1095"/>
                    </a:cubicBezTo>
                    <a:cubicBezTo>
                      <a:pt x="116" y="1062"/>
                      <a:pt x="93" y="1022"/>
                      <a:pt x="92" y="1020"/>
                    </a:cubicBezTo>
                    <a:cubicBezTo>
                      <a:pt x="91" y="1018"/>
                      <a:pt x="67" y="977"/>
                      <a:pt x="51" y="940"/>
                    </a:cubicBezTo>
                    <a:cubicBezTo>
                      <a:pt x="46" y="928"/>
                      <a:pt x="46" y="928"/>
                      <a:pt x="46" y="928"/>
                    </a:cubicBezTo>
                    <a:cubicBezTo>
                      <a:pt x="121" y="836"/>
                      <a:pt x="121" y="836"/>
                      <a:pt x="121" y="836"/>
                    </a:cubicBezTo>
                    <a:cubicBezTo>
                      <a:pt x="110" y="799"/>
                      <a:pt x="104" y="762"/>
                      <a:pt x="101" y="724"/>
                    </a:cubicBezTo>
                    <a:cubicBezTo>
                      <a:pt x="0" y="664"/>
                      <a:pt x="0" y="664"/>
                      <a:pt x="0" y="664"/>
                    </a:cubicBezTo>
                    <a:cubicBezTo>
                      <a:pt x="1" y="650"/>
                      <a:pt x="1" y="650"/>
                      <a:pt x="1" y="650"/>
                    </a:cubicBezTo>
                    <a:cubicBezTo>
                      <a:pt x="3" y="610"/>
                      <a:pt x="11" y="564"/>
                      <a:pt x="11" y="562"/>
                    </a:cubicBezTo>
                    <a:cubicBezTo>
                      <a:pt x="12" y="560"/>
                      <a:pt x="20" y="513"/>
                      <a:pt x="32" y="474"/>
                    </a:cubicBezTo>
                    <a:cubicBezTo>
                      <a:pt x="35" y="462"/>
                      <a:pt x="35" y="462"/>
                      <a:pt x="35" y="462"/>
                    </a:cubicBezTo>
                    <a:cubicBezTo>
                      <a:pt x="157" y="439"/>
                      <a:pt x="157" y="439"/>
                      <a:pt x="157" y="439"/>
                    </a:cubicBezTo>
                    <a:cubicBezTo>
                      <a:pt x="173" y="408"/>
                      <a:pt x="191" y="378"/>
                      <a:pt x="212" y="351"/>
                    </a:cubicBezTo>
                    <a:cubicBezTo>
                      <a:pt x="170" y="230"/>
                      <a:pt x="170" y="230"/>
                      <a:pt x="170" y="230"/>
                    </a:cubicBezTo>
                    <a:cubicBezTo>
                      <a:pt x="179" y="220"/>
                      <a:pt x="179" y="220"/>
                      <a:pt x="179" y="220"/>
                    </a:cubicBezTo>
                    <a:cubicBezTo>
                      <a:pt x="206" y="190"/>
                      <a:pt x="243" y="160"/>
                      <a:pt x="244" y="159"/>
                    </a:cubicBezTo>
                    <a:cubicBezTo>
                      <a:pt x="246" y="157"/>
                      <a:pt x="282" y="127"/>
                      <a:pt x="316" y="105"/>
                    </a:cubicBezTo>
                    <a:cubicBezTo>
                      <a:pt x="327" y="98"/>
                      <a:pt x="327" y="98"/>
                      <a:pt x="327" y="98"/>
                    </a:cubicBezTo>
                    <a:cubicBezTo>
                      <a:pt x="451" y="167"/>
                      <a:pt x="451" y="167"/>
                      <a:pt x="451" y="167"/>
                    </a:cubicBezTo>
                    <a:cubicBezTo>
                      <a:pt x="476" y="157"/>
                      <a:pt x="502" y="148"/>
                      <a:pt x="528" y="142"/>
                    </a:cubicBezTo>
                    <a:cubicBezTo>
                      <a:pt x="579" y="6"/>
                      <a:pt x="579" y="6"/>
                      <a:pt x="579" y="6"/>
                    </a:cubicBezTo>
                    <a:cubicBezTo>
                      <a:pt x="592" y="5"/>
                      <a:pt x="592" y="5"/>
                      <a:pt x="592" y="5"/>
                    </a:cubicBezTo>
                    <a:cubicBezTo>
                      <a:pt x="632" y="0"/>
                      <a:pt x="679" y="0"/>
                      <a:pt x="681" y="0"/>
                    </a:cubicBezTo>
                    <a:cubicBezTo>
                      <a:pt x="683" y="0"/>
                      <a:pt x="730" y="0"/>
                      <a:pt x="771" y="5"/>
                    </a:cubicBezTo>
                    <a:cubicBezTo>
                      <a:pt x="784" y="6"/>
                      <a:pt x="784" y="6"/>
                      <a:pt x="784" y="6"/>
                    </a:cubicBezTo>
                    <a:cubicBezTo>
                      <a:pt x="835" y="142"/>
                      <a:pt x="835" y="142"/>
                      <a:pt x="835" y="142"/>
                    </a:cubicBezTo>
                    <a:cubicBezTo>
                      <a:pt x="861" y="149"/>
                      <a:pt x="887" y="157"/>
                      <a:pt x="912" y="168"/>
                    </a:cubicBezTo>
                    <a:cubicBezTo>
                      <a:pt x="1036" y="98"/>
                      <a:pt x="1036" y="98"/>
                      <a:pt x="1036" y="98"/>
                    </a:cubicBezTo>
                    <a:cubicBezTo>
                      <a:pt x="1047" y="105"/>
                      <a:pt x="1047" y="105"/>
                      <a:pt x="1047" y="105"/>
                    </a:cubicBezTo>
                    <a:cubicBezTo>
                      <a:pt x="1081" y="128"/>
                      <a:pt x="1117" y="158"/>
                      <a:pt x="1118" y="159"/>
                    </a:cubicBezTo>
                    <a:cubicBezTo>
                      <a:pt x="1120" y="160"/>
                      <a:pt x="1156" y="191"/>
                      <a:pt x="1184" y="220"/>
                    </a:cubicBezTo>
                    <a:cubicBezTo>
                      <a:pt x="1193" y="230"/>
                      <a:pt x="1193" y="230"/>
                      <a:pt x="1193" y="230"/>
                    </a:cubicBezTo>
                    <a:cubicBezTo>
                      <a:pt x="1151" y="351"/>
                      <a:pt x="1151" y="351"/>
                      <a:pt x="1151" y="351"/>
                    </a:cubicBezTo>
                    <a:cubicBezTo>
                      <a:pt x="1172" y="379"/>
                      <a:pt x="1190" y="408"/>
                      <a:pt x="1206" y="440"/>
                    </a:cubicBezTo>
                    <a:cubicBezTo>
                      <a:pt x="1327" y="462"/>
                      <a:pt x="1327" y="462"/>
                      <a:pt x="1327" y="462"/>
                    </a:cubicBezTo>
                    <a:cubicBezTo>
                      <a:pt x="1331" y="475"/>
                      <a:pt x="1331" y="475"/>
                      <a:pt x="1331" y="475"/>
                    </a:cubicBezTo>
                    <a:cubicBezTo>
                      <a:pt x="1342" y="514"/>
                      <a:pt x="1351" y="560"/>
                      <a:pt x="1351" y="562"/>
                    </a:cubicBezTo>
                    <a:cubicBezTo>
                      <a:pt x="1351" y="564"/>
                      <a:pt x="1359" y="611"/>
                      <a:pt x="1362" y="651"/>
                    </a:cubicBezTo>
                    <a:cubicBezTo>
                      <a:pt x="1362" y="664"/>
                      <a:pt x="1362" y="664"/>
                      <a:pt x="1362" y="664"/>
                    </a:cubicBezTo>
                    <a:cubicBezTo>
                      <a:pt x="1262" y="724"/>
                      <a:pt x="1262" y="724"/>
                      <a:pt x="1262" y="724"/>
                    </a:cubicBezTo>
                    <a:cubicBezTo>
                      <a:pt x="1259" y="762"/>
                      <a:pt x="1252" y="800"/>
                      <a:pt x="1241" y="837"/>
                    </a:cubicBezTo>
                    <a:cubicBezTo>
                      <a:pt x="1316" y="928"/>
                      <a:pt x="1316" y="928"/>
                      <a:pt x="1316" y="928"/>
                    </a:cubicBezTo>
                    <a:cubicBezTo>
                      <a:pt x="1310" y="940"/>
                      <a:pt x="1310" y="940"/>
                      <a:pt x="1310" y="940"/>
                    </a:cubicBezTo>
                    <a:cubicBezTo>
                      <a:pt x="1294" y="978"/>
                      <a:pt x="1271" y="1019"/>
                      <a:pt x="1270" y="1020"/>
                    </a:cubicBezTo>
                    <a:cubicBezTo>
                      <a:pt x="1269" y="1022"/>
                      <a:pt x="1245" y="1063"/>
                      <a:pt x="1221" y="1095"/>
                    </a:cubicBezTo>
                    <a:cubicBezTo>
                      <a:pt x="1213" y="1106"/>
                      <a:pt x="1213" y="1106"/>
                      <a:pt x="1213" y="1106"/>
                    </a:cubicBezTo>
                    <a:cubicBezTo>
                      <a:pt x="1087" y="1085"/>
                      <a:pt x="1087" y="1085"/>
                      <a:pt x="1087" y="1085"/>
                    </a:cubicBezTo>
                    <a:cubicBezTo>
                      <a:pt x="1063" y="1108"/>
                      <a:pt x="1037" y="1128"/>
                      <a:pt x="1009" y="1147"/>
                    </a:cubicBezTo>
                    <a:cubicBezTo>
                      <a:pt x="1008" y="1278"/>
                      <a:pt x="1008" y="1278"/>
                      <a:pt x="1008" y="1278"/>
                    </a:cubicBezTo>
                    <a:cubicBezTo>
                      <a:pt x="996" y="1284"/>
                      <a:pt x="996" y="1284"/>
                      <a:pt x="996" y="1284"/>
                    </a:cubicBezTo>
                    <a:cubicBezTo>
                      <a:pt x="959" y="1302"/>
                      <a:pt x="915" y="1319"/>
                      <a:pt x="913" y="1319"/>
                    </a:cubicBezTo>
                    <a:cubicBezTo>
                      <a:pt x="911" y="1320"/>
                      <a:pt x="867" y="1336"/>
                      <a:pt x="828" y="1345"/>
                    </a:cubicBezTo>
                    <a:lnTo>
                      <a:pt x="815" y="1348"/>
                    </a:lnTo>
                    <a:close/>
                    <a:moveTo>
                      <a:pt x="742" y="1197"/>
                    </a:moveTo>
                    <a:cubicBezTo>
                      <a:pt x="830" y="1299"/>
                      <a:pt x="830" y="1299"/>
                      <a:pt x="830" y="1299"/>
                    </a:cubicBezTo>
                    <a:cubicBezTo>
                      <a:pt x="864" y="1290"/>
                      <a:pt x="898" y="1278"/>
                      <a:pt x="898" y="1278"/>
                    </a:cubicBezTo>
                    <a:cubicBezTo>
                      <a:pt x="899" y="1278"/>
                      <a:pt x="933" y="1265"/>
                      <a:pt x="964" y="1251"/>
                    </a:cubicBezTo>
                    <a:cubicBezTo>
                      <a:pt x="965" y="1122"/>
                      <a:pt x="965" y="1122"/>
                      <a:pt x="965" y="1122"/>
                    </a:cubicBezTo>
                    <a:cubicBezTo>
                      <a:pt x="976" y="1116"/>
                      <a:pt x="976" y="1116"/>
                      <a:pt x="976" y="1116"/>
                    </a:cubicBezTo>
                    <a:cubicBezTo>
                      <a:pt x="1008" y="1096"/>
                      <a:pt x="1037" y="1072"/>
                      <a:pt x="1064" y="1046"/>
                    </a:cubicBezTo>
                    <a:cubicBezTo>
                      <a:pt x="1072" y="1038"/>
                      <a:pt x="1072" y="1038"/>
                      <a:pt x="1072" y="1038"/>
                    </a:cubicBezTo>
                    <a:cubicBezTo>
                      <a:pt x="1193" y="1058"/>
                      <a:pt x="1193" y="1058"/>
                      <a:pt x="1193" y="1058"/>
                    </a:cubicBezTo>
                    <a:cubicBezTo>
                      <a:pt x="1213" y="1030"/>
                      <a:pt x="1232" y="999"/>
                      <a:pt x="1232" y="998"/>
                    </a:cubicBezTo>
                    <a:cubicBezTo>
                      <a:pt x="1232" y="998"/>
                      <a:pt x="1250" y="967"/>
                      <a:pt x="1264" y="935"/>
                    </a:cubicBezTo>
                    <a:cubicBezTo>
                      <a:pt x="1192" y="847"/>
                      <a:pt x="1192" y="847"/>
                      <a:pt x="1192" y="847"/>
                    </a:cubicBezTo>
                    <a:cubicBezTo>
                      <a:pt x="1196" y="835"/>
                      <a:pt x="1196" y="835"/>
                      <a:pt x="1196" y="835"/>
                    </a:cubicBezTo>
                    <a:cubicBezTo>
                      <a:pt x="1209" y="795"/>
                      <a:pt x="1217" y="753"/>
                      <a:pt x="1219" y="710"/>
                    </a:cubicBezTo>
                    <a:cubicBezTo>
                      <a:pt x="1219" y="698"/>
                      <a:pt x="1219" y="698"/>
                      <a:pt x="1219" y="698"/>
                    </a:cubicBezTo>
                    <a:cubicBezTo>
                      <a:pt x="1317" y="640"/>
                      <a:pt x="1317" y="640"/>
                      <a:pt x="1317" y="640"/>
                    </a:cubicBezTo>
                    <a:cubicBezTo>
                      <a:pt x="1314" y="606"/>
                      <a:pt x="1308" y="570"/>
                      <a:pt x="1308" y="570"/>
                    </a:cubicBezTo>
                    <a:cubicBezTo>
                      <a:pt x="1307" y="569"/>
                      <a:pt x="1301" y="534"/>
                      <a:pt x="1292" y="501"/>
                    </a:cubicBezTo>
                    <a:cubicBezTo>
                      <a:pt x="1176" y="479"/>
                      <a:pt x="1176" y="479"/>
                      <a:pt x="1176" y="479"/>
                    </a:cubicBezTo>
                    <a:cubicBezTo>
                      <a:pt x="1171" y="469"/>
                      <a:pt x="1171" y="469"/>
                      <a:pt x="1171" y="469"/>
                    </a:cubicBezTo>
                    <a:cubicBezTo>
                      <a:pt x="1154" y="433"/>
                      <a:pt x="1133" y="400"/>
                      <a:pt x="1109" y="369"/>
                    </a:cubicBezTo>
                    <a:cubicBezTo>
                      <a:pt x="1101" y="359"/>
                      <a:pt x="1101" y="359"/>
                      <a:pt x="1101" y="359"/>
                    </a:cubicBezTo>
                    <a:cubicBezTo>
                      <a:pt x="1142" y="241"/>
                      <a:pt x="1142" y="241"/>
                      <a:pt x="1142" y="241"/>
                    </a:cubicBezTo>
                    <a:cubicBezTo>
                      <a:pt x="1118" y="216"/>
                      <a:pt x="1090" y="193"/>
                      <a:pt x="1090" y="193"/>
                    </a:cubicBezTo>
                    <a:cubicBezTo>
                      <a:pt x="1090" y="193"/>
                      <a:pt x="1062" y="169"/>
                      <a:pt x="1034" y="150"/>
                    </a:cubicBezTo>
                    <a:cubicBezTo>
                      <a:pt x="915" y="217"/>
                      <a:pt x="915" y="217"/>
                      <a:pt x="915" y="217"/>
                    </a:cubicBezTo>
                    <a:cubicBezTo>
                      <a:pt x="905" y="212"/>
                      <a:pt x="905" y="212"/>
                      <a:pt x="905" y="212"/>
                    </a:cubicBezTo>
                    <a:cubicBezTo>
                      <a:pt x="875" y="199"/>
                      <a:pt x="845" y="189"/>
                      <a:pt x="813" y="182"/>
                    </a:cubicBezTo>
                    <a:cubicBezTo>
                      <a:pt x="802" y="179"/>
                      <a:pt x="802" y="179"/>
                      <a:pt x="802" y="179"/>
                    </a:cubicBezTo>
                    <a:cubicBezTo>
                      <a:pt x="752" y="47"/>
                      <a:pt x="752" y="47"/>
                      <a:pt x="752" y="47"/>
                    </a:cubicBezTo>
                    <a:cubicBezTo>
                      <a:pt x="718" y="44"/>
                      <a:pt x="682" y="44"/>
                      <a:pt x="681" y="44"/>
                    </a:cubicBezTo>
                    <a:cubicBezTo>
                      <a:pt x="681" y="44"/>
                      <a:pt x="645" y="44"/>
                      <a:pt x="610" y="47"/>
                    </a:cubicBezTo>
                    <a:cubicBezTo>
                      <a:pt x="561" y="179"/>
                      <a:pt x="561" y="179"/>
                      <a:pt x="561" y="179"/>
                    </a:cubicBezTo>
                    <a:cubicBezTo>
                      <a:pt x="549" y="182"/>
                      <a:pt x="549" y="182"/>
                      <a:pt x="549" y="182"/>
                    </a:cubicBezTo>
                    <a:cubicBezTo>
                      <a:pt x="518" y="189"/>
                      <a:pt x="488" y="199"/>
                      <a:pt x="458" y="212"/>
                    </a:cubicBezTo>
                    <a:cubicBezTo>
                      <a:pt x="448" y="217"/>
                      <a:pt x="448" y="217"/>
                      <a:pt x="448" y="217"/>
                    </a:cubicBezTo>
                    <a:cubicBezTo>
                      <a:pt x="329" y="149"/>
                      <a:pt x="329" y="149"/>
                      <a:pt x="329" y="149"/>
                    </a:cubicBezTo>
                    <a:cubicBezTo>
                      <a:pt x="300" y="169"/>
                      <a:pt x="273" y="192"/>
                      <a:pt x="272" y="192"/>
                    </a:cubicBezTo>
                    <a:cubicBezTo>
                      <a:pt x="272" y="193"/>
                      <a:pt x="244" y="216"/>
                      <a:pt x="220" y="241"/>
                    </a:cubicBezTo>
                    <a:cubicBezTo>
                      <a:pt x="262" y="359"/>
                      <a:pt x="262" y="359"/>
                      <a:pt x="262" y="359"/>
                    </a:cubicBezTo>
                    <a:cubicBezTo>
                      <a:pt x="254" y="369"/>
                      <a:pt x="254" y="369"/>
                      <a:pt x="254" y="369"/>
                    </a:cubicBezTo>
                    <a:cubicBezTo>
                      <a:pt x="229" y="399"/>
                      <a:pt x="209" y="433"/>
                      <a:pt x="192" y="468"/>
                    </a:cubicBezTo>
                    <a:cubicBezTo>
                      <a:pt x="187" y="478"/>
                      <a:pt x="187" y="478"/>
                      <a:pt x="187" y="478"/>
                    </a:cubicBezTo>
                    <a:cubicBezTo>
                      <a:pt x="70" y="500"/>
                      <a:pt x="70" y="500"/>
                      <a:pt x="70" y="500"/>
                    </a:cubicBezTo>
                    <a:cubicBezTo>
                      <a:pt x="61" y="533"/>
                      <a:pt x="55" y="569"/>
                      <a:pt x="55" y="569"/>
                    </a:cubicBezTo>
                    <a:cubicBezTo>
                      <a:pt x="55" y="570"/>
                      <a:pt x="48" y="605"/>
                      <a:pt x="45" y="640"/>
                    </a:cubicBezTo>
                    <a:cubicBezTo>
                      <a:pt x="143" y="698"/>
                      <a:pt x="143" y="698"/>
                      <a:pt x="143" y="698"/>
                    </a:cubicBezTo>
                    <a:cubicBezTo>
                      <a:pt x="144" y="709"/>
                      <a:pt x="144" y="709"/>
                      <a:pt x="144" y="709"/>
                    </a:cubicBezTo>
                    <a:cubicBezTo>
                      <a:pt x="146" y="752"/>
                      <a:pt x="154" y="794"/>
                      <a:pt x="167" y="834"/>
                    </a:cubicBezTo>
                    <a:cubicBezTo>
                      <a:pt x="170" y="846"/>
                      <a:pt x="170" y="846"/>
                      <a:pt x="170" y="846"/>
                    </a:cubicBezTo>
                    <a:cubicBezTo>
                      <a:pt x="97" y="935"/>
                      <a:pt x="97" y="935"/>
                      <a:pt x="97" y="935"/>
                    </a:cubicBezTo>
                    <a:cubicBezTo>
                      <a:pt x="112" y="966"/>
                      <a:pt x="130" y="997"/>
                      <a:pt x="130" y="998"/>
                    </a:cubicBezTo>
                    <a:cubicBezTo>
                      <a:pt x="130" y="998"/>
                      <a:pt x="148" y="1029"/>
                      <a:pt x="168" y="1058"/>
                    </a:cubicBezTo>
                    <a:cubicBezTo>
                      <a:pt x="290" y="1038"/>
                      <a:pt x="290" y="1038"/>
                      <a:pt x="290" y="1038"/>
                    </a:cubicBezTo>
                    <a:cubicBezTo>
                      <a:pt x="298" y="1045"/>
                      <a:pt x="298" y="1045"/>
                      <a:pt x="298" y="1045"/>
                    </a:cubicBezTo>
                    <a:cubicBezTo>
                      <a:pt x="324" y="1072"/>
                      <a:pt x="354" y="1095"/>
                      <a:pt x="386" y="1115"/>
                    </a:cubicBezTo>
                    <a:cubicBezTo>
                      <a:pt x="396" y="1121"/>
                      <a:pt x="396" y="1121"/>
                      <a:pt x="396" y="1121"/>
                    </a:cubicBezTo>
                    <a:cubicBezTo>
                      <a:pt x="397" y="1250"/>
                      <a:pt x="397" y="1250"/>
                      <a:pt x="397" y="1250"/>
                    </a:cubicBezTo>
                    <a:cubicBezTo>
                      <a:pt x="429" y="1265"/>
                      <a:pt x="463" y="1278"/>
                      <a:pt x="463" y="1278"/>
                    </a:cubicBezTo>
                    <a:cubicBezTo>
                      <a:pt x="463" y="1278"/>
                      <a:pt x="498" y="1290"/>
                      <a:pt x="531" y="1299"/>
                    </a:cubicBezTo>
                    <a:cubicBezTo>
                      <a:pt x="619" y="1197"/>
                      <a:pt x="619" y="1197"/>
                      <a:pt x="619" y="1197"/>
                    </a:cubicBezTo>
                    <a:cubicBezTo>
                      <a:pt x="630" y="1198"/>
                      <a:pt x="630" y="1198"/>
                      <a:pt x="630" y="1198"/>
                    </a:cubicBezTo>
                    <a:cubicBezTo>
                      <a:pt x="647" y="1199"/>
                      <a:pt x="665" y="1200"/>
                      <a:pt x="681" y="1200"/>
                    </a:cubicBezTo>
                    <a:cubicBezTo>
                      <a:pt x="698" y="1200"/>
                      <a:pt x="714" y="1199"/>
                      <a:pt x="731" y="1198"/>
                    </a:cubicBezTo>
                    <a:lnTo>
                      <a:pt x="742" y="119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9" name="Oval 7"/>
              <p:cNvSpPr>
                <a:spLocks noChangeArrowheads="1"/>
              </p:cNvSpPr>
              <p:nvPr/>
            </p:nvSpPr>
            <p:spPr bwMode="auto">
              <a:xfrm>
                <a:off x="4617421" y="4827158"/>
                <a:ext cx="127392" cy="123264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0" name="Freeform 8"/>
              <p:cNvSpPr>
                <a:spLocks noEditPoints="1"/>
              </p:cNvSpPr>
              <p:nvPr/>
            </p:nvSpPr>
            <p:spPr bwMode="auto">
              <a:xfrm>
                <a:off x="4536601" y="4748956"/>
                <a:ext cx="288851" cy="279668"/>
              </a:xfrm>
              <a:custGeom>
                <a:avLst/>
                <a:gdLst>
                  <a:gd name="T0" fmla="*/ 425 w 851"/>
                  <a:gd name="T1" fmla="*/ 851 h 851"/>
                  <a:gd name="T2" fmla="*/ 0 w 851"/>
                  <a:gd name="T3" fmla="*/ 426 h 851"/>
                  <a:gd name="T4" fmla="*/ 425 w 851"/>
                  <a:gd name="T5" fmla="*/ 0 h 851"/>
                  <a:gd name="T6" fmla="*/ 851 w 851"/>
                  <a:gd name="T7" fmla="*/ 426 h 851"/>
                  <a:gd name="T8" fmla="*/ 425 w 851"/>
                  <a:gd name="T9" fmla="*/ 851 h 851"/>
                  <a:gd name="T10" fmla="*/ 425 w 851"/>
                  <a:gd name="T11" fmla="*/ 44 h 851"/>
                  <a:gd name="T12" fmla="*/ 44 w 851"/>
                  <a:gd name="T13" fmla="*/ 426 h 851"/>
                  <a:gd name="T14" fmla="*/ 425 w 851"/>
                  <a:gd name="T15" fmla="*/ 807 h 851"/>
                  <a:gd name="T16" fmla="*/ 807 w 851"/>
                  <a:gd name="T17" fmla="*/ 426 h 851"/>
                  <a:gd name="T18" fmla="*/ 425 w 851"/>
                  <a:gd name="T19" fmla="*/ 4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1" h="851">
                    <a:moveTo>
                      <a:pt x="425" y="851"/>
                    </a:moveTo>
                    <a:cubicBezTo>
                      <a:pt x="191" y="851"/>
                      <a:pt x="0" y="660"/>
                      <a:pt x="0" y="426"/>
                    </a:cubicBezTo>
                    <a:cubicBezTo>
                      <a:pt x="0" y="191"/>
                      <a:pt x="191" y="0"/>
                      <a:pt x="425" y="0"/>
                    </a:cubicBezTo>
                    <a:cubicBezTo>
                      <a:pt x="660" y="0"/>
                      <a:pt x="851" y="191"/>
                      <a:pt x="851" y="426"/>
                    </a:cubicBezTo>
                    <a:cubicBezTo>
                      <a:pt x="851" y="660"/>
                      <a:pt x="660" y="851"/>
                      <a:pt x="425" y="851"/>
                    </a:cubicBezTo>
                    <a:close/>
                    <a:moveTo>
                      <a:pt x="425" y="44"/>
                    </a:moveTo>
                    <a:cubicBezTo>
                      <a:pt x="215" y="44"/>
                      <a:pt x="44" y="216"/>
                      <a:pt x="44" y="426"/>
                    </a:cubicBezTo>
                    <a:cubicBezTo>
                      <a:pt x="44" y="636"/>
                      <a:pt x="215" y="807"/>
                      <a:pt x="425" y="807"/>
                    </a:cubicBezTo>
                    <a:cubicBezTo>
                      <a:pt x="636" y="807"/>
                      <a:pt x="807" y="636"/>
                      <a:pt x="807" y="426"/>
                    </a:cubicBezTo>
                    <a:cubicBezTo>
                      <a:pt x="807" y="216"/>
                      <a:pt x="636" y="44"/>
                      <a:pt x="425" y="4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51" name="TextBox 50"/>
          <p:cNvSpPr txBox="1"/>
          <p:nvPr/>
        </p:nvSpPr>
        <p:spPr>
          <a:xfrm>
            <a:off x="6650749" y="3058013"/>
            <a:ext cx="2160000" cy="4924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1600" dirty="0">
                <a:solidFill>
                  <a:schemeClr val="tx1">
                    <a:lumMod val="100000"/>
                  </a:scheme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Estratégia de implementação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384706" y="3775826"/>
            <a:ext cx="1422719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1600" dirty="0">
                <a:solidFill>
                  <a:schemeClr val="tx1">
                    <a:lumMod val="100000"/>
                  </a:scheme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Impacto orçamentário e financeiro</a:t>
            </a:r>
            <a:endParaRPr lang="pt-BR" sz="1600" baseline="30000" dirty="0">
              <a:solidFill>
                <a:schemeClr val="tx1">
                  <a:lumMod val="100000"/>
                </a:schemeClr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22744" y="4901047"/>
            <a:ext cx="2160000" cy="4924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1600" dirty="0">
                <a:solidFill>
                  <a:schemeClr val="tx1">
                    <a:lumMod val="100000"/>
                  </a:scheme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Diagnóstico do problema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9383173" y="3502275"/>
            <a:ext cx="1736606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1600" dirty="0">
                <a:solidFill>
                  <a:schemeClr val="tx1">
                    <a:lumMod val="100000"/>
                  </a:scheme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Monitoramento, avaliação e controle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012620" y="5093473"/>
            <a:ext cx="1853540" cy="90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1600" dirty="0">
                <a:solidFill>
                  <a:schemeClr val="tx1">
                    <a:lumMod val="100000"/>
                  </a:scheme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Estratégia de confiança e suporte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770998" y="2044118"/>
            <a:ext cx="2346052" cy="4924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1600" dirty="0">
                <a:solidFill>
                  <a:schemeClr val="tx1">
                    <a:lumMod val="100000"/>
                  </a:scheme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Desenho e caracterização da política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903738" y="2843782"/>
            <a:ext cx="937901" cy="907515"/>
            <a:chOff x="8742904" y="4073070"/>
            <a:chExt cx="937901" cy="907515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8742904" y="4073070"/>
              <a:ext cx="937901" cy="907515"/>
            </a:xfrm>
            <a:prstGeom prst="ellipse">
              <a:avLst/>
            </a:prstGeom>
            <a:solidFill>
              <a:srgbClr val="FFFFFF"/>
            </a:solidFill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  <a:buSzPts val="1463"/>
              </a:pPr>
              <a:endParaRPr lang="en-US" sz="1463" kern="0" dirty="0">
                <a:solidFill>
                  <a:srgbClr val="575757"/>
                </a:solidFill>
              </a:endParaRPr>
            </a:p>
          </p:txBody>
        </p:sp>
        <p:sp>
          <p:nvSpPr>
            <p:cNvPr id="72" name="AutoShape 9">
              <a:extLst>
                <a:ext uri="{FF2B5EF4-FFF2-40B4-BE49-F238E27FC236}">
                  <a16:creationId xmlns:a16="http://schemas.microsoft.com/office/drawing/2014/main" id="{E0D198FC-C2F2-4FED-9034-D826A21FCD8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803339" y="4117934"/>
              <a:ext cx="817030" cy="81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8892173" y="4339457"/>
              <a:ext cx="639364" cy="374742"/>
              <a:chOff x="8901029" y="4352050"/>
              <a:chExt cx="750017" cy="462088"/>
            </a:xfrm>
          </p:grpSpPr>
          <p:sp>
            <p:nvSpPr>
              <p:cNvPr id="73" name="Freeform 11">
                <a:extLst>
                  <a:ext uri="{FF2B5EF4-FFF2-40B4-BE49-F238E27FC236}">
                    <a16:creationId xmlns:a16="http://schemas.microsoft.com/office/drawing/2014/main" id="{BF86BFAF-8981-4474-850E-2A9237D57E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01029" y="4352050"/>
                <a:ext cx="750017" cy="462088"/>
              </a:xfrm>
              <a:custGeom>
                <a:avLst/>
                <a:gdLst>
                  <a:gd name="T0" fmla="*/ 154 w 2115"/>
                  <a:gd name="T1" fmla="*/ 956 h 1302"/>
                  <a:gd name="T2" fmla="*/ 144 w 2115"/>
                  <a:gd name="T3" fmla="*/ 334 h 1302"/>
                  <a:gd name="T4" fmla="*/ 573 w 2115"/>
                  <a:gd name="T5" fmla="*/ 324 h 1302"/>
                  <a:gd name="T6" fmla="*/ 573 w 2115"/>
                  <a:gd name="T7" fmla="*/ 1059 h 1302"/>
                  <a:gd name="T8" fmla="*/ 44 w 2115"/>
                  <a:gd name="T9" fmla="*/ 220 h 1302"/>
                  <a:gd name="T10" fmla="*/ 573 w 2115"/>
                  <a:gd name="T11" fmla="*/ 180 h 1302"/>
                  <a:gd name="T12" fmla="*/ 22 w 2115"/>
                  <a:gd name="T13" fmla="*/ 176 h 1302"/>
                  <a:gd name="T14" fmla="*/ 0 w 2115"/>
                  <a:gd name="T15" fmla="*/ 1081 h 1302"/>
                  <a:gd name="T16" fmla="*/ 573 w 2115"/>
                  <a:gd name="T17" fmla="*/ 1103 h 1302"/>
                  <a:gd name="T18" fmla="*/ 660 w 2115"/>
                  <a:gd name="T19" fmla="*/ 89 h 1302"/>
                  <a:gd name="T20" fmla="*/ 94 w 2115"/>
                  <a:gd name="T21" fmla="*/ 111 h 1302"/>
                  <a:gd name="T22" fmla="*/ 618 w 2115"/>
                  <a:gd name="T23" fmla="*/ 133 h 1302"/>
                  <a:gd name="T24" fmla="*/ 745 w 2115"/>
                  <a:gd name="T25" fmla="*/ 0 h 1302"/>
                  <a:gd name="T26" fmla="*/ 179 w 2115"/>
                  <a:gd name="T27" fmla="*/ 22 h 1302"/>
                  <a:gd name="T28" fmla="*/ 703 w 2115"/>
                  <a:gd name="T29" fmla="*/ 44 h 1302"/>
                  <a:gd name="T30" fmla="*/ 1882 w 2115"/>
                  <a:gd name="T31" fmla="*/ 948 h 1302"/>
                  <a:gd name="T32" fmla="*/ 1760 w 2115"/>
                  <a:gd name="T33" fmla="*/ 1286 h 1302"/>
                  <a:gd name="T34" fmla="*/ 1452 w 2115"/>
                  <a:gd name="T35" fmla="*/ 1286 h 1302"/>
                  <a:gd name="T36" fmla="*/ 1329 w 2115"/>
                  <a:gd name="T37" fmla="*/ 1168 h 1302"/>
                  <a:gd name="T38" fmla="*/ 1452 w 2115"/>
                  <a:gd name="T39" fmla="*/ 830 h 1302"/>
                  <a:gd name="T40" fmla="*/ 1760 w 2115"/>
                  <a:gd name="T41" fmla="*/ 830 h 1302"/>
                  <a:gd name="T42" fmla="*/ 1882 w 2115"/>
                  <a:gd name="T43" fmla="*/ 948 h 1302"/>
                  <a:gd name="T44" fmla="*/ 1750 w 2115"/>
                  <a:gd name="T45" fmla="*/ 873 h 1302"/>
                  <a:gd name="T46" fmla="*/ 1462 w 2115"/>
                  <a:gd name="T47" fmla="*/ 873 h 1302"/>
                  <a:gd name="T48" fmla="*/ 1373 w 2115"/>
                  <a:gd name="T49" fmla="*/ 1168 h 1302"/>
                  <a:gd name="T50" fmla="*/ 1606 w 2115"/>
                  <a:gd name="T51" fmla="*/ 1258 h 1302"/>
                  <a:gd name="T52" fmla="*/ 1838 w 2115"/>
                  <a:gd name="T53" fmla="*/ 1168 h 1302"/>
                  <a:gd name="T54" fmla="*/ 1728 w 2115"/>
                  <a:gd name="T55" fmla="*/ 325 h 1302"/>
                  <a:gd name="T56" fmla="*/ 1772 w 2115"/>
                  <a:gd name="T57" fmla="*/ 198 h 1302"/>
                  <a:gd name="T58" fmla="*/ 1246 w 2115"/>
                  <a:gd name="T59" fmla="*/ 176 h 1302"/>
                  <a:gd name="T60" fmla="*/ 1209 w 2115"/>
                  <a:gd name="T61" fmla="*/ 220 h 1302"/>
                  <a:gd name="T62" fmla="*/ 1728 w 2115"/>
                  <a:gd name="T63" fmla="*/ 325 h 1302"/>
                  <a:gd name="T64" fmla="*/ 1838 w 2115"/>
                  <a:gd name="T65" fmla="*/ 318 h 1302"/>
                  <a:gd name="T66" fmla="*/ 1866 w 2115"/>
                  <a:gd name="T67" fmla="*/ 111 h 1302"/>
                  <a:gd name="T68" fmla="*/ 1330 w 2115"/>
                  <a:gd name="T69" fmla="*/ 89 h 1302"/>
                  <a:gd name="T70" fmla="*/ 1822 w 2115"/>
                  <a:gd name="T71" fmla="*/ 133 h 1302"/>
                  <a:gd name="T72" fmla="*/ 1907 w 2115"/>
                  <a:gd name="T73" fmla="*/ 321 h 1302"/>
                  <a:gd name="T74" fmla="*/ 1951 w 2115"/>
                  <a:gd name="T75" fmla="*/ 22 h 1302"/>
                  <a:gd name="T76" fmla="*/ 1415 w 2115"/>
                  <a:gd name="T77" fmla="*/ 0 h 1302"/>
                  <a:gd name="T78" fmla="*/ 1907 w 2115"/>
                  <a:gd name="T79" fmla="*/ 44 h 1302"/>
                  <a:gd name="T80" fmla="*/ 1285 w 2115"/>
                  <a:gd name="T81" fmla="*/ 1059 h 1302"/>
                  <a:gd name="T82" fmla="*/ 1209 w 2115"/>
                  <a:gd name="T83" fmla="*/ 1103 h 1302"/>
                  <a:gd name="T84" fmla="*/ 1285 w 2115"/>
                  <a:gd name="T85" fmla="*/ 1059 h 1302"/>
                  <a:gd name="T86" fmla="*/ 1441 w 2115"/>
                  <a:gd name="T87" fmla="*/ 787 h 1302"/>
                  <a:gd name="T88" fmla="*/ 1518 w 2115"/>
                  <a:gd name="T89" fmla="*/ 496 h 1302"/>
                  <a:gd name="T90" fmla="*/ 1629 w 2115"/>
                  <a:gd name="T91" fmla="*/ 334 h 1302"/>
                  <a:gd name="T92" fmla="*/ 1209 w 2115"/>
                  <a:gd name="T93" fmla="*/ 324 h 1302"/>
                  <a:gd name="T94" fmla="*/ 1285 w 2115"/>
                  <a:gd name="T95" fmla="*/ 956 h 1302"/>
                  <a:gd name="T96" fmla="*/ 2057 w 2115"/>
                  <a:gd name="T97" fmla="*/ 403 h 1302"/>
                  <a:gd name="T98" fmla="*/ 1838 w 2115"/>
                  <a:gd name="T99" fmla="*/ 362 h 1302"/>
                  <a:gd name="T100" fmla="*/ 1562 w 2115"/>
                  <a:gd name="T101" fmla="*/ 496 h 1302"/>
                  <a:gd name="T102" fmla="*/ 1606 w 2115"/>
                  <a:gd name="T103" fmla="*/ 770 h 1302"/>
                  <a:gd name="T104" fmla="*/ 1606 w 2115"/>
                  <a:gd name="T105" fmla="*/ 496 h 1302"/>
                  <a:gd name="T106" fmla="*/ 1838 w 2115"/>
                  <a:gd name="T107" fmla="*/ 406 h 1302"/>
                  <a:gd name="T108" fmla="*/ 2071 w 2115"/>
                  <a:gd name="T109" fmla="*/ 496 h 1302"/>
                  <a:gd name="T110" fmla="*/ 1982 w 2115"/>
                  <a:gd name="T111" fmla="*/ 1130 h 1302"/>
                  <a:gd name="T112" fmla="*/ 1926 w 2115"/>
                  <a:gd name="T113" fmla="*/ 1168 h 1302"/>
                  <a:gd name="T114" fmla="*/ 1992 w 2115"/>
                  <a:gd name="T115" fmla="*/ 1173 h 1302"/>
                  <a:gd name="T116" fmla="*/ 2115 w 2115"/>
                  <a:gd name="T117" fmla="*/ 496 h 1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115" h="1302">
                    <a:moveTo>
                      <a:pt x="573" y="956"/>
                    </a:moveTo>
                    <a:cubicBezTo>
                      <a:pt x="154" y="956"/>
                      <a:pt x="154" y="956"/>
                      <a:pt x="154" y="956"/>
                    </a:cubicBezTo>
                    <a:cubicBezTo>
                      <a:pt x="148" y="956"/>
                      <a:pt x="144" y="951"/>
                      <a:pt x="144" y="946"/>
                    </a:cubicBezTo>
                    <a:cubicBezTo>
                      <a:pt x="144" y="334"/>
                      <a:pt x="144" y="334"/>
                      <a:pt x="144" y="334"/>
                    </a:cubicBezTo>
                    <a:cubicBezTo>
                      <a:pt x="144" y="328"/>
                      <a:pt x="148" y="324"/>
                      <a:pt x="154" y="324"/>
                    </a:cubicBezTo>
                    <a:cubicBezTo>
                      <a:pt x="573" y="324"/>
                      <a:pt x="573" y="324"/>
                      <a:pt x="573" y="324"/>
                    </a:cubicBezTo>
                    <a:lnTo>
                      <a:pt x="573" y="956"/>
                    </a:lnTo>
                    <a:close/>
                    <a:moveTo>
                      <a:pt x="573" y="1059"/>
                    </a:moveTo>
                    <a:cubicBezTo>
                      <a:pt x="44" y="1059"/>
                      <a:pt x="44" y="1059"/>
                      <a:pt x="44" y="1059"/>
                    </a:cubicBezTo>
                    <a:cubicBezTo>
                      <a:pt x="44" y="220"/>
                      <a:pt x="44" y="220"/>
                      <a:pt x="44" y="220"/>
                    </a:cubicBezTo>
                    <a:cubicBezTo>
                      <a:pt x="573" y="220"/>
                      <a:pt x="573" y="220"/>
                      <a:pt x="573" y="220"/>
                    </a:cubicBezTo>
                    <a:cubicBezTo>
                      <a:pt x="573" y="180"/>
                      <a:pt x="573" y="180"/>
                      <a:pt x="573" y="180"/>
                    </a:cubicBezTo>
                    <a:cubicBezTo>
                      <a:pt x="576" y="176"/>
                      <a:pt x="576" y="176"/>
                      <a:pt x="576" y="176"/>
                    </a:cubicBezTo>
                    <a:cubicBezTo>
                      <a:pt x="22" y="176"/>
                      <a:pt x="22" y="176"/>
                      <a:pt x="22" y="176"/>
                    </a:cubicBezTo>
                    <a:cubicBezTo>
                      <a:pt x="10" y="176"/>
                      <a:pt x="0" y="186"/>
                      <a:pt x="0" y="198"/>
                    </a:cubicBezTo>
                    <a:cubicBezTo>
                      <a:pt x="0" y="1081"/>
                      <a:pt x="0" y="1081"/>
                      <a:pt x="0" y="1081"/>
                    </a:cubicBezTo>
                    <a:cubicBezTo>
                      <a:pt x="0" y="1093"/>
                      <a:pt x="10" y="1103"/>
                      <a:pt x="22" y="1103"/>
                    </a:cubicBezTo>
                    <a:cubicBezTo>
                      <a:pt x="573" y="1103"/>
                      <a:pt x="573" y="1103"/>
                      <a:pt x="573" y="1103"/>
                    </a:cubicBezTo>
                    <a:lnTo>
                      <a:pt x="573" y="1059"/>
                    </a:lnTo>
                    <a:close/>
                    <a:moveTo>
                      <a:pt x="660" y="89"/>
                    </a:moveTo>
                    <a:cubicBezTo>
                      <a:pt x="116" y="89"/>
                      <a:pt x="116" y="89"/>
                      <a:pt x="116" y="89"/>
                    </a:cubicBezTo>
                    <a:cubicBezTo>
                      <a:pt x="104" y="89"/>
                      <a:pt x="94" y="99"/>
                      <a:pt x="94" y="111"/>
                    </a:cubicBezTo>
                    <a:cubicBezTo>
                      <a:pt x="94" y="123"/>
                      <a:pt x="104" y="133"/>
                      <a:pt x="116" y="133"/>
                    </a:cubicBezTo>
                    <a:cubicBezTo>
                      <a:pt x="618" y="133"/>
                      <a:pt x="618" y="133"/>
                      <a:pt x="618" y="133"/>
                    </a:cubicBezTo>
                    <a:lnTo>
                      <a:pt x="660" y="89"/>
                    </a:lnTo>
                    <a:close/>
                    <a:moveTo>
                      <a:pt x="745" y="0"/>
                    </a:moveTo>
                    <a:cubicBezTo>
                      <a:pt x="201" y="0"/>
                      <a:pt x="201" y="0"/>
                      <a:pt x="201" y="0"/>
                    </a:cubicBezTo>
                    <a:cubicBezTo>
                      <a:pt x="189" y="0"/>
                      <a:pt x="179" y="10"/>
                      <a:pt x="179" y="22"/>
                    </a:cubicBezTo>
                    <a:cubicBezTo>
                      <a:pt x="179" y="35"/>
                      <a:pt x="189" y="44"/>
                      <a:pt x="201" y="44"/>
                    </a:cubicBezTo>
                    <a:cubicBezTo>
                      <a:pt x="703" y="44"/>
                      <a:pt x="703" y="44"/>
                      <a:pt x="703" y="44"/>
                    </a:cubicBezTo>
                    <a:lnTo>
                      <a:pt x="745" y="0"/>
                    </a:lnTo>
                    <a:close/>
                    <a:moveTo>
                      <a:pt x="1882" y="948"/>
                    </a:moveTo>
                    <a:cubicBezTo>
                      <a:pt x="1882" y="1168"/>
                      <a:pt x="1882" y="1168"/>
                      <a:pt x="1882" y="1168"/>
                    </a:cubicBezTo>
                    <a:cubicBezTo>
                      <a:pt x="1882" y="1208"/>
                      <a:pt x="1861" y="1261"/>
                      <a:pt x="1760" y="1286"/>
                    </a:cubicBezTo>
                    <a:cubicBezTo>
                      <a:pt x="1718" y="1296"/>
                      <a:pt x="1663" y="1302"/>
                      <a:pt x="1606" y="1302"/>
                    </a:cubicBezTo>
                    <a:cubicBezTo>
                      <a:pt x="1549" y="1302"/>
                      <a:pt x="1494" y="1296"/>
                      <a:pt x="1452" y="1286"/>
                    </a:cubicBezTo>
                    <a:cubicBezTo>
                      <a:pt x="1439" y="1283"/>
                      <a:pt x="1412" y="1276"/>
                      <a:pt x="1387" y="1262"/>
                    </a:cubicBezTo>
                    <a:cubicBezTo>
                      <a:pt x="1350" y="1240"/>
                      <a:pt x="1329" y="1207"/>
                      <a:pt x="1329" y="1168"/>
                    </a:cubicBezTo>
                    <a:cubicBezTo>
                      <a:pt x="1329" y="948"/>
                      <a:pt x="1329" y="948"/>
                      <a:pt x="1329" y="948"/>
                    </a:cubicBezTo>
                    <a:cubicBezTo>
                      <a:pt x="1329" y="908"/>
                      <a:pt x="1350" y="855"/>
                      <a:pt x="1452" y="830"/>
                    </a:cubicBezTo>
                    <a:cubicBezTo>
                      <a:pt x="1494" y="820"/>
                      <a:pt x="1549" y="814"/>
                      <a:pt x="1606" y="814"/>
                    </a:cubicBezTo>
                    <a:cubicBezTo>
                      <a:pt x="1663" y="814"/>
                      <a:pt x="1718" y="820"/>
                      <a:pt x="1760" y="830"/>
                    </a:cubicBezTo>
                    <a:cubicBezTo>
                      <a:pt x="1773" y="833"/>
                      <a:pt x="1799" y="840"/>
                      <a:pt x="1824" y="854"/>
                    </a:cubicBezTo>
                    <a:cubicBezTo>
                      <a:pt x="1862" y="876"/>
                      <a:pt x="1882" y="910"/>
                      <a:pt x="1882" y="948"/>
                    </a:cubicBezTo>
                    <a:close/>
                    <a:moveTo>
                      <a:pt x="1838" y="948"/>
                    </a:moveTo>
                    <a:cubicBezTo>
                      <a:pt x="1838" y="894"/>
                      <a:pt x="1771" y="878"/>
                      <a:pt x="1750" y="873"/>
                    </a:cubicBezTo>
                    <a:cubicBezTo>
                      <a:pt x="1711" y="863"/>
                      <a:pt x="1660" y="858"/>
                      <a:pt x="1606" y="858"/>
                    </a:cubicBezTo>
                    <a:cubicBezTo>
                      <a:pt x="1552" y="858"/>
                      <a:pt x="1501" y="863"/>
                      <a:pt x="1462" y="873"/>
                    </a:cubicBezTo>
                    <a:cubicBezTo>
                      <a:pt x="1440" y="878"/>
                      <a:pt x="1373" y="894"/>
                      <a:pt x="1373" y="948"/>
                    </a:cubicBezTo>
                    <a:cubicBezTo>
                      <a:pt x="1373" y="1168"/>
                      <a:pt x="1373" y="1168"/>
                      <a:pt x="1373" y="1168"/>
                    </a:cubicBezTo>
                    <a:cubicBezTo>
                      <a:pt x="1373" y="1222"/>
                      <a:pt x="1440" y="1238"/>
                      <a:pt x="1462" y="1243"/>
                    </a:cubicBezTo>
                    <a:cubicBezTo>
                      <a:pt x="1501" y="1253"/>
                      <a:pt x="1552" y="1258"/>
                      <a:pt x="1606" y="1258"/>
                    </a:cubicBezTo>
                    <a:cubicBezTo>
                      <a:pt x="1660" y="1258"/>
                      <a:pt x="1711" y="1253"/>
                      <a:pt x="1750" y="1243"/>
                    </a:cubicBezTo>
                    <a:cubicBezTo>
                      <a:pt x="1771" y="1238"/>
                      <a:pt x="1838" y="1222"/>
                      <a:pt x="1838" y="1168"/>
                    </a:cubicBezTo>
                    <a:lnTo>
                      <a:pt x="1838" y="948"/>
                    </a:lnTo>
                    <a:close/>
                    <a:moveTo>
                      <a:pt x="1728" y="325"/>
                    </a:moveTo>
                    <a:cubicBezTo>
                      <a:pt x="1743" y="324"/>
                      <a:pt x="1757" y="322"/>
                      <a:pt x="1772" y="321"/>
                    </a:cubicBezTo>
                    <a:cubicBezTo>
                      <a:pt x="1772" y="198"/>
                      <a:pt x="1772" y="198"/>
                      <a:pt x="1772" y="198"/>
                    </a:cubicBezTo>
                    <a:cubicBezTo>
                      <a:pt x="1772" y="186"/>
                      <a:pt x="1763" y="176"/>
                      <a:pt x="1750" y="176"/>
                    </a:cubicBezTo>
                    <a:cubicBezTo>
                      <a:pt x="1246" y="176"/>
                      <a:pt x="1246" y="176"/>
                      <a:pt x="1246" y="176"/>
                    </a:cubicBezTo>
                    <a:cubicBezTo>
                      <a:pt x="1209" y="215"/>
                      <a:pt x="1209" y="215"/>
                      <a:pt x="1209" y="215"/>
                    </a:cubicBezTo>
                    <a:cubicBezTo>
                      <a:pt x="1209" y="220"/>
                      <a:pt x="1209" y="220"/>
                      <a:pt x="1209" y="220"/>
                    </a:cubicBezTo>
                    <a:cubicBezTo>
                      <a:pt x="1728" y="220"/>
                      <a:pt x="1728" y="220"/>
                      <a:pt x="1728" y="220"/>
                    </a:cubicBezTo>
                    <a:lnTo>
                      <a:pt x="1728" y="325"/>
                    </a:lnTo>
                    <a:close/>
                    <a:moveTo>
                      <a:pt x="1822" y="319"/>
                    </a:moveTo>
                    <a:cubicBezTo>
                      <a:pt x="1827" y="318"/>
                      <a:pt x="1833" y="318"/>
                      <a:pt x="1838" y="318"/>
                    </a:cubicBezTo>
                    <a:cubicBezTo>
                      <a:pt x="1848" y="318"/>
                      <a:pt x="1857" y="319"/>
                      <a:pt x="1866" y="319"/>
                    </a:cubicBezTo>
                    <a:cubicBezTo>
                      <a:pt x="1866" y="111"/>
                      <a:pt x="1866" y="111"/>
                      <a:pt x="1866" y="111"/>
                    </a:cubicBezTo>
                    <a:cubicBezTo>
                      <a:pt x="1866" y="99"/>
                      <a:pt x="1856" y="89"/>
                      <a:pt x="1844" y="89"/>
                    </a:cubicBezTo>
                    <a:cubicBezTo>
                      <a:pt x="1330" y="89"/>
                      <a:pt x="1330" y="89"/>
                      <a:pt x="1330" y="89"/>
                    </a:cubicBezTo>
                    <a:cubicBezTo>
                      <a:pt x="1288" y="133"/>
                      <a:pt x="1288" y="133"/>
                      <a:pt x="1288" y="133"/>
                    </a:cubicBezTo>
                    <a:cubicBezTo>
                      <a:pt x="1822" y="133"/>
                      <a:pt x="1822" y="133"/>
                      <a:pt x="1822" y="133"/>
                    </a:cubicBezTo>
                    <a:lnTo>
                      <a:pt x="1822" y="319"/>
                    </a:lnTo>
                    <a:close/>
                    <a:moveTo>
                      <a:pt x="1907" y="321"/>
                    </a:moveTo>
                    <a:cubicBezTo>
                      <a:pt x="1922" y="322"/>
                      <a:pt x="1937" y="324"/>
                      <a:pt x="1951" y="326"/>
                    </a:cubicBezTo>
                    <a:cubicBezTo>
                      <a:pt x="1951" y="22"/>
                      <a:pt x="1951" y="22"/>
                      <a:pt x="1951" y="22"/>
                    </a:cubicBezTo>
                    <a:cubicBezTo>
                      <a:pt x="1951" y="10"/>
                      <a:pt x="1941" y="0"/>
                      <a:pt x="1929" y="0"/>
                    </a:cubicBezTo>
                    <a:cubicBezTo>
                      <a:pt x="1415" y="0"/>
                      <a:pt x="1415" y="0"/>
                      <a:pt x="1415" y="0"/>
                    </a:cubicBezTo>
                    <a:cubicBezTo>
                      <a:pt x="1373" y="44"/>
                      <a:pt x="1373" y="44"/>
                      <a:pt x="1373" y="44"/>
                    </a:cubicBezTo>
                    <a:cubicBezTo>
                      <a:pt x="1907" y="44"/>
                      <a:pt x="1907" y="44"/>
                      <a:pt x="1907" y="44"/>
                    </a:cubicBezTo>
                    <a:lnTo>
                      <a:pt x="1907" y="321"/>
                    </a:lnTo>
                    <a:close/>
                    <a:moveTo>
                      <a:pt x="1285" y="1059"/>
                    </a:moveTo>
                    <a:cubicBezTo>
                      <a:pt x="1209" y="1059"/>
                      <a:pt x="1209" y="1059"/>
                      <a:pt x="1209" y="1059"/>
                    </a:cubicBezTo>
                    <a:cubicBezTo>
                      <a:pt x="1209" y="1103"/>
                      <a:pt x="1209" y="1103"/>
                      <a:pt x="1209" y="1103"/>
                    </a:cubicBezTo>
                    <a:cubicBezTo>
                      <a:pt x="1285" y="1103"/>
                      <a:pt x="1285" y="1103"/>
                      <a:pt x="1285" y="1103"/>
                    </a:cubicBezTo>
                    <a:lnTo>
                      <a:pt x="1285" y="1059"/>
                    </a:lnTo>
                    <a:close/>
                    <a:moveTo>
                      <a:pt x="1285" y="948"/>
                    </a:moveTo>
                    <a:cubicBezTo>
                      <a:pt x="1285" y="902"/>
                      <a:pt x="1305" y="820"/>
                      <a:pt x="1441" y="787"/>
                    </a:cubicBezTo>
                    <a:cubicBezTo>
                      <a:pt x="1464" y="782"/>
                      <a:pt x="1490" y="777"/>
                      <a:pt x="1518" y="775"/>
                    </a:cubicBezTo>
                    <a:cubicBezTo>
                      <a:pt x="1518" y="496"/>
                      <a:pt x="1518" y="496"/>
                      <a:pt x="1518" y="496"/>
                    </a:cubicBezTo>
                    <a:cubicBezTo>
                      <a:pt x="1518" y="456"/>
                      <a:pt x="1533" y="388"/>
                      <a:pt x="1629" y="350"/>
                    </a:cubicBezTo>
                    <a:cubicBezTo>
                      <a:pt x="1629" y="334"/>
                      <a:pt x="1629" y="334"/>
                      <a:pt x="1629" y="334"/>
                    </a:cubicBezTo>
                    <a:cubicBezTo>
                      <a:pt x="1629" y="328"/>
                      <a:pt x="1625" y="324"/>
                      <a:pt x="1619" y="324"/>
                    </a:cubicBezTo>
                    <a:cubicBezTo>
                      <a:pt x="1209" y="324"/>
                      <a:pt x="1209" y="324"/>
                      <a:pt x="1209" y="324"/>
                    </a:cubicBezTo>
                    <a:cubicBezTo>
                      <a:pt x="1209" y="956"/>
                      <a:pt x="1209" y="956"/>
                      <a:pt x="1209" y="956"/>
                    </a:cubicBezTo>
                    <a:cubicBezTo>
                      <a:pt x="1285" y="956"/>
                      <a:pt x="1285" y="956"/>
                      <a:pt x="1285" y="956"/>
                    </a:cubicBezTo>
                    <a:lnTo>
                      <a:pt x="1285" y="948"/>
                    </a:lnTo>
                    <a:close/>
                    <a:moveTo>
                      <a:pt x="2057" y="403"/>
                    </a:moveTo>
                    <a:cubicBezTo>
                      <a:pt x="2032" y="388"/>
                      <a:pt x="2005" y="381"/>
                      <a:pt x="1992" y="378"/>
                    </a:cubicBezTo>
                    <a:cubicBezTo>
                      <a:pt x="1950" y="368"/>
                      <a:pt x="1896" y="362"/>
                      <a:pt x="1838" y="362"/>
                    </a:cubicBezTo>
                    <a:cubicBezTo>
                      <a:pt x="1781" y="362"/>
                      <a:pt x="1726" y="368"/>
                      <a:pt x="1684" y="378"/>
                    </a:cubicBezTo>
                    <a:cubicBezTo>
                      <a:pt x="1583" y="403"/>
                      <a:pt x="1562" y="456"/>
                      <a:pt x="1562" y="496"/>
                    </a:cubicBezTo>
                    <a:cubicBezTo>
                      <a:pt x="1562" y="771"/>
                      <a:pt x="1562" y="771"/>
                      <a:pt x="1562" y="771"/>
                    </a:cubicBezTo>
                    <a:cubicBezTo>
                      <a:pt x="1576" y="770"/>
                      <a:pt x="1591" y="770"/>
                      <a:pt x="1606" y="770"/>
                    </a:cubicBezTo>
                    <a:cubicBezTo>
                      <a:pt x="1606" y="770"/>
                      <a:pt x="1606" y="770"/>
                      <a:pt x="1606" y="770"/>
                    </a:cubicBezTo>
                    <a:cubicBezTo>
                      <a:pt x="1606" y="496"/>
                      <a:pt x="1606" y="496"/>
                      <a:pt x="1606" y="496"/>
                    </a:cubicBezTo>
                    <a:cubicBezTo>
                      <a:pt x="1606" y="443"/>
                      <a:pt x="1673" y="426"/>
                      <a:pt x="1695" y="421"/>
                    </a:cubicBezTo>
                    <a:cubicBezTo>
                      <a:pt x="1734" y="412"/>
                      <a:pt x="1785" y="406"/>
                      <a:pt x="1838" y="406"/>
                    </a:cubicBezTo>
                    <a:cubicBezTo>
                      <a:pt x="1892" y="406"/>
                      <a:pt x="1943" y="412"/>
                      <a:pt x="1982" y="421"/>
                    </a:cubicBezTo>
                    <a:cubicBezTo>
                      <a:pt x="2004" y="426"/>
                      <a:pt x="2071" y="443"/>
                      <a:pt x="2071" y="496"/>
                    </a:cubicBezTo>
                    <a:cubicBezTo>
                      <a:pt x="2071" y="1055"/>
                      <a:pt x="2071" y="1055"/>
                      <a:pt x="2071" y="1055"/>
                    </a:cubicBezTo>
                    <a:cubicBezTo>
                      <a:pt x="2071" y="1108"/>
                      <a:pt x="2004" y="1125"/>
                      <a:pt x="1982" y="1130"/>
                    </a:cubicBezTo>
                    <a:cubicBezTo>
                      <a:pt x="1965" y="1134"/>
                      <a:pt x="1947" y="1137"/>
                      <a:pt x="1926" y="1140"/>
                    </a:cubicBezTo>
                    <a:cubicBezTo>
                      <a:pt x="1926" y="1168"/>
                      <a:pt x="1926" y="1168"/>
                      <a:pt x="1926" y="1168"/>
                    </a:cubicBezTo>
                    <a:cubicBezTo>
                      <a:pt x="1926" y="1173"/>
                      <a:pt x="1926" y="1178"/>
                      <a:pt x="1925" y="1184"/>
                    </a:cubicBezTo>
                    <a:cubicBezTo>
                      <a:pt x="1950" y="1181"/>
                      <a:pt x="1973" y="1178"/>
                      <a:pt x="1992" y="1173"/>
                    </a:cubicBezTo>
                    <a:cubicBezTo>
                      <a:pt x="2094" y="1148"/>
                      <a:pt x="2115" y="1095"/>
                      <a:pt x="2115" y="1055"/>
                    </a:cubicBezTo>
                    <a:cubicBezTo>
                      <a:pt x="2115" y="496"/>
                      <a:pt x="2115" y="496"/>
                      <a:pt x="2115" y="496"/>
                    </a:cubicBezTo>
                    <a:cubicBezTo>
                      <a:pt x="2115" y="458"/>
                      <a:pt x="2094" y="425"/>
                      <a:pt x="2057" y="4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74" name="Freeform 12">
                <a:extLst>
                  <a:ext uri="{FF2B5EF4-FFF2-40B4-BE49-F238E27FC236}">
                    <a16:creationId xmlns:a16="http://schemas.microsoft.com/office/drawing/2014/main" id="{D63CC4D9-71E9-47B8-8268-8DD12EBA4D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19863" y="4354133"/>
                <a:ext cx="500137" cy="428770"/>
              </a:xfrm>
              <a:custGeom>
                <a:avLst/>
                <a:gdLst>
                  <a:gd name="T0" fmla="*/ 0 w 1410"/>
                  <a:gd name="T1" fmla="*/ 1099 h 1208"/>
                  <a:gd name="T2" fmla="*/ 184 w 1410"/>
                  <a:gd name="T3" fmla="*/ 0 h 1208"/>
                  <a:gd name="T4" fmla="*/ 548 w 1410"/>
                  <a:gd name="T5" fmla="*/ 191 h 1208"/>
                  <a:gd name="T6" fmla="*/ 1410 w 1410"/>
                  <a:gd name="T7" fmla="*/ 662 h 1208"/>
                  <a:gd name="T8" fmla="*/ 1221 w 1410"/>
                  <a:gd name="T9" fmla="*/ 692 h 1208"/>
                  <a:gd name="T10" fmla="*/ 1033 w 1410"/>
                  <a:gd name="T11" fmla="*/ 662 h 1208"/>
                  <a:gd name="T12" fmla="*/ 1033 w 1410"/>
                  <a:gd name="T13" fmla="*/ 711 h 1208"/>
                  <a:gd name="T14" fmla="*/ 1033 w 1410"/>
                  <a:gd name="T15" fmla="*/ 714 h 1208"/>
                  <a:gd name="T16" fmla="*/ 1410 w 1410"/>
                  <a:gd name="T17" fmla="*/ 714 h 1208"/>
                  <a:gd name="T18" fmla="*/ 1409 w 1410"/>
                  <a:gd name="T19" fmla="*/ 711 h 1208"/>
                  <a:gd name="T20" fmla="*/ 1410 w 1410"/>
                  <a:gd name="T21" fmla="*/ 662 h 1208"/>
                  <a:gd name="T22" fmla="*/ 1033 w 1410"/>
                  <a:gd name="T23" fmla="*/ 490 h 1208"/>
                  <a:gd name="T24" fmla="*/ 1221 w 1410"/>
                  <a:gd name="T25" fmla="*/ 536 h 1208"/>
                  <a:gd name="T26" fmla="*/ 1410 w 1410"/>
                  <a:gd name="T27" fmla="*/ 490 h 1208"/>
                  <a:gd name="T28" fmla="*/ 1409 w 1410"/>
                  <a:gd name="T29" fmla="*/ 487 h 1208"/>
                  <a:gd name="T30" fmla="*/ 1033 w 1410"/>
                  <a:gd name="T31" fmla="*/ 487 h 1208"/>
                  <a:gd name="T32" fmla="*/ 1221 w 1410"/>
                  <a:gd name="T33" fmla="*/ 580 h 1208"/>
                  <a:gd name="T34" fmla="*/ 1033 w 1410"/>
                  <a:gd name="T35" fmla="*/ 550 h 1208"/>
                  <a:gd name="T36" fmla="*/ 1033 w 1410"/>
                  <a:gd name="T37" fmla="*/ 599 h 1208"/>
                  <a:gd name="T38" fmla="*/ 1033 w 1410"/>
                  <a:gd name="T39" fmla="*/ 602 h 1208"/>
                  <a:gd name="T40" fmla="*/ 1410 w 1410"/>
                  <a:gd name="T41" fmla="*/ 602 h 1208"/>
                  <a:gd name="T42" fmla="*/ 1409 w 1410"/>
                  <a:gd name="T43" fmla="*/ 599 h 1208"/>
                  <a:gd name="T44" fmla="*/ 1410 w 1410"/>
                  <a:gd name="T45" fmla="*/ 550 h 1208"/>
                  <a:gd name="T46" fmla="*/ 1221 w 1410"/>
                  <a:gd name="T47" fmla="*/ 580 h 1208"/>
                  <a:gd name="T48" fmla="*/ 845 w 1410"/>
                  <a:gd name="T49" fmla="*/ 1015 h 1208"/>
                  <a:gd name="T50" fmla="*/ 800 w 1410"/>
                  <a:gd name="T51" fmla="*/ 1049 h 1208"/>
                  <a:gd name="T52" fmla="*/ 800 w 1410"/>
                  <a:gd name="T53" fmla="*/ 1052 h 1208"/>
                  <a:gd name="T54" fmla="*/ 989 w 1410"/>
                  <a:gd name="T55" fmla="*/ 1098 h 1208"/>
                  <a:gd name="T56" fmla="*/ 1177 w 1410"/>
                  <a:gd name="T57" fmla="*/ 1052 h 1208"/>
                  <a:gd name="T58" fmla="*/ 1177 w 1410"/>
                  <a:gd name="T59" fmla="*/ 1049 h 1208"/>
                  <a:gd name="T60" fmla="*/ 1133 w 1410"/>
                  <a:gd name="T61" fmla="*/ 1015 h 1208"/>
                  <a:gd name="T62" fmla="*/ 1133 w 1410"/>
                  <a:gd name="T63" fmla="*/ 1127 h 1208"/>
                  <a:gd name="T64" fmla="*/ 845 w 1410"/>
                  <a:gd name="T65" fmla="*/ 1127 h 1208"/>
                  <a:gd name="T66" fmla="*/ 800 w 1410"/>
                  <a:gd name="T67" fmla="*/ 1161 h 1208"/>
                  <a:gd name="T68" fmla="*/ 800 w 1410"/>
                  <a:gd name="T69" fmla="*/ 1163 h 1208"/>
                  <a:gd name="T70" fmla="*/ 1177 w 1410"/>
                  <a:gd name="T71" fmla="*/ 1163 h 1208"/>
                  <a:gd name="T72" fmla="*/ 1177 w 1410"/>
                  <a:gd name="T73" fmla="*/ 1161 h 1208"/>
                  <a:gd name="T74" fmla="*/ 1133 w 1410"/>
                  <a:gd name="T75" fmla="*/ 1127 h 1208"/>
                  <a:gd name="T76" fmla="*/ 1177 w 1410"/>
                  <a:gd name="T77" fmla="*/ 941 h 1208"/>
                  <a:gd name="T78" fmla="*/ 800 w 1410"/>
                  <a:gd name="T79" fmla="*/ 941 h 1208"/>
                  <a:gd name="T80" fmla="*/ 1410 w 1410"/>
                  <a:gd name="T81" fmla="*/ 774 h 1208"/>
                  <a:gd name="T82" fmla="*/ 1221 w 1410"/>
                  <a:gd name="T83" fmla="*/ 804 h 1208"/>
                  <a:gd name="T84" fmla="*/ 1230 w 1410"/>
                  <a:gd name="T85" fmla="*/ 810 h 1208"/>
                  <a:gd name="T86" fmla="*/ 1410 w 1410"/>
                  <a:gd name="T87" fmla="*/ 826 h 1208"/>
                  <a:gd name="T88" fmla="*/ 1409 w 1410"/>
                  <a:gd name="T89" fmla="*/ 824 h 1208"/>
                  <a:gd name="T90" fmla="*/ 1410 w 1410"/>
                  <a:gd name="T91" fmla="*/ 774 h 1208"/>
                  <a:gd name="T92" fmla="*/ 1365 w 1410"/>
                  <a:gd name="T93" fmla="*/ 902 h 1208"/>
                  <a:gd name="T94" fmla="*/ 1309 w 1410"/>
                  <a:gd name="T95" fmla="*/ 942 h 1208"/>
                  <a:gd name="T96" fmla="*/ 1410 w 1410"/>
                  <a:gd name="T97" fmla="*/ 939 h 1208"/>
                  <a:gd name="T98" fmla="*/ 1409 w 1410"/>
                  <a:gd name="T99" fmla="*/ 936 h 1208"/>
                  <a:gd name="T100" fmla="*/ 1410 w 1410"/>
                  <a:gd name="T101" fmla="*/ 886 h 1208"/>
                  <a:gd name="T102" fmla="*/ 1365 w 1410"/>
                  <a:gd name="T103" fmla="*/ 1014 h 1208"/>
                  <a:gd name="T104" fmla="*/ 1309 w 1410"/>
                  <a:gd name="T105" fmla="*/ 1089 h 1208"/>
                  <a:gd name="T106" fmla="*/ 1409 w 1410"/>
                  <a:gd name="T107" fmla="*/ 1048 h 1208"/>
                  <a:gd name="T108" fmla="*/ 1410 w 1410"/>
                  <a:gd name="T109" fmla="*/ 998 h 1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10" h="1208">
                    <a:moveTo>
                      <a:pt x="548" y="1099"/>
                    </a:moveTo>
                    <a:cubicBezTo>
                      <a:pt x="0" y="1099"/>
                      <a:pt x="0" y="1099"/>
                      <a:pt x="0" y="1099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184" y="0"/>
                      <a:pt x="184" y="0"/>
                      <a:pt x="184" y="0"/>
                    </a:cubicBezTo>
                    <a:cubicBezTo>
                      <a:pt x="732" y="0"/>
                      <a:pt x="732" y="0"/>
                      <a:pt x="732" y="0"/>
                    </a:cubicBezTo>
                    <a:cubicBezTo>
                      <a:pt x="548" y="191"/>
                      <a:pt x="548" y="191"/>
                      <a:pt x="548" y="191"/>
                    </a:cubicBezTo>
                    <a:lnTo>
                      <a:pt x="548" y="1099"/>
                    </a:lnTo>
                    <a:close/>
                    <a:moveTo>
                      <a:pt x="1410" y="662"/>
                    </a:moveTo>
                    <a:cubicBezTo>
                      <a:pt x="1398" y="668"/>
                      <a:pt x="1383" y="673"/>
                      <a:pt x="1365" y="678"/>
                    </a:cubicBezTo>
                    <a:cubicBezTo>
                      <a:pt x="1326" y="687"/>
                      <a:pt x="1275" y="692"/>
                      <a:pt x="1221" y="692"/>
                    </a:cubicBezTo>
                    <a:cubicBezTo>
                      <a:pt x="1168" y="692"/>
                      <a:pt x="1117" y="687"/>
                      <a:pt x="1078" y="678"/>
                    </a:cubicBezTo>
                    <a:cubicBezTo>
                      <a:pt x="1060" y="673"/>
                      <a:pt x="1045" y="668"/>
                      <a:pt x="1033" y="662"/>
                    </a:cubicBezTo>
                    <a:cubicBezTo>
                      <a:pt x="1033" y="711"/>
                      <a:pt x="1033" y="711"/>
                      <a:pt x="1033" y="711"/>
                    </a:cubicBezTo>
                    <a:cubicBezTo>
                      <a:pt x="1033" y="711"/>
                      <a:pt x="1033" y="711"/>
                      <a:pt x="1033" y="711"/>
                    </a:cubicBezTo>
                    <a:cubicBezTo>
                      <a:pt x="1033" y="712"/>
                      <a:pt x="1033" y="713"/>
                      <a:pt x="1033" y="714"/>
                    </a:cubicBezTo>
                    <a:cubicBezTo>
                      <a:pt x="1033" y="714"/>
                      <a:pt x="1033" y="714"/>
                      <a:pt x="1033" y="714"/>
                    </a:cubicBezTo>
                    <a:cubicBezTo>
                      <a:pt x="1033" y="740"/>
                      <a:pt x="1117" y="760"/>
                      <a:pt x="1221" y="760"/>
                    </a:cubicBezTo>
                    <a:cubicBezTo>
                      <a:pt x="1325" y="760"/>
                      <a:pt x="1410" y="740"/>
                      <a:pt x="1410" y="714"/>
                    </a:cubicBezTo>
                    <a:cubicBezTo>
                      <a:pt x="1410" y="714"/>
                      <a:pt x="1410" y="714"/>
                      <a:pt x="1410" y="714"/>
                    </a:cubicBezTo>
                    <a:cubicBezTo>
                      <a:pt x="1410" y="713"/>
                      <a:pt x="1410" y="712"/>
                      <a:pt x="1409" y="711"/>
                    </a:cubicBezTo>
                    <a:cubicBezTo>
                      <a:pt x="1410" y="711"/>
                      <a:pt x="1410" y="711"/>
                      <a:pt x="1410" y="711"/>
                    </a:cubicBezTo>
                    <a:lnTo>
                      <a:pt x="1410" y="662"/>
                    </a:lnTo>
                    <a:close/>
                    <a:moveTo>
                      <a:pt x="1033" y="488"/>
                    </a:moveTo>
                    <a:cubicBezTo>
                      <a:pt x="1033" y="489"/>
                      <a:pt x="1033" y="490"/>
                      <a:pt x="1033" y="490"/>
                    </a:cubicBezTo>
                    <a:cubicBezTo>
                      <a:pt x="1033" y="490"/>
                      <a:pt x="1033" y="490"/>
                      <a:pt x="1033" y="490"/>
                    </a:cubicBezTo>
                    <a:cubicBezTo>
                      <a:pt x="1033" y="516"/>
                      <a:pt x="1117" y="536"/>
                      <a:pt x="1221" y="536"/>
                    </a:cubicBezTo>
                    <a:cubicBezTo>
                      <a:pt x="1325" y="536"/>
                      <a:pt x="1410" y="516"/>
                      <a:pt x="1410" y="490"/>
                    </a:cubicBezTo>
                    <a:cubicBezTo>
                      <a:pt x="1410" y="490"/>
                      <a:pt x="1410" y="490"/>
                      <a:pt x="1410" y="490"/>
                    </a:cubicBezTo>
                    <a:cubicBezTo>
                      <a:pt x="1410" y="490"/>
                      <a:pt x="1410" y="489"/>
                      <a:pt x="1410" y="488"/>
                    </a:cubicBezTo>
                    <a:cubicBezTo>
                      <a:pt x="1410" y="488"/>
                      <a:pt x="1410" y="488"/>
                      <a:pt x="1409" y="487"/>
                    </a:cubicBezTo>
                    <a:cubicBezTo>
                      <a:pt x="1403" y="463"/>
                      <a:pt x="1321" y="444"/>
                      <a:pt x="1221" y="444"/>
                    </a:cubicBezTo>
                    <a:cubicBezTo>
                      <a:pt x="1121" y="444"/>
                      <a:pt x="1039" y="463"/>
                      <a:pt x="1033" y="487"/>
                    </a:cubicBezTo>
                    <a:cubicBezTo>
                      <a:pt x="1033" y="488"/>
                      <a:pt x="1033" y="488"/>
                      <a:pt x="1033" y="488"/>
                    </a:cubicBezTo>
                    <a:close/>
                    <a:moveTo>
                      <a:pt x="1221" y="580"/>
                    </a:moveTo>
                    <a:cubicBezTo>
                      <a:pt x="1168" y="580"/>
                      <a:pt x="1117" y="575"/>
                      <a:pt x="1078" y="565"/>
                    </a:cubicBezTo>
                    <a:cubicBezTo>
                      <a:pt x="1060" y="561"/>
                      <a:pt x="1045" y="556"/>
                      <a:pt x="1033" y="550"/>
                    </a:cubicBezTo>
                    <a:cubicBezTo>
                      <a:pt x="1033" y="599"/>
                      <a:pt x="1033" y="599"/>
                      <a:pt x="1033" y="599"/>
                    </a:cubicBezTo>
                    <a:cubicBezTo>
                      <a:pt x="1033" y="599"/>
                      <a:pt x="1033" y="599"/>
                      <a:pt x="1033" y="599"/>
                    </a:cubicBezTo>
                    <a:cubicBezTo>
                      <a:pt x="1033" y="600"/>
                      <a:pt x="1033" y="601"/>
                      <a:pt x="1033" y="602"/>
                    </a:cubicBezTo>
                    <a:cubicBezTo>
                      <a:pt x="1033" y="602"/>
                      <a:pt x="1033" y="602"/>
                      <a:pt x="1033" y="602"/>
                    </a:cubicBezTo>
                    <a:cubicBezTo>
                      <a:pt x="1033" y="628"/>
                      <a:pt x="1117" y="648"/>
                      <a:pt x="1221" y="648"/>
                    </a:cubicBezTo>
                    <a:cubicBezTo>
                      <a:pt x="1325" y="648"/>
                      <a:pt x="1410" y="628"/>
                      <a:pt x="1410" y="602"/>
                    </a:cubicBezTo>
                    <a:cubicBezTo>
                      <a:pt x="1410" y="602"/>
                      <a:pt x="1410" y="602"/>
                      <a:pt x="1410" y="602"/>
                    </a:cubicBezTo>
                    <a:cubicBezTo>
                      <a:pt x="1410" y="601"/>
                      <a:pt x="1410" y="600"/>
                      <a:pt x="1409" y="599"/>
                    </a:cubicBezTo>
                    <a:cubicBezTo>
                      <a:pt x="1410" y="599"/>
                      <a:pt x="1410" y="599"/>
                      <a:pt x="1410" y="599"/>
                    </a:cubicBezTo>
                    <a:cubicBezTo>
                      <a:pt x="1410" y="550"/>
                      <a:pt x="1410" y="550"/>
                      <a:pt x="1410" y="550"/>
                    </a:cubicBezTo>
                    <a:cubicBezTo>
                      <a:pt x="1398" y="556"/>
                      <a:pt x="1383" y="561"/>
                      <a:pt x="1365" y="565"/>
                    </a:cubicBezTo>
                    <a:cubicBezTo>
                      <a:pt x="1326" y="575"/>
                      <a:pt x="1275" y="580"/>
                      <a:pt x="1221" y="580"/>
                    </a:cubicBezTo>
                    <a:close/>
                    <a:moveTo>
                      <a:pt x="989" y="1030"/>
                    </a:moveTo>
                    <a:cubicBezTo>
                      <a:pt x="935" y="1030"/>
                      <a:pt x="884" y="1024"/>
                      <a:pt x="845" y="1015"/>
                    </a:cubicBezTo>
                    <a:cubicBezTo>
                      <a:pt x="827" y="1011"/>
                      <a:pt x="812" y="1005"/>
                      <a:pt x="800" y="999"/>
                    </a:cubicBezTo>
                    <a:cubicBezTo>
                      <a:pt x="800" y="1049"/>
                      <a:pt x="800" y="1049"/>
                      <a:pt x="800" y="1049"/>
                    </a:cubicBezTo>
                    <a:cubicBezTo>
                      <a:pt x="801" y="1049"/>
                      <a:pt x="801" y="1049"/>
                      <a:pt x="801" y="1049"/>
                    </a:cubicBezTo>
                    <a:cubicBezTo>
                      <a:pt x="800" y="1050"/>
                      <a:pt x="800" y="1051"/>
                      <a:pt x="800" y="1052"/>
                    </a:cubicBezTo>
                    <a:cubicBezTo>
                      <a:pt x="800" y="1052"/>
                      <a:pt x="800" y="1052"/>
                      <a:pt x="800" y="1052"/>
                    </a:cubicBezTo>
                    <a:cubicBezTo>
                      <a:pt x="800" y="1077"/>
                      <a:pt x="885" y="1098"/>
                      <a:pt x="989" y="1098"/>
                    </a:cubicBezTo>
                    <a:cubicBezTo>
                      <a:pt x="1093" y="1098"/>
                      <a:pt x="1177" y="1077"/>
                      <a:pt x="1177" y="1052"/>
                    </a:cubicBezTo>
                    <a:cubicBezTo>
                      <a:pt x="1177" y="1052"/>
                      <a:pt x="1177" y="1052"/>
                      <a:pt x="1177" y="1052"/>
                    </a:cubicBezTo>
                    <a:cubicBezTo>
                      <a:pt x="1177" y="1051"/>
                      <a:pt x="1177" y="1050"/>
                      <a:pt x="1177" y="1049"/>
                    </a:cubicBezTo>
                    <a:cubicBezTo>
                      <a:pt x="1177" y="1049"/>
                      <a:pt x="1177" y="1049"/>
                      <a:pt x="1177" y="1049"/>
                    </a:cubicBezTo>
                    <a:cubicBezTo>
                      <a:pt x="1177" y="999"/>
                      <a:pt x="1177" y="999"/>
                      <a:pt x="1177" y="999"/>
                    </a:cubicBezTo>
                    <a:cubicBezTo>
                      <a:pt x="1165" y="1005"/>
                      <a:pt x="1150" y="1011"/>
                      <a:pt x="1133" y="1015"/>
                    </a:cubicBezTo>
                    <a:cubicBezTo>
                      <a:pt x="1094" y="1024"/>
                      <a:pt x="1043" y="1030"/>
                      <a:pt x="989" y="1030"/>
                    </a:cubicBezTo>
                    <a:close/>
                    <a:moveTo>
                      <a:pt x="1133" y="1127"/>
                    </a:moveTo>
                    <a:cubicBezTo>
                      <a:pt x="1094" y="1136"/>
                      <a:pt x="1043" y="1142"/>
                      <a:pt x="989" y="1142"/>
                    </a:cubicBezTo>
                    <a:cubicBezTo>
                      <a:pt x="935" y="1142"/>
                      <a:pt x="884" y="1136"/>
                      <a:pt x="845" y="1127"/>
                    </a:cubicBezTo>
                    <a:cubicBezTo>
                      <a:pt x="827" y="1123"/>
                      <a:pt x="812" y="1117"/>
                      <a:pt x="800" y="1112"/>
                    </a:cubicBezTo>
                    <a:cubicBezTo>
                      <a:pt x="800" y="1161"/>
                      <a:pt x="800" y="1161"/>
                      <a:pt x="800" y="1161"/>
                    </a:cubicBezTo>
                    <a:cubicBezTo>
                      <a:pt x="801" y="1161"/>
                      <a:pt x="801" y="1161"/>
                      <a:pt x="801" y="1161"/>
                    </a:cubicBezTo>
                    <a:cubicBezTo>
                      <a:pt x="800" y="1162"/>
                      <a:pt x="800" y="1162"/>
                      <a:pt x="800" y="1163"/>
                    </a:cubicBezTo>
                    <a:cubicBezTo>
                      <a:pt x="802" y="1188"/>
                      <a:pt x="886" y="1208"/>
                      <a:pt x="989" y="1208"/>
                    </a:cubicBezTo>
                    <a:cubicBezTo>
                      <a:pt x="1092" y="1208"/>
                      <a:pt x="1176" y="1188"/>
                      <a:pt x="1177" y="1163"/>
                    </a:cubicBezTo>
                    <a:cubicBezTo>
                      <a:pt x="1177" y="1162"/>
                      <a:pt x="1177" y="1162"/>
                      <a:pt x="1177" y="1161"/>
                    </a:cubicBezTo>
                    <a:cubicBezTo>
                      <a:pt x="1177" y="1161"/>
                      <a:pt x="1177" y="1161"/>
                      <a:pt x="1177" y="1161"/>
                    </a:cubicBezTo>
                    <a:cubicBezTo>
                      <a:pt x="1177" y="1112"/>
                      <a:pt x="1177" y="1112"/>
                      <a:pt x="1177" y="1112"/>
                    </a:cubicBezTo>
                    <a:cubicBezTo>
                      <a:pt x="1165" y="1117"/>
                      <a:pt x="1150" y="1123"/>
                      <a:pt x="1133" y="1127"/>
                    </a:cubicBezTo>
                    <a:close/>
                    <a:moveTo>
                      <a:pt x="989" y="986"/>
                    </a:moveTo>
                    <a:cubicBezTo>
                      <a:pt x="1091" y="986"/>
                      <a:pt x="1175" y="966"/>
                      <a:pt x="1177" y="941"/>
                    </a:cubicBezTo>
                    <a:cubicBezTo>
                      <a:pt x="1175" y="916"/>
                      <a:pt x="1091" y="896"/>
                      <a:pt x="989" y="896"/>
                    </a:cubicBezTo>
                    <a:cubicBezTo>
                      <a:pt x="886" y="896"/>
                      <a:pt x="803" y="916"/>
                      <a:pt x="800" y="941"/>
                    </a:cubicBezTo>
                    <a:cubicBezTo>
                      <a:pt x="803" y="966"/>
                      <a:pt x="886" y="986"/>
                      <a:pt x="989" y="986"/>
                    </a:cubicBezTo>
                    <a:close/>
                    <a:moveTo>
                      <a:pt x="1410" y="774"/>
                    </a:moveTo>
                    <a:cubicBezTo>
                      <a:pt x="1398" y="780"/>
                      <a:pt x="1383" y="785"/>
                      <a:pt x="1365" y="790"/>
                    </a:cubicBezTo>
                    <a:cubicBezTo>
                      <a:pt x="1326" y="799"/>
                      <a:pt x="1275" y="804"/>
                      <a:pt x="1221" y="804"/>
                    </a:cubicBezTo>
                    <a:cubicBezTo>
                      <a:pt x="1220" y="804"/>
                      <a:pt x="1219" y="804"/>
                      <a:pt x="1219" y="804"/>
                    </a:cubicBezTo>
                    <a:cubicBezTo>
                      <a:pt x="1222" y="806"/>
                      <a:pt x="1226" y="808"/>
                      <a:pt x="1230" y="810"/>
                    </a:cubicBezTo>
                    <a:cubicBezTo>
                      <a:pt x="1256" y="826"/>
                      <a:pt x="1276" y="846"/>
                      <a:pt x="1290" y="869"/>
                    </a:cubicBezTo>
                    <a:cubicBezTo>
                      <a:pt x="1360" y="863"/>
                      <a:pt x="1410" y="846"/>
                      <a:pt x="1410" y="826"/>
                    </a:cubicBezTo>
                    <a:cubicBezTo>
                      <a:pt x="1410" y="826"/>
                      <a:pt x="1410" y="826"/>
                      <a:pt x="1410" y="826"/>
                    </a:cubicBezTo>
                    <a:cubicBezTo>
                      <a:pt x="1410" y="825"/>
                      <a:pt x="1410" y="824"/>
                      <a:pt x="1409" y="824"/>
                    </a:cubicBezTo>
                    <a:cubicBezTo>
                      <a:pt x="1410" y="824"/>
                      <a:pt x="1410" y="824"/>
                      <a:pt x="1410" y="824"/>
                    </a:cubicBezTo>
                    <a:lnTo>
                      <a:pt x="1410" y="774"/>
                    </a:lnTo>
                    <a:close/>
                    <a:moveTo>
                      <a:pt x="1410" y="886"/>
                    </a:moveTo>
                    <a:cubicBezTo>
                      <a:pt x="1398" y="892"/>
                      <a:pt x="1383" y="897"/>
                      <a:pt x="1365" y="902"/>
                    </a:cubicBezTo>
                    <a:cubicBezTo>
                      <a:pt x="1348" y="906"/>
                      <a:pt x="1328" y="909"/>
                      <a:pt x="1306" y="912"/>
                    </a:cubicBezTo>
                    <a:cubicBezTo>
                      <a:pt x="1308" y="922"/>
                      <a:pt x="1309" y="932"/>
                      <a:pt x="1309" y="942"/>
                    </a:cubicBezTo>
                    <a:cubicBezTo>
                      <a:pt x="1309" y="979"/>
                      <a:pt x="1309" y="979"/>
                      <a:pt x="1309" y="979"/>
                    </a:cubicBezTo>
                    <a:cubicBezTo>
                      <a:pt x="1369" y="971"/>
                      <a:pt x="1410" y="956"/>
                      <a:pt x="1410" y="939"/>
                    </a:cubicBezTo>
                    <a:cubicBezTo>
                      <a:pt x="1410" y="939"/>
                      <a:pt x="1410" y="939"/>
                      <a:pt x="1410" y="939"/>
                    </a:cubicBezTo>
                    <a:cubicBezTo>
                      <a:pt x="1410" y="938"/>
                      <a:pt x="1410" y="937"/>
                      <a:pt x="1409" y="936"/>
                    </a:cubicBezTo>
                    <a:cubicBezTo>
                      <a:pt x="1410" y="936"/>
                      <a:pt x="1410" y="936"/>
                      <a:pt x="1410" y="936"/>
                    </a:cubicBezTo>
                    <a:lnTo>
                      <a:pt x="1410" y="886"/>
                    </a:lnTo>
                    <a:close/>
                    <a:moveTo>
                      <a:pt x="1410" y="998"/>
                    </a:moveTo>
                    <a:cubicBezTo>
                      <a:pt x="1398" y="1004"/>
                      <a:pt x="1383" y="1009"/>
                      <a:pt x="1365" y="1014"/>
                    </a:cubicBezTo>
                    <a:cubicBezTo>
                      <a:pt x="1348" y="1018"/>
                      <a:pt x="1330" y="1021"/>
                      <a:pt x="1309" y="1023"/>
                    </a:cubicBezTo>
                    <a:cubicBezTo>
                      <a:pt x="1309" y="1089"/>
                      <a:pt x="1309" y="1089"/>
                      <a:pt x="1309" y="1089"/>
                    </a:cubicBezTo>
                    <a:cubicBezTo>
                      <a:pt x="1368" y="1082"/>
                      <a:pt x="1409" y="1067"/>
                      <a:pt x="1410" y="1050"/>
                    </a:cubicBezTo>
                    <a:cubicBezTo>
                      <a:pt x="1410" y="1049"/>
                      <a:pt x="1410" y="1048"/>
                      <a:pt x="1409" y="1048"/>
                    </a:cubicBezTo>
                    <a:cubicBezTo>
                      <a:pt x="1410" y="1048"/>
                      <a:pt x="1410" y="1048"/>
                      <a:pt x="1410" y="1048"/>
                    </a:cubicBezTo>
                    <a:lnTo>
                      <a:pt x="1410" y="998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8142632" y="4514491"/>
            <a:ext cx="937901" cy="907515"/>
            <a:chOff x="6827958" y="3942990"/>
            <a:chExt cx="937901" cy="907515"/>
          </a:xfrm>
        </p:grpSpPr>
        <p:sp>
          <p:nvSpPr>
            <p:cNvPr id="76" name="Oval 75"/>
            <p:cNvSpPr>
              <a:spLocks noChangeAspect="1"/>
            </p:cNvSpPr>
            <p:nvPr/>
          </p:nvSpPr>
          <p:spPr>
            <a:xfrm>
              <a:off x="6827958" y="3942990"/>
              <a:ext cx="937901" cy="907515"/>
            </a:xfrm>
            <a:prstGeom prst="ellipse">
              <a:avLst/>
            </a:prstGeom>
            <a:solidFill>
              <a:srgbClr val="FFFFFF"/>
            </a:solidFill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  <a:buSzPts val="1463"/>
              </a:pPr>
              <a:endParaRPr lang="en-US" sz="1463" kern="0" dirty="0">
                <a:solidFill>
                  <a:srgbClr val="575757"/>
                </a:solidFill>
              </a:endParaRPr>
            </a:p>
          </p:txBody>
        </p:sp>
        <p:grpSp>
          <p:nvGrpSpPr>
            <p:cNvPr id="77" name="bcgIcons_PublicSector">
              <a:extLst>
                <a:ext uri="{FF2B5EF4-FFF2-40B4-BE49-F238E27FC236}">
                  <a16:creationId xmlns:a16="http://schemas.microsoft.com/office/drawing/2014/main" id="{DCC15F7D-CDC2-4E1F-A0B5-9B1EF884CF5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963775" y="4063305"/>
              <a:ext cx="666267" cy="666884"/>
              <a:chOff x="1682" y="0"/>
              <a:chExt cx="4316" cy="4320"/>
            </a:xfrm>
          </p:grpSpPr>
          <p:sp>
            <p:nvSpPr>
              <p:cNvPr id="78" name="AutoShape 18">
                <a:extLst>
                  <a:ext uri="{FF2B5EF4-FFF2-40B4-BE49-F238E27FC236}">
                    <a16:creationId xmlns:a16="http://schemas.microsoft.com/office/drawing/2014/main" id="{575286B9-FCC8-4EFB-9834-BD5493C559C3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79" name="Freeform 20">
                <a:extLst>
                  <a:ext uri="{FF2B5EF4-FFF2-40B4-BE49-F238E27FC236}">
                    <a16:creationId xmlns:a16="http://schemas.microsoft.com/office/drawing/2014/main" id="{CEF9E0BC-00B7-4B29-B377-3473BD5B2EB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47" y="431"/>
                <a:ext cx="3979" cy="3443"/>
              </a:xfrm>
              <a:custGeom>
                <a:avLst/>
                <a:gdLst>
                  <a:gd name="T0" fmla="*/ 227 w 2124"/>
                  <a:gd name="T1" fmla="*/ 496 h 1836"/>
                  <a:gd name="T2" fmla="*/ 528 w 2124"/>
                  <a:gd name="T3" fmla="*/ 467 h 1836"/>
                  <a:gd name="T4" fmla="*/ 996 w 2124"/>
                  <a:gd name="T5" fmla="*/ 467 h 1836"/>
                  <a:gd name="T6" fmla="*/ 695 w 2124"/>
                  <a:gd name="T7" fmla="*/ 496 h 1836"/>
                  <a:gd name="T8" fmla="*/ 994 w 2124"/>
                  <a:gd name="T9" fmla="*/ 498 h 1836"/>
                  <a:gd name="T10" fmla="*/ 1130 w 2124"/>
                  <a:gd name="T11" fmla="*/ 467 h 1836"/>
                  <a:gd name="T12" fmla="*/ 1431 w 2124"/>
                  <a:gd name="T13" fmla="*/ 496 h 1836"/>
                  <a:gd name="T14" fmla="*/ 1933 w 2124"/>
                  <a:gd name="T15" fmla="*/ 467 h 1836"/>
                  <a:gd name="T16" fmla="*/ 1631 w 2124"/>
                  <a:gd name="T17" fmla="*/ 496 h 1836"/>
                  <a:gd name="T18" fmla="*/ 1930 w 2124"/>
                  <a:gd name="T19" fmla="*/ 498 h 1836"/>
                  <a:gd name="T20" fmla="*/ 427 w 2124"/>
                  <a:gd name="T21" fmla="*/ 273 h 1836"/>
                  <a:gd name="T22" fmla="*/ 729 w 2124"/>
                  <a:gd name="T23" fmla="*/ 301 h 1836"/>
                  <a:gd name="T24" fmla="*/ 1230 w 2124"/>
                  <a:gd name="T25" fmla="*/ 273 h 1836"/>
                  <a:gd name="T26" fmla="*/ 929 w 2124"/>
                  <a:gd name="T27" fmla="*/ 301 h 1836"/>
                  <a:gd name="T28" fmla="*/ 1228 w 2124"/>
                  <a:gd name="T29" fmla="*/ 304 h 1836"/>
                  <a:gd name="T30" fmla="*/ 1364 w 2124"/>
                  <a:gd name="T31" fmla="*/ 273 h 1836"/>
                  <a:gd name="T32" fmla="*/ 1665 w 2124"/>
                  <a:gd name="T33" fmla="*/ 301 h 1836"/>
                  <a:gd name="T34" fmla="*/ 996 w 2124"/>
                  <a:gd name="T35" fmla="*/ 78 h 1836"/>
                  <a:gd name="T36" fmla="*/ 695 w 2124"/>
                  <a:gd name="T37" fmla="*/ 107 h 1836"/>
                  <a:gd name="T38" fmla="*/ 994 w 2124"/>
                  <a:gd name="T39" fmla="*/ 109 h 1836"/>
                  <a:gd name="T40" fmla="*/ 1130 w 2124"/>
                  <a:gd name="T41" fmla="*/ 78 h 1836"/>
                  <a:gd name="T42" fmla="*/ 1431 w 2124"/>
                  <a:gd name="T43" fmla="*/ 107 h 1836"/>
                  <a:gd name="T44" fmla="*/ 1893 w 2124"/>
                  <a:gd name="T45" fmla="*/ 584 h 1836"/>
                  <a:gd name="T46" fmla="*/ 1893 w 2124"/>
                  <a:gd name="T47" fmla="*/ 628 h 1836"/>
                  <a:gd name="T48" fmla="*/ 2060 w 2124"/>
                  <a:gd name="T49" fmla="*/ 662 h 1836"/>
                  <a:gd name="T50" fmla="*/ 69 w 2124"/>
                  <a:gd name="T51" fmla="*/ 693 h 1836"/>
                  <a:gd name="T52" fmla="*/ 377 w 2124"/>
                  <a:gd name="T53" fmla="*/ 638 h 1836"/>
                  <a:gd name="T54" fmla="*/ 1533 w 2124"/>
                  <a:gd name="T55" fmla="*/ 1602 h 1836"/>
                  <a:gd name="T56" fmla="*/ 1155 w 2124"/>
                  <a:gd name="T57" fmla="*/ 1543 h 1836"/>
                  <a:gd name="T58" fmla="*/ 2102 w 2124"/>
                  <a:gd name="T59" fmla="*/ 1836 h 1836"/>
                  <a:gd name="T60" fmla="*/ 1191 w 2124"/>
                  <a:gd name="T61" fmla="*/ 1811 h 1836"/>
                  <a:gd name="T62" fmla="*/ 787 w 2124"/>
                  <a:gd name="T63" fmla="*/ 1449 h 1836"/>
                  <a:gd name="T64" fmla="*/ 404 w 2124"/>
                  <a:gd name="T65" fmla="*/ 1449 h 1836"/>
                  <a:gd name="T66" fmla="*/ 0 w 2124"/>
                  <a:gd name="T67" fmla="*/ 1814 h 1836"/>
                  <a:gd name="T68" fmla="*/ 1191 w 2124"/>
                  <a:gd name="T69" fmla="*/ 1811 h 1836"/>
                  <a:gd name="T70" fmla="*/ 896 w 2124"/>
                  <a:gd name="T71" fmla="*/ 662 h 1836"/>
                  <a:gd name="T72" fmla="*/ 1197 w 2124"/>
                  <a:gd name="T73" fmla="*/ 690 h 1836"/>
                  <a:gd name="T74" fmla="*/ 1356 w 2124"/>
                  <a:gd name="T75" fmla="*/ 1362 h 1836"/>
                  <a:gd name="T76" fmla="*/ 1407 w 2124"/>
                  <a:gd name="T77" fmla="*/ 1450 h 1836"/>
                  <a:gd name="T78" fmla="*/ 1649 w 2124"/>
                  <a:gd name="T79" fmla="*/ 1450 h 1836"/>
                  <a:gd name="T80" fmla="*/ 1701 w 2124"/>
                  <a:gd name="T81" fmla="*/ 1362 h 1836"/>
                  <a:gd name="T82" fmla="*/ 1796 w 2124"/>
                  <a:gd name="T83" fmla="*/ 1101 h 1836"/>
                  <a:gd name="T84" fmla="*/ 1528 w 2124"/>
                  <a:gd name="T85" fmla="*/ 1401 h 1836"/>
                  <a:gd name="T86" fmla="*/ 1261 w 2124"/>
                  <a:gd name="T87" fmla="*/ 1101 h 1836"/>
                  <a:gd name="T88" fmla="*/ 322 w 2124"/>
                  <a:gd name="T89" fmla="*/ 1157 h 1836"/>
                  <a:gd name="T90" fmla="*/ 440 w 2124"/>
                  <a:gd name="T91" fmla="*/ 1423 h 1836"/>
                  <a:gd name="T92" fmla="*/ 717 w 2124"/>
                  <a:gd name="T93" fmla="*/ 1399 h 1836"/>
                  <a:gd name="T94" fmla="*/ 761 w 2124"/>
                  <a:gd name="T95" fmla="*/ 1367 h 1836"/>
                  <a:gd name="T96" fmla="*/ 916 w 2124"/>
                  <a:gd name="T97" fmla="*/ 1076 h 1836"/>
                  <a:gd name="T98" fmla="*/ 738 w 2124"/>
                  <a:gd name="T99" fmla="*/ 1329 h 1836"/>
                  <a:gd name="T100" fmla="*/ 350 w 2124"/>
                  <a:gd name="T101" fmla="*/ 1122 h 1836"/>
                  <a:gd name="T102" fmla="*/ 322 w 2124"/>
                  <a:gd name="T103" fmla="*/ 1157 h 1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24" h="1836">
                    <a:moveTo>
                      <a:pt x="512" y="503"/>
                    </a:moveTo>
                    <a:cubicBezTo>
                      <a:pt x="505" y="503"/>
                      <a:pt x="499" y="501"/>
                      <a:pt x="495" y="496"/>
                    </a:cubicBezTo>
                    <a:cubicBezTo>
                      <a:pt x="461" y="456"/>
                      <a:pt x="413" y="433"/>
                      <a:pt x="361" y="433"/>
                    </a:cubicBezTo>
                    <a:cubicBezTo>
                      <a:pt x="309" y="433"/>
                      <a:pt x="260" y="456"/>
                      <a:pt x="227" y="496"/>
                    </a:cubicBezTo>
                    <a:cubicBezTo>
                      <a:pt x="219" y="505"/>
                      <a:pt x="205" y="506"/>
                      <a:pt x="196" y="498"/>
                    </a:cubicBezTo>
                    <a:cubicBezTo>
                      <a:pt x="187" y="491"/>
                      <a:pt x="186" y="477"/>
                      <a:pt x="193" y="467"/>
                    </a:cubicBezTo>
                    <a:cubicBezTo>
                      <a:pt x="235" y="418"/>
                      <a:pt x="296" y="389"/>
                      <a:pt x="361" y="389"/>
                    </a:cubicBezTo>
                    <a:cubicBezTo>
                      <a:pt x="426" y="389"/>
                      <a:pt x="487" y="418"/>
                      <a:pt x="528" y="467"/>
                    </a:cubicBezTo>
                    <a:cubicBezTo>
                      <a:pt x="536" y="477"/>
                      <a:pt x="535" y="491"/>
                      <a:pt x="526" y="498"/>
                    </a:cubicBezTo>
                    <a:cubicBezTo>
                      <a:pt x="522" y="502"/>
                      <a:pt x="516" y="503"/>
                      <a:pt x="512" y="503"/>
                    </a:cubicBezTo>
                    <a:close/>
                    <a:moveTo>
                      <a:pt x="994" y="498"/>
                    </a:moveTo>
                    <a:cubicBezTo>
                      <a:pt x="1003" y="491"/>
                      <a:pt x="1004" y="477"/>
                      <a:pt x="996" y="467"/>
                    </a:cubicBezTo>
                    <a:cubicBezTo>
                      <a:pt x="955" y="418"/>
                      <a:pt x="894" y="389"/>
                      <a:pt x="829" y="389"/>
                    </a:cubicBezTo>
                    <a:cubicBezTo>
                      <a:pt x="764" y="389"/>
                      <a:pt x="703" y="418"/>
                      <a:pt x="661" y="467"/>
                    </a:cubicBezTo>
                    <a:cubicBezTo>
                      <a:pt x="654" y="477"/>
                      <a:pt x="655" y="491"/>
                      <a:pt x="664" y="498"/>
                    </a:cubicBezTo>
                    <a:cubicBezTo>
                      <a:pt x="673" y="506"/>
                      <a:pt x="687" y="505"/>
                      <a:pt x="695" y="496"/>
                    </a:cubicBezTo>
                    <a:cubicBezTo>
                      <a:pt x="728" y="456"/>
                      <a:pt x="777" y="433"/>
                      <a:pt x="829" y="433"/>
                    </a:cubicBezTo>
                    <a:cubicBezTo>
                      <a:pt x="881" y="433"/>
                      <a:pt x="929" y="456"/>
                      <a:pt x="963" y="496"/>
                    </a:cubicBezTo>
                    <a:cubicBezTo>
                      <a:pt x="967" y="501"/>
                      <a:pt x="973" y="503"/>
                      <a:pt x="980" y="503"/>
                    </a:cubicBezTo>
                    <a:cubicBezTo>
                      <a:pt x="985" y="503"/>
                      <a:pt x="990" y="502"/>
                      <a:pt x="994" y="498"/>
                    </a:cubicBezTo>
                    <a:close/>
                    <a:moveTo>
                      <a:pt x="1462" y="498"/>
                    </a:moveTo>
                    <a:cubicBezTo>
                      <a:pt x="1471" y="491"/>
                      <a:pt x="1472" y="477"/>
                      <a:pt x="1465" y="467"/>
                    </a:cubicBezTo>
                    <a:cubicBezTo>
                      <a:pt x="1423" y="418"/>
                      <a:pt x="1362" y="389"/>
                      <a:pt x="1297" y="389"/>
                    </a:cubicBezTo>
                    <a:cubicBezTo>
                      <a:pt x="1232" y="389"/>
                      <a:pt x="1171" y="418"/>
                      <a:pt x="1130" y="467"/>
                    </a:cubicBezTo>
                    <a:cubicBezTo>
                      <a:pt x="1122" y="477"/>
                      <a:pt x="1123" y="491"/>
                      <a:pt x="1132" y="498"/>
                    </a:cubicBezTo>
                    <a:cubicBezTo>
                      <a:pt x="1142" y="506"/>
                      <a:pt x="1155" y="505"/>
                      <a:pt x="1163" y="496"/>
                    </a:cubicBezTo>
                    <a:cubicBezTo>
                      <a:pt x="1197" y="456"/>
                      <a:pt x="1245" y="433"/>
                      <a:pt x="1297" y="433"/>
                    </a:cubicBezTo>
                    <a:cubicBezTo>
                      <a:pt x="1349" y="433"/>
                      <a:pt x="1398" y="456"/>
                      <a:pt x="1431" y="496"/>
                    </a:cubicBezTo>
                    <a:cubicBezTo>
                      <a:pt x="1435" y="501"/>
                      <a:pt x="1441" y="503"/>
                      <a:pt x="1448" y="503"/>
                    </a:cubicBezTo>
                    <a:cubicBezTo>
                      <a:pt x="1453" y="503"/>
                      <a:pt x="1458" y="502"/>
                      <a:pt x="1462" y="498"/>
                    </a:cubicBezTo>
                    <a:close/>
                    <a:moveTo>
                      <a:pt x="1930" y="498"/>
                    </a:moveTo>
                    <a:cubicBezTo>
                      <a:pt x="1939" y="491"/>
                      <a:pt x="1940" y="477"/>
                      <a:pt x="1933" y="467"/>
                    </a:cubicBezTo>
                    <a:cubicBezTo>
                      <a:pt x="1891" y="418"/>
                      <a:pt x="1830" y="389"/>
                      <a:pt x="1765" y="389"/>
                    </a:cubicBezTo>
                    <a:cubicBezTo>
                      <a:pt x="1700" y="389"/>
                      <a:pt x="1639" y="418"/>
                      <a:pt x="1598" y="467"/>
                    </a:cubicBezTo>
                    <a:cubicBezTo>
                      <a:pt x="1590" y="477"/>
                      <a:pt x="1591" y="491"/>
                      <a:pt x="1600" y="498"/>
                    </a:cubicBezTo>
                    <a:cubicBezTo>
                      <a:pt x="1610" y="506"/>
                      <a:pt x="1624" y="505"/>
                      <a:pt x="1631" y="496"/>
                    </a:cubicBezTo>
                    <a:cubicBezTo>
                      <a:pt x="1665" y="456"/>
                      <a:pt x="1713" y="433"/>
                      <a:pt x="1765" y="433"/>
                    </a:cubicBezTo>
                    <a:cubicBezTo>
                      <a:pt x="1817" y="433"/>
                      <a:pt x="1866" y="456"/>
                      <a:pt x="1899" y="496"/>
                    </a:cubicBezTo>
                    <a:cubicBezTo>
                      <a:pt x="1903" y="501"/>
                      <a:pt x="1910" y="503"/>
                      <a:pt x="1916" y="503"/>
                    </a:cubicBezTo>
                    <a:cubicBezTo>
                      <a:pt x="1921" y="503"/>
                      <a:pt x="1926" y="502"/>
                      <a:pt x="1930" y="498"/>
                    </a:cubicBezTo>
                    <a:close/>
                    <a:moveTo>
                      <a:pt x="760" y="304"/>
                    </a:moveTo>
                    <a:cubicBezTo>
                      <a:pt x="769" y="296"/>
                      <a:pt x="770" y="282"/>
                      <a:pt x="762" y="273"/>
                    </a:cubicBezTo>
                    <a:cubicBezTo>
                      <a:pt x="721" y="223"/>
                      <a:pt x="660" y="195"/>
                      <a:pt x="595" y="195"/>
                    </a:cubicBezTo>
                    <a:cubicBezTo>
                      <a:pt x="530" y="195"/>
                      <a:pt x="469" y="223"/>
                      <a:pt x="427" y="273"/>
                    </a:cubicBezTo>
                    <a:cubicBezTo>
                      <a:pt x="420" y="282"/>
                      <a:pt x="421" y="296"/>
                      <a:pt x="430" y="304"/>
                    </a:cubicBezTo>
                    <a:cubicBezTo>
                      <a:pt x="439" y="312"/>
                      <a:pt x="453" y="310"/>
                      <a:pt x="461" y="301"/>
                    </a:cubicBezTo>
                    <a:cubicBezTo>
                      <a:pt x="494" y="262"/>
                      <a:pt x="543" y="239"/>
                      <a:pt x="595" y="239"/>
                    </a:cubicBezTo>
                    <a:cubicBezTo>
                      <a:pt x="647" y="239"/>
                      <a:pt x="695" y="262"/>
                      <a:pt x="729" y="301"/>
                    </a:cubicBezTo>
                    <a:cubicBezTo>
                      <a:pt x="733" y="306"/>
                      <a:pt x="739" y="309"/>
                      <a:pt x="746" y="309"/>
                    </a:cubicBezTo>
                    <a:cubicBezTo>
                      <a:pt x="751" y="309"/>
                      <a:pt x="756" y="307"/>
                      <a:pt x="760" y="304"/>
                    </a:cubicBezTo>
                    <a:close/>
                    <a:moveTo>
                      <a:pt x="1228" y="304"/>
                    </a:moveTo>
                    <a:cubicBezTo>
                      <a:pt x="1237" y="296"/>
                      <a:pt x="1238" y="282"/>
                      <a:pt x="1230" y="273"/>
                    </a:cubicBezTo>
                    <a:cubicBezTo>
                      <a:pt x="1189" y="223"/>
                      <a:pt x="1128" y="195"/>
                      <a:pt x="1063" y="195"/>
                    </a:cubicBezTo>
                    <a:cubicBezTo>
                      <a:pt x="998" y="195"/>
                      <a:pt x="937" y="223"/>
                      <a:pt x="896" y="273"/>
                    </a:cubicBezTo>
                    <a:cubicBezTo>
                      <a:pt x="888" y="282"/>
                      <a:pt x="889" y="296"/>
                      <a:pt x="898" y="304"/>
                    </a:cubicBezTo>
                    <a:cubicBezTo>
                      <a:pt x="908" y="312"/>
                      <a:pt x="921" y="310"/>
                      <a:pt x="929" y="301"/>
                    </a:cubicBezTo>
                    <a:cubicBezTo>
                      <a:pt x="963" y="262"/>
                      <a:pt x="1011" y="239"/>
                      <a:pt x="1063" y="239"/>
                    </a:cubicBezTo>
                    <a:cubicBezTo>
                      <a:pt x="1115" y="239"/>
                      <a:pt x="1163" y="262"/>
                      <a:pt x="1197" y="301"/>
                    </a:cubicBezTo>
                    <a:cubicBezTo>
                      <a:pt x="1201" y="306"/>
                      <a:pt x="1207" y="309"/>
                      <a:pt x="1214" y="309"/>
                    </a:cubicBezTo>
                    <a:cubicBezTo>
                      <a:pt x="1219" y="309"/>
                      <a:pt x="1224" y="307"/>
                      <a:pt x="1228" y="304"/>
                    </a:cubicBezTo>
                    <a:close/>
                    <a:moveTo>
                      <a:pt x="1696" y="304"/>
                    </a:moveTo>
                    <a:cubicBezTo>
                      <a:pt x="1705" y="296"/>
                      <a:pt x="1706" y="282"/>
                      <a:pt x="1699" y="273"/>
                    </a:cubicBezTo>
                    <a:cubicBezTo>
                      <a:pt x="1657" y="223"/>
                      <a:pt x="1596" y="195"/>
                      <a:pt x="1531" y="195"/>
                    </a:cubicBezTo>
                    <a:cubicBezTo>
                      <a:pt x="1466" y="195"/>
                      <a:pt x="1405" y="223"/>
                      <a:pt x="1364" y="273"/>
                    </a:cubicBezTo>
                    <a:cubicBezTo>
                      <a:pt x="1356" y="282"/>
                      <a:pt x="1357" y="296"/>
                      <a:pt x="1366" y="304"/>
                    </a:cubicBezTo>
                    <a:cubicBezTo>
                      <a:pt x="1376" y="312"/>
                      <a:pt x="1389" y="310"/>
                      <a:pt x="1397" y="301"/>
                    </a:cubicBezTo>
                    <a:cubicBezTo>
                      <a:pt x="1431" y="262"/>
                      <a:pt x="1479" y="239"/>
                      <a:pt x="1531" y="239"/>
                    </a:cubicBezTo>
                    <a:cubicBezTo>
                      <a:pt x="1583" y="239"/>
                      <a:pt x="1632" y="262"/>
                      <a:pt x="1665" y="301"/>
                    </a:cubicBezTo>
                    <a:cubicBezTo>
                      <a:pt x="1669" y="306"/>
                      <a:pt x="1675" y="309"/>
                      <a:pt x="1682" y="309"/>
                    </a:cubicBezTo>
                    <a:cubicBezTo>
                      <a:pt x="1687" y="309"/>
                      <a:pt x="1692" y="307"/>
                      <a:pt x="1696" y="304"/>
                    </a:cubicBezTo>
                    <a:close/>
                    <a:moveTo>
                      <a:pt x="994" y="109"/>
                    </a:moveTo>
                    <a:cubicBezTo>
                      <a:pt x="1003" y="101"/>
                      <a:pt x="1004" y="88"/>
                      <a:pt x="996" y="78"/>
                    </a:cubicBezTo>
                    <a:cubicBezTo>
                      <a:pt x="955" y="29"/>
                      <a:pt x="894" y="0"/>
                      <a:pt x="829" y="0"/>
                    </a:cubicBezTo>
                    <a:cubicBezTo>
                      <a:pt x="764" y="0"/>
                      <a:pt x="703" y="29"/>
                      <a:pt x="661" y="78"/>
                    </a:cubicBezTo>
                    <a:cubicBezTo>
                      <a:pt x="654" y="88"/>
                      <a:pt x="655" y="101"/>
                      <a:pt x="664" y="109"/>
                    </a:cubicBezTo>
                    <a:cubicBezTo>
                      <a:pt x="673" y="117"/>
                      <a:pt x="687" y="116"/>
                      <a:pt x="695" y="107"/>
                    </a:cubicBezTo>
                    <a:cubicBezTo>
                      <a:pt x="728" y="67"/>
                      <a:pt x="777" y="44"/>
                      <a:pt x="829" y="44"/>
                    </a:cubicBezTo>
                    <a:cubicBezTo>
                      <a:pt x="881" y="44"/>
                      <a:pt x="929" y="67"/>
                      <a:pt x="963" y="107"/>
                    </a:cubicBezTo>
                    <a:cubicBezTo>
                      <a:pt x="967" y="112"/>
                      <a:pt x="973" y="114"/>
                      <a:pt x="980" y="114"/>
                    </a:cubicBezTo>
                    <a:cubicBezTo>
                      <a:pt x="985" y="114"/>
                      <a:pt x="990" y="113"/>
                      <a:pt x="994" y="109"/>
                    </a:cubicBezTo>
                    <a:close/>
                    <a:moveTo>
                      <a:pt x="1462" y="109"/>
                    </a:moveTo>
                    <a:cubicBezTo>
                      <a:pt x="1471" y="101"/>
                      <a:pt x="1472" y="88"/>
                      <a:pt x="1465" y="78"/>
                    </a:cubicBezTo>
                    <a:cubicBezTo>
                      <a:pt x="1423" y="29"/>
                      <a:pt x="1362" y="0"/>
                      <a:pt x="1297" y="0"/>
                    </a:cubicBezTo>
                    <a:cubicBezTo>
                      <a:pt x="1232" y="0"/>
                      <a:pt x="1171" y="29"/>
                      <a:pt x="1130" y="78"/>
                    </a:cubicBezTo>
                    <a:cubicBezTo>
                      <a:pt x="1122" y="88"/>
                      <a:pt x="1123" y="101"/>
                      <a:pt x="1132" y="109"/>
                    </a:cubicBezTo>
                    <a:cubicBezTo>
                      <a:pt x="1142" y="117"/>
                      <a:pt x="1155" y="116"/>
                      <a:pt x="1163" y="107"/>
                    </a:cubicBezTo>
                    <a:cubicBezTo>
                      <a:pt x="1197" y="67"/>
                      <a:pt x="1245" y="44"/>
                      <a:pt x="1297" y="44"/>
                    </a:cubicBezTo>
                    <a:cubicBezTo>
                      <a:pt x="1349" y="44"/>
                      <a:pt x="1398" y="67"/>
                      <a:pt x="1431" y="107"/>
                    </a:cubicBezTo>
                    <a:cubicBezTo>
                      <a:pt x="1435" y="112"/>
                      <a:pt x="1441" y="114"/>
                      <a:pt x="1448" y="114"/>
                    </a:cubicBezTo>
                    <a:cubicBezTo>
                      <a:pt x="1453" y="114"/>
                      <a:pt x="1458" y="113"/>
                      <a:pt x="1462" y="109"/>
                    </a:cubicBezTo>
                    <a:close/>
                    <a:moveTo>
                      <a:pt x="2060" y="662"/>
                    </a:moveTo>
                    <a:cubicBezTo>
                      <a:pt x="2018" y="612"/>
                      <a:pt x="1957" y="584"/>
                      <a:pt x="1893" y="584"/>
                    </a:cubicBezTo>
                    <a:cubicBezTo>
                      <a:pt x="1839" y="584"/>
                      <a:pt x="1788" y="603"/>
                      <a:pt x="1749" y="638"/>
                    </a:cubicBezTo>
                    <a:cubicBezTo>
                      <a:pt x="1760" y="647"/>
                      <a:pt x="1771" y="657"/>
                      <a:pt x="1781" y="667"/>
                    </a:cubicBezTo>
                    <a:cubicBezTo>
                      <a:pt x="1781" y="667"/>
                      <a:pt x="1781" y="668"/>
                      <a:pt x="1781" y="668"/>
                    </a:cubicBezTo>
                    <a:cubicBezTo>
                      <a:pt x="1813" y="642"/>
                      <a:pt x="1852" y="628"/>
                      <a:pt x="1893" y="628"/>
                    </a:cubicBezTo>
                    <a:cubicBezTo>
                      <a:pt x="1944" y="628"/>
                      <a:pt x="1993" y="651"/>
                      <a:pt x="2026" y="690"/>
                    </a:cubicBezTo>
                    <a:cubicBezTo>
                      <a:pt x="2031" y="695"/>
                      <a:pt x="2037" y="698"/>
                      <a:pt x="2043" y="698"/>
                    </a:cubicBezTo>
                    <a:cubicBezTo>
                      <a:pt x="2048" y="698"/>
                      <a:pt x="2053" y="696"/>
                      <a:pt x="2057" y="693"/>
                    </a:cubicBezTo>
                    <a:cubicBezTo>
                      <a:pt x="2067" y="685"/>
                      <a:pt x="2068" y="671"/>
                      <a:pt x="2060" y="662"/>
                    </a:cubicBezTo>
                    <a:close/>
                    <a:moveTo>
                      <a:pt x="377" y="638"/>
                    </a:moveTo>
                    <a:cubicBezTo>
                      <a:pt x="338" y="603"/>
                      <a:pt x="287" y="584"/>
                      <a:pt x="233" y="584"/>
                    </a:cubicBezTo>
                    <a:cubicBezTo>
                      <a:pt x="169" y="584"/>
                      <a:pt x="108" y="612"/>
                      <a:pt x="66" y="662"/>
                    </a:cubicBezTo>
                    <a:cubicBezTo>
                      <a:pt x="58" y="671"/>
                      <a:pt x="59" y="685"/>
                      <a:pt x="69" y="693"/>
                    </a:cubicBezTo>
                    <a:cubicBezTo>
                      <a:pt x="78" y="701"/>
                      <a:pt x="92" y="699"/>
                      <a:pt x="100" y="690"/>
                    </a:cubicBezTo>
                    <a:cubicBezTo>
                      <a:pt x="133" y="651"/>
                      <a:pt x="182" y="628"/>
                      <a:pt x="233" y="628"/>
                    </a:cubicBezTo>
                    <a:cubicBezTo>
                      <a:pt x="274" y="628"/>
                      <a:pt x="313" y="642"/>
                      <a:pt x="344" y="667"/>
                    </a:cubicBezTo>
                    <a:cubicBezTo>
                      <a:pt x="355" y="657"/>
                      <a:pt x="366" y="647"/>
                      <a:pt x="377" y="638"/>
                    </a:cubicBezTo>
                    <a:close/>
                    <a:moveTo>
                      <a:pt x="2052" y="1567"/>
                    </a:moveTo>
                    <a:cubicBezTo>
                      <a:pt x="2030" y="1534"/>
                      <a:pt x="2004" y="1506"/>
                      <a:pt x="1974" y="1492"/>
                    </a:cubicBezTo>
                    <a:cubicBezTo>
                      <a:pt x="1885" y="1451"/>
                      <a:pt x="1720" y="1449"/>
                      <a:pt x="1720" y="1449"/>
                    </a:cubicBezTo>
                    <a:cubicBezTo>
                      <a:pt x="1720" y="1449"/>
                      <a:pt x="1614" y="1537"/>
                      <a:pt x="1533" y="1602"/>
                    </a:cubicBezTo>
                    <a:cubicBezTo>
                      <a:pt x="1530" y="1604"/>
                      <a:pt x="1527" y="1604"/>
                      <a:pt x="1524" y="1602"/>
                    </a:cubicBezTo>
                    <a:cubicBezTo>
                      <a:pt x="1464" y="1555"/>
                      <a:pt x="1337" y="1449"/>
                      <a:pt x="1337" y="1449"/>
                    </a:cubicBezTo>
                    <a:cubicBezTo>
                      <a:pt x="1337" y="1449"/>
                      <a:pt x="1197" y="1451"/>
                      <a:pt x="1105" y="1483"/>
                    </a:cubicBezTo>
                    <a:cubicBezTo>
                      <a:pt x="1123" y="1499"/>
                      <a:pt x="1139" y="1519"/>
                      <a:pt x="1155" y="1543"/>
                    </a:cubicBezTo>
                    <a:cubicBezTo>
                      <a:pt x="1208" y="1621"/>
                      <a:pt x="1235" y="1714"/>
                      <a:pt x="1235" y="1811"/>
                    </a:cubicBezTo>
                    <a:cubicBezTo>
                      <a:pt x="1235" y="1814"/>
                      <a:pt x="1235" y="1814"/>
                      <a:pt x="1235" y="1814"/>
                    </a:cubicBezTo>
                    <a:cubicBezTo>
                      <a:pt x="1235" y="1821"/>
                      <a:pt x="1234" y="1829"/>
                      <a:pt x="1231" y="1836"/>
                    </a:cubicBezTo>
                    <a:cubicBezTo>
                      <a:pt x="2102" y="1836"/>
                      <a:pt x="2102" y="1836"/>
                      <a:pt x="2102" y="1836"/>
                    </a:cubicBezTo>
                    <a:cubicBezTo>
                      <a:pt x="2114" y="1836"/>
                      <a:pt x="2124" y="1826"/>
                      <a:pt x="2124" y="1814"/>
                    </a:cubicBezTo>
                    <a:cubicBezTo>
                      <a:pt x="2124" y="1811"/>
                      <a:pt x="2124" y="1811"/>
                      <a:pt x="2124" y="1811"/>
                    </a:cubicBezTo>
                    <a:cubicBezTo>
                      <a:pt x="2124" y="1724"/>
                      <a:pt x="2100" y="1639"/>
                      <a:pt x="2052" y="1567"/>
                    </a:cubicBezTo>
                    <a:close/>
                    <a:moveTo>
                      <a:pt x="1191" y="1811"/>
                    </a:moveTo>
                    <a:cubicBezTo>
                      <a:pt x="1191" y="1724"/>
                      <a:pt x="1167" y="1639"/>
                      <a:pt x="1119" y="1567"/>
                    </a:cubicBezTo>
                    <a:cubicBezTo>
                      <a:pt x="1097" y="1534"/>
                      <a:pt x="1071" y="1506"/>
                      <a:pt x="1042" y="1492"/>
                    </a:cubicBezTo>
                    <a:cubicBezTo>
                      <a:pt x="952" y="1451"/>
                      <a:pt x="787" y="1449"/>
                      <a:pt x="787" y="1449"/>
                    </a:cubicBezTo>
                    <a:cubicBezTo>
                      <a:pt x="787" y="1449"/>
                      <a:pt x="787" y="1449"/>
                      <a:pt x="787" y="1449"/>
                    </a:cubicBezTo>
                    <a:cubicBezTo>
                      <a:pt x="787" y="1449"/>
                      <a:pt x="722" y="1541"/>
                      <a:pt x="592" y="1541"/>
                    </a:cubicBezTo>
                    <a:cubicBezTo>
                      <a:pt x="599" y="1541"/>
                      <a:pt x="599" y="1541"/>
                      <a:pt x="599" y="1541"/>
                    </a:cubicBezTo>
                    <a:cubicBezTo>
                      <a:pt x="469" y="1541"/>
                      <a:pt x="404" y="1449"/>
                      <a:pt x="404" y="1449"/>
                    </a:cubicBezTo>
                    <a:cubicBezTo>
                      <a:pt x="404" y="1449"/>
                      <a:pt x="404" y="1449"/>
                      <a:pt x="404" y="1449"/>
                    </a:cubicBezTo>
                    <a:cubicBezTo>
                      <a:pt x="404" y="1449"/>
                      <a:pt x="239" y="1451"/>
                      <a:pt x="150" y="1492"/>
                    </a:cubicBezTo>
                    <a:cubicBezTo>
                      <a:pt x="120" y="1506"/>
                      <a:pt x="94" y="1534"/>
                      <a:pt x="72" y="1567"/>
                    </a:cubicBezTo>
                    <a:cubicBezTo>
                      <a:pt x="24" y="1639"/>
                      <a:pt x="0" y="1724"/>
                      <a:pt x="0" y="1811"/>
                    </a:cubicBezTo>
                    <a:cubicBezTo>
                      <a:pt x="0" y="1814"/>
                      <a:pt x="0" y="1814"/>
                      <a:pt x="0" y="1814"/>
                    </a:cubicBezTo>
                    <a:cubicBezTo>
                      <a:pt x="0" y="1826"/>
                      <a:pt x="10" y="1836"/>
                      <a:pt x="22" y="1836"/>
                    </a:cubicBezTo>
                    <a:cubicBezTo>
                      <a:pt x="1169" y="1836"/>
                      <a:pt x="1169" y="1836"/>
                      <a:pt x="1169" y="1836"/>
                    </a:cubicBezTo>
                    <a:cubicBezTo>
                      <a:pt x="1181" y="1836"/>
                      <a:pt x="1191" y="1826"/>
                      <a:pt x="1191" y="1814"/>
                    </a:cubicBezTo>
                    <a:lnTo>
                      <a:pt x="1191" y="1811"/>
                    </a:lnTo>
                    <a:close/>
                    <a:moveTo>
                      <a:pt x="1228" y="693"/>
                    </a:moveTo>
                    <a:cubicBezTo>
                      <a:pt x="1237" y="685"/>
                      <a:pt x="1238" y="671"/>
                      <a:pt x="1230" y="662"/>
                    </a:cubicBezTo>
                    <a:cubicBezTo>
                      <a:pt x="1189" y="612"/>
                      <a:pt x="1128" y="584"/>
                      <a:pt x="1063" y="584"/>
                    </a:cubicBezTo>
                    <a:cubicBezTo>
                      <a:pt x="998" y="584"/>
                      <a:pt x="937" y="612"/>
                      <a:pt x="896" y="662"/>
                    </a:cubicBezTo>
                    <a:cubicBezTo>
                      <a:pt x="888" y="671"/>
                      <a:pt x="889" y="685"/>
                      <a:pt x="898" y="693"/>
                    </a:cubicBezTo>
                    <a:cubicBezTo>
                      <a:pt x="908" y="701"/>
                      <a:pt x="921" y="699"/>
                      <a:pt x="929" y="690"/>
                    </a:cubicBezTo>
                    <a:cubicBezTo>
                      <a:pt x="963" y="651"/>
                      <a:pt x="1011" y="628"/>
                      <a:pt x="1063" y="628"/>
                    </a:cubicBezTo>
                    <a:cubicBezTo>
                      <a:pt x="1115" y="628"/>
                      <a:pt x="1163" y="651"/>
                      <a:pt x="1197" y="690"/>
                    </a:cubicBezTo>
                    <a:cubicBezTo>
                      <a:pt x="1201" y="695"/>
                      <a:pt x="1207" y="698"/>
                      <a:pt x="1214" y="698"/>
                    </a:cubicBezTo>
                    <a:cubicBezTo>
                      <a:pt x="1219" y="698"/>
                      <a:pt x="1224" y="696"/>
                      <a:pt x="1228" y="693"/>
                    </a:cubicBezTo>
                    <a:close/>
                    <a:moveTo>
                      <a:pt x="1255" y="1157"/>
                    </a:moveTo>
                    <a:cubicBezTo>
                      <a:pt x="1275" y="1207"/>
                      <a:pt x="1328" y="1336"/>
                      <a:pt x="1356" y="1362"/>
                    </a:cubicBezTo>
                    <a:cubicBezTo>
                      <a:pt x="1358" y="1363"/>
                      <a:pt x="1361" y="1365"/>
                      <a:pt x="1363" y="1367"/>
                    </a:cubicBezTo>
                    <a:cubicBezTo>
                      <a:pt x="1363" y="1414"/>
                      <a:pt x="1363" y="1414"/>
                      <a:pt x="1363" y="1414"/>
                    </a:cubicBezTo>
                    <a:cubicBezTo>
                      <a:pt x="1365" y="1415"/>
                      <a:pt x="1365" y="1415"/>
                      <a:pt x="1365" y="1415"/>
                    </a:cubicBezTo>
                    <a:cubicBezTo>
                      <a:pt x="1365" y="1416"/>
                      <a:pt x="1383" y="1430"/>
                      <a:pt x="1407" y="1450"/>
                    </a:cubicBezTo>
                    <a:cubicBezTo>
                      <a:pt x="1407" y="1399"/>
                      <a:pt x="1407" y="1399"/>
                      <a:pt x="1407" y="1399"/>
                    </a:cubicBezTo>
                    <a:cubicBezTo>
                      <a:pt x="1444" y="1422"/>
                      <a:pt x="1492" y="1445"/>
                      <a:pt x="1528" y="1445"/>
                    </a:cubicBezTo>
                    <a:cubicBezTo>
                      <a:pt x="1565" y="1445"/>
                      <a:pt x="1613" y="1422"/>
                      <a:pt x="1649" y="1399"/>
                    </a:cubicBezTo>
                    <a:cubicBezTo>
                      <a:pt x="1649" y="1450"/>
                      <a:pt x="1649" y="1450"/>
                      <a:pt x="1649" y="1450"/>
                    </a:cubicBezTo>
                    <a:cubicBezTo>
                      <a:pt x="1675" y="1430"/>
                      <a:pt x="1692" y="1415"/>
                      <a:pt x="1692" y="1415"/>
                    </a:cubicBezTo>
                    <a:cubicBezTo>
                      <a:pt x="1693" y="1414"/>
                      <a:pt x="1693" y="1414"/>
                      <a:pt x="1693" y="1414"/>
                    </a:cubicBezTo>
                    <a:cubicBezTo>
                      <a:pt x="1693" y="1368"/>
                      <a:pt x="1693" y="1368"/>
                      <a:pt x="1693" y="1368"/>
                    </a:cubicBezTo>
                    <a:cubicBezTo>
                      <a:pt x="1696" y="1365"/>
                      <a:pt x="1699" y="1363"/>
                      <a:pt x="1701" y="1362"/>
                    </a:cubicBezTo>
                    <a:cubicBezTo>
                      <a:pt x="1729" y="1336"/>
                      <a:pt x="1782" y="1207"/>
                      <a:pt x="1802" y="1157"/>
                    </a:cubicBezTo>
                    <a:cubicBezTo>
                      <a:pt x="1837" y="1135"/>
                      <a:pt x="1846" y="1097"/>
                      <a:pt x="1849" y="1081"/>
                    </a:cubicBezTo>
                    <a:cubicBezTo>
                      <a:pt x="1849" y="1079"/>
                      <a:pt x="1849" y="1078"/>
                      <a:pt x="1849" y="1076"/>
                    </a:cubicBezTo>
                    <a:cubicBezTo>
                      <a:pt x="1796" y="1101"/>
                      <a:pt x="1796" y="1101"/>
                      <a:pt x="1796" y="1101"/>
                    </a:cubicBezTo>
                    <a:cubicBezTo>
                      <a:pt x="1791" y="1109"/>
                      <a:pt x="1784" y="1117"/>
                      <a:pt x="1774" y="1122"/>
                    </a:cubicBezTo>
                    <a:cubicBezTo>
                      <a:pt x="1769" y="1124"/>
                      <a:pt x="1766" y="1129"/>
                      <a:pt x="1764" y="1134"/>
                    </a:cubicBezTo>
                    <a:cubicBezTo>
                      <a:pt x="1731" y="1217"/>
                      <a:pt x="1687" y="1315"/>
                      <a:pt x="1671" y="1329"/>
                    </a:cubicBezTo>
                    <a:cubicBezTo>
                      <a:pt x="1644" y="1353"/>
                      <a:pt x="1568" y="1401"/>
                      <a:pt x="1528" y="1401"/>
                    </a:cubicBezTo>
                    <a:cubicBezTo>
                      <a:pt x="1489" y="1401"/>
                      <a:pt x="1413" y="1353"/>
                      <a:pt x="1385" y="1329"/>
                    </a:cubicBezTo>
                    <a:cubicBezTo>
                      <a:pt x="1370" y="1315"/>
                      <a:pt x="1326" y="1217"/>
                      <a:pt x="1293" y="1134"/>
                    </a:cubicBezTo>
                    <a:cubicBezTo>
                      <a:pt x="1291" y="1129"/>
                      <a:pt x="1287" y="1124"/>
                      <a:pt x="1283" y="1122"/>
                    </a:cubicBezTo>
                    <a:cubicBezTo>
                      <a:pt x="1273" y="1117"/>
                      <a:pt x="1266" y="1109"/>
                      <a:pt x="1261" y="1101"/>
                    </a:cubicBezTo>
                    <a:cubicBezTo>
                      <a:pt x="1208" y="1076"/>
                      <a:pt x="1208" y="1076"/>
                      <a:pt x="1208" y="1076"/>
                    </a:cubicBezTo>
                    <a:cubicBezTo>
                      <a:pt x="1208" y="1078"/>
                      <a:pt x="1208" y="1080"/>
                      <a:pt x="1208" y="1083"/>
                    </a:cubicBezTo>
                    <a:cubicBezTo>
                      <a:pt x="1212" y="1102"/>
                      <a:pt x="1222" y="1136"/>
                      <a:pt x="1255" y="1157"/>
                    </a:cubicBezTo>
                    <a:close/>
                    <a:moveTo>
                      <a:pt x="322" y="1157"/>
                    </a:moveTo>
                    <a:cubicBezTo>
                      <a:pt x="342" y="1207"/>
                      <a:pt x="395" y="1336"/>
                      <a:pt x="423" y="1362"/>
                    </a:cubicBezTo>
                    <a:cubicBezTo>
                      <a:pt x="425" y="1363"/>
                      <a:pt x="428" y="1365"/>
                      <a:pt x="431" y="1368"/>
                    </a:cubicBezTo>
                    <a:cubicBezTo>
                      <a:pt x="431" y="1411"/>
                      <a:pt x="431" y="1411"/>
                      <a:pt x="431" y="1411"/>
                    </a:cubicBezTo>
                    <a:cubicBezTo>
                      <a:pt x="440" y="1423"/>
                      <a:pt x="440" y="1423"/>
                      <a:pt x="440" y="1423"/>
                    </a:cubicBezTo>
                    <a:cubicBezTo>
                      <a:pt x="441" y="1425"/>
                      <a:pt x="452" y="1440"/>
                      <a:pt x="475" y="1457"/>
                    </a:cubicBezTo>
                    <a:cubicBezTo>
                      <a:pt x="475" y="1399"/>
                      <a:pt x="475" y="1399"/>
                      <a:pt x="475" y="1399"/>
                    </a:cubicBezTo>
                    <a:cubicBezTo>
                      <a:pt x="511" y="1422"/>
                      <a:pt x="559" y="1445"/>
                      <a:pt x="595" y="1445"/>
                    </a:cubicBezTo>
                    <a:cubicBezTo>
                      <a:pt x="632" y="1445"/>
                      <a:pt x="680" y="1422"/>
                      <a:pt x="717" y="1399"/>
                    </a:cubicBezTo>
                    <a:cubicBezTo>
                      <a:pt x="717" y="1457"/>
                      <a:pt x="717" y="1457"/>
                      <a:pt x="717" y="1457"/>
                    </a:cubicBezTo>
                    <a:cubicBezTo>
                      <a:pt x="740" y="1440"/>
                      <a:pt x="751" y="1424"/>
                      <a:pt x="751" y="1423"/>
                    </a:cubicBezTo>
                    <a:cubicBezTo>
                      <a:pt x="761" y="1411"/>
                      <a:pt x="761" y="1411"/>
                      <a:pt x="761" y="1411"/>
                    </a:cubicBezTo>
                    <a:cubicBezTo>
                      <a:pt x="761" y="1367"/>
                      <a:pt x="761" y="1367"/>
                      <a:pt x="761" y="1367"/>
                    </a:cubicBezTo>
                    <a:cubicBezTo>
                      <a:pt x="763" y="1365"/>
                      <a:pt x="766" y="1363"/>
                      <a:pt x="768" y="1362"/>
                    </a:cubicBezTo>
                    <a:cubicBezTo>
                      <a:pt x="796" y="1336"/>
                      <a:pt x="849" y="1207"/>
                      <a:pt x="869" y="1157"/>
                    </a:cubicBezTo>
                    <a:cubicBezTo>
                      <a:pt x="904" y="1135"/>
                      <a:pt x="913" y="1097"/>
                      <a:pt x="916" y="1081"/>
                    </a:cubicBezTo>
                    <a:cubicBezTo>
                      <a:pt x="916" y="1079"/>
                      <a:pt x="916" y="1078"/>
                      <a:pt x="916" y="1076"/>
                    </a:cubicBezTo>
                    <a:cubicBezTo>
                      <a:pt x="863" y="1101"/>
                      <a:pt x="863" y="1101"/>
                      <a:pt x="863" y="1101"/>
                    </a:cubicBezTo>
                    <a:cubicBezTo>
                      <a:pt x="858" y="1109"/>
                      <a:pt x="851" y="1117"/>
                      <a:pt x="841" y="1122"/>
                    </a:cubicBezTo>
                    <a:cubicBezTo>
                      <a:pt x="836" y="1124"/>
                      <a:pt x="833" y="1129"/>
                      <a:pt x="831" y="1134"/>
                    </a:cubicBezTo>
                    <a:cubicBezTo>
                      <a:pt x="798" y="1217"/>
                      <a:pt x="754" y="1315"/>
                      <a:pt x="738" y="1329"/>
                    </a:cubicBezTo>
                    <a:cubicBezTo>
                      <a:pt x="711" y="1353"/>
                      <a:pt x="635" y="1401"/>
                      <a:pt x="595" y="1401"/>
                    </a:cubicBezTo>
                    <a:cubicBezTo>
                      <a:pt x="556" y="1401"/>
                      <a:pt x="480" y="1353"/>
                      <a:pt x="452" y="1329"/>
                    </a:cubicBezTo>
                    <a:cubicBezTo>
                      <a:pt x="437" y="1315"/>
                      <a:pt x="393" y="1217"/>
                      <a:pt x="360" y="1134"/>
                    </a:cubicBezTo>
                    <a:cubicBezTo>
                      <a:pt x="358" y="1129"/>
                      <a:pt x="354" y="1124"/>
                      <a:pt x="350" y="1122"/>
                    </a:cubicBezTo>
                    <a:cubicBezTo>
                      <a:pt x="339" y="1117"/>
                      <a:pt x="333" y="1109"/>
                      <a:pt x="328" y="1101"/>
                    </a:cubicBezTo>
                    <a:cubicBezTo>
                      <a:pt x="275" y="1076"/>
                      <a:pt x="275" y="1076"/>
                      <a:pt x="275" y="1076"/>
                    </a:cubicBezTo>
                    <a:cubicBezTo>
                      <a:pt x="275" y="1078"/>
                      <a:pt x="275" y="1080"/>
                      <a:pt x="275" y="1083"/>
                    </a:cubicBezTo>
                    <a:cubicBezTo>
                      <a:pt x="279" y="1102"/>
                      <a:pt x="289" y="1136"/>
                      <a:pt x="322" y="11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80" name="Freeform 21">
                <a:extLst>
                  <a:ext uri="{FF2B5EF4-FFF2-40B4-BE49-F238E27FC236}">
                    <a16:creationId xmlns:a16="http://schemas.microsoft.com/office/drawing/2014/main" id="{9A32768F-1F7B-41E4-AD1E-05F5E20985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83" y="1568"/>
                <a:ext cx="3019" cy="1511"/>
              </a:xfrm>
              <a:custGeom>
                <a:avLst/>
                <a:gdLst>
                  <a:gd name="T0" fmla="*/ 1542 w 1612"/>
                  <a:gd name="T1" fmla="*/ 422 h 806"/>
                  <a:gd name="T2" fmla="*/ 1542 w 1612"/>
                  <a:gd name="T3" fmla="*/ 421 h 806"/>
                  <a:gd name="T4" fmla="*/ 1508 w 1612"/>
                  <a:gd name="T5" fmla="*/ 469 h 806"/>
                  <a:gd name="T6" fmla="*/ 1505 w 1612"/>
                  <a:gd name="T7" fmla="*/ 470 h 806"/>
                  <a:gd name="T8" fmla="*/ 1485 w 1612"/>
                  <a:gd name="T9" fmla="*/ 470 h 806"/>
                  <a:gd name="T10" fmla="*/ 1483 w 1612"/>
                  <a:gd name="T11" fmla="*/ 470 h 806"/>
                  <a:gd name="T12" fmla="*/ 1074 w 1612"/>
                  <a:gd name="T13" fmla="*/ 253 h 806"/>
                  <a:gd name="T14" fmla="*/ 1070 w 1612"/>
                  <a:gd name="T15" fmla="*/ 253 h 806"/>
                  <a:gd name="T16" fmla="*/ 949 w 1612"/>
                  <a:gd name="T17" fmla="*/ 445 h 806"/>
                  <a:gd name="T18" fmla="*/ 949 w 1612"/>
                  <a:gd name="T19" fmla="*/ 444 h 806"/>
                  <a:gd name="T20" fmla="*/ 932 w 1612"/>
                  <a:gd name="T21" fmla="*/ 315 h 806"/>
                  <a:gd name="T22" fmla="*/ 1242 w 1612"/>
                  <a:gd name="T23" fmla="*/ 0 h 806"/>
                  <a:gd name="T24" fmla="*/ 1553 w 1612"/>
                  <a:gd name="T25" fmla="*/ 315 h 806"/>
                  <a:gd name="T26" fmla="*/ 1542 w 1612"/>
                  <a:gd name="T27" fmla="*/ 422 h 806"/>
                  <a:gd name="T28" fmla="*/ 619 w 1612"/>
                  <a:gd name="T29" fmla="*/ 317 h 806"/>
                  <a:gd name="T30" fmla="*/ 310 w 1612"/>
                  <a:gd name="T31" fmla="*/ 0 h 806"/>
                  <a:gd name="T32" fmla="*/ 0 w 1612"/>
                  <a:gd name="T33" fmla="*/ 317 h 806"/>
                  <a:gd name="T34" fmla="*/ 12 w 1612"/>
                  <a:gd name="T35" fmla="*/ 427 h 806"/>
                  <a:gd name="T36" fmla="*/ 12 w 1612"/>
                  <a:gd name="T37" fmla="*/ 428 h 806"/>
                  <a:gd name="T38" fmla="*/ 43 w 1612"/>
                  <a:gd name="T39" fmla="*/ 467 h 806"/>
                  <a:gd name="T40" fmla="*/ 64 w 1612"/>
                  <a:gd name="T41" fmla="*/ 469 h 806"/>
                  <a:gd name="T42" fmla="*/ 140 w 1612"/>
                  <a:gd name="T43" fmla="*/ 254 h 806"/>
                  <a:gd name="T44" fmla="*/ 547 w 1612"/>
                  <a:gd name="T45" fmla="*/ 240 h 806"/>
                  <a:gd name="T46" fmla="*/ 550 w 1612"/>
                  <a:gd name="T47" fmla="*/ 473 h 806"/>
                  <a:gd name="T48" fmla="*/ 573 w 1612"/>
                  <a:gd name="T49" fmla="*/ 473 h 806"/>
                  <a:gd name="T50" fmla="*/ 608 w 1612"/>
                  <a:gd name="T51" fmla="*/ 424 h 806"/>
                  <a:gd name="T52" fmla="*/ 608 w 1612"/>
                  <a:gd name="T53" fmla="*/ 424 h 806"/>
                  <a:gd name="T54" fmla="*/ 619 w 1612"/>
                  <a:gd name="T55" fmla="*/ 317 h 806"/>
                  <a:gd name="T56" fmla="*/ 1033 w 1612"/>
                  <a:gd name="T57" fmla="*/ 780 h 806"/>
                  <a:gd name="T58" fmla="*/ 946 w 1612"/>
                  <a:gd name="T59" fmla="*/ 612 h 806"/>
                  <a:gd name="T60" fmla="*/ 872 w 1612"/>
                  <a:gd name="T61" fmla="*/ 756 h 806"/>
                  <a:gd name="T62" fmla="*/ 949 w 1612"/>
                  <a:gd name="T63" fmla="*/ 806 h 806"/>
                  <a:gd name="T64" fmla="*/ 1033 w 1612"/>
                  <a:gd name="T65" fmla="*/ 799 h 806"/>
                  <a:gd name="T66" fmla="*/ 1033 w 1612"/>
                  <a:gd name="T67" fmla="*/ 780 h 806"/>
                  <a:gd name="T68" fmla="*/ 1538 w 1612"/>
                  <a:gd name="T69" fmla="*/ 613 h 806"/>
                  <a:gd name="T70" fmla="*/ 1451 w 1612"/>
                  <a:gd name="T71" fmla="*/ 781 h 806"/>
                  <a:gd name="T72" fmla="*/ 1451 w 1612"/>
                  <a:gd name="T73" fmla="*/ 799 h 806"/>
                  <a:gd name="T74" fmla="*/ 1536 w 1612"/>
                  <a:gd name="T75" fmla="*/ 806 h 806"/>
                  <a:gd name="T76" fmla="*/ 1612 w 1612"/>
                  <a:gd name="T77" fmla="*/ 756 h 806"/>
                  <a:gd name="T78" fmla="*/ 1538 w 1612"/>
                  <a:gd name="T79" fmla="*/ 613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12" h="806">
                    <a:moveTo>
                      <a:pt x="1542" y="422"/>
                    </a:moveTo>
                    <a:cubicBezTo>
                      <a:pt x="1542" y="422"/>
                      <a:pt x="1542" y="421"/>
                      <a:pt x="1542" y="421"/>
                    </a:cubicBezTo>
                    <a:cubicBezTo>
                      <a:pt x="1541" y="422"/>
                      <a:pt x="1536" y="437"/>
                      <a:pt x="1508" y="469"/>
                    </a:cubicBezTo>
                    <a:cubicBezTo>
                      <a:pt x="1507" y="470"/>
                      <a:pt x="1506" y="470"/>
                      <a:pt x="1505" y="470"/>
                    </a:cubicBezTo>
                    <a:cubicBezTo>
                      <a:pt x="1485" y="470"/>
                      <a:pt x="1485" y="470"/>
                      <a:pt x="1485" y="470"/>
                    </a:cubicBezTo>
                    <a:cubicBezTo>
                      <a:pt x="1484" y="470"/>
                      <a:pt x="1484" y="470"/>
                      <a:pt x="1483" y="470"/>
                    </a:cubicBezTo>
                    <a:cubicBezTo>
                      <a:pt x="1074" y="253"/>
                      <a:pt x="1074" y="253"/>
                      <a:pt x="1074" y="253"/>
                    </a:cubicBezTo>
                    <a:cubicBezTo>
                      <a:pt x="1073" y="253"/>
                      <a:pt x="1071" y="253"/>
                      <a:pt x="1070" y="253"/>
                    </a:cubicBezTo>
                    <a:cubicBezTo>
                      <a:pt x="979" y="283"/>
                      <a:pt x="980" y="472"/>
                      <a:pt x="949" y="445"/>
                    </a:cubicBezTo>
                    <a:cubicBezTo>
                      <a:pt x="949" y="444"/>
                      <a:pt x="949" y="444"/>
                      <a:pt x="949" y="444"/>
                    </a:cubicBezTo>
                    <a:cubicBezTo>
                      <a:pt x="936" y="410"/>
                      <a:pt x="932" y="354"/>
                      <a:pt x="932" y="315"/>
                    </a:cubicBezTo>
                    <a:cubicBezTo>
                      <a:pt x="932" y="141"/>
                      <a:pt x="1067" y="0"/>
                      <a:pt x="1242" y="0"/>
                    </a:cubicBezTo>
                    <a:cubicBezTo>
                      <a:pt x="1418" y="0"/>
                      <a:pt x="1553" y="141"/>
                      <a:pt x="1553" y="315"/>
                    </a:cubicBezTo>
                    <a:cubicBezTo>
                      <a:pt x="1553" y="353"/>
                      <a:pt x="1554" y="389"/>
                      <a:pt x="1542" y="422"/>
                    </a:cubicBezTo>
                    <a:close/>
                    <a:moveTo>
                      <a:pt x="619" y="317"/>
                    </a:moveTo>
                    <a:cubicBezTo>
                      <a:pt x="619" y="142"/>
                      <a:pt x="485" y="0"/>
                      <a:pt x="310" y="0"/>
                    </a:cubicBezTo>
                    <a:cubicBezTo>
                      <a:pt x="134" y="0"/>
                      <a:pt x="0" y="142"/>
                      <a:pt x="0" y="317"/>
                    </a:cubicBezTo>
                    <a:cubicBezTo>
                      <a:pt x="0" y="356"/>
                      <a:pt x="0" y="393"/>
                      <a:pt x="12" y="427"/>
                    </a:cubicBezTo>
                    <a:cubicBezTo>
                      <a:pt x="12" y="428"/>
                      <a:pt x="12" y="428"/>
                      <a:pt x="12" y="428"/>
                    </a:cubicBezTo>
                    <a:cubicBezTo>
                      <a:pt x="43" y="456"/>
                      <a:pt x="43" y="467"/>
                      <a:pt x="43" y="467"/>
                    </a:cubicBezTo>
                    <a:cubicBezTo>
                      <a:pt x="64" y="469"/>
                      <a:pt x="64" y="469"/>
                      <a:pt x="64" y="469"/>
                    </a:cubicBezTo>
                    <a:cubicBezTo>
                      <a:pt x="64" y="469"/>
                      <a:pt x="47" y="283"/>
                      <a:pt x="140" y="254"/>
                    </a:cubicBezTo>
                    <a:cubicBezTo>
                      <a:pt x="140" y="254"/>
                      <a:pt x="512" y="418"/>
                      <a:pt x="547" y="240"/>
                    </a:cubicBezTo>
                    <a:cubicBezTo>
                      <a:pt x="550" y="462"/>
                      <a:pt x="550" y="473"/>
                      <a:pt x="550" y="473"/>
                    </a:cubicBezTo>
                    <a:cubicBezTo>
                      <a:pt x="573" y="473"/>
                      <a:pt x="573" y="473"/>
                      <a:pt x="573" y="473"/>
                    </a:cubicBezTo>
                    <a:cubicBezTo>
                      <a:pt x="602" y="440"/>
                      <a:pt x="607" y="424"/>
                      <a:pt x="608" y="424"/>
                    </a:cubicBezTo>
                    <a:cubicBezTo>
                      <a:pt x="608" y="424"/>
                      <a:pt x="608" y="424"/>
                      <a:pt x="608" y="424"/>
                    </a:cubicBezTo>
                    <a:cubicBezTo>
                      <a:pt x="620" y="391"/>
                      <a:pt x="619" y="355"/>
                      <a:pt x="619" y="317"/>
                    </a:cubicBezTo>
                    <a:close/>
                    <a:moveTo>
                      <a:pt x="1033" y="780"/>
                    </a:moveTo>
                    <a:cubicBezTo>
                      <a:pt x="1011" y="755"/>
                      <a:pt x="982" y="699"/>
                      <a:pt x="946" y="612"/>
                    </a:cubicBezTo>
                    <a:cubicBezTo>
                      <a:pt x="943" y="671"/>
                      <a:pt x="933" y="750"/>
                      <a:pt x="872" y="756"/>
                    </a:cubicBezTo>
                    <a:cubicBezTo>
                      <a:pt x="899" y="783"/>
                      <a:pt x="925" y="798"/>
                      <a:pt x="949" y="806"/>
                    </a:cubicBezTo>
                    <a:cubicBezTo>
                      <a:pt x="984" y="802"/>
                      <a:pt x="1015" y="800"/>
                      <a:pt x="1033" y="799"/>
                    </a:cubicBezTo>
                    <a:lnTo>
                      <a:pt x="1033" y="780"/>
                    </a:lnTo>
                    <a:close/>
                    <a:moveTo>
                      <a:pt x="1538" y="613"/>
                    </a:moveTo>
                    <a:cubicBezTo>
                      <a:pt x="1502" y="699"/>
                      <a:pt x="1473" y="755"/>
                      <a:pt x="1451" y="781"/>
                    </a:cubicBezTo>
                    <a:cubicBezTo>
                      <a:pt x="1451" y="799"/>
                      <a:pt x="1451" y="799"/>
                      <a:pt x="1451" y="799"/>
                    </a:cubicBezTo>
                    <a:cubicBezTo>
                      <a:pt x="1469" y="800"/>
                      <a:pt x="1501" y="802"/>
                      <a:pt x="1536" y="806"/>
                    </a:cubicBezTo>
                    <a:cubicBezTo>
                      <a:pt x="1560" y="798"/>
                      <a:pt x="1586" y="783"/>
                      <a:pt x="1612" y="756"/>
                    </a:cubicBezTo>
                    <a:cubicBezTo>
                      <a:pt x="1552" y="750"/>
                      <a:pt x="1542" y="672"/>
                      <a:pt x="1538" y="6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3284291" y="2613827"/>
            <a:ext cx="937901" cy="907515"/>
            <a:chOff x="4109790" y="1919856"/>
            <a:chExt cx="937901" cy="907515"/>
          </a:xfrm>
        </p:grpSpPr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4109790" y="1919856"/>
              <a:ext cx="937901" cy="907515"/>
            </a:xfrm>
            <a:prstGeom prst="ellipse">
              <a:avLst/>
            </a:prstGeom>
            <a:solidFill>
              <a:srgbClr val="FFFFFF"/>
            </a:solidFill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  <a:buSzPts val="1463"/>
              </a:pPr>
              <a:endParaRPr lang="en-US" sz="1463" kern="0" dirty="0">
                <a:solidFill>
                  <a:srgbClr val="575757"/>
                </a:solidFill>
              </a:endParaRPr>
            </a:p>
          </p:txBody>
        </p:sp>
        <p:grpSp>
          <p:nvGrpSpPr>
            <p:cNvPr id="89" name="bcgIcons_Target">
              <a:extLst>
                <a:ext uri="{FF2B5EF4-FFF2-40B4-BE49-F238E27FC236}">
                  <a16:creationId xmlns:a16="http://schemas.microsoft.com/office/drawing/2014/main" id="{02916922-81B1-4399-BF36-3FC0C6969C4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131947" y="1926406"/>
              <a:ext cx="893587" cy="894415"/>
              <a:chOff x="1682" y="0"/>
              <a:chExt cx="4316" cy="4320"/>
            </a:xfrm>
          </p:grpSpPr>
          <p:sp>
            <p:nvSpPr>
              <p:cNvPr id="90" name="AutoShape 23">
                <a:extLst>
                  <a:ext uri="{FF2B5EF4-FFF2-40B4-BE49-F238E27FC236}">
                    <a16:creationId xmlns:a16="http://schemas.microsoft.com/office/drawing/2014/main" id="{89F4D31F-87B6-4E69-917E-65E2F97982B6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1" name="Freeform 25">
                <a:extLst>
                  <a:ext uri="{FF2B5EF4-FFF2-40B4-BE49-F238E27FC236}">
                    <a16:creationId xmlns:a16="http://schemas.microsoft.com/office/drawing/2014/main" id="{FA0FD38E-7CA9-4ECE-9013-798D4E40C5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82" y="838"/>
                <a:ext cx="1832" cy="1367"/>
              </a:xfrm>
              <a:custGeom>
                <a:avLst/>
                <a:gdLst>
                  <a:gd name="T0" fmla="*/ 25 w 978"/>
                  <a:gd name="T1" fmla="*/ 729 h 729"/>
                  <a:gd name="T2" fmla="*/ 7 w 978"/>
                  <a:gd name="T3" fmla="*/ 719 h 729"/>
                  <a:gd name="T4" fmla="*/ 13 w 978"/>
                  <a:gd name="T5" fmla="*/ 689 h 729"/>
                  <a:gd name="T6" fmla="*/ 888 w 978"/>
                  <a:gd name="T7" fmla="*/ 86 h 729"/>
                  <a:gd name="T8" fmla="*/ 919 w 978"/>
                  <a:gd name="T9" fmla="*/ 91 h 729"/>
                  <a:gd name="T10" fmla="*/ 913 w 978"/>
                  <a:gd name="T11" fmla="*/ 122 h 729"/>
                  <a:gd name="T12" fmla="*/ 38 w 978"/>
                  <a:gd name="T13" fmla="*/ 725 h 729"/>
                  <a:gd name="T14" fmla="*/ 25 w 978"/>
                  <a:gd name="T15" fmla="*/ 729 h 729"/>
                  <a:gd name="T16" fmla="*/ 578 w 978"/>
                  <a:gd name="T17" fmla="*/ 254 h 729"/>
                  <a:gd name="T18" fmla="*/ 586 w 978"/>
                  <a:gd name="T19" fmla="*/ 258 h 729"/>
                  <a:gd name="T20" fmla="*/ 825 w 978"/>
                  <a:gd name="T21" fmla="*/ 93 h 729"/>
                  <a:gd name="T22" fmla="*/ 826 w 978"/>
                  <a:gd name="T23" fmla="*/ 91 h 729"/>
                  <a:gd name="T24" fmla="*/ 849 w 978"/>
                  <a:gd name="T25" fmla="*/ 8 h 729"/>
                  <a:gd name="T26" fmla="*/ 841 w 978"/>
                  <a:gd name="T27" fmla="*/ 3 h 729"/>
                  <a:gd name="T28" fmla="*/ 602 w 978"/>
                  <a:gd name="T29" fmla="*/ 166 h 729"/>
                  <a:gd name="T30" fmla="*/ 599 w 978"/>
                  <a:gd name="T31" fmla="*/ 171 h 729"/>
                  <a:gd name="T32" fmla="*/ 578 w 978"/>
                  <a:gd name="T33" fmla="*/ 254 h 729"/>
                  <a:gd name="T34" fmla="*/ 646 w 978"/>
                  <a:gd name="T35" fmla="*/ 352 h 729"/>
                  <a:gd name="T36" fmla="*/ 730 w 978"/>
                  <a:gd name="T37" fmla="*/ 362 h 729"/>
                  <a:gd name="T38" fmla="*/ 736 w 978"/>
                  <a:gd name="T39" fmla="*/ 361 h 729"/>
                  <a:gd name="T40" fmla="*/ 974 w 978"/>
                  <a:gd name="T41" fmla="*/ 196 h 729"/>
                  <a:gd name="T42" fmla="*/ 972 w 978"/>
                  <a:gd name="T43" fmla="*/ 187 h 729"/>
                  <a:gd name="T44" fmla="*/ 886 w 978"/>
                  <a:gd name="T45" fmla="*/ 179 h 729"/>
                  <a:gd name="T46" fmla="*/ 884 w 978"/>
                  <a:gd name="T47" fmla="*/ 179 h 729"/>
                  <a:gd name="T48" fmla="*/ 644 w 978"/>
                  <a:gd name="T49" fmla="*/ 343 h 729"/>
                  <a:gd name="T50" fmla="*/ 646 w 978"/>
                  <a:gd name="T51" fmla="*/ 352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78" h="729">
                    <a:moveTo>
                      <a:pt x="25" y="729"/>
                    </a:moveTo>
                    <a:cubicBezTo>
                      <a:pt x="18" y="729"/>
                      <a:pt x="11" y="726"/>
                      <a:pt x="7" y="719"/>
                    </a:cubicBezTo>
                    <a:cubicBezTo>
                      <a:pt x="0" y="709"/>
                      <a:pt x="3" y="696"/>
                      <a:pt x="13" y="689"/>
                    </a:cubicBezTo>
                    <a:cubicBezTo>
                      <a:pt x="888" y="86"/>
                      <a:pt x="888" y="86"/>
                      <a:pt x="888" y="86"/>
                    </a:cubicBezTo>
                    <a:cubicBezTo>
                      <a:pt x="898" y="79"/>
                      <a:pt x="912" y="81"/>
                      <a:pt x="919" y="91"/>
                    </a:cubicBezTo>
                    <a:cubicBezTo>
                      <a:pt x="926" y="101"/>
                      <a:pt x="923" y="115"/>
                      <a:pt x="913" y="122"/>
                    </a:cubicBezTo>
                    <a:cubicBezTo>
                      <a:pt x="38" y="725"/>
                      <a:pt x="38" y="725"/>
                      <a:pt x="38" y="725"/>
                    </a:cubicBezTo>
                    <a:cubicBezTo>
                      <a:pt x="34" y="728"/>
                      <a:pt x="30" y="729"/>
                      <a:pt x="25" y="729"/>
                    </a:cubicBezTo>
                    <a:close/>
                    <a:moveTo>
                      <a:pt x="578" y="254"/>
                    </a:moveTo>
                    <a:cubicBezTo>
                      <a:pt x="577" y="258"/>
                      <a:pt x="582" y="259"/>
                      <a:pt x="586" y="258"/>
                    </a:cubicBezTo>
                    <a:cubicBezTo>
                      <a:pt x="586" y="258"/>
                      <a:pt x="586" y="258"/>
                      <a:pt x="825" y="93"/>
                    </a:cubicBezTo>
                    <a:cubicBezTo>
                      <a:pt x="826" y="93"/>
                      <a:pt x="826" y="93"/>
                      <a:pt x="826" y="91"/>
                    </a:cubicBezTo>
                    <a:cubicBezTo>
                      <a:pt x="826" y="91"/>
                      <a:pt x="826" y="91"/>
                      <a:pt x="849" y="8"/>
                    </a:cubicBezTo>
                    <a:cubicBezTo>
                      <a:pt x="850" y="3"/>
                      <a:pt x="845" y="0"/>
                      <a:pt x="841" y="3"/>
                    </a:cubicBezTo>
                    <a:cubicBezTo>
                      <a:pt x="841" y="3"/>
                      <a:pt x="841" y="3"/>
                      <a:pt x="602" y="166"/>
                    </a:cubicBezTo>
                    <a:cubicBezTo>
                      <a:pt x="601" y="168"/>
                      <a:pt x="601" y="168"/>
                      <a:pt x="599" y="171"/>
                    </a:cubicBezTo>
                    <a:cubicBezTo>
                      <a:pt x="599" y="171"/>
                      <a:pt x="599" y="171"/>
                      <a:pt x="578" y="254"/>
                    </a:cubicBezTo>
                    <a:close/>
                    <a:moveTo>
                      <a:pt x="646" y="352"/>
                    </a:moveTo>
                    <a:cubicBezTo>
                      <a:pt x="730" y="362"/>
                      <a:pt x="730" y="362"/>
                      <a:pt x="730" y="362"/>
                    </a:cubicBezTo>
                    <a:cubicBezTo>
                      <a:pt x="734" y="361"/>
                      <a:pt x="734" y="361"/>
                      <a:pt x="736" y="361"/>
                    </a:cubicBezTo>
                    <a:cubicBezTo>
                      <a:pt x="974" y="196"/>
                      <a:pt x="974" y="196"/>
                      <a:pt x="974" y="196"/>
                    </a:cubicBezTo>
                    <a:cubicBezTo>
                      <a:pt x="978" y="194"/>
                      <a:pt x="978" y="187"/>
                      <a:pt x="972" y="187"/>
                    </a:cubicBezTo>
                    <a:cubicBezTo>
                      <a:pt x="886" y="179"/>
                      <a:pt x="886" y="179"/>
                      <a:pt x="886" y="179"/>
                    </a:cubicBezTo>
                    <a:cubicBezTo>
                      <a:pt x="884" y="177"/>
                      <a:pt x="884" y="177"/>
                      <a:pt x="884" y="179"/>
                    </a:cubicBezTo>
                    <a:cubicBezTo>
                      <a:pt x="644" y="343"/>
                      <a:pt x="644" y="343"/>
                      <a:pt x="644" y="343"/>
                    </a:cubicBezTo>
                    <a:cubicBezTo>
                      <a:pt x="642" y="347"/>
                      <a:pt x="642" y="351"/>
                      <a:pt x="646" y="3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2" name="Freeform 26">
                <a:extLst>
                  <a:ext uri="{FF2B5EF4-FFF2-40B4-BE49-F238E27FC236}">
                    <a16:creationId xmlns:a16="http://schemas.microsoft.com/office/drawing/2014/main" id="{F562C458-32E3-43E7-BAF7-B4773D3C4A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2" y="756"/>
                <a:ext cx="2814" cy="2816"/>
              </a:xfrm>
              <a:custGeom>
                <a:avLst/>
                <a:gdLst>
                  <a:gd name="T0" fmla="*/ 1016 w 1502"/>
                  <a:gd name="T1" fmla="*/ 662 h 1502"/>
                  <a:gd name="T2" fmla="*/ 1030 w 1502"/>
                  <a:gd name="T3" fmla="*/ 751 h 1502"/>
                  <a:gd name="T4" fmla="*/ 751 w 1502"/>
                  <a:gd name="T5" fmla="*/ 1030 h 1502"/>
                  <a:gd name="T6" fmla="*/ 472 w 1502"/>
                  <a:gd name="T7" fmla="*/ 751 h 1502"/>
                  <a:gd name="T8" fmla="*/ 751 w 1502"/>
                  <a:gd name="T9" fmla="*/ 472 h 1502"/>
                  <a:gd name="T10" fmla="*/ 929 w 1502"/>
                  <a:gd name="T11" fmla="*/ 536 h 1502"/>
                  <a:gd name="T12" fmla="*/ 819 w 1502"/>
                  <a:gd name="T13" fmla="*/ 611 h 1502"/>
                  <a:gd name="T14" fmla="*/ 751 w 1502"/>
                  <a:gd name="T15" fmla="*/ 596 h 1502"/>
                  <a:gd name="T16" fmla="*/ 596 w 1502"/>
                  <a:gd name="T17" fmla="*/ 751 h 1502"/>
                  <a:gd name="T18" fmla="*/ 751 w 1502"/>
                  <a:gd name="T19" fmla="*/ 906 h 1502"/>
                  <a:gd name="T20" fmla="*/ 906 w 1502"/>
                  <a:gd name="T21" fmla="*/ 751 h 1502"/>
                  <a:gd name="T22" fmla="*/ 906 w 1502"/>
                  <a:gd name="T23" fmla="*/ 738 h 1502"/>
                  <a:gd name="T24" fmla="*/ 1016 w 1502"/>
                  <a:gd name="T25" fmla="*/ 662 h 1502"/>
                  <a:gd name="T26" fmla="*/ 1107 w 1502"/>
                  <a:gd name="T27" fmla="*/ 599 h 1502"/>
                  <a:gd name="T28" fmla="*/ 1138 w 1502"/>
                  <a:gd name="T29" fmla="*/ 751 h 1502"/>
                  <a:gd name="T30" fmla="*/ 751 w 1502"/>
                  <a:gd name="T31" fmla="*/ 1138 h 1502"/>
                  <a:gd name="T32" fmla="*/ 364 w 1502"/>
                  <a:gd name="T33" fmla="*/ 751 h 1502"/>
                  <a:gd name="T34" fmla="*/ 751 w 1502"/>
                  <a:gd name="T35" fmla="*/ 364 h 1502"/>
                  <a:gd name="T36" fmla="*/ 1020 w 1502"/>
                  <a:gd name="T37" fmla="*/ 473 h 1502"/>
                  <a:gd name="T38" fmla="*/ 1124 w 1502"/>
                  <a:gd name="T39" fmla="*/ 401 h 1502"/>
                  <a:gd name="T40" fmla="*/ 751 w 1502"/>
                  <a:gd name="T41" fmla="*/ 240 h 1502"/>
                  <a:gd name="T42" fmla="*/ 240 w 1502"/>
                  <a:gd name="T43" fmla="*/ 751 h 1502"/>
                  <a:gd name="T44" fmla="*/ 751 w 1502"/>
                  <a:gd name="T45" fmla="*/ 1262 h 1502"/>
                  <a:gd name="T46" fmla="*/ 1262 w 1502"/>
                  <a:gd name="T47" fmla="*/ 751 h 1502"/>
                  <a:gd name="T48" fmla="*/ 1211 w 1502"/>
                  <a:gd name="T49" fmla="*/ 528 h 1502"/>
                  <a:gd name="T50" fmla="*/ 1107 w 1502"/>
                  <a:gd name="T51" fmla="*/ 599 h 1502"/>
                  <a:gd name="T52" fmla="*/ 1333 w 1502"/>
                  <a:gd name="T53" fmla="*/ 443 h 1502"/>
                  <a:gd name="T54" fmla="*/ 1307 w 1502"/>
                  <a:gd name="T55" fmla="*/ 461 h 1502"/>
                  <a:gd name="T56" fmla="*/ 1378 w 1502"/>
                  <a:gd name="T57" fmla="*/ 751 h 1502"/>
                  <a:gd name="T58" fmla="*/ 751 w 1502"/>
                  <a:gd name="T59" fmla="*/ 1378 h 1502"/>
                  <a:gd name="T60" fmla="*/ 124 w 1502"/>
                  <a:gd name="T61" fmla="*/ 751 h 1502"/>
                  <a:gd name="T62" fmla="*/ 751 w 1502"/>
                  <a:gd name="T63" fmla="*/ 124 h 1502"/>
                  <a:gd name="T64" fmla="*/ 1220 w 1502"/>
                  <a:gd name="T65" fmla="*/ 335 h 1502"/>
                  <a:gd name="T66" fmla="*/ 1246 w 1502"/>
                  <a:gd name="T67" fmla="*/ 317 h 1502"/>
                  <a:gd name="T68" fmla="*/ 1273 w 1502"/>
                  <a:gd name="T69" fmla="*/ 211 h 1502"/>
                  <a:gd name="T70" fmla="*/ 751 w 1502"/>
                  <a:gd name="T71" fmla="*/ 0 h 1502"/>
                  <a:gd name="T72" fmla="*/ 0 w 1502"/>
                  <a:gd name="T73" fmla="*/ 751 h 1502"/>
                  <a:gd name="T74" fmla="*/ 751 w 1502"/>
                  <a:gd name="T75" fmla="*/ 1502 h 1502"/>
                  <a:gd name="T76" fmla="*/ 1502 w 1502"/>
                  <a:gd name="T77" fmla="*/ 751 h 1502"/>
                  <a:gd name="T78" fmla="*/ 1442 w 1502"/>
                  <a:gd name="T79" fmla="*/ 456 h 1502"/>
                  <a:gd name="T80" fmla="*/ 1333 w 1502"/>
                  <a:gd name="T81" fmla="*/ 443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02" h="1502">
                    <a:moveTo>
                      <a:pt x="1016" y="662"/>
                    </a:moveTo>
                    <a:cubicBezTo>
                      <a:pt x="1025" y="690"/>
                      <a:pt x="1030" y="720"/>
                      <a:pt x="1030" y="751"/>
                    </a:cubicBezTo>
                    <a:cubicBezTo>
                      <a:pt x="1030" y="905"/>
                      <a:pt x="905" y="1030"/>
                      <a:pt x="751" y="1030"/>
                    </a:cubicBezTo>
                    <a:cubicBezTo>
                      <a:pt x="597" y="1030"/>
                      <a:pt x="472" y="905"/>
                      <a:pt x="472" y="751"/>
                    </a:cubicBezTo>
                    <a:cubicBezTo>
                      <a:pt x="472" y="597"/>
                      <a:pt x="597" y="472"/>
                      <a:pt x="751" y="472"/>
                    </a:cubicBezTo>
                    <a:cubicBezTo>
                      <a:pt x="818" y="472"/>
                      <a:pt x="880" y="496"/>
                      <a:pt x="929" y="536"/>
                    </a:cubicBezTo>
                    <a:cubicBezTo>
                      <a:pt x="819" y="611"/>
                      <a:pt x="819" y="611"/>
                      <a:pt x="819" y="611"/>
                    </a:cubicBezTo>
                    <a:cubicBezTo>
                      <a:pt x="798" y="601"/>
                      <a:pt x="775" y="596"/>
                      <a:pt x="751" y="596"/>
                    </a:cubicBezTo>
                    <a:cubicBezTo>
                      <a:pt x="665" y="596"/>
                      <a:pt x="596" y="665"/>
                      <a:pt x="596" y="751"/>
                    </a:cubicBezTo>
                    <a:cubicBezTo>
                      <a:pt x="596" y="836"/>
                      <a:pt x="665" y="906"/>
                      <a:pt x="751" y="906"/>
                    </a:cubicBezTo>
                    <a:cubicBezTo>
                      <a:pt x="837" y="906"/>
                      <a:pt x="906" y="836"/>
                      <a:pt x="906" y="751"/>
                    </a:cubicBezTo>
                    <a:cubicBezTo>
                      <a:pt x="906" y="746"/>
                      <a:pt x="906" y="742"/>
                      <a:pt x="906" y="738"/>
                    </a:cubicBezTo>
                    <a:lnTo>
                      <a:pt x="1016" y="662"/>
                    </a:lnTo>
                    <a:close/>
                    <a:moveTo>
                      <a:pt x="1107" y="599"/>
                    </a:moveTo>
                    <a:cubicBezTo>
                      <a:pt x="1127" y="646"/>
                      <a:pt x="1138" y="697"/>
                      <a:pt x="1138" y="751"/>
                    </a:cubicBezTo>
                    <a:cubicBezTo>
                      <a:pt x="1138" y="964"/>
                      <a:pt x="964" y="1138"/>
                      <a:pt x="751" y="1138"/>
                    </a:cubicBezTo>
                    <a:cubicBezTo>
                      <a:pt x="537" y="1138"/>
                      <a:pt x="364" y="964"/>
                      <a:pt x="364" y="751"/>
                    </a:cubicBezTo>
                    <a:cubicBezTo>
                      <a:pt x="364" y="537"/>
                      <a:pt x="537" y="364"/>
                      <a:pt x="751" y="364"/>
                    </a:cubicBezTo>
                    <a:cubicBezTo>
                      <a:pt x="855" y="364"/>
                      <a:pt x="950" y="405"/>
                      <a:pt x="1020" y="473"/>
                    </a:cubicBezTo>
                    <a:cubicBezTo>
                      <a:pt x="1124" y="401"/>
                      <a:pt x="1124" y="401"/>
                      <a:pt x="1124" y="401"/>
                    </a:cubicBezTo>
                    <a:cubicBezTo>
                      <a:pt x="1030" y="302"/>
                      <a:pt x="898" y="240"/>
                      <a:pt x="751" y="240"/>
                    </a:cubicBezTo>
                    <a:cubicBezTo>
                      <a:pt x="469" y="240"/>
                      <a:pt x="240" y="469"/>
                      <a:pt x="240" y="751"/>
                    </a:cubicBezTo>
                    <a:cubicBezTo>
                      <a:pt x="240" y="1033"/>
                      <a:pt x="469" y="1262"/>
                      <a:pt x="751" y="1262"/>
                    </a:cubicBezTo>
                    <a:cubicBezTo>
                      <a:pt x="1033" y="1262"/>
                      <a:pt x="1262" y="1033"/>
                      <a:pt x="1262" y="751"/>
                    </a:cubicBezTo>
                    <a:cubicBezTo>
                      <a:pt x="1262" y="671"/>
                      <a:pt x="1244" y="595"/>
                      <a:pt x="1211" y="528"/>
                    </a:cubicBezTo>
                    <a:lnTo>
                      <a:pt x="1107" y="599"/>
                    </a:lnTo>
                    <a:close/>
                    <a:moveTo>
                      <a:pt x="1333" y="443"/>
                    </a:moveTo>
                    <a:cubicBezTo>
                      <a:pt x="1307" y="461"/>
                      <a:pt x="1307" y="461"/>
                      <a:pt x="1307" y="461"/>
                    </a:cubicBezTo>
                    <a:cubicBezTo>
                      <a:pt x="1352" y="548"/>
                      <a:pt x="1378" y="646"/>
                      <a:pt x="1378" y="751"/>
                    </a:cubicBezTo>
                    <a:cubicBezTo>
                      <a:pt x="1378" y="1097"/>
                      <a:pt x="1097" y="1378"/>
                      <a:pt x="751" y="1378"/>
                    </a:cubicBezTo>
                    <a:cubicBezTo>
                      <a:pt x="405" y="1378"/>
                      <a:pt x="124" y="1097"/>
                      <a:pt x="124" y="751"/>
                    </a:cubicBezTo>
                    <a:cubicBezTo>
                      <a:pt x="124" y="405"/>
                      <a:pt x="405" y="124"/>
                      <a:pt x="751" y="124"/>
                    </a:cubicBezTo>
                    <a:cubicBezTo>
                      <a:pt x="937" y="124"/>
                      <a:pt x="1105" y="205"/>
                      <a:pt x="1220" y="335"/>
                    </a:cubicBezTo>
                    <a:cubicBezTo>
                      <a:pt x="1246" y="317"/>
                      <a:pt x="1246" y="317"/>
                      <a:pt x="1246" y="317"/>
                    </a:cubicBezTo>
                    <a:cubicBezTo>
                      <a:pt x="1273" y="211"/>
                      <a:pt x="1273" y="211"/>
                      <a:pt x="1273" y="211"/>
                    </a:cubicBezTo>
                    <a:cubicBezTo>
                      <a:pt x="1138" y="80"/>
                      <a:pt x="954" y="0"/>
                      <a:pt x="751" y="0"/>
                    </a:cubicBezTo>
                    <a:cubicBezTo>
                      <a:pt x="337" y="0"/>
                      <a:pt x="0" y="337"/>
                      <a:pt x="0" y="751"/>
                    </a:cubicBezTo>
                    <a:cubicBezTo>
                      <a:pt x="0" y="1165"/>
                      <a:pt x="337" y="1502"/>
                      <a:pt x="751" y="1502"/>
                    </a:cubicBezTo>
                    <a:cubicBezTo>
                      <a:pt x="1165" y="1502"/>
                      <a:pt x="1502" y="1165"/>
                      <a:pt x="1502" y="751"/>
                    </a:cubicBezTo>
                    <a:cubicBezTo>
                      <a:pt x="1502" y="646"/>
                      <a:pt x="1480" y="547"/>
                      <a:pt x="1442" y="456"/>
                    </a:cubicBezTo>
                    <a:lnTo>
                      <a:pt x="1333" y="44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9762080" y="4349296"/>
            <a:ext cx="937901" cy="907515"/>
            <a:chOff x="5634741" y="3345335"/>
            <a:chExt cx="937901" cy="907515"/>
          </a:xfrm>
        </p:grpSpPr>
        <p:sp>
          <p:nvSpPr>
            <p:cNvPr id="94" name="Oval 93"/>
            <p:cNvSpPr>
              <a:spLocks noChangeAspect="1"/>
            </p:cNvSpPr>
            <p:nvPr/>
          </p:nvSpPr>
          <p:spPr>
            <a:xfrm>
              <a:off x="5634741" y="3345335"/>
              <a:ext cx="937901" cy="907515"/>
            </a:xfrm>
            <a:prstGeom prst="ellipse">
              <a:avLst/>
            </a:prstGeom>
            <a:solidFill>
              <a:srgbClr val="FFFFFF"/>
            </a:solidFill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  <a:buSzPts val="1463"/>
              </a:pPr>
              <a:endParaRPr lang="en-US" sz="1463" kern="0" dirty="0">
                <a:solidFill>
                  <a:srgbClr val="575757"/>
                </a:solidFill>
              </a:endParaRPr>
            </a:p>
          </p:txBody>
        </p:sp>
        <p:grpSp>
          <p:nvGrpSpPr>
            <p:cNvPr id="95" name="bcgIcons_DataAnalysis">
              <a:extLst>
                <a:ext uri="{FF2B5EF4-FFF2-40B4-BE49-F238E27FC236}">
                  <a16:creationId xmlns:a16="http://schemas.microsoft.com/office/drawing/2014/main" id="{532EEB29-AFBC-44BC-9A91-E078ECDF10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749291" y="3444363"/>
              <a:ext cx="708801" cy="709458"/>
              <a:chOff x="1682" y="0"/>
              <a:chExt cx="4316" cy="4320"/>
            </a:xfrm>
          </p:grpSpPr>
          <p:sp>
            <p:nvSpPr>
              <p:cNvPr id="96" name="AutoShape 18">
                <a:extLst>
                  <a:ext uri="{FF2B5EF4-FFF2-40B4-BE49-F238E27FC236}">
                    <a16:creationId xmlns:a16="http://schemas.microsoft.com/office/drawing/2014/main" id="{5381C2E6-C0A5-47CA-9FE1-1E79D784DAF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7" name="Freeform 20">
                <a:extLst>
                  <a:ext uri="{FF2B5EF4-FFF2-40B4-BE49-F238E27FC236}">
                    <a16:creationId xmlns:a16="http://schemas.microsoft.com/office/drawing/2014/main" id="{BDC0EBF9-E3A7-42FA-B170-D0CF0542BA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8" name="Freeform 21">
                <a:extLst>
                  <a:ext uri="{FF2B5EF4-FFF2-40B4-BE49-F238E27FC236}">
                    <a16:creationId xmlns:a16="http://schemas.microsoft.com/office/drawing/2014/main" id="{F9EEAED7-4FFF-4707-B9E4-EC0C5FA18C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56" name="Title 2"/>
          <p:cNvSpPr>
            <a:spLocks noGrp="1"/>
          </p:cNvSpPr>
          <p:nvPr>
            <p:ph type="title" idx="4294967295"/>
          </p:nvPr>
        </p:nvSpPr>
        <p:spPr>
          <a:xfrm>
            <a:off x="942193" y="6332624"/>
            <a:ext cx="8594725" cy="249237"/>
          </a:xfrm>
        </p:spPr>
        <p:txBody>
          <a:bodyPr>
            <a:noAutofit/>
          </a:bodyPr>
          <a:lstStyle/>
          <a:p>
            <a:r>
              <a:rPr lang="pt-BR" sz="1800" dirty="0">
                <a:latin typeface="+mn-lt"/>
              </a:rPr>
              <a:t>Para cada um dos elementos, o guia oferece ferramentas, explicações e exemplos.</a:t>
            </a:r>
          </a:p>
        </p:txBody>
      </p:sp>
    </p:spTree>
    <p:extLst>
      <p:ext uri="{BB962C8B-B14F-4D97-AF65-F5344CB8AC3E}">
        <p14:creationId xmlns:p14="http://schemas.microsoft.com/office/powerpoint/2010/main" val="4662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2060"/>
            </a:gs>
            <a:gs pos="0">
              <a:srgbClr val="705F5B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95612" y="3795870"/>
            <a:ext cx="2160000" cy="80021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6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Diagnóstico do problema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289701" y="2563893"/>
            <a:ext cx="1121022" cy="1084704"/>
            <a:chOff x="1595435" y="2013559"/>
            <a:chExt cx="1121022" cy="1084704"/>
          </a:xfrm>
        </p:grpSpPr>
        <p:sp>
          <p:nvSpPr>
            <p:cNvPr id="12" name="Oval 11"/>
            <p:cNvSpPr>
              <a:spLocks noChangeAspect="1"/>
            </p:cNvSpPr>
            <p:nvPr/>
          </p:nvSpPr>
          <p:spPr>
            <a:xfrm>
              <a:off x="1595435" y="2013559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3" name="bcgIcons_MagnifyingGlassSearch">
              <a:extLst>
                <a:ext uri="{FF2B5EF4-FFF2-40B4-BE49-F238E27FC236}">
                  <a16:creationId xmlns:a16="http://schemas.microsoft.com/office/drawing/2014/main" id="{4F099AF5-3F1F-442A-8164-40E1EF5790A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677665" y="2063768"/>
              <a:ext cx="983065" cy="983976"/>
              <a:chOff x="1682" y="0"/>
              <a:chExt cx="4316" cy="4320"/>
            </a:xfrm>
          </p:grpSpPr>
          <p:sp>
            <p:nvSpPr>
              <p:cNvPr id="14" name="AutoShape 8">
                <a:extLst>
                  <a:ext uri="{FF2B5EF4-FFF2-40B4-BE49-F238E27FC236}">
                    <a16:creationId xmlns:a16="http://schemas.microsoft.com/office/drawing/2014/main" id="{D00C3367-A1F1-486E-869A-AE901B8222BE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5" name="Freeform 10">
                <a:extLst>
                  <a:ext uri="{FF2B5EF4-FFF2-40B4-BE49-F238E27FC236}">
                    <a16:creationId xmlns:a16="http://schemas.microsoft.com/office/drawing/2014/main" id="{2427C64B-B531-4BD9-B3E5-B07257186B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80" y="703"/>
                <a:ext cx="1821" cy="1802"/>
              </a:xfrm>
              <a:custGeom>
                <a:avLst/>
                <a:gdLst>
                  <a:gd name="T0" fmla="*/ 748 w 972"/>
                  <a:gd name="T1" fmla="*/ 142 h 961"/>
                  <a:gd name="T2" fmla="*/ 145 w 972"/>
                  <a:gd name="T3" fmla="*/ 223 h 961"/>
                  <a:gd name="T4" fmla="*/ 225 w 972"/>
                  <a:gd name="T5" fmla="*/ 818 h 961"/>
                  <a:gd name="T6" fmla="*/ 827 w 972"/>
                  <a:gd name="T7" fmla="*/ 738 h 961"/>
                  <a:gd name="T8" fmla="*/ 748 w 972"/>
                  <a:gd name="T9" fmla="*/ 142 h 961"/>
                  <a:gd name="T10" fmla="*/ 777 w 972"/>
                  <a:gd name="T11" fmla="*/ 700 h 961"/>
                  <a:gd name="T12" fmla="*/ 701 w 972"/>
                  <a:gd name="T13" fmla="*/ 774 h 961"/>
                  <a:gd name="T14" fmla="*/ 688 w 972"/>
                  <a:gd name="T15" fmla="*/ 778 h 961"/>
                  <a:gd name="T16" fmla="*/ 670 w 972"/>
                  <a:gd name="T17" fmla="*/ 769 h 961"/>
                  <a:gd name="T18" fmla="*/ 675 w 972"/>
                  <a:gd name="T19" fmla="*/ 738 h 961"/>
                  <a:gd name="T20" fmla="*/ 742 w 972"/>
                  <a:gd name="T21" fmla="*/ 673 h 961"/>
                  <a:gd name="T22" fmla="*/ 806 w 972"/>
                  <a:gd name="T23" fmla="*/ 438 h 961"/>
                  <a:gd name="T24" fmla="*/ 683 w 972"/>
                  <a:gd name="T25" fmla="*/ 227 h 961"/>
                  <a:gd name="T26" fmla="*/ 641 w 972"/>
                  <a:gd name="T27" fmla="*/ 200 h 961"/>
                  <a:gd name="T28" fmla="*/ 632 w 972"/>
                  <a:gd name="T29" fmla="*/ 170 h 961"/>
                  <a:gd name="T30" fmla="*/ 661 w 972"/>
                  <a:gd name="T31" fmla="*/ 161 h 961"/>
                  <a:gd name="T32" fmla="*/ 709 w 972"/>
                  <a:gd name="T33" fmla="*/ 192 h 961"/>
                  <a:gd name="T34" fmla="*/ 850 w 972"/>
                  <a:gd name="T35" fmla="*/ 432 h 961"/>
                  <a:gd name="T36" fmla="*/ 777 w 972"/>
                  <a:gd name="T37" fmla="*/ 700 h 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72" h="961">
                    <a:moveTo>
                      <a:pt x="748" y="142"/>
                    </a:moveTo>
                    <a:cubicBezTo>
                      <a:pt x="560" y="0"/>
                      <a:pt x="290" y="36"/>
                      <a:pt x="145" y="223"/>
                    </a:cubicBezTo>
                    <a:cubicBezTo>
                      <a:pt x="0" y="409"/>
                      <a:pt x="35" y="676"/>
                      <a:pt x="225" y="818"/>
                    </a:cubicBezTo>
                    <a:cubicBezTo>
                      <a:pt x="413" y="961"/>
                      <a:pt x="683" y="925"/>
                      <a:pt x="827" y="738"/>
                    </a:cubicBezTo>
                    <a:cubicBezTo>
                      <a:pt x="972" y="551"/>
                      <a:pt x="936" y="285"/>
                      <a:pt x="748" y="142"/>
                    </a:cubicBezTo>
                    <a:close/>
                    <a:moveTo>
                      <a:pt x="777" y="700"/>
                    </a:moveTo>
                    <a:cubicBezTo>
                      <a:pt x="755" y="729"/>
                      <a:pt x="730" y="753"/>
                      <a:pt x="701" y="774"/>
                    </a:cubicBezTo>
                    <a:cubicBezTo>
                      <a:pt x="697" y="777"/>
                      <a:pt x="692" y="778"/>
                      <a:pt x="688" y="778"/>
                    </a:cubicBezTo>
                    <a:cubicBezTo>
                      <a:pt x="681" y="778"/>
                      <a:pt x="674" y="775"/>
                      <a:pt x="670" y="769"/>
                    </a:cubicBezTo>
                    <a:cubicBezTo>
                      <a:pt x="663" y="759"/>
                      <a:pt x="665" y="746"/>
                      <a:pt x="675" y="738"/>
                    </a:cubicBezTo>
                    <a:cubicBezTo>
                      <a:pt x="700" y="720"/>
                      <a:pt x="723" y="698"/>
                      <a:pt x="742" y="673"/>
                    </a:cubicBezTo>
                    <a:cubicBezTo>
                      <a:pt x="795" y="606"/>
                      <a:pt x="817" y="522"/>
                      <a:pt x="806" y="438"/>
                    </a:cubicBezTo>
                    <a:cubicBezTo>
                      <a:pt x="795" y="353"/>
                      <a:pt x="751" y="279"/>
                      <a:pt x="683" y="227"/>
                    </a:cubicBezTo>
                    <a:cubicBezTo>
                      <a:pt x="669" y="217"/>
                      <a:pt x="655" y="208"/>
                      <a:pt x="641" y="200"/>
                    </a:cubicBezTo>
                    <a:cubicBezTo>
                      <a:pt x="630" y="194"/>
                      <a:pt x="626" y="181"/>
                      <a:pt x="632" y="170"/>
                    </a:cubicBezTo>
                    <a:cubicBezTo>
                      <a:pt x="637" y="159"/>
                      <a:pt x="651" y="155"/>
                      <a:pt x="661" y="161"/>
                    </a:cubicBezTo>
                    <a:cubicBezTo>
                      <a:pt x="678" y="170"/>
                      <a:pt x="694" y="180"/>
                      <a:pt x="709" y="192"/>
                    </a:cubicBezTo>
                    <a:cubicBezTo>
                      <a:pt x="787" y="251"/>
                      <a:pt x="837" y="336"/>
                      <a:pt x="850" y="432"/>
                    </a:cubicBezTo>
                    <a:cubicBezTo>
                      <a:pt x="862" y="528"/>
                      <a:pt x="837" y="623"/>
                      <a:pt x="777" y="70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6" name="Freeform 11">
                <a:extLst>
                  <a:ext uri="{FF2B5EF4-FFF2-40B4-BE49-F238E27FC236}">
                    <a16:creationId xmlns:a16="http://schemas.microsoft.com/office/drawing/2014/main" id="{1173B41E-AE04-4090-AE4B-50B33B897C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2" y="465"/>
                <a:ext cx="2904" cy="3306"/>
              </a:xfrm>
              <a:custGeom>
                <a:avLst/>
                <a:gdLst>
                  <a:gd name="T0" fmla="*/ 1270 w 1550"/>
                  <a:gd name="T1" fmla="*/ 179 h 1763"/>
                  <a:gd name="T2" fmla="*/ 517 w 1550"/>
                  <a:gd name="T3" fmla="*/ 280 h 1763"/>
                  <a:gd name="T4" fmla="*/ 545 w 1550"/>
                  <a:gd name="T5" fmla="*/ 965 h 1763"/>
                  <a:gd name="T6" fmla="*/ 437 w 1550"/>
                  <a:gd name="T7" fmla="*/ 1107 h 1763"/>
                  <a:gd name="T8" fmla="*/ 587 w 1550"/>
                  <a:gd name="T9" fmla="*/ 1222 h 1763"/>
                  <a:gd name="T10" fmla="*/ 694 w 1550"/>
                  <a:gd name="T11" fmla="*/ 1082 h 1763"/>
                  <a:gd name="T12" fmla="*/ 1370 w 1550"/>
                  <a:gd name="T13" fmla="*/ 933 h 1763"/>
                  <a:gd name="T14" fmla="*/ 1270 w 1550"/>
                  <a:gd name="T15" fmla="*/ 179 h 1763"/>
                  <a:gd name="T16" fmla="*/ 1317 w 1550"/>
                  <a:gd name="T17" fmla="*/ 892 h 1763"/>
                  <a:gd name="T18" fmla="*/ 701 w 1550"/>
                  <a:gd name="T19" fmla="*/ 1009 h 1763"/>
                  <a:gd name="T20" fmla="*/ 658 w 1550"/>
                  <a:gd name="T21" fmla="*/ 980 h 1763"/>
                  <a:gd name="T22" fmla="*/ 614 w 1550"/>
                  <a:gd name="T23" fmla="*/ 941 h 1763"/>
                  <a:gd name="T24" fmla="*/ 570 w 1550"/>
                  <a:gd name="T25" fmla="*/ 320 h 1763"/>
                  <a:gd name="T26" fmla="*/ 1229 w 1550"/>
                  <a:gd name="T27" fmla="*/ 233 h 1763"/>
                  <a:gd name="T28" fmla="*/ 1317 w 1550"/>
                  <a:gd name="T29" fmla="*/ 892 h 1763"/>
                  <a:gd name="T30" fmla="*/ 181 w 1550"/>
                  <a:gd name="T31" fmla="*/ 1763 h 1763"/>
                  <a:gd name="T32" fmla="*/ 162 w 1550"/>
                  <a:gd name="T33" fmla="*/ 1761 h 1763"/>
                  <a:gd name="T34" fmla="*/ 83 w 1550"/>
                  <a:gd name="T35" fmla="*/ 1724 h 1763"/>
                  <a:gd name="T36" fmla="*/ 27 w 1550"/>
                  <a:gd name="T37" fmla="*/ 1584 h 1763"/>
                  <a:gd name="T38" fmla="*/ 367 w 1550"/>
                  <a:gd name="T39" fmla="*/ 1136 h 1763"/>
                  <a:gd name="T40" fmla="*/ 382 w 1550"/>
                  <a:gd name="T41" fmla="*/ 1128 h 1763"/>
                  <a:gd name="T42" fmla="*/ 398 w 1550"/>
                  <a:gd name="T43" fmla="*/ 1132 h 1763"/>
                  <a:gd name="T44" fmla="*/ 568 w 1550"/>
                  <a:gd name="T45" fmla="*/ 1263 h 1763"/>
                  <a:gd name="T46" fmla="*/ 572 w 1550"/>
                  <a:gd name="T47" fmla="*/ 1294 h 1763"/>
                  <a:gd name="T48" fmla="*/ 233 w 1550"/>
                  <a:gd name="T49" fmla="*/ 1740 h 1763"/>
                  <a:gd name="T50" fmla="*/ 181 w 1550"/>
                  <a:gd name="T51" fmla="*/ 1763 h 1763"/>
                  <a:gd name="T52" fmla="*/ 389 w 1550"/>
                  <a:gd name="T53" fmla="*/ 1181 h 1763"/>
                  <a:gd name="T54" fmla="*/ 62 w 1550"/>
                  <a:gd name="T55" fmla="*/ 1610 h 1763"/>
                  <a:gd name="T56" fmla="*/ 109 w 1550"/>
                  <a:gd name="T57" fmla="*/ 1689 h 1763"/>
                  <a:gd name="T58" fmla="*/ 170 w 1550"/>
                  <a:gd name="T59" fmla="*/ 1718 h 1763"/>
                  <a:gd name="T60" fmla="*/ 198 w 1550"/>
                  <a:gd name="T61" fmla="*/ 1714 h 1763"/>
                  <a:gd name="T62" fmla="*/ 524 w 1550"/>
                  <a:gd name="T63" fmla="*/ 1284 h 1763"/>
                  <a:gd name="T64" fmla="*/ 389 w 1550"/>
                  <a:gd name="T65" fmla="*/ 1181 h 1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50" h="1763">
                    <a:moveTo>
                      <a:pt x="1270" y="179"/>
                    </a:moveTo>
                    <a:cubicBezTo>
                      <a:pt x="1034" y="0"/>
                      <a:pt x="697" y="45"/>
                      <a:pt x="517" y="280"/>
                    </a:cubicBezTo>
                    <a:cubicBezTo>
                      <a:pt x="358" y="488"/>
                      <a:pt x="375" y="777"/>
                      <a:pt x="545" y="965"/>
                    </a:cubicBezTo>
                    <a:cubicBezTo>
                      <a:pt x="466" y="1068"/>
                      <a:pt x="444" y="1098"/>
                      <a:pt x="437" y="1107"/>
                    </a:cubicBezTo>
                    <a:cubicBezTo>
                      <a:pt x="587" y="1222"/>
                      <a:pt x="587" y="1222"/>
                      <a:pt x="587" y="1222"/>
                    </a:cubicBezTo>
                    <a:cubicBezTo>
                      <a:pt x="694" y="1082"/>
                      <a:pt x="694" y="1082"/>
                      <a:pt x="694" y="1082"/>
                    </a:cubicBezTo>
                    <a:cubicBezTo>
                      <a:pt x="921" y="1201"/>
                      <a:pt x="1209" y="1143"/>
                      <a:pt x="1370" y="933"/>
                    </a:cubicBezTo>
                    <a:cubicBezTo>
                      <a:pt x="1550" y="697"/>
                      <a:pt x="1505" y="360"/>
                      <a:pt x="1270" y="179"/>
                    </a:cubicBezTo>
                    <a:close/>
                    <a:moveTo>
                      <a:pt x="1317" y="892"/>
                    </a:moveTo>
                    <a:cubicBezTo>
                      <a:pt x="1170" y="1084"/>
                      <a:pt x="903" y="1131"/>
                      <a:pt x="701" y="1009"/>
                    </a:cubicBezTo>
                    <a:cubicBezTo>
                      <a:pt x="686" y="1000"/>
                      <a:pt x="672" y="990"/>
                      <a:pt x="658" y="980"/>
                    </a:cubicBezTo>
                    <a:cubicBezTo>
                      <a:pt x="643" y="968"/>
                      <a:pt x="628" y="955"/>
                      <a:pt x="614" y="941"/>
                    </a:cubicBezTo>
                    <a:cubicBezTo>
                      <a:pt x="447" y="778"/>
                      <a:pt x="425" y="511"/>
                      <a:pt x="570" y="320"/>
                    </a:cubicBezTo>
                    <a:cubicBezTo>
                      <a:pt x="728" y="114"/>
                      <a:pt x="1023" y="75"/>
                      <a:pt x="1229" y="233"/>
                    </a:cubicBezTo>
                    <a:cubicBezTo>
                      <a:pt x="1435" y="390"/>
                      <a:pt x="1474" y="686"/>
                      <a:pt x="1317" y="892"/>
                    </a:cubicBezTo>
                    <a:close/>
                    <a:moveTo>
                      <a:pt x="181" y="1763"/>
                    </a:moveTo>
                    <a:cubicBezTo>
                      <a:pt x="175" y="1763"/>
                      <a:pt x="169" y="1762"/>
                      <a:pt x="162" y="1761"/>
                    </a:cubicBezTo>
                    <a:cubicBezTo>
                      <a:pt x="137" y="1757"/>
                      <a:pt x="108" y="1743"/>
                      <a:pt x="83" y="1724"/>
                    </a:cubicBezTo>
                    <a:cubicBezTo>
                      <a:pt x="24" y="1679"/>
                      <a:pt x="0" y="1619"/>
                      <a:pt x="27" y="1584"/>
                    </a:cubicBezTo>
                    <a:cubicBezTo>
                      <a:pt x="367" y="1136"/>
                      <a:pt x="367" y="1136"/>
                      <a:pt x="367" y="1136"/>
                    </a:cubicBezTo>
                    <a:cubicBezTo>
                      <a:pt x="371" y="1132"/>
                      <a:pt x="376" y="1129"/>
                      <a:pt x="382" y="1128"/>
                    </a:cubicBezTo>
                    <a:cubicBezTo>
                      <a:pt x="387" y="1127"/>
                      <a:pt x="393" y="1129"/>
                      <a:pt x="398" y="1132"/>
                    </a:cubicBezTo>
                    <a:cubicBezTo>
                      <a:pt x="568" y="1263"/>
                      <a:pt x="568" y="1263"/>
                      <a:pt x="568" y="1263"/>
                    </a:cubicBezTo>
                    <a:cubicBezTo>
                      <a:pt x="578" y="1270"/>
                      <a:pt x="579" y="1284"/>
                      <a:pt x="572" y="1294"/>
                    </a:cubicBezTo>
                    <a:cubicBezTo>
                      <a:pt x="233" y="1740"/>
                      <a:pt x="233" y="1740"/>
                      <a:pt x="233" y="1740"/>
                    </a:cubicBezTo>
                    <a:cubicBezTo>
                      <a:pt x="221" y="1755"/>
                      <a:pt x="203" y="1763"/>
                      <a:pt x="181" y="1763"/>
                    </a:cubicBezTo>
                    <a:close/>
                    <a:moveTo>
                      <a:pt x="389" y="1181"/>
                    </a:moveTo>
                    <a:cubicBezTo>
                      <a:pt x="62" y="1610"/>
                      <a:pt x="62" y="1610"/>
                      <a:pt x="62" y="1610"/>
                    </a:cubicBezTo>
                    <a:cubicBezTo>
                      <a:pt x="54" y="1621"/>
                      <a:pt x="69" y="1658"/>
                      <a:pt x="109" y="1689"/>
                    </a:cubicBezTo>
                    <a:cubicBezTo>
                      <a:pt x="129" y="1704"/>
                      <a:pt x="151" y="1714"/>
                      <a:pt x="170" y="1718"/>
                    </a:cubicBezTo>
                    <a:cubicBezTo>
                      <a:pt x="183" y="1720"/>
                      <a:pt x="194" y="1718"/>
                      <a:pt x="198" y="1714"/>
                    </a:cubicBezTo>
                    <a:cubicBezTo>
                      <a:pt x="524" y="1284"/>
                      <a:pt x="524" y="1284"/>
                      <a:pt x="524" y="1284"/>
                    </a:cubicBezTo>
                    <a:lnTo>
                      <a:pt x="389" y="118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4671437" y="1135592"/>
            <a:ext cx="2878181" cy="707117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O que é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>
                <a:latin typeface="Trebuchet MS" panose="020B0603020202020204" pitchFamily="34" charset="0"/>
              </a:rPr>
              <a:t>Definição e análise do problema que a política pretende resolver, identificando causas e consequências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830380" y="1135591"/>
            <a:ext cx="2774194" cy="56169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Importância</a:t>
            </a:r>
          </a:p>
          <a:p>
            <a:pPr marL="283500" lvl="1" indent="-189000">
              <a:lnSpc>
                <a:spcPct val="90000"/>
              </a:lnSpc>
              <a:spcAft>
                <a:spcPts val="600"/>
              </a:spcAft>
              <a:buClr>
                <a:srgbClr val="1659BF">
                  <a:lumMod val="100000"/>
                </a:srgbClr>
              </a:buClr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/>
                </a:solidFill>
                <a:latin typeface="Trebuchet MS" panose="020B0603020202020204" pitchFamily="34" charset="0"/>
              </a:rPr>
              <a:t>Contribui para um desenho mais específico e eficaz de políticas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51430" y="4631432"/>
            <a:ext cx="1628503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Ferramentas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757435" y="5116879"/>
            <a:ext cx="1967026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1200" dirty="0">
                <a:solidFill>
                  <a:schemeClr val="tx2"/>
                </a:solidFill>
              </a:rPr>
              <a:t>Brainstorming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20390" y="5128985"/>
            <a:ext cx="1967026" cy="24668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1200" dirty="0">
                <a:solidFill>
                  <a:schemeClr val="tx2"/>
                </a:solidFill>
              </a:rPr>
              <a:t>Árvore de problema</a:t>
            </a:r>
          </a:p>
        </p:txBody>
      </p:sp>
      <p:grpSp>
        <p:nvGrpSpPr>
          <p:cNvPr id="43" name="bcgIcons_CognitiveComputing">
            <a:extLst>
              <a:ext uri="{FF2B5EF4-FFF2-40B4-BE49-F238E27FC236}">
                <a16:creationId xmlns:a16="http://schemas.microsoft.com/office/drawing/2014/main" id="{968FBDFC-8D15-4470-BD39-24B6E34FEB6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335249" y="5364795"/>
            <a:ext cx="768738" cy="769450"/>
            <a:chOff x="1682" y="0"/>
            <a:chExt cx="4316" cy="4320"/>
          </a:xfrm>
        </p:grpSpPr>
        <p:sp>
          <p:nvSpPr>
            <p:cNvPr id="44" name="AutoShape 22">
              <a:extLst>
                <a:ext uri="{FF2B5EF4-FFF2-40B4-BE49-F238E27FC236}">
                  <a16:creationId xmlns:a16="http://schemas.microsoft.com/office/drawing/2014/main" id="{10063DD1-71E8-4813-877F-B8386DB5EDE6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45" name="Freeform 24">
              <a:extLst>
                <a:ext uri="{FF2B5EF4-FFF2-40B4-BE49-F238E27FC236}">
                  <a16:creationId xmlns:a16="http://schemas.microsoft.com/office/drawing/2014/main" id="{1181C7F2-92BA-464B-8FB1-E7E2AE0968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45" y="465"/>
              <a:ext cx="3387" cy="3390"/>
            </a:xfrm>
            <a:custGeom>
              <a:avLst/>
              <a:gdLst>
                <a:gd name="T0" fmla="*/ 258 w 1808"/>
                <a:gd name="T1" fmla="*/ 1528 h 1808"/>
                <a:gd name="T2" fmla="*/ 1528 w 1808"/>
                <a:gd name="T3" fmla="*/ 258 h 1808"/>
                <a:gd name="T4" fmla="*/ 1528 w 1808"/>
                <a:gd name="T5" fmla="*/ 1550 h 1808"/>
                <a:gd name="T6" fmla="*/ 1506 w 1808"/>
                <a:gd name="T7" fmla="*/ 302 h 1808"/>
                <a:gd name="T8" fmla="*/ 550 w 1808"/>
                <a:gd name="T9" fmla="*/ 180 h 1808"/>
                <a:gd name="T10" fmla="*/ 506 w 1808"/>
                <a:gd name="T11" fmla="*/ 22 h 1808"/>
                <a:gd name="T12" fmla="*/ 550 w 1808"/>
                <a:gd name="T13" fmla="*/ 180 h 1808"/>
                <a:gd name="T14" fmla="*/ 779 w 1808"/>
                <a:gd name="T15" fmla="*/ 0 h 1808"/>
                <a:gd name="T16" fmla="*/ 779 w 1808"/>
                <a:gd name="T17" fmla="*/ 202 h 1808"/>
                <a:gd name="T18" fmla="*/ 1051 w 1808"/>
                <a:gd name="T19" fmla="*/ 22 h 1808"/>
                <a:gd name="T20" fmla="*/ 1007 w 1808"/>
                <a:gd name="T21" fmla="*/ 180 h 1808"/>
                <a:gd name="T22" fmla="*/ 1302 w 1808"/>
                <a:gd name="T23" fmla="*/ 180 h 1808"/>
                <a:gd name="T24" fmla="*/ 1258 w 1808"/>
                <a:gd name="T25" fmla="*/ 22 h 1808"/>
                <a:gd name="T26" fmla="*/ 1302 w 1808"/>
                <a:gd name="T27" fmla="*/ 180 h 1808"/>
                <a:gd name="T28" fmla="*/ 528 w 1808"/>
                <a:gd name="T29" fmla="*/ 1606 h 1808"/>
                <a:gd name="T30" fmla="*/ 528 w 1808"/>
                <a:gd name="T31" fmla="*/ 1808 h 1808"/>
                <a:gd name="T32" fmla="*/ 801 w 1808"/>
                <a:gd name="T33" fmla="*/ 1628 h 1808"/>
                <a:gd name="T34" fmla="*/ 757 w 1808"/>
                <a:gd name="T35" fmla="*/ 1786 h 1808"/>
                <a:gd name="T36" fmla="*/ 1051 w 1808"/>
                <a:gd name="T37" fmla="*/ 1786 h 1808"/>
                <a:gd name="T38" fmla="*/ 1007 w 1808"/>
                <a:gd name="T39" fmla="*/ 1628 h 1808"/>
                <a:gd name="T40" fmla="*/ 1051 w 1808"/>
                <a:gd name="T41" fmla="*/ 1786 h 1808"/>
                <a:gd name="T42" fmla="*/ 1280 w 1808"/>
                <a:gd name="T43" fmla="*/ 1606 h 1808"/>
                <a:gd name="T44" fmla="*/ 1280 w 1808"/>
                <a:gd name="T45" fmla="*/ 1808 h 1808"/>
                <a:gd name="T46" fmla="*/ 1786 w 1808"/>
                <a:gd name="T47" fmla="*/ 506 h 1808"/>
                <a:gd name="T48" fmla="*/ 1628 w 1808"/>
                <a:gd name="T49" fmla="*/ 550 h 1808"/>
                <a:gd name="T50" fmla="*/ 1808 w 1808"/>
                <a:gd name="T51" fmla="*/ 779 h 1808"/>
                <a:gd name="T52" fmla="*/ 1606 w 1808"/>
                <a:gd name="T53" fmla="*/ 779 h 1808"/>
                <a:gd name="T54" fmla="*/ 1808 w 1808"/>
                <a:gd name="T55" fmla="*/ 779 h 1808"/>
                <a:gd name="T56" fmla="*/ 1628 w 1808"/>
                <a:gd name="T57" fmla="*/ 1007 h 1808"/>
                <a:gd name="T58" fmla="*/ 1786 w 1808"/>
                <a:gd name="T59" fmla="*/ 1051 h 1808"/>
                <a:gd name="T60" fmla="*/ 1786 w 1808"/>
                <a:gd name="T61" fmla="*/ 1258 h 1808"/>
                <a:gd name="T62" fmla="*/ 1628 w 1808"/>
                <a:gd name="T63" fmla="*/ 1302 h 1808"/>
                <a:gd name="T64" fmla="*/ 202 w 1808"/>
                <a:gd name="T65" fmla="*/ 528 h 1808"/>
                <a:gd name="T66" fmla="*/ 0 w 1808"/>
                <a:gd name="T67" fmla="*/ 528 h 1808"/>
                <a:gd name="T68" fmla="*/ 202 w 1808"/>
                <a:gd name="T69" fmla="*/ 528 h 1808"/>
                <a:gd name="T70" fmla="*/ 22 w 1808"/>
                <a:gd name="T71" fmla="*/ 757 h 1808"/>
                <a:gd name="T72" fmla="*/ 180 w 1808"/>
                <a:gd name="T73" fmla="*/ 801 h 1808"/>
                <a:gd name="T74" fmla="*/ 180 w 1808"/>
                <a:gd name="T75" fmla="*/ 1007 h 1808"/>
                <a:gd name="T76" fmla="*/ 22 w 1808"/>
                <a:gd name="T77" fmla="*/ 1051 h 1808"/>
                <a:gd name="T78" fmla="*/ 202 w 1808"/>
                <a:gd name="T79" fmla="*/ 1280 h 1808"/>
                <a:gd name="T80" fmla="*/ 0 w 1808"/>
                <a:gd name="T81" fmla="*/ 1280 h 1808"/>
                <a:gd name="T82" fmla="*/ 202 w 1808"/>
                <a:gd name="T83" fmla="*/ 1280 h 1808"/>
                <a:gd name="T84" fmla="*/ 1303 w 1808"/>
                <a:gd name="T85" fmla="*/ 611 h 1808"/>
                <a:gd name="T86" fmla="*/ 913 w 1808"/>
                <a:gd name="T87" fmla="*/ 448 h 1808"/>
                <a:gd name="T88" fmla="*/ 522 w 1808"/>
                <a:gd name="T89" fmla="*/ 611 h 1808"/>
                <a:gd name="T90" fmla="*/ 463 w 1808"/>
                <a:gd name="T91" fmla="*/ 996 h 1808"/>
                <a:gd name="T92" fmla="*/ 677 w 1808"/>
                <a:gd name="T93" fmla="*/ 1339 h 1808"/>
                <a:gd name="T94" fmla="*/ 1001 w 1808"/>
                <a:gd name="T95" fmla="*/ 1408 h 1808"/>
                <a:gd name="T96" fmla="*/ 1362 w 1808"/>
                <a:gd name="T97" fmla="*/ 996 h 1808"/>
                <a:gd name="T98" fmla="*/ 707 w 1808"/>
                <a:gd name="T99" fmla="*/ 1308 h 1808"/>
                <a:gd name="T100" fmla="*/ 548 w 1808"/>
                <a:gd name="T101" fmla="*/ 1126 h 1808"/>
                <a:gd name="T102" fmla="*/ 536 w 1808"/>
                <a:gd name="T103" fmla="*/ 862 h 1808"/>
                <a:gd name="T104" fmla="*/ 640 w 1808"/>
                <a:gd name="T105" fmla="*/ 581 h 1808"/>
                <a:gd name="T106" fmla="*/ 887 w 1808"/>
                <a:gd name="T107" fmla="*/ 485 h 1808"/>
                <a:gd name="T108" fmla="*/ 826 w 1808"/>
                <a:gd name="T109" fmla="*/ 1364 h 1808"/>
                <a:gd name="T110" fmla="*/ 1179 w 1808"/>
                <a:gd name="T111" fmla="*/ 1211 h 1808"/>
                <a:gd name="T112" fmla="*/ 935 w 1808"/>
                <a:gd name="T113" fmla="*/ 489 h 1808"/>
                <a:gd name="T114" fmla="*/ 1170 w 1808"/>
                <a:gd name="T115" fmla="*/ 563 h 1808"/>
                <a:gd name="T116" fmla="*/ 1314 w 1808"/>
                <a:gd name="T117" fmla="*/ 765 h 1808"/>
                <a:gd name="T118" fmla="*/ 1318 w 1808"/>
                <a:gd name="T119" fmla="*/ 996 h 1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8" h="1808">
                  <a:moveTo>
                    <a:pt x="1528" y="1550"/>
                  </a:moveTo>
                  <a:cubicBezTo>
                    <a:pt x="280" y="1550"/>
                    <a:pt x="280" y="1550"/>
                    <a:pt x="280" y="1550"/>
                  </a:cubicBezTo>
                  <a:cubicBezTo>
                    <a:pt x="268" y="1550"/>
                    <a:pt x="258" y="1540"/>
                    <a:pt x="258" y="1528"/>
                  </a:cubicBezTo>
                  <a:cubicBezTo>
                    <a:pt x="258" y="280"/>
                    <a:pt x="258" y="280"/>
                    <a:pt x="258" y="280"/>
                  </a:cubicBezTo>
                  <a:cubicBezTo>
                    <a:pt x="258" y="268"/>
                    <a:pt x="268" y="258"/>
                    <a:pt x="280" y="258"/>
                  </a:cubicBezTo>
                  <a:cubicBezTo>
                    <a:pt x="1528" y="258"/>
                    <a:pt x="1528" y="258"/>
                    <a:pt x="1528" y="258"/>
                  </a:cubicBezTo>
                  <a:cubicBezTo>
                    <a:pt x="1540" y="258"/>
                    <a:pt x="1550" y="268"/>
                    <a:pt x="1550" y="280"/>
                  </a:cubicBezTo>
                  <a:cubicBezTo>
                    <a:pt x="1550" y="1528"/>
                    <a:pt x="1550" y="1528"/>
                    <a:pt x="1550" y="1528"/>
                  </a:cubicBezTo>
                  <a:cubicBezTo>
                    <a:pt x="1550" y="1540"/>
                    <a:pt x="1540" y="1550"/>
                    <a:pt x="1528" y="1550"/>
                  </a:cubicBezTo>
                  <a:close/>
                  <a:moveTo>
                    <a:pt x="302" y="1506"/>
                  </a:moveTo>
                  <a:cubicBezTo>
                    <a:pt x="1506" y="1506"/>
                    <a:pt x="1506" y="1506"/>
                    <a:pt x="1506" y="1506"/>
                  </a:cubicBezTo>
                  <a:cubicBezTo>
                    <a:pt x="1506" y="302"/>
                    <a:pt x="1506" y="302"/>
                    <a:pt x="1506" y="302"/>
                  </a:cubicBezTo>
                  <a:cubicBezTo>
                    <a:pt x="302" y="302"/>
                    <a:pt x="302" y="302"/>
                    <a:pt x="302" y="302"/>
                  </a:cubicBezTo>
                  <a:lnTo>
                    <a:pt x="302" y="1506"/>
                  </a:lnTo>
                  <a:close/>
                  <a:moveTo>
                    <a:pt x="550" y="180"/>
                  </a:moveTo>
                  <a:cubicBezTo>
                    <a:pt x="550" y="22"/>
                    <a:pt x="550" y="22"/>
                    <a:pt x="550" y="22"/>
                  </a:cubicBezTo>
                  <a:cubicBezTo>
                    <a:pt x="550" y="10"/>
                    <a:pt x="540" y="0"/>
                    <a:pt x="528" y="0"/>
                  </a:cubicBezTo>
                  <a:cubicBezTo>
                    <a:pt x="516" y="0"/>
                    <a:pt x="506" y="10"/>
                    <a:pt x="506" y="22"/>
                  </a:cubicBezTo>
                  <a:cubicBezTo>
                    <a:pt x="506" y="180"/>
                    <a:pt x="506" y="180"/>
                    <a:pt x="506" y="180"/>
                  </a:cubicBezTo>
                  <a:cubicBezTo>
                    <a:pt x="506" y="192"/>
                    <a:pt x="516" y="202"/>
                    <a:pt x="528" y="202"/>
                  </a:cubicBezTo>
                  <a:cubicBezTo>
                    <a:pt x="540" y="202"/>
                    <a:pt x="550" y="192"/>
                    <a:pt x="550" y="180"/>
                  </a:cubicBezTo>
                  <a:close/>
                  <a:moveTo>
                    <a:pt x="801" y="180"/>
                  </a:moveTo>
                  <a:cubicBezTo>
                    <a:pt x="801" y="22"/>
                    <a:pt x="801" y="22"/>
                    <a:pt x="801" y="22"/>
                  </a:cubicBezTo>
                  <a:cubicBezTo>
                    <a:pt x="801" y="10"/>
                    <a:pt x="791" y="0"/>
                    <a:pt x="779" y="0"/>
                  </a:cubicBezTo>
                  <a:cubicBezTo>
                    <a:pt x="766" y="0"/>
                    <a:pt x="757" y="10"/>
                    <a:pt x="757" y="22"/>
                  </a:cubicBezTo>
                  <a:cubicBezTo>
                    <a:pt x="757" y="180"/>
                    <a:pt x="757" y="180"/>
                    <a:pt x="757" y="180"/>
                  </a:cubicBezTo>
                  <a:cubicBezTo>
                    <a:pt x="757" y="192"/>
                    <a:pt x="766" y="202"/>
                    <a:pt x="779" y="202"/>
                  </a:cubicBezTo>
                  <a:cubicBezTo>
                    <a:pt x="791" y="202"/>
                    <a:pt x="801" y="192"/>
                    <a:pt x="801" y="180"/>
                  </a:cubicBezTo>
                  <a:close/>
                  <a:moveTo>
                    <a:pt x="1051" y="180"/>
                  </a:moveTo>
                  <a:cubicBezTo>
                    <a:pt x="1051" y="22"/>
                    <a:pt x="1051" y="22"/>
                    <a:pt x="1051" y="22"/>
                  </a:cubicBezTo>
                  <a:cubicBezTo>
                    <a:pt x="1051" y="10"/>
                    <a:pt x="1042" y="0"/>
                    <a:pt x="1029" y="0"/>
                  </a:cubicBezTo>
                  <a:cubicBezTo>
                    <a:pt x="1017" y="0"/>
                    <a:pt x="1007" y="10"/>
                    <a:pt x="1007" y="22"/>
                  </a:cubicBezTo>
                  <a:cubicBezTo>
                    <a:pt x="1007" y="180"/>
                    <a:pt x="1007" y="180"/>
                    <a:pt x="1007" y="180"/>
                  </a:cubicBezTo>
                  <a:cubicBezTo>
                    <a:pt x="1007" y="192"/>
                    <a:pt x="1017" y="202"/>
                    <a:pt x="1029" y="202"/>
                  </a:cubicBezTo>
                  <a:cubicBezTo>
                    <a:pt x="1042" y="202"/>
                    <a:pt x="1051" y="192"/>
                    <a:pt x="1051" y="180"/>
                  </a:cubicBezTo>
                  <a:close/>
                  <a:moveTo>
                    <a:pt x="1302" y="180"/>
                  </a:moveTo>
                  <a:cubicBezTo>
                    <a:pt x="1302" y="22"/>
                    <a:pt x="1302" y="22"/>
                    <a:pt x="1302" y="22"/>
                  </a:cubicBezTo>
                  <a:cubicBezTo>
                    <a:pt x="1302" y="10"/>
                    <a:pt x="1292" y="0"/>
                    <a:pt x="1280" y="0"/>
                  </a:cubicBezTo>
                  <a:cubicBezTo>
                    <a:pt x="1268" y="0"/>
                    <a:pt x="1258" y="10"/>
                    <a:pt x="1258" y="22"/>
                  </a:cubicBezTo>
                  <a:cubicBezTo>
                    <a:pt x="1258" y="180"/>
                    <a:pt x="1258" y="180"/>
                    <a:pt x="1258" y="180"/>
                  </a:cubicBezTo>
                  <a:cubicBezTo>
                    <a:pt x="1258" y="192"/>
                    <a:pt x="1268" y="202"/>
                    <a:pt x="1280" y="202"/>
                  </a:cubicBezTo>
                  <a:cubicBezTo>
                    <a:pt x="1292" y="202"/>
                    <a:pt x="1302" y="192"/>
                    <a:pt x="1302" y="180"/>
                  </a:cubicBezTo>
                  <a:close/>
                  <a:moveTo>
                    <a:pt x="550" y="1786"/>
                  </a:moveTo>
                  <a:cubicBezTo>
                    <a:pt x="550" y="1628"/>
                    <a:pt x="550" y="1628"/>
                    <a:pt x="550" y="1628"/>
                  </a:cubicBezTo>
                  <a:cubicBezTo>
                    <a:pt x="550" y="1616"/>
                    <a:pt x="540" y="1606"/>
                    <a:pt x="528" y="1606"/>
                  </a:cubicBezTo>
                  <a:cubicBezTo>
                    <a:pt x="516" y="1606"/>
                    <a:pt x="506" y="1616"/>
                    <a:pt x="506" y="1628"/>
                  </a:cubicBezTo>
                  <a:cubicBezTo>
                    <a:pt x="506" y="1786"/>
                    <a:pt x="506" y="1786"/>
                    <a:pt x="506" y="1786"/>
                  </a:cubicBezTo>
                  <a:cubicBezTo>
                    <a:pt x="506" y="1798"/>
                    <a:pt x="516" y="1808"/>
                    <a:pt x="528" y="1808"/>
                  </a:cubicBezTo>
                  <a:cubicBezTo>
                    <a:pt x="540" y="1808"/>
                    <a:pt x="550" y="1798"/>
                    <a:pt x="550" y="1786"/>
                  </a:cubicBezTo>
                  <a:close/>
                  <a:moveTo>
                    <a:pt x="801" y="1786"/>
                  </a:moveTo>
                  <a:cubicBezTo>
                    <a:pt x="801" y="1628"/>
                    <a:pt x="801" y="1628"/>
                    <a:pt x="801" y="1628"/>
                  </a:cubicBezTo>
                  <a:cubicBezTo>
                    <a:pt x="801" y="1616"/>
                    <a:pt x="791" y="1606"/>
                    <a:pt x="779" y="1606"/>
                  </a:cubicBezTo>
                  <a:cubicBezTo>
                    <a:pt x="766" y="1606"/>
                    <a:pt x="757" y="1616"/>
                    <a:pt x="757" y="1628"/>
                  </a:cubicBezTo>
                  <a:cubicBezTo>
                    <a:pt x="757" y="1786"/>
                    <a:pt x="757" y="1786"/>
                    <a:pt x="757" y="1786"/>
                  </a:cubicBezTo>
                  <a:cubicBezTo>
                    <a:pt x="757" y="1798"/>
                    <a:pt x="766" y="1808"/>
                    <a:pt x="779" y="1808"/>
                  </a:cubicBezTo>
                  <a:cubicBezTo>
                    <a:pt x="791" y="1808"/>
                    <a:pt x="801" y="1798"/>
                    <a:pt x="801" y="1786"/>
                  </a:cubicBezTo>
                  <a:close/>
                  <a:moveTo>
                    <a:pt x="1051" y="1786"/>
                  </a:moveTo>
                  <a:cubicBezTo>
                    <a:pt x="1051" y="1628"/>
                    <a:pt x="1051" y="1628"/>
                    <a:pt x="1051" y="1628"/>
                  </a:cubicBezTo>
                  <a:cubicBezTo>
                    <a:pt x="1051" y="1616"/>
                    <a:pt x="1042" y="1606"/>
                    <a:pt x="1029" y="1606"/>
                  </a:cubicBezTo>
                  <a:cubicBezTo>
                    <a:pt x="1017" y="1606"/>
                    <a:pt x="1007" y="1616"/>
                    <a:pt x="1007" y="1628"/>
                  </a:cubicBezTo>
                  <a:cubicBezTo>
                    <a:pt x="1007" y="1786"/>
                    <a:pt x="1007" y="1786"/>
                    <a:pt x="1007" y="1786"/>
                  </a:cubicBezTo>
                  <a:cubicBezTo>
                    <a:pt x="1007" y="1798"/>
                    <a:pt x="1017" y="1808"/>
                    <a:pt x="1029" y="1808"/>
                  </a:cubicBezTo>
                  <a:cubicBezTo>
                    <a:pt x="1042" y="1808"/>
                    <a:pt x="1051" y="1798"/>
                    <a:pt x="1051" y="1786"/>
                  </a:cubicBezTo>
                  <a:close/>
                  <a:moveTo>
                    <a:pt x="1302" y="1786"/>
                  </a:moveTo>
                  <a:cubicBezTo>
                    <a:pt x="1302" y="1628"/>
                    <a:pt x="1302" y="1628"/>
                    <a:pt x="1302" y="1628"/>
                  </a:cubicBezTo>
                  <a:cubicBezTo>
                    <a:pt x="1302" y="1616"/>
                    <a:pt x="1292" y="1606"/>
                    <a:pt x="1280" y="1606"/>
                  </a:cubicBezTo>
                  <a:cubicBezTo>
                    <a:pt x="1268" y="1606"/>
                    <a:pt x="1258" y="1616"/>
                    <a:pt x="1258" y="1628"/>
                  </a:cubicBezTo>
                  <a:cubicBezTo>
                    <a:pt x="1258" y="1786"/>
                    <a:pt x="1258" y="1786"/>
                    <a:pt x="1258" y="1786"/>
                  </a:cubicBezTo>
                  <a:cubicBezTo>
                    <a:pt x="1258" y="1798"/>
                    <a:pt x="1268" y="1808"/>
                    <a:pt x="1280" y="1808"/>
                  </a:cubicBezTo>
                  <a:cubicBezTo>
                    <a:pt x="1292" y="1808"/>
                    <a:pt x="1302" y="1798"/>
                    <a:pt x="1302" y="1786"/>
                  </a:cubicBezTo>
                  <a:close/>
                  <a:moveTo>
                    <a:pt x="1808" y="528"/>
                  </a:moveTo>
                  <a:cubicBezTo>
                    <a:pt x="1808" y="516"/>
                    <a:pt x="1798" y="506"/>
                    <a:pt x="1786" y="506"/>
                  </a:cubicBezTo>
                  <a:cubicBezTo>
                    <a:pt x="1628" y="506"/>
                    <a:pt x="1628" y="506"/>
                    <a:pt x="1628" y="506"/>
                  </a:cubicBezTo>
                  <a:cubicBezTo>
                    <a:pt x="1616" y="506"/>
                    <a:pt x="1606" y="516"/>
                    <a:pt x="1606" y="528"/>
                  </a:cubicBezTo>
                  <a:cubicBezTo>
                    <a:pt x="1606" y="540"/>
                    <a:pt x="1616" y="550"/>
                    <a:pt x="1628" y="550"/>
                  </a:cubicBezTo>
                  <a:cubicBezTo>
                    <a:pt x="1786" y="550"/>
                    <a:pt x="1786" y="550"/>
                    <a:pt x="1786" y="550"/>
                  </a:cubicBezTo>
                  <a:cubicBezTo>
                    <a:pt x="1798" y="550"/>
                    <a:pt x="1808" y="540"/>
                    <a:pt x="1808" y="528"/>
                  </a:cubicBezTo>
                  <a:close/>
                  <a:moveTo>
                    <a:pt x="1808" y="779"/>
                  </a:moveTo>
                  <a:cubicBezTo>
                    <a:pt x="1808" y="766"/>
                    <a:pt x="1798" y="757"/>
                    <a:pt x="1786" y="757"/>
                  </a:cubicBezTo>
                  <a:cubicBezTo>
                    <a:pt x="1628" y="757"/>
                    <a:pt x="1628" y="757"/>
                    <a:pt x="1628" y="757"/>
                  </a:cubicBezTo>
                  <a:cubicBezTo>
                    <a:pt x="1616" y="757"/>
                    <a:pt x="1606" y="766"/>
                    <a:pt x="1606" y="779"/>
                  </a:cubicBezTo>
                  <a:cubicBezTo>
                    <a:pt x="1606" y="791"/>
                    <a:pt x="1616" y="801"/>
                    <a:pt x="1628" y="801"/>
                  </a:cubicBezTo>
                  <a:cubicBezTo>
                    <a:pt x="1786" y="801"/>
                    <a:pt x="1786" y="801"/>
                    <a:pt x="1786" y="801"/>
                  </a:cubicBezTo>
                  <a:cubicBezTo>
                    <a:pt x="1798" y="801"/>
                    <a:pt x="1808" y="791"/>
                    <a:pt x="1808" y="779"/>
                  </a:cubicBezTo>
                  <a:close/>
                  <a:moveTo>
                    <a:pt x="1808" y="1029"/>
                  </a:moveTo>
                  <a:cubicBezTo>
                    <a:pt x="1808" y="1017"/>
                    <a:pt x="1798" y="1007"/>
                    <a:pt x="1786" y="1007"/>
                  </a:cubicBezTo>
                  <a:cubicBezTo>
                    <a:pt x="1628" y="1007"/>
                    <a:pt x="1628" y="1007"/>
                    <a:pt x="1628" y="1007"/>
                  </a:cubicBezTo>
                  <a:cubicBezTo>
                    <a:pt x="1616" y="1007"/>
                    <a:pt x="1606" y="1017"/>
                    <a:pt x="1606" y="1029"/>
                  </a:cubicBezTo>
                  <a:cubicBezTo>
                    <a:pt x="1606" y="1042"/>
                    <a:pt x="1616" y="1051"/>
                    <a:pt x="1628" y="1051"/>
                  </a:cubicBezTo>
                  <a:cubicBezTo>
                    <a:pt x="1786" y="1051"/>
                    <a:pt x="1786" y="1051"/>
                    <a:pt x="1786" y="1051"/>
                  </a:cubicBezTo>
                  <a:cubicBezTo>
                    <a:pt x="1798" y="1051"/>
                    <a:pt x="1808" y="1042"/>
                    <a:pt x="1808" y="1029"/>
                  </a:cubicBezTo>
                  <a:close/>
                  <a:moveTo>
                    <a:pt x="1808" y="1280"/>
                  </a:moveTo>
                  <a:cubicBezTo>
                    <a:pt x="1808" y="1268"/>
                    <a:pt x="1798" y="1258"/>
                    <a:pt x="1786" y="1258"/>
                  </a:cubicBezTo>
                  <a:cubicBezTo>
                    <a:pt x="1628" y="1258"/>
                    <a:pt x="1628" y="1258"/>
                    <a:pt x="1628" y="1258"/>
                  </a:cubicBezTo>
                  <a:cubicBezTo>
                    <a:pt x="1616" y="1258"/>
                    <a:pt x="1606" y="1268"/>
                    <a:pt x="1606" y="1280"/>
                  </a:cubicBezTo>
                  <a:cubicBezTo>
                    <a:pt x="1606" y="1292"/>
                    <a:pt x="1616" y="1302"/>
                    <a:pt x="1628" y="1302"/>
                  </a:cubicBezTo>
                  <a:cubicBezTo>
                    <a:pt x="1786" y="1302"/>
                    <a:pt x="1786" y="1302"/>
                    <a:pt x="1786" y="1302"/>
                  </a:cubicBezTo>
                  <a:cubicBezTo>
                    <a:pt x="1798" y="1302"/>
                    <a:pt x="1808" y="1292"/>
                    <a:pt x="1808" y="1280"/>
                  </a:cubicBezTo>
                  <a:close/>
                  <a:moveTo>
                    <a:pt x="202" y="528"/>
                  </a:moveTo>
                  <a:cubicBezTo>
                    <a:pt x="202" y="516"/>
                    <a:pt x="192" y="506"/>
                    <a:pt x="180" y="506"/>
                  </a:cubicBezTo>
                  <a:cubicBezTo>
                    <a:pt x="22" y="506"/>
                    <a:pt x="22" y="506"/>
                    <a:pt x="22" y="506"/>
                  </a:cubicBezTo>
                  <a:cubicBezTo>
                    <a:pt x="10" y="506"/>
                    <a:pt x="0" y="516"/>
                    <a:pt x="0" y="528"/>
                  </a:cubicBezTo>
                  <a:cubicBezTo>
                    <a:pt x="0" y="540"/>
                    <a:pt x="10" y="550"/>
                    <a:pt x="22" y="550"/>
                  </a:cubicBezTo>
                  <a:cubicBezTo>
                    <a:pt x="180" y="550"/>
                    <a:pt x="180" y="550"/>
                    <a:pt x="180" y="550"/>
                  </a:cubicBezTo>
                  <a:cubicBezTo>
                    <a:pt x="192" y="550"/>
                    <a:pt x="202" y="540"/>
                    <a:pt x="202" y="528"/>
                  </a:cubicBezTo>
                  <a:close/>
                  <a:moveTo>
                    <a:pt x="202" y="779"/>
                  </a:moveTo>
                  <a:cubicBezTo>
                    <a:pt x="202" y="766"/>
                    <a:pt x="192" y="757"/>
                    <a:pt x="180" y="757"/>
                  </a:cubicBezTo>
                  <a:cubicBezTo>
                    <a:pt x="22" y="757"/>
                    <a:pt x="22" y="757"/>
                    <a:pt x="22" y="757"/>
                  </a:cubicBezTo>
                  <a:cubicBezTo>
                    <a:pt x="10" y="757"/>
                    <a:pt x="0" y="766"/>
                    <a:pt x="0" y="779"/>
                  </a:cubicBezTo>
                  <a:cubicBezTo>
                    <a:pt x="0" y="791"/>
                    <a:pt x="10" y="801"/>
                    <a:pt x="22" y="801"/>
                  </a:cubicBezTo>
                  <a:cubicBezTo>
                    <a:pt x="180" y="801"/>
                    <a:pt x="180" y="801"/>
                    <a:pt x="180" y="801"/>
                  </a:cubicBezTo>
                  <a:cubicBezTo>
                    <a:pt x="192" y="801"/>
                    <a:pt x="202" y="791"/>
                    <a:pt x="202" y="779"/>
                  </a:cubicBezTo>
                  <a:close/>
                  <a:moveTo>
                    <a:pt x="202" y="1029"/>
                  </a:moveTo>
                  <a:cubicBezTo>
                    <a:pt x="202" y="1017"/>
                    <a:pt x="192" y="1007"/>
                    <a:pt x="180" y="1007"/>
                  </a:cubicBezTo>
                  <a:cubicBezTo>
                    <a:pt x="22" y="1007"/>
                    <a:pt x="22" y="1007"/>
                    <a:pt x="22" y="1007"/>
                  </a:cubicBezTo>
                  <a:cubicBezTo>
                    <a:pt x="10" y="1007"/>
                    <a:pt x="0" y="1017"/>
                    <a:pt x="0" y="1029"/>
                  </a:cubicBezTo>
                  <a:cubicBezTo>
                    <a:pt x="0" y="1042"/>
                    <a:pt x="10" y="1051"/>
                    <a:pt x="22" y="1051"/>
                  </a:cubicBezTo>
                  <a:cubicBezTo>
                    <a:pt x="180" y="1051"/>
                    <a:pt x="180" y="1051"/>
                    <a:pt x="180" y="1051"/>
                  </a:cubicBezTo>
                  <a:cubicBezTo>
                    <a:pt x="192" y="1051"/>
                    <a:pt x="202" y="1042"/>
                    <a:pt x="202" y="1029"/>
                  </a:cubicBezTo>
                  <a:close/>
                  <a:moveTo>
                    <a:pt x="202" y="1280"/>
                  </a:moveTo>
                  <a:cubicBezTo>
                    <a:pt x="202" y="1268"/>
                    <a:pt x="192" y="1258"/>
                    <a:pt x="180" y="1258"/>
                  </a:cubicBezTo>
                  <a:cubicBezTo>
                    <a:pt x="22" y="1258"/>
                    <a:pt x="22" y="1258"/>
                    <a:pt x="22" y="1258"/>
                  </a:cubicBezTo>
                  <a:cubicBezTo>
                    <a:pt x="10" y="1258"/>
                    <a:pt x="0" y="1268"/>
                    <a:pt x="0" y="1280"/>
                  </a:cubicBezTo>
                  <a:cubicBezTo>
                    <a:pt x="0" y="1292"/>
                    <a:pt x="10" y="1302"/>
                    <a:pt x="22" y="1302"/>
                  </a:cubicBezTo>
                  <a:cubicBezTo>
                    <a:pt x="180" y="1302"/>
                    <a:pt x="180" y="1302"/>
                    <a:pt x="180" y="1302"/>
                  </a:cubicBezTo>
                  <a:cubicBezTo>
                    <a:pt x="192" y="1302"/>
                    <a:pt x="202" y="1292"/>
                    <a:pt x="202" y="1280"/>
                  </a:cubicBezTo>
                  <a:close/>
                  <a:moveTo>
                    <a:pt x="1333" y="873"/>
                  </a:moveTo>
                  <a:cubicBezTo>
                    <a:pt x="1350" y="840"/>
                    <a:pt x="1358" y="803"/>
                    <a:pt x="1358" y="765"/>
                  </a:cubicBezTo>
                  <a:cubicBezTo>
                    <a:pt x="1358" y="708"/>
                    <a:pt x="1339" y="654"/>
                    <a:pt x="1303" y="611"/>
                  </a:cubicBezTo>
                  <a:cubicBezTo>
                    <a:pt x="1278" y="581"/>
                    <a:pt x="1247" y="558"/>
                    <a:pt x="1211" y="544"/>
                  </a:cubicBezTo>
                  <a:cubicBezTo>
                    <a:pt x="1194" y="458"/>
                    <a:pt x="1121" y="396"/>
                    <a:pt x="1036" y="396"/>
                  </a:cubicBezTo>
                  <a:cubicBezTo>
                    <a:pt x="990" y="396"/>
                    <a:pt x="946" y="414"/>
                    <a:pt x="913" y="448"/>
                  </a:cubicBezTo>
                  <a:cubicBezTo>
                    <a:pt x="879" y="414"/>
                    <a:pt x="835" y="396"/>
                    <a:pt x="789" y="396"/>
                  </a:cubicBezTo>
                  <a:cubicBezTo>
                    <a:pt x="704" y="396"/>
                    <a:pt x="631" y="458"/>
                    <a:pt x="614" y="544"/>
                  </a:cubicBezTo>
                  <a:cubicBezTo>
                    <a:pt x="578" y="558"/>
                    <a:pt x="547" y="581"/>
                    <a:pt x="522" y="611"/>
                  </a:cubicBezTo>
                  <a:cubicBezTo>
                    <a:pt x="487" y="654"/>
                    <a:pt x="467" y="708"/>
                    <a:pt x="467" y="765"/>
                  </a:cubicBezTo>
                  <a:cubicBezTo>
                    <a:pt x="467" y="803"/>
                    <a:pt x="476" y="840"/>
                    <a:pt x="492" y="873"/>
                  </a:cubicBezTo>
                  <a:cubicBezTo>
                    <a:pt x="473" y="910"/>
                    <a:pt x="463" y="952"/>
                    <a:pt x="463" y="996"/>
                  </a:cubicBezTo>
                  <a:cubicBezTo>
                    <a:pt x="463" y="1053"/>
                    <a:pt x="480" y="1107"/>
                    <a:pt x="513" y="1152"/>
                  </a:cubicBezTo>
                  <a:cubicBezTo>
                    <a:pt x="537" y="1186"/>
                    <a:pt x="570" y="1214"/>
                    <a:pt x="607" y="1232"/>
                  </a:cubicBezTo>
                  <a:cubicBezTo>
                    <a:pt x="618" y="1270"/>
                    <a:pt x="643" y="1307"/>
                    <a:pt x="677" y="1339"/>
                  </a:cubicBezTo>
                  <a:cubicBezTo>
                    <a:pt x="723" y="1383"/>
                    <a:pt x="777" y="1408"/>
                    <a:pt x="826" y="1408"/>
                  </a:cubicBezTo>
                  <a:cubicBezTo>
                    <a:pt x="863" y="1408"/>
                    <a:pt x="895" y="1391"/>
                    <a:pt x="914" y="1363"/>
                  </a:cubicBezTo>
                  <a:cubicBezTo>
                    <a:pt x="934" y="1389"/>
                    <a:pt x="964" y="1408"/>
                    <a:pt x="1001" y="1408"/>
                  </a:cubicBezTo>
                  <a:cubicBezTo>
                    <a:pt x="1089" y="1408"/>
                    <a:pt x="1190" y="1325"/>
                    <a:pt x="1218" y="1232"/>
                  </a:cubicBezTo>
                  <a:cubicBezTo>
                    <a:pt x="1256" y="1214"/>
                    <a:pt x="1288" y="1186"/>
                    <a:pt x="1313" y="1152"/>
                  </a:cubicBezTo>
                  <a:cubicBezTo>
                    <a:pt x="1345" y="1107"/>
                    <a:pt x="1362" y="1053"/>
                    <a:pt x="1362" y="996"/>
                  </a:cubicBezTo>
                  <a:cubicBezTo>
                    <a:pt x="1362" y="952"/>
                    <a:pt x="1352" y="910"/>
                    <a:pt x="1333" y="873"/>
                  </a:cubicBezTo>
                  <a:close/>
                  <a:moveTo>
                    <a:pt x="826" y="1364"/>
                  </a:moveTo>
                  <a:cubicBezTo>
                    <a:pt x="788" y="1364"/>
                    <a:pt x="745" y="1343"/>
                    <a:pt x="707" y="1308"/>
                  </a:cubicBezTo>
                  <a:cubicBezTo>
                    <a:pt x="676" y="1278"/>
                    <a:pt x="655" y="1244"/>
                    <a:pt x="647" y="1211"/>
                  </a:cubicBezTo>
                  <a:cubicBezTo>
                    <a:pt x="645" y="1204"/>
                    <a:pt x="640" y="1199"/>
                    <a:pt x="634" y="1196"/>
                  </a:cubicBezTo>
                  <a:cubicBezTo>
                    <a:pt x="600" y="1181"/>
                    <a:pt x="570" y="1157"/>
                    <a:pt x="548" y="1126"/>
                  </a:cubicBezTo>
                  <a:cubicBezTo>
                    <a:pt x="521" y="1089"/>
                    <a:pt x="507" y="1043"/>
                    <a:pt x="507" y="996"/>
                  </a:cubicBezTo>
                  <a:cubicBezTo>
                    <a:pt x="507" y="956"/>
                    <a:pt x="517" y="917"/>
                    <a:pt x="536" y="884"/>
                  </a:cubicBezTo>
                  <a:cubicBezTo>
                    <a:pt x="540" y="877"/>
                    <a:pt x="540" y="869"/>
                    <a:pt x="536" y="862"/>
                  </a:cubicBezTo>
                  <a:cubicBezTo>
                    <a:pt x="520" y="833"/>
                    <a:pt x="511" y="799"/>
                    <a:pt x="511" y="765"/>
                  </a:cubicBezTo>
                  <a:cubicBezTo>
                    <a:pt x="511" y="719"/>
                    <a:pt x="527" y="674"/>
                    <a:pt x="556" y="639"/>
                  </a:cubicBezTo>
                  <a:cubicBezTo>
                    <a:pt x="578" y="611"/>
                    <a:pt x="607" y="592"/>
                    <a:pt x="640" y="581"/>
                  </a:cubicBezTo>
                  <a:cubicBezTo>
                    <a:pt x="648" y="579"/>
                    <a:pt x="654" y="572"/>
                    <a:pt x="655" y="563"/>
                  </a:cubicBezTo>
                  <a:cubicBezTo>
                    <a:pt x="664" y="493"/>
                    <a:pt x="722" y="440"/>
                    <a:pt x="789" y="440"/>
                  </a:cubicBezTo>
                  <a:cubicBezTo>
                    <a:pt x="826" y="440"/>
                    <a:pt x="862" y="456"/>
                    <a:pt x="887" y="485"/>
                  </a:cubicBezTo>
                  <a:cubicBezTo>
                    <a:pt x="891" y="489"/>
                    <a:pt x="891" y="489"/>
                    <a:pt x="891" y="489"/>
                  </a:cubicBezTo>
                  <a:cubicBezTo>
                    <a:pt x="891" y="1301"/>
                    <a:pt x="891" y="1301"/>
                    <a:pt x="891" y="1301"/>
                  </a:cubicBezTo>
                  <a:cubicBezTo>
                    <a:pt x="887" y="1339"/>
                    <a:pt x="861" y="1364"/>
                    <a:pt x="826" y="1364"/>
                  </a:cubicBezTo>
                  <a:close/>
                  <a:moveTo>
                    <a:pt x="1277" y="1126"/>
                  </a:moveTo>
                  <a:cubicBezTo>
                    <a:pt x="1255" y="1157"/>
                    <a:pt x="1225" y="1181"/>
                    <a:pt x="1191" y="1196"/>
                  </a:cubicBezTo>
                  <a:cubicBezTo>
                    <a:pt x="1185" y="1199"/>
                    <a:pt x="1180" y="1204"/>
                    <a:pt x="1179" y="1211"/>
                  </a:cubicBezTo>
                  <a:cubicBezTo>
                    <a:pt x="1160" y="1288"/>
                    <a:pt x="1072" y="1364"/>
                    <a:pt x="1001" y="1364"/>
                  </a:cubicBezTo>
                  <a:cubicBezTo>
                    <a:pt x="965" y="1364"/>
                    <a:pt x="938" y="1331"/>
                    <a:pt x="935" y="1300"/>
                  </a:cubicBezTo>
                  <a:cubicBezTo>
                    <a:pt x="935" y="489"/>
                    <a:pt x="935" y="489"/>
                    <a:pt x="935" y="489"/>
                  </a:cubicBezTo>
                  <a:cubicBezTo>
                    <a:pt x="938" y="485"/>
                    <a:pt x="938" y="485"/>
                    <a:pt x="938" y="485"/>
                  </a:cubicBezTo>
                  <a:cubicBezTo>
                    <a:pt x="963" y="456"/>
                    <a:pt x="999" y="440"/>
                    <a:pt x="1036" y="440"/>
                  </a:cubicBezTo>
                  <a:cubicBezTo>
                    <a:pt x="1103" y="440"/>
                    <a:pt x="1161" y="493"/>
                    <a:pt x="1170" y="563"/>
                  </a:cubicBezTo>
                  <a:cubicBezTo>
                    <a:pt x="1171" y="572"/>
                    <a:pt x="1177" y="579"/>
                    <a:pt x="1185" y="581"/>
                  </a:cubicBezTo>
                  <a:cubicBezTo>
                    <a:pt x="1218" y="592"/>
                    <a:pt x="1247" y="611"/>
                    <a:pt x="1269" y="639"/>
                  </a:cubicBezTo>
                  <a:cubicBezTo>
                    <a:pt x="1298" y="674"/>
                    <a:pt x="1314" y="719"/>
                    <a:pt x="1314" y="765"/>
                  </a:cubicBezTo>
                  <a:cubicBezTo>
                    <a:pt x="1314" y="799"/>
                    <a:pt x="1305" y="833"/>
                    <a:pt x="1289" y="862"/>
                  </a:cubicBezTo>
                  <a:cubicBezTo>
                    <a:pt x="1285" y="869"/>
                    <a:pt x="1285" y="877"/>
                    <a:pt x="1289" y="884"/>
                  </a:cubicBezTo>
                  <a:cubicBezTo>
                    <a:pt x="1308" y="917"/>
                    <a:pt x="1318" y="956"/>
                    <a:pt x="1318" y="996"/>
                  </a:cubicBezTo>
                  <a:cubicBezTo>
                    <a:pt x="1318" y="1043"/>
                    <a:pt x="1304" y="1089"/>
                    <a:pt x="1277" y="11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46" name="Freeform 25">
              <a:extLst>
                <a:ext uri="{FF2B5EF4-FFF2-40B4-BE49-F238E27FC236}">
                  <a16:creationId xmlns:a16="http://schemas.microsoft.com/office/drawing/2014/main" id="{26B82ED1-AE4C-42B8-90BF-F8BC80A95F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7" y="1373"/>
              <a:ext cx="1354" cy="1567"/>
            </a:xfrm>
            <a:custGeom>
              <a:avLst/>
              <a:gdLst>
                <a:gd name="T0" fmla="*/ 296 w 723"/>
                <a:gd name="T1" fmla="*/ 815 h 836"/>
                <a:gd name="T2" fmla="*/ 186 w 723"/>
                <a:gd name="T3" fmla="*/ 792 h 836"/>
                <a:gd name="T4" fmla="*/ 138 w 723"/>
                <a:gd name="T5" fmla="*/ 715 h 836"/>
                <a:gd name="T6" fmla="*/ 186 w 723"/>
                <a:gd name="T7" fmla="*/ 695 h 836"/>
                <a:gd name="T8" fmla="*/ 8 w 723"/>
                <a:gd name="T9" fmla="*/ 565 h 836"/>
                <a:gd name="T10" fmla="*/ 23 w 723"/>
                <a:gd name="T11" fmla="*/ 422 h 836"/>
                <a:gd name="T12" fmla="*/ 86 w 723"/>
                <a:gd name="T13" fmla="*/ 362 h 836"/>
                <a:gd name="T14" fmla="*/ 151 w 723"/>
                <a:gd name="T15" fmla="*/ 439 h 836"/>
                <a:gd name="T16" fmla="*/ 163 w 723"/>
                <a:gd name="T17" fmla="*/ 399 h 836"/>
                <a:gd name="T18" fmla="*/ 133 w 723"/>
                <a:gd name="T19" fmla="*/ 256 h 836"/>
                <a:gd name="T20" fmla="*/ 83 w 723"/>
                <a:gd name="T21" fmla="*/ 315 h 836"/>
                <a:gd name="T22" fmla="*/ 4 w 723"/>
                <a:gd name="T23" fmla="*/ 281 h 836"/>
                <a:gd name="T24" fmla="*/ 102 w 723"/>
                <a:gd name="T25" fmla="*/ 139 h 836"/>
                <a:gd name="T26" fmla="*/ 145 w 723"/>
                <a:gd name="T27" fmla="*/ 127 h 836"/>
                <a:gd name="T28" fmla="*/ 254 w 723"/>
                <a:gd name="T29" fmla="*/ 139 h 836"/>
                <a:gd name="T30" fmla="*/ 148 w 723"/>
                <a:gd name="T31" fmla="*/ 83 h 836"/>
                <a:gd name="T32" fmla="*/ 296 w 723"/>
                <a:gd name="T33" fmla="*/ 22 h 836"/>
                <a:gd name="T34" fmla="*/ 281 w 723"/>
                <a:gd name="T35" fmla="*/ 529 h 836"/>
                <a:gd name="T36" fmla="*/ 127 w 723"/>
                <a:gd name="T37" fmla="*/ 575 h 836"/>
                <a:gd name="T38" fmla="*/ 193 w 723"/>
                <a:gd name="T39" fmla="*/ 611 h 836"/>
                <a:gd name="T40" fmla="*/ 545 w 723"/>
                <a:gd name="T41" fmla="*/ 732 h 836"/>
                <a:gd name="T42" fmla="*/ 545 w 723"/>
                <a:gd name="T43" fmla="*/ 688 h 836"/>
                <a:gd name="T44" fmla="*/ 623 w 723"/>
                <a:gd name="T45" fmla="*/ 672 h 836"/>
                <a:gd name="T46" fmla="*/ 723 w 723"/>
                <a:gd name="T47" fmla="*/ 512 h 836"/>
                <a:gd name="T48" fmla="*/ 589 w 723"/>
                <a:gd name="T49" fmla="*/ 468 h 836"/>
                <a:gd name="T50" fmla="*/ 491 w 723"/>
                <a:gd name="T51" fmla="*/ 534 h 836"/>
                <a:gd name="T52" fmla="*/ 466 w 723"/>
                <a:gd name="T53" fmla="*/ 515 h 836"/>
                <a:gd name="T54" fmla="*/ 562 w 723"/>
                <a:gd name="T55" fmla="*/ 390 h 836"/>
                <a:gd name="T56" fmla="*/ 606 w 723"/>
                <a:gd name="T57" fmla="*/ 384 h 836"/>
                <a:gd name="T58" fmla="*/ 683 w 723"/>
                <a:gd name="T59" fmla="*/ 386 h 836"/>
                <a:gd name="T60" fmla="*/ 719 w 723"/>
                <a:gd name="T61" fmla="*/ 281 h 836"/>
                <a:gd name="T62" fmla="*/ 621 w 723"/>
                <a:gd name="T63" fmla="*/ 139 h 836"/>
                <a:gd name="T64" fmla="*/ 585 w 723"/>
                <a:gd name="T65" fmla="*/ 132 h 836"/>
                <a:gd name="T66" fmla="*/ 483 w 723"/>
                <a:gd name="T67" fmla="*/ 142 h 836"/>
                <a:gd name="T68" fmla="*/ 576 w 723"/>
                <a:gd name="T69" fmla="*/ 88 h 836"/>
                <a:gd name="T70" fmla="*/ 485 w 723"/>
                <a:gd name="T71" fmla="*/ 0 h 836"/>
                <a:gd name="T72" fmla="*/ 428 w 723"/>
                <a:gd name="T73" fmla="*/ 239 h 836"/>
                <a:gd name="T74" fmla="*/ 595 w 723"/>
                <a:gd name="T75" fmla="*/ 241 h 836"/>
                <a:gd name="T76" fmla="*/ 440 w 723"/>
                <a:gd name="T77" fmla="*/ 287 h 836"/>
                <a:gd name="T78" fmla="*/ 428 w 723"/>
                <a:gd name="T79" fmla="*/ 813 h 836"/>
                <a:gd name="T80" fmla="*/ 581 w 723"/>
                <a:gd name="T81" fmla="*/ 729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23" h="836">
                  <a:moveTo>
                    <a:pt x="296" y="575"/>
                  </a:moveTo>
                  <a:cubicBezTo>
                    <a:pt x="296" y="815"/>
                    <a:pt x="296" y="815"/>
                    <a:pt x="296" y="815"/>
                  </a:cubicBezTo>
                  <a:cubicBezTo>
                    <a:pt x="294" y="825"/>
                    <a:pt x="290" y="836"/>
                    <a:pt x="275" y="836"/>
                  </a:cubicBezTo>
                  <a:cubicBezTo>
                    <a:pt x="249" y="836"/>
                    <a:pt x="215" y="819"/>
                    <a:pt x="186" y="792"/>
                  </a:cubicBezTo>
                  <a:cubicBezTo>
                    <a:pt x="162" y="768"/>
                    <a:pt x="144" y="741"/>
                    <a:pt x="138" y="716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6" y="716"/>
                    <a:pt x="155" y="717"/>
                    <a:pt x="164" y="717"/>
                  </a:cubicBezTo>
                  <a:cubicBezTo>
                    <a:pt x="176" y="717"/>
                    <a:pt x="186" y="707"/>
                    <a:pt x="186" y="695"/>
                  </a:cubicBezTo>
                  <a:cubicBezTo>
                    <a:pt x="186" y="683"/>
                    <a:pt x="176" y="673"/>
                    <a:pt x="164" y="673"/>
                  </a:cubicBezTo>
                  <a:cubicBezTo>
                    <a:pt x="92" y="673"/>
                    <a:pt x="31" y="628"/>
                    <a:pt x="8" y="565"/>
                  </a:cubicBezTo>
                  <a:cubicBezTo>
                    <a:pt x="2" y="548"/>
                    <a:pt x="0" y="530"/>
                    <a:pt x="0" y="512"/>
                  </a:cubicBezTo>
                  <a:cubicBezTo>
                    <a:pt x="0" y="479"/>
                    <a:pt x="8" y="449"/>
                    <a:pt x="23" y="422"/>
                  </a:cubicBezTo>
                  <a:cubicBezTo>
                    <a:pt x="30" y="410"/>
                    <a:pt x="30" y="410"/>
                    <a:pt x="30" y="410"/>
                  </a:cubicBezTo>
                  <a:cubicBezTo>
                    <a:pt x="45" y="390"/>
                    <a:pt x="64" y="374"/>
                    <a:pt x="86" y="362"/>
                  </a:cubicBezTo>
                  <a:cubicBezTo>
                    <a:pt x="93" y="391"/>
                    <a:pt x="111" y="418"/>
                    <a:pt x="139" y="435"/>
                  </a:cubicBezTo>
                  <a:cubicBezTo>
                    <a:pt x="142" y="438"/>
                    <a:pt x="146" y="439"/>
                    <a:pt x="151" y="439"/>
                  </a:cubicBezTo>
                  <a:cubicBezTo>
                    <a:pt x="158" y="439"/>
                    <a:pt x="165" y="435"/>
                    <a:pt x="169" y="429"/>
                  </a:cubicBezTo>
                  <a:cubicBezTo>
                    <a:pt x="176" y="419"/>
                    <a:pt x="173" y="405"/>
                    <a:pt x="163" y="399"/>
                  </a:cubicBezTo>
                  <a:cubicBezTo>
                    <a:pt x="125" y="374"/>
                    <a:pt x="115" y="324"/>
                    <a:pt x="139" y="287"/>
                  </a:cubicBezTo>
                  <a:cubicBezTo>
                    <a:pt x="146" y="276"/>
                    <a:pt x="143" y="263"/>
                    <a:pt x="133" y="256"/>
                  </a:cubicBezTo>
                  <a:cubicBezTo>
                    <a:pt x="122" y="250"/>
                    <a:pt x="109" y="252"/>
                    <a:pt x="102" y="263"/>
                  </a:cubicBezTo>
                  <a:cubicBezTo>
                    <a:pt x="91" y="279"/>
                    <a:pt x="85" y="297"/>
                    <a:pt x="83" y="315"/>
                  </a:cubicBezTo>
                  <a:cubicBezTo>
                    <a:pt x="60" y="324"/>
                    <a:pt x="39" y="337"/>
                    <a:pt x="22" y="354"/>
                  </a:cubicBezTo>
                  <a:cubicBezTo>
                    <a:pt x="10" y="331"/>
                    <a:pt x="4" y="307"/>
                    <a:pt x="4" y="281"/>
                  </a:cubicBezTo>
                  <a:cubicBezTo>
                    <a:pt x="4" y="245"/>
                    <a:pt x="16" y="210"/>
                    <a:pt x="39" y="183"/>
                  </a:cubicBezTo>
                  <a:cubicBezTo>
                    <a:pt x="56" y="162"/>
                    <a:pt x="78" y="147"/>
                    <a:pt x="102" y="139"/>
                  </a:cubicBezTo>
                  <a:cubicBezTo>
                    <a:pt x="140" y="127"/>
                    <a:pt x="140" y="127"/>
                    <a:pt x="140" y="127"/>
                  </a:cubicBezTo>
                  <a:cubicBezTo>
                    <a:pt x="142" y="127"/>
                    <a:pt x="143" y="127"/>
                    <a:pt x="145" y="127"/>
                  </a:cubicBezTo>
                  <a:cubicBezTo>
                    <a:pt x="173" y="127"/>
                    <a:pt x="200" y="134"/>
                    <a:pt x="224" y="148"/>
                  </a:cubicBezTo>
                  <a:cubicBezTo>
                    <a:pt x="234" y="154"/>
                    <a:pt x="248" y="150"/>
                    <a:pt x="254" y="139"/>
                  </a:cubicBezTo>
                  <a:cubicBezTo>
                    <a:pt x="260" y="129"/>
                    <a:pt x="256" y="115"/>
                    <a:pt x="245" y="109"/>
                  </a:cubicBezTo>
                  <a:cubicBezTo>
                    <a:pt x="216" y="93"/>
                    <a:pt x="182" y="84"/>
                    <a:pt x="148" y="83"/>
                  </a:cubicBezTo>
                  <a:cubicBezTo>
                    <a:pt x="155" y="35"/>
                    <a:pt x="193" y="0"/>
                    <a:pt x="238" y="0"/>
                  </a:cubicBezTo>
                  <a:cubicBezTo>
                    <a:pt x="259" y="0"/>
                    <a:pt x="279" y="8"/>
                    <a:pt x="296" y="22"/>
                  </a:cubicBezTo>
                  <a:cubicBezTo>
                    <a:pt x="296" y="511"/>
                    <a:pt x="296" y="511"/>
                    <a:pt x="296" y="511"/>
                  </a:cubicBezTo>
                  <a:cubicBezTo>
                    <a:pt x="291" y="517"/>
                    <a:pt x="287" y="523"/>
                    <a:pt x="281" y="529"/>
                  </a:cubicBezTo>
                  <a:cubicBezTo>
                    <a:pt x="249" y="563"/>
                    <a:pt x="199" y="576"/>
                    <a:pt x="154" y="561"/>
                  </a:cubicBezTo>
                  <a:cubicBezTo>
                    <a:pt x="143" y="557"/>
                    <a:pt x="130" y="563"/>
                    <a:pt x="127" y="575"/>
                  </a:cubicBezTo>
                  <a:cubicBezTo>
                    <a:pt x="123" y="586"/>
                    <a:pt x="129" y="598"/>
                    <a:pt x="140" y="602"/>
                  </a:cubicBezTo>
                  <a:cubicBezTo>
                    <a:pt x="158" y="608"/>
                    <a:pt x="175" y="611"/>
                    <a:pt x="193" y="611"/>
                  </a:cubicBezTo>
                  <a:cubicBezTo>
                    <a:pt x="230" y="611"/>
                    <a:pt x="266" y="598"/>
                    <a:pt x="296" y="575"/>
                  </a:cubicBezTo>
                  <a:close/>
                  <a:moveTo>
                    <a:pt x="545" y="732"/>
                  </a:moveTo>
                  <a:cubicBezTo>
                    <a:pt x="532" y="732"/>
                    <a:pt x="523" y="722"/>
                    <a:pt x="523" y="710"/>
                  </a:cubicBezTo>
                  <a:cubicBezTo>
                    <a:pt x="523" y="698"/>
                    <a:pt x="532" y="688"/>
                    <a:pt x="545" y="688"/>
                  </a:cubicBezTo>
                  <a:cubicBezTo>
                    <a:pt x="569" y="688"/>
                    <a:pt x="593" y="683"/>
                    <a:pt x="615" y="675"/>
                  </a:cubicBezTo>
                  <a:cubicBezTo>
                    <a:pt x="623" y="672"/>
                    <a:pt x="623" y="672"/>
                    <a:pt x="623" y="672"/>
                  </a:cubicBezTo>
                  <a:cubicBezTo>
                    <a:pt x="649" y="660"/>
                    <a:pt x="673" y="641"/>
                    <a:pt x="690" y="617"/>
                  </a:cubicBezTo>
                  <a:cubicBezTo>
                    <a:pt x="712" y="586"/>
                    <a:pt x="723" y="550"/>
                    <a:pt x="723" y="512"/>
                  </a:cubicBezTo>
                  <a:cubicBezTo>
                    <a:pt x="723" y="481"/>
                    <a:pt x="716" y="453"/>
                    <a:pt x="703" y="427"/>
                  </a:cubicBezTo>
                  <a:cubicBezTo>
                    <a:pt x="671" y="452"/>
                    <a:pt x="632" y="467"/>
                    <a:pt x="589" y="468"/>
                  </a:cubicBezTo>
                  <a:cubicBezTo>
                    <a:pt x="586" y="473"/>
                    <a:pt x="583" y="478"/>
                    <a:pt x="579" y="483"/>
                  </a:cubicBezTo>
                  <a:cubicBezTo>
                    <a:pt x="558" y="511"/>
                    <a:pt x="526" y="529"/>
                    <a:pt x="491" y="534"/>
                  </a:cubicBezTo>
                  <a:cubicBezTo>
                    <a:pt x="490" y="534"/>
                    <a:pt x="489" y="534"/>
                    <a:pt x="488" y="534"/>
                  </a:cubicBezTo>
                  <a:cubicBezTo>
                    <a:pt x="477" y="534"/>
                    <a:pt x="468" y="526"/>
                    <a:pt x="466" y="515"/>
                  </a:cubicBezTo>
                  <a:cubicBezTo>
                    <a:pt x="465" y="503"/>
                    <a:pt x="473" y="492"/>
                    <a:pt x="485" y="490"/>
                  </a:cubicBezTo>
                  <a:cubicBezTo>
                    <a:pt x="534" y="484"/>
                    <a:pt x="569" y="439"/>
                    <a:pt x="562" y="390"/>
                  </a:cubicBezTo>
                  <a:cubicBezTo>
                    <a:pt x="561" y="378"/>
                    <a:pt x="569" y="367"/>
                    <a:pt x="581" y="365"/>
                  </a:cubicBezTo>
                  <a:cubicBezTo>
                    <a:pt x="594" y="363"/>
                    <a:pt x="605" y="372"/>
                    <a:pt x="606" y="384"/>
                  </a:cubicBezTo>
                  <a:cubicBezTo>
                    <a:pt x="608" y="397"/>
                    <a:pt x="608" y="410"/>
                    <a:pt x="606" y="423"/>
                  </a:cubicBezTo>
                  <a:cubicBezTo>
                    <a:pt x="635" y="419"/>
                    <a:pt x="662" y="405"/>
                    <a:pt x="683" y="386"/>
                  </a:cubicBezTo>
                  <a:cubicBezTo>
                    <a:pt x="700" y="357"/>
                    <a:pt x="700" y="357"/>
                    <a:pt x="700" y="357"/>
                  </a:cubicBezTo>
                  <a:cubicBezTo>
                    <a:pt x="713" y="334"/>
                    <a:pt x="719" y="308"/>
                    <a:pt x="719" y="281"/>
                  </a:cubicBezTo>
                  <a:cubicBezTo>
                    <a:pt x="719" y="245"/>
                    <a:pt x="707" y="210"/>
                    <a:pt x="684" y="183"/>
                  </a:cubicBezTo>
                  <a:cubicBezTo>
                    <a:pt x="667" y="162"/>
                    <a:pt x="645" y="147"/>
                    <a:pt x="621" y="139"/>
                  </a:cubicBezTo>
                  <a:cubicBezTo>
                    <a:pt x="600" y="132"/>
                    <a:pt x="600" y="132"/>
                    <a:pt x="600" y="132"/>
                  </a:cubicBezTo>
                  <a:cubicBezTo>
                    <a:pt x="595" y="132"/>
                    <a:pt x="590" y="132"/>
                    <a:pt x="585" y="132"/>
                  </a:cubicBezTo>
                  <a:cubicBezTo>
                    <a:pt x="560" y="132"/>
                    <a:pt x="535" y="138"/>
                    <a:pt x="513" y="151"/>
                  </a:cubicBezTo>
                  <a:cubicBezTo>
                    <a:pt x="502" y="157"/>
                    <a:pt x="489" y="153"/>
                    <a:pt x="483" y="142"/>
                  </a:cubicBezTo>
                  <a:cubicBezTo>
                    <a:pt x="477" y="132"/>
                    <a:pt x="481" y="118"/>
                    <a:pt x="491" y="112"/>
                  </a:cubicBezTo>
                  <a:cubicBezTo>
                    <a:pt x="517" y="98"/>
                    <a:pt x="546" y="89"/>
                    <a:pt x="576" y="88"/>
                  </a:cubicBezTo>
                  <a:cubicBezTo>
                    <a:pt x="575" y="85"/>
                    <a:pt x="575" y="85"/>
                    <a:pt x="575" y="85"/>
                  </a:cubicBezTo>
                  <a:cubicBezTo>
                    <a:pt x="569" y="36"/>
                    <a:pt x="530" y="0"/>
                    <a:pt x="485" y="0"/>
                  </a:cubicBezTo>
                  <a:cubicBezTo>
                    <a:pt x="464" y="0"/>
                    <a:pt x="444" y="8"/>
                    <a:pt x="428" y="22"/>
                  </a:cubicBezTo>
                  <a:cubicBezTo>
                    <a:pt x="428" y="239"/>
                    <a:pt x="428" y="239"/>
                    <a:pt x="428" y="239"/>
                  </a:cubicBezTo>
                  <a:cubicBezTo>
                    <a:pt x="471" y="206"/>
                    <a:pt x="529" y="196"/>
                    <a:pt x="581" y="213"/>
                  </a:cubicBezTo>
                  <a:cubicBezTo>
                    <a:pt x="593" y="217"/>
                    <a:pt x="599" y="230"/>
                    <a:pt x="595" y="241"/>
                  </a:cubicBezTo>
                  <a:cubicBezTo>
                    <a:pt x="591" y="253"/>
                    <a:pt x="579" y="259"/>
                    <a:pt x="567" y="255"/>
                  </a:cubicBezTo>
                  <a:cubicBezTo>
                    <a:pt x="523" y="240"/>
                    <a:pt x="473" y="253"/>
                    <a:pt x="440" y="287"/>
                  </a:cubicBezTo>
                  <a:cubicBezTo>
                    <a:pt x="436" y="292"/>
                    <a:pt x="431" y="297"/>
                    <a:pt x="428" y="303"/>
                  </a:cubicBezTo>
                  <a:cubicBezTo>
                    <a:pt x="428" y="813"/>
                    <a:pt x="428" y="813"/>
                    <a:pt x="428" y="813"/>
                  </a:cubicBezTo>
                  <a:cubicBezTo>
                    <a:pt x="430" y="823"/>
                    <a:pt x="439" y="836"/>
                    <a:pt x="450" y="836"/>
                  </a:cubicBezTo>
                  <a:cubicBezTo>
                    <a:pt x="497" y="836"/>
                    <a:pt x="561" y="782"/>
                    <a:pt x="581" y="729"/>
                  </a:cubicBezTo>
                  <a:cubicBezTo>
                    <a:pt x="569" y="731"/>
                    <a:pt x="557" y="732"/>
                    <a:pt x="545" y="73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grpSp>
        <p:nvGrpSpPr>
          <p:cNvPr id="47" name="bcgIcons_LogicTree">
            <a:extLst>
              <a:ext uri="{FF2B5EF4-FFF2-40B4-BE49-F238E27FC236}">
                <a16:creationId xmlns:a16="http://schemas.microsoft.com/office/drawing/2014/main" id="{75517C07-F054-4829-ABCD-E121AE22A1D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98203" y="5364794"/>
            <a:ext cx="768740" cy="769452"/>
            <a:chOff x="1682" y="0"/>
            <a:chExt cx="4316" cy="4320"/>
          </a:xfrm>
        </p:grpSpPr>
        <p:sp>
          <p:nvSpPr>
            <p:cNvPr id="48" name="AutoShape 3">
              <a:extLst>
                <a:ext uri="{FF2B5EF4-FFF2-40B4-BE49-F238E27FC236}">
                  <a16:creationId xmlns:a16="http://schemas.microsoft.com/office/drawing/2014/main" id="{0752A4AF-84B3-4F20-B02C-7CECC8D059F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0543821B-2536-48B5-A624-D843C5D760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26" y="446"/>
              <a:ext cx="3424" cy="3428"/>
            </a:xfrm>
            <a:custGeom>
              <a:avLst/>
              <a:gdLst>
                <a:gd name="T0" fmla="*/ 914 w 1828"/>
                <a:gd name="T1" fmla="*/ 491 h 1828"/>
                <a:gd name="T2" fmla="*/ 668 w 1828"/>
                <a:gd name="T3" fmla="*/ 246 h 1828"/>
                <a:gd name="T4" fmla="*/ 914 w 1828"/>
                <a:gd name="T5" fmla="*/ 0 h 1828"/>
                <a:gd name="T6" fmla="*/ 1160 w 1828"/>
                <a:gd name="T7" fmla="*/ 246 h 1828"/>
                <a:gd name="T8" fmla="*/ 914 w 1828"/>
                <a:gd name="T9" fmla="*/ 491 h 1828"/>
                <a:gd name="T10" fmla="*/ 881 w 1828"/>
                <a:gd name="T11" fmla="*/ 1704 h 1828"/>
                <a:gd name="T12" fmla="*/ 757 w 1828"/>
                <a:gd name="T13" fmla="*/ 1580 h 1828"/>
                <a:gd name="T14" fmla="*/ 633 w 1828"/>
                <a:gd name="T15" fmla="*/ 1704 h 1828"/>
                <a:gd name="T16" fmla="*/ 757 w 1828"/>
                <a:gd name="T17" fmla="*/ 1828 h 1828"/>
                <a:gd name="T18" fmla="*/ 881 w 1828"/>
                <a:gd name="T19" fmla="*/ 1704 h 1828"/>
                <a:gd name="T20" fmla="*/ 1195 w 1828"/>
                <a:gd name="T21" fmla="*/ 1704 h 1828"/>
                <a:gd name="T22" fmla="*/ 1071 w 1828"/>
                <a:gd name="T23" fmla="*/ 1580 h 1828"/>
                <a:gd name="T24" fmla="*/ 947 w 1828"/>
                <a:gd name="T25" fmla="*/ 1704 h 1828"/>
                <a:gd name="T26" fmla="*/ 1071 w 1828"/>
                <a:gd name="T27" fmla="*/ 1828 h 1828"/>
                <a:gd name="T28" fmla="*/ 1195 w 1828"/>
                <a:gd name="T29" fmla="*/ 1704 h 1828"/>
                <a:gd name="T30" fmla="*/ 1513 w 1828"/>
                <a:gd name="T31" fmla="*/ 1704 h 1828"/>
                <a:gd name="T32" fmla="*/ 1389 w 1828"/>
                <a:gd name="T33" fmla="*/ 1580 h 1828"/>
                <a:gd name="T34" fmla="*/ 1265 w 1828"/>
                <a:gd name="T35" fmla="*/ 1704 h 1828"/>
                <a:gd name="T36" fmla="*/ 1389 w 1828"/>
                <a:gd name="T37" fmla="*/ 1828 h 1828"/>
                <a:gd name="T38" fmla="*/ 1513 w 1828"/>
                <a:gd name="T39" fmla="*/ 1704 h 1828"/>
                <a:gd name="T40" fmla="*/ 1828 w 1828"/>
                <a:gd name="T41" fmla="*/ 1704 h 1828"/>
                <a:gd name="T42" fmla="*/ 1704 w 1828"/>
                <a:gd name="T43" fmla="*/ 1580 h 1828"/>
                <a:gd name="T44" fmla="*/ 1580 w 1828"/>
                <a:gd name="T45" fmla="*/ 1704 h 1828"/>
                <a:gd name="T46" fmla="*/ 1704 w 1828"/>
                <a:gd name="T47" fmla="*/ 1828 h 1828"/>
                <a:gd name="T48" fmla="*/ 1828 w 1828"/>
                <a:gd name="T49" fmla="*/ 1704 h 1828"/>
                <a:gd name="T50" fmla="*/ 248 w 1828"/>
                <a:gd name="T51" fmla="*/ 1704 h 1828"/>
                <a:gd name="T52" fmla="*/ 124 w 1828"/>
                <a:gd name="T53" fmla="*/ 1580 h 1828"/>
                <a:gd name="T54" fmla="*/ 0 w 1828"/>
                <a:gd name="T55" fmla="*/ 1704 h 1828"/>
                <a:gd name="T56" fmla="*/ 124 w 1828"/>
                <a:gd name="T57" fmla="*/ 1828 h 1828"/>
                <a:gd name="T58" fmla="*/ 248 w 1828"/>
                <a:gd name="T59" fmla="*/ 1704 h 1828"/>
                <a:gd name="T60" fmla="*/ 563 w 1828"/>
                <a:gd name="T61" fmla="*/ 1704 h 1828"/>
                <a:gd name="T62" fmla="*/ 439 w 1828"/>
                <a:gd name="T63" fmla="*/ 1580 h 1828"/>
                <a:gd name="T64" fmla="*/ 315 w 1828"/>
                <a:gd name="T65" fmla="*/ 1704 h 1828"/>
                <a:gd name="T66" fmla="*/ 439 w 1828"/>
                <a:gd name="T67" fmla="*/ 1828 h 1828"/>
                <a:gd name="T68" fmla="*/ 563 w 1828"/>
                <a:gd name="T69" fmla="*/ 1704 h 1828"/>
                <a:gd name="T70" fmla="*/ 468 w 1828"/>
                <a:gd name="T71" fmla="*/ 1200 h 1828"/>
                <a:gd name="T72" fmla="*/ 468 w 1828"/>
                <a:gd name="T73" fmla="*/ 871 h 1828"/>
                <a:gd name="T74" fmla="*/ 446 w 1828"/>
                <a:gd name="T75" fmla="*/ 849 h 1828"/>
                <a:gd name="T76" fmla="*/ 117 w 1828"/>
                <a:gd name="T77" fmla="*/ 849 h 1828"/>
                <a:gd name="T78" fmla="*/ 95 w 1828"/>
                <a:gd name="T79" fmla="*/ 871 h 1828"/>
                <a:gd name="T80" fmla="*/ 95 w 1828"/>
                <a:gd name="T81" fmla="*/ 1200 h 1828"/>
                <a:gd name="T82" fmla="*/ 117 w 1828"/>
                <a:gd name="T83" fmla="*/ 1222 h 1828"/>
                <a:gd name="T84" fmla="*/ 446 w 1828"/>
                <a:gd name="T85" fmla="*/ 1222 h 1828"/>
                <a:gd name="T86" fmla="*/ 468 w 1828"/>
                <a:gd name="T87" fmla="*/ 1200 h 1828"/>
                <a:gd name="T88" fmla="*/ 1101 w 1828"/>
                <a:gd name="T89" fmla="*/ 1200 h 1828"/>
                <a:gd name="T90" fmla="*/ 1101 w 1828"/>
                <a:gd name="T91" fmla="*/ 871 h 1828"/>
                <a:gd name="T92" fmla="*/ 1079 w 1828"/>
                <a:gd name="T93" fmla="*/ 849 h 1828"/>
                <a:gd name="T94" fmla="*/ 749 w 1828"/>
                <a:gd name="T95" fmla="*/ 849 h 1828"/>
                <a:gd name="T96" fmla="*/ 727 w 1828"/>
                <a:gd name="T97" fmla="*/ 871 h 1828"/>
                <a:gd name="T98" fmla="*/ 727 w 1828"/>
                <a:gd name="T99" fmla="*/ 1200 h 1828"/>
                <a:gd name="T100" fmla="*/ 749 w 1828"/>
                <a:gd name="T101" fmla="*/ 1222 h 1828"/>
                <a:gd name="T102" fmla="*/ 1079 w 1828"/>
                <a:gd name="T103" fmla="*/ 1222 h 1828"/>
                <a:gd name="T104" fmla="*/ 1101 w 1828"/>
                <a:gd name="T105" fmla="*/ 1200 h 1828"/>
                <a:gd name="T106" fmla="*/ 1733 w 1828"/>
                <a:gd name="T107" fmla="*/ 1200 h 1828"/>
                <a:gd name="T108" fmla="*/ 1733 w 1828"/>
                <a:gd name="T109" fmla="*/ 871 h 1828"/>
                <a:gd name="T110" fmla="*/ 1711 w 1828"/>
                <a:gd name="T111" fmla="*/ 849 h 1828"/>
                <a:gd name="T112" fmla="*/ 1382 w 1828"/>
                <a:gd name="T113" fmla="*/ 849 h 1828"/>
                <a:gd name="T114" fmla="*/ 1360 w 1828"/>
                <a:gd name="T115" fmla="*/ 871 h 1828"/>
                <a:gd name="T116" fmla="*/ 1360 w 1828"/>
                <a:gd name="T117" fmla="*/ 1200 h 1828"/>
                <a:gd name="T118" fmla="*/ 1382 w 1828"/>
                <a:gd name="T119" fmla="*/ 1222 h 1828"/>
                <a:gd name="T120" fmla="*/ 1711 w 1828"/>
                <a:gd name="T121" fmla="*/ 1222 h 1828"/>
                <a:gd name="T122" fmla="*/ 1733 w 1828"/>
                <a:gd name="T123" fmla="*/ 1200 h 1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28" h="1828">
                  <a:moveTo>
                    <a:pt x="914" y="491"/>
                  </a:moveTo>
                  <a:cubicBezTo>
                    <a:pt x="778" y="491"/>
                    <a:pt x="668" y="381"/>
                    <a:pt x="668" y="246"/>
                  </a:cubicBezTo>
                  <a:cubicBezTo>
                    <a:pt x="668" y="110"/>
                    <a:pt x="778" y="0"/>
                    <a:pt x="914" y="0"/>
                  </a:cubicBezTo>
                  <a:cubicBezTo>
                    <a:pt x="1050" y="0"/>
                    <a:pt x="1160" y="110"/>
                    <a:pt x="1160" y="246"/>
                  </a:cubicBezTo>
                  <a:cubicBezTo>
                    <a:pt x="1160" y="381"/>
                    <a:pt x="1050" y="491"/>
                    <a:pt x="914" y="491"/>
                  </a:cubicBezTo>
                  <a:close/>
                  <a:moveTo>
                    <a:pt x="881" y="1704"/>
                  </a:moveTo>
                  <a:cubicBezTo>
                    <a:pt x="881" y="1635"/>
                    <a:pt x="825" y="1580"/>
                    <a:pt x="757" y="1580"/>
                  </a:cubicBezTo>
                  <a:cubicBezTo>
                    <a:pt x="688" y="1580"/>
                    <a:pt x="633" y="1635"/>
                    <a:pt x="633" y="1704"/>
                  </a:cubicBezTo>
                  <a:cubicBezTo>
                    <a:pt x="633" y="1772"/>
                    <a:pt x="688" y="1828"/>
                    <a:pt x="757" y="1828"/>
                  </a:cubicBezTo>
                  <a:cubicBezTo>
                    <a:pt x="825" y="1828"/>
                    <a:pt x="881" y="1772"/>
                    <a:pt x="881" y="1704"/>
                  </a:cubicBezTo>
                  <a:close/>
                  <a:moveTo>
                    <a:pt x="1195" y="1704"/>
                  </a:moveTo>
                  <a:cubicBezTo>
                    <a:pt x="1195" y="1635"/>
                    <a:pt x="1140" y="1580"/>
                    <a:pt x="1071" y="1580"/>
                  </a:cubicBezTo>
                  <a:cubicBezTo>
                    <a:pt x="1003" y="1580"/>
                    <a:pt x="947" y="1635"/>
                    <a:pt x="947" y="1704"/>
                  </a:cubicBezTo>
                  <a:cubicBezTo>
                    <a:pt x="947" y="1772"/>
                    <a:pt x="1003" y="1828"/>
                    <a:pt x="1071" y="1828"/>
                  </a:cubicBezTo>
                  <a:cubicBezTo>
                    <a:pt x="1140" y="1828"/>
                    <a:pt x="1195" y="1772"/>
                    <a:pt x="1195" y="1704"/>
                  </a:cubicBezTo>
                  <a:close/>
                  <a:moveTo>
                    <a:pt x="1513" y="1704"/>
                  </a:moveTo>
                  <a:cubicBezTo>
                    <a:pt x="1513" y="1635"/>
                    <a:pt x="1458" y="1580"/>
                    <a:pt x="1389" y="1580"/>
                  </a:cubicBezTo>
                  <a:cubicBezTo>
                    <a:pt x="1321" y="1580"/>
                    <a:pt x="1265" y="1635"/>
                    <a:pt x="1265" y="1704"/>
                  </a:cubicBezTo>
                  <a:cubicBezTo>
                    <a:pt x="1265" y="1772"/>
                    <a:pt x="1321" y="1828"/>
                    <a:pt x="1389" y="1828"/>
                  </a:cubicBezTo>
                  <a:cubicBezTo>
                    <a:pt x="1458" y="1828"/>
                    <a:pt x="1513" y="1772"/>
                    <a:pt x="1513" y="1704"/>
                  </a:cubicBezTo>
                  <a:close/>
                  <a:moveTo>
                    <a:pt x="1828" y="1704"/>
                  </a:moveTo>
                  <a:cubicBezTo>
                    <a:pt x="1828" y="1635"/>
                    <a:pt x="1772" y="1580"/>
                    <a:pt x="1704" y="1580"/>
                  </a:cubicBezTo>
                  <a:cubicBezTo>
                    <a:pt x="1635" y="1580"/>
                    <a:pt x="1580" y="1635"/>
                    <a:pt x="1580" y="1704"/>
                  </a:cubicBezTo>
                  <a:cubicBezTo>
                    <a:pt x="1580" y="1772"/>
                    <a:pt x="1635" y="1828"/>
                    <a:pt x="1704" y="1828"/>
                  </a:cubicBezTo>
                  <a:cubicBezTo>
                    <a:pt x="1772" y="1828"/>
                    <a:pt x="1828" y="1772"/>
                    <a:pt x="1828" y="1704"/>
                  </a:cubicBezTo>
                  <a:close/>
                  <a:moveTo>
                    <a:pt x="248" y="1704"/>
                  </a:moveTo>
                  <a:cubicBezTo>
                    <a:pt x="248" y="1635"/>
                    <a:pt x="193" y="1580"/>
                    <a:pt x="124" y="1580"/>
                  </a:cubicBezTo>
                  <a:cubicBezTo>
                    <a:pt x="56" y="1580"/>
                    <a:pt x="0" y="1635"/>
                    <a:pt x="0" y="1704"/>
                  </a:cubicBezTo>
                  <a:cubicBezTo>
                    <a:pt x="0" y="1772"/>
                    <a:pt x="56" y="1828"/>
                    <a:pt x="124" y="1828"/>
                  </a:cubicBezTo>
                  <a:cubicBezTo>
                    <a:pt x="193" y="1828"/>
                    <a:pt x="248" y="1772"/>
                    <a:pt x="248" y="1704"/>
                  </a:cubicBezTo>
                  <a:close/>
                  <a:moveTo>
                    <a:pt x="563" y="1704"/>
                  </a:moveTo>
                  <a:cubicBezTo>
                    <a:pt x="563" y="1635"/>
                    <a:pt x="507" y="1580"/>
                    <a:pt x="439" y="1580"/>
                  </a:cubicBezTo>
                  <a:cubicBezTo>
                    <a:pt x="370" y="1580"/>
                    <a:pt x="315" y="1635"/>
                    <a:pt x="315" y="1704"/>
                  </a:cubicBezTo>
                  <a:cubicBezTo>
                    <a:pt x="315" y="1772"/>
                    <a:pt x="370" y="1828"/>
                    <a:pt x="439" y="1828"/>
                  </a:cubicBezTo>
                  <a:cubicBezTo>
                    <a:pt x="507" y="1828"/>
                    <a:pt x="563" y="1772"/>
                    <a:pt x="563" y="1704"/>
                  </a:cubicBezTo>
                  <a:close/>
                  <a:moveTo>
                    <a:pt x="468" y="1200"/>
                  </a:moveTo>
                  <a:cubicBezTo>
                    <a:pt x="468" y="871"/>
                    <a:pt x="468" y="871"/>
                    <a:pt x="468" y="871"/>
                  </a:cubicBezTo>
                  <a:cubicBezTo>
                    <a:pt x="468" y="859"/>
                    <a:pt x="458" y="849"/>
                    <a:pt x="446" y="849"/>
                  </a:cubicBezTo>
                  <a:cubicBezTo>
                    <a:pt x="117" y="849"/>
                    <a:pt x="117" y="849"/>
                    <a:pt x="117" y="849"/>
                  </a:cubicBezTo>
                  <a:cubicBezTo>
                    <a:pt x="105" y="849"/>
                    <a:pt x="95" y="859"/>
                    <a:pt x="95" y="871"/>
                  </a:cubicBezTo>
                  <a:cubicBezTo>
                    <a:pt x="95" y="1200"/>
                    <a:pt x="95" y="1200"/>
                    <a:pt x="95" y="1200"/>
                  </a:cubicBezTo>
                  <a:cubicBezTo>
                    <a:pt x="95" y="1212"/>
                    <a:pt x="105" y="1222"/>
                    <a:pt x="117" y="1222"/>
                  </a:cubicBezTo>
                  <a:cubicBezTo>
                    <a:pt x="446" y="1222"/>
                    <a:pt x="446" y="1222"/>
                    <a:pt x="446" y="1222"/>
                  </a:cubicBezTo>
                  <a:cubicBezTo>
                    <a:pt x="458" y="1222"/>
                    <a:pt x="468" y="1212"/>
                    <a:pt x="468" y="1200"/>
                  </a:cubicBezTo>
                  <a:close/>
                  <a:moveTo>
                    <a:pt x="1101" y="1200"/>
                  </a:moveTo>
                  <a:cubicBezTo>
                    <a:pt x="1101" y="871"/>
                    <a:pt x="1101" y="871"/>
                    <a:pt x="1101" y="871"/>
                  </a:cubicBezTo>
                  <a:cubicBezTo>
                    <a:pt x="1101" y="859"/>
                    <a:pt x="1091" y="849"/>
                    <a:pt x="1079" y="849"/>
                  </a:cubicBezTo>
                  <a:cubicBezTo>
                    <a:pt x="749" y="849"/>
                    <a:pt x="749" y="849"/>
                    <a:pt x="749" y="849"/>
                  </a:cubicBezTo>
                  <a:cubicBezTo>
                    <a:pt x="737" y="849"/>
                    <a:pt x="727" y="859"/>
                    <a:pt x="727" y="871"/>
                  </a:cubicBezTo>
                  <a:cubicBezTo>
                    <a:pt x="727" y="1200"/>
                    <a:pt x="727" y="1200"/>
                    <a:pt x="727" y="1200"/>
                  </a:cubicBezTo>
                  <a:cubicBezTo>
                    <a:pt x="727" y="1212"/>
                    <a:pt x="737" y="1222"/>
                    <a:pt x="749" y="1222"/>
                  </a:cubicBezTo>
                  <a:cubicBezTo>
                    <a:pt x="1079" y="1222"/>
                    <a:pt x="1079" y="1222"/>
                    <a:pt x="1079" y="1222"/>
                  </a:cubicBezTo>
                  <a:cubicBezTo>
                    <a:pt x="1091" y="1222"/>
                    <a:pt x="1101" y="1212"/>
                    <a:pt x="1101" y="1200"/>
                  </a:cubicBezTo>
                  <a:close/>
                  <a:moveTo>
                    <a:pt x="1733" y="1200"/>
                  </a:moveTo>
                  <a:cubicBezTo>
                    <a:pt x="1733" y="871"/>
                    <a:pt x="1733" y="871"/>
                    <a:pt x="1733" y="871"/>
                  </a:cubicBezTo>
                  <a:cubicBezTo>
                    <a:pt x="1733" y="859"/>
                    <a:pt x="1723" y="849"/>
                    <a:pt x="1711" y="849"/>
                  </a:cubicBezTo>
                  <a:cubicBezTo>
                    <a:pt x="1382" y="849"/>
                    <a:pt x="1382" y="849"/>
                    <a:pt x="1382" y="849"/>
                  </a:cubicBezTo>
                  <a:cubicBezTo>
                    <a:pt x="1370" y="849"/>
                    <a:pt x="1360" y="859"/>
                    <a:pt x="1360" y="871"/>
                  </a:cubicBezTo>
                  <a:cubicBezTo>
                    <a:pt x="1360" y="1200"/>
                    <a:pt x="1360" y="1200"/>
                    <a:pt x="1360" y="1200"/>
                  </a:cubicBezTo>
                  <a:cubicBezTo>
                    <a:pt x="1360" y="1212"/>
                    <a:pt x="1370" y="1222"/>
                    <a:pt x="1382" y="1222"/>
                  </a:cubicBezTo>
                  <a:cubicBezTo>
                    <a:pt x="1711" y="1222"/>
                    <a:pt x="1711" y="1222"/>
                    <a:pt x="1711" y="1222"/>
                  </a:cubicBezTo>
                  <a:cubicBezTo>
                    <a:pt x="1723" y="1222"/>
                    <a:pt x="1733" y="1212"/>
                    <a:pt x="1733" y="12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8A79B397-1A17-4C6E-907C-ACCE06580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7" y="1448"/>
              <a:ext cx="3042" cy="1880"/>
            </a:xfrm>
            <a:custGeom>
              <a:avLst/>
              <a:gdLst>
                <a:gd name="T0" fmla="*/ 359 w 1624"/>
                <a:gd name="T1" fmla="*/ 1003 h 1003"/>
                <a:gd name="T2" fmla="*/ 315 w 1624"/>
                <a:gd name="T3" fmla="*/ 1003 h 1003"/>
                <a:gd name="T4" fmla="*/ 44 w 1624"/>
                <a:gd name="T5" fmla="*/ 889 h 1003"/>
                <a:gd name="T6" fmla="*/ 22 w 1624"/>
                <a:gd name="T7" fmla="*/ 1002 h 1003"/>
                <a:gd name="T8" fmla="*/ 0 w 1624"/>
                <a:gd name="T9" fmla="*/ 867 h 1003"/>
                <a:gd name="T10" fmla="*/ 157 w 1624"/>
                <a:gd name="T11" fmla="*/ 845 h 1003"/>
                <a:gd name="T12" fmla="*/ 201 w 1624"/>
                <a:gd name="T13" fmla="*/ 732 h 1003"/>
                <a:gd name="T14" fmla="*/ 337 w 1624"/>
                <a:gd name="T15" fmla="*/ 845 h 1003"/>
                <a:gd name="T16" fmla="*/ 969 w 1624"/>
                <a:gd name="T17" fmla="*/ 845 h 1003"/>
                <a:gd name="T18" fmla="*/ 834 w 1624"/>
                <a:gd name="T19" fmla="*/ 732 h 1003"/>
                <a:gd name="T20" fmla="*/ 790 w 1624"/>
                <a:gd name="T21" fmla="*/ 845 h 1003"/>
                <a:gd name="T22" fmla="*/ 633 w 1624"/>
                <a:gd name="T23" fmla="*/ 867 h 1003"/>
                <a:gd name="T24" fmla="*/ 655 w 1624"/>
                <a:gd name="T25" fmla="*/ 1002 h 1003"/>
                <a:gd name="T26" fmla="*/ 677 w 1624"/>
                <a:gd name="T27" fmla="*/ 889 h 1003"/>
                <a:gd name="T28" fmla="*/ 947 w 1624"/>
                <a:gd name="T29" fmla="*/ 1003 h 1003"/>
                <a:gd name="T30" fmla="*/ 991 w 1624"/>
                <a:gd name="T31" fmla="*/ 1003 h 1003"/>
                <a:gd name="T32" fmla="*/ 969 w 1624"/>
                <a:gd name="T33" fmla="*/ 845 h 1003"/>
                <a:gd name="T34" fmla="*/ 1467 w 1624"/>
                <a:gd name="T35" fmla="*/ 845 h 1003"/>
                <a:gd name="T36" fmla="*/ 1423 w 1624"/>
                <a:gd name="T37" fmla="*/ 732 h 1003"/>
                <a:gd name="T38" fmla="*/ 1287 w 1624"/>
                <a:gd name="T39" fmla="*/ 845 h 1003"/>
                <a:gd name="T40" fmla="*/ 1265 w 1624"/>
                <a:gd name="T41" fmla="*/ 1003 h 1003"/>
                <a:gd name="T42" fmla="*/ 1309 w 1624"/>
                <a:gd name="T43" fmla="*/ 1003 h 1003"/>
                <a:gd name="T44" fmla="*/ 1580 w 1624"/>
                <a:gd name="T45" fmla="*/ 889 h 1003"/>
                <a:gd name="T46" fmla="*/ 1602 w 1624"/>
                <a:gd name="T47" fmla="*/ 1002 h 1003"/>
                <a:gd name="T48" fmla="*/ 1624 w 1624"/>
                <a:gd name="T49" fmla="*/ 867 h 1003"/>
                <a:gd name="T50" fmla="*/ 1445 w 1624"/>
                <a:gd name="T51" fmla="*/ 114 h 1003"/>
                <a:gd name="T52" fmla="*/ 834 w 1624"/>
                <a:gd name="T53" fmla="*/ 0 h 1003"/>
                <a:gd name="T54" fmla="*/ 790 w 1624"/>
                <a:gd name="T55" fmla="*/ 0 h 1003"/>
                <a:gd name="T56" fmla="*/ 179 w 1624"/>
                <a:gd name="T57" fmla="*/ 114 h 1003"/>
                <a:gd name="T58" fmla="*/ 157 w 1624"/>
                <a:gd name="T59" fmla="*/ 271 h 1003"/>
                <a:gd name="T60" fmla="*/ 201 w 1624"/>
                <a:gd name="T61" fmla="*/ 158 h 1003"/>
                <a:gd name="T62" fmla="*/ 790 w 1624"/>
                <a:gd name="T63" fmla="*/ 271 h 1003"/>
                <a:gd name="T64" fmla="*/ 834 w 1624"/>
                <a:gd name="T65" fmla="*/ 158 h 1003"/>
                <a:gd name="T66" fmla="*/ 1423 w 1624"/>
                <a:gd name="T67" fmla="*/ 271 h 1003"/>
                <a:gd name="T68" fmla="*/ 1467 w 1624"/>
                <a:gd name="T69" fmla="*/ 136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24" h="1003">
                  <a:moveTo>
                    <a:pt x="359" y="867"/>
                  </a:moveTo>
                  <a:cubicBezTo>
                    <a:pt x="359" y="1003"/>
                    <a:pt x="359" y="1003"/>
                    <a:pt x="359" y="1003"/>
                  </a:cubicBezTo>
                  <a:cubicBezTo>
                    <a:pt x="352" y="1002"/>
                    <a:pt x="344" y="1002"/>
                    <a:pt x="337" y="1002"/>
                  </a:cubicBezTo>
                  <a:cubicBezTo>
                    <a:pt x="329" y="1002"/>
                    <a:pt x="322" y="1002"/>
                    <a:pt x="315" y="1003"/>
                  </a:cubicBezTo>
                  <a:cubicBezTo>
                    <a:pt x="315" y="889"/>
                    <a:pt x="315" y="889"/>
                    <a:pt x="315" y="889"/>
                  </a:cubicBezTo>
                  <a:cubicBezTo>
                    <a:pt x="44" y="889"/>
                    <a:pt x="44" y="889"/>
                    <a:pt x="44" y="889"/>
                  </a:cubicBezTo>
                  <a:cubicBezTo>
                    <a:pt x="44" y="1003"/>
                    <a:pt x="44" y="1003"/>
                    <a:pt x="44" y="1003"/>
                  </a:cubicBezTo>
                  <a:cubicBezTo>
                    <a:pt x="37" y="1002"/>
                    <a:pt x="30" y="1002"/>
                    <a:pt x="22" y="1002"/>
                  </a:cubicBezTo>
                  <a:cubicBezTo>
                    <a:pt x="15" y="1002"/>
                    <a:pt x="7" y="1002"/>
                    <a:pt x="0" y="1003"/>
                  </a:cubicBezTo>
                  <a:cubicBezTo>
                    <a:pt x="0" y="867"/>
                    <a:pt x="0" y="867"/>
                    <a:pt x="0" y="867"/>
                  </a:cubicBezTo>
                  <a:cubicBezTo>
                    <a:pt x="0" y="855"/>
                    <a:pt x="10" y="845"/>
                    <a:pt x="22" y="845"/>
                  </a:cubicBezTo>
                  <a:cubicBezTo>
                    <a:pt x="157" y="845"/>
                    <a:pt x="157" y="845"/>
                    <a:pt x="157" y="845"/>
                  </a:cubicBezTo>
                  <a:cubicBezTo>
                    <a:pt x="157" y="732"/>
                    <a:pt x="157" y="732"/>
                    <a:pt x="157" y="732"/>
                  </a:cubicBezTo>
                  <a:cubicBezTo>
                    <a:pt x="201" y="732"/>
                    <a:pt x="201" y="732"/>
                    <a:pt x="201" y="732"/>
                  </a:cubicBezTo>
                  <a:cubicBezTo>
                    <a:pt x="201" y="845"/>
                    <a:pt x="201" y="845"/>
                    <a:pt x="201" y="845"/>
                  </a:cubicBezTo>
                  <a:cubicBezTo>
                    <a:pt x="337" y="845"/>
                    <a:pt x="337" y="845"/>
                    <a:pt x="337" y="845"/>
                  </a:cubicBezTo>
                  <a:cubicBezTo>
                    <a:pt x="349" y="845"/>
                    <a:pt x="359" y="855"/>
                    <a:pt x="359" y="867"/>
                  </a:cubicBezTo>
                  <a:close/>
                  <a:moveTo>
                    <a:pt x="969" y="845"/>
                  </a:moveTo>
                  <a:cubicBezTo>
                    <a:pt x="834" y="845"/>
                    <a:pt x="834" y="845"/>
                    <a:pt x="834" y="845"/>
                  </a:cubicBezTo>
                  <a:cubicBezTo>
                    <a:pt x="834" y="732"/>
                    <a:pt x="834" y="732"/>
                    <a:pt x="834" y="732"/>
                  </a:cubicBezTo>
                  <a:cubicBezTo>
                    <a:pt x="790" y="732"/>
                    <a:pt x="790" y="732"/>
                    <a:pt x="790" y="732"/>
                  </a:cubicBezTo>
                  <a:cubicBezTo>
                    <a:pt x="790" y="845"/>
                    <a:pt x="790" y="845"/>
                    <a:pt x="790" y="845"/>
                  </a:cubicBezTo>
                  <a:cubicBezTo>
                    <a:pt x="655" y="845"/>
                    <a:pt x="655" y="845"/>
                    <a:pt x="655" y="845"/>
                  </a:cubicBezTo>
                  <a:cubicBezTo>
                    <a:pt x="643" y="845"/>
                    <a:pt x="633" y="855"/>
                    <a:pt x="633" y="867"/>
                  </a:cubicBezTo>
                  <a:cubicBezTo>
                    <a:pt x="633" y="1003"/>
                    <a:pt x="633" y="1003"/>
                    <a:pt x="633" y="1003"/>
                  </a:cubicBezTo>
                  <a:cubicBezTo>
                    <a:pt x="640" y="1002"/>
                    <a:pt x="647" y="1002"/>
                    <a:pt x="655" y="1002"/>
                  </a:cubicBezTo>
                  <a:cubicBezTo>
                    <a:pt x="662" y="1002"/>
                    <a:pt x="669" y="1002"/>
                    <a:pt x="677" y="1003"/>
                  </a:cubicBezTo>
                  <a:cubicBezTo>
                    <a:pt x="677" y="889"/>
                    <a:pt x="677" y="889"/>
                    <a:pt x="677" y="889"/>
                  </a:cubicBezTo>
                  <a:cubicBezTo>
                    <a:pt x="947" y="889"/>
                    <a:pt x="947" y="889"/>
                    <a:pt x="947" y="889"/>
                  </a:cubicBezTo>
                  <a:cubicBezTo>
                    <a:pt x="947" y="1003"/>
                    <a:pt x="947" y="1003"/>
                    <a:pt x="947" y="1003"/>
                  </a:cubicBezTo>
                  <a:cubicBezTo>
                    <a:pt x="955" y="1002"/>
                    <a:pt x="962" y="1002"/>
                    <a:pt x="969" y="1002"/>
                  </a:cubicBezTo>
                  <a:cubicBezTo>
                    <a:pt x="977" y="1002"/>
                    <a:pt x="984" y="1002"/>
                    <a:pt x="991" y="1003"/>
                  </a:cubicBezTo>
                  <a:cubicBezTo>
                    <a:pt x="991" y="867"/>
                    <a:pt x="991" y="867"/>
                    <a:pt x="991" y="867"/>
                  </a:cubicBezTo>
                  <a:cubicBezTo>
                    <a:pt x="991" y="855"/>
                    <a:pt x="981" y="845"/>
                    <a:pt x="969" y="845"/>
                  </a:cubicBezTo>
                  <a:close/>
                  <a:moveTo>
                    <a:pt x="1602" y="845"/>
                  </a:moveTo>
                  <a:cubicBezTo>
                    <a:pt x="1467" y="845"/>
                    <a:pt x="1467" y="845"/>
                    <a:pt x="1467" y="845"/>
                  </a:cubicBezTo>
                  <a:cubicBezTo>
                    <a:pt x="1467" y="732"/>
                    <a:pt x="1467" y="732"/>
                    <a:pt x="1467" y="732"/>
                  </a:cubicBezTo>
                  <a:cubicBezTo>
                    <a:pt x="1423" y="732"/>
                    <a:pt x="1423" y="732"/>
                    <a:pt x="1423" y="732"/>
                  </a:cubicBezTo>
                  <a:cubicBezTo>
                    <a:pt x="1423" y="845"/>
                    <a:pt x="1423" y="845"/>
                    <a:pt x="1423" y="845"/>
                  </a:cubicBezTo>
                  <a:cubicBezTo>
                    <a:pt x="1287" y="845"/>
                    <a:pt x="1287" y="845"/>
                    <a:pt x="1287" y="845"/>
                  </a:cubicBezTo>
                  <a:cubicBezTo>
                    <a:pt x="1275" y="845"/>
                    <a:pt x="1265" y="855"/>
                    <a:pt x="1265" y="867"/>
                  </a:cubicBezTo>
                  <a:cubicBezTo>
                    <a:pt x="1265" y="1003"/>
                    <a:pt x="1265" y="1003"/>
                    <a:pt x="1265" y="1003"/>
                  </a:cubicBezTo>
                  <a:cubicBezTo>
                    <a:pt x="1272" y="1002"/>
                    <a:pt x="1280" y="1002"/>
                    <a:pt x="1287" y="1002"/>
                  </a:cubicBezTo>
                  <a:cubicBezTo>
                    <a:pt x="1295" y="1002"/>
                    <a:pt x="1302" y="1002"/>
                    <a:pt x="1309" y="1003"/>
                  </a:cubicBezTo>
                  <a:cubicBezTo>
                    <a:pt x="1309" y="889"/>
                    <a:pt x="1309" y="889"/>
                    <a:pt x="1309" y="889"/>
                  </a:cubicBezTo>
                  <a:cubicBezTo>
                    <a:pt x="1580" y="889"/>
                    <a:pt x="1580" y="889"/>
                    <a:pt x="1580" y="889"/>
                  </a:cubicBezTo>
                  <a:cubicBezTo>
                    <a:pt x="1580" y="1003"/>
                    <a:pt x="1580" y="1003"/>
                    <a:pt x="1580" y="1003"/>
                  </a:cubicBezTo>
                  <a:cubicBezTo>
                    <a:pt x="1587" y="1002"/>
                    <a:pt x="1594" y="1002"/>
                    <a:pt x="1602" y="1002"/>
                  </a:cubicBezTo>
                  <a:cubicBezTo>
                    <a:pt x="1609" y="1002"/>
                    <a:pt x="1617" y="1002"/>
                    <a:pt x="1624" y="1003"/>
                  </a:cubicBezTo>
                  <a:cubicBezTo>
                    <a:pt x="1624" y="867"/>
                    <a:pt x="1624" y="867"/>
                    <a:pt x="1624" y="867"/>
                  </a:cubicBezTo>
                  <a:cubicBezTo>
                    <a:pt x="1624" y="855"/>
                    <a:pt x="1614" y="845"/>
                    <a:pt x="1602" y="845"/>
                  </a:cubicBezTo>
                  <a:close/>
                  <a:moveTo>
                    <a:pt x="1445" y="114"/>
                  </a:moveTo>
                  <a:cubicBezTo>
                    <a:pt x="834" y="114"/>
                    <a:pt x="834" y="114"/>
                    <a:pt x="834" y="114"/>
                  </a:cubicBezTo>
                  <a:cubicBezTo>
                    <a:pt x="834" y="0"/>
                    <a:pt x="834" y="0"/>
                    <a:pt x="834" y="0"/>
                  </a:cubicBezTo>
                  <a:cubicBezTo>
                    <a:pt x="827" y="1"/>
                    <a:pt x="819" y="1"/>
                    <a:pt x="812" y="1"/>
                  </a:cubicBezTo>
                  <a:cubicBezTo>
                    <a:pt x="805" y="1"/>
                    <a:pt x="797" y="1"/>
                    <a:pt x="790" y="0"/>
                  </a:cubicBezTo>
                  <a:cubicBezTo>
                    <a:pt x="790" y="114"/>
                    <a:pt x="790" y="114"/>
                    <a:pt x="790" y="114"/>
                  </a:cubicBezTo>
                  <a:cubicBezTo>
                    <a:pt x="179" y="114"/>
                    <a:pt x="179" y="114"/>
                    <a:pt x="179" y="114"/>
                  </a:cubicBezTo>
                  <a:cubicBezTo>
                    <a:pt x="167" y="114"/>
                    <a:pt x="157" y="124"/>
                    <a:pt x="157" y="136"/>
                  </a:cubicBezTo>
                  <a:cubicBezTo>
                    <a:pt x="157" y="271"/>
                    <a:pt x="157" y="271"/>
                    <a:pt x="157" y="271"/>
                  </a:cubicBezTo>
                  <a:cubicBezTo>
                    <a:pt x="201" y="271"/>
                    <a:pt x="201" y="271"/>
                    <a:pt x="201" y="271"/>
                  </a:cubicBezTo>
                  <a:cubicBezTo>
                    <a:pt x="201" y="158"/>
                    <a:pt x="201" y="158"/>
                    <a:pt x="201" y="158"/>
                  </a:cubicBezTo>
                  <a:cubicBezTo>
                    <a:pt x="790" y="158"/>
                    <a:pt x="790" y="158"/>
                    <a:pt x="790" y="158"/>
                  </a:cubicBezTo>
                  <a:cubicBezTo>
                    <a:pt x="790" y="271"/>
                    <a:pt x="790" y="271"/>
                    <a:pt x="790" y="271"/>
                  </a:cubicBezTo>
                  <a:cubicBezTo>
                    <a:pt x="834" y="271"/>
                    <a:pt x="834" y="271"/>
                    <a:pt x="834" y="271"/>
                  </a:cubicBezTo>
                  <a:cubicBezTo>
                    <a:pt x="834" y="158"/>
                    <a:pt x="834" y="158"/>
                    <a:pt x="834" y="158"/>
                  </a:cubicBezTo>
                  <a:cubicBezTo>
                    <a:pt x="1423" y="158"/>
                    <a:pt x="1423" y="158"/>
                    <a:pt x="1423" y="158"/>
                  </a:cubicBezTo>
                  <a:cubicBezTo>
                    <a:pt x="1423" y="271"/>
                    <a:pt x="1423" y="271"/>
                    <a:pt x="1423" y="271"/>
                  </a:cubicBezTo>
                  <a:cubicBezTo>
                    <a:pt x="1467" y="271"/>
                    <a:pt x="1467" y="271"/>
                    <a:pt x="1467" y="271"/>
                  </a:cubicBezTo>
                  <a:cubicBezTo>
                    <a:pt x="1467" y="136"/>
                    <a:pt x="1467" y="136"/>
                    <a:pt x="1467" y="136"/>
                  </a:cubicBezTo>
                  <a:cubicBezTo>
                    <a:pt x="1467" y="124"/>
                    <a:pt x="1457" y="114"/>
                    <a:pt x="1445" y="1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8658878" y="5137529"/>
            <a:ext cx="1967026" cy="252119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1200" dirty="0">
                <a:solidFill>
                  <a:schemeClr val="tx2"/>
                </a:solidFill>
              </a:rPr>
              <a:t>Pesquisas comparativas</a:t>
            </a:r>
          </a:p>
        </p:txBody>
      </p:sp>
      <p:grpSp>
        <p:nvGrpSpPr>
          <p:cNvPr id="57" name="bcgIcons_ToolsPortfolioAnalysis">
            <a:extLst>
              <a:ext uri="{FF2B5EF4-FFF2-40B4-BE49-F238E27FC236}">
                <a16:creationId xmlns:a16="http://schemas.microsoft.com/office/drawing/2014/main" id="{CA0EBEA8-62ED-4D4E-9841-255430DC213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236692" y="5364795"/>
            <a:ext cx="768738" cy="769450"/>
            <a:chOff x="1682" y="0"/>
            <a:chExt cx="4316" cy="4320"/>
          </a:xfrm>
        </p:grpSpPr>
        <p:sp>
          <p:nvSpPr>
            <p:cNvPr id="58" name="AutoShape 3">
              <a:extLst>
                <a:ext uri="{FF2B5EF4-FFF2-40B4-BE49-F238E27FC236}">
                  <a16:creationId xmlns:a16="http://schemas.microsoft.com/office/drawing/2014/main" id="{2C81B554-B6EA-4915-BE3F-694E53DB890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59" name="Freeform 5">
              <a:extLst>
                <a:ext uri="{FF2B5EF4-FFF2-40B4-BE49-F238E27FC236}">
                  <a16:creationId xmlns:a16="http://schemas.microsoft.com/office/drawing/2014/main" id="{D842A677-7972-4181-82EC-ED7BEED6E3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44" y="1116"/>
              <a:ext cx="3615" cy="2098"/>
            </a:xfrm>
            <a:custGeom>
              <a:avLst/>
              <a:gdLst>
                <a:gd name="T0" fmla="*/ 1146 w 1930"/>
                <a:gd name="T1" fmla="*/ 274 h 1119"/>
                <a:gd name="T2" fmla="*/ 872 w 1930"/>
                <a:gd name="T3" fmla="*/ 547 h 1119"/>
                <a:gd name="T4" fmla="*/ 599 w 1930"/>
                <a:gd name="T5" fmla="*/ 274 h 1119"/>
                <a:gd name="T6" fmla="*/ 652 w 1930"/>
                <a:gd name="T7" fmla="*/ 112 h 1119"/>
                <a:gd name="T8" fmla="*/ 873 w 1930"/>
                <a:gd name="T9" fmla="*/ 277 h 1119"/>
                <a:gd name="T10" fmla="*/ 880 w 1930"/>
                <a:gd name="T11" fmla="*/ 0 h 1119"/>
                <a:gd name="T12" fmla="*/ 1146 w 1930"/>
                <a:gd name="T13" fmla="*/ 274 h 1119"/>
                <a:gd name="T14" fmla="*/ 222 w 1930"/>
                <a:gd name="T15" fmla="*/ 742 h 1119"/>
                <a:gd name="T16" fmla="*/ 222 w 1930"/>
                <a:gd name="T17" fmla="*/ 1109 h 1119"/>
                <a:gd name="T18" fmla="*/ 232 w 1930"/>
                <a:gd name="T19" fmla="*/ 1119 h 1119"/>
                <a:gd name="T20" fmla="*/ 352 w 1930"/>
                <a:gd name="T21" fmla="*/ 1119 h 1119"/>
                <a:gd name="T22" fmla="*/ 362 w 1930"/>
                <a:gd name="T23" fmla="*/ 1109 h 1119"/>
                <a:gd name="T24" fmla="*/ 362 w 1930"/>
                <a:gd name="T25" fmla="*/ 742 h 1119"/>
                <a:gd name="T26" fmla="*/ 352 w 1930"/>
                <a:gd name="T27" fmla="*/ 732 h 1119"/>
                <a:gd name="T28" fmla="*/ 232 w 1930"/>
                <a:gd name="T29" fmla="*/ 732 h 1119"/>
                <a:gd name="T30" fmla="*/ 222 w 1930"/>
                <a:gd name="T31" fmla="*/ 742 h 1119"/>
                <a:gd name="T32" fmla="*/ 443 w 1930"/>
                <a:gd name="T33" fmla="*/ 583 h 1119"/>
                <a:gd name="T34" fmla="*/ 443 w 1930"/>
                <a:gd name="T35" fmla="*/ 1109 h 1119"/>
                <a:gd name="T36" fmla="*/ 453 w 1930"/>
                <a:gd name="T37" fmla="*/ 1119 h 1119"/>
                <a:gd name="T38" fmla="*/ 574 w 1930"/>
                <a:gd name="T39" fmla="*/ 1119 h 1119"/>
                <a:gd name="T40" fmla="*/ 584 w 1930"/>
                <a:gd name="T41" fmla="*/ 1109 h 1119"/>
                <a:gd name="T42" fmla="*/ 584 w 1930"/>
                <a:gd name="T43" fmla="*/ 583 h 1119"/>
                <a:gd name="T44" fmla="*/ 574 w 1930"/>
                <a:gd name="T45" fmla="*/ 573 h 1119"/>
                <a:gd name="T46" fmla="*/ 453 w 1930"/>
                <a:gd name="T47" fmla="*/ 573 h 1119"/>
                <a:gd name="T48" fmla="*/ 443 w 1930"/>
                <a:gd name="T49" fmla="*/ 583 h 1119"/>
                <a:gd name="T50" fmla="*/ 0 w 1930"/>
                <a:gd name="T51" fmla="*/ 936 h 1119"/>
                <a:gd name="T52" fmla="*/ 0 w 1930"/>
                <a:gd name="T53" fmla="*/ 1109 h 1119"/>
                <a:gd name="T54" fmla="*/ 10 w 1930"/>
                <a:gd name="T55" fmla="*/ 1119 h 1119"/>
                <a:gd name="T56" fmla="*/ 130 w 1930"/>
                <a:gd name="T57" fmla="*/ 1119 h 1119"/>
                <a:gd name="T58" fmla="*/ 140 w 1930"/>
                <a:gd name="T59" fmla="*/ 1109 h 1119"/>
                <a:gd name="T60" fmla="*/ 140 w 1930"/>
                <a:gd name="T61" fmla="*/ 936 h 1119"/>
                <a:gd name="T62" fmla="*/ 130 w 1930"/>
                <a:gd name="T63" fmla="*/ 926 h 1119"/>
                <a:gd name="T64" fmla="*/ 10 w 1930"/>
                <a:gd name="T65" fmla="*/ 926 h 1119"/>
                <a:gd name="T66" fmla="*/ 0 w 1930"/>
                <a:gd name="T67" fmla="*/ 936 h 1119"/>
                <a:gd name="T68" fmla="*/ 1832 w 1930"/>
                <a:gd name="T69" fmla="*/ 724 h 1119"/>
                <a:gd name="T70" fmla="*/ 1811 w 1930"/>
                <a:gd name="T71" fmla="*/ 722 h 1119"/>
                <a:gd name="T72" fmla="*/ 1708 w 1930"/>
                <a:gd name="T73" fmla="*/ 804 h 1119"/>
                <a:gd name="T74" fmla="*/ 1604 w 1930"/>
                <a:gd name="T75" fmla="*/ 907 h 1119"/>
                <a:gd name="T76" fmla="*/ 1503 w 1930"/>
                <a:gd name="T77" fmla="*/ 827 h 1119"/>
                <a:gd name="T78" fmla="*/ 1442 w 1930"/>
                <a:gd name="T79" fmla="*/ 798 h 1119"/>
                <a:gd name="T80" fmla="*/ 1399 w 1930"/>
                <a:gd name="T81" fmla="*/ 808 h 1119"/>
                <a:gd name="T82" fmla="*/ 1394 w 1930"/>
                <a:gd name="T83" fmla="*/ 807 h 1119"/>
                <a:gd name="T84" fmla="*/ 1332 w 1930"/>
                <a:gd name="T85" fmla="*/ 875 h 1119"/>
                <a:gd name="T86" fmla="*/ 1333 w 1930"/>
                <a:gd name="T87" fmla="*/ 890 h 1119"/>
                <a:gd name="T88" fmla="*/ 1252 w 1930"/>
                <a:gd name="T89" fmla="*/ 992 h 1119"/>
                <a:gd name="T90" fmla="*/ 1184 w 1930"/>
                <a:gd name="T91" fmla="*/ 984 h 1119"/>
                <a:gd name="T92" fmla="*/ 1024 w 1930"/>
                <a:gd name="T93" fmla="*/ 1058 h 1119"/>
                <a:gd name="T94" fmla="*/ 1024 w 1930"/>
                <a:gd name="T95" fmla="*/ 1105 h 1119"/>
                <a:gd name="T96" fmla="*/ 1034 w 1930"/>
                <a:gd name="T97" fmla="*/ 1115 h 1119"/>
                <a:gd name="T98" fmla="*/ 1920 w 1930"/>
                <a:gd name="T99" fmla="*/ 1115 h 1119"/>
                <a:gd name="T100" fmla="*/ 1930 w 1930"/>
                <a:gd name="T101" fmla="*/ 1105 h 1119"/>
                <a:gd name="T102" fmla="*/ 1930 w 1930"/>
                <a:gd name="T103" fmla="*/ 655 h 1119"/>
                <a:gd name="T104" fmla="*/ 1832 w 1930"/>
                <a:gd name="T105" fmla="*/ 724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30" h="1119">
                  <a:moveTo>
                    <a:pt x="1146" y="274"/>
                  </a:moveTo>
                  <a:cubicBezTo>
                    <a:pt x="1146" y="424"/>
                    <a:pt x="1023" y="547"/>
                    <a:pt x="872" y="547"/>
                  </a:cubicBezTo>
                  <a:cubicBezTo>
                    <a:pt x="721" y="547"/>
                    <a:pt x="599" y="424"/>
                    <a:pt x="599" y="274"/>
                  </a:cubicBezTo>
                  <a:cubicBezTo>
                    <a:pt x="599" y="213"/>
                    <a:pt x="618" y="157"/>
                    <a:pt x="652" y="112"/>
                  </a:cubicBezTo>
                  <a:cubicBezTo>
                    <a:pt x="873" y="277"/>
                    <a:pt x="873" y="277"/>
                    <a:pt x="873" y="277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027" y="5"/>
                    <a:pt x="1146" y="125"/>
                    <a:pt x="1146" y="274"/>
                  </a:cubicBezTo>
                  <a:close/>
                  <a:moveTo>
                    <a:pt x="222" y="742"/>
                  </a:moveTo>
                  <a:cubicBezTo>
                    <a:pt x="222" y="1109"/>
                    <a:pt x="222" y="1109"/>
                    <a:pt x="222" y="1109"/>
                  </a:cubicBezTo>
                  <a:cubicBezTo>
                    <a:pt x="222" y="1115"/>
                    <a:pt x="226" y="1119"/>
                    <a:pt x="232" y="1119"/>
                  </a:cubicBezTo>
                  <a:cubicBezTo>
                    <a:pt x="352" y="1119"/>
                    <a:pt x="352" y="1119"/>
                    <a:pt x="352" y="1119"/>
                  </a:cubicBezTo>
                  <a:cubicBezTo>
                    <a:pt x="358" y="1119"/>
                    <a:pt x="362" y="1115"/>
                    <a:pt x="362" y="1109"/>
                  </a:cubicBezTo>
                  <a:cubicBezTo>
                    <a:pt x="362" y="742"/>
                    <a:pt x="362" y="742"/>
                    <a:pt x="362" y="742"/>
                  </a:cubicBezTo>
                  <a:cubicBezTo>
                    <a:pt x="362" y="737"/>
                    <a:pt x="358" y="732"/>
                    <a:pt x="352" y="732"/>
                  </a:cubicBezTo>
                  <a:cubicBezTo>
                    <a:pt x="232" y="732"/>
                    <a:pt x="232" y="732"/>
                    <a:pt x="232" y="732"/>
                  </a:cubicBezTo>
                  <a:cubicBezTo>
                    <a:pt x="226" y="732"/>
                    <a:pt x="222" y="737"/>
                    <a:pt x="222" y="742"/>
                  </a:cubicBezTo>
                  <a:close/>
                  <a:moveTo>
                    <a:pt x="443" y="583"/>
                  </a:moveTo>
                  <a:cubicBezTo>
                    <a:pt x="443" y="1109"/>
                    <a:pt x="443" y="1109"/>
                    <a:pt x="443" y="1109"/>
                  </a:cubicBezTo>
                  <a:cubicBezTo>
                    <a:pt x="443" y="1115"/>
                    <a:pt x="448" y="1119"/>
                    <a:pt x="453" y="1119"/>
                  </a:cubicBezTo>
                  <a:cubicBezTo>
                    <a:pt x="574" y="1119"/>
                    <a:pt x="574" y="1119"/>
                    <a:pt x="574" y="1119"/>
                  </a:cubicBezTo>
                  <a:cubicBezTo>
                    <a:pt x="580" y="1119"/>
                    <a:pt x="584" y="1115"/>
                    <a:pt x="584" y="1109"/>
                  </a:cubicBezTo>
                  <a:cubicBezTo>
                    <a:pt x="584" y="583"/>
                    <a:pt x="584" y="583"/>
                    <a:pt x="584" y="583"/>
                  </a:cubicBezTo>
                  <a:cubicBezTo>
                    <a:pt x="584" y="578"/>
                    <a:pt x="580" y="573"/>
                    <a:pt x="574" y="573"/>
                  </a:cubicBezTo>
                  <a:cubicBezTo>
                    <a:pt x="453" y="573"/>
                    <a:pt x="453" y="573"/>
                    <a:pt x="453" y="573"/>
                  </a:cubicBezTo>
                  <a:cubicBezTo>
                    <a:pt x="448" y="573"/>
                    <a:pt x="443" y="578"/>
                    <a:pt x="443" y="583"/>
                  </a:cubicBezTo>
                  <a:close/>
                  <a:moveTo>
                    <a:pt x="0" y="936"/>
                  </a:moveTo>
                  <a:cubicBezTo>
                    <a:pt x="0" y="1109"/>
                    <a:pt x="0" y="1109"/>
                    <a:pt x="0" y="1109"/>
                  </a:cubicBezTo>
                  <a:cubicBezTo>
                    <a:pt x="0" y="1115"/>
                    <a:pt x="4" y="1119"/>
                    <a:pt x="10" y="1119"/>
                  </a:cubicBezTo>
                  <a:cubicBezTo>
                    <a:pt x="130" y="1119"/>
                    <a:pt x="130" y="1119"/>
                    <a:pt x="130" y="1119"/>
                  </a:cubicBezTo>
                  <a:cubicBezTo>
                    <a:pt x="136" y="1119"/>
                    <a:pt x="140" y="1115"/>
                    <a:pt x="140" y="1109"/>
                  </a:cubicBezTo>
                  <a:cubicBezTo>
                    <a:pt x="140" y="936"/>
                    <a:pt x="140" y="936"/>
                    <a:pt x="140" y="936"/>
                  </a:cubicBezTo>
                  <a:cubicBezTo>
                    <a:pt x="140" y="930"/>
                    <a:pt x="136" y="926"/>
                    <a:pt x="130" y="926"/>
                  </a:cubicBezTo>
                  <a:cubicBezTo>
                    <a:pt x="10" y="926"/>
                    <a:pt x="10" y="926"/>
                    <a:pt x="10" y="926"/>
                  </a:cubicBezTo>
                  <a:cubicBezTo>
                    <a:pt x="4" y="926"/>
                    <a:pt x="0" y="930"/>
                    <a:pt x="0" y="936"/>
                  </a:cubicBezTo>
                  <a:close/>
                  <a:moveTo>
                    <a:pt x="1832" y="724"/>
                  </a:moveTo>
                  <a:cubicBezTo>
                    <a:pt x="1825" y="724"/>
                    <a:pt x="1818" y="723"/>
                    <a:pt x="1811" y="722"/>
                  </a:cubicBezTo>
                  <a:cubicBezTo>
                    <a:pt x="1708" y="804"/>
                    <a:pt x="1708" y="804"/>
                    <a:pt x="1708" y="804"/>
                  </a:cubicBezTo>
                  <a:cubicBezTo>
                    <a:pt x="1707" y="861"/>
                    <a:pt x="1661" y="907"/>
                    <a:pt x="1604" y="907"/>
                  </a:cubicBezTo>
                  <a:cubicBezTo>
                    <a:pt x="1555" y="907"/>
                    <a:pt x="1514" y="873"/>
                    <a:pt x="1503" y="827"/>
                  </a:cubicBezTo>
                  <a:cubicBezTo>
                    <a:pt x="1442" y="798"/>
                    <a:pt x="1442" y="798"/>
                    <a:pt x="1442" y="798"/>
                  </a:cubicBezTo>
                  <a:cubicBezTo>
                    <a:pt x="1429" y="804"/>
                    <a:pt x="1414" y="808"/>
                    <a:pt x="1399" y="808"/>
                  </a:cubicBezTo>
                  <a:cubicBezTo>
                    <a:pt x="1397" y="808"/>
                    <a:pt x="1395" y="808"/>
                    <a:pt x="1394" y="807"/>
                  </a:cubicBezTo>
                  <a:cubicBezTo>
                    <a:pt x="1332" y="875"/>
                    <a:pt x="1332" y="875"/>
                    <a:pt x="1332" y="875"/>
                  </a:cubicBezTo>
                  <a:cubicBezTo>
                    <a:pt x="1333" y="880"/>
                    <a:pt x="1333" y="885"/>
                    <a:pt x="1333" y="890"/>
                  </a:cubicBezTo>
                  <a:cubicBezTo>
                    <a:pt x="1333" y="939"/>
                    <a:pt x="1300" y="982"/>
                    <a:pt x="1252" y="992"/>
                  </a:cubicBezTo>
                  <a:cubicBezTo>
                    <a:pt x="1228" y="997"/>
                    <a:pt x="1204" y="994"/>
                    <a:pt x="1184" y="984"/>
                  </a:cubicBezTo>
                  <a:cubicBezTo>
                    <a:pt x="1024" y="1058"/>
                    <a:pt x="1024" y="1058"/>
                    <a:pt x="1024" y="1058"/>
                  </a:cubicBezTo>
                  <a:cubicBezTo>
                    <a:pt x="1024" y="1105"/>
                    <a:pt x="1024" y="1105"/>
                    <a:pt x="1024" y="1105"/>
                  </a:cubicBezTo>
                  <a:cubicBezTo>
                    <a:pt x="1024" y="1111"/>
                    <a:pt x="1028" y="1115"/>
                    <a:pt x="1034" y="1115"/>
                  </a:cubicBezTo>
                  <a:cubicBezTo>
                    <a:pt x="1920" y="1115"/>
                    <a:pt x="1920" y="1115"/>
                    <a:pt x="1920" y="1115"/>
                  </a:cubicBezTo>
                  <a:cubicBezTo>
                    <a:pt x="1926" y="1115"/>
                    <a:pt x="1930" y="1111"/>
                    <a:pt x="1930" y="1105"/>
                  </a:cubicBezTo>
                  <a:cubicBezTo>
                    <a:pt x="1930" y="655"/>
                    <a:pt x="1930" y="655"/>
                    <a:pt x="1930" y="655"/>
                  </a:cubicBezTo>
                  <a:cubicBezTo>
                    <a:pt x="1916" y="695"/>
                    <a:pt x="1877" y="724"/>
                    <a:pt x="1832" y="72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60" name="Freeform 6">
              <a:extLst>
                <a:ext uri="{FF2B5EF4-FFF2-40B4-BE49-F238E27FC236}">
                  <a16:creationId xmlns:a16="http://schemas.microsoft.com/office/drawing/2014/main" id="{9D248368-342E-49FA-A0D8-531121C447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9" y="951"/>
              <a:ext cx="3975" cy="2420"/>
            </a:xfrm>
            <a:custGeom>
              <a:avLst/>
              <a:gdLst>
                <a:gd name="T0" fmla="*/ 1318 w 2122"/>
                <a:gd name="T1" fmla="*/ 479 h 1291"/>
                <a:gd name="T2" fmla="*/ 976 w 2122"/>
                <a:gd name="T3" fmla="*/ 0 h 1291"/>
                <a:gd name="T4" fmla="*/ 634 w 2122"/>
                <a:gd name="T5" fmla="*/ 479 h 1291"/>
                <a:gd name="T6" fmla="*/ 0 w 2122"/>
                <a:gd name="T7" fmla="*/ 501 h 1291"/>
                <a:gd name="T8" fmla="*/ 22 w 2122"/>
                <a:gd name="T9" fmla="*/ 1291 h 1291"/>
                <a:gd name="T10" fmla="*/ 812 w 2122"/>
                <a:gd name="T11" fmla="*/ 1269 h 1291"/>
                <a:gd name="T12" fmla="*/ 976 w 2122"/>
                <a:gd name="T13" fmla="*/ 723 h 1291"/>
                <a:gd name="T14" fmla="*/ 1040 w 2122"/>
                <a:gd name="T15" fmla="*/ 1269 h 1291"/>
                <a:gd name="T16" fmla="*/ 2100 w 2122"/>
                <a:gd name="T17" fmla="*/ 1291 h 1291"/>
                <a:gd name="T18" fmla="*/ 2122 w 2122"/>
                <a:gd name="T19" fmla="*/ 501 h 1291"/>
                <a:gd name="T20" fmla="*/ 768 w 2122"/>
                <a:gd name="T21" fmla="*/ 1247 h 1291"/>
                <a:gd name="T22" fmla="*/ 44 w 2122"/>
                <a:gd name="T23" fmla="*/ 523 h 1291"/>
                <a:gd name="T24" fmla="*/ 768 w 2122"/>
                <a:gd name="T25" fmla="*/ 657 h 1291"/>
                <a:gd name="T26" fmla="*/ 659 w 2122"/>
                <a:gd name="T27" fmla="*/ 362 h 1291"/>
                <a:gd name="T28" fmla="*/ 1294 w 2122"/>
                <a:gd name="T29" fmla="*/ 362 h 1291"/>
                <a:gd name="T30" fmla="*/ 659 w 2122"/>
                <a:gd name="T31" fmla="*/ 362 h 1291"/>
                <a:gd name="T32" fmla="*/ 2078 w 2122"/>
                <a:gd name="T33" fmla="*/ 523 h 1291"/>
                <a:gd name="T34" fmla="*/ 1965 w 2122"/>
                <a:gd name="T35" fmla="*/ 656 h 1291"/>
                <a:gd name="T36" fmla="*/ 1876 w 2122"/>
                <a:gd name="T37" fmla="*/ 708 h 1291"/>
                <a:gd name="T38" fmla="*/ 1738 w 2122"/>
                <a:gd name="T39" fmla="*/ 839 h 1291"/>
                <a:gd name="T40" fmla="*/ 1667 w 2122"/>
                <a:gd name="T41" fmla="*/ 847 h 1291"/>
                <a:gd name="T42" fmla="*/ 1563 w 2122"/>
                <a:gd name="T43" fmla="*/ 792 h 1291"/>
                <a:gd name="T44" fmla="*/ 1443 w 2122"/>
                <a:gd name="T45" fmla="*/ 792 h 1291"/>
                <a:gd name="T46" fmla="*/ 1354 w 2122"/>
                <a:gd name="T47" fmla="*/ 922 h 1291"/>
                <a:gd name="T48" fmla="*/ 1273 w 2122"/>
                <a:gd name="T49" fmla="*/ 978 h 1291"/>
                <a:gd name="T50" fmla="*/ 1084 w 2122"/>
                <a:gd name="T51" fmla="*/ 1070 h 1291"/>
                <a:gd name="T52" fmla="*/ 1299 w 2122"/>
                <a:gd name="T53" fmla="*/ 523 h 1291"/>
                <a:gd name="T54" fmla="*/ 1936 w 2122"/>
                <a:gd name="T55" fmla="*/ 740 h 1291"/>
                <a:gd name="T56" fmla="*/ 1936 w 2122"/>
                <a:gd name="T57" fmla="*/ 676 h 1291"/>
                <a:gd name="T58" fmla="*/ 1740 w 2122"/>
                <a:gd name="T59" fmla="*/ 891 h 1291"/>
                <a:gd name="T60" fmla="*/ 1676 w 2122"/>
                <a:gd name="T61" fmla="*/ 891 h 1291"/>
                <a:gd name="T62" fmla="*/ 1740 w 2122"/>
                <a:gd name="T63" fmla="*/ 891 h 1291"/>
                <a:gd name="T64" fmla="*/ 1503 w 2122"/>
                <a:gd name="T65" fmla="*/ 824 h 1291"/>
                <a:gd name="T66" fmla="*/ 1503 w 2122"/>
                <a:gd name="T67" fmla="*/ 760 h 1291"/>
                <a:gd name="T68" fmla="*/ 1365 w 2122"/>
                <a:gd name="T69" fmla="*/ 978 h 1291"/>
                <a:gd name="T70" fmla="*/ 1301 w 2122"/>
                <a:gd name="T71" fmla="*/ 978 h 1291"/>
                <a:gd name="T72" fmla="*/ 1365 w 2122"/>
                <a:gd name="T73" fmla="*/ 978 h 1291"/>
                <a:gd name="T74" fmla="*/ 1084 w 2122"/>
                <a:gd name="T75" fmla="*/ 1118 h 1291"/>
                <a:gd name="T76" fmla="*/ 1333 w 2122"/>
                <a:gd name="T77" fmla="*/ 1038 h 1291"/>
                <a:gd name="T78" fmla="*/ 1387 w 2122"/>
                <a:gd name="T79" fmla="*/ 952 h 1291"/>
                <a:gd name="T80" fmla="*/ 1503 w 2122"/>
                <a:gd name="T81" fmla="*/ 852 h 1291"/>
                <a:gd name="T82" fmla="*/ 1648 w 2122"/>
                <a:gd name="T83" fmla="*/ 886 h 1291"/>
                <a:gd name="T84" fmla="*/ 1708 w 2122"/>
                <a:gd name="T85" fmla="*/ 951 h 1291"/>
                <a:gd name="T86" fmla="*/ 1765 w 2122"/>
                <a:gd name="T87" fmla="*/ 873 h 1291"/>
                <a:gd name="T88" fmla="*/ 1936 w 2122"/>
                <a:gd name="T89" fmla="*/ 768 h 1291"/>
                <a:gd name="T90" fmla="*/ 1993 w 2122"/>
                <a:gd name="T91" fmla="*/ 690 h 1291"/>
                <a:gd name="T92" fmla="*/ 2078 w 2122"/>
                <a:gd name="T93" fmla="*/ 1247 h 1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22" h="1291">
                  <a:moveTo>
                    <a:pt x="2100" y="479"/>
                  </a:moveTo>
                  <a:cubicBezTo>
                    <a:pt x="1318" y="479"/>
                    <a:pt x="1318" y="479"/>
                    <a:pt x="1318" y="479"/>
                  </a:cubicBezTo>
                  <a:cubicBezTo>
                    <a:pt x="1331" y="442"/>
                    <a:pt x="1338" y="403"/>
                    <a:pt x="1338" y="362"/>
                  </a:cubicBezTo>
                  <a:cubicBezTo>
                    <a:pt x="1338" y="162"/>
                    <a:pt x="1176" y="0"/>
                    <a:pt x="976" y="0"/>
                  </a:cubicBezTo>
                  <a:cubicBezTo>
                    <a:pt x="777" y="0"/>
                    <a:pt x="615" y="162"/>
                    <a:pt x="615" y="362"/>
                  </a:cubicBezTo>
                  <a:cubicBezTo>
                    <a:pt x="615" y="403"/>
                    <a:pt x="622" y="442"/>
                    <a:pt x="634" y="479"/>
                  </a:cubicBezTo>
                  <a:cubicBezTo>
                    <a:pt x="22" y="479"/>
                    <a:pt x="22" y="479"/>
                    <a:pt x="22" y="479"/>
                  </a:cubicBezTo>
                  <a:cubicBezTo>
                    <a:pt x="10" y="479"/>
                    <a:pt x="0" y="489"/>
                    <a:pt x="0" y="501"/>
                  </a:cubicBezTo>
                  <a:cubicBezTo>
                    <a:pt x="0" y="1269"/>
                    <a:pt x="0" y="1269"/>
                    <a:pt x="0" y="1269"/>
                  </a:cubicBezTo>
                  <a:cubicBezTo>
                    <a:pt x="0" y="1281"/>
                    <a:pt x="10" y="1291"/>
                    <a:pt x="22" y="1291"/>
                  </a:cubicBezTo>
                  <a:cubicBezTo>
                    <a:pt x="790" y="1291"/>
                    <a:pt x="790" y="1291"/>
                    <a:pt x="790" y="1291"/>
                  </a:cubicBezTo>
                  <a:cubicBezTo>
                    <a:pt x="802" y="1291"/>
                    <a:pt x="812" y="1281"/>
                    <a:pt x="812" y="1269"/>
                  </a:cubicBezTo>
                  <a:cubicBezTo>
                    <a:pt x="812" y="684"/>
                    <a:pt x="812" y="684"/>
                    <a:pt x="812" y="684"/>
                  </a:cubicBezTo>
                  <a:cubicBezTo>
                    <a:pt x="861" y="709"/>
                    <a:pt x="917" y="723"/>
                    <a:pt x="976" y="723"/>
                  </a:cubicBezTo>
                  <a:cubicBezTo>
                    <a:pt x="998" y="723"/>
                    <a:pt x="1019" y="721"/>
                    <a:pt x="1040" y="717"/>
                  </a:cubicBezTo>
                  <a:cubicBezTo>
                    <a:pt x="1040" y="1269"/>
                    <a:pt x="1040" y="1269"/>
                    <a:pt x="1040" y="1269"/>
                  </a:cubicBezTo>
                  <a:cubicBezTo>
                    <a:pt x="1040" y="1281"/>
                    <a:pt x="1050" y="1291"/>
                    <a:pt x="1062" y="1291"/>
                  </a:cubicBezTo>
                  <a:cubicBezTo>
                    <a:pt x="2100" y="1291"/>
                    <a:pt x="2100" y="1291"/>
                    <a:pt x="2100" y="1291"/>
                  </a:cubicBezTo>
                  <a:cubicBezTo>
                    <a:pt x="2112" y="1291"/>
                    <a:pt x="2122" y="1281"/>
                    <a:pt x="2122" y="1269"/>
                  </a:cubicBezTo>
                  <a:cubicBezTo>
                    <a:pt x="2122" y="501"/>
                    <a:pt x="2122" y="501"/>
                    <a:pt x="2122" y="501"/>
                  </a:cubicBezTo>
                  <a:cubicBezTo>
                    <a:pt x="2122" y="489"/>
                    <a:pt x="2112" y="479"/>
                    <a:pt x="2100" y="479"/>
                  </a:cubicBezTo>
                  <a:close/>
                  <a:moveTo>
                    <a:pt x="768" y="1247"/>
                  </a:moveTo>
                  <a:cubicBezTo>
                    <a:pt x="44" y="1247"/>
                    <a:pt x="44" y="1247"/>
                    <a:pt x="44" y="1247"/>
                  </a:cubicBezTo>
                  <a:cubicBezTo>
                    <a:pt x="44" y="523"/>
                    <a:pt x="44" y="523"/>
                    <a:pt x="44" y="523"/>
                  </a:cubicBezTo>
                  <a:cubicBezTo>
                    <a:pt x="653" y="523"/>
                    <a:pt x="653" y="523"/>
                    <a:pt x="653" y="523"/>
                  </a:cubicBezTo>
                  <a:cubicBezTo>
                    <a:pt x="680" y="577"/>
                    <a:pt x="719" y="623"/>
                    <a:pt x="768" y="657"/>
                  </a:cubicBezTo>
                  <a:lnTo>
                    <a:pt x="768" y="1247"/>
                  </a:lnTo>
                  <a:close/>
                  <a:moveTo>
                    <a:pt x="659" y="362"/>
                  </a:moveTo>
                  <a:cubicBezTo>
                    <a:pt x="659" y="186"/>
                    <a:pt x="801" y="44"/>
                    <a:pt x="976" y="44"/>
                  </a:cubicBezTo>
                  <a:cubicBezTo>
                    <a:pt x="1151" y="44"/>
                    <a:pt x="1294" y="186"/>
                    <a:pt x="1294" y="362"/>
                  </a:cubicBezTo>
                  <a:cubicBezTo>
                    <a:pt x="1294" y="537"/>
                    <a:pt x="1151" y="679"/>
                    <a:pt x="976" y="679"/>
                  </a:cubicBezTo>
                  <a:cubicBezTo>
                    <a:pt x="801" y="679"/>
                    <a:pt x="659" y="537"/>
                    <a:pt x="659" y="362"/>
                  </a:cubicBezTo>
                  <a:close/>
                  <a:moveTo>
                    <a:pt x="1299" y="523"/>
                  </a:moveTo>
                  <a:cubicBezTo>
                    <a:pt x="2078" y="523"/>
                    <a:pt x="2078" y="523"/>
                    <a:pt x="2078" y="523"/>
                  </a:cubicBezTo>
                  <a:cubicBezTo>
                    <a:pt x="2078" y="564"/>
                    <a:pt x="2078" y="564"/>
                    <a:pt x="2078" y="564"/>
                  </a:cubicBezTo>
                  <a:cubicBezTo>
                    <a:pt x="1965" y="656"/>
                    <a:pt x="1965" y="656"/>
                    <a:pt x="1965" y="656"/>
                  </a:cubicBezTo>
                  <a:cubicBezTo>
                    <a:pt x="1957" y="651"/>
                    <a:pt x="1947" y="648"/>
                    <a:pt x="1936" y="648"/>
                  </a:cubicBezTo>
                  <a:cubicBezTo>
                    <a:pt x="1903" y="648"/>
                    <a:pt x="1876" y="675"/>
                    <a:pt x="1876" y="708"/>
                  </a:cubicBezTo>
                  <a:cubicBezTo>
                    <a:pt x="1876" y="714"/>
                    <a:pt x="1877" y="720"/>
                    <a:pt x="1879" y="726"/>
                  </a:cubicBezTo>
                  <a:cubicBezTo>
                    <a:pt x="1738" y="839"/>
                    <a:pt x="1738" y="839"/>
                    <a:pt x="1738" y="839"/>
                  </a:cubicBezTo>
                  <a:cubicBezTo>
                    <a:pt x="1729" y="834"/>
                    <a:pt x="1719" y="831"/>
                    <a:pt x="1708" y="831"/>
                  </a:cubicBezTo>
                  <a:cubicBezTo>
                    <a:pt x="1692" y="831"/>
                    <a:pt x="1678" y="837"/>
                    <a:pt x="1667" y="847"/>
                  </a:cubicBezTo>
                  <a:cubicBezTo>
                    <a:pt x="1562" y="796"/>
                    <a:pt x="1562" y="796"/>
                    <a:pt x="1562" y="796"/>
                  </a:cubicBezTo>
                  <a:cubicBezTo>
                    <a:pt x="1563" y="795"/>
                    <a:pt x="1563" y="793"/>
                    <a:pt x="1563" y="792"/>
                  </a:cubicBezTo>
                  <a:cubicBezTo>
                    <a:pt x="1563" y="759"/>
                    <a:pt x="1536" y="732"/>
                    <a:pt x="1503" y="732"/>
                  </a:cubicBezTo>
                  <a:cubicBezTo>
                    <a:pt x="1470" y="732"/>
                    <a:pt x="1443" y="759"/>
                    <a:pt x="1443" y="792"/>
                  </a:cubicBezTo>
                  <a:cubicBezTo>
                    <a:pt x="1443" y="801"/>
                    <a:pt x="1445" y="810"/>
                    <a:pt x="1449" y="818"/>
                  </a:cubicBezTo>
                  <a:cubicBezTo>
                    <a:pt x="1354" y="922"/>
                    <a:pt x="1354" y="922"/>
                    <a:pt x="1354" y="922"/>
                  </a:cubicBezTo>
                  <a:cubicBezTo>
                    <a:pt x="1348" y="920"/>
                    <a:pt x="1341" y="918"/>
                    <a:pt x="1333" y="918"/>
                  </a:cubicBezTo>
                  <a:cubicBezTo>
                    <a:pt x="1300" y="918"/>
                    <a:pt x="1273" y="945"/>
                    <a:pt x="1273" y="978"/>
                  </a:cubicBezTo>
                  <a:cubicBezTo>
                    <a:pt x="1273" y="980"/>
                    <a:pt x="1273" y="981"/>
                    <a:pt x="1273" y="982"/>
                  </a:cubicBezTo>
                  <a:cubicBezTo>
                    <a:pt x="1084" y="1070"/>
                    <a:pt x="1084" y="1070"/>
                    <a:pt x="1084" y="1070"/>
                  </a:cubicBezTo>
                  <a:cubicBezTo>
                    <a:pt x="1084" y="707"/>
                    <a:pt x="1084" y="707"/>
                    <a:pt x="1084" y="707"/>
                  </a:cubicBezTo>
                  <a:cubicBezTo>
                    <a:pt x="1178" y="677"/>
                    <a:pt x="1256" y="610"/>
                    <a:pt x="1299" y="523"/>
                  </a:cubicBezTo>
                  <a:close/>
                  <a:moveTo>
                    <a:pt x="1968" y="708"/>
                  </a:moveTo>
                  <a:cubicBezTo>
                    <a:pt x="1968" y="726"/>
                    <a:pt x="1954" y="740"/>
                    <a:pt x="1936" y="740"/>
                  </a:cubicBezTo>
                  <a:cubicBezTo>
                    <a:pt x="1918" y="740"/>
                    <a:pt x="1904" y="726"/>
                    <a:pt x="1904" y="708"/>
                  </a:cubicBezTo>
                  <a:cubicBezTo>
                    <a:pt x="1904" y="691"/>
                    <a:pt x="1918" y="676"/>
                    <a:pt x="1936" y="676"/>
                  </a:cubicBezTo>
                  <a:cubicBezTo>
                    <a:pt x="1954" y="676"/>
                    <a:pt x="1968" y="691"/>
                    <a:pt x="1968" y="708"/>
                  </a:cubicBezTo>
                  <a:close/>
                  <a:moveTo>
                    <a:pt x="1740" y="891"/>
                  </a:moveTo>
                  <a:cubicBezTo>
                    <a:pt x="1740" y="908"/>
                    <a:pt x="1726" y="923"/>
                    <a:pt x="1708" y="923"/>
                  </a:cubicBezTo>
                  <a:cubicBezTo>
                    <a:pt x="1690" y="923"/>
                    <a:pt x="1676" y="908"/>
                    <a:pt x="1676" y="891"/>
                  </a:cubicBezTo>
                  <a:cubicBezTo>
                    <a:pt x="1676" y="873"/>
                    <a:pt x="1690" y="859"/>
                    <a:pt x="1708" y="859"/>
                  </a:cubicBezTo>
                  <a:cubicBezTo>
                    <a:pt x="1726" y="859"/>
                    <a:pt x="1740" y="873"/>
                    <a:pt x="1740" y="891"/>
                  </a:cubicBezTo>
                  <a:close/>
                  <a:moveTo>
                    <a:pt x="1535" y="792"/>
                  </a:moveTo>
                  <a:cubicBezTo>
                    <a:pt x="1535" y="809"/>
                    <a:pt x="1520" y="824"/>
                    <a:pt x="1503" y="824"/>
                  </a:cubicBezTo>
                  <a:cubicBezTo>
                    <a:pt x="1485" y="824"/>
                    <a:pt x="1471" y="809"/>
                    <a:pt x="1471" y="792"/>
                  </a:cubicBezTo>
                  <a:cubicBezTo>
                    <a:pt x="1471" y="774"/>
                    <a:pt x="1485" y="760"/>
                    <a:pt x="1503" y="760"/>
                  </a:cubicBezTo>
                  <a:cubicBezTo>
                    <a:pt x="1520" y="760"/>
                    <a:pt x="1535" y="774"/>
                    <a:pt x="1535" y="792"/>
                  </a:cubicBezTo>
                  <a:close/>
                  <a:moveTo>
                    <a:pt x="1365" y="978"/>
                  </a:moveTo>
                  <a:cubicBezTo>
                    <a:pt x="1365" y="996"/>
                    <a:pt x="1351" y="1010"/>
                    <a:pt x="1333" y="1010"/>
                  </a:cubicBezTo>
                  <a:cubicBezTo>
                    <a:pt x="1315" y="1010"/>
                    <a:pt x="1301" y="996"/>
                    <a:pt x="1301" y="978"/>
                  </a:cubicBezTo>
                  <a:cubicBezTo>
                    <a:pt x="1301" y="961"/>
                    <a:pt x="1315" y="946"/>
                    <a:pt x="1333" y="946"/>
                  </a:cubicBezTo>
                  <a:cubicBezTo>
                    <a:pt x="1351" y="946"/>
                    <a:pt x="1365" y="961"/>
                    <a:pt x="1365" y="978"/>
                  </a:cubicBezTo>
                  <a:close/>
                  <a:moveTo>
                    <a:pt x="1084" y="1247"/>
                  </a:moveTo>
                  <a:cubicBezTo>
                    <a:pt x="1084" y="1118"/>
                    <a:pt x="1084" y="1118"/>
                    <a:pt x="1084" y="1118"/>
                  </a:cubicBezTo>
                  <a:cubicBezTo>
                    <a:pt x="1292" y="1022"/>
                    <a:pt x="1292" y="1022"/>
                    <a:pt x="1292" y="1022"/>
                  </a:cubicBezTo>
                  <a:cubicBezTo>
                    <a:pt x="1302" y="1032"/>
                    <a:pt x="1317" y="1038"/>
                    <a:pt x="1333" y="1038"/>
                  </a:cubicBezTo>
                  <a:cubicBezTo>
                    <a:pt x="1366" y="1038"/>
                    <a:pt x="1393" y="1012"/>
                    <a:pt x="1393" y="978"/>
                  </a:cubicBezTo>
                  <a:cubicBezTo>
                    <a:pt x="1393" y="969"/>
                    <a:pt x="1391" y="960"/>
                    <a:pt x="1387" y="952"/>
                  </a:cubicBezTo>
                  <a:cubicBezTo>
                    <a:pt x="1481" y="848"/>
                    <a:pt x="1481" y="848"/>
                    <a:pt x="1481" y="848"/>
                  </a:cubicBezTo>
                  <a:cubicBezTo>
                    <a:pt x="1488" y="850"/>
                    <a:pt x="1495" y="852"/>
                    <a:pt x="1503" y="852"/>
                  </a:cubicBezTo>
                  <a:cubicBezTo>
                    <a:pt x="1518" y="852"/>
                    <a:pt x="1533" y="846"/>
                    <a:pt x="1543" y="836"/>
                  </a:cubicBezTo>
                  <a:cubicBezTo>
                    <a:pt x="1648" y="886"/>
                    <a:pt x="1648" y="886"/>
                    <a:pt x="1648" y="886"/>
                  </a:cubicBezTo>
                  <a:cubicBezTo>
                    <a:pt x="1648" y="888"/>
                    <a:pt x="1648" y="889"/>
                    <a:pt x="1648" y="891"/>
                  </a:cubicBezTo>
                  <a:cubicBezTo>
                    <a:pt x="1648" y="924"/>
                    <a:pt x="1675" y="951"/>
                    <a:pt x="1708" y="951"/>
                  </a:cubicBezTo>
                  <a:cubicBezTo>
                    <a:pt x="1741" y="951"/>
                    <a:pt x="1768" y="924"/>
                    <a:pt x="1768" y="891"/>
                  </a:cubicBezTo>
                  <a:cubicBezTo>
                    <a:pt x="1768" y="884"/>
                    <a:pt x="1767" y="879"/>
                    <a:pt x="1765" y="873"/>
                  </a:cubicBezTo>
                  <a:cubicBezTo>
                    <a:pt x="1906" y="760"/>
                    <a:pt x="1906" y="760"/>
                    <a:pt x="1906" y="760"/>
                  </a:cubicBezTo>
                  <a:cubicBezTo>
                    <a:pt x="1915" y="765"/>
                    <a:pt x="1925" y="768"/>
                    <a:pt x="1936" y="768"/>
                  </a:cubicBezTo>
                  <a:cubicBezTo>
                    <a:pt x="1969" y="768"/>
                    <a:pt x="1996" y="741"/>
                    <a:pt x="1996" y="708"/>
                  </a:cubicBezTo>
                  <a:cubicBezTo>
                    <a:pt x="1996" y="702"/>
                    <a:pt x="1995" y="696"/>
                    <a:pt x="1993" y="690"/>
                  </a:cubicBezTo>
                  <a:cubicBezTo>
                    <a:pt x="2078" y="621"/>
                    <a:pt x="2078" y="621"/>
                    <a:pt x="2078" y="621"/>
                  </a:cubicBezTo>
                  <a:cubicBezTo>
                    <a:pt x="2078" y="1247"/>
                    <a:pt x="2078" y="1247"/>
                    <a:pt x="2078" y="1247"/>
                  </a:cubicBezTo>
                  <a:lnTo>
                    <a:pt x="1084" y="12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71437" y="2173934"/>
            <a:ext cx="1628503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Etapas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4671436" y="2441554"/>
            <a:ext cx="5933138" cy="511510"/>
            <a:chOff x="3528436" y="2441554"/>
            <a:chExt cx="5933138" cy="511510"/>
          </a:xfrm>
        </p:grpSpPr>
        <p:sp>
          <p:nvSpPr>
            <p:cNvPr id="31" name="ValueChainStarter 6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gray">
            <a:xfrm>
              <a:off x="8445993" y="2441554"/>
              <a:ext cx="1015581" cy="511510"/>
            </a:xfrm>
            <a:prstGeom prst="chevron">
              <a:avLst>
                <a:gd name="adj" fmla="val 12004"/>
              </a:avLst>
            </a:prstGeom>
            <a:solidFill>
              <a:schemeClr val="tx2"/>
            </a:solidFill>
            <a:ln w="38100" cap="rnd" algn="ctr">
              <a:noFill/>
              <a:round/>
              <a:headEnd/>
              <a:tailEnd/>
            </a:ln>
          </p:spPr>
          <p:txBody>
            <a:bodyPr lIns="36000" tIns="0" rIns="0" bIns="0" anchor="ctr" anchorCtr="0"/>
            <a:lstStyle/>
            <a:p>
              <a:pPr eaLnBrk="0" hangingPunct="0"/>
              <a:r>
                <a:rPr lang="pt-BR" sz="1050" dirty="0">
                  <a:solidFill>
                    <a:schemeClr val="bg1"/>
                  </a:solidFill>
                  <a:sym typeface="Trebuchet MS" panose="020B0603020202020204" pitchFamily="34" charset="0"/>
                </a:rPr>
                <a:t>Razões p/ intervenção do Estado</a:t>
              </a:r>
            </a:p>
          </p:txBody>
        </p:sp>
        <p:sp>
          <p:nvSpPr>
            <p:cNvPr id="32" name="ValueChainStarter 5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gray">
            <a:xfrm>
              <a:off x="6478969" y="2441554"/>
              <a:ext cx="1015581" cy="511510"/>
            </a:xfrm>
            <a:prstGeom prst="chevron">
              <a:avLst>
                <a:gd name="adj" fmla="val 12004"/>
              </a:avLst>
            </a:prstGeom>
            <a:solidFill>
              <a:schemeClr val="tx2"/>
            </a:solidFill>
            <a:ln w="38100" cap="rnd" algn="ctr">
              <a:noFill/>
              <a:round/>
              <a:headEnd/>
              <a:tailEnd/>
            </a:ln>
          </p:spPr>
          <p:txBody>
            <a:bodyPr lIns="36000" tIns="0" rIns="0" bIns="0" anchor="ctr" anchorCtr="0"/>
            <a:lstStyle/>
            <a:p>
              <a:pPr eaLnBrk="0" hangingPunct="0"/>
              <a:r>
                <a:rPr lang="pt-BR" sz="1050" dirty="0">
                  <a:solidFill>
                    <a:schemeClr val="bg1"/>
                  </a:solidFill>
                  <a:sym typeface="Trebuchet MS" panose="020B0603020202020204" pitchFamily="34" charset="0"/>
                </a:rPr>
                <a:t>Alinhamento com metas</a:t>
              </a:r>
            </a:p>
          </p:txBody>
        </p:sp>
        <p:sp>
          <p:nvSpPr>
            <p:cNvPr id="33" name="ValueChainStarter 4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gray">
            <a:xfrm>
              <a:off x="7462480" y="2441554"/>
              <a:ext cx="1015581" cy="511510"/>
            </a:xfrm>
            <a:prstGeom prst="chevron">
              <a:avLst>
                <a:gd name="adj" fmla="val 12004"/>
              </a:avLst>
            </a:prstGeom>
            <a:solidFill>
              <a:schemeClr val="tx2"/>
            </a:solidFill>
            <a:ln w="38100" cap="rnd" algn="ctr">
              <a:noFill/>
              <a:round/>
              <a:headEnd/>
              <a:tailEnd/>
            </a:ln>
          </p:spPr>
          <p:txBody>
            <a:bodyPr lIns="36000" tIns="0" rIns="0" bIns="0" anchor="ctr" anchorCtr="0"/>
            <a:lstStyle/>
            <a:p>
              <a:pPr eaLnBrk="0" hangingPunct="0"/>
              <a:r>
                <a:rPr lang="pt-BR" sz="1050" dirty="0">
                  <a:solidFill>
                    <a:schemeClr val="bg1"/>
                  </a:solidFill>
                  <a:sym typeface="Trebuchet MS" panose="020B0603020202020204" pitchFamily="34" charset="0"/>
                </a:rPr>
                <a:t>Políticas similares</a:t>
              </a:r>
            </a:p>
          </p:txBody>
        </p:sp>
        <p:sp>
          <p:nvSpPr>
            <p:cNvPr id="34" name="ValueChainStarter 3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gray">
            <a:xfrm>
              <a:off x="5495458" y="2441554"/>
              <a:ext cx="1015581" cy="511510"/>
            </a:xfrm>
            <a:prstGeom prst="chevron">
              <a:avLst>
                <a:gd name="adj" fmla="val 12004"/>
              </a:avLst>
            </a:prstGeom>
            <a:solidFill>
              <a:schemeClr val="tx2"/>
            </a:solidFill>
            <a:ln w="38100" cap="rnd" algn="ctr">
              <a:noFill/>
              <a:round/>
              <a:headEnd/>
              <a:tailEnd/>
            </a:ln>
          </p:spPr>
          <p:txBody>
            <a:bodyPr lIns="36000" tIns="0" rIns="0" bIns="0" anchor="ctr" anchorCtr="0"/>
            <a:lstStyle/>
            <a:p>
              <a:pPr eaLnBrk="0" hangingPunct="0"/>
              <a:r>
                <a:rPr lang="pt-BR" sz="1050" dirty="0">
                  <a:solidFill>
                    <a:schemeClr val="bg1"/>
                  </a:solidFill>
                  <a:sym typeface="Trebuchet MS" panose="020B0603020202020204" pitchFamily="34" charset="0"/>
                </a:rPr>
                <a:t>Dados quantitativos</a:t>
              </a:r>
            </a:p>
          </p:txBody>
        </p:sp>
        <p:sp>
          <p:nvSpPr>
            <p:cNvPr id="35" name="ValueChainStarter 2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gray">
            <a:xfrm>
              <a:off x="4511947" y="2441554"/>
              <a:ext cx="1015581" cy="511510"/>
            </a:xfrm>
            <a:prstGeom prst="chevron">
              <a:avLst>
                <a:gd name="adj" fmla="val 12004"/>
              </a:avLst>
            </a:prstGeom>
            <a:solidFill>
              <a:schemeClr val="tx2"/>
            </a:solidFill>
            <a:ln w="38100" cap="rnd" algn="ctr">
              <a:noFill/>
              <a:round/>
              <a:headEnd/>
              <a:tailEnd/>
            </a:ln>
          </p:spPr>
          <p:txBody>
            <a:bodyPr lIns="36000" tIns="0" rIns="0" bIns="0" anchor="ctr" anchorCtr="0"/>
            <a:lstStyle/>
            <a:p>
              <a:pPr eaLnBrk="0" hangingPunct="0"/>
              <a:r>
                <a:rPr lang="pt-BR" sz="1050" dirty="0">
                  <a:solidFill>
                    <a:schemeClr val="bg1"/>
                  </a:solidFill>
                  <a:sym typeface="Trebuchet MS" panose="020B0603020202020204" pitchFamily="34" charset="0"/>
                </a:rPr>
                <a:t>Causas potenciais</a:t>
              </a:r>
            </a:p>
          </p:txBody>
        </p:sp>
        <p:sp>
          <p:nvSpPr>
            <p:cNvPr id="36" name="ValueChainStarter 1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gray">
            <a:xfrm>
              <a:off x="3528436" y="2441554"/>
              <a:ext cx="1015581" cy="511510"/>
            </a:xfrm>
            <a:prstGeom prst="homePlate">
              <a:avLst>
                <a:gd name="adj" fmla="val 11779"/>
              </a:avLst>
            </a:prstGeom>
            <a:solidFill>
              <a:schemeClr val="tx2"/>
            </a:solidFill>
            <a:ln w="38100" cap="rnd" algn="ctr">
              <a:noFill/>
              <a:round/>
              <a:headEnd/>
              <a:tailEnd/>
            </a:ln>
          </p:spPr>
          <p:txBody>
            <a:bodyPr lIns="36000" tIns="0" rIns="0" bIns="0" anchor="ctr" anchorCtr="0"/>
            <a:lstStyle/>
            <a:p>
              <a:pPr eaLnBrk="0" hangingPunct="0"/>
              <a:r>
                <a:rPr lang="pt-BR" sz="1050" dirty="0">
                  <a:solidFill>
                    <a:schemeClr val="bg1"/>
                  </a:solidFill>
                  <a:sym typeface="Trebuchet MS" panose="020B0603020202020204" pitchFamily="34" charset="0"/>
                </a:rPr>
                <a:t>Identificação do problema</a:t>
              </a: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4680146" y="3166711"/>
            <a:ext cx="941189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Delimitar o problema que se pretende mitigar ou resolver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663583" y="3152579"/>
            <a:ext cx="844794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Levantar hipótese de causas e definir qual prioridade para ser eliminada ou mitigada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647020" y="3166711"/>
            <a:ext cx="941189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Apresentar evidências da importância no contexto nacional e comparação internacional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630457" y="3166711"/>
            <a:ext cx="941189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Alinhar com metas da ONU, Constituição, entre outros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613894" y="3176528"/>
            <a:ext cx="941189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Levantar políticas para enfrentar mesmo problema e porque essa é diferente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597333" y="3176528"/>
            <a:ext cx="941189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Apresentar razões que justifiquem a intervenção do Estado – econômicas e constitucionais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671437" y="390001"/>
            <a:ext cx="665993" cy="665993"/>
            <a:chOff x="3592969" y="294207"/>
            <a:chExt cx="665993" cy="665993"/>
          </a:xfrm>
        </p:grpSpPr>
        <p:sp>
          <p:nvSpPr>
            <p:cNvPr id="6" name="Oval 5"/>
            <p:cNvSpPr/>
            <p:nvPr/>
          </p:nvSpPr>
          <p:spPr>
            <a:xfrm>
              <a:off x="3592969" y="294207"/>
              <a:ext cx="665993" cy="665993"/>
            </a:xfrm>
            <a:prstGeom prst="ellipse">
              <a:avLst/>
            </a:prstGeom>
            <a:grpFill/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sz="1600" kern="0" dirty="0" err="1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grpSp>
          <p:nvGrpSpPr>
            <p:cNvPr id="64" name="bcgIcons_QuestionMark">
              <a:extLst>
                <a:ext uri="{FF2B5EF4-FFF2-40B4-BE49-F238E27FC236}">
                  <a16:creationId xmlns:a16="http://schemas.microsoft.com/office/drawing/2014/main" id="{0EF1C9E0-0ACD-47BD-AA0B-B78A8959BC7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78968" y="379978"/>
              <a:ext cx="493994" cy="494452"/>
              <a:chOff x="1682" y="0"/>
              <a:chExt cx="4316" cy="4320"/>
            </a:xfrm>
          </p:grpSpPr>
          <p:sp>
            <p:nvSpPr>
              <p:cNvPr id="65" name="AutoShape 13">
                <a:extLst>
                  <a:ext uri="{FF2B5EF4-FFF2-40B4-BE49-F238E27FC236}">
                    <a16:creationId xmlns:a16="http://schemas.microsoft.com/office/drawing/2014/main" id="{291A52DF-4C18-4290-8D69-642FF10F5795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66" name="Freeform 15">
                <a:extLst>
                  <a:ext uri="{FF2B5EF4-FFF2-40B4-BE49-F238E27FC236}">
                    <a16:creationId xmlns:a16="http://schemas.microsoft.com/office/drawing/2014/main" id="{5A4A6029-163C-47CC-8FB7-41D574FF9E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23" y="480"/>
                <a:ext cx="1613" cy="3356"/>
              </a:xfrm>
              <a:custGeom>
                <a:avLst/>
                <a:gdLst>
                  <a:gd name="T0" fmla="*/ 700 w 861"/>
                  <a:gd name="T1" fmla="*/ 141 h 1790"/>
                  <a:gd name="T2" fmla="*/ 788 w 861"/>
                  <a:gd name="T3" fmla="*/ 563 h 1790"/>
                  <a:gd name="T4" fmla="*/ 551 w 861"/>
                  <a:gd name="T5" fmla="*/ 860 h 1790"/>
                  <a:gd name="T6" fmla="*/ 486 w 861"/>
                  <a:gd name="T7" fmla="*/ 1162 h 1790"/>
                  <a:gd name="T8" fmla="*/ 277 w 861"/>
                  <a:gd name="T9" fmla="*/ 1215 h 1790"/>
                  <a:gd name="T10" fmla="*/ 229 w 861"/>
                  <a:gd name="T11" fmla="*/ 1031 h 1790"/>
                  <a:gd name="T12" fmla="*/ 390 w 861"/>
                  <a:gd name="T13" fmla="*/ 669 h 1790"/>
                  <a:gd name="T14" fmla="*/ 539 w 861"/>
                  <a:gd name="T15" fmla="*/ 423 h 1790"/>
                  <a:gd name="T16" fmla="*/ 366 w 861"/>
                  <a:gd name="T17" fmla="*/ 288 h 1790"/>
                  <a:gd name="T18" fmla="*/ 172 w 861"/>
                  <a:gd name="T19" fmla="*/ 391 h 1790"/>
                  <a:gd name="T20" fmla="*/ 82 w 861"/>
                  <a:gd name="T21" fmla="*/ 138 h 1790"/>
                  <a:gd name="T22" fmla="*/ 400 w 861"/>
                  <a:gd name="T23" fmla="*/ 1351 h 1790"/>
                  <a:gd name="T24" fmla="*/ 597 w 861"/>
                  <a:gd name="T25" fmla="*/ 1548 h 1790"/>
                  <a:gd name="T26" fmla="*/ 400 w 861"/>
                  <a:gd name="T27" fmla="*/ 1746 h 1790"/>
                  <a:gd name="T28" fmla="*/ 203 w 861"/>
                  <a:gd name="T29" fmla="*/ 1548 h 1790"/>
                  <a:gd name="T30" fmla="*/ 400 w 861"/>
                  <a:gd name="T31" fmla="*/ 1351 h 1790"/>
                  <a:gd name="T32" fmla="*/ 54 w 861"/>
                  <a:gd name="T33" fmla="*/ 104 h 1790"/>
                  <a:gd name="T34" fmla="*/ 0 w 861"/>
                  <a:gd name="T35" fmla="*/ 149 h 1790"/>
                  <a:gd name="T36" fmla="*/ 133 w 861"/>
                  <a:gd name="T37" fmla="*/ 411 h 1790"/>
                  <a:gd name="T38" fmla="*/ 203 w 861"/>
                  <a:gd name="T39" fmla="*/ 423 h 1790"/>
                  <a:gd name="T40" fmla="*/ 366 w 861"/>
                  <a:gd name="T41" fmla="*/ 332 h 1790"/>
                  <a:gd name="T42" fmla="*/ 495 w 861"/>
                  <a:gd name="T43" fmla="*/ 423 h 1790"/>
                  <a:gd name="T44" fmla="*/ 357 w 861"/>
                  <a:gd name="T45" fmla="*/ 640 h 1790"/>
                  <a:gd name="T46" fmla="*/ 185 w 861"/>
                  <a:gd name="T47" fmla="*/ 1031 h 1790"/>
                  <a:gd name="T48" fmla="*/ 236 w 861"/>
                  <a:gd name="T49" fmla="*/ 1230 h 1790"/>
                  <a:gd name="T50" fmla="*/ 277 w 861"/>
                  <a:gd name="T51" fmla="*/ 1259 h 1790"/>
                  <a:gd name="T52" fmla="*/ 550 w 861"/>
                  <a:gd name="T53" fmla="*/ 1259 h 1790"/>
                  <a:gd name="T54" fmla="*/ 529 w 861"/>
                  <a:gd name="T55" fmla="*/ 1154 h 1790"/>
                  <a:gd name="T56" fmla="*/ 585 w 861"/>
                  <a:gd name="T57" fmla="*/ 889 h 1790"/>
                  <a:gd name="T58" fmla="*/ 829 w 861"/>
                  <a:gd name="T59" fmla="*/ 579 h 1790"/>
                  <a:gd name="T60" fmla="*/ 729 w 861"/>
                  <a:gd name="T61" fmla="*/ 108 h 1790"/>
                  <a:gd name="T62" fmla="*/ 400 w 861"/>
                  <a:gd name="T63" fmla="*/ 1307 h 1790"/>
                  <a:gd name="T64" fmla="*/ 159 w 861"/>
                  <a:gd name="T65" fmla="*/ 1548 h 1790"/>
                  <a:gd name="T66" fmla="*/ 400 w 861"/>
                  <a:gd name="T67" fmla="*/ 1790 h 1790"/>
                  <a:gd name="T68" fmla="*/ 641 w 861"/>
                  <a:gd name="T69" fmla="*/ 1548 h 1790"/>
                  <a:gd name="T70" fmla="*/ 400 w 861"/>
                  <a:gd name="T71" fmla="*/ 1307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61" h="1790">
                    <a:moveTo>
                      <a:pt x="417" y="44"/>
                    </a:moveTo>
                    <a:cubicBezTo>
                      <a:pt x="529" y="44"/>
                      <a:pt x="625" y="76"/>
                      <a:pt x="700" y="141"/>
                    </a:cubicBezTo>
                    <a:cubicBezTo>
                      <a:pt x="778" y="207"/>
                      <a:pt x="817" y="296"/>
                      <a:pt x="817" y="406"/>
                    </a:cubicBezTo>
                    <a:cubicBezTo>
                      <a:pt x="817" y="460"/>
                      <a:pt x="807" y="513"/>
                      <a:pt x="788" y="563"/>
                    </a:cubicBezTo>
                    <a:cubicBezTo>
                      <a:pt x="769" y="613"/>
                      <a:pt x="739" y="660"/>
                      <a:pt x="699" y="702"/>
                    </a:cubicBezTo>
                    <a:cubicBezTo>
                      <a:pt x="551" y="860"/>
                      <a:pt x="551" y="860"/>
                      <a:pt x="551" y="860"/>
                    </a:cubicBezTo>
                    <a:cubicBezTo>
                      <a:pt x="498" y="926"/>
                      <a:pt x="472" y="997"/>
                      <a:pt x="472" y="1078"/>
                    </a:cubicBezTo>
                    <a:cubicBezTo>
                      <a:pt x="472" y="1083"/>
                      <a:pt x="474" y="1102"/>
                      <a:pt x="486" y="1162"/>
                    </a:cubicBezTo>
                    <a:cubicBezTo>
                      <a:pt x="496" y="1215"/>
                      <a:pt x="496" y="1215"/>
                      <a:pt x="496" y="1215"/>
                    </a:cubicBezTo>
                    <a:cubicBezTo>
                      <a:pt x="277" y="1215"/>
                      <a:pt x="277" y="1215"/>
                      <a:pt x="277" y="1215"/>
                    </a:cubicBezTo>
                    <a:cubicBezTo>
                      <a:pt x="267" y="1186"/>
                      <a:pt x="267" y="1186"/>
                      <a:pt x="267" y="1186"/>
                    </a:cubicBezTo>
                    <a:cubicBezTo>
                      <a:pt x="242" y="1116"/>
                      <a:pt x="229" y="1065"/>
                      <a:pt x="229" y="1031"/>
                    </a:cubicBezTo>
                    <a:cubicBezTo>
                      <a:pt x="229" y="978"/>
                      <a:pt x="239" y="922"/>
                      <a:pt x="259" y="867"/>
                    </a:cubicBezTo>
                    <a:cubicBezTo>
                      <a:pt x="279" y="810"/>
                      <a:pt x="322" y="745"/>
                      <a:pt x="390" y="669"/>
                    </a:cubicBezTo>
                    <a:cubicBezTo>
                      <a:pt x="451" y="601"/>
                      <a:pt x="492" y="548"/>
                      <a:pt x="513" y="513"/>
                    </a:cubicBezTo>
                    <a:cubicBezTo>
                      <a:pt x="530" y="482"/>
                      <a:pt x="539" y="451"/>
                      <a:pt x="539" y="423"/>
                    </a:cubicBezTo>
                    <a:cubicBezTo>
                      <a:pt x="539" y="377"/>
                      <a:pt x="527" y="344"/>
                      <a:pt x="501" y="323"/>
                    </a:cubicBezTo>
                    <a:cubicBezTo>
                      <a:pt x="473" y="300"/>
                      <a:pt x="428" y="288"/>
                      <a:pt x="366" y="288"/>
                    </a:cubicBezTo>
                    <a:cubicBezTo>
                      <a:pt x="308" y="288"/>
                      <a:pt x="259" y="308"/>
                      <a:pt x="215" y="350"/>
                    </a:cubicBezTo>
                    <a:cubicBezTo>
                      <a:pt x="172" y="391"/>
                      <a:pt x="172" y="391"/>
                      <a:pt x="172" y="39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82" y="138"/>
                      <a:pt x="82" y="138"/>
                      <a:pt x="82" y="138"/>
                    </a:cubicBezTo>
                    <a:cubicBezTo>
                      <a:pt x="159" y="76"/>
                      <a:pt x="271" y="44"/>
                      <a:pt x="417" y="44"/>
                    </a:cubicBezTo>
                    <a:moveTo>
                      <a:pt x="400" y="1351"/>
                    </a:moveTo>
                    <a:cubicBezTo>
                      <a:pt x="454" y="1351"/>
                      <a:pt x="501" y="1371"/>
                      <a:pt x="539" y="1409"/>
                    </a:cubicBezTo>
                    <a:cubicBezTo>
                      <a:pt x="577" y="1447"/>
                      <a:pt x="597" y="1494"/>
                      <a:pt x="597" y="1548"/>
                    </a:cubicBezTo>
                    <a:cubicBezTo>
                      <a:pt x="597" y="1602"/>
                      <a:pt x="577" y="1649"/>
                      <a:pt x="539" y="1688"/>
                    </a:cubicBezTo>
                    <a:cubicBezTo>
                      <a:pt x="501" y="1727"/>
                      <a:pt x="454" y="1746"/>
                      <a:pt x="400" y="1746"/>
                    </a:cubicBezTo>
                    <a:cubicBezTo>
                      <a:pt x="346" y="1746"/>
                      <a:pt x="299" y="1727"/>
                      <a:pt x="260" y="1688"/>
                    </a:cubicBezTo>
                    <a:cubicBezTo>
                      <a:pt x="222" y="1649"/>
                      <a:pt x="203" y="1602"/>
                      <a:pt x="203" y="1548"/>
                    </a:cubicBezTo>
                    <a:cubicBezTo>
                      <a:pt x="203" y="1494"/>
                      <a:pt x="222" y="1447"/>
                      <a:pt x="261" y="1409"/>
                    </a:cubicBezTo>
                    <a:cubicBezTo>
                      <a:pt x="299" y="1371"/>
                      <a:pt x="346" y="1351"/>
                      <a:pt x="400" y="1351"/>
                    </a:cubicBezTo>
                    <a:moveTo>
                      <a:pt x="417" y="0"/>
                    </a:moveTo>
                    <a:cubicBezTo>
                      <a:pt x="261" y="0"/>
                      <a:pt x="139" y="35"/>
                      <a:pt x="54" y="104"/>
                    </a:cubicBezTo>
                    <a:cubicBezTo>
                      <a:pt x="27" y="127"/>
                      <a:pt x="27" y="127"/>
                      <a:pt x="27" y="127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16" y="181"/>
                      <a:pt x="16" y="181"/>
                      <a:pt x="16" y="181"/>
                    </a:cubicBezTo>
                    <a:cubicBezTo>
                      <a:pt x="133" y="411"/>
                      <a:pt x="133" y="411"/>
                      <a:pt x="133" y="411"/>
                    </a:cubicBezTo>
                    <a:cubicBezTo>
                      <a:pt x="160" y="464"/>
                      <a:pt x="160" y="464"/>
                      <a:pt x="160" y="464"/>
                    </a:cubicBezTo>
                    <a:cubicBezTo>
                      <a:pt x="203" y="423"/>
                      <a:pt x="203" y="423"/>
                      <a:pt x="203" y="423"/>
                    </a:cubicBezTo>
                    <a:cubicBezTo>
                      <a:pt x="246" y="382"/>
                      <a:pt x="246" y="382"/>
                      <a:pt x="246" y="382"/>
                    </a:cubicBezTo>
                    <a:cubicBezTo>
                      <a:pt x="281" y="348"/>
                      <a:pt x="319" y="332"/>
                      <a:pt x="366" y="332"/>
                    </a:cubicBezTo>
                    <a:cubicBezTo>
                      <a:pt x="430" y="332"/>
                      <a:pt x="459" y="345"/>
                      <a:pt x="473" y="357"/>
                    </a:cubicBezTo>
                    <a:cubicBezTo>
                      <a:pt x="483" y="364"/>
                      <a:pt x="495" y="380"/>
                      <a:pt x="495" y="423"/>
                    </a:cubicBezTo>
                    <a:cubicBezTo>
                      <a:pt x="495" y="444"/>
                      <a:pt x="488" y="466"/>
                      <a:pt x="474" y="491"/>
                    </a:cubicBezTo>
                    <a:cubicBezTo>
                      <a:pt x="462" y="513"/>
                      <a:pt x="431" y="557"/>
                      <a:pt x="357" y="640"/>
                    </a:cubicBezTo>
                    <a:cubicBezTo>
                      <a:pt x="285" y="720"/>
                      <a:pt x="239" y="790"/>
                      <a:pt x="217" y="852"/>
                    </a:cubicBezTo>
                    <a:cubicBezTo>
                      <a:pt x="196" y="912"/>
                      <a:pt x="185" y="973"/>
                      <a:pt x="185" y="1031"/>
                    </a:cubicBezTo>
                    <a:cubicBezTo>
                      <a:pt x="185" y="1071"/>
                      <a:pt x="198" y="1125"/>
                      <a:pt x="225" y="1201"/>
                    </a:cubicBezTo>
                    <a:cubicBezTo>
                      <a:pt x="236" y="1230"/>
                      <a:pt x="236" y="1230"/>
                      <a:pt x="236" y="1230"/>
                    </a:cubicBezTo>
                    <a:cubicBezTo>
                      <a:pt x="246" y="1259"/>
                      <a:pt x="246" y="1259"/>
                      <a:pt x="246" y="1259"/>
                    </a:cubicBezTo>
                    <a:cubicBezTo>
                      <a:pt x="277" y="1259"/>
                      <a:pt x="277" y="1259"/>
                      <a:pt x="277" y="1259"/>
                    </a:cubicBezTo>
                    <a:cubicBezTo>
                      <a:pt x="496" y="1259"/>
                      <a:pt x="496" y="1259"/>
                      <a:pt x="496" y="1259"/>
                    </a:cubicBezTo>
                    <a:cubicBezTo>
                      <a:pt x="550" y="1259"/>
                      <a:pt x="550" y="1259"/>
                      <a:pt x="550" y="1259"/>
                    </a:cubicBezTo>
                    <a:cubicBezTo>
                      <a:pt x="539" y="1206"/>
                      <a:pt x="539" y="1206"/>
                      <a:pt x="539" y="1206"/>
                    </a:cubicBezTo>
                    <a:cubicBezTo>
                      <a:pt x="529" y="1154"/>
                      <a:pt x="529" y="1154"/>
                      <a:pt x="529" y="1154"/>
                    </a:cubicBezTo>
                    <a:cubicBezTo>
                      <a:pt x="517" y="1093"/>
                      <a:pt x="516" y="1079"/>
                      <a:pt x="516" y="1078"/>
                    </a:cubicBezTo>
                    <a:cubicBezTo>
                      <a:pt x="516" y="1008"/>
                      <a:pt x="539" y="946"/>
                      <a:pt x="585" y="889"/>
                    </a:cubicBezTo>
                    <a:cubicBezTo>
                      <a:pt x="731" y="733"/>
                      <a:pt x="731" y="733"/>
                      <a:pt x="731" y="733"/>
                    </a:cubicBezTo>
                    <a:cubicBezTo>
                      <a:pt x="775" y="686"/>
                      <a:pt x="808" y="635"/>
                      <a:pt x="829" y="579"/>
                    </a:cubicBezTo>
                    <a:cubicBezTo>
                      <a:pt x="850" y="524"/>
                      <a:pt x="861" y="466"/>
                      <a:pt x="861" y="406"/>
                    </a:cubicBezTo>
                    <a:cubicBezTo>
                      <a:pt x="861" y="283"/>
                      <a:pt x="817" y="183"/>
                      <a:pt x="729" y="108"/>
                    </a:cubicBezTo>
                    <a:cubicBezTo>
                      <a:pt x="645" y="36"/>
                      <a:pt x="540" y="0"/>
                      <a:pt x="417" y="0"/>
                    </a:cubicBezTo>
                    <a:close/>
                    <a:moveTo>
                      <a:pt x="400" y="1307"/>
                    </a:moveTo>
                    <a:cubicBezTo>
                      <a:pt x="334" y="1307"/>
                      <a:pt x="276" y="1331"/>
                      <a:pt x="229" y="1378"/>
                    </a:cubicBezTo>
                    <a:cubicBezTo>
                      <a:pt x="183" y="1425"/>
                      <a:pt x="159" y="1482"/>
                      <a:pt x="159" y="1548"/>
                    </a:cubicBezTo>
                    <a:cubicBezTo>
                      <a:pt x="159" y="1614"/>
                      <a:pt x="182" y="1672"/>
                      <a:pt x="229" y="1719"/>
                    </a:cubicBezTo>
                    <a:cubicBezTo>
                      <a:pt x="276" y="1766"/>
                      <a:pt x="333" y="1790"/>
                      <a:pt x="400" y="1790"/>
                    </a:cubicBezTo>
                    <a:cubicBezTo>
                      <a:pt x="466" y="1790"/>
                      <a:pt x="524" y="1766"/>
                      <a:pt x="571" y="1719"/>
                    </a:cubicBezTo>
                    <a:cubicBezTo>
                      <a:pt x="617" y="1672"/>
                      <a:pt x="641" y="1614"/>
                      <a:pt x="641" y="1548"/>
                    </a:cubicBezTo>
                    <a:cubicBezTo>
                      <a:pt x="641" y="1482"/>
                      <a:pt x="617" y="1425"/>
                      <a:pt x="570" y="1378"/>
                    </a:cubicBezTo>
                    <a:cubicBezTo>
                      <a:pt x="523" y="1331"/>
                      <a:pt x="466" y="1307"/>
                      <a:pt x="400" y="130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67" name="Freeform 16">
                <a:extLst>
                  <a:ext uri="{FF2B5EF4-FFF2-40B4-BE49-F238E27FC236}">
                    <a16:creationId xmlns:a16="http://schemas.microsoft.com/office/drawing/2014/main" id="{DFC2EDA6-50A5-4CEA-9C3E-AC1A8C75AF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29" y="645"/>
                <a:ext cx="1242" cy="3026"/>
              </a:xfrm>
              <a:custGeom>
                <a:avLst/>
                <a:gdLst>
                  <a:gd name="T0" fmla="*/ 333 w 663"/>
                  <a:gd name="T1" fmla="*/ 1083 h 1614"/>
                  <a:gd name="T2" fmla="*/ 198 w 663"/>
                  <a:gd name="T3" fmla="*/ 1083 h 1614"/>
                  <a:gd name="T4" fmla="*/ 163 w 663"/>
                  <a:gd name="T5" fmla="*/ 943 h 1614"/>
                  <a:gd name="T6" fmla="*/ 190 w 663"/>
                  <a:gd name="T7" fmla="*/ 793 h 1614"/>
                  <a:gd name="T8" fmla="*/ 313 w 663"/>
                  <a:gd name="T9" fmla="*/ 610 h 1614"/>
                  <a:gd name="T10" fmla="*/ 441 w 663"/>
                  <a:gd name="T11" fmla="*/ 447 h 1614"/>
                  <a:gd name="T12" fmla="*/ 473 w 663"/>
                  <a:gd name="T13" fmla="*/ 335 h 1614"/>
                  <a:gd name="T14" fmla="*/ 256 w 663"/>
                  <a:gd name="T15" fmla="*/ 156 h 1614"/>
                  <a:gd name="T16" fmla="*/ 75 w 663"/>
                  <a:gd name="T17" fmla="*/ 230 h 1614"/>
                  <a:gd name="T18" fmla="*/ 0 w 663"/>
                  <a:gd name="T19" fmla="*/ 84 h 1614"/>
                  <a:gd name="T20" fmla="*/ 307 w 663"/>
                  <a:gd name="T21" fmla="*/ 0 h 1614"/>
                  <a:gd name="T22" fmla="*/ 562 w 663"/>
                  <a:gd name="T23" fmla="*/ 86 h 1614"/>
                  <a:gd name="T24" fmla="*/ 663 w 663"/>
                  <a:gd name="T25" fmla="*/ 318 h 1614"/>
                  <a:gd name="T26" fmla="*/ 637 w 663"/>
                  <a:gd name="T27" fmla="*/ 459 h 1614"/>
                  <a:gd name="T28" fmla="*/ 557 w 663"/>
                  <a:gd name="T29" fmla="*/ 584 h 1614"/>
                  <a:gd name="T30" fmla="*/ 408 w 663"/>
                  <a:gd name="T31" fmla="*/ 743 h 1614"/>
                  <a:gd name="T32" fmla="*/ 318 w 663"/>
                  <a:gd name="T33" fmla="*/ 990 h 1614"/>
                  <a:gd name="T34" fmla="*/ 333 w 663"/>
                  <a:gd name="T35" fmla="*/ 1083 h 1614"/>
                  <a:gd name="T36" fmla="*/ 290 w 663"/>
                  <a:gd name="T37" fmla="*/ 1307 h 1614"/>
                  <a:gd name="T38" fmla="*/ 398 w 663"/>
                  <a:gd name="T39" fmla="*/ 1352 h 1614"/>
                  <a:gd name="T40" fmla="*/ 443 w 663"/>
                  <a:gd name="T41" fmla="*/ 1460 h 1614"/>
                  <a:gd name="T42" fmla="*/ 398 w 663"/>
                  <a:gd name="T43" fmla="*/ 1569 h 1614"/>
                  <a:gd name="T44" fmla="*/ 290 w 663"/>
                  <a:gd name="T45" fmla="*/ 1614 h 1614"/>
                  <a:gd name="T46" fmla="*/ 182 w 663"/>
                  <a:gd name="T47" fmla="*/ 1569 h 1614"/>
                  <a:gd name="T48" fmla="*/ 137 w 663"/>
                  <a:gd name="T49" fmla="*/ 1460 h 1614"/>
                  <a:gd name="T50" fmla="*/ 182 w 663"/>
                  <a:gd name="T51" fmla="*/ 1352 h 1614"/>
                  <a:gd name="T52" fmla="*/ 290 w 663"/>
                  <a:gd name="T53" fmla="*/ 1307 h 1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63" h="1614">
                    <a:moveTo>
                      <a:pt x="333" y="1083"/>
                    </a:moveTo>
                    <a:cubicBezTo>
                      <a:pt x="198" y="1083"/>
                      <a:pt x="198" y="1083"/>
                      <a:pt x="198" y="1083"/>
                    </a:cubicBezTo>
                    <a:cubicBezTo>
                      <a:pt x="175" y="1018"/>
                      <a:pt x="163" y="972"/>
                      <a:pt x="163" y="943"/>
                    </a:cubicBezTo>
                    <a:cubicBezTo>
                      <a:pt x="163" y="894"/>
                      <a:pt x="172" y="844"/>
                      <a:pt x="190" y="793"/>
                    </a:cubicBezTo>
                    <a:cubicBezTo>
                      <a:pt x="208" y="742"/>
                      <a:pt x="249" y="681"/>
                      <a:pt x="313" y="610"/>
                    </a:cubicBezTo>
                    <a:cubicBezTo>
                      <a:pt x="376" y="539"/>
                      <a:pt x="419" y="485"/>
                      <a:pt x="441" y="447"/>
                    </a:cubicBezTo>
                    <a:cubicBezTo>
                      <a:pt x="463" y="408"/>
                      <a:pt x="473" y="371"/>
                      <a:pt x="473" y="335"/>
                    </a:cubicBezTo>
                    <a:cubicBezTo>
                      <a:pt x="473" y="216"/>
                      <a:pt x="401" y="156"/>
                      <a:pt x="256" y="156"/>
                    </a:cubicBezTo>
                    <a:cubicBezTo>
                      <a:pt x="187" y="156"/>
                      <a:pt x="126" y="181"/>
                      <a:pt x="75" y="23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69" y="28"/>
                      <a:pt x="171" y="0"/>
                      <a:pt x="307" y="0"/>
                    </a:cubicBezTo>
                    <a:cubicBezTo>
                      <a:pt x="409" y="0"/>
                      <a:pt x="494" y="29"/>
                      <a:pt x="562" y="86"/>
                    </a:cubicBezTo>
                    <a:cubicBezTo>
                      <a:pt x="629" y="144"/>
                      <a:pt x="663" y="221"/>
                      <a:pt x="663" y="318"/>
                    </a:cubicBezTo>
                    <a:cubicBezTo>
                      <a:pt x="663" y="367"/>
                      <a:pt x="655" y="414"/>
                      <a:pt x="637" y="459"/>
                    </a:cubicBezTo>
                    <a:cubicBezTo>
                      <a:pt x="620" y="505"/>
                      <a:pt x="593" y="546"/>
                      <a:pt x="557" y="584"/>
                    </a:cubicBezTo>
                    <a:cubicBezTo>
                      <a:pt x="408" y="743"/>
                      <a:pt x="408" y="743"/>
                      <a:pt x="408" y="743"/>
                    </a:cubicBezTo>
                    <a:cubicBezTo>
                      <a:pt x="348" y="817"/>
                      <a:pt x="318" y="899"/>
                      <a:pt x="318" y="990"/>
                    </a:cubicBezTo>
                    <a:cubicBezTo>
                      <a:pt x="318" y="1005"/>
                      <a:pt x="323" y="1035"/>
                      <a:pt x="333" y="1083"/>
                    </a:cubicBezTo>
                    <a:close/>
                    <a:moveTo>
                      <a:pt x="290" y="1307"/>
                    </a:moveTo>
                    <a:cubicBezTo>
                      <a:pt x="332" y="1307"/>
                      <a:pt x="368" y="1322"/>
                      <a:pt x="398" y="1352"/>
                    </a:cubicBezTo>
                    <a:cubicBezTo>
                      <a:pt x="428" y="1382"/>
                      <a:pt x="443" y="1418"/>
                      <a:pt x="443" y="1460"/>
                    </a:cubicBezTo>
                    <a:cubicBezTo>
                      <a:pt x="443" y="1502"/>
                      <a:pt x="428" y="1539"/>
                      <a:pt x="398" y="1569"/>
                    </a:cubicBezTo>
                    <a:cubicBezTo>
                      <a:pt x="368" y="1599"/>
                      <a:pt x="332" y="1614"/>
                      <a:pt x="290" y="1614"/>
                    </a:cubicBezTo>
                    <a:cubicBezTo>
                      <a:pt x="248" y="1614"/>
                      <a:pt x="212" y="1599"/>
                      <a:pt x="182" y="1569"/>
                    </a:cubicBezTo>
                    <a:cubicBezTo>
                      <a:pt x="152" y="1539"/>
                      <a:pt x="137" y="1502"/>
                      <a:pt x="137" y="1460"/>
                    </a:cubicBezTo>
                    <a:cubicBezTo>
                      <a:pt x="137" y="1418"/>
                      <a:pt x="152" y="1382"/>
                      <a:pt x="182" y="1352"/>
                    </a:cubicBezTo>
                    <a:cubicBezTo>
                      <a:pt x="212" y="1322"/>
                      <a:pt x="248" y="1307"/>
                      <a:pt x="290" y="1307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7760661" y="390001"/>
            <a:ext cx="665993" cy="665993"/>
            <a:chOff x="3592969" y="1282300"/>
            <a:chExt cx="665993" cy="665993"/>
          </a:xfrm>
        </p:grpSpPr>
        <p:sp>
          <p:nvSpPr>
            <p:cNvPr id="63" name="Oval 62"/>
            <p:cNvSpPr/>
            <p:nvPr/>
          </p:nvSpPr>
          <p:spPr>
            <a:xfrm>
              <a:off x="3592969" y="1282300"/>
              <a:ext cx="665993" cy="665993"/>
            </a:xfrm>
            <a:prstGeom prst="ellipse">
              <a:avLst/>
            </a:prstGeom>
            <a:grpFill/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sz="1600" kern="0" dirty="0" err="1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grpSp>
          <p:nvGrpSpPr>
            <p:cNvPr id="68" name="bcgIcons_Alert">
              <a:extLst>
                <a:ext uri="{FF2B5EF4-FFF2-40B4-BE49-F238E27FC236}">
                  <a16:creationId xmlns:a16="http://schemas.microsoft.com/office/drawing/2014/main" id="{028158CB-9166-4F00-A3B2-A9625EB63AC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58451" y="1347535"/>
              <a:ext cx="535028" cy="535524"/>
              <a:chOff x="1682" y="0"/>
              <a:chExt cx="4316" cy="4320"/>
            </a:xfrm>
          </p:grpSpPr>
          <p:sp>
            <p:nvSpPr>
              <p:cNvPr id="69" name="AutoShape 3">
                <a:extLst>
                  <a:ext uri="{FF2B5EF4-FFF2-40B4-BE49-F238E27FC236}">
                    <a16:creationId xmlns:a16="http://schemas.microsoft.com/office/drawing/2014/main" id="{63DB9579-5AF9-46CC-9DC1-8E3B546D08F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70" name="Freeform 5">
                <a:extLst>
                  <a:ext uri="{FF2B5EF4-FFF2-40B4-BE49-F238E27FC236}">
                    <a16:creationId xmlns:a16="http://schemas.microsoft.com/office/drawing/2014/main" id="{9C946E92-91E1-4AAB-A43B-2AF68167CC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88" y="720"/>
                <a:ext cx="3300" cy="2876"/>
              </a:xfrm>
              <a:custGeom>
                <a:avLst/>
                <a:gdLst>
                  <a:gd name="T0" fmla="*/ 1716 w 1762"/>
                  <a:gd name="T1" fmla="*/ 1534 h 1534"/>
                  <a:gd name="T2" fmla="*/ 46 w 1762"/>
                  <a:gd name="T3" fmla="*/ 1534 h 1534"/>
                  <a:gd name="T4" fmla="*/ 8 w 1762"/>
                  <a:gd name="T5" fmla="*/ 1512 h 1534"/>
                  <a:gd name="T6" fmla="*/ 8 w 1762"/>
                  <a:gd name="T7" fmla="*/ 1468 h 1534"/>
                  <a:gd name="T8" fmla="*/ 843 w 1762"/>
                  <a:gd name="T9" fmla="*/ 22 h 1534"/>
                  <a:gd name="T10" fmla="*/ 881 w 1762"/>
                  <a:gd name="T11" fmla="*/ 0 h 1534"/>
                  <a:gd name="T12" fmla="*/ 919 w 1762"/>
                  <a:gd name="T13" fmla="*/ 22 h 1534"/>
                  <a:gd name="T14" fmla="*/ 919 w 1762"/>
                  <a:gd name="T15" fmla="*/ 22 h 1534"/>
                  <a:gd name="T16" fmla="*/ 1754 w 1762"/>
                  <a:gd name="T17" fmla="*/ 1468 h 1534"/>
                  <a:gd name="T18" fmla="*/ 1754 w 1762"/>
                  <a:gd name="T19" fmla="*/ 1512 h 1534"/>
                  <a:gd name="T20" fmla="*/ 1716 w 1762"/>
                  <a:gd name="T21" fmla="*/ 1534 h 1534"/>
                  <a:gd name="T22" fmla="*/ 881 w 1762"/>
                  <a:gd name="T23" fmla="*/ 44 h 1534"/>
                  <a:gd name="T24" fmla="*/ 46 w 1762"/>
                  <a:gd name="T25" fmla="*/ 1490 h 1534"/>
                  <a:gd name="T26" fmla="*/ 1716 w 1762"/>
                  <a:gd name="T27" fmla="*/ 1490 h 1534"/>
                  <a:gd name="T28" fmla="*/ 881 w 1762"/>
                  <a:gd name="T29" fmla="*/ 44 h 1534"/>
                  <a:gd name="T30" fmla="*/ 881 w 1762"/>
                  <a:gd name="T31" fmla="*/ 44 h 1534"/>
                  <a:gd name="T32" fmla="*/ 881 w 1762"/>
                  <a:gd name="T33" fmla="*/ 44 h 1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62" h="1534">
                    <a:moveTo>
                      <a:pt x="1716" y="1534"/>
                    </a:moveTo>
                    <a:cubicBezTo>
                      <a:pt x="46" y="1534"/>
                      <a:pt x="46" y="1534"/>
                      <a:pt x="46" y="1534"/>
                    </a:cubicBezTo>
                    <a:cubicBezTo>
                      <a:pt x="30" y="1534"/>
                      <a:pt x="16" y="1526"/>
                      <a:pt x="8" y="1512"/>
                    </a:cubicBezTo>
                    <a:cubicBezTo>
                      <a:pt x="0" y="1498"/>
                      <a:pt x="0" y="1482"/>
                      <a:pt x="8" y="1468"/>
                    </a:cubicBezTo>
                    <a:cubicBezTo>
                      <a:pt x="843" y="22"/>
                      <a:pt x="843" y="22"/>
                      <a:pt x="843" y="22"/>
                    </a:cubicBezTo>
                    <a:cubicBezTo>
                      <a:pt x="851" y="8"/>
                      <a:pt x="865" y="0"/>
                      <a:pt x="881" y="0"/>
                    </a:cubicBezTo>
                    <a:cubicBezTo>
                      <a:pt x="897" y="0"/>
                      <a:pt x="911" y="8"/>
                      <a:pt x="919" y="22"/>
                    </a:cubicBezTo>
                    <a:cubicBezTo>
                      <a:pt x="919" y="22"/>
                      <a:pt x="919" y="22"/>
                      <a:pt x="919" y="22"/>
                    </a:cubicBezTo>
                    <a:cubicBezTo>
                      <a:pt x="1754" y="1468"/>
                      <a:pt x="1754" y="1468"/>
                      <a:pt x="1754" y="1468"/>
                    </a:cubicBezTo>
                    <a:cubicBezTo>
                      <a:pt x="1762" y="1482"/>
                      <a:pt x="1762" y="1498"/>
                      <a:pt x="1754" y="1512"/>
                    </a:cubicBezTo>
                    <a:cubicBezTo>
                      <a:pt x="1746" y="1526"/>
                      <a:pt x="1732" y="1534"/>
                      <a:pt x="1716" y="1534"/>
                    </a:cubicBezTo>
                    <a:close/>
                    <a:moveTo>
                      <a:pt x="881" y="44"/>
                    </a:moveTo>
                    <a:cubicBezTo>
                      <a:pt x="46" y="1490"/>
                      <a:pt x="46" y="1490"/>
                      <a:pt x="46" y="1490"/>
                    </a:cubicBezTo>
                    <a:cubicBezTo>
                      <a:pt x="1716" y="1490"/>
                      <a:pt x="1716" y="1490"/>
                      <a:pt x="1716" y="1490"/>
                    </a:cubicBezTo>
                    <a:cubicBezTo>
                      <a:pt x="881" y="44"/>
                      <a:pt x="881" y="44"/>
                      <a:pt x="881" y="44"/>
                    </a:cubicBezTo>
                    <a:cubicBezTo>
                      <a:pt x="881" y="44"/>
                      <a:pt x="881" y="44"/>
                      <a:pt x="881" y="44"/>
                    </a:cubicBezTo>
                    <a:cubicBezTo>
                      <a:pt x="881" y="44"/>
                      <a:pt x="881" y="44"/>
                      <a:pt x="881" y="4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71" name="Freeform 6">
                <a:extLst>
                  <a:ext uri="{FF2B5EF4-FFF2-40B4-BE49-F238E27FC236}">
                    <a16:creationId xmlns:a16="http://schemas.microsoft.com/office/drawing/2014/main" id="{E00C2B5B-5FB8-4835-AE91-FBBCFFD6DD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6" y="982"/>
                <a:ext cx="2825" cy="2449"/>
              </a:xfrm>
              <a:custGeom>
                <a:avLst/>
                <a:gdLst>
                  <a:gd name="T0" fmla="*/ 1504 w 1508"/>
                  <a:gd name="T1" fmla="*/ 1291 h 1306"/>
                  <a:gd name="T2" fmla="*/ 763 w 1508"/>
                  <a:gd name="T3" fmla="*/ 7 h 1306"/>
                  <a:gd name="T4" fmla="*/ 745 w 1508"/>
                  <a:gd name="T5" fmla="*/ 7 h 1306"/>
                  <a:gd name="T6" fmla="*/ 4 w 1508"/>
                  <a:gd name="T7" fmla="*/ 1291 h 1306"/>
                  <a:gd name="T8" fmla="*/ 13 w 1508"/>
                  <a:gd name="T9" fmla="*/ 1306 h 1306"/>
                  <a:gd name="T10" fmla="*/ 1495 w 1508"/>
                  <a:gd name="T11" fmla="*/ 1306 h 1306"/>
                  <a:gd name="T12" fmla="*/ 1504 w 1508"/>
                  <a:gd name="T13" fmla="*/ 1291 h 1306"/>
                  <a:gd name="T14" fmla="*/ 694 w 1508"/>
                  <a:gd name="T15" fmla="*/ 419 h 1306"/>
                  <a:gd name="T16" fmla="*/ 814 w 1508"/>
                  <a:gd name="T17" fmla="*/ 419 h 1306"/>
                  <a:gd name="T18" fmla="*/ 814 w 1508"/>
                  <a:gd name="T19" fmla="*/ 608 h 1306"/>
                  <a:gd name="T20" fmla="*/ 778 w 1508"/>
                  <a:gd name="T21" fmla="*/ 932 h 1306"/>
                  <a:gd name="T22" fmla="*/ 730 w 1508"/>
                  <a:gd name="T23" fmla="*/ 932 h 1306"/>
                  <a:gd name="T24" fmla="*/ 694 w 1508"/>
                  <a:gd name="T25" fmla="*/ 608 h 1306"/>
                  <a:gd name="T26" fmla="*/ 694 w 1508"/>
                  <a:gd name="T27" fmla="*/ 419 h 1306"/>
                  <a:gd name="T28" fmla="*/ 808 w 1508"/>
                  <a:gd name="T29" fmla="*/ 1095 h 1306"/>
                  <a:gd name="T30" fmla="*/ 755 w 1508"/>
                  <a:gd name="T31" fmla="*/ 1117 h 1306"/>
                  <a:gd name="T32" fmla="*/ 701 w 1508"/>
                  <a:gd name="T33" fmla="*/ 1095 h 1306"/>
                  <a:gd name="T34" fmla="*/ 678 w 1508"/>
                  <a:gd name="T35" fmla="*/ 1041 h 1306"/>
                  <a:gd name="T36" fmla="*/ 701 w 1508"/>
                  <a:gd name="T37" fmla="*/ 988 h 1306"/>
                  <a:gd name="T38" fmla="*/ 755 w 1508"/>
                  <a:gd name="T39" fmla="*/ 965 h 1306"/>
                  <a:gd name="T40" fmla="*/ 808 w 1508"/>
                  <a:gd name="T41" fmla="*/ 988 h 1306"/>
                  <a:gd name="T42" fmla="*/ 830 w 1508"/>
                  <a:gd name="T43" fmla="*/ 1041 h 1306"/>
                  <a:gd name="T44" fmla="*/ 808 w 1508"/>
                  <a:gd name="T45" fmla="*/ 1095 h 1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08" h="1306">
                    <a:moveTo>
                      <a:pt x="1504" y="1291"/>
                    </a:moveTo>
                    <a:cubicBezTo>
                      <a:pt x="763" y="7"/>
                      <a:pt x="763" y="7"/>
                      <a:pt x="763" y="7"/>
                    </a:cubicBezTo>
                    <a:cubicBezTo>
                      <a:pt x="759" y="0"/>
                      <a:pt x="749" y="0"/>
                      <a:pt x="745" y="7"/>
                    </a:cubicBezTo>
                    <a:cubicBezTo>
                      <a:pt x="4" y="1291"/>
                      <a:pt x="4" y="1291"/>
                      <a:pt x="4" y="1291"/>
                    </a:cubicBezTo>
                    <a:cubicBezTo>
                      <a:pt x="0" y="1298"/>
                      <a:pt x="5" y="1306"/>
                      <a:pt x="13" y="1306"/>
                    </a:cubicBezTo>
                    <a:cubicBezTo>
                      <a:pt x="1495" y="1306"/>
                      <a:pt x="1495" y="1306"/>
                      <a:pt x="1495" y="1306"/>
                    </a:cubicBezTo>
                    <a:cubicBezTo>
                      <a:pt x="1503" y="1306"/>
                      <a:pt x="1508" y="1298"/>
                      <a:pt x="1504" y="1291"/>
                    </a:cubicBezTo>
                    <a:close/>
                    <a:moveTo>
                      <a:pt x="694" y="419"/>
                    </a:moveTo>
                    <a:cubicBezTo>
                      <a:pt x="814" y="419"/>
                      <a:pt x="814" y="419"/>
                      <a:pt x="814" y="419"/>
                    </a:cubicBezTo>
                    <a:cubicBezTo>
                      <a:pt x="814" y="608"/>
                      <a:pt x="814" y="608"/>
                      <a:pt x="814" y="608"/>
                    </a:cubicBezTo>
                    <a:cubicBezTo>
                      <a:pt x="814" y="669"/>
                      <a:pt x="803" y="778"/>
                      <a:pt x="778" y="932"/>
                    </a:cubicBezTo>
                    <a:cubicBezTo>
                      <a:pt x="730" y="932"/>
                      <a:pt x="730" y="932"/>
                      <a:pt x="730" y="932"/>
                    </a:cubicBezTo>
                    <a:cubicBezTo>
                      <a:pt x="706" y="778"/>
                      <a:pt x="694" y="669"/>
                      <a:pt x="694" y="608"/>
                    </a:cubicBezTo>
                    <a:lnTo>
                      <a:pt x="694" y="419"/>
                    </a:lnTo>
                    <a:close/>
                    <a:moveTo>
                      <a:pt x="808" y="1095"/>
                    </a:moveTo>
                    <a:cubicBezTo>
                      <a:pt x="794" y="1110"/>
                      <a:pt x="776" y="1117"/>
                      <a:pt x="755" y="1117"/>
                    </a:cubicBezTo>
                    <a:cubicBezTo>
                      <a:pt x="733" y="1117"/>
                      <a:pt x="715" y="1110"/>
                      <a:pt x="701" y="1095"/>
                    </a:cubicBezTo>
                    <a:cubicBezTo>
                      <a:pt x="686" y="1080"/>
                      <a:pt x="678" y="1063"/>
                      <a:pt x="678" y="1041"/>
                    </a:cubicBezTo>
                    <a:cubicBezTo>
                      <a:pt x="678" y="1020"/>
                      <a:pt x="686" y="1002"/>
                      <a:pt x="701" y="988"/>
                    </a:cubicBezTo>
                    <a:cubicBezTo>
                      <a:pt x="715" y="973"/>
                      <a:pt x="733" y="965"/>
                      <a:pt x="755" y="965"/>
                    </a:cubicBezTo>
                    <a:cubicBezTo>
                      <a:pt x="776" y="965"/>
                      <a:pt x="794" y="973"/>
                      <a:pt x="808" y="988"/>
                    </a:cubicBezTo>
                    <a:cubicBezTo>
                      <a:pt x="823" y="1002"/>
                      <a:pt x="830" y="1020"/>
                      <a:pt x="830" y="1041"/>
                    </a:cubicBezTo>
                    <a:cubicBezTo>
                      <a:pt x="830" y="1063"/>
                      <a:pt x="823" y="1080"/>
                      <a:pt x="808" y="109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cxnSp>
        <p:nvCxnSpPr>
          <p:cNvPr id="17" name="Straight Connector 16"/>
          <p:cNvCxnSpPr/>
          <p:nvPr/>
        </p:nvCxnSpPr>
        <p:spPr>
          <a:xfrm>
            <a:off x="4671436" y="2000816"/>
            <a:ext cx="5933138" cy="0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bcgIcons_ToolKit">
            <a:extLst>
              <a:ext uri="{FF2B5EF4-FFF2-40B4-BE49-F238E27FC236}">
                <a16:creationId xmlns:a16="http://schemas.microsoft.com/office/drawing/2014/main" id="{668AE661-E693-4206-8494-2031C7B9E09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46334" y="4476893"/>
            <a:ext cx="482803" cy="483250"/>
            <a:chOff x="1682" y="0"/>
            <a:chExt cx="4316" cy="4320"/>
          </a:xfrm>
        </p:grpSpPr>
        <p:sp>
          <p:nvSpPr>
            <p:cNvPr id="73" name="AutoShape 3">
              <a:extLst>
                <a:ext uri="{FF2B5EF4-FFF2-40B4-BE49-F238E27FC236}">
                  <a16:creationId xmlns:a16="http://schemas.microsoft.com/office/drawing/2014/main" id="{C4EC4ED0-CE05-4FB5-B3E9-09512D323DE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74" name="Freeform 5">
              <a:extLst>
                <a:ext uri="{FF2B5EF4-FFF2-40B4-BE49-F238E27FC236}">
                  <a16:creationId xmlns:a16="http://schemas.microsoft.com/office/drawing/2014/main" id="{2946DED1-03A0-4071-9519-B925CEEF78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14" y="1577"/>
              <a:ext cx="2900" cy="2167"/>
            </a:xfrm>
            <a:custGeom>
              <a:avLst/>
              <a:gdLst>
                <a:gd name="T0" fmla="*/ 973 w 1548"/>
                <a:gd name="T1" fmla="*/ 304 h 1156"/>
                <a:gd name="T2" fmla="*/ 894 w 1548"/>
                <a:gd name="T3" fmla="*/ 298 h 1156"/>
                <a:gd name="T4" fmla="*/ 912 w 1548"/>
                <a:gd name="T5" fmla="*/ 261 h 1156"/>
                <a:gd name="T6" fmla="*/ 839 w 1548"/>
                <a:gd name="T7" fmla="*/ 171 h 1156"/>
                <a:gd name="T8" fmla="*/ 779 w 1548"/>
                <a:gd name="T9" fmla="*/ 171 h 1156"/>
                <a:gd name="T10" fmla="*/ 538 w 1548"/>
                <a:gd name="T11" fmla="*/ 429 h 1156"/>
                <a:gd name="T12" fmla="*/ 611 w 1548"/>
                <a:gd name="T13" fmla="*/ 519 h 1156"/>
                <a:gd name="T14" fmla="*/ 672 w 1548"/>
                <a:gd name="T15" fmla="*/ 519 h 1156"/>
                <a:gd name="T16" fmla="*/ 677 w 1548"/>
                <a:gd name="T17" fmla="*/ 577 h 1156"/>
                <a:gd name="T18" fmla="*/ 1232 w 1548"/>
                <a:gd name="T19" fmla="*/ 1140 h 1156"/>
                <a:gd name="T20" fmla="*/ 1330 w 1548"/>
                <a:gd name="T21" fmla="*/ 1143 h 1156"/>
                <a:gd name="T22" fmla="*/ 1523 w 1548"/>
                <a:gd name="T23" fmla="*/ 950 h 1156"/>
                <a:gd name="T24" fmla="*/ 642 w 1548"/>
                <a:gd name="T25" fmla="*/ 488 h 1156"/>
                <a:gd name="T26" fmla="*/ 809 w 1548"/>
                <a:gd name="T27" fmla="*/ 202 h 1156"/>
                <a:gd name="T28" fmla="*/ 642 w 1548"/>
                <a:gd name="T29" fmla="*/ 488 h 1156"/>
                <a:gd name="T30" fmla="*/ 1411 w 1548"/>
                <a:gd name="T31" fmla="*/ 1031 h 1156"/>
                <a:gd name="T32" fmla="*/ 1263 w 1548"/>
                <a:gd name="T33" fmla="*/ 1109 h 1156"/>
                <a:gd name="T34" fmla="*/ 718 w 1548"/>
                <a:gd name="T35" fmla="*/ 474 h 1156"/>
                <a:gd name="T36" fmla="*/ 948 w 1548"/>
                <a:gd name="T37" fmla="*/ 342 h 1156"/>
                <a:gd name="T38" fmla="*/ 1483 w 1548"/>
                <a:gd name="T39" fmla="*/ 932 h 1156"/>
                <a:gd name="T40" fmla="*/ 839 w 1548"/>
                <a:gd name="T41" fmla="*/ 119 h 1156"/>
                <a:gd name="T42" fmla="*/ 958 w 1548"/>
                <a:gd name="T43" fmla="*/ 0 h 1156"/>
                <a:gd name="T44" fmla="*/ 1145 w 1548"/>
                <a:gd name="T45" fmla="*/ 186 h 1156"/>
                <a:gd name="T46" fmla="*/ 1031 w 1548"/>
                <a:gd name="T47" fmla="*/ 300 h 1156"/>
                <a:gd name="T48" fmla="*/ 957 w 1548"/>
                <a:gd name="T49" fmla="*/ 254 h 1156"/>
                <a:gd name="T50" fmla="*/ 931 w 1548"/>
                <a:gd name="T51" fmla="*/ 200 h 1156"/>
                <a:gd name="T52" fmla="*/ 633 w 1548"/>
                <a:gd name="T53" fmla="*/ 578 h 1156"/>
                <a:gd name="T54" fmla="*/ 580 w 1548"/>
                <a:gd name="T55" fmla="*/ 551 h 1156"/>
                <a:gd name="T56" fmla="*/ 500 w 1548"/>
                <a:gd name="T57" fmla="*/ 459 h 1156"/>
                <a:gd name="T58" fmla="*/ 51 w 1548"/>
                <a:gd name="T59" fmla="*/ 907 h 1156"/>
                <a:gd name="T60" fmla="*/ 237 w 1548"/>
                <a:gd name="T61" fmla="*/ 1094 h 1156"/>
                <a:gd name="T62" fmla="*/ 680 w 1548"/>
                <a:gd name="T63" fmla="*/ 651 h 1156"/>
                <a:gd name="T64" fmla="*/ 633 w 1548"/>
                <a:gd name="T65" fmla="*/ 578 h 1156"/>
                <a:gd name="T66" fmla="*/ 87 w 1548"/>
                <a:gd name="T67" fmla="*/ 1058 h 1156"/>
                <a:gd name="T68" fmla="*/ 201 w 1548"/>
                <a:gd name="T69" fmla="*/ 943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8" h="1156">
                  <a:moveTo>
                    <a:pt x="1521" y="852"/>
                  </a:moveTo>
                  <a:cubicBezTo>
                    <a:pt x="973" y="304"/>
                    <a:pt x="973" y="304"/>
                    <a:pt x="973" y="304"/>
                  </a:cubicBezTo>
                  <a:cubicBezTo>
                    <a:pt x="969" y="300"/>
                    <a:pt x="963" y="298"/>
                    <a:pt x="957" y="298"/>
                  </a:cubicBezTo>
                  <a:cubicBezTo>
                    <a:pt x="894" y="298"/>
                    <a:pt x="894" y="298"/>
                    <a:pt x="894" y="298"/>
                  </a:cubicBezTo>
                  <a:cubicBezTo>
                    <a:pt x="900" y="292"/>
                    <a:pt x="900" y="292"/>
                    <a:pt x="900" y="292"/>
                  </a:cubicBezTo>
                  <a:cubicBezTo>
                    <a:pt x="908" y="284"/>
                    <a:pt x="912" y="273"/>
                    <a:pt x="912" y="261"/>
                  </a:cubicBezTo>
                  <a:cubicBezTo>
                    <a:pt x="912" y="250"/>
                    <a:pt x="908" y="239"/>
                    <a:pt x="900" y="231"/>
                  </a:cubicBezTo>
                  <a:cubicBezTo>
                    <a:pt x="839" y="171"/>
                    <a:pt x="839" y="171"/>
                    <a:pt x="839" y="171"/>
                  </a:cubicBezTo>
                  <a:cubicBezTo>
                    <a:pt x="831" y="162"/>
                    <a:pt x="820" y="158"/>
                    <a:pt x="809" y="158"/>
                  </a:cubicBezTo>
                  <a:cubicBezTo>
                    <a:pt x="798" y="158"/>
                    <a:pt x="787" y="162"/>
                    <a:pt x="779" y="171"/>
                  </a:cubicBezTo>
                  <a:cubicBezTo>
                    <a:pt x="551" y="398"/>
                    <a:pt x="551" y="398"/>
                    <a:pt x="551" y="398"/>
                  </a:cubicBezTo>
                  <a:cubicBezTo>
                    <a:pt x="543" y="406"/>
                    <a:pt x="538" y="417"/>
                    <a:pt x="538" y="429"/>
                  </a:cubicBezTo>
                  <a:cubicBezTo>
                    <a:pt x="538" y="440"/>
                    <a:pt x="543" y="451"/>
                    <a:pt x="551" y="459"/>
                  </a:cubicBezTo>
                  <a:cubicBezTo>
                    <a:pt x="611" y="519"/>
                    <a:pt x="611" y="519"/>
                    <a:pt x="611" y="519"/>
                  </a:cubicBezTo>
                  <a:cubicBezTo>
                    <a:pt x="619" y="528"/>
                    <a:pt x="630" y="532"/>
                    <a:pt x="642" y="532"/>
                  </a:cubicBezTo>
                  <a:cubicBezTo>
                    <a:pt x="653" y="532"/>
                    <a:pt x="664" y="528"/>
                    <a:pt x="672" y="519"/>
                  </a:cubicBezTo>
                  <a:cubicBezTo>
                    <a:pt x="675" y="516"/>
                    <a:pt x="675" y="516"/>
                    <a:pt x="675" y="516"/>
                  </a:cubicBezTo>
                  <a:cubicBezTo>
                    <a:pt x="677" y="577"/>
                    <a:pt x="677" y="577"/>
                    <a:pt x="677" y="577"/>
                  </a:cubicBezTo>
                  <a:cubicBezTo>
                    <a:pt x="677" y="582"/>
                    <a:pt x="679" y="588"/>
                    <a:pt x="683" y="592"/>
                  </a:cubicBezTo>
                  <a:cubicBezTo>
                    <a:pt x="1232" y="1140"/>
                    <a:pt x="1232" y="1140"/>
                    <a:pt x="1232" y="1140"/>
                  </a:cubicBezTo>
                  <a:cubicBezTo>
                    <a:pt x="1239" y="1148"/>
                    <a:pt x="1253" y="1156"/>
                    <a:pt x="1275" y="1156"/>
                  </a:cubicBezTo>
                  <a:cubicBezTo>
                    <a:pt x="1289" y="1156"/>
                    <a:pt x="1307" y="1153"/>
                    <a:pt x="1330" y="1143"/>
                  </a:cubicBezTo>
                  <a:cubicBezTo>
                    <a:pt x="1366" y="1127"/>
                    <a:pt x="1406" y="1098"/>
                    <a:pt x="1442" y="1062"/>
                  </a:cubicBezTo>
                  <a:cubicBezTo>
                    <a:pt x="1479" y="1026"/>
                    <a:pt x="1507" y="986"/>
                    <a:pt x="1523" y="950"/>
                  </a:cubicBezTo>
                  <a:cubicBezTo>
                    <a:pt x="1548" y="892"/>
                    <a:pt x="1532" y="864"/>
                    <a:pt x="1521" y="852"/>
                  </a:cubicBezTo>
                  <a:close/>
                  <a:moveTo>
                    <a:pt x="642" y="488"/>
                  </a:moveTo>
                  <a:cubicBezTo>
                    <a:pt x="583" y="429"/>
                    <a:pt x="583" y="429"/>
                    <a:pt x="583" y="429"/>
                  </a:cubicBezTo>
                  <a:cubicBezTo>
                    <a:pt x="809" y="202"/>
                    <a:pt x="809" y="202"/>
                    <a:pt x="809" y="202"/>
                  </a:cubicBezTo>
                  <a:cubicBezTo>
                    <a:pt x="868" y="261"/>
                    <a:pt x="868" y="261"/>
                    <a:pt x="868" y="261"/>
                  </a:cubicBezTo>
                  <a:lnTo>
                    <a:pt x="642" y="488"/>
                  </a:lnTo>
                  <a:close/>
                  <a:moveTo>
                    <a:pt x="1483" y="932"/>
                  </a:moveTo>
                  <a:cubicBezTo>
                    <a:pt x="1469" y="963"/>
                    <a:pt x="1444" y="998"/>
                    <a:pt x="1411" y="1031"/>
                  </a:cubicBezTo>
                  <a:cubicBezTo>
                    <a:pt x="1379" y="1063"/>
                    <a:pt x="1343" y="1089"/>
                    <a:pt x="1312" y="1103"/>
                  </a:cubicBezTo>
                  <a:cubicBezTo>
                    <a:pt x="1286" y="1114"/>
                    <a:pt x="1268" y="1114"/>
                    <a:pt x="1263" y="1109"/>
                  </a:cubicBezTo>
                  <a:cubicBezTo>
                    <a:pt x="721" y="567"/>
                    <a:pt x="721" y="567"/>
                    <a:pt x="721" y="567"/>
                  </a:cubicBezTo>
                  <a:cubicBezTo>
                    <a:pt x="718" y="474"/>
                    <a:pt x="718" y="474"/>
                    <a:pt x="718" y="474"/>
                  </a:cubicBezTo>
                  <a:cubicBezTo>
                    <a:pt x="850" y="341"/>
                    <a:pt x="850" y="341"/>
                    <a:pt x="850" y="341"/>
                  </a:cubicBezTo>
                  <a:cubicBezTo>
                    <a:pt x="948" y="342"/>
                    <a:pt x="948" y="342"/>
                    <a:pt x="948" y="342"/>
                  </a:cubicBezTo>
                  <a:cubicBezTo>
                    <a:pt x="1490" y="883"/>
                    <a:pt x="1490" y="883"/>
                    <a:pt x="1490" y="883"/>
                  </a:cubicBezTo>
                  <a:cubicBezTo>
                    <a:pt x="1495" y="888"/>
                    <a:pt x="1494" y="905"/>
                    <a:pt x="1483" y="932"/>
                  </a:cubicBezTo>
                  <a:close/>
                  <a:moveTo>
                    <a:pt x="871" y="140"/>
                  </a:moveTo>
                  <a:cubicBezTo>
                    <a:pt x="861" y="130"/>
                    <a:pt x="851" y="124"/>
                    <a:pt x="839" y="119"/>
                  </a:cubicBezTo>
                  <a:cubicBezTo>
                    <a:pt x="844" y="114"/>
                    <a:pt x="844" y="114"/>
                    <a:pt x="844" y="114"/>
                  </a:cubicBezTo>
                  <a:cubicBezTo>
                    <a:pt x="958" y="0"/>
                    <a:pt x="958" y="0"/>
                    <a:pt x="958" y="0"/>
                  </a:cubicBezTo>
                  <a:cubicBezTo>
                    <a:pt x="977" y="40"/>
                    <a:pt x="1003" y="77"/>
                    <a:pt x="1035" y="109"/>
                  </a:cubicBezTo>
                  <a:cubicBezTo>
                    <a:pt x="1068" y="142"/>
                    <a:pt x="1105" y="168"/>
                    <a:pt x="1145" y="186"/>
                  </a:cubicBezTo>
                  <a:cubicBezTo>
                    <a:pt x="1036" y="295"/>
                    <a:pt x="1036" y="295"/>
                    <a:pt x="1036" y="295"/>
                  </a:cubicBezTo>
                  <a:cubicBezTo>
                    <a:pt x="1031" y="300"/>
                    <a:pt x="1031" y="300"/>
                    <a:pt x="1031" y="300"/>
                  </a:cubicBezTo>
                  <a:cubicBezTo>
                    <a:pt x="1004" y="273"/>
                    <a:pt x="1004" y="273"/>
                    <a:pt x="1004" y="273"/>
                  </a:cubicBezTo>
                  <a:cubicBezTo>
                    <a:pt x="992" y="261"/>
                    <a:pt x="975" y="254"/>
                    <a:pt x="957" y="254"/>
                  </a:cubicBezTo>
                  <a:cubicBezTo>
                    <a:pt x="956" y="254"/>
                    <a:pt x="956" y="254"/>
                    <a:pt x="956" y="254"/>
                  </a:cubicBezTo>
                  <a:cubicBezTo>
                    <a:pt x="954" y="233"/>
                    <a:pt x="945" y="214"/>
                    <a:pt x="931" y="200"/>
                  </a:cubicBezTo>
                  <a:lnTo>
                    <a:pt x="871" y="140"/>
                  </a:lnTo>
                  <a:close/>
                  <a:moveTo>
                    <a:pt x="633" y="578"/>
                  </a:moveTo>
                  <a:cubicBezTo>
                    <a:pt x="633" y="576"/>
                    <a:pt x="633" y="576"/>
                    <a:pt x="633" y="576"/>
                  </a:cubicBezTo>
                  <a:cubicBezTo>
                    <a:pt x="613" y="574"/>
                    <a:pt x="594" y="565"/>
                    <a:pt x="580" y="551"/>
                  </a:cubicBezTo>
                  <a:cubicBezTo>
                    <a:pt x="520" y="490"/>
                    <a:pt x="520" y="490"/>
                    <a:pt x="520" y="490"/>
                  </a:cubicBezTo>
                  <a:cubicBezTo>
                    <a:pt x="511" y="481"/>
                    <a:pt x="504" y="470"/>
                    <a:pt x="500" y="459"/>
                  </a:cubicBezTo>
                  <a:cubicBezTo>
                    <a:pt x="494" y="464"/>
                    <a:pt x="494" y="464"/>
                    <a:pt x="494" y="464"/>
                  </a:cubicBezTo>
                  <a:cubicBezTo>
                    <a:pt x="51" y="907"/>
                    <a:pt x="51" y="907"/>
                    <a:pt x="51" y="907"/>
                  </a:cubicBezTo>
                  <a:cubicBezTo>
                    <a:pt x="0" y="959"/>
                    <a:pt x="0" y="1042"/>
                    <a:pt x="51" y="1094"/>
                  </a:cubicBezTo>
                  <a:cubicBezTo>
                    <a:pt x="102" y="1145"/>
                    <a:pt x="186" y="1145"/>
                    <a:pt x="237" y="1094"/>
                  </a:cubicBezTo>
                  <a:cubicBezTo>
                    <a:pt x="675" y="656"/>
                    <a:pt x="675" y="656"/>
                    <a:pt x="675" y="656"/>
                  </a:cubicBezTo>
                  <a:cubicBezTo>
                    <a:pt x="680" y="651"/>
                    <a:pt x="680" y="651"/>
                    <a:pt x="680" y="651"/>
                  </a:cubicBezTo>
                  <a:cubicBezTo>
                    <a:pt x="652" y="623"/>
                    <a:pt x="652" y="623"/>
                    <a:pt x="652" y="623"/>
                  </a:cubicBezTo>
                  <a:cubicBezTo>
                    <a:pt x="640" y="611"/>
                    <a:pt x="634" y="595"/>
                    <a:pt x="633" y="578"/>
                  </a:cubicBezTo>
                  <a:close/>
                  <a:moveTo>
                    <a:pt x="201" y="1058"/>
                  </a:moveTo>
                  <a:cubicBezTo>
                    <a:pt x="170" y="1089"/>
                    <a:pt x="119" y="1089"/>
                    <a:pt x="87" y="1058"/>
                  </a:cubicBezTo>
                  <a:cubicBezTo>
                    <a:pt x="55" y="1026"/>
                    <a:pt x="55" y="975"/>
                    <a:pt x="87" y="943"/>
                  </a:cubicBezTo>
                  <a:cubicBezTo>
                    <a:pt x="119" y="912"/>
                    <a:pt x="170" y="912"/>
                    <a:pt x="201" y="943"/>
                  </a:cubicBezTo>
                  <a:cubicBezTo>
                    <a:pt x="233" y="975"/>
                    <a:pt x="233" y="1026"/>
                    <a:pt x="201" y="10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75" name="Freeform 6">
              <a:extLst>
                <a:ext uri="{FF2B5EF4-FFF2-40B4-BE49-F238E27FC236}">
                  <a16:creationId xmlns:a16="http://schemas.microsoft.com/office/drawing/2014/main" id="{936E6E90-17DE-4809-BB96-64781B8A34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7" y="576"/>
              <a:ext cx="3391" cy="2891"/>
            </a:xfrm>
            <a:custGeom>
              <a:avLst/>
              <a:gdLst>
                <a:gd name="T0" fmla="*/ 1764 w 1810"/>
                <a:gd name="T1" fmla="*/ 246 h 1542"/>
                <a:gd name="T2" fmla="*/ 1686 w 1810"/>
                <a:gd name="T3" fmla="*/ 610 h 1542"/>
                <a:gd name="T4" fmla="*/ 1200 w 1810"/>
                <a:gd name="T5" fmla="*/ 610 h 1542"/>
                <a:gd name="T6" fmla="*/ 1200 w 1810"/>
                <a:gd name="T7" fmla="*/ 125 h 1542"/>
                <a:gd name="T8" fmla="*/ 1564 w 1810"/>
                <a:gd name="T9" fmla="*/ 47 h 1542"/>
                <a:gd name="T10" fmla="*/ 1416 w 1810"/>
                <a:gd name="T11" fmla="*/ 195 h 1542"/>
                <a:gd name="T12" fmla="*/ 1301 w 1810"/>
                <a:gd name="T13" fmla="*/ 310 h 1542"/>
                <a:gd name="T14" fmla="*/ 1343 w 1810"/>
                <a:gd name="T15" fmla="*/ 467 h 1542"/>
                <a:gd name="T16" fmla="*/ 1501 w 1810"/>
                <a:gd name="T17" fmla="*/ 510 h 1542"/>
                <a:gd name="T18" fmla="*/ 1616 w 1810"/>
                <a:gd name="T19" fmla="*/ 394 h 1542"/>
                <a:gd name="T20" fmla="*/ 1764 w 1810"/>
                <a:gd name="T21" fmla="*/ 246 h 1542"/>
                <a:gd name="T22" fmla="*/ 714 w 1810"/>
                <a:gd name="T23" fmla="*/ 839 h 1542"/>
                <a:gd name="T24" fmla="*/ 815 w 1810"/>
                <a:gd name="T25" fmla="*/ 737 h 1542"/>
                <a:gd name="T26" fmla="*/ 266 w 1810"/>
                <a:gd name="T27" fmla="*/ 190 h 1542"/>
                <a:gd name="T28" fmla="*/ 254 w 1810"/>
                <a:gd name="T29" fmla="*/ 113 h 1542"/>
                <a:gd name="T30" fmla="*/ 72 w 1810"/>
                <a:gd name="T31" fmla="*/ 22 h 1542"/>
                <a:gd name="T32" fmla="*/ 36 w 1810"/>
                <a:gd name="T33" fmla="*/ 58 h 1542"/>
                <a:gd name="T34" fmla="*/ 36 w 1810"/>
                <a:gd name="T35" fmla="*/ 58 h 1542"/>
                <a:gd name="T36" fmla="*/ 0 w 1810"/>
                <a:gd name="T37" fmla="*/ 94 h 1542"/>
                <a:gd name="T38" fmla="*/ 92 w 1810"/>
                <a:gd name="T39" fmla="*/ 276 h 1542"/>
                <a:gd name="T40" fmla="*/ 161 w 1810"/>
                <a:gd name="T41" fmla="*/ 286 h 1542"/>
                <a:gd name="T42" fmla="*/ 714 w 1810"/>
                <a:gd name="T43" fmla="*/ 839 h 1542"/>
                <a:gd name="T44" fmla="*/ 989 w 1810"/>
                <a:gd name="T45" fmla="*/ 1073 h 1542"/>
                <a:gd name="T46" fmla="*/ 957 w 1810"/>
                <a:gd name="T47" fmla="*/ 1073 h 1542"/>
                <a:gd name="T48" fmla="*/ 957 w 1810"/>
                <a:gd name="T49" fmla="*/ 1104 h 1542"/>
                <a:gd name="T50" fmla="*/ 1389 w 1810"/>
                <a:gd name="T51" fmla="*/ 1536 h 1542"/>
                <a:gd name="T52" fmla="*/ 1405 w 1810"/>
                <a:gd name="T53" fmla="*/ 1542 h 1542"/>
                <a:gd name="T54" fmla="*/ 1420 w 1810"/>
                <a:gd name="T55" fmla="*/ 1536 h 1542"/>
                <a:gd name="T56" fmla="*/ 1420 w 1810"/>
                <a:gd name="T57" fmla="*/ 1505 h 1542"/>
                <a:gd name="T58" fmla="*/ 989 w 1810"/>
                <a:gd name="T59" fmla="*/ 1073 h 1542"/>
                <a:gd name="T60" fmla="*/ 1514 w 1810"/>
                <a:gd name="T61" fmla="*/ 1411 h 1542"/>
                <a:gd name="T62" fmla="*/ 1082 w 1810"/>
                <a:gd name="T63" fmla="*/ 979 h 1542"/>
                <a:gd name="T64" fmla="*/ 1051 w 1810"/>
                <a:gd name="T65" fmla="*/ 979 h 1542"/>
                <a:gd name="T66" fmla="*/ 1051 w 1810"/>
                <a:gd name="T67" fmla="*/ 1010 h 1542"/>
                <a:gd name="T68" fmla="*/ 1483 w 1810"/>
                <a:gd name="T69" fmla="*/ 1442 h 1542"/>
                <a:gd name="T70" fmla="*/ 1498 w 1810"/>
                <a:gd name="T71" fmla="*/ 1448 h 1542"/>
                <a:gd name="T72" fmla="*/ 1514 w 1810"/>
                <a:gd name="T73" fmla="*/ 1442 h 1542"/>
                <a:gd name="T74" fmla="*/ 1514 w 1810"/>
                <a:gd name="T75" fmla="*/ 1411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0" h="1542">
                  <a:moveTo>
                    <a:pt x="1764" y="246"/>
                  </a:moveTo>
                  <a:cubicBezTo>
                    <a:pt x="1810" y="369"/>
                    <a:pt x="1784" y="512"/>
                    <a:pt x="1686" y="610"/>
                  </a:cubicBezTo>
                  <a:cubicBezTo>
                    <a:pt x="1552" y="744"/>
                    <a:pt x="1334" y="744"/>
                    <a:pt x="1200" y="610"/>
                  </a:cubicBezTo>
                  <a:cubicBezTo>
                    <a:pt x="1066" y="476"/>
                    <a:pt x="1066" y="259"/>
                    <a:pt x="1200" y="125"/>
                  </a:cubicBezTo>
                  <a:cubicBezTo>
                    <a:pt x="1299" y="26"/>
                    <a:pt x="1442" y="0"/>
                    <a:pt x="1564" y="47"/>
                  </a:cubicBezTo>
                  <a:cubicBezTo>
                    <a:pt x="1416" y="195"/>
                    <a:pt x="1416" y="195"/>
                    <a:pt x="1416" y="195"/>
                  </a:cubicBezTo>
                  <a:cubicBezTo>
                    <a:pt x="1301" y="310"/>
                    <a:pt x="1301" y="310"/>
                    <a:pt x="1301" y="310"/>
                  </a:cubicBezTo>
                  <a:cubicBezTo>
                    <a:pt x="1343" y="467"/>
                    <a:pt x="1343" y="467"/>
                    <a:pt x="1343" y="467"/>
                  </a:cubicBezTo>
                  <a:cubicBezTo>
                    <a:pt x="1501" y="510"/>
                    <a:pt x="1501" y="510"/>
                    <a:pt x="1501" y="510"/>
                  </a:cubicBezTo>
                  <a:cubicBezTo>
                    <a:pt x="1616" y="394"/>
                    <a:pt x="1616" y="394"/>
                    <a:pt x="1616" y="394"/>
                  </a:cubicBezTo>
                  <a:lnTo>
                    <a:pt x="1764" y="246"/>
                  </a:lnTo>
                  <a:close/>
                  <a:moveTo>
                    <a:pt x="714" y="839"/>
                  </a:moveTo>
                  <a:cubicBezTo>
                    <a:pt x="815" y="737"/>
                    <a:pt x="815" y="737"/>
                    <a:pt x="815" y="737"/>
                  </a:cubicBezTo>
                  <a:cubicBezTo>
                    <a:pt x="266" y="190"/>
                    <a:pt x="266" y="190"/>
                    <a:pt x="266" y="190"/>
                  </a:cubicBezTo>
                  <a:cubicBezTo>
                    <a:pt x="254" y="113"/>
                    <a:pt x="254" y="113"/>
                    <a:pt x="254" y="113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161" y="286"/>
                    <a:pt x="161" y="286"/>
                    <a:pt x="161" y="286"/>
                  </a:cubicBezTo>
                  <a:lnTo>
                    <a:pt x="714" y="839"/>
                  </a:lnTo>
                  <a:close/>
                  <a:moveTo>
                    <a:pt x="989" y="1073"/>
                  </a:moveTo>
                  <a:cubicBezTo>
                    <a:pt x="980" y="1064"/>
                    <a:pt x="966" y="1064"/>
                    <a:pt x="957" y="1073"/>
                  </a:cubicBezTo>
                  <a:cubicBezTo>
                    <a:pt x="949" y="1082"/>
                    <a:pt x="949" y="1096"/>
                    <a:pt x="957" y="1104"/>
                  </a:cubicBezTo>
                  <a:cubicBezTo>
                    <a:pt x="1389" y="1536"/>
                    <a:pt x="1389" y="1536"/>
                    <a:pt x="1389" y="1536"/>
                  </a:cubicBezTo>
                  <a:cubicBezTo>
                    <a:pt x="1393" y="1540"/>
                    <a:pt x="1399" y="1542"/>
                    <a:pt x="1405" y="1542"/>
                  </a:cubicBezTo>
                  <a:cubicBezTo>
                    <a:pt x="1410" y="1542"/>
                    <a:pt x="1416" y="1540"/>
                    <a:pt x="1420" y="1536"/>
                  </a:cubicBezTo>
                  <a:cubicBezTo>
                    <a:pt x="1429" y="1527"/>
                    <a:pt x="1429" y="1513"/>
                    <a:pt x="1420" y="1505"/>
                  </a:cubicBezTo>
                  <a:lnTo>
                    <a:pt x="989" y="1073"/>
                  </a:lnTo>
                  <a:close/>
                  <a:moveTo>
                    <a:pt x="1514" y="1411"/>
                  </a:moveTo>
                  <a:cubicBezTo>
                    <a:pt x="1082" y="979"/>
                    <a:pt x="1082" y="979"/>
                    <a:pt x="1082" y="979"/>
                  </a:cubicBezTo>
                  <a:cubicBezTo>
                    <a:pt x="1074" y="971"/>
                    <a:pt x="1060" y="971"/>
                    <a:pt x="1051" y="979"/>
                  </a:cubicBezTo>
                  <a:cubicBezTo>
                    <a:pt x="1043" y="988"/>
                    <a:pt x="1043" y="1002"/>
                    <a:pt x="1051" y="1010"/>
                  </a:cubicBezTo>
                  <a:cubicBezTo>
                    <a:pt x="1483" y="1442"/>
                    <a:pt x="1483" y="1442"/>
                    <a:pt x="1483" y="1442"/>
                  </a:cubicBezTo>
                  <a:cubicBezTo>
                    <a:pt x="1487" y="1446"/>
                    <a:pt x="1493" y="1448"/>
                    <a:pt x="1498" y="1448"/>
                  </a:cubicBezTo>
                  <a:cubicBezTo>
                    <a:pt x="1504" y="1448"/>
                    <a:pt x="1510" y="1446"/>
                    <a:pt x="1514" y="1442"/>
                  </a:cubicBezTo>
                  <a:cubicBezTo>
                    <a:pt x="1523" y="1433"/>
                    <a:pt x="1523" y="1419"/>
                    <a:pt x="1514" y="14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cxnSp>
        <p:nvCxnSpPr>
          <p:cNvPr id="84" name="Straight Connector 83"/>
          <p:cNvCxnSpPr/>
          <p:nvPr/>
        </p:nvCxnSpPr>
        <p:spPr>
          <a:xfrm>
            <a:off x="4671436" y="4395158"/>
            <a:ext cx="5933138" cy="0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450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2060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1437" y="1137850"/>
            <a:ext cx="2878181" cy="56169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O que é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>
                <a:latin typeface="Trebuchet MS" panose="020B0603020202020204" pitchFamily="34" charset="0"/>
              </a:rPr>
              <a:t>Formulação de objetivo, ações, público-alvo, metas...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830380" y="1065139"/>
            <a:ext cx="2774194" cy="707117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Importância</a:t>
            </a:r>
          </a:p>
          <a:p>
            <a:pPr marL="0" lvl="1">
              <a:lnSpc>
                <a:spcPct val="90000"/>
              </a:lnSpc>
              <a:spcAft>
                <a:spcPts val="600"/>
              </a:spcAft>
              <a:buClr>
                <a:srgbClr val="1659BF">
                  <a:lumMod val="100000"/>
                </a:srgbClr>
              </a:buClr>
              <a:buSzPct val="100000"/>
            </a:pPr>
            <a:r>
              <a:rPr lang="pt-BR" sz="1050" dirty="0">
                <a:latin typeface="Trebuchet MS" panose="020B0603020202020204" pitchFamily="34" charset="0"/>
              </a:rPr>
              <a:t>Orientar a ação pública de forma clara, efetiva e transparente na resolução de um problema</a:t>
            </a:r>
          </a:p>
        </p:txBody>
      </p:sp>
      <p:sp>
        <p:nvSpPr>
          <p:cNvPr id="28" name="TextBox 27" hidden="1"/>
          <p:cNvSpPr txBox="1"/>
          <p:nvPr/>
        </p:nvSpPr>
        <p:spPr>
          <a:xfrm>
            <a:off x="5506380" y="618308"/>
            <a:ext cx="4287899" cy="30835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Definição e análise do problema que a política pretende resolver, identificando causas e consequências</a:t>
            </a:r>
          </a:p>
        </p:txBody>
      </p:sp>
      <p:sp>
        <p:nvSpPr>
          <p:cNvPr id="29" name="TextBox 28" hidden="1"/>
          <p:cNvSpPr txBox="1"/>
          <p:nvPr/>
        </p:nvSpPr>
        <p:spPr>
          <a:xfrm>
            <a:off x="5506379" y="1565906"/>
            <a:ext cx="3937040" cy="30835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Ajuda na priorização de políticas</a:t>
            </a: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Possibilita que a política seja monitorada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51430" y="4631432"/>
            <a:ext cx="1628503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Ferramentas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71437" y="2173934"/>
            <a:ext cx="1628503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Etapas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671437" y="390001"/>
            <a:ext cx="665993" cy="665993"/>
            <a:chOff x="3592969" y="294207"/>
            <a:chExt cx="665993" cy="665993"/>
          </a:xfrm>
        </p:grpSpPr>
        <p:sp>
          <p:nvSpPr>
            <p:cNvPr id="6" name="Oval 5"/>
            <p:cNvSpPr/>
            <p:nvPr/>
          </p:nvSpPr>
          <p:spPr>
            <a:xfrm>
              <a:off x="3592969" y="294207"/>
              <a:ext cx="665993" cy="665993"/>
            </a:xfrm>
            <a:prstGeom prst="ellipse">
              <a:avLst/>
            </a:prstGeom>
            <a:grpFill/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sz="1600" kern="0" dirty="0" err="1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grpSp>
          <p:nvGrpSpPr>
            <p:cNvPr id="64" name="bcgIcons_QuestionMark">
              <a:extLst>
                <a:ext uri="{FF2B5EF4-FFF2-40B4-BE49-F238E27FC236}">
                  <a16:creationId xmlns:a16="http://schemas.microsoft.com/office/drawing/2014/main" id="{0EF1C9E0-0ACD-47BD-AA0B-B78A8959BC7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78968" y="379978"/>
              <a:ext cx="493994" cy="494452"/>
              <a:chOff x="1682" y="0"/>
              <a:chExt cx="4316" cy="4320"/>
            </a:xfrm>
          </p:grpSpPr>
          <p:sp>
            <p:nvSpPr>
              <p:cNvPr id="65" name="AutoShape 13">
                <a:extLst>
                  <a:ext uri="{FF2B5EF4-FFF2-40B4-BE49-F238E27FC236}">
                    <a16:creationId xmlns:a16="http://schemas.microsoft.com/office/drawing/2014/main" id="{291A52DF-4C18-4290-8D69-642FF10F5795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66" name="Freeform 15">
                <a:extLst>
                  <a:ext uri="{FF2B5EF4-FFF2-40B4-BE49-F238E27FC236}">
                    <a16:creationId xmlns:a16="http://schemas.microsoft.com/office/drawing/2014/main" id="{5A4A6029-163C-47CC-8FB7-41D574FF9E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23" y="480"/>
                <a:ext cx="1613" cy="3356"/>
              </a:xfrm>
              <a:custGeom>
                <a:avLst/>
                <a:gdLst>
                  <a:gd name="T0" fmla="*/ 700 w 861"/>
                  <a:gd name="T1" fmla="*/ 141 h 1790"/>
                  <a:gd name="T2" fmla="*/ 788 w 861"/>
                  <a:gd name="T3" fmla="*/ 563 h 1790"/>
                  <a:gd name="T4" fmla="*/ 551 w 861"/>
                  <a:gd name="T5" fmla="*/ 860 h 1790"/>
                  <a:gd name="T6" fmla="*/ 486 w 861"/>
                  <a:gd name="T7" fmla="*/ 1162 h 1790"/>
                  <a:gd name="T8" fmla="*/ 277 w 861"/>
                  <a:gd name="T9" fmla="*/ 1215 h 1790"/>
                  <a:gd name="T10" fmla="*/ 229 w 861"/>
                  <a:gd name="T11" fmla="*/ 1031 h 1790"/>
                  <a:gd name="T12" fmla="*/ 390 w 861"/>
                  <a:gd name="T13" fmla="*/ 669 h 1790"/>
                  <a:gd name="T14" fmla="*/ 539 w 861"/>
                  <a:gd name="T15" fmla="*/ 423 h 1790"/>
                  <a:gd name="T16" fmla="*/ 366 w 861"/>
                  <a:gd name="T17" fmla="*/ 288 h 1790"/>
                  <a:gd name="T18" fmla="*/ 172 w 861"/>
                  <a:gd name="T19" fmla="*/ 391 h 1790"/>
                  <a:gd name="T20" fmla="*/ 82 w 861"/>
                  <a:gd name="T21" fmla="*/ 138 h 1790"/>
                  <a:gd name="T22" fmla="*/ 400 w 861"/>
                  <a:gd name="T23" fmla="*/ 1351 h 1790"/>
                  <a:gd name="T24" fmla="*/ 597 w 861"/>
                  <a:gd name="T25" fmla="*/ 1548 h 1790"/>
                  <a:gd name="T26" fmla="*/ 400 w 861"/>
                  <a:gd name="T27" fmla="*/ 1746 h 1790"/>
                  <a:gd name="T28" fmla="*/ 203 w 861"/>
                  <a:gd name="T29" fmla="*/ 1548 h 1790"/>
                  <a:gd name="T30" fmla="*/ 400 w 861"/>
                  <a:gd name="T31" fmla="*/ 1351 h 1790"/>
                  <a:gd name="T32" fmla="*/ 54 w 861"/>
                  <a:gd name="T33" fmla="*/ 104 h 1790"/>
                  <a:gd name="T34" fmla="*/ 0 w 861"/>
                  <a:gd name="T35" fmla="*/ 149 h 1790"/>
                  <a:gd name="T36" fmla="*/ 133 w 861"/>
                  <a:gd name="T37" fmla="*/ 411 h 1790"/>
                  <a:gd name="T38" fmla="*/ 203 w 861"/>
                  <a:gd name="T39" fmla="*/ 423 h 1790"/>
                  <a:gd name="T40" fmla="*/ 366 w 861"/>
                  <a:gd name="T41" fmla="*/ 332 h 1790"/>
                  <a:gd name="T42" fmla="*/ 495 w 861"/>
                  <a:gd name="T43" fmla="*/ 423 h 1790"/>
                  <a:gd name="T44" fmla="*/ 357 w 861"/>
                  <a:gd name="T45" fmla="*/ 640 h 1790"/>
                  <a:gd name="T46" fmla="*/ 185 w 861"/>
                  <a:gd name="T47" fmla="*/ 1031 h 1790"/>
                  <a:gd name="T48" fmla="*/ 236 w 861"/>
                  <a:gd name="T49" fmla="*/ 1230 h 1790"/>
                  <a:gd name="T50" fmla="*/ 277 w 861"/>
                  <a:gd name="T51" fmla="*/ 1259 h 1790"/>
                  <a:gd name="T52" fmla="*/ 550 w 861"/>
                  <a:gd name="T53" fmla="*/ 1259 h 1790"/>
                  <a:gd name="T54" fmla="*/ 529 w 861"/>
                  <a:gd name="T55" fmla="*/ 1154 h 1790"/>
                  <a:gd name="T56" fmla="*/ 585 w 861"/>
                  <a:gd name="T57" fmla="*/ 889 h 1790"/>
                  <a:gd name="T58" fmla="*/ 829 w 861"/>
                  <a:gd name="T59" fmla="*/ 579 h 1790"/>
                  <a:gd name="T60" fmla="*/ 729 w 861"/>
                  <a:gd name="T61" fmla="*/ 108 h 1790"/>
                  <a:gd name="T62" fmla="*/ 400 w 861"/>
                  <a:gd name="T63" fmla="*/ 1307 h 1790"/>
                  <a:gd name="T64" fmla="*/ 159 w 861"/>
                  <a:gd name="T65" fmla="*/ 1548 h 1790"/>
                  <a:gd name="T66" fmla="*/ 400 w 861"/>
                  <a:gd name="T67" fmla="*/ 1790 h 1790"/>
                  <a:gd name="T68" fmla="*/ 641 w 861"/>
                  <a:gd name="T69" fmla="*/ 1548 h 1790"/>
                  <a:gd name="T70" fmla="*/ 400 w 861"/>
                  <a:gd name="T71" fmla="*/ 1307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61" h="1790">
                    <a:moveTo>
                      <a:pt x="417" y="44"/>
                    </a:moveTo>
                    <a:cubicBezTo>
                      <a:pt x="529" y="44"/>
                      <a:pt x="625" y="76"/>
                      <a:pt x="700" y="141"/>
                    </a:cubicBezTo>
                    <a:cubicBezTo>
                      <a:pt x="778" y="207"/>
                      <a:pt x="817" y="296"/>
                      <a:pt x="817" y="406"/>
                    </a:cubicBezTo>
                    <a:cubicBezTo>
                      <a:pt x="817" y="460"/>
                      <a:pt x="807" y="513"/>
                      <a:pt x="788" y="563"/>
                    </a:cubicBezTo>
                    <a:cubicBezTo>
                      <a:pt x="769" y="613"/>
                      <a:pt x="739" y="660"/>
                      <a:pt x="699" y="702"/>
                    </a:cubicBezTo>
                    <a:cubicBezTo>
                      <a:pt x="551" y="860"/>
                      <a:pt x="551" y="860"/>
                      <a:pt x="551" y="860"/>
                    </a:cubicBezTo>
                    <a:cubicBezTo>
                      <a:pt x="498" y="926"/>
                      <a:pt x="472" y="997"/>
                      <a:pt x="472" y="1078"/>
                    </a:cubicBezTo>
                    <a:cubicBezTo>
                      <a:pt x="472" y="1083"/>
                      <a:pt x="474" y="1102"/>
                      <a:pt x="486" y="1162"/>
                    </a:cubicBezTo>
                    <a:cubicBezTo>
                      <a:pt x="496" y="1215"/>
                      <a:pt x="496" y="1215"/>
                      <a:pt x="496" y="1215"/>
                    </a:cubicBezTo>
                    <a:cubicBezTo>
                      <a:pt x="277" y="1215"/>
                      <a:pt x="277" y="1215"/>
                      <a:pt x="277" y="1215"/>
                    </a:cubicBezTo>
                    <a:cubicBezTo>
                      <a:pt x="267" y="1186"/>
                      <a:pt x="267" y="1186"/>
                      <a:pt x="267" y="1186"/>
                    </a:cubicBezTo>
                    <a:cubicBezTo>
                      <a:pt x="242" y="1116"/>
                      <a:pt x="229" y="1065"/>
                      <a:pt x="229" y="1031"/>
                    </a:cubicBezTo>
                    <a:cubicBezTo>
                      <a:pt x="229" y="978"/>
                      <a:pt x="239" y="922"/>
                      <a:pt x="259" y="867"/>
                    </a:cubicBezTo>
                    <a:cubicBezTo>
                      <a:pt x="279" y="810"/>
                      <a:pt x="322" y="745"/>
                      <a:pt x="390" y="669"/>
                    </a:cubicBezTo>
                    <a:cubicBezTo>
                      <a:pt x="451" y="601"/>
                      <a:pt x="492" y="548"/>
                      <a:pt x="513" y="513"/>
                    </a:cubicBezTo>
                    <a:cubicBezTo>
                      <a:pt x="530" y="482"/>
                      <a:pt x="539" y="451"/>
                      <a:pt x="539" y="423"/>
                    </a:cubicBezTo>
                    <a:cubicBezTo>
                      <a:pt x="539" y="377"/>
                      <a:pt x="527" y="344"/>
                      <a:pt x="501" y="323"/>
                    </a:cubicBezTo>
                    <a:cubicBezTo>
                      <a:pt x="473" y="300"/>
                      <a:pt x="428" y="288"/>
                      <a:pt x="366" y="288"/>
                    </a:cubicBezTo>
                    <a:cubicBezTo>
                      <a:pt x="308" y="288"/>
                      <a:pt x="259" y="308"/>
                      <a:pt x="215" y="350"/>
                    </a:cubicBezTo>
                    <a:cubicBezTo>
                      <a:pt x="172" y="391"/>
                      <a:pt x="172" y="391"/>
                      <a:pt x="172" y="39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82" y="138"/>
                      <a:pt x="82" y="138"/>
                      <a:pt x="82" y="138"/>
                    </a:cubicBezTo>
                    <a:cubicBezTo>
                      <a:pt x="159" y="76"/>
                      <a:pt x="271" y="44"/>
                      <a:pt x="417" y="44"/>
                    </a:cubicBezTo>
                    <a:moveTo>
                      <a:pt x="400" y="1351"/>
                    </a:moveTo>
                    <a:cubicBezTo>
                      <a:pt x="454" y="1351"/>
                      <a:pt x="501" y="1371"/>
                      <a:pt x="539" y="1409"/>
                    </a:cubicBezTo>
                    <a:cubicBezTo>
                      <a:pt x="577" y="1447"/>
                      <a:pt x="597" y="1494"/>
                      <a:pt x="597" y="1548"/>
                    </a:cubicBezTo>
                    <a:cubicBezTo>
                      <a:pt x="597" y="1602"/>
                      <a:pt x="577" y="1649"/>
                      <a:pt x="539" y="1688"/>
                    </a:cubicBezTo>
                    <a:cubicBezTo>
                      <a:pt x="501" y="1727"/>
                      <a:pt x="454" y="1746"/>
                      <a:pt x="400" y="1746"/>
                    </a:cubicBezTo>
                    <a:cubicBezTo>
                      <a:pt x="346" y="1746"/>
                      <a:pt x="299" y="1727"/>
                      <a:pt x="260" y="1688"/>
                    </a:cubicBezTo>
                    <a:cubicBezTo>
                      <a:pt x="222" y="1649"/>
                      <a:pt x="203" y="1602"/>
                      <a:pt x="203" y="1548"/>
                    </a:cubicBezTo>
                    <a:cubicBezTo>
                      <a:pt x="203" y="1494"/>
                      <a:pt x="222" y="1447"/>
                      <a:pt x="261" y="1409"/>
                    </a:cubicBezTo>
                    <a:cubicBezTo>
                      <a:pt x="299" y="1371"/>
                      <a:pt x="346" y="1351"/>
                      <a:pt x="400" y="1351"/>
                    </a:cubicBezTo>
                    <a:moveTo>
                      <a:pt x="417" y="0"/>
                    </a:moveTo>
                    <a:cubicBezTo>
                      <a:pt x="261" y="0"/>
                      <a:pt x="139" y="35"/>
                      <a:pt x="54" y="104"/>
                    </a:cubicBezTo>
                    <a:cubicBezTo>
                      <a:pt x="27" y="127"/>
                      <a:pt x="27" y="127"/>
                      <a:pt x="27" y="127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16" y="181"/>
                      <a:pt x="16" y="181"/>
                      <a:pt x="16" y="181"/>
                    </a:cubicBezTo>
                    <a:cubicBezTo>
                      <a:pt x="133" y="411"/>
                      <a:pt x="133" y="411"/>
                      <a:pt x="133" y="411"/>
                    </a:cubicBezTo>
                    <a:cubicBezTo>
                      <a:pt x="160" y="464"/>
                      <a:pt x="160" y="464"/>
                      <a:pt x="160" y="464"/>
                    </a:cubicBezTo>
                    <a:cubicBezTo>
                      <a:pt x="203" y="423"/>
                      <a:pt x="203" y="423"/>
                      <a:pt x="203" y="423"/>
                    </a:cubicBezTo>
                    <a:cubicBezTo>
                      <a:pt x="246" y="382"/>
                      <a:pt x="246" y="382"/>
                      <a:pt x="246" y="382"/>
                    </a:cubicBezTo>
                    <a:cubicBezTo>
                      <a:pt x="281" y="348"/>
                      <a:pt x="319" y="332"/>
                      <a:pt x="366" y="332"/>
                    </a:cubicBezTo>
                    <a:cubicBezTo>
                      <a:pt x="430" y="332"/>
                      <a:pt x="459" y="345"/>
                      <a:pt x="473" y="357"/>
                    </a:cubicBezTo>
                    <a:cubicBezTo>
                      <a:pt x="483" y="364"/>
                      <a:pt x="495" y="380"/>
                      <a:pt x="495" y="423"/>
                    </a:cubicBezTo>
                    <a:cubicBezTo>
                      <a:pt x="495" y="444"/>
                      <a:pt x="488" y="466"/>
                      <a:pt x="474" y="491"/>
                    </a:cubicBezTo>
                    <a:cubicBezTo>
                      <a:pt x="462" y="513"/>
                      <a:pt x="431" y="557"/>
                      <a:pt x="357" y="640"/>
                    </a:cubicBezTo>
                    <a:cubicBezTo>
                      <a:pt x="285" y="720"/>
                      <a:pt x="239" y="790"/>
                      <a:pt x="217" y="852"/>
                    </a:cubicBezTo>
                    <a:cubicBezTo>
                      <a:pt x="196" y="912"/>
                      <a:pt x="185" y="973"/>
                      <a:pt x="185" y="1031"/>
                    </a:cubicBezTo>
                    <a:cubicBezTo>
                      <a:pt x="185" y="1071"/>
                      <a:pt x="198" y="1125"/>
                      <a:pt x="225" y="1201"/>
                    </a:cubicBezTo>
                    <a:cubicBezTo>
                      <a:pt x="236" y="1230"/>
                      <a:pt x="236" y="1230"/>
                      <a:pt x="236" y="1230"/>
                    </a:cubicBezTo>
                    <a:cubicBezTo>
                      <a:pt x="246" y="1259"/>
                      <a:pt x="246" y="1259"/>
                      <a:pt x="246" y="1259"/>
                    </a:cubicBezTo>
                    <a:cubicBezTo>
                      <a:pt x="277" y="1259"/>
                      <a:pt x="277" y="1259"/>
                      <a:pt x="277" y="1259"/>
                    </a:cubicBezTo>
                    <a:cubicBezTo>
                      <a:pt x="496" y="1259"/>
                      <a:pt x="496" y="1259"/>
                      <a:pt x="496" y="1259"/>
                    </a:cubicBezTo>
                    <a:cubicBezTo>
                      <a:pt x="550" y="1259"/>
                      <a:pt x="550" y="1259"/>
                      <a:pt x="550" y="1259"/>
                    </a:cubicBezTo>
                    <a:cubicBezTo>
                      <a:pt x="539" y="1206"/>
                      <a:pt x="539" y="1206"/>
                      <a:pt x="539" y="1206"/>
                    </a:cubicBezTo>
                    <a:cubicBezTo>
                      <a:pt x="529" y="1154"/>
                      <a:pt x="529" y="1154"/>
                      <a:pt x="529" y="1154"/>
                    </a:cubicBezTo>
                    <a:cubicBezTo>
                      <a:pt x="517" y="1093"/>
                      <a:pt x="516" y="1079"/>
                      <a:pt x="516" y="1078"/>
                    </a:cubicBezTo>
                    <a:cubicBezTo>
                      <a:pt x="516" y="1008"/>
                      <a:pt x="539" y="946"/>
                      <a:pt x="585" y="889"/>
                    </a:cubicBezTo>
                    <a:cubicBezTo>
                      <a:pt x="731" y="733"/>
                      <a:pt x="731" y="733"/>
                      <a:pt x="731" y="733"/>
                    </a:cubicBezTo>
                    <a:cubicBezTo>
                      <a:pt x="775" y="686"/>
                      <a:pt x="808" y="635"/>
                      <a:pt x="829" y="579"/>
                    </a:cubicBezTo>
                    <a:cubicBezTo>
                      <a:pt x="850" y="524"/>
                      <a:pt x="861" y="466"/>
                      <a:pt x="861" y="406"/>
                    </a:cubicBezTo>
                    <a:cubicBezTo>
                      <a:pt x="861" y="283"/>
                      <a:pt x="817" y="183"/>
                      <a:pt x="729" y="108"/>
                    </a:cubicBezTo>
                    <a:cubicBezTo>
                      <a:pt x="645" y="36"/>
                      <a:pt x="540" y="0"/>
                      <a:pt x="417" y="0"/>
                    </a:cubicBezTo>
                    <a:close/>
                    <a:moveTo>
                      <a:pt x="400" y="1307"/>
                    </a:moveTo>
                    <a:cubicBezTo>
                      <a:pt x="334" y="1307"/>
                      <a:pt x="276" y="1331"/>
                      <a:pt x="229" y="1378"/>
                    </a:cubicBezTo>
                    <a:cubicBezTo>
                      <a:pt x="183" y="1425"/>
                      <a:pt x="159" y="1482"/>
                      <a:pt x="159" y="1548"/>
                    </a:cubicBezTo>
                    <a:cubicBezTo>
                      <a:pt x="159" y="1614"/>
                      <a:pt x="182" y="1672"/>
                      <a:pt x="229" y="1719"/>
                    </a:cubicBezTo>
                    <a:cubicBezTo>
                      <a:pt x="276" y="1766"/>
                      <a:pt x="333" y="1790"/>
                      <a:pt x="400" y="1790"/>
                    </a:cubicBezTo>
                    <a:cubicBezTo>
                      <a:pt x="466" y="1790"/>
                      <a:pt x="524" y="1766"/>
                      <a:pt x="571" y="1719"/>
                    </a:cubicBezTo>
                    <a:cubicBezTo>
                      <a:pt x="617" y="1672"/>
                      <a:pt x="641" y="1614"/>
                      <a:pt x="641" y="1548"/>
                    </a:cubicBezTo>
                    <a:cubicBezTo>
                      <a:pt x="641" y="1482"/>
                      <a:pt x="617" y="1425"/>
                      <a:pt x="570" y="1378"/>
                    </a:cubicBezTo>
                    <a:cubicBezTo>
                      <a:pt x="523" y="1331"/>
                      <a:pt x="466" y="1307"/>
                      <a:pt x="400" y="130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67" name="Freeform 16">
                <a:extLst>
                  <a:ext uri="{FF2B5EF4-FFF2-40B4-BE49-F238E27FC236}">
                    <a16:creationId xmlns:a16="http://schemas.microsoft.com/office/drawing/2014/main" id="{DFC2EDA6-50A5-4CEA-9C3E-AC1A8C75AF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29" y="645"/>
                <a:ext cx="1242" cy="3026"/>
              </a:xfrm>
              <a:custGeom>
                <a:avLst/>
                <a:gdLst>
                  <a:gd name="T0" fmla="*/ 333 w 663"/>
                  <a:gd name="T1" fmla="*/ 1083 h 1614"/>
                  <a:gd name="T2" fmla="*/ 198 w 663"/>
                  <a:gd name="T3" fmla="*/ 1083 h 1614"/>
                  <a:gd name="T4" fmla="*/ 163 w 663"/>
                  <a:gd name="T5" fmla="*/ 943 h 1614"/>
                  <a:gd name="T6" fmla="*/ 190 w 663"/>
                  <a:gd name="T7" fmla="*/ 793 h 1614"/>
                  <a:gd name="T8" fmla="*/ 313 w 663"/>
                  <a:gd name="T9" fmla="*/ 610 h 1614"/>
                  <a:gd name="T10" fmla="*/ 441 w 663"/>
                  <a:gd name="T11" fmla="*/ 447 h 1614"/>
                  <a:gd name="T12" fmla="*/ 473 w 663"/>
                  <a:gd name="T13" fmla="*/ 335 h 1614"/>
                  <a:gd name="T14" fmla="*/ 256 w 663"/>
                  <a:gd name="T15" fmla="*/ 156 h 1614"/>
                  <a:gd name="T16" fmla="*/ 75 w 663"/>
                  <a:gd name="T17" fmla="*/ 230 h 1614"/>
                  <a:gd name="T18" fmla="*/ 0 w 663"/>
                  <a:gd name="T19" fmla="*/ 84 h 1614"/>
                  <a:gd name="T20" fmla="*/ 307 w 663"/>
                  <a:gd name="T21" fmla="*/ 0 h 1614"/>
                  <a:gd name="T22" fmla="*/ 562 w 663"/>
                  <a:gd name="T23" fmla="*/ 86 h 1614"/>
                  <a:gd name="T24" fmla="*/ 663 w 663"/>
                  <a:gd name="T25" fmla="*/ 318 h 1614"/>
                  <a:gd name="T26" fmla="*/ 637 w 663"/>
                  <a:gd name="T27" fmla="*/ 459 h 1614"/>
                  <a:gd name="T28" fmla="*/ 557 w 663"/>
                  <a:gd name="T29" fmla="*/ 584 h 1614"/>
                  <a:gd name="T30" fmla="*/ 408 w 663"/>
                  <a:gd name="T31" fmla="*/ 743 h 1614"/>
                  <a:gd name="T32" fmla="*/ 318 w 663"/>
                  <a:gd name="T33" fmla="*/ 990 h 1614"/>
                  <a:gd name="T34" fmla="*/ 333 w 663"/>
                  <a:gd name="T35" fmla="*/ 1083 h 1614"/>
                  <a:gd name="T36" fmla="*/ 290 w 663"/>
                  <a:gd name="T37" fmla="*/ 1307 h 1614"/>
                  <a:gd name="T38" fmla="*/ 398 w 663"/>
                  <a:gd name="T39" fmla="*/ 1352 h 1614"/>
                  <a:gd name="T40" fmla="*/ 443 w 663"/>
                  <a:gd name="T41" fmla="*/ 1460 h 1614"/>
                  <a:gd name="T42" fmla="*/ 398 w 663"/>
                  <a:gd name="T43" fmla="*/ 1569 h 1614"/>
                  <a:gd name="T44" fmla="*/ 290 w 663"/>
                  <a:gd name="T45" fmla="*/ 1614 h 1614"/>
                  <a:gd name="T46" fmla="*/ 182 w 663"/>
                  <a:gd name="T47" fmla="*/ 1569 h 1614"/>
                  <a:gd name="T48" fmla="*/ 137 w 663"/>
                  <a:gd name="T49" fmla="*/ 1460 h 1614"/>
                  <a:gd name="T50" fmla="*/ 182 w 663"/>
                  <a:gd name="T51" fmla="*/ 1352 h 1614"/>
                  <a:gd name="T52" fmla="*/ 290 w 663"/>
                  <a:gd name="T53" fmla="*/ 1307 h 1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63" h="1614">
                    <a:moveTo>
                      <a:pt x="333" y="1083"/>
                    </a:moveTo>
                    <a:cubicBezTo>
                      <a:pt x="198" y="1083"/>
                      <a:pt x="198" y="1083"/>
                      <a:pt x="198" y="1083"/>
                    </a:cubicBezTo>
                    <a:cubicBezTo>
                      <a:pt x="175" y="1018"/>
                      <a:pt x="163" y="972"/>
                      <a:pt x="163" y="943"/>
                    </a:cubicBezTo>
                    <a:cubicBezTo>
                      <a:pt x="163" y="894"/>
                      <a:pt x="172" y="844"/>
                      <a:pt x="190" y="793"/>
                    </a:cubicBezTo>
                    <a:cubicBezTo>
                      <a:pt x="208" y="742"/>
                      <a:pt x="249" y="681"/>
                      <a:pt x="313" y="610"/>
                    </a:cubicBezTo>
                    <a:cubicBezTo>
                      <a:pt x="376" y="539"/>
                      <a:pt x="419" y="485"/>
                      <a:pt x="441" y="447"/>
                    </a:cubicBezTo>
                    <a:cubicBezTo>
                      <a:pt x="463" y="408"/>
                      <a:pt x="473" y="371"/>
                      <a:pt x="473" y="335"/>
                    </a:cubicBezTo>
                    <a:cubicBezTo>
                      <a:pt x="473" y="216"/>
                      <a:pt x="401" y="156"/>
                      <a:pt x="256" y="156"/>
                    </a:cubicBezTo>
                    <a:cubicBezTo>
                      <a:pt x="187" y="156"/>
                      <a:pt x="126" y="181"/>
                      <a:pt x="75" y="23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69" y="28"/>
                      <a:pt x="171" y="0"/>
                      <a:pt x="307" y="0"/>
                    </a:cubicBezTo>
                    <a:cubicBezTo>
                      <a:pt x="409" y="0"/>
                      <a:pt x="494" y="29"/>
                      <a:pt x="562" y="86"/>
                    </a:cubicBezTo>
                    <a:cubicBezTo>
                      <a:pt x="629" y="144"/>
                      <a:pt x="663" y="221"/>
                      <a:pt x="663" y="318"/>
                    </a:cubicBezTo>
                    <a:cubicBezTo>
                      <a:pt x="663" y="367"/>
                      <a:pt x="655" y="414"/>
                      <a:pt x="637" y="459"/>
                    </a:cubicBezTo>
                    <a:cubicBezTo>
                      <a:pt x="620" y="505"/>
                      <a:pt x="593" y="546"/>
                      <a:pt x="557" y="584"/>
                    </a:cubicBezTo>
                    <a:cubicBezTo>
                      <a:pt x="408" y="743"/>
                      <a:pt x="408" y="743"/>
                      <a:pt x="408" y="743"/>
                    </a:cubicBezTo>
                    <a:cubicBezTo>
                      <a:pt x="348" y="817"/>
                      <a:pt x="318" y="899"/>
                      <a:pt x="318" y="990"/>
                    </a:cubicBezTo>
                    <a:cubicBezTo>
                      <a:pt x="318" y="1005"/>
                      <a:pt x="323" y="1035"/>
                      <a:pt x="333" y="1083"/>
                    </a:cubicBezTo>
                    <a:close/>
                    <a:moveTo>
                      <a:pt x="290" y="1307"/>
                    </a:moveTo>
                    <a:cubicBezTo>
                      <a:pt x="332" y="1307"/>
                      <a:pt x="368" y="1322"/>
                      <a:pt x="398" y="1352"/>
                    </a:cubicBezTo>
                    <a:cubicBezTo>
                      <a:pt x="428" y="1382"/>
                      <a:pt x="443" y="1418"/>
                      <a:pt x="443" y="1460"/>
                    </a:cubicBezTo>
                    <a:cubicBezTo>
                      <a:pt x="443" y="1502"/>
                      <a:pt x="428" y="1539"/>
                      <a:pt x="398" y="1569"/>
                    </a:cubicBezTo>
                    <a:cubicBezTo>
                      <a:pt x="368" y="1599"/>
                      <a:pt x="332" y="1614"/>
                      <a:pt x="290" y="1614"/>
                    </a:cubicBezTo>
                    <a:cubicBezTo>
                      <a:pt x="248" y="1614"/>
                      <a:pt x="212" y="1599"/>
                      <a:pt x="182" y="1569"/>
                    </a:cubicBezTo>
                    <a:cubicBezTo>
                      <a:pt x="152" y="1539"/>
                      <a:pt x="137" y="1502"/>
                      <a:pt x="137" y="1460"/>
                    </a:cubicBezTo>
                    <a:cubicBezTo>
                      <a:pt x="137" y="1418"/>
                      <a:pt x="152" y="1382"/>
                      <a:pt x="182" y="1352"/>
                    </a:cubicBezTo>
                    <a:cubicBezTo>
                      <a:pt x="212" y="1322"/>
                      <a:pt x="248" y="1307"/>
                      <a:pt x="290" y="1307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7760661" y="390001"/>
            <a:ext cx="665993" cy="665993"/>
            <a:chOff x="3592969" y="1282300"/>
            <a:chExt cx="665993" cy="665993"/>
          </a:xfrm>
        </p:grpSpPr>
        <p:sp>
          <p:nvSpPr>
            <p:cNvPr id="63" name="Oval 62"/>
            <p:cNvSpPr/>
            <p:nvPr/>
          </p:nvSpPr>
          <p:spPr>
            <a:xfrm>
              <a:off x="3592969" y="1282300"/>
              <a:ext cx="665993" cy="665993"/>
            </a:xfrm>
            <a:prstGeom prst="ellipse">
              <a:avLst/>
            </a:prstGeom>
            <a:grpFill/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sz="1600" kern="0" dirty="0" err="1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grpSp>
          <p:nvGrpSpPr>
            <p:cNvPr id="68" name="bcgIcons_Alert">
              <a:extLst>
                <a:ext uri="{FF2B5EF4-FFF2-40B4-BE49-F238E27FC236}">
                  <a16:creationId xmlns:a16="http://schemas.microsoft.com/office/drawing/2014/main" id="{028158CB-9166-4F00-A3B2-A9625EB63AC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58451" y="1347535"/>
              <a:ext cx="535028" cy="535524"/>
              <a:chOff x="1682" y="0"/>
              <a:chExt cx="4316" cy="4320"/>
            </a:xfrm>
          </p:grpSpPr>
          <p:sp>
            <p:nvSpPr>
              <p:cNvPr id="69" name="AutoShape 3">
                <a:extLst>
                  <a:ext uri="{FF2B5EF4-FFF2-40B4-BE49-F238E27FC236}">
                    <a16:creationId xmlns:a16="http://schemas.microsoft.com/office/drawing/2014/main" id="{63DB9579-5AF9-46CC-9DC1-8E3B546D08F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70" name="Freeform 5">
                <a:extLst>
                  <a:ext uri="{FF2B5EF4-FFF2-40B4-BE49-F238E27FC236}">
                    <a16:creationId xmlns:a16="http://schemas.microsoft.com/office/drawing/2014/main" id="{9C946E92-91E1-4AAB-A43B-2AF68167CC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88" y="720"/>
                <a:ext cx="3300" cy="2876"/>
              </a:xfrm>
              <a:custGeom>
                <a:avLst/>
                <a:gdLst>
                  <a:gd name="T0" fmla="*/ 1716 w 1762"/>
                  <a:gd name="T1" fmla="*/ 1534 h 1534"/>
                  <a:gd name="T2" fmla="*/ 46 w 1762"/>
                  <a:gd name="T3" fmla="*/ 1534 h 1534"/>
                  <a:gd name="T4" fmla="*/ 8 w 1762"/>
                  <a:gd name="T5" fmla="*/ 1512 h 1534"/>
                  <a:gd name="T6" fmla="*/ 8 w 1762"/>
                  <a:gd name="T7" fmla="*/ 1468 h 1534"/>
                  <a:gd name="T8" fmla="*/ 843 w 1762"/>
                  <a:gd name="T9" fmla="*/ 22 h 1534"/>
                  <a:gd name="T10" fmla="*/ 881 w 1762"/>
                  <a:gd name="T11" fmla="*/ 0 h 1534"/>
                  <a:gd name="T12" fmla="*/ 919 w 1762"/>
                  <a:gd name="T13" fmla="*/ 22 h 1534"/>
                  <a:gd name="T14" fmla="*/ 919 w 1762"/>
                  <a:gd name="T15" fmla="*/ 22 h 1534"/>
                  <a:gd name="T16" fmla="*/ 1754 w 1762"/>
                  <a:gd name="T17" fmla="*/ 1468 h 1534"/>
                  <a:gd name="T18" fmla="*/ 1754 w 1762"/>
                  <a:gd name="T19" fmla="*/ 1512 h 1534"/>
                  <a:gd name="T20" fmla="*/ 1716 w 1762"/>
                  <a:gd name="T21" fmla="*/ 1534 h 1534"/>
                  <a:gd name="T22" fmla="*/ 881 w 1762"/>
                  <a:gd name="T23" fmla="*/ 44 h 1534"/>
                  <a:gd name="T24" fmla="*/ 46 w 1762"/>
                  <a:gd name="T25" fmla="*/ 1490 h 1534"/>
                  <a:gd name="T26" fmla="*/ 1716 w 1762"/>
                  <a:gd name="T27" fmla="*/ 1490 h 1534"/>
                  <a:gd name="T28" fmla="*/ 881 w 1762"/>
                  <a:gd name="T29" fmla="*/ 44 h 1534"/>
                  <a:gd name="T30" fmla="*/ 881 w 1762"/>
                  <a:gd name="T31" fmla="*/ 44 h 1534"/>
                  <a:gd name="T32" fmla="*/ 881 w 1762"/>
                  <a:gd name="T33" fmla="*/ 44 h 1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62" h="1534">
                    <a:moveTo>
                      <a:pt x="1716" y="1534"/>
                    </a:moveTo>
                    <a:cubicBezTo>
                      <a:pt x="46" y="1534"/>
                      <a:pt x="46" y="1534"/>
                      <a:pt x="46" y="1534"/>
                    </a:cubicBezTo>
                    <a:cubicBezTo>
                      <a:pt x="30" y="1534"/>
                      <a:pt x="16" y="1526"/>
                      <a:pt x="8" y="1512"/>
                    </a:cubicBezTo>
                    <a:cubicBezTo>
                      <a:pt x="0" y="1498"/>
                      <a:pt x="0" y="1482"/>
                      <a:pt x="8" y="1468"/>
                    </a:cubicBezTo>
                    <a:cubicBezTo>
                      <a:pt x="843" y="22"/>
                      <a:pt x="843" y="22"/>
                      <a:pt x="843" y="22"/>
                    </a:cubicBezTo>
                    <a:cubicBezTo>
                      <a:pt x="851" y="8"/>
                      <a:pt x="865" y="0"/>
                      <a:pt x="881" y="0"/>
                    </a:cubicBezTo>
                    <a:cubicBezTo>
                      <a:pt x="897" y="0"/>
                      <a:pt x="911" y="8"/>
                      <a:pt x="919" y="22"/>
                    </a:cubicBezTo>
                    <a:cubicBezTo>
                      <a:pt x="919" y="22"/>
                      <a:pt x="919" y="22"/>
                      <a:pt x="919" y="22"/>
                    </a:cubicBezTo>
                    <a:cubicBezTo>
                      <a:pt x="1754" y="1468"/>
                      <a:pt x="1754" y="1468"/>
                      <a:pt x="1754" y="1468"/>
                    </a:cubicBezTo>
                    <a:cubicBezTo>
                      <a:pt x="1762" y="1482"/>
                      <a:pt x="1762" y="1498"/>
                      <a:pt x="1754" y="1512"/>
                    </a:cubicBezTo>
                    <a:cubicBezTo>
                      <a:pt x="1746" y="1526"/>
                      <a:pt x="1732" y="1534"/>
                      <a:pt x="1716" y="1534"/>
                    </a:cubicBezTo>
                    <a:close/>
                    <a:moveTo>
                      <a:pt x="881" y="44"/>
                    </a:moveTo>
                    <a:cubicBezTo>
                      <a:pt x="46" y="1490"/>
                      <a:pt x="46" y="1490"/>
                      <a:pt x="46" y="1490"/>
                    </a:cubicBezTo>
                    <a:cubicBezTo>
                      <a:pt x="1716" y="1490"/>
                      <a:pt x="1716" y="1490"/>
                      <a:pt x="1716" y="1490"/>
                    </a:cubicBezTo>
                    <a:cubicBezTo>
                      <a:pt x="881" y="44"/>
                      <a:pt x="881" y="44"/>
                      <a:pt x="881" y="44"/>
                    </a:cubicBezTo>
                    <a:cubicBezTo>
                      <a:pt x="881" y="44"/>
                      <a:pt x="881" y="44"/>
                      <a:pt x="881" y="44"/>
                    </a:cubicBezTo>
                    <a:cubicBezTo>
                      <a:pt x="881" y="44"/>
                      <a:pt x="881" y="44"/>
                      <a:pt x="881" y="4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71" name="Freeform 6">
                <a:extLst>
                  <a:ext uri="{FF2B5EF4-FFF2-40B4-BE49-F238E27FC236}">
                    <a16:creationId xmlns:a16="http://schemas.microsoft.com/office/drawing/2014/main" id="{E00C2B5B-5FB8-4835-AE91-FBBCFFD6DD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6" y="982"/>
                <a:ext cx="2825" cy="2449"/>
              </a:xfrm>
              <a:custGeom>
                <a:avLst/>
                <a:gdLst>
                  <a:gd name="T0" fmla="*/ 1504 w 1508"/>
                  <a:gd name="T1" fmla="*/ 1291 h 1306"/>
                  <a:gd name="T2" fmla="*/ 763 w 1508"/>
                  <a:gd name="T3" fmla="*/ 7 h 1306"/>
                  <a:gd name="T4" fmla="*/ 745 w 1508"/>
                  <a:gd name="T5" fmla="*/ 7 h 1306"/>
                  <a:gd name="T6" fmla="*/ 4 w 1508"/>
                  <a:gd name="T7" fmla="*/ 1291 h 1306"/>
                  <a:gd name="T8" fmla="*/ 13 w 1508"/>
                  <a:gd name="T9" fmla="*/ 1306 h 1306"/>
                  <a:gd name="T10" fmla="*/ 1495 w 1508"/>
                  <a:gd name="T11" fmla="*/ 1306 h 1306"/>
                  <a:gd name="T12" fmla="*/ 1504 w 1508"/>
                  <a:gd name="T13" fmla="*/ 1291 h 1306"/>
                  <a:gd name="T14" fmla="*/ 694 w 1508"/>
                  <a:gd name="T15" fmla="*/ 419 h 1306"/>
                  <a:gd name="T16" fmla="*/ 814 w 1508"/>
                  <a:gd name="T17" fmla="*/ 419 h 1306"/>
                  <a:gd name="T18" fmla="*/ 814 w 1508"/>
                  <a:gd name="T19" fmla="*/ 608 h 1306"/>
                  <a:gd name="T20" fmla="*/ 778 w 1508"/>
                  <a:gd name="T21" fmla="*/ 932 h 1306"/>
                  <a:gd name="T22" fmla="*/ 730 w 1508"/>
                  <a:gd name="T23" fmla="*/ 932 h 1306"/>
                  <a:gd name="T24" fmla="*/ 694 w 1508"/>
                  <a:gd name="T25" fmla="*/ 608 h 1306"/>
                  <a:gd name="T26" fmla="*/ 694 w 1508"/>
                  <a:gd name="T27" fmla="*/ 419 h 1306"/>
                  <a:gd name="T28" fmla="*/ 808 w 1508"/>
                  <a:gd name="T29" fmla="*/ 1095 h 1306"/>
                  <a:gd name="T30" fmla="*/ 755 w 1508"/>
                  <a:gd name="T31" fmla="*/ 1117 h 1306"/>
                  <a:gd name="T32" fmla="*/ 701 w 1508"/>
                  <a:gd name="T33" fmla="*/ 1095 h 1306"/>
                  <a:gd name="T34" fmla="*/ 678 w 1508"/>
                  <a:gd name="T35" fmla="*/ 1041 h 1306"/>
                  <a:gd name="T36" fmla="*/ 701 w 1508"/>
                  <a:gd name="T37" fmla="*/ 988 h 1306"/>
                  <a:gd name="T38" fmla="*/ 755 w 1508"/>
                  <a:gd name="T39" fmla="*/ 965 h 1306"/>
                  <a:gd name="T40" fmla="*/ 808 w 1508"/>
                  <a:gd name="T41" fmla="*/ 988 h 1306"/>
                  <a:gd name="T42" fmla="*/ 830 w 1508"/>
                  <a:gd name="T43" fmla="*/ 1041 h 1306"/>
                  <a:gd name="T44" fmla="*/ 808 w 1508"/>
                  <a:gd name="T45" fmla="*/ 1095 h 1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08" h="1306">
                    <a:moveTo>
                      <a:pt x="1504" y="1291"/>
                    </a:moveTo>
                    <a:cubicBezTo>
                      <a:pt x="763" y="7"/>
                      <a:pt x="763" y="7"/>
                      <a:pt x="763" y="7"/>
                    </a:cubicBezTo>
                    <a:cubicBezTo>
                      <a:pt x="759" y="0"/>
                      <a:pt x="749" y="0"/>
                      <a:pt x="745" y="7"/>
                    </a:cubicBezTo>
                    <a:cubicBezTo>
                      <a:pt x="4" y="1291"/>
                      <a:pt x="4" y="1291"/>
                      <a:pt x="4" y="1291"/>
                    </a:cubicBezTo>
                    <a:cubicBezTo>
                      <a:pt x="0" y="1298"/>
                      <a:pt x="5" y="1306"/>
                      <a:pt x="13" y="1306"/>
                    </a:cubicBezTo>
                    <a:cubicBezTo>
                      <a:pt x="1495" y="1306"/>
                      <a:pt x="1495" y="1306"/>
                      <a:pt x="1495" y="1306"/>
                    </a:cubicBezTo>
                    <a:cubicBezTo>
                      <a:pt x="1503" y="1306"/>
                      <a:pt x="1508" y="1298"/>
                      <a:pt x="1504" y="1291"/>
                    </a:cubicBezTo>
                    <a:close/>
                    <a:moveTo>
                      <a:pt x="694" y="419"/>
                    </a:moveTo>
                    <a:cubicBezTo>
                      <a:pt x="814" y="419"/>
                      <a:pt x="814" y="419"/>
                      <a:pt x="814" y="419"/>
                    </a:cubicBezTo>
                    <a:cubicBezTo>
                      <a:pt x="814" y="608"/>
                      <a:pt x="814" y="608"/>
                      <a:pt x="814" y="608"/>
                    </a:cubicBezTo>
                    <a:cubicBezTo>
                      <a:pt x="814" y="669"/>
                      <a:pt x="803" y="778"/>
                      <a:pt x="778" y="932"/>
                    </a:cubicBezTo>
                    <a:cubicBezTo>
                      <a:pt x="730" y="932"/>
                      <a:pt x="730" y="932"/>
                      <a:pt x="730" y="932"/>
                    </a:cubicBezTo>
                    <a:cubicBezTo>
                      <a:pt x="706" y="778"/>
                      <a:pt x="694" y="669"/>
                      <a:pt x="694" y="608"/>
                    </a:cubicBezTo>
                    <a:lnTo>
                      <a:pt x="694" y="419"/>
                    </a:lnTo>
                    <a:close/>
                    <a:moveTo>
                      <a:pt x="808" y="1095"/>
                    </a:moveTo>
                    <a:cubicBezTo>
                      <a:pt x="794" y="1110"/>
                      <a:pt x="776" y="1117"/>
                      <a:pt x="755" y="1117"/>
                    </a:cubicBezTo>
                    <a:cubicBezTo>
                      <a:pt x="733" y="1117"/>
                      <a:pt x="715" y="1110"/>
                      <a:pt x="701" y="1095"/>
                    </a:cubicBezTo>
                    <a:cubicBezTo>
                      <a:pt x="686" y="1080"/>
                      <a:pt x="678" y="1063"/>
                      <a:pt x="678" y="1041"/>
                    </a:cubicBezTo>
                    <a:cubicBezTo>
                      <a:pt x="678" y="1020"/>
                      <a:pt x="686" y="1002"/>
                      <a:pt x="701" y="988"/>
                    </a:cubicBezTo>
                    <a:cubicBezTo>
                      <a:pt x="715" y="973"/>
                      <a:pt x="733" y="965"/>
                      <a:pt x="755" y="965"/>
                    </a:cubicBezTo>
                    <a:cubicBezTo>
                      <a:pt x="776" y="965"/>
                      <a:pt x="794" y="973"/>
                      <a:pt x="808" y="988"/>
                    </a:cubicBezTo>
                    <a:cubicBezTo>
                      <a:pt x="823" y="1002"/>
                      <a:pt x="830" y="1020"/>
                      <a:pt x="830" y="1041"/>
                    </a:cubicBezTo>
                    <a:cubicBezTo>
                      <a:pt x="830" y="1063"/>
                      <a:pt x="823" y="1080"/>
                      <a:pt x="808" y="109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cxnSp>
        <p:nvCxnSpPr>
          <p:cNvPr id="17" name="Straight Connector 16"/>
          <p:cNvCxnSpPr/>
          <p:nvPr/>
        </p:nvCxnSpPr>
        <p:spPr>
          <a:xfrm>
            <a:off x="4671436" y="2000816"/>
            <a:ext cx="5933138" cy="0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bcgIcons_ToolKit">
            <a:extLst>
              <a:ext uri="{FF2B5EF4-FFF2-40B4-BE49-F238E27FC236}">
                <a16:creationId xmlns:a16="http://schemas.microsoft.com/office/drawing/2014/main" id="{668AE661-E693-4206-8494-2031C7B9E09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46334" y="4476893"/>
            <a:ext cx="482803" cy="483250"/>
            <a:chOff x="1682" y="0"/>
            <a:chExt cx="4316" cy="4320"/>
          </a:xfrm>
        </p:grpSpPr>
        <p:sp>
          <p:nvSpPr>
            <p:cNvPr id="73" name="AutoShape 3">
              <a:extLst>
                <a:ext uri="{FF2B5EF4-FFF2-40B4-BE49-F238E27FC236}">
                  <a16:creationId xmlns:a16="http://schemas.microsoft.com/office/drawing/2014/main" id="{C4EC4ED0-CE05-4FB5-B3E9-09512D323DE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74" name="Freeform 5">
              <a:extLst>
                <a:ext uri="{FF2B5EF4-FFF2-40B4-BE49-F238E27FC236}">
                  <a16:creationId xmlns:a16="http://schemas.microsoft.com/office/drawing/2014/main" id="{2946DED1-03A0-4071-9519-B925CEEF78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14" y="1577"/>
              <a:ext cx="2900" cy="2167"/>
            </a:xfrm>
            <a:custGeom>
              <a:avLst/>
              <a:gdLst>
                <a:gd name="T0" fmla="*/ 973 w 1548"/>
                <a:gd name="T1" fmla="*/ 304 h 1156"/>
                <a:gd name="T2" fmla="*/ 894 w 1548"/>
                <a:gd name="T3" fmla="*/ 298 h 1156"/>
                <a:gd name="T4" fmla="*/ 912 w 1548"/>
                <a:gd name="T5" fmla="*/ 261 h 1156"/>
                <a:gd name="T6" fmla="*/ 839 w 1548"/>
                <a:gd name="T7" fmla="*/ 171 h 1156"/>
                <a:gd name="T8" fmla="*/ 779 w 1548"/>
                <a:gd name="T9" fmla="*/ 171 h 1156"/>
                <a:gd name="T10" fmla="*/ 538 w 1548"/>
                <a:gd name="T11" fmla="*/ 429 h 1156"/>
                <a:gd name="T12" fmla="*/ 611 w 1548"/>
                <a:gd name="T13" fmla="*/ 519 h 1156"/>
                <a:gd name="T14" fmla="*/ 672 w 1548"/>
                <a:gd name="T15" fmla="*/ 519 h 1156"/>
                <a:gd name="T16" fmla="*/ 677 w 1548"/>
                <a:gd name="T17" fmla="*/ 577 h 1156"/>
                <a:gd name="T18" fmla="*/ 1232 w 1548"/>
                <a:gd name="T19" fmla="*/ 1140 h 1156"/>
                <a:gd name="T20" fmla="*/ 1330 w 1548"/>
                <a:gd name="T21" fmla="*/ 1143 h 1156"/>
                <a:gd name="T22" fmla="*/ 1523 w 1548"/>
                <a:gd name="T23" fmla="*/ 950 h 1156"/>
                <a:gd name="T24" fmla="*/ 642 w 1548"/>
                <a:gd name="T25" fmla="*/ 488 h 1156"/>
                <a:gd name="T26" fmla="*/ 809 w 1548"/>
                <a:gd name="T27" fmla="*/ 202 h 1156"/>
                <a:gd name="T28" fmla="*/ 642 w 1548"/>
                <a:gd name="T29" fmla="*/ 488 h 1156"/>
                <a:gd name="T30" fmla="*/ 1411 w 1548"/>
                <a:gd name="T31" fmla="*/ 1031 h 1156"/>
                <a:gd name="T32" fmla="*/ 1263 w 1548"/>
                <a:gd name="T33" fmla="*/ 1109 h 1156"/>
                <a:gd name="T34" fmla="*/ 718 w 1548"/>
                <a:gd name="T35" fmla="*/ 474 h 1156"/>
                <a:gd name="T36" fmla="*/ 948 w 1548"/>
                <a:gd name="T37" fmla="*/ 342 h 1156"/>
                <a:gd name="T38" fmla="*/ 1483 w 1548"/>
                <a:gd name="T39" fmla="*/ 932 h 1156"/>
                <a:gd name="T40" fmla="*/ 839 w 1548"/>
                <a:gd name="T41" fmla="*/ 119 h 1156"/>
                <a:gd name="T42" fmla="*/ 958 w 1548"/>
                <a:gd name="T43" fmla="*/ 0 h 1156"/>
                <a:gd name="T44" fmla="*/ 1145 w 1548"/>
                <a:gd name="T45" fmla="*/ 186 h 1156"/>
                <a:gd name="T46" fmla="*/ 1031 w 1548"/>
                <a:gd name="T47" fmla="*/ 300 h 1156"/>
                <a:gd name="T48" fmla="*/ 957 w 1548"/>
                <a:gd name="T49" fmla="*/ 254 h 1156"/>
                <a:gd name="T50" fmla="*/ 931 w 1548"/>
                <a:gd name="T51" fmla="*/ 200 h 1156"/>
                <a:gd name="T52" fmla="*/ 633 w 1548"/>
                <a:gd name="T53" fmla="*/ 578 h 1156"/>
                <a:gd name="T54" fmla="*/ 580 w 1548"/>
                <a:gd name="T55" fmla="*/ 551 h 1156"/>
                <a:gd name="T56" fmla="*/ 500 w 1548"/>
                <a:gd name="T57" fmla="*/ 459 h 1156"/>
                <a:gd name="T58" fmla="*/ 51 w 1548"/>
                <a:gd name="T59" fmla="*/ 907 h 1156"/>
                <a:gd name="T60" fmla="*/ 237 w 1548"/>
                <a:gd name="T61" fmla="*/ 1094 h 1156"/>
                <a:gd name="T62" fmla="*/ 680 w 1548"/>
                <a:gd name="T63" fmla="*/ 651 h 1156"/>
                <a:gd name="T64" fmla="*/ 633 w 1548"/>
                <a:gd name="T65" fmla="*/ 578 h 1156"/>
                <a:gd name="T66" fmla="*/ 87 w 1548"/>
                <a:gd name="T67" fmla="*/ 1058 h 1156"/>
                <a:gd name="T68" fmla="*/ 201 w 1548"/>
                <a:gd name="T69" fmla="*/ 943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8" h="1156">
                  <a:moveTo>
                    <a:pt x="1521" y="852"/>
                  </a:moveTo>
                  <a:cubicBezTo>
                    <a:pt x="973" y="304"/>
                    <a:pt x="973" y="304"/>
                    <a:pt x="973" y="304"/>
                  </a:cubicBezTo>
                  <a:cubicBezTo>
                    <a:pt x="969" y="300"/>
                    <a:pt x="963" y="298"/>
                    <a:pt x="957" y="298"/>
                  </a:cubicBezTo>
                  <a:cubicBezTo>
                    <a:pt x="894" y="298"/>
                    <a:pt x="894" y="298"/>
                    <a:pt x="894" y="298"/>
                  </a:cubicBezTo>
                  <a:cubicBezTo>
                    <a:pt x="900" y="292"/>
                    <a:pt x="900" y="292"/>
                    <a:pt x="900" y="292"/>
                  </a:cubicBezTo>
                  <a:cubicBezTo>
                    <a:pt x="908" y="284"/>
                    <a:pt x="912" y="273"/>
                    <a:pt x="912" y="261"/>
                  </a:cubicBezTo>
                  <a:cubicBezTo>
                    <a:pt x="912" y="250"/>
                    <a:pt x="908" y="239"/>
                    <a:pt x="900" y="231"/>
                  </a:cubicBezTo>
                  <a:cubicBezTo>
                    <a:pt x="839" y="171"/>
                    <a:pt x="839" y="171"/>
                    <a:pt x="839" y="171"/>
                  </a:cubicBezTo>
                  <a:cubicBezTo>
                    <a:pt x="831" y="162"/>
                    <a:pt x="820" y="158"/>
                    <a:pt x="809" y="158"/>
                  </a:cubicBezTo>
                  <a:cubicBezTo>
                    <a:pt x="798" y="158"/>
                    <a:pt x="787" y="162"/>
                    <a:pt x="779" y="171"/>
                  </a:cubicBezTo>
                  <a:cubicBezTo>
                    <a:pt x="551" y="398"/>
                    <a:pt x="551" y="398"/>
                    <a:pt x="551" y="398"/>
                  </a:cubicBezTo>
                  <a:cubicBezTo>
                    <a:pt x="543" y="406"/>
                    <a:pt x="538" y="417"/>
                    <a:pt x="538" y="429"/>
                  </a:cubicBezTo>
                  <a:cubicBezTo>
                    <a:pt x="538" y="440"/>
                    <a:pt x="543" y="451"/>
                    <a:pt x="551" y="459"/>
                  </a:cubicBezTo>
                  <a:cubicBezTo>
                    <a:pt x="611" y="519"/>
                    <a:pt x="611" y="519"/>
                    <a:pt x="611" y="519"/>
                  </a:cubicBezTo>
                  <a:cubicBezTo>
                    <a:pt x="619" y="528"/>
                    <a:pt x="630" y="532"/>
                    <a:pt x="642" y="532"/>
                  </a:cubicBezTo>
                  <a:cubicBezTo>
                    <a:pt x="653" y="532"/>
                    <a:pt x="664" y="528"/>
                    <a:pt x="672" y="519"/>
                  </a:cubicBezTo>
                  <a:cubicBezTo>
                    <a:pt x="675" y="516"/>
                    <a:pt x="675" y="516"/>
                    <a:pt x="675" y="516"/>
                  </a:cubicBezTo>
                  <a:cubicBezTo>
                    <a:pt x="677" y="577"/>
                    <a:pt x="677" y="577"/>
                    <a:pt x="677" y="577"/>
                  </a:cubicBezTo>
                  <a:cubicBezTo>
                    <a:pt x="677" y="582"/>
                    <a:pt x="679" y="588"/>
                    <a:pt x="683" y="592"/>
                  </a:cubicBezTo>
                  <a:cubicBezTo>
                    <a:pt x="1232" y="1140"/>
                    <a:pt x="1232" y="1140"/>
                    <a:pt x="1232" y="1140"/>
                  </a:cubicBezTo>
                  <a:cubicBezTo>
                    <a:pt x="1239" y="1148"/>
                    <a:pt x="1253" y="1156"/>
                    <a:pt x="1275" y="1156"/>
                  </a:cubicBezTo>
                  <a:cubicBezTo>
                    <a:pt x="1289" y="1156"/>
                    <a:pt x="1307" y="1153"/>
                    <a:pt x="1330" y="1143"/>
                  </a:cubicBezTo>
                  <a:cubicBezTo>
                    <a:pt x="1366" y="1127"/>
                    <a:pt x="1406" y="1098"/>
                    <a:pt x="1442" y="1062"/>
                  </a:cubicBezTo>
                  <a:cubicBezTo>
                    <a:pt x="1479" y="1026"/>
                    <a:pt x="1507" y="986"/>
                    <a:pt x="1523" y="950"/>
                  </a:cubicBezTo>
                  <a:cubicBezTo>
                    <a:pt x="1548" y="892"/>
                    <a:pt x="1532" y="864"/>
                    <a:pt x="1521" y="852"/>
                  </a:cubicBezTo>
                  <a:close/>
                  <a:moveTo>
                    <a:pt x="642" y="488"/>
                  </a:moveTo>
                  <a:cubicBezTo>
                    <a:pt x="583" y="429"/>
                    <a:pt x="583" y="429"/>
                    <a:pt x="583" y="429"/>
                  </a:cubicBezTo>
                  <a:cubicBezTo>
                    <a:pt x="809" y="202"/>
                    <a:pt x="809" y="202"/>
                    <a:pt x="809" y="202"/>
                  </a:cubicBezTo>
                  <a:cubicBezTo>
                    <a:pt x="868" y="261"/>
                    <a:pt x="868" y="261"/>
                    <a:pt x="868" y="261"/>
                  </a:cubicBezTo>
                  <a:lnTo>
                    <a:pt x="642" y="488"/>
                  </a:lnTo>
                  <a:close/>
                  <a:moveTo>
                    <a:pt x="1483" y="932"/>
                  </a:moveTo>
                  <a:cubicBezTo>
                    <a:pt x="1469" y="963"/>
                    <a:pt x="1444" y="998"/>
                    <a:pt x="1411" y="1031"/>
                  </a:cubicBezTo>
                  <a:cubicBezTo>
                    <a:pt x="1379" y="1063"/>
                    <a:pt x="1343" y="1089"/>
                    <a:pt x="1312" y="1103"/>
                  </a:cubicBezTo>
                  <a:cubicBezTo>
                    <a:pt x="1286" y="1114"/>
                    <a:pt x="1268" y="1114"/>
                    <a:pt x="1263" y="1109"/>
                  </a:cubicBezTo>
                  <a:cubicBezTo>
                    <a:pt x="721" y="567"/>
                    <a:pt x="721" y="567"/>
                    <a:pt x="721" y="567"/>
                  </a:cubicBezTo>
                  <a:cubicBezTo>
                    <a:pt x="718" y="474"/>
                    <a:pt x="718" y="474"/>
                    <a:pt x="718" y="474"/>
                  </a:cubicBezTo>
                  <a:cubicBezTo>
                    <a:pt x="850" y="341"/>
                    <a:pt x="850" y="341"/>
                    <a:pt x="850" y="341"/>
                  </a:cubicBezTo>
                  <a:cubicBezTo>
                    <a:pt x="948" y="342"/>
                    <a:pt x="948" y="342"/>
                    <a:pt x="948" y="342"/>
                  </a:cubicBezTo>
                  <a:cubicBezTo>
                    <a:pt x="1490" y="883"/>
                    <a:pt x="1490" y="883"/>
                    <a:pt x="1490" y="883"/>
                  </a:cubicBezTo>
                  <a:cubicBezTo>
                    <a:pt x="1495" y="888"/>
                    <a:pt x="1494" y="905"/>
                    <a:pt x="1483" y="932"/>
                  </a:cubicBezTo>
                  <a:close/>
                  <a:moveTo>
                    <a:pt x="871" y="140"/>
                  </a:moveTo>
                  <a:cubicBezTo>
                    <a:pt x="861" y="130"/>
                    <a:pt x="851" y="124"/>
                    <a:pt x="839" y="119"/>
                  </a:cubicBezTo>
                  <a:cubicBezTo>
                    <a:pt x="844" y="114"/>
                    <a:pt x="844" y="114"/>
                    <a:pt x="844" y="114"/>
                  </a:cubicBezTo>
                  <a:cubicBezTo>
                    <a:pt x="958" y="0"/>
                    <a:pt x="958" y="0"/>
                    <a:pt x="958" y="0"/>
                  </a:cubicBezTo>
                  <a:cubicBezTo>
                    <a:pt x="977" y="40"/>
                    <a:pt x="1003" y="77"/>
                    <a:pt x="1035" y="109"/>
                  </a:cubicBezTo>
                  <a:cubicBezTo>
                    <a:pt x="1068" y="142"/>
                    <a:pt x="1105" y="168"/>
                    <a:pt x="1145" y="186"/>
                  </a:cubicBezTo>
                  <a:cubicBezTo>
                    <a:pt x="1036" y="295"/>
                    <a:pt x="1036" y="295"/>
                    <a:pt x="1036" y="295"/>
                  </a:cubicBezTo>
                  <a:cubicBezTo>
                    <a:pt x="1031" y="300"/>
                    <a:pt x="1031" y="300"/>
                    <a:pt x="1031" y="300"/>
                  </a:cubicBezTo>
                  <a:cubicBezTo>
                    <a:pt x="1004" y="273"/>
                    <a:pt x="1004" y="273"/>
                    <a:pt x="1004" y="273"/>
                  </a:cubicBezTo>
                  <a:cubicBezTo>
                    <a:pt x="992" y="261"/>
                    <a:pt x="975" y="254"/>
                    <a:pt x="957" y="254"/>
                  </a:cubicBezTo>
                  <a:cubicBezTo>
                    <a:pt x="956" y="254"/>
                    <a:pt x="956" y="254"/>
                    <a:pt x="956" y="254"/>
                  </a:cubicBezTo>
                  <a:cubicBezTo>
                    <a:pt x="954" y="233"/>
                    <a:pt x="945" y="214"/>
                    <a:pt x="931" y="200"/>
                  </a:cubicBezTo>
                  <a:lnTo>
                    <a:pt x="871" y="140"/>
                  </a:lnTo>
                  <a:close/>
                  <a:moveTo>
                    <a:pt x="633" y="578"/>
                  </a:moveTo>
                  <a:cubicBezTo>
                    <a:pt x="633" y="576"/>
                    <a:pt x="633" y="576"/>
                    <a:pt x="633" y="576"/>
                  </a:cubicBezTo>
                  <a:cubicBezTo>
                    <a:pt x="613" y="574"/>
                    <a:pt x="594" y="565"/>
                    <a:pt x="580" y="551"/>
                  </a:cubicBezTo>
                  <a:cubicBezTo>
                    <a:pt x="520" y="490"/>
                    <a:pt x="520" y="490"/>
                    <a:pt x="520" y="490"/>
                  </a:cubicBezTo>
                  <a:cubicBezTo>
                    <a:pt x="511" y="481"/>
                    <a:pt x="504" y="470"/>
                    <a:pt x="500" y="459"/>
                  </a:cubicBezTo>
                  <a:cubicBezTo>
                    <a:pt x="494" y="464"/>
                    <a:pt x="494" y="464"/>
                    <a:pt x="494" y="464"/>
                  </a:cubicBezTo>
                  <a:cubicBezTo>
                    <a:pt x="51" y="907"/>
                    <a:pt x="51" y="907"/>
                    <a:pt x="51" y="907"/>
                  </a:cubicBezTo>
                  <a:cubicBezTo>
                    <a:pt x="0" y="959"/>
                    <a:pt x="0" y="1042"/>
                    <a:pt x="51" y="1094"/>
                  </a:cubicBezTo>
                  <a:cubicBezTo>
                    <a:pt x="102" y="1145"/>
                    <a:pt x="186" y="1145"/>
                    <a:pt x="237" y="1094"/>
                  </a:cubicBezTo>
                  <a:cubicBezTo>
                    <a:pt x="675" y="656"/>
                    <a:pt x="675" y="656"/>
                    <a:pt x="675" y="656"/>
                  </a:cubicBezTo>
                  <a:cubicBezTo>
                    <a:pt x="680" y="651"/>
                    <a:pt x="680" y="651"/>
                    <a:pt x="680" y="651"/>
                  </a:cubicBezTo>
                  <a:cubicBezTo>
                    <a:pt x="652" y="623"/>
                    <a:pt x="652" y="623"/>
                    <a:pt x="652" y="623"/>
                  </a:cubicBezTo>
                  <a:cubicBezTo>
                    <a:pt x="640" y="611"/>
                    <a:pt x="634" y="595"/>
                    <a:pt x="633" y="578"/>
                  </a:cubicBezTo>
                  <a:close/>
                  <a:moveTo>
                    <a:pt x="201" y="1058"/>
                  </a:moveTo>
                  <a:cubicBezTo>
                    <a:pt x="170" y="1089"/>
                    <a:pt x="119" y="1089"/>
                    <a:pt x="87" y="1058"/>
                  </a:cubicBezTo>
                  <a:cubicBezTo>
                    <a:pt x="55" y="1026"/>
                    <a:pt x="55" y="975"/>
                    <a:pt x="87" y="943"/>
                  </a:cubicBezTo>
                  <a:cubicBezTo>
                    <a:pt x="119" y="912"/>
                    <a:pt x="170" y="912"/>
                    <a:pt x="201" y="943"/>
                  </a:cubicBezTo>
                  <a:cubicBezTo>
                    <a:pt x="233" y="975"/>
                    <a:pt x="233" y="1026"/>
                    <a:pt x="201" y="10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75" name="Freeform 6">
              <a:extLst>
                <a:ext uri="{FF2B5EF4-FFF2-40B4-BE49-F238E27FC236}">
                  <a16:creationId xmlns:a16="http://schemas.microsoft.com/office/drawing/2014/main" id="{936E6E90-17DE-4809-BB96-64781B8A34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7" y="576"/>
              <a:ext cx="3391" cy="2891"/>
            </a:xfrm>
            <a:custGeom>
              <a:avLst/>
              <a:gdLst>
                <a:gd name="T0" fmla="*/ 1764 w 1810"/>
                <a:gd name="T1" fmla="*/ 246 h 1542"/>
                <a:gd name="T2" fmla="*/ 1686 w 1810"/>
                <a:gd name="T3" fmla="*/ 610 h 1542"/>
                <a:gd name="T4" fmla="*/ 1200 w 1810"/>
                <a:gd name="T5" fmla="*/ 610 h 1542"/>
                <a:gd name="T6" fmla="*/ 1200 w 1810"/>
                <a:gd name="T7" fmla="*/ 125 h 1542"/>
                <a:gd name="T8" fmla="*/ 1564 w 1810"/>
                <a:gd name="T9" fmla="*/ 47 h 1542"/>
                <a:gd name="T10" fmla="*/ 1416 w 1810"/>
                <a:gd name="T11" fmla="*/ 195 h 1542"/>
                <a:gd name="T12" fmla="*/ 1301 w 1810"/>
                <a:gd name="T13" fmla="*/ 310 h 1542"/>
                <a:gd name="T14" fmla="*/ 1343 w 1810"/>
                <a:gd name="T15" fmla="*/ 467 h 1542"/>
                <a:gd name="T16" fmla="*/ 1501 w 1810"/>
                <a:gd name="T17" fmla="*/ 510 h 1542"/>
                <a:gd name="T18" fmla="*/ 1616 w 1810"/>
                <a:gd name="T19" fmla="*/ 394 h 1542"/>
                <a:gd name="T20" fmla="*/ 1764 w 1810"/>
                <a:gd name="T21" fmla="*/ 246 h 1542"/>
                <a:gd name="T22" fmla="*/ 714 w 1810"/>
                <a:gd name="T23" fmla="*/ 839 h 1542"/>
                <a:gd name="T24" fmla="*/ 815 w 1810"/>
                <a:gd name="T25" fmla="*/ 737 h 1542"/>
                <a:gd name="T26" fmla="*/ 266 w 1810"/>
                <a:gd name="T27" fmla="*/ 190 h 1542"/>
                <a:gd name="T28" fmla="*/ 254 w 1810"/>
                <a:gd name="T29" fmla="*/ 113 h 1542"/>
                <a:gd name="T30" fmla="*/ 72 w 1810"/>
                <a:gd name="T31" fmla="*/ 22 h 1542"/>
                <a:gd name="T32" fmla="*/ 36 w 1810"/>
                <a:gd name="T33" fmla="*/ 58 h 1542"/>
                <a:gd name="T34" fmla="*/ 36 w 1810"/>
                <a:gd name="T35" fmla="*/ 58 h 1542"/>
                <a:gd name="T36" fmla="*/ 0 w 1810"/>
                <a:gd name="T37" fmla="*/ 94 h 1542"/>
                <a:gd name="T38" fmla="*/ 92 w 1810"/>
                <a:gd name="T39" fmla="*/ 276 h 1542"/>
                <a:gd name="T40" fmla="*/ 161 w 1810"/>
                <a:gd name="T41" fmla="*/ 286 h 1542"/>
                <a:gd name="T42" fmla="*/ 714 w 1810"/>
                <a:gd name="T43" fmla="*/ 839 h 1542"/>
                <a:gd name="T44" fmla="*/ 989 w 1810"/>
                <a:gd name="T45" fmla="*/ 1073 h 1542"/>
                <a:gd name="T46" fmla="*/ 957 w 1810"/>
                <a:gd name="T47" fmla="*/ 1073 h 1542"/>
                <a:gd name="T48" fmla="*/ 957 w 1810"/>
                <a:gd name="T49" fmla="*/ 1104 h 1542"/>
                <a:gd name="T50" fmla="*/ 1389 w 1810"/>
                <a:gd name="T51" fmla="*/ 1536 h 1542"/>
                <a:gd name="T52" fmla="*/ 1405 w 1810"/>
                <a:gd name="T53" fmla="*/ 1542 h 1542"/>
                <a:gd name="T54" fmla="*/ 1420 w 1810"/>
                <a:gd name="T55" fmla="*/ 1536 h 1542"/>
                <a:gd name="T56" fmla="*/ 1420 w 1810"/>
                <a:gd name="T57" fmla="*/ 1505 h 1542"/>
                <a:gd name="T58" fmla="*/ 989 w 1810"/>
                <a:gd name="T59" fmla="*/ 1073 h 1542"/>
                <a:gd name="T60" fmla="*/ 1514 w 1810"/>
                <a:gd name="T61" fmla="*/ 1411 h 1542"/>
                <a:gd name="T62" fmla="*/ 1082 w 1810"/>
                <a:gd name="T63" fmla="*/ 979 h 1542"/>
                <a:gd name="T64" fmla="*/ 1051 w 1810"/>
                <a:gd name="T65" fmla="*/ 979 h 1542"/>
                <a:gd name="T66" fmla="*/ 1051 w 1810"/>
                <a:gd name="T67" fmla="*/ 1010 h 1542"/>
                <a:gd name="T68" fmla="*/ 1483 w 1810"/>
                <a:gd name="T69" fmla="*/ 1442 h 1542"/>
                <a:gd name="T70" fmla="*/ 1498 w 1810"/>
                <a:gd name="T71" fmla="*/ 1448 h 1542"/>
                <a:gd name="T72" fmla="*/ 1514 w 1810"/>
                <a:gd name="T73" fmla="*/ 1442 h 1542"/>
                <a:gd name="T74" fmla="*/ 1514 w 1810"/>
                <a:gd name="T75" fmla="*/ 1411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0" h="1542">
                  <a:moveTo>
                    <a:pt x="1764" y="246"/>
                  </a:moveTo>
                  <a:cubicBezTo>
                    <a:pt x="1810" y="369"/>
                    <a:pt x="1784" y="512"/>
                    <a:pt x="1686" y="610"/>
                  </a:cubicBezTo>
                  <a:cubicBezTo>
                    <a:pt x="1552" y="744"/>
                    <a:pt x="1334" y="744"/>
                    <a:pt x="1200" y="610"/>
                  </a:cubicBezTo>
                  <a:cubicBezTo>
                    <a:pt x="1066" y="476"/>
                    <a:pt x="1066" y="259"/>
                    <a:pt x="1200" y="125"/>
                  </a:cubicBezTo>
                  <a:cubicBezTo>
                    <a:pt x="1299" y="26"/>
                    <a:pt x="1442" y="0"/>
                    <a:pt x="1564" y="47"/>
                  </a:cubicBezTo>
                  <a:cubicBezTo>
                    <a:pt x="1416" y="195"/>
                    <a:pt x="1416" y="195"/>
                    <a:pt x="1416" y="195"/>
                  </a:cubicBezTo>
                  <a:cubicBezTo>
                    <a:pt x="1301" y="310"/>
                    <a:pt x="1301" y="310"/>
                    <a:pt x="1301" y="310"/>
                  </a:cubicBezTo>
                  <a:cubicBezTo>
                    <a:pt x="1343" y="467"/>
                    <a:pt x="1343" y="467"/>
                    <a:pt x="1343" y="467"/>
                  </a:cubicBezTo>
                  <a:cubicBezTo>
                    <a:pt x="1501" y="510"/>
                    <a:pt x="1501" y="510"/>
                    <a:pt x="1501" y="510"/>
                  </a:cubicBezTo>
                  <a:cubicBezTo>
                    <a:pt x="1616" y="394"/>
                    <a:pt x="1616" y="394"/>
                    <a:pt x="1616" y="394"/>
                  </a:cubicBezTo>
                  <a:lnTo>
                    <a:pt x="1764" y="246"/>
                  </a:lnTo>
                  <a:close/>
                  <a:moveTo>
                    <a:pt x="714" y="839"/>
                  </a:moveTo>
                  <a:cubicBezTo>
                    <a:pt x="815" y="737"/>
                    <a:pt x="815" y="737"/>
                    <a:pt x="815" y="737"/>
                  </a:cubicBezTo>
                  <a:cubicBezTo>
                    <a:pt x="266" y="190"/>
                    <a:pt x="266" y="190"/>
                    <a:pt x="266" y="190"/>
                  </a:cubicBezTo>
                  <a:cubicBezTo>
                    <a:pt x="254" y="113"/>
                    <a:pt x="254" y="113"/>
                    <a:pt x="254" y="113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161" y="286"/>
                    <a:pt x="161" y="286"/>
                    <a:pt x="161" y="286"/>
                  </a:cubicBezTo>
                  <a:lnTo>
                    <a:pt x="714" y="839"/>
                  </a:lnTo>
                  <a:close/>
                  <a:moveTo>
                    <a:pt x="989" y="1073"/>
                  </a:moveTo>
                  <a:cubicBezTo>
                    <a:pt x="980" y="1064"/>
                    <a:pt x="966" y="1064"/>
                    <a:pt x="957" y="1073"/>
                  </a:cubicBezTo>
                  <a:cubicBezTo>
                    <a:pt x="949" y="1082"/>
                    <a:pt x="949" y="1096"/>
                    <a:pt x="957" y="1104"/>
                  </a:cubicBezTo>
                  <a:cubicBezTo>
                    <a:pt x="1389" y="1536"/>
                    <a:pt x="1389" y="1536"/>
                    <a:pt x="1389" y="1536"/>
                  </a:cubicBezTo>
                  <a:cubicBezTo>
                    <a:pt x="1393" y="1540"/>
                    <a:pt x="1399" y="1542"/>
                    <a:pt x="1405" y="1542"/>
                  </a:cubicBezTo>
                  <a:cubicBezTo>
                    <a:pt x="1410" y="1542"/>
                    <a:pt x="1416" y="1540"/>
                    <a:pt x="1420" y="1536"/>
                  </a:cubicBezTo>
                  <a:cubicBezTo>
                    <a:pt x="1429" y="1527"/>
                    <a:pt x="1429" y="1513"/>
                    <a:pt x="1420" y="1505"/>
                  </a:cubicBezTo>
                  <a:lnTo>
                    <a:pt x="989" y="1073"/>
                  </a:lnTo>
                  <a:close/>
                  <a:moveTo>
                    <a:pt x="1514" y="1411"/>
                  </a:moveTo>
                  <a:cubicBezTo>
                    <a:pt x="1082" y="979"/>
                    <a:pt x="1082" y="979"/>
                    <a:pt x="1082" y="979"/>
                  </a:cubicBezTo>
                  <a:cubicBezTo>
                    <a:pt x="1074" y="971"/>
                    <a:pt x="1060" y="971"/>
                    <a:pt x="1051" y="979"/>
                  </a:cubicBezTo>
                  <a:cubicBezTo>
                    <a:pt x="1043" y="988"/>
                    <a:pt x="1043" y="1002"/>
                    <a:pt x="1051" y="1010"/>
                  </a:cubicBezTo>
                  <a:cubicBezTo>
                    <a:pt x="1483" y="1442"/>
                    <a:pt x="1483" y="1442"/>
                    <a:pt x="1483" y="1442"/>
                  </a:cubicBezTo>
                  <a:cubicBezTo>
                    <a:pt x="1487" y="1446"/>
                    <a:pt x="1493" y="1448"/>
                    <a:pt x="1498" y="1448"/>
                  </a:cubicBezTo>
                  <a:cubicBezTo>
                    <a:pt x="1504" y="1448"/>
                    <a:pt x="1510" y="1446"/>
                    <a:pt x="1514" y="1442"/>
                  </a:cubicBezTo>
                  <a:cubicBezTo>
                    <a:pt x="1523" y="1433"/>
                    <a:pt x="1523" y="1419"/>
                    <a:pt x="1514" y="14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cxnSp>
        <p:nvCxnSpPr>
          <p:cNvPr id="84" name="Straight Connector 83"/>
          <p:cNvCxnSpPr/>
          <p:nvPr/>
        </p:nvCxnSpPr>
        <p:spPr>
          <a:xfrm>
            <a:off x="4671436" y="4395158"/>
            <a:ext cx="5933138" cy="0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1709668" y="3790888"/>
            <a:ext cx="2281088" cy="12003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6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Desenho e caracterização da política</a:t>
            </a:r>
          </a:p>
        </p:txBody>
      </p:sp>
      <p:sp>
        <p:nvSpPr>
          <p:cNvPr id="80" name="Oval 79"/>
          <p:cNvSpPr>
            <a:spLocks noChangeAspect="1"/>
          </p:cNvSpPr>
          <p:nvPr/>
        </p:nvSpPr>
        <p:spPr>
          <a:xfrm>
            <a:off x="2289701" y="2563893"/>
            <a:ext cx="1121022" cy="1084704"/>
          </a:xfrm>
          <a:prstGeom prst="ellipse">
            <a:avLst/>
          </a:prstGeom>
          <a:solidFill>
            <a:srgbClr val="FFFFFF"/>
          </a:solidFill>
          <a:ln w="38100">
            <a:gradFill flip="none" rotWithShape="1">
              <a:gsLst>
                <a:gs pos="0">
                  <a:schemeClr val="accent5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5000"/>
              </a:lnSpc>
            </a:pPr>
            <a:endParaRPr lang="pt-BR" kern="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81" name="bcgIcons_Target">
            <a:extLst>
              <a:ext uri="{FF2B5EF4-FFF2-40B4-BE49-F238E27FC236}">
                <a16:creationId xmlns:a16="http://schemas.microsoft.com/office/drawing/2014/main" id="{02916922-81B1-4399-BF36-3FC0C6969C4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69750" y="2614257"/>
            <a:ext cx="960927" cy="983976"/>
            <a:chOff x="1682" y="0"/>
            <a:chExt cx="4316" cy="4320"/>
          </a:xfrm>
        </p:grpSpPr>
        <p:sp>
          <p:nvSpPr>
            <p:cNvPr id="85" name="AutoShape 23">
              <a:extLst>
                <a:ext uri="{FF2B5EF4-FFF2-40B4-BE49-F238E27FC236}">
                  <a16:creationId xmlns:a16="http://schemas.microsoft.com/office/drawing/2014/main" id="{89F4D31F-87B6-4E69-917E-65E2F97982B6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86" name="Freeform 25">
              <a:extLst>
                <a:ext uri="{FF2B5EF4-FFF2-40B4-BE49-F238E27FC236}">
                  <a16:creationId xmlns:a16="http://schemas.microsoft.com/office/drawing/2014/main" id="{FA0FD38E-7CA9-4ECE-9013-798D4E40C5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82" y="838"/>
              <a:ext cx="1832" cy="1367"/>
            </a:xfrm>
            <a:custGeom>
              <a:avLst/>
              <a:gdLst>
                <a:gd name="T0" fmla="*/ 25 w 978"/>
                <a:gd name="T1" fmla="*/ 729 h 729"/>
                <a:gd name="T2" fmla="*/ 7 w 978"/>
                <a:gd name="T3" fmla="*/ 719 h 729"/>
                <a:gd name="T4" fmla="*/ 13 w 978"/>
                <a:gd name="T5" fmla="*/ 689 h 729"/>
                <a:gd name="T6" fmla="*/ 888 w 978"/>
                <a:gd name="T7" fmla="*/ 86 h 729"/>
                <a:gd name="T8" fmla="*/ 919 w 978"/>
                <a:gd name="T9" fmla="*/ 91 h 729"/>
                <a:gd name="T10" fmla="*/ 913 w 978"/>
                <a:gd name="T11" fmla="*/ 122 h 729"/>
                <a:gd name="T12" fmla="*/ 38 w 978"/>
                <a:gd name="T13" fmla="*/ 725 h 729"/>
                <a:gd name="T14" fmla="*/ 25 w 978"/>
                <a:gd name="T15" fmla="*/ 729 h 729"/>
                <a:gd name="T16" fmla="*/ 578 w 978"/>
                <a:gd name="T17" fmla="*/ 254 h 729"/>
                <a:gd name="T18" fmla="*/ 586 w 978"/>
                <a:gd name="T19" fmla="*/ 258 h 729"/>
                <a:gd name="T20" fmla="*/ 825 w 978"/>
                <a:gd name="T21" fmla="*/ 93 h 729"/>
                <a:gd name="T22" fmla="*/ 826 w 978"/>
                <a:gd name="T23" fmla="*/ 91 h 729"/>
                <a:gd name="T24" fmla="*/ 849 w 978"/>
                <a:gd name="T25" fmla="*/ 8 h 729"/>
                <a:gd name="T26" fmla="*/ 841 w 978"/>
                <a:gd name="T27" fmla="*/ 3 h 729"/>
                <a:gd name="T28" fmla="*/ 602 w 978"/>
                <a:gd name="T29" fmla="*/ 166 h 729"/>
                <a:gd name="T30" fmla="*/ 599 w 978"/>
                <a:gd name="T31" fmla="*/ 171 h 729"/>
                <a:gd name="T32" fmla="*/ 578 w 978"/>
                <a:gd name="T33" fmla="*/ 254 h 729"/>
                <a:gd name="T34" fmla="*/ 646 w 978"/>
                <a:gd name="T35" fmla="*/ 352 h 729"/>
                <a:gd name="T36" fmla="*/ 730 w 978"/>
                <a:gd name="T37" fmla="*/ 362 h 729"/>
                <a:gd name="T38" fmla="*/ 736 w 978"/>
                <a:gd name="T39" fmla="*/ 361 h 729"/>
                <a:gd name="T40" fmla="*/ 974 w 978"/>
                <a:gd name="T41" fmla="*/ 196 h 729"/>
                <a:gd name="T42" fmla="*/ 972 w 978"/>
                <a:gd name="T43" fmla="*/ 187 h 729"/>
                <a:gd name="T44" fmla="*/ 886 w 978"/>
                <a:gd name="T45" fmla="*/ 179 h 729"/>
                <a:gd name="T46" fmla="*/ 884 w 978"/>
                <a:gd name="T47" fmla="*/ 179 h 729"/>
                <a:gd name="T48" fmla="*/ 644 w 978"/>
                <a:gd name="T49" fmla="*/ 343 h 729"/>
                <a:gd name="T50" fmla="*/ 646 w 978"/>
                <a:gd name="T51" fmla="*/ 352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8" h="729">
                  <a:moveTo>
                    <a:pt x="25" y="729"/>
                  </a:moveTo>
                  <a:cubicBezTo>
                    <a:pt x="18" y="729"/>
                    <a:pt x="11" y="726"/>
                    <a:pt x="7" y="719"/>
                  </a:cubicBezTo>
                  <a:cubicBezTo>
                    <a:pt x="0" y="709"/>
                    <a:pt x="3" y="696"/>
                    <a:pt x="13" y="689"/>
                  </a:cubicBezTo>
                  <a:cubicBezTo>
                    <a:pt x="888" y="86"/>
                    <a:pt x="888" y="86"/>
                    <a:pt x="888" y="86"/>
                  </a:cubicBezTo>
                  <a:cubicBezTo>
                    <a:pt x="898" y="79"/>
                    <a:pt x="912" y="81"/>
                    <a:pt x="919" y="91"/>
                  </a:cubicBezTo>
                  <a:cubicBezTo>
                    <a:pt x="926" y="101"/>
                    <a:pt x="923" y="115"/>
                    <a:pt x="913" y="122"/>
                  </a:cubicBezTo>
                  <a:cubicBezTo>
                    <a:pt x="38" y="725"/>
                    <a:pt x="38" y="725"/>
                    <a:pt x="38" y="725"/>
                  </a:cubicBezTo>
                  <a:cubicBezTo>
                    <a:pt x="34" y="728"/>
                    <a:pt x="30" y="729"/>
                    <a:pt x="25" y="729"/>
                  </a:cubicBezTo>
                  <a:close/>
                  <a:moveTo>
                    <a:pt x="578" y="254"/>
                  </a:moveTo>
                  <a:cubicBezTo>
                    <a:pt x="577" y="258"/>
                    <a:pt x="582" y="259"/>
                    <a:pt x="586" y="258"/>
                  </a:cubicBezTo>
                  <a:cubicBezTo>
                    <a:pt x="586" y="258"/>
                    <a:pt x="586" y="258"/>
                    <a:pt x="825" y="93"/>
                  </a:cubicBezTo>
                  <a:cubicBezTo>
                    <a:pt x="826" y="93"/>
                    <a:pt x="826" y="93"/>
                    <a:pt x="826" y="91"/>
                  </a:cubicBezTo>
                  <a:cubicBezTo>
                    <a:pt x="826" y="91"/>
                    <a:pt x="826" y="91"/>
                    <a:pt x="849" y="8"/>
                  </a:cubicBezTo>
                  <a:cubicBezTo>
                    <a:pt x="850" y="3"/>
                    <a:pt x="845" y="0"/>
                    <a:pt x="841" y="3"/>
                  </a:cubicBezTo>
                  <a:cubicBezTo>
                    <a:pt x="841" y="3"/>
                    <a:pt x="841" y="3"/>
                    <a:pt x="602" y="166"/>
                  </a:cubicBezTo>
                  <a:cubicBezTo>
                    <a:pt x="601" y="168"/>
                    <a:pt x="601" y="168"/>
                    <a:pt x="599" y="171"/>
                  </a:cubicBezTo>
                  <a:cubicBezTo>
                    <a:pt x="599" y="171"/>
                    <a:pt x="599" y="171"/>
                    <a:pt x="578" y="254"/>
                  </a:cubicBezTo>
                  <a:close/>
                  <a:moveTo>
                    <a:pt x="646" y="352"/>
                  </a:moveTo>
                  <a:cubicBezTo>
                    <a:pt x="730" y="362"/>
                    <a:pt x="730" y="362"/>
                    <a:pt x="730" y="362"/>
                  </a:cubicBezTo>
                  <a:cubicBezTo>
                    <a:pt x="734" y="361"/>
                    <a:pt x="734" y="361"/>
                    <a:pt x="736" y="361"/>
                  </a:cubicBezTo>
                  <a:cubicBezTo>
                    <a:pt x="974" y="196"/>
                    <a:pt x="974" y="196"/>
                    <a:pt x="974" y="196"/>
                  </a:cubicBezTo>
                  <a:cubicBezTo>
                    <a:pt x="978" y="194"/>
                    <a:pt x="978" y="187"/>
                    <a:pt x="972" y="187"/>
                  </a:cubicBezTo>
                  <a:cubicBezTo>
                    <a:pt x="886" y="179"/>
                    <a:pt x="886" y="179"/>
                    <a:pt x="886" y="179"/>
                  </a:cubicBezTo>
                  <a:cubicBezTo>
                    <a:pt x="884" y="177"/>
                    <a:pt x="884" y="177"/>
                    <a:pt x="884" y="179"/>
                  </a:cubicBezTo>
                  <a:cubicBezTo>
                    <a:pt x="644" y="343"/>
                    <a:pt x="644" y="343"/>
                    <a:pt x="644" y="343"/>
                  </a:cubicBezTo>
                  <a:cubicBezTo>
                    <a:pt x="642" y="347"/>
                    <a:pt x="642" y="351"/>
                    <a:pt x="646" y="3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87" name="Freeform 26">
              <a:extLst>
                <a:ext uri="{FF2B5EF4-FFF2-40B4-BE49-F238E27FC236}">
                  <a16:creationId xmlns:a16="http://schemas.microsoft.com/office/drawing/2014/main" id="{F562C458-32E3-43E7-BAF7-B4773D3C4A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22" y="756"/>
              <a:ext cx="2814" cy="2816"/>
            </a:xfrm>
            <a:custGeom>
              <a:avLst/>
              <a:gdLst>
                <a:gd name="T0" fmla="*/ 1016 w 1502"/>
                <a:gd name="T1" fmla="*/ 662 h 1502"/>
                <a:gd name="T2" fmla="*/ 1030 w 1502"/>
                <a:gd name="T3" fmla="*/ 751 h 1502"/>
                <a:gd name="T4" fmla="*/ 751 w 1502"/>
                <a:gd name="T5" fmla="*/ 1030 h 1502"/>
                <a:gd name="T6" fmla="*/ 472 w 1502"/>
                <a:gd name="T7" fmla="*/ 751 h 1502"/>
                <a:gd name="T8" fmla="*/ 751 w 1502"/>
                <a:gd name="T9" fmla="*/ 472 h 1502"/>
                <a:gd name="T10" fmla="*/ 929 w 1502"/>
                <a:gd name="T11" fmla="*/ 536 h 1502"/>
                <a:gd name="T12" fmla="*/ 819 w 1502"/>
                <a:gd name="T13" fmla="*/ 611 h 1502"/>
                <a:gd name="T14" fmla="*/ 751 w 1502"/>
                <a:gd name="T15" fmla="*/ 596 h 1502"/>
                <a:gd name="T16" fmla="*/ 596 w 1502"/>
                <a:gd name="T17" fmla="*/ 751 h 1502"/>
                <a:gd name="T18" fmla="*/ 751 w 1502"/>
                <a:gd name="T19" fmla="*/ 906 h 1502"/>
                <a:gd name="T20" fmla="*/ 906 w 1502"/>
                <a:gd name="T21" fmla="*/ 751 h 1502"/>
                <a:gd name="T22" fmla="*/ 906 w 1502"/>
                <a:gd name="T23" fmla="*/ 738 h 1502"/>
                <a:gd name="T24" fmla="*/ 1016 w 1502"/>
                <a:gd name="T25" fmla="*/ 662 h 1502"/>
                <a:gd name="T26" fmla="*/ 1107 w 1502"/>
                <a:gd name="T27" fmla="*/ 599 h 1502"/>
                <a:gd name="T28" fmla="*/ 1138 w 1502"/>
                <a:gd name="T29" fmla="*/ 751 h 1502"/>
                <a:gd name="T30" fmla="*/ 751 w 1502"/>
                <a:gd name="T31" fmla="*/ 1138 h 1502"/>
                <a:gd name="T32" fmla="*/ 364 w 1502"/>
                <a:gd name="T33" fmla="*/ 751 h 1502"/>
                <a:gd name="T34" fmla="*/ 751 w 1502"/>
                <a:gd name="T35" fmla="*/ 364 h 1502"/>
                <a:gd name="T36" fmla="*/ 1020 w 1502"/>
                <a:gd name="T37" fmla="*/ 473 h 1502"/>
                <a:gd name="T38" fmla="*/ 1124 w 1502"/>
                <a:gd name="T39" fmla="*/ 401 h 1502"/>
                <a:gd name="T40" fmla="*/ 751 w 1502"/>
                <a:gd name="T41" fmla="*/ 240 h 1502"/>
                <a:gd name="T42" fmla="*/ 240 w 1502"/>
                <a:gd name="T43" fmla="*/ 751 h 1502"/>
                <a:gd name="T44" fmla="*/ 751 w 1502"/>
                <a:gd name="T45" fmla="*/ 1262 h 1502"/>
                <a:gd name="T46" fmla="*/ 1262 w 1502"/>
                <a:gd name="T47" fmla="*/ 751 h 1502"/>
                <a:gd name="T48" fmla="*/ 1211 w 1502"/>
                <a:gd name="T49" fmla="*/ 528 h 1502"/>
                <a:gd name="T50" fmla="*/ 1107 w 1502"/>
                <a:gd name="T51" fmla="*/ 599 h 1502"/>
                <a:gd name="T52" fmla="*/ 1333 w 1502"/>
                <a:gd name="T53" fmla="*/ 443 h 1502"/>
                <a:gd name="T54" fmla="*/ 1307 w 1502"/>
                <a:gd name="T55" fmla="*/ 461 h 1502"/>
                <a:gd name="T56" fmla="*/ 1378 w 1502"/>
                <a:gd name="T57" fmla="*/ 751 h 1502"/>
                <a:gd name="T58" fmla="*/ 751 w 1502"/>
                <a:gd name="T59" fmla="*/ 1378 h 1502"/>
                <a:gd name="T60" fmla="*/ 124 w 1502"/>
                <a:gd name="T61" fmla="*/ 751 h 1502"/>
                <a:gd name="T62" fmla="*/ 751 w 1502"/>
                <a:gd name="T63" fmla="*/ 124 h 1502"/>
                <a:gd name="T64" fmla="*/ 1220 w 1502"/>
                <a:gd name="T65" fmla="*/ 335 h 1502"/>
                <a:gd name="T66" fmla="*/ 1246 w 1502"/>
                <a:gd name="T67" fmla="*/ 317 h 1502"/>
                <a:gd name="T68" fmla="*/ 1273 w 1502"/>
                <a:gd name="T69" fmla="*/ 211 h 1502"/>
                <a:gd name="T70" fmla="*/ 751 w 1502"/>
                <a:gd name="T71" fmla="*/ 0 h 1502"/>
                <a:gd name="T72" fmla="*/ 0 w 1502"/>
                <a:gd name="T73" fmla="*/ 751 h 1502"/>
                <a:gd name="T74" fmla="*/ 751 w 1502"/>
                <a:gd name="T75" fmla="*/ 1502 h 1502"/>
                <a:gd name="T76" fmla="*/ 1502 w 1502"/>
                <a:gd name="T77" fmla="*/ 751 h 1502"/>
                <a:gd name="T78" fmla="*/ 1442 w 1502"/>
                <a:gd name="T79" fmla="*/ 456 h 1502"/>
                <a:gd name="T80" fmla="*/ 1333 w 1502"/>
                <a:gd name="T81" fmla="*/ 443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2" h="1502">
                  <a:moveTo>
                    <a:pt x="1016" y="662"/>
                  </a:moveTo>
                  <a:cubicBezTo>
                    <a:pt x="1025" y="690"/>
                    <a:pt x="1030" y="720"/>
                    <a:pt x="1030" y="751"/>
                  </a:cubicBezTo>
                  <a:cubicBezTo>
                    <a:pt x="1030" y="905"/>
                    <a:pt x="905" y="1030"/>
                    <a:pt x="751" y="1030"/>
                  </a:cubicBezTo>
                  <a:cubicBezTo>
                    <a:pt x="597" y="1030"/>
                    <a:pt x="472" y="905"/>
                    <a:pt x="472" y="751"/>
                  </a:cubicBezTo>
                  <a:cubicBezTo>
                    <a:pt x="472" y="597"/>
                    <a:pt x="597" y="472"/>
                    <a:pt x="751" y="472"/>
                  </a:cubicBezTo>
                  <a:cubicBezTo>
                    <a:pt x="818" y="472"/>
                    <a:pt x="880" y="496"/>
                    <a:pt x="929" y="536"/>
                  </a:cubicBezTo>
                  <a:cubicBezTo>
                    <a:pt x="819" y="611"/>
                    <a:pt x="819" y="611"/>
                    <a:pt x="819" y="611"/>
                  </a:cubicBezTo>
                  <a:cubicBezTo>
                    <a:pt x="798" y="601"/>
                    <a:pt x="775" y="596"/>
                    <a:pt x="751" y="596"/>
                  </a:cubicBezTo>
                  <a:cubicBezTo>
                    <a:pt x="665" y="596"/>
                    <a:pt x="596" y="665"/>
                    <a:pt x="596" y="751"/>
                  </a:cubicBezTo>
                  <a:cubicBezTo>
                    <a:pt x="596" y="836"/>
                    <a:pt x="665" y="906"/>
                    <a:pt x="751" y="906"/>
                  </a:cubicBezTo>
                  <a:cubicBezTo>
                    <a:pt x="837" y="906"/>
                    <a:pt x="906" y="836"/>
                    <a:pt x="906" y="751"/>
                  </a:cubicBezTo>
                  <a:cubicBezTo>
                    <a:pt x="906" y="746"/>
                    <a:pt x="906" y="742"/>
                    <a:pt x="906" y="738"/>
                  </a:cubicBezTo>
                  <a:lnTo>
                    <a:pt x="1016" y="662"/>
                  </a:lnTo>
                  <a:close/>
                  <a:moveTo>
                    <a:pt x="1107" y="599"/>
                  </a:moveTo>
                  <a:cubicBezTo>
                    <a:pt x="1127" y="646"/>
                    <a:pt x="1138" y="697"/>
                    <a:pt x="1138" y="751"/>
                  </a:cubicBezTo>
                  <a:cubicBezTo>
                    <a:pt x="1138" y="964"/>
                    <a:pt x="964" y="1138"/>
                    <a:pt x="751" y="1138"/>
                  </a:cubicBezTo>
                  <a:cubicBezTo>
                    <a:pt x="537" y="1138"/>
                    <a:pt x="364" y="964"/>
                    <a:pt x="364" y="751"/>
                  </a:cubicBezTo>
                  <a:cubicBezTo>
                    <a:pt x="364" y="537"/>
                    <a:pt x="537" y="364"/>
                    <a:pt x="751" y="364"/>
                  </a:cubicBezTo>
                  <a:cubicBezTo>
                    <a:pt x="855" y="364"/>
                    <a:pt x="950" y="405"/>
                    <a:pt x="1020" y="473"/>
                  </a:cubicBezTo>
                  <a:cubicBezTo>
                    <a:pt x="1124" y="401"/>
                    <a:pt x="1124" y="401"/>
                    <a:pt x="1124" y="401"/>
                  </a:cubicBezTo>
                  <a:cubicBezTo>
                    <a:pt x="1030" y="302"/>
                    <a:pt x="898" y="240"/>
                    <a:pt x="751" y="240"/>
                  </a:cubicBezTo>
                  <a:cubicBezTo>
                    <a:pt x="469" y="240"/>
                    <a:pt x="240" y="469"/>
                    <a:pt x="240" y="751"/>
                  </a:cubicBezTo>
                  <a:cubicBezTo>
                    <a:pt x="240" y="1033"/>
                    <a:pt x="469" y="1262"/>
                    <a:pt x="751" y="1262"/>
                  </a:cubicBezTo>
                  <a:cubicBezTo>
                    <a:pt x="1033" y="1262"/>
                    <a:pt x="1262" y="1033"/>
                    <a:pt x="1262" y="751"/>
                  </a:cubicBezTo>
                  <a:cubicBezTo>
                    <a:pt x="1262" y="671"/>
                    <a:pt x="1244" y="595"/>
                    <a:pt x="1211" y="528"/>
                  </a:cubicBezTo>
                  <a:lnTo>
                    <a:pt x="1107" y="599"/>
                  </a:lnTo>
                  <a:close/>
                  <a:moveTo>
                    <a:pt x="1333" y="443"/>
                  </a:moveTo>
                  <a:cubicBezTo>
                    <a:pt x="1307" y="461"/>
                    <a:pt x="1307" y="461"/>
                    <a:pt x="1307" y="461"/>
                  </a:cubicBezTo>
                  <a:cubicBezTo>
                    <a:pt x="1352" y="548"/>
                    <a:pt x="1378" y="646"/>
                    <a:pt x="1378" y="751"/>
                  </a:cubicBezTo>
                  <a:cubicBezTo>
                    <a:pt x="1378" y="1097"/>
                    <a:pt x="1097" y="1378"/>
                    <a:pt x="751" y="1378"/>
                  </a:cubicBezTo>
                  <a:cubicBezTo>
                    <a:pt x="405" y="1378"/>
                    <a:pt x="124" y="1097"/>
                    <a:pt x="124" y="751"/>
                  </a:cubicBezTo>
                  <a:cubicBezTo>
                    <a:pt x="124" y="405"/>
                    <a:pt x="405" y="124"/>
                    <a:pt x="751" y="124"/>
                  </a:cubicBezTo>
                  <a:cubicBezTo>
                    <a:pt x="937" y="124"/>
                    <a:pt x="1105" y="205"/>
                    <a:pt x="1220" y="335"/>
                  </a:cubicBezTo>
                  <a:cubicBezTo>
                    <a:pt x="1246" y="317"/>
                    <a:pt x="1246" y="317"/>
                    <a:pt x="1246" y="317"/>
                  </a:cubicBezTo>
                  <a:cubicBezTo>
                    <a:pt x="1273" y="211"/>
                    <a:pt x="1273" y="211"/>
                    <a:pt x="1273" y="211"/>
                  </a:cubicBezTo>
                  <a:cubicBezTo>
                    <a:pt x="1138" y="80"/>
                    <a:pt x="954" y="0"/>
                    <a:pt x="751" y="0"/>
                  </a:cubicBezTo>
                  <a:cubicBezTo>
                    <a:pt x="337" y="0"/>
                    <a:pt x="0" y="337"/>
                    <a:pt x="0" y="751"/>
                  </a:cubicBezTo>
                  <a:cubicBezTo>
                    <a:pt x="0" y="1165"/>
                    <a:pt x="337" y="1502"/>
                    <a:pt x="751" y="1502"/>
                  </a:cubicBezTo>
                  <a:cubicBezTo>
                    <a:pt x="1165" y="1502"/>
                    <a:pt x="1502" y="1165"/>
                    <a:pt x="1502" y="751"/>
                  </a:cubicBezTo>
                  <a:cubicBezTo>
                    <a:pt x="1502" y="646"/>
                    <a:pt x="1480" y="547"/>
                    <a:pt x="1442" y="456"/>
                  </a:cubicBezTo>
                  <a:lnTo>
                    <a:pt x="1333" y="44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sp>
        <p:nvSpPr>
          <p:cNvPr id="96" name="ValueChainStarter 5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8226855" y="2441554"/>
            <a:ext cx="1192578" cy="511510"/>
          </a:xfrm>
          <a:prstGeom prst="chevron">
            <a:avLst>
              <a:gd name="adj" fmla="val 12004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36000" tIns="0" rIns="0" bIns="0" anchor="ctr" anchorCtr="0"/>
          <a:lstStyle/>
          <a:p>
            <a:pPr eaLnBrk="0" hangingPunct="0">
              <a:buSzPts val="1050"/>
            </a:pPr>
            <a: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  <a:t>Atores e arranjo institucional</a:t>
            </a:r>
          </a:p>
        </p:txBody>
      </p:sp>
      <p:sp>
        <p:nvSpPr>
          <p:cNvPr id="97" name="ValueChainStarter 4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9411996" y="2441554"/>
            <a:ext cx="1192578" cy="511510"/>
          </a:xfrm>
          <a:prstGeom prst="chevron">
            <a:avLst>
              <a:gd name="adj" fmla="val 12004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36000" tIns="0" rIns="0" bIns="0" anchor="ctr" anchorCtr="0"/>
          <a:lstStyle/>
          <a:p>
            <a:pPr eaLnBrk="0" hangingPunct="0">
              <a:buSzPts val="1050"/>
            </a:pPr>
            <a: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  <a:t>Definição de metas</a:t>
            </a:r>
          </a:p>
        </p:txBody>
      </p:sp>
      <p:sp>
        <p:nvSpPr>
          <p:cNvPr id="98" name="ValueChainStarter 3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7041715" y="2441554"/>
            <a:ext cx="1192578" cy="511510"/>
          </a:xfrm>
          <a:prstGeom prst="chevron">
            <a:avLst>
              <a:gd name="adj" fmla="val 12004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36000" tIns="0" rIns="0" bIns="0" anchor="ctr" anchorCtr="0"/>
          <a:lstStyle/>
          <a:p>
            <a:pPr eaLnBrk="0" hangingPunct="0">
              <a:buSzPts val="1050"/>
            </a:pPr>
            <a: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  <a:t>Ações</a:t>
            </a:r>
          </a:p>
        </p:txBody>
      </p:sp>
      <p:sp>
        <p:nvSpPr>
          <p:cNvPr id="99" name="ValueChainStarter 2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5856576" y="2441554"/>
            <a:ext cx="1192578" cy="511510"/>
          </a:xfrm>
          <a:prstGeom prst="chevron">
            <a:avLst>
              <a:gd name="adj" fmla="val 12004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36000" tIns="0" rIns="0" bIns="0" anchor="ctr" anchorCtr="0"/>
          <a:lstStyle/>
          <a:p>
            <a:pPr eaLnBrk="0" hangingPunct="0">
              <a:buSzPts val="1050"/>
            </a:pPr>
            <a: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  <a:t>Público-alvo</a:t>
            </a:r>
          </a:p>
        </p:txBody>
      </p:sp>
      <p:sp>
        <p:nvSpPr>
          <p:cNvPr id="100" name="ValueChainStarter 1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4671436" y="2441554"/>
            <a:ext cx="1192578" cy="511510"/>
          </a:xfrm>
          <a:prstGeom prst="homePlate">
            <a:avLst>
              <a:gd name="adj" fmla="val 11779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36000" tIns="0" rIns="0" bIns="0" anchor="ctr" anchorCtr="0"/>
          <a:lstStyle/>
          <a:p>
            <a:pPr eaLnBrk="0" hangingPunct="0">
              <a:buSzPts val="1050"/>
            </a:pPr>
            <a: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  <a:t>Definição dos objetivos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4671436" y="3168178"/>
            <a:ext cx="1192578" cy="1139238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Para quê?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Definição clara e bem delimitada do objetivo da proposta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856576" y="3168178"/>
            <a:ext cx="1192578" cy="1139238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Para quem?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Definição e estimativas do público-alvo, com focalização e priorização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041715" y="3168178"/>
            <a:ext cx="1192578" cy="1139238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Como?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Definição das ações a serem implementadas para se alcançar o objetivo </a:t>
            </a:r>
            <a:r>
              <a:rPr lang="pt-BR" sz="1050" dirty="0" err="1"/>
              <a:t>estabelicdo</a:t>
            </a:r>
            <a:endParaRPr lang="pt-BR" sz="1050" dirty="0"/>
          </a:p>
        </p:txBody>
      </p:sp>
      <p:sp>
        <p:nvSpPr>
          <p:cNvPr id="104" name="TextBox 103"/>
          <p:cNvSpPr txBox="1"/>
          <p:nvPr/>
        </p:nvSpPr>
        <p:spPr>
          <a:xfrm>
            <a:off x="8226855" y="3168178"/>
            <a:ext cx="1192578" cy="1139238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Quem?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Definição dos agentes públicos e privados envolvidos e seus papéis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pt-BR" sz="1050" dirty="0"/>
          </a:p>
        </p:txBody>
      </p:sp>
      <p:sp>
        <p:nvSpPr>
          <p:cNvPr id="105" name="TextBox 104"/>
          <p:cNvSpPr txBox="1"/>
          <p:nvPr/>
        </p:nvSpPr>
        <p:spPr>
          <a:xfrm>
            <a:off x="9411996" y="3168178"/>
            <a:ext cx="1192578" cy="1139238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Definição de metas de produtos e resultados em indicadores que podem ser monitorados e avaliados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234189" y="4929155"/>
            <a:ext cx="1217086" cy="339000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b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>
                <a:solidFill>
                  <a:schemeClr val="tx2"/>
                </a:solidFill>
              </a:rPr>
              <a:t>SMART (seleção de indicadores)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7234189" y="5419219"/>
            <a:ext cx="1587716" cy="879464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b="1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S</a:t>
            </a: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: Específico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b="1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M</a:t>
            </a: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: Mensurável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b="1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A</a:t>
            </a: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: Atribuível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b="1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R</a:t>
            </a: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: Relevante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b="1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T</a:t>
            </a: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: Temporalmente regulares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9099486" y="4929155"/>
            <a:ext cx="1740581" cy="339000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b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>
                <a:solidFill>
                  <a:schemeClr val="tx2"/>
                </a:solidFill>
              </a:rPr>
              <a:t>Análise SWOT</a:t>
            </a:r>
          </a:p>
        </p:txBody>
      </p:sp>
      <p:cxnSp>
        <p:nvCxnSpPr>
          <p:cNvPr id="109" name="Straight Connector 108"/>
          <p:cNvCxnSpPr/>
          <p:nvPr/>
        </p:nvCxnSpPr>
        <p:spPr>
          <a:xfrm>
            <a:off x="9823733" y="5312972"/>
            <a:ext cx="0" cy="980131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8957821" y="5803037"/>
            <a:ext cx="1552452" cy="1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9208970" y="5419220"/>
            <a:ext cx="505097" cy="211637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Forças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9905029" y="5434006"/>
            <a:ext cx="601465" cy="211637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Fraquezas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8907988" y="5915362"/>
            <a:ext cx="878946" cy="233398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Oportunidades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9893053" y="5930148"/>
            <a:ext cx="601465" cy="211637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Ameaças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240321" y="4929155"/>
            <a:ext cx="1133888" cy="339000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b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>
                <a:solidFill>
                  <a:schemeClr val="tx2"/>
                </a:solidFill>
              </a:rPr>
              <a:t>Modelo Lógico</a:t>
            </a:r>
          </a:p>
        </p:txBody>
      </p:sp>
      <p:grpSp>
        <p:nvGrpSpPr>
          <p:cNvPr id="116" name="Group 115"/>
          <p:cNvGrpSpPr/>
          <p:nvPr/>
        </p:nvGrpSpPr>
        <p:grpSpPr>
          <a:xfrm>
            <a:off x="4700589" y="5419220"/>
            <a:ext cx="1928609" cy="729541"/>
            <a:chOff x="629999" y="2080800"/>
            <a:chExt cx="4552808" cy="1227368"/>
          </a:xfrm>
        </p:grpSpPr>
        <p:sp>
          <p:nvSpPr>
            <p:cNvPr id="117" name="ValueChainStarter 5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gray">
            <a:xfrm>
              <a:off x="1366171" y="2726531"/>
              <a:ext cx="2019309" cy="581637"/>
            </a:xfrm>
            <a:prstGeom prst="chevron">
              <a:avLst>
                <a:gd name="adj" fmla="val 12004"/>
              </a:avLst>
            </a:prstGeom>
            <a:solidFill>
              <a:schemeClr val="tx2"/>
            </a:solidFill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r>
                <a:rPr lang="pt-BR" sz="1050" dirty="0">
                  <a:solidFill>
                    <a:schemeClr val="bg1"/>
                  </a:solidFill>
                  <a:sym typeface="Trebuchet MS" panose="020B0603020202020204" pitchFamily="34" charset="0"/>
                </a:rPr>
                <a:t>Resultados</a:t>
              </a:r>
            </a:p>
          </p:txBody>
        </p:sp>
        <p:sp>
          <p:nvSpPr>
            <p:cNvPr id="118" name="ValueChainStarter 4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gray">
            <a:xfrm>
              <a:off x="3369530" y="2726531"/>
              <a:ext cx="1813277" cy="581637"/>
            </a:xfrm>
            <a:prstGeom prst="chevron">
              <a:avLst>
                <a:gd name="adj" fmla="val 12004"/>
              </a:avLst>
            </a:prstGeom>
            <a:solidFill>
              <a:schemeClr val="tx2"/>
            </a:solidFill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r>
                <a:rPr lang="pt-BR" sz="1050" dirty="0">
                  <a:solidFill>
                    <a:schemeClr val="bg1"/>
                  </a:solidFill>
                  <a:sym typeface="Trebuchet MS" panose="020B0603020202020204" pitchFamily="34" charset="0"/>
                </a:rPr>
                <a:t>Impactos</a:t>
              </a:r>
            </a:p>
          </p:txBody>
        </p:sp>
        <p:sp>
          <p:nvSpPr>
            <p:cNvPr id="119" name="ValueChainStarter 3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gray">
            <a:xfrm>
              <a:off x="3699837" y="2080800"/>
              <a:ext cx="1482970" cy="581637"/>
            </a:xfrm>
            <a:prstGeom prst="chevron">
              <a:avLst>
                <a:gd name="adj" fmla="val 12004"/>
              </a:avLst>
            </a:prstGeom>
            <a:solidFill>
              <a:schemeClr val="tx2"/>
            </a:solidFill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r>
                <a:rPr lang="pt-BR" sz="1050" dirty="0">
                  <a:solidFill>
                    <a:schemeClr val="bg1"/>
                  </a:solidFill>
                  <a:sym typeface="Trebuchet MS" panose="020B0603020202020204" pitchFamily="34" charset="0"/>
                </a:rPr>
                <a:t>Produtos</a:t>
              </a:r>
            </a:p>
          </p:txBody>
        </p:sp>
        <p:sp>
          <p:nvSpPr>
            <p:cNvPr id="120" name="ValueChainStarter 2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gray">
            <a:xfrm>
              <a:off x="1930352" y="2080800"/>
              <a:ext cx="1813277" cy="581637"/>
            </a:xfrm>
            <a:prstGeom prst="chevron">
              <a:avLst>
                <a:gd name="adj" fmla="val 12004"/>
              </a:avLst>
            </a:prstGeom>
            <a:solidFill>
              <a:schemeClr val="tx2"/>
            </a:solidFill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r>
                <a:rPr lang="pt-BR" sz="1050" dirty="0">
                  <a:solidFill>
                    <a:schemeClr val="bg1"/>
                  </a:solidFill>
                  <a:sym typeface="Trebuchet MS" panose="020B0603020202020204" pitchFamily="34" charset="0"/>
                </a:rPr>
                <a:t>Atividades</a:t>
              </a:r>
            </a:p>
          </p:txBody>
        </p:sp>
        <p:sp>
          <p:nvSpPr>
            <p:cNvPr id="121" name="ValueChainStarter 1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gray">
            <a:xfrm>
              <a:off x="629999" y="2080800"/>
              <a:ext cx="1338823" cy="581637"/>
            </a:xfrm>
            <a:prstGeom prst="homePlate">
              <a:avLst>
                <a:gd name="adj" fmla="val 11779"/>
              </a:avLst>
            </a:prstGeom>
            <a:solidFill>
              <a:schemeClr val="tx2"/>
            </a:solidFill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r>
                <a:rPr lang="pt-BR" sz="1050" dirty="0">
                  <a:solidFill>
                    <a:schemeClr val="bg1"/>
                  </a:solidFill>
                  <a:sym typeface="Trebuchet MS" panose="020B0603020202020204" pitchFamily="34" charset="0"/>
                </a:rPr>
                <a:t>Insumos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2992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</a:schemeClr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1437" y="1135592"/>
            <a:ext cx="2878181" cy="707117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O que é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Estimativas de custos e impactos, bem como verificação do cumprimento das legislações fiscal (LRF) e orçamentária (PPA, LDO, LOA)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830380" y="1135592"/>
            <a:ext cx="2774194" cy="707117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Importância</a:t>
            </a:r>
          </a:p>
          <a:p>
            <a:pPr marL="0" lvl="1">
              <a:lnSpc>
                <a:spcPct val="90000"/>
              </a:lnSpc>
              <a:spcAft>
                <a:spcPts val="600"/>
              </a:spcAft>
              <a:buClr>
                <a:srgbClr val="1659BF">
                  <a:lumMod val="100000"/>
                </a:srgbClr>
              </a:buClr>
              <a:buSzPct val="100000"/>
            </a:pPr>
            <a:r>
              <a:rPr lang="pt-BR" sz="1050" dirty="0"/>
              <a:t>Identificar o impacto financeiro da política e permitir que o governo avalie e aloque seus recursos adequadamente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51430" y="4631432"/>
            <a:ext cx="1628503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Ferramentas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71437" y="2173934"/>
            <a:ext cx="1628503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Etapas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671437" y="390001"/>
            <a:ext cx="665993" cy="665993"/>
            <a:chOff x="3592969" y="294207"/>
            <a:chExt cx="665993" cy="665993"/>
          </a:xfrm>
        </p:grpSpPr>
        <p:sp>
          <p:nvSpPr>
            <p:cNvPr id="6" name="Oval 5"/>
            <p:cNvSpPr/>
            <p:nvPr/>
          </p:nvSpPr>
          <p:spPr>
            <a:xfrm>
              <a:off x="3592969" y="294207"/>
              <a:ext cx="665993" cy="665993"/>
            </a:xfrm>
            <a:prstGeom prst="ellipse">
              <a:avLst/>
            </a:prstGeom>
            <a:grpFill/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sz="1600" kern="0" dirty="0" err="1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grpSp>
          <p:nvGrpSpPr>
            <p:cNvPr id="64" name="bcgIcons_QuestionMark">
              <a:extLst>
                <a:ext uri="{FF2B5EF4-FFF2-40B4-BE49-F238E27FC236}">
                  <a16:creationId xmlns:a16="http://schemas.microsoft.com/office/drawing/2014/main" id="{0EF1C9E0-0ACD-47BD-AA0B-B78A8959BC7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78968" y="379978"/>
              <a:ext cx="493994" cy="494452"/>
              <a:chOff x="1682" y="0"/>
              <a:chExt cx="4316" cy="4320"/>
            </a:xfrm>
          </p:grpSpPr>
          <p:sp>
            <p:nvSpPr>
              <p:cNvPr id="65" name="AutoShape 13">
                <a:extLst>
                  <a:ext uri="{FF2B5EF4-FFF2-40B4-BE49-F238E27FC236}">
                    <a16:creationId xmlns:a16="http://schemas.microsoft.com/office/drawing/2014/main" id="{291A52DF-4C18-4290-8D69-642FF10F5795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66" name="Freeform 15">
                <a:extLst>
                  <a:ext uri="{FF2B5EF4-FFF2-40B4-BE49-F238E27FC236}">
                    <a16:creationId xmlns:a16="http://schemas.microsoft.com/office/drawing/2014/main" id="{5A4A6029-163C-47CC-8FB7-41D574FF9E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23" y="480"/>
                <a:ext cx="1613" cy="3356"/>
              </a:xfrm>
              <a:custGeom>
                <a:avLst/>
                <a:gdLst>
                  <a:gd name="T0" fmla="*/ 700 w 861"/>
                  <a:gd name="T1" fmla="*/ 141 h 1790"/>
                  <a:gd name="T2" fmla="*/ 788 w 861"/>
                  <a:gd name="T3" fmla="*/ 563 h 1790"/>
                  <a:gd name="T4" fmla="*/ 551 w 861"/>
                  <a:gd name="T5" fmla="*/ 860 h 1790"/>
                  <a:gd name="T6" fmla="*/ 486 w 861"/>
                  <a:gd name="T7" fmla="*/ 1162 h 1790"/>
                  <a:gd name="T8" fmla="*/ 277 w 861"/>
                  <a:gd name="T9" fmla="*/ 1215 h 1790"/>
                  <a:gd name="T10" fmla="*/ 229 w 861"/>
                  <a:gd name="T11" fmla="*/ 1031 h 1790"/>
                  <a:gd name="T12" fmla="*/ 390 w 861"/>
                  <a:gd name="T13" fmla="*/ 669 h 1790"/>
                  <a:gd name="T14" fmla="*/ 539 w 861"/>
                  <a:gd name="T15" fmla="*/ 423 h 1790"/>
                  <a:gd name="T16" fmla="*/ 366 w 861"/>
                  <a:gd name="T17" fmla="*/ 288 h 1790"/>
                  <a:gd name="T18" fmla="*/ 172 w 861"/>
                  <a:gd name="T19" fmla="*/ 391 h 1790"/>
                  <a:gd name="T20" fmla="*/ 82 w 861"/>
                  <a:gd name="T21" fmla="*/ 138 h 1790"/>
                  <a:gd name="T22" fmla="*/ 400 w 861"/>
                  <a:gd name="T23" fmla="*/ 1351 h 1790"/>
                  <a:gd name="T24" fmla="*/ 597 w 861"/>
                  <a:gd name="T25" fmla="*/ 1548 h 1790"/>
                  <a:gd name="T26" fmla="*/ 400 w 861"/>
                  <a:gd name="T27" fmla="*/ 1746 h 1790"/>
                  <a:gd name="T28" fmla="*/ 203 w 861"/>
                  <a:gd name="T29" fmla="*/ 1548 h 1790"/>
                  <a:gd name="T30" fmla="*/ 400 w 861"/>
                  <a:gd name="T31" fmla="*/ 1351 h 1790"/>
                  <a:gd name="T32" fmla="*/ 54 w 861"/>
                  <a:gd name="T33" fmla="*/ 104 h 1790"/>
                  <a:gd name="T34" fmla="*/ 0 w 861"/>
                  <a:gd name="T35" fmla="*/ 149 h 1790"/>
                  <a:gd name="T36" fmla="*/ 133 w 861"/>
                  <a:gd name="T37" fmla="*/ 411 h 1790"/>
                  <a:gd name="T38" fmla="*/ 203 w 861"/>
                  <a:gd name="T39" fmla="*/ 423 h 1790"/>
                  <a:gd name="T40" fmla="*/ 366 w 861"/>
                  <a:gd name="T41" fmla="*/ 332 h 1790"/>
                  <a:gd name="T42" fmla="*/ 495 w 861"/>
                  <a:gd name="T43" fmla="*/ 423 h 1790"/>
                  <a:gd name="T44" fmla="*/ 357 w 861"/>
                  <a:gd name="T45" fmla="*/ 640 h 1790"/>
                  <a:gd name="T46" fmla="*/ 185 w 861"/>
                  <a:gd name="T47" fmla="*/ 1031 h 1790"/>
                  <a:gd name="T48" fmla="*/ 236 w 861"/>
                  <a:gd name="T49" fmla="*/ 1230 h 1790"/>
                  <a:gd name="T50" fmla="*/ 277 w 861"/>
                  <a:gd name="T51" fmla="*/ 1259 h 1790"/>
                  <a:gd name="T52" fmla="*/ 550 w 861"/>
                  <a:gd name="T53" fmla="*/ 1259 h 1790"/>
                  <a:gd name="T54" fmla="*/ 529 w 861"/>
                  <a:gd name="T55" fmla="*/ 1154 h 1790"/>
                  <a:gd name="T56" fmla="*/ 585 w 861"/>
                  <a:gd name="T57" fmla="*/ 889 h 1790"/>
                  <a:gd name="T58" fmla="*/ 829 w 861"/>
                  <a:gd name="T59" fmla="*/ 579 h 1790"/>
                  <a:gd name="T60" fmla="*/ 729 w 861"/>
                  <a:gd name="T61" fmla="*/ 108 h 1790"/>
                  <a:gd name="T62" fmla="*/ 400 w 861"/>
                  <a:gd name="T63" fmla="*/ 1307 h 1790"/>
                  <a:gd name="T64" fmla="*/ 159 w 861"/>
                  <a:gd name="T65" fmla="*/ 1548 h 1790"/>
                  <a:gd name="T66" fmla="*/ 400 w 861"/>
                  <a:gd name="T67" fmla="*/ 1790 h 1790"/>
                  <a:gd name="T68" fmla="*/ 641 w 861"/>
                  <a:gd name="T69" fmla="*/ 1548 h 1790"/>
                  <a:gd name="T70" fmla="*/ 400 w 861"/>
                  <a:gd name="T71" fmla="*/ 1307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61" h="1790">
                    <a:moveTo>
                      <a:pt x="417" y="44"/>
                    </a:moveTo>
                    <a:cubicBezTo>
                      <a:pt x="529" y="44"/>
                      <a:pt x="625" y="76"/>
                      <a:pt x="700" y="141"/>
                    </a:cubicBezTo>
                    <a:cubicBezTo>
                      <a:pt x="778" y="207"/>
                      <a:pt x="817" y="296"/>
                      <a:pt x="817" y="406"/>
                    </a:cubicBezTo>
                    <a:cubicBezTo>
                      <a:pt x="817" y="460"/>
                      <a:pt x="807" y="513"/>
                      <a:pt x="788" y="563"/>
                    </a:cubicBezTo>
                    <a:cubicBezTo>
                      <a:pt x="769" y="613"/>
                      <a:pt x="739" y="660"/>
                      <a:pt x="699" y="702"/>
                    </a:cubicBezTo>
                    <a:cubicBezTo>
                      <a:pt x="551" y="860"/>
                      <a:pt x="551" y="860"/>
                      <a:pt x="551" y="860"/>
                    </a:cubicBezTo>
                    <a:cubicBezTo>
                      <a:pt x="498" y="926"/>
                      <a:pt x="472" y="997"/>
                      <a:pt x="472" y="1078"/>
                    </a:cubicBezTo>
                    <a:cubicBezTo>
                      <a:pt x="472" y="1083"/>
                      <a:pt x="474" y="1102"/>
                      <a:pt x="486" y="1162"/>
                    </a:cubicBezTo>
                    <a:cubicBezTo>
                      <a:pt x="496" y="1215"/>
                      <a:pt x="496" y="1215"/>
                      <a:pt x="496" y="1215"/>
                    </a:cubicBezTo>
                    <a:cubicBezTo>
                      <a:pt x="277" y="1215"/>
                      <a:pt x="277" y="1215"/>
                      <a:pt x="277" y="1215"/>
                    </a:cubicBezTo>
                    <a:cubicBezTo>
                      <a:pt x="267" y="1186"/>
                      <a:pt x="267" y="1186"/>
                      <a:pt x="267" y="1186"/>
                    </a:cubicBezTo>
                    <a:cubicBezTo>
                      <a:pt x="242" y="1116"/>
                      <a:pt x="229" y="1065"/>
                      <a:pt x="229" y="1031"/>
                    </a:cubicBezTo>
                    <a:cubicBezTo>
                      <a:pt x="229" y="978"/>
                      <a:pt x="239" y="922"/>
                      <a:pt x="259" y="867"/>
                    </a:cubicBezTo>
                    <a:cubicBezTo>
                      <a:pt x="279" y="810"/>
                      <a:pt x="322" y="745"/>
                      <a:pt x="390" y="669"/>
                    </a:cubicBezTo>
                    <a:cubicBezTo>
                      <a:pt x="451" y="601"/>
                      <a:pt x="492" y="548"/>
                      <a:pt x="513" y="513"/>
                    </a:cubicBezTo>
                    <a:cubicBezTo>
                      <a:pt x="530" y="482"/>
                      <a:pt x="539" y="451"/>
                      <a:pt x="539" y="423"/>
                    </a:cubicBezTo>
                    <a:cubicBezTo>
                      <a:pt x="539" y="377"/>
                      <a:pt x="527" y="344"/>
                      <a:pt x="501" y="323"/>
                    </a:cubicBezTo>
                    <a:cubicBezTo>
                      <a:pt x="473" y="300"/>
                      <a:pt x="428" y="288"/>
                      <a:pt x="366" y="288"/>
                    </a:cubicBezTo>
                    <a:cubicBezTo>
                      <a:pt x="308" y="288"/>
                      <a:pt x="259" y="308"/>
                      <a:pt x="215" y="350"/>
                    </a:cubicBezTo>
                    <a:cubicBezTo>
                      <a:pt x="172" y="391"/>
                      <a:pt x="172" y="391"/>
                      <a:pt x="172" y="39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82" y="138"/>
                      <a:pt x="82" y="138"/>
                      <a:pt x="82" y="138"/>
                    </a:cubicBezTo>
                    <a:cubicBezTo>
                      <a:pt x="159" y="76"/>
                      <a:pt x="271" y="44"/>
                      <a:pt x="417" y="44"/>
                    </a:cubicBezTo>
                    <a:moveTo>
                      <a:pt x="400" y="1351"/>
                    </a:moveTo>
                    <a:cubicBezTo>
                      <a:pt x="454" y="1351"/>
                      <a:pt x="501" y="1371"/>
                      <a:pt x="539" y="1409"/>
                    </a:cubicBezTo>
                    <a:cubicBezTo>
                      <a:pt x="577" y="1447"/>
                      <a:pt x="597" y="1494"/>
                      <a:pt x="597" y="1548"/>
                    </a:cubicBezTo>
                    <a:cubicBezTo>
                      <a:pt x="597" y="1602"/>
                      <a:pt x="577" y="1649"/>
                      <a:pt x="539" y="1688"/>
                    </a:cubicBezTo>
                    <a:cubicBezTo>
                      <a:pt x="501" y="1727"/>
                      <a:pt x="454" y="1746"/>
                      <a:pt x="400" y="1746"/>
                    </a:cubicBezTo>
                    <a:cubicBezTo>
                      <a:pt x="346" y="1746"/>
                      <a:pt x="299" y="1727"/>
                      <a:pt x="260" y="1688"/>
                    </a:cubicBezTo>
                    <a:cubicBezTo>
                      <a:pt x="222" y="1649"/>
                      <a:pt x="203" y="1602"/>
                      <a:pt x="203" y="1548"/>
                    </a:cubicBezTo>
                    <a:cubicBezTo>
                      <a:pt x="203" y="1494"/>
                      <a:pt x="222" y="1447"/>
                      <a:pt x="261" y="1409"/>
                    </a:cubicBezTo>
                    <a:cubicBezTo>
                      <a:pt x="299" y="1371"/>
                      <a:pt x="346" y="1351"/>
                      <a:pt x="400" y="1351"/>
                    </a:cubicBezTo>
                    <a:moveTo>
                      <a:pt x="417" y="0"/>
                    </a:moveTo>
                    <a:cubicBezTo>
                      <a:pt x="261" y="0"/>
                      <a:pt x="139" y="35"/>
                      <a:pt x="54" y="104"/>
                    </a:cubicBezTo>
                    <a:cubicBezTo>
                      <a:pt x="27" y="127"/>
                      <a:pt x="27" y="127"/>
                      <a:pt x="27" y="127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16" y="181"/>
                      <a:pt x="16" y="181"/>
                      <a:pt x="16" y="181"/>
                    </a:cubicBezTo>
                    <a:cubicBezTo>
                      <a:pt x="133" y="411"/>
                      <a:pt x="133" y="411"/>
                      <a:pt x="133" y="411"/>
                    </a:cubicBezTo>
                    <a:cubicBezTo>
                      <a:pt x="160" y="464"/>
                      <a:pt x="160" y="464"/>
                      <a:pt x="160" y="464"/>
                    </a:cubicBezTo>
                    <a:cubicBezTo>
                      <a:pt x="203" y="423"/>
                      <a:pt x="203" y="423"/>
                      <a:pt x="203" y="423"/>
                    </a:cubicBezTo>
                    <a:cubicBezTo>
                      <a:pt x="246" y="382"/>
                      <a:pt x="246" y="382"/>
                      <a:pt x="246" y="382"/>
                    </a:cubicBezTo>
                    <a:cubicBezTo>
                      <a:pt x="281" y="348"/>
                      <a:pt x="319" y="332"/>
                      <a:pt x="366" y="332"/>
                    </a:cubicBezTo>
                    <a:cubicBezTo>
                      <a:pt x="430" y="332"/>
                      <a:pt x="459" y="345"/>
                      <a:pt x="473" y="357"/>
                    </a:cubicBezTo>
                    <a:cubicBezTo>
                      <a:pt x="483" y="364"/>
                      <a:pt x="495" y="380"/>
                      <a:pt x="495" y="423"/>
                    </a:cubicBezTo>
                    <a:cubicBezTo>
                      <a:pt x="495" y="444"/>
                      <a:pt x="488" y="466"/>
                      <a:pt x="474" y="491"/>
                    </a:cubicBezTo>
                    <a:cubicBezTo>
                      <a:pt x="462" y="513"/>
                      <a:pt x="431" y="557"/>
                      <a:pt x="357" y="640"/>
                    </a:cubicBezTo>
                    <a:cubicBezTo>
                      <a:pt x="285" y="720"/>
                      <a:pt x="239" y="790"/>
                      <a:pt x="217" y="852"/>
                    </a:cubicBezTo>
                    <a:cubicBezTo>
                      <a:pt x="196" y="912"/>
                      <a:pt x="185" y="973"/>
                      <a:pt x="185" y="1031"/>
                    </a:cubicBezTo>
                    <a:cubicBezTo>
                      <a:pt x="185" y="1071"/>
                      <a:pt x="198" y="1125"/>
                      <a:pt x="225" y="1201"/>
                    </a:cubicBezTo>
                    <a:cubicBezTo>
                      <a:pt x="236" y="1230"/>
                      <a:pt x="236" y="1230"/>
                      <a:pt x="236" y="1230"/>
                    </a:cubicBezTo>
                    <a:cubicBezTo>
                      <a:pt x="246" y="1259"/>
                      <a:pt x="246" y="1259"/>
                      <a:pt x="246" y="1259"/>
                    </a:cubicBezTo>
                    <a:cubicBezTo>
                      <a:pt x="277" y="1259"/>
                      <a:pt x="277" y="1259"/>
                      <a:pt x="277" y="1259"/>
                    </a:cubicBezTo>
                    <a:cubicBezTo>
                      <a:pt x="496" y="1259"/>
                      <a:pt x="496" y="1259"/>
                      <a:pt x="496" y="1259"/>
                    </a:cubicBezTo>
                    <a:cubicBezTo>
                      <a:pt x="550" y="1259"/>
                      <a:pt x="550" y="1259"/>
                      <a:pt x="550" y="1259"/>
                    </a:cubicBezTo>
                    <a:cubicBezTo>
                      <a:pt x="539" y="1206"/>
                      <a:pt x="539" y="1206"/>
                      <a:pt x="539" y="1206"/>
                    </a:cubicBezTo>
                    <a:cubicBezTo>
                      <a:pt x="529" y="1154"/>
                      <a:pt x="529" y="1154"/>
                      <a:pt x="529" y="1154"/>
                    </a:cubicBezTo>
                    <a:cubicBezTo>
                      <a:pt x="517" y="1093"/>
                      <a:pt x="516" y="1079"/>
                      <a:pt x="516" y="1078"/>
                    </a:cubicBezTo>
                    <a:cubicBezTo>
                      <a:pt x="516" y="1008"/>
                      <a:pt x="539" y="946"/>
                      <a:pt x="585" y="889"/>
                    </a:cubicBezTo>
                    <a:cubicBezTo>
                      <a:pt x="731" y="733"/>
                      <a:pt x="731" y="733"/>
                      <a:pt x="731" y="733"/>
                    </a:cubicBezTo>
                    <a:cubicBezTo>
                      <a:pt x="775" y="686"/>
                      <a:pt x="808" y="635"/>
                      <a:pt x="829" y="579"/>
                    </a:cubicBezTo>
                    <a:cubicBezTo>
                      <a:pt x="850" y="524"/>
                      <a:pt x="861" y="466"/>
                      <a:pt x="861" y="406"/>
                    </a:cubicBezTo>
                    <a:cubicBezTo>
                      <a:pt x="861" y="283"/>
                      <a:pt x="817" y="183"/>
                      <a:pt x="729" y="108"/>
                    </a:cubicBezTo>
                    <a:cubicBezTo>
                      <a:pt x="645" y="36"/>
                      <a:pt x="540" y="0"/>
                      <a:pt x="417" y="0"/>
                    </a:cubicBezTo>
                    <a:close/>
                    <a:moveTo>
                      <a:pt x="400" y="1307"/>
                    </a:moveTo>
                    <a:cubicBezTo>
                      <a:pt x="334" y="1307"/>
                      <a:pt x="276" y="1331"/>
                      <a:pt x="229" y="1378"/>
                    </a:cubicBezTo>
                    <a:cubicBezTo>
                      <a:pt x="183" y="1425"/>
                      <a:pt x="159" y="1482"/>
                      <a:pt x="159" y="1548"/>
                    </a:cubicBezTo>
                    <a:cubicBezTo>
                      <a:pt x="159" y="1614"/>
                      <a:pt x="182" y="1672"/>
                      <a:pt x="229" y="1719"/>
                    </a:cubicBezTo>
                    <a:cubicBezTo>
                      <a:pt x="276" y="1766"/>
                      <a:pt x="333" y="1790"/>
                      <a:pt x="400" y="1790"/>
                    </a:cubicBezTo>
                    <a:cubicBezTo>
                      <a:pt x="466" y="1790"/>
                      <a:pt x="524" y="1766"/>
                      <a:pt x="571" y="1719"/>
                    </a:cubicBezTo>
                    <a:cubicBezTo>
                      <a:pt x="617" y="1672"/>
                      <a:pt x="641" y="1614"/>
                      <a:pt x="641" y="1548"/>
                    </a:cubicBezTo>
                    <a:cubicBezTo>
                      <a:pt x="641" y="1482"/>
                      <a:pt x="617" y="1425"/>
                      <a:pt x="570" y="1378"/>
                    </a:cubicBezTo>
                    <a:cubicBezTo>
                      <a:pt x="523" y="1331"/>
                      <a:pt x="466" y="1307"/>
                      <a:pt x="400" y="130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67" name="Freeform 16">
                <a:extLst>
                  <a:ext uri="{FF2B5EF4-FFF2-40B4-BE49-F238E27FC236}">
                    <a16:creationId xmlns:a16="http://schemas.microsoft.com/office/drawing/2014/main" id="{DFC2EDA6-50A5-4CEA-9C3E-AC1A8C75AF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29" y="645"/>
                <a:ext cx="1242" cy="3026"/>
              </a:xfrm>
              <a:custGeom>
                <a:avLst/>
                <a:gdLst>
                  <a:gd name="T0" fmla="*/ 333 w 663"/>
                  <a:gd name="T1" fmla="*/ 1083 h 1614"/>
                  <a:gd name="T2" fmla="*/ 198 w 663"/>
                  <a:gd name="T3" fmla="*/ 1083 h 1614"/>
                  <a:gd name="T4" fmla="*/ 163 w 663"/>
                  <a:gd name="T5" fmla="*/ 943 h 1614"/>
                  <a:gd name="T6" fmla="*/ 190 w 663"/>
                  <a:gd name="T7" fmla="*/ 793 h 1614"/>
                  <a:gd name="T8" fmla="*/ 313 w 663"/>
                  <a:gd name="T9" fmla="*/ 610 h 1614"/>
                  <a:gd name="T10" fmla="*/ 441 w 663"/>
                  <a:gd name="T11" fmla="*/ 447 h 1614"/>
                  <a:gd name="T12" fmla="*/ 473 w 663"/>
                  <a:gd name="T13" fmla="*/ 335 h 1614"/>
                  <a:gd name="T14" fmla="*/ 256 w 663"/>
                  <a:gd name="T15" fmla="*/ 156 h 1614"/>
                  <a:gd name="T16" fmla="*/ 75 w 663"/>
                  <a:gd name="T17" fmla="*/ 230 h 1614"/>
                  <a:gd name="T18" fmla="*/ 0 w 663"/>
                  <a:gd name="T19" fmla="*/ 84 h 1614"/>
                  <a:gd name="T20" fmla="*/ 307 w 663"/>
                  <a:gd name="T21" fmla="*/ 0 h 1614"/>
                  <a:gd name="T22" fmla="*/ 562 w 663"/>
                  <a:gd name="T23" fmla="*/ 86 h 1614"/>
                  <a:gd name="T24" fmla="*/ 663 w 663"/>
                  <a:gd name="T25" fmla="*/ 318 h 1614"/>
                  <a:gd name="T26" fmla="*/ 637 w 663"/>
                  <a:gd name="T27" fmla="*/ 459 h 1614"/>
                  <a:gd name="T28" fmla="*/ 557 w 663"/>
                  <a:gd name="T29" fmla="*/ 584 h 1614"/>
                  <a:gd name="T30" fmla="*/ 408 w 663"/>
                  <a:gd name="T31" fmla="*/ 743 h 1614"/>
                  <a:gd name="T32" fmla="*/ 318 w 663"/>
                  <a:gd name="T33" fmla="*/ 990 h 1614"/>
                  <a:gd name="T34" fmla="*/ 333 w 663"/>
                  <a:gd name="T35" fmla="*/ 1083 h 1614"/>
                  <a:gd name="T36" fmla="*/ 290 w 663"/>
                  <a:gd name="T37" fmla="*/ 1307 h 1614"/>
                  <a:gd name="T38" fmla="*/ 398 w 663"/>
                  <a:gd name="T39" fmla="*/ 1352 h 1614"/>
                  <a:gd name="T40" fmla="*/ 443 w 663"/>
                  <a:gd name="T41" fmla="*/ 1460 h 1614"/>
                  <a:gd name="T42" fmla="*/ 398 w 663"/>
                  <a:gd name="T43" fmla="*/ 1569 h 1614"/>
                  <a:gd name="T44" fmla="*/ 290 w 663"/>
                  <a:gd name="T45" fmla="*/ 1614 h 1614"/>
                  <a:gd name="T46" fmla="*/ 182 w 663"/>
                  <a:gd name="T47" fmla="*/ 1569 h 1614"/>
                  <a:gd name="T48" fmla="*/ 137 w 663"/>
                  <a:gd name="T49" fmla="*/ 1460 h 1614"/>
                  <a:gd name="T50" fmla="*/ 182 w 663"/>
                  <a:gd name="T51" fmla="*/ 1352 h 1614"/>
                  <a:gd name="T52" fmla="*/ 290 w 663"/>
                  <a:gd name="T53" fmla="*/ 1307 h 1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63" h="1614">
                    <a:moveTo>
                      <a:pt x="333" y="1083"/>
                    </a:moveTo>
                    <a:cubicBezTo>
                      <a:pt x="198" y="1083"/>
                      <a:pt x="198" y="1083"/>
                      <a:pt x="198" y="1083"/>
                    </a:cubicBezTo>
                    <a:cubicBezTo>
                      <a:pt x="175" y="1018"/>
                      <a:pt x="163" y="972"/>
                      <a:pt x="163" y="943"/>
                    </a:cubicBezTo>
                    <a:cubicBezTo>
                      <a:pt x="163" y="894"/>
                      <a:pt x="172" y="844"/>
                      <a:pt x="190" y="793"/>
                    </a:cubicBezTo>
                    <a:cubicBezTo>
                      <a:pt x="208" y="742"/>
                      <a:pt x="249" y="681"/>
                      <a:pt x="313" y="610"/>
                    </a:cubicBezTo>
                    <a:cubicBezTo>
                      <a:pt x="376" y="539"/>
                      <a:pt x="419" y="485"/>
                      <a:pt x="441" y="447"/>
                    </a:cubicBezTo>
                    <a:cubicBezTo>
                      <a:pt x="463" y="408"/>
                      <a:pt x="473" y="371"/>
                      <a:pt x="473" y="335"/>
                    </a:cubicBezTo>
                    <a:cubicBezTo>
                      <a:pt x="473" y="216"/>
                      <a:pt x="401" y="156"/>
                      <a:pt x="256" y="156"/>
                    </a:cubicBezTo>
                    <a:cubicBezTo>
                      <a:pt x="187" y="156"/>
                      <a:pt x="126" y="181"/>
                      <a:pt x="75" y="23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69" y="28"/>
                      <a:pt x="171" y="0"/>
                      <a:pt x="307" y="0"/>
                    </a:cubicBezTo>
                    <a:cubicBezTo>
                      <a:pt x="409" y="0"/>
                      <a:pt x="494" y="29"/>
                      <a:pt x="562" y="86"/>
                    </a:cubicBezTo>
                    <a:cubicBezTo>
                      <a:pt x="629" y="144"/>
                      <a:pt x="663" y="221"/>
                      <a:pt x="663" y="318"/>
                    </a:cubicBezTo>
                    <a:cubicBezTo>
                      <a:pt x="663" y="367"/>
                      <a:pt x="655" y="414"/>
                      <a:pt x="637" y="459"/>
                    </a:cubicBezTo>
                    <a:cubicBezTo>
                      <a:pt x="620" y="505"/>
                      <a:pt x="593" y="546"/>
                      <a:pt x="557" y="584"/>
                    </a:cubicBezTo>
                    <a:cubicBezTo>
                      <a:pt x="408" y="743"/>
                      <a:pt x="408" y="743"/>
                      <a:pt x="408" y="743"/>
                    </a:cubicBezTo>
                    <a:cubicBezTo>
                      <a:pt x="348" y="817"/>
                      <a:pt x="318" y="899"/>
                      <a:pt x="318" y="990"/>
                    </a:cubicBezTo>
                    <a:cubicBezTo>
                      <a:pt x="318" y="1005"/>
                      <a:pt x="323" y="1035"/>
                      <a:pt x="333" y="1083"/>
                    </a:cubicBezTo>
                    <a:close/>
                    <a:moveTo>
                      <a:pt x="290" y="1307"/>
                    </a:moveTo>
                    <a:cubicBezTo>
                      <a:pt x="332" y="1307"/>
                      <a:pt x="368" y="1322"/>
                      <a:pt x="398" y="1352"/>
                    </a:cubicBezTo>
                    <a:cubicBezTo>
                      <a:pt x="428" y="1382"/>
                      <a:pt x="443" y="1418"/>
                      <a:pt x="443" y="1460"/>
                    </a:cubicBezTo>
                    <a:cubicBezTo>
                      <a:pt x="443" y="1502"/>
                      <a:pt x="428" y="1539"/>
                      <a:pt x="398" y="1569"/>
                    </a:cubicBezTo>
                    <a:cubicBezTo>
                      <a:pt x="368" y="1599"/>
                      <a:pt x="332" y="1614"/>
                      <a:pt x="290" y="1614"/>
                    </a:cubicBezTo>
                    <a:cubicBezTo>
                      <a:pt x="248" y="1614"/>
                      <a:pt x="212" y="1599"/>
                      <a:pt x="182" y="1569"/>
                    </a:cubicBezTo>
                    <a:cubicBezTo>
                      <a:pt x="152" y="1539"/>
                      <a:pt x="137" y="1502"/>
                      <a:pt x="137" y="1460"/>
                    </a:cubicBezTo>
                    <a:cubicBezTo>
                      <a:pt x="137" y="1418"/>
                      <a:pt x="152" y="1382"/>
                      <a:pt x="182" y="1352"/>
                    </a:cubicBezTo>
                    <a:cubicBezTo>
                      <a:pt x="212" y="1322"/>
                      <a:pt x="248" y="1307"/>
                      <a:pt x="290" y="1307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7760661" y="390001"/>
            <a:ext cx="665993" cy="665993"/>
            <a:chOff x="3592969" y="1282300"/>
            <a:chExt cx="665993" cy="665993"/>
          </a:xfrm>
        </p:grpSpPr>
        <p:sp>
          <p:nvSpPr>
            <p:cNvPr id="63" name="Oval 62"/>
            <p:cNvSpPr/>
            <p:nvPr/>
          </p:nvSpPr>
          <p:spPr>
            <a:xfrm>
              <a:off x="3592969" y="1282300"/>
              <a:ext cx="665993" cy="665993"/>
            </a:xfrm>
            <a:prstGeom prst="ellipse">
              <a:avLst/>
            </a:prstGeom>
            <a:grpFill/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sz="1600" kern="0" dirty="0" err="1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grpSp>
          <p:nvGrpSpPr>
            <p:cNvPr id="68" name="bcgIcons_Alert">
              <a:extLst>
                <a:ext uri="{FF2B5EF4-FFF2-40B4-BE49-F238E27FC236}">
                  <a16:creationId xmlns:a16="http://schemas.microsoft.com/office/drawing/2014/main" id="{028158CB-9166-4F00-A3B2-A9625EB63AC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58451" y="1347535"/>
              <a:ext cx="535028" cy="535524"/>
              <a:chOff x="1682" y="0"/>
              <a:chExt cx="4316" cy="4320"/>
            </a:xfrm>
          </p:grpSpPr>
          <p:sp>
            <p:nvSpPr>
              <p:cNvPr id="69" name="AutoShape 3">
                <a:extLst>
                  <a:ext uri="{FF2B5EF4-FFF2-40B4-BE49-F238E27FC236}">
                    <a16:creationId xmlns:a16="http://schemas.microsoft.com/office/drawing/2014/main" id="{63DB9579-5AF9-46CC-9DC1-8E3B546D08F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70" name="Freeform 5">
                <a:extLst>
                  <a:ext uri="{FF2B5EF4-FFF2-40B4-BE49-F238E27FC236}">
                    <a16:creationId xmlns:a16="http://schemas.microsoft.com/office/drawing/2014/main" id="{9C946E92-91E1-4AAB-A43B-2AF68167CC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88" y="720"/>
                <a:ext cx="3300" cy="2876"/>
              </a:xfrm>
              <a:custGeom>
                <a:avLst/>
                <a:gdLst>
                  <a:gd name="T0" fmla="*/ 1716 w 1762"/>
                  <a:gd name="T1" fmla="*/ 1534 h 1534"/>
                  <a:gd name="T2" fmla="*/ 46 w 1762"/>
                  <a:gd name="T3" fmla="*/ 1534 h 1534"/>
                  <a:gd name="T4" fmla="*/ 8 w 1762"/>
                  <a:gd name="T5" fmla="*/ 1512 h 1534"/>
                  <a:gd name="T6" fmla="*/ 8 w 1762"/>
                  <a:gd name="T7" fmla="*/ 1468 h 1534"/>
                  <a:gd name="T8" fmla="*/ 843 w 1762"/>
                  <a:gd name="T9" fmla="*/ 22 h 1534"/>
                  <a:gd name="T10" fmla="*/ 881 w 1762"/>
                  <a:gd name="T11" fmla="*/ 0 h 1534"/>
                  <a:gd name="T12" fmla="*/ 919 w 1762"/>
                  <a:gd name="T13" fmla="*/ 22 h 1534"/>
                  <a:gd name="T14" fmla="*/ 919 w 1762"/>
                  <a:gd name="T15" fmla="*/ 22 h 1534"/>
                  <a:gd name="T16" fmla="*/ 1754 w 1762"/>
                  <a:gd name="T17" fmla="*/ 1468 h 1534"/>
                  <a:gd name="T18" fmla="*/ 1754 w 1762"/>
                  <a:gd name="T19" fmla="*/ 1512 h 1534"/>
                  <a:gd name="T20" fmla="*/ 1716 w 1762"/>
                  <a:gd name="T21" fmla="*/ 1534 h 1534"/>
                  <a:gd name="T22" fmla="*/ 881 w 1762"/>
                  <a:gd name="T23" fmla="*/ 44 h 1534"/>
                  <a:gd name="T24" fmla="*/ 46 w 1762"/>
                  <a:gd name="T25" fmla="*/ 1490 h 1534"/>
                  <a:gd name="T26" fmla="*/ 1716 w 1762"/>
                  <a:gd name="T27" fmla="*/ 1490 h 1534"/>
                  <a:gd name="T28" fmla="*/ 881 w 1762"/>
                  <a:gd name="T29" fmla="*/ 44 h 1534"/>
                  <a:gd name="T30" fmla="*/ 881 w 1762"/>
                  <a:gd name="T31" fmla="*/ 44 h 1534"/>
                  <a:gd name="T32" fmla="*/ 881 w 1762"/>
                  <a:gd name="T33" fmla="*/ 44 h 1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62" h="1534">
                    <a:moveTo>
                      <a:pt x="1716" y="1534"/>
                    </a:moveTo>
                    <a:cubicBezTo>
                      <a:pt x="46" y="1534"/>
                      <a:pt x="46" y="1534"/>
                      <a:pt x="46" y="1534"/>
                    </a:cubicBezTo>
                    <a:cubicBezTo>
                      <a:pt x="30" y="1534"/>
                      <a:pt x="16" y="1526"/>
                      <a:pt x="8" y="1512"/>
                    </a:cubicBezTo>
                    <a:cubicBezTo>
                      <a:pt x="0" y="1498"/>
                      <a:pt x="0" y="1482"/>
                      <a:pt x="8" y="1468"/>
                    </a:cubicBezTo>
                    <a:cubicBezTo>
                      <a:pt x="843" y="22"/>
                      <a:pt x="843" y="22"/>
                      <a:pt x="843" y="22"/>
                    </a:cubicBezTo>
                    <a:cubicBezTo>
                      <a:pt x="851" y="8"/>
                      <a:pt x="865" y="0"/>
                      <a:pt x="881" y="0"/>
                    </a:cubicBezTo>
                    <a:cubicBezTo>
                      <a:pt x="897" y="0"/>
                      <a:pt x="911" y="8"/>
                      <a:pt x="919" y="22"/>
                    </a:cubicBezTo>
                    <a:cubicBezTo>
                      <a:pt x="919" y="22"/>
                      <a:pt x="919" y="22"/>
                      <a:pt x="919" y="22"/>
                    </a:cubicBezTo>
                    <a:cubicBezTo>
                      <a:pt x="1754" y="1468"/>
                      <a:pt x="1754" y="1468"/>
                      <a:pt x="1754" y="1468"/>
                    </a:cubicBezTo>
                    <a:cubicBezTo>
                      <a:pt x="1762" y="1482"/>
                      <a:pt x="1762" y="1498"/>
                      <a:pt x="1754" y="1512"/>
                    </a:cubicBezTo>
                    <a:cubicBezTo>
                      <a:pt x="1746" y="1526"/>
                      <a:pt x="1732" y="1534"/>
                      <a:pt x="1716" y="1534"/>
                    </a:cubicBezTo>
                    <a:close/>
                    <a:moveTo>
                      <a:pt x="881" y="44"/>
                    </a:moveTo>
                    <a:cubicBezTo>
                      <a:pt x="46" y="1490"/>
                      <a:pt x="46" y="1490"/>
                      <a:pt x="46" y="1490"/>
                    </a:cubicBezTo>
                    <a:cubicBezTo>
                      <a:pt x="1716" y="1490"/>
                      <a:pt x="1716" y="1490"/>
                      <a:pt x="1716" y="1490"/>
                    </a:cubicBezTo>
                    <a:cubicBezTo>
                      <a:pt x="881" y="44"/>
                      <a:pt x="881" y="44"/>
                      <a:pt x="881" y="44"/>
                    </a:cubicBezTo>
                    <a:cubicBezTo>
                      <a:pt x="881" y="44"/>
                      <a:pt x="881" y="44"/>
                      <a:pt x="881" y="44"/>
                    </a:cubicBezTo>
                    <a:cubicBezTo>
                      <a:pt x="881" y="44"/>
                      <a:pt x="881" y="44"/>
                      <a:pt x="881" y="4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71" name="Freeform 6">
                <a:extLst>
                  <a:ext uri="{FF2B5EF4-FFF2-40B4-BE49-F238E27FC236}">
                    <a16:creationId xmlns:a16="http://schemas.microsoft.com/office/drawing/2014/main" id="{E00C2B5B-5FB8-4835-AE91-FBBCFFD6DD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6" y="982"/>
                <a:ext cx="2825" cy="2449"/>
              </a:xfrm>
              <a:custGeom>
                <a:avLst/>
                <a:gdLst>
                  <a:gd name="T0" fmla="*/ 1504 w 1508"/>
                  <a:gd name="T1" fmla="*/ 1291 h 1306"/>
                  <a:gd name="T2" fmla="*/ 763 w 1508"/>
                  <a:gd name="T3" fmla="*/ 7 h 1306"/>
                  <a:gd name="T4" fmla="*/ 745 w 1508"/>
                  <a:gd name="T5" fmla="*/ 7 h 1306"/>
                  <a:gd name="T6" fmla="*/ 4 w 1508"/>
                  <a:gd name="T7" fmla="*/ 1291 h 1306"/>
                  <a:gd name="T8" fmla="*/ 13 w 1508"/>
                  <a:gd name="T9" fmla="*/ 1306 h 1306"/>
                  <a:gd name="T10" fmla="*/ 1495 w 1508"/>
                  <a:gd name="T11" fmla="*/ 1306 h 1306"/>
                  <a:gd name="T12" fmla="*/ 1504 w 1508"/>
                  <a:gd name="T13" fmla="*/ 1291 h 1306"/>
                  <a:gd name="T14" fmla="*/ 694 w 1508"/>
                  <a:gd name="T15" fmla="*/ 419 h 1306"/>
                  <a:gd name="T16" fmla="*/ 814 w 1508"/>
                  <a:gd name="T17" fmla="*/ 419 h 1306"/>
                  <a:gd name="T18" fmla="*/ 814 w 1508"/>
                  <a:gd name="T19" fmla="*/ 608 h 1306"/>
                  <a:gd name="T20" fmla="*/ 778 w 1508"/>
                  <a:gd name="T21" fmla="*/ 932 h 1306"/>
                  <a:gd name="T22" fmla="*/ 730 w 1508"/>
                  <a:gd name="T23" fmla="*/ 932 h 1306"/>
                  <a:gd name="T24" fmla="*/ 694 w 1508"/>
                  <a:gd name="T25" fmla="*/ 608 h 1306"/>
                  <a:gd name="T26" fmla="*/ 694 w 1508"/>
                  <a:gd name="T27" fmla="*/ 419 h 1306"/>
                  <a:gd name="T28" fmla="*/ 808 w 1508"/>
                  <a:gd name="T29" fmla="*/ 1095 h 1306"/>
                  <a:gd name="T30" fmla="*/ 755 w 1508"/>
                  <a:gd name="T31" fmla="*/ 1117 h 1306"/>
                  <a:gd name="T32" fmla="*/ 701 w 1508"/>
                  <a:gd name="T33" fmla="*/ 1095 h 1306"/>
                  <a:gd name="T34" fmla="*/ 678 w 1508"/>
                  <a:gd name="T35" fmla="*/ 1041 h 1306"/>
                  <a:gd name="T36" fmla="*/ 701 w 1508"/>
                  <a:gd name="T37" fmla="*/ 988 h 1306"/>
                  <a:gd name="T38" fmla="*/ 755 w 1508"/>
                  <a:gd name="T39" fmla="*/ 965 h 1306"/>
                  <a:gd name="T40" fmla="*/ 808 w 1508"/>
                  <a:gd name="T41" fmla="*/ 988 h 1306"/>
                  <a:gd name="T42" fmla="*/ 830 w 1508"/>
                  <a:gd name="T43" fmla="*/ 1041 h 1306"/>
                  <a:gd name="T44" fmla="*/ 808 w 1508"/>
                  <a:gd name="T45" fmla="*/ 1095 h 1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08" h="1306">
                    <a:moveTo>
                      <a:pt x="1504" y="1291"/>
                    </a:moveTo>
                    <a:cubicBezTo>
                      <a:pt x="763" y="7"/>
                      <a:pt x="763" y="7"/>
                      <a:pt x="763" y="7"/>
                    </a:cubicBezTo>
                    <a:cubicBezTo>
                      <a:pt x="759" y="0"/>
                      <a:pt x="749" y="0"/>
                      <a:pt x="745" y="7"/>
                    </a:cubicBezTo>
                    <a:cubicBezTo>
                      <a:pt x="4" y="1291"/>
                      <a:pt x="4" y="1291"/>
                      <a:pt x="4" y="1291"/>
                    </a:cubicBezTo>
                    <a:cubicBezTo>
                      <a:pt x="0" y="1298"/>
                      <a:pt x="5" y="1306"/>
                      <a:pt x="13" y="1306"/>
                    </a:cubicBezTo>
                    <a:cubicBezTo>
                      <a:pt x="1495" y="1306"/>
                      <a:pt x="1495" y="1306"/>
                      <a:pt x="1495" y="1306"/>
                    </a:cubicBezTo>
                    <a:cubicBezTo>
                      <a:pt x="1503" y="1306"/>
                      <a:pt x="1508" y="1298"/>
                      <a:pt x="1504" y="1291"/>
                    </a:cubicBezTo>
                    <a:close/>
                    <a:moveTo>
                      <a:pt x="694" y="419"/>
                    </a:moveTo>
                    <a:cubicBezTo>
                      <a:pt x="814" y="419"/>
                      <a:pt x="814" y="419"/>
                      <a:pt x="814" y="419"/>
                    </a:cubicBezTo>
                    <a:cubicBezTo>
                      <a:pt x="814" y="608"/>
                      <a:pt x="814" y="608"/>
                      <a:pt x="814" y="608"/>
                    </a:cubicBezTo>
                    <a:cubicBezTo>
                      <a:pt x="814" y="669"/>
                      <a:pt x="803" y="778"/>
                      <a:pt x="778" y="932"/>
                    </a:cubicBezTo>
                    <a:cubicBezTo>
                      <a:pt x="730" y="932"/>
                      <a:pt x="730" y="932"/>
                      <a:pt x="730" y="932"/>
                    </a:cubicBezTo>
                    <a:cubicBezTo>
                      <a:pt x="706" y="778"/>
                      <a:pt x="694" y="669"/>
                      <a:pt x="694" y="608"/>
                    </a:cubicBezTo>
                    <a:lnTo>
                      <a:pt x="694" y="419"/>
                    </a:lnTo>
                    <a:close/>
                    <a:moveTo>
                      <a:pt x="808" y="1095"/>
                    </a:moveTo>
                    <a:cubicBezTo>
                      <a:pt x="794" y="1110"/>
                      <a:pt x="776" y="1117"/>
                      <a:pt x="755" y="1117"/>
                    </a:cubicBezTo>
                    <a:cubicBezTo>
                      <a:pt x="733" y="1117"/>
                      <a:pt x="715" y="1110"/>
                      <a:pt x="701" y="1095"/>
                    </a:cubicBezTo>
                    <a:cubicBezTo>
                      <a:pt x="686" y="1080"/>
                      <a:pt x="678" y="1063"/>
                      <a:pt x="678" y="1041"/>
                    </a:cubicBezTo>
                    <a:cubicBezTo>
                      <a:pt x="678" y="1020"/>
                      <a:pt x="686" y="1002"/>
                      <a:pt x="701" y="988"/>
                    </a:cubicBezTo>
                    <a:cubicBezTo>
                      <a:pt x="715" y="973"/>
                      <a:pt x="733" y="965"/>
                      <a:pt x="755" y="965"/>
                    </a:cubicBezTo>
                    <a:cubicBezTo>
                      <a:pt x="776" y="965"/>
                      <a:pt x="794" y="973"/>
                      <a:pt x="808" y="988"/>
                    </a:cubicBezTo>
                    <a:cubicBezTo>
                      <a:pt x="823" y="1002"/>
                      <a:pt x="830" y="1020"/>
                      <a:pt x="830" y="1041"/>
                    </a:cubicBezTo>
                    <a:cubicBezTo>
                      <a:pt x="830" y="1063"/>
                      <a:pt x="823" y="1080"/>
                      <a:pt x="808" y="109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cxnSp>
        <p:nvCxnSpPr>
          <p:cNvPr id="17" name="Straight Connector 16"/>
          <p:cNvCxnSpPr/>
          <p:nvPr/>
        </p:nvCxnSpPr>
        <p:spPr>
          <a:xfrm>
            <a:off x="4671436" y="2000816"/>
            <a:ext cx="5933138" cy="0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bcgIcons_ToolKit">
            <a:extLst>
              <a:ext uri="{FF2B5EF4-FFF2-40B4-BE49-F238E27FC236}">
                <a16:creationId xmlns:a16="http://schemas.microsoft.com/office/drawing/2014/main" id="{668AE661-E693-4206-8494-2031C7B9E09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46334" y="4476893"/>
            <a:ext cx="482803" cy="483250"/>
            <a:chOff x="1682" y="0"/>
            <a:chExt cx="4316" cy="4320"/>
          </a:xfrm>
        </p:grpSpPr>
        <p:sp>
          <p:nvSpPr>
            <p:cNvPr id="73" name="AutoShape 3">
              <a:extLst>
                <a:ext uri="{FF2B5EF4-FFF2-40B4-BE49-F238E27FC236}">
                  <a16:creationId xmlns:a16="http://schemas.microsoft.com/office/drawing/2014/main" id="{C4EC4ED0-CE05-4FB5-B3E9-09512D323DE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74" name="Freeform 5">
              <a:extLst>
                <a:ext uri="{FF2B5EF4-FFF2-40B4-BE49-F238E27FC236}">
                  <a16:creationId xmlns:a16="http://schemas.microsoft.com/office/drawing/2014/main" id="{2946DED1-03A0-4071-9519-B925CEEF78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14" y="1577"/>
              <a:ext cx="2900" cy="2167"/>
            </a:xfrm>
            <a:custGeom>
              <a:avLst/>
              <a:gdLst>
                <a:gd name="T0" fmla="*/ 973 w 1548"/>
                <a:gd name="T1" fmla="*/ 304 h 1156"/>
                <a:gd name="T2" fmla="*/ 894 w 1548"/>
                <a:gd name="T3" fmla="*/ 298 h 1156"/>
                <a:gd name="T4" fmla="*/ 912 w 1548"/>
                <a:gd name="T5" fmla="*/ 261 h 1156"/>
                <a:gd name="T6" fmla="*/ 839 w 1548"/>
                <a:gd name="T7" fmla="*/ 171 h 1156"/>
                <a:gd name="T8" fmla="*/ 779 w 1548"/>
                <a:gd name="T9" fmla="*/ 171 h 1156"/>
                <a:gd name="T10" fmla="*/ 538 w 1548"/>
                <a:gd name="T11" fmla="*/ 429 h 1156"/>
                <a:gd name="T12" fmla="*/ 611 w 1548"/>
                <a:gd name="T13" fmla="*/ 519 h 1156"/>
                <a:gd name="T14" fmla="*/ 672 w 1548"/>
                <a:gd name="T15" fmla="*/ 519 h 1156"/>
                <a:gd name="T16" fmla="*/ 677 w 1548"/>
                <a:gd name="T17" fmla="*/ 577 h 1156"/>
                <a:gd name="T18" fmla="*/ 1232 w 1548"/>
                <a:gd name="T19" fmla="*/ 1140 h 1156"/>
                <a:gd name="T20" fmla="*/ 1330 w 1548"/>
                <a:gd name="T21" fmla="*/ 1143 h 1156"/>
                <a:gd name="T22" fmla="*/ 1523 w 1548"/>
                <a:gd name="T23" fmla="*/ 950 h 1156"/>
                <a:gd name="T24" fmla="*/ 642 w 1548"/>
                <a:gd name="T25" fmla="*/ 488 h 1156"/>
                <a:gd name="T26" fmla="*/ 809 w 1548"/>
                <a:gd name="T27" fmla="*/ 202 h 1156"/>
                <a:gd name="T28" fmla="*/ 642 w 1548"/>
                <a:gd name="T29" fmla="*/ 488 h 1156"/>
                <a:gd name="T30" fmla="*/ 1411 w 1548"/>
                <a:gd name="T31" fmla="*/ 1031 h 1156"/>
                <a:gd name="T32" fmla="*/ 1263 w 1548"/>
                <a:gd name="T33" fmla="*/ 1109 h 1156"/>
                <a:gd name="T34" fmla="*/ 718 w 1548"/>
                <a:gd name="T35" fmla="*/ 474 h 1156"/>
                <a:gd name="T36" fmla="*/ 948 w 1548"/>
                <a:gd name="T37" fmla="*/ 342 h 1156"/>
                <a:gd name="T38" fmla="*/ 1483 w 1548"/>
                <a:gd name="T39" fmla="*/ 932 h 1156"/>
                <a:gd name="T40" fmla="*/ 839 w 1548"/>
                <a:gd name="T41" fmla="*/ 119 h 1156"/>
                <a:gd name="T42" fmla="*/ 958 w 1548"/>
                <a:gd name="T43" fmla="*/ 0 h 1156"/>
                <a:gd name="T44" fmla="*/ 1145 w 1548"/>
                <a:gd name="T45" fmla="*/ 186 h 1156"/>
                <a:gd name="T46" fmla="*/ 1031 w 1548"/>
                <a:gd name="T47" fmla="*/ 300 h 1156"/>
                <a:gd name="T48" fmla="*/ 957 w 1548"/>
                <a:gd name="T49" fmla="*/ 254 h 1156"/>
                <a:gd name="T50" fmla="*/ 931 w 1548"/>
                <a:gd name="T51" fmla="*/ 200 h 1156"/>
                <a:gd name="T52" fmla="*/ 633 w 1548"/>
                <a:gd name="T53" fmla="*/ 578 h 1156"/>
                <a:gd name="T54" fmla="*/ 580 w 1548"/>
                <a:gd name="T55" fmla="*/ 551 h 1156"/>
                <a:gd name="T56" fmla="*/ 500 w 1548"/>
                <a:gd name="T57" fmla="*/ 459 h 1156"/>
                <a:gd name="T58" fmla="*/ 51 w 1548"/>
                <a:gd name="T59" fmla="*/ 907 h 1156"/>
                <a:gd name="T60" fmla="*/ 237 w 1548"/>
                <a:gd name="T61" fmla="*/ 1094 h 1156"/>
                <a:gd name="T62" fmla="*/ 680 w 1548"/>
                <a:gd name="T63" fmla="*/ 651 h 1156"/>
                <a:gd name="T64" fmla="*/ 633 w 1548"/>
                <a:gd name="T65" fmla="*/ 578 h 1156"/>
                <a:gd name="T66" fmla="*/ 87 w 1548"/>
                <a:gd name="T67" fmla="*/ 1058 h 1156"/>
                <a:gd name="T68" fmla="*/ 201 w 1548"/>
                <a:gd name="T69" fmla="*/ 943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8" h="1156">
                  <a:moveTo>
                    <a:pt x="1521" y="852"/>
                  </a:moveTo>
                  <a:cubicBezTo>
                    <a:pt x="973" y="304"/>
                    <a:pt x="973" y="304"/>
                    <a:pt x="973" y="304"/>
                  </a:cubicBezTo>
                  <a:cubicBezTo>
                    <a:pt x="969" y="300"/>
                    <a:pt x="963" y="298"/>
                    <a:pt x="957" y="298"/>
                  </a:cubicBezTo>
                  <a:cubicBezTo>
                    <a:pt x="894" y="298"/>
                    <a:pt x="894" y="298"/>
                    <a:pt x="894" y="298"/>
                  </a:cubicBezTo>
                  <a:cubicBezTo>
                    <a:pt x="900" y="292"/>
                    <a:pt x="900" y="292"/>
                    <a:pt x="900" y="292"/>
                  </a:cubicBezTo>
                  <a:cubicBezTo>
                    <a:pt x="908" y="284"/>
                    <a:pt x="912" y="273"/>
                    <a:pt x="912" y="261"/>
                  </a:cubicBezTo>
                  <a:cubicBezTo>
                    <a:pt x="912" y="250"/>
                    <a:pt x="908" y="239"/>
                    <a:pt x="900" y="231"/>
                  </a:cubicBezTo>
                  <a:cubicBezTo>
                    <a:pt x="839" y="171"/>
                    <a:pt x="839" y="171"/>
                    <a:pt x="839" y="171"/>
                  </a:cubicBezTo>
                  <a:cubicBezTo>
                    <a:pt x="831" y="162"/>
                    <a:pt x="820" y="158"/>
                    <a:pt x="809" y="158"/>
                  </a:cubicBezTo>
                  <a:cubicBezTo>
                    <a:pt x="798" y="158"/>
                    <a:pt x="787" y="162"/>
                    <a:pt x="779" y="171"/>
                  </a:cubicBezTo>
                  <a:cubicBezTo>
                    <a:pt x="551" y="398"/>
                    <a:pt x="551" y="398"/>
                    <a:pt x="551" y="398"/>
                  </a:cubicBezTo>
                  <a:cubicBezTo>
                    <a:pt x="543" y="406"/>
                    <a:pt x="538" y="417"/>
                    <a:pt x="538" y="429"/>
                  </a:cubicBezTo>
                  <a:cubicBezTo>
                    <a:pt x="538" y="440"/>
                    <a:pt x="543" y="451"/>
                    <a:pt x="551" y="459"/>
                  </a:cubicBezTo>
                  <a:cubicBezTo>
                    <a:pt x="611" y="519"/>
                    <a:pt x="611" y="519"/>
                    <a:pt x="611" y="519"/>
                  </a:cubicBezTo>
                  <a:cubicBezTo>
                    <a:pt x="619" y="528"/>
                    <a:pt x="630" y="532"/>
                    <a:pt x="642" y="532"/>
                  </a:cubicBezTo>
                  <a:cubicBezTo>
                    <a:pt x="653" y="532"/>
                    <a:pt x="664" y="528"/>
                    <a:pt x="672" y="519"/>
                  </a:cubicBezTo>
                  <a:cubicBezTo>
                    <a:pt x="675" y="516"/>
                    <a:pt x="675" y="516"/>
                    <a:pt x="675" y="516"/>
                  </a:cubicBezTo>
                  <a:cubicBezTo>
                    <a:pt x="677" y="577"/>
                    <a:pt x="677" y="577"/>
                    <a:pt x="677" y="577"/>
                  </a:cubicBezTo>
                  <a:cubicBezTo>
                    <a:pt x="677" y="582"/>
                    <a:pt x="679" y="588"/>
                    <a:pt x="683" y="592"/>
                  </a:cubicBezTo>
                  <a:cubicBezTo>
                    <a:pt x="1232" y="1140"/>
                    <a:pt x="1232" y="1140"/>
                    <a:pt x="1232" y="1140"/>
                  </a:cubicBezTo>
                  <a:cubicBezTo>
                    <a:pt x="1239" y="1148"/>
                    <a:pt x="1253" y="1156"/>
                    <a:pt x="1275" y="1156"/>
                  </a:cubicBezTo>
                  <a:cubicBezTo>
                    <a:pt x="1289" y="1156"/>
                    <a:pt x="1307" y="1153"/>
                    <a:pt x="1330" y="1143"/>
                  </a:cubicBezTo>
                  <a:cubicBezTo>
                    <a:pt x="1366" y="1127"/>
                    <a:pt x="1406" y="1098"/>
                    <a:pt x="1442" y="1062"/>
                  </a:cubicBezTo>
                  <a:cubicBezTo>
                    <a:pt x="1479" y="1026"/>
                    <a:pt x="1507" y="986"/>
                    <a:pt x="1523" y="950"/>
                  </a:cubicBezTo>
                  <a:cubicBezTo>
                    <a:pt x="1548" y="892"/>
                    <a:pt x="1532" y="864"/>
                    <a:pt x="1521" y="852"/>
                  </a:cubicBezTo>
                  <a:close/>
                  <a:moveTo>
                    <a:pt x="642" y="488"/>
                  </a:moveTo>
                  <a:cubicBezTo>
                    <a:pt x="583" y="429"/>
                    <a:pt x="583" y="429"/>
                    <a:pt x="583" y="429"/>
                  </a:cubicBezTo>
                  <a:cubicBezTo>
                    <a:pt x="809" y="202"/>
                    <a:pt x="809" y="202"/>
                    <a:pt x="809" y="202"/>
                  </a:cubicBezTo>
                  <a:cubicBezTo>
                    <a:pt x="868" y="261"/>
                    <a:pt x="868" y="261"/>
                    <a:pt x="868" y="261"/>
                  </a:cubicBezTo>
                  <a:lnTo>
                    <a:pt x="642" y="488"/>
                  </a:lnTo>
                  <a:close/>
                  <a:moveTo>
                    <a:pt x="1483" y="932"/>
                  </a:moveTo>
                  <a:cubicBezTo>
                    <a:pt x="1469" y="963"/>
                    <a:pt x="1444" y="998"/>
                    <a:pt x="1411" y="1031"/>
                  </a:cubicBezTo>
                  <a:cubicBezTo>
                    <a:pt x="1379" y="1063"/>
                    <a:pt x="1343" y="1089"/>
                    <a:pt x="1312" y="1103"/>
                  </a:cubicBezTo>
                  <a:cubicBezTo>
                    <a:pt x="1286" y="1114"/>
                    <a:pt x="1268" y="1114"/>
                    <a:pt x="1263" y="1109"/>
                  </a:cubicBezTo>
                  <a:cubicBezTo>
                    <a:pt x="721" y="567"/>
                    <a:pt x="721" y="567"/>
                    <a:pt x="721" y="567"/>
                  </a:cubicBezTo>
                  <a:cubicBezTo>
                    <a:pt x="718" y="474"/>
                    <a:pt x="718" y="474"/>
                    <a:pt x="718" y="474"/>
                  </a:cubicBezTo>
                  <a:cubicBezTo>
                    <a:pt x="850" y="341"/>
                    <a:pt x="850" y="341"/>
                    <a:pt x="850" y="341"/>
                  </a:cubicBezTo>
                  <a:cubicBezTo>
                    <a:pt x="948" y="342"/>
                    <a:pt x="948" y="342"/>
                    <a:pt x="948" y="342"/>
                  </a:cubicBezTo>
                  <a:cubicBezTo>
                    <a:pt x="1490" y="883"/>
                    <a:pt x="1490" y="883"/>
                    <a:pt x="1490" y="883"/>
                  </a:cubicBezTo>
                  <a:cubicBezTo>
                    <a:pt x="1495" y="888"/>
                    <a:pt x="1494" y="905"/>
                    <a:pt x="1483" y="932"/>
                  </a:cubicBezTo>
                  <a:close/>
                  <a:moveTo>
                    <a:pt x="871" y="140"/>
                  </a:moveTo>
                  <a:cubicBezTo>
                    <a:pt x="861" y="130"/>
                    <a:pt x="851" y="124"/>
                    <a:pt x="839" y="119"/>
                  </a:cubicBezTo>
                  <a:cubicBezTo>
                    <a:pt x="844" y="114"/>
                    <a:pt x="844" y="114"/>
                    <a:pt x="844" y="114"/>
                  </a:cubicBezTo>
                  <a:cubicBezTo>
                    <a:pt x="958" y="0"/>
                    <a:pt x="958" y="0"/>
                    <a:pt x="958" y="0"/>
                  </a:cubicBezTo>
                  <a:cubicBezTo>
                    <a:pt x="977" y="40"/>
                    <a:pt x="1003" y="77"/>
                    <a:pt x="1035" y="109"/>
                  </a:cubicBezTo>
                  <a:cubicBezTo>
                    <a:pt x="1068" y="142"/>
                    <a:pt x="1105" y="168"/>
                    <a:pt x="1145" y="186"/>
                  </a:cubicBezTo>
                  <a:cubicBezTo>
                    <a:pt x="1036" y="295"/>
                    <a:pt x="1036" y="295"/>
                    <a:pt x="1036" y="295"/>
                  </a:cubicBezTo>
                  <a:cubicBezTo>
                    <a:pt x="1031" y="300"/>
                    <a:pt x="1031" y="300"/>
                    <a:pt x="1031" y="300"/>
                  </a:cubicBezTo>
                  <a:cubicBezTo>
                    <a:pt x="1004" y="273"/>
                    <a:pt x="1004" y="273"/>
                    <a:pt x="1004" y="273"/>
                  </a:cubicBezTo>
                  <a:cubicBezTo>
                    <a:pt x="992" y="261"/>
                    <a:pt x="975" y="254"/>
                    <a:pt x="957" y="254"/>
                  </a:cubicBezTo>
                  <a:cubicBezTo>
                    <a:pt x="956" y="254"/>
                    <a:pt x="956" y="254"/>
                    <a:pt x="956" y="254"/>
                  </a:cubicBezTo>
                  <a:cubicBezTo>
                    <a:pt x="954" y="233"/>
                    <a:pt x="945" y="214"/>
                    <a:pt x="931" y="200"/>
                  </a:cubicBezTo>
                  <a:lnTo>
                    <a:pt x="871" y="140"/>
                  </a:lnTo>
                  <a:close/>
                  <a:moveTo>
                    <a:pt x="633" y="578"/>
                  </a:moveTo>
                  <a:cubicBezTo>
                    <a:pt x="633" y="576"/>
                    <a:pt x="633" y="576"/>
                    <a:pt x="633" y="576"/>
                  </a:cubicBezTo>
                  <a:cubicBezTo>
                    <a:pt x="613" y="574"/>
                    <a:pt x="594" y="565"/>
                    <a:pt x="580" y="551"/>
                  </a:cubicBezTo>
                  <a:cubicBezTo>
                    <a:pt x="520" y="490"/>
                    <a:pt x="520" y="490"/>
                    <a:pt x="520" y="490"/>
                  </a:cubicBezTo>
                  <a:cubicBezTo>
                    <a:pt x="511" y="481"/>
                    <a:pt x="504" y="470"/>
                    <a:pt x="500" y="459"/>
                  </a:cubicBezTo>
                  <a:cubicBezTo>
                    <a:pt x="494" y="464"/>
                    <a:pt x="494" y="464"/>
                    <a:pt x="494" y="464"/>
                  </a:cubicBezTo>
                  <a:cubicBezTo>
                    <a:pt x="51" y="907"/>
                    <a:pt x="51" y="907"/>
                    <a:pt x="51" y="907"/>
                  </a:cubicBezTo>
                  <a:cubicBezTo>
                    <a:pt x="0" y="959"/>
                    <a:pt x="0" y="1042"/>
                    <a:pt x="51" y="1094"/>
                  </a:cubicBezTo>
                  <a:cubicBezTo>
                    <a:pt x="102" y="1145"/>
                    <a:pt x="186" y="1145"/>
                    <a:pt x="237" y="1094"/>
                  </a:cubicBezTo>
                  <a:cubicBezTo>
                    <a:pt x="675" y="656"/>
                    <a:pt x="675" y="656"/>
                    <a:pt x="675" y="656"/>
                  </a:cubicBezTo>
                  <a:cubicBezTo>
                    <a:pt x="680" y="651"/>
                    <a:pt x="680" y="651"/>
                    <a:pt x="680" y="651"/>
                  </a:cubicBezTo>
                  <a:cubicBezTo>
                    <a:pt x="652" y="623"/>
                    <a:pt x="652" y="623"/>
                    <a:pt x="652" y="623"/>
                  </a:cubicBezTo>
                  <a:cubicBezTo>
                    <a:pt x="640" y="611"/>
                    <a:pt x="634" y="595"/>
                    <a:pt x="633" y="578"/>
                  </a:cubicBezTo>
                  <a:close/>
                  <a:moveTo>
                    <a:pt x="201" y="1058"/>
                  </a:moveTo>
                  <a:cubicBezTo>
                    <a:pt x="170" y="1089"/>
                    <a:pt x="119" y="1089"/>
                    <a:pt x="87" y="1058"/>
                  </a:cubicBezTo>
                  <a:cubicBezTo>
                    <a:pt x="55" y="1026"/>
                    <a:pt x="55" y="975"/>
                    <a:pt x="87" y="943"/>
                  </a:cubicBezTo>
                  <a:cubicBezTo>
                    <a:pt x="119" y="912"/>
                    <a:pt x="170" y="912"/>
                    <a:pt x="201" y="943"/>
                  </a:cubicBezTo>
                  <a:cubicBezTo>
                    <a:pt x="233" y="975"/>
                    <a:pt x="233" y="1026"/>
                    <a:pt x="201" y="10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75" name="Freeform 6">
              <a:extLst>
                <a:ext uri="{FF2B5EF4-FFF2-40B4-BE49-F238E27FC236}">
                  <a16:creationId xmlns:a16="http://schemas.microsoft.com/office/drawing/2014/main" id="{936E6E90-17DE-4809-BB96-64781B8A34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7" y="576"/>
              <a:ext cx="3391" cy="2891"/>
            </a:xfrm>
            <a:custGeom>
              <a:avLst/>
              <a:gdLst>
                <a:gd name="T0" fmla="*/ 1764 w 1810"/>
                <a:gd name="T1" fmla="*/ 246 h 1542"/>
                <a:gd name="T2" fmla="*/ 1686 w 1810"/>
                <a:gd name="T3" fmla="*/ 610 h 1542"/>
                <a:gd name="T4" fmla="*/ 1200 w 1810"/>
                <a:gd name="T5" fmla="*/ 610 h 1542"/>
                <a:gd name="T6" fmla="*/ 1200 w 1810"/>
                <a:gd name="T7" fmla="*/ 125 h 1542"/>
                <a:gd name="T8" fmla="*/ 1564 w 1810"/>
                <a:gd name="T9" fmla="*/ 47 h 1542"/>
                <a:gd name="T10" fmla="*/ 1416 w 1810"/>
                <a:gd name="T11" fmla="*/ 195 h 1542"/>
                <a:gd name="T12" fmla="*/ 1301 w 1810"/>
                <a:gd name="T13" fmla="*/ 310 h 1542"/>
                <a:gd name="T14" fmla="*/ 1343 w 1810"/>
                <a:gd name="T15" fmla="*/ 467 h 1542"/>
                <a:gd name="T16" fmla="*/ 1501 w 1810"/>
                <a:gd name="T17" fmla="*/ 510 h 1542"/>
                <a:gd name="T18" fmla="*/ 1616 w 1810"/>
                <a:gd name="T19" fmla="*/ 394 h 1542"/>
                <a:gd name="T20" fmla="*/ 1764 w 1810"/>
                <a:gd name="T21" fmla="*/ 246 h 1542"/>
                <a:gd name="T22" fmla="*/ 714 w 1810"/>
                <a:gd name="T23" fmla="*/ 839 h 1542"/>
                <a:gd name="T24" fmla="*/ 815 w 1810"/>
                <a:gd name="T25" fmla="*/ 737 h 1542"/>
                <a:gd name="T26" fmla="*/ 266 w 1810"/>
                <a:gd name="T27" fmla="*/ 190 h 1542"/>
                <a:gd name="T28" fmla="*/ 254 w 1810"/>
                <a:gd name="T29" fmla="*/ 113 h 1542"/>
                <a:gd name="T30" fmla="*/ 72 w 1810"/>
                <a:gd name="T31" fmla="*/ 22 h 1542"/>
                <a:gd name="T32" fmla="*/ 36 w 1810"/>
                <a:gd name="T33" fmla="*/ 58 h 1542"/>
                <a:gd name="T34" fmla="*/ 36 w 1810"/>
                <a:gd name="T35" fmla="*/ 58 h 1542"/>
                <a:gd name="T36" fmla="*/ 0 w 1810"/>
                <a:gd name="T37" fmla="*/ 94 h 1542"/>
                <a:gd name="T38" fmla="*/ 92 w 1810"/>
                <a:gd name="T39" fmla="*/ 276 h 1542"/>
                <a:gd name="T40" fmla="*/ 161 w 1810"/>
                <a:gd name="T41" fmla="*/ 286 h 1542"/>
                <a:gd name="T42" fmla="*/ 714 w 1810"/>
                <a:gd name="T43" fmla="*/ 839 h 1542"/>
                <a:gd name="T44" fmla="*/ 989 w 1810"/>
                <a:gd name="T45" fmla="*/ 1073 h 1542"/>
                <a:gd name="T46" fmla="*/ 957 w 1810"/>
                <a:gd name="T47" fmla="*/ 1073 h 1542"/>
                <a:gd name="T48" fmla="*/ 957 w 1810"/>
                <a:gd name="T49" fmla="*/ 1104 h 1542"/>
                <a:gd name="T50" fmla="*/ 1389 w 1810"/>
                <a:gd name="T51" fmla="*/ 1536 h 1542"/>
                <a:gd name="T52" fmla="*/ 1405 w 1810"/>
                <a:gd name="T53" fmla="*/ 1542 h 1542"/>
                <a:gd name="T54" fmla="*/ 1420 w 1810"/>
                <a:gd name="T55" fmla="*/ 1536 h 1542"/>
                <a:gd name="T56" fmla="*/ 1420 w 1810"/>
                <a:gd name="T57" fmla="*/ 1505 h 1542"/>
                <a:gd name="T58" fmla="*/ 989 w 1810"/>
                <a:gd name="T59" fmla="*/ 1073 h 1542"/>
                <a:gd name="T60" fmla="*/ 1514 w 1810"/>
                <a:gd name="T61" fmla="*/ 1411 h 1542"/>
                <a:gd name="T62" fmla="*/ 1082 w 1810"/>
                <a:gd name="T63" fmla="*/ 979 h 1542"/>
                <a:gd name="T64" fmla="*/ 1051 w 1810"/>
                <a:gd name="T65" fmla="*/ 979 h 1542"/>
                <a:gd name="T66" fmla="*/ 1051 w 1810"/>
                <a:gd name="T67" fmla="*/ 1010 h 1542"/>
                <a:gd name="T68" fmla="*/ 1483 w 1810"/>
                <a:gd name="T69" fmla="*/ 1442 h 1542"/>
                <a:gd name="T70" fmla="*/ 1498 w 1810"/>
                <a:gd name="T71" fmla="*/ 1448 h 1542"/>
                <a:gd name="T72" fmla="*/ 1514 w 1810"/>
                <a:gd name="T73" fmla="*/ 1442 h 1542"/>
                <a:gd name="T74" fmla="*/ 1514 w 1810"/>
                <a:gd name="T75" fmla="*/ 1411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0" h="1542">
                  <a:moveTo>
                    <a:pt x="1764" y="246"/>
                  </a:moveTo>
                  <a:cubicBezTo>
                    <a:pt x="1810" y="369"/>
                    <a:pt x="1784" y="512"/>
                    <a:pt x="1686" y="610"/>
                  </a:cubicBezTo>
                  <a:cubicBezTo>
                    <a:pt x="1552" y="744"/>
                    <a:pt x="1334" y="744"/>
                    <a:pt x="1200" y="610"/>
                  </a:cubicBezTo>
                  <a:cubicBezTo>
                    <a:pt x="1066" y="476"/>
                    <a:pt x="1066" y="259"/>
                    <a:pt x="1200" y="125"/>
                  </a:cubicBezTo>
                  <a:cubicBezTo>
                    <a:pt x="1299" y="26"/>
                    <a:pt x="1442" y="0"/>
                    <a:pt x="1564" y="47"/>
                  </a:cubicBezTo>
                  <a:cubicBezTo>
                    <a:pt x="1416" y="195"/>
                    <a:pt x="1416" y="195"/>
                    <a:pt x="1416" y="195"/>
                  </a:cubicBezTo>
                  <a:cubicBezTo>
                    <a:pt x="1301" y="310"/>
                    <a:pt x="1301" y="310"/>
                    <a:pt x="1301" y="310"/>
                  </a:cubicBezTo>
                  <a:cubicBezTo>
                    <a:pt x="1343" y="467"/>
                    <a:pt x="1343" y="467"/>
                    <a:pt x="1343" y="467"/>
                  </a:cubicBezTo>
                  <a:cubicBezTo>
                    <a:pt x="1501" y="510"/>
                    <a:pt x="1501" y="510"/>
                    <a:pt x="1501" y="510"/>
                  </a:cubicBezTo>
                  <a:cubicBezTo>
                    <a:pt x="1616" y="394"/>
                    <a:pt x="1616" y="394"/>
                    <a:pt x="1616" y="394"/>
                  </a:cubicBezTo>
                  <a:lnTo>
                    <a:pt x="1764" y="246"/>
                  </a:lnTo>
                  <a:close/>
                  <a:moveTo>
                    <a:pt x="714" y="839"/>
                  </a:moveTo>
                  <a:cubicBezTo>
                    <a:pt x="815" y="737"/>
                    <a:pt x="815" y="737"/>
                    <a:pt x="815" y="737"/>
                  </a:cubicBezTo>
                  <a:cubicBezTo>
                    <a:pt x="266" y="190"/>
                    <a:pt x="266" y="190"/>
                    <a:pt x="266" y="190"/>
                  </a:cubicBezTo>
                  <a:cubicBezTo>
                    <a:pt x="254" y="113"/>
                    <a:pt x="254" y="113"/>
                    <a:pt x="254" y="113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161" y="286"/>
                    <a:pt x="161" y="286"/>
                    <a:pt x="161" y="286"/>
                  </a:cubicBezTo>
                  <a:lnTo>
                    <a:pt x="714" y="839"/>
                  </a:lnTo>
                  <a:close/>
                  <a:moveTo>
                    <a:pt x="989" y="1073"/>
                  </a:moveTo>
                  <a:cubicBezTo>
                    <a:pt x="980" y="1064"/>
                    <a:pt x="966" y="1064"/>
                    <a:pt x="957" y="1073"/>
                  </a:cubicBezTo>
                  <a:cubicBezTo>
                    <a:pt x="949" y="1082"/>
                    <a:pt x="949" y="1096"/>
                    <a:pt x="957" y="1104"/>
                  </a:cubicBezTo>
                  <a:cubicBezTo>
                    <a:pt x="1389" y="1536"/>
                    <a:pt x="1389" y="1536"/>
                    <a:pt x="1389" y="1536"/>
                  </a:cubicBezTo>
                  <a:cubicBezTo>
                    <a:pt x="1393" y="1540"/>
                    <a:pt x="1399" y="1542"/>
                    <a:pt x="1405" y="1542"/>
                  </a:cubicBezTo>
                  <a:cubicBezTo>
                    <a:pt x="1410" y="1542"/>
                    <a:pt x="1416" y="1540"/>
                    <a:pt x="1420" y="1536"/>
                  </a:cubicBezTo>
                  <a:cubicBezTo>
                    <a:pt x="1429" y="1527"/>
                    <a:pt x="1429" y="1513"/>
                    <a:pt x="1420" y="1505"/>
                  </a:cubicBezTo>
                  <a:lnTo>
                    <a:pt x="989" y="1073"/>
                  </a:lnTo>
                  <a:close/>
                  <a:moveTo>
                    <a:pt x="1514" y="1411"/>
                  </a:moveTo>
                  <a:cubicBezTo>
                    <a:pt x="1082" y="979"/>
                    <a:pt x="1082" y="979"/>
                    <a:pt x="1082" y="979"/>
                  </a:cubicBezTo>
                  <a:cubicBezTo>
                    <a:pt x="1074" y="971"/>
                    <a:pt x="1060" y="971"/>
                    <a:pt x="1051" y="979"/>
                  </a:cubicBezTo>
                  <a:cubicBezTo>
                    <a:pt x="1043" y="988"/>
                    <a:pt x="1043" y="1002"/>
                    <a:pt x="1051" y="1010"/>
                  </a:cubicBezTo>
                  <a:cubicBezTo>
                    <a:pt x="1483" y="1442"/>
                    <a:pt x="1483" y="1442"/>
                    <a:pt x="1483" y="1442"/>
                  </a:cubicBezTo>
                  <a:cubicBezTo>
                    <a:pt x="1487" y="1446"/>
                    <a:pt x="1493" y="1448"/>
                    <a:pt x="1498" y="1448"/>
                  </a:cubicBezTo>
                  <a:cubicBezTo>
                    <a:pt x="1504" y="1448"/>
                    <a:pt x="1510" y="1446"/>
                    <a:pt x="1514" y="1442"/>
                  </a:cubicBezTo>
                  <a:cubicBezTo>
                    <a:pt x="1523" y="1433"/>
                    <a:pt x="1523" y="1419"/>
                    <a:pt x="1514" y="14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cxnSp>
        <p:nvCxnSpPr>
          <p:cNvPr id="84" name="Straight Connector 83"/>
          <p:cNvCxnSpPr/>
          <p:nvPr/>
        </p:nvCxnSpPr>
        <p:spPr>
          <a:xfrm>
            <a:off x="4671436" y="4395158"/>
            <a:ext cx="5933138" cy="0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795612" y="3790889"/>
            <a:ext cx="2160000" cy="120032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6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Impacto orçamentário e financeiro</a:t>
            </a:r>
          </a:p>
        </p:txBody>
      </p:sp>
      <p:grpSp>
        <p:nvGrpSpPr>
          <p:cNvPr id="76" name="Group 75"/>
          <p:cNvGrpSpPr/>
          <p:nvPr/>
        </p:nvGrpSpPr>
        <p:grpSpPr>
          <a:xfrm>
            <a:off x="2289701" y="2563893"/>
            <a:ext cx="1121022" cy="1084704"/>
            <a:chOff x="7256440" y="4336707"/>
            <a:chExt cx="1121022" cy="1084704"/>
          </a:xfrm>
        </p:grpSpPr>
        <p:sp>
          <p:nvSpPr>
            <p:cNvPr id="78" name="Oval 77"/>
            <p:cNvSpPr>
              <a:spLocks noChangeAspect="1"/>
            </p:cNvSpPr>
            <p:nvPr/>
          </p:nvSpPr>
          <p:spPr>
            <a:xfrm>
              <a:off x="7256440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9" name="AutoShape 9">
              <a:extLst>
                <a:ext uri="{FF2B5EF4-FFF2-40B4-BE49-F238E27FC236}">
                  <a16:creationId xmlns:a16="http://schemas.microsoft.com/office/drawing/2014/main" id="{E0D198FC-C2F2-4FED-9034-D826A21FCD8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7444678" y="4463326"/>
              <a:ext cx="817030" cy="81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id="{BF86BFAF-8981-4474-850E-2A9237D57E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7238" y="4692571"/>
              <a:ext cx="750017" cy="462088"/>
            </a:xfrm>
            <a:custGeom>
              <a:avLst/>
              <a:gdLst>
                <a:gd name="T0" fmla="*/ 154 w 2115"/>
                <a:gd name="T1" fmla="*/ 956 h 1302"/>
                <a:gd name="T2" fmla="*/ 144 w 2115"/>
                <a:gd name="T3" fmla="*/ 334 h 1302"/>
                <a:gd name="T4" fmla="*/ 573 w 2115"/>
                <a:gd name="T5" fmla="*/ 324 h 1302"/>
                <a:gd name="T6" fmla="*/ 573 w 2115"/>
                <a:gd name="T7" fmla="*/ 1059 h 1302"/>
                <a:gd name="T8" fmla="*/ 44 w 2115"/>
                <a:gd name="T9" fmla="*/ 220 h 1302"/>
                <a:gd name="T10" fmla="*/ 573 w 2115"/>
                <a:gd name="T11" fmla="*/ 180 h 1302"/>
                <a:gd name="T12" fmla="*/ 22 w 2115"/>
                <a:gd name="T13" fmla="*/ 176 h 1302"/>
                <a:gd name="T14" fmla="*/ 0 w 2115"/>
                <a:gd name="T15" fmla="*/ 1081 h 1302"/>
                <a:gd name="T16" fmla="*/ 573 w 2115"/>
                <a:gd name="T17" fmla="*/ 1103 h 1302"/>
                <a:gd name="T18" fmla="*/ 660 w 2115"/>
                <a:gd name="T19" fmla="*/ 89 h 1302"/>
                <a:gd name="T20" fmla="*/ 94 w 2115"/>
                <a:gd name="T21" fmla="*/ 111 h 1302"/>
                <a:gd name="T22" fmla="*/ 618 w 2115"/>
                <a:gd name="T23" fmla="*/ 133 h 1302"/>
                <a:gd name="T24" fmla="*/ 745 w 2115"/>
                <a:gd name="T25" fmla="*/ 0 h 1302"/>
                <a:gd name="T26" fmla="*/ 179 w 2115"/>
                <a:gd name="T27" fmla="*/ 22 h 1302"/>
                <a:gd name="T28" fmla="*/ 703 w 2115"/>
                <a:gd name="T29" fmla="*/ 44 h 1302"/>
                <a:gd name="T30" fmla="*/ 1882 w 2115"/>
                <a:gd name="T31" fmla="*/ 948 h 1302"/>
                <a:gd name="T32" fmla="*/ 1760 w 2115"/>
                <a:gd name="T33" fmla="*/ 1286 h 1302"/>
                <a:gd name="T34" fmla="*/ 1452 w 2115"/>
                <a:gd name="T35" fmla="*/ 1286 h 1302"/>
                <a:gd name="T36" fmla="*/ 1329 w 2115"/>
                <a:gd name="T37" fmla="*/ 1168 h 1302"/>
                <a:gd name="T38" fmla="*/ 1452 w 2115"/>
                <a:gd name="T39" fmla="*/ 830 h 1302"/>
                <a:gd name="T40" fmla="*/ 1760 w 2115"/>
                <a:gd name="T41" fmla="*/ 830 h 1302"/>
                <a:gd name="T42" fmla="*/ 1882 w 2115"/>
                <a:gd name="T43" fmla="*/ 948 h 1302"/>
                <a:gd name="T44" fmla="*/ 1750 w 2115"/>
                <a:gd name="T45" fmla="*/ 873 h 1302"/>
                <a:gd name="T46" fmla="*/ 1462 w 2115"/>
                <a:gd name="T47" fmla="*/ 873 h 1302"/>
                <a:gd name="T48" fmla="*/ 1373 w 2115"/>
                <a:gd name="T49" fmla="*/ 1168 h 1302"/>
                <a:gd name="T50" fmla="*/ 1606 w 2115"/>
                <a:gd name="T51" fmla="*/ 1258 h 1302"/>
                <a:gd name="T52" fmla="*/ 1838 w 2115"/>
                <a:gd name="T53" fmla="*/ 1168 h 1302"/>
                <a:gd name="T54" fmla="*/ 1728 w 2115"/>
                <a:gd name="T55" fmla="*/ 325 h 1302"/>
                <a:gd name="T56" fmla="*/ 1772 w 2115"/>
                <a:gd name="T57" fmla="*/ 198 h 1302"/>
                <a:gd name="T58" fmla="*/ 1246 w 2115"/>
                <a:gd name="T59" fmla="*/ 176 h 1302"/>
                <a:gd name="T60" fmla="*/ 1209 w 2115"/>
                <a:gd name="T61" fmla="*/ 220 h 1302"/>
                <a:gd name="T62" fmla="*/ 1728 w 2115"/>
                <a:gd name="T63" fmla="*/ 325 h 1302"/>
                <a:gd name="T64" fmla="*/ 1838 w 2115"/>
                <a:gd name="T65" fmla="*/ 318 h 1302"/>
                <a:gd name="T66" fmla="*/ 1866 w 2115"/>
                <a:gd name="T67" fmla="*/ 111 h 1302"/>
                <a:gd name="T68" fmla="*/ 1330 w 2115"/>
                <a:gd name="T69" fmla="*/ 89 h 1302"/>
                <a:gd name="T70" fmla="*/ 1822 w 2115"/>
                <a:gd name="T71" fmla="*/ 133 h 1302"/>
                <a:gd name="T72" fmla="*/ 1907 w 2115"/>
                <a:gd name="T73" fmla="*/ 321 h 1302"/>
                <a:gd name="T74" fmla="*/ 1951 w 2115"/>
                <a:gd name="T75" fmla="*/ 22 h 1302"/>
                <a:gd name="T76" fmla="*/ 1415 w 2115"/>
                <a:gd name="T77" fmla="*/ 0 h 1302"/>
                <a:gd name="T78" fmla="*/ 1907 w 2115"/>
                <a:gd name="T79" fmla="*/ 44 h 1302"/>
                <a:gd name="T80" fmla="*/ 1285 w 2115"/>
                <a:gd name="T81" fmla="*/ 1059 h 1302"/>
                <a:gd name="T82" fmla="*/ 1209 w 2115"/>
                <a:gd name="T83" fmla="*/ 1103 h 1302"/>
                <a:gd name="T84" fmla="*/ 1285 w 2115"/>
                <a:gd name="T85" fmla="*/ 1059 h 1302"/>
                <a:gd name="T86" fmla="*/ 1441 w 2115"/>
                <a:gd name="T87" fmla="*/ 787 h 1302"/>
                <a:gd name="T88" fmla="*/ 1518 w 2115"/>
                <a:gd name="T89" fmla="*/ 496 h 1302"/>
                <a:gd name="T90" fmla="*/ 1629 w 2115"/>
                <a:gd name="T91" fmla="*/ 334 h 1302"/>
                <a:gd name="T92" fmla="*/ 1209 w 2115"/>
                <a:gd name="T93" fmla="*/ 324 h 1302"/>
                <a:gd name="T94" fmla="*/ 1285 w 2115"/>
                <a:gd name="T95" fmla="*/ 956 h 1302"/>
                <a:gd name="T96" fmla="*/ 2057 w 2115"/>
                <a:gd name="T97" fmla="*/ 403 h 1302"/>
                <a:gd name="T98" fmla="*/ 1838 w 2115"/>
                <a:gd name="T99" fmla="*/ 362 h 1302"/>
                <a:gd name="T100" fmla="*/ 1562 w 2115"/>
                <a:gd name="T101" fmla="*/ 496 h 1302"/>
                <a:gd name="T102" fmla="*/ 1606 w 2115"/>
                <a:gd name="T103" fmla="*/ 770 h 1302"/>
                <a:gd name="T104" fmla="*/ 1606 w 2115"/>
                <a:gd name="T105" fmla="*/ 496 h 1302"/>
                <a:gd name="T106" fmla="*/ 1838 w 2115"/>
                <a:gd name="T107" fmla="*/ 406 h 1302"/>
                <a:gd name="T108" fmla="*/ 2071 w 2115"/>
                <a:gd name="T109" fmla="*/ 496 h 1302"/>
                <a:gd name="T110" fmla="*/ 1982 w 2115"/>
                <a:gd name="T111" fmla="*/ 1130 h 1302"/>
                <a:gd name="T112" fmla="*/ 1926 w 2115"/>
                <a:gd name="T113" fmla="*/ 1168 h 1302"/>
                <a:gd name="T114" fmla="*/ 1992 w 2115"/>
                <a:gd name="T115" fmla="*/ 1173 h 1302"/>
                <a:gd name="T116" fmla="*/ 2115 w 2115"/>
                <a:gd name="T117" fmla="*/ 496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15" h="1302">
                  <a:moveTo>
                    <a:pt x="573" y="956"/>
                  </a:moveTo>
                  <a:cubicBezTo>
                    <a:pt x="154" y="956"/>
                    <a:pt x="154" y="956"/>
                    <a:pt x="154" y="956"/>
                  </a:cubicBezTo>
                  <a:cubicBezTo>
                    <a:pt x="148" y="956"/>
                    <a:pt x="144" y="951"/>
                    <a:pt x="144" y="946"/>
                  </a:cubicBezTo>
                  <a:cubicBezTo>
                    <a:pt x="144" y="334"/>
                    <a:pt x="144" y="334"/>
                    <a:pt x="144" y="334"/>
                  </a:cubicBezTo>
                  <a:cubicBezTo>
                    <a:pt x="144" y="328"/>
                    <a:pt x="148" y="324"/>
                    <a:pt x="154" y="324"/>
                  </a:cubicBezTo>
                  <a:cubicBezTo>
                    <a:pt x="573" y="324"/>
                    <a:pt x="573" y="324"/>
                    <a:pt x="573" y="324"/>
                  </a:cubicBezTo>
                  <a:lnTo>
                    <a:pt x="573" y="956"/>
                  </a:lnTo>
                  <a:close/>
                  <a:moveTo>
                    <a:pt x="573" y="1059"/>
                  </a:moveTo>
                  <a:cubicBezTo>
                    <a:pt x="44" y="1059"/>
                    <a:pt x="44" y="1059"/>
                    <a:pt x="44" y="1059"/>
                  </a:cubicBezTo>
                  <a:cubicBezTo>
                    <a:pt x="44" y="220"/>
                    <a:pt x="44" y="220"/>
                    <a:pt x="44" y="220"/>
                  </a:cubicBezTo>
                  <a:cubicBezTo>
                    <a:pt x="573" y="220"/>
                    <a:pt x="573" y="220"/>
                    <a:pt x="573" y="220"/>
                  </a:cubicBezTo>
                  <a:cubicBezTo>
                    <a:pt x="573" y="180"/>
                    <a:pt x="573" y="180"/>
                    <a:pt x="573" y="180"/>
                  </a:cubicBezTo>
                  <a:cubicBezTo>
                    <a:pt x="576" y="176"/>
                    <a:pt x="576" y="176"/>
                    <a:pt x="576" y="176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10" y="176"/>
                    <a:pt x="0" y="186"/>
                    <a:pt x="0" y="198"/>
                  </a:cubicBezTo>
                  <a:cubicBezTo>
                    <a:pt x="0" y="1081"/>
                    <a:pt x="0" y="1081"/>
                    <a:pt x="0" y="1081"/>
                  </a:cubicBezTo>
                  <a:cubicBezTo>
                    <a:pt x="0" y="1093"/>
                    <a:pt x="10" y="1103"/>
                    <a:pt x="22" y="1103"/>
                  </a:cubicBezTo>
                  <a:cubicBezTo>
                    <a:pt x="573" y="1103"/>
                    <a:pt x="573" y="1103"/>
                    <a:pt x="573" y="1103"/>
                  </a:cubicBezTo>
                  <a:lnTo>
                    <a:pt x="573" y="1059"/>
                  </a:lnTo>
                  <a:close/>
                  <a:moveTo>
                    <a:pt x="660" y="89"/>
                  </a:moveTo>
                  <a:cubicBezTo>
                    <a:pt x="116" y="89"/>
                    <a:pt x="116" y="89"/>
                    <a:pt x="116" y="89"/>
                  </a:cubicBezTo>
                  <a:cubicBezTo>
                    <a:pt x="104" y="89"/>
                    <a:pt x="94" y="99"/>
                    <a:pt x="94" y="111"/>
                  </a:cubicBezTo>
                  <a:cubicBezTo>
                    <a:pt x="94" y="123"/>
                    <a:pt x="104" y="133"/>
                    <a:pt x="116" y="133"/>
                  </a:cubicBezTo>
                  <a:cubicBezTo>
                    <a:pt x="618" y="133"/>
                    <a:pt x="618" y="133"/>
                    <a:pt x="618" y="133"/>
                  </a:cubicBezTo>
                  <a:lnTo>
                    <a:pt x="660" y="89"/>
                  </a:lnTo>
                  <a:close/>
                  <a:moveTo>
                    <a:pt x="745" y="0"/>
                  </a:moveTo>
                  <a:cubicBezTo>
                    <a:pt x="201" y="0"/>
                    <a:pt x="201" y="0"/>
                    <a:pt x="201" y="0"/>
                  </a:cubicBezTo>
                  <a:cubicBezTo>
                    <a:pt x="189" y="0"/>
                    <a:pt x="179" y="10"/>
                    <a:pt x="179" y="22"/>
                  </a:cubicBezTo>
                  <a:cubicBezTo>
                    <a:pt x="179" y="35"/>
                    <a:pt x="189" y="44"/>
                    <a:pt x="201" y="44"/>
                  </a:cubicBezTo>
                  <a:cubicBezTo>
                    <a:pt x="703" y="44"/>
                    <a:pt x="703" y="44"/>
                    <a:pt x="703" y="44"/>
                  </a:cubicBezTo>
                  <a:lnTo>
                    <a:pt x="745" y="0"/>
                  </a:lnTo>
                  <a:close/>
                  <a:moveTo>
                    <a:pt x="1882" y="948"/>
                  </a:moveTo>
                  <a:cubicBezTo>
                    <a:pt x="1882" y="1168"/>
                    <a:pt x="1882" y="1168"/>
                    <a:pt x="1882" y="1168"/>
                  </a:cubicBezTo>
                  <a:cubicBezTo>
                    <a:pt x="1882" y="1208"/>
                    <a:pt x="1861" y="1261"/>
                    <a:pt x="1760" y="1286"/>
                  </a:cubicBezTo>
                  <a:cubicBezTo>
                    <a:pt x="1718" y="1296"/>
                    <a:pt x="1663" y="1302"/>
                    <a:pt x="1606" y="1302"/>
                  </a:cubicBezTo>
                  <a:cubicBezTo>
                    <a:pt x="1549" y="1302"/>
                    <a:pt x="1494" y="1296"/>
                    <a:pt x="1452" y="1286"/>
                  </a:cubicBezTo>
                  <a:cubicBezTo>
                    <a:pt x="1439" y="1283"/>
                    <a:pt x="1412" y="1276"/>
                    <a:pt x="1387" y="1262"/>
                  </a:cubicBezTo>
                  <a:cubicBezTo>
                    <a:pt x="1350" y="1240"/>
                    <a:pt x="1329" y="1207"/>
                    <a:pt x="1329" y="1168"/>
                  </a:cubicBezTo>
                  <a:cubicBezTo>
                    <a:pt x="1329" y="948"/>
                    <a:pt x="1329" y="948"/>
                    <a:pt x="1329" y="948"/>
                  </a:cubicBezTo>
                  <a:cubicBezTo>
                    <a:pt x="1329" y="908"/>
                    <a:pt x="1350" y="855"/>
                    <a:pt x="1452" y="830"/>
                  </a:cubicBezTo>
                  <a:cubicBezTo>
                    <a:pt x="1494" y="820"/>
                    <a:pt x="1549" y="814"/>
                    <a:pt x="1606" y="814"/>
                  </a:cubicBezTo>
                  <a:cubicBezTo>
                    <a:pt x="1663" y="814"/>
                    <a:pt x="1718" y="820"/>
                    <a:pt x="1760" y="830"/>
                  </a:cubicBezTo>
                  <a:cubicBezTo>
                    <a:pt x="1773" y="833"/>
                    <a:pt x="1799" y="840"/>
                    <a:pt x="1824" y="854"/>
                  </a:cubicBezTo>
                  <a:cubicBezTo>
                    <a:pt x="1862" y="876"/>
                    <a:pt x="1882" y="910"/>
                    <a:pt x="1882" y="948"/>
                  </a:cubicBezTo>
                  <a:close/>
                  <a:moveTo>
                    <a:pt x="1838" y="948"/>
                  </a:moveTo>
                  <a:cubicBezTo>
                    <a:pt x="1838" y="894"/>
                    <a:pt x="1771" y="878"/>
                    <a:pt x="1750" y="873"/>
                  </a:cubicBezTo>
                  <a:cubicBezTo>
                    <a:pt x="1711" y="863"/>
                    <a:pt x="1660" y="858"/>
                    <a:pt x="1606" y="858"/>
                  </a:cubicBezTo>
                  <a:cubicBezTo>
                    <a:pt x="1552" y="858"/>
                    <a:pt x="1501" y="863"/>
                    <a:pt x="1462" y="873"/>
                  </a:cubicBezTo>
                  <a:cubicBezTo>
                    <a:pt x="1440" y="878"/>
                    <a:pt x="1373" y="894"/>
                    <a:pt x="1373" y="948"/>
                  </a:cubicBezTo>
                  <a:cubicBezTo>
                    <a:pt x="1373" y="1168"/>
                    <a:pt x="1373" y="1168"/>
                    <a:pt x="1373" y="1168"/>
                  </a:cubicBezTo>
                  <a:cubicBezTo>
                    <a:pt x="1373" y="1222"/>
                    <a:pt x="1440" y="1238"/>
                    <a:pt x="1462" y="1243"/>
                  </a:cubicBezTo>
                  <a:cubicBezTo>
                    <a:pt x="1501" y="1253"/>
                    <a:pt x="1552" y="1258"/>
                    <a:pt x="1606" y="1258"/>
                  </a:cubicBezTo>
                  <a:cubicBezTo>
                    <a:pt x="1660" y="1258"/>
                    <a:pt x="1711" y="1253"/>
                    <a:pt x="1750" y="1243"/>
                  </a:cubicBezTo>
                  <a:cubicBezTo>
                    <a:pt x="1771" y="1238"/>
                    <a:pt x="1838" y="1222"/>
                    <a:pt x="1838" y="1168"/>
                  </a:cubicBezTo>
                  <a:lnTo>
                    <a:pt x="1838" y="948"/>
                  </a:lnTo>
                  <a:close/>
                  <a:moveTo>
                    <a:pt x="1728" y="325"/>
                  </a:moveTo>
                  <a:cubicBezTo>
                    <a:pt x="1743" y="324"/>
                    <a:pt x="1757" y="322"/>
                    <a:pt x="1772" y="321"/>
                  </a:cubicBezTo>
                  <a:cubicBezTo>
                    <a:pt x="1772" y="198"/>
                    <a:pt x="1772" y="198"/>
                    <a:pt x="1772" y="198"/>
                  </a:cubicBezTo>
                  <a:cubicBezTo>
                    <a:pt x="1772" y="186"/>
                    <a:pt x="1763" y="176"/>
                    <a:pt x="1750" y="176"/>
                  </a:cubicBezTo>
                  <a:cubicBezTo>
                    <a:pt x="1246" y="176"/>
                    <a:pt x="1246" y="176"/>
                    <a:pt x="1246" y="176"/>
                  </a:cubicBezTo>
                  <a:cubicBezTo>
                    <a:pt x="1209" y="215"/>
                    <a:pt x="1209" y="215"/>
                    <a:pt x="1209" y="215"/>
                  </a:cubicBezTo>
                  <a:cubicBezTo>
                    <a:pt x="1209" y="220"/>
                    <a:pt x="1209" y="220"/>
                    <a:pt x="1209" y="220"/>
                  </a:cubicBezTo>
                  <a:cubicBezTo>
                    <a:pt x="1728" y="220"/>
                    <a:pt x="1728" y="220"/>
                    <a:pt x="1728" y="220"/>
                  </a:cubicBezTo>
                  <a:lnTo>
                    <a:pt x="1728" y="325"/>
                  </a:lnTo>
                  <a:close/>
                  <a:moveTo>
                    <a:pt x="1822" y="319"/>
                  </a:moveTo>
                  <a:cubicBezTo>
                    <a:pt x="1827" y="318"/>
                    <a:pt x="1833" y="318"/>
                    <a:pt x="1838" y="318"/>
                  </a:cubicBezTo>
                  <a:cubicBezTo>
                    <a:pt x="1848" y="318"/>
                    <a:pt x="1857" y="319"/>
                    <a:pt x="1866" y="319"/>
                  </a:cubicBezTo>
                  <a:cubicBezTo>
                    <a:pt x="1866" y="111"/>
                    <a:pt x="1866" y="111"/>
                    <a:pt x="1866" y="111"/>
                  </a:cubicBezTo>
                  <a:cubicBezTo>
                    <a:pt x="1866" y="99"/>
                    <a:pt x="1856" y="89"/>
                    <a:pt x="1844" y="89"/>
                  </a:cubicBezTo>
                  <a:cubicBezTo>
                    <a:pt x="1330" y="89"/>
                    <a:pt x="1330" y="89"/>
                    <a:pt x="1330" y="89"/>
                  </a:cubicBezTo>
                  <a:cubicBezTo>
                    <a:pt x="1288" y="133"/>
                    <a:pt x="1288" y="133"/>
                    <a:pt x="1288" y="133"/>
                  </a:cubicBezTo>
                  <a:cubicBezTo>
                    <a:pt x="1822" y="133"/>
                    <a:pt x="1822" y="133"/>
                    <a:pt x="1822" y="133"/>
                  </a:cubicBezTo>
                  <a:lnTo>
                    <a:pt x="1822" y="319"/>
                  </a:lnTo>
                  <a:close/>
                  <a:moveTo>
                    <a:pt x="1907" y="321"/>
                  </a:moveTo>
                  <a:cubicBezTo>
                    <a:pt x="1922" y="322"/>
                    <a:pt x="1937" y="324"/>
                    <a:pt x="1951" y="326"/>
                  </a:cubicBezTo>
                  <a:cubicBezTo>
                    <a:pt x="1951" y="22"/>
                    <a:pt x="1951" y="22"/>
                    <a:pt x="1951" y="22"/>
                  </a:cubicBezTo>
                  <a:cubicBezTo>
                    <a:pt x="1951" y="10"/>
                    <a:pt x="1941" y="0"/>
                    <a:pt x="1929" y="0"/>
                  </a:cubicBezTo>
                  <a:cubicBezTo>
                    <a:pt x="1415" y="0"/>
                    <a:pt x="1415" y="0"/>
                    <a:pt x="1415" y="0"/>
                  </a:cubicBezTo>
                  <a:cubicBezTo>
                    <a:pt x="1373" y="44"/>
                    <a:pt x="1373" y="44"/>
                    <a:pt x="1373" y="44"/>
                  </a:cubicBezTo>
                  <a:cubicBezTo>
                    <a:pt x="1907" y="44"/>
                    <a:pt x="1907" y="44"/>
                    <a:pt x="1907" y="44"/>
                  </a:cubicBezTo>
                  <a:lnTo>
                    <a:pt x="1907" y="321"/>
                  </a:lnTo>
                  <a:close/>
                  <a:moveTo>
                    <a:pt x="1285" y="1059"/>
                  </a:moveTo>
                  <a:cubicBezTo>
                    <a:pt x="1209" y="1059"/>
                    <a:pt x="1209" y="1059"/>
                    <a:pt x="1209" y="1059"/>
                  </a:cubicBezTo>
                  <a:cubicBezTo>
                    <a:pt x="1209" y="1103"/>
                    <a:pt x="1209" y="1103"/>
                    <a:pt x="1209" y="1103"/>
                  </a:cubicBezTo>
                  <a:cubicBezTo>
                    <a:pt x="1285" y="1103"/>
                    <a:pt x="1285" y="1103"/>
                    <a:pt x="1285" y="1103"/>
                  </a:cubicBezTo>
                  <a:lnTo>
                    <a:pt x="1285" y="1059"/>
                  </a:lnTo>
                  <a:close/>
                  <a:moveTo>
                    <a:pt x="1285" y="948"/>
                  </a:moveTo>
                  <a:cubicBezTo>
                    <a:pt x="1285" y="902"/>
                    <a:pt x="1305" y="820"/>
                    <a:pt x="1441" y="787"/>
                  </a:cubicBezTo>
                  <a:cubicBezTo>
                    <a:pt x="1464" y="782"/>
                    <a:pt x="1490" y="777"/>
                    <a:pt x="1518" y="775"/>
                  </a:cubicBezTo>
                  <a:cubicBezTo>
                    <a:pt x="1518" y="496"/>
                    <a:pt x="1518" y="496"/>
                    <a:pt x="1518" y="496"/>
                  </a:cubicBezTo>
                  <a:cubicBezTo>
                    <a:pt x="1518" y="456"/>
                    <a:pt x="1533" y="388"/>
                    <a:pt x="1629" y="350"/>
                  </a:cubicBezTo>
                  <a:cubicBezTo>
                    <a:pt x="1629" y="334"/>
                    <a:pt x="1629" y="334"/>
                    <a:pt x="1629" y="334"/>
                  </a:cubicBezTo>
                  <a:cubicBezTo>
                    <a:pt x="1629" y="328"/>
                    <a:pt x="1625" y="324"/>
                    <a:pt x="1619" y="324"/>
                  </a:cubicBezTo>
                  <a:cubicBezTo>
                    <a:pt x="1209" y="324"/>
                    <a:pt x="1209" y="324"/>
                    <a:pt x="1209" y="324"/>
                  </a:cubicBezTo>
                  <a:cubicBezTo>
                    <a:pt x="1209" y="956"/>
                    <a:pt x="1209" y="956"/>
                    <a:pt x="1209" y="956"/>
                  </a:cubicBezTo>
                  <a:cubicBezTo>
                    <a:pt x="1285" y="956"/>
                    <a:pt x="1285" y="956"/>
                    <a:pt x="1285" y="956"/>
                  </a:cubicBezTo>
                  <a:lnTo>
                    <a:pt x="1285" y="948"/>
                  </a:lnTo>
                  <a:close/>
                  <a:moveTo>
                    <a:pt x="2057" y="403"/>
                  </a:moveTo>
                  <a:cubicBezTo>
                    <a:pt x="2032" y="388"/>
                    <a:pt x="2005" y="381"/>
                    <a:pt x="1992" y="378"/>
                  </a:cubicBezTo>
                  <a:cubicBezTo>
                    <a:pt x="1950" y="368"/>
                    <a:pt x="1896" y="362"/>
                    <a:pt x="1838" y="362"/>
                  </a:cubicBezTo>
                  <a:cubicBezTo>
                    <a:pt x="1781" y="362"/>
                    <a:pt x="1726" y="368"/>
                    <a:pt x="1684" y="378"/>
                  </a:cubicBezTo>
                  <a:cubicBezTo>
                    <a:pt x="1583" y="403"/>
                    <a:pt x="1562" y="456"/>
                    <a:pt x="1562" y="496"/>
                  </a:cubicBezTo>
                  <a:cubicBezTo>
                    <a:pt x="1562" y="771"/>
                    <a:pt x="1562" y="771"/>
                    <a:pt x="1562" y="771"/>
                  </a:cubicBezTo>
                  <a:cubicBezTo>
                    <a:pt x="1576" y="770"/>
                    <a:pt x="1591" y="770"/>
                    <a:pt x="1606" y="770"/>
                  </a:cubicBezTo>
                  <a:cubicBezTo>
                    <a:pt x="1606" y="770"/>
                    <a:pt x="1606" y="770"/>
                    <a:pt x="1606" y="770"/>
                  </a:cubicBezTo>
                  <a:cubicBezTo>
                    <a:pt x="1606" y="496"/>
                    <a:pt x="1606" y="496"/>
                    <a:pt x="1606" y="496"/>
                  </a:cubicBezTo>
                  <a:cubicBezTo>
                    <a:pt x="1606" y="443"/>
                    <a:pt x="1673" y="426"/>
                    <a:pt x="1695" y="421"/>
                  </a:cubicBezTo>
                  <a:cubicBezTo>
                    <a:pt x="1734" y="412"/>
                    <a:pt x="1785" y="406"/>
                    <a:pt x="1838" y="406"/>
                  </a:cubicBezTo>
                  <a:cubicBezTo>
                    <a:pt x="1892" y="406"/>
                    <a:pt x="1943" y="412"/>
                    <a:pt x="1982" y="421"/>
                  </a:cubicBezTo>
                  <a:cubicBezTo>
                    <a:pt x="2004" y="426"/>
                    <a:pt x="2071" y="443"/>
                    <a:pt x="2071" y="496"/>
                  </a:cubicBezTo>
                  <a:cubicBezTo>
                    <a:pt x="2071" y="1055"/>
                    <a:pt x="2071" y="1055"/>
                    <a:pt x="2071" y="1055"/>
                  </a:cubicBezTo>
                  <a:cubicBezTo>
                    <a:pt x="2071" y="1108"/>
                    <a:pt x="2004" y="1125"/>
                    <a:pt x="1982" y="1130"/>
                  </a:cubicBezTo>
                  <a:cubicBezTo>
                    <a:pt x="1965" y="1134"/>
                    <a:pt x="1947" y="1137"/>
                    <a:pt x="1926" y="1140"/>
                  </a:cubicBezTo>
                  <a:cubicBezTo>
                    <a:pt x="1926" y="1168"/>
                    <a:pt x="1926" y="1168"/>
                    <a:pt x="1926" y="1168"/>
                  </a:cubicBezTo>
                  <a:cubicBezTo>
                    <a:pt x="1926" y="1173"/>
                    <a:pt x="1926" y="1178"/>
                    <a:pt x="1925" y="1184"/>
                  </a:cubicBezTo>
                  <a:cubicBezTo>
                    <a:pt x="1950" y="1181"/>
                    <a:pt x="1973" y="1178"/>
                    <a:pt x="1992" y="1173"/>
                  </a:cubicBezTo>
                  <a:cubicBezTo>
                    <a:pt x="2094" y="1148"/>
                    <a:pt x="2115" y="1095"/>
                    <a:pt x="2115" y="1055"/>
                  </a:cubicBezTo>
                  <a:cubicBezTo>
                    <a:pt x="2115" y="496"/>
                    <a:pt x="2115" y="496"/>
                    <a:pt x="2115" y="496"/>
                  </a:cubicBezTo>
                  <a:cubicBezTo>
                    <a:pt x="2115" y="458"/>
                    <a:pt x="2094" y="425"/>
                    <a:pt x="2057" y="4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D63CC4D9-71E9-47B8-8268-8DD12EBA4D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96072" y="4694654"/>
              <a:ext cx="500137" cy="428770"/>
            </a:xfrm>
            <a:custGeom>
              <a:avLst/>
              <a:gdLst>
                <a:gd name="T0" fmla="*/ 0 w 1410"/>
                <a:gd name="T1" fmla="*/ 1099 h 1208"/>
                <a:gd name="T2" fmla="*/ 184 w 1410"/>
                <a:gd name="T3" fmla="*/ 0 h 1208"/>
                <a:gd name="T4" fmla="*/ 548 w 1410"/>
                <a:gd name="T5" fmla="*/ 191 h 1208"/>
                <a:gd name="T6" fmla="*/ 1410 w 1410"/>
                <a:gd name="T7" fmla="*/ 662 h 1208"/>
                <a:gd name="T8" fmla="*/ 1221 w 1410"/>
                <a:gd name="T9" fmla="*/ 692 h 1208"/>
                <a:gd name="T10" fmla="*/ 1033 w 1410"/>
                <a:gd name="T11" fmla="*/ 662 h 1208"/>
                <a:gd name="T12" fmla="*/ 1033 w 1410"/>
                <a:gd name="T13" fmla="*/ 711 h 1208"/>
                <a:gd name="T14" fmla="*/ 1033 w 1410"/>
                <a:gd name="T15" fmla="*/ 714 h 1208"/>
                <a:gd name="T16" fmla="*/ 1410 w 1410"/>
                <a:gd name="T17" fmla="*/ 714 h 1208"/>
                <a:gd name="T18" fmla="*/ 1409 w 1410"/>
                <a:gd name="T19" fmla="*/ 711 h 1208"/>
                <a:gd name="T20" fmla="*/ 1410 w 1410"/>
                <a:gd name="T21" fmla="*/ 662 h 1208"/>
                <a:gd name="T22" fmla="*/ 1033 w 1410"/>
                <a:gd name="T23" fmla="*/ 490 h 1208"/>
                <a:gd name="T24" fmla="*/ 1221 w 1410"/>
                <a:gd name="T25" fmla="*/ 536 h 1208"/>
                <a:gd name="T26" fmla="*/ 1410 w 1410"/>
                <a:gd name="T27" fmla="*/ 490 h 1208"/>
                <a:gd name="T28" fmla="*/ 1409 w 1410"/>
                <a:gd name="T29" fmla="*/ 487 h 1208"/>
                <a:gd name="T30" fmla="*/ 1033 w 1410"/>
                <a:gd name="T31" fmla="*/ 487 h 1208"/>
                <a:gd name="T32" fmla="*/ 1221 w 1410"/>
                <a:gd name="T33" fmla="*/ 580 h 1208"/>
                <a:gd name="T34" fmla="*/ 1033 w 1410"/>
                <a:gd name="T35" fmla="*/ 550 h 1208"/>
                <a:gd name="T36" fmla="*/ 1033 w 1410"/>
                <a:gd name="T37" fmla="*/ 599 h 1208"/>
                <a:gd name="T38" fmla="*/ 1033 w 1410"/>
                <a:gd name="T39" fmla="*/ 602 h 1208"/>
                <a:gd name="T40" fmla="*/ 1410 w 1410"/>
                <a:gd name="T41" fmla="*/ 602 h 1208"/>
                <a:gd name="T42" fmla="*/ 1409 w 1410"/>
                <a:gd name="T43" fmla="*/ 599 h 1208"/>
                <a:gd name="T44" fmla="*/ 1410 w 1410"/>
                <a:gd name="T45" fmla="*/ 550 h 1208"/>
                <a:gd name="T46" fmla="*/ 1221 w 1410"/>
                <a:gd name="T47" fmla="*/ 580 h 1208"/>
                <a:gd name="T48" fmla="*/ 845 w 1410"/>
                <a:gd name="T49" fmla="*/ 1015 h 1208"/>
                <a:gd name="T50" fmla="*/ 800 w 1410"/>
                <a:gd name="T51" fmla="*/ 1049 h 1208"/>
                <a:gd name="T52" fmla="*/ 800 w 1410"/>
                <a:gd name="T53" fmla="*/ 1052 h 1208"/>
                <a:gd name="T54" fmla="*/ 989 w 1410"/>
                <a:gd name="T55" fmla="*/ 1098 h 1208"/>
                <a:gd name="T56" fmla="*/ 1177 w 1410"/>
                <a:gd name="T57" fmla="*/ 1052 h 1208"/>
                <a:gd name="T58" fmla="*/ 1177 w 1410"/>
                <a:gd name="T59" fmla="*/ 1049 h 1208"/>
                <a:gd name="T60" fmla="*/ 1133 w 1410"/>
                <a:gd name="T61" fmla="*/ 1015 h 1208"/>
                <a:gd name="T62" fmla="*/ 1133 w 1410"/>
                <a:gd name="T63" fmla="*/ 1127 h 1208"/>
                <a:gd name="T64" fmla="*/ 845 w 1410"/>
                <a:gd name="T65" fmla="*/ 1127 h 1208"/>
                <a:gd name="T66" fmla="*/ 800 w 1410"/>
                <a:gd name="T67" fmla="*/ 1161 h 1208"/>
                <a:gd name="T68" fmla="*/ 800 w 1410"/>
                <a:gd name="T69" fmla="*/ 1163 h 1208"/>
                <a:gd name="T70" fmla="*/ 1177 w 1410"/>
                <a:gd name="T71" fmla="*/ 1163 h 1208"/>
                <a:gd name="T72" fmla="*/ 1177 w 1410"/>
                <a:gd name="T73" fmla="*/ 1161 h 1208"/>
                <a:gd name="T74" fmla="*/ 1133 w 1410"/>
                <a:gd name="T75" fmla="*/ 1127 h 1208"/>
                <a:gd name="T76" fmla="*/ 1177 w 1410"/>
                <a:gd name="T77" fmla="*/ 941 h 1208"/>
                <a:gd name="T78" fmla="*/ 800 w 1410"/>
                <a:gd name="T79" fmla="*/ 941 h 1208"/>
                <a:gd name="T80" fmla="*/ 1410 w 1410"/>
                <a:gd name="T81" fmla="*/ 774 h 1208"/>
                <a:gd name="T82" fmla="*/ 1221 w 1410"/>
                <a:gd name="T83" fmla="*/ 804 h 1208"/>
                <a:gd name="T84" fmla="*/ 1230 w 1410"/>
                <a:gd name="T85" fmla="*/ 810 h 1208"/>
                <a:gd name="T86" fmla="*/ 1410 w 1410"/>
                <a:gd name="T87" fmla="*/ 826 h 1208"/>
                <a:gd name="T88" fmla="*/ 1409 w 1410"/>
                <a:gd name="T89" fmla="*/ 824 h 1208"/>
                <a:gd name="T90" fmla="*/ 1410 w 1410"/>
                <a:gd name="T91" fmla="*/ 774 h 1208"/>
                <a:gd name="T92" fmla="*/ 1365 w 1410"/>
                <a:gd name="T93" fmla="*/ 902 h 1208"/>
                <a:gd name="T94" fmla="*/ 1309 w 1410"/>
                <a:gd name="T95" fmla="*/ 942 h 1208"/>
                <a:gd name="T96" fmla="*/ 1410 w 1410"/>
                <a:gd name="T97" fmla="*/ 939 h 1208"/>
                <a:gd name="T98" fmla="*/ 1409 w 1410"/>
                <a:gd name="T99" fmla="*/ 936 h 1208"/>
                <a:gd name="T100" fmla="*/ 1410 w 1410"/>
                <a:gd name="T101" fmla="*/ 886 h 1208"/>
                <a:gd name="T102" fmla="*/ 1365 w 1410"/>
                <a:gd name="T103" fmla="*/ 1014 h 1208"/>
                <a:gd name="T104" fmla="*/ 1309 w 1410"/>
                <a:gd name="T105" fmla="*/ 1089 h 1208"/>
                <a:gd name="T106" fmla="*/ 1409 w 1410"/>
                <a:gd name="T107" fmla="*/ 1048 h 1208"/>
                <a:gd name="T108" fmla="*/ 1410 w 1410"/>
                <a:gd name="T109" fmla="*/ 998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10" h="1208">
                  <a:moveTo>
                    <a:pt x="548" y="1099"/>
                  </a:moveTo>
                  <a:cubicBezTo>
                    <a:pt x="0" y="1099"/>
                    <a:pt x="0" y="1099"/>
                    <a:pt x="0" y="1099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732" y="0"/>
                    <a:pt x="732" y="0"/>
                    <a:pt x="732" y="0"/>
                  </a:cubicBezTo>
                  <a:cubicBezTo>
                    <a:pt x="548" y="191"/>
                    <a:pt x="548" y="191"/>
                    <a:pt x="548" y="191"/>
                  </a:cubicBezTo>
                  <a:lnTo>
                    <a:pt x="548" y="1099"/>
                  </a:lnTo>
                  <a:close/>
                  <a:moveTo>
                    <a:pt x="1410" y="662"/>
                  </a:moveTo>
                  <a:cubicBezTo>
                    <a:pt x="1398" y="668"/>
                    <a:pt x="1383" y="673"/>
                    <a:pt x="1365" y="678"/>
                  </a:cubicBezTo>
                  <a:cubicBezTo>
                    <a:pt x="1326" y="687"/>
                    <a:pt x="1275" y="692"/>
                    <a:pt x="1221" y="692"/>
                  </a:cubicBezTo>
                  <a:cubicBezTo>
                    <a:pt x="1168" y="692"/>
                    <a:pt x="1117" y="687"/>
                    <a:pt x="1078" y="678"/>
                  </a:cubicBezTo>
                  <a:cubicBezTo>
                    <a:pt x="1060" y="673"/>
                    <a:pt x="1045" y="668"/>
                    <a:pt x="1033" y="662"/>
                  </a:cubicBezTo>
                  <a:cubicBezTo>
                    <a:pt x="1033" y="711"/>
                    <a:pt x="1033" y="711"/>
                    <a:pt x="1033" y="711"/>
                  </a:cubicBezTo>
                  <a:cubicBezTo>
                    <a:pt x="1033" y="711"/>
                    <a:pt x="1033" y="711"/>
                    <a:pt x="1033" y="711"/>
                  </a:cubicBezTo>
                  <a:cubicBezTo>
                    <a:pt x="1033" y="712"/>
                    <a:pt x="1033" y="713"/>
                    <a:pt x="1033" y="714"/>
                  </a:cubicBezTo>
                  <a:cubicBezTo>
                    <a:pt x="1033" y="714"/>
                    <a:pt x="1033" y="714"/>
                    <a:pt x="1033" y="714"/>
                  </a:cubicBezTo>
                  <a:cubicBezTo>
                    <a:pt x="1033" y="740"/>
                    <a:pt x="1117" y="760"/>
                    <a:pt x="1221" y="760"/>
                  </a:cubicBezTo>
                  <a:cubicBezTo>
                    <a:pt x="1325" y="760"/>
                    <a:pt x="1410" y="740"/>
                    <a:pt x="1410" y="714"/>
                  </a:cubicBezTo>
                  <a:cubicBezTo>
                    <a:pt x="1410" y="714"/>
                    <a:pt x="1410" y="714"/>
                    <a:pt x="1410" y="714"/>
                  </a:cubicBezTo>
                  <a:cubicBezTo>
                    <a:pt x="1410" y="713"/>
                    <a:pt x="1410" y="712"/>
                    <a:pt x="1409" y="711"/>
                  </a:cubicBezTo>
                  <a:cubicBezTo>
                    <a:pt x="1410" y="711"/>
                    <a:pt x="1410" y="711"/>
                    <a:pt x="1410" y="711"/>
                  </a:cubicBezTo>
                  <a:lnTo>
                    <a:pt x="1410" y="662"/>
                  </a:lnTo>
                  <a:close/>
                  <a:moveTo>
                    <a:pt x="1033" y="488"/>
                  </a:moveTo>
                  <a:cubicBezTo>
                    <a:pt x="1033" y="489"/>
                    <a:pt x="1033" y="490"/>
                    <a:pt x="1033" y="490"/>
                  </a:cubicBezTo>
                  <a:cubicBezTo>
                    <a:pt x="1033" y="490"/>
                    <a:pt x="1033" y="490"/>
                    <a:pt x="1033" y="490"/>
                  </a:cubicBezTo>
                  <a:cubicBezTo>
                    <a:pt x="1033" y="516"/>
                    <a:pt x="1117" y="536"/>
                    <a:pt x="1221" y="536"/>
                  </a:cubicBezTo>
                  <a:cubicBezTo>
                    <a:pt x="1325" y="536"/>
                    <a:pt x="1410" y="516"/>
                    <a:pt x="1410" y="490"/>
                  </a:cubicBezTo>
                  <a:cubicBezTo>
                    <a:pt x="1410" y="490"/>
                    <a:pt x="1410" y="490"/>
                    <a:pt x="1410" y="490"/>
                  </a:cubicBezTo>
                  <a:cubicBezTo>
                    <a:pt x="1410" y="490"/>
                    <a:pt x="1410" y="489"/>
                    <a:pt x="1410" y="488"/>
                  </a:cubicBezTo>
                  <a:cubicBezTo>
                    <a:pt x="1410" y="488"/>
                    <a:pt x="1410" y="488"/>
                    <a:pt x="1409" y="487"/>
                  </a:cubicBezTo>
                  <a:cubicBezTo>
                    <a:pt x="1403" y="463"/>
                    <a:pt x="1321" y="444"/>
                    <a:pt x="1221" y="444"/>
                  </a:cubicBezTo>
                  <a:cubicBezTo>
                    <a:pt x="1121" y="444"/>
                    <a:pt x="1039" y="463"/>
                    <a:pt x="1033" y="487"/>
                  </a:cubicBezTo>
                  <a:cubicBezTo>
                    <a:pt x="1033" y="488"/>
                    <a:pt x="1033" y="488"/>
                    <a:pt x="1033" y="488"/>
                  </a:cubicBezTo>
                  <a:close/>
                  <a:moveTo>
                    <a:pt x="1221" y="580"/>
                  </a:moveTo>
                  <a:cubicBezTo>
                    <a:pt x="1168" y="580"/>
                    <a:pt x="1117" y="575"/>
                    <a:pt x="1078" y="565"/>
                  </a:cubicBezTo>
                  <a:cubicBezTo>
                    <a:pt x="1060" y="561"/>
                    <a:pt x="1045" y="556"/>
                    <a:pt x="1033" y="550"/>
                  </a:cubicBezTo>
                  <a:cubicBezTo>
                    <a:pt x="1033" y="599"/>
                    <a:pt x="1033" y="599"/>
                    <a:pt x="1033" y="599"/>
                  </a:cubicBezTo>
                  <a:cubicBezTo>
                    <a:pt x="1033" y="599"/>
                    <a:pt x="1033" y="599"/>
                    <a:pt x="1033" y="599"/>
                  </a:cubicBezTo>
                  <a:cubicBezTo>
                    <a:pt x="1033" y="600"/>
                    <a:pt x="1033" y="601"/>
                    <a:pt x="1033" y="602"/>
                  </a:cubicBezTo>
                  <a:cubicBezTo>
                    <a:pt x="1033" y="602"/>
                    <a:pt x="1033" y="602"/>
                    <a:pt x="1033" y="602"/>
                  </a:cubicBezTo>
                  <a:cubicBezTo>
                    <a:pt x="1033" y="628"/>
                    <a:pt x="1117" y="648"/>
                    <a:pt x="1221" y="648"/>
                  </a:cubicBezTo>
                  <a:cubicBezTo>
                    <a:pt x="1325" y="648"/>
                    <a:pt x="1410" y="628"/>
                    <a:pt x="1410" y="602"/>
                  </a:cubicBezTo>
                  <a:cubicBezTo>
                    <a:pt x="1410" y="602"/>
                    <a:pt x="1410" y="602"/>
                    <a:pt x="1410" y="602"/>
                  </a:cubicBezTo>
                  <a:cubicBezTo>
                    <a:pt x="1410" y="601"/>
                    <a:pt x="1410" y="600"/>
                    <a:pt x="1409" y="599"/>
                  </a:cubicBezTo>
                  <a:cubicBezTo>
                    <a:pt x="1410" y="599"/>
                    <a:pt x="1410" y="599"/>
                    <a:pt x="1410" y="599"/>
                  </a:cubicBezTo>
                  <a:cubicBezTo>
                    <a:pt x="1410" y="550"/>
                    <a:pt x="1410" y="550"/>
                    <a:pt x="1410" y="550"/>
                  </a:cubicBezTo>
                  <a:cubicBezTo>
                    <a:pt x="1398" y="556"/>
                    <a:pt x="1383" y="561"/>
                    <a:pt x="1365" y="565"/>
                  </a:cubicBezTo>
                  <a:cubicBezTo>
                    <a:pt x="1326" y="575"/>
                    <a:pt x="1275" y="580"/>
                    <a:pt x="1221" y="580"/>
                  </a:cubicBezTo>
                  <a:close/>
                  <a:moveTo>
                    <a:pt x="989" y="1030"/>
                  </a:moveTo>
                  <a:cubicBezTo>
                    <a:pt x="935" y="1030"/>
                    <a:pt x="884" y="1024"/>
                    <a:pt x="845" y="1015"/>
                  </a:cubicBezTo>
                  <a:cubicBezTo>
                    <a:pt x="827" y="1011"/>
                    <a:pt x="812" y="1005"/>
                    <a:pt x="800" y="999"/>
                  </a:cubicBezTo>
                  <a:cubicBezTo>
                    <a:pt x="800" y="1049"/>
                    <a:pt x="800" y="1049"/>
                    <a:pt x="800" y="1049"/>
                  </a:cubicBezTo>
                  <a:cubicBezTo>
                    <a:pt x="801" y="1049"/>
                    <a:pt x="801" y="1049"/>
                    <a:pt x="801" y="1049"/>
                  </a:cubicBezTo>
                  <a:cubicBezTo>
                    <a:pt x="800" y="1050"/>
                    <a:pt x="800" y="1051"/>
                    <a:pt x="800" y="1052"/>
                  </a:cubicBezTo>
                  <a:cubicBezTo>
                    <a:pt x="800" y="1052"/>
                    <a:pt x="800" y="1052"/>
                    <a:pt x="800" y="1052"/>
                  </a:cubicBezTo>
                  <a:cubicBezTo>
                    <a:pt x="800" y="1077"/>
                    <a:pt x="885" y="1098"/>
                    <a:pt x="989" y="1098"/>
                  </a:cubicBezTo>
                  <a:cubicBezTo>
                    <a:pt x="1093" y="1098"/>
                    <a:pt x="1177" y="1077"/>
                    <a:pt x="1177" y="1052"/>
                  </a:cubicBezTo>
                  <a:cubicBezTo>
                    <a:pt x="1177" y="1052"/>
                    <a:pt x="1177" y="1052"/>
                    <a:pt x="1177" y="1052"/>
                  </a:cubicBezTo>
                  <a:cubicBezTo>
                    <a:pt x="1177" y="1051"/>
                    <a:pt x="1177" y="1050"/>
                    <a:pt x="1177" y="1049"/>
                  </a:cubicBezTo>
                  <a:cubicBezTo>
                    <a:pt x="1177" y="1049"/>
                    <a:pt x="1177" y="1049"/>
                    <a:pt x="1177" y="1049"/>
                  </a:cubicBezTo>
                  <a:cubicBezTo>
                    <a:pt x="1177" y="999"/>
                    <a:pt x="1177" y="999"/>
                    <a:pt x="1177" y="999"/>
                  </a:cubicBezTo>
                  <a:cubicBezTo>
                    <a:pt x="1165" y="1005"/>
                    <a:pt x="1150" y="1011"/>
                    <a:pt x="1133" y="1015"/>
                  </a:cubicBezTo>
                  <a:cubicBezTo>
                    <a:pt x="1094" y="1024"/>
                    <a:pt x="1043" y="1030"/>
                    <a:pt x="989" y="1030"/>
                  </a:cubicBezTo>
                  <a:close/>
                  <a:moveTo>
                    <a:pt x="1133" y="1127"/>
                  </a:moveTo>
                  <a:cubicBezTo>
                    <a:pt x="1094" y="1136"/>
                    <a:pt x="1043" y="1142"/>
                    <a:pt x="989" y="1142"/>
                  </a:cubicBezTo>
                  <a:cubicBezTo>
                    <a:pt x="935" y="1142"/>
                    <a:pt x="884" y="1136"/>
                    <a:pt x="845" y="1127"/>
                  </a:cubicBezTo>
                  <a:cubicBezTo>
                    <a:pt x="827" y="1123"/>
                    <a:pt x="812" y="1117"/>
                    <a:pt x="800" y="1112"/>
                  </a:cubicBezTo>
                  <a:cubicBezTo>
                    <a:pt x="800" y="1161"/>
                    <a:pt x="800" y="1161"/>
                    <a:pt x="800" y="1161"/>
                  </a:cubicBezTo>
                  <a:cubicBezTo>
                    <a:pt x="801" y="1161"/>
                    <a:pt x="801" y="1161"/>
                    <a:pt x="801" y="1161"/>
                  </a:cubicBezTo>
                  <a:cubicBezTo>
                    <a:pt x="800" y="1162"/>
                    <a:pt x="800" y="1162"/>
                    <a:pt x="800" y="1163"/>
                  </a:cubicBezTo>
                  <a:cubicBezTo>
                    <a:pt x="802" y="1188"/>
                    <a:pt x="886" y="1208"/>
                    <a:pt x="989" y="1208"/>
                  </a:cubicBezTo>
                  <a:cubicBezTo>
                    <a:pt x="1092" y="1208"/>
                    <a:pt x="1176" y="1188"/>
                    <a:pt x="1177" y="1163"/>
                  </a:cubicBezTo>
                  <a:cubicBezTo>
                    <a:pt x="1177" y="1162"/>
                    <a:pt x="1177" y="1162"/>
                    <a:pt x="1177" y="1161"/>
                  </a:cubicBezTo>
                  <a:cubicBezTo>
                    <a:pt x="1177" y="1161"/>
                    <a:pt x="1177" y="1161"/>
                    <a:pt x="1177" y="1161"/>
                  </a:cubicBezTo>
                  <a:cubicBezTo>
                    <a:pt x="1177" y="1112"/>
                    <a:pt x="1177" y="1112"/>
                    <a:pt x="1177" y="1112"/>
                  </a:cubicBezTo>
                  <a:cubicBezTo>
                    <a:pt x="1165" y="1117"/>
                    <a:pt x="1150" y="1123"/>
                    <a:pt x="1133" y="1127"/>
                  </a:cubicBezTo>
                  <a:close/>
                  <a:moveTo>
                    <a:pt x="989" y="986"/>
                  </a:moveTo>
                  <a:cubicBezTo>
                    <a:pt x="1091" y="986"/>
                    <a:pt x="1175" y="966"/>
                    <a:pt x="1177" y="941"/>
                  </a:cubicBezTo>
                  <a:cubicBezTo>
                    <a:pt x="1175" y="916"/>
                    <a:pt x="1091" y="896"/>
                    <a:pt x="989" y="896"/>
                  </a:cubicBezTo>
                  <a:cubicBezTo>
                    <a:pt x="886" y="896"/>
                    <a:pt x="803" y="916"/>
                    <a:pt x="800" y="941"/>
                  </a:cubicBezTo>
                  <a:cubicBezTo>
                    <a:pt x="803" y="966"/>
                    <a:pt x="886" y="986"/>
                    <a:pt x="989" y="986"/>
                  </a:cubicBezTo>
                  <a:close/>
                  <a:moveTo>
                    <a:pt x="1410" y="774"/>
                  </a:moveTo>
                  <a:cubicBezTo>
                    <a:pt x="1398" y="780"/>
                    <a:pt x="1383" y="785"/>
                    <a:pt x="1365" y="790"/>
                  </a:cubicBezTo>
                  <a:cubicBezTo>
                    <a:pt x="1326" y="799"/>
                    <a:pt x="1275" y="804"/>
                    <a:pt x="1221" y="804"/>
                  </a:cubicBezTo>
                  <a:cubicBezTo>
                    <a:pt x="1220" y="804"/>
                    <a:pt x="1219" y="804"/>
                    <a:pt x="1219" y="804"/>
                  </a:cubicBezTo>
                  <a:cubicBezTo>
                    <a:pt x="1222" y="806"/>
                    <a:pt x="1226" y="808"/>
                    <a:pt x="1230" y="810"/>
                  </a:cubicBezTo>
                  <a:cubicBezTo>
                    <a:pt x="1256" y="826"/>
                    <a:pt x="1276" y="846"/>
                    <a:pt x="1290" y="869"/>
                  </a:cubicBezTo>
                  <a:cubicBezTo>
                    <a:pt x="1360" y="863"/>
                    <a:pt x="1410" y="846"/>
                    <a:pt x="1410" y="826"/>
                  </a:cubicBezTo>
                  <a:cubicBezTo>
                    <a:pt x="1410" y="826"/>
                    <a:pt x="1410" y="826"/>
                    <a:pt x="1410" y="826"/>
                  </a:cubicBezTo>
                  <a:cubicBezTo>
                    <a:pt x="1410" y="825"/>
                    <a:pt x="1410" y="824"/>
                    <a:pt x="1409" y="824"/>
                  </a:cubicBezTo>
                  <a:cubicBezTo>
                    <a:pt x="1410" y="824"/>
                    <a:pt x="1410" y="824"/>
                    <a:pt x="1410" y="824"/>
                  </a:cubicBezTo>
                  <a:lnTo>
                    <a:pt x="1410" y="774"/>
                  </a:lnTo>
                  <a:close/>
                  <a:moveTo>
                    <a:pt x="1410" y="886"/>
                  </a:moveTo>
                  <a:cubicBezTo>
                    <a:pt x="1398" y="892"/>
                    <a:pt x="1383" y="897"/>
                    <a:pt x="1365" y="902"/>
                  </a:cubicBezTo>
                  <a:cubicBezTo>
                    <a:pt x="1348" y="906"/>
                    <a:pt x="1328" y="909"/>
                    <a:pt x="1306" y="912"/>
                  </a:cubicBezTo>
                  <a:cubicBezTo>
                    <a:pt x="1308" y="922"/>
                    <a:pt x="1309" y="932"/>
                    <a:pt x="1309" y="942"/>
                  </a:cubicBezTo>
                  <a:cubicBezTo>
                    <a:pt x="1309" y="979"/>
                    <a:pt x="1309" y="979"/>
                    <a:pt x="1309" y="979"/>
                  </a:cubicBezTo>
                  <a:cubicBezTo>
                    <a:pt x="1369" y="971"/>
                    <a:pt x="1410" y="956"/>
                    <a:pt x="1410" y="939"/>
                  </a:cubicBezTo>
                  <a:cubicBezTo>
                    <a:pt x="1410" y="939"/>
                    <a:pt x="1410" y="939"/>
                    <a:pt x="1410" y="939"/>
                  </a:cubicBezTo>
                  <a:cubicBezTo>
                    <a:pt x="1410" y="938"/>
                    <a:pt x="1410" y="937"/>
                    <a:pt x="1409" y="936"/>
                  </a:cubicBezTo>
                  <a:cubicBezTo>
                    <a:pt x="1410" y="936"/>
                    <a:pt x="1410" y="936"/>
                    <a:pt x="1410" y="936"/>
                  </a:cubicBezTo>
                  <a:lnTo>
                    <a:pt x="1410" y="886"/>
                  </a:lnTo>
                  <a:close/>
                  <a:moveTo>
                    <a:pt x="1410" y="998"/>
                  </a:moveTo>
                  <a:cubicBezTo>
                    <a:pt x="1398" y="1004"/>
                    <a:pt x="1383" y="1009"/>
                    <a:pt x="1365" y="1014"/>
                  </a:cubicBezTo>
                  <a:cubicBezTo>
                    <a:pt x="1348" y="1018"/>
                    <a:pt x="1330" y="1021"/>
                    <a:pt x="1309" y="1023"/>
                  </a:cubicBezTo>
                  <a:cubicBezTo>
                    <a:pt x="1309" y="1089"/>
                    <a:pt x="1309" y="1089"/>
                    <a:pt x="1309" y="1089"/>
                  </a:cubicBezTo>
                  <a:cubicBezTo>
                    <a:pt x="1368" y="1082"/>
                    <a:pt x="1409" y="1067"/>
                    <a:pt x="1410" y="1050"/>
                  </a:cubicBezTo>
                  <a:cubicBezTo>
                    <a:pt x="1410" y="1049"/>
                    <a:pt x="1410" y="1048"/>
                    <a:pt x="1409" y="1048"/>
                  </a:cubicBezTo>
                  <a:cubicBezTo>
                    <a:pt x="1410" y="1048"/>
                    <a:pt x="1410" y="1048"/>
                    <a:pt x="1410" y="1048"/>
                  </a:cubicBezTo>
                  <a:lnTo>
                    <a:pt x="1410" y="9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4671438" y="3165748"/>
            <a:ext cx="1975278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Calcular quanto a proposta irá custar para cada um dos entes públicos, e se há custos para os agentes privados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6650367" y="3165748"/>
            <a:ext cx="1975278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Analisar se as despesas cumprem as leis, especialmente a Lei de Responsabilidade Fiscal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8629296" y="3165747"/>
            <a:ext cx="1975278" cy="987528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Analisar se as despesas estão alinhadas com as metas de orçamento: Plano Plurianual, Lei de Diretrizes Orçamentária e Lei Orçamentária Anual  </a:t>
            </a:r>
          </a:p>
        </p:txBody>
      </p:sp>
      <p:sp>
        <p:nvSpPr>
          <p:cNvPr id="97" name="ValueChainStarter 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8629296" y="2441554"/>
            <a:ext cx="1975278" cy="511510"/>
          </a:xfrm>
          <a:prstGeom prst="chevron">
            <a:avLst>
              <a:gd name="adj" fmla="val 12004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36000" tIns="0" rIns="0" bIns="0" anchor="ctr" anchorCtr="0"/>
          <a:lstStyle/>
          <a:p>
            <a:pPr eaLnBrk="0" hangingPunct="0">
              <a:buSzPts val="1050"/>
            </a:pPr>
            <a: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  <a:t>Análise orçamentária</a:t>
            </a:r>
          </a:p>
        </p:txBody>
      </p:sp>
      <p:sp>
        <p:nvSpPr>
          <p:cNvPr id="98" name="ValueChainStarter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6650367" y="2441554"/>
            <a:ext cx="1975278" cy="511510"/>
          </a:xfrm>
          <a:prstGeom prst="chevron">
            <a:avLst>
              <a:gd name="adj" fmla="val 12004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36000" tIns="0" rIns="0" bIns="0" anchor="ctr" anchorCtr="0"/>
          <a:lstStyle/>
          <a:p>
            <a:pPr eaLnBrk="0" hangingPunct="0">
              <a:buSzPts val="1050"/>
            </a:pPr>
            <a: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  <a:t>Análise fiscal</a:t>
            </a:r>
          </a:p>
        </p:txBody>
      </p:sp>
      <p:sp>
        <p:nvSpPr>
          <p:cNvPr id="99" name="ValueChainStarter 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671438" y="2441554"/>
            <a:ext cx="1975278" cy="511510"/>
          </a:xfrm>
          <a:prstGeom prst="homePlate">
            <a:avLst>
              <a:gd name="adj" fmla="val 11779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36000" tIns="0" rIns="0" bIns="0" anchor="ctr" anchorCtr="0"/>
          <a:lstStyle/>
          <a:p>
            <a:pPr eaLnBrk="0" hangingPunct="0">
              <a:buSzPts val="1050"/>
            </a:pPr>
            <a: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  <a:t>Análise de custo financeiros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251430" y="5071523"/>
            <a:ext cx="1628503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>
                <a:solidFill>
                  <a:schemeClr val="tx2"/>
                </a:solidFill>
              </a:rPr>
              <a:t>Análise de custo</a:t>
            </a:r>
          </a:p>
        </p:txBody>
      </p:sp>
      <p:sp>
        <p:nvSpPr>
          <p:cNvPr id="102" name="AutoShape 22">
            <a:extLst>
              <a:ext uri="{FF2B5EF4-FFF2-40B4-BE49-F238E27FC236}">
                <a16:creationId xmlns:a16="http://schemas.microsoft.com/office/drawing/2014/main" id="{10063DD1-71E8-4813-877F-B8386DB5EDE6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262111" y="5282812"/>
            <a:ext cx="1098465" cy="1099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sp>
        <p:nvSpPr>
          <p:cNvPr id="104" name="TextBox 103"/>
          <p:cNvSpPr txBox="1"/>
          <p:nvPr/>
        </p:nvSpPr>
        <p:spPr>
          <a:xfrm>
            <a:off x="8633032" y="5071524"/>
            <a:ext cx="1996901" cy="252119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>
                <a:solidFill>
                  <a:schemeClr val="tx2"/>
                </a:solidFill>
              </a:rPr>
              <a:t>Análise de adequação financeira</a:t>
            </a:r>
          </a:p>
        </p:txBody>
      </p:sp>
      <p:sp>
        <p:nvSpPr>
          <p:cNvPr id="105" name="AutoShape 3">
            <a:extLst>
              <a:ext uri="{FF2B5EF4-FFF2-40B4-BE49-F238E27FC236}">
                <a16:creationId xmlns:a16="http://schemas.microsoft.com/office/drawing/2014/main" id="{2C81B554-B6EA-4915-BE3F-694E53DB890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8933848" y="5282812"/>
            <a:ext cx="1098463" cy="1099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sp>
        <p:nvSpPr>
          <p:cNvPr id="110" name="TextBox 109"/>
          <p:cNvSpPr txBox="1"/>
          <p:nvPr/>
        </p:nvSpPr>
        <p:spPr>
          <a:xfrm rot="5400000">
            <a:off x="7296011" y="6314386"/>
            <a:ext cx="628675" cy="17895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900" dirty="0"/>
              <a:t>…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684193" y="5071523"/>
            <a:ext cx="1666505" cy="24668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>
                <a:solidFill>
                  <a:schemeClr val="tx2"/>
                </a:solidFill>
              </a:rPr>
              <a:t>Análise de adequação fiscal</a:t>
            </a:r>
          </a:p>
        </p:txBody>
      </p:sp>
      <p:sp>
        <p:nvSpPr>
          <p:cNvPr id="103" name="AutoShape 3">
            <a:extLst>
              <a:ext uri="{FF2B5EF4-FFF2-40B4-BE49-F238E27FC236}">
                <a16:creationId xmlns:a16="http://schemas.microsoft.com/office/drawing/2014/main" id="{0752A4AF-84B3-4F20-B02C-7CECC8D059F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960629" y="5282812"/>
            <a:ext cx="1098463" cy="1099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sp>
        <p:nvSpPr>
          <p:cNvPr id="106" name="Rectangle 105"/>
          <p:cNvSpPr/>
          <p:nvPr/>
        </p:nvSpPr>
        <p:spPr>
          <a:xfrm>
            <a:off x="7646610" y="5636410"/>
            <a:ext cx="210410" cy="214361"/>
          </a:xfrm>
          <a:prstGeom prst="rect">
            <a:avLst/>
          </a:prstGeom>
          <a:solidFill>
            <a:schemeClr val="tx2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pt-BR" sz="1200" dirty="0" err="1">
              <a:solidFill>
                <a:srgbClr val="FFFFFF"/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7652571" y="5881287"/>
            <a:ext cx="210410" cy="214361"/>
          </a:xfrm>
          <a:prstGeom prst="rect">
            <a:avLst/>
          </a:prstGeom>
          <a:solidFill>
            <a:schemeClr val="tx2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pt-BR" sz="1200" dirty="0" err="1">
              <a:solidFill>
                <a:srgbClr val="FFFFFF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000600" y="5654113"/>
            <a:ext cx="628675" cy="17895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900" dirty="0"/>
              <a:t>Critério 1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7000600" y="5899197"/>
            <a:ext cx="628675" cy="17895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900" dirty="0"/>
              <a:t>Critério 2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7239349" y="5407733"/>
            <a:ext cx="628675" cy="17895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900" b="1" dirty="0" err="1"/>
              <a:t>Checklist</a:t>
            </a:r>
            <a:endParaRPr lang="pt-BR" sz="900" b="1" dirty="0"/>
          </a:p>
        </p:txBody>
      </p:sp>
      <p:sp>
        <p:nvSpPr>
          <p:cNvPr id="112" name="Rectangle 111"/>
          <p:cNvSpPr/>
          <p:nvPr/>
        </p:nvSpPr>
        <p:spPr>
          <a:xfrm>
            <a:off x="7646610" y="6121322"/>
            <a:ext cx="210410" cy="214361"/>
          </a:xfrm>
          <a:prstGeom prst="rect">
            <a:avLst/>
          </a:prstGeom>
          <a:solidFill>
            <a:schemeClr val="tx2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pt-BR" sz="1200" dirty="0" err="1">
              <a:solidFill>
                <a:srgbClr val="FFFFFF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994639" y="6139232"/>
            <a:ext cx="628675" cy="17895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900" dirty="0"/>
              <a:t>Critério 3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700C3DE-8F09-4B11-B114-A1B444CB7967}"/>
              </a:ext>
            </a:extLst>
          </p:cNvPr>
          <p:cNvSpPr txBox="1"/>
          <p:nvPr/>
        </p:nvSpPr>
        <p:spPr>
          <a:xfrm>
            <a:off x="7675219" y="5596151"/>
            <a:ext cx="385608" cy="8309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285744" indent="-285744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Henderson BCG Sans" panose="020B0502030402020204" pitchFamily="34" charset="0"/>
                <a:cs typeface="Henderson BCG Sans" panose="020B0502030402020204" pitchFamily="34" charset="0"/>
                <a:sym typeface="Henderson BCG Sans" panose="020B0502030402020204" pitchFamily="34" charset="0"/>
              </a:rPr>
              <a:t> </a:t>
            </a:r>
          </a:p>
          <a:p>
            <a:pPr marL="342891" indent="-342891">
              <a:buClr>
                <a:srgbClr val="C00000"/>
              </a:buClr>
              <a:buFont typeface="Wingdings" panose="05000000000000000000" pitchFamily="2" charset="2"/>
              <a:buChar char=""/>
            </a:pPr>
            <a:r>
              <a:rPr lang="en-US" sz="1600" dirty="0">
                <a:latin typeface="Henderson BCG Sans" panose="020B0502030402020204" pitchFamily="34" charset="0"/>
                <a:cs typeface="Henderson BCG Sans" panose="020B0502030402020204" pitchFamily="34" charset="0"/>
                <a:sym typeface="Henderson BCG Sans" panose="020B0502030402020204" pitchFamily="34" charset="0"/>
              </a:rPr>
              <a:t> </a:t>
            </a:r>
          </a:p>
          <a:p>
            <a:pPr marL="342891" indent="-342891">
              <a:buClr>
                <a:srgbClr val="C00000"/>
              </a:buClr>
              <a:buFont typeface="Wingdings" panose="05000000000000000000" pitchFamily="2" charset="2"/>
              <a:buChar char=""/>
            </a:pPr>
            <a:r>
              <a:rPr lang="en-US" sz="1600" dirty="0">
                <a:latin typeface="Henderson BCG Sans" panose="020B0502030402020204" pitchFamily="34" charset="0"/>
                <a:cs typeface="Henderson BCG Sans" panose="020B0502030402020204" pitchFamily="34" charset="0"/>
                <a:sym typeface="Henderson BCG Sans" panose="020B0502030402020204" pitchFamily="34" charset="0"/>
              </a:rPr>
              <a:t> 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586928" y="5676300"/>
            <a:ext cx="210410" cy="214361"/>
          </a:xfrm>
          <a:prstGeom prst="rect">
            <a:avLst/>
          </a:prstGeom>
          <a:solidFill>
            <a:schemeClr val="tx2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pt-BR" sz="1200" dirty="0" err="1">
              <a:solidFill>
                <a:srgbClr val="FFFFFF"/>
              </a:solidFill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9592889" y="5921177"/>
            <a:ext cx="210410" cy="214361"/>
          </a:xfrm>
          <a:prstGeom prst="rect">
            <a:avLst/>
          </a:prstGeom>
          <a:solidFill>
            <a:schemeClr val="tx2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pt-BR" sz="1200" dirty="0" err="1">
              <a:solidFill>
                <a:srgbClr val="FFFFFF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8940918" y="5694003"/>
            <a:ext cx="628675" cy="17895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900" dirty="0"/>
              <a:t>Critério 1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8940918" y="5939087"/>
            <a:ext cx="628675" cy="17895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900" dirty="0"/>
              <a:t>Critério 2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9179667" y="5407733"/>
            <a:ext cx="628675" cy="17895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900" b="1" dirty="0" err="1"/>
              <a:t>Checklist</a:t>
            </a:r>
            <a:endParaRPr lang="pt-BR" sz="900" b="1" dirty="0"/>
          </a:p>
        </p:txBody>
      </p:sp>
      <p:sp>
        <p:nvSpPr>
          <p:cNvPr id="120" name="Rectangle 119"/>
          <p:cNvSpPr/>
          <p:nvPr/>
        </p:nvSpPr>
        <p:spPr>
          <a:xfrm>
            <a:off x="9586928" y="6161212"/>
            <a:ext cx="210410" cy="214361"/>
          </a:xfrm>
          <a:prstGeom prst="rect">
            <a:avLst/>
          </a:prstGeom>
          <a:solidFill>
            <a:schemeClr val="tx2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pt-BR" sz="1200" dirty="0" err="1">
              <a:solidFill>
                <a:srgbClr val="FFFFFF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8934957" y="6179122"/>
            <a:ext cx="628675" cy="17895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900" dirty="0"/>
              <a:t>Critério 3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3700C3DE-8F09-4B11-B114-A1B444CB7967}"/>
              </a:ext>
            </a:extLst>
          </p:cNvPr>
          <p:cNvSpPr txBox="1"/>
          <p:nvPr/>
        </p:nvSpPr>
        <p:spPr>
          <a:xfrm>
            <a:off x="9615537" y="5636041"/>
            <a:ext cx="385608" cy="8309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285744" indent="-285744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latin typeface="Henderson BCG Sans" panose="020B0502030402020204" pitchFamily="34" charset="0"/>
                <a:cs typeface="Henderson BCG Sans" panose="020B0502030402020204" pitchFamily="34" charset="0"/>
                <a:sym typeface="Henderson BCG Sans" panose="020B0502030402020204" pitchFamily="34" charset="0"/>
              </a:rPr>
              <a:t> </a:t>
            </a:r>
          </a:p>
          <a:p>
            <a:pPr marL="342891" indent="-342891">
              <a:buClr>
                <a:srgbClr val="C00000"/>
              </a:buClr>
              <a:buFont typeface="Wingdings" panose="05000000000000000000" pitchFamily="2" charset="2"/>
              <a:buChar char=""/>
            </a:pPr>
            <a:r>
              <a:rPr lang="en-US" sz="1600" dirty="0">
                <a:latin typeface="Henderson BCG Sans" panose="020B0502030402020204" pitchFamily="34" charset="0"/>
                <a:cs typeface="Henderson BCG Sans" panose="020B0502030402020204" pitchFamily="34" charset="0"/>
                <a:sym typeface="Henderson BCG Sans" panose="020B0502030402020204" pitchFamily="34" charset="0"/>
              </a:rPr>
              <a:t> </a:t>
            </a:r>
          </a:p>
          <a:p>
            <a:pPr marL="342891" indent="-342891">
              <a:buClr>
                <a:srgbClr val="C00000"/>
              </a:buClr>
              <a:buFont typeface="Wingdings" panose="05000000000000000000" pitchFamily="2" charset="2"/>
              <a:buChar char=""/>
            </a:pPr>
            <a:r>
              <a:rPr lang="en-US" sz="1600" dirty="0">
                <a:latin typeface="Henderson BCG Sans" panose="020B0502030402020204" pitchFamily="34" charset="0"/>
                <a:cs typeface="Henderson BCG Sans" panose="020B0502030402020204" pitchFamily="34" charset="0"/>
                <a:sym typeface="Henderson BCG Sans" panose="020B0502030402020204" pitchFamily="34" charset="0"/>
              </a:rPr>
              <a:t> </a:t>
            </a:r>
          </a:p>
        </p:txBody>
      </p:sp>
      <p:grpSp>
        <p:nvGrpSpPr>
          <p:cNvPr id="123" name="bcgIcons_Currency">
            <a:extLst>
              <a:ext uri="{FF2B5EF4-FFF2-40B4-BE49-F238E27FC236}">
                <a16:creationId xmlns:a16="http://schemas.microsoft.com/office/drawing/2014/main" id="{D53A751B-2276-4151-8B76-28B396AE936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43782" y="5250996"/>
            <a:ext cx="1130249" cy="1131296"/>
            <a:chOff x="1682" y="0"/>
            <a:chExt cx="4316" cy="4320"/>
          </a:xfrm>
        </p:grpSpPr>
        <p:sp>
          <p:nvSpPr>
            <p:cNvPr id="124" name="AutoShape 9">
              <a:extLst>
                <a:ext uri="{FF2B5EF4-FFF2-40B4-BE49-F238E27FC236}">
                  <a16:creationId xmlns:a16="http://schemas.microsoft.com/office/drawing/2014/main" id="{E0D198FC-C2F2-4FED-9034-D826A21FCD8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125" name="Freeform 11">
              <a:extLst>
                <a:ext uri="{FF2B5EF4-FFF2-40B4-BE49-F238E27FC236}">
                  <a16:creationId xmlns:a16="http://schemas.microsoft.com/office/drawing/2014/main" id="{BF86BFAF-8981-4474-850E-2A9237D57E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4" y="1211"/>
              <a:ext cx="3962" cy="2441"/>
            </a:xfrm>
            <a:custGeom>
              <a:avLst/>
              <a:gdLst>
                <a:gd name="T0" fmla="*/ 154 w 2115"/>
                <a:gd name="T1" fmla="*/ 956 h 1302"/>
                <a:gd name="T2" fmla="*/ 144 w 2115"/>
                <a:gd name="T3" fmla="*/ 334 h 1302"/>
                <a:gd name="T4" fmla="*/ 573 w 2115"/>
                <a:gd name="T5" fmla="*/ 324 h 1302"/>
                <a:gd name="T6" fmla="*/ 573 w 2115"/>
                <a:gd name="T7" fmla="*/ 1059 h 1302"/>
                <a:gd name="T8" fmla="*/ 44 w 2115"/>
                <a:gd name="T9" fmla="*/ 220 h 1302"/>
                <a:gd name="T10" fmla="*/ 573 w 2115"/>
                <a:gd name="T11" fmla="*/ 180 h 1302"/>
                <a:gd name="T12" fmla="*/ 22 w 2115"/>
                <a:gd name="T13" fmla="*/ 176 h 1302"/>
                <a:gd name="T14" fmla="*/ 0 w 2115"/>
                <a:gd name="T15" fmla="*/ 1081 h 1302"/>
                <a:gd name="T16" fmla="*/ 573 w 2115"/>
                <a:gd name="T17" fmla="*/ 1103 h 1302"/>
                <a:gd name="T18" fmla="*/ 660 w 2115"/>
                <a:gd name="T19" fmla="*/ 89 h 1302"/>
                <a:gd name="T20" fmla="*/ 94 w 2115"/>
                <a:gd name="T21" fmla="*/ 111 h 1302"/>
                <a:gd name="T22" fmla="*/ 618 w 2115"/>
                <a:gd name="T23" fmla="*/ 133 h 1302"/>
                <a:gd name="T24" fmla="*/ 745 w 2115"/>
                <a:gd name="T25" fmla="*/ 0 h 1302"/>
                <a:gd name="T26" fmla="*/ 179 w 2115"/>
                <a:gd name="T27" fmla="*/ 22 h 1302"/>
                <a:gd name="T28" fmla="*/ 703 w 2115"/>
                <a:gd name="T29" fmla="*/ 44 h 1302"/>
                <a:gd name="T30" fmla="*/ 1882 w 2115"/>
                <a:gd name="T31" fmla="*/ 948 h 1302"/>
                <a:gd name="T32" fmla="*/ 1760 w 2115"/>
                <a:gd name="T33" fmla="*/ 1286 h 1302"/>
                <a:gd name="T34" fmla="*/ 1452 w 2115"/>
                <a:gd name="T35" fmla="*/ 1286 h 1302"/>
                <a:gd name="T36" fmla="*/ 1329 w 2115"/>
                <a:gd name="T37" fmla="*/ 1168 h 1302"/>
                <a:gd name="T38" fmla="*/ 1452 w 2115"/>
                <a:gd name="T39" fmla="*/ 830 h 1302"/>
                <a:gd name="T40" fmla="*/ 1760 w 2115"/>
                <a:gd name="T41" fmla="*/ 830 h 1302"/>
                <a:gd name="T42" fmla="*/ 1882 w 2115"/>
                <a:gd name="T43" fmla="*/ 948 h 1302"/>
                <a:gd name="T44" fmla="*/ 1750 w 2115"/>
                <a:gd name="T45" fmla="*/ 873 h 1302"/>
                <a:gd name="T46" fmla="*/ 1462 w 2115"/>
                <a:gd name="T47" fmla="*/ 873 h 1302"/>
                <a:gd name="T48" fmla="*/ 1373 w 2115"/>
                <a:gd name="T49" fmla="*/ 1168 h 1302"/>
                <a:gd name="T50" fmla="*/ 1606 w 2115"/>
                <a:gd name="T51" fmla="*/ 1258 h 1302"/>
                <a:gd name="T52" fmla="*/ 1838 w 2115"/>
                <a:gd name="T53" fmla="*/ 1168 h 1302"/>
                <a:gd name="T54" fmla="*/ 1728 w 2115"/>
                <a:gd name="T55" fmla="*/ 325 h 1302"/>
                <a:gd name="T56" fmla="*/ 1772 w 2115"/>
                <a:gd name="T57" fmla="*/ 198 h 1302"/>
                <a:gd name="T58" fmla="*/ 1246 w 2115"/>
                <a:gd name="T59" fmla="*/ 176 h 1302"/>
                <a:gd name="T60" fmla="*/ 1209 w 2115"/>
                <a:gd name="T61" fmla="*/ 220 h 1302"/>
                <a:gd name="T62" fmla="*/ 1728 w 2115"/>
                <a:gd name="T63" fmla="*/ 325 h 1302"/>
                <a:gd name="T64" fmla="*/ 1838 w 2115"/>
                <a:gd name="T65" fmla="*/ 318 h 1302"/>
                <a:gd name="T66" fmla="*/ 1866 w 2115"/>
                <a:gd name="T67" fmla="*/ 111 h 1302"/>
                <a:gd name="T68" fmla="*/ 1330 w 2115"/>
                <a:gd name="T69" fmla="*/ 89 h 1302"/>
                <a:gd name="T70" fmla="*/ 1822 w 2115"/>
                <a:gd name="T71" fmla="*/ 133 h 1302"/>
                <a:gd name="T72" fmla="*/ 1907 w 2115"/>
                <a:gd name="T73" fmla="*/ 321 h 1302"/>
                <a:gd name="T74" fmla="*/ 1951 w 2115"/>
                <a:gd name="T75" fmla="*/ 22 h 1302"/>
                <a:gd name="T76" fmla="*/ 1415 w 2115"/>
                <a:gd name="T77" fmla="*/ 0 h 1302"/>
                <a:gd name="T78" fmla="*/ 1907 w 2115"/>
                <a:gd name="T79" fmla="*/ 44 h 1302"/>
                <a:gd name="T80" fmla="*/ 1285 w 2115"/>
                <a:gd name="T81" fmla="*/ 1059 h 1302"/>
                <a:gd name="T82" fmla="*/ 1209 w 2115"/>
                <a:gd name="T83" fmla="*/ 1103 h 1302"/>
                <a:gd name="T84" fmla="*/ 1285 w 2115"/>
                <a:gd name="T85" fmla="*/ 1059 h 1302"/>
                <a:gd name="T86" fmla="*/ 1441 w 2115"/>
                <a:gd name="T87" fmla="*/ 787 h 1302"/>
                <a:gd name="T88" fmla="*/ 1518 w 2115"/>
                <a:gd name="T89" fmla="*/ 496 h 1302"/>
                <a:gd name="T90" fmla="*/ 1629 w 2115"/>
                <a:gd name="T91" fmla="*/ 334 h 1302"/>
                <a:gd name="T92" fmla="*/ 1209 w 2115"/>
                <a:gd name="T93" fmla="*/ 324 h 1302"/>
                <a:gd name="T94" fmla="*/ 1285 w 2115"/>
                <a:gd name="T95" fmla="*/ 956 h 1302"/>
                <a:gd name="T96" fmla="*/ 2057 w 2115"/>
                <a:gd name="T97" fmla="*/ 403 h 1302"/>
                <a:gd name="T98" fmla="*/ 1838 w 2115"/>
                <a:gd name="T99" fmla="*/ 362 h 1302"/>
                <a:gd name="T100" fmla="*/ 1562 w 2115"/>
                <a:gd name="T101" fmla="*/ 496 h 1302"/>
                <a:gd name="T102" fmla="*/ 1606 w 2115"/>
                <a:gd name="T103" fmla="*/ 770 h 1302"/>
                <a:gd name="T104" fmla="*/ 1606 w 2115"/>
                <a:gd name="T105" fmla="*/ 496 h 1302"/>
                <a:gd name="T106" fmla="*/ 1838 w 2115"/>
                <a:gd name="T107" fmla="*/ 406 h 1302"/>
                <a:gd name="T108" fmla="*/ 2071 w 2115"/>
                <a:gd name="T109" fmla="*/ 496 h 1302"/>
                <a:gd name="T110" fmla="*/ 1982 w 2115"/>
                <a:gd name="T111" fmla="*/ 1130 h 1302"/>
                <a:gd name="T112" fmla="*/ 1926 w 2115"/>
                <a:gd name="T113" fmla="*/ 1168 h 1302"/>
                <a:gd name="T114" fmla="*/ 1992 w 2115"/>
                <a:gd name="T115" fmla="*/ 1173 h 1302"/>
                <a:gd name="T116" fmla="*/ 2115 w 2115"/>
                <a:gd name="T117" fmla="*/ 496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15" h="1302">
                  <a:moveTo>
                    <a:pt x="573" y="956"/>
                  </a:moveTo>
                  <a:cubicBezTo>
                    <a:pt x="154" y="956"/>
                    <a:pt x="154" y="956"/>
                    <a:pt x="154" y="956"/>
                  </a:cubicBezTo>
                  <a:cubicBezTo>
                    <a:pt x="148" y="956"/>
                    <a:pt x="144" y="951"/>
                    <a:pt x="144" y="946"/>
                  </a:cubicBezTo>
                  <a:cubicBezTo>
                    <a:pt x="144" y="334"/>
                    <a:pt x="144" y="334"/>
                    <a:pt x="144" y="334"/>
                  </a:cubicBezTo>
                  <a:cubicBezTo>
                    <a:pt x="144" y="328"/>
                    <a:pt x="148" y="324"/>
                    <a:pt x="154" y="324"/>
                  </a:cubicBezTo>
                  <a:cubicBezTo>
                    <a:pt x="573" y="324"/>
                    <a:pt x="573" y="324"/>
                    <a:pt x="573" y="324"/>
                  </a:cubicBezTo>
                  <a:lnTo>
                    <a:pt x="573" y="956"/>
                  </a:lnTo>
                  <a:close/>
                  <a:moveTo>
                    <a:pt x="573" y="1059"/>
                  </a:moveTo>
                  <a:cubicBezTo>
                    <a:pt x="44" y="1059"/>
                    <a:pt x="44" y="1059"/>
                    <a:pt x="44" y="1059"/>
                  </a:cubicBezTo>
                  <a:cubicBezTo>
                    <a:pt x="44" y="220"/>
                    <a:pt x="44" y="220"/>
                    <a:pt x="44" y="220"/>
                  </a:cubicBezTo>
                  <a:cubicBezTo>
                    <a:pt x="573" y="220"/>
                    <a:pt x="573" y="220"/>
                    <a:pt x="573" y="220"/>
                  </a:cubicBezTo>
                  <a:cubicBezTo>
                    <a:pt x="573" y="180"/>
                    <a:pt x="573" y="180"/>
                    <a:pt x="573" y="180"/>
                  </a:cubicBezTo>
                  <a:cubicBezTo>
                    <a:pt x="576" y="176"/>
                    <a:pt x="576" y="176"/>
                    <a:pt x="576" y="176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10" y="176"/>
                    <a:pt x="0" y="186"/>
                    <a:pt x="0" y="198"/>
                  </a:cubicBezTo>
                  <a:cubicBezTo>
                    <a:pt x="0" y="1081"/>
                    <a:pt x="0" y="1081"/>
                    <a:pt x="0" y="1081"/>
                  </a:cubicBezTo>
                  <a:cubicBezTo>
                    <a:pt x="0" y="1093"/>
                    <a:pt x="10" y="1103"/>
                    <a:pt x="22" y="1103"/>
                  </a:cubicBezTo>
                  <a:cubicBezTo>
                    <a:pt x="573" y="1103"/>
                    <a:pt x="573" y="1103"/>
                    <a:pt x="573" y="1103"/>
                  </a:cubicBezTo>
                  <a:lnTo>
                    <a:pt x="573" y="1059"/>
                  </a:lnTo>
                  <a:close/>
                  <a:moveTo>
                    <a:pt x="660" y="89"/>
                  </a:moveTo>
                  <a:cubicBezTo>
                    <a:pt x="116" y="89"/>
                    <a:pt x="116" y="89"/>
                    <a:pt x="116" y="89"/>
                  </a:cubicBezTo>
                  <a:cubicBezTo>
                    <a:pt x="104" y="89"/>
                    <a:pt x="94" y="99"/>
                    <a:pt x="94" y="111"/>
                  </a:cubicBezTo>
                  <a:cubicBezTo>
                    <a:pt x="94" y="123"/>
                    <a:pt x="104" y="133"/>
                    <a:pt x="116" y="133"/>
                  </a:cubicBezTo>
                  <a:cubicBezTo>
                    <a:pt x="618" y="133"/>
                    <a:pt x="618" y="133"/>
                    <a:pt x="618" y="133"/>
                  </a:cubicBezTo>
                  <a:lnTo>
                    <a:pt x="660" y="89"/>
                  </a:lnTo>
                  <a:close/>
                  <a:moveTo>
                    <a:pt x="745" y="0"/>
                  </a:moveTo>
                  <a:cubicBezTo>
                    <a:pt x="201" y="0"/>
                    <a:pt x="201" y="0"/>
                    <a:pt x="201" y="0"/>
                  </a:cubicBezTo>
                  <a:cubicBezTo>
                    <a:pt x="189" y="0"/>
                    <a:pt x="179" y="10"/>
                    <a:pt x="179" y="22"/>
                  </a:cubicBezTo>
                  <a:cubicBezTo>
                    <a:pt x="179" y="35"/>
                    <a:pt x="189" y="44"/>
                    <a:pt x="201" y="44"/>
                  </a:cubicBezTo>
                  <a:cubicBezTo>
                    <a:pt x="703" y="44"/>
                    <a:pt x="703" y="44"/>
                    <a:pt x="703" y="44"/>
                  </a:cubicBezTo>
                  <a:lnTo>
                    <a:pt x="745" y="0"/>
                  </a:lnTo>
                  <a:close/>
                  <a:moveTo>
                    <a:pt x="1882" y="948"/>
                  </a:moveTo>
                  <a:cubicBezTo>
                    <a:pt x="1882" y="1168"/>
                    <a:pt x="1882" y="1168"/>
                    <a:pt x="1882" y="1168"/>
                  </a:cubicBezTo>
                  <a:cubicBezTo>
                    <a:pt x="1882" y="1208"/>
                    <a:pt x="1861" y="1261"/>
                    <a:pt x="1760" y="1286"/>
                  </a:cubicBezTo>
                  <a:cubicBezTo>
                    <a:pt x="1718" y="1296"/>
                    <a:pt x="1663" y="1302"/>
                    <a:pt x="1606" y="1302"/>
                  </a:cubicBezTo>
                  <a:cubicBezTo>
                    <a:pt x="1549" y="1302"/>
                    <a:pt x="1494" y="1296"/>
                    <a:pt x="1452" y="1286"/>
                  </a:cubicBezTo>
                  <a:cubicBezTo>
                    <a:pt x="1439" y="1283"/>
                    <a:pt x="1412" y="1276"/>
                    <a:pt x="1387" y="1262"/>
                  </a:cubicBezTo>
                  <a:cubicBezTo>
                    <a:pt x="1350" y="1240"/>
                    <a:pt x="1329" y="1207"/>
                    <a:pt x="1329" y="1168"/>
                  </a:cubicBezTo>
                  <a:cubicBezTo>
                    <a:pt x="1329" y="948"/>
                    <a:pt x="1329" y="948"/>
                    <a:pt x="1329" y="948"/>
                  </a:cubicBezTo>
                  <a:cubicBezTo>
                    <a:pt x="1329" y="908"/>
                    <a:pt x="1350" y="855"/>
                    <a:pt x="1452" y="830"/>
                  </a:cubicBezTo>
                  <a:cubicBezTo>
                    <a:pt x="1494" y="820"/>
                    <a:pt x="1549" y="814"/>
                    <a:pt x="1606" y="814"/>
                  </a:cubicBezTo>
                  <a:cubicBezTo>
                    <a:pt x="1663" y="814"/>
                    <a:pt x="1718" y="820"/>
                    <a:pt x="1760" y="830"/>
                  </a:cubicBezTo>
                  <a:cubicBezTo>
                    <a:pt x="1773" y="833"/>
                    <a:pt x="1799" y="840"/>
                    <a:pt x="1824" y="854"/>
                  </a:cubicBezTo>
                  <a:cubicBezTo>
                    <a:pt x="1862" y="876"/>
                    <a:pt x="1882" y="910"/>
                    <a:pt x="1882" y="948"/>
                  </a:cubicBezTo>
                  <a:close/>
                  <a:moveTo>
                    <a:pt x="1838" y="948"/>
                  </a:moveTo>
                  <a:cubicBezTo>
                    <a:pt x="1838" y="894"/>
                    <a:pt x="1771" y="878"/>
                    <a:pt x="1750" y="873"/>
                  </a:cubicBezTo>
                  <a:cubicBezTo>
                    <a:pt x="1711" y="863"/>
                    <a:pt x="1660" y="858"/>
                    <a:pt x="1606" y="858"/>
                  </a:cubicBezTo>
                  <a:cubicBezTo>
                    <a:pt x="1552" y="858"/>
                    <a:pt x="1501" y="863"/>
                    <a:pt x="1462" y="873"/>
                  </a:cubicBezTo>
                  <a:cubicBezTo>
                    <a:pt x="1440" y="878"/>
                    <a:pt x="1373" y="894"/>
                    <a:pt x="1373" y="948"/>
                  </a:cubicBezTo>
                  <a:cubicBezTo>
                    <a:pt x="1373" y="1168"/>
                    <a:pt x="1373" y="1168"/>
                    <a:pt x="1373" y="1168"/>
                  </a:cubicBezTo>
                  <a:cubicBezTo>
                    <a:pt x="1373" y="1222"/>
                    <a:pt x="1440" y="1238"/>
                    <a:pt x="1462" y="1243"/>
                  </a:cubicBezTo>
                  <a:cubicBezTo>
                    <a:pt x="1501" y="1253"/>
                    <a:pt x="1552" y="1258"/>
                    <a:pt x="1606" y="1258"/>
                  </a:cubicBezTo>
                  <a:cubicBezTo>
                    <a:pt x="1660" y="1258"/>
                    <a:pt x="1711" y="1253"/>
                    <a:pt x="1750" y="1243"/>
                  </a:cubicBezTo>
                  <a:cubicBezTo>
                    <a:pt x="1771" y="1238"/>
                    <a:pt x="1838" y="1222"/>
                    <a:pt x="1838" y="1168"/>
                  </a:cubicBezTo>
                  <a:lnTo>
                    <a:pt x="1838" y="948"/>
                  </a:lnTo>
                  <a:close/>
                  <a:moveTo>
                    <a:pt x="1728" y="325"/>
                  </a:moveTo>
                  <a:cubicBezTo>
                    <a:pt x="1743" y="324"/>
                    <a:pt x="1757" y="322"/>
                    <a:pt x="1772" y="321"/>
                  </a:cubicBezTo>
                  <a:cubicBezTo>
                    <a:pt x="1772" y="198"/>
                    <a:pt x="1772" y="198"/>
                    <a:pt x="1772" y="198"/>
                  </a:cubicBezTo>
                  <a:cubicBezTo>
                    <a:pt x="1772" y="186"/>
                    <a:pt x="1763" y="176"/>
                    <a:pt x="1750" y="176"/>
                  </a:cubicBezTo>
                  <a:cubicBezTo>
                    <a:pt x="1246" y="176"/>
                    <a:pt x="1246" y="176"/>
                    <a:pt x="1246" y="176"/>
                  </a:cubicBezTo>
                  <a:cubicBezTo>
                    <a:pt x="1209" y="215"/>
                    <a:pt x="1209" y="215"/>
                    <a:pt x="1209" y="215"/>
                  </a:cubicBezTo>
                  <a:cubicBezTo>
                    <a:pt x="1209" y="220"/>
                    <a:pt x="1209" y="220"/>
                    <a:pt x="1209" y="220"/>
                  </a:cubicBezTo>
                  <a:cubicBezTo>
                    <a:pt x="1728" y="220"/>
                    <a:pt x="1728" y="220"/>
                    <a:pt x="1728" y="220"/>
                  </a:cubicBezTo>
                  <a:lnTo>
                    <a:pt x="1728" y="325"/>
                  </a:lnTo>
                  <a:close/>
                  <a:moveTo>
                    <a:pt x="1822" y="319"/>
                  </a:moveTo>
                  <a:cubicBezTo>
                    <a:pt x="1827" y="318"/>
                    <a:pt x="1833" y="318"/>
                    <a:pt x="1838" y="318"/>
                  </a:cubicBezTo>
                  <a:cubicBezTo>
                    <a:pt x="1848" y="318"/>
                    <a:pt x="1857" y="319"/>
                    <a:pt x="1866" y="319"/>
                  </a:cubicBezTo>
                  <a:cubicBezTo>
                    <a:pt x="1866" y="111"/>
                    <a:pt x="1866" y="111"/>
                    <a:pt x="1866" y="111"/>
                  </a:cubicBezTo>
                  <a:cubicBezTo>
                    <a:pt x="1866" y="99"/>
                    <a:pt x="1856" y="89"/>
                    <a:pt x="1844" y="89"/>
                  </a:cubicBezTo>
                  <a:cubicBezTo>
                    <a:pt x="1330" y="89"/>
                    <a:pt x="1330" y="89"/>
                    <a:pt x="1330" y="89"/>
                  </a:cubicBezTo>
                  <a:cubicBezTo>
                    <a:pt x="1288" y="133"/>
                    <a:pt x="1288" y="133"/>
                    <a:pt x="1288" y="133"/>
                  </a:cubicBezTo>
                  <a:cubicBezTo>
                    <a:pt x="1822" y="133"/>
                    <a:pt x="1822" y="133"/>
                    <a:pt x="1822" y="133"/>
                  </a:cubicBezTo>
                  <a:lnTo>
                    <a:pt x="1822" y="319"/>
                  </a:lnTo>
                  <a:close/>
                  <a:moveTo>
                    <a:pt x="1907" y="321"/>
                  </a:moveTo>
                  <a:cubicBezTo>
                    <a:pt x="1922" y="322"/>
                    <a:pt x="1937" y="324"/>
                    <a:pt x="1951" y="326"/>
                  </a:cubicBezTo>
                  <a:cubicBezTo>
                    <a:pt x="1951" y="22"/>
                    <a:pt x="1951" y="22"/>
                    <a:pt x="1951" y="22"/>
                  </a:cubicBezTo>
                  <a:cubicBezTo>
                    <a:pt x="1951" y="10"/>
                    <a:pt x="1941" y="0"/>
                    <a:pt x="1929" y="0"/>
                  </a:cubicBezTo>
                  <a:cubicBezTo>
                    <a:pt x="1415" y="0"/>
                    <a:pt x="1415" y="0"/>
                    <a:pt x="1415" y="0"/>
                  </a:cubicBezTo>
                  <a:cubicBezTo>
                    <a:pt x="1373" y="44"/>
                    <a:pt x="1373" y="44"/>
                    <a:pt x="1373" y="44"/>
                  </a:cubicBezTo>
                  <a:cubicBezTo>
                    <a:pt x="1907" y="44"/>
                    <a:pt x="1907" y="44"/>
                    <a:pt x="1907" y="44"/>
                  </a:cubicBezTo>
                  <a:lnTo>
                    <a:pt x="1907" y="321"/>
                  </a:lnTo>
                  <a:close/>
                  <a:moveTo>
                    <a:pt x="1285" y="1059"/>
                  </a:moveTo>
                  <a:cubicBezTo>
                    <a:pt x="1209" y="1059"/>
                    <a:pt x="1209" y="1059"/>
                    <a:pt x="1209" y="1059"/>
                  </a:cubicBezTo>
                  <a:cubicBezTo>
                    <a:pt x="1209" y="1103"/>
                    <a:pt x="1209" y="1103"/>
                    <a:pt x="1209" y="1103"/>
                  </a:cubicBezTo>
                  <a:cubicBezTo>
                    <a:pt x="1285" y="1103"/>
                    <a:pt x="1285" y="1103"/>
                    <a:pt x="1285" y="1103"/>
                  </a:cubicBezTo>
                  <a:lnTo>
                    <a:pt x="1285" y="1059"/>
                  </a:lnTo>
                  <a:close/>
                  <a:moveTo>
                    <a:pt x="1285" y="948"/>
                  </a:moveTo>
                  <a:cubicBezTo>
                    <a:pt x="1285" y="902"/>
                    <a:pt x="1305" y="820"/>
                    <a:pt x="1441" y="787"/>
                  </a:cubicBezTo>
                  <a:cubicBezTo>
                    <a:pt x="1464" y="782"/>
                    <a:pt x="1490" y="777"/>
                    <a:pt x="1518" y="775"/>
                  </a:cubicBezTo>
                  <a:cubicBezTo>
                    <a:pt x="1518" y="496"/>
                    <a:pt x="1518" y="496"/>
                    <a:pt x="1518" y="496"/>
                  </a:cubicBezTo>
                  <a:cubicBezTo>
                    <a:pt x="1518" y="456"/>
                    <a:pt x="1533" y="388"/>
                    <a:pt x="1629" y="350"/>
                  </a:cubicBezTo>
                  <a:cubicBezTo>
                    <a:pt x="1629" y="334"/>
                    <a:pt x="1629" y="334"/>
                    <a:pt x="1629" y="334"/>
                  </a:cubicBezTo>
                  <a:cubicBezTo>
                    <a:pt x="1629" y="328"/>
                    <a:pt x="1625" y="324"/>
                    <a:pt x="1619" y="324"/>
                  </a:cubicBezTo>
                  <a:cubicBezTo>
                    <a:pt x="1209" y="324"/>
                    <a:pt x="1209" y="324"/>
                    <a:pt x="1209" y="324"/>
                  </a:cubicBezTo>
                  <a:cubicBezTo>
                    <a:pt x="1209" y="956"/>
                    <a:pt x="1209" y="956"/>
                    <a:pt x="1209" y="956"/>
                  </a:cubicBezTo>
                  <a:cubicBezTo>
                    <a:pt x="1285" y="956"/>
                    <a:pt x="1285" y="956"/>
                    <a:pt x="1285" y="956"/>
                  </a:cubicBezTo>
                  <a:lnTo>
                    <a:pt x="1285" y="948"/>
                  </a:lnTo>
                  <a:close/>
                  <a:moveTo>
                    <a:pt x="2057" y="403"/>
                  </a:moveTo>
                  <a:cubicBezTo>
                    <a:pt x="2032" y="388"/>
                    <a:pt x="2005" y="381"/>
                    <a:pt x="1992" y="378"/>
                  </a:cubicBezTo>
                  <a:cubicBezTo>
                    <a:pt x="1950" y="368"/>
                    <a:pt x="1896" y="362"/>
                    <a:pt x="1838" y="362"/>
                  </a:cubicBezTo>
                  <a:cubicBezTo>
                    <a:pt x="1781" y="362"/>
                    <a:pt x="1726" y="368"/>
                    <a:pt x="1684" y="378"/>
                  </a:cubicBezTo>
                  <a:cubicBezTo>
                    <a:pt x="1583" y="403"/>
                    <a:pt x="1562" y="456"/>
                    <a:pt x="1562" y="496"/>
                  </a:cubicBezTo>
                  <a:cubicBezTo>
                    <a:pt x="1562" y="771"/>
                    <a:pt x="1562" y="771"/>
                    <a:pt x="1562" y="771"/>
                  </a:cubicBezTo>
                  <a:cubicBezTo>
                    <a:pt x="1576" y="770"/>
                    <a:pt x="1591" y="770"/>
                    <a:pt x="1606" y="770"/>
                  </a:cubicBezTo>
                  <a:cubicBezTo>
                    <a:pt x="1606" y="770"/>
                    <a:pt x="1606" y="770"/>
                    <a:pt x="1606" y="770"/>
                  </a:cubicBezTo>
                  <a:cubicBezTo>
                    <a:pt x="1606" y="496"/>
                    <a:pt x="1606" y="496"/>
                    <a:pt x="1606" y="496"/>
                  </a:cubicBezTo>
                  <a:cubicBezTo>
                    <a:pt x="1606" y="443"/>
                    <a:pt x="1673" y="426"/>
                    <a:pt x="1695" y="421"/>
                  </a:cubicBezTo>
                  <a:cubicBezTo>
                    <a:pt x="1734" y="412"/>
                    <a:pt x="1785" y="406"/>
                    <a:pt x="1838" y="406"/>
                  </a:cubicBezTo>
                  <a:cubicBezTo>
                    <a:pt x="1892" y="406"/>
                    <a:pt x="1943" y="412"/>
                    <a:pt x="1982" y="421"/>
                  </a:cubicBezTo>
                  <a:cubicBezTo>
                    <a:pt x="2004" y="426"/>
                    <a:pt x="2071" y="443"/>
                    <a:pt x="2071" y="496"/>
                  </a:cubicBezTo>
                  <a:cubicBezTo>
                    <a:pt x="2071" y="1055"/>
                    <a:pt x="2071" y="1055"/>
                    <a:pt x="2071" y="1055"/>
                  </a:cubicBezTo>
                  <a:cubicBezTo>
                    <a:pt x="2071" y="1108"/>
                    <a:pt x="2004" y="1125"/>
                    <a:pt x="1982" y="1130"/>
                  </a:cubicBezTo>
                  <a:cubicBezTo>
                    <a:pt x="1965" y="1134"/>
                    <a:pt x="1947" y="1137"/>
                    <a:pt x="1926" y="1140"/>
                  </a:cubicBezTo>
                  <a:cubicBezTo>
                    <a:pt x="1926" y="1168"/>
                    <a:pt x="1926" y="1168"/>
                    <a:pt x="1926" y="1168"/>
                  </a:cubicBezTo>
                  <a:cubicBezTo>
                    <a:pt x="1926" y="1173"/>
                    <a:pt x="1926" y="1178"/>
                    <a:pt x="1925" y="1184"/>
                  </a:cubicBezTo>
                  <a:cubicBezTo>
                    <a:pt x="1950" y="1181"/>
                    <a:pt x="1973" y="1178"/>
                    <a:pt x="1992" y="1173"/>
                  </a:cubicBezTo>
                  <a:cubicBezTo>
                    <a:pt x="2094" y="1148"/>
                    <a:pt x="2115" y="1095"/>
                    <a:pt x="2115" y="1055"/>
                  </a:cubicBezTo>
                  <a:cubicBezTo>
                    <a:pt x="2115" y="496"/>
                    <a:pt x="2115" y="496"/>
                    <a:pt x="2115" y="496"/>
                  </a:cubicBezTo>
                  <a:cubicBezTo>
                    <a:pt x="2115" y="458"/>
                    <a:pt x="2094" y="425"/>
                    <a:pt x="2057" y="4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126" name="Freeform 12">
              <a:extLst>
                <a:ext uri="{FF2B5EF4-FFF2-40B4-BE49-F238E27FC236}">
                  <a16:creationId xmlns:a16="http://schemas.microsoft.com/office/drawing/2014/main" id="{D63CC4D9-71E9-47B8-8268-8DD12EBA4D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10" y="1222"/>
              <a:ext cx="2642" cy="2265"/>
            </a:xfrm>
            <a:custGeom>
              <a:avLst/>
              <a:gdLst>
                <a:gd name="T0" fmla="*/ 0 w 1410"/>
                <a:gd name="T1" fmla="*/ 1099 h 1208"/>
                <a:gd name="T2" fmla="*/ 184 w 1410"/>
                <a:gd name="T3" fmla="*/ 0 h 1208"/>
                <a:gd name="T4" fmla="*/ 548 w 1410"/>
                <a:gd name="T5" fmla="*/ 191 h 1208"/>
                <a:gd name="T6" fmla="*/ 1410 w 1410"/>
                <a:gd name="T7" fmla="*/ 662 h 1208"/>
                <a:gd name="T8" fmla="*/ 1221 w 1410"/>
                <a:gd name="T9" fmla="*/ 692 h 1208"/>
                <a:gd name="T10" fmla="*/ 1033 w 1410"/>
                <a:gd name="T11" fmla="*/ 662 h 1208"/>
                <a:gd name="T12" fmla="*/ 1033 w 1410"/>
                <a:gd name="T13" fmla="*/ 711 h 1208"/>
                <a:gd name="T14" fmla="*/ 1033 w 1410"/>
                <a:gd name="T15" fmla="*/ 714 h 1208"/>
                <a:gd name="T16" fmla="*/ 1410 w 1410"/>
                <a:gd name="T17" fmla="*/ 714 h 1208"/>
                <a:gd name="T18" fmla="*/ 1409 w 1410"/>
                <a:gd name="T19" fmla="*/ 711 h 1208"/>
                <a:gd name="T20" fmla="*/ 1410 w 1410"/>
                <a:gd name="T21" fmla="*/ 662 h 1208"/>
                <a:gd name="T22" fmla="*/ 1033 w 1410"/>
                <a:gd name="T23" fmla="*/ 490 h 1208"/>
                <a:gd name="T24" fmla="*/ 1221 w 1410"/>
                <a:gd name="T25" fmla="*/ 536 h 1208"/>
                <a:gd name="T26" fmla="*/ 1410 w 1410"/>
                <a:gd name="T27" fmla="*/ 490 h 1208"/>
                <a:gd name="T28" fmla="*/ 1409 w 1410"/>
                <a:gd name="T29" fmla="*/ 487 h 1208"/>
                <a:gd name="T30" fmla="*/ 1033 w 1410"/>
                <a:gd name="T31" fmla="*/ 487 h 1208"/>
                <a:gd name="T32" fmla="*/ 1221 w 1410"/>
                <a:gd name="T33" fmla="*/ 580 h 1208"/>
                <a:gd name="T34" fmla="*/ 1033 w 1410"/>
                <a:gd name="T35" fmla="*/ 550 h 1208"/>
                <a:gd name="T36" fmla="*/ 1033 w 1410"/>
                <a:gd name="T37" fmla="*/ 599 h 1208"/>
                <a:gd name="T38" fmla="*/ 1033 w 1410"/>
                <a:gd name="T39" fmla="*/ 602 h 1208"/>
                <a:gd name="T40" fmla="*/ 1410 w 1410"/>
                <a:gd name="T41" fmla="*/ 602 h 1208"/>
                <a:gd name="T42" fmla="*/ 1409 w 1410"/>
                <a:gd name="T43" fmla="*/ 599 h 1208"/>
                <a:gd name="T44" fmla="*/ 1410 w 1410"/>
                <a:gd name="T45" fmla="*/ 550 h 1208"/>
                <a:gd name="T46" fmla="*/ 1221 w 1410"/>
                <a:gd name="T47" fmla="*/ 580 h 1208"/>
                <a:gd name="T48" fmla="*/ 845 w 1410"/>
                <a:gd name="T49" fmla="*/ 1015 h 1208"/>
                <a:gd name="T50" fmla="*/ 800 w 1410"/>
                <a:gd name="T51" fmla="*/ 1049 h 1208"/>
                <a:gd name="T52" fmla="*/ 800 w 1410"/>
                <a:gd name="T53" fmla="*/ 1052 h 1208"/>
                <a:gd name="T54" fmla="*/ 989 w 1410"/>
                <a:gd name="T55" fmla="*/ 1098 h 1208"/>
                <a:gd name="T56" fmla="*/ 1177 w 1410"/>
                <a:gd name="T57" fmla="*/ 1052 h 1208"/>
                <a:gd name="T58" fmla="*/ 1177 w 1410"/>
                <a:gd name="T59" fmla="*/ 1049 h 1208"/>
                <a:gd name="T60" fmla="*/ 1133 w 1410"/>
                <a:gd name="T61" fmla="*/ 1015 h 1208"/>
                <a:gd name="T62" fmla="*/ 1133 w 1410"/>
                <a:gd name="T63" fmla="*/ 1127 h 1208"/>
                <a:gd name="T64" fmla="*/ 845 w 1410"/>
                <a:gd name="T65" fmla="*/ 1127 h 1208"/>
                <a:gd name="T66" fmla="*/ 800 w 1410"/>
                <a:gd name="T67" fmla="*/ 1161 h 1208"/>
                <a:gd name="T68" fmla="*/ 800 w 1410"/>
                <a:gd name="T69" fmla="*/ 1163 h 1208"/>
                <a:gd name="T70" fmla="*/ 1177 w 1410"/>
                <a:gd name="T71" fmla="*/ 1163 h 1208"/>
                <a:gd name="T72" fmla="*/ 1177 w 1410"/>
                <a:gd name="T73" fmla="*/ 1161 h 1208"/>
                <a:gd name="T74" fmla="*/ 1133 w 1410"/>
                <a:gd name="T75" fmla="*/ 1127 h 1208"/>
                <a:gd name="T76" fmla="*/ 1177 w 1410"/>
                <a:gd name="T77" fmla="*/ 941 h 1208"/>
                <a:gd name="T78" fmla="*/ 800 w 1410"/>
                <a:gd name="T79" fmla="*/ 941 h 1208"/>
                <a:gd name="T80" fmla="*/ 1410 w 1410"/>
                <a:gd name="T81" fmla="*/ 774 h 1208"/>
                <a:gd name="T82" fmla="*/ 1221 w 1410"/>
                <a:gd name="T83" fmla="*/ 804 h 1208"/>
                <a:gd name="T84" fmla="*/ 1230 w 1410"/>
                <a:gd name="T85" fmla="*/ 810 h 1208"/>
                <a:gd name="T86" fmla="*/ 1410 w 1410"/>
                <a:gd name="T87" fmla="*/ 826 h 1208"/>
                <a:gd name="T88" fmla="*/ 1409 w 1410"/>
                <a:gd name="T89" fmla="*/ 824 h 1208"/>
                <a:gd name="T90" fmla="*/ 1410 w 1410"/>
                <a:gd name="T91" fmla="*/ 774 h 1208"/>
                <a:gd name="T92" fmla="*/ 1365 w 1410"/>
                <a:gd name="T93" fmla="*/ 902 h 1208"/>
                <a:gd name="T94" fmla="*/ 1309 w 1410"/>
                <a:gd name="T95" fmla="*/ 942 h 1208"/>
                <a:gd name="T96" fmla="*/ 1410 w 1410"/>
                <a:gd name="T97" fmla="*/ 939 h 1208"/>
                <a:gd name="T98" fmla="*/ 1409 w 1410"/>
                <a:gd name="T99" fmla="*/ 936 h 1208"/>
                <a:gd name="T100" fmla="*/ 1410 w 1410"/>
                <a:gd name="T101" fmla="*/ 886 h 1208"/>
                <a:gd name="T102" fmla="*/ 1365 w 1410"/>
                <a:gd name="T103" fmla="*/ 1014 h 1208"/>
                <a:gd name="T104" fmla="*/ 1309 w 1410"/>
                <a:gd name="T105" fmla="*/ 1089 h 1208"/>
                <a:gd name="T106" fmla="*/ 1409 w 1410"/>
                <a:gd name="T107" fmla="*/ 1048 h 1208"/>
                <a:gd name="T108" fmla="*/ 1410 w 1410"/>
                <a:gd name="T109" fmla="*/ 998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10" h="1208">
                  <a:moveTo>
                    <a:pt x="548" y="1099"/>
                  </a:moveTo>
                  <a:cubicBezTo>
                    <a:pt x="0" y="1099"/>
                    <a:pt x="0" y="1099"/>
                    <a:pt x="0" y="1099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732" y="0"/>
                    <a:pt x="732" y="0"/>
                    <a:pt x="732" y="0"/>
                  </a:cubicBezTo>
                  <a:cubicBezTo>
                    <a:pt x="548" y="191"/>
                    <a:pt x="548" y="191"/>
                    <a:pt x="548" y="191"/>
                  </a:cubicBezTo>
                  <a:lnTo>
                    <a:pt x="548" y="1099"/>
                  </a:lnTo>
                  <a:close/>
                  <a:moveTo>
                    <a:pt x="1410" y="662"/>
                  </a:moveTo>
                  <a:cubicBezTo>
                    <a:pt x="1398" y="668"/>
                    <a:pt x="1383" y="673"/>
                    <a:pt x="1365" y="678"/>
                  </a:cubicBezTo>
                  <a:cubicBezTo>
                    <a:pt x="1326" y="687"/>
                    <a:pt x="1275" y="692"/>
                    <a:pt x="1221" y="692"/>
                  </a:cubicBezTo>
                  <a:cubicBezTo>
                    <a:pt x="1168" y="692"/>
                    <a:pt x="1117" y="687"/>
                    <a:pt x="1078" y="678"/>
                  </a:cubicBezTo>
                  <a:cubicBezTo>
                    <a:pt x="1060" y="673"/>
                    <a:pt x="1045" y="668"/>
                    <a:pt x="1033" y="662"/>
                  </a:cubicBezTo>
                  <a:cubicBezTo>
                    <a:pt x="1033" y="711"/>
                    <a:pt x="1033" y="711"/>
                    <a:pt x="1033" y="711"/>
                  </a:cubicBezTo>
                  <a:cubicBezTo>
                    <a:pt x="1033" y="711"/>
                    <a:pt x="1033" y="711"/>
                    <a:pt x="1033" y="711"/>
                  </a:cubicBezTo>
                  <a:cubicBezTo>
                    <a:pt x="1033" y="712"/>
                    <a:pt x="1033" y="713"/>
                    <a:pt x="1033" y="714"/>
                  </a:cubicBezTo>
                  <a:cubicBezTo>
                    <a:pt x="1033" y="714"/>
                    <a:pt x="1033" y="714"/>
                    <a:pt x="1033" y="714"/>
                  </a:cubicBezTo>
                  <a:cubicBezTo>
                    <a:pt x="1033" y="740"/>
                    <a:pt x="1117" y="760"/>
                    <a:pt x="1221" y="760"/>
                  </a:cubicBezTo>
                  <a:cubicBezTo>
                    <a:pt x="1325" y="760"/>
                    <a:pt x="1410" y="740"/>
                    <a:pt x="1410" y="714"/>
                  </a:cubicBezTo>
                  <a:cubicBezTo>
                    <a:pt x="1410" y="714"/>
                    <a:pt x="1410" y="714"/>
                    <a:pt x="1410" y="714"/>
                  </a:cubicBezTo>
                  <a:cubicBezTo>
                    <a:pt x="1410" y="713"/>
                    <a:pt x="1410" y="712"/>
                    <a:pt x="1409" y="711"/>
                  </a:cubicBezTo>
                  <a:cubicBezTo>
                    <a:pt x="1410" y="711"/>
                    <a:pt x="1410" y="711"/>
                    <a:pt x="1410" y="711"/>
                  </a:cubicBezTo>
                  <a:lnTo>
                    <a:pt x="1410" y="662"/>
                  </a:lnTo>
                  <a:close/>
                  <a:moveTo>
                    <a:pt x="1033" y="488"/>
                  </a:moveTo>
                  <a:cubicBezTo>
                    <a:pt x="1033" y="489"/>
                    <a:pt x="1033" y="490"/>
                    <a:pt x="1033" y="490"/>
                  </a:cubicBezTo>
                  <a:cubicBezTo>
                    <a:pt x="1033" y="490"/>
                    <a:pt x="1033" y="490"/>
                    <a:pt x="1033" y="490"/>
                  </a:cubicBezTo>
                  <a:cubicBezTo>
                    <a:pt x="1033" y="516"/>
                    <a:pt x="1117" y="536"/>
                    <a:pt x="1221" y="536"/>
                  </a:cubicBezTo>
                  <a:cubicBezTo>
                    <a:pt x="1325" y="536"/>
                    <a:pt x="1410" y="516"/>
                    <a:pt x="1410" y="490"/>
                  </a:cubicBezTo>
                  <a:cubicBezTo>
                    <a:pt x="1410" y="490"/>
                    <a:pt x="1410" y="490"/>
                    <a:pt x="1410" y="490"/>
                  </a:cubicBezTo>
                  <a:cubicBezTo>
                    <a:pt x="1410" y="490"/>
                    <a:pt x="1410" y="489"/>
                    <a:pt x="1410" y="488"/>
                  </a:cubicBezTo>
                  <a:cubicBezTo>
                    <a:pt x="1410" y="488"/>
                    <a:pt x="1410" y="488"/>
                    <a:pt x="1409" y="487"/>
                  </a:cubicBezTo>
                  <a:cubicBezTo>
                    <a:pt x="1403" y="463"/>
                    <a:pt x="1321" y="444"/>
                    <a:pt x="1221" y="444"/>
                  </a:cubicBezTo>
                  <a:cubicBezTo>
                    <a:pt x="1121" y="444"/>
                    <a:pt x="1039" y="463"/>
                    <a:pt x="1033" y="487"/>
                  </a:cubicBezTo>
                  <a:cubicBezTo>
                    <a:pt x="1033" y="488"/>
                    <a:pt x="1033" y="488"/>
                    <a:pt x="1033" y="488"/>
                  </a:cubicBezTo>
                  <a:close/>
                  <a:moveTo>
                    <a:pt x="1221" y="580"/>
                  </a:moveTo>
                  <a:cubicBezTo>
                    <a:pt x="1168" y="580"/>
                    <a:pt x="1117" y="575"/>
                    <a:pt x="1078" y="565"/>
                  </a:cubicBezTo>
                  <a:cubicBezTo>
                    <a:pt x="1060" y="561"/>
                    <a:pt x="1045" y="556"/>
                    <a:pt x="1033" y="550"/>
                  </a:cubicBezTo>
                  <a:cubicBezTo>
                    <a:pt x="1033" y="599"/>
                    <a:pt x="1033" y="599"/>
                    <a:pt x="1033" y="599"/>
                  </a:cubicBezTo>
                  <a:cubicBezTo>
                    <a:pt x="1033" y="599"/>
                    <a:pt x="1033" y="599"/>
                    <a:pt x="1033" y="599"/>
                  </a:cubicBezTo>
                  <a:cubicBezTo>
                    <a:pt x="1033" y="600"/>
                    <a:pt x="1033" y="601"/>
                    <a:pt x="1033" y="602"/>
                  </a:cubicBezTo>
                  <a:cubicBezTo>
                    <a:pt x="1033" y="602"/>
                    <a:pt x="1033" y="602"/>
                    <a:pt x="1033" y="602"/>
                  </a:cubicBezTo>
                  <a:cubicBezTo>
                    <a:pt x="1033" y="628"/>
                    <a:pt x="1117" y="648"/>
                    <a:pt x="1221" y="648"/>
                  </a:cubicBezTo>
                  <a:cubicBezTo>
                    <a:pt x="1325" y="648"/>
                    <a:pt x="1410" y="628"/>
                    <a:pt x="1410" y="602"/>
                  </a:cubicBezTo>
                  <a:cubicBezTo>
                    <a:pt x="1410" y="602"/>
                    <a:pt x="1410" y="602"/>
                    <a:pt x="1410" y="602"/>
                  </a:cubicBezTo>
                  <a:cubicBezTo>
                    <a:pt x="1410" y="601"/>
                    <a:pt x="1410" y="600"/>
                    <a:pt x="1409" y="599"/>
                  </a:cubicBezTo>
                  <a:cubicBezTo>
                    <a:pt x="1410" y="599"/>
                    <a:pt x="1410" y="599"/>
                    <a:pt x="1410" y="599"/>
                  </a:cubicBezTo>
                  <a:cubicBezTo>
                    <a:pt x="1410" y="550"/>
                    <a:pt x="1410" y="550"/>
                    <a:pt x="1410" y="550"/>
                  </a:cubicBezTo>
                  <a:cubicBezTo>
                    <a:pt x="1398" y="556"/>
                    <a:pt x="1383" y="561"/>
                    <a:pt x="1365" y="565"/>
                  </a:cubicBezTo>
                  <a:cubicBezTo>
                    <a:pt x="1326" y="575"/>
                    <a:pt x="1275" y="580"/>
                    <a:pt x="1221" y="580"/>
                  </a:cubicBezTo>
                  <a:close/>
                  <a:moveTo>
                    <a:pt x="989" y="1030"/>
                  </a:moveTo>
                  <a:cubicBezTo>
                    <a:pt x="935" y="1030"/>
                    <a:pt x="884" y="1024"/>
                    <a:pt x="845" y="1015"/>
                  </a:cubicBezTo>
                  <a:cubicBezTo>
                    <a:pt x="827" y="1011"/>
                    <a:pt x="812" y="1005"/>
                    <a:pt x="800" y="999"/>
                  </a:cubicBezTo>
                  <a:cubicBezTo>
                    <a:pt x="800" y="1049"/>
                    <a:pt x="800" y="1049"/>
                    <a:pt x="800" y="1049"/>
                  </a:cubicBezTo>
                  <a:cubicBezTo>
                    <a:pt x="801" y="1049"/>
                    <a:pt x="801" y="1049"/>
                    <a:pt x="801" y="1049"/>
                  </a:cubicBezTo>
                  <a:cubicBezTo>
                    <a:pt x="800" y="1050"/>
                    <a:pt x="800" y="1051"/>
                    <a:pt x="800" y="1052"/>
                  </a:cubicBezTo>
                  <a:cubicBezTo>
                    <a:pt x="800" y="1052"/>
                    <a:pt x="800" y="1052"/>
                    <a:pt x="800" y="1052"/>
                  </a:cubicBezTo>
                  <a:cubicBezTo>
                    <a:pt x="800" y="1077"/>
                    <a:pt x="885" y="1098"/>
                    <a:pt x="989" y="1098"/>
                  </a:cubicBezTo>
                  <a:cubicBezTo>
                    <a:pt x="1093" y="1098"/>
                    <a:pt x="1177" y="1077"/>
                    <a:pt x="1177" y="1052"/>
                  </a:cubicBezTo>
                  <a:cubicBezTo>
                    <a:pt x="1177" y="1052"/>
                    <a:pt x="1177" y="1052"/>
                    <a:pt x="1177" y="1052"/>
                  </a:cubicBezTo>
                  <a:cubicBezTo>
                    <a:pt x="1177" y="1051"/>
                    <a:pt x="1177" y="1050"/>
                    <a:pt x="1177" y="1049"/>
                  </a:cubicBezTo>
                  <a:cubicBezTo>
                    <a:pt x="1177" y="1049"/>
                    <a:pt x="1177" y="1049"/>
                    <a:pt x="1177" y="1049"/>
                  </a:cubicBezTo>
                  <a:cubicBezTo>
                    <a:pt x="1177" y="999"/>
                    <a:pt x="1177" y="999"/>
                    <a:pt x="1177" y="999"/>
                  </a:cubicBezTo>
                  <a:cubicBezTo>
                    <a:pt x="1165" y="1005"/>
                    <a:pt x="1150" y="1011"/>
                    <a:pt x="1133" y="1015"/>
                  </a:cubicBezTo>
                  <a:cubicBezTo>
                    <a:pt x="1094" y="1024"/>
                    <a:pt x="1043" y="1030"/>
                    <a:pt x="989" y="1030"/>
                  </a:cubicBezTo>
                  <a:close/>
                  <a:moveTo>
                    <a:pt x="1133" y="1127"/>
                  </a:moveTo>
                  <a:cubicBezTo>
                    <a:pt x="1094" y="1136"/>
                    <a:pt x="1043" y="1142"/>
                    <a:pt x="989" y="1142"/>
                  </a:cubicBezTo>
                  <a:cubicBezTo>
                    <a:pt x="935" y="1142"/>
                    <a:pt x="884" y="1136"/>
                    <a:pt x="845" y="1127"/>
                  </a:cubicBezTo>
                  <a:cubicBezTo>
                    <a:pt x="827" y="1123"/>
                    <a:pt x="812" y="1117"/>
                    <a:pt x="800" y="1112"/>
                  </a:cubicBezTo>
                  <a:cubicBezTo>
                    <a:pt x="800" y="1161"/>
                    <a:pt x="800" y="1161"/>
                    <a:pt x="800" y="1161"/>
                  </a:cubicBezTo>
                  <a:cubicBezTo>
                    <a:pt x="801" y="1161"/>
                    <a:pt x="801" y="1161"/>
                    <a:pt x="801" y="1161"/>
                  </a:cubicBezTo>
                  <a:cubicBezTo>
                    <a:pt x="800" y="1162"/>
                    <a:pt x="800" y="1162"/>
                    <a:pt x="800" y="1163"/>
                  </a:cubicBezTo>
                  <a:cubicBezTo>
                    <a:pt x="802" y="1188"/>
                    <a:pt x="886" y="1208"/>
                    <a:pt x="989" y="1208"/>
                  </a:cubicBezTo>
                  <a:cubicBezTo>
                    <a:pt x="1092" y="1208"/>
                    <a:pt x="1176" y="1188"/>
                    <a:pt x="1177" y="1163"/>
                  </a:cubicBezTo>
                  <a:cubicBezTo>
                    <a:pt x="1177" y="1162"/>
                    <a:pt x="1177" y="1162"/>
                    <a:pt x="1177" y="1161"/>
                  </a:cubicBezTo>
                  <a:cubicBezTo>
                    <a:pt x="1177" y="1161"/>
                    <a:pt x="1177" y="1161"/>
                    <a:pt x="1177" y="1161"/>
                  </a:cubicBezTo>
                  <a:cubicBezTo>
                    <a:pt x="1177" y="1112"/>
                    <a:pt x="1177" y="1112"/>
                    <a:pt x="1177" y="1112"/>
                  </a:cubicBezTo>
                  <a:cubicBezTo>
                    <a:pt x="1165" y="1117"/>
                    <a:pt x="1150" y="1123"/>
                    <a:pt x="1133" y="1127"/>
                  </a:cubicBezTo>
                  <a:close/>
                  <a:moveTo>
                    <a:pt x="989" y="986"/>
                  </a:moveTo>
                  <a:cubicBezTo>
                    <a:pt x="1091" y="986"/>
                    <a:pt x="1175" y="966"/>
                    <a:pt x="1177" y="941"/>
                  </a:cubicBezTo>
                  <a:cubicBezTo>
                    <a:pt x="1175" y="916"/>
                    <a:pt x="1091" y="896"/>
                    <a:pt x="989" y="896"/>
                  </a:cubicBezTo>
                  <a:cubicBezTo>
                    <a:pt x="886" y="896"/>
                    <a:pt x="803" y="916"/>
                    <a:pt x="800" y="941"/>
                  </a:cubicBezTo>
                  <a:cubicBezTo>
                    <a:pt x="803" y="966"/>
                    <a:pt x="886" y="986"/>
                    <a:pt x="989" y="986"/>
                  </a:cubicBezTo>
                  <a:close/>
                  <a:moveTo>
                    <a:pt x="1410" y="774"/>
                  </a:moveTo>
                  <a:cubicBezTo>
                    <a:pt x="1398" y="780"/>
                    <a:pt x="1383" y="785"/>
                    <a:pt x="1365" y="790"/>
                  </a:cubicBezTo>
                  <a:cubicBezTo>
                    <a:pt x="1326" y="799"/>
                    <a:pt x="1275" y="804"/>
                    <a:pt x="1221" y="804"/>
                  </a:cubicBezTo>
                  <a:cubicBezTo>
                    <a:pt x="1220" y="804"/>
                    <a:pt x="1219" y="804"/>
                    <a:pt x="1219" y="804"/>
                  </a:cubicBezTo>
                  <a:cubicBezTo>
                    <a:pt x="1222" y="806"/>
                    <a:pt x="1226" y="808"/>
                    <a:pt x="1230" y="810"/>
                  </a:cubicBezTo>
                  <a:cubicBezTo>
                    <a:pt x="1256" y="826"/>
                    <a:pt x="1276" y="846"/>
                    <a:pt x="1290" y="869"/>
                  </a:cubicBezTo>
                  <a:cubicBezTo>
                    <a:pt x="1360" y="863"/>
                    <a:pt x="1410" y="846"/>
                    <a:pt x="1410" y="826"/>
                  </a:cubicBezTo>
                  <a:cubicBezTo>
                    <a:pt x="1410" y="826"/>
                    <a:pt x="1410" y="826"/>
                    <a:pt x="1410" y="826"/>
                  </a:cubicBezTo>
                  <a:cubicBezTo>
                    <a:pt x="1410" y="825"/>
                    <a:pt x="1410" y="824"/>
                    <a:pt x="1409" y="824"/>
                  </a:cubicBezTo>
                  <a:cubicBezTo>
                    <a:pt x="1410" y="824"/>
                    <a:pt x="1410" y="824"/>
                    <a:pt x="1410" y="824"/>
                  </a:cubicBezTo>
                  <a:lnTo>
                    <a:pt x="1410" y="774"/>
                  </a:lnTo>
                  <a:close/>
                  <a:moveTo>
                    <a:pt x="1410" y="886"/>
                  </a:moveTo>
                  <a:cubicBezTo>
                    <a:pt x="1398" y="892"/>
                    <a:pt x="1383" y="897"/>
                    <a:pt x="1365" y="902"/>
                  </a:cubicBezTo>
                  <a:cubicBezTo>
                    <a:pt x="1348" y="906"/>
                    <a:pt x="1328" y="909"/>
                    <a:pt x="1306" y="912"/>
                  </a:cubicBezTo>
                  <a:cubicBezTo>
                    <a:pt x="1308" y="922"/>
                    <a:pt x="1309" y="932"/>
                    <a:pt x="1309" y="942"/>
                  </a:cubicBezTo>
                  <a:cubicBezTo>
                    <a:pt x="1309" y="979"/>
                    <a:pt x="1309" y="979"/>
                    <a:pt x="1309" y="979"/>
                  </a:cubicBezTo>
                  <a:cubicBezTo>
                    <a:pt x="1369" y="971"/>
                    <a:pt x="1410" y="956"/>
                    <a:pt x="1410" y="939"/>
                  </a:cubicBezTo>
                  <a:cubicBezTo>
                    <a:pt x="1410" y="939"/>
                    <a:pt x="1410" y="939"/>
                    <a:pt x="1410" y="939"/>
                  </a:cubicBezTo>
                  <a:cubicBezTo>
                    <a:pt x="1410" y="938"/>
                    <a:pt x="1410" y="937"/>
                    <a:pt x="1409" y="936"/>
                  </a:cubicBezTo>
                  <a:cubicBezTo>
                    <a:pt x="1410" y="936"/>
                    <a:pt x="1410" y="936"/>
                    <a:pt x="1410" y="936"/>
                  </a:cubicBezTo>
                  <a:lnTo>
                    <a:pt x="1410" y="886"/>
                  </a:lnTo>
                  <a:close/>
                  <a:moveTo>
                    <a:pt x="1410" y="998"/>
                  </a:moveTo>
                  <a:cubicBezTo>
                    <a:pt x="1398" y="1004"/>
                    <a:pt x="1383" y="1009"/>
                    <a:pt x="1365" y="1014"/>
                  </a:cubicBezTo>
                  <a:cubicBezTo>
                    <a:pt x="1348" y="1018"/>
                    <a:pt x="1330" y="1021"/>
                    <a:pt x="1309" y="1023"/>
                  </a:cubicBezTo>
                  <a:cubicBezTo>
                    <a:pt x="1309" y="1089"/>
                    <a:pt x="1309" y="1089"/>
                    <a:pt x="1309" y="1089"/>
                  </a:cubicBezTo>
                  <a:cubicBezTo>
                    <a:pt x="1368" y="1082"/>
                    <a:pt x="1409" y="1067"/>
                    <a:pt x="1410" y="1050"/>
                  </a:cubicBezTo>
                  <a:cubicBezTo>
                    <a:pt x="1410" y="1049"/>
                    <a:pt x="1410" y="1048"/>
                    <a:pt x="1409" y="1048"/>
                  </a:cubicBezTo>
                  <a:cubicBezTo>
                    <a:pt x="1410" y="1048"/>
                    <a:pt x="1410" y="1048"/>
                    <a:pt x="1410" y="1048"/>
                  </a:cubicBezTo>
                  <a:lnTo>
                    <a:pt x="1410" y="9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283670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400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1436" y="1135592"/>
            <a:ext cx="3028388" cy="707117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O que é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Definição dos processos estruturados que articulam diversos atores e tipos de recursos para o alcance dos objetivos e a execução das metas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830380" y="1135592"/>
            <a:ext cx="2774194" cy="755591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Importância</a:t>
            </a: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Definir a relação entre os atores </a:t>
            </a: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Identificar inconsistências, insuficiências ou desperdícios antecipadamente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51430" y="4631432"/>
            <a:ext cx="1628503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Ferramentas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71437" y="2173934"/>
            <a:ext cx="1628503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Etapas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671437" y="390001"/>
            <a:ext cx="665993" cy="665993"/>
            <a:chOff x="3592969" y="294207"/>
            <a:chExt cx="665993" cy="665993"/>
          </a:xfrm>
        </p:grpSpPr>
        <p:sp>
          <p:nvSpPr>
            <p:cNvPr id="6" name="Oval 5"/>
            <p:cNvSpPr/>
            <p:nvPr/>
          </p:nvSpPr>
          <p:spPr>
            <a:xfrm>
              <a:off x="3592969" y="294207"/>
              <a:ext cx="665993" cy="665993"/>
            </a:xfrm>
            <a:prstGeom prst="ellipse">
              <a:avLst/>
            </a:prstGeom>
            <a:grpFill/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sz="1600" kern="0" dirty="0" err="1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grpSp>
          <p:nvGrpSpPr>
            <p:cNvPr id="64" name="bcgIcons_QuestionMark">
              <a:extLst>
                <a:ext uri="{FF2B5EF4-FFF2-40B4-BE49-F238E27FC236}">
                  <a16:creationId xmlns:a16="http://schemas.microsoft.com/office/drawing/2014/main" id="{0EF1C9E0-0ACD-47BD-AA0B-B78A8959BC7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78968" y="379978"/>
              <a:ext cx="493994" cy="494452"/>
              <a:chOff x="1682" y="0"/>
              <a:chExt cx="4316" cy="4320"/>
            </a:xfrm>
          </p:grpSpPr>
          <p:sp>
            <p:nvSpPr>
              <p:cNvPr id="65" name="AutoShape 13">
                <a:extLst>
                  <a:ext uri="{FF2B5EF4-FFF2-40B4-BE49-F238E27FC236}">
                    <a16:creationId xmlns:a16="http://schemas.microsoft.com/office/drawing/2014/main" id="{291A52DF-4C18-4290-8D69-642FF10F5795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66" name="Freeform 15">
                <a:extLst>
                  <a:ext uri="{FF2B5EF4-FFF2-40B4-BE49-F238E27FC236}">
                    <a16:creationId xmlns:a16="http://schemas.microsoft.com/office/drawing/2014/main" id="{5A4A6029-163C-47CC-8FB7-41D574FF9E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23" y="480"/>
                <a:ext cx="1613" cy="3356"/>
              </a:xfrm>
              <a:custGeom>
                <a:avLst/>
                <a:gdLst>
                  <a:gd name="T0" fmla="*/ 700 w 861"/>
                  <a:gd name="T1" fmla="*/ 141 h 1790"/>
                  <a:gd name="T2" fmla="*/ 788 w 861"/>
                  <a:gd name="T3" fmla="*/ 563 h 1790"/>
                  <a:gd name="T4" fmla="*/ 551 w 861"/>
                  <a:gd name="T5" fmla="*/ 860 h 1790"/>
                  <a:gd name="T6" fmla="*/ 486 w 861"/>
                  <a:gd name="T7" fmla="*/ 1162 h 1790"/>
                  <a:gd name="T8" fmla="*/ 277 w 861"/>
                  <a:gd name="T9" fmla="*/ 1215 h 1790"/>
                  <a:gd name="T10" fmla="*/ 229 w 861"/>
                  <a:gd name="T11" fmla="*/ 1031 h 1790"/>
                  <a:gd name="T12" fmla="*/ 390 w 861"/>
                  <a:gd name="T13" fmla="*/ 669 h 1790"/>
                  <a:gd name="T14" fmla="*/ 539 w 861"/>
                  <a:gd name="T15" fmla="*/ 423 h 1790"/>
                  <a:gd name="T16" fmla="*/ 366 w 861"/>
                  <a:gd name="T17" fmla="*/ 288 h 1790"/>
                  <a:gd name="T18" fmla="*/ 172 w 861"/>
                  <a:gd name="T19" fmla="*/ 391 h 1790"/>
                  <a:gd name="T20" fmla="*/ 82 w 861"/>
                  <a:gd name="T21" fmla="*/ 138 h 1790"/>
                  <a:gd name="T22" fmla="*/ 400 w 861"/>
                  <a:gd name="T23" fmla="*/ 1351 h 1790"/>
                  <a:gd name="T24" fmla="*/ 597 w 861"/>
                  <a:gd name="T25" fmla="*/ 1548 h 1790"/>
                  <a:gd name="T26" fmla="*/ 400 w 861"/>
                  <a:gd name="T27" fmla="*/ 1746 h 1790"/>
                  <a:gd name="T28" fmla="*/ 203 w 861"/>
                  <a:gd name="T29" fmla="*/ 1548 h 1790"/>
                  <a:gd name="T30" fmla="*/ 400 w 861"/>
                  <a:gd name="T31" fmla="*/ 1351 h 1790"/>
                  <a:gd name="T32" fmla="*/ 54 w 861"/>
                  <a:gd name="T33" fmla="*/ 104 h 1790"/>
                  <a:gd name="T34" fmla="*/ 0 w 861"/>
                  <a:gd name="T35" fmla="*/ 149 h 1790"/>
                  <a:gd name="T36" fmla="*/ 133 w 861"/>
                  <a:gd name="T37" fmla="*/ 411 h 1790"/>
                  <a:gd name="T38" fmla="*/ 203 w 861"/>
                  <a:gd name="T39" fmla="*/ 423 h 1790"/>
                  <a:gd name="T40" fmla="*/ 366 w 861"/>
                  <a:gd name="T41" fmla="*/ 332 h 1790"/>
                  <a:gd name="T42" fmla="*/ 495 w 861"/>
                  <a:gd name="T43" fmla="*/ 423 h 1790"/>
                  <a:gd name="T44" fmla="*/ 357 w 861"/>
                  <a:gd name="T45" fmla="*/ 640 h 1790"/>
                  <a:gd name="T46" fmla="*/ 185 w 861"/>
                  <a:gd name="T47" fmla="*/ 1031 h 1790"/>
                  <a:gd name="T48" fmla="*/ 236 w 861"/>
                  <a:gd name="T49" fmla="*/ 1230 h 1790"/>
                  <a:gd name="T50" fmla="*/ 277 w 861"/>
                  <a:gd name="T51" fmla="*/ 1259 h 1790"/>
                  <a:gd name="T52" fmla="*/ 550 w 861"/>
                  <a:gd name="T53" fmla="*/ 1259 h 1790"/>
                  <a:gd name="T54" fmla="*/ 529 w 861"/>
                  <a:gd name="T55" fmla="*/ 1154 h 1790"/>
                  <a:gd name="T56" fmla="*/ 585 w 861"/>
                  <a:gd name="T57" fmla="*/ 889 h 1790"/>
                  <a:gd name="T58" fmla="*/ 829 w 861"/>
                  <a:gd name="T59" fmla="*/ 579 h 1790"/>
                  <a:gd name="T60" fmla="*/ 729 w 861"/>
                  <a:gd name="T61" fmla="*/ 108 h 1790"/>
                  <a:gd name="T62" fmla="*/ 400 w 861"/>
                  <a:gd name="T63" fmla="*/ 1307 h 1790"/>
                  <a:gd name="T64" fmla="*/ 159 w 861"/>
                  <a:gd name="T65" fmla="*/ 1548 h 1790"/>
                  <a:gd name="T66" fmla="*/ 400 w 861"/>
                  <a:gd name="T67" fmla="*/ 1790 h 1790"/>
                  <a:gd name="T68" fmla="*/ 641 w 861"/>
                  <a:gd name="T69" fmla="*/ 1548 h 1790"/>
                  <a:gd name="T70" fmla="*/ 400 w 861"/>
                  <a:gd name="T71" fmla="*/ 1307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61" h="1790">
                    <a:moveTo>
                      <a:pt x="417" y="44"/>
                    </a:moveTo>
                    <a:cubicBezTo>
                      <a:pt x="529" y="44"/>
                      <a:pt x="625" y="76"/>
                      <a:pt x="700" y="141"/>
                    </a:cubicBezTo>
                    <a:cubicBezTo>
                      <a:pt x="778" y="207"/>
                      <a:pt x="817" y="296"/>
                      <a:pt x="817" y="406"/>
                    </a:cubicBezTo>
                    <a:cubicBezTo>
                      <a:pt x="817" y="460"/>
                      <a:pt x="807" y="513"/>
                      <a:pt x="788" y="563"/>
                    </a:cubicBezTo>
                    <a:cubicBezTo>
                      <a:pt x="769" y="613"/>
                      <a:pt x="739" y="660"/>
                      <a:pt x="699" y="702"/>
                    </a:cubicBezTo>
                    <a:cubicBezTo>
                      <a:pt x="551" y="860"/>
                      <a:pt x="551" y="860"/>
                      <a:pt x="551" y="860"/>
                    </a:cubicBezTo>
                    <a:cubicBezTo>
                      <a:pt x="498" y="926"/>
                      <a:pt x="472" y="997"/>
                      <a:pt x="472" y="1078"/>
                    </a:cubicBezTo>
                    <a:cubicBezTo>
                      <a:pt x="472" y="1083"/>
                      <a:pt x="474" y="1102"/>
                      <a:pt x="486" y="1162"/>
                    </a:cubicBezTo>
                    <a:cubicBezTo>
                      <a:pt x="496" y="1215"/>
                      <a:pt x="496" y="1215"/>
                      <a:pt x="496" y="1215"/>
                    </a:cubicBezTo>
                    <a:cubicBezTo>
                      <a:pt x="277" y="1215"/>
                      <a:pt x="277" y="1215"/>
                      <a:pt x="277" y="1215"/>
                    </a:cubicBezTo>
                    <a:cubicBezTo>
                      <a:pt x="267" y="1186"/>
                      <a:pt x="267" y="1186"/>
                      <a:pt x="267" y="1186"/>
                    </a:cubicBezTo>
                    <a:cubicBezTo>
                      <a:pt x="242" y="1116"/>
                      <a:pt x="229" y="1065"/>
                      <a:pt x="229" y="1031"/>
                    </a:cubicBezTo>
                    <a:cubicBezTo>
                      <a:pt x="229" y="978"/>
                      <a:pt x="239" y="922"/>
                      <a:pt x="259" y="867"/>
                    </a:cubicBezTo>
                    <a:cubicBezTo>
                      <a:pt x="279" y="810"/>
                      <a:pt x="322" y="745"/>
                      <a:pt x="390" y="669"/>
                    </a:cubicBezTo>
                    <a:cubicBezTo>
                      <a:pt x="451" y="601"/>
                      <a:pt x="492" y="548"/>
                      <a:pt x="513" y="513"/>
                    </a:cubicBezTo>
                    <a:cubicBezTo>
                      <a:pt x="530" y="482"/>
                      <a:pt x="539" y="451"/>
                      <a:pt x="539" y="423"/>
                    </a:cubicBezTo>
                    <a:cubicBezTo>
                      <a:pt x="539" y="377"/>
                      <a:pt x="527" y="344"/>
                      <a:pt x="501" y="323"/>
                    </a:cubicBezTo>
                    <a:cubicBezTo>
                      <a:pt x="473" y="300"/>
                      <a:pt x="428" y="288"/>
                      <a:pt x="366" y="288"/>
                    </a:cubicBezTo>
                    <a:cubicBezTo>
                      <a:pt x="308" y="288"/>
                      <a:pt x="259" y="308"/>
                      <a:pt x="215" y="350"/>
                    </a:cubicBezTo>
                    <a:cubicBezTo>
                      <a:pt x="172" y="391"/>
                      <a:pt x="172" y="391"/>
                      <a:pt x="172" y="39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82" y="138"/>
                      <a:pt x="82" y="138"/>
                      <a:pt x="82" y="138"/>
                    </a:cubicBezTo>
                    <a:cubicBezTo>
                      <a:pt x="159" y="76"/>
                      <a:pt x="271" y="44"/>
                      <a:pt x="417" y="44"/>
                    </a:cubicBezTo>
                    <a:moveTo>
                      <a:pt x="400" y="1351"/>
                    </a:moveTo>
                    <a:cubicBezTo>
                      <a:pt x="454" y="1351"/>
                      <a:pt x="501" y="1371"/>
                      <a:pt x="539" y="1409"/>
                    </a:cubicBezTo>
                    <a:cubicBezTo>
                      <a:pt x="577" y="1447"/>
                      <a:pt x="597" y="1494"/>
                      <a:pt x="597" y="1548"/>
                    </a:cubicBezTo>
                    <a:cubicBezTo>
                      <a:pt x="597" y="1602"/>
                      <a:pt x="577" y="1649"/>
                      <a:pt x="539" y="1688"/>
                    </a:cubicBezTo>
                    <a:cubicBezTo>
                      <a:pt x="501" y="1727"/>
                      <a:pt x="454" y="1746"/>
                      <a:pt x="400" y="1746"/>
                    </a:cubicBezTo>
                    <a:cubicBezTo>
                      <a:pt x="346" y="1746"/>
                      <a:pt x="299" y="1727"/>
                      <a:pt x="260" y="1688"/>
                    </a:cubicBezTo>
                    <a:cubicBezTo>
                      <a:pt x="222" y="1649"/>
                      <a:pt x="203" y="1602"/>
                      <a:pt x="203" y="1548"/>
                    </a:cubicBezTo>
                    <a:cubicBezTo>
                      <a:pt x="203" y="1494"/>
                      <a:pt x="222" y="1447"/>
                      <a:pt x="261" y="1409"/>
                    </a:cubicBezTo>
                    <a:cubicBezTo>
                      <a:pt x="299" y="1371"/>
                      <a:pt x="346" y="1351"/>
                      <a:pt x="400" y="1351"/>
                    </a:cubicBezTo>
                    <a:moveTo>
                      <a:pt x="417" y="0"/>
                    </a:moveTo>
                    <a:cubicBezTo>
                      <a:pt x="261" y="0"/>
                      <a:pt x="139" y="35"/>
                      <a:pt x="54" y="104"/>
                    </a:cubicBezTo>
                    <a:cubicBezTo>
                      <a:pt x="27" y="127"/>
                      <a:pt x="27" y="127"/>
                      <a:pt x="27" y="127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16" y="181"/>
                      <a:pt x="16" y="181"/>
                      <a:pt x="16" y="181"/>
                    </a:cubicBezTo>
                    <a:cubicBezTo>
                      <a:pt x="133" y="411"/>
                      <a:pt x="133" y="411"/>
                      <a:pt x="133" y="411"/>
                    </a:cubicBezTo>
                    <a:cubicBezTo>
                      <a:pt x="160" y="464"/>
                      <a:pt x="160" y="464"/>
                      <a:pt x="160" y="464"/>
                    </a:cubicBezTo>
                    <a:cubicBezTo>
                      <a:pt x="203" y="423"/>
                      <a:pt x="203" y="423"/>
                      <a:pt x="203" y="423"/>
                    </a:cubicBezTo>
                    <a:cubicBezTo>
                      <a:pt x="246" y="382"/>
                      <a:pt x="246" y="382"/>
                      <a:pt x="246" y="382"/>
                    </a:cubicBezTo>
                    <a:cubicBezTo>
                      <a:pt x="281" y="348"/>
                      <a:pt x="319" y="332"/>
                      <a:pt x="366" y="332"/>
                    </a:cubicBezTo>
                    <a:cubicBezTo>
                      <a:pt x="430" y="332"/>
                      <a:pt x="459" y="345"/>
                      <a:pt x="473" y="357"/>
                    </a:cubicBezTo>
                    <a:cubicBezTo>
                      <a:pt x="483" y="364"/>
                      <a:pt x="495" y="380"/>
                      <a:pt x="495" y="423"/>
                    </a:cubicBezTo>
                    <a:cubicBezTo>
                      <a:pt x="495" y="444"/>
                      <a:pt x="488" y="466"/>
                      <a:pt x="474" y="491"/>
                    </a:cubicBezTo>
                    <a:cubicBezTo>
                      <a:pt x="462" y="513"/>
                      <a:pt x="431" y="557"/>
                      <a:pt x="357" y="640"/>
                    </a:cubicBezTo>
                    <a:cubicBezTo>
                      <a:pt x="285" y="720"/>
                      <a:pt x="239" y="790"/>
                      <a:pt x="217" y="852"/>
                    </a:cubicBezTo>
                    <a:cubicBezTo>
                      <a:pt x="196" y="912"/>
                      <a:pt x="185" y="973"/>
                      <a:pt x="185" y="1031"/>
                    </a:cubicBezTo>
                    <a:cubicBezTo>
                      <a:pt x="185" y="1071"/>
                      <a:pt x="198" y="1125"/>
                      <a:pt x="225" y="1201"/>
                    </a:cubicBezTo>
                    <a:cubicBezTo>
                      <a:pt x="236" y="1230"/>
                      <a:pt x="236" y="1230"/>
                      <a:pt x="236" y="1230"/>
                    </a:cubicBezTo>
                    <a:cubicBezTo>
                      <a:pt x="246" y="1259"/>
                      <a:pt x="246" y="1259"/>
                      <a:pt x="246" y="1259"/>
                    </a:cubicBezTo>
                    <a:cubicBezTo>
                      <a:pt x="277" y="1259"/>
                      <a:pt x="277" y="1259"/>
                      <a:pt x="277" y="1259"/>
                    </a:cubicBezTo>
                    <a:cubicBezTo>
                      <a:pt x="496" y="1259"/>
                      <a:pt x="496" y="1259"/>
                      <a:pt x="496" y="1259"/>
                    </a:cubicBezTo>
                    <a:cubicBezTo>
                      <a:pt x="550" y="1259"/>
                      <a:pt x="550" y="1259"/>
                      <a:pt x="550" y="1259"/>
                    </a:cubicBezTo>
                    <a:cubicBezTo>
                      <a:pt x="539" y="1206"/>
                      <a:pt x="539" y="1206"/>
                      <a:pt x="539" y="1206"/>
                    </a:cubicBezTo>
                    <a:cubicBezTo>
                      <a:pt x="529" y="1154"/>
                      <a:pt x="529" y="1154"/>
                      <a:pt x="529" y="1154"/>
                    </a:cubicBezTo>
                    <a:cubicBezTo>
                      <a:pt x="517" y="1093"/>
                      <a:pt x="516" y="1079"/>
                      <a:pt x="516" y="1078"/>
                    </a:cubicBezTo>
                    <a:cubicBezTo>
                      <a:pt x="516" y="1008"/>
                      <a:pt x="539" y="946"/>
                      <a:pt x="585" y="889"/>
                    </a:cubicBezTo>
                    <a:cubicBezTo>
                      <a:pt x="731" y="733"/>
                      <a:pt x="731" y="733"/>
                      <a:pt x="731" y="733"/>
                    </a:cubicBezTo>
                    <a:cubicBezTo>
                      <a:pt x="775" y="686"/>
                      <a:pt x="808" y="635"/>
                      <a:pt x="829" y="579"/>
                    </a:cubicBezTo>
                    <a:cubicBezTo>
                      <a:pt x="850" y="524"/>
                      <a:pt x="861" y="466"/>
                      <a:pt x="861" y="406"/>
                    </a:cubicBezTo>
                    <a:cubicBezTo>
                      <a:pt x="861" y="283"/>
                      <a:pt x="817" y="183"/>
                      <a:pt x="729" y="108"/>
                    </a:cubicBezTo>
                    <a:cubicBezTo>
                      <a:pt x="645" y="36"/>
                      <a:pt x="540" y="0"/>
                      <a:pt x="417" y="0"/>
                    </a:cubicBezTo>
                    <a:close/>
                    <a:moveTo>
                      <a:pt x="400" y="1307"/>
                    </a:moveTo>
                    <a:cubicBezTo>
                      <a:pt x="334" y="1307"/>
                      <a:pt x="276" y="1331"/>
                      <a:pt x="229" y="1378"/>
                    </a:cubicBezTo>
                    <a:cubicBezTo>
                      <a:pt x="183" y="1425"/>
                      <a:pt x="159" y="1482"/>
                      <a:pt x="159" y="1548"/>
                    </a:cubicBezTo>
                    <a:cubicBezTo>
                      <a:pt x="159" y="1614"/>
                      <a:pt x="182" y="1672"/>
                      <a:pt x="229" y="1719"/>
                    </a:cubicBezTo>
                    <a:cubicBezTo>
                      <a:pt x="276" y="1766"/>
                      <a:pt x="333" y="1790"/>
                      <a:pt x="400" y="1790"/>
                    </a:cubicBezTo>
                    <a:cubicBezTo>
                      <a:pt x="466" y="1790"/>
                      <a:pt x="524" y="1766"/>
                      <a:pt x="571" y="1719"/>
                    </a:cubicBezTo>
                    <a:cubicBezTo>
                      <a:pt x="617" y="1672"/>
                      <a:pt x="641" y="1614"/>
                      <a:pt x="641" y="1548"/>
                    </a:cubicBezTo>
                    <a:cubicBezTo>
                      <a:pt x="641" y="1482"/>
                      <a:pt x="617" y="1425"/>
                      <a:pt x="570" y="1378"/>
                    </a:cubicBezTo>
                    <a:cubicBezTo>
                      <a:pt x="523" y="1331"/>
                      <a:pt x="466" y="1307"/>
                      <a:pt x="400" y="130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67" name="Freeform 16">
                <a:extLst>
                  <a:ext uri="{FF2B5EF4-FFF2-40B4-BE49-F238E27FC236}">
                    <a16:creationId xmlns:a16="http://schemas.microsoft.com/office/drawing/2014/main" id="{DFC2EDA6-50A5-4CEA-9C3E-AC1A8C75AF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29" y="645"/>
                <a:ext cx="1242" cy="3026"/>
              </a:xfrm>
              <a:custGeom>
                <a:avLst/>
                <a:gdLst>
                  <a:gd name="T0" fmla="*/ 333 w 663"/>
                  <a:gd name="T1" fmla="*/ 1083 h 1614"/>
                  <a:gd name="T2" fmla="*/ 198 w 663"/>
                  <a:gd name="T3" fmla="*/ 1083 h 1614"/>
                  <a:gd name="T4" fmla="*/ 163 w 663"/>
                  <a:gd name="T5" fmla="*/ 943 h 1614"/>
                  <a:gd name="T6" fmla="*/ 190 w 663"/>
                  <a:gd name="T7" fmla="*/ 793 h 1614"/>
                  <a:gd name="T8" fmla="*/ 313 w 663"/>
                  <a:gd name="T9" fmla="*/ 610 h 1614"/>
                  <a:gd name="T10" fmla="*/ 441 w 663"/>
                  <a:gd name="T11" fmla="*/ 447 h 1614"/>
                  <a:gd name="T12" fmla="*/ 473 w 663"/>
                  <a:gd name="T13" fmla="*/ 335 h 1614"/>
                  <a:gd name="T14" fmla="*/ 256 w 663"/>
                  <a:gd name="T15" fmla="*/ 156 h 1614"/>
                  <a:gd name="T16" fmla="*/ 75 w 663"/>
                  <a:gd name="T17" fmla="*/ 230 h 1614"/>
                  <a:gd name="T18" fmla="*/ 0 w 663"/>
                  <a:gd name="T19" fmla="*/ 84 h 1614"/>
                  <a:gd name="T20" fmla="*/ 307 w 663"/>
                  <a:gd name="T21" fmla="*/ 0 h 1614"/>
                  <a:gd name="T22" fmla="*/ 562 w 663"/>
                  <a:gd name="T23" fmla="*/ 86 h 1614"/>
                  <a:gd name="T24" fmla="*/ 663 w 663"/>
                  <a:gd name="T25" fmla="*/ 318 h 1614"/>
                  <a:gd name="T26" fmla="*/ 637 w 663"/>
                  <a:gd name="T27" fmla="*/ 459 h 1614"/>
                  <a:gd name="T28" fmla="*/ 557 w 663"/>
                  <a:gd name="T29" fmla="*/ 584 h 1614"/>
                  <a:gd name="T30" fmla="*/ 408 w 663"/>
                  <a:gd name="T31" fmla="*/ 743 h 1614"/>
                  <a:gd name="T32" fmla="*/ 318 w 663"/>
                  <a:gd name="T33" fmla="*/ 990 h 1614"/>
                  <a:gd name="T34" fmla="*/ 333 w 663"/>
                  <a:gd name="T35" fmla="*/ 1083 h 1614"/>
                  <a:gd name="T36" fmla="*/ 290 w 663"/>
                  <a:gd name="T37" fmla="*/ 1307 h 1614"/>
                  <a:gd name="T38" fmla="*/ 398 w 663"/>
                  <a:gd name="T39" fmla="*/ 1352 h 1614"/>
                  <a:gd name="T40" fmla="*/ 443 w 663"/>
                  <a:gd name="T41" fmla="*/ 1460 h 1614"/>
                  <a:gd name="T42" fmla="*/ 398 w 663"/>
                  <a:gd name="T43" fmla="*/ 1569 h 1614"/>
                  <a:gd name="T44" fmla="*/ 290 w 663"/>
                  <a:gd name="T45" fmla="*/ 1614 h 1614"/>
                  <a:gd name="T46" fmla="*/ 182 w 663"/>
                  <a:gd name="T47" fmla="*/ 1569 h 1614"/>
                  <a:gd name="T48" fmla="*/ 137 w 663"/>
                  <a:gd name="T49" fmla="*/ 1460 h 1614"/>
                  <a:gd name="T50" fmla="*/ 182 w 663"/>
                  <a:gd name="T51" fmla="*/ 1352 h 1614"/>
                  <a:gd name="T52" fmla="*/ 290 w 663"/>
                  <a:gd name="T53" fmla="*/ 1307 h 1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63" h="1614">
                    <a:moveTo>
                      <a:pt x="333" y="1083"/>
                    </a:moveTo>
                    <a:cubicBezTo>
                      <a:pt x="198" y="1083"/>
                      <a:pt x="198" y="1083"/>
                      <a:pt x="198" y="1083"/>
                    </a:cubicBezTo>
                    <a:cubicBezTo>
                      <a:pt x="175" y="1018"/>
                      <a:pt x="163" y="972"/>
                      <a:pt x="163" y="943"/>
                    </a:cubicBezTo>
                    <a:cubicBezTo>
                      <a:pt x="163" y="894"/>
                      <a:pt x="172" y="844"/>
                      <a:pt x="190" y="793"/>
                    </a:cubicBezTo>
                    <a:cubicBezTo>
                      <a:pt x="208" y="742"/>
                      <a:pt x="249" y="681"/>
                      <a:pt x="313" y="610"/>
                    </a:cubicBezTo>
                    <a:cubicBezTo>
                      <a:pt x="376" y="539"/>
                      <a:pt x="419" y="485"/>
                      <a:pt x="441" y="447"/>
                    </a:cubicBezTo>
                    <a:cubicBezTo>
                      <a:pt x="463" y="408"/>
                      <a:pt x="473" y="371"/>
                      <a:pt x="473" y="335"/>
                    </a:cubicBezTo>
                    <a:cubicBezTo>
                      <a:pt x="473" y="216"/>
                      <a:pt x="401" y="156"/>
                      <a:pt x="256" y="156"/>
                    </a:cubicBezTo>
                    <a:cubicBezTo>
                      <a:pt x="187" y="156"/>
                      <a:pt x="126" y="181"/>
                      <a:pt x="75" y="23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69" y="28"/>
                      <a:pt x="171" y="0"/>
                      <a:pt x="307" y="0"/>
                    </a:cubicBezTo>
                    <a:cubicBezTo>
                      <a:pt x="409" y="0"/>
                      <a:pt x="494" y="29"/>
                      <a:pt x="562" y="86"/>
                    </a:cubicBezTo>
                    <a:cubicBezTo>
                      <a:pt x="629" y="144"/>
                      <a:pt x="663" y="221"/>
                      <a:pt x="663" y="318"/>
                    </a:cubicBezTo>
                    <a:cubicBezTo>
                      <a:pt x="663" y="367"/>
                      <a:pt x="655" y="414"/>
                      <a:pt x="637" y="459"/>
                    </a:cubicBezTo>
                    <a:cubicBezTo>
                      <a:pt x="620" y="505"/>
                      <a:pt x="593" y="546"/>
                      <a:pt x="557" y="584"/>
                    </a:cubicBezTo>
                    <a:cubicBezTo>
                      <a:pt x="408" y="743"/>
                      <a:pt x="408" y="743"/>
                      <a:pt x="408" y="743"/>
                    </a:cubicBezTo>
                    <a:cubicBezTo>
                      <a:pt x="348" y="817"/>
                      <a:pt x="318" y="899"/>
                      <a:pt x="318" y="990"/>
                    </a:cubicBezTo>
                    <a:cubicBezTo>
                      <a:pt x="318" y="1005"/>
                      <a:pt x="323" y="1035"/>
                      <a:pt x="333" y="1083"/>
                    </a:cubicBezTo>
                    <a:close/>
                    <a:moveTo>
                      <a:pt x="290" y="1307"/>
                    </a:moveTo>
                    <a:cubicBezTo>
                      <a:pt x="332" y="1307"/>
                      <a:pt x="368" y="1322"/>
                      <a:pt x="398" y="1352"/>
                    </a:cubicBezTo>
                    <a:cubicBezTo>
                      <a:pt x="428" y="1382"/>
                      <a:pt x="443" y="1418"/>
                      <a:pt x="443" y="1460"/>
                    </a:cubicBezTo>
                    <a:cubicBezTo>
                      <a:pt x="443" y="1502"/>
                      <a:pt x="428" y="1539"/>
                      <a:pt x="398" y="1569"/>
                    </a:cubicBezTo>
                    <a:cubicBezTo>
                      <a:pt x="368" y="1599"/>
                      <a:pt x="332" y="1614"/>
                      <a:pt x="290" y="1614"/>
                    </a:cubicBezTo>
                    <a:cubicBezTo>
                      <a:pt x="248" y="1614"/>
                      <a:pt x="212" y="1599"/>
                      <a:pt x="182" y="1569"/>
                    </a:cubicBezTo>
                    <a:cubicBezTo>
                      <a:pt x="152" y="1539"/>
                      <a:pt x="137" y="1502"/>
                      <a:pt x="137" y="1460"/>
                    </a:cubicBezTo>
                    <a:cubicBezTo>
                      <a:pt x="137" y="1418"/>
                      <a:pt x="152" y="1382"/>
                      <a:pt x="182" y="1352"/>
                    </a:cubicBezTo>
                    <a:cubicBezTo>
                      <a:pt x="212" y="1322"/>
                      <a:pt x="248" y="1307"/>
                      <a:pt x="290" y="1307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7760661" y="390001"/>
            <a:ext cx="665993" cy="665993"/>
            <a:chOff x="3592969" y="1282300"/>
            <a:chExt cx="665993" cy="665993"/>
          </a:xfrm>
        </p:grpSpPr>
        <p:sp>
          <p:nvSpPr>
            <p:cNvPr id="63" name="Oval 62"/>
            <p:cNvSpPr/>
            <p:nvPr/>
          </p:nvSpPr>
          <p:spPr>
            <a:xfrm>
              <a:off x="3592969" y="1282300"/>
              <a:ext cx="665993" cy="665993"/>
            </a:xfrm>
            <a:prstGeom prst="ellipse">
              <a:avLst/>
            </a:prstGeom>
            <a:grpFill/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sz="1600" kern="0" dirty="0" err="1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grpSp>
          <p:nvGrpSpPr>
            <p:cNvPr id="68" name="bcgIcons_Alert">
              <a:extLst>
                <a:ext uri="{FF2B5EF4-FFF2-40B4-BE49-F238E27FC236}">
                  <a16:creationId xmlns:a16="http://schemas.microsoft.com/office/drawing/2014/main" id="{028158CB-9166-4F00-A3B2-A9625EB63AC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58451" y="1347535"/>
              <a:ext cx="535028" cy="535524"/>
              <a:chOff x="1682" y="0"/>
              <a:chExt cx="4316" cy="4320"/>
            </a:xfrm>
          </p:grpSpPr>
          <p:sp>
            <p:nvSpPr>
              <p:cNvPr id="69" name="AutoShape 3">
                <a:extLst>
                  <a:ext uri="{FF2B5EF4-FFF2-40B4-BE49-F238E27FC236}">
                    <a16:creationId xmlns:a16="http://schemas.microsoft.com/office/drawing/2014/main" id="{63DB9579-5AF9-46CC-9DC1-8E3B546D08F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70" name="Freeform 5">
                <a:extLst>
                  <a:ext uri="{FF2B5EF4-FFF2-40B4-BE49-F238E27FC236}">
                    <a16:creationId xmlns:a16="http://schemas.microsoft.com/office/drawing/2014/main" id="{9C946E92-91E1-4AAB-A43B-2AF68167CC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88" y="720"/>
                <a:ext cx="3300" cy="2876"/>
              </a:xfrm>
              <a:custGeom>
                <a:avLst/>
                <a:gdLst>
                  <a:gd name="T0" fmla="*/ 1716 w 1762"/>
                  <a:gd name="T1" fmla="*/ 1534 h 1534"/>
                  <a:gd name="T2" fmla="*/ 46 w 1762"/>
                  <a:gd name="T3" fmla="*/ 1534 h 1534"/>
                  <a:gd name="T4" fmla="*/ 8 w 1762"/>
                  <a:gd name="T5" fmla="*/ 1512 h 1534"/>
                  <a:gd name="T6" fmla="*/ 8 w 1762"/>
                  <a:gd name="T7" fmla="*/ 1468 h 1534"/>
                  <a:gd name="T8" fmla="*/ 843 w 1762"/>
                  <a:gd name="T9" fmla="*/ 22 h 1534"/>
                  <a:gd name="T10" fmla="*/ 881 w 1762"/>
                  <a:gd name="T11" fmla="*/ 0 h 1534"/>
                  <a:gd name="T12" fmla="*/ 919 w 1762"/>
                  <a:gd name="T13" fmla="*/ 22 h 1534"/>
                  <a:gd name="T14" fmla="*/ 919 w 1762"/>
                  <a:gd name="T15" fmla="*/ 22 h 1534"/>
                  <a:gd name="T16" fmla="*/ 1754 w 1762"/>
                  <a:gd name="T17" fmla="*/ 1468 h 1534"/>
                  <a:gd name="T18" fmla="*/ 1754 w 1762"/>
                  <a:gd name="T19" fmla="*/ 1512 h 1534"/>
                  <a:gd name="T20" fmla="*/ 1716 w 1762"/>
                  <a:gd name="T21" fmla="*/ 1534 h 1534"/>
                  <a:gd name="T22" fmla="*/ 881 w 1762"/>
                  <a:gd name="T23" fmla="*/ 44 h 1534"/>
                  <a:gd name="T24" fmla="*/ 46 w 1762"/>
                  <a:gd name="T25" fmla="*/ 1490 h 1534"/>
                  <a:gd name="T26" fmla="*/ 1716 w 1762"/>
                  <a:gd name="T27" fmla="*/ 1490 h 1534"/>
                  <a:gd name="T28" fmla="*/ 881 w 1762"/>
                  <a:gd name="T29" fmla="*/ 44 h 1534"/>
                  <a:gd name="T30" fmla="*/ 881 w 1762"/>
                  <a:gd name="T31" fmla="*/ 44 h 1534"/>
                  <a:gd name="T32" fmla="*/ 881 w 1762"/>
                  <a:gd name="T33" fmla="*/ 44 h 1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62" h="1534">
                    <a:moveTo>
                      <a:pt x="1716" y="1534"/>
                    </a:moveTo>
                    <a:cubicBezTo>
                      <a:pt x="46" y="1534"/>
                      <a:pt x="46" y="1534"/>
                      <a:pt x="46" y="1534"/>
                    </a:cubicBezTo>
                    <a:cubicBezTo>
                      <a:pt x="30" y="1534"/>
                      <a:pt x="16" y="1526"/>
                      <a:pt x="8" y="1512"/>
                    </a:cubicBezTo>
                    <a:cubicBezTo>
                      <a:pt x="0" y="1498"/>
                      <a:pt x="0" y="1482"/>
                      <a:pt x="8" y="1468"/>
                    </a:cubicBezTo>
                    <a:cubicBezTo>
                      <a:pt x="843" y="22"/>
                      <a:pt x="843" y="22"/>
                      <a:pt x="843" y="22"/>
                    </a:cubicBezTo>
                    <a:cubicBezTo>
                      <a:pt x="851" y="8"/>
                      <a:pt x="865" y="0"/>
                      <a:pt x="881" y="0"/>
                    </a:cubicBezTo>
                    <a:cubicBezTo>
                      <a:pt x="897" y="0"/>
                      <a:pt x="911" y="8"/>
                      <a:pt x="919" y="22"/>
                    </a:cubicBezTo>
                    <a:cubicBezTo>
                      <a:pt x="919" y="22"/>
                      <a:pt x="919" y="22"/>
                      <a:pt x="919" y="22"/>
                    </a:cubicBezTo>
                    <a:cubicBezTo>
                      <a:pt x="1754" y="1468"/>
                      <a:pt x="1754" y="1468"/>
                      <a:pt x="1754" y="1468"/>
                    </a:cubicBezTo>
                    <a:cubicBezTo>
                      <a:pt x="1762" y="1482"/>
                      <a:pt x="1762" y="1498"/>
                      <a:pt x="1754" y="1512"/>
                    </a:cubicBezTo>
                    <a:cubicBezTo>
                      <a:pt x="1746" y="1526"/>
                      <a:pt x="1732" y="1534"/>
                      <a:pt x="1716" y="1534"/>
                    </a:cubicBezTo>
                    <a:close/>
                    <a:moveTo>
                      <a:pt x="881" y="44"/>
                    </a:moveTo>
                    <a:cubicBezTo>
                      <a:pt x="46" y="1490"/>
                      <a:pt x="46" y="1490"/>
                      <a:pt x="46" y="1490"/>
                    </a:cubicBezTo>
                    <a:cubicBezTo>
                      <a:pt x="1716" y="1490"/>
                      <a:pt x="1716" y="1490"/>
                      <a:pt x="1716" y="1490"/>
                    </a:cubicBezTo>
                    <a:cubicBezTo>
                      <a:pt x="881" y="44"/>
                      <a:pt x="881" y="44"/>
                      <a:pt x="881" y="44"/>
                    </a:cubicBezTo>
                    <a:cubicBezTo>
                      <a:pt x="881" y="44"/>
                      <a:pt x="881" y="44"/>
                      <a:pt x="881" y="44"/>
                    </a:cubicBezTo>
                    <a:cubicBezTo>
                      <a:pt x="881" y="44"/>
                      <a:pt x="881" y="44"/>
                      <a:pt x="881" y="4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71" name="Freeform 6">
                <a:extLst>
                  <a:ext uri="{FF2B5EF4-FFF2-40B4-BE49-F238E27FC236}">
                    <a16:creationId xmlns:a16="http://schemas.microsoft.com/office/drawing/2014/main" id="{E00C2B5B-5FB8-4835-AE91-FBBCFFD6DD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6" y="982"/>
                <a:ext cx="2825" cy="2449"/>
              </a:xfrm>
              <a:custGeom>
                <a:avLst/>
                <a:gdLst>
                  <a:gd name="T0" fmla="*/ 1504 w 1508"/>
                  <a:gd name="T1" fmla="*/ 1291 h 1306"/>
                  <a:gd name="T2" fmla="*/ 763 w 1508"/>
                  <a:gd name="T3" fmla="*/ 7 h 1306"/>
                  <a:gd name="T4" fmla="*/ 745 w 1508"/>
                  <a:gd name="T5" fmla="*/ 7 h 1306"/>
                  <a:gd name="T6" fmla="*/ 4 w 1508"/>
                  <a:gd name="T7" fmla="*/ 1291 h 1306"/>
                  <a:gd name="T8" fmla="*/ 13 w 1508"/>
                  <a:gd name="T9" fmla="*/ 1306 h 1306"/>
                  <a:gd name="T10" fmla="*/ 1495 w 1508"/>
                  <a:gd name="T11" fmla="*/ 1306 h 1306"/>
                  <a:gd name="T12" fmla="*/ 1504 w 1508"/>
                  <a:gd name="T13" fmla="*/ 1291 h 1306"/>
                  <a:gd name="T14" fmla="*/ 694 w 1508"/>
                  <a:gd name="T15" fmla="*/ 419 h 1306"/>
                  <a:gd name="T16" fmla="*/ 814 w 1508"/>
                  <a:gd name="T17" fmla="*/ 419 h 1306"/>
                  <a:gd name="T18" fmla="*/ 814 w 1508"/>
                  <a:gd name="T19" fmla="*/ 608 h 1306"/>
                  <a:gd name="T20" fmla="*/ 778 w 1508"/>
                  <a:gd name="T21" fmla="*/ 932 h 1306"/>
                  <a:gd name="T22" fmla="*/ 730 w 1508"/>
                  <a:gd name="T23" fmla="*/ 932 h 1306"/>
                  <a:gd name="T24" fmla="*/ 694 w 1508"/>
                  <a:gd name="T25" fmla="*/ 608 h 1306"/>
                  <a:gd name="T26" fmla="*/ 694 w 1508"/>
                  <a:gd name="T27" fmla="*/ 419 h 1306"/>
                  <a:gd name="T28" fmla="*/ 808 w 1508"/>
                  <a:gd name="T29" fmla="*/ 1095 h 1306"/>
                  <a:gd name="T30" fmla="*/ 755 w 1508"/>
                  <a:gd name="T31" fmla="*/ 1117 h 1306"/>
                  <a:gd name="T32" fmla="*/ 701 w 1508"/>
                  <a:gd name="T33" fmla="*/ 1095 h 1306"/>
                  <a:gd name="T34" fmla="*/ 678 w 1508"/>
                  <a:gd name="T35" fmla="*/ 1041 h 1306"/>
                  <a:gd name="T36" fmla="*/ 701 w 1508"/>
                  <a:gd name="T37" fmla="*/ 988 h 1306"/>
                  <a:gd name="T38" fmla="*/ 755 w 1508"/>
                  <a:gd name="T39" fmla="*/ 965 h 1306"/>
                  <a:gd name="T40" fmla="*/ 808 w 1508"/>
                  <a:gd name="T41" fmla="*/ 988 h 1306"/>
                  <a:gd name="T42" fmla="*/ 830 w 1508"/>
                  <a:gd name="T43" fmla="*/ 1041 h 1306"/>
                  <a:gd name="T44" fmla="*/ 808 w 1508"/>
                  <a:gd name="T45" fmla="*/ 1095 h 1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08" h="1306">
                    <a:moveTo>
                      <a:pt x="1504" y="1291"/>
                    </a:moveTo>
                    <a:cubicBezTo>
                      <a:pt x="763" y="7"/>
                      <a:pt x="763" y="7"/>
                      <a:pt x="763" y="7"/>
                    </a:cubicBezTo>
                    <a:cubicBezTo>
                      <a:pt x="759" y="0"/>
                      <a:pt x="749" y="0"/>
                      <a:pt x="745" y="7"/>
                    </a:cubicBezTo>
                    <a:cubicBezTo>
                      <a:pt x="4" y="1291"/>
                      <a:pt x="4" y="1291"/>
                      <a:pt x="4" y="1291"/>
                    </a:cubicBezTo>
                    <a:cubicBezTo>
                      <a:pt x="0" y="1298"/>
                      <a:pt x="5" y="1306"/>
                      <a:pt x="13" y="1306"/>
                    </a:cubicBezTo>
                    <a:cubicBezTo>
                      <a:pt x="1495" y="1306"/>
                      <a:pt x="1495" y="1306"/>
                      <a:pt x="1495" y="1306"/>
                    </a:cubicBezTo>
                    <a:cubicBezTo>
                      <a:pt x="1503" y="1306"/>
                      <a:pt x="1508" y="1298"/>
                      <a:pt x="1504" y="1291"/>
                    </a:cubicBezTo>
                    <a:close/>
                    <a:moveTo>
                      <a:pt x="694" y="419"/>
                    </a:moveTo>
                    <a:cubicBezTo>
                      <a:pt x="814" y="419"/>
                      <a:pt x="814" y="419"/>
                      <a:pt x="814" y="419"/>
                    </a:cubicBezTo>
                    <a:cubicBezTo>
                      <a:pt x="814" y="608"/>
                      <a:pt x="814" y="608"/>
                      <a:pt x="814" y="608"/>
                    </a:cubicBezTo>
                    <a:cubicBezTo>
                      <a:pt x="814" y="669"/>
                      <a:pt x="803" y="778"/>
                      <a:pt x="778" y="932"/>
                    </a:cubicBezTo>
                    <a:cubicBezTo>
                      <a:pt x="730" y="932"/>
                      <a:pt x="730" y="932"/>
                      <a:pt x="730" y="932"/>
                    </a:cubicBezTo>
                    <a:cubicBezTo>
                      <a:pt x="706" y="778"/>
                      <a:pt x="694" y="669"/>
                      <a:pt x="694" y="608"/>
                    </a:cubicBezTo>
                    <a:lnTo>
                      <a:pt x="694" y="419"/>
                    </a:lnTo>
                    <a:close/>
                    <a:moveTo>
                      <a:pt x="808" y="1095"/>
                    </a:moveTo>
                    <a:cubicBezTo>
                      <a:pt x="794" y="1110"/>
                      <a:pt x="776" y="1117"/>
                      <a:pt x="755" y="1117"/>
                    </a:cubicBezTo>
                    <a:cubicBezTo>
                      <a:pt x="733" y="1117"/>
                      <a:pt x="715" y="1110"/>
                      <a:pt x="701" y="1095"/>
                    </a:cubicBezTo>
                    <a:cubicBezTo>
                      <a:pt x="686" y="1080"/>
                      <a:pt x="678" y="1063"/>
                      <a:pt x="678" y="1041"/>
                    </a:cubicBezTo>
                    <a:cubicBezTo>
                      <a:pt x="678" y="1020"/>
                      <a:pt x="686" y="1002"/>
                      <a:pt x="701" y="988"/>
                    </a:cubicBezTo>
                    <a:cubicBezTo>
                      <a:pt x="715" y="973"/>
                      <a:pt x="733" y="965"/>
                      <a:pt x="755" y="965"/>
                    </a:cubicBezTo>
                    <a:cubicBezTo>
                      <a:pt x="776" y="965"/>
                      <a:pt x="794" y="973"/>
                      <a:pt x="808" y="988"/>
                    </a:cubicBezTo>
                    <a:cubicBezTo>
                      <a:pt x="823" y="1002"/>
                      <a:pt x="830" y="1020"/>
                      <a:pt x="830" y="1041"/>
                    </a:cubicBezTo>
                    <a:cubicBezTo>
                      <a:pt x="830" y="1063"/>
                      <a:pt x="823" y="1080"/>
                      <a:pt x="808" y="109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cxnSp>
        <p:nvCxnSpPr>
          <p:cNvPr id="17" name="Straight Connector 16"/>
          <p:cNvCxnSpPr/>
          <p:nvPr/>
        </p:nvCxnSpPr>
        <p:spPr>
          <a:xfrm>
            <a:off x="4671436" y="2000816"/>
            <a:ext cx="5933138" cy="0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bcgIcons_ToolKit">
            <a:extLst>
              <a:ext uri="{FF2B5EF4-FFF2-40B4-BE49-F238E27FC236}">
                <a16:creationId xmlns:a16="http://schemas.microsoft.com/office/drawing/2014/main" id="{668AE661-E693-4206-8494-2031C7B9E09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46334" y="4476893"/>
            <a:ext cx="482803" cy="483250"/>
            <a:chOff x="1682" y="0"/>
            <a:chExt cx="4316" cy="4320"/>
          </a:xfrm>
        </p:grpSpPr>
        <p:sp>
          <p:nvSpPr>
            <p:cNvPr id="73" name="AutoShape 3">
              <a:extLst>
                <a:ext uri="{FF2B5EF4-FFF2-40B4-BE49-F238E27FC236}">
                  <a16:creationId xmlns:a16="http://schemas.microsoft.com/office/drawing/2014/main" id="{C4EC4ED0-CE05-4FB5-B3E9-09512D323DE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74" name="Freeform 5">
              <a:extLst>
                <a:ext uri="{FF2B5EF4-FFF2-40B4-BE49-F238E27FC236}">
                  <a16:creationId xmlns:a16="http://schemas.microsoft.com/office/drawing/2014/main" id="{2946DED1-03A0-4071-9519-B925CEEF78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14" y="1577"/>
              <a:ext cx="2900" cy="2167"/>
            </a:xfrm>
            <a:custGeom>
              <a:avLst/>
              <a:gdLst>
                <a:gd name="T0" fmla="*/ 973 w 1548"/>
                <a:gd name="T1" fmla="*/ 304 h 1156"/>
                <a:gd name="T2" fmla="*/ 894 w 1548"/>
                <a:gd name="T3" fmla="*/ 298 h 1156"/>
                <a:gd name="T4" fmla="*/ 912 w 1548"/>
                <a:gd name="T5" fmla="*/ 261 h 1156"/>
                <a:gd name="T6" fmla="*/ 839 w 1548"/>
                <a:gd name="T7" fmla="*/ 171 h 1156"/>
                <a:gd name="T8" fmla="*/ 779 w 1548"/>
                <a:gd name="T9" fmla="*/ 171 h 1156"/>
                <a:gd name="T10" fmla="*/ 538 w 1548"/>
                <a:gd name="T11" fmla="*/ 429 h 1156"/>
                <a:gd name="T12" fmla="*/ 611 w 1548"/>
                <a:gd name="T13" fmla="*/ 519 h 1156"/>
                <a:gd name="T14" fmla="*/ 672 w 1548"/>
                <a:gd name="T15" fmla="*/ 519 h 1156"/>
                <a:gd name="T16" fmla="*/ 677 w 1548"/>
                <a:gd name="T17" fmla="*/ 577 h 1156"/>
                <a:gd name="T18" fmla="*/ 1232 w 1548"/>
                <a:gd name="T19" fmla="*/ 1140 h 1156"/>
                <a:gd name="T20" fmla="*/ 1330 w 1548"/>
                <a:gd name="T21" fmla="*/ 1143 h 1156"/>
                <a:gd name="T22" fmla="*/ 1523 w 1548"/>
                <a:gd name="T23" fmla="*/ 950 h 1156"/>
                <a:gd name="T24" fmla="*/ 642 w 1548"/>
                <a:gd name="T25" fmla="*/ 488 h 1156"/>
                <a:gd name="T26" fmla="*/ 809 w 1548"/>
                <a:gd name="T27" fmla="*/ 202 h 1156"/>
                <a:gd name="T28" fmla="*/ 642 w 1548"/>
                <a:gd name="T29" fmla="*/ 488 h 1156"/>
                <a:gd name="T30" fmla="*/ 1411 w 1548"/>
                <a:gd name="T31" fmla="*/ 1031 h 1156"/>
                <a:gd name="T32" fmla="*/ 1263 w 1548"/>
                <a:gd name="T33" fmla="*/ 1109 h 1156"/>
                <a:gd name="T34" fmla="*/ 718 w 1548"/>
                <a:gd name="T35" fmla="*/ 474 h 1156"/>
                <a:gd name="T36" fmla="*/ 948 w 1548"/>
                <a:gd name="T37" fmla="*/ 342 h 1156"/>
                <a:gd name="T38" fmla="*/ 1483 w 1548"/>
                <a:gd name="T39" fmla="*/ 932 h 1156"/>
                <a:gd name="T40" fmla="*/ 839 w 1548"/>
                <a:gd name="T41" fmla="*/ 119 h 1156"/>
                <a:gd name="T42" fmla="*/ 958 w 1548"/>
                <a:gd name="T43" fmla="*/ 0 h 1156"/>
                <a:gd name="T44" fmla="*/ 1145 w 1548"/>
                <a:gd name="T45" fmla="*/ 186 h 1156"/>
                <a:gd name="T46" fmla="*/ 1031 w 1548"/>
                <a:gd name="T47" fmla="*/ 300 h 1156"/>
                <a:gd name="T48" fmla="*/ 957 w 1548"/>
                <a:gd name="T49" fmla="*/ 254 h 1156"/>
                <a:gd name="T50" fmla="*/ 931 w 1548"/>
                <a:gd name="T51" fmla="*/ 200 h 1156"/>
                <a:gd name="T52" fmla="*/ 633 w 1548"/>
                <a:gd name="T53" fmla="*/ 578 h 1156"/>
                <a:gd name="T54" fmla="*/ 580 w 1548"/>
                <a:gd name="T55" fmla="*/ 551 h 1156"/>
                <a:gd name="T56" fmla="*/ 500 w 1548"/>
                <a:gd name="T57" fmla="*/ 459 h 1156"/>
                <a:gd name="T58" fmla="*/ 51 w 1548"/>
                <a:gd name="T59" fmla="*/ 907 h 1156"/>
                <a:gd name="T60" fmla="*/ 237 w 1548"/>
                <a:gd name="T61" fmla="*/ 1094 h 1156"/>
                <a:gd name="T62" fmla="*/ 680 w 1548"/>
                <a:gd name="T63" fmla="*/ 651 h 1156"/>
                <a:gd name="T64" fmla="*/ 633 w 1548"/>
                <a:gd name="T65" fmla="*/ 578 h 1156"/>
                <a:gd name="T66" fmla="*/ 87 w 1548"/>
                <a:gd name="T67" fmla="*/ 1058 h 1156"/>
                <a:gd name="T68" fmla="*/ 201 w 1548"/>
                <a:gd name="T69" fmla="*/ 943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8" h="1156">
                  <a:moveTo>
                    <a:pt x="1521" y="852"/>
                  </a:moveTo>
                  <a:cubicBezTo>
                    <a:pt x="973" y="304"/>
                    <a:pt x="973" y="304"/>
                    <a:pt x="973" y="304"/>
                  </a:cubicBezTo>
                  <a:cubicBezTo>
                    <a:pt x="969" y="300"/>
                    <a:pt x="963" y="298"/>
                    <a:pt x="957" y="298"/>
                  </a:cubicBezTo>
                  <a:cubicBezTo>
                    <a:pt x="894" y="298"/>
                    <a:pt x="894" y="298"/>
                    <a:pt x="894" y="298"/>
                  </a:cubicBezTo>
                  <a:cubicBezTo>
                    <a:pt x="900" y="292"/>
                    <a:pt x="900" y="292"/>
                    <a:pt x="900" y="292"/>
                  </a:cubicBezTo>
                  <a:cubicBezTo>
                    <a:pt x="908" y="284"/>
                    <a:pt x="912" y="273"/>
                    <a:pt x="912" y="261"/>
                  </a:cubicBezTo>
                  <a:cubicBezTo>
                    <a:pt x="912" y="250"/>
                    <a:pt x="908" y="239"/>
                    <a:pt x="900" y="231"/>
                  </a:cubicBezTo>
                  <a:cubicBezTo>
                    <a:pt x="839" y="171"/>
                    <a:pt x="839" y="171"/>
                    <a:pt x="839" y="171"/>
                  </a:cubicBezTo>
                  <a:cubicBezTo>
                    <a:pt x="831" y="162"/>
                    <a:pt x="820" y="158"/>
                    <a:pt x="809" y="158"/>
                  </a:cubicBezTo>
                  <a:cubicBezTo>
                    <a:pt x="798" y="158"/>
                    <a:pt x="787" y="162"/>
                    <a:pt x="779" y="171"/>
                  </a:cubicBezTo>
                  <a:cubicBezTo>
                    <a:pt x="551" y="398"/>
                    <a:pt x="551" y="398"/>
                    <a:pt x="551" y="398"/>
                  </a:cubicBezTo>
                  <a:cubicBezTo>
                    <a:pt x="543" y="406"/>
                    <a:pt x="538" y="417"/>
                    <a:pt x="538" y="429"/>
                  </a:cubicBezTo>
                  <a:cubicBezTo>
                    <a:pt x="538" y="440"/>
                    <a:pt x="543" y="451"/>
                    <a:pt x="551" y="459"/>
                  </a:cubicBezTo>
                  <a:cubicBezTo>
                    <a:pt x="611" y="519"/>
                    <a:pt x="611" y="519"/>
                    <a:pt x="611" y="519"/>
                  </a:cubicBezTo>
                  <a:cubicBezTo>
                    <a:pt x="619" y="528"/>
                    <a:pt x="630" y="532"/>
                    <a:pt x="642" y="532"/>
                  </a:cubicBezTo>
                  <a:cubicBezTo>
                    <a:pt x="653" y="532"/>
                    <a:pt x="664" y="528"/>
                    <a:pt x="672" y="519"/>
                  </a:cubicBezTo>
                  <a:cubicBezTo>
                    <a:pt x="675" y="516"/>
                    <a:pt x="675" y="516"/>
                    <a:pt x="675" y="516"/>
                  </a:cubicBezTo>
                  <a:cubicBezTo>
                    <a:pt x="677" y="577"/>
                    <a:pt x="677" y="577"/>
                    <a:pt x="677" y="577"/>
                  </a:cubicBezTo>
                  <a:cubicBezTo>
                    <a:pt x="677" y="582"/>
                    <a:pt x="679" y="588"/>
                    <a:pt x="683" y="592"/>
                  </a:cubicBezTo>
                  <a:cubicBezTo>
                    <a:pt x="1232" y="1140"/>
                    <a:pt x="1232" y="1140"/>
                    <a:pt x="1232" y="1140"/>
                  </a:cubicBezTo>
                  <a:cubicBezTo>
                    <a:pt x="1239" y="1148"/>
                    <a:pt x="1253" y="1156"/>
                    <a:pt x="1275" y="1156"/>
                  </a:cubicBezTo>
                  <a:cubicBezTo>
                    <a:pt x="1289" y="1156"/>
                    <a:pt x="1307" y="1153"/>
                    <a:pt x="1330" y="1143"/>
                  </a:cubicBezTo>
                  <a:cubicBezTo>
                    <a:pt x="1366" y="1127"/>
                    <a:pt x="1406" y="1098"/>
                    <a:pt x="1442" y="1062"/>
                  </a:cubicBezTo>
                  <a:cubicBezTo>
                    <a:pt x="1479" y="1026"/>
                    <a:pt x="1507" y="986"/>
                    <a:pt x="1523" y="950"/>
                  </a:cubicBezTo>
                  <a:cubicBezTo>
                    <a:pt x="1548" y="892"/>
                    <a:pt x="1532" y="864"/>
                    <a:pt x="1521" y="852"/>
                  </a:cubicBezTo>
                  <a:close/>
                  <a:moveTo>
                    <a:pt x="642" y="488"/>
                  </a:moveTo>
                  <a:cubicBezTo>
                    <a:pt x="583" y="429"/>
                    <a:pt x="583" y="429"/>
                    <a:pt x="583" y="429"/>
                  </a:cubicBezTo>
                  <a:cubicBezTo>
                    <a:pt x="809" y="202"/>
                    <a:pt x="809" y="202"/>
                    <a:pt x="809" y="202"/>
                  </a:cubicBezTo>
                  <a:cubicBezTo>
                    <a:pt x="868" y="261"/>
                    <a:pt x="868" y="261"/>
                    <a:pt x="868" y="261"/>
                  </a:cubicBezTo>
                  <a:lnTo>
                    <a:pt x="642" y="488"/>
                  </a:lnTo>
                  <a:close/>
                  <a:moveTo>
                    <a:pt x="1483" y="932"/>
                  </a:moveTo>
                  <a:cubicBezTo>
                    <a:pt x="1469" y="963"/>
                    <a:pt x="1444" y="998"/>
                    <a:pt x="1411" y="1031"/>
                  </a:cubicBezTo>
                  <a:cubicBezTo>
                    <a:pt x="1379" y="1063"/>
                    <a:pt x="1343" y="1089"/>
                    <a:pt x="1312" y="1103"/>
                  </a:cubicBezTo>
                  <a:cubicBezTo>
                    <a:pt x="1286" y="1114"/>
                    <a:pt x="1268" y="1114"/>
                    <a:pt x="1263" y="1109"/>
                  </a:cubicBezTo>
                  <a:cubicBezTo>
                    <a:pt x="721" y="567"/>
                    <a:pt x="721" y="567"/>
                    <a:pt x="721" y="567"/>
                  </a:cubicBezTo>
                  <a:cubicBezTo>
                    <a:pt x="718" y="474"/>
                    <a:pt x="718" y="474"/>
                    <a:pt x="718" y="474"/>
                  </a:cubicBezTo>
                  <a:cubicBezTo>
                    <a:pt x="850" y="341"/>
                    <a:pt x="850" y="341"/>
                    <a:pt x="850" y="341"/>
                  </a:cubicBezTo>
                  <a:cubicBezTo>
                    <a:pt x="948" y="342"/>
                    <a:pt x="948" y="342"/>
                    <a:pt x="948" y="342"/>
                  </a:cubicBezTo>
                  <a:cubicBezTo>
                    <a:pt x="1490" y="883"/>
                    <a:pt x="1490" y="883"/>
                    <a:pt x="1490" y="883"/>
                  </a:cubicBezTo>
                  <a:cubicBezTo>
                    <a:pt x="1495" y="888"/>
                    <a:pt x="1494" y="905"/>
                    <a:pt x="1483" y="932"/>
                  </a:cubicBezTo>
                  <a:close/>
                  <a:moveTo>
                    <a:pt x="871" y="140"/>
                  </a:moveTo>
                  <a:cubicBezTo>
                    <a:pt x="861" y="130"/>
                    <a:pt x="851" y="124"/>
                    <a:pt x="839" y="119"/>
                  </a:cubicBezTo>
                  <a:cubicBezTo>
                    <a:pt x="844" y="114"/>
                    <a:pt x="844" y="114"/>
                    <a:pt x="844" y="114"/>
                  </a:cubicBezTo>
                  <a:cubicBezTo>
                    <a:pt x="958" y="0"/>
                    <a:pt x="958" y="0"/>
                    <a:pt x="958" y="0"/>
                  </a:cubicBezTo>
                  <a:cubicBezTo>
                    <a:pt x="977" y="40"/>
                    <a:pt x="1003" y="77"/>
                    <a:pt x="1035" y="109"/>
                  </a:cubicBezTo>
                  <a:cubicBezTo>
                    <a:pt x="1068" y="142"/>
                    <a:pt x="1105" y="168"/>
                    <a:pt x="1145" y="186"/>
                  </a:cubicBezTo>
                  <a:cubicBezTo>
                    <a:pt x="1036" y="295"/>
                    <a:pt x="1036" y="295"/>
                    <a:pt x="1036" y="295"/>
                  </a:cubicBezTo>
                  <a:cubicBezTo>
                    <a:pt x="1031" y="300"/>
                    <a:pt x="1031" y="300"/>
                    <a:pt x="1031" y="300"/>
                  </a:cubicBezTo>
                  <a:cubicBezTo>
                    <a:pt x="1004" y="273"/>
                    <a:pt x="1004" y="273"/>
                    <a:pt x="1004" y="273"/>
                  </a:cubicBezTo>
                  <a:cubicBezTo>
                    <a:pt x="992" y="261"/>
                    <a:pt x="975" y="254"/>
                    <a:pt x="957" y="254"/>
                  </a:cubicBezTo>
                  <a:cubicBezTo>
                    <a:pt x="956" y="254"/>
                    <a:pt x="956" y="254"/>
                    <a:pt x="956" y="254"/>
                  </a:cubicBezTo>
                  <a:cubicBezTo>
                    <a:pt x="954" y="233"/>
                    <a:pt x="945" y="214"/>
                    <a:pt x="931" y="200"/>
                  </a:cubicBezTo>
                  <a:lnTo>
                    <a:pt x="871" y="140"/>
                  </a:lnTo>
                  <a:close/>
                  <a:moveTo>
                    <a:pt x="633" y="578"/>
                  </a:moveTo>
                  <a:cubicBezTo>
                    <a:pt x="633" y="576"/>
                    <a:pt x="633" y="576"/>
                    <a:pt x="633" y="576"/>
                  </a:cubicBezTo>
                  <a:cubicBezTo>
                    <a:pt x="613" y="574"/>
                    <a:pt x="594" y="565"/>
                    <a:pt x="580" y="551"/>
                  </a:cubicBezTo>
                  <a:cubicBezTo>
                    <a:pt x="520" y="490"/>
                    <a:pt x="520" y="490"/>
                    <a:pt x="520" y="490"/>
                  </a:cubicBezTo>
                  <a:cubicBezTo>
                    <a:pt x="511" y="481"/>
                    <a:pt x="504" y="470"/>
                    <a:pt x="500" y="459"/>
                  </a:cubicBezTo>
                  <a:cubicBezTo>
                    <a:pt x="494" y="464"/>
                    <a:pt x="494" y="464"/>
                    <a:pt x="494" y="464"/>
                  </a:cubicBezTo>
                  <a:cubicBezTo>
                    <a:pt x="51" y="907"/>
                    <a:pt x="51" y="907"/>
                    <a:pt x="51" y="907"/>
                  </a:cubicBezTo>
                  <a:cubicBezTo>
                    <a:pt x="0" y="959"/>
                    <a:pt x="0" y="1042"/>
                    <a:pt x="51" y="1094"/>
                  </a:cubicBezTo>
                  <a:cubicBezTo>
                    <a:pt x="102" y="1145"/>
                    <a:pt x="186" y="1145"/>
                    <a:pt x="237" y="1094"/>
                  </a:cubicBezTo>
                  <a:cubicBezTo>
                    <a:pt x="675" y="656"/>
                    <a:pt x="675" y="656"/>
                    <a:pt x="675" y="656"/>
                  </a:cubicBezTo>
                  <a:cubicBezTo>
                    <a:pt x="680" y="651"/>
                    <a:pt x="680" y="651"/>
                    <a:pt x="680" y="651"/>
                  </a:cubicBezTo>
                  <a:cubicBezTo>
                    <a:pt x="652" y="623"/>
                    <a:pt x="652" y="623"/>
                    <a:pt x="652" y="623"/>
                  </a:cubicBezTo>
                  <a:cubicBezTo>
                    <a:pt x="640" y="611"/>
                    <a:pt x="634" y="595"/>
                    <a:pt x="633" y="578"/>
                  </a:cubicBezTo>
                  <a:close/>
                  <a:moveTo>
                    <a:pt x="201" y="1058"/>
                  </a:moveTo>
                  <a:cubicBezTo>
                    <a:pt x="170" y="1089"/>
                    <a:pt x="119" y="1089"/>
                    <a:pt x="87" y="1058"/>
                  </a:cubicBezTo>
                  <a:cubicBezTo>
                    <a:pt x="55" y="1026"/>
                    <a:pt x="55" y="975"/>
                    <a:pt x="87" y="943"/>
                  </a:cubicBezTo>
                  <a:cubicBezTo>
                    <a:pt x="119" y="912"/>
                    <a:pt x="170" y="912"/>
                    <a:pt x="201" y="943"/>
                  </a:cubicBezTo>
                  <a:cubicBezTo>
                    <a:pt x="233" y="975"/>
                    <a:pt x="233" y="1026"/>
                    <a:pt x="201" y="10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75" name="Freeform 6">
              <a:extLst>
                <a:ext uri="{FF2B5EF4-FFF2-40B4-BE49-F238E27FC236}">
                  <a16:creationId xmlns:a16="http://schemas.microsoft.com/office/drawing/2014/main" id="{936E6E90-17DE-4809-BB96-64781B8A34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7" y="576"/>
              <a:ext cx="3391" cy="2891"/>
            </a:xfrm>
            <a:custGeom>
              <a:avLst/>
              <a:gdLst>
                <a:gd name="T0" fmla="*/ 1764 w 1810"/>
                <a:gd name="T1" fmla="*/ 246 h 1542"/>
                <a:gd name="T2" fmla="*/ 1686 w 1810"/>
                <a:gd name="T3" fmla="*/ 610 h 1542"/>
                <a:gd name="T4" fmla="*/ 1200 w 1810"/>
                <a:gd name="T5" fmla="*/ 610 h 1542"/>
                <a:gd name="T6" fmla="*/ 1200 w 1810"/>
                <a:gd name="T7" fmla="*/ 125 h 1542"/>
                <a:gd name="T8" fmla="*/ 1564 w 1810"/>
                <a:gd name="T9" fmla="*/ 47 h 1542"/>
                <a:gd name="T10" fmla="*/ 1416 w 1810"/>
                <a:gd name="T11" fmla="*/ 195 h 1542"/>
                <a:gd name="T12" fmla="*/ 1301 w 1810"/>
                <a:gd name="T13" fmla="*/ 310 h 1542"/>
                <a:gd name="T14" fmla="*/ 1343 w 1810"/>
                <a:gd name="T15" fmla="*/ 467 h 1542"/>
                <a:gd name="T16" fmla="*/ 1501 w 1810"/>
                <a:gd name="T17" fmla="*/ 510 h 1542"/>
                <a:gd name="T18" fmla="*/ 1616 w 1810"/>
                <a:gd name="T19" fmla="*/ 394 h 1542"/>
                <a:gd name="T20" fmla="*/ 1764 w 1810"/>
                <a:gd name="T21" fmla="*/ 246 h 1542"/>
                <a:gd name="T22" fmla="*/ 714 w 1810"/>
                <a:gd name="T23" fmla="*/ 839 h 1542"/>
                <a:gd name="T24" fmla="*/ 815 w 1810"/>
                <a:gd name="T25" fmla="*/ 737 h 1542"/>
                <a:gd name="T26" fmla="*/ 266 w 1810"/>
                <a:gd name="T27" fmla="*/ 190 h 1542"/>
                <a:gd name="T28" fmla="*/ 254 w 1810"/>
                <a:gd name="T29" fmla="*/ 113 h 1542"/>
                <a:gd name="T30" fmla="*/ 72 w 1810"/>
                <a:gd name="T31" fmla="*/ 22 h 1542"/>
                <a:gd name="T32" fmla="*/ 36 w 1810"/>
                <a:gd name="T33" fmla="*/ 58 h 1542"/>
                <a:gd name="T34" fmla="*/ 36 w 1810"/>
                <a:gd name="T35" fmla="*/ 58 h 1542"/>
                <a:gd name="T36" fmla="*/ 0 w 1810"/>
                <a:gd name="T37" fmla="*/ 94 h 1542"/>
                <a:gd name="T38" fmla="*/ 92 w 1810"/>
                <a:gd name="T39" fmla="*/ 276 h 1542"/>
                <a:gd name="T40" fmla="*/ 161 w 1810"/>
                <a:gd name="T41" fmla="*/ 286 h 1542"/>
                <a:gd name="T42" fmla="*/ 714 w 1810"/>
                <a:gd name="T43" fmla="*/ 839 h 1542"/>
                <a:gd name="T44" fmla="*/ 989 w 1810"/>
                <a:gd name="T45" fmla="*/ 1073 h 1542"/>
                <a:gd name="T46" fmla="*/ 957 w 1810"/>
                <a:gd name="T47" fmla="*/ 1073 h 1542"/>
                <a:gd name="T48" fmla="*/ 957 w 1810"/>
                <a:gd name="T49" fmla="*/ 1104 h 1542"/>
                <a:gd name="T50" fmla="*/ 1389 w 1810"/>
                <a:gd name="T51" fmla="*/ 1536 h 1542"/>
                <a:gd name="T52" fmla="*/ 1405 w 1810"/>
                <a:gd name="T53" fmla="*/ 1542 h 1542"/>
                <a:gd name="T54" fmla="*/ 1420 w 1810"/>
                <a:gd name="T55" fmla="*/ 1536 h 1542"/>
                <a:gd name="T56" fmla="*/ 1420 w 1810"/>
                <a:gd name="T57" fmla="*/ 1505 h 1542"/>
                <a:gd name="T58" fmla="*/ 989 w 1810"/>
                <a:gd name="T59" fmla="*/ 1073 h 1542"/>
                <a:gd name="T60" fmla="*/ 1514 w 1810"/>
                <a:gd name="T61" fmla="*/ 1411 h 1542"/>
                <a:gd name="T62" fmla="*/ 1082 w 1810"/>
                <a:gd name="T63" fmla="*/ 979 h 1542"/>
                <a:gd name="T64" fmla="*/ 1051 w 1810"/>
                <a:gd name="T65" fmla="*/ 979 h 1542"/>
                <a:gd name="T66" fmla="*/ 1051 w 1810"/>
                <a:gd name="T67" fmla="*/ 1010 h 1542"/>
                <a:gd name="T68" fmla="*/ 1483 w 1810"/>
                <a:gd name="T69" fmla="*/ 1442 h 1542"/>
                <a:gd name="T70" fmla="*/ 1498 w 1810"/>
                <a:gd name="T71" fmla="*/ 1448 h 1542"/>
                <a:gd name="T72" fmla="*/ 1514 w 1810"/>
                <a:gd name="T73" fmla="*/ 1442 h 1542"/>
                <a:gd name="T74" fmla="*/ 1514 w 1810"/>
                <a:gd name="T75" fmla="*/ 1411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0" h="1542">
                  <a:moveTo>
                    <a:pt x="1764" y="246"/>
                  </a:moveTo>
                  <a:cubicBezTo>
                    <a:pt x="1810" y="369"/>
                    <a:pt x="1784" y="512"/>
                    <a:pt x="1686" y="610"/>
                  </a:cubicBezTo>
                  <a:cubicBezTo>
                    <a:pt x="1552" y="744"/>
                    <a:pt x="1334" y="744"/>
                    <a:pt x="1200" y="610"/>
                  </a:cubicBezTo>
                  <a:cubicBezTo>
                    <a:pt x="1066" y="476"/>
                    <a:pt x="1066" y="259"/>
                    <a:pt x="1200" y="125"/>
                  </a:cubicBezTo>
                  <a:cubicBezTo>
                    <a:pt x="1299" y="26"/>
                    <a:pt x="1442" y="0"/>
                    <a:pt x="1564" y="47"/>
                  </a:cubicBezTo>
                  <a:cubicBezTo>
                    <a:pt x="1416" y="195"/>
                    <a:pt x="1416" y="195"/>
                    <a:pt x="1416" y="195"/>
                  </a:cubicBezTo>
                  <a:cubicBezTo>
                    <a:pt x="1301" y="310"/>
                    <a:pt x="1301" y="310"/>
                    <a:pt x="1301" y="310"/>
                  </a:cubicBezTo>
                  <a:cubicBezTo>
                    <a:pt x="1343" y="467"/>
                    <a:pt x="1343" y="467"/>
                    <a:pt x="1343" y="467"/>
                  </a:cubicBezTo>
                  <a:cubicBezTo>
                    <a:pt x="1501" y="510"/>
                    <a:pt x="1501" y="510"/>
                    <a:pt x="1501" y="510"/>
                  </a:cubicBezTo>
                  <a:cubicBezTo>
                    <a:pt x="1616" y="394"/>
                    <a:pt x="1616" y="394"/>
                    <a:pt x="1616" y="394"/>
                  </a:cubicBezTo>
                  <a:lnTo>
                    <a:pt x="1764" y="246"/>
                  </a:lnTo>
                  <a:close/>
                  <a:moveTo>
                    <a:pt x="714" y="839"/>
                  </a:moveTo>
                  <a:cubicBezTo>
                    <a:pt x="815" y="737"/>
                    <a:pt x="815" y="737"/>
                    <a:pt x="815" y="737"/>
                  </a:cubicBezTo>
                  <a:cubicBezTo>
                    <a:pt x="266" y="190"/>
                    <a:pt x="266" y="190"/>
                    <a:pt x="266" y="190"/>
                  </a:cubicBezTo>
                  <a:cubicBezTo>
                    <a:pt x="254" y="113"/>
                    <a:pt x="254" y="113"/>
                    <a:pt x="254" y="113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161" y="286"/>
                    <a:pt x="161" y="286"/>
                    <a:pt x="161" y="286"/>
                  </a:cubicBezTo>
                  <a:lnTo>
                    <a:pt x="714" y="839"/>
                  </a:lnTo>
                  <a:close/>
                  <a:moveTo>
                    <a:pt x="989" y="1073"/>
                  </a:moveTo>
                  <a:cubicBezTo>
                    <a:pt x="980" y="1064"/>
                    <a:pt x="966" y="1064"/>
                    <a:pt x="957" y="1073"/>
                  </a:cubicBezTo>
                  <a:cubicBezTo>
                    <a:pt x="949" y="1082"/>
                    <a:pt x="949" y="1096"/>
                    <a:pt x="957" y="1104"/>
                  </a:cubicBezTo>
                  <a:cubicBezTo>
                    <a:pt x="1389" y="1536"/>
                    <a:pt x="1389" y="1536"/>
                    <a:pt x="1389" y="1536"/>
                  </a:cubicBezTo>
                  <a:cubicBezTo>
                    <a:pt x="1393" y="1540"/>
                    <a:pt x="1399" y="1542"/>
                    <a:pt x="1405" y="1542"/>
                  </a:cubicBezTo>
                  <a:cubicBezTo>
                    <a:pt x="1410" y="1542"/>
                    <a:pt x="1416" y="1540"/>
                    <a:pt x="1420" y="1536"/>
                  </a:cubicBezTo>
                  <a:cubicBezTo>
                    <a:pt x="1429" y="1527"/>
                    <a:pt x="1429" y="1513"/>
                    <a:pt x="1420" y="1505"/>
                  </a:cubicBezTo>
                  <a:lnTo>
                    <a:pt x="989" y="1073"/>
                  </a:lnTo>
                  <a:close/>
                  <a:moveTo>
                    <a:pt x="1514" y="1411"/>
                  </a:moveTo>
                  <a:cubicBezTo>
                    <a:pt x="1082" y="979"/>
                    <a:pt x="1082" y="979"/>
                    <a:pt x="1082" y="979"/>
                  </a:cubicBezTo>
                  <a:cubicBezTo>
                    <a:pt x="1074" y="971"/>
                    <a:pt x="1060" y="971"/>
                    <a:pt x="1051" y="979"/>
                  </a:cubicBezTo>
                  <a:cubicBezTo>
                    <a:pt x="1043" y="988"/>
                    <a:pt x="1043" y="1002"/>
                    <a:pt x="1051" y="1010"/>
                  </a:cubicBezTo>
                  <a:cubicBezTo>
                    <a:pt x="1483" y="1442"/>
                    <a:pt x="1483" y="1442"/>
                    <a:pt x="1483" y="1442"/>
                  </a:cubicBezTo>
                  <a:cubicBezTo>
                    <a:pt x="1487" y="1446"/>
                    <a:pt x="1493" y="1448"/>
                    <a:pt x="1498" y="1448"/>
                  </a:cubicBezTo>
                  <a:cubicBezTo>
                    <a:pt x="1504" y="1448"/>
                    <a:pt x="1510" y="1446"/>
                    <a:pt x="1514" y="1442"/>
                  </a:cubicBezTo>
                  <a:cubicBezTo>
                    <a:pt x="1523" y="1433"/>
                    <a:pt x="1523" y="1419"/>
                    <a:pt x="1514" y="14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cxnSp>
        <p:nvCxnSpPr>
          <p:cNvPr id="84" name="Straight Connector 83"/>
          <p:cNvCxnSpPr/>
          <p:nvPr/>
        </p:nvCxnSpPr>
        <p:spPr>
          <a:xfrm>
            <a:off x="4671436" y="4395158"/>
            <a:ext cx="5933138" cy="0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1697735" y="3793360"/>
            <a:ext cx="2346945" cy="80021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6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Estratégia de implementação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2289701" y="2563893"/>
            <a:ext cx="1121022" cy="1084704"/>
            <a:chOff x="4247363" y="2013559"/>
            <a:chExt cx="1121022" cy="1084704"/>
          </a:xfrm>
        </p:grpSpPr>
        <p:sp>
          <p:nvSpPr>
            <p:cNvPr id="83" name="Oval 82"/>
            <p:cNvSpPr>
              <a:spLocks noChangeAspect="1"/>
            </p:cNvSpPr>
            <p:nvPr/>
          </p:nvSpPr>
          <p:spPr>
            <a:xfrm>
              <a:off x="4247363" y="2013559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4416820" y="2160539"/>
              <a:ext cx="782108" cy="757471"/>
              <a:chOff x="4416820" y="4500323"/>
              <a:chExt cx="782108" cy="757471"/>
            </a:xfrm>
          </p:grpSpPr>
          <p:sp>
            <p:nvSpPr>
              <p:cNvPr id="86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416820" y="4500323"/>
                <a:ext cx="782108" cy="7574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7" name="Freeform 5"/>
              <p:cNvSpPr>
                <a:spLocks noEditPoints="1"/>
              </p:cNvSpPr>
              <p:nvPr/>
            </p:nvSpPr>
            <p:spPr bwMode="auto">
              <a:xfrm>
                <a:off x="4886882" y="4649187"/>
                <a:ext cx="279065" cy="265641"/>
              </a:xfrm>
              <a:custGeom>
                <a:avLst/>
                <a:gdLst>
                  <a:gd name="T0" fmla="*/ 816 w 822"/>
                  <a:gd name="T1" fmla="*/ 362 h 808"/>
                  <a:gd name="T2" fmla="*/ 758 w 822"/>
                  <a:gd name="T3" fmla="*/ 327 h 808"/>
                  <a:gd name="T4" fmla="*/ 736 w 822"/>
                  <a:gd name="T5" fmla="*/ 261 h 808"/>
                  <a:gd name="T6" fmla="*/ 701 w 822"/>
                  <a:gd name="T7" fmla="*/ 196 h 808"/>
                  <a:gd name="T8" fmla="*/ 714 w 822"/>
                  <a:gd name="T9" fmla="*/ 130 h 808"/>
                  <a:gd name="T10" fmla="*/ 575 w 822"/>
                  <a:gd name="T11" fmla="*/ 28 h 808"/>
                  <a:gd name="T12" fmla="*/ 515 w 822"/>
                  <a:gd name="T13" fmla="*/ 62 h 808"/>
                  <a:gd name="T14" fmla="*/ 384 w 822"/>
                  <a:gd name="T15" fmla="*/ 47 h 808"/>
                  <a:gd name="T16" fmla="*/ 333 w 822"/>
                  <a:gd name="T17" fmla="*/ 0 h 808"/>
                  <a:gd name="T18" fmla="*/ 249 w 822"/>
                  <a:gd name="T19" fmla="*/ 26 h 808"/>
                  <a:gd name="T20" fmla="*/ 173 w 822"/>
                  <a:gd name="T21" fmla="*/ 69 h 808"/>
                  <a:gd name="T22" fmla="*/ 173 w 822"/>
                  <a:gd name="T23" fmla="*/ 140 h 808"/>
                  <a:gd name="T24" fmla="*/ 92 w 822"/>
                  <a:gd name="T25" fmla="*/ 246 h 808"/>
                  <a:gd name="T26" fmla="*/ 27 w 822"/>
                  <a:gd name="T27" fmla="*/ 267 h 808"/>
                  <a:gd name="T28" fmla="*/ 4 w 822"/>
                  <a:gd name="T29" fmla="*/ 441 h 808"/>
                  <a:gd name="T30" fmla="*/ 62 w 822"/>
                  <a:gd name="T31" fmla="*/ 475 h 808"/>
                  <a:gd name="T32" fmla="*/ 85 w 822"/>
                  <a:gd name="T33" fmla="*/ 546 h 808"/>
                  <a:gd name="T34" fmla="*/ 118 w 822"/>
                  <a:gd name="T35" fmla="*/ 607 h 808"/>
                  <a:gd name="T36" fmla="*/ 102 w 822"/>
                  <a:gd name="T37" fmla="*/ 673 h 808"/>
                  <a:gd name="T38" fmla="*/ 237 w 822"/>
                  <a:gd name="T39" fmla="*/ 777 h 808"/>
                  <a:gd name="T40" fmla="*/ 295 w 822"/>
                  <a:gd name="T41" fmla="*/ 743 h 808"/>
                  <a:gd name="T42" fmla="*/ 442 w 822"/>
                  <a:gd name="T43" fmla="*/ 762 h 808"/>
                  <a:gd name="T44" fmla="*/ 493 w 822"/>
                  <a:gd name="T45" fmla="*/ 808 h 808"/>
                  <a:gd name="T46" fmla="*/ 572 w 822"/>
                  <a:gd name="T47" fmla="*/ 783 h 808"/>
                  <a:gd name="T48" fmla="*/ 646 w 822"/>
                  <a:gd name="T49" fmla="*/ 741 h 808"/>
                  <a:gd name="T50" fmla="*/ 646 w 822"/>
                  <a:gd name="T51" fmla="*/ 673 h 808"/>
                  <a:gd name="T52" fmla="*/ 734 w 822"/>
                  <a:gd name="T53" fmla="*/ 552 h 808"/>
                  <a:gd name="T54" fmla="*/ 797 w 822"/>
                  <a:gd name="T55" fmla="*/ 532 h 808"/>
                  <a:gd name="T56" fmla="*/ 816 w 822"/>
                  <a:gd name="T57" fmla="*/ 362 h 808"/>
                  <a:gd name="T58" fmla="*/ 482 w 822"/>
                  <a:gd name="T59" fmla="*/ 569 h 808"/>
                  <a:gd name="T60" fmla="*/ 247 w 822"/>
                  <a:gd name="T61" fmla="*/ 475 h 808"/>
                  <a:gd name="T62" fmla="*/ 339 w 822"/>
                  <a:gd name="T63" fmla="*/ 239 h 808"/>
                  <a:gd name="T64" fmla="*/ 573 w 822"/>
                  <a:gd name="T65" fmla="*/ 333 h 808"/>
                  <a:gd name="T66" fmla="*/ 482 w 822"/>
                  <a:gd name="T67" fmla="*/ 569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2" h="808">
                    <a:moveTo>
                      <a:pt x="816" y="362"/>
                    </a:moveTo>
                    <a:cubicBezTo>
                      <a:pt x="758" y="327"/>
                      <a:pt x="758" y="327"/>
                      <a:pt x="758" y="327"/>
                    </a:cubicBezTo>
                    <a:cubicBezTo>
                      <a:pt x="753" y="305"/>
                      <a:pt x="745" y="283"/>
                      <a:pt x="736" y="261"/>
                    </a:cubicBezTo>
                    <a:cubicBezTo>
                      <a:pt x="727" y="239"/>
                      <a:pt x="714" y="217"/>
                      <a:pt x="701" y="196"/>
                    </a:cubicBezTo>
                    <a:cubicBezTo>
                      <a:pt x="714" y="130"/>
                      <a:pt x="714" y="130"/>
                      <a:pt x="714" y="130"/>
                    </a:cubicBezTo>
                    <a:cubicBezTo>
                      <a:pt x="676" y="87"/>
                      <a:pt x="627" y="51"/>
                      <a:pt x="575" y="28"/>
                    </a:cubicBezTo>
                    <a:cubicBezTo>
                      <a:pt x="515" y="62"/>
                      <a:pt x="515" y="62"/>
                      <a:pt x="515" y="62"/>
                    </a:cubicBezTo>
                    <a:cubicBezTo>
                      <a:pt x="472" y="48"/>
                      <a:pt x="429" y="43"/>
                      <a:pt x="384" y="47"/>
                    </a:cubicBezTo>
                    <a:cubicBezTo>
                      <a:pt x="333" y="0"/>
                      <a:pt x="333" y="0"/>
                      <a:pt x="333" y="0"/>
                    </a:cubicBezTo>
                    <a:cubicBezTo>
                      <a:pt x="305" y="6"/>
                      <a:pt x="277" y="13"/>
                      <a:pt x="249" y="26"/>
                    </a:cubicBezTo>
                    <a:cubicBezTo>
                      <a:pt x="222" y="38"/>
                      <a:pt x="195" y="53"/>
                      <a:pt x="173" y="69"/>
                    </a:cubicBezTo>
                    <a:cubicBezTo>
                      <a:pt x="173" y="140"/>
                      <a:pt x="173" y="140"/>
                      <a:pt x="173" y="140"/>
                    </a:cubicBezTo>
                    <a:cubicBezTo>
                      <a:pt x="139" y="171"/>
                      <a:pt x="111" y="206"/>
                      <a:pt x="92" y="246"/>
                    </a:cubicBezTo>
                    <a:cubicBezTo>
                      <a:pt x="27" y="267"/>
                      <a:pt x="27" y="267"/>
                      <a:pt x="27" y="267"/>
                    </a:cubicBezTo>
                    <a:cubicBezTo>
                      <a:pt x="7" y="321"/>
                      <a:pt x="0" y="380"/>
                      <a:pt x="4" y="441"/>
                    </a:cubicBezTo>
                    <a:cubicBezTo>
                      <a:pt x="62" y="475"/>
                      <a:pt x="62" y="475"/>
                      <a:pt x="62" y="475"/>
                    </a:cubicBezTo>
                    <a:cubicBezTo>
                      <a:pt x="67" y="498"/>
                      <a:pt x="74" y="523"/>
                      <a:pt x="85" y="546"/>
                    </a:cubicBezTo>
                    <a:cubicBezTo>
                      <a:pt x="95" y="567"/>
                      <a:pt x="105" y="588"/>
                      <a:pt x="118" y="607"/>
                    </a:cubicBezTo>
                    <a:cubicBezTo>
                      <a:pt x="102" y="673"/>
                      <a:pt x="102" y="673"/>
                      <a:pt x="102" y="673"/>
                    </a:cubicBezTo>
                    <a:cubicBezTo>
                      <a:pt x="140" y="718"/>
                      <a:pt x="186" y="752"/>
                      <a:pt x="237" y="777"/>
                    </a:cubicBezTo>
                    <a:cubicBezTo>
                      <a:pt x="295" y="743"/>
                      <a:pt x="295" y="743"/>
                      <a:pt x="295" y="743"/>
                    </a:cubicBezTo>
                    <a:cubicBezTo>
                      <a:pt x="342" y="760"/>
                      <a:pt x="391" y="766"/>
                      <a:pt x="442" y="762"/>
                    </a:cubicBezTo>
                    <a:cubicBezTo>
                      <a:pt x="493" y="808"/>
                      <a:pt x="493" y="808"/>
                      <a:pt x="493" y="808"/>
                    </a:cubicBezTo>
                    <a:cubicBezTo>
                      <a:pt x="518" y="802"/>
                      <a:pt x="546" y="794"/>
                      <a:pt x="572" y="783"/>
                    </a:cubicBezTo>
                    <a:cubicBezTo>
                      <a:pt x="598" y="771"/>
                      <a:pt x="622" y="757"/>
                      <a:pt x="646" y="741"/>
                    </a:cubicBezTo>
                    <a:cubicBezTo>
                      <a:pt x="646" y="673"/>
                      <a:pt x="646" y="673"/>
                      <a:pt x="646" y="673"/>
                    </a:cubicBezTo>
                    <a:cubicBezTo>
                      <a:pt x="683" y="639"/>
                      <a:pt x="713" y="597"/>
                      <a:pt x="734" y="552"/>
                    </a:cubicBezTo>
                    <a:cubicBezTo>
                      <a:pt x="797" y="532"/>
                      <a:pt x="797" y="532"/>
                      <a:pt x="797" y="532"/>
                    </a:cubicBezTo>
                    <a:cubicBezTo>
                      <a:pt x="816" y="479"/>
                      <a:pt x="822" y="420"/>
                      <a:pt x="816" y="362"/>
                    </a:cubicBezTo>
                    <a:close/>
                    <a:moveTo>
                      <a:pt x="482" y="569"/>
                    </a:moveTo>
                    <a:cubicBezTo>
                      <a:pt x="391" y="610"/>
                      <a:pt x="286" y="566"/>
                      <a:pt x="247" y="475"/>
                    </a:cubicBezTo>
                    <a:cubicBezTo>
                      <a:pt x="208" y="383"/>
                      <a:pt x="249" y="278"/>
                      <a:pt x="339" y="239"/>
                    </a:cubicBezTo>
                    <a:cubicBezTo>
                      <a:pt x="430" y="199"/>
                      <a:pt x="536" y="242"/>
                      <a:pt x="573" y="333"/>
                    </a:cubicBezTo>
                    <a:cubicBezTo>
                      <a:pt x="613" y="424"/>
                      <a:pt x="572" y="531"/>
                      <a:pt x="482" y="569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8" name="Freeform 6"/>
              <p:cNvSpPr>
                <a:spLocks noEditPoints="1"/>
              </p:cNvSpPr>
              <p:nvPr/>
            </p:nvSpPr>
            <p:spPr bwMode="auto">
              <a:xfrm>
                <a:off x="4449800" y="4664442"/>
                <a:ext cx="462270" cy="443085"/>
              </a:xfrm>
              <a:custGeom>
                <a:avLst/>
                <a:gdLst>
                  <a:gd name="T0" fmla="*/ 638 w 1362"/>
                  <a:gd name="T1" fmla="*/ 1242 h 1348"/>
                  <a:gd name="T2" fmla="*/ 448 w 1362"/>
                  <a:gd name="T3" fmla="*/ 1319 h 1348"/>
                  <a:gd name="T4" fmla="*/ 352 w 1362"/>
                  <a:gd name="T5" fmla="*/ 1146 h 1348"/>
                  <a:gd name="T6" fmla="*/ 141 w 1362"/>
                  <a:gd name="T7" fmla="*/ 1095 h 1348"/>
                  <a:gd name="T8" fmla="*/ 46 w 1362"/>
                  <a:gd name="T9" fmla="*/ 928 h 1348"/>
                  <a:gd name="T10" fmla="*/ 0 w 1362"/>
                  <a:gd name="T11" fmla="*/ 664 h 1348"/>
                  <a:gd name="T12" fmla="*/ 32 w 1362"/>
                  <a:gd name="T13" fmla="*/ 474 h 1348"/>
                  <a:gd name="T14" fmla="*/ 212 w 1362"/>
                  <a:gd name="T15" fmla="*/ 351 h 1348"/>
                  <a:gd name="T16" fmla="*/ 244 w 1362"/>
                  <a:gd name="T17" fmla="*/ 159 h 1348"/>
                  <a:gd name="T18" fmla="*/ 451 w 1362"/>
                  <a:gd name="T19" fmla="*/ 167 h 1348"/>
                  <a:gd name="T20" fmla="*/ 592 w 1362"/>
                  <a:gd name="T21" fmla="*/ 5 h 1348"/>
                  <a:gd name="T22" fmla="*/ 784 w 1362"/>
                  <a:gd name="T23" fmla="*/ 6 h 1348"/>
                  <a:gd name="T24" fmla="*/ 1036 w 1362"/>
                  <a:gd name="T25" fmla="*/ 98 h 1348"/>
                  <a:gd name="T26" fmla="*/ 1184 w 1362"/>
                  <a:gd name="T27" fmla="*/ 220 h 1348"/>
                  <a:gd name="T28" fmla="*/ 1206 w 1362"/>
                  <a:gd name="T29" fmla="*/ 440 h 1348"/>
                  <a:gd name="T30" fmla="*/ 1351 w 1362"/>
                  <a:gd name="T31" fmla="*/ 562 h 1348"/>
                  <a:gd name="T32" fmla="*/ 1262 w 1362"/>
                  <a:gd name="T33" fmla="*/ 724 h 1348"/>
                  <a:gd name="T34" fmla="*/ 1310 w 1362"/>
                  <a:gd name="T35" fmla="*/ 940 h 1348"/>
                  <a:gd name="T36" fmla="*/ 1213 w 1362"/>
                  <a:gd name="T37" fmla="*/ 1106 h 1348"/>
                  <a:gd name="T38" fmla="*/ 1008 w 1362"/>
                  <a:gd name="T39" fmla="*/ 1278 h 1348"/>
                  <a:gd name="T40" fmla="*/ 828 w 1362"/>
                  <a:gd name="T41" fmla="*/ 1345 h 1348"/>
                  <a:gd name="T42" fmla="*/ 830 w 1362"/>
                  <a:gd name="T43" fmla="*/ 1299 h 1348"/>
                  <a:gd name="T44" fmla="*/ 965 w 1362"/>
                  <a:gd name="T45" fmla="*/ 1122 h 1348"/>
                  <a:gd name="T46" fmla="*/ 1072 w 1362"/>
                  <a:gd name="T47" fmla="*/ 1038 h 1348"/>
                  <a:gd name="T48" fmla="*/ 1264 w 1362"/>
                  <a:gd name="T49" fmla="*/ 935 h 1348"/>
                  <a:gd name="T50" fmla="*/ 1219 w 1362"/>
                  <a:gd name="T51" fmla="*/ 710 h 1348"/>
                  <a:gd name="T52" fmla="*/ 1308 w 1362"/>
                  <a:gd name="T53" fmla="*/ 570 h 1348"/>
                  <a:gd name="T54" fmla="*/ 1171 w 1362"/>
                  <a:gd name="T55" fmla="*/ 469 h 1348"/>
                  <a:gd name="T56" fmla="*/ 1142 w 1362"/>
                  <a:gd name="T57" fmla="*/ 241 h 1348"/>
                  <a:gd name="T58" fmla="*/ 915 w 1362"/>
                  <a:gd name="T59" fmla="*/ 217 h 1348"/>
                  <a:gd name="T60" fmla="*/ 802 w 1362"/>
                  <a:gd name="T61" fmla="*/ 179 h 1348"/>
                  <a:gd name="T62" fmla="*/ 610 w 1362"/>
                  <a:gd name="T63" fmla="*/ 47 h 1348"/>
                  <a:gd name="T64" fmla="*/ 458 w 1362"/>
                  <a:gd name="T65" fmla="*/ 212 h 1348"/>
                  <a:gd name="T66" fmla="*/ 272 w 1362"/>
                  <a:gd name="T67" fmla="*/ 192 h 1348"/>
                  <a:gd name="T68" fmla="*/ 254 w 1362"/>
                  <a:gd name="T69" fmla="*/ 369 h 1348"/>
                  <a:gd name="T70" fmla="*/ 70 w 1362"/>
                  <a:gd name="T71" fmla="*/ 500 h 1348"/>
                  <a:gd name="T72" fmla="*/ 143 w 1362"/>
                  <a:gd name="T73" fmla="*/ 698 h 1348"/>
                  <a:gd name="T74" fmla="*/ 170 w 1362"/>
                  <a:gd name="T75" fmla="*/ 846 h 1348"/>
                  <a:gd name="T76" fmla="*/ 168 w 1362"/>
                  <a:gd name="T77" fmla="*/ 1058 h 1348"/>
                  <a:gd name="T78" fmla="*/ 386 w 1362"/>
                  <a:gd name="T79" fmla="*/ 1115 h 1348"/>
                  <a:gd name="T80" fmla="*/ 463 w 1362"/>
                  <a:gd name="T81" fmla="*/ 1278 h 1348"/>
                  <a:gd name="T82" fmla="*/ 630 w 1362"/>
                  <a:gd name="T83" fmla="*/ 1198 h 1348"/>
                  <a:gd name="T84" fmla="*/ 742 w 1362"/>
                  <a:gd name="T85" fmla="*/ 1197 h 1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2" h="1348">
                    <a:moveTo>
                      <a:pt x="815" y="1348"/>
                    </a:moveTo>
                    <a:cubicBezTo>
                      <a:pt x="724" y="1242"/>
                      <a:pt x="724" y="1242"/>
                      <a:pt x="724" y="1242"/>
                    </a:cubicBezTo>
                    <a:cubicBezTo>
                      <a:pt x="695" y="1244"/>
                      <a:pt x="666" y="1244"/>
                      <a:pt x="638" y="1242"/>
                    </a:cubicBezTo>
                    <a:cubicBezTo>
                      <a:pt x="547" y="1348"/>
                      <a:pt x="547" y="1348"/>
                      <a:pt x="547" y="1348"/>
                    </a:cubicBezTo>
                    <a:cubicBezTo>
                      <a:pt x="534" y="1345"/>
                      <a:pt x="534" y="1345"/>
                      <a:pt x="534" y="1345"/>
                    </a:cubicBezTo>
                    <a:cubicBezTo>
                      <a:pt x="494" y="1336"/>
                      <a:pt x="450" y="1320"/>
                      <a:pt x="448" y="1319"/>
                    </a:cubicBezTo>
                    <a:cubicBezTo>
                      <a:pt x="446" y="1318"/>
                      <a:pt x="402" y="1302"/>
                      <a:pt x="366" y="1284"/>
                    </a:cubicBezTo>
                    <a:cubicBezTo>
                      <a:pt x="354" y="1278"/>
                      <a:pt x="354" y="1278"/>
                      <a:pt x="354" y="1278"/>
                    </a:cubicBezTo>
                    <a:cubicBezTo>
                      <a:pt x="352" y="1146"/>
                      <a:pt x="352" y="1146"/>
                      <a:pt x="352" y="1146"/>
                    </a:cubicBezTo>
                    <a:cubicBezTo>
                      <a:pt x="325" y="1128"/>
                      <a:pt x="299" y="1107"/>
                      <a:pt x="275" y="1085"/>
                    </a:cubicBezTo>
                    <a:cubicBezTo>
                      <a:pt x="149" y="1105"/>
                      <a:pt x="149" y="1105"/>
                      <a:pt x="149" y="1105"/>
                    </a:cubicBezTo>
                    <a:cubicBezTo>
                      <a:pt x="141" y="1095"/>
                      <a:pt x="141" y="1095"/>
                      <a:pt x="141" y="1095"/>
                    </a:cubicBezTo>
                    <a:cubicBezTo>
                      <a:pt x="116" y="1062"/>
                      <a:pt x="93" y="1022"/>
                      <a:pt x="92" y="1020"/>
                    </a:cubicBezTo>
                    <a:cubicBezTo>
                      <a:pt x="91" y="1018"/>
                      <a:pt x="67" y="977"/>
                      <a:pt x="51" y="940"/>
                    </a:cubicBezTo>
                    <a:cubicBezTo>
                      <a:pt x="46" y="928"/>
                      <a:pt x="46" y="928"/>
                      <a:pt x="46" y="928"/>
                    </a:cubicBezTo>
                    <a:cubicBezTo>
                      <a:pt x="121" y="836"/>
                      <a:pt x="121" y="836"/>
                      <a:pt x="121" y="836"/>
                    </a:cubicBezTo>
                    <a:cubicBezTo>
                      <a:pt x="110" y="799"/>
                      <a:pt x="104" y="762"/>
                      <a:pt x="101" y="724"/>
                    </a:cubicBezTo>
                    <a:cubicBezTo>
                      <a:pt x="0" y="664"/>
                      <a:pt x="0" y="664"/>
                      <a:pt x="0" y="664"/>
                    </a:cubicBezTo>
                    <a:cubicBezTo>
                      <a:pt x="1" y="650"/>
                      <a:pt x="1" y="650"/>
                      <a:pt x="1" y="650"/>
                    </a:cubicBezTo>
                    <a:cubicBezTo>
                      <a:pt x="3" y="610"/>
                      <a:pt x="11" y="564"/>
                      <a:pt x="11" y="562"/>
                    </a:cubicBezTo>
                    <a:cubicBezTo>
                      <a:pt x="12" y="560"/>
                      <a:pt x="20" y="513"/>
                      <a:pt x="32" y="474"/>
                    </a:cubicBezTo>
                    <a:cubicBezTo>
                      <a:pt x="35" y="462"/>
                      <a:pt x="35" y="462"/>
                      <a:pt x="35" y="462"/>
                    </a:cubicBezTo>
                    <a:cubicBezTo>
                      <a:pt x="157" y="439"/>
                      <a:pt x="157" y="439"/>
                      <a:pt x="157" y="439"/>
                    </a:cubicBezTo>
                    <a:cubicBezTo>
                      <a:pt x="173" y="408"/>
                      <a:pt x="191" y="378"/>
                      <a:pt x="212" y="351"/>
                    </a:cubicBezTo>
                    <a:cubicBezTo>
                      <a:pt x="170" y="230"/>
                      <a:pt x="170" y="230"/>
                      <a:pt x="170" y="230"/>
                    </a:cubicBezTo>
                    <a:cubicBezTo>
                      <a:pt x="179" y="220"/>
                      <a:pt x="179" y="220"/>
                      <a:pt x="179" y="220"/>
                    </a:cubicBezTo>
                    <a:cubicBezTo>
                      <a:pt x="206" y="190"/>
                      <a:pt x="243" y="160"/>
                      <a:pt x="244" y="159"/>
                    </a:cubicBezTo>
                    <a:cubicBezTo>
                      <a:pt x="246" y="157"/>
                      <a:pt x="282" y="127"/>
                      <a:pt x="316" y="105"/>
                    </a:cubicBezTo>
                    <a:cubicBezTo>
                      <a:pt x="327" y="98"/>
                      <a:pt x="327" y="98"/>
                      <a:pt x="327" y="98"/>
                    </a:cubicBezTo>
                    <a:cubicBezTo>
                      <a:pt x="451" y="167"/>
                      <a:pt x="451" y="167"/>
                      <a:pt x="451" y="167"/>
                    </a:cubicBezTo>
                    <a:cubicBezTo>
                      <a:pt x="476" y="157"/>
                      <a:pt x="502" y="148"/>
                      <a:pt x="528" y="142"/>
                    </a:cubicBezTo>
                    <a:cubicBezTo>
                      <a:pt x="579" y="6"/>
                      <a:pt x="579" y="6"/>
                      <a:pt x="579" y="6"/>
                    </a:cubicBezTo>
                    <a:cubicBezTo>
                      <a:pt x="592" y="5"/>
                      <a:pt x="592" y="5"/>
                      <a:pt x="592" y="5"/>
                    </a:cubicBezTo>
                    <a:cubicBezTo>
                      <a:pt x="632" y="0"/>
                      <a:pt x="679" y="0"/>
                      <a:pt x="681" y="0"/>
                    </a:cubicBezTo>
                    <a:cubicBezTo>
                      <a:pt x="683" y="0"/>
                      <a:pt x="730" y="0"/>
                      <a:pt x="771" y="5"/>
                    </a:cubicBezTo>
                    <a:cubicBezTo>
                      <a:pt x="784" y="6"/>
                      <a:pt x="784" y="6"/>
                      <a:pt x="784" y="6"/>
                    </a:cubicBezTo>
                    <a:cubicBezTo>
                      <a:pt x="835" y="142"/>
                      <a:pt x="835" y="142"/>
                      <a:pt x="835" y="142"/>
                    </a:cubicBezTo>
                    <a:cubicBezTo>
                      <a:pt x="861" y="149"/>
                      <a:pt x="887" y="157"/>
                      <a:pt x="912" y="168"/>
                    </a:cubicBezTo>
                    <a:cubicBezTo>
                      <a:pt x="1036" y="98"/>
                      <a:pt x="1036" y="98"/>
                      <a:pt x="1036" y="98"/>
                    </a:cubicBezTo>
                    <a:cubicBezTo>
                      <a:pt x="1047" y="105"/>
                      <a:pt x="1047" y="105"/>
                      <a:pt x="1047" y="105"/>
                    </a:cubicBezTo>
                    <a:cubicBezTo>
                      <a:pt x="1081" y="128"/>
                      <a:pt x="1117" y="158"/>
                      <a:pt x="1118" y="159"/>
                    </a:cubicBezTo>
                    <a:cubicBezTo>
                      <a:pt x="1120" y="160"/>
                      <a:pt x="1156" y="191"/>
                      <a:pt x="1184" y="220"/>
                    </a:cubicBezTo>
                    <a:cubicBezTo>
                      <a:pt x="1193" y="230"/>
                      <a:pt x="1193" y="230"/>
                      <a:pt x="1193" y="230"/>
                    </a:cubicBezTo>
                    <a:cubicBezTo>
                      <a:pt x="1151" y="351"/>
                      <a:pt x="1151" y="351"/>
                      <a:pt x="1151" y="351"/>
                    </a:cubicBezTo>
                    <a:cubicBezTo>
                      <a:pt x="1172" y="379"/>
                      <a:pt x="1190" y="408"/>
                      <a:pt x="1206" y="440"/>
                    </a:cubicBezTo>
                    <a:cubicBezTo>
                      <a:pt x="1327" y="462"/>
                      <a:pt x="1327" y="462"/>
                      <a:pt x="1327" y="462"/>
                    </a:cubicBezTo>
                    <a:cubicBezTo>
                      <a:pt x="1331" y="475"/>
                      <a:pt x="1331" y="475"/>
                      <a:pt x="1331" y="475"/>
                    </a:cubicBezTo>
                    <a:cubicBezTo>
                      <a:pt x="1342" y="514"/>
                      <a:pt x="1351" y="560"/>
                      <a:pt x="1351" y="562"/>
                    </a:cubicBezTo>
                    <a:cubicBezTo>
                      <a:pt x="1351" y="564"/>
                      <a:pt x="1359" y="611"/>
                      <a:pt x="1362" y="651"/>
                    </a:cubicBezTo>
                    <a:cubicBezTo>
                      <a:pt x="1362" y="664"/>
                      <a:pt x="1362" y="664"/>
                      <a:pt x="1362" y="664"/>
                    </a:cubicBezTo>
                    <a:cubicBezTo>
                      <a:pt x="1262" y="724"/>
                      <a:pt x="1262" y="724"/>
                      <a:pt x="1262" y="724"/>
                    </a:cubicBezTo>
                    <a:cubicBezTo>
                      <a:pt x="1259" y="762"/>
                      <a:pt x="1252" y="800"/>
                      <a:pt x="1241" y="837"/>
                    </a:cubicBezTo>
                    <a:cubicBezTo>
                      <a:pt x="1316" y="928"/>
                      <a:pt x="1316" y="928"/>
                      <a:pt x="1316" y="928"/>
                    </a:cubicBezTo>
                    <a:cubicBezTo>
                      <a:pt x="1310" y="940"/>
                      <a:pt x="1310" y="940"/>
                      <a:pt x="1310" y="940"/>
                    </a:cubicBezTo>
                    <a:cubicBezTo>
                      <a:pt x="1294" y="978"/>
                      <a:pt x="1271" y="1019"/>
                      <a:pt x="1270" y="1020"/>
                    </a:cubicBezTo>
                    <a:cubicBezTo>
                      <a:pt x="1269" y="1022"/>
                      <a:pt x="1245" y="1063"/>
                      <a:pt x="1221" y="1095"/>
                    </a:cubicBezTo>
                    <a:cubicBezTo>
                      <a:pt x="1213" y="1106"/>
                      <a:pt x="1213" y="1106"/>
                      <a:pt x="1213" y="1106"/>
                    </a:cubicBezTo>
                    <a:cubicBezTo>
                      <a:pt x="1087" y="1085"/>
                      <a:pt x="1087" y="1085"/>
                      <a:pt x="1087" y="1085"/>
                    </a:cubicBezTo>
                    <a:cubicBezTo>
                      <a:pt x="1063" y="1108"/>
                      <a:pt x="1037" y="1128"/>
                      <a:pt x="1009" y="1147"/>
                    </a:cubicBezTo>
                    <a:cubicBezTo>
                      <a:pt x="1008" y="1278"/>
                      <a:pt x="1008" y="1278"/>
                      <a:pt x="1008" y="1278"/>
                    </a:cubicBezTo>
                    <a:cubicBezTo>
                      <a:pt x="996" y="1284"/>
                      <a:pt x="996" y="1284"/>
                      <a:pt x="996" y="1284"/>
                    </a:cubicBezTo>
                    <a:cubicBezTo>
                      <a:pt x="959" y="1302"/>
                      <a:pt x="915" y="1319"/>
                      <a:pt x="913" y="1319"/>
                    </a:cubicBezTo>
                    <a:cubicBezTo>
                      <a:pt x="911" y="1320"/>
                      <a:pt x="867" y="1336"/>
                      <a:pt x="828" y="1345"/>
                    </a:cubicBezTo>
                    <a:lnTo>
                      <a:pt x="815" y="1348"/>
                    </a:lnTo>
                    <a:close/>
                    <a:moveTo>
                      <a:pt x="742" y="1197"/>
                    </a:moveTo>
                    <a:cubicBezTo>
                      <a:pt x="830" y="1299"/>
                      <a:pt x="830" y="1299"/>
                      <a:pt x="830" y="1299"/>
                    </a:cubicBezTo>
                    <a:cubicBezTo>
                      <a:pt x="864" y="1290"/>
                      <a:pt x="898" y="1278"/>
                      <a:pt x="898" y="1278"/>
                    </a:cubicBezTo>
                    <a:cubicBezTo>
                      <a:pt x="899" y="1278"/>
                      <a:pt x="933" y="1265"/>
                      <a:pt x="964" y="1251"/>
                    </a:cubicBezTo>
                    <a:cubicBezTo>
                      <a:pt x="965" y="1122"/>
                      <a:pt x="965" y="1122"/>
                      <a:pt x="965" y="1122"/>
                    </a:cubicBezTo>
                    <a:cubicBezTo>
                      <a:pt x="976" y="1116"/>
                      <a:pt x="976" y="1116"/>
                      <a:pt x="976" y="1116"/>
                    </a:cubicBezTo>
                    <a:cubicBezTo>
                      <a:pt x="1008" y="1096"/>
                      <a:pt x="1037" y="1072"/>
                      <a:pt x="1064" y="1046"/>
                    </a:cubicBezTo>
                    <a:cubicBezTo>
                      <a:pt x="1072" y="1038"/>
                      <a:pt x="1072" y="1038"/>
                      <a:pt x="1072" y="1038"/>
                    </a:cubicBezTo>
                    <a:cubicBezTo>
                      <a:pt x="1193" y="1058"/>
                      <a:pt x="1193" y="1058"/>
                      <a:pt x="1193" y="1058"/>
                    </a:cubicBezTo>
                    <a:cubicBezTo>
                      <a:pt x="1213" y="1030"/>
                      <a:pt x="1232" y="999"/>
                      <a:pt x="1232" y="998"/>
                    </a:cubicBezTo>
                    <a:cubicBezTo>
                      <a:pt x="1232" y="998"/>
                      <a:pt x="1250" y="967"/>
                      <a:pt x="1264" y="935"/>
                    </a:cubicBezTo>
                    <a:cubicBezTo>
                      <a:pt x="1192" y="847"/>
                      <a:pt x="1192" y="847"/>
                      <a:pt x="1192" y="847"/>
                    </a:cubicBezTo>
                    <a:cubicBezTo>
                      <a:pt x="1196" y="835"/>
                      <a:pt x="1196" y="835"/>
                      <a:pt x="1196" y="835"/>
                    </a:cubicBezTo>
                    <a:cubicBezTo>
                      <a:pt x="1209" y="795"/>
                      <a:pt x="1217" y="753"/>
                      <a:pt x="1219" y="710"/>
                    </a:cubicBezTo>
                    <a:cubicBezTo>
                      <a:pt x="1219" y="698"/>
                      <a:pt x="1219" y="698"/>
                      <a:pt x="1219" y="698"/>
                    </a:cubicBezTo>
                    <a:cubicBezTo>
                      <a:pt x="1317" y="640"/>
                      <a:pt x="1317" y="640"/>
                      <a:pt x="1317" y="640"/>
                    </a:cubicBezTo>
                    <a:cubicBezTo>
                      <a:pt x="1314" y="606"/>
                      <a:pt x="1308" y="570"/>
                      <a:pt x="1308" y="570"/>
                    </a:cubicBezTo>
                    <a:cubicBezTo>
                      <a:pt x="1307" y="569"/>
                      <a:pt x="1301" y="534"/>
                      <a:pt x="1292" y="501"/>
                    </a:cubicBezTo>
                    <a:cubicBezTo>
                      <a:pt x="1176" y="479"/>
                      <a:pt x="1176" y="479"/>
                      <a:pt x="1176" y="479"/>
                    </a:cubicBezTo>
                    <a:cubicBezTo>
                      <a:pt x="1171" y="469"/>
                      <a:pt x="1171" y="469"/>
                      <a:pt x="1171" y="469"/>
                    </a:cubicBezTo>
                    <a:cubicBezTo>
                      <a:pt x="1154" y="433"/>
                      <a:pt x="1133" y="400"/>
                      <a:pt x="1109" y="369"/>
                    </a:cubicBezTo>
                    <a:cubicBezTo>
                      <a:pt x="1101" y="359"/>
                      <a:pt x="1101" y="359"/>
                      <a:pt x="1101" y="359"/>
                    </a:cubicBezTo>
                    <a:cubicBezTo>
                      <a:pt x="1142" y="241"/>
                      <a:pt x="1142" y="241"/>
                      <a:pt x="1142" y="241"/>
                    </a:cubicBezTo>
                    <a:cubicBezTo>
                      <a:pt x="1118" y="216"/>
                      <a:pt x="1090" y="193"/>
                      <a:pt x="1090" y="193"/>
                    </a:cubicBezTo>
                    <a:cubicBezTo>
                      <a:pt x="1090" y="193"/>
                      <a:pt x="1062" y="169"/>
                      <a:pt x="1034" y="150"/>
                    </a:cubicBezTo>
                    <a:cubicBezTo>
                      <a:pt x="915" y="217"/>
                      <a:pt x="915" y="217"/>
                      <a:pt x="915" y="217"/>
                    </a:cubicBezTo>
                    <a:cubicBezTo>
                      <a:pt x="905" y="212"/>
                      <a:pt x="905" y="212"/>
                      <a:pt x="905" y="212"/>
                    </a:cubicBezTo>
                    <a:cubicBezTo>
                      <a:pt x="875" y="199"/>
                      <a:pt x="845" y="189"/>
                      <a:pt x="813" y="182"/>
                    </a:cubicBezTo>
                    <a:cubicBezTo>
                      <a:pt x="802" y="179"/>
                      <a:pt x="802" y="179"/>
                      <a:pt x="802" y="179"/>
                    </a:cubicBezTo>
                    <a:cubicBezTo>
                      <a:pt x="752" y="47"/>
                      <a:pt x="752" y="47"/>
                      <a:pt x="752" y="47"/>
                    </a:cubicBezTo>
                    <a:cubicBezTo>
                      <a:pt x="718" y="44"/>
                      <a:pt x="682" y="44"/>
                      <a:pt x="681" y="44"/>
                    </a:cubicBezTo>
                    <a:cubicBezTo>
                      <a:pt x="681" y="44"/>
                      <a:pt x="645" y="44"/>
                      <a:pt x="610" y="47"/>
                    </a:cubicBezTo>
                    <a:cubicBezTo>
                      <a:pt x="561" y="179"/>
                      <a:pt x="561" y="179"/>
                      <a:pt x="561" y="179"/>
                    </a:cubicBezTo>
                    <a:cubicBezTo>
                      <a:pt x="549" y="182"/>
                      <a:pt x="549" y="182"/>
                      <a:pt x="549" y="182"/>
                    </a:cubicBezTo>
                    <a:cubicBezTo>
                      <a:pt x="518" y="189"/>
                      <a:pt x="488" y="199"/>
                      <a:pt x="458" y="212"/>
                    </a:cubicBezTo>
                    <a:cubicBezTo>
                      <a:pt x="448" y="217"/>
                      <a:pt x="448" y="217"/>
                      <a:pt x="448" y="217"/>
                    </a:cubicBezTo>
                    <a:cubicBezTo>
                      <a:pt x="329" y="149"/>
                      <a:pt x="329" y="149"/>
                      <a:pt x="329" y="149"/>
                    </a:cubicBezTo>
                    <a:cubicBezTo>
                      <a:pt x="300" y="169"/>
                      <a:pt x="273" y="192"/>
                      <a:pt x="272" y="192"/>
                    </a:cubicBezTo>
                    <a:cubicBezTo>
                      <a:pt x="272" y="193"/>
                      <a:pt x="244" y="216"/>
                      <a:pt x="220" y="241"/>
                    </a:cubicBezTo>
                    <a:cubicBezTo>
                      <a:pt x="262" y="359"/>
                      <a:pt x="262" y="359"/>
                      <a:pt x="262" y="359"/>
                    </a:cubicBezTo>
                    <a:cubicBezTo>
                      <a:pt x="254" y="369"/>
                      <a:pt x="254" y="369"/>
                      <a:pt x="254" y="369"/>
                    </a:cubicBezTo>
                    <a:cubicBezTo>
                      <a:pt x="229" y="399"/>
                      <a:pt x="209" y="433"/>
                      <a:pt x="192" y="468"/>
                    </a:cubicBezTo>
                    <a:cubicBezTo>
                      <a:pt x="187" y="478"/>
                      <a:pt x="187" y="478"/>
                      <a:pt x="187" y="478"/>
                    </a:cubicBezTo>
                    <a:cubicBezTo>
                      <a:pt x="70" y="500"/>
                      <a:pt x="70" y="500"/>
                      <a:pt x="70" y="500"/>
                    </a:cubicBezTo>
                    <a:cubicBezTo>
                      <a:pt x="61" y="533"/>
                      <a:pt x="55" y="569"/>
                      <a:pt x="55" y="569"/>
                    </a:cubicBezTo>
                    <a:cubicBezTo>
                      <a:pt x="55" y="570"/>
                      <a:pt x="48" y="605"/>
                      <a:pt x="45" y="640"/>
                    </a:cubicBezTo>
                    <a:cubicBezTo>
                      <a:pt x="143" y="698"/>
                      <a:pt x="143" y="698"/>
                      <a:pt x="143" y="698"/>
                    </a:cubicBezTo>
                    <a:cubicBezTo>
                      <a:pt x="144" y="709"/>
                      <a:pt x="144" y="709"/>
                      <a:pt x="144" y="709"/>
                    </a:cubicBezTo>
                    <a:cubicBezTo>
                      <a:pt x="146" y="752"/>
                      <a:pt x="154" y="794"/>
                      <a:pt x="167" y="834"/>
                    </a:cubicBezTo>
                    <a:cubicBezTo>
                      <a:pt x="170" y="846"/>
                      <a:pt x="170" y="846"/>
                      <a:pt x="170" y="846"/>
                    </a:cubicBezTo>
                    <a:cubicBezTo>
                      <a:pt x="97" y="935"/>
                      <a:pt x="97" y="935"/>
                      <a:pt x="97" y="935"/>
                    </a:cubicBezTo>
                    <a:cubicBezTo>
                      <a:pt x="112" y="966"/>
                      <a:pt x="130" y="997"/>
                      <a:pt x="130" y="998"/>
                    </a:cubicBezTo>
                    <a:cubicBezTo>
                      <a:pt x="130" y="998"/>
                      <a:pt x="148" y="1029"/>
                      <a:pt x="168" y="1058"/>
                    </a:cubicBezTo>
                    <a:cubicBezTo>
                      <a:pt x="290" y="1038"/>
                      <a:pt x="290" y="1038"/>
                      <a:pt x="290" y="1038"/>
                    </a:cubicBezTo>
                    <a:cubicBezTo>
                      <a:pt x="298" y="1045"/>
                      <a:pt x="298" y="1045"/>
                      <a:pt x="298" y="1045"/>
                    </a:cubicBezTo>
                    <a:cubicBezTo>
                      <a:pt x="324" y="1072"/>
                      <a:pt x="354" y="1095"/>
                      <a:pt x="386" y="1115"/>
                    </a:cubicBezTo>
                    <a:cubicBezTo>
                      <a:pt x="396" y="1121"/>
                      <a:pt x="396" y="1121"/>
                      <a:pt x="396" y="1121"/>
                    </a:cubicBezTo>
                    <a:cubicBezTo>
                      <a:pt x="397" y="1250"/>
                      <a:pt x="397" y="1250"/>
                      <a:pt x="397" y="1250"/>
                    </a:cubicBezTo>
                    <a:cubicBezTo>
                      <a:pt x="429" y="1265"/>
                      <a:pt x="463" y="1278"/>
                      <a:pt x="463" y="1278"/>
                    </a:cubicBezTo>
                    <a:cubicBezTo>
                      <a:pt x="463" y="1278"/>
                      <a:pt x="498" y="1290"/>
                      <a:pt x="531" y="1299"/>
                    </a:cubicBezTo>
                    <a:cubicBezTo>
                      <a:pt x="619" y="1197"/>
                      <a:pt x="619" y="1197"/>
                      <a:pt x="619" y="1197"/>
                    </a:cubicBezTo>
                    <a:cubicBezTo>
                      <a:pt x="630" y="1198"/>
                      <a:pt x="630" y="1198"/>
                      <a:pt x="630" y="1198"/>
                    </a:cubicBezTo>
                    <a:cubicBezTo>
                      <a:pt x="647" y="1199"/>
                      <a:pt x="665" y="1200"/>
                      <a:pt x="681" y="1200"/>
                    </a:cubicBezTo>
                    <a:cubicBezTo>
                      <a:pt x="698" y="1200"/>
                      <a:pt x="714" y="1199"/>
                      <a:pt x="731" y="1198"/>
                    </a:cubicBezTo>
                    <a:lnTo>
                      <a:pt x="742" y="119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9" name="Oval 7"/>
              <p:cNvSpPr>
                <a:spLocks noChangeArrowheads="1"/>
              </p:cNvSpPr>
              <p:nvPr/>
            </p:nvSpPr>
            <p:spPr bwMode="auto">
              <a:xfrm>
                <a:off x="4617421" y="4827158"/>
                <a:ext cx="127392" cy="123264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0" name="Freeform 8"/>
              <p:cNvSpPr>
                <a:spLocks noEditPoints="1"/>
              </p:cNvSpPr>
              <p:nvPr/>
            </p:nvSpPr>
            <p:spPr bwMode="auto">
              <a:xfrm>
                <a:off x="4536601" y="4748956"/>
                <a:ext cx="288851" cy="279668"/>
              </a:xfrm>
              <a:custGeom>
                <a:avLst/>
                <a:gdLst>
                  <a:gd name="T0" fmla="*/ 425 w 851"/>
                  <a:gd name="T1" fmla="*/ 851 h 851"/>
                  <a:gd name="T2" fmla="*/ 0 w 851"/>
                  <a:gd name="T3" fmla="*/ 426 h 851"/>
                  <a:gd name="T4" fmla="*/ 425 w 851"/>
                  <a:gd name="T5" fmla="*/ 0 h 851"/>
                  <a:gd name="T6" fmla="*/ 851 w 851"/>
                  <a:gd name="T7" fmla="*/ 426 h 851"/>
                  <a:gd name="T8" fmla="*/ 425 w 851"/>
                  <a:gd name="T9" fmla="*/ 851 h 851"/>
                  <a:gd name="T10" fmla="*/ 425 w 851"/>
                  <a:gd name="T11" fmla="*/ 44 h 851"/>
                  <a:gd name="T12" fmla="*/ 44 w 851"/>
                  <a:gd name="T13" fmla="*/ 426 h 851"/>
                  <a:gd name="T14" fmla="*/ 425 w 851"/>
                  <a:gd name="T15" fmla="*/ 807 h 851"/>
                  <a:gd name="T16" fmla="*/ 807 w 851"/>
                  <a:gd name="T17" fmla="*/ 426 h 851"/>
                  <a:gd name="T18" fmla="*/ 425 w 851"/>
                  <a:gd name="T19" fmla="*/ 4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1" h="851">
                    <a:moveTo>
                      <a:pt x="425" y="851"/>
                    </a:moveTo>
                    <a:cubicBezTo>
                      <a:pt x="191" y="851"/>
                      <a:pt x="0" y="660"/>
                      <a:pt x="0" y="426"/>
                    </a:cubicBezTo>
                    <a:cubicBezTo>
                      <a:pt x="0" y="191"/>
                      <a:pt x="191" y="0"/>
                      <a:pt x="425" y="0"/>
                    </a:cubicBezTo>
                    <a:cubicBezTo>
                      <a:pt x="660" y="0"/>
                      <a:pt x="851" y="191"/>
                      <a:pt x="851" y="426"/>
                    </a:cubicBezTo>
                    <a:cubicBezTo>
                      <a:pt x="851" y="660"/>
                      <a:pt x="660" y="851"/>
                      <a:pt x="425" y="851"/>
                    </a:cubicBezTo>
                    <a:close/>
                    <a:moveTo>
                      <a:pt x="425" y="44"/>
                    </a:moveTo>
                    <a:cubicBezTo>
                      <a:pt x="215" y="44"/>
                      <a:pt x="44" y="216"/>
                      <a:pt x="44" y="426"/>
                    </a:cubicBezTo>
                    <a:cubicBezTo>
                      <a:pt x="44" y="636"/>
                      <a:pt x="215" y="807"/>
                      <a:pt x="425" y="807"/>
                    </a:cubicBezTo>
                    <a:cubicBezTo>
                      <a:pt x="636" y="807"/>
                      <a:pt x="807" y="636"/>
                      <a:pt x="807" y="426"/>
                    </a:cubicBezTo>
                    <a:cubicBezTo>
                      <a:pt x="807" y="216"/>
                      <a:pt x="636" y="44"/>
                      <a:pt x="425" y="4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131" name="ValueChainStarter 5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8226856" y="2441554"/>
            <a:ext cx="1192578" cy="511510"/>
          </a:xfrm>
          <a:prstGeom prst="chevron">
            <a:avLst>
              <a:gd name="adj" fmla="val 12004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72000" tIns="0" rIns="0" bIns="0" anchor="ctr" anchorCtr="0"/>
          <a:lstStyle/>
          <a:p>
            <a:pPr eaLnBrk="0" hangingPunct="0"/>
            <a: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  <a:t>Análise de risco</a:t>
            </a:r>
          </a:p>
        </p:txBody>
      </p:sp>
      <p:sp>
        <p:nvSpPr>
          <p:cNvPr id="132" name="ValueChainStarter 4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9411996" y="2441554"/>
            <a:ext cx="1192578" cy="511510"/>
          </a:xfrm>
          <a:prstGeom prst="chevron">
            <a:avLst>
              <a:gd name="adj" fmla="val 12004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72000" tIns="0" rIns="0" bIns="0" anchor="ctr" anchorCtr="0"/>
          <a:lstStyle/>
          <a:p>
            <a:pPr eaLnBrk="0" hangingPunct="0"/>
            <a: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  <a:t>Cronograma</a:t>
            </a:r>
            <a:b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</a:br>
            <a: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  <a:t>de execução</a:t>
            </a:r>
          </a:p>
        </p:txBody>
      </p:sp>
      <p:sp>
        <p:nvSpPr>
          <p:cNvPr id="133" name="ValueChainStarter 3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7041716" y="2441554"/>
            <a:ext cx="1192578" cy="511510"/>
          </a:xfrm>
          <a:prstGeom prst="chevron">
            <a:avLst>
              <a:gd name="adj" fmla="val 12004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72000" tIns="0" rIns="0" bIns="0" anchor="ctr" anchorCtr="0"/>
          <a:lstStyle/>
          <a:p>
            <a:pPr eaLnBrk="0" hangingPunct="0"/>
            <a: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  <a:t>Plano de comunicação</a:t>
            </a:r>
          </a:p>
        </p:txBody>
      </p:sp>
      <p:sp>
        <p:nvSpPr>
          <p:cNvPr id="134" name="ValueChainStarter 2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5856577" y="2441554"/>
            <a:ext cx="1192578" cy="511510"/>
          </a:xfrm>
          <a:prstGeom prst="chevron">
            <a:avLst>
              <a:gd name="adj" fmla="val 12004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72000" tIns="0" rIns="0" bIns="0" anchor="ctr" anchorCtr="0"/>
          <a:lstStyle/>
          <a:p>
            <a:pPr eaLnBrk="0" hangingPunct="0"/>
            <a: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  <a:t>Atribuições e incentivos dos atores</a:t>
            </a:r>
          </a:p>
        </p:txBody>
      </p:sp>
      <p:sp>
        <p:nvSpPr>
          <p:cNvPr id="135" name="ValueChainStarter 1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4671438" y="2441554"/>
            <a:ext cx="1192578" cy="511510"/>
          </a:xfrm>
          <a:prstGeom prst="homePlate">
            <a:avLst>
              <a:gd name="adj" fmla="val 11779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72000" tIns="0" rIns="0" bIns="0" anchor="ctr" anchorCtr="0"/>
          <a:lstStyle/>
          <a:p>
            <a:pPr eaLnBrk="0" hangingPunct="0"/>
            <a: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  <a:t>Modelo de gestão e governança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4671438" y="3166123"/>
            <a:ext cx="1192578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Apresentar os mecanismos de liderança, estratégia e controle para avaliar e monitorar a política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5856577" y="3166122"/>
            <a:ext cx="1192578" cy="1133114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Verificar se o  arranjo institucional proposto é adequado e propor incentivos adequados aos atores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7041716" y="3166123"/>
            <a:ext cx="1192578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Definir para quem e como cada etapa do projeto será comunicado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8226856" y="3166123"/>
            <a:ext cx="1192578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Identificar riscos, elaboração de estratégias de mitigação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9411996" y="3166123"/>
            <a:ext cx="1083234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Descrever procedimentos ao longo do tempo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5251430" y="5068691"/>
            <a:ext cx="1987919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b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>
                <a:solidFill>
                  <a:schemeClr val="tx2"/>
                </a:solidFill>
              </a:rPr>
              <a:t>Normas, manuais e treinamentos de gestão e governança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7464697" y="4996181"/>
            <a:ext cx="1666505" cy="24668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b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>
                <a:solidFill>
                  <a:schemeClr val="tx2"/>
                </a:solidFill>
              </a:rPr>
              <a:t>Matriz de</a:t>
            </a:r>
            <a:br>
              <a:rPr lang="pt-BR" sz="1050" dirty="0">
                <a:solidFill>
                  <a:schemeClr val="tx2"/>
                </a:solidFill>
              </a:rPr>
            </a:br>
            <a:r>
              <a:rPr lang="pt-BR" sz="1050" dirty="0">
                <a:solidFill>
                  <a:schemeClr val="tx2"/>
                </a:solidFill>
              </a:rPr>
              <a:t>comunicação 5W2H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9188188" y="5068691"/>
            <a:ext cx="1530613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b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>
                <a:solidFill>
                  <a:schemeClr val="tx2"/>
                </a:solidFill>
              </a:rPr>
              <a:t>Matriz de</a:t>
            </a:r>
            <a:br>
              <a:rPr lang="pt-BR" sz="1050" dirty="0">
                <a:solidFill>
                  <a:schemeClr val="tx2"/>
                </a:solidFill>
              </a:rPr>
            </a:br>
            <a:r>
              <a:rPr lang="pt-BR" sz="1050" dirty="0">
                <a:solidFill>
                  <a:schemeClr val="tx2"/>
                </a:solidFill>
              </a:rPr>
              <a:t>Probabilidade x Impacto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7239349" y="5378336"/>
            <a:ext cx="1891853" cy="1132450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b="1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W</a:t>
            </a: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: Qual informação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b="1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W</a:t>
            </a: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: Quem é o responsável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b="1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W</a:t>
            </a: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: Por que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b="1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W</a:t>
            </a: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: Onde armazenar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b="1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W</a:t>
            </a: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: Quando 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b="1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H</a:t>
            </a: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: Como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b="1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H</a:t>
            </a: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: Quanto custa</a:t>
            </a:r>
          </a:p>
        </p:txBody>
      </p:sp>
      <p:grpSp>
        <p:nvGrpSpPr>
          <p:cNvPr id="148" name="Group 147"/>
          <p:cNvGrpSpPr/>
          <p:nvPr/>
        </p:nvGrpSpPr>
        <p:grpSpPr>
          <a:xfrm>
            <a:off x="9217478" y="5348803"/>
            <a:ext cx="1074553" cy="974857"/>
            <a:chOff x="7983274" y="5034445"/>
            <a:chExt cx="1074553" cy="974857"/>
          </a:xfrm>
        </p:grpSpPr>
        <p:sp>
          <p:nvSpPr>
            <p:cNvPr id="149" name="Rectangle 148"/>
            <p:cNvSpPr/>
            <p:nvPr/>
          </p:nvSpPr>
          <p:spPr>
            <a:xfrm rot="16200000">
              <a:off x="7658496" y="5521873"/>
              <a:ext cx="812207" cy="162651"/>
            </a:xfrm>
            <a:prstGeom prst="rect">
              <a:avLst/>
            </a:prstGeom>
            <a:noFill/>
            <a:ln w="9525" cap="rnd" cmpd="sng" algn="ctr">
              <a:solidFill>
                <a:srgbClr val="9A9A9A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 anchorCtr="0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r>
                <a:rPr lang="pt-BR" sz="900" dirty="0">
                  <a:solidFill>
                    <a:schemeClr val="tx1"/>
                  </a:solidFill>
                </a:rPr>
                <a:t>Probabilidade</a:t>
              </a:r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8145923" y="5034445"/>
              <a:ext cx="911904" cy="162649"/>
            </a:xfrm>
            <a:prstGeom prst="rect">
              <a:avLst/>
            </a:prstGeom>
            <a:noFill/>
            <a:ln w="9525" cap="rnd" cmpd="sng" algn="ctr">
              <a:solidFill>
                <a:srgbClr val="9A9A9A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r>
                <a:rPr lang="pt-BR" sz="900" dirty="0">
                  <a:solidFill>
                    <a:schemeClr val="tx1"/>
                  </a:solidFill>
                </a:rPr>
                <a:t>Impacto</a:t>
              </a:r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8145923" y="5197094"/>
              <a:ext cx="911904" cy="812208"/>
            </a:xfrm>
            <a:prstGeom prst="rect">
              <a:avLst/>
            </a:prstGeom>
            <a:noFill/>
            <a:ln w="9525" cap="rnd" cmpd="sng" algn="ctr">
              <a:solidFill>
                <a:srgbClr val="9A9A9A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pt-BR" sz="1200" dirty="0">
                <a:solidFill>
                  <a:srgbClr val="FFFFFF"/>
                </a:solidFill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8145923" y="5197094"/>
              <a:ext cx="303968" cy="270736"/>
            </a:xfrm>
            <a:prstGeom prst="rect">
              <a:avLst/>
            </a:prstGeom>
            <a:solidFill>
              <a:srgbClr val="00C413"/>
            </a:solidFill>
            <a:ln w="9525" cap="rnd" cmpd="sng" algn="ctr">
              <a:solidFill>
                <a:srgbClr val="9A9A9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pt-BR" sz="1200" dirty="0">
                <a:solidFill>
                  <a:srgbClr val="FFFFFF"/>
                </a:solidFill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8449891" y="5197094"/>
              <a:ext cx="303968" cy="270736"/>
            </a:xfrm>
            <a:prstGeom prst="rect">
              <a:avLst/>
            </a:prstGeom>
            <a:solidFill>
              <a:srgbClr val="00C413"/>
            </a:solidFill>
            <a:ln w="9525" cap="rnd" cmpd="sng" algn="ctr">
              <a:solidFill>
                <a:srgbClr val="9A9A9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pt-BR" sz="1200" dirty="0">
                <a:solidFill>
                  <a:srgbClr val="FFFFFF"/>
                </a:solidFill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8753859" y="5197094"/>
              <a:ext cx="303968" cy="270736"/>
            </a:xfrm>
            <a:prstGeom prst="rect">
              <a:avLst/>
            </a:prstGeom>
            <a:solidFill>
              <a:srgbClr val="FEEC00"/>
            </a:solidFill>
            <a:ln w="9525" cap="rnd" cmpd="sng" algn="ctr">
              <a:solidFill>
                <a:srgbClr val="9A9A9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pt-BR" sz="1200" dirty="0">
                <a:solidFill>
                  <a:srgbClr val="FFFFFF"/>
                </a:solidFill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145923" y="5467830"/>
              <a:ext cx="303968" cy="270736"/>
            </a:xfrm>
            <a:prstGeom prst="rect">
              <a:avLst/>
            </a:prstGeom>
            <a:solidFill>
              <a:srgbClr val="00C413"/>
            </a:solidFill>
            <a:ln w="9525" cap="rnd" cmpd="sng" algn="ctr">
              <a:solidFill>
                <a:srgbClr val="9A9A9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pt-BR" sz="1200" dirty="0">
                <a:solidFill>
                  <a:srgbClr val="FFFFFF"/>
                </a:solidFill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8449891" y="5467830"/>
              <a:ext cx="303968" cy="270736"/>
            </a:xfrm>
            <a:prstGeom prst="rect">
              <a:avLst/>
            </a:prstGeom>
            <a:solidFill>
              <a:srgbClr val="FEEC00"/>
            </a:solidFill>
            <a:ln w="9525" cap="rnd" cmpd="sng" algn="ctr">
              <a:solidFill>
                <a:srgbClr val="9A9A9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pt-BR" sz="1200" dirty="0">
                <a:solidFill>
                  <a:srgbClr val="FFFFFF"/>
                </a:solidFill>
              </a:endParaRP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8753859" y="5467830"/>
              <a:ext cx="303968" cy="270736"/>
            </a:xfrm>
            <a:prstGeom prst="rect">
              <a:avLst/>
            </a:prstGeom>
            <a:solidFill>
              <a:srgbClr val="C41300"/>
            </a:solidFill>
            <a:ln w="9525" cap="rnd" cmpd="sng" algn="ctr">
              <a:solidFill>
                <a:srgbClr val="9A9A9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pt-BR" sz="1200" dirty="0">
                <a:solidFill>
                  <a:srgbClr val="FFFFFF"/>
                </a:solidFill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8145923" y="5738566"/>
              <a:ext cx="303968" cy="270736"/>
            </a:xfrm>
            <a:prstGeom prst="rect">
              <a:avLst/>
            </a:prstGeom>
            <a:solidFill>
              <a:srgbClr val="FEEC00"/>
            </a:solidFill>
            <a:ln w="9525" cap="rnd" cmpd="sng" algn="ctr">
              <a:solidFill>
                <a:srgbClr val="9A9A9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pt-BR" sz="1200" dirty="0">
                <a:solidFill>
                  <a:srgbClr val="FFFFFF"/>
                </a:solidFill>
              </a:endParaRPr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8449891" y="5738566"/>
              <a:ext cx="303968" cy="270736"/>
            </a:xfrm>
            <a:prstGeom prst="rect">
              <a:avLst/>
            </a:prstGeom>
            <a:solidFill>
              <a:srgbClr val="C41300"/>
            </a:solidFill>
            <a:ln w="9525" cap="rnd" cmpd="sng" algn="ctr">
              <a:solidFill>
                <a:srgbClr val="9A9A9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pt-BR" sz="1200" dirty="0">
                <a:solidFill>
                  <a:srgbClr val="FFFFFF"/>
                </a:solidFill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753859" y="5738566"/>
              <a:ext cx="303968" cy="270736"/>
            </a:xfrm>
            <a:prstGeom prst="rect">
              <a:avLst/>
            </a:prstGeom>
            <a:solidFill>
              <a:srgbClr val="C41300"/>
            </a:solidFill>
            <a:ln w="9525" cap="rnd" cmpd="sng" algn="ctr">
              <a:solidFill>
                <a:srgbClr val="9A9A9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pt-BR" sz="1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1" name="bcgIcons_ClosedBook">
            <a:extLst>
              <a:ext uri="{FF2B5EF4-FFF2-40B4-BE49-F238E27FC236}">
                <a16:creationId xmlns:a16="http://schemas.microsoft.com/office/drawing/2014/main" id="{7448B4F0-5B73-43CC-8748-8A0D3286605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474242" y="5359518"/>
            <a:ext cx="1204525" cy="1205641"/>
            <a:chOff x="1682" y="0"/>
            <a:chExt cx="4316" cy="4320"/>
          </a:xfrm>
        </p:grpSpPr>
        <p:sp>
          <p:nvSpPr>
            <p:cNvPr id="162" name="AutoShape 3">
              <a:extLst>
                <a:ext uri="{FF2B5EF4-FFF2-40B4-BE49-F238E27FC236}">
                  <a16:creationId xmlns:a16="http://schemas.microsoft.com/office/drawing/2014/main" id="{1095E810-36B2-4027-8D18-55E445EE692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163" name="Freeform 5">
              <a:extLst>
                <a:ext uri="{FF2B5EF4-FFF2-40B4-BE49-F238E27FC236}">
                  <a16:creationId xmlns:a16="http://schemas.microsoft.com/office/drawing/2014/main" id="{24C1B755-B772-47D6-80DC-F7EB6660C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8" y="748"/>
              <a:ext cx="1637" cy="2820"/>
            </a:xfrm>
            <a:custGeom>
              <a:avLst/>
              <a:gdLst>
                <a:gd name="T0" fmla="*/ 776 w 874"/>
                <a:gd name="T1" fmla="*/ 0 h 1504"/>
                <a:gd name="T2" fmla="*/ 776 w 874"/>
                <a:gd name="T3" fmla="*/ 438 h 1504"/>
                <a:gd name="T4" fmla="*/ 764 w 874"/>
                <a:gd name="T5" fmla="*/ 445 h 1504"/>
                <a:gd name="T6" fmla="*/ 651 w 874"/>
                <a:gd name="T7" fmla="*/ 335 h 1504"/>
                <a:gd name="T8" fmla="*/ 641 w 874"/>
                <a:gd name="T9" fmla="*/ 335 h 1504"/>
                <a:gd name="T10" fmla="*/ 529 w 874"/>
                <a:gd name="T11" fmla="*/ 445 h 1504"/>
                <a:gd name="T12" fmla="*/ 516 w 874"/>
                <a:gd name="T13" fmla="*/ 438 h 1504"/>
                <a:gd name="T14" fmla="*/ 516 w 874"/>
                <a:gd name="T15" fmla="*/ 0 h 1504"/>
                <a:gd name="T16" fmla="*/ 0 w 874"/>
                <a:gd name="T17" fmla="*/ 0 h 1504"/>
                <a:gd name="T18" fmla="*/ 0 w 874"/>
                <a:gd name="T19" fmla="*/ 1504 h 1504"/>
                <a:gd name="T20" fmla="*/ 874 w 874"/>
                <a:gd name="T21" fmla="*/ 1504 h 1504"/>
                <a:gd name="T22" fmla="*/ 874 w 874"/>
                <a:gd name="T23" fmla="*/ 0 h 1504"/>
                <a:gd name="T24" fmla="*/ 776 w 874"/>
                <a:gd name="T25" fmla="*/ 0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4" h="1504">
                  <a:moveTo>
                    <a:pt x="776" y="0"/>
                  </a:moveTo>
                  <a:cubicBezTo>
                    <a:pt x="776" y="438"/>
                    <a:pt x="776" y="438"/>
                    <a:pt x="776" y="438"/>
                  </a:cubicBezTo>
                  <a:cubicBezTo>
                    <a:pt x="776" y="446"/>
                    <a:pt x="768" y="451"/>
                    <a:pt x="764" y="445"/>
                  </a:cubicBezTo>
                  <a:cubicBezTo>
                    <a:pt x="651" y="335"/>
                    <a:pt x="651" y="335"/>
                    <a:pt x="651" y="335"/>
                  </a:cubicBezTo>
                  <a:cubicBezTo>
                    <a:pt x="648" y="333"/>
                    <a:pt x="644" y="333"/>
                    <a:pt x="641" y="335"/>
                  </a:cubicBezTo>
                  <a:cubicBezTo>
                    <a:pt x="529" y="445"/>
                    <a:pt x="529" y="445"/>
                    <a:pt x="529" y="445"/>
                  </a:cubicBezTo>
                  <a:cubicBezTo>
                    <a:pt x="524" y="451"/>
                    <a:pt x="516" y="446"/>
                    <a:pt x="516" y="438"/>
                  </a:cubicBezTo>
                  <a:cubicBezTo>
                    <a:pt x="516" y="99"/>
                    <a:pt x="516" y="19"/>
                    <a:pt x="5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4"/>
                    <a:pt x="0" y="1504"/>
                    <a:pt x="0" y="1504"/>
                  </a:cubicBezTo>
                  <a:cubicBezTo>
                    <a:pt x="874" y="1504"/>
                    <a:pt x="874" y="1504"/>
                    <a:pt x="874" y="1504"/>
                  </a:cubicBezTo>
                  <a:cubicBezTo>
                    <a:pt x="874" y="0"/>
                    <a:pt x="874" y="0"/>
                    <a:pt x="874" y="0"/>
                  </a:cubicBezTo>
                  <a:lnTo>
                    <a:pt x="776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164" name="Freeform 6">
              <a:extLst>
                <a:ext uri="{FF2B5EF4-FFF2-40B4-BE49-F238E27FC236}">
                  <a16:creationId xmlns:a16="http://schemas.microsoft.com/office/drawing/2014/main" id="{66006530-2940-4AD3-84FC-0FAF464B74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5" y="574"/>
              <a:ext cx="2386" cy="3168"/>
            </a:xfrm>
            <a:custGeom>
              <a:avLst/>
              <a:gdLst>
                <a:gd name="T0" fmla="*/ 1252 w 1274"/>
                <a:gd name="T1" fmla="*/ 1690 h 1690"/>
                <a:gd name="T2" fmla="*/ 22 w 1274"/>
                <a:gd name="T3" fmla="*/ 1690 h 1690"/>
                <a:gd name="T4" fmla="*/ 0 w 1274"/>
                <a:gd name="T5" fmla="*/ 1668 h 1690"/>
                <a:gd name="T6" fmla="*/ 0 w 1274"/>
                <a:gd name="T7" fmla="*/ 22 h 1690"/>
                <a:gd name="T8" fmla="*/ 22 w 1274"/>
                <a:gd name="T9" fmla="*/ 0 h 1690"/>
                <a:gd name="T10" fmla="*/ 1252 w 1274"/>
                <a:gd name="T11" fmla="*/ 0 h 1690"/>
                <a:gd name="T12" fmla="*/ 1274 w 1274"/>
                <a:gd name="T13" fmla="*/ 22 h 1690"/>
                <a:gd name="T14" fmla="*/ 1274 w 1274"/>
                <a:gd name="T15" fmla="*/ 1668 h 1690"/>
                <a:gd name="T16" fmla="*/ 1252 w 1274"/>
                <a:gd name="T17" fmla="*/ 1690 h 1690"/>
                <a:gd name="T18" fmla="*/ 44 w 1274"/>
                <a:gd name="T19" fmla="*/ 1646 h 1690"/>
                <a:gd name="T20" fmla="*/ 1230 w 1274"/>
                <a:gd name="T21" fmla="*/ 1646 h 1690"/>
                <a:gd name="T22" fmla="*/ 1230 w 1274"/>
                <a:gd name="T23" fmla="*/ 44 h 1690"/>
                <a:gd name="T24" fmla="*/ 44 w 1274"/>
                <a:gd name="T25" fmla="*/ 44 h 1690"/>
                <a:gd name="T26" fmla="*/ 44 w 1274"/>
                <a:gd name="T27" fmla="*/ 1646 h 1690"/>
                <a:gd name="T28" fmla="*/ 262 w 1274"/>
                <a:gd name="T29" fmla="*/ 93 h 1690"/>
                <a:gd name="T30" fmla="*/ 94 w 1274"/>
                <a:gd name="T31" fmla="*/ 93 h 1690"/>
                <a:gd name="T32" fmla="*/ 94 w 1274"/>
                <a:gd name="T33" fmla="*/ 1597 h 1690"/>
                <a:gd name="T34" fmla="*/ 262 w 1274"/>
                <a:gd name="T35" fmla="*/ 1597 h 1690"/>
                <a:gd name="T36" fmla="*/ 262 w 1274"/>
                <a:gd name="T37" fmla="*/ 93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4" h="1690">
                  <a:moveTo>
                    <a:pt x="1252" y="1690"/>
                  </a:moveTo>
                  <a:cubicBezTo>
                    <a:pt x="22" y="1690"/>
                    <a:pt x="22" y="1690"/>
                    <a:pt x="22" y="1690"/>
                  </a:cubicBezTo>
                  <a:cubicBezTo>
                    <a:pt x="10" y="1690"/>
                    <a:pt x="0" y="1680"/>
                    <a:pt x="0" y="166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252" y="0"/>
                    <a:pt x="1252" y="0"/>
                    <a:pt x="1252" y="0"/>
                  </a:cubicBezTo>
                  <a:cubicBezTo>
                    <a:pt x="1264" y="0"/>
                    <a:pt x="1274" y="10"/>
                    <a:pt x="1274" y="22"/>
                  </a:cubicBezTo>
                  <a:cubicBezTo>
                    <a:pt x="1274" y="1668"/>
                    <a:pt x="1274" y="1668"/>
                    <a:pt x="1274" y="1668"/>
                  </a:cubicBezTo>
                  <a:cubicBezTo>
                    <a:pt x="1274" y="1680"/>
                    <a:pt x="1264" y="1690"/>
                    <a:pt x="1252" y="1690"/>
                  </a:cubicBezTo>
                  <a:close/>
                  <a:moveTo>
                    <a:pt x="44" y="1646"/>
                  </a:moveTo>
                  <a:cubicBezTo>
                    <a:pt x="1230" y="1646"/>
                    <a:pt x="1230" y="1646"/>
                    <a:pt x="1230" y="1646"/>
                  </a:cubicBezTo>
                  <a:cubicBezTo>
                    <a:pt x="1230" y="44"/>
                    <a:pt x="1230" y="44"/>
                    <a:pt x="1230" y="44"/>
                  </a:cubicBezTo>
                  <a:cubicBezTo>
                    <a:pt x="44" y="44"/>
                    <a:pt x="44" y="44"/>
                    <a:pt x="44" y="44"/>
                  </a:cubicBezTo>
                  <a:lnTo>
                    <a:pt x="44" y="1646"/>
                  </a:lnTo>
                  <a:close/>
                  <a:moveTo>
                    <a:pt x="262" y="93"/>
                  </a:moveTo>
                  <a:cubicBezTo>
                    <a:pt x="94" y="93"/>
                    <a:pt x="94" y="93"/>
                    <a:pt x="94" y="93"/>
                  </a:cubicBezTo>
                  <a:cubicBezTo>
                    <a:pt x="94" y="1597"/>
                    <a:pt x="94" y="1597"/>
                    <a:pt x="94" y="1597"/>
                  </a:cubicBezTo>
                  <a:cubicBezTo>
                    <a:pt x="262" y="1597"/>
                    <a:pt x="262" y="1597"/>
                    <a:pt x="262" y="1597"/>
                  </a:cubicBezTo>
                  <a:lnTo>
                    <a:pt x="262" y="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309442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1436" y="1138514"/>
            <a:ext cx="3028388" cy="755591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O que é</a:t>
            </a: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Exame contínuo dos processos e impactos</a:t>
            </a: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Julgamento e mensuração</a:t>
            </a: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Controle de resultados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830380" y="1138514"/>
            <a:ext cx="2774194" cy="755591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Importância</a:t>
            </a: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Verificar desempenho da política</a:t>
            </a: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Realizar ajustes na política ao longo da execução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51430" y="4631432"/>
            <a:ext cx="1628503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Ferramentas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71437" y="2173934"/>
            <a:ext cx="1628503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Etapas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671437" y="390001"/>
            <a:ext cx="665993" cy="665993"/>
            <a:chOff x="3592969" y="294207"/>
            <a:chExt cx="665993" cy="665993"/>
          </a:xfrm>
        </p:grpSpPr>
        <p:sp>
          <p:nvSpPr>
            <p:cNvPr id="6" name="Oval 5"/>
            <p:cNvSpPr/>
            <p:nvPr/>
          </p:nvSpPr>
          <p:spPr>
            <a:xfrm>
              <a:off x="3592969" y="294207"/>
              <a:ext cx="665993" cy="665993"/>
            </a:xfrm>
            <a:prstGeom prst="ellipse">
              <a:avLst/>
            </a:prstGeom>
            <a:grpFill/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sz="1600" kern="0" dirty="0" err="1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grpSp>
          <p:nvGrpSpPr>
            <p:cNvPr id="64" name="bcgIcons_QuestionMark">
              <a:extLst>
                <a:ext uri="{FF2B5EF4-FFF2-40B4-BE49-F238E27FC236}">
                  <a16:creationId xmlns:a16="http://schemas.microsoft.com/office/drawing/2014/main" id="{0EF1C9E0-0ACD-47BD-AA0B-B78A8959BC7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78968" y="379978"/>
              <a:ext cx="493994" cy="494452"/>
              <a:chOff x="1682" y="0"/>
              <a:chExt cx="4316" cy="4320"/>
            </a:xfrm>
          </p:grpSpPr>
          <p:sp>
            <p:nvSpPr>
              <p:cNvPr id="65" name="AutoShape 13">
                <a:extLst>
                  <a:ext uri="{FF2B5EF4-FFF2-40B4-BE49-F238E27FC236}">
                    <a16:creationId xmlns:a16="http://schemas.microsoft.com/office/drawing/2014/main" id="{291A52DF-4C18-4290-8D69-642FF10F5795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66" name="Freeform 15">
                <a:extLst>
                  <a:ext uri="{FF2B5EF4-FFF2-40B4-BE49-F238E27FC236}">
                    <a16:creationId xmlns:a16="http://schemas.microsoft.com/office/drawing/2014/main" id="{5A4A6029-163C-47CC-8FB7-41D574FF9E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23" y="480"/>
                <a:ext cx="1613" cy="3356"/>
              </a:xfrm>
              <a:custGeom>
                <a:avLst/>
                <a:gdLst>
                  <a:gd name="T0" fmla="*/ 700 w 861"/>
                  <a:gd name="T1" fmla="*/ 141 h 1790"/>
                  <a:gd name="T2" fmla="*/ 788 w 861"/>
                  <a:gd name="T3" fmla="*/ 563 h 1790"/>
                  <a:gd name="T4" fmla="*/ 551 w 861"/>
                  <a:gd name="T5" fmla="*/ 860 h 1790"/>
                  <a:gd name="T6" fmla="*/ 486 w 861"/>
                  <a:gd name="T7" fmla="*/ 1162 h 1790"/>
                  <a:gd name="T8" fmla="*/ 277 w 861"/>
                  <a:gd name="T9" fmla="*/ 1215 h 1790"/>
                  <a:gd name="T10" fmla="*/ 229 w 861"/>
                  <a:gd name="T11" fmla="*/ 1031 h 1790"/>
                  <a:gd name="T12" fmla="*/ 390 w 861"/>
                  <a:gd name="T13" fmla="*/ 669 h 1790"/>
                  <a:gd name="T14" fmla="*/ 539 w 861"/>
                  <a:gd name="T15" fmla="*/ 423 h 1790"/>
                  <a:gd name="T16" fmla="*/ 366 w 861"/>
                  <a:gd name="T17" fmla="*/ 288 h 1790"/>
                  <a:gd name="T18" fmla="*/ 172 w 861"/>
                  <a:gd name="T19" fmla="*/ 391 h 1790"/>
                  <a:gd name="T20" fmla="*/ 82 w 861"/>
                  <a:gd name="T21" fmla="*/ 138 h 1790"/>
                  <a:gd name="T22" fmla="*/ 400 w 861"/>
                  <a:gd name="T23" fmla="*/ 1351 h 1790"/>
                  <a:gd name="T24" fmla="*/ 597 w 861"/>
                  <a:gd name="T25" fmla="*/ 1548 h 1790"/>
                  <a:gd name="T26" fmla="*/ 400 w 861"/>
                  <a:gd name="T27" fmla="*/ 1746 h 1790"/>
                  <a:gd name="T28" fmla="*/ 203 w 861"/>
                  <a:gd name="T29" fmla="*/ 1548 h 1790"/>
                  <a:gd name="T30" fmla="*/ 400 w 861"/>
                  <a:gd name="T31" fmla="*/ 1351 h 1790"/>
                  <a:gd name="T32" fmla="*/ 54 w 861"/>
                  <a:gd name="T33" fmla="*/ 104 h 1790"/>
                  <a:gd name="T34" fmla="*/ 0 w 861"/>
                  <a:gd name="T35" fmla="*/ 149 h 1790"/>
                  <a:gd name="T36" fmla="*/ 133 w 861"/>
                  <a:gd name="T37" fmla="*/ 411 h 1790"/>
                  <a:gd name="T38" fmla="*/ 203 w 861"/>
                  <a:gd name="T39" fmla="*/ 423 h 1790"/>
                  <a:gd name="T40" fmla="*/ 366 w 861"/>
                  <a:gd name="T41" fmla="*/ 332 h 1790"/>
                  <a:gd name="T42" fmla="*/ 495 w 861"/>
                  <a:gd name="T43" fmla="*/ 423 h 1790"/>
                  <a:gd name="T44" fmla="*/ 357 w 861"/>
                  <a:gd name="T45" fmla="*/ 640 h 1790"/>
                  <a:gd name="T46" fmla="*/ 185 w 861"/>
                  <a:gd name="T47" fmla="*/ 1031 h 1790"/>
                  <a:gd name="T48" fmla="*/ 236 w 861"/>
                  <a:gd name="T49" fmla="*/ 1230 h 1790"/>
                  <a:gd name="T50" fmla="*/ 277 w 861"/>
                  <a:gd name="T51" fmla="*/ 1259 h 1790"/>
                  <a:gd name="T52" fmla="*/ 550 w 861"/>
                  <a:gd name="T53" fmla="*/ 1259 h 1790"/>
                  <a:gd name="T54" fmla="*/ 529 w 861"/>
                  <a:gd name="T55" fmla="*/ 1154 h 1790"/>
                  <a:gd name="T56" fmla="*/ 585 w 861"/>
                  <a:gd name="T57" fmla="*/ 889 h 1790"/>
                  <a:gd name="T58" fmla="*/ 829 w 861"/>
                  <a:gd name="T59" fmla="*/ 579 h 1790"/>
                  <a:gd name="T60" fmla="*/ 729 w 861"/>
                  <a:gd name="T61" fmla="*/ 108 h 1790"/>
                  <a:gd name="T62" fmla="*/ 400 w 861"/>
                  <a:gd name="T63" fmla="*/ 1307 h 1790"/>
                  <a:gd name="T64" fmla="*/ 159 w 861"/>
                  <a:gd name="T65" fmla="*/ 1548 h 1790"/>
                  <a:gd name="T66" fmla="*/ 400 w 861"/>
                  <a:gd name="T67" fmla="*/ 1790 h 1790"/>
                  <a:gd name="T68" fmla="*/ 641 w 861"/>
                  <a:gd name="T69" fmla="*/ 1548 h 1790"/>
                  <a:gd name="T70" fmla="*/ 400 w 861"/>
                  <a:gd name="T71" fmla="*/ 1307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61" h="1790">
                    <a:moveTo>
                      <a:pt x="417" y="44"/>
                    </a:moveTo>
                    <a:cubicBezTo>
                      <a:pt x="529" y="44"/>
                      <a:pt x="625" y="76"/>
                      <a:pt x="700" y="141"/>
                    </a:cubicBezTo>
                    <a:cubicBezTo>
                      <a:pt x="778" y="207"/>
                      <a:pt x="817" y="296"/>
                      <a:pt x="817" y="406"/>
                    </a:cubicBezTo>
                    <a:cubicBezTo>
                      <a:pt x="817" y="460"/>
                      <a:pt x="807" y="513"/>
                      <a:pt x="788" y="563"/>
                    </a:cubicBezTo>
                    <a:cubicBezTo>
                      <a:pt x="769" y="613"/>
                      <a:pt x="739" y="660"/>
                      <a:pt x="699" y="702"/>
                    </a:cubicBezTo>
                    <a:cubicBezTo>
                      <a:pt x="551" y="860"/>
                      <a:pt x="551" y="860"/>
                      <a:pt x="551" y="860"/>
                    </a:cubicBezTo>
                    <a:cubicBezTo>
                      <a:pt x="498" y="926"/>
                      <a:pt x="472" y="997"/>
                      <a:pt x="472" y="1078"/>
                    </a:cubicBezTo>
                    <a:cubicBezTo>
                      <a:pt x="472" y="1083"/>
                      <a:pt x="474" y="1102"/>
                      <a:pt x="486" y="1162"/>
                    </a:cubicBezTo>
                    <a:cubicBezTo>
                      <a:pt x="496" y="1215"/>
                      <a:pt x="496" y="1215"/>
                      <a:pt x="496" y="1215"/>
                    </a:cubicBezTo>
                    <a:cubicBezTo>
                      <a:pt x="277" y="1215"/>
                      <a:pt x="277" y="1215"/>
                      <a:pt x="277" y="1215"/>
                    </a:cubicBezTo>
                    <a:cubicBezTo>
                      <a:pt x="267" y="1186"/>
                      <a:pt x="267" y="1186"/>
                      <a:pt x="267" y="1186"/>
                    </a:cubicBezTo>
                    <a:cubicBezTo>
                      <a:pt x="242" y="1116"/>
                      <a:pt x="229" y="1065"/>
                      <a:pt x="229" y="1031"/>
                    </a:cubicBezTo>
                    <a:cubicBezTo>
                      <a:pt x="229" y="978"/>
                      <a:pt x="239" y="922"/>
                      <a:pt x="259" y="867"/>
                    </a:cubicBezTo>
                    <a:cubicBezTo>
                      <a:pt x="279" y="810"/>
                      <a:pt x="322" y="745"/>
                      <a:pt x="390" y="669"/>
                    </a:cubicBezTo>
                    <a:cubicBezTo>
                      <a:pt x="451" y="601"/>
                      <a:pt x="492" y="548"/>
                      <a:pt x="513" y="513"/>
                    </a:cubicBezTo>
                    <a:cubicBezTo>
                      <a:pt x="530" y="482"/>
                      <a:pt x="539" y="451"/>
                      <a:pt x="539" y="423"/>
                    </a:cubicBezTo>
                    <a:cubicBezTo>
                      <a:pt x="539" y="377"/>
                      <a:pt x="527" y="344"/>
                      <a:pt x="501" y="323"/>
                    </a:cubicBezTo>
                    <a:cubicBezTo>
                      <a:pt x="473" y="300"/>
                      <a:pt x="428" y="288"/>
                      <a:pt x="366" y="288"/>
                    </a:cubicBezTo>
                    <a:cubicBezTo>
                      <a:pt x="308" y="288"/>
                      <a:pt x="259" y="308"/>
                      <a:pt x="215" y="350"/>
                    </a:cubicBezTo>
                    <a:cubicBezTo>
                      <a:pt x="172" y="391"/>
                      <a:pt x="172" y="391"/>
                      <a:pt x="172" y="39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82" y="138"/>
                      <a:pt x="82" y="138"/>
                      <a:pt x="82" y="138"/>
                    </a:cubicBezTo>
                    <a:cubicBezTo>
                      <a:pt x="159" y="76"/>
                      <a:pt x="271" y="44"/>
                      <a:pt x="417" y="44"/>
                    </a:cubicBezTo>
                    <a:moveTo>
                      <a:pt x="400" y="1351"/>
                    </a:moveTo>
                    <a:cubicBezTo>
                      <a:pt x="454" y="1351"/>
                      <a:pt x="501" y="1371"/>
                      <a:pt x="539" y="1409"/>
                    </a:cubicBezTo>
                    <a:cubicBezTo>
                      <a:pt x="577" y="1447"/>
                      <a:pt x="597" y="1494"/>
                      <a:pt x="597" y="1548"/>
                    </a:cubicBezTo>
                    <a:cubicBezTo>
                      <a:pt x="597" y="1602"/>
                      <a:pt x="577" y="1649"/>
                      <a:pt x="539" y="1688"/>
                    </a:cubicBezTo>
                    <a:cubicBezTo>
                      <a:pt x="501" y="1727"/>
                      <a:pt x="454" y="1746"/>
                      <a:pt x="400" y="1746"/>
                    </a:cubicBezTo>
                    <a:cubicBezTo>
                      <a:pt x="346" y="1746"/>
                      <a:pt x="299" y="1727"/>
                      <a:pt x="260" y="1688"/>
                    </a:cubicBezTo>
                    <a:cubicBezTo>
                      <a:pt x="222" y="1649"/>
                      <a:pt x="203" y="1602"/>
                      <a:pt x="203" y="1548"/>
                    </a:cubicBezTo>
                    <a:cubicBezTo>
                      <a:pt x="203" y="1494"/>
                      <a:pt x="222" y="1447"/>
                      <a:pt x="261" y="1409"/>
                    </a:cubicBezTo>
                    <a:cubicBezTo>
                      <a:pt x="299" y="1371"/>
                      <a:pt x="346" y="1351"/>
                      <a:pt x="400" y="1351"/>
                    </a:cubicBezTo>
                    <a:moveTo>
                      <a:pt x="417" y="0"/>
                    </a:moveTo>
                    <a:cubicBezTo>
                      <a:pt x="261" y="0"/>
                      <a:pt x="139" y="35"/>
                      <a:pt x="54" y="104"/>
                    </a:cubicBezTo>
                    <a:cubicBezTo>
                      <a:pt x="27" y="127"/>
                      <a:pt x="27" y="127"/>
                      <a:pt x="27" y="127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16" y="181"/>
                      <a:pt x="16" y="181"/>
                      <a:pt x="16" y="181"/>
                    </a:cubicBezTo>
                    <a:cubicBezTo>
                      <a:pt x="133" y="411"/>
                      <a:pt x="133" y="411"/>
                      <a:pt x="133" y="411"/>
                    </a:cubicBezTo>
                    <a:cubicBezTo>
                      <a:pt x="160" y="464"/>
                      <a:pt x="160" y="464"/>
                      <a:pt x="160" y="464"/>
                    </a:cubicBezTo>
                    <a:cubicBezTo>
                      <a:pt x="203" y="423"/>
                      <a:pt x="203" y="423"/>
                      <a:pt x="203" y="423"/>
                    </a:cubicBezTo>
                    <a:cubicBezTo>
                      <a:pt x="246" y="382"/>
                      <a:pt x="246" y="382"/>
                      <a:pt x="246" y="382"/>
                    </a:cubicBezTo>
                    <a:cubicBezTo>
                      <a:pt x="281" y="348"/>
                      <a:pt x="319" y="332"/>
                      <a:pt x="366" y="332"/>
                    </a:cubicBezTo>
                    <a:cubicBezTo>
                      <a:pt x="430" y="332"/>
                      <a:pt x="459" y="345"/>
                      <a:pt x="473" y="357"/>
                    </a:cubicBezTo>
                    <a:cubicBezTo>
                      <a:pt x="483" y="364"/>
                      <a:pt x="495" y="380"/>
                      <a:pt x="495" y="423"/>
                    </a:cubicBezTo>
                    <a:cubicBezTo>
                      <a:pt x="495" y="444"/>
                      <a:pt x="488" y="466"/>
                      <a:pt x="474" y="491"/>
                    </a:cubicBezTo>
                    <a:cubicBezTo>
                      <a:pt x="462" y="513"/>
                      <a:pt x="431" y="557"/>
                      <a:pt x="357" y="640"/>
                    </a:cubicBezTo>
                    <a:cubicBezTo>
                      <a:pt x="285" y="720"/>
                      <a:pt x="239" y="790"/>
                      <a:pt x="217" y="852"/>
                    </a:cubicBezTo>
                    <a:cubicBezTo>
                      <a:pt x="196" y="912"/>
                      <a:pt x="185" y="973"/>
                      <a:pt x="185" y="1031"/>
                    </a:cubicBezTo>
                    <a:cubicBezTo>
                      <a:pt x="185" y="1071"/>
                      <a:pt x="198" y="1125"/>
                      <a:pt x="225" y="1201"/>
                    </a:cubicBezTo>
                    <a:cubicBezTo>
                      <a:pt x="236" y="1230"/>
                      <a:pt x="236" y="1230"/>
                      <a:pt x="236" y="1230"/>
                    </a:cubicBezTo>
                    <a:cubicBezTo>
                      <a:pt x="246" y="1259"/>
                      <a:pt x="246" y="1259"/>
                      <a:pt x="246" y="1259"/>
                    </a:cubicBezTo>
                    <a:cubicBezTo>
                      <a:pt x="277" y="1259"/>
                      <a:pt x="277" y="1259"/>
                      <a:pt x="277" y="1259"/>
                    </a:cubicBezTo>
                    <a:cubicBezTo>
                      <a:pt x="496" y="1259"/>
                      <a:pt x="496" y="1259"/>
                      <a:pt x="496" y="1259"/>
                    </a:cubicBezTo>
                    <a:cubicBezTo>
                      <a:pt x="550" y="1259"/>
                      <a:pt x="550" y="1259"/>
                      <a:pt x="550" y="1259"/>
                    </a:cubicBezTo>
                    <a:cubicBezTo>
                      <a:pt x="539" y="1206"/>
                      <a:pt x="539" y="1206"/>
                      <a:pt x="539" y="1206"/>
                    </a:cubicBezTo>
                    <a:cubicBezTo>
                      <a:pt x="529" y="1154"/>
                      <a:pt x="529" y="1154"/>
                      <a:pt x="529" y="1154"/>
                    </a:cubicBezTo>
                    <a:cubicBezTo>
                      <a:pt x="517" y="1093"/>
                      <a:pt x="516" y="1079"/>
                      <a:pt x="516" y="1078"/>
                    </a:cubicBezTo>
                    <a:cubicBezTo>
                      <a:pt x="516" y="1008"/>
                      <a:pt x="539" y="946"/>
                      <a:pt x="585" y="889"/>
                    </a:cubicBezTo>
                    <a:cubicBezTo>
                      <a:pt x="731" y="733"/>
                      <a:pt x="731" y="733"/>
                      <a:pt x="731" y="733"/>
                    </a:cubicBezTo>
                    <a:cubicBezTo>
                      <a:pt x="775" y="686"/>
                      <a:pt x="808" y="635"/>
                      <a:pt x="829" y="579"/>
                    </a:cubicBezTo>
                    <a:cubicBezTo>
                      <a:pt x="850" y="524"/>
                      <a:pt x="861" y="466"/>
                      <a:pt x="861" y="406"/>
                    </a:cubicBezTo>
                    <a:cubicBezTo>
                      <a:pt x="861" y="283"/>
                      <a:pt x="817" y="183"/>
                      <a:pt x="729" y="108"/>
                    </a:cubicBezTo>
                    <a:cubicBezTo>
                      <a:pt x="645" y="36"/>
                      <a:pt x="540" y="0"/>
                      <a:pt x="417" y="0"/>
                    </a:cubicBezTo>
                    <a:close/>
                    <a:moveTo>
                      <a:pt x="400" y="1307"/>
                    </a:moveTo>
                    <a:cubicBezTo>
                      <a:pt x="334" y="1307"/>
                      <a:pt x="276" y="1331"/>
                      <a:pt x="229" y="1378"/>
                    </a:cubicBezTo>
                    <a:cubicBezTo>
                      <a:pt x="183" y="1425"/>
                      <a:pt x="159" y="1482"/>
                      <a:pt x="159" y="1548"/>
                    </a:cubicBezTo>
                    <a:cubicBezTo>
                      <a:pt x="159" y="1614"/>
                      <a:pt x="182" y="1672"/>
                      <a:pt x="229" y="1719"/>
                    </a:cubicBezTo>
                    <a:cubicBezTo>
                      <a:pt x="276" y="1766"/>
                      <a:pt x="333" y="1790"/>
                      <a:pt x="400" y="1790"/>
                    </a:cubicBezTo>
                    <a:cubicBezTo>
                      <a:pt x="466" y="1790"/>
                      <a:pt x="524" y="1766"/>
                      <a:pt x="571" y="1719"/>
                    </a:cubicBezTo>
                    <a:cubicBezTo>
                      <a:pt x="617" y="1672"/>
                      <a:pt x="641" y="1614"/>
                      <a:pt x="641" y="1548"/>
                    </a:cubicBezTo>
                    <a:cubicBezTo>
                      <a:pt x="641" y="1482"/>
                      <a:pt x="617" y="1425"/>
                      <a:pt x="570" y="1378"/>
                    </a:cubicBezTo>
                    <a:cubicBezTo>
                      <a:pt x="523" y="1331"/>
                      <a:pt x="466" y="1307"/>
                      <a:pt x="400" y="130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67" name="Freeform 16">
                <a:extLst>
                  <a:ext uri="{FF2B5EF4-FFF2-40B4-BE49-F238E27FC236}">
                    <a16:creationId xmlns:a16="http://schemas.microsoft.com/office/drawing/2014/main" id="{DFC2EDA6-50A5-4CEA-9C3E-AC1A8C75AF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29" y="645"/>
                <a:ext cx="1242" cy="3026"/>
              </a:xfrm>
              <a:custGeom>
                <a:avLst/>
                <a:gdLst>
                  <a:gd name="T0" fmla="*/ 333 w 663"/>
                  <a:gd name="T1" fmla="*/ 1083 h 1614"/>
                  <a:gd name="T2" fmla="*/ 198 w 663"/>
                  <a:gd name="T3" fmla="*/ 1083 h 1614"/>
                  <a:gd name="T4" fmla="*/ 163 w 663"/>
                  <a:gd name="T5" fmla="*/ 943 h 1614"/>
                  <a:gd name="T6" fmla="*/ 190 w 663"/>
                  <a:gd name="T7" fmla="*/ 793 h 1614"/>
                  <a:gd name="T8" fmla="*/ 313 w 663"/>
                  <a:gd name="T9" fmla="*/ 610 h 1614"/>
                  <a:gd name="T10" fmla="*/ 441 w 663"/>
                  <a:gd name="T11" fmla="*/ 447 h 1614"/>
                  <a:gd name="T12" fmla="*/ 473 w 663"/>
                  <a:gd name="T13" fmla="*/ 335 h 1614"/>
                  <a:gd name="T14" fmla="*/ 256 w 663"/>
                  <a:gd name="T15" fmla="*/ 156 h 1614"/>
                  <a:gd name="T16" fmla="*/ 75 w 663"/>
                  <a:gd name="T17" fmla="*/ 230 h 1614"/>
                  <a:gd name="T18" fmla="*/ 0 w 663"/>
                  <a:gd name="T19" fmla="*/ 84 h 1614"/>
                  <a:gd name="T20" fmla="*/ 307 w 663"/>
                  <a:gd name="T21" fmla="*/ 0 h 1614"/>
                  <a:gd name="T22" fmla="*/ 562 w 663"/>
                  <a:gd name="T23" fmla="*/ 86 h 1614"/>
                  <a:gd name="T24" fmla="*/ 663 w 663"/>
                  <a:gd name="T25" fmla="*/ 318 h 1614"/>
                  <a:gd name="T26" fmla="*/ 637 w 663"/>
                  <a:gd name="T27" fmla="*/ 459 h 1614"/>
                  <a:gd name="T28" fmla="*/ 557 w 663"/>
                  <a:gd name="T29" fmla="*/ 584 h 1614"/>
                  <a:gd name="T30" fmla="*/ 408 w 663"/>
                  <a:gd name="T31" fmla="*/ 743 h 1614"/>
                  <a:gd name="T32" fmla="*/ 318 w 663"/>
                  <a:gd name="T33" fmla="*/ 990 h 1614"/>
                  <a:gd name="T34" fmla="*/ 333 w 663"/>
                  <a:gd name="T35" fmla="*/ 1083 h 1614"/>
                  <a:gd name="T36" fmla="*/ 290 w 663"/>
                  <a:gd name="T37" fmla="*/ 1307 h 1614"/>
                  <a:gd name="T38" fmla="*/ 398 w 663"/>
                  <a:gd name="T39" fmla="*/ 1352 h 1614"/>
                  <a:gd name="T40" fmla="*/ 443 w 663"/>
                  <a:gd name="T41" fmla="*/ 1460 h 1614"/>
                  <a:gd name="T42" fmla="*/ 398 w 663"/>
                  <a:gd name="T43" fmla="*/ 1569 h 1614"/>
                  <a:gd name="T44" fmla="*/ 290 w 663"/>
                  <a:gd name="T45" fmla="*/ 1614 h 1614"/>
                  <a:gd name="T46" fmla="*/ 182 w 663"/>
                  <a:gd name="T47" fmla="*/ 1569 h 1614"/>
                  <a:gd name="T48" fmla="*/ 137 w 663"/>
                  <a:gd name="T49" fmla="*/ 1460 h 1614"/>
                  <a:gd name="T50" fmla="*/ 182 w 663"/>
                  <a:gd name="T51" fmla="*/ 1352 h 1614"/>
                  <a:gd name="T52" fmla="*/ 290 w 663"/>
                  <a:gd name="T53" fmla="*/ 1307 h 1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63" h="1614">
                    <a:moveTo>
                      <a:pt x="333" y="1083"/>
                    </a:moveTo>
                    <a:cubicBezTo>
                      <a:pt x="198" y="1083"/>
                      <a:pt x="198" y="1083"/>
                      <a:pt x="198" y="1083"/>
                    </a:cubicBezTo>
                    <a:cubicBezTo>
                      <a:pt x="175" y="1018"/>
                      <a:pt x="163" y="972"/>
                      <a:pt x="163" y="943"/>
                    </a:cubicBezTo>
                    <a:cubicBezTo>
                      <a:pt x="163" y="894"/>
                      <a:pt x="172" y="844"/>
                      <a:pt x="190" y="793"/>
                    </a:cubicBezTo>
                    <a:cubicBezTo>
                      <a:pt x="208" y="742"/>
                      <a:pt x="249" y="681"/>
                      <a:pt x="313" y="610"/>
                    </a:cubicBezTo>
                    <a:cubicBezTo>
                      <a:pt x="376" y="539"/>
                      <a:pt x="419" y="485"/>
                      <a:pt x="441" y="447"/>
                    </a:cubicBezTo>
                    <a:cubicBezTo>
                      <a:pt x="463" y="408"/>
                      <a:pt x="473" y="371"/>
                      <a:pt x="473" y="335"/>
                    </a:cubicBezTo>
                    <a:cubicBezTo>
                      <a:pt x="473" y="216"/>
                      <a:pt x="401" y="156"/>
                      <a:pt x="256" y="156"/>
                    </a:cubicBezTo>
                    <a:cubicBezTo>
                      <a:pt x="187" y="156"/>
                      <a:pt x="126" y="181"/>
                      <a:pt x="75" y="23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69" y="28"/>
                      <a:pt x="171" y="0"/>
                      <a:pt x="307" y="0"/>
                    </a:cubicBezTo>
                    <a:cubicBezTo>
                      <a:pt x="409" y="0"/>
                      <a:pt x="494" y="29"/>
                      <a:pt x="562" y="86"/>
                    </a:cubicBezTo>
                    <a:cubicBezTo>
                      <a:pt x="629" y="144"/>
                      <a:pt x="663" y="221"/>
                      <a:pt x="663" y="318"/>
                    </a:cubicBezTo>
                    <a:cubicBezTo>
                      <a:pt x="663" y="367"/>
                      <a:pt x="655" y="414"/>
                      <a:pt x="637" y="459"/>
                    </a:cubicBezTo>
                    <a:cubicBezTo>
                      <a:pt x="620" y="505"/>
                      <a:pt x="593" y="546"/>
                      <a:pt x="557" y="584"/>
                    </a:cubicBezTo>
                    <a:cubicBezTo>
                      <a:pt x="408" y="743"/>
                      <a:pt x="408" y="743"/>
                      <a:pt x="408" y="743"/>
                    </a:cubicBezTo>
                    <a:cubicBezTo>
                      <a:pt x="348" y="817"/>
                      <a:pt x="318" y="899"/>
                      <a:pt x="318" y="990"/>
                    </a:cubicBezTo>
                    <a:cubicBezTo>
                      <a:pt x="318" y="1005"/>
                      <a:pt x="323" y="1035"/>
                      <a:pt x="333" y="1083"/>
                    </a:cubicBezTo>
                    <a:close/>
                    <a:moveTo>
                      <a:pt x="290" y="1307"/>
                    </a:moveTo>
                    <a:cubicBezTo>
                      <a:pt x="332" y="1307"/>
                      <a:pt x="368" y="1322"/>
                      <a:pt x="398" y="1352"/>
                    </a:cubicBezTo>
                    <a:cubicBezTo>
                      <a:pt x="428" y="1382"/>
                      <a:pt x="443" y="1418"/>
                      <a:pt x="443" y="1460"/>
                    </a:cubicBezTo>
                    <a:cubicBezTo>
                      <a:pt x="443" y="1502"/>
                      <a:pt x="428" y="1539"/>
                      <a:pt x="398" y="1569"/>
                    </a:cubicBezTo>
                    <a:cubicBezTo>
                      <a:pt x="368" y="1599"/>
                      <a:pt x="332" y="1614"/>
                      <a:pt x="290" y="1614"/>
                    </a:cubicBezTo>
                    <a:cubicBezTo>
                      <a:pt x="248" y="1614"/>
                      <a:pt x="212" y="1599"/>
                      <a:pt x="182" y="1569"/>
                    </a:cubicBezTo>
                    <a:cubicBezTo>
                      <a:pt x="152" y="1539"/>
                      <a:pt x="137" y="1502"/>
                      <a:pt x="137" y="1460"/>
                    </a:cubicBezTo>
                    <a:cubicBezTo>
                      <a:pt x="137" y="1418"/>
                      <a:pt x="152" y="1382"/>
                      <a:pt x="182" y="1352"/>
                    </a:cubicBezTo>
                    <a:cubicBezTo>
                      <a:pt x="212" y="1322"/>
                      <a:pt x="248" y="1307"/>
                      <a:pt x="290" y="1307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7760661" y="390001"/>
            <a:ext cx="665993" cy="665993"/>
            <a:chOff x="3592969" y="1282300"/>
            <a:chExt cx="665993" cy="665993"/>
          </a:xfrm>
        </p:grpSpPr>
        <p:sp>
          <p:nvSpPr>
            <p:cNvPr id="63" name="Oval 62"/>
            <p:cNvSpPr/>
            <p:nvPr/>
          </p:nvSpPr>
          <p:spPr>
            <a:xfrm>
              <a:off x="3592969" y="1282300"/>
              <a:ext cx="665993" cy="665993"/>
            </a:xfrm>
            <a:prstGeom prst="ellipse">
              <a:avLst/>
            </a:prstGeom>
            <a:grpFill/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sz="1600" kern="0" dirty="0" err="1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grpSp>
          <p:nvGrpSpPr>
            <p:cNvPr id="68" name="bcgIcons_Alert">
              <a:extLst>
                <a:ext uri="{FF2B5EF4-FFF2-40B4-BE49-F238E27FC236}">
                  <a16:creationId xmlns:a16="http://schemas.microsoft.com/office/drawing/2014/main" id="{028158CB-9166-4F00-A3B2-A9625EB63AC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58451" y="1347535"/>
              <a:ext cx="535028" cy="535524"/>
              <a:chOff x="1682" y="0"/>
              <a:chExt cx="4316" cy="4320"/>
            </a:xfrm>
          </p:grpSpPr>
          <p:sp>
            <p:nvSpPr>
              <p:cNvPr id="69" name="AutoShape 3">
                <a:extLst>
                  <a:ext uri="{FF2B5EF4-FFF2-40B4-BE49-F238E27FC236}">
                    <a16:creationId xmlns:a16="http://schemas.microsoft.com/office/drawing/2014/main" id="{63DB9579-5AF9-46CC-9DC1-8E3B546D08F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70" name="Freeform 5">
                <a:extLst>
                  <a:ext uri="{FF2B5EF4-FFF2-40B4-BE49-F238E27FC236}">
                    <a16:creationId xmlns:a16="http://schemas.microsoft.com/office/drawing/2014/main" id="{9C946E92-91E1-4AAB-A43B-2AF68167CC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88" y="720"/>
                <a:ext cx="3300" cy="2876"/>
              </a:xfrm>
              <a:custGeom>
                <a:avLst/>
                <a:gdLst>
                  <a:gd name="T0" fmla="*/ 1716 w 1762"/>
                  <a:gd name="T1" fmla="*/ 1534 h 1534"/>
                  <a:gd name="T2" fmla="*/ 46 w 1762"/>
                  <a:gd name="T3" fmla="*/ 1534 h 1534"/>
                  <a:gd name="T4" fmla="*/ 8 w 1762"/>
                  <a:gd name="T5" fmla="*/ 1512 h 1534"/>
                  <a:gd name="T6" fmla="*/ 8 w 1762"/>
                  <a:gd name="T7" fmla="*/ 1468 h 1534"/>
                  <a:gd name="T8" fmla="*/ 843 w 1762"/>
                  <a:gd name="T9" fmla="*/ 22 h 1534"/>
                  <a:gd name="T10" fmla="*/ 881 w 1762"/>
                  <a:gd name="T11" fmla="*/ 0 h 1534"/>
                  <a:gd name="T12" fmla="*/ 919 w 1762"/>
                  <a:gd name="T13" fmla="*/ 22 h 1534"/>
                  <a:gd name="T14" fmla="*/ 919 w 1762"/>
                  <a:gd name="T15" fmla="*/ 22 h 1534"/>
                  <a:gd name="T16" fmla="*/ 1754 w 1762"/>
                  <a:gd name="T17" fmla="*/ 1468 h 1534"/>
                  <a:gd name="T18" fmla="*/ 1754 w 1762"/>
                  <a:gd name="T19" fmla="*/ 1512 h 1534"/>
                  <a:gd name="T20" fmla="*/ 1716 w 1762"/>
                  <a:gd name="T21" fmla="*/ 1534 h 1534"/>
                  <a:gd name="T22" fmla="*/ 881 w 1762"/>
                  <a:gd name="T23" fmla="*/ 44 h 1534"/>
                  <a:gd name="T24" fmla="*/ 46 w 1762"/>
                  <a:gd name="T25" fmla="*/ 1490 h 1534"/>
                  <a:gd name="T26" fmla="*/ 1716 w 1762"/>
                  <a:gd name="T27" fmla="*/ 1490 h 1534"/>
                  <a:gd name="T28" fmla="*/ 881 w 1762"/>
                  <a:gd name="T29" fmla="*/ 44 h 1534"/>
                  <a:gd name="T30" fmla="*/ 881 w 1762"/>
                  <a:gd name="T31" fmla="*/ 44 h 1534"/>
                  <a:gd name="T32" fmla="*/ 881 w 1762"/>
                  <a:gd name="T33" fmla="*/ 44 h 1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62" h="1534">
                    <a:moveTo>
                      <a:pt x="1716" y="1534"/>
                    </a:moveTo>
                    <a:cubicBezTo>
                      <a:pt x="46" y="1534"/>
                      <a:pt x="46" y="1534"/>
                      <a:pt x="46" y="1534"/>
                    </a:cubicBezTo>
                    <a:cubicBezTo>
                      <a:pt x="30" y="1534"/>
                      <a:pt x="16" y="1526"/>
                      <a:pt x="8" y="1512"/>
                    </a:cubicBezTo>
                    <a:cubicBezTo>
                      <a:pt x="0" y="1498"/>
                      <a:pt x="0" y="1482"/>
                      <a:pt x="8" y="1468"/>
                    </a:cubicBezTo>
                    <a:cubicBezTo>
                      <a:pt x="843" y="22"/>
                      <a:pt x="843" y="22"/>
                      <a:pt x="843" y="22"/>
                    </a:cubicBezTo>
                    <a:cubicBezTo>
                      <a:pt x="851" y="8"/>
                      <a:pt x="865" y="0"/>
                      <a:pt x="881" y="0"/>
                    </a:cubicBezTo>
                    <a:cubicBezTo>
                      <a:pt x="897" y="0"/>
                      <a:pt x="911" y="8"/>
                      <a:pt x="919" y="22"/>
                    </a:cubicBezTo>
                    <a:cubicBezTo>
                      <a:pt x="919" y="22"/>
                      <a:pt x="919" y="22"/>
                      <a:pt x="919" y="22"/>
                    </a:cubicBezTo>
                    <a:cubicBezTo>
                      <a:pt x="1754" y="1468"/>
                      <a:pt x="1754" y="1468"/>
                      <a:pt x="1754" y="1468"/>
                    </a:cubicBezTo>
                    <a:cubicBezTo>
                      <a:pt x="1762" y="1482"/>
                      <a:pt x="1762" y="1498"/>
                      <a:pt x="1754" y="1512"/>
                    </a:cubicBezTo>
                    <a:cubicBezTo>
                      <a:pt x="1746" y="1526"/>
                      <a:pt x="1732" y="1534"/>
                      <a:pt x="1716" y="1534"/>
                    </a:cubicBezTo>
                    <a:close/>
                    <a:moveTo>
                      <a:pt x="881" y="44"/>
                    </a:moveTo>
                    <a:cubicBezTo>
                      <a:pt x="46" y="1490"/>
                      <a:pt x="46" y="1490"/>
                      <a:pt x="46" y="1490"/>
                    </a:cubicBezTo>
                    <a:cubicBezTo>
                      <a:pt x="1716" y="1490"/>
                      <a:pt x="1716" y="1490"/>
                      <a:pt x="1716" y="1490"/>
                    </a:cubicBezTo>
                    <a:cubicBezTo>
                      <a:pt x="881" y="44"/>
                      <a:pt x="881" y="44"/>
                      <a:pt x="881" y="44"/>
                    </a:cubicBezTo>
                    <a:cubicBezTo>
                      <a:pt x="881" y="44"/>
                      <a:pt x="881" y="44"/>
                      <a:pt x="881" y="44"/>
                    </a:cubicBezTo>
                    <a:cubicBezTo>
                      <a:pt x="881" y="44"/>
                      <a:pt x="881" y="44"/>
                      <a:pt x="881" y="4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71" name="Freeform 6">
                <a:extLst>
                  <a:ext uri="{FF2B5EF4-FFF2-40B4-BE49-F238E27FC236}">
                    <a16:creationId xmlns:a16="http://schemas.microsoft.com/office/drawing/2014/main" id="{E00C2B5B-5FB8-4835-AE91-FBBCFFD6DD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6" y="982"/>
                <a:ext cx="2825" cy="2449"/>
              </a:xfrm>
              <a:custGeom>
                <a:avLst/>
                <a:gdLst>
                  <a:gd name="T0" fmla="*/ 1504 w 1508"/>
                  <a:gd name="T1" fmla="*/ 1291 h 1306"/>
                  <a:gd name="T2" fmla="*/ 763 w 1508"/>
                  <a:gd name="T3" fmla="*/ 7 h 1306"/>
                  <a:gd name="T4" fmla="*/ 745 w 1508"/>
                  <a:gd name="T5" fmla="*/ 7 h 1306"/>
                  <a:gd name="T6" fmla="*/ 4 w 1508"/>
                  <a:gd name="T7" fmla="*/ 1291 h 1306"/>
                  <a:gd name="T8" fmla="*/ 13 w 1508"/>
                  <a:gd name="T9" fmla="*/ 1306 h 1306"/>
                  <a:gd name="T10" fmla="*/ 1495 w 1508"/>
                  <a:gd name="T11" fmla="*/ 1306 h 1306"/>
                  <a:gd name="T12" fmla="*/ 1504 w 1508"/>
                  <a:gd name="T13" fmla="*/ 1291 h 1306"/>
                  <a:gd name="T14" fmla="*/ 694 w 1508"/>
                  <a:gd name="T15" fmla="*/ 419 h 1306"/>
                  <a:gd name="T16" fmla="*/ 814 w 1508"/>
                  <a:gd name="T17" fmla="*/ 419 h 1306"/>
                  <a:gd name="T18" fmla="*/ 814 w 1508"/>
                  <a:gd name="T19" fmla="*/ 608 h 1306"/>
                  <a:gd name="T20" fmla="*/ 778 w 1508"/>
                  <a:gd name="T21" fmla="*/ 932 h 1306"/>
                  <a:gd name="T22" fmla="*/ 730 w 1508"/>
                  <a:gd name="T23" fmla="*/ 932 h 1306"/>
                  <a:gd name="T24" fmla="*/ 694 w 1508"/>
                  <a:gd name="T25" fmla="*/ 608 h 1306"/>
                  <a:gd name="T26" fmla="*/ 694 w 1508"/>
                  <a:gd name="T27" fmla="*/ 419 h 1306"/>
                  <a:gd name="T28" fmla="*/ 808 w 1508"/>
                  <a:gd name="T29" fmla="*/ 1095 h 1306"/>
                  <a:gd name="T30" fmla="*/ 755 w 1508"/>
                  <a:gd name="T31" fmla="*/ 1117 h 1306"/>
                  <a:gd name="T32" fmla="*/ 701 w 1508"/>
                  <a:gd name="T33" fmla="*/ 1095 h 1306"/>
                  <a:gd name="T34" fmla="*/ 678 w 1508"/>
                  <a:gd name="T35" fmla="*/ 1041 h 1306"/>
                  <a:gd name="T36" fmla="*/ 701 w 1508"/>
                  <a:gd name="T37" fmla="*/ 988 h 1306"/>
                  <a:gd name="T38" fmla="*/ 755 w 1508"/>
                  <a:gd name="T39" fmla="*/ 965 h 1306"/>
                  <a:gd name="T40" fmla="*/ 808 w 1508"/>
                  <a:gd name="T41" fmla="*/ 988 h 1306"/>
                  <a:gd name="T42" fmla="*/ 830 w 1508"/>
                  <a:gd name="T43" fmla="*/ 1041 h 1306"/>
                  <a:gd name="T44" fmla="*/ 808 w 1508"/>
                  <a:gd name="T45" fmla="*/ 1095 h 1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08" h="1306">
                    <a:moveTo>
                      <a:pt x="1504" y="1291"/>
                    </a:moveTo>
                    <a:cubicBezTo>
                      <a:pt x="763" y="7"/>
                      <a:pt x="763" y="7"/>
                      <a:pt x="763" y="7"/>
                    </a:cubicBezTo>
                    <a:cubicBezTo>
                      <a:pt x="759" y="0"/>
                      <a:pt x="749" y="0"/>
                      <a:pt x="745" y="7"/>
                    </a:cubicBezTo>
                    <a:cubicBezTo>
                      <a:pt x="4" y="1291"/>
                      <a:pt x="4" y="1291"/>
                      <a:pt x="4" y="1291"/>
                    </a:cubicBezTo>
                    <a:cubicBezTo>
                      <a:pt x="0" y="1298"/>
                      <a:pt x="5" y="1306"/>
                      <a:pt x="13" y="1306"/>
                    </a:cubicBezTo>
                    <a:cubicBezTo>
                      <a:pt x="1495" y="1306"/>
                      <a:pt x="1495" y="1306"/>
                      <a:pt x="1495" y="1306"/>
                    </a:cubicBezTo>
                    <a:cubicBezTo>
                      <a:pt x="1503" y="1306"/>
                      <a:pt x="1508" y="1298"/>
                      <a:pt x="1504" y="1291"/>
                    </a:cubicBezTo>
                    <a:close/>
                    <a:moveTo>
                      <a:pt x="694" y="419"/>
                    </a:moveTo>
                    <a:cubicBezTo>
                      <a:pt x="814" y="419"/>
                      <a:pt x="814" y="419"/>
                      <a:pt x="814" y="419"/>
                    </a:cubicBezTo>
                    <a:cubicBezTo>
                      <a:pt x="814" y="608"/>
                      <a:pt x="814" y="608"/>
                      <a:pt x="814" y="608"/>
                    </a:cubicBezTo>
                    <a:cubicBezTo>
                      <a:pt x="814" y="669"/>
                      <a:pt x="803" y="778"/>
                      <a:pt x="778" y="932"/>
                    </a:cubicBezTo>
                    <a:cubicBezTo>
                      <a:pt x="730" y="932"/>
                      <a:pt x="730" y="932"/>
                      <a:pt x="730" y="932"/>
                    </a:cubicBezTo>
                    <a:cubicBezTo>
                      <a:pt x="706" y="778"/>
                      <a:pt x="694" y="669"/>
                      <a:pt x="694" y="608"/>
                    </a:cubicBezTo>
                    <a:lnTo>
                      <a:pt x="694" y="419"/>
                    </a:lnTo>
                    <a:close/>
                    <a:moveTo>
                      <a:pt x="808" y="1095"/>
                    </a:moveTo>
                    <a:cubicBezTo>
                      <a:pt x="794" y="1110"/>
                      <a:pt x="776" y="1117"/>
                      <a:pt x="755" y="1117"/>
                    </a:cubicBezTo>
                    <a:cubicBezTo>
                      <a:pt x="733" y="1117"/>
                      <a:pt x="715" y="1110"/>
                      <a:pt x="701" y="1095"/>
                    </a:cubicBezTo>
                    <a:cubicBezTo>
                      <a:pt x="686" y="1080"/>
                      <a:pt x="678" y="1063"/>
                      <a:pt x="678" y="1041"/>
                    </a:cubicBezTo>
                    <a:cubicBezTo>
                      <a:pt x="678" y="1020"/>
                      <a:pt x="686" y="1002"/>
                      <a:pt x="701" y="988"/>
                    </a:cubicBezTo>
                    <a:cubicBezTo>
                      <a:pt x="715" y="973"/>
                      <a:pt x="733" y="965"/>
                      <a:pt x="755" y="965"/>
                    </a:cubicBezTo>
                    <a:cubicBezTo>
                      <a:pt x="776" y="965"/>
                      <a:pt x="794" y="973"/>
                      <a:pt x="808" y="988"/>
                    </a:cubicBezTo>
                    <a:cubicBezTo>
                      <a:pt x="823" y="1002"/>
                      <a:pt x="830" y="1020"/>
                      <a:pt x="830" y="1041"/>
                    </a:cubicBezTo>
                    <a:cubicBezTo>
                      <a:pt x="830" y="1063"/>
                      <a:pt x="823" y="1080"/>
                      <a:pt x="808" y="109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cxnSp>
        <p:nvCxnSpPr>
          <p:cNvPr id="17" name="Straight Connector 16"/>
          <p:cNvCxnSpPr/>
          <p:nvPr/>
        </p:nvCxnSpPr>
        <p:spPr>
          <a:xfrm>
            <a:off x="4671436" y="2000816"/>
            <a:ext cx="5933138" cy="0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bcgIcons_ToolKit">
            <a:extLst>
              <a:ext uri="{FF2B5EF4-FFF2-40B4-BE49-F238E27FC236}">
                <a16:creationId xmlns:a16="http://schemas.microsoft.com/office/drawing/2014/main" id="{668AE661-E693-4206-8494-2031C7B9E09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46334" y="4476893"/>
            <a:ext cx="482803" cy="483250"/>
            <a:chOff x="1682" y="0"/>
            <a:chExt cx="4316" cy="4320"/>
          </a:xfrm>
        </p:grpSpPr>
        <p:sp>
          <p:nvSpPr>
            <p:cNvPr id="73" name="AutoShape 3">
              <a:extLst>
                <a:ext uri="{FF2B5EF4-FFF2-40B4-BE49-F238E27FC236}">
                  <a16:creationId xmlns:a16="http://schemas.microsoft.com/office/drawing/2014/main" id="{C4EC4ED0-CE05-4FB5-B3E9-09512D323DE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74" name="Freeform 5">
              <a:extLst>
                <a:ext uri="{FF2B5EF4-FFF2-40B4-BE49-F238E27FC236}">
                  <a16:creationId xmlns:a16="http://schemas.microsoft.com/office/drawing/2014/main" id="{2946DED1-03A0-4071-9519-B925CEEF78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14" y="1577"/>
              <a:ext cx="2900" cy="2167"/>
            </a:xfrm>
            <a:custGeom>
              <a:avLst/>
              <a:gdLst>
                <a:gd name="T0" fmla="*/ 973 w 1548"/>
                <a:gd name="T1" fmla="*/ 304 h 1156"/>
                <a:gd name="T2" fmla="*/ 894 w 1548"/>
                <a:gd name="T3" fmla="*/ 298 h 1156"/>
                <a:gd name="T4" fmla="*/ 912 w 1548"/>
                <a:gd name="T5" fmla="*/ 261 h 1156"/>
                <a:gd name="T6" fmla="*/ 839 w 1548"/>
                <a:gd name="T7" fmla="*/ 171 h 1156"/>
                <a:gd name="T8" fmla="*/ 779 w 1548"/>
                <a:gd name="T9" fmla="*/ 171 h 1156"/>
                <a:gd name="T10" fmla="*/ 538 w 1548"/>
                <a:gd name="T11" fmla="*/ 429 h 1156"/>
                <a:gd name="T12" fmla="*/ 611 w 1548"/>
                <a:gd name="T13" fmla="*/ 519 h 1156"/>
                <a:gd name="T14" fmla="*/ 672 w 1548"/>
                <a:gd name="T15" fmla="*/ 519 h 1156"/>
                <a:gd name="T16" fmla="*/ 677 w 1548"/>
                <a:gd name="T17" fmla="*/ 577 h 1156"/>
                <a:gd name="T18" fmla="*/ 1232 w 1548"/>
                <a:gd name="T19" fmla="*/ 1140 h 1156"/>
                <a:gd name="T20" fmla="*/ 1330 w 1548"/>
                <a:gd name="T21" fmla="*/ 1143 h 1156"/>
                <a:gd name="T22" fmla="*/ 1523 w 1548"/>
                <a:gd name="T23" fmla="*/ 950 h 1156"/>
                <a:gd name="T24" fmla="*/ 642 w 1548"/>
                <a:gd name="T25" fmla="*/ 488 h 1156"/>
                <a:gd name="T26" fmla="*/ 809 w 1548"/>
                <a:gd name="T27" fmla="*/ 202 h 1156"/>
                <a:gd name="T28" fmla="*/ 642 w 1548"/>
                <a:gd name="T29" fmla="*/ 488 h 1156"/>
                <a:gd name="T30" fmla="*/ 1411 w 1548"/>
                <a:gd name="T31" fmla="*/ 1031 h 1156"/>
                <a:gd name="T32" fmla="*/ 1263 w 1548"/>
                <a:gd name="T33" fmla="*/ 1109 h 1156"/>
                <a:gd name="T34" fmla="*/ 718 w 1548"/>
                <a:gd name="T35" fmla="*/ 474 h 1156"/>
                <a:gd name="T36" fmla="*/ 948 w 1548"/>
                <a:gd name="T37" fmla="*/ 342 h 1156"/>
                <a:gd name="T38" fmla="*/ 1483 w 1548"/>
                <a:gd name="T39" fmla="*/ 932 h 1156"/>
                <a:gd name="T40" fmla="*/ 839 w 1548"/>
                <a:gd name="T41" fmla="*/ 119 h 1156"/>
                <a:gd name="T42" fmla="*/ 958 w 1548"/>
                <a:gd name="T43" fmla="*/ 0 h 1156"/>
                <a:gd name="T44" fmla="*/ 1145 w 1548"/>
                <a:gd name="T45" fmla="*/ 186 h 1156"/>
                <a:gd name="T46" fmla="*/ 1031 w 1548"/>
                <a:gd name="T47" fmla="*/ 300 h 1156"/>
                <a:gd name="T48" fmla="*/ 957 w 1548"/>
                <a:gd name="T49" fmla="*/ 254 h 1156"/>
                <a:gd name="T50" fmla="*/ 931 w 1548"/>
                <a:gd name="T51" fmla="*/ 200 h 1156"/>
                <a:gd name="T52" fmla="*/ 633 w 1548"/>
                <a:gd name="T53" fmla="*/ 578 h 1156"/>
                <a:gd name="T54" fmla="*/ 580 w 1548"/>
                <a:gd name="T55" fmla="*/ 551 h 1156"/>
                <a:gd name="T56" fmla="*/ 500 w 1548"/>
                <a:gd name="T57" fmla="*/ 459 h 1156"/>
                <a:gd name="T58" fmla="*/ 51 w 1548"/>
                <a:gd name="T59" fmla="*/ 907 h 1156"/>
                <a:gd name="T60" fmla="*/ 237 w 1548"/>
                <a:gd name="T61" fmla="*/ 1094 h 1156"/>
                <a:gd name="T62" fmla="*/ 680 w 1548"/>
                <a:gd name="T63" fmla="*/ 651 h 1156"/>
                <a:gd name="T64" fmla="*/ 633 w 1548"/>
                <a:gd name="T65" fmla="*/ 578 h 1156"/>
                <a:gd name="T66" fmla="*/ 87 w 1548"/>
                <a:gd name="T67" fmla="*/ 1058 h 1156"/>
                <a:gd name="T68" fmla="*/ 201 w 1548"/>
                <a:gd name="T69" fmla="*/ 943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8" h="1156">
                  <a:moveTo>
                    <a:pt x="1521" y="852"/>
                  </a:moveTo>
                  <a:cubicBezTo>
                    <a:pt x="973" y="304"/>
                    <a:pt x="973" y="304"/>
                    <a:pt x="973" y="304"/>
                  </a:cubicBezTo>
                  <a:cubicBezTo>
                    <a:pt x="969" y="300"/>
                    <a:pt x="963" y="298"/>
                    <a:pt x="957" y="298"/>
                  </a:cubicBezTo>
                  <a:cubicBezTo>
                    <a:pt x="894" y="298"/>
                    <a:pt x="894" y="298"/>
                    <a:pt x="894" y="298"/>
                  </a:cubicBezTo>
                  <a:cubicBezTo>
                    <a:pt x="900" y="292"/>
                    <a:pt x="900" y="292"/>
                    <a:pt x="900" y="292"/>
                  </a:cubicBezTo>
                  <a:cubicBezTo>
                    <a:pt x="908" y="284"/>
                    <a:pt x="912" y="273"/>
                    <a:pt x="912" y="261"/>
                  </a:cubicBezTo>
                  <a:cubicBezTo>
                    <a:pt x="912" y="250"/>
                    <a:pt x="908" y="239"/>
                    <a:pt x="900" y="231"/>
                  </a:cubicBezTo>
                  <a:cubicBezTo>
                    <a:pt x="839" y="171"/>
                    <a:pt x="839" y="171"/>
                    <a:pt x="839" y="171"/>
                  </a:cubicBezTo>
                  <a:cubicBezTo>
                    <a:pt x="831" y="162"/>
                    <a:pt x="820" y="158"/>
                    <a:pt x="809" y="158"/>
                  </a:cubicBezTo>
                  <a:cubicBezTo>
                    <a:pt x="798" y="158"/>
                    <a:pt x="787" y="162"/>
                    <a:pt x="779" y="171"/>
                  </a:cubicBezTo>
                  <a:cubicBezTo>
                    <a:pt x="551" y="398"/>
                    <a:pt x="551" y="398"/>
                    <a:pt x="551" y="398"/>
                  </a:cubicBezTo>
                  <a:cubicBezTo>
                    <a:pt x="543" y="406"/>
                    <a:pt x="538" y="417"/>
                    <a:pt x="538" y="429"/>
                  </a:cubicBezTo>
                  <a:cubicBezTo>
                    <a:pt x="538" y="440"/>
                    <a:pt x="543" y="451"/>
                    <a:pt x="551" y="459"/>
                  </a:cubicBezTo>
                  <a:cubicBezTo>
                    <a:pt x="611" y="519"/>
                    <a:pt x="611" y="519"/>
                    <a:pt x="611" y="519"/>
                  </a:cubicBezTo>
                  <a:cubicBezTo>
                    <a:pt x="619" y="528"/>
                    <a:pt x="630" y="532"/>
                    <a:pt x="642" y="532"/>
                  </a:cubicBezTo>
                  <a:cubicBezTo>
                    <a:pt x="653" y="532"/>
                    <a:pt x="664" y="528"/>
                    <a:pt x="672" y="519"/>
                  </a:cubicBezTo>
                  <a:cubicBezTo>
                    <a:pt x="675" y="516"/>
                    <a:pt x="675" y="516"/>
                    <a:pt x="675" y="516"/>
                  </a:cubicBezTo>
                  <a:cubicBezTo>
                    <a:pt x="677" y="577"/>
                    <a:pt x="677" y="577"/>
                    <a:pt x="677" y="577"/>
                  </a:cubicBezTo>
                  <a:cubicBezTo>
                    <a:pt x="677" y="582"/>
                    <a:pt x="679" y="588"/>
                    <a:pt x="683" y="592"/>
                  </a:cubicBezTo>
                  <a:cubicBezTo>
                    <a:pt x="1232" y="1140"/>
                    <a:pt x="1232" y="1140"/>
                    <a:pt x="1232" y="1140"/>
                  </a:cubicBezTo>
                  <a:cubicBezTo>
                    <a:pt x="1239" y="1148"/>
                    <a:pt x="1253" y="1156"/>
                    <a:pt x="1275" y="1156"/>
                  </a:cubicBezTo>
                  <a:cubicBezTo>
                    <a:pt x="1289" y="1156"/>
                    <a:pt x="1307" y="1153"/>
                    <a:pt x="1330" y="1143"/>
                  </a:cubicBezTo>
                  <a:cubicBezTo>
                    <a:pt x="1366" y="1127"/>
                    <a:pt x="1406" y="1098"/>
                    <a:pt x="1442" y="1062"/>
                  </a:cubicBezTo>
                  <a:cubicBezTo>
                    <a:pt x="1479" y="1026"/>
                    <a:pt x="1507" y="986"/>
                    <a:pt x="1523" y="950"/>
                  </a:cubicBezTo>
                  <a:cubicBezTo>
                    <a:pt x="1548" y="892"/>
                    <a:pt x="1532" y="864"/>
                    <a:pt x="1521" y="852"/>
                  </a:cubicBezTo>
                  <a:close/>
                  <a:moveTo>
                    <a:pt x="642" y="488"/>
                  </a:moveTo>
                  <a:cubicBezTo>
                    <a:pt x="583" y="429"/>
                    <a:pt x="583" y="429"/>
                    <a:pt x="583" y="429"/>
                  </a:cubicBezTo>
                  <a:cubicBezTo>
                    <a:pt x="809" y="202"/>
                    <a:pt x="809" y="202"/>
                    <a:pt x="809" y="202"/>
                  </a:cubicBezTo>
                  <a:cubicBezTo>
                    <a:pt x="868" y="261"/>
                    <a:pt x="868" y="261"/>
                    <a:pt x="868" y="261"/>
                  </a:cubicBezTo>
                  <a:lnTo>
                    <a:pt x="642" y="488"/>
                  </a:lnTo>
                  <a:close/>
                  <a:moveTo>
                    <a:pt x="1483" y="932"/>
                  </a:moveTo>
                  <a:cubicBezTo>
                    <a:pt x="1469" y="963"/>
                    <a:pt x="1444" y="998"/>
                    <a:pt x="1411" y="1031"/>
                  </a:cubicBezTo>
                  <a:cubicBezTo>
                    <a:pt x="1379" y="1063"/>
                    <a:pt x="1343" y="1089"/>
                    <a:pt x="1312" y="1103"/>
                  </a:cubicBezTo>
                  <a:cubicBezTo>
                    <a:pt x="1286" y="1114"/>
                    <a:pt x="1268" y="1114"/>
                    <a:pt x="1263" y="1109"/>
                  </a:cubicBezTo>
                  <a:cubicBezTo>
                    <a:pt x="721" y="567"/>
                    <a:pt x="721" y="567"/>
                    <a:pt x="721" y="567"/>
                  </a:cubicBezTo>
                  <a:cubicBezTo>
                    <a:pt x="718" y="474"/>
                    <a:pt x="718" y="474"/>
                    <a:pt x="718" y="474"/>
                  </a:cubicBezTo>
                  <a:cubicBezTo>
                    <a:pt x="850" y="341"/>
                    <a:pt x="850" y="341"/>
                    <a:pt x="850" y="341"/>
                  </a:cubicBezTo>
                  <a:cubicBezTo>
                    <a:pt x="948" y="342"/>
                    <a:pt x="948" y="342"/>
                    <a:pt x="948" y="342"/>
                  </a:cubicBezTo>
                  <a:cubicBezTo>
                    <a:pt x="1490" y="883"/>
                    <a:pt x="1490" y="883"/>
                    <a:pt x="1490" y="883"/>
                  </a:cubicBezTo>
                  <a:cubicBezTo>
                    <a:pt x="1495" y="888"/>
                    <a:pt x="1494" y="905"/>
                    <a:pt x="1483" y="932"/>
                  </a:cubicBezTo>
                  <a:close/>
                  <a:moveTo>
                    <a:pt x="871" y="140"/>
                  </a:moveTo>
                  <a:cubicBezTo>
                    <a:pt x="861" y="130"/>
                    <a:pt x="851" y="124"/>
                    <a:pt x="839" y="119"/>
                  </a:cubicBezTo>
                  <a:cubicBezTo>
                    <a:pt x="844" y="114"/>
                    <a:pt x="844" y="114"/>
                    <a:pt x="844" y="114"/>
                  </a:cubicBezTo>
                  <a:cubicBezTo>
                    <a:pt x="958" y="0"/>
                    <a:pt x="958" y="0"/>
                    <a:pt x="958" y="0"/>
                  </a:cubicBezTo>
                  <a:cubicBezTo>
                    <a:pt x="977" y="40"/>
                    <a:pt x="1003" y="77"/>
                    <a:pt x="1035" y="109"/>
                  </a:cubicBezTo>
                  <a:cubicBezTo>
                    <a:pt x="1068" y="142"/>
                    <a:pt x="1105" y="168"/>
                    <a:pt x="1145" y="186"/>
                  </a:cubicBezTo>
                  <a:cubicBezTo>
                    <a:pt x="1036" y="295"/>
                    <a:pt x="1036" y="295"/>
                    <a:pt x="1036" y="295"/>
                  </a:cubicBezTo>
                  <a:cubicBezTo>
                    <a:pt x="1031" y="300"/>
                    <a:pt x="1031" y="300"/>
                    <a:pt x="1031" y="300"/>
                  </a:cubicBezTo>
                  <a:cubicBezTo>
                    <a:pt x="1004" y="273"/>
                    <a:pt x="1004" y="273"/>
                    <a:pt x="1004" y="273"/>
                  </a:cubicBezTo>
                  <a:cubicBezTo>
                    <a:pt x="992" y="261"/>
                    <a:pt x="975" y="254"/>
                    <a:pt x="957" y="254"/>
                  </a:cubicBezTo>
                  <a:cubicBezTo>
                    <a:pt x="956" y="254"/>
                    <a:pt x="956" y="254"/>
                    <a:pt x="956" y="254"/>
                  </a:cubicBezTo>
                  <a:cubicBezTo>
                    <a:pt x="954" y="233"/>
                    <a:pt x="945" y="214"/>
                    <a:pt x="931" y="200"/>
                  </a:cubicBezTo>
                  <a:lnTo>
                    <a:pt x="871" y="140"/>
                  </a:lnTo>
                  <a:close/>
                  <a:moveTo>
                    <a:pt x="633" y="578"/>
                  </a:moveTo>
                  <a:cubicBezTo>
                    <a:pt x="633" y="576"/>
                    <a:pt x="633" y="576"/>
                    <a:pt x="633" y="576"/>
                  </a:cubicBezTo>
                  <a:cubicBezTo>
                    <a:pt x="613" y="574"/>
                    <a:pt x="594" y="565"/>
                    <a:pt x="580" y="551"/>
                  </a:cubicBezTo>
                  <a:cubicBezTo>
                    <a:pt x="520" y="490"/>
                    <a:pt x="520" y="490"/>
                    <a:pt x="520" y="490"/>
                  </a:cubicBezTo>
                  <a:cubicBezTo>
                    <a:pt x="511" y="481"/>
                    <a:pt x="504" y="470"/>
                    <a:pt x="500" y="459"/>
                  </a:cubicBezTo>
                  <a:cubicBezTo>
                    <a:pt x="494" y="464"/>
                    <a:pt x="494" y="464"/>
                    <a:pt x="494" y="464"/>
                  </a:cubicBezTo>
                  <a:cubicBezTo>
                    <a:pt x="51" y="907"/>
                    <a:pt x="51" y="907"/>
                    <a:pt x="51" y="907"/>
                  </a:cubicBezTo>
                  <a:cubicBezTo>
                    <a:pt x="0" y="959"/>
                    <a:pt x="0" y="1042"/>
                    <a:pt x="51" y="1094"/>
                  </a:cubicBezTo>
                  <a:cubicBezTo>
                    <a:pt x="102" y="1145"/>
                    <a:pt x="186" y="1145"/>
                    <a:pt x="237" y="1094"/>
                  </a:cubicBezTo>
                  <a:cubicBezTo>
                    <a:pt x="675" y="656"/>
                    <a:pt x="675" y="656"/>
                    <a:pt x="675" y="656"/>
                  </a:cubicBezTo>
                  <a:cubicBezTo>
                    <a:pt x="680" y="651"/>
                    <a:pt x="680" y="651"/>
                    <a:pt x="680" y="651"/>
                  </a:cubicBezTo>
                  <a:cubicBezTo>
                    <a:pt x="652" y="623"/>
                    <a:pt x="652" y="623"/>
                    <a:pt x="652" y="623"/>
                  </a:cubicBezTo>
                  <a:cubicBezTo>
                    <a:pt x="640" y="611"/>
                    <a:pt x="634" y="595"/>
                    <a:pt x="633" y="578"/>
                  </a:cubicBezTo>
                  <a:close/>
                  <a:moveTo>
                    <a:pt x="201" y="1058"/>
                  </a:moveTo>
                  <a:cubicBezTo>
                    <a:pt x="170" y="1089"/>
                    <a:pt x="119" y="1089"/>
                    <a:pt x="87" y="1058"/>
                  </a:cubicBezTo>
                  <a:cubicBezTo>
                    <a:pt x="55" y="1026"/>
                    <a:pt x="55" y="975"/>
                    <a:pt x="87" y="943"/>
                  </a:cubicBezTo>
                  <a:cubicBezTo>
                    <a:pt x="119" y="912"/>
                    <a:pt x="170" y="912"/>
                    <a:pt x="201" y="943"/>
                  </a:cubicBezTo>
                  <a:cubicBezTo>
                    <a:pt x="233" y="975"/>
                    <a:pt x="233" y="1026"/>
                    <a:pt x="201" y="10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75" name="Freeform 6">
              <a:extLst>
                <a:ext uri="{FF2B5EF4-FFF2-40B4-BE49-F238E27FC236}">
                  <a16:creationId xmlns:a16="http://schemas.microsoft.com/office/drawing/2014/main" id="{936E6E90-17DE-4809-BB96-64781B8A34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7" y="576"/>
              <a:ext cx="3391" cy="2891"/>
            </a:xfrm>
            <a:custGeom>
              <a:avLst/>
              <a:gdLst>
                <a:gd name="T0" fmla="*/ 1764 w 1810"/>
                <a:gd name="T1" fmla="*/ 246 h 1542"/>
                <a:gd name="T2" fmla="*/ 1686 w 1810"/>
                <a:gd name="T3" fmla="*/ 610 h 1542"/>
                <a:gd name="T4" fmla="*/ 1200 w 1810"/>
                <a:gd name="T5" fmla="*/ 610 h 1542"/>
                <a:gd name="T6" fmla="*/ 1200 w 1810"/>
                <a:gd name="T7" fmla="*/ 125 h 1542"/>
                <a:gd name="T8" fmla="*/ 1564 w 1810"/>
                <a:gd name="T9" fmla="*/ 47 h 1542"/>
                <a:gd name="T10" fmla="*/ 1416 w 1810"/>
                <a:gd name="T11" fmla="*/ 195 h 1542"/>
                <a:gd name="T12" fmla="*/ 1301 w 1810"/>
                <a:gd name="T13" fmla="*/ 310 h 1542"/>
                <a:gd name="T14" fmla="*/ 1343 w 1810"/>
                <a:gd name="T15" fmla="*/ 467 h 1542"/>
                <a:gd name="T16" fmla="*/ 1501 w 1810"/>
                <a:gd name="T17" fmla="*/ 510 h 1542"/>
                <a:gd name="T18" fmla="*/ 1616 w 1810"/>
                <a:gd name="T19" fmla="*/ 394 h 1542"/>
                <a:gd name="T20" fmla="*/ 1764 w 1810"/>
                <a:gd name="T21" fmla="*/ 246 h 1542"/>
                <a:gd name="T22" fmla="*/ 714 w 1810"/>
                <a:gd name="T23" fmla="*/ 839 h 1542"/>
                <a:gd name="T24" fmla="*/ 815 w 1810"/>
                <a:gd name="T25" fmla="*/ 737 h 1542"/>
                <a:gd name="T26" fmla="*/ 266 w 1810"/>
                <a:gd name="T27" fmla="*/ 190 h 1542"/>
                <a:gd name="T28" fmla="*/ 254 w 1810"/>
                <a:gd name="T29" fmla="*/ 113 h 1542"/>
                <a:gd name="T30" fmla="*/ 72 w 1810"/>
                <a:gd name="T31" fmla="*/ 22 h 1542"/>
                <a:gd name="T32" fmla="*/ 36 w 1810"/>
                <a:gd name="T33" fmla="*/ 58 h 1542"/>
                <a:gd name="T34" fmla="*/ 36 w 1810"/>
                <a:gd name="T35" fmla="*/ 58 h 1542"/>
                <a:gd name="T36" fmla="*/ 0 w 1810"/>
                <a:gd name="T37" fmla="*/ 94 h 1542"/>
                <a:gd name="T38" fmla="*/ 92 w 1810"/>
                <a:gd name="T39" fmla="*/ 276 h 1542"/>
                <a:gd name="T40" fmla="*/ 161 w 1810"/>
                <a:gd name="T41" fmla="*/ 286 h 1542"/>
                <a:gd name="T42" fmla="*/ 714 w 1810"/>
                <a:gd name="T43" fmla="*/ 839 h 1542"/>
                <a:gd name="T44" fmla="*/ 989 w 1810"/>
                <a:gd name="T45" fmla="*/ 1073 h 1542"/>
                <a:gd name="T46" fmla="*/ 957 w 1810"/>
                <a:gd name="T47" fmla="*/ 1073 h 1542"/>
                <a:gd name="T48" fmla="*/ 957 w 1810"/>
                <a:gd name="T49" fmla="*/ 1104 h 1542"/>
                <a:gd name="T50" fmla="*/ 1389 w 1810"/>
                <a:gd name="T51" fmla="*/ 1536 h 1542"/>
                <a:gd name="T52" fmla="*/ 1405 w 1810"/>
                <a:gd name="T53" fmla="*/ 1542 h 1542"/>
                <a:gd name="T54" fmla="*/ 1420 w 1810"/>
                <a:gd name="T55" fmla="*/ 1536 h 1542"/>
                <a:gd name="T56" fmla="*/ 1420 w 1810"/>
                <a:gd name="T57" fmla="*/ 1505 h 1542"/>
                <a:gd name="T58" fmla="*/ 989 w 1810"/>
                <a:gd name="T59" fmla="*/ 1073 h 1542"/>
                <a:gd name="T60" fmla="*/ 1514 w 1810"/>
                <a:gd name="T61" fmla="*/ 1411 h 1542"/>
                <a:gd name="T62" fmla="*/ 1082 w 1810"/>
                <a:gd name="T63" fmla="*/ 979 h 1542"/>
                <a:gd name="T64" fmla="*/ 1051 w 1810"/>
                <a:gd name="T65" fmla="*/ 979 h 1542"/>
                <a:gd name="T66" fmla="*/ 1051 w 1810"/>
                <a:gd name="T67" fmla="*/ 1010 h 1542"/>
                <a:gd name="T68" fmla="*/ 1483 w 1810"/>
                <a:gd name="T69" fmla="*/ 1442 h 1542"/>
                <a:gd name="T70" fmla="*/ 1498 w 1810"/>
                <a:gd name="T71" fmla="*/ 1448 h 1542"/>
                <a:gd name="T72" fmla="*/ 1514 w 1810"/>
                <a:gd name="T73" fmla="*/ 1442 h 1542"/>
                <a:gd name="T74" fmla="*/ 1514 w 1810"/>
                <a:gd name="T75" fmla="*/ 1411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0" h="1542">
                  <a:moveTo>
                    <a:pt x="1764" y="246"/>
                  </a:moveTo>
                  <a:cubicBezTo>
                    <a:pt x="1810" y="369"/>
                    <a:pt x="1784" y="512"/>
                    <a:pt x="1686" y="610"/>
                  </a:cubicBezTo>
                  <a:cubicBezTo>
                    <a:pt x="1552" y="744"/>
                    <a:pt x="1334" y="744"/>
                    <a:pt x="1200" y="610"/>
                  </a:cubicBezTo>
                  <a:cubicBezTo>
                    <a:pt x="1066" y="476"/>
                    <a:pt x="1066" y="259"/>
                    <a:pt x="1200" y="125"/>
                  </a:cubicBezTo>
                  <a:cubicBezTo>
                    <a:pt x="1299" y="26"/>
                    <a:pt x="1442" y="0"/>
                    <a:pt x="1564" y="47"/>
                  </a:cubicBezTo>
                  <a:cubicBezTo>
                    <a:pt x="1416" y="195"/>
                    <a:pt x="1416" y="195"/>
                    <a:pt x="1416" y="195"/>
                  </a:cubicBezTo>
                  <a:cubicBezTo>
                    <a:pt x="1301" y="310"/>
                    <a:pt x="1301" y="310"/>
                    <a:pt x="1301" y="310"/>
                  </a:cubicBezTo>
                  <a:cubicBezTo>
                    <a:pt x="1343" y="467"/>
                    <a:pt x="1343" y="467"/>
                    <a:pt x="1343" y="467"/>
                  </a:cubicBezTo>
                  <a:cubicBezTo>
                    <a:pt x="1501" y="510"/>
                    <a:pt x="1501" y="510"/>
                    <a:pt x="1501" y="510"/>
                  </a:cubicBezTo>
                  <a:cubicBezTo>
                    <a:pt x="1616" y="394"/>
                    <a:pt x="1616" y="394"/>
                    <a:pt x="1616" y="394"/>
                  </a:cubicBezTo>
                  <a:lnTo>
                    <a:pt x="1764" y="246"/>
                  </a:lnTo>
                  <a:close/>
                  <a:moveTo>
                    <a:pt x="714" y="839"/>
                  </a:moveTo>
                  <a:cubicBezTo>
                    <a:pt x="815" y="737"/>
                    <a:pt x="815" y="737"/>
                    <a:pt x="815" y="737"/>
                  </a:cubicBezTo>
                  <a:cubicBezTo>
                    <a:pt x="266" y="190"/>
                    <a:pt x="266" y="190"/>
                    <a:pt x="266" y="190"/>
                  </a:cubicBezTo>
                  <a:cubicBezTo>
                    <a:pt x="254" y="113"/>
                    <a:pt x="254" y="113"/>
                    <a:pt x="254" y="113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161" y="286"/>
                    <a:pt x="161" y="286"/>
                    <a:pt x="161" y="286"/>
                  </a:cubicBezTo>
                  <a:lnTo>
                    <a:pt x="714" y="839"/>
                  </a:lnTo>
                  <a:close/>
                  <a:moveTo>
                    <a:pt x="989" y="1073"/>
                  </a:moveTo>
                  <a:cubicBezTo>
                    <a:pt x="980" y="1064"/>
                    <a:pt x="966" y="1064"/>
                    <a:pt x="957" y="1073"/>
                  </a:cubicBezTo>
                  <a:cubicBezTo>
                    <a:pt x="949" y="1082"/>
                    <a:pt x="949" y="1096"/>
                    <a:pt x="957" y="1104"/>
                  </a:cubicBezTo>
                  <a:cubicBezTo>
                    <a:pt x="1389" y="1536"/>
                    <a:pt x="1389" y="1536"/>
                    <a:pt x="1389" y="1536"/>
                  </a:cubicBezTo>
                  <a:cubicBezTo>
                    <a:pt x="1393" y="1540"/>
                    <a:pt x="1399" y="1542"/>
                    <a:pt x="1405" y="1542"/>
                  </a:cubicBezTo>
                  <a:cubicBezTo>
                    <a:pt x="1410" y="1542"/>
                    <a:pt x="1416" y="1540"/>
                    <a:pt x="1420" y="1536"/>
                  </a:cubicBezTo>
                  <a:cubicBezTo>
                    <a:pt x="1429" y="1527"/>
                    <a:pt x="1429" y="1513"/>
                    <a:pt x="1420" y="1505"/>
                  </a:cubicBezTo>
                  <a:lnTo>
                    <a:pt x="989" y="1073"/>
                  </a:lnTo>
                  <a:close/>
                  <a:moveTo>
                    <a:pt x="1514" y="1411"/>
                  </a:moveTo>
                  <a:cubicBezTo>
                    <a:pt x="1082" y="979"/>
                    <a:pt x="1082" y="979"/>
                    <a:pt x="1082" y="979"/>
                  </a:cubicBezTo>
                  <a:cubicBezTo>
                    <a:pt x="1074" y="971"/>
                    <a:pt x="1060" y="971"/>
                    <a:pt x="1051" y="979"/>
                  </a:cubicBezTo>
                  <a:cubicBezTo>
                    <a:pt x="1043" y="988"/>
                    <a:pt x="1043" y="1002"/>
                    <a:pt x="1051" y="1010"/>
                  </a:cubicBezTo>
                  <a:cubicBezTo>
                    <a:pt x="1483" y="1442"/>
                    <a:pt x="1483" y="1442"/>
                    <a:pt x="1483" y="1442"/>
                  </a:cubicBezTo>
                  <a:cubicBezTo>
                    <a:pt x="1487" y="1446"/>
                    <a:pt x="1493" y="1448"/>
                    <a:pt x="1498" y="1448"/>
                  </a:cubicBezTo>
                  <a:cubicBezTo>
                    <a:pt x="1504" y="1448"/>
                    <a:pt x="1510" y="1446"/>
                    <a:pt x="1514" y="1442"/>
                  </a:cubicBezTo>
                  <a:cubicBezTo>
                    <a:pt x="1523" y="1433"/>
                    <a:pt x="1523" y="1419"/>
                    <a:pt x="1514" y="14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cxnSp>
        <p:nvCxnSpPr>
          <p:cNvPr id="84" name="Straight Connector 83"/>
          <p:cNvCxnSpPr/>
          <p:nvPr/>
        </p:nvCxnSpPr>
        <p:spPr>
          <a:xfrm>
            <a:off x="4671436" y="4395158"/>
            <a:ext cx="5933138" cy="0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5251430" y="5068691"/>
            <a:ext cx="1746271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b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>
                <a:solidFill>
                  <a:schemeClr val="tx2"/>
                </a:solidFill>
              </a:rPr>
              <a:t>Plano de monitoramento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7464697" y="4996181"/>
            <a:ext cx="1176786" cy="24668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b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>
                <a:solidFill>
                  <a:schemeClr val="tx2"/>
                </a:solidFill>
              </a:rPr>
              <a:t>Plano de avaliação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9188188" y="5068691"/>
            <a:ext cx="1233751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b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>
                <a:solidFill>
                  <a:schemeClr val="tx2"/>
                </a:solidFill>
              </a:rPr>
              <a:t>Plano de controle</a:t>
            </a:r>
          </a:p>
        </p:txBody>
      </p:sp>
      <p:sp>
        <p:nvSpPr>
          <p:cNvPr id="109" name="AutoShape 3">
            <a:extLst>
              <a:ext uri="{FF2B5EF4-FFF2-40B4-BE49-F238E27FC236}">
                <a16:creationId xmlns:a16="http://schemas.microsoft.com/office/drawing/2014/main" id="{28678CAF-9A4E-4601-B977-2A8F20EDF3B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4960226" y="5105166"/>
            <a:ext cx="1644396" cy="1645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sp>
        <p:nvSpPr>
          <p:cNvPr id="77" name="TextBox 76"/>
          <p:cNvSpPr txBox="1"/>
          <p:nvPr/>
        </p:nvSpPr>
        <p:spPr>
          <a:xfrm>
            <a:off x="1676400" y="3790889"/>
            <a:ext cx="2404533" cy="120032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6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Monitoramento, avaliação e controle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2289701" y="2563893"/>
            <a:ext cx="1121022" cy="1084704"/>
            <a:chOff x="1595435" y="4336707"/>
            <a:chExt cx="1121022" cy="1084704"/>
          </a:xfrm>
        </p:grpSpPr>
        <p:sp>
          <p:nvSpPr>
            <p:cNvPr id="83" name="Oval 82"/>
            <p:cNvSpPr>
              <a:spLocks noChangeAspect="1"/>
            </p:cNvSpPr>
            <p:nvPr/>
          </p:nvSpPr>
          <p:spPr>
            <a:xfrm>
              <a:off x="1595435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85" name="bcgIcons_DataAnalysis">
              <a:extLst>
                <a:ext uri="{FF2B5EF4-FFF2-40B4-BE49-F238E27FC236}">
                  <a16:creationId xmlns:a16="http://schemas.microsoft.com/office/drawing/2014/main" id="{532EEB29-AFBC-44BC-9A91-E078ECDF10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01799" y="4414949"/>
              <a:ext cx="882280" cy="883098"/>
              <a:chOff x="1682" y="0"/>
              <a:chExt cx="4316" cy="4320"/>
            </a:xfrm>
          </p:grpSpPr>
          <p:sp>
            <p:nvSpPr>
              <p:cNvPr id="86" name="AutoShape 18">
                <a:extLst>
                  <a:ext uri="{FF2B5EF4-FFF2-40B4-BE49-F238E27FC236}">
                    <a16:creationId xmlns:a16="http://schemas.microsoft.com/office/drawing/2014/main" id="{5381C2E6-C0A5-47CA-9FE1-1E79D784DAF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87" name="Freeform 20">
                <a:extLst>
                  <a:ext uri="{FF2B5EF4-FFF2-40B4-BE49-F238E27FC236}">
                    <a16:creationId xmlns:a16="http://schemas.microsoft.com/office/drawing/2014/main" id="{BDC0EBF9-E3A7-42FA-B170-D0CF0542BA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88" name="Freeform 21">
                <a:extLst>
                  <a:ext uri="{FF2B5EF4-FFF2-40B4-BE49-F238E27FC236}">
                    <a16:creationId xmlns:a16="http://schemas.microsoft.com/office/drawing/2014/main" id="{F9EEAED7-4FFF-4707-B9E4-EC0C5FA18C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96" name="ValueChainStarter 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8597624" y="2441554"/>
            <a:ext cx="2006951" cy="511510"/>
          </a:xfrm>
          <a:prstGeom prst="chevron">
            <a:avLst>
              <a:gd name="adj" fmla="val 12004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72000" tIns="0" rIns="0" bIns="0" anchor="ctr" anchorCtr="0"/>
          <a:lstStyle/>
          <a:p>
            <a:pPr eaLnBrk="0" hangingPunct="0"/>
            <a: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  <a:t>Controle</a:t>
            </a:r>
          </a:p>
        </p:txBody>
      </p:sp>
      <p:sp>
        <p:nvSpPr>
          <p:cNvPr id="103" name="ValueChainStarter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6634532" y="2441554"/>
            <a:ext cx="2006951" cy="511510"/>
          </a:xfrm>
          <a:prstGeom prst="chevron">
            <a:avLst>
              <a:gd name="adj" fmla="val 12004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72000" tIns="0" rIns="0" bIns="0" anchor="ctr" anchorCtr="0"/>
          <a:lstStyle/>
          <a:p>
            <a:pPr eaLnBrk="0" hangingPunct="0"/>
            <a: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  <a:t>Avaliação</a:t>
            </a:r>
          </a:p>
        </p:txBody>
      </p:sp>
      <p:sp>
        <p:nvSpPr>
          <p:cNvPr id="104" name="ValueChainStarter 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671439" y="2441554"/>
            <a:ext cx="2006951" cy="511510"/>
          </a:xfrm>
          <a:prstGeom prst="homePlate">
            <a:avLst>
              <a:gd name="adj" fmla="val 11779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72000" tIns="0" rIns="0" bIns="0" anchor="ctr" anchorCtr="0"/>
          <a:lstStyle/>
          <a:p>
            <a:pPr eaLnBrk="0" hangingPunct="0"/>
            <a:r>
              <a:rPr lang="pt-BR" sz="1050" dirty="0">
                <a:solidFill>
                  <a:schemeClr val="bg1"/>
                </a:solidFill>
                <a:sym typeface="Trebuchet MS" panose="020B0603020202020204" pitchFamily="34" charset="0"/>
              </a:rPr>
              <a:t>Monitoramento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671439" y="3167254"/>
            <a:ext cx="2006951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Baseado em indicadores de natureza econômico-financeira, social, ambiental, incluindo cronograma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6634532" y="3167254"/>
            <a:ext cx="2006951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Estabelecimento de critérios para avaliação da política, como equidade, satisfação, eficiência, </a:t>
            </a:r>
            <a:r>
              <a:rPr lang="pt-BR" sz="1050" dirty="0" err="1"/>
              <a:t>etc</a:t>
            </a:r>
            <a:endParaRPr lang="pt-BR" sz="1050" dirty="0"/>
          </a:p>
        </p:txBody>
      </p:sp>
      <p:sp>
        <p:nvSpPr>
          <p:cNvPr id="130" name="TextBox 129"/>
          <p:cNvSpPr txBox="1"/>
          <p:nvPr/>
        </p:nvSpPr>
        <p:spPr>
          <a:xfrm>
            <a:off x="8597624" y="3167254"/>
            <a:ext cx="2006951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050" dirty="0"/>
              <a:t>Mecanismos que permitam verificar se as ações implementadas estão em linha com os objetivos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5251429" y="5303045"/>
            <a:ext cx="1830645" cy="1132450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Fase do modelo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Descrição do indicador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Frequência da coleta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Órgão responsável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Valor de base e meta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Valor realizado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7464697" y="5303045"/>
            <a:ext cx="1446021" cy="1132450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Pergunta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Método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Indicadores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Fonte de dados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Órgão responsável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9151109" y="5303045"/>
            <a:ext cx="1657916" cy="1132450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Espaços de revisão conjunta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Transparência/ Governo eletrônico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Auditoria e fiscalização</a:t>
            </a:r>
          </a:p>
        </p:txBody>
      </p:sp>
    </p:spTree>
    <p:extLst>
      <p:ext uri="{BB962C8B-B14F-4D97-AF65-F5344CB8AC3E}">
        <p14:creationId xmlns:p14="http://schemas.microsoft.com/office/powerpoint/2010/main" val="138526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2060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" name="Object 4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4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46" name="Object 4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4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" name="Title 1"/>
          <p:cNvSpPr txBox="1">
            <a:spLocks/>
          </p:cNvSpPr>
          <p:nvPr/>
        </p:nvSpPr>
        <p:spPr>
          <a:xfrm>
            <a:off x="877347" y="1389871"/>
            <a:ext cx="2745876" cy="3498085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pt-BR" dirty="0"/>
              <a:t>"Programa de melhoria habitacional" pretende oferecer subvenção econômica para famílias de baixa renda melhorarem a qualidade de suas habitações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4980054" y="5846754"/>
            <a:ext cx="635358" cy="628934"/>
            <a:chOff x="1595435" y="4336707"/>
            <a:chExt cx="1121022" cy="1084704"/>
          </a:xfrm>
        </p:grpSpPr>
        <p:sp>
          <p:nvSpPr>
            <p:cNvPr id="147" name="Oval 146"/>
            <p:cNvSpPr>
              <a:spLocks noChangeAspect="1"/>
            </p:cNvSpPr>
            <p:nvPr/>
          </p:nvSpPr>
          <p:spPr>
            <a:xfrm>
              <a:off x="1595435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22225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48" name="bcgIcons_DataAnalysis">
              <a:extLst>
                <a:ext uri="{FF2B5EF4-FFF2-40B4-BE49-F238E27FC236}">
                  <a16:creationId xmlns:a16="http://schemas.microsoft.com/office/drawing/2014/main" id="{532EEB29-AFBC-44BC-9A91-E078ECDF10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01799" y="4414949"/>
              <a:ext cx="882280" cy="883098"/>
              <a:chOff x="1682" y="0"/>
              <a:chExt cx="4316" cy="4320"/>
            </a:xfrm>
          </p:grpSpPr>
          <p:sp>
            <p:nvSpPr>
              <p:cNvPr id="149" name="AutoShape 18">
                <a:extLst>
                  <a:ext uri="{FF2B5EF4-FFF2-40B4-BE49-F238E27FC236}">
                    <a16:creationId xmlns:a16="http://schemas.microsoft.com/office/drawing/2014/main" id="{5381C2E6-C0A5-47CA-9FE1-1E79D784DAF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50" name="Freeform 20">
                <a:extLst>
                  <a:ext uri="{FF2B5EF4-FFF2-40B4-BE49-F238E27FC236}">
                    <a16:creationId xmlns:a16="http://schemas.microsoft.com/office/drawing/2014/main" id="{BDC0EBF9-E3A7-42FA-B170-D0CF0542BA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51" name="Freeform 21">
                <a:extLst>
                  <a:ext uri="{FF2B5EF4-FFF2-40B4-BE49-F238E27FC236}">
                    <a16:creationId xmlns:a16="http://schemas.microsoft.com/office/drawing/2014/main" id="{F9EEAED7-4FFF-4707-B9E4-EC0C5FA18C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grpSp>
        <p:nvGrpSpPr>
          <p:cNvPr id="152" name="Group 151"/>
          <p:cNvGrpSpPr/>
          <p:nvPr/>
        </p:nvGrpSpPr>
        <p:grpSpPr>
          <a:xfrm>
            <a:off x="4980054" y="4866423"/>
            <a:ext cx="635358" cy="628934"/>
            <a:chOff x="4247363" y="4336707"/>
            <a:chExt cx="1121022" cy="1084704"/>
          </a:xfrm>
        </p:grpSpPr>
        <p:sp>
          <p:nvSpPr>
            <p:cNvPr id="153" name="Oval 152"/>
            <p:cNvSpPr>
              <a:spLocks noChangeAspect="1"/>
            </p:cNvSpPr>
            <p:nvPr/>
          </p:nvSpPr>
          <p:spPr>
            <a:xfrm>
              <a:off x="4247363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22225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54" name="bcgIcons_PublicSector">
              <a:extLst>
                <a:ext uri="{FF2B5EF4-FFF2-40B4-BE49-F238E27FC236}">
                  <a16:creationId xmlns:a16="http://schemas.microsoft.com/office/drawing/2014/main" id="{DCC15F7D-CDC2-4E1F-A0B5-9B1EF884CF5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373332" y="4373845"/>
              <a:ext cx="906428" cy="907267"/>
              <a:chOff x="1682" y="0"/>
              <a:chExt cx="4316" cy="4320"/>
            </a:xfrm>
          </p:grpSpPr>
          <p:sp>
            <p:nvSpPr>
              <p:cNvPr id="155" name="AutoShape 18">
                <a:extLst>
                  <a:ext uri="{FF2B5EF4-FFF2-40B4-BE49-F238E27FC236}">
                    <a16:creationId xmlns:a16="http://schemas.microsoft.com/office/drawing/2014/main" id="{575286B9-FCC8-4EFB-9834-BD5493C559C3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56" name="Freeform 20">
                <a:extLst>
                  <a:ext uri="{FF2B5EF4-FFF2-40B4-BE49-F238E27FC236}">
                    <a16:creationId xmlns:a16="http://schemas.microsoft.com/office/drawing/2014/main" id="{CEF9E0BC-00B7-4B29-B377-3473BD5B2EB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47" y="431"/>
                <a:ext cx="3979" cy="3443"/>
              </a:xfrm>
              <a:custGeom>
                <a:avLst/>
                <a:gdLst>
                  <a:gd name="T0" fmla="*/ 227 w 2124"/>
                  <a:gd name="T1" fmla="*/ 496 h 1836"/>
                  <a:gd name="T2" fmla="*/ 528 w 2124"/>
                  <a:gd name="T3" fmla="*/ 467 h 1836"/>
                  <a:gd name="T4" fmla="*/ 996 w 2124"/>
                  <a:gd name="T5" fmla="*/ 467 h 1836"/>
                  <a:gd name="T6" fmla="*/ 695 w 2124"/>
                  <a:gd name="T7" fmla="*/ 496 h 1836"/>
                  <a:gd name="T8" fmla="*/ 994 w 2124"/>
                  <a:gd name="T9" fmla="*/ 498 h 1836"/>
                  <a:gd name="T10" fmla="*/ 1130 w 2124"/>
                  <a:gd name="T11" fmla="*/ 467 h 1836"/>
                  <a:gd name="T12" fmla="*/ 1431 w 2124"/>
                  <a:gd name="T13" fmla="*/ 496 h 1836"/>
                  <a:gd name="T14" fmla="*/ 1933 w 2124"/>
                  <a:gd name="T15" fmla="*/ 467 h 1836"/>
                  <a:gd name="T16" fmla="*/ 1631 w 2124"/>
                  <a:gd name="T17" fmla="*/ 496 h 1836"/>
                  <a:gd name="T18" fmla="*/ 1930 w 2124"/>
                  <a:gd name="T19" fmla="*/ 498 h 1836"/>
                  <a:gd name="T20" fmla="*/ 427 w 2124"/>
                  <a:gd name="T21" fmla="*/ 273 h 1836"/>
                  <a:gd name="T22" fmla="*/ 729 w 2124"/>
                  <a:gd name="T23" fmla="*/ 301 h 1836"/>
                  <a:gd name="T24" fmla="*/ 1230 w 2124"/>
                  <a:gd name="T25" fmla="*/ 273 h 1836"/>
                  <a:gd name="T26" fmla="*/ 929 w 2124"/>
                  <a:gd name="T27" fmla="*/ 301 h 1836"/>
                  <a:gd name="T28" fmla="*/ 1228 w 2124"/>
                  <a:gd name="T29" fmla="*/ 304 h 1836"/>
                  <a:gd name="T30" fmla="*/ 1364 w 2124"/>
                  <a:gd name="T31" fmla="*/ 273 h 1836"/>
                  <a:gd name="T32" fmla="*/ 1665 w 2124"/>
                  <a:gd name="T33" fmla="*/ 301 h 1836"/>
                  <a:gd name="T34" fmla="*/ 996 w 2124"/>
                  <a:gd name="T35" fmla="*/ 78 h 1836"/>
                  <a:gd name="T36" fmla="*/ 695 w 2124"/>
                  <a:gd name="T37" fmla="*/ 107 h 1836"/>
                  <a:gd name="T38" fmla="*/ 994 w 2124"/>
                  <a:gd name="T39" fmla="*/ 109 h 1836"/>
                  <a:gd name="T40" fmla="*/ 1130 w 2124"/>
                  <a:gd name="T41" fmla="*/ 78 h 1836"/>
                  <a:gd name="T42" fmla="*/ 1431 w 2124"/>
                  <a:gd name="T43" fmla="*/ 107 h 1836"/>
                  <a:gd name="T44" fmla="*/ 1893 w 2124"/>
                  <a:gd name="T45" fmla="*/ 584 h 1836"/>
                  <a:gd name="T46" fmla="*/ 1893 w 2124"/>
                  <a:gd name="T47" fmla="*/ 628 h 1836"/>
                  <a:gd name="T48" fmla="*/ 2060 w 2124"/>
                  <a:gd name="T49" fmla="*/ 662 h 1836"/>
                  <a:gd name="T50" fmla="*/ 69 w 2124"/>
                  <a:gd name="T51" fmla="*/ 693 h 1836"/>
                  <a:gd name="T52" fmla="*/ 377 w 2124"/>
                  <a:gd name="T53" fmla="*/ 638 h 1836"/>
                  <a:gd name="T54" fmla="*/ 1533 w 2124"/>
                  <a:gd name="T55" fmla="*/ 1602 h 1836"/>
                  <a:gd name="T56" fmla="*/ 1155 w 2124"/>
                  <a:gd name="T57" fmla="*/ 1543 h 1836"/>
                  <a:gd name="T58" fmla="*/ 2102 w 2124"/>
                  <a:gd name="T59" fmla="*/ 1836 h 1836"/>
                  <a:gd name="T60" fmla="*/ 1191 w 2124"/>
                  <a:gd name="T61" fmla="*/ 1811 h 1836"/>
                  <a:gd name="T62" fmla="*/ 787 w 2124"/>
                  <a:gd name="T63" fmla="*/ 1449 h 1836"/>
                  <a:gd name="T64" fmla="*/ 404 w 2124"/>
                  <a:gd name="T65" fmla="*/ 1449 h 1836"/>
                  <a:gd name="T66" fmla="*/ 0 w 2124"/>
                  <a:gd name="T67" fmla="*/ 1814 h 1836"/>
                  <a:gd name="T68" fmla="*/ 1191 w 2124"/>
                  <a:gd name="T69" fmla="*/ 1811 h 1836"/>
                  <a:gd name="T70" fmla="*/ 896 w 2124"/>
                  <a:gd name="T71" fmla="*/ 662 h 1836"/>
                  <a:gd name="T72" fmla="*/ 1197 w 2124"/>
                  <a:gd name="T73" fmla="*/ 690 h 1836"/>
                  <a:gd name="T74" fmla="*/ 1356 w 2124"/>
                  <a:gd name="T75" fmla="*/ 1362 h 1836"/>
                  <a:gd name="T76" fmla="*/ 1407 w 2124"/>
                  <a:gd name="T77" fmla="*/ 1450 h 1836"/>
                  <a:gd name="T78" fmla="*/ 1649 w 2124"/>
                  <a:gd name="T79" fmla="*/ 1450 h 1836"/>
                  <a:gd name="T80" fmla="*/ 1701 w 2124"/>
                  <a:gd name="T81" fmla="*/ 1362 h 1836"/>
                  <a:gd name="T82" fmla="*/ 1796 w 2124"/>
                  <a:gd name="T83" fmla="*/ 1101 h 1836"/>
                  <a:gd name="T84" fmla="*/ 1528 w 2124"/>
                  <a:gd name="T85" fmla="*/ 1401 h 1836"/>
                  <a:gd name="T86" fmla="*/ 1261 w 2124"/>
                  <a:gd name="T87" fmla="*/ 1101 h 1836"/>
                  <a:gd name="T88" fmla="*/ 322 w 2124"/>
                  <a:gd name="T89" fmla="*/ 1157 h 1836"/>
                  <a:gd name="T90" fmla="*/ 440 w 2124"/>
                  <a:gd name="T91" fmla="*/ 1423 h 1836"/>
                  <a:gd name="T92" fmla="*/ 717 w 2124"/>
                  <a:gd name="T93" fmla="*/ 1399 h 1836"/>
                  <a:gd name="T94" fmla="*/ 761 w 2124"/>
                  <a:gd name="T95" fmla="*/ 1367 h 1836"/>
                  <a:gd name="T96" fmla="*/ 916 w 2124"/>
                  <a:gd name="T97" fmla="*/ 1076 h 1836"/>
                  <a:gd name="T98" fmla="*/ 738 w 2124"/>
                  <a:gd name="T99" fmla="*/ 1329 h 1836"/>
                  <a:gd name="T100" fmla="*/ 350 w 2124"/>
                  <a:gd name="T101" fmla="*/ 1122 h 1836"/>
                  <a:gd name="T102" fmla="*/ 322 w 2124"/>
                  <a:gd name="T103" fmla="*/ 1157 h 1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24" h="1836">
                    <a:moveTo>
                      <a:pt x="512" y="503"/>
                    </a:moveTo>
                    <a:cubicBezTo>
                      <a:pt x="505" y="503"/>
                      <a:pt x="499" y="501"/>
                      <a:pt x="495" y="496"/>
                    </a:cubicBezTo>
                    <a:cubicBezTo>
                      <a:pt x="461" y="456"/>
                      <a:pt x="413" y="433"/>
                      <a:pt x="361" y="433"/>
                    </a:cubicBezTo>
                    <a:cubicBezTo>
                      <a:pt x="309" y="433"/>
                      <a:pt x="260" y="456"/>
                      <a:pt x="227" y="496"/>
                    </a:cubicBezTo>
                    <a:cubicBezTo>
                      <a:pt x="219" y="505"/>
                      <a:pt x="205" y="506"/>
                      <a:pt x="196" y="498"/>
                    </a:cubicBezTo>
                    <a:cubicBezTo>
                      <a:pt x="187" y="491"/>
                      <a:pt x="186" y="477"/>
                      <a:pt x="193" y="467"/>
                    </a:cubicBezTo>
                    <a:cubicBezTo>
                      <a:pt x="235" y="418"/>
                      <a:pt x="296" y="389"/>
                      <a:pt x="361" y="389"/>
                    </a:cubicBezTo>
                    <a:cubicBezTo>
                      <a:pt x="426" y="389"/>
                      <a:pt x="487" y="418"/>
                      <a:pt x="528" y="467"/>
                    </a:cubicBezTo>
                    <a:cubicBezTo>
                      <a:pt x="536" y="477"/>
                      <a:pt x="535" y="491"/>
                      <a:pt x="526" y="498"/>
                    </a:cubicBezTo>
                    <a:cubicBezTo>
                      <a:pt x="522" y="502"/>
                      <a:pt x="516" y="503"/>
                      <a:pt x="512" y="503"/>
                    </a:cubicBezTo>
                    <a:close/>
                    <a:moveTo>
                      <a:pt x="994" y="498"/>
                    </a:moveTo>
                    <a:cubicBezTo>
                      <a:pt x="1003" y="491"/>
                      <a:pt x="1004" y="477"/>
                      <a:pt x="996" y="467"/>
                    </a:cubicBezTo>
                    <a:cubicBezTo>
                      <a:pt x="955" y="418"/>
                      <a:pt x="894" y="389"/>
                      <a:pt x="829" y="389"/>
                    </a:cubicBezTo>
                    <a:cubicBezTo>
                      <a:pt x="764" y="389"/>
                      <a:pt x="703" y="418"/>
                      <a:pt x="661" y="467"/>
                    </a:cubicBezTo>
                    <a:cubicBezTo>
                      <a:pt x="654" y="477"/>
                      <a:pt x="655" y="491"/>
                      <a:pt x="664" y="498"/>
                    </a:cubicBezTo>
                    <a:cubicBezTo>
                      <a:pt x="673" y="506"/>
                      <a:pt x="687" y="505"/>
                      <a:pt x="695" y="496"/>
                    </a:cubicBezTo>
                    <a:cubicBezTo>
                      <a:pt x="728" y="456"/>
                      <a:pt x="777" y="433"/>
                      <a:pt x="829" y="433"/>
                    </a:cubicBezTo>
                    <a:cubicBezTo>
                      <a:pt x="881" y="433"/>
                      <a:pt x="929" y="456"/>
                      <a:pt x="963" y="496"/>
                    </a:cubicBezTo>
                    <a:cubicBezTo>
                      <a:pt x="967" y="501"/>
                      <a:pt x="973" y="503"/>
                      <a:pt x="980" y="503"/>
                    </a:cubicBezTo>
                    <a:cubicBezTo>
                      <a:pt x="985" y="503"/>
                      <a:pt x="990" y="502"/>
                      <a:pt x="994" y="498"/>
                    </a:cubicBezTo>
                    <a:close/>
                    <a:moveTo>
                      <a:pt x="1462" y="498"/>
                    </a:moveTo>
                    <a:cubicBezTo>
                      <a:pt x="1471" y="491"/>
                      <a:pt x="1472" y="477"/>
                      <a:pt x="1465" y="467"/>
                    </a:cubicBezTo>
                    <a:cubicBezTo>
                      <a:pt x="1423" y="418"/>
                      <a:pt x="1362" y="389"/>
                      <a:pt x="1297" y="389"/>
                    </a:cubicBezTo>
                    <a:cubicBezTo>
                      <a:pt x="1232" y="389"/>
                      <a:pt x="1171" y="418"/>
                      <a:pt x="1130" y="467"/>
                    </a:cubicBezTo>
                    <a:cubicBezTo>
                      <a:pt x="1122" y="477"/>
                      <a:pt x="1123" y="491"/>
                      <a:pt x="1132" y="498"/>
                    </a:cubicBezTo>
                    <a:cubicBezTo>
                      <a:pt x="1142" y="506"/>
                      <a:pt x="1155" y="505"/>
                      <a:pt x="1163" y="496"/>
                    </a:cubicBezTo>
                    <a:cubicBezTo>
                      <a:pt x="1197" y="456"/>
                      <a:pt x="1245" y="433"/>
                      <a:pt x="1297" y="433"/>
                    </a:cubicBezTo>
                    <a:cubicBezTo>
                      <a:pt x="1349" y="433"/>
                      <a:pt x="1398" y="456"/>
                      <a:pt x="1431" y="496"/>
                    </a:cubicBezTo>
                    <a:cubicBezTo>
                      <a:pt x="1435" y="501"/>
                      <a:pt x="1441" y="503"/>
                      <a:pt x="1448" y="503"/>
                    </a:cubicBezTo>
                    <a:cubicBezTo>
                      <a:pt x="1453" y="503"/>
                      <a:pt x="1458" y="502"/>
                      <a:pt x="1462" y="498"/>
                    </a:cubicBezTo>
                    <a:close/>
                    <a:moveTo>
                      <a:pt x="1930" y="498"/>
                    </a:moveTo>
                    <a:cubicBezTo>
                      <a:pt x="1939" y="491"/>
                      <a:pt x="1940" y="477"/>
                      <a:pt x="1933" y="467"/>
                    </a:cubicBezTo>
                    <a:cubicBezTo>
                      <a:pt x="1891" y="418"/>
                      <a:pt x="1830" y="389"/>
                      <a:pt x="1765" y="389"/>
                    </a:cubicBezTo>
                    <a:cubicBezTo>
                      <a:pt x="1700" y="389"/>
                      <a:pt x="1639" y="418"/>
                      <a:pt x="1598" y="467"/>
                    </a:cubicBezTo>
                    <a:cubicBezTo>
                      <a:pt x="1590" y="477"/>
                      <a:pt x="1591" y="491"/>
                      <a:pt x="1600" y="498"/>
                    </a:cubicBezTo>
                    <a:cubicBezTo>
                      <a:pt x="1610" y="506"/>
                      <a:pt x="1624" y="505"/>
                      <a:pt x="1631" y="496"/>
                    </a:cubicBezTo>
                    <a:cubicBezTo>
                      <a:pt x="1665" y="456"/>
                      <a:pt x="1713" y="433"/>
                      <a:pt x="1765" y="433"/>
                    </a:cubicBezTo>
                    <a:cubicBezTo>
                      <a:pt x="1817" y="433"/>
                      <a:pt x="1866" y="456"/>
                      <a:pt x="1899" y="496"/>
                    </a:cubicBezTo>
                    <a:cubicBezTo>
                      <a:pt x="1903" y="501"/>
                      <a:pt x="1910" y="503"/>
                      <a:pt x="1916" y="503"/>
                    </a:cubicBezTo>
                    <a:cubicBezTo>
                      <a:pt x="1921" y="503"/>
                      <a:pt x="1926" y="502"/>
                      <a:pt x="1930" y="498"/>
                    </a:cubicBezTo>
                    <a:close/>
                    <a:moveTo>
                      <a:pt x="760" y="304"/>
                    </a:moveTo>
                    <a:cubicBezTo>
                      <a:pt x="769" y="296"/>
                      <a:pt x="770" y="282"/>
                      <a:pt x="762" y="273"/>
                    </a:cubicBezTo>
                    <a:cubicBezTo>
                      <a:pt x="721" y="223"/>
                      <a:pt x="660" y="195"/>
                      <a:pt x="595" y="195"/>
                    </a:cubicBezTo>
                    <a:cubicBezTo>
                      <a:pt x="530" y="195"/>
                      <a:pt x="469" y="223"/>
                      <a:pt x="427" y="273"/>
                    </a:cubicBezTo>
                    <a:cubicBezTo>
                      <a:pt x="420" y="282"/>
                      <a:pt x="421" y="296"/>
                      <a:pt x="430" y="304"/>
                    </a:cubicBezTo>
                    <a:cubicBezTo>
                      <a:pt x="439" y="312"/>
                      <a:pt x="453" y="310"/>
                      <a:pt x="461" y="301"/>
                    </a:cubicBezTo>
                    <a:cubicBezTo>
                      <a:pt x="494" y="262"/>
                      <a:pt x="543" y="239"/>
                      <a:pt x="595" y="239"/>
                    </a:cubicBezTo>
                    <a:cubicBezTo>
                      <a:pt x="647" y="239"/>
                      <a:pt x="695" y="262"/>
                      <a:pt x="729" y="301"/>
                    </a:cubicBezTo>
                    <a:cubicBezTo>
                      <a:pt x="733" y="306"/>
                      <a:pt x="739" y="309"/>
                      <a:pt x="746" y="309"/>
                    </a:cubicBezTo>
                    <a:cubicBezTo>
                      <a:pt x="751" y="309"/>
                      <a:pt x="756" y="307"/>
                      <a:pt x="760" y="304"/>
                    </a:cubicBezTo>
                    <a:close/>
                    <a:moveTo>
                      <a:pt x="1228" y="304"/>
                    </a:moveTo>
                    <a:cubicBezTo>
                      <a:pt x="1237" y="296"/>
                      <a:pt x="1238" y="282"/>
                      <a:pt x="1230" y="273"/>
                    </a:cubicBezTo>
                    <a:cubicBezTo>
                      <a:pt x="1189" y="223"/>
                      <a:pt x="1128" y="195"/>
                      <a:pt x="1063" y="195"/>
                    </a:cubicBezTo>
                    <a:cubicBezTo>
                      <a:pt x="998" y="195"/>
                      <a:pt x="937" y="223"/>
                      <a:pt x="896" y="273"/>
                    </a:cubicBezTo>
                    <a:cubicBezTo>
                      <a:pt x="888" y="282"/>
                      <a:pt x="889" y="296"/>
                      <a:pt x="898" y="304"/>
                    </a:cubicBezTo>
                    <a:cubicBezTo>
                      <a:pt x="908" y="312"/>
                      <a:pt x="921" y="310"/>
                      <a:pt x="929" y="301"/>
                    </a:cubicBezTo>
                    <a:cubicBezTo>
                      <a:pt x="963" y="262"/>
                      <a:pt x="1011" y="239"/>
                      <a:pt x="1063" y="239"/>
                    </a:cubicBezTo>
                    <a:cubicBezTo>
                      <a:pt x="1115" y="239"/>
                      <a:pt x="1163" y="262"/>
                      <a:pt x="1197" y="301"/>
                    </a:cubicBezTo>
                    <a:cubicBezTo>
                      <a:pt x="1201" y="306"/>
                      <a:pt x="1207" y="309"/>
                      <a:pt x="1214" y="309"/>
                    </a:cubicBezTo>
                    <a:cubicBezTo>
                      <a:pt x="1219" y="309"/>
                      <a:pt x="1224" y="307"/>
                      <a:pt x="1228" y="304"/>
                    </a:cubicBezTo>
                    <a:close/>
                    <a:moveTo>
                      <a:pt x="1696" y="304"/>
                    </a:moveTo>
                    <a:cubicBezTo>
                      <a:pt x="1705" y="296"/>
                      <a:pt x="1706" y="282"/>
                      <a:pt x="1699" y="273"/>
                    </a:cubicBezTo>
                    <a:cubicBezTo>
                      <a:pt x="1657" y="223"/>
                      <a:pt x="1596" y="195"/>
                      <a:pt x="1531" y="195"/>
                    </a:cubicBezTo>
                    <a:cubicBezTo>
                      <a:pt x="1466" y="195"/>
                      <a:pt x="1405" y="223"/>
                      <a:pt x="1364" y="273"/>
                    </a:cubicBezTo>
                    <a:cubicBezTo>
                      <a:pt x="1356" y="282"/>
                      <a:pt x="1357" y="296"/>
                      <a:pt x="1366" y="304"/>
                    </a:cubicBezTo>
                    <a:cubicBezTo>
                      <a:pt x="1376" y="312"/>
                      <a:pt x="1389" y="310"/>
                      <a:pt x="1397" y="301"/>
                    </a:cubicBezTo>
                    <a:cubicBezTo>
                      <a:pt x="1431" y="262"/>
                      <a:pt x="1479" y="239"/>
                      <a:pt x="1531" y="239"/>
                    </a:cubicBezTo>
                    <a:cubicBezTo>
                      <a:pt x="1583" y="239"/>
                      <a:pt x="1632" y="262"/>
                      <a:pt x="1665" y="301"/>
                    </a:cubicBezTo>
                    <a:cubicBezTo>
                      <a:pt x="1669" y="306"/>
                      <a:pt x="1675" y="309"/>
                      <a:pt x="1682" y="309"/>
                    </a:cubicBezTo>
                    <a:cubicBezTo>
                      <a:pt x="1687" y="309"/>
                      <a:pt x="1692" y="307"/>
                      <a:pt x="1696" y="304"/>
                    </a:cubicBezTo>
                    <a:close/>
                    <a:moveTo>
                      <a:pt x="994" y="109"/>
                    </a:moveTo>
                    <a:cubicBezTo>
                      <a:pt x="1003" y="101"/>
                      <a:pt x="1004" y="88"/>
                      <a:pt x="996" y="78"/>
                    </a:cubicBezTo>
                    <a:cubicBezTo>
                      <a:pt x="955" y="29"/>
                      <a:pt x="894" y="0"/>
                      <a:pt x="829" y="0"/>
                    </a:cubicBezTo>
                    <a:cubicBezTo>
                      <a:pt x="764" y="0"/>
                      <a:pt x="703" y="29"/>
                      <a:pt x="661" y="78"/>
                    </a:cubicBezTo>
                    <a:cubicBezTo>
                      <a:pt x="654" y="88"/>
                      <a:pt x="655" y="101"/>
                      <a:pt x="664" y="109"/>
                    </a:cubicBezTo>
                    <a:cubicBezTo>
                      <a:pt x="673" y="117"/>
                      <a:pt x="687" y="116"/>
                      <a:pt x="695" y="107"/>
                    </a:cubicBezTo>
                    <a:cubicBezTo>
                      <a:pt x="728" y="67"/>
                      <a:pt x="777" y="44"/>
                      <a:pt x="829" y="44"/>
                    </a:cubicBezTo>
                    <a:cubicBezTo>
                      <a:pt x="881" y="44"/>
                      <a:pt x="929" y="67"/>
                      <a:pt x="963" y="107"/>
                    </a:cubicBezTo>
                    <a:cubicBezTo>
                      <a:pt x="967" y="112"/>
                      <a:pt x="973" y="114"/>
                      <a:pt x="980" y="114"/>
                    </a:cubicBezTo>
                    <a:cubicBezTo>
                      <a:pt x="985" y="114"/>
                      <a:pt x="990" y="113"/>
                      <a:pt x="994" y="109"/>
                    </a:cubicBezTo>
                    <a:close/>
                    <a:moveTo>
                      <a:pt x="1462" y="109"/>
                    </a:moveTo>
                    <a:cubicBezTo>
                      <a:pt x="1471" y="101"/>
                      <a:pt x="1472" y="88"/>
                      <a:pt x="1465" y="78"/>
                    </a:cubicBezTo>
                    <a:cubicBezTo>
                      <a:pt x="1423" y="29"/>
                      <a:pt x="1362" y="0"/>
                      <a:pt x="1297" y="0"/>
                    </a:cubicBezTo>
                    <a:cubicBezTo>
                      <a:pt x="1232" y="0"/>
                      <a:pt x="1171" y="29"/>
                      <a:pt x="1130" y="78"/>
                    </a:cubicBezTo>
                    <a:cubicBezTo>
                      <a:pt x="1122" y="88"/>
                      <a:pt x="1123" y="101"/>
                      <a:pt x="1132" y="109"/>
                    </a:cubicBezTo>
                    <a:cubicBezTo>
                      <a:pt x="1142" y="117"/>
                      <a:pt x="1155" y="116"/>
                      <a:pt x="1163" y="107"/>
                    </a:cubicBezTo>
                    <a:cubicBezTo>
                      <a:pt x="1197" y="67"/>
                      <a:pt x="1245" y="44"/>
                      <a:pt x="1297" y="44"/>
                    </a:cubicBezTo>
                    <a:cubicBezTo>
                      <a:pt x="1349" y="44"/>
                      <a:pt x="1398" y="67"/>
                      <a:pt x="1431" y="107"/>
                    </a:cubicBezTo>
                    <a:cubicBezTo>
                      <a:pt x="1435" y="112"/>
                      <a:pt x="1441" y="114"/>
                      <a:pt x="1448" y="114"/>
                    </a:cubicBezTo>
                    <a:cubicBezTo>
                      <a:pt x="1453" y="114"/>
                      <a:pt x="1458" y="113"/>
                      <a:pt x="1462" y="109"/>
                    </a:cubicBezTo>
                    <a:close/>
                    <a:moveTo>
                      <a:pt x="2060" y="662"/>
                    </a:moveTo>
                    <a:cubicBezTo>
                      <a:pt x="2018" y="612"/>
                      <a:pt x="1957" y="584"/>
                      <a:pt x="1893" y="584"/>
                    </a:cubicBezTo>
                    <a:cubicBezTo>
                      <a:pt x="1839" y="584"/>
                      <a:pt x="1788" y="603"/>
                      <a:pt x="1749" y="638"/>
                    </a:cubicBezTo>
                    <a:cubicBezTo>
                      <a:pt x="1760" y="647"/>
                      <a:pt x="1771" y="657"/>
                      <a:pt x="1781" y="667"/>
                    </a:cubicBezTo>
                    <a:cubicBezTo>
                      <a:pt x="1781" y="667"/>
                      <a:pt x="1781" y="668"/>
                      <a:pt x="1781" y="668"/>
                    </a:cubicBezTo>
                    <a:cubicBezTo>
                      <a:pt x="1813" y="642"/>
                      <a:pt x="1852" y="628"/>
                      <a:pt x="1893" y="628"/>
                    </a:cubicBezTo>
                    <a:cubicBezTo>
                      <a:pt x="1944" y="628"/>
                      <a:pt x="1993" y="651"/>
                      <a:pt x="2026" y="690"/>
                    </a:cubicBezTo>
                    <a:cubicBezTo>
                      <a:pt x="2031" y="695"/>
                      <a:pt x="2037" y="698"/>
                      <a:pt x="2043" y="698"/>
                    </a:cubicBezTo>
                    <a:cubicBezTo>
                      <a:pt x="2048" y="698"/>
                      <a:pt x="2053" y="696"/>
                      <a:pt x="2057" y="693"/>
                    </a:cubicBezTo>
                    <a:cubicBezTo>
                      <a:pt x="2067" y="685"/>
                      <a:pt x="2068" y="671"/>
                      <a:pt x="2060" y="662"/>
                    </a:cubicBezTo>
                    <a:close/>
                    <a:moveTo>
                      <a:pt x="377" y="638"/>
                    </a:moveTo>
                    <a:cubicBezTo>
                      <a:pt x="338" y="603"/>
                      <a:pt x="287" y="584"/>
                      <a:pt x="233" y="584"/>
                    </a:cubicBezTo>
                    <a:cubicBezTo>
                      <a:pt x="169" y="584"/>
                      <a:pt x="108" y="612"/>
                      <a:pt x="66" y="662"/>
                    </a:cubicBezTo>
                    <a:cubicBezTo>
                      <a:pt x="58" y="671"/>
                      <a:pt x="59" y="685"/>
                      <a:pt x="69" y="693"/>
                    </a:cubicBezTo>
                    <a:cubicBezTo>
                      <a:pt x="78" y="701"/>
                      <a:pt x="92" y="699"/>
                      <a:pt x="100" y="690"/>
                    </a:cubicBezTo>
                    <a:cubicBezTo>
                      <a:pt x="133" y="651"/>
                      <a:pt x="182" y="628"/>
                      <a:pt x="233" y="628"/>
                    </a:cubicBezTo>
                    <a:cubicBezTo>
                      <a:pt x="274" y="628"/>
                      <a:pt x="313" y="642"/>
                      <a:pt x="344" y="667"/>
                    </a:cubicBezTo>
                    <a:cubicBezTo>
                      <a:pt x="355" y="657"/>
                      <a:pt x="366" y="647"/>
                      <a:pt x="377" y="638"/>
                    </a:cubicBezTo>
                    <a:close/>
                    <a:moveTo>
                      <a:pt x="2052" y="1567"/>
                    </a:moveTo>
                    <a:cubicBezTo>
                      <a:pt x="2030" y="1534"/>
                      <a:pt x="2004" y="1506"/>
                      <a:pt x="1974" y="1492"/>
                    </a:cubicBezTo>
                    <a:cubicBezTo>
                      <a:pt x="1885" y="1451"/>
                      <a:pt x="1720" y="1449"/>
                      <a:pt x="1720" y="1449"/>
                    </a:cubicBezTo>
                    <a:cubicBezTo>
                      <a:pt x="1720" y="1449"/>
                      <a:pt x="1614" y="1537"/>
                      <a:pt x="1533" y="1602"/>
                    </a:cubicBezTo>
                    <a:cubicBezTo>
                      <a:pt x="1530" y="1604"/>
                      <a:pt x="1527" y="1604"/>
                      <a:pt x="1524" y="1602"/>
                    </a:cubicBezTo>
                    <a:cubicBezTo>
                      <a:pt x="1464" y="1555"/>
                      <a:pt x="1337" y="1449"/>
                      <a:pt x="1337" y="1449"/>
                    </a:cubicBezTo>
                    <a:cubicBezTo>
                      <a:pt x="1337" y="1449"/>
                      <a:pt x="1197" y="1451"/>
                      <a:pt x="1105" y="1483"/>
                    </a:cubicBezTo>
                    <a:cubicBezTo>
                      <a:pt x="1123" y="1499"/>
                      <a:pt x="1139" y="1519"/>
                      <a:pt x="1155" y="1543"/>
                    </a:cubicBezTo>
                    <a:cubicBezTo>
                      <a:pt x="1208" y="1621"/>
                      <a:pt x="1235" y="1714"/>
                      <a:pt x="1235" y="1811"/>
                    </a:cubicBezTo>
                    <a:cubicBezTo>
                      <a:pt x="1235" y="1814"/>
                      <a:pt x="1235" y="1814"/>
                      <a:pt x="1235" y="1814"/>
                    </a:cubicBezTo>
                    <a:cubicBezTo>
                      <a:pt x="1235" y="1821"/>
                      <a:pt x="1234" y="1829"/>
                      <a:pt x="1231" y="1836"/>
                    </a:cubicBezTo>
                    <a:cubicBezTo>
                      <a:pt x="2102" y="1836"/>
                      <a:pt x="2102" y="1836"/>
                      <a:pt x="2102" y="1836"/>
                    </a:cubicBezTo>
                    <a:cubicBezTo>
                      <a:pt x="2114" y="1836"/>
                      <a:pt x="2124" y="1826"/>
                      <a:pt x="2124" y="1814"/>
                    </a:cubicBezTo>
                    <a:cubicBezTo>
                      <a:pt x="2124" y="1811"/>
                      <a:pt x="2124" y="1811"/>
                      <a:pt x="2124" y="1811"/>
                    </a:cubicBezTo>
                    <a:cubicBezTo>
                      <a:pt x="2124" y="1724"/>
                      <a:pt x="2100" y="1639"/>
                      <a:pt x="2052" y="1567"/>
                    </a:cubicBezTo>
                    <a:close/>
                    <a:moveTo>
                      <a:pt x="1191" y="1811"/>
                    </a:moveTo>
                    <a:cubicBezTo>
                      <a:pt x="1191" y="1724"/>
                      <a:pt x="1167" y="1639"/>
                      <a:pt x="1119" y="1567"/>
                    </a:cubicBezTo>
                    <a:cubicBezTo>
                      <a:pt x="1097" y="1534"/>
                      <a:pt x="1071" y="1506"/>
                      <a:pt x="1042" y="1492"/>
                    </a:cubicBezTo>
                    <a:cubicBezTo>
                      <a:pt x="952" y="1451"/>
                      <a:pt x="787" y="1449"/>
                      <a:pt x="787" y="1449"/>
                    </a:cubicBezTo>
                    <a:cubicBezTo>
                      <a:pt x="787" y="1449"/>
                      <a:pt x="787" y="1449"/>
                      <a:pt x="787" y="1449"/>
                    </a:cubicBezTo>
                    <a:cubicBezTo>
                      <a:pt x="787" y="1449"/>
                      <a:pt x="722" y="1541"/>
                      <a:pt x="592" y="1541"/>
                    </a:cubicBezTo>
                    <a:cubicBezTo>
                      <a:pt x="599" y="1541"/>
                      <a:pt x="599" y="1541"/>
                      <a:pt x="599" y="1541"/>
                    </a:cubicBezTo>
                    <a:cubicBezTo>
                      <a:pt x="469" y="1541"/>
                      <a:pt x="404" y="1449"/>
                      <a:pt x="404" y="1449"/>
                    </a:cubicBezTo>
                    <a:cubicBezTo>
                      <a:pt x="404" y="1449"/>
                      <a:pt x="404" y="1449"/>
                      <a:pt x="404" y="1449"/>
                    </a:cubicBezTo>
                    <a:cubicBezTo>
                      <a:pt x="404" y="1449"/>
                      <a:pt x="239" y="1451"/>
                      <a:pt x="150" y="1492"/>
                    </a:cubicBezTo>
                    <a:cubicBezTo>
                      <a:pt x="120" y="1506"/>
                      <a:pt x="94" y="1534"/>
                      <a:pt x="72" y="1567"/>
                    </a:cubicBezTo>
                    <a:cubicBezTo>
                      <a:pt x="24" y="1639"/>
                      <a:pt x="0" y="1724"/>
                      <a:pt x="0" y="1811"/>
                    </a:cubicBezTo>
                    <a:cubicBezTo>
                      <a:pt x="0" y="1814"/>
                      <a:pt x="0" y="1814"/>
                      <a:pt x="0" y="1814"/>
                    </a:cubicBezTo>
                    <a:cubicBezTo>
                      <a:pt x="0" y="1826"/>
                      <a:pt x="10" y="1836"/>
                      <a:pt x="22" y="1836"/>
                    </a:cubicBezTo>
                    <a:cubicBezTo>
                      <a:pt x="1169" y="1836"/>
                      <a:pt x="1169" y="1836"/>
                      <a:pt x="1169" y="1836"/>
                    </a:cubicBezTo>
                    <a:cubicBezTo>
                      <a:pt x="1181" y="1836"/>
                      <a:pt x="1191" y="1826"/>
                      <a:pt x="1191" y="1814"/>
                    </a:cubicBezTo>
                    <a:lnTo>
                      <a:pt x="1191" y="1811"/>
                    </a:lnTo>
                    <a:close/>
                    <a:moveTo>
                      <a:pt x="1228" y="693"/>
                    </a:moveTo>
                    <a:cubicBezTo>
                      <a:pt x="1237" y="685"/>
                      <a:pt x="1238" y="671"/>
                      <a:pt x="1230" y="662"/>
                    </a:cubicBezTo>
                    <a:cubicBezTo>
                      <a:pt x="1189" y="612"/>
                      <a:pt x="1128" y="584"/>
                      <a:pt x="1063" y="584"/>
                    </a:cubicBezTo>
                    <a:cubicBezTo>
                      <a:pt x="998" y="584"/>
                      <a:pt x="937" y="612"/>
                      <a:pt x="896" y="662"/>
                    </a:cubicBezTo>
                    <a:cubicBezTo>
                      <a:pt x="888" y="671"/>
                      <a:pt x="889" y="685"/>
                      <a:pt x="898" y="693"/>
                    </a:cubicBezTo>
                    <a:cubicBezTo>
                      <a:pt x="908" y="701"/>
                      <a:pt x="921" y="699"/>
                      <a:pt x="929" y="690"/>
                    </a:cubicBezTo>
                    <a:cubicBezTo>
                      <a:pt x="963" y="651"/>
                      <a:pt x="1011" y="628"/>
                      <a:pt x="1063" y="628"/>
                    </a:cubicBezTo>
                    <a:cubicBezTo>
                      <a:pt x="1115" y="628"/>
                      <a:pt x="1163" y="651"/>
                      <a:pt x="1197" y="690"/>
                    </a:cubicBezTo>
                    <a:cubicBezTo>
                      <a:pt x="1201" y="695"/>
                      <a:pt x="1207" y="698"/>
                      <a:pt x="1214" y="698"/>
                    </a:cubicBezTo>
                    <a:cubicBezTo>
                      <a:pt x="1219" y="698"/>
                      <a:pt x="1224" y="696"/>
                      <a:pt x="1228" y="693"/>
                    </a:cubicBezTo>
                    <a:close/>
                    <a:moveTo>
                      <a:pt x="1255" y="1157"/>
                    </a:moveTo>
                    <a:cubicBezTo>
                      <a:pt x="1275" y="1207"/>
                      <a:pt x="1328" y="1336"/>
                      <a:pt x="1356" y="1362"/>
                    </a:cubicBezTo>
                    <a:cubicBezTo>
                      <a:pt x="1358" y="1363"/>
                      <a:pt x="1361" y="1365"/>
                      <a:pt x="1363" y="1367"/>
                    </a:cubicBezTo>
                    <a:cubicBezTo>
                      <a:pt x="1363" y="1414"/>
                      <a:pt x="1363" y="1414"/>
                      <a:pt x="1363" y="1414"/>
                    </a:cubicBezTo>
                    <a:cubicBezTo>
                      <a:pt x="1365" y="1415"/>
                      <a:pt x="1365" y="1415"/>
                      <a:pt x="1365" y="1415"/>
                    </a:cubicBezTo>
                    <a:cubicBezTo>
                      <a:pt x="1365" y="1416"/>
                      <a:pt x="1383" y="1430"/>
                      <a:pt x="1407" y="1450"/>
                    </a:cubicBezTo>
                    <a:cubicBezTo>
                      <a:pt x="1407" y="1399"/>
                      <a:pt x="1407" y="1399"/>
                      <a:pt x="1407" y="1399"/>
                    </a:cubicBezTo>
                    <a:cubicBezTo>
                      <a:pt x="1444" y="1422"/>
                      <a:pt x="1492" y="1445"/>
                      <a:pt x="1528" y="1445"/>
                    </a:cubicBezTo>
                    <a:cubicBezTo>
                      <a:pt x="1565" y="1445"/>
                      <a:pt x="1613" y="1422"/>
                      <a:pt x="1649" y="1399"/>
                    </a:cubicBezTo>
                    <a:cubicBezTo>
                      <a:pt x="1649" y="1450"/>
                      <a:pt x="1649" y="1450"/>
                      <a:pt x="1649" y="1450"/>
                    </a:cubicBezTo>
                    <a:cubicBezTo>
                      <a:pt x="1675" y="1430"/>
                      <a:pt x="1692" y="1415"/>
                      <a:pt x="1692" y="1415"/>
                    </a:cubicBezTo>
                    <a:cubicBezTo>
                      <a:pt x="1693" y="1414"/>
                      <a:pt x="1693" y="1414"/>
                      <a:pt x="1693" y="1414"/>
                    </a:cubicBezTo>
                    <a:cubicBezTo>
                      <a:pt x="1693" y="1368"/>
                      <a:pt x="1693" y="1368"/>
                      <a:pt x="1693" y="1368"/>
                    </a:cubicBezTo>
                    <a:cubicBezTo>
                      <a:pt x="1696" y="1365"/>
                      <a:pt x="1699" y="1363"/>
                      <a:pt x="1701" y="1362"/>
                    </a:cubicBezTo>
                    <a:cubicBezTo>
                      <a:pt x="1729" y="1336"/>
                      <a:pt x="1782" y="1207"/>
                      <a:pt x="1802" y="1157"/>
                    </a:cubicBezTo>
                    <a:cubicBezTo>
                      <a:pt x="1837" y="1135"/>
                      <a:pt x="1846" y="1097"/>
                      <a:pt x="1849" y="1081"/>
                    </a:cubicBezTo>
                    <a:cubicBezTo>
                      <a:pt x="1849" y="1079"/>
                      <a:pt x="1849" y="1078"/>
                      <a:pt x="1849" y="1076"/>
                    </a:cubicBezTo>
                    <a:cubicBezTo>
                      <a:pt x="1796" y="1101"/>
                      <a:pt x="1796" y="1101"/>
                      <a:pt x="1796" y="1101"/>
                    </a:cubicBezTo>
                    <a:cubicBezTo>
                      <a:pt x="1791" y="1109"/>
                      <a:pt x="1784" y="1117"/>
                      <a:pt x="1774" y="1122"/>
                    </a:cubicBezTo>
                    <a:cubicBezTo>
                      <a:pt x="1769" y="1124"/>
                      <a:pt x="1766" y="1129"/>
                      <a:pt x="1764" y="1134"/>
                    </a:cubicBezTo>
                    <a:cubicBezTo>
                      <a:pt x="1731" y="1217"/>
                      <a:pt x="1687" y="1315"/>
                      <a:pt x="1671" y="1329"/>
                    </a:cubicBezTo>
                    <a:cubicBezTo>
                      <a:pt x="1644" y="1353"/>
                      <a:pt x="1568" y="1401"/>
                      <a:pt x="1528" y="1401"/>
                    </a:cubicBezTo>
                    <a:cubicBezTo>
                      <a:pt x="1489" y="1401"/>
                      <a:pt x="1413" y="1353"/>
                      <a:pt x="1385" y="1329"/>
                    </a:cubicBezTo>
                    <a:cubicBezTo>
                      <a:pt x="1370" y="1315"/>
                      <a:pt x="1326" y="1217"/>
                      <a:pt x="1293" y="1134"/>
                    </a:cubicBezTo>
                    <a:cubicBezTo>
                      <a:pt x="1291" y="1129"/>
                      <a:pt x="1287" y="1124"/>
                      <a:pt x="1283" y="1122"/>
                    </a:cubicBezTo>
                    <a:cubicBezTo>
                      <a:pt x="1273" y="1117"/>
                      <a:pt x="1266" y="1109"/>
                      <a:pt x="1261" y="1101"/>
                    </a:cubicBezTo>
                    <a:cubicBezTo>
                      <a:pt x="1208" y="1076"/>
                      <a:pt x="1208" y="1076"/>
                      <a:pt x="1208" y="1076"/>
                    </a:cubicBezTo>
                    <a:cubicBezTo>
                      <a:pt x="1208" y="1078"/>
                      <a:pt x="1208" y="1080"/>
                      <a:pt x="1208" y="1083"/>
                    </a:cubicBezTo>
                    <a:cubicBezTo>
                      <a:pt x="1212" y="1102"/>
                      <a:pt x="1222" y="1136"/>
                      <a:pt x="1255" y="1157"/>
                    </a:cubicBezTo>
                    <a:close/>
                    <a:moveTo>
                      <a:pt x="322" y="1157"/>
                    </a:moveTo>
                    <a:cubicBezTo>
                      <a:pt x="342" y="1207"/>
                      <a:pt x="395" y="1336"/>
                      <a:pt x="423" y="1362"/>
                    </a:cubicBezTo>
                    <a:cubicBezTo>
                      <a:pt x="425" y="1363"/>
                      <a:pt x="428" y="1365"/>
                      <a:pt x="431" y="1368"/>
                    </a:cubicBezTo>
                    <a:cubicBezTo>
                      <a:pt x="431" y="1411"/>
                      <a:pt x="431" y="1411"/>
                      <a:pt x="431" y="1411"/>
                    </a:cubicBezTo>
                    <a:cubicBezTo>
                      <a:pt x="440" y="1423"/>
                      <a:pt x="440" y="1423"/>
                      <a:pt x="440" y="1423"/>
                    </a:cubicBezTo>
                    <a:cubicBezTo>
                      <a:pt x="441" y="1425"/>
                      <a:pt x="452" y="1440"/>
                      <a:pt x="475" y="1457"/>
                    </a:cubicBezTo>
                    <a:cubicBezTo>
                      <a:pt x="475" y="1399"/>
                      <a:pt x="475" y="1399"/>
                      <a:pt x="475" y="1399"/>
                    </a:cubicBezTo>
                    <a:cubicBezTo>
                      <a:pt x="511" y="1422"/>
                      <a:pt x="559" y="1445"/>
                      <a:pt x="595" y="1445"/>
                    </a:cubicBezTo>
                    <a:cubicBezTo>
                      <a:pt x="632" y="1445"/>
                      <a:pt x="680" y="1422"/>
                      <a:pt x="717" y="1399"/>
                    </a:cubicBezTo>
                    <a:cubicBezTo>
                      <a:pt x="717" y="1457"/>
                      <a:pt x="717" y="1457"/>
                      <a:pt x="717" y="1457"/>
                    </a:cubicBezTo>
                    <a:cubicBezTo>
                      <a:pt x="740" y="1440"/>
                      <a:pt x="751" y="1424"/>
                      <a:pt x="751" y="1423"/>
                    </a:cubicBezTo>
                    <a:cubicBezTo>
                      <a:pt x="761" y="1411"/>
                      <a:pt x="761" y="1411"/>
                      <a:pt x="761" y="1411"/>
                    </a:cubicBezTo>
                    <a:cubicBezTo>
                      <a:pt x="761" y="1367"/>
                      <a:pt x="761" y="1367"/>
                      <a:pt x="761" y="1367"/>
                    </a:cubicBezTo>
                    <a:cubicBezTo>
                      <a:pt x="763" y="1365"/>
                      <a:pt x="766" y="1363"/>
                      <a:pt x="768" y="1362"/>
                    </a:cubicBezTo>
                    <a:cubicBezTo>
                      <a:pt x="796" y="1336"/>
                      <a:pt x="849" y="1207"/>
                      <a:pt x="869" y="1157"/>
                    </a:cubicBezTo>
                    <a:cubicBezTo>
                      <a:pt x="904" y="1135"/>
                      <a:pt x="913" y="1097"/>
                      <a:pt x="916" y="1081"/>
                    </a:cubicBezTo>
                    <a:cubicBezTo>
                      <a:pt x="916" y="1079"/>
                      <a:pt x="916" y="1078"/>
                      <a:pt x="916" y="1076"/>
                    </a:cubicBezTo>
                    <a:cubicBezTo>
                      <a:pt x="863" y="1101"/>
                      <a:pt x="863" y="1101"/>
                      <a:pt x="863" y="1101"/>
                    </a:cubicBezTo>
                    <a:cubicBezTo>
                      <a:pt x="858" y="1109"/>
                      <a:pt x="851" y="1117"/>
                      <a:pt x="841" y="1122"/>
                    </a:cubicBezTo>
                    <a:cubicBezTo>
                      <a:pt x="836" y="1124"/>
                      <a:pt x="833" y="1129"/>
                      <a:pt x="831" y="1134"/>
                    </a:cubicBezTo>
                    <a:cubicBezTo>
                      <a:pt x="798" y="1217"/>
                      <a:pt x="754" y="1315"/>
                      <a:pt x="738" y="1329"/>
                    </a:cubicBezTo>
                    <a:cubicBezTo>
                      <a:pt x="711" y="1353"/>
                      <a:pt x="635" y="1401"/>
                      <a:pt x="595" y="1401"/>
                    </a:cubicBezTo>
                    <a:cubicBezTo>
                      <a:pt x="556" y="1401"/>
                      <a:pt x="480" y="1353"/>
                      <a:pt x="452" y="1329"/>
                    </a:cubicBezTo>
                    <a:cubicBezTo>
                      <a:pt x="437" y="1315"/>
                      <a:pt x="393" y="1217"/>
                      <a:pt x="360" y="1134"/>
                    </a:cubicBezTo>
                    <a:cubicBezTo>
                      <a:pt x="358" y="1129"/>
                      <a:pt x="354" y="1124"/>
                      <a:pt x="350" y="1122"/>
                    </a:cubicBezTo>
                    <a:cubicBezTo>
                      <a:pt x="339" y="1117"/>
                      <a:pt x="333" y="1109"/>
                      <a:pt x="328" y="1101"/>
                    </a:cubicBezTo>
                    <a:cubicBezTo>
                      <a:pt x="275" y="1076"/>
                      <a:pt x="275" y="1076"/>
                      <a:pt x="275" y="1076"/>
                    </a:cubicBezTo>
                    <a:cubicBezTo>
                      <a:pt x="275" y="1078"/>
                      <a:pt x="275" y="1080"/>
                      <a:pt x="275" y="1083"/>
                    </a:cubicBezTo>
                    <a:cubicBezTo>
                      <a:pt x="279" y="1102"/>
                      <a:pt x="289" y="1136"/>
                      <a:pt x="322" y="11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57" name="Freeform 21">
                <a:extLst>
                  <a:ext uri="{FF2B5EF4-FFF2-40B4-BE49-F238E27FC236}">
                    <a16:creationId xmlns:a16="http://schemas.microsoft.com/office/drawing/2014/main" id="{9A32768F-1F7B-41E4-AD1E-05F5E20985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83" y="1568"/>
                <a:ext cx="3019" cy="1511"/>
              </a:xfrm>
              <a:custGeom>
                <a:avLst/>
                <a:gdLst>
                  <a:gd name="T0" fmla="*/ 1542 w 1612"/>
                  <a:gd name="T1" fmla="*/ 422 h 806"/>
                  <a:gd name="T2" fmla="*/ 1542 w 1612"/>
                  <a:gd name="T3" fmla="*/ 421 h 806"/>
                  <a:gd name="T4" fmla="*/ 1508 w 1612"/>
                  <a:gd name="T5" fmla="*/ 469 h 806"/>
                  <a:gd name="T6" fmla="*/ 1505 w 1612"/>
                  <a:gd name="T7" fmla="*/ 470 h 806"/>
                  <a:gd name="T8" fmla="*/ 1485 w 1612"/>
                  <a:gd name="T9" fmla="*/ 470 h 806"/>
                  <a:gd name="T10" fmla="*/ 1483 w 1612"/>
                  <a:gd name="T11" fmla="*/ 470 h 806"/>
                  <a:gd name="T12" fmla="*/ 1074 w 1612"/>
                  <a:gd name="T13" fmla="*/ 253 h 806"/>
                  <a:gd name="T14" fmla="*/ 1070 w 1612"/>
                  <a:gd name="T15" fmla="*/ 253 h 806"/>
                  <a:gd name="T16" fmla="*/ 949 w 1612"/>
                  <a:gd name="T17" fmla="*/ 445 h 806"/>
                  <a:gd name="T18" fmla="*/ 949 w 1612"/>
                  <a:gd name="T19" fmla="*/ 444 h 806"/>
                  <a:gd name="T20" fmla="*/ 932 w 1612"/>
                  <a:gd name="T21" fmla="*/ 315 h 806"/>
                  <a:gd name="T22" fmla="*/ 1242 w 1612"/>
                  <a:gd name="T23" fmla="*/ 0 h 806"/>
                  <a:gd name="T24" fmla="*/ 1553 w 1612"/>
                  <a:gd name="T25" fmla="*/ 315 h 806"/>
                  <a:gd name="T26" fmla="*/ 1542 w 1612"/>
                  <a:gd name="T27" fmla="*/ 422 h 806"/>
                  <a:gd name="T28" fmla="*/ 619 w 1612"/>
                  <a:gd name="T29" fmla="*/ 317 h 806"/>
                  <a:gd name="T30" fmla="*/ 310 w 1612"/>
                  <a:gd name="T31" fmla="*/ 0 h 806"/>
                  <a:gd name="T32" fmla="*/ 0 w 1612"/>
                  <a:gd name="T33" fmla="*/ 317 h 806"/>
                  <a:gd name="T34" fmla="*/ 12 w 1612"/>
                  <a:gd name="T35" fmla="*/ 427 h 806"/>
                  <a:gd name="T36" fmla="*/ 12 w 1612"/>
                  <a:gd name="T37" fmla="*/ 428 h 806"/>
                  <a:gd name="T38" fmla="*/ 43 w 1612"/>
                  <a:gd name="T39" fmla="*/ 467 h 806"/>
                  <a:gd name="T40" fmla="*/ 64 w 1612"/>
                  <a:gd name="T41" fmla="*/ 469 h 806"/>
                  <a:gd name="T42" fmla="*/ 140 w 1612"/>
                  <a:gd name="T43" fmla="*/ 254 h 806"/>
                  <a:gd name="T44" fmla="*/ 547 w 1612"/>
                  <a:gd name="T45" fmla="*/ 240 h 806"/>
                  <a:gd name="T46" fmla="*/ 550 w 1612"/>
                  <a:gd name="T47" fmla="*/ 473 h 806"/>
                  <a:gd name="T48" fmla="*/ 573 w 1612"/>
                  <a:gd name="T49" fmla="*/ 473 h 806"/>
                  <a:gd name="T50" fmla="*/ 608 w 1612"/>
                  <a:gd name="T51" fmla="*/ 424 h 806"/>
                  <a:gd name="T52" fmla="*/ 608 w 1612"/>
                  <a:gd name="T53" fmla="*/ 424 h 806"/>
                  <a:gd name="T54" fmla="*/ 619 w 1612"/>
                  <a:gd name="T55" fmla="*/ 317 h 806"/>
                  <a:gd name="T56" fmla="*/ 1033 w 1612"/>
                  <a:gd name="T57" fmla="*/ 780 h 806"/>
                  <a:gd name="T58" fmla="*/ 946 w 1612"/>
                  <a:gd name="T59" fmla="*/ 612 h 806"/>
                  <a:gd name="T60" fmla="*/ 872 w 1612"/>
                  <a:gd name="T61" fmla="*/ 756 h 806"/>
                  <a:gd name="T62" fmla="*/ 949 w 1612"/>
                  <a:gd name="T63" fmla="*/ 806 h 806"/>
                  <a:gd name="T64" fmla="*/ 1033 w 1612"/>
                  <a:gd name="T65" fmla="*/ 799 h 806"/>
                  <a:gd name="T66" fmla="*/ 1033 w 1612"/>
                  <a:gd name="T67" fmla="*/ 780 h 806"/>
                  <a:gd name="T68" fmla="*/ 1538 w 1612"/>
                  <a:gd name="T69" fmla="*/ 613 h 806"/>
                  <a:gd name="T70" fmla="*/ 1451 w 1612"/>
                  <a:gd name="T71" fmla="*/ 781 h 806"/>
                  <a:gd name="T72" fmla="*/ 1451 w 1612"/>
                  <a:gd name="T73" fmla="*/ 799 h 806"/>
                  <a:gd name="T74" fmla="*/ 1536 w 1612"/>
                  <a:gd name="T75" fmla="*/ 806 h 806"/>
                  <a:gd name="T76" fmla="*/ 1612 w 1612"/>
                  <a:gd name="T77" fmla="*/ 756 h 806"/>
                  <a:gd name="T78" fmla="*/ 1538 w 1612"/>
                  <a:gd name="T79" fmla="*/ 613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12" h="806">
                    <a:moveTo>
                      <a:pt x="1542" y="422"/>
                    </a:moveTo>
                    <a:cubicBezTo>
                      <a:pt x="1542" y="422"/>
                      <a:pt x="1542" y="421"/>
                      <a:pt x="1542" y="421"/>
                    </a:cubicBezTo>
                    <a:cubicBezTo>
                      <a:pt x="1541" y="422"/>
                      <a:pt x="1536" y="437"/>
                      <a:pt x="1508" y="469"/>
                    </a:cubicBezTo>
                    <a:cubicBezTo>
                      <a:pt x="1507" y="470"/>
                      <a:pt x="1506" y="470"/>
                      <a:pt x="1505" y="470"/>
                    </a:cubicBezTo>
                    <a:cubicBezTo>
                      <a:pt x="1485" y="470"/>
                      <a:pt x="1485" y="470"/>
                      <a:pt x="1485" y="470"/>
                    </a:cubicBezTo>
                    <a:cubicBezTo>
                      <a:pt x="1484" y="470"/>
                      <a:pt x="1484" y="470"/>
                      <a:pt x="1483" y="470"/>
                    </a:cubicBezTo>
                    <a:cubicBezTo>
                      <a:pt x="1074" y="253"/>
                      <a:pt x="1074" y="253"/>
                      <a:pt x="1074" y="253"/>
                    </a:cubicBezTo>
                    <a:cubicBezTo>
                      <a:pt x="1073" y="253"/>
                      <a:pt x="1071" y="253"/>
                      <a:pt x="1070" y="253"/>
                    </a:cubicBezTo>
                    <a:cubicBezTo>
                      <a:pt x="979" y="283"/>
                      <a:pt x="980" y="472"/>
                      <a:pt x="949" y="445"/>
                    </a:cubicBezTo>
                    <a:cubicBezTo>
                      <a:pt x="949" y="444"/>
                      <a:pt x="949" y="444"/>
                      <a:pt x="949" y="444"/>
                    </a:cubicBezTo>
                    <a:cubicBezTo>
                      <a:pt x="936" y="410"/>
                      <a:pt x="932" y="354"/>
                      <a:pt x="932" y="315"/>
                    </a:cubicBezTo>
                    <a:cubicBezTo>
                      <a:pt x="932" y="141"/>
                      <a:pt x="1067" y="0"/>
                      <a:pt x="1242" y="0"/>
                    </a:cubicBezTo>
                    <a:cubicBezTo>
                      <a:pt x="1418" y="0"/>
                      <a:pt x="1553" y="141"/>
                      <a:pt x="1553" y="315"/>
                    </a:cubicBezTo>
                    <a:cubicBezTo>
                      <a:pt x="1553" y="353"/>
                      <a:pt x="1554" y="389"/>
                      <a:pt x="1542" y="422"/>
                    </a:cubicBezTo>
                    <a:close/>
                    <a:moveTo>
                      <a:pt x="619" y="317"/>
                    </a:moveTo>
                    <a:cubicBezTo>
                      <a:pt x="619" y="142"/>
                      <a:pt x="485" y="0"/>
                      <a:pt x="310" y="0"/>
                    </a:cubicBezTo>
                    <a:cubicBezTo>
                      <a:pt x="134" y="0"/>
                      <a:pt x="0" y="142"/>
                      <a:pt x="0" y="317"/>
                    </a:cubicBezTo>
                    <a:cubicBezTo>
                      <a:pt x="0" y="356"/>
                      <a:pt x="0" y="393"/>
                      <a:pt x="12" y="427"/>
                    </a:cubicBezTo>
                    <a:cubicBezTo>
                      <a:pt x="12" y="428"/>
                      <a:pt x="12" y="428"/>
                      <a:pt x="12" y="428"/>
                    </a:cubicBezTo>
                    <a:cubicBezTo>
                      <a:pt x="43" y="456"/>
                      <a:pt x="43" y="467"/>
                      <a:pt x="43" y="467"/>
                    </a:cubicBezTo>
                    <a:cubicBezTo>
                      <a:pt x="64" y="469"/>
                      <a:pt x="64" y="469"/>
                      <a:pt x="64" y="469"/>
                    </a:cubicBezTo>
                    <a:cubicBezTo>
                      <a:pt x="64" y="469"/>
                      <a:pt x="47" y="283"/>
                      <a:pt x="140" y="254"/>
                    </a:cubicBezTo>
                    <a:cubicBezTo>
                      <a:pt x="140" y="254"/>
                      <a:pt x="512" y="418"/>
                      <a:pt x="547" y="240"/>
                    </a:cubicBezTo>
                    <a:cubicBezTo>
                      <a:pt x="550" y="462"/>
                      <a:pt x="550" y="473"/>
                      <a:pt x="550" y="473"/>
                    </a:cubicBezTo>
                    <a:cubicBezTo>
                      <a:pt x="573" y="473"/>
                      <a:pt x="573" y="473"/>
                      <a:pt x="573" y="473"/>
                    </a:cubicBezTo>
                    <a:cubicBezTo>
                      <a:pt x="602" y="440"/>
                      <a:pt x="607" y="424"/>
                      <a:pt x="608" y="424"/>
                    </a:cubicBezTo>
                    <a:cubicBezTo>
                      <a:pt x="608" y="424"/>
                      <a:pt x="608" y="424"/>
                      <a:pt x="608" y="424"/>
                    </a:cubicBezTo>
                    <a:cubicBezTo>
                      <a:pt x="620" y="391"/>
                      <a:pt x="619" y="355"/>
                      <a:pt x="619" y="317"/>
                    </a:cubicBezTo>
                    <a:close/>
                    <a:moveTo>
                      <a:pt x="1033" y="780"/>
                    </a:moveTo>
                    <a:cubicBezTo>
                      <a:pt x="1011" y="755"/>
                      <a:pt x="982" y="699"/>
                      <a:pt x="946" y="612"/>
                    </a:cubicBezTo>
                    <a:cubicBezTo>
                      <a:pt x="943" y="671"/>
                      <a:pt x="933" y="750"/>
                      <a:pt x="872" y="756"/>
                    </a:cubicBezTo>
                    <a:cubicBezTo>
                      <a:pt x="899" y="783"/>
                      <a:pt x="925" y="798"/>
                      <a:pt x="949" y="806"/>
                    </a:cubicBezTo>
                    <a:cubicBezTo>
                      <a:pt x="984" y="802"/>
                      <a:pt x="1015" y="800"/>
                      <a:pt x="1033" y="799"/>
                    </a:cubicBezTo>
                    <a:lnTo>
                      <a:pt x="1033" y="780"/>
                    </a:lnTo>
                    <a:close/>
                    <a:moveTo>
                      <a:pt x="1538" y="613"/>
                    </a:moveTo>
                    <a:cubicBezTo>
                      <a:pt x="1502" y="699"/>
                      <a:pt x="1473" y="755"/>
                      <a:pt x="1451" y="781"/>
                    </a:cubicBezTo>
                    <a:cubicBezTo>
                      <a:pt x="1451" y="799"/>
                      <a:pt x="1451" y="799"/>
                      <a:pt x="1451" y="799"/>
                    </a:cubicBezTo>
                    <a:cubicBezTo>
                      <a:pt x="1469" y="800"/>
                      <a:pt x="1501" y="802"/>
                      <a:pt x="1536" y="806"/>
                    </a:cubicBezTo>
                    <a:cubicBezTo>
                      <a:pt x="1560" y="798"/>
                      <a:pt x="1586" y="783"/>
                      <a:pt x="1612" y="756"/>
                    </a:cubicBezTo>
                    <a:cubicBezTo>
                      <a:pt x="1552" y="750"/>
                      <a:pt x="1542" y="672"/>
                      <a:pt x="1538" y="6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grpSp>
        <p:nvGrpSpPr>
          <p:cNvPr id="158" name="Group 157"/>
          <p:cNvGrpSpPr/>
          <p:nvPr/>
        </p:nvGrpSpPr>
        <p:grpSpPr>
          <a:xfrm>
            <a:off x="4980054" y="671515"/>
            <a:ext cx="635358" cy="628934"/>
            <a:chOff x="1595435" y="2013559"/>
            <a:chExt cx="1121022" cy="1084704"/>
          </a:xfrm>
        </p:grpSpPr>
        <p:sp>
          <p:nvSpPr>
            <p:cNvPr id="159" name="Oval 158"/>
            <p:cNvSpPr>
              <a:spLocks noChangeAspect="1"/>
            </p:cNvSpPr>
            <p:nvPr/>
          </p:nvSpPr>
          <p:spPr>
            <a:xfrm>
              <a:off x="1595435" y="2013559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22225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60" name="bcgIcons_MagnifyingGlassSearch">
              <a:extLst>
                <a:ext uri="{FF2B5EF4-FFF2-40B4-BE49-F238E27FC236}">
                  <a16:creationId xmlns:a16="http://schemas.microsoft.com/office/drawing/2014/main" id="{4F099AF5-3F1F-442A-8164-40E1EF5790A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677665" y="2063768"/>
              <a:ext cx="983065" cy="983976"/>
              <a:chOff x="1682" y="0"/>
              <a:chExt cx="4316" cy="4320"/>
            </a:xfrm>
          </p:grpSpPr>
          <p:sp>
            <p:nvSpPr>
              <p:cNvPr id="161" name="AutoShape 8">
                <a:extLst>
                  <a:ext uri="{FF2B5EF4-FFF2-40B4-BE49-F238E27FC236}">
                    <a16:creationId xmlns:a16="http://schemas.microsoft.com/office/drawing/2014/main" id="{D00C3367-A1F1-486E-869A-AE901B8222BE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62" name="Freeform 10">
                <a:extLst>
                  <a:ext uri="{FF2B5EF4-FFF2-40B4-BE49-F238E27FC236}">
                    <a16:creationId xmlns:a16="http://schemas.microsoft.com/office/drawing/2014/main" id="{2427C64B-B531-4BD9-B3E5-B07257186B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80" y="703"/>
                <a:ext cx="1821" cy="1802"/>
              </a:xfrm>
              <a:custGeom>
                <a:avLst/>
                <a:gdLst>
                  <a:gd name="T0" fmla="*/ 748 w 972"/>
                  <a:gd name="T1" fmla="*/ 142 h 961"/>
                  <a:gd name="T2" fmla="*/ 145 w 972"/>
                  <a:gd name="T3" fmla="*/ 223 h 961"/>
                  <a:gd name="T4" fmla="*/ 225 w 972"/>
                  <a:gd name="T5" fmla="*/ 818 h 961"/>
                  <a:gd name="T6" fmla="*/ 827 w 972"/>
                  <a:gd name="T7" fmla="*/ 738 h 961"/>
                  <a:gd name="T8" fmla="*/ 748 w 972"/>
                  <a:gd name="T9" fmla="*/ 142 h 961"/>
                  <a:gd name="T10" fmla="*/ 777 w 972"/>
                  <a:gd name="T11" fmla="*/ 700 h 961"/>
                  <a:gd name="T12" fmla="*/ 701 w 972"/>
                  <a:gd name="T13" fmla="*/ 774 h 961"/>
                  <a:gd name="T14" fmla="*/ 688 w 972"/>
                  <a:gd name="T15" fmla="*/ 778 h 961"/>
                  <a:gd name="T16" fmla="*/ 670 w 972"/>
                  <a:gd name="T17" fmla="*/ 769 h 961"/>
                  <a:gd name="T18" fmla="*/ 675 w 972"/>
                  <a:gd name="T19" fmla="*/ 738 h 961"/>
                  <a:gd name="T20" fmla="*/ 742 w 972"/>
                  <a:gd name="T21" fmla="*/ 673 h 961"/>
                  <a:gd name="T22" fmla="*/ 806 w 972"/>
                  <a:gd name="T23" fmla="*/ 438 h 961"/>
                  <a:gd name="T24" fmla="*/ 683 w 972"/>
                  <a:gd name="T25" fmla="*/ 227 h 961"/>
                  <a:gd name="T26" fmla="*/ 641 w 972"/>
                  <a:gd name="T27" fmla="*/ 200 h 961"/>
                  <a:gd name="T28" fmla="*/ 632 w 972"/>
                  <a:gd name="T29" fmla="*/ 170 h 961"/>
                  <a:gd name="T30" fmla="*/ 661 w 972"/>
                  <a:gd name="T31" fmla="*/ 161 h 961"/>
                  <a:gd name="T32" fmla="*/ 709 w 972"/>
                  <a:gd name="T33" fmla="*/ 192 h 961"/>
                  <a:gd name="T34" fmla="*/ 850 w 972"/>
                  <a:gd name="T35" fmla="*/ 432 h 961"/>
                  <a:gd name="T36" fmla="*/ 777 w 972"/>
                  <a:gd name="T37" fmla="*/ 700 h 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72" h="961">
                    <a:moveTo>
                      <a:pt x="748" y="142"/>
                    </a:moveTo>
                    <a:cubicBezTo>
                      <a:pt x="560" y="0"/>
                      <a:pt x="290" y="36"/>
                      <a:pt x="145" y="223"/>
                    </a:cubicBezTo>
                    <a:cubicBezTo>
                      <a:pt x="0" y="409"/>
                      <a:pt x="35" y="676"/>
                      <a:pt x="225" y="818"/>
                    </a:cubicBezTo>
                    <a:cubicBezTo>
                      <a:pt x="413" y="961"/>
                      <a:pt x="683" y="925"/>
                      <a:pt x="827" y="738"/>
                    </a:cubicBezTo>
                    <a:cubicBezTo>
                      <a:pt x="972" y="551"/>
                      <a:pt x="936" y="285"/>
                      <a:pt x="748" y="142"/>
                    </a:cubicBezTo>
                    <a:close/>
                    <a:moveTo>
                      <a:pt x="777" y="700"/>
                    </a:moveTo>
                    <a:cubicBezTo>
                      <a:pt x="755" y="729"/>
                      <a:pt x="730" y="753"/>
                      <a:pt x="701" y="774"/>
                    </a:cubicBezTo>
                    <a:cubicBezTo>
                      <a:pt x="697" y="777"/>
                      <a:pt x="692" y="778"/>
                      <a:pt x="688" y="778"/>
                    </a:cubicBezTo>
                    <a:cubicBezTo>
                      <a:pt x="681" y="778"/>
                      <a:pt x="674" y="775"/>
                      <a:pt x="670" y="769"/>
                    </a:cubicBezTo>
                    <a:cubicBezTo>
                      <a:pt x="663" y="759"/>
                      <a:pt x="665" y="746"/>
                      <a:pt x="675" y="738"/>
                    </a:cubicBezTo>
                    <a:cubicBezTo>
                      <a:pt x="700" y="720"/>
                      <a:pt x="723" y="698"/>
                      <a:pt x="742" y="673"/>
                    </a:cubicBezTo>
                    <a:cubicBezTo>
                      <a:pt x="795" y="606"/>
                      <a:pt x="817" y="522"/>
                      <a:pt x="806" y="438"/>
                    </a:cubicBezTo>
                    <a:cubicBezTo>
                      <a:pt x="795" y="353"/>
                      <a:pt x="751" y="279"/>
                      <a:pt x="683" y="227"/>
                    </a:cubicBezTo>
                    <a:cubicBezTo>
                      <a:pt x="669" y="217"/>
                      <a:pt x="655" y="208"/>
                      <a:pt x="641" y="200"/>
                    </a:cubicBezTo>
                    <a:cubicBezTo>
                      <a:pt x="630" y="194"/>
                      <a:pt x="626" y="181"/>
                      <a:pt x="632" y="170"/>
                    </a:cubicBezTo>
                    <a:cubicBezTo>
                      <a:pt x="637" y="159"/>
                      <a:pt x="651" y="155"/>
                      <a:pt x="661" y="161"/>
                    </a:cubicBezTo>
                    <a:cubicBezTo>
                      <a:pt x="678" y="170"/>
                      <a:pt x="694" y="180"/>
                      <a:pt x="709" y="192"/>
                    </a:cubicBezTo>
                    <a:cubicBezTo>
                      <a:pt x="787" y="251"/>
                      <a:pt x="837" y="336"/>
                      <a:pt x="850" y="432"/>
                    </a:cubicBezTo>
                    <a:cubicBezTo>
                      <a:pt x="862" y="528"/>
                      <a:pt x="837" y="623"/>
                      <a:pt x="777" y="70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63" name="Freeform 11">
                <a:extLst>
                  <a:ext uri="{FF2B5EF4-FFF2-40B4-BE49-F238E27FC236}">
                    <a16:creationId xmlns:a16="http://schemas.microsoft.com/office/drawing/2014/main" id="{1173B41E-AE04-4090-AE4B-50B33B897C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2" y="465"/>
                <a:ext cx="2904" cy="3306"/>
              </a:xfrm>
              <a:custGeom>
                <a:avLst/>
                <a:gdLst>
                  <a:gd name="T0" fmla="*/ 1270 w 1550"/>
                  <a:gd name="T1" fmla="*/ 179 h 1763"/>
                  <a:gd name="T2" fmla="*/ 517 w 1550"/>
                  <a:gd name="T3" fmla="*/ 280 h 1763"/>
                  <a:gd name="T4" fmla="*/ 545 w 1550"/>
                  <a:gd name="T5" fmla="*/ 965 h 1763"/>
                  <a:gd name="T6" fmla="*/ 437 w 1550"/>
                  <a:gd name="T7" fmla="*/ 1107 h 1763"/>
                  <a:gd name="T8" fmla="*/ 587 w 1550"/>
                  <a:gd name="T9" fmla="*/ 1222 h 1763"/>
                  <a:gd name="T10" fmla="*/ 694 w 1550"/>
                  <a:gd name="T11" fmla="*/ 1082 h 1763"/>
                  <a:gd name="T12" fmla="*/ 1370 w 1550"/>
                  <a:gd name="T13" fmla="*/ 933 h 1763"/>
                  <a:gd name="T14" fmla="*/ 1270 w 1550"/>
                  <a:gd name="T15" fmla="*/ 179 h 1763"/>
                  <a:gd name="T16" fmla="*/ 1317 w 1550"/>
                  <a:gd name="T17" fmla="*/ 892 h 1763"/>
                  <a:gd name="T18" fmla="*/ 701 w 1550"/>
                  <a:gd name="T19" fmla="*/ 1009 h 1763"/>
                  <a:gd name="T20" fmla="*/ 658 w 1550"/>
                  <a:gd name="T21" fmla="*/ 980 h 1763"/>
                  <a:gd name="T22" fmla="*/ 614 w 1550"/>
                  <a:gd name="T23" fmla="*/ 941 h 1763"/>
                  <a:gd name="T24" fmla="*/ 570 w 1550"/>
                  <a:gd name="T25" fmla="*/ 320 h 1763"/>
                  <a:gd name="T26" fmla="*/ 1229 w 1550"/>
                  <a:gd name="T27" fmla="*/ 233 h 1763"/>
                  <a:gd name="T28" fmla="*/ 1317 w 1550"/>
                  <a:gd name="T29" fmla="*/ 892 h 1763"/>
                  <a:gd name="T30" fmla="*/ 181 w 1550"/>
                  <a:gd name="T31" fmla="*/ 1763 h 1763"/>
                  <a:gd name="T32" fmla="*/ 162 w 1550"/>
                  <a:gd name="T33" fmla="*/ 1761 h 1763"/>
                  <a:gd name="T34" fmla="*/ 83 w 1550"/>
                  <a:gd name="T35" fmla="*/ 1724 h 1763"/>
                  <a:gd name="T36" fmla="*/ 27 w 1550"/>
                  <a:gd name="T37" fmla="*/ 1584 h 1763"/>
                  <a:gd name="T38" fmla="*/ 367 w 1550"/>
                  <a:gd name="T39" fmla="*/ 1136 h 1763"/>
                  <a:gd name="T40" fmla="*/ 382 w 1550"/>
                  <a:gd name="T41" fmla="*/ 1128 h 1763"/>
                  <a:gd name="T42" fmla="*/ 398 w 1550"/>
                  <a:gd name="T43" fmla="*/ 1132 h 1763"/>
                  <a:gd name="T44" fmla="*/ 568 w 1550"/>
                  <a:gd name="T45" fmla="*/ 1263 h 1763"/>
                  <a:gd name="T46" fmla="*/ 572 w 1550"/>
                  <a:gd name="T47" fmla="*/ 1294 h 1763"/>
                  <a:gd name="T48" fmla="*/ 233 w 1550"/>
                  <a:gd name="T49" fmla="*/ 1740 h 1763"/>
                  <a:gd name="T50" fmla="*/ 181 w 1550"/>
                  <a:gd name="T51" fmla="*/ 1763 h 1763"/>
                  <a:gd name="T52" fmla="*/ 389 w 1550"/>
                  <a:gd name="T53" fmla="*/ 1181 h 1763"/>
                  <a:gd name="T54" fmla="*/ 62 w 1550"/>
                  <a:gd name="T55" fmla="*/ 1610 h 1763"/>
                  <a:gd name="T56" fmla="*/ 109 w 1550"/>
                  <a:gd name="T57" fmla="*/ 1689 h 1763"/>
                  <a:gd name="T58" fmla="*/ 170 w 1550"/>
                  <a:gd name="T59" fmla="*/ 1718 h 1763"/>
                  <a:gd name="T60" fmla="*/ 198 w 1550"/>
                  <a:gd name="T61" fmla="*/ 1714 h 1763"/>
                  <a:gd name="T62" fmla="*/ 524 w 1550"/>
                  <a:gd name="T63" fmla="*/ 1284 h 1763"/>
                  <a:gd name="T64" fmla="*/ 389 w 1550"/>
                  <a:gd name="T65" fmla="*/ 1181 h 1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50" h="1763">
                    <a:moveTo>
                      <a:pt x="1270" y="179"/>
                    </a:moveTo>
                    <a:cubicBezTo>
                      <a:pt x="1034" y="0"/>
                      <a:pt x="697" y="45"/>
                      <a:pt x="517" y="280"/>
                    </a:cubicBezTo>
                    <a:cubicBezTo>
                      <a:pt x="358" y="488"/>
                      <a:pt x="375" y="777"/>
                      <a:pt x="545" y="965"/>
                    </a:cubicBezTo>
                    <a:cubicBezTo>
                      <a:pt x="466" y="1068"/>
                      <a:pt x="444" y="1098"/>
                      <a:pt x="437" y="1107"/>
                    </a:cubicBezTo>
                    <a:cubicBezTo>
                      <a:pt x="587" y="1222"/>
                      <a:pt x="587" y="1222"/>
                      <a:pt x="587" y="1222"/>
                    </a:cubicBezTo>
                    <a:cubicBezTo>
                      <a:pt x="694" y="1082"/>
                      <a:pt x="694" y="1082"/>
                      <a:pt x="694" y="1082"/>
                    </a:cubicBezTo>
                    <a:cubicBezTo>
                      <a:pt x="921" y="1201"/>
                      <a:pt x="1209" y="1143"/>
                      <a:pt x="1370" y="933"/>
                    </a:cubicBezTo>
                    <a:cubicBezTo>
                      <a:pt x="1550" y="697"/>
                      <a:pt x="1505" y="360"/>
                      <a:pt x="1270" y="179"/>
                    </a:cubicBezTo>
                    <a:close/>
                    <a:moveTo>
                      <a:pt x="1317" y="892"/>
                    </a:moveTo>
                    <a:cubicBezTo>
                      <a:pt x="1170" y="1084"/>
                      <a:pt x="903" y="1131"/>
                      <a:pt x="701" y="1009"/>
                    </a:cubicBezTo>
                    <a:cubicBezTo>
                      <a:pt x="686" y="1000"/>
                      <a:pt x="672" y="990"/>
                      <a:pt x="658" y="980"/>
                    </a:cubicBezTo>
                    <a:cubicBezTo>
                      <a:pt x="643" y="968"/>
                      <a:pt x="628" y="955"/>
                      <a:pt x="614" y="941"/>
                    </a:cubicBezTo>
                    <a:cubicBezTo>
                      <a:pt x="447" y="778"/>
                      <a:pt x="425" y="511"/>
                      <a:pt x="570" y="320"/>
                    </a:cubicBezTo>
                    <a:cubicBezTo>
                      <a:pt x="728" y="114"/>
                      <a:pt x="1023" y="75"/>
                      <a:pt x="1229" y="233"/>
                    </a:cubicBezTo>
                    <a:cubicBezTo>
                      <a:pt x="1435" y="390"/>
                      <a:pt x="1474" y="686"/>
                      <a:pt x="1317" y="892"/>
                    </a:cubicBezTo>
                    <a:close/>
                    <a:moveTo>
                      <a:pt x="181" y="1763"/>
                    </a:moveTo>
                    <a:cubicBezTo>
                      <a:pt x="175" y="1763"/>
                      <a:pt x="169" y="1762"/>
                      <a:pt x="162" y="1761"/>
                    </a:cubicBezTo>
                    <a:cubicBezTo>
                      <a:pt x="137" y="1757"/>
                      <a:pt x="108" y="1743"/>
                      <a:pt x="83" y="1724"/>
                    </a:cubicBezTo>
                    <a:cubicBezTo>
                      <a:pt x="24" y="1679"/>
                      <a:pt x="0" y="1619"/>
                      <a:pt x="27" y="1584"/>
                    </a:cubicBezTo>
                    <a:cubicBezTo>
                      <a:pt x="367" y="1136"/>
                      <a:pt x="367" y="1136"/>
                      <a:pt x="367" y="1136"/>
                    </a:cubicBezTo>
                    <a:cubicBezTo>
                      <a:pt x="371" y="1132"/>
                      <a:pt x="376" y="1129"/>
                      <a:pt x="382" y="1128"/>
                    </a:cubicBezTo>
                    <a:cubicBezTo>
                      <a:pt x="387" y="1127"/>
                      <a:pt x="393" y="1129"/>
                      <a:pt x="398" y="1132"/>
                    </a:cubicBezTo>
                    <a:cubicBezTo>
                      <a:pt x="568" y="1263"/>
                      <a:pt x="568" y="1263"/>
                      <a:pt x="568" y="1263"/>
                    </a:cubicBezTo>
                    <a:cubicBezTo>
                      <a:pt x="578" y="1270"/>
                      <a:pt x="579" y="1284"/>
                      <a:pt x="572" y="1294"/>
                    </a:cubicBezTo>
                    <a:cubicBezTo>
                      <a:pt x="233" y="1740"/>
                      <a:pt x="233" y="1740"/>
                      <a:pt x="233" y="1740"/>
                    </a:cubicBezTo>
                    <a:cubicBezTo>
                      <a:pt x="221" y="1755"/>
                      <a:pt x="203" y="1763"/>
                      <a:pt x="181" y="1763"/>
                    </a:cubicBezTo>
                    <a:close/>
                    <a:moveTo>
                      <a:pt x="389" y="1181"/>
                    </a:moveTo>
                    <a:cubicBezTo>
                      <a:pt x="62" y="1610"/>
                      <a:pt x="62" y="1610"/>
                      <a:pt x="62" y="1610"/>
                    </a:cubicBezTo>
                    <a:cubicBezTo>
                      <a:pt x="54" y="1621"/>
                      <a:pt x="69" y="1658"/>
                      <a:pt x="109" y="1689"/>
                    </a:cubicBezTo>
                    <a:cubicBezTo>
                      <a:pt x="129" y="1704"/>
                      <a:pt x="151" y="1714"/>
                      <a:pt x="170" y="1718"/>
                    </a:cubicBezTo>
                    <a:cubicBezTo>
                      <a:pt x="183" y="1720"/>
                      <a:pt x="194" y="1718"/>
                      <a:pt x="198" y="1714"/>
                    </a:cubicBezTo>
                    <a:cubicBezTo>
                      <a:pt x="524" y="1284"/>
                      <a:pt x="524" y="1284"/>
                      <a:pt x="524" y="1284"/>
                    </a:cubicBezTo>
                    <a:lnTo>
                      <a:pt x="389" y="118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grpSp>
        <p:nvGrpSpPr>
          <p:cNvPr id="164" name="Group 163"/>
          <p:cNvGrpSpPr/>
          <p:nvPr/>
        </p:nvGrpSpPr>
        <p:grpSpPr>
          <a:xfrm>
            <a:off x="4980054" y="2726240"/>
            <a:ext cx="635358" cy="628934"/>
            <a:chOff x="7256440" y="4336707"/>
            <a:chExt cx="1121022" cy="1084704"/>
          </a:xfrm>
        </p:grpSpPr>
        <p:sp>
          <p:nvSpPr>
            <p:cNvPr id="165" name="Oval 164"/>
            <p:cNvSpPr>
              <a:spLocks noChangeAspect="1"/>
            </p:cNvSpPr>
            <p:nvPr/>
          </p:nvSpPr>
          <p:spPr>
            <a:xfrm>
              <a:off x="7256440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22225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6" name="AutoShape 9">
              <a:extLst>
                <a:ext uri="{FF2B5EF4-FFF2-40B4-BE49-F238E27FC236}">
                  <a16:creationId xmlns:a16="http://schemas.microsoft.com/office/drawing/2014/main" id="{E0D198FC-C2F2-4FED-9034-D826A21FCD8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7444678" y="4463326"/>
              <a:ext cx="817030" cy="81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167" name="Freeform 11">
              <a:extLst>
                <a:ext uri="{FF2B5EF4-FFF2-40B4-BE49-F238E27FC236}">
                  <a16:creationId xmlns:a16="http://schemas.microsoft.com/office/drawing/2014/main" id="{BF86BFAF-8981-4474-850E-2A9237D57E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7238" y="4692571"/>
              <a:ext cx="750017" cy="462088"/>
            </a:xfrm>
            <a:custGeom>
              <a:avLst/>
              <a:gdLst>
                <a:gd name="T0" fmla="*/ 154 w 2115"/>
                <a:gd name="T1" fmla="*/ 956 h 1302"/>
                <a:gd name="T2" fmla="*/ 144 w 2115"/>
                <a:gd name="T3" fmla="*/ 334 h 1302"/>
                <a:gd name="T4" fmla="*/ 573 w 2115"/>
                <a:gd name="T5" fmla="*/ 324 h 1302"/>
                <a:gd name="T6" fmla="*/ 573 w 2115"/>
                <a:gd name="T7" fmla="*/ 1059 h 1302"/>
                <a:gd name="T8" fmla="*/ 44 w 2115"/>
                <a:gd name="T9" fmla="*/ 220 h 1302"/>
                <a:gd name="T10" fmla="*/ 573 w 2115"/>
                <a:gd name="T11" fmla="*/ 180 h 1302"/>
                <a:gd name="T12" fmla="*/ 22 w 2115"/>
                <a:gd name="T13" fmla="*/ 176 h 1302"/>
                <a:gd name="T14" fmla="*/ 0 w 2115"/>
                <a:gd name="T15" fmla="*/ 1081 h 1302"/>
                <a:gd name="T16" fmla="*/ 573 w 2115"/>
                <a:gd name="T17" fmla="*/ 1103 h 1302"/>
                <a:gd name="T18" fmla="*/ 660 w 2115"/>
                <a:gd name="T19" fmla="*/ 89 h 1302"/>
                <a:gd name="T20" fmla="*/ 94 w 2115"/>
                <a:gd name="T21" fmla="*/ 111 h 1302"/>
                <a:gd name="T22" fmla="*/ 618 w 2115"/>
                <a:gd name="T23" fmla="*/ 133 h 1302"/>
                <a:gd name="T24" fmla="*/ 745 w 2115"/>
                <a:gd name="T25" fmla="*/ 0 h 1302"/>
                <a:gd name="T26" fmla="*/ 179 w 2115"/>
                <a:gd name="T27" fmla="*/ 22 h 1302"/>
                <a:gd name="T28" fmla="*/ 703 w 2115"/>
                <a:gd name="T29" fmla="*/ 44 h 1302"/>
                <a:gd name="T30" fmla="*/ 1882 w 2115"/>
                <a:gd name="T31" fmla="*/ 948 h 1302"/>
                <a:gd name="T32" fmla="*/ 1760 w 2115"/>
                <a:gd name="T33" fmla="*/ 1286 h 1302"/>
                <a:gd name="T34" fmla="*/ 1452 w 2115"/>
                <a:gd name="T35" fmla="*/ 1286 h 1302"/>
                <a:gd name="T36" fmla="*/ 1329 w 2115"/>
                <a:gd name="T37" fmla="*/ 1168 h 1302"/>
                <a:gd name="T38" fmla="*/ 1452 w 2115"/>
                <a:gd name="T39" fmla="*/ 830 h 1302"/>
                <a:gd name="T40" fmla="*/ 1760 w 2115"/>
                <a:gd name="T41" fmla="*/ 830 h 1302"/>
                <a:gd name="T42" fmla="*/ 1882 w 2115"/>
                <a:gd name="T43" fmla="*/ 948 h 1302"/>
                <a:gd name="T44" fmla="*/ 1750 w 2115"/>
                <a:gd name="T45" fmla="*/ 873 h 1302"/>
                <a:gd name="T46" fmla="*/ 1462 w 2115"/>
                <a:gd name="T47" fmla="*/ 873 h 1302"/>
                <a:gd name="T48" fmla="*/ 1373 w 2115"/>
                <a:gd name="T49" fmla="*/ 1168 h 1302"/>
                <a:gd name="T50" fmla="*/ 1606 w 2115"/>
                <a:gd name="T51" fmla="*/ 1258 h 1302"/>
                <a:gd name="T52" fmla="*/ 1838 w 2115"/>
                <a:gd name="T53" fmla="*/ 1168 h 1302"/>
                <a:gd name="T54" fmla="*/ 1728 w 2115"/>
                <a:gd name="T55" fmla="*/ 325 h 1302"/>
                <a:gd name="T56" fmla="*/ 1772 w 2115"/>
                <a:gd name="T57" fmla="*/ 198 h 1302"/>
                <a:gd name="T58" fmla="*/ 1246 w 2115"/>
                <a:gd name="T59" fmla="*/ 176 h 1302"/>
                <a:gd name="T60" fmla="*/ 1209 w 2115"/>
                <a:gd name="T61" fmla="*/ 220 h 1302"/>
                <a:gd name="T62" fmla="*/ 1728 w 2115"/>
                <a:gd name="T63" fmla="*/ 325 h 1302"/>
                <a:gd name="T64" fmla="*/ 1838 w 2115"/>
                <a:gd name="T65" fmla="*/ 318 h 1302"/>
                <a:gd name="T66" fmla="*/ 1866 w 2115"/>
                <a:gd name="T67" fmla="*/ 111 h 1302"/>
                <a:gd name="T68" fmla="*/ 1330 w 2115"/>
                <a:gd name="T69" fmla="*/ 89 h 1302"/>
                <a:gd name="T70" fmla="*/ 1822 w 2115"/>
                <a:gd name="T71" fmla="*/ 133 h 1302"/>
                <a:gd name="T72" fmla="*/ 1907 w 2115"/>
                <a:gd name="T73" fmla="*/ 321 h 1302"/>
                <a:gd name="T74" fmla="*/ 1951 w 2115"/>
                <a:gd name="T75" fmla="*/ 22 h 1302"/>
                <a:gd name="T76" fmla="*/ 1415 w 2115"/>
                <a:gd name="T77" fmla="*/ 0 h 1302"/>
                <a:gd name="T78" fmla="*/ 1907 w 2115"/>
                <a:gd name="T79" fmla="*/ 44 h 1302"/>
                <a:gd name="T80" fmla="*/ 1285 w 2115"/>
                <a:gd name="T81" fmla="*/ 1059 h 1302"/>
                <a:gd name="T82" fmla="*/ 1209 w 2115"/>
                <a:gd name="T83" fmla="*/ 1103 h 1302"/>
                <a:gd name="T84" fmla="*/ 1285 w 2115"/>
                <a:gd name="T85" fmla="*/ 1059 h 1302"/>
                <a:gd name="T86" fmla="*/ 1441 w 2115"/>
                <a:gd name="T87" fmla="*/ 787 h 1302"/>
                <a:gd name="T88" fmla="*/ 1518 w 2115"/>
                <a:gd name="T89" fmla="*/ 496 h 1302"/>
                <a:gd name="T90" fmla="*/ 1629 w 2115"/>
                <a:gd name="T91" fmla="*/ 334 h 1302"/>
                <a:gd name="T92" fmla="*/ 1209 w 2115"/>
                <a:gd name="T93" fmla="*/ 324 h 1302"/>
                <a:gd name="T94" fmla="*/ 1285 w 2115"/>
                <a:gd name="T95" fmla="*/ 956 h 1302"/>
                <a:gd name="T96" fmla="*/ 2057 w 2115"/>
                <a:gd name="T97" fmla="*/ 403 h 1302"/>
                <a:gd name="T98" fmla="*/ 1838 w 2115"/>
                <a:gd name="T99" fmla="*/ 362 h 1302"/>
                <a:gd name="T100" fmla="*/ 1562 w 2115"/>
                <a:gd name="T101" fmla="*/ 496 h 1302"/>
                <a:gd name="T102" fmla="*/ 1606 w 2115"/>
                <a:gd name="T103" fmla="*/ 770 h 1302"/>
                <a:gd name="T104" fmla="*/ 1606 w 2115"/>
                <a:gd name="T105" fmla="*/ 496 h 1302"/>
                <a:gd name="T106" fmla="*/ 1838 w 2115"/>
                <a:gd name="T107" fmla="*/ 406 h 1302"/>
                <a:gd name="T108" fmla="*/ 2071 w 2115"/>
                <a:gd name="T109" fmla="*/ 496 h 1302"/>
                <a:gd name="T110" fmla="*/ 1982 w 2115"/>
                <a:gd name="T111" fmla="*/ 1130 h 1302"/>
                <a:gd name="T112" fmla="*/ 1926 w 2115"/>
                <a:gd name="T113" fmla="*/ 1168 h 1302"/>
                <a:gd name="T114" fmla="*/ 1992 w 2115"/>
                <a:gd name="T115" fmla="*/ 1173 h 1302"/>
                <a:gd name="T116" fmla="*/ 2115 w 2115"/>
                <a:gd name="T117" fmla="*/ 496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15" h="1302">
                  <a:moveTo>
                    <a:pt x="573" y="956"/>
                  </a:moveTo>
                  <a:cubicBezTo>
                    <a:pt x="154" y="956"/>
                    <a:pt x="154" y="956"/>
                    <a:pt x="154" y="956"/>
                  </a:cubicBezTo>
                  <a:cubicBezTo>
                    <a:pt x="148" y="956"/>
                    <a:pt x="144" y="951"/>
                    <a:pt x="144" y="946"/>
                  </a:cubicBezTo>
                  <a:cubicBezTo>
                    <a:pt x="144" y="334"/>
                    <a:pt x="144" y="334"/>
                    <a:pt x="144" y="334"/>
                  </a:cubicBezTo>
                  <a:cubicBezTo>
                    <a:pt x="144" y="328"/>
                    <a:pt x="148" y="324"/>
                    <a:pt x="154" y="324"/>
                  </a:cubicBezTo>
                  <a:cubicBezTo>
                    <a:pt x="573" y="324"/>
                    <a:pt x="573" y="324"/>
                    <a:pt x="573" y="324"/>
                  </a:cubicBezTo>
                  <a:lnTo>
                    <a:pt x="573" y="956"/>
                  </a:lnTo>
                  <a:close/>
                  <a:moveTo>
                    <a:pt x="573" y="1059"/>
                  </a:moveTo>
                  <a:cubicBezTo>
                    <a:pt x="44" y="1059"/>
                    <a:pt x="44" y="1059"/>
                    <a:pt x="44" y="1059"/>
                  </a:cubicBezTo>
                  <a:cubicBezTo>
                    <a:pt x="44" y="220"/>
                    <a:pt x="44" y="220"/>
                    <a:pt x="44" y="220"/>
                  </a:cubicBezTo>
                  <a:cubicBezTo>
                    <a:pt x="573" y="220"/>
                    <a:pt x="573" y="220"/>
                    <a:pt x="573" y="220"/>
                  </a:cubicBezTo>
                  <a:cubicBezTo>
                    <a:pt x="573" y="180"/>
                    <a:pt x="573" y="180"/>
                    <a:pt x="573" y="180"/>
                  </a:cubicBezTo>
                  <a:cubicBezTo>
                    <a:pt x="576" y="176"/>
                    <a:pt x="576" y="176"/>
                    <a:pt x="576" y="176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10" y="176"/>
                    <a:pt x="0" y="186"/>
                    <a:pt x="0" y="198"/>
                  </a:cubicBezTo>
                  <a:cubicBezTo>
                    <a:pt x="0" y="1081"/>
                    <a:pt x="0" y="1081"/>
                    <a:pt x="0" y="1081"/>
                  </a:cubicBezTo>
                  <a:cubicBezTo>
                    <a:pt x="0" y="1093"/>
                    <a:pt x="10" y="1103"/>
                    <a:pt x="22" y="1103"/>
                  </a:cubicBezTo>
                  <a:cubicBezTo>
                    <a:pt x="573" y="1103"/>
                    <a:pt x="573" y="1103"/>
                    <a:pt x="573" y="1103"/>
                  </a:cubicBezTo>
                  <a:lnTo>
                    <a:pt x="573" y="1059"/>
                  </a:lnTo>
                  <a:close/>
                  <a:moveTo>
                    <a:pt x="660" y="89"/>
                  </a:moveTo>
                  <a:cubicBezTo>
                    <a:pt x="116" y="89"/>
                    <a:pt x="116" y="89"/>
                    <a:pt x="116" y="89"/>
                  </a:cubicBezTo>
                  <a:cubicBezTo>
                    <a:pt x="104" y="89"/>
                    <a:pt x="94" y="99"/>
                    <a:pt x="94" y="111"/>
                  </a:cubicBezTo>
                  <a:cubicBezTo>
                    <a:pt x="94" y="123"/>
                    <a:pt x="104" y="133"/>
                    <a:pt x="116" y="133"/>
                  </a:cubicBezTo>
                  <a:cubicBezTo>
                    <a:pt x="618" y="133"/>
                    <a:pt x="618" y="133"/>
                    <a:pt x="618" y="133"/>
                  </a:cubicBezTo>
                  <a:lnTo>
                    <a:pt x="660" y="89"/>
                  </a:lnTo>
                  <a:close/>
                  <a:moveTo>
                    <a:pt x="745" y="0"/>
                  </a:moveTo>
                  <a:cubicBezTo>
                    <a:pt x="201" y="0"/>
                    <a:pt x="201" y="0"/>
                    <a:pt x="201" y="0"/>
                  </a:cubicBezTo>
                  <a:cubicBezTo>
                    <a:pt x="189" y="0"/>
                    <a:pt x="179" y="10"/>
                    <a:pt x="179" y="22"/>
                  </a:cubicBezTo>
                  <a:cubicBezTo>
                    <a:pt x="179" y="35"/>
                    <a:pt x="189" y="44"/>
                    <a:pt x="201" y="44"/>
                  </a:cubicBezTo>
                  <a:cubicBezTo>
                    <a:pt x="703" y="44"/>
                    <a:pt x="703" y="44"/>
                    <a:pt x="703" y="44"/>
                  </a:cubicBezTo>
                  <a:lnTo>
                    <a:pt x="745" y="0"/>
                  </a:lnTo>
                  <a:close/>
                  <a:moveTo>
                    <a:pt x="1882" y="948"/>
                  </a:moveTo>
                  <a:cubicBezTo>
                    <a:pt x="1882" y="1168"/>
                    <a:pt x="1882" y="1168"/>
                    <a:pt x="1882" y="1168"/>
                  </a:cubicBezTo>
                  <a:cubicBezTo>
                    <a:pt x="1882" y="1208"/>
                    <a:pt x="1861" y="1261"/>
                    <a:pt x="1760" y="1286"/>
                  </a:cubicBezTo>
                  <a:cubicBezTo>
                    <a:pt x="1718" y="1296"/>
                    <a:pt x="1663" y="1302"/>
                    <a:pt x="1606" y="1302"/>
                  </a:cubicBezTo>
                  <a:cubicBezTo>
                    <a:pt x="1549" y="1302"/>
                    <a:pt x="1494" y="1296"/>
                    <a:pt x="1452" y="1286"/>
                  </a:cubicBezTo>
                  <a:cubicBezTo>
                    <a:pt x="1439" y="1283"/>
                    <a:pt x="1412" y="1276"/>
                    <a:pt x="1387" y="1262"/>
                  </a:cubicBezTo>
                  <a:cubicBezTo>
                    <a:pt x="1350" y="1240"/>
                    <a:pt x="1329" y="1207"/>
                    <a:pt x="1329" y="1168"/>
                  </a:cubicBezTo>
                  <a:cubicBezTo>
                    <a:pt x="1329" y="948"/>
                    <a:pt x="1329" y="948"/>
                    <a:pt x="1329" y="948"/>
                  </a:cubicBezTo>
                  <a:cubicBezTo>
                    <a:pt x="1329" y="908"/>
                    <a:pt x="1350" y="855"/>
                    <a:pt x="1452" y="830"/>
                  </a:cubicBezTo>
                  <a:cubicBezTo>
                    <a:pt x="1494" y="820"/>
                    <a:pt x="1549" y="814"/>
                    <a:pt x="1606" y="814"/>
                  </a:cubicBezTo>
                  <a:cubicBezTo>
                    <a:pt x="1663" y="814"/>
                    <a:pt x="1718" y="820"/>
                    <a:pt x="1760" y="830"/>
                  </a:cubicBezTo>
                  <a:cubicBezTo>
                    <a:pt x="1773" y="833"/>
                    <a:pt x="1799" y="840"/>
                    <a:pt x="1824" y="854"/>
                  </a:cubicBezTo>
                  <a:cubicBezTo>
                    <a:pt x="1862" y="876"/>
                    <a:pt x="1882" y="910"/>
                    <a:pt x="1882" y="948"/>
                  </a:cubicBezTo>
                  <a:close/>
                  <a:moveTo>
                    <a:pt x="1838" y="948"/>
                  </a:moveTo>
                  <a:cubicBezTo>
                    <a:pt x="1838" y="894"/>
                    <a:pt x="1771" y="878"/>
                    <a:pt x="1750" y="873"/>
                  </a:cubicBezTo>
                  <a:cubicBezTo>
                    <a:pt x="1711" y="863"/>
                    <a:pt x="1660" y="858"/>
                    <a:pt x="1606" y="858"/>
                  </a:cubicBezTo>
                  <a:cubicBezTo>
                    <a:pt x="1552" y="858"/>
                    <a:pt x="1501" y="863"/>
                    <a:pt x="1462" y="873"/>
                  </a:cubicBezTo>
                  <a:cubicBezTo>
                    <a:pt x="1440" y="878"/>
                    <a:pt x="1373" y="894"/>
                    <a:pt x="1373" y="948"/>
                  </a:cubicBezTo>
                  <a:cubicBezTo>
                    <a:pt x="1373" y="1168"/>
                    <a:pt x="1373" y="1168"/>
                    <a:pt x="1373" y="1168"/>
                  </a:cubicBezTo>
                  <a:cubicBezTo>
                    <a:pt x="1373" y="1222"/>
                    <a:pt x="1440" y="1238"/>
                    <a:pt x="1462" y="1243"/>
                  </a:cubicBezTo>
                  <a:cubicBezTo>
                    <a:pt x="1501" y="1253"/>
                    <a:pt x="1552" y="1258"/>
                    <a:pt x="1606" y="1258"/>
                  </a:cubicBezTo>
                  <a:cubicBezTo>
                    <a:pt x="1660" y="1258"/>
                    <a:pt x="1711" y="1253"/>
                    <a:pt x="1750" y="1243"/>
                  </a:cubicBezTo>
                  <a:cubicBezTo>
                    <a:pt x="1771" y="1238"/>
                    <a:pt x="1838" y="1222"/>
                    <a:pt x="1838" y="1168"/>
                  </a:cubicBezTo>
                  <a:lnTo>
                    <a:pt x="1838" y="948"/>
                  </a:lnTo>
                  <a:close/>
                  <a:moveTo>
                    <a:pt x="1728" y="325"/>
                  </a:moveTo>
                  <a:cubicBezTo>
                    <a:pt x="1743" y="324"/>
                    <a:pt x="1757" y="322"/>
                    <a:pt x="1772" y="321"/>
                  </a:cubicBezTo>
                  <a:cubicBezTo>
                    <a:pt x="1772" y="198"/>
                    <a:pt x="1772" y="198"/>
                    <a:pt x="1772" y="198"/>
                  </a:cubicBezTo>
                  <a:cubicBezTo>
                    <a:pt x="1772" y="186"/>
                    <a:pt x="1763" y="176"/>
                    <a:pt x="1750" y="176"/>
                  </a:cubicBezTo>
                  <a:cubicBezTo>
                    <a:pt x="1246" y="176"/>
                    <a:pt x="1246" y="176"/>
                    <a:pt x="1246" y="176"/>
                  </a:cubicBezTo>
                  <a:cubicBezTo>
                    <a:pt x="1209" y="215"/>
                    <a:pt x="1209" y="215"/>
                    <a:pt x="1209" y="215"/>
                  </a:cubicBezTo>
                  <a:cubicBezTo>
                    <a:pt x="1209" y="220"/>
                    <a:pt x="1209" y="220"/>
                    <a:pt x="1209" y="220"/>
                  </a:cubicBezTo>
                  <a:cubicBezTo>
                    <a:pt x="1728" y="220"/>
                    <a:pt x="1728" y="220"/>
                    <a:pt x="1728" y="220"/>
                  </a:cubicBezTo>
                  <a:lnTo>
                    <a:pt x="1728" y="325"/>
                  </a:lnTo>
                  <a:close/>
                  <a:moveTo>
                    <a:pt x="1822" y="319"/>
                  </a:moveTo>
                  <a:cubicBezTo>
                    <a:pt x="1827" y="318"/>
                    <a:pt x="1833" y="318"/>
                    <a:pt x="1838" y="318"/>
                  </a:cubicBezTo>
                  <a:cubicBezTo>
                    <a:pt x="1848" y="318"/>
                    <a:pt x="1857" y="319"/>
                    <a:pt x="1866" y="319"/>
                  </a:cubicBezTo>
                  <a:cubicBezTo>
                    <a:pt x="1866" y="111"/>
                    <a:pt x="1866" y="111"/>
                    <a:pt x="1866" y="111"/>
                  </a:cubicBezTo>
                  <a:cubicBezTo>
                    <a:pt x="1866" y="99"/>
                    <a:pt x="1856" y="89"/>
                    <a:pt x="1844" y="89"/>
                  </a:cubicBezTo>
                  <a:cubicBezTo>
                    <a:pt x="1330" y="89"/>
                    <a:pt x="1330" y="89"/>
                    <a:pt x="1330" y="89"/>
                  </a:cubicBezTo>
                  <a:cubicBezTo>
                    <a:pt x="1288" y="133"/>
                    <a:pt x="1288" y="133"/>
                    <a:pt x="1288" y="133"/>
                  </a:cubicBezTo>
                  <a:cubicBezTo>
                    <a:pt x="1822" y="133"/>
                    <a:pt x="1822" y="133"/>
                    <a:pt x="1822" y="133"/>
                  </a:cubicBezTo>
                  <a:lnTo>
                    <a:pt x="1822" y="319"/>
                  </a:lnTo>
                  <a:close/>
                  <a:moveTo>
                    <a:pt x="1907" y="321"/>
                  </a:moveTo>
                  <a:cubicBezTo>
                    <a:pt x="1922" y="322"/>
                    <a:pt x="1937" y="324"/>
                    <a:pt x="1951" y="326"/>
                  </a:cubicBezTo>
                  <a:cubicBezTo>
                    <a:pt x="1951" y="22"/>
                    <a:pt x="1951" y="22"/>
                    <a:pt x="1951" y="22"/>
                  </a:cubicBezTo>
                  <a:cubicBezTo>
                    <a:pt x="1951" y="10"/>
                    <a:pt x="1941" y="0"/>
                    <a:pt x="1929" y="0"/>
                  </a:cubicBezTo>
                  <a:cubicBezTo>
                    <a:pt x="1415" y="0"/>
                    <a:pt x="1415" y="0"/>
                    <a:pt x="1415" y="0"/>
                  </a:cubicBezTo>
                  <a:cubicBezTo>
                    <a:pt x="1373" y="44"/>
                    <a:pt x="1373" y="44"/>
                    <a:pt x="1373" y="44"/>
                  </a:cubicBezTo>
                  <a:cubicBezTo>
                    <a:pt x="1907" y="44"/>
                    <a:pt x="1907" y="44"/>
                    <a:pt x="1907" y="44"/>
                  </a:cubicBezTo>
                  <a:lnTo>
                    <a:pt x="1907" y="321"/>
                  </a:lnTo>
                  <a:close/>
                  <a:moveTo>
                    <a:pt x="1285" y="1059"/>
                  </a:moveTo>
                  <a:cubicBezTo>
                    <a:pt x="1209" y="1059"/>
                    <a:pt x="1209" y="1059"/>
                    <a:pt x="1209" y="1059"/>
                  </a:cubicBezTo>
                  <a:cubicBezTo>
                    <a:pt x="1209" y="1103"/>
                    <a:pt x="1209" y="1103"/>
                    <a:pt x="1209" y="1103"/>
                  </a:cubicBezTo>
                  <a:cubicBezTo>
                    <a:pt x="1285" y="1103"/>
                    <a:pt x="1285" y="1103"/>
                    <a:pt x="1285" y="1103"/>
                  </a:cubicBezTo>
                  <a:lnTo>
                    <a:pt x="1285" y="1059"/>
                  </a:lnTo>
                  <a:close/>
                  <a:moveTo>
                    <a:pt x="1285" y="948"/>
                  </a:moveTo>
                  <a:cubicBezTo>
                    <a:pt x="1285" y="902"/>
                    <a:pt x="1305" y="820"/>
                    <a:pt x="1441" y="787"/>
                  </a:cubicBezTo>
                  <a:cubicBezTo>
                    <a:pt x="1464" y="782"/>
                    <a:pt x="1490" y="777"/>
                    <a:pt x="1518" y="775"/>
                  </a:cubicBezTo>
                  <a:cubicBezTo>
                    <a:pt x="1518" y="496"/>
                    <a:pt x="1518" y="496"/>
                    <a:pt x="1518" y="496"/>
                  </a:cubicBezTo>
                  <a:cubicBezTo>
                    <a:pt x="1518" y="456"/>
                    <a:pt x="1533" y="388"/>
                    <a:pt x="1629" y="350"/>
                  </a:cubicBezTo>
                  <a:cubicBezTo>
                    <a:pt x="1629" y="334"/>
                    <a:pt x="1629" y="334"/>
                    <a:pt x="1629" y="334"/>
                  </a:cubicBezTo>
                  <a:cubicBezTo>
                    <a:pt x="1629" y="328"/>
                    <a:pt x="1625" y="324"/>
                    <a:pt x="1619" y="324"/>
                  </a:cubicBezTo>
                  <a:cubicBezTo>
                    <a:pt x="1209" y="324"/>
                    <a:pt x="1209" y="324"/>
                    <a:pt x="1209" y="324"/>
                  </a:cubicBezTo>
                  <a:cubicBezTo>
                    <a:pt x="1209" y="956"/>
                    <a:pt x="1209" y="956"/>
                    <a:pt x="1209" y="956"/>
                  </a:cubicBezTo>
                  <a:cubicBezTo>
                    <a:pt x="1285" y="956"/>
                    <a:pt x="1285" y="956"/>
                    <a:pt x="1285" y="956"/>
                  </a:cubicBezTo>
                  <a:lnTo>
                    <a:pt x="1285" y="948"/>
                  </a:lnTo>
                  <a:close/>
                  <a:moveTo>
                    <a:pt x="2057" y="403"/>
                  </a:moveTo>
                  <a:cubicBezTo>
                    <a:pt x="2032" y="388"/>
                    <a:pt x="2005" y="381"/>
                    <a:pt x="1992" y="378"/>
                  </a:cubicBezTo>
                  <a:cubicBezTo>
                    <a:pt x="1950" y="368"/>
                    <a:pt x="1896" y="362"/>
                    <a:pt x="1838" y="362"/>
                  </a:cubicBezTo>
                  <a:cubicBezTo>
                    <a:pt x="1781" y="362"/>
                    <a:pt x="1726" y="368"/>
                    <a:pt x="1684" y="378"/>
                  </a:cubicBezTo>
                  <a:cubicBezTo>
                    <a:pt x="1583" y="403"/>
                    <a:pt x="1562" y="456"/>
                    <a:pt x="1562" y="496"/>
                  </a:cubicBezTo>
                  <a:cubicBezTo>
                    <a:pt x="1562" y="771"/>
                    <a:pt x="1562" y="771"/>
                    <a:pt x="1562" y="771"/>
                  </a:cubicBezTo>
                  <a:cubicBezTo>
                    <a:pt x="1576" y="770"/>
                    <a:pt x="1591" y="770"/>
                    <a:pt x="1606" y="770"/>
                  </a:cubicBezTo>
                  <a:cubicBezTo>
                    <a:pt x="1606" y="770"/>
                    <a:pt x="1606" y="770"/>
                    <a:pt x="1606" y="770"/>
                  </a:cubicBezTo>
                  <a:cubicBezTo>
                    <a:pt x="1606" y="496"/>
                    <a:pt x="1606" y="496"/>
                    <a:pt x="1606" y="496"/>
                  </a:cubicBezTo>
                  <a:cubicBezTo>
                    <a:pt x="1606" y="443"/>
                    <a:pt x="1673" y="426"/>
                    <a:pt x="1695" y="421"/>
                  </a:cubicBezTo>
                  <a:cubicBezTo>
                    <a:pt x="1734" y="412"/>
                    <a:pt x="1785" y="406"/>
                    <a:pt x="1838" y="406"/>
                  </a:cubicBezTo>
                  <a:cubicBezTo>
                    <a:pt x="1892" y="406"/>
                    <a:pt x="1943" y="412"/>
                    <a:pt x="1982" y="421"/>
                  </a:cubicBezTo>
                  <a:cubicBezTo>
                    <a:pt x="2004" y="426"/>
                    <a:pt x="2071" y="443"/>
                    <a:pt x="2071" y="496"/>
                  </a:cubicBezTo>
                  <a:cubicBezTo>
                    <a:pt x="2071" y="1055"/>
                    <a:pt x="2071" y="1055"/>
                    <a:pt x="2071" y="1055"/>
                  </a:cubicBezTo>
                  <a:cubicBezTo>
                    <a:pt x="2071" y="1108"/>
                    <a:pt x="2004" y="1125"/>
                    <a:pt x="1982" y="1130"/>
                  </a:cubicBezTo>
                  <a:cubicBezTo>
                    <a:pt x="1965" y="1134"/>
                    <a:pt x="1947" y="1137"/>
                    <a:pt x="1926" y="1140"/>
                  </a:cubicBezTo>
                  <a:cubicBezTo>
                    <a:pt x="1926" y="1168"/>
                    <a:pt x="1926" y="1168"/>
                    <a:pt x="1926" y="1168"/>
                  </a:cubicBezTo>
                  <a:cubicBezTo>
                    <a:pt x="1926" y="1173"/>
                    <a:pt x="1926" y="1178"/>
                    <a:pt x="1925" y="1184"/>
                  </a:cubicBezTo>
                  <a:cubicBezTo>
                    <a:pt x="1950" y="1181"/>
                    <a:pt x="1973" y="1178"/>
                    <a:pt x="1992" y="1173"/>
                  </a:cubicBezTo>
                  <a:cubicBezTo>
                    <a:pt x="2094" y="1148"/>
                    <a:pt x="2115" y="1095"/>
                    <a:pt x="2115" y="1055"/>
                  </a:cubicBezTo>
                  <a:cubicBezTo>
                    <a:pt x="2115" y="496"/>
                    <a:pt x="2115" y="496"/>
                    <a:pt x="2115" y="496"/>
                  </a:cubicBezTo>
                  <a:cubicBezTo>
                    <a:pt x="2115" y="458"/>
                    <a:pt x="2094" y="425"/>
                    <a:pt x="2057" y="4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168" name="Freeform 12">
              <a:extLst>
                <a:ext uri="{FF2B5EF4-FFF2-40B4-BE49-F238E27FC236}">
                  <a16:creationId xmlns:a16="http://schemas.microsoft.com/office/drawing/2014/main" id="{D63CC4D9-71E9-47B8-8268-8DD12EBA4D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96072" y="4694654"/>
              <a:ext cx="500137" cy="428770"/>
            </a:xfrm>
            <a:custGeom>
              <a:avLst/>
              <a:gdLst>
                <a:gd name="T0" fmla="*/ 0 w 1410"/>
                <a:gd name="T1" fmla="*/ 1099 h 1208"/>
                <a:gd name="T2" fmla="*/ 184 w 1410"/>
                <a:gd name="T3" fmla="*/ 0 h 1208"/>
                <a:gd name="T4" fmla="*/ 548 w 1410"/>
                <a:gd name="T5" fmla="*/ 191 h 1208"/>
                <a:gd name="T6" fmla="*/ 1410 w 1410"/>
                <a:gd name="T7" fmla="*/ 662 h 1208"/>
                <a:gd name="T8" fmla="*/ 1221 w 1410"/>
                <a:gd name="T9" fmla="*/ 692 h 1208"/>
                <a:gd name="T10" fmla="*/ 1033 w 1410"/>
                <a:gd name="T11" fmla="*/ 662 h 1208"/>
                <a:gd name="T12" fmla="*/ 1033 w 1410"/>
                <a:gd name="T13" fmla="*/ 711 h 1208"/>
                <a:gd name="T14" fmla="*/ 1033 w 1410"/>
                <a:gd name="T15" fmla="*/ 714 h 1208"/>
                <a:gd name="T16" fmla="*/ 1410 w 1410"/>
                <a:gd name="T17" fmla="*/ 714 h 1208"/>
                <a:gd name="T18" fmla="*/ 1409 w 1410"/>
                <a:gd name="T19" fmla="*/ 711 h 1208"/>
                <a:gd name="T20" fmla="*/ 1410 w 1410"/>
                <a:gd name="T21" fmla="*/ 662 h 1208"/>
                <a:gd name="T22" fmla="*/ 1033 w 1410"/>
                <a:gd name="T23" fmla="*/ 490 h 1208"/>
                <a:gd name="T24" fmla="*/ 1221 w 1410"/>
                <a:gd name="T25" fmla="*/ 536 h 1208"/>
                <a:gd name="T26" fmla="*/ 1410 w 1410"/>
                <a:gd name="T27" fmla="*/ 490 h 1208"/>
                <a:gd name="T28" fmla="*/ 1409 w 1410"/>
                <a:gd name="T29" fmla="*/ 487 h 1208"/>
                <a:gd name="T30" fmla="*/ 1033 w 1410"/>
                <a:gd name="T31" fmla="*/ 487 h 1208"/>
                <a:gd name="T32" fmla="*/ 1221 w 1410"/>
                <a:gd name="T33" fmla="*/ 580 h 1208"/>
                <a:gd name="T34" fmla="*/ 1033 w 1410"/>
                <a:gd name="T35" fmla="*/ 550 h 1208"/>
                <a:gd name="T36" fmla="*/ 1033 w 1410"/>
                <a:gd name="T37" fmla="*/ 599 h 1208"/>
                <a:gd name="T38" fmla="*/ 1033 w 1410"/>
                <a:gd name="T39" fmla="*/ 602 h 1208"/>
                <a:gd name="T40" fmla="*/ 1410 w 1410"/>
                <a:gd name="T41" fmla="*/ 602 h 1208"/>
                <a:gd name="T42" fmla="*/ 1409 w 1410"/>
                <a:gd name="T43" fmla="*/ 599 h 1208"/>
                <a:gd name="T44" fmla="*/ 1410 w 1410"/>
                <a:gd name="T45" fmla="*/ 550 h 1208"/>
                <a:gd name="T46" fmla="*/ 1221 w 1410"/>
                <a:gd name="T47" fmla="*/ 580 h 1208"/>
                <a:gd name="T48" fmla="*/ 845 w 1410"/>
                <a:gd name="T49" fmla="*/ 1015 h 1208"/>
                <a:gd name="T50" fmla="*/ 800 w 1410"/>
                <a:gd name="T51" fmla="*/ 1049 h 1208"/>
                <a:gd name="T52" fmla="*/ 800 w 1410"/>
                <a:gd name="T53" fmla="*/ 1052 h 1208"/>
                <a:gd name="T54" fmla="*/ 989 w 1410"/>
                <a:gd name="T55" fmla="*/ 1098 h 1208"/>
                <a:gd name="T56" fmla="*/ 1177 w 1410"/>
                <a:gd name="T57" fmla="*/ 1052 h 1208"/>
                <a:gd name="T58" fmla="*/ 1177 w 1410"/>
                <a:gd name="T59" fmla="*/ 1049 h 1208"/>
                <a:gd name="T60" fmla="*/ 1133 w 1410"/>
                <a:gd name="T61" fmla="*/ 1015 h 1208"/>
                <a:gd name="T62" fmla="*/ 1133 w 1410"/>
                <a:gd name="T63" fmla="*/ 1127 h 1208"/>
                <a:gd name="T64" fmla="*/ 845 w 1410"/>
                <a:gd name="T65" fmla="*/ 1127 h 1208"/>
                <a:gd name="T66" fmla="*/ 800 w 1410"/>
                <a:gd name="T67" fmla="*/ 1161 h 1208"/>
                <a:gd name="T68" fmla="*/ 800 w 1410"/>
                <a:gd name="T69" fmla="*/ 1163 h 1208"/>
                <a:gd name="T70" fmla="*/ 1177 w 1410"/>
                <a:gd name="T71" fmla="*/ 1163 h 1208"/>
                <a:gd name="T72" fmla="*/ 1177 w 1410"/>
                <a:gd name="T73" fmla="*/ 1161 h 1208"/>
                <a:gd name="T74" fmla="*/ 1133 w 1410"/>
                <a:gd name="T75" fmla="*/ 1127 h 1208"/>
                <a:gd name="T76" fmla="*/ 1177 w 1410"/>
                <a:gd name="T77" fmla="*/ 941 h 1208"/>
                <a:gd name="T78" fmla="*/ 800 w 1410"/>
                <a:gd name="T79" fmla="*/ 941 h 1208"/>
                <a:gd name="T80" fmla="*/ 1410 w 1410"/>
                <a:gd name="T81" fmla="*/ 774 h 1208"/>
                <a:gd name="T82" fmla="*/ 1221 w 1410"/>
                <a:gd name="T83" fmla="*/ 804 h 1208"/>
                <a:gd name="T84" fmla="*/ 1230 w 1410"/>
                <a:gd name="T85" fmla="*/ 810 h 1208"/>
                <a:gd name="T86" fmla="*/ 1410 w 1410"/>
                <a:gd name="T87" fmla="*/ 826 h 1208"/>
                <a:gd name="T88" fmla="*/ 1409 w 1410"/>
                <a:gd name="T89" fmla="*/ 824 h 1208"/>
                <a:gd name="T90" fmla="*/ 1410 w 1410"/>
                <a:gd name="T91" fmla="*/ 774 h 1208"/>
                <a:gd name="T92" fmla="*/ 1365 w 1410"/>
                <a:gd name="T93" fmla="*/ 902 h 1208"/>
                <a:gd name="T94" fmla="*/ 1309 w 1410"/>
                <a:gd name="T95" fmla="*/ 942 h 1208"/>
                <a:gd name="T96" fmla="*/ 1410 w 1410"/>
                <a:gd name="T97" fmla="*/ 939 h 1208"/>
                <a:gd name="T98" fmla="*/ 1409 w 1410"/>
                <a:gd name="T99" fmla="*/ 936 h 1208"/>
                <a:gd name="T100" fmla="*/ 1410 w 1410"/>
                <a:gd name="T101" fmla="*/ 886 h 1208"/>
                <a:gd name="T102" fmla="*/ 1365 w 1410"/>
                <a:gd name="T103" fmla="*/ 1014 h 1208"/>
                <a:gd name="T104" fmla="*/ 1309 w 1410"/>
                <a:gd name="T105" fmla="*/ 1089 h 1208"/>
                <a:gd name="T106" fmla="*/ 1409 w 1410"/>
                <a:gd name="T107" fmla="*/ 1048 h 1208"/>
                <a:gd name="T108" fmla="*/ 1410 w 1410"/>
                <a:gd name="T109" fmla="*/ 998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10" h="1208">
                  <a:moveTo>
                    <a:pt x="548" y="1099"/>
                  </a:moveTo>
                  <a:cubicBezTo>
                    <a:pt x="0" y="1099"/>
                    <a:pt x="0" y="1099"/>
                    <a:pt x="0" y="1099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732" y="0"/>
                    <a:pt x="732" y="0"/>
                    <a:pt x="732" y="0"/>
                  </a:cubicBezTo>
                  <a:cubicBezTo>
                    <a:pt x="548" y="191"/>
                    <a:pt x="548" y="191"/>
                    <a:pt x="548" y="191"/>
                  </a:cubicBezTo>
                  <a:lnTo>
                    <a:pt x="548" y="1099"/>
                  </a:lnTo>
                  <a:close/>
                  <a:moveTo>
                    <a:pt x="1410" y="662"/>
                  </a:moveTo>
                  <a:cubicBezTo>
                    <a:pt x="1398" y="668"/>
                    <a:pt x="1383" y="673"/>
                    <a:pt x="1365" y="678"/>
                  </a:cubicBezTo>
                  <a:cubicBezTo>
                    <a:pt x="1326" y="687"/>
                    <a:pt x="1275" y="692"/>
                    <a:pt x="1221" y="692"/>
                  </a:cubicBezTo>
                  <a:cubicBezTo>
                    <a:pt x="1168" y="692"/>
                    <a:pt x="1117" y="687"/>
                    <a:pt x="1078" y="678"/>
                  </a:cubicBezTo>
                  <a:cubicBezTo>
                    <a:pt x="1060" y="673"/>
                    <a:pt x="1045" y="668"/>
                    <a:pt x="1033" y="662"/>
                  </a:cubicBezTo>
                  <a:cubicBezTo>
                    <a:pt x="1033" y="711"/>
                    <a:pt x="1033" y="711"/>
                    <a:pt x="1033" y="711"/>
                  </a:cubicBezTo>
                  <a:cubicBezTo>
                    <a:pt x="1033" y="711"/>
                    <a:pt x="1033" y="711"/>
                    <a:pt x="1033" y="711"/>
                  </a:cubicBezTo>
                  <a:cubicBezTo>
                    <a:pt x="1033" y="712"/>
                    <a:pt x="1033" y="713"/>
                    <a:pt x="1033" y="714"/>
                  </a:cubicBezTo>
                  <a:cubicBezTo>
                    <a:pt x="1033" y="714"/>
                    <a:pt x="1033" y="714"/>
                    <a:pt x="1033" y="714"/>
                  </a:cubicBezTo>
                  <a:cubicBezTo>
                    <a:pt x="1033" y="740"/>
                    <a:pt x="1117" y="760"/>
                    <a:pt x="1221" y="760"/>
                  </a:cubicBezTo>
                  <a:cubicBezTo>
                    <a:pt x="1325" y="760"/>
                    <a:pt x="1410" y="740"/>
                    <a:pt x="1410" y="714"/>
                  </a:cubicBezTo>
                  <a:cubicBezTo>
                    <a:pt x="1410" y="714"/>
                    <a:pt x="1410" y="714"/>
                    <a:pt x="1410" y="714"/>
                  </a:cubicBezTo>
                  <a:cubicBezTo>
                    <a:pt x="1410" y="713"/>
                    <a:pt x="1410" y="712"/>
                    <a:pt x="1409" y="711"/>
                  </a:cubicBezTo>
                  <a:cubicBezTo>
                    <a:pt x="1410" y="711"/>
                    <a:pt x="1410" y="711"/>
                    <a:pt x="1410" y="711"/>
                  </a:cubicBezTo>
                  <a:lnTo>
                    <a:pt x="1410" y="662"/>
                  </a:lnTo>
                  <a:close/>
                  <a:moveTo>
                    <a:pt x="1033" y="488"/>
                  </a:moveTo>
                  <a:cubicBezTo>
                    <a:pt x="1033" y="489"/>
                    <a:pt x="1033" y="490"/>
                    <a:pt x="1033" y="490"/>
                  </a:cubicBezTo>
                  <a:cubicBezTo>
                    <a:pt x="1033" y="490"/>
                    <a:pt x="1033" y="490"/>
                    <a:pt x="1033" y="490"/>
                  </a:cubicBezTo>
                  <a:cubicBezTo>
                    <a:pt x="1033" y="516"/>
                    <a:pt x="1117" y="536"/>
                    <a:pt x="1221" y="536"/>
                  </a:cubicBezTo>
                  <a:cubicBezTo>
                    <a:pt x="1325" y="536"/>
                    <a:pt x="1410" y="516"/>
                    <a:pt x="1410" y="490"/>
                  </a:cubicBezTo>
                  <a:cubicBezTo>
                    <a:pt x="1410" y="490"/>
                    <a:pt x="1410" y="490"/>
                    <a:pt x="1410" y="490"/>
                  </a:cubicBezTo>
                  <a:cubicBezTo>
                    <a:pt x="1410" y="490"/>
                    <a:pt x="1410" y="489"/>
                    <a:pt x="1410" y="488"/>
                  </a:cubicBezTo>
                  <a:cubicBezTo>
                    <a:pt x="1410" y="488"/>
                    <a:pt x="1410" y="488"/>
                    <a:pt x="1409" y="487"/>
                  </a:cubicBezTo>
                  <a:cubicBezTo>
                    <a:pt x="1403" y="463"/>
                    <a:pt x="1321" y="444"/>
                    <a:pt x="1221" y="444"/>
                  </a:cubicBezTo>
                  <a:cubicBezTo>
                    <a:pt x="1121" y="444"/>
                    <a:pt x="1039" y="463"/>
                    <a:pt x="1033" y="487"/>
                  </a:cubicBezTo>
                  <a:cubicBezTo>
                    <a:pt x="1033" y="488"/>
                    <a:pt x="1033" y="488"/>
                    <a:pt x="1033" y="488"/>
                  </a:cubicBezTo>
                  <a:close/>
                  <a:moveTo>
                    <a:pt x="1221" y="580"/>
                  </a:moveTo>
                  <a:cubicBezTo>
                    <a:pt x="1168" y="580"/>
                    <a:pt x="1117" y="575"/>
                    <a:pt x="1078" y="565"/>
                  </a:cubicBezTo>
                  <a:cubicBezTo>
                    <a:pt x="1060" y="561"/>
                    <a:pt x="1045" y="556"/>
                    <a:pt x="1033" y="550"/>
                  </a:cubicBezTo>
                  <a:cubicBezTo>
                    <a:pt x="1033" y="599"/>
                    <a:pt x="1033" y="599"/>
                    <a:pt x="1033" y="599"/>
                  </a:cubicBezTo>
                  <a:cubicBezTo>
                    <a:pt x="1033" y="599"/>
                    <a:pt x="1033" y="599"/>
                    <a:pt x="1033" y="599"/>
                  </a:cubicBezTo>
                  <a:cubicBezTo>
                    <a:pt x="1033" y="600"/>
                    <a:pt x="1033" y="601"/>
                    <a:pt x="1033" y="602"/>
                  </a:cubicBezTo>
                  <a:cubicBezTo>
                    <a:pt x="1033" y="602"/>
                    <a:pt x="1033" y="602"/>
                    <a:pt x="1033" y="602"/>
                  </a:cubicBezTo>
                  <a:cubicBezTo>
                    <a:pt x="1033" y="628"/>
                    <a:pt x="1117" y="648"/>
                    <a:pt x="1221" y="648"/>
                  </a:cubicBezTo>
                  <a:cubicBezTo>
                    <a:pt x="1325" y="648"/>
                    <a:pt x="1410" y="628"/>
                    <a:pt x="1410" y="602"/>
                  </a:cubicBezTo>
                  <a:cubicBezTo>
                    <a:pt x="1410" y="602"/>
                    <a:pt x="1410" y="602"/>
                    <a:pt x="1410" y="602"/>
                  </a:cubicBezTo>
                  <a:cubicBezTo>
                    <a:pt x="1410" y="601"/>
                    <a:pt x="1410" y="600"/>
                    <a:pt x="1409" y="599"/>
                  </a:cubicBezTo>
                  <a:cubicBezTo>
                    <a:pt x="1410" y="599"/>
                    <a:pt x="1410" y="599"/>
                    <a:pt x="1410" y="599"/>
                  </a:cubicBezTo>
                  <a:cubicBezTo>
                    <a:pt x="1410" y="550"/>
                    <a:pt x="1410" y="550"/>
                    <a:pt x="1410" y="550"/>
                  </a:cubicBezTo>
                  <a:cubicBezTo>
                    <a:pt x="1398" y="556"/>
                    <a:pt x="1383" y="561"/>
                    <a:pt x="1365" y="565"/>
                  </a:cubicBezTo>
                  <a:cubicBezTo>
                    <a:pt x="1326" y="575"/>
                    <a:pt x="1275" y="580"/>
                    <a:pt x="1221" y="580"/>
                  </a:cubicBezTo>
                  <a:close/>
                  <a:moveTo>
                    <a:pt x="989" y="1030"/>
                  </a:moveTo>
                  <a:cubicBezTo>
                    <a:pt x="935" y="1030"/>
                    <a:pt x="884" y="1024"/>
                    <a:pt x="845" y="1015"/>
                  </a:cubicBezTo>
                  <a:cubicBezTo>
                    <a:pt x="827" y="1011"/>
                    <a:pt x="812" y="1005"/>
                    <a:pt x="800" y="999"/>
                  </a:cubicBezTo>
                  <a:cubicBezTo>
                    <a:pt x="800" y="1049"/>
                    <a:pt x="800" y="1049"/>
                    <a:pt x="800" y="1049"/>
                  </a:cubicBezTo>
                  <a:cubicBezTo>
                    <a:pt x="801" y="1049"/>
                    <a:pt x="801" y="1049"/>
                    <a:pt x="801" y="1049"/>
                  </a:cubicBezTo>
                  <a:cubicBezTo>
                    <a:pt x="800" y="1050"/>
                    <a:pt x="800" y="1051"/>
                    <a:pt x="800" y="1052"/>
                  </a:cubicBezTo>
                  <a:cubicBezTo>
                    <a:pt x="800" y="1052"/>
                    <a:pt x="800" y="1052"/>
                    <a:pt x="800" y="1052"/>
                  </a:cubicBezTo>
                  <a:cubicBezTo>
                    <a:pt x="800" y="1077"/>
                    <a:pt x="885" y="1098"/>
                    <a:pt x="989" y="1098"/>
                  </a:cubicBezTo>
                  <a:cubicBezTo>
                    <a:pt x="1093" y="1098"/>
                    <a:pt x="1177" y="1077"/>
                    <a:pt x="1177" y="1052"/>
                  </a:cubicBezTo>
                  <a:cubicBezTo>
                    <a:pt x="1177" y="1052"/>
                    <a:pt x="1177" y="1052"/>
                    <a:pt x="1177" y="1052"/>
                  </a:cubicBezTo>
                  <a:cubicBezTo>
                    <a:pt x="1177" y="1051"/>
                    <a:pt x="1177" y="1050"/>
                    <a:pt x="1177" y="1049"/>
                  </a:cubicBezTo>
                  <a:cubicBezTo>
                    <a:pt x="1177" y="1049"/>
                    <a:pt x="1177" y="1049"/>
                    <a:pt x="1177" y="1049"/>
                  </a:cubicBezTo>
                  <a:cubicBezTo>
                    <a:pt x="1177" y="999"/>
                    <a:pt x="1177" y="999"/>
                    <a:pt x="1177" y="999"/>
                  </a:cubicBezTo>
                  <a:cubicBezTo>
                    <a:pt x="1165" y="1005"/>
                    <a:pt x="1150" y="1011"/>
                    <a:pt x="1133" y="1015"/>
                  </a:cubicBezTo>
                  <a:cubicBezTo>
                    <a:pt x="1094" y="1024"/>
                    <a:pt x="1043" y="1030"/>
                    <a:pt x="989" y="1030"/>
                  </a:cubicBezTo>
                  <a:close/>
                  <a:moveTo>
                    <a:pt x="1133" y="1127"/>
                  </a:moveTo>
                  <a:cubicBezTo>
                    <a:pt x="1094" y="1136"/>
                    <a:pt x="1043" y="1142"/>
                    <a:pt x="989" y="1142"/>
                  </a:cubicBezTo>
                  <a:cubicBezTo>
                    <a:pt x="935" y="1142"/>
                    <a:pt x="884" y="1136"/>
                    <a:pt x="845" y="1127"/>
                  </a:cubicBezTo>
                  <a:cubicBezTo>
                    <a:pt x="827" y="1123"/>
                    <a:pt x="812" y="1117"/>
                    <a:pt x="800" y="1112"/>
                  </a:cubicBezTo>
                  <a:cubicBezTo>
                    <a:pt x="800" y="1161"/>
                    <a:pt x="800" y="1161"/>
                    <a:pt x="800" y="1161"/>
                  </a:cubicBezTo>
                  <a:cubicBezTo>
                    <a:pt x="801" y="1161"/>
                    <a:pt x="801" y="1161"/>
                    <a:pt x="801" y="1161"/>
                  </a:cubicBezTo>
                  <a:cubicBezTo>
                    <a:pt x="800" y="1162"/>
                    <a:pt x="800" y="1162"/>
                    <a:pt x="800" y="1163"/>
                  </a:cubicBezTo>
                  <a:cubicBezTo>
                    <a:pt x="802" y="1188"/>
                    <a:pt x="886" y="1208"/>
                    <a:pt x="989" y="1208"/>
                  </a:cubicBezTo>
                  <a:cubicBezTo>
                    <a:pt x="1092" y="1208"/>
                    <a:pt x="1176" y="1188"/>
                    <a:pt x="1177" y="1163"/>
                  </a:cubicBezTo>
                  <a:cubicBezTo>
                    <a:pt x="1177" y="1162"/>
                    <a:pt x="1177" y="1162"/>
                    <a:pt x="1177" y="1161"/>
                  </a:cubicBezTo>
                  <a:cubicBezTo>
                    <a:pt x="1177" y="1161"/>
                    <a:pt x="1177" y="1161"/>
                    <a:pt x="1177" y="1161"/>
                  </a:cubicBezTo>
                  <a:cubicBezTo>
                    <a:pt x="1177" y="1112"/>
                    <a:pt x="1177" y="1112"/>
                    <a:pt x="1177" y="1112"/>
                  </a:cubicBezTo>
                  <a:cubicBezTo>
                    <a:pt x="1165" y="1117"/>
                    <a:pt x="1150" y="1123"/>
                    <a:pt x="1133" y="1127"/>
                  </a:cubicBezTo>
                  <a:close/>
                  <a:moveTo>
                    <a:pt x="989" y="986"/>
                  </a:moveTo>
                  <a:cubicBezTo>
                    <a:pt x="1091" y="986"/>
                    <a:pt x="1175" y="966"/>
                    <a:pt x="1177" y="941"/>
                  </a:cubicBezTo>
                  <a:cubicBezTo>
                    <a:pt x="1175" y="916"/>
                    <a:pt x="1091" y="896"/>
                    <a:pt x="989" y="896"/>
                  </a:cubicBezTo>
                  <a:cubicBezTo>
                    <a:pt x="886" y="896"/>
                    <a:pt x="803" y="916"/>
                    <a:pt x="800" y="941"/>
                  </a:cubicBezTo>
                  <a:cubicBezTo>
                    <a:pt x="803" y="966"/>
                    <a:pt x="886" y="986"/>
                    <a:pt x="989" y="986"/>
                  </a:cubicBezTo>
                  <a:close/>
                  <a:moveTo>
                    <a:pt x="1410" y="774"/>
                  </a:moveTo>
                  <a:cubicBezTo>
                    <a:pt x="1398" y="780"/>
                    <a:pt x="1383" y="785"/>
                    <a:pt x="1365" y="790"/>
                  </a:cubicBezTo>
                  <a:cubicBezTo>
                    <a:pt x="1326" y="799"/>
                    <a:pt x="1275" y="804"/>
                    <a:pt x="1221" y="804"/>
                  </a:cubicBezTo>
                  <a:cubicBezTo>
                    <a:pt x="1220" y="804"/>
                    <a:pt x="1219" y="804"/>
                    <a:pt x="1219" y="804"/>
                  </a:cubicBezTo>
                  <a:cubicBezTo>
                    <a:pt x="1222" y="806"/>
                    <a:pt x="1226" y="808"/>
                    <a:pt x="1230" y="810"/>
                  </a:cubicBezTo>
                  <a:cubicBezTo>
                    <a:pt x="1256" y="826"/>
                    <a:pt x="1276" y="846"/>
                    <a:pt x="1290" y="869"/>
                  </a:cubicBezTo>
                  <a:cubicBezTo>
                    <a:pt x="1360" y="863"/>
                    <a:pt x="1410" y="846"/>
                    <a:pt x="1410" y="826"/>
                  </a:cubicBezTo>
                  <a:cubicBezTo>
                    <a:pt x="1410" y="826"/>
                    <a:pt x="1410" y="826"/>
                    <a:pt x="1410" y="826"/>
                  </a:cubicBezTo>
                  <a:cubicBezTo>
                    <a:pt x="1410" y="825"/>
                    <a:pt x="1410" y="824"/>
                    <a:pt x="1409" y="824"/>
                  </a:cubicBezTo>
                  <a:cubicBezTo>
                    <a:pt x="1410" y="824"/>
                    <a:pt x="1410" y="824"/>
                    <a:pt x="1410" y="824"/>
                  </a:cubicBezTo>
                  <a:lnTo>
                    <a:pt x="1410" y="774"/>
                  </a:lnTo>
                  <a:close/>
                  <a:moveTo>
                    <a:pt x="1410" y="886"/>
                  </a:moveTo>
                  <a:cubicBezTo>
                    <a:pt x="1398" y="892"/>
                    <a:pt x="1383" y="897"/>
                    <a:pt x="1365" y="902"/>
                  </a:cubicBezTo>
                  <a:cubicBezTo>
                    <a:pt x="1348" y="906"/>
                    <a:pt x="1328" y="909"/>
                    <a:pt x="1306" y="912"/>
                  </a:cubicBezTo>
                  <a:cubicBezTo>
                    <a:pt x="1308" y="922"/>
                    <a:pt x="1309" y="932"/>
                    <a:pt x="1309" y="942"/>
                  </a:cubicBezTo>
                  <a:cubicBezTo>
                    <a:pt x="1309" y="979"/>
                    <a:pt x="1309" y="979"/>
                    <a:pt x="1309" y="979"/>
                  </a:cubicBezTo>
                  <a:cubicBezTo>
                    <a:pt x="1369" y="971"/>
                    <a:pt x="1410" y="956"/>
                    <a:pt x="1410" y="939"/>
                  </a:cubicBezTo>
                  <a:cubicBezTo>
                    <a:pt x="1410" y="939"/>
                    <a:pt x="1410" y="939"/>
                    <a:pt x="1410" y="939"/>
                  </a:cubicBezTo>
                  <a:cubicBezTo>
                    <a:pt x="1410" y="938"/>
                    <a:pt x="1410" y="937"/>
                    <a:pt x="1409" y="936"/>
                  </a:cubicBezTo>
                  <a:cubicBezTo>
                    <a:pt x="1410" y="936"/>
                    <a:pt x="1410" y="936"/>
                    <a:pt x="1410" y="936"/>
                  </a:cubicBezTo>
                  <a:lnTo>
                    <a:pt x="1410" y="886"/>
                  </a:lnTo>
                  <a:close/>
                  <a:moveTo>
                    <a:pt x="1410" y="998"/>
                  </a:moveTo>
                  <a:cubicBezTo>
                    <a:pt x="1398" y="1004"/>
                    <a:pt x="1383" y="1009"/>
                    <a:pt x="1365" y="1014"/>
                  </a:cubicBezTo>
                  <a:cubicBezTo>
                    <a:pt x="1348" y="1018"/>
                    <a:pt x="1330" y="1021"/>
                    <a:pt x="1309" y="1023"/>
                  </a:cubicBezTo>
                  <a:cubicBezTo>
                    <a:pt x="1309" y="1089"/>
                    <a:pt x="1309" y="1089"/>
                    <a:pt x="1309" y="1089"/>
                  </a:cubicBezTo>
                  <a:cubicBezTo>
                    <a:pt x="1368" y="1082"/>
                    <a:pt x="1409" y="1067"/>
                    <a:pt x="1410" y="1050"/>
                  </a:cubicBezTo>
                  <a:cubicBezTo>
                    <a:pt x="1410" y="1049"/>
                    <a:pt x="1410" y="1048"/>
                    <a:pt x="1409" y="1048"/>
                  </a:cubicBezTo>
                  <a:cubicBezTo>
                    <a:pt x="1410" y="1048"/>
                    <a:pt x="1410" y="1048"/>
                    <a:pt x="1410" y="1048"/>
                  </a:cubicBezTo>
                  <a:lnTo>
                    <a:pt x="1410" y="9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4980054" y="3829326"/>
            <a:ext cx="635358" cy="628934"/>
            <a:chOff x="4247363" y="2013559"/>
            <a:chExt cx="1121022" cy="1084704"/>
          </a:xfrm>
        </p:grpSpPr>
        <p:sp>
          <p:nvSpPr>
            <p:cNvPr id="170" name="Oval 169"/>
            <p:cNvSpPr>
              <a:spLocks noChangeAspect="1"/>
            </p:cNvSpPr>
            <p:nvPr/>
          </p:nvSpPr>
          <p:spPr>
            <a:xfrm>
              <a:off x="4247363" y="2013559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22225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71" name="Group 170"/>
            <p:cNvGrpSpPr/>
            <p:nvPr/>
          </p:nvGrpSpPr>
          <p:grpSpPr>
            <a:xfrm>
              <a:off x="4416820" y="2160539"/>
              <a:ext cx="782108" cy="757471"/>
              <a:chOff x="4416820" y="4500323"/>
              <a:chExt cx="782108" cy="757471"/>
            </a:xfrm>
          </p:grpSpPr>
          <p:sp>
            <p:nvSpPr>
              <p:cNvPr id="172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416820" y="4500323"/>
                <a:ext cx="782108" cy="7574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73" name="Freeform 5"/>
              <p:cNvSpPr>
                <a:spLocks noEditPoints="1"/>
              </p:cNvSpPr>
              <p:nvPr/>
            </p:nvSpPr>
            <p:spPr bwMode="auto">
              <a:xfrm>
                <a:off x="4886882" y="4649187"/>
                <a:ext cx="279065" cy="265641"/>
              </a:xfrm>
              <a:custGeom>
                <a:avLst/>
                <a:gdLst>
                  <a:gd name="T0" fmla="*/ 816 w 822"/>
                  <a:gd name="T1" fmla="*/ 362 h 808"/>
                  <a:gd name="T2" fmla="*/ 758 w 822"/>
                  <a:gd name="T3" fmla="*/ 327 h 808"/>
                  <a:gd name="T4" fmla="*/ 736 w 822"/>
                  <a:gd name="T5" fmla="*/ 261 h 808"/>
                  <a:gd name="T6" fmla="*/ 701 w 822"/>
                  <a:gd name="T7" fmla="*/ 196 h 808"/>
                  <a:gd name="T8" fmla="*/ 714 w 822"/>
                  <a:gd name="T9" fmla="*/ 130 h 808"/>
                  <a:gd name="T10" fmla="*/ 575 w 822"/>
                  <a:gd name="T11" fmla="*/ 28 h 808"/>
                  <a:gd name="T12" fmla="*/ 515 w 822"/>
                  <a:gd name="T13" fmla="*/ 62 h 808"/>
                  <a:gd name="T14" fmla="*/ 384 w 822"/>
                  <a:gd name="T15" fmla="*/ 47 h 808"/>
                  <a:gd name="T16" fmla="*/ 333 w 822"/>
                  <a:gd name="T17" fmla="*/ 0 h 808"/>
                  <a:gd name="T18" fmla="*/ 249 w 822"/>
                  <a:gd name="T19" fmla="*/ 26 h 808"/>
                  <a:gd name="T20" fmla="*/ 173 w 822"/>
                  <a:gd name="T21" fmla="*/ 69 h 808"/>
                  <a:gd name="T22" fmla="*/ 173 w 822"/>
                  <a:gd name="T23" fmla="*/ 140 h 808"/>
                  <a:gd name="T24" fmla="*/ 92 w 822"/>
                  <a:gd name="T25" fmla="*/ 246 h 808"/>
                  <a:gd name="T26" fmla="*/ 27 w 822"/>
                  <a:gd name="T27" fmla="*/ 267 h 808"/>
                  <a:gd name="T28" fmla="*/ 4 w 822"/>
                  <a:gd name="T29" fmla="*/ 441 h 808"/>
                  <a:gd name="T30" fmla="*/ 62 w 822"/>
                  <a:gd name="T31" fmla="*/ 475 h 808"/>
                  <a:gd name="T32" fmla="*/ 85 w 822"/>
                  <a:gd name="T33" fmla="*/ 546 h 808"/>
                  <a:gd name="T34" fmla="*/ 118 w 822"/>
                  <a:gd name="T35" fmla="*/ 607 h 808"/>
                  <a:gd name="T36" fmla="*/ 102 w 822"/>
                  <a:gd name="T37" fmla="*/ 673 h 808"/>
                  <a:gd name="T38" fmla="*/ 237 w 822"/>
                  <a:gd name="T39" fmla="*/ 777 h 808"/>
                  <a:gd name="T40" fmla="*/ 295 w 822"/>
                  <a:gd name="T41" fmla="*/ 743 h 808"/>
                  <a:gd name="T42" fmla="*/ 442 w 822"/>
                  <a:gd name="T43" fmla="*/ 762 h 808"/>
                  <a:gd name="T44" fmla="*/ 493 w 822"/>
                  <a:gd name="T45" fmla="*/ 808 h 808"/>
                  <a:gd name="T46" fmla="*/ 572 w 822"/>
                  <a:gd name="T47" fmla="*/ 783 h 808"/>
                  <a:gd name="T48" fmla="*/ 646 w 822"/>
                  <a:gd name="T49" fmla="*/ 741 h 808"/>
                  <a:gd name="T50" fmla="*/ 646 w 822"/>
                  <a:gd name="T51" fmla="*/ 673 h 808"/>
                  <a:gd name="T52" fmla="*/ 734 w 822"/>
                  <a:gd name="T53" fmla="*/ 552 h 808"/>
                  <a:gd name="T54" fmla="*/ 797 w 822"/>
                  <a:gd name="T55" fmla="*/ 532 h 808"/>
                  <a:gd name="T56" fmla="*/ 816 w 822"/>
                  <a:gd name="T57" fmla="*/ 362 h 808"/>
                  <a:gd name="T58" fmla="*/ 482 w 822"/>
                  <a:gd name="T59" fmla="*/ 569 h 808"/>
                  <a:gd name="T60" fmla="*/ 247 w 822"/>
                  <a:gd name="T61" fmla="*/ 475 h 808"/>
                  <a:gd name="T62" fmla="*/ 339 w 822"/>
                  <a:gd name="T63" fmla="*/ 239 h 808"/>
                  <a:gd name="T64" fmla="*/ 573 w 822"/>
                  <a:gd name="T65" fmla="*/ 333 h 808"/>
                  <a:gd name="T66" fmla="*/ 482 w 822"/>
                  <a:gd name="T67" fmla="*/ 569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2" h="808">
                    <a:moveTo>
                      <a:pt x="816" y="362"/>
                    </a:moveTo>
                    <a:cubicBezTo>
                      <a:pt x="758" y="327"/>
                      <a:pt x="758" y="327"/>
                      <a:pt x="758" y="327"/>
                    </a:cubicBezTo>
                    <a:cubicBezTo>
                      <a:pt x="753" y="305"/>
                      <a:pt x="745" y="283"/>
                      <a:pt x="736" y="261"/>
                    </a:cubicBezTo>
                    <a:cubicBezTo>
                      <a:pt x="727" y="239"/>
                      <a:pt x="714" y="217"/>
                      <a:pt x="701" y="196"/>
                    </a:cubicBezTo>
                    <a:cubicBezTo>
                      <a:pt x="714" y="130"/>
                      <a:pt x="714" y="130"/>
                      <a:pt x="714" y="130"/>
                    </a:cubicBezTo>
                    <a:cubicBezTo>
                      <a:pt x="676" y="87"/>
                      <a:pt x="627" y="51"/>
                      <a:pt x="575" y="28"/>
                    </a:cubicBezTo>
                    <a:cubicBezTo>
                      <a:pt x="515" y="62"/>
                      <a:pt x="515" y="62"/>
                      <a:pt x="515" y="62"/>
                    </a:cubicBezTo>
                    <a:cubicBezTo>
                      <a:pt x="472" y="48"/>
                      <a:pt x="429" y="43"/>
                      <a:pt x="384" y="47"/>
                    </a:cubicBezTo>
                    <a:cubicBezTo>
                      <a:pt x="333" y="0"/>
                      <a:pt x="333" y="0"/>
                      <a:pt x="333" y="0"/>
                    </a:cubicBezTo>
                    <a:cubicBezTo>
                      <a:pt x="305" y="6"/>
                      <a:pt x="277" y="13"/>
                      <a:pt x="249" y="26"/>
                    </a:cubicBezTo>
                    <a:cubicBezTo>
                      <a:pt x="222" y="38"/>
                      <a:pt x="195" y="53"/>
                      <a:pt x="173" y="69"/>
                    </a:cubicBezTo>
                    <a:cubicBezTo>
                      <a:pt x="173" y="140"/>
                      <a:pt x="173" y="140"/>
                      <a:pt x="173" y="140"/>
                    </a:cubicBezTo>
                    <a:cubicBezTo>
                      <a:pt x="139" y="171"/>
                      <a:pt x="111" y="206"/>
                      <a:pt x="92" y="246"/>
                    </a:cubicBezTo>
                    <a:cubicBezTo>
                      <a:pt x="27" y="267"/>
                      <a:pt x="27" y="267"/>
                      <a:pt x="27" y="267"/>
                    </a:cubicBezTo>
                    <a:cubicBezTo>
                      <a:pt x="7" y="321"/>
                      <a:pt x="0" y="380"/>
                      <a:pt x="4" y="441"/>
                    </a:cubicBezTo>
                    <a:cubicBezTo>
                      <a:pt x="62" y="475"/>
                      <a:pt x="62" y="475"/>
                      <a:pt x="62" y="475"/>
                    </a:cubicBezTo>
                    <a:cubicBezTo>
                      <a:pt x="67" y="498"/>
                      <a:pt x="74" y="523"/>
                      <a:pt x="85" y="546"/>
                    </a:cubicBezTo>
                    <a:cubicBezTo>
                      <a:pt x="95" y="567"/>
                      <a:pt x="105" y="588"/>
                      <a:pt x="118" y="607"/>
                    </a:cubicBezTo>
                    <a:cubicBezTo>
                      <a:pt x="102" y="673"/>
                      <a:pt x="102" y="673"/>
                      <a:pt x="102" y="673"/>
                    </a:cubicBezTo>
                    <a:cubicBezTo>
                      <a:pt x="140" y="718"/>
                      <a:pt x="186" y="752"/>
                      <a:pt x="237" y="777"/>
                    </a:cubicBezTo>
                    <a:cubicBezTo>
                      <a:pt x="295" y="743"/>
                      <a:pt x="295" y="743"/>
                      <a:pt x="295" y="743"/>
                    </a:cubicBezTo>
                    <a:cubicBezTo>
                      <a:pt x="342" y="760"/>
                      <a:pt x="391" y="766"/>
                      <a:pt x="442" y="762"/>
                    </a:cubicBezTo>
                    <a:cubicBezTo>
                      <a:pt x="493" y="808"/>
                      <a:pt x="493" y="808"/>
                      <a:pt x="493" y="808"/>
                    </a:cubicBezTo>
                    <a:cubicBezTo>
                      <a:pt x="518" y="802"/>
                      <a:pt x="546" y="794"/>
                      <a:pt x="572" y="783"/>
                    </a:cubicBezTo>
                    <a:cubicBezTo>
                      <a:pt x="598" y="771"/>
                      <a:pt x="622" y="757"/>
                      <a:pt x="646" y="741"/>
                    </a:cubicBezTo>
                    <a:cubicBezTo>
                      <a:pt x="646" y="673"/>
                      <a:pt x="646" y="673"/>
                      <a:pt x="646" y="673"/>
                    </a:cubicBezTo>
                    <a:cubicBezTo>
                      <a:pt x="683" y="639"/>
                      <a:pt x="713" y="597"/>
                      <a:pt x="734" y="552"/>
                    </a:cubicBezTo>
                    <a:cubicBezTo>
                      <a:pt x="797" y="532"/>
                      <a:pt x="797" y="532"/>
                      <a:pt x="797" y="532"/>
                    </a:cubicBezTo>
                    <a:cubicBezTo>
                      <a:pt x="816" y="479"/>
                      <a:pt x="822" y="420"/>
                      <a:pt x="816" y="362"/>
                    </a:cubicBezTo>
                    <a:close/>
                    <a:moveTo>
                      <a:pt x="482" y="569"/>
                    </a:moveTo>
                    <a:cubicBezTo>
                      <a:pt x="391" y="610"/>
                      <a:pt x="286" y="566"/>
                      <a:pt x="247" y="475"/>
                    </a:cubicBezTo>
                    <a:cubicBezTo>
                      <a:pt x="208" y="383"/>
                      <a:pt x="249" y="278"/>
                      <a:pt x="339" y="239"/>
                    </a:cubicBezTo>
                    <a:cubicBezTo>
                      <a:pt x="430" y="199"/>
                      <a:pt x="536" y="242"/>
                      <a:pt x="573" y="333"/>
                    </a:cubicBezTo>
                    <a:cubicBezTo>
                      <a:pt x="613" y="424"/>
                      <a:pt x="572" y="531"/>
                      <a:pt x="482" y="569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74" name="Freeform 6"/>
              <p:cNvSpPr>
                <a:spLocks noEditPoints="1"/>
              </p:cNvSpPr>
              <p:nvPr/>
            </p:nvSpPr>
            <p:spPr bwMode="auto">
              <a:xfrm>
                <a:off x="4449800" y="4664442"/>
                <a:ext cx="462270" cy="443085"/>
              </a:xfrm>
              <a:custGeom>
                <a:avLst/>
                <a:gdLst>
                  <a:gd name="T0" fmla="*/ 638 w 1362"/>
                  <a:gd name="T1" fmla="*/ 1242 h 1348"/>
                  <a:gd name="T2" fmla="*/ 448 w 1362"/>
                  <a:gd name="T3" fmla="*/ 1319 h 1348"/>
                  <a:gd name="T4" fmla="*/ 352 w 1362"/>
                  <a:gd name="T5" fmla="*/ 1146 h 1348"/>
                  <a:gd name="T6" fmla="*/ 141 w 1362"/>
                  <a:gd name="T7" fmla="*/ 1095 h 1348"/>
                  <a:gd name="T8" fmla="*/ 46 w 1362"/>
                  <a:gd name="T9" fmla="*/ 928 h 1348"/>
                  <a:gd name="T10" fmla="*/ 0 w 1362"/>
                  <a:gd name="T11" fmla="*/ 664 h 1348"/>
                  <a:gd name="T12" fmla="*/ 32 w 1362"/>
                  <a:gd name="T13" fmla="*/ 474 h 1348"/>
                  <a:gd name="T14" fmla="*/ 212 w 1362"/>
                  <a:gd name="T15" fmla="*/ 351 h 1348"/>
                  <a:gd name="T16" fmla="*/ 244 w 1362"/>
                  <a:gd name="T17" fmla="*/ 159 h 1348"/>
                  <a:gd name="T18" fmla="*/ 451 w 1362"/>
                  <a:gd name="T19" fmla="*/ 167 h 1348"/>
                  <a:gd name="T20" fmla="*/ 592 w 1362"/>
                  <a:gd name="T21" fmla="*/ 5 h 1348"/>
                  <a:gd name="T22" fmla="*/ 784 w 1362"/>
                  <a:gd name="T23" fmla="*/ 6 h 1348"/>
                  <a:gd name="T24" fmla="*/ 1036 w 1362"/>
                  <a:gd name="T25" fmla="*/ 98 h 1348"/>
                  <a:gd name="T26" fmla="*/ 1184 w 1362"/>
                  <a:gd name="T27" fmla="*/ 220 h 1348"/>
                  <a:gd name="T28" fmla="*/ 1206 w 1362"/>
                  <a:gd name="T29" fmla="*/ 440 h 1348"/>
                  <a:gd name="T30" fmla="*/ 1351 w 1362"/>
                  <a:gd name="T31" fmla="*/ 562 h 1348"/>
                  <a:gd name="T32" fmla="*/ 1262 w 1362"/>
                  <a:gd name="T33" fmla="*/ 724 h 1348"/>
                  <a:gd name="T34" fmla="*/ 1310 w 1362"/>
                  <a:gd name="T35" fmla="*/ 940 h 1348"/>
                  <a:gd name="T36" fmla="*/ 1213 w 1362"/>
                  <a:gd name="T37" fmla="*/ 1106 h 1348"/>
                  <a:gd name="T38" fmla="*/ 1008 w 1362"/>
                  <a:gd name="T39" fmla="*/ 1278 h 1348"/>
                  <a:gd name="T40" fmla="*/ 828 w 1362"/>
                  <a:gd name="T41" fmla="*/ 1345 h 1348"/>
                  <a:gd name="T42" fmla="*/ 830 w 1362"/>
                  <a:gd name="T43" fmla="*/ 1299 h 1348"/>
                  <a:gd name="T44" fmla="*/ 965 w 1362"/>
                  <a:gd name="T45" fmla="*/ 1122 h 1348"/>
                  <a:gd name="T46" fmla="*/ 1072 w 1362"/>
                  <a:gd name="T47" fmla="*/ 1038 h 1348"/>
                  <a:gd name="T48" fmla="*/ 1264 w 1362"/>
                  <a:gd name="T49" fmla="*/ 935 h 1348"/>
                  <a:gd name="T50" fmla="*/ 1219 w 1362"/>
                  <a:gd name="T51" fmla="*/ 710 h 1348"/>
                  <a:gd name="T52" fmla="*/ 1308 w 1362"/>
                  <a:gd name="T53" fmla="*/ 570 h 1348"/>
                  <a:gd name="T54" fmla="*/ 1171 w 1362"/>
                  <a:gd name="T55" fmla="*/ 469 h 1348"/>
                  <a:gd name="T56" fmla="*/ 1142 w 1362"/>
                  <a:gd name="T57" fmla="*/ 241 h 1348"/>
                  <a:gd name="T58" fmla="*/ 915 w 1362"/>
                  <a:gd name="T59" fmla="*/ 217 h 1348"/>
                  <a:gd name="T60" fmla="*/ 802 w 1362"/>
                  <a:gd name="T61" fmla="*/ 179 h 1348"/>
                  <a:gd name="T62" fmla="*/ 610 w 1362"/>
                  <a:gd name="T63" fmla="*/ 47 h 1348"/>
                  <a:gd name="T64" fmla="*/ 458 w 1362"/>
                  <a:gd name="T65" fmla="*/ 212 h 1348"/>
                  <a:gd name="T66" fmla="*/ 272 w 1362"/>
                  <a:gd name="T67" fmla="*/ 192 h 1348"/>
                  <a:gd name="T68" fmla="*/ 254 w 1362"/>
                  <a:gd name="T69" fmla="*/ 369 h 1348"/>
                  <a:gd name="T70" fmla="*/ 70 w 1362"/>
                  <a:gd name="T71" fmla="*/ 500 h 1348"/>
                  <a:gd name="T72" fmla="*/ 143 w 1362"/>
                  <a:gd name="T73" fmla="*/ 698 h 1348"/>
                  <a:gd name="T74" fmla="*/ 170 w 1362"/>
                  <a:gd name="T75" fmla="*/ 846 h 1348"/>
                  <a:gd name="T76" fmla="*/ 168 w 1362"/>
                  <a:gd name="T77" fmla="*/ 1058 h 1348"/>
                  <a:gd name="T78" fmla="*/ 386 w 1362"/>
                  <a:gd name="T79" fmla="*/ 1115 h 1348"/>
                  <a:gd name="T80" fmla="*/ 463 w 1362"/>
                  <a:gd name="T81" fmla="*/ 1278 h 1348"/>
                  <a:gd name="T82" fmla="*/ 630 w 1362"/>
                  <a:gd name="T83" fmla="*/ 1198 h 1348"/>
                  <a:gd name="T84" fmla="*/ 742 w 1362"/>
                  <a:gd name="T85" fmla="*/ 1197 h 1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2" h="1348">
                    <a:moveTo>
                      <a:pt x="815" y="1348"/>
                    </a:moveTo>
                    <a:cubicBezTo>
                      <a:pt x="724" y="1242"/>
                      <a:pt x="724" y="1242"/>
                      <a:pt x="724" y="1242"/>
                    </a:cubicBezTo>
                    <a:cubicBezTo>
                      <a:pt x="695" y="1244"/>
                      <a:pt x="666" y="1244"/>
                      <a:pt x="638" y="1242"/>
                    </a:cubicBezTo>
                    <a:cubicBezTo>
                      <a:pt x="547" y="1348"/>
                      <a:pt x="547" y="1348"/>
                      <a:pt x="547" y="1348"/>
                    </a:cubicBezTo>
                    <a:cubicBezTo>
                      <a:pt x="534" y="1345"/>
                      <a:pt x="534" y="1345"/>
                      <a:pt x="534" y="1345"/>
                    </a:cubicBezTo>
                    <a:cubicBezTo>
                      <a:pt x="494" y="1336"/>
                      <a:pt x="450" y="1320"/>
                      <a:pt x="448" y="1319"/>
                    </a:cubicBezTo>
                    <a:cubicBezTo>
                      <a:pt x="446" y="1318"/>
                      <a:pt x="402" y="1302"/>
                      <a:pt x="366" y="1284"/>
                    </a:cubicBezTo>
                    <a:cubicBezTo>
                      <a:pt x="354" y="1278"/>
                      <a:pt x="354" y="1278"/>
                      <a:pt x="354" y="1278"/>
                    </a:cubicBezTo>
                    <a:cubicBezTo>
                      <a:pt x="352" y="1146"/>
                      <a:pt x="352" y="1146"/>
                      <a:pt x="352" y="1146"/>
                    </a:cubicBezTo>
                    <a:cubicBezTo>
                      <a:pt x="325" y="1128"/>
                      <a:pt x="299" y="1107"/>
                      <a:pt x="275" y="1085"/>
                    </a:cubicBezTo>
                    <a:cubicBezTo>
                      <a:pt x="149" y="1105"/>
                      <a:pt x="149" y="1105"/>
                      <a:pt x="149" y="1105"/>
                    </a:cubicBezTo>
                    <a:cubicBezTo>
                      <a:pt x="141" y="1095"/>
                      <a:pt x="141" y="1095"/>
                      <a:pt x="141" y="1095"/>
                    </a:cubicBezTo>
                    <a:cubicBezTo>
                      <a:pt x="116" y="1062"/>
                      <a:pt x="93" y="1022"/>
                      <a:pt x="92" y="1020"/>
                    </a:cubicBezTo>
                    <a:cubicBezTo>
                      <a:pt x="91" y="1018"/>
                      <a:pt x="67" y="977"/>
                      <a:pt x="51" y="940"/>
                    </a:cubicBezTo>
                    <a:cubicBezTo>
                      <a:pt x="46" y="928"/>
                      <a:pt x="46" y="928"/>
                      <a:pt x="46" y="928"/>
                    </a:cubicBezTo>
                    <a:cubicBezTo>
                      <a:pt x="121" y="836"/>
                      <a:pt x="121" y="836"/>
                      <a:pt x="121" y="836"/>
                    </a:cubicBezTo>
                    <a:cubicBezTo>
                      <a:pt x="110" y="799"/>
                      <a:pt x="104" y="762"/>
                      <a:pt x="101" y="724"/>
                    </a:cubicBezTo>
                    <a:cubicBezTo>
                      <a:pt x="0" y="664"/>
                      <a:pt x="0" y="664"/>
                      <a:pt x="0" y="664"/>
                    </a:cubicBezTo>
                    <a:cubicBezTo>
                      <a:pt x="1" y="650"/>
                      <a:pt x="1" y="650"/>
                      <a:pt x="1" y="650"/>
                    </a:cubicBezTo>
                    <a:cubicBezTo>
                      <a:pt x="3" y="610"/>
                      <a:pt x="11" y="564"/>
                      <a:pt x="11" y="562"/>
                    </a:cubicBezTo>
                    <a:cubicBezTo>
                      <a:pt x="12" y="560"/>
                      <a:pt x="20" y="513"/>
                      <a:pt x="32" y="474"/>
                    </a:cubicBezTo>
                    <a:cubicBezTo>
                      <a:pt x="35" y="462"/>
                      <a:pt x="35" y="462"/>
                      <a:pt x="35" y="462"/>
                    </a:cubicBezTo>
                    <a:cubicBezTo>
                      <a:pt x="157" y="439"/>
                      <a:pt x="157" y="439"/>
                      <a:pt x="157" y="439"/>
                    </a:cubicBezTo>
                    <a:cubicBezTo>
                      <a:pt x="173" y="408"/>
                      <a:pt x="191" y="378"/>
                      <a:pt x="212" y="351"/>
                    </a:cubicBezTo>
                    <a:cubicBezTo>
                      <a:pt x="170" y="230"/>
                      <a:pt x="170" y="230"/>
                      <a:pt x="170" y="230"/>
                    </a:cubicBezTo>
                    <a:cubicBezTo>
                      <a:pt x="179" y="220"/>
                      <a:pt x="179" y="220"/>
                      <a:pt x="179" y="220"/>
                    </a:cubicBezTo>
                    <a:cubicBezTo>
                      <a:pt x="206" y="190"/>
                      <a:pt x="243" y="160"/>
                      <a:pt x="244" y="159"/>
                    </a:cubicBezTo>
                    <a:cubicBezTo>
                      <a:pt x="246" y="157"/>
                      <a:pt x="282" y="127"/>
                      <a:pt x="316" y="105"/>
                    </a:cubicBezTo>
                    <a:cubicBezTo>
                      <a:pt x="327" y="98"/>
                      <a:pt x="327" y="98"/>
                      <a:pt x="327" y="98"/>
                    </a:cubicBezTo>
                    <a:cubicBezTo>
                      <a:pt x="451" y="167"/>
                      <a:pt x="451" y="167"/>
                      <a:pt x="451" y="167"/>
                    </a:cubicBezTo>
                    <a:cubicBezTo>
                      <a:pt x="476" y="157"/>
                      <a:pt x="502" y="148"/>
                      <a:pt x="528" y="142"/>
                    </a:cubicBezTo>
                    <a:cubicBezTo>
                      <a:pt x="579" y="6"/>
                      <a:pt x="579" y="6"/>
                      <a:pt x="579" y="6"/>
                    </a:cubicBezTo>
                    <a:cubicBezTo>
                      <a:pt x="592" y="5"/>
                      <a:pt x="592" y="5"/>
                      <a:pt x="592" y="5"/>
                    </a:cubicBezTo>
                    <a:cubicBezTo>
                      <a:pt x="632" y="0"/>
                      <a:pt x="679" y="0"/>
                      <a:pt x="681" y="0"/>
                    </a:cubicBezTo>
                    <a:cubicBezTo>
                      <a:pt x="683" y="0"/>
                      <a:pt x="730" y="0"/>
                      <a:pt x="771" y="5"/>
                    </a:cubicBezTo>
                    <a:cubicBezTo>
                      <a:pt x="784" y="6"/>
                      <a:pt x="784" y="6"/>
                      <a:pt x="784" y="6"/>
                    </a:cubicBezTo>
                    <a:cubicBezTo>
                      <a:pt x="835" y="142"/>
                      <a:pt x="835" y="142"/>
                      <a:pt x="835" y="142"/>
                    </a:cubicBezTo>
                    <a:cubicBezTo>
                      <a:pt x="861" y="149"/>
                      <a:pt x="887" y="157"/>
                      <a:pt x="912" y="168"/>
                    </a:cubicBezTo>
                    <a:cubicBezTo>
                      <a:pt x="1036" y="98"/>
                      <a:pt x="1036" y="98"/>
                      <a:pt x="1036" y="98"/>
                    </a:cubicBezTo>
                    <a:cubicBezTo>
                      <a:pt x="1047" y="105"/>
                      <a:pt x="1047" y="105"/>
                      <a:pt x="1047" y="105"/>
                    </a:cubicBezTo>
                    <a:cubicBezTo>
                      <a:pt x="1081" y="128"/>
                      <a:pt x="1117" y="158"/>
                      <a:pt x="1118" y="159"/>
                    </a:cubicBezTo>
                    <a:cubicBezTo>
                      <a:pt x="1120" y="160"/>
                      <a:pt x="1156" y="191"/>
                      <a:pt x="1184" y="220"/>
                    </a:cubicBezTo>
                    <a:cubicBezTo>
                      <a:pt x="1193" y="230"/>
                      <a:pt x="1193" y="230"/>
                      <a:pt x="1193" y="230"/>
                    </a:cubicBezTo>
                    <a:cubicBezTo>
                      <a:pt x="1151" y="351"/>
                      <a:pt x="1151" y="351"/>
                      <a:pt x="1151" y="351"/>
                    </a:cubicBezTo>
                    <a:cubicBezTo>
                      <a:pt x="1172" y="379"/>
                      <a:pt x="1190" y="408"/>
                      <a:pt x="1206" y="440"/>
                    </a:cubicBezTo>
                    <a:cubicBezTo>
                      <a:pt x="1327" y="462"/>
                      <a:pt x="1327" y="462"/>
                      <a:pt x="1327" y="462"/>
                    </a:cubicBezTo>
                    <a:cubicBezTo>
                      <a:pt x="1331" y="475"/>
                      <a:pt x="1331" y="475"/>
                      <a:pt x="1331" y="475"/>
                    </a:cubicBezTo>
                    <a:cubicBezTo>
                      <a:pt x="1342" y="514"/>
                      <a:pt x="1351" y="560"/>
                      <a:pt x="1351" y="562"/>
                    </a:cubicBezTo>
                    <a:cubicBezTo>
                      <a:pt x="1351" y="564"/>
                      <a:pt x="1359" y="611"/>
                      <a:pt x="1362" y="651"/>
                    </a:cubicBezTo>
                    <a:cubicBezTo>
                      <a:pt x="1362" y="664"/>
                      <a:pt x="1362" y="664"/>
                      <a:pt x="1362" y="664"/>
                    </a:cubicBezTo>
                    <a:cubicBezTo>
                      <a:pt x="1262" y="724"/>
                      <a:pt x="1262" y="724"/>
                      <a:pt x="1262" y="724"/>
                    </a:cubicBezTo>
                    <a:cubicBezTo>
                      <a:pt x="1259" y="762"/>
                      <a:pt x="1252" y="800"/>
                      <a:pt x="1241" y="837"/>
                    </a:cubicBezTo>
                    <a:cubicBezTo>
                      <a:pt x="1316" y="928"/>
                      <a:pt x="1316" y="928"/>
                      <a:pt x="1316" y="928"/>
                    </a:cubicBezTo>
                    <a:cubicBezTo>
                      <a:pt x="1310" y="940"/>
                      <a:pt x="1310" y="940"/>
                      <a:pt x="1310" y="940"/>
                    </a:cubicBezTo>
                    <a:cubicBezTo>
                      <a:pt x="1294" y="978"/>
                      <a:pt x="1271" y="1019"/>
                      <a:pt x="1270" y="1020"/>
                    </a:cubicBezTo>
                    <a:cubicBezTo>
                      <a:pt x="1269" y="1022"/>
                      <a:pt x="1245" y="1063"/>
                      <a:pt x="1221" y="1095"/>
                    </a:cubicBezTo>
                    <a:cubicBezTo>
                      <a:pt x="1213" y="1106"/>
                      <a:pt x="1213" y="1106"/>
                      <a:pt x="1213" y="1106"/>
                    </a:cubicBezTo>
                    <a:cubicBezTo>
                      <a:pt x="1087" y="1085"/>
                      <a:pt x="1087" y="1085"/>
                      <a:pt x="1087" y="1085"/>
                    </a:cubicBezTo>
                    <a:cubicBezTo>
                      <a:pt x="1063" y="1108"/>
                      <a:pt x="1037" y="1128"/>
                      <a:pt x="1009" y="1147"/>
                    </a:cubicBezTo>
                    <a:cubicBezTo>
                      <a:pt x="1008" y="1278"/>
                      <a:pt x="1008" y="1278"/>
                      <a:pt x="1008" y="1278"/>
                    </a:cubicBezTo>
                    <a:cubicBezTo>
                      <a:pt x="996" y="1284"/>
                      <a:pt x="996" y="1284"/>
                      <a:pt x="996" y="1284"/>
                    </a:cubicBezTo>
                    <a:cubicBezTo>
                      <a:pt x="959" y="1302"/>
                      <a:pt x="915" y="1319"/>
                      <a:pt x="913" y="1319"/>
                    </a:cubicBezTo>
                    <a:cubicBezTo>
                      <a:pt x="911" y="1320"/>
                      <a:pt x="867" y="1336"/>
                      <a:pt x="828" y="1345"/>
                    </a:cubicBezTo>
                    <a:lnTo>
                      <a:pt x="815" y="1348"/>
                    </a:lnTo>
                    <a:close/>
                    <a:moveTo>
                      <a:pt x="742" y="1197"/>
                    </a:moveTo>
                    <a:cubicBezTo>
                      <a:pt x="830" y="1299"/>
                      <a:pt x="830" y="1299"/>
                      <a:pt x="830" y="1299"/>
                    </a:cubicBezTo>
                    <a:cubicBezTo>
                      <a:pt x="864" y="1290"/>
                      <a:pt x="898" y="1278"/>
                      <a:pt x="898" y="1278"/>
                    </a:cubicBezTo>
                    <a:cubicBezTo>
                      <a:pt x="899" y="1278"/>
                      <a:pt x="933" y="1265"/>
                      <a:pt x="964" y="1251"/>
                    </a:cubicBezTo>
                    <a:cubicBezTo>
                      <a:pt x="965" y="1122"/>
                      <a:pt x="965" y="1122"/>
                      <a:pt x="965" y="1122"/>
                    </a:cubicBezTo>
                    <a:cubicBezTo>
                      <a:pt x="976" y="1116"/>
                      <a:pt x="976" y="1116"/>
                      <a:pt x="976" y="1116"/>
                    </a:cubicBezTo>
                    <a:cubicBezTo>
                      <a:pt x="1008" y="1096"/>
                      <a:pt x="1037" y="1072"/>
                      <a:pt x="1064" y="1046"/>
                    </a:cubicBezTo>
                    <a:cubicBezTo>
                      <a:pt x="1072" y="1038"/>
                      <a:pt x="1072" y="1038"/>
                      <a:pt x="1072" y="1038"/>
                    </a:cubicBezTo>
                    <a:cubicBezTo>
                      <a:pt x="1193" y="1058"/>
                      <a:pt x="1193" y="1058"/>
                      <a:pt x="1193" y="1058"/>
                    </a:cubicBezTo>
                    <a:cubicBezTo>
                      <a:pt x="1213" y="1030"/>
                      <a:pt x="1232" y="999"/>
                      <a:pt x="1232" y="998"/>
                    </a:cubicBezTo>
                    <a:cubicBezTo>
                      <a:pt x="1232" y="998"/>
                      <a:pt x="1250" y="967"/>
                      <a:pt x="1264" y="935"/>
                    </a:cubicBezTo>
                    <a:cubicBezTo>
                      <a:pt x="1192" y="847"/>
                      <a:pt x="1192" y="847"/>
                      <a:pt x="1192" y="847"/>
                    </a:cubicBezTo>
                    <a:cubicBezTo>
                      <a:pt x="1196" y="835"/>
                      <a:pt x="1196" y="835"/>
                      <a:pt x="1196" y="835"/>
                    </a:cubicBezTo>
                    <a:cubicBezTo>
                      <a:pt x="1209" y="795"/>
                      <a:pt x="1217" y="753"/>
                      <a:pt x="1219" y="710"/>
                    </a:cubicBezTo>
                    <a:cubicBezTo>
                      <a:pt x="1219" y="698"/>
                      <a:pt x="1219" y="698"/>
                      <a:pt x="1219" y="698"/>
                    </a:cubicBezTo>
                    <a:cubicBezTo>
                      <a:pt x="1317" y="640"/>
                      <a:pt x="1317" y="640"/>
                      <a:pt x="1317" y="640"/>
                    </a:cubicBezTo>
                    <a:cubicBezTo>
                      <a:pt x="1314" y="606"/>
                      <a:pt x="1308" y="570"/>
                      <a:pt x="1308" y="570"/>
                    </a:cubicBezTo>
                    <a:cubicBezTo>
                      <a:pt x="1307" y="569"/>
                      <a:pt x="1301" y="534"/>
                      <a:pt x="1292" y="501"/>
                    </a:cubicBezTo>
                    <a:cubicBezTo>
                      <a:pt x="1176" y="479"/>
                      <a:pt x="1176" y="479"/>
                      <a:pt x="1176" y="479"/>
                    </a:cubicBezTo>
                    <a:cubicBezTo>
                      <a:pt x="1171" y="469"/>
                      <a:pt x="1171" y="469"/>
                      <a:pt x="1171" y="469"/>
                    </a:cubicBezTo>
                    <a:cubicBezTo>
                      <a:pt x="1154" y="433"/>
                      <a:pt x="1133" y="400"/>
                      <a:pt x="1109" y="369"/>
                    </a:cubicBezTo>
                    <a:cubicBezTo>
                      <a:pt x="1101" y="359"/>
                      <a:pt x="1101" y="359"/>
                      <a:pt x="1101" y="359"/>
                    </a:cubicBezTo>
                    <a:cubicBezTo>
                      <a:pt x="1142" y="241"/>
                      <a:pt x="1142" y="241"/>
                      <a:pt x="1142" y="241"/>
                    </a:cubicBezTo>
                    <a:cubicBezTo>
                      <a:pt x="1118" y="216"/>
                      <a:pt x="1090" y="193"/>
                      <a:pt x="1090" y="193"/>
                    </a:cubicBezTo>
                    <a:cubicBezTo>
                      <a:pt x="1090" y="193"/>
                      <a:pt x="1062" y="169"/>
                      <a:pt x="1034" y="150"/>
                    </a:cubicBezTo>
                    <a:cubicBezTo>
                      <a:pt x="915" y="217"/>
                      <a:pt x="915" y="217"/>
                      <a:pt x="915" y="217"/>
                    </a:cubicBezTo>
                    <a:cubicBezTo>
                      <a:pt x="905" y="212"/>
                      <a:pt x="905" y="212"/>
                      <a:pt x="905" y="212"/>
                    </a:cubicBezTo>
                    <a:cubicBezTo>
                      <a:pt x="875" y="199"/>
                      <a:pt x="845" y="189"/>
                      <a:pt x="813" y="182"/>
                    </a:cubicBezTo>
                    <a:cubicBezTo>
                      <a:pt x="802" y="179"/>
                      <a:pt x="802" y="179"/>
                      <a:pt x="802" y="179"/>
                    </a:cubicBezTo>
                    <a:cubicBezTo>
                      <a:pt x="752" y="47"/>
                      <a:pt x="752" y="47"/>
                      <a:pt x="752" y="47"/>
                    </a:cubicBezTo>
                    <a:cubicBezTo>
                      <a:pt x="718" y="44"/>
                      <a:pt x="682" y="44"/>
                      <a:pt x="681" y="44"/>
                    </a:cubicBezTo>
                    <a:cubicBezTo>
                      <a:pt x="681" y="44"/>
                      <a:pt x="645" y="44"/>
                      <a:pt x="610" y="47"/>
                    </a:cubicBezTo>
                    <a:cubicBezTo>
                      <a:pt x="561" y="179"/>
                      <a:pt x="561" y="179"/>
                      <a:pt x="561" y="179"/>
                    </a:cubicBezTo>
                    <a:cubicBezTo>
                      <a:pt x="549" y="182"/>
                      <a:pt x="549" y="182"/>
                      <a:pt x="549" y="182"/>
                    </a:cubicBezTo>
                    <a:cubicBezTo>
                      <a:pt x="518" y="189"/>
                      <a:pt x="488" y="199"/>
                      <a:pt x="458" y="212"/>
                    </a:cubicBezTo>
                    <a:cubicBezTo>
                      <a:pt x="448" y="217"/>
                      <a:pt x="448" y="217"/>
                      <a:pt x="448" y="217"/>
                    </a:cubicBezTo>
                    <a:cubicBezTo>
                      <a:pt x="329" y="149"/>
                      <a:pt x="329" y="149"/>
                      <a:pt x="329" y="149"/>
                    </a:cubicBezTo>
                    <a:cubicBezTo>
                      <a:pt x="300" y="169"/>
                      <a:pt x="273" y="192"/>
                      <a:pt x="272" y="192"/>
                    </a:cubicBezTo>
                    <a:cubicBezTo>
                      <a:pt x="272" y="193"/>
                      <a:pt x="244" y="216"/>
                      <a:pt x="220" y="241"/>
                    </a:cubicBezTo>
                    <a:cubicBezTo>
                      <a:pt x="262" y="359"/>
                      <a:pt x="262" y="359"/>
                      <a:pt x="262" y="359"/>
                    </a:cubicBezTo>
                    <a:cubicBezTo>
                      <a:pt x="254" y="369"/>
                      <a:pt x="254" y="369"/>
                      <a:pt x="254" y="369"/>
                    </a:cubicBezTo>
                    <a:cubicBezTo>
                      <a:pt x="229" y="399"/>
                      <a:pt x="209" y="433"/>
                      <a:pt x="192" y="468"/>
                    </a:cubicBezTo>
                    <a:cubicBezTo>
                      <a:pt x="187" y="478"/>
                      <a:pt x="187" y="478"/>
                      <a:pt x="187" y="478"/>
                    </a:cubicBezTo>
                    <a:cubicBezTo>
                      <a:pt x="70" y="500"/>
                      <a:pt x="70" y="500"/>
                      <a:pt x="70" y="500"/>
                    </a:cubicBezTo>
                    <a:cubicBezTo>
                      <a:pt x="61" y="533"/>
                      <a:pt x="55" y="569"/>
                      <a:pt x="55" y="569"/>
                    </a:cubicBezTo>
                    <a:cubicBezTo>
                      <a:pt x="55" y="570"/>
                      <a:pt x="48" y="605"/>
                      <a:pt x="45" y="640"/>
                    </a:cubicBezTo>
                    <a:cubicBezTo>
                      <a:pt x="143" y="698"/>
                      <a:pt x="143" y="698"/>
                      <a:pt x="143" y="698"/>
                    </a:cubicBezTo>
                    <a:cubicBezTo>
                      <a:pt x="144" y="709"/>
                      <a:pt x="144" y="709"/>
                      <a:pt x="144" y="709"/>
                    </a:cubicBezTo>
                    <a:cubicBezTo>
                      <a:pt x="146" y="752"/>
                      <a:pt x="154" y="794"/>
                      <a:pt x="167" y="834"/>
                    </a:cubicBezTo>
                    <a:cubicBezTo>
                      <a:pt x="170" y="846"/>
                      <a:pt x="170" y="846"/>
                      <a:pt x="170" y="846"/>
                    </a:cubicBezTo>
                    <a:cubicBezTo>
                      <a:pt x="97" y="935"/>
                      <a:pt x="97" y="935"/>
                      <a:pt x="97" y="935"/>
                    </a:cubicBezTo>
                    <a:cubicBezTo>
                      <a:pt x="112" y="966"/>
                      <a:pt x="130" y="997"/>
                      <a:pt x="130" y="998"/>
                    </a:cubicBezTo>
                    <a:cubicBezTo>
                      <a:pt x="130" y="998"/>
                      <a:pt x="148" y="1029"/>
                      <a:pt x="168" y="1058"/>
                    </a:cubicBezTo>
                    <a:cubicBezTo>
                      <a:pt x="290" y="1038"/>
                      <a:pt x="290" y="1038"/>
                      <a:pt x="290" y="1038"/>
                    </a:cubicBezTo>
                    <a:cubicBezTo>
                      <a:pt x="298" y="1045"/>
                      <a:pt x="298" y="1045"/>
                      <a:pt x="298" y="1045"/>
                    </a:cubicBezTo>
                    <a:cubicBezTo>
                      <a:pt x="324" y="1072"/>
                      <a:pt x="354" y="1095"/>
                      <a:pt x="386" y="1115"/>
                    </a:cubicBezTo>
                    <a:cubicBezTo>
                      <a:pt x="396" y="1121"/>
                      <a:pt x="396" y="1121"/>
                      <a:pt x="396" y="1121"/>
                    </a:cubicBezTo>
                    <a:cubicBezTo>
                      <a:pt x="397" y="1250"/>
                      <a:pt x="397" y="1250"/>
                      <a:pt x="397" y="1250"/>
                    </a:cubicBezTo>
                    <a:cubicBezTo>
                      <a:pt x="429" y="1265"/>
                      <a:pt x="463" y="1278"/>
                      <a:pt x="463" y="1278"/>
                    </a:cubicBezTo>
                    <a:cubicBezTo>
                      <a:pt x="463" y="1278"/>
                      <a:pt x="498" y="1290"/>
                      <a:pt x="531" y="1299"/>
                    </a:cubicBezTo>
                    <a:cubicBezTo>
                      <a:pt x="619" y="1197"/>
                      <a:pt x="619" y="1197"/>
                      <a:pt x="619" y="1197"/>
                    </a:cubicBezTo>
                    <a:cubicBezTo>
                      <a:pt x="630" y="1198"/>
                      <a:pt x="630" y="1198"/>
                      <a:pt x="630" y="1198"/>
                    </a:cubicBezTo>
                    <a:cubicBezTo>
                      <a:pt x="647" y="1199"/>
                      <a:pt x="665" y="1200"/>
                      <a:pt x="681" y="1200"/>
                    </a:cubicBezTo>
                    <a:cubicBezTo>
                      <a:pt x="698" y="1200"/>
                      <a:pt x="714" y="1199"/>
                      <a:pt x="731" y="1198"/>
                    </a:cubicBezTo>
                    <a:lnTo>
                      <a:pt x="742" y="119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75" name="Oval 7"/>
              <p:cNvSpPr>
                <a:spLocks noChangeArrowheads="1"/>
              </p:cNvSpPr>
              <p:nvPr/>
            </p:nvSpPr>
            <p:spPr bwMode="auto">
              <a:xfrm>
                <a:off x="4617421" y="4827158"/>
                <a:ext cx="127392" cy="123264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76" name="Freeform 8"/>
              <p:cNvSpPr>
                <a:spLocks noEditPoints="1"/>
              </p:cNvSpPr>
              <p:nvPr/>
            </p:nvSpPr>
            <p:spPr bwMode="auto">
              <a:xfrm>
                <a:off x="4536601" y="4748956"/>
                <a:ext cx="288851" cy="279668"/>
              </a:xfrm>
              <a:custGeom>
                <a:avLst/>
                <a:gdLst>
                  <a:gd name="T0" fmla="*/ 425 w 851"/>
                  <a:gd name="T1" fmla="*/ 851 h 851"/>
                  <a:gd name="T2" fmla="*/ 0 w 851"/>
                  <a:gd name="T3" fmla="*/ 426 h 851"/>
                  <a:gd name="T4" fmla="*/ 425 w 851"/>
                  <a:gd name="T5" fmla="*/ 0 h 851"/>
                  <a:gd name="T6" fmla="*/ 851 w 851"/>
                  <a:gd name="T7" fmla="*/ 426 h 851"/>
                  <a:gd name="T8" fmla="*/ 425 w 851"/>
                  <a:gd name="T9" fmla="*/ 851 h 851"/>
                  <a:gd name="T10" fmla="*/ 425 w 851"/>
                  <a:gd name="T11" fmla="*/ 44 h 851"/>
                  <a:gd name="T12" fmla="*/ 44 w 851"/>
                  <a:gd name="T13" fmla="*/ 426 h 851"/>
                  <a:gd name="T14" fmla="*/ 425 w 851"/>
                  <a:gd name="T15" fmla="*/ 807 h 851"/>
                  <a:gd name="T16" fmla="*/ 807 w 851"/>
                  <a:gd name="T17" fmla="*/ 426 h 851"/>
                  <a:gd name="T18" fmla="*/ 425 w 851"/>
                  <a:gd name="T19" fmla="*/ 4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1" h="851">
                    <a:moveTo>
                      <a:pt x="425" y="851"/>
                    </a:moveTo>
                    <a:cubicBezTo>
                      <a:pt x="191" y="851"/>
                      <a:pt x="0" y="660"/>
                      <a:pt x="0" y="426"/>
                    </a:cubicBezTo>
                    <a:cubicBezTo>
                      <a:pt x="0" y="191"/>
                      <a:pt x="191" y="0"/>
                      <a:pt x="425" y="0"/>
                    </a:cubicBezTo>
                    <a:cubicBezTo>
                      <a:pt x="660" y="0"/>
                      <a:pt x="851" y="191"/>
                      <a:pt x="851" y="426"/>
                    </a:cubicBezTo>
                    <a:cubicBezTo>
                      <a:pt x="851" y="660"/>
                      <a:pt x="660" y="851"/>
                      <a:pt x="425" y="851"/>
                    </a:cubicBezTo>
                    <a:close/>
                    <a:moveTo>
                      <a:pt x="425" y="44"/>
                    </a:moveTo>
                    <a:cubicBezTo>
                      <a:pt x="215" y="44"/>
                      <a:pt x="44" y="216"/>
                      <a:pt x="44" y="426"/>
                    </a:cubicBezTo>
                    <a:cubicBezTo>
                      <a:pt x="44" y="636"/>
                      <a:pt x="215" y="807"/>
                      <a:pt x="425" y="807"/>
                    </a:cubicBezTo>
                    <a:cubicBezTo>
                      <a:pt x="636" y="807"/>
                      <a:pt x="807" y="636"/>
                      <a:pt x="807" y="426"/>
                    </a:cubicBezTo>
                    <a:cubicBezTo>
                      <a:pt x="807" y="216"/>
                      <a:pt x="636" y="44"/>
                      <a:pt x="425" y="4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177" name="TextBox 176"/>
          <p:cNvSpPr txBox="1"/>
          <p:nvPr/>
        </p:nvSpPr>
        <p:spPr>
          <a:xfrm>
            <a:off x="5923231" y="3573034"/>
            <a:ext cx="4778549" cy="120032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1200" dirty="0">
                <a:solidFill>
                  <a:schemeClr val="tx2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Implementação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Distribuição dos recursos entre os entes da federação a partir de indicador municipal de déficit habitacional qualitativo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Software para coleta de informações e acompanhamento das ações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Vigência: inicialmente 2017-2020 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Focalização: recorte na renda familiar e nas condições do domicílio (posse, ser durável...)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5923231" y="5673978"/>
            <a:ext cx="4778549" cy="103105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1200" dirty="0">
                <a:solidFill>
                  <a:schemeClr val="tx2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Monitoramento e avaliação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Implementação piloto para validação do programa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Software permitirá monitorar as notas fiscais, as visitas realizadas no âmbito da assistência técnica...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Também  haverá supervisão do controle com plano amostral para verificação da regularidades das ações juntos aos beneficiários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5923231" y="234817"/>
            <a:ext cx="5014219" cy="136960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1200" dirty="0">
                <a:solidFill>
                  <a:schemeClr val="tx2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Diagnóstico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Problema: Déficit habitacional qualitativo em áreas urbanas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Causa: </a:t>
            </a:r>
            <a:r>
              <a:rPr lang="pt-BR" sz="1100" dirty="0" err="1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Subinvestimento</a:t>
            </a: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em infraestrutura da população de baixa renda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Indicador nacional: Cerca de 10 milhões de domicílios inadequados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Comparação internacional: ex. domicílios sem banheiro de uso exclusivo - Brasil (6,7%) X OCDE (média 1,2%)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Evidências internacionais: pode impactar nos indicadores de saúde e de educação infantil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5923230" y="2647528"/>
            <a:ext cx="5014219" cy="8617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1200" dirty="0">
                <a:solidFill>
                  <a:schemeClr val="tx2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Impacto orçamentário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Custo de R$ 6 mil por família beneficiada 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R$ 100 arcado pela prefeitura e o restante pela União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Previsão orçamentária de $500M/ano, com remanejamento de dotação de despesas discricionárias do Ministério das Cidades no 1° ano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5923230" y="4872350"/>
            <a:ext cx="4872816" cy="6924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buSzPct val="100000"/>
            </a:pPr>
            <a:r>
              <a:rPr lang="pt-BR" sz="1200" dirty="0">
                <a:solidFill>
                  <a:schemeClr val="tx2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Confiança e suporte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Interesse da União, empresas de materiais de construção e população atendida pela proposta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Política semelhante implantada em nível estadual, como em Goiás</a:t>
            </a:r>
          </a:p>
        </p:txBody>
      </p:sp>
      <p:grpSp>
        <p:nvGrpSpPr>
          <p:cNvPr id="182" name="Group 181"/>
          <p:cNvGrpSpPr/>
          <p:nvPr/>
        </p:nvGrpSpPr>
        <p:grpSpPr>
          <a:xfrm>
            <a:off x="4980054" y="1755337"/>
            <a:ext cx="635358" cy="628934"/>
            <a:chOff x="7256440" y="2013559"/>
            <a:chExt cx="1121022" cy="1084704"/>
          </a:xfrm>
        </p:grpSpPr>
        <p:sp>
          <p:nvSpPr>
            <p:cNvPr id="183" name="Oval 182"/>
            <p:cNvSpPr>
              <a:spLocks noChangeAspect="1"/>
            </p:cNvSpPr>
            <p:nvPr/>
          </p:nvSpPr>
          <p:spPr>
            <a:xfrm>
              <a:off x="7256440" y="2013559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22225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84" name="bcgIcons_Target">
              <a:extLst>
                <a:ext uri="{FF2B5EF4-FFF2-40B4-BE49-F238E27FC236}">
                  <a16:creationId xmlns:a16="http://schemas.microsoft.com/office/drawing/2014/main" id="{02916922-81B1-4399-BF36-3FC0C6969C4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315574" y="2045903"/>
              <a:ext cx="1009629" cy="1010565"/>
              <a:chOff x="1682" y="0"/>
              <a:chExt cx="4316" cy="4320"/>
            </a:xfrm>
          </p:grpSpPr>
          <p:sp>
            <p:nvSpPr>
              <p:cNvPr id="185" name="AutoShape 23">
                <a:extLst>
                  <a:ext uri="{FF2B5EF4-FFF2-40B4-BE49-F238E27FC236}">
                    <a16:creationId xmlns:a16="http://schemas.microsoft.com/office/drawing/2014/main" id="{89F4D31F-87B6-4E69-917E-65E2F97982B6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86" name="Freeform 25">
                <a:extLst>
                  <a:ext uri="{FF2B5EF4-FFF2-40B4-BE49-F238E27FC236}">
                    <a16:creationId xmlns:a16="http://schemas.microsoft.com/office/drawing/2014/main" id="{FA0FD38E-7CA9-4ECE-9013-798D4E40C5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82" y="838"/>
                <a:ext cx="1832" cy="1367"/>
              </a:xfrm>
              <a:custGeom>
                <a:avLst/>
                <a:gdLst>
                  <a:gd name="T0" fmla="*/ 25 w 978"/>
                  <a:gd name="T1" fmla="*/ 729 h 729"/>
                  <a:gd name="T2" fmla="*/ 7 w 978"/>
                  <a:gd name="T3" fmla="*/ 719 h 729"/>
                  <a:gd name="T4" fmla="*/ 13 w 978"/>
                  <a:gd name="T5" fmla="*/ 689 h 729"/>
                  <a:gd name="T6" fmla="*/ 888 w 978"/>
                  <a:gd name="T7" fmla="*/ 86 h 729"/>
                  <a:gd name="T8" fmla="*/ 919 w 978"/>
                  <a:gd name="T9" fmla="*/ 91 h 729"/>
                  <a:gd name="T10" fmla="*/ 913 w 978"/>
                  <a:gd name="T11" fmla="*/ 122 h 729"/>
                  <a:gd name="T12" fmla="*/ 38 w 978"/>
                  <a:gd name="T13" fmla="*/ 725 h 729"/>
                  <a:gd name="T14" fmla="*/ 25 w 978"/>
                  <a:gd name="T15" fmla="*/ 729 h 729"/>
                  <a:gd name="T16" fmla="*/ 578 w 978"/>
                  <a:gd name="T17" fmla="*/ 254 h 729"/>
                  <a:gd name="T18" fmla="*/ 586 w 978"/>
                  <a:gd name="T19" fmla="*/ 258 h 729"/>
                  <a:gd name="T20" fmla="*/ 825 w 978"/>
                  <a:gd name="T21" fmla="*/ 93 h 729"/>
                  <a:gd name="T22" fmla="*/ 826 w 978"/>
                  <a:gd name="T23" fmla="*/ 91 h 729"/>
                  <a:gd name="T24" fmla="*/ 849 w 978"/>
                  <a:gd name="T25" fmla="*/ 8 h 729"/>
                  <a:gd name="T26" fmla="*/ 841 w 978"/>
                  <a:gd name="T27" fmla="*/ 3 h 729"/>
                  <a:gd name="T28" fmla="*/ 602 w 978"/>
                  <a:gd name="T29" fmla="*/ 166 h 729"/>
                  <a:gd name="T30" fmla="*/ 599 w 978"/>
                  <a:gd name="T31" fmla="*/ 171 h 729"/>
                  <a:gd name="T32" fmla="*/ 578 w 978"/>
                  <a:gd name="T33" fmla="*/ 254 h 729"/>
                  <a:gd name="T34" fmla="*/ 646 w 978"/>
                  <a:gd name="T35" fmla="*/ 352 h 729"/>
                  <a:gd name="T36" fmla="*/ 730 w 978"/>
                  <a:gd name="T37" fmla="*/ 362 h 729"/>
                  <a:gd name="T38" fmla="*/ 736 w 978"/>
                  <a:gd name="T39" fmla="*/ 361 h 729"/>
                  <a:gd name="T40" fmla="*/ 974 w 978"/>
                  <a:gd name="T41" fmla="*/ 196 h 729"/>
                  <a:gd name="T42" fmla="*/ 972 w 978"/>
                  <a:gd name="T43" fmla="*/ 187 h 729"/>
                  <a:gd name="T44" fmla="*/ 886 w 978"/>
                  <a:gd name="T45" fmla="*/ 179 h 729"/>
                  <a:gd name="T46" fmla="*/ 884 w 978"/>
                  <a:gd name="T47" fmla="*/ 179 h 729"/>
                  <a:gd name="T48" fmla="*/ 644 w 978"/>
                  <a:gd name="T49" fmla="*/ 343 h 729"/>
                  <a:gd name="T50" fmla="*/ 646 w 978"/>
                  <a:gd name="T51" fmla="*/ 352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78" h="729">
                    <a:moveTo>
                      <a:pt x="25" y="729"/>
                    </a:moveTo>
                    <a:cubicBezTo>
                      <a:pt x="18" y="729"/>
                      <a:pt x="11" y="726"/>
                      <a:pt x="7" y="719"/>
                    </a:cubicBezTo>
                    <a:cubicBezTo>
                      <a:pt x="0" y="709"/>
                      <a:pt x="3" y="696"/>
                      <a:pt x="13" y="689"/>
                    </a:cubicBezTo>
                    <a:cubicBezTo>
                      <a:pt x="888" y="86"/>
                      <a:pt x="888" y="86"/>
                      <a:pt x="888" y="86"/>
                    </a:cubicBezTo>
                    <a:cubicBezTo>
                      <a:pt x="898" y="79"/>
                      <a:pt x="912" y="81"/>
                      <a:pt x="919" y="91"/>
                    </a:cubicBezTo>
                    <a:cubicBezTo>
                      <a:pt x="926" y="101"/>
                      <a:pt x="923" y="115"/>
                      <a:pt x="913" y="122"/>
                    </a:cubicBezTo>
                    <a:cubicBezTo>
                      <a:pt x="38" y="725"/>
                      <a:pt x="38" y="725"/>
                      <a:pt x="38" y="725"/>
                    </a:cubicBezTo>
                    <a:cubicBezTo>
                      <a:pt x="34" y="728"/>
                      <a:pt x="30" y="729"/>
                      <a:pt x="25" y="729"/>
                    </a:cubicBezTo>
                    <a:close/>
                    <a:moveTo>
                      <a:pt x="578" y="254"/>
                    </a:moveTo>
                    <a:cubicBezTo>
                      <a:pt x="577" y="258"/>
                      <a:pt x="582" y="259"/>
                      <a:pt x="586" y="258"/>
                    </a:cubicBezTo>
                    <a:cubicBezTo>
                      <a:pt x="586" y="258"/>
                      <a:pt x="586" y="258"/>
                      <a:pt x="825" y="93"/>
                    </a:cubicBezTo>
                    <a:cubicBezTo>
                      <a:pt x="826" y="93"/>
                      <a:pt x="826" y="93"/>
                      <a:pt x="826" y="91"/>
                    </a:cubicBezTo>
                    <a:cubicBezTo>
                      <a:pt x="826" y="91"/>
                      <a:pt x="826" y="91"/>
                      <a:pt x="849" y="8"/>
                    </a:cubicBezTo>
                    <a:cubicBezTo>
                      <a:pt x="850" y="3"/>
                      <a:pt x="845" y="0"/>
                      <a:pt x="841" y="3"/>
                    </a:cubicBezTo>
                    <a:cubicBezTo>
                      <a:pt x="841" y="3"/>
                      <a:pt x="841" y="3"/>
                      <a:pt x="602" y="166"/>
                    </a:cubicBezTo>
                    <a:cubicBezTo>
                      <a:pt x="601" y="168"/>
                      <a:pt x="601" y="168"/>
                      <a:pt x="599" y="171"/>
                    </a:cubicBezTo>
                    <a:cubicBezTo>
                      <a:pt x="599" y="171"/>
                      <a:pt x="599" y="171"/>
                      <a:pt x="578" y="254"/>
                    </a:cubicBezTo>
                    <a:close/>
                    <a:moveTo>
                      <a:pt x="646" y="352"/>
                    </a:moveTo>
                    <a:cubicBezTo>
                      <a:pt x="730" y="362"/>
                      <a:pt x="730" y="362"/>
                      <a:pt x="730" y="362"/>
                    </a:cubicBezTo>
                    <a:cubicBezTo>
                      <a:pt x="734" y="361"/>
                      <a:pt x="734" y="361"/>
                      <a:pt x="736" y="361"/>
                    </a:cubicBezTo>
                    <a:cubicBezTo>
                      <a:pt x="974" y="196"/>
                      <a:pt x="974" y="196"/>
                      <a:pt x="974" y="196"/>
                    </a:cubicBezTo>
                    <a:cubicBezTo>
                      <a:pt x="978" y="194"/>
                      <a:pt x="978" y="187"/>
                      <a:pt x="972" y="187"/>
                    </a:cubicBezTo>
                    <a:cubicBezTo>
                      <a:pt x="886" y="179"/>
                      <a:pt x="886" y="179"/>
                      <a:pt x="886" y="179"/>
                    </a:cubicBezTo>
                    <a:cubicBezTo>
                      <a:pt x="884" y="177"/>
                      <a:pt x="884" y="177"/>
                      <a:pt x="884" y="179"/>
                    </a:cubicBezTo>
                    <a:cubicBezTo>
                      <a:pt x="644" y="343"/>
                      <a:pt x="644" y="343"/>
                      <a:pt x="644" y="343"/>
                    </a:cubicBezTo>
                    <a:cubicBezTo>
                      <a:pt x="642" y="347"/>
                      <a:pt x="642" y="351"/>
                      <a:pt x="646" y="3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87" name="Freeform 26">
                <a:extLst>
                  <a:ext uri="{FF2B5EF4-FFF2-40B4-BE49-F238E27FC236}">
                    <a16:creationId xmlns:a16="http://schemas.microsoft.com/office/drawing/2014/main" id="{F562C458-32E3-43E7-BAF7-B4773D3C4A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2" y="756"/>
                <a:ext cx="2814" cy="2816"/>
              </a:xfrm>
              <a:custGeom>
                <a:avLst/>
                <a:gdLst>
                  <a:gd name="T0" fmla="*/ 1016 w 1502"/>
                  <a:gd name="T1" fmla="*/ 662 h 1502"/>
                  <a:gd name="T2" fmla="*/ 1030 w 1502"/>
                  <a:gd name="T3" fmla="*/ 751 h 1502"/>
                  <a:gd name="T4" fmla="*/ 751 w 1502"/>
                  <a:gd name="T5" fmla="*/ 1030 h 1502"/>
                  <a:gd name="T6" fmla="*/ 472 w 1502"/>
                  <a:gd name="T7" fmla="*/ 751 h 1502"/>
                  <a:gd name="T8" fmla="*/ 751 w 1502"/>
                  <a:gd name="T9" fmla="*/ 472 h 1502"/>
                  <a:gd name="T10" fmla="*/ 929 w 1502"/>
                  <a:gd name="T11" fmla="*/ 536 h 1502"/>
                  <a:gd name="T12" fmla="*/ 819 w 1502"/>
                  <a:gd name="T13" fmla="*/ 611 h 1502"/>
                  <a:gd name="T14" fmla="*/ 751 w 1502"/>
                  <a:gd name="T15" fmla="*/ 596 h 1502"/>
                  <a:gd name="T16" fmla="*/ 596 w 1502"/>
                  <a:gd name="T17" fmla="*/ 751 h 1502"/>
                  <a:gd name="T18" fmla="*/ 751 w 1502"/>
                  <a:gd name="T19" fmla="*/ 906 h 1502"/>
                  <a:gd name="T20" fmla="*/ 906 w 1502"/>
                  <a:gd name="T21" fmla="*/ 751 h 1502"/>
                  <a:gd name="T22" fmla="*/ 906 w 1502"/>
                  <a:gd name="T23" fmla="*/ 738 h 1502"/>
                  <a:gd name="T24" fmla="*/ 1016 w 1502"/>
                  <a:gd name="T25" fmla="*/ 662 h 1502"/>
                  <a:gd name="T26" fmla="*/ 1107 w 1502"/>
                  <a:gd name="T27" fmla="*/ 599 h 1502"/>
                  <a:gd name="T28" fmla="*/ 1138 w 1502"/>
                  <a:gd name="T29" fmla="*/ 751 h 1502"/>
                  <a:gd name="T30" fmla="*/ 751 w 1502"/>
                  <a:gd name="T31" fmla="*/ 1138 h 1502"/>
                  <a:gd name="T32" fmla="*/ 364 w 1502"/>
                  <a:gd name="T33" fmla="*/ 751 h 1502"/>
                  <a:gd name="T34" fmla="*/ 751 w 1502"/>
                  <a:gd name="T35" fmla="*/ 364 h 1502"/>
                  <a:gd name="T36" fmla="*/ 1020 w 1502"/>
                  <a:gd name="T37" fmla="*/ 473 h 1502"/>
                  <a:gd name="T38" fmla="*/ 1124 w 1502"/>
                  <a:gd name="T39" fmla="*/ 401 h 1502"/>
                  <a:gd name="T40" fmla="*/ 751 w 1502"/>
                  <a:gd name="T41" fmla="*/ 240 h 1502"/>
                  <a:gd name="T42" fmla="*/ 240 w 1502"/>
                  <a:gd name="T43" fmla="*/ 751 h 1502"/>
                  <a:gd name="T44" fmla="*/ 751 w 1502"/>
                  <a:gd name="T45" fmla="*/ 1262 h 1502"/>
                  <a:gd name="T46" fmla="*/ 1262 w 1502"/>
                  <a:gd name="T47" fmla="*/ 751 h 1502"/>
                  <a:gd name="T48" fmla="*/ 1211 w 1502"/>
                  <a:gd name="T49" fmla="*/ 528 h 1502"/>
                  <a:gd name="T50" fmla="*/ 1107 w 1502"/>
                  <a:gd name="T51" fmla="*/ 599 h 1502"/>
                  <a:gd name="T52" fmla="*/ 1333 w 1502"/>
                  <a:gd name="T53" fmla="*/ 443 h 1502"/>
                  <a:gd name="T54" fmla="*/ 1307 w 1502"/>
                  <a:gd name="T55" fmla="*/ 461 h 1502"/>
                  <a:gd name="T56" fmla="*/ 1378 w 1502"/>
                  <a:gd name="T57" fmla="*/ 751 h 1502"/>
                  <a:gd name="T58" fmla="*/ 751 w 1502"/>
                  <a:gd name="T59" fmla="*/ 1378 h 1502"/>
                  <a:gd name="T60" fmla="*/ 124 w 1502"/>
                  <a:gd name="T61" fmla="*/ 751 h 1502"/>
                  <a:gd name="T62" fmla="*/ 751 w 1502"/>
                  <a:gd name="T63" fmla="*/ 124 h 1502"/>
                  <a:gd name="T64" fmla="*/ 1220 w 1502"/>
                  <a:gd name="T65" fmla="*/ 335 h 1502"/>
                  <a:gd name="T66" fmla="*/ 1246 w 1502"/>
                  <a:gd name="T67" fmla="*/ 317 h 1502"/>
                  <a:gd name="T68" fmla="*/ 1273 w 1502"/>
                  <a:gd name="T69" fmla="*/ 211 h 1502"/>
                  <a:gd name="T70" fmla="*/ 751 w 1502"/>
                  <a:gd name="T71" fmla="*/ 0 h 1502"/>
                  <a:gd name="T72" fmla="*/ 0 w 1502"/>
                  <a:gd name="T73" fmla="*/ 751 h 1502"/>
                  <a:gd name="T74" fmla="*/ 751 w 1502"/>
                  <a:gd name="T75" fmla="*/ 1502 h 1502"/>
                  <a:gd name="T76" fmla="*/ 1502 w 1502"/>
                  <a:gd name="T77" fmla="*/ 751 h 1502"/>
                  <a:gd name="T78" fmla="*/ 1442 w 1502"/>
                  <a:gd name="T79" fmla="*/ 456 h 1502"/>
                  <a:gd name="T80" fmla="*/ 1333 w 1502"/>
                  <a:gd name="T81" fmla="*/ 443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02" h="1502">
                    <a:moveTo>
                      <a:pt x="1016" y="662"/>
                    </a:moveTo>
                    <a:cubicBezTo>
                      <a:pt x="1025" y="690"/>
                      <a:pt x="1030" y="720"/>
                      <a:pt x="1030" y="751"/>
                    </a:cubicBezTo>
                    <a:cubicBezTo>
                      <a:pt x="1030" y="905"/>
                      <a:pt x="905" y="1030"/>
                      <a:pt x="751" y="1030"/>
                    </a:cubicBezTo>
                    <a:cubicBezTo>
                      <a:pt x="597" y="1030"/>
                      <a:pt x="472" y="905"/>
                      <a:pt x="472" y="751"/>
                    </a:cubicBezTo>
                    <a:cubicBezTo>
                      <a:pt x="472" y="597"/>
                      <a:pt x="597" y="472"/>
                      <a:pt x="751" y="472"/>
                    </a:cubicBezTo>
                    <a:cubicBezTo>
                      <a:pt x="818" y="472"/>
                      <a:pt x="880" y="496"/>
                      <a:pt x="929" y="536"/>
                    </a:cubicBezTo>
                    <a:cubicBezTo>
                      <a:pt x="819" y="611"/>
                      <a:pt x="819" y="611"/>
                      <a:pt x="819" y="611"/>
                    </a:cubicBezTo>
                    <a:cubicBezTo>
                      <a:pt x="798" y="601"/>
                      <a:pt x="775" y="596"/>
                      <a:pt x="751" y="596"/>
                    </a:cubicBezTo>
                    <a:cubicBezTo>
                      <a:pt x="665" y="596"/>
                      <a:pt x="596" y="665"/>
                      <a:pt x="596" y="751"/>
                    </a:cubicBezTo>
                    <a:cubicBezTo>
                      <a:pt x="596" y="836"/>
                      <a:pt x="665" y="906"/>
                      <a:pt x="751" y="906"/>
                    </a:cubicBezTo>
                    <a:cubicBezTo>
                      <a:pt x="837" y="906"/>
                      <a:pt x="906" y="836"/>
                      <a:pt x="906" y="751"/>
                    </a:cubicBezTo>
                    <a:cubicBezTo>
                      <a:pt x="906" y="746"/>
                      <a:pt x="906" y="742"/>
                      <a:pt x="906" y="738"/>
                    </a:cubicBezTo>
                    <a:lnTo>
                      <a:pt x="1016" y="662"/>
                    </a:lnTo>
                    <a:close/>
                    <a:moveTo>
                      <a:pt x="1107" y="599"/>
                    </a:moveTo>
                    <a:cubicBezTo>
                      <a:pt x="1127" y="646"/>
                      <a:pt x="1138" y="697"/>
                      <a:pt x="1138" y="751"/>
                    </a:cubicBezTo>
                    <a:cubicBezTo>
                      <a:pt x="1138" y="964"/>
                      <a:pt x="964" y="1138"/>
                      <a:pt x="751" y="1138"/>
                    </a:cubicBezTo>
                    <a:cubicBezTo>
                      <a:pt x="537" y="1138"/>
                      <a:pt x="364" y="964"/>
                      <a:pt x="364" y="751"/>
                    </a:cubicBezTo>
                    <a:cubicBezTo>
                      <a:pt x="364" y="537"/>
                      <a:pt x="537" y="364"/>
                      <a:pt x="751" y="364"/>
                    </a:cubicBezTo>
                    <a:cubicBezTo>
                      <a:pt x="855" y="364"/>
                      <a:pt x="950" y="405"/>
                      <a:pt x="1020" y="473"/>
                    </a:cubicBezTo>
                    <a:cubicBezTo>
                      <a:pt x="1124" y="401"/>
                      <a:pt x="1124" y="401"/>
                      <a:pt x="1124" y="401"/>
                    </a:cubicBezTo>
                    <a:cubicBezTo>
                      <a:pt x="1030" y="302"/>
                      <a:pt x="898" y="240"/>
                      <a:pt x="751" y="240"/>
                    </a:cubicBezTo>
                    <a:cubicBezTo>
                      <a:pt x="469" y="240"/>
                      <a:pt x="240" y="469"/>
                      <a:pt x="240" y="751"/>
                    </a:cubicBezTo>
                    <a:cubicBezTo>
                      <a:pt x="240" y="1033"/>
                      <a:pt x="469" y="1262"/>
                      <a:pt x="751" y="1262"/>
                    </a:cubicBezTo>
                    <a:cubicBezTo>
                      <a:pt x="1033" y="1262"/>
                      <a:pt x="1262" y="1033"/>
                      <a:pt x="1262" y="751"/>
                    </a:cubicBezTo>
                    <a:cubicBezTo>
                      <a:pt x="1262" y="671"/>
                      <a:pt x="1244" y="595"/>
                      <a:pt x="1211" y="528"/>
                    </a:cubicBezTo>
                    <a:lnTo>
                      <a:pt x="1107" y="599"/>
                    </a:lnTo>
                    <a:close/>
                    <a:moveTo>
                      <a:pt x="1333" y="443"/>
                    </a:moveTo>
                    <a:cubicBezTo>
                      <a:pt x="1307" y="461"/>
                      <a:pt x="1307" y="461"/>
                      <a:pt x="1307" y="461"/>
                    </a:cubicBezTo>
                    <a:cubicBezTo>
                      <a:pt x="1352" y="548"/>
                      <a:pt x="1378" y="646"/>
                      <a:pt x="1378" y="751"/>
                    </a:cubicBezTo>
                    <a:cubicBezTo>
                      <a:pt x="1378" y="1097"/>
                      <a:pt x="1097" y="1378"/>
                      <a:pt x="751" y="1378"/>
                    </a:cubicBezTo>
                    <a:cubicBezTo>
                      <a:pt x="405" y="1378"/>
                      <a:pt x="124" y="1097"/>
                      <a:pt x="124" y="751"/>
                    </a:cubicBezTo>
                    <a:cubicBezTo>
                      <a:pt x="124" y="405"/>
                      <a:pt x="405" y="124"/>
                      <a:pt x="751" y="124"/>
                    </a:cubicBezTo>
                    <a:cubicBezTo>
                      <a:pt x="937" y="124"/>
                      <a:pt x="1105" y="205"/>
                      <a:pt x="1220" y="335"/>
                    </a:cubicBezTo>
                    <a:cubicBezTo>
                      <a:pt x="1246" y="317"/>
                      <a:pt x="1246" y="317"/>
                      <a:pt x="1246" y="317"/>
                    </a:cubicBezTo>
                    <a:cubicBezTo>
                      <a:pt x="1273" y="211"/>
                      <a:pt x="1273" y="211"/>
                      <a:pt x="1273" y="211"/>
                    </a:cubicBezTo>
                    <a:cubicBezTo>
                      <a:pt x="1138" y="80"/>
                      <a:pt x="954" y="0"/>
                      <a:pt x="751" y="0"/>
                    </a:cubicBezTo>
                    <a:cubicBezTo>
                      <a:pt x="337" y="0"/>
                      <a:pt x="0" y="337"/>
                      <a:pt x="0" y="751"/>
                    </a:cubicBezTo>
                    <a:cubicBezTo>
                      <a:pt x="0" y="1165"/>
                      <a:pt x="337" y="1502"/>
                      <a:pt x="751" y="1502"/>
                    </a:cubicBezTo>
                    <a:cubicBezTo>
                      <a:pt x="1165" y="1502"/>
                      <a:pt x="1502" y="1165"/>
                      <a:pt x="1502" y="751"/>
                    </a:cubicBezTo>
                    <a:cubicBezTo>
                      <a:pt x="1502" y="646"/>
                      <a:pt x="1480" y="547"/>
                      <a:pt x="1442" y="456"/>
                    </a:cubicBezTo>
                    <a:lnTo>
                      <a:pt x="1333" y="44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188" name="TextBox 187"/>
          <p:cNvSpPr txBox="1"/>
          <p:nvPr/>
        </p:nvSpPr>
        <p:spPr>
          <a:xfrm>
            <a:off x="5923229" y="1686053"/>
            <a:ext cx="5014220" cy="8617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buSzPct val="100000"/>
              <a:buFont typeface="Trebuchet MS" panose="020B0603020202020204" pitchFamily="34" charset="0"/>
              <a:buChar char="​"/>
            </a:pPr>
            <a:r>
              <a:rPr lang="pt-BR" sz="1200" dirty="0">
                <a:solidFill>
                  <a:schemeClr val="tx2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Desenho e caracterização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Objetivo: Melhorar a qualidade habitacional das famílias de baixa renda 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Principais envolvidos: União, entes federativos e Caixa Econômica Federal</a:t>
            </a:r>
          </a:p>
          <a:p>
            <a:pPr marL="297000" lvl="1" indent="-198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10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Ações: transferência de recursos para a compra de materiais de construção e para a execução de assistência técnica pelos municípios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779171" y="1631488"/>
            <a:ext cx="5812629" cy="0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4779171" y="2592964"/>
            <a:ext cx="5812629" cy="0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4779171" y="3573294"/>
            <a:ext cx="5812629" cy="0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>
            <a:off x="4779171" y="4803951"/>
            <a:ext cx="5812629" cy="0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>
          <a:xfrm>
            <a:off x="4779171" y="5617336"/>
            <a:ext cx="5812629" cy="0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85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>
            <a:extLst>
              <a:ext uri="{FF2B5EF4-FFF2-40B4-BE49-F238E27FC236}">
                <a16:creationId xmlns:a16="http://schemas.microsoft.com/office/drawing/2014/main" id="{ADA68F5A-6879-457D-B86B-E892D66F2D1B}"/>
              </a:ext>
            </a:extLst>
          </p:cNvPr>
          <p:cNvSpPr txBox="1"/>
          <p:nvPr/>
        </p:nvSpPr>
        <p:spPr>
          <a:xfrm>
            <a:off x="1179928" y="3112524"/>
            <a:ext cx="2404533" cy="80021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6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Plano de Comunicação</a:t>
            </a:r>
          </a:p>
        </p:txBody>
      </p:sp>
      <p:grpSp>
        <p:nvGrpSpPr>
          <p:cNvPr id="4" name="Group 81">
            <a:extLst>
              <a:ext uri="{FF2B5EF4-FFF2-40B4-BE49-F238E27FC236}">
                <a16:creationId xmlns:a16="http://schemas.microsoft.com/office/drawing/2014/main" id="{75A3A7C4-9DC7-4447-992C-B435563B51FD}"/>
              </a:ext>
            </a:extLst>
          </p:cNvPr>
          <p:cNvGrpSpPr/>
          <p:nvPr/>
        </p:nvGrpSpPr>
        <p:grpSpPr>
          <a:xfrm>
            <a:off x="1541688" y="1296642"/>
            <a:ext cx="1121022" cy="1084704"/>
            <a:chOff x="1595435" y="4336707"/>
            <a:chExt cx="1121022" cy="1084704"/>
          </a:xfrm>
        </p:grpSpPr>
        <p:sp>
          <p:nvSpPr>
            <p:cNvPr id="5" name="Oval 82">
              <a:extLst>
                <a:ext uri="{FF2B5EF4-FFF2-40B4-BE49-F238E27FC236}">
                  <a16:creationId xmlns:a16="http://schemas.microsoft.com/office/drawing/2014/main" id="{9768FC84-109E-4621-9D82-41AA29AE76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5435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6" name="bcgIcons_DataAnalysis">
              <a:extLst>
                <a:ext uri="{FF2B5EF4-FFF2-40B4-BE49-F238E27FC236}">
                  <a16:creationId xmlns:a16="http://schemas.microsoft.com/office/drawing/2014/main" id="{BD2BC9A8-1495-4579-AD76-4D8B22106C3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01799" y="4414949"/>
              <a:ext cx="882280" cy="883098"/>
              <a:chOff x="1682" y="0"/>
              <a:chExt cx="4316" cy="4320"/>
            </a:xfrm>
          </p:grpSpPr>
          <p:sp>
            <p:nvSpPr>
              <p:cNvPr id="7" name="AutoShape 18">
                <a:extLst>
                  <a:ext uri="{FF2B5EF4-FFF2-40B4-BE49-F238E27FC236}">
                    <a16:creationId xmlns:a16="http://schemas.microsoft.com/office/drawing/2014/main" id="{DEE3E0F0-ECD7-4ED7-87CE-262683E69B7A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7B069C11-6E86-4223-9944-9BDFB7210F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" name="Freeform 21">
                <a:extLst>
                  <a:ext uri="{FF2B5EF4-FFF2-40B4-BE49-F238E27FC236}">
                    <a16:creationId xmlns:a16="http://schemas.microsoft.com/office/drawing/2014/main" id="{DB551637-59D2-4E54-8126-30A5A53A73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A1DE67AC-92BF-44C1-ABCB-7634159CFCCA}"/>
              </a:ext>
            </a:extLst>
          </p:cNvPr>
          <p:cNvSpPr/>
          <p:nvPr/>
        </p:nvSpPr>
        <p:spPr>
          <a:xfrm>
            <a:off x="5136801" y="1296642"/>
            <a:ext cx="4953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3600" b="1" dirty="0">
                <a:solidFill>
                  <a:schemeClr val="tx2"/>
                </a:solidFill>
              </a:rPr>
              <a:t>Checklist</a:t>
            </a:r>
          </a:p>
          <a:p>
            <a:endParaRPr lang="pt-BR" dirty="0">
              <a:solidFill>
                <a:schemeClr val="tx2"/>
              </a:solidFill>
            </a:endParaRPr>
          </a:p>
          <a:p>
            <a:r>
              <a:rPr lang="pt-BR" sz="3200" dirty="0">
                <a:solidFill>
                  <a:schemeClr val="tx2"/>
                </a:solidFill>
              </a:rPr>
              <a:t>Como se dará a transparência e a publicação das informações e dos dados da política?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59709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>
            <a:extLst>
              <a:ext uri="{FF2B5EF4-FFF2-40B4-BE49-F238E27FC236}">
                <a16:creationId xmlns:a16="http://schemas.microsoft.com/office/drawing/2014/main" id="{ADA68F5A-6879-457D-B86B-E892D66F2D1B}"/>
              </a:ext>
            </a:extLst>
          </p:cNvPr>
          <p:cNvSpPr txBox="1"/>
          <p:nvPr/>
        </p:nvSpPr>
        <p:spPr>
          <a:xfrm>
            <a:off x="1528800" y="1886078"/>
            <a:ext cx="2404533" cy="80021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6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Plano de Comunicação</a:t>
            </a:r>
          </a:p>
        </p:txBody>
      </p:sp>
      <p:grpSp>
        <p:nvGrpSpPr>
          <p:cNvPr id="4" name="Group 81">
            <a:extLst>
              <a:ext uri="{FF2B5EF4-FFF2-40B4-BE49-F238E27FC236}">
                <a16:creationId xmlns:a16="http://schemas.microsoft.com/office/drawing/2014/main" id="{75A3A7C4-9DC7-4447-992C-B435563B51FD}"/>
              </a:ext>
            </a:extLst>
          </p:cNvPr>
          <p:cNvGrpSpPr/>
          <p:nvPr/>
        </p:nvGrpSpPr>
        <p:grpSpPr>
          <a:xfrm>
            <a:off x="2170554" y="591440"/>
            <a:ext cx="1121022" cy="1084704"/>
            <a:chOff x="1595435" y="4336707"/>
            <a:chExt cx="1121022" cy="1084704"/>
          </a:xfrm>
        </p:grpSpPr>
        <p:sp>
          <p:nvSpPr>
            <p:cNvPr id="5" name="Oval 82">
              <a:extLst>
                <a:ext uri="{FF2B5EF4-FFF2-40B4-BE49-F238E27FC236}">
                  <a16:creationId xmlns:a16="http://schemas.microsoft.com/office/drawing/2014/main" id="{9768FC84-109E-4621-9D82-41AA29AE76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5435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6" name="bcgIcons_DataAnalysis">
              <a:extLst>
                <a:ext uri="{FF2B5EF4-FFF2-40B4-BE49-F238E27FC236}">
                  <a16:creationId xmlns:a16="http://schemas.microsoft.com/office/drawing/2014/main" id="{BD2BC9A8-1495-4579-AD76-4D8B22106C3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01799" y="4414949"/>
              <a:ext cx="882280" cy="883098"/>
              <a:chOff x="1682" y="0"/>
              <a:chExt cx="4316" cy="4320"/>
            </a:xfrm>
          </p:grpSpPr>
          <p:sp>
            <p:nvSpPr>
              <p:cNvPr id="7" name="AutoShape 18">
                <a:extLst>
                  <a:ext uri="{FF2B5EF4-FFF2-40B4-BE49-F238E27FC236}">
                    <a16:creationId xmlns:a16="http://schemas.microsoft.com/office/drawing/2014/main" id="{DEE3E0F0-ECD7-4ED7-87CE-262683E69B7A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7B069C11-6E86-4223-9944-9BDFB7210F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" name="Freeform 21">
                <a:extLst>
                  <a:ext uri="{FF2B5EF4-FFF2-40B4-BE49-F238E27FC236}">
                    <a16:creationId xmlns:a16="http://schemas.microsoft.com/office/drawing/2014/main" id="{DB551637-59D2-4E54-8126-30A5A53A73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11" name="Retângulo 10">
            <a:extLst>
              <a:ext uri="{FF2B5EF4-FFF2-40B4-BE49-F238E27FC236}">
                <a16:creationId xmlns:a16="http://schemas.microsoft.com/office/drawing/2014/main" id="{6AC4ECAE-6D11-4A9F-9501-0F788A8019DF}"/>
              </a:ext>
            </a:extLst>
          </p:cNvPr>
          <p:cNvSpPr/>
          <p:nvPr/>
        </p:nvSpPr>
        <p:spPr>
          <a:xfrm>
            <a:off x="4757658" y="591440"/>
            <a:ext cx="600232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O plano de comunicação descreve como será a transmissão da mensagem, conforme a parte interessada.</a:t>
            </a:r>
          </a:p>
          <a:p>
            <a:endParaRPr lang="pt-BR" dirty="0"/>
          </a:p>
          <a:p>
            <a:r>
              <a:rPr lang="pt-BR" dirty="0"/>
              <a:t>Contempla todas as etapas da política pública.</a:t>
            </a:r>
          </a:p>
          <a:p>
            <a:endParaRPr lang="pt-BR" dirty="0"/>
          </a:p>
          <a:p>
            <a:r>
              <a:rPr lang="pt-BR" dirty="0"/>
              <a:t>Passos para o desenvolvimento de um plano de comunicação:</a:t>
            </a:r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identificação dos públicos-alvo e partes interessadas;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definição dos objetivos da comunicação;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desenvolvimento da mensagem;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escolha dos meios de comunicação; 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mensuração dos resultados da comunicação.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r>
              <a:rPr lang="pt-BR" dirty="0"/>
              <a:t>É recomendável a participação das Assessorias de Comunicação em todo o processo de elaboração do plano, em especial na escolha dos veículos e na avaliação dos resultados.</a:t>
            </a:r>
          </a:p>
          <a:p>
            <a:endParaRPr lang="pt-BR" dirty="0"/>
          </a:p>
          <a:p>
            <a:r>
              <a:rPr lang="pt-BR" dirty="0"/>
              <a:t>Subsídios ao Controle Social: Lei de Acesso à Informação (Lei nº 12.527/2011), canais de comunicação (</a:t>
            </a:r>
            <a:r>
              <a:rPr lang="pt-BR" dirty="0" err="1"/>
              <a:t>e-SIC</a:t>
            </a:r>
            <a:r>
              <a:rPr lang="pt-BR" dirty="0"/>
              <a:t>, OUV, LAI) e conselhos de políticas públicas</a:t>
            </a:r>
          </a:p>
        </p:txBody>
      </p:sp>
    </p:spTree>
    <p:extLst>
      <p:ext uri="{BB962C8B-B14F-4D97-AF65-F5344CB8AC3E}">
        <p14:creationId xmlns:p14="http://schemas.microsoft.com/office/powerpoint/2010/main" val="2305407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1C55CC-E10F-4F5A-8B2F-EE8DD56D2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/>
              <a:t>Atuação da CGU</a:t>
            </a:r>
            <a:endParaRPr lang="en-US" sz="4400" dirty="0"/>
          </a:p>
        </p:txBody>
      </p:sp>
      <p:cxnSp>
        <p:nvCxnSpPr>
          <p:cNvPr id="53" name="Straight Arrow Connector 38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2327A4A-D053-4022-9FEC-957D947F2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55321" y="2575034"/>
            <a:ext cx="5120113" cy="3462228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1700"/>
              <a:t>Órgão central dos Sistemas de Controle Interno, de Correição e de Ouvidoria do Poder Executivo Federal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1700"/>
              <a:t>Áreas de Competência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US" sz="1700"/>
              <a:t>Defesa do patrimônio público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US" sz="1700"/>
              <a:t>Controle interno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US" sz="1700"/>
              <a:t>Auditoria pública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US" sz="1700"/>
              <a:t>Correição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US" sz="1700"/>
              <a:t>Prevenção e combate à corrupção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US" sz="1700"/>
              <a:t>Ouvidoria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US" sz="1700"/>
              <a:t>Transparência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US" sz="1700"/>
              <a:t>Integridade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160BA550-3B01-473F-A0C5-A2EAE9145E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663" r="1" b="19827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34" name="Retângulo 33">
            <a:extLst>
              <a:ext uri="{FF2B5EF4-FFF2-40B4-BE49-F238E27FC236}">
                <a16:creationId xmlns:a16="http://schemas.microsoft.com/office/drawing/2014/main" id="{2D7A9126-C859-4095-BD4E-7421420AAD51}"/>
              </a:ext>
            </a:extLst>
          </p:cNvPr>
          <p:cNvSpPr/>
          <p:nvPr/>
        </p:nvSpPr>
        <p:spPr>
          <a:xfrm>
            <a:off x="51399" y="6218780"/>
            <a:ext cx="8984025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 err="1"/>
              <a:t>Regimento</a:t>
            </a:r>
            <a:r>
              <a:rPr lang="en-US" sz="1200" dirty="0"/>
              <a:t> Interno da CGU - </a:t>
            </a:r>
            <a:r>
              <a:rPr lang="en-US" sz="1200" dirty="0" err="1"/>
              <a:t>Portaria</a:t>
            </a:r>
            <a:r>
              <a:rPr lang="en-US" sz="1200" dirty="0"/>
              <a:t> nº 3.553, de 12/11/2019 </a:t>
            </a:r>
          </a:p>
          <a:p>
            <a:pPr>
              <a:spcAft>
                <a:spcPts val="600"/>
              </a:spcAft>
            </a:pPr>
            <a:r>
              <a:rPr lang="en-US" sz="1200" dirty="0"/>
              <a:t>(</a:t>
            </a:r>
            <a:r>
              <a:rPr lang="pt-BR" sz="1200" dirty="0">
                <a:hlinkClick r:id="rId3"/>
              </a:rPr>
              <a:t>http://www.in.gov.br/web/dou/-/portaria-n-3.553-de-12-de-novembro-de-2019-227654932</a:t>
            </a:r>
            <a:r>
              <a:rPr lang="pt-BR" sz="1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3933901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>
            <a:extLst>
              <a:ext uri="{FF2B5EF4-FFF2-40B4-BE49-F238E27FC236}">
                <a16:creationId xmlns:a16="http://schemas.microsoft.com/office/drawing/2014/main" id="{ADA68F5A-6879-457D-B86B-E892D66F2D1B}"/>
              </a:ext>
            </a:extLst>
          </p:cNvPr>
          <p:cNvSpPr txBox="1"/>
          <p:nvPr/>
        </p:nvSpPr>
        <p:spPr>
          <a:xfrm>
            <a:off x="1074651" y="2857628"/>
            <a:ext cx="2404533" cy="80021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6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Plano de Comunicação</a:t>
            </a:r>
          </a:p>
        </p:txBody>
      </p:sp>
      <p:grpSp>
        <p:nvGrpSpPr>
          <p:cNvPr id="4" name="Group 81">
            <a:extLst>
              <a:ext uri="{FF2B5EF4-FFF2-40B4-BE49-F238E27FC236}">
                <a16:creationId xmlns:a16="http://schemas.microsoft.com/office/drawing/2014/main" id="{75A3A7C4-9DC7-4447-992C-B435563B51FD}"/>
              </a:ext>
            </a:extLst>
          </p:cNvPr>
          <p:cNvGrpSpPr/>
          <p:nvPr/>
        </p:nvGrpSpPr>
        <p:grpSpPr>
          <a:xfrm>
            <a:off x="1716406" y="1357250"/>
            <a:ext cx="1121022" cy="1084704"/>
            <a:chOff x="1595435" y="4336707"/>
            <a:chExt cx="1121022" cy="1084704"/>
          </a:xfrm>
        </p:grpSpPr>
        <p:sp>
          <p:nvSpPr>
            <p:cNvPr id="5" name="Oval 82">
              <a:extLst>
                <a:ext uri="{FF2B5EF4-FFF2-40B4-BE49-F238E27FC236}">
                  <a16:creationId xmlns:a16="http://schemas.microsoft.com/office/drawing/2014/main" id="{9768FC84-109E-4621-9D82-41AA29AE76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5435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6" name="bcgIcons_DataAnalysis">
              <a:extLst>
                <a:ext uri="{FF2B5EF4-FFF2-40B4-BE49-F238E27FC236}">
                  <a16:creationId xmlns:a16="http://schemas.microsoft.com/office/drawing/2014/main" id="{BD2BC9A8-1495-4579-AD76-4D8B22106C3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01799" y="4414949"/>
              <a:ext cx="882280" cy="883098"/>
              <a:chOff x="1682" y="0"/>
              <a:chExt cx="4316" cy="4320"/>
            </a:xfrm>
          </p:grpSpPr>
          <p:sp>
            <p:nvSpPr>
              <p:cNvPr id="7" name="AutoShape 18">
                <a:extLst>
                  <a:ext uri="{FF2B5EF4-FFF2-40B4-BE49-F238E27FC236}">
                    <a16:creationId xmlns:a16="http://schemas.microsoft.com/office/drawing/2014/main" id="{DEE3E0F0-ECD7-4ED7-87CE-262683E69B7A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7B069C11-6E86-4223-9944-9BDFB7210F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" name="Freeform 21">
                <a:extLst>
                  <a:ext uri="{FF2B5EF4-FFF2-40B4-BE49-F238E27FC236}">
                    <a16:creationId xmlns:a16="http://schemas.microsoft.com/office/drawing/2014/main" id="{DB551637-59D2-4E54-8126-30A5A53A73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F275BC28-5BA8-446B-8BC7-9E72451B8BF6}"/>
              </a:ext>
            </a:extLst>
          </p:cNvPr>
          <p:cNvSpPr/>
          <p:nvPr/>
        </p:nvSpPr>
        <p:spPr>
          <a:xfrm>
            <a:off x="4625984" y="425470"/>
            <a:ext cx="623836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/>
              <a:t>Por que o Plano de Comunicação está inserido na estratégia de implementação?</a:t>
            </a:r>
          </a:p>
          <a:p>
            <a:endParaRPr lang="pt-BR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Para fortalecer a imagem institucional do programa/política pública;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t-BR" dirty="0"/>
              <a:t>Para dar transparência às responsabilidades dos atores envolvidos na política, aos processos, aos produtos e resultados, às diretrizes, às metas, aos objetivos, etc...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t-BR" dirty="0"/>
              <a:t>Para orientar os beneficiários da política pública;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t-BR" dirty="0"/>
              <a:t>Para alinhar expectativas dos stakeholders (partes interessadas);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t-BR" dirty="0"/>
              <a:t>Para sanar dúvidas;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t-BR" dirty="0"/>
              <a:t>Para comunicar ações e resultados;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t-BR" dirty="0"/>
              <a:t>Para promover a participação da sociedade e dos stakeholders; e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t-BR" dirty="0"/>
              <a:t>Para atender aos dispositivos constitucionais de publicidade.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619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2060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E17E0CD4-FE66-4BD9-8035-F14DA885D251}"/>
              </a:ext>
            </a:extLst>
          </p:cNvPr>
          <p:cNvSpPr/>
          <p:nvPr/>
        </p:nvSpPr>
        <p:spPr>
          <a:xfrm>
            <a:off x="5056414" y="459602"/>
            <a:ext cx="4953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/>
              <a:t>A elaboração de um plano de comunicação envolve aspectos como:</a:t>
            </a:r>
          </a:p>
          <a:p>
            <a:endParaRPr lang="pt-BR" dirty="0"/>
          </a:p>
          <a:p>
            <a:r>
              <a:rPr lang="pt-BR" dirty="0"/>
              <a:t>A identificação dos envolvidos (partes interessadas e/ou público-alvo)</a:t>
            </a:r>
          </a:p>
          <a:p>
            <a:endParaRPr lang="pt-BR" dirty="0"/>
          </a:p>
          <a:p>
            <a:r>
              <a:rPr lang="pt-BR" dirty="0"/>
              <a:t>objetivo de cada tipo de informação</a:t>
            </a:r>
          </a:p>
          <a:p>
            <a:endParaRPr lang="pt-BR" dirty="0"/>
          </a:p>
          <a:p>
            <a:r>
              <a:rPr lang="pt-BR" dirty="0"/>
              <a:t>o formato</a:t>
            </a:r>
          </a:p>
          <a:p>
            <a:endParaRPr lang="pt-BR" dirty="0"/>
          </a:p>
          <a:p>
            <a:r>
              <a:rPr lang="pt-BR" dirty="0"/>
              <a:t>o meio que será utilizado</a:t>
            </a:r>
          </a:p>
          <a:p>
            <a:endParaRPr lang="pt-BR" dirty="0"/>
          </a:p>
          <a:p>
            <a:r>
              <a:rPr lang="pt-BR" dirty="0"/>
              <a:t>a periodicidade</a:t>
            </a:r>
          </a:p>
          <a:p>
            <a:endParaRPr lang="pt-BR" dirty="0"/>
          </a:p>
          <a:p>
            <a:r>
              <a:rPr lang="pt-BR" dirty="0"/>
              <a:t>os destinatários</a:t>
            </a:r>
          </a:p>
        </p:txBody>
      </p:sp>
      <p:sp>
        <p:nvSpPr>
          <p:cNvPr id="4" name="TextBox 76">
            <a:extLst>
              <a:ext uri="{FF2B5EF4-FFF2-40B4-BE49-F238E27FC236}">
                <a16:creationId xmlns:a16="http://schemas.microsoft.com/office/drawing/2014/main" id="{E48955F4-8107-4B60-B07D-769F51AF5A1F}"/>
              </a:ext>
            </a:extLst>
          </p:cNvPr>
          <p:cNvSpPr txBox="1"/>
          <p:nvPr/>
        </p:nvSpPr>
        <p:spPr>
          <a:xfrm>
            <a:off x="1179928" y="3143378"/>
            <a:ext cx="2404533" cy="80021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6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Plano de Comunicação</a:t>
            </a:r>
          </a:p>
        </p:txBody>
      </p:sp>
      <p:grpSp>
        <p:nvGrpSpPr>
          <p:cNvPr id="5" name="Group 81">
            <a:extLst>
              <a:ext uri="{FF2B5EF4-FFF2-40B4-BE49-F238E27FC236}">
                <a16:creationId xmlns:a16="http://schemas.microsoft.com/office/drawing/2014/main" id="{47C4FC80-8885-4EFD-BADA-0276DC39D75A}"/>
              </a:ext>
            </a:extLst>
          </p:cNvPr>
          <p:cNvGrpSpPr/>
          <p:nvPr/>
        </p:nvGrpSpPr>
        <p:grpSpPr>
          <a:xfrm>
            <a:off x="1821683" y="1197230"/>
            <a:ext cx="1121022" cy="1084704"/>
            <a:chOff x="1595435" y="4336707"/>
            <a:chExt cx="1121022" cy="1084704"/>
          </a:xfrm>
        </p:grpSpPr>
        <p:sp>
          <p:nvSpPr>
            <p:cNvPr id="6" name="Oval 82">
              <a:extLst>
                <a:ext uri="{FF2B5EF4-FFF2-40B4-BE49-F238E27FC236}">
                  <a16:creationId xmlns:a16="http://schemas.microsoft.com/office/drawing/2014/main" id="{65F62AAB-BEC3-4DD1-887A-D260C6EF37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5435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7" name="bcgIcons_DataAnalysis">
              <a:extLst>
                <a:ext uri="{FF2B5EF4-FFF2-40B4-BE49-F238E27FC236}">
                  <a16:creationId xmlns:a16="http://schemas.microsoft.com/office/drawing/2014/main" id="{FDEDCABE-A0A2-4D99-99D6-B2C0B559275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01799" y="4414949"/>
              <a:ext cx="882280" cy="883098"/>
              <a:chOff x="1682" y="0"/>
              <a:chExt cx="4316" cy="4320"/>
            </a:xfrm>
          </p:grpSpPr>
          <p:sp>
            <p:nvSpPr>
              <p:cNvPr id="8" name="AutoShape 18">
                <a:extLst>
                  <a:ext uri="{FF2B5EF4-FFF2-40B4-BE49-F238E27FC236}">
                    <a16:creationId xmlns:a16="http://schemas.microsoft.com/office/drawing/2014/main" id="{5EDAB79C-CC5F-4148-BFB5-A2E696F09479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" name="Freeform 20">
                <a:extLst>
                  <a:ext uri="{FF2B5EF4-FFF2-40B4-BE49-F238E27FC236}">
                    <a16:creationId xmlns:a16="http://schemas.microsoft.com/office/drawing/2014/main" id="{C76F5655-739F-4DE5-A89F-A8CD407F06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0" name="Freeform 21">
                <a:extLst>
                  <a:ext uri="{FF2B5EF4-FFF2-40B4-BE49-F238E27FC236}">
                    <a16:creationId xmlns:a16="http://schemas.microsoft.com/office/drawing/2014/main" id="{3B0312EE-8931-43B5-AC55-7499074368A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2" name="Elipse 1">
            <a:extLst>
              <a:ext uri="{FF2B5EF4-FFF2-40B4-BE49-F238E27FC236}">
                <a16:creationId xmlns:a16="http://schemas.microsoft.com/office/drawing/2014/main" id="{31D38D57-590D-4A18-A0E6-299CB6045BD4}"/>
              </a:ext>
            </a:extLst>
          </p:cNvPr>
          <p:cNvSpPr/>
          <p:nvPr/>
        </p:nvSpPr>
        <p:spPr>
          <a:xfrm>
            <a:off x="5360670" y="4878369"/>
            <a:ext cx="5715000" cy="177389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As informações necessárias para cada tipo de comunicação podem ser apresentadas na forma de uma matriz de comunicação e fornecer subsídio à elaboração do Plano.</a:t>
            </a:r>
          </a:p>
        </p:txBody>
      </p:sp>
    </p:spTree>
    <p:extLst>
      <p:ext uri="{BB962C8B-B14F-4D97-AF65-F5344CB8AC3E}">
        <p14:creationId xmlns:p14="http://schemas.microsoft.com/office/powerpoint/2010/main" val="375169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2060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B86E5D04-24DE-40A9-A3C6-5611E2EB8AAB}"/>
              </a:ext>
            </a:extLst>
          </p:cNvPr>
          <p:cNvSpPr/>
          <p:nvPr/>
        </p:nvSpPr>
        <p:spPr>
          <a:xfrm>
            <a:off x="5068446" y="1886078"/>
            <a:ext cx="57430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/>
              <a:t>Qual informação? (</a:t>
            </a:r>
            <a:r>
              <a:rPr lang="pt-BR" sz="2000" dirty="0" err="1"/>
              <a:t>What</a:t>
            </a:r>
            <a:r>
              <a:rPr lang="pt-BR" sz="2000" dirty="0"/>
              <a:t>?); </a:t>
            </a:r>
          </a:p>
          <a:p>
            <a:endParaRPr lang="pt-BR" sz="2000" dirty="0"/>
          </a:p>
          <a:p>
            <a:r>
              <a:rPr lang="pt-BR" sz="2000" dirty="0"/>
              <a:t>Quem é o responsável? (Who?); </a:t>
            </a:r>
          </a:p>
          <a:p>
            <a:endParaRPr lang="pt-BR" sz="2000" dirty="0"/>
          </a:p>
          <a:p>
            <a:r>
              <a:rPr lang="pt-BR" sz="2000" dirty="0"/>
              <a:t>Por que deve ser informado? (</a:t>
            </a:r>
            <a:r>
              <a:rPr lang="pt-BR" sz="2000" dirty="0" err="1"/>
              <a:t>Why</a:t>
            </a:r>
            <a:r>
              <a:rPr lang="pt-BR" sz="2000" dirty="0"/>
              <a:t>?); </a:t>
            </a:r>
          </a:p>
          <a:p>
            <a:endParaRPr lang="pt-BR" sz="2000" dirty="0"/>
          </a:p>
          <a:p>
            <a:r>
              <a:rPr lang="pt-BR" sz="2000" dirty="0"/>
              <a:t>Onde as informações serão armazenadas? (</a:t>
            </a:r>
            <a:r>
              <a:rPr lang="pt-BR" sz="2000" dirty="0" err="1"/>
              <a:t>Where</a:t>
            </a:r>
            <a:r>
              <a:rPr lang="pt-BR" sz="2000" dirty="0"/>
              <a:t>?); </a:t>
            </a:r>
          </a:p>
          <a:p>
            <a:endParaRPr lang="pt-BR" sz="2000" dirty="0"/>
          </a:p>
          <a:p>
            <a:r>
              <a:rPr lang="pt-BR" sz="2000" dirty="0"/>
              <a:t>Quando e/ou qual a periodicidade? (</a:t>
            </a:r>
            <a:r>
              <a:rPr lang="pt-BR" sz="2000" dirty="0" err="1"/>
              <a:t>When</a:t>
            </a:r>
            <a:r>
              <a:rPr lang="pt-BR" sz="2000" dirty="0"/>
              <a:t>?); </a:t>
            </a:r>
          </a:p>
          <a:p>
            <a:endParaRPr lang="pt-BR" sz="2000" dirty="0"/>
          </a:p>
          <a:p>
            <a:r>
              <a:rPr lang="pt-BR" sz="2000" dirty="0"/>
              <a:t>Como a informação será transmitida? (</a:t>
            </a:r>
            <a:r>
              <a:rPr lang="pt-BR" sz="2000" dirty="0" err="1"/>
              <a:t>How</a:t>
            </a:r>
            <a:r>
              <a:rPr lang="pt-BR" sz="2000" dirty="0"/>
              <a:t>?); </a:t>
            </a:r>
          </a:p>
          <a:p>
            <a:endParaRPr lang="pt-BR" sz="2000" dirty="0"/>
          </a:p>
          <a:p>
            <a:r>
              <a:rPr lang="pt-BR" sz="2000" dirty="0"/>
              <a:t>Quanto custa armazenar e transmitir a informação? (</a:t>
            </a:r>
            <a:r>
              <a:rPr lang="pt-BR" sz="2000" dirty="0" err="1"/>
              <a:t>How</a:t>
            </a:r>
            <a:r>
              <a:rPr lang="pt-BR" sz="2000" dirty="0"/>
              <a:t> </a:t>
            </a:r>
            <a:r>
              <a:rPr lang="pt-BR" sz="2000" dirty="0" err="1"/>
              <a:t>much</a:t>
            </a:r>
            <a:r>
              <a:rPr lang="pt-BR" sz="2000" dirty="0"/>
              <a:t>?).</a:t>
            </a:r>
          </a:p>
        </p:txBody>
      </p:sp>
      <p:sp>
        <p:nvSpPr>
          <p:cNvPr id="4" name="TextBox 76">
            <a:extLst>
              <a:ext uri="{FF2B5EF4-FFF2-40B4-BE49-F238E27FC236}">
                <a16:creationId xmlns:a16="http://schemas.microsoft.com/office/drawing/2014/main" id="{B8048794-E445-4F05-9A27-360D8DB81AA6}"/>
              </a:ext>
            </a:extLst>
          </p:cNvPr>
          <p:cNvSpPr txBox="1"/>
          <p:nvPr/>
        </p:nvSpPr>
        <p:spPr>
          <a:xfrm>
            <a:off x="968287" y="2651769"/>
            <a:ext cx="2404533" cy="80021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6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Plano de Comunicação</a:t>
            </a:r>
          </a:p>
        </p:txBody>
      </p:sp>
      <p:grpSp>
        <p:nvGrpSpPr>
          <p:cNvPr id="5" name="Group 81">
            <a:extLst>
              <a:ext uri="{FF2B5EF4-FFF2-40B4-BE49-F238E27FC236}">
                <a16:creationId xmlns:a16="http://schemas.microsoft.com/office/drawing/2014/main" id="{CDA16883-2F83-4736-AC20-4F2AD9641742}"/>
              </a:ext>
            </a:extLst>
          </p:cNvPr>
          <p:cNvGrpSpPr/>
          <p:nvPr/>
        </p:nvGrpSpPr>
        <p:grpSpPr>
          <a:xfrm>
            <a:off x="1724784" y="968630"/>
            <a:ext cx="1121022" cy="1084704"/>
            <a:chOff x="1595435" y="4336707"/>
            <a:chExt cx="1121022" cy="1084704"/>
          </a:xfrm>
        </p:grpSpPr>
        <p:sp>
          <p:nvSpPr>
            <p:cNvPr id="6" name="Oval 82">
              <a:extLst>
                <a:ext uri="{FF2B5EF4-FFF2-40B4-BE49-F238E27FC236}">
                  <a16:creationId xmlns:a16="http://schemas.microsoft.com/office/drawing/2014/main" id="{D09A66A4-DD4C-43D4-8B41-3324201F7B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5435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7" name="bcgIcons_DataAnalysis">
              <a:extLst>
                <a:ext uri="{FF2B5EF4-FFF2-40B4-BE49-F238E27FC236}">
                  <a16:creationId xmlns:a16="http://schemas.microsoft.com/office/drawing/2014/main" id="{68F6C841-06C1-44B9-8F5F-56AA5C9C749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01799" y="4414949"/>
              <a:ext cx="882280" cy="883098"/>
              <a:chOff x="1682" y="0"/>
              <a:chExt cx="4316" cy="4320"/>
            </a:xfrm>
          </p:grpSpPr>
          <p:sp>
            <p:nvSpPr>
              <p:cNvPr id="8" name="AutoShape 18">
                <a:extLst>
                  <a:ext uri="{FF2B5EF4-FFF2-40B4-BE49-F238E27FC236}">
                    <a16:creationId xmlns:a16="http://schemas.microsoft.com/office/drawing/2014/main" id="{1EB26EF7-DE58-4D38-8FE7-CAA8013CC651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" name="Freeform 20">
                <a:extLst>
                  <a:ext uri="{FF2B5EF4-FFF2-40B4-BE49-F238E27FC236}">
                    <a16:creationId xmlns:a16="http://schemas.microsoft.com/office/drawing/2014/main" id="{8464AC79-4008-4118-ABEB-D8EE35D77B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0" name="Freeform 21">
                <a:extLst>
                  <a:ext uri="{FF2B5EF4-FFF2-40B4-BE49-F238E27FC236}">
                    <a16:creationId xmlns:a16="http://schemas.microsoft.com/office/drawing/2014/main" id="{397C8079-2887-44AB-8103-43C07CAF30A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11" name="Retângulo 10">
            <a:extLst>
              <a:ext uri="{FF2B5EF4-FFF2-40B4-BE49-F238E27FC236}">
                <a16:creationId xmlns:a16="http://schemas.microsoft.com/office/drawing/2014/main" id="{E5CF48EE-F7A3-4E76-82EA-2EF688F9EE85}"/>
              </a:ext>
            </a:extLst>
          </p:cNvPr>
          <p:cNvSpPr/>
          <p:nvPr/>
        </p:nvSpPr>
        <p:spPr>
          <a:xfrm>
            <a:off x="5068446" y="346517"/>
            <a:ext cx="6270114" cy="95410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solidFill>
                  <a:schemeClr val="bg1"/>
                </a:solidFill>
              </a:rPr>
              <a:t>Questões úteis na construção da matriz de comunicação (ferramenta “5W2H”)</a:t>
            </a:r>
          </a:p>
        </p:txBody>
      </p:sp>
    </p:spTree>
    <p:extLst>
      <p:ext uri="{BB962C8B-B14F-4D97-AF65-F5344CB8AC3E}">
        <p14:creationId xmlns:p14="http://schemas.microsoft.com/office/powerpoint/2010/main" val="199506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>
            <a:extLst>
              <a:ext uri="{FF2B5EF4-FFF2-40B4-BE49-F238E27FC236}">
                <a16:creationId xmlns:a16="http://schemas.microsoft.com/office/drawing/2014/main" id="{A0E13FC0-6594-4A46-8947-F9C6EF2337BB}"/>
              </a:ext>
            </a:extLst>
          </p:cNvPr>
          <p:cNvSpPr txBox="1"/>
          <p:nvPr/>
        </p:nvSpPr>
        <p:spPr>
          <a:xfrm>
            <a:off x="1586325" y="3518671"/>
            <a:ext cx="2404533" cy="80021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6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Gestão de Riscos</a:t>
            </a:r>
          </a:p>
        </p:txBody>
      </p:sp>
      <p:grpSp>
        <p:nvGrpSpPr>
          <p:cNvPr id="4" name="Group 81">
            <a:extLst>
              <a:ext uri="{FF2B5EF4-FFF2-40B4-BE49-F238E27FC236}">
                <a16:creationId xmlns:a16="http://schemas.microsoft.com/office/drawing/2014/main" id="{0410CDAF-8685-4A14-A6C8-F8B0A3B9879A}"/>
              </a:ext>
            </a:extLst>
          </p:cNvPr>
          <p:cNvGrpSpPr/>
          <p:nvPr/>
        </p:nvGrpSpPr>
        <p:grpSpPr>
          <a:xfrm>
            <a:off x="2241087" y="2184288"/>
            <a:ext cx="1121022" cy="1084704"/>
            <a:chOff x="1595435" y="4336707"/>
            <a:chExt cx="1121022" cy="1084704"/>
          </a:xfrm>
        </p:grpSpPr>
        <p:sp>
          <p:nvSpPr>
            <p:cNvPr id="5" name="Oval 82">
              <a:extLst>
                <a:ext uri="{FF2B5EF4-FFF2-40B4-BE49-F238E27FC236}">
                  <a16:creationId xmlns:a16="http://schemas.microsoft.com/office/drawing/2014/main" id="{8293C23E-2A3B-499D-9327-6DBD3C2ED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5435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6" name="bcgIcons_DataAnalysis">
              <a:extLst>
                <a:ext uri="{FF2B5EF4-FFF2-40B4-BE49-F238E27FC236}">
                  <a16:creationId xmlns:a16="http://schemas.microsoft.com/office/drawing/2014/main" id="{1E1846FC-CF67-4202-8024-F08E170925E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01799" y="4414949"/>
              <a:ext cx="882280" cy="883098"/>
              <a:chOff x="1682" y="0"/>
              <a:chExt cx="4316" cy="4320"/>
            </a:xfrm>
          </p:grpSpPr>
          <p:sp>
            <p:nvSpPr>
              <p:cNvPr id="7" name="AutoShape 18">
                <a:extLst>
                  <a:ext uri="{FF2B5EF4-FFF2-40B4-BE49-F238E27FC236}">
                    <a16:creationId xmlns:a16="http://schemas.microsoft.com/office/drawing/2014/main" id="{2E8908E0-1B63-4288-A2A5-53C4DD515215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B82012AF-A99E-4499-92C4-3AF3B9ECC0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" name="Freeform 21">
                <a:extLst>
                  <a:ext uri="{FF2B5EF4-FFF2-40B4-BE49-F238E27FC236}">
                    <a16:creationId xmlns:a16="http://schemas.microsoft.com/office/drawing/2014/main" id="{696F14B0-CC92-4215-A40E-A0ACA49B73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54F7C293-D8B8-414E-9F25-749E6CD0172D}"/>
              </a:ext>
            </a:extLst>
          </p:cNvPr>
          <p:cNvSpPr/>
          <p:nvPr/>
        </p:nvSpPr>
        <p:spPr>
          <a:xfrm>
            <a:off x="5267429" y="2214041"/>
            <a:ext cx="4953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2800" b="1" dirty="0">
                <a:solidFill>
                  <a:schemeClr val="tx2"/>
                </a:solidFill>
              </a:rPr>
              <a:t>Checklist</a:t>
            </a:r>
          </a:p>
          <a:p>
            <a:endParaRPr lang="pt-BR" dirty="0">
              <a:solidFill>
                <a:schemeClr val="tx2"/>
              </a:solidFill>
            </a:endParaRPr>
          </a:p>
          <a:p>
            <a:r>
              <a:rPr lang="pt-BR" dirty="0">
                <a:solidFill>
                  <a:schemeClr val="tx2"/>
                </a:solidFill>
              </a:rPr>
              <a:t>Quais serão os mecanismos de controle a serem adotados?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9548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F03FAC-C39C-4FFF-BDD5-B7D00B103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Gestão de Riscos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A2253C4D-92AF-4DDD-BE73-197BE7CE7946}"/>
              </a:ext>
            </a:extLst>
          </p:cNvPr>
          <p:cNvSpPr txBox="1"/>
          <p:nvPr/>
        </p:nvSpPr>
        <p:spPr>
          <a:xfrm>
            <a:off x="1773000" y="1417016"/>
            <a:ext cx="4220674" cy="3257815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dirty="0">
                <a:solidFill>
                  <a:schemeClr val="tx2"/>
                </a:solidFill>
              </a:rPr>
              <a:t>O que é</a:t>
            </a: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dirty="0">
                <a:solidFill>
                  <a:srgbClr val="000000">
                    <a:lumMod val="100000"/>
                  </a:srgbClr>
                </a:solidFill>
              </a:rPr>
              <a:t>A gestão de riscos é o processo para identificar, avaliar, administrar e controlar potenciais eventos ou situações, para fornecer razoável certeza quanto ao alcance dos objetivos da organização</a:t>
            </a: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endParaRPr lang="pt-BR" dirty="0">
              <a:solidFill>
                <a:srgbClr val="000000">
                  <a:lumMod val="100000"/>
                </a:srgbClr>
              </a:solidFill>
            </a:endParaRP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dirty="0"/>
              <a:t>A gestão de riscos tem por finalidade garantir a existência de mecanismos que permitam a consecução dos resultados almejados na política pública</a:t>
            </a:r>
            <a:endParaRPr lang="pt-BR" dirty="0">
              <a:solidFill>
                <a:srgbClr val="000000">
                  <a:lumMod val="100000"/>
                </a:srgbClr>
              </a:solidFill>
            </a:endParaRP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endParaRPr lang="pt-BR" sz="1050" dirty="0">
              <a:solidFill>
                <a:srgbClr val="000000">
                  <a:lumMod val="100000"/>
                </a:srgbClr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Box 17">
            <a:extLst>
              <a:ext uri="{FF2B5EF4-FFF2-40B4-BE49-F238E27FC236}">
                <a16:creationId xmlns:a16="http://schemas.microsoft.com/office/drawing/2014/main" id="{F5B5F8CC-26E1-448A-B6BB-EAB037137A82}"/>
              </a:ext>
            </a:extLst>
          </p:cNvPr>
          <p:cNvSpPr txBox="1"/>
          <p:nvPr/>
        </p:nvSpPr>
        <p:spPr>
          <a:xfrm>
            <a:off x="7774064" y="1659961"/>
            <a:ext cx="2774194" cy="1711238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dirty="0">
                <a:solidFill>
                  <a:schemeClr val="tx2"/>
                </a:solidFill>
              </a:rPr>
              <a:t>Importância</a:t>
            </a: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dirty="0">
                <a:solidFill>
                  <a:srgbClr val="000000">
                    <a:lumMod val="100000"/>
                  </a:srgbClr>
                </a:solidFill>
              </a:rPr>
              <a:t>A gestão de riscos contribui para o aumento da eficiência e da eficácia na entrega de bens e serviços à sociedade</a:t>
            </a:r>
          </a:p>
        </p:txBody>
      </p:sp>
      <p:grpSp>
        <p:nvGrpSpPr>
          <p:cNvPr id="5" name="Group 7">
            <a:extLst>
              <a:ext uri="{FF2B5EF4-FFF2-40B4-BE49-F238E27FC236}">
                <a16:creationId xmlns:a16="http://schemas.microsoft.com/office/drawing/2014/main" id="{5DED4A38-E7E0-4304-8D24-9C7D8A7ED8B9}"/>
              </a:ext>
            </a:extLst>
          </p:cNvPr>
          <p:cNvGrpSpPr/>
          <p:nvPr/>
        </p:nvGrpSpPr>
        <p:grpSpPr>
          <a:xfrm>
            <a:off x="953729" y="1222643"/>
            <a:ext cx="665993" cy="665993"/>
            <a:chOff x="3592969" y="294207"/>
            <a:chExt cx="665993" cy="66599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F578009-5E40-44B9-9832-757C18BA977E}"/>
                </a:ext>
              </a:extLst>
            </p:cNvPr>
            <p:cNvSpPr/>
            <p:nvPr/>
          </p:nvSpPr>
          <p:spPr>
            <a:xfrm>
              <a:off x="3592969" y="294207"/>
              <a:ext cx="665993" cy="665993"/>
            </a:xfrm>
            <a:prstGeom prst="ellipse">
              <a:avLst/>
            </a:prstGeom>
            <a:grpFill/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sz="1600" kern="0" dirty="0" err="1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grpSp>
          <p:nvGrpSpPr>
            <p:cNvPr id="7" name="bcgIcons_QuestionMark">
              <a:extLst>
                <a:ext uri="{FF2B5EF4-FFF2-40B4-BE49-F238E27FC236}">
                  <a16:creationId xmlns:a16="http://schemas.microsoft.com/office/drawing/2014/main" id="{C1CA7D63-5F78-42C8-91E9-6AA80083052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78968" y="379978"/>
              <a:ext cx="493994" cy="494452"/>
              <a:chOff x="1682" y="0"/>
              <a:chExt cx="4316" cy="4320"/>
            </a:xfrm>
          </p:grpSpPr>
          <p:sp>
            <p:nvSpPr>
              <p:cNvPr id="8" name="AutoShape 13">
                <a:extLst>
                  <a:ext uri="{FF2B5EF4-FFF2-40B4-BE49-F238E27FC236}">
                    <a16:creationId xmlns:a16="http://schemas.microsoft.com/office/drawing/2014/main" id="{491C846E-7F38-4E73-A70C-85ECA5B17ECE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" name="Freeform 15">
                <a:extLst>
                  <a:ext uri="{FF2B5EF4-FFF2-40B4-BE49-F238E27FC236}">
                    <a16:creationId xmlns:a16="http://schemas.microsoft.com/office/drawing/2014/main" id="{A99E9548-E431-4BB1-8D53-8FE9E9B9D3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23" y="480"/>
                <a:ext cx="1613" cy="3356"/>
              </a:xfrm>
              <a:custGeom>
                <a:avLst/>
                <a:gdLst>
                  <a:gd name="T0" fmla="*/ 700 w 861"/>
                  <a:gd name="T1" fmla="*/ 141 h 1790"/>
                  <a:gd name="T2" fmla="*/ 788 w 861"/>
                  <a:gd name="T3" fmla="*/ 563 h 1790"/>
                  <a:gd name="T4" fmla="*/ 551 w 861"/>
                  <a:gd name="T5" fmla="*/ 860 h 1790"/>
                  <a:gd name="T6" fmla="*/ 486 w 861"/>
                  <a:gd name="T7" fmla="*/ 1162 h 1790"/>
                  <a:gd name="T8" fmla="*/ 277 w 861"/>
                  <a:gd name="T9" fmla="*/ 1215 h 1790"/>
                  <a:gd name="T10" fmla="*/ 229 w 861"/>
                  <a:gd name="T11" fmla="*/ 1031 h 1790"/>
                  <a:gd name="T12" fmla="*/ 390 w 861"/>
                  <a:gd name="T13" fmla="*/ 669 h 1790"/>
                  <a:gd name="T14" fmla="*/ 539 w 861"/>
                  <a:gd name="T15" fmla="*/ 423 h 1790"/>
                  <a:gd name="T16" fmla="*/ 366 w 861"/>
                  <a:gd name="T17" fmla="*/ 288 h 1790"/>
                  <a:gd name="T18" fmla="*/ 172 w 861"/>
                  <a:gd name="T19" fmla="*/ 391 h 1790"/>
                  <a:gd name="T20" fmla="*/ 82 w 861"/>
                  <a:gd name="T21" fmla="*/ 138 h 1790"/>
                  <a:gd name="T22" fmla="*/ 400 w 861"/>
                  <a:gd name="T23" fmla="*/ 1351 h 1790"/>
                  <a:gd name="T24" fmla="*/ 597 w 861"/>
                  <a:gd name="T25" fmla="*/ 1548 h 1790"/>
                  <a:gd name="T26" fmla="*/ 400 w 861"/>
                  <a:gd name="T27" fmla="*/ 1746 h 1790"/>
                  <a:gd name="T28" fmla="*/ 203 w 861"/>
                  <a:gd name="T29" fmla="*/ 1548 h 1790"/>
                  <a:gd name="T30" fmla="*/ 400 w 861"/>
                  <a:gd name="T31" fmla="*/ 1351 h 1790"/>
                  <a:gd name="T32" fmla="*/ 54 w 861"/>
                  <a:gd name="T33" fmla="*/ 104 h 1790"/>
                  <a:gd name="T34" fmla="*/ 0 w 861"/>
                  <a:gd name="T35" fmla="*/ 149 h 1790"/>
                  <a:gd name="T36" fmla="*/ 133 w 861"/>
                  <a:gd name="T37" fmla="*/ 411 h 1790"/>
                  <a:gd name="T38" fmla="*/ 203 w 861"/>
                  <a:gd name="T39" fmla="*/ 423 h 1790"/>
                  <a:gd name="T40" fmla="*/ 366 w 861"/>
                  <a:gd name="T41" fmla="*/ 332 h 1790"/>
                  <a:gd name="T42" fmla="*/ 495 w 861"/>
                  <a:gd name="T43" fmla="*/ 423 h 1790"/>
                  <a:gd name="T44" fmla="*/ 357 w 861"/>
                  <a:gd name="T45" fmla="*/ 640 h 1790"/>
                  <a:gd name="T46" fmla="*/ 185 w 861"/>
                  <a:gd name="T47" fmla="*/ 1031 h 1790"/>
                  <a:gd name="T48" fmla="*/ 236 w 861"/>
                  <a:gd name="T49" fmla="*/ 1230 h 1790"/>
                  <a:gd name="T50" fmla="*/ 277 w 861"/>
                  <a:gd name="T51" fmla="*/ 1259 h 1790"/>
                  <a:gd name="T52" fmla="*/ 550 w 861"/>
                  <a:gd name="T53" fmla="*/ 1259 h 1790"/>
                  <a:gd name="T54" fmla="*/ 529 w 861"/>
                  <a:gd name="T55" fmla="*/ 1154 h 1790"/>
                  <a:gd name="T56" fmla="*/ 585 w 861"/>
                  <a:gd name="T57" fmla="*/ 889 h 1790"/>
                  <a:gd name="T58" fmla="*/ 829 w 861"/>
                  <a:gd name="T59" fmla="*/ 579 h 1790"/>
                  <a:gd name="T60" fmla="*/ 729 w 861"/>
                  <a:gd name="T61" fmla="*/ 108 h 1790"/>
                  <a:gd name="T62" fmla="*/ 400 w 861"/>
                  <a:gd name="T63" fmla="*/ 1307 h 1790"/>
                  <a:gd name="T64" fmla="*/ 159 w 861"/>
                  <a:gd name="T65" fmla="*/ 1548 h 1790"/>
                  <a:gd name="T66" fmla="*/ 400 w 861"/>
                  <a:gd name="T67" fmla="*/ 1790 h 1790"/>
                  <a:gd name="T68" fmla="*/ 641 w 861"/>
                  <a:gd name="T69" fmla="*/ 1548 h 1790"/>
                  <a:gd name="T70" fmla="*/ 400 w 861"/>
                  <a:gd name="T71" fmla="*/ 1307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61" h="1790">
                    <a:moveTo>
                      <a:pt x="417" y="44"/>
                    </a:moveTo>
                    <a:cubicBezTo>
                      <a:pt x="529" y="44"/>
                      <a:pt x="625" y="76"/>
                      <a:pt x="700" y="141"/>
                    </a:cubicBezTo>
                    <a:cubicBezTo>
                      <a:pt x="778" y="207"/>
                      <a:pt x="817" y="296"/>
                      <a:pt x="817" y="406"/>
                    </a:cubicBezTo>
                    <a:cubicBezTo>
                      <a:pt x="817" y="460"/>
                      <a:pt x="807" y="513"/>
                      <a:pt x="788" y="563"/>
                    </a:cubicBezTo>
                    <a:cubicBezTo>
                      <a:pt x="769" y="613"/>
                      <a:pt x="739" y="660"/>
                      <a:pt x="699" y="702"/>
                    </a:cubicBezTo>
                    <a:cubicBezTo>
                      <a:pt x="551" y="860"/>
                      <a:pt x="551" y="860"/>
                      <a:pt x="551" y="860"/>
                    </a:cubicBezTo>
                    <a:cubicBezTo>
                      <a:pt x="498" y="926"/>
                      <a:pt x="472" y="997"/>
                      <a:pt x="472" y="1078"/>
                    </a:cubicBezTo>
                    <a:cubicBezTo>
                      <a:pt x="472" y="1083"/>
                      <a:pt x="474" y="1102"/>
                      <a:pt x="486" y="1162"/>
                    </a:cubicBezTo>
                    <a:cubicBezTo>
                      <a:pt x="496" y="1215"/>
                      <a:pt x="496" y="1215"/>
                      <a:pt x="496" y="1215"/>
                    </a:cubicBezTo>
                    <a:cubicBezTo>
                      <a:pt x="277" y="1215"/>
                      <a:pt x="277" y="1215"/>
                      <a:pt x="277" y="1215"/>
                    </a:cubicBezTo>
                    <a:cubicBezTo>
                      <a:pt x="267" y="1186"/>
                      <a:pt x="267" y="1186"/>
                      <a:pt x="267" y="1186"/>
                    </a:cubicBezTo>
                    <a:cubicBezTo>
                      <a:pt x="242" y="1116"/>
                      <a:pt x="229" y="1065"/>
                      <a:pt x="229" y="1031"/>
                    </a:cubicBezTo>
                    <a:cubicBezTo>
                      <a:pt x="229" y="978"/>
                      <a:pt x="239" y="922"/>
                      <a:pt x="259" y="867"/>
                    </a:cubicBezTo>
                    <a:cubicBezTo>
                      <a:pt x="279" y="810"/>
                      <a:pt x="322" y="745"/>
                      <a:pt x="390" y="669"/>
                    </a:cubicBezTo>
                    <a:cubicBezTo>
                      <a:pt x="451" y="601"/>
                      <a:pt x="492" y="548"/>
                      <a:pt x="513" y="513"/>
                    </a:cubicBezTo>
                    <a:cubicBezTo>
                      <a:pt x="530" y="482"/>
                      <a:pt x="539" y="451"/>
                      <a:pt x="539" y="423"/>
                    </a:cubicBezTo>
                    <a:cubicBezTo>
                      <a:pt x="539" y="377"/>
                      <a:pt x="527" y="344"/>
                      <a:pt x="501" y="323"/>
                    </a:cubicBezTo>
                    <a:cubicBezTo>
                      <a:pt x="473" y="300"/>
                      <a:pt x="428" y="288"/>
                      <a:pt x="366" y="288"/>
                    </a:cubicBezTo>
                    <a:cubicBezTo>
                      <a:pt x="308" y="288"/>
                      <a:pt x="259" y="308"/>
                      <a:pt x="215" y="350"/>
                    </a:cubicBezTo>
                    <a:cubicBezTo>
                      <a:pt x="172" y="391"/>
                      <a:pt x="172" y="391"/>
                      <a:pt x="172" y="39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82" y="138"/>
                      <a:pt x="82" y="138"/>
                      <a:pt x="82" y="138"/>
                    </a:cubicBezTo>
                    <a:cubicBezTo>
                      <a:pt x="159" y="76"/>
                      <a:pt x="271" y="44"/>
                      <a:pt x="417" y="44"/>
                    </a:cubicBezTo>
                    <a:moveTo>
                      <a:pt x="400" y="1351"/>
                    </a:moveTo>
                    <a:cubicBezTo>
                      <a:pt x="454" y="1351"/>
                      <a:pt x="501" y="1371"/>
                      <a:pt x="539" y="1409"/>
                    </a:cubicBezTo>
                    <a:cubicBezTo>
                      <a:pt x="577" y="1447"/>
                      <a:pt x="597" y="1494"/>
                      <a:pt x="597" y="1548"/>
                    </a:cubicBezTo>
                    <a:cubicBezTo>
                      <a:pt x="597" y="1602"/>
                      <a:pt x="577" y="1649"/>
                      <a:pt x="539" y="1688"/>
                    </a:cubicBezTo>
                    <a:cubicBezTo>
                      <a:pt x="501" y="1727"/>
                      <a:pt x="454" y="1746"/>
                      <a:pt x="400" y="1746"/>
                    </a:cubicBezTo>
                    <a:cubicBezTo>
                      <a:pt x="346" y="1746"/>
                      <a:pt x="299" y="1727"/>
                      <a:pt x="260" y="1688"/>
                    </a:cubicBezTo>
                    <a:cubicBezTo>
                      <a:pt x="222" y="1649"/>
                      <a:pt x="203" y="1602"/>
                      <a:pt x="203" y="1548"/>
                    </a:cubicBezTo>
                    <a:cubicBezTo>
                      <a:pt x="203" y="1494"/>
                      <a:pt x="222" y="1447"/>
                      <a:pt x="261" y="1409"/>
                    </a:cubicBezTo>
                    <a:cubicBezTo>
                      <a:pt x="299" y="1371"/>
                      <a:pt x="346" y="1351"/>
                      <a:pt x="400" y="1351"/>
                    </a:cubicBezTo>
                    <a:moveTo>
                      <a:pt x="417" y="0"/>
                    </a:moveTo>
                    <a:cubicBezTo>
                      <a:pt x="261" y="0"/>
                      <a:pt x="139" y="35"/>
                      <a:pt x="54" y="104"/>
                    </a:cubicBezTo>
                    <a:cubicBezTo>
                      <a:pt x="27" y="127"/>
                      <a:pt x="27" y="127"/>
                      <a:pt x="27" y="127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16" y="181"/>
                      <a:pt x="16" y="181"/>
                      <a:pt x="16" y="181"/>
                    </a:cubicBezTo>
                    <a:cubicBezTo>
                      <a:pt x="133" y="411"/>
                      <a:pt x="133" y="411"/>
                      <a:pt x="133" y="411"/>
                    </a:cubicBezTo>
                    <a:cubicBezTo>
                      <a:pt x="160" y="464"/>
                      <a:pt x="160" y="464"/>
                      <a:pt x="160" y="464"/>
                    </a:cubicBezTo>
                    <a:cubicBezTo>
                      <a:pt x="203" y="423"/>
                      <a:pt x="203" y="423"/>
                      <a:pt x="203" y="423"/>
                    </a:cubicBezTo>
                    <a:cubicBezTo>
                      <a:pt x="246" y="382"/>
                      <a:pt x="246" y="382"/>
                      <a:pt x="246" y="382"/>
                    </a:cubicBezTo>
                    <a:cubicBezTo>
                      <a:pt x="281" y="348"/>
                      <a:pt x="319" y="332"/>
                      <a:pt x="366" y="332"/>
                    </a:cubicBezTo>
                    <a:cubicBezTo>
                      <a:pt x="430" y="332"/>
                      <a:pt x="459" y="345"/>
                      <a:pt x="473" y="357"/>
                    </a:cubicBezTo>
                    <a:cubicBezTo>
                      <a:pt x="483" y="364"/>
                      <a:pt x="495" y="380"/>
                      <a:pt x="495" y="423"/>
                    </a:cubicBezTo>
                    <a:cubicBezTo>
                      <a:pt x="495" y="444"/>
                      <a:pt x="488" y="466"/>
                      <a:pt x="474" y="491"/>
                    </a:cubicBezTo>
                    <a:cubicBezTo>
                      <a:pt x="462" y="513"/>
                      <a:pt x="431" y="557"/>
                      <a:pt x="357" y="640"/>
                    </a:cubicBezTo>
                    <a:cubicBezTo>
                      <a:pt x="285" y="720"/>
                      <a:pt x="239" y="790"/>
                      <a:pt x="217" y="852"/>
                    </a:cubicBezTo>
                    <a:cubicBezTo>
                      <a:pt x="196" y="912"/>
                      <a:pt x="185" y="973"/>
                      <a:pt x="185" y="1031"/>
                    </a:cubicBezTo>
                    <a:cubicBezTo>
                      <a:pt x="185" y="1071"/>
                      <a:pt x="198" y="1125"/>
                      <a:pt x="225" y="1201"/>
                    </a:cubicBezTo>
                    <a:cubicBezTo>
                      <a:pt x="236" y="1230"/>
                      <a:pt x="236" y="1230"/>
                      <a:pt x="236" y="1230"/>
                    </a:cubicBezTo>
                    <a:cubicBezTo>
                      <a:pt x="246" y="1259"/>
                      <a:pt x="246" y="1259"/>
                      <a:pt x="246" y="1259"/>
                    </a:cubicBezTo>
                    <a:cubicBezTo>
                      <a:pt x="277" y="1259"/>
                      <a:pt x="277" y="1259"/>
                      <a:pt x="277" y="1259"/>
                    </a:cubicBezTo>
                    <a:cubicBezTo>
                      <a:pt x="496" y="1259"/>
                      <a:pt x="496" y="1259"/>
                      <a:pt x="496" y="1259"/>
                    </a:cubicBezTo>
                    <a:cubicBezTo>
                      <a:pt x="550" y="1259"/>
                      <a:pt x="550" y="1259"/>
                      <a:pt x="550" y="1259"/>
                    </a:cubicBezTo>
                    <a:cubicBezTo>
                      <a:pt x="539" y="1206"/>
                      <a:pt x="539" y="1206"/>
                      <a:pt x="539" y="1206"/>
                    </a:cubicBezTo>
                    <a:cubicBezTo>
                      <a:pt x="529" y="1154"/>
                      <a:pt x="529" y="1154"/>
                      <a:pt x="529" y="1154"/>
                    </a:cubicBezTo>
                    <a:cubicBezTo>
                      <a:pt x="517" y="1093"/>
                      <a:pt x="516" y="1079"/>
                      <a:pt x="516" y="1078"/>
                    </a:cubicBezTo>
                    <a:cubicBezTo>
                      <a:pt x="516" y="1008"/>
                      <a:pt x="539" y="946"/>
                      <a:pt x="585" y="889"/>
                    </a:cubicBezTo>
                    <a:cubicBezTo>
                      <a:pt x="731" y="733"/>
                      <a:pt x="731" y="733"/>
                      <a:pt x="731" y="733"/>
                    </a:cubicBezTo>
                    <a:cubicBezTo>
                      <a:pt x="775" y="686"/>
                      <a:pt x="808" y="635"/>
                      <a:pt x="829" y="579"/>
                    </a:cubicBezTo>
                    <a:cubicBezTo>
                      <a:pt x="850" y="524"/>
                      <a:pt x="861" y="466"/>
                      <a:pt x="861" y="406"/>
                    </a:cubicBezTo>
                    <a:cubicBezTo>
                      <a:pt x="861" y="283"/>
                      <a:pt x="817" y="183"/>
                      <a:pt x="729" y="108"/>
                    </a:cubicBezTo>
                    <a:cubicBezTo>
                      <a:pt x="645" y="36"/>
                      <a:pt x="540" y="0"/>
                      <a:pt x="417" y="0"/>
                    </a:cubicBezTo>
                    <a:close/>
                    <a:moveTo>
                      <a:pt x="400" y="1307"/>
                    </a:moveTo>
                    <a:cubicBezTo>
                      <a:pt x="334" y="1307"/>
                      <a:pt x="276" y="1331"/>
                      <a:pt x="229" y="1378"/>
                    </a:cubicBezTo>
                    <a:cubicBezTo>
                      <a:pt x="183" y="1425"/>
                      <a:pt x="159" y="1482"/>
                      <a:pt x="159" y="1548"/>
                    </a:cubicBezTo>
                    <a:cubicBezTo>
                      <a:pt x="159" y="1614"/>
                      <a:pt x="182" y="1672"/>
                      <a:pt x="229" y="1719"/>
                    </a:cubicBezTo>
                    <a:cubicBezTo>
                      <a:pt x="276" y="1766"/>
                      <a:pt x="333" y="1790"/>
                      <a:pt x="400" y="1790"/>
                    </a:cubicBezTo>
                    <a:cubicBezTo>
                      <a:pt x="466" y="1790"/>
                      <a:pt x="524" y="1766"/>
                      <a:pt x="571" y="1719"/>
                    </a:cubicBezTo>
                    <a:cubicBezTo>
                      <a:pt x="617" y="1672"/>
                      <a:pt x="641" y="1614"/>
                      <a:pt x="641" y="1548"/>
                    </a:cubicBezTo>
                    <a:cubicBezTo>
                      <a:pt x="641" y="1482"/>
                      <a:pt x="617" y="1425"/>
                      <a:pt x="570" y="1378"/>
                    </a:cubicBezTo>
                    <a:cubicBezTo>
                      <a:pt x="523" y="1331"/>
                      <a:pt x="466" y="1307"/>
                      <a:pt x="400" y="130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0" name="Freeform 16">
                <a:extLst>
                  <a:ext uri="{FF2B5EF4-FFF2-40B4-BE49-F238E27FC236}">
                    <a16:creationId xmlns:a16="http://schemas.microsoft.com/office/drawing/2014/main" id="{E86FAF45-5328-4C04-A097-30696BF8DFC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29" y="645"/>
                <a:ext cx="1242" cy="3026"/>
              </a:xfrm>
              <a:custGeom>
                <a:avLst/>
                <a:gdLst>
                  <a:gd name="T0" fmla="*/ 333 w 663"/>
                  <a:gd name="T1" fmla="*/ 1083 h 1614"/>
                  <a:gd name="T2" fmla="*/ 198 w 663"/>
                  <a:gd name="T3" fmla="*/ 1083 h 1614"/>
                  <a:gd name="T4" fmla="*/ 163 w 663"/>
                  <a:gd name="T5" fmla="*/ 943 h 1614"/>
                  <a:gd name="T6" fmla="*/ 190 w 663"/>
                  <a:gd name="T7" fmla="*/ 793 h 1614"/>
                  <a:gd name="T8" fmla="*/ 313 w 663"/>
                  <a:gd name="T9" fmla="*/ 610 h 1614"/>
                  <a:gd name="T10" fmla="*/ 441 w 663"/>
                  <a:gd name="T11" fmla="*/ 447 h 1614"/>
                  <a:gd name="T12" fmla="*/ 473 w 663"/>
                  <a:gd name="T13" fmla="*/ 335 h 1614"/>
                  <a:gd name="T14" fmla="*/ 256 w 663"/>
                  <a:gd name="T15" fmla="*/ 156 h 1614"/>
                  <a:gd name="T16" fmla="*/ 75 w 663"/>
                  <a:gd name="T17" fmla="*/ 230 h 1614"/>
                  <a:gd name="T18" fmla="*/ 0 w 663"/>
                  <a:gd name="T19" fmla="*/ 84 h 1614"/>
                  <a:gd name="T20" fmla="*/ 307 w 663"/>
                  <a:gd name="T21" fmla="*/ 0 h 1614"/>
                  <a:gd name="T22" fmla="*/ 562 w 663"/>
                  <a:gd name="T23" fmla="*/ 86 h 1614"/>
                  <a:gd name="T24" fmla="*/ 663 w 663"/>
                  <a:gd name="T25" fmla="*/ 318 h 1614"/>
                  <a:gd name="T26" fmla="*/ 637 w 663"/>
                  <a:gd name="T27" fmla="*/ 459 h 1614"/>
                  <a:gd name="T28" fmla="*/ 557 w 663"/>
                  <a:gd name="T29" fmla="*/ 584 h 1614"/>
                  <a:gd name="T30" fmla="*/ 408 w 663"/>
                  <a:gd name="T31" fmla="*/ 743 h 1614"/>
                  <a:gd name="T32" fmla="*/ 318 w 663"/>
                  <a:gd name="T33" fmla="*/ 990 h 1614"/>
                  <a:gd name="T34" fmla="*/ 333 w 663"/>
                  <a:gd name="T35" fmla="*/ 1083 h 1614"/>
                  <a:gd name="T36" fmla="*/ 290 w 663"/>
                  <a:gd name="T37" fmla="*/ 1307 h 1614"/>
                  <a:gd name="T38" fmla="*/ 398 w 663"/>
                  <a:gd name="T39" fmla="*/ 1352 h 1614"/>
                  <a:gd name="T40" fmla="*/ 443 w 663"/>
                  <a:gd name="T41" fmla="*/ 1460 h 1614"/>
                  <a:gd name="T42" fmla="*/ 398 w 663"/>
                  <a:gd name="T43" fmla="*/ 1569 h 1614"/>
                  <a:gd name="T44" fmla="*/ 290 w 663"/>
                  <a:gd name="T45" fmla="*/ 1614 h 1614"/>
                  <a:gd name="T46" fmla="*/ 182 w 663"/>
                  <a:gd name="T47" fmla="*/ 1569 h 1614"/>
                  <a:gd name="T48" fmla="*/ 137 w 663"/>
                  <a:gd name="T49" fmla="*/ 1460 h 1614"/>
                  <a:gd name="T50" fmla="*/ 182 w 663"/>
                  <a:gd name="T51" fmla="*/ 1352 h 1614"/>
                  <a:gd name="T52" fmla="*/ 290 w 663"/>
                  <a:gd name="T53" fmla="*/ 1307 h 1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63" h="1614">
                    <a:moveTo>
                      <a:pt x="333" y="1083"/>
                    </a:moveTo>
                    <a:cubicBezTo>
                      <a:pt x="198" y="1083"/>
                      <a:pt x="198" y="1083"/>
                      <a:pt x="198" y="1083"/>
                    </a:cubicBezTo>
                    <a:cubicBezTo>
                      <a:pt x="175" y="1018"/>
                      <a:pt x="163" y="972"/>
                      <a:pt x="163" y="943"/>
                    </a:cubicBezTo>
                    <a:cubicBezTo>
                      <a:pt x="163" y="894"/>
                      <a:pt x="172" y="844"/>
                      <a:pt x="190" y="793"/>
                    </a:cubicBezTo>
                    <a:cubicBezTo>
                      <a:pt x="208" y="742"/>
                      <a:pt x="249" y="681"/>
                      <a:pt x="313" y="610"/>
                    </a:cubicBezTo>
                    <a:cubicBezTo>
                      <a:pt x="376" y="539"/>
                      <a:pt x="419" y="485"/>
                      <a:pt x="441" y="447"/>
                    </a:cubicBezTo>
                    <a:cubicBezTo>
                      <a:pt x="463" y="408"/>
                      <a:pt x="473" y="371"/>
                      <a:pt x="473" y="335"/>
                    </a:cubicBezTo>
                    <a:cubicBezTo>
                      <a:pt x="473" y="216"/>
                      <a:pt x="401" y="156"/>
                      <a:pt x="256" y="156"/>
                    </a:cubicBezTo>
                    <a:cubicBezTo>
                      <a:pt x="187" y="156"/>
                      <a:pt x="126" y="181"/>
                      <a:pt x="75" y="23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69" y="28"/>
                      <a:pt x="171" y="0"/>
                      <a:pt x="307" y="0"/>
                    </a:cubicBezTo>
                    <a:cubicBezTo>
                      <a:pt x="409" y="0"/>
                      <a:pt x="494" y="29"/>
                      <a:pt x="562" y="86"/>
                    </a:cubicBezTo>
                    <a:cubicBezTo>
                      <a:pt x="629" y="144"/>
                      <a:pt x="663" y="221"/>
                      <a:pt x="663" y="318"/>
                    </a:cubicBezTo>
                    <a:cubicBezTo>
                      <a:pt x="663" y="367"/>
                      <a:pt x="655" y="414"/>
                      <a:pt x="637" y="459"/>
                    </a:cubicBezTo>
                    <a:cubicBezTo>
                      <a:pt x="620" y="505"/>
                      <a:pt x="593" y="546"/>
                      <a:pt x="557" y="584"/>
                    </a:cubicBezTo>
                    <a:cubicBezTo>
                      <a:pt x="408" y="743"/>
                      <a:pt x="408" y="743"/>
                      <a:pt x="408" y="743"/>
                    </a:cubicBezTo>
                    <a:cubicBezTo>
                      <a:pt x="348" y="817"/>
                      <a:pt x="318" y="899"/>
                      <a:pt x="318" y="990"/>
                    </a:cubicBezTo>
                    <a:cubicBezTo>
                      <a:pt x="318" y="1005"/>
                      <a:pt x="323" y="1035"/>
                      <a:pt x="333" y="1083"/>
                    </a:cubicBezTo>
                    <a:close/>
                    <a:moveTo>
                      <a:pt x="290" y="1307"/>
                    </a:moveTo>
                    <a:cubicBezTo>
                      <a:pt x="332" y="1307"/>
                      <a:pt x="368" y="1322"/>
                      <a:pt x="398" y="1352"/>
                    </a:cubicBezTo>
                    <a:cubicBezTo>
                      <a:pt x="428" y="1382"/>
                      <a:pt x="443" y="1418"/>
                      <a:pt x="443" y="1460"/>
                    </a:cubicBezTo>
                    <a:cubicBezTo>
                      <a:pt x="443" y="1502"/>
                      <a:pt x="428" y="1539"/>
                      <a:pt x="398" y="1569"/>
                    </a:cubicBezTo>
                    <a:cubicBezTo>
                      <a:pt x="368" y="1599"/>
                      <a:pt x="332" y="1614"/>
                      <a:pt x="290" y="1614"/>
                    </a:cubicBezTo>
                    <a:cubicBezTo>
                      <a:pt x="248" y="1614"/>
                      <a:pt x="212" y="1599"/>
                      <a:pt x="182" y="1569"/>
                    </a:cubicBezTo>
                    <a:cubicBezTo>
                      <a:pt x="152" y="1539"/>
                      <a:pt x="137" y="1502"/>
                      <a:pt x="137" y="1460"/>
                    </a:cubicBezTo>
                    <a:cubicBezTo>
                      <a:pt x="137" y="1418"/>
                      <a:pt x="152" y="1382"/>
                      <a:pt x="182" y="1352"/>
                    </a:cubicBezTo>
                    <a:cubicBezTo>
                      <a:pt x="212" y="1322"/>
                      <a:pt x="248" y="1307"/>
                      <a:pt x="290" y="1307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grpSp>
        <p:nvGrpSpPr>
          <p:cNvPr id="11" name="Group 6">
            <a:extLst>
              <a:ext uri="{FF2B5EF4-FFF2-40B4-BE49-F238E27FC236}">
                <a16:creationId xmlns:a16="http://schemas.microsoft.com/office/drawing/2014/main" id="{CB092BC9-A5E3-4FB8-A854-914124E301A4}"/>
              </a:ext>
            </a:extLst>
          </p:cNvPr>
          <p:cNvGrpSpPr/>
          <p:nvPr/>
        </p:nvGrpSpPr>
        <p:grpSpPr>
          <a:xfrm>
            <a:off x="6812945" y="1401151"/>
            <a:ext cx="665993" cy="665993"/>
            <a:chOff x="3592969" y="1282300"/>
            <a:chExt cx="665993" cy="665993"/>
          </a:xfrm>
        </p:grpSpPr>
        <p:sp>
          <p:nvSpPr>
            <p:cNvPr id="12" name="Oval 62">
              <a:extLst>
                <a:ext uri="{FF2B5EF4-FFF2-40B4-BE49-F238E27FC236}">
                  <a16:creationId xmlns:a16="http://schemas.microsoft.com/office/drawing/2014/main" id="{D83A93A8-3B01-41D6-B315-D8B3A17A8423}"/>
                </a:ext>
              </a:extLst>
            </p:cNvPr>
            <p:cNvSpPr/>
            <p:nvPr/>
          </p:nvSpPr>
          <p:spPr>
            <a:xfrm>
              <a:off x="3592969" y="1282300"/>
              <a:ext cx="665993" cy="665993"/>
            </a:xfrm>
            <a:prstGeom prst="ellipse">
              <a:avLst/>
            </a:prstGeom>
            <a:grpFill/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sz="1600" kern="0" dirty="0" err="1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grpSp>
          <p:nvGrpSpPr>
            <p:cNvPr id="13" name="bcgIcons_Alert">
              <a:extLst>
                <a:ext uri="{FF2B5EF4-FFF2-40B4-BE49-F238E27FC236}">
                  <a16:creationId xmlns:a16="http://schemas.microsoft.com/office/drawing/2014/main" id="{EE269E13-D3FE-4BD4-A621-AD42E850FBF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58451" y="1347535"/>
              <a:ext cx="535028" cy="535524"/>
              <a:chOff x="1682" y="0"/>
              <a:chExt cx="4316" cy="4320"/>
            </a:xfrm>
          </p:grpSpPr>
          <p:sp>
            <p:nvSpPr>
              <p:cNvPr id="14" name="AutoShape 3">
                <a:extLst>
                  <a:ext uri="{FF2B5EF4-FFF2-40B4-BE49-F238E27FC236}">
                    <a16:creationId xmlns:a16="http://schemas.microsoft.com/office/drawing/2014/main" id="{602A2984-E7F0-4E5B-B50F-5A92939721FF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5" name="Freeform 5">
                <a:extLst>
                  <a:ext uri="{FF2B5EF4-FFF2-40B4-BE49-F238E27FC236}">
                    <a16:creationId xmlns:a16="http://schemas.microsoft.com/office/drawing/2014/main" id="{5CA41633-E3E6-4B9E-A25D-3E0273A731A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88" y="720"/>
                <a:ext cx="3300" cy="2876"/>
              </a:xfrm>
              <a:custGeom>
                <a:avLst/>
                <a:gdLst>
                  <a:gd name="T0" fmla="*/ 1716 w 1762"/>
                  <a:gd name="T1" fmla="*/ 1534 h 1534"/>
                  <a:gd name="T2" fmla="*/ 46 w 1762"/>
                  <a:gd name="T3" fmla="*/ 1534 h 1534"/>
                  <a:gd name="T4" fmla="*/ 8 w 1762"/>
                  <a:gd name="T5" fmla="*/ 1512 h 1534"/>
                  <a:gd name="T6" fmla="*/ 8 w 1762"/>
                  <a:gd name="T7" fmla="*/ 1468 h 1534"/>
                  <a:gd name="T8" fmla="*/ 843 w 1762"/>
                  <a:gd name="T9" fmla="*/ 22 h 1534"/>
                  <a:gd name="T10" fmla="*/ 881 w 1762"/>
                  <a:gd name="T11" fmla="*/ 0 h 1534"/>
                  <a:gd name="T12" fmla="*/ 919 w 1762"/>
                  <a:gd name="T13" fmla="*/ 22 h 1534"/>
                  <a:gd name="T14" fmla="*/ 919 w 1762"/>
                  <a:gd name="T15" fmla="*/ 22 h 1534"/>
                  <a:gd name="T16" fmla="*/ 1754 w 1762"/>
                  <a:gd name="T17" fmla="*/ 1468 h 1534"/>
                  <a:gd name="T18" fmla="*/ 1754 w 1762"/>
                  <a:gd name="T19" fmla="*/ 1512 h 1534"/>
                  <a:gd name="T20" fmla="*/ 1716 w 1762"/>
                  <a:gd name="T21" fmla="*/ 1534 h 1534"/>
                  <a:gd name="T22" fmla="*/ 881 w 1762"/>
                  <a:gd name="T23" fmla="*/ 44 h 1534"/>
                  <a:gd name="T24" fmla="*/ 46 w 1762"/>
                  <a:gd name="T25" fmla="*/ 1490 h 1534"/>
                  <a:gd name="T26" fmla="*/ 1716 w 1762"/>
                  <a:gd name="T27" fmla="*/ 1490 h 1534"/>
                  <a:gd name="T28" fmla="*/ 881 w 1762"/>
                  <a:gd name="T29" fmla="*/ 44 h 1534"/>
                  <a:gd name="T30" fmla="*/ 881 w 1762"/>
                  <a:gd name="T31" fmla="*/ 44 h 1534"/>
                  <a:gd name="T32" fmla="*/ 881 w 1762"/>
                  <a:gd name="T33" fmla="*/ 44 h 1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62" h="1534">
                    <a:moveTo>
                      <a:pt x="1716" y="1534"/>
                    </a:moveTo>
                    <a:cubicBezTo>
                      <a:pt x="46" y="1534"/>
                      <a:pt x="46" y="1534"/>
                      <a:pt x="46" y="1534"/>
                    </a:cubicBezTo>
                    <a:cubicBezTo>
                      <a:pt x="30" y="1534"/>
                      <a:pt x="16" y="1526"/>
                      <a:pt x="8" y="1512"/>
                    </a:cubicBezTo>
                    <a:cubicBezTo>
                      <a:pt x="0" y="1498"/>
                      <a:pt x="0" y="1482"/>
                      <a:pt x="8" y="1468"/>
                    </a:cubicBezTo>
                    <a:cubicBezTo>
                      <a:pt x="843" y="22"/>
                      <a:pt x="843" y="22"/>
                      <a:pt x="843" y="22"/>
                    </a:cubicBezTo>
                    <a:cubicBezTo>
                      <a:pt x="851" y="8"/>
                      <a:pt x="865" y="0"/>
                      <a:pt x="881" y="0"/>
                    </a:cubicBezTo>
                    <a:cubicBezTo>
                      <a:pt x="897" y="0"/>
                      <a:pt x="911" y="8"/>
                      <a:pt x="919" y="22"/>
                    </a:cubicBezTo>
                    <a:cubicBezTo>
                      <a:pt x="919" y="22"/>
                      <a:pt x="919" y="22"/>
                      <a:pt x="919" y="22"/>
                    </a:cubicBezTo>
                    <a:cubicBezTo>
                      <a:pt x="1754" y="1468"/>
                      <a:pt x="1754" y="1468"/>
                      <a:pt x="1754" y="1468"/>
                    </a:cubicBezTo>
                    <a:cubicBezTo>
                      <a:pt x="1762" y="1482"/>
                      <a:pt x="1762" y="1498"/>
                      <a:pt x="1754" y="1512"/>
                    </a:cubicBezTo>
                    <a:cubicBezTo>
                      <a:pt x="1746" y="1526"/>
                      <a:pt x="1732" y="1534"/>
                      <a:pt x="1716" y="1534"/>
                    </a:cubicBezTo>
                    <a:close/>
                    <a:moveTo>
                      <a:pt x="881" y="44"/>
                    </a:moveTo>
                    <a:cubicBezTo>
                      <a:pt x="46" y="1490"/>
                      <a:pt x="46" y="1490"/>
                      <a:pt x="46" y="1490"/>
                    </a:cubicBezTo>
                    <a:cubicBezTo>
                      <a:pt x="1716" y="1490"/>
                      <a:pt x="1716" y="1490"/>
                      <a:pt x="1716" y="1490"/>
                    </a:cubicBezTo>
                    <a:cubicBezTo>
                      <a:pt x="881" y="44"/>
                      <a:pt x="881" y="44"/>
                      <a:pt x="881" y="44"/>
                    </a:cubicBezTo>
                    <a:cubicBezTo>
                      <a:pt x="881" y="44"/>
                      <a:pt x="881" y="44"/>
                      <a:pt x="881" y="44"/>
                    </a:cubicBezTo>
                    <a:cubicBezTo>
                      <a:pt x="881" y="44"/>
                      <a:pt x="881" y="44"/>
                      <a:pt x="881" y="4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6" name="Freeform 6">
                <a:extLst>
                  <a:ext uri="{FF2B5EF4-FFF2-40B4-BE49-F238E27FC236}">
                    <a16:creationId xmlns:a16="http://schemas.microsoft.com/office/drawing/2014/main" id="{5C541256-9BC8-4C51-9D2C-2B3D157A7F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6" y="982"/>
                <a:ext cx="2825" cy="2449"/>
              </a:xfrm>
              <a:custGeom>
                <a:avLst/>
                <a:gdLst>
                  <a:gd name="T0" fmla="*/ 1504 w 1508"/>
                  <a:gd name="T1" fmla="*/ 1291 h 1306"/>
                  <a:gd name="T2" fmla="*/ 763 w 1508"/>
                  <a:gd name="T3" fmla="*/ 7 h 1306"/>
                  <a:gd name="T4" fmla="*/ 745 w 1508"/>
                  <a:gd name="T5" fmla="*/ 7 h 1306"/>
                  <a:gd name="T6" fmla="*/ 4 w 1508"/>
                  <a:gd name="T7" fmla="*/ 1291 h 1306"/>
                  <a:gd name="T8" fmla="*/ 13 w 1508"/>
                  <a:gd name="T9" fmla="*/ 1306 h 1306"/>
                  <a:gd name="T10" fmla="*/ 1495 w 1508"/>
                  <a:gd name="T11" fmla="*/ 1306 h 1306"/>
                  <a:gd name="T12" fmla="*/ 1504 w 1508"/>
                  <a:gd name="T13" fmla="*/ 1291 h 1306"/>
                  <a:gd name="T14" fmla="*/ 694 w 1508"/>
                  <a:gd name="T15" fmla="*/ 419 h 1306"/>
                  <a:gd name="T16" fmla="*/ 814 w 1508"/>
                  <a:gd name="T17" fmla="*/ 419 h 1306"/>
                  <a:gd name="T18" fmla="*/ 814 w 1508"/>
                  <a:gd name="T19" fmla="*/ 608 h 1306"/>
                  <a:gd name="T20" fmla="*/ 778 w 1508"/>
                  <a:gd name="T21" fmla="*/ 932 h 1306"/>
                  <a:gd name="T22" fmla="*/ 730 w 1508"/>
                  <a:gd name="T23" fmla="*/ 932 h 1306"/>
                  <a:gd name="T24" fmla="*/ 694 w 1508"/>
                  <a:gd name="T25" fmla="*/ 608 h 1306"/>
                  <a:gd name="T26" fmla="*/ 694 w 1508"/>
                  <a:gd name="T27" fmla="*/ 419 h 1306"/>
                  <a:gd name="T28" fmla="*/ 808 w 1508"/>
                  <a:gd name="T29" fmla="*/ 1095 h 1306"/>
                  <a:gd name="T30" fmla="*/ 755 w 1508"/>
                  <a:gd name="T31" fmla="*/ 1117 h 1306"/>
                  <a:gd name="T32" fmla="*/ 701 w 1508"/>
                  <a:gd name="T33" fmla="*/ 1095 h 1306"/>
                  <a:gd name="T34" fmla="*/ 678 w 1508"/>
                  <a:gd name="T35" fmla="*/ 1041 h 1306"/>
                  <a:gd name="T36" fmla="*/ 701 w 1508"/>
                  <a:gd name="T37" fmla="*/ 988 h 1306"/>
                  <a:gd name="T38" fmla="*/ 755 w 1508"/>
                  <a:gd name="T39" fmla="*/ 965 h 1306"/>
                  <a:gd name="T40" fmla="*/ 808 w 1508"/>
                  <a:gd name="T41" fmla="*/ 988 h 1306"/>
                  <a:gd name="T42" fmla="*/ 830 w 1508"/>
                  <a:gd name="T43" fmla="*/ 1041 h 1306"/>
                  <a:gd name="T44" fmla="*/ 808 w 1508"/>
                  <a:gd name="T45" fmla="*/ 1095 h 1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08" h="1306">
                    <a:moveTo>
                      <a:pt x="1504" y="1291"/>
                    </a:moveTo>
                    <a:cubicBezTo>
                      <a:pt x="763" y="7"/>
                      <a:pt x="763" y="7"/>
                      <a:pt x="763" y="7"/>
                    </a:cubicBezTo>
                    <a:cubicBezTo>
                      <a:pt x="759" y="0"/>
                      <a:pt x="749" y="0"/>
                      <a:pt x="745" y="7"/>
                    </a:cubicBezTo>
                    <a:cubicBezTo>
                      <a:pt x="4" y="1291"/>
                      <a:pt x="4" y="1291"/>
                      <a:pt x="4" y="1291"/>
                    </a:cubicBezTo>
                    <a:cubicBezTo>
                      <a:pt x="0" y="1298"/>
                      <a:pt x="5" y="1306"/>
                      <a:pt x="13" y="1306"/>
                    </a:cubicBezTo>
                    <a:cubicBezTo>
                      <a:pt x="1495" y="1306"/>
                      <a:pt x="1495" y="1306"/>
                      <a:pt x="1495" y="1306"/>
                    </a:cubicBezTo>
                    <a:cubicBezTo>
                      <a:pt x="1503" y="1306"/>
                      <a:pt x="1508" y="1298"/>
                      <a:pt x="1504" y="1291"/>
                    </a:cubicBezTo>
                    <a:close/>
                    <a:moveTo>
                      <a:pt x="694" y="419"/>
                    </a:moveTo>
                    <a:cubicBezTo>
                      <a:pt x="814" y="419"/>
                      <a:pt x="814" y="419"/>
                      <a:pt x="814" y="419"/>
                    </a:cubicBezTo>
                    <a:cubicBezTo>
                      <a:pt x="814" y="608"/>
                      <a:pt x="814" y="608"/>
                      <a:pt x="814" y="608"/>
                    </a:cubicBezTo>
                    <a:cubicBezTo>
                      <a:pt x="814" y="669"/>
                      <a:pt x="803" y="778"/>
                      <a:pt x="778" y="932"/>
                    </a:cubicBezTo>
                    <a:cubicBezTo>
                      <a:pt x="730" y="932"/>
                      <a:pt x="730" y="932"/>
                      <a:pt x="730" y="932"/>
                    </a:cubicBezTo>
                    <a:cubicBezTo>
                      <a:pt x="706" y="778"/>
                      <a:pt x="694" y="669"/>
                      <a:pt x="694" y="608"/>
                    </a:cubicBezTo>
                    <a:lnTo>
                      <a:pt x="694" y="419"/>
                    </a:lnTo>
                    <a:close/>
                    <a:moveTo>
                      <a:pt x="808" y="1095"/>
                    </a:moveTo>
                    <a:cubicBezTo>
                      <a:pt x="794" y="1110"/>
                      <a:pt x="776" y="1117"/>
                      <a:pt x="755" y="1117"/>
                    </a:cubicBezTo>
                    <a:cubicBezTo>
                      <a:pt x="733" y="1117"/>
                      <a:pt x="715" y="1110"/>
                      <a:pt x="701" y="1095"/>
                    </a:cubicBezTo>
                    <a:cubicBezTo>
                      <a:pt x="686" y="1080"/>
                      <a:pt x="678" y="1063"/>
                      <a:pt x="678" y="1041"/>
                    </a:cubicBezTo>
                    <a:cubicBezTo>
                      <a:pt x="678" y="1020"/>
                      <a:pt x="686" y="1002"/>
                      <a:pt x="701" y="988"/>
                    </a:cubicBezTo>
                    <a:cubicBezTo>
                      <a:pt x="715" y="973"/>
                      <a:pt x="733" y="965"/>
                      <a:pt x="755" y="965"/>
                    </a:cubicBezTo>
                    <a:cubicBezTo>
                      <a:pt x="776" y="965"/>
                      <a:pt x="794" y="973"/>
                      <a:pt x="808" y="988"/>
                    </a:cubicBezTo>
                    <a:cubicBezTo>
                      <a:pt x="823" y="1002"/>
                      <a:pt x="830" y="1020"/>
                      <a:pt x="830" y="1041"/>
                    </a:cubicBezTo>
                    <a:cubicBezTo>
                      <a:pt x="830" y="1063"/>
                      <a:pt x="823" y="1080"/>
                      <a:pt x="808" y="109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17" name="TextBox 1">
            <a:extLst>
              <a:ext uri="{FF2B5EF4-FFF2-40B4-BE49-F238E27FC236}">
                <a16:creationId xmlns:a16="http://schemas.microsoft.com/office/drawing/2014/main" id="{5DAF9535-DC79-4A5A-AE8C-9BB6603EB212}"/>
              </a:ext>
            </a:extLst>
          </p:cNvPr>
          <p:cNvSpPr txBox="1"/>
          <p:nvPr/>
        </p:nvSpPr>
        <p:spPr>
          <a:xfrm>
            <a:off x="7792309" y="4201624"/>
            <a:ext cx="3963145" cy="461665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 marL="94500" lvl="1">
              <a:buClr>
                <a:srgbClr val="1659BF">
                  <a:lumMod val="100000"/>
                </a:srgbClr>
              </a:buClr>
              <a:buSzPct val="100000"/>
            </a:pPr>
            <a:r>
              <a:rPr lang="pt-BR" sz="1000" dirty="0">
                <a:solidFill>
                  <a:srgbClr val="000000">
                    <a:lumMod val="100000"/>
                  </a:srgbClr>
                </a:solidFill>
              </a:rPr>
              <a:t>Fonte: TCU, Gestão de Riscos. Avaliação da Maturidade (2018), pág. 14. Com adaptações.</a:t>
            </a:r>
            <a:br>
              <a:rPr lang="pt-BR" sz="1000" dirty="0">
                <a:solidFill>
                  <a:srgbClr val="000000">
                    <a:lumMod val="100000"/>
                  </a:srgbClr>
                </a:solidFill>
              </a:rPr>
            </a:br>
            <a:endParaRPr lang="pt-BR" sz="1000" dirty="0">
              <a:solidFill>
                <a:srgbClr val="000000">
                  <a:lumMod val="100000"/>
                </a:srgbClr>
              </a:solidFill>
            </a:endParaRPr>
          </a:p>
        </p:txBody>
      </p:sp>
      <p:sp>
        <p:nvSpPr>
          <p:cNvPr id="18" name="TextBox 1">
            <a:extLst>
              <a:ext uri="{FF2B5EF4-FFF2-40B4-BE49-F238E27FC236}">
                <a16:creationId xmlns:a16="http://schemas.microsoft.com/office/drawing/2014/main" id="{FF062DCA-8A09-449B-B678-6E4DD6AB579C}"/>
              </a:ext>
            </a:extLst>
          </p:cNvPr>
          <p:cNvSpPr txBox="1"/>
          <p:nvPr/>
        </p:nvSpPr>
        <p:spPr>
          <a:xfrm>
            <a:off x="613326" y="5340444"/>
            <a:ext cx="4850214" cy="1077218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 marL="94500" lvl="1">
              <a:buClr>
                <a:srgbClr val="1659BF">
                  <a:lumMod val="100000"/>
                </a:srgbClr>
              </a:buClr>
              <a:buSzPct val="100000"/>
            </a:pPr>
            <a:r>
              <a:rPr lang="pt-BR" sz="1000" dirty="0">
                <a:solidFill>
                  <a:srgbClr val="000000">
                    <a:lumMod val="100000"/>
                  </a:srgbClr>
                </a:solidFill>
              </a:rPr>
              <a:t>Fonte: BRASIL, Ministério do Planejamento e Ministério da Transparência e Controladoria-Geral da União. Instrução Normativa Conjunta Nº 1, de 10 de maio de 2016. Dispõe sobre controles internos, gestão de riscos e governança no âmbito do Poder Executivo federal. Brasília, 2016.</a:t>
            </a:r>
            <a:br>
              <a:rPr lang="pt-BR" sz="1000" dirty="0">
                <a:solidFill>
                  <a:srgbClr val="000000">
                    <a:lumMod val="100000"/>
                  </a:srgbClr>
                </a:solidFill>
              </a:rPr>
            </a:br>
            <a:br>
              <a:rPr lang="pt-BR" sz="1000" dirty="0">
                <a:solidFill>
                  <a:srgbClr val="000000">
                    <a:lumMod val="100000"/>
                  </a:srgbClr>
                </a:solidFill>
              </a:rPr>
            </a:br>
            <a:r>
              <a:rPr lang="pt-BR" sz="1000" dirty="0">
                <a:solidFill>
                  <a:srgbClr val="000000">
                    <a:lumMod val="100000"/>
                  </a:srgbClr>
                </a:solidFill>
              </a:rPr>
              <a:t>Fonte: Adaptado de AVALIAÇÃO DE POLÍTICAS PÚBLICAS Guia prático de análise </a:t>
            </a:r>
            <a:r>
              <a:rPr lang="pt-BR" sz="1000" dirty="0" err="1">
                <a:solidFill>
                  <a:srgbClr val="000000">
                    <a:lumMod val="100000"/>
                  </a:srgbClr>
                </a:solidFill>
              </a:rPr>
              <a:t>ex</a:t>
            </a:r>
            <a:r>
              <a:rPr lang="pt-BR" sz="1000" dirty="0">
                <a:solidFill>
                  <a:srgbClr val="000000">
                    <a:lumMod val="100000"/>
                  </a:srgbClr>
                </a:solidFill>
              </a:rPr>
              <a:t> ante. Volume 1. Brasília, 2018.</a:t>
            </a:r>
          </a:p>
        </p:txBody>
      </p:sp>
    </p:spTree>
    <p:extLst>
      <p:ext uri="{BB962C8B-B14F-4D97-AF65-F5344CB8AC3E}">
        <p14:creationId xmlns:p14="http://schemas.microsoft.com/office/powerpoint/2010/main" val="163289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2060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>
            <a:extLst>
              <a:ext uri="{FF2B5EF4-FFF2-40B4-BE49-F238E27FC236}">
                <a16:creationId xmlns:a16="http://schemas.microsoft.com/office/drawing/2014/main" id="{A0E13FC0-6594-4A46-8947-F9C6EF2337BB}"/>
              </a:ext>
            </a:extLst>
          </p:cNvPr>
          <p:cNvSpPr txBox="1"/>
          <p:nvPr/>
        </p:nvSpPr>
        <p:spPr>
          <a:xfrm>
            <a:off x="1515436" y="3428999"/>
            <a:ext cx="2404533" cy="40011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6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Matriz de Riscos</a:t>
            </a:r>
          </a:p>
        </p:txBody>
      </p:sp>
      <p:grpSp>
        <p:nvGrpSpPr>
          <p:cNvPr id="4" name="Group 81">
            <a:extLst>
              <a:ext uri="{FF2B5EF4-FFF2-40B4-BE49-F238E27FC236}">
                <a16:creationId xmlns:a16="http://schemas.microsoft.com/office/drawing/2014/main" id="{0410CDAF-8685-4A14-A6C8-F8B0A3B9879A}"/>
              </a:ext>
            </a:extLst>
          </p:cNvPr>
          <p:cNvGrpSpPr/>
          <p:nvPr/>
        </p:nvGrpSpPr>
        <p:grpSpPr>
          <a:xfrm>
            <a:off x="2190846" y="1907492"/>
            <a:ext cx="1121022" cy="1084704"/>
            <a:chOff x="1595435" y="4336707"/>
            <a:chExt cx="1121022" cy="1084704"/>
          </a:xfrm>
        </p:grpSpPr>
        <p:sp>
          <p:nvSpPr>
            <p:cNvPr id="5" name="Oval 82">
              <a:extLst>
                <a:ext uri="{FF2B5EF4-FFF2-40B4-BE49-F238E27FC236}">
                  <a16:creationId xmlns:a16="http://schemas.microsoft.com/office/drawing/2014/main" id="{8293C23E-2A3B-499D-9327-6DBD3C2ED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5435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6" name="bcgIcons_DataAnalysis">
              <a:extLst>
                <a:ext uri="{FF2B5EF4-FFF2-40B4-BE49-F238E27FC236}">
                  <a16:creationId xmlns:a16="http://schemas.microsoft.com/office/drawing/2014/main" id="{1E1846FC-CF67-4202-8024-F08E170925E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01799" y="4414949"/>
              <a:ext cx="882280" cy="883098"/>
              <a:chOff x="1682" y="0"/>
              <a:chExt cx="4316" cy="4320"/>
            </a:xfrm>
          </p:grpSpPr>
          <p:sp>
            <p:nvSpPr>
              <p:cNvPr id="7" name="AutoShape 18">
                <a:extLst>
                  <a:ext uri="{FF2B5EF4-FFF2-40B4-BE49-F238E27FC236}">
                    <a16:creationId xmlns:a16="http://schemas.microsoft.com/office/drawing/2014/main" id="{2E8908E0-1B63-4288-A2A5-53C4DD515215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B82012AF-A99E-4499-92C4-3AF3B9ECC0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" name="Freeform 21">
                <a:extLst>
                  <a:ext uri="{FF2B5EF4-FFF2-40B4-BE49-F238E27FC236}">
                    <a16:creationId xmlns:a16="http://schemas.microsoft.com/office/drawing/2014/main" id="{696F14B0-CC92-4215-A40E-A0ACA49B73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13" name="Retângulo 12">
            <a:extLst>
              <a:ext uri="{FF2B5EF4-FFF2-40B4-BE49-F238E27FC236}">
                <a16:creationId xmlns:a16="http://schemas.microsoft.com/office/drawing/2014/main" id="{99C75437-4475-49E9-A620-63647FDF8DCB}"/>
              </a:ext>
            </a:extLst>
          </p:cNvPr>
          <p:cNvSpPr/>
          <p:nvPr/>
        </p:nvSpPr>
        <p:spPr>
          <a:xfrm>
            <a:off x="4586166" y="558983"/>
            <a:ext cx="7038144" cy="574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dirty="0"/>
              <a:t>Conceitos principais (conforme IN MP/CGU 01/2016)</a:t>
            </a:r>
          </a:p>
          <a:p>
            <a:pPr algn="just"/>
            <a:endParaRPr lang="pt-BR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pt-BR" dirty="0"/>
              <a:t>Risco: possibilidade de ocorrência de um evento que venha a ter impacto no cumprimento dos objetivos. O risco é medido em termos de impacto e de probabilidade; 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t-BR" dirty="0"/>
              <a:t>Tipos de Risco (operacionais, imagem, legais, financeiros/orçamentários)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t-BR" dirty="0"/>
              <a:t>Mensuração do Risco (análise): significa estimar a importância de um risco e calcular a probabilidade e o impacto de sua ocorrência;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t-BR" dirty="0"/>
              <a:t>Apetite a risco: nível de risco que uma organização está disposta a aceitar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t-BR" dirty="0"/>
              <a:t>Respostas aos riscos (evitar, transferir, aceitar ou tratar/mitigar)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t-BR" dirty="0"/>
              <a:t>Controles internos da gestão: conjunto de regras, procedimentos, diretrizes, protocolos, rotinas de sistemas informatizados, conferências e trâmites de documentos e informações, entre outros, operacionalizados de forma integrada pela direção e pelo corpo de servidores das organizações, destinados a enfrentar os riscos (...)</a:t>
            </a:r>
          </a:p>
        </p:txBody>
      </p:sp>
    </p:spTree>
    <p:extLst>
      <p:ext uri="{BB962C8B-B14F-4D97-AF65-F5344CB8AC3E}">
        <p14:creationId xmlns:p14="http://schemas.microsoft.com/office/powerpoint/2010/main" val="54779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2A076B-BB70-471E-BA64-7638FD1A3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>
                <a:latin typeface="+mn-lt"/>
              </a:rPr>
              <a:t>Etapas do processo de gestão de riscos</a:t>
            </a:r>
          </a:p>
        </p:txBody>
      </p:sp>
      <p:grpSp>
        <p:nvGrpSpPr>
          <p:cNvPr id="45" name="Agrupar 44">
            <a:extLst>
              <a:ext uri="{FF2B5EF4-FFF2-40B4-BE49-F238E27FC236}">
                <a16:creationId xmlns:a16="http://schemas.microsoft.com/office/drawing/2014/main" id="{5BBEA3B1-3E9F-468D-910D-1044F558E9F6}"/>
              </a:ext>
            </a:extLst>
          </p:cNvPr>
          <p:cNvGrpSpPr/>
          <p:nvPr/>
        </p:nvGrpSpPr>
        <p:grpSpPr>
          <a:xfrm>
            <a:off x="2335457" y="1633131"/>
            <a:ext cx="3745368" cy="4355781"/>
            <a:chOff x="239893" y="1514658"/>
            <a:chExt cx="3745368" cy="4355781"/>
          </a:xfrm>
        </p:grpSpPr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0D5129B9-26D0-4436-96D0-726722AB0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5208" y="1820363"/>
              <a:ext cx="3680053" cy="3761831"/>
            </a:xfrm>
            <a:prstGeom prst="rect">
              <a:avLst/>
            </a:prstGeom>
          </p:spPr>
        </p:pic>
        <p:sp>
          <p:nvSpPr>
            <p:cNvPr id="4" name="TextBox 1">
              <a:extLst>
                <a:ext uri="{FF2B5EF4-FFF2-40B4-BE49-F238E27FC236}">
                  <a16:creationId xmlns:a16="http://schemas.microsoft.com/office/drawing/2014/main" id="{91FF3542-F000-4A1C-9651-9D5116173629}"/>
                </a:ext>
              </a:extLst>
            </p:cNvPr>
            <p:cNvSpPr txBox="1"/>
            <p:nvPr/>
          </p:nvSpPr>
          <p:spPr>
            <a:xfrm>
              <a:off x="305208" y="5708856"/>
              <a:ext cx="3680053" cy="161583"/>
            </a:xfrm>
            <a:prstGeom prst="rect">
              <a:avLst/>
            </a:prstGeom>
            <a:noFill/>
            <a:ln cap="rnd">
              <a:noFill/>
              <a:prstDash val="solid"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marL="94500" lvl="1">
                <a:buClr>
                  <a:srgbClr val="1659BF">
                    <a:lumMod val="100000"/>
                  </a:srgbClr>
                </a:buClr>
                <a:buSzPct val="100000"/>
              </a:pPr>
              <a:r>
                <a:rPr lang="pt-BR" sz="1050" dirty="0">
                  <a:solidFill>
                    <a:srgbClr val="000000">
                      <a:lumMod val="100000"/>
                    </a:srgbClr>
                  </a:solidFill>
                  <a:latin typeface="Trebuchet MS" panose="020B0603020202020204" pitchFamily="34" charset="0"/>
                </a:rPr>
                <a:t>Fonte: Guia, pág. 143.</a:t>
              </a:r>
            </a:p>
          </p:txBody>
        </p:sp>
        <p:sp>
          <p:nvSpPr>
            <p:cNvPr id="5" name="TextBox 1">
              <a:extLst>
                <a:ext uri="{FF2B5EF4-FFF2-40B4-BE49-F238E27FC236}">
                  <a16:creationId xmlns:a16="http://schemas.microsoft.com/office/drawing/2014/main" id="{819EE92D-1ACA-4B09-876A-57DDF648A170}"/>
                </a:ext>
              </a:extLst>
            </p:cNvPr>
            <p:cNvSpPr txBox="1"/>
            <p:nvPr/>
          </p:nvSpPr>
          <p:spPr>
            <a:xfrm>
              <a:off x="239893" y="1514658"/>
              <a:ext cx="3680053" cy="161583"/>
            </a:xfrm>
            <a:prstGeom prst="rect">
              <a:avLst/>
            </a:prstGeom>
            <a:noFill/>
            <a:ln cap="rnd">
              <a:noFill/>
              <a:prstDash val="solid"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marL="94500" lvl="1">
                <a:buClr>
                  <a:srgbClr val="1659BF">
                    <a:lumMod val="100000"/>
                  </a:srgbClr>
                </a:buClr>
                <a:buSzPct val="100000"/>
              </a:pPr>
              <a:r>
                <a:rPr lang="pt-BR" sz="1050" dirty="0">
                  <a:solidFill>
                    <a:srgbClr val="000000">
                      <a:lumMod val="100000"/>
                    </a:srgbClr>
                  </a:solidFill>
                  <a:latin typeface="Trebuchet MS" panose="020B0603020202020204" pitchFamily="34" charset="0"/>
                </a:rPr>
                <a:t>Processo de gestão de riscos</a:t>
              </a:r>
            </a:p>
          </p:txBody>
        </p:sp>
      </p:grpSp>
      <p:grpSp>
        <p:nvGrpSpPr>
          <p:cNvPr id="26" name="Agrupar 25">
            <a:extLst>
              <a:ext uri="{FF2B5EF4-FFF2-40B4-BE49-F238E27FC236}">
                <a16:creationId xmlns:a16="http://schemas.microsoft.com/office/drawing/2014/main" id="{5569A831-AB71-43ED-8C2D-506C99D1B155}"/>
              </a:ext>
            </a:extLst>
          </p:cNvPr>
          <p:cNvGrpSpPr/>
          <p:nvPr/>
        </p:nvGrpSpPr>
        <p:grpSpPr>
          <a:xfrm>
            <a:off x="7213462" y="3159390"/>
            <a:ext cx="1530613" cy="1254968"/>
            <a:chOff x="7851090" y="3595458"/>
            <a:chExt cx="1530613" cy="1254968"/>
          </a:xfrm>
        </p:grpSpPr>
        <p:sp>
          <p:nvSpPr>
            <p:cNvPr id="12" name="TextBox 145">
              <a:extLst>
                <a:ext uri="{FF2B5EF4-FFF2-40B4-BE49-F238E27FC236}">
                  <a16:creationId xmlns:a16="http://schemas.microsoft.com/office/drawing/2014/main" id="{9DFB75FE-3DA3-4ACD-8D1E-52AD3698F36A}"/>
                </a:ext>
              </a:extLst>
            </p:cNvPr>
            <p:cNvSpPr txBox="1"/>
            <p:nvPr/>
          </p:nvSpPr>
          <p:spPr>
            <a:xfrm>
              <a:off x="7851090" y="3595458"/>
              <a:ext cx="1530613" cy="174172"/>
            </a:xfrm>
            <a:prstGeom prst="rect">
              <a:avLst/>
            </a:prstGeom>
            <a:noFill/>
            <a:ln cap="rnd">
              <a:noFill/>
              <a:prstDash val="solid"/>
            </a:ln>
          </p:spPr>
          <p:txBody>
            <a:bodyPr wrap="square" lIns="0" tIns="0" rIns="0" bIns="0" rtlCol="0" anchor="b" anchorCtr="0">
              <a:no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pt-BR" sz="1050" dirty="0">
                  <a:solidFill>
                    <a:schemeClr val="tx2"/>
                  </a:solidFill>
                </a:rPr>
                <a:t>Matriz de</a:t>
              </a:r>
              <a:br>
                <a:rPr lang="pt-BR" sz="1050" dirty="0">
                  <a:solidFill>
                    <a:schemeClr val="tx2"/>
                  </a:solidFill>
                </a:rPr>
              </a:br>
              <a:r>
                <a:rPr lang="pt-BR" sz="1050" dirty="0">
                  <a:solidFill>
                    <a:schemeClr val="tx2"/>
                  </a:solidFill>
                </a:rPr>
                <a:t>Probabilidade x Impacto</a:t>
              </a:r>
            </a:p>
          </p:txBody>
        </p:sp>
        <p:grpSp>
          <p:nvGrpSpPr>
            <p:cNvPr id="13" name="Group 147">
              <a:extLst>
                <a:ext uri="{FF2B5EF4-FFF2-40B4-BE49-F238E27FC236}">
                  <a16:creationId xmlns:a16="http://schemas.microsoft.com/office/drawing/2014/main" id="{55BE9148-7506-465D-AAF9-A25B0EF40089}"/>
                </a:ext>
              </a:extLst>
            </p:cNvPr>
            <p:cNvGrpSpPr/>
            <p:nvPr/>
          </p:nvGrpSpPr>
          <p:grpSpPr>
            <a:xfrm>
              <a:off x="7880380" y="3875569"/>
              <a:ext cx="1074553" cy="974857"/>
              <a:chOff x="7983274" y="5034445"/>
              <a:chExt cx="1074553" cy="974857"/>
            </a:xfrm>
          </p:grpSpPr>
          <p:sp>
            <p:nvSpPr>
              <p:cNvPr id="14" name="Rectangle 148">
                <a:extLst>
                  <a:ext uri="{FF2B5EF4-FFF2-40B4-BE49-F238E27FC236}">
                    <a16:creationId xmlns:a16="http://schemas.microsoft.com/office/drawing/2014/main" id="{EC7DE052-A338-4F14-8D28-38E5E4C9DD5A}"/>
                  </a:ext>
                </a:extLst>
              </p:cNvPr>
              <p:cNvSpPr/>
              <p:nvPr/>
            </p:nvSpPr>
            <p:spPr>
              <a:xfrm rot="16200000">
                <a:off x="7658496" y="5521873"/>
                <a:ext cx="812207" cy="162651"/>
              </a:xfrm>
              <a:prstGeom prst="rect">
                <a:avLst/>
              </a:prstGeom>
              <a:noFill/>
              <a:ln w="9525" cap="rnd" cmpd="sng" algn="ctr">
                <a:solidFill>
                  <a:srgbClr val="9A9A9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2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 anchorCtr="0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pt-BR" sz="900" dirty="0">
                    <a:solidFill>
                      <a:schemeClr val="tx1"/>
                    </a:solidFill>
                  </a:rPr>
                  <a:t>Probabilidade</a:t>
                </a:r>
              </a:p>
            </p:txBody>
          </p:sp>
          <p:sp>
            <p:nvSpPr>
              <p:cNvPr id="15" name="Rectangle 149">
                <a:extLst>
                  <a:ext uri="{FF2B5EF4-FFF2-40B4-BE49-F238E27FC236}">
                    <a16:creationId xmlns:a16="http://schemas.microsoft.com/office/drawing/2014/main" id="{9C601E87-5044-4C44-A161-3CD901C5536D}"/>
                  </a:ext>
                </a:extLst>
              </p:cNvPr>
              <p:cNvSpPr/>
              <p:nvPr/>
            </p:nvSpPr>
            <p:spPr>
              <a:xfrm>
                <a:off x="8145923" y="5034445"/>
                <a:ext cx="911904" cy="162649"/>
              </a:xfrm>
              <a:prstGeom prst="rect">
                <a:avLst/>
              </a:prstGeom>
              <a:noFill/>
              <a:ln w="9525" cap="rnd" cmpd="sng" algn="ctr">
                <a:solidFill>
                  <a:srgbClr val="9A9A9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2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r>
                  <a:rPr lang="pt-BR" sz="900" dirty="0">
                    <a:solidFill>
                      <a:schemeClr val="tx1"/>
                    </a:solidFill>
                  </a:rPr>
                  <a:t>Impacto</a:t>
                </a:r>
              </a:p>
            </p:txBody>
          </p:sp>
          <p:sp>
            <p:nvSpPr>
              <p:cNvPr id="16" name="Rectangle 150">
                <a:extLst>
                  <a:ext uri="{FF2B5EF4-FFF2-40B4-BE49-F238E27FC236}">
                    <a16:creationId xmlns:a16="http://schemas.microsoft.com/office/drawing/2014/main" id="{EEBFADF2-29D3-4EBD-A82A-534BE4F10FE3}"/>
                  </a:ext>
                </a:extLst>
              </p:cNvPr>
              <p:cNvSpPr/>
              <p:nvPr/>
            </p:nvSpPr>
            <p:spPr>
              <a:xfrm>
                <a:off x="8145923" y="5197094"/>
                <a:ext cx="911904" cy="812208"/>
              </a:xfrm>
              <a:prstGeom prst="rect">
                <a:avLst/>
              </a:prstGeom>
              <a:noFill/>
              <a:ln w="9525" cap="rnd" cmpd="sng" algn="ctr">
                <a:solidFill>
                  <a:srgbClr val="9A9A9A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tx2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pt-BR" sz="1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151">
                <a:extLst>
                  <a:ext uri="{FF2B5EF4-FFF2-40B4-BE49-F238E27FC236}">
                    <a16:creationId xmlns:a16="http://schemas.microsoft.com/office/drawing/2014/main" id="{CEBEEEC7-515E-4A43-A1AF-A359B259A0E7}"/>
                  </a:ext>
                </a:extLst>
              </p:cNvPr>
              <p:cNvSpPr/>
              <p:nvPr/>
            </p:nvSpPr>
            <p:spPr>
              <a:xfrm>
                <a:off x="8145923" y="5197094"/>
                <a:ext cx="303968" cy="270736"/>
              </a:xfrm>
              <a:prstGeom prst="rect">
                <a:avLst/>
              </a:prstGeom>
              <a:solidFill>
                <a:srgbClr val="00C413"/>
              </a:solidFill>
              <a:ln w="9525" cap="rnd" cmpd="sng" algn="ctr">
                <a:solidFill>
                  <a:srgbClr val="9A9A9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pt-BR" sz="1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Rectangle 152">
                <a:extLst>
                  <a:ext uri="{FF2B5EF4-FFF2-40B4-BE49-F238E27FC236}">
                    <a16:creationId xmlns:a16="http://schemas.microsoft.com/office/drawing/2014/main" id="{C6165C64-0314-4E10-B615-65052E5048C0}"/>
                  </a:ext>
                </a:extLst>
              </p:cNvPr>
              <p:cNvSpPr/>
              <p:nvPr/>
            </p:nvSpPr>
            <p:spPr>
              <a:xfrm>
                <a:off x="8449891" y="5197094"/>
                <a:ext cx="303968" cy="270736"/>
              </a:xfrm>
              <a:prstGeom prst="rect">
                <a:avLst/>
              </a:prstGeom>
              <a:solidFill>
                <a:srgbClr val="00C413"/>
              </a:solidFill>
              <a:ln w="9525" cap="rnd" cmpd="sng" algn="ctr">
                <a:solidFill>
                  <a:srgbClr val="9A9A9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pt-BR" sz="1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Rectangle 153">
                <a:extLst>
                  <a:ext uri="{FF2B5EF4-FFF2-40B4-BE49-F238E27FC236}">
                    <a16:creationId xmlns:a16="http://schemas.microsoft.com/office/drawing/2014/main" id="{3B139F0F-0BDF-4F07-9B7B-B1A33DC08A75}"/>
                  </a:ext>
                </a:extLst>
              </p:cNvPr>
              <p:cNvSpPr/>
              <p:nvPr/>
            </p:nvSpPr>
            <p:spPr>
              <a:xfrm>
                <a:off x="8753859" y="5197094"/>
                <a:ext cx="303968" cy="270736"/>
              </a:xfrm>
              <a:prstGeom prst="rect">
                <a:avLst/>
              </a:prstGeom>
              <a:solidFill>
                <a:srgbClr val="FEEC00"/>
              </a:solidFill>
              <a:ln w="9525" cap="rnd" cmpd="sng" algn="ctr">
                <a:solidFill>
                  <a:srgbClr val="9A9A9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pt-BR" sz="1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Rectangle 154">
                <a:extLst>
                  <a:ext uri="{FF2B5EF4-FFF2-40B4-BE49-F238E27FC236}">
                    <a16:creationId xmlns:a16="http://schemas.microsoft.com/office/drawing/2014/main" id="{71161053-DC98-49AD-AFE3-FBDDABADC895}"/>
                  </a:ext>
                </a:extLst>
              </p:cNvPr>
              <p:cNvSpPr/>
              <p:nvPr/>
            </p:nvSpPr>
            <p:spPr>
              <a:xfrm>
                <a:off x="8145923" y="5467830"/>
                <a:ext cx="303968" cy="270736"/>
              </a:xfrm>
              <a:prstGeom prst="rect">
                <a:avLst/>
              </a:prstGeom>
              <a:solidFill>
                <a:srgbClr val="00C413"/>
              </a:solidFill>
              <a:ln w="9525" cap="rnd" cmpd="sng" algn="ctr">
                <a:solidFill>
                  <a:srgbClr val="9A9A9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pt-BR" sz="1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Rectangle 155">
                <a:extLst>
                  <a:ext uri="{FF2B5EF4-FFF2-40B4-BE49-F238E27FC236}">
                    <a16:creationId xmlns:a16="http://schemas.microsoft.com/office/drawing/2014/main" id="{71B2C5C6-C2A4-43FF-8A6A-68C9432C6D8D}"/>
                  </a:ext>
                </a:extLst>
              </p:cNvPr>
              <p:cNvSpPr/>
              <p:nvPr/>
            </p:nvSpPr>
            <p:spPr>
              <a:xfrm>
                <a:off x="8449891" y="5467830"/>
                <a:ext cx="303968" cy="270736"/>
              </a:xfrm>
              <a:prstGeom prst="rect">
                <a:avLst/>
              </a:prstGeom>
              <a:solidFill>
                <a:srgbClr val="FEEC00"/>
              </a:solidFill>
              <a:ln w="9525" cap="rnd" cmpd="sng" algn="ctr">
                <a:solidFill>
                  <a:srgbClr val="9A9A9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pt-BR" sz="1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ectangle 156">
                <a:extLst>
                  <a:ext uri="{FF2B5EF4-FFF2-40B4-BE49-F238E27FC236}">
                    <a16:creationId xmlns:a16="http://schemas.microsoft.com/office/drawing/2014/main" id="{B0121D81-4001-4394-9721-E85C9FEB4C28}"/>
                  </a:ext>
                </a:extLst>
              </p:cNvPr>
              <p:cNvSpPr/>
              <p:nvPr/>
            </p:nvSpPr>
            <p:spPr>
              <a:xfrm>
                <a:off x="8753859" y="5467830"/>
                <a:ext cx="303968" cy="270736"/>
              </a:xfrm>
              <a:prstGeom prst="rect">
                <a:avLst/>
              </a:prstGeom>
              <a:solidFill>
                <a:srgbClr val="C41300"/>
              </a:solidFill>
              <a:ln w="9525" cap="rnd" cmpd="sng" algn="ctr">
                <a:solidFill>
                  <a:srgbClr val="9A9A9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pt-BR" sz="1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Rectangle 157">
                <a:extLst>
                  <a:ext uri="{FF2B5EF4-FFF2-40B4-BE49-F238E27FC236}">
                    <a16:creationId xmlns:a16="http://schemas.microsoft.com/office/drawing/2014/main" id="{78724416-0B71-427E-BBA6-4A002749E248}"/>
                  </a:ext>
                </a:extLst>
              </p:cNvPr>
              <p:cNvSpPr/>
              <p:nvPr/>
            </p:nvSpPr>
            <p:spPr>
              <a:xfrm>
                <a:off x="8145923" y="5738566"/>
                <a:ext cx="303968" cy="270736"/>
              </a:xfrm>
              <a:prstGeom prst="rect">
                <a:avLst/>
              </a:prstGeom>
              <a:solidFill>
                <a:srgbClr val="FEEC00"/>
              </a:solidFill>
              <a:ln w="9525" cap="rnd" cmpd="sng" algn="ctr">
                <a:solidFill>
                  <a:srgbClr val="9A9A9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pt-BR" sz="1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Rectangle 158">
                <a:extLst>
                  <a:ext uri="{FF2B5EF4-FFF2-40B4-BE49-F238E27FC236}">
                    <a16:creationId xmlns:a16="http://schemas.microsoft.com/office/drawing/2014/main" id="{3483CB75-F3F0-4033-8AC8-7C2E9D053E4C}"/>
                  </a:ext>
                </a:extLst>
              </p:cNvPr>
              <p:cNvSpPr/>
              <p:nvPr/>
            </p:nvSpPr>
            <p:spPr>
              <a:xfrm>
                <a:off x="8449891" y="5738566"/>
                <a:ext cx="303968" cy="270736"/>
              </a:xfrm>
              <a:prstGeom prst="rect">
                <a:avLst/>
              </a:prstGeom>
              <a:solidFill>
                <a:srgbClr val="C41300"/>
              </a:solidFill>
              <a:ln w="9525" cap="rnd" cmpd="sng" algn="ctr">
                <a:solidFill>
                  <a:srgbClr val="9A9A9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pt-BR" sz="1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Rectangle 159">
                <a:extLst>
                  <a:ext uri="{FF2B5EF4-FFF2-40B4-BE49-F238E27FC236}">
                    <a16:creationId xmlns:a16="http://schemas.microsoft.com/office/drawing/2014/main" id="{1A6362B7-C0F4-455E-ABC5-7AFA4181CB22}"/>
                  </a:ext>
                </a:extLst>
              </p:cNvPr>
              <p:cNvSpPr/>
              <p:nvPr/>
            </p:nvSpPr>
            <p:spPr>
              <a:xfrm>
                <a:off x="8753859" y="5738566"/>
                <a:ext cx="303968" cy="270736"/>
              </a:xfrm>
              <a:prstGeom prst="rect">
                <a:avLst/>
              </a:prstGeom>
              <a:solidFill>
                <a:srgbClr val="C41300"/>
              </a:solidFill>
              <a:ln w="9525" cap="rnd" cmpd="sng" algn="ctr">
                <a:solidFill>
                  <a:srgbClr val="9A9A9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pt-BR" sz="1200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7" name="Agrupar 26">
            <a:extLst>
              <a:ext uri="{FF2B5EF4-FFF2-40B4-BE49-F238E27FC236}">
                <a16:creationId xmlns:a16="http://schemas.microsoft.com/office/drawing/2014/main" id="{C3B4F9E5-41BA-4EC8-9E6F-E8C8D027FE10}"/>
              </a:ext>
            </a:extLst>
          </p:cNvPr>
          <p:cNvGrpSpPr/>
          <p:nvPr/>
        </p:nvGrpSpPr>
        <p:grpSpPr>
          <a:xfrm>
            <a:off x="7029481" y="1151523"/>
            <a:ext cx="1602285" cy="1355491"/>
            <a:chOff x="7764988" y="4937611"/>
            <a:chExt cx="1602285" cy="1355491"/>
          </a:xfrm>
        </p:grpSpPr>
        <p:sp>
          <p:nvSpPr>
            <p:cNvPr id="28" name="TextBox 107">
              <a:extLst>
                <a:ext uri="{FF2B5EF4-FFF2-40B4-BE49-F238E27FC236}">
                  <a16:creationId xmlns:a16="http://schemas.microsoft.com/office/drawing/2014/main" id="{FC024776-67B4-49EF-A43A-16A9F11599B9}"/>
                </a:ext>
              </a:extLst>
            </p:cNvPr>
            <p:cNvSpPr txBox="1"/>
            <p:nvPr/>
          </p:nvSpPr>
          <p:spPr>
            <a:xfrm>
              <a:off x="8268955" y="4937611"/>
              <a:ext cx="874002" cy="339000"/>
            </a:xfrm>
            <a:prstGeom prst="rect">
              <a:avLst/>
            </a:prstGeom>
            <a:noFill/>
            <a:ln cap="rnd">
              <a:noFill/>
              <a:prstDash val="solid"/>
            </a:ln>
          </p:spPr>
          <p:txBody>
            <a:bodyPr wrap="square" lIns="0" tIns="0" rIns="0" bIns="0" rtlCol="0" anchor="b" anchorCtr="0">
              <a:no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pt-BR" sz="1050" dirty="0">
                  <a:solidFill>
                    <a:schemeClr val="tx2"/>
                  </a:solidFill>
                </a:rPr>
                <a:t>Análise SWOT</a:t>
              </a:r>
            </a:p>
          </p:txBody>
        </p:sp>
        <p:cxnSp>
          <p:nvCxnSpPr>
            <p:cNvPr id="29" name="Straight Connector 108">
              <a:extLst>
                <a:ext uri="{FF2B5EF4-FFF2-40B4-BE49-F238E27FC236}">
                  <a16:creationId xmlns:a16="http://schemas.microsoft.com/office/drawing/2014/main" id="{289E10A7-9119-4444-B531-C68791F1DD9A}"/>
                </a:ext>
              </a:extLst>
            </p:cNvPr>
            <p:cNvCxnSpPr/>
            <p:nvPr/>
          </p:nvCxnSpPr>
          <p:spPr>
            <a:xfrm>
              <a:off x="8680733" y="5312971"/>
              <a:ext cx="0" cy="980131"/>
            </a:xfrm>
            <a:prstGeom prst="line">
              <a:avLst/>
            </a:prstGeom>
            <a:ln w="9525" cap="rnd">
              <a:solidFill>
                <a:schemeClr val="tx1">
                  <a:lumMod val="60000"/>
                  <a:lumOff val="40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09">
              <a:extLst>
                <a:ext uri="{FF2B5EF4-FFF2-40B4-BE49-F238E27FC236}">
                  <a16:creationId xmlns:a16="http://schemas.microsoft.com/office/drawing/2014/main" id="{64CB0B24-1B58-4DD3-B8F6-D2ECC260249C}"/>
                </a:ext>
              </a:extLst>
            </p:cNvPr>
            <p:cNvCxnSpPr/>
            <p:nvPr/>
          </p:nvCxnSpPr>
          <p:spPr>
            <a:xfrm>
              <a:off x="7814821" y="5803036"/>
              <a:ext cx="1552452" cy="1"/>
            </a:xfrm>
            <a:prstGeom prst="line">
              <a:avLst/>
            </a:prstGeom>
            <a:ln w="9525" cap="rnd">
              <a:solidFill>
                <a:schemeClr val="tx1">
                  <a:lumMod val="60000"/>
                  <a:lumOff val="40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110">
              <a:extLst>
                <a:ext uri="{FF2B5EF4-FFF2-40B4-BE49-F238E27FC236}">
                  <a16:creationId xmlns:a16="http://schemas.microsoft.com/office/drawing/2014/main" id="{868D654F-B2DB-4AD3-BBD8-878EA7F3805F}"/>
                </a:ext>
              </a:extLst>
            </p:cNvPr>
            <p:cNvSpPr txBox="1"/>
            <p:nvPr/>
          </p:nvSpPr>
          <p:spPr>
            <a:xfrm>
              <a:off x="8065969" y="5419219"/>
              <a:ext cx="505097" cy="211637"/>
            </a:xfrm>
            <a:prstGeom prst="rect">
              <a:avLst/>
            </a:prstGeom>
            <a:noFill/>
            <a:ln cap="rnd">
              <a:noFill/>
              <a:prstDash val="solid"/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pt-BR" sz="1050" dirty="0"/>
                <a:t>Forças</a:t>
              </a:r>
            </a:p>
          </p:txBody>
        </p:sp>
        <p:sp>
          <p:nvSpPr>
            <p:cNvPr id="32" name="TextBox 111">
              <a:extLst>
                <a:ext uri="{FF2B5EF4-FFF2-40B4-BE49-F238E27FC236}">
                  <a16:creationId xmlns:a16="http://schemas.microsoft.com/office/drawing/2014/main" id="{90A2C0B5-DE60-442F-881F-12D4344E1F61}"/>
                </a:ext>
              </a:extLst>
            </p:cNvPr>
            <p:cNvSpPr txBox="1"/>
            <p:nvPr/>
          </p:nvSpPr>
          <p:spPr>
            <a:xfrm>
              <a:off x="8762028" y="5434005"/>
              <a:ext cx="601465" cy="211637"/>
            </a:xfrm>
            <a:prstGeom prst="rect">
              <a:avLst/>
            </a:prstGeom>
            <a:noFill/>
            <a:ln cap="rnd">
              <a:noFill/>
              <a:prstDash val="solid"/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pt-BR" sz="1050" dirty="0"/>
                <a:t>Fraquezas</a:t>
              </a:r>
            </a:p>
          </p:txBody>
        </p:sp>
        <p:sp>
          <p:nvSpPr>
            <p:cNvPr id="33" name="TextBox 112">
              <a:extLst>
                <a:ext uri="{FF2B5EF4-FFF2-40B4-BE49-F238E27FC236}">
                  <a16:creationId xmlns:a16="http://schemas.microsoft.com/office/drawing/2014/main" id="{07106F47-D040-4756-9140-75E58CC87B4D}"/>
                </a:ext>
              </a:extLst>
            </p:cNvPr>
            <p:cNvSpPr txBox="1"/>
            <p:nvPr/>
          </p:nvSpPr>
          <p:spPr>
            <a:xfrm>
              <a:off x="7764988" y="5915362"/>
              <a:ext cx="878946" cy="233398"/>
            </a:xfrm>
            <a:prstGeom prst="rect">
              <a:avLst/>
            </a:prstGeom>
            <a:noFill/>
            <a:ln cap="rnd">
              <a:noFill/>
              <a:prstDash val="solid"/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pt-BR" sz="1050" dirty="0"/>
                <a:t>Oportunidades</a:t>
              </a:r>
            </a:p>
          </p:txBody>
        </p:sp>
        <p:sp>
          <p:nvSpPr>
            <p:cNvPr id="34" name="TextBox 113">
              <a:extLst>
                <a:ext uri="{FF2B5EF4-FFF2-40B4-BE49-F238E27FC236}">
                  <a16:creationId xmlns:a16="http://schemas.microsoft.com/office/drawing/2014/main" id="{72BBC345-6060-4F69-B4B0-CE85F44980EA}"/>
                </a:ext>
              </a:extLst>
            </p:cNvPr>
            <p:cNvSpPr txBox="1"/>
            <p:nvPr/>
          </p:nvSpPr>
          <p:spPr>
            <a:xfrm>
              <a:off x="8750052" y="5930147"/>
              <a:ext cx="601465" cy="211637"/>
            </a:xfrm>
            <a:prstGeom prst="rect">
              <a:avLst/>
            </a:prstGeom>
            <a:noFill/>
            <a:ln cap="rnd">
              <a:noFill/>
              <a:prstDash val="solid"/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pt-BR" sz="1050" dirty="0"/>
                <a:t>Ameaças</a:t>
              </a:r>
            </a:p>
          </p:txBody>
        </p:sp>
      </p:grpSp>
      <p:grpSp>
        <p:nvGrpSpPr>
          <p:cNvPr id="6" name="Agrupar 5">
            <a:extLst>
              <a:ext uri="{FF2B5EF4-FFF2-40B4-BE49-F238E27FC236}">
                <a16:creationId xmlns:a16="http://schemas.microsoft.com/office/drawing/2014/main" id="{989399E5-1AF1-405A-9358-005DCFA84423}"/>
              </a:ext>
            </a:extLst>
          </p:cNvPr>
          <p:cNvGrpSpPr/>
          <p:nvPr/>
        </p:nvGrpSpPr>
        <p:grpSpPr>
          <a:xfrm>
            <a:off x="7099729" y="5198538"/>
            <a:ext cx="1987919" cy="1036663"/>
            <a:chOff x="7563621" y="5369639"/>
            <a:chExt cx="1987919" cy="1036663"/>
          </a:xfrm>
        </p:grpSpPr>
        <p:sp>
          <p:nvSpPr>
            <p:cNvPr id="35" name="TextBox 143">
              <a:extLst>
                <a:ext uri="{FF2B5EF4-FFF2-40B4-BE49-F238E27FC236}">
                  <a16:creationId xmlns:a16="http://schemas.microsoft.com/office/drawing/2014/main" id="{A64AB9A7-11B8-419C-8B50-3AC95965B0D4}"/>
                </a:ext>
              </a:extLst>
            </p:cNvPr>
            <p:cNvSpPr txBox="1"/>
            <p:nvPr/>
          </p:nvSpPr>
          <p:spPr>
            <a:xfrm>
              <a:off x="7563621" y="5369639"/>
              <a:ext cx="1987919" cy="174172"/>
            </a:xfrm>
            <a:prstGeom prst="rect">
              <a:avLst/>
            </a:prstGeom>
            <a:noFill/>
            <a:ln cap="rnd">
              <a:noFill/>
              <a:prstDash val="solid"/>
            </a:ln>
          </p:spPr>
          <p:txBody>
            <a:bodyPr wrap="square" lIns="0" tIns="0" rIns="0" bIns="0" rtlCol="0" anchor="b" anchorCtr="0">
              <a:no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pt-BR" sz="1050" dirty="0">
                  <a:solidFill>
                    <a:schemeClr val="tx2"/>
                  </a:solidFill>
                </a:rPr>
                <a:t>Mitigação de riscos: adoção de controles internos da gestão</a:t>
              </a:r>
            </a:p>
          </p:txBody>
        </p:sp>
        <p:grpSp>
          <p:nvGrpSpPr>
            <p:cNvPr id="36" name="bcgIcons_ClosedBook">
              <a:extLst>
                <a:ext uri="{FF2B5EF4-FFF2-40B4-BE49-F238E27FC236}">
                  <a16:creationId xmlns:a16="http://schemas.microsoft.com/office/drawing/2014/main" id="{65A230A6-1785-49F2-9FA6-5D579E33CF8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705407" y="5501015"/>
              <a:ext cx="904449" cy="905287"/>
              <a:chOff x="1682" y="0"/>
              <a:chExt cx="4316" cy="4320"/>
            </a:xfrm>
          </p:grpSpPr>
          <p:sp>
            <p:nvSpPr>
              <p:cNvPr id="37" name="AutoShape 3">
                <a:extLst>
                  <a:ext uri="{FF2B5EF4-FFF2-40B4-BE49-F238E27FC236}">
                    <a16:creationId xmlns:a16="http://schemas.microsoft.com/office/drawing/2014/main" id="{50BD8485-A3A8-4B8C-B6A8-9F6F2DF3CA05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38" name="Freeform 5">
                <a:extLst>
                  <a:ext uri="{FF2B5EF4-FFF2-40B4-BE49-F238E27FC236}">
                    <a16:creationId xmlns:a16="http://schemas.microsoft.com/office/drawing/2014/main" id="{8EDE1047-679D-4FD5-8EEC-39EBFE8D7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8" y="748"/>
                <a:ext cx="1637" cy="2820"/>
              </a:xfrm>
              <a:custGeom>
                <a:avLst/>
                <a:gdLst>
                  <a:gd name="T0" fmla="*/ 776 w 874"/>
                  <a:gd name="T1" fmla="*/ 0 h 1504"/>
                  <a:gd name="T2" fmla="*/ 776 w 874"/>
                  <a:gd name="T3" fmla="*/ 438 h 1504"/>
                  <a:gd name="T4" fmla="*/ 764 w 874"/>
                  <a:gd name="T5" fmla="*/ 445 h 1504"/>
                  <a:gd name="T6" fmla="*/ 651 w 874"/>
                  <a:gd name="T7" fmla="*/ 335 h 1504"/>
                  <a:gd name="T8" fmla="*/ 641 w 874"/>
                  <a:gd name="T9" fmla="*/ 335 h 1504"/>
                  <a:gd name="T10" fmla="*/ 529 w 874"/>
                  <a:gd name="T11" fmla="*/ 445 h 1504"/>
                  <a:gd name="T12" fmla="*/ 516 w 874"/>
                  <a:gd name="T13" fmla="*/ 438 h 1504"/>
                  <a:gd name="T14" fmla="*/ 516 w 874"/>
                  <a:gd name="T15" fmla="*/ 0 h 1504"/>
                  <a:gd name="T16" fmla="*/ 0 w 874"/>
                  <a:gd name="T17" fmla="*/ 0 h 1504"/>
                  <a:gd name="T18" fmla="*/ 0 w 874"/>
                  <a:gd name="T19" fmla="*/ 1504 h 1504"/>
                  <a:gd name="T20" fmla="*/ 874 w 874"/>
                  <a:gd name="T21" fmla="*/ 1504 h 1504"/>
                  <a:gd name="T22" fmla="*/ 874 w 874"/>
                  <a:gd name="T23" fmla="*/ 0 h 1504"/>
                  <a:gd name="T24" fmla="*/ 776 w 874"/>
                  <a:gd name="T25" fmla="*/ 0 h 1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74" h="1504">
                    <a:moveTo>
                      <a:pt x="776" y="0"/>
                    </a:moveTo>
                    <a:cubicBezTo>
                      <a:pt x="776" y="438"/>
                      <a:pt x="776" y="438"/>
                      <a:pt x="776" y="438"/>
                    </a:cubicBezTo>
                    <a:cubicBezTo>
                      <a:pt x="776" y="446"/>
                      <a:pt x="768" y="451"/>
                      <a:pt x="764" y="445"/>
                    </a:cubicBezTo>
                    <a:cubicBezTo>
                      <a:pt x="651" y="335"/>
                      <a:pt x="651" y="335"/>
                      <a:pt x="651" y="335"/>
                    </a:cubicBezTo>
                    <a:cubicBezTo>
                      <a:pt x="648" y="333"/>
                      <a:pt x="644" y="333"/>
                      <a:pt x="641" y="335"/>
                    </a:cubicBezTo>
                    <a:cubicBezTo>
                      <a:pt x="529" y="445"/>
                      <a:pt x="529" y="445"/>
                      <a:pt x="529" y="445"/>
                    </a:cubicBezTo>
                    <a:cubicBezTo>
                      <a:pt x="524" y="451"/>
                      <a:pt x="516" y="446"/>
                      <a:pt x="516" y="438"/>
                    </a:cubicBezTo>
                    <a:cubicBezTo>
                      <a:pt x="516" y="99"/>
                      <a:pt x="516" y="19"/>
                      <a:pt x="5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04"/>
                      <a:pt x="0" y="1504"/>
                      <a:pt x="0" y="1504"/>
                    </a:cubicBezTo>
                    <a:cubicBezTo>
                      <a:pt x="874" y="1504"/>
                      <a:pt x="874" y="1504"/>
                      <a:pt x="874" y="1504"/>
                    </a:cubicBezTo>
                    <a:cubicBezTo>
                      <a:pt x="874" y="0"/>
                      <a:pt x="874" y="0"/>
                      <a:pt x="874" y="0"/>
                    </a:cubicBezTo>
                    <a:lnTo>
                      <a:pt x="776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05007560-69AA-45BE-B4F8-2BB12CC0A3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5" y="574"/>
                <a:ext cx="2386" cy="3168"/>
              </a:xfrm>
              <a:custGeom>
                <a:avLst/>
                <a:gdLst>
                  <a:gd name="T0" fmla="*/ 1252 w 1274"/>
                  <a:gd name="T1" fmla="*/ 1690 h 1690"/>
                  <a:gd name="T2" fmla="*/ 22 w 1274"/>
                  <a:gd name="T3" fmla="*/ 1690 h 1690"/>
                  <a:gd name="T4" fmla="*/ 0 w 1274"/>
                  <a:gd name="T5" fmla="*/ 1668 h 1690"/>
                  <a:gd name="T6" fmla="*/ 0 w 1274"/>
                  <a:gd name="T7" fmla="*/ 22 h 1690"/>
                  <a:gd name="T8" fmla="*/ 22 w 1274"/>
                  <a:gd name="T9" fmla="*/ 0 h 1690"/>
                  <a:gd name="T10" fmla="*/ 1252 w 1274"/>
                  <a:gd name="T11" fmla="*/ 0 h 1690"/>
                  <a:gd name="T12" fmla="*/ 1274 w 1274"/>
                  <a:gd name="T13" fmla="*/ 22 h 1690"/>
                  <a:gd name="T14" fmla="*/ 1274 w 1274"/>
                  <a:gd name="T15" fmla="*/ 1668 h 1690"/>
                  <a:gd name="T16" fmla="*/ 1252 w 1274"/>
                  <a:gd name="T17" fmla="*/ 1690 h 1690"/>
                  <a:gd name="T18" fmla="*/ 44 w 1274"/>
                  <a:gd name="T19" fmla="*/ 1646 h 1690"/>
                  <a:gd name="T20" fmla="*/ 1230 w 1274"/>
                  <a:gd name="T21" fmla="*/ 1646 h 1690"/>
                  <a:gd name="T22" fmla="*/ 1230 w 1274"/>
                  <a:gd name="T23" fmla="*/ 44 h 1690"/>
                  <a:gd name="T24" fmla="*/ 44 w 1274"/>
                  <a:gd name="T25" fmla="*/ 44 h 1690"/>
                  <a:gd name="T26" fmla="*/ 44 w 1274"/>
                  <a:gd name="T27" fmla="*/ 1646 h 1690"/>
                  <a:gd name="T28" fmla="*/ 262 w 1274"/>
                  <a:gd name="T29" fmla="*/ 93 h 1690"/>
                  <a:gd name="T30" fmla="*/ 94 w 1274"/>
                  <a:gd name="T31" fmla="*/ 93 h 1690"/>
                  <a:gd name="T32" fmla="*/ 94 w 1274"/>
                  <a:gd name="T33" fmla="*/ 1597 h 1690"/>
                  <a:gd name="T34" fmla="*/ 262 w 1274"/>
                  <a:gd name="T35" fmla="*/ 1597 h 1690"/>
                  <a:gd name="T36" fmla="*/ 262 w 1274"/>
                  <a:gd name="T37" fmla="*/ 93 h 1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74" h="1690">
                    <a:moveTo>
                      <a:pt x="1252" y="1690"/>
                    </a:moveTo>
                    <a:cubicBezTo>
                      <a:pt x="22" y="1690"/>
                      <a:pt x="22" y="1690"/>
                      <a:pt x="22" y="1690"/>
                    </a:cubicBezTo>
                    <a:cubicBezTo>
                      <a:pt x="10" y="1690"/>
                      <a:pt x="0" y="1680"/>
                      <a:pt x="0" y="166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252" y="0"/>
                      <a:pt x="1252" y="0"/>
                      <a:pt x="1252" y="0"/>
                    </a:cubicBezTo>
                    <a:cubicBezTo>
                      <a:pt x="1264" y="0"/>
                      <a:pt x="1274" y="10"/>
                      <a:pt x="1274" y="22"/>
                    </a:cubicBezTo>
                    <a:cubicBezTo>
                      <a:pt x="1274" y="1668"/>
                      <a:pt x="1274" y="1668"/>
                      <a:pt x="1274" y="1668"/>
                    </a:cubicBezTo>
                    <a:cubicBezTo>
                      <a:pt x="1274" y="1680"/>
                      <a:pt x="1264" y="1690"/>
                      <a:pt x="1252" y="1690"/>
                    </a:cubicBezTo>
                    <a:close/>
                    <a:moveTo>
                      <a:pt x="44" y="1646"/>
                    </a:moveTo>
                    <a:cubicBezTo>
                      <a:pt x="1230" y="1646"/>
                      <a:pt x="1230" y="1646"/>
                      <a:pt x="1230" y="1646"/>
                    </a:cubicBezTo>
                    <a:cubicBezTo>
                      <a:pt x="1230" y="44"/>
                      <a:pt x="1230" y="44"/>
                      <a:pt x="1230" y="44"/>
                    </a:cubicBezTo>
                    <a:cubicBezTo>
                      <a:pt x="44" y="44"/>
                      <a:pt x="44" y="44"/>
                      <a:pt x="44" y="44"/>
                    </a:cubicBezTo>
                    <a:lnTo>
                      <a:pt x="44" y="1646"/>
                    </a:lnTo>
                    <a:close/>
                    <a:moveTo>
                      <a:pt x="262" y="93"/>
                    </a:moveTo>
                    <a:cubicBezTo>
                      <a:pt x="94" y="93"/>
                      <a:pt x="94" y="93"/>
                      <a:pt x="94" y="93"/>
                    </a:cubicBezTo>
                    <a:cubicBezTo>
                      <a:pt x="94" y="1597"/>
                      <a:pt x="94" y="1597"/>
                      <a:pt x="94" y="1597"/>
                    </a:cubicBezTo>
                    <a:cubicBezTo>
                      <a:pt x="262" y="1597"/>
                      <a:pt x="262" y="1597"/>
                      <a:pt x="262" y="1597"/>
                    </a:cubicBezTo>
                    <a:lnTo>
                      <a:pt x="262" y="9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  <p:grpSp>
          <p:nvGrpSpPr>
            <p:cNvPr id="40" name="bcgIcons_LargeGroupMeeting">
              <a:extLst>
                <a:ext uri="{FF2B5EF4-FFF2-40B4-BE49-F238E27FC236}">
                  <a16:creationId xmlns:a16="http://schemas.microsoft.com/office/drawing/2014/main" id="{876AA647-A198-4616-90C9-F62DCFA1D8C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336408" y="5500177"/>
              <a:ext cx="814311" cy="759951"/>
              <a:chOff x="1232" y="0"/>
              <a:chExt cx="4629" cy="4320"/>
            </a:xfrm>
          </p:grpSpPr>
          <p:sp>
            <p:nvSpPr>
              <p:cNvPr id="41" name="AutoShape 33">
                <a:extLst>
                  <a:ext uri="{FF2B5EF4-FFF2-40B4-BE49-F238E27FC236}">
                    <a16:creationId xmlns:a16="http://schemas.microsoft.com/office/drawing/2014/main" id="{4B2D2BC3-F7F9-4598-8ACE-F08325D52B37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23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42" name="Freeform 35">
                <a:extLst>
                  <a:ext uri="{FF2B5EF4-FFF2-40B4-BE49-F238E27FC236}">
                    <a16:creationId xmlns:a16="http://schemas.microsoft.com/office/drawing/2014/main" id="{793A0F29-11A2-4DBA-9FF1-57541C58A1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29" y="2160"/>
                <a:ext cx="3833" cy="735"/>
              </a:xfrm>
              <a:custGeom>
                <a:avLst/>
                <a:gdLst>
                  <a:gd name="T0" fmla="*/ 353 w 2046"/>
                  <a:gd name="T1" fmla="*/ 382 h 392"/>
                  <a:gd name="T2" fmla="*/ 561 w 2046"/>
                  <a:gd name="T3" fmla="*/ 165 h 392"/>
                  <a:gd name="T4" fmla="*/ 663 w 2046"/>
                  <a:gd name="T5" fmla="*/ 197 h 392"/>
                  <a:gd name="T6" fmla="*/ 762 w 2046"/>
                  <a:gd name="T7" fmla="*/ 165 h 392"/>
                  <a:gd name="T8" fmla="*/ 895 w 2046"/>
                  <a:gd name="T9" fmla="*/ 188 h 392"/>
                  <a:gd name="T10" fmla="*/ 963 w 2046"/>
                  <a:gd name="T11" fmla="*/ 392 h 392"/>
                  <a:gd name="T12" fmla="*/ 1679 w 2046"/>
                  <a:gd name="T13" fmla="*/ 392 h 392"/>
                  <a:gd name="T14" fmla="*/ 1612 w 2046"/>
                  <a:gd name="T15" fmla="*/ 188 h 392"/>
                  <a:gd name="T16" fmla="*/ 1479 w 2046"/>
                  <a:gd name="T17" fmla="*/ 165 h 392"/>
                  <a:gd name="T18" fmla="*/ 1380 w 2046"/>
                  <a:gd name="T19" fmla="*/ 197 h 392"/>
                  <a:gd name="T20" fmla="*/ 1278 w 2046"/>
                  <a:gd name="T21" fmla="*/ 165 h 392"/>
                  <a:gd name="T22" fmla="*/ 1070 w 2046"/>
                  <a:gd name="T23" fmla="*/ 382 h 392"/>
                  <a:gd name="T24" fmla="*/ 1679 w 2046"/>
                  <a:gd name="T25" fmla="*/ 392 h 392"/>
                  <a:gd name="T26" fmla="*/ 1262 w 2046"/>
                  <a:gd name="T27" fmla="*/ 122 h 392"/>
                  <a:gd name="T28" fmla="*/ 1238 w 2046"/>
                  <a:gd name="T29" fmla="*/ 84 h 392"/>
                  <a:gd name="T30" fmla="*/ 1187 w 2046"/>
                  <a:gd name="T31" fmla="*/ 5 h 392"/>
                  <a:gd name="T32" fmla="*/ 1120 w 2046"/>
                  <a:gd name="T33" fmla="*/ 3 h 392"/>
                  <a:gd name="T34" fmla="*/ 1126 w 2046"/>
                  <a:gd name="T35" fmla="*/ 148 h 392"/>
                  <a:gd name="T36" fmla="*/ 546 w 2046"/>
                  <a:gd name="T37" fmla="*/ 122 h 392"/>
                  <a:gd name="T38" fmla="*/ 522 w 2046"/>
                  <a:gd name="T39" fmla="*/ 84 h 392"/>
                  <a:gd name="T40" fmla="*/ 471 w 2046"/>
                  <a:gd name="T41" fmla="*/ 5 h 392"/>
                  <a:gd name="T42" fmla="*/ 304 w 2046"/>
                  <a:gd name="T43" fmla="*/ 48 h 392"/>
                  <a:gd name="T44" fmla="*/ 70 w 2046"/>
                  <a:gd name="T45" fmla="*/ 23 h 392"/>
                  <a:gd name="T46" fmla="*/ 363 w 2046"/>
                  <a:gd name="T47" fmla="*/ 201 h 392"/>
                  <a:gd name="T48" fmla="*/ 804 w 2046"/>
                  <a:gd name="T49" fmla="*/ 78 h 392"/>
                  <a:gd name="T50" fmla="*/ 793 w 2046"/>
                  <a:gd name="T51" fmla="*/ 103 h 392"/>
                  <a:gd name="T52" fmla="*/ 778 w 2046"/>
                  <a:gd name="T53" fmla="*/ 122 h 392"/>
                  <a:gd name="T54" fmla="*/ 945 w 2046"/>
                  <a:gd name="T55" fmla="*/ 175 h 392"/>
                  <a:gd name="T56" fmla="*/ 917 w 2046"/>
                  <a:gd name="T57" fmla="*/ 0 h 392"/>
                  <a:gd name="T58" fmla="*/ 804 w 2046"/>
                  <a:gd name="T59" fmla="*/ 78 h 392"/>
                  <a:gd name="T60" fmla="*/ 1970 w 2046"/>
                  <a:gd name="T61" fmla="*/ 23 h 392"/>
                  <a:gd name="T62" fmla="*/ 1836 w 2046"/>
                  <a:gd name="T63" fmla="*/ 3 h 392"/>
                  <a:gd name="T64" fmla="*/ 1728 w 2046"/>
                  <a:gd name="T65" fmla="*/ 105 h 392"/>
                  <a:gd name="T66" fmla="*/ 1633 w 2046"/>
                  <a:gd name="T67" fmla="*/ 0 h 392"/>
                  <a:gd name="T68" fmla="*/ 1520 w 2046"/>
                  <a:gd name="T69" fmla="*/ 78 h 392"/>
                  <a:gd name="T70" fmla="*/ 1509 w 2046"/>
                  <a:gd name="T71" fmla="*/ 103 h 392"/>
                  <a:gd name="T72" fmla="*/ 1494 w 2046"/>
                  <a:gd name="T73" fmla="*/ 122 h 392"/>
                  <a:gd name="T74" fmla="*/ 1686 w 2046"/>
                  <a:gd name="T75" fmla="*/ 222 h 392"/>
                  <a:gd name="T76" fmla="*/ 1784 w 2046"/>
                  <a:gd name="T77" fmla="*/ 222 h 392"/>
                  <a:gd name="T78" fmla="*/ 2045 w 2046"/>
                  <a:gd name="T79" fmla="*/ 212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046" h="392">
                    <a:moveTo>
                      <a:pt x="361" y="392"/>
                    </a:moveTo>
                    <a:cubicBezTo>
                      <a:pt x="355" y="392"/>
                      <a:pt x="352" y="387"/>
                      <a:pt x="353" y="382"/>
                    </a:cubicBezTo>
                    <a:cubicBezTo>
                      <a:pt x="363" y="357"/>
                      <a:pt x="390" y="205"/>
                      <a:pt x="428" y="188"/>
                    </a:cubicBezTo>
                    <a:cubicBezTo>
                      <a:pt x="475" y="166"/>
                      <a:pt x="561" y="165"/>
                      <a:pt x="561" y="165"/>
                    </a:cubicBezTo>
                    <a:cubicBezTo>
                      <a:pt x="561" y="165"/>
                      <a:pt x="561" y="165"/>
                      <a:pt x="561" y="165"/>
                    </a:cubicBezTo>
                    <a:cubicBezTo>
                      <a:pt x="561" y="165"/>
                      <a:pt x="596" y="197"/>
                      <a:pt x="663" y="197"/>
                    </a:cubicBezTo>
                    <a:cubicBezTo>
                      <a:pt x="660" y="197"/>
                      <a:pt x="660" y="197"/>
                      <a:pt x="660" y="197"/>
                    </a:cubicBezTo>
                    <a:cubicBezTo>
                      <a:pt x="728" y="197"/>
                      <a:pt x="762" y="165"/>
                      <a:pt x="762" y="165"/>
                    </a:cubicBezTo>
                    <a:cubicBezTo>
                      <a:pt x="762" y="165"/>
                      <a:pt x="762" y="165"/>
                      <a:pt x="762" y="165"/>
                    </a:cubicBezTo>
                    <a:cubicBezTo>
                      <a:pt x="762" y="165"/>
                      <a:pt x="849" y="166"/>
                      <a:pt x="895" y="188"/>
                    </a:cubicBezTo>
                    <a:cubicBezTo>
                      <a:pt x="933" y="205"/>
                      <a:pt x="961" y="357"/>
                      <a:pt x="970" y="382"/>
                    </a:cubicBezTo>
                    <a:cubicBezTo>
                      <a:pt x="972" y="387"/>
                      <a:pt x="968" y="392"/>
                      <a:pt x="963" y="392"/>
                    </a:cubicBezTo>
                    <a:lnTo>
                      <a:pt x="361" y="392"/>
                    </a:lnTo>
                    <a:close/>
                    <a:moveTo>
                      <a:pt x="1679" y="392"/>
                    </a:moveTo>
                    <a:cubicBezTo>
                      <a:pt x="1685" y="392"/>
                      <a:pt x="1688" y="387"/>
                      <a:pt x="1687" y="382"/>
                    </a:cubicBezTo>
                    <a:cubicBezTo>
                      <a:pt x="1677" y="357"/>
                      <a:pt x="1650" y="205"/>
                      <a:pt x="1612" y="188"/>
                    </a:cubicBezTo>
                    <a:cubicBezTo>
                      <a:pt x="1565" y="166"/>
                      <a:pt x="1479" y="165"/>
                      <a:pt x="1479" y="165"/>
                    </a:cubicBezTo>
                    <a:cubicBezTo>
                      <a:pt x="1479" y="165"/>
                      <a:pt x="1479" y="165"/>
                      <a:pt x="1479" y="165"/>
                    </a:cubicBezTo>
                    <a:cubicBezTo>
                      <a:pt x="1479" y="165"/>
                      <a:pt x="1444" y="197"/>
                      <a:pt x="1377" y="197"/>
                    </a:cubicBezTo>
                    <a:cubicBezTo>
                      <a:pt x="1380" y="197"/>
                      <a:pt x="1380" y="197"/>
                      <a:pt x="1380" y="197"/>
                    </a:cubicBezTo>
                    <a:cubicBezTo>
                      <a:pt x="1312" y="197"/>
                      <a:pt x="1278" y="165"/>
                      <a:pt x="1278" y="165"/>
                    </a:cubicBezTo>
                    <a:cubicBezTo>
                      <a:pt x="1278" y="165"/>
                      <a:pt x="1278" y="165"/>
                      <a:pt x="1278" y="165"/>
                    </a:cubicBezTo>
                    <a:cubicBezTo>
                      <a:pt x="1278" y="165"/>
                      <a:pt x="1191" y="166"/>
                      <a:pt x="1145" y="188"/>
                    </a:cubicBezTo>
                    <a:cubicBezTo>
                      <a:pt x="1107" y="205"/>
                      <a:pt x="1079" y="357"/>
                      <a:pt x="1070" y="382"/>
                    </a:cubicBezTo>
                    <a:cubicBezTo>
                      <a:pt x="1068" y="387"/>
                      <a:pt x="1072" y="392"/>
                      <a:pt x="1077" y="392"/>
                    </a:cubicBezTo>
                    <a:lnTo>
                      <a:pt x="1679" y="392"/>
                    </a:lnTo>
                    <a:close/>
                    <a:moveTo>
                      <a:pt x="1126" y="148"/>
                    </a:moveTo>
                    <a:cubicBezTo>
                      <a:pt x="1169" y="128"/>
                      <a:pt x="1233" y="123"/>
                      <a:pt x="1262" y="122"/>
                    </a:cubicBezTo>
                    <a:cubicBezTo>
                      <a:pt x="1257" y="117"/>
                      <a:pt x="1253" y="112"/>
                      <a:pt x="1250" y="108"/>
                    </a:cubicBezTo>
                    <a:cubicBezTo>
                      <a:pt x="1244" y="99"/>
                      <a:pt x="1241" y="94"/>
                      <a:pt x="1238" y="84"/>
                    </a:cubicBezTo>
                    <a:cubicBezTo>
                      <a:pt x="1237" y="82"/>
                      <a:pt x="1237" y="80"/>
                      <a:pt x="1235" y="76"/>
                    </a:cubicBezTo>
                    <a:cubicBezTo>
                      <a:pt x="1219" y="59"/>
                      <a:pt x="1199" y="30"/>
                      <a:pt x="1187" y="5"/>
                    </a:cubicBezTo>
                    <a:cubicBezTo>
                      <a:pt x="1158" y="1"/>
                      <a:pt x="1132" y="0"/>
                      <a:pt x="1123" y="0"/>
                    </a:cubicBezTo>
                    <a:cubicBezTo>
                      <a:pt x="1122" y="0"/>
                      <a:pt x="1120" y="1"/>
                      <a:pt x="1120" y="3"/>
                    </a:cubicBezTo>
                    <a:cubicBezTo>
                      <a:pt x="1095" y="175"/>
                      <a:pt x="1095" y="175"/>
                      <a:pt x="1095" y="175"/>
                    </a:cubicBezTo>
                    <a:cubicBezTo>
                      <a:pt x="1104" y="162"/>
                      <a:pt x="1114" y="153"/>
                      <a:pt x="1126" y="148"/>
                    </a:cubicBezTo>
                    <a:close/>
                    <a:moveTo>
                      <a:pt x="410" y="148"/>
                    </a:moveTo>
                    <a:cubicBezTo>
                      <a:pt x="453" y="128"/>
                      <a:pt x="517" y="123"/>
                      <a:pt x="546" y="122"/>
                    </a:cubicBezTo>
                    <a:cubicBezTo>
                      <a:pt x="541" y="117"/>
                      <a:pt x="537" y="112"/>
                      <a:pt x="534" y="108"/>
                    </a:cubicBezTo>
                    <a:cubicBezTo>
                      <a:pt x="527" y="99"/>
                      <a:pt x="525" y="94"/>
                      <a:pt x="522" y="84"/>
                    </a:cubicBezTo>
                    <a:cubicBezTo>
                      <a:pt x="521" y="82"/>
                      <a:pt x="520" y="80"/>
                      <a:pt x="519" y="76"/>
                    </a:cubicBezTo>
                    <a:cubicBezTo>
                      <a:pt x="503" y="59"/>
                      <a:pt x="482" y="30"/>
                      <a:pt x="471" y="5"/>
                    </a:cubicBezTo>
                    <a:cubicBezTo>
                      <a:pt x="436" y="0"/>
                      <a:pt x="404" y="0"/>
                      <a:pt x="404" y="0"/>
                    </a:cubicBezTo>
                    <a:cubicBezTo>
                      <a:pt x="404" y="0"/>
                      <a:pt x="370" y="47"/>
                      <a:pt x="304" y="48"/>
                    </a:cubicBezTo>
                    <a:cubicBezTo>
                      <a:pt x="237" y="47"/>
                      <a:pt x="203" y="0"/>
                      <a:pt x="203" y="0"/>
                    </a:cubicBezTo>
                    <a:cubicBezTo>
                      <a:pt x="203" y="0"/>
                      <a:pt x="117" y="1"/>
                      <a:pt x="70" y="23"/>
                    </a:cubicBezTo>
                    <a:cubicBezTo>
                      <a:pt x="37" y="38"/>
                      <a:pt x="12" y="154"/>
                      <a:pt x="0" y="201"/>
                    </a:cubicBezTo>
                    <a:cubicBezTo>
                      <a:pt x="363" y="201"/>
                      <a:pt x="363" y="201"/>
                      <a:pt x="363" y="201"/>
                    </a:cubicBezTo>
                    <a:cubicBezTo>
                      <a:pt x="376" y="174"/>
                      <a:pt x="391" y="157"/>
                      <a:pt x="410" y="148"/>
                    </a:cubicBezTo>
                    <a:close/>
                    <a:moveTo>
                      <a:pt x="804" y="78"/>
                    </a:moveTo>
                    <a:cubicBezTo>
                      <a:pt x="803" y="81"/>
                      <a:pt x="802" y="83"/>
                      <a:pt x="802" y="84"/>
                    </a:cubicBezTo>
                    <a:cubicBezTo>
                      <a:pt x="799" y="92"/>
                      <a:pt x="798" y="95"/>
                      <a:pt x="793" y="103"/>
                    </a:cubicBezTo>
                    <a:cubicBezTo>
                      <a:pt x="792" y="105"/>
                      <a:pt x="792" y="105"/>
                      <a:pt x="792" y="105"/>
                    </a:cubicBezTo>
                    <a:cubicBezTo>
                      <a:pt x="789" y="110"/>
                      <a:pt x="784" y="116"/>
                      <a:pt x="778" y="122"/>
                    </a:cubicBezTo>
                    <a:cubicBezTo>
                      <a:pt x="807" y="123"/>
                      <a:pt x="871" y="128"/>
                      <a:pt x="914" y="148"/>
                    </a:cubicBezTo>
                    <a:cubicBezTo>
                      <a:pt x="926" y="153"/>
                      <a:pt x="936" y="162"/>
                      <a:pt x="945" y="175"/>
                    </a:cubicBezTo>
                    <a:cubicBezTo>
                      <a:pt x="920" y="3"/>
                      <a:pt x="920" y="3"/>
                      <a:pt x="920" y="3"/>
                    </a:cubicBezTo>
                    <a:cubicBezTo>
                      <a:pt x="920" y="1"/>
                      <a:pt x="918" y="0"/>
                      <a:pt x="917" y="0"/>
                    </a:cubicBezTo>
                    <a:cubicBezTo>
                      <a:pt x="908" y="0"/>
                      <a:pt x="882" y="1"/>
                      <a:pt x="853" y="5"/>
                    </a:cubicBezTo>
                    <a:cubicBezTo>
                      <a:pt x="842" y="28"/>
                      <a:pt x="823" y="59"/>
                      <a:pt x="804" y="78"/>
                    </a:cubicBezTo>
                    <a:close/>
                    <a:moveTo>
                      <a:pt x="2045" y="212"/>
                    </a:moveTo>
                    <a:cubicBezTo>
                      <a:pt x="2035" y="186"/>
                      <a:pt x="2008" y="40"/>
                      <a:pt x="1970" y="23"/>
                    </a:cubicBezTo>
                    <a:cubicBezTo>
                      <a:pt x="1928" y="3"/>
                      <a:pt x="1855" y="0"/>
                      <a:pt x="1839" y="0"/>
                    </a:cubicBezTo>
                    <a:cubicBezTo>
                      <a:pt x="1838" y="0"/>
                      <a:pt x="1836" y="1"/>
                      <a:pt x="1836" y="3"/>
                    </a:cubicBezTo>
                    <a:cubicBezTo>
                      <a:pt x="1744" y="105"/>
                      <a:pt x="1744" y="105"/>
                      <a:pt x="1744" y="105"/>
                    </a:cubicBezTo>
                    <a:cubicBezTo>
                      <a:pt x="1740" y="111"/>
                      <a:pt x="1732" y="111"/>
                      <a:pt x="1728" y="105"/>
                    </a:cubicBezTo>
                    <a:cubicBezTo>
                      <a:pt x="1636" y="3"/>
                      <a:pt x="1636" y="3"/>
                      <a:pt x="1636" y="3"/>
                    </a:cubicBezTo>
                    <a:cubicBezTo>
                      <a:pt x="1636" y="1"/>
                      <a:pt x="1635" y="0"/>
                      <a:pt x="1633" y="0"/>
                    </a:cubicBezTo>
                    <a:cubicBezTo>
                      <a:pt x="1625" y="0"/>
                      <a:pt x="1598" y="1"/>
                      <a:pt x="1569" y="5"/>
                    </a:cubicBezTo>
                    <a:cubicBezTo>
                      <a:pt x="1559" y="28"/>
                      <a:pt x="1539" y="59"/>
                      <a:pt x="1520" y="78"/>
                    </a:cubicBezTo>
                    <a:cubicBezTo>
                      <a:pt x="1519" y="81"/>
                      <a:pt x="1519" y="83"/>
                      <a:pt x="1518" y="84"/>
                    </a:cubicBezTo>
                    <a:cubicBezTo>
                      <a:pt x="1515" y="92"/>
                      <a:pt x="1514" y="95"/>
                      <a:pt x="1509" y="103"/>
                    </a:cubicBezTo>
                    <a:cubicBezTo>
                      <a:pt x="1508" y="105"/>
                      <a:pt x="1508" y="105"/>
                      <a:pt x="1508" y="105"/>
                    </a:cubicBezTo>
                    <a:cubicBezTo>
                      <a:pt x="1505" y="110"/>
                      <a:pt x="1500" y="116"/>
                      <a:pt x="1494" y="122"/>
                    </a:cubicBezTo>
                    <a:cubicBezTo>
                      <a:pt x="1524" y="123"/>
                      <a:pt x="1588" y="128"/>
                      <a:pt x="1630" y="148"/>
                    </a:cubicBezTo>
                    <a:cubicBezTo>
                      <a:pt x="1653" y="159"/>
                      <a:pt x="1670" y="183"/>
                      <a:pt x="1686" y="222"/>
                    </a:cubicBezTo>
                    <a:cubicBezTo>
                      <a:pt x="1688" y="222"/>
                      <a:pt x="1688" y="222"/>
                      <a:pt x="1688" y="222"/>
                    </a:cubicBezTo>
                    <a:cubicBezTo>
                      <a:pt x="1784" y="222"/>
                      <a:pt x="1784" y="222"/>
                      <a:pt x="1784" y="222"/>
                    </a:cubicBezTo>
                    <a:cubicBezTo>
                      <a:pt x="2038" y="222"/>
                      <a:pt x="2038" y="222"/>
                      <a:pt x="2038" y="222"/>
                    </a:cubicBezTo>
                    <a:cubicBezTo>
                      <a:pt x="2043" y="222"/>
                      <a:pt x="2046" y="217"/>
                      <a:pt x="2045" y="21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43" name="Freeform 36">
                <a:extLst>
                  <a:ext uri="{FF2B5EF4-FFF2-40B4-BE49-F238E27FC236}">
                    <a16:creationId xmlns:a16="http://schemas.microsoft.com/office/drawing/2014/main" id="{81808924-2318-4E50-B9E8-1F2E3C3B58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36" y="1279"/>
                <a:ext cx="4025" cy="1427"/>
              </a:xfrm>
              <a:custGeom>
                <a:avLst/>
                <a:gdLst>
                  <a:gd name="T0" fmla="*/ 1233 w 2149"/>
                  <a:gd name="T1" fmla="*/ 232 h 761"/>
                  <a:gd name="T2" fmla="*/ 1201 w 2149"/>
                  <a:gd name="T3" fmla="*/ 259 h 761"/>
                  <a:gd name="T4" fmla="*/ 977 w 2149"/>
                  <a:gd name="T5" fmla="*/ 139 h 761"/>
                  <a:gd name="T6" fmla="*/ 925 w 2149"/>
                  <a:gd name="T7" fmla="*/ 255 h 761"/>
                  <a:gd name="T8" fmla="*/ 908 w 2149"/>
                  <a:gd name="T9" fmla="*/ 234 h 761"/>
                  <a:gd name="T10" fmla="*/ 1070 w 2149"/>
                  <a:gd name="T11" fmla="*/ 0 h 761"/>
                  <a:gd name="T12" fmla="*/ 1233 w 2149"/>
                  <a:gd name="T13" fmla="*/ 232 h 761"/>
                  <a:gd name="T14" fmla="*/ 354 w 2149"/>
                  <a:gd name="T15" fmla="*/ 0 h 761"/>
                  <a:gd name="T16" fmla="*/ 192 w 2149"/>
                  <a:gd name="T17" fmla="*/ 234 h 761"/>
                  <a:gd name="T18" fmla="*/ 208 w 2149"/>
                  <a:gd name="T19" fmla="*/ 255 h 761"/>
                  <a:gd name="T20" fmla="*/ 261 w 2149"/>
                  <a:gd name="T21" fmla="*/ 139 h 761"/>
                  <a:gd name="T22" fmla="*/ 485 w 2149"/>
                  <a:gd name="T23" fmla="*/ 259 h 761"/>
                  <a:gd name="T24" fmla="*/ 516 w 2149"/>
                  <a:gd name="T25" fmla="*/ 232 h 761"/>
                  <a:gd name="T26" fmla="*/ 523 w 2149"/>
                  <a:gd name="T27" fmla="*/ 173 h 761"/>
                  <a:gd name="T28" fmla="*/ 712 w 2149"/>
                  <a:gd name="T29" fmla="*/ 218 h 761"/>
                  <a:gd name="T30" fmla="*/ 554 w 2149"/>
                  <a:gd name="T31" fmla="*/ 440 h 761"/>
                  <a:gd name="T32" fmla="*/ 607 w 2149"/>
                  <a:gd name="T33" fmla="*/ 522 h 761"/>
                  <a:gd name="T34" fmla="*/ 712 w 2149"/>
                  <a:gd name="T35" fmla="*/ 597 h 761"/>
                  <a:gd name="T36" fmla="*/ 817 w 2149"/>
                  <a:gd name="T37" fmla="*/ 522 h 761"/>
                  <a:gd name="T38" fmla="*/ 868 w 2149"/>
                  <a:gd name="T39" fmla="*/ 445 h 761"/>
                  <a:gd name="T40" fmla="*/ 1056 w 2149"/>
                  <a:gd name="T41" fmla="*/ 535 h 761"/>
                  <a:gd name="T42" fmla="*/ 1033 w 2149"/>
                  <a:gd name="T43" fmla="*/ 671 h 761"/>
                  <a:gd name="T44" fmla="*/ 1084 w 2149"/>
                  <a:gd name="T45" fmla="*/ 538 h 761"/>
                  <a:gd name="T46" fmla="*/ 1106 w 2149"/>
                  <a:gd name="T47" fmla="*/ 500 h 761"/>
                  <a:gd name="T48" fmla="*/ 1071 w 2149"/>
                  <a:gd name="T49" fmla="*/ 491 h 761"/>
                  <a:gd name="T50" fmla="*/ 1034 w 2149"/>
                  <a:gd name="T51" fmla="*/ 500 h 761"/>
                  <a:gd name="T52" fmla="*/ 1597 w 2149"/>
                  <a:gd name="T53" fmla="*/ 391 h 761"/>
                  <a:gd name="T54" fmla="*/ 1259 w 2149"/>
                  <a:gd name="T55" fmla="*/ 391 h 761"/>
                  <a:gd name="T56" fmla="*/ 1271 w 2149"/>
                  <a:gd name="T57" fmla="*/ 442 h 761"/>
                  <a:gd name="T58" fmla="*/ 1336 w 2149"/>
                  <a:gd name="T59" fmla="*/ 553 h 761"/>
                  <a:gd name="T60" fmla="*/ 1520 w 2149"/>
                  <a:gd name="T61" fmla="*/ 553 h 761"/>
                  <a:gd name="T62" fmla="*/ 1584 w 2149"/>
                  <a:gd name="T63" fmla="*/ 446 h 761"/>
                  <a:gd name="T64" fmla="*/ 1597 w 2149"/>
                  <a:gd name="T65" fmla="*/ 391 h 761"/>
                  <a:gd name="T66" fmla="*/ 1786 w 2149"/>
                  <a:gd name="T67" fmla="*/ 0 h 761"/>
                  <a:gd name="T68" fmla="*/ 1624 w 2149"/>
                  <a:gd name="T69" fmla="*/ 246 h 761"/>
                  <a:gd name="T70" fmla="*/ 1691 w 2149"/>
                  <a:gd name="T71" fmla="*/ 140 h 761"/>
                  <a:gd name="T72" fmla="*/ 1919 w 2149"/>
                  <a:gd name="T73" fmla="*/ 260 h 761"/>
                  <a:gd name="T74" fmla="*/ 1931 w 2149"/>
                  <a:gd name="T75" fmla="*/ 261 h 761"/>
                  <a:gd name="T76" fmla="*/ 1952 w 2149"/>
                  <a:gd name="T77" fmla="*/ 233 h 761"/>
                  <a:gd name="T78" fmla="*/ 1958 w 2149"/>
                  <a:gd name="T79" fmla="*/ 175 h 761"/>
                  <a:gd name="T80" fmla="*/ 22 w 2149"/>
                  <a:gd name="T81" fmla="*/ 717 h 761"/>
                  <a:gd name="T82" fmla="*/ 22 w 2149"/>
                  <a:gd name="T83" fmla="*/ 761 h 761"/>
                  <a:gd name="T84" fmla="*/ 395 w 2149"/>
                  <a:gd name="T85" fmla="*/ 717 h 761"/>
                  <a:gd name="T86" fmla="*/ 1745 w 2149"/>
                  <a:gd name="T87" fmla="*/ 717 h 761"/>
                  <a:gd name="T88" fmla="*/ 2127 w 2149"/>
                  <a:gd name="T89" fmla="*/ 761 h 761"/>
                  <a:gd name="T90" fmla="*/ 2127 w 2149"/>
                  <a:gd name="T91" fmla="*/ 717 h 761"/>
                  <a:gd name="T92" fmla="*/ 1029 w 2149"/>
                  <a:gd name="T93" fmla="*/ 717 h 761"/>
                  <a:gd name="T94" fmla="*/ 1098 w 2149"/>
                  <a:gd name="T95" fmla="*/ 761 h 761"/>
                  <a:gd name="T96" fmla="*/ 1644 w 2149"/>
                  <a:gd name="T97" fmla="*/ 449 h 761"/>
                  <a:gd name="T98" fmla="*/ 1686 w 2149"/>
                  <a:gd name="T99" fmla="*/ 445 h 761"/>
                  <a:gd name="T100" fmla="*/ 1636 w 2149"/>
                  <a:gd name="T101" fmla="*/ 304 h 761"/>
                  <a:gd name="T102" fmla="*/ 1641 w 2149"/>
                  <a:gd name="T103" fmla="*/ 391 h 761"/>
                  <a:gd name="T104" fmla="*/ 1644 w 2149"/>
                  <a:gd name="T105" fmla="*/ 449 h 761"/>
                  <a:gd name="T106" fmla="*/ 1929 w 2149"/>
                  <a:gd name="T107" fmla="*/ 449 h 761"/>
                  <a:gd name="T108" fmla="*/ 1936 w 2149"/>
                  <a:gd name="T109" fmla="*/ 304 h 761"/>
                  <a:gd name="T110" fmla="*/ 1887 w 2149"/>
                  <a:gd name="T111" fmla="*/ 445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149" h="761">
                    <a:moveTo>
                      <a:pt x="1233" y="232"/>
                    </a:moveTo>
                    <a:cubicBezTo>
                      <a:pt x="1233" y="232"/>
                      <a:pt x="1233" y="232"/>
                      <a:pt x="1233" y="232"/>
                    </a:cubicBezTo>
                    <a:cubicBezTo>
                      <a:pt x="1232" y="232"/>
                      <a:pt x="1229" y="241"/>
                      <a:pt x="1214" y="259"/>
                    </a:cubicBezTo>
                    <a:cubicBezTo>
                      <a:pt x="1214" y="259"/>
                      <a:pt x="1214" y="259"/>
                      <a:pt x="1201" y="259"/>
                    </a:cubicBezTo>
                    <a:cubicBezTo>
                      <a:pt x="1201" y="259"/>
                      <a:pt x="1201" y="252"/>
                      <a:pt x="1200" y="131"/>
                    </a:cubicBezTo>
                    <a:cubicBezTo>
                      <a:pt x="1180" y="228"/>
                      <a:pt x="977" y="139"/>
                      <a:pt x="977" y="139"/>
                    </a:cubicBezTo>
                    <a:cubicBezTo>
                      <a:pt x="927" y="155"/>
                      <a:pt x="936" y="256"/>
                      <a:pt x="936" y="256"/>
                    </a:cubicBezTo>
                    <a:cubicBezTo>
                      <a:pt x="936" y="256"/>
                      <a:pt x="936" y="256"/>
                      <a:pt x="925" y="255"/>
                    </a:cubicBezTo>
                    <a:cubicBezTo>
                      <a:pt x="925" y="255"/>
                      <a:pt x="925" y="249"/>
                      <a:pt x="908" y="234"/>
                    </a:cubicBezTo>
                    <a:cubicBezTo>
                      <a:pt x="908" y="234"/>
                      <a:pt x="908" y="234"/>
                      <a:pt x="908" y="234"/>
                    </a:cubicBezTo>
                    <a:cubicBezTo>
                      <a:pt x="901" y="215"/>
                      <a:pt x="901" y="195"/>
                      <a:pt x="901" y="173"/>
                    </a:cubicBezTo>
                    <a:cubicBezTo>
                      <a:pt x="901" y="78"/>
                      <a:pt x="974" y="0"/>
                      <a:pt x="1070" y="0"/>
                    </a:cubicBezTo>
                    <a:cubicBezTo>
                      <a:pt x="1166" y="0"/>
                      <a:pt x="1239" y="78"/>
                      <a:pt x="1239" y="173"/>
                    </a:cubicBezTo>
                    <a:cubicBezTo>
                      <a:pt x="1239" y="194"/>
                      <a:pt x="1239" y="214"/>
                      <a:pt x="1233" y="232"/>
                    </a:cubicBezTo>
                    <a:close/>
                    <a:moveTo>
                      <a:pt x="523" y="173"/>
                    </a:moveTo>
                    <a:cubicBezTo>
                      <a:pt x="523" y="78"/>
                      <a:pt x="449" y="0"/>
                      <a:pt x="354" y="0"/>
                    </a:cubicBezTo>
                    <a:cubicBezTo>
                      <a:pt x="258" y="0"/>
                      <a:pt x="185" y="78"/>
                      <a:pt x="185" y="173"/>
                    </a:cubicBezTo>
                    <a:cubicBezTo>
                      <a:pt x="185" y="195"/>
                      <a:pt x="185" y="215"/>
                      <a:pt x="192" y="234"/>
                    </a:cubicBezTo>
                    <a:cubicBezTo>
                      <a:pt x="192" y="234"/>
                      <a:pt x="192" y="234"/>
                      <a:pt x="192" y="234"/>
                    </a:cubicBezTo>
                    <a:cubicBezTo>
                      <a:pt x="208" y="249"/>
                      <a:pt x="208" y="255"/>
                      <a:pt x="208" y="255"/>
                    </a:cubicBezTo>
                    <a:cubicBezTo>
                      <a:pt x="220" y="256"/>
                      <a:pt x="220" y="256"/>
                      <a:pt x="220" y="256"/>
                    </a:cubicBezTo>
                    <a:cubicBezTo>
                      <a:pt x="220" y="256"/>
                      <a:pt x="211" y="155"/>
                      <a:pt x="261" y="139"/>
                    </a:cubicBezTo>
                    <a:cubicBezTo>
                      <a:pt x="261" y="139"/>
                      <a:pt x="464" y="228"/>
                      <a:pt x="483" y="131"/>
                    </a:cubicBezTo>
                    <a:cubicBezTo>
                      <a:pt x="485" y="252"/>
                      <a:pt x="485" y="259"/>
                      <a:pt x="485" y="259"/>
                    </a:cubicBezTo>
                    <a:cubicBezTo>
                      <a:pt x="497" y="259"/>
                      <a:pt x="497" y="259"/>
                      <a:pt x="497" y="259"/>
                    </a:cubicBezTo>
                    <a:cubicBezTo>
                      <a:pt x="513" y="241"/>
                      <a:pt x="516" y="232"/>
                      <a:pt x="516" y="232"/>
                    </a:cubicBezTo>
                    <a:cubicBezTo>
                      <a:pt x="516" y="232"/>
                      <a:pt x="516" y="232"/>
                      <a:pt x="517" y="232"/>
                    </a:cubicBezTo>
                    <a:cubicBezTo>
                      <a:pt x="523" y="214"/>
                      <a:pt x="523" y="194"/>
                      <a:pt x="523" y="173"/>
                    </a:cubicBezTo>
                    <a:close/>
                    <a:moveTo>
                      <a:pt x="881" y="391"/>
                    </a:moveTo>
                    <a:cubicBezTo>
                      <a:pt x="881" y="296"/>
                      <a:pt x="807" y="218"/>
                      <a:pt x="712" y="218"/>
                    </a:cubicBezTo>
                    <a:cubicBezTo>
                      <a:pt x="616" y="218"/>
                      <a:pt x="543" y="296"/>
                      <a:pt x="543" y="391"/>
                    </a:cubicBezTo>
                    <a:cubicBezTo>
                      <a:pt x="543" y="408"/>
                      <a:pt x="551" y="425"/>
                      <a:pt x="554" y="440"/>
                    </a:cubicBezTo>
                    <a:cubicBezTo>
                      <a:pt x="555" y="441"/>
                      <a:pt x="554" y="441"/>
                      <a:pt x="555" y="442"/>
                    </a:cubicBezTo>
                    <a:cubicBezTo>
                      <a:pt x="557" y="459"/>
                      <a:pt x="594" y="513"/>
                      <a:pt x="607" y="522"/>
                    </a:cubicBezTo>
                    <a:cubicBezTo>
                      <a:pt x="617" y="548"/>
                      <a:pt x="612" y="541"/>
                      <a:pt x="620" y="553"/>
                    </a:cubicBezTo>
                    <a:cubicBezTo>
                      <a:pt x="630" y="568"/>
                      <a:pt x="680" y="597"/>
                      <a:pt x="712" y="597"/>
                    </a:cubicBezTo>
                    <a:cubicBezTo>
                      <a:pt x="744" y="597"/>
                      <a:pt x="795" y="569"/>
                      <a:pt x="804" y="553"/>
                    </a:cubicBezTo>
                    <a:cubicBezTo>
                      <a:pt x="812" y="538"/>
                      <a:pt x="806" y="548"/>
                      <a:pt x="817" y="522"/>
                    </a:cubicBezTo>
                    <a:cubicBezTo>
                      <a:pt x="836" y="509"/>
                      <a:pt x="867" y="454"/>
                      <a:pt x="868" y="446"/>
                    </a:cubicBezTo>
                    <a:cubicBezTo>
                      <a:pt x="868" y="445"/>
                      <a:pt x="868" y="445"/>
                      <a:pt x="868" y="445"/>
                    </a:cubicBezTo>
                    <a:cubicBezTo>
                      <a:pt x="873" y="428"/>
                      <a:pt x="881" y="410"/>
                      <a:pt x="881" y="391"/>
                    </a:cubicBezTo>
                    <a:close/>
                    <a:moveTo>
                      <a:pt x="1056" y="535"/>
                    </a:moveTo>
                    <a:cubicBezTo>
                      <a:pt x="1056" y="536"/>
                      <a:pt x="1056" y="537"/>
                      <a:pt x="1056" y="538"/>
                    </a:cubicBezTo>
                    <a:cubicBezTo>
                      <a:pt x="1033" y="671"/>
                      <a:pt x="1033" y="671"/>
                      <a:pt x="1033" y="671"/>
                    </a:cubicBezTo>
                    <a:cubicBezTo>
                      <a:pt x="1105" y="671"/>
                      <a:pt x="1105" y="671"/>
                      <a:pt x="1105" y="671"/>
                    </a:cubicBezTo>
                    <a:cubicBezTo>
                      <a:pt x="1084" y="538"/>
                      <a:pt x="1084" y="538"/>
                      <a:pt x="1084" y="538"/>
                    </a:cubicBezTo>
                    <a:cubicBezTo>
                      <a:pt x="1084" y="537"/>
                      <a:pt x="1084" y="536"/>
                      <a:pt x="1084" y="535"/>
                    </a:cubicBezTo>
                    <a:cubicBezTo>
                      <a:pt x="1106" y="500"/>
                      <a:pt x="1106" y="500"/>
                      <a:pt x="1106" y="500"/>
                    </a:cubicBezTo>
                    <a:cubicBezTo>
                      <a:pt x="1107" y="498"/>
                      <a:pt x="1106" y="496"/>
                      <a:pt x="1104" y="496"/>
                    </a:cubicBezTo>
                    <a:cubicBezTo>
                      <a:pt x="1097" y="494"/>
                      <a:pt x="1083" y="491"/>
                      <a:pt x="1071" y="491"/>
                    </a:cubicBezTo>
                    <a:cubicBezTo>
                      <a:pt x="1059" y="491"/>
                      <a:pt x="1044" y="494"/>
                      <a:pt x="1036" y="496"/>
                    </a:cubicBezTo>
                    <a:cubicBezTo>
                      <a:pt x="1034" y="496"/>
                      <a:pt x="1033" y="499"/>
                      <a:pt x="1034" y="500"/>
                    </a:cubicBezTo>
                    <a:lnTo>
                      <a:pt x="1056" y="535"/>
                    </a:lnTo>
                    <a:close/>
                    <a:moveTo>
                      <a:pt x="1597" y="391"/>
                    </a:moveTo>
                    <a:cubicBezTo>
                      <a:pt x="1597" y="296"/>
                      <a:pt x="1524" y="218"/>
                      <a:pt x="1428" y="218"/>
                    </a:cubicBezTo>
                    <a:cubicBezTo>
                      <a:pt x="1333" y="218"/>
                      <a:pt x="1259" y="296"/>
                      <a:pt x="1259" y="391"/>
                    </a:cubicBezTo>
                    <a:cubicBezTo>
                      <a:pt x="1259" y="408"/>
                      <a:pt x="1267" y="425"/>
                      <a:pt x="1271" y="440"/>
                    </a:cubicBezTo>
                    <a:cubicBezTo>
                      <a:pt x="1271" y="441"/>
                      <a:pt x="1271" y="441"/>
                      <a:pt x="1271" y="442"/>
                    </a:cubicBezTo>
                    <a:cubicBezTo>
                      <a:pt x="1274" y="459"/>
                      <a:pt x="1310" y="513"/>
                      <a:pt x="1323" y="522"/>
                    </a:cubicBezTo>
                    <a:cubicBezTo>
                      <a:pt x="1333" y="548"/>
                      <a:pt x="1328" y="541"/>
                      <a:pt x="1336" y="553"/>
                    </a:cubicBezTo>
                    <a:cubicBezTo>
                      <a:pt x="1346" y="568"/>
                      <a:pt x="1396" y="597"/>
                      <a:pt x="1428" y="597"/>
                    </a:cubicBezTo>
                    <a:cubicBezTo>
                      <a:pt x="1460" y="597"/>
                      <a:pt x="1511" y="569"/>
                      <a:pt x="1520" y="553"/>
                    </a:cubicBezTo>
                    <a:cubicBezTo>
                      <a:pt x="1529" y="538"/>
                      <a:pt x="1523" y="548"/>
                      <a:pt x="1533" y="522"/>
                    </a:cubicBezTo>
                    <a:cubicBezTo>
                      <a:pt x="1552" y="509"/>
                      <a:pt x="1583" y="454"/>
                      <a:pt x="1584" y="446"/>
                    </a:cubicBezTo>
                    <a:cubicBezTo>
                      <a:pt x="1584" y="445"/>
                      <a:pt x="1584" y="445"/>
                      <a:pt x="1584" y="445"/>
                    </a:cubicBezTo>
                    <a:cubicBezTo>
                      <a:pt x="1589" y="428"/>
                      <a:pt x="1597" y="410"/>
                      <a:pt x="1597" y="391"/>
                    </a:cubicBezTo>
                    <a:close/>
                    <a:moveTo>
                      <a:pt x="1958" y="175"/>
                    </a:moveTo>
                    <a:cubicBezTo>
                      <a:pt x="1958" y="78"/>
                      <a:pt x="1883" y="0"/>
                      <a:pt x="1786" y="0"/>
                    </a:cubicBezTo>
                    <a:cubicBezTo>
                      <a:pt x="1689" y="0"/>
                      <a:pt x="1614" y="78"/>
                      <a:pt x="1614" y="175"/>
                    </a:cubicBezTo>
                    <a:cubicBezTo>
                      <a:pt x="1614" y="196"/>
                      <a:pt x="1617" y="227"/>
                      <a:pt x="1624" y="246"/>
                    </a:cubicBezTo>
                    <a:cubicBezTo>
                      <a:pt x="1624" y="246"/>
                      <a:pt x="1624" y="246"/>
                      <a:pt x="1624" y="246"/>
                    </a:cubicBezTo>
                    <a:cubicBezTo>
                      <a:pt x="1641" y="261"/>
                      <a:pt x="1641" y="157"/>
                      <a:pt x="1691" y="140"/>
                    </a:cubicBezTo>
                    <a:cubicBezTo>
                      <a:pt x="1692" y="140"/>
                      <a:pt x="1692" y="140"/>
                      <a:pt x="1693" y="141"/>
                    </a:cubicBezTo>
                    <a:cubicBezTo>
                      <a:pt x="1919" y="260"/>
                      <a:pt x="1919" y="260"/>
                      <a:pt x="1919" y="260"/>
                    </a:cubicBezTo>
                    <a:cubicBezTo>
                      <a:pt x="1920" y="261"/>
                      <a:pt x="1920" y="261"/>
                      <a:pt x="1920" y="261"/>
                    </a:cubicBezTo>
                    <a:cubicBezTo>
                      <a:pt x="1931" y="261"/>
                      <a:pt x="1931" y="261"/>
                      <a:pt x="1931" y="261"/>
                    </a:cubicBezTo>
                    <a:cubicBezTo>
                      <a:pt x="1932" y="261"/>
                      <a:pt x="1933" y="260"/>
                      <a:pt x="1933" y="260"/>
                    </a:cubicBezTo>
                    <a:cubicBezTo>
                      <a:pt x="1949" y="242"/>
                      <a:pt x="1951" y="234"/>
                      <a:pt x="1952" y="233"/>
                    </a:cubicBezTo>
                    <a:cubicBezTo>
                      <a:pt x="1952" y="233"/>
                      <a:pt x="1952" y="234"/>
                      <a:pt x="1952" y="234"/>
                    </a:cubicBezTo>
                    <a:cubicBezTo>
                      <a:pt x="1959" y="215"/>
                      <a:pt x="1958" y="195"/>
                      <a:pt x="1958" y="175"/>
                    </a:cubicBezTo>
                    <a:close/>
                    <a:moveTo>
                      <a:pt x="395" y="717"/>
                    </a:moveTo>
                    <a:cubicBezTo>
                      <a:pt x="22" y="717"/>
                      <a:pt x="22" y="717"/>
                      <a:pt x="22" y="717"/>
                    </a:cubicBezTo>
                    <a:cubicBezTo>
                      <a:pt x="9" y="717"/>
                      <a:pt x="0" y="727"/>
                      <a:pt x="0" y="739"/>
                    </a:cubicBezTo>
                    <a:cubicBezTo>
                      <a:pt x="0" y="752"/>
                      <a:pt x="9" y="761"/>
                      <a:pt x="22" y="761"/>
                    </a:cubicBezTo>
                    <a:cubicBezTo>
                      <a:pt x="382" y="761"/>
                      <a:pt x="382" y="761"/>
                      <a:pt x="382" y="761"/>
                    </a:cubicBezTo>
                    <a:cubicBezTo>
                      <a:pt x="386" y="745"/>
                      <a:pt x="391" y="731"/>
                      <a:pt x="395" y="717"/>
                    </a:cubicBezTo>
                    <a:close/>
                    <a:moveTo>
                      <a:pt x="2127" y="717"/>
                    </a:moveTo>
                    <a:cubicBezTo>
                      <a:pt x="1745" y="717"/>
                      <a:pt x="1745" y="717"/>
                      <a:pt x="1745" y="717"/>
                    </a:cubicBezTo>
                    <a:cubicBezTo>
                      <a:pt x="1749" y="731"/>
                      <a:pt x="1754" y="745"/>
                      <a:pt x="1758" y="761"/>
                    </a:cubicBezTo>
                    <a:cubicBezTo>
                      <a:pt x="2127" y="761"/>
                      <a:pt x="2127" y="761"/>
                      <a:pt x="2127" y="761"/>
                    </a:cubicBezTo>
                    <a:cubicBezTo>
                      <a:pt x="2139" y="761"/>
                      <a:pt x="2149" y="752"/>
                      <a:pt x="2149" y="739"/>
                    </a:cubicBezTo>
                    <a:cubicBezTo>
                      <a:pt x="2149" y="727"/>
                      <a:pt x="2139" y="717"/>
                      <a:pt x="2127" y="717"/>
                    </a:cubicBezTo>
                    <a:close/>
                    <a:moveTo>
                      <a:pt x="1111" y="717"/>
                    </a:moveTo>
                    <a:cubicBezTo>
                      <a:pt x="1029" y="717"/>
                      <a:pt x="1029" y="717"/>
                      <a:pt x="1029" y="717"/>
                    </a:cubicBezTo>
                    <a:cubicBezTo>
                      <a:pt x="1033" y="731"/>
                      <a:pt x="1037" y="745"/>
                      <a:pt x="1042" y="761"/>
                    </a:cubicBezTo>
                    <a:cubicBezTo>
                      <a:pt x="1098" y="761"/>
                      <a:pt x="1098" y="761"/>
                      <a:pt x="1098" y="761"/>
                    </a:cubicBezTo>
                    <a:cubicBezTo>
                      <a:pt x="1103" y="745"/>
                      <a:pt x="1107" y="731"/>
                      <a:pt x="1111" y="717"/>
                    </a:cubicBezTo>
                    <a:close/>
                    <a:moveTo>
                      <a:pt x="1644" y="449"/>
                    </a:moveTo>
                    <a:cubicBezTo>
                      <a:pt x="1662" y="447"/>
                      <a:pt x="1676" y="447"/>
                      <a:pt x="1682" y="447"/>
                    </a:cubicBezTo>
                    <a:cubicBezTo>
                      <a:pt x="1684" y="446"/>
                      <a:pt x="1686" y="445"/>
                      <a:pt x="1686" y="445"/>
                    </a:cubicBezTo>
                    <a:cubicBezTo>
                      <a:pt x="1686" y="412"/>
                      <a:pt x="1686" y="412"/>
                      <a:pt x="1686" y="412"/>
                    </a:cubicBezTo>
                    <a:cubicBezTo>
                      <a:pt x="1686" y="412"/>
                      <a:pt x="1643" y="333"/>
                      <a:pt x="1636" y="304"/>
                    </a:cubicBezTo>
                    <a:cubicBezTo>
                      <a:pt x="1633" y="304"/>
                      <a:pt x="1633" y="314"/>
                      <a:pt x="1632" y="328"/>
                    </a:cubicBezTo>
                    <a:cubicBezTo>
                      <a:pt x="1638" y="348"/>
                      <a:pt x="1641" y="369"/>
                      <a:pt x="1641" y="391"/>
                    </a:cubicBezTo>
                    <a:cubicBezTo>
                      <a:pt x="1641" y="412"/>
                      <a:pt x="1635" y="430"/>
                      <a:pt x="1630" y="445"/>
                    </a:cubicBezTo>
                    <a:cubicBezTo>
                      <a:pt x="1635" y="447"/>
                      <a:pt x="1640" y="448"/>
                      <a:pt x="1644" y="449"/>
                    </a:cubicBezTo>
                    <a:close/>
                    <a:moveTo>
                      <a:pt x="1891" y="447"/>
                    </a:moveTo>
                    <a:cubicBezTo>
                      <a:pt x="1898" y="447"/>
                      <a:pt x="1912" y="447"/>
                      <a:pt x="1929" y="449"/>
                    </a:cubicBezTo>
                    <a:cubicBezTo>
                      <a:pt x="1944" y="446"/>
                      <a:pt x="1963" y="438"/>
                      <a:pt x="1982" y="418"/>
                    </a:cubicBezTo>
                    <a:cubicBezTo>
                      <a:pt x="1928" y="413"/>
                      <a:pt x="1946" y="304"/>
                      <a:pt x="1936" y="304"/>
                    </a:cubicBezTo>
                    <a:cubicBezTo>
                      <a:pt x="1929" y="335"/>
                      <a:pt x="1887" y="412"/>
                      <a:pt x="1887" y="412"/>
                    </a:cubicBezTo>
                    <a:cubicBezTo>
                      <a:pt x="1887" y="445"/>
                      <a:pt x="1887" y="445"/>
                      <a:pt x="1887" y="445"/>
                    </a:cubicBezTo>
                    <a:cubicBezTo>
                      <a:pt x="1887" y="445"/>
                      <a:pt x="1889" y="446"/>
                      <a:pt x="1891" y="447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0700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FB5C53B4-3650-4D76-94E0-E63E4940C5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363200"/>
              </p:ext>
            </p:extLst>
          </p:nvPr>
        </p:nvGraphicFramePr>
        <p:xfrm>
          <a:off x="1433648" y="1647396"/>
          <a:ext cx="9324704" cy="441749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61806">
                  <a:extLst>
                    <a:ext uri="{9D8B030D-6E8A-4147-A177-3AD203B41FA5}">
                      <a16:colId xmlns:a16="http://schemas.microsoft.com/office/drawing/2014/main" val="3024654762"/>
                    </a:ext>
                  </a:extLst>
                </a:gridCol>
                <a:gridCol w="217714">
                  <a:extLst>
                    <a:ext uri="{9D8B030D-6E8A-4147-A177-3AD203B41FA5}">
                      <a16:colId xmlns:a16="http://schemas.microsoft.com/office/drawing/2014/main" val="2797797098"/>
                    </a:ext>
                  </a:extLst>
                </a:gridCol>
                <a:gridCol w="227884">
                  <a:extLst>
                    <a:ext uri="{9D8B030D-6E8A-4147-A177-3AD203B41FA5}">
                      <a16:colId xmlns:a16="http://schemas.microsoft.com/office/drawing/2014/main" val="2921347213"/>
                    </a:ext>
                  </a:extLst>
                </a:gridCol>
                <a:gridCol w="695225">
                  <a:extLst>
                    <a:ext uri="{9D8B030D-6E8A-4147-A177-3AD203B41FA5}">
                      <a16:colId xmlns:a16="http://schemas.microsoft.com/office/drawing/2014/main" val="3589238927"/>
                    </a:ext>
                  </a:extLst>
                </a:gridCol>
                <a:gridCol w="740227">
                  <a:extLst>
                    <a:ext uri="{9D8B030D-6E8A-4147-A177-3AD203B41FA5}">
                      <a16:colId xmlns:a16="http://schemas.microsoft.com/office/drawing/2014/main" val="3298355658"/>
                    </a:ext>
                  </a:extLst>
                </a:gridCol>
                <a:gridCol w="2569030">
                  <a:extLst>
                    <a:ext uri="{9D8B030D-6E8A-4147-A177-3AD203B41FA5}">
                      <a16:colId xmlns:a16="http://schemas.microsoft.com/office/drawing/2014/main" val="3866324009"/>
                    </a:ext>
                  </a:extLst>
                </a:gridCol>
                <a:gridCol w="1312818">
                  <a:extLst>
                    <a:ext uri="{9D8B030D-6E8A-4147-A177-3AD203B41FA5}">
                      <a16:colId xmlns:a16="http://schemas.microsoft.com/office/drawing/2014/main" val="1308644194"/>
                    </a:ext>
                  </a:extLst>
                </a:gridCol>
              </a:tblGrid>
              <a:tr h="567572">
                <a:tc rowSpan="2">
                  <a:txBody>
                    <a:bodyPr/>
                    <a:lstStyle/>
                    <a:p>
                      <a:pPr algn="ctr"/>
                      <a:r>
                        <a:rPr lang="pt-BR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Risco</a:t>
                      </a:r>
                    </a:p>
                    <a:p>
                      <a:pPr algn="ctr"/>
                      <a:r>
                        <a:rPr lang="pt-BR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(2.1.1)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pt-BR" sz="1000" dirty="0"/>
                        <a:t>Avaliação de risco (2.1.2)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Resposta ao risco (2.1.3)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Controles Internos</a:t>
                      </a:r>
                    </a:p>
                    <a:p>
                      <a:pPr algn="ctr"/>
                      <a:r>
                        <a:rPr lang="pt-BR" sz="1000" dirty="0"/>
                        <a:t>(mitigação)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Área responsável</a:t>
                      </a:r>
                    </a:p>
                    <a:p>
                      <a:pPr algn="ctr"/>
                      <a:r>
                        <a:rPr lang="pt-BR" sz="1000" dirty="0"/>
                        <a:t>(2.2)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705507"/>
                  </a:ext>
                </a:extLst>
              </a:tr>
              <a:tr h="449156">
                <a:tc vMerge="1">
                  <a:txBody>
                    <a:bodyPr/>
                    <a:lstStyle/>
                    <a:p>
                      <a:endParaRPr lang="pt-BR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0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0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0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Grau de risco</a:t>
                      </a:r>
                    </a:p>
                    <a:p>
                      <a:r>
                        <a:rPr lang="pt-BR" sz="10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(P x I)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571678"/>
                  </a:ext>
                </a:extLst>
              </a:tr>
              <a:tr h="620484">
                <a:tc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Risco 1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pt-BR" sz="1000" dirty="0"/>
                        <a:t>3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pt-BR" sz="1000" dirty="0"/>
                        <a:t>3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pt-BR" sz="1000" dirty="0">
                          <a:highlight>
                            <a:srgbClr val="FF0000"/>
                          </a:highlight>
                        </a:rPr>
                        <a:t>9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Mitigar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Treinamento prévio com as equipes das prefeituras</a:t>
                      </a:r>
                    </a:p>
                    <a:p>
                      <a:pPr algn="ctr"/>
                      <a:r>
                        <a:rPr lang="pt-BR" sz="1000" dirty="0"/>
                        <a:t>Utilização de manual operacional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Gestor federal - áreas finalística e de capacitação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6378196"/>
                  </a:ext>
                </a:extLst>
              </a:tr>
              <a:tr h="36431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Risco 2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pt-BR" sz="1000" dirty="0"/>
                        <a:t>3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pt-BR" sz="1000" dirty="0"/>
                        <a:t>3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pt-BR" sz="1000" dirty="0">
                          <a:highlight>
                            <a:srgbClr val="FF0000"/>
                          </a:highlight>
                        </a:rPr>
                        <a:t>9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Mitigar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Exigência de seleção de empresas com quadro permanente de profissionais e com acervo técnico de bons serviços prestados</a:t>
                      </a:r>
                    </a:p>
                    <a:p>
                      <a:pPr algn="ctr"/>
                      <a:endParaRPr lang="pt-BR" sz="1000" dirty="0"/>
                    </a:p>
                    <a:p>
                      <a:pPr algn="ctr"/>
                      <a:r>
                        <a:rPr lang="pt-BR" sz="1000" dirty="0"/>
                        <a:t>Supervisão da execução dos serviços por meio do </a:t>
                      </a:r>
                      <a:r>
                        <a:rPr lang="pt-BR" sz="1000" dirty="0" err="1"/>
                        <a:t>SisReforma</a:t>
                      </a:r>
                      <a:endParaRPr lang="pt-BR" sz="10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Agente Financeiro, a serviço do Gestor Federal, verifica o atendimento dos requisitos</a:t>
                      </a:r>
                    </a:p>
                    <a:p>
                      <a:pPr algn="ctr"/>
                      <a:endParaRPr lang="pt-BR" sz="1000" dirty="0"/>
                    </a:p>
                    <a:p>
                      <a:pPr algn="ctr"/>
                      <a:r>
                        <a:rPr lang="pt-BR" sz="1000" dirty="0"/>
                        <a:t>Gestor Federal - área finalística com base no </a:t>
                      </a:r>
                      <a:r>
                        <a:rPr lang="pt-BR" sz="1000" dirty="0" err="1"/>
                        <a:t>SisReforma</a:t>
                      </a:r>
                      <a:endParaRPr lang="pt-BR" sz="10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012947"/>
                  </a:ext>
                </a:extLst>
              </a:tr>
              <a:tr h="36431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Risco 3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pt-BR" sz="1000" dirty="0"/>
                        <a:t>3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pt-BR" sz="1000" dirty="0"/>
                        <a:t>2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pt-BR" sz="1000" dirty="0"/>
                        <a:t>6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Mitigar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Vistoria prévia à homologação da seleção para confirmar a adequação do polígono às regras do Programa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Agente Financeiro, a serviço do Gestor Federal, verifica o atendimento dos requisitos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466267"/>
                  </a:ext>
                </a:extLst>
              </a:tr>
              <a:tr h="36431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+mn-cs"/>
                        </a:rPr>
                        <a:t>Risco 4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pt-BR" sz="1000" dirty="0"/>
                        <a:t>1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pt-BR" sz="1000" dirty="0"/>
                        <a:t>1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pt-BR" sz="1000" dirty="0"/>
                        <a:t>1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Aceitar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-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-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5697030"/>
                  </a:ext>
                </a:extLst>
              </a:tr>
            </a:tbl>
          </a:graphicData>
        </a:graphic>
      </p:graphicFrame>
      <p:sp>
        <p:nvSpPr>
          <p:cNvPr id="4" name="TextBox 1">
            <a:extLst>
              <a:ext uri="{FF2B5EF4-FFF2-40B4-BE49-F238E27FC236}">
                <a16:creationId xmlns:a16="http://schemas.microsoft.com/office/drawing/2014/main" id="{D7E069F5-9ECE-4B75-9531-7C3D507A1828}"/>
              </a:ext>
            </a:extLst>
          </p:cNvPr>
          <p:cNvSpPr txBox="1"/>
          <p:nvPr/>
        </p:nvSpPr>
        <p:spPr>
          <a:xfrm>
            <a:off x="1308464" y="6456714"/>
            <a:ext cx="6627222" cy="1615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 marL="94500" lvl="1">
              <a:buClr>
                <a:srgbClr val="1659BF">
                  <a:lumMod val="100000"/>
                </a:srgbClr>
              </a:buClr>
              <a:buSzPct val="100000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Fonte: Tabela 1 da pág. 150 do Guia. Preenchida com o exemplo para fins didático com o Cartão Reforma.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E0A52F2-1CBA-48AB-89AA-A364E4B16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5496" y="622801"/>
            <a:ext cx="10163054" cy="775597"/>
          </a:xfrm>
        </p:spPr>
        <p:txBody>
          <a:bodyPr>
            <a:noAutofit/>
          </a:bodyPr>
          <a:lstStyle/>
          <a:p>
            <a:pPr algn="ctr"/>
            <a:r>
              <a:rPr lang="pt-BR" sz="4000" b="1" dirty="0">
                <a:latin typeface="+mn-lt"/>
              </a:rPr>
              <a:t>Os mecanismos de controle a serem adotados visando o alcance dos objetivos</a:t>
            </a: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D1856D08-15AC-42D2-ABC9-E0638EB8E715}"/>
              </a:ext>
            </a:extLst>
          </p:cNvPr>
          <p:cNvSpPr txBox="1"/>
          <p:nvPr/>
        </p:nvSpPr>
        <p:spPr>
          <a:xfrm>
            <a:off x="1308464" y="6180009"/>
            <a:ext cx="8224910" cy="1615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 marL="94500" lvl="1">
              <a:buClr>
                <a:srgbClr val="1659BF">
                  <a:lumMod val="100000"/>
                </a:srgbClr>
              </a:buClr>
              <a:buSzPct val="100000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Observação: Os itens (2.1.1 a 2.2) referem-se aos tópicos de um plano de gerenciamento de riscos apresentado na pág. 148 do Guia.</a:t>
            </a:r>
          </a:p>
        </p:txBody>
      </p:sp>
    </p:spTree>
    <p:extLst>
      <p:ext uri="{BB962C8B-B14F-4D97-AF65-F5344CB8AC3E}">
        <p14:creationId xmlns:p14="http://schemas.microsoft.com/office/powerpoint/2010/main" val="4202526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>
            <a:extLst>
              <a:ext uri="{FF2B5EF4-FFF2-40B4-BE49-F238E27FC236}">
                <a16:creationId xmlns:a16="http://schemas.microsoft.com/office/drawing/2014/main" id="{C5F8C47D-8204-4EA5-8668-F34906C409B0}"/>
              </a:ext>
            </a:extLst>
          </p:cNvPr>
          <p:cNvSpPr txBox="1"/>
          <p:nvPr/>
        </p:nvSpPr>
        <p:spPr>
          <a:xfrm>
            <a:off x="1299075" y="3993395"/>
            <a:ext cx="2404533" cy="8617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800" dirty="0">
                <a:solidFill>
                  <a:schemeClr val="bg1"/>
                </a:solidFill>
                <a:cs typeface="Arial" panose="020B0604020202020204" pitchFamily="34" charset="0"/>
              </a:rPr>
              <a:t>Matriz de Monitoramento </a:t>
            </a:r>
          </a:p>
        </p:txBody>
      </p:sp>
      <p:grpSp>
        <p:nvGrpSpPr>
          <p:cNvPr id="4" name="Group 81">
            <a:extLst>
              <a:ext uri="{FF2B5EF4-FFF2-40B4-BE49-F238E27FC236}">
                <a16:creationId xmlns:a16="http://schemas.microsoft.com/office/drawing/2014/main" id="{661FF354-78A2-4CC4-8AF6-A6AC66D918D6}"/>
              </a:ext>
            </a:extLst>
          </p:cNvPr>
          <p:cNvGrpSpPr/>
          <p:nvPr/>
        </p:nvGrpSpPr>
        <p:grpSpPr>
          <a:xfrm>
            <a:off x="2289701" y="2563893"/>
            <a:ext cx="1121022" cy="1084704"/>
            <a:chOff x="1595435" y="4336707"/>
            <a:chExt cx="1121022" cy="1084704"/>
          </a:xfrm>
        </p:grpSpPr>
        <p:sp>
          <p:nvSpPr>
            <p:cNvPr id="5" name="Oval 82">
              <a:extLst>
                <a:ext uri="{FF2B5EF4-FFF2-40B4-BE49-F238E27FC236}">
                  <a16:creationId xmlns:a16="http://schemas.microsoft.com/office/drawing/2014/main" id="{0ED295C4-95FA-4B33-B020-347DD4A746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5435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6" name="bcgIcons_DataAnalysis">
              <a:extLst>
                <a:ext uri="{FF2B5EF4-FFF2-40B4-BE49-F238E27FC236}">
                  <a16:creationId xmlns:a16="http://schemas.microsoft.com/office/drawing/2014/main" id="{19785227-A0A6-4EEC-9DE8-CAC5C99909A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01799" y="4414949"/>
              <a:ext cx="882280" cy="883098"/>
              <a:chOff x="1682" y="0"/>
              <a:chExt cx="4316" cy="4320"/>
            </a:xfrm>
          </p:grpSpPr>
          <p:sp>
            <p:nvSpPr>
              <p:cNvPr id="7" name="AutoShape 18">
                <a:extLst>
                  <a:ext uri="{FF2B5EF4-FFF2-40B4-BE49-F238E27FC236}">
                    <a16:creationId xmlns:a16="http://schemas.microsoft.com/office/drawing/2014/main" id="{585DD886-A380-4309-9EBE-947CE192A74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AA54F18E-C427-4331-B324-A1E560DC3A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" name="Freeform 21">
                <a:extLst>
                  <a:ext uri="{FF2B5EF4-FFF2-40B4-BE49-F238E27FC236}">
                    <a16:creationId xmlns:a16="http://schemas.microsoft.com/office/drawing/2014/main" id="{CBECB0A4-D0CE-426C-95CE-2309455EAF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2" name="Retângulo 1">
            <a:extLst>
              <a:ext uri="{FF2B5EF4-FFF2-40B4-BE49-F238E27FC236}">
                <a16:creationId xmlns:a16="http://schemas.microsoft.com/office/drawing/2014/main" id="{94F0963D-B3BB-4B2C-BA0A-76885E54DB79}"/>
              </a:ext>
            </a:extLst>
          </p:cNvPr>
          <p:cNvSpPr/>
          <p:nvPr/>
        </p:nvSpPr>
        <p:spPr>
          <a:xfrm>
            <a:off x="5146848" y="2392956"/>
            <a:ext cx="610027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>
                <a:solidFill>
                  <a:schemeClr val="tx2"/>
                </a:solidFill>
              </a:rPr>
              <a:t>Checklist</a:t>
            </a:r>
          </a:p>
          <a:p>
            <a:endParaRPr lang="pt-BR" dirty="0">
              <a:solidFill>
                <a:schemeClr val="tx2"/>
              </a:solidFill>
            </a:endParaRPr>
          </a:p>
          <a:p>
            <a:r>
              <a:rPr lang="pt-BR" dirty="0">
                <a:solidFill>
                  <a:schemeClr val="tx2"/>
                </a:solidFill>
              </a:rPr>
              <a:t>Como será realizado o monitoramento e quais serão os indicadores desse monitoramento ao longo da execução da política?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4035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04916" y="519326"/>
            <a:ext cx="3028388" cy="1434239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dirty="0">
                <a:solidFill>
                  <a:schemeClr val="tx2"/>
                </a:solidFill>
              </a:rPr>
              <a:t>O que é</a:t>
            </a: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dirty="0">
                <a:solidFill>
                  <a:srgbClr val="000000">
                    <a:lumMod val="100000"/>
                  </a:srgbClr>
                </a:solidFill>
              </a:rPr>
              <a:t>Exame contínuo dos processos e impactos</a:t>
            </a: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dirty="0">
                <a:solidFill>
                  <a:srgbClr val="000000">
                    <a:lumMod val="100000"/>
                  </a:srgbClr>
                </a:solidFill>
              </a:rPr>
              <a:t>Julgamento e mensuração</a:t>
            </a: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dirty="0">
                <a:solidFill>
                  <a:srgbClr val="000000">
                    <a:lumMod val="100000"/>
                  </a:srgbClr>
                </a:solidFill>
              </a:rPr>
              <a:t>Controle de resultados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303476" y="561953"/>
            <a:ext cx="2774194" cy="1434239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dirty="0">
                <a:solidFill>
                  <a:schemeClr val="tx2"/>
                </a:solidFill>
              </a:rPr>
              <a:t>Importância</a:t>
            </a: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dirty="0">
                <a:solidFill>
                  <a:srgbClr val="000000">
                    <a:lumMod val="100000"/>
                  </a:srgbClr>
                </a:solidFill>
              </a:rPr>
              <a:t>Verificar desempenho da política</a:t>
            </a:r>
          </a:p>
          <a:p>
            <a:pPr marL="283500" lvl="1" indent="-189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dirty="0">
                <a:solidFill>
                  <a:srgbClr val="000000">
                    <a:lumMod val="100000"/>
                  </a:srgbClr>
                </a:solidFill>
              </a:rPr>
              <a:t>Realizar ajustes na política ao longo da execução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11021" y="4598262"/>
            <a:ext cx="1628503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dirty="0">
                <a:solidFill>
                  <a:schemeClr val="tx2"/>
                </a:solidFill>
              </a:rPr>
              <a:t>Ferramentas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71437" y="2173934"/>
            <a:ext cx="1628503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dirty="0">
                <a:solidFill>
                  <a:schemeClr val="tx2"/>
                </a:solidFill>
              </a:rPr>
              <a:t>Etapas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671437" y="390001"/>
            <a:ext cx="665993" cy="665993"/>
            <a:chOff x="3592969" y="294207"/>
            <a:chExt cx="665993" cy="665993"/>
          </a:xfrm>
        </p:grpSpPr>
        <p:sp>
          <p:nvSpPr>
            <p:cNvPr id="6" name="Oval 5"/>
            <p:cNvSpPr/>
            <p:nvPr/>
          </p:nvSpPr>
          <p:spPr>
            <a:xfrm>
              <a:off x="3592969" y="294207"/>
              <a:ext cx="665993" cy="665993"/>
            </a:xfrm>
            <a:prstGeom prst="ellipse">
              <a:avLst/>
            </a:prstGeom>
            <a:grpFill/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sz="1600" kern="0" dirty="0" err="1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grpSp>
          <p:nvGrpSpPr>
            <p:cNvPr id="64" name="bcgIcons_QuestionMark">
              <a:extLst>
                <a:ext uri="{FF2B5EF4-FFF2-40B4-BE49-F238E27FC236}">
                  <a16:creationId xmlns:a16="http://schemas.microsoft.com/office/drawing/2014/main" id="{0EF1C9E0-0ACD-47BD-AA0B-B78A8959BC7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78968" y="379978"/>
              <a:ext cx="493994" cy="494452"/>
              <a:chOff x="1682" y="0"/>
              <a:chExt cx="4316" cy="4320"/>
            </a:xfrm>
          </p:grpSpPr>
          <p:sp>
            <p:nvSpPr>
              <p:cNvPr id="65" name="AutoShape 13">
                <a:extLst>
                  <a:ext uri="{FF2B5EF4-FFF2-40B4-BE49-F238E27FC236}">
                    <a16:creationId xmlns:a16="http://schemas.microsoft.com/office/drawing/2014/main" id="{291A52DF-4C18-4290-8D69-642FF10F5795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66" name="Freeform 15">
                <a:extLst>
                  <a:ext uri="{FF2B5EF4-FFF2-40B4-BE49-F238E27FC236}">
                    <a16:creationId xmlns:a16="http://schemas.microsoft.com/office/drawing/2014/main" id="{5A4A6029-163C-47CC-8FB7-41D574FF9E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23" y="480"/>
                <a:ext cx="1613" cy="3356"/>
              </a:xfrm>
              <a:custGeom>
                <a:avLst/>
                <a:gdLst>
                  <a:gd name="T0" fmla="*/ 700 w 861"/>
                  <a:gd name="T1" fmla="*/ 141 h 1790"/>
                  <a:gd name="T2" fmla="*/ 788 w 861"/>
                  <a:gd name="T3" fmla="*/ 563 h 1790"/>
                  <a:gd name="T4" fmla="*/ 551 w 861"/>
                  <a:gd name="T5" fmla="*/ 860 h 1790"/>
                  <a:gd name="T6" fmla="*/ 486 w 861"/>
                  <a:gd name="T7" fmla="*/ 1162 h 1790"/>
                  <a:gd name="T8" fmla="*/ 277 w 861"/>
                  <a:gd name="T9" fmla="*/ 1215 h 1790"/>
                  <a:gd name="T10" fmla="*/ 229 w 861"/>
                  <a:gd name="T11" fmla="*/ 1031 h 1790"/>
                  <a:gd name="T12" fmla="*/ 390 w 861"/>
                  <a:gd name="T13" fmla="*/ 669 h 1790"/>
                  <a:gd name="T14" fmla="*/ 539 w 861"/>
                  <a:gd name="T15" fmla="*/ 423 h 1790"/>
                  <a:gd name="T16" fmla="*/ 366 w 861"/>
                  <a:gd name="T17" fmla="*/ 288 h 1790"/>
                  <a:gd name="T18" fmla="*/ 172 w 861"/>
                  <a:gd name="T19" fmla="*/ 391 h 1790"/>
                  <a:gd name="T20" fmla="*/ 82 w 861"/>
                  <a:gd name="T21" fmla="*/ 138 h 1790"/>
                  <a:gd name="T22" fmla="*/ 400 w 861"/>
                  <a:gd name="T23" fmla="*/ 1351 h 1790"/>
                  <a:gd name="T24" fmla="*/ 597 w 861"/>
                  <a:gd name="T25" fmla="*/ 1548 h 1790"/>
                  <a:gd name="T26" fmla="*/ 400 w 861"/>
                  <a:gd name="T27" fmla="*/ 1746 h 1790"/>
                  <a:gd name="T28" fmla="*/ 203 w 861"/>
                  <a:gd name="T29" fmla="*/ 1548 h 1790"/>
                  <a:gd name="T30" fmla="*/ 400 w 861"/>
                  <a:gd name="T31" fmla="*/ 1351 h 1790"/>
                  <a:gd name="T32" fmla="*/ 54 w 861"/>
                  <a:gd name="T33" fmla="*/ 104 h 1790"/>
                  <a:gd name="T34" fmla="*/ 0 w 861"/>
                  <a:gd name="T35" fmla="*/ 149 h 1790"/>
                  <a:gd name="T36" fmla="*/ 133 w 861"/>
                  <a:gd name="T37" fmla="*/ 411 h 1790"/>
                  <a:gd name="T38" fmla="*/ 203 w 861"/>
                  <a:gd name="T39" fmla="*/ 423 h 1790"/>
                  <a:gd name="T40" fmla="*/ 366 w 861"/>
                  <a:gd name="T41" fmla="*/ 332 h 1790"/>
                  <a:gd name="T42" fmla="*/ 495 w 861"/>
                  <a:gd name="T43" fmla="*/ 423 h 1790"/>
                  <a:gd name="T44" fmla="*/ 357 w 861"/>
                  <a:gd name="T45" fmla="*/ 640 h 1790"/>
                  <a:gd name="T46" fmla="*/ 185 w 861"/>
                  <a:gd name="T47" fmla="*/ 1031 h 1790"/>
                  <a:gd name="T48" fmla="*/ 236 w 861"/>
                  <a:gd name="T49" fmla="*/ 1230 h 1790"/>
                  <a:gd name="T50" fmla="*/ 277 w 861"/>
                  <a:gd name="T51" fmla="*/ 1259 h 1790"/>
                  <a:gd name="T52" fmla="*/ 550 w 861"/>
                  <a:gd name="T53" fmla="*/ 1259 h 1790"/>
                  <a:gd name="T54" fmla="*/ 529 w 861"/>
                  <a:gd name="T55" fmla="*/ 1154 h 1790"/>
                  <a:gd name="T56" fmla="*/ 585 w 861"/>
                  <a:gd name="T57" fmla="*/ 889 h 1790"/>
                  <a:gd name="T58" fmla="*/ 829 w 861"/>
                  <a:gd name="T59" fmla="*/ 579 h 1790"/>
                  <a:gd name="T60" fmla="*/ 729 w 861"/>
                  <a:gd name="T61" fmla="*/ 108 h 1790"/>
                  <a:gd name="T62" fmla="*/ 400 w 861"/>
                  <a:gd name="T63" fmla="*/ 1307 h 1790"/>
                  <a:gd name="T64" fmla="*/ 159 w 861"/>
                  <a:gd name="T65" fmla="*/ 1548 h 1790"/>
                  <a:gd name="T66" fmla="*/ 400 w 861"/>
                  <a:gd name="T67" fmla="*/ 1790 h 1790"/>
                  <a:gd name="T68" fmla="*/ 641 w 861"/>
                  <a:gd name="T69" fmla="*/ 1548 h 1790"/>
                  <a:gd name="T70" fmla="*/ 400 w 861"/>
                  <a:gd name="T71" fmla="*/ 1307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61" h="1790">
                    <a:moveTo>
                      <a:pt x="417" y="44"/>
                    </a:moveTo>
                    <a:cubicBezTo>
                      <a:pt x="529" y="44"/>
                      <a:pt x="625" y="76"/>
                      <a:pt x="700" y="141"/>
                    </a:cubicBezTo>
                    <a:cubicBezTo>
                      <a:pt x="778" y="207"/>
                      <a:pt x="817" y="296"/>
                      <a:pt x="817" y="406"/>
                    </a:cubicBezTo>
                    <a:cubicBezTo>
                      <a:pt x="817" y="460"/>
                      <a:pt x="807" y="513"/>
                      <a:pt x="788" y="563"/>
                    </a:cubicBezTo>
                    <a:cubicBezTo>
                      <a:pt x="769" y="613"/>
                      <a:pt x="739" y="660"/>
                      <a:pt x="699" y="702"/>
                    </a:cubicBezTo>
                    <a:cubicBezTo>
                      <a:pt x="551" y="860"/>
                      <a:pt x="551" y="860"/>
                      <a:pt x="551" y="860"/>
                    </a:cubicBezTo>
                    <a:cubicBezTo>
                      <a:pt x="498" y="926"/>
                      <a:pt x="472" y="997"/>
                      <a:pt x="472" y="1078"/>
                    </a:cubicBezTo>
                    <a:cubicBezTo>
                      <a:pt x="472" y="1083"/>
                      <a:pt x="474" y="1102"/>
                      <a:pt x="486" y="1162"/>
                    </a:cubicBezTo>
                    <a:cubicBezTo>
                      <a:pt x="496" y="1215"/>
                      <a:pt x="496" y="1215"/>
                      <a:pt x="496" y="1215"/>
                    </a:cubicBezTo>
                    <a:cubicBezTo>
                      <a:pt x="277" y="1215"/>
                      <a:pt x="277" y="1215"/>
                      <a:pt x="277" y="1215"/>
                    </a:cubicBezTo>
                    <a:cubicBezTo>
                      <a:pt x="267" y="1186"/>
                      <a:pt x="267" y="1186"/>
                      <a:pt x="267" y="1186"/>
                    </a:cubicBezTo>
                    <a:cubicBezTo>
                      <a:pt x="242" y="1116"/>
                      <a:pt x="229" y="1065"/>
                      <a:pt x="229" y="1031"/>
                    </a:cubicBezTo>
                    <a:cubicBezTo>
                      <a:pt x="229" y="978"/>
                      <a:pt x="239" y="922"/>
                      <a:pt x="259" y="867"/>
                    </a:cubicBezTo>
                    <a:cubicBezTo>
                      <a:pt x="279" y="810"/>
                      <a:pt x="322" y="745"/>
                      <a:pt x="390" y="669"/>
                    </a:cubicBezTo>
                    <a:cubicBezTo>
                      <a:pt x="451" y="601"/>
                      <a:pt x="492" y="548"/>
                      <a:pt x="513" y="513"/>
                    </a:cubicBezTo>
                    <a:cubicBezTo>
                      <a:pt x="530" y="482"/>
                      <a:pt x="539" y="451"/>
                      <a:pt x="539" y="423"/>
                    </a:cubicBezTo>
                    <a:cubicBezTo>
                      <a:pt x="539" y="377"/>
                      <a:pt x="527" y="344"/>
                      <a:pt x="501" y="323"/>
                    </a:cubicBezTo>
                    <a:cubicBezTo>
                      <a:pt x="473" y="300"/>
                      <a:pt x="428" y="288"/>
                      <a:pt x="366" y="288"/>
                    </a:cubicBezTo>
                    <a:cubicBezTo>
                      <a:pt x="308" y="288"/>
                      <a:pt x="259" y="308"/>
                      <a:pt x="215" y="350"/>
                    </a:cubicBezTo>
                    <a:cubicBezTo>
                      <a:pt x="172" y="391"/>
                      <a:pt x="172" y="391"/>
                      <a:pt x="172" y="39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82" y="138"/>
                      <a:pt x="82" y="138"/>
                      <a:pt x="82" y="138"/>
                    </a:cubicBezTo>
                    <a:cubicBezTo>
                      <a:pt x="159" y="76"/>
                      <a:pt x="271" y="44"/>
                      <a:pt x="417" y="44"/>
                    </a:cubicBezTo>
                    <a:moveTo>
                      <a:pt x="400" y="1351"/>
                    </a:moveTo>
                    <a:cubicBezTo>
                      <a:pt x="454" y="1351"/>
                      <a:pt x="501" y="1371"/>
                      <a:pt x="539" y="1409"/>
                    </a:cubicBezTo>
                    <a:cubicBezTo>
                      <a:pt x="577" y="1447"/>
                      <a:pt x="597" y="1494"/>
                      <a:pt x="597" y="1548"/>
                    </a:cubicBezTo>
                    <a:cubicBezTo>
                      <a:pt x="597" y="1602"/>
                      <a:pt x="577" y="1649"/>
                      <a:pt x="539" y="1688"/>
                    </a:cubicBezTo>
                    <a:cubicBezTo>
                      <a:pt x="501" y="1727"/>
                      <a:pt x="454" y="1746"/>
                      <a:pt x="400" y="1746"/>
                    </a:cubicBezTo>
                    <a:cubicBezTo>
                      <a:pt x="346" y="1746"/>
                      <a:pt x="299" y="1727"/>
                      <a:pt x="260" y="1688"/>
                    </a:cubicBezTo>
                    <a:cubicBezTo>
                      <a:pt x="222" y="1649"/>
                      <a:pt x="203" y="1602"/>
                      <a:pt x="203" y="1548"/>
                    </a:cubicBezTo>
                    <a:cubicBezTo>
                      <a:pt x="203" y="1494"/>
                      <a:pt x="222" y="1447"/>
                      <a:pt x="261" y="1409"/>
                    </a:cubicBezTo>
                    <a:cubicBezTo>
                      <a:pt x="299" y="1371"/>
                      <a:pt x="346" y="1351"/>
                      <a:pt x="400" y="1351"/>
                    </a:cubicBezTo>
                    <a:moveTo>
                      <a:pt x="417" y="0"/>
                    </a:moveTo>
                    <a:cubicBezTo>
                      <a:pt x="261" y="0"/>
                      <a:pt x="139" y="35"/>
                      <a:pt x="54" y="104"/>
                    </a:cubicBezTo>
                    <a:cubicBezTo>
                      <a:pt x="27" y="127"/>
                      <a:pt x="27" y="127"/>
                      <a:pt x="27" y="127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16" y="181"/>
                      <a:pt x="16" y="181"/>
                      <a:pt x="16" y="181"/>
                    </a:cubicBezTo>
                    <a:cubicBezTo>
                      <a:pt x="133" y="411"/>
                      <a:pt x="133" y="411"/>
                      <a:pt x="133" y="411"/>
                    </a:cubicBezTo>
                    <a:cubicBezTo>
                      <a:pt x="160" y="464"/>
                      <a:pt x="160" y="464"/>
                      <a:pt x="160" y="464"/>
                    </a:cubicBezTo>
                    <a:cubicBezTo>
                      <a:pt x="203" y="423"/>
                      <a:pt x="203" y="423"/>
                      <a:pt x="203" y="423"/>
                    </a:cubicBezTo>
                    <a:cubicBezTo>
                      <a:pt x="246" y="382"/>
                      <a:pt x="246" y="382"/>
                      <a:pt x="246" y="382"/>
                    </a:cubicBezTo>
                    <a:cubicBezTo>
                      <a:pt x="281" y="348"/>
                      <a:pt x="319" y="332"/>
                      <a:pt x="366" y="332"/>
                    </a:cubicBezTo>
                    <a:cubicBezTo>
                      <a:pt x="430" y="332"/>
                      <a:pt x="459" y="345"/>
                      <a:pt x="473" y="357"/>
                    </a:cubicBezTo>
                    <a:cubicBezTo>
                      <a:pt x="483" y="364"/>
                      <a:pt x="495" y="380"/>
                      <a:pt x="495" y="423"/>
                    </a:cubicBezTo>
                    <a:cubicBezTo>
                      <a:pt x="495" y="444"/>
                      <a:pt x="488" y="466"/>
                      <a:pt x="474" y="491"/>
                    </a:cubicBezTo>
                    <a:cubicBezTo>
                      <a:pt x="462" y="513"/>
                      <a:pt x="431" y="557"/>
                      <a:pt x="357" y="640"/>
                    </a:cubicBezTo>
                    <a:cubicBezTo>
                      <a:pt x="285" y="720"/>
                      <a:pt x="239" y="790"/>
                      <a:pt x="217" y="852"/>
                    </a:cubicBezTo>
                    <a:cubicBezTo>
                      <a:pt x="196" y="912"/>
                      <a:pt x="185" y="973"/>
                      <a:pt x="185" y="1031"/>
                    </a:cubicBezTo>
                    <a:cubicBezTo>
                      <a:pt x="185" y="1071"/>
                      <a:pt x="198" y="1125"/>
                      <a:pt x="225" y="1201"/>
                    </a:cubicBezTo>
                    <a:cubicBezTo>
                      <a:pt x="236" y="1230"/>
                      <a:pt x="236" y="1230"/>
                      <a:pt x="236" y="1230"/>
                    </a:cubicBezTo>
                    <a:cubicBezTo>
                      <a:pt x="246" y="1259"/>
                      <a:pt x="246" y="1259"/>
                      <a:pt x="246" y="1259"/>
                    </a:cubicBezTo>
                    <a:cubicBezTo>
                      <a:pt x="277" y="1259"/>
                      <a:pt x="277" y="1259"/>
                      <a:pt x="277" y="1259"/>
                    </a:cubicBezTo>
                    <a:cubicBezTo>
                      <a:pt x="496" y="1259"/>
                      <a:pt x="496" y="1259"/>
                      <a:pt x="496" y="1259"/>
                    </a:cubicBezTo>
                    <a:cubicBezTo>
                      <a:pt x="550" y="1259"/>
                      <a:pt x="550" y="1259"/>
                      <a:pt x="550" y="1259"/>
                    </a:cubicBezTo>
                    <a:cubicBezTo>
                      <a:pt x="539" y="1206"/>
                      <a:pt x="539" y="1206"/>
                      <a:pt x="539" y="1206"/>
                    </a:cubicBezTo>
                    <a:cubicBezTo>
                      <a:pt x="529" y="1154"/>
                      <a:pt x="529" y="1154"/>
                      <a:pt x="529" y="1154"/>
                    </a:cubicBezTo>
                    <a:cubicBezTo>
                      <a:pt x="517" y="1093"/>
                      <a:pt x="516" y="1079"/>
                      <a:pt x="516" y="1078"/>
                    </a:cubicBezTo>
                    <a:cubicBezTo>
                      <a:pt x="516" y="1008"/>
                      <a:pt x="539" y="946"/>
                      <a:pt x="585" y="889"/>
                    </a:cubicBezTo>
                    <a:cubicBezTo>
                      <a:pt x="731" y="733"/>
                      <a:pt x="731" y="733"/>
                      <a:pt x="731" y="733"/>
                    </a:cubicBezTo>
                    <a:cubicBezTo>
                      <a:pt x="775" y="686"/>
                      <a:pt x="808" y="635"/>
                      <a:pt x="829" y="579"/>
                    </a:cubicBezTo>
                    <a:cubicBezTo>
                      <a:pt x="850" y="524"/>
                      <a:pt x="861" y="466"/>
                      <a:pt x="861" y="406"/>
                    </a:cubicBezTo>
                    <a:cubicBezTo>
                      <a:pt x="861" y="283"/>
                      <a:pt x="817" y="183"/>
                      <a:pt x="729" y="108"/>
                    </a:cubicBezTo>
                    <a:cubicBezTo>
                      <a:pt x="645" y="36"/>
                      <a:pt x="540" y="0"/>
                      <a:pt x="417" y="0"/>
                    </a:cubicBezTo>
                    <a:close/>
                    <a:moveTo>
                      <a:pt x="400" y="1307"/>
                    </a:moveTo>
                    <a:cubicBezTo>
                      <a:pt x="334" y="1307"/>
                      <a:pt x="276" y="1331"/>
                      <a:pt x="229" y="1378"/>
                    </a:cubicBezTo>
                    <a:cubicBezTo>
                      <a:pt x="183" y="1425"/>
                      <a:pt x="159" y="1482"/>
                      <a:pt x="159" y="1548"/>
                    </a:cubicBezTo>
                    <a:cubicBezTo>
                      <a:pt x="159" y="1614"/>
                      <a:pt x="182" y="1672"/>
                      <a:pt x="229" y="1719"/>
                    </a:cubicBezTo>
                    <a:cubicBezTo>
                      <a:pt x="276" y="1766"/>
                      <a:pt x="333" y="1790"/>
                      <a:pt x="400" y="1790"/>
                    </a:cubicBezTo>
                    <a:cubicBezTo>
                      <a:pt x="466" y="1790"/>
                      <a:pt x="524" y="1766"/>
                      <a:pt x="571" y="1719"/>
                    </a:cubicBezTo>
                    <a:cubicBezTo>
                      <a:pt x="617" y="1672"/>
                      <a:pt x="641" y="1614"/>
                      <a:pt x="641" y="1548"/>
                    </a:cubicBezTo>
                    <a:cubicBezTo>
                      <a:pt x="641" y="1482"/>
                      <a:pt x="617" y="1425"/>
                      <a:pt x="570" y="1378"/>
                    </a:cubicBezTo>
                    <a:cubicBezTo>
                      <a:pt x="523" y="1331"/>
                      <a:pt x="466" y="1307"/>
                      <a:pt x="400" y="130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67" name="Freeform 16">
                <a:extLst>
                  <a:ext uri="{FF2B5EF4-FFF2-40B4-BE49-F238E27FC236}">
                    <a16:creationId xmlns:a16="http://schemas.microsoft.com/office/drawing/2014/main" id="{DFC2EDA6-50A5-4CEA-9C3E-AC1A8C75AF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29" y="645"/>
                <a:ext cx="1242" cy="3026"/>
              </a:xfrm>
              <a:custGeom>
                <a:avLst/>
                <a:gdLst>
                  <a:gd name="T0" fmla="*/ 333 w 663"/>
                  <a:gd name="T1" fmla="*/ 1083 h 1614"/>
                  <a:gd name="T2" fmla="*/ 198 w 663"/>
                  <a:gd name="T3" fmla="*/ 1083 h 1614"/>
                  <a:gd name="T4" fmla="*/ 163 w 663"/>
                  <a:gd name="T5" fmla="*/ 943 h 1614"/>
                  <a:gd name="T6" fmla="*/ 190 w 663"/>
                  <a:gd name="T7" fmla="*/ 793 h 1614"/>
                  <a:gd name="T8" fmla="*/ 313 w 663"/>
                  <a:gd name="T9" fmla="*/ 610 h 1614"/>
                  <a:gd name="T10" fmla="*/ 441 w 663"/>
                  <a:gd name="T11" fmla="*/ 447 h 1614"/>
                  <a:gd name="T12" fmla="*/ 473 w 663"/>
                  <a:gd name="T13" fmla="*/ 335 h 1614"/>
                  <a:gd name="T14" fmla="*/ 256 w 663"/>
                  <a:gd name="T15" fmla="*/ 156 h 1614"/>
                  <a:gd name="T16" fmla="*/ 75 w 663"/>
                  <a:gd name="T17" fmla="*/ 230 h 1614"/>
                  <a:gd name="T18" fmla="*/ 0 w 663"/>
                  <a:gd name="T19" fmla="*/ 84 h 1614"/>
                  <a:gd name="T20" fmla="*/ 307 w 663"/>
                  <a:gd name="T21" fmla="*/ 0 h 1614"/>
                  <a:gd name="T22" fmla="*/ 562 w 663"/>
                  <a:gd name="T23" fmla="*/ 86 h 1614"/>
                  <a:gd name="T24" fmla="*/ 663 w 663"/>
                  <a:gd name="T25" fmla="*/ 318 h 1614"/>
                  <a:gd name="T26" fmla="*/ 637 w 663"/>
                  <a:gd name="T27" fmla="*/ 459 h 1614"/>
                  <a:gd name="T28" fmla="*/ 557 w 663"/>
                  <a:gd name="T29" fmla="*/ 584 h 1614"/>
                  <a:gd name="T30" fmla="*/ 408 w 663"/>
                  <a:gd name="T31" fmla="*/ 743 h 1614"/>
                  <a:gd name="T32" fmla="*/ 318 w 663"/>
                  <a:gd name="T33" fmla="*/ 990 h 1614"/>
                  <a:gd name="T34" fmla="*/ 333 w 663"/>
                  <a:gd name="T35" fmla="*/ 1083 h 1614"/>
                  <a:gd name="T36" fmla="*/ 290 w 663"/>
                  <a:gd name="T37" fmla="*/ 1307 h 1614"/>
                  <a:gd name="T38" fmla="*/ 398 w 663"/>
                  <a:gd name="T39" fmla="*/ 1352 h 1614"/>
                  <a:gd name="T40" fmla="*/ 443 w 663"/>
                  <a:gd name="T41" fmla="*/ 1460 h 1614"/>
                  <a:gd name="T42" fmla="*/ 398 w 663"/>
                  <a:gd name="T43" fmla="*/ 1569 h 1614"/>
                  <a:gd name="T44" fmla="*/ 290 w 663"/>
                  <a:gd name="T45" fmla="*/ 1614 h 1614"/>
                  <a:gd name="T46" fmla="*/ 182 w 663"/>
                  <a:gd name="T47" fmla="*/ 1569 h 1614"/>
                  <a:gd name="T48" fmla="*/ 137 w 663"/>
                  <a:gd name="T49" fmla="*/ 1460 h 1614"/>
                  <a:gd name="T50" fmla="*/ 182 w 663"/>
                  <a:gd name="T51" fmla="*/ 1352 h 1614"/>
                  <a:gd name="T52" fmla="*/ 290 w 663"/>
                  <a:gd name="T53" fmla="*/ 1307 h 1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63" h="1614">
                    <a:moveTo>
                      <a:pt x="333" y="1083"/>
                    </a:moveTo>
                    <a:cubicBezTo>
                      <a:pt x="198" y="1083"/>
                      <a:pt x="198" y="1083"/>
                      <a:pt x="198" y="1083"/>
                    </a:cubicBezTo>
                    <a:cubicBezTo>
                      <a:pt x="175" y="1018"/>
                      <a:pt x="163" y="972"/>
                      <a:pt x="163" y="943"/>
                    </a:cubicBezTo>
                    <a:cubicBezTo>
                      <a:pt x="163" y="894"/>
                      <a:pt x="172" y="844"/>
                      <a:pt x="190" y="793"/>
                    </a:cubicBezTo>
                    <a:cubicBezTo>
                      <a:pt x="208" y="742"/>
                      <a:pt x="249" y="681"/>
                      <a:pt x="313" y="610"/>
                    </a:cubicBezTo>
                    <a:cubicBezTo>
                      <a:pt x="376" y="539"/>
                      <a:pt x="419" y="485"/>
                      <a:pt x="441" y="447"/>
                    </a:cubicBezTo>
                    <a:cubicBezTo>
                      <a:pt x="463" y="408"/>
                      <a:pt x="473" y="371"/>
                      <a:pt x="473" y="335"/>
                    </a:cubicBezTo>
                    <a:cubicBezTo>
                      <a:pt x="473" y="216"/>
                      <a:pt x="401" y="156"/>
                      <a:pt x="256" y="156"/>
                    </a:cubicBezTo>
                    <a:cubicBezTo>
                      <a:pt x="187" y="156"/>
                      <a:pt x="126" y="181"/>
                      <a:pt x="75" y="23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69" y="28"/>
                      <a:pt x="171" y="0"/>
                      <a:pt x="307" y="0"/>
                    </a:cubicBezTo>
                    <a:cubicBezTo>
                      <a:pt x="409" y="0"/>
                      <a:pt x="494" y="29"/>
                      <a:pt x="562" y="86"/>
                    </a:cubicBezTo>
                    <a:cubicBezTo>
                      <a:pt x="629" y="144"/>
                      <a:pt x="663" y="221"/>
                      <a:pt x="663" y="318"/>
                    </a:cubicBezTo>
                    <a:cubicBezTo>
                      <a:pt x="663" y="367"/>
                      <a:pt x="655" y="414"/>
                      <a:pt x="637" y="459"/>
                    </a:cubicBezTo>
                    <a:cubicBezTo>
                      <a:pt x="620" y="505"/>
                      <a:pt x="593" y="546"/>
                      <a:pt x="557" y="584"/>
                    </a:cubicBezTo>
                    <a:cubicBezTo>
                      <a:pt x="408" y="743"/>
                      <a:pt x="408" y="743"/>
                      <a:pt x="408" y="743"/>
                    </a:cubicBezTo>
                    <a:cubicBezTo>
                      <a:pt x="348" y="817"/>
                      <a:pt x="318" y="899"/>
                      <a:pt x="318" y="990"/>
                    </a:cubicBezTo>
                    <a:cubicBezTo>
                      <a:pt x="318" y="1005"/>
                      <a:pt x="323" y="1035"/>
                      <a:pt x="333" y="1083"/>
                    </a:cubicBezTo>
                    <a:close/>
                    <a:moveTo>
                      <a:pt x="290" y="1307"/>
                    </a:moveTo>
                    <a:cubicBezTo>
                      <a:pt x="332" y="1307"/>
                      <a:pt x="368" y="1322"/>
                      <a:pt x="398" y="1352"/>
                    </a:cubicBezTo>
                    <a:cubicBezTo>
                      <a:pt x="428" y="1382"/>
                      <a:pt x="443" y="1418"/>
                      <a:pt x="443" y="1460"/>
                    </a:cubicBezTo>
                    <a:cubicBezTo>
                      <a:pt x="443" y="1502"/>
                      <a:pt x="428" y="1539"/>
                      <a:pt x="398" y="1569"/>
                    </a:cubicBezTo>
                    <a:cubicBezTo>
                      <a:pt x="368" y="1599"/>
                      <a:pt x="332" y="1614"/>
                      <a:pt x="290" y="1614"/>
                    </a:cubicBezTo>
                    <a:cubicBezTo>
                      <a:pt x="248" y="1614"/>
                      <a:pt x="212" y="1599"/>
                      <a:pt x="182" y="1569"/>
                    </a:cubicBezTo>
                    <a:cubicBezTo>
                      <a:pt x="152" y="1539"/>
                      <a:pt x="137" y="1502"/>
                      <a:pt x="137" y="1460"/>
                    </a:cubicBezTo>
                    <a:cubicBezTo>
                      <a:pt x="137" y="1418"/>
                      <a:pt x="152" y="1382"/>
                      <a:pt x="182" y="1352"/>
                    </a:cubicBezTo>
                    <a:cubicBezTo>
                      <a:pt x="212" y="1322"/>
                      <a:pt x="248" y="1307"/>
                      <a:pt x="290" y="1307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8519949" y="359531"/>
            <a:ext cx="665993" cy="665993"/>
            <a:chOff x="3592969" y="1282300"/>
            <a:chExt cx="665993" cy="665993"/>
          </a:xfrm>
        </p:grpSpPr>
        <p:sp>
          <p:nvSpPr>
            <p:cNvPr id="63" name="Oval 62"/>
            <p:cNvSpPr/>
            <p:nvPr/>
          </p:nvSpPr>
          <p:spPr>
            <a:xfrm>
              <a:off x="3592969" y="1282300"/>
              <a:ext cx="665993" cy="665993"/>
            </a:xfrm>
            <a:prstGeom prst="ellipse">
              <a:avLst/>
            </a:prstGeom>
            <a:grpFill/>
            <a:ln w="1905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pt-BR" sz="1600" kern="0" dirty="0" err="1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grpSp>
          <p:nvGrpSpPr>
            <p:cNvPr id="68" name="bcgIcons_Alert">
              <a:extLst>
                <a:ext uri="{FF2B5EF4-FFF2-40B4-BE49-F238E27FC236}">
                  <a16:creationId xmlns:a16="http://schemas.microsoft.com/office/drawing/2014/main" id="{028158CB-9166-4F00-A3B2-A9625EB63AC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58451" y="1347535"/>
              <a:ext cx="535028" cy="535524"/>
              <a:chOff x="1682" y="0"/>
              <a:chExt cx="4316" cy="4320"/>
            </a:xfrm>
          </p:grpSpPr>
          <p:sp>
            <p:nvSpPr>
              <p:cNvPr id="69" name="AutoShape 3">
                <a:extLst>
                  <a:ext uri="{FF2B5EF4-FFF2-40B4-BE49-F238E27FC236}">
                    <a16:creationId xmlns:a16="http://schemas.microsoft.com/office/drawing/2014/main" id="{63DB9579-5AF9-46CC-9DC1-8E3B546D08F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70" name="Freeform 5">
                <a:extLst>
                  <a:ext uri="{FF2B5EF4-FFF2-40B4-BE49-F238E27FC236}">
                    <a16:creationId xmlns:a16="http://schemas.microsoft.com/office/drawing/2014/main" id="{9C946E92-91E1-4AAB-A43B-2AF68167CC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88" y="720"/>
                <a:ext cx="3300" cy="2876"/>
              </a:xfrm>
              <a:custGeom>
                <a:avLst/>
                <a:gdLst>
                  <a:gd name="T0" fmla="*/ 1716 w 1762"/>
                  <a:gd name="T1" fmla="*/ 1534 h 1534"/>
                  <a:gd name="T2" fmla="*/ 46 w 1762"/>
                  <a:gd name="T3" fmla="*/ 1534 h 1534"/>
                  <a:gd name="T4" fmla="*/ 8 w 1762"/>
                  <a:gd name="T5" fmla="*/ 1512 h 1534"/>
                  <a:gd name="T6" fmla="*/ 8 w 1762"/>
                  <a:gd name="T7" fmla="*/ 1468 h 1534"/>
                  <a:gd name="T8" fmla="*/ 843 w 1762"/>
                  <a:gd name="T9" fmla="*/ 22 h 1534"/>
                  <a:gd name="T10" fmla="*/ 881 w 1762"/>
                  <a:gd name="T11" fmla="*/ 0 h 1534"/>
                  <a:gd name="T12" fmla="*/ 919 w 1762"/>
                  <a:gd name="T13" fmla="*/ 22 h 1534"/>
                  <a:gd name="T14" fmla="*/ 919 w 1762"/>
                  <a:gd name="T15" fmla="*/ 22 h 1534"/>
                  <a:gd name="T16" fmla="*/ 1754 w 1762"/>
                  <a:gd name="T17" fmla="*/ 1468 h 1534"/>
                  <a:gd name="T18" fmla="*/ 1754 w 1762"/>
                  <a:gd name="T19" fmla="*/ 1512 h 1534"/>
                  <a:gd name="T20" fmla="*/ 1716 w 1762"/>
                  <a:gd name="T21" fmla="*/ 1534 h 1534"/>
                  <a:gd name="T22" fmla="*/ 881 w 1762"/>
                  <a:gd name="T23" fmla="*/ 44 h 1534"/>
                  <a:gd name="T24" fmla="*/ 46 w 1762"/>
                  <a:gd name="T25" fmla="*/ 1490 h 1534"/>
                  <a:gd name="T26" fmla="*/ 1716 w 1762"/>
                  <a:gd name="T27" fmla="*/ 1490 h 1534"/>
                  <a:gd name="T28" fmla="*/ 881 w 1762"/>
                  <a:gd name="T29" fmla="*/ 44 h 1534"/>
                  <a:gd name="T30" fmla="*/ 881 w 1762"/>
                  <a:gd name="T31" fmla="*/ 44 h 1534"/>
                  <a:gd name="T32" fmla="*/ 881 w 1762"/>
                  <a:gd name="T33" fmla="*/ 44 h 1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62" h="1534">
                    <a:moveTo>
                      <a:pt x="1716" y="1534"/>
                    </a:moveTo>
                    <a:cubicBezTo>
                      <a:pt x="46" y="1534"/>
                      <a:pt x="46" y="1534"/>
                      <a:pt x="46" y="1534"/>
                    </a:cubicBezTo>
                    <a:cubicBezTo>
                      <a:pt x="30" y="1534"/>
                      <a:pt x="16" y="1526"/>
                      <a:pt x="8" y="1512"/>
                    </a:cubicBezTo>
                    <a:cubicBezTo>
                      <a:pt x="0" y="1498"/>
                      <a:pt x="0" y="1482"/>
                      <a:pt x="8" y="1468"/>
                    </a:cubicBezTo>
                    <a:cubicBezTo>
                      <a:pt x="843" y="22"/>
                      <a:pt x="843" y="22"/>
                      <a:pt x="843" y="22"/>
                    </a:cubicBezTo>
                    <a:cubicBezTo>
                      <a:pt x="851" y="8"/>
                      <a:pt x="865" y="0"/>
                      <a:pt x="881" y="0"/>
                    </a:cubicBezTo>
                    <a:cubicBezTo>
                      <a:pt x="897" y="0"/>
                      <a:pt x="911" y="8"/>
                      <a:pt x="919" y="22"/>
                    </a:cubicBezTo>
                    <a:cubicBezTo>
                      <a:pt x="919" y="22"/>
                      <a:pt x="919" y="22"/>
                      <a:pt x="919" y="22"/>
                    </a:cubicBezTo>
                    <a:cubicBezTo>
                      <a:pt x="1754" y="1468"/>
                      <a:pt x="1754" y="1468"/>
                      <a:pt x="1754" y="1468"/>
                    </a:cubicBezTo>
                    <a:cubicBezTo>
                      <a:pt x="1762" y="1482"/>
                      <a:pt x="1762" y="1498"/>
                      <a:pt x="1754" y="1512"/>
                    </a:cubicBezTo>
                    <a:cubicBezTo>
                      <a:pt x="1746" y="1526"/>
                      <a:pt x="1732" y="1534"/>
                      <a:pt x="1716" y="1534"/>
                    </a:cubicBezTo>
                    <a:close/>
                    <a:moveTo>
                      <a:pt x="881" y="44"/>
                    </a:moveTo>
                    <a:cubicBezTo>
                      <a:pt x="46" y="1490"/>
                      <a:pt x="46" y="1490"/>
                      <a:pt x="46" y="1490"/>
                    </a:cubicBezTo>
                    <a:cubicBezTo>
                      <a:pt x="1716" y="1490"/>
                      <a:pt x="1716" y="1490"/>
                      <a:pt x="1716" y="1490"/>
                    </a:cubicBezTo>
                    <a:cubicBezTo>
                      <a:pt x="881" y="44"/>
                      <a:pt x="881" y="44"/>
                      <a:pt x="881" y="44"/>
                    </a:cubicBezTo>
                    <a:cubicBezTo>
                      <a:pt x="881" y="44"/>
                      <a:pt x="881" y="44"/>
                      <a:pt x="881" y="44"/>
                    </a:cubicBezTo>
                    <a:cubicBezTo>
                      <a:pt x="881" y="44"/>
                      <a:pt x="881" y="44"/>
                      <a:pt x="881" y="4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71" name="Freeform 6">
                <a:extLst>
                  <a:ext uri="{FF2B5EF4-FFF2-40B4-BE49-F238E27FC236}">
                    <a16:creationId xmlns:a16="http://schemas.microsoft.com/office/drawing/2014/main" id="{E00C2B5B-5FB8-4835-AE91-FBBCFFD6DD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6" y="982"/>
                <a:ext cx="2825" cy="2449"/>
              </a:xfrm>
              <a:custGeom>
                <a:avLst/>
                <a:gdLst>
                  <a:gd name="T0" fmla="*/ 1504 w 1508"/>
                  <a:gd name="T1" fmla="*/ 1291 h 1306"/>
                  <a:gd name="T2" fmla="*/ 763 w 1508"/>
                  <a:gd name="T3" fmla="*/ 7 h 1306"/>
                  <a:gd name="T4" fmla="*/ 745 w 1508"/>
                  <a:gd name="T5" fmla="*/ 7 h 1306"/>
                  <a:gd name="T6" fmla="*/ 4 w 1508"/>
                  <a:gd name="T7" fmla="*/ 1291 h 1306"/>
                  <a:gd name="T8" fmla="*/ 13 w 1508"/>
                  <a:gd name="T9" fmla="*/ 1306 h 1306"/>
                  <a:gd name="T10" fmla="*/ 1495 w 1508"/>
                  <a:gd name="T11" fmla="*/ 1306 h 1306"/>
                  <a:gd name="T12" fmla="*/ 1504 w 1508"/>
                  <a:gd name="T13" fmla="*/ 1291 h 1306"/>
                  <a:gd name="T14" fmla="*/ 694 w 1508"/>
                  <a:gd name="T15" fmla="*/ 419 h 1306"/>
                  <a:gd name="T16" fmla="*/ 814 w 1508"/>
                  <a:gd name="T17" fmla="*/ 419 h 1306"/>
                  <a:gd name="T18" fmla="*/ 814 w 1508"/>
                  <a:gd name="T19" fmla="*/ 608 h 1306"/>
                  <a:gd name="T20" fmla="*/ 778 w 1508"/>
                  <a:gd name="T21" fmla="*/ 932 h 1306"/>
                  <a:gd name="T22" fmla="*/ 730 w 1508"/>
                  <a:gd name="T23" fmla="*/ 932 h 1306"/>
                  <a:gd name="T24" fmla="*/ 694 w 1508"/>
                  <a:gd name="T25" fmla="*/ 608 h 1306"/>
                  <a:gd name="T26" fmla="*/ 694 w 1508"/>
                  <a:gd name="T27" fmla="*/ 419 h 1306"/>
                  <a:gd name="T28" fmla="*/ 808 w 1508"/>
                  <a:gd name="T29" fmla="*/ 1095 h 1306"/>
                  <a:gd name="T30" fmla="*/ 755 w 1508"/>
                  <a:gd name="T31" fmla="*/ 1117 h 1306"/>
                  <a:gd name="T32" fmla="*/ 701 w 1508"/>
                  <a:gd name="T33" fmla="*/ 1095 h 1306"/>
                  <a:gd name="T34" fmla="*/ 678 w 1508"/>
                  <a:gd name="T35" fmla="*/ 1041 h 1306"/>
                  <a:gd name="T36" fmla="*/ 701 w 1508"/>
                  <a:gd name="T37" fmla="*/ 988 h 1306"/>
                  <a:gd name="T38" fmla="*/ 755 w 1508"/>
                  <a:gd name="T39" fmla="*/ 965 h 1306"/>
                  <a:gd name="T40" fmla="*/ 808 w 1508"/>
                  <a:gd name="T41" fmla="*/ 988 h 1306"/>
                  <a:gd name="T42" fmla="*/ 830 w 1508"/>
                  <a:gd name="T43" fmla="*/ 1041 h 1306"/>
                  <a:gd name="T44" fmla="*/ 808 w 1508"/>
                  <a:gd name="T45" fmla="*/ 1095 h 1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08" h="1306">
                    <a:moveTo>
                      <a:pt x="1504" y="1291"/>
                    </a:moveTo>
                    <a:cubicBezTo>
                      <a:pt x="763" y="7"/>
                      <a:pt x="763" y="7"/>
                      <a:pt x="763" y="7"/>
                    </a:cubicBezTo>
                    <a:cubicBezTo>
                      <a:pt x="759" y="0"/>
                      <a:pt x="749" y="0"/>
                      <a:pt x="745" y="7"/>
                    </a:cubicBezTo>
                    <a:cubicBezTo>
                      <a:pt x="4" y="1291"/>
                      <a:pt x="4" y="1291"/>
                      <a:pt x="4" y="1291"/>
                    </a:cubicBezTo>
                    <a:cubicBezTo>
                      <a:pt x="0" y="1298"/>
                      <a:pt x="5" y="1306"/>
                      <a:pt x="13" y="1306"/>
                    </a:cubicBezTo>
                    <a:cubicBezTo>
                      <a:pt x="1495" y="1306"/>
                      <a:pt x="1495" y="1306"/>
                      <a:pt x="1495" y="1306"/>
                    </a:cubicBezTo>
                    <a:cubicBezTo>
                      <a:pt x="1503" y="1306"/>
                      <a:pt x="1508" y="1298"/>
                      <a:pt x="1504" y="1291"/>
                    </a:cubicBezTo>
                    <a:close/>
                    <a:moveTo>
                      <a:pt x="694" y="419"/>
                    </a:moveTo>
                    <a:cubicBezTo>
                      <a:pt x="814" y="419"/>
                      <a:pt x="814" y="419"/>
                      <a:pt x="814" y="419"/>
                    </a:cubicBezTo>
                    <a:cubicBezTo>
                      <a:pt x="814" y="608"/>
                      <a:pt x="814" y="608"/>
                      <a:pt x="814" y="608"/>
                    </a:cubicBezTo>
                    <a:cubicBezTo>
                      <a:pt x="814" y="669"/>
                      <a:pt x="803" y="778"/>
                      <a:pt x="778" y="932"/>
                    </a:cubicBezTo>
                    <a:cubicBezTo>
                      <a:pt x="730" y="932"/>
                      <a:pt x="730" y="932"/>
                      <a:pt x="730" y="932"/>
                    </a:cubicBezTo>
                    <a:cubicBezTo>
                      <a:pt x="706" y="778"/>
                      <a:pt x="694" y="669"/>
                      <a:pt x="694" y="608"/>
                    </a:cubicBezTo>
                    <a:lnTo>
                      <a:pt x="694" y="419"/>
                    </a:lnTo>
                    <a:close/>
                    <a:moveTo>
                      <a:pt x="808" y="1095"/>
                    </a:moveTo>
                    <a:cubicBezTo>
                      <a:pt x="794" y="1110"/>
                      <a:pt x="776" y="1117"/>
                      <a:pt x="755" y="1117"/>
                    </a:cubicBezTo>
                    <a:cubicBezTo>
                      <a:pt x="733" y="1117"/>
                      <a:pt x="715" y="1110"/>
                      <a:pt x="701" y="1095"/>
                    </a:cubicBezTo>
                    <a:cubicBezTo>
                      <a:pt x="686" y="1080"/>
                      <a:pt x="678" y="1063"/>
                      <a:pt x="678" y="1041"/>
                    </a:cubicBezTo>
                    <a:cubicBezTo>
                      <a:pt x="678" y="1020"/>
                      <a:pt x="686" y="1002"/>
                      <a:pt x="701" y="988"/>
                    </a:cubicBezTo>
                    <a:cubicBezTo>
                      <a:pt x="715" y="973"/>
                      <a:pt x="733" y="965"/>
                      <a:pt x="755" y="965"/>
                    </a:cubicBezTo>
                    <a:cubicBezTo>
                      <a:pt x="776" y="965"/>
                      <a:pt x="794" y="973"/>
                      <a:pt x="808" y="988"/>
                    </a:cubicBezTo>
                    <a:cubicBezTo>
                      <a:pt x="823" y="1002"/>
                      <a:pt x="830" y="1020"/>
                      <a:pt x="830" y="1041"/>
                    </a:cubicBezTo>
                    <a:cubicBezTo>
                      <a:pt x="830" y="1063"/>
                      <a:pt x="823" y="1080"/>
                      <a:pt x="808" y="109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cxnSp>
        <p:nvCxnSpPr>
          <p:cNvPr id="17" name="Straight Connector 16"/>
          <p:cNvCxnSpPr/>
          <p:nvPr/>
        </p:nvCxnSpPr>
        <p:spPr>
          <a:xfrm>
            <a:off x="4671436" y="2000816"/>
            <a:ext cx="5933138" cy="0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bcgIcons_ToolKit">
            <a:extLst>
              <a:ext uri="{FF2B5EF4-FFF2-40B4-BE49-F238E27FC236}">
                <a16:creationId xmlns:a16="http://schemas.microsoft.com/office/drawing/2014/main" id="{668AE661-E693-4206-8494-2031C7B9E09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46334" y="4476893"/>
            <a:ext cx="482803" cy="483250"/>
            <a:chOff x="1682" y="0"/>
            <a:chExt cx="4316" cy="4320"/>
          </a:xfrm>
        </p:grpSpPr>
        <p:sp>
          <p:nvSpPr>
            <p:cNvPr id="73" name="AutoShape 3">
              <a:extLst>
                <a:ext uri="{FF2B5EF4-FFF2-40B4-BE49-F238E27FC236}">
                  <a16:creationId xmlns:a16="http://schemas.microsoft.com/office/drawing/2014/main" id="{C4EC4ED0-CE05-4FB5-B3E9-09512D323DE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74" name="Freeform 5">
              <a:extLst>
                <a:ext uri="{FF2B5EF4-FFF2-40B4-BE49-F238E27FC236}">
                  <a16:creationId xmlns:a16="http://schemas.microsoft.com/office/drawing/2014/main" id="{2946DED1-03A0-4071-9519-B925CEEF78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14" y="1577"/>
              <a:ext cx="2900" cy="2167"/>
            </a:xfrm>
            <a:custGeom>
              <a:avLst/>
              <a:gdLst>
                <a:gd name="T0" fmla="*/ 973 w 1548"/>
                <a:gd name="T1" fmla="*/ 304 h 1156"/>
                <a:gd name="T2" fmla="*/ 894 w 1548"/>
                <a:gd name="T3" fmla="*/ 298 h 1156"/>
                <a:gd name="T4" fmla="*/ 912 w 1548"/>
                <a:gd name="T5" fmla="*/ 261 h 1156"/>
                <a:gd name="T6" fmla="*/ 839 w 1548"/>
                <a:gd name="T7" fmla="*/ 171 h 1156"/>
                <a:gd name="T8" fmla="*/ 779 w 1548"/>
                <a:gd name="T9" fmla="*/ 171 h 1156"/>
                <a:gd name="T10" fmla="*/ 538 w 1548"/>
                <a:gd name="T11" fmla="*/ 429 h 1156"/>
                <a:gd name="T12" fmla="*/ 611 w 1548"/>
                <a:gd name="T13" fmla="*/ 519 h 1156"/>
                <a:gd name="T14" fmla="*/ 672 w 1548"/>
                <a:gd name="T15" fmla="*/ 519 h 1156"/>
                <a:gd name="T16" fmla="*/ 677 w 1548"/>
                <a:gd name="T17" fmla="*/ 577 h 1156"/>
                <a:gd name="T18" fmla="*/ 1232 w 1548"/>
                <a:gd name="T19" fmla="*/ 1140 h 1156"/>
                <a:gd name="T20" fmla="*/ 1330 w 1548"/>
                <a:gd name="T21" fmla="*/ 1143 h 1156"/>
                <a:gd name="T22" fmla="*/ 1523 w 1548"/>
                <a:gd name="T23" fmla="*/ 950 h 1156"/>
                <a:gd name="T24" fmla="*/ 642 w 1548"/>
                <a:gd name="T25" fmla="*/ 488 h 1156"/>
                <a:gd name="T26" fmla="*/ 809 w 1548"/>
                <a:gd name="T27" fmla="*/ 202 h 1156"/>
                <a:gd name="T28" fmla="*/ 642 w 1548"/>
                <a:gd name="T29" fmla="*/ 488 h 1156"/>
                <a:gd name="T30" fmla="*/ 1411 w 1548"/>
                <a:gd name="T31" fmla="*/ 1031 h 1156"/>
                <a:gd name="T32" fmla="*/ 1263 w 1548"/>
                <a:gd name="T33" fmla="*/ 1109 h 1156"/>
                <a:gd name="T34" fmla="*/ 718 w 1548"/>
                <a:gd name="T35" fmla="*/ 474 h 1156"/>
                <a:gd name="T36" fmla="*/ 948 w 1548"/>
                <a:gd name="T37" fmla="*/ 342 h 1156"/>
                <a:gd name="T38" fmla="*/ 1483 w 1548"/>
                <a:gd name="T39" fmla="*/ 932 h 1156"/>
                <a:gd name="T40" fmla="*/ 839 w 1548"/>
                <a:gd name="T41" fmla="*/ 119 h 1156"/>
                <a:gd name="T42" fmla="*/ 958 w 1548"/>
                <a:gd name="T43" fmla="*/ 0 h 1156"/>
                <a:gd name="T44" fmla="*/ 1145 w 1548"/>
                <a:gd name="T45" fmla="*/ 186 h 1156"/>
                <a:gd name="T46" fmla="*/ 1031 w 1548"/>
                <a:gd name="T47" fmla="*/ 300 h 1156"/>
                <a:gd name="T48" fmla="*/ 957 w 1548"/>
                <a:gd name="T49" fmla="*/ 254 h 1156"/>
                <a:gd name="T50" fmla="*/ 931 w 1548"/>
                <a:gd name="T51" fmla="*/ 200 h 1156"/>
                <a:gd name="T52" fmla="*/ 633 w 1548"/>
                <a:gd name="T53" fmla="*/ 578 h 1156"/>
                <a:gd name="T54" fmla="*/ 580 w 1548"/>
                <a:gd name="T55" fmla="*/ 551 h 1156"/>
                <a:gd name="T56" fmla="*/ 500 w 1548"/>
                <a:gd name="T57" fmla="*/ 459 h 1156"/>
                <a:gd name="T58" fmla="*/ 51 w 1548"/>
                <a:gd name="T59" fmla="*/ 907 h 1156"/>
                <a:gd name="T60" fmla="*/ 237 w 1548"/>
                <a:gd name="T61" fmla="*/ 1094 h 1156"/>
                <a:gd name="T62" fmla="*/ 680 w 1548"/>
                <a:gd name="T63" fmla="*/ 651 h 1156"/>
                <a:gd name="T64" fmla="*/ 633 w 1548"/>
                <a:gd name="T65" fmla="*/ 578 h 1156"/>
                <a:gd name="T66" fmla="*/ 87 w 1548"/>
                <a:gd name="T67" fmla="*/ 1058 h 1156"/>
                <a:gd name="T68" fmla="*/ 201 w 1548"/>
                <a:gd name="T69" fmla="*/ 943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8" h="1156">
                  <a:moveTo>
                    <a:pt x="1521" y="852"/>
                  </a:moveTo>
                  <a:cubicBezTo>
                    <a:pt x="973" y="304"/>
                    <a:pt x="973" y="304"/>
                    <a:pt x="973" y="304"/>
                  </a:cubicBezTo>
                  <a:cubicBezTo>
                    <a:pt x="969" y="300"/>
                    <a:pt x="963" y="298"/>
                    <a:pt x="957" y="298"/>
                  </a:cubicBezTo>
                  <a:cubicBezTo>
                    <a:pt x="894" y="298"/>
                    <a:pt x="894" y="298"/>
                    <a:pt x="894" y="298"/>
                  </a:cubicBezTo>
                  <a:cubicBezTo>
                    <a:pt x="900" y="292"/>
                    <a:pt x="900" y="292"/>
                    <a:pt x="900" y="292"/>
                  </a:cubicBezTo>
                  <a:cubicBezTo>
                    <a:pt x="908" y="284"/>
                    <a:pt x="912" y="273"/>
                    <a:pt x="912" y="261"/>
                  </a:cubicBezTo>
                  <a:cubicBezTo>
                    <a:pt x="912" y="250"/>
                    <a:pt x="908" y="239"/>
                    <a:pt x="900" y="231"/>
                  </a:cubicBezTo>
                  <a:cubicBezTo>
                    <a:pt x="839" y="171"/>
                    <a:pt x="839" y="171"/>
                    <a:pt x="839" y="171"/>
                  </a:cubicBezTo>
                  <a:cubicBezTo>
                    <a:pt x="831" y="162"/>
                    <a:pt x="820" y="158"/>
                    <a:pt x="809" y="158"/>
                  </a:cubicBezTo>
                  <a:cubicBezTo>
                    <a:pt x="798" y="158"/>
                    <a:pt x="787" y="162"/>
                    <a:pt x="779" y="171"/>
                  </a:cubicBezTo>
                  <a:cubicBezTo>
                    <a:pt x="551" y="398"/>
                    <a:pt x="551" y="398"/>
                    <a:pt x="551" y="398"/>
                  </a:cubicBezTo>
                  <a:cubicBezTo>
                    <a:pt x="543" y="406"/>
                    <a:pt x="538" y="417"/>
                    <a:pt x="538" y="429"/>
                  </a:cubicBezTo>
                  <a:cubicBezTo>
                    <a:pt x="538" y="440"/>
                    <a:pt x="543" y="451"/>
                    <a:pt x="551" y="459"/>
                  </a:cubicBezTo>
                  <a:cubicBezTo>
                    <a:pt x="611" y="519"/>
                    <a:pt x="611" y="519"/>
                    <a:pt x="611" y="519"/>
                  </a:cubicBezTo>
                  <a:cubicBezTo>
                    <a:pt x="619" y="528"/>
                    <a:pt x="630" y="532"/>
                    <a:pt x="642" y="532"/>
                  </a:cubicBezTo>
                  <a:cubicBezTo>
                    <a:pt x="653" y="532"/>
                    <a:pt x="664" y="528"/>
                    <a:pt x="672" y="519"/>
                  </a:cubicBezTo>
                  <a:cubicBezTo>
                    <a:pt x="675" y="516"/>
                    <a:pt x="675" y="516"/>
                    <a:pt x="675" y="516"/>
                  </a:cubicBezTo>
                  <a:cubicBezTo>
                    <a:pt x="677" y="577"/>
                    <a:pt x="677" y="577"/>
                    <a:pt x="677" y="577"/>
                  </a:cubicBezTo>
                  <a:cubicBezTo>
                    <a:pt x="677" y="582"/>
                    <a:pt x="679" y="588"/>
                    <a:pt x="683" y="592"/>
                  </a:cubicBezTo>
                  <a:cubicBezTo>
                    <a:pt x="1232" y="1140"/>
                    <a:pt x="1232" y="1140"/>
                    <a:pt x="1232" y="1140"/>
                  </a:cubicBezTo>
                  <a:cubicBezTo>
                    <a:pt x="1239" y="1148"/>
                    <a:pt x="1253" y="1156"/>
                    <a:pt x="1275" y="1156"/>
                  </a:cubicBezTo>
                  <a:cubicBezTo>
                    <a:pt x="1289" y="1156"/>
                    <a:pt x="1307" y="1153"/>
                    <a:pt x="1330" y="1143"/>
                  </a:cubicBezTo>
                  <a:cubicBezTo>
                    <a:pt x="1366" y="1127"/>
                    <a:pt x="1406" y="1098"/>
                    <a:pt x="1442" y="1062"/>
                  </a:cubicBezTo>
                  <a:cubicBezTo>
                    <a:pt x="1479" y="1026"/>
                    <a:pt x="1507" y="986"/>
                    <a:pt x="1523" y="950"/>
                  </a:cubicBezTo>
                  <a:cubicBezTo>
                    <a:pt x="1548" y="892"/>
                    <a:pt x="1532" y="864"/>
                    <a:pt x="1521" y="852"/>
                  </a:cubicBezTo>
                  <a:close/>
                  <a:moveTo>
                    <a:pt x="642" y="488"/>
                  </a:moveTo>
                  <a:cubicBezTo>
                    <a:pt x="583" y="429"/>
                    <a:pt x="583" y="429"/>
                    <a:pt x="583" y="429"/>
                  </a:cubicBezTo>
                  <a:cubicBezTo>
                    <a:pt x="809" y="202"/>
                    <a:pt x="809" y="202"/>
                    <a:pt x="809" y="202"/>
                  </a:cubicBezTo>
                  <a:cubicBezTo>
                    <a:pt x="868" y="261"/>
                    <a:pt x="868" y="261"/>
                    <a:pt x="868" y="261"/>
                  </a:cubicBezTo>
                  <a:lnTo>
                    <a:pt x="642" y="488"/>
                  </a:lnTo>
                  <a:close/>
                  <a:moveTo>
                    <a:pt x="1483" y="932"/>
                  </a:moveTo>
                  <a:cubicBezTo>
                    <a:pt x="1469" y="963"/>
                    <a:pt x="1444" y="998"/>
                    <a:pt x="1411" y="1031"/>
                  </a:cubicBezTo>
                  <a:cubicBezTo>
                    <a:pt x="1379" y="1063"/>
                    <a:pt x="1343" y="1089"/>
                    <a:pt x="1312" y="1103"/>
                  </a:cubicBezTo>
                  <a:cubicBezTo>
                    <a:pt x="1286" y="1114"/>
                    <a:pt x="1268" y="1114"/>
                    <a:pt x="1263" y="1109"/>
                  </a:cubicBezTo>
                  <a:cubicBezTo>
                    <a:pt x="721" y="567"/>
                    <a:pt x="721" y="567"/>
                    <a:pt x="721" y="567"/>
                  </a:cubicBezTo>
                  <a:cubicBezTo>
                    <a:pt x="718" y="474"/>
                    <a:pt x="718" y="474"/>
                    <a:pt x="718" y="474"/>
                  </a:cubicBezTo>
                  <a:cubicBezTo>
                    <a:pt x="850" y="341"/>
                    <a:pt x="850" y="341"/>
                    <a:pt x="850" y="341"/>
                  </a:cubicBezTo>
                  <a:cubicBezTo>
                    <a:pt x="948" y="342"/>
                    <a:pt x="948" y="342"/>
                    <a:pt x="948" y="342"/>
                  </a:cubicBezTo>
                  <a:cubicBezTo>
                    <a:pt x="1490" y="883"/>
                    <a:pt x="1490" y="883"/>
                    <a:pt x="1490" y="883"/>
                  </a:cubicBezTo>
                  <a:cubicBezTo>
                    <a:pt x="1495" y="888"/>
                    <a:pt x="1494" y="905"/>
                    <a:pt x="1483" y="932"/>
                  </a:cubicBezTo>
                  <a:close/>
                  <a:moveTo>
                    <a:pt x="871" y="140"/>
                  </a:moveTo>
                  <a:cubicBezTo>
                    <a:pt x="861" y="130"/>
                    <a:pt x="851" y="124"/>
                    <a:pt x="839" y="119"/>
                  </a:cubicBezTo>
                  <a:cubicBezTo>
                    <a:pt x="844" y="114"/>
                    <a:pt x="844" y="114"/>
                    <a:pt x="844" y="114"/>
                  </a:cubicBezTo>
                  <a:cubicBezTo>
                    <a:pt x="958" y="0"/>
                    <a:pt x="958" y="0"/>
                    <a:pt x="958" y="0"/>
                  </a:cubicBezTo>
                  <a:cubicBezTo>
                    <a:pt x="977" y="40"/>
                    <a:pt x="1003" y="77"/>
                    <a:pt x="1035" y="109"/>
                  </a:cubicBezTo>
                  <a:cubicBezTo>
                    <a:pt x="1068" y="142"/>
                    <a:pt x="1105" y="168"/>
                    <a:pt x="1145" y="186"/>
                  </a:cubicBezTo>
                  <a:cubicBezTo>
                    <a:pt x="1036" y="295"/>
                    <a:pt x="1036" y="295"/>
                    <a:pt x="1036" y="295"/>
                  </a:cubicBezTo>
                  <a:cubicBezTo>
                    <a:pt x="1031" y="300"/>
                    <a:pt x="1031" y="300"/>
                    <a:pt x="1031" y="300"/>
                  </a:cubicBezTo>
                  <a:cubicBezTo>
                    <a:pt x="1004" y="273"/>
                    <a:pt x="1004" y="273"/>
                    <a:pt x="1004" y="273"/>
                  </a:cubicBezTo>
                  <a:cubicBezTo>
                    <a:pt x="992" y="261"/>
                    <a:pt x="975" y="254"/>
                    <a:pt x="957" y="254"/>
                  </a:cubicBezTo>
                  <a:cubicBezTo>
                    <a:pt x="956" y="254"/>
                    <a:pt x="956" y="254"/>
                    <a:pt x="956" y="254"/>
                  </a:cubicBezTo>
                  <a:cubicBezTo>
                    <a:pt x="954" y="233"/>
                    <a:pt x="945" y="214"/>
                    <a:pt x="931" y="200"/>
                  </a:cubicBezTo>
                  <a:lnTo>
                    <a:pt x="871" y="140"/>
                  </a:lnTo>
                  <a:close/>
                  <a:moveTo>
                    <a:pt x="633" y="578"/>
                  </a:moveTo>
                  <a:cubicBezTo>
                    <a:pt x="633" y="576"/>
                    <a:pt x="633" y="576"/>
                    <a:pt x="633" y="576"/>
                  </a:cubicBezTo>
                  <a:cubicBezTo>
                    <a:pt x="613" y="574"/>
                    <a:pt x="594" y="565"/>
                    <a:pt x="580" y="551"/>
                  </a:cubicBezTo>
                  <a:cubicBezTo>
                    <a:pt x="520" y="490"/>
                    <a:pt x="520" y="490"/>
                    <a:pt x="520" y="490"/>
                  </a:cubicBezTo>
                  <a:cubicBezTo>
                    <a:pt x="511" y="481"/>
                    <a:pt x="504" y="470"/>
                    <a:pt x="500" y="459"/>
                  </a:cubicBezTo>
                  <a:cubicBezTo>
                    <a:pt x="494" y="464"/>
                    <a:pt x="494" y="464"/>
                    <a:pt x="494" y="464"/>
                  </a:cubicBezTo>
                  <a:cubicBezTo>
                    <a:pt x="51" y="907"/>
                    <a:pt x="51" y="907"/>
                    <a:pt x="51" y="907"/>
                  </a:cubicBezTo>
                  <a:cubicBezTo>
                    <a:pt x="0" y="959"/>
                    <a:pt x="0" y="1042"/>
                    <a:pt x="51" y="1094"/>
                  </a:cubicBezTo>
                  <a:cubicBezTo>
                    <a:pt x="102" y="1145"/>
                    <a:pt x="186" y="1145"/>
                    <a:pt x="237" y="1094"/>
                  </a:cubicBezTo>
                  <a:cubicBezTo>
                    <a:pt x="675" y="656"/>
                    <a:pt x="675" y="656"/>
                    <a:pt x="675" y="656"/>
                  </a:cubicBezTo>
                  <a:cubicBezTo>
                    <a:pt x="680" y="651"/>
                    <a:pt x="680" y="651"/>
                    <a:pt x="680" y="651"/>
                  </a:cubicBezTo>
                  <a:cubicBezTo>
                    <a:pt x="652" y="623"/>
                    <a:pt x="652" y="623"/>
                    <a:pt x="652" y="623"/>
                  </a:cubicBezTo>
                  <a:cubicBezTo>
                    <a:pt x="640" y="611"/>
                    <a:pt x="634" y="595"/>
                    <a:pt x="633" y="578"/>
                  </a:cubicBezTo>
                  <a:close/>
                  <a:moveTo>
                    <a:pt x="201" y="1058"/>
                  </a:moveTo>
                  <a:cubicBezTo>
                    <a:pt x="170" y="1089"/>
                    <a:pt x="119" y="1089"/>
                    <a:pt x="87" y="1058"/>
                  </a:cubicBezTo>
                  <a:cubicBezTo>
                    <a:pt x="55" y="1026"/>
                    <a:pt x="55" y="975"/>
                    <a:pt x="87" y="943"/>
                  </a:cubicBezTo>
                  <a:cubicBezTo>
                    <a:pt x="119" y="912"/>
                    <a:pt x="170" y="912"/>
                    <a:pt x="201" y="943"/>
                  </a:cubicBezTo>
                  <a:cubicBezTo>
                    <a:pt x="233" y="975"/>
                    <a:pt x="233" y="1026"/>
                    <a:pt x="201" y="10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75" name="Freeform 6">
              <a:extLst>
                <a:ext uri="{FF2B5EF4-FFF2-40B4-BE49-F238E27FC236}">
                  <a16:creationId xmlns:a16="http://schemas.microsoft.com/office/drawing/2014/main" id="{936E6E90-17DE-4809-BB96-64781B8A34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7" y="576"/>
              <a:ext cx="3391" cy="2891"/>
            </a:xfrm>
            <a:custGeom>
              <a:avLst/>
              <a:gdLst>
                <a:gd name="T0" fmla="*/ 1764 w 1810"/>
                <a:gd name="T1" fmla="*/ 246 h 1542"/>
                <a:gd name="T2" fmla="*/ 1686 w 1810"/>
                <a:gd name="T3" fmla="*/ 610 h 1542"/>
                <a:gd name="T4" fmla="*/ 1200 w 1810"/>
                <a:gd name="T5" fmla="*/ 610 h 1542"/>
                <a:gd name="T6" fmla="*/ 1200 w 1810"/>
                <a:gd name="T7" fmla="*/ 125 h 1542"/>
                <a:gd name="T8" fmla="*/ 1564 w 1810"/>
                <a:gd name="T9" fmla="*/ 47 h 1542"/>
                <a:gd name="T10" fmla="*/ 1416 w 1810"/>
                <a:gd name="T11" fmla="*/ 195 h 1542"/>
                <a:gd name="T12" fmla="*/ 1301 w 1810"/>
                <a:gd name="T13" fmla="*/ 310 h 1542"/>
                <a:gd name="T14" fmla="*/ 1343 w 1810"/>
                <a:gd name="T15" fmla="*/ 467 h 1542"/>
                <a:gd name="T16" fmla="*/ 1501 w 1810"/>
                <a:gd name="T17" fmla="*/ 510 h 1542"/>
                <a:gd name="T18" fmla="*/ 1616 w 1810"/>
                <a:gd name="T19" fmla="*/ 394 h 1542"/>
                <a:gd name="T20" fmla="*/ 1764 w 1810"/>
                <a:gd name="T21" fmla="*/ 246 h 1542"/>
                <a:gd name="T22" fmla="*/ 714 w 1810"/>
                <a:gd name="T23" fmla="*/ 839 h 1542"/>
                <a:gd name="T24" fmla="*/ 815 w 1810"/>
                <a:gd name="T25" fmla="*/ 737 h 1542"/>
                <a:gd name="T26" fmla="*/ 266 w 1810"/>
                <a:gd name="T27" fmla="*/ 190 h 1542"/>
                <a:gd name="T28" fmla="*/ 254 w 1810"/>
                <a:gd name="T29" fmla="*/ 113 h 1542"/>
                <a:gd name="T30" fmla="*/ 72 w 1810"/>
                <a:gd name="T31" fmla="*/ 22 h 1542"/>
                <a:gd name="T32" fmla="*/ 36 w 1810"/>
                <a:gd name="T33" fmla="*/ 58 h 1542"/>
                <a:gd name="T34" fmla="*/ 36 w 1810"/>
                <a:gd name="T35" fmla="*/ 58 h 1542"/>
                <a:gd name="T36" fmla="*/ 0 w 1810"/>
                <a:gd name="T37" fmla="*/ 94 h 1542"/>
                <a:gd name="T38" fmla="*/ 92 w 1810"/>
                <a:gd name="T39" fmla="*/ 276 h 1542"/>
                <a:gd name="T40" fmla="*/ 161 w 1810"/>
                <a:gd name="T41" fmla="*/ 286 h 1542"/>
                <a:gd name="T42" fmla="*/ 714 w 1810"/>
                <a:gd name="T43" fmla="*/ 839 h 1542"/>
                <a:gd name="T44" fmla="*/ 989 w 1810"/>
                <a:gd name="T45" fmla="*/ 1073 h 1542"/>
                <a:gd name="T46" fmla="*/ 957 w 1810"/>
                <a:gd name="T47" fmla="*/ 1073 h 1542"/>
                <a:gd name="T48" fmla="*/ 957 w 1810"/>
                <a:gd name="T49" fmla="*/ 1104 h 1542"/>
                <a:gd name="T50" fmla="*/ 1389 w 1810"/>
                <a:gd name="T51" fmla="*/ 1536 h 1542"/>
                <a:gd name="T52" fmla="*/ 1405 w 1810"/>
                <a:gd name="T53" fmla="*/ 1542 h 1542"/>
                <a:gd name="T54" fmla="*/ 1420 w 1810"/>
                <a:gd name="T55" fmla="*/ 1536 h 1542"/>
                <a:gd name="T56" fmla="*/ 1420 w 1810"/>
                <a:gd name="T57" fmla="*/ 1505 h 1542"/>
                <a:gd name="T58" fmla="*/ 989 w 1810"/>
                <a:gd name="T59" fmla="*/ 1073 h 1542"/>
                <a:gd name="T60" fmla="*/ 1514 w 1810"/>
                <a:gd name="T61" fmla="*/ 1411 h 1542"/>
                <a:gd name="T62" fmla="*/ 1082 w 1810"/>
                <a:gd name="T63" fmla="*/ 979 h 1542"/>
                <a:gd name="T64" fmla="*/ 1051 w 1810"/>
                <a:gd name="T65" fmla="*/ 979 h 1542"/>
                <a:gd name="T66" fmla="*/ 1051 w 1810"/>
                <a:gd name="T67" fmla="*/ 1010 h 1542"/>
                <a:gd name="T68" fmla="*/ 1483 w 1810"/>
                <a:gd name="T69" fmla="*/ 1442 h 1542"/>
                <a:gd name="T70" fmla="*/ 1498 w 1810"/>
                <a:gd name="T71" fmla="*/ 1448 h 1542"/>
                <a:gd name="T72" fmla="*/ 1514 w 1810"/>
                <a:gd name="T73" fmla="*/ 1442 h 1542"/>
                <a:gd name="T74" fmla="*/ 1514 w 1810"/>
                <a:gd name="T75" fmla="*/ 1411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0" h="1542">
                  <a:moveTo>
                    <a:pt x="1764" y="246"/>
                  </a:moveTo>
                  <a:cubicBezTo>
                    <a:pt x="1810" y="369"/>
                    <a:pt x="1784" y="512"/>
                    <a:pt x="1686" y="610"/>
                  </a:cubicBezTo>
                  <a:cubicBezTo>
                    <a:pt x="1552" y="744"/>
                    <a:pt x="1334" y="744"/>
                    <a:pt x="1200" y="610"/>
                  </a:cubicBezTo>
                  <a:cubicBezTo>
                    <a:pt x="1066" y="476"/>
                    <a:pt x="1066" y="259"/>
                    <a:pt x="1200" y="125"/>
                  </a:cubicBezTo>
                  <a:cubicBezTo>
                    <a:pt x="1299" y="26"/>
                    <a:pt x="1442" y="0"/>
                    <a:pt x="1564" y="47"/>
                  </a:cubicBezTo>
                  <a:cubicBezTo>
                    <a:pt x="1416" y="195"/>
                    <a:pt x="1416" y="195"/>
                    <a:pt x="1416" y="195"/>
                  </a:cubicBezTo>
                  <a:cubicBezTo>
                    <a:pt x="1301" y="310"/>
                    <a:pt x="1301" y="310"/>
                    <a:pt x="1301" y="310"/>
                  </a:cubicBezTo>
                  <a:cubicBezTo>
                    <a:pt x="1343" y="467"/>
                    <a:pt x="1343" y="467"/>
                    <a:pt x="1343" y="467"/>
                  </a:cubicBezTo>
                  <a:cubicBezTo>
                    <a:pt x="1501" y="510"/>
                    <a:pt x="1501" y="510"/>
                    <a:pt x="1501" y="510"/>
                  </a:cubicBezTo>
                  <a:cubicBezTo>
                    <a:pt x="1616" y="394"/>
                    <a:pt x="1616" y="394"/>
                    <a:pt x="1616" y="394"/>
                  </a:cubicBezTo>
                  <a:lnTo>
                    <a:pt x="1764" y="246"/>
                  </a:lnTo>
                  <a:close/>
                  <a:moveTo>
                    <a:pt x="714" y="839"/>
                  </a:moveTo>
                  <a:cubicBezTo>
                    <a:pt x="815" y="737"/>
                    <a:pt x="815" y="737"/>
                    <a:pt x="815" y="737"/>
                  </a:cubicBezTo>
                  <a:cubicBezTo>
                    <a:pt x="266" y="190"/>
                    <a:pt x="266" y="190"/>
                    <a:pt x="266" y="190"/>
                  </a:cubicBezTo>
                  <a:cubicBezTo>
                    <a:pt x="254" y="113"/>
                    <a:pt x="254" y="113"/>
                    <a:pt x="254" y="113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161" y="286"/>
                    <a:pt x="161" y="286"/>
                    <a:pt x="161" y="286"/>
                  </a:cubicBezTo>
                  <a:lnTo>
                    <a:pt x="714" y="839"/>
                  </a:lnTo>
                  <a:close/>
                  <a:moveTo>
                    <a:pt x="989" y="1073"/>
                  </a:moveTo>
                  <a:cubicBezTo>
                    <a:pt x="980" y="1064"/>
                    <a:pt x="966" y="1064"/>
                    <a:pt x="957" y="1073"/>
                  </a:cubicBezTo>
                  <a:cubicBezTo>
                    <a:pt x="949" y="1082"/>
                    <a:pt x="949" y="1096"/>
                    <a:pt x="957" y="1104"/>
                  </a:cubicBezTo>
                  <a:cubicBezTo>
                    <a:pt x="1389" y="1536"/>
                    <a:pt x="1389" y="1536"/>
                    <a:pt x="1389" y="1536"/>
                  </a:cubicBezTo>
                  <a:cubicBezTo>
                    <a:pt x="1393" y="1540"/>
                    <a:pt x="1399" y="1542"/>
                    <a:pt x="1405" y="1542"/>
                  </a:cubicBezTo>
                  <a:cubicBezTo>
                    <a:pt x="1410" y="1542"/>
                    <a:pt x="1416" y="1540"/>
                    <a:pt x="1420" y="1536"/>
                  </a:cubicBezTo>
                  <a:cubicBezTo>
                    <a:pt x="1429" y="1527"/>
                    <a:pt x="1429" y="1513"/>
                    <a:pt x="1420" y="1505"/>
                  </a:cubicBezTo>
                  <a:lnTo>
                    <a:pt x="989" y="1073"/>
                  </a:lnTo>
                  <a:close/>
                  <a:moveTo>
                    <a:pt x="1514" y="1411"/>
                  </a:moveTo>
                  <a:cubicBezTo>
                    <a:pt x="1082" y="979"/>
                    <a:pt x="1082" y="979"/>
                    <a:pt x="1082" y="979"/>
                  </a:cubicBezTo>
                  <a:cubicBezTo>
                    <a:pt x="1074" y="971"/>
                    <a:pt x="1060" y="971"/>
                    <a:pt x="1051" y="979"/>
                  </a:cubicBezTo>
                  <a:cubicBezTo>
                    <a:pt x="1043" y="988"/>
                    <a:pt x="1043" y="1002"/>
                    <a:pt x="1051" y="1010"/>
                  </a:cubicBezTo>
                  <a:cubicBezTo>
                    <a:pt x="1483" y="1442"/>
                    <a:pt x="1483" y="1442"/>
                    <a:pt x="1483" y="1442"/>
                  </a:cubicBezTo>
                  <a:cubicBezTo>
                    <a:pt x="1487" y="1446"/>
                    <a:pt x="1493" y="1448"/>
                    <a:pt x="1498" y="1448"/>
                  </a:cubicBezTo>
                  <a:cubicBezTo>
                    <a:pt x="1504" y="1448"/>
                    <a:pt x="1510" y="1446"/>
                    <a:pt x="1514" y="1442"/>
                  </a:cubicBezTo>
                  <a:cubicBezTo>
                    <a:pt x="1523" y="1433"/>
                    <a:pt x="1523" y="1419"/>
                    <a:pt x="1514" y="14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cxnSp>
        <p:nvCxnSpPr>
          <p:cNvPr id="84" name="Straight Connector 83"/>
          <p:cNvCxnSpPr/>
          <p:nvPr/>
        </p:nvCxnSpPr>
        <p:spPr>
          <a:xfrm>
            <a:off x="4671436" y="4395158"/>
            <a:ext cx="5933138" cy="0"/>
          </a:xfrm>
          <a:prstGeom prst="line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5251430" y="5068691"/>
            <a:ext cx="1746271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b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Plano de monitoramento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7464697" y="4996181"/>
            <a:ext cx="1176786" cy="24668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b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Plano de avaliação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9188188" y="5068691"/>
            <a:ext cx="1233751" cy="174172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b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400" dirty="0">
                <a:solidFill>
                  <a:schemeClr val="tx2"/>
                </a:solidFill>
              </a:rPr>
              <a:t>Plano de controle</a:t>
            </a:r>
          </a:p>
        </p:txBody>
      </p:sp>
      <p:sp>
        <p:nvSpPr>
          <p:cNvPr id="109" name="AutoShape 3">
            <a:extLst>
              <a:ext uri="{FF2B5EF4-FFF2-40B4-BE49-F238E27FC236}">
                <a16:creationId xmlns:a16="http://schemas.microsoft.com/office/drawing/2014/main" id="{28678CAF-9A4E-4601-B977-2A8F20EDF3B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4960226" y="5105166"/>
            <a:ext cx="1644396" cy="1645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sp>
        <p:nvSpPr>
          <p:cNvPr id="77" name="TextBox 76"/>
          <p:cNvSpPr txBox="1"/>
          <p:nvPr/>
        </p:nvSpPr>
        <p:spPr>
          <a:xfrm>
            <a:off x="1676400" y="4175610"/>
            <a:ext cx="2404533" cy="430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800" dirty="0">
                <a:solidFill>
                  <a:schemeClr val="bg1"/>
                </a:solidFill>
                <a:cs typeface="Arial" panose="020B0604020202020204" pitchFamily="34" charset="0"/>
              </a:rPr>
              <a:t>Monitoramento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2289701" y="2563893"/>
            <a:ext cx="1121022" cy="1084704"/>
            <a:chOff x="1595435" y="4336707"/>
            <a:chExt cx="1121022" cy="1084704"/>
          </a:xfrm>
        </p:grpSpPr>
        <p:sp>
          <p:nvSpPr>
            <p:cNvPr id="83" name="Oval 82"/>
            <p:cNvSpPr>
              <a:spLocks noChangeAspect="1"/>
            </p:cNvSpPr>
            <p:nvPr/>
          </p:nvSpPr>
          <p:spPr>
            <a:xfrm>
              <a:off x="1595435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85" name="bcgIcons_DataAnalysis">
              <a:extLst>
                <a:ext uri="{FF2B5EF4-FFF2-40B4-BE49-F238E27FC236}">
                  <a16:creationId xmlns:a16="http://schemas.microsoft.com/office/drawing/2014/main" id="{532EEB29-AFBC-44BC-9A91-E078ECDF10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01799" y="4414949"/>
              <a:ext cx="882280" cy="883098"/>
              <a:chOff x="1682" y="0"/>
              <a:chExt cx="4316" cy="4320"/>
            </a:xfrm>
          </p:grpSpPr>
          <p:sp>
            <p:nvSpPr>
              <p:cNvPr id="86" name="AutoShape 18">
                <a:extLst>
                  <a:ext uri="{FF2B5EF4-FFF2-40B4-BE49-F238E27FC236}">
                    <a16:creationId xmlns:a16="http://schemas.microsoft.com/office/drawing/2014/main" id="{5381C2E6-C0A5-47CA-9FE1-1E79D784DAF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87" name="Freeform 20">
                <a:extLst>
                  <a:ext uri="{FF2B5EF4-FFF2-40B4-BE49-F238E27FC236}">
                    <a16:creationId xmlns:a16="http://schemas.microsoft.com/office/drawing/2014/main" id="{BDC0EBF9-E3A7-42FA-B170-D0CF0542BA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88" name="Freeform 21">
                <a:extLst>
                  <a:ext uri="{FF2B5EF4-FFF2-40B4-BE49-F238E27FC236}">
                    <a16:creationId xmlns:a16="http://schemas.microsoft.com/office/drawing/2014/main" id="{F9EEAED7-4FFF-4707-B9E4-EC0C5FA18C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96" name="ValueChainStarter 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8597624" y="2441554"/>
            <a:ext cx="2006951" cy="511510"/>
          </a:xfrm>
          <a:prstGeom prst="chevron">
            <a:avLst>
              <a:gd name="adj" fmla="val 12004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72000" tIns="0" rIns="0" bIns="0" anchor="ctr" anchorCtr="0"/>
          <a:lstStyle/>
          <a:p>
            <a:pPr eaLnBrk="0" hangingPunct="0"/>
            <a:r>
              <a:rPr lang="pt-BR" dirty="0">
                <a:solidFill>
                  <a:schemeClr val="bg1"/>
                </a:solidFill>
                <a:sym typeface="Trebuchet MS" panose="020B0603020202020204" pitchFamily="34" charset="0"/>
              </a:rPr>
              <a:t>Controle</a:t>
            </a:r>
          </a:p>
        </p:txBody>
      </p:sp>
      <p:sp>
        <p:nvSpPr>
          <p:cNvPr id="103" name="ValueChainStarter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6634532" y="2441554"/>
            <a:ext cx="2006951" cy="511510"/>
          </a:xfrm>
          <a:prstGeom prst="chevron">
            <a:avLst>
              <a:gd name="adj" fmla="val 12004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72000" tIns="0" rIns="0" bIns="0" anchor="ctr" anchorCtr="0"/>
          <a:lstStyle/>
          <a:p>
            <a:pPr eaLnBrk="0" hangingPunct="0"/>
            <a:r>
              <a:rPr lang="pt-BR" dirty="0">
                <a:solidFill>
                  <a:schemeClr val="bg1"/>
                </a:solidFill>
                <a:sym typeface="Trebuchet MS" panose="020B0603020202020204" pitchFamily="34" charset="0"/>
              </a:rPr>
              <a:t>Avaliação</a:t>
            </a:r>
          </a:p>
        </p:txBody>
      </p:sp>
      <p:sp>
        <p:nvSpPr>
          <p:cNvPr id="104" name="ValueChainStarter 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671439" y="2441554"/>
            <a:ext cx="2006951" cy="511510"/>
          </a:xfrm>
          <a:prstGeom prst="homePlate">
            <a:avLst>
              <a:gd name="adj" fmla="val 11779"/>
            </a:avLst>
          </a:prstGeom>
          <a:solidFill>
            <a:schemeClr val="tx2"/>
          </a:solidFill>
          <a:ln w="38100" cap="rnd" algn="ctr">
            <a:noFill/>
            <a:round/>
            <a:headEnd/>
            <a:tailEnd/>
          </a:ln>
        </p:spPr>
        <p:txBody>
          <a:bodyPr lIns="72000" tIns="0" rIns="0" bIns="0" anchor="ctr" anchorCtr="0"/>
          <a:lstStyle/>
          <a:p>
            <a:pPr eaLnBrk="0" hangingPunct="0"/>
            <a:r>
              <a:rPr lang="pt-BR" dirty="0">
                <a:solidFill>
                  <a:schemeClr val="bg1"/>
                </a:solidFill>
                <a:sym typeface="Trebuchet MS" panose="020B0603020202020204" pitchFamily="34" charset="0"/>
              </a:rPr>
              <a:t>Monitoramento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671439" y="3167254"/>
            <a:ext cx="2006951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200" dirty="0"/>
              <a:t>Baseado em indicadores de natureza econômico-financeira, social, ambiental, incluindo cronograma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200" dirty="0"/>
              <a:t>Estudos, pesquisas de opinião, discussão na equipe, metodologias participativas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6634532" y="3167254"/>
            <a:ext cx="2006951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200" dirty="0"/>
              <a:t>Estabelecimento de critérios para avaliação da política, como equidade, satisfação, eficiência, </a:t>
            </a:r>
            <a:r>
              <a:rPr lang="pt-BR" sz="1200" dirty="0" err="1"/>
              <a:t>etc</a:t>
            </a:r>
            <a:endParaRPr lang="pt-BR" sz="1200" dirty="0"/>
          </a:p>
        </p:txBody>
      </p:sp>
      <p:sp>
        <p:nvSpPr>
          <p:cNvPr id="130" name="TextBox 129"/>
          <p:cNvSpPr txBox="1"/>
          <p:nvPr/>
        </p:nvSpPr>
        <p:spPr>
          <a:xfrm>
            <a:off x="8597624" y="3167254"/>
            <a:ext cx="2006951" cy="5921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108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200" dirty="0"/>
              <a:t>Mecanismos que permitam verificar se as ações implementadas estão em linha com os objetivos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pt-BR" sz="105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200" dirty="0"/>
              <a:t>Controle social (inclui </a:t>
            </a:r>
            <a:r>
              <a:rPr lang="pt-BR" sz="1200" dirty="0" err="1"/>
              <a:t>e-SIC</a:t>
            </a:r>
            <a:r>
              <a:rPr lang="pt-BR" sz="1200" dirty="0"/>
              <a:t> e transparência ativa)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5251429" y="5303045"/>
            <a:ext cx="1830645" cy="1132450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200" dirty="0">
                <a:solidFill>
                  <a:srgbClr val="000000">
                    <a:lumMod val="100000"/>
                  </a:srgbClr>
                </a:solidFill>
              </a:rPr>
              <a:t>Fase do modelo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200" dirty="0">
                <a:solidFill>
                  <a:srgbClr val="000000">
                    <a:lumMod val="100000"/>
                  </a:srgbClr>
                </a:solidFill>
              </a:rPr>
              <a:t>Descrição do indicador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200" dirty="0">
                <a:solidFill>
                  <a:srgbClr val="000000">
                    <a:lumMod val="100000"/>
                  </a:srgbClr>
                </a:solidFill>
              </a:rPr>
              <a:t>Frequência da coleta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200" dirty="0">
                <a:solidFill>
                  <a:srgbClr val="000000">
                    <a:lumMod val="100000"/>
                  </a:srgbClr>
                </a:solidFill>
              </a:rPr>
              <a:t>Órgão responsável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200" dirty="0">
                <a:solidFill>
                  <a:srgbClr val="000000">
                    <a:lumMod val="100000"/>
                  </a:srgbClr>
                </a:solidFill>
              </a:rPr>
              <a:t>Valor de base e meta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200" dirty="0">
                <a:solidFill>
                  <a:srgbClr val="000000">
                    <a:lumMod val="100000"/>
                  </a:srgbClr>
                </a:solidFill>
              </a:rPr>
              <a:t>Valor realizado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7464697" y="5303045"/>
            <a:ext cx="1446021" cy="1132450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200" dirty="0">
                <a:solidFill>
                  <a:srgbClr val="000000">
                    <a:lumMod val="100000"/>
                  </a:srgbClr>
                </a:solidFill>
              </a:rPr>
              <a:t>Pergunta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200" dirty="0">
                <a:solidFill>
                  <a:srgbClr val="000000">
                    <a:lumMod val="100000"/>
                  </a:srgbClr>
                </a:solidFill>
              </a:rPr>
              <a:t>Método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200" dirty="0">
                <a:solidFill>
                  <a:srgbClr val="000000">
                    <a:lumMod val="100000"/>
                  </a:srgbClr>
                </a:solidFill>
              </a:rPr>
              <a:t>Indicadores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200" dirty="0">
                <a:solidFill>
                  <a:srgbClr val="000000">
                    <a:lumMod val="100000"/>
                  </a:srgbClr>
                </a:solidFill>
              </a:rPr>
              <a:t>Fonte de dados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200" dirty="0">
                <a:solidFill>
                  <a:srgbClr val="000000">
                    <a:lumMod val="100000"/>
                  </a:srgbClr>
                </a:solidFill>
              </a:rPr>
              <a:t>Órgão responsável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9151109" y="5303045"/>
            <a:ext cx="1657916" cy="1132450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t" anchorCtr="0">
            <a:noAutofit/>
          </a:bodyPr>
          <a:lstStyle/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200" dirty="0">
                <a:solidFill>
                  <a:srgbClr val="000000">
                    <a:lumMod val="100000"/>
                  </a:srgbClr>
                </a:solidFill>
              </a:rPr>
              <a:t>Espaços de revisão conjunta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200" dirty="0">
                <a:solidFill>
                  <a:srgbClr val="000000">
                    <a:lumMod val="100000"/>
                  </a:srgbClr>
                </a:solidFill>
              </a:rPr>
              <a:t>Transparência/ Governo eletrônico</a:t>
            </a:r>
          </a:p>
          <a:p>
            <a:pPr marL="324000" lvl="1" indent="-216000">
              <a:buClr>
                <a:srgbClr val="1659BF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pt-BR" sz="1200" dirty="0">
                <a:solidFill>
                  <a:srgbClr val="000000">
                    <a:lumMod val="100000"/>
                  </a:srgbClr>
                </a:solidFill>
              </a:rPr>
              <a:t>Auditoria e fiscalização</a:t>
            </a:r>
          </a:p>
        </p:txBody>
      </p:sp>
    </p:spTree>
    <p:extLst>
      <p:ext uri="{BB962C8B-B14F-4D97-AF65-F5344CB8AC3E}">
        <p14:creationId xmlns:p14="http://schemas.microsoft.com/office/powerpoint/2010/main" val="11928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5E555448-0AA4-49B2-8F26-FFC9BD1A0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b="5815"/>
          <a:stretch/>
        </p:blipFill>
        <p:spPr>
          <a:xfrm>
            <a:off x="1731335" y="782344"/>
            <a:ext cx="8316432" cy="5960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DE59F0B-FDDE-437A-AA78-D139D22B7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609" y="223021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t-BR" b="1" dirty="0"/>
          </a:p>
          <a:p>
            <a:endParaRPr lang="pt-BR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403D3C30-FFF8-42DA-990B-FEB98EA7E09C}"/>
              </a:ext>
            </a:extLst>
          </p:cNvPr>
          <p:cNvSpPr/>
          <p:nvPr/>
        </p:nvSpPr>
        <p:spPr>
          <a:xfrm>
            <a:off x="51391" y="6581555"/>
            <a:ext cx="898402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>
                <a:hlinkClick r:id="rId4"/>
              </a:rPr>
              <a:t>https://www.cgu.gov.br/sobre/institucional/competencias-e-organograma</a:t>
            </a:r>
            <a:r>
              <a:rPr lang="pt-BR" sz="1000" dirty="0"/>
              <a:t> 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474D3446-B98A-40AB-8C52-3215BB023D75}"/>
              </a:ext>
            </a:extLst>
          </p:cNvPr>
          <p:cNvSpPr txBox="1"/>
          <p:nvPr/>
        </p:nvSpPr>
        <p:spPr>
          <a:xfrm>
            <a:off x="8374879" y="6084606"/>
            <a:ext cx="1042586" cy="6580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1815098-C557-4109-9AA7-0881A6A6ECE7}"/>
              </a:ext>
            </a:extLst>
          </p:cNvPr>
          <p:cNvSpPr txBox="1"/>
          <p:nvPr/>
        </p:nvSpPr>
        <p:spPr>
          <a:xfrm>
            <a:off x="7887768" y="6084903"/>
            <a:ext cx="478565" cy="18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3012178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D653C78B-BC8E-4B73-8DF3-FB8EBE94B891}"/>
              </a:ext>
            </a:extLst>
          </p:cNvPr>
          <p:cNvSpPr/>
          <p:nvPr/>
        </p:nvSpPr>
        <p:spPr>
          <a:xfrm>
            <a:off x="4887324" y="782505"/>
            <a:ext cx="570151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u="sng" dirty="0">
                <a:solidFill>
                  <a:schemeClr val="tx2"/>
                </a:solidFill>
              </a:rPr>
              <a:t>O monitoramento exige indicadores</a:t>
            </a:r>
          </a:p>
          <a:p>
            <a:endParaRPr lang="pt-BR" dirty="0">
              <a:solidFill>
                <a:schemeClr val="tx2"/>
              </a:solidFill>
            </a:endParaRPr>
          </a:p>
          <a:p>
            <a:r>
              <a:rPr lang="pt-BR" dirty="0">
                <a:solidFill>
                  <a:schemeClr val="tx2"/>
                </a:solidFill>
              </a:rPr>
              <a:t>A partir dos objetivos da política pública, definir indicadores</a:t>
            </a:r>
          </a:p>
          <a:p>
            <a:endParaRPr lang="pt-BR" dirty="0">
              <a:solidFill>
                <a:schemeClr val="tx2"/>
              </a:solidFill>
            </a:endParaRPr>
          </a:p>
          <a:p>
            <a:r>
              <a:rPr lang="pt-BR" dirty="0">
                <a:solidFill>
                  <a:schemeClr val="tx2"/>
                </a:solidFill>
              </a:rPr>
              <a:t>Considerar a realização de oficinas e entrevistas com especialistas para apoiar o processo</a:t>
            </a:r>
          </a:p>
          <a:p>
            <a:endParaRPr lang="pt-BR" dirty="0">
              <a:solidFill>
                <a:schemeClr val="tx2"/>
              </a:solidFill>
            </a:endParaRPr>
          </a:p>
          <a:p>
            <a:r>
              <a:rPr lang="pt-BR" dirty="0">
                <a:solidFill>
                  <a:schemeClr val="tx2"/>
                </a:solidFill>
              </a:rPr>
              <a:t>Os indicadores devem ser:</a:t>
            </a:r>
          </a:p>
          <a:p>
            <a:endParaRPr lang="pt-BR" dirty="0">
              <a:solidFill>
                <a:schemeClr val="tx2"/>
              </a:solidFill>
            </a:endParaRPr>
          </a:p>
          <a:p>
            <a:r>
              <a:rPr lang="pt-BR" u="sng" dirty="0">
                <a:solidFill>
                  <a:schemeClr val="tx2"/>
                </a:solidFill>
              </a:rPr>
              <a:t>Específicos</a:t>
            </a:r>
            <a:r>
              <a:rPr lang="pt-BR" dirty="0">
                <a:solidFill>
                  <a:schemeClr val="tx2"/>
                </a:solidFill>
              </a:rPr>
              <a:t>: transmitir a informação;</a:t>
            </a:r>
          </a:p>
          <a:p>
            <a:endParaRPr lang="pt-BR" dirty="0">
              <a:solidFill>
                <a:schemeClr val="tx2"/>
              </a:solidFill>
            </a:endParaRPr>
          </a:p>
          <a:p>
            <a:r>
              <a:rPr lang="pt-BR" u="sng" dirty="0">
                <a:solidFill>
                  <a:schemeClr val="tx2"/>
                </a:solidFill>
              </a:rPr>
              <a:t>Mensuráveis</a:t>
            </a:r>
            <a:r>
              <a:rPr lang="pt-BR" dirty="0">
                <a:solidFill>
                  <a:schemeClr val="tx2"/>
                </a:solidFill>
              </a:rPr>
              <a:t>: permitir aferir os resultados;</a:t>
            </a:r>
          </a:p>
          <a:p>
            <a:endParaRPr lang="pt-BR" dirty="0">
              <a:solidFill>
                <a:schemeClr val="tx2"/>
              </a:solidFill>
            </a:endParaRPr>
          </a:p>
          <a:p>
            <a:r>
              <a:rPr lang="pt-BR" u="sng" dirty="0">
                <a:solidFill>
                  <a:schemeClr val="tx2"/>
                </a:solidFill>
              </a:rPr>
              <a:t>Atribuíveis</a:t>
            </a:r>
            <a:r>
              <a:rPr lang="pt-BR" dirty="0">
                <a:solidFill>
                  <a:schemeClr val="tx2"/>
                </a:solidFill>
              </a:rPr>
              <a:t>: meta alcançável, realista;</a:t>
            </a:r>
          </a:p>
          <a:p>
            <a:endParaRPr lang="pt-BR" dirty="0">
              <a:solidFill>
                <a:schemeClr val="tx2"/>
              </a:solidFill>
            </a:endParaRPr>
          </a:p>
          <a:p>
            <a:r>
              <a:rPr lang="pt-BR" u="sng" dirty="0">
                <a:solidFill>
                  <a:schemeClr val="tx2"/>
                </a:solidFill>
              </a:rPr>
              <a:t>Relevante</a:t>
            </a:r>
            <a:r>
              <a:rPr lang="pt-BR" dirty="0">
                <a:solidFill>
                  <a:schemeClr val="tx2"/>
                </a:solidFill>
              </a:rPr>
              <a:t>: refletir a mudança do que se mede; e</a:t>
            </a:r>
          </a:p>
          <a:p>
            <a:endParaRPr lang="pt-BR" dirty="0">
              <a:solidFill>
                <a:schemeClr val="tx2"/>
              </a:solidFill>
            </a:endParaRPr>
          </a:p>
          <a:p>
            <a:r>
              <a:rPr lang="pt-BR" u="sng" dirty="0">
                <a:solidFill>
                  <a:schemeClr val="tx2"/>
                </a:solidFill>
              </a:rPr>
              <a:t>Temporalmente regulares</a:t>
            </a:r>
            <a:r>
              <a:rPr lang="pt-BR" dirty="0">
                <a:solidFill>
                  <a:schemeClr val="tx2"/>
                </a:solidFill>
              </a:rPr>
              <a:t>: periodicidade.</a:t>
            </a:r>
            <a:endParaRPr lang="pt-BR" dirty="0"/>
          </a:p>
        </p:txBody>
      </p:sp>
      <p:sp>
        <p:nvSpPr>
          <p:cNvPr id="11" name="TextBox 76">
            <a:extLst>
              <a:ext uri="{FF2B5EF4-FFF2-40B4-BE49-F238E27FC236}">
                <a16:creationId xmlns:a16="http://schemas.microsoft.com/office/drawing/2014/main" id="{D0C659CD-16ED-4403-AEE1-93EB284E9F1E}"/>
              </a:ext>
            </a:extLst>
          </p:cNvPr>
          <p:cNvSpPr txBox="1"/>
          <p:nvPr/>
        </p:nvSpPr>
        <p:spPr>
          <a:xfrm>
            <a:off x="1676400" y="4190998"/>
            <a:ext cx="2404533" cy="40011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6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Monitoramento</a:t>
            </a:r>
          </a:p>
        </p:txBody>
      </p:sp>
      <p:grpSp>
        <p:nvGrpSpPr>
          <p:cNvPr id="12" name="Group 81">
            <a:extLst>
              <a:ext uri="{FF2B5EF4-FFF2-40B4-BE49-F238E27FC236}">
                <a16:creationId xmlns:a16="http://schemas.microsoft.com/office/drawing/2014/main" id="{12AD6B39-AD25-42DD-B523-39651A2AED51}"/>
              </a:ext>
            </a:extLst>
          </p:cNvPr>
          <p:cNvGrpSpPr/>
          <p:nvPr/>
        </p:nvGrpSpPr>
        <p:grpSpPr>
          <a:xfrm>
            <a:off x="2289701" y="2563893"/>
            <a:ext cx="1121022" cy="1084704"/>
            <a:chOff x="1595435" y="4336707"/>
            <a:chExt cx="1121022" cy="1084704"/>
          </a:xfrm>
        </p:grpSpPr>
        <p:sp>
          <p:nvSpPr>
            <p:cNvPr id="13" name="Oval 82">
              <a:extLst>
                <a:ext uri="{FF2B5EF4-FFF2-40B4-BE49-F238E27FC236}">
                  <a16:creationId xmlns:a16="http://schemas.microsoft.com/office/drawing/2014/main" id="{D367B0DE-67E6-4F3D-B4C7-60AA9249AE2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5435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4" name="bcgIcons_DataAnalysis">
              <a:extLst>
                <a:ext uri="{FF2B5EF4-FFF2-40B4-BE49-F238E27FC236}">
                  <a16:creationId xmlns:a16="http://schemas.microsoft.com/office/drawing/2014/main" id="{3D194878-7BED-441E-A69A-C1DC7278272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01799" y="4414949"/>
              <a:ext cx="882280" cy="883098"/>
              <a:chOff x="1682" y="0"/>
              <a:chExt cx="4316" cy="4320"/>
            </a:xfrm>
          </p:grpSpPr>
          <p:sp>
            <p:nvSpPr>
              <p:cNvPr id="15" name="AutoShape 18">
                <a:extLst>
                  <a:ext uri="{FF2B5EF4-FFF2-40B4-BE49-F238E27FC236}">
                    <a16:creationId xmlns:a16="http://schemas.microsoft.com/office/drawing/2014/main" id="{DBBE9FF3-3ADA-40A5-8F2C-3087A45282B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6" name="Freeform 20">
                <a:extLst>
                  <a:ext uri="{FF2B5EF4-FFF2-40B4-BE49-F238E27FC236}">
                    <a16:creationId xmlns:a16="http://schemas.microsoft.com/office/drawing/2014/main" id="{C983C621-B446-466E-ABF6-07D5B2DC42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7" name="Freeform 21">
                <a:extLst>
                  <a:ext uri="{FF2B5EF4-FFF2-40B4-BE49-F238E27FC236}">
                    <a16:creationId xmlns:a16="http://schemas.microsoft.com/office/drawing/2014/main" id="{79A22674-7838-4B56-9B28-692B5B2795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777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35BF5D92-9DDD-4A04-87AB-70057BFB8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9816" y="3630667"/>
            <a:ext cx="7377363" cy="1808644"/>
          </a:xfrm>
          <a:prstGeom prst="rect">
            <a:avLst/>
          </a:prstGeom>
        </p:spPr>
      </p:pic>
      <p:sp>
        <p:nvSpPr>
          <p:cNvPr id="11" name="TextBox 1">
            <a:extLst>
              <a:ext uri="{FF2B5EF4-FFF2-40B4-BE49-F238E27FC236}">
                <a16:creationId xmlns:a16="http://schemas.microsoft.com/office/drawing/2014/main" id="{4179B411-B890-45B6-A6F8-8A70386E4538}"/>
              </a:ext>
            </a:extLst>
          </p:cNvPr>
          <p:cNvSpPr txBox="1"/>
          <p:nvPr/>
        </p:nvSpPr>
        <p:spPr>
          <a:xfrm>
            <a:off x="4955972" y="5629681"/>
            <a:ext cx="5375867" cy="323165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 marL="94500" lvl="1">
              <a:buClr>
                <a:srgbClr val="1659BF">
                  <a:lumMod val="100000"/>
                </a:srgbClr>
              </a:buClr>
              <a:buSzPct val="100000"/>
            </a:pPr>
            <a:r>
              <a:rPr lang="pt-BR" sz="1050" dirty="0"/>
              <a:t>Pág. 103 do Guia: Processo de avaliação de eficácia, eficiência e efetividade orientado pelo modelo lógico</a:t>
            </a:r>
            <a:endParaRPr lang="pt-BR" sz="1050" dirty="0">
              <a:solidFill>
                <a:srgbClr val="000000">
                  <a:lumMod val="100000"/>
                </a:srgbClr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TextBox 1">
            <a:extLst>
              <a:ext uri="{FF2B5EF4-FFF2-40B4-BE49-F238E27FC236}">
                <a16:creationId xmlns:a16="http://schemas.microsoft.com/office/drawing/2014/main" id="{49ADB70D-243B-48AB-BFFC-386D926D9BF6}"/>
              </a:ext>
            </a:extLst>
          </p:cNvPr>
          <p:cNvSpPr txBox="1"/>
          <p:nvPr/>
        </p:nvSpPr>
        <p:spPr>
          <a:xfrm>
            <a:off x="4748334" y="737431"/>
            <a:ext cx="5931754" cy="2302169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dirty="0">
                <a:solidFill>
                  <a:schemeClr val="tx2"/>
                </a:solidFill>
              </a:rPr>
              <a:t>Monitorar a execução da política: indicadores de insumo e de atividades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pt-BR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dirty="0">
                <a:solidFill>
                  <a:schemeClr val="tx2"/>
                </a:solidFill>
              </a:rPr>
              <a:t>Monitorar as entregas: indicadores de produtos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pt-BR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dirty="0">
                <a:solidFill>
                  <a:schemeClr val="tx2"/>
                </a:solidFill>
              </a:rPr>
              <a:t>Monitorar resultados: indicadores que captam mudanças na realidade do público-alvo (objetivo x resultado; objetivo x impacto)</a:t>
            </a:r>
          </a:p>
        </p:txBody>
      </p:sp>
      <p:sp>
        <p:nvSpPr>
          <p:cNvPr id="13" name="TextBox 76">
            <a:extLst>
              <a:ext uri="{FF2B5EF4-FFF2-40B4-BE49-F238E27FC236}">
                <a16:creationId xmlns:a16="http://schemas.microsoft.com/office/drawing/2014/main" id="{25169236-8777-4922-AEA3-6319C52F6181}"/>
              </a:ext>
            </a:extLst>
          </p:cNvPr>
          <p:cNvSpPr txBox="1"/>
          <p:nvPr/>
        </p:nvSpPr>
        <p:spPr>
          <a:xfrm>
            <a:off x="1665492" y="2648484"/>
            <a:ext cx="2404533" cy="430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800" dirty="0">
                <a:solidFill>
                  <a:schemeClr val="bg1"/>
                </a:solidFill>
                <a:cs typeface="Arial" panose="020B0604020202020204" pitchFamily="34" charset="0"/>
              </a:rPr>
              <a:t>Monitoramento</a:t>
            </a:r>
          </a:p>
        </p:txBody>
      </p:sp>
      <p:grpSp>
        <p:nvGrpSpPr>
          <p:cNvPr id="14" name="Group 81">
            <a:extLst>
              <a:ext uri="{FF2B5EF4-FFF2-40B4-BE49-F238E27FC236}">
                <a16:creationId xmlns:a16="http://schemas.microsoft.com/office/drawing/2014/main" id="{9F90CD5F-C1A9-4F42-9B7A-1D1E5B5FC104}"/>
              </a:ext>
            </a:extLst>
          </p:cNvPr>
          <p:cNvGrpSpPr/>
          <p:nvPr/>
        </p:nvGrpSpPr>
        <p:grpSpPr>
          <a:xfrm>
            <a:off x="2278793" y="1036767"/>
            <a:ext cx="1121022" cy="1084704"/>
            <a:chOff x="1595435" y="4336707"/>
            <a:chExt cx="1121022" cy="1084704"/>
          </a:xfrm>
        </p:grpSpPr>
        <p:sp>
          <p:nvSpPr>
            <p:cNvPr id="15" name="Oval 82">
              <a:extLst>
                <a:ext uri="{FF2B5EF4-FFF2-40B4-BE49-F238E27FC236}">
                  <a16:creationId xmlns:a16="http://schemas.microsoft.com/office/drawing/2014/main" id="{BCEADA07-AF4A-4398-B416-57034AD7BD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5435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6" name="bcgIcons_DataAnalysis">
              <a:extLst>
                <a:ext uri="{FF2B5EF4-FFF2-40B4-BE49-F238E27FC236}">
                  <a16:creationId xmlns:a16="http://schemas.microsoft.com/office/drawing/2014/main" id="{AA21F62A-900C-4BB4-BDC9-547126C7753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01799" y="4414949"/>
              <a:ext cx="882280" cy="883098"/>
              <a:chOff x="1682" y="0"/>
              <a:chExt cx="4316" cy="4320"/>
            </a:xfrm>
          </p:grpSpPr>
          <p:sp>
            <p:nvSpPr>
              <p:cNvPr id="17" name="AutoShape 18">
                <a:extLst>
                  <a:ext uri="{FF2B5EF4-FFF2-40B4-BE49-F238E27FC236}">
                    <a16:creationId xmlns:a16="http://schemas.microsoft.com/office/drawing/2014/main" id="{E74D5571-A450-4879-B8D7-8311D5FD49CD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8" name="Freeform 20">
                <a:extLst>
                  <a:ext uri="{FF2B5EF4-FFF2-40B4-BE49-F238E27FC236}">
                    <a16:creationId xmlns:a16="http://schemas.microsoft.com/office/drawing/2014/main" id="{809666DF-F5C9-4FF6-8523-C8553C483D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19" name="Freeform 21">
                <a:extLst>
                  <a:ext uri="{FF2B5EF4-FFF2-40B4-BE49-F238E27FC236}">
                    <a16:creationId xmlns:a16="http://schemas.microsoft.com/office/drawing/2014/main" id="{48AD54DA-F5AE-4315-B58B-BDA01B994A2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186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">
            <a:extLst>
              <a:ext uri="{FF2B5EF4-FFF2-40B4-BE49-F238E27FC236}">
                <a16:creationId xmlns:a16="http://schemas.microsoft.com/office/drawing/2014/main" id="{C19E51DA-045F-475B-91C9-10746D69E4CE}"/>
              </a:ext>
            </a:extLst>
          </p:cNvPr>
          <p:cNvSpPr txBox="1"/>
          <p:nvPr/>
        </p:nvSpPr>
        <p:spPr>
          <a:xfrm>
            <a:off x="4651338" y="6329009"/>
            <a:ext cx="5464841" cy="161583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 marL="94500" lvl="1">
              <a:buClr>
                <a:srgbClr val="1659BF">
                  <a:lumMod val="100000"/>
                </a:srgbClr>
              </a:buClr>
              <a:buSzPct val="100000"/>
            </a:pPr>
            <a:r>
              <a:rPr lang="pt-BR" sz="1050" dirty="0">
                <a:solidFill>
                  <a:srgbClr val="000000">
                    <a:lumMod val="100000"/>
                  </a:srgbClr>
                </a:solidFill>
                <a:latin typeface="Trebuchet MS" panose="020B0603020202020204" pitchFamily="34" charset="0"/>
              </a:rPr>
              <a:t>Fonte: Quadro A.1, pág. 169 do Guia.</a:t>
            </a:r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75BE755D-1DE6-46A6-B453-5D0B165EB5DA}"/>
              </a:ext>
            </a:extLst>
          </p:cNvPr>
          <p:cNvSpPr txBox="1"/>
          <p:nvPr/>
        </p:nvSpPr>
        <p:spPr>
          <a:xfrm>
            <a:off x="4651338" y="788063"/>
            <a:ext cx="6790092" cy="2329869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pt-BR" sz="2800" b="1" dirty="0">
                <a:solidFill>
                  <a:schemeClr val="tx2"/>
                </a:solidFill>
              </a:rPr>
              <a:t>Exemplo de estrutura para o plano de monitoramento em uma política pública.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pt-BR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dirty="0"/>
              <a:t>O indicador deve ser de fácil cálculo e coleta, além de ser útil na tomada de decisão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pt-BR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dirty="0"/>
              <a:t>Utilizar o modelo lógico para situar a fase de monitoramento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9CD971AB-0261-4432-98F5-46A6F6F07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430" y="3368747"/>
            <a:ext cx="9637140" cy="2874869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contourClr>
              <a:schemeClr val="tx2"/>
            </a:contourClr>
          </a:sp3d>
        </p:spPr>
      </p:pic>
      <p:sp>
        <p:nvSpPr>
          <p:cNvPr id="17" name="TextBox 76">
            <a:extLst>
              <a:ext uri="{FF2B5EF4-FFF2-40B4-BE49-F238E27FC236}">
                <a16:creationId xmlns:a16="http://schemas.microsoft.com/office/drawing/2014/main" id="{CEC73885-7DF0-468A-960E-70532919A129}"/>
              </a:ext>
            </a:extLst>
          </p:cNvPr>
          <p:cNvSpPr txBox="1"/>
          <p:nvPr/>
        </p:nvSpPr>
        <p:spPr>
          <a:xfrm>
            <a:off x="1615251" y="1621679"/>
            <a:ext cx="2404533" cy="120032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6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Monitoramento, avaliação e controle</a:t>
            </a:r>
          </a:p>
        </p:txBody>
      </p:sp>
      <p:grpSp>
        <p:nvGrpSpPr>
          <p:cNvPr id="18" name="Group 81">
            <a:extLst>
              <a:ext uri="{FF2B5EF4-FFF2-40B4-BE49-F238E27FC236}">
                <a16:creationId xmlns:a16="http://schemas.microsoft.com/office/drawing/2014/main" id="{F67A9834-AED1-4073-A253-01D05E9CA334}"/>
              </a:ext>
            </a:extLst>
          </p:cNvPr>
          <p:cNvGrpSpPr/>
          <p:nvPr/>
        </p:nvGrpSpPr>
        <p:grpSpPr>
          <a:xfrm>
            <a:off x="2228552" y="394683"/>
            <a:ext cx="1121022" cy="1084704"/>
            <a:chOff x="1595435" y="4336707"/>
            <a:chExt cx="1121022" cy="1084704"/>
          </a:xfrm>
        </p:grpSpPr>
        <p:sp>
          <p:nvSpPr>
            <p:cNvPr id="19" name="Oval 82">
              <a:extLst>
                <a:ext uri="{FF2B5EF4-FFF2-40B4-BE49-F238E27FC236}">
                  <a16:creationId xmlns:a16="http://schemas.microsoft.com/office/drawing/2014/main" id="{7A59367C-993C-46EA-8296-32012863B26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5435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20" name="bcgIcons_DataAnalysis">
              <a:extLst>
                <a:ext uri="{FF2B5EF4-FFF2-40B4-BE49-F238E27FC236}">
                  <a16:creationId xmlns:a16="http://schemas.microsoft.com/office/drawing/2014/main" id="{FFF49287-081B-4D00-89BD-984B01C9CA8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01799" y="4414949"/>
              <a:ext cx="882280" cy="883098"/>
              <a:chOff x="1682" y="0"/>
              <a:chExt cx="4316" cy="4320"/>
            </a:xfrm>
          </p:grpSpPr>
          <p:sp>
            <p:nvSpPr>
              <p:cNvPr id="21" name="AutoShape 18">
                <a:extLst>
                  <a:ext uri="{FF2B5EF4-FFF2-40B4-BE49-F238E27FC236}">
                    <a16:creationId xmlns:a16="http://schemas.microsoft.com/office/drawing/2014/main" id="{CEF60FE1-D441-4FE6-8250-D15A260CF263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22" name="Freeform 20">
                <a:extLst>
                  <a:ext uri="{FF2B5EF4-FFF2-40B4-BE49-F238E27FC236}">
                    <a16:creationId xmlns:a16="http://schemas.microsoft.com/office/drawing/2014/main" id="{1C06D4AF-FCA2-4A55-8E5B-CD29A708F7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23" name="Freeform 21">
                <a:extLst>
                  <a:ext uri="{FF2B5EF4-FFF2-40B4-BE49-F238E27FC236}">
                    <a16:creationId xmlns:a16="http://schemas.microsoft.com/office/drawing/2014/main" id="{0382BCC0-B368-4FF4-8626-A0EAB5923F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178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1">
            <a:extLst>
              <a:ext uri="{FF2B5EF4-FFF2-40B4-BE49-F238E27FC236}">
                <a16:creationId xmlns:a16="http://schemas.microsoft.com/office/drawing/2014/main" id="{661FF354-78A2-4CC4-8AF6-A6AC66D918D6}"/>
              </a:ext>
            </a:extLst>
          </p:cNvPr>
          <p:cNvGrpSpPr/>
          <p:nvPr/>
        </p:nvGrpSpPr>
        <p:grpSpPr>
          <a:xfrm>
            <a:off x="2264365" y="1666614"/>
            <a:ext cx="1121022" cy="1084704"/>
            <a:chOff x="1595435" y="4336707"/>
            <a:chExt cx="1121022" cy="1084704"/>
          </a:xfrm>
        </p:grpSpPr>
        <p:sp>
          <p:nvSpPr>
            <p:cNvPr id="5" name="Oval 82">
              <a:extLst>
                <a:ext uri="{FF2B5EF4-FFF2-40B4-BE49-F238E27FC236}">
                  <a16:creationId xmlns:a16="http://schemas.microsoft.com/office/drawing/2014/main" id="{0ED295C4-95FA-4B33-B020-347DD4A746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5435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6" name="bcgIcons_DataAnalysis">
              <a:extLst>
                <a:ext uri="{FF2B5EF4-FFF2-40B4-BE49-F238E27FC236}">
                  <a16:creationId xmlns:a16="http://schemas.microsoft.com/office/drawing/2014/main" id="{19785227-A0A6-4EEC-9DE8-CAC5C99909A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01799" y="4414949"/>
              <a:ext cx="882280" cy="883098"/>
              <a:chOff x="1682" y="0"/>
              <a:chExt cx="4316" cy="4320"/>
            </a:xfrm>
          </p:grpSpPr>
          <p:sp>
            <p:nvSpPr>
              <p:cNvPr id="7" name="AutoShape 18">
                <a:extLst>
                  <a:ext uri="{FF2B5EF4-FFF2-40B4-BE49-F238E27FC236}">
                    <a16:creationId xmlns:a16="http://schemas.microsoft.com/office/drawing/2014/main" id="{585DD886-A380-4309-9EBE-947CE192A74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AA54F18E-C427-4331-B324-A1E560DC3A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" name="Freeform 21">
                <a:extLst>
                  <a:ext uri="{FF2B5EF4-FFF2-40B4-BE49-F238E27FC236}">
                    <a16:creationId xmlns:a16="http://schemas.microsoft.com/office/drawing/2014/main" id="{CBECB0A4-D0CE-426C-95CE-2309455EAF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14" name="Retângulo 13">
            <a:extLst>
              <a:ext uri="{FF2B5EF4-FFF2-40B4-BE49-F238E27FC236}">
                <a16:creationId xmlns:a16="http://schemas.microsoft.com/office/drawing/2014/main" id="{04D7C7FB-0540-41C9-95E2-D45383BFB1AF}"/>
              </a:ext>
            </a:extLst>
          </p:cNvPr>
          <p:cNvSpPr/>
          <p:nvPr/>
        </p:nvSpPr>
        <p:spPr>
          <a:xfrm>
            <a:off x="4780504" y="1367666"/>
            <a:ext cx="638660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b="1" dirty="0">
                <a:solidFill>
                  <a:schemeClr val="tx2"/>
                </a:solidFill>
              </a:rPr>
              <a:t>Checklist</a:t>
            </a:r>
          </a:p>
          <a:p>
            <a:endParaRPr lang="pt-BR" dirty="0">
              <a:solidFill>
                <a:schemeClr val="tx2"/>
              </a:solidFill>
            </a:endParaRPr>
          </a:p>
          <a:p>
            <a:r>
              <a:rPr lang="pt-BR" sz="2800" dirty="0">
                <a:solidFill>
                  <a:schemeClr val="tx2"/>
                </a:solidFill>
              </a:rPr>
              <a:t>Posteriormente, como será realizada a avaliação dos resultados da política?</a:t>
            </a:r>
            <a:endParaRPr lang="pt-BR" sz="2800" dirty="0"/>
          </a:p>
        </p:txBody>
      </p:sp>
      <p:sp>
        <p:nvSpPr>
          <p:cNvPr id="11" name="TextBox 76">
            <a:extLst>
              <a:ext uri="{FF2B5EF4-FFF2-40B4-BE49-F238E27FC236}">
                <a16:creationId xmlns:a16="http://schemas.microsoft.com/office/drawing/2014/main" id="{A6BAFEAA-30CA-45E1-9C79-04F85AECF0B0}"/>
              </a:ext>
            </a:extLst>
          </p:cNvPr>
          <p:cNvSpPr txBox="1"/>
          <p:nvPr/>
        </p:nvSpPr>
        <p:spPr>
          <a:xfrm>
            <a:off x="1717450" y="3143194"/>
            <a:ext cx="2404533" cy="80021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6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Matriz de Monitoramento</a:t>
            </a:r>
          </a:p>
        </p:txBody>
      </p:sp>
    </p:spTree>
    <p:extLst>
      <p:ext uri="{BB962C8B-B14F-4D97-AF65-F5344CB8AC3E}">
        <p14:creationId xmlns:p14="http://schemas.microsoft.com/office/powerpoint/2010/main" val="409235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>
            <a:extLst>
              <a:ext uri="{FF2B5EF4-FFF2-40B4-BE49-F238E27FC236}">
                <a16:creationId xmlns:a16="http://schemas.microsoft.com/office/drawing/2014/main" id="{4EF4AE39-B425-4E69-96A6-EF1BF17B0B06}"/>
              </a:ext>
            </a:extLst>
          </p:cNvPr>
          <p:cNvSpPr/>
          <p:nvPr/>
        </p:nvSpPr>
        <p:spPr>
          <a:xfrm>
            <a:off x="4627816" y="398805"/>
            <a:ext cx="623836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tx2"/>
                </a:solidFill>
              </a:rPr>
              <a:t>Avaliação de diagnóstico e de desenho</a:t>
            </a:r>
          </a:p>
          <a:p>
            <a:endParaRPr lang="pt-BR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Avalia o desenho da política a ser implementada em relação a seus objetivos, ações e estratégia de execução, com foco no problema que fundamenta a intervenção do Estado e sua relevância.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1AA6B7E4-30A5-4CCD-8ED8-DCD3DDD6A7EB}"/>
              </a:ext>
            </a:extLst>
          </p:cNvPr>
          <p:cNvSpPr/>
          <p:nvPr/>
        </p:nvSpPr>
        <p:spPr>
          <a:xfrm>
            <a:off x="4627813" y="5640158"/>
            <a:ext cx="62383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tx2"/>
                </a:solidFill>
              </a:rPr>
              <a:t>Avaliações econômicas</a:t>
            </a:r>
          </a:p>
          <a:p>
            <a:endParaRPr lang="pt-BR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Avaliam custo-benefício e eficiência da política pública.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280AA813-C9DA-4930-8C25-E37F206937E8}"/>
              </a:ext>
            </a:extLst>
          </p:cNvPr>
          <p:cNvSpPr/>
          <p:nvPr/>
        </p:nvSpPr>
        <p:spPr>
          <a:xfrm>
            <a:off x="4627814" y="2330588"/>
            <a:ext cx="623836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tx2"/>
                </a:solidFill>
              </a:rPr>
              <a:t>Avaliação de implementação e de processo</a:t>
            </a:r>
          </a:p>
          <a:p>
            <a:endParaRPr lang="pt-BR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Avalia se a implementação está ocorrendo conforme o planejado, com foco nos insumos e produtos que estão sendo entregues pela política pública.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A0168EBD-2A31-4090-BF4C-28042DCB5443}"/>
              </a:ext>
            </a:extLst>
          </p:cNvPr>
          <p:cNvSpPr/>
          <p:nvPr/>
        </p:nvSpPr>
        <p:spPr>
          <a:xfrm>
            <a:off x="4627813" y="3985373"/>
            <a:ext cx="623836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tx2"/>
                </a:solidFill>
              </a:rPr>
              <a:t>Avaliação dos resultados e de impacto</a:t>
            </a:r>
          </a:p>
          <a:p>
            <a:endParaRPr lang="pt-BR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Avalia se a implementação da política gerou resultados para a sociedade, com uma visão para além da execução da política pública.</a:t>
            </a:r>
          </a:p>
        </p:txBody>
      </p:sp>
      <p:grpSp>
        <p:nvGrpSpPr>
          <p:cNvPr id="14" name="Group 81">
            <a:extLst>
              <a:ext uri="{FF2B5EF4-FFF2-40B4-BE49-F238E27FC236}">
                <a16:creationId xmlns:a16="http://schemas.microsoft.com/office/drawing/2014/main" id="{C26DE4CD-A641-4C3E-AAB3-380DB1F12E1A}"/>
              </a:ext>
            </a:extLst>
          </p:cNvPr>
          <p:cNvGrpSpPr/>
          <p:nvPr/>
        </p:nvGrpSpPr>
        <p:grpSpPr>
          <a:xfrm>
            <a:off x="2264365" y="1666614"/>
            <a:ext cx="1121022" cy="1084704"/>
            <a:chOff x="1595435" y="4336707"/>
            <a:chExt cx="1121022" cy="1084704"/>
          </a:xfrm>
        </p:grpSpPr>
        <p:sp>
          <p:nvSpPr>
            <p:cNvPr id="15" name="Oval 82">
              <a:extLst>
                <a:ext uri="{FF2B5EF4-FFF2-40B4-BE49-F238E27FC236}">
                  <a16:creationId xmlns:a16="http://schemas.microsoft.com/office/drawing/2014/main" id="{0BACA0B4-8EE7-4FA4-8BD8-7F430008E2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5435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8" name="bcgIcons_DataAnalysis">
              <a:extLst>
                <a:ext uri="{FF2B5EF4-FFF2-40B4-BE49-F238E27FC236}">
                  <a16:creationId xmlns:a16="http://schemas.microsoft.com/office/drawing/2014/main" id="{A1F9AE78-EAF1-48B2-89CA-49A6CBDB9D0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01799" y="4414949"/>
              <a:ext cx="882280" cy="883098"/>
              <a:chOff x="1682" y="0"/>
              <a:chExt cx="4316" cy="4320"/>
            </a:xfrm>
          </p:grpSpPr>
          <p:sp>
            <p:nvSpPr>
              <p:cNvPr id="19" name="AutoShape 18">
                <a:extLst>
                  <a:ext uri="{FF2B5EF4-FFF2-40B4-BE49-F238E27FC236}">
                    <a16:creationId xmlns:a16="http://schemas.microsoft.com/office/drawing/2014/main" id="{1013CF42-12BA-4D7A-8882-605BB7F61B20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20" name="Freeform 20">
                <a:extLst>
                  <a:ext uri="{FF2B5EF4-FFF2-40B4-BE49-F238E27FC236}">
                    <a16:creationId xmlns:a16="http://schemas.microsoft.com/office/drawing/2014/main" id="{3F48880B-9FE5-47A3-BCC2-70A49E2172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21" name="Freeform 21">
                <a:extLst>
                  <a:ext uri="{FF2B5EF4-FFF2-40B4-BE49-F238E27FC236}">
                    <a16:creationId xmlns:a16="http://schemas.microsoft.com/office/drawing/2014/main" id="{C41DCF3E-CE47-4AEF-85A2-274468E2D9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22" name="TextBox 76">
            <a:extLst>
              <a:ext uri="{FF2B5EF4-FFF2-40B4-BE49-F238E27FC236}">
                <a16:creationId xmlns:a16="http://schemas.microsoft.com/office/drawing/2014/main" id="{9C78CC73-08EC-4A07-828F-22BD71E37108}"/>
              </a:ext>
            </a:extLst>
          </p:cNvPr>
          <p:cNvSpPr txBox="1"/>
          <p:nvPr/>
        </p:nvSpPr>
        <p:spPr>
          <a:xfrm>
            <a:off x="1636206" y="3145319"/>
            <a:ext cx="2404533" cy="80021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6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Matriz de Monitoramento</a:t>
            </a:r>
          </a:p>
        </p:txBody>
      </p:sp>
    </p:spTree>
    <p:extLst>
      <p:ext uri="{BB962C8B-B14F-4D97-AF65-F5344CB8AC3E}">
        <p14:creationId xmlns:p14="http://schemas.microsoft.com/office/powerpoint/2010/main" val="212106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>
            <a:extLst>
              <a:ext uri="{FF2B5EF4-FFF2-40B4-BE49-F238E27FC236}">
                <a16:creationId xmlns:a16="http://schemas.microsoft.com/office/drawing/2014/main" id="{C5F8C47D-8204-4EA5-8668-F34906C409B0}"/>
              </a:ext>
            </a:extLst>
          </p:cNvPr>
          <p:cNvSpPr txBox="1"/>
          <p:nvPr/>
        </p:nvSpPr>
        <p:spPr>
          <a:xfrm>
            <a:off x="1616110" y="2157921"/>
            <a:ext cx="2404533" cy="80021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buSzPct val="100000"/>
              <a:buFont typeface="Trebuchet MS" panose="020B0603020202020204" pitchFamily="34" charset="0"/>
              <a:buChar char="​"/>
            </a:pPr>
            <a:r>
              <a:rPr lang="pt-BR" sz="26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Matriz de Monitoramento</a:t>
            </a:r>
          </a:p>
        </p:txBody>
      </p:sp>
      <p:grpSp>
        <p:nvGrpSpPr>
          <p:cNvPr id="4" name="Group 81">
            <a:extLst>
              <a:ext uri="{FF2B5EF4-FFF2-40B4-BE49-F238E27FC236}">
                <a16:creationId xmlns:a16="http://schemas.microsoft.com/office/drawing/2014/main" id="{661FF354-78A2-4CC4-8AF6-A6AC66D918D6}"/>
              </a:ext>
            </a:extLst>
          </p:cNvPr>
          <p:cNvGrpSpPr/>
          <p:nvPr/>
        </p:nvGrpSpPr>
        <p:grpSpPr>
          <a:xfrm>
            <a:off x="2229411" y="730870"/>
            <a:ext cx="1121022" cy="1084704"/>
            <a:chOff x="1595435" y="4336707"/>
            <a:chExt cx="1121022" cy="1084704"/>
          </a:xfrm>
        </p:grpSpPr>
        <p:sp>
          <p:nvSpPr>
            <p:cNvPr id="5" name="Oval 82">
              <a:extLst>
                <a:ext uri="{FF2B5EF4-FFF2-40B4-BE49-F238E27FC236}">
                  <a16:creationId xmlns:a16="http://schemas.microsoft.com/office/drawing/2014/main" id="{0ED295C4-95FA-4B33-B020-347DD4A746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5435" y="4336707"/>
              <a:ext cx="1121022" cy="1084704"/>
            </a:xfrm>
            <a:prstGeom prst="ellipse">
              <a:avLst/>
            </a:prstGeom>
            <a:solidFill>
              <a:srgbClr val="FFFFFF"/>
            </a:solidFill>
            <a:ln w="38100">
              <a:gradFill flip="none" rotWithShape="1">
                <a:gsLst>
                  <a:gs pos="0">
                    <a:schemeClr val="accent5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5000"/>
                </a:lnSpc>
              </a:pPr>
              <a:endParaRPr lang="en-US" kern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6" name="bcgIcons_DataAnalysis">
              <a:extLst>
                <a:ext uri="{FF2B5EF4-FFF2-40B4-BE49-F238E27FC236}">
                  <a16:creationId xmlns:a16="http://schemas.microsoft.com/office/drawing/2014/main" id="{19785227-A0A6-4EEC-9DE8-CAC5C99909A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01799" y="4414949"/>
              <a:ext cx="882280" cy="883098"/>
              <a:chOff x="1682" y="0"/>
              <a:chExt cx="4316" cy="4320"/>
            </a:xfrm>
          </p:grpSpPr>
          <p:sp>
            <p:nvSpPr>
              <p:cNvPr id="7" name="AutoShape 18">
                <a:extLst>
                  <a:ext uri="{FF2B5EF4-FFF2-40B4-BE49-F238E27FC236}">
                    <a16:creationId xmlns:a16="http://schemas.microsoft.com/office/drawing/2014/main" id="{585DD886-A380-4309-9EBE-947CE192A74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AA54F18E-C427-4331-B324-A1E560DC3A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62" y="1166"/>
                <a:ext cx="2754" cy="1901"/>
              </a:xfrm>
              <a:custGeom>
                <a:avLst/>
                <a:gdLst>
                  <a:gd name="T0" fmla="*/ 1470 w 1470"/>
                  <a:gd name="T1" fmla="*/ 0 h 1014"/>
                  <a:gd name="T2" fmla="*/ 1470 w 1470"/>
                  <a:gd name="T3" fmla="*/ 867 h 1014"/>
                  <a:gd name="T4" fmla="*/ 1383 w 1470"/>
                  <a:gd name="T5" fmla="*/ 867 h 1014"/>
                  <a:gd name="T6" fmla="*/ 1285 w 1470"/>
                  <a:gd name="T7" fmla="*/ 359 h 1014"/>
                  <a:gd name="T8" fmla="*/ 1147 w 1470"/>
                  <a:gd name="T9" fmla="*/ 260 h 1014"/>
                  <a:gd name="T10" fmla="*/ 1237 w 1470"/>
                  <a:gd name="T11" fmla="*/ 188 h 1014"/>
                  <a:gd name="T12" fmla="*/ 1283 w 1470"/>
                  <a:gd name="T13" fmla="*/ 196 h 1014"/>
                  <a:gd name="T14" fmla="*/ 1412 w 1470"/>
                  <a:gd name="T15" fmla="*/ 67 h 1014"/>
                  <a:gd name="T16" fmla="*/ 1410 w 1470"/>
                  <a:gd name="T17" fmla="*/ 48 h 1014"/>
                  <a:gd name="T18" fmla="*/ 1470 w 1470"/>
                  <a:gd name="T19" fmla="*/ 0 h 1014"/>
                  <a:gd name="T20" fmla="*/ 614 w 1470"/>
                  <a:gd name="T21" fmla="*/ 346 h 1014"/>
                  <a:gd name="T22" fmla="*/ 641 w 1470"/>
                  <a:gd name="T23" fmla="*/ 322 h 1014"/>
                  <a:gd name="T24" fmla="*/ 614 w 1470"/>
                  <a:gd name="T25" fmla="*/ 325 h 1014"/>
                  <a:gd name="T26" fmla="*/ 588 w 1470"/>
                  <a:gd name="T27" fmla="*/ 322 h 1014"/>
                  <a:gd name="T28" fmla="*/ 476 w 1470"/>
                  <a:gd name="T29" fmla="*/ 446 h 1014"/>
                  <a:gd name="T30" fmla="*/ 481 w 1470"/>
                  <a:gd name="T31" fmla="*/ 484 h 1014"/>
                  <a:gd name="T32" fmla="*/ 352 w 1470"/>
                  <a:gd name="T33" fmla="*/ 613 h 1014"/>
                  <a:gd name="T34" fmla="*/ 280 w 1470"/>
                  <a:gd name="T35" fmla="*/ 590 h 1014"/>
                  <a:gd name="T36" fmla="*/ 0 w 1470"/>
                  <a:gd name="T37" fmla="*/ 720 h 1014"/>
                  <a:gd name="T38" fmla="*/ 0 w 1470"/>
                  <a:gd name="T39" fmla="*/ 867 h 1014"/>
                  <a:gd name="T40" fmla="*/ 503 w 1470"/>
                  <a:gd name="T41" fmla="*/ 867 h 1014"/>
                  <a:gd name="T42" fmla="*/ 614 w 1470"/>
                  <a:gd name="T43" fmla="*/ 346 h 1014"/>
                  <a:gd name="T44" fmla="*/ 705 w 1470"/>
                  <a:gd name="T45" fmla="*/ 913 h 1014"/>
                  <a:gd name="T46" fmla="*/ 943 w 1470"/>
                  <a:gd name="T47" fmla="*/ 1014 h 1014"/>
                  <a:gd name="T48" fmla="*/ 1144 w 1470"/>
                  <a:gd name="T49" fmla="*/ 946 h 1014"/>
                  <a:gd name="T50" fmla="*/ 1145 w 1470"/>
                  <a:gd name="T51" fmla="*/ 945 h 1014"/>
                  <a:gd name="T52" fmla="*/ 1171 w 1470"/>
                  <a:gd name="T53" fmla="*/ 922 h 1014"/>
                  <a:gd name="T54" fmla="*/ 1199 w 1470"/>
                  <a:gd name="T55" fmla="*/ 892 h 1014"/>
                  <a:gd name="T56" fmla="*/ 1202 w 1470"/>
                  <a:gd name="T57" fmla="*/ 481 h 1014"/>
                  <a:gd name="T58" fmla="*/ 1103 w 1470"/>
                  <a:gd name="T59" fmla="*/ 560 h 1014"/>
                  <a:gd name="T60" fmla="*/ 1106 w 1470"/>
                  <a:gd name="T61" fmla="*/ 590 h 1014"/>
                  <a:gd name="T62" fmla="*/ 947 w 1470"/>
                  <a:gd name="T63" fmla="*/ 749 h 1014"/>
                  <a:gd name="T64" fmla="*/ 789 w 1470"/>
                  <a:gd name="T65" fmla="*/ 595 h 1014"/>
                  <a:gd name="T66" fmla="*/ 652 w 1470"/>
                  <a:gd name="T67" fmla="*/ 529 h 1014"/>
                  <a:gd name="T68" fmla="*/ 705 w 1470"/>
                  <a:gd name="T69" fmla="*/ 913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0" h="1014">
                    <a:moveTo>
                      <a:pt x="1470" y="0"/>
                    </a:moveTo>
                    <a:cubicBezTo>
                      <a:pt x="1470" y="867"/>
                      <a:pt x="1470" y="867"/>
                      <a:pt x="1470" y="867"/>
                    </a:cubicBezTo>
                    <a:cubicBezTo>
                      <a:pt x="1383" y="867"/>
                      <a:pt x="1383" y="867"/>
                      <a:pt x="1383" y="867"/>
                    </a:cubicBezTo>
                    <a:cubicBezTo>
                      <a:pt x="1452" y="697"/>
                      <a:pt x="1417" y="497"/>
                      <a:pt x="1285" y="359"/>
                    </a:cubicBezTo>
                    <a:cubicBezTo>
                      <a:pt x="1245" y="317"/>
                      <a:pt x="1198" y="284"/>
                      <a:pt x="1147" y="260"/>
                    </a:cubicBezTo>
                    <a:cubicBezTo>
                      <a:pt x="1237" y="188"/>
                      <a:pt x="1237" y="188"/>
                      <a:pt x="1237" y="188"/>
                    </a:cubicBezTo>
                    <a:cubicBezTo>
                      <a:pt x="1252" y="193"/>
                      <a:pt x="1267" y="196"/>
                      <a:pt x="1283" y="196"/>
                    </a:cubicBezTo>
                    <a:cubicBezTo>
                      <a:pt x="1354" y="196"/>
                      <a:pt x="1412" y="138"/>
                      <a:pt x="1412" y="67"/>
                    </a:cubicBezTo>
                    <a:cubicBezTo>
                      <a:pt x="1412" y="61"/>
                      <a:pt x="1411" y="54"/>
                      <a:pt x="1410" y="48"/>
                    </a:cubicBezTo>
                    <a:lnTo>
                      <a:pt x="1470" y="0"/>
                    </a:lnTo>
                    <a:close/>
                    <a:moveTo>
                      <a:pt x="614" y="346"/>
                    </a:moveTo>
                    <a:cubicBezTo>
                      <a:pt x="623" y="338"/>
                      <a:pt x="632" y="329"/>
                      <a:pt x="641" y="322"/>
                    </a:cubicBezTo>
                    <a:cubicBezTo>
                      <a:pt x="632" y="324"/>
                      <a:pt x="623" y="325"/>
                      <a:pt x="614" y="325"/>
                    </a:cubicBezTo>
                    <a:cubicBezTo>
                      <a:pt x="605" y="325"/>
                      <a:pt x="597" y="324"/>
                      <a:pt x="588" y="322"/>
                    </a:cubicBezTo>
                    <a:cubicBezTo>
                      <a:pt x="476" y="446"/>
                      <a:pt x="476" y="446"/>
                      <a:pt x="476" y="446"/>
                    </a:cubicBezTo>
                    <a:cubicBezTo>
                      <a:pt x="479" y="458"/>
                      <a:pt x="481" y="471"/>
                      <a:pt x="481" y="484"/>
                    </a:cubicBezTo>
                    <a:cubicBezTo>
                      <a:pt x="481" y="555"/>
                      <a:pt x="423" y="613"/>
                      <a:pt x="352" y="613"/>
                    </a:cubicBezTo>
                    <a:cubicBezTo>
                      <a:pt x="326" y="613"/>
                      <a:pt x="301" y="605"/>
                      <a:pt x="280" y="59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867"/>
                      <a:pt x="0" y="867"/>
                      <a:pt x="0" y="867"/>
                    </a:cubicBezTo>
                    <a:cubicBezTo>
                      <a:pt x="503" y="867"/>
                      <a:pt x="503" y="867"/>
                      <a:pt x="503" y="867"/>
                    </a:cubicBezTo>
                    <a:cubicBezTo>
                      <a:pt x="433" y="692"/>
                      <a:pt x="471" y="484"/>
                      <a:pt x="614" y="346"/>
                    </a:cubicBezTo>
                    <a:close/>
                    <a:moveTo>
                      <a:pt x="705" y="913"/>
                    </a:moveTo>
                    <a:cubicBezTo>
                      <a:pt x="768" y="978"/>
                      <a:pt x="852" y="1014"/>
                      <a:pt x="943" y="1014"/>
                    </a:cubicBezTo>
                    <a:cubicBezTo>
                      <a:pt x="1015" y="1014"/>
                      <a:pt x="1087" y="990"/>
                      <a:pt x="1144" y="946"/>
                    </a:cubicBezTo>
                    <a:cubicBezTo>
                      <a:pt x="1145" y="945"/>
                      <a:pt x="1145" y="945"/>
                      <a:pt x="1145" y="945"/>
                    </a:cubicBezTo>
                    <a:cubicBezTo>
                      <a:pt x="1153" y="940"/>
                      <a:pt x="1161" y="932"/>
                      <a:pt x="1171" y="922"/>
                    </a:cubicBezTo>
                    <a:cubicBezTo>
                      <a:pt x="1181" y="913"/>
                      <a:pt x="1191" y="903"/>
                      <a:pt x="1199" y="892"/>
                    </a:cubicBezTo>
                    <a:cubicBezTo>
                      <a:pt x="1297" y="772"/>
                      <a:pt x="1296" y="601"/>
                      <a:pt x="1202" y="481"/>
                    </a:cubicBezTo>
                    <a:cubicBezTo>
                      <a:pt x="1103" y="560"/>
                      <a:pt x="1103" y="560"/>
                      <a:pt x="1103" y="560"/>
                    </a:cubicBezTo>
                    <a:cubicBezTo>
                      <a:pt x="1105" y="570"/>
                      <a:pt x="1106" y="580"/>
                      <a:pt x="1106" y="590"/>
                    </a:cubicBezTo>
                    <a:cubicBezTo>
                      <a:pt x="1106" y="677"/>
                      <a:pt x="1035" y="749"/>
                      <a:pt x="947" y="749"/>
                    </a:cubicBezTo>
                    <a:cubicBezTo>
                      <a:pt x="862" y="749"/>
                      <a:pt x="792" y="680"/>
                      <a:pt x="789" y="595"/>
                    </a:cubicBezTo>
                    <a:cubicBezTo>
                      <a:pt x="652" y="529"/>
                      <a:pt x="652" y="529"/>
                      <a:pt x="652" y="529"/>
                    </a:cubicBezTo>
                    <a:cubicBezTo>
                      <a:pt x="587" y="652"/>
                      <a:pt x="604" y="808"/>
                      <a:pt x="705" y="91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  <p:sp>
            <p:nvSpPr>
              <p:cNvPr id="9" name="Freeform 21">
                <a:extLst>
                  <a:ext uri="{FF2B5EF4-FFF2-40B4-BE49-F238E27FC236}">
                    <a16:creationId xmlns:a16="http://schemas.microsoft.com/office/drawing/2014/main" id="{CBECB0A4-D0CE-426C-95CE-2309455EAF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97" y="692"/>
                <a:ext cx="3535" cy="3405"/>
              </a:xfrm>
              <a:custGeom>
                <a:avLst/>
                <a:gdLst>
                  <a:gd name="T0" fmla="*/ 1272 w 1887"/>
                  <a:gd name="T1" fmla="*/ 1297 h 1816"/>
                  <a:gd name="T2" fmla="*/ 1389 w 1887"/>
                  <a:gd name="T3" fmla="*/ 1401 h 1816"/>
                  <a:gd name="T4" fmla="*/ 1481 w 1887"/>
                  <a:gd name="T5" fmla="*/ 1296 h 1816"/>
                  <a:gd name="T6" fmla="*/ 1340 w 1887"/>
                  <a:gd name="T7" fmla="*/ 644 h 1816"/>
                  <a:gd name="T8" fmla="*/ 722 w 1887"/>
                  <a:gd name="T9" fmla="*/ 1239 h 1816"/>
                  <a:gd name="T10" fmla="*/ 760 w 1887"/>
                  <a:gd name="T11" fmla="*/ 1202 h 1816"/>
                  <a:gd name="T12" fmla="*/ 1302 w 1887"/>
                  <a:gd name="T13" fmla="*/ 681 h 1816"/>
                  <a:gd name="T14" fmla="*/ 1291 w 1887"/>
                  <a:gd name="T15" fmla="*/ 1212 h 1816"/>
                  <a:gd name="T16" fmla="*/ 1752 w 1887"/>
                  <a:gd name="T17" fmla="*/ 1816 h 1816"/>
                  <a:gd name="T18" fmla="*/ 1405 w 1887"/>
                  <a:gd name="T19" fmla="*/ 1477 h 1816"/>
                  <a:gd name="T20" fmla="*/ 1528 w 1887"/>
                  <a:gd name="T21" fmla="*/ 1327 h 1816"/>
                  <a:gd name="T22" fmla="*/ 1559 w 1887"/>
                  <a:gd name="T23" fmla="*/ 1327 h 1816"/>
                  <a:gd name="T24" fmla="*/ 1878 w 1887"/>
                  <a:gd name="T25" fmla="*/ 1714 h 1816"/>
                  <a:gd name="T26" fmla="*/ 1752 w 1887"/>
                  <a:gd name="T27" fmla="*/ 1816 h 1816"/>
                  <a:gd name="T28" fmla="*/ 1746 w 1887"/>
                  <a:gd name="T29" fmla="*/ 1770 h 1816"/>
                  <a:gd name="T30" fmla="*/ 1837 w 1887"/>
                  <a:gd name="T31" fmla="*/ 1700 h 1816"/>
                  <a:gd name="T32" fmla="*/ 1543 w 1887"/>
                  <a:gd name="T33" fmla="*/ 1374 h 1816"/>
                  <a:gd name="T34" fmla="*/ 1624 w 1887"/>
                  <a:gd name="T35" fmla="*/ 0 h 1816"/>
                  <a:gd name="T36" fmla="*/ 0 w 1887"/>
                  <a:gd name="T37" fmla="*/ 22 h 1816"/>
                  <a:gd name="T38" fmla="*/ 22 w 1887"/>
                  <a:gd name="T39" fmla="*/ 1208 h 1816"/>
                  <a:gd name="T40" fmla="*/ 611 w 1887"/>
                  <a:gd name="T41" fmla="*/ 1164 h 1816"/>
                  <a:gd name="T42" fmla="*/ 44 w 1887"/>
                  <a:gd name="T43" fmla="*/ 945 h 1816"/>
                  <a:gd name="T44" fmla="*/ 440 w 1887"/>
                  <a:gd name="T45" fmla="*/ 830 h 1816"/>
                  <a:gd name="T46" fmla="*/ 517 w 1887"/>
                  <a:gd name="T47" fmla="*/ 685 h 1816"/>
                  <a:gd name="T48" fmla="*/ 702 w 1887"/>
                  <a:gd name="T49" fmla="*/ 542 h 1816"/>
                  <a:gd name="T50" fmla="*/ 806 w 1887"/>
                  <a:gd name="T51" fmla="*/ 523 h 1816"/>
                  <a:gd name="T52" fmla="*/ 793 w 1887"/>
                  <a:gd name="T53" fmla="*/ 468 h 1816"/>
                  <a:gd name="T54" fmla="*/ 702 w 1887"/>
                  <a:gd name="T55" fmla="*/ 356 h 1816"/>
                  <a:gd name="T56" fmla="*/ 625 w 1887"/>
                  <a:gd name="T57" fmla="*/ 501 h 1816"/>
                  <a:gd name="T58" fmla="*/ 440 w 1887"/>
                  <a:gd name="T59" fmla="*/ 644 h 1816"/>
                  <a:gd name="T60" fmla="*/ 349 w 1887"/>
                  <a:gd name="T61" fmla="*/ 755 h 1816"/>
                  <a:gd name="T62" fmla="*/ 44 w 1887"/>
                  <a:gd name="T63" fmla="*/ 44 h 1816"/>
                  <a:gd name="T64" fmla="*/ 1602 w 1887"/>
                  <a:gd name="T65" fmla="*/ 104 h 1816"/>
                  <a:gd name="T66" fmla="*/ 1371 w 1887"/>
                  <a:gd name="T67" fmla="*/ 227 h 1816"/>
                  <a:gd name="T68" fmla="*/ 1286 w 1887"/>
                  <a:gd name="T69" fmla="*/ 359 h 1816"/>
                  <a:gd name="T70" fmla="*/ 1189 w 1887"/>
                  <a:gd name="T71" fmla="*/ 494 h 1816"/>
                  <a:gd name="T72" fmla="*/ 1371 w 1887"/>
                  <a:gd name="T73" fmla="*/ 413 h 1816"/>
                  <a:gd name="T74" fmla="*/ 1455 w 1887"/>
                  <a:gd name="T75" fmla="*/ 280 h 1816"/>
                  <a:gd name="T76" fmla="*/ 1602 w 1887"/>
                  <a:gd name="T77" fmla="*/ 1164 h 1816"/>
                  <a:gd name="T78" fmla="*/ 1438 w 1887"/>
                  <a:gd name="T79" fmla="*/ 1185 h 1816"/>
                  <a:gd name="T80" fmla="*/ 1624 w 1887"/>
                  <a:gd name="T81" fmla="*/ 1208 h 1816"/>
                  <a:gd name="T82" fmla="*/ 1646 w 1887"/>
                  <a:gd name="T83" fmla="*/ 22 h 1816"/>
                  <a:gd name="T84" fmla="*/ 702 w 1887"/>
                  <a:gd name="T85" fmla="*/ 400 h 1816"/>
                  <a:gd name="T86" fmla="*/ 702 w 1887"/>
                  <a:gd name="T87" fmla="*/ 498 h 1816"/>
                  <a:gd name="T88" fmla="*/ 702 w 1887"/>
                  <a:gd name="T89" fmla="*/ 400 h 1816"/>
                  <a:gd name="T90" fmla="*/ 489 w 1887"/>
                  <a:gd name="T91" fmla="*/ 737 h 1816"/>
                  <a:gd name="T92" fmla="*/ 391 w 1887"/>
                  <a:gd name="T93" fmla="*/ 737 h 1816"/>
                  <a:gd name="T94" fmla="*/ 1371 w 1887"/>
                  <a:gd name="T95" fmla="*/ 369 h 1816"/>
                  <a:gd name="T96" fmla="*/ 1371 w 1887"/>
                  <a:gd name="T97" fmla="*/ 271 h 1816"/>
                  <a:gd name="T98" fmla="*/ 1371 w 1887"/>
                  <a:gd name="T99" fmla="*/ 369 h 1816"/>
                  <a:gd name="T100" fmla="*/ 1111 w 1887"/>
                  <a:gd name="T101" fmla="*/ 750 h 1816"/>
                  <a:gd name="T102" fmla="*/ 942 w 1887"/>
                  <a:gd name="T103" fmla="*/ 769 h 1816"/>
                  <a:gd name="T104" fmla="*/ 766 w 1887"/>
                  <a:gd name="T105" fmla="*/ 742 h 1816"/>
                  <a:gd name="T106" fmla="*/ 916 w 1887"/>
                  <a:gd name="T107" fmla="*/ 843 h 1816"/>
                  <a:gd name="T108" fmla="*/ 1155 w 1887"/>
                  <a:gd name="T109" fmla="*/ 843 h 1816"/>
                  <a:gd name="T110" fmla="*/ 1258 w 1887"/>
                  <a:gd name="T111" fmla="*/ 698 h 1816"/>
                  <a:gd name="T112" fmla="*/ 1035 w 1887"/>
                  <a:gd name="T113" fmla="*/ 915 h 1816"/>
                  <a:gd name="T114" fmla="*/ 1035 w 1887"/>
                  <a:gd name="T115" fmla="*/ 771 h 1816"/>
                  <a:gd name="T116" fmla="*/ 1035 w 1887"/>
                  <a:gd name="T117" fmla="*/ 915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87" h="1816">
                    <a:moveTo>
                      <a:pt x="722" y="1239"/>
                    </a:moveTo>
                    <a:cubicBezTo>
                      <a:pt x="869" y="1392"/>
                      <a:pt x="1103" y="1412"/>
                      <a:pt x="1272" y="1297"/>
                    </a:cubicBezTo>
                    <a:cubicBezTo>
                      <a:pt x="1272" y="1297"/>
                      <a:pt x="1272" y="1297"/>
                      <a:pt x="1372" y="1400"/>
                    </a:cubicBezTo>
                    <a:cubicBezTo>
                      <a:pt x="1377" y="1405"/>
                      <a:pt x="1384" y="1405"/>
                      <a:pt x="1389" y="1401"/>
                    </a:cubicBezTo>
                    <a:cubicBezTo>
                      <a:pt x="1389" y="1401"/>
                      <a:pt x="1389" y="1401"/>
                      <a:pt x="1480" y="1313"/>
                    </a:cubicBezTo>
                    <a:cubicBezTo>
                      <a:pt x="1485" y="1308"/>
                      <a:pt x="1485" y="1301"/>
                      <a:pt x="1481" y="1296"/>
                    </a:cubicBezTo>
                    <a:cubicBezTo>
                      <a:pt x="1481" y="1296"/>
                      <a:pt x="1481" y="1296"/>
                      <a:pt x="1380" y="1191"/>
                    </a:cubicBezTo>
                    <a:cubicBezTo>
                      <a:pt x="1498" y="1026"/>
                      <a:pt x="1485" y="795"/>
                      <a:pt x="1340" y="644"/>
                    </a:cubicBezTo>
                    <a:cubicBezTo>
                      <a:pt x="1176" y="474"/>
                      <a:pt x="904" y="468"/>
                      <a:pt x="734" y="632"/>
                    </a:cubicBezTo>
                    <a:cubicBezTo>
                      <a:pt x="563" y="797"/>
                      <a:pt x="558" y="1068"/>
                      <a:pt x="722" y="1239"/>
                    </a:cubicBezTo>
                    <a:close/>
                    <a:moveTo>
                      <a:pt x="1260" y="1239"/>
                    </a:moveTo>
                    <a:cubicBezTo>
                      <a:pt x="1110" y="1355"/>
                      <a:pt x="894" y="1342"/>
                      <a:pt x="760" y="1202"/>
                    </a:cubicBezTo>
                    <a:cubicBezTo>
                      <a:pt x="617" y="1053"/>
                      <a:pt x="621" y="814"/>
                      <a:pt x="771" y="671"/>
                    </a:cubicBezTo>
                    <a:cubicBezTo>
                      <a:pt x="920" y="527"/>
                      <a:pt x="1158" y="532"/>
                      <a:pt x="1302" y="681"/>
                    </a:cubicBezTo>
                    <a:cubicBezTo>
                      <a:pt x="1434" y="819"/>
                      <a:pt x="1440" y="1033"/>
                      <a:pt x="1323" y="1178"/>
                    </a:cubicBezTo>
                    <a:cubicBezTo>
                      <a:pt x="1313" y="1190"/>
                      <a:pt x="1302" y="1202"/>
                      <a:pt x="1291" y="1212"/>
                    </a:cubicBezTo>
                    <a:cubicBezTo>
                      <a:pt x="1281" y="1222"/>
                      <a:pt x="1271" y="1231"/>
                      <a:pt x="1260" y="1239"/>
                    </a:cubicBezTo>
                    <a:close/>
                    <a:moveTo>
                      <a:pt x="1752" y="1816"/>
                    </a:moveTo>
                    <a:cubicBezTo>
                      <a:pt x="1737" y="1816"/>
                      <a:pt x="1724" y="1811"/>
                      <a:pt x="1714" y="1801"/>
                    </a:cubicBezTo>
                    <a:cubicBezTo>
                      <a:pt x="1405" y="1477"/>
                      <a:pt x="1405" y="1477"/>
                      <a:pt x="1405" y="1477"/>
                    </a:cubicBezTo>
                    <a:cubicBezTo>
                      <a:pt x="1396" y="1468"/>
                      <a:pt x="1396" y="1454"/>
                      <a:pt x="1405" y="1446"/>
                    </a:cubicBezTo>
                    <a:cubicBezTo>
                      <a:pt x="1528" y="1327"/>
                      <a:pt x="1528" y="1327"/>
                      <a:pt x="1528" y="1327"/>
                    </a:cubicBezTo>
                    <a:cubicBezTo>
                      <a:pt x="1533" y="1323"/>
                      <a:pt x="1538" y="1321"/>
                      <a:pt x="1544" y="1321"/>
                    </a:cubicBezTo>
                    <a:cubicBezTo>
                      <a:pt x="1550" y="1321"/>
                      <a:pt x="1555" y="1323"/>
                      <a:pt x="1559" y="1327"/>
                    </a:cubicBezTo>
                    <a:cubicBezTo>
                      <a:pt x="1870" y="1652"/>
                      <a:pt x="1870" y="1652"/>
                      <a:pt x="1870" y="1652"/>
                    </a:cubicBezTo>
                    <a:cubicBezTo>
                      <a:pt x="1884" y="1667"/>
                      <a:pt x="1887" y="1689"/>
                      <a:pt x="1878" y="1714"/>
                    </a:cubicBezTo>
                    <a:cubicBezTo>
                      <a:pt x="1871" y="1735"/>
                      <a:pt x="1857" y="1756"/>
                      <a:pt x="1838" y="1774"/>
                    </a:cubicBezTo>
                    <a:cubicBezTo>
                      <a:pt x="1810" y="1801"/>
                      <a:pt x="1778" y="1816"/>
                      <a:pt x="1752" y="1816"/>
                    </a:cubicBezTo>
                    <a:close/>
                    <a:moveTo>
                      <a:pt x="1451" y="1462"/>
                    </a:moveTo>
                    <a:cubicBezTo>
                      <a:pt x="1746" y="1770"/>
                      <a:pt x="1746" y="1770"/>
                      <a:pt x="1746" y="1770"/>
                    </a:cubicBezTo>
                    <a:cubicBezTo>
                      <a:pt x="1750" y="1774"/>
                      <a:pt x="1777" y="1772"/>
                      <a:pt x="1808" y="1743"/>
                    </a:cubicBezTo>
                    <a:cubicBezTo>
                      <a:pt x="1821" y="1729"/>
                      <a:pt x="1832" y="1714"/>
                      <a:pt x="1837" y="1700"/>
                    </a:cubicBezTo>
                    <a:cubicBezTo>
                      <a:pt x="1840" y="1690"/>
                      <a:pt x="1839" y="1684"/>
                      <a:pt x="1838" y="1682"/>
                    </a:cubicBezTo>
                    <a:cubicBezTo>
                      <a:pt x="1543" y="1374"/>
                      <a:pt x="1543" y="1374"/>
                      <a:pt x="1543" y="1374"/>
                    </a:cubicBezTo>
                    <a:lnTo>
                      <a:pt x="1451" y="1462"/>
                    </a:lnTo>
                    <a:close/>
                    <a:moveTo>
                      <a:pt x="1624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186"/>
                      <a:pt x="0" y="1186"/>
                      <a:pt x="0" y="1186"/>
                    </a:cubicBezTo>
                    <a:cubicBezTo>
                      <a:pt x="0" y="1198"/>
                      <a:pt x="10" y="1208"/>
                      <a:pt x="22" y="1208"/>
                    </a:cubicBezTo>
                    <a:cubicBezTo>
                      <a:pt x="638" y="1208"/>
                      <a:pt x="638" y="1208"/>
                      <a:pt x="638" y="1208"/>
                    </a:cubicBezTo>
                    <a:cubicBezTo>
                      <a:pt x="628" y="1193"/>
                      <a:pt x="619" y="1179"/>
                      <a:pt x="611" y="1164"/>
                    </a:cubicBezTo>
                    <a:cubicBezTo>
                      <a:pt x="44" y="1164"/>
                      <a:pt x="44" y="1164"/>
                      <a:pt x="44" y="1164"/>
                    </a:cubicBezTo>
                    <a:cubicBezTo>
                      <a:pt x="44" y="945"/>
                      <a:pt x="44" y="945"/>
                      <a:pt x="44" y="945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5" y="816"/>
                      <a:pt x="411" y="830"/>
                      <a:pt x="440" y="830"/>
                    </a:cubicBezTo>
                    <a:cubicBezTo>
                      <a:pt x="492" y="830"/>
                      <a:pt x="533" y="788"/>
                      <a:pt x="533" y="737"/>
                    </a:cubicBezTo>
                    <a:cubicBezTo>
                      <a:pt x="533" y="718"/>
                      <a:pt x="527" y="700"/>
                      <a:pt x="517" y="685"/>
                    </a:cubicBezTo>
                    <a:cubicBezTo>
                      <a:pt x="658" y="530"/>
                      <a:pt x="658" y="530"/>
                      <a:pt x="658" y="530"/>
                    </a:cubicBezTo>
                    <a:cubicBezTo>
                      <a:pt x="671" y="538"/>
                      <a:pt x="686" y="542"/>
                      <a:pt x="702" y="542"/>
                    </a:cubicBezTo>
                    <a:cubicBezTo>
                      <a:pt x="731" y="542"/>
                      <a:pt x="757" y="528"/>
                      <a:pt x="774" y="508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23" y="514"/>
                      <a:pt x="840" y="506"/>
                      <a:pt x="858" y="499"/>
                    </a:cubicBezTo>
                    <a:cubicBezTo>
                      <a:pt x="793" y="468"/>
                      <a:pt x="793" y="468"/>
                      <a:pt x="793" y="468"/>
                    </a:cubicBezTo>
                    <a:cubicBezTo>
                      <a:pt x="794" y="462"/>
                      <a:pt x="795" y="455"/>
                      <a:pt x="795" y="449"/>
                    </a:cubicBezTo>
                    <a:cubicBezTo>
                      <a:pt x="795" y="397"/>
                      <a:pt x="753" y="356"/>
                      <a:pt x="702" y="356"/>
                    </a:cubicBezTo>
                    <a:cubicBezTo>
                      <a:pt x="651" y="356"/>
                      <a:pt x="609" y="397"/>
                      <a:pt x="609" y="449"/>
                    </a:cubicBezTo>
                    <a:cubicBezTo>
                      <a:pt x="609" y="468"/>
                      <a:pt x="615" y="486"/>
                      <a:pt x="625" y="501"/>
                    </a:cubicBezTo>
                    <a:cubicBezTo>
                      <a:pt x="485" y="655"/>
                      <a:pt x="485" y="655"/>
                      <a:pt x="485" y="655"/>
                    </a:cubicBezTo>
                    <a:cubicBezTo>
                      <a:pt x="471" y="648"/>
                      <a:pt x="456" y="644"/>
                      <a:pt x="440" y="644"/>
                    </a:cubicBezTo>
                    <a:cubicBezTo>
                      <a:pt x="389" y="644"/>
                      <a:pt x="347" y="686"/>
                      <a:pt x="347" y="737"/>
                    </a:cubicBezTo>
                    <a:cubicBezTo>
                      <a:pt x="347" y="743"/>
                      <a:pt x="348" y="749"/>
                      <a:pt x="349" y="755"/>
                    </a:cubicBezTo>
                    <a:cubicBezTo>
                      <a:pt x="44" y="896"/>
                      <a:pt x="44" y="896"/>
                      <a:pt x="44" y="896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602" y="44"/>
                      <a:pt x="1602" y="44"/>
                      <a:pt x="1602" y="44"/>
                    </a:cubicBezTo>
                    <a:cubicBezTo>
                      <a:pt x="1602" y="104"/>
                      <a:pt x="1602" y="104"/>
                      <a:pt x="1602" y="104"/>
                    </a:cubicBezTo>
                    <a:cubicBezTo>
                      <a:pt x="1427" y="246"/>
                      <a:pt x="1427" y="246"/>
                      <a:pt x="1427" y="246"/>
                    </a:cubicBezTo>
                    <a:cubicBezTo>
                      <a:pt x="1411" y="234"/>
                      <a:pt x="1392" y="227"/>
                      <a:pt x="1371" y="227"/>
                    </a:cubicBezTo>
                    <a:cubicBezTo>
                      <a:pt x="1319" y="227"/>
                      <a:pt x="1278" y="269"/>
                      <a:pt x="1278" y="320"/>
                    </a:cubicBezTo>
                    <a:cubicBezTo>
                      <a:pt x="1278" y="334"/>
                      <a:pt x="1281" y="347"/>
                      <a:pt x="1286" y="359"/>
                    </a:cubicBezTo>
                    <a:cubicBezTo>
                      <a:pt x="1137" y="479"/>
                      <a:pt x="1137" y="479"/>
                      <a:pt x="1137" y="479"/>
                    </a:cubicBezTo>
                    <a:cubicBezTo>
                      <a:pt x="1155" y="483"/>
                      <a:pt x="1172" y="488"/>
                      <a:pt x="1189" y="494"/>
                    </a:cubicBezTo>
                    <a:cubicBezTo>
                      <a:pt x="1314" y="394"/>
                      <a:pt x="1314" y="394"/>
                      <a:pt x="1314" y="394"/>
                    </a:cubicBezTo>
                    <a:cubicBezTo>
                      <a:pt x="1330" y="406"/>
                      <a:pt x="1349" y="413"/>
                      <a:pt x="1371" y="413"/>
                    </a:cubicBezTo>
                    <a:cubicBezTo>
                      <a:pt x="1422" y="413"/>
                      <a:pt x="1464" y="371"/>
                      <a:pt x="1464" y="320"/>
                    </a:cubicBezTo>
                    <a:cubicBezTo>
                      <a:pt x="1464" y="306"/>
                      <a:pt x="1460" y="292"/>
                      <a:pt x="1455" y="280"/>
                    </a:cubicBezTo>
                    <a:cubicBezTo>
                      <a:pt x="1602" y="160"/>
                      <a:pt x="1602" y="160"/>
                      <a:pt x="1602" y="160"/>
                    </a:cubicBezTo>
                    <a:cubicBezTo>
                      <a:pt x="1602" y="1164"/>
                      <a:pt x="1602" y="1164"/>
                      <a:pt x="1602" y="1164"/>
                    </a:cubicBezTo>
                    <a:cubicBezTo>
                      <a:pt x="1450" y="1164"/>
                      <a:pt x="1450" y="1164"/>
                      <a:pt x="1450" y="1164"/>
                    </a:cubicBezTo>
                    <a:cubicBezTo>
                      <a:pt x="1446" y="1171"/>
                      <a:pt x="1442" y="1178"/>
                      <a:pt x="1438" y="1185"/>
                    </a:cubicBezTo>
                    <a:cubicBezTo>
                      <a:pt x="1460" y="1208"/>
                      <a:pt x="1460" y="1208"/>
                      <a:pt x="1460" y="1208"/>
                    </a:cubicBezTo>
                    <a:cubicBezTo>
                      <a:pt x="1624" y="1208"/>
                      <a:pt x="1624" y="1208"/>
                      <a:pt x="1624" y="1208"/>
                    </a:cubicBezTo>
                    <a:cubicBezTo>
                      <a:pt x="1636" y="1208"/>
                      <a:pt x="1646" y="1198"/>
                      <a:pt x="1646" y="1186"/>
                    </a:cubicBezTo>
                    <a:cubicBezTo>
                      <a:pt x="1646" y="22"/>
                      <a:pt x="1646" y="22"/>
                      <a:pt x="1646" y="22"/>
                    </a:cubicBezTo>
                    <a:cubicBezTo>
                      <a:pt x="1646" y="10"/>
                      <a:pt x="1636" y="0"/>
                      <a:pt x="1624" y="0"/>
                    </a:cubicBezTo>
                    <a:close/>
                    <a:moveTo>
                      <a:pt x="702" y="400"/>
                    </a:moveTo>
                    <a:cubicBezTo>
                      <a:pt x="729" y="400"/>
                      <a:pt x="751" y="422"/>
                      <a:pt x="751" y="449"/>
                    </a:cubicBezTo>
                    <a:cubicBezTo>
                      <a:pt x="751" y="476"/>
                      <a:pt x="729" y="498"/>
                      <a:pt x="702" y="498"/>
                    </a:cubicBezTo>
                    <a:cubicBezTo>
                      <a:pt x="675" y="498"/>
                      <a:pt x="653" y="476"/>
                      <a:pt x="653" y="449"/>
                    </a:cubicBezTo>
                    <a:cubicBezTo>
                      <a:pt x="653" y="422"/>
                      <a:pt x="675" y="400"/>
                      <a:pt x="702" y="400"/>
                    </a:cubicBezTo>
                    <a:close/>
                    <a:moveTo>
                      <a:pt x="440" y="688"/>
                    </a:moveTo>
                    <a:cubicBezTo>
                      <a:pt x="467" y="688"/>
                      <a:pt x="489" y="710"/>
                      <a:pt x="489" y="737"/>
                    </a:cubicBezTo>
                    <a:cubicBezTo>
                      <a:pt x="489" y="764"/>
                      <a:pt x="467" y="786"/>
                      <a:pt x="440" y="786"/>
                    </a:cubicBezTo>
                    <a:cubicBezTo>
                      <a:pt x="413" y="786"/>
                      <a:pt x="391" y="764"/>
                      <a:pt x="391" y="737"/>
                    </a:cubicBezTo>
                    <a:cubicBezTo>
                      <a:pt x="391" y="710"/>
                      <a:pt x="413" y="688"/>
                      <a:pt x="440" y="688"/>
                    </a:cubicBezTo>
                    <a:close/>
                    <a:moveTo>
                      <a:pt x="1371" y="369"/>
                    </a:moveTo>
                    <a:cubicBezTo>
                      <a:pt x="1344" y="369"/>
                      <a:pt x="1322" y="347"/>
                      <a:pt x="1322" y="320"/>
                    </a:cubicBezTo>
                    <a:cubicBezTo>
                      <a:pt x="1322" y="293"/>
                      <a:pt x="1344" y="271"/>
                      <a:pt x="1371" y="271"/>
                    </a:cubicBezTo>
                    <a:cubicBezTo>
                      <a:pt x="1398" y="271"/>
                      <a:pt x="1420" y="293"/>
                      <a:pt x="1420" y="320"/>
                    </a:cubicBezTo>
                    <a:cubicBezTo>
                      <a:pt x="1420" y="347"/>
                      <a:pt x="1398" y="369"/>
                      <a:pt x="1371" y="369"/>
                    </a:cubicBezTo>
                    <a:close/>
                    <a:moveTo>
                      <a:pt x="1217" y="665"/>
                    </a:moveTo>
                    <a:cubicBezTo>
                      <a:pt x="1111" y="750"/>
                      <a:pt x="1111" y="750"/>
                      <a:pt x="1111" y="750"/>
                    </a:cubicBezTo>
                    <a:cubicBezTo>
                      <a:pt x="1090" y="733"/>
                      <a:pt x="1064" y="723"/>
                      <a:pt x="1035" y="723"/>
                    </a:cubicBezTo>
                    <a:cubicBezTo>
                      <a:pt x="997" y="723"/>
                      <a:pt x="963" y="741"/>
                      <a:pt x="942" y="769"/>
                    </a:cubicBezTo>
                    <a:cubicBezTo>
                      <a:pt x="801" y="701"/>
                      <a:pt x="801" y="701"/>
                      <a:pt x="801" y="701"/>
                    </a:cubicBezTo>
                    <a:cubicBezTo>
                      <a:pt x="788" y="714"/>
                      <a:pt x="776" y="727"/>
                      <a:pt x="766" y="742"/>
                    </a:cubicBezTo>
                    <a:cubicBezTo>
                      <a:pt x="919" y="816"/>
                      <a:pt x="919" y="816"/>
                      <a:pt x="919" y="816"/>
                    </a:cubicBezTo>
                    <a:cubicBezTo>
                      <a:pt x="917" y="824"/>
                      <a:pt x="916" y="834"/>
                      <a:pt x="916" y="843"/>
                    </a:cubicBezTo>
                    <a:cubicBezTo>
                      <a:pt x="916" y="909"/>
                      <a:pt x="969" y="963"/>
                      <a:pt x="1035" y="963"/>
                    </a:cubicBezTo>
                    <a:cubicBezTo>
                      <a:pt x="1102" y="963"/>
                      <a:pt x="1155" y="909"/>
                      <a:pt x="1155" y="843"/>
                    </a:cubicBezTo>
                    <a:cubicBezTo>
                      <a:pt x="1155" y="824"/>
                      <a:pt x="1151" y="806"/>
                      <a:pt x="1143" y="790"/>
                    </a:cubicBezTo>
                    <a:cubicBezTo>
                      <a:pt x="1258" y="698"/>
                      <a:pt x="1258" y="698"/>
                      <a:pt x="1258" y="698"/>
                    </a:cubicBezTo>
                    <a:cubicBezTo>
                      <a:pt x="1245" y="686"/>
                      <a:pt x="1231" y="675"/>
                      <a:pt x="1217" y="665"/>
                    </a:cubicBezTo>
                    <a:close/>
                    <a:moveTo>
                      <a:pt x="1035" y="915"/>
                    </a:moveTo>
                    <a:cubicBezTo>
                      <a:pt x="996" y="915"/>
                      <a:pt x="964" y="883"/>
                      <a:pt x="964" y="843"/>
                    </a:cubicBezTo>
                    <a:cubicBezTo>
                      <a:pt x="964" y="803"/>
                      <a:pt x="996" y="771"/>
                      <a:pt x="1035" y="771"/>
                    </a:cubicBezTo>
                    <a:cubicBezTo>
                      <a:pt x="1075" y="771"/>
                      <a:pt x="1107" y="803"/>
                      <a:pt x="1107" y="843"/>
                    </a:cubicBezTo>
                    <a:cubicBezTo>
                      <a:pt x="1107" y="883"/>
                      <a:pt x="1075" y="915"/>
                      <a:pt x="1035" y="9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2" name="Retângulo 1">
            <a:extLst>
              <a:ext uri="{FF2B5EF4-FFF2-40B4-BE49-F238E27FC236}">
                <a16:creationId xmlns:a16="http://schemas.microsoft.com/office/drawing/2014/main" id="{94F0963D-B3BB-4B2C-BA0A-76885E54DB79}"/>
              </a:ext>
            </a:extLst>
          </p:cNvPr>
          <p:cNvSpPr/>
          <p:nvPr/>
        </p:nvSpPr>
        <p:spPr>
          <a:xfrm>
            <a:off x="4670642" y="1024360"/>
            <a:ext cx="6138024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>
                <a:solidFill>
                  <a:schemeClr val="tx2"/>
                </a:solidFill>
              </a:rPr>
              <a:t>Definição das questões avaliativas</a:t>
            </a:r>
          </a:p>
          <a:p>
            <a:endParaRPr lang="pt-BR" dirty="0">
              <a:solidFill>
                <a:schemeClr val="tx2"/>
              </a:solidFill>
            </a:endParaRPr>
          </a:p>
          <a:p>
            <a:r>
              <a:rPr lang="pt-BR" dirty="0"/>
              <a:t>A avaliação e o monitoramento podem ser efetuados com base no modelo lógico construído e validado.</a:t>
            </a:r>
          </a:p>
          <a:p>
            <a:endParaRPr lang="pt-BR" dirty="0"/>
          </a:p>
          <a:p>
            <a:r>
              <a:rPr lang="pt-BR" dirty="0"/>
              <a:t>Na avaliação é fundamental considerar os efeitos colaterais do programa. </a:t>
            </a:r>
          </a:p>
          <a:p>
            <a:endParaRPr lang="pt-BR" dirty="0"/>
          </a:p>
          <a:p>
            <a:r>
              <a:rPr lang="pt-BR" dirty="0"/>
              <a:t>Formular hipóteses e os respectivos testes a serem aplicados é uma forma consistente de avaliação.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38E55615-F330-448F-8ADC-51D09C032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871" y="4299970"/>
            <a:ext cx="7892862" cy="191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84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5CA54B1-B4AC-455E-B195-25B7396B2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614" y="2591170"/>
            <a:ext cx="10515600" cy="15129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7200" dirty="0"/>
              <a:t>Intervalo</a:t>
            </a:r>
          </a:p>
        </p:txBody>
      </p:sp>
      <p:pic>
        <p:nvPicPr>
          <p:cNvPr id="5" name="Gráfico 4" descr="Chá">
            <a:extLst>
              <a:ext uri="{FF2B5EF4-FFF2-40B4-BE49-F238E27FC236}">
                <a16:creationId xmlns:a16="http://schemas.microsoft.com/office/drawing/2014/main" id="{67BDE172-493B-4E58-9884-FB57FA2416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90752" y="364696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753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8625B07-1C1F-4DD5-92AA-C96B74A79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8790" y="2681103"/>
            <a:ext cx="1916347" cy="1495794"/>
          </a:xfrm>
          <a:ln cap="rnd">
            <a:noFill/>
          </a:ln>
        </p:spPr>
        <p:txBody>
          <a:bodyPr/>
          <a:lstStyle/>
          <a:p>
            <a:r>
              <a:rPr lang="pt-BR" b="1" dirty="0">
                <a:latin typeface="+mn-lt"/>
              </a:rPr>
              <a:t>Exercícios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45086E5-B7EB-4399-A8F3-60C823E91342}"/>
              </a:ext>
            </a:extLst>
          </p:cNvPr>
          <p:cNvSpPr txBox="1"/>
          <p:nvPr/>
        </p:nvSpPr>
        <p:spPr>
          <a:xfrm>
            <a:off x="5481318" y="1320274"/>
            <a:ext cx="536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pt-BR" sz="2800" b="1" dirty="0">
                <a:solidFill>
                  <a:schemeClr val="tx2"/>
                </a:solidFill>
              </a:rPr>
              <a:t>O Programa Cartão Reforma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06F77D6-224A-4613-B583-3A8178CA71A5}"/>
              </a:ext>
            </a:extLst>
          </p:cNvPr>
          <p:cNvSpPr txBox="1"/>
          <p:nvPr/>
        </p:nvSpPr>
        <p:spPr>
          <a:xfrm>
            <a:off x="5325785" y="3634534"/>
            <a:ext cx="4434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>
                <a:hlinkClick r:id="rId2"/>
              </a:rPr>
              <a:t>https://www.youtube.com/watch?v=FGsFNuYNTo4</a:t>
            </a:r>
            <a:endParaRPr lang="pt-BR" sz="1600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AD6E2E23-0875-411B-AB30-BD915F9A0B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791" y="2161371"/>
            <a:ext cx="5788394" cy="740376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7996ABFD-2BD9-4B3F-B98B-C850AD32D091}"/>
              </a:ext>
            </a:extLst>
          </p:cNvPr>
          <p:cNvSpPr/>
          <p:nvPr/>
        </p:nvSpPr>
        <p:spPr>
          <a:xfrm>
            <a:off x="5325784" y="4215279"/>
            <a:ext cx="43454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>
                <a:hlinkClick r:id="rId4"/>
              </a:rPr>
              <a:t>https://www.youtube.com/watch?v=AhaZm4jrjJ0</a:t>
            </a:r>
            <a:r>
              <a:rPr lang="pt-BR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11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0">
              <a:srgbClr val="00206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144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1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44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81F9B745-D180-4E39-9B7C-B524207A5558}"/>
              </a:ext>
            </a:extLst>
          </p:cNvPr>
          <p:cNvSpPr txBox="1">
            <a:spLocks/>
          </p:cNvSpPr>
          <p:nvPr/>
        </p:nvSpPr>
        <p:spPr>
          <a:xfrm>
            <a:off x="4836788" y="733333"/>
            <a:ext cx="6501772" cy="1587836"/>
          </a:xfrm>
          <a:prstGeom prst="rect">
            <a:avLst/>
          </a:prstGeom>
          <a:ln cap="rnd"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  <a:sym typeface="Trebuchet MS" panose="020B0603020202020204" pitchFamily="34" charset="0"/>
              </a:defRPr>
            </a:lvl1pPr>
          </a:lstStyle>
          <a:p>
            <a:pPr algn="ctr"/>
            <a:r>
              <a:rPr lang="pt-BR" b="1" dirty="0">
                <a:solidFill>
                  <a:schemeClr val="tx2"/>
                </a:solidFill>
                <a:latin typeface="+mn-lt"/>
              </a:rPr>
              <a:t>Grupos</a:t>
            </a:r>
          </a:p>
          <a:p>
            <a:pPr algn="ctr"/>
            <a:endParaRPr lang="pt-BR" b="1" dirty="0">
              <a:solidFill>
                <a:schemeClr val="tx2"/>
              </a:solidFill>
              <a:latin typeface="+mn-lt"/>
            </a:endParaRPr>
          </a:p>
          <a:p>
            <a:r>
              <a:rPr lang="pt-BR" b="1" dirty="0">
                <a:solidFill>
                  <a:schemeClr val="tx2"/>
                </a:solidFill>
                <a:latin typeface="+mn-lt"/>
              </a:rPr>
              <a:t>Discussão em grupo para elaborar respostas às questões do checklist do Guia. </a:t>
            </a: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064567F7-5CF8-493C-835A-1CD6F1B1211B}"/>
              </a:ext>
            </a:extLst>
          </p:cNvPr>
          <p:cNvSpPr txBox="1"/>
          <p:nvPr/>
        </p:nvSpPr>
        <p:spPr>
          <a:xfrm>
            <a:off x="4836788" y="3263657"/>
            <a:ext cx="5791857" cy="1508105"/>
          </a:xfrm>
          <a:prstGeom prst="rect">
            <a:avLst/>
          </a:prstGeom>
          <a:noFill/>
          <a:ln cap="rnd">
            <a:noFill/>
            <a:prstDash val="solid"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pt-BR" sz="1400" dirty="0">
                <a:solidFill>
                  <a:schemeClr val="tx2"/>
                </a:solidFill>
              </a:rPr>
              <a:t>Como será realizado o monitoramento e quais serão os indicadores desse monitoramento ao longo da execução da política?</a:t>
            </a:r>
            <a:br>
              <a:rPr lang="pt-BR" sz="1400" dirty="0">
                <a:solidFill>
                  <a:schemeClr val="tx2"/>
                </a:solidFill>
              </a:rPr>
            </a:br>
            <a:endParaRPr lang="pt-BR" sz="1400" dirty="0">
              <a:solidFill>
                <a:schemeClr val="tx2"/>
              </a:solidFill>
            </a:endParaRPr>
          </a:p>
          <a:p>
            <a:r>
              <a:rPr lang="pt-BR" sz="1400" dirty="0">
                <a:solidFill>
                  <a:schemeClr val="tx2"/>
                </a:solidFill>
              </a:rPr>
              <a:t> Como se dará a transparência e a publicação das informações e dos dados da política?</a:t>
            </a:r>
            <a:br>
              <a:rPr lang="pt-BR" sz="1400" dirty="0">
                <a:solidFill>
                  <a:schemeClr val="tx2"/>
                </a:solidFill>
              </a:rPr>
            </a:br>
            <a:endParaRPr lang="pt-BR" sz="1400" dirty="0">
              <a:solidFill>
                <a:schemeClr val="tx2"/>
              </a:solidFill>
            </a:endParaRPr>
          </a:p>
          <a:p>
            <a:r>
              <a:rPr lang="pt-BR" sz="1400" dirty="0">
                <a:solidFill>
                  <a:schemeClr val="tx2"/>
                </a:solidFill>
              </a:rPr>
              <a:t>Quais serão os mecanismos de controle a serem adotados?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2F9EF95-A896-4DD0-8CA0-C8031FED7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0220" y="2681103"/>
            <a:ext cx="1904917" cy="1495794"/>
          </a:xfrm>
          <a:ln cap="rnd">
            <a:noFill/>
          </a:ln>
        </p:spPr>
        <p:txBody>
          <a:bodyPr/>
          <a:lstStyle/>
          <a:p>
            <a:r>
              <a:rPr lang="pt-BR" b="1" dirty="0">
                <a:latin typeface="+mn-lt"/>
              </a:rPr>
              <a:t>Exercícios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4592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93FED60E-F9C3-4A15-AC0A-62863EB9D766}"/>
              </a:ext>
            </a:extLst>
          </p:cNvPr>
          <p:cNvSpPr txBox="1"/>
          <p:nvPr/>
        </p:nvSpPr>
        <p:spPr>
          <a:xfrm>
            <a:off x="3118585" y="2919312"/>
            <a:ext cx="6396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>
                <a:solidFill>
                  <a:srgbClr val="002060"/>
                </a:solidFill>
              </a:rPr>
              <a:t>Agora, mão na massa?</a:t>
            </a:r>
          </a:p>
        </p:txBody>
      </p:sp>
    </p:spTree>
    <p:extLst>
      <p:ext uri="{BB962C8B-B14F-4D97-AF65-F5344CB8AC3E}">
        <p14:creationId xmlns:p14="http://schemas.microsoft.com/office/powerpoint/2010/main" val="3605023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E5A377-CF2A-4313-98C4-704CE465D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326" y="99244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t-BR" b="1" dirty="0"/>
              <a:t>Contexto do sistema de avaliação de políticas públicas no Poder Executivo Federal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DE59F0B-FDDE-437A-AA78-D139D22B7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609" y="223021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t-BR" b="1" dirty="0"/>
          </a:p>
          <a:p>
            <a:pPr marL="0" indent="0" algn="ctr">
              <a:buNone/>
            </a:pPr>
            <a:r>
              <a:rPr lang="pt-BR" b="1" dirty="0">
                <a:solidFill>
                  <a:srgbClr val="FF0000"/>
                </a:solidFill>
              </a:rPr>
              <a:t>É preciso melhorar a competitividade!</a:t>
            </a:r>
          </a:p>
          <a:p>
            <a:pPr marL="0" indent="0" algn="ctr">
              <a:buNone/>
            </a:pPr>
            <a:endParaRPr lang="pt-BR" dirty="0"/>
          </a:p>
          <a:p>
            <a:r>
              <a:rPr lang="en-US" dirty="0"/>
              <a:t>Global Competitiveness Index 4.0 2019 edition: Brazil - 71</a:t>
            </a:r>
            <a:r>
              <a:rPr lang="en-US" baseline="30000" dirty="0"/>
              <a:t>ST</a:t>
            </a:r>
            <a:r>
              <a:rPr lang="en-US" dirty="0"/>
              <a:t>/141</a:t>
            </a:r>
          </a:p>
          <a:p>
            <a:pPr marL="0" indent="0">
              <a:buNone/>
            </a:pPr>
            <a:r>
              <a:rPr lang="en-US" sz="1800" dirty="0"/>
              <a:t>2018: 72</a:t>
            </a:r>
            <a:r>
              <a:rPr lang="en-US" sz="1800" baseline="30000" dirty="0"/>
              <a:t>nd</a:t>
            </a:r>
            <a:r>
              <a:rPr lang="en-US" sz="1800" dirty="0"/>
              <a:t>/140</a:t>
            </a:r>
          </a:p>
          <a:p>
            <a:pPr marL="0" indent="0">
              <a:buNone/>
            </a:pPr>
            <a:r>
              <a:rPr lang="en-US" sz="1800" dirty="0"/>
              <a:t>2017: 69</a:t>
            </a:r>
            <a:r>
              <a:rPr lang="en-US" sz="1800" baseline="30000" dirty="0"/>
              <a:t>th </a:t>
            </a:r>
            <a:r>
              <a:rPr lang="en-US" sz="1800" dirty="0"/>
              <a:t>/135</a:t>
            </a:r>
          </a:p>
          <a:p>
            <a:pPr marL="0" indent="0">
              <a:buNone/>
            </a:pPr>
            <a:r>
              <a:rPr lang="en-US" sz="1400" dirty="0"/>
              <a:t>Fonte: </a:t>
            </a:r>
            <a:r>
              <a:rPr lang="pt-BR" sz="1400" dirty="0">
                <a:hlinkClick r:id="rId2"/>
              </a:rPr>
              <a:t>http://www3.weforum.org/docs/WEF_TheGlobalCompetitivenessReport2019.pdf</a:t>
            </a:r>
            <a:endParaRPr lang="pt-BR" sz="1400" dirty="0"/>
          </a:p>
          <a:p>
            <a:pPr marL="0" indent="0">
              <a:buNone/>
            </a:pPr>
            <a:endParaRPr lang="pt-BR" sz="1800" dirty="0"/>
          </a:p>
          <a:p>
            <a:r>
              <a:rPr lang="pt-BR" dirty="0"/>
              <a:t>Novo Regime Fiscal - EC 95/2016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0471432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9A1A4E0F-0737-4128-AEE0-FE7D9C1FF1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627948"/>
              </p:ext>
            </p:extLst>
          </p:nvPr>
        </p:nvGraphicFramePr>
        <p:xfrm>
          <a:off x="1309370" y="2466319"/>
          <a:ext cx="9812020" cy="41383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3277">
                  <a:extLst>
                    <a:ext uri="{9D8B030D-6E8A-4147-A177-3AD203B41FA5}">
                      <a16:colId xmlns:a16="http://schemas.microsoft.com/office/drawing/2014/main" val="4113600599"/>
                    </a:ext>
                  </a:extLst>
                </a:gridCol>
                <a:gridCol w="1338205">
                  <a:extLst>
                    <a:ext uri="{9D8B030D-6E8A-4147-A177-3AD203B41FA5}">
                      <a16:colId xmlns:a16="http://schemas.microsoft.com/office/drawing/2014/main" val="1338296315"/>
                    </a:ext>
                  </a:extLst>
                </a:gridCol>
                <a:gridCol w="1530647">
                  <a:extLst>
                    <a:ext uri="{9D8B030D-6E8A-4147-A177-3AD203B41FA5}">
                      <a16:colId xmlns:a16="http://schemas.microsoft.com/office/drawing/2014/main" val="311851009"/>
                    </a:ext>
                  </a:extLst>
                </a:gridCol>
                <a:gridCol w="1438554">
                  <a:extLst>
                    <a:ext uri="{9D8B030D-6E8A-4147-A177-3AD203B41FA5}">
                      <a16:colId xmlns:a16="http://schemas.microsoft.com/office/drawing/2014/main" val="774028792"/>
                    </a:ext>
                  </a:extLst>
                </a:gridCol>
                <a:gridCol w="1260085">
                  <a:extLst>
                    <a:ext uri="{9D8B030D-6E8A-4147-A177-3AD203B41FA5}">
                      <a16:colId xmlns:a16="http://schemas.microsoft.com/office/drawing/2014/main" val="662469951"/>
                    </a:ext>
                  </a:extLst>
                </a:gridCol>
                <a:gridCol w="1260720">
                  <a:extLst>
                    <a:ext uri="{9D8B030D-6E8A-4147-A177-3AD203B41FA5}">
                      <a16:colId xmlns:a16="http://schemas.microsoft.com/office/drawing/2014/main" val="3740054359"/>
                    </a:ext>
                  </a:extLst>
                </a:gridCol>
                <a:gridCol w="1170532">
                  <a:extLst>
                    <a:ext uri="{9D8B030D-6E8A-4147-A177-3AD203B41FA5}">
                      <a16:colId xmlns:a16="http://schemas.microsoft.com/office/drawing/2014/main" val="12052433"/>
                    </a:ext>
                  </a:extLst>
                </a:gridCol>
              </a:tblGrid>
              <a:tr h="13576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Qual informação?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Quem é o responsável?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Por que deve ser informado?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Onde as informações serão armazenadas?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Quando e/ou qual a periodicidade?</a:t>
                      </a:r>
                    </a:p>
                    <a:p>
                      <a:pPr indent="4495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  <a:p>
                      <a:pPr indent="4495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Como a informação será transmitida?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Quanto custa armazenar e transmitir a informação?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5895473"/>
                  </a:ext>
                </a:extLst>
              </a:tr>
              <a:tr h="23221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23353139"/>
                  </a:ext>
                </a:extLst>
              </a:tr>
            </a:tbl>
          </a:graphicData>
        </a:graphic>
      </p:graphicFrame>
      <p:sp>
        <p:nvSpPr>
          <p:cNvPr id="4" name="Retângulo 3">
            <a:extLst>
              <a:ext uri="{FF2B5EF4-FFF2-40B4-BE49-F238E27FC236}">
                <a16:creationId xmlns:a16="http://schemas.microsoft.com/office/drawing/2014/main" id="{59F97B88-9CFE-4510-84C7-7A077ECB9D06}"/>
              </a:ext>
            </a:extLst>
          </p:cNvPr>
          <p:cNvSpPr/>
          <p:nvPr/>
        </p:nvSpPr>
        <p:spPr>
          <a:xfrm>
            <a:off x="550545" y="955535"/>
            <a:ext cx="103320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2800" b="1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Elaboração da matriz de comunicação. 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2800" b="1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Subsídio à  elaboração do Plano de Comunicação.</a:t>
            </a:r>
            <a:endParaRPr lang="pt-BR" altLang="pt-BR" sz="2800" b="1" dirty="0">
              <a:solidFill>
                <a:schemeClr val="tx2"/>
              </a:solidFill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2AA178C-371C-44EF-AF19-B0688EEB7863}"/>
              </a:ext>
            </a:extLst>
          </p:cNvPr>
          <p:cNvSpPr/>
          <p:nvPr/>
        </p:nvSpPr>
        <p:spPr>
          <a:xfrm>
            <a:off x="259079" y="2003314"/>
            <a:ext cx="112395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Grupo: (Responder ao final): Como será avaliada a eficácia da comunicação?</a:t>
            </a:r>
            <a:endParaRPr lang="pt-BR" altLang="pt-B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99666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35022A63-9A7F-4B51-AB89-A830711F2E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019" y="878238"/>
            <a:ext cx="972693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Elaboração da matriz de gerenciamento de riscos. 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Subsídio à Gestão de Riscos.</a:t>
            </a:r>
            <a:endParaRPr lang="pt-BR" altLang="pt-BR" sz="2800" b="1" dirty="0">
              <a:solidFill>
                <a:schemeClr val="tx2"/>
              </a:solidFill>
              <a:latin typeface="+mn-lt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88DCD8B3-24AD-481D-A173-CE78B42108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378881"/>
              </p:ext>
            </p:extLst>
          </p:nvPr>
        </p:nvGraphicFramePr>
        <p:xfrm>
          <a:off x="245745" y="2247275"/>
          <a:ext cx="11700509" cy="43165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66010">
                  <a:extLst>
                    <a:ext uri="{9D8B030D-6E8A-4147-A177-3AD203B41FA5}">
                      <a16:colId xmlns:a16="http://schemas.microsoft.com/office/drawing/2014/main" val="3792960882"/>
                    </a:ext>
                  </a:extLst>
                </a:gridCol>
                <a:gridCol w="1337310">
                  <a:extLst>
                    <a:ext uri="{9D8B030D-6E8A-4147-A177-3AD203B41FA5}">
                      <a16:colId xmlns:a16="http://schemas.microsoft.com/office/drawing/2014/main" val="3931929251"/>
                    </a:ext>
                  </a:extLst>
                </a:gridCol>
                <a:gridCol w="1291590">
                  <a:extLst>
                    <a:ext uri="{9D8B030D-6E8A-4147-A177-3AD203B41FA5}">
                      <a16:colId xmlns:a16="http://schemas.microsoft.com/office/drawing/2014/main" val="2799143016"/>
                    </a:ext>
                  </a:extLst>
                </a:gridCol>
                <a:gridCol w="1291590">
                  <a:extLst>
                    <a:ext uri="{9D8B030D-6E8A-4147-A177-3AD203B41FA5}">
                      <a16:colId xmlns:a16="http://schemas.microsoft.com/office/drawing/2014/main" val="2171674419"/>
                    </a:ext>
                  </a:extLst>
                </a:gridCol>
                <a:gridCol w="1657350">
                  <a:extLst>
                    <a:ext uri="{9D8B030D-6E8A-4147-A177-3AD203B41FA5}">
                      <a16:colId xmlns:a16="http://schemas.microsoft.com/office/drawing/2014/main" val="100908152"/>
                    </a:ext>
                  </a:extLst>
                </a:gridCol>
                <a:gridCol w="1800225">
                  <a:extLst>
                    <a:ext uri="{9D8B030D-6E8A-4147-A177-3AD203B41FA5}">
                      <a16:colId xmlns:a16="http://schemas.microsoft.com/office/drawing/2014/main" val="1895671083"/>
                    </a:ext>
                  </a:extLst>
                </a:gridCol>
                <a:gridCol w="1956434">
                  <a:extLst>
                    <a:ext uri="{9D8B030D-6E8A-4147-A177-3AD203B41FA5}">
                      <a16:colId xmlns:a16="http://schemas.microsoft.com/office/drawing/2014/main" val="2946778654"/>
                    </a:ext>
                  </a:extLst>
                </a:gridCol>
              </a:tblGrid>
              <a:tr h="184784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4000" dirty="0">
                          <a:effectLst/>
                        </a:rPr>
                        <a:t>Risco</a:t>
                      </a:r>
                      <a:endParaRPr lang="pt-BR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Avaliação de risco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Resposta ao risco</a:t>
                      </a:r>
                    </a:p>
                    <a:p>
                      <a:pPr indent="4495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Controles internos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(mitigação)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Área responsável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2796571"/>
                  </a:ext>
                </a:extLst>
              </a:tr>
              <a:tr h="63740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Probabilidade (P)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Impacto (I)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Grau do risco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(P x I)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390764"/>
                  </a:ext>
                </a:extLst>
              </a:tr>
              <a:tr h="9854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5400"/>
                        </a:spcBef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5400"/>
                        </a:spcBef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800"/>
                        </a:spcBef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5400"/>
                        </a:spcBef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800"/>
                        </a:spcBef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9299998"/>
                  </a:ext>
                </a:extLst>
              </a:tr>
              <a:tr h="8458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200"/>
                        </a:spcBef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800"/>
                        </a:spcBef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0"/>
                        </a:spcBef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145079"/>
                  </a:ext>
                </a:extLst>
              </a:tr>
            </a:tbl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2FD390C8-4C32-4B75-B69D-5B45D015AEF1}"/>
              </a:ext>
            </a:extLst>
          </p:cNvPr>
          <p:cNvSpPr txBox="1"/>
          <p:nvPr/>
        </p:nvSpPr>
        <p:spPr>
          <a:xfrm>
            <a:off x="973122" y="1855144"/>
            <a:ext cx="9387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Grupo: </a:t>
            </a:r>
            <a:r>
              <a:rPr lang="pt-BR" altLang="pt-BR" dirty="0">
                <a:solidFill>
                  <a:schemeClr val="tx2"/>
                </a:solidFill>
              </a:rPr>
              <a:t> </a:t>
            </a:r>
            <a:r>
              <a:rPr lang="pt-BR" altLang="pt-BR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Identificação do objetivo da política pública:</a:t>
            </a:r>
            <a:endParaRPr lang="pt-BR" altLang="pt-BR" dirty="0">
              <a:solidFill>
                <a:schemeClr val="tx2"/>
              </a:solidFill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7408461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808D0BA1-BF4A-4F48-8A2D-C2CBF3A8092A}"/>
              </a:ext>
            </a:extLst>
          </p:cNvPr>
          <p:cNvSpPr/>
          <p:nvPr/>
        </p:nvSpPr>
        <p:spPr>
          <a:xfrm>
            <a:off x="148590" y="848690"/>
            <a:ext cx="11944350" cy="1502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pt-BR" sz="28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Elaboração do plano de monitoramento. </a:t>
            </a: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pt-BR" sz="28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Subsídio ao monitoramento e avaliação.</a:t>
            </a: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5977FB0E-41C5-46F8-9625-D8E4D939AD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169516"/>
              </p:ext>
            </p:extLst>
          </p:nvPr>
        </p:nvGraphicFramePr>
        <p:xfrm>
          <a:off x="822165" y="2601754"/>
          <a:ext cx="10813575" cy="41021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9031">
                  <a:extLst>
                    <a:ext uri="{9D8B030D-6E8A-4147-A177-3AD203B41FA5}">
                      <a16:colId xmlns:a16="http://schemas.microsoft.com/office/drawing/2014/main" val="3734322479"/>
                    </a:ext>
                  </a:extLst>
                </a:gridCol>
                <a:gridCol w="1140921">
                  <a:extLst>
                    <a:ext uri="{9D8B030D-6E8A-4147-A177-3AD203B41FA5}">
                      <a16:colId xmlns:a16="http://schemas.microsoft.com/office/drawing/2014/main" val="1755557263"/>
                    </a:ext>
                  </a:extLst>
                </a:gridCol>
                <a:gridCol w="981323">
                  <a:extLst>
                    <a:ext uri="{9D8B030D-6E8A-4147-A177-3AD203B41FA5}">
                      <a16:colId xmlns:a16="http://schemas.microsoft.com/office/drawing/2014/main" val="3946342904"/>
                    </a:ext>
                  </a:extLst>
                </a:gridCol>
                <a:gridCol w="902970">
                  <a:extLst>
                    <a:ext uri="{9D8B030D-6E8A-4147-A177-3AD203B41FA5}">
                      <a16:colId xmlns:a16="http://schemas.microsoft.com/office/drawing/2014/main" val="2762887081"/>
                    </a:ext>
                  </a:extLst>
                </a:gridCol>
                <a:gridCol w="834390">
                  <a:extLst>
                    <a:ext uri="{9D8B030D-6E8A-4147-A177-3AD203B41FA5}">
                      <a16:colId xmlns:a16="http://schemas.microsoft.com/office/drawing/2014/main" val="2183205755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656952624"/>
                    </a:ext>
                  </a:extLst>
                </a:gridCol>
                <a:gridCol w="779518">
                  <a:extLst>
                    <a:ext uri="{9D8B030D-6E8A-4147-A177-3AD203B41FA5}">
                      <a16:colId xmlns:a16="http://schemas.microsoft.com/office/drawing/2014/main" val="2499589458"/>
                    </a:ext>
                  </a:extLst>
                </a:gridCol>
                <a:gridCol w="465956">
                  <a:extLst>
                    <a:ext uri="{9D8B030D-6E8A-4147-A177-3AD203B41FA5}">
                      <a16:colId xmlns:a16="http://schemas.microsoft.com/office/drawing/2014/main" val="2466014468"/>
                    </a:ext>
                  </a:extLst>
                </a:gridCol>
                <a:gridCol w="562953">
                  <a:extLst>
                    <a:ext uri="{9D8B030D-6E8A-4147-A177-3AD203B41FA5}">
                      <a16:colId xmlns:a16="http://schemas.microsoft.com/office/drawing/2014/main" val="1073443974"/>
                    </a:ext>
                  </a:extLst>
                </a:gridCol>
                <a:gridCol w="418663">
                  <a:extLst>
                    <a:ext uri="{9D8B030D-6E8A-4147-A177-3AD203B41FA5}">
                      <a16:colId xmlns:a16="http://schemas.microsoft.com/office/drawing/2014/main" val="1572722685"/>
                    </a:ext>
                  </a:extLst>
                </a:gridCol>
                <a:gridCol w="516110">
                  <a:extLst>
                    <a:ext uri="{9D8B030D-6E8A-4147-A177-3AD203B41FA5}">
                      <a16:colId xmlns:a16="http://schemas.microsoft.com/office/drawing/2014/main" val="4190366521"/>
                    </a:ext>
                  </a:extLst>
                </a:gridCol>
                <a:gridCol w="490578">
                  <a:extLst>
                    <a:ext uri="{9D8B030D-6E8A-4147-A177-3AD203B41FA5}">
                      <a16:colId xmlns:a16="http://schemas.microsoft.com/office/drawing/2014/main" val="4011690624"/>
                    </a:ext>
                  </a:extLst>
                </a:gridCol>
                <a:gridCol w="435252">
                  <a:extLst>
                    <a:ext uri="{9D8B030D-6E8A-4147-A177-3AD203B41FA5}">
                      <a16:colId xmlns:a16="http://schemas.microsoft.com/office/drawing/2014/main" val="170553892"/>
                    </a:ext>
                  </a:extLst>
                </a:gridCol>
                <a:gridCol w="834390">
                  <a:extLst>
                    <a:ext uri="{9D8B030D-6E8A-4147-A177-3AD203B41FA5}">
                      <a16:colId xmlns:a16="http://schemas.microsoft.com/office/drawing/2014/main" val="315147596"/>
                    </a:ext>
                  </a:extLst>
                </a:gridCol>
              </a:tblGrid>
              <a:tr h="38100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Indicador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Insumo/atividade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Produtos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Resultado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Impacto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Valor de linha de base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Frequência da coleta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Meta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Realizado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Órgão responsável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744881323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2017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2018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2019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2017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2018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2019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2441648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t-BR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t-BR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473207684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915719537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833A8399-94C2-49D5-99D3-6A6CB9DB5DA8}"/>
              </a:ext>
            </a:extLst>
          </p:cNvPr>
          <p:cNvSpPr txBox="1"/>
          <p:nvPr/>
        </p:nvSpPr>
        <p:spPr>
          <a:xfrm>
            <a:off x="755009" y="2041175"/>
            <a:ext cx="10125512" cy="768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pt-BR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Grupo: Justificativa para a seleção do indicador: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9324446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áfico 2" descr="Ampulheta">
            <a:extLst>
              <a:ext uri="{FF2B5EF4-FFF2-40B4-BE49-F238E27FC236}">
                <a16:creationId xmlns:a16="http://schemas.microsoft.com/office/drawing/2014/main" id="{2244ACC6-AC6C-4CEE-A602-573D5B1B79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76503" y="2481783"/>
            <a:ext cx="4134465" cy="4134465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806E86B2-4904-4EB9-9344-01937248146B}"/>
              </a:ext>
            </a:extLst>
          </p:cNvPr>
          <p:cNvSpPr txBox="1"/>
          <p:nvPr/>
        </p:nvSpPr>
        <p:spPr>
          <a:xfrm rot="21028514">
            <a:off x="175260" y="1447205"/>
            <a:ext cx="5920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/>
              <a:t>Ação!</a:t>
            </a:r>
          </a:p>
        </p:txBody>
      </p:sp>
      <p:pic>
        <p:nvPicPr>
          <p:cNvPr id="6" name="Gráfico 5" descr="Claquete">
            <a:extLst>
              <a:ext uri="{FF2B5EF4-FFF2-40B4-BE49-F238E27FC236}">
                <a16:creationId xmlns:a16="http://schemas.microsoft.com/office/drawing/2014/main" id="{37632CFD-27CB-4E85-9075-44FD13518A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1470" y="117378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97611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13E07A-ADD2-485B-A703-F2EC7FBE538D}"/>
              </a:ext>
            </a:extLst>
          </p:cNvPr>
          <p:cNvSpPr txBox="1"/>
          <p:nvPr/>
        </p:nvSpPr>
        <p:spPr>
          <a:xfrm>
            <a:off x="3987426" y="1773129"/>
            <a:ext cx="56777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200" dirty="0"/>
              <a:t>Obrigada!</a:t>
            </a:r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46D9C0ED-7117-45C6-8D2C-BD03359B1DE5}"/>
              </a:ext>
            </a:extLst>
          </p:cNvPr>
          <p:cNvSpPr txBox="1">
            <a:spLocks/>
          </p:cNvSpPr>
          <p:nvPr/>
        </p:nvSpPr>
        <p:spPr>
          <a:xfrm>
            <a:off x="2444719" y="5305500"/>
            <a:ext cx="7584989" cy="8491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Fórum  "O Controle no Combate à Corrupção“</a:t>
            </a:r>
          </a:p>
          <a:p>
            <a:pPr algn="ctr"/>
            <a:endParaRPr lang="pt-BR" sz="1400" b="1" dirty="0">
              <a:solidFill>
                <a:schemeClr val="bg2">
                  <a:lumMod val="10000"/>
                </a:schemeClr>
              </a:solidFill>
              <a:latin typeface="+mn-lt"/>
            </a:endParaRPr>
          </a:p>
          <a:p>
            <a:pPr algn="ctr"/>
            <a:r>
              <a:rPr lang="pt-BR" sz="20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03 a 05/12/2019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0DA1334-8E81-44EA-ABA6-DB3F6669C8EC}"/>
              </a:ext>
            </a:extLst>
          </p:cNvPr>
          <p:cNvSpPr txBox="1"/>
          <p:nvPr/>
        </p:nvSpPr>
        <p:spPr>
          <a:xfrm>
            <a:off x="687897" y="3129094"/>
            <a:ext cx="110986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Controladoria-Geral da União</a:t>
            </a:r>
          </a:p>
          <a:p>
            <a:pPr algn="ctr"/>
            <a:r>
              <a:rPr lang="pt-BR" dirty="0"/>
              <a:t>Secretaria Federal de Controle Interno</a:t>
            </a:r>
          </a:p>
          <a:p>
            <a:pPr algn="ctr"/>
            <a:r>
              <a:rPr lang="pt-BR" dirty="0"/>
              <a:t>Diretoria de Auditoria de Políticas de Infraestrutura</a:t>
            </a:r>
          </a:p>
          <a:p>
            <a:pPr algn="ctr"/>
            <a:r>
              <a:rPr lang="pt-BR"/>
              <a:t>Coordenação–Geral </a:t>
            </a:r>
            <a:r>
              <a:rPr lang="pt-BR" dirty="0"/>
              <a:t>de Auditoria das Áreas de Desenvolvimento Regional e Meio Ambiente</a:t>
            </a:r>
          </a:p>
          <a:p>
            <a:pPr algn="ctr">
              <a:lnSpc>
                <a:spcPct val="100000"/>
              </a:lnSpc>
            </a:pPr>
            <a:r>
              <a:rPr lang="pt-BR" dirty="0"/>
              <a:t>e-mail: </a:t>
            </a:r>
            <a:r>
              <a:rPr lang="pt-BR" dirty="0">
                <a:hlinkClick r:id="rId2"/>
              </a:rPr>
              <a:t>sfc.cgdra@cgu.gov.br</a:t>
            </a:r>
            <a:r>
              <a:rPr lang="pt-BR" dirty="0"/>
              <a:t> </a:t>
            </a:r>
          </a:p>
          <a:p>
            <a:pPr algn="ctr">
              <a:lnSpc>
                <a:spcPct val="100000"/>
              </a:lnSpc>
            </a:pPr>
            <a:r>
              <a:rPr lang="pt-BR" dirty="0"/>
              <a:t>telefone: (61) 2020-7200</a:t>
            </a:r>
          </a:p>
        </p:txBody>
      </p:sp>
    </p:spTree>
    <p:extLst>
      <p:ext uri="{BB962C8B-B14F-4D97-AF65-F5344CB8AC3E}">
        <p14:creationId xmlns:p14="http://schemas.microsoft.com/office/powerpoint/2010/main" val="2657502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6D94403-0225-4EE6-8C30-7869753B1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pt-BR" sz="3100" b="1">
                <a:solidFill>
                  <a:srgbClr val="000000"/>
                </a:solidFill>
              </a:rPr>
              <a:t>Contexto do sistema de avaliação de políticas públicas no Poder Executivo Federal</a:t>
            </a:r>
            <a:endParaRPr lang="pt-BR" sz="3100">
              <a:solidFill>
                <a:srgbClr val="000000"/>
              </a:solidFill>
            </a:endParaRPr>
          </a:p>
        </p:txBody>
      </p:sp>
      <p:sp>
        <p:nvSpPr>
          <p:cNvPr id="1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77C8B83-AAE6-4782-AD90-EA00C24DF5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0254" y="1629089"/>
            <a:ext cx="3620021" cy="3620021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3E9B85-5698-4D10-8790-5E4396DA7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2421682"/>
            <a:ext cx="4977578" cy="3639289"/>
          </a:xfrm>
        </p:spPr>
        <p:txBody>
          <a:bodyPr anchor="ctr">
            <a:normAutofit/>
          </a:bodyPr>
          <a:lstStyle/>
          <a:p>
            <a:r>
              <a:rPr lang="pt-BR" sz="1900" dirty="0">
                <a:solidFill>
                  <a:srgbClr val="000000"/>
                </a:solidFill>
              </a:rPr>
              <a:t>Decreto 9.203/2017</a:t>
            </a:r>
          </a:p>
          <a:p>
            <a:pPr lvl="1"/>
            <a:r>
              <a:rPr lang="pt-BR" sz="1900" dirty="0">
                <a:solidFill>
                  <a:srgbClr val="000000"/>
                </a:solidFill>
              </a:rPr>
              <a:t>Conceito, princípios, diretrizes e mecanismos para governança pública;</a:t>
            </a:r>
          </a:p>
          <a:p>
            <a:pPr lvl="1"/>
            <a:r>
              <a:rPr lang="pt-BR" sz="1900" dirty="0">
                <a:solidFill>
                  <a:srgbClr val="000000"/>
                </a:solidFill>
              </a:rPr>
              <a:t>CIG: Comitê Interministerial de Governança (aprovar manuais/guias e recomendações);</a:t>
            </a:r>
          </a:p>
          <a:p>
            <a:pPr lvl="1"/>
            <a:r>
              <a:rPr lang="pt-BR" sz="1900" dirty="0">
                <a:solidFill>
                  <a:srgbClr val="000000"/>
                </a:solidFill>
              </a:rPr>
              <a:t>Comitês Internos de Governança em cada órgão;</a:t>
            </a:r>
          </a:p>
          <a:p>
            <a:pPr lvl="1"/>
            <a:r>
              <a:rPr lang="pt-BR" sz="1900" b="1" u="sng" dirty="0">
                <a:solidFill>
                  <a:srgbClr val="000000"/>
                </a:solidFill>
              </a:rPr>
              <a:t>Papel da auditoria interna governamental</a:t>
            </a:r>
            <a:r>
              <a:rPr lang="pt-BR" sz="1900" dirty="0">
                <a:solidFill>
                  <a:srgbClr val="000000"/>
                </a:solidFill>
              </a:rPr>
              <a:t>; e</a:t>
            </a:r>
          </a:p>
          <a:p>
            <a:pPr lvl="1"/>
            <a:r>
              <a:rPr lang="pt-BR" sz="1900" dirty="0">
                <a:solidFill>
                  <a:srgbClr val="000000"/>
                </a:solidFill>
              </a:rPr>
              <a:t>Programa de Integridade em cada órgão.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9C73042-B81A-432A-81F9-B61D825A1B6E}"/>
              </a:ext>
            </a:extLst>
          </p:cNvPr>
          <p:cNvSpPr txBox="1"/>
          <p:nvPr/>
        </p:nvSpPr>
        <p:spPr>
          <a:xfrm>
            <a:off x="3455581" y="6400800"/>
            <a:ext cx="77617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000" dirty="0">
                <a:hlinkClick r:id="rId5"/>
              </a:rPr>
              <a:t>http://www.planalto.gov.br/ccivil_03/_Ato2015-2018/2017/decreto/D9203.htm</a:t>
            </a:r>
            <a:r>
              <a:rPr lang="pt-BR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11975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666431-4342-4B8D-A27C-2A545E4D0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19" y="1937618"/>
            <a:ext cx="10930268" cy="123770"/>
          </a:xfrm>
        </p:spPr>
        <p:txBody>
          <a:bodyPr>
            <a:noAutofit/>
          </a:bodyPr>
          <a:lstStyle/>
          <a:p>
            <a:pPr algn="ctr"/>
            <a:br>
              <a:rPr lang="pt-BR" sz="3600" b="1" dirty="0"/>
            </a:br>
            <a:r>
              <a:rPr lang="pt-BR" sz="3200" b="1" dirty="0"/>
              <a:t>Contexto do sistema de avaliação de políticas públicas no Poder Executivo Federal</a:t>
            </a:r>
            <a:br>
              <a:rPr lang="pt-BR" sz="3200" b="1" dirty="0"/>
            </a:br>
            <a:br>
              <a:rPr lang="pt-BR" sz="3200" b="1" dirty="0"/>
            </a:br>
            <a:br>
              <a:rPr lang="pt-BR" sz="3200" b="1" dirty="0"/>
            </a:br>
            <a:br>
              <a:rPr lang="pt-BR" sz="3600" b="1" dirty="0">
                <a:solidFill>
                  <a:schemeClr val="bg2">
                    <a:lumMod val="10000"/>
                  </a:schemeClr>
                </a:solidFill>
              </a:rPr>
            </a:br>
            <a:endParaRPr lang="pt-BR" sz="3600" dirty="0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C24F5FAB-07BA-4466-9E7F-8A9E6E21FED6}"/>
              </a:ext>
            </a:extLst>
          </p:cNvPr>
          <p:cNvSpPr/>
          <p:nvPr/>
        </p:nvSpPr>
        <p:spPr>
          <a:xfrm>
            <a:off x="1648047" y="6203691"/>
            <a:ext cx="89840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hlinkClick r:id="rId2"/>
              </a:rPr>
              <a:t>http://www.casacivil.gov.br/governanca/comite-interministerial-de-governanca</a:t>
            </a:r>
            <a:r>
              <a:rPr lang="pt-BR" dirty="0"/>
              <a:t> </a:t>
            </a:r>
          </a:p>
        </p:txBody>
      </p:sp>
      <p:graphicFrame>
        <p:nvGraphicFramePr>
          <p:cNvPr id="19" name="Diagrama 18">
            <a:extLst>
              <a:ext uri="{FF2B5EF4-FFF2-40B4-BE49-F238E27FC236}">
                <a16:creationId xmlns:a16="http://schemas.microsoft.com/office/drawing/2014/main" id="{A570DD44-EE3E-4F28-9688-12C54B3A5B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0796253"/>
              </p:ext>
            </p:extLst>
          </p:nvPr>
        </p:nvGraphicFramePr>
        <p:xfrm>
          <a:off x="-208249" y="2036855"/>
          <a:ext cx="4922982" cy="36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0" name="Diagrama 19">
            <a:extLst>
              <a:ext uri="{FF2B5EF4-FFF2-40B4-BE49-F238E27FC236}">
                <a16:creationId xmlns:a16="http://schemas.microsoft.com/office/drawing/2014/main" id="{BDA249E9-0B12-412D-A3B9-EC988EE80D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8039663"/>
              </p:ext>
            </p:extLst>
          </p:nvPr>
        </p:nvGraphicFramePr>
        <p:xfrm>
          <a:off x="7000032" y="1783101"/>
          <a:ext cx="4589455" cy="36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4" name="Diagrama 23">
            <a:extLst>
              <a:ext uri="{FF2B5EF4-FFF2-40B4-BE49-F238E27FC236}">
                <a16:creationId xmlns:a16="http://schemas.microsoft.com/office/drawing/2014/main" id="{41B8A85C-8E9F-4DB5-A104-8F1ADD4EBE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8325829"/>
              </p:ext>
            </p:extLst>
          </p:nvPr>
        </p:nvGraphicFramePr>
        <p:xfrm>
          <a:off x="3590153" y="1992146"/>
          <a:ext cx="3143800" cy="36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1348988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496487-8EB3-4974-A47A-38A3B7586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905" y="1292818"/>
            <a:ext cx="10515600" cy="1048143"/>
          </a:xfrm>
        </p:spPr>
        <p:txBody>
          <a:bodyPr>
            <a:normAutofit fontScale="90000"/>
          </a:bodyPr>
          <a:lstStyle/>
          <a:p>
            <a:pPr algn="ctr"/>
            <a:r>
              <a:rPr lang="pt-BR" sz="4900" b="1" dirty="0"/>
              <a:t>Sistema de avaliação de políticas públicas no Poder Executivo Federal</a:t>
            </a:r>
            <a:br>
              <a:rPr lang="pt-BR" b="1" dirty="0"/>
            </a:br>
            <a:endParaRPr lang="pt-BR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AA3E2CDD-4B8A-4F65-A3F4-A27EB4E3F6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0061376"/>
              </p:ext>
            </p:extLst>
          </p:nvPr>
        </p:nvGraphicFramePr>
        <p:xfrm>
          <a:off x="6879265" y="1977656"/>
          <a:ext cx="3880884" cy="3381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57FD7EFC-2A04-437F-BEE3-E918BE3AEF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039485"/>
              </p:ext>
            </p:extLst>
          </p:nvPr>
        </p:nvGraphicFramePr>
        <p:xfrm>
          <a:off x="7526965" y="2626242"/>
          <a:ext cx="3530009" cy="3381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Retângulo 6">
            <a:extLst>
              <a:ext uri="{FF2B5EF4-FFF2-40B4-BE49-F238E27FC236}">
                <a16:creationId xmlns:a16="http://schemas.microsoft.com/office/drawing/2014/main" id="{FD5BA295-8CA2-44D6-96D9-7ECAA1980D98}"/>
              </a:ext>
            </a:extLst>
          </p:cNvPr>
          <p:cNvSpPr/>
          <p:nvPr/>
        </p:nvSpPr>
        <p:spPr>
          <a:xfrm>
            <a:off x="7272669" y="6255871"/>
            <a:ext cx="4478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/>
              <a:t>Fonte: Marlos Moreira dos Santos, adaptado a partir de Albuquerque, K. F. (SAG/Casa Civil). Workshop DI/SFC/CGU sobre AIR. </a:t>
            </a:r>
            <a:r>
              <a:rPr lang="pt-BR" sz="1000" dirty="0" err="1"/>
              <a:t>Nov</a:t>
            </a:r>
            <a:r>
              <a:rPr lang="pt-BR" sz="1000" dirty="0"/>
              <a:t>/18.</a:t>
            </a:r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B536DBF5-4E05-4699-81CC-E31FA2ED60AC}"/>
              </a:ext>
            </a:extLst>
          </p:cNvPr>
          <p:cNvGrpSpPr/>
          <p:nvPr/>
        </p:nvGrpSpPr>
        <p:grpSpPr>
          <a:xfrm>
            <a:off x="10047766" y="4944140"/>
            <a:ext cx="1062199" cy="1117206"/>
            <a:chOff x="2113279" y="1851440"/>
            <a:chExt cx="2167466" cy="2167466"/>
          </a:xfrm>
        </p:grpSpPr>
        <p:sp>
          <p:nvSpPr>
            <p:cNvPr id="9" name="Forma 8">
              <a:extLst>
                <a:ext uri="{FF2B5EF4-FFF2-40B4-BE49-F238E27FC236}">
                  <a16:creationId xmlns:a16="http://schemas.microsoft.com/office/drawing/2014/main" id="{19EC9BB8-767E-44D5-BFE3-93B7A642A3F2}"/>
                </a:ext>
              </a:extLst>
            </p:cNvPr>
            <p:cNvSpPr/>
            <p:nvPr/>
          </p:nvSpPr>
          <p:spPr>
            <a:xfrm>
              <a:off x="2113279" y="1851440"/>
              <a:ext cx="2167466" cy="2167466"/>
            </a:xfrm>
            <a:prstGeom prst="gear6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orma 4">
              <a:extLst>
                <a:ext uri="{FF2B5EF4-FFF2-40B4-BE49-F238E27FC236}">
                  <a16:creationId xmlns:a16="http://schemas.microsoft.com/office/drawing/2014/main" id="{95280846-CA68-44E9-AC05-3E7253ACF2E6}"/>
                </a:ext>
              </a:extLst>
            </p:cNvPr>
            <p:cNvSpPr txBox="1"/>
            <p:nvPr/>
          </p:nvSpPr>
          <p:spPr>
            <a:xfrm>
              <a:off x="2531031" y="2400404"/>
              <a:ext cx="1395760" cy="10695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000" kern="1200" dirty="0"/>
                <a:t>Decisão</a:t>
              </a:r>
              <a:r>
                <a:rPr lang="pt-BR" sz="1800" kern="1200" dirty="0"/>
                <a:t> </a:t>
              </a:r>
              <a:r>
                <a:rPr lang="pt-BR" sz="1000" kern="1200" dirty="0"/>
                <a:t>baseada em evidência</a:t>
              </a:r>
            </a:p>
          </p:txBody>
        </p:sp>
      </p:grp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B9192792-0AC1-4CCB-9F0A-A0113948720D}"/>
              </a:ext>
            </a:extLst>
          </p:cNvPr>
          <p:cNvSpPr txBox="1"/>
          <p:nvPr/>
        </p:nvSpPr>
        <p:spPr>
          <a:xfrm>
            <a:off x="1763590" y="3542927"/>
            <a:ext cx="38808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chemeClr val="tx2">
                    <a:lumMod val="75000"/>
                  </a:schemeClr>
                </a:solidFill>
              </a:rPr>
              <a:t>Os guias são ferramentas para políticas públicas e regulatórias mais eficientes e eficazes.</a:t>
            </a:r>
          </a:p>
        </p:txBody>
      </p:sp>
    </p:spTree>
    <p:extLst>
      <p:ext uri="{BB962C8B-B14F-4D97-AF65-F5344CB8AC3E}">
        <p14:creationId xmlns:p14="http://schemas.microsoft.com/office/powerpoint/2010/main" val="213822050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FORMATWIZARD_TAG" val="Whi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CG_MODE" val="Presentation"/>
  <p:tag name="BCG_DESIGN" val="Green one third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4893</Words>
  <Application>Microsoft Office PowerPoint</Application>
  <PresentationFormat>Widescreen</PresentationFormat>
  <Paragraphs>907</Paragraphs>
  <Slides>64</Slides>
  <Notes>4</Notes>
  <HiddenSlides>0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64</vt:i4>
      </vt:variant>
    </vt:vector>
  </HeadingPairs>
  <TitlesOfParts>
    <vt:vector size="74" baseType="lpstr">
      <vt:lpstr>Arial</vt:lpstr>
      <vt:lpstr>Calibri</vt:lpstr>
      <vt:lpstr>Calibri Light</vt:lpstr>
      <vt:lpstr>Henderson BCG Sans</vt:lpstr>
      <vt:lpstr>Tahoma</vt:lpstr>
      <vt:lpstr>Times New Roman</vt:lpstr>
      <vt:lpstr>Trebuchet MS</vt:lpstr>
      <vt:lpstr>Wingdings</vt:lpstr>
      <vt:lpstr>Tema do Office</vt:lpstr>
      <vt:lpstr>think-cell Slide</vt:lpstr>
      <vt:lpstr>Apresentação do PowerPoint</vt:lpstr>
      <vt:lpstr>Oficina Avaliação de Políticas Públicas e Impacto Regulatório </vt:lpstr>
      <vt:lpstr>Apresentação do PowerPoint</vt:lpstr>
      <vt:lpstr>Atuação da CGU</vt:lpstr>
      <vt:lpstr>Apresentação do PowerPoint</vt:lpstr>
      <vt:lpstr>Contexto do sistema de avaliação de políticas públicas no Poder Executivo Federal</vt:lpstr>
      <vt:lpstr>Contexto do sistema de avaliação de políticas públicas no Poder Executivo Federal</vt:lpstr>
      <vt:lpstr> Contexto do sistema de avaliação de políticas públicas no Poder Executivo Federal    </vt:lpstr>
      <vt:lpstr>Sistema de avaliação de políticas públicas no Poder Executivo Federal </vt:lpstr>
      <vt:lpstr>Os Guias aprovados no CIG</vt:lpstr>
      <vt:lpstr>Guia Prático de Análise Ex Ante </vt:lpstr>
      <vt:lpstr> </vt:lpstr>
      <vt:lpstr>Para cada um dos elementos, o guia oferece ferramentas, explicações e exemplos.</vt:lpstr>
      <vt:lpstr>Capítulos e Checklist – Guia Ex Ante</vt:lpstr>
      <vt:lpstr>Utilização do guia por ministérios vai garantir maior celeridade e chance de sucesso </vt:lpstr>
      <vt:lpstr>Guia Prático de Análise Ex Post </vt:lpstr>
      <vt:lpstr>Publicação Guia Prático de Análise ex Post </vt:lpstr>
      <vt:lpstr>Apresentação do PowerPoint</vt:lpstr>
      <vt:lpstr>Apresentação do PowerPoint</vt:lpstr>
      <vt:lpstr>Guia Orientativo de AIR </vt:lpstr>
      <vt:lpstr>Apresentação do PowerPoint</vt:lpstr>
      <vt:lpstr>AIR consiste num processo sistemático de análise baseado em evidências que busca avaliar, a partir da definição de um problema regulatório, os possíveis impactos das alternativas de ação disponíveis para o alcance dos objetivos pretendidos.   Tem como finalidade orientar e subsidiar a tomada de decisão e, em última análise, contribuir para que as ações regulatórias sejam efetivas, eficazes e eficientes.</vt:lpstr>
      <vt:lpstr>Apresentação do PowerPoint</vt:lpstr>
      <vt:lpstr>Apresentação do PowerPoint</vt:lpstr>
      <vt:lpstr>Guia da Política de Governança Pública </vt:lpstr>
      <vt:lpstr>Guia da Política de Governança Pública </vt:lpstr>
      <vt:lpstr>Princípios da Governança Pública </vt:lpstr>
      <vt:lpstr>Princípios da Governança Pública </vt:lpstr>
      <vt:lpstr>Apresentação do PowerPoint</vt:lpstr>
      <vt:lpstr>Avaliação de Políticas Públicas e Impacto Regulatório </vt:lpstr>
      <vt:lpstr>Para cada um dos elementos, o guia oferece ferramentas, explicações e exemplos.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Gestão de Riscos</vt:lpstr>
      <vt:lpstr>Apresentação do PowerPoint</vt:lpstr>
      <vt:lpstr>Etapas do processo de gestão de riscos</vt:lpstr>
      <vt:lpstr>Os mecanismos de controle a serem adotados visando o alcance dos objetivos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Exercícios</vt:lpstr>
      <vt:lpstr>Exercícios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Eliane Ferreira da Rocha</dc:creator>
  <cp:lastModifiedBy>Eliane Ferreira da Rocha</cp:lastModifiedBy>
  <cp:revision>11</cp:revision>
  <dcterms:created xsi:type="dcterms:W3CDTF">2019-11-29T14:10:07Z</dcterms:created>
  <dcterms:modified xsi:type="dcterms:W3CDTF">2019-12-04T12:54:33Z</dcterms:modified>
</cp:coreProperties>
</file>