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55"/>
  </p:notesMasterIdLst>
  <p:sldIdLst>
    <p:sldId id="496" r:id="rId5"/>
    <p:sldId id="256" r:id="rId6"/>
    <p:sldId id="258" r:id="rId7"/>
    <p:sldId id="393" r:id="rId8"/>
    <p:sldId id="471" r:id="rId9"/>
    <p:sldId id="398" r:id="rId10"/>
    <p:sldId id="368" r:id="rId11"/>
    <p:sldId id="373" r:id="rId12"/>
    <p:sldId id="376" r:id="rId13"/>
    <p:sldId id="367" r:id="rId14"/>
    <p:sldId id="472" r:id="rId15"/>
    <p:sldId id="473" r:id="rId16"/>
    <p:sldId id="257" r:id="rId17"/>
    <p:sldId id="259" r:id="rId18"/>
    <p:sldId id="260" r:id="rId19"/>
    <p:sldId id="261" r:id="rId20"/>
    <p:sldId id="263" r:id="rId21"/>
    <p:sldId id="264" r:id="rId22"/>
    <p:sldId id="265" r:id="rId23"/>
    <p:sldId id="266" r:id="rId24"/>
    <p:sldId id="262" r:id="rId25"/>
    <p:sldId id="267" r:id="rId26"/>
    <p:sldId id="268" r:id="rId27"/>
    <p:sldId id="269" r:id="rId28"/>
    <p:sldId id="474" r:id="rId29"/>
    <p:sldId id="270" r:id="rId30"/>
    <p:sldId id="272" r:id="rId31"/>
    <p:sldId id="475" r:id="rId32"/>
    <p:sldId id="271" r:id="rId33"/>
    <p:sldId id="476" r:id="rId34"/>
    <p:sldId id="477" r:id="rId35"/>
    <p:sldId id="273" r:id="rId36"/>
    <p:sldId id="478" r:id="rId37"/>
    <p:sldId id="479" r:id="rId38"/>
    <p:sldId id="480" r:id="rId39"/>
    <p:sldId id="481" r:id="rId40"/>
    <p:sldId id="482" r:id="rId41"/>
    <p:sldId id="483" r:id="rId42"/>
    <p:sldId id="484" r:id="rId43"/>
    <p:sldId id="485" r:id="rId44"/>
    <p:sldId id="486" r:id="rId45"/>
    <p:sldId id="487" r:id="rId46"/>
    <p:sldId id="488" r:id="rId47"/>
    <p:sldId id="489" r:id="rId48"/>
    <p:sldId id="490" r:id="rId49"/>
    <p:sldId id="491" r:id="rId50"/>
    <p:sldId id="492" r:id="rId51"/>
    <p:sldId id="493" r:id="rId52"/>
    <p:sldId id="494" r:id="rId53"/>
    <p:sldId id="495" r:id="rId5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826D"/>
    <a:srgbClr val="F7F7DC"/>
    <a:srgbClr val="44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9FECD5-B9FA-4C84-8716-037CAC837525}" v="5" dt="2020-12-15T12:59:09.4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816" y="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microsoft.com/office/2015/10/relationships/revisionInfo" Target="revisionInfo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viewProps" Target="view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ilherme" userId="ecd8cbb4-e964-4967-b30d-735368c5a2ca" providerId="ADAL" clId="{DD9FECD5-B9FA-4C84-8716-037CAC837525}"/>
    <pc:docChg chg="custSel addSld modSld">
      <pc:chgData name="Guilherme" userId="ecd8cbb4-e964-4967-b30d-735368c5a2ca" providerId="ADAL" clId="{DD9FECD5-B9FA-4C84-8716-037CAC837525}" dt="2020-12-15T12:59:09.490" v="3"/>
      <pc:docMkLst>
        <pc:docMk/>
      </pc:docMkLst>
      <pc:sldChg chg="modSp">
        <pc:chgData name="Guilherme" userId="ecd8cbb4-e964-4967-b30d-735368c5a2ca" providerId="ADAL" clId="{DD9FECD5-B9FA-4C84-8716-037CAC837525}" dt="2020-12-15T12:57:26.370" v="2" actId="27636"/>
        <pc:sldMkLst>
          <pc:docMk/>
          <pc:sldMk cId="3109470926" sldId="473"/>
        </pc:sldMkLst>
        <pc:spChg chg="mod">
          <ac:chgData name="Guilherme" userId="ecd8cbb4-e964-4967-b30d-735368c5a2ca" providerId="ADAL" clId="{DD9FECD5-B9FA-4C84-8716-037CAC837525}" dt="2020-12-15T12:57:26.370" v="2" actId="27636"/>
          <ac:spMkLst>
            <pc:docMk/>
            <pc:sldMk cId="3109470926" sldId="473"/>
            <ac:spMk id="4" creationId="{00000000-0000-0000-0000-000000000000}"/>
          </ac:spMkLst>
        </pc:spChg>
      </pc:sldChg>
      <pc:sldChg chg="add">
        <pc:chgData name="Guilherme" userId="ecd8cbb4-e964-4967-b30d-735368c5a2ca" providerId="ADAL" clId="{DD9FECD5-B9FA-4C84-8716-037CAC837525}" dt="2020-12-15T12:59:09.490" v="3"/>
        <pc:sldMkLst>
          <pc:docMk/>
          <pc:sldMk cId="2110558575" sldId="496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2663DB-2678-4D85-AB97-6470DA16B1B3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84D68551-295E-450F-96B5-5EF9D73A75C5}">
      <dgm:prSet phldrT="[Texto]"/>
      <dgm:spPr>
        <a:solidFill>
          <a:schemeClr val="bg2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pt-BR" dirty="0">
              <a:solidFill>
                <a:schemeClr val="tx1"/>
              </a:solidFill>
              <a:latin typeface="Gill Sans MT" panose="020B0502020104020203" pitchFamily="34" charset="0"/>
            </a:rPr>
            <a:t>Negociação</a:t>
          </a:r>
        </a:p>
      </dgm:t>
    </dgm:pt>
    <dgm:pt modelId="{6304D106-9925-4DB3-9682-6A07E07E8284}" type="parTrans" cxnId="{C3F0C31E-9B08-4F76-90F7-4429145483D7}">
      <dgm:prSet/>
      <dgm:spPr/>
      <dgm:t>
        <a:bodyPr/>
        <a:lstStyle/>
        <a:p>
          <a:endParaRPr lang="pt-BR">
            <a:latin typeface="Gill Sans MT" panose="020B0502020104020203" pitchFamily="34" charset="0"/>
          </a:endParaRPr>
        </a:p>
      </dgm:t>
    </dgm:pt>
    <dgm:pt modelId="{673067F3-F1FB-41F6-8760-90573BF9315F}" type="sibTrans" cxnId="{C3F0C31E-9B08-4F76-90F7-4429145483D7}">
      <dgm:prSet/>
      <dgm:spPr/>
      <dgm:t>
        <a:bodyPr/>
        <a:lstStyle/>
        <a:p>
          <a:endParaRPr lang="pt-BR">
            <a:latin typeface="Gill Sans MT" panose="020B0502020104020203" pitchFamily="34" charset="0"/>
          </a:endParaRPr>
        </a:p>
      </dgm:t>
    </dgm:pt>
    <dgm:pt modelId="{BB14502D-2642-4E9D-8989-8464F2134B57}">
      <dgm:prSet phldrT="[Texto]"/>
      <dgm:spPr>
        <a:solidFill>
          <a:srgbClr val="FD826D"/>
        </a:solidFill>
        <a:ln w="38100"/>
      </dgm:spPr>
      <dgm:t>
        <a:bodyPr/>
        <a:lstStyle/>
        <a:p>
          <a:r>
            <a:rPr lang="pt-BR" dirty="0">
              <a:solidFill>
                <a:schemeClr val="tx1"/>
              </a:solidFill>
              <a:latin typeface="Gill Sans MT" panose="020B0502020104020203" pitchFamily="34" charset="0"/>
            </a:rPr>
            <a:t>Monitoramento</a:t>
          </a:r>
        </a:p>
      </dgm:t>
    </dgm:pt>
    <dgm:pt modelId="{52BCACEC-1604-46A9-B80C-98B925D2B1EC}" type="parTrans" cxnId="{C4BD4D49-2EC0-4761-BF37-4B53BB7D906A}">
      <dgm:prSet/>
      <dgm:spPr/>
      <dgm:t>
        <a:bodyPr/>
        <a:lstStyle/>
        <a:p>
          <a:endParaRPr lang="pt-BR">
            <a:latin typeface="Gill Sans MT" panose="020B0502020104020203" pitchFamily="34" charset="0"/>
          </a:endParaRPr>
        </a:p>
      </dgm:t>
    </dgm:pt>
    <dgm:pt modelId="{6CB504BC-BFFC-4289-BA46-5C936201D5F3}" type="sibTrans" cxnId="{C4BD4D49-2EC0-4761-BF37-4B53BB7D906A}">
      <dgm:prSet/>
      <dgm:spPr/>
      <dgm:t>
        <a:bodyPr/>
        <a:lstStyle/>
        <a:p>
          <a:endParaRPr lang="pt-BR">
            <a:latin typeface="Gill Sans MT" panose="020B0502020104020203" pitchFamily="34" charset="0"/>
          </a:endParaRPr>
        </a:p>
      </dgm:t>
    </dgm:pt>
    <dgm:pt modelId="{3969DE90-8897-4D65-9AC4-ECD22834AE62}" type="pres">
      <dgm:prSet presAssocID="{DC2663DB-2678-4D85-AB97-6470DA16B1B3}" presName="CompostProcess" presStyleCnt="0">
        <dgm:presLayoutVars>
          <dgm:dir/>
          <dgm:resizeHandles val="exact"/>
        </dgm:presLayoutVars>
      </dgm:prSet>
      <dgm:spPr/>
    </dgm:pt>
    <dgm:pt modelId="{3E980D3D-43BB-4EFA-A325-58946FA78ED1}" type="pres">
      <dgm:prSet presAssocID="{DC2663DB-2678-4D85-AB97-6470DA16B1B3}" presName="arrow" presStyleLbl="bgShp" presStyleIdx="0" presStyleCnt="1" custScaleX="117647"/>
      <dgm:spPr>
        <a:solidFill>
          <a:srgbClr val="44B5B5"/>
        </a:solidFill>
      </dgm:spPr>
    </dgm:pt>
    <dgm:pt modelId="{C02A6A88-13DF-4D30-B213-8FDA74778F4F}" type="pres">
      <dgm:prSet presAssocID="{DC2663DB-2678-4D85-AB97-6470DA16B1B3}" presName="linearProcess" presStyleCnt="0"/>
      <dgm:spPr/>
    </dgm:pt>
    <dgm:pt modelId="{D81B1F73-8E82-4A6C-91BC-8C1E9FF93706}" type="pres">
      <dgm:prSet presAssocID="{84D68551-295E-450F-96B5-5EF9D73A75C5}" presName="textNode" presStyleLbl="node1" presStyleIdx="0" presStyleCnt="2" custScaleX="86617" custScaleY="82088" custLinFactX="-17457" custLinFactNeighborX="-100000" custLinFactNeighborY="-295">
        <dgm:presLayoutVars>
          <dgm:bulletEnabled val="1"/>
        </dgm:presLayoutVars>
      </dgm:prSet>
      <dgm:spPr/>
    </dgm:pt>
    <dgm:pt modelId="{089DE459-EAB7-4A88-A8B0-0B4081383999}" type="pres">
      <dgm:prSet presAssocID="{673067F3-F1FB-41F6-8760-90573BF9315F}" presName="sibTrans" presStyleCnt="0"/>
      <dgm:spPr/>
    </dgm:pt>
    <dgm:pt modelId="{331B7942-06B0-4A50-BA2A-CC632B839AA9}" type="pres">
      <dgm:prSet presAssocID="{BB14502D-2642-4E9D-8989-8464F2134B57}" presName="textNode" presStyleLbl="node1" presStyleIdx="1" presStyleCnt="2" custScaleX="106533" custScaleY="85372" custLinFactX="-9926" custLinFactNeighborX="-100000" custLinFactNeighborY="2121">
        <dgm:presLayoutVars>
          <dgm:bulletEnabled val="1"/>
        </dgm:presLayoutVars>
      </dgm:prSet>
      <dgm:spPr/>
    </dgm:pt>
  </dgm:ptLst>
  <dgm:cxnLst>
    <dgm:cxn modelId="{7DA7A11E-0AC4-4273-9BD3-69E42D523066}" type="presOf" srcId="{84D68551-295E-450F-96B5-5EF9D73A75C5}" destId="{D81B1F73-8E82-4A6C-91BC-8C1E9FF93706}" srcOrd="0" destOrd="0" presId="urn:microsoft.com/office/officeart/2005/8/layout/hProcess9"/>
    <dgm:cxn modelId="{C3F0C31E-9B08-4F76-90F7-4429145483D7}" srcId="{DC2663DB-2678-4D85-AB97-6470DA16B1B3}" destId="{84D68551-295E-450F-96B5-5EF9D73A75C5}" srcOrd="0" destOrd="0" parTransId="{6304D106-9925-4DB3-9682-6A07E07E8284}" sibTransId="{673067F3-F1FB-41F6-8760-90573BF9315F}"/>
    <dgm:cxn modelId="{C4BD4D49-2EC0-4761-BF37-4B53BB7D906A}" srcId="{DC2663DB-2678-4D85-AB97-6470DA16B1B3}" destId="{BB14502D-2642-4E9D-8989-8464F2134B57}" srcOrd="1" destOrd="0" parTransId="{52BCACEC-1604-46A9-B80C-98B925D2B1EC}" sibTransId="{6CB504BC-BFFC-4289-BA46-5C936201D5F3}"/>
    <dgm:cxn modelId="{9348EF59-71C6-4BE2-9DCF-8DAC61D94257}" type="presOf" srcId="{DC2663DB-2678-4D85-AB97-6470DA16B1B3}" destId="{3969DE90-8897-4D65-9AC4-ECD22834AE62}" srcOrd="0" destOrd="0" presId="urn:microsoft.com/office/officeart/2005/8/layout/hProcess9"/>
    <dgm:cxn modelId="{3DBA6DC3-5B97-4E46-9767-739AE77FEB2E}" type="presOf" srcId="{BB14502D-2642-4E9D-8989-8464F2134B57}" destId="{331B7942-06B0-4A50-BA2A-CC632B839AA9}" srcOrd="0" destOrd="0" presId="urn:microsoft.com/office/officeart/2005/8/layout/hProcess9"/>
    <dgm:cxn modelId="{0AA6FBAC-0D0E-4AE2-8785-4C6718093F0D}" type="presParOf" srcId="{3969DE90-8897-4D65-9AC4-ECD22834AE62}" destId="{3E980D3D-43BB-4EFA-A325-58946FA78ED1}" srcOrd="0" destOrd="0" presId="urn:microsoft.com/office/officeart/2005/8/layout/hProcess9"/>
    <dgm:cxn modelId="{9BBA590B-EED6-43F6-9463-DAD473BE077C}" type="presParOf" srcId="{3969DE90-8897-4D65-9AC4-ECD22834AE62}" destId="{C02A6A88-13DF-4D30-B213-8FDA74778F4F}" srcOrd="1" destOrd="0" presId="urn:microsoft.com/office/officeart/2005/8/layout/hProcess9"/>
    <dgm:cxn modelId="{DCFCBC23-6E48-4FDF-B402-1AF8B9E82633}" type="presParOf" srcId="{C02A6A88-13DF-4D30-B213-8FDA74778F4F}" destId="{D81B1F73-8E82-4A6C-91BC-8C1E9FF93706}" srcOrd="0" destOrd="0" presId="urn:microsoft.com/office/officeart/2005/8/layout/hProcess9"/>
    <dgm:cxn modelId="{90CB5CBB-B19F-4888-875B-DF96C11C957D}" type="presParOf" srcId="{C02A6A88-13DF-4D30-B213-8FDA74778F4F}" destId="{089DE459-EAB7-4A88-A8B0-0B4081383999}" srcOrd="1" destOrd="0" presId="urn:microsoft.com/office/officeart/2005/8/layout/hProcess9"/>
    <dgm:cxn modelId="{D0070CB7-B5DD-4718-997D-6CFA1D3FE706}" type="presParOf" srcId="{C02A6A88-13DF-4D30-B213-8FDA74778F4F}" destId="{331B7942-06B0-4A50-BA2A-CC632B839AA9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980D3D-43BB-4EFA-A325-58946FA78ED1}">
      <dsp:nvSpPr>
        <dsp:cNvPr id="0" name=""/>
        <dsp:cNvSpPr/>
      </dsp:nvSpPr>
      <dsp:spPr>
        <a:xfrm>
          <a:off x="2" y="0"/>
          <a:ext cx="8349359" cy="2688888"/>
        </a:xfrm>
        <a:prstGeom prst="rightArrow">
          <a:avLst/>
        </a:prstGeom>
        <a:solidFill>
          <a:srgbClr val="44B5B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1B1F73-8E82-4A6C-91BC-8C1E9FF93706}">
      <dsp:nvSpPr>
        <dsp:cNvPr id="0" name=""/>
        <dsp:cNvSpPr/>
      </dsp:nvSpPr>
      <dsp:spPr>
        <a:xfrm>
          <a:off x="134826" y="899820"/>
          <a:ext cx="2634301" cy="882901"/>
        </a:xfrm>
        <a:prstGeom prst="roundRect">
          <a:avLst/>
        </a:prstGeom>
        <a:solidFill>
          <a:schemeClr val="bg2"/>
        </a:solidFill>
        <a:ln w="381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300" kern="1200" dirty="0">
              <a:solidFill>
                <a:schemeClr val="tx1"/>
              </a:solidFill>
              <a:latin typeface="Gill Sans MT" panose="020B0502020104020203" pitchFamily="34" charset="0"/>
            </a:rPr>
            <a:t>Negociação</a:t>
          </a:r>
        </a:p>
      </dsp:txBody>
      <dsp:txXfrm>
        <a:off x="177926" y="942920"/>
        <a:ext cx="2548101" cy="796701"/>
      </dsp:txXfrm>
    </dsp:sp>
    <dsp:sp modelId="{331B7942-06B0-4A50-BA2A-CC632B839AA9}">
      <dsp:nvSpPr>
        <dsp:cNvPr id="0" name=""/>
        <dsp:cNvSpPr/>
      </dsp:nvSpPr>
      <dsp:spPr>
        <a:xfrm>
          <a:off x="3379353" y="908145"/>
          <a:ext cx="3240010" cy="918222"/>
        </a:xfrm>
        <a:prstGeom prst="roundRect">
          <a:avLst/>
        </a:prstGeom>
        <a:solidFill>
          <a:srgbClr val="FD826D"/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300" kern="1200" dirty="0">
              <a:solidFill>
                <a:schemeClr val="tx1"/>
              </a:solidFill>
              <a:latin typeface="Gill Sans MT" panose="020B0502020104020203" pitchFamily="34" charset="0"/>
            </a:rPr>
            <a:t>Monitoramento</a:t>
          </a:r>
        </a:p>
      </dsp:txBody>
      <dsp:txXfrm>
        <a:off x="3424177" y="952969"/>
        <a:ext cx="3150362" cy="8285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9BE25-8601-4822-B605-B9CF877A7A35}" type="datetimeFigureOut">
              <a:rPr lang="pt-BR" smtClean="0"/>
              <a:t>15/12/2020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8C4C2C-81FA-418F-AB68-40F9B46C65F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235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Guilherme, se puder destacar essa parte final do </a:t>
            </a:r>
            <a:r>
              <a:rPr lang="pt-BR" dirty="0" err="1"/>
              <a:t>compliance</a:t>
            </a:r>
            <a:r>
              <a:rPr lang="pt-BR" dirty="0"/>
              <a:t>, do quadro azul, o slide seguinte é desnecessário. </a:t>
            </a:r>
          </a:p>
        </p:txBody>
      </p:sp>
    </p:spTree>
    <p:extLst>
      <p:ext uri="{BB962C8B-B14F-4D97-AF65-F5344CB8AC3E}">
        <p14:creationId xmlns:p14="http://schemas.microsoft.com/office/powerpoint/2010/main" val="25891237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Modelo esperado de relatório – a ser lançado no primeiro semestre de 2021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1F6FC2-F06C-4447-8569-8819B2AE8100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0734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Novos compromissos podem advir da existência de falhas  serem sanadas ( na aplicação de controles e procedimentos adotados; insuficiência de atuação do </a:t>
            </a:r>
            <a:r>
              <a:rPr lang="pt-BR" dirty="0" err="1"/>
              <a:t>compliance</a:t>
            </a:r>
            <a:r>
              <a:rPr lang="pt-BR" dirty="0"/>
              <a:t> </a:t>
            </a:r>
            <a:r>
              <a:rPr lang="pt-BR" dirty="0" err="1"/>
              <a:t>officer</a:t>
            </a:r>
            <a:r>
              <a:rPr lang="pt-BR" dirty="0"/>
              <a:t>, estrutura inadequada da área, falta de comprometimento da alta direção; alteração do perfil de risco da empresa, erros na adoção de novas práticas, descumprimento de itens do plano de aperfeiçoamento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1F6FC2-F06C-4447-8569-8819B2AE8100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50067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dirty="0">
                <a:latin typeface="Gill Sans MT" panose="020B0502020104020203" pitchFamily="34" charset="0"/>
              </a:rPr>
              <a:t>Análise: de 30 a 60 dias após o recebimento do Relatório.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1F6FC2-F06C-4447-8569-8819B2AE8100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23930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comum a realização de reuniões entre a equipe de monitoramento e os responsáveis pela implementação do </a:t>
            </a:r>
            <a:r>
              <a:rPr lang="pt-BR" sz="1200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</a:t>
            </a:r>
            <a:r>
              <a:rPr lang="pt-BR" sz="12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 empresa monitorada, para esclarecimentos de dúvidas, discussões técnicas, apresentação de requerimentos e busca de soluções para garantir a implementação de determinado compromisso. Em geral, as reuniões são convocadas pela CGU, mas também é possível que sejam solicitadas pela própria empresa monitorada.  </a:t>
            </a:r>
            <a:endParaRPr lang="pt-B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dirty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1F6FC2-F06C-4447-8569-8819B2AE8100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9676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06762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pt-BR" dirty="0"/>
              <a:t>O conteúdo deste slide e do seguinte podem ficar em um só, caso não fique tão poluído. A ideia aqui é indicar que as obrigações são definidas de acordo com as falhas encontradas.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9832C-06E3-4C4B-9A81-1588B59F0D43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73085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9832C-06E3-4C4B-9A81-1588B59F0D43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0031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  <a:p>
            <a:r>
              <a:rPr lang="pt-BR" dirty="0"/>
              <a:t>Guilherme, a ideia aqui é fazer um link para as próximas falas (Alexandre, Aline e </a:t>
            </a:r>
            <a:r>
              <a:rPr lang="pt-BR" dirty="0" err="1"/>
              <a:t>Giane</a:t>
            </a:r>
            <a:r>
              <a:rPr lang="pt-BR" dirty="0"/>
              <a:t>). Uma vez fechado o acordo, começa o monitoramento que segue, basicamente, essas etapas, que serão detalhadas pela equipe da CGIPRIV. Não quero que slide fique se movimentando, é para ser um slide como todos os outros.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9832C-06E3-4C4B-9A81-1588B59F0D43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7473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9832C-06E3-4C4B-9A81-1588B59F0D43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74733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02608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A cada 6 meses foi o tempo mais adequado encontrado para a realização do monitoramento ( 3 meses pouco tempo, 1 ano muito tempo)</a:t>
            </a:r>
          </a:p>
          <a:p>
            <a:r>
              <a:rPr lang="pt-BR" dirty="0"/>
              <a:t>Análise documental!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C1ECDF-81E3-4621-AA65-614AD519F926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91285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Monitoramento possível durante toda a vigência do Acordo. Ostensivo pode ser prorrogado. </a:t>
            </a:r>
          </a:p>
          <a:p>
            <a:r>
              <a:rPr lang="pt-BR" dirty="0"/>
              <a:t>Destacar que descumprimento dos compromissos de integridade podem ensejar a rescisão do Acordo e Leniência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1F6FC2-F06C-4447-8569-8819B2AE8100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1070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2180" y="1843851"/>
            <a:ext cx="4514620" cy="987778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2180" y="2944518"/>
            <a:ext cx="4514620" cy="611481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215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173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37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4328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odelo-ppt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28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630" y="0"/>
            <a:ext cx="7379169" cy="714963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33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odelo-ppt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28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663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827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144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806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odelo-ppt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285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653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560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28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odelo-ppt-01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285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7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5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9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1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1.wmf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32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36.emf"/><Relationship Id="rId4" Type="http://schemas.openxmlformats.org/officeDocument/2006/relationships/image" Target="../media/image35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br/cgu/pt-br/assuntos/responsabilizacao-de-empresas/lei-anticorrupcao/acordo-leniencia" TargetMode="External"/><Relationship Id="rId7" Type="http://schemas.openxmlformats.org/officeDocument/2006/relationships/image" Target="../media/image4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hyperlink" Target="http://www.portaltransparencia.gov.br/sancoes/acordos-leniencia?ordenarPor=dataInicioAcordo&amp;direcao=asc" TargetMode="External"/><Relationship Id="rId4" Type="http://schemas.openxmlformats.org/officeDocument/2006/relationships/image" Target="../media/image46.e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48.w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4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cgipriv@cgu.gov.br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gov.br/cgu/pt-br/centrais-de-conteudo/publicacoes/etica-e-integridade/arquivos/manual-pratico-integridade-par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2CA4CB31-7E44-4E81-BD46-1EAF5469510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14286"/>
          <a:ext cx="9169542" cy="512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Image" r:id="rId3" imgW="20317320" imgH="11339640" progId="Photoshop.Image.13">
                  <p:embed/>
                </p:oleObj>
              </mc:Choice>
              <mc:Fallback>
                <p:oleObj name="Image" r:id="rId3" imgW="20317320" imgH="11339640" progId="Photoshop.Image.13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2CA4CB31-7E44-4E81-BD46-1EAF546951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4286"/>
                        <a:ext cx="9169542" cy="5129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10558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">
            <a:extLst>
              <a:ext uri="{FF2B5EF4-FFF2-40B4-BE49-F238E27FC236}">
                <a16:creationId xmlns:a16="http://schemas.microsoft.com/office/drawing/2014/main" id="{36F9B222-E10A-4B67-82B0-78C8D12C7A7B}"/>
              </a:ext>
            </a:extLst>
          </p:cNvPr>
          <p:cNvSpPr txBox="1">
            <a:spLocks/>
          </p:cNvSpPr>
          <p:nvPr/>
        </p:nvSpPr>
        <p:spPr>
          <a:xfrm>
            <a:off x="628650" y="728389"/>
            <a:ext cx="7886700" cy="714983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pt-BR" sz="2700" b="1" dirty="0">
                <a:latin typeface="Gill Sans MT" panose="020B0502020104020203" pitchFamily="34" charset="0"/>
                <a:ea typeface="+mn-ea"/>
                <a:cs typeface="+mn-cs"/>
              </a:rPr>
            </a:br>
            <a:endParaRPr lang="pt-BR" sz="2700" b="1" dirty="0"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18" name="Espaço Reservado para Texto 3">
            <a:extLst>
              <a:ext uri="{FF2B5EF4-FFF2-40B4-BE49-F238E27FC236}">
                <a16:creationId xmlns:a16="http://schemas.microsoft.com/office/drawing/2014/main" id="{5235A983-F54E-4D72-9B4F-A9EB8BC5D6BF}"/>
              </a:ext>
            </a:extLst>
          </p:cNvPr>
          <p:cNvSpPr txBox="1">
            <a:spLocks/>
          </p:cNvSpPr>
          <p:nvPr/>
        </p:nvSpPr>
        <p:spPr>
          <a:xfrm>
            <a:off x="2722314" y="159903"/>
            <a:ext cx="4335400" cy="388121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400" b="1" dirty="0">
                <a:latin typeface="Gill Sans MT" panose="020B0502020104020203" pitchFamily="34" charset="0"/>
              </a:rPr>
              <a:t>Objeto do Monitoramento</a:t>
            </a:r>
            <a:endParaRPr lang="pt-BR" b="1" dirty="0">
              <a:latin typeface="Gill Sans MT" panose="020B0502020104020203" pitchFamily="34" charset="0"/>
            </a:endParaRPr>
          </a:p>
        </p:txBody>
      </p:sp>
      <p:sp>
        <p:nvSpPr>
          <p:cNvPr id="19" name="Espaço Reservado para Conteúdo 5">
            <a:extLst>
              <a:ext uri="{FF2B5EF4-FFF2-40B4-BE49-F238E27FC236}">
                <a16:creationId xmlns:a16="http://schemas.microsoft.com/office/drawing/2014/main" id="{E910FFB3-FEA8-414E-8ACB-A8ABE66368BB}"/>
              </a:ext>
            </a:extLst>
          </p:cNvPr>
          <p:cNvSpPr txBox="1">
            <a:spLocks/>
          </p:cNvSpPr>
          <p:nvPr/>
        </p:nvSpPr>
        <p:spPr>
          <a:xfrm>
            <a:off x="3671198" y="974460"/>
            <a:ext cx="5232851" cy="3077657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7654" lvl="1" indent="-285743">
              <a:spcAft>
                <a:spcPts val="675"/>
              </a:spcAft>
            </a:pPr>
            <a:r>
              <a:rPr lang="pt-BR" sz="2400" dirty="0">
                <a:latin typeface="Gill Sans MT" panose="020B0502020104020203" pitchFamily="34" charset="0"/>
              </a:rPr>
              <a:t>Compromissos de integridade estipulados no Acordo</a:t>
            </a:r>
          </a:p>
          <a:p>
            <a:pPr marL="690554" lvl="2" indent="-285743">
              <a:spcAft>
                <a:spcPts val="675"/>
              </a:spcAft>
            </a:pPr>
            <a:r>
              <a:rPr lang="pt-BR" sz="2100" dirty="0">
                <a:latin typeface="Gill Sans MT" panose="020B0502020104020203" pitchFamily="34" charset="0"/>
              </a:rPr>
              <a:t>Implementação e aplicação do programa</a:t>
            </a:r>
          </a:p>
          <a:p>
            <a:pPr marL="690554" lvl="2" indent="-285743">
              <a:spcAft>
                <a:spcPts val="675"/>
              </a:spcAft>
            </a:pPr>
            <a:r>
              <a:rPr lang="pt-BR" sz="2100" dirty="0">
                <a:latin typeface="Gill Sans MT" panose="020B0502020104020203" pitchFamily="34" charset="0"/>
              </a:rPr>
              <a:t>Ações de remediação - afastamentos de pessoas física</a:t>
            </a:r>
          </a:p>
          <a:p>
            <a:pPr marL="690554" lvl="2" indent="-285743">
              <a:spcAft>
                <a:spcPts val="675"/>
              </a:spcAft>
            </a:pPr>
            <a:r>
              <a:rPr lang="pt-BR" sz="2100" dirty="0">
                <a:latin typeface="Gill Sans MT" panose="020B0502020104020203" pitchFamily="34" charset="0"/>
              </a:rPr>
              <a:t>Mudanças na estrutura de governança corporativa </a:t>
            </a:r>
          </a:p>
          <a:p>
            <a:pPr marL="347654" lvl="1" indent="-285743">
              <a:spcAft>
                <a:spcPts val="675"/>
              </a:spcAft>
            </a:pPr>
            <a:r>
              <a:rPr lang="pt-BR" sz="2400" dirty="0">
                <a:latin typeface="Gill Sans MT" panose="020B0502020104020203" pitchFamily="34" charset="0"/>
              </a:rPr>
              <a:t>Novas obrigações </a:t>
            </a:r>
          </a:p>
        </p:txBody>
      </p:sp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3110A805-0EC7-4DA1-9470-7BA1C70A67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2489958"/>
              </p:ext>
            </p:extLst>
          </p:nvPr>
        </p:nvGraphicFramePr>
        <p:xfrm>
          <a:off x="526021" y="1443372"/>
          <a:ext cx="3145177" cy="3056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Image" r:id="rId4" imgW="6679080" imgH="6488640" progId="Photoshop.Image.13">
                  <p:embed/>
                </p:oleObj>
              </mc:Choice>
              <mc:Fallback>
                <p:oleObj name="Image" r:id="rId4" imgW="6679080" imgH="6488640" progId="Photoshop.Image.13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3110A805-0EC7-4DA1-9470-7BA1C70A67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6021" y="1443372"/>
                        <a:ext cx="3145177" cy="30563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30272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>
            <a:extLst>
              <a:ext uri="{FF2B5EF4-FFF2-40B4-BE49-F238E27FC236}">
                <a16:creationId xmlns:a16="http://schemas.microsoft.com/office/drawing/2014/main" id="{BF6678FB-4327-4CAC-81BF-3B8A9343E9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156" y="1845959"/>
            <a:ext cx="2019209" cy="214674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783">
              <a:defRPr/>
            </a:pPr>
            <a:r>
              <a:rPr lang="pt-BR" altLang="pt-BR" sz="2700" b="1" dirty="0">
                <a:latin typeface="Gill Sans MT" panose="020B0502020104020203" pitchFamily="34" charset="0"/>
                <a:cs typeface="Calibri" panose="020F0502020204030204" pitchFamily="34" charset="0"/>
              </a:rPr>
              <a:t>Acordos de Leniência celebrados</a:t>
            </a:r>
          </a:p>
          <a:p>
            <a:pPr algn="ctr" defTabSz="685783">
              <a:defRPr/>
            </a:pPr>
            <a:endParaRPr lang="pt-BR" altLang="pt-BR" sz="1500" b="1" dirty="0">
              <a:latin typeface="Gill Sans MT" panose="020B0502020104020203" pitchFamily="34" charset="0"/>
              <a:cs typeface="Calibri" panose="020F0502020204030204" pitchFamily="34" charset="0"/>
            </a:endParaRPr>
          </a:p>
          <a:p>
            <a:pPr algn="ctr" defTabSz="685783">
              <a:defRPr/>
            </a:pPr>
            <a:r>
              <a:rPr lang="pt-BR" altLang="pt-BR" sz="1500" b="1" dirty="0">
                <a:latin typeface="Gill Sans MT" panose="020B0502020104020203" pitchFamily="34" charset="0"/>
                <a:cs typeface="Calibri" panose="020F0502020204030204" pitchFamily="34" charset="0"/>
              </a:rPr>
              <a:t>(Até 10.12.2020)</a:t>
            </a:r>
          </a:p>
          <a:p>
            <a:pPr algn="ctr" defTabSz="685783">
              <a:defRPr/>
            </a:pPr>
            <a:endParaRPr lang="pt-BR" altLang="pt-BR" sz="1500" b="1" dirty="0">
              <a:latin typeface="Gill Sans MT" panose="020B0502020104020203" pitchFamily="34" charset="0"/>
              <a:cs typeface="Calibri" panose="020F0502020204030204" pitchFamily="34" charset="0"/>
            </a:endParaRPr>
          </a:p>
          <a:p>
            <a:pPr algn="ctr" defTabSz="685783">
              <a:defRPr/>
            </a:pPr>
            <a:r>
              <a:rPr lang="pt-BR" altLang="pt-BR" sz="1350" dirty="0">
                <a:latin typeface="Gill Sans MT" panose="020B0502020104020203" pitchFamily="34" charset="0"/>
              </a:rPr>
              <a:t> 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10BCD83-1948-4E64-8D98-232403D176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59" t="2113" r="2583" b="27867"/>
          <a:stretch/>
        </p:blipFill>
        <p:spPr>
          <a:xfrm>
            <a:off x="2212464" y="988778"/>
            <a:ext cx="6697380" cy="363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745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172180" y="1828449"/>
            <a:ext cx="4514620" cy="156163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4400" b="1" dirty="0">
                <a:latin typeface="Gill Sans MT" panose="020B0502020104020203" pitchFamily="34" charset="0"/>
              </a:rPr>
              <a:t>Plano de Aperfeiçoamento</a:t>
            </a:r>
          </a:p>
        </p:txBody>
      </p:sp>
      <p:pic>
        <p:nvPicPr>
          <p:cNvPr id="8" name="Picture 7" descr="Untitl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96" y="1828449"/>
            <a:ext cx="2440999" cy="157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470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Plano de </a:t>
            </a:r>
            <a:r>
              <a:rPr lang="pt-BR" dirty="0">
                <a:latin typeface="Gill Sans MT" panose="020B0502020104020203" pitchFamily="34" charset="0"/>
              </a:rPr>
              <a:t>Aperfeiçoamento </a:t>
            </a:r>
            <a:r>
              <a:rPr lang="en-US" dirty="0">
                <a:latin typeface="Gill Sans MT" panose="020B0502020104020203" pitchFamily="34" charset="0"/>
              </a:rPr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200151"/>
            <a:ext cx="4114800" cy="3394472"/>
          </a:xfrm>
        </p:spPr>
        <p:txBody>
          <a:bodyPr>
            <a:normAutofit fontScale="92500" lnSpcReduction="10000"/>
          </a:bodyPr>
          <a:lstStyle/>
          <a:p>
            <a:r>
              <a:rPr lang="pt-BR" dirty="0">
                <a:latin typeface="Gill Sans MT" panose="020B0502020104020203" pitchFamily="34" charset="0"/>
              </a:rPr>
              <a:t>Início da fase sinérgica entre a CGU e Empresa; </a:t>
            </a:r>
          </a:p>
          <a:p>
            <a:r>
              <a:rPr lang="pt-BR" dirty="0">
                <a:latin typeface="Gill Sans MT" panose="020B0502020104020203" pitchFamily="34" charset="0"/>
              </a:rPr>
              <a:t>Reunião de abertura com a equipe de monitoramento.</a:t>
            </a:r>
          </a:p>
          <a:p>
            <a:pPr lvl="0"/>
            <a:r>
              <a:rPr lang="pt-BR" dirty="0">
                <a:latin typeface="Gill Sans MT" panose="020B0502020104020203" pitchFamily="34" charset="0"/>
              </a:rPr>
              <a:t>Etapa intermediária entre a assinatura do Acordo e o Monitoramento;</a:t>
            </a:r>
          </a:p>
          <a:p>
            <a:pPr lvl="0"/>
            <a:endParaRPr lang="pt-BR" dirty="0">
              <a:latin typeface="Gill Sans MT" panose="020B0502020104020203" pitchFamily="34" charset="0"/>
            </a:endParaRPr>
          </a:p>
        </p:txBody>
      </p:sp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357B1B76-A4D6-4058-9F94-DF5BE6D37E1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58908" y="1524290"/>
          <a:ext cx="2787335" cy="2746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Image" r:id="rId3" imgW="6818760" imgH="6704640" progId="Photoshop.Image.13">
                  <p:embed/>
                </p:oleObj>
              </mc:Choice>
              <mc:Fallback>
                <p:oleObj name="Image" r:id="rId3" imgW="6818760" imgH="6704640" progId="Photoshop.Image.13">
                  <p:embed/>
                  <p:pic>
                    <p:nvPicPr>
                      <p:cNvPr id="4" name="Objeto 3">
                        <a:extLst>
                          <a:ext uri="{FF2B5EF4-FFF2-40B4-BE49-F238E27FC236}">
                            <a16:creationId xmlns:a16="http://schemas.microsoft.com/office/drawing/2014/main" id="{357B1B76-A4D6-4058-9F94-DF5BE6D37E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58908" y="1524290"/>
                        <a:ext cx="2787335" cy="27461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687325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6E9DD0-62AB-47CB-82B6-C04B5422A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>
                <a:latin typeface="Gill Sans MT" panose="020B0502020104020203" pitchFamily="34" charset="0"/>
              </a:rPr>
              <a:t>O que é o Plano de Aperfeiçoamento?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FF388BB-9B38-47A5-A11C-0D957E9D66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834" y="969414"/>
            <a:ext cx="4721551" cy="3841867"/>
          </a:xfrm>
        </p:spPr>
        <p:txBody>
          <a:bodyPr>
            <a:normAutofit/>
          </a:bodyPr>
          <a:lstStyle/>
          <a:p>
            <a:pPr lvl="0"/>
            <a:r>
              <a:rPr lang="pt-BR" sz="2400" dirty="0">
                <a:latin typeface="Gill Sans MT" panose="020B0502020104020203" pitchFamily="34" charset="0"/>
              </a:rPr>
              <a:t>Peça inicial que vai nortear o monitoramento.</a:t>
            </a:r>
          </a:p>
          <a:p>
            <a:pPr lvl="0"/>
            <a:r>
              <a:rPr lang="pt-BR" sz="2400" dirty="0">
                <a:latin typeface="Gill Sans MT" panose="020B0502020104020203" pitchFamily="34" charset="0"/>
              </a:rPr>
              <a:t>Planejamento estratégico do modo com a empresa cumprirá os compromissos</a:t>
            </a:r>
          </a:p>
          <a:p>
            <a:pPr lvl="0"/>
            <a:r>
              <a:rPr lang="pt-BR" sz="2400" dirty="0">
                <a:latin typeface="Gill Sans MT" panose="020B0502020104020203" pitchFamily="34" charset="0"/>
              </a:rPr>
              <a:t>Deve ser apresentado no prazo estipulado no Acordo (em geral, após 90 dias)</a:t>
            </a:r>
          </a:p>
          <a:p>
            <a:r>
              <a:rPr lang="pt-BR" sz="2400" dirty="0">
                <a:latin typeface="Gill Sans MT" panose="020B0502020104020203" pitchFamily="34" charset="0"/>
              </a:rPr>
              <a:t>Elaborado pela própria empresa</a:t>
            </a:r>
          </a:p>
          <a:p>
            <a:pPr lvl="0"/>
            <a:endParaRPr lang="pt-BR" sz="2400" dirty="0">
              <a:latin typeface="Gill Sans MT" panose="020B0502020104020203" pitchFamily="34" charset="0"/>
            </a:endParaRPr>
          </a:p>
          <a:p>
            <a:endParaRPr lang="pt-BR" sz="2400" dirty="0">
              <a:latin typeface="Gill Sans MT" panose="020B0502020104020203" pitchFamily="34" charset="0"/>
            </a:endParaRPr>
          </a:p>
        </p:txBody>
      </p:sp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6402F30C-45E6-4C16-83F8-9BEF9EED008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34061" y="1831521"/>
          <a:ext cx="2524125" cy="255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Image" r:id="rId3" imgW="6666480" imgH="6742800" progId="Photoshop.Image.13">
                  <p:embed/>
                </p:oleObj>
              </mc:Choice>
              <mc:Fallback>
                <p:oleObj name="Image" r:id="rId3" imgW="6666480" imgH="6742800" progId="Photoshop.Image.13">
                  <p:embed/>
                  <p:pic>
                    <p:nvPicPr>
                      <p:cNvPr id="4" name="Objeto 3">
                        <a:extLst>
                          <a:ext uri="{FF2B5EF4-FFF2-40B4-BE49-F238E27FC236}">
                            <a16:creationId xmlns:a16="http://schemas.microsoft.com/office/drawing/2014/main" id="{6402F30C-45E6-4C16-83F8-9BEF9EED00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34061" y="1831521"/>
                        <a:ext cx="2524125" cy="2557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5666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1C30F6-83CB-4BD8-8F95-640E8D465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Gill Sans MT" panose="020B0502020104020203" pitchFamily="34" charset="0"/>
              </a:rPr>
              <a:t>Requisitos do Plano de Aperfeiçoamento 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5F401C7-35AD-429B-8190-8F5EF8546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5267" y="922946"/>
            <a:ext cx="4089163" cy="3785786"/>
          </a:xfrm>
        </p:spPr>
        <p:txBody>
          <a:bodyPr>
            <a:normAutofit fontScale="85000" lnSpcReduction="10000"/>
          </a:bodyPr>
          <a:lstStyle/>
          <a:p>
            <a:pPr marL="0" indent="0" fontAlgn="base">
              <a:buNone/>
            </a:pPr>
            <a:r>
              <a:rPr lang="pt-BR" dirty="0">
                <a:latin typeface="Gill Sans MT" panose="020B0502020104020203" pitchFamily="34" charset="0"/>
              </a:rPr>
              <a:t>O Plano deve conter: </a:t>
            </a:r>
          </a:p>
          <a:p>
            <a:pPr lvl="0" fontAlgn="base"/>
            <a:r>
              <a:rPr lang="pt-BR" dirty="0">
                <a:latin typeface="Gill Sans MT" panose="020B0502020104020203" pitchFamily="34" charset="0"/>
              </a:rPr>
              <a:t>Razão social e CNPJ da empresa; </a:t>
            </a:r>
          </a:p>
          <a:p>
            <a:pPr lvl="0" fontAlgn="base"/>
            <a:r>
              <a:rPr lang="pt-BR" dirty="0">
                <a:latin typeface="Gill Sans MT" panose="020B0502020104020203" pitchFamily="34" charset="0"/>
              </a:rPr>
              <a:t>Indicação do(a) responsável pela execução do Plano, com seus respectivos contatos; </a:t>
            </a:r>
          </a:p>
          <a:p>
            <a:pPr lvl="0" fontAlgn="base"/>
            <a:r>
              <a:rPr lang="pt-BR" dirty="0">
                <a:latin typeface="Gill Sans MT" panose="020B0502020104020203" pitchFamily="34" charset="0"/>
              </a:rPr>
              <a:t>Compromissos de Integridade assumidos com a CGU no Acordo de Leniência; </a:t>
            </a:r>
          </a:p>
          <a:p>
            <a:endParaRPr lang="pt-BR" dirty="0">
              <a:latin typeface="Gill Sans MT" panose="020B0502020104020203" pitchFamily="34" charset="0"/>
            </a:endParaRPr>
          </a:p>
        </p:txBody>
      </p:sp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633D7A56-5690-4357-8548-09A6A9C6D62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70327" y="1460771"/>
          <a:ext cx="2905656" cy="27101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Image" r:id="rId3" imgW="6729840" imgH="6273000" progId="Photoshop.Image.13">
                  <p:embed/>
                </p:oleObj>
              </mc:Choice>
              <mc:Fallback>
                <p:oleObj name="Image" r:id="rId3" imgW="6729840" imgH="6273000" progId="Photoshop.Image.13">
                  <p:embed/>
                  <p:pic>
                    <p:nvPicPr>
                      <p:cNvPr id="4" name="Objeto 3">
                        <a:extLst>
                          <a:ext uri="{FF2B5EF4-FFF2-40B4-BE49-F238E27FC236}">
                            <a16:creationId xmlns:a16="http://schemas.microsoft.com/office/drawing/2014/main" id="{633D7A56-5690-4357-8548-09A6A9C6D6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0327" y="1460771"/>
                        <a:ext cx="2905656" cy="27101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03853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1C30F6-83CB-4BD8-8F95-640E8D465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Gill Sans MT" panose="020B0502020104020203" pitchFamily="34" charset="0"/>
              </a:rPr>
              <a:t>Preenchimento do Plano de Aperfeiçoamento 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5F401C7-35AD-429B-8190-8F5EF8546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104" y="871669"/>
            <a:ext cx="5003564" cy="4059253"/>
          </a:xfrm>
        </p:spPr>
        <p:txBody>
          <a:bodyPr>
            <a:noAutofit/>
          </a:bodyPr>
          <a:lstStyle/>
          <a:p>
            <a:pPr lvl="0" fontAlgn="base"/>
            <a:r>
              <a:rPr lang="pt-BR" sz="2200" dirty="0">
                <a:latin typeface="Gill Sans MT" panose="020B0502020104020203" pitchFamily="34" charset="0"/>
              </a:rPr>
              <a:t>Detalhamento das etapas e/ou dos requisitos necessários para a implementação integral de cada compromisso; </a:t>
            </a:r>
          </a:p>
          <a:p>
            <a:pPr lvl="0" fontAlgn="base"/>
            <a:r>
              <a:rPr lang="pt-BR" sz="2200" dirty="0">
                <a:latin typeface="Gill Sans MT" panose="020B0502020104020203" pitchFamily="34" charset="0"/>
              </a:rPr>
              <a:t>Indicação da área/pessoa responsável e/ou que prestará apoio para implementação de cada compromisso; </a:t>
            </a:r>
          </a:p>
          <a:p>
            <a:pPr lvl="0" fontAlgn="base"/>
            <a:r>
              <a:rPr lang="pt-BR" sz="2200" dirty="0">
                <a:latin typeface="Gill Sans MT" panose="020B0502020104020203" pitchFamily="34" charset="0"/>
              </a:rPr>
              <a:t>Orçamento estimado para execução do Plano. </a:t>
            </a:r>
          </a:p>
          <a:p>
            <a:endParaRPr lang="pt-BR" sz="2200" dirty="0">
              <a:latin typeface="Gill Sans MT" panose="020B0502020104020203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81FB32A-4673-4CBC-B169-8156E7D07B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2160" y="1474202"/>
            <a:ext cx="2288146" cy="28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364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1C30F6-83CB-4BD8-8F95-640E8D465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Gill Sans MT" panose="020B0502020104020203" pitchFamily="34" charset="0"/>
              </a:rPr>
              <a:t>Análise do Plano de aperfeiçoamento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5F401C7-35AD-429B-8190-8F5EF8546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2340" y="922946"/>
            <a:ext cx="4542091" cy="3785786"/>
          </a:xfrm>
        </p:spPr>
        <p:txBody>
          <a:bodyPr>
            <a:normAutofit fontScale="92500"/>
          </a:bodyPr>
          <a:lstStyle/>
          <a:p>
            <a:pPr marL="0" indent="0" fontAlgn="base">
              <a:buNone/>
            </a:pPr>
            <a:r>
              <a:rPr lang="pt-BR" dirty="0">
                <a:latin typeface="Gill Sans MT" panose="020B0502020104020203" pitchFamily="34" charset="0"/>
              </a:rPr>
              <a:t>A equipe de monitoramento verificará:</a:t>
            </a:r>
          </a:p>
          <a:p>
            <a:pPr marL="0" indent="0" fontAlgn="base">
              <a:buNone/>
            </a:pPr>
            <a:r>
              <a:rPr lang="pt-BR" dirty="0">
                <a:latin typeface="Gill Sans MT" panose="020B0502020104020203" pitchFamily="34" charset="0"/>
              </a:rPr>
              <a:t>•	Se o Plano foi apresentado no prazo estipulado no Acordo;</a:t>
            </a:r>
          </a:p>
          <a:p>
            <a:pPr marL="0" indent="0" fontAlgn="base">
              <a:buNone/>
            </a:pPr>
            <a:r>
              <a:rPr lang="pt-BR" dirty="0">
                <a:latin typeface="Gill Sans MT" panose="020B0502020104020203" pitchFamily="34" charset="0"/>
              </a:rPr>
              <a:t>•	Se cada compromisso foi abordado no Plano; </a:t>
            </a:r>
          </a:p>
          <a:p>
            <a:pPr marL="0" indent="0" fontAlgn="base">
              <a:buNone/>
            </a:pPr>
            <a:r>
              <a:rPr lang="pt-BR" dirty="0">
                <a:latin typeface="Gill Sans MT" panose="020B0502020104020203" pitchFamily="34" charset="0"/>
              </a:rPr>
              <a:t>•	Se foram atendidos os requisitos de forma e conteúdo; </a:t>
            </a:r>
          </a:p>
          <a:p>
            <a:endParaRPr lang="pt-BR" dirty="0">
              <a:latin typeface="Gill Sans MT" panose="020B0502020104020203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53CA000-ED66-4A48-A048-FF3CF7527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748" y="1564139"/>
            <a:ext cx="2452555" cy="237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1646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1C30F6-83CB-4BD8-8F95-640E8D465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Gill Sans MT" panose="020B0502020104020203" pitchFamily="34" charset="0"/>
              </a:rPr>
              <a:t>Análise do Plano de aperfeiçoamento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5F401C7-35AD-429B-8190-8F5EF8546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123" y="922946"/>
            <a:ext cx="4542091" cy="3785786"/>
          </a:xfrm>
        </p:spPr>
        <p:txBody>
          <a:bodyPr>
            <a:normAutofit fontScale="92500" lnSpcReduction="10000"/>
          </a:bodyPr>
          <a:lstStyle/>
          <a:p>
            <a:pPr lvl="0" fontAlgn="base"/>
            <a:r>
              <a:rPr lang="pt-BR" dirty="0">
                <a:latin typeface="Gill Sans MT" panose="020B0502020104020203" pitchFamily="34" charset="0"/>
              </a:rPr>
              <a:t>Se existe razoabilidade nos prazos expostos pela empresa;</a:t>
            </a:r>
          </a:p>
          <a:p>
            <a:pPr lvl="0" fontAlgn="base"/>
            <a:r>
              <a:rPr lang="pt-BR" dirty="0">
                <a:latin typeface="Gill Sans MT" panose="020B0502020104020203" pitchFamily="34" charset="0"/>
              </a:rPr>
              <a:t>Se as iniciativas sugeridas são adequadas para o cumprimento dos compromissos.</a:t>
            </a:r>
          </a:p>
          <a:p>
            <a:pPr lvl="0" fontAlgn="base"/>
            <a:r>
              <a:rPr lang="pt-BR" dirty="0">
                <a:latin typeface="Gill Sans MT" panose="020B0502020104020203" pitchFamily="34" charset="0"/>
              </a:rPr>
              <a:t>Se a Alta Direção está ciente e também aprova o Plano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53CA000-ED66-4A48-A048-FF3CF7527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649" y="1564139"/>
            <a:ext cx="2452555" cy="237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438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1C30F6-83CB-4BD8-8F95-640E8D465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Gill Sans MT" panose="020B0502020104020203" pitchFamily="34" charset="0"/>
              </a:rPr>
              <a:t>Análise do Plano de aperfeiçoamento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5F401C7-35AD-429B-8190-8F5EF8546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4708" y="965675"/>
            <a:ext cx="4542091" cy="378578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pt-BR" dirty="0">
                <a:latin typeface="Gill Sans MT" panose="020B0502020104020203" pitchFamily="34" charset="0"/>
              </a:rPr>
              <a:t>Será produzida Nota Técnica preliminar, com análise do Plano e das falhas eventualmente encontradas</a:t>
            </a:r>
          </a:p>
          <a:p>
            <a:pPr lvl="0"/>
            <a:r>
              <a:rPr lang="pt-BR" dirty="0">
                <a:latin typeface="Gill Sans MT" panose="020B0502020104020203" pitchFamily="34" charset="0"/>
              </a:rPr>
              <a:t>Neste caso, a CGU enviará Ofício à empresa, solicitando as informações e os ajustes necessários para a aprovação do Plano.</a:t>
            </a:r>
          </a:p>
          <a:p>
            <a:pPr lvl="0"/>
            <a:r>
              <a:rPr lang="pt-BR" dirty="0">
                <a:latin typeface="Gill Sans MT" panose="020B0502020104020203" pitchFamily="34" charset="0"/>
              </a:rPr>
              <a:t>A CGU poderá solicitar ajustes nos prazos e conteúdos do Plano.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4FFA57E6-4164-42F1-928D-9145EF174E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7743" y="1724297"/>
            <a:ext cx="2117514" cy="241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356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96" y="1828449"/>
            <a:ext cx="2440999" cy="1577032"/>
          </a:xfrm>
          <a:prstGeom prst="rect">
            <a:avLst/>
          </a:prstGeom>
        </p:spPr>
      </p:pic>
      <p:sp>
        <p:nvSpPr>
          <p:cNvPr id="6" name="Título 5">
            <a:extLst>
              <a:ext uri="{FF2B5EF4-FFF2-40B4-BE49-F238E27FC236}">
                <a16:creationId xmlns:a16="http://schemas.microsoft.com/office/drawing/2014/main" id="{B28E80D6-FB78-4DF0-B806-F303BECF2E5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084890" y="1315086"/>
            <a:ext cx="4601910" cy="224676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pt-BR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78"/>
            <a:r>
              <a:rPr lang="pt-BR" sz="2800" b="1" dirty="0">
                <a:latin typeface="Gill Sans MT" panose="020B0502020104020203" pitchFamily="34" charset="0"/>
              </a:rPr>
              <a:t>MONITORAMENTO </a:t>
            </a:r>
          </a:p>
          <a:p>
            <a:pPr algn="ctr" defTabSz="914378"/>
            <a:r>
              <a:rPr lang="pt-BR" sz="2800" b="1" dirty="0">
                <a:latin typeface="Gill Sans MT" panose="020B0502020104020203" pitchFamily="34" charset="0"/>
              </a:rPr>
              <a:t>DE PROGRAMA DE INTEGRIDADE EM ACORDO DE LENIÊNCIA</a:t>
            </a:r>
          </a:p>
        </p:txBody>
      </p:sp>
    </p:spTree>
    <p:extLst>
      <p:ext uri="{BB962C8B-B14F-4D97-AF65-F5344CB8AC3E}">
        <p14:creationId xmlns:p14="http://schemas.microsoft.com/office/powerpoint/2010/main" val="30661588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1C30F6-83CB-4BD8-8F95-640E8D465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Gill Sans MT" panose="020B0502020104020203" pitchFamily="34" charset="0"/>
              </a:rPr>
              <a:t>Análise do Plano de aperfeiçoamento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5F401C7-35AD-429B-8190-8F5EF8546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383" y="957129"/>
            <a:ext cx="4742918" cy="378578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pt-BR" dirty="0">
                <a:latin typeface="Gill Sans MT" panose="020B0502020104020203" pitchFamily="34" charset="0"/>
              </a:rPr>
              <a:t>Eventualmente, poderão ser realizadas reuniões entre a empresa e a CGU.</a:t>
            </a:r>
          </a:p>
          <a:p>
            <a:pPr lvl="0"/>
            <a:r>
              <a:rPr lang="pt-BR" dirty="0">
                <a:latin typeface="Gill Sans MT" panose="020B0502020104020203" pitchFamily="34" charset="0"/>
              </a:rPr>
              <a:t>O Plano deve ser sistêmico, deve ser um plano de implementação de um programa de integridade efetivo! O Plano de Aperfeiçoamento não é um plano de checklist.  </a:t>
            </a:r>
          </a:p>
          <a:p>
            <a:pPr lvl="0"/>
            <a:r>
              <a:rPr lang="pt-BR" dirty="0">
                <a:latin typeface="Gill Sans MT" panose="020B0502020104020203" pitchFamily="34" charset="0"/>
              </a:rPr>
              <a:t>Enquanto o Plano não for aprovado, não tem início a fase de monitoramento!</a:t>
            </a:r>
          </a:p>
        </p:txBody>
      </p:sp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28494D28-0DCB-49A1-A81F-6E807AF6762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71737" y="1522131"/>
          <a:ext cx="2614719" cy="2664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Image" r:id="rId3" imgW="6640920" imgH="6755400" progId="Photoshop.Image.13">
                  <p:embed/>
                </p:oleObj>
              </mc:Choice>
              <mc:Fallback>
                <p:oleObj name="Image" r:id="rId3" imgW="6640920" imgH="6755400" progId="Photoshop.Image.13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28494D28-0DCB-49A1-A81F-6E807AF676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71737" y="1522131"/>
                        <a:ext cx="2614719" cy="26642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619788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1C30F6-83CB-4BD8-8F95-640E8D465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Gill Sans MT" panose="020B0502020104020203" pitchFamily="34" charset="0"/>
              </a:rPr>
              <a:t>Preenchimento do Plano de Aperfeiçoamento 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5F401C7-35AD-429B-8190-8F5EF8546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103" y="871669"/>
            <a:ext cx="8276603" cy="170008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3600" dirty="0"/>
              <a:t>Uma vez aprovado o Plano, a empresa ficará vinculada aos seus termos!</a:t>
            </a:r>
          </a:p>
          <a:p>
            <a:endParaRPr lang="pt-BR" dirty="0">
              <a:latin typeface="Gill Sans MT" panose="020B0502020104020203" pitchFamily="34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EE278657-444C-4637-86EC-F93D2889E4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5783" y="1942365"/>
            <a:ext cx="3280476" cy="300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7394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1C30F6-83CB-4BD8-8F95-640E8D465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Gill Sans MT" panose="020B0502020104020203" pitchFamily="34" charset="0"/>
              </a:rPr>
              <a:t>Aprovação do Plano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5F401C7-35AD-429B-8190-8F5EF8546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6504" y="957128"/>
            <a:ext cx="5272755" cy="378578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pt-BR" sz="2400" dirty="0">
                <a:latin typeface="Gill Sans MT" panose="020B0502020104020203" pitchFamily="34" charset="0"/>
              </a:rPr>
              <a:t>Uma vez que o Plano seja considerado satisfatório pela CGU, será produzida uma Nota Técnica definitiva, com análise exaustiva do Plano;</a:t>
            </a:r>
          </a:p>
          <a:p>
            <a:pPr lvl="0"/>
            <a:r>
              <a:rPr lang="pt-BR" sz="2400" dirty="0">
                <a:latin typeface="Gill Sans MT" panose="020B0502020104020203" pitchFamily="34" charset="0"/>
              </a:rPr>
              <a:t>Em seguida, será emitido Ofício, que informará: </a:t>
            </a:r>
          </a:p>
          <a:p>
            <a:pPr lvl="1"/>
            <a:r>
              <a:rPr lang="pt-BR" sz="2000" dirty="0">
                <a:latin typeface="Gill Sans MT" panose="020B0502020104020203" pitchFamily="34" charset="0"/>
              </a:rPr>
              <a:t>a aprovação do Plano; </a:t>
            </a:r>
          </a:p>
          <a:p>
            <a:pPr lvl="1"/>
            <a:r>
              <a:rPr lang="pt-BR" sz="2000" dirty="0">
                <a:latin typeface="Gill Sans MT" panose="020B0502020104020203" pitchFamily="34" charset="0"/>
              </a:rPr>
              <a:t>os prazos para o envio dos relatórios semestrais; e </a:t>
            </a:r>
          </a:p>
          <a:p>
            <a:pPr lvl="1"/>
            <a:r>
              <a:rPr lang="pt-BR" sz="2000" dirty="0">
                <a:latin typeface="Gill Sans MT" panose="020B0502020104020203" pitchFamily="34" charset="0"/>
              </a:rPr>
              <a:t>eventuais pendências a serem apresentadas já no 1º Relatório Semestral de Monitoramento.</a:t>
            </a:r>
          </a:p>
        </p:txBody>
      </p:sp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7C556BBB-4519-498B-88FF-6718075785C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28943" y="1588675"/>
          <a:ext cx="2554792" cy="24105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Image" r:id="rId3" imgW="6907680" imgH="6501240" progId="Photoshop.Image.13">
                  <p:embed/>
                </p:oleObj>
              </mc:Choice>
              <mc:Fallback>
                <p:oleObj name="Image" r:id="rId3" imgW="6907680" imgH="6501240" progId="Photoshop.Image.13">
                  <p:embed/>
                  <p:pic>
                    <p:nvPicPr>
                      <p:cNvPr id="4" name="Objeto 3">
                        <a:extLst>
                          <a:ext uri="{FF2B5EF4-FFF2-40B4-BE49-F238E27FC236}">
                            <a16:creationId xmlns:a16="http://schemas.microsoft.com/office/drawing/2014/main" id="{7C556BBB-4519-498B-88FF-6718075785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8943" y="1588675"/>
                        <a:ext cx="2554792" cy="24105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4447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1C30F6-83CB-4BD8-8F95-640E8D465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Gill Sans MT" panose="020B0502020104020203" pitchFamily="34" charset="0"/>
              </a:rPr>
              <a:t>Aprovação do Plano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5F401C7-35AD-429B-8190-8F5EF8546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564" y="1008402"/>
            <a:ext cx="5272755" cy="3785786"/>
          </a:xfrm>
        </p:spPr>
        <p:txBody>
          <a:bodyPr>
            <a:normAutofit/>
          </a:bodyPr>
          <a:lstStyle/>
          <a:p>
            <a:pPr lvl="0"/>
            <a:r>
              <a:rPr lang="pt-BR" dirty="0">
                <a:latin typeface="Gill Sans MT" panose="020B0502020104020203" pitchFamily="34" charset="0"/>
              </a:rPr>
              <a:t>Repetindo: a partir da aprovação, a empresa está vinculada a seu Plano!</a:t>
            </a:r>
          </a:p>
          <a:p>
            <a:pPr lvl="0"/>
            <a:r>
              <a:rPr lang="pt-BR" dirty="0">
                <a:latin typeface="Gill Sans MT" panose="020B0502020104020203" pitchFamily="34" charset="0"/>
              </a:rPr>
              <a:t>Dá-se início efetivamente à fase de Monitoramento do Programa de Integridade, cujos prazos deverão ser rigorosamente seguidos.</a:t>
            </a:r>
          </a:p>
        </p:txBody>
      </p:sp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7C556BBB-4519-498B-88FF-6718075785C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22235" y="1588675"/>
          <a:ext cx="2554792" cy="24105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Image" r:id="rId3" imgW="6907680" imgH="6501240" progId="Photoshop.Image.13">
                  <p:embed/>
                </p:oleObj>
              </mc:Choice>
              <mc:Fallback>
                <p:oleObj name="Image" r:id="rId3" imgW="6907680" imgH="6501240" progId="Photoshop.Image.13">
                  <p:embed/>
                  <p:pic>
                    <p:nvPicPr>
                      <p:cNvPr id="4" name="Objeto 3">
                        <a:extLst>
                          <a:ext uri="{FF2B5EF4-FFF2-40B4-BE49-F238E27FC236}">
                            <a16:creationId xmlns:a16="http://schemas.microsoft.com/office/drawing/2014/main" id="{7C556BBB-4519-498B-88FF-6718075785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22235" y="1588675"/>
                        <a:ext cx="2554792" cy="24105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44410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1C30F6-83CB-4BD8-8F95-640E8D465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Gill Sans MT" panose="020B0502020104020203" pitchFamily="34" charset="0"/>
              </a:rPr>
              <a:t>Fluxograma de Aprovação do Plano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A68ECCDA-FF99-42CA-AD18-F2B82F6C89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 l="996" t="3501" r="-32" b="2691"/>
          <a:stretch/>
        </p:blipFill>
        <p:spPr>
          <a:xfrm>
            <a:off x="602478" y="714963"/>
            <a:ext cx="8172375" cy="4190357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14B109C0-B496-4065-96BD-DFCA6A540E6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4003" y="156929"/>
            <a:ext cx="1043766" cy="721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466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96" y="1828449"/>
            <a:ext cx="2440999" cy="1577032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5527567-C8E0-4510-9EEF-3982F4E07982}"/>
              </a:ext>
            </a:extLst>
          </p:cNvPr>
          <p:cNvSpPr/>
          <p:nvPr/>
        </p:nvSpPr>
        <p:spPr>
          <a:xfrm>
            <a:off x="3819971" y="1694587"/>
            <a:ext cx="5487902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Relatórios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Semestrais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 de </a:t>
            </a: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Monitoramento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21081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756A77-B88C-417E-AF99-D69A38C0A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6691" y="127234"/>
            <a:ext cx="8100000" cy="540000"/>
          </a:xfrm>
        </p:spPr>
        <p:txBody>
          <a:bodyPr>
            <a:normAutofit fontScale="90000"/>
          </a:bodyPr>
          <a:lstStyle/>
          <a:p>
            <a:r>
              <a:rPr lang="pt-BR" sz="3200" dirty="0">
                <a:latin typeface="Gill Sans MT" panose="020B0502020104020203" pitchFamily="34" charset="0"/>
              </a:rPr>
              <a:t>Relatório Semestral de Monitoramento</a:t>
            </a:r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:a16="http://schemas.microsoft.com/office/drawing/2014/main" id="{89141790-1B3E-4ED4-A78F-2E3FEDEAD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96658"/>
            <a:ext cx="4806315" cy="3550997"/>
          </a:xfrm>
        </p:spPr>
        <p:txBody>
          <a:bodyPr>
            <a:normAutofit fontScale="77500" lnSpcReduction="20000"/>
          </a:bodyPr>
          <a:lstStyle/>
          <a:p>
            <a:r>
              <a:rPr lang="pt-BR" sz="2800" dirty="0">
                <a:latin typeface="Gill Sans MT" panose="020B0502020104020203" pitchFamily="34" charset="0"/>
              </a:rPr>
              <a:t>Documento encaminhado pela empresa monitorada a cada 6 meses com informações sobre: </a:t>
            </a:r>
          </a:p>
          <a:p>
            <a:pPr lvl="1"/>
            <a:r>
              <a:rPr lang="pt-BR" sz="2500" b="1" dirty="0">
                <a:latin typeface="Gill Sans MT" panose="020B0502020104020203" pitchFamily="34" charset="0"/>
              </a:rPr>
              <a:t>Avanços</a:t>
            </a:r>
            <a:r>
              <a:rPr lang="pt-BR" sz="2500" dirty="0">
                <a:latin typeface="Gill Sans MT" panose="020B0502020104020203" pitchFamily="34" charset="0"/>
              </a:rPr>
              <a:t> no Programa de Integridade em virtude da </a:t>
            </a:r>
            <a:r>
              <a:rPr lang="pt-BR" sz="2500" b="1" dirty="0">
                <a:latin typeface="Gill Sans MT" panose="020B0502020104020203" pitchFamily="34" charset="0"/>
              </a:rPr>
              <a:t>implementação de compromissos,</a:t>
            </a:r>
            <a:r>
              <a:rPr lang="pt-BR" sz="2500" dirty="0">
                <a:latin typeface="Gill Sans MT" panose="020B0502020104020203" pitchFamily="34" charset="0"/>
              </a:rPr>
              <a:t> conforme plano aprovado;</a:t>
            </a:r>
          </a:p>
          <a:p>
            <a:pPr lvl="1"/>
            <a:endParaRPr lang="pt-BR" sz="2500" dirty="0">
              <a:latin typeface="Gill Sans MT" panose="020B0502020104020203" pitchFamily="34" charset="0"/>
            </a:endParaRPr>
          </a:p>
          <a:p>
            <a:pPr lvl="1"/>
            <a:r>
              <a:rPr lang="pt-BR" sz="2800" b="1" dirty="0">
                <a:latin typeface="Gill Sans MT" panose="020B0502020104020203" pitchFamily="34" charset="0"/>
              </a:rPr>
              <a:t>	</a:t>
            </a:r>
            <a:r>
              <a:rPr lang="pt-BR" sz="2500" b="1" dirty="0">
                <a:latin typeface="Gill Sans MT" panose="020B0502020104020203" pitchFamily="34" charset="0"/>
              </a:rPr>
              <a:t>Existência e aplicação </a:t>
            </a:r>
            <a:r>
              <a:rPr lang="pt-BR" sz="2500" dirty="0">
                <a:latin typeface="Gill Sans MT" panose="020B0502020104020203" pitchFamily="34" charset="0"/>
              </a:rPr>
              <a:t>de todos os parâmetros de seu programa de integridade, conforme Artigos 41 e 42 do Decreto nº 8.420/15</a:t>
            </a:r>
          </a:p>
          <a:p>
            <a:endParaRPr lang="pt-BR" sz="2100" dirty="0">
              <a:latin typeface="Gill Sans MT" panose="020B0502020104020203" pitchFamily="34" charset="0"/>
            </a:endParaRPr>
          </a:p>
          <a:p>
            <a:endParaRPr lang="pt-BR" sz="2100" dirty="0">
              <a:latin typeface="Gill Sans MT" panose="020B0502020104020203" pitchFamily="34" charset="0"/>
            </a:endParaRPr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46689E76-D599-4C90-BFBE-8D7D25E844B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34424" y="1800389"/>
            <a:ext cx="2143533" cy="214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6622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0B9D81-B345-486B-8557-16CF83DF7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>
                <a:latin typeface="Gill Sans MT" panose="020B0502020104020203" pitchFamily="34" charset="0"/>
              </a:rPr>
              <a:t>Relatório Semestral de Monitoramento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58B2B00-1DE7-461C-B118-4AB74711A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1"/>
            <a:ext cx="5096435" cy="3394472"/>
          </a:xfrm>
        </p:spPr>
        <p:txBody>
          <a:bodyPr>
            <a:normAutofit fontScale="77500" lnSpcReduction="20000"/>
          </a:bodyPr>
          <a:lstStyle/>
          <a:p>
            <a:r>
              <a:rPr lang="pt-BR" sz="2800" b="1" dirty="0">
                <a:latin typeface="Gill Sans MT" panose="020B0502020104020203" pitchFamily="34" charset="0"/>
              </a:rPr>
              <a:t>Monitoramento </a:t>
            </a:r>
            <a:r>
              <a:rPr lang="pt-BR" sz="2800" b="1">
                <a:latin typeface="Gill Sans MT" panose="020B0502020104020203" pitchFamily="34" charset="0"/>
              </a:rPr>
              <a:t>Ostensivo</a:t>
            </a:r>
            <a:r>
              <a:rPr lang="pt-BR" sz="2800">
                <a:latin typeface="Gill Sans MT" panose="020B0502020104020203" pitchFamily="34" charset="0"/>
              </a:rPr>
              <a:t> (3 </a:t>
            </a:r>
            <a:r>
              <a:rPr lang="pt-BR" sz="2800" dirty="0">
                <a:latin typeface="Gill Sans MT" panose="020B0502020104020203" pitchFamily="34" charset="0"/>
              </a:rPr>
              <a:t>anos);</a:t>
            </a:r>
          </a:p>
          <a:p>
            <a:endParaRPr lang="pt-BR" sz="2800" dirty="0">
              <a:latin typeface="Gill Sans MT" panose="020B0502020104020203" pitchFamily="34" charset="0"/>
            </a:endParaRPr>
          </a:p>
          <a:p>
            <a:r>
              <a:rPr lang="pt-BR" sz="2800" b="1" dirty="0">
                <a:latin typeface="Gill Sans MT" panose="020B0502020104020203" pitchFamily="34" charset="0"/>
              </a:rPr>
              <a:t>Prorrogação de prazo de entrega dos relatórios: </a:t>
            </a:r>
            <a:r>
              <a:rPr lang="pt-BR" sz="2800" dirty="0">
                <a:latin typeface="Gill Sans MT" panose="020B0502020104020203" pitchFamily="34" charset="0"/>
              </a:rPr>
              <a:t>só em casos excepcionais, por meio de solicitação prévia e devidamente justificada; </a:t>
            </a:r>
          </a:p>
          <a:p>
            <a:endParaRPr lang="pt-BR" sz="2800" dirty="0">
              <a:latin typeface="Gill Sans MT" panose="020B0502020104020203" pitchFamily="34" charset="0"/>
            </a:endParaRPr>
          </a:p>
          <a:p>
            <a:pPr>
              <a:lnSpc>
                <a:spcPct val="100000"/>
              </a:lnSpc>
            </a:pPr>
            <a:r>
              <a:rPr lang="pt-BR" sz="2800" dirty="0">
                <a:latin typeface="Gill Sans MT" panose="020B0502020104020203" pitchFamily="34" charset="0"/>
              </a:rPr>
              <a:t>Acompanhados de </a:t>
            </a:r>
            <a:r>
              <a:rPr lang="pt-BR" sz="2800" b="1" dirty="0">
                <a:latin typeface="Gill Sans MT" panose="020B0502020104020203" pitchFamily="34" charset="0"/>
              </a:rPr>
              <a:t>evidências documentais</a:t>
            </a:r>
            <a:r>
              <a:rPr lang="pt-BR" sz="2800" dirty="0">
                <a:latin typeface="Gill Sans MT" panose="020B0502020104020203" pitchFamily="34" charset="0"/>
              </a:rPr>
              <a:t> que comprovem todas as declarações da empresa.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4" name="Gráfico 3">
            <a:extLst>
              <a:ext uri="{FF2B5EF4-FFF2-40B4-BE49-F238E27FC236}">
                <a16:creationId xmlns:a16="http://schemas.microsoft.com/office/drawing/2014/main" id="{B01A4FA2-3432-46AA-8840-F039E54891D2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34424" y="1800389"/>
            <a:ext cx="2143533" cy="214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5412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E8D9C58-D8DB-4ADC-895F-6B5976B55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000" y="1350001"/>
            <a:ext cx="5800725" cy="3263504"/>
          </a:xfrm>
        </p:spPr>
        <p:txBody>
          <a:bodyPr>
            <a:normAutofit/>
          </a:bodyPr>
          <a:lstStyle/>
          <a:p>
            <a:r>
              <a:rPr lang="pt-BR" sz="2100" dirty="0">
                <a:latin typeface="Gill Sans MT" panose="020B0502020104020203" pitchFamily="34" charset="0"/>
              </a:rPr>
              <a:t>Introdução;</a:t>
            </a:r>
          </a:p>
          <a:p>
            <a:r>
              <a:rPr lang="pt-BR" sz="2100" dirty="0">
                <a:latin typeface="Gill Sans MT" panose="020B0502020104020203" pitchFamily="34" charset="0"/>
              </a:rPr>
              <a:t>Atualização do Perfil;</a:t>
            </a:r>
          </a:p>
          <a:p>
            <a:r>
              <a:rPr lang="pt-BR" sz="2100" dirty="0">
                <a:latin typeface="Gill Sans MT" panose="020B0502020104020203" pitchFamily="34" charset="0"/>
              </a:rPr>
              <a:t>Sumário Executivo do Cumprimento dos Compromissos de integridade;</a:t>
            </a:r>
          </a:p>
          <a:p>
            <a:r>
              <a:rPr lang="pt-BR" sz="2100" dirty="0">
                <a:latin typeface="Gill Sans MT" panose="020B0502020104020203" pitchFamily="34" charset="0"/>
              </a:rPr>
              <a:t>Execução do Plano de Aperfeiçoamento;</a:t>
            </a:r>
          </a:p>
          <a:p>
            <a:r>
              <a:rPr lang="pt-BR" sz="2100" dirty="0">
                <a:latin typeface="Gill Sans MT" panose="020B0502020104020203" pitchFamily="34" charset="0"/>
              </a:rPr>
              <a:t>Pendências (se houver);</a:t>
            </a:r>
          </a:p>
          <a:p>
            <a:r>
              <a:rPr lang="pt-BR" sz="2100" dirty="0">
                <a:latin typeface="Gill Sans MT" panose="020B0502020104020203" pitchFamily="34" charset="0"/>
              </a:rPr>
              <a:t>Relato do Estágio Atual do Programa de Integridade.</a:t>
            </a:r>
          </a:p>
        </p:txBody>
      </p:sp>
      <p:sp>
        <p:nvSpPr>
          <p:cNvPr id="5" name="Título 3">
            <a:extLst>
              <a:ext uri="{FF2B5EF4-FFF2-40B4-BE49-F238E27FC236}">
                <a16:creationId xmlns:a16="http://schemas.microsoft.com/office/drawing/2014/main" id="{1D14626E-7BDB-4A0B-8627-8AC5F1587035}"/>
              </a:ext>
            </a:extLst>
          </p:cNvPr>
          <p:cNvSpPr txBox="1">
            <a:spLocks/>
          </p:cNvSpPr>
          <p:nvPr/>
        </p:nvSpPr>
        <p:spPr>
          <a:xfrm>
            <a:off x="1544108" y="101177"/>
            <a:ext cx="8100000" cy="5400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j-ea"/>
                <a:cs typeface="+mj-cs"/>
              </a:rPr>
              <a:t>Relatório Semestral de Monitoramento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45DB4389-FB55-4F29-A4A4-5DE2CEA9A88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20000" y="1620000"/>
            <a:ext cx="2030759" cy="256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7193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B307679-16E9-468B-BCD0-9AD744E0E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000" y="1041644"/>
            <a:ext cx="5265693" cy="3878573"/>
          </a:xfrm>
        </p:spPr>
        <p:txBody>
          <a:bodyPr>
            <a:normAutofit fontScale="92500"/>
          </a:bodyPr>
          <a:lstStyle/>
          <a:p>
            <a:pPr fontAlgn="base"/>
            <a:endParaRPr lang="pt-BR" sz="2100" dirty="0">
              <a:latin typeface="Gill Sans MT" panose="020B0502020104020203" pitchFamily="34" charset="0"/>
            </a:endParaRPr>
          </a:p>
          <a:p>
            <a:pPr fontAlgn="base"/>
            <a:r>
              <a:rPr lang="pt-BR" sz="2100" b="1" dirty="0">
                <a:latin typeface="Gill Sans MT" panose="020B0502020104020203" pitchFamily="34" charset="0"/>
              </a:rPr>
              <a:t>Atualização de perfil</a:t>
            </a:r>
            <a:r>
              <a:rPr lang="pt-BR" sz="2100" dirty="0">
                <a:latin typeface="Gill Sans MT" panose="020B0502020104020203" pitchFamily="34" charset="0"/>
              </a:rPr>
              <a:t>, conforme artigo 3º da Portaria 909/2015 da CGU, para fins de verificação da adequação do Programa de Integridade às especificidades da empresa.</a:t>
            </a:r>
          </a:p>
          <a:p>
            <a:pPr fontAlgn="base"/>
            <a:r>
              <a:rPr lang="pt-BR" sz="2100" b="1" dirty="0">
                <a:latin typeface="Gill Sans MT" panose="020B0502020104020203" pitchFamily="34" charset="0"/>
              </a:rPr>
              <a:t>Sumário</a:t>
            </a:r>
            <a:r>
              <a:rPr lang="pt-BR" sz="2100" dirty="0">
                <a:latin typeface="Gill Sans MT" panose="020B0502020104020203" pitchFamily="34" charset="0"/>
              </a:rPr>
              <a:t> </a:t>
            </a:r>
            <a:r>
              <a:rPr lang="pt-BR" sz="2100" b="1" dirty="0">
                <a:latin typeface="Gill Sans MT" panose="020B0502020104020203" pitchFamily="34" charset="0"/>
              </a:rPr>
              <a:t>executivo</a:t>
            </a:r>
            <a:r>
              <a:rPr lang="pt-BR" sz="2100" dirty="0">
                <a:latin typeface="Gill Sans MT" panose="020B0502020104020203" pitchFamily="34" charset="0"/>
              </a:rPr>
              <a:t> - informações sobre o cumprimento dos compromissos e documentação comprobatória.</a:t>
            </a:r>
          </a:p>
          <a:p>
            <a:pPr fontAlgn="base"/>
            <a:r>
              <a:rPr lang="pt-BR" sz="2100" b="1" dirty="0">
                <a:latin typeface="Gill Sans MT" panose="020B0502020104020203" pitchFamily="34" charset="0"/>
              </a:rPr>
              <a:t>Detalhamento</a:t>
            </a:r>
            <a:r>
              <a:rPr lang="pt-BR" sz="2100" dirty="0">
                <a:latin typeface="Gill Sans MT" panose="020B0502020104020203" pitchFamily="34" charset="0"/>
              </a:rPr>
              <a:t> </a:t>
            </a:r>
            <a:r>
              <a:rPr lang="pt-BR" sz="2100" b="1" dirty="0">
                <a:latin typeface="Gill Sans MT" panose="020B0502020104020203" pitchFamily="34" charset="0"/>
              </a:rPr>
              <a:t>das ações </a:t>
            </a:r>
            <a:r>
              <a:rPr lang="pt-BR" sz="2100" dirty="0">
                <a:latin typeface="Gill Sans MT" panose="020B0502020104020203" pitchFamily="34" charset="0"/>
              </a:rPr>
              <a:t>para o cumprimento dos compromissos no período do relatório e documentação comprobatória.</a:t>
            </a:r>
          </a:p>
          <a:p>
            <a:pPr fontAlgn="base"/>
            <a:endParaRPr lang="pt-BR" sz="2100" dirty="0">
              <a:latin typeface="Gill Sans MT" panose="020B0502020104020203" pitchFamily="34" charset="0"/>
            </a:endParaRPr>
          </a:p>
          <a:p>
            <a:endParaRPr lang="pt-BR" sz="2100" dirty="0">
              <a:latin typeface="Gill Sans MT" panose="020B0502020104020203" pitchFamily="34" charset="0"/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A625E097-FA6B-4D5D-9622-0912926DEBA1}"/>
              </a:ext>
            </a:extLst>
          </p:cNvPr>
          <p:cNvSpPr txBox="1">
            <a:spLocks/>
          </p:cNvSpPr>
          <p:nvPr/>
        </p:nvSpPr>
        <p:spPr>
          <a:xfrm>
            <a:off x="1709571" y="101177"/>
            <a:ext cx="8100000" cy="5400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j-ea"/>
                <a:cs typeface="+mj-cs"/>
              </a:rPr>
              <a:t>Conteúdo esperado dos Relatórios Semestrais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B122470A-C1D9-40BC-A810-EF7ACB5192E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20000" y="1620000"/>
            <a:ext cx="2030759" cy="256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003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1B4B59-F4D1-4A06-A6FF-4E2080FAB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676" y="25637"/>
            <a:ext cx="8349239" cy="643800"/>
          </a:xfrm>
        </p:spPr>
        <p:txBody>
          <a:bodyPr>
            <a:normAutofit/>
          </a:bodyPr>
          <a:lstStyle/>
          <a:p>
            <a:pPr algn="ctr"/>
            <a:r>
              <a:rPr lang="pt-BR" sz="2100" b="1" dirty="0">
                <a:latin typeface="Gill Sans MT" panose="020B0502020104020203" pitchFamily="34" charset="0"/>
              </a:rPr>
              <a:t>Acordos de Leniência na Lei Anticorrupção Lei nº12.846/13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124E7FD-4392-4656-A2F9-AA86F36CB0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00" t="3439" r="1100" b="3084"/>
          <a:stretch/>
        </p:blipFill>
        <p:spPr>
          <a:xfrm>
            <a:off x="1042587" y="752029"/>
            <a:ext cx="7058825" cy="413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3106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3015505-E53E-43C6-AF34-573293327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517560"/>
            <a:ext cx="4706339" cy="2966822"/>
          </a:xfrm>
        </p:spPr>
        <p:txBody>
          <a:bodyPr>
            <a:noAutofit/>
          </a:bodyPr>
          <a:lstStyle/>
          <a:p>
            <a:pPr fontAlgn="base"/>
            <a:r>
              <a:rPr lang="pt-BR" sz="2100" b="1" dirty="0">
                <a:latin typeface="Gill Sans MT" panose="020B0502020104020203" pitchFamily="34" charset="0"/>
              </a:rPr>
              <a:t>Novos compromissos</a:t>
            </a:r>
            <a:r>
              <a:rPr lang="pt-BR" sz="2100" dirty="0">
                <a:latin typeface="Gill Sans MT" panose="020B0502020104020203" pitchFamily="34" charset="0"/>
              </a:rPr>
              <a:t> advindos das análises dos Relatórios Semestrais e de visitas técnicas ou entrevistas; </a:t>
            </a:r>
          </a:p>
          <a:p>
            <a:pPr fontAlgn="base"/>
            <a:r>
              <a:rPr lang="pt-BR" sz="2100" dirty="0">
                <a:latin typeface="Gill Sans MT" panose="020B0502020104020203" pitchFamily="34" charset="0"/>
              </a:rPr>
              <a:t>Atendimento aos requerimentos feitos pela CGU;</a:t>
            </a:r>
          </a:p>
          <a:p>
            <a:pPr fontAlgn="base"/>
            <a:r>
              <a:rPr lang="pt-BR" sz="2100" dirty="0">
                <a:latin typeface="Gill Sans MT" panose="020B0502020104020203" pitchFamily="34" charset="0"/>
              </a:rPr>
              <a:t>Cumprimento dos parâmetros do artigo 42 do Decreto 8.420/15, mesmo que não tenham sido objeto de compromisso. </a:t>
            </a:r>
          </a:p>
          <a:p>
            <a:pPr marL="0" indent="0" fontAlgn="base">
              <a:buNone/>
            </a:pPr>
            <a:r>
              <a:rPr lang="pt-BR" sz="2100" dirty="0">
                <a:latin typeface="Gill Sans MT" panose="020B0502020104020203" pitchFamily="34" charset="0"/>
              </a:rPr>
              <a:t> 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906A4D63-C868-4B9C-8035-A655F6F871AB}"/>
              </a:ext>
            </a:extLst>
          </p:cNvPr>
          <p:cNvSpPr txBox="1">
            <a:spLocks/>
          </p:cNvSpPr>
          <p:nvPr/>
        </p:nvSpPr>
        <p:spPr>
          <a:xfrm>
            <a:off x="1526692" y="119118"/>
            <a:ext cx="8100000" cy="5400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j-ea"/>
                <a:cs typeface="+mj-cs"/>
              </a:rPr>
              <a:t>Conteúdo esperado dos Relatórios Semestrais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966BBF12-D2EE-4F4C-A038-B052BC8837B1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20000" y="1620000"/>
            <a:ext cx="2030759" cy="256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519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E15F4A6-8296-4E30-9ED2-0AF5E87F38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9"/>
            <a:ext cx="4198670" cy="3263504"/>
          </a:xfrm>
        </p:spPr>
        <p:txBody>
          <a:bodyPr>
            <a:normAutofit lnSpcReduction="10000"/>
          </a:bodyPr>
          <a:lstStyle/>
          <a:p>
            <a:r>
              <a:rPr lang="pt-BR" sz="2100" dirty="0">
                <a:latin typeface="Gill Sans MT" panose="020B0502020104020203" pitchFamily="34" charset="0"/>
              </a:rPr>
              <a:t> Verificação das </a:t>
            </a:r>
            <a:r>
              <a:rPr lang="pt-BR" sz="2100" b="1" dirty="0">
                <a:latin typeface="Gill Sans MT" panose="020B0502020104020203" pitchFamily="34" charset="0"/>
              </a:rPr>
              <a:t>evidências</a:t>
            </a:r>
            <a:r>
              <a:rPr lang="pt-BR" sz="2100" dirty="0">
                <a:latin typeface="Gill Sans MT" panose="020B0502020104020203" pitchFamily="34" charset="0"/>
              </a:rPr>
              <a:t> acerca do </a:t>
            </a:r>
            <a:r>
              <a:rPr lang="pt-BR" sz="2100" b="1" dirty="0">
                <a:latin typeface="Gill Sans MT" panose="020B0502020104020203" pitchFamily="34" charset="0"/>
              </a:rPr>
              <a:t>cumprimento ou não </a:t>
            </a:r>
            <a:r>
              <a:rPr lang="pt-BR" sz="2100" dirty="0">
                <a:latin typeface="Gill Sans MT" panose="020B0502020104020203" pitchFamily="34" charset="0"/>
              </a:rPr>
              <a:t>de cada compromisso e adequação ao prazo estabelecido no Plano.</a:t>
            </a:r>
          </a:p>
          <a:p>
            <a:r>
              <a:rPr lang="pt-BR" sz="2100" b="1" dirty="0">
                <a:latin typeface="Gill Sans MT" panose="020B0502020104020203" pitchFamily="34" charset="0"/>
              </a:rPr>
              <a:t>Análise do Relatório:  </a:t>
            </a:r>
            <a:r>
              <a:rPr lang="pt-BR" sz="2100" dirty="0">
                <a:latin typeface="Gill Sans MT" panose="020B0502020104020203" pitchFamily="34" charset="0"/>
              </a:rPr>
              <a:t>destacam-se os pontos que necessitam de atenção e devem ser respondidos no próximo Relatório Semestral.</a:t>
            </a:r>
          </a:p>
          <a:p>
            <a:pPr marL="0" indent="0" fontAlgn="base">
              <a:buNone/>
            </a:pPr>
            <a:endParaRPr lang="pt-BR" sz="2100" dirty="0">
              <a:latin typeface="Gill Sans MT" panose="020B0502020104020203" pitchFamily="34" charset="0"/>
            </a:endParaRPr>
          </a:p>
          <a:p>
            <a:endParaRPr lang="pt-BR" sz="2100" dirty="0">
              <a:latin typeface="Gill Sans MT" panose="020B0502020104020203" pitchFamily="34" charset="0"/>
            </a:endParaRPr>
          </a:p>
          <a:p>
            <a:endParaRPr lang="pt-BR" sz="2100" dirty="0">
              <a:latin typeface="Gill Sans MT" panose="020B0502020104020203" pitchFamily="34" charset="0"/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29DD12E5-87CF-4202-87E4-9F5AE1071212}"/>
              </a:ext>
            </a:extLst>
          </p:cNvPr>
          <p:cNvSpPr txBox="1">
            <a:spLocks/>
          </p:cNvSpPr>
          <p:nvPr/>
        </p:nvSpPr>
        <p:spPr>
          <a:xfrm>
            <a:off x="1890001" y="101177"/>
            <a:ext cx="8100000" cy="5400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j-ea"/>
                <a:cs typeface="+mj-cs"/>
              </a:rPr>
              <a:t>Análise dos Relatórios Semestrais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0CF810B-6974-45A3-9A40-A76A09F391F2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940001" y="1350001"/>
            <a:ext cx="2877254" cy="2836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9759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B2E1B6-186E-4A3F-B054-5D301E853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Análise dos Relatórios Semestrais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76A7302-F79C-42C8-ADF4-934698190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117" y="1200151"/>
            <a:ext cx="4390465" cy="3394472"/>
          </a:xfrm>
        </p:spPr>
        <p:txBody>
          <a:bodyPr>
            <a:normAutofit fontScale="77500" lnSpcReduction="20000"/>
          </a:bodyPr>
          <a:lstStyle/>
          <a:p>
            <a:r>
              <a:rPr lang="pt-BR" sz="2800" dirty="0">
                <a:latin typeface="Gill Sans MT" panose="020B0502020104020203" pitchFamily="34" charset="0"/>
              </a:rPr>
              <a:t>Verificação do </a:t>
            </a:r>
            <a:r>
              <a:rPr lang="pt-BR" sz="2800" b="1" dirty="0">
                <a:latin typeface="Gill Sans MT" panose="020B0502020104020203" pitchFamily="34" charset="0"/>
              </a:rPr>
              <a:t>funcionamento e aplicação</a:t>
            </a:r>
            <a:r>
              <a:rPr lang="pt-BR" sz="2800" dirty="0">
                <a:latin typeface="Gill Sans MT" panose="020B0502020104020203" pitchFamily="34" charset="0"/>
              </a:rPr>
              <a:t> do Programa de Integridade, em sua integralidade;</a:t>
            </a:r>
          </a:p>
          <a:p>
            <a:endParaRPr lang="pt-BR" sz="2800" dirty="0">
              <a:latin typeface="Gill Sans MT" panose="020B0502020104020203" pitchFamily="34" charset="0"/>
            </a:endParaRPr>
          </a:p>
          <a:p>
            <a:r>
              <a:rPr lang="pt-BR" sz="2800" dirty="0">
                <a:latin typeface="Gill Sans MT" panose="020B0502020104020203" pitchFamily="34" charset="0"/>
              </a:rPr>
              <a:t>Cada Relatório Semestral deve ser compreendido dentro do </a:t>
            </a:r>
            <a:r>
              <a:rPr lang="pt-BR" sz="2800" b="1" dirty="0">
                <a:latin typeface="Gill Sans MT" panose="020B0502020104020203" pitchFamily="34" charset="0"/>
              </a:rPr>
              <a:t>processo de monitoramento </a:t>
            </a:r>
            <a:r>
              <a:rPr lang="pt-BR" sz="2800" dirty="0">
                <a:latin typeface="Gill Sans MT" panose="020B0502020104020203" pitchFamily="34" charset="0"/>
              </a:rPr>
              <a:t>como um todo e não como um documento apartado.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D2452D2C-4DE0-4BAB-9093-C93AA559B63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940001" y="1350001"/>
            <a:ext cx="2877254" cy="2836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8878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41268F7-910B-42D5-939A-9BD4090016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914" y="876850"/>
            <a:ext cx="5081034" cy="4064428"/>
          </a:xfrm>
        </p:spPr>
        <p:txBody>
          <a:bodyPr>
            <a:noAutofit/>
          </a:bodyPr>
          <a:lstStyle/>
          <a:p>
            <a:pPr rtl="0" fontAlgn="base"/>
            <a:r>
              <a:rPr lang="pt-BR" sz="2100" dirty="0">
                <a:latin typeface="Gill Sans MT" panose="020B0502020104020203" pitchFamily="34" charset="0"/>
              </a:rPr>
              <a:t>Casos em que a documentação encaminhada </a:t>
            </a:r>
            <a:r>
              <a:rPr lang="pt-BR" sz="2100" b="1" dirty="0">
                <a:latin typeface="Gill Sans MT" panose="020B0502020104020203" pitchFamily="34" charset="0"/>
              </a:rPr>
              <a:t>não foi apresentada </a:t>
            </a:r>
            <a:r>
              <a:rPr lang="pt-BR" sz="2100" dirty="0">
                <a:latin typeface="Gill Sans MT" panose="020B0502020104020203" pitchFamily="34" charset="0"/>
              </a:rPr>
              <a:t>ou foi </a:t>
            </a:r>
            <a:r>
              <a:rPr lang="pt-BR" sz="2100" b="1" dirty="0">
                <a:latin typeface="Gill Sans MT" panose="020B0502020104020203" pitchFamily="34" charset="0"/>
              </a:rPr>
              <a:t>insuficiente</a:t>
            </a:r>
            <a:r>
              <a:rPr lang="pt-BR" sz="2100" dirty="0">
                <a:latin typeface="Gill Sans MT" panose="020B0502020104020203" pitchFamily="34" charset="0"/>
              </a:rPr>
              <a:t>.  </a:t>
            </a:r>
          </a:p>
          <a:p>
            <a:pPr rtl="0" fontAlgn="base"/>
            <a:r>
              <a:rPr lang="pt-BR" sz="2100" dirty="0">
                <a:latin typeface="Gill Sans MT" panose="020B0502020104020203" pitchFamily="34" charset="0"/>
              </a:rPr>
              <a:t>Também para demandar o </a:t>
            </a:r>
            <a:r>
              <a:rPr lang="pt-BR" sz="2100" b="1" dirty="0">
                <a:latin typeface="Gill Sans MT" panose="020B0502020104020203" pitchFamily="34" charset="0"/>
              </a:rPr>
              <a:t>cumprimento de pendências</a:t>
            </a:r>
            <a:r>
              <a:rPr lang="pt-BR" sz="2100" dirty="0">
                <a:latin typeface="Gill Sans MT" panose="020B0502020104020203" pitchFamily="34" charset="0"/>
              </a:rPr>
              <a:t> de relatório(s) anterior(es).  </a:t>
            </a:r>
          </a:p>
          <a:p>
            <a:pPr rtl="0" fontAlgn="base"/>
            <a:r>
              <a:rPr lang="pt-BR" sz="2100" dirty="0">
                <a:latin typeface="Gill Sans MT" panose="020B0502020104020203" pitchFamily="34" charset="0"/>
              </a:rPr>
              <a:t>Se não apresentar no prazo estipulado, deverá justificar com antecedência, do contrário será considerado que não possui a documentação solicitada e que não está cumprindo com determinado compromisso. </a:t>
            </a:r>
          </a:p>
          <a:p>
            <a:endParaRPr lang="pt-BR" sz="2100" dirty="0">
              <a:latin typeface="Gill Sans MT" panose="020B0502020104020203" pitchFamily="34" charset="0"/>
            </a:endParaRPr>
          </a:p>
        </p:txBody>
      </p:sp>
      <p:sp>
        <p:nvSpPr>
          <p:cNvPr id="5" name="Título 3">
            <a:extLst>
              <a:ext uri="{FF2B5EF4-FFF2-40B4-BE49-F238E27FC236}">
                <a16:creationId xmlns:a16="http://schemas.microsoft.com/office/drawing/2014/main" id="{2CEDE46B-BBA9-41CA-9240-B4FC4ABA93BE}"/>
              </a:ext>
            </a:extLst>
          </p:cNvPr>
          <p:cNvSpPr txBox="1">
            <a:spLocks/>
          </p:cNvSpPr>
          <p:nvPr/>
        </p:nvSpPr>
        <p:spPr>
          <a:xfrm>
            <a:off x="1787948" y="81000"/>
            <a:ext cx="8100000" cy="5400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j-ea"/>
                <a:cs typeface="+mj-cs"/>
              </a:rPr>
              <a:t>Solicitação de Informações Adicionais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21EFCF12-8EEE-4F2C-8DC9-C93741DD529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074229" y="1513949"/>
            <a:ext cx="2646772" cy="271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0658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D3D2A80-716E-4944-84FB-4DC6D9DDB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94" y="1093718"/>
            <a:ext cx="4776335" cy="3885926"/>
          </a:xfrm>
        </p:spPr>
        <p:txBody>
          <a:bodyPr>
            <a:normAutofit fontScale="92500"/>
          </a:bodyPr>
          <a:lstStyle/>
          <a:p>
            <a:pPr rtl="0" fontAlgn="base"/>
            <a:r>
              <a:rPr lang="pt-BR" sz="2400" dirty="0">
                <a:latin typeface="Gill Sans MT" panose="020B0502020104020203" pitchFamily="34" charset="0"/>
              </a:rPr>
              <a:t>Realizada após recebimento  e análise de cada Relatório Semestral.</a:t>
            </a:r>
          </a:p>
          <a:p>
            <a:pPr rtl="0" fontAlgn="base"/>
            <a:r>
              <a:rPr lang="pt-BR" sz="2400" dirty="0">
                <a:latin typeface="Gill Sans MT" panose="020B0502020104020203" pitchFamily="34" charset="0"/>
              </a:rPr>
              <a:t>A empresa apresenta:</a:t>
            </a:r>
          </a:p>
          <a:p>
            <a:pPr lvl="1" fontAlgn="base"/>
            <a:r>
              <a:rPr lang="pt-BR" sz="2100" dirty="0">
                <a:latin typeface="Gill Sans MT" panose="020B0502020104020203" pitchFamily="34" charset="0"/>
              </a:rPr>
              <a:t>Panorama geral de seu Programa de Integridade, tal qual ele se encontra no momento do relatório; </a:t>
            </a:r>
          </a:p>
          <a:p>
            <a:pPr lvl="1" fontAlgn="base"/>
            <a:r>
              <a:rPr lang="pt-BR" sz="2100" dirty="0">
                <a:latin typeface="Gill Sans MT" panose="020B0502020104020203" pitchFamily="34" charset="0"/>
              </a:rPr>
              <a:t>Próximas ações que serão adotadas. </a:t>
            </a:r>
          </a:p>
          <a:p>
            <a:pPr rtl="0" fontAlgn="base"/>
            <a:r>
              <a:rPr lang="pt-BR" sz="2400" dirty="0">
                <a:latin typeface="Gill Sans MT" panose="020B0502020104020203" pitchFamily="34" charset="0"/>
              </a:rPr>
              <a:t>Possibilita, ainda,  aprofundar a análise de tópicos  do Relatório, inclusive para esclarecimentos de dúvidas que surgiram na avaliação. </a:t>
            </a:r>
          </a:p>
          <a:p>
            <a:endParaRPr lang="pt-BR" sz="1800" dirty="0">
              <a:latin typeface="Gill Sans MT" panose="020B0502020104020203" pitchFamily="34" charset="0"/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163F61CB-1216-4586-8E61-3223179D2C3D}"/>
              </a:ext>
            </a:extLst>
          </p:cNvPr>
          <p:cNvSpPr txBox="1">
            <a:spLocks/>
          </p:cNvSpPr>
          <p:nvPr/>
        </p:nvSpPr>
        <p:spPr>
          <a:xfrm>
            <a:off x="1448315" y="93518"/>
            <a:ext cx="8100000" cy="5400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j-ea"/>
                <a:cs typeface="+mj-cs"/>
              </a:rPr>
              <a:t>Reuniões sobre os Relatórios Semestrais 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A038B555-81EB-49D8-A96F-D6AF53B4351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08627" y="1306875"/>
            <a:ext cx="3112373" cy="3259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7930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276232" y="544726"/>
            <a:ext cx="4514620" cy="4054047"/>
          </a:xfrm>
        </p:spPr>
        <p:txBody>
          <a:bodyPr>
            <a:normAutofit/>
          </a:bodyPr>
          <a:lstStyle/>
          <a:p>
            <a:pPr algn="ctr">
              <a:spcBef>
                <a:spcPts val="1200"/>
              </a:spcBef>
              <a:spcAft>
                <a:spcPts val="3000"/>
              </a:spcAft>
            </a:pPr>
            <a:r>
              <a:rPr lang="pt-BR" sz="3600" b="1" dirty="0">
                <a:latin typeface="Gill Sans MT" panose="020B0502020104020203" pitchFamily="34" charset="0"/>
              </a:rPr>
              <a:t>Visita técnica</a:t>
            </a:r>
            <a:br>
              <a:rPr lang="pt-BR" sz="3600" b="1" dirty="0">
                <a:latin typeface="Gill Sans MT" panose="020B0502020104020203" pitchFamily="34" charset="0"/>
              </a:rPr>
            </a:br>
            <a:br>
              <a:rPr lang="pt-BR" sz="3600" b="1" dirty="0">
                <a:latin typeface="Gill Sans MT" panose="020B0502020104020203" pitchFamily="34" charset="0"/>
              </a:rPr>
            </a:br>
            <a:r>
              <a:rPr lang="pt-BR" sz="3600" b="1" dirty="0">
                <a:latin typeface="Gill Sans MT" panose="020B0502020104020203" pitchFamily="34" charset="0"/>
              </a:rPr>
              <a:t>Relatório Final de Monitoramento</a:t>
            </a:r>
            <a:br>
              <a:rPr lang="pt-BR" sz="3600" b="1" dirty="0">
                <a:latin typeface="Gill Sans MT" panose="020B0502020104020203" pitchFamily="34" charset="0"/>
              </a:rPr>
            </a:br>
            <a:br>
              <a:rPr lang="pt-BR" sz="3600" b="1" dirty="0">
                <a:latin typeface="Gill Sans MT" panose="020B0502020104020203" pitchFamily="34" charset="0"/>
              </a:rPr>
            </a:br>
            <a:r>
              <a:rPr lang="pt-BR" sz="3600" b="1" dirty="0">
                <a:latin typeface="Gill Sans MT" panose="020B0502020104020203" pitchFamily="34" charset="0"/>
              </a:rPr>
              <a:t>Transparência</a:t>
            </a:r>
            <a:endParaRPr lang="en-US" sz="3600" dirty="0">
              <a:latin typeface="Gill Sans MT" panose="020B0502020104020203" pitchFamily="34" charset="0"/>
            </a:endParaRPr>
          </a:p>
        </p:txBody>
      </p:sp>
      <p:pic>
        <p:nvPicPr>
          <p:cNvPr id="8" name="Picture 7" descr="Untitl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96" y="1828449"/>
            <a:ext cx="2440999" cy="157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8455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0A123F-0C4E-4BA1-BA2F-C59FB90F8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>
                <a:latin typeface="Gill Sans MT" panose="020B0502020104020203" pitchFamily="34" charset="0"/>
              </a:rPr>
              <a:t>Visita técnica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EF5C47-DF31-4175-B0AD-08A3B0227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1"/>
            <a:ext cx="4114800" cy="3394472"/>
          </a:xfrm>
        </p:spPr>
        <p:txBody>
          <a:bodyPr/>
          <a:lstStyle/>
          <a:p>
            <a:r>
              <a:rPr lang="pt-BR" dirty="0">
                <a:latin typeface="Gill Sans MT" panose="020B0502020104020203" pitchFamily="34" charset="0"/>
              </a:rPr>
              <a:t>Realizada durante o monitoramento do acordo de leniência;</a:t>
            </a:r>
          </a:p>
          <a:p>
            <a:r>
              <a:rPr lang="pt-BR" dirty="0">
                <a:latin typeface="Gill Sans MT" panose="020B0502020104020203" pitchFamily="34" charset="0"/>
              </a:rPr>
              <a:t>Realizada por auditores da CGU;</a:t>
            </a:r>
          </a:p>
          <a:p>
            <a:endParaRPr lang="pt-BR" dirty="0">
              <a:latin typeface="Gill Sans MT" panose="020B0502020104020203" pitchFamily="34" charset="0"/>
            </a:endParaRPr>
          </a:p>
        </p:txBody>
      </p:sp>
      <p:graphicFrame>
        <p:nvGraphicFramePr>
          <p:cNvPr id="10" name="Objeto 9">
            <a:extLst>
              <a:ext uri="{FF2B5EF4-FFF2-40B4-BE49-F238E27FC236}">
                <a16:creationId xmlns:a16="http://schemas.microsoft.com/office/drawing/2014/main" id="{86695630-616B-4A74-B565-33C4A2BA935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88441" y="1200150"/>
          <a:ext cx="2340934" cy="30307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Image" r:id="rId3" imgW="3872880" imgH="5015520" progId="Photoshop.Image.13">
                  <p:embed/>
                </p:oleObj>
              </mc:Choice>
              <mc:Fallback>
                <p:oleObj name="Image" r:id="rId3" imgW="3872880" imgH="5015520" progId="Photoshop.Image.13">
                  <p:embed/>
                  <p:pic>
                    <p:nvPicPr>
                      <p:cNvPr id="10" name="Objeto 9">
                        <a:extLst>
                          <a:ext uri="{FF2B5EF4-FFF2-40B4-BE49-F238E27FC236}">
                            <a16:creationId xmlns:a16="http://schemas.microsoft.com/office/drawing/2014/main" id="{86695630-616B-4A74-B565-33C4A2BA93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88441" y="1200150"/>
                        <a:ext cx="2340934" cy="30307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88059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0A123F-0C4E-4BA1-BA2F-C59FB90F8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>
                <a:latin typeface="Gill Sans MT" panose="020B0502020104020203" pitchFamily="34" charset="0"/>
              </a:rPr>
              <a:t>Visita Técnica - Objetivos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EF5C47-DF31-4175-B0AD-08A3B0227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203891"/>
            <a:ext cx="4904981" cy="339447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dirty="0">
                <a:latin typeface="Gill Sans MT" panose="020B0502020104020203" pitchFamily="34" charset="0"/>
              </a:rPr>
              <a:t>Visa verificar:</a:t>
            </a:r>
          </a:p>
          <a:p>
            <a:pPr lvl="0"/>
            <a:r>
              <a:rPr lang="pt-BR" b="1" dirty="0">
                <a:latin typeface="Gill Sans MT" panose="020B0502020104020203" pitchFamily="34" charset="0"/>
              </a:rPr>
              <a:t>ambiente</a:t>
            </a:r>
            <a:r>
              <a:rPr lang="pt-BR" dirty="0">
                <a:latin typeface="Gill Sans MT" panose="020B0502020104020203" pitchFamily="34" charset="0"/>
              </a:rPr>
              <a:t> físico da empresa (ambiente de trabalho, estrutura da equipe de </a:t>
            </a:r>
            <a:r>
              <a:rPr lang="pt-BR" dirty="0" err="1">
                <a:latin typeface="Gill Sans MT" panose="020B0502020104020203" pitchFamily="34" charset="0"/>
              </a:rPr>
              <a:t>compliance</a:t>
            </a:r>
            <a:r>
              <a:rPr lang="pt-BR" dirty="0">
                <a:latin typeface="Gill Sans MT" panose="020B0502020104020203" pitchFamily="34" charset="0"/>
              </a:rPr>
              <a:t>,  </a:t>
            </a:r>
            <a:r>
              <a:rPr lang="pt-BR" b="1" dirty="0">
                <a:latin typeface="Gill Sans MT" panose="020B0502020104020203" pitchFamily="34" charset="0"/>
              </a:rPr>
              <a:t>comunicados</a:t>
            </a:r>
            <a:r>
              <a:rPr lang="pt-BR" dirty="0">
                <a:latin typeface="Gill Sans MT" panose="020B0502020104020203" pitchFamily="34" charset="0"/>
              </a:rPr>
              <a:t> físicos relacionados ao programa);</a:t>
            </a:r>
          </a:p>
          <a:p>
            <a:pPr lvl="0"/>
            <a:r>
              <a:rPr lang="pt-BR" dirty="0">
                <a:latin typeface="Gill Sans MT" panose="020B0502020104020203" pitchFamily="34" charset="0"/>
              </a:rPr>
              <a:t>funcionamento dos </a:t>
            </a:r>
            <a:r>
              <a:rPr lang="pt-BR" b="1" dirty="0">
                <a:latin typeface="Gill Sans MT" panose="020B0502020104020203" pitchFamily="34" charset="0"/>
              </a:rPr>
              <a:t>sistemas informatizados</a:t>
            </a:r>
            <a:r>
              <a:rPr lang="pt-BR" dirty="0">
                <a:latin typeface="Gill Sans MT" panose="020B0502020104020203" pitchFamily="34" charset="0"/>
              </a:rPr>
              <a:t> adotados pela empresa;</a:t>
            </a:r>
          </a:p>
          <a:p>
            <a:endParaRPr lang="pt-BR" dirty="0">
              <a:latin typeface="Gill Sans MT" panose="020B0502020104020203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7D5648A-8324-4679-BAD4-D3FEA163D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7665" y="1388930"/>
            <a:ext cx="1708061" cy="1707909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F7050FB2-BDA5-48B6-B903-F2F89F840D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4536" y="3281877"/>
            <a:ext cx="2224482" cy="1468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4626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0A123F-0C4E-4BA1-BA2F-C59FB90F8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>
                <a:latin typeface="Gill Sans MT" panose="020B0502020104020203" pitchFamily="34" charset="0"/>
              </a:rPr>
              <a:t>Visita Técnica - Objetivos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EF5C47-DF31-4175-B0AD-08A3B0227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3891"/>
            <a:ext cx="4114800" cy="339447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pt-BR" dirty="0">
                <a:latin typeface="Gill Sans MT" panose="020B0502020104020203" pitchFamily="34" charset="0"/>
              </a:rPr>
              <a:t>Visa verificar:</a:t>
            </a:r>
          </a:p>
          <a:p>
            <a:pPr lvl="0"/>
            <a:r>
              <a:rPr lang="pt-BR" dirty="0"/>
              <a:t>a gestão de </a:t>
            </a:r>
            <a:r>
              <a:rPr lang="pt-BR" b="1" dirty="0"/>
              <a:t>processos</a:t>
            </a:r>
            <a:r>
              <a:rPr lang="pt-BR" dirty="0"/>
              <a:t> decorrentes da aplicação de controles e procedimentos do programa;</a:t>
            </a:r>
          </a:p>
          <a:p>
            <a:pPr lvl="0"/>
            <a:r>
              <a:rPr lang="pt-BR" dirty="0"/>
              <a:t>o </a:t>
            </a:r>
            <a:r>
              <a:rPr lang="pt-BR" b="1" dirty="0"/>
              <a:t>comprometimento</a:t>
            </a:r>
            <a:r>
              <a:rPr lang="pt-BR" dirty="0"/>
              <a:t> dos membros da </a:t>
            </a:r>
            <a:r>
              <a:rPr lang="pt-BR" b="1" dirty="0"/>
              <a:t>alta administração</a:t>
            </a:r>
            <a:r>
              <a:rPr lang="pt-BR" dirty="0"/>
              <a:t> por meio das </a:t>
            </a:r>
            <a:r>
              <a:rPr lang="pt-BR" b="1" dirty="0"/>
              <a:t>entrevistas</a:t>
            </a:r>
            <a:r>
              <a:rPr lang="pt-BR" dirty="0"/>
              <a:t> realizadas; </a:t>
            </a:r>
          </a:p>
          <a:p>
            <a:endParaRPr lang="pt-BR" dirty="0">
              <a:latin typeface="Gill Sans MT" panose="020B0502020104020203" pitchFamily="34" charset="0"/>
            </a:endParaRPr>
          </a:p>
        </p:txBody>
      </p:sp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280F0374-5D37-4D62-BB3F-C9082BBED0C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51380" y="1203891"/>
          <a:ext cx="2335655" cy="20608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" name="Image" r:id="rId3" imgW="7275960" imgH="6412680" progId="Photoshop.Image.13">
                  <p:embed/>
                </p:oleObj>
              </mc:Choice>
              <mc:Fallback>
                <p:oleObj name="Image" r:id="rId3" imgW="7275960" imgH="6412680" progId="Photoshop.Image.13">
                  <p:embed/>
                  <p:pic>
                    <p:nvPicPr>
                      <p:cNvPr id="4" name="Objeto 3">
                        <a:extLst>
                          <a:ext uri="{FF2B5EF4-FFF2-40B4-BE49-F238E27FC236}">
                            <a16:creationId xmlns:a16="http://schemas.microsoft.com/office/drawing/2014/main" id="{280F0374-5D37-4D62-BB3F-C9082BBED0C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51380" y="1203891"/>
                        <a:ext cx="2335655" cy="20608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m 5">
            <a:extLst>
              <a:ext uri="{FF2B5EF4-FFF2-40B4-BE49-F238E27FC236}">
                <a16:creationId xmlns:a16="http://schemas.microsoft.com/office/drawing/2014/main" id="{6B95E84B-4C20-428B-8C63-C01DDF6A2B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7873" y="2832260"/>
            <a:ext cx="2529555" cy="2056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980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ABB87823-FA43-4741-8785-32B265D57F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9491" y="3008117"/>
            <a:ext cx="1791177" cy="186298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0A123F-0C4E-4BA1-BA2F-C59FB90F8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>
                <a:latin typeface="Gill Sans MT" panose="020B0502020104020203" pitchFamily="34" charset="0"/>
              </a:rPr>
              <a:t>Visita Técnica - Objetivos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EF5C47-DF31-4175-B0AD-08A3B0227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3891"/>
            <a:ext cx="4114800" cy="339447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dirty="0">
                <a:latin typeface="Gill Sans MT" panose="020B0502020104020203" pitchFamily="34" charset="0"/>
              </a:rPr>
              <a:t>Visa verificar:</a:t>
            </a:r>
          </a:p>
          <a:p>
            <a:pPr lvl="0"/>
            <a:r>
              <a:rPr lang="pt-BR" dirty="0">
                <a:latin typeface="Gill Sans MT" panose="020B0502020104020203" pitchFamily="34" charset="0"/>
              </a:rPr>
              <a:t>o </a:t>
            </a:r>
            <a:r>
              <a:rPr lang="pt-BR" b="1" dirty="0">
                <a:latin typeface="Gill Sans MT" panose="020B0502020104020203" pitchFamily="34" charset="0"/>
              </a:rPr>
              <a:t>conhecimento</a:t>
            </a:r>
            <a:r>
              <a:rPr lang="pt-BR" dirty="0">
                <a:latin typeface="Gill Sans MT" panose="020B0502020104020203" pitchFamily="34" charset="0"/>
              </a:rPr>
              <a:t> dos que atuam em </a:t>
            </a:r>
            <a:r>
              <a:rPr lang="pt-BR" b="1" dirty="0">
                <a:latin typeface="Gill Sans MT" panose="020B0502020104020203" pitchFamily="34" charset="0"/>
              </a:rPr>
              <a:t>departamentos específicos </a:t>
            </a:r>
            <a:r>
              <a:rPr lang="pt-BR" dirty="0">
                <a:latin typeface="Gill Sans MT" panose="020B0502020104020203" pitchFamily="34" charset="0"/>
              </a:rPr>
              <a:t>(auditoria interna, setor de compras, entre outros) e; </a:t>
            </a:r>
          </a:p>
          <a:p>
            <a:pPr lvl="0"/>
            <a:r>
              <a:rPr lang="pt-BR" dirty="0">
                <a:latin typeface="Gill Sans MT" panose="020B0502020104020203" pitchFamily="34" charset="0"/>
              </a:rPr>
              <a:t>a </a:t>
            </a:r>
            <a:r>
              <a:rPr lang="pt-BR" b="1" dirty="0">
                <a:latin typeface="Gill Sans MT" panose="020B0502020104020203" pitchFamily="34" charset="0"/>
              </a:rPr>
              <a:t>percepção dos funcionários </a:t>
            </a:r>
            <a:r>
              <a:rPr lang="pt-BR" dirty="0">
                <a:latin typeface="Gill Sans MT" panose="020B0502020104020203" pitchFamily="34" charset="0"/>
              </a:rPr>
              <a:t>sobre o funcionamento e efetividade do programa adotado. 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2A79AC32-917C-46E5-A87D-E12374F13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0602" y="1301996"/>
            <a:ext cx="2016424" cy="2029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079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7CBFF9-9E37-4E97-94B4-49960AD58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328" y="661771"/>
            <a:ext cx="8619892" cy="994172"/>
          </a:xfrm>
        </p:spPr>
        <p:txBody>
          <a:bodyPr>
            <a:normAutofit/>
          </a:bodyPr>
          <a:lstStyle/>
          <a:p>
            <a:r>
              <a:rPr lang="pt-BR" sz="2700" b="1" dirty="0">
                <a:latin typeface="Gill Sans MT" panose="020B0502020104020203" pitchFamily="34" charset="0"/>
                <a:ea typeface="+mn-ea"/>
                <a:cs typeface="+mn-cs"/>
              </a:rPr>
              <a:t>Programa de Integridade nos Acordos de Leniência</a:t>
            </a:r>
            <a:endParaRPr lang="pt-BR" sz="2700" dirty="0">
              <a:latin typeface="Gill Sans MT" panose="020B0502020104020203" pitchFamily="34" charset="0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4677173-F22B-4674-A7B8-9D2DFA469C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293" y="1369219"/>
            <a:ext cx="5192633" cy="347987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de" sz="1800" b="1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pt-BR" sz="2800" b="1" dirty="0">
                <a:latin typeface="Gill Sans MT" panose="020B0502020104020203" pitchFamily="34" charset="0"/>
              </a:rPr>
              <a:t>Cálculo da multa</a:t>
            </a:r>
            <a:r>
              <a:rPr lang="pt-BR" sz="2800" dirty="0">
                <a:latin typeface="Gill Sans MT" panose="020B0502020104020203" pitchFamily="34" charset="0"/>
              </a:rPr>
              <a:t>: 1% a 4% de redução do percentual a ser aplicado sobre o faturamento bruto.</a:t>
            </a:r>
          </a:p>
          <a:p>
            <a:pPr marL="0" indent="0">
              <a:buNone/>
            </a:pPr>
            <a:endParaRPr lang="pt-BR" sz="2800" b="1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pt-BR" sz="2800" b="1" dirty="0">
                <a:latin typeface="Gill Sans MT" panose="020B0502020104020203" pitchFamily="34" charset="0"/>
              </a:rPr>
              <a:t>Cláusula obrigatória do Acordo de Leniência</a:t>
            </a:r>
            <a:r>
              <a:rPr lang="pt-BR" sz="2800" dirty="0">
                <a:latin typeface="Gill Sans MT" panose="020B0502020104020203" pitchFamily="34" charset="0"/>
              </a:rPr>
              <a:t>: O acordo conterá cláusula que verse sobre: a adoção, aplicação ou aperfeiçoamento de programa de integridade.</a:t>
            </a:r>
          </a:p>
          <a:p>
            <a:pPr marL="0" indent="0">
              <a:spcBef>
                <a:spcPts val="1800"/>
              </a:spcBef>
              <a:buNone/>
            </a:pPr>
            <a:endParaRPr lang="pt-BR" sz="2800" u="sng" dirty="0">
              <a:latin typeface="Gill Sans MT" panose="020B0502020104020203" pitchFamily="34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034F8D1F-E7EF-43F2-8969-1F1319734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2926" y="1460232"/>
            <a:ext cx="3158195" cy="334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8938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0A123F-0C4E-4BA1-BA2F-C59FB90F8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>
                <a:latin typeface="Gill Sans MT" panose="020B0502020104020203" pitchFamily="34" charset="0"/>
              </a:rPr>
              <a:t>Relatório final de monitoramento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EF5C47-DF31-4175-B0AD-08A3B0227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92795"/>
            <a:ext cx="4114800" cy="370139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dirty="0">
                <a:latin typeface="Gill Sans MT" panose="020B0502020104020203" pitchFamily="34" charset="0"/>
              </a:rPr>
              <a:t>Conteúdo:</a:t>
            </a:r>
          </a:p>
          <a:p>
            <a:pPr lvl="0"/>
            <a:r>
              <a:rPr lang="pt-BR" dirty="0">
                <a:latin typeface="Gill Sans MT" panose="020B0502020104020203" pitchFamily="34" charset="0"/>
              </a:rPr>
              <a:t>os </a:t>
            </a:r>
            <a:r>
              <a:rPr lang="pt-BR" b="1" dirty="0">
                <a:latin typeface="Gill Sans MT" panose="020B0502020104020203" pitchFamily="34" charset="0"/>
              </a:rPr>
              <a:t>compromissos</a:t>
            </a:r>
            <a:r>
              <a:rPr lang="pt-BR" dirty="0">
                <a:latin typeface="Gill Sans MT" panose="020B0502020104020203" pitchFamily="34" charset="0"/>
              </a:rPr>
              <a:t> </a:t>
            </a:r>
            <a:r>
              <a:rPr lang="pt-BR" b="1" dirty="0">
                <a:latin typeface="Gill Sans MT" panose="020B0502020104020203" pitchFamily="34" charset="0"/>
              </a:rPr>
              <a:t>de integridade </a:t>
            </a:r>
            <a:r>
              <a:rPr lang="pt-BR" dirty="0">
                <a:latin typeface="Gill Sans MT" panose="020B0502020104020203" pitchFamily="34" charset="0"/>
              </a:rPr>
              <a:t>assumidos pela empresa;</a:t>
            </a:r>
          </a:p>
          <a:p>
            <a:pPr lvl="0"/>
            <a:r>
              <a:rPr lang="pt-BR" dirty="0">
                <a:latin typeface="Gill Sans MT" panose="020B0502020104020203" pitchFamily="34" charset="0"/>
              </a:rPr>
              <a:t>Informações sobre o </a:t>
            </a:r>
            <a:r>
              <a:rPr lang="pt-BR" b="1" dirty="0">
                <a:latin typeface="Gill Sans MT" panose="020B0502020104020203" pitchFamily="34" charset="0"/>
              </a:rPr>
              <a:t>plano de aperfeiçoamento </a:t>
            </a:r>
            <a:r>
              <a:rPr lang="pt-BR" dirty="0">
                <a:latin typeface="Gill Sans MT" panose="020B0502020104020203" pitchFamily="34" charset="0"/>
              </a:rPr>
              <a:t>(data de apresentação, homologação, ações e metas estabelecidas);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B58BE50-654C-430A-A8A8-46ACEFFBF1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5591"/>
          <a:stretch/>
        </p:blipFill>
        <p:spPr>
          <a:xfrm>
            <a:off x="5400000" y="1620000"/>
            <a:ext cx="2170241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1465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0A123F-0C4E-4BA1-BA2F-C59FB90F8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>
                <a:latin typeface="Gill Sans MT" panose="020B0502020104020203" pitchFamily="34" charset="0"/>
              </a:rPr>
              <a:t>Relatório final de monitoramento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EF5C47-DF31-4175-B0AD-08A3B0227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92796"/>
            <a:ext cx="4114800" cy="371848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dirty="0">
                <a:latin typeface="Gill Sans MT" panose="020B0502020104020203" pitchFamily="34" charset="0"/>
              </a:rPr>
              <a:t>Conteúdo:</a:t>
            </a:r>
          </a:p>
          <a:p>
            <a:pPr lvl="0"/>
            <a:r>
              <a:rPr lang="pt-BR" dirty="0">
                <a:latin typeface="Gill Sans MT" panose="020B0502020104020203" pitchFamily="34" charset="0"/>
              </a:rPr>
              <a:t>envio de </a:t>
            </a:r>
            <a:r>
              <a:rPr lang="pt-BR" b="1" dirty="0">
                <a:latin typeface="Gill Sans MT" panose="020B0502020104020203" pitchFamily="34" charset="0"/>
              </a:rPr>
              <a:t>relatórios semestrais </a:t>
            </a:r>
            <a:r>
              <a:rPr lang="pt-BR" dirty="0">
                <a:latin typeface="Gill Sans MT" panose="020B0502020104020203" pitchFamily="34" charset="0"/>
              </a:rPr>
              <a:t>e </a:t>
            </a:r>
            <a:r>
              <a:rPr lang="pt-BR" b="1" dirty="0">
                <a:latin typeface="Gill Sans MT" panose="020B0502020104020203" pitchFamily="34" charset="0"/>
              </a:rPr>
              <a:t>evidências</a:t>
            </a:r>
            <a:r>
              <a:rPr lang="pt-BR" dirty="0">
                <a:latin typeface="Gill Sans MT" panose="020B0502020104020203" pitchFamily="34" charset="0"/>
              </a:rPr>
              <a:t> pela pessoa jurídica</a:t>
            </a:r>
          </a:p>
          <a:p>
            <a:pPr lvl="0"/>
            <a:r>
              <a:rPr lang="pt-BR" dirty="0">
                <a:latin typeface="Gill Sans MT" panose="020B0502020104020203" pitchFamily="34" charset="0"/>
              </a:rPr>
              <a:t>informações adicionais solicitadas e fornecidas pela empresa</a:t>
            </a:r>
          </a:p>
          <a:p>
            <a:pPr lvl="0"/>
            <a:r>
              <a:rPr lang="pt-BR" dirty="0">
                <a:latin typeface="Gill Sans MT" panose="020B0502020104020203" pitchFamily="34" charset="0"/>
              </a:rPr>
              <a:t>síntese das </a:t>
            </a:r>
            <a:r>
              <a:rPr lang="pt-BR" b="1" dirty="0">
                <a:latin typeface="Gill Sans MT" panose="020B0502020104020203" pitchFamily="34" charset="0"/>
              </a:rPr>
              <a:t>conclusões da equipe </a:t>
            </a:r>
            <a:r>
              <a:rPr lang="pt-BR" dirty="0">
                <a:latin typeface="Gill Sans MT" panose="020B0502020104020203" pitchFamily="34" charset="0"/>
              </a:rPr>
              <a:t>acerca de cada relatório semestral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E2F9E93-9C88-45C4-A7EE-C9408A37A8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3586"/>
          <a:stretch/>
        </p:blipFill>
        <p:spPr>
          <a:xfrm>
            <a:off x="5400000" y="1620000"/>
            <a:ext cx="222871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7327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0A123F-0C4E-4BA1-BA2F-C59FB90F8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>
                <a:latin typeface="Gill Sans MT" panose="020B0502020104020203" pitchFamily="34" charset="0"/>
              </a:rPr>
              <a:t>Relatório final de monitoramento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EF5C47-DF31-4175-B0AD-08A3B0227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92796"/>
            <a:ext cx="4114800" cy="38039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dirty="0">
                <a:latin typeface="Gill Sans MT" panose="020B0502020104020203" pitchFamily="34" charset="0"/>
              </a:rPr>
              <a:t>Conteúdo:</a:t>
            </a:r>
          </a:p>
          <a:p>
            <a:pPr lvl="0"/>
            <a:r>
              <a:rPr lang="pt-BR" b="1" dirty="0">
                <a:latin typeface="Gill Sans MT" panose="020B0502020104020203" pitchFamily="34" charset="0"/>
              </a:rPr>
              <a:t>reuniões realizadas</a:t>
            </a:r>
            <a:r>
              <a:rPr lang="pt-BR" dirty="0">
                <a:latin typeface="Gill Sans MT" panose="020B0502020104020203" pitchFamily="34" charset="0"/>
              </a:rPr>
              <a:t> com a empresa</a:t>
            </a:r>
            <a:r>
              <a:rPr lang="pt-BR" b="1" dirty="0">
                <a:latin typeface="Gill Sans MT" panose="020B0502020104020203" pitchFamily="34" charset="0"/>
              </a:rPr>
              <a:t> </a:t>
            </a:r>
            <a:r>
              <a:rPr lang="pt-BR" dirty="0">
                <a:latin typeface="Gill Sans MT" panose="020B0502020104020203" pitchFamily="34" charset="0"/>
              </a:rPr>
              <a:t>e; </a:t>
            </a:r>
          </a:p>
          <a:p>
            <a:pPr lvl="0"/>
            <a:r>
              <a:rPr lang="pt-BR" b="1" dirty="0">
                <a:latin typeface="Gill Sans MT" panose="020B0502020104020203" pitchFamily="34" charset="0"/>
              </a:rPr>
              <a:t>visitas técnicas </a:t>
            </a:r>
            <a:r>
              <a:rPr lang="pt-BR" dirty="0">
                <a:latin typeface="Gill Sans MT" panose="020B0502020104020203" pitchFamily="34" charset="0"/>
              </a:rPr>
              <a:t>às instalações da pessoa jurídica ou, na sua impossibilidade, </a:t>
            </a:r>
            <a:r>
              <a:rPr lang="pt-BR" b="1" dirty="0">
                <a:latin typeface="Gill Sans MT" panose="020B0502020104020203" pitchFamily="34" charset="0"/>
              </a:rPr>
              <a:t>reuniões setoriais </a:t>
            </a:r>
            <a:r>
              <a:rPr lang="pt-BR" dirty="0">
                <a:latin typeface="Gill Sans MT" panose="020B0502020104020203" pitchFamily="34" charset="0"/>
              </a:rPr>
              <a:t>realizadas por meio de plataforma eletrônica.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3716BD7-1F22-457D-A150-0D29BE255E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000" y="1620000"/>
            <a:ext cx="2916633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17100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0A123F-0C4E-4BA1-BA2F-C59FB90F8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>
                <a:latin typeface="Gill Sans MT" panose="020B0502020104020203" pitchFamily="34" charset="0"/>
              </a:rPr>
              <a:t>Relatório final de monitoramento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EF5C47-DF31-4175-B0AD-08A3B0227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92796"/>
            <a:ext cx="4114800" cy="380394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dirty="0">
                <a:latin typeface="Gill Sans MT" panose="020B0502020104020203" pitchFamily="34" charset="0"/>
              </a:rPr>
              <a:t>Conteúdo:</a:t>
            </a:r>
          </a:p>
          <a:p>
            <a:pPr lvl="0"/>
            <a:r>
              <a:rPr lang="pt-BR" b="1" dirty="0"/>
              <a:t>avanços </a:t>
            </a:r>
            <a:r>
              <a:rPr lang="pt-BR" dirty="0"/>
              <a:t>na implementação e desenvolvimento do </a:t>
            </a:r>
            <a:r>
              <a:rPr lang="pt-BR" b="1" dirty="0"/>
              <a:t>programa de integridade</a:t>
            </a:r>
            <a:r>
              <a:rPr lang="pt-BR" dirty="0"/>
              <a:t>;</a:t>
            </a:r>
          </a:p>
          <a:p>
            <a:pPr lvl="0"/>
            <a:r>
              <a:rPr lang="pt-BR" dirty="0"/>
              <a:t>seu </a:t>
            </a:r>
            <a:r>
              <a:rPr lang="pt-BR" b="1" dirty="0"/>
              <a:t>impacto</a:t>
            </a:r>
            <a:r>
              <a:rPr lang="pt-BR" dirty="0"/>
              <a:t> no dia a dia da empresa e </a:t>
            </a:r>
          </a:p>
          <a:p>
            <a:pPr lvl="0"/>
            <a:r>
              <a:rPr lang="pt-BR" dirty="0"/>
              <a:t>eventuais </a:t>
            </a:r>
            <a:r>
              <a:rPr lang="pt-BR" b="1" dirty="0"/>
              <a:t>necessidades de melhoria</a:t>
            </a:r>
            <a:r>
              <a:rPr lang="pt-BR" dirty="0"/>
              <a:t>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FF88370-FC22-402A-B907-31C0E6BA8F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000" y="1620000"/>
            <a:ext cx="2916633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4676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0A123F-0C4E-4BA1-BA2F-C59FB90F8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>
                <a:latin typeface="Gill Sans MT" panose="020B0502020104020203" pitchFamily="34" charset="0"/>
              </a:rPr>
              <a:t>Relatório final de monitoramento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EF5C47-DF31-4175-B0AD-08A3B0227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92796"/>
            <a:ext cx="4114800" cy="380394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t-BR" b="1" dirty="0">
                <a:latin typeface="Gill Sans MT" panose="020B0502020104020203" pitchFamily="34" charset="0"/>
              </a:rPr>
              <a:t>Opinião final da equipe</a:t>
            </a:r>
          </a:p>
          <a:p>
            <a:pPr lvl="0"/>
            <a:r>
              <a:rPr lang="pt-BR" b="1" dirty="0">
                <a:latin typeface="Gill Sans MT" panose="020B0502020104020203" pitchFamily="34" charset="0"/>
              </a:rPr>
              <a:t>(i) encerramento do monitoramento</a:t>
            </a:r>
            <a:r>
              <a:rPr lang="pt-BR" dirty="0">
                <a:latin typeface="Gill Sans MT" panose="020B0502020104020203" pitchFamily="34" charset="0"/>
              </a:rPr>
              <a:t> do programa de integridade (cumprimento integral dos compromissos)</a:t>
            </a:r>
          </a:p>
          <a:p>
            <a:pPr lvl="0"/>
            <a:r>
              <a:rPr lang="pt-BR" b="1" dirty="0">
                <a:latin typeface="Gill Sans MT" panose="020B0502020104020203" pitchFamily="34" charset="0"/>
              </a:rPr>
              <a:t>(</a:t>
            </a:r>
            <a:r>
              <a:rPr lang="pt-BR" b="1" dirty="0" err="1">
                <a:latin typeface="Gill Sans MT" panose="020B0502020104020203" pitchFamily="34" charset="0"/>
              </a:rPr>
              <a:t>ii</a:t>
            </a:r>
            <a:r>
              <a:rPr lang="pt-BR" b="1" dirty="0">
                <a:latin typeface="Gill Sans MT" panose="020B0502020104020203" pitchFamily="34" charset="0"/>
              </a:rPr>
              <a:t>) prorrogação do período de monitoramento ostensivo </a:t>
            </a:r>
            <a:r>
              <a:rPr lang="pt-BR" dirty="0">
                <a:latin typeface="Gill Sans MT" panose="020B0502020104020203" pitchFamily="34" charset="0"/>
              </a:rPr>
              <a:t>ou</a:t>
            </a:r>
          </a:p>
          <a:p>
            <a:pPr lvl="0"/>
            <a:r>
              <a:rPr lang="pt-BR" b="1" dirty="0">
                <a:latin typeface="Gill Sans MT" panose="020B0502020104020203" pitchFamily="34" charset="0"/>
              </a:rPr>
              <a:t>rescisão do acordo</a:t>
            </a:r>
            <a:r>
              <a:rPr lang="pt-BR" dirty="0">
                <a:latin typeface="Gill Sans MT" panose="020B0502020104020203" pitchFamily="34" charset="0"/>
              </a:rPr>
              <a:t> de leniência por descumprimento dos compromissos de integridade</a:t>
            </a:r>
          </a:p>
          <a:p>
            <a:endParaRPr lang="pt-BR" dirty="0">
              <a:latin typeface="Gill Sans MT" panose="020B0502020104020203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5E19711D-AC4E-4EC6-93E5-4A44D315FE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8389" y="1708893"/>
            <a:ext cx="2519484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82037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0A123F-0C4E-4BA1-BA2F-C59FB90F8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>
                <a:latin typeface="Gill Sans MT" panose="020B0502020104020203" pitchFamily="34" charset="0"/>
              </a:rPr>
              <a:t>Transparência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EF5C47-DF31-4175-B0AD-08A3B0227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92796"/>
            <a:ext cx="4541520" cy="380394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b="1" dirty="0"/>
              <a:t>A CGU promove a transparência</a:t>
            </a:r>
            <a:r>
              <a:rPr lang="pt-BR" dirty="0"/>
              <a:t> ativa das principais informações referentes aos </a:t>
            </a:r>
            <a:r>
              <a:rPr lang="pt-BR" b="1" dirty="0"/>
              <a:t>12 (doze) acordos</a:t>
            </a:r>
            <a:r>
              <a:rPr lang="pt-BR" dirty="0"/>
              <a:t> de leniência que celebrou até a presente data em sua página na internet e no Portal da Transparência do Governo Federal, acessíveis nos endereços eletrônicos: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EE6625E3-588A-49C9-ABB9-FB383F999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9963" y="1358634"/>
            <a:ext cx="3716836" cy="29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0370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0A123F-0C4E-4BA1-BA2F-C59FB90F8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>
                <a:latin typeface="Gill Sans MT" panose="020B0502020104020203" pitchFamily="34" charset="0"/>
              </a:rPr>
              <a:t>Transparência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EF5C47-DF31-4175-B0AD-08A3B0227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193" y="1358537"/>
            <a:ext cx="5142412" cy="1000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600" u="sng" dirty="0">
                <a:latin typeface="Gill Sans MT" panose="020B0502020104020203" pitchFamily="34" charset="0"/>
                <a:hlinkClick r:id="rId3"/>
              </a:rPr>
              <a:t>https://www.gov.br/cgu/pt-br/assuntos/responsabilizacao-de-empresas/lei-anticorrupcao/acordo-leniencia</a:t>
            </a:r>
            <a:endParaRPr lang="pt-BR" sz="1600" dirty="0">
              <a:latin typeface="Gill Sans MT" panose="020B0502020104020203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AD6C7E06-0318-4740-A74B-D885E23DCC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3074" y="853847"/>
            <a:ext cx="3329421" cy="2055588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8670E5A4-FCBD-47AF-8759-5FBCDF197DF5}"/>
              </a:ext>
            </a:extLst>
          </p:cNvPr>
          <p:cNvSpPr/>
          <p:nvPr/>
        </p:nvSpPr>
        <p:spPr>
          <a:xfrm>
            <a:off x="3997135" y="3797197"/>
            <a:ext cx="47853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sng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http://www.portaltransparencia.gov.br/sancoes/acordos-leniencia?ordenarPor=dataInicioAcordo&amp;direcao=asc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graphicFrame>
        <p:nvGraphicFramePr>
          <p:cNvPr id="8" name="Objeto 7">
            <a:extLst>
              <a:ext uri="{FF2B5EF4-FFF2-40B4-BE49-F238E27FC236}">
                <a16:creationId xmlns:a16="http://schemas.microsoft.com/office/drawing/2014/main" id="{E5EE5567-688A-4DFE-8644-4D208E716E2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1505" y="2513634"/>
          <a:ext cx="3517545" cy="23093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" name="Image" r:id="rId6" imgW="10336320" imgH="6768000" progId="Photoshop.Image.13">
                  <p:embed/>
                </p:oleObj>
              </mc:Choice>
              <mc:Fallback>
                <p:oleObj name="Image" r:id="rId6" imgW="10336320" imgH="6768000" progId="Photoshop.Image.13">
                  <p:embed/>
                  <p:pic>
                    <p:nvPicPr>
                      <p:cNvPr id="8" name="Objeto 7">
                        <a:extLst>
                          <a:ext uri="{FF2B5EF4-FFF2-40B4-BE49-F238E27FC236}">
                            <a16:creationId xmlns:a16="http://schemas.microsoft.com/office/drawing/2014/main" id="{E5EE5567-688A-4DFE-8644-4D208E716E2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1505" y="2513634"/>
                        <a:ext cx="3517545" cy="23093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823665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0A123F-0C4E-4BA1-BA2F-C59FB90F8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>
                <a:latin typeface="Gill Sans MT" panose="020B0502020104020203" pitchFamily="34" charset="0"/>
              </a:rPr>
              <a:t>Respeito ao Sigilo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EF5C47-DF31-4175-B0AD-08A3B0227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5279" y="1100276"/>
            <a:ext cx="4541520" cy="38039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dirty="0"/>
              <a:t>Todos os dados disponibilizados respeitam a legislação em vigor, razão pela qual continuarão </a:t>
            </a:r>
            <a:r>
              <a:rPr lang="pt-BR" b="1" dirty="0"/>
              <a:t>não sendo divulgados</a:t>
            </a:r>
            <a:r>
              <a:rPr lang="pt-BR" dirty="0"/>
              <a:t> dados sensíveis das empresas como informações protegidas pelo </a:t>
            </a:r>
            <a:r>
              <a:rPr lang="pt-BR" b="1" dirty="0"/>
              <a:t>sigilo comercial</a:t>
            </a:r>
            <a:r>
              <a:rPr lang="pt-BR" dirty="0"/>
              <a:t>, dados de </a:t>
            </a:r>
            <a:r>
              <a:rPr lang="pt-BR" b="1" dirty="0"/>
              <a:t>pessoas físicas </a:t>
            </a:r>
            <a:r>
              <a:rPr lang="pt-BR" dirty="0"/>
              <a:t>e quaisquer informações que possam prejudicar a empresa ou a </a:t>
            </a:r>
            <a:r>
              <a:rPr lang="pt-BR" b="1" dirty="0"/>
              <a:t>alavancagem das investigações</a:t>
            </a:r>
            <a:r>
              <a:rPr lang="pt-BR" dirty="0"/>
              <a:t>.</a:t>
            </a:r>
          </a:p>
          <a:p>
            <a:pPr marL="0" lvl="0" indent="0">
              <a:buNone/>
            </a:pPr>
            <a:endParaRPr lang="pt-BR" dirty="0">
              <a:latin typeface="Gill Sans MT" panose="020B0502020104020203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3BE46FF-8527-4B06-92AD-AA9FCD1DE2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805" y="1635746"/>
            <a:ext cx="2467264" cy="259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64379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0A123F-0C4E-4BA1-BA2F-C59FB90F8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>
                <a:latin typeface="Gill Sans MT" panose="020B0502020104020203" pitchFamily="34" charset="0"/>
              </a:rPr>
              <a:t>Meta 2021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EF5C47-DF31-4175-B0AD-08A3B0227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92796"/>
            <a:ext cx="4541520" cy="38039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>
                <a:latin typeface="Gill Sans MT" panose="020B0502020104020203" pitchFamily="34" charset="0"/>
              </a:rPr>
              <a:t>Para o ano de 2021 a STPC está trabalhando para aumentar a </a:t>
            </a:r>
            <a:r>
              <a:rPr lang="pt-BR" b="1" dirty="0">
                <a:latin typeface="Gill Sans MT" panose="020B0502020104020203" pitchFamily="34" charset="0"/>
              </a:rPr>
              <a:t>publicidade</a:t>
            </a:r>
            <a:r>
              <a:rPr lang="pt-BR" dirty="0">
                <a:latin typeface="Gill Sans MT" panose="020B0502020104020203" pitchFamily="34" charset="0"/>
              </a:rPr>
              <a:t> do </a:t>
            </a:r>
            <a:r>
              <a:rPr lang="pt-BR" b="1" dirty="0">
                <a:latin typeface="Gill Sans MT" panose="020B0502020104020203" pitchFamily="34" charset="0"/>
              </a:rPr>
              <a:t>monitoramento</a:t>
            </a:r>
            <a:r>
              <a:rPr lang="pt-BR" dirty="0">
                <a:latin typeface="Gill Sans MT" panose="020B0502020104020203" pitchFamily="34" charset="0"/>
              </a:rPr>
              <a:t> dos acordos, no tocante aos compromissos de integridade assumidos pelas empresas celebrantes. </a:t>
            </a:r>
          </a:p>
        </p:txBody>
      </p:sp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D4697795-6932-4079-B485-44CD321D7EE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92398" y="1407451"/>
          <a:ext cx="2728244" cy="2645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" name="Image" r:id="rId3" imgW="6640920" imgH="6437880" progId="Photoshop.Image.13">
                  <p:embed/>
                </p:oleObj>
              </mc:Choice>
              <mc:Fallback>
                <p:oleObj name="Image" r:id="rId3" imgW="6640920" imgH="6437880" progId="Photoshop.Image.13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D4697795-6932-4079-B485-44CD321D7E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92398" y="1407451"/>
                        <a:ext cx="2728244" cy="26455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733262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0A123F-0C4E-4BA1-BA2F-C59FB90F8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>
                <a:latin typeface="Gill Sans MT" panose="020B0502020104020203" pitchFamily="34" charset="0"/>
              </a:rPr>
              <a:t>Disponibilização em planilha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EF5C47-DF31-4175-B0AD-08A3B0227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92796"/>
            <a:ext cx="4541520" cy="3803944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pt-BR" b="1" dirty="0">
                <a:latin typeface="Gill Sans MT" panose="020B0502020104020203" pitchFamily="34" charset="0"/>
              </a:rPr>
              <a:t>íntegra do anexo</a:t>
            </a:r>
            <a:r>
              <a:rPr lang="pt-BR" dirty="0">
                <a:latin typeface="Gill Sans MT" panose="020B0502020104020203" pitchFamily="34" charset="0"/>
              </a:rPr>
              <a:t> referente aos compromissos de integridade assumidos;</a:t>
            </a:r>
          </a:p>
          <a:p>
            <a:pPr lvl="0"/>
            <a:r>
              <a:rPr lang="pt-BR" b="1" dirty="0">
                <a:latin typeface="Gill Sans MT" panose="020B0502020104020203" pitchFamily="34" charset="0"/>
              </a:rPr>
              <a:t>data de  homologação</a:t>
            </a:r>
            <a:r>
              <a:rPr lang="pt-BR" dirty="0">
                <a:latin typeface="Gill Sans MT" panose="020B0502020104020203" pitchFamily="34" charset="0"/>
              </a:rPr>
              <a:t> do plano de aprimoramento; </a:t>
            </a:r>
          </a:p>
          <a:p>
            <a:pPr lvl="0"/>
            <a:r>
              <a:rPr lang="pt-BR" b="1" dirty="0">
                <a:latin typeface="Gill Sans MT" panose="020B0502020104020203" pitchFamily="34" charset="0"/>
              </a:rPr>
              <a:t>cronograma de entrega</a:t>
            </a:r>
            <a:r>
              <a:rPr lang="pt-BR" dirty="0">
                <a:latin typeface="Gill Sans MT" panose="020B0502020104020203" pitchFamily="34" charset="0"/>
              </a:rPr>
              <a:t> dos relatórios semestrais;</a:t>
            </a:r>
          </a:p>
          <a:p>
            <a:pPr lvl="0"/>
            <a:r>
              <a:rPr lang="pt-BR" b="1" dirty="0">
                <a:latin typeface="Gill Sans MT" panose="020B0502020104020203" pitchFamily="34" charset="0"/>
              </a:rPr>
              <a:t>data de entrega efetiva desses</a:t>
            </a:r>
            <a:r>
              <a:rPr lang="pt-BR" dirty="0">
                <a:latin typeface="Gill Sans MT" panose="020B0502020104020203" pitchFamily="34" charset="0"/>
              </a:rPr>
              <a:t> documentos;</a:t>
            </a:r>
          </a:p>
          <a:p>
            <a:pPr lvl="0"/>
            <a:r>
              <a:rPr lang="pt-BR" b="1" dirty="0">
                <a:latin typeface="Gill Sans MT" panose="020B0502020104020203" pitchFamily="34" charset="0"/>
              </a:rPr>
              <a:t>Observações da equipe</a:t>
            </a:r>
            <a:r>
              <a:rPr lang="pt-BR" dirty="0">
                <a:latin typeface="Gill Sans MT" panose="020B0502020104020203" pitchFamily="34" charset="0"/>
              </a:rPr>
              <a:t> sobre cada relatório</a:t>
            </a:r>
            <a:r>
              <a:rPr lang="pt-BR" b="1" dirty="0">
                <a:latin typeface="Gill Sans MT" panose="020B0502020104020203" pitchFamily="34" charset="0"/>
              </a:rPr>
              <a:t> </a:t>
            </a:r>
            <a:r>
              <a:rPr lang="pt-BR" dirty="0">
                <a:latin typeface="Gill Sans MT" panose="020B0502020104020203" pitchFamily="34" charset="0"/>
              </a:rPr>
              <a:t>e;</a:t>
            </a:r>
          </a:p>
          <a:p>
            <a:pPr lvl="0"/>
            <a:r>
              <a:rPr lang="pt-BR" b="1" dirty="0">
                <a:latin typeface="Gill Sans MT" panose="020B0502020104020203" pitchFamily="34" charset="0"/>
              </a:rPr>
              <a:t>íntegra do relatório final</a:t>
            </a:r>
            <a:r>
              <a:rPr lang="pt-BR" dirty="0">
                <a:latin typeface="Gill Sans MT" panose="020B0502020104020203" pitchFamily="34" charset="0"/>
              </a:rPr>
              <a:t> de monitoramento. </a:t>
            </a:r>
          </a:p>
        </p:txBody>
      </p:sp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CE71B5B5-5692-4985-92DB-28907ED564B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95990" y="1350236"/>
          <a:ext cx="2584116" cy="30294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" name="Image" r:id="rId3" imgW="4190400" imgH="4914000" progId="Photoshop.Image.13">
                  <p:embed/>
                </p:oleObj>
              </mc:Choice>
              <mc:Fallback>
                <p:oleObj name="Image" r:id="rId3" imgW="4190400" imgH="4914000" progId="Photoshop.Image.13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CE71B5B5-5692-4985-92DB-28907ED564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95990" y="1350236"/>
                        <a:ext cx="2584116" cy="30294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1960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7CBFF9-9E37-4E97-94B4-49960AD58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069" y="0"/>
            <a:ext cx="7914576" cy="726795"/>
          </a:xfrm>
        </p:spPr>
        <p:txBody>
          <a:bodyPr>
            <a:normAutofit fontScale="90000"/>
          </a:bodyPr>
          <a:lstStyle/>
          <a:p>
            <a:br>
              <a:rPr lang="pt-BR" sz="2700" dirty="0">
                <a:latin typeface="Gill Sans MT" panose="020B0502020104020203" pitchFamily="34" charset="0"/>
              </a:rPr>
            </a:br>
            <a:r>
              <a:rPr lang="pt-BR" sz="2700" b="1" dirty="0">
                <a:latin typeface="Gill Sans MT" panose="020B0502020104020203" pitchFamily="34" charset="0"/>
                <a:ea typeface="+mn-ea"/>
                <a:cs typeface="+mn-cs"/>
              </a:rPr>
              <a:t>Programa de Integridade nos Acordos de Leniência</a:t>
            </a:r>
            <a:br>
              <a:rPr lang="pt-BR" sz="2800" b="1" dirty="0">
                <a:latin typeface="Gill Sans MT" panose="020B0502020104020203" pitchFamily="34" charset="0"/>
              </a:rPr>
            </a:br>
            <a:endParaRPr lang="pt-BR" sz="2700" dirty="0">
              <a:latin typeface="Gill Sans MT" panose="020B0502020104020203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791046DA-A4C2-4407-95A2-B235F20BB288}"/>
              </a:ext>
            </a:extLst>
          </p:cNvPr>
          <p:cNvSpPr txBox="1"/>
          <p:nvPr/>
        </p:nvSpPr>
        <p:spPr>
          <a:xfrm>
            <a:off x="3656429" y="1012714"/>
            <a:ext cx="4971377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sz="2400" dirty="0">
                <a:latin typeface="Gill Sans MT" panose="020B0502020104020203" pitchFamily="34" charset="0"/>
              </a:rPr>
              <a:t>Orientação às empresas sobre a avaliação de programa de integridade, etapa necessária para celebração do Acordo.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BR" sz="2400" dirty="0">
                <a:latin typeface="Gill Sans MT" panose="020B0502020104020203" pitchFamily="34" charset="0"/>
              </a:rPr>
              <a:t>Forma de apresentação do Programa para Avaliação;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BR" sz="2400" dirty="0">
                <a:latin typeface="Gill Sans MT" panose="020B0502020104020203" pitchFamily="34" charset="0"/>
              </a:rPr>
              <a:t>Quem avalia;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BR" sz="2400" dirty="0">
                <a:latin typeface="Gill Sans MT" panose="020B0502020104020203" pitchFamily="34" charset="0"/>
              </a:rPr>
              <a:t>Como é feita a avaliação.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A0EB076E-89F1-4D6D-8201-F6DDC71CD5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40"/>
          <a:stretch/>
        </p:blipFill>
        <p:spPr>
          <a:xfrm>
            <a:off x="223024" y="693131"/>
            <a:ext cx="3304000" cy="433077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70844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888460" y="1828449"/>
            <a:ext cx="2777260" cy="987778"/>
          </a:xfrm>
        </p:spPr>
        <p:txBody>
          <a:bodyPr>
            <a:normAutofit/>
          </a:bodyPr>
          <a:lstStyle/>
          <a:p>
            <a:r>
              <a:rPr lang="en-US" sz="4800" dirty="0" err="1">
                <a:latin typeface="Gill Sans MT" panose="020B0502020104020203" pitchFamily="34" charset="0"/>
              </a:rPr>
              <a:t>Obrigado</a:t>
            </a:r>
            <a:r>
              <a:rPr lang="en-US" sz="4800" dirty="0">
                <a:latin typeface="Gill Sans MT" panose="020B0502020104020203" pitchFamily="34" charset="0"/>
              </a:rPr>
              <a:t>!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753080" y="2947716"/>
            <a:ext cx="5048020" cy="106360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Gill Sans MT"/>
              </a:rPr>
              <a:t>Coordenação-Geral</a:t>
            </a:r>
            <a:r>
              <a:rPr lang="en-US" sz="1600" dirty="0">
                <a:solidFill>
                  <a:schemeClr val="tx1"/>
                </a:solidFill>
                <a:latin typeface="Gill Sans MT"/>
              </a:rPr>
              <a:t> de </a:t>
            </a:r>
            <a:r>
              <a:rPr lang="en-US" sz="1600" dirty="0" err="1">
                <a:solidFill>
                  <a:schemeClr val="tx1"/>
                </a:solidFill>
                <a:latin typeface="Gill Sans MT"/>
              </a:rPr>
              <a:t>Integridade</a:t>
            </a:r>
            <a:r>
              <a:rPr lang="en-US" sz="1600" dirty="0">
                <a:solidFill>
                  <a:schemeClr val="tx1"/>
                </a:solidFill>
                <a:latin typeface="Gill Sans MT"/>
              </a:rPr>
              <a:t> Privada</a:t>
            </a:r>
          </a:p>
          <a:p>
            <a:pPr algn="ctr"/>
            <a:r>
              <a:rPr lang="en-US" sz="1600" dirty="0">
                <a:latin typeface="Gill Sans MT" panose="020B0502020104020203" pitchFamily="34" charset="0"/>
                <a:hlinkClick r:id="rId2"/>
              </a:rPr>
              <a:t>cgipriv@cgu.gov.br</a:t>
            </a:r>
            <a:endParaRPr lang="en-US" sz="1600" dirty="0">
              <a:latin typeface="Gill Sans MT" panose="020B0502020104020203" pitchFamily="34" charset="0"/>
            </a:endParaRPr>
          </a:p>
          <a:p>
            <a:pPr algn="ctr"/>
            <a:endParaRPr lang="en-US" sz="1600" dirty="0">
              <a:latin typeface="Gill Sans MT" panose="020B0502020104020203" pitchFamily="34" charset="0"/>
            </a:endParaRPr>
          </a:p>
        </p:txBody>
      </p:sp>
      <p:pic>
        <p:nvPicPr>
          <p:cNvPr id="8" name="Picture 7" descr="Untitled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96" y="1828449"/>
            <a:ext cx="2440999" cy="157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126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7CBFF9-9E37-4E97-94B4-49960AD58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5271" y="90486"/>
            <a:ext cx="7886700" cy="571284"/>
          </a:xfrm>
        </p:spPr>
        <p:txBody>
          <a:bodyPr>
            <a:normAutofit fontScale="90000"/>
          </a:bodyPr>
          <a:lstStyle/>
          <a:p>
            <a:br>
              <a:rPr lang="pt-BR" sz="2700" dirty="0">
                <a:latin typeface="Gill Sans MT" panose="020B0502020104020203" pitchFamily="34" charset="0"/>
              </a:rPr>
            </a:br>
            <a:r>
              <a:rPr lang="pt-BR" sz="2600" b="1" dirty="0">
                <a:latin typeface="Gill Sans MT" panose="020B0502020104020203" pitchFamily="34" charset="0"/>
                <a:ea typeface="+mn-ea"/>
                <a:cs typeface="+mn-cs"/>
              </a:rPr>
              <a:t>Avaliação do Programa de Integridade - Metodologia</a:t>
            </a:r>
            <a:br>
              <a:rPr lang="pt-BR" sz="2800" b="1" dirty="0">
                <a:latin typeface="Gill Sans MT" panose="020B0502020104020203" pitchFamily="34" charset="0"/>
              </a:rPr>
            </a:br>
            <a:endParaRPr lang="pt-BR" sz="2700" dirty="0">
              <a:latin typeface="Gill Sans MT" panose="020B0502020104020203" pitchFamily="34" charset="0"/>
            </a:endParaRPr>
          </a:p>
        </p:txBody>
      </p:sp>
      <p:sp>
        <p:nvSpPr>
          <p:cNvPr id="36" name="Espaço Reservado para Conteúdo 35">
            <a:extLst>
              <a:ext uri="{FF2B5EF4-FFF2-40B4-BE49-F238E27FC236}">
                <a16:creationId xmlns:a16="http://schemas.microsoft.com/office/drawing/2014/main" id="{BA5AB4AB-240C-4FE7-9EB7-08DEBBEC4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20"/>
            <a:ext cx="7886700" cy="311251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pt-BR" sz="2800" b="1" u="sng" dirty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pt-BR" sz="2800" b="1" u="sng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4" name="Imagem 3">
            <a:hlinkClick r:id="rId2"/>
            <a:extLst>
              <a:ext uri="{FF2B5EF4-FFF2-40B4-BE49-F238E27FC236}">
                <a16:creationId xmlns:a16="http://schemas.microsoft.com/office/drawing/2014/main" id="{6CB0FDC9-526F-4B7B-B092-78DA40EA64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68" t="9941" r="34632" b="11950"/>
          <a:stretch/>
        </p:blipFill>
        <p:spPr>
          <a:xfrm>
            <a:off x="452927" y="1086841"/>
            <a:ext cx="2619098" cy="3700115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CBF753BD-5A06-4AB0-B81A-FB6CB6EA12A8}"/>
              </a:ext>
            </a:extLst>
          </p:cNvPr>
          <p:cNvSpPr/>
          <p:nvPr/>
        </p:nvSpPr>
        <p:spPr>
          <a:xfrm>
            <a:off x="2777383" y="1260088"/>
            <a:ext cx="6366617" cy="36718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882650" lvl="2" indent="-342900">
              <a:buFont typeface="Arial" panose="020B0604020202020204" pitchFamily="34" charset="0"/>
              <a:buChar char="•"/>
            </a:pPr>
            <a:endParaRPr lang="pt-BR" sz="2400" spc="28" dirty="0">
              <a:latin typeface="Gill Sans MT" panose="020B0502020104020203" pitchFamily="34" charset="0"/>
            </a:endParaRPr>
          </a:p>
          <a:p>
            <a:pPr marL="539750" lvl="2">
              <a:spcBef>
                <a:spcPts val="600"/>
              </a:spcBef>
              <a:spcAft>
                <a:spcPts val="600"/>
              </a:spcAft>
            </a:pPr>
            <a:r>
              <a:rPr lang="pt-BR" sz="2400" spc="28" dirty="0">
                <a:latin typeface="Gill Sans MT" panose="020B0502020104020203" pitchFamily="34" charset="0"/>
              </a:rPr>
              <a:t>Avaliação realizada em Blocos:</a:t>
            </a:r>
          </a:p>
          <a:p>
            <a:pPr marL="882650" lvl="2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spc="28" dirty="0">
                <a:latin typeface="Gill Sans MT" panose="020B0502020104020203" pitchFamily="34" charset="0"/>
              </a:rPr>
              <a:t>Cultura Organizacional de Integridade  </a:t>
            </a:r>
          </a:p>
          <a:p>
            <a:pPr marL="882650" lvl="2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spc="28" dirty="0">
                <a:latin typeface="Gill Sans MT" panose="020B0502020104020203" pitchFamily="34" charset="0"/>
              </a:rPr>
              <a:t>Mecanismos, Políticas e Procedimentos de Integridade </a:t>
            </a:r>
          </a:p>
          <a:p>
            <a:pPr marL="882650" lvl="2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spc="28" dirty="0">
                <a:latin typeface="Gill Sans MT" panose="020B0502020104020203" pitchFamily="34" charset="0"/>
              </a:rPr>
              <a:t>Atuação da Pessoa Jurídica em Relação ao Ato Lesivo </a:t>
            </a:r>
          </a:p>
          <a:p>
            <a:pPr marL="171450" lvl="1" algn="ctr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400" u="sng" spc="28" dirty="0">
                <a:latin typeface="Gill Sans MT" panose="020B0502020104020203" pitchFamily="34" charset="0"/>
              </a:rPr>
              <a:t>Adaptada ao perfil da pessoa jurídica e ao ato lesivo</a:t>
            </a:r>
          </a:p>
          <a:p>
            <a:pPr marL="522288" lvl="1" indent="-342900" algn="just">
              <a:spcBef>
                <a:spcPts val="1350"/>
              </a:spcBef>
              <a:buFont typeface="Arial" panose="020B0604020202020204" pitchFamily="34" charset="0"/>
              <a:buChar char="•"/>
              <a:defRPr/>
            </a:pPr>
            <a:endParaRPr lang="pt-BR" sz="2400" spc="28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328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Texto 3">
            <a:extLst>
              <a:ext uri="{FF2B5EF4-FFF2-40B4-BE49-F238E27FC236}">
                <a16:creationId xmlns:a16="http://schemas.microsoft.com/office/drawing/2014/main" id="{749A06D9-BAD4-4615-A30F-3DEAA0F493A8}"/>
              </a:ext>
            </a:extLst>
          </p:cNvPr>
          <p:cNvSpPr txBox="1">
            <a:spLocks/>
          </p:cNvSpPr>
          <p:nvPr/>
        </p:nvSpPr>
        <p:spPr>
          <a:xfrm>
            <a:off x="1690796" y="769313"/>
            <a:ext cx="2881204" cy="38812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400" b="1" dirty="0">
                <a:latin typeface="Gill Sans MT" panose="020B0502020104020203" pitchFamily="34" charset="0"/>
              </a:rPr>
              <a:t>Principais falhas:</a:t>
            </a:r>
          </a:p>
        </p:txBody>
      </p:sp>
      <p:sp>
        <p:nvSpPr>
          <p:cNvPr id="23" name="Espaço Reservado para Conteúdo 2">
            <a:extLst>
              <a:ext uri="{FF2B5EF4-FFF2-40B4-BE49-F238E27FC236}">
                <a16:creationId xmlns:a16="http://schemas.microsoft.com/office/drawing/2014/main" id="{72688C93-C5E8-4309-A970-67022A434632}"/>
              </a:ext>
            </a:extLst>
          </p:cNvPr>
          <p:cNvSpPr txBox="1">
            <a:spLocks/>
          </p:cNvSpPr>
          <p:nvPr/>
        </p:nvSpPr>
        <p:spPr>
          <a:xfrm>
            <a:off x="506686" y="1245120"/>
            <a:ext cx="4767841" cy="3589085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7663" lvl="1" indent="-285750">
              <a:lnSpc>
                <a:spcPct val="100000"/>
              </a:lnSpc>
              <a:spcAft>
                <a:spcPts val="675"/>
              </a:spcAft>
            </a:pPr>
            <a:r>
              <a:rPr lang="pt-BR" sz="2200" dirty="0">
                <a:latin typeface="Gill Sans MT" panose="020B0502020104020203" pitchFamily="34" charset="0"/>
              </a:rPr>
              <a:t>Falta de comprometimento da Alta Direção;</a:t>
            </a:r>
          </a:p>
          <a:p>
            <a:pPr marL="347663" lvl="1" indent="-285750">
              <a:lnSpc>
                <a:spcPct val="100000"/>
              </a:lnSpc>
              <a:spcAft>
                <a:spcPts val="675"/>
              </a:spcAft>
            </a:pPr>
            <a:r>
              <a:rPr lang="pt-BR" sz="2200" dirty="0">
                <a:latin typeface="Gill Sans MT" panose="020B0502020104020203" pitchFamily="34" charset="0"/>
              </a:rPr>
              <a:t>Ausência da área responsável pelo programa;</a:t>
            </a:r>
          </a:p>
          <a:p>
            <a:pPr marL="347663" lvl="1" indent="-285750" algn="just">
              <a:lnSpc>
                <a:spcPct val="100000"/>
              </a:lnSpc>
              <a:spcAft>
                <a:spcPts val="675"/>
              </a:spcAft>
            </a:pPr>
            <a:r>
              <a:rPr lang="pt-BR" sz="2200" dirty="0">
                <a:latin typeface="Gill Sans MT" panose="020B0502020104020203" pitchFamily="34" charset="0"/>
              </a:rPr>
              <a:t>Falta de aplicação das políticas;</a:t>
            </a:r>
          </a:p>
          <a:p>
            <a:pPr marL="347663" lvl="1" indent="-285750">
              <a:lnSpc>
                <a:spcPct val="70000"/>
              </a:lnSpc>
              <a:spcAft>
                <a:spcPts val="675"/>
              </a:spcAft>
            </a:pPr>
            <a:r>
              <a:rPr lang="pt-BR" sz="2200" dirty="0">
                <a:latin typeface="Gill Sans MT" panose="020B0502020104020203" pitchFamily="34" charset="0"/>
              </a:rPr>
              <a:t>Falta de adaptação de programas globais ao Brasil;</a:t>
            </a:r>
          </a:p>
          <a:p>
            <a:pPr marL="347663" lvl="1" indent="-285750">
              <a:lnSpc>
                <a:spcPct val="100000"/>
              </a:lnSpc>
              <a:spcAft>
                <a:spcPts val="675"/>
              </a:spcAft>
            </a:pPr>
            <a:r>
              <a:rPr lang="pt-BR" sz="2200" dirty="0">
                <a:latin typeface="Gill Sans MT" panose="020B0502020104020203" pitchFamily="34" charset="0"/>
              </a:rPr>
              <a:t>Precariedade dos treinamentos;</a:t>
            </a:r>
          </a:p>
          <a:p>
            <a:pPr marL="347663" lvl="1" indent="-285750">
              <a:lnSpc>
                <a:spcPct val="100000"/>
              </a:lnSpc>
              <a:spcAft>
                <a:spcPts val="675"/>
              </a:spcAft>
            </a:pPr>
            <a:r>
              <a:rPr lang="pt-BR" sz="2200" dirty="0">
                <a:latin typeface="Gill Sans MT" panose="020B0502020104020203" pitchFamily="34" charset="0"/>
              </a:rPr>
              <a:t>Ausência de monitoramento.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50134A2C-82E4-4AF7-93DA-57FCDCAB977D}"/>
              </a:ext>
            </a:extLst>
          </p:cNvPr>
          <p:cNvSpPr txBox="1">
            <a:spLocks/>
          </p:cNvSpPr>
          <p:nvPr/>
        </p:nvSpPr>
        <p:spPr>
          <a:xfrm>
            <a:off x="1278905" y="138779"/>
            <a:ext cx="8236570" cy="542848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>
                <a:latin typeface="Gill Sans MT" panose="020B0502020104020203" pitchFamily="34" charset="0"/>
                <a:ea typeface="+mn-ea"/>
                <a:cs typeface="+mn-cs"/>
              </a:rPr>
              <a:t>Definição das obrigações de aprimoramento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8C03D81-21C0-4E37-9720-5BE29F6D25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7190" y="1545555"/>
            <a:ext cx="3579541" cy="347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853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Texto 3">
            <a:extLst>
              <a:ext uri="{FF2B5EF4-FFF2-40B4-BE49-F238E27FC236}">
                <a16:creationId xmlns:a16="http://schemas.microsoft.com/office/drawing/2014/main" id="{749A06D9-BAD4-4615-A30F-3DEAA0F493A8}"/>
              </a:ext>
            </a:extLst>
          </p:cNvPr>
          <p:cNvSpPr txBox="1">
            <a:spLocks/>
          </p:cNvSpPr>
          <p:nvPr/>
        </p:nvSpPr>
        <p:spPr>
          <a:xfrm>
            <a:off x="3520649" y="1138480"/>
            <a:ext cx="4845901" cy="388121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400" b="1" dirty="0">
                <a:latin typeface="Gill Sans MT" panose="020B0502020104020203" pitchFamily="34" charset="0"/>
              </a:rPr>
              <a:t>Obrigações de aprimoramento:</a:t>
            </a:r>
          </a:p>
        </p:txBody>
      </p:sp>
      <p:sp>
        <p:nvSpPr>
          <p:cNvPr id="26" name="Espaço Reservado para Conteúdo 5">
            <a:extLst>
              <a:ext uri="{FF2B5EF4-FFF2-40B4-BE49-F238E27FC236}">
                <a16:creationId xmlns:a16="http://schemas.microsoft.com/office/drawing/2014/main" id="{6AF66A60-6D76-43BC-8FF1-D10F03570685}"/>
              </a:ext>
            </a:extLst>
          </p:cNvPr>
          <p:cNvSpPr txBox="1">
            <a:spLocks/>
          </p:cNvSpPr>
          <p:nvPr/>
        </p:nvSpPr>
        <p:spPr>
          <a:xfrm>
            <a:off x="2932771" y="1691423"/>
            <a:ext cx="6021658" cy="3452078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7663" lvl="1" indent="-285750">
              <a:spcAft>
                <a:spcPts val="675"/>
              </a:spcAft>
            </a:pPr>
            <a:r>
              <a:rPr lang="pt-BR" sz="2000" dirty="0">
                <a:latin typeface="Gill Sans MT" panose="020B0502020104020203" pitchFamily="34" charset="0"/>
              </a:rPr>
              <a:t>Afastamento do cargo e monitoramento dos envolvidos no ato lesivo</a:t>
            </a:r>
          </a:p>
          <a:p>
            <a:pPr marL="347663" lvl="1" indent="-285750">
              <a:spcAft>
                <a:spcPts val="675"/>
              </a:spcAft>
            </a:pPr>
            <a:r>
              <a:rPr lang="pt-BR" sz="2000" dirty="0">
                <a:latin typeface="Gill Sans MT" panose="020B0502020104020203" pitchFamily="34" charset="0"/>
              </a:rPr>
              <a:t>Segregação de funções (</a:t>
            </a:r>
            <a:r>
              <a:rPr lang="pt-BR" sz="2000" i="1" dirty="0" err="1">
                <a:latin typeface="Gill Sans MT" panose="020B0502020104020203" pitchFamily="34" charset="0"/>
              </a:rPr>
              <a:t>compliance</a:t>
            </a:r>
            <a:r>
              <a:rPr lang="pt-BR" sz="2000" dirty="0">
                <a:latin typeface="Gill Sans MT" panose="020B0502020104020203" pitchFamily="34" charset="0"/>
              </a:rPr>
              <a:t> x jurídico/auditoria)</a:t>
            </a:r>
          </a:p>
          <a:p>
            <a:pPr marL="347663" lvl="1" indent="-285750">
              <a:spcAft>
                <a:spcPts val="675"/>
              </a:spcAft>
            </a:pPr>
            <a:r>
              <a:rPr lang="pt-BR" sz="2000" dirty="0">
                <a:latin typeface="Gill Sans MT" panose="020B0502020104020203" pitchFamily="34" charset="0"/>
              </a:rPr>
              <a:t>Criação e aplicação de políticas e procedimentos</a:t>
            </a:r>
          </a:p>
          <a:p>
            <a:pPr marL="347663" lvl="1" indent="-285750">
              <a:spcAft>
                <a:spcPts val="675"/>
              </a:spcAft>
            </a:pPr>
            <a:r>
              <a:rPr lang="pt-BR" sz="2000" dirty="0">
                <a:latin typeface="Gill Sans MT" panose="020B0502020104020203" pitchFamily="34" charset="0"/>
              </a:rPr>
              <a:t>Adaptação do programa à realidade brasileira</a:t>
            </a:r>
          </a:p>
          <a:p>
            <a:pPr marL="347663" lvl="1" indent="-285750">
              <a:spcAft>
                <a:spcPts val="675"/>
              </a:spcAft>
            </a:pPr>
            <a:r>
              <a:rPr lang="pt-BR" sz="2000" dirty="0">
                <a:latin typeface="Gill Sans MT" panose="020B0502020104020203" pitchFamily="34" charset="0"/>
              </a:rPr>
              <a:t>Desenvolvimento e aplicação de treinamentos específicos </a:t>
            </a:r>
          </a:p>
          <a:p>
            <a:pPr marL="347663" lvl="1" indent="-285750">
              <a:spcAft>
                <a:spcPts val="675"/>
              </a:spcAft>
            </a:pPr>
            <a:r>
              <a:rPr lang="pt-BR" sz="2000" dirty="0">
                <a:latin typeface="Gill Sans MT" panose="020B0502020104020203" pitchFamily="34" charset="0"/>
              </a:rPr>
              <a:t>Fomento à integridade dos parceiros</a:t>
            </a:r>
          </a:p>
          <a:p>
            <a:pPr marL="347663" lvl="1" indent="-285750">
              <a:spcAft>
                <a:spcPts val="675"/>
              </a:spcAft>
            </a:pPr>
            <a:endParaRPr lang="pt-BR" sz="2000" dirty="0">
              <a:latin typeface="Gill Sans MT" panose="020B0502020104020203" pitchFamily="34" charset="0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C4DEB11A-6119-46DB-8150-D88D8A5B09F7}"/>
              </a:ext>
            </a:extLst>
          </p:cNvPr>
          <p:cNvSpPr txBox="1">
            <a:spLocks/>
          </p:cNvSpPr>
          <p:nvPr/>
        </p:nvSpPr>
        <p:spPr>
          <a:xfrm>
            <a:off x="1381187" y="247367"/>
            <a:ext cx="8236570" cy="542848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>
                <a:latin typeface="Gill Sans MT" panose="020B0502020104020203" pitchFamily="34" charset="0"/>
                <a:ea typeface="+mn-ea"/>
                <a:cs typeface="+mn-cs"/>
              </a:rPr>
              <a:t>Definição das obrigações de aprimoramento</a:t>
            </a:r>
          </a:p>
        </p:txBody>
      </p:sp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DD4CB5C4-1F6D-4295-93BF-E90A41DB2A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2690935"/>
              </p:ext>
            </p:extLst>
          </p:nvPr>
        </p:nvGraphicFramePr>
        <p:xfrm>
          <a:off x="374400" y="1691423"/>
          <a:ext cx="2647061" cy="25466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Image" r:id="rId4" imgW="6628320" imgH="6374520" progId="Photoshop.Image.13">
                  <p:embed/>
                </p:oleObj>
              </mc:Choice>
              <mc:Fallback>
                <p:oleObj name="Image" r:id="rId4" imgW="6628320" imgH="6374520" progId="Photoshop.Image.13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DD4CB5C4-1F6D-4295-93BF-E90A41DB2A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4400" y="1691423"/>
                        <a:ext cx="2647061" cy="25466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5043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2792A69D-3A45-4399-80AE-5E2B0CD444FA}"/>
              </a:ext>
            </a:extLst>
          </p:cNvPr>
          <p:cNvSpPr txBox="1"/>
          <p:nvPr/>
        </p:nvSpPr>
        <p:spPr>
          <a:xfrm>
            <a:off x="1213503" y="189981"/>
            <a:ext cx="787922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pt-BR" sz="2000" b="1" dirty="0">
                <a:latin typeface="Gill Sans MT" panose="020B0502020104020203" pitchFamily="34" charset="0"/>
              </a:rPr>
              <a:t>Programa de Integridade na Negociação do Acordo de Leniência </a:t>
            </a:r>
          </a:p>
        </p:txBody>
      </p:sp>
      <p:grpSp>
        <p:nvGrpSpPr>
          <p:cNvPr id="43" name="Agrupar 42">
            <a:extLst>
              <a:ext uri="{FF2B5EF4-FFF2-40B4-BE49-F238E27FC236}">
                <a16:creationId xmlns:a16="http://schemas.microsoft.com/office/drawing/2014/main" id="{68D07F43-B66B-441E-A033-851B39BAF2A3}"/>
              </a:ext>
            </a:extLst>
          </p:cNvPr>
          <p:cNvGrpSpPr/>
          <p:nvPr/>
        </p:nvGrpSpPr>
        <p:grpSpPr>
          <a:xfrm>
            <a:off x="346936" y="806709"/>
            <a:ext cx="8645053" cy="4642897"/>
            <a:chOff x="346936" y="818103"/>
            <a:chExt cx="8645053" cy="4732806"/>
          </a:xfrm>
        </p:grpSpPr>
        <p:graphicFrame>
          <p:nvGraphicFramePr>
            <p:cNvPr id="3" name="Diagrama 2">
              <a:extLst>
                <a:ext uri="{FF2B5EF4-FFF2-40B4-BE49-F238E27FC236}">
                  <a16:creationId xmlns:a16="http://schemas.microsoft.com/office/drawing/2014/main" id="{FB7980EC-38AB-45FD-A8D1-734CD2EC5FC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14698584"/>
                </p:ext>
              </p:extLst>
            </p:nvPr>
          </p:nvGraphicFramePr>
          <p:xfrm>
            <a:off x="346936" y="818103"/>
            <a:ext cx="8349364" cy="274095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17" name="Agrupar 16">
              <a:extLst>
                <a:ext uri="{FF2B5EF4-FFF2-40B4-BE49-F238E27FC236}">
                  <a16:creationId xmlns:a16="http://schemas.microsoft.com/office/drawing/2014/main" id="{88CEFEC9-2568-46CE-8E37-85DA28E299B2}"/>
                </a:ext>
              </a:extLst>
            </p:cNvPr>
            <p:cNvGrpSpPr/>
            <p:nvPr/>
          </p:nvGrpSpPr>
          <p:grpSpPr>
            <a:xfrm>
              <a:off x="2277737" y="3166103"/>
              <a:ext cx="2351261" cy="1096383"/>
              <a:chOff x="2476669" y="1644574"/>
              <a:chExt cx="2351261" cy="1096383"/>
            </a:xfrm>
            <a:solidFill>
              <a:schemeClr val="tx1"/>
            </a:solidFill>
          </p:grpSpPr>
          <p:sp>
            <p:nvSpPr>
              <p:cNvPr id="18" name="Retângulo: Cantos Arredondados 17">
                <a:extLst>
                  <a:ext uri="{FF2B5EF4-FFF2-40B4-BE49-F238E27FC236}">
                    <a16:creationId xmlns:a16="http://schemas.microsoft.com/office/drawing/2014/main" id="{AB1DA66F-57E0-4C8E-983B-04FD0C605CA3}"/>
                  </a:ext>
                </a:extLst>
              </p:cNvPr>
              <p:cNvSpPr/>
              <p:nvPr/>
            </p:nvSpPr>
            <p:spPr>
              <a:xfrm>
                <a:off x="2476669" y="1644574"/>
                <a:ext cx="2351261" cy="109638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9" name="Retângulo: Cantos Arredondados 4">
                <a:extLst>
                  <a:ext uri="{FF2B5EF4-FFF2-40B4-BE49-F238E27FC236}">
                    <a16:creationId xmlns:a16="http://schemas.microsoft.com/office/drawing/2014/main" id="{C6269ABB-5847-4AB8-B186-CF7EE76F9BE3}"/>
                  </a:ext>
                </a:extLst>
              </p:cNvPr>
              <p:cNvSpPr txBox="1"/>
              <p:nvPr/>
            </p:nvSpPr>
            <p:spPr>
              <a:xfrm>
                <a:off x="2530190" y="1698095"/>
                <a:ext cx="2244219" cy="98934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95250" tIns="95250" rIns="95250" bIns="95250" numCol="1" spcCol="1270" anchor="ctr" anchorCtr="0">
                <a:noAutofit/>
              </a:bodyPr>
              <a:lstStyle/>
              <a:p>
                <a:pPr marL="0" lvl="0" indent="0" algn="ctr" defTabSz="1111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pt-BR" sz="2500" kern="1200" dirty="0">
                    <a:latin typeface="Gill Sans MT" panose="020B0502020104020203" pitchFamily="34" charset="0"/>
                  </a:rPr>
                  <a:t>Celebração do Acordo</a:t>
                </a:r>
              </a:p>
            </p:txBody>
          </p:sp>
        </p:grpSp>
        <p:cxnSp>
          <p:nvCxnSpPr>
            <p:cNvPr id="22" name="Conector reto 21">
              <a:extLst>
                <a:ext uri="{FF2B5EF4-FFF2-40B4-BE49-F238E27FC236}">
                  <a16:creationId xmlns:a16="http://schemas.microsoft.com/office/drawing/2014/main" id="{CF027947-B34E-44FF-B3C1-12F81D6B30D2}"/>
                </a:ext>
              </a:extLst>
            </p:cNvPr>
            <p:cNvCxnSpPr>
              <a:cxnSpLocks/>
            </p:cNvCxnSpPr>
            <p:nvPr/>
          </p:nvCxnSpPr>
          <p:spPr>
            <a:xfrm>
              <a:off x="5242678" y="2685229"/>
              <a:ext cx="0" cy="202058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aixaDeTexto 25">
              <a:extLst>
                <a:ext uri="{FF2B5EF4-FFF2-40B4-BE49-F238E27FC236}">
                  <a16:creationId xmlns:a16="http://schemas.microsoft.com/office/drawing/2014/main" id="{6A97E18B-5B9B-49E6-AE20-C6684519BE04}"/>
                </a:ext>
              </a:extLst>
            </p:cNvPr>
            <p:cNvSpPr txBox="1"/>
            <p:nvPr/>
          </p:nvSpPr>
          <p:spPr>
            <a:xfrm>
              <a:off x="5347595" y="2996364"/>
              <a:ext cx="3644394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400" dirty="0">
                  <a:latin typeface="Gill Sans MT" panose="020B0502020104020203" pitchFamily="34" charset="0"/>
                </a:rPr>
                <a:t>Plano de Aperfeiçoamento</a:t>
              </a:r>
            </a:p>
            <a:p>
              <a:r>
                <a:rPr lang="pt-BR" sz="2400" dirty="0">
                  <a:latin typeface="Gill Sans MT" panose="020B0502020104020203" pitchFamily="34" charset="0"/>
                </a:rPr>
                <a:t>Relatórios Semestrais</a:t>
              </a:r>
            </a:p>
            <a:p>
              <a:r>
                <a:rPr lang="pt-BR" sz="2400" dirty="0">
                  <a:latin typeface="Gill Sans MT" panose="020B0502020104020203" pitchFamily="34" charset="0"/>
                </a:rPr>
                <a:t>Visita técnica/reuniões</a:t>
              </a:r>
            </a:p>
            <a:p>
              <a:r>
                <a:rPr lang="pt-BR" sz="2400" dirty="0">
                  <a:latin typeface="Gill Sans MT" panose="020B0502020104020203" pitchFamily="34" charset="0"/>
                </a:rPr>
                <a:t>Relatório Final / Transparência</a:t>
              </a:r>
            </a:p>
            <a:p>
              <a:endParaRPr lang="pt-BR" sz="2400" dirty="0">
                <a:latin typeface="Gill Sans MT" panose="020B0502020104020203" pitchFamily="34" charset="0"/>
              </a:endParaRPr>
            </a:p>
            <a:p>
              <a:endParaRPr lang="pt-BR" sz="1600" dirty="0">
                <a:latin typeface="Gill Sans MT" panose="020B0502020104020203" pitchFamily="34" charset="0"/>
              </a:endParaRPr>
            </a:p>
          </p:txBody>
        </p:sp>
        <p:cxnSp>
          <p:nvCxnSpPr>
            <p:cNvPr id="30" name="Conector reto 29">
              <a:extLst>
                <a:ext uri="{FF2B5EF4-FFF2-40B4-BE49-F238E27FC236}">
                  <a16:creationId xmlns:a16="http://schemas.microsoft.com/office/drawing/2014/main" id="{1116B282-969D-479E-ACFC-DD07C0481F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07160" y="4690947"/>
              <a:ext cx="191683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ctor reto 32">
              <a:extLst>
                <a:ext uri="{FF2B5EF4-FFF2-40B4-BE49-F238E27FC236}">
                  <a16:creationId xmlns:a16="http://schemas.microsoft.com/office/drawing/2014/main" id="{DD4AACD1-3458-400E-9B85-39EE13A9BE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07160" y="4332213"/>
              <a:ext cx="184592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to 33">
              <a:extLst>
                <a:ext uri="{FF2B5EF4-FFF2-40B4-BE49-F238E27FC236}">
                  <a16:creationId xmlns:a16="http://schemas.microsoft.com/office/drawing/2014/main" id="{B1EC5F26-A385-4DDB-B162-4315DE1C9D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42678" y="3984703"/>
              <a:ext cx="149073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reto 34">
              <a:extLst>
                <a:ext uri="{FF2B5EF4-FFF2-40B4-BE49-F238E27FC236}">
                  <a16:creationId xmlns:a16="http://schemas.microsoft.com/office/drawing/2014/main" id="{2766A1DA-22A5-46F5-8D9D-E592FD0C20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07160" y="3585081"/>
              <a:ext cx="191683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reto 37">
              <a:extLst>
                <a:ext uri="{FF2B5EF4-FFF2-40B4-BE49-F238E27FC236}">
                  <a16:creationId xmlns:a16="http://schemas.microsoft.com/office/drawing/2014/main" id="{647E91FA-9CE1-4E72-96ED-DFE2735014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07160" y="3219624"/>
              <a:ext cx="184591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ector reto 6">
              <a:extLst>
                <a:ext uri="{FF2B5EF4-FFF2-40B4-BE49-F238E27FC236}">
                  <a16:creationId xmlns:a16="http://schemas.microsoft.com/office/drawing/2014/main" id="{120B37C3-C714-4587-AF1E-84AC1510F80B}"/>
                </a:ext>
              </a:extLst>
            </p:cNvPr>
            <p:cNvCxnSpPr>
              <a:cxnSpLocks/>
            </p:cNvCxnSpPr>
            <p:nvPr/>
          </p:nvCxnSpPr>
          <p:spPr>
            <a:xfrm>
              <a:off x="3406444" y="1494263"/>
              <a:ext cx="0" cy="1725361"/>
            </a:xfrm>
            <a:prstGeom prst="line">
              <a:avLst/>
            </a:prstGeom>
            <a:ln w="762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76096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B9833101641E14F9D5591B77EB347D3" ma:contentTypeVersion="8" ma:contentTypeDescription="Crie um novo documento." ma:contentTypeScope="" ma:versionID="1bc307fe268a45b8e8a41c4fc7f45993">
  <xsd:schema xmlns:xsd="http://www.w3.org/2001/XMLSchema" xmlns:xs="http://www.w3.org/2001/XMLSchema" xmlns:p="http://schemas.microsoft.com/office/2006/metadata/properties" xmlns:ns2="38659177-b58a-40f0-bd3f-da432bc6e6f6" xmlns:ns3="b35f0cc0-aa93-4620-a580-8417f8f66fe8" targetNamespace="http://schemas.microsoft.com/office/2006/metadata/properties" ma:root="true" ma:fieldsID="3abf540976f9d81d8507a163afa8ca50" ns2:_="" ns3:_="">
    <xsd:import namespace="38659177-b58a-40f0-bd3f-da432bc6e6f6"/>
    <xsd:import namespace="b35f0cc0-aa93-4620-a580-8417f8f66fe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659177-b58a-40f0-bd3f-da432bc6e6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5f0cc0-aa93-4620-a580-8417f8f66fe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EB6080-F94C-4A0A-A91C-8B42434260E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27168B4-688B-4C3F-A4AB-B1FFD1B4437C}">
  <ds:schemaRefs>
    <ds:schemaRef ds:uri="http://purl.org/dc/terms/"/>
    <ds:schemaRef ds:uri="http://purl.org/dc/elements/1.1/"/>
    <ds:schemaRef ds:uri="b35f0cc0-aa93-4620-a580-8417f8f66fe8"/>
    <ds:schemaRef ds:uri="http://purl.org/dc/dcmitype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38659177-b58a-40f0-bd3f-da432bc6e6f6"/>
  </ds:schemaRefs>
</ds:datastoreItem>
</file>

<file path=customXml/itemProps3.xml><?xml version="1.0" encoding="utf-8"?>
<ds:datastoreItem xmlns:ds="http://schemas.openxmlformats.org/officeDocument/2006/customXml" ds:itemID="{12B56273-9FE3-46A0-A4A9-4AFFE0A1EC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659177-b58a-40f0-bd3f-da432bc6e6f6"/>
    <ds:schemaRef ds:uri="b35f0cc0-aa93-4620-a580-8417f8f66fe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</TotalTime>
  <Words>2171</Words>
  <Application>Microsoft Office PowerPoint</Application>
  <PresentationFormat>Apresentação na tela (16:9)</PresentationFormat>
  <Paragraphs>232</Paragraphs>
  <Slides>50</Slides>
  <Notes>13</Notes>
  <HiddenSlides>0</HiddenSlides>
  <MMClips>0</MMClips>
  <ScaleCrop>false</ScaleCrop>
  <HeadingPairs>
    <vt:vector size="8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50</vt:i4>
      </vt:variant>
    </vt:vector>
  </HeadingPairs>
  <TitlesOfParts>
    <vt:vector size="57" baseType="lpstr">
      <vt:lpstr>Arial</vt:lpstr>
      <vt:lpstr>Calibri</vt:lpstr>
      <vt:lpstr>Gill Sans MT</vt:lpstr>
      <vt:lpstr>Verdana</vt:lpstr>
      <vt:lpstr>Wingdings</vt:lpstr>
      <vt:lpstr>Office Theme</vt:lpstr>
      <vt:lpstr>Image</vt:lpstr>
      <vt:lpstr>Apresentação do PowerPoint</vt:lpstr>
      <vt:lpstr>MONITORAMENTO  DE PROGRAMA DE INTEGRIDADE EM ACORDO DE LENIÊNCIA</vt:lpstr>
      <vt:lpstr>Acordos de Leniência na Lei Anticorrupção Lei nº12.846/13</vt:lpstr>
      <vt:lpstr>Programa de Integridade nos Acordos de Leniência</vt:lpstr>
      <vt:lpstr> Programa de Integridade nos Acordos de Leniência </vt:lpstr>
      <vt:lpstr> Avaliação do Programa de Integridade - Metodologia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Plano de Aperfeiçoamento</vt:lpstr>
      <vt:lpstr>Plano de Aperfeiçoamento  </vt:lpstr>
      <vt:lpstr>O que é o Plano de Aperfeiçoamento?</vt:lpstr>
      <vt:lpstr>Requisitos do Plano de Aperfeiçoamento </vt:lpstr>
      <vt:lpstr>Preenchimento do Plano de Aperfeiçoamento </vt:lpstr>
      <vt:lpstr>Análise do Plano de aperfeiçoamento </vt:lpstr>
      <vt:lpstr>Análise do Plano de aperfeiçoamento </vt:lpstr>
      <vt:lpstr>Análise do Plano de aperfeiçoamento </vt:lpstr>
      <vt:lpstr>Análise do Plano de aperfeiçoamento </vt:lpstr>
      <vt:lpstr>Preenchimento do Plano de Aperfeiçoamento </vt:lpstr>
      <vt:lpstr>Aprovação do Plano</vt:lpstr>
      <vt:lpstr>Aprovação do Plano</vt:lpstr>
      <vt:lpstr>Fluxograma de Aprovação do Plano</vt:lpstr>
      <vt:lpstr>Apresentação do PowerPoint</vt:lpstr>
      <vt:lpstr>Relatório Semestral de Monitoramento</vt:lpstr>
      <vt:lpstr>Relatório Semestral de Monitoramento</vt:lpstr>
      <vt:lpstr>Apresentação do PowerPoint</vt:lpstr>
      <vt:lpstr>Apresentação do PowerPoint</vt:lpstr>
      <vt:lpstr>Apresentação do PowerPoint</vt:lpstr>
      <vt:lpstr>Apresentação do PowerPoint</vt:lpstr>
      <vt:lpstr>Análise dos Relatórios Semestrais</vt:lpstr>
      <vt:lpstr>Apresentação do PowerPoint</vt:lpstr>
      <vt:lpstr>Apresentação do PowerPoint</vt:lpstr>
      <vt:lpstr>Visita técnica  Relatório Final de Monitoramento  Transparência</vt:lpstr>
      <vt:lpstr>Visita técnica</vt:lpstr>
      <vt:lpstr>Visita Técnica - Objetivos</vt:lpstr>
      <vt:lpstr>Visita Técnica - Objetivos</vt:lpstr>
      <vt:lpstr>Visita Técnica - Objetivos</vt:lpstr>
      <vt:lpstr>Relatório final de monitoramento</vt:lpstr>
      <vt:lpstr>Relatório final de monitoramento</vt:lpstr>
      <vt:lpstr>Relatório final de monitoramento</vt:lpstr>
      <vt:lpstr>Relatório final de monitoramento</vt:lpstr>
      <vt:lpstr>Relatório final de monitoramento</vt:lpstr>
      <vt:lpstr>Transparência</vt:lpstr>
      <vt:lpstr>Transparência</vt:lpstr>
      <vt:lpstr>Respeito ao Sigilo</vt:lpstr>
      <vt:lpstr>Meta 2021</vt:lpstr>
      <vt:lpstr>Disponibilização em planilha</vt:lpstr>
      <vt:lpstr>Obrigado!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Guilherme Guedes</cp:lastModifiedBy>
  <cp:revision>6</cp:revision>
  <dcterms:created xsi:type="dcterms:W3CDTF">2020-11-05T19:06:55Z</dcterms:created>
  <dcterms:modified xsi:type="dcterms:W3CDTF">2020-12-15T12:59:16Z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0x010100CB9833101641E14F9D5591B77EB347D3</vt:lpwstr>
  </property>
</Properties>
</file>