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2" r:id="rId3"/>
    <p:sldId id="293" r:id="rId4"/>
    <p:sldId id="295" r:id="rId5"/>
    <p:sldId id="296" r:id="rId6"/>
    <p:sldId id="287" r:id="rId7"/>
    <p:sldId id="297" r:id="rId8"/>
    <p:sldId id="307" r:id="rId9"/>
    <p:sldId id="300" r:id="rId10"/>
    <p:sldId id="299" r:id="rId11"/>
    <p:sldId id="302" r:id="rId12"/>
    <p:sldId id="303" r:id="rId13"/>
    <p:sldId id="304" r:id="rId14"/>
    <p:sldId id="290" r:id="rId15"/>
    <p:sldId id="291" r:id="rId16"/>
    <p:sldId id="305" r:id="rId17"/>
    <p:sldId id="306" r:id="rId18"/>
    <p:sldId id="257" r:id="rId19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92" autoAdjust="0"/>
    <p:restoredTop sz="94660"/>
  </p:normalViewPr>
  <p:slideViewPr>
    <p:cSldViewPr snapToGrid="0">
      <p:cViewPr varScale="1">
        <p:scale>
          <a:sx n="52" d="100"/>
          <a:sy n="52" d="100"/>
        </p:scale>
        <p:origin x="75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6E8C16-2303-D04A-B71D-C4F33E0083B8}" type="datetimeFigureOut">
              <a:rPr lang="pt-BR" smtClean="0"/>
              <a:t>11/06/2018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4C2154-CCC5-6A4D-856A-AB61AB9E74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3191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8"/>
            <a:ext cx="12193922" cy="6856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475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11/06/2018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7007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11/06/2018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497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11/06/2018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8423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11/06/2018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9600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11/06/2018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8234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11/06/2018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8667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11/06/2018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5867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11/06/2018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2170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11/06/2018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542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11/06/2018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4238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7C14E-9AA3-40E0-BA2F-8ABEB8D63F17}" type="datetimeFigureOut">
              <a:rPr lang="pt-BR" smtClean="0"/>
              <a:t>11/06/2018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9718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960563" y="3969613"/>
            <a:ext cx="10075192" cy="189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pt-BR" altLang="pt-BR" sz="2800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233681" y="1239520"/>
            <a:ext cx="11714480" cy="5382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700" b="1" dirty="0">
                <a:solidFill>
                  <a:srgbClr val="002060"/>
                </a:solidFill>
                <a:latin typeface="+mn-lt"/>
              </a:rPr>
              <a:t>Comitê Interministerial de Governança</a:t>
            </a:r>
          </a:p>
          <a:p>
            <a:pPr algn="ctr"/>
            <a:endParaRPr lang="pt-BR" sz="7000" b="1" dirty="0">
              <a:solidFill>
                <a:srgbClr val="002060"/>
              </a:solidFill>
              <a:latin typeface="+mn-lt"/>
            </a:endParaRPr>
          </a:p>
          <a:p>
            <a:pPr algn="ctr"/>
            <a:r>
              <a:rPr lang="pt-BR" sz="3000" b="1" dirty="0">
                <a:solidFill>
                  <a:srgbClr val="002060"/>
                </a:solidFill>
                <a:latin typeface="+mn-lt"/>
              </a:rPr>
              <a:t>Avaliação do Acórdão nº 588/2018 – TCU – Plenário</a:t>
            </a:r>
          </a:p>
          <a:p>
            <a:pPr algn="ctr"/>
            <a:endParaRPr lang="pt-BR" sz="7200" b="1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pt-BR" sz="3000" b="1" i="1" dirty="0"/>
              <a:t>Governança e Gestão na APF – 2017</a:t>
            </a:r>
          </a:p>
          <a:p>
            <a:pPr algn="ctr"/>
            <a:endParaRPr lang="pt-BR" sz="4000" dirty="0"/>
          </a:p>
          <a:p>
            <a:pPr algn="ctr"/>
            <a:r>
              <a:rPr lang="pt-BR" sz="2000" dirty="0"/>
              <a:t>Brasília/DF, 11 de Junho de 2018</a:t>
            </a:r>
            <a:endParaRPr lang="pt-BR" altLang="pt-BR" sz="2000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808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675861" y="1976664"/>
            <a:ext cx="11246060" cy="40036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x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pt-BR" sz="3200" b="1" dirty="0"/>
              <a:t>Estruturas e práticas de governança não são difundidas pela alta administração em toda a organização;</a:t>
            </a:r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pt-BR" sz="3200" b="1" dirty="0"/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pt-BR" sz="3200" b="1" dirty="0"/>
              <a:t>Planejamento estratégico conhecido apenas pelas áreas de planejamento.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2941394" y="904009"/>
            <a:ext cx="6264951" cy="937571"/>
          </a:xfrm>
          <a:prstGeom prst="rect">
            <a:avLst/>
          </a:prstGeom>
          <a:solidFill>
            <a:schemeClr val="bg2"/>
          </a:solidFill>
          <a:extLst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600" b="1">
                <a:solidFill>
                  <a:srgbClr val="002060"/>
                </a:solidFill>
                <a:latin typeface="+mn-lt"/>
              </a:rPr>
              <a:t>HIPÓTESES A CONSIDERAR</a:t>
            </a:r>
            <a:endParaRPr lang="pt-BR" altLang="pt-BR" sz="36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090892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53740" y="2067790"/>
            <a:ext cx="11246060" cy="368515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x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pt-BR" sz="3200" b="1" u="sng" dirty="0"/>
              <a:t>50% estão no estágio INICIAL </a:t>
            </a:r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pt-BR" sz="3200" b="1" dirty="0"/>
              <a:t>Resultados sugerem deficiências na seleção dos membros da alta administração/conselhos</a:t>
            </a:r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pt-BR" sz="3200" b="1" dirty="0"/>
              <a:t>Falta de definição de critérios e de transparência pode interferir na sua imagem e credibilidade 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922318" y="1018309"/>
            <a:ext cx="7819799" cy="781707"/>
          </a:xfrm>
          <a:prstGeom prst="rect">
            <a:avLst/>
          </a:prstGeom>
          <a:solidFill>
            <a:schemeClr val="bg2">
              <a:lumMod val="90000"/>
            </a:schemeClr>
          </a:solidFill>
          <a:extLst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600" b="1">
                <a:solidFill>
                  <a:srgbClr val="002060"/>
                </a:solidFill>
                <a:latin typeface="+mn-lt"/>
              </a:rPr>
              <a:t>Governança </a:t>
            </a:r>
            <a:r>
              <a:rPr lang="pt-BR" sz="3600" b="1" dirty="0">
                <a:solidFill>
                  <a:srgbClr val="002060"/>
                </a:solidFill>
                <a:latin typeface="+mn-lt"/>
              </a:rPr>
              <a:t>Pública – Tema: LIDERANÇA  </a:t>
            </a:r>
            <a:endParaRPr lang="pt-BR" altLang="pt-BR" sz="36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999537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281002" y="1911927"/>
            <a:ext cx="11678933" cy="371994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x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pt-BR" sz="3200" b="1" u="sng" dirty="0"/>
              <a:t>64% estão no estágio INICIAL </a:t>
            </a:r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pt-BR" sz="3200" b="1" dirty="0"/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pt-BR" sz="3200" b="1" dirty="0"/>
              <a:t>Resultados refletem baixo nível de capacidade de execução de um processo de planejamento estratégico e de gestão de riscos organizacionais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746440" y="997527"/>
            <a:ext cx="8873069" cy="812880"/>
          </a:xfrm>
          <a:prstGeom prst="rect">
            <a:avLst/>
          </a:prstGeom>
          <a:solidFill>
            <a:schemeClr val="bg2"/>
          </a:solidFill>
          <a:extLst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600" b="1">
                <a:solidFill>
                  <a:srgbClr val="002060"/>
                </a:solidFill>
                <a:latin typeface="+mn-lt"/>
              </a:rPr>
              <a:t>Governança </a:t>
            </a:r>
            <a:r>
              <a:rPr lang="pt-BR" sz="3600" b="1" dirty="0">
                <a:solidFill>
                  <a:srgbClr val="002060"/>
                </a:solidFill>
                <a:latin typeface="+mn-lt"/>
              </a:rPr>
              <a:t>Pública – Tema: ESTRATÉGIA  </a:t>
            </a:r>
            <a:endParaRPr lang="pt-BR" altLang="pt-BR" sz="36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133943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74522" y="2101356"/>
            <a:ext cx="11246060" cy="46387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x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pt-BR" sz="4000" b="1" u="sng" dirty="0"/>
              <a:t>35% estão no estágio INICIAL (melhor resultado)</a:t>
            </a:r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pt-BR" sz="4000" b="1" dirty="0"/>
              <a:t>Explicado, TALVEZ, pelo impacto trazido pela Lei de Acesso à Informação</a:t>
            </a:r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pt-BR" sz="4000" b="1" dirty="0"/>
              <a:t>Há espaço para melhorias, principalmente em relação à qualidade da informação disponibilizada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364449" y="966355"/>
            <a:ext cx="10894741" cy="875225"/>
          </a:xfrm>
          <a:prstGeom prst="rect">
            <a:avLst/>
          </a:prstGeom>
          <a:solidFill>
            <a:schemeClr val="bg2"/>
          </a:solidFill>
          <a:extLst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600" b="1">
                <a:solidFill>
                  <a:srgbClr val="002060"/>
                </a:solidFill>
                <a:latin typeface="+mn-lt"/>
              </a:rPr>
              <a:t>Governança </a:t>
            </a:r>
            <a:r>
              <a:rPr lang="pt-BR" sz="3600" b="1" dirty="0">
                <a:solidFill>
                  <a:srgbClr val="002060"/>
                </a:solidFill>
                <a:latin typeface="+mn-lt"/>
              </a:rPr>
              <a:t>Pública – Tema: ACCOUNTABILITY  </a:t>
            </a:r>
            <a:endParaRPr lang="pt-BR" altLang="pt-BR" sz="36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038063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/>
          <p:cNvSpPr/>
          <p:nvPr/>
        </p:nvSpPr>
        <p:spPr>
          <a:xfrm>
            <a:off x="458788" y="815833"/>
            <a:ext cx="9492569" cy="5620385"/>
          </a:xfrm>
          <a:prstGeom prst="rect">
            <a:avLst/>
          </a:prstGeom>
          <a:noFill/>
          <a:ln w="104775">
            <a:solidFill>
              <a:srgbClr val="39AEA9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18" b="20516"/>
          <a:stretch/>
        </p:blipFill>
        <p:spPr>
          <a:xfrm flipH="1">
            <a:off x="2772598" y="1407021"/>
            <a:ext cx="9419402" cy="5450979"/>
          </a:xfrm>
          <a:prstGeom prst="rect">
            <a:avLst/>
          </a:prstGeom>
        </p:spPr>
      </p:pic>
      <p:sp>
        <p:nvSpPr>
          <p:cNvPr id="16" name="Retângulo 15"/>
          <p:cNvSpPr/>
          <p:nvPr/>
        </p:nvSpPr>
        <p:spPr>
          <a:xfrm>
            <a:off x="692490" y="846186"/>
            <a:ext cx="10488651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sz="4600" kern="0" spc="600" noProof="0" dirty="0">
                <a:solidFill>
                  <a:srgbClr val="39AEA9"/>
                </a:solidFill>
                <a:latin typeface="Century Gothic" panose="020B0502020202020204" pitchFamily="34" charset="0"/>
              </a:rPr>
              <a:t>TCU </a:t>
            </a:r>
            <a:r>
              <a:rPr lang="mr-IN" sz="4600" kern="0" spc="600" noProof="0" dirty="0">
                <a:solidFill>
                  <a:srgbClr val="39AEA9"/>
                </a:solidFill>
                <a:latin typeface="Century Gothic" panose="020B0502020202020204" pitchFamily="34" charset="0"/>
              </a:rPr>
              <a:t>–</a:t>
            </a:r>
            <a:r>
              <a:rPr lang="pt-BR" sz="4600" kern="0" spc="600" noProof="0" dirty="0">
                <a:solidFill>
                  <a:srgbClr val="39AEA9"/>
                </a:solidFill>
                <a:latin typeface="Century Gothic" panose="020B0502020202020204" pitchFamily="34" charset="0"/>
              </a:rPr>
              <a:t> 10 PASSOS</a:t>
            </a:r>
            <a:endParaRPr kumimoji="0" lang="pt-BR" sz="4600" i="0" u="none" strike="noStrike" kern="0" cap="none" spc="600" normalizeH="0" baseline="0" noProof="0" dirty="0">
              <a:ln>
                <a:noFill/>
              </a:ln>
              <a:solidFill>
                <a:srgbClr val="39AEA9"/>
              </a:solidFill>
              <a:effectLst/>
              <a:uLnTx/>
              <a:uFillTx/>
              <a:latin typeface="Century Gothic" panose="020B0502020202020204" pitchFamily="34" charset="0"/>
            </a:endParaRPr>
          </a:p>
        </p:txBody>
      </p:sp>
      <p:pic>
        <p:nvPicPr>
          <p:cNvPr id="17" name="Imagem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84" r="26010" b="23574"/>
          <a:stretch/>
        </p:blipFill>
        <p:spPr>
          <a:xfrm>
            <a:off x="424063" y="1977610"/>
            <a:ext cx="4460192" cy="451211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aixaDeTexto 1"/>
          <p:cNvSpPr txBox="1"/>
          <p:nvPr/>
        </p:nvSpPr>
        <p:spPr>
          <a:xfrm>
            <a:off x="3465828" y="1984613"/>
            <a:ext cx="8039380" cy="78483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pt-BR" sz="2400" b="1" dirty="0">
                <a:solidFill>
                  <a:schemeClr val="bg1"/>
                </a:solidFill>
              </a:rPr>
              <a:t>Escolha </a:t>
            </a:r>
            <a:r>
              <a:rPr lang="pt-BR" sz="2400" b="1" dirty="0" err="1">
                <a:solidFill>
                  <a:schemeClr val="bg1"/>
                </a:solidFill>
              </a:rPr>
              <a:t>líderes</a:t>
            </a:r>
            <a:r>
              <a:rPr lang="pt-BR" sz="2400" b="1" dirty="0">
                <a:solidFill>
                  <a:schemeClr val="bg1"/>
                </a:solidFill>
              </a:rPr>
              <a:t> competentes e avalie seus desempenhos;</a:t>
            </a:r>
          </a:p>
          <a:p>
            <a:pPr marL="285750" indent="-285750">
              <a:buFont typeface="Arial" charset="0"/>
              <a:buChar char="•"/>
            </a:pPr>
            <a:endParaRPr lang="pt-BR" sz="2400" b="1" dirty="0">
              <a:solidFill>
                <a:schemeClr val="bg1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pt-BR" sz="2400" b="1" dirty="0">
                <a:solidFill>
                  <a:schemeClr val="bg1"/>
                </a:solidFill>
              </a:rPr>
              <a:t> Lidere com </a:t>
            </a:r>
            <a:r>
              <a:rPr lang="pt-BR" sz="2400" b="1" dirty="0" err="1">
                <a:solidFill>
                  <a:schemeClr val="bg1"/>
                </a:solidFill>
              </a:rPr>
              <a:t>ética</a:t>
            </a:r>
            <a:r>
              <a:rPr lang="pt-BR" sz="2400" b="1" dirty="0">
                <a:solidFill>
                  <a:schemeClr val="bg1"/>
                </a:solidFill>
              </a:rPr>
              <a:t> e combata os desvios;</a:t>
            </a:r>
          </a:p>
          <a:p>
            <a:endParaRPr lang="pt-BR" sz="2400" b="1" dirty="0">
              <a:solidFill>
                <a:schemeClr val="bg1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pt-BR" sz="2400" b="1" dirty="0" err="1">
                <a:solidFill>
                  <a:schemeClr val="bg1"/>
                </a:solidFill>
              </a:rPr>
              <a:t>Estabeleça</a:t>
            </a:r>
            <a:r>
              <a:rPr lang="pt-BR" sz="2400" b="1" dirty="0">
                <a:solidFill>
                  <a:schemeClr val="bg1"/>
                </a:solidFill>
              </a:rPr>
              <a:t> sistema de </a:t>
            </a:r>
            <a:r>
              <a:rPr lang="pt-BR" sz="2400" b="1" dirty="0" err="1">
                <a:solidFill>
                  <a:schemeClr val="bg1"/>
                </a:solidFill>
              </a:rPr>
              <a:t>governança</a:t>
            </a:r>
            <a:r>
              <a:rPr lang="pt-BR" sz="2400" b="1" dirty="0">
                <a:solidFill>
                  <a:schemeClr val="bg1"/>
                </a:solidFill>
              </a:rPr>
              <a:t> com poderes de </a:t>
            </a:r>
            <a:r>
              <a:rPr lang="pt-BR" sz="2400" b="1" dirty="0" err="1">
                <a:solidFill>
                  <a:schemeClr val="bg1"/>
                </a:solidFill>
              </a:rPr>
              <a:t>decisão</a:t>
            </a:r>
            <a:endParaRPr lang="pt-BR" sz="2400" b="1" dirty="0">
              <a:solidFill>
                <a:schemeClr val="bg1"/>
              </a:solidFill>
            </a:endParaRPr>
          </a:p>
          <a:p>
            <a:r>
              <a:rPr lang="pt-BR" sz="2400" b="1" dirty="0">
                <a:solidFill>
                  <a:schemeClr val="bg1"/>
                </a:solidFill>
              </a:rPr>
              <a:t> balanceados e </a:t>
            </a:r>
            <a:r>
              <a:rPr lang="pt-BR" sz="2400" b="1" dirty="0" err="1">
                <a:solidFill>
                  <a:schemeClr val="bg1"/>
                </a:solidFill>
              </a:rPr>
              <a:t>funções</a:t>
            </a:r>
            <a:r>
              <a:rPr lang="pt-BR" sz="2400" b="1" dirty="0">
                <a:solidFill>
                  <a:schemeClr val="bg1"/>
                </a:solidFill>
              </a:rPr>
              <a:t> </a:t>
            </a:r>
            <a:r>
              <a:rPr lang="pt-BR" sz="2400" b="1" dirty="0" err="1">
                <a:solidFill>
                  <a:schemeClr val="bg1"/>
                </a:solidFill>
              </a:rPr>
              <a:t>críticas</a:t>
            </a:r>
            <a:r>
              <a:rPr lang="pt-BR" sz="2400" b="1" dirty="0">
                <a:solidFill>
                  <a:schemeClr val="bg1"/>
                </a:solidFill>
              </a:rPr>
              <a:t>;</a:t>
            </a:r>
          </a:p>
          <a:p>
            <a:endParaRPr lang="pt-BR" sz="2400" b="1" dirty="0">
              <a:solidFill>
                <a:schemeClr val="bg1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pt-BR" sz="2400" b="1" dirty="0" err="1">
                <a:solidFill>
                  <a:schemeClr val="bg1"/>
                </a:solidFill>
              </a:rPr>
              <a:t>Estabeleça</a:t>
            </a:r>
            <a:r>
              <a:rPr lang="pt-BR" sz="2400" b="1" dirty="0">
                <a:solidFill>
                  <a:schemeClr val="bg1"/>
                </a:solidFill>
              </a:rPr>
              <a:t> modelo de </a:t>
            </a:r>
            <a:r>
              <a:rPr lang="pt-BR" sz="2400" b="1" dirty="0" err="1">
                <a:solidFill>
                  <a:schemeClr val="bg1"/>
                </a:solidFill>
              </a:rPr>
              <a:t>gestão</a:t>
            </a:r>
            <a:r>
              <a:rPr lang="pt-BR" sz="2400" b="1" dirty="0">
                <a:solidFill>
                  <a:schemeClr val="bg1"/>
                </a:solidFill>
              </a:rPr>
              <a:t> da </a:t>
            </a:r>
            <a:r>
              <a:rPr lang="pt-BR" sz="2400" b="1" dirty="0" err="1">
                <a:solidFill>
                  <a:schemeClr val="bg1"/>
                </a:solidFill>
              </a:rPr>
              <a:t>estratégia</a:t>
            </a:r>
            <a:r>
              <a:rPr lang="pt-BR" sz="2400" b="1" dirty="0">
                <a:solidFill>
                  <a:schemeClr val="bg1"/>
                </a:solidFill>
              </a:rPr>
              <a:t> que assegure </a:t>
            </a:r>
          </a:p>
          <a:p>
            <a:r>
              <a:rPr lang="pt-BR" sz="2400" b="1" dirty="0">
                <a:solidFill>
                  <a:schemeClr val="bg1"/>
                </a:solidFill>
              </a:rPr>
              <a:t>seu monitoramento e </a:t>
            </a:r>
            <a:r>
              <a:rPr lang="pt-BR" sz="2400" b="1" dirty="0" err="1">
                <a:solidFill>
                  <a:schemeClr val="bg1"/>
                </a:solidFill>
              </a:rPr>
              <a:t>avaliação</a:t>
            </a:r>
            <a:r>
              <a:rPr lang="pt-BR" sz="2400" b="1" dirty="0">
                <a:solidFill>
                  <a:schemeClr val="bg1"/>
                </a:solidFill>
              </a:rPr>
              <a:t>; </a:t>
            </a:r>
          </a:p>
          <a:p>
            <a:endParaRPr lang="pt-BR" sz="2400" b="1" dirty="0">
              <a:solidFill>
                <a:schemeClr val="bg1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pt-BR" sz="2400" b="1" dirty="0" err="1">
                <a:solidFill>
                  <a:schemeClr val="bg1"/>
                </a:solidFill>
              </a:rPr>
              <a:t>Estabeleça</a:t>
            </a:r>
            <a:r>
              <a:rPr lang="pt-BR" sz="2400" b="1" dirty="0">
                <a:solidFill>
                  <a:schemeClr val="bg1"/>
                </a:solidFill>
              </a:rPr>
              <a:t> a </a:t>
            </a:r>
            <a:r>
              <a:rPr lang="pt-BR" sz="2400" b="1" dirty="0" err="1">
                <a:solidFill>
                  <a:schemeClr val="bg1"/>
                </a:solidFill>
              </a:rPr>
              <a:t>estratégia</a:t>
            </a:r>
            <a:r>
              <a:rPr lang="pt-BR" sz="2400" b="1" dirty="0">
                <a:solidFill>
                  <a:schemeClr val="bg1"/>
                </a:solidFill>
              </a:rPr>
              <a:t> considerando as necessidades</a:t>
            </a:r>
          </a:p>
          <a:p>
            <a:r>
              <a:rPr lang="pt-BR" sz="2400" b="1" dirty="0">
                <a:solidFill>
                  <a:schemeClr val="bg1"/>
                </a:solidFill>
              </a:rPr>
              <a:t> das partes interessadas;</a:t>
            </a:r>
            <a:endParaRPr lang="pt-BR" sz="2400" dirty="0">
              <a:solidFill>
                <a:schemeClr val="bg1"/>
              </a:solidFill>
            </a:endParaRPr>
          </a:p>
          <a:p>
            <a:endParaRPr lang="pt-BR" sz="2400" dirty="0"/>
          </a:p>
          <a:p>
            <a:endParaRPr lang="pt-BR" sz="2400" b="1" dirty="0"/>
          </a:p>
          <a:p>
            <a:endParaRPr lang="pt-BR" sz="2400" b="1" dirty="0"/>
          </a:p>
          <a:p>
            <a:endParaRPr lang="pt-BR" sz="2400" b="1" dirty="0"/>
          </a:p>
          <a:p>
            <a:endParaRPr lang="pt-BR" sz="2400" b="1" dirty="0"/>
          </a:p>
          <a:p>
            <a:endParaRPr lang="pt-BR" sz="2400" dirty="0"/>
          </a:p>
          <a:p>
            <a:endParaRPr lang="pt-BR" sz="2400" dirty="0"/>
          </a:p>
          <a:p>
            <a:pPr marL="285750" indent="-285750">
              <a:buFont typeface="Arial" charset="0"/>
              <a:buChar char="•"/>
            </a:pPr>
            <a:endParaRPr lang="pt-BR" sz="2400" dirty="0">
              <a:solidFill>
                <a:schemeClr val="bg1"/>
              </a:solidFill>
            </a:endParaRPr>
          </a:p>
          <a:p>
            <a:endParaRPr lang="pt-B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14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/>
          <p:cNvSpPr/>
          <p:nvPr/>
        </p:nvSpPr>
        <p:spPr>
          <a:xfrm>
            <a:off x="458788" y="815833"/>
            <a:ext cx="9492569" cy="5620385"/>
          </a:xfrm>
          <a:prstGeom prst="rect">
            <a:avLst/>
          </a:prstGeom>
          <a:noFill/>
          <a:ln w="104775">
            <a:solidFill>
              <a:srgbClr val="39AEA9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18" b="20516"/>
          <a:stretch/>
        </p:blipFill>
        <p:spPr>
          <a:xfrm flipH="1">
            <a:off x="2772598" y="1036631"/>
            <a:ext cx="9419402" cy="5757710"/>
          </a:xfrm>
          <a:prstGeom prst="rect">
            <a:avLst/>
          </a:prstGeom>
        </p:spPr>
      </p:pic>
      <p:sp>
        <p:nvSpPr>
          <p:cNvPr id="16" name="Retângulo 15"/>
          <p:cNvSpPr/>
          <p:nvPr/>
        </p:nvSpPr>
        <p:spPr>
          <a:xfrm>
            <a:off x="692490" y="846186"/>
            <a:ext cx="10488651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sz="4600" kern="0" spc="600" dirty="0">
                <a:solidFill>
                  <a:srgbClr val="39AEA9"/>
                </a:solidFill>
                <a:latin typeface="Century Gothic" panose="020B0502020202020204" pitchFamily="34" charset="0"/>
              </a:rPr>
              <a:t>TCU </a:t>
            </a:r>
            <a:r>
              <a:rPr lang="mr-IN" sz="4600" kern="0" spc="600" dirty="0">
                <a:solidFill>
                  <a:srgbClr val="39AEA9"/>
                </a:solidFill>
                <a:latin typeface="Century Gothic" panose="020B0502020202020204" pitchFamily="34" charset="0"/>
              </a:rPr>
              <a:t>–</a:t>
            </a:r>
            <a:r>
              <a:rPr lang="pt-BR" sz="4600" kern="0" spc="600" dirty="0">
                <a:solidFill>
                  <a:srgbClr val="39AEA9"/>
                </a:solidFill>
                <a:latin typeface="Century Gothic" panose="020B0502020202020204" pitchFamily="34" charset="0"/>
              </a:rPr>
              <a:t> 10 PASSOS</a:t>
            </a:r>
          </a:p>
        </p:txBody>
      </p:sp>
      <p:pic>
        <p:nvPicPr>
          <p:cNvPr id="17" name="Imagem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84" r="26010" b="23574"/>
          <a:stretch/>
        </p:blipFill>
        <p:spPr>
          <a:xfrm>
            <a:off x="424063" y="1977610"/>
            <a:ext cx="4460192" cy="451211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aixaDeTexto 1"/>
          <p:cNvSpPr txBox="1"/>
          <p:nvPr/>
        </p:nvSpPr>
        <p:spPr>
          <a:xfrm>
            <a:off x="3288295" y="1578314"/>
            <a:ext cx="8344262" cy="8586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charset="0"/>
              <a:buChar char="•"/>
            </a:pPr>
            <a:r>
              <a:rPr lang="pt-BR" sz="2400" b="1" dirty="0" err="1">
                <a:solidFill>
                  <a:schemeClr val="bg1"/>
                </a:solidFill>
              </a:rPr>
              <a:t>Estabeleça</a:t>
            </a:r>
            <a:r>
              <a:rPr lang="pt-BR" sz="2400" b="1" dirty="0">
                <a:solidFill>
                  <a:schemeClr val="bg1"/>
                </a:solidFill>
              </a:rPr>
              <a:t> metas e delegue poder e recursos para </a:t>
            </a:r>
            <a:r>
              <a:rPr lang="pt-BR" sz="2400" b="1" dirty="0" err="1">
                <a:solidFill>
                  <a:schemeClr val="bg1"/>
                </a:solidFill>
              </a:rPr>
              <a:t>alcança</a:t>
            </a:r>
            <a:r>
              <a:rPr lang="pt-BR" sz="2400" b="1" dirty="0">
                <a:solidFill>
                  <a:schemeClr val="bg1"/>
                </a:solidFill>
              </a:rPr>
              <a:t>́-</a:t>
            </a:r>
            <a:r>
              <a:rPr lang="pt-BR" sz="2400" b="1" dirty="0" err="1">
                <a:solidFill>
                  <a:schemeClr val="bg1"/>
                </a:solidFill>
              </a:rPr>
              <a:t>las</a:t>
            </a:r>
            <a:r>
              <a:rPr lang="pt-BR" sz="2400" b="1" dirty="0">
                <a:solidFill>
                  <a:schemeClr val="bg1"/>
                </a:solidFill>
              </a:rPr>
              <a:t>;</a:t>
            </a:r>
          </a:p>
          <a:p>
            <a:pPr algn="just"/>
            <a:endParaRPr lang="pt-BR" sz="2400" b="1" dirty="0">
              <a:solidFill>
                <a:schemeClr val="bg1"/>
              </a:solidFill>
            </a:endParaRPr>
          </a:p>
          <a:p>
            <a:pPr marL="342900" indent="-342900" algn="just">
              <a:buFont typeface="Arial" charset="0"/>
              <a:buChar char="•"/>
            </a:pPr>
            <a:r>
              <a:rPr lang="pt-BR" sz="2400" b="1" dirty="0" err="1">
                <a:solidFill>
                  <a:schemeClr val="bg1"/>
                </a:solidFill>
              </a:rPr>
              <a:t>Estabeleça</a:t>
            </a:r>
            <a:r>
              <a:rPr lang="pt-BR" sz="2400" b="1" dirty="0">
                <a:solidFill>
                  <a:schemeClr val="bg1"/>
                </a:solidFill>
              </a:rPr>
              <a:t> mecanismos de </a:t>
            </a:r>
            <a:r>
              <a:rPr lang="pt-BR" sz="2400" b="1" dirty="0" err="1">
                <a:solidFill>
                  <a:schemeClr val="bg1"/>
                </a:solidFill>
              </a:rPr>
              <a:t>coordenação</a:t>
            </a:r>
            <a:r>
              <a:rPr lang="pt-BR" sz="2400" b="1" dirty="0">
                <a:solidFill>
                  <a:schemeClr val="bg1"/>
                </a:solidFill>
              </a:rPr>
              <a:t> de </a:t>
            </a:r>
            <a:r>
              <a:rPr lang="pt-BR" sz="2400" b="1" dirty="0" err="1">
                <a:solidFill>
                  <a:schemeClr val="bg1"/>
                </a:solidFill>
              </a:rPr>
              <a:t>ações</a:t>
            </a:r>
            <a:r>
              <a:rPr lang="pt-BR" sz="2400" b="1" dirty="0">
                <a:solidFill>
                  <a:schemeClr val="bg1"/>
                </a:solidFill>
              </a:rPr>
              <a:t> com outras </a:t>
            </a:r>
            <a:r>
              <a:rPr lang="pt-BR" sz="2400" b="1" dirty="0" err="1">
                <a:solidFill>
                  <a:schemeClr val="bg1"/>
                </a:solidFill>
              </a:rPr>
              <a:t>organizações</a:t>
            </a:r>
            <a:r>
              <a:rPr lang="pt-BR" sz="2400" b="1" dirty="0">
                <a:solidFill>
                  <a:schemeClr val="bg1"/>
                </a:solidFill>
              </a:rPr>
              <a:t>;</a:t>
            </a:r>
          </a:p>
          <a:p>
            <a:pPr algn="just"/>
            <a:endParaRPr lang="pt-BR" sz="2400" b="1" dirty="0">
              <a:solidFill>
                <a:schemeClr val="bg1"/>
              </a:solidFill>
            </a:endParaRPr>
          </a:p>
          <a:p>
            <a:pPr marL="342900" indent="-342900" algn="just">
              <a:buFont typeface="Arial" charset="0"/>
              <a:buChar char="•"/>
            </a:pPr>
            <a:r>
              <a:rPr lang="pt-BR" sz="2400" b="1" dirty="0">
                <a:solidFill>
                  <a:schemeClr val="bg1"/>
                </a:solidFill>
              </a:rPr>
              <a:t>Gerencie riscos e institua os mecanismos de controle interno </a:t>
            </a:r>
            <a:r>
              <a:rPr lang="pt-BR" sz="2400" b="1" dirty="0" err="1">
                <a:solidFill>
                  <a:schemeClr val="bg1"/>
                </a:solidFill>
              </a:rPr>
              <a:t>necessários</a:t>
            </a:r>
            <a:r>
              <a:rPr lang="pt-BR" sz="2400" b="1" dirty="0">
                <a:solidFill>
                  <a:schemeClr val="bg1"/>
                </a:solidFill>
              </a:rPr>
              <a:t>;</a:t>
            </a:r>
            <a:endParaRPr lang="pt-BR" sz="2400" dirty="0">
              <a:solidFill>
                <a:schemeClr val="bg1"/>
              </a:solidFill>
            </a:endParaRPr>
          </a:p>
          <a:p>
            <a:pPr algn="just"/>
            <a:endParaRPr lang="pt-BR" sz="2400" b="1" dirty="0">
              <a:solidFill>
                <a:schemeClr val="bg1"/>
              </a:solidFill>
            </a:endParaRPr>
          </a:p>
          <a:p>
            <a:pPr marL="342900" indent="-342900" algn="just">
              <a:buFont typeface="Arial" charset="0"/>
              <a:buChar char="•"/>
            </a:pPr>
            <a:r>
              <a:rPr lang="pt-BR" sz="2400" b="1" dirty="0" err="1">
                <a:solidFill>
                  <a:schemeClr val="bg1"/>
                </a:solidFill>
              </a:rPr>
              <a:t>Estabeleça</a:t>
            </a:r>
            <a:r>
              <a:rPr lang="pt-BR" sz="2400" b="1" dirty="0">
                <a:solidFill>
                  <a:schemeClr val="bg1"/>
                </a:solidFill>
              </a:rPr>
              <a:t> </a:t>
            </a:r>
            <a:r>
              <a:rPr lang="pt-BR" sz="2400" b="1" dirty="0" err="1">
                <a:solidFill>
                  <a:schemeClr val="bg1"/>
                </a:solidFill>
              </a:rPr>
              <a:t>função</a:t>
            </a:r>
            <a:r>
              <a:rPr lang="pt-BR" sz="2400" b="1" dirty="0">
                <a:solidFill>
                  <a:schemeClr val="bg1"/>
                </a:solidFill>
              </a:rPr>
              <a:t> de auditoria interna independente que adicione valor à </a:t>
            </a:r>
            <a:r>
              <a:rPr lang="pt-BR" sz="2400" b="1" dirty="0" err="1">
                <a:solidFill>
                  <a:schemeClr val="bg1"/>
                </a:solidFill>
              </a:rPr>
              <a:t>organização</a:t>
            </a:r>
            <a:r>
              <a:rPr lang="pt-BR" sz="2400" b="1" dirty="0">
                <a:solidFill>
                  <a:schemeClr val="bg1"/>
                </a:solidFill>
              </a:rPr>
              <a:t>;</a:t>
            </a:r>
          </a:p>
          <a:p>
            <a:pPr algn="just"/>
            <a:endParaRPr lang="pt-BR" sz="2400" b="1" dirty="0">
              <a:solidFill>
                <a:schemeClr val="bg1"/>
              </a:solidFill>
            </a:endParaRPr>
          </a:p>
          <a:p>
            <a:pPr marL="342900" indent="-342900" algn="just">
              <a:buFont typeface="Arial" charset="0"/>
              <a:buChar char="•"/>
            </a:pPr>
            <a:r>
              <a:rPr lang="pt-BR" sz="2400" b="1" dirty="0" err="1">
                <a:solidFill>
                  <a:schemeClr val="bg1"/>
                </a:solidFill>
              </a:rPr>
              <a:t>Estabeleça</a:t>
            </a:r>
            <a:r>
              <a:rPr lang="pt-BR" sz="2400" b="1" dirty="0">
                <a:solidFill>
                  <a:schemeClr val="bg1"/>
                </a:solidFill>
              </a:rPr>
              <a:t> diretrizes de </a:t>
            </a:r>
            <a:r>
              <a:rPr lang="pt-BR" sz="2400" b="1" dirty="0" err="1">
                <a:solidFill>
                  <a:schemeClr val="bg1"/>
                </a:solidFill>
              </a:rPr>
              <a:t>transparência</a:t>
            </a:r>
            <a:r>
              <a:rPr lang="pt-BR" sz="2400" b="1" dirty="0">
                <a:solidFill>
                  <a:schemeClr val="bg1"/>
                </a:solidFill>
              </a:rPr>
              <a:t> e sistema de </a:t>
            </a:r>
            <a:r>
              <a:rPr lang="pt-BR" sz="2400" b="1" dirty="0" err="1">
                <a:solidFill>
                  <a:schemeClr val="bg1"/>
                </a:solidFill>
              </a:rPr>
              <a:t>prestação</a:t>
            </a:r>
            <a:r>
              <a:rPr lang="pt-BR" sz="2400" b="1" dirty="0">
                <a:solidFill>
                  <a:schemeClr val="bg1"/>
                </a:solidFill>
              </a:rPr>
              <a:t> de contas e </a:t>
            </a:r>
            <a:r>
              <a:rPr lang="pt-BR" sz="2400" b="1" dirty="0" err="1">
                <a:solidFill>
                  <a:schemeClr val="bg1"/>
                </a:solidFill>
              </a:rPr>
              <a:t>responsabilização</a:t>
            </a:r>
            <a:r>
              <a:rPr lang="pt-BR" sz="2400" b="1" dirty="0">
                <a:solidFill>
                  <a:schemeClr val="bg1"/>
                </a:solidFill>
              </a:rPr>
              <a:t>; </a:t>
            </a:r>
            <a:endParaRPr lang="pt-BR" sz="2400" dirty="0">
              <a:solidFill>
                <a:schemeClr val="bg1"/>
              </a:solidFill>
            </a:endParaRPr>
          </a:p>
          <a:p>
            <a:pPr algn="just"/>
            <a:endParaRPr lang="pt-BR" sz="2400" dirty="0">
              <a:solidFill>
                <a:schemeClr val="bg1"/>
              </a:solidFill>
            </a:endParaRPr>
          </a:p>
          <a:p>
            <a:pPr algn="just"/>
            <a:endParaRPr lang="pt-BR" sz="2400" b="1" dirty="0">
              <a:solidFill>
                <a:schemeClr val="bg1"/>
              </a:solidFill>
            </a:endParaRPr>
          </a:p>
          <a:p>
            <a:pPr algn="just"/>
            <a:endParaRPr lang="pt-BR" sz="2400" b="1" dirty="0">
              <a:solidFill>
                <a:schemeClr val="bg1"/>
              </a:solidFill>
            </a:endParaRPr>
          </a:p>
          <a:p>
            <a:pPr algn="just"/>
            <a:endParaRPr lang="pt-BR" sz="2400" b="1" dirty="0">
              <a:solidFill>
                <a:schemeClr val="bg1"/>
              </a:solidFill>
            </a:endParaRPr>
          </a:p>
          <a:p>
            <a:pPr algn="just"/>
            <a:endParaRPr lang="pt-BR" sz="2400" b="1" dirty="0">
              <a:solidFill>
                <a:schemeClr val="bg1"/>
              </a:solidFill>
            </a:endParaRPr>
          </a:p>
          <a:p>
            <a:pPr algn="just"/>
            <a:endParaRPr lang="pt-BR" sz="2400" dirty="0">
              <a:solidFill>
                <a:schemeClr val="bg1"/>
              </a:solidFill>
            </a:endParaRPr>
          </a:p>
          <a:p>
            <a:pPr algn="just"/>
            <a:endParaRPr lang="pt-BR" sz="2400" dirty="0">
              <a:solidFill>
                <a:schemeClr val="bg1"/>
              </a:solidFill>
            </a:endParaRPr>
          </a:p>
          <a:p>
            <a:pPr marL="285750" indent="-285750" algn="just">
              <a:buFont typeface="Arial" charset="0"/>
              <a:buChar char="•"/>
            </a:pPr>
            <a:endParaRPr lang="pt-BR" sz="2400" dirty="0">
              <a:solidFill>
                <a:schemeClr val="bg1"/>
              </a:solidFill>
            </a:endParaRPr>
          </a:p>
          <a:p>
            <a:pPr algn="just"/>
            <a:endParaRPr lang="pt-B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42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239439" y="1800017"/>
            <a:ext cx="11246060" cy="46387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xtLst/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pt-BR" sz="2800" b="1" dirty="0"/>
              <a:t>Decreto nº 9203/2017 – Política de Governança</a:t>
            </a:r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pt-BR" sz="2800" b="1" dirty="0"/>
              <a:t>Portaria CGU nº 1089/2018 – Programa de Integridade</a:t>
            </a:r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pt-BR" sz="2800" b="1" dirty="0"/>
              <a:t>IN Conjunta de riscos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364449" y="559809"/>
            <a:ext cx="10894741" cy="1281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pt-BR" sz="3600" b="1" dirty="0">
              <a:solidFill>
                <a:srgbClr val="002060"/>
              </a:solidFill>
              <a:latin typeface="+mn-lt"/>
            </a:endParaRPr>
          </a:p>
          <a:p>
            <a:pPr algn="ctr"/>
            <a:r>
              <a:rPr lang="pt-BR" sz="3600" b="1" dirty="0">
                <a:solidFill>
                  <a:srgbClr val="002060"/>
                </a:solidFill>
                <a:latin typeface="+mn-lt"/>
              </a:rPr>
              <a:t>Governança Pública – Ações Implantadas</a:t>
            </a:r>
            <a:endParaRPr lang="pt-BR" altLang="pt-BR" sz="36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839432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2009" y="1633760"/>
            <a:ext cx="12073791" cy="508915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xtLst/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pt-BR" sz="2800" b="1" dirty="0"/>
              <a:t>Proposta de Decreto – em discussão no MPDG - Dispõe sobre critérios, perfil profissional e procedimentos gerais a serem observados para a ocupação das </a:t>
            </a:r>
            <a:r>
              <a:rPr lang="pt-BR" sz="2800" b="1" dirty="0" err="1"/>
              <a:t>FCPEs</a:t>
            </a:r>
            <a:r>
              <a:rPr lang="pt-BR" sz="2800" b="1" dirty="0"/>
              <a:t> e dos cargos em comissão do </a:t>
            </a:r>
            <a:r>
              <a:rPr lang="pt-BR" sz="2800" b="1" dirty="0" err="1"/>
              <a:t>Grupo-DAS</a:t>
            </a:r>
            <a:r>
              <a:rPr lang="pt-BR" sz="2800" b="1" dirty="0"/>
              <a:t>;</a:t>
            </a:r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pt-BR" sz="2800" b="1" dirty="0"/>
              <a:t>Lançamento do novo Portal da Transparência em 28 de junho de 2018;</a:t>
            </a:r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pt-BR" sz="2800" b="1" dirty="0"/>
              <a:t>Lançamento de área da CGU para consulta de dados de empresa para as Comissões de Licitação </a:t>
            </a:r>
            <a:r>
              <a:rPr lang="mr-IN" sz="2800" b="1" dirty="0"/>
              <a:t>–</a:t>
            </a:r>
            <a:r>
              <a:rPr lang="pt-BR" sz="2800" b="1" dirty="0"/>
              <a:t> Evitar problemas como o ocorrido no INSS;</a:t>
            </a:r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pt-BR" sz="2800" b="1" dirty="0"/>
              <a:t>Ofício circular do Comitê de Governança para que os Ministros intensifiquem a adoção do previsto no Decreto 9.203; </a:t>
            </a:r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pt-BR" sz="2800" b="1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112598" y="852052"/>
            <a:ext cx="9912160" cy="657016"/>
          </a:xfrm>
          <a:prstGeom prst="rect">
            <a:avLst/>
          </a:prstGeom>
          <a:solidFill>
            <a:schemeClr val="bg2"/>
          </a:solidFill>
          <a:extLst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600" b="1">
                <a:solidFill>
                  <a:srgbClr val="002060"/>
                </a:solidFill>
                <a:latin typeface="+mn-lt"/>
              </a:rPr>
              <a:t>Governança </a:t>
            </a:r>
            <a:r>
              <a:rPr lang="pt-BR" sz="3600" b="1" dirty="0">
                <a:solidFill>
                  <a:srgbClr val="002060"/>
                </a:solidFill>
                <a:latin typeface="+mn-lt"/>
              </a:rPr>
              <a:t>Pública – Ações a serem Implantadas</a:t>
            </a:r>
            <a:endParaRPr lang="pt-BR" altLang="pt-BR" sz="36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407925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4120167" y="2173585"/>
            <a:ext cx="2852133" cy="3339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1500" b="1"/>
              <a:t>FIM</a:t>
            </a:r>
            <a:endParaRPr lang="pt-BR" sz="11500" dirty="0"/>
          </a:p>
          <a:p>
            <a:pPr algn="ctr"/>
            <a:endParaRPr lang="pt-BR" sz="9600" dirty="0"/>
          </a:p>
        </p:txBody>
      </p:sp>
    </p:spTree>
    <p:extLst>
      <p:ext uri="{BB962C8B-B14F-4D97-AF65-F5344CB8AC3E}">
        <p14:creationId xmlns:p14="http://schemas.microsoft.com/office/powerpoint/2010/main" val="4111045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675861" y="1841581"/>
            <a:ext cx="11246060" cy="4003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pt-BR" sz="2400" b="1" dirty="0"/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pt-BR" sz="2400" b="1" dirty="0"/>
              <a:t>Foco – Órgãos e Entidades da APF</a:t>
            </a:r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pt-BR" sz="2400" b="1" dirty="0"/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pt-BR" sz="2400" b="1" dirty="0"/>
              <a:t>Escopo – Ano de 2017</a:t>
            </a:r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pt-BR" sz="2400" b="1" dirty="0"/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pt-BR" sz="2400" b="1" dirty="0"/>
              <a:t>Alcance – 581 pesquisados / 488 respostas </a:t>
            </a:r>
            <a:r>
              <a:rPr lang="pt-BR" sz="2400" b="1" dirty="0">
                <a:sym typeface="Wingdings" panose="05000000000000000000" pitchFamily="2" charset="2"/>
              </a:rPr>
              <a:t> 84% </a:t>
            </a:r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pt-BR" sz="2400" b="1" dirty="0">
              <a:sym typeface="Wingdings" panose="05000000000000000000" pitchFamily="2" charset="2"/>
            </a:endParaRPr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pt-BR" sz="2400" b="1" dirty="0">
                <a:sym typeface="Wingdings" panose="05000000000000000000" pitchFamily="2" charset="2"/>
              </a:rPr>
              <a:t>Objetivo – Avaliar o Índice Integrado de Governança e Gestão/IGG</a:t>
            </a:r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pt-BR" sz="2400" b="1" dirty="0">
              <a:sym typeface="Wingdings" panose="05000000000000000000" pitchFamily="2" charset="2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284936" y="599566"/>
            <a:ext cx="10894741" cy="1017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pt-BR" sz="3600" b="1" dirty="0">
              <a:solidFill>
                <a:srgbClr val="002060"/>
              </a:solidFill>
              <a:latin typeface="+mn-lt"/>
            </a:endParaRPr>
          </a:p>
          <a:p>
            <a:pPr algn="ctr"/>
            <a:r>
              <a:rPr lang="pt-BR" sz="3600" b="1" dirty="0">
                <a:solidFill>
                  <a:srgbClr val="002060"/>
                </a:solidFill>
                <a:latin typeface="+mn-lt"/>
              </a:rPr>
              <a:t>RESUMO DO ESTUDO DO TCU</a:t>
            </a:r>
            <a:endParaRPr lang="pt-BR" altLang="pt-BR" sz="36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83713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675861" y="1841581"/>
            <a:ext cx="11246060" cy="4003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pt-BR" sz="3000" b="1" u="sng" dirty="0"/>
              <a:t>Governança Pública</a:t>
            </a:r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pt-BR" sz="3000" b="1" dirty="0"/>
              <a:t>Governança e Gestão de Pessoas</a:t>
            </a:r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pt-BR" sz="3000" b="1" dirty="0"/>
              <a:t>Governança e Gestão de TI</a:t>
            </a:r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pt-BR" sz="3000" b="1" dirty="0"/>
              <a:t>Governança e Gestão de Contratações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364449" y="559810"/>
            <a:ext cx="10894741" cy="1017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pt-BR" sz="3600" b="1" dirty="0">
              <a:solidFill>
                <a:srgbClr val="002060"/>
              </a:solidFill>
              <a:latin typeface="+mn-lt"/>
            </a:endParaRPr>
          </a:p>
          <a:p>
            <a:pPr algn="ctr"/>
            <a:r>
              <a:rPr lang="pt-BR" sz="3600" b="1" dirty="0">
                <a:solidFill>
                  <a:srgbClr val="002060"/>
                </a:solidFill>
                <a:latin typeface="+mn-lt"/>
              </a:rPr>
              <a:t>IGG – Composto pelos índices de...</a:t>
            </a:r>
            <a:endParaRPr lang="pt-BR" altLang="pt-BR" sz="36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388185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675861" y="1841581"/>
            <a:ext cx="11246060" cy="4003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pt-BR" sz="3000" b="1" dirty="0"/>
              <a:t>Não se aplica</a:t>
            </a:r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pt-BR" sz="3000" b="1" dirty="0"/>
              <a:t>Não adota</a:t>
            </a:r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pt-BR" sz="3000" b="1" dirty="0"/>
              <a:t>Adota menor parte</a:t>
            </a:r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pt-BR" sz="3000" b="1" dirty="0"/>
              <a:t>Adota parcialmente</a:t>
            </a:r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pt-BR" sz="3000" b="1" dirty="0"/>
              <a:t>Adota em maior parte ou totalmente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364449" y="559810"/>
            <a:ext cx="10894741" cy="1017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pt-BR" sz="3600" b="1" dirty="0">
              <a:solidFill>
                <a:srgbClr val="002060"/>
              </a:solidFill>
              <a:latin typeface="+mn-lt"/>
            </a:endParaRPr>
          </a:p>
          <a:p>
            <a:pPr algn="ctr"/>
            <a:r>
              <a:rPr lang="pt-BR" sz="3600" b="1" dirty="0">
                <a:solidFill>
                  <a:srgbClr val="002060"/>
                </a:solidFill>
                <a:latin typeface="+mn-lt"/>
              </a:rPr>
              <a:t>Metodologia Aplicada – Possíveis Respostas</a:t>
            </a:r>
            <a:endParaRPr lang="pt-BR" altLang="pt-BR" sz="36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86956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675861" y="1841581"/>
            <a:ext cx="11246060" cy="4003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pt-BR" sz="3000" b="1" dirty="0"/>
              <a:t>Inicial</a:t>
            </a:r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pt-BR" sz="3000" b="1" dirty="0"/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pt-BR" sz="3000" b="1" dirty="0"/>
              <a:t>Intermediário</a:t>
            </a:r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endParaRPr lang="pt-BR" sz="3000" b="1" dirty="0"/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pt-BR" sz="3000" b="1" dirty="0"/>
              <a:t>Aprimorado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364449" y="559810"/>
            <a:ext cx="10894741" cy="1017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pt-BR" sz="3600" b="1" dirty="0">
              <a:solidFill>
                <a:srgbClr val="002060"/>
              </a:solidFill>
              <a:latin typeface="+mn-lt"/>
            </a:endParaRPr>
          </a:p>
          <a:p>
            <a:pPr algn="ctr"/>
            <a:r>
              <a:rPr lang="pt-BR" sz="3600" b="1" dirty="0">
                <a:solidFill>
                  <a:srgbClr val="002060"/>
                </a:solidFill>
                <a:latin typeface="+mn-lt"/>
              </a:rPr>
              <a:t>Estágios de Capacidade de Governança</a:t>
            </a:r>
            <a:endParaRPr lang="pt-BR" altLang="pt-BR" sz="36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749417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390953" y="3077723"/>
            <a:ext cx="10894741" cy="1017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10000" b="1" dirty="0">
                <a:solidFill>
                  <a:srgbClr val="002060"/>
                </a:solidFill>
                <a:latin typeface="+mn-lt"/>
              </a:rPr>
              <a:t>RESULTADOS</a:t>
            </a:r>
            <a:endParaRPr lang="pt-BR" altLang="pt-BR" sz="100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49387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2421080" y="1454731"/>
            <a:ext cx="8717973" cy="272241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x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pt-BR" sz="3000" b="1" dirty="0"/>
              <a:t>Governança Pública </a:t>
            </a:r>
            <a:r>
              <a:rPr lang="pt-BR" sz="3000" b="1" dirty="0">
                <a:sym typeface="Wingdings" panose="05000000000000000000" pitchFamily="2" charset="2"/>
              </a:rPr>
              <a:t></a:t>
            </a:r>
            <a:r>
              <a:rPr lang="pt-BR" sz="3000" b="1" dirty="0"/>
              <a:t> 41% </a:t>
            </a:r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pt-BR" sz="3000" b="1" dirty="0"/>
              <a:t>Governança e Gestão de Pessoas </a:t>
            </a:r>
            <a:r>
              <a:rPr lang="pt-BR" sz="3000" b="1" dirty="0">
                <a:sym typeface="Wingdings" panose="05000000000000000000" pitchFamily="2" charset="2"/>
              </a:rPr>
              <a:t> </a:t>
            </a:r>
            <a:r>
              <a:rPr lang="pt-BR" sz="3000" b="1" dirty="0"/>
              <a:t>69%  (*)</a:t>
            </a:r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pt-BR" sz="3000" b="1" dirty="0"/>
              <a:t>Governança e Gestão de TI </a:t>
            </a:r>
            <a:r>
              <a:rPr lang="pt-BR" sz="3000" b="1" dirty="0">
                <a:sym typeface="Wingdings" panose="05000000000000000000" pitchFamily="2" charset="2"/>
              </a:rPr>
              <a:t> 5</a:t>
            </a:r>
            <a:r>
              <a:rPr lang="pt-BR" sz="3000" b="1" dirty="0"/>
              <a:t>0% </a:t>
            </a:r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pt-BR" sz="3000" b="1" dirty="0"/>
              <a:t>Governança e Gestão de Contratações </a:t>
            </a:r>
            <a:r>
              <a:rPr lang="pt-BR" sz="3000" b="1" dirty="0">
                <a:sym typeface="Wingdings" panose="05000000000000000000" pitchFamily="2" charset="2"/>
              </a:rPr>
              <a:t> </a:t>
            </a:r>
            <a:r>
              <a:rPr lang="pt-BR" sz="3000" b="1" dirty="0"/>
              <a:t>56%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4249884" y="902713"/>
            <a:ext cx="4187536" cy="500063"/>
          </a:xfrm>
          <a:prstGeom prst="rect">
            <a:avLst/>
          </a:prstGeom>
          <a:solidFill>
            <a:schemeClr val="bg2"/>
          </a:solidFill>
          <a:extLst/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600" b="1">
                <a:solidFill>
                  <a:srgbClr val="002060"/>
                </a:solidFill>
                <a:latin typeface="+mn-lt"/>
              </a:rPr>
              <a:t>Apuração </a:t>
            </a:r>
            <a:r>
              <a:rPr lang="pt-BR" sz="3600" b="1" dirty="0">
                <a:solidFill>
                  <a:srgbClr val="002060"/>
                </a:solidFill>
                <a:latin typeface="+mn-lt"/>
              </a:rPr>
              <a:t>do IGG </a:t>
            </a:r>
            <a:endParaRPr lang="pt-BR" altLang="pt-BR" sz="36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2" name="Pentágono 1"/>
          <p:cNvSpPr/>
          <p:nvPr/>
        </p:nvSpPr>
        <p:spPr>
          <a:xfrm>
            <a:off x="93518" y="2265223"/>
            <a:ext cx="2235709" cy="127807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/>
              <a:t>Estágio Inicial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377046" y="5070761"/>
            <a:ext cx="5822457" cy="89571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x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pt-BR" sz="3000" b="1" dirty="0"/>
              <a:t>IGG (média dos índices) </a:t>
            </a:r>
            <a:r>
              <a:rPr lang="pt-BR" sz="3000" b="1">
                <a:sym typeface="Wingdings" panose="05000000000000000000" pitchFamily="2" charset="2"/>
              </a:rPr>
              <a:t> 58%</a:t>
            </a:r>
            <a:endParaRPr lang="pt-BR" sz="3000" b="1" dirty="0">
              <a:sym typeface="Wingdings" panose="05000000000000000000" pitchFamily="2" charset="2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8927550" y="4229101"/>
            <a:ext cx="22115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>
                <a:sym typeface="Wingdings" panose="05000000000000000000" pitchFamily="2" charset="2"/>
              </a:rPr>
              <a:t>(*) mais preocupante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30610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125139" y="3200399"/>
            <a:ext cx="11938706" cy="2608116"/>
          </a:xfrm>
          <a:prstGeom prst="rect">
            <a:avLst/>
          </a:prstGeom>
          <a:solidFill>
            <a:schemeClr val="bg2"/>
          </a:solidFill>
          <a:ex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>
              <a:lnSpc>
                <a:spcPct val="140000"/>
              </a:lnSpc>
              <a:buFontTx/>
              <a:buAutoNum type="arabicPeriod"/>
            </a:pPr>
            <a:r>
              <a:rPr lang="pt-BR" sz="2800" b="1" u="sng" dirty="0"/>
              <a:t>Governança Pública </a:t>
            </a:r>
            <a:r>
              <a:rPr lang="pt-BR" sz="2800" b="1" u="sng" dirty="0">
                <a:sym typeface="Wingdings" panose="05000000000000000000" pitchFamily="2" charset="2"/>
              </a:rPr>
              <a:t></a:t>
            </a:r>
            <a:r>
              <a:rPr lang="pt-BR" sz="2800" b="1" u="sng" dirty="0"/>
              <a:t> 41% Órgãos e entidades em estágio INICIAL</a:t>
            </a:r>
          </a:p>
          <a:p>
            <a:pPr>
              <a:lnSpc>
                <a:spcPct val="140000"/>
              </a:lnSpc>
            </a:pPr>
            <a:r>
              <a:rPr lang="pt-BR" sz="2800" b="1" u="sng" dirty="0"/>
              <a:t>Motivo: </a:t>
            </a:r>
            <a:r>
              <a:rPr lang="pt-BR" sz="2800" b="1" dirty="0"/>
              <a:t>Revela indícios de que não é efetiva, tendo em vista que não está contribuindo para melhorar a gestão de outras áreas da organização (Pessoas / TI / Contratações / Resultados)</a:t>
            </a:r>
            <a:endParaRPr lang="pt-BR" sz="2800" b="1" u="sng" dirty="0"/>
          </a:p>
        </p:txBody>
      </p:sp>
      <p:sp>
        <p:nvSpPr>
          <p:cNvPr id="4" name="CaixaDeTexto 3"/>
          <p:cNvSpPr txBox="1"/>
          <p:nvPr/>
        </p:nvSpPr>
        <p:spPr>
          <a:xfrm>
            <a:off x="3844633" y="758531"/>
            <a:ext cx="4115101" cy="584775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pt-BR" sz="3200"/>
              <a:t>GOVERNANÇA PÚBLICA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5549193" y="1475508"/>
            <a:ext cx="4665068" cy="1589808"/>
          </a:xfrm>
          <a:prstGeom prst="rect">
            <a:avLst/>
          </a:prstGeom>
          <a:solidFill>
            <a:schemeClr val="accent4"/>
          </a:solidFill>
          <a:ex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pt-BR" sz="2800" b="1" dirty="0"/>
              <a:t>Liderança</a:t>
            </a:r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pt-BR" sz="2800" b="1" dirty="0"/>
              <a:t>Estratégia</a:t>
            </a:r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pt-BR" sz="2800" b="1" dirty="0" err="1"/>
              <a:t>Accountability</a:t>
            </a:r>
            <a:r>
              <a:rPr lang="pt-BR" sz="2800" b="1" dirty="0"/>
              <a:t> (Controle)</a:t>
            </a:r>
          </a:p>
        </p:txBody>
      </p:sp>
      <p:sp>
        <p:nvSpPr>
          <p:cNvPr id="5" name="Pentágono 4"/>
          <p:cNvSpPr/>
          <p:nvPr/>
        </p:nvSpPr>
        <p:spPr>
          <a:xfrm>
            <a:off x="1558640" y="1654482"/>
            <a:ext cx="2961407" cy="1348487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dirty="0"/>
              <a:t>TEMAS AGREGADORES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33833" y="5933207"/>
            <a:ext cx="11930011" cy="841664"/>
          </a:xfrm>
          <a:prstGeom prst="rect">
            <a:avLst/>
          </a:prstGeom>
          <a:solidFill>
            <a:schemeClr val="bg2"/>
          </a:solidFill>
          <a:ex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 algn="just">
              <a:lnSpc>
                <a:spcPct val="140000"/>
              </a:lnSpc>
              <a:buFont typeface="+mj-lt"/>
              <a:buAutoNum type="arabicPeriod" startAt="2"/>
            </a:pPr>
            <a:r>
              <a:rPr lang="pt-BR" sz="2800" b="1" u="sng" dirty="0"/>
              <a:t>3% (somente) estão no estágio APRIMORADO </a:t>
            </a:r>
          </a:p>
        </p:txBody>
      </p:sp>
    </p:spTree>
    <p:extLst>
      <p:ext uri="{BB962C8B-B14F-4D97-AF65-F5344CB8AC3E}">
        <p14:creationId xmlns:p14="http://schemas.microsoft.com/office/powerpoint/2010/main" val="18411041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36868" y="2483431"/>
            <a:ext cx="11246060" cy="269802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x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pt-BR" sz="3600" b="1"/>
              <a:t>474 </a:t>
            </a:r>
            <a:r>
              <a:rPr lang="pt-BR" sz="3600" b="1" dirty="0"/>
              <a:t>organizações NÃO possuem capacidade minimamente razoável de entregar o que se espera dela para o cidadão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3439394" y="1132609"/>
            <a:ext cx="5185063" cy="1080654"/>
          </a:xfrm>
          <a:prstGeom prst="rect">
            <a:avLst/>
          </a:prstGeom>
          <a:solidFill>
            <a:schemeClr val="bg2"/>
          </a:solidFill>
          <a:ex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600" b="1">
                <a:solidFill>
                  <a:srgbClr val="002060"/>
                </a:solidFill>
                <a:latin typeface="+mn-lt"/>
              </a:rPr>
              <a:t>Governança </a:t>
            </a:r>
            <a:r>
              <a:rPr lang="pt-BR" sz="3600" b="1" dirty="0">
                <a:solidFill>
                  <a:srgbClr val="002060"/>
                </a:solidFill>
                <a:latin typeface="+mn-lt"/>
              </a:rPr>
              <a:t>Pública - Constatações  </a:t>
            </a:r>
            <a:endParaRPr lang="pt-BR" altLang="pt-BR" sz="36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6802307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8420</TotalTime>
  <Words>676</Words>
  <Application>Microsoft Office PowerPoint</Application>
  <PresentationFormat>Widescreen</PresentationFormat>
  <Paragraphs>120</Paragraphs>
  <Slides>18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Century Gothic</vt:lpstr>
      <vt:lpstr>Mangal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Anne Nogueira Hernandes</dc:creator>
  <cp:lastModifiedBy>Jose Ilo Rogerio de Holanda</cp:lastModifiedBy>
  <cp:revision>65</cp:revision>
  <dcterms:created xsi:type="dcterms:W3CDTF">2017-06-05T18:09:13Z</dcterms:created>
  <dcterms:modified xsi:type="dcterms:W3CDTF">2018-06-11T12:52:43Z</dcterms:modified>
</cp:coreProperties>
</file>