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413" r:id="rId6"/>
    <p:sldId id="372" r:id="rId7"/>
    <p:sldId id="374" r:id="rId8"/>
    <p:sldId id="375" r:id="rId9"/>
    <p:sldId id="376" r:id="rId10"/>
    <p:sldId id="377" r:id="rId11"/>
    <p:sldId id="382" r:id="rId12"/>
    <p:sldId id="378" r:id="rId13"/>
    <p:sldId id="380" r:id="rId14"/>
    <p:sldId id="379" r:id="rId15"/>
    <p:sldId id="386" r:id="rId16"/>
    <p:sldId id="390" r:id="rId17"/>
    <p:sldId id="391" r:id="rId18"/>
    <p:sldId id="392" r:id="rId19"/>
    <p:sldId id="395" r:id="rId20"/>
    <p:sldId id="398" r:id="rId21"/>
    <p:sldId id="404" r:id="rId22"/>
    <p:sldId id="431" r:id="rId23"/>
    <p:sldId id="411" r:id="rId24"/>
    <p:sldId id="414" r:id="rId25"/>
    <p:sldId id="428" r:id="rId26"/>
    <p:sldId id="415" r:id="rId27"/>
    <p:sldId id="416" r:id="rId28"/>
    <p:sldId id="417" r:id="rId29"/>
    <p:sldId id="418" r:id="rId30"/>
    <p:sldId id="419" r:id="rId31"/>
    <p:sldId id="420" r:id="rId32"/>
    <p:sldId id="421" r:id="rId33"/>
    <p:sldId id="422" r:id="rId34"/>
    <p:sldId id="425" r:id="rId35"/>
    <p:sldId id="282" r:id="rId36"/>
    <p:sldId id="269" r:id="rId37"/>
    <p:sldId id="289" r:id="rId38"/>
    <p:sldId id="290" r:id="rId39"/>
  </p:sldIdLst>
  <p:sldSz cx="12192000" cy="6858000"/>
  <p:notesSz cx="9926638" cy="679767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188498-CFF7-4B21-B3BF-11429C7AD77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570B486-F928-446B-B1A5-6FAB9C721790}">
      <dgm:prSet phldrT="[Texto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pt-BR" b="1" u="sng" dirty="0">
              <a:solidFill>
                <a:schemeClr val="tx1"/>
              </a:solidFill>
            </a:rPr>
            <a:t>Gestão e Monitoramento </a:t>
          </a:r>
          <a:r>
            <a:rPr lang="pt-BR" b="1" dirty="0">
              <a:solidFill>
                <a:schemeClr val="tx1"/>
              </a:solidFill>
            </a:rPr>
            <a:t>da Política Dados Abertos do Poder Executivo Federal</a:t>
          </a:r>
          <a:endParaRPr lang="pt-BR" dirty="0"/>
        </a:p>
      </dgm:t>
    </dgm:pt>
    <dgm:pt modelId="{77213720-FBDF-417A-A399-12BBF6CAD4C4}" type="parTrans" cxnId="{6730246E-8B93-4387-B67B-830403A53238}">
      <dgm:prSet/>
      <dgm:spPr/>
      <dgm:t>
        <a:bodyPr/>
        <a:lstStyle/>
        <a:p>
          <a:endParaRPr lang="pt-BR"/>
        </a:p>
      </dgm:t>
    </dgm:pt>
    <dgm:pt modelId="{24CACB0E-04D5-48B5-BE03-0CA75C5BE828}" type="sibTrans" cxnId="{6730246E-8B93-4387-B67B-830403A53238}">
      <dgm:prSet/>
      <dgm:spPr/>
      <dgm:t>
        <a:bodyPr/>
        <a:lstStyle/>
        <a:p>
          <a:endParaRPr lang="pt-BR"/>
        </a:p>
      </dgm:t>
    </dgm:pt>
    <dgm:pt modelId="{E9FBBD8C-33F6-4447-9F37-688C2E2957C2}">
      <dgm:prSet phldrT="[Texto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pt-BR" b="1" dirty="0">
              <a:solidFill>
                <a:schemeClr val="tx1"/>
              </a:solidFill>
            </a:rPr>
            <a:t>Compromisso de dados abertos na Parceria para Governo Aberto (OGP)</a:t>
          </a:r>
          <a:endParaRPr lang="pt-BR" dirty="0"/>
        </a:p>
      </dgm:t>
    </dgm:pt>
    <dgm:pt modelId="{554012A7-ECB5-42F0-8B3E-D895719F1153}" type="parTrans" cxnId="{BD5FBE3B-E822-40BB-8966-CD1917D29C5D}">
      <dgm:prSet/>
      <dgm:spPr/>
      <dgm:t>
        <a:bodyPr/>
        <a:lstStyle/>
        <a:p>
          <a:endParaRPr lang="pt-BR"/>
        </a:p>
      </dgm:t>
    </dgm:pt>
    <dgm:pt modelId="{FBCFA08C-6C6A-4949-8770-978034851E01}" type="sibTrans" cxnId="{BD5FBE3B-E822-40BB-8966-CD1917D29C5D}">
      <dgm:prSet/>
      <dgm:spPr/>
      <dgm:t>
        <a:bodyPr/>
        <a:lstStyle/>
        <a:p>
          <a:endParaRPr lang="pt-BR"/>
        </a:p>
      </dgm:t>
    </dgm:pt>
    <dgm:pt modelId="{1FD26B53-0DBF-42A3-914C-74755003EE99}">
      <dgm:prSet phldrT="[Texto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pt-BR" b="1" dirty="0">
              <a:solidFill>
                <a:schemeClr val="tx1"/>
              </a:solidFill>
            </a:rPr>
            <a:t>Ações de capacitação e orientação a órgãos e entidades da sociedade civil sobre dados abertos</a:t>
          </a:r>
          <a:endParaRPr lang="pt-BR" dirty="0"/>
        </a:p>
      </dgm:t>
    </dgm:pt>
    <dgm:pt modelId="{3863E7A5-562F-45E4-90EE-12DE1DCCBED2}" type="parTrans" cxnId="{BDC58115-B136-4AC1-82AE-2557126A0E25}">
      <dgm:prSet/>
      <dgm:spPr/>
      <dgm:t>
        <a:bodyPr/>
        <a:lstStyle/>
        <a:p>
          <a:endParaRPr lang="pt-BR"/>
        </a:p>
      </dgm:t>
    </dgm:pt>
    <dgm:pt modelId="{F0574370-722A-47DB-9DD4-F012636A7F55}" type="sibTrans" cxnId="{BDC58115-B136-4AC1-82AE-2557126A0E25}">
      <dgm:prSet/>
      <dgm:spPr/>
      <dgm:t>
        <a:bodyPr/>
        <a:lstStyle/>
        <a:p>
          <a:endParaRPr lang="pt-BR"/>
        </a:p>
      </dgm:t>
    </dgm:pt>
    <dgm:pt modelId="{E7281198-682E-4654-B3E4-0C3DFA1C9684}" type="pres">
      <dgm:prSet presAssocID="{98188498-CFF7-4B21-B3BF-11429C7AD778}" presName="Name0" presStyleCnt="0">
        <dgm:presLayoutVars>
          <dgm:chMax val="7"/>
          <dgm:chPref val="7"/>
          <dgm:dir/>
        </dgm:presLayoutVars>
      </dgm:prSet>
      <dgm:spPr/>
    </dgm:pt>
    <dgm:pt modelId="{739EF7BF-0845-4CBF-93B7-49C230586389}" type="pres">
      <dgm:prSet presAssocID="{98188498-CFF7-4B21-B3BF-11429C7AD778}" presName="Name1" presStyleCnt="0"/>
      <dgm:spPr/>
    </dgm:pt>
    <dgm:pt modelId="{57B3A96C-2461-42C4-8003-A7D0C57F46E3}" type="pres">
      <dgm:prSet presAssocID="{98188498-CFF7-4B21-B3BF-11429C7AD778}" presName="cycle" presStyleCnt="0"/>
      <dgm:spPr/>
    </dgm:pt>
    <dgm:pt modelId="{7AFF63AF-FB2D-4E27-83E8-BBECF11C4143}" type="pres">
      <dgm:prSet presAssocID="{98188498-CFF7-4B21-B3BF-11429C7AD778}" presName="srcNode" presStyleLbl="node1" presStyleIdx="0" presStyleCnt="3"/>
      <dgm:spPr/>
    </dgm:pt>
    <dgm:pt modelId="{6D868FA5-6ACA-4390-984E-AF4BA27CB354}" type="pres">
      <dgm:prSet presAssocID="{98188498-CFF7-4B21-B3BF-11429C7AD778}" presName="conn" presStyleLbl="parChTrans1D2" presStyleIdx="0" presStyleCnt="1" custLinFactNeighborX="2293" custLinFactNeighborY="6710"/>
      <dgm:spPr/>
    </dgm:pt>
    <dgm:pt modelId="{29EE490A-2C3A-4804-880A-00A6D2DA854E}" type="pres">
      <dgm:prSet presAssocID="{98188498-CFF7-4B21-B3BF-11429C7AD778}" presName="extraNode" presStyleLbl="node1" presStyleIdx="0" presStyleCnt="3"/>
      <dgm:spPr/>
    </dgm:pt>
    <dgm:pt modelId="{6B11A5D8-DF04-4715-A6FA-CFFBC0A1AC32}" type="pres">
      <dgm:prSet presAssocID="{98188498-CFF7-4B21-B3BF-11429C7AD778}" presName="dstNode" presStyleLbl="node1" presStyleIdx="0" presStyleCnt="3"/>
      <dgm:spPr/>
    </dgm:pt>
    <dgm:pt modelId="{9D5DE988-897E-444B-BB38-107FA9624A08}" type="pres">
      <dgm:prSet presAssocID="{B570B486-F928-446B-B1A5-6FAB9C721790}" presName="text_1" presStyleLbl="node1" presStyleIdx="0" presStyleCnt="3" custScaleY="55116">
        <dgm:presLayoutVars>
          <dgm:bulletEnabled val="1"/>
        </dgm:presLayoutVars>
      </dgm:prSet>
      <dgm:spPr/>
    </dgm:pt>
    <dgm:pt modelId="{76A6949C-EC91-458C-92C7-8816196C59A5}" type="pres">
      <dgm:prSet presAssocID="{B570B486-F928-446B-B1A5-6FAB9C721790}" presName="accent_1" presStyleCnt="0"/>
      <dgm:spPr/>
    </dgm:pt>
    <dgm:pt modelId="{840F3B5E-20A9-4737-BA90-616069FA12B1}" type="pres">
      <dgm:prSet presAssocID="{B570B486-F928-446B-B1A5-6FAB9C721790}" presName="accentRepeatNode" presStyleLbl="solidFgAcc1" presStyleIdx="0" presStyleCnt="3" custLinFactNeighborX="-47107" custLinFactNeighborY="-1837"/>
      <dgm:spPr/>
    </dgm:pt>
    <dgm:pt modelId="{EE0AD5C2-C377-41FA-BCA0-0F76D27F37AE}" type="pres">
      <dgm:prSet presAssocID="{E9FBBD8C-33F6-4447-9F37-688C2E2957C2}" presName="text_2" presStyleLbl="node1" presStyleIdx="1" presStyleCnt="3" custScaleY="66868" custLinFactNeighborY="-19620">
        <dgm:presLayoutVars>
          <dgm:bulletEnabled val="1"/>
        </dgm:presLayoutVars>
      </dgm:prSet>
      <dgm:spPr/>
    </dgm:pt>
    <dgm:pt modelId="{C59EC172-3827-4C2A-89C4-8B434E6403B8}" type="pres">
      <dgm:prSet presAssocID="{E9FBBD8C-33F6-4447-9F37-688C2E2957C2}" presName="accent_2" presStyleCnt="0"/>
      <dgm:spPr/>
    </dgm:pt>
    <dgm:pt modelId="{EFD923A8-8D04-4820-B0B0-2F206818C94D}" type="pres">
      <dgm:prSet presAssocID="{E9FBBD8C-33F6-4447-9F37-688C2E2957C2}" presName="accentRepeatNode" presStyleLbl="solidFgAcc1" presStyleIdx="1" presStyleCnt="3" custLinFactNeighborY="-15696"/>
      <dgm:spPr/>
    </dgm:pt>
    <dgm:pt modelId="{99D1CAB8-9E44-49E6-9259-B3A3ACAFB458}" type="pres">
      <dgm:prSet presAssocID="{1FD26B53-0DBF-42A3-914C-74755003EE99}" presName="text_3" presStyleLbl="node1" presStyleIdx="2" presStyleCnt="3" custScaleX="98730" custLinFactNeighborX="1083" custLinFactNeighborY="-30074">
        <dgm:presLayoutVars>
          <dgm:bulletEnabled val="1"/>
        </dgm:presLayoutVars>
      </dgm:prSet>
      <dgm:spPr/>
    </dgm:pt>
    <dgm:pt modelId="{87895BA3-285D-45AF-95A0-EB1759AF259D}" type="pres">
      <dgm:prSet presAssocID="{1FD26B53-0DBF-42A3-914C-74755003EE99}" presName="accent_3" presStyleCnt="0"/>
      <dgm:spPr/>
    </dgm:pt>
    <dgm:pt modelId="{CCEBD66B-A78C-4A37-AFAF-5945650FBC8F}" type="pres">
      <dgm:prSet presAssocID="{1FD26B53-0DBF-42A3-914C-74755003EE99}" presName="accentRepeatNode" presStyleLbl="solidFgAcc1" presStyleIdx="2" presStyleCnt="3" custLinFactNeighborX="20272" custLinFactNeighborY="-20747"/>
      <dgm:spPr/>
    </dgm:pt>
  </dgm:ptLst>
  <dgm:cxnLst>
    <dgm:cxn modelId="{BDC58115-B136-4AC1-82AE-2557126A0E25}" srcId="{98188498-CFF7-4B21-B3BF-11429C7AD778}" destId="{1FD26B53-0DBF-42A3-914C-74755003EE99}" srcOrd="2" destOrd="0" parTransId="{3863E7A5-562F-45E4-90EE-12DE1DCCBED2}" sibTransId="{F0574370-722A-47DB-9DD4-F012636A7F55}"/>
    <dgm:cxn modelId="{F10C2717-DDA3-4171-A8DE-03BB175F3F31}" type="presOf" srcId="{B570B486-F928-446B-B1A5-6FAB9C721790}" destId="{9D5DE988-897E-444B-BB38-107FA9624A08}" srcOrd="0" destOrd="0" presId="urn:microsoft.com/office/officeart/2008/layout/VerticalCurvedList"/>
    <dgm:cxn modelId="{CBB40426-1630-434B-BF8F-D45B3D343C32}" type="presOf" srcId="{24CACB0E-04D5-48B5-BE03-0CA75C5BE828}" destId="{6D868FA5-6ACA-4390-984E-AF4BA27CB354}" srcOrd="0" destOrd="0" presId="urn:microsoft.com/office/officeart/2008/layout/VerticalCurvedList"/>
    <dgm:cxn modelId="{BD5FBE3B-E822-40BB-8966-CD1917D29C5D}" srcId="{98188498-CFF7-4B21-B3BF-11429C7AD778}" destId="{E9FBBD8C-33F6-4447-9F37-688C2E2957C2}" srcOrd="1" destOrd="0" parTransId="{554012A7-ECB5-42F0-8B3E-D895719F1153}" sibTransId="{FBCFA08C-6C6A-4949-8770-978034851E01}"/>
    <dgm:cxn modelId="{6730246E-8B93-4387-B67B-830403A53238}" srcId="{98188498-CFF7-4B21-B3BF-11429C7AD778}" destId="{B570B486-F928-446B-B1A5-6FAB9C721790}" srcOrd="0" destOrd="0" parTransId="{77213720-FBDF-417A-A399-12BBF6CAD4C4}" sibTransId="{24CACB0E-04D5-48B5-BE03-0CA75C5BE828}"/>
    <dgm:cxn modelId="{BD7163A5-148F-490B-BC1B-A62453AA8814}" type="presOf" srcId="{E9FBBD8C-33F6-4447-9F37-688C2E2957C2}" destId="{EE0AD5C2-C377-41FA-BCA0-0F76D27F37AE}" srcOrd="0" destOrd="0" presId="urn:microsoft.com/office/officeart/2008/layout/VerticalCurvedList"/>
    <dgm:cxn modelId="{AE21F2C0-ADB6-4C74-B7E3-D3580062EC8A}" type="presOf" srcId="{1FD26B53-0DBF-42A3-914C-74755003EE99}" destId="{99D1CAB8-9E44-49E6-9259-B3A3ACAFB458}" srcOrd="0" destOrd="0" presId="urn:microsoft.com/office/officeart/2008/layout/VerticalCurvedList"/>
    <dgm:cxn modelId="{A4057FDE-6591-4DB4-9F82-F3C2457C7A03}" type="presOf" srcId="{98188498-CFF7-4B21-B3BF-11429C7AD778}" destId="{E7281198-682E-4654-B3E4-0C3DFA1C9684}" srcOrd="0" destOrd="0" presId="urn:microsoft.com/office/officeart/2008/layout/VerticalCurvedList"/>
    <dgm:cxn modelId="{12F156A1-92C4-4B34-85E9-FC4F3AF950A7}" type="presParOf" srcId="{E7281198-682E-4654-B3E4-0C3DFA1C9684}" destId="{739EF7BF-0845-4CBF-93B7-49C230586389}" srcOrd="0" destOrd="0" presId="urn:microsoft.com/office/officeart/2008/layout/VerticalCurvedList"/>
    <dgm:cxn modelId="{8895E898-1199-4E75-A8CA-07D7C1748DBC}" type="presParOf" srcId="{739EF7BF-0845-4CBF-93B7-49C230586389}" destId="{57B3A96C-2461-42C4-8003-A7D0C57F46E3}" srcOrd="0" destOrd="0" presId="urn:microsoft.com/office/officeart/2008/layout/VerticalCurvedList"/>
    <dgm:cxn modelId="{363389E1-127E-4C62-A56A-26DD1EA2E953}" type="presParOf" srcId="{57B3A96C-2461-42C4-8003-A7D0C57F46E3}" destId="{7AFF63AF-FB2D-4E27-83E8-BBECF11C4143}" srcOrd="0" destOrd="0" presId="urn:microsoft.com/office/officeart/2008/layout/VerticalCurvedList"/>
    <dgm:cxn modelId="{8B88FACE-B3FB-46E9-8F26-6413F37149C9}" type="presParOf" srcId="{57B3A96C-2461-42C4-8003-A7D0C57F46E3}" destId="{6D868FA5-6ACA-4390-984E-AF4BA27CB354}" srcOrd="1" destOrd="0" presId="urn:microsoft.com/office/officeart/2008/layout/VerticalCurvedList"/>
    <dgm:cxn modelId="{DEDF84DB-25F4-4330-B22F-70585671BEE8}" type="presParOf" srcId="{57B3A96C-2461-42C4-8003-A7D0C57F46E3}" destId="{29EE490A-2C3A-4804-880A-00A6D2DA854E}" srcOrd="2" destOrd="0" presId="urn:microsoft.com/office/officeart/2008/layout/VerticalCurvedList"/>
    <dgm:cxn modelId="{095B0D2E-14A0-4566-936B-A6A54AC1E9FD}" type="presParOf" srcId="{57B3A96C-2461-42C4-8003-A7D0C57F46E3}" destId="{6B11A5D8-DF04-4715-A6FA-CFFBC0A1AC32}" srcOrd="3" destOrd="0" presId="urn:microsoft.com/office/officeart/2008/layout/VerticalCurvedList"/>
    <dgm:cxn modelId="{67FAF05C-1A85-4DBA-8C8E-4AF2F9F2E6D9}" type="presParOf" srcId="{739EF7BF-0845-4CBF-93B7-49C230586389}" destId="{9D5DE988-897E-444B-BB38-107FA9624A08}" srcOrd="1" destOrd="0" presId="urn:microsoft.com/office/officeart/2008/layout/VerticalCurvedList"/>
    <dgm:cxn modelId="{8EDD8AE3-4129-479B-A9F4-E86894844157}" type="presParOf" srcId="{739EF7BF-0845-4CBF-93B7-49C230586389}" destId="{76A6949C-EC91-458C-92C7-8816196C59A5}" srcOrd="2" destOrd="0" presId="urn:microsoft.com/office/officeart/2008/layout/VerticalCurvedList"/>
    <dgm:cxn modelId="{328197C5-0E0C-4973-836D-CA530371BB5F}" type="presParOf" srcId="{76A6949C-EC91-458C-92C7-8816196C59A5}" destId="{840F3B5E-20A9-4737-BA90-616069FA12B1}" srcOrd="0" destOrd="0" presId="urn:microsoft.com/office/officeart/2008/layout/VerticalCurvedList"/>
    <dgm:cxn modelId="{009ECC9B-2A0E-4DF5-8EE8-BD91E3AD299A}" type="presParOf" srcId="{739EF7BF-0845-4CBF-93B7-49C230586389}" destId="{EE0AD5C2-C377-41FA-BCA0-0F76D27F37AE}" srcOrd="3" destOrd="0" presId="urn:microsoft.com/office/officeart/2008/layout/VerticalCurvedList"/>
    <dgm:cxn modelId="{87AFA277-F027-4531-8552-EE3FDDE45A5D}" type="presParOf" srcId="{739EF7BF-0845-4CBF-93B7-49C230586389}" destId="{C59EC172-3827-4C2A-89C4-8B434E6403B8}" srcOrd="4" destOrd="0" presId="urn:microsoft.com/office/officeart/2008/layout/VerticalCurvedList"/>
    <dgm:cxn modelId="{C4529E34-FEF4-4ACD-8B20-538C466C40C1}" type="presParOf" srcId="{C59EC172-3827-4C2A-89C4-8B434E6403B8}" destId="{EFD923A8-8D04-4820-B0B0-2F206818C94D}" srcOrd="0" destOrd="0" presId="urn:microsoft.com/office/officeart/2008/layout/VerticalCurvedList"/>
    <dgm:cxn modelId="{2DD93A1C-7B09-423F-B05C-8907BA7958E8}" type="presParOf" srcId="{739EF7BF-0845-4CBF-93B7-49C230586389}" destId="{99D1CAB8-9E44-49E6-9259-B3A3ACAFB458}" srcOrd="5" destOrd="0" presId="urn:microsoft.com/office/officeart/2008/layout/VerticalCurvedList"/>
    <dgm:cxn modelId="{6227C2D0-77F3-437C-9F2A-8356D7CC12D2}" type="presParOf" srcId="{739EF7BF-0845-4CBF-93B7-49C230586389}" destId="{87895BA3-285D-45AF-95A0-EB1759AF259D}" srcOrd="6" destOrd="0" presId="urn:microsoft.com/office/officeart/2008/layout/VerticalCurvedList"/>
    <dgm:cxn modelId="{651B2B87-7E12-4FB0-B16C-5A1F5DE8B1AF}" type="presParOf" srcId="{87895BA3-285D-45AF-95A0-EB1759AF259D}" destId="{CCEBD66B-A78C-4A37-AFAF-5945650FBC8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68FA5-6ACA-4390-984E-AF4BA27CB354}">
      <dsp:nvSpPr>
        <dsp:cNvPr id="0" name=""/>
        <dsp:cNvSpPr/>
      </dsp:nvSpPr>
      <dsp:spPr>
        <a:xfrm>
          <a:off x="-3660234" y="-277068"/>
          <a:ext cx="4485348" cy="4485348"/>
        </a:xfrm>
        <a:prstGeom prst="blockArc">
          <a:avLst>
            <a:gd name="adj1" fmla="val 18900000"/>
            <a:gd name="adj2" fmla="val 2700000"/>
            <a:gd name="adj3" fmla="val 48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5DE988-897E-444B-BB38-107FA9624A08}">
      <dsp:nvSpPr>
        <dsp:cNvPr id="0" name=""/>
        <dsp:cNvSpPr/>
      </dsp:nvSpPr>
      <dsp:spPr>
        <a:xfrm>
          <a:off x="464465" y="482358"/>
          <a:ext cx="9733958" cy="366992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523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u="sng" kern="1200" dirty="0">
              <a:solidFill>
                <a:schemeClr val="tx1"/>
              </a:solidFill>
            </a:rPr>
            <a:t>Gestão e Monitoramento </a:t>
          </a:r>
          <a:r>
            <a:rPr lang="pt-BR" sz="1900" b="1" kern="1200" dirty="0">
              <a:solidFill>
                <a:schemeClr val="tx1"/>
              </a:solidFill>
            </a:rPr>
            <a:t>da Política Dados Abertos do Poder Executivo Federal</a:t>
          </a:r>
          <a:endParaRPr lang="pt-BR" sz="1900" kern="1200" dirty="0"/>
        </a:p>
      </dsp:txBody>
      <dsp:txXfrm>
        <a:off x="464465" y="482358"/>
        <a:ext cx="9733958" cy="366992"/>
      </dsp:txXfrm>
    </dsp:sp>
    <dsp:sp modelId="{840F3B5E-20A9-4737-BA90-616069FA12B1}">
      <dsp:nvSpPr>
        <dsp:cNvPr id="0" name=""/>
        <dsp:cNvSpPr/>
      </dsp:nvSpPr>
      <dsp:spPr>
        <a:xfrm>
          <a:off x="0" y="234406"/>
          <a:ext cx="832319" cy="8323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0AD5C2-C377-41FA-BCA0-0F76D27F37AE}">
      <dsp:nvSpPr>
        <dsp:cNvPr id="0" name=""/>
        <dsp:cNvSpPr/>
      </dsp:nvSpPr>
      <dsp:spPr>
        <a:xfrm>
          <a:off x="706503" y="1311375"/>
          <a:ext cx="9491919" cy="445244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523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schemeClr val="tx1"/>
              </a:solidFill>
            </a:rPr>
            <a:t>Compromisso de dados abertos na Parceria para Governo Aberto (OGP)</a:t>
          </a:r>
          <a:endParaRPr lang="pt-BR" sz="1900" kern="1200" dirty="0"/>
        </a:p>
      </dsp:txBody>
      <dsp:txXfrm>
        <a:off x="706503" y="1311375"/>
        <a:ext cx="9491919" cy="445244"/>
      </dsp:txXfrm>
    </dsp:sp>
    <dsp:sp modelId="{EFD923A8-8D04-4820-B0B0-2F206818C94D}">
      <dsp:nvSpPr>
        <dsp:cNvPr id="0" name=""/>
        <dsp:cNvSpPr/>
      </dsp:nvSpPr>
      <dsp:spPr>
        <a:xfrm>
          <a:off x="290344" y="1117838"/>
          <a:ext cx="832319" cy="8323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D1CAB8-9E44-49E6-9259-B3A3ACAFB458}">
      <dsp:nvSpPr>
        <dsp:cNvPr id="0" name=""/>
        <dsp:cNvSpPr/>
      </dsp:nvSpPr>
      <dsp:spPr>
        <a:xfrm>
          <a:off x="631668" y="2130244"/>
          <a:ext cx="9610337" cy="665855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523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>
              <a:solidFill>
                <a:schemeClr val="tx1"/>
              </a:solidFill>
            </a:rPr>
            <a:t>Ações de capacitação e orientação a órgãos e entidades da sociedade civil sobre dados abertos</a:t>
          </a:r>
          <a:endParaRPr lang="pt-BR" sz="1900" kern="1200" dirty="0"/>
        </a:p>
      </dsp:txBody>
      <dsp:txXfrm>
        <a:off x="631668" y="2130244"/>
        <a:ext cx="9610337" cy="665855"/>
      </dsp:txXfrm>
    </dsp:sp>
    <dsp:sp modelId="{CCEBD66B-A78C-4A37-AFAF-5945650FBC8F}">
      <dsp:nvSpPr>
        <dsp:cNvPr id="0" name=""/>
        <dsp:cNvSpPr/>
      </dsp:nvSpPr>
      <dsp:spPr>
        <a:xfrm>
          <a:off x="217033" y="2074580"/>
          <a:ext cx="832319" cy="8323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2522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B93547-9451-47F8-93F1-116B82B44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9383597-786A-4DA2-B689-07769D2D86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FE1F30-E276-4477-AB8D-E871C53217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2982C67-ABF5-4D0E-95D0-E46F8F234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EA29CB5-359E-405A-BAE5-0979E3CDF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074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745FAB3-E8FF-426E-9C25-5644264435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0EAE5A7-5BAD-41A2-B088-DFFF0A532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525CCFC-1FEC-438A-81F7-03DB037523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25F0D9B-4F8A-4884-A0A6-3CCD60E1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5A0D4ED-7092-4E5C-BAB2-C68ABECEE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4380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08E7BE-229D-4F8B-977D-52D1CCA8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6219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18CAE6A-14A6-4699-A056-57D401FA4C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4186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7913EFE-8C6D-4217-9D5F-1B272DD95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C94C-3EDD-4AB6-B888-B6590F23929E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E5B4AF8-3C20-4181-9D1D-077E0794E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8D06C9C-B7C9-43C3-AB81-2AEE16D56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9AFC6-E3FB-4FE1-B66A-BD4EAE58E566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8C4A18C-409F-4B7E-B317-1AC1C48CDB37}"/>
              </a:ext>
            </a:extLst>
          </p:cNvPr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94" r="37206" b="11765"/>
          <a:stretch/>
        </p:blipFill>
        <p:spPr bwMode="auto">
          <a:xfrm>
            <a:off x="518709" y="378112"/>
            <a:ext cx="1916017" cy="8648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DBEB94B9-A100-46A8-AB23-4A951C26E601}"/>
              </a:ext>
            </a:extLst>
          </p:cNvPr>
          <p:cNvCxnSpPr/>
          <p:nvPr userDrawn="1"/>
        </p:nvCxnSpPr>
        <p:spPr>
          <a:xfrm>
            <a:off x="594910" y="1288973"/>
            <a:ext cx="11038902" cy="0"/>
          </a:xfrm>
          <a:prstGeom prst="line">
            <a:avLst/>
          </a:prstGeom>
          <a:ln w="3810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39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81F3E1-69D7-4298-A6E2-2F5D5F920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154DB3-32AF-468E-8C2B-7658BAAFD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3930C16-E808-4417-8047-2996637913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A478AE-F9A1-4D2D-A721-720B34953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AD2BA1A-8B1D-4E7F-8CE6-03BFB8570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7902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F3F511-931F-4706-A92D-7BDED6A2B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4EF8957-8214-4C94-9E42-7B804D74D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B8ACCC-0D06-427C-BFE7-27E1AFA8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680709-97E5-4E39-A1CC-EC3DFE9DA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8E6E603-205F-4AEE-AF1C-5055EAA67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204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D83F74-93A3-4C51-839A-26C3555B6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98CC3E-1C00-4190-B8E3-6DE983AA9B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3EE7AD8-1AEA-40B0-B838-3CACD3AED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9E84F51-8B00-40D0-AF65-B2F2089388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1E8DC3D-CC68-425D-BB5C-33F14E6DE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8F8D865-68E6-4771-93D4-EEE68753A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3746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446319-C3BB-4811-BBC0-561AC91EB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82ECA3A-57A2-4781-BAB6-1338F5DE3F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4B92CA4-B29E-45AD-A4AC-F83DB28F4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DE95E87-3421-426A-BA0E-717F399470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0943E3C-6E98-4229-9C9E-34C17B4818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EB5DD83-1452-4C5B-866B-784AD00D92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DA4E1D6-4080-4433-9908-4316D719D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F7F7CF8-FACA-4FAE-8770-01FA0A859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8655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D50427-529E-4540-B52D-17EBCF02A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7655594-4218-4B57-8196-0578961682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F3D935E-E651-48F1-B862-5E32EB170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7396F60-389B-429E-A741-B4681E516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684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CC91C32-41CC-40D4-B1A6-683D63EFDA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41757D3-F941-40CB-83BB-7AEEC58A4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E13BFB-0966-41AD-90E7-9C228194C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2243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E70F12-2DAB-43E7-A935-CBC4D0EF5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B53617-321B-470C-A8A1-23EDE0707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9324107-5948-48DD-A19C-2D92A083A6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F02A7A7-7986-496B-ADE8-9FE767E6B1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CFA0B9E-97DB-4CD3-9645-F73A86951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C0A997F-85AA-497F-B55D-EE5B2C0C3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344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C2EADB-79FD-490A-B7C8-3FC33E272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843DB2F-DC0B-46AE-AC1F-99A135075F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54B656B-BA39-4319-951E-C7897E9912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B6671D0-D6B7-4EE6-8F48-AF861AD1D0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F52729C-F822-4AF9-A5CC-E7D60CA9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14AABCA-B343-4F8F-84FB-53142BC3D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3902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6D828868-780E-420E-8756-381D588AE3E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20" y="-26276"/>
            <a:ext cx="12285040" cy="691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7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dados.gov.br/GetFile.aspx?File=/ComiteGestor/Resolu%C3%A7%C3%B5es/resolucao-cginda-3-13-10-2017.pdf" TargetMode="External"/><Relationship Id="rId2" Type="http://schemas.openxmlformats.org/officeDocument/2006/relationships/hyperlink" Target="http://www.planalto.gov.br/ccivil_03/_Ato2015-2018/2016/Decreto/D8777.htm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dados.gov.br/GetFile.aspx?File=/ComiteGestor/Resolu%C3%A7%C3%B5es/resolucao-cginda-3-13-10-2017.pdf" TargetMode="External"/><Relationship Id="rId2" Type="http://schemas.openxmlformats.org/officeDocument/2006/relationships/hyperlink" Target="http://www.planalto.gov.br/ccivil_03/_Ato2015-2018/2016/Decreto/D8777.htm" TargetMode="Externa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iki.dados.gov.br/GetFile.aspx?File=/ComiteGestor/Resolu%C3%A7%C3%B5es/resolucao-cginda-3-13-10-2017.pdf" TargetMode="Externa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twitter.com/RosieDaSerenata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planejamento.gov.br/noticias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C7A71A47-BC15-4B04-8DE6-66B04CCCD1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0" y="-57259"/>
            <a:ext cx="12395200" cy="697251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5A1B000E-4209-4A65-8E73-BAD59D9A5E95}"/>
              </a:ext>
            </a:extLst>
          </p:cNvPr>
          <p:cNvSpPr txBox="1"/>
          <p:nvPr/>
        </p:nvSpPr>
        <p:spPr>
          <a:xfrm>
            <a:off x="864781" y="3406032"/>
            <a:ext cx="10462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accent1">
                    <a:lumMod val="50000"/>
                  </a:schemeClr>
                </a:solidFill>
              </a:rPr>
              <a:t>Dados Abertos – Como fazer um PDA</a:t>
            </a:r>
          </a:p>
          <a:p>
            <a:pPr algn="ctr"/>
            <a:r>
              <a:rPr lang="pt-BR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Thalita Ary, Paula Carvalho e Antônio Wosgrau</a:t>
            </a:r>
          </a:p>
        </p:txBody>
      </p: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E5CD1D16-5E2D-4425-9C38-C55670F05939}"/>
              </a:ext>
            </a:extLst>
          </p:cNvPr>
          <p:cNvCxnSpPr>
            <a:cxnSpLocks/>
          </p:cNvCxnSpPr>
          <p:nvPr/>
        </p:nvCxnSpPr>
        <p:spPr>
          <a:xfrm>
            <a:off x="1375144" y="3094078"/>
            <a:ext cx="9441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132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263AA83E-5CB9-4EB0-801A-7A281EDE5657}"/>
              </a:ext>
            </a:extLst>
          </p:cNvPr>
          <p:cNvSpPr txBox="1"/>
          <p:nvPr/>
        </p:nvSpPr>
        <p:spPr>
          <a:xfrm>
            <a:off x="457916" y="1592426"/>
            <a:ext cx="96786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pt-BR" sz="3200" b="1" dirty="0"/>
              <a:t>Meu Município</a:t>
            </a:r>
            <a:endParaRPr lang="pt-BR" dirty="0"/>
          </a:p>
          <a:p>
            <a:pPr fontAlgn="base"/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D4CF51E-03E9-4874-943C-89A700DF0724}"/>
              </a:ext>
            </a:extLst>
          </p:cNvPr>
          <p:cNvSpPr txBox="1"/>
          <p:nvPr/>
        </p:nvSpPr>
        <p:spPr>
          <a:xfrm>
            <a:off x="476016" y="2349761"/>
            <a:ext cx="54675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pt-BR" dirty="0"/>
              <a:t>Um portal 100% público e gratuito que organiza e disponibiliza de forma simples os dados dos municípios brasileiros. Facilita o entendimento, acompanhamento, comparação das arrecadações e gastos do dinheiro público. Além do controle social, também utilizado por gestores públicos em suas análises e tomada de decisões sobre os rumos da cidade.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B50C67F9-0BDD-4C9C-B839-E4736D7F9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3147" y="1741418"/>
            <a:ext cx="5564963" cy="3884096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2845891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263AA83E-5CB9-4EB0-801A-7A281EDE5657}"/>
              </a:ext>
            </a:extLst>
          </p:cNvPr>
          <p:cNvSpPr txBox="1"/>
          <p:nvPr/>
        </p:nvSpPr>
        <p:spPr>
          <a:xfrm>
            <a:off x="457915" y="1373485"/>
            <a:ext cx="111974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pt-BR" sz="3200" b="1" dirty="0">
                <a:solidFill>
                  <a:schemeClr val="tx2"/>
                </a:solidFill>
              </a:rPr>
              <a:t>O que é a Política de Dados Abertos do Poder Executivo Federal?</a:t>
            </a:r>
            <a:endParaRPr lang="pt-BR" dirty="0">
              <a:solidFill>
                <a:schemeClr val="tx2"/>
              </a:solidFill>
            </a:endParaRPr>
          </a:p>
          <a:p>
            <a:pPr fontAlgn="base"/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D4CF51E-03E9-4874-943C-89A700DF0724}"/>
              </a:ext>
            </a:extLst>
          </p:cNvPr>
          <p:cNvSpPr txBox="1"/>
          <p:nvPr/>
        </p:nvSpPr>
        <p:spPr>
          <a:xfrm>
            <a:off x="457916" y="2056203"/>
            <a:ext cx="11318587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Regulamentada pelo </a:t>
            </a:r>
            <a:r>
              <a:rPr lang="pt-BR" sz="20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Decreto nº 8777/2016</a:t>
            </a:r>
            <a:r>
              <a:rPr lang="pt-BR" sz="2000" u="sng" dirty="0"/>
              <a:t>, Decreto nº 9.903/2019 e </a:t>
            </a:r>
            <a:r>
              <a:rPr lang="pt-BR" sz="20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Resolução nº 03 da CGINDA</a:t>
            </a:r>
            <a:r>
              <a:rPr lang="pt-BR" sz="2000" dirty="0"/>
              <a:t>, a Política </a:t>
            </a:r>
            <a:r>
              <a:rPr lang="pt-BR" sz="2000" b="1" u="sng" dirty="0"/>
              <a:t>estabelece regras para disponibilização de dados abertos no âmbito do Poder Executivo Federal</a:t>
            </a:r>
            <a:r>
              <a:rPr lang="pt-BR" sz="2000" u="sng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Os </a:t>
            </a:r>
            <a:r>
              <a:rPr lang="pt-BR" sz="2000" b="1" dirty="0"/>
              <a:t>principais objetivos </a:t>
            </a:r>
            <a:r>
              <a:rPr lang="pt-BR" sz="2000" dirty="0"/>
              <a:t>da Política estão elencados no art. 1º do Decreto Nº 8.777/2016, cabendo destacar alguns deles: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000" b="1" dirty="0"/>
              <a:t>promover a publicação de dados </a:t>
            </a:r>
            <a:r>
              <a:rPr lang="pt-BR" sz="2000" dirty="0"/>
              <a:t>contidos em bases de dados de órgãos e entidades da administração pública federal direta, autárquica e fundacional sob a forma de dados abertos;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000" b="1" dirty="0"/>
              <a:t>aprimorar a cultura de transparência </a:t>
            </a:r>
            <a:r>
              <a:rPr lang="pt-BR" sz="2000" dirty="0"/>
              <a:t>pública;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000" b="1" dirty="0"/>
              <a:t>franquear aos cidadãos o acesso</a:t>
            </a:r>
            <a:r>
              <a:rPr lang="pt-BR" sz="2000" dirty="0"/>
              <a:t>, de forma aberta, aos dados produzidos ou acumulados pelo Poder Executivo federal.</a:t>
            </a:r>
          </a:p>
          <a:p>
            <a:endParaRPr lang="pt-B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Alcança a Administração </a:t>
            </a:r>
            <a:r>
              <a:rPr lang="pt-BR" sz="2000" b="1" dirty="0"/>
              <a:t>Direta, Autárquica e Fundacional</a:t>
            </a:r>
          </a:p>
          <a:p>
            <a:endParaRPr lang="pt-B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Operacionalização por meio de </a:t>
            </a:r>
            <a:r>
              <a:rPr lang="pt-BR" sz="2000" b="1" dirty="0"/>
              <a:t>Plano de Dados Abertos (PDA)</a:t>
            </a:r>
          </a:p>
          <a:p>
            <a:endParaRPr lang="pt-BR" b="1" dirty="0">
              <a:solidFill>
                <a:srgbClr val="002060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99098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07EFE1EA-323A-4E13-AD7B-FECEE04915EF}"/>
              </a:ext>
            </a:extLst>
          </p:cNvPr>
          <p:cNvSpPr/>
          <p:nvPr/>
        </p:nvSpPr>
        <p:spPr>
          <a:xfrm>
            <a:off x="419595" y="1223999"/>
            <a:ext cx="113528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>
                <a:solidFill>
                  <a:schemeClr val="tx2"/>
                </a:solidFill>
                <a:latin typeface="+mj-lt"/>
              </a:rPr>
              <a:t>Atuação da CGU na área de Dados Abertos</a:t>
            </a:r>
            <a:endParaRPr lang="pt-BR" sz="4000" b="1" i="0" dirty="0">
              <a:solidFill>
                <a:schemeClr val="tx2"/>
              </a:solidFill>
              <a:effectLst/>
              <a:latin typeface="+mj-lt"/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BF902836-4E43-45A5-A6A5-01F9EF690D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0382393"/>
              </p:ext>
            </p:extLst>
          </p:nvPr>
        </p:nvGraphicFramePr>
        <p:xfrm>
          <a:off x="1325880" y="1726799"/>
          <a:ext cx="10242006" cy="3329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Agrupar 8">
            <a:extLst>
              <a:ext uri="{FF2B5EF4-FFF2-40B4-BE49-F238E27FC236}">
                <a16:creationId xmlns:a16="http://schemas.microsoft.com/office/drawing/2014/main" id="{3733F9EF-8E28-4153-AE25-2C7A8E5ADE31}"/>
              </a:ext>
            </a:extLst>
          </p:cNvPr>
          <p:cNvGrpSpPr/>
          <p:nvPr/>
        </p:nvGrpSpPr>
        <p:grpSpPr>
          <a:xfrm>
            <a:off x="1732084" y="4792570"/>
            <a:ext cx="9835801" cy="682493"/>
            <a:chOff x="455990" y="2287129"/>
            <a:chExt cx="6625235" cy="682493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C17BAA18-C696-4D51-808D-B8AD1901CFB1}"/>
                </a:ext>
              </a:extLst>
            </p:cNvPr>
            <p:cNvSpPr/>
            <p:nvPr/>
          </p:nvSpPr>
          <p:spPr>
            <a:xfrm>
              <a:off x="455990" y="2287129"/>
              <a:ext cx="6625235" cy="65346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9EE37229-A45D-40F4-8D18-2C4C27189E4F}"/>
                </a:ext>
              </a:extLst>
            </p:cNvPr>
            <p:cNvSpPr txBox="1"/>
            <p:nvPr/>
          </p:nvSpPr>
          <p:spPr>
            <a:xfrm>
              <a:off x="455990" y="2316157"/>
              <a:ext cx="6625235" cy="65346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18688" tIns="48260" rIns="48260" bIns="48260" numCol="1" spcCol="1270" anchor="ctr" anchorCtr="0">
              <a:noAutofit/>
            </a:bodyPr>
            <a:lstStyle/>
            <a:p>
              <a:pPr marL="0" lvl="0" indent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2000" b="1" kern="1200" dirty="0">
                  <a:solidFill>
                    <a:schemeClr val="tx1"/>
                  </a:solidFill>
                </a:rPr>
                <a:t>Ações de difusão de boas práticas na utilização de dados abertos governamentais pelos cidadãos</a:t>
              </a:r>
              <a:endParaRPr lang="pt-BR" sz="2000" kern="1200" dirty="0"/>
            </a:p>
          </p:txBody>
        </p:sp>
      </p:grpSp>
      <p:sp>
        <p:nvSpPr>
          <p:cNvPr id="12" name="Elipse 11">
            <a:extLst>
              <a:ext uri="{FF2B5EF4-FFF2-40B4-BE49-F238E27FC236}">
                <a16:creationId xmlns:a16="http://schemas.microsoft.com/office/drawing/2014/main" id="{6AA9CFC9-8671-4C53-BF7B-703E7CFD2726}"/>
              </a:ext>
            </a:extLst>
          </p:cNvPr>
          <p:cNvSpPr/>
          <p:nvPr/>
        </p:nvSpPr>
        <p:spPr>
          <a:xfrm>
            <a:off x="1208349" y="4704311"/>
            <a:ext cx="816832" cy="816832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076A3DEF-EE68-4EB7-931F-DD98C1D303D7}"/>
              </a:ext>
            </a:extLst>
          </p:cNvPr>
          <p:cNvGrpSpPr/>
          <p:nvPr/>
        </p:nvGrpSpPr>
        <p:grpSpPr>
          <a:xfrm>
            <a:off x="1325879" y="5808087"/>
            <a:ext cx="10242006" cy="307777"/>
            <a:chOff x="455990" y="2287129"/>
            <a:chExt cx="6625235" cy="65346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EE864612-C83F-4055-9918-1BD6CC02A94C}"/>
                </a:ext>
              </a:extLst>
            </p:cNvPr>
            <p:cNvSpPr/>
            <p:nvPr/>
          </p:nvSpPr>
          <p:spPr>
            <a:xfrm>
              <a:off x="455990" y="2287129"/>
              <a:ext cx="6625235" cy="65346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FADA9E86-35C5-43DC-9C06-68033077B16C}"/>
                </a:ext>
              </a:extLst>
            </p:cNvPr>
            <p:cNvSpPr txBox="1"/>
            <p:nvPr/>
          </p:nvSpPr>
          <p:spPr>
            <a:xfrm>
              <a:off x="455990" y="2287129"/>
              <a:ext cx="6625235" cy="65346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18688" tIns="48260" rIns="48260" bIns="48260" numCol="1" spcCol="1270" anchor="ctr" anchorCtr="0">
              <a:noAutofit/>
            </a:bodyPr>
            <a:lstStyle/>
            <a:p>
              <a:pPr marL="0" lvl="0" indent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2000" b="1" kern="1200" dirty="0">
                  <a:solidFill>
                    <a:schemeClr val="tx1"/>
                  </a:solidFill>
                </a:rPr>
                <a:t>Cooperação internacional</a:t>
              </a:r>
              <a:endParaRPr lang="pt-BR" sz="2000" kern="1200" dirty="0"/>
            </a:p>
          </p:txBody>
        </p:sp>
      </p:grpSp>
      <p:sp>
        <p:nvSpPr>
          <p:cNvPr id="17" name="Semicírculo 16">
            <a:extLst>
              <a:ext uri="{FF2B5EF4-FFF2-40B4-BE49-F238E27FC236}">
                <a16:creationId xmlns:a16="http://schemas.microsoft.com/office/drawing/2014/main" id="{77CA211F-E21E-4302-970B-B3F4E15FB7F1}"/>
              </a:ext>
            </a:extLst>
          </p:cNvPr>
          <p:cNvSpPr/>
          <p:nvPr/>
        </p:nvSpPr>
        <p:spPr>
          <a:xfrm>
            <a:off x="-2430306" y="2055873"/>
            <a:ext cx="4402088" cy="4402088"/>
          </a:xfrm>
          <a:prstGeom prst="blockArc">
            <a:avLst>
              <a:gd name="adj1" fmla="val 2050001"/>
              <a:gd name="adj2" fmla="val 2700000"/>
              <a:gd name="adj3" fmla="val 491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6F0AF6BE-7013-4834-9F86-11271FA75463}"/>
              </a:ext>
            </a:extLst>
          </p:cNvPr>
          <p:cNvSpPr/>
          <p:nvPr/>
        </p:nvSpPr>
        <p:spPr>
          <a:xfrm>
            <a:off x="726084" y="5539530"/>
            <a:ext cx="816832" cy="816832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999491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19C4D36-F6B4-4D1A-A4C8-3405B183F47D}"/>
              </a:ext>
            </a:extLst>
          </p:cNvPr>
          <p:cNvSpPr/>
          <p:nvPr/>
        </p:nvSpPr>
        <p:spPr>
          <a:xfrm>
            <a:off x="2726356" y="2903117"/>
            <a:ext cx="67782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>
                <a:solidFill>
                  <a:schemeClr val="tx2"/>
                </a:solidFill>
              </a:rPr>
              <a:t>Ferramentas públicas utilizadas na </a:t>
            </a:r>
            <a:r>
              <a:rPr lang="pt-BR" sz="3600" b="1" dirty="0">
                <a:solidFill>
                  <a:schemeClr val="tx2"/>
                </a:solidFill>
              </a:rPr>
              <a:t>gestão e monitoramento </a:t>
            </a:r>
            <a:r>
              <a:rPr lang="pt-BR" sz="3600" dirty="0">
                <a:solidFill>
                  <a:schemeClr val="tx2"/>
                </a:solidFill>
              </a:rPr>
              <a:t>da Política de Dados Abertos</a:t>
            </a:r>
            <a:endParaRPr lang="pt-BR" sz="3600" b="1" i="0" dirty="0">
              <a:solidFill>
                <a:schemeClr val="tx2"/>
              </a:solidFill>
              <a:effectLst/>
              <a:latin typeface="+mj-lt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2153191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19C4D36-F6B4-4D1A-A4C8-3405B183F47D}"/>
              </a:ext>
            </a:extLst>
          </p:cNvPr>
          <p:cNvSpPr/>
          <p:nvPr/>
        </p:nvSpPr>
        <p:spPr>
          <a:xfrm>
            <a:off x="3525622" y="1651909"/>
            <a:ext cx="44689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3600" dirty="0">
                <a:solidFill>
                  <a:schemeClr val="bg2">
                    <a:lumMod val="25000"/>
                  </a:schemeClr>
                </a:solidFill>
              </a:rPr>
              <a:t>01 - Portal Brasileiro de Dados Abertos</a:t>
            </a:r>
          </a:p>
          <a:p>
            <a:pPr algn="r"/>
            <a:r>
              <a:rPr lang="pt-BR" sz="3600" b="1" i="0" dirty="0">
                <a:solidFill>
                  <a:schemeClr val="bg2">
                    <a:lumMod val="25000"/>
                  </a:schemeClr>
                </a:solidFill>
                <a:effectLst/>
                <a:latin typeface="+mj-lt"/>
              </a:rPr>
              <a:t>(dados.gov</a:t>
            </a:r>
            <a:r>
              <a:rPr lang="pt-BR" sz="36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.br)</a:t>
            </a:r>
          </a:p>
          <a:p>
            <a:pPr algn="r"/>
            <a:r>
              <a:rPr lang="pt-BR" dirty="0"/>
              <a:t>O Portal Brasileiro de Dados Abertos foi feito em um processo aberto à participação de qualquer interessado da sociedade civil e valendo-se exclusivamente de soluções de software livres. </a:t>
            </a:r>
            <a:endParaRPr lang="pt-BR" b="1" i="0" dirty="0">
              <a:solidFill>
                <a:schemeClr val="bg2">
                  <a:lumMod val="25000"/>
                </a:schemeClr>
              </a:solidFill>
              <a:effectLst/>
              <a:latin typeface="+mj-lt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E03CAA23-E8AF-4E7C-8E04-85325B011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5794" y="103524"/>
            <a:ext cx="3821356" cy="6522164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03CAA23-E8AF-4E7C-8E04-85325B011B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93" t="9503" r="5166" b="88631"/>
          <a:stretch/>
        </p:blipFill>
        <p:spPr>
          <a:xfrm>
            <a:off x="257576" y="6284893"/>
            <a:ext cx="7675809" cy="33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564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19C4D36-F6B4-4D1A-A4C8-3405B183F47D}"/>
              </a:ext>
            </a:extLst>
          </p:cNvPr>
          <p:cNvSpPr/>
          <p:nvPr/>
        </p:nvSpPr>
        <p:spPr>
          <a:xfrm>
            <a:off x="1786226" y="2551837"/>
            <a:ext cx="30155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3600" dirty="0">
                <a:solidFill>
                  <a:schemeClr val="bg2">
                    <a:lumMod val="25000"/>
                  </a:schemeClr>
                </a:solidFill>
              </a:rPr>
              <a:t>7.220 conjuntos de dados </a:t>
            </a:r>
            <a:endParaRPr lang="pt-BR" sz="3600" b="1" i="0" dirty="0">
              <a:solidFill>
                <a:schemeClr val="bg2">
                  <a:lumMod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E67520A1-FF19-4829-9B0C-CD6F22A71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427" y="1423681"/>
            <a:ext cx="5637457" cy="430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241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19C4D36-F6B4-4D1A-A4C8-3405B183F47D}"/>
              </a:ext>
            </a:extLst>
          </p:cNvPr>
          <p:cNvSpPr/>
          <p:nvPr/>
        </p:nvSpPr>
        <p:spPr>
          <a:xfrm>
            <a:off x="1786226" y="2551837"/>
            <a:ext cx="30155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3600" dirty="0">
                <a:solidFill>
                  <a:schemeClr val="bg2">
                    <a:lumMod val="25000"/>
                  </a:schemeClr>
                </a:solidFill>
              </a:rPr>
              <a:t>165 organizações cadastradas</a:t>
            </a:r>
            <a:endParaRPr lang="pt-BR" sz="3600" b="1" i="0" dirty="0">
              <a:solidFill>
                <a:schemeClr val="bg2">
                  <a:lumMod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E0C4B03E-CB86-4603-A652-CCB39F816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996" y="1585355"/>
            <a:ext cx="4293831" cy="420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610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19C4D36-F6B4-4D1A-A4C8-3405B183F47D}"/>
              </a:ext>
            </a:extLst>
          </p:cNvPr>
          <p:cNvSpPr/>
          <p:nvPr/>
        </p:nvSpPr>
        <p:spPr>
          <a:xfrm>
            <a:off x="983528" y="2566310"/>
            <a:ext cx="47301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3600" dirty="0">
                <a:solidFill>
                  <a:schemeClr val="bg2">
                    <a:lumMod val="25000"/>
                  </a:schemeClr>
                </a:solidFill>
              </a:rPr>
              <a:t>02 – Painel de Monitoramento de Dados Abertos</a:t>
            </a:r>
            <a:endParaRPr lang="pt-BR" sz="3600" b="1" i="0" dirty="0">
              <a:solidFill>
                <a:schemeClr val="bg2">
                  <a:lumMod val="25000"/>
                </a:schemeClr>
              </a:solidFill>
              <a:effectLst/>
              <a:latin typeface="+mj-lt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ABA9E31-4A2F-42E2-946E-8857C70A07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606" r="50397"/>
          <a:stretch/>
        </p:blipFill>
        <p:spPr>
          <a:xfrm>
            <a:off x="1687132" y="4417665"/>
            <a:ext cx="4026579" cy="207441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1AA4C9DA-138F-4634-B3FD-4B0C55F9BA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118" y="56168"/>
            <a:ext cx="4730182" cy="606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32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19C4D36-F6B4-4D1A-A4C8-3405B183F47D}"/>
              </a:ext>
            </a:extLst>
          </p:cNvPr>
          <p:cNvSpPr/>
          <p:nvPr/>
        </p:nvSpPr>
        <p:spPr>
          <a:xfrm>
            <a:off x="516639" y="1431991"/>
            <a:ext cx="4860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Pesquisa por órgão</a:t>
            </a:r>
            <a:endParaRPr lang="pt-BR" b="1" i="0" dirty="0">
              <a:solidFill>
                <a:schemeClr val="bg2">
                  <a:lumMod val="25000"/>
                </a:schemeClr>
              </a:solidFill>
              <a:effectLst/>
              <a:latin typeface="+mj-lt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5EB1ADE-985A-4FC6-8580-9526E8186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597" y="1838941"/>
            <a:ext cx="7007807" cy="4671871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9D9CA37F-233D-4FB6-B918-D7C92EE590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7842" y="1468405"/>
            <a:ext cx="3567448" cy="504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046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19C4D36-F6B4-4D1A-A4C8-3405B183F47D}"/>
              </a:ext>
            </a:extLst>
          </p:cNvPr>
          <p:cNvSpPr/>
          <p:nvPr/>
        </p:nvSpPr>
        <p:spPr>
          <a:xfrm>
            <a:off x="516639" y="1431991"/>
            <a:ext cx="4860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Pesquisa por órgão</a:t>
            </a:r>
            <a:endParaRPr lang="pt-BR" b="1" i="0" dirty="0">
              <a:solidFill>
                <a:schemeClr val="bg2">
                  <a:lumMod val="25000"/>
                </a:schemeClr>
              </a:solidFill>
              <a:effectLst/>
              <a:latin typeface="+mj-lt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0E90692-5285-40F5-A9D6-FEE82D9F0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673" y="1930472"/>
            <a:ext cx="8522408" cy="437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77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m para digital business">
            <a:extLst>
              <a:ext uri="{FF2B5EF4-FFF2-40B4-BE49-F238E27FC236}">
                <a16:creationId xmlns:a16="http://schemas.microsoft.com/office/drawing/2014/main" id="{63A7D2A6-35DE-435E-A85F-0789936E0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4"/>
          <a:stretch/>
        </p:blipFill>
        <p:spPr bwMode="auto">
          <a:xfrm>
            <a:off x="0" y="0"/>
            <a:ext cx="12192000" cy="14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8FAF6F0-1026-4EDF-BD77-01E29A8BECFC}"/>
              </a:ext>
            </a:extLst>
          </p:cNvPr>
          <p:cNvSpPr/>
          <p:nvPr/>
        </p:nvSpPr>
        <p:spPr>
          <a:xfrm>
            <a:off x="0" y="1"/>
            <a:ext cx="12192000" cy="1483112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27DB903-234B-4F67-9CB2-13D62068D538}"/>
              </a:ext>
            </a:extLst>
          </p:cNvPr>
          <p:cNvSpPr/>
          <p:nvPr/>
        </p:nvSpPr>
        <p:spPr>
          <a:xfrm>
            <a:off x="0" y="0"/>
            <a:ext cx="12192000" cy="1483114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03F5F07D-E3D9-4D0B-97AE-30E8E09F6388}"/>
              </a:ext>
            </a:extLst>
          </p:cNvPr>
          <p:cNvGrpSpPr/>
          <p:nvPr/>
        </p:nvGrpSpPr>
        <p:grpSpPr>
          <a:xfrm>
            <a:off x="0" y="0"/>
            <a:ext cx="12269972" cy="6857999"/>
            <a:chOff x="326066" y="55705"/>
            <a:chExt cx="11774719" cy="6730530"/>
          </a:xfrm>
        </p:grpSpPr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2322F170-4F27-4CA7-B57D-90B3C669D075}"/>
                </a:ext>
              </a:extLst>
            </p:cNvPr>
            <p:cNvSpPr txBox="1"/>
            <p:nvPr/>
          </p:nvSpPr>
          <p:spPr>
            <a:xfrm rot="16200000">
              <a:off x="-179536" y="5963506"/>
              <a:ext cx="1318981" cy="30777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b="1" dirty="0">
                  <a:solidFill>
                    <a:schemeClr val="bg1"/>
                  </a:solidFill>
                </a:rPr>
                <a:t>FERRAMENTAS</a:t>
              </a:r>
            </a:p>
          </p:txBody>
        </p:sp>
        <p:sp>
          <p:nvSpPr>
            <p:cNvPr id="21" name="CaixaDeTexto 20">
              <a:extLst>
                <a:ext uri="{FF2B5EF4-FFF2-40B4-BE49-F238E27FC236}">
                  <a16:creationId xmlns:a16="http://schemas.microsoft.com/office/drawing/2014/main" id="{7FC4200A-7875-4D6A-867A-9B8EFE581334}"/>
                </a:ext>
              </a:extLst>
            </p:cNvPr>
            <p:cNvSpPr txBox="1"/>
            <p:nvPr/>
          </p:nvSpPr>
          <p:spPr>
            <a:xfrm rot="16200000">
              <a:off x="-1026724" y="3797335"/>
              <a:ext cx="3013359" cy="30777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b="1" dirty="0">
                  <a:solidFill>
                    <a:schemeClr val="bg1"/>
                  </a:solidFill>
                </a:rPr>
                <a:t>OBJETOS</a:t>
              </a:r>
            </a:p>
          </p:txBody>
        </p:sp>
        <p:sp>
          <p:nvSpPr>
            <p:cNvPr id="22" name="CaixaDeTexto 21">
              <a:extLst>
                <a:ext uri="{FF2B5EF4-FFF2-40B4-BE49-F238E27FC236}">
                  <a16:creationId xmlns:a16="http://schemas.microsoft.com/office/drawing/2014/main" id="{CE886608-D014-4FA7-8B62-0A57A96BA2B1}"/>
                </a:ext>
              </a:extLst>
            </p:cNvPr>
            <p:cNvSpPr txBox="1"/>
            <p:nvPr/>
          </p:nvSpPr>
          <p:spPr>
            <a:xfrm rot="16200000">
              <a:off x="-287875" y="1083053"/>
              <a:ext cx="1535666" cy="30777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b="1" dirty="0">
                  <a:solidFill>
                    <a:schemeClr val="bg1"/>
                  </a:solidFill>
                </a:rPr>
                <a:t>ESTRATÉGIAS</a:t>
              </a:r>
            </a:p>
          </p:txBody>
        </p:sp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08F4325E-253E-461E-91EF-AF2671824525}"/>
                </a:ext>
              </a:extLst>
            </p:cNvPr>
            <p:cNvSpPr/>
            <p:nvPr/>
          </p:nvSpPr>
          <p:spPr>
            <a:xfrm>
              <a:off x="772394" y="2448542"/>
              <a:ext cx="5611238" cy="30133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4" name="Retângulo 23">
              <a:extLst>
                <a:ext uri="{FF2B5EF4-FFF2-40B4-BE49-F238E27FC236}">
                  <a16:creationId xmlns:a16="http://schemas.microsoft.com/office/drawing/2014/main" id="{19C3C4E6-4792-403C-B3D7-3D59126C57E2}"/>
                </a:ext>
              </a:extLst>
            </p:cNvPr>
            <p:cNvSpPr/>
            <p:nvPr/>
          </p:nvSpPr>
          <p:spPr>
            <a:xfrm>
              <a:off x="6428877" y="2434825"/>
              <a:ext cx="2809504" cy="30133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Pedidos de acesso a informação</a:t>
              </a: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5" name="Retângulo 24">
              <a:extLst>
                <a:ext uri="{FF2B5EF4-FFF2-40B4-BE49-F238E27FC236}">
                  <a16:creationId xmlns:a16="http://schemas.microsoft.com/office/drawing/2014/main" id="{B52BD86B-B008-4BE1-A0B1-DBE49469B927}"/>
                </a:ext>
              </a:extLst>
            </p:cNvPr>
            <p:cNvSpPr/>
            <p:nvPr/>
          </p:nvSpPr>
          <p:spPr>
            <a:xfrm>
              <a:off x="633849" y="5457906"/>
              <a:ext cx="5749783" cy="13092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201D526B-4668-4FBC-89BB-2103E104F390}"/>
                </a:ext>
              </a:extLst>
            </p:cNvPr>
            <p:cNvSpPr/>
            <p:nvPr/>
          </p:nvSpPr>
          <p:spPr>
            <a:xfrm>
              <a:off x="6428876" y="5448187"/>
              <a:ext cx="2809505" cy="130926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1700" dirty="0">
                  <a:solidFill>
                    <a:schemeClr val="bg2">
                      <a:lumMod val="25000"/>
                    </a:schemeClr>
                  </a:solidFill>
                </a:rPr>
                <a:t>E-SIC*</a:t>
              </a:r>
            </a:p>
            <a:p>
              <a:r>
                <a:rPr lang="pt-BR" sz="1700" dirty="0">
                  <a:solidFill>
                    <a:schemeClr val="bg2">
                      <a:lumMod val="25000"/>
                    </a:schemeClr>
                  </a:solidFill>
                </a:rPr>
                <a:t>Banco de perguntas/respostas</a:t>
              </a:r>
            </a:p>
            <a:p>
              <a:r>
                <a:rPr lang="pt-BR" sz="1700" dirty="0">
                  <a:solidFill>
                    <a:schemeClr val="bg2">
                      <a:lumMod val="25000"/>
                    </a:schemeClr>
                  </a:solidFill>
                </a:rPr>
                <a:t>Informacao.gov.br</a:t>
              </a:r>
            </a:p>
            <a:p>
              <a:r>
                <a:rPr lang="pt-BR" sz="1700" dirty="0">
                  <a:solidFill>
                    <a:schemeClr val="bg2">
                      <a:lumMod val="25000"/>
                    </a:schemeClr>
                  </a:solidFill>
                </a:rPr>
                <a:t>Mapa Brasil Transparente</a:t>
              </a:r>
            </a:p>
          </p:txBody>
        </p:sp>
        <p:sp>
          <p:nvSpPr>
            <p:cNvPr id="27" name="Retângulo 26">
              <a:extLst>
                <a:ext uri="{FF2B5EF4-FFF2-40B4-BE49-F238E27FC236}">
                  <a16:creationId xmlns:a16="http://schemas.microsoft.com/office/drawing/2014/main" id="{1B6B962E-AA9B-47FB-8712-83188174A54F}"/>
                </a:ext>
              </a:extLst>
            </p:cNvPr>
            <p:cNvSpPr/>
            <p:nvPr/>
          </p:nvSpPr>
          <p:spPr>
            <a:xfrm>
              <a:off x="633849" y="2444544"/>
              <a:ext cx="1476654" cy="9559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Execução orçamentária-financeira</a:t>
              </a:r>
            </a:p>
          </p:txBody>
        </p:sp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935B0BA8-0E63-4D61-98F4-96A510D4872B}"/>
                </a:ext>
              </a:extLst>
            </p:cNvPr>
            <p:cNvSpPr/>
            <p:nvPr/>
          </p:nvSpPr>
          <p:spPr>
            <a:xfrm>
              <a:off x="633849" y="3400509"/>
              <a:ext cx="1476654" cy="9663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Contratos e Licitações</a:t>
              </a:r>
            </a:p>
          </p:txBody>
        </p: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0DC1F6FE-5E18-4A72-8885-F01F424DEEA6}"/>
                </a:ext>
              </a:extLst>
            </p:cNvPr>
            <p:cNvSpPr/>
            <p:nvPr/>
          </p:nvSpPr>
          <p:spPr>
            <a:xfrm>
              <a:off x="633849" y="4366861"/>
              <a:ext cx="1476654" cy="4572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Servidores</a:t>
              </a:r>
            </a:p>
          </p:txBody>
        </p:sp>
        <p:sp>
          <p:nvSpPr>
            <p:cNvPr id="30" name="Retângulo 29">
              <a:extLst>
                <a:ext uri="{FF2B5EF4-FFF2-40B4-BE49-F238E27FC236}">
                  <a16:creationId xmlns:a16="http://schemas.microsoft.com/office/drawing/2014/main" id="{92470546-15B9-41AA-A4D8-B254EA35BC73}"/>
                </a:ext>
              </a:extLst>
            </p:cNvPr>
            <p:cNvSpPr/>
            <p:nvPr/>
          </p:nvSpPr>
          <p:spPr>
            <a:xfrm>
              <a:off x="633849" y="4824064"/>
              <a:ext cx="1476654" cy="6338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Planos, ações e programas</a:t>
              </a:r>
            </a:p>
          </p:txBody>
        </p:sp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9450593D-B188-4851-8CA7-EDB00F4A11EA}"/>
                </a:ext>
              </a:extLst>
            </p:cNvPr>
            <p:cNvSpPr/>
            <p:nvPr/>
          </p:nvSpPr>
          <p:spPr>
            <a:xfrm>
              <a:off x="2121549" y="2442131"/>
              <a:ext cx="1420082" cy="957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Agenda de autoridades</a:t>
              </a:r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CA2E365A-2F0C-4AF5-B678-403F490B828D}"/>
                </a:ext>
              </a:extLst>
            </p:cNvPr>
            <p:cNvSpPr/>
            <p:nvPr/>
          </p:nvSpPr>
          <p:spPr>
            <a:xfrm>
              <a:off x="2121549" y="4021550"/>
              <a:ext cx="1420082" cy="80010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Sanções: CEIS, CEPIM, CEAF, CNEP</a:t>
              </a:r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3C11C75D-90C7-4E04-8D1A-5A833C976E1F}"/>
                </a:ext>
              </a:extLst>
            </p:cNvPr>
            <p:cNvSpPr/>
            <p:nvPr/>
          </p:nvSpPr>
          <p:spPr>
            <a:xfrm>
              <a:off x="2121549" y="4821650"/>
              <a:ext cx="1420082" cy="6338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Convênios e transferência</a:t>
              </a:r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AF2B7905-B962-4F47-A5BA-9C99A5DC77A8}"/>
                </a:ext>
              </a:extLst>
            </p:cNvPr>
            <p:cNvSpPr/>
            <p:nvPr/>
          </p:nvSpPr>
          <p:spPr>
            <a:xfrm>
              <a:off x="2121549" y="3397925"/>
              <a:ext cx="1420082" cy="62362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Imóveis funcionais</a:t>
              </a:r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F0CA3D76-783F-47AB-9F4C-05D2522D8F32}"/>
                </a:ext>
              </a:extLst>
            </p:cNvPr>
            <p:cNvSpPr/>
            <p:nvPr/>
          </p:nvSpPr>
          <p:spPr>
            <a:xfrm>
              <a:off x="3535296" y="2448542"/>
              <a:ext cx="1381993" cy="8208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Rol de informações classificadas</a:t>
              </a:r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151B8C06-B763-410E-9C52-DE586F3A6941}"/>
                </a:ext>
              </a:extLst>
            </p:cNvPr>
            <p:cNvSpPr/>
            <p:nvPr/>
          </p:nvSpPr>
          <p:spPr>
            <a:xfrm>
              <a:off x="3530244" y="3264632"/>
              <a:ext cx="1381993" cy="77752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Programas sociais</a:t>
              </a:r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8CE994F1-1FA2-417B-B0CD-C037DC527203}"/>
                </a:ext>
              </a:extLst>
            </p:cNvPr>
            <p:cNvSpPr/>
            <p:nvPr/>
          </p:nvSpPr>
          <p:spPr>
            <a:xfrm>
              <a:off x="4917289" y="4904987"/>
              <a:ext cx="1466343" cy="543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Renúncias fiscais</a:t>
              </a:r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DE0DB493-8C17-45E7-B281-12342DECC643}"/>
                </a:ext>
              </a:extLst>
            </p:cNvPr>
            <p:cNvSpPr/>
            <p:nvPr/>
          </p:nvSpPr>
          <p:spPr>
            <a:xfrm>
              <a:off x="4917289" y="4403707"/>
              <a:ext cx="1466343" cy="501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Notas fiscais eletrônicas</a:t>
              </a:r>
            </a:p>
          </p:txBody>
        </p:sp>
        <p:sp>
          <p:nvSpPr>
            <p:cNvPr id="39" name="Retângulo 38">
              <a:extLst>
                <a:ext uri="{FF2B5EF4-FFF2-40B4-BE49-F238E27FC236}">
                  <a16:creationId xmlns:a16="http://schemas.microsoft.com/office/drawing/2014/main" id="{BDF0D1AB-FD91-4CA4-BFCF-B087E9958AC0}"/>
                </a:ext>
              </a:extLst>
            </p:cNvPr>
            <p:cNvSpPr/>
            <p:nvPr/>
          </p:nvSpPr>
          <p:spPr>
            <a:xfrm>
              <a:off x="3532020" y="4770440"/>
              <a:ext cx="1387987" cy="6850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Ocupação de cargos</a:t>
              </a:r>
            </a:p>
          </p:txBody>
        </p:sp>
        <p:sp>
          <p:nvSpPr>
            <p:cNvPr id="40" name="Retângulo 39">
              <a:extLst>
                <a:ext uri="{FF2B5EF4-FFF2-40B4-BE49-F238E27FC236}">
                  <a16:creationId xmlns:a16="http://schemas.microsoft.com/office/drawing/2014/main" id="{514256A6-0EFC-4568-A852-996A227D6130}"/>
                </a:ext>
              </a:extLst>
            </p:cNvPr>
            <p:cNvSpPr/>
            <p:nvPr/>
          </p:nvSpPr>
          <p:spPr>
            <a:xfrm>
              <a:off x="3535296" y="4018494"/>
              <a:ext cx="1381993" cy="7566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Viagens a serviço</a:t>
              </a:r>
            </a:p>
          </p:txBody>
        </p:sp>
        <p:sp>
          <p:nvSpPr>
            <p:cNvPr id="41" name="Retângulo 40">
              <a:extLst>
                <a:ext uri="{FF2B5EF4-FFF2-40B4-BE49-F238E27FC236}">
                  <a16:creationId xmlns:a16="http://schemas.microsoft.com/office/drawing/2014/main" id="{6B16A1C6-3A8C-4554-8B90-8CAB06F19E8F}"/>
                </a:ext>
              </a:extLst>
            </p:cNvPr>
            <p:cNvSpPr/>
            <p:nvPr/>
          </p:nvSpPr>
          <p:spPr>
            <a:xfrm>
              <a:off x="4908041" y="2452444"/>
              <a:ext cx="1476665" cy="65797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Salários e Jetons</a:t>
              </a:r>
            </a:p>
          </p:txBody>
        </p:sp>
        <p:sp>
          <p:nvSpPr>
            <p:cNvPr id="42" name="Retângulo 41">
              <a:extLst>
                <a:ext uri="{FF2B5EF4-FFF2-40B4-BE49-F238E27FC236}">
                  <a16:creationId xmlns:a16="http://schemas.microsoft.com/office/drawing/2014/main" id="{B8F3B208-2F63-4807-BEBB-400777F42160}"/>
                </a:ext>
              </a:extLst>
            </p:cNvPr>
            <p:cNvSpPr/>
            <p:nvPr/>
          </p:nvSpPr>
          <p:spPr>
            <a:xfrm>
              <a:off x="4908041" y="3110415"/>
              <a:ext cx="1476665" cy="66844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Honorários advocatícios</a:t>
              </a:r>
            </a:p>
          </p:txBody>
        </p:sp>
        <p:sp>
          <p:nvSpPr>
            <p:cNvPr id="43" name="Retângulo 42">
              <a:extLst>
                <a:ext uri="{FF2B5EF4-FFF2-40B4-BE49-F238E27FC236}">
                  <a16:creationId xmlns:a16="http://schemas.microsoft.com/office/drawing/2014/main" id="{83273328-49FC-4AFC-87F3-CBFB961E1691}"/>
                </a:ext>
              </a:extLst>
            </p:cNvPr>
            <p:cNvSpPr/>
            <p:nvPr/>
          </p:nvSpPr>
          <p:spPr>
            <a:xfrm>
              <a:off x="4906967" y="3764653"/>
              <a:ext cx="1476665" cy="6338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Rede de Transparência</a:t>
              </a:r>
            </a:p>
          </p:txBody>
        </p:sp>
        <p:sp>
          <p:nvSpPr>
            <p:cNvPr id="44" name="CaixaDeTexto 43">
              <a:extLst>
                <a:ext uri="{FF2B5EF4-FFF2-40B4-BE49-F238E27FC236}">
                  <a16:creationId xmlns:a16="http://schemas.microsoft.com/office/drawing/2014/main" id="{9D122C75-A3F3-48E5-9901-747EC3FB0D7C}"/>
                </a:ext>
              </a:extLst>
            </p:cNvPr>
            <p:cNvSpPr txBox="1"/>
            <p:nvPr/>
          </p:nvSpPr>
          <p:spPr>
            <a:xfrm>
              <a:off x="702788" y="5571989"/>
              <a:ext cx="572068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2" rtlCol="0">
              <a:spAutoFit/>
            </a:bodyPr>
            <a:lstStyle/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Portal da Transparência</a:t>
              </a:r>
            </a:p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Páginas de Transparência</a:t>
              </a:r>
            </a:p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Sistema </a:t>
              </a:r>
              <a:r>
                <a:rPr lang="pt-BR" i="1" dirty="0" err="1">
                  <a:solidFill>
                    <a:schemeClr val="bg2">
                      <a:lumMod val="25000"/>
                    </a:schemeClr>
                  </a:solidFill>
                </a:rPr>
                <a:t>Push</a:t>
              </a:r>
              <a:endParaRPr lang="pt-BR" i="1" dirty="0">
                <a:solidFill>
                  <a:schemeClr val="bg2">
                    <a:lumMod val="25000"/>
                  </a:schemeClr>
                </a:solidFill>
              </a:endParaRPr>
            </a:p>
            <a:p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5" name="Retângulo 44">
              <a:extLst>
                <a:ext uri="{FF2B5EF4-FFF2-40B4-BE49-F238E27FC236}">
                  <a16:creationId xmlns:a16="http://schemas.microsoft.com/office/drawing/2014/main" id="{E2D7093D-BC6B-4B53-A89B-553409973FC2}"/>
                </a:ext>
              </a:extLst>
            </p:cNvPr>
            <p:cNvSpPr/>
            <p:nvPr/>
          </p:nvSpPr>
          <p:spPr>
            <a:xfrm>
              <a:off x="633848" y="469109"/>
              <a:ext cx="11367655" cy="153566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6" name="CaixaDeTexto 45">
              <a:extLst>
                <a:ext uri="{FF2B5EF4-FFF2-40B4-BE49-F238E27FC236}">
                  <a16:creationId xmlns:a16="http://schemas.microsoft.com/office/drawing/2014/main" id="{3608D27F-3F0D-4A8A-8F00-BE1B7114A1F1}"/>
                </a:ext>
              </a:extLst>
            </p:cNvPr>
            <p:cNvSpPr txBox="1"/>
            <p:nvPr/>
          </p:nvSpPr>
          <p:spPr>
            <a:xfrm>
              <a:off x="633846" y="542041"/>
              <a:ext cx="11466939" cy="13369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MONITORAMENTO E AVALIAÇÃO: </a:t>
              </a:r>
              <a:r>
                <a:rPr lang="pt-BR" sz="1400" dirty="0">
                  <a:solidFill>
                    <a:schemeClr val="bg2">
                      <a:lumMod val="25000"/>
                    </a:schemeClr>
                  </a:solidFill>
                </a:rPr>
                <a:t>omissões, cumprimento de prazos, painel da LAI, relatórios da LAI, painel dos PDAs, EBT, transparência ativa, avaliação qualitativa de transparência, relatório anual do Congresso Nacional, </a:t>
              </a:r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painel da LAI</a:t>
              </a:r>
            </a:p>
            <a:p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CAPACITAÇÃO E INSTRUMENTALIZAÇÃO: </a:t>
              </a:r>
              <a:r>
                <a:rPr lang="pt-BR" sz="1400" dirty="0">
                  <a:solidFill>
                    <a:schemeClr val="bg2">
                      <a:lumMod val="25000"/>
                    </a:schemeClr>
                  </a:solidFill>
                </a:rPr>
                <a:t>sistemas de transparência, recursos educativos, suporte, normas modelo, capacitação, cursos </a:t>
              </a:r>
              <a:r>
                <a:rPr lang="pt-BR" sz="1400" dirty="0" err="1">
                  <a:solidFill>
                    <a:schemeClr val="bg2">
                      <a:lumMod val="25000"/>
                    </a:schemeClr>
                  </a:solidFill>
                </a:rPr>
                <a:t>EaD</a:t>
              </a:r>
              <a:r>
                <a:rPr lang="pt-BR" sz="1400" dirty="0">
                  <a:solidFill>
                    <a:schemeClr val="bg2">
                      <a:lumMod val="25000"/>
                    </a:schemeClr>
                  </a:solidFill>
                </a:rPr>
                <a:t>, vídeos </a:t>
              </a:r>
              <a:endParaRPr lang="pt-BR" sz="1600" dirty="0">
                <a:solidFill>
                  <a:schemeClr val="bg2">
                    <a:lumMod val="25000"/>
                  </a:schemeClr>
                </a:solidFill>
              </a:endParaRPr>
            </a:p>
            <a:p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FOMENTO E CONTROLE SOCIAL: </a:t>
              </a:r>
              <a:r>
                <a:rPr lang="pt-BR" sz="1600" dirty="0" err="1">
                  <a:solidFill>
                    <a:schemeClr val="bg2">
                      <a:lumMod val="25000"/>
                    </a:schemeClr>
                  </a:solidFill>
                </a:rPr>
                <a:t>RedeSIC</a:t>
              </a:r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, EBT, Programa Pacto, abertura de bases, eventos e palestras, Olho Vivo no Dinheiro Público</a:t>
              </a:r>
            </a:p>
            <a:p>
              <a:r>
                <a:rPr lang="pt-BR" sz="1600" dirty="0">
                  <a:solidFill>
                    <a:schemeClr val="bg2">
                      <a:lumMod val="25000"/>
                    </a:schemeClr>
                  </a:solidFill>
                </a:rPr>
                <a:t>NORMATIZAÇÃO: Leis, decretos, portarias, resoluções, enunciados etc.</a:t>
              </a:r>
            </a:p>
          </p:txBody>
        </p:sp>
        <p:sp>
          <p:nvSpPr>
            <p:cNvPr id="47" name="CaixaDeTexto 46">
              <a:extLst>
                <a:ext uri="{FF2B5EF4-FFF2-40B4-BE49-F238E27FC236}">
                  <a16:creationId xmlns:a16="http://schemas.microsoft.com/office/drawing/2014/main" id="{E8E388F1-DB56-43C4-83CA-1B8754A13997}"/>
                </a:ext>
              </a:extLst>
            </p:cNvPr>
            <p:cNvSpPr txBox="1"/>
            <p:nvPr/>
          </p:nvSpPr>
          <p:spPr>
            <a:xfrm>
              <a:off x="326067" y="55705"/>
              <a:ext cx="11675436" cy="36933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chemeClr val="bg1"/>
                  </a:solidFill>
                </a:rPr>
                <a:t>TRANSPARÊNCIA PÚBLICA</a:t>
              </a:r>
            </a:p>
          </p:txBody>
        </p:sp>
        <p:sp>
          <p:nvSpPr>
            <p:cNvPr id="48" name="CaixaDeTexto 47">
              <a:extLst>
                <a:ext uri="{FF2B5EF4-FFF2-40B4-BE49-F238E27FC236}">
                  <a16:creationId xmlns:a16="http://schemas.microsoft.com/office/drawing/2014/main" id="{EF4B6BB5-B900-423D-8DB2-212666B0FD38}"/>
                </a:ext>
              </a:extLst>
            </p:cNvPr>
            <p:cNvSpPr txBox="1"/>
            <p:nvPr/>
          </p:nvSpPr>
          <p:spPr>
            <a:xfrm>
              <a:off x="633847" y="2037057"/>
              <a:ext cx="5749785" cy="3693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chemeClr val="bg1"/>
                  </a:solidFill>
                </a:rPr>
                <a:t>TRANSPARÊNCIA ATIVA (Ampla divulgação)</a:t>
              </a:r>
            </a:p>
          </p:txBody>
        </p:sp>
        <p:sp>
          <p:nvSpPr>
            <p:cNvPr id="49" name="CaixaDeTexto 48">
              <a:extLst>
                <a:ext uri="{FF2B5EF4-FFF2-40B4-BE49-F238E27FC236}">
                  <a16:creationId xmlns:a16="http://schemas.microsoft.com/office/drawing/2014/main" id="{204EE7C8-C36E-410D-8D69-68AADCC026DB}"/>
                </a:ext>
              </a:extLst>
            </p:cNvPr>
            <p:cNvSpPr txBox="1"/>
            <p:nvPr/>
          </p:nvSpPr>
          <p:spPr>
            <a:xfrm>
              <a:off x="6395322" y="2048845"/>
              <a:ext cx="2857735" cy="36933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chemeClr val="bg1"/>
                  </a:solidFill>
                </a:rPr>
                <a:t>TRANSPARÊNCIA PASSIVA</a:t>
              </a:r>
            </a:p>
          </p:txBody>
        </p:sp>
        <p:pic>
          <p:nvPicPr>
            <p:cNvPr id="50" name="Imagem 49">
              <a:extLst>
                <a:ext uri="{FF2B5EF4-FFF2-40B4-BE49-F238E27FC236}">
                  <a16:creationId xmlns:a16="http://schemas.microsoft.com/office/drawing/2014/main" id="{3AEB9117-E7BA-4F05-8D67-01EED529D0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77" t="2242" r="477" b="1932"/>
            <a:stretch/>
          </p:blipFill>
          <p:spPr>
            <a:xfrm>
              <a:off x="6678800" y="3540520"/>
              <a:ext cx="2227054" cy="1322493"/>
            </a:xfrm>
            <a:prstGeom prst="rect">
              <a:avLst/>
            </a:prstGeom>
          </p:spPr>
        </p:pic>
        <p:sp>
          <p:nvSpPr>
            <p:cNvPr id="51" name="CaixaDeTexto 50">
              <a:extLst>
                <a:ext uri="{FF2B5EF4-FFF2-40B4-BE49-F238E27FC236}">
                  <a16:creationId xmlns:a16="http://schemas.microsoft.com/office/drawing/2014/main" id="{B4B0FF23-0E4F-452D-BA92-D4B4BB36031A}"/>
                </a:ext>
              </a:extLst>
            </p:cNvPr>
            <p:cNvSpPr txBox="1"/>
            <p:nvPr/>
          </p:nvSpPr>
          <p:spPr>
            <a:xfrm>
              <a:off x="9253057" y="2048845"/>
              <a:ext cx="2740057" cy="3693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chemeClr val="bg1"/>
                  </a:solidFill>
                </a:rPr>
                <a:t>DADOS ABERTOS</a:t>
              </a:r>
            </a:p>
          </p:txBody>
        </p:sp>
        <p:sp>
          <p:nvSpPr>
            <p:cNvPr id="52" name="Retângulo 51">
              <a:extLst>
                <a:ext uri="{FF2B5EF4-FFF2-40B4-BE49-F238E27FC236}">
                  <a16:creationId xmlns:a16="http://schemas.microsoft.com/office/drawing/2014/main" id="{C9495984-08FC-4F8D-A8E9-C6936AFFEB44}"/>
                </a:ext>
              </a:extLst>
            </p:cNvPr>
            <p:cNvSpPr/>
            <p:nvPr/>
          </p:nvSpPr>
          <p:spPr>
            <a:xfrm>
              <a:off x="9278223" y="2442127"/>
              <a:ext cx="2698113" cy="30133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Planos de Dados Abertos e</a:t>
              </a:r>
            </a:p>
            <a:p>
              <a:pPr algn="ctr"/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Publicação de bases em formato aberto</a:t>
              </a: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algn="ctr"/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3" name="Retângulo 52">
              <a:extLst>
                <a:ext uri="{FF2B5EF4-FFF2-40B4-BE49-F238E27FC236}">
                  <a16:creationId xmlns:a16="http://schemas.microsoft.com/office/drawing/2014/main" id="{CDDC8348-57BE-47DD-9DA8-E23F97021F1D}"/>
                </a:ext>
              </a:extLst>
            </p:cNvPr>
            <p:cNvSpPr/>
            <p:nvPr/>
          </p:nvSpPr>
          <p:spPr>
            <a:xfrm>
              <a:off x="9278222" y="5455491"/>
              <a:ext cx="2698113" cy="130926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Painel dos Planos de Dados Abertos</a:t>
              </a:r>
            </a:p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Portal de Dados Abertos*</a:t>
              </a:r>
            </a:p>
          </p:txBody>
        </p:sp>
        <p:sp>
          <p:nvSpPr>
            <p:cNvPr id="54" name="CaixaDeTexto 53">
              <a:extLst>
                <a:ext uri="{FF2B5EF4-FFF2-40B4-BE49-F238E27FC236}">
                  <a16:creationId xmlns:a16="http://schemas.microsoft.com/office/drawing/2014/main" id="{4A267C6E-8CE1-41A4-84CC-4F72523495EF}"/>
                </a:ext>
              </a:extLst>
            </p:cNvPr>
            <p:cNvSpPr txBox="1"/>
            <p:nvPr/>
          </p:nvSpPr>
          <p:spPr>
            <a:xfrm>
              <a:off x="3176247" y="5573663"/>
              <a:ext cx="3207385" cy="12125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Sistema de Transparência Ativa</a:t>
              </a:r>
            </a:p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Painel de Municípios</a:t>
              </a:r>
            </a:p>
            <a:p>
              <a:r>
                <a:rPr lang="pt-BR" dirty="0">
                  <a:solidFill>
                    <a:schemeClr val="bg2">
                      <a:lumMod val="25000"/>
                    </a:schemeClr>
                  </a:solidFill>
                </a:rPr>
                <a:t>Mapa Brasil Transparente</a:t>
              </a:r>
            </a:p>
            <a:p>
              <a:endParaRPr lang="pt-BR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pic>
          <p:nvPicPr>
            <p:cNvPr id="55" name="Imagem 54">
              <a:extLst>
                <a:ext uri="{FF2B5EF4-FFF2-40B4-BE49-F238E27FC236}">
                  <a16:creationId xmlns:a16="http://schemas.microsoft.com/office/drawing/2014/main" id="{90ED6302-DD43-47A0-82A5-2E942541E2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14950" y="3744918"/>
              <a:ext cx="2416270" cy="10255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3182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263AA83E-5CB9-4EB0-801A-7A281EDE5657}"/>
              </a:ext>
            </a:extLst>
          </p:cNvPr>
          <p:cNvSpPr txBox="1"/>
          <p:nvPr/>
        </p:nvSpPr>
        <p:spPr>
          <a:xfrm>
            <a:off x="476015" y="1405139"/>
            <a:ext cx="96786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pt-BR" sz="3200" b="1" dirty="0">
                <a:solidFill>
                  <a:schemeClr val="tx2"/>
                </a:solidFill>
              </a:rPr>
              <a:t>O que são Planos de Dados Abertos (PDAs)</a:t>
            </a:r>
            <a:endParaRPr lang="pt-BR" dirty="0">
              <a:solidFill>
                <a:schemeClr val="tx2"/>
              </a:solidFill>
            </a:endParaRPr>
          </a:p>
          <a:p>
            <a:pPr fontAlgn="base"/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D4CF51E-03E9-4874-943C-89A700DF0724}"/>
              </a:ext>
            </a:extLst>
          </p:cNvPr>
          <p:cNvSpPr txBox="1"/>
          <p:nvPr/>
        </p:nvSpPr>
        <p:spPr>
          <a:xfrm>
            <a:off x="476016" y="2094838"/>
            <a:ext cx="47914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É um instrumento que </a:t>
            </a:r>
            <a:r>
              <a:rPr lang="pt-BR" b="1" dirty="0"/>
              <a:t>operacionaliza a Política de Dados Abertos</a:t>
            </a:r>
            <a:r>
              <a:rPr lang="pt-BR" dirty="0"/>
              <a:t>, pois organiza o planejamento das ações de implementação e promoção da abertura de dados dos órgãos. </a:t>
            </a:r>
          </a:p>
          <a:p>
            <a:endParaRPr lang="pt-BR" dirty="0"/>
          </a:p>
          <a:p>
            <a:r>
              <a:rPr lang="pt-BR" dirty="0"/>
              <a:t>O Art. 5º do </a:t>
            </a:r>
            <a:r>
              <a:rPr lang="pt-BR" u="sng" dirty="0">
                <a:hlinkClick r:id="rId2"/>
              </a:rPr>
              <a:t>Decreto nº 8777/2016</a:t>
            </a:r>
            <a:r>
              <a:rPr lang="pt-BR" dirty="0"/>
              <a:t> e a </a:t>
            </a:r>
            <a:r>
              <a:rPr lang="pt-BR" u="sng" dirty="0">
                <a:hlinkClick r:id="rId3"/>
              </a:rPr>
              <a:t>Resolução nº 03 da CGINDA </a:t>
            </a:r>
            <a:r>
              <a:rPr lang="pt-BR" dirty="0"/>
              <a:t>estabelecem regras de publicação e determinam o conteúdo que deve estar presente nos Planos.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C5DBD2B4-F7BF-4A67-B9EB-6DD4584A440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475373" y="2094838"/>
          <a:ext cx="6283824" cy="4487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3824">
                  <a:extLst>
                    <a:ext uri="{9D8B030D-6E8A-4147-A177-3AD203B41FA5}">
                      <a16:colId xmlns:a16="http://schemas.microsoft.com/office/drawing/2014/main" val="940742059"/>
                    </a:ext>
                  </a:extLst>
                </a:gridCol>
              </a:tblGrid>
              <a:tr h="6171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dirty="0"/>
                        <a:t>Checklist de pontos </a:t>
                      </a:r>
                      <a:r>
                        <a:rPr lang="pt-BR" sz="1800" b="1" u="sng" dirty="0"/>
                        <a:t>obrigatórios</a:t>
                      </a:r>
                      <a:r>
                        <a:rPr lang="pt-BR" sz="1800" b="1" dirty="0"/>
                        <a:t> para a classificação de PDAs no Painel de Monitoramento de Dados Abertos da CGU</a:t>
                      </a:r>
                      <a:endParaRPr lang="pt-BR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2843243"/>
                  </a:ext>
                </a:extLst>
              </a:tr>
              <a:tr h="35265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Cronograma de publicação dos dados e recursos (Art. 4º, VI, b)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143755"/>
                  </a:ext>
                </a:extLst>
              </a:tr>
              <a:tr h="35265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Inventário e catálogo corporativo (Art. 4º, III)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076501"/>
                  </a:ext>
                </a:extLst>
              </a:tr>
              <a:tr h="35265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Estratégias para viabilizar a abertura dos dados (Art. 4º, V)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3322157"/>
                  </a:ext>
                </a:extLst>
              </a:tr>
              <a:tr h="35265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Mecanismos de participação social na priorização (Art. 4º, IV)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418233"/>
                  </a:ext>
                </a:extLst>
              </a:tr>
              <a:tr h="617137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Cronograma com mecanismos de promoção e fomento (Art. 4º, VI, a) 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192988"/>
                  </a:ext>
                </a:extLst>
              </a:tr>
              <a:tr h="35265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Previsão de catalogação em dados.gov.br (Art. 8º)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519151"/>
                  </a:ext>
                </a:extLst>
              </a:tr>
              <a:tr h="37275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Publicação em transparência ativa (Art. 6º)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786740"/>
                  </a:ext>
                </a:extLst>
              </a:tr>
              <a:tr h="35265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Aprovado e instituído pelo dirigente máximo (Art. 6º) 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6853425"/>
                  </a:ext>
                </a:extLst>
              </a:tr>
              <a:tr h="617137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t-BR" sz="1800" dirty="0"/>
                        <a:t>Vigência de 2 anos, a partir da data de publicação do PDA (Art. 3º)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506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3585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3A061DDB-EC12-449B-9146-A1CA14FEF4B0}"/>
              </a:ext>
            </a:extLst>
          </p:cNvPr>
          <p:cNvSpPr txBox="1"/>
          <p:nvPr/>
        </p:nvSpPr>
        <p:spPr>
          <a:xfrm>
            <a:off x="2911007" y="2951946"/>
            <a:ext cx="5697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latin typeface="Gill Sans MT" panose="020B0502020104020203" pitchFamily="34" charset="0"/>
              </a:rPr>
              <a:t>PASSO A PASSO PARA A ELABORAÇÃO DE UM PDA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54E09592-5ECB-430B-AE62-1F42C3276D6D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7040383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C7A81FA-18D7-4DA8-AFFE-7E03F6526C5B}"/>
              </a:ext>
            </a:extLst>
          </p:cNvPr>
          <p:cNvSpPr txBox="1"/>
          <p:nvPr/>
        </p:nvSpPr>
        <p:spPr>
          <a:xfrm>
            <a:off x="8608741" y="76944"/>
            <a:ext cx="3323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POLÍTICA NACIONAL DE DADOS ABERTOS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445151C-E0F5-4F8A-8CAC-397C23135ABE}"/>
              </a:ext>
            </a:extLst>
          </p:cNvPr>
          <p:cNvSpPr txBox="1"/>
          <p:nvPr/>
        </p:nvSpPr>
        <p:spPr>
          <a:xfrm>
            <a:off x="1709935" y="2074863"/>
            <a:ext cx="594550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000" dirty="0"/>
              <a:t>Realize discussões com as diferentes áreas do órgão para compartilhar o contexto da Política de Dados Abertos e definir responsáveis pela elaboração e cumprimento do PDA.</a:t>
            </a:r>
          </a:p>
          <a:p>
            <a:pPr lvl="0"/>
            <a:endParaRPr lang="pt-BR" sz="2000" dirty="0"/>
          </a:p>
          <a:p>
            <a:pPr lvl="0"/>
            <a:r>
              <a:rPr lang="pt-BR" sz="2000" dirty="0"/>
              <a:t>Um Grupo de Trabalho – GT pode ser criado, se o órgão desejar, para melhor conduzir os trabalhos. </a:t>
            </a:r>
          </a:p>
          <a:p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5B05561-5FFD-4BE9-8A07-E61623D802ED}"/>
              </a:ext>
            </a:extLst>
          </p:cNvPr>
          <p:cNvSpPr txBox="1"/>
          <p:nvPr/>
        </p:nvSpPr>
        <p:spPr>
          <a:xfrm>
            <a:off x="1158950" y="1638081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1º</a:t>
            </a:r>
          </a:p>
        </p:txBody>
      </p:sp>
      <p:pic>
        <p:nvPicPr>
          <p:cNvPr id="9" name="Picture 10" descr="Resultado de imagem para reuniÃ£o Ã­cone">
            <a:extLst>
              <a:ext uri="{FF2B5EF4-FFF2-40B4-BE49-F238E27FC236}">
                <a16:creationId xmlns:a16="http://schemas.microsoft.com/office/drawing/2014/main" id="{E6777438-5904-49A1-A681-74F5110498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1" b="24313"/>
          <a:stretch/>
        </p:blipFill>
        <p:spPr bwMode="auto">
          <a:xfrm>
            <a:off x="7876683" y="2074863"/>
            <a:ext cx="2605382" cy="202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AB62B1A6-D493-4CA2-8D59-19F17BED2225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33848702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E4175CE9-D391-4253-89EB-47963B878AA0}"/>
              </a:ext>
            </a:extLst>
          </p:cNvPr>
          <p:cNvSpPr txBox="1"/>
          <p:nvPr/>
        </p:nvSpPr>
        <p:spPr>
          <a:xfrm>
            <a:off x="1494011" y="2828835"/>
            <a:ext cx="63528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400" dirty="0"/>
              <a:t>Liste todas as bases de dados do órgão/entidade, por secretaria/departamento, e elabore um inventário único de dados;</a:t>
            </a:r>
          </a:p>
          <a:p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46365DA-069A-4849-AD83-FD831F36C992}"/>
              </a:ext>
            </a:extLst>
          </p:cNvPr>
          <p:cNvSpPr txBox="1"/>
          <p:nvPr/>
        </p:nvSpPr>
        <p:spPr>
          <a:xfrm>
            <a:off x="1048534" y="2235938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2º</a:t>
            </a:r>
          </a:p>
        </p:txBody>
      </p:sp>
      <p:pic>
        <p:nvPicPr>
          <p:cNvPr id="10" name="Picture 8" descr="Imagem relacionada">
            <a:extLst>
              <a:ext uri="{FF2B5EF4-FFF2-40B4-BE49-F238E27FC236}">
                <a16:creationId xmlns:a16="http://schemas.microsoft.com/office/drawing/2014/main" id="{A40E6972-C1B8-4FD8-8B37-86B9BE878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80" b="5369"/>
          <a:stretch/>
        </p:blipFill>
        <p:spPr bwMode="auto">
          <a:xfrm>
            <a:off x="7711941" y="2235938"/>
            <a:ext cx="2581400" cy="221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152872FC-9746-4D12-9CA9-DDC75405B87A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16108004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3F1B17AD-4524-4F3C-8A76-FCB4C24F8802}"/>
              </a:ext>
            </a:extLst>
          </p:cNvPr>
          <p:cNvSpPr txBox="1"/>
          <p:nvPr/>
        </p:nvSpPr>
        <p:spPr>
          <a:xfrm>
            <a:off x="1709934" y="2576799"/>
            <a:ext cx="68988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400" dirty="0"/>
              <a:t>Adote um ou mais mecanismos de participação social para auxiliar na definição e priorização de abertura de bases de dados conforme a demanda e desejo da sociedade. 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8B4056C-9808-45F7-A25E-F7F605BDA66F}"/>
              </a:ext>
            </a:extLst>
          </p:cNvPr>
          <p:cNvSpPr txBox="1"/>
          <p:nvPr/>
        </p:nvSpPr>
        <p:spPr>
          <a:xfrm>
            <a:off x="1264457" y="2115134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3º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C3AA1CA3-2BF8-4A23-A280-A606877292C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6" t="3323" r="2788" b="-1"/>
          <a:stretch/>
        </p:blipFill>
        <p:spPr bwMode="auto">
          <a:xfrm>
            <a:off x="8770874" y="2475196"/>
            <a:ext cx="3012831" cy="190760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FB71B59-5601-4091-AAF5-16E41BEEC12A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2623198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211D5D3C-44FB-479B-BE90-1CCC69FBE14F}"/>
              </a:ext>
            </a:extLst>
          </p:cNvPr>
          <p:cNvSpPr txBox="1"/>
          <p:nvPr/>
        </p:nvSpPr>
        <p:spPr>
          <a:xfrm>
            <a:off x="4076449" y="2449246"/>
            <a:ext cx="760227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800" dirty="0"/>
              <a:t>Elabore uma devolutiva à sociedade para justificar eventuais impossibilidades de abertura de bases solicitadas via consulta pública, na medida do possível, acompanhada de parecer individualizado de viabilidade técnica.</a:t>
            </a:r>
          </a:p>
          <a:p>
            <a:endParaRPr lang="pt-BR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C8F447B-AF28-4CFA-8DF0-F21F0CE1EA19}"/>
              </a:ext>
            </a:extLst>
          </p:cNvPr>
          <p:cNvSpPr txBox="1"/>
          <p:nvPr/>
        </p:nvSpPr>
        <p:spPr>
          <a:xfrm>
            <a:off x="1024465" y="3074665"/>
            <a:ext cx="2945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FF0000"/>
                </a:solidFill>
              </a:rPr>
              <a:t>IMPORTANTE!</a:t>
            </a:r>
            <a:endParaRPr lang="pt-BR" sz="1400" b="1" dirty="0">
              <a:solidFill>
                <a:srgbClr val="FF0000"/>
              </a:solidFill>
            </a:endParaRPr>
          </a:p>
        </p:txBody>
      </p:sp>
      <p:pic>
        <p:nvPicPr>
          <p:cNvPr id="17" name="Gráfico 16" descr="Círculos com setas">
            <a:extLst>
              <a:ext uri="{FF2B5EF4-FFF2-40B4-BE49-F238E27FC236}">
                <a16:creationId xmlns:a16="http://schemas.microsoft.com/office/drawing/2014/main" id="{7F098F46-FF77-43C8-A868-455427663A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179069"/>
            <a:ext cx="4314413" cy="4314413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C3F2841F-F8B0-4DD1-AEB7-70F80E8CD6B4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189350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069F24D-6F3F-4EF3-875B-7A418C27A3D9}"/>
              </a:ext>
            </a:extLst>
          </p:cNvPr>
          <p:cNvSpPr txBox="1"/>
          <p:nvPr/>
        </p:nvSpPr>
        <p:spPr>
          <a:xfrm>
            <a:off x="1133049" y="1702233"/>
            <a:ext cx="937529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200" dirty="0"/>
              <a:t>Analise as bases em uma matriz de priorização com os critérios mencionados no Art. 1º da </a:t>
            </a:r>
            <a:r>
              <a:rPr lang="pt-BR" sz="2200" dirty="0">
                <a:hlinkClick r:id="rId2"/>
              </a:rPr>
              <a:t>Resolução nº 03 da CGINDA</a:t>
            </a:r>
            <a:r>
              <a:rPr lang="pt-BR" sz="2200" dirty="0"/>
              <a:t> para enfim definir as que serão abertas durante a vigência do PDA em questão. Outros critérios de priorização, alinhados com a Política de Dados Abertos, poderão ser inseridos caso o órgão identifique necessidade.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9B27040-0BA2-47E3-A4E8-3063C98F7E32}"/>
              </a:ext>
            </a:extLst>
          </p:cNvPr>
          <p:cNvSpPr txBox="1"/>
          <p:nvPr/>
        </p:nvSpPr>
        <p:spPr>
          <a:xfrm>
            <a:off x="699296" y="1265399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4º</a:t>
            </a: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A184C7C5-E2F3-4CF4-9BE7-EFD7B4EAF3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592466"/>
              </p:ext>
            </p:extLst>
          </p:nvPr>
        </p:nvGraphicFramePr>
        <p:xfrm>
          <a:off x="1590251" y="3475057"/>
          <a:ext cx="8395578" cy="22085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2361">
                  <a:extLst>
                    <a:ext uri="{9D8B030D-6E8A-4147-A177-3AD203B41FA5}">
                      <a16:colId xmlns:a16="http://schemas.microsoft.com/office/drawing/2014/main" val="148247501"/>
                    </a:ext>
                  </a:extLst>
                </a:gridCol>
                <a:gridCol w="721307">
                  <a:extLst>
                    <a:ext uri="{9D8B030D-6E8A-4147-A177-3AD203B41FA5}">
                      <a16:colId xmlns:a16="http://schemas.microsoft.com/office/drawing/2014/main" val="2800121580"/>
                    </a:ext>
                  </a:extLst>
                </a:gridCol>
                <a:gridCol w="677957">
                  <a:extLst>
                    <a:ext uri="{9D8B030D-6E8A-4147-A177-3AD203B41FA5}">
                      <a16:colId xmlns:a16="http://schemas.microsoft.com/office/drawing/2014/main" val="3978260217"/>
                    </a:ext>
                  </a:extLst>
                </a:gridCol>
                <a:gridCol w="1170536">
                  <a:extLst>
                    <a:ext uri="{9D8B030D-6E8A-4147-A177-3AD203B41FA5}">
                      <a16:colId xmlns:a16="http://schemas.microsoft.com/office/drawing/2014/main" val="536462109"/>
                    </a:ext>
                  </a:extLst>
                </a:gridCol>
                <a:gridCol w="1062900">
                  <a:extLst>
                    <a:ext uri="{9D8B030D-6E8A-4147-A177-3AD203B41FA5}">
                      <a16:colId xmlns:a16="http://schemas.microsoft.com/office/drawing/2014/main" val="690665386"/>
                    </a:ext>
                  </a:extLst>
                </a:gridCol>
                <a:gridCol w="941811">
                  <a:extLst>
                    <a:ext uri="{9D8B030D-6E8A-4147-A177-3AD203B41FA5}">
                      <a16:colId xmlns:a16="http://schemas.microsoft.com/office/drawing/2014/main" val="879744087"/>
                    </a:ext>
                  </a:extLst>
                </a:gridCol>
                <a:gridCol w="1210901">
                  <a:extLst>
                    <a:ext uri="{9D8B030D-6E8A-4147-A177-3AD203B41FA5}">
                      <a16:colId xmlns:a16="http://schemas.microsoft.com/office/drawing/2014/main" val="547529661"/>
                    </a:ext>
                  </a:extLst>
                </a:gridCol>
                <a:gridCol w="605450">
                  <a:extLst>
                    <a:ext uri="{9D8B030D-6E8A-4147-A177-3AD203B41FA5}">
                      <a16:colId xmlns:a16="http://schemas.microsoft.com/office/drawing/2014/main" val="2004405945"/>
                    </a:ext>
                  </a:extLst>
                </a:gridCol>
                <a:gridCol w="914903">
                  <a:extLst>
                    <a:ext uri="{9D8B030D-6E8A-4147-A177-3AD203B41FA5}">
                      <a16:colId xmlns:a16="http://schemas.microsoft.com/office/drawing/2014/main" val="3170945769"/>
                    </a:ext>
                  </a:extLst>
                </a:gridCol>
                <a:gridCol w="457452">
                  <a:extLst>
                    <a:ext uri="{9D8B030D-6E8A-4147-A177-3AD203B41FA5}">
                      <a16:colId xmlns:a16="http://schemas.microsoft.com/office/drawing/2014/main" val="1689935366"/>
                    </a:ext>
                  </a:extLst>
                </a:gridCol>
              </a:tblGrid>
              <a:tr h="1418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Critérios de priorização conforme </a:t>
                      </a:r>
                      <a:r>
                        <a:rPr lang="pt-BR" sz="1200" dirty="0" err="1">
                          <a:effectLst/>
                        </a:rPr>
                        <a:t>Art</a:t>
                      </a:r>
                      <a:r>
                        <a:rPr lang="pt-BR" sz="1200" dirty="0">
                          <a:effectLst/>
                        </a:rPr>
                        <a:t> 1º da Resolução nº 03 da CGINDA (Min 01 – Max 10)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233723"/>
                  </a:ext>
                </a:extLst>
              </a:tr>
              <a:tr h="13476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Base de dados 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Grau de relevância ao cidadão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Estímulo ao controle social 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Obrigatoriedade legal ou compromisso assumido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Refere a projetos estratégicos do governo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Demonstra resultados efetivos de serviços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Capacidade de fomento ao desenvolvimento sustentável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Fomento a negócios 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Solicitado em transparência passiva desde a LAI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effectLst/>
                        </a:rPr>
                        <a:t>(Peso XX)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pt-BR" sz="900" b="1" dirty="0">
                          <a:effectLst/>
                        </a:rPr>
                        <a:t>Total</a:t>
                      </a:r>
                      <a:endParaRPr lang="pt-B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157980"/>
                  </a:ext>
                </a:extLst>
              </a:tr>
              <a:tr h="3369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Base 01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10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 33</a:t>
                      </a:r>
                      <a:endParaRPr lang="pt-B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306749"/>
                  </a:ext>
                </a:extLst>
              </a:tr>
              <a:tr h="3369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Base 02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 37</a:t>
                      </a:r>
                      <a:endParaRPr lang="pt-B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81" marR="51681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367118"/>
                  </a:ext>
                </a:extLst>
              </a:tr>
            </a:tbl>
          </a:graphicData>
        </a:graphic>
      </p:graphicFrame>
      <p:sp>
        <p:nvSpPr>
          <p:cNvPr id="11" name="Retângulo 10">
            <a:extLst>
              <a:ext uri="{FF2B5EF4-FFF2-40B4-BE49-F238E27FC236}">
                <a16:creationId xmlns:a16="http://schemas.microsoft.com/office/drawing/2014/main" id="{D7EE8156-099B-462C-9E53-1AB84436C1A3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41892298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9A47BF1-27E7-4721-BBDC-177D3C52F525}"/>
              </a:ext>
            </a:extLst>
          </p:cNvPr>
          <p:cNvSpPr txBox="1"/>
          <p:nvPr/>
        </p:nvSpPr>
        <p:spPr>
          <a:xfrm>
            <a:off x="495647" y="1368599"/>
            <a:ext cx="11289953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chemeClr val="accent1"/>
                </a:solidFill>
              </a:rPr>
              <a:t>DINÂMICA</a:t>
            </a:r>
          </a:p>
          <a:p>
            <a:pPr algn="ctr"/>
            <a:endParaRPr lang="pt-BR" sz="2400" b="1" dirty="0"/>
          </a:p>
          <a:p>
            <a:pPr marL="342900" indent="-342900">
              <a:buFont typeface="+mj-lt"/>
              <a:buAutoNum type="arabicPeriod"/>
            </a:pPr>
            <a:r>
              <a:rPr lang="pt-BR" sz="2800" dirty="0"/>
              <a:t>Cada grupo deverá elaborar uma Matriz de Priorização de abertura de bases;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2800" dirty="0"/>
              <a:t>A Matriz de Priorização deverá conter, além dos critérios obrigatórios, </a:t>
            </a:r>
            <a:r>
              <a:rPr lang="pt-BR" sz="2800" u="sng" dirty="0"/>
              <a:t>pelo menos dois critérios opcionais</a:t>
            </a:r>
            <a:r>
              <a:rPr lang="pt-BR" sz="2800" dirty="0"/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2800" dirty="0"/>
              <a:t>Após definidos os critérios, cada grupo deverá indicar os pesos de cada critério que compõem a Matriz;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2800" dirty="0"/>
              <a:t>Um representante de cada grupo deverá apresentar a matriz elaborada pelo seu grupo.</a:t>
            </a:r>
          </a:p>
          <a:p>
            <a:pPr marL="342900" indent="-342900">
              <a:buFont typeface="+mj-lt"/>
              <a:buAutoNum type="arabicPeriod"/>
            </a:pPr>
            <a:endParaRPr lang="pt-BR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8EE657E-B739-4B5C-BB68-8E09ED195440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2189228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9A47BF1-27E7-4721-BBDC-177D3C52F525}"/>
              </a:ext>
            </a:extLst>
          </p:cNvPr>
          <p:cNvSpPr txBox="1"/>
          <p:nvPr/>
        </p:nvSpPr>
        <p:spPr>
          <a:xfrm>
            <a:off x="1101487" y="2717800"/>
            <a:ext cx="96400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pt-BR" sz="2800" dirty="0"/>
              <a:t>Colocar nas fichas de cartolina os critérios opcionais elaborados pelo grupo;</a:t>
            </a:r>
          </a:p>
          <a:p>
            <a:pPr marL="514350" indent="-514350">
              <a:buFont typeface="+mj-lt"/>
              <a:buAutoNum type="alphaLcParenR"/>
            </a:pPr>
            <a:r>
              <a:rPr lang="pt-BR" sz="2800" dirty="0"/>
              <a:t>Colocar o peso de cada critério nos post-it fornecidos;</a:t>
            </a:r>
          </a:p>
          <a:p>
            <a:pPr marL="514350" indent="-514350">
              <a:buFont typeface="+mj-lt"/>
              <a:buAutoNum type="alphaLcParenR"/>
            </a:pPr>
            <a:r>
              <a:rPr lang="pt-BR" sz="2800" dirty="0"/>
              <a:t>Montar a sua Matriz de Priorização.</a:t>
            </a:r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4402EDC-E635-4A01-A31B-4D6CF716BC86}"/>
              </a:ext>
            </a:extLst>
          </p:cNvPr>
          <p:cNvSpPr txBox="1"/>
          <p:nvPr/>
        </p:nvSpPr>
        <p:spPr>
          <a:xfrm>
            <a:off x="732006" y="2044585"/>
            <a:ext cx="10379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accent1"/>
                </a:solidFill>
              </a:rPr>
              <a:t>ORIENTAÇÕES SOBRE OS MATERIAIS A SEREM UTILIZADOS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692F4645-0D8F-411A-AAB3-EAF7CBAD5DA3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14270372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87F25EB9-06F5-49E5-98DE-41381747D535}"/>
              </a:ext>
            </a:extLst>
          </p:cNvPr>
          <p:cNvSpPr txBox="1"/>
          <p:nvPr/>
        </p:nvSpPr>
        <p:spPr>
          <a:xfrm>
            <a:off x="2369827" y="2394656"/>
            <a:ext cx="665870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800" dirty="0"/>
              <a:t>Defina um cronograma de abertura que corresponda ao período de vigência do PDA;</a:t>
            </a:r>
          </a:p>
          <a:p>
            <a:endParaRPr lang="pt-BR" dirty="0"/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2F81DFC6-E71C-4D51-85D1-AC52BB67A8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190066"/>
              </p:ext>
            </p:extLst>
          </p:nvPr>
        </p:nvGraphicFramePr>
        <p:xfrm>
          <a:off x="3162713" y="3625762"/>
          <a:ext cx="6658707" cy="13236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3795">
                  <a:extLst>
                    <a:ext uri="{9D8B030D-6E8A-4147-A177-3AD203B41FA5}">
                      <a16:colId xmlns:a16="http://schemas.microsoft.com/office/drawing/2014/main" val="1945346789"/>
                    </a:ext>
                  </a:extLst>
                </a:gridCol>
                <a:gridCol w="2227764">
                  <a:extLst>
                    <a:ext uri="{9D8B030D-6E8A-4147-A177-3AD203B41FA5}">
                      <a16:colId xmlns:a16="http://schemas.microsoft.com/office/drawing/2014/main" val="3850438062"/>
                    </a:ext>
                  </a:extLst>
                </a:gridCol>
                <a:gridCol w="2049889">
                  <a:extLst>
                    <a:ext uri="{9D8B030D-6E8A-4147-A177-3AD203B41FA5}">
                      <a16:colId xmlns:a16="http://schemas.microsoft.com/office/drawing/2014/main" val="3829563902"/>
                    </a:ext>
                  </a:extLst>
                </a:gridCol>
                <a:gridCol w="1127259">
                  <a:extLst>
                    <a:ext uri="{9D8B030D-6E8A-4147-A177-3AD203B41FA5}">
                      <a16:colId xmlns:a16="http://schemas.microsoft.com/office/drawing/2014/main" val="4076462450"/>
                    </a:ext>
                  </a:extLst>
                </a:gridCol>
              </a:tblGrid>
              <a:tr h="6640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Nome da base de dados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Descrição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Unidade e contato do responsável pela base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Meta/Prazo para abertura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55932974"/>
                  </a:ext>
                </a:extLst>
              </a:tr>
              <a:tr h="3244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9249641"/>
                  </a:ext>
                </a:extLst>
              </a:tr>
              <a:tr h="3244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7861516"/>
                  </a:ext>
                </a:extLst>
              </a:tr>
            </a:tbl>
          </a:graphicData>
        </a:graphic>
      </p:graphicFrame>
      <p:sp>
        <p:nvSpPr>
          <p:cNvPr id="11" name="CaixaDeTexto 10">
            <a:extLst>
              <a:ext uri="{FF2B5EF4-FFF2-40B4-BE49-F238E27FC236}">
                <a16:creationId xmlns:a16="http://schemas.microsoft.com/office/drawing/2014/main" id="{4C89FBC9-CBC4-4A7A-BE0D-88C34D54D8E5}"/>
              </a:ext>
            </a:extLst>
          </p:cNvPr>
          <p:cNvSpPr txBox="1"/>
          <p:nvPr/>
        </p:nvSpPr>
        <p:spPr>
          <a:xfrm>
            <a:off x="1849922" y="1942653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5º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27CF4192-E8A0-4F69-85FC-3A5B3E5FE85D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190674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520721" y="1869593"/>
            <a:ext cx="11351941" cy="398719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6300" b="1" dirty="0">
                <a:solidFill>
                  <a:schemeClr val="tx2"/>
                </a:solidFill>
              </a:rPr>
              <a:t>O que são </a:t>
            </a:r>
            <a:r>
              <a:rPr lang="pt-BR" b="1" dirty="0">
                <a:solidFill>
                  <a:schemeClr val="tx2"/>
                </a:solidFill>
              </a:rPr>
              <a:t>Dados Abertos?</a:t>
            </a:r>
          </a:p>
          <a:p>
            <a:endParaRPr lang="pt-BR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pt-BR" sz="4000" b="1" dirty="0">
                <a:solidFill>
                  <a:srgbClr val="002060"/>
                </a:solidFill>
              </a:rPr>
              <a:t>		</a:t>
            </a:r>
            <a:r>
              <a:rPr lang="pt-BR" sz="4000" b="1" dirty="0"/>
              <a:t>São aqueles que podem ser livremente </a:t>
            </a:r>
          </a:p>
          <a:p>
            <a:r>
              <a:rPr lang="pt-BR" sz="6600" b="1" dirty="0"/>
              <a:t>		acessados</a:t>
            </a:r>
            <a:r>
              <a:rPr lang="pt-BR" sz="4000" b="1" dirty="0"/>
              <a:t>, </a:t>
            </a:r>
          </a:p>
          <a:p>
            <a:r>
              <a:rPr lang="pt-BR" sz="6600" b="1" dirty="0"/>
              <a:t>		utilizados</a:t>
            </a:r>
            <a:r>
              <a:rPr lang="pt-BR" sz="4000" b="1" dirty="0"/>
              <a:t>, </a:t>
            </a:r>
          </a:p>
          <a:p>
            <a:r>
              <a:rPr lang="pt-BR" sz="6600" b="1" dirty="0"/>
              <a:t>		modificados</a:t>
            </a:r>
            <a:r>
              <a:rPr lang="pt-BR" sz="4000" b="1" dirty="0"/>
              <a:t> e </a:t>
            </a:r>
          </a:p>
          <a:p>
            <a:r>
              <a:rPr lang="pt-BR" sz="6600" b="1" dirty="0"/>
              <a:t>		compartilhados</a:t>
            </a:r>
            <a:r>
              <a:rPr lang="pt-BR" sz="4000" b="1" dirty="0"/>
              <a:t> por qualquer pessoa. </a:t>
            </a:r>
          </a:p>
          <a:p>
            <a:endParaRPr lang="pt-BR" sz="4000" dirty="0">
              <a:solidFill>
                <a:srgbClr val="002060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22393261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C3E5623A-8D7E-4061-A4AC-B7E79B059575}"/>
              </a:ext>
            </a:extLst>
          </p:cNvPr>
          <p:cNvSpPr txBox="1"/>
          <p:nvPr/>
        </p:nvSpPr>
        <p:spPr>
          <a:xfrm>
            <a:off x="1531879" y="2887490"/>
            <a:ext cx="67110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400" dirty="0"/>
              <a:t>Crie estratégias para a publicação, sustentação, promoção e difusão dessas bases;</a:t>
            </a:r>
          </a:p>
          <a:p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77DF5C9-A106-4610-9DDF-BE225D8B09BA}"/>
              </a:ext>
            </a:extLst>
          </p:cNvPr>
          <p:cNvSpPr txBox="1"/>
          <p:nvPr/>
        </p:nvSpPr>
        <p:spPr>
          <a:xfrm>
            <a:off x="1086403" y="2398919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6º</a:t>
            </a:r>
          </a:p>
        </p:txBody>
      </p:sp>
      <p:pic>
        <p:nvPicPr>
          <p:cNvPr id="12" name="Gráfico 11" descr="Marketing">
            <a:extLst>
              <a:ext uri="{FF2B5EF4-FFF2-40B4-BE49-F238E27FC236}">
                <a16:creationId xmlns:a16="http://schemas.microsoft.com/office/drawing/2014/main" id="{259540ED-B84C-4F25-BE5A-B6A90DA121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62694" y="2227457"/>
            <a:ext cx="2021662" cy="2021662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60774F3F-60BF-4905-B91D-930B7CBA3E96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15510507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78E4D58-2276-49C0-9668-55C8AB45433C}"/>
              </a:ext>
            </a:extLst>
          </p:cNvPr>
          <p:cNvSpPr txBox="1"/>
          <p:nvPr/>
        </p:nvSpPr>
        <p:spPr>
          <a:xfrm>
            <a:off x="1665184" y="2041956"/>
            <a:ext cx="54923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Redija, em linguagem simples e objetiva, todas as ações e estratégias definidas nos passos anteriores em um documento formal escrito, denominado </a:t>
            </a:r>
            <a:br>
              <a:rPr lang="pt-BR" sz="2400" dirty="0"/>
            </a:br>
            <a:r>
              <a:rPr lang="pt-BR" sz="2400" b="1" u="sng" dirty="0"/>
              <a:t>Plano de Dados Abertos/</a:t>
            </a:r>
            <a:r>
              <a:rPr lang="pt-BR" sz="2400" b="1" i="1" u="sng" dirty="0"/>
              <a:t>nome do órgão/vigência do PDA.</a:t>
            </a:r>
            <a:endParaRPr lang="pt-BR" sz="2400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8D2BBC4-2F47-4B18-AD7C-309001A15B62}"/>
              </a:ext>
            </a:extLst>
          </p:cNvPr>
          <p:cNvSpPr txBox="1"/>
          <p:nvPr/>
        </p:nvSpPr>
        <p:spPr>
          <a:xfrm>
            <a:off x="1219707" y="1624398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7º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6454C938-07AC-4650-8B2E-24A6E0EF56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350" t="6338" r="53253" b="58724"/>
          <a:stretch/>
        </p:blipFill>
        <p:spPr>
          <a:xfrm rot="20600319">
            <a:off x="6616325" y="2637479"/>
            <a:ext cx="4707863" cy="3425602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0DFD6FA7-F040-46C9-8148-C92DDB146F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66" t="7693" r="53285" b="57580"/>
          <a:stretch/>
        </p:blipFill>
        <p:spPr>
          <a:xfrm rot="744229">
            <a:off x="6928277" y="2382246"/>
            <a:ext cx="4815281" cy="3477704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BDB51BE8-EF50-414E-830A-9F2718F1C544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9802943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1B544BEC-711F-4EC8-96BC-99AF1EB72588}"/>
              </a:ext>
            </a:extLst>
          </p:cNvPr>
          <p:cNvSpPr txBox="1"/>
          <p:nvPr/>
        </p:nvSpPr>
        <p:spPr>
          <a:xfrm>
            <a:off x="338949" y="1575631"/>
            <a:ext cx="890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8º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B3B4F8B-0460-4674-9EFE-245081928A17}"/>
              </a:ext>
            </a:extLst>
          </p:cNvPr>
          <p:cNvSpPr txBox="1"/>
          <p:nvPr/>
        </p:nvSpPr>
        <p:spPr>
          <a:xfrm>
            <a:off x="832339" y="2037295"/>
            <a:ext cx="46105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Publique o PDA no Portal do órgão/entidade na seção “acesso à informação” &gt; “Dados Abertos” e para fins de registro e monitoramento, informe a publicação por meio do formulário eletrônico no endereço</a:t>
            </a:r>
          </a:p>
          <a:p>
            <a:r>
              <a:rPr lang="pt-BR" sz="2400" dirty="0"/>
              <a:t>https://formulários.cgu.gov.br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1D10289-90F0-42DA-8792-2615F641C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307" y="2182436"/>
            <a:ext cx="6186744" cy="3173913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8E20B04D-F0D1-4A30-88EE-B81850FCCA2A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5029945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F252F1C-62EF-40BD-A832-25AEF4EFFCED}"/>
              </a:ext>
            </a:extLst>
          </p:cNvPr>
          <p:cNvSpPr txBox="1"/>
          <p:nvPr/>
        </p:nvSpPr>
        <p:spPr>
          <a:xfrm>
            <a:off x="361507" y="2286000"/>
            <a:ext cx="114406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t-BR" sz="3200" dirty="0"/>
              <a:t>Manual de Elaboração de Plano de Dados Abertos (dados.gov.br)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3200" dirty="0"/>
              <a:t>Decreto nº 8.777, de 11 de maio de 2016;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3200" dirty="0"/>
              <a:t>Decreto nº 9.903, de 8 de julho de 2019;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3200" dirty="0"/>
              <a:t>Resolução nº 3 do CGINDA;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3200" dirty="0"/>
              <a:t>dados.gov.br;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3200" dirty="0"/>
              <a:t>paineis.cgu.gov.br/</a:t>
            </a:r>
            <a:r>
              <a:rPr lang="pt-BR" sz="3200" dirty="0" err="1"/>
              <a:t>dadosabertos</a:t>
            </a:r>
            <a:r>
              <a:rPr lang="pt-BR" sz="3200" dirty="0"/>
              <a:t>.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A03FEEC-D488-4037-813D-F51D3E4252AE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38383581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F252F1C-62EF-40BD-A832-25AEF4EFFCED}"/>
              </a:ext>
            </a:extLst>
          </p:cNvPr>
          <p:cNvSpPr txBox="1"/>
          <p:nvPr/>
        </p:nvSpPr>
        <p:spPr>
          <a:xfrm>
            <a:off x="361507" y="2286000"/>
            <a:ext cx="114406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/>
              <a:t>Contate o Núcleo de Dados Abertos da CGU</a:t>
            </a:r>
          </a:p>
        </p:txBody>
      </p:sp>
      <p:pic>
        <p:nvPicPr>
          <p:cNvPr id="8" name="Gráfico 7" descr="Email">
            <a:extLst>
              <a:ext uri="{FF2B5EF4-FFF2-40B4-BE49-F238E27FC236}">
                <a16:creationId xmlns:a16="http://schemas.microsoft.com/office/drawing/2014/main" id="{5637073F-8FED-4FE8-9F09-39D94A7C1E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93311" y="3593805"/>
            <a:ext cx="754298" cy="754298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D4745151-C957-42DF-A418-68184DFC1724}"/>
              </a:ext>
            </a:extLst>
          </p:cNvPr>
          <p:cNvSpPr txBox="1"/>
          <p:nvPr/>
        </p:nvSpPr>
        <p:spPr>
          <a:xfrm>
            <a:off x="4256568" y="3763328"/>
            <a:ext cx="7545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dadosabertos@cgu.gov.br</a:t>
            </a:r>
          </a:p>
        </p:txBody>
      </p:sp>
      <p:pic>
        <p:nvPicPr>
          <p:cNvPr id="11" name="Gráfico 10" descr="Telefone">
            <a:extLst>
              <a:ext uri="{FF2B5EF4-FFF2-40B4-BE49-F238E27FC236}">
                <a16:creationId xmlns:a16="http://schemas.microsoft.com/office/drawing/2014/main" id="{065E423B-4BE2-48B9-BF96-4A779C716B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13260" y="4524153"/>
            <a:ext cx="914400" cy="914400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290EA6F4-4716-472E-ADF0-9E165B4E2C4F}"/>
              </a:ext>
            </a:extLst>
          </p:cNvPr>
          <p:cNvSpPr txBox="1"/>
          <p:nvPr/>
        </p:nvSpPr>
        <p:spPr>
          <a:xfrm>
            <a:off x="4256568" y="4655881"/>
            <a:ext cx="7545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(61) 2020-6564 / 6566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651DEE04-9B4A-4E64-99DB-609B2A8DE8E2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37708354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F252F1C-62EF-40BD-A832-25AEF4EFFCED}"/>
              </a:ext>
            </a:extLst>
          </p:cNvPr>
          <p:cNvSpPr txBox="1"/>
          <p:nvPr/>
        </p:nvSpPr>
        <p:spPr>
          <a:xfrm>
            <a:off x="375683" y="2967335"/>
            <a:ext cx="11440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dirty="0"/>
              <a:t>OBRIGADO!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0290249A-7548-4C4A-AA04-874170A91E6B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2018993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333432" y="1516284"/>
            <a:ext cx="11351941" cy="49423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5200" dirty="0">
                <a:solidFill>
                  <a:schemeClr val="tx2"/>
                </a:solidFill>
              </a:rPr>
              <a:t>As </a:t>
            </a:r>
            <a:r>
              <a:rPr lang="pt-BR" sz="5200" b="1" dirty="0">
                <a:solidFill>
                  <a:schemeClr val="tx2"/>
                </a:solidFill>
              </a:rPr>
              <a:t>3 leis </a:t>
            </a:r>
            <a:r>
              <a:rPr lang="pt-BR" sz="5200" dirty="0">
                <a:solidFill>
                  <a:schemeClr val="tx2"/>
                </a:solidFill>
              </a:rPr>
              <a:t>dos dados abertos</a:t>
            </a:r>
          </a:p>
          <a:p>
            <a:pPr algn="ctr"/>
            <a:r>
              <a:rPr lang="pt-BR" sz="1800" i="1" dirty="0">
                <a:solidFill>
                  <a:schemeClr val="bg1">
                    <a:lumMod val="50000"/>
                  </a:schemeClr>
                </a:solidFill>
              </a:rPr>
              <a:t>(David </a:t>
            </a:r>
            <a:r>
              <a:rPr lang="pt-BR" sz="1800" i="1" dirty="0" err="1">
                <a:solidFill>
                  <a:schemeClr val="bg1">
                    <a:lumMod val="50000"/>
                  </a:schemeClr>
                </a:solidFill>
              </a:rPr>
              <a:t>Eaves</a:t>
            </a:r>
            <a:r>
              <a:rPr lang="pt-BR" sz="1800" i="1" dirty="0">
                <a:solidFill>
                  <a:schemeClr val="bg1">
                    <a:lumMod val="50000"/>
                  </a:schemeClr>
                </a:solidFill>
              </a:rPr>
              <a:t> – Harvard Kennedy </a:t>
            </a:r>
            <a:r>
              <a:rPr lang="pt-BR" sz="1800" i="1" dirty="0" err="1">
                <a:solidFill>
                  <a:schemeClr val="bg1">
                    <a:lumMod val="50000"/>
                  </a:schemeClr>
                </a:solidFill>
              </a:rPr>
              <a:t>School</a:t>
            </a:r>
            <a:r>
              <a:rPr lang="pt-BR" sz="1800" i="1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algn="ctr"/>
            <a:r>
              <a:rPr lang="pt-BR" sz="6300" b="1" dirty="0">
                <a:solidFill>
                  <a:schemeClr val="accent6">
                    <a:lumMod val="75000"/>
                  </a:schemeClr>
                </a:solidFill>
              </a:rPr>
              <a:t>Encontrar!	Reaproveitar!	Replicar!</a:t>
            </a:r>
          </a:p>
          <a:p>
            <a:pPr algn="just"/>
            <a:endParaRPr lang="pt-BR" sz="16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400" b="1" dirty="0"/>
              <a:t>Se o dado não pode ser </a:t>
            </a:r>
            <a:r>
              <a:rPr lang="pt-BR" sz="2400" b="1" u="sng" dirty="0"/>
              <a:t>encontrado e indexado na web</a:t>
            </a:r>
            <a:r>
              <a:rPr lang="pt-BR" sz="2400" b="1" dirty="0"/>
              <a:t>, ele não existe.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4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400" b="1" dirty="0"/>
              <a:t>Se não estiver aberto e disponível em </a:t>
            </a:r>
            <a:r>
              <a:rPr lang="pt-BR" sz="2400" b="1" u="sng" dirty="0"/>
              <a:t>formato compreensível por máquina</a:t>
            </a:r>
            <a:r>
              <a:rPr lang="pt-BR" sz="2400" b="1" dirty="0"/>
              <a:t>, ele não pode ser </a:t>
            </a:r>
            <a:r>
              <a:rPr lang="pt-BR" sz="2400" b="1" u="sng" dirty="0"/>
              <a:t>reaproveitado</a:t>
            </a:r>
            <a:r>
              <a:rPr lang="pt-BR" sz="2400" b="1" dirty="0"/>
              <a:t>.</a:t>
            </a:r>
          </a:p>
          <a:p>
            <a:pPr algn="just"/>
            <a:endParaRPr lang="pt-BR" sz="24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400" b="1" dirty="0"/>
              <a:t>Se algum dispositivo legal não </a:t>
            </a:r>
            <a:r>
              <a:rPr lang="pt-BR" sz="2400" b="1" u="sng" dirty="0"/>
              <a:t>permitir sua replicação</a:t>
            </a:r>
            <a:r>
              <a:rPr lang="pt-BR" sz="2400" b="1" dirty="0"/>
              <a:t>, ele não é útil.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8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32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3200" b="1" dirty="0">
              <a:solidFill>
                <a:srgbClr val="002060"/>
              </a:solidFill>
            </a:endParaRPr>
          </a:p>
          <a:p>
            <a:pPr algn="ctr"/>
            <a:endParaRPr lang="pt-BR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pt-BR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pt-BR" sz="4000" dirty="0">
              <a:solidFill>
                <a:srgbClr val="002060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8298E5C-604F-4932-B6FB-614E14CDA946}"/>
              </a:ext>
            </a:extLst>
          </p:cNvPr>
          <p:cNvSpPr txBox="1"/>
          <p:nvPr/>
        </p:nvSpPr>
        <p:spPr>
          <a:xfrm>
            <a:off x="3726895" y="2313060"/>
            <a:ext cx="461665" cy="9144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t-BR" dirty="0"/>
              <a:t>FIND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426F938-167F-4655-A0BD-0B4AD9F9E0F8}"/>
              </a:ext>
            </a:extLst>
          </p:cNvPr>
          <p:cNvSpPr txBox="1"/>
          <p:nvPr/>
        </p:nvSpPr>
        <p:spPr>
          <a:xfrm>
            <a:off x="8274522" y="2313060"/>
            <a:ext cx="461665" cy="91702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t-BR" dirty="0"/>
              <a:t>PLAY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CAF6CD1-2DEC-4979-95FA-32A52037A34E}"/>
              </a:ext>
            </a:extLst>
          </p:cNvPr>
          <p:cNvSpPr txBox="1"/>
          <p:nvPr/>
        </p:nvSpPr>
        <p:spPr>
          <a:xfrm>
            <a:off x="11341074" y="2340188"/>
            <a:ext cx="461665" cy="88727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t-BR" dirty="0"/>
              <a:t>SHARE</a:t>
            </a:r>
          </a:p>
        </p:txBody>
      </p:sp>
    </p:spTree>
    <p:extLst>
      <p:ext uri="{BB962C8B-B14F-4D97-AF65-F5344CB8AC3E}">
        <p14:creationId xmlns:p14="http://schemas.microsoft.com/office/powerpoint/2010/main" val="2926875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520721" y="1516284"/>
            <a:ext cx="11351941" cy="49423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5200" b="1" dirty="0">
                <a:solidFill>
                  <a:schemeClr val="tx2"/>
                </a:solidFill>
              </a:rPr>
              <a:t>Quem utiliza?</a:t>
            </a:r>
          </a:p>
          <a:p>
            <a:pPr algn="ctr"/>
            <a:endParaRPr lang="pt-B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Cientistas de dados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Jornalistas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Acadêmicos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Organizações da sociedade civil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Cidadãos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Empresas privadas/startups</a:t>
            </a:r>
          </a:p>
          <a:p>
            <a:pPr algn="ctr"/>
            <a:endParaRPr lang="pt-BR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pt-BR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pt-BR" sz="4000" dirty="0">
              <a:solidFill>
                <a:srgbClr val="002060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897142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520721" y="1395099"/>
            <a:ext cx="11351941" cy="49423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solidFill>
                  <a:schemeClr val="tx2"/>
                </a:solidFill>
              </a:rPr>
              <a:t>Quais os principais benefícios da abertura de dados?</a:t>
            </a:r>
          </a:p>
          <a:p>
            <a:pPr algn="ctr"/>
            <a:endParaRPr lang="pt-BR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pt-BR" sz="4000" dirty="0">
              <a:solidFill>
                <a:srgbClr val="002060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9AEF6E9-539E-4EFD-82CD-8F2A991D1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167" y="2248357"/>
            <a:ext cx="1194639" cy="1194639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158FB013-6739-4CAF-B2F8-F0CADE20D75A}"/>
              </a:ext>
            </a:extLst>
          </p:cNvPr>
          <p:cNvSpPr/>
          <p:nvPr/>
        </p:nvSpPr>
        <p:spPr>
          <a:xfrm>
            <a:off x="319338" y="3483037"/>
            <a:ext cx="26382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Incremento do controle </a:t>
            </a:r>
            <a:b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 diante das ações do </a:t>
            </a:r>
            <a:b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Governo</a:t>
            </a:r>
            <a:endParaRPr lang="pt-BR" b="1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0B09197-B7F6-49C5-A480-58A9A36BE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1751" y="4051274"/>
            <a:ext cx="1200431" cy="1379412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7EFACCD0-9CDA-4BE6-8358-80B94C1EAEF1}"/>
              </a:ext>
            </a:extLst>
          </p:cNvPr>
          <p:cNvSpPr/>
          <p:nvPr/>
        </p:nvSpPr>
        <p:spPr>
          <a:xfrm>
            <a:off x="7714201" y="5391079"/>
            <a:ext cx="19355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/>
              <a:t>Geração de novos </a:t>
            </a:r>
            <a:br>
              <a:rPr lang="pt-BR" b="1" dirty="0"/>
            </a:br>
            <a:r>
              <a:rPr lang="pt-BR" b="1" dirty="0"/>
              <a:t>negócios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134B3840-F0FE-4EDE-9AE6-139D72E14A3B}"/>
              </a:ext>
            </a:extLst>
          </p:cNvPr>
          <p:cNvSpPr/>
          <p:nvPr/>
        </p:nvSpPr>
        <p:spPr>
          <a:xfrm>
            <a:off x="5070029" y="3635794"/>
            <a:ext cx="243733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/>
              <a:t>Transparência na </a:t>
            </a:r>
            <a:br>
              <a:rPr lang="pt-BR" b="1" dirty="0"/>
            </a:br>
            <a:r>
              <a:rPr lang="pt-BR" b="1" dirty="0"/>
              <a:t>prestação de contas</a:t>
            </a:r>
            <a:br>
              <a:rPr lang="pt-BR" b="1" dirty="0"/>
            </a:br>
            <a:r>
              <a:rPr lang="pt-BR" b="1" dirty="0"/>
              <a:t> dos resultados e ações </a:t>
            </a:r>
            <a:br>
              <a:rPr lang="pt-BR" b="1" dirty="0"/>
            </a:br>
            <a:r>
              <a:rPr lang="pt-BR" b="1" dirty="0"/>
              <a:t>da gestão pública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3A8E3C15-DC57-4B13-B061-25007C767D87}"/>
              </a:ext>
            </a:extLst>
          </p:cNvPr>
          <p:cNvSpPr/>
          <p:nvPr/>
        </p:nvSpPr>
        <p:spPr>
          <a:xfrm>
            <a:off x="9751961" y="3565754"/>
            <a:ext cx="19355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/>
              <a:t>Promove informação e redução de  custos de produção/coleta de dados para pesquisas acadêmicas.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F87AD1F0-A84D-4A53-BEAB-ED10D8B8D763}"/>
              </a:ext>
            </a:extLst>
          </p:cNvPr>
          <p:cNvSpPr/>
          <p:nvPr/>
        </p:nvSpPr>
        <p:spPr>
          <a:xfrm>
            <a:off x="2731429" y="5172777"/>
            <a:ext cx="26382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  <a:cs typeface="Times New Roman" panose="02020603050405020304" pitchFamily="18" charset="0"/>
              </a:rPr>
              <a:t>Auxilia na tomada de decisão por parte dos gestores públicos</a:t>
            </a:r>
            <a:endParaRPr lang="pt-BR" b="1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D361BF7-1DF8-4285-8109-196AE19940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2956" y="2131381"/>
            <a:ext cx="1393540" cy="1359273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41681DCE-8BEF-4036-8D17-2E3CB044F9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2845" y="2087617"/>
            <a:ext cx="1388411" cy="1450118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1CB4AEC3-EADA-4AB3-B9C7-91D53D1BB84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445"/>
          <a:stretch/>
        </p:blipFill>
        <p:spPr>
          <a:xfrm>
            <a:off x="3067805" y="3510430"/>
            <a:ext cx="1929064" cy="1700040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2429525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2703499" y="2675810"/>
            <a:ext cx="6785002" cy="1282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5400" b="1" dirty="0">
                <a:solidFill>
                  <a:schemeClr val="tx2"/>
                </a:solidFill>
              </a:rPr>
              <a:t>Exemplos</a:t>
            </a:r>
            <a:r>
              <a:rPr lang="pt-BR" b="1" dirty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pt-BR" b="1" dirty="0">
                <a:solidFill>
                  <a:schemeClr val="tx2"/>
                </a:solidFill>
              </a:rPr>
              <a:t>do uso de dados abertos</a:t>
            </a:r>
          </a:p>
          <a:p>
            <a:pPr algn="ctr"/>
            <a:endParaRPr lang="pt-BR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pt-BR" sz="4000" dirty="0">
              <a:solidFill>
                <a:srgbClr val="002060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51556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520721" y="1516284"/>
            <a:ext cx="11351941" cy="49423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pt-BR" sz="4000" dirty="0">
              <a:solidFill>
                <a:srgbClr val="002060"/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45094C2-32DE-4748-9553-D640078E98C0}"/>
              </a:ext>
            </a:extLst>
          </p:cNvPr>
          <p:cNvSpPr txBox="1"/>
          <p:nvPr/>
        </p:nvSpPr>
        <p:spPr>
          <a:xfrm>
            <a:off x="671830" y="3429000"/>
            <a:ext cx="5165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Um projeto aberto que usa dados abertos com a finalidade de fiscalizar gastos públicos e compartilhar as informações de forma acessível a qualquer pessoa.</a:t>
            </a:r>
          </a:p>
          <a:p>
            <a:endParaRPr lang="pt-BR" sz="1400" dirty="0"/>
          </a:p>
          <a:p>
            <a:r>
              <a:rPr lang="pt-BR" sz="1400" dirty="0"/>
              <a:t>A Serenata criou o robô </a:t>
            </a:r>
            <a:r>
              <a:rPr lang="pt-BR" sz="1400" dirty="0">
                <a:hlinkClick r:id="rId2"/>
              </a:rPr>
              <a:t>Rosie</a:t>
            </a:r>
            <a:r>
              <a:rPr lang="pt-BR" sz="1400" dirty="0"/>
              <a:t>: uma inteligência artificial capaz de analisar os gastos reembolsados pela </a:t>
            </a:r>
            <a:r>
              <a:rPr lang="pt-BR" sz="1400" b="1" dirty="0"/>
              <a:t>Cota para Exercício da Atividade Parlamentar (CEAP)</a:t>
            </a:r>
            <a:r>
              <a:rPr lang="pt-BR" sz="1400" dirty="0"/>
              <a:t>, de deputados federais e senadores, feitos em exercício de sua função, identificando suspeitas e incentivando a população a questioná-los.</a:t>
            </a:r>
          </a:p>
          <a:p>
            <a:endParaRPr lang="pt-BR" dirty="0"/>
          </a:p>
        </p:txBody>
      </p:sp>
      <p:pic>
        <p:nvPicPr>
          <p:cNvPr id="11" name="Picture 2" descr="https://d33wubrfki0l68.cloudfront.net/0dde07c170892a06b53d2802c678956cb9416899/a558e/images/infografico.png">
            <a:extLst>
              <a:ext uri="{FF2B5EF4-FFF2-40B4-BE49-F238E27FC236}">
                <a16:creationId xmlns:a16="http://schemas.microsoft.com/office/drawing/2014/main" id="{304409DE-AA88-4E4F-BD9C-64D61BD024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28"/>
          <a:stretch/>
        </p:blipFill>
        <p:spPr bwMode="auto">
          <a:xfrm>
            <a:off x="5617573" y="1492674"/>
            <a:ext cx="5960533" cy="528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Image result for operaÃ§Ã£o serenata de amor">
            <a:extLst>
              <a:ext uri="{FF2B5EF4-FFF2-40B4-BE49-F238E27FC236}">
                <a16:creationId xmlns:a16="http://schemas.microsoft.com/office/drawing/2014/main" id="{5CE56BDE-29EA-4F4D-ADB2-66A260C28E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2" t="10897" r="10786" b="9920"/>
          <a:stretch/>
        </p:blipFill>
        <p:spPr bwMode="auto">
          <a:xfrm>
            <a:off x="745852" y="1924248"/>
            <a:ext cx="2508918" cy="130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81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263AA83E-5CB9-4EB0-801A-7A281EDE5657}"/>
              </a:ext>
            </a:extLst>
          </p:cNvPr>
          <p:cNvSpPr txBox="1"/>
          <p:nvPr/>
        </p:nvSpPr>
        <p:spPr>
          <a:xfrm>
            <a:off x="457916" y="1592426"/>
            <a:ext cx="96786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pt-BR" sz="2400" b="1" dirty="0"/>
              <a:t>Publicação de dados abertos auxilia mapeamento do vírus Zika</a:t>
            </a:r>
          </a:p>
          <a:p>
            <a:pPr fontAlgn="base"/>
            <a:r>
              <a:rPr lang="pt-BR" sz="1400" dirty="0"/>
              <a:t>22/06/2016 - </a:t>
            </a:r>
            <a:r>
              <a:rPr lang="pt-BR" sz="1400" dirty="0">
                <a:hlinkClick r:id="rId2"/>
              </a:rPr>
              <a:t>http://www.planejamento.gov.br/noticias</a:t>
            </a:r>
            <a:endParaRPr lang="pt-BR" sz="1400" dirty="0"/>
          </a:p>
          <a:p>
            <a:pPr fontAlgn="base"/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D4CF51E-03E9-4874-943C-89A700DF0724}"/>
              </a:ext>
            </a:extLst>
          </p:cNvPr>
          <p:cNvSpPr txBox="1"/>
          <p:nvPr/>
        </p:nvSpPr>
        <p:spPr>
          <a:xfrm>
            <a:off x="476016" y="2546533"/>
            <a:ext cx="54675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pt-BR" dirty="0"/>
              <a:t>A publicação de dados em formato aberto sobre microcefalia e o vírus Zika pelo Ministério da Saúde tem auxiliado no mapeamento e na prevenção da doença mundo afora. </a:t>
            </a:r>
            <a:r>
              <a:rPr lang="pt-BR" b="1" dirty="0"/>
              <a:t>Assim que as informações são produzidas, elas são publicadas em formato aberto para que médicos e pesquisadores de todo o mundo possam acessá-las</a:t>
            </a:r>
            <a:r>
              <a:rPr lang="pt-BR" dirty="0"/>
              <a:t>. Os dados são analisados, por exemplo, pelo Centro Europeu de Controle e Prevenção de Doenças (ECDC), iniciativa que reúne diversos países para identificar e mapear a disseminação do vírus e os casos de microcefalia.</a:t>
            </a:r>
          </a:p>
        </p:txBody>
      </p:sp>
      <p:pic>
        <p:nvPicPr>
          <p:cNvPr id="9" name="Picture 4" descr="Related image">
            <a:extLst>
              <a:ext uri="{FF2B5EF4-FFF2-40B4-BE49-F238E27FC236}">
                <a16:creationId xmlns:a16="http://schemas.microsoft.com/office/drawing/2014/main" id="{5C783237-A395-4239-844A-5801D9D82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768" y="2372646"/>
            <a:ext cx="51435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8811805E-084C-4F41-9A4D-FE1AAF28D138}"/>
              </a:ext>
            </a:extLst>
          </p:cNvPr>
          <p:cNvSpPr/>
          <p:nvPr/>
        </p:nvSpPr>
        <p:spPr>
          <a:xfrm>
            <a:off x="5164427" y="6380581"/>
            <a:ext cx="6594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i="1" dirty="0">
                <a:solidFill>
                  <a:schemeClr val="bg1">
                    <a:lumMod val="50000"/>
                  </a:schemeClr>
                </a:solidFill>
              </a:rPr>
              <a:t>Núcleo de Dados Abertos – CGAT/DTC/STPC/CGU</a:t>
            </a:r>
          </a:p>
        </p:txBody>
      </p:sp>
    </p:spTree>
    <p:extLst>
      <p:ext uri="{BB962C8B-B14F-4D97-AF65-F5344CB8AC3E}">
        <p14:creationId xmlns:p14="http://schemas.microsoft.com/office/powerpoint/2010/main" val="4411400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E2FCE06E7DE244B15C555EE2A5EEC3" ma:contentTypeVersion="9" ma:contentTypeDescription="Crie um novo documento." ma:contentTypeScope="" ma:versionID="27e220c9ce184e52ce235791793626aa">
  <xsd:schema xmlns:xsd="http://www.w3.org/2001/XMLSchema" xmlns:xs="http://www.w3.org/2001/XMLSchema" xmlns:p="http://schemas.microsoft.com/office/2006/metadata/properties" xmlns:ns2="a11d50bf-47d9-4223-a1cd-955052e48095" xmlns:ns3="a2b8b34a-8b7b-4f1b-a890-a7c2347930c6" targetNamespace="http://schemas.microsoft.com/office/2006/metadata/properties" ma:root="true" ma:fieldsID="a1b8d40cf85da16bda68347c45ebe024" ns2:_="" ns3:_="">
    <xsd:import namespace="a11d50bf-47d9-4223-a1cd-955052e48095"/>
    <xsd:import namespace="a2b8b34a-8b7b-4f1b-a890-a7c2347930c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1d50bf-47d9-4223-a1cd-955052e480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b8b34a-8b7b-4f1b-a890-a7c2347930c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615263-55C1-47BB-8D69-815A0AE3F38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47604A-05A0-45E4-A192-E46E4D06CA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1d50bf-47d9-4223-a1cd-955052e48095"/>
    <ds:schemaRef ds:uri="a2b8b34a-8b7b-4f1b-a890-a7c2347930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BBFD61B-AB5A-4285-A6BC-8B661F6437A9}">
  <ds:schemaRefs>
    <ds:schemaRef ds:uri="http://purl.org/dc/terms/"/>
    <ds:schemaRef ds:uri="http://schemas.openxmlformats.org/package/2006/metadata/core-properties"/>
    <ds:schemaRef ds:uri="a11d50bf-47d9-4223-a1cd-955052e48095"/>
    <ds:schemaRef ds:uri="http://www.w3.org/XML/1998/namespace"/>
    <ds:schemaRef ds:uri="http://schemas.microsoft.com/office/2006/documentManagement/types"/>
    <ds:schemaRef ds:uri="a2b8b34a-8b7b-4f1b-a890-a7c2347930c6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10199</TotalTime>
  <Words>1967</Words>
  <Application>Microsoft Office PowerPoint</Application>
  <PresentationFormat>Widescreen</PresentationFormat>
  <Paragraphs>263</Paragraphs>
  <Slides>35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44" baseType="lpstr">
      <vt:lpstr>Arial Unicode MS</vt:lpstr>
      <vt:lpstr>Arial</vt:lpstr>
      <vt:lpstr>Calibri</vt:lpstr>
      <vt:lpstr>Calibri Light</vt:lpstr>
      <vt:lpstr>Gill Sans MT</vt:lpstr>
      <vt:lpstr>Gill Sans MT Condensed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Gabriela de Alencar Araripe Pereira</dc:creator>
  <cp:lastModifiedBy>Paula da Rosa de Souza Carvalho</cp:lastModifiedBy>
  <cp:revision>18</cp:revision>
  <cp:lastPrinted>2019-12-03T12:09:10Z</cp:lastPrinted>
  <dcterms:created xsi:type="dcterms:W3CDTF">2019-11-19T23:42:31Z</dcterms:created>
  <dcterms:modified xsi:type="dcterms:W3CDTF">2019-12-04T13:19:02Z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0x01010066E2FCE06E7DE244B15C555EE2A5EEC3</vt:lpwstr>
  </property>
</Properties>
</file>