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29"/>
  </p:notesMasterIdLst>
  <p:handoutMasterIdLst>
    <p:handoutMasterId r:id="rId30"/>
  </p:handoutMasterIdLst>
  <p:sldIdLst>
    <p:sldId id="399" r:id="rId2"/>
    <p:sldId id="454" r:id="rId3"/>
    <p:sldId id="456" r:id="rId4"/>
    <p:sldId id="426" r:id="rId5"/>
    <p:sldId id="457" r:id="rId6"/>
    <p:sldId id="474" r:id="rId7"/>
    <p:sldId id="475" r:id="rId8"/>
    <p:sldId id="476" r:id="rId9"/>
    <p:sldId id="473" r:id="rId10"/>
    <p:sldId id="452" r:id="rId11"/>
    <p:sldId id="458" r:id="rId12"/>
    <p:sldId id="459" r:id="rId13"/>
    <p:sldId id="443" r:id="rId14"/>
    <p:sldId id="461" r:id="rId15"/>
    <p:sldId id="460" r:id="rId16"/>
    <p:sldId id="462" r:id="rId17"/>
    <p:sldId id="448" r:id="rId18"/>
    <p:sldId id="464" r:id="rId19"/>
    <p:sldId id="465" r:id="rId20"/>
    <p:sldId id="466" r:id="rId21"/>
    <p:sldId id="467" r:id="rId22"/>
    <p:sldId id="468" r:id="rId23"/>
    <p:sldId id="469" r:id="rId24"/>
    <p:sldId id="470" r:id="rId25"/>
    <p:sldId id="471" r:id="rId26"/>
    <p:sldId id="472" r:id="rId27"/>
    <p:sldId id="387" r:id="rId2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0" autoAdjust="0"/>
    <p:restoredTop sz="96370" autoAdjust="0"/>
  </p:normalViewPr>
  <p:slideViewPr>
    <p:cSldViewPr snapToGrid="0">
      <p:cViewPr varScale="1">
        <p:scale>
          <a:sx n="132" d="100"/>
          <a:sy n="132" d="100"/>
        </p:scale>
        <p:origin x="192" y="288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4E157-C1A0-46F4-B2B8-90BF3C26F80F}" type="datetimeFigureOut">
              <a:rPr lang="pt-BR" smtClean="0"/>
              <a:pPr/>
              <a:t>07/11/2018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EBCE4-B075-4B2A-BE73-5F2B8209477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790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BFF17-5974-49E8-A9C9-E44A1E8548AF}" type="datetimeFigureOut">
              <a:rPr lang="pt-BR" smtClean="0"/>
              <a:pPr/>
              <a:t>07/11/2018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44A24-32D1-476B-9F26-F0DBAC8B682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7178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1952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34485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6951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meio de consultorias, é possível à UAIG: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 contribuir para o aperfeiçoamento das políticas públicas e da atuação das organizações que as gerenciam, por exemplo, assistindo a unidade no processo de desenho ou de redesenho de programas e de sistemas;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auxiliar os órgãos e as entidades do Poder Executivo Federal na estruturação e no fortalecimento da primeira e da segunda linhas de defesa da gestão;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apoiar os órgãos e as entidades do Poder Executivo Federal na identificação de metodologias de gestão de riscos e de controles;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d) promover a capacitação e a orientação da Unidade Auditada.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412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meio de consultorias, é possível à UAIG: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 contribuir para o aperfeiçoamento das políticas públicas e da atuação das organizações que as gerenciam, por exemplo, assistindo a unidade no processo de desenho ou de redesenho de programas e de sistemas;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auxiliar os órgãos e as entidades do Poder Executivo Federal na estruturação e no fortalecimento da primeira e da segunda linhas de defesa da gestão;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apoiar os órgãos e as entidades do Poder Executivo Federal na identificação de metodologias de gestão de riscos e de controles;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d) promover a capacitação e a orientação da Unidade Auditada.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636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meio de consultorias, é possível à UAIG: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 contribuir para o aperfeiçoamento das políticas públicas e da atuação das organizações que as gerenciam, por exemplo, assistindo a unidade no processo de desenho ou de redesenho de programas e de sistemas;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auxiliar os órgãos e as entidades do Poder Executivo Federal na estruturação e no fortalecimento da primeira e da segunda linhas de defesa da gestão;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apoiar os órgãos e as entidades do Poder Executivo Federal na identificação de metodologias de gestão de riscos e de controles; </a:t>
            </a:r>
          </a:p>
          <a:p>
            <a:pPr algn="just"/>
            <a:r>
              <a:rPr lang="pt-B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d) promover a capacitação e a orientação da Unidade Auditada.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535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9480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46396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9688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136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7148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Manual de Governança do TCU apresenta os seguintes 7 princípios:</a:t>
            </a:r>
          </a:p>
          <a:p>
            <a:pPr marL="228600" indent="-228600">
              <a:buAutoNum type="alphaLcParenR"/>
            </a:pPr>
            <a:r>
              <a:rPr lang="pt-BR" b="1" dirty="0"/>
              <a:t>Legitimidade</a:t>
            </a:r>
            <a:r>
              <a:rPr lang="pt-BR" dirty="0"/>
              <a:t>: princípio jurídico fundamental do Estado Democrático de Direito e critério informativo do controle externo da administração pública que amplia a incidência do controle para além da aplicação </a:t>
            </a:r>
          </a:p>
          <a:p>
            <a:pPr marL="228600" indent="-228600">
              <a:buAutoNum type="alphaLcParenR"/>
            </a:pPr>
            <a:r>
              <a:rPr lang="pt-BR" b="1" dirty="0"/>
              <a:t>Equidade</a:t>
            </a:r>
            <a:r>
              <a:rPr lang="pt-BR" dirty="0"/>
              <a:t>: promover a equidade é garantir as condições para que todos tenham acesso ao exercício de seus direitos civis - liberdade de expressão, de acesso à informação, de associação, de voto, igualdade entre gêneros -, políticos e sociais - saúde, educação, moradia, segurança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Responsabilidade</a:t>
            </a:r>
            <a:r>
              <a:rPr lang="pt-BR" dirty="0"/>
              <a:t>: diz respeito ao zelo que os agentes de governança devem ter pela sustentabilidade das organizações, visando sua longevidade, incorporando considerações de ordem social e ambiental na definição dos negócios e operações (IBGC, 2010).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Eficiência</a:t>
            </a:r>
            <a:r>
              <a:rPr lang="pt-BR" dirty="0"/>
              <a:t>: é fazer o que é preciso ser feito com qualidade adequada ao menor custo possível. Não se trata de redução de custo de qualquer maneira, mas de buscar a melhor relação entre qualidade do serviço e qualidade do gasto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Probidade</a:t>
            </a:r>
            <a:r>
              <a:rPr lang="pt-BR" dirty="0"/>
              <a:t>: trata-se do dever dos servidores públicos de demonstrar probidade, zelo, economia e observância às regras e aos procedimentos do órgão ao utilizar, arrecadar, gerenciar e administrar bens e valores públicos. Enfim, refere-se à obrigação que têm os servidores de demonstrar serem dignos de confiança (IFAC, 2001).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Transparência</a:t>
            </a:r>
            <a:r>
              <a:rPr lang="pt-BR" dirty="0"/>
              <a:t>: caracteriza-se pela possibilidade de acesso a todas as informações relativas à organização pública, sendo um dos requisitos de controle do Estado pela sociedade civil. A adequada transparência resulta em um clima de confiança, tanto internamente quanto nas relações de órgãos e entidades com terceiros. </a:t>
            </a:r>
          </a:p>
          <a:p>
            <a:pPr marL="228600" indent="-228600">
              <a:buAutoNum type="alphaLcParenR" startAt="3"/>
            </a:pPr>
            <a:r>
              <a:rPr lang="pt-BR" b="1" dirty="0" err="1"/>
              <a:t>Accountability</a:t>
            </a:r>
            <a:r>
              <a:rPr lang="pt-BR" dirty="0"/>
              <a:t>: As normas de auditoria da </a:t>
            </a:r>
            <a:r>
              <a:rPr lang="pt-BR" dirty="0" err="1"/>
              <a:t>Intosai</a:t>
            </a:r>
            <a:r>
              <a:rPr lang="pt-BR" dirty="0"/>
              <a:t> conceituam </a:t>
            </a:r>
            <a:r>
              <a:rPr lang="pt-BR" dirty="0" err="1"/>
              <a:t>accountability</a:t>
            </a:r>
            <a:r>
              <a:rPr lang="pt-BR" dirty="0"/>
              <a:t> como a obrigação que têm as pessoas ou entidades às quais se tenham confiado recursos, incluídas as empresas e organizações públicas, de assumir as responsabilidades de ordem fiscal, gerencial e programática que lhes foram conferidas, e de informar a quem lhes delegou essas responsabilidades (BRASIL, 2011). Espera-se que os agentes de governança prestem contas de sua atuação de forma voluntária, assumindo integralmente as consequências de seus atos e omissões (IBGC, 2010).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946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Manual de Governança do TCU apresenta os seguintes 7 princípios:</a:t>
            </a:r>
          </a:p>
          <a:p>
            <a:pPr marL="228600" indent="-228600">
              <a:buAutoNum type="alphaLcParenR"/>
            </a:pPr>
            <a:r>
              <a:rPr lang="pt-BR" b="1" dirty="0"/>
              <a:t>Legitimidade</a:t>
            </a:r>
            <a:r>
              <a:rPr lang="pt-BR" dirty="0"/>
              <a:t>: princípio jurídico fundamental do Estado Democrático de Direito e critério informativo do controle externo da administração pública que amplia a incidência do controle para além da aplicação </a:t>
            </a:r>
          </a:p>
          <a:p>
            <a:pPr marL="228600" indent="-228600">
              <a:buAutoNum type="alphaLcParenR"/>
            </a:pPr>
            <a:r>
              <a:rPr lang="pt-BR" b="1" dirty="0"/>
              <a:t>Equidade</a:t>
            </a:r>
            <a:r>
              <a:rPr lang="pt-BR" dirty="0"/>
              <a:t>: promover a equidade é garantir as condições para que todos tenham acesso ao exercício de seus direitos civis - liberdade de expressão, de acesso à informação, de associação, de voto, igualdade entre gêneros -, políticos e sociais - saúde, educação, moradia, segurança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Responsabilidade</a:t>
            </a:r>
            <a:r>
              <a:rPr lang="pt-BR" dirty="0"/>
              <a:t>: diz respeito ao zelo que os agentes de governança devem ter pela sustentabilidade das organizações, visando sua longevidade, incorporando considerações de ordem social e ambiental na definição dos negócios e operações (IBGC, 2010).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Eficiência</a:t>
            </a:r>
            <a:r>
              <a:rPr lang="pt-BR" dirty="0"/>
              <a:t>: é fazer o que é preciso ser feito com qualidade adequada ao menor custo possível. Não se trata de redução de custo de qualquer maneira, mas de buscar a melhor relação entre qualidade do serviço e qualidade do gasto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Probidade</a:t>
            </a:r>
            <a:r>
              <a:rPr lang="pt-BR" dirty="0"/>
              <a:t>: trata-se do dever dos servidores públicos de demonstrar probidade, zelo, economia e observância às regras e aos procedimentos do órgão ao utilizar, arrecadar, gerenciar e administrar bens e valores públicos. Enfim, refere-se à obrigação que têm os servidores de demonstrar serem dignos de confiança (IFAC, 2001).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Transparência</a:t>
            </a:r>
            <a:r>
              <a:rPr lang="pt-BR" dirty="0"/>
              <a:t>: caracteriza-se pela possibilidade de acesso a todas as informações relativas à organização pública, sendo um dos requisitos de controle do Estado pela sociedade civil. A adequada transparência resulta em um clima de confiança, tanto internamente quanto nas relações de órgãos e entidades com terceiros. </a:t>
            </a:r>
          </a:p>
          <a:p>
            <a:pPr marL="228600" indent="-228600">
              <a:buAutoNum type="alphaLcParenR" startAt="3"/>
            </a:pPr>
            <a:r>
              <a:rPr lang="pt-BR" b="1" dirty="0" err="1"/>
              <a:t>Accountability</a:t>
            </a:r>
            <a:r>
              <a:rPr lang="pt-BR" dirty="0"/>
              <a:t>: As normas de auditoria da </a:t>
            </a:r>
            <a:r>
              <a:rPr lang="pt-BR" dirty="0" err="1"/>
              <a:t>Intosai</a:t>
            </a:r>
            <a:r>
              <a:rPr lang="pt-BR" dirty="0"/>
              <a:t> conceituam </a:t>
            </a:r>
            <a:r>
              <a:rPr lang="pt-BR" dirty="0" err="1"/>
              <a:t>accountability</a:t>
            </a:r>
            <a:r>
              <a:rPr lang="pt-BR" dirty="0"/>
              <a:t> como a obrigação que têm as pessoas ou entidades às quais se tenham confiado recursos, incluídas as empresas e organizações públicas, de assumir as responsabilidades de ordem fiscal, gerencial e programática que lhes foram conferidas, e de informar a quem lhes delegou essas responsabilidades (BRASIL, 2011). Espera-se que os agentes de governança prestem contas de sua atuação de forma voluntária, assumindo integralmente as consequências de seus atos e omissões (IBGC, 2010).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6853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Manual de Governança do TCU apresenta os seguintes 7 princípios:</a:t>
            </a:r>
          </a:p>
          <a:p>
            <a:pPr marL="228600" indent="-228600">
              <a:buAutoNum type="alphaLcParenR"/>
            </a:pPr>
            <a:r>
              <a:rPr lang="pt-BR" b="1" dirty="0"/>
              <a:t>Legitimidade</a:t>
            </a:r>
            <a:r>
              <a:rPr lang="pt-BR" dirty="0"/>
              <a:t>: princípio jurídico fundamental do Estado Democrático de Direito e critério informativo do controle externo da administração pública que amplia a incidência do controle para além da aplicação </a:t>
            </a:r>
          </a:p>
          <a:p>
            <a:pPr marL="228600" indent="-228600">
              <a:buAutoNum type="alphaLcParenR"/>
            </a:pPr>
            <a:r>
              <a:rPr lang="pt-BR" b="1" dirty="0"/>
              <a:t>Equidade</a:t>
            </a:r>
            <a:r>
              <a:rPr lang="pt-BR" dirty="0"/>
              <a:t>: promover a equidade é garantir as condições para que todos tenham acesso ao exercício de seus direitos civis - liberdade de expressão, de acesso à informação, de associação, de voto, igualdade entre gêneros -, políticos e sociais - saúde, educação, moradia, segurança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Responsabilidade</a:t>
            </a:r>
            <a:r>
              <a:rPr lang="pt-BR" dirty="0"/>
              <a:t>: diz respeito ao zelo que os agentes de governança devem ter pela sustentabilidade das organizações, visando sua longevidade, incorporando considerações de ordem social e ambiental na definição dos negócios e operações (IBGC, 2010).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Eficiência</a:t>
            </a:r>
            <a:r>
              <a:rPr lang="pt-BR" dirty="0"/>
              <a:t>: é fazer o que é preciso ser feito com qualidade adequada ao menor custo possível. Não se trata de redução de custo de qualquer maneira, mas de buscar a melhor relação entre qualidade do serviço e qualidade do gasto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Probidade</a:t>
            </a:r>
            <a:r>
              <a:rPr lang="pt-BR" dirty="0"/>
              <a:t>: trata-se do dever dos servidores públicos de demonstrar probidade, zelo, economia e observância às regras e aos procedimentos do órgão ao utilizar, arrecadar, gerenciar e administrar bens e valores públicos. Enfim, refere-se à obrigação que têm os servidores de demonstrar serem dignos de confiança (IFAC, 2001).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Transparência</a:t>
            </a:r>
            <a:r>
              <a:rPr lang="pt-BR" dirty="0"/>
              <a:t>: caracteriza-se pela possibilidade de acesso a todas as informações relativas à organização pública, sendo um dos requisitos de controle do Estado pela sociedade civil. A adequada transparência resulta em um clima de confiança, tanto internamente quanto nas relações de órgãos e entidades com terceiros. </a:t>
            </a:r>
          </a:p>
          <a:p>
            <a:pPr marL="228600" indent="-228600">
              <a:buAutoNum type="alphaLcParenR" startAt="3"/>
            </a:pPr>
            <a:r>
              <a:rPr lang="pt-BR" b="1" dirty="0" err="1"/>
              <a:t>Accountability</a:t>
            </a:r>
            <a:r>
              <a:rPr lang="pt-BR" dirty="0"/>
              <a:t>: As normas de auditoria da </a:t>
            </a:r>
            <a:r>
              <a:rPr lang="pt-BR" dirty="0" err="1"/>
              <a:t>Intosai</a:t>
            </a:r>
            <a:r>
              <a:rPr lang="pt-BR" dirty="0"/>
              <a:t> conceituam </a:t>
            </a:r>
            <a:r>
              <a:rPr lang="pt-BR" dirty="0" err="1"/>
              <a:t>accountability</a:t>
            </a:r>
            <a:r>
              <a:rPr lang="pt-BR" dirty="0"/>
              <a:t> como a obrigação que têm as pessoas ou entidades às quais se tenham confiado recursos, incluídas as empresas e organizações públicas, de assumir as responsabilidades de ordem fiscal, gerencial e programática que lhes foram conferidas, e de informar a quem lhes delegou essas responsabilidades (BRASIL, 2011). Espera-se que os agentes de governança prestem contas de sua atuação de forma voluntária, assumindo integralmente as consequências de seus atos e omissões (IBGC, 2010).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0112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Manual de Governança do TCU apresenta os seguintes 7 princípios:</a:t>
            </a:r>
          </a:p>
          <a:p>
            <a:pPr marL="228600" indent="-228600">
              <a:buAutoNum type="alphaLcParenR"/>
            </a:pPr>
            <a:r>
              <a:rPr lang="pt-BR" b="1" dirty="0"/>
              <a:t>Legitimidade</a:t>
            </a:r>
            <a:r>
              <a:rPr lang="pt-BR" dirty="0"/>
              <a:t>: princípio jurídico fundamental do Estado Democrático de Direito e critério informativo do controle externo da administração pública que amplia a incidência do controle para além da aplicação </a:t>
            </a:r>
          </a:p>
          <a:p>
            <a:pPr marL="228600" indent="-228600">
              <a:buAutoNum type="alphaLcParenR"/>
            </a:pPr>
            <a:r>
              <a:rPr lang="pt-BR" b="1" dirty="0"/>
              <a:t>Equidade</a:t>
            </a:r>
            <a:r>
              <a:rPr lang="pt-BR" dirty="0"/>
              <a:t>: promover a equidade é garantir as condições para que todos tenham acesso ao exercício de seus direitos civis - liberdade de expressão, de acesso à informação, de associação, de voto, igualdade entre gêneros -, políticos e sociais - saúde, educação, moradia, segurança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Responsabilidade</a:t>
            </a:r>
            <a:r>
              <a:rPr lang="pt-BR" dirty="0"/>
              <a:t>: diz respeito ao zelo que os agentes de governança devem ter pela sustentabilidade das organizações, visando sua longevidade, incorporando considerações de ordem social e ambiental na definição dos negócios e operações (IBGC, 2010).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Eficiência</a:t>
            </a:r>
            <a:r>
              <a:rPr lang="pt-BR" dirty="0"/>
              <a:t>: é fazer o que é preciso ser feito com qualidade adequada ao menor custo possível. Não se trata de redução de custo de qualquer maneira, mas de buscar a melhor relação entre qualidade do serviço e qualidade do gasto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Probidade</a:t>
            </a:r>
            <a:r>
              <a:rPr lang="pt-BR" dirty="0"/>
              <a:t>: trata-se do dever dos servidores públicos de demonstrar probidade, zelo, economia e observância às regras e aos procedimentos do órgão ao utilizar, arrecadar, gerenciar e administrar bens e valores públicos. Enfim, refere-se à obrigação que têm os servidores de demonstrar serem dignos de confiança (IFAC, 2001).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Transparência</a:t>
            </a:r>
            <a:r>
              <a:rPr lang="pt-BR" dirty="0"/>
              <a:t>: caracteriza-se pela possibilidade de acesso a todas as informações relativas à organização pública, sendo um dos requisitos de controle do Estado pela sociedade civil. A adequada transparência resulta em um clima de confiança, tanto internamente quanto nas relações de órgãos e entidades com terceiros. </a:t>
            </a:r>
          </a:p>
          <a:p>
            <a:pPr marL="228600" indent="-228600">
              <a:buAutoNum type="alphaLcParenR" startAt="3"/>
            </a:pPr>
            <a:r>
              <a:rPr lang="pt-BR" b="1" dirty="0" err="1"/>
              <a:t>Accountability</a:t>
            </a:r>
            <a:r>
              <a:rPr lang="pt-BR" dirty="0"/>
              <a:t>: As normas de auditoria da </a:t>
            </a:r>
            <a:r>
              <a:rPr lang="pt-BR" dirty="0" err="1"/>
              <a:t>Intosai</a:t>
            </a:r>
            <a:r>
              <a:rPr lang="pt-BR" dirty="0"/>
              <a:t> conceituam </a:t>
            </a:r>
            <a:r>
              <a:rPr lang="pt-BR" dirty="0" err="1"/>
              <a:t>accountability</a:t>
            </a:r>
            <a:r>
              <a:rPr lang="pt-BR" dirty="0"/>
              <a:t> como a obrigação que têm as pessoas ou entidades às quais se tenham confiado recursos, incluídas as empresas e organizações públicas, de assumir as responsabilidades de ordem fiscal, gerencial e programática que lhes foram conferidas, e de informar a quem lhes delegou essas responsabilidades (BRASIL, 2011). Espera-se que os agentes de governança prestem contas de sua atuação de forma voluntária, assumindo integralmente as consequências de seus atos e omissões (IBGC, 2010).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0923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Manual de Governança do TCU apresenta os seguintes 7 princípios:</a:t>
            </a:r>
          </a:p>
          <a:p>
            <a:pPr marL="228600" indent="-228600">
              <a:buAutoNum type="alphaLcParenR"/>
            </a:pPr>
            <a:r>
              <a:rPr lang="pt-BR" b="1" dirty="0"/>
              <a:t>Legitimidade</a:t>
            </a:r>
            <a:r>
              <a:rPr lang="pt-BR" dirty="0"/>
              <a:t>: princípio jurídico fundamental do Estado Democrático de Direito e critério informativo do controle externo da administração pública que amplia a incidência do controle para além da aplicação </a:t>
            </a:r>
          </a:p>
          <a:p>
            <a:pPr marL="228600" indent="-228600">
              <a:buAutoNum type="alphaLcParenR"/>
            </a:pPr>
            <a:r>
              <a:rPr lang="pt-BR" b="1" dirty="0"/>
              <a:t>Equidade</a:t>
            </a:r>
            <a:r>
              <a:rPr lang="pt-BR" dirty="0"/>
              <a:t>: promover a equidade é garantir as condições para que todos tenham acesso ao exercício de seus direitos civis - liberdade de expressão, de acesso à informação, de associação, de voto, igualdade entre gêneros -, políticos e sociais - saúde, educação, moradia, segurança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Responsabilidade</a:t>
            </a:r>
            <a:r>
              <a:rPr lang="pt-BR" dirty="0"/>
              <a:t>: diz respeito ao zelo que os agentes de governança devem ter pela sustentabilidade das organizações, visando sua longevidade, incorporando considerações de ordem social e ambiental na definição dos negócios e operações (IBGC, 2010).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Eficiência</a:t>
            </a:r>
            <a:r>
              <a:rPr lang="pt-BR" dirty="0"/>
              <a:t>: é fazer o que é preciso ser feito com qualidade adequada ao menor custo possível. Não se trata de redução de custo de qualquer maneira, mas de buscar a melhor relação entre qualidade do serviço e qualidade do gasto (BRASIL, 2010c).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Probidade</a:t>
            </a:r>
            <a:r>
              <a:rPr lang="pt-BR" dirty="0"/>
              <a:t>: trata-se do dever dos servidores públicos de demonstrar probidade, zelo, economia e observância às regras e aos procedimentos do órgão ao utilizar, arrecadar, gerenciar e administrar bens e valores públicos. Enfim, refere-se à obrigação que têm os servidores de demonstrar serem dignos de confiança (IFAC, 2001). </a:t>
            </a:r>
          </a:p>
          <a:p>
            <a:pPr marL="228600" indent="-228600">
              <a:buAutoNum type="alphaLcParenR" startAt="3"/>
            </a:pPr>
            <a:r>
              <a:rPr lang="pt-BR" b="1" dirty="0"/>
              <a:t>Transparência</a:t>
            </a:r>
            <a:r>
              <a:rPr lang="pt-BR" dirty="0"/>
              <a:t>: caracteriza-se pela possibilidade de acesso a todas as informações relativas à organização pública, sendo um dos requisitos de controle do Estado pela sociedade civil. A adequada transparência resulta em um clima de confiança, tanto internamente quanto nas relações de órgãos e entidades com terceiros. </a:t>
            </a:r>
          </a:p>
          <a:p>
            <a:pPr marL="228600" indent="-228600">
              <a:buAutoNum type="alphaLcParenR" startAt="3"/>
            </a:pPr>
            <a:r>
              <a:rPr lang="pt-BR" b="1" dirty="0" err="1"/>
              <a:t>Accountability</a:t>
            </a:r>
            <a:r>
              <a:rPr lang="pt-BR" dirty="0"/>
              <a:t>: As normas de auditoria da </a:t>
            </a:r>
            <a:r>
              <a:rPr lang="pt-BR" dirty="0" err="1"/>
              <a:t>Intosai</a:t>
            </a:r>
            <a:r>
              <a:rPr lang="pt-BR" dirty="0"/>
              <a:t> conceituam </a:t>
            </a:r>
            <a:r>
              <a:rPr lang="pt-BR" dirty="0" err="1"/>
              <a:t>accountability</a:t>
            </a:r>
            <a:r>
              <a:rPr lang="pt-BR" dirty="0"/>
              <a:t> como a obrigação que têm as pessoas ou entidades às quais se tenham confiado recursos, incluídas as empresas e organizações públicas, de assumir as responsabilidades de ordem fiscal, gerencial e programática que lhes foram conferidas, e de informar a quem lhes delegou essas responsabilidades (BRASIL, 2011). Espera-se que os agentes de governança prestem contas de sua atuação de forma voluntária, assumindo integralmente as consequências de seus atos e omissões (IBGC, 2010).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478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44A24-32D1-476B-9F26-F0DBAC8B682D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0665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93145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81437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0456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2E2FE60-4826-44E4-99B1-2C797474A0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58"/>
            <a:ext cx="12192000" cy="105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006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36914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0802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65583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3083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6240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8146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99693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8074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
Segundo nível
Terceiro nível
Quarto nível
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B3BAA22-D6BC-D74C-8A0B-68769B5936B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-158"/>
            <a:ext cx="12192000" cy="105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327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fcdc@cgu.gov.b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4">
            <a:extLst>
              <a:ext uri="{FF2B5EF4-FFF2-40B4-BE49-F238E27FC236}">
                <a16:creationId xmlns:a16="http://schemas.microsoft.com/office/drawing/2014/main" id="{CE5E56D9-795D-49DC-B12E-01720DA9C088}"/>
              </a:ext>
            </a:extLst>
          </p:cNvPr>
          <p:cNvSpPr txBox="1">
            <a:spLocks/>
          </p:cNvSpPr>
          <p:nvPr/>
        </p:nvSpPr>
        <p:spPr>
          <a:xfrm>
            <a:off x="1769378" y="1562987"/>
            <a:ext cx="8663730" cy="512489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39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“Consultoria sob a ótica do Controle Interno”</a:t>
            </a:r>
          </a:p>
          <a:p>
            <a:pPr algn="ctr">
              <a:lnSpc>
                <a:spcPct val="150000"/>
              </a:lnSpc>
            </a:pPr>
            <a:endParaRPr lang="pt-BR" sz="39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BR" sz="3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IV Simpósio de Controle Interno do Ministério da Defesa</a:t>
            </a:r>
          </a:p>
          <a:p>
            <a:pPr algn="ctr">
              <a:lnSpc>
                <a:spcPct val="150000"/>
              </a:lnSpc>
            </a:pPr>
            <a:endParaRPr lang="pt-BR" sz="39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pt-BR" sz="3900" b="1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BR" sz="2000" b="1" dirty="0">
                <a:latin typeface="Century Gothic" panose="020B0502020202020204" pitchFamily="34" charset="0"/>
              </a:rPr>
              <a:t>          Brasília, 07 de novembro de 2018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FAEC3D0-B090-B34A-81C0-423569E6C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809" y="3996647"/>
            <a:ext cx="2096780" cy="286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84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1">
            <a:extLst>
              <a:ext uri="{FF2B5EF4-FFF2-40B4-BE49-F238E27FC236}">
                <a16:creationId xmlns:a16="http://schemas.microsoft.com/office/drawing/2014/main" id="{D3BB37A3-43FC-9D46-A868-ED0064901CFD}"/>
              </a:ext>
            </a:extLst>
          </p:cNvPr>
          <p:cNvSpPr txBox="1">
            <a:spLocks/>
          </p:cNvSpPr>
          <p:nvPr/>
        </p:nvSpPr>
        <p:spPr>
          <a:xfrm>
            <a:off x="-16937" y="682213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AUDITORIA INTERNA GOVERNAMENTAL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: Cantos Arredondados 8">
            <a:extLst>
              <a:ext uri="{FF2B5EF4-FFF2-40B4-BE49-F238E27FC236}">
                <a16:creationId xmlns:a16="http://schemas.microsoft.com/office/drawing/2014/main" id="{C3C7D26E-03FD-1541-874E-0078411488D1}"/>
              </a:ext>
            </a:extLst>
          </p:cNvPr>
          <p:cNvSpPr/>
          <p:nvPr/>
        </p:nvSpPr>
        <p:spPr>
          <a:xfrm>
            <a:off x="1066800" y="3473344"/>
            <a:ext cx="9956800" cy="21996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800" i="1" dirty="0">
                <a:solidFill>
                  <a:schemeClr val="tx2">
                    <a:lumMod val="75000"/>
                  </a:schemeClr>
                </a:solidFill>
              </a:rPr>
              <a:t>Adicionar valor à Unidade Auditada e às políticas públicas sob sua responsabilidade, fomentando a melhoria dos processos de governança, de gerenciamento de riscos e de controles internos da gestão. </a:t>
            </a:r>
          </a:p>
          <a:p>
            <a:pPr algn="r"/>
            <a:r>
              <a:rPr lang="pt-BR" sz="1600" dirty="0">
                <a:solidFill>
                  <a:schemeClr val="tx2">
                    <a:lumMod val="75000"/>
                  </a:schemeClr>
                </a:solidFill>
              </a:rPr>
              <a:t>IN CGU nº 03/2017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2E24CBF-A01E-F349-9819-C3442B34DCD2}"/>
              </a:ext>
            </a:extLst>
          </p:cNvPr>
          <p:cNvSpPr/>
          <p:nvPr/>
        </p:nvSpPr>
        <p:spPr>
          <a:xfrm>
            <a:off x="3212284" y="2326554"/>
            <a:ext cx="5733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Terceira Linha de Defesa da Gestão Pública</a:t>
            </a:r>
          </a:p>
        </p:txBody>
      </p:sp>
    </p:spTree>
    <p:extLst>
      <p:ext uri="{BB962C8B-B14F-4D97-AF65-F5344CB8AC3E}">
        <p14:creationId xmlns:p14="http://schemas.microsoft.com/office/powerpoint/2010/main" val="3666970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1">
            <a:extLst>
              <a:ext uri="{FF2B5EF4-FFF2-40B4-BE49-F238E27FC236}">
                <a16:creationId xmlns:a16="http://schemas.microsoft.com/office/drawing/2014/main" id="{0306DF09-79E5-8C42-8C62-D3938C6ACF9B}"/>
              </a:ext>
            </a:extLst>
          </p:cNvPr>
          <p:cNvSpPr txBox="1">
            <a:spLocks/>
          </p:cNvSpPr>
          <p:nvPr/>
        </p:nvSpPr>
        <p:spPr>
          <a:xfrm>
            <a:off x="-16937" y="931594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AUDITORIA INTERNA GOVERNAMENTAL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09D6395-2D7D-7344-9EAE-856041F9114B}"/>
              </a:ext>
            </a:extLst>
          </p:cNvPr>
          <p:cNvSpPr/>
          <p:nvPr/>
        </p:nvSpPr>
        <p:spPr>
          <a:xfrm>
            <a:off x="1040524" y="2747642"/>
            <a:ext cx="988848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Pressupostos Fundamentais </a:t>
            </a:r>
            <a:r>
              <a:rPr lang="pt-BR" sz="2400" dirty="0">
                <a:solidFill>
                  <a:schemeClr val="tx2">
                    <a:lumMod val="75000"/>
                  </a:schemeClr>
                </a:solidFill>
              </a:rPr>
              <a:t>(Manual de Orientações Técnicas da Atividade de AIG do PEF):</a:t>
            </a:r>
            <a:endParaRPr lang="pt-BR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pt-BR" sz="3600" dirty="0">
              <a:solidFill>
                <a:srgbClr val="002060"/>
              </a:solidFill>
            </a:endParaRP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Independência; e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endParaRPr lang="pt-BR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</a:rPr>
              <a:t>Objetividade.</a:t>
            </a:r>
          </a:p>
        </p:txBody>
      </p:sp>
    </p:spTree>
    <p:extLst>
      <p:ext uri="{BB962C8B-B14F-4D97-AF65-F5344CB8AC3E}">
        <p14:creationId xmlns:p14="http://schemas.microsoft.com/office/powerpoint/2010/main" val="400831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Texto 1">
            <a:extLst>
              <a:ext uri="{FF2B5EF4-FFF2-40B4-BE49-F238E27FC236}">
                <a16:creationId xmlns:a16="http://schemas.microsoft.com/office/drawing/2014/main" id="{EE058579-BE27-0D4A-B14A-7510A748E7B7}"/>
              </a:ext>
            </a:extLst>
          </p:cNvPr>
          <p:cNvSpPr txBox="1">
            <a:spLocks/>
          </p:cNvSpPr>
          <p:nvPr/>
        </p:nvSpPr>
        <p:spPr>
          <a:xfrm>
            <a:off x="-16937" y="654504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AUDITORIA INTERNA GOVERNAMENTAL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ângulo: Cantos Arredondados 2">
            <a:extLst>
              <a:ext uri="{FF2B5EF4-FFF2-40B4-BE49-F238E27FC236}">
                <a16:creationId xmlns:a16="http://schemas.microsoft.com/office/drawing/2014/main" id="{5922132D-F2CE-0B4C-9F21-8BD60F1F056C}"/>
              </a:ext>
            </a:extLst>
          </p:cNvPr>
          <p:cNvSpPr/>
          <p:nvPr/>
        </p:nvSpPr>
        <p:spPr>
          <a:xfrm>
            <a:off x="1996966" y="3179942"/>
            <a:ext cx="3929834" cy="2661217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Funções típicas</a:t>
            </a:r>
          </a:p>
          <a:p>
            <a:pPr algn="ctr"/>
            <a:endParaRPr lang="pt-BR" sz="10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5C81459B-13EF-3144-9953-30D1AE982DC8}"/>
              </a:ext>
            </a:extLst>
          </p:cNvPr>
          <p:cNvSpPr/>
          <p:nvPr/>
        </p:nvSpPr>
        <p:spPr>
          <a:xfrm>
            <a:off x="2144112" y="3894732"/>
            <a:ext cx="3637186" cy="7591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Avaliação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6F9C4ACD-B77A-D146-820A-ECBCA9F2E4FF}"/>
              </a:ext>
            </a:extLst>
          </p:cNvPr>
          <p:cNvSpPr/>
          <p:nvPr/>
        </p:nvSpPr>
        <p:spPr>
          <a:xfrm>
            <a:off x="2144111" y="4718108"/>
            <a:ext cx="3637186" cy="7591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Consultoria</a:t>
            </a:r>
          </a:p>
        </p:txBody>
      </p:sp>
      <p:sp>
        <p:nvSpPr>
          <p:cNvPr id="16" name="Retângulo: Cantos Arredondados 6">
            <a:extLst>
              <a:ext uri="{FF2B5EF4-FFF2-40B4-BE49-F238E27FC236}">
                <a16:creationId xmlns:a16="http://schemas.microsoft.com/office/drawing/2014/main" id="{5509EC81-A21B-2D48-A836-EE2D2D4C7087}"/>
              </a:ext>
            </a:extLst>
          </p:cNvPr>
          <p:cNvSpPr/>
          <p:nvPr/>
        </p:nvSpPr>
        <p:spPr>
          <a:xfrm>
            <a:off x="6379780" y="3179942"/>
            <a:ext cx="3929834" cy="2661217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Função Complementar</a:t>
            </a:r>
          </a:p>
          <a:p>
            <a:pPr algn="ctr"/>
            <a:endParaRPr lang="pt-BR" sz="10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dirty="0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87569161-8803-534B-9C8E-AADA7B38E222}"/>
              </a:ext>
            </a:extLst>
          </p:cNvPr>
          <p:cNvSpPr/>
          <p:nvPr/>
        </p:nvSpPr>
        <p:spPr>
          <a:xfrm>
            <a:off x="6526925" y="3894732"/>
            <a:ext cx="3637186" cy="15782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Apuração</a:t>
            </a:r>
          </a:p>
          <a:p>
            <a:pPr algn="ctr"/>
            <a:endParaRPr lang="pt-BR" sz="1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pt-BR" sz="2000" dirty="0">
                <a:solidFill>
                  <a:schemeClr val="tx2">
                    <a:lumMod val="75000"/>
                  </a:schemeClr>
                </a:solidFill>
              </a:rPr>
              <a:t>Respostas efetivas às violações de integridade.</a:t>
            </a:r>
          </a:p>
          <a:p>
            <a:pPr algn="ctr"/>
            <a:endParaRPr lang="pt-BR" sz="1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pt-BR" dirty="0">
                <a:solidFill>
                  <a:schemeClr val="tx2">
                    <a:lumMod val="75000"/>
                  </a:schemeClr>
                </a:solidFill>
              </a:rPr>
              <a:t>(Lei nº 10.180/2001)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35EAA22-C063-0345-83EA-832F41FCF332}"/>
              </a:ext>
            </a:extLst>
          </p:cNvPr>
          <p:cNvSpPr/>
          <p:nvPr/>
        </p:nvSpPr>
        <p:spPr>
          <a:xfrm>
            <a:off x="4166491" y="5976142"/>
            <a:ext cx="61435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Fonte: Elaborada pelo autor, a partir do Manual aprovado pela IN SFC nº 08/2017.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FE350086-83D6-0048-AFD1-A0E16FEAECCE}"/>
              </a:ext>
            </a:extLst>
          </p:cNvPr>
          <p:cNvSpPr/>
          <p:nvPr/>
        </p:nvSpPr>
        <p:spPr>
          <a:xfrm>
            <a:off x="1902372" y="254096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Vertentes de atuação: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tângulo: Cantos Arredondados 8">
            <a:extLst>
              <a:ext uri="{FF2B5EF4-FFF2-40B4-BE49-F238E27FC236}">
                <a16:creationId xmlns:a16="http://schemas.microsoft.com/office/drawing/2014/main" id="{35108974-1852-9149-880A-1C6DEA19B582}"/>
              </a:ext>
            </a:extLst>
          </p:cNvPr>
          <p:cNvSpPr/>
          <p:nvPr/>
        </p:nvSpPr>
        <p:spPr>
          <a:xfrm>
            <a:off x="1902372" y="3144592"/>
            <a:ext cx="8486768" cy="2792815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3D8BCB1-C38E-5F4B-8DAE-6FE27C787E01}"/>
              </a:ext>
            </a:extLst>
          </p:cNvPr>
          <p:cNvSpPr/>
          <p:nvPr/>
        </p:nvSpPr>
        <p:spPr>
          <a:xfrm>
            <a:off x="6379780" y="2794571"/>
            <a:ext cx="4076979" cy="30465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598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1">
            <a:extLst>
              <a:ext uri="{FF2B5EF4-FFF2-40B4-BE49-F238E27FC236}">
                <a16:creationId xmlns:a16="http://schemas.microsoft.com/office/drawing/2014/main" id="{26C7BFC1-8AEC-844B-87AA-FFFC81D8FB91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AUDITORIA INTERNA GOVERNAMENTAL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55CAE60-7975-B744-AC58-40A4609D63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02" y="1689381"/>
            <a:ext cx="10855121" cy="4203892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06A01F5B-BAD1-8343-9722-FB0C18D6CFCD}"/>
              </a:ext>
            </a:extLst>
          </p:cNvPr>
          <p:cNvSpPr/>
          <p:nvPr/>
        </p:nvSpPr>
        <p:spPr>
          <a:xfrm>
            <a:off x="553474" y="1342396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Exemplificando ações de Apuração: </a:t>
            </a:r>
            <a:r>
              <a:rPr lang="pt-BR" sz="2400" b="1" i="1" dirty="0">
                <a:solidFill>
                  <a:srgbClr val="0070C0"/>
                </a:solidFill>
              </a:rPr>
              <a:t>Operações Especiais.</a:t>
            </a:r>
          </a:p>
        </p:txBody>
      </p:sp>
    </p:spTree>
    <p:extLst>
      <p:ext uri="{BB962C8B-B14F-4D97-AF65-F5344CB8AC3E}">
        <p14:creationId xmlns:p14="http://schemas.microsoft.com/office/powerpoint/2010/main" val="1350082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3">
            <a:extLst>
              <a:ext uri="{FF2B5EF4-FFF2-40B4-BE49-F238E27FC236}">
                <a16:creationId xmlns:a16="http://schemas.microsoft.com/office/drawing/2014/main" id="{BEB73AFC-75F3-D642-A3B7-6251617E4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2758" y="998896"/>
            <a:ext cx="5818384" cy="4212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marL="742950" indent="-285750" algn="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marL="1143000" indent="-228600" algn="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marL="1600200" indent="-228600" algn="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marL="2057400" indent="-228600" algn="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algn="r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algn="r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algn="r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algn="r" defTabSz="449263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3000" b="1">
                <a:solidFill>
                  <a:srgbClr val="FFFF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 hangingPunct="1">
              <a:buSzTx/>
            </a:pPr>
            <a:r>
              <a:rPr lang="pt-BR" altLang="pt-BR" sz="2250">
                <a:solidFill>
                  <a:schemeClr val="tx1"/>
                </a:solidFill>
              </a:rPr>
              <a:t>OPERAÇÃO SÃO CRISTÓVÃO</a:t>
            </a:r>
          </a:p>
        </p:txBody>
      </p:sp>
      <p:pic>
        <p:nvPicPr>
          <p:cNvPr id="3" name="Polícia calcula que fraude no Sest e Senat seja de R$ 100 milhões">
            <a:hlinkClick r:id="" action="ppaction://media"/>
            <a:extLst>
              <a:ext uri="{FF2B5EF4-FFF2-40B4-BE49-F238E27FC236}">
                <a16:creationId xmlns:a16="http://schemas.microsoft.com/office/drawing/2014/main" id="{FBB65199-ADB7-AD4E-92E2-DB6F9322486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073" y="1387621"/>
            <a:ext cx="9484675" cy="533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96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1">
            <a:extLst>
              <a:ext uri="{FF2B5EF4-FFF2-40B4-BE49-F238E27FC236}">
                <a16:creationId xmlns:a16="http://schemas.microsoft.com/office/drawing/2014/main" id="{6B478E06-703D-8A43-9C68-5DFF486FB9FB}"/>
              </a:ext>
            </a:extLst>
          </p:cNvPr>
          <p:cNvSpPr txBox="1">
            <a:spLocks/>
          </p:cNvSpPr>
          <p:nvPr/>
        </p:nvSpPr>
        <p:spPr>
          <a:xfrm>
            <a:off x="-16937" y="626796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AVALIAÇÕES E CONSULTORIAS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1B9317F-B11F-C846-AA7B-E93F4959D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488" y="1799444"/>
            <a:ext cx="5655663" cy="4171322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42D46BAC-574B-4842-9A8B-B8EFBC3F1153}"/>
              </a:ext>
            </a:extLst>
          </p:cNvPr>
          <p:cNvSpPr/>
          <p:nvPr/>
        </p:nvSpPr>
        <p:spPr>
          <a:xfrm>
            <a:off x="1902372" y="2513252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Aspectos Distintos: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63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ABFFEFB6-3F5B-47EA-81F8-D3C4B96C64BE}"/>
              </a:ext>
            </a:extLst>
          </p:cNvPr>
          <p:cNvSpPr/>
          <p:nvPr/>
        </p:nvSpPr>
        <p:spPr>
          <a:xfrm>
            <a:off x="1915706" y="2149977"/>
            <a:ext cx="95211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O serviço de consultoria é uma atividade de auditoria interna governamental que consiste em </a:t>
            </a:r>
            <a:r>
              <a:rPr lang="pt-BR" sz="2400" b="1" i="1" u="sng" dirty="0"/>
              <a:t>assessoramento, aconselhamento</a:t>
            </a:r>
            <a:r>
              <a:rPr lang="pt-BR" sz="2400" b="1" u="sng" dirty="0"/>
              <a:t> e </a:t>
            </a:r>
            <a:r>
              <a:rPr lang="pt-BR" sz="2400" b="1" i="1" u="sng" dirty="0"/>
              <a:t>outros serviços relacionados</a:t>
            </a:r>
            <a:r>
              <a:rPr lang="pt-BR" sz="2400" i="1" dirty="0"/>
              <a:t> </a:t>
            </a:r>
            <a:r>
              <a:rPr lang="pt-BR" sz="2400" dirty="0"/>
              <a:t>fornecidos à </a:t>
            </a:r>
            <a:r>
              <a:rPr lang="pt-BR" sz="2400" i="1" dirty="0"/>
              <a:t>alta administração </a:t>
            </a:r>
            <a:r>
              <a:rPr lang="pt-BR" sz="2400" dirty="0"/>
              <a:t>com a finalidade de respaldar as operações da unidade. Em regra, é prestado em decorrência de </a:t>
            </a:r>
            <a:r>
              <a:rPr lang="pt-BR" sz="2400" b="1" u="sng" dirty="0"/>
              <a:t>solicitação específica </a:t>
            </a:r>
            <a:r>
              <a:rPr lang="pt-BR" sz="2400" dirty="0"/>
              <a:t>do órgão ou da entidade da Administração Pública Federal, ou ainda </a:t>
            </a:r>
            <a:r>
              <a:rPr lang="pt-BR" sz="2400" b="1" u="sng" dirty="0"/>
              <a:t>de órgão ou colegiado interministerial</a:t>
            </a:r>
            <a:r>
              <a:rPr lang="pt-BR" sz="2400" b="1" dirty="0"/>
              <a:t> </a:t>
            </a:r>
            <a:r>
              <a:rPr lang="pt-BR" sz="2400" dirty="0"/>
              <a:t>com competência para avaliação e monitoramento da ação governamental ou com papel de fortalecimento da governança, da gestão de riscos e dos controles internos do Poder Executivo Federal.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Os trabalhos de consultoria devem abordar </a:t>
            </a:r>
            <a:r>
              <a:rPr lang="pt-BR" sz="2400" b="1" i="1" u="sng" dirty="0"/>
              <a:t>assuntos estratégicos</a:t>
            </a:r>
            <a:r>
              <a:rPr lang="pt-BR" sz="2400" i="1" u="sng" dirty="0"/>
              <a:t> </a:t>
            </a:r>
            <a:r>
              <a:rPr lang="pt-BR" sz="2400" dirty="0"/>
              <a:t>da gestão, e sua natureza e seu alcance, </a:t>
            </a:r>
            <a:r>
              <a:rPr lang="pt-BR" sz="2400" b="1" i="1" u="sng" dirty="0"/>
              <a:t>acordados previamente</a:t>
            </a:r>
            <a:r>
              <a:rPr lang="pt-BR" sz="2400" dirty="0"/>
              <a:t>.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306C9FCA-8EE4-4046-8B28-5C9C9FD8923A}"/>
              </a:ext>
            </a:extLst>
          </p:cNvPr>
          <p:cNvSpPr txBox="1">
            <a:spLocks/>
          </p:cNvSpPr>
          <p:nvPr/>
        </p:nvSpPr>
        <p:spPr>
          <a:xfrm>
            <a:off x="1888803" y="820458"/>
            <a:ext cx="8374239" cy="9636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/>
              <a:t>Serviços de Consultoria </a:t>
            </a:r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494E746F-F50B-46BE-B403-89E876E9C8BD}"/>
              </a:ext>
            </a:extLst>
          </p:cNvPr>
          <p:cNvSpPr txBox="1">
            <a:spLocks/>
          </p:cNvSpPr>
          <p:nvPr/>
        </p:nvSpPr>
        <p:spPr>
          <a:xfrm>
            <a:off x="1928959" y="1607864"/>
            <a:ext cx="8614606" cy="45568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b="1" dirty="0"/>
              <a:t>Manual de Orientações Técnicas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59382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B4E15D6A-E5FD-4485-83F4-B70F66FB7BBB}"/>
              </a:ext>
            </a:extLst>
          </p:cNvPr>
          <p:cNvSpPr txBox="1">
            <a:spLocks/>
          </p:cNvSpPr>
          <p:nvPr/>
        </p:nvSpPr>
        <p:spPr>
          <a:xfrm>
            <a:off x="1888802" y="1551305"/>
            <a:ext cx="8614606" cy="45568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pt-BR" sz="2400" b="1" dirty="0"/>
          </a:p>
        </p:txBody>
      </p:sp>
      <p:sp>
        <p:nvSpPr>
          <p:cNvPr id="6" name="Espaço Reservado para Texto 1">
            <a:extLst>
              <a:ext uri="{FF2B5EF4-FFF2-40B4-BE49-F238E27FC236}">
                <a16:creationId xmlns:a16="http://schemas.microsoft.com/office/drawing/2014/main" id="{59C18C21-12FB-794A-99EA-CA931AF311E5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AVALIAÇÕES E CONSULTORIAS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5A020AF2-71F7-DA4B-9AA8-E5821CF6E95B}"/>
              </a:ext>
            </a:extLst>
          </p:cNvPr>
          <p:cNvSpPr/>
          <p:nvPr/>
        </p:nvSpPr>
        <p:spPr>
          <a:xfrm>
            <a:off x="2406870" y="2525281"/>
            <a:ext cx="3389572" cy="6935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i="1" dirty="0">
                <a:solidFill>
                  <a:schemeClr val="bg1"/>
                </a:solidFill>
              </a:rPr>
              <a:t>Origem da Demanda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120EB4C-B7D4-5B48-B7C7-3632F523D622}"/>
              </a:ext>
            </a:extLst>
          </p:cNvPr>
          <p:cNvSpPr/>
          <p:nvPr/>
        </p:nvSpPr>
        <p:spPr>
          <a:xfrm>
            <a:off x="2406870" y="4510720"/>
            <a:ext cx="3389572" cy="6935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i="1" dirty="0">
                <a:solidFill>
                  <a:schemeClr val="bg1"/>
                </a:solidFill>
              </a:rPr>
              <a:t>Comunicação dos Resultados</a:t>
            </a:r>
          </a:p>
        </p:txBody>
      </p:sp>
      <p:sp>
        <p:nvSpPr>
          <p:cNvPr id="10" name="Retângulo: Cantos Arredondados 8">
            <a:extLst>
              <a:ext uri="{FF2B5EF4-FFF2-40B4-BE49-F238E27FC236}">
                <a16:creationId xmlns:a16="http://schemas.microsoft.com/office/drawing/2014/main" id="{D6CFA62B-5B98-E743-9818-ED5FA28519EF}"/>
              </a:ext>
            </a:extLst>
          </p:cNvPr>
          <p:cNvSpPr/>
          <p:nvPr/>
        </p:nvSpPr>
        <p:spPr>
          <a:xfrm>
            <a:off x="1902372" y="2367360"/>
            <a:ext cx="8534400" cy="3090306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2C25C924-DB39-404B-A0C7-2B2C46F9EC9F}"/>
              </a:ext>
            </a:extLst>
          </p:cNvPr>
          <p:cNvSpPr/>
          <p:nvPr/>
        </p:nvSpPr>
        <p:spPr>
          <a:xfrm>
            <a:off x="6211628" y="2525281"/>
            <a:ext cx="3389572" cy="6935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i="1" dirty="0">
                <a:solidFill>
                  <a:schemeClr val="bg1"/>
                </a:solidFill>
              </a:rPr>
              <a:t>Propósito do Trabalho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83D542F4-5AC3-E342-AD93-6C5AAB639AB7}"/>
              </a:ext>
            </a:extLst>
          </p:cNvPr>
          <p:cNvSpPr/>
          <p:nvPr/>
        </p:nvSpPr>
        <p:spPr>
          <a:xfrm>
            <a:off x="6211628" y="4510720"/>
            <a:ext cx="3389572" cy="6935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i="1" dirty="0">
                <a:solidFill>
                  <a:schemeClr val="bg1"/>
                </a:solidFill>
              </a:rPr>
              <a:t>Monitoramento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255C3946-1DE6-C743-BFD9-70590235EDD2}"/>
              </a:ext>
            </a:extLst>
          </p:cNvPr>
          <p:cNvSpPr/>
          <p:nvPr/>
        </p:nvSpPr>
        <p:spPr>
          <a:xfrm>
            <a:off x="4292311" y="3518000"/>
            <a:ext cx="3389572" cy="6935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i="1" dirty="0">
                <a:solidFill>
                  <a:schemeClr val="bg1"/>
                </a:solidFill>
              </a:rPr>
              <a:t>Planejamento do Trabalho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9E0AC5D-EB7F-5D4A-93BC-A49B89106710}"/>
              </a:ext>
            </a:extLst>
          </p:cNvPr>
          <p:cNvSpPr/>
          <p:nvPr/>
        </p:nvSpPr>
        <p:spPr>
          <a:xfrm>
            <a:off x="1902372" y="1903653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Aspectos Distintos: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1E2F580D-E466-CD43-9097-911085E04C86}"/>
              </a:ext>
            </a:extLst>
          </p:cNvPr>
          <p:cNvSpPr/>
          <p:nvPr/>
        </p:nvSpPr>
        <p:spPr>
          <a:xfrm>
            <a:off x="5549454" y="5395614"/>
            <a:ext cx="47139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Fonte: Adaptada do Manual aprovado pela IN SFC nº 08/2017.</a:t>
            </a:r>
          </a:p>
        </p:txBody>
      </p:sp>
    </p:spTree>
    <p:extLst>
      <p:ext uri="{BB962C8B-B14F-4D97-AF65-F5344CB8AC3E}">
        <p14:creationId xmlns:p14="http://schemas.microsoft.com/office/powerpoint/2010/main" val="2164666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B4E15D6A-E5FD-4485-83F4-B70F66FB7BBB}"/>
              </a:ext>
            </a:extLst>
          </p:cNvPr>
          <p:cNvSpPr txBox="1">
            <a:spLocks/>
          </p:cNvSpPr>
          <p:nvPr/>
        </p:nvSpPr>
        <p:spPr>
          <a:xfrm>
            <a:off x="1888802" y="1551305"/>
            <a:ext cx="8614606" cy="45568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pt-BR" sz="2400" b="1" dirty="0"/>
          </a:p>
        </p:txBody>
      </p:sp>
      <p:sp>
        <p:nvSpPr>
          <p:cNvPr id="6" name="Espaço Reservado para Texto 1">
            <a:extLst>
              <a:ext uri="{FF2B5EF4-FFF2-40B4-BE49-F238E27FC236}">
                <a16:creationId xmlns:a16="http://schemas.microsoft.com/office/drawing/2014/main" id="{87E7D95D-F7F3-0143-9984-CBA36D6E57B6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AVALIAÇÕES E CONSULTORIAS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: Cantos Arredondados 2">
            <a:extLst>
              <a:ext uri="{FF2B5EF4-FFF2-40B4-BE49-F238E27FC236}">
                <a16:creationId xmlns:a16="http://schemas.microsoft.com/office/drawing/2014/main" id="{C6DD76CD-34D8-5144-9A26-6656ED12E49F}"/>
              </a:ext>
            </a:extLst>
          </p:cNvPr>
          <p:cNvSpPr/>
          <p:nvPr/>
        </p:nvSpPr>
        <p:spPr>
          <a:xfrm>
            <a:off x="1933906" y="2788661"/>
            <a:ext cx="8460826" cy="1881617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sz="2800" dirty="0"/>
          </a:p>
          <a:p>
            <a:pPr algn="ctr"/>
            <a:endParaRPr lang="pt-BR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D791D83C-1B53-D249-B54C-6A3646A7BA02}"/>
              </a:ext>
            </a:extLst>
          </p:cNvPr>
          <p:cNvSpPr/>
          <p:nvPr/>
        </p:nvSpPr>
        <p:spPr>
          <a:xfrm>
            <a:off x="6665423" y="4733338"/>
            <a:ext cx="37390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Fonte: Manual aprovado pela IN SFC nº 08/2017.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EDD0D1D0-89F7-7F48-B084-445A6861A468}"/>
              </a:ext>
            </a:extLst>
          </p:cNvPr>
          <p:cNvSpPr/>
          <p:nvPr/>
        </p:nvSpPr>
        <p:spPr>
          <a:xfrm>
            <a:off x="1902372" y="1891930"/>
            <a:ext cx="50494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Convergência e complementariedade: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31B8FCF6-248D-CC46-9131-4B05168E274A}"/>
              </a:ext>
            </a:extLst>
          </p:cNvPr>
          <p:cNvSpPr/>
          <p:nvPr/>
        </p:nvSpPr>
        <p:spPr>
          <a:xfrm>
            <a:off x="2367897" y="3015951"/>
            <a:ext cx="74938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i="1" dirty="0">
                <a:solidFill>
                  <a:schemeClr val="bg1"/>
                </a:solidFill>
              </a:rPr>
              <a:t>Ambas têm como finalidade agregar valor à gestão e podem se utilizar de técnicas e estratégias semelhantes. </a:t>
            </a:r>
          </a:p>
        </p:txBody>
      </p:sp>
    </p:spTree>
    <p:extLst>
      <p:ext uri="{BB962C8B-B14F-4D97-AF65-F5344CB8AC3E}">
        <p14:creationId xmlns:p14="http://schemas.microsoft.com/office/powerpoint/2010/main" val="2455455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BC4FD17D-0F08-8B43-9DD6-FCD311C08A43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IMPORTÂNCIA DA GOVERNANÇA COLABORATIVA NA CONSULTORIA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FEA9CBA-08AF-814E-9DF0-B5273468074E}"/>
              </a:ext>
            </a:extLst>
          </p:cNvPr>
          <p:cNvSpPr/>
          <p:nvPr/>
        </p:nvSpPr>
        <p:spPr>
          <a:xfrm>
            <a:off x="7071971" y="5836876"/>
            <a:ext cx="32494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Fonte: </a:t>
            </a: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Emerson, Nabatchi e Balogh (2012)</a:t>
            </a:r>
            <a:endParaRPr lang="pt-B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B72F61E-6A48-4C4C-9731-D6A9714FB3CB}"/>
              </a:ext>
            </a:extLst>
          </p:cNvPr>
          <p:cNvSpPr/>
          <p:nvPr/>
        </p:nvSpPr>
        <p:spPr>
          <a:xfrm>
            <a:off x="1233521" y="2023290"/>
            <a:ext cx="9343292" cy="3868616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FCE8B2A-F439-364B-95DA-192B48C4A44E}"/>
              </a:ext>
            </a:extLst>
          </p:cNvPr>
          <p:cNvSpPr/>
          <p:nvPr/>
        </p:nvSpPr>
        <p:spPr>
          <a:xfrm>
            <a:off x="1637967" y="236329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2">
                    <a:lumMod val="75000"/>
                  </a:schemeClr>
                </a:solidFill>
              </a:rPr>
              <a:t>Dinâmica de Colaboração: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F10CFB7A-568E-FE4E-91DD-CA4185E44440}"/>
              </a:ext>
            </a:extLst>
          </p:cNvPr>
          <p:cNvSpPr/>
          <p:nvPr/>
        </p:nvSpPr>
        <p:spPr>
          <a:xfrm>
            <a:off x="1872428" y="3142998"/>
            <a:ext cx="8534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Engajamento baseado em Princípios.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171700" lvl="4" indent="-342900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Motivação Compartilhada.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000500" lvl="8" indent="-342900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Capacidade para Ação Conjunta.</a:t>
            </a:r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8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FD5417BB-B870-F146-AE89-826D0ACCFE73}"/>
              </a:ext>
            </a:extLst>
          </p:cNvPr>
          <p:cNvSpPr txBox="1">
            <a:spLocks/>
          </p:cNvSpPr>
          <p:nvPr/>
        </p:nvSpPr>
        <p:spPr>
          <a:xfrm>
            <a:off x="1766840" y="1452566"/>
            <a:ext cx="8500676" cy="15821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Alguns estão aqui para curar, outros para educar, outros para criar. E alguns estão aqui para explorar novas fronteiras.</a:t>
            </a:r>
          </a:p>
          <a:p>
            <a:pPr marL="0" indent="0" algn="just">
              <a:buNone/>
            </a:pP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Alguns de nós, incluindo os auditores internos, estão aqui para proteger e melhorar os processos, para defender aquilo que é certo.</a:t>
            </a:r>
          </a:p>
          <a:p>
            <a:pPr marL="0" indent="0" algn="r">
              <a:buNone/>
            </a:pPr>
            <a:endParaRPr lang="pt-BR" sz="36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pt-BR" sz="36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36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D2F02B3-B9E8-2D41-81E8-1352A8A34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430" y="3433737"/>
            <a:ext cx="1006613" cy="2554012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8DC34C8-DCA3-4045-AF40-D7D8995D82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523" y="3418703"/>
            <a:ext cx="1076559" cy="222489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B265CC4-D13D-D042-8314-78AC204125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631" y="3194428"/>
            <a:ext cx="1941769" cy="224715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7B9454E7-9C99-B147-B384-562620B6DB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761" y="3321422"/>
            <a:ext cx="2027057" cy="2145562"/>
          </a:xfrm>
          <a:prstGeom prst="rect">
            <a:avLst/>
          </a:prstGeom>
        </p:spPr>
      </p:pic>
      <p:sp>
        <p:nvSpPr>
          <p:cNvPr id="9" name="Retângulo: Cantos Arredondados 18">
            <a:extLst>
              <a:ext uri="{FF2B5EF4-FFF2-40B4-BE49-F238E27FC236}">
                <a16:creationId xmlns:a16="http://schemas.microsoft.com/office/drawing/2014/main" id="{22A9FD79-C4A2-2A45-B3FD-7E02297F40BE}"/>
              </a:ext>
            </a:extLst>
          </p:cNvPr>
          <p:cNvSpPr/>
          <p:nvPr/>
        </p:nvSpPr>
        <p:spPr>
          <a:xfrm>
            <a:off x="1595918" y="1250953"/>
            <a:ext cx="8873156" cy="4736797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9DAC762-0BEA-AF45-BA28-856FBEF8076B}"/>
              </a:ext>
            </a:extLst>
          </p:cNvPr>
          <p:cNvSpPr/>
          <p:nvPr/>
        </p:nvSpPr>
        <p:spPr>
          <a:xfrm>
            <a:off x="7894778" y="5953680"/>
            <a:ext cx="19961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</a:t>
            </a:r>
            <a:r>
              <a:rPr lang="pt-BR" sz="1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theiia.org/goto/ippf</a:t>
            </a:r>
          </a:p>
        </p:txBody>
      </p:sp>
    </p:spTree>
    <p:extLst>
      <p:ext uri="{BB962C8B-B14F-4D97-AF65-F5344CB8AC3E}">
        <p14:creationId xmlns:p14="http://schemas.microsoft.com/office/powerpoint/2010/main" val="406051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F4DB95C-29B7-D541-AC9D-229741321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536" y="2892028"/>
            <a:ext cx="4972744" cy="1867161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3C18BEC8-0694-1343-A067-B29E24881294}"/>
              </a:ext>
            </a:extLst>
          </p:cNvPr>
          <p:cNvSpPr/>
          <p:nvPr/>
        </p:nvSpPr>
        <p:spPr>
          <a:xfrm>
            <a:off x="7452484" y="5028603"/>
            <a:ext cx="25987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 Digital</a:t>
            </a:r>
            <a:endParaRPr lang="pt-BR" sz="3200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B5820C0-D93B-B342-BA14-65EF19921147}"/>
              </a:ext>
            </a:extLst>
          </p:cNvPr>
          <p:cNvSpPr/>
          <p:nvPr/>
        </p:nvSpPr>
        <p:spPr>
          <a:xfrm>
            <a:off x="1242530" y="2136173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Mai/2017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30F52A8-C267-3D49-B00A-81567839DB45}"/>
              </a:ext>
            </a:extLst>
          </p:cNvPr>
          <p:cNvSpPr/>
          <p:nvPr/>
        </p:nvSpPr>
        <p:spPr>
          <a:xfrm>
            <a:off x="8053850" y="2129936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 err="1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Jun</a:t>
            </a:r>
            <a:r>
              <a:rPr lang="pt-BR" b="1" i="1" dirty="0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/2018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6" name="Retângulo: Cantos Arredondados 13">
            <a:extLst>
              <a:ext uri="{FF2B5EF4-FFF2-40B4-BE49-F238E27FC236}">
                <a16:creationId xmlns:a16="http://schemas.microsoft.com/office/drawing/2014/main" id="{64E788C8-88CA-3C43-8C9B-20E2E59C2848}"/>
              </a:ext>
            </a:extLst>
          </p:cNvPr>
          <p:cNvSpPr/>
          <p:nvPr/>
        </p:nvSpPr>
        <p:spPr>
          <a:xfrm>
            <a:off x="749147" y="1685582"/>
            <a:ext cx="10540179" cy="4607735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8B30701-E4AE-1C46-8D65-1A26D699FA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644" y="1810834"/>
            <a:ext cx="3438332" cy="4448796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D7A4A49-7E39-F649-A60D-2A63D8073219}"/>
              </a:ext>
            </a:extLst>
          </p:cNvPr>
          <p:cNvSpPr/>
          <p:nvPr/>
        </p:nvSpPr>
        <p:spPr>
          <a:xfrm>
            <a:off x="864883" y="2994611"/>
            <a:ext cx="189003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pt-BR" sz="2200" dirty="0">
              <a:solidFill>
                <a:srgbClr val="002060"/>
              </a:solidFill>
            </a:endParaRPr>
          </a:p>
          <a:p>
            <a:pPr algn="r"/>
            <a:r>
              <a:rPr lang="pt-BR" sz="2000" dirty="0">
                <a:solidFill>
                  <a:srgbClr val="002060"/>
                </a:solidFill>
              </a:rPr>
              <a:t>Avaliação da gestão e uso das informações do SICAF.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D8CD417-7D89-E64C-98AE-94503055739B}"/>
              </a:ext>
            </a:extLst>
          </p:cNvPr>
          <p:cNvSpPr txBox="1"/>
          <p:nvPr/>
        </p:nvSpPr>
        <p:spPr>
          <a:xfrm>
            <a:off x="4558532" y="683275"/>
            <a:ext cx="33478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i="1" dirty="0"/>
              <a:t>AVALIAÇÃO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B2D42C2-306D-7441-87BA-B6A4D4850012}"/>
              </a:ext>
            </a:extLst>
          </p:cNvPr>
          <p:cNvSpPr txBox="1"/>
          <p:nvPr/>
        </p:nvSpPr>
        <p:spPr>
          <a:xfrm>
            <a:off x="672947" y="1594142"/>
            <a:ext cx="6124093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400" dirty="0"/>
              <a:t>Em linhas gerais, o trabalho demonstrou que diversas informações constantes do SICAF são inseridas manualmente, se encontram desatualizadas, e divergem daquelas constantes de outras bases da administração pública. Ainda, foi observada a necessidade de os fornecedores prestarem a mesma informação para mais de um órgão público, indo de encontro ao que dispõe a legislação. Desse modo, foram recomendadas mudanças no sistema e no processo de obtenção dos dados, de modo a reduzir a burocracia do processo e os custos, tanto para o fornecedor quanto para a administração pública.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B7CC1B1-3EDC-C84A-B352-10D414AFB53A}"/>
              </a:ext>
            </a:extLst>
          </p:cNvPr>
          <p:cNvSpPr txBox="1"/>
          <p:nvPr/>
        </p:nvSpPr>
        <p:spPr>
          <a:xfrm>
            <a:off x="213360" y="1655696"/>
            <a:ext cx="11993880" cy="51398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_tradnl" sz="4800" dirty="0"/>
              <a:t>Resultados</a:t>
            </a:r>
            <a:r>
              <a:rPr lang="es-ES_tradnl" sz="2800" dirty="0"/>
              <a:t>:</a:t>
            </a:r>
          </a:p>
          <a:p>
            <a:endParaRPr lang="es-ES_trad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800" dirty="0" err="1"/>
              <a:t>Desativação</a:t>
            </a:r>
            <a:r>
              <a:rPr lang="es-ES_tradnl" sz="2800" dirty="0"/>
              <a:t> de 1855 unidades </a:t>
            </a:r>
            <a:r>
              <a:rPr lang="es-ES_tradnl" sz="2800" dirty="0" err="1"/>
              <a:t>cadastradoras</a:t>
            </a:r>
            <a:r>
              <a:rPr lang="es-ES_tradnl" sz="2800" dirty="0"/>
              <a:t>;</a:t>
            </a:r>
          </a:p>
          <a:p>
            <a:endParaRPr lang="es-ES_trad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800" dirty="0" err="1"/>
              <a:t>Remanejamento</a:t>
            </a:r>
            <a:r>
              <a:rPr lang="es-ES_tradnl" sz="2800" dirty="0"/>
              <a:t> de 4000 servidores;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800" dirty="0" err="1"/>
              <a:t>Economia</a:t>
            </a:r>
            <a:r>
              <a:rPr lang="es-ES_tradnl" sz="2800" dirty="0"/>
              <a:t> estimada de R$ 65 </a:t>
            </a:r>
            <a:r>
              <a:rPr lang="es-ES_tradnl" sz="2800" dirty="0" err="1"/>
              <a:t>milhões</a:t>
            </a:r>
            <a:r>
              <a:rPr lang="es-ES_tradnl" sz="2800" dirty="0"/>
              <a:t>/ano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2800" dirty="0"/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5B867708-4ED4-7C42-A7BE-DA9A6DEB7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4080" y="3108960"/>
            <a:ext cx="4963160" cy="372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47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A186850-E8BB-A947-817E-29A74AB353D3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CONSULTORIA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198134C-F464-4D47-8AC1-DD7A0949FE9F}"/>
              </a:ext>
            </a:extLst>
          </p:cNvPr>
          <p:cNvSpPr/>
          <p:nvPr/>
        </p:nvSpPr>
        <p:spPr>
          <a:xfrm>
            <a:off x="924185" y="2796570"/>
            <a:ext cx="36764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sz="24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CGU divulga estudo sobre eficiência dos pregões realizados pelo Governo Federal.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EB2D60E-2694-DE47-84F8-937C87D534EE}"/>
              </a:ext>
            </a:extLst>
          </p:cNvPr>
          <p:cNvSpPr/>
          <p:nvPr/>
        </p:nvSpPr>
        <p:spPr>
          <a:xfrm>
            <a:off x="2073853" y="1463913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 err="1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Jul</a:t>
            </a:r>
            <a:r>
              <a:rPr lang="pt-BR" b="1" i="1" dirty="0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/2017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D8439E3-4E57-5B4A-8F57-6D2AE447AB68}"/>
              </a:ext>
            </a:extLst>
          </p:cNvPr>
          <p:cNvSpPr/>
          <p:nvPr/>
        </p:nvSpPr>
        <p:spPr>
          <a:xfrm>
            <a:off x="7292454" y="1424353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 err="1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Jun</a:t>
            </a:r>
            <a:r>
              <a:rPr lang="pt-BR" b="1" i="1" dirty="0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/2018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6" name="Retângulo: Cantos Arredondados 12">
            <a:extLst>
              <a:ext uri="{FF2B5EF4-FFF2-40B4-BE49-F238E27FC236}">
                <a16:creationId xmlns:a16="http://schemas.microsoft.com/office/drawing/2014/main" id="{E35B5677-79E0-554C-9D5E-FB7EE6DC8F1B}"/>
              </a:ext>
            </a:extLst>
          </p:cNvPr>
          <p:cNvSpPr/>
          <p:nvPr/>
        </p:nvSpPr>
        <p:spPr>
          <a:xfrm>
            <a:off x="864883" y="1424353"/>
            <a:ext cx="10424443" cy="4472355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AD9690D-C5FF-3349-81A5-6DA27E167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69" y="1769446"/>
            <a:ext cx="6260124" cy="3846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FFB0C5F-60D0-3142-84C5-251A2A6E24B9}"/>
              </a:ext>
            </a:extLst>
          </p:cNvPr>
          <p:cNvSpPr txBox="1"/>
          <p:nvPr/>
        </p:nvSpPr>
        <p:spPr>
          <a:xfrm>
            <a:off x="464023" y="1296543"/>
            <a:ext cx="11711039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4000" dirty="0"/>
              <a:t>MIGRAÇÃO DE VALOR – </a:t>
            </a:r>
            <a:r>
              <a:rPr lang="pt-BR" sz="4000" dirty="0" err="1"/>
              <a:t>R</a:t>
            </a:r>
            <a:r>
              <a:rPr lang="pt-BR" sz="4000" dirty="0"/>
              <a:t>$ 17.600,00 e </a:t>
            </a:r>
            <a:r>
              <a:rPr lang="pt-BR" sz="4000" dirty="0" err="1"/>
              <a:t>R</a:t>
            </a:r>
            <a:r>
              <a:rPr lang="pt-BR" sz="4000" dirty="0"/>
              <a:t>$ 33.000,00</a:t>
            </a:r>
          </a:p>
          <a:p>
            <a:endParaRPr lang="pt-BR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4000" dirty="0"/>
              <a:t>5.882 procedimentos de pregão</a:t>
            </a:r>
          </a:p>
          <a:p>
            <a:r>
              <a:rPr lang="pt-BR" sz="4000" dirty="0"/>
              <a:t> deixarão de ser realizados;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4000" dirty="0"/>
              <a:t>ECONOMIA – </a:t>
            </a:r>
            <a:r>
              <a:rPr lang="pt-BR" sz="4000" dirty="0" err="1"/>
              <a:t>R</a:t>
            </a:r>
            <a:r>
              <a:rPr lang="pt-BR" sz="4000" dirty="0"/>
              <a:t>$ 97,7 MILHÕES/ANO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4000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9C5EC1C-A345-C549-A96E-70F4F451A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976" y="1907714"/>
            <a:ext cx="3516577" cy="492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14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E49BE083-EDCD-1D48-836E-59BE8C5E47EE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AVALIAÇÃO + CONSULTORIA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: Cantos Arredondados 15">
            <a:extLst>
              <a:ext uri="{FF2B5EF4-FFF2-40B4-BE49-F238E27FC236}">
                <a16:creationId xmlns:a16="http://schemas.microsoft.com/office/drawing/2014/main" id="{A8CB4854-6CDF-614C-B1F4-86D1A164C559}"/>
              </a:ext>
            </a:extLst>
          </p:cNvPr>
          <p:cNvSpPr/>
          <p:nvPr/>
        </p:nvSpPr>
        <p:spPr>
          <a:xfrm>
            <a:off x="864883" y="1424353"/>
            <a:ext cx="10424443" cy="4472355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38A1D77D-7C9E-5F4D-A9C5-639E6929FDE6}"/>
              </a:ext>
            </a:extLst>
          </p:cNvPr>
          <p:cNvSpPr/>
          <p:nvPr/>
        </p:nvSpPr>
        <p:spPr>
          <a:xfrm>
            <a:off x="3952971" y="4960061"/>
            <a:ext cx="4209826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866775" algn="l"/>
              </a:tabLst>
            </a:pPr>
            <a:r>
              <a:rPr lang="pt-BR" sz="2000" b="1" i="1" dirty="0">
                <a:solidFill>
                  <a:schemeClr val="accent2"/>
                </a:solidFill>
                <a:latin typeface="Calibri Ligh"/>
                <a:ea typeface="Calibri" panose="020F0502020204030204" pitchFamily="34" charset="0"/>
                <a:cs typeface="Times New Roman" panose="02020603050405020304" pitchFamily="18" charset="0"/>
              </a:rPr>
              <a:t>R$ 100 bilhões entre 2008 e 2017</a:t>
            </a:r>
          </a:p>
        </p:txBody>
      </p:sp>
      <p:pic>
        <p:nvPicPr>
          <p:cNvPr id="5" name="Picture 2" descr="Resultado de imagem para transferÃªncia de dinheiro">
            <a:extLst>
              <a:ext uri="{FF2B5EF4-FFF2-40B4-BE49-F238E27FC236}">
                <a16:creationId xmlns:a16="http://schemas.microsoft.com/office/drawing/2014/main" id="{CCEAE30E-DA49-3647-A2D1-F9116F2E1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98" y="2783583"/>
            <a:ext cx="4237051" cy="192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48AC9C00-8D54-4848-9EB4-6A0B65B7FE11}"/>
              </a:ext>
            </a:extLst>
          </p:cNvPr>
          <p:cNvCxnSpPr>
            <a:cxnSpLocks/>
          </p:cNvCxnSpPr>
          <p:nvPr/>
        </p:nvCxnSpPr>
        <p:spPr>
          <a:xfrm>
            <a:off x="4231207" y="5535520"/>
            <a:ext cx="3860680" cy="0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Elipse 24">
            <a:extLst>
              <a:ext uri="{FF2B5EF4-FFF2-40B4-BE49-F238E27FC236}">
                <a16:creationId xmlns:a16="http://schemas.microsoft.com/office/drawing/2014/main" id="{2867DEB5-E6A6-834A-B5C8-DE73690D813E}"/>
              </a:ext>
            </a:extLst>
          </p:cNvPr>
          <p:cNvSpPr/>
          <p:nvPr/>
        </p:nvSpPr>
        <p:spPr>
          <a:xfrm>
            <a:off x="1645040" y="3078340"/>
            <a:ext cx="2456411" cy="1355437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União</a:t>
            </a:r>
          </a:p>
        </p:txBody>
      </p:sp>
      <p:sp>
        <p:nvSpPr>
          <p:cNvPr id="8" name="Elipse 25">
            <a:extLst>
              <a:ext uri="{FF2B5EF4-FFF2-40B4-BE49-F238E27FC236}">
                <a16:creationId xmlns:a16="http://schemas.microsoft.com/office/drawing/2014/main" id="{2B418B01-3323-C541-9414-0C05E086E2C4}"/>
              </a:ext>
            </a:extLst>
          </p:cNvPr>
          <p:cNvSpPr/>
          <p:nvPr/>
        </p:nvSpPr>
        <p:spPr>
          <a:xfrm>
            <a:off x="8108139" y="3078340"/>
            <a:ext cx="2478895" cy="1355437"/>
          </a:xfrm>
          <a:prstGeom prst="ellipse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Outros Entes e Entidades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FDCE8B9B-07F7-E343-9B22-6F5011ED3C18}"/>
              </a:ext>
            </a:extLst>
          </p:cNvPr>
          <p:cNvSpPr/>
          <p:nvPr/>
        </p:nvSpPr>
        <p:spPr>
          <a:xfrm>
            <a:off x="1720507" y="1495265"/>
            <a:ext cx="8750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Avaliação da Gestão de Transferências Voluntárias da União</a:t>
            </a:r>
          </a:p>
          <a:p>
            <a:pPr algn="ctr"/>
            <a:r>
              <a:rPr lang="pt-BR" sz="24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SICONV</a:t>
            </a:r>
          </a:p>
        </p:txBody>
      </p:sp>
    </p:spTree>
    <p:extLst>
      <p:ext uri="{BB962C8B-B14F-4D97-AF65-F5344CB8AC3E}">
        <p14:creationId xmlns:p14="http://schemas.microsoft.com/office/powerpoint/2010/main" val="3896313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Arredondados 15">
            <a:extLst>
              <a:ext uri="{FF2B5EF4-FFF2-40B4-BE49-F238E27FC236}">
                <a16:creationId xmlns:a16="http://schemas.microsoft.com/office/drawing/2014/main" id="{55FD0E11-EBE3-0648-BFD5-25E6F712FCDB}"/>
              </a:ext>
            </a:extLst>
          </p:cNvPr>
          <p:cNvSpPr/>
          <p:nvPr/>
        </p:nvSpPr>
        <p:spPr>
          <a:xfrm>
            <a:off x="864883" y="1424353"/>
            <a:ext cx="10424443" cy="4472355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6911E08-1FFD-AD48-86BB-A15AD9947386}"/>
              </a:ext>
            </a:extLst>
          </p:cNvPr>
          <p:cNvSpPr/>
          <p:nvPr/>
        </p:nvSpPr>
        <p:spPr>
          <a:xfrm>
            <a:off x="837054" y="3466274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 err="1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Abr</a:t>
            </a:r>
            <a:r>
              <a:rPr lang="pt-BR" b="1" i="1" dirty="0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/2018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8130393-5D1E-9E42-BAAA-CC0586967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8738" y="4712573"/>
            <a:ext cx="61661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600" b="1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Fluxo Processual dos Convênios e Contratos de Repasse</a:t>
            </a:r>
            <a:endParaRPr kumimoji="0" lang="pt-BR" altLang="pt-BR" sz="1600" b="1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AB5ED8D-8880-5948-8705-2080DA1B52C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355" y="2731476"/>
            <a:ext cx="6209840" cy="1960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lipse 9">
            <a:extLst>
              <a:ext uri="{FF2B5EF4-FFF2-40B4-BE49-F238E27FC236}">
                <a16:creationId xmlns:a16="http://schemas.microsoft.com/office/drawing/2014/main" id="{ADD7AFB6-1B84-2E47-8DC7-5958F3BB1CC2}"/>
              </a:ext>
            </a:extLst>
          </p:cNvPr>
          <p:cNvSpPr/>
          <p:nvPr/>
        </p:nvSpPr>
        <p:spPr>
          <a:xfrm>
            <a:off x="8812364" y="2372105"/>
            <a:ext cx="2250831" cy="241858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693CBA5-31D8-DE4A-90F8-B634132C1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460" y="1453662"/>
            <a:ext cx="2653098" cy="4400773"/>
          </a:xfrm>
          <a:prstGeom prst="rect">
            <a:avLst/>
          </a:prstGeom>
        </p:spPr>
      </p:pic>
      <p:sp>
        <p:nvSpPr>
          <p:cNvPr id="13" name="Seta para Baixo 12">
            <a:extLst>
              <a:ext uri="{FF2B5EF4-FFF2-40B4-BE49-F238E27FC236}">
                <a16:creationId xmlns:a16="http://schemas.microsoft.com/office/drawing/2014/main" id="{0E08A57C-EF49-E244-A596-60A87F214B8B}"/>
              </a:ext>
            </a:extLst>
          </p:cNvPr>
          <p:cNvSpPr/>
          <p:nvPr/>
        </p:nvSpPr>
        <p:spPr>
          <a:xfrm rot="18361047">
            <a:off x="8739901" y="1005166"/>
            <a:ext cx="484632" cy="17010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337F34F-4E5B-724E-8EC3-B0F931FB0DCD}"/>
              </a:ext>
            </a:extLst>
          </p:cNvPr>
          <p:cNvSpPr txBox="1"/>
          <p:nvPr/>
        </p:nvSpPr>
        <p:spPr>
          <a:xfrm>
            <a:off x="4191858" y="585635"/>
            <a:ext cx="4081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5400" i="1" dirty="0"/>
              <a:t>1. AVALIAÇÃO</a:t>
            </a:r>
          </a:p>
        </p:txBody>
      </p:sp>
    </p:spTree>
    <p:extLst>
      <p:ext uri="{BB962C8B-B14F-4D97-AF65-F5344CB8AC3E}">
        <p14:creationId xmlns:p14="http://schemas.microsoft.com/office/powerpoint/2010/main" val="317841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Arredondados 15">
            <a:extLst>
              <a:ext uri="{FF2B5EF4-FFF2-40B4-BE49-F238E27FC236}">
                <a16:creationId xmlns:a16="http://schemas.microsoft.com/office/drawing/2014/main" id="{888AA697-4081-494B-9714-8411F58E97AC}"/>
              </a:ext>
            </a:extLst>
          </p:cNvPr>
          <p:cNvSpPr/>
          <p:nvPr/>
        </p:nvSpPr>
        <p:spPr>
          <a:xfrm>
            <a:off x="864883" y="1424353"/>
            <a:ext cx="10424443" cy="4472355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987282B-6AE2-5243-84F2-ADC12BC9319C}"/>
              </a:ext>
            </a:extLst>
          </p:cNvPr>
          <p:cNvSpPr/>
          <p:nvPr/>
        </p:nvSpPr>
        <p:spPr>
          <a:xfrm>
            <a:off x="4582358" y="1592867"/>
            <a:ext cx="677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pt-BR" dirty="0">
                <a:solidFill>
                  <a:srgbClr val="002060"/>
                </a:solidFill>
              </a:rPr>
              <a:t>Desequilíbrio na capacidade operacional dos órgãos concedentes.</a:t>
            </a:r>
            <a:endParaRPr lang="pt-BR" b="1" i="1" dirty="0">
              <a:solidFill>
                <a:srgbClr val="00206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F24B09D-011C-154B-9BD8-07EB379F9336}"/>
              </a:ext>
            </a:extLst>
          </p:cNvPr>
          <p:cNvSpPr/>
          <p:nvPr/>
        </p:nvSpPr>
        <p:spPr>
          <a:xfrm>
            <a:off x="837054" y="3466274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 err="1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Abr</a:t>
            </a:r>
            <a:r>
              <a:rPr lang="pt-BR" b="1" i="1" dirty="0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/2018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5A4B429-4BEA-244A-85AE-D1376410D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968" y="2100899"/>
            <a:ext cx="6175787" cy="341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525E9ADA-5D15-CB4E-B107-3546287695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460" y="1453662"/>
            <a:ext cx="2653098" cy="440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0533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B0F8EBCA-42D8-C44E-B7B4-AFB94077719A}"/>
              </a:ext>
            </a:extLst>
          </p:cNvPr>
          <p:cNvSpPr txBox="1">
            <a:spLocks/>
          </p:cNvSpPr>
          <p:nvPr/>
        </p:nvSpPr>
        <p:spPr>
          <a:xfrm>
            <a:off x="-16937" y="17197"/>
            <a:ext cx="12192000" cy="18160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pt-BR" sz="4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36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CONSULTORIA</a:t>
            </a: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: Cantos Arredondados 15">
            <a:extLst>
              <a:ext uri="{FF2B5EF4-FFF2-40B4-BE49-F238E27FC236}">
                <a16:creationId xmlns:a16="http://schemas.microsoft.com/office/drawing/2014/main" id="{BC6F2267-AF05-8C44-A1C7-0BEF8DA19B41}"/>
              </a:ext>
            </a:extLst>
          </p:cNvPr>
          <p:cNvSpPr/>
          <p:nvPr/>
        </p:nvSpPr>
        <p:spPr>
          <a:xfrm>
            <a:off x="864883" y="1424353"/>
            <a:ext cx="10424443" cy="4472355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CAECA3AF-5067-1A4D-80A3-0882FA9DEA4F}"/>
              </a:ext>
            </a:extLst>
          </p:cNvPr>
          <p:cNvGrpSpPr/>
          <p:nvPr/>
        </p:nvGrpSpPr>
        <p:grpSpPr>
          <a:xfrm>
            <a:off x="5506969" y="3378563"/>
            <a:ext cx="5822131" cy="2572360"/>
            <a:chOff x="-2500318" y="1991262"/>
            <a:chExt cx="10277488" cy="5586768"/>
          </a:xfrm>
        </p:grpSpPr>
        <p:sp>
          <p:nvSpPr>
            <p:cNvPr id="5" name="Elipse 17">
              <a:extLst>
                <a:ext uri="{FF2B5EF4-FFF2-40B4-BE49-F238E27FC236}">
                  <a16:creationId xmlns:a16="http://schemas.microsoft.com/office/drawing/2014/main" id="{241921D3-75A2-F94C-AC76-03CD6F2D2B9F}"/>
                </a:ext>
              </a:extLst>
            </p:cNvPr>
            <p:cNvSpPr/>
            <p:nvPr/>
          </p:nvSpPr>
          <p:spPr>
            <a:xfrm>
              <a:off x="1799918" y="3434810"/>
              <a:ext cx="2273751" cy="2189864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6" name="Elipse 18">
              <a:extLst>
                <a:ext uri="{FF2B5EF4-FFF2-40B4-BE49-F238E27FC236}">
                  <a16:creationId xmlns:a16="http://schemas.microsoft.com/office/drawing/2014/main" id="{05E609C0-5BCD-7049-BE40-F733B3BC3DD3}"/>
                </a:ext>
              </a:extLst>
            </p:cNvPr>
            <p:cNvSpPr/>
            <p:nvPr/>
          </p:nvSpPr>
          <p:spPr>
            <a:xfrm>
              <a:off x="3052764" y="2533144"/>
              <a:ext cx="2961224" cy="285703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7" name="Elipse 19">
              <a:extLst>
                <a:ext uri="{FF2B5EF4-FFF2-40B4-BE49-F238E27FC236}">
                  <a16:creationId xmlns:a16="http://schemas.microsoft.com/office/drawing/2014/main" id="{1922D6C9-E2F8-8943-BEF5-BB62132FABC1}"/>
                </a:ext>
              </a:extLst>
            </p:cNvPr>
            <p:cNvSpPr/>
            <p:nvPr/>
          </p:nvSpPr>
          <p:spPr>
            <a:xfrm>
              <a:off x="2477131" y="4212020"/>
              <a:ext cx="2477507" cy="2874299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400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1F0926FF-5378-474B-BC2F-EAA3A49EE9FF}"/>
                </a:ext>
              </a:extLst>
            </p:cNvPr>
            <p:cNvSpPr/>
            <p:nvPr/>
          </p:nvSpPr>
          <p:spPr>
            <a:xfrm>
              <a:off x="3908413" y="1991262"/>
              <a:ext cx="3868757" cy="668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</a:rPr>
                <a:t>2. Conflito de Interesse</a:t>
              </a:r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0CDC12EC-5A9F-DC45-BDB2-633216C4E4BC}"/>
                </a:ext>
              </a:extLst>
            </p:cNvPr>
            <p:cNvSpPr/>
            <p:nvPr/>
          </p:nvSpPr>
          <p:spPr>
            <a:xfrm>
              <a:off x="-2500318" y="4959156"/>
              <a:ext cx="4895935" cy="668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</a:rPr>
                <a:t>1. Descumprimento da Norma </a:t>
              </a: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F3B49C15-780B-3349-8738-976BE7B1F8B8}"/>
                </a:ext>
              </a:extLst>
            </p:cNvPr>
            <p:cNvSpPr/>
            <p:nvPr/>
          </p:nvSpPr>
          <p:spPr>
            <a:xfrm>
              <a:off x="1298959" y="6909586"/>
              <a:ext cx="5360006" cy="668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1400" b="1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</a:rPr>
                <a:t>3. Falhas na Execução Financeira</a:t>
              </a:r>
            </a:p>
          </p:txBody>
        </p:sp>
      </p:grpSp>
      <p:pic>
        <p:nvPicPr>
          <p:cNvPr id="11" name="Imagem 10">
            <a:extLst>
              <a:ext uri="{FF2B5EF4-FFF2-40B4-BE49-F238E27FC236}">
                <a16:creationId xmlns:a16="http://schemas.microsoft.com/office/drawing/2014/main" id="{EECD0D0C-0B10-F549-859D-9C7DE8208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661" y="2020105"/>
            <a:ext cx="3050960" cy="1647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801D2716-7F12-C34C-8CAD-6D255C4D51A3}"/>
              </a:ext>
            </a:extLst>
          </p:cNvPr>
          <p:cNvSpPr/>
          <p:nvPr/>
        </p:nvSpPr>
        <p:spPr>
          <a:xfrm>
            <a:off x="7236992" y="2246431"/>
            <a:ext cx="367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Modelo Preditivo de Análise.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0DC8280F-B8E7-1945-9C7C-8C109FE138C1}"/>
              </a:ext>
            </a:extLst>
          </p:cNvPr>
          <p:cNvSpPr/>
          <p:nvPr/>
        </p:nvSpPr>
        <p:spPr>
          <a:xfrm>
            <a:off x="5159329" y="3741638"/>
            <a:ext cx="367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sz="2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Trilhas de Auditoria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EF5E6EEA-35CB-CE44-8253-AA66F9F1FB0C}"/>
              </a:ext>
            </a:extLst>
          </p:cNvPr>
          <p:cNvSpPr/>
          <p:nvPr/>
        </p:nvSpPr>
        <p:spPr>
          <a:xfrm>
            <a:off x="7217940" y="2808506"/>
            <a:ext cx="4910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BR" sz="4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4EEEE82A-A29E-6248-912A-7F7798C62188}"/>
              </a:ext>
            </a:extLst>
          </p:cNvPr>
          <p:cNvSpPr/>
          <p:nvPr/>
        </p:nvSpPr>
        <p:spPr>
          <a:xfrm>
            <a:off x="1008751" y="1921592"/>
            <a:ext cx="27622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Proposta de Solução do Passivo SICONV.</a:t>
            </a:r>
          </a:p>
          <a:p>
            <a:endParaRPr lang="pt-BR" b="1" i="1" dirty="0">
              <a:solidFill>
                <a:srgbClr val="00206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pt-BR" b="1" i="1" dirty="0">
              <a:solidFill>
                <a:srgbClr val="002060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endParaRPr lang="pt-BR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Metodologia Baseada em Risco, com uso de </a:t>
            </a:r>
            <a:r>
              <a:rPr lang="pt-BR" b="1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machine</a:t>
            </a:r>
            <a:r>
              <a:rPr lang="pt-B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pt-BR" b="1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learning</a:t>
            </a:r>
            <a:r>
              <a:rPr lang="pt-BR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702488EE-9B51-4D48-851B-E600493589E7}"/>
              </a:ext>
            </a:extLst>
          </p:cNvPr>
          <p:cNvSpPr/>
          <p:nvPr/>
        </p:nvSpPr>
        <p:spPr>
          <a:xfrm>
            <a:off x="1094555" y="3100893"/>
            <a:ext cx="25202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BR" sz="3200" b="1" i="1" dirty="0">
                <a:solidFill>
                  <a:srgbClr val="C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15300</a:t>
            </a:r>
            <a:r>
              <a:rPr lang="pt-BR" sz="32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pt-BR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Convênios</a:t>
            </a:r>
          </a:p>
          <a:p>
            <a:pPr algn="r"/>
            <a:r>
              <a:rPr lang="pt-BR" sz="16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 Contratos de Repasse</a:t>
            </a:r>
            <a:endParaRPr lang="pt-BR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5F8803AD-4EF5-9C4D-B70F-8C2DC5D748EB}"/>
              </a:ext>
            </a:extLst>
          </p:cNvPr>
          <p:cNvSpPr/>
          <p:nvPr/>
        </p:nvSpPr>
        <p:spPr>
          <a:xfrm>
            <a:off x="8432181" y="4671826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15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DE03488-40A3-4441-BE60-F86B0534EE23}"/>
              </a:ext>
            </a:extLst>
          </p:cNvPr>
          <p:cNvSpPr/>
          <p:nvPr/>
        </p:nvSpPr>
        <p:spPr>
          <a:xfrm>
            <a:off x="8112895" y="4305433"/>
            <a:ext cx="4122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57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F9EA62E9-785F-604A-BFF8-434BDABAE500}"/>
              </a:ext>
            </a:extLst>
          </p:cNvPr>
          <p:cNvSpPr/>
          <p:nvPr/>
        </p:nvSpPr>
        <p:spPr>
          <a:xfrm>
            <a:off x="8680650" y="5128130"/>
            <a:ext cx="7891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1.227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4EFA0932-63DC-424B-A9AC-B08D65CDAF84}"/>
              </a:ext>
            </a:extLst>
          </p:cNvPr>
          <p:cNvSpPr/>
          <p:nvPr/>
        </p:nvSpPr>
        <p:spPr>
          <a:xfrm>
            <a:off x="9272875" y="4043227"/>
            <a:ext cx="7891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1.284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ACAC7535-6AF5-2443-9A6E-58B78161EE4F}"/>
              </a:ext>
            </a:extLst>
          </p:cNvPr>
          <p:cNvSpPr/>
          <p:nvPr/>
        </p:nvSpPr>
        <p:spPr>
          <a:xfrm>
            <a:off x="8792890" y="4448091"/>
            <a:ext cx="4122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35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77D5F33F-C8C0-A142-8B05-84D4FAA802B1}"/>
              </a:ext>
            </a:extLst>
          </p:cNvPr>
          <p:cNvSpPr/>
          <p:nvPr/>
        </p:nvSpPr>
        <p:spPr>
          <a:xfrm>
            <a:off x="9167663" y="4622145"/>
            <a:ext cx="6013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385</a:t>
            </a:r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EB911837-599A-B44A-B399-399AABD1A0AF}"/>
              </a:ext>
            </a:extLst>
          </p:cNvPr>
          <p:cNvSpPr/>
          <p:nvPr/>
        </p:nvSpPr>
        <p:spPr>
          <a:xfrm>
            <a:off x="5535590" y="1522083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>
                <a:solidFill>
                  <a:srgbClr val="00206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Set/2018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174FE46D-5641-D74F-B1E3-E8418B1EF381}"/>
              </a:ext>
            </a:extLst>
          </p:cNvPr>
          <p:cNvSpPr/>
          <p:nvPr/>
        </p:nvSpPr>
        <p:spPr>
          <a:xfrm>
            <a:off x="8649853" y="4103649"/>
            <a:ext cx="4122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41</a:t>
            </a:r>
          </a:p>
          <a:p>
            <a:endParaRPr lang="pt-BR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61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B2A9D98-D3FE-FC42-9C54-DED1DD0D7D7A}"/>
              </a:ext>
            </a:extLst>
          </p:cNvPr>
          <p:cNvSpPr txBox="1"/>
          <p:nvPr/>
        </p:nvSpPr>
        <p:spPr>
          <a:xfrm>
            <a:off x="1023084" y="2509105"/>
            <a:ext cx="48763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5400" dirty="0">
                <a:solidFill>
                  <a:srgbClr val="FF0000"/>
                </a:solidFill>
              </a:rPr>
              <a:t>ECONOMIA </a:t>
            </a:r>
          </a:p>
          <a:p>
            <a:pPr algn="ctr"/>
            <a:r>
              <a:rPr lang="es-ES_tradnl" sz="5400" dirty="0">
                <a:solidFill>
                  <a:srgbClr val="FF0000"/>
                </a:solidFill>
              </a:rPr>
              <a:t>R$ 114 MILHÕES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C5C5792-CE97-184B-B2BA-9091DFF8D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939" y="754889"/>
            <a:ext cx="5495061" cy="598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47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795" y="5387749"/>
            <a:ext cx="2565239" cy="51077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4FA0AEA-B00B-45DB-A46C-4CFE597E1BB8}"/>
              </a:ext>
            </a:extLst>
          </p:cNvPr>
          <p:cNvSpPr txBox="1"/>
          <p:nvPr/>
        </p:nvSpPr>
        <p:spPr>
          <a:xfrm>
            <a:off x="3646713" y="2808514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Wagner de Campos Rosário</a:t>
            </a:r>
          </a:p>
          <a:p>
            <a:pPr algn="ctr"/>
            <a:r>
              <a:rPr lang="pt-BR" sz="2400" dirty="0"/>
              <a:t>Ministro de Estado da Transparência e Controladoria-Geral da União - CGU</a:t>
            </a:r>
          </a:p>
          <a:p>
            <a:pPr algn="ctr"/>
            <a:r>
              <a:rPr lang="pt-BR" sz="2400" dirty="0"/>
              <a:t>(61) 2020-7241</a:t>
            </a:r>
          </a:p>
          <a:p>
            <a:pPr algn="ctr"/>
            <a:r>
              <a:rPr lang="pt-BR" sz="2400" dirty="0">
                <a:hlinkClick r:id="rId4"/>
              </a:rPr>
              <a:t>gm.agenda@cgu.gov.br</a:t>
            </a:r>
            <a:endParaRPr lang="pt-BR" sz="2400" dirty="0"/>
          </a:p>
          <a:p>
            <a:pPr algn="ctr"/>
            <a:endParaRPr lang="pt-BR" sz="2400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B1384CF-5436-4573-AD6A-C62BDD0EEB6B}"/>
              </a:ext>
            </a:extLst>
          </p:cNvPr>
          <p:cNvSpPr txBox="1"/>
          <p:nvPr/>
        </p:nvSpPr>
        <p:spPr>
          <a:xfrm>
            <a:off x="3416596" y="1562986"/>
            <a:ext cx="5688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Muito obrigado!</a:t>
            </a:r>
          </a:p>
        </p:txBody>
      </p:sp>
    </p:spTree>
    <p:extLst>
      <p:ext uri="{BB962C8B-B14F-4D97-AF65-F5344CB8AC3E}">
        <p14:creationId xmlns:p14="http://schemas.microsoft.com/office/powerpoint/2010/main" val="411104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FD5417BB-B870-F146-AE89-826D0ACCFE73}"/>
              </a:ext>
            </a:extLst>
          </p:cNvPr>
          <p:cNvSpPr txBox="1">
            <a:spLocks/>
          </p:cNvSpPr>
          <p:nvPr/>
        </p:nvSpPr>
        <p:spPr>
          <a:xfrm>
            <a:off x="1766840" y="1452566"/>
            <a:ext cx="8500676" cy="15821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Alguns estão aqui para curar, outros para educar, outros para criar. E alguns estão aqui para explorar novas fronteiras.</a:t>
            </a:r>
          </a:p>
          <a:p>
            <a:pPr marL="0" indent="0" algn="just">
              <a:buNone/>
            </a:pPr>
            <a:r>
              <a:rPr lang="pt-BR" sz="24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Alguns de nós, incluindo os auditores internos, estão aqui para proteger e melhorar os processos, para defender aquilo que é certo.</a:t>
            </a:r>
          </a:p>
          <a:p>
            <a:pPr marL="0" indent="0" algn="r">
              <a:buNone/>
            </a:pPr>
            <a:endParaRPr lang="pt-BR" sz="36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pt-BR" sz="36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36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: Cantos Arredondados 18">
            <a:extLst>
              <a:ext uri="{FF2B5EF4-FFF2-40B4-BE49-F238E27FC236}">
                <a16:creationId xmlns:a16="http://schemas.microsoft.com/office/drawing/2014/main" id="{22A9FD79-C4A2-2A45-B3FD-7E02297F40BE}"/>
              </a:ext>
            </a:extLst>
          </p:cNvPr>
          <p:cNvSpPr/>
          <p:nvPr/>
        </p:nvSpPr>
        <p:spPr>
          <a:xfrm>
            <a:off x="1595918" y="1250953"/>
            <a:ext cx="8873156" cy="4736797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9DAC762-0BEA-AF45-BA28-856FBEF8076B}"/>
              </a:ext>
            </a:extLst>
          </p:cNvPr>
          <p:cNvSpPr/>
          <p:nvPr/>
        </p:nvSpPr>
        <p:spPr>
          <a:xfrm>
            <a:off x="7894778" y="5953680"/>
            <a:ext cx="19961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</a:t>
            </a:r>
            <a:r>
              <a:rPr lang="pt-BR" sz="14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theiia.org/goto/ippf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B660380-B801-DD43-B8EB-216B0F9F3A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15" y="3239335"/>
            <a:ext cx="2420938" cy="260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94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75490CF8-7A05-A046-B139-23C0BE33D732}"/>
              </a:ext>
            </a:extLst>
          </p:cNvPr>
          <p:cNvSpPr/>
          <p:nvPr/>
        </p:nvSpPr>
        <p:spPr>
          <a:xfrm>
            <a:off x="1130441" y="1910364"/>
            <a:ext cx="1092900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Decreto nº 9.203/2017</a:t>
            </a:r>
          </a:p>
          <a:p>
            <a:pPr lvl="2" algn="just"/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Política de Governança da Administração Pública Federal.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Instrução Normativa Conjunta MP/CGU nº 01/2016</a:t>
            </a:r>
          </a:p>
          <a:p>
            <a:pPr lvl="2" algn="just"/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Governança, Gestão de Riscos e Controles Internos no Poder Executivo Federal.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Instrução Normativa CGU nº 03/2017</a:t>
            </a:r>
          </a:p>
          <a:p>
            <a:pPr lvl="2" algn="just"/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Referencial Técnico da Atividade de AIG do Poder Executivo Federal.</a:t>
            </a: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1371600" lvl="2" indent="-4572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Instrução Normativa SFC nº 08/2017</a:t>
            </a:r>
          </a:p>
          <a:p>
            <a:pPr lvl="2" algn="just"/>
            <a:r>
              <a:rPr lang="pt-BR" sz="2000" dirty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Manual de Orientações Técnicas da Atividade de AIG do Poder Executivo Federal.</a:t>
            </a:r>
          </a:p>
        </p:txBody>
      </p:sp>
      <p:sp>
        <p:nvSpPr>
          <p:cNvPr id="7" name="Espaço Reservado para Texto 1">
            <a:extLst>
              <a:ext uri="{FF2B5EF4-FFF2-40B4-BE49-F238E27FC236}">
                <a16:creationId xmlns:a16="http://schemas.microsoft.com/office/drawing/2014/main" id="{AC1949F4-D903-0E47-AAC3-15B414E9791B}"/>
              </a:ext>
            </a:extLst>
          </p:cNvPr>
          <p:cNvSpPr txBox="1">
            <a:spLocks/>
          </p:cNvSpPr>
          <p:nvPr/>
        </p:nvSpPr>
        <p:spPr>
          <a:xfrm>
            <a:off x="983082" y="821931"/>
            <a:ext cx="9979442" cy="914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GOVERNANÇA PÚBLICA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110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5443C40D-E783-DA40-890E-066CDF510347}"/>
              </a:ext>
            </a:extLst>
          </p:cNvPr>
          <p:cNvSpPr txBox="1">
            <a:spLocks/>
          </p:cNvSpPr>
          <p:nvPr/>
        </p:nvSpPr>
        <p:spPr>
          <a:xfrm>
            <a:off x="1530346" y="834733"/>
            <a:ext cx="9127375" cy="51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GOVERNANÇA PÚBLICA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3">
            <a:extLst>
              <a:ext uri="{FF2B5EF4-FFF2-40B4-BE49-F238E27FC236}">
                <a16:creationId xmlns:a16="http://schemas.microsoft.com/office/drawing/2014/main" id="{66E312C7-4906-4148-AAEA-02D4DDAF8225}"/>
              </a:ext>
            </a:extLst>
          </p:cNvPr>
          <p:cNvSpPr/>
          <p:nvPr/>
        </p:nvSpPr>
        <p:spPr>
          <a:xfrm>
            <a:off x="1996597" y="2161137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Liderança</a:t>
            </a:r>
            <a:endParaRPr lang="pt-BR" dirty="0"/>
          </a:p>
        </p:txBody>
      </p:sp>
      <p:sp>
        <p:nvSpPr>
          <p:cNvPr id="8" name="Retângulo: Cantos Arredondados 4">
            <a:extLst>
              <a:ext uri="{FF2B5EF4-FFF2-40B4-BE49-F238E27FC236}">
                <a16:creationId xmlns:a16="http://schemas.microsoft.com/office/drawing/2014/main" id="{1C8F9F87-9879-6943-A1EB-D1203E9182F0}"/>
              </a:ext>
            </a:extLst>
          </p:cNvPr>
          <p:cNvSpPr/>
          <p:nvPr/>
        </p:nvSpPr>
        <p:spPr>
          <a:xfrm>
            <a:off x="5064994" y="2183883"/>
            <a:ext cx="2153451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Estratégia</a:t>
            </a:r>
            <a:endParaRPr lang="pt-BR" dirty="0"/>
          </a:p>
        </p:txBody>
      </p:sp>
      <p:sp>
        <p:nvSpPr>
          <p:cNvPr id="9" name="Retângulo: Cantos Arredondados 5">
            <a:extLst>
              <a:ext uri="{FF2B5EF4-FFF2-40B4-BE49-F238E27FC236}">
                <a16:creationId xmlns:a16="http://schemas.microsoft.com/office/drawing/2014/main" id="{8EB5814D-93EB-8C4B-971D-2C9271FE4851}"/>
              </a:ext>
            </a:extLst>
          </p:cNvPr>
          <p:cNvSpPr/>
          <p:nvPr/>
        </p:nvSpPr>
        <p:spPr>
          <a:xfrm>
            <a:off x="8169378" y="2161136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Controle</a:t>
            </a:r>
            <a:endParaRPr lang="pt-BR" dirty="0"/>
          </a:p>
        </p:txBody>
      </p:sp>
      <p:sp>
        <p:nvSpPr>
          <p:cNvPr id="10" name="Chave Esquerda 9">
            <a:extLst>
              <a:ext uri="{FF2B5EF4-FFF2-40B4-BE49-F238E27FC236}">
                <a16:creationId xmlns:a16="http://schemas.microsoft.com/office/drawing/2014/main" id="{1EB62FD8-DCF6-6143-8835-E2CA09828969}"/>
              </a:ext>
            </a:extLst>
          </p:cNvPr>
          <p:cNvSpPr/>
          <p:nvPr/>
        </p:nvSpPr>
        <p:spPr>
          <a:xfrm rot="16200000">
            <a:off x="5893193" y="9398"/>
            <a:ext cx="519584" cy="5993779"/>
          </a:xfrm>
          <a:prstGeom prst="leftBrac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8">
            <a:extLst>
              <a:ext uri="{FF2B5EF4-FFF2-40B4-BE49-F238E27FC236}">
                <a16:creationId xmlns:a16="http://schemas.microsoft.com/office/drawing/2014/main" id="{F2B6251E-B722-B948-89FB-DF7762496BD6}"/>
              </a:ext>
            </a:extLst>
          </p:cNvPr>
          <p:cNvSpPr/>
          <p:nvPr/>
        </p:nvSpPr>
        <p:spPr>
          <a:xfrm>
            <a:off x="3159761" y="3272124"/>
            <a:ext cx="5990355" cy="8492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Avaliar, direcionar e monitorar a Gestão.</a:t>
            </a:r>
          </a:p>
        </p:txBody>
      </p:sp>
      <p:sp>
        <p:nvSpPr>
          <p:cNvPr id="12" name="Elipse 9">
            <a:extLst>
              <a:ext uri="{FF2B5EF4-FFF2-40B4-BE49-F238E27FC236}">
                <a16:creationId xmlns:a16="http://schemas.microsoft.com/office/drawing/2014/main" id="{EE159153-76FD-3C44-B001-67AC4DEE3D17}"/>
              </a:ext>
            </a:extLst>
          </p:cNvPr>
          <p:cNvSpPr/>
          <p:nvPr/>
        </p:nvSpPr>
        <p:spPr>
          <a:xfrm>
            <a:off x="3039493" y="4622380"/>
            <a:ext cx="6204454" cy="126855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300" b="1" dirty="0">
                <a:solidFill>
                  <a:srgbClr val="002060"/>
                </a:solidFill>
              </a:rPr>
              <a:t>Condução de Políticas Públicas e  Prestação de Serviços à Sociedade.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FCB0C506-A10D-4346-A375-F1FBE2FB9E56}"/>
              </a:ext>
            </a:extLst>
          </p:cNvPr>
          <p:cNvCxnSpPr>
            <a:cxnSpLocks/>
          </p:cNvCxnSpPr>
          <p:nvPr/>
        </p:nvCxnSpPr>
        <p:spPr>
          <a:xfrm>
            <a:off x="6152985" y="4189005"/>
            <a:ext cx="15" cy="423217"/>
          </a:xfrm>
          <a:prstGeom prst="straightConnector1">
            <a:avLst/>
          </a:prstGeom>
          <a:ln w="508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ço Reservado para Texto 1">
            <a:extLst>
              <a:ext uri="{FF2B5EF4-FFF2-40B4-BE49-F238E27FC236}">
                <a16:creationId xmlns:a16="http://schemas.microsoft.com/office/drawing/2014/main" id="{FB61E4B4-49ED-D244-931C-EC23FB7521B6}"/>
              </a:ext>
            </a:extLst>
          </p:cNvPr>
          <p:cNvSpPr txBox="1">
            <a:spLocks/>
          </p:cNvSpPr>
          <p:nvPr/>
        </p:nvSpPr>
        <p:spPr>
          <a:xfrm rot="10800000" flipV="1">
            <a:off x="6007349" y="6053360"/>
            <a:ext cx="4508797" cy="4018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Fonte: Elaborada a partir do Decreto nº 9.203/2017.</a:t>
            </a:r>
          </a:p>
        </p:txBody>
      </p:sp>
      <p:sp>
        <p:nvSpPr>
          <p:cNvPr id="15" name="Retângulo: Cantos Arredondados 6">
            <a:extLst>
              <a:ext uri="{FF2B5EF4-FFF2-40B4-BE49-F238E27FC236}">
                <a16:creationId xmlns:a16="http://schemas.microsoft.com/office/drawing/2014/main" id="{BFBBABC8-B8A7-6D47-9E02-20981316C69F}"/>
              </a:ext>
            </a:extLst>
          </p:cNvPr>
          <p:cNvSpPr/>
          <p:nvPr/>
        </p:nvSpPr>
        <p:spPr>
          <a:xfrm>
            <a:off x="1711085" y="1633591"/>
            <a:ext cx="8805060" cy="438967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: Cantos Arredondados 3">
            <a:extLst>
              <a:ext uri="{FF2B5EF4-FFF2-40B4-BE49-F238E27FC236}">
                <a16:creationId xmlns:a16="http://schemas.microsoft.com/office/drawing/2014/main" id="{9DE73C5B-D4FF-D346-AA6B-96D6EC80C7F8}"/>
              </a:ext>
            </a:extLst>
          </p:cNvPr>
          <p:cNvSpPr/>
          <p:nvPr/>
        </p:nvSpPr>
        <p:spPr>
          <a:xfrm>
            <a:off x="1711085" y="891509"/>
            <a:ext cx="2736643" cy="42295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Liderança</a:t>
            </a:r>
          </a:p>
          <a:p>
            <a:pPr algn="ctr"/>
            <a:endParaRPr lang="pt-BR" sz="3600" dirty="0"/>
          </a:p>
          <a:p>
            <a:pPr algn="ctr"/>
            <a:r>
              <a:rPr lang="pt-BR" sz="2400" dirty="0"/>
              <a:t>Integridade</a:t>
            </a:r>
            <a:endParaRPr lang="pt-BR" sz="3600" dirty="0"/>
          </a:p>
          <a:p>
            <a:pPr algn="ctr"/>
            <a:r>
              <a:rPr lang="pt-BR" sz="2400" dirty="0"/>
              <a:t>Competência</a:t>
            </a:r>
          </a:p>
          <a:p>
            <a:pPr algn="ctr"/>
            <a:r>
              <a:rPr lang="pt-BR" sz="2400" dirty="0"/>
              <a:t>Responsabilidade</a:t>
            </a:r>
          </a:p>
          <a:p>
            <a:pPr algn="ctr"/>
            <a:r>
              <a:rPr lang="pt-BR" sz="2400" dirty="0"/>
              <a:t>Motivação</a:t>
            </a:r>
            <a:endParaRPr lang="pt-BR" sz="3600" dirty="0"/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001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5443C40D-E783-DA40-890E-066CDF510347}"/>
              </a:ext>
            </a:extLst>
          </p:cNvPr>
          <p:cNvSpPr txBox="1">
            <a:spLocks/>
          </p:cNvSpPr>
          <p:nvPr/>
        </p:nvSpPr>
        <p:spPr>
          <a:xfrm>
            <a:off x="1530346" y="834733"/>
            <a:ext cx="9127375" cy="51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GOVERNANÇA PÚBLICA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3">
            <a:extLst>
              <a:ext uri="{FF2B5EF4-FFF2-40B4-BE49-F238E27FC236}">
                <a16:creationId xmlns:a16="http://schemas.microsoft.com/office/drawing/2014/main" id="{66E312C7-4906-4148-AAEA-02D4DDAF8225}"/>
              </a:ext>
            </a:extLst>
          </p:cNvPr>
          <p:cNvSpPr/>
          <p:nvPr/>
        </p:nvSpPr>
        <p:spPr>
          <a:xfrm>
            <a:off x="1996597" y="2161137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Liderança</a:t>
            </a:r>
            <a:endParaRPr lang="pt-BR" dirty="0"/>
          </a:p>
        </p:txBody>
      </p:sp>
      <p:sp>
        <p:nvSpPr>
          <p:cNvPr id="8" name="Retângulo: Cantos Arredondados 4">
            <a:extLst>
              <a:ext uri="{FF2B5EF4-FFF2-40B4-BE49-F238E27FC236}">
                <a16:creationId xmlns:a16="http://schemas.microsoft.com/office/drawing/2014/main" id="{1C8F9F87-9879-6943-A1EB-D1203E9182F0}"/>
              </a:ext>
            </a:extLst>
          </p:cNvPr>
          <p:cNvSpPr/>
          <p:nvPr/>
        </p:nvSpPr>
        <p:spPr>
          <a:xfrm>
            <a:off x="5064994" y="2183883"/>
            <a:ext cx="2153451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Estratégia</a:t>
            </a:r>
            <a:endParaRPr lang="pt-BR" dirty="0"/>
          </a:p>
        </p:txBody>
      </p:sp>
      <p:sp>
        <p:nvSpPr>
          <p:cNvPr id="9" name="Retângulo: Cantos Arredondados 5">
            <a:extLst>
              <a:ext uri="{FF2B5EF4-FFF2-40B4-BE49-F238E27FC236}">
                <a16:creationId xmlns:a16="http://schemas.microsoft.com/office/drawing/2014/main" id="{8EB5814D-93EB-8C4B-971D-2C9271FE4851}"/>
              </a:ext>
            </a:extLst>
          </p:cNvPr>
          <p:cNvSpPr/>
          <p:nvPr/>
        </p:nvSpPr>
        <p:spPr>
          <a:xfrm>
            <a:off x="8169378" y="2161136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Controle</a:t>
            </a:r>
            <a:endParaRPr lang="pt-BR" dirty="0"/>
          </a:p>
        </p:txBody>
      </p:sp>
      <p:sp>
        <p:nvSpPr>
          <p:cNvPr id="10" name="Chave Esquerda 9">
            <a:extLst>
              <a:ext uri="{FF2B5EF4-FFF2-40B4-BE49-F238E27FC236}">
                <a16:creationId xmlns:a16="http://schemas.microsoft.com/office/drawing/2014/main" id="{1EB62FD8-DCF6-6143-8835-E2CA09828969}"/>
              </a:ext>
            </a:extLst>
          </p:cNvPr>
          <p:cNvSpPr/>
          <p:nvPr/>
        </p:nvSpPr>
        <p:spPr>
          <a:xfrm rot="16200000">
            <a:off x="5893193" y="9398"/>
            <a:ext cx="519584" cy="5993779"/>
          </a:xfrm>
          <a:prstGeom prst="leftBrac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8">
            <a:extLst>
              <a:ext uri="{FF2B5EF4-FFF2-40B4-BE49-F238E27FC236}">
                <a16:creationId xmlns:a16="http://schemas.microsoft.com/office/drawing/2014/main" id="{F2B6251E-B722-B948-89FB-DF7762496BD6}"/>
              </a:ext>
            </a:extLst>
          </p:cNvPr>
          <p:cNvSpPr/>
          <p:nvPr/>
        </p:nvSpPr>
        <p:spPr>
          <a:xfrm>
            <a:off x="3159761" y="3272124"/>
            <a:ext cx="5990355" cy="8492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Avaliar, direcionar e monitorar a Gestão.</a:t>
            </a:r>
          </a:p>
        </p:txBody>
      </p:sp>
      <p:sp>
        <p:nvSpPr>
          <p:cNvPr id="12" name="Elipse 9">
            <a:extLst>
              <a:ext uri="{FF2B5EF4-FFF2-40B4-BE49-F238E27FC236}">
                <a16:creationId xmlns:a16="http://schemas.microsoft.com/office/drawing/2014/main" id="{EE159153-76FD-3C44-B001-67AC4DEE3D17}"/>
              </a:ext>
            </a:extLst>
          </p:cNvPr>
          <p:cNvSpPr/>
          <p:nvPr/>
        </p:nvSpPr>
        <p:spPr>
          <a:xfrm>
            <a:off x="3039493" y="4622380"/>
            <a:ext cx="6204454" cy="126855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300" b="1" dirty="0">
                <a:solidFill>
                  <a:srgbClr val="002060"/>
                </a:solidFill>
              </a:rPr>
              <a:t>Condução de Políticas Públicas e  Prestação de Serviços à Sociedade.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FCB0C506-A10D-4346-A375-F1FBE2FB9E56}"/>
              </a:ext>
            </a:extLst>
          </p:cNvPr>
          <p:cNvCxnSpPr>
            <a:cxnSpLocks/>
          </p:cNvCxnSpPr>
          <p:nvPr/>
        </p:nvCxnSpPr>
        <p:spPr>
          <a:xfrm>
            <a:off x="6152985" y="4189005"/>
            <a:ext cx="15" cy="423217"/>
          </a:xfrm>
          <a:prstGeom prst="straightConnector1">
            <a:avLst/>
          </a:prstGeom>
          <a:ln w="508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ço Reservado para Texto 1">
            <a:extLst>
              <a:ext uri="{FF2B5EF4-FFF2-40B4-BE49-F238E27FC236}">
                <a16:creationId xmlns:a16="http://schemas.microsoft.com/office/drawing/2014/main" id="{FB61E4B4-49ED-D244-931C-EC23FB7521B6}"/>
              </a:ext>
            </a:extLst>
          </p:cNvPr>
          <p:cNvSpPr txBox="1">
            <a:spLocks/>
          </p:cNvSpPr>
          <p:nvPr/>
        </p:nvSpPr>
        <p:spPr>
          <a:xfrm rot="10800000" flipV="1">
            <a:off x="6007349" y="6053360"/>
            <a:ext cx="4508797" cy="4018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Fonte: Elaborada a partir do Decreto nº 9.203/2017.</a:t>
            </a:r>
          </a:p>
        </p:txBody>
      </p:sp>
      <p:sp>
        <p:nvSpPr>
          <p:cNvPr id="15" name="Retângulo: Cantos Arredondados 6">
            <a:extLst>
              <a:ext uri="{FF2B5EF4-FFF2-40B4-BE49-F238E27FC236}">
                <a16:creationId xmlns:a16="http://schemas.microsoft.com/office/drawing/2014/main" id="{BFBBABC8-B8A7-6D47-9E02-20981316C69F}"/>
              </a:ext>
            </a:extLst>
          </p:cNvPr>
          <p:cNvSpPr/>
          <p:nvPr/>
        </p:nvSpPr>
        <p:spPr>
          <a:xfrm>
            <a:off x="1711085" y="1633591"/>
            <a:ext cx="8805060" cy="438967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: Cantos Arredondados 3">
            <a:extLst>
              <a:ext uri="{FF2B5EF4-FFF2-40B4-BE49-F238E27FC236}">
                <a16:creationId xmlns:a16="http://schemas.microsoft.com/office/drawing/2014/main" id="{9DE73C5B-D4FF-D346-AA6B-96D6EC80C7F8}"/>
              </a:ext>
            </a:extLst>
          </p:cNvPr>
          <p:cNvSpPr/>
          <p:nvPr/>
        </p:nvSpPr>
        <p:spPr>
          <a:xfrm>
            <a:off x="4957268" y="963595"/>
            <a:ext cx="2736643" cy="42295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Estratégia</a:t>
            </a:r>
          </a:p>
          <a:p>
            <a:pPr algn="ctr"/>
            <a:endParaRPr lang="pt-BR" sz="3600" dirty="0"/>
          </a:p>
          <a:p>
            <a:pPr algn="ctr"/>
            <a:r>
              <a:rPr lang="pt-BR" sz="2400" dirty="0"/>
              <a:t>Diretrizes</a:t>
            </a:r>
          </a:p>
          <a:p>
            <a:pPr algn="ctr"/>
            <a:r>
              <a:rPr lang="pt-BR" sz="2400" dirty="0"/>
              <a:t>Objetivos</a:t>
            </a:r>
          </a:p>
          <a:p>
            <a:pPr algn="ctr"/>
            <a:r>
              <a:rPr lang="pt-BR" sz="2400" dirty="0"/>
              <a:t>Planos</a:t>
            </a:r>
          </a:p>
          <a:p>
            <a:pPr algn="ctr"/>
            <a:r>
              <a:rPr lang="pt-BR" sz="2400" dirty="0"/>
              <a:t>Ações</a:t>
            </a:r>
          </a:p>
        </p:txBody>
      </p:sp>
    </p:spTree>
    <p:extLst>
      <p:ext uri="{BB962C8B-B14F-4D97-AF65-F5344CB8AC3E}">
        <p14:creationId xmlns:p14="http://schemas.microsoft.com/office/powerpoint/2010/main" val="260563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5443C40D-E783-DA40-890E-066CDF510347}"/>
              </a:ext>
            </a:extLst>
          </p:cNvPr>
          <p:cNvSpPr txBox="1">
            <a:spLocks/>
          </p:cNvSpPr>
          <p:nvPr/>
        </p:nvSpPr>
        <p:spPr>
          <a:xfrm>
            <a:off x="1530346" y="834733"/>
            <a:ext cx="9127375" cy="51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GOVERNANÇA PÚBLICA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3">
            <a:extLst>
              <a:ext uri="{FF2B5EF4-FFF2-40B4-BE49-F238E27FC236}">
                <a16:creationId xmlns:a16="http://schemas.microsoft.com/office/drawing/2014/main" id="{66E312C7-4906-4148-AAEA-02D4DDAF8225}"/>
              </a:ext>
            </a:extLst>
          </p:cNvPr>
          <p:cNvSpPr/>
          <p:nvPr/>
        </p:nvSpPr>
        <p:spPr>
          <a:xfrm>
            <a:off x="1996597" y="2161137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Liderança</a:t>
            </a:r>
            <a:endParaRPr lang="pt-BR" dirty="0"/>
          </a:p>
        </p:txBody>
      </p:sp>
      <p:sp>
        <p:nvSpPr>
          <p:cNvPr id="8" name="Retângulo: Cantos Arredondados 4">
            <a:extLst>
              <a:ext uri="{FF2B5EF4-FFF2-40B4-BE49-F238E27FC236}">
                <a16:creationId xmlns:a16="http://schemas.microsoft.com/office/drawing/2014/main" id="{1C8F9F87-9879-6943-A1EB-D1203E9182F0}"/>
              </a:ext>
            </a:extLst>
          </p:cNvPr>
          <p:cNvSpPr/>
          <p:nvPr/>
        </p:nvSpPr>
        <p:spPr>
          <a:xfrm>
            <a:off x="5064994" y="2183883"/>
            <a:ext cx="2153451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Estratégia</a:t>
            </a:r>
            <a:endParaRPr lang="pt-BR" dirty="0"/>
          </a:p>
        </p:txBody>
      </p:sp>
      <p:sp>
        <p:nvSpPr>
          <p:cNvPr id="9" name="Retângulo: Cantos Arredondados 5">
            <a:extLst>
              <a:ext uri="{FF2B5EF4-FFF2-40B4-BE49-F238E27FC236}">
                <a16:creationId xmlns:a16="http://schemas.microsoft.com/office/drawing/2014/main" id="{8EB5814D-93EB-8C4B-971D-2C9271FE4851}"/>
              </a:ext>
            </a:extLst>
          </p:cNvPr>
          <p:cNvSpPr/>
          <p:nvPr/>
        </p:nvSpPr>
        <p:spPr>
          <a:xfrm>
            <a:off x="8169378" y="2161136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Controle</a:t>
            </a:r>
            <a:endParaRPr lang="pt-BR" dirty="0"/>
          </a:p>
        </p:txBody>
      </p:sp>
      <p:sp>
        <p:nvSpPr>
          <p:cNvPr id="10" name="Chave Esquerda 9">
            <a:extLst>
              <a:ext uri="{FF2B5EF4-FFF2-40B4-BE49-F238E27FC236}">
                <a16:creationId xmlns:a16="http://schemas.microsoft.com/office/drawing/2014/main" id="{1EB62FD8-DCF6-6143-8835-E2CA09828969}"/>
              </a:ext>
            </a:extLst>
          </p:cNvPr>
          <p:cNvSpPr/>
          <p:nvPr/>
        </p:nvSpPr>
        <p:spPr>
          <a:xfrm rot="16200000">
            <a:off x="5893193" y="9398"/>
            <a:ext cx="519584" cy="5993779"/>
          </a:xfrm>
          <a:prstGeom prst="leftBrac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8">
            <a:extLst>
              <a:ext uri="{FF2B5EF4-FFF2-40B4-BE49-F238E27FC236}">
                <a16:creationId xmlns:a16="http://schemas.microsoft.com/office/drawing/2014/main" id="{F2B6251E-B722-B948-89FB-DF7762496BD6}"/>
              </a:ext>
            </a:extLst>
          </p:cNvPr>
          <p:cNvSpPr/>
          <p:nvPr/>
        </p:nvSpPr>
        <p:spPr>
          <a:xfrm>
            <a:off x="3159761" y="3272124"/>
            <a:ext cx="5990355" cy="8492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Avaliar, direcionar e monitorar a Gestão.</a:t>
            </a:r>
          </a:p>
        </p:txBody>
      </p:sp>
      <p:sp>
        <p:nvSpPr>
          <p:cNvPr id="12" name="Elipse 9">
            <a:extLst>
              <a:ext uri="{FF2B5EF4-FFF2-40B4-BE49-F238E27FC236}">
                <a16:creationId xmlns:a16="http://schemas.microsoft.com/office/drawing/2014/main" id="{EE159153-76FD-3C44-B001-67AC4DEE3D17}"/>
              </a:ext>
            </a:extLst>
          </p:cNvPr>
          <p:cNvSpPr/>
          <p:nvPr/>
        </p:nvSpPr>
        <p:spPr>
          <a:xfrm>
            <a:off x="3039493" y="4622380"/>
            <a:ext cx="6204454" cy="126855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300" b="1" dirty="0">
                <a:solidFill>
                  <a:srgbClr val="002060"/>
                </a:solidFill>
              </a:rPr>
              <a:t>Condução de Políticas Públicas e  Prestação de Serviços à Sociedade.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FCB0C506-A10D-4346-A375-F1FBE2FB9E56}"/>
              </a:ext>
            </a:extLst>
          </p:cNvPr>
          <p:cNvCxnSpPr>
            <a:cxnSpLocks/>
          </p:cNvCxnSpPr>
          <p:nvPr/>
        </p:nvCxnSpPr>
        <p:spPr>
          <a:xfrm>
            <a:off x="6152985" y="4189005"/>
            <a:ext cx="15" cy="423217"/>
          </a:xfrm>
          <a:prstGeom prst="straightConnector1">
            <a:avLst/>
          </a:prstGeom>
          <a:ln w="508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ço Reservado para Texto 1">
            <a:extLst>
              <a:ext uri="{FF2B5EF4-FFF2-40B4-BE49-F238E27FC236}">
                <a16:creationId xmlns:a16="http://schemas.microsoft.com/office/drawing/2014/main" id="{FB61E4B4-49ED-D244-931C-EC23FB7521B6}"/>
              </a:ext>
            </a:extLst>
          </p:cNvPr>
          <p:cNvSpPr txBox="1">
            <a:spLocks/>
          </p:cNvSpPr>
          <p:nvPr/>
        </p:nvSpPr>
        <p:spPr>
          <a:xfrm rot="10800000" flipV="1">
            <a:off x="6007349" y="6053360"/>
            <a:ext cx="4508797" cy="4018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Fonte: Elaborada a partir do Decreto nº 9.203/2017.</a:t>
            </a:r>
          </a:p>
        </p:txBody>
      </p:sp>
      <p:sp>
        <p:nvSpPr>
          <p:cNvPr id="15" name="Retângulo: Cantos Arredondados 6">
            <a:extLst>
              <a:ext uri="{FF2B5EF4-FFF2-40B4-BE49-F238E27FC236}">
                <a16:creationId xmlns:a16="http://schemas.microsoft.com/office/drawing/2014/main" id="{BFBBABC8-B8A7-6D47-9E02-20981316C69F}"/>
              </a:ext>
            </a:extLst>
          </p:cNvPr>
          <p:cNvSpPr/>
          <p:nvPr/>
        </p:nvSpPr>
        <p:spPr>
          <a:xfrm>
            <a:off x="1711085" y="1633591"/>
            <a:ext cx="8805060" cy="438967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: Cantos Arredondados 3">
            <a:extLst>
              <a:ext uri="{FF2B5EF4-FFF2-40B4-BE49-F238E27FC236}">
                <a16:creationId xmlns:a16="http://schemas.microsoft.com/office/drawing/2014/main" id="{9DE73C5B-D4FF-D346-AA6B-96D6EC80C7F8}"/>
              </a:ext>
            </a:extLst>
          </p:cNvPr>
          <p:cNvSpPr/>
          <p:nvPr/>
        </p:nvSpPr>
        <p:spPr>
          <a:xfrm>
            <a:off x="7779502" y="1384411"/>
            <a:ext cx="2736643" cy="42295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Controle</a:t>
            </a:r>
          </a:p>
          <a:p>
            <a:pPr algn="ctr"/>
            <a:endParaRPr lang="pt-BR" sz="3600" dirty="0"/>
          </a:p>
          <a:p>
            <a:pPr algn="ctr"/>
            <a:r>
              <a:rPr lang="pt-BR" sz="2400" dirty="0"/>
              <a:t>Processos estruturados que visam mitigar possíveis riscos que impactem os objetivos institucionais</a:t>
            </a:r>
          </a:p>
        </p:txBody>
      </p:sp>
    </p:spTree>
    <p:extLst>
      <p:ext uri="{BB962C8B-B14F-4D97-AF65-F5344CB8AC3E}">
        <p14:creationId xmlns:p14="http://schemas.microsoft.com/office/powerpoint/2010/main" val="296627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5443C40D-E783-DA40-890E-066CDF510347}"/>
              </a:ext>
            </a:extLst>
          </p:cNvPr>
          <p:cNvSpPr txBox="1">
            <a:spLocks/>
          </p:cNvSpPr>
          <p:nvPr/>
        </p:nvSpPr>
        <p:spPr>
          <a:xfrm>
            <a:off x="1530346" y="834733"/>
            <a:ext cx="9127375" cy="51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3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GOVERNANÇA PÚBLICA</a:t>
            </a:r>
            <a:endParaRPr lang="pt-BR" sz="3000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3">
            <a:extLst>
              <a:ext uri="{FF2B5EF4-FFF2-40B4-BE49-F238E27FC236}">
                <a16:creationId xmlns:a16="http://schemas.microsoft.com/office/drawing/2014/main" id="{66E312C7-4906-4148-AAEA-02D4DDAF8225}"/>
              </a:ext>
            </a:extLst>
          </p:cNvPr>
          <p:cNvSpPr/>
          <p:nvPr/>
        </p:nvSpPr>
        <p:spPr>
          <a:xfrm>
            <a:off x="1996597" y="2161137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Liderança</a:t>
            </a:r>
            <a:endParaRPr lang="pt-BR" dirty="0"/>
          </a:p>
        </p:txBody>
      </p:sp>
      <p:sp>
        <p:nvSpPr>
          <p:cNvPr id="8" name="Retângulo: Cantos Arredondados 4">
            <a:extLst>
              <a:ext uri="{FF2B5EF4-FFF2-40B4-BE49-F238E27FC236}">
                <a16:creationId xmlns:a16="http://schemas.microsoft.com/office/drawing/2014/main" id="{1C8F9F87-9879-6943-A1EB-D1203E9182F0}"/>
              </a:ext>
            </a:extLst>
          </p:cNvPr>
          <p:cNvSpPr/>
          <p:nvPr/>
        </p:nvSpPr>
        <p:spPr>
          <a:xfrm>
            <a:off x="5064994" y="2183883"/>
            <a:ext cx="2153451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Estratégia</a:t>
            </a:r>
            <a:endParaRPr lang="pt-BR" dirty="0"/>
          </a:p>
        </p:txBody>
      </p:sp>
      <p:sp>
        <p:nvSpPr>
          <p:cNvPr id="9" name="Retângulo: Cantos Arredondados 5">
            <a:extLst>
              <a:ext uri="{FF2B5EF4-FFF2-40B4-BE49-F238E27FC236}">
                <a16:creationId xmlns:a16="http://schemas.microsoft.com/office/drawing/2014/main" id="{8EB5814D-93EB-8C4B-971D-2C9271FE4851}"/>
              </a:ext>
            </a:extLst>
          </p:cNvPr>
          <p:cNvSpPr/>
          <p:nvPr/>
        </p:nvSpPr>
        <p:spPr>
          <a:xfrm>
            <a:off x="8169378" y="2161136"/>
            <a:ext cx="2026025" cy="5195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dirty="0"/>
              <a:t>Controle</a:t>
            </a:r>
            <a:endParaRPr lang="pt-BR" dirty="0"/>
          </a:p>
        </p:txBody>
      </p:sp>
      <p:sp>
        <p:nvSpPr>
          <p:cNvPr id="10" name="Chave Esquerda 9">
            <a:extLst>
              <a:ext uri="{FF2B5EF4-FFF2-40B4-BE49-F238E27FC236}">
                <a16:creationId xmlns:a16="http://schemas.microsoft.com/office/drawing/2014/main" id="{1EB62FD8-DCF6-6143-8835-E2CA09828969}"/>
              </a:ext>
            </a:extLst>
          </p:cNvPr>
          <p:cNvSpPr/>
          <p:nvPr/>
        </p:nvSpPr>
        <p:spPr>
          <a:xfrm rot="16200000">
            <a:off x="5893193" y="9398"/>
            <a:ext cx="519584" cy="5993779"/>
          </a:xfrm>
          <a:prstGeom prst="leftBrace">
            <a:avLst/>
          </a:prstGeom>
          <a:ln w="349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8">
            <a:extLst>
              <a:ext uri="{FF2B5EF4-FFF2-40B4-BE49-F238E27FC236}">
                <a16:creationId xmlns:a16="http://schemas.microsoft.com/office/drawing/2014/main" id="{F2B6251E-B722-B948-89FB-DF7762496BD6}"/>
              </a:ext>
            </a:extLst>
          </p:cNvPr>
          <p:cNvSpPr/>
          <p:nvPr/>
        </p:nvSpPr>
        <p:spPr>
          <a:xfrm>
            <a:off x="3159761" y="3272124"/>
            <a:ext cx="5990355" cy="84921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Avaliar, direcionar e monitorar a Gestão.</a:t>
            </a:r>
          </a:p>
        </p:txBody>
      </p:sp>
      <p:sp>
        <p:nvSpPr>
          <p:cNvPr id="12" name="Elipse 9">
            <a:extLst>
              <a:ext uri="{FF2B5EF4-FFF2-40B4-BE49-F238E27FC236}">
                <a16:creationId xmlns:a16="http://schemas.microsoft.com/office/drawing/2014/main" id="{EE159153-76FD-3C44-B001-67AC4DEE3D17}"/>
              </a:ext>
            </a:extLst>
          </p:cNvPr>
          <p:cNvSpPr/>
          <p:nvPr/>
        </p:nvSpPr>
        <p:spPr>
          <a:xfrm>
            <a:off x="3039493" y="4622380"/>
            <a:ext cx="6204454" cy="126855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300" b="1" dirty="0">
                <a:solidFill>
                  <a:srgbClr val="002060"/>
                </a:solidFill>
              </a:rPr>
              <a:t>Condução de Políticas Públicas e  Prestação de Serviços à Sociedade.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FCB0C506-A10D-4346-A375-F1FBE2FB9E56}"/>
              </a:ext>
            </a:extLst>
          </p:cNvPr>
          <p:cNvCxnSpPr>
            <a:cxnSpLocks/>
          </p:cNvCxnSpPr>
          <p:nvPr/>
        </p:nvCxnSpPr>
        <p:spPr>
          <a:xfrm>
            <a:off x="6152985" y="4189005"/>
            <a:ext cx="15" cy="423217"/>
          </a:xfrm>
          <a:prstGeom prst="straightConnector1">
            <a:avLst/>
          </a:prstGeom>
          <a:ln w="508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ço Reservado para Texto 1">
            <a:extLst>
              <a:ext uri="{FF2B5EF4-FFF2-40B4-BE49-F238E27FC236}">
                <a16:creationId xmlns:a16="http://schemas.microsoft.com/office/drawing/2014/main" id="{FB61E4B4-49ED-D244-931C-EC23FB7521B6}"/>
              </a:ext>
            </a:extLst>
          </p:cNvPr>
          <p:cNvSpPr txBox="1">
            <a:spLocks/>
          </p:cNvSpPr>
          <p:nvPr/>
        </p:nvSpPr>
        <p:spPr>
          <a:xfrm rot="10800000" flipV="1">
            <a:off x="6007349" y="6053360"/>
            <a:ext cx="4508797" cy="4018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Fonte: Elaborada a partir do Decreto nº 9.203/2017.</a:t>
            </a:r>
          </a:p>
        </p:txBody>
      </p:sp>
      <p:sp>
        <p:nvSpPr>
          <p:cNvPr id="15" name="Retângulo: Cantos Arredondados 6">
            <a:extLst>
              <a:ext uri="{FF2B5EF4-FFF2-40B4-BE49-F238E27FC236}">
                <a16:creationId xmlns:a16="http://schemas.microsoft.com/office/drawing/2014/main" id="{BFBBABC8-B8A7-6D47-9E02-20981316C69F}"/>
              </a:ext>
            </a:extLst>
          </p:cNvPr>
          <p:cNvSpPr/>
          <p:nvPr/>
        </p:nvSpPr>
        <p:spPr>
          <a:xfrm>
            <a:off x="1711085" y="1633591"/>
            <a:ext cx="8805060" cy="4389677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954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7">
            <a:extLst>
              <a:ext uri="{FF2B5EF4-FFF2-40B4-BE49-F238E27FC236}">
                <a16:creationId xmlns:a16="http://schemas.microsoft.com/office/drawing/2014/main" id="{E4F9F79B-A093-478E-96B5-EE02BC93A8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7DF9CF7D-237B-8749-9EE9-67085B9DF8E7}"/>
              </a:ext>
            </a:extLst>
          </p:cNvPr>
          <p:cNvSpPr txBox="1">
            <a:spLocks/>
          </p:cNvSpPr>
          <p:nvPr/>
        </p:nvSpPr>
        <p:spPr>
          <a:xfrm>
            <a:off x="640079" y="4526280"/>
            <a:ext cx="7410681" cy="1737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48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PRINCÍPIOS DA GOVERNANÇA PÚBLICA</a:t>
            </a:r>
            <a:endParaRPr lang="en-US" sz="4800" i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E97C1233-2EC6-B54E-B288-21B7158FF723}"/>
              </a:ext>
            </a:extLst>
          </p:cNvPr>
          <p:cNvSpPr txBox="1"/>
          <p:nvPr/>
        </p:nvSpPr>
        <p:spPr>
          <a:xfrm>
            <a:off x="0" y="1"/>
            <a:ext cx="6316717" cy="43002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200" dirty="0" err="1"/>
              <a:t>I</a:t>
            </a:r>
            <a:r>
              <a:rPr lang="pt-BR" sz="3200" dirty="0"/>
              <a:t> - capacidade de resposta;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200" dirty="0"/>
              <a:t>II - integridade;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200" dirty="0"/>
              <a:t>III - confiabilidade;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200" dirty="0"/>
              <a:t>IV - melhoria regulatória; 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200" dirty="0"/>
              <a:t>V - prestação de contas e responsabilidade; e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200" dirty="0"/>
              <a:t>VI - transparência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2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1394CD8-BD30-4B74-86F4-51FDF3383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C22394-EBC2-4FAF-A555-6C02D589E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508760" y="3431556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F7194F93-1F71-4A70-9DF1-28F183771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32897" y="5004581"/>
            <a:ext cx="962395" cy="9623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BBC0C84-DC2A-43AE-9576-0A44295E8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63725" y="4865965"/>
            <a:ext cx="293695" cy="2936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511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3277</Words>
  <Application>Microsoft Macintosh PowerPoint</Application>
  <PresentationFormat>Widescreen</PresentationFormat>
  <Paragraphs>300</Paragraphs>
  <Slides>27</Slides>
  <Notes>17</Notes>
  <HiddenSlides>0</HiddenSlides>
  <MMClips>1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8" baseType="lpstr">
      <vt:lpstr>Arial</vt:lpstr>
      <vt:lpstr>Calibri</vt:lpstr>
      <vt:lpstr>Calibri Ligh</vt:lpstr>
      <vt:lpstr>Calibri Light</vt:lpstr>
      <vt:lpstr>Century Gothic</vt:lpstr>
      <vt:lpstr>Lucida Sans Unicode</vt:lpstr>
      <vt:lpstr>Open Sans</vt:lpstr>
      <vt:lpstr>Times New Roman</vt:lpstr>
      <vt:lpstr>Verdana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Microsoft Office User</cp:lastModifiedBy>
  <cp:revision>4</cp:revision>
  <dcterms:created xsi:type="dcterms:W3CDTF">2018-11-07T10:38:41Z</dcterms:created>
  <dcterms:modified xsi:type="dcterms:W3CDTF">2018-11-07T12:09:46Z</dcterms:modified>
</cp:coreProperties>
</file>